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7" autoAdjust="0"/>
    <p:restoredTop sz="94660"/>
  </p:normalViewPr>
  <p:slideViewPr>
    <p:cSldViewPr snapToGrid="0">
      <p:cViewPr varScale="1">
        <p:scale>
          <a:sx n="115" d="100"/>
          <a:sy n="115" d="100"/>
        </p:scale>
        <p:origin x="372" y="10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16934" y="0"/>
            <a:ext cx="12231160" cy="6856214"/>
            <a:chOff x="-16934" y="0"/>
            <a:chExt cx="12231160" cy="6856214"/>
          </a:xfrm>
        </p:grpSpPr>
        <p:pic>
          <p:nvPicPr>
            <p:cNvPr id="16" name="Picture 15" descr="HD-PanelTitleR1.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6" name="Rectangle 25"/>
            <p:cNvSpPr/>
            <p:nvPr/>
          </p:nvSpPr>
          <p:spPr>
            <a:xfrm>
              <a:off x="2328332" y="1540931"/>
              <a:ext cx="7543802" cy="3835401"/>
            </a:xfrm>
            <a:prstGeom prst="rect">
              <a:avLst/>
            </a:prstGeom>
            <a:noFill/>
            <a:ln w="15875">
              <a:miter lim="800000"/>
            </a:ln>
          </p:spPr>
          <p:style>
            <a:lnRef idx="1">
              <a:schemeClr val="accent1"/>
            </a:lnRef>
            <a:fillRef idx="3">
              <a:schemeClr val="accent1"/>
            </a:fillRef>
            <a:effectRef idx="2">
              <a:schemeClr val="accent1"/>
            </a:effectRef>
            <a:fontRef idx="minor">
              <a:schemeClr val="lt1"/>
            </a:fontRef>
          </p:style>
        </p:sp>
        <p:pic>
          <p:nvPicPr>
            <p:cNvPr id="17" name="Picture 16"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16934" y="3147609"/>
              <a:ext cx="2478024" cy="612648"/>
            </a:xfrm>
            <a:prstGeom prst="rect">
              <a:avLst/>
            </a:prstGeom>
          </p:spPr>
        </p:pic>
        <p:pic>
          <p:nvPicPr>
            <p:cNvPr id="20" name="Picture 19"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9736202" y="3147609"/>
              <a:ext cx="2478024" cy="612648"/>
            </a:xfrm>
            <a:prstGeom prst="rect">
              <a:avLst/>
            </a:prstGeom>
          </p:spPr>
        </p:pic>
      </p:grpSp>
      <p:sp>
        <p:nvSpPr>
          <p:cNvPr id="2" name="Title 1"/>
          <p:cNvSpPr>
            <a:spLocks noGrp="1"/>
          </p:cNvSpPr>
          <p:nvPr>
            <p:ph type="ctrTitle"/>
          </p:nvPr>
        </p:nvSpPr>
        <p:spPr>
          <a:xfrm>
            <a:off x="2692398" y="1871131"/>
            <a:ext cx="6815669" cy="1515533"/>
          </a:xfrm>
        </p:spPr>
        <p:txBody>
          <a:bodyPr anchor="b">
            <a:noAutofit/>
          </a:bodyPr>
          <a:lstStyle>
            <a:lvl1pPr algn="ctr">
              <a:defRPr sz="5400">
                <a:effectLst/>
              </a:defRPr>
            </a:lvl1pPr>
          </a:lstStyle>
          <a:p>
            <a:r>
              <a:rPr lang="en-US" smtClean="0"/>
              <a:t>Click to edit Master title style</a:t>
            </a:r>
            <a:endParaRPr lang="en-US" dirty="0"/>
          </a:p>
        </p:txBody>
      </p:sp>
      <p:sp>
        <p:nvSpPr>
          <p:cNvPr id="3" name="Subtitle 2"/>
          <p:cNvSpPr>
            <a:spLocks noGrp="1"/>
          </p:cNvSpPr>
          <p:nvPr>
            <p:ph type="subTitle" idx="1"/>
          </p:nvPr>
        </p:nvSpPr>
        <p:spPr>
          <a:xfrm>
            <a:off x="2692398" y="3657597"/>
            <a:ext cx="6815669" cy="1320802"/>
          </a:xfrm>
        </p:spPr>
        <p:txBody>
          <a:bodyPr anchor="t">
            <a:normAutofit/>
          </a:bodyPr>
          <a:lstStyle>
            <a:lvl1pPr marL="0" indent="0" algn="ctr">
              <a:buNone/>
              <a:defRPr sz="21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a:xfrm>
            <a:off x="7983232" y="5037663"/>
            <a:ext cx="897467" cy="279400"/>
          </a:xfrm>
        </p:spPr>
        <p:txBody>
          <a:bodyPr/>
          <a:lstStyle/>
          <a:p>
            <a:fld id="{4D5E640D-2A7A-4DBC-BA91-D20DAB231E28}" type="datetimeFigureOut">
              <a:rPr lang="en-US" smtClean="0"/>
              <a:t>4/10/2023</a:t>
            </a:fld>
            <a:endParaRPr lang="en-US"/>
          </a:p>
        </p:txBody>
      </p:sp>
      <p:sp>
        <p:nvSpPr>
          <p:cNvPr id="5" name="Footer Placeholder 4"/>
          <p:cNvSpPr>
            <a:spLocks noGrp="1"/>
          </p:cNvSpPr>
          <p:nvPr>
            <p:ph type="ftr" sz="quarter" idx="11"/>
          </p:nvPr>
        </p:nvSpPr>
        <p:spPr>
          <a:xfrm>
            <a:off x="2692397" y="5037663"/>
            <a:ext cx="5214635" cy="279400"/>
          </a:xfrm>
        </p:spPr>
        <p:txBody>
          <a:bodyPr/>
          <a:lstStyle/>
          <a:p>
            <a:endParaRPr lang="en-US"/>
          </a:p>
        </p:txBody>
      </p:sp>
      <p:sp>
        <p:nvSpPr>
          <p:cNvPr id="6" name="Slide Number Placeholder 5"/>
          <p:cNvSpPr>
            <a:spLocks noGrp="1"/>
          </p:cNvSpPr>
          <p:nvPr>
            <p:ph type="sldNum" sz="quarter" idx="12"/>
          </p:nvPr>
        </p:nvSpPr>
        <p:spPr>
          <a:xfrm>
            <a:off x="8956900" y="5037663"/>
            <a:ext cx="551167" cy="279400"/>
          </a:xfrm>
        </p:spPr>
        <p:txBody>
          <a:bodyPr/>
          <a:lstStyle/>
          <a:p>
            <a:fld id="{E17BCA58-A0EB-4A03-8B3D-E15CAA168216}" type="slidenum">
              <a:rPr lang="en-US" smtClean="0"/>
              <a:t>‹#›</a:t>
            </a:fld>
            <a:endParaRPr lang="en-US"/>
          </a:p>
        </p:txBody>
      </p:sp>
      <p:cxnSp>
        <p:nvCxnSpPr>
          <p:cNvPr id="15" name="Straight Connector 14"/>
          <p:cNvCxnSpPr/>
          <p:nvPr/>
        </p:nvCxnSpPr>
        <p:spPr>
          <a:xfrm>
            <a:off x="2692399" y="3522131"/>
            <a:ext cx="6815668" cy="0"/>
          </a:xfrm>
          <a:prstGeom prst="line">
            <a:avLst/>
          </a:prstGeom>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28559470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95401" y="4815415"/>
            <a:ext cx="9609666" cy="566738"/>
          </a:xfrm>
        </p:spPr>
        <p:txBody>
          <a:bodyPr anchor="b">
            <a:normAutofit/>
          </a:bodyPr>
          <a:lstStyle>
            <a:lvl1pPr algn="ctr">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041427" y="1041399"/>
            <a:ext cx="10105972" cy="3335869"/>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295401" y="5382153"/>
            <a:ext cx="9609666" cy="493712"/>
          </a:xfrm>
        </p:spPr>
        <p:txBody>
          <a:bodyPr>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4D5E640D-2A7A-4DBC-BA91-D20DAB231E28}" type="datetimeFigureOut">
              <a:rPr lang="en-US" smtClean="0"/>
              <a:t>4/10/2023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17BCA58-A0EB-4A03-8B3D-E15CAA168216}" type="slidenum">
              <a:rPr lang="en-US" smtClean="0"/>
              <a:t>‹#›</a:t>
            </a:fld>
            <a:endParaRPr lang="en-US"/>
          </a:p>
        </p:txBody>
      </p:sp>
    </p:spTree>
    <p:extLst>
      <p:ext uri="{BB962C8B-B14F-4D97-AF65-F5344CB8AC3E}">
        <p14:creationId xmlns:p14="http://schemas.microsoft.com/office/powerpoint/2010/main" val="264397452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303868" y="982132"/>
            <a:ext cx="9592732" cy="2954868"/>
          </a:xfrm>
        </p:spPr>
        <p:txBody>
          <a:bodyPr anchor="ctr">
            <a:normAutofit/>
          </a:bodyPr>
          <a:lstStyle>
            <a:lvl1pPr algn="ctr">
              <a:defRPr sz="32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303868" y="4343399"/>
            <a:ext cx="9592732"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4D5E640D-2A7A-4DBC-BA91-D20DAB231E28}" type="datetimeFigureOut">
              <a:rPr lang="en-US" smtClean="0"/>
              <a:t>4/10/2023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17BCA58-A0EB-4A03-8B3D-E15CAA168216}" type="slidenum">
              <a:rPr lang="en-US" smtClean="0"/>
              <a:t>‹#›</a:t>
            </a:fld>
            <a:endParaRPr lang="en-US"/>
          </a:p>
        </p:txBody>
      </p:sp>
      <p:cxnSp>
        <p:nvCxnSpPr>
          <p:cNvPr id="15" name="Straight Connector 14"/>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89100649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370668"/>
          </a:xfrm>
        </p:spPr>
        <p:txBody>
          <a:bodyPr anchor="ctr">
            <a:normAutofit/>
          </a:bodyPr>
          <a:lstStyle>
            <a:lvl1pPr algn="ctr">
              <a:defRPr sz="3200" b="0" cap="none">
                <a:solidFill>
                  <a:schemeClr val="tx1"/>
                </a:solidFill>
              </a:defRPr>
            </a:lvl1pPr>
          </a:lstStyle>
          <a:p>
            <a:r>
              <a:rPr lang="en-US" smtClean="0"/>
              <a:t>Click to edit Master title style</a:t>
            </a:r>
            <a:endParaRPr lang="en-US" dirty="0"/>
          </a:p>
        </p:txBody>
      </p:sp>
      <p:sp>
        <p:nvSpPr>
          <p:cNvPr id="10" name="Text Placeholder 9"/>
          <p:cNvSpPr>
            <a:spLocks noGrp="1"/>
          </p:cNvSpPr>
          <p:nvPr>
            <p:ph type="body" sz="quarter" idx="13"/>
          </p:nvPr>
        </p:nvSpPr>
        <p:spPr>
          <a:xfrm>
            <a:off x="1674812" y="3352800"/>
            <a:ext cx="8839202" cy="584200"/>
          </a:xfrm>
        </p:spPr>
        <p:txBody>
          <a:bodyPr anchor="ctr">
            <a:normAutofit/>
          </a:bodyPr>
          <a:lstStyle>
            <a:lvl1pPr marL="0" indent="0" algn="r">
              <a:buFontTx/>
              <a:buNone/>
              <a:defRPr sz="20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Edit Master text styles</a:t>
            </a:r>
          </a:p>
        </p:txBody>
      </p:sp>
      <p:sp>
        <p:nvSpPr>
          <p:cNvPr id="3" name="Text Placeholder 2"/>
          <p:cNvSpPr>
            <a:spLocks noGrp="1"/>
          </p:cNvSpPr>
          <p:nvPr>
            <p:ph type="body" idx="1"/>
          </p:nvPr>
        </p:nvSpPr>
        <p:spPr>
          <a:xfrm>
            <a:off x="1295401" y="4343399"/>
            <a:ext cx="9609666"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4D5E640D-2A7A-4DBC-BA91-D20DAB231E28}" type="datetimeFigureOut">
              <a:rPr lang="en-US" smtClean="0"/>
              <a:t>4/10/2023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17BCA58-A0EB-4A03-8B3D-E15CAA168216}" type="slidenum">
              <a:rPr lang="en-US" smtClean="0"/>
              <a:t>‹#›</a:t>
            </a:fld>
            <a:endParaRPr lang="en-US"/>
          </a:p>
        </p:txBody>
      </p:sp>
      <p:sp>
        <p:nvSpPr>
          <p:cNvPr id="14" name="TextBox 13"/>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10600267" y="2827870"/>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19" name="Straight Connector 18"/>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03637540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295402" y="3308581"/>
            <a:ext cx="9609668" cy="1468800"/>
          </a:xfrm>
        </p:spPr>
        <p:txBody>
          <a:bodyPr anchor="b">
            <a:normAutofit/>
          </a:bodyPr>
          <a:lstStyle>
            <a:lvl1pPr algn="l">
              <a:defRPr sz="32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295401" y="4777381"/>
            <a:ext cx="9609668" cy="860400"/>
          </a:xfrm>
        </p:spPr>
        <p:txBody>
          <a:bodyPr anchor="t">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4D5E640D-2A7A-4DBC-BA91-D20DAB231E28}" type="datetimeFigureOut">
              <a:rPr lang="en-US" smtClean="0"/>
              <a:t>4/10/2023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17BCA58-A0EB-4A03-8B3D-E15CAA168216}" type="slidenum">
              <a:rPr lang="en-US" smtClean="0"/>
              <a:t>‹#›</a:t>
            </a:fld>
            <a:endParaRPr lang="en-US"/>
          </a:p>
        </p:txBody>
      </p:sp>
    </p:spTree>
    <p:extLst>
      <p:ext uri="{BB962C8B-B14F-4D97-AF65-F5344CB8AC3E}">
        <p14:creationId xmlns:p14="http://schemas.microsoft.com/office/powerpoint/2010/main" val="126097867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243668"/>
          </a:xfrm>
        </p:spPr>
        <p:txBody>
          <a:bodyPr anchor="ctr">
            <a:normAutofit/>
          </a:bodyPr>
          <a:lstStyle>
            <a:lvl1pPr algn="ctr">
              <a:defRPr sz="3200" b="0" cap="none">
                <a:solidFill>
                  <a:schemeClr val="tx1"/>
                </a:solidFill>
              </a:defRPr>
            </a:lvl1pPr>
          </a:lstStyle>
          <a:p>
            <a:r>
              <a:rPr lang="en-US" smtClean="0"/>
              <a:t>Click to edit Master title style</a:t>
            </a:r>
            <a:endParaRPr lang="en-US" dirty="0"/>
          </a:p>
        </p:txBody>
      </p:sp>
      <p:sp>
        <p:nvSpPr>
          <p:cNvPr id="23" name="Text Placeholder 2"/>
          <p:cNvSpPr>
            <a:spLocks noGrp="1"/>
          </p:cNvSpPr>
          <p:nvPr>
            <p:ph type="body" idx="13"/>
          </p:nvPr>
        </p:nvSpPr>
        <p:spPr>
          <a:xfrm>
            <a:off x="1295401" y="3639312"/>
            <a:ext cx="9609668" cy="886968"/>
          </a:xfrm>
        </p:spPr>
        <p:txBody>
          <a:bodyPr anchor="b">
            <a:normAutofit/>
          </a:bodyPr>
          <a:lstStyle>
            <a:lvl1pPr marL="0" indent="0" algn="l">
              <a:spcBef>
                <a:spcPts val="0"/>
              </a:spcBef>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3" name="Text Placeholder 2"/>
          <p:cNvSpPr>
            <a:spLocks noGrp="1"/>
          </p:cNvSpPr>
          <p:nvPr>
            <p:ph type="body" idx="1"/>
          </p:nvPr>
        </p:nvSpPr>
        <p:spPr>
          <a:xfrm>
            <a:off x="1295401" y="4529667"/>
            <a:ext cx="9609668" cy="13462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4D5E640D-2A7A-4DBC-BA91-D20DAB231E28}" type="datetimeFigureOut">
              <a:rPr lang="en-US" smtClean="0"/>
              <a:t>4/10/2023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17BCA58-A0EB-4A03-8B3D-E15CAA168216}" type="slidenum">
              <a:rPr lang="en-US" smtClean="0"/>
              <a:t>‹#›</a:t>
            </a:fld>
            <a:endParaRPr lang="en-US"/>
          </a:p>
        </p:txBody>
      </p:sp>
      <p:sp>
        <p:nvSpPr>
          <p:cNvPr id="12" name="TextBox 11"/>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3" name="TextBox 12"/>
          <p:cNvSpPr txBox="1"/>
          <p:nvPr/>
        </p:nvSpPr>
        <p:spPr>
          <a:xfrm>
            <a:off x="10600267" y="259926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26" name="Straight Connector 25"/>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66871241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1295401" y="982132"/>
            <a:ext cx="9609666" cy="2243668"/>
          </a:xfrm>
        </p:spPr>
        <p:txBody>
          <a:bodyPr vert="horz" lIns="91440" tIns="45720" rIns="91440" bIns="45720" rtlCol="0" anchor="ctr">
            <a:normAutofit/>
          </a:bodyPr>
          <a:lstStyle>
            <a:lvl1pPr>
              <a:defRPr lang="en-US" b="0" dirty="0"/>
            </a:lvl1pPr>
          </a:lstStyle>
          <a:p>
            <a:pPr marL="0" lvl="0"/>
            <a:r>
              <a:rPr lang="en-US" smtClean="0"/>
              <a:t>Click to edit Master title style</a:t>
            </a:r>
            <a:endParaRPr lang="en-US" dirty="0"/>
          </a:p>
        </p:txBody>
      </p:sp>
      <p:sp>
        <p:nvSpPr>
          <p:cNvPr id="20" name="Text Placeholder 2"/>
          <p:cNvSpPr>
            <a:spLocks noGrp="1"/>
          </p:cNvSpPr>
          <p:nvPr>
            <p:ph type="body" idx="13"/>
          </p:nvPr>
        </p:nvSpPr>
        <p:spPr>
          <a:xfrm>
            <a:off x="1295401" y="3630168"/>
            <a:ext cx="9609668" cy="841248"/>
          </a:xfrm>
        </p:spPr>
        <p:txBody>
          <a:bodyPr anchor="b">
            <a:normAutofit/>
          </a:bodyPr>
          <a:lstStyle>
            <a:lvl1pPr marL="0" indent="0" algn="l">
              <a:spcBef>
                <a:spcPts val="0"/>
              </a:spcBef>
              <a:buNone/>
              <a:defRPr sz="2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3" name="Text Placeholder 2"/>
          <p:cNvSpPr>
            <a:spLocks noGrp="1"/>
          </p:cNvSpPr>
          <p:nvPr>
            <p:ph type="body" idx="1"/>
          </p:nvPr>
        </p:nvSpPr>
        <p:spPr>
          <a:xfrm>
            <a:off x="1295400" y="4470399"/>
            <a:ext cx="9609670" cy="1405467"/>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4D5E640D-2A7A-4DBC-BA91-D20DAB231E28}" type="datetimeFigureOut">
              <a:rPr lang="en-US" smtClean="0"/>
              <a:t>4/10/2023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17BCA58-A0EB-4A03-8B3D-E15CAA168216}" type="slidenum">
              <a:rPr lang="en-US" smtClean="0"/>
              <a:t>‹#›</a:t>
            </a:fld>
            <a:endParaRPr lang="en-US"/>
          </a:p>
        </p:txBody>
      </p:sp>
      <p:cxnSp>
        <p:nvCxnSpPr>
          <p:cNvPr id="15" name="Straight Connector 14"/>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51851295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D5E640D-2A7A-4DBC-BA91-D20DAB231E28}" type="datetimeFigureOut">
              <a:rPr lang="en-US" smtClean="0"/>
              <a:t>4/10/2023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17BCA58-A0EB-4A03-8B3D-E15CAA168216}" type="slidenum">
              <a:rPr lang="en-US" smtClean="0"/>
              <a:t>‹#›</a:t>
            </a:fld>
            <a:endParaRPr lang="en-US"/>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4928364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999356" y="982131"/>
            <a:ext cx="1890895" cy="4893735"/>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295398" y="982132"/>
            <a:ext cx="7433025" cy="4893734"/>
          </a:xfrm>
        </p:spPr>
        <p:txBody>
          <a:bodyPr vert="eaVert" ancho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D5E640D-2A7A-4DBC-BA91-D20DAB231E28}" type="datetimeFigureOut">
              <a:rPr lang="en-US" smtClean="0"/>
              <a:t>4/10/2023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17BCA58-A0EB-4A03-8B3D-E15CAA168216}" type="slidenum">
              <a:rPr lang="en-US" smtClean="0"/>
              <a:t>‹#›</a:t>
            </a:fld>
            <a:endParaRPr lang="en-US"/>
          </a:p>
        </p:txBody>
      </p:sp>
      <p:cxnSp>
        <p:nvCxnSpPr>
          <p:cNvPr id="14" name="Straight Connector 13"/>
          <p:cNvCxnSpPr/>
          <p:nvPr/>
        </p:nvCxnSpPr>
        <p:spPr>
          <a:xfrm>
            <a:off x="8863890" y="990600"/>
            <a:ext cx="0" cy="487680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70014805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cxnSp>
        <p:nvCxnSpPr>
          <p:cNvPr id="7" name="Straight Connector 6"/>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D5E640D-2A7A-4DBC-BA91-D20DAB231E28}" type="datetimeFigureOut">
              <a:rPr lang="en-US" smtClean="0"/>
              <a:t>4/10/2023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17BCA58-A0EB-4A03-8B3D-E15CAA168216}" type="slidenum">
              <a:rPr lang="en-US" smtClean="0"/>
              <a:t>‹#›</a:t>
            </a:fld>
            <a:endParaRPr lang="en-US"/>
          </a:p>
        </p:txBody>
      </p:sp>
    </p:spTree>
    <p:extLst>
      <p:ext uri="{BB962C8B-B14F-4D97-AF65-F5344CB8AC3E}">
        <p14:creationId xmlns:p14="http://schemas.microsoft.com/office/powerpoint/2010/main" val="71393832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015069" y="1752606"/>
            <a:ext cx="8158688" cy="1822514"/>
          </a:xfrm>
        </p:spPr>
        <p:txBody>
          <a:bodyPr anchor="b">
            <a:normAutofit/>
          </a:bodyPr>
          <a:lstStyle>
            <a:lvl1pPr algn="ctr">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2015067" y="3846051"/>
            <a:ext cx="8158690" cy="954547"/>
          </a:xfrm>
        </p:spPr>
        <p:txBody>
          <a:bodyPr anchor="t">
            <a:normAutofit/>
          </a:bodyPr>
          <a:lstStyle>
            <a:lvl1pPr marL="0" indent="0" algn="ctr">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4D5E640D-2A7A-4DBC-BA91-D20DAB231E28}" type="datetimeFigureOut">
              <a:rPr lang="en-US" smtClean="0"/>
              <a:t>4/10/2023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17BCA58-A0EB-4A03-8B3D-E15CAA168216}" type="slidenum">
              <a:rPr lang="en-US" smtClean="0"/>
              <a:t>‹#›</a:t>
            </a:fld>
            <a:endParaRPr lang="en-US"/>
          </a:p>
        </p:txBody>
      </p:sp>
      <p:cxnSp>
        <p:nvCxnSpPr>
          <p:cNvPr id="16" name="Straight Connector 15"/>
          <p:cNvCxnSpPr/>
          <p:nvPr/>
        </p:nvCxnSpPr>
        <p:spPr>
          <a:xfrm>
            <a:off x="2012723" y="3710585"/>
            <a:ext cx="8163380"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58520662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cxnSp>
        <p:nvCxnSpPr>
          <p:cNvPr id="8" name="Straight Connector 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298448" y="2560320"/>
            <a:ext cx="4718304" cy="3310128"/>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181344" y="2560320"/>
            <a:ext cx="4718304" cy="3310128"/>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4D5E640D-2A7A-4DBC-BA91-D20DAB231E28}" type="datetimeFigureOut">
              <a:rPr lang="en-US" smtClean="0"/>
              <a:t>4/10/2023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17BCA58-A0EB-4A03-8B3D-E15CAA168216}" type="slidenum">
              <a:rPr lang="en-US" smtClean="0"/>
              <a:t>‹#›</a:t>
            </a:fld>
            <a:endParaRPr lang="en-US"/>
          </a:p>
        </p:txBody>
      </p:sp>
    </p:spTree>
    <p:extLst>
      <p:ext uri="{BB962C8B-B14F-4D97-AF65-F5344CB8AC3E}">
        <p14:creationId xmlns:p14="http://schemas.microsoft.com/office/powerpoint/2010/main" val="407817270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1295400" y="2658533"/>
            <a:ext cx="4718304" cy="576262"/>
          </a:xfrm>
        </p:spPr>
        <p:txBody>
          <a:bodyPr anchor="b">
            <a:noAutofit/>
          </a:bodyPr>
          <a:lstStyle>
            <a:lvl1pPr marL="0" indent="0">
              <a:spcBef>
                <a:spcPts val="672"/>
              </a:spcBef>
              <a:spcAft>
                <a:spcPts val="600"/>
              </a:spcAft>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1295400" y="3243262"/>
            <a:ext cx="4718304" cy="2632605"/>
          </a:xfrm>
        </p:spPr>
        <p:txBody>
          <a:bodyPr anchor="t">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180670" y="2658533"/>
            <a:ext cx="4718304" cy="576262"/>
          </a:xfrm>
        </p:spPr>
        <p:txBody>
          <a:bodyPr anchor="b">
            <a:noAutofit/>
          </a:bodyPr>
          <a:lstStyle>
            <a:lvl1pPr marL="0" indent="0">
              <a:spcBef>
                <a:spcPts val="672"/>
              </a:spcBef>
              <a:spcAft>
                <a:spcPts val="600"/>
              </a:spcAft>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180670" y="3243262"/>
            <a:ext cx="4718304" cy="2632605"/>
          </a:xfrm>
        </p:spPr>
        <p:txBody>
          <a:bodyPr anchor="t">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4D5E640D-2A7A-4DBC-BA91-D20DAB231E28}" type="datetimeFigureOut">
              <a:rPr lang="en-US" smtClean="0"/>
              <a:t>4/10/2023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17BCA58-A0EB-4A03-8B3D-E15CAA168216}" type="slidenum">
              <a:rPr lang="en-US" smtClean="0"/>
              <a:t>‹#›</a:t>
            </a:fld>
            <a:endParaRPr lang="en-US"/>
          </a:p>
        </p:txBody>
      </p:sp>
      <p:cxnSp>
        <p:nvCxnSpPr>
          <p:cNvPr id="18" name="Straight Connector 1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4115637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4D5E640D-2A7A-4DBC-BA91-D20DAB231E28}" type="datetimeFigureOut">
              <a:rPr lang="en-US" smtClean="0"/>
              <a:t>4/10/2023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17BCA58-A0EB-4A03-8B3D-E15CAA168216}" type="slidenum">
              <a:rPr lang="en-US" smtClean="0"/>
              <a:t>‹#›</a:t>
            </a:fld>
            <a:endParaRPr lang="en-US"/>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33228298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D5E640D-2A7A-4DBC-BA91-D20DAB231E28}" type="datetimeFigureOut">
              <a:rPr lang="en-US" smtClean="0"/>
              <a:t>4/10/2023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17BCA58-A0EB-4A03-8B3D-E15CAA168216}" type="slidenum">
              <a:rPr lang="en-US" smtClean="0"/>
              <a:t>‹#›</a:t>
            </a:fld>
            <a:endParaRPr lang="en-US"/>
          </a:p>
        </p:txBody>
      </p:sp>
    </p:spTree>
    <p:extLst>
      <p:ext uri="{BB962C8B-B14F-4D97-AF65-F5344CB8AC3E}">
        <p14:creationId xmlns:p14="http://schemas.microsoft.com/office/powerpoint/2010/main" val="384625813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93811" y="1388534"/>
            <a:ext cx="3718455" cy="1371600"/>
          </a:xfrm>
        </p:spPr>
        <p:txBody>
          <a:bodyPr anchor="b">
            <a:normAutofit/>
          </a:bodyPr>
          <a:lstStyle>
            <a:lvl1pPr algn="ctr">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5418668" y="982131"/>
            <a:ext cx="5469466" cy="4893735"/>
          </a:xfrm>
        </p:spPr>
        <p:txBody>
          <a:bodyPr anchor="ct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293811" y="3031065"/>
            <a:ext cx="3718455" cy="2438404"/>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4D5E640D-2A7A-4DBC-BA91-D20DAB231E28}" type="datetimeFigureOut">
              <a:rPr lang="en-US" smtClean="0"/>
              <a:t>4/10/2023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17BCA58-A0EB-4A03-8B3D-E15CAA168216}" type="slidenum">
              <a:rPr lang="en-US" smtClean="0"/>
              <a:t>‹#›</a:t>
            </a:fld>
            <a:endParaRPr lang="en-US"/>
          </a:p>
        </p:txBody>
      </p:sp>
      <p:cxnSp>
        <p:nvCxnSpPr>
          <p:cNvPr id="16" name="Straight Connector 15"/>
          <p:cNvCxnSpPr/>
          <p:nvPr/>
        </p:nvCxnSpPr>
        <p:spPr>
          <a:xfrm>
            <a:off x="1396169" y="2912533"/>
            <a:ext cx="35144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99752687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95399" y="1883832"/>
            <a:ext cx="6241816" cy="1371600"/>
          </a:xfrm>
        </p:spPr>
        <p:txBody>
          <a:bodyPr anchor="b">
            <a:normAutofit/>
          </a:bodyPr>
          <a:lstStyle>
            <a:lvl1pPr algn="ctr">
              <a:defRPr sz="2800" b="0"/>
            </a:lvl1pPr>
          </a:lstStyle>
          <a:p>
            <a:r>
              <a:rPr lang="en-US" smtClean="0"/>
              <a:t>Click to edit Master title style</a:t>
            </a:r>
            <a:endParaRPr lang="en-US" dirty="0"/>
          </a:p>
        </p:txBody>
      </p:sp>
      <p:sp>
        <p:nvSpPr>
          <p:cNvPr id="17" name="Picture Placeholder 2"/>
          <p:cNvSpPr>
            <a:spLocks noGrp="1" noChangeAspect="1"/>
          </p:cNvSpPr>
          <p:nvPr>
            <p:ph type="pic" idx="1"/>
          </p:nvPr>
        </p:nvSpPr>
        <p:spPr>
          <a:xfrm>
            <a:off x="8094831" y="1041400"/>
            <a:ext cx="3063347" cy="4775200"/>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295399" y="3255432"/>
            <a:ext cx="6241816" cy="1828800"/>
          </a:xfrm>
        </p:spPr>
        <p:txBody>
          <a:bodyPr anchor="t">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4D5E640D-2A7A-4DBC-BA91-D20DAB231E28}" type="datetimeFigureOut">
              <a:rPr lang="en-US" smtClean="0"/>
              <a:t>4/10/2023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17BCA58-A0EB-4A03-8B3D-E15CAA168216}" type="slidenum">
              <a:rPr lang="en-US" smtClean="0"/>
              <a:t>‹#›</a:t>
            </a:fld>
            <a:endParaRPr lang="en-US"/>
          </a:p>
        </p:txBody>
      </p:sp>
    </p:spTree>
    <p:extLst>
      <p:ext uri="{BB962C8B-B14F-4D97-AF65-F5344CB8AC3E}">
        <p14:creationId xmlns:p14="http://schemas.microsoft.com/office/powerpoint/2010/main" val="172336105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3.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grpSp>
        <p:nvGrpSpPr>
          <p:cNvPr id="7" name="Group 6"/>
          <p:cNvGrpSpPr/>
          <p:nvPr/>
        </p:nvGrpSpPr>
        <p:grpSpPr>
          <a:xfrm>
            <a:off x="-15736" y="0"/>
            <a:ext cx="12229962" cy="6856214"/>
            <a:chOff x="-15736" y="0"/>
            <a:chExt cx="12229962" cy="6856214"/>
          </a:xfrm>
        </p:grpSpPr>
        <p:pic>
          <p:nvPicPr>
            <p:cNvPr id="8" name="Picture 7" descr="HD-PanelContent.png"/>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9" name="Rectangle 8"/>
            <p:cNvSpPr/>
            <p:nvPr/>
          </p:nvSpPr>
          <p:spPr>
            <a:xfrm>
              <a:off x="608012" y="609600"/>
              <a:ext cx="10972800" cy="5638800"/>
            </a:xfrm>
            <a:prstGeom prst="rect">
              <a:avLst/>
            </a:prstGeom>
            <a:noFill/>
            <a:ln w="15875" cap="flat">
              <a:miter lim="800000"/>
            </a:ln>
          </p:spPr>
          <p:style>
            <a:lnRef idx="1">
              <a:schemeClr val="accent1"/>
            </a:lnRef>
            <a:fillRef idx="3">
              <a:schemeClr val="accent1"/>
            </a:fillRef>
            <a:effectRef idx="2">
              <a:schemeClr val="accent1"/>
            </a:effectRef>
            <a:fontRef idx="minor">
              <a:schemeClr val="lt1"/>
            </a:fontRef>
          </p:style>
        </p:sp>
        <p:pic>
          <p:nvPicPr>
            <p:cNvPr id="10" name="Picture 9"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a:stretch/>
          </p:blipFill>
          <p:spPr>
            <a:xfrm>
              <a:off x="-15736" y="3153832"/>
              <a:ext cx="777240" cy="606425"/>
            </a:xfrm>
            <a:prstGeom prst="rect">
              <a:avLst/>
            </a:prstGeom>
          </p:spPr>
        </p:pic>
        <p:pic>
          <p:nvPicPr>
            <p:cNvPr id="11" name="Picture 10"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a:stretch/>
          </p:blipFill>
          <p:spPr>
            <a:xfrm>
              <a:off x="11436986" y="3153832"/>
              <a:ext cx="777240" cy="606425"/>
            </a:xfrm>
            <a:prstGeom prst="rect">
              <a:avLst/>
            </a:prstGeom>
          </p:spPr>
        </p:pic>
      </p:grpSp>
      <p:sp>
        <p:nvSpPr>
          <p:cNvPr id="2" name="Title Placeholder 1"/>
          <p:cNvSpPr>
            <a:spLocks noGrp="1"/>
          </p:cNvSpPr>
          <p:nvPr>
            <p:ph type="title"/>
          </p:nvPr>
        </p:nvSpPr>
        <p:spPr>
          <a:xfrm>
            <a:off x="1295402" y="982132"/>
            <a:ext cx="9601196" cy="1303867"/>
          </a:xfrm>
          <a:prstGeom prst="rect">
            <a:avLst/>
          </a:prstGeom>
          <a:effectLst/>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295401" y="2556932"/>
            <a:ext cx="9601196" cy="3318936"/>
          </a:xfrm>
          <a:prstGeom prst="rect">
            <a:avLst/>
          </a:prstGeom>
        </p:spPr>
        <p:txBody>
          <a:bodyPr vert="horz" lIns="91440" tIns="45720" rIns="91440" bIns="45720" rtlCol="0" anchor="t">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8677501" y="5969000"/>
            <a:ext cx="1600200"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4D5E640D-2A7A-4DBC-BA91-D20DAB231E28}" type="datetimeFigureOut">
              <a:rPr lang="en-US" smtClean="0"/>
              <a:t>4/10/2023</a:t>
            </a:fld>
            <a:endParaRPr lang="en-US"/>
          </a:p>
        </p:txBody>
      </p:sp>
      <p:sp>
        <p:nvSpPr>
          <p:cNvPr id="5" name="Footer Placeholder 4"/>
          <p:cNvSpPr>
            <a:spLocks noGrp="1"/>
          </p:cNvSpPr>
          <p:nvPr>
            <p:ph type="ftr" sz="quarter" idx="3"/>
          </p:nvPr>
        </p:nvSpPr>
        <p:spPr>
          <a:xfrm>
            <a:off x="1295401" y="5969000"/>
            <a:ext cx="7305900" cy="279400"/>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en-US"/>
          </a:p>
        </p:txBody>
      </p:sp>
      <p:sp>
        <p:nvSpPr>
          <p:cNvPr id="6" name="Slide Number Placeholder 5"/>
          <p:cNvSpPr>
            <a:spLocks noGrp="1"/>
          </p:cNvSpPr>
          <p:nvPr>
            <p:ph type="sldNum" sz="quarter" idx="4"/>
          </p:nvPr>
        </p:nvSpPr>
        <p:spPr>
          <a:xfrm>
            <a:off x="10353901" y="5969000"/>
            <a:ext cx="542697"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E17BCA58-A0EB-4A03-8B3D-E15CAA168216}" type="slidenum">
              <a:rPr lang="en-US" smtClean="0"/>
              <a:t>‹#›</a:t>
            </a:fld>
            <a:endParaRPr lang="en-US"/>
          </a:p>
        </p:txBody>
      </p:sp>
    </p:spTree>
    <p:extLst>
      <p:ext uri="{BB962C8B-B14F-4D97-AF65-F5344CB8AC3E}">
        <p14:creationId xmlns:p14="http://schemas.microsoft.com/office/powerpoint/2010/main" val="391833204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Lst>
  <p:txStyles>
    <p:titleStyle>
      <a:lvl1pPr algn="ctr" defTabSz="457200" rtl="0" eaLnBrk="1" latinLnBrk="0" hangingPunct="1">
        <a:spcBef>
          <a:spcPct val="0"/>
        </a:spcBef>
        <a:buNone/>
        <a:defRPr sz="4400" kern="1200" cap="none">
          <a:ln w="3175" cmpd="sng">
            <a:noFill/>
          </a:ln>
          <a:solidFill>
            <a:schemeClr val="tx1">
              <a:lumMod val="85000"/>
              <a:lumOff val="15000"/>
            </a:schemeClr>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David Hume</a:t>
            </a:r>
            <a:endParaRPr lang="en-US" dirty="0"/>
          </a:p>
        </p:txBody>
      </p:sp>
      <p:sp>
        <p:nvSpPr>
          <p:cNvPr id="3" name="Subtitle 2"/>
          <p:cNvSpPr>
            <a:spLocks noGrp="1"/>
          </p:cNvSpPr>
          <p:nvPr>
            <p:ph type="subTitle" idx="1"/>
          </p:nvPr>
        </p:nvSpPr>
        <p:spPr/>
        <p:txBody>
          <a:bodyPr/>
          <a:lstStyle/>
          <a:p>
            <a:r>
              <a:rPr lang="en-US" dirty="0" smtClean="0"/>
              <a:t>Introduction and Section II </a:t>
            </a:r>
            <a:r>
              <a:rPr lang="en-US" smtClean="0"/>
              <a:t>and III </a:t>
            </a:r>
            <a:r>
              <a:rPr lang="en-US" dirty="0" smtClean="0"/>
              <a:t>of the Enquiry</a:t>
            </a:r>
            <a:endParaRPr lang="en-US" dirty="0"/>
          </a:p>
        </p:txBody>
      </p:sp>
    </p:spTree>
    <p:extLst>
      <p:ext uri="{BB962C8B-B14F-4D97-AF65-F5344CB8AC3E}">
        <p14:creationId xmlns:p14="http://schemas.microsoft.com/office/powerpoint/2010/main" val="110093850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Hume: Section II</a:t>
            </a:r>
            <a:endParaRPr lang="en-US" dirty="0"/>
          </a:p>
        </p:txBody>
      </p:sp>
      <p:sp>
        <p:nvSpPr>
          <p:cNvPr id="3" name="Content Placeholder 2"/>
          <p:cNvSpPr>
            <a:spLocks noGrp="1"/>
          </p:cNvSpPr>
          <p:nvPr>
            <p:ph idx="1"/>
          </p:nvPr>
        </p:nvSpPr>
        <p:spPr/>
        <p:txBody>
          <a:bodyPr/>
          <a:lstStyle/>
          <a:p>
            <a:r>
              <a:rPr lang="en-US" dirty="0" smtClean="0"/>
              <a:t>Hume says yes. Should he have said that? Can you? Is this a problem for Hume?</a:t>
            </a:r>
          </a:p>
          <a:p>
            <a:r>
              <a:rPr lang="en-US" dirty="0" smtClean="0"/>
              <a:t>According to Hume’s empiricism: 1) you have impressions, 2) these are copied into ideas, and then 3) these are associated. The mind organizes these ideas according to three principles: Resemblance, contiguity in space and time, and cause and effect. These are exhaustive. </a:t>
            </a:r>
            <a:endParaRPr lang="en-US" dirty="0"/>
          </a:p>
        </p:txBody>
      </p:sp>
    </p:spTree>
    <p:extLst>
      <p:ext uri="{BB962C8B-B14F-4D97-AF65-F5344CB8AC3E}">
        <p14:creationId xmlns:p14="http://schemas.microsoft.com/office/powerpoint/2010/main" val="20912220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Hume: 1711-1776</a:t>
            </a:r>
            <a:endParaRPr lang="en-US" dirty="0"/>
          </a:p>
        </p:txBody>
      </p:sp>
      <p:sp>
        <p:nvSpPr>
          <p:cNvPr id="3" name="Content Placeholder 2"/>
          <p:cNvSpPr>
            <a:spLocks noGrp="1"/>
          </p:cNvSpPr>
          <p:nvPr>
            <p:ph idx="1"/>
          </p:nvPr>
        </p:nvSpPr>
        <p:spPr/>
        <p:txBody>
          <a:bodyPr/>
          <a:lstStyle/>
          <a:p>
            <a:r>
              <a:rPr lang="en-US" dirty="0" smtClean="0"/>
              <a:t>Along with Adam Smith, Hume was a product of the Scottish Enlightenment</a:t>
            </a:r>
          </a:p>
          <a:p>
            <a:r>
              <a:rPr lang="en-US" dirty="0" smtClean="0"/>
              <a:t>Two complementary ways of interpreting Hume: 1) an epistemological skeptic and 2) a naturalist. Skepticism: he accept the empiricist principles inherent in Locke and Berkeley and carries them to their logical conclusion. Naturalism: he wants to show how certain beliefs arise inevitably in response to the regular features of our experience. Our belief in metaphysical things is prompted by the non-rational aspect of our nature.</a:t>
            </a:r>
            <a:endParaRPr lang="en-US" dirty="0"/>
          </a:p>
        </p:txBody>
      </p:sp>
    </p:spTree>
    <p:extLst>
      <p:ext uri="{BB962C8B-B14F-4D97-AF65-F5344CB8AC3E}">
        <p14:creationId xmlns:p14="http://schemas.microsoft.com/office/powerpoint/2010/main" val="28000623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Hume: Background</a:t>
            </a:r>
            <a:endParaRPr lang="en-US" dirty="0"/>
          </a:p>
        </p:txBody>
      </p:sp>
      <p:sp>
        <p:nvSpPr>
          <p:cNvPr id="3" name="Content Placeholder 2"/>
          <p:cNvSpPr>
            <a:spLocks noGrp="1"/>
          </p:cNvSpPr>
          <p:nvPr>
            <p:ph idx="1"/>
          </p:nvPr>
        </p:nvSpPr>
        <p:spPr/>
        <p:txBody>
          <a:bodyPr/>
          <a:lstStyle/>
          <a:p>
            <a:r>
              <a:rPr lang="en-US" dirty="0" smtClean="0"/>
              <a:t>Note the very strong anti-rationalism working here. Hume: “Reason is and ought only to be a slave to the passions.” </a:t>
            </a:r>
          </a:p>
          <a:p>
            <a:r>
              <a:rPr lang="en-US" dirty="0" smtClean="0"/>
              <a:t>The relationship between his skepticism and his rationalism: he emphasizes the non-rational or feeling side of our nature by arguing for skepticism—certain beliefs that we all have cannot be justified by appealing to reason alone or by an appeal to pure experience.  Reason is not the foundation of our beliefs, but rather our </a:t>
            </a:r>
            <a:r>
              <a:rPr lang="en-US" dirty="0" err="1" smtClean="0"/>
              <a:t>passional</a:t>
            </a:r>
            <a:r>
              <a:rPr lang="en-US" dirty="0" smtClean="0"/>
              <a:t> and psychological natures are. He undermines rationalism with skepticism and replaces it with naturalism.</a:t>
            </a:r>
            <a:endParaRPr lang="en-US" dirty="0"/>
          </a:p>
        </p:txBody>
      </p:sp>
    </p:spTree>
    <p:extLst>
      <p:ext uri="{BB962C8B-B14F-4D97-AF65-F5344CB8AC3E}">
        <p14:creationId xmlns:p14="http://schemas.microsoft.com/office/powerpoint/2010/main" val="10915084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Hume</a:t>
            </a:r>
            <a:r>
              <a:rPr lang="en-US" dirty="0"/>
              <a:t>:</a:t>
            </a:r>
            <a:r>
              <a:rPr lang="en-US" dirty="0" smtClean="0"/>
              <a:t> His Project</a:t>
            </a:r>
            <a:endParaRPr lang="en-US" dirty="0"/>
          </a:p>
        </p:txBody>
      </p:sp>
      <p:sp>
        <p:nvSpPr>
          <p:cNvPr id="3" name="Content Placeholder 2"/>
          <p:cNvSpPr>
            <a:spLocks noGrp="1"/>
          </p:cNvSpPr>
          <p:nvPr>
            <p:ph idx="1"/>
          </p:nvPr>
        </p:nvSpPr>
        <p:spPr/>
        <p:txBody>
          <a:bodyPr>
            <a:normAutofit fontScale="92500" lnSpcReduction="10000"/>
          </a:bodyPr>
          <a:lstStyle/>
          <a:p>
            <a:r>
              <a:rPr lang="en-US" dirty="0"/>
              <a:t>But as, after all, the abstractedness of these speculations is no recommendation, but rather a disadvantage to them, and as this difficulty may perhaps be surmounted by care and art, and the avoiding of all unnecessary detail, we have, in the following enquiry, attempted to throw some light upon subjects, from which uncertainty has hitherto deterred the wise, and obscurity the ignorant. Happy, if we can unite the boundaries of the different species of philosophy, by reconciling profound enquiry with clearness, and truth with novelty! And still more happy, if, reasoning in this easy manner, we can undermine the foundations of an abstruse philosophy, which seems to have hitherto served only as a shelter to superstition, and a cover to absurdity and error</a:t>
            </a:r>
            <a:r>
              <a:rPr lang="en-US" dirty="0" smtClean="0"/>
              <a:t>! (P. 584)</a:t>
            </a:r>
            <a:endParaRPr lang="en-US" dirty="0"/>
          </a:p>
        </p:txBody>
      </p:sp>
    </p:spTree>
    <p:extLst>
      <p:ext uri="{BB962C8B-B14F-4D97-AF65-F5344CB8AC3E}">
        <p14:creationId xmlns:p14="http://schemas.microsoft.com/office/powerpoint/2010/main" val="199483679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Hume: Section II</a:t>
            </a:r>
            <a:endParaRPr lang="en-US" dirty="0"/>
          </a:p>
        </p:txBody>
      </p:sp>
      <p:sp>
        <p:nvSpPr>
          <p:cNvPr id="3" name="Content Placeholder 2"/>
          <p:cNvSpPr>
            <a:spLocks noGrp="1"/>
          </p:cNvSpPr>
          <p:nvPr>
            <p:ph idx="1"/>
          </p:nvPr>
        </p:nvSpPr>
        <p:spPr/>
        <p:txBody>
          <a:bodyPr/>
          <a:lstStyle/>
          <a:p>
            <a:r>
              <a:rPr lang="en-US" dirty="0" smtClean="0"/>
              <a:t>Hume accepts the basics of the empiricist’s position: 1) all ideas come from experience; 2) we perceive only our own ideas; 3) knowledge consists in perceiving ideas; and 4) we can have no a priori knowledge of the world.</a:t>
            </a:r>
          </a:p>
          <a:p>
            <a:r>
              <a:rPr lang="en-US" dirty="0" smtClean="0"/>
              <a:t>Epistemologically oriented to the point of disallowing metaphysics.</a:t>
            </a:r>
          </a:p>
          <a:p>
            <a:r>
              <a:rPr lang="en-US" dirty="0" smtClean="0"/>
              <a:t>Human knowledge is too limited to know metaphysical things.</a:t>
            </a:r>
            <a:endParaRPr lang="en-US" dirty="0"/>
          </a:p>
        </p:txBody>
      </p:sp>
    </p:spTree>
    <p:extLst>
      <p:ext uri="{BB962C8B-B14F-4D97-AF65-F5344CB8AC3E}">
        <p14:creationId xmlns:p14="http://schemas.microsoft.com/office/powerpoint/2010/main" val="34728224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Hume: Section II</a:t>
            </a:r>
            <a:endParaRPr lang="en-US" dirty="0"/>
          </a:p>
        </p:txBody>
      </p:sp>
      <p:sp>
        <p:nvSpPr>
          <p:cNvPr id="3" name="Content Placeholder 2"/>
          <p:cNvSpPr>
            <a:spLocks noGrp="1"/>
          </p:cNvSpPr>
          <p:nvPr>
            <p:ph idx="1"/>
          </p:nvPr>
        </p:nvSpPr>
        <p:spPr/>
        <p:txBody>
          <a:bodyPr>
            <a:normAutofit lnSpcReduction="10000"/>
          </a:bodyPr>
          <a:lstStyle/>
          <a:p>
            <a:r>
              <a:rPr lang="en-US" dirty="0" smtClean="0"/>
              <a:t>Starting point: What is in the mind? Perceptions.</a:t>
            </a:r>
          </a:p>
          <a:p>
            <a:r>
              <a:rPr lang="en-US" dirty="0" smtClean="0"/>
              <a:t>Perceptions are of two varieties: Impressions (the actual experiences we have) and Ideas (the remembering or thinking about those experiences).</a:t>
            </a:r>
          </a:p>
          <a:p>
            <a:r>
              <a:rPr lang="en-US" dirty="0" smtClean="0"/>
              <a:t>The Principle of Differentiation: Impressions are lively, forceful, and vivacious. Ideas are less so.</a:t>
            </a:r>
          </a:p>
          <a:p>
            <a:r>
              <a:rPr lang="en-US" dirty="0" smtClean="0"/>
              <a:t>The relationship between the two: The Copy Thesis. An idea is a copy of an impression. Without this copying, there would be no mind. There is a 1-1 correspondence between impressions and ideas. </a:t>
            </a:r>
            <a:endParaRPr lang="en-US" dirty="0"/>
          </a:p>
        </p:txBody>
      </p:sp>
    </p:spTree>
    <p:extLst>
      <p:ext uri="{BB962C8B-B14F-4D97-AF65-F5344CB8AC3E}">
        <p14:creationId xmlns:p14="http://schemas.microsoft.com/office/powerpoint/2010/main" val="2299035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Hume: Section II</a:t>
            </a:r>
          </a:p>
        </p:txBody>
      </p:sp>
      <p:sp>
        <p:nvSpPr>
          <p:cNvPr id="3" name="Content Placeholder 2"/>
          <p:cNvSpPr>
            <a:spLocks noGrp="1"/>
          </p:cNvSpPr>
          <p:nvPr>
            <p:ph idx="1"/>
          </p:nvPr>
        </p:nvSpPr>
        <p:spPr/>
        <p:txBody>
          <a:bodyPr/>
          <a:lstStyle/>
          <a:p>
            <a:r>
              <a:rPr lang="en-US" dirty="0" smtClean="0"/>
              <a:t>Ideas are of two varieties: simple or compound. Every simple idea is a direct copy of an impression. Compound ideas are made up of simple ideas. Compounding is automatic. </a:t>
            </a:r>
          </a:p>
          <a:p>
            <a:r>
              <a:rPr lang="en-US" dirty="0" smtClean="0"/>
              <a:t>Two varieties of Impressions: Inner and Outer. Inner impressions are feelings and emotions. Outer impressions are impressions of sense. </a:t>
            </a:r>
          </a:p>
          <a:p>
            <a:r>
              <a:rPr lang="en-US" dirty="0" smtClean="0"/>
              <a:t>A corollary to the copy thesis: No impressions, no ideas! If you had never felt anger, you would have no idea of anger. This is true of ALL ideas.</a:t>
            </a:r>
            <a:endParaRPr lang="en-US" dirty="0"/>
          </a:p>
        </p:txBody>
      </p:sp>
    </p:spTree>
    <p:extLst>
      <p:ext uri="{BB962C8B-B14F-4D97-AF65-F5344CB8AC3E}">
        <p14:creationId xmlns:p14="http://schemas.microsoft.com/office/powerpoint/2010/main" val="27841435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Hume: Section II</a:t>
            </a:r>
            <a:endParaRPr lang="en-US" dirty="0"/>
          </a:p>
        </p:txBody>
      </p:sp>
      <p:sp>
        <p:nvSpPr>
          <p:cNvPr id="3" name="Content Placeholder 2"/>
          <p:cNvSpPr>
            <a:spLocks noGrp="1"/>
          </p:cNvSpPr>
          <p:nvPr>
            <p:ph idx="1"/>
          </p:nvPr>
        </p:nvSpPr>
        <p:spPr/>
        <p:txBody>
          <a:bodyPr/>
          <a:lstStyle/>
          <a:p>
            <a:r>
              <a:rPr lang="en-US" dirty="0" smtClean="0"/>
              <a:t>The Meaning Thesis: the meaning of an idea is/are the impression(s) it copies. To analyze an idea, you must trace it back to the impression that it copies. That is all the meaning there is. </a:t>
            </a:r>
          </a:p>
          <a:p>
            <a:r>
              <a:rPr lang="en-US" dirty="0" smtClean="0"/>
              <a:t>Return to Hume’s arguments for the copy thesis: First argument is more of a challenge: show me an idea, and I will show you how it can be resolved into impressions. Second argument: the man blind from birth has no ideas of colors, because he has had no impression of color. </a:t>
            </a:r>
            <a:endParaRPr lang="en-US" dirty="0"/>
          </a:p>
        </p:txBody>
      </p:sp>
    </p:spTree>
    <p:extLst>
      <p:ext uri="{BB962C8B-B14F-4D97-AF65-F5344CB8AC3E}">
        <p14:creationId xmlns:p14="http://schemas.microsoft.com/office/powerpoint/2010/main" val="4417516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Hume, Section II</a:t>
            </a:r>
            <a:endParaRPr lang="en-US" dirty="0"/>
          </a:p>
        </p:txBody>
      </p:sp>
      <p:sp>
        <p:nvSpPr>
          <p:cNvPr id="3" name="Content Placeholder 2"/>
          <p:cNvSpPr>
            <a:spLocks noGrp="1"/>
          </p:cNvSpPr>
          <p:nvPr>
            <p:ph idx="1"/>
          </p:nvPr>
        </p:nvSpPr>
        <p:spPr/>
        <p:txBody>
          <a:bodyPr/>
          <a:lstStyle/>
          <a:p>
            <a:r>
              <a:rPr lang="en-US" dirty="0" smtClean="0"/>
              <a:t>One exception to the copy thesis: The missing color example.</a:t>
            </a:r>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599931" y="3310110"/>
            <a:ext cx="4476750" cy="1019175"/>
          </a:xfrm>
          <a:prstGeom prst="rect">
            <a:avLst/>
          </a:prstGeom>
        </p:spPr>
      </p:pic>
      <p:sp>
        <p:nvSpPr>
          <p:cNvPr id="5" name="TextBox 4"/>
          <p:cNvSpPr txBox="1"/>
          <p:nvPr/>
        </p:nvSpPr>
        <p:spPr>
          <a:xfrm>
            <a:off x="1637607" y="4588625"/>
            <a:ext cx="7764088" cy="369332"/>
          </a:xfrm>
          <a:prstGeom prst="rect">
            <a:avLst/>
          </a:prstGeom>
          <a:noFill/>
        </p:spPr>
        <p:txBody>
          <a:bodyPr wrap="square" rtlCol="0">
            <a:spAutoFit/>
          </a:bodyPr>
          <a:lstStyle/>
          <a:p>
            <a:r>
              <a:rPr lang="en-US" dirty="0" smtClean="0"/>
              <a:t>If you had never had an impression of the missing color, could you supply it? </a:t>
            </a:r>
            <a:endParaRPr lang="en-US" dirty="0"/>
          </a:p>
        </p:txBody>
      </p:sp>
    </p:spTree>
    <p:extLst>
      <p:ext uri="{BB962C8B-B14F-4D97-AF65-F5344CB8AC3E}">
        <p14:creationId xmlns:p14="http://schemas.microsoft.com/office/powerpoint/2010/main" val="1729887350"/>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Organic">
  <a:themeElements>
    <a:clrScheme name="Organic">
      <a:dk1>
        <a:sysClr val="windowText" lastClr="000000"/>
      </a:dk1>
      <a:lt1>
        <a:sysClr val="window" lastClr="FFFFFF"/>
      </a:lt1>
      <a:dk2>
        <a:srgbClr val="212121"/>
      </a:dk2>
      <a:lt2>
        <a:srgbClr val="DADADA"/>
      </a:lt2>
      <a:accent1>
        <a:srgbClr val="83992A"/>
      </a:accent1>
      <a:accent2>
        <a:srgbClr val="3C9770"/>
      </a:accent2>
      <a:accent3>
        <a:srgbClr val="44709D"/>
      </a:accent3>
      <a:accent4>
        <a:srgbClr val="A23C33"/>
      </a:accent4>
      <a:accent5>
        <a:srgbClr val="D97828"/>
      </a:accent5>
      <a:accent6>
        <a:srgbClr val="DEB340"/>
      </a:accent6>
      <a:hlink>
        <a:srgbClr val="A8BF4D"/>
      </a:hlink>
      <a:folHlink>
        <a:srgbClr val="B4CA80"/>
      </a:folHlink>
    </a:clrScheme>
    <a:fontScheme name="Organic">
      <a:majorFont>
        <a:latin typeface="Garamond" panose="02020404030301010803"/>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aramond" panose="02020404030301010803"/>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rganic">
      <a:fillStyleLst>
        <a:solidFill>
          <a:schemeClr val="phClr"/>
        </a:solidFill>
        <a:gradFill rotWithShape="1">
          <a:gsLst>
            <a:gs pos="0">
              <a:schemeClr val="phClr">
                <a:tint val="60000"/>
                <a:lumMod val="110000"/>
              </a:schemeClr>
            </a:gs>
            <a:gs pos="100000">
              <a:schemeClr val="phClr">
                <a:tint val="82000"/>
              </a:schemeClr>
            </a:gs>
          </a:gsLst>
          <a:lin ang="5400000" scaled="0"/>
        </a:gradFill>
        <a:blipFill>
          <a:blip xmlns:r="http://schemas.openxmlformats.org/officeDocument/2006/relationships" r:embed="rId1">
            <a:duotone>
              <a:schemeClr val="phClr">
                <a:shade val="74000"/>
                <a:satMod val="130000"/>
                <a:lumMod val="90000"/>
              </a:schemeClr>
              <a:schemeClr val="phClr">
                <a:tint val="94000"/>
                <a:satMod val="120000"/>
                <a:lumMod val="104000"/>
              </a:schemeClr>
            </a:duotone>
          </a:blip>
          <a:tile tx="0" ty="0" sx="100000" sy="100000" flip="none" algn="tl"/>
        </a:blipFill>
      </a:fillStyleLst>
      <a:lnStyleLst>
        <a:ln w="9525"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38100" dist="25400" dir="5400000" rotWithShape="0">
              <a:srgbClr val="000000">
                <a:alpha val="60000"/>
              </a:srgbClr>
            </a:outerShdw>
          </a:effectLst>
        </a:effectStyle>
      </a:effectStyleLst>
      <a:bgFillStyleLst>
        <a:solidFill>
          <a:schemeClr val="phClr"/>
        </a:solidFill>
        <a:gradFill rotWithShape="1">
          <a:gsLst>
            <a:gs pos="0">
              <a:schemeClr val="phClr">
                <a:tint val="90000"/>
                <a:lumMod val="110000"/>
              </a:schemeClr>
            </a:gs>
            <a:gs pos="100000">
              <a:schemeClr val="phClr">
                <a:shade val="88000"/>
                <a:lumMod val="98000"/>
              </a:schemeClr>
            </a:gs>
          </a:gsLst>
          <a:lin ang="5400000" scaled="0"/>
        </a:gradFill>
        <a:blipFill>
          <a:blip xmlns:r="http://schemas.openxmlformats.org/officeDocument/2006/relationships" r:embed="rId2"/>
          <a:stretch/>
        </a:blipFill>
      </a:bgFillStyleLst>
    </a:fmtScheme>
  </a:themeElements>
  <a:objectDefaults/>
  <a:extraClrSchemeLst/>
  <a:extLst>
    <a:ext uri="{05A4C25C-085E-4340-85A3-A5531E510DB2}">
      <thm15:themeFamily xmlns:thm15="http://schemas.microsoft.com/office/thememl/2012/main" name="Organic" id="{28CDC826-8792-45C0-861B-85EB3ADEDA33}" vid="{7DAC20F1-423D-49E2-BD0B-50532748BAD0}"/>
    </a:ext>
  </a:extLst>
</a:theme>
</file>

<file path=docProps/app.xml><?xml version="1.0" encoding="utf-8"?>
<Properties xmlns="http://schemas.openxmlformats.org/officeDocument/2006/extended-properties" xmlns:vt="http://schemas.openxmlformats.org/officeDocument/2006/docPropsVTypes">
  <Template>Organic</Template>
  <TotalTime>61</TotalTime>
  <Words>833</Words>
  <Application>Microsoft Office PowerPoint</Application>
  <PresentationFormat>Widescreen</PresentationFormat>
  <Paragraphs>32</Paragraphs>
  <Slides>10</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10</vt:i4>
      </vt:variant>
    </vt:vector>
  </HeadingPairs>
  <TitlesOfParts>
    <vt:vector size="13" baseType="lpstr">
      <vt:lpstr>Arial</vt:lpstr>
      <vt:lpstr>Garamond</vt:lpstr>
      <vt:lpstr>Organic</vt:lpstr>
      <vt:lpstr>David Hume</vt:lpstr>
      <vt:lpstr>Hume: 1711-1776</vt:lpstr>
      <vt:lpstr>Hume: Background</vt:lpstr>
      <vt:lpstr>Hume: His Project</vt:lpstr>
      <vt:lpstr>Hume: Section II</vt:lpstr>
      <vt:lpstr>Hume: Section II</vt:lpstr>
      <vt:lpstr>Hume: Section II</vt:lpstr>
      <vt:lpstr>Hume: Section II</vt:lpstr>
      <vt:lpstr>Hume, Section II</vt:lpstr>
      <vt:lpstr>Hume: Section II</vt:lpstr>
    </vt:vector>
  </TitlesOfParts>
  <Company>Birmingham-Southern College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David Hume</dc:title>
  <dc:creator>Myers, Bill</dc:creator>
  <cp:lastModifiedBy>Myers, Bill</cp:lastModifiedBy>
  <cp:revision>10</cp:revision>
  <dcterms:created xsi:type="dcterms:W3CDTF">2020-04-08T18:45:43Z</dcterms:created>
  <dcterms:modified xsi:type="dcterms:W3CDTF">2023-04-10T18:54:56Z</dcterms:modified>
</cp:coreProperties>
</file>