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3"/>
  </p:notesMasterIdLst>
  <p:sldIdLst>
    <p:sldId id="256" r:id="rId2"/>
    <p:sldId id="973" r:id="rId3"/>
    <p:sldId id="974" r:id="rId4"/>
    <p:sldId id="977" r:id="rId5"/>
    <p:sldId id="257" r:id="rId6"/>
    <p:sldId id="398" r:id="rId7"/>
    <p:sldId id="404" r:id="rId8"/>
    <p:sldId id="405" r:id="rId9"/>
    <p:sldId id="406" r:id="rId10"/>
    <p:sldId id="358" r:id="rId11"/>
    <p:sldId id="360" r:id="rId12"/>
    <p:sldId id="400" r:id="rId13"/>
    <p:sldId id="975" r:id="rId14"/>
    <p:sldId id="361" r:id="rId15"/>
    <p:sldId id="402" r:id="rId16"/>
    <p:sldId id="976" r:id="rId17"/>
    <p:sldId id="403" r:id="rId18"/>
    <p:sldId id="408" r:id="rId19"/>
    <p:sldId id="409" r:id="rId20"/>
    <p:sldId id="410" r:id="rId21"/>
    <p:sldId id="411" r:id="rId22"/>
    <p:sldId id="412" r:id="rId23"/>
    <p:sldId id="413" r:id="rId24"/>
    <p:sldId id="414" r:id="rId25"/>
    <p:sldId id="416" r:id="rId26"/>
    <p:sldId id="267" r:id="rId27"/>
    <p:sldId id="415" r:id="rId28"/>
    <p:sldId id="417" r:id="rId29"/>
    <p:sldId id="418" r:id="rId30"/>
    <p:sldId id="423" r:id="rId31"/>
    <p:sldId id="419" r:id="rId32"/>
    <p:sldId id="421" r:id="rId33"/>
    <p:sldId id="422" r:id="rId34"/>
    <p:sldId id="960" r:id="rId35"/>
    <p:sldId id="424" r:id="rId36"/>
    <p:sldId id="425" r:id="rId37"/>
    <p:sldId id="965" r:id="rId38"/>
    <p:sldId id="958" r:id="rId39"/>
    <p:sldId id="401" r:id="rId40"/>
    <p:sldId id="961" r:id="rId41"/>
    <p:sldId id="963" r:id="rId42"/>
    <p:sldId id="966" r:id="rId43"/>
    <p:sldId id="967" r:id="rId44"/>
    <p:sldId id="968" r:id="rId45"/>
    <p:sldId id="964" r:id="rId46"/>
    <p:sldId id="969" r:id="rId47"/>
    <p:sldId id="971" r:id="rId48"/>
    <p:sldId id="972" r:id="rId49"/>
    <p:sldId id="970" r:id="rId50"/>
    <p:sldId id="978" r:id="rId51"/>
    <p:sldId id="397"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2" autoAdjust="0"/>
    <p:restoredTop sz="83053" autoAdjust="0"/>
  </p:normalViewPr>
  <p:slideViewPr>
    <p:cSldViewPr snapToGrid="0">
      <p:cViewPr varScale="1">
        <p:scale>
          <a:sx n="53" d="100"/>
          <a:sy n="53" d="100"/>
        </p:scale>
        <p:origin x="149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E224FB-E6A8-415E-A325-B4504903D9F4}" type="datetimeFigureOut">
              <a:rPr lang="en-US" smtClean="0"/>
              <a:t>4/17/2023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BB1863-BB7F-44F6-919E-3F5AB741B9B6}" type="slidenum">
              <a:rPr lang="en-US" smtClean="0"/>
              <a:t>‹#›</a:t>
            </a:fld>
            <a:endParaRPr lang="en-US"/>
          </a:p>
        </p:txBody>
      </p:sp>
    </p:spTree>
    <p:extLst>
      <p:ext uri="{BB962C8B-B14F-4D97-AF65-F5344CB8AC3E}">
        <p14:creationId xmlns:p14="http://schemas.microsoft.com/office/powerpoint/2010/main" val="2109134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a pre-lab. </a:t>
            </a:r>
          </a:p>
        </p:txBody>
      </p:sp>
      <p:sp>
        <p:nvSpPr>
          <p:cNvPr id="4" name="Slide Number Placeholder 3"/>
          <p:cNvSpPr>
            <a:spLocks noGrp="1"/>
          </p:cNvSpPr>
          <p:nvPr>
            <p:ph type="sldNum" sz="quarter" idx="5"/>
          </p:nvPr>
        </p:nvSpPr>
        <p:spPr/>
        <p:txBody>
          <a:bodyPr/>
          <a:lstStyle/>
          <a:p>
            <a:fld id="{D2BB1863-BB7F-44F6-919E-3F5AB741B9B6}" type="slidenum">
              <a:rPr lang="en-US" smtClean="0"/>
              <a:t>4</a:t>
            </a:fld>
            <a:endParaRPr lang="en-US"/>
          </a:p>
        </p:txBody>
      </p:sp>
    </p:spTree>
    <p:extLst>
      <p:ext uri="{BB962C8B-B14F-4D97-AF65-F5344CB8AC3E}">
        <p14:creationId xmlns:p14="http://schemas.microsoft.com/office/powerpoint/2010/main" val="2039438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living organisms are made of cells. Nothing smaller than a cell is capable of having all of life’s properties. Organisms can be made up of one of millions of cells.</a:t>
            </a:r>
          </a:p>
        </p:txBody>
      </p:sp>
      <p:sp>
        <p:nvSpPr>
          <p:cNvPr id="4" name="Slide Number Placeholder 3"/>
          <p:cNvSpPr>
            <a:spLocks noGrp="1"/>
          </p:cNvSpPr>
          <p:nvPr>
            <p:ph type="sldNum" sz="quarter" idx="5"/>
          </p:nvPr>
        </p:nvSpPr>
        <p:spPr/>
        <p:txBody>
          <a:bodyPr/>
          <a:lstStyle/>
          <a:p>
            <a:fld id="{4FDCDC4B-377E-4238-AF18-4C0F29CDA647}" type="slidenum">
              <a:rPr lang="en-US" smtClean="0"/>
              <a:t>16</a:t>
            </a:fld>
            <a:endParaRPr lang="en-US"/>
          </a:p>
        </p:txBody>
      </p:sp>
    </p:spTree>
    <p:extLst>
      <p:ext uri="{BB962C8B-B14F-4D97-AF65-F5344CB8AC3E}">
        <p14:creationId xmlns:p14="http://schemas.microsoft.com/office/powerpoint/2010/main" val="1847559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tissue is a group of similar cells that work together to perform a function. This is the wall of a vein. The epithelial tissue, for example, consists of tightly joined epithelial cells, which form a continuous sheet of tissue. </a:t>
            </a:r>
          </a:p>
        </p:txBody>
      </p:sp>
      <p:sp>
        <p:nvSpPr>
          <p:cNvPr id="4" name="Slide Number Placeholder 3"/>
          <p:cNvSpPr>
            <a:spLocks noGrp="1"/>
          </p:cNvSpPr>
          <p:nvPr>
            <p:ph type="sldNum" sz="quarter" idx="5"/>
          </p:nvPr>
        </p:nvSpPr>
        <p:spPr/>
        <p:txBody>
          <a:bodyPr/>
          <a:lstStyle/>
          <a:p>
            <a:fld id="{D2BB1863-BB7F-44F6-919E-3F5AB741B9B6}" type="slidenum">
              <a:rPr lang="en-US" smtClean="0"/>
              <a:t>17</a:t>
            </a:fld>
            <a:endParaRPr lang="en-US"/>
          </a:p>
        </p:txBody>
      </p:sp>
    </p:spTree>
    <p:extLst>
      <p:ext uri="{BB962C8B-B14F-4D97-AF65-F5344CB8AC3E}">
        <p14:creationId xmlns:p14="http://schemas.microsoft.com/office/powerpoint/2010/main" val="2021359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18</a:t>
            </a:fld>
            <a:endParaRPr lang="en-US"/>
          </a:p>
        </p:txBody>
      </p:sp>
    </p:spTree>
    <p:extLst>
      <p:ext uri="{BB962C8B-B14F-4D97-AF65-F5344CB8AC3E}">
        <p14:creationId xmlns:p14="http://schemas.microsoft.com/office/powerpoint/2010/main" val="1019922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examining the structure of the human lung reveals a series of increasingly tiny branched passageways that end in millions of small sacs. This anatomy allows the lung to perform its function by providing a large surface area across which gases may be exchanged.</a:t>
            </a:r>
          </a:p>
        </p:txBody>
      </p:sp>
      <p:sp>
        <p:nvSpPr>
          <p:cNvPr id="4" name="Slide Number Placeholder 3"/>
          <p:cNvSpPr>
            <a:spLocks noGrp="1"/>
          </p:cNvSpPr>
          <p:nvPr>
            <p:ph type="sldNum" sz="quarter" idx="5"/>
          </p:nvPr>
        </p:nvSpPr>
        <p:spPr/>
        <p:txBody>
          <a:bodyPr/>
          <a:lstStyle/>
          <a:p>
            <a:fld id="{D2BB1863-BB7F-44F6-919E-3F5AB741B9B6}" type="slidenum">
              <a:rPr lang="en-US" smtClean="0"/>
              <a:t>19</a:t>
            </a:fld>
            <a:endParaRPr lang="en-US"/>
          </a:p>
        </p:txBody>
      </p:sp>
    </p:spTree>
    <p:extLst>
      <p:ext uri="{BB962C8B-B14F-4D97-AF65-F5344CB8AC3E}">
        <p14:creationId xmlns:p14="http://schemas.microsoft.com/office/powerpoint/2010/main" val="359560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20</a:t>
            </a:fld>
            <a:endParaRPr lang="en-US"/>
          </a:p>
        </p:txBody>
      </p:sp>
    </p:spTree>
    <p:extLst>
      <p:ext uri="{BB962C8B-B14F-4D97-AF65-F5344CB8AC3E}">
        <p14:creationId xmlns:p14="http://schemas.microsoft.com/office/powerpoint/2010/main" val="1757537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21</a:t>
            </a:fld>
            <a:endParaRPr lang="en-US"/>
          </a:p>
        </p:txBody>
      </p:sp>
    </p:spTree>
    <p:extLst>
      <p:ext uri="{BB962C8B-B14F-4D97-AF65-F5344CB8AC3E}">
        <p14:creationId xmlns:p14="http://schemas.microsoft.com/office/powerpoint/2010/main" val="711979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22</a:t>
            </a:fld>
            <a:endParaRPr lang="en-US"/>
          </a:p>
        </p:txBody>
      </p:sp>
    </p:spTree>
    <p:extLst>
      <p:ext uri="{BB962C8B-B14F-4D97-AF65-F5344CB8AC3E}">
        <p14:creationId xmlns:p14="http://schemas.microsoft.com/office/powerpoint/2010/main" val="2052975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23</a:t>
            </a:fld>
            <a:endParaRPr lang="en-US"/>
          </a:p>
        </p:txBody>
      </p:sp>
    </p:spTree>
    <p:extLst>
      <p:ext uri="{BB962C8B-B14F-4D97-AF65-F5344CB8AC3E}">
        <p14:creationId xmlns:p14="http://schemas.microsoft.com/office/powerpoint/2010/main" val="497662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24</a:t>
            </a:fld>
            <a:endParaRPr lang="en-US"/>
          </a:p>
        </p:txBody>
      </p:sp>
    </p:spTree>
    <p:extLst>
      <p:ext uri="{BB962C8B-B14F-4D97-AF65-F5344CB8AC3E}">
        <p14:creationId xmlns:p14="http://schemas.microsoft.com/office/powerpoint/2010/main" val="25634824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25</a:t>
            </a:fld>
            <a:endParaRPr lang="en-US"/>
          </a:p>
        </p:txBody>
      </p:sp>
    </p:spTree>
    <p:extLst>
      <p:ext uri="{BB962C8B-B14F-4D97-AF65-F5344CB8AC3E}">
        <p14:creationId xmlns:p14="http://schemas.microsoft.com/office/powerpoint/2010/main" val="746915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Cell. We will talk about types of cells today. </a:t>
            </a:r>
          </a:p>
        </p:txBody>
      </p:sp>
      <p:sp>
        <p:nvSpPr>
          <p:cNvPr id="4" name="Slide Number Placeholder 3"/>
          <p:cNvSpPr>
            <a:spLocks noGrp="1"/>
          </p:cNvSpPr>
          <p:nvPr>
            <p:ph type="sldNum" sz="quarter" idx="5"/>
          </p:nvPr>
        </p:nvSpPr>
        <p:spPr/>
        <p:txBody>
          <a:bodyPr/>
          <a:lstStyle/>
          <a:p>
            <a:fld id="{D2BB1863-BB7F-44F6-919E-3F5AB741B9B6}" type="slidenum">
              <a:rPr lang="en-US" smtClean="0"/>
              <a:t>6</a:t>
            </a:fld>
            <a:endParaRPr lang="en-US"/>
          </a:p>
        </p:txBody>
      </p:sp>
    </p:spTree>
    <p:extLst>
      <p:ext uri="{BB962C8B-B14F-4D97-AF65-F5344CB8AC3E}">
        <p14:creationId xmlns:p14="http://schemas.microsoft.com/office/powerpoint/2010/main" val="3879947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rPr>
              <a:t>5 types</a:t>
            </a:r>
          </a:p>
          <a:p>
            <a:endParaRPr lang="en-IN" dirty="0">
              <a:latin typeface="Arial"/>
            </a:endParaRPr>
          </a:p>
        </p:txBody>
      </p:sp>
    </p:spTree>
    <p:extLst>
      <p:ext uri="{BB962C8B-B14F-4D97-AF65-F5344CB8AC3E}">
        <p14:creationId xmlns:p14="http://schemas.microsoft.com/office/powerpoint/2010/main" val="39292711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Bone is a specialized connective tissue composed of calcified ECM. Bones are not completely solid. </a:t>
            </a:r>
          </a:p>
        </p:txBody>
      </p:sp>
      <p:sp>
        <p:nvSpPr>
          <p:cNvPr id="4" name="Slide Number Placeholder 3"/>
          <p:cNvSpPr>
            <a:spLocks noGrp="1"/>
          </p:cNvSpPr>
          <p:nvPr>
            <p:ph type="sldNum" sz="quarter" idx="5"/>
          </p:nvPr>
        </p:nvSpPr>
        <p:spPr/>
        <p:txBody>
          <a:bodyPr/>
          <a:lstStyle/>
          <a:p>
            <a:fld id="{D2BB1863-BB7F-44F6-919E-3F5AB741B9B6}" type="slidenum">
              <a:rPr lang="en-US" smtClean="0"/>
              <a:t>27</a:t>
            </a:fld>
            <a:endParaRPr lang="en-US"/>
          </a:p>
        </p:txBody>
      </p:sp>
    </p:spTree>
    <p:extLst>
      <p:ext uri="{BB962C8B-B14F-4D97-AF65-F5344CB8AC3E}">
        <p14:creationId xmlns:p14="http://schemas.microsoft.com/office/powerpoint/2010/main" val="4192487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blood vessels run throughout all bones. There are many types of bone, including compact, or cortical, and cancellous, or spongy, bone. Osteoblasts are bone cells that make more bone. Osteoclasts reabsorb and remodel bone. Marrow cavity is in center of bone. There are 2 types of bone marrow, red and yellow.</a:t>
            </a:r>
          </a:p>
        </p:txBody>
      </p:sp>
      <p:sp>
        <p:nvSpPr>
          <p:cNvPr id="4" name="Slide Number Placeholder 3"/>
          <p:cNvSpPr>
            <a:spLocks noGrp="1"/>
          </p:cNvSpPr>
          <p:nvPr>
            <p:ph type="sldNum" sz="quarter" idx="5"/>
          </p:nvPr>
        </p:nvSpPr>
        <p:spPr/>
        <p:txBody>
          <a:bodyPr/>
          <a:lstStyle/>
          <a:p>
            <a:fld id="{D2BB1863-BB7F-44F6-919E-3F5AB741B9B6}" type="slidenum">
              <a:rPr lang="en-US" smtClean="0"/>
              <a:t>28</a:t>
            </a:fld>
            <a:endParaRPr lang="en-US"/>
          </a:p>
        </p:txBody>
      </p:sp>
    </p:spTree>
    <p:extLst>
      <p:ext uri="{BB962C8B-B14F-4D97-AF65-F5344CB8AC3E}">
        <p14:creationId xmlns:p14="http://schemas.microsoft.com/office/powerpoint/2010/main" val="23799180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Cartilage consists of cells suspended in a strong yet rubbery matrix. Provides padding between ends of bones and between vertebrae. </a:t>
            </a:r>
          </a:p>
        </p:txBody>
      </p:sp>
      <p:sp>
        <p:nvSpPr>
          <p:cNvPr id="4" name="Slide Number Placeholder 3"/>
          <p:cNvSpPr>
            <a:spLocks noGrp="1"/>
          </p:cNvSpPr>
          <p:nvPr>
            <p:ph type="sldNum" sz="quarter" idx="5"/>
          </p:nvPr>
        </p:nvSpPr>
        <p:spPr/>
        <p:txBody>
          <a:bodyPr/>
          <a:lstStyle/>
          <a:p>
            <a:fld id="{D2BB1863-BB7F-44F6-919E-3F5AB741B9B6}" type="slidenum">
              <a:rPr lang="en-US" smtClean="0"/>
              <a:t>29</a:t>
            </a:fld>
            <a:endParaRPr lang="en-US"/>
          </a:p>
        </p:txBody>
      </p:sp>
    </p:spTree>
    <p:extLst>
      <p:ext uri="{BB962C8B-B14F-4D97-AF65-F5344CB8AC3E}">
        <p14:creationId xmlns:p14="http://schemas.microsoft.com/office/powerpoint/2010/main" val="25788060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30</a:t>
            </a:fld>
            <a:endParaRPr lang="en-US"/>
          </a:p>
        </p:txBody>
      </p:sp>
    </p:spTree>
    <p:extLst>
      <p:ext uri="{BB962C8B-B14F-4D97-AF65-F5344CB8AC3E}">
        <p14:creationId xmlns:p14="http://schemas.microsoft.com/office/powerpoint/2010/main" val="2505530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 &amp; E stain. This is the most common type of connective tissue. Loose connective tissue works to hold organs in place and is made up of extracellular matrix and collagenous, elastic and reticular fibers. This is mostly made up of basement membrane, which holds epithelial cells to other tissue. </a:t>
            </a:r>
          </a:p>
        </p:txBody>
      </p:sp>
      <p:sp>
        <p:nvSpPr>
          <p:cNvPr id="4" name="Slide Number Placeholder 3"/>
          <p:cNvSpPr>
            <a:spLocks noGrp="1"/>
          </p:cNvSpPr>
          <p:nvPr>
            <p:ph type="sldNum" sz="quarter" idx="5"/>
          </p:nvPr>
        </p:nvSpPr>
        <p:spPr/>
        <p:txBody>
          <a:bodyPr/>
          <a:lstStyle/>
          <a:p>
            <a:fld id="{D2BB1863-BB7F-44F6-919E-3F5AB741B9B6}" type="slidenum">
              <a:rPr lang="en-US" smtClean="0"/>
              <a:t>31</a:t>
            </a:fld>
            <a:endParaRPr lang="en-US"/>
          </a:p>
        </p:txBody>
      </p:sp>
    </p:spTree>
    <p:extLst>
      <p:ext uri="{BB962C8B-B14F-4D97-AF65-F5344CB8AC3E}">
        <p14:creationId xmlns:p14="http://schemas.microsoft.com/office/powerpoint/2010/main" val="9540862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large cells are found in small groups or large aggregates located throughout the body. It normally represent 15-20% of the body weight in men, and somewhat more in women. Adipose tissue is a key regulator of the body energy metabolism. There are 2 types: white and brown. White is most common with one large droplet of fat. Brown adipose tissue contains cells with multiple lipid droplets and lots of mitochondria, giving them a darker appearance. </a:t>
            </a:r>
          </a:p>
        </p:txBody>
      </p:sp>
      <p:sp>
        <p:nvSpPr>
          <p:cNvPr id="4" name="Slide Number Placeholder 3"/>
          <p:cNvSpPr>
            <a:spLocks noGrp="1"/>
          </p:cNvSpPr>
          <p:nvPr>
            <p:ph type="sldNum" sz="quarter" idx="5"/>
          </p:nvPr>
        </p:nvSpPr>
        <p:spPr/>
        <p:txBody>
          <a:bodyPr/>
          <a:lstStyle/>
          <a:p>
            <a:fld id="{D2BB1863-BB7F-44F6-919E-3F5AB741B9B6}" type="slidenum">
              <a:rPr lang="en-US" smtClean="0"/>
              <a:t>32</a:t>
            </a:fld>
            <a:endParaRPr lang="en-US"/>
          </a:p>
        </p:txBody>
      </p:sp>
    </p:spTree>
    <p:extLst>
      <p:ext uri="{BB962C8B-B14F-4D97-AF65-F5344CB8AC3E}">
        <p14:creationId xmlns:p14="http://schemas.microsoft.com/office/powerpoint/2010/main" val="37877054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Blood is the only liquid connective tissue. Blood contains red and white cells floating in a fluid called plasma. Blood transports substances throughout the body and plays a central role in the immune system. </a:t>
            </a:r>
          </a:p>
        </p:txBody>
      </p:sp>
      <p:sp>
        <p:nvSpPr>
          <p:cNvPr id="4" name="Slide Number Placeholder 3"/>
          <p:cNvSpPr>
            <a:spLocks noGrp="1"/>
          </p:cNvSpPr>
          <p:nvPr>
            <p:ph type="sldNum" sz="quarter" idx="5"/>
          </p:nvPr>
        </p:nvSpPr>
        <p:spPr/>
        <p:txBody>
          <a:bodyPr/>
          <a:lstStyle/>
          <a:p>
            <a:fld id="{D2BB1863-BB7F-44F6-919E-3F5AB741B9B6}" type="slidenum">
              <a:rPr lang="en-US" smtClean="0"/>
              <a:t>33</a:t>
            </a:fld>
            <a:endParaRPr lang="en-US"/>
          </a:p>
        </p:txBody>
      </p:sp>
    </p:spTree>
    <p:extLst>
      <p:ext uri="{BB962C8B-B14F-4D97-AF65-F5344CB8AC3E}">
        <p14:creationId xmlns:p14="http://schemas.microsoft.com/office/powerpoint/2010/main" val="8937729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34</a:t>
            </a:fld>
            <a:endParaRPr lang="en-US"/>
          </a:p>
        </p:txBody>
      </p:sp>
    </p:spTree>
    <p:extLst>
      <p:ext uri="{BB962C8B-B14F-4D97-AF65-F5344CB8AC3E}">
        <p14:creationId xmlns:p14="http://schemas.microsoft.com/office/powerpoint/2010/main" val="20915034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35</a:t>
            </a:fld>
            <a:endParaRPr lang="en-US"/>
          </a:p>
        </p:txBody>
      </p:sp>
    </p:spTree>
    <p:extLst>
      <p:ext uri="{BB962C8B-B14F-4D97-AF65-F5344CB8AC3E}">
        <p14:creationId xmlns:p14="http://schemas.microsoft.com/office/powerpoint/2010/main" val="3187719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Related disciplines. Understanding these terms will serve you well during your study of the human body. </a:t>
            </a:r>
          </a:p>
        </p:txBody>
      </p:sp>
      <p:sp>
        <p:nvSpPr>
          <p:cNvPr id="4" name="Slide Number Placeholder 3"/>
          <p:cNvSpPr>
            <a:spLocks noGrp="1"/>
          </p:cNvSpPr>
          <p:nvPr>
            <p:ph type="sldNum" sz="quarter" idx="5"/>
          </p:nvPr>
        </p:nvSpPr>
        <p:spPr/>
        <p:txBody>
          <a:bodyPr/>
          <a:lstStyle/>
          <a:p>
            <a:fld id="{D2BB1863-BB7F-44F6-919E-3F5AB741B9B6}" type="slidenum">
              <a:rPr lang="en-US" smtClean="0"/>
              <a:t>9</a:t>
            </a:fld>
            <a:endParaRPr lang="en-US"/>
          </a:p>
        </p:txBody>
      </p:sp>
    </p:spTree>
    <p:extLst>
      <p:ext uri="{BB962C8B-B14F-4D97-AF65-F5344CB8AC3E}">
        <p14:creationId xmlns:p14="http://schemas.microsoft.com/office/powerpoint/2010/main" val="15427965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H&amp;E slide stain. </a:t>
            </a:r>
          </a:p>
        </p:txBody>
      </p:sp>
      <p:sp>
        <p:nvSpPr>
          <p:cNvPr id="4" name="Slide Number Placeholder 3"/>
          <p:cNvSpPr>
            <a:spLocks noGrp="1"/>
          </p:cNvSpPr>
          <p:nvPr>
            <p:ph type="sldNum" sz="quarter" idx="5"/>
          </p:nvPr>
        </p:nvSpPr>
        <p:spPr/>
        <p:txBody>
          <a:bodyPr/>
          <a:lstStyle/>
          <a:p>
            <a:fld id="{D2BB1863-BB7F-44F6-919E-3F5AB741B9B6}" type="slidenum">
              <a:rPr lang="en-US" smtClean="0"/>
              <a:t>36</a:t>
            </a:fld>
            <a:endParaRPr lang="en-US"/>
          </a:p>
        </p:txBody>
      </p:sp>
    </p:spTree>
    <p:extLst>
      <p:ext uri="{BB962C8B-B14F-4D97-AF65-F5344CB8AC3E}">
        <p14:creationId xmlns:p14="http://schemas.microsoft.com/office/powerpoint/2010/main" val="2984278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Nervous tissue communicates signals between different parts of the body. </a:t>
            </a:r>
          </a:p>
        </p:txBody>
      </p:sp>
      <p:sp>
        <p:nvSpPr>
          <p:cNvPr id="4" name="Slide Number Placeholder 3"/>
          <p:cNvSpPr>
            <a:spLocks noGrp="1"/>
          </p:cNvSpPr>
          <p:nvPr>
            <p:ph type="sldNum" sz="quarter" idx="5"/>
          </p:nvPr>
        </p:nvSpPr>
        <p:spPr/>
        <p:txBody>
          <a:bodyPr/>
          <a:lstStyle/>
          <a:p>
            <a:fld id="{D2BB1863-BB7F-44F6-919E-3F5AB741B9B6}" type="slidenum">
              <a:rPr lang="en-US" smtClean="0"/>
              <a:t>38</a:t>
            </a:fld>
            <a:endParaRPr lang="en-US"/>
          </a:p>
        </p:txBody>
      </p:sp>
    </p:spTree>
    <p:extLst>
      <p:ext uri="{BB962C8B-B14F-4D97-AF65-F5344CB8AC3E}">
        <p14:creationId xmlns:p14="http://schemas.microsoft.com/office/powerpoint/2010/main" val="3097073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Simplified representation of spinal cord</a:t>
            </a:r>
          </a:p>
        </p:txBody>
      </p:sp>
      <p:sp>
        <p:nvSpPr>
          <p:cNvPr id="4" name="Slide Number Placeholder 3"/>
          <p:cNvSpPr>
            <a:spLocks noGrp="1"/>
          </p:cNvSpPr>
          <p:nvPr>
            <p:ph type="sldNum" sz="quarter" idx="5"/>
          </p:nvPr>
        </p:nvSpPr>
        <p:spPr/>
        <p:txBody>
          <a:bodyPr/>
          <a:lstStyle/>
          <a:p>
            <a:fld id="{D2BB1863-BB7F-44F6-919E-3F5AB741B9B6}" type="slidenum">
              <a:rPr lang="en-US" smtClean="0"/>
              <a:t>39</a:t>
            </a:fld>
            <a:endParaRPr lang="en-US"/>
          </a:p>
        </p:txBody>
      </p:sp>
    </p:spTree>
    <p:extLst>
      <p:ext uri="{BB962C8B-B14F-4D97-AF65-F5344CB8AC3E}">
        <p14:creationId xmlns:p14="http://schemas.microsoft.com/office/powerpoint/2010/main" val="19857159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40</a:t>
            </a:fld>
            <a:endParaRPr lang="en-US"/>
          </a:p>
        </p:txBody>
      </p:sp>
    </p:spTree>
    <p:extLst>
      <p:ext uri="{BB962C8B-B14F-4D97-AF65-F5344CB8AC3E}">
        <p14:creationId xmlns:p14="http://schemas.microsoft.com/office/powerpoint/2010/main" val="22843046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41</a:t>
            </a:fld>
            <a:endParaRPr lang="en-US"/>
          </a:p>
        </p:txBody>
      </p:sp>
    </p:spTree>
    <p:extLst>
      <p:ext uri="{BB962C8B-B14F-4D97-AF65-F5344CB8AC3E}">
        <p14:creationId xmlns:p14="http://schemas.microsoft.com/office/powerpoint/2010/main" val="7652735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42</a:t>
            </a:fld>
            <a:endParaRPr lang="en-US"/>
          </a:p>
        </p:txBody>
      </p:sp>
    </p:spTree>
    <p:extLst>
      <p:ext uri="{BB962C8B-B14F-4D97-AF65-F5344CB8AC3E}">
        <p14:creationId xmlns:p14="http://schemas.microsoft.com/office/powerpoint/2010/main" val="20505048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43</a:t>
            </a:fld>
            <a:endParaRPr lang="en-US"/>
          </a:p>
        </p:txBody>
      </p:sp>
    </p:spTree>
    <p:extLst>
      <p:ext uri="{BB962C8B-B14F-4D97-AF65-F5344CB8AC3E}">
        <p14:creationId xmlns:p14="http://schemas.microsoft.com/office/powerpoint/2010/main" val="9267418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44</a:t>
            </a:fld>
            <a:endParaRPr lang="en-US"/>
          </a:p>
        </p:txBody>
      </p:sp>
    </p:spTree>
    <p:extLst>
      <p:ext uri="{BB962C8B-B14F-4D97-AF65-F5344CB8AC3E}">
        <p14:creationId xmlns:p14="http://schemas.microsoft.com/office/powerpoint/2010/main" val="1455797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45</a:t>
            </a:fld>
            <a:endParaRPr lang="en-US"/>
          </a:p>
        </p:txBody>
      </p:sp>
    </p:spTree>
    <p:extLst>
      <p:ext uri="{BB962C8B-B14F-4D97-AF65-F5344CB8AC3E}">
        <p14:creationId xmlns:p14="http://schemas.microsoft.com/office/powerpoint/2010/main" val="10485114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46</a:t>
            </a:fld>
            <a:endParaRPr lang="en-US"/>
          </a:p>
        </p:txBody>
      </p:sp>
    </p:spTree>
    <p:extLst>
      <p:ext uri="{BB962C8B-B14F-4D97-AF65-F5344CB8AC3E}">
        <p14:creationId xmlns:p14="http://schemas.microsoft.com/office/powerpoint/2010/main" val="237833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Individual living being</a:t>
            </a:r>
          </a:p>
        </p:txBody>
      </p:sp>
      <p:sp>
        <p:nvSpPr>
          <p:cNvPr id="4" name="Slide Number Placeholder 3"/>
          <p:cNvSpPr>
            <a:spLocks noGrp="1"/>
          </p:cNvSpPr>
          <p:nvPr>
            <p:ph type="sldNum" sz="quarter" idx="5"/>
          </p:nvPr>
        </p:nvSpPr>
        <p:spPr/>
        <p:txBody>
          <a:bodyPr/>
          <a:lstStyle/>
          <a:p>
            <a:fld id="{4FDCDC4B-377E-4238-AF18-4C0F29CDA647}" type="slidenum">
              <a:rPr lang="en-US" smtClean="0"/>
              <a:t>10</a:t>
            </a:fld>
            <a:endParaRPr lang="en-US"/>
          </a:p>
        </p:txBody>
      </p:sp>
    </p:spTree>
    <p:extLst>
      <p:ext uri="{BB962C8B-B14F-4D97-AF65-F5344CB8AC3E}">
        <p14:creationId xmlns:p14="http://schemas.microsoft.com/office/powerpoint/2010/main" val="3983973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Related disciplines. Understanding these terms will serve you well during your study of the human body. </a:t>
            </a:r>
          </a:p>
        </p:txBody>
      </p:sp>
      <p:sp>
        <p:nvSpPr>
          <p:cNvPr id="4" name="Slide Number Placeholder 3"/>
          <p:cNvSpPr>
            <a:spLocks noGrp="1"/>
          </p:cNvSpPr>
          <p:nvPr>
            <p:ph type="sldNum" sz="quarter" idx="5"/>
          </p:nvPr>
        </p:nvSpPr>
        <p:spPr/>
        <p:txBody>
          <a:bodyPr/>
          <a:lstStyle/>
          <a:p>
            <a:fld id="{D2BB1863-BB7F-44F6-919E-3F5AB741B9B6}" type="slidenum">
              <a:rPr lang="en-US" smtClean="0"/>
              <a:t>47</a:t>
            </a:fld>
            <a:endParaRPr lang="en-US"/>
          </a:p>
        </p:txBody>
      </p:sp>
    </p:spTree>
    <p:extLst>
      <p:ext uri="{BB962C8B-B14F-4D97-AF65-F5344CB8AC3E}">
        <p14:creationId xmlns:p14="http://schemas.microsoft.com/office/powerpoint/2010/main" val="9242280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48</a:t>
            </a:fld>
            <a:endParaRPr lang="en-US"/>
          </a:p>
        </p:txBody>
      </p:sp>
    </p:spTree>
    <p:extLst>
      <p:ext uri="{BB962C8B-B14F-4D97-AF65-F5344CB8AC3E}">
        <p14:creationId xmlns:p14="http://schemas.microsoft.com/office/powerpoint/2010/main" val="7251032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BB1863-BB7F-44F6-919E-3F5AB741B9B6}" type="slidenum">
              <a:rPr lang="en-US" smtClean="0"/>
              <a:t>49</a:t>
            </a:fld>
            <a:endParaRPr lang="en-US"/>
          </a:p>
        </p:txBody>
      </p:sp>
    </p:spTree>
    <p:extLst>
      <p:ext uri="{BB962C8B-B14F-4D97-AF65-F5344CB8AC3E}">
        <p14:creationId xmlns:p14="http://schemas.microsoft.com/office/powerpoint/2010/main" val="7522113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rPr>
              <a:t>5 types</a:t>
            </a:r>
          </a:p>
          <a:p>
            <a:endParaRPr lang="en-IN" dirty="0">
              <a:latin typeface="Arial"/>
            </a:endParaRPr>
          </a:p>
        </p:txBody>
      </p:sp>
    </p:spTree>
    <p:extLst>
      <p:ext uri="{BB962C8B-B14F-4D97-AF65-F5344CB8AC3E}">
        <p14:creationId xmlns:p14="http://schemas.microsoft.com/office/powerpoint/2010/main" val="32139952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FB341-B4B1-4B36-8913-94DF83C8C93F}" type="slidenum">
              <a:rPr lang="en-US" smtClean="0"/>
              <a:t>51</a:t>
            </a:fld>
            <a:endParaRPr lang="en-US"/>
          </a:p>
        </p:txBody>
      </p:sp>
      <p:sp>
        <p:nvSpPr>
          <p:cNvPr id="5" name="Footer Placeholder 4">
            <a:extLst>
              <a:ext uri="{FF2B5EF4-FFF2-40B4-BE49-F238E27FC236}">
                <a16:creationId xmlns:a16="http://schemas.microsoft.com/office/drawing/2014/main" id="{F1724D84-1B09-ACAF-6F0D-647973949A35}"/>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2695315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Group of organs that work together to perform vital body function. Heart and circulatory system. </a:t>
            </a:r>
          </a:p>
        </p:txBody>
      </p:sp>
      <p:sp>
        <p:nvSpPr>
          <p:cNvPr id="4" name="Slide Number Placeholder 3"/>
          <p:cNvSpPr>
            <a:spLocks noGrp="1"/>
          </p:cNvSpPr>
          <p:nvPr>
            <p:ph type="sldNum" sz="quarter" idx="5"/>
          </p:nvPr>
        </p:nvSpPr>
        <p:spPr/>
        <p:txBody>
          <a:bodyPr/>
          <a:lstStyle/>
          <a:p>
            <a:fld id="{4FDCDC4B-377E-4238-AF18-4C0F29CDA647}" type="slidenum">
              <a:rPr lang="en-US" smtClean="0"/>
              <a:t>11</a:t>
            </a:fld>
            <a:endParaRPr lang="en-US"/>
          </a:p>
        </p:txBody>
      </p:sp>
    </p:spTree>
    <p:extLst>
      <p:ext uri="{BB962C8B-B14F-4D97-AF65-F5344CB8AC3E}">
        <p14:creationId xmlns:p14="http://schemas.microsoft.com/office/powerpoint/2010/main" val="1250955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Individual cells are organized into tissues, which in turn constitute organs, which are grouped into organ systems, which work together to keep the whole organism functioning. Simplified representation of cardiovascular system</a:t>
            </a:r>
          </a:p>
        </p:txBody>
      </p:sp>
      <p:sp>
        <p:nvSpPr>
          <p:cNvPr id="4" name="Slide Number Placeholder 3"/>
          <p:cNvSpPr>
            <a:spLocks noGrp="1"/>
          </p:cNvSpPr>
          <p:nvPr>
            <p:ph type="sldNum" sz="quarter" idx="5"/>
          </p:nvPr>
        </p:nvSpPr>
        <p:spPr/>
        <p:txBody>
          <a:bodyPr/>
          <a:lstStyle/>
          <a:p>
            <a:fld id="{D2BB1863-BB7F-44F6-919E-3F5AB741B9B6}" type="slidenum">
              <a:rPr lang="en-US" smtClean="0"/>
              <a:t>12</a:t>
            </a:fld>
            <a:endParaRPr lang="en-US"/>
          </a:p>
        </p:txBody>
      </p:sp>
    </p:spTree>
    <p:extLst>
      <p:ext uri="{BB962C8B-B14F-4D97-AF65-F5344CB8AC3E}">
        <p14:creationId xmlns:p14="http://schemas.microsoft.com/office/powerpoint/2010/main" val="2770465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Group of organs that work together to perform vital body function. Heart pumps blood through the circulatory system. </a:t>
            </a:r>
          </a:p>
        </p:txBody>
      </p:sp>
      <p:sp>
        <p:nvSpPr>
          <p:cNvPr id="4" name="Slide Number Placeholder 3"/>
          <p:cNvSpPr>
            <a:spLocks noGrp="1"/>
          </p:cNvSpPr>
          <p:nvPr>
            <p:ph type="sldNum" sz="quarter" idx="5"/>
          </p:nvPr>
        </p:nvSpPr>
        <p:spPr/>
        <p:txBody>
          <a:bodyPr/>
          <a:lstStyle/>
          <a:p>
            <a:fld id="{4FDCDC4B-377E-4238-AF18-4C0F29CDA647}" type="slidenum">
              <a:rPr lang="en-US" smtClean="0"/>
              <a:t>13</a:t>
            </a:fld>
            <a:endParaRPr lang="en-US"/>
          </a:p>
        </p:txBody>
      </p:sp>
    </p:spTree>
    <p:extLst>
      <p:ext uri="{BB962C8B-B14F-4D97-AF65-F5344CB8AC3E}">
        <p14:creationId xmlns:p14="http://schemas.microsoft.com/office/powerpoint/2010/main" val="2703004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Cardiac tissue (muscle cells)</a:t>
            </a:r>
          </a:p>
        </p:txBody>
      </p:sp>
      <p:sp>
        <p:nvSpPr>
          <p:cNvPr id="4" name="Slide Number Placeholder 3"/>
          <p:cNvSpPr>
            <a:spLocks noGrp="1"/>
          </p:cNvSpPr>
          <p:nvPr>
            <p:ph type="sldNum" sz="quarter" idx="5"/>
          </p:nvPr>
        </p:nvSpPr>
        <p:spPr/>
        <p:txBody>
          <a:bodyPr/>
          <a:lstStyle/>
          <a:p>
            <a:fld id="{4FDCDC4B-377E-4238-AF18-4C0F29CDA647}" type="slidenum">
              <a:rPr lang="en-US" smtClean="0"/>
              <a:t>14</a:t>
            </a:fld>
            <a:endParaRPr lang="en-US"/>
          </a:p>
        </p:txBody>
      </p:sp>
    </p:spTree>
    <p:extLst>
      <p:ext uri="{BB962C8B-B14F-4D97-AF65-F5344CB8AC3E}">
        <p14:creationId xmlns:p14="http://schemas.microsoft.com/office/powerpoint/2010/main" val="1011393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Individual cells are organized into tissues, which in turn constitute organs, which are grouped into organ systems, which work together to keep the whole organism functioning. Simplified representation of cardiovascular system</a:t>
            </a:r>
          </a:p>
        </p:txBody>
      </p:sp>
      <p:sp>
        <p:nvSpPr>
          <p:cNvPr id="4" name="Slide Number Placeholder 3"/>
          <p:cNvSpPr>
            <a:spLocks noGrp="1"/>
          </p:cNvSpPr>
          <p:nvPr>
            <p:ph type="sldNum" sz="quarter" idx="5"/>
          </p:nvPr>
        </p:nvSpPr>
        <p:spPr/>
        <p:txBody>
          <a:bodyPr/>
          <a:lstStyle/>
          <a:p>
            <a:fld id="{D2BB1863-BB7F-44F6-919E-3F5AB741B9B6}" type="slidenum">
              <a:rPr lang="en-US" smtClean="0"/>
              <a:t>15</a:t>
            </a:fld>
            <a:endParaRPr lang="en-US"/>
          </a:p>
        </p:txBody>
      </p:sp>
    </p:spTree>
    <p:extLst>
      <p:ext uri="{BB962C8B-B14F-4D97-AF65-F5344CB8AC3E}">
        <p14:creationId xmlns:p14="http://schemas.microsoft.com/office/powerpoint/2010/main" val="3822161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699988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013764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0382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537093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57095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4/17/2023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64712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4/17/2023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933461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4/17/2023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880324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4/17/2023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125930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60375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412579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4/17/2023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3758868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close up of a logo&#10;&#10;Description generated with very high confidence">
            <a:extLst>
              <a:ext uri="{FF2B5EF4-FFF2-40B4-BE49-F238E27FC236}">
                <a16:creationId xmlns:a16="http://schemas.microsoft.com/office/drawing/2014/main" id="{B413B889-9F59-45CE-B364-C8C8574502A6}"/>
              </a:ext>
            </a:extLst>
          </p:cNvPr>
          <p:cNvPicPr>
            <a:picLocks noChangeAspect="1"/>
          </p:cNvPicPr>
          <p:nvPr/>
        </p:nvPicPr>
        <p:blipFill>
          <a:blip r:embed="rId2"/>
          <a:stretch>
            <a:fillRect/>
          </a:stretch>
        </p:blipFill>
        <p:spPr>
          <a:xfrm>
            <a:off x="2137" y="858118"/>
            <a:ext cx="9144000" cy="5146901"/>
          </a:xfrm>
          <a:prstGeom prst="rect">
            <a:avLst/>
          </a:prstGeom>
        </p:spPr>
      </p:pic>
      <p:sp>
        <p:nvSpPr>
          <p:cNvPr id="2" name="Title 1"/>
          <p:cNvSpPr>
            <a:spLocks noGrp="1"/>
          </p:cNvSpPr>
          <p:nvPr>
            <p:ph type="ctrTitle"/>
          </p:nvPr>
        </p:nvSpPr>
        <p:spPr>
          <a:xfrm>
            <a:off x="1143000" y="1568394"/>
            <a:ext cx="6858000" cy="821872"/>
          </a:xfrm>
        </p:spPr>
        <p:txBody>
          <a:bodyPr>
            <a:normAutofit fontScale="90000"/>
          </a:bodyPr>
          <a:lstStyle/>
          <a:p>
            <a:r>
              <a:rPr lang="en-US" dirty="0">
                <a:latin typeface="+mn-lt"/>
                <a:cs typeface="Times New Roman" panose="02020603050405020304" pitchFamily="18" charset="0"/>
              </a:rPr>
              <a:t>Human Body Tissue</a:t>
            </a:r>
          </a:p>
        </p:txBody>
      </p:sp>
      <p:sp>
        <p:nvSpPr>
          <p:cNvPr id="3" name="Subtitle 2"/>
          <p:cNvSpPr>
            <a:spLocks noGrp="1"/>
          </p:cNvSpPr>
          <p:nvPr>
            <p:ph type="subTitle" idx="1"/>
          </p:nvPr>
        </p:nvSpPr>
        <p:spPr>
          <a:xfrm>
            <a:off x="1143000" y="2633493"/>
            <a:ext cx="6858000" cy="1000044"/>
          </a:xfrm>
        </p:spPr>
        <p:txBody>
          <a:bodyPr vert="horz" lIns="68580" tIns="34290" rIns="68580" bIns="34290" rtlCol="0" anchor="t">
            <a:normAutofit/>
          </a:bodyPr>
          <a:lstStyle/>
          <a:p>
            <a:r>
              <a:rPr lang="en-US" dirty="0">
                <a:cs typeface="Times New Roman" panose="02020603050405020304" pitchFamily="18" charset="0"/>
              </a:rPr>
              <a:t>Tuesday, April 18</a:t>
            </a:r>
            <a:r>
              <a:rPr lang="en-US" baseline="30000" dirty="0">
                <a:cs typeface="Times New Roman" panose="02020603050405020304" pitchFamily="18" charset="0"/>
              </a:rPr>
              <a:t>th</a:t>
            </a:r>
            <a:r>
              <a:rPr lang="en-US" dirty="0">
                <a:cs typeface="Times New Roman" panose="02020603050405020304" pitchFamily="18" charset="0"/>
              </a:rPr>
              <a:t>, 2023</a:t>
            </a:r>
          </a:p>
          <a:p>
            <a:r>
              <a:rPr lang="en-US" dirty="0">
                <a:cs typeface="Times New Roman" panose="02020603050405020304" pitchFamily="18" charset="0"/>
              </a:rPr>
              <a:t>SSC 138</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r>
              <a:rPr lang="en-US" dirty="0"/>
              <a:t>Levels of Biological Organization</a:t>
            </a:r>
          </a:p>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lvl="1"/>
            <a:endParaRPr lang="en-US" dirty="0"/>
          </a:p>
        </p:txBody>
      </p:sp>
      <p:pic>
        <p:nvPicPr>
          <p:cNvPr id="5" name="Picture 4" descr="4 of the Best Places to Spot Alligators in Lower Alabama">
            <a:extLst>
              <a:ext uri="{FF2B5EF4-FFF2-40B4-BE49-F238E27FC236}">
                <a16:creationId xmlns:a16="http://schemas.microsoft.com/office/drawing/2014/main" id="{37847587-BF59-A647-069B-EA065DD325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5935" y="3564745"/>
            <a:ext cx="5207166" cy="2928128"/>
          </a:xfrm>
          <a:prstGeom prst="rect">
            <a:avLst/>
          </a:prstGeom>
          <a:noFill/>
          <a:extLst>
            <a:ext uri="{909E8E84-426E-40DD-AFC4-6F175D3DCCD1}">
              <a14:hiddenFill xmlns:a14="http://schemas.microsoft.com/office/drawing/2010/main">
                <a:solidFill>
                  <a:srgbClr val="FFFFFF"/>
                </a:solidFill>
              </a14:hiddenFill>
            </a:ext>
          </a:extLst>
        </p:spPr>
      </p:pic>
      <p:sp>
        <p:nvSpPr>
          <p:cNvPr id="6" name="Arrow: Down 5">
            <a:extLst>
              <a:ext uri="{FF2B5EF4-FFF2-40B4-BE49-F238E27FC236}">
                <a16:creationId xmlns:a16="http://schemas.microsoft.com/office/drawing/2014/main" id="{BB9B5428-E185-ACFC-38FA-3457D5CCBB07}"/>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0988FCB-E288-DE7C-6398-3B324904B043}"/>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341826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BED33BF-C9C0-0745-5148-F1A203DDCA2D}"/>
              </a:ext>
            </a:extLst>
          </p:cNvPr>
          <p:cNvPicPr>
            <a:picLocks noChangeAspect="1"/>
          </p:cNvPicPr>
          <p:nvPr/>
        </p:nvPicPr>
        <p:blipFill>
          <a:blip r:embed="rId3"/>
          <a:stretch>
            <a:fillRect/>
          </a:stretch>
        </p:blipFill>
        <p:spPr>
          <a:xfrm>
            <a:off x="4884694" y="1977390"/>
            <a:ext cx="4344108" cy="4880610"/>
          </a:xfrm>
          <a:prstGeom prst="rect">
            <a:avLst/>
          </a:prstGeom>
        </p:spPr>
      </p:pic>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r>
              <a:rPr lang="en-US" dirty="0"/>
              <a:t>Levels of Biological Organization</a:t>
            </a:r>
          </a:p>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endParaRPr lang="en-US" dirty="0"/>
          </a:p>
          <a:p>
            <a:pPr lvl="1"/>
            <a:endParaRPr lang="en-US" dirty="0"/>
          </a:p>
        </p:txBody>
      </p:sp>
      <p:sp>
        <p:nvSpPr>
          <p:cNvPr id="6" name="Arrow: Down 5">
            <a:extLst>
              <a:ext uri="{FF2B5EF4-FFF2-40B4-BE49-F238E27FC236}">
                <a16:creationId xmlns:a16="http://schemas.microsoft.com/office/drawing/2014/main" id="{E4515744-74BF-8B21-025A-9437A9594632}"/>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C9C601E-AE53-9995-F79C-E77502F008E6}"/>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952167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6" name="Picture 5">
            <a:extLst>
              <a:ext uri="{FF2B5EF4-FFF2-40B4-BE49-F238E27FC236}">
                <a16:creationId xmlns:a16="http://schemas.microsoft.com/office/drawing/2014/main" id="{1C2552A6-B83B-1284-BC79-323F52ECB4E2}"/>
              </a:ext>
            </a:extLst>
          </p:cNvPr>
          <p:cNvPicPr>
            <a:picLocks noChangeAspect="1"/>
          </p:cNvPicPr>
          <p:nvPr/>
        </p:nvPicPr>
        <p:blipFill>
          <a:blip r:embed="rId3"/>
          <a:stretch>
            <a:fillRect/>
          </a:stretch>
        </p:blipFill>
        <p:spPr>
          <a:xfrm rot="10800000">
            <a:off x="1723335" y="1379014"/>
            <a:ext cx="5729684" cy="5779149"/>
          </a:xfrm>
          <a:prstGeom prst="rect">
            <a:avLst/>
          </a:prstGeom>
        </p:spPr>
      </p:pic>
      <p:sp>
        <p:nvSpPr>
          <p:cNvPr id="7" name="TextBox 6">
            <a:extLst>
              <a:ext uri="{FF2B5EF4-FFF2-40B4-BE49-F238E27FC236}">
                <a16:creationId xmlns:a16="http://schemas.microsoft.com/office/drawing/2014/main" id="{90EC5CAD-7B82-CE08-766F-565D8DBCB0C0}"/>
              </a:ext>
            </a:extLst>
          </p:cNvPr>
          <p:cNvSpPr txBox="1"/>
          <p:nvPr/>
        </p:nvSpPr>
        <p:spPr>
          <a:xfrm>
            <a:off x="1311444" y="230848"/>
            <a:ext cx="6978314" cy="102335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4400" dirty="0">
                <a:latin typeface="+mj-lt"/>
                <a:cs typeface="Calibri"/>
              </a:rPr>
              <a:t>Cardiovascular system</a:t>
            </a:r>
          </a:p>
          <a:p>
            <a:endParaRPr lang="en-US" dirty="0">
              <a:cs typeface="Calibri"/>
            </a:endParaRPr>
          </a:p>
        </p:txBody>
      </p:sp>
      <p:sp>
        <p:nvSpPr>
          <p:cNvPr id="9" name="TextBox 8">
            <a:extLst>
              <a:ext uri="{FF2B5EF4-FFF2-40B4-BE49-F238E27FC236}">
                <a16:creationId xmlns:a16="http://schemas.microsoft.com/office/drawing/2014/main" id="{1D92C649-1EED-5406-AA02-24224F6A1656}"/>
              </a:ext>
            </a:extLst>
          </p:cNvPr>
          <p:cNvSpPr txBox="1"/>
          <p:nvPr/>
        </p:nvSpPr>
        <p:spPr>
          <a:xfrm>
            <a:off x="-18670" y="6531188"/>
            <a:ext cx="4587948" cy="338554"/>
          </a:xfrm>
          <a:prstGeom prst="rect">
            <a:avLst/>
          </a:prstGeom>
          <a:noFill/>
        </p:spPr>
        <p:txBody>
          <a:bodyPr wrap="square">
            <a:spAutoFit/>
          </a:bodyPr>
          <a:lstStyle/>
          <a:p>
            <a:r>
              <a:rPr lang="en-US" sz="1600" b="0" i="0" dirty="0" err="1">
                <a:solidFill>
                  <a:srgbClr val="0F1111"/>
                </a:solidFill>
                <a:effectLst/>
              </a:rPr>
              <a:t>Junqueira’s</a:t>
            </a:r>
            <a:r>
              <a:rPr lang="en-US" sz="1600" b="0" i="0" dirty="0">
                <a:solidFill>
                  <a:srgbClr val="0F1111"/>
                </a:solidFill>
                <a:effectLst/>
              </a:rPr>
              <a:t> Basic Histology, 13</a:t>
            </a:r>
            <a:r>
              <a:rPr lang="en-US" sz="1600" b="0" i="0" baseline="30000" dirty="0">
                <a:solidFill>
                  <a:srgbClr val="0F1111"/>
                </a:solidFill>
                <a:effectLst/>
              </a:rPr>
              <a:t>th</a:t>
            </a:r>
            <a:r>
              <a:rPr lang="en-US" sz="1600" b="0" i="0" dirty="0">
                <a:solidFill>
                  <a:srgbClr val="0F1111"/>
                </a:solidFill>
                <a:effectLst/>
              </a:rPr>
              <a:t> Edition, p. 213</a:t>
            </a:r>
            <a:endParaRPr lang="en-US" sz="1600" dirty="0"/>
          </a:p>
        </p:txBody>
      </p:sp>
      <p:sp>
        <p:nvSpPr>
          <p:cNvPr id="5" name="Content Placeholder 4">
            <a:extLst>
              <a:ext uri="{FF2B5EF4-FFF2-40B4-BE49-F238E27FC236}">
                <a16:creationId xmlns:a16="http://schemas.microsoft.com/office/drawing/2014/main" id="{1CC2E443-691B-43DF-6224-1E8BC8EC4177}"/>
              </a:ext>
            </a:extLst>
          </p:cNvPr>
          <p:cNvSpPr>
            <a:spLocks noGrp="1"/>
          </p:cNvSpPr>
          <p:nvPr>
            <p:ph idx="1"/>
          </p:nvPr>
        </p:nvSpPr>
        <p:spPr/>
        <p:txBody>
          <a:bodyPr/>
          <a:lstStyle/>
          <a:p>
            <a:endParaRPr lang="en-US"/>
          </a:p>
        </p:txBody>
      </p:sp>
      <p:pic>
        <p:nvPicPr>
          <p:cNvPr id="8" name="Picture 7">
            <a:extLst>
              <a:ext uri="{FF2B5EF4-FFF2-40B4-BE49-F238E27FC236}">
                <a16:creationId xmlns:a16="http://schemas.microsoft.com/office/drawing/2014/main" id="{BE5F2708-CE84-2E1C-FF21-D3665AFD9720}"/>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019221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r>
              <a:rPr lang="en-US" dirty="0"/>
              <a:t>Levels of Biological Organization</a:t>
            </a:r>
          </a:p>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r>
              <a:rPr lang="en-US" dirty="0"/>
              <a:t>Organ</a:t>
            </a:r>
          </a:p>
          <a:p>
            <a:pPr lvl="1"/>
            <a:endParaRPr lang="en-US" dirty="0"/>
          </a:p>
        </p:txBody>
      </p:sp>
      <p:sp>
        <p:nvSpPr>
          <p:cNvPr id="6" name="Arrow: Down 5">
            <a:extLst>
              <a:ext uri="{FF2B5EF4-FFF2-40B4-BE49-F238E27FC236}">
                <a16:creationId xmlns:a16="http://schemas.microsoft.com/office/drawing/2014/main" id="{E4515744-74BF-8B21-025A-9437A9594632}"/>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A6754A6-962C-68BF-C376-A6C6353989CF}"/>
              </a:ext>
            </a:extLst>
          </p:cNvPr>
          <p:cNvPicPr>
            <a:picLocks noChangeAspect="1"/>
          </p:cNvPicPr>
          <p:nvPr/>
        </p:nvPicPr>
        <p:blipFill>
          <a:blip r:embed="rId3"/>
          <a:stretch>
            <a:fillRect/>
          </a:stretch>
        </p:blipFill>
        <p:spPr>
          <a:xfrm>
            <a:off x="5306477" y="2675292"/>
            <a:ext cx="2097206" cy="2078916"/>
          </a:xfrm>
          <a:prstGeom prst="rect">
            <a:avLst/>
          </a:prstGeom>
        </p:spPr>
      </p:pic>
      <p:pic>
        <p:nvPicPr>
          <p:cNvPr id="7" name="Picture 6">
            <a:extLst>
              <a:ext uri="{FF2B5EF4-FFF2-40B4-BE49-F238E27FC236}">
                <a16:creationId xmlns:a16="http://schemas.microsoft.com/office/drawing/2014/main" id="{DFF9EEDC-32F0-9778-F10D-F4E13DA6500D}"/>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573603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a:xfrm>
            <a:off x="628650" y="1825624"/>
            <a:ext cx="7886700" cy="5112385"/>
          </a:xfrm>
        </p:spPr>
        <p:txBody>
          <a:bodyPr/>
          <a:lstStyle/>
          <a:p>
            <a:r>
              <a:rPr lang="en-US" dirty="0"/>
              <a:t>Levels of Biological Organization</a:t>
            </a:r>
          </a:p>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r>
              <a:rPr lang="en-US" dirty="0"/>
              <a:t>Organ</a:t>
            </a:r>
          </a:p>
          <a:p>
            <a:pPr marL="914400" lvl="1" indent="-457200">
              <a:buFont typeface="+mj-lt"/>
              <a:buAutoNum type="arabicPeriod"/>
            </a:pPr>
            <a:r>
              <a:rPr lang="en-US" dirty="0"/>
              <a:t>Tissue</a:t>
            </a:r>
          </a:p>
          <a:p>
            <a:pPr marL="914400" lvl="1" indent="-457200">
              <a:buFont typeface="+mj-lt"/>
              <a:buAutoNum type="arabicPeriod"/>
            </a:pPr>
            <a:endParaRPr lang="en-US" dirty="0"/>
          </a:p>
          <a:p>
            <a:pPr lvl="1"/>
            <a:endParaRPr lang="en-US" dirty="0"/>
          </a:p>
        </p:txBody>
      </p:sp>
      <p:pic>
        <p:nvPicPr>
          <p:cNvPr id="8196" name="Picture 4" descr="Cardiac Muscle Cells">
            <a:extLst>
              <a:ext uri="{FF2B5EF4-FFF2-40B4-BE49-F238E27FC236}">
                <a16:creationId xmlns:a16="http://schemas.microsoft.com/office/drawing/2014/main" id="{858F6128-1623-B455-585C-FCAC859231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9868" y="3370111"/>
            <a:ext cx="3603596" cy="2699219"/>
          </a:xfrm>
          <a:prstGeom prst="rect">
            <a:avLst/>
          </a:prstGeom>
          <a:noFill/>
          <a:extLst>
            <a:ext uri="{909E8E84-426E-40DD-AFC4-6F175D3DCCD1}">
              <a14:hiddenFill xmlns:a14="http://schemas.microsoft.com/office/drawing/2010/main">
                <a:solidFill>
                  <a:srgbClr val="FFFFFF"/>
                </a:solidFill>
              </a14:hiddenFill>
            </a:ext>
          </a:extLst>
        </p:spPr>
      </p:pic>
      <p:sp>
        <p:nvSpPr>
          <p:cNvPr id="5" name="Arrow: Down 4">
            <a:extLst>
              <a:ext uri="{FF2B5EF4-FFF2-40B4-BE49-F238E27FC236}">
                <a16:creationId xmlns:a16="http://schemas.microsoft.com/office/drawing/2014/main" id="{DDA4D05A-15E1-B862-A4C5-B22E43B33EEA}"/>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C95D034-EC6C-0B90-83E7-D7EC99AA37B7}"/>
              </a:ext>
            </a:extLst>
          </p:cNvPr>
          <p:cNvSpPr txBox="1"/>
          <p:nvPr/>
        </p:nvSpPr>
        <p:spPr>
          <a:xfrm>
            <a:off x="4995181" y="2784099"/>
            <a:ext cx="2434962" cy="400110"/>
          </a:xfrm>
          <a:prstGeom prst="rect">
            <a:avLst/>
          </a:prstGeom>
          <a:noFill/>
        </p:spPr>
        <p:txBody>
          <a:bodyPr wrap="none" rtlCol="0">
            <a:spAutoFit/>
          </a:bodyPr>
          <a:lstStyle/>
          <a:p>
            <a:r>
              <a:rPr lang="en-US" sz="2000" dirty="0"/>
              <a:t>Cardiac Muscle tissue</a:t>
            </a:r>
          </a:p>
        </p:txBody>
      </p:sp>
      <p:pic>
        <p:nvPicPr>
          <p:cNvPr id="7" name="Picture 6">
            <a:extLst>
              <a:ext uri="{FF2B5EF4-FFF2-40B4-BE49-F238E27FC236}">
                <a16:creationId xmlns:a16="http://schemas.microsoft.com/office/drawing/2014/main" id="{73F353D7-871D-AF1D-9F73-FC402A7053C2}"/>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605099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pic>
        <p:nvPicPr>
          <p:cNvPr id="5" name="Picture 4">
            <a:extLst>
              <a:ext uri="{FF2B5EF4-FFF2-40B4-BE49-F238E27FC236}">
                <a16:creationId xmlns:a16="http://schemas.microsoft.com/office/drawing/2014/main" id="{24EAD8B0-4B1E-69D0-5DCF-E003382EE943}"/>
              </a:ext>
            </a:extLst>
          </p:cNvPr>
          <p:cNvPicPr>
            <a:picLocks noChangeAspect="1"/>
          </p:cNvPicPr>
          <p:nvPr/>
        </p:nvPicPr>
        <p:blipFill rotWithShape="1">
          <a:blip r:embed="rId4"/>
          <a:srcRect l="1299"/>
          <a:stretch/>
        </p:blipFill>
        <p:spPr>
          <a:xfrm>
            <a:off x="1075234" y="1315216"/>
            <a:ext cx="7309488" cy="5395004"/>
          </a:xfrm>
          <a:prstGeom prst="rect">
            <a:avLst/>
          </a:prstGeom>
        </p:spPr>
      </p:pic>
      <p:sp>
        <p:nvSpPr>
          <p:cNvPr id="7" name="TextBox 6">
            <a:extLst>
              <a:ext uri="{FF2B5EF4-FFF2-40B4-BE49-F238E27FC236}">
                <a16:creationId xmlns:a16="http://schemas.microsoft.com/office/drawing/2014/main" id="{90EC5CAD-7B82-CE08-766F-565D8DBCB0C0}"/>
              </a:ext>
            </a:extLst>
          </p:cNvPr>
          <p:cNvSpPr txBox="1"/>
          <p:nvPr/>
        </p:nvSpPr>
        <p:spPr>
          <a:xfrm>
            <a:off x="2246780" y="910623"/>
            <a:ext cx="5149113" cy="64633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2400" dirty="0">
                <a:latin typeface="+mj-lt"/>
                <a:cs typeface="Calibri"/>
              </a:rPr>
              <a:t>Walls of Arteries and Veins</a:t>
            </a:r>
          </a:p>
          <a:p>
            <a:endParaRPr lang="en-US" sz="1350" dirty="0">
              <a:cs typeface="Calibri"/>
            </a:endParaRPr>
          </a:p>
        </p:txBody>
      </p:sp>
    </p:spTree>
    <p:extLst>
      <p:ext uri="{BB962C8B-B14F-4D97-AF65-F5344CB8AC3E}">
        <p14:creationId xmlns:p14="http://schemas.microsoft.com/office/powerpoint/2010/main" val="42525469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a:xfrm>
            <a:off x="628650" y="1825624"/>
            <a:ext cx="7886700" cy="4826635"/>
          </a:xfrm>
        </p:spPr>
        <p:txBody>
          <a:bodyPr/>
          <a:lstStyle/>
          <a:p>
            <a:r>
              <a:rPr lang="en-US" dirty="0"/>
              <a:t>Levels of Biological Organization</a:t>
            </a:r>
          </a:p>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r>
              <a:rPr lang="en-US" dirty="0"/>
              <a:t>Organ</a:t>
            </a:r>
          </a:p>
          <a:p>
            <a:pPr marL="914400" lvl="1" indent="-457200">
              <a:buFont typeface="+mj-lt"/>
              <a:buAutoNum type="arabicPeriod"/>
            </a:pPr>
            <a:r>
              <a:rPr lang="en-US" dirty="0"/>
              <a:t>Tissue</a:t>
            </a:r>
          </a:p>
          <a:p>
            <a:pPr marL="914400" lvl="1" indent="-457200">
              <a:buFont typeface="+mj-lt"/>
              <a:buAutoNum type="arabicPeriod"/>
            </a:pPr>
            <a:r>
              <a:rPr lang="en-US" dirty="0"/>
              <a:t>Cell</a:t>
            </a:r>
          </a:p>
          <a:p>
            <a:pPr marL="914400" lvl="1" indent="-457200">
              <a:buFont typeface="+mj-lt"/>
              <a:buAutoNum type="arabicPeriod"/>
            </a:pPr>
            <a:endParaRPr lang="en-US" dirty="0"/>
          </a:p>
          <a:p>
            <a:pPr lvl="1"/>
            <a:endParaRPr lang="en-US" dirty="0"/>
          </a:p>
        </p:txBody>
      </p:sp>
      <p:sp>
        <p:nvSpPr>
          <p:cNvPr id="5" name="Arrow: Down 4">
            <a:extLst>
              <a:ext uri="{FF2B5EF4-FFF2-40B4-BE49-F238E27FC236}">
                <a16:creationId xmlns:a16="http://schemas.microsoft.com/office/drawing/2014/main" id="{0AF2A578-2D14-6B3A-E116-EF204C3031A0}"/>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65F239C6-7A9B-E365-5AE0-FA69B125BAA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920750" y="2328403"/>
            <a:ext cx="3902284" cy="3915591"/>
          </a:xfrm>
          <a:prstGeom prst="rect">
            <a:avLst/>
          </a:prstGeom>
        </p:spPr>
      </p:pic>
      <p:sp>
        <p:nvSpPr>
          <p:cNvPr id="20" name="TextBox 2">
            <a:extLst>
              <a:ext uri="{FF2B5EF4-FFF2-40B4-BE49-F238E27FC236}">
                <a16:creationId xmlns:a16="http://schemas.microsoft.com/office/drawing/2014/main" id="{AD8B610D-9377-5140-CBA8-027E21698FD0}"/>
              </a:ext>
            </a:extLst>
          </p:cNvPr>
          <p:cNvSpPr txBox="1">
            <a:spLocks noChangeArrowheads="1"/>
          </p:cNvSpPr>
          <p:nvPr/>
        </p:nvSpPr>
        <p:spPr bwMode="auto">
          <a:xfrm>
            <a:off x="3999699" y="2348897"/>
            <a:ext cx="1714740" cy="21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1425" b="1" dirty="0">
                <a:solidFill>
                  <a:srgbClr val="000000"/>
                </a:solidFill>
                <a:latin typeface="Arial"/>
              </a:rPr>
              <a:t>Epithelial  cell</a:t>
            </a:r>
          </a:p>
        </p:txBody>
      </p:sp>
      <p:sp>
        <p:nvSpPr>
          <p:cNvPr id="21" name="TextBox 20">
            <a:extLst>
              <a:ext uri="{FF2B5EF4-FFF2-40B4-BE49-F238E27FC236}">
                <a16:creationId xmlns:a16="http://schemas.microsoft.com/office/drawing/2014/main" id="{28CEA643-1735-D17B-49F9-523B2D61D050}"/>
              </a:ext>
            </a:extLst>
          </p:cNvPr>
          <p:cNvSpPr txBox="1"/>
          <p:nvPr/>
        </p:nvSpPr>
        <p:spPr>
          <a:xfrm>
            <a:off x="4672403" y="4893090"/>
            <a:ext cx="184666" cy="477067"/>
          </a:xfrm>
          <a:prstGeom prst="rect">
            <a:avLst/>
          </a:prstGeom>
          <a:noFill/>
        </p:spPr>
        <p:txBody>
          <a:bodyPr vert="vert270" wrap="square" lIns="0" tIns="0" rIns="0" bIns="0">
            <a:spAutoFit/>
          </a:bodyPr>
          <a:lstStyle/>
          <a:p>
            <a:pPr fontAlgn="auto">
              <a:spcBef>
                <a:spcPts val="0"/>
              </a:spcBef>
              <a:spcAft>
                <a:spcPts val="0"/>
              </a:spcAft>
              <a:defRPr/>
            </a:pPr>
            <a:r>
              <a:rPr lang="en-US" sz="1200" b="1" dirty="0">
                <a:solidFill>
                  <a:srgbClr val="000000"/>
                </a:solidFill>
                <a:latin typeface="Arial"/>
              </a:rPr>
              <a:t>300x</a:t>
            </a:r>
          </a:p>
        </p:txBody>
      </p:sp>
      <p:grpSp>
        <p:nvGrpSpPr>
          <p:cNvPr id="23" name="Group 22">
            <a:extLst>
              <a:ext uri="{FF2B5EF4-FFF2-40B4-BE49-F238E27FC236}">
                <a16:creationId xmlns:a16="http://schemas.microsoft.com/office/drawing/2014/main" id="{8DDDDC44-BFFB-CDEB-3ED9-80DEA491E5D3}"/>
              </a:ext>
            </a:extLst>
          </p:cNvPr>
          <p:cNvGrpSpPr/>
          <p:nvPr/>
        </p:nvGrpSpPr>
        <p:grpSpPr>
          <a:xfrm>
            <a:off x="3991795" y="2614750"/>
            <a:ext cx="2000277" cy="743925"/>
            <a:chOff x="-6350" y="0"/>
            <a:chExt cx="1424889" cy="529932"/>
          </a:xfrm>
        </p:grpSpPr>
        <p:sp>
          <p:nvSpPr>
            <p:cNvPr id="24" name="Freeform 9">
              <a:extLst>
                <a:ext uri="{FF2B5EF4-FFF2-40B4-BE49-F238E27FC236}">
                  <a16:creationId xmlns:a16="http://schemas.microsoft.com/office/drawing/2014/main" id="{06DD473D-1E6A-86C8-35E5-2499F0BA4EAE}"/>
                </a:ext>
              </a:extLst>
            </p:cNvPr>
            <p:cNvSpPr/>
            <p:nvPr/>
          </p:nvSpPr>
          <p:spPr>
            <a:xfrm>
              <a:off x="-6350" y="0"/>
              <a:ext cx="1362201" cy="420268"/>
            </a:xfrm>
            <a:custGeom>
              <a:avLst/>
              <a:gdLst>
                <a:gd name="connsiteX0" fmla="*/ 1355852 w 1362201"/>
                <a:gd name="connsiteY0" fmla="*/ 413918 h 420268"/>
                <a:gd name="connsiteX1" fmla="*/ 1115504 w 1362201"/>
                <a:gd name="connsiteY1" fmla="*/ 6350 h 420268"/>
                <a:gd name="connsiteX2" fmla="*/ 6350 w 1362201"/>
                <a:gd name="connsiteY2" fmla="*/ 6350 h 420268"/>
              </a:gdLst>
              <a:ahLst/>
              <a:cxnLst>
                <a:cxn ang="0">
                  <a:pos x="connsiteX0" y="connsiteY0"/>
                </a:cxn>
                <a:cxn ang="1">
                  <a:pos x="connsiteX1" y="connsiteY1"/>
                </a:cxn>
                <a:cxn ang="2">
                  <a:pos x="connsiteX2" y="connsiteY2"/>
                </a:cxn>
              </a:cxnLst>
              <a:rect l="l" t="t" r="r" b="b"/>
              <a:pathLst>
                <a:path w="1362201" h="420268">
                  <a:moveTo>
                    <a:pt x="1355852" y="413918"/>
                  </a:moveTo>
                  <a:lnTo>
                    <a:pt x="1115504" y="6350"/>
                  </a:lnTo>
                  <a:lnTo>
                    <a:pt x="6350" y="6350"/>
                  </a:lnTo>
                </a:path>
              </a:pathLst>
            </a:custGeom>
            <a:ln w="12700">
              <a:solidFill>
                <a:srgbClr val="231F2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id="{F308B23E-9872-3A69-21C9-6D0BBE48C628}"/>
                </a:ext>
              </a:extLst>
            </p:cNvPr>
            <p:cNvSpPr/>
            <p:nvPr/>
          </p:nvSpPr>
          <p:spPr>
            <a:xfrm>
              <a:off x="1296492" y="365150"/>
              <a:ext cx="122047" cy="164782"/>
            </a:xfrm>
            <a:custGeom>
              <a:avLst/>
              <a:gdLst>
                <a:gd name="connsiteX0" fmla="*/ 0 w 122047"/>
                <a:gd name="connsiteY0" fmla="*/ 44970 h 164782"/>
                <a:gd name="connsiteX1" fmla="*/ 122047 w 122047"/>
                <a:gd name="connsiteY1" fmla="*/ 164782 h 164782"/>
                <a:gd name="connsiteX2" fmla="*/ 76250 w 122047"/>
                <a:gd name="connsiteY2" fmla="*/ 0 h 164782"/>
                <a:gd name="connsiteX3" fmla="*/ 0 w 122047"/>
                <a:gd name="connsiteY3" fmla="*/ 44970 h 164782"/>
              </a:gdLst>
              <a:ahLst/>
              <a:cxnLst>
                <a:cxn ang="0">
                  <a:pos x="connsiteX0" y="connsiteY0"/>
                </a:cxn>
                <a:cxn ang="1">
                  <a:pos x="connsiteX1" y="connsiteY1"/>
                </a:cxn>
                <a:cxn ang="2">
                  <a:pos x="connsiteX2" y="connsiteY2"/>
                </a:cxn>
                <a:cxn ang="3">
                  <a:pos x="connsiteX3" y="connsiteY3"/>
                </a:cxn>
              </a:cxnLst>
              <a:rect l="l" t="t" r="r" b="b"/>
              <a:pathLst>
                <a:path w="122047" h="164782">
                  <a:moveTo>
                    <a:pt x="0" y="44970"/>
                  </a:moveTo>
                  <a:lnTo>
                    <a:pt x="122047" y="164782"/>
                  </a:lnTo>
                  <a:lnTo>
                    <a:pt x="76250" y="0"/>
                  </a:lnTo>
                  <a:lnTo>
                    <a:pt x="0" y="44970"/>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Picture 5">
            <a:extLst>
              <a:ext uri="{FF2B5EF4-FFF2-40B4-BE49-F238E27FC236}">
                <a16:creationId xmlns:a16="http://schemas.microsoft.com/office/drawing/2014/main" id="{CDAEAE2C-7A45-2BF3-26FD-676863E45232}"/>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4099961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7" name="TextBox 6">
            <a:extLst>
              <a:ext uri="{FF2B5EF4-FFF2-40B4-BE49-F238E27FC236}">
                <a16:creationId xmlns:a16="http://schemas.microsoft.com/office/drawing/2014/main" id="{90EC5CAD-7B82-CE08-766F-565D8DBCB0C0}"/>
              </a:ext>
            </a:extLst>
          </p:cNvPr>
          <p:cNvSpPr txBox="1"/>
          <p:nvPr/>
        </p:nvSpPr>
        <p:spPr>
          <a:xfrm>
            <a:off x="2246780" y="910623"/>
            <a:ext cx="5149113" cy="64633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2400" dirty="0">
                <a:latin typeface="+mj-lt"/>
                <a:cs typeface="Calibri"/>
              </a:rPr>
              <a:t>Wall of Vena Cava (Vein)</a:t>
            </a:r>
          </a:p>
          <a:p>
            <a:endParaRPr lang="en-US" sz="1350" dirty="0">
              <a:cs typeface="Calibri"/>
            </a:endParaRPr>
          </a:p>
        </p:txBody>
      </p:sp>
      <p:pic>
        <p:nvPicPr>
          <p:cNvPr id="6" name="Picture 5">
            <a:extLst>
              <a:ext uri="{FF2B5EF4-FFF2-40B4-BE49-F238E27FC236}">
                <a16:creationId xmlns:a16="http://schemas.microsoft.com/office/drawing/2014/main" id="{96E4FBE9-C8B6-4B7B-5311-3D45CB9B7FE6}"/>
              </a:ext>
            </a:extLst>
          </p:cNvPr>
          <p:cNvPicPr>
            <a:picLocks noChangeAspect="1"/>
          </p:cNvPicPr>
          <p:nvPr/>
        </p:nvPicPr>
        <p:blipFill>
          <a:blip r:embed="rId4"/>
          <a:stretch>
            <a:fillRect/>
          </a:stretch>
        </p:blipFill>
        <p:spPr>
          <a:xfrm rot="10800000">
            <a:off x="2663181" y="1348531"/>
            <a:ext cx="4020111" cy="5630061"/>
          </a:xfrm>
          <a:prstGeom prst="rect">
            <a:avLst/>
          </a:prstGeom>
        </p:spPr>
      </p:pic>
      <p:sp>
        <p:nvSpPr>
          <p:cNvPr id="8" name="TextBox 7">
            <a:extLst>
              <a:ext uri="{FF2B5EF4-FFF2-40B4-BE49-F238E27FC236}">
                <a16:creationId xmlns:a16="http://schemas.microsoft.com/office/drawing/2014/main" id="{3C3ABA6B-77E9-78BE-3DA0-21911F79E041}"/>
              </a:ext>
            </a:extLst>
          </p:cNvPr>
          <p:cNvSpPr txBox="1"/>
          <p:nvPr/>
        </p:nvSpPr>
        <p:spPr>
          <a:xfrm>
            <a:off x="-18670" y="6531188"/>
            <a:ext cx="4587948" cy="261610"/>
          </a:xfrm>
          <a:prstGeom prst="rect">
            <a:avLst/>
          </a:prstGeom>
          <a:noFill/>
        </p:spPr>
        <p:txBody>
          <a:bodyPr wrap="square">
            <a:spAutoFit/>
          </a:bodyPr>
          <a:lstStyle/>
          <a:p>
            <a:r>
              <a:rPr lang="en-US" sz="1100" b="0" i="0" dirty="0" err="1">
                <a:solidFill>
                  <a:srgbClr val="0F1111"/>
                </a:solidFill>
                <a:effectLst/>
              </a:rPr>
              <a:t>Junqueira’s</a:t>
            </a:r>
            <a:r>
              <a:rPr lang="en-US" sz="1100" b="0" i="0" dirty="0">
                <a:solidFill>
                  <a:srgbClr val="0F1111"/>
                </a:solidFill>
                <a:effectLst/>
              </a:rPr>
              <a:t> Basic Histology, 13</a:t>
            </a:r>
            <a:r>
              <a:rPr lang="en-US" sz="1100" b="0" i="0" baseline="30000" dirty="0">
                <a:solidFill>
                  <a:srgbClr val="0F1111"/>
                </a:solidFill>
                <a:effectLst/>
              </a:rPr>
              <a:t>th</a:t>
            </a:r>
            <a:r>
              <a:rPr lang="en-US" sz="1100" b="0" i="0" dirty="0">
                <a:solidFill>
                  <a:srgbClr val="0F1111"/>
                </a:solidFill>
                <a:effectLst/>
              </a:rPr>
              <a:t> Edition, p. 219</a:t>
            </a:r>
            <a:endParaRPr lang="en-US" sz="1100" dirty="0"/>
          </a:p>
        </p:txBody>
      </p:sp>
    </p:spTree>
    <p:extLst>
      <p:ext uri="{BB962C8B-B14F-4D97-AF65-F5344CB8AC3E}">
        <p14:creationId xmlns:p14="http://schemas.microsoft.com/office/powerpoint/2010/main" val="515578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76944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3200" dirty="0">
                <a:latin typeface="+mj-lt"/>
                <a:cs typeface="Calibri"/>
              </a:rPr>
              <a:t>Form follows Function</a:t>
            </a:r>
          </a:p>
          <a:p>
            <a:endParaRPr lang="en-US" sz="1350" dirty="0">
              <a:cs typeface="Calibri"/>
            </a:endParaRPr>
          </a:p>
        </p:txBody>
      </p:sp>
    </p:spTree>
    <p:extLst>
      <p:ext uri="{BB962C8B-B14F-4D97-AF65-F5344CB8AC3E}">
        <p14:creationId xmlns:p14="http://schemas.microsoft.com/office/powerpoint/2010/main" val="2697833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76944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3200" dirty="0">
                <a:latin typeface="+mj-lt"/>
                <a:cs typeface="Calibri"/>
              </a:rPr>
              <a:t>Form follows Function</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t>Studying the structure of a body part or system reveals information about what it does and how it works</a:t>
            </a:r>
          </a:p>
        </p:txBody>
      </p:sp>
      <p:pic>
        <p:nvPicPr>
          <p:cNvPr id="6" name="Picture 5">
            <a:extLst>
              <a:ext uri="{FF2B5EF4-FFF2-40B4-BE49-F238E27FC236}">
                <a16:creationId xmlns:a16="http://schemas.microsoft.com/office/drawing/2014/main" id="{5E7A1DA2-5FCD-8889-7327-96434BED0003}"/>
              </a:ext>
            </a:extLst>
          </p:cNvPr>
          <p:cNvPicPr>
            <a:picLocks noChangeAspect="1"/>
          </p:cNvPicPr>
          <p:nvPr/>
        </p:nvPicPr>
        <p:blipFill>
          <a:blip r:embed="rId4"/>
          <a:stretch>
            <a:fillRect/>
          </a:stretch>
        </p:blipFill>
        <p:spPr>
          <a:xfrm>
            <a:off x="2915565" y="3326815"/>
            <a:ext cx="3312871" cy="3514360"/>
          </a:xfrm>
          <a:prstGeom prst="rect">
            <a:avLst/>
          </a:prstGeom>
        </p:spPr>
      </p:pic>
    </p:spTree>
    <p:extLst>
      <p:ext uri="{BB962C8B-B14F-4D97-AF65-F5344CB8AC3E}">
        <p14:creationId xmlns:p14="http://schemas.microsoft.com/office/powerpoint/2010/main" val="2788779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34D83-F8DC-638E-4294-ABEAB3BB154D}"/>
              </a:ext>
            </a:extLst>
          </p:cNvPr>
          <p:cNvSpPr>
            <a:spLocks noGrp="1"/>
          </p:cNvSpPr>
          <p:nvPr>
            <p:ph type="title"/>
          </p:nvPr>
        </p:nvSpPr>
        <p:spPr/>
        <p:txBody>
          <a:bodyPr/>
          <a:lstStyle/>
          <a:p>
            <a:pPr algn="ctr"/>
            <a:r>
              <a:rPr lang="en-US" dirty="0"/>
              <a:t>Attendance</a:t>
            </a:r>
          </a:p>
        </p:txBody>
      </p:sp>
      <p:sp>
        <p:nvSpPr>
          <p:cNvPr id="3" name="Content Placeholder 2">
            <a:extLst>
              <a:ext uri="{FF2B5EF4-FFF2-40B4-BE49-F238E27FC236}">
                <a16:creationId xmlns:a16="http://schemas.microsoft.com/office/drawing/2014/main" id="{041DB482-B494-A539-02F4-31D670A1D5BD}"/>
              </a:ext>
            </a:extLst>
          </p:cNvPr>
          <p:cNvSpPr>
            <a:spLocks noGrp="1"/>
          </p:cNvSpPr>
          <p:nvPr>
            <p:ph idx="1"/>
          </p:nvPr>
        </p:nvSpPr>
        <p:spPr/>
        <p:txBody>
          <a:bodyPr>
            <a:normAutofit/>
          </a:bodyPr>
          <a:lstStyle/>
          <a:p>
            <a:pPr marL="0" indent="0" algn="ctr">
              <a:buNone/>
            </a:pPr>
            <a:r>
              <a:rPr lang="en-US" sz="16600" dirty="0"/>
              <a:t>ntf5i3</a:t>
            </a:r>
          </a:p>
        </p:txBody>
      </p:sp>
      <p:pic>
        <p:nvPicPr>
          <p:cNvPr id="4" name="Picture 3">
            <a:extLst>
              <a:ext uri="{FF2B5EF4-FFF2-40B4-BE49-F238E27FC236}">
                <a16:creationId xmlns:a16="http://schemas.microsoft.com/office/drawing/2014/main" id="{FA90E7ED-0A79-3655-D800-6C02DA76567E}"/>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2214376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461665"/>
          </a:xfrm>
          <a:prstGeom prst="rect">
            <a:avLst/>
          </a:prstGeom>
          <a:noFill/>
        </p:spPr>
        <p:txBody>
          <a:bodyPr wrap="square" rtlCol="0">
            <a:spAutoFit/>
          </a:bodyPr>
          <a:lstStyle/>
          <a:p>
            <a:pPr marL="285750" indent="-285750">
              <a:buFont typeface="Arial" panose="020B0604020202020204" pitchFamily="34" charset="0"/>
              <a:buChar char="•"/>
            </a:pPr>
            <a:endParaRPr lang="en-US" sz="2400" dirty="0"/>
          </a:p>
        </p:txBody>
      </p:sp>
    </p:spTree>
    <p:extLst>
      <p:ext uri="{BB962C8B-B14F-4D97-AF65-F5344CB8AC3E}">
        <p14:creationId xmlns:p14="http://schemas.microsoft.com/office/powerpoint/2010/main" val="13846849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cs typeface="Posterama" panose="020B0504020200020000" pitchFamily="34" charset="0"/>
              </a:rPr>
              <a:t>Individual cells rarely work alone.</a:t>
            </a:r>
          </a:p>
          <a:p>
            <a:r>
              <a:rPr lang="en-US" sz="2400" dirty="0">
                <a:latin typeface="Posterama" panose="020B0504020200020000" pitchFamily="34" charset="0"/>
                <a:cs typeface="Posterama" panose="020B0504020200020000" pitchFamily="34" charset="0"/>
              </a:rPr>
              <a:t> </a:t>
            </a:r>
          </a:p>
        </p:txBody>
      </p:sp>
    </p:spTree>
    <p:extLst>
      <p:ext uri="{BB962C8B-B14F-4D97-AF65-F5344CB8AC3E}">
        <p14:creationId xmlns:p14="http://schemas.microsoft.com/office/powerpoint/2010/main" val="18548093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cs typeface="Posterama" panose="020B0504020200020000" pitchFamily="34" charset="0"/>
              </a:rPr>
              <a:t>Individual cells rarely work alone.</a:t>
            </a:r>
          </a:p>
          <a:p>
            <a:pPr marL="342900" indent="-342900">
              <a:buFont typeface="Arial" panose="020B0604020202020204" pitchFamily="34" charset="0"/>
              <a:buChar char="•"/>
            </a:pPr>
            <a:endParaRPr lang="en-US" sz="2400" dirty="0">
              <a:cs typeface="Posterama" panose="020B0504020200020000" pitchFamily="34" charset="0"/>
            </a:endParaRPr>
          </a:p>
          <a:p>
            <a:pPr marL="342900" indent="-342900">
              <a:buFont typeface="Arial" panose="020B0604020202020204" pitchFamily="34" charset="0"/>
              <a:buChar char="•"/>
            </a:pPr>
            <a:r>
              <a:rPr lang="en-US" sz="2400" dirty="0">
                <a:cs typeface="Posterama" panose="020B0504020200020000" pitchFamily="34" charset="0"/>
              </a:rPr>
              <a:t>Most cells work cooperatively as part of a tissue. </a:t>
            </a:r>
          </a:p>
        </p:txBody>
      </p:sp>
    </p:spTree>
    <p:extLst>
      <p:ext uri="{BB962C8B-B14F-4D97-AF65-F5344CB8AC3E}">
        <p14:creationId xmlns:p14="http://schemas.microsoft.com/office/powerpoint/2010/main" val="1098515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266588"/>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2308324"/>
          </a:xfrm>
          <a:prstGeom prst="rect">
            <a:avLst/>
          </a:prstGeom>
          <a:noFill/>
        </p:spPr>
        <p:txBody>
          <a:bodyPr wrap="square" rtlCol="0">
            <a:spAutoFit/>
          </a:bodyPr>
          <a:lstStyle/>
          <a:p>
            <a:pPr marL="342900" indent="-342900">
              <a:buFont typeface="Arial" panose="020B0604020202020204" pitchFamily="34" charset="0"/>
              <a:buChar char="•"/>
            </a:pPr>
            <a:r>
              <a:rPr lang="en-US" sz="2400" dirty="0">
                <a:cs typeface="Posterama" panose="020B0504020200020000" pitchFamily="34" charset="0"/>
              </a:rPr>
              <a:t>Individual cells rarely work alone.</a:t>
            </a:r>
          </a:p>
          <a:p>
            <a:pPr marL="342900" indent="-342900">
              <a:buFont typeface="Arial" panose="020B0604020202020204" pitchFamily="34" charset="0"/>
              <a:buChar char="•"/>
            </a:pPr>
            <a:endParaRPr lang="en-US" sz="2400" dirty="0">
              <a:cs typeface="Posterama" panose="020B0504020200020000" pitchFamily="34" charset="0"/>
            </a:endParaRPr>
          </a:p>
          <a:p>
            <a:pPr marL="342900" indent="-342900">
              <a:buFont typeface="Arial" panose="020B0604020202020204" pitchFamily="34" charset="0"/>
              <a:buChar char="•"/>
            </a:pPr>
            <a:r>
              <a:rPr lang="en-US" sz="2400" dirty="0">
                <a:cs typeface="Posterama" panose="020B0504020200020000" pitchFamily="34" charset="0"/>
              </a:rPr>
              <a:t>Most cells work cooperatively as part of a tissue.</a:t>
            </a:r>
          </a:p>
          <a:p>
            <a:pPr marL="342900" indent="-342900">
              <a:buFont typeface="Arial" panose="020B0604020202020204" pitchFamily="34" charset="0"/>
              <a:buChar char="•"/>
            </a:pPr>
            <a:endParaRPr lang="en-US" sz="2400" dirty="0">
              <a:cs typeface="Posterama" panose="020B0504020200020000" pitchFamily="34" charset="0"/>
            </a:endParaRPr>
          </a:p>
          <a:p>
            <a:pPr marL="342900" indent="-342900">
              <a:buFont typeface="Arial" panose="020B0604020202020204" pitchFamily="34" charset="0"/>
              <a:buChar char="•"/>
            </a:pPr>
            <a:r>
              <a:rPr lang="en-US" sz="2400" dirty="0">
                <a:cs typeface="Posterama" panose="020B0504020200020000" pitchFamily="34" charset="0"/>
              </a:rPr>
              <a:t>Cells are joined into tissues by special junctions or sticky coating that fuse cells together. </a:t>
            </a:r>
          </a:p>
        </p:txBody>
      </p:sp>
    </p:spTree>
    <p:extLst>
      <p:ext uri="{BB962C8B-B14F-4D97-AF65-F5344CB8AC3E}">
        <p14:creationId xmlns:p14="http://schemas.microsoft.com/office/powerpoint/2010/main" val="22563500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05841"/>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b="1" dirty="0">
                <a:latin typeface="+mj-lt"/>
                <a:cs typeface="Calibri"/>
              </a:rPr>
              <a:t>Types of Tissue </a:t>
            </a:r>
            <a:r>
              <a:rPr lang="en-US" sz="2800" b="1" dirty="0">
                <a:latin typeface="+mj-lt"/>
                <a:cs typeface="Calibri"/>
              </a:rPr>
              <a:t>(4 total)</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1938992"/>
          </a:xfrm>
          <a:prstGeom prst="rect">
            <a:avLst/>
          </a:prstGeom>
          <a:noFill/>
        </p:spPr>
        <p:txBody>
          <a:bodyPr wrap="square" rtlCol="0">
            <a:spAutoFit/>
          </a:bodyPr>
          <a:lstStyle/>
          <a:p>
            <a:pPr marL="457200" indent="-457200">
              <a:buFont typeface="+mj-lt"/>
              <a:buAutoNum type="arabicPeriod"/>
            </a:pPr>
            <a:r>
              <a:rPr lang="en-US" sz="2400" dirty="0">
                <a:cs typeface="Posterama" panose="020B0504020200020000" pitchFamily="34" charset="0"/>
              </a:rPr>
              <a:t>Connective tissue: is made up of cells in an extracellular matrix (ECM). </a:t>
            </a:r>
          </a:p>
          <a:p>
            <a:pPr marL="914400" lvl="1" indent="-457200">
              <a:buFont typeface="Arial" panose="020B0604020202020204" pitchFamily="34" charset="0"/>
              <a:buChar char="•"/>
            </a:pPr>
            <a:r>
              <a:rPr lang="en-US" sz="2400" dirty="0">
                <a:cs typeface="Posterama" panose="020B0504020200020000" pitchFamily="34" charset="0"/>
              </a:rPr>
              <a:t>ECM can consist of protein fibers embedded in a liquid, jelly, or solid.</a:t>
            </a:r>
          </a:p>
          <a:p>
            <a:pPr marL="914400" lvl="1" indent="-457200">
              <a:buFont typeface="Arial" panose="020B0604020202020204" pitchFamily="34" charset="0"/>
              <a:buChar char="•"/>
            </a:pPr>
            <a:endParaRPr lang="en-US" sz="2400" dirty="0">
              <a:latin typeface="Posterama" panose="020B0504020200020000" pitchFamily="34" charset="0"/>
              <a:cs typeface="Posterama" panose="020B0504020200020000" pitchFamily="34" charset="0"/>
            </a:endParaRPr>
          </a:p>
        </p:txBody>
      </p:sp>
    </p:spTree>
    <p:extLst>
      <p:ext uri="{BB962C8B-B14F-4D97-AF65-F5344CB8AC3E}">
        <p14:creationId xmlns:p14="http://schemas.microsoft.com/office/powerpoint/2010/main" val="2137676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315216"/>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830997"/>
          </a:xfrm>
          <a:prstGeom prst="rect">
            <a:avLst/>
          </a:prstGeom>
          <a:noFill/>
        </p:spPr>
        <p:txBody>
          <a:bodyPr wrap="square" rtlCol="0">
            <a:spAutoFit/>
          </a:bodyPr>
          <a:lstStyle/>
          <a:p>
            <a:pPr marL="457200" indent="-457200">
              <a:buFont typeface="+mj-lt"/>
              <a:buAutoNum type="arabicPeriod"/>
            </a:pPr>
            <a:r>
              <a:rPr lang="en-US" sz="2400" dirty="0">
                <a:cs typeface="Posterama" panose="020B0504020200020000" pitchFamily="34" charset="0"/>
              </a:rPr>
              <a:t>Connective tissue:</a:t>
            </a:r>
          </a:p>
          <a:p>
            <a:pPr marL="1371600" lvl="2" indent="-457200">
              <a:buFont typeface="Arial" panose="020B0604020202020204" pitchFamily="34" charset="0"/>
              <a:buChar char="•"/>
            </a:pPr>
            <a:r>
              <a:rPr lang="en-US" sz="2400" dirty="0">
                <a:cs typeface="Posterama" panose="020B0504020200020000" pitchFamily="34" charset="0"/>
              </a:rPr>
              <a:t>5 types</a:t>
            </a:r>
          </a:p>
        </p:txBody>
      </p:sp>
    </p:spTree>
    <p:extLst>
      <p:ext uri="{BB962C8B-B14F-4D97-AF65-F5344CB8AC3E}">
        <p14:creationId xmlns:p14="http://schemas.microsoft.com/office/powerpoint/2010/main" val="2812938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344C1A-2B7F-42E3-894B-B0500A1BE20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71932" y="830323"/>
            <a:ext cx="5800136" cy="5866140"/>
          </a:xfrm>
          <a:prstGeom prst="rect">
            <a:avLst/>
          </a:prstGeom>
        </p:spPr>
      </p:pic>
      <p:sp>
        <p:nvSpPr>
          <p:cNvPr id="5" name="Title 4"/>
          <p:cNvSpPr>
            <a:spLocks noGrp="1"/>
          </p:cNvSpPr>
          <p:nvPr>
            <p:ph type="title"/>
          </p:nvPr>
        </p:nvSpPr>
        <p:spPr>
          <a:xfrm>
            <a:off x="750576" y="28654"/>
            <a:ext cx="7642848" cy="1076242"/>
          </a:xfrm>
        </p:spPr>
        <p:txBody>
          <a:bodyPr>
            <a:normAutofit/>
          </a:bodyPr>
          <a:lstStyle/>
          <a:p>
            <a:pPr algn="ctr"/>
            <a:r>
              <a:rPr lang="en-IN" sz="3600" dirty="0">
                <a:cs typeface="Posterama" panose="020B0504020200020000" pitchFamily="34" charset="0"/>
              </a:rPr>
              <a:t>Connective Tissue</a:t>
            </a:r>
          </a:p>
        </p:txBody>
      </p:sp>
      <p:sp>
        <p:nvSpPr>
          <p:cNvPr id="7" name="TextBox 6"/>
          <p:cNvSpPr txBox="1"/>
          <p:nvPr/>
        </p:nvSpPr>
        <p:spPr>
          <a:xfrm>
            <a:off x="5222619" y="2080387"/>
            <a:ext cx="686085"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CARTILAGE</a:t>
            </a:r>
          </a:p>
        </p:txBody>
      </p:sp>
      <p:sp>
        <p:nvSpPr>
          <p:cNvPr id="8" name="TextBox 7"/>
          <p:cNvSpPr txBox="1"/>
          <p:nvPr/>
        </p:nvSpPr>
        <p:spPr>
          <a:xfrm rot="10800000">
            <a:off x="6302074" y="1806483"/>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150x</a:t>
            </a:r>
          </a:p>
        </p:txBody>
      </p:sp>
      <p:sp>
        <p:nvSpPr>
          <p:cNvPr id="9" name="TextBox 8"/>
          <p:cNvSpPr txBox="1"/>
          <p:nvPr/>
        </p:nvSpPr>
        <p:spPr>
          <a:xfrm>
            <a:off x="5829685" y="3646170"/>
            <a:ext cx="424796"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BLOOD</a:t>
            </a:r>
          </a:p>
        </p:txBody>
      </p:sp>
      <p:sp>
        <p:nvSpPr>
          <p:cNvPr id="10" name="TextBox 9"/>
          <p:cNvSpPr txBox="1"/>
          <p:nvPr/>
        </p:nvSpPr>
        <p:spPr>
          <a:xfrm>
            <a:off x="1709256" y="3235472"/>
            <a:ext cx="339837"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BONE</a:t>
            </a:r>
          </a:p>
        </p:txBody>
      </p:sp>
      <p:sp>
        <p:nvSpPr>
          <p:cNvPr id="11" name="TextBox 10"/>
          <p:cNvSpPr txBox="1"/>
          <p:nvPr/>
        </p:nvSpPr>
        <p:spPr>
          <a:xfrm rot="10800000">
            <a:off x="3218800" y="4686192"/>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280x</a:t>
            </a:r>
          </a:p>
        </p:txBody>
      </p:sp>
      <p:sp>
        <p:nvSpPr>
          <p:cNvPr id="12" name="TextBox 11"/>
          <p:cNvSpPr txBox="1"/>
          <p:nvPr/>
        </p:nvSpPr>
        <p:spPr>
          <a:xfrm>
            <a:off x="5391241" y="6224304"/>
            <a:ext cx="985847"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ADIPOSE TISSUE</a:t>
            </a:r>
          </a:p>
        </p:txBody>
      </p:sp>
      <p:sp>
        <p:nvSpPr>
          <p:cNvPr id="13" name="TextBox 12"/>
          <p:cNvSpPr txBox="1"/>
          <p:nvPr/>
        </p:nvSpPr>
        <p:spPr>
          <a:xfrm rot="10800000">
            <a:off x="6921358" y="5939998"/>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160x</a:t>
            </a:r>
          </a:p>
        </p:txBody>
      </p:sp>
      <p:sp>
        <p:nvSpPr>
          <p:cNvPr id="14" name="TextBox 13"/>
          <p:cNvSpPr txBox="1"/>
          <p:nvPr/>
        </p:nvSpPr>
        <p:spPr>
          <a:xfrm rot="10800000">
            <a:off x="7322406" y="3375960"/>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600x</a:t>
            </a:r>
          </a:p>
        </p:txBody>
      </p:sp>
      <p:sp>
        <p:nvSpPr>
          <p:cNvPr id="15" name="TextBox 14">
            <a:extLst>
              <a:ext uri="{FF2B5EF4-FFF2-40B4-BE49-F238E27FC236}">
                <a16:creationId xmlns:a16="http://schemas.microsoft.com/office/drawing/2014/main" id="{527CD5EC-88EA-4BCE-978E-056647D5B18E}"/>
              </a:ext>
            </a:extLst>
          </p:cNvPr>
          <p:cNvSpPr txBox="1"/>
          <p:nvPr/>
        </p:nvSpPr>
        <p:spPr>
          <a:xfrm>
            <a:off x="1709256" y="6626219"/>
            <a:ext cx="1671933"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LOOSE CONNECTIVE TISSUE</a:t>
            </a:r>
          </a:p>
        </p:txBody>
      </p:sp>
      <p:sp>
        <p:nvSpPr>
          <p:cNvPr id="16" name="TextBox 15">
            <a:extLst>
              <a:ext uri="{FF2B5EF4-FFF2-40B4-BE49-F238E27FC236}">
                <a16:creationId xmlns:a16="http://schemas.microsoft.com/office/drawing/2014/main" id="{8D764A8F-E306-42F5-AA5C-9B34B5B3A60C}"/>
              </a:ext>
            </a:extLst>
          </p:cNvPr>
          <p:cNvSpPr txBox="1"/>
          <p:nvPr/>
        </p:nvSpPr>
        <p:spPr>
          <a:xfrm rot="10800000">
            <a:off x="3325020" y="6294548"/>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140x</a:t>
            </a:r>
          </a:p>
        </p:txBody>
      </p:sp>
      <p:sp>
        <p:nvSpPr>
          <p:cNvPr id="3" name="TextBox 2">
            <a:extLst>
              <a:ext uri="{FF2B5EF4-FFF2-40B4-BE49-F238E27FC236}">
                <a16:creationId xmlns:a16="http://schemas.microsoft.com/office/drawing/2014/main" id="{EE836FBC-1B72-F24D-E06F-6FBEFD30BA14}"/>
              </a:ext>
            </a:extLst>
          </p:cNvPr>
          <p:cNvSpPr txBox="1"/>
          <p:nvPr/>
        </p:nvSpPr>
        <p:spPr>
          <a:xfrm>
            <a:off x="1332922" y="3305716"/>
            <a:ext cx="314510" cy="400110"/>
          </a:xfrm>
          <a:prstGeom prst="rect">
            <a:avLst/>
          </a:prstGeom>
          <a:noFill/>
        </p:spPr>
        <p:txBody>
          <a:bodyPr wrap="none" rtlCol="0">
            <a:spAutoFit/>
          </a:bodyPr>
          <a:lstStyle/>
          <a:p>
            <a:r>
              <a:rPr lang="en-US" sz="2000" b="1" dirty="0"/>
              <a:t>1</a:t>
            </a:r>
          </a:p>
        </p:txBody>
      </p:sp>
      <p:sp>
        <p:nvSpPr>
          <p:cNvPr id="6" name="TextBox 5">
            <a:extLst>
              <a:ext uri="{FF2B5EF4-FFF2-40B4-BE49-F238E27FC236}">
                <a16:creationId xmlns:a16="http://schemas.microsoft.com/office/drawing/2014/main" id="{D4DAFBDB-E4AE-E3EE-54EB-BEE9BBE82CC8}"/>
              </a:ext>
            </a:extLst>
          </p:cNvPr>
          <p:cNvSpPr txBox="1"/>
          <p:nvPr/>
        </p:nvSpPr>
        <p:spPr>
          <a:xfrm>
            <a:off x="6430324" y="941545"/>
            <a:ext cx="314510" cy="400110"/>
          </a:xfrm>
          <a:prstGeom prst="rect">
            <a:avLst/>
          </a:prstGeom>
          <a:noFill/>
        </p:spPr>
        <p:txBody>
          <a:bodyPr wrap="none" rtlCol="0">
            <a:spAutoFit/>
          </a:bodyPr>
          <a:lstStyle/>
          <a:p>
            <a:r>
              <a:rPr lang="en-US" sz="2000" b="1" dirty="0"/>
              <a:t>2</a:t>
            </a:r>
          </a:p>
        </p:txBody>
      </p:sp>
      <p:sp>
        <p:nvSpPr>
          <p:cNvPr id="17" name="TextBox 16">
            <a:extLst>
              <a:ext uri="{FF2B5EF4-FFF2-40B4-BE49-F238E27FC236}">
                <a16:creationId xmlns:a16="http://schemas.microsoft.com/office/drawing/2014/main" id="{337146E0-3E1B-C39F-9D0A-E5689C5591D6}"/>
              </a:ext>
            </a:extLst>
          </p:cNvPr>
          <p:cNvSpPr txBox="1"/>
          <p:nvPr/>
        </p:nvSpPr>
        <p:spPr>
          <a:xfrm>
            <a:off x="1394746" y="5162544"/>
            <a:ext cx="314510" cy="400110"/>
          </a:xfrm>
          <a:prstGeom prst="rect">
            <a:avLst/>
          </a:prstGeom>
          <a:noFill/>
        </p:spPr>
        <p:txBody>
          <a:bodyPr wrap="none" rtlCol="0">
            <a:spAutoFit/>
          </a:bodyPr>
          <a:lstStyle/>
          <a:p>
            <a:r>
              <a:rPr lang="en-US" sz="2000" b="1" dirty="0"/>
              <a:t>3</a:t>
            </a:r>
          </a:p>
        </p:txBody>
      </p:sp>
      <p:sp>
        <p:nvSpPr>
          <p:cNvPr id="18" name="TextBox 17">
            <a:extLst>
              <a:ext uri="{FF2B5EF4-FFF2-40B4-BE49-F238E27FC236}">
                <a16:creationId xmlns:a16="http://schemas.microsoft.com/office/drawing/2014/main" id="{E1670B13-127E-CEF0-3A9A-D1D244023460}"/>
              </a:ext>
            </a:extLst>
          </p:cNvPr>
          <p:cNvSpPr txBox="1"/>
          <p:nvPr/>
        </p:nvSpPr>
        <p:spPr>
          <a:xfrm>
            <a:off x="6977526" y="4808948"/>
            <a:ext cx="314510" cy="400110"/>
          </a:xfrm>
          <a:prstGeom prst="rect">
            <a:avLst/>
          </a:prstGeom>
          <a:noFill/>
        </p:spPr>
        <p:txBody>
          <a:bodyPr wrap="none" rtlCol="0">
            <a:spAutoFit/>
          </a:bodyPr>
          <a:lstStyle/>
          <a:p>
            <a:r>
              <a:rPr lang="en-US" sz="2000" b="1" dirty="0"/>
              <a:t>4</a:t>
            </a:r>
          </a:p>
        </p:txBody>
      </p:sp>
      <p:sp>
        <p:nvSpPr>
          <p:cNvPr id="19" name="TextBox 18">
            <a:extLst>
              <a:ext uri="{FF2B5EF4-FFF2-40B4-BE49-F238E27FC236}">
                <a16:creationId xmlns:a16="http://schemas.microsoft.com/office/drawing/2014/main" id="{250C9BA0-5D77-B505-7D15-D1CD16561323}"/>
              </a:ext>
            </a:extLst>
          </p:cNvPr>
          <p:cNvSpPr txBox="1"/>
          <p:nvPr/>
        </p:nvSpPr>
        <p:spPr>
          <a:xfrm>
            <a:off x="7339313" y="2433983"/>
            <a:ext cx="314510" cy="400110"/>
          </a:xfrm>
          <a:prstGeom prst="rect">
            <a:avLst/>
          </a:prstGeom>
          <a:noFill/>
        </p:spPr>
        <p:txBody>
          <a:bodyPr wrap="none" rtlCol="0">
            <a:spAutoFit/>
          </a:bodyPr>
          <a:lstStyle/>
          <a:p>
            <a:r>
              <a:rPr lang="en-US" sz="2000" b="1" dirty="0"/>
              <a:t>5</a:t>
            </a:r>
          </a:p>
        </p:txBody>
      </p:sp>
    </p:spTree>
    <p:extLst>
      <p:ext uri="{BB962C8B-B14F-4D97-AF65-F5344CB8AC3E}">
        <p14:creationId xmlns:p14="http://schemas.microsoft.com/office/powerpoint/2010/main" val="39620279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830997"/>
          </a:xfrm>
          <a:prstGeom prst="rect">
            <a:avLst/>
          </a:prstGeom>
          <a:noFill/>
        </p:spPr>
        <p:txBody>
          <a:bodyPr wrap="square" rtlCol="0">
            <a:spAutoFit/>
          </a:bodyPr>
          <a:lstStyle/>
          <a:p>
            <a:pPr marL="457200" indent="-457200">
              <a:buFont typeface="+mj-lt"/>
              <a:buAutoNum type="arabicPeriod"/>
            </a:pPr>
            <a:r>
              <a:rPr lang="en-US" sz="2400" dirty="0">
                <a:cs typeface="Posterama" panose="020B0504020200020000" pitchFamily="34" charset="0"/>
              </a:rPr>
              <a:t>Connective tissue:</a:t>
            </a:r>
          </a:p>
          <a:p>
            <a:pPr marL="914400" lvl="1" indent="-457200">
              <a:buFont typeface="Arial" panose="020B0604020202020204" pitchFamily="34" charset="0"/>
              <a:buChar char="•"/>
            </a:pPr>
            <a:r>
              <a:rPr lang="en-US" sz="2400" dirty="0">
                <a:cs typeface="Posterama" panose="020B0504020200020000" pitchFamily="34" charset="0"/>
              </a:rPr>
              <a:t>Bone</a:t>
            </a:r>
          </a:p>
        </p:txBody>
      </p:sp>
      <p:pic>
        <p:nvPicPr>
          <p:cNvPr id="8" name="Picture 7">
            <a:extLst>
              <a:ext uri="{FF2B5EF4-FFF2-40B4-BE49-F238E27FC236}">
                <a16:creationId xmlns:a16="http://schemas.microsoft.com/office/drawing/2014/main" id="{F3809941-04E5-8662-EFB7-B58F2E54F16E}"/>
              </a:ext>
            </a:extLst>
          </p:cNvPr>
          <p:cNvPicPr>
            <a:picLocks noChangeAspect="1"/>
          </p:cNvPicPr>
          <p:nvPr/>
        </p:nvPicPr>
        <p:blipFill>
          <a:blip r:embed="rId4"/>
          <a:stretch>
            <a:fillRect/>
          </a:stretch>
        </p:blipFill>
        <p:spPr>
          <a:xfrm>
            <a:off x="1726487" y="3348258"/>
            <a:ext cx="6492096" cy="3659760"/>
          </a:xfrm>
          <a:prstGeom prst="rect">
            <a:avLst/>
          </a:prstGeom>
        </p:spPr>
      </p:pic>
    </p:spTree>
    <p:extLst>
      <p:ext uri="{BB962C8B-B14F-4D97-AF65-F5344CB8AC3E}">
        <p14:creationId xmlns:p14="http://schemas.microsoft.com/office/powerpoint/2010/main" val="652105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A6AE7-29F8-E9F7-580F-859574C81155}"/>
              </a:ext>
            </a:extLst>
          </p:cNvPr>
          <p:cNvSpPr>
            <a:spLocks noGrp="1"/>
          </p:cNvSpPr>
          <p:nvPr>
            <p:ph type="title"/>
          </p:nvPr>
        </p:nvSpPr>
        <p:spPr>
          <a:xfrm>
            <a:off x="628650" y="365127"/>
            <a:ext cx="7886700" cy="1010294"/>
          </a:xfrm>
        </p:spPr>
        <p:txBody>
          <a:bodyPr/>
          <a:lstStyle/>
          <a:p>
            <a:pPr algn="ctr"/>
            <a:r>
              <a:rPr lang="en-US" dirty="0"/>
              <a:t>Bone</a:t>
            </a:r>
          </a:p>
        </p:txBody>
      </p:sp>
      <p:sp>
        <p:nvSpPr>
          <p:cNvPr id="3" name="Content Placeholder 2">
            <a:extLst>
              <a:ext uri="{FF2B5EF4-FFF2-40B4-BE49-F238E27FC236}">
                <a16:creationId xmlns:a16="http://schemas.microsoft.com/office/drawing/2014/main" id="{EF750C6C-8B1E-CCEC-0ED5-4B6BBB6EB44E}"/>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7E930892-09D5-7429-B547-F2894A1CDB6E}"/>
              </a:ext>
            </a:extLst>
          </p:cNvPr>
          <p:cNvPicPr>
            <a:picLocks noChangeAspect="1"/>
          </p:cNvPicPr>
          <p:nvPr/>
        </p:nvPicPr>
        <p:blipFill rotWithShape="1">
          <a:blip r:embed="rId3"/>
          <a:srcRect b="42651"/>
          <a:stretch/>
        </p:blipFill>
        <p:spPr>
          <a:xfrm>
            <a:off x="605928" y="1174312"/>
            <a:ext cx="7469436" cy="4874264"/>
          </a:xfrm>
          <a:prstGeom prst="rect">
            <a:avLst/>
          </a:prstGeom>
        </p:spPr>
      </p:pic>
      <p:sp>
        <p:nvSpPr>
          <p:cNvPr id="6" name="TextBox 5">
            <a:extLst>
              <a:ext uri="{FF2B5EF4-FFF2-40B4-BE49-F238E27FC236}">
                <a16:creationId xmlns:a16="http://schemas.microsoft.com/office/drawing/2014/main" id="{990A4A44-2DE8-F104-A663-0528740520C4}"/>
              </a:ext>
            </a:extLst>
          </p:cNvPr>
          <p:cNvSpPr txBox="1"/>
          <p:nvPr/>
        </p:nvSpPr>
        <p:spPr>
          <a:xfrm>
            <a:off x="0" y="6627168"/>
            <a:ext cx="4572000" cy="230832"/>
          </a:xfrm>
          <a:prstGeom prst="rect">
            <a:avLst/>
          </a:prstGeom>
          <a:noFill/>
        </p:spPr>
        <p:txBody>
          <a:bodyPr wrap="square">
            <a:spAutoFit/>
          </a:bodyPr>
          <a:lstStyle/>
          <a:p>
            <a:r>
              <a:rPr lang="en-US" sz="900" dirty="0"/>
              <a:t>https://courses.lumenlearning.com/suny-dutchess-ap1/chapter/animal-primary-tissues/</a:t>
            </a:r>
          </a:p>
        </p:txBody>
      </p:sp>
      <p:pic>
        <p:nvPicPr>
          <p:cNvPr id="5" name="Picture 4">
            <a:extLst>
              <a:ext uri="{FF2B5EF4-FFF2-40B4-BE49-F238E27FC236}">
                <a16:creationId xmlns:a16="http://schemas.microsoft.com/office/drawing/2014/main" id="{29BA5DD3-65B5-981E-B3CD-E4D907069F51}"/>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1612548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352094"/>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830997"/>
          </a:xfrm>
          <a:prstGeom prst="rect">
            <a:avLst/>
          </a:prstGeom>
          <a:noFill/>
        </p:spPr>
        <p:txBody>
          <a:bodyPr wrap="square" rtlCol="0">
            <a:spAutoFit/>
          </a:bodyPr>
          <a:lstStyle/>
          <a:p>
            <a:pPr marL="457200" indent="-457200">
              <a:buFont typeface="+mj-lt"/>
              <a:buAutoNum type="arabicPeriod"/>
            </a:pPr>
            <a:r>
              <a:rPr lang="en-US" sz="2400" dirty="0">
                <a:cs typeface="Posterama" panose="020B0504020200020000" pitchFamily="34" charset="0"/>
              </a:rPr>
              <a:t>Connective tissue:</a:t>
            </a:r>
          </a:p>
          <a:p>
            <a:pPr marL="914400" lvl="1" indent="-457200">
              <a:buFont typeface="Arial" panose="020B0604020202020204" pitchFamily="34" charset="0"/>
              <a:buChar char="•"/>
            </a:pPr>
            <a:r>
              <a:rPr lang="en-US" sz="2400" dirty="0">
                <a:cs typeface="Posterama" panose="020B0504020200020000" pitchFamily="34" charset="0"/>
              </a:rPr>
              <a:t>Cartilage</a:t>
            </a:r>
          </a:p>
        </p:txBody>
      </p:sp>
      <p:pic>
        <p:nvPicPr>
          <p:cNvPr id="6" name="Picture 5">
            <a:extLst>
              <a:ext uri="{FF2B5EF4-FFF2-40B4-BE49-F238E27FC236}">
                <a16:creationId xmlns:a16="http://schemas.microsoft.com/office/drawing/2014/main" id="{2E4A3FE7-09E2-B453-A27C-294DE97ED8DC}"/>
              </a:ext>
            </a:extLst>
          </p:cNvPr>
          <p:cNvPicPr>
            <a:picLocks noChangeAspect="1"/>
          </p:cNvPicPr>
          <p:nvPr/>
        </p:nvPicPr>
        <p:blipFill>
          <a:blip r:embed="rId4"/>
          <a:stretch>
            <a:fillRect/>
          </a:stretch>
        </p:blipFill>
        <p:spPr>
          <a:xfrm>
            <a:off x="4274545" y="981149"/>
            <a:ext cx="5104756" cy="5876851"/>
          </a:xfrm>
          <a:prstGeom prst="rect">
            <a:avLst/>
          </a:prstGeom>
        </p:spPr>
      </p:pic>
      <p:sp>
        <p:nvSpPr>
          <p:cNvPr id="9" name="TextBox 8">
            <a:extLst>
              <a:ext uri="{FF2B5EF4-FFF2-40B4-BE49-F238E27FC236}">
                <a16:creationId xmlns:a16="http://schemas.microsoft.com/office/drawing/2014/main" id="{288F1CCB-AAE4-3B85-41CA-3E86AC5A1279}"/>
              </a:ext>
            </a:extLst>
          </p:cNvPr>
          <p:cNvSpPr txBox="1"/>
          <p:nvPr/>
        </p:nvSpPr>
        <p:spPr>
          <a:xfrm>
            <a:off x="0" y="6651512"/>
            <a:ext cx="4687676" cy="261610"/>
          </a:xfrm>
          <a:prstGeom prst="rect">
            <a:avLst/>
          </a:prstGeom>
          <a:noFill/>
        </p:spPr>
        <p:txBody>
          <a:bodyPr wrap="square">
            <a:spAutoFit/>
          </a:bodyPr>
          <a:lstStyle/>
          <a:p>
            <a:r>
              <a:rPr lang="en-US" sz="1050" dirty="0"/>
              <a:t>https://my.clevelandclinic.org/health/body/23173-cartilage</a:t>
            </a:r>
          </a:p>
        </p:txBody>
      </p:sp>
    </p:spTree>
    <p:extLst>
      <p:ext uri="{BB962C8B-B14F-4D97-AF65-F5344CB8AC3E}">
        <p14:creationId xmlns:p14="http://schemas.microsoft.com/office/powerpoint/2010/main" val="14062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4B436DE-B5A7-A48E-6777-FF7A9BE27B74}"/>
              </a:ext>
            </a:extLst>
          </p:cNvPr>
          <p:cNvPicPr>
            <a:picLocks noChangeAspect="1"/>
          </p:cNvPicPr>
          <p:nvPr/>
        </p:nvPicPr>
        <p:blipFill rotWithShape="1">
          <a:blip r:embed="rId2"/>
          <a:srcRect l="4429" t="3793"/>
          <a:stretch/>
        </p:blipFill>
        <p:spPr>
          <a:xfrm>
            <a:off x="3954482" y="1959429"/>
            <a:ext cx="5189517" cy="4784162"/>
          </a:xfrm>
          <a:prstGeom prst="rect">
            <a:avLst/>
          </a:prstGeom>
        </p:spPr>
      </p:pic>
      <p:sp>
        <p:nvSpPr>
          <p:cNvPr id="2" name="Title 1">
            <a:extLst>
              <a:ext uri="{FF2B5EF4-FFF2-40B4-BE49-F238E27FC236}">
                <a16:creationId xmlns:a16="http://schemas.microsoft.com/office/drawing/2014/main" id="{A031553B-937C-52C9-CD68-052A7B49DE19}"/>
              </a:ext>
            </a:extLst>
          </p:cNvPr>
          <p:cNvSpPr>
            <a:spLocks noGrp="1"/>
          </p:cNvSpPr>
          <p:nvPr>
            <p:ph type="title"/>
          </p:nvPr>
        </p:nvSpPr>
        <p:spPr/>
        <p:txBody>
          <a:bodyPr/>
          <a:lstStyle/>
          <a:p>
            <a:pPr algn="ctr"/>
            <a:r>
              <a:rPr lang="en-US" dirty="0"/>
              <a:t>A Week from Today</a:t>
            </a:r>
          </a:p>
        </p:txBody>
      </p:sp>
      <p:sp>
        <p:nvSpPr>
          <p:cNvPr id="3" name="Content Placeholder 2">
            <a:extLst>
              <a:ext uri="{FF2B5EF4-FFF2-40B4-BE49-F238E27FC236}">
                <a16:creationId xmlns:a16="http://schemas.microsoft.com/office/drawing/2014/main" id="{F8B1F514-B4F8-0035-FB1F-02496FCFEEE2}"/>
              </a:ext>
            </a:extLst>
          </p:cNvPr>
          <p:cNvSpPr>
            <a:spLocks noGrp="1"/>
          </p:cNvSpPr>
          <p:nvPr>
            <p:ph idx="1"/>
          </p:nvPr>
        </p:nvSpPr>
        <p:spPr/>
        <p:txBody>
          <a:bodyPr/>
          <a:lstStyle/>
          <a:p>
            <a:r>
              <a:rPr lang="en-US" dirty="0"/>
              <a:t>The last article discussion</a:t>
            </a:r>
          </a:p>
        </p:txBody>
      </p:sp>
      <p:pic>
        <p:nvPicPr>
          <p:cNvPr id="6" name="Picture 5">
            <a:extLst>
              <a:ext uri="{FF2B5EF4-FFF2-40B4-BE49-F238E27FC236}">
                <a16:creationId xmlns:a16="http://schemas.microsoft.com/office/drawing/2014/main" id="{276BD9DF-D096-613F-82C5-3AB686D176E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904631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endParaRPr lang="en-US" sz="1350" dirty="0">
              <a:cs typeface="Calibri"/>
            </a:endParaRPr>
          </a:p>
        </p:txBody>
      </p:sp>
      <p:pic>
        <p:nvPicPr>
          <p:cNvPr id="8" name="Picture 7">
            <a:extLst>
              <a:ext uri="{FF2B5EF4-FFF2-40B4-BE49-F238E27FC236}">
                <a16:creationId xmlns:a16="http://schemas.microsoft.com/office/drawing/2014/main" id="{CD410415-6CB9-7F6E-CCAB-5B8B7BF244EF}"/>
              </a:ext>
            </a:extLst>
          </p:cNvPr>
          <p:cNvPicPr>
            <a:picLocks noChangeAspect="1"/>
          </p:cNvPicPr>
          <p:nvPr/>
        </p:nvPicPr>
        <p:blipFill>
          <a:blip r:embed="rId4"/>
          <a:stretch>
            <a:fillRect/>
          </a:stretch>
        </p:blipFill>
        <p:spPr>
          <a:xfrm rot="10800000">
            <a:off x="2082407" y="820757"/>
            <a:ext cx="5011540" cy="5789364"/>
          </a:xfrm>
          <a:prstGeom prst="rect">
            <a:avLst/>
          </a:prstGeom>
        </p:spPr>
      </p:pic>
      <p:sp>
        <p:nvSpPr>
          <p:cNvPr id="12" name="TextBox 11">
            <a:extLst>
              <a:ext uri="{FF2B5EF4-FFF2-40B4-BE49-F238E27FC236}">
                <a16:creationId xmlns:a16="http://schemas.microsoft.com/office/drawing/2014/main" id="{532B6A74-264E-1E4F-CA3A-210CFDE0B99B}"/>
              </a:ext>
            </a:extLst>
          </p:cNvPr>
          <p:cNvSpPr txBox="1"/>
          <p:nvPr/>
        </p:nvSpPr>
        <p:spPr>
          <a:xfrm>
            <a:off x="-18670" y="6531188"/>
            <a:ext cx="4587948" cy="338554"/>
          </a:xfrm>
          <a:prstGeom prst="rect">
            <a:avLst/>
          </a:prstGeom>
          <a:noFill/>
        </p:spPr>
        <p:txBody>
          <a:bodyPr wrap="square">
            <a:spAutoFit/>
          </a:bodyPr>
          <a:lstStyle/>
          <a:p>
            <a:r>
              <a:rPr lang="en-US" sz="1600" b="0" i="0" dirty="0" err="1">
                <a:solidFill>
                  <a:srgbClr val="0F1111"/>
                </a:solidFill>
                <a:effectLst/>
              </a:rPr>
              <a:t>Junqueira’s</a:t>
            </a:r>
            <a:r>
              <a:rPr lang="en-US" sz="1600" b="0" i="0" dirty="0">
                <a:solidFill>
                  <a:srgbClr val="0F1111"/>
                </a:solidFill>
                <a:effectLst/>
              </a:rPr>
              <a:t> Basic Histology, 13</a:t>
            </a:r>
            <a:r>
              <a:rPr lang="en-US" sz="1600" b="0" i="0" baseline="30000" dirty="0">
                <a:solidFill>
                  <a:srgbClr val="0F1111"/>
                </a:solidFill>
                <a:effectLst/>
              </a:rPr>
              <a:t>th</a:t>
            </a:r>
            <a:r>
              <a:rPr lang="en-US" sz="1600" b="0" i="0" dirty="0">
                <a:solidFill>
                  <a:srgbClr val="0F1111"/>
                </a:solidFill>
                <a:effectLst/>
              </a:rPr>
              <a:t> Edition, p. </a:t>
            </a:r>
            <a:r>
              <a:rPr lang="en-US" sz="1600" dirty="0">
                <a:solidFill>
                  <a:srgbClr val="0F1111"/>
                </a:solidFill>
              </a:rPr>
              <a:t>131</a:t>
            </a:r>
            <a:endParaRPr lang="en-US" sz="1600" dirty="0"/>
          </a:p>
        </p:txBody>
      </p:sp>
      <p:sp>
        <p:nvSpPr>
          <p:cNvPr id="3" name="TextBox 2">
            <a:extLst>
              <a:ext uri="{FF2B5EF4-FFF2-40B4-BE49-F238E27FC236}">
                <a16:creationId xmlns:a16="http://schemas.microsoft.com/office/drawing/2014/main" id="{128D0C03-151B-71BC-E268-09E2C9518082}"/>
              </a:ext>
            </a:extLst>
          </p:cNvPr>
          <p:cNvSpPr txBox="1"/>
          <p:nvPr/>
        </p:nvSpPr>
        <p:spPr>
          <a:xfrm>
            <a:off x="183462" y="1776337"/>
            <a:ext cx="1861484" cy="830997"/>
          </a:xfrm>
          <a:prstGeom prst="rect">
            <a:avLst/>
          </a:prstGeom>
          <a:noFill/>
        </p:spPr>
        <p:txBody>
          <a:bodyPr wrap="square" rtlCol="0">
            <a:spAutoFit/>
          </a:bodyPr>
          <a:lstStyle/>
          <a:p>
            <a:r>
              <a:rPr lang="en-US" sz="2400" b="1" dirty="0"/>
              <a:t>All cartilage in body</a:t>
            </a:r>
          </a:p>
        </p:txBody>
      </p:sp>
    </p:spTree>
    <p:extLst>
      <p:ext uri="{BB962C8B-B14F-4D97-AF65-F5344CB8AC3E}">
        <p14:creationId xmlns:p14="http://schemas.microsoft.com/office/powerpoint/2010/main" val="3637228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830997"/>
          </a:xfrm>
          <a:prstGeom prst="rect">
            <a:avLst/>
          </a:prstGeom>
          <a:noFill/>
        </p:spPr>
        <p:txBody>
          <a:bodyPr wrap="square" rtlCol="0">
            <a:spAutoFit/>
          </a:bodyPr>
          <a:lstStyle/>
          <a:p>
            <a:pPr marL="457200" indent="-457200">
              <a:buFont typeface="+mj-lt"/>
              <a:buAutoNum type="arabicPeriod"/>
            </a:pPr>
            <a:r>
              <a:rPr lang="en-US" sz="2400" dirty="0">
                <a:cs typeface="Posterama" panose="020B0504020200020000" pitchFamily="34" charset="0"/>
              </a:rPr>
              <a:t>Connective tissue:</a:t>
            </a:r>
          </a:p>
          <a:p>
            <a:pPr marL="914400" lvl="1" indent="-457200">
              <a:buFont typeface="Arial" panose="020B0604020202020204" pitchFamily="34" charset="0"/>
              <a:buChar char="•"/>
            </a:pPr>
            <a:r>
              <a:rPr lang="en-US" sz="2400" dirty="0">
                <a:cs typeface="Posterama" panose="020B0504020200020000" pitchFamily="34" charset="0"/>
              </a:rPr>
              <a:t>Loose connective tissue</a:t>
            </a:r>
          </a:p>
        </p:txBody>
      </p:sp>
      <p:pic>
        <p:nvPicPr>
          <p:cNvPr id="8" name="Picture 7">
            <a:extLst>
              <a:ext uri="{FF2B5EF4-FFF2-40B4-BE49-F238E27FC236}">
                <a16:creationId xmlns:a16="http://schemas.microsoft.com/office/drawing/2014/main" id="{B1FF560A-A421-AE9D-5D64-724E10918829}"/>
              </a:ext>
            </a:extLst>
          </p:cNvPr>
          <p:cNvPicPr>
            <a:picLocks noChangeAspect="1"/>
          </p:cNvPicPr>
          <p:nvPr/>
        </p:nvPicPr>
        <p:blipFill>
          <a:blip r:embed="rId4"/>
          <a:stretch>
            <a:fillRect/>
          </a:stretch>
        </p:blipFill>
        <p:spPr>
          <a:xfrm>
            <a:off x="5682718" y="2725781"/>
            <a:ext cx="3174495" cy="3139738"/>
          </a:xfrm>
          <a:prstGeom prst="rect">
            <a:avLst/>
          </a:prstGeom>
        </p:spPr>
      </p:pic>
    </p:spTree>
    <p:extLst>
      <p:ext uri="{BB962C8B-B14F-4D97-AF65-F5344CB8AC3E}">
        <p14:creationId xmlns:p14="http://schemas.microsoft.com/office/powerpoint/2010/main" val="8680173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150662"/>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669" y="2525537"/>
            <a:ext cx="7423868" cy="830997"/>
          </a:xfrm>
          <a:prstGeom prst="rect">
            <a:avLst/>
          </a:prstGeom>
          <a:noFill/>
        </p:spPr>
        <p:txBody>
          <a:bodyPr wrap="square" rtlCol="0">
            <a:spAutoFit/>
          </a:bodyPr>
          <a:lstStyle/>
          <a:p>
            <a:pPr marL="457200" indent="-457200">
              <a:buFont typeface="+mj-lt"/>
              <a:buAutoNum type="arabicPeriod"/>
            </a:pPr>
            <a:r>
              <a:rPr lang="en-US" sz="2400" dirty="0">
                <a:cs typeface="Posterama" panose="020B0504020200020000" pitchFamily="34" charset="0"/>
              </a:rPr>
              <a:t>Connective tissue:</a:t>
            </a:r>
          </a:p>
          <a:p>
            <a:pPr marL="914400" lvl="1" indent="-457200">
              <a:buFont typeface="Arial" panose="020B0604020202020204" pitchFamily="34" charset="0"/>
              <a:buChar char="•"/>
            </a:pPr>
            <a:r>
              <a:rPr lang="en-US" sz="2400" dirty="0">
                <a:cs typeface="Posterama" panose="020B0504020200020000" pitchFamily="34" charset="0"/>
              </a:rPr>
              <a:t>Adipose</a:t>
            </a:r>
          </a:p>
        </p:txBody>
      </p:sp>
      <p:pic>
        <p:nvPicPr>
          <p:cNvPr id="6" name="Picture 5">
            <a:extLst>
              <a:ext uri="{FF2B5EF4-FFF2-40B4-BE49-F238E27FC236}">
                <a16:creationId xmlns:a16="http://schemas.microsoft.com/office/drawing/2014/main" id="{7CD8516C-96F6-BC85-4FA8-2417BFA8E478}"/>
              </a:ext>
            </a:extLst>
          </p:cNvPr>
          <p:cNvPicPr>
            <a:picLocks noChangeAspect="1"/>
          </p:cNvPicPr>
          <p:nvPr/>
        </p:nvPicPr>
        <p:blipFill>
          <a:blip r:embed="rId4"/>
          <a:stretch>
            <a:fillRect/>
          </a:stretch>
        </p:blipFill>
        <p:spPr>
          <a:xfrm>
            <a:off x="3677899" y="2403315"/>
            <a:ext cx="5466101" cy="4371813"/>
          </a:xfrm>
          <a:prstGeom prst="rect">
            <a:avLst/>
          </a:prstGeom>
        </p:spPr>
      </p:pic>
      <p:sp>
        <p:nvSpPr>
          <p:cNvPr id="9" name="TextBox 8">
            <a:extLst>
              <a:ext uri="{FF2B5EF4-FFF2-40B4-BE49-F238E27FC236}">
                <a16:creationId xmlns:a16="http://schemas.microsoft.com/office/drawing/2014/main" id="{AF9FC95B-134C-FC41-C0E0-915E43477AFD}"/>
              </a:ext>
            </a:extLst>
          </p:cNvPr>
          <p:cNvSpPr txBox="1"/>
          <p:nvPr/>
        </p:nvSpPr>
        <p:spPr>
          <a:xfrm>
            <a:off x="0" y="6612541"/>
            <a:ext cx="4594034" cy="230832"/>
          </a:xfrm>
          <a:prstGeom prst="rect">
            <a:avLst/>
          </a:prstGeom>
          <a:noFill/>
        </p:spPr>
        <p:txBody>
          <a:bodyPr wrap="square">
            <a:spAutoFit/>
          </a:bodyPr>
          <a:lstStyle/>
          <a:p>
            <a:r>
              <a:rPr lang="en-US" sz="900" dirty="0"/>
              <a:t>https://en.wikipedia.org/wiki/Adipocyte#/media/File:Blausen_0012_AdiposeTissue.png</a:t>
            </a:r>
          </a:p>
        </p:txBody>
      </p:sp>
    </p:spTree>
    <p:extLst>
      <p:ext uri="{BB962C8B-B14F-4D97-AF65-F5344CB8AC3E}">
        <p14:creationId xmlns:p14="http://schemas.microsoft.com/office/powerpoint/2010/main" val="39813223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258373"/>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669" y="2525537"/>
            <a:ext cx="7423868" cy="830997"/>
          </a:xfrm>
          <a:prstGeom prst="rect">
            <a:avLst/>
          </a:prstGeom>
          <a:noFill/>
        </p:spPr>
        <p:txBody>
          <a:bodyPr wrap="square" rtlCol="0">
            <a:spAutoFit/>
          </a:bodyPr>
          <a:lstStyle/>
          <a:p>
            <a:pPr marL="457200" indent="-457200">
              <a:buFont typeface="+mj-lt"/>
              <a:buAutoNum type="arabicPeriod"/>
            </a:pPr>
            <a:r>
              <a:rPr lang="en-US" sz="2400" dirty="0">
                <a:cs typeface="Posterama" panose="020B0504020200020000" pitchFamily="34" charset="0"/>
              </a:rPr>
              <a:t>Connective tissue:</a:t>
            </a:r>
          </a:p>
          <a:p>
            <a:pPr marL="914400" lvl="1" indent="-457200">
              <a:buFont typeface="Arial" panose="020B0604020202020204" pitchFamily="34" charset="0"/>
              <a:buChar char="•"/>
            </a:pPr>
            <a:r>
              <a:rPr lang="en-US" sz="2400" dirty="0">
                <a:cs typeface="Posterama" panose="020B0504020200020000" pitchFamily="34" charset="0"/>
              </a:rPr>
              <a:t>Blood</a:t>
            </a:r>
          </a:p>
        </p:txBody>
      </p:sp>
      <p:pic>
        <p:nvPicPr>
          <p:cNvPr id="7" name="Picture 6">
            <a:extLst>
              <a:ext uri="{FF2B5EF4-FFF2-40B4-BE49-F238E27FC236}">
                <a16:creationId xmlns:a16="http://schemas.microsoft.com/office/drawing/2014/main" id="{3A97277A-3B98-51DD-5F7E-6552ACBE065E}"/>
              </a:ext>
            </a:extLst>
          </p:cNvPr>
          <p:cNvPicPr>
            <a:picLocks noChangeAspect="1"/>
          </p:cNvPicPr>
          <p:nvPr/>
        </p:nvPicPr>
        <p:blipFill>
          <a:blip r:embed="rId4"/>
          <a:stretch>
            <a:fillRect/>
          </a:stretch>
        </p:blipFill>
        <p:spPr>
          <a:xfrm>
            <a:off x="3360145" y="2093161"/>
            <a:ext cx="5672186" cy="4676008"/>
          </a:xfrm>
          <a:prstGeom prst="rect">
            <a:avLst/>
          </a:prstGeom>
        </p:spPr>
      </p:pic>
    </p:spTree>
    <p:extLst>
      <p:ext uri="{BB962C8B-B14F-4D97-AF65-F5344CB8AC3E}">
        <p14:creationId xmlns:p14="http://schemas.microsoft.com/office/powerpoint/2010/main" val="1834573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339466"/>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461665"/>
          </a:xfrm>
          <a:prstGeom prst="rect">
            <a:avLst/>
          </a:prstGeom>
          <a:noFill/>
        </p:spPr>
        <p:txBody>
          <a:bodyPr wrap="square" rtlCol="0">
            <a:spAutoFit/>
          </a:bodyPr>
          <a:lstStyle/>
          <a:p>
            <a:pPr marL="457200" indent="-457200">
              <a:buFont typeface="+mj-lt"/>
              <a:buAutoNum type="arabicPeriod" startAt="2"/>
            </a:pPr>
            <a:r>
              <a:rPr lang="en-US" sz="2400" dirty="0">
                <a:cs typeface="Posterama" panose="020B0504020200020000" pitchFamily="34" charset="0"/>
              </a:rPr>
              <a:t>Epithelium</a:t>
            </a:r>
          </a:p>
        </p:txBody>
      </p:sp>
    </p:spTree>
    <p:extLst>
      <p:ext uri="{BB962C8B-B14F-4D97-AF65-F5344CB8AC3E}">
        <p14:creationId xmlns:p14="http://schemas.microsoft.com/office/powerpoint/2010/main" val="24101257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315216"/>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1938992"/>
          </a:xfrm>
          <a:prstGeom prst="rect">
            <a:avLst/>
          </a:prstGeom>
          <a:noFill/>
        </p:spPr>
        <p:txBody>
          <a:bodyPr wrap="square" rtlCol="0">
            <a:spAutoFit/>
          </a:bodyPr>
          <a:lstStyle/>
          <a:p>
            <a:pPr marL="457200" indent="-457200">
              <a:buFont typeface="+mj-lt"/>
              <a:buAutoNum type="arabicPeriod" startAt="2"/>
            </a:pPr>
            <a:r>
              <a:rPr lang="en-US" sz="2400" dirty="0">
                <a:cs typeface="Posterama" panose="020B0504020200020000" pitchFamily="34" charset="0"/>
              </a:rPr>
              <a:t>Epithelium</a:t>
            </a:r>
          </a:p>
          <a:p>
            <a:pPr marL="914400" lvl="1" indent="-457200">
              <a:buFont typeface="Arial" panose="020B0604020202020204" pitchFamily="34" charset="0"/>
              <a:buChar char="•"/>
            </a:pPr>
            <a:r>
              <a:rPr lang="en-US" sz="2400" dirty="0">
                <a:cs typeface="Posterama" panose="020B0504020200020000" pitchFamily="34" charset="0"/>
              </a:rPr>
              <a:t>Most body and organ surfaces (such as the outer layer of your skin, and the inner and outer linings of your blood vessels and digestive tract) are covered with epithelial tissue.</a:t>
            </a:r>
          </a:p>
        </p:txBody>
      </p:sp>
      <p:pic>
        <p:nvPicPr>
          <p:cNvPr id="6" name="Picture 5">
            <a:extLst>
              <a:ext uri="{FF2B5EF4-FFF2-40B4-BE49-F238E27FC236}">
                <a16:creationId xmlns:a16="http://schemas.microsoft.com/office/drawing/2014/main" id="{6B08F959-6D03-CEF5-1045-4732BCA972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441" y="4506454"/>
            <a:ext cx="2140436" cy="2209343"/>
          </a:xfrm>
          <a:prstGeom prst="rect">
            <a:avLst/>
          </a:prstGeom>
        </p:spPr>
      </p:pic>
      <p:sp>
        <p:nvSpPr>
          <p:cNvPr id="7" name="TextBox 2">
            <a:extLst>
              <a:ext uri="{FF2B5EF4-FFF2-40B4-BE49-F238E27FC236}">
                <a16:creationId xmlns:a16="http://schemas.microsoft.com/office/drawing/2014/main" id="{DEF474BC-096C-28BA-26BD-69C3BF3FCD11}"/>
              </a:ext>
            </a:extLst>
          </p:cNvPr>
          <p:cNvSpPr txBox="1">
            <a:spLocks noChangeArrowheads="1"/>
          </p:cNvSpPr>
          <p:nvPr/>
        </p:nvSpPr>
        <p:spPr bwMode="auto">
          <a:xfrm>
            <a:off x="6179279" y="6484965"/>
            <a:ext cx="163168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algn="l" rtl="0" eaLnBrk="0" fontAlgn="base" hangingPunct="0">
              <a:spcBef>
                <a:spcPct val="0"/>
              </a:spcBef>
              <a:spcAft>
                <a:spcPct val="0"/>
              </a:spcAft>
              <a:defRPr sz="2400" b="1" kern="1200">
                <a:solidFill>
                  <a:schemeClr val="tx1"/>
                </a:solidFill>
                <a:latin typeface="Times"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Times"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Times"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Times"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Times" charset="0"/>
                <a:ea typeface="ＭＳ Ｐゴシック" charset="0"/>
                <a:cs typeface="ＭＳ Ｐゴシック" charset="0"/>
              </a:defRPr>
            </a:lvl5pPr>
            <a:lvl6pPr marL="2286000" algn="l" defTabSz="457200" rtl="0" eaLnBrk="1" latinLnBrk="0" hangingPunct="1">
              <a:defRPr sz="2400" b="1" kern="1200">
                <a:solidFill>
                  <a:schemeClr val="tx1"/>
                </a:solidFill>
                <a:latin typeface="Times" charset="0"/>
                <a:ea typeface="ＭＳ Ｐゴシック" charset="0"/>
                <a:cs typeface="ＭＳ Ｐゴシック" charset="0"/>
              </a:defRPr>
            </a:lvl6pPr>
            <a:lvl7pPr marL="2743200" algn="l" defTabSz="457200" rtl="0" eaLnBrk="1" latinLnBrk="0" hangingPunct="1">
              <a:defRPr sz="2400" b="1" kern="1200">
                <a:solidFill>
                  <a:schemeClr val="tx1"/>
                </a:solidFill>
                <a:latin typeface="Times" charset="0"/>
                <a:ea typeface="ＭＳ Ｐゴシック" charset="0"/>
                <a:cs typeface="ＭＳ Ｐゴシック" charset="0"/>
              </a:defRPr>
            </a:lvl7pPr>
            <a:lvl8pPr marL="3200400" algn="l" defTabSz="457200" rtl="0" eaLnBrk="1" latinLnBrk="0" hangingPunct="1">
              <a:defRPr sz="2400" b="1" kern="1200">
                <a:solidFill>
                  <a:schemeClr val="tx1"/>
                </a:solidFill>
                <a:latin typeface="Times" charset="0"/>
                <a:ea typeface="ＭＳ Ｐゴシック" charset="0"/>
                <a:cs typeface="ＭＳ Ｐゴシック" charset="0"/>
              </a:defRPr>
            </a:lvl8pPr>
            <a:lvl9pPr marL="3657600" algn="l" defTabSz="457200" rtl="0" eaLnBrk="1" latinLnBrk="0" hangingPunct="1">
              <a:defRPr sz="2400" b="1" kern="1200">
                <a:solidFill>
                  <a:schemeClr val="tx1"/>
                </a:solidFill>
                <a:latin typeface="Times" charset="0"/>
                <a:ea typeface="ＭＳ Ｐゴシック" charset="0"/>
                <a:cs typeface="ＭＳ Ｐゴシック" charset="0"/>
              </a:defRPr>
            </a:lvl9pPr>
          </a:lstStyle>
          <a:p>
            <a:r>
              <a:rPr lang="en-IN" altLang="en-US" sz="1500" b="1" dirty="0">
                <a:solidFill>
                  <a:srgbClr val="000000"/>
                </a:solidFill>
                <a:latin typeface="Arial"/>
              </a:rPr>
              <a:t>EPITHELIUM</a:t>
            </a:r>
          </a:p>
        </p:txBody>
      </p:sp>
    </p:spTree>
    <p:extLst>
      <p:ext uri="{BB962C8B-B14F-4D97-AF65-F5344CB8AC3E}">
        <p14:creationId xmlns:p14="http://schemas.microsoft.com/office/powerpoint/2010/main" val="700363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CA3BA10-891D-6A41-9C5B-2DC11295D440}"/>
              </a:ext>
            </a:extLst>
          </p:cNvPr>
          <p:cNvPicPr>
            <a:picLocks noChangeAspect="1"/>
          </p:cNvPicPr>
          <p:nvPr/>
        </p:nvPicPr>
        <p:blipFill>
          <a:blip r:embed="rId3"/>
          <a:stretch>
            <a:fillRect/>
          </a:stretch>
        </p:blipFill>
        <p:spPr>
          <a:xfrm>
            <a:off x="0" y="13771"/>
            <a:ext cx="9144000" cy="5134006"/>
          </a:xfrm>
          <a:prstGeom prst="rect">
            <a:avLst/>
          </a:prstGeom>
        </p:spPr>
      </p:pic>
      <p:sp>
        <p:nvSpPr>
          <p:cNvPr id="3" name="Content Placeholder 2">
            <a:extLst>
              <a:ext uri="{FF2B5EF4-FFF2-40B4-BE49-F238E27FC236}">
                <a16:creationId xmlns:a16="http://schemas.microsoft.com/office/drawing/2014/main" id="{3EC92BA6-ACC8-7F61-9426-AA1C2B238E9F}"/>
              </a:ext>
            </a:extLst>
          </p:cNvPr>
          <p:cNvSpPr>
            <a:spLocks noGrp="1"/>
          </p:cNvSpPr>
          <p:nvPr>
            <p:ph idx="1"/>
          </p:nvPr>
        </p:nvSpPr>
        <p:spPr>
          <a:xfrm>
            <a:off x="628650" y="1825625"/>
            <a:ext cx="4163687" cy="4351338"/>
          </a:xfrm>
        </p:spPr>
        <p:txBody>
          <a:bodyPr/>
          <a:lstStyle/>
          <a:p>
            <a:r>
              <a:rPr lang="en-US" dirty="0"/>
              <a:t>Many types, including Simple Columnar epithelium</a:t>
            </a:r>
          </a:p>
          <a:p>
            <a:r>
              <a:rPr lang="en-US" dirty="0"/>
              <a:t>Stomach, intestine and uterus lining</a:t>
            </a:r>
          </a:p>
        </p:txBody>
      </p:sp>
      <p:pic>
        <p:nvPicPr>
          <p:cNvPr id="4" name="Picture 3">
            <a:extLst>
              <a:ext uri="{FF2B5EF4-FFF2-40B4-BE49-F238E27FC236}">
                <a16:creationId xmlns:a16="http://schemas.microsoft.com/office/drawing/2014/main" id="{27A1EB26-5FD6-5E43-1346-5214BC87FF1D}"/>
              </a:ext>
            </a:extLst>
          </p:cNvPr>
          <p:cNvPicPr>
            <a:picLocks noChangeAspect="1"/>
          </p:cNvPicPr>
          <p:nvPr/>
        </p:nvPicPr>
        <p:blipFill>
          <a:blip r:embed="rId4"/>
          <a:stretch>
            <a:fillRect/>
          </a:stretch>
        </p:blipFill>
        <p:spPr>
          <a:xfrm>
            <a:off x="4943475" y="1130299"/>
            <a:ext cx="3571875" cy="5362575"/>
          </a:xfrm>
          <a:prstGeom prst="rect">
            <a:avLst/>
          </a:prstGeom>
        </p:spPr>
      </p:pic>
      <p:sp>
        <p:nvSpPr>
          <p:cNvPr id="7" name="TextBox 6">
            <a:extLst>
              <a:ext uri="{FF2B5EF4-FFF2-40B4-BE49-F238E27FC236}">
                <a16:creationId xmlns:a16="http://schemas.microsoft.com/office/drawing/2014/main" id="{83694994-ABFF-BA5A-130F-B050CA625C22}"/>
              </a:ext>
            </a:extLst>
          </p:cNvPr>
          <p:cNvSpPr txBox="1"/>
          <p:nvPr/>
        </p:nvSpPr>
        <p:spPr>
          <a:xfrm>
            <a:off x="29952" y="6582619"/>
            <a:ext cx="4572000" cy="261610"/>
          </a:xfrm>
          <a:prstGeom prst="rect">
            <a:avLst/>
          </a:prstGeom>
          <a:noFill/>
        </p:spPr>
        <p:txBody>
          <a:bodyPr wrap="square">
            <a:spAutoFit/>
          </a:bodyPr>
          <a:lstStyle/>
          <a:p>
            <a:r>
              <a:rPr lang="en-US" sz="1100" dirty="0"/>
              <a:t>https://en.wikipedia.org/wiki/Simple_columnar_epithelium</a:t>
            </a:r>
          </a:p>
        </p:txBody>
      </p:sp>
    </p:spTree>
    <p:extLst>
      <p:ext uri="{BB962C8B-B14F-4D97-AF65-F5344CB8AC3E}">
        <p14:creationId xmlns:p14="http://schemas.microsoft.com/office/powerpoint/2010/main" val="28026268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A70BC-5E0C-343B-8A48-9D000047B369}"/>
              </a:ext>
            </a:extLst>
          </p:cNvPr>
          <p:cNvSpPr>
            <a:spLocks noGrp="1"/>
          </p:cNvSpPr>
          <p:nvPr>
            <p:ph type="title"/>
          </p:nvPr>
        </p:nvSpPr>
        <p:spPr/>
        <p:txBody>
          <a:bodyPr/>
          <a:lstStyle/>
          <a:p>
            <a:pPr algn="ctr"/>
            <a:r>
              <a:rPr lang="en-US" dirty="0"/>
              <a:t>Skin Cancer</a:t>
            </a:r>
          </a:p>
        </p:txBody>
      </p:sp>
      <p:sp>
        <p:nvSpPr>
          <p:cNvPr id="3" name="Content Placeholder 2">
            <a:extLst>
              <a:ext uri="{FF2B5EF4-FFF2-40B4-BE49-F238E27FC236}">
                <a16:creationId xmlns:a16="http://schemas.microsoft.com/office/drawing/2014/main" id="{E30349AE-7E03-8E23-8A95-37222580854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C0690429-C3E0-6CDB-7C4A-077618498466}"/>
              </a:ext>
            </a:extLst>
          </p:cNvPr>
          <p:cNvPicPr>
            <a:picLocks noChangeAspect="1"/>
          </p:cNvPicPr>
          <p:nvPr/>
        </p:nvPicPr>
        <p:blipFill>
          <a:blip r:embed="rId2"/>
          <a:stretch>
            <a:fillRect/>
          </a:stretch>
        </p:blipFill>
        <p:spPr>
          <a:xfrm>
            <a:off x="1133475" y="1495425"/>
            <a:ext cx="6877050" cy="3867150"/>
          </a:xfrm>
          <a:prstGeom prst="rect">
            <a:avLst/>
          </a:prstGeom>
        </p:spPr>
      </p:pic>
      <p:sp>
        <p:nvSpPr>
          <p:cNvPr id="6" name="TextBox 5">
            <a:extLst>
              <a:ext uri="{FF2B5EF4-FFF2-40B4-BE49-F238E27FC236}">
                <a16:creationId xmlns:a16="http://schemas.microsoft.com/office/drawing/2014/main" id="{C5AC8F46-1DF4-8E1D-2864-FB724D86D058}"/>
              </a:ext>
            </a:extLst>
          </p:cNvPr>
          <p:cNvSpPr txBox="1"/>
          <p:nvPr/>
        </p:nvSpPr>
        <p:spPr>
          <a:xfrm>
            <a:off x="19394" y="6596390"/>
            <a:ext cx="7772400" cy="261610"/>
          </a:xfrm>
          <a:prstGeom prst="rect">
            <a:avLst/>
          </a:prstGeom>
          <a:noFill/>
        </p:spPr>
        <p:txBody>
          <a:bodyPr wrap="square">
            <a:spAutoFit/>
          </a:bodyPr>
          <a:lstStyle/>
          <a:p>
            <a:r>
              <a:rPr lang="en-US" sz="1100" dirty="0"/>
              <a:t>https://www.everydayhealth.com/skin-cancer/what-are-the-different-types-of-skin-cancer/</a:t>
            </a:r>
          </a:p>
        </p:txBody>
      </p:sp>
      <p:pic>
        <p:nvPicPr>
          <p:cNvPr id="5" name="Picture 4">
            <a:extLst>
              <a:ext uri="{FF2B5EF4-FFF2-40B4-BE49-F238E27FC236}">
                <a16:creationId xmlns:a16="http://schemas.microsoft.com/office/drawing/2014/main" id="{6FC293DA-179D-EA13-7202-F9DC0D9B7793}"/>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7472076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310607"/>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1569660"/>
          </a:xfrm>
          <a:prstGeom prst="rect">
            <a:avLst/>
          </a:prstGeom>
          <a:noFill/>
        </p:spPr>
        <p:txBody>
          <a:bodyPr wrap="square" rtlCol="0">
            <a:spAutoFit/>
          </a:bodyPr>
          <a:lstStyle/>
          <a:p>
            <a:pPr marL="457200" indent="-457200">
              <a:buFont typeface="+mj-lt"/>
              <a:buAutoNum type="arabicPeriod" startAt="3"/>
            </a:pPr>
            <a:r>
              <a:rPr lang="en-US" sz="2400" dirty="0">
                <a:cs typeface="Posterama" panose="020B0504020200020000" pitchFamily="34" charset="0"/>
              </a:rPr>
              <a:t>Nervous</a:t>
            </a:r>
          </a:p>
          <a:p>
            <a:pPr marL="914400" lvl="1" indent="-457200">
              <a:buFont typeface="Arial" panose="020B0604020202020204" pitchFamily="34" charset="0"/>
              <a:buChar char="•"/>
            </a:pPr>
            <a:r>
              <a:rPr lang="en-US" sz="2400" dirty="0">
                <a:cs typeface="Posterama" panose="020B0504020200020000" pitchFamily="34" charset="0"/>
              </a:rPr>
              <a:t>Within your brain, spinal cord, and nerves, individual cells called neurons can transmit rapid electrical signals along spindly extensions.</a:t>
            </a:r>
          </a:p>
        </p:txBody>
      </p:sp>
    </p:spTree>
    <p:extLst>
      <p:ext uri="{BB962C8B-B14F-4D97-AF65-F5344CB8AC3E}">
        <p14:creationId xmlns:p14="http://schemas.microsoft.com/office/powerpoint/2010/main" val="33776752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pic>
        <p:nvPicPr>
          <p:cNvPr id="5" name="Picture 4">
            <a:extLst>
              <a:ext uri="{FF2B5EF4-FFF2-40B4-BE49-F238E27FC236}">
                <a16:creationId xmlns:a16="http://schemas.microsoft.com/office/drawing/2014/main" id="{E7CD5070-80FD-E316-7FC6-A4323E9B5FF6}"/>
              </a:ext>
            </a:extLst>
          </p:cNvPr>
          <p:cNvPicPr>
            <a:picLocks noChangeAspect="1"/>
          </p:cNvPicPr>
          <p:nvPr/>
        </p:nvPicPr>
        <p:blipFill rotWithShape="1">
          <a:blip r:embed="rId4"/>
          <a:srcRect l="1217" r="1559" b="-154"/>
          <a:stretch/>
        </p:blipFill>
        <p:spPr>
          <a:xfrm rot="10800000">
            <a:off x="1086340" y="1315215"/>
            <a:ext cx="7298382" cy="5152174"/>
          </a:xfrm>
          <a:prstGeom prst="rect">
            <a:avLst/>
          </a:prstGeom>
        </p:spPr>
      </p:pic>
      <p:sp>
        <p:nvSpPr>
          <p:cNvPr id="7" name="TextBox 6">
            <a:extLst>
              <a:ext uri="{FF2B5EF4-FFF2-40B4-BE49-F238E27FC236}">
                <a16:creationId xmlns:a16="http://schemas.microsoft.com/office/drawing/2014/main" id="{7243B8D2-9F83-DCAD-DC63-7CA3A0D009CF}"/>
              </a:ext>
            </a:extLst>
          </p:cNvPr>
          <p:cNvSpPr txBox="1"/>
          <p:nvPr/>
        </p:nvSpPr>
        <p:spPr>
          <a:xfrm>
            <a:off x="4048068" y="992050"/>
            <a:ext cx="1916796" cy="70788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2800" dirty="0">
                <a:latin typeface="+mj-lt"/>
                <a:cs typeface="Calibri"/>
              </a:rPr>
              <a:t>Spinal Cord</a:t>
            </a:r>
          </a:p>
          <a:p>
            <a:endParaRPr lang="en-US" sz="1350" dirty="0">
              <a:cs typeface="Calibri"/>
            </a:endParaRPr>
          </a:p>
        </p:txBody>
      </p:sp>
    </p:spTree>
    <p:extLst>
      <p:ext uri="{BB962C8B-B14F-4D97-AF65-F5344CB8AC3E}">
        <p14:creationId xmlns:p14="http://schemas.microsoft.com/office/powerpoint/2010/main" val="2533434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1C507-9DE3-C6F0-331E-D6D61B17C688}"/>
              </a:ext>
            </a:extLst>
          </p:cNvPr>
          <p:cNvSpPr>
            <a:spLocks noGrp="1"/>
          </p:cNvSpPr>
          <p:nvPr>
            <p:ph type="title"/>
          </p:nvPr>
        </p:nvSpPr>
        <p:spPr/>
        <p:txBody>
          <a:bodyPr/>
          <a:lstStyle/>
          <a:p>
            <a:pPr algn="ctr"/>
            <a:r>
              <a:rPr lang="en-US" dirty="0"/>
              <a:t>No Lab this Week</a:t>
            </a:r>
          </a:p>
        </p:txBody>
      </p:sp>
      <p:sp>
        <p:nvSpPr>
          <p:cNvPr id="3" name="Content Placeholder 2">
            <a:extLst>
              <a:ext uri="{FF2B5EF4-FFF2-40B4-BE49-F238E27FC236}">
                <a16:creationId xmlns:a16="http://schemas.microsoft.com/office/drawing/2014/main" id="{5F139335-FDFA-963D-F137-46A4CE723482}"/>
              </a:ext>
            </a:extLst>
          </p:cNvPr>
          <p:cNvSpPr>
            <a:spLocks noGrp="1"/>
          </p:cNvSpPr>
          <p:nvPr>
            <p:ph idx="1"/>
          </p:nvPr>
        </p:nvSpPr>
        <p:spPr/>
        <p:txBody>
          <a:bodyPr/>
          <a:lstStyle/>
          <a:p>
            <a:r>
              <a:rPr lang="en-US" dirty="0"/>
              <a:t>Field Trip next week to the UAB Solar House.</a:t>
            </a:r>
          </a:p>
          <a:p>
            <a:r>
              <a:rPr lang="en-US" dirty="0"/>
              <a:t>We will not meet at the lab.</a:t>
            </a:r>
          </a:p>
          <a:p>
            <a:r>
              <a:rPr lang="en-US" dirty="0"/>
              <a:t>Tues: Meet at Solar House at 1</a:t>
            </a:r>
          </a:p>
          <a:p>
            <a:r>
              <a:rPr lang="en-US" dirty="0"/>
              <a:t>Wed: Meet at Solar House at 2:30</a:t>
            </a:r>
          </a:p>
        </p:txBody>
      </p:sp>
      <p:pic>
        <p:nvPicPr>
          <p:cNvPr id="4" name="Picture 3">
            <a:extLst>
              <a:ext uri="{FF2B5EF4-FFF2-40B4-BE49-F238E27FC236}">
                <a16:creationId xmlns:a16="http://schemas.microsoft.com/office/drawing/2014/main" id="{4C7CF02A-A8C4-0355-71D8-B3BAAF13357F}"/>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40402887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322638"/>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830997"/>
          </a:xfrm>
          <a:prstGeom prst="rect">
            <a:avLst/>
          </a:prstGeom>
          <a:noFill/>
        </p:spPr>
        <p:txBody>
          <a:bodyPr wrap="square" rtlCol="0">
            <a:spAutoFit/>
          </a:bodyPr>
          <a:lstStyle/>
          <a:p>
            <a:pPr marL="457200" indent="-457200">
              <a:buFont typeface="+mj-lt"/>
              <a:buAutoNum type="arabicPeriod" startAt="4"/>
            </a:pPr>
            <a:r>
              <a:rPr lang="en-US" sz="2400" dirty="0">
                <a:cs typeface="Posterama" panose="020B0504020200020000" pitchFamily="34" charset="0"/>
              </a:rPr>
              <a:t>Muscle</a:t>
            </a:r>
          </a:p>
          <a:p>
            <a:pPr lvl="1"/>
            <a:endParaRPr lang="en-US" sz="2400" dirty="0">
              <a:latin typeface="Posterama" panose="020B0504020200020000" pitchFamily="34" charset="0"/>
              <a:cs typeface="Posterama" panose="020B0504020200020000" pitchFamily="34" charset="0"/>
            </a:endParaRPr>
          </a:p>
        </p:txBody>
      </p:sp>
    </p:spTree>
    <p:extLst>
      <p:ext uri="{BB962C8B-B14F-4D97-AF65-F5344CB8AC3E}">
        <p14:creationId xmlns:p14="http://schemas.microsoft.com/office/powerpoint/2010/main" val="38551080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290327"/>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1200329"/>
          </a:xfrm>
          <a:prstGeom prst="rect">
            <a:avLst/>
          </a:prstGeom>
          <a:noFill/>
        </p:spPr>
        <p:txBody>
          <a:bodyPr wrap="square" rtlCol="0">
            <a:spAutoFit/>
          </a:bodyPr>
          <a:lstStyle/>
          <a:p>
            <a:pPr marL="457200" indent="-457200">
              <a:buFont typeface="+mj-lt"/>
              <a:buAutoNum type="arabicPeriod" startAt="4"/>
            </a:pPr>
            <a:r>
              <a:rPr lang="en-US" sz="2400" dirty="0">
                <a:cs typeface="Posterama" panose="020B0504020200020000" pitchFamily="34" charset="0"/>
              </a:rPr>
              <a:t>Muscle</a:t>
            </a:r>
          </a:p>
          <a:p>
            <a:pPr marL="800100" lvl="1" indent="-342900">
              <a:buFont typeface="Arial" panose="020B0604020202020204" pitchFamily="34" charset="0"/>
              <a:buChar char="•"/>
            </a:pPr>
            <a:r>
              <a:rPr lang="en-US" sz="2400" dirty="0">
                <a:cs typeface="Posterama" panose="020B0504020200020000" pitchFamily="34" charset="0"/>
              </a:rPr>
              <a:t>making up much of the “meat” that we can consume.</a:t>
            </a:r>
          </a:p>
        </p:txBody>
      </p:sp>
    </p:spTree>
    <p:extLst>
      <p:ext uri="{BB962C8B-B14F-4D97-AF65-F5344CB8AC3E}">
        <p14:creationId xmlns:p14="http://schemas.microsoft.com/office/powerpoint/2010/main" val="26799932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315216"/>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830997"/>
          </a:xfrm>
          <a:prstGeom prst="rect">
            <a:avLst/>
          </a:prstGeom>
          <a:noFill/>
        </p:spPr>
        <p:txBody>
          <a:bodyPr wrap="square" rtlCol="0">
            <a:spAutoFit/>
          </a:bodyPr>
          <a:lstStyle/>
          <a:p>
            <a:pPr marL="457200" indent="-457200">
              <a:buFont typeface="+mj-lt"/>
              <a:buAutoNum type="arabicPeriod" startAt="4"/>
            </a:pPr>
            <a:r>
              <a:rPr lang="en-US" sz="2400" dirty="0">
                <a:cs typeface="Posterama" panose="020B0504020200020000" pitchFamily="34" charset="0"/>
              </a:rPr>
              <a:t>Muscle</a:t>
            </a:r>
          </a:p>
          <a:p>
            <a:pPr marL="1371600" lvl="2" indent="-457200">
              <a:buFont typeface="+mj-lt"/>
              <a:buAutoNum type="arabicPeriod"/>
            </a:pPr>
            <a:r>
              <a:rPr lang="en-US" sz="2400" dirty="0">
                <a:cs typeface="Posterama" panose="020B0504020200020000" pitchFamily="34" charset="0"/>
              </a:rPr>
              <a:t>Skeletal</a:t>
            </a:r>
          </a:p>
        </p:txBody>
      </p:sp>
    </p:spTree>
    <p:extLst>
      <p:ext uri="{BB962C8B-B14F-4D97-AF65-F5344CB8AC3E}">
        <p14:creationId xmlns:p14="http://schemas.microsoft.com/office/powerpoint/2010/main" val="34579512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315216"/>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1200329"/>
          </a:xfrm>
          <a:prstGeom prst="rect">
            <a:avLst/>
          </a:prstGeom>
          <a:noFill/>
        </p:spPr>
        <p:txBody>
          <a:bodyPr wrap="square" rtlCol="0">
            <a:spAutoFit/>
          </a:bodyPr>
          <a:lstStyle/>
          <a:p>
            <a:pPr marL="457200" indent="-457200">
              <a:buFont typeface="+mj-lt"/>
              <a:buAutoNum type="arabicPeriod" startAt="4"/>
            </a:pPr>
            <a:r>
              <a:rPr lang="en-US" sz="2400" dirty="0">
                <a:cs typeface="Posterama" panose="020B0504020200020000" pitchFamily="34" charset="0"/>
              </a:rPr>
              <a:t>Muscle</a:t>
            </a:r>
          </a:p>
          <a:p>
            <a:pPr marL="1371600" lvl="2" indent="-457200">
              <a:buFont typeface="+mj-lt"/>
              <a:buAutoNum type="arabicPeriod"/>
            </a:pPr>
            <a:r>
              <a:rPr lang="en-US" sz="2400" dirty="0">
                <a:cs typeface="Posterama" panose="020B0504020200020000" pitchFamily="34" charset="0"/>
              </a:rPr>
              <a:t>Skeletal- attaches to bones by tendons allowing movement</a:t>
            </a:r>
          </a:p>
        </p:txBody>
      </p:sp>
    </p:spTree>
    <p:extLst>
      <p:ext uri="{BB962C8B-B14F-4D97-AF65-F5344CB8AC3E}">
        <p14:creationId xmlns:p14="http://schemas.microsoft.com/office/powerpoint/2010/main" val="36776320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298575"/>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1938992"/>
          </a:xfrm>
          <a:prstGeom prst="rect">
            <a:avLst/>
          </a:prstGeom>
          <a:noFill/>
        </p:spPr>
        <p:txBody>
          <a:bodyPr wrap="square" rtlCol="0">
            <a:spAutoFit/>
          </a:bodyPr>
          <a:lstStyle/>
          <a:p>
            <a:pPr marL="457200" indent="-457200">
              <a:buFont typeface="+mj-lt"/>
              <a:buAutoNum type="arabicPeriod" startAt="4"/>
            </a:pPr>
            <a:r>
              <a:rPr lang="en-US" sz="2400" dirty="0">
                <a:cs typeface="Posterama" panose="020B0504020200020000" pitchFamily="34" charset="0"/>
              </a:rPr>
              <a:t>Muscle</a:t>
            </a:r>
          </a:p>
          <a:p>
            <a:pPr marL="1371600" lvl="2" indent="-457200">
              <a:buFont typeface="+mj-lt"/>
              <a:buAutoNum type="arabicPeriod"/>
            </a:pPr>
            <a:r>
              <a:rPr lang="en-US" sz="2400" dirty="0">
                <a:cs typeface="Posterama" panose="020B0504020200020000" pitchFamily="34" charset="0"/>
              </a:rPr>
              <a:t>Skeletal- attaches to bones by tendons allowing movement</a:t>
            </a:r>
          </a:p>
          <a:p>
            <a:pPr marL="1371600" lvl="2" indent="-457200">
              <a:buFont typeface="+mj-lt"/>
              <a:buAutoNum type="arabicPeriod"/>
            </a:pPr>
            <a:r>
              <a:rPr lang="en-US" sz="2400" dirty="0">
                <a:cs typeface="Posterama" panose="020B0504020200020000" pitchFamily="34" charset="0"/>
              </a:rPr>
              <a:t>Cardiac- allows heartbeat, involuntary</a:t>
            </a:r>
          </a:p>
          <a:p>
            <a:pPr marL="1371600" lvl="2" indent="-457200">
              <a:buFont typeface="+mj-lt"/>
              <a:buAutoNum type="arabicPeriod"/>
            </a:pPr>
            <a:endParaRPr lang="en-US" sz="2400" dirty="0">
              <a:latin typeface="Posterama" panose="020B0504020200020000" pitchFamily="34" charset="0"/>
              <a:cs typeface="Posterama" panose="020B0504020200020000" pitchFamily="34" charset="0"/>
            </a:endParaRPr>
          </a:p>
        </p:txBody>
      </p:sp>
    </p:spTree>
    <p:extLst>
      <p:ext uri="{BB962C8B-B14F-4D97-AF65-F5344CB8AC3E}">
        <p14:creationId xmlns:p14="http://schemas.microsoft.com/office/powerpoint/2010/main" val="5478381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pic>
        <p:nvPicPr>
          <p:cNvPr id="3" name="Picture 2">
            <a:extLst>
              <a:ext uri="{FF2B5EF4-FFF2-40B4-BE49-F238E27FC236}">
                <a16:creationId xmlns:a16="http://schemas.microsoft.com/office/drawing/2014/main" id="{634B5496-C4F3-69BC-0006-8AACA3764C95}"/>
              </a:ext>
            </a:extLst>
          </p:cNvPr>
          <p:cNvPicPr>
            <a:picLocks noChangeAspect="1"/>
          </p:cNvPicPr>
          <p:nvPr/>
        </p:nvPicPr>
        <p:blipFill>
          <a:blip r:embed="rId4"/>
          <a:stretch>
            <a:fillRect/>
          </a:stretch>
        </p:blipFill>
        <p:spPr>
          <a:xfrm>
            <a:off x="898223" y="1266930"/>
            <a:ext cx="8245777" cy="5442213"/>
          </a:xfrm>
          <a:prstGeom prst="rect">
            <a:avLst/>
          </a:prstGeom>
        </p:spPr>
      </p:pic>
      <p:sp>
        <p:nvSpPr>
          <p:cNvPr id="7" name="TextBox 6">
            <a:extLst>
              <a:ext uri="{FF2B5EF4-FFF2-40B4-BE49-F238E27FC236}">
                <a16:creationId xmlns:a16="http://schemas.microsoft.com/office/drawing/2014/main" id="{90EC5CAD-7B82-CE08-766F-565D8DBCB0C0}"/>
              </a:ext>
            </a:extLst>
          </p:cNvPr>
          <p:cNvSpPr txBox="1"/>
          <p:nvPr/>
        </p:nvSpPr>
        <p:spPr>
          <a:xfrm>
            <a:off x="2246780" y="910623"/>
            <a:ext cx="5149113" cy="70788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2800" dirty="0">
                <a:latin typeface="+mj-lt"/>
                <a:cs typeface="Calibri"/>
              </a:rPr>
              <a:t>Heart</a:t>
            </a:r>
          </a:p>
          <a:p>
            <a:endParaRPr lang="en-US" sz="1350" dirty="0">
              <a:cs typeface="Calibri"/>
            </a:endParaRPr>
          </a:p>
        </p:txBody>
      </p:sp>
    </p:spTree>
    <p:extLst>
      <p:ext uri="{BB962C8B-B14F-4D97-AF65-F5344CB8AC3E}">
        <p14:creationId xmlns:p14="http://schemas.microsoft.com/office/powerpoint/2010/main" val="8311632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Types of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517261"/>
            <a:ext cx="7423868" cy="2677656"/>
          </a:xfrm>
          <a:prstGeom prst="rect">
            <a:avLst/>
          </a:prstGeom>
          <a:noFill/>
        </p:spPr>
        <p:txBody>
          <a:bodyPr wrap="square" rtlCol="0">
            <a:spAutoFit/>
          </a:bodyPr>
          <a:lstStyle/>
          <a:p>
            <a:pPr marL="457200" indent="-457200">
              <a:buFont typeface="+mj-lt"/>
              <a:buAutoNum type="arabicPeriod" startAt="4"/>
            </a:pPr>
            <a:r>
              <a:rPr lang="en-US" sz="2400" dirty="0">
                <a:cs typeface="Posterama" panose="020B0504020200020000" pitchFamily="34" charset="0"/>
              </a:rPr>
              <a:t>Muscle</a:t>
            </a:r>
          </a:p>
          <a:p>
            <a:pPr marL="1371600" lvl="2" indent="-457200">
              <a:buFont typeface="+mj-lt"/>
              <a:buAutoNum type="arabicPeriod"/>
            </a:pPr>
            <a:r>
              <a:rPr lang="en-US" sz="2400" dirty="0">
                <a:cs typeface="Posterama" panose="020B0504020200020000" pitchFamily="34" charset="0"/>
              </a:rPr>
              <a:t>Skeletal- attaches to bones by tendons allowing movement</a:t>
            </a:r>
          </a:p>
          <a:p>
            <a:pPr marL="1371600" lvl="2" indent="-457200">
              <a:buFont typeface="+mj-lt"/>
              <a:buAutoNum type="arabicPeriod"/>
            </a:pPr>
            <a:r>
              <a:rPr lang="en-US" sz="2400" dirty="0">
                <a:cs typeface="Posterama" panose="020B0504020200020000" pitchFamily="34" charset="0"/>
              </a:rPr>
              <a:t>Cardiac- allows heartbeat, involuntary</a:t>
            </a:r>
          </a:p>
          <a:p>
            <a:pPr marL="1371600" lvl="2" indent="-457200">
              <a:buFont typeface="+mj-lt"/>
              <a:buAutoNum type="arabicPeriod"/>
            </a:pPr>
            <a:r>
              <a:rPr lang="en-US" sz="2400" dirty="0">
                <a:cs typeface="Posterama" panose="020B0504020200020000" pitchFamily="34" charset="0"/>
              </a:rPr>
              <a:t>Smooth- in digestive tract, blood vessels, uterus, contracts involuntarily</a:t>
            </a:r>
          </a:p>
          <a:p>
            <a:pPr marL="1371600" lvl="2" indent="-457200">
              <a:buFont typeface="+mj-lt"/>
              <a:buAutoNum type="arabicPeriod"/>
            </a:pPr>
            <a:endParaRPr lang="en-US" sz="2400" dirty="0">
              <a:latin typeface="Posterama" panose="020B0504020200020000" pitchFamily="34" charset="0"/>
              <a:cs typeface="Posterama" panose="020B0504020200020000" pitchFamily="34" charset="0"/>
            </a:endParaRPr>
          </a:p>
        </p:txBody>
      </p:sp>
    </p:spTree>
    <p:extLst>
      <p:ext uri="{BB962C8B-B14F-4D97-AF65-F5344CB8AC3E}">
        <p14:creationId xmlns:p14="http://schemas.microsoft.com/office/powerpoint/2010/main" val="30655716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322638"/>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Summary: Anatomy vs. Physiology</a:t>
            </a:r>
          </a:p>
          <a:p>
            <a:endParaRPr lang="en-US" sz="1350" dirty="0">
              <a:cs typeface="Calibri"/>
            </a:endParaRPr>
          </a:p>
        </p:txBody>
      </p:sp>
      <p:sp>
        <p:nvSpPr>
          <p:cNvPr id="3" name="TextBox 2">
            <a:extLst>
              <a:ext uri="{FF2B5EF4-FFF2-40B4-BE49-F238E27FC236}">
                <a16:creationId xmlns:a16="http://schemas.microsoft.com/office/drawing/2014/main" id="{ABC4B44E-71DB-3A37-FDFF-EEFFED56FA2D}"/>
              </a:ext>
            </a:extLst>
          </p:cNvPr>
          <p:cNvSpPr txBox="1"/>
          <p:nvPr/>
        </p:nvSpPr>
        <p:spPr>
          <a:xfrm>
            <a:off x="1114204" y="2537011"/>
            <a:ext cx="7518468" cy="830997"/>
          </a:xfrm>
          <a:prstGeom prst="rect">
            <a:avLst/>
          </a:prstGeom>
          <a:noFill/>
        </p:spPr>
        <p:txBody>
          <a:bodyPr wrap="none" rtlCol="0">
            <a:spAutoFit/>
          </a:bodyPr>
          <a:lstStyle/>
          <a:p>
            <a:pPr marL="285750" indent="-285750">
              <a:buFont typeface="Arial" panose="020B0604020202020204" pitchFamily="34" charset="0"/>
              <a:buChar char="•"/>
            </a:pPr>
            <a:r>
              <a:rPr lang="en-US" sz="2400" dirty="0"/>
              <a:t>Anatomy is the study of body structures.</a:t>
            </a:r>
          </a:p>
          <a:p>
            <a:pPr marL="285750" indent="-285750">
              <a:buFont typeface="Arial" panose="020B0604020202020204" pitchFamily="34" charset="0"/>
              <a:buChar char="•"/>
            </a:pPr>
            <a:r>
              <a:rPr lang="en-US" sz="2400" dirty="0"/>
              <a:t>Physiology is the study of </a:t>
            </a:r>
            <a:r>
              <a:rPr lang="en-US" sz="2400" i="1" dirty="0"/>
              <a:t>how</a:t>
            </a:r>
            <a:r>
              <a:rPr lang="en-US" sz="2400" dirty="0"/>
              <a:t> those structures function.</a:t>
            </a:r>
          </a:p>
        </p:txBody>
      </p:sp>
    </p:spTree>
    <p:extLst>
      <p:ext uri="{BB962C8B-B14F-4D97-AF65-F5344CB8AC3E}">
        <p14:creationId xmlns:p14="http://schemas.microsoft.com/office/powerpoint/2010/main" val="1296990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247134"/>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Summary: Tissue</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2274838"/>
            <a:ext cx="7423868" cy="2308324"/>
          </a:xfrm>
          <a:prstGeom prst="rect">
            <a:avLst/>
          </a:prstGeom>
          <a:noFill/>
        </p:spPr>
        <p:txBody>
          <a:bodyPr wrap="square" rtlCol="0">
            <a:spAutoFit/>
          </a:bodyPr>
          <a:lstStyle/>
          <a:p>
            <a:pPr marL="342900" indent="-342900">
              <a:buFont typeface="Arial" panose="020B0604020202020204" pitchFamily="34" charset="0"/>
              <a:buChar char="•"/>
            </a:pPr>
            <a:r>
              <a:rPr lang="en-US" sz="2400" dirty="0">
                <a:cs typeface="Posterama" panose="020B0504020200020000" pitchFamily="34" charset="0"/>
              </a:rPr>
              <a:t>Individual cells rarely work alone.</a:t>
            </a:r>
          </a:p>
          <a:p>
            <a:pPr marL="342900" indent="-342900">
              <a:buFont typeface="Arial" panose="020B0604020202020204" pitchFamily="34" charset="0"/>
              <a:buChar char="•"/>
            </a:pPr>
            <a:endParaRPr lang="en-US" sz="2400" dirty="0">
              <a:cs typeface="Posterama" panose="020B0504020200020000" pitchFamily="34" charset="0"/>
            </a:endParaRPr>
          </a:p>
          <a:p>
            <a:pPr marL="342900" indent="-342900">
              <a:buFont typeface="Arial" panose="020B0604020202020204" pitchFamily="34" charset="0"/>
              <a:buChar char="•"/>
            </a:pPr>
            <a:r>
              <a:rPr lang="en-US" sz="2400" dirty="0">
                <a:cs typeface="Posterama" panose="020B0504020200020000" pitchFamily="34" charset="0"/>
              </a:rPr>
              <a:t>Most cells work cooperatively as part of a tissue.</a:t>
            </a:r>
          </a:p>
          <a:p>
            <a:pPr marL="342900" indent="-342900">
              <a:buFont typeface="Arial" panose="020B0604020202020204" pitchFamily="34" charset="0"/>
              <a:buChar char="•"/>
            </a:pPr>
            <a:endParaRPr lang="en-US" sz="2400" dirty="0">
              <a:cs typeface="Posterama" panose="020B0504020200020000" pitchFamily="34" charset="0"/>
            </a:endParaRPr>
          </a:p>
          <a:p>
            <a:pPr marL="342900" indent="-342900">
              <a:buFont typeface="Arial" panose="020B0604020202020204" pitchFamily="34" charset="0"/>
              <a:buChar char="•"/>
            </a:pPr>
            <a:r>
              <a:rPr lang="en-US" sz="2400" dirty="0">
                <a:cs typeface="Posterama" panose="020B0504020200020000" pitchFamily="34" charset="0"/>
              </a:rPr>
              <a:t>Cells are joined into tissues by special junctions or sticky coating that fuse cells together. </a:t>
            </a:r>
          </a:p>
        </p:txBody>
      </p:sp>
    </p:spTree>
    <p:extLst>
      <p:ext uri="{BB962C8B-B14F-4D97-AF65-F5344CB8AC3E}">
        <p14:creationId xmlns:p14="http://schemas.microsoft.com/office/powerpoint/2010/main" val="26448052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sp>
        <p:nvSpPr>
          <p:cNvPr id="5" name="TextBox 4">
            <a:extLst>
              <a:ext uri="{FF2B5EF4-FFF2-40B4-BE49-F238E27FC236}">
                <a16:creationId xmlns:a16="http://schemas.microsoft.com/office/drawing/2014/main" id="{422CF6D5-2151-43DD-9998-7F6A049BF872}"/>
              </a:ext>
            </a:extLst>
          </p:cNvPr>
          <p:cNvSpPr txBox="1"/>
          <p:nvPr/>
        </p:nvSpPr>
        <p:spPr>
          <a:xfrm>
            <a:off x="1114204" y="545775"/>
            <a:ext cx="7270518"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3600" dirty="0">
                <a:latin typeface="+mj-lt"/>
                <a:cs typeface="Calibri"/>
              </a:rPr>
              <a:t>Summary: Types of Tissue </a:t>
            </a:r>
            <a:r>
              <a:rPr lang="en-US" sz="2800" dirty="0">
                <a:latin typeface="+mj-lt"/>
                <a:cs typeface="Calibri"/>
              </a:rPr>
              <a:t>(4 total)</a:t>
            </a:r>
          </a:p>
          <a:p>
            <a:endParaRPr lang="en-US" sz="1350" dirty="0">
              <a:cs typeface="Calibri"/>
            </a:endParaRPr>
          </a:p>
        </p:txBody>
      </p:sp>
      <p:sp>
        <p:nvSpPr>
          <p:cNvPr id="3" name="TextBox 2">
            <a:extLst>
              <a:ext uri="{FF2B5EF4-FFF2-40B4-BE49-F238E27FC236}">
                <a16:creationId xmlns:a16="http://schemas.microsoft.com/office/drawing/2014/main" id="{D3E61511-E6F7-6B3A-8C03-BE5698B080FD}"/>
              </a:ext>
            </a:extLst>
          </p:cNvPr>
          <p:cNvSpPr txBox="1"/>
          <p:nvPr/>
        </p:nvSpPr>
        <p:spPr>
          <a:xfrm>
            <a:off x="1114204" y="1771303"/>
            <a:ext cx="7423868" cy="2677656"/>
          </a:xfrm>
          <a:prstGeom prst="rect">
            <a:avLst/>
          </a:prstGeom>
          <a:noFill/>
        </p:spPr>
        <p:txBody>
          <a:bodyPr wrap="square" rtlCol="0">
            <a:spAutoFit/>
          </a:bodyPr>
          <a:lstStyle/>
          <a:p>
            <a:pPr marL="457200" indent="-457200">
              <a:buFont typeface="+mj-lt"/>
              <a:buAutoNum type="arabicPeriod"/>
            </a:pPr>
            <a:r>
              <a:rPr lang="en-US" sz="2400" dirty="0">
                <a:cs typeface="Posterama" panose="020B0504020200020000" pitchFamily="34" charset="0"/>
              </a:rPr>
              <a:t>Connective tissue (5 types)</a:t>
            </a:r>
          </a:p>
          <a:p>
            <a:pPr marL="457200" indent="-457200">
              <a:buFont typeface="+mj-lt"/>
              <a:buAutoNum type="arabicPeriod"/>
            </a:pPr>
            <a:r>
              <a:rPr lang="en-US" sz="2400" dirty="0">
                <a:cs typeface="Posterama" panose="020B0504020200020000" pitchFamily="34" charset="0"/>
              </a:rPr>
              <a:t>Epithelium </a:t>
            </a:r>
          </a:p>
          <a:p>
            <a:pPr marL="457200" indent="-457200">
              <a:buFont typeface="+mj-lt"/>
              <a:buAutoNum type="arabicPeriod"/>
            </a:pPr>
            <a:r>
              <a:rPr lang="en-US" sz="2400" dirty="0">
                <a:cs typeface="Posterama" panose="020B0504020200020000" pitchFamily="34" charset="0"/>
              </a:rPr>
              <a:t>Nervous</a:t>
            </a:r>
          </a:p>
          <a:p>
            <a:pPr marL="457200" indent="-457200">
              <a:buFont typeface="+mj-lt"/>
              <a:buAutoNum type="arabicPeriod"/>
            </a:pPr>
            <a:r>
              <a:rPr lang="en-US" sz="2400" dirty="0">
                <a:cs typeface="Posterama" panose="020B0504020200020000" pitchFamily="34" charset="0"/>
              </a:rPr>
              <a:t>Muscle (3 types)</a:t>
            </a:r>
          </a:p>
          <a:p>
            <a:pPr marL="457200" indent="-457200">
              <a:buFont typeface="+mj-lt"/>
              <a:buAutoNum type="arabicPeriod"/>
            </a:pPr>
            <a:endParaRPr lang="en-US" sz="2400" dirty="0">
              <a:cs typeface="Posterama" panose="020B0504020200020000" pitchFamily="34" charset="0"/>
            </a:endParaRPr>
          </a:p>
          <a:p>
            <a:pPr marL="457200" indent="-457200">
              <a:buFont typeface="+mj-lt"/>
              <a:buAutoNum type="arabicPeriod"/>
            </a:pPr>
            <a:endParaRPr lang="en-US" sz="2400" dirty="0">
              <a:cs typeface="Posterama" panose="020B0504020200020000" pitchFamily="34" charset="0"/>
            </a:endParaRPr>
          </a:p>
          <a:p>
            <a:pPr marL="457200" indent="-457200">
              <a:buFont typeface="+mj-lt"/>
              <a:buAutoNum type="arabicPeriod"/>
            </a:pPr>
            <a:endParaRPr lang="en-US" sz="2400" dirty="0">
              <a:cs typeface="Posterama" panose="020B0504020200020000" pitchFamily="34" charset="0"/>
            </a:endParaRPr>
          </a:p>
        </p:txBody>
      </p:sp>
      <p:pic>
        <p:nvPicPr>
          <p:cNvPr id="8" name="Picture 7">
            <a:extLst>
              <a:ext uri="{FF2B5EF4-FFF2-40B4-BE49-F238E27FC236}">
                <a16:creationId xmlns:a16="http://schemas.microsoft.com/office/drawing/2014/main" id="{40CF472A-74E8-98AB-4BF4-E79E51BDB5C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36517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2"/>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64633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2400" dirty="0">
                <a:cs typeface="Posterama" panose="020B0504020200020000" pitchFamily="34" charset="0"/>
              </a:rPr>
              <a:t>Bodies are organized into a structural hierarchy</a:t>
            </a:r>
          </a:p>
          <a:p>
            <a:endParaRPr lang="en-US" sz="1350" dirty="0">
              <a:cs typeface="Calibri"/>
            </a:endParaRPr>
          </a:p>
        </p:txBody>
      </p:sp>
    </p:spTree>
    <p:extLst>
      <p:ext uri="{BB962C8B-B14F-4D97-AF65-F5344CB8AC3E}">
        <p14:creationId xmlns:p14="http://schemas.microsoft.com/office/powerpoint/2010/main" val="31017804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344C1A-2B7F-42E3-894B-B0500A1BE20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71932" y="830323"/>
            <a:ext cx="5800136" cy="5866140"/>
          </a:xfrm>
          <a:prstGeom prst="rect">
            <a:avLst/>
          </a:prstGeom>
        </p:spPr>
      </p:pic>
      <p:sp>
        <p:nvSpPr>
          <p:cNvPr id="5" name="Title 4"/>
          <p:cNvSpPr>
            <a:spLocks noGrp="1"/>
          </p:cNvSpPr>
          <p:nvPr>
            <p:ph type="title"/>
          </p:nvPr>
        </p:nvSpPr>
        <p:spPr>
          <a:xfrm>
            <a:off x="750576" y="28654"/>
            <a:ext cx="7642848" cy="1076242"/>
          </a:xfrm>
        </p:spPr>
        <p:txBody>
          <a:bodyPr>
            <a:normAutofit/>
          </a:bodyPr>
          <a:lstStyle/>
          <a:p>
            <a:pPr algn="ctr"/>
            <a:r>
              <a:rPr lang="en-IN" sz="3600" dirty="0">
                <a:cs typeface="Posterama" panose="020B0504020200020000" pitchFamily="34" charset="0"/>
              </a:rPr>
              <a:t>Connective Tissue</a:t>
            </a:r>
          </a:p>
        </p:txBody>
      </p:sp>
      <p:sp>
        <p:nvSpPr>
          <p:cNvPr id="7" name="TextBox 6"/>
          <p:cNvSpPr txBox="1"/>
          <p:nvPr/>
        </p:nvSpPr>
        <p:spPr>
          <a:xfrm>
            <a:off x="5222619" y="2080387"/>
            <a:ext cx="686085"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CARTILAGE</a:t>
            </a:r>
          </a:p>
        </p:txBody>
      </p:sp>
      <p:sp>
        <p:nvSpPr>
          <p:cNvPr id="8" name="TextBox 7"/>
          <p:cNvSpPr txBox="1"/>
          <p:nvPr/>
        </p:nvSpPr>
        <p:spPr>
          <a:xfrm rot="10800000">
            <a:off x="6302074" y="1806483"/>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150x</a:t>
            </a:r>
          </a:p>
        </p:txBody>
      </p:sp>
      <p:sp>
        <p:nvSpPr>
          <p:cNvPr id="9" name="TextBox 8"/>
          <p:cNvSpPr txBox="1"/>
          <p:nvPr/>
        </p:nvSpPr>
        <p:spPr>
          <a:xfrm>
            <a:off x="5829685" y="3646170"/>
            <a:ext cx="424796"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BLOOD</a:t>
            </a:r>
          </a:p>
        </p:txBody>
      </p:sp>
      <p:sp>
        <p:nvSpPr>
          <p:cNvPr id="10" name="TextBox 9"/>
          <p:cNvSpPr txBox="1"/>
          <p:nvPr/>
        </p:nvSpPr>
        <p:spPr>
          <a:xfrm>
            <a:off x="1709256" y="3235472"/>
            <a:ext cx="339837"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BONE</a:t>
            </a:r>
          </a:p>
        </p:txBody>
      </p:sp>
      <p:sp>
        <p:nvSpPr>
          <p:cNvPr id="11" name="TextBox 10"/>
          <p:cNvSpPr txBox="1"/>
          <p:nvPr/>
        </p:nvSpPr>
        <p:spPr>
          <a:xfrm rot="10800000">
            <a:off x="3218800" y="4686192"/>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280x</a:t>
            </a:r>
          </a:p>
        </p:txBody>
      </p:sp>
      <p:sp>
        <p:nvSpPr>
          <p:cNvPr id="12" name="TextBox 11"/>
          <p:cNvSpPr txBox="1"/>
          <p:nvPr/>
        </p:nvSpPr>
        <p:spPr>
          <a:xfrm>
            <a:off x="5391241" y="6224304"/>
            <a:ext cx="985847"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ADIPOSE TISSUE</a:t>
            </a:r>
          </a:p>
        </p:txBody>
      </p:sp>
      <p:sp>
        <p:nvSpPr>
          <p:cNvPr id="13" name="TextBox 12"/>
          <p:cNvSpPr txBox="1"/>
          <p:nvPr/>
        </p:nvSpPr>
        <p:spPr>
          <a:xfrm rot="10800000">
            <a:off x="6921358" y="5939998"/>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160x</a:t>
            </a:r>
          </a:p>
        </p:txBody>
      </p:sp>
      <p:sp>
        <p:nvSpPr>
          <p:cNvPr id="14" name="TextBox 13"/>
          <p:cNvSpPr txBox="1"/>
          <p:nvPr/>
        </p:nvSpPr>
        <p:spPr>
          <a:xfrm rot="10800000">
            <a:off x="7322406" y="3375960"/>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600x</a:t>
            </a:r>
          </a:p>
        </p:txBody>
      </p:sp>
      <p:sp>
        <p:nvSpPr>
          <p:cNvPr id="15" name="TextBox 14">
            <a:extLst>
              <a:ext uri="{FF2B5EF4-FFF2-40B4-BE49-F238E27FC236}">
                <a16:creationId xmlns:a16="http://schemas.microsoft.com/office/drawing/2014/main" id="{527CD5EC-88EA-4BCE-978E-056647D5B18E}"/>
              </a:ext>
            </a:extLst>
          </p:cNvPr>
          <p:cNvSpPr txBox="1"/>
          <p:nvPr/>
        </p:nvSpPr>
        <p:spPr>
          <a:xfrm>
            <a:off x="1709256" y="6626219"/>
            <a:ext cx="1671933" cy="140488"/>
          </a:xfrm>
          <a:prstGeom prst="rect">
            <a:avLst/>
          </a:prstGeom>
          <a:noFill/>
        </p:spPr>
        <p:txBody>
          <a:bodyPr wrap="none" lIns="0" tIns="0" rIns="0" bIns="0">
            <a:spAutoFit/>
          </a:bodyPr>
          <a:lstStyle/>
          <a:p>
            <a:pPr fontAlgn="auto">
              <a:spcBef>
                <a:spcPts val="0"/>
              </a:spcBef>
              <a:spcAft>
                <a:spcPts val="0"/>
              </a:spcAft>
              <a:defRPr/>
            </a:pPr>
            <a:r>
              <a:rPr lang="en-IN" sz="913" b="1" dirty="0">
                <a:solidFill>
                  <a:srgbClr val="000000"/>
                </a:solidFill>
                <a:latin typeface="Arial"/>
                <a:cs typeface="+mn-cs"/>
              </a:rPr>
              <a:t>LOOSE CONNECTIVE TISSUE</a:t>
            </a:r>
          </a:p>
        </p:txBody>
      </p:sp>
      <p:sp>
        <p:nvSpPr>
          <p:cNvPr id="16" name="TextBox 15">
            <a:extLst>
              <a:ext uri="{FF2B5EF4-FFF2-40B4-BE49-F238E27FC236}">
                <a16:creationId xmlns:a16="http://schemas.microsoft.com/office/drawing/2014/main" id="{8D764A8F-E306-42F5-AA5C-9B34B5B3A60C}"/>
              </a:ext>
            </a:extLst>
          </p:cNvPr>
          <p:cNvSpPr txBox="1"/>
          <p:nvPr/>
        </p:nvSpPr>
        <p:spPr>
          <a:xfrm rot="10800000">
            <a:off x="3325020" y="6294548"/>
            <a:ext cx="112338" cy="205184"/>
          </a:xfrm>
          <a:prstGeom prst="rect">
            <a:avLst/>
          </a:prstGeom>
          <a:noFill/>
        </p:spPr>
        <p:txBody>
          <a:bodyPr vert="mongolianVert" wrap="none" lIns="0" tIns="0" rIns="0" bIns="0">
            <a:spAutoFit/>
          </a:bodyPr>
          <a:lstStyle/>
          <a:p>
            <a:pPr fontAlgn="auto">
              <a:spcBef>
                <a:spcPts val="0"/>
              </a:spcBef>
              <a:spcAft>
                <a:spcPts val="0"/>
              </a:spcAft>
              <a:defRPr/>
            </a:pPr>
            <a:r>
              <a:rPr lang="en-IN" sz="730" b="1" dirty="0">
                <a:solidFill>
                  <a:srgbClr val="000000"/>
                </a:solidFill>
                <a:latin typeface="Arial"/>
                <a:cs typeface="+mn-cs"/>
              </a:rPr>
              <a:t>140x</a:t>
            </a:r>
          </a:p>
        </p:txBody>
      </p:sp>
      <p:sp>
        <p:nvSpPr>
          <p:cNvPr id="3" name="TextBox 2">
            <a:extLst>
              <a:ext uri="{FF2B5EF4-FFF2-40B4-BE49-F238E27FC236}">
                <a16:creationId xmlns:a16="http://schemas.microsoft.com/office/drawing/2014/main" id="{EE836FBC-1B72-F24D-E06F-6FBEFD30BA14}"/>
              </a:ext>
            </a:extLst>
          </p:cNvPr>
          <p:cNvSpPr txBox="1"/>
          <p:nvPr/>
        </p:nvSpPr>
        <p:spPr>
          <a:xfrm>
            <a:off x="1332922" y="3305716"/>
            <a:ext cx="314510" cy="400110"/>
          </a:xfrm>
          <a:prstGeom prst="rect">
            <a:avLst/>
          </a:prstGeom>
          <a:noFill/>
        </p:spPr>
        <p:txBody>
          <a:bodyPr wrap="none" rtlCol="0">
            <a:spAutoFit/>
          </a:bodyPr>
          <a:lstStyle/>
          <a:p>
            <a:r>
              <a:rPr lang="en-US" sz="2000" b="1" dirty="0"/>
              <a:t>1</a:t>
            </a:r>
          </a:p>
        </p:txBody>
      </p:sp>
      <p:sp>
        <p:nvSpPr>
          <p:cNvPr id="6" name="TextBox 5">
            <a:extLst>
              <a:ext uri="{FF2B5EF4-FFF2-40B4-BE49-F238E27FC236}">
                <a16:creationId xmlns:a16="http://schemas.microsoft.com/office/drawing/2014/main" id="{D4DAFBDB-E4AE-E3EE-54EB-BEE9BBE82CC8}"/>
              </a:ext>
            </a:extLst>
          </p:cNvPr>
          <p:cNvSpPr txBox="1"/>
          <p:nvPr/>
        </p:nvSpPr>
        <p:spPr>
          <a:xfrm>
            <a:off x="6430324" y="941545"/>
            <a:ext cx="314510" cy="400110"/>
          </a:xfrm>
          <a:prstGeom prst="rect">
            <a:avLst/>
          </a:prstGeom>
          <a:noFill/>
        </p:spPr>
        <p:txBody>
          <a:bodyPr wrap="none" rtlCol="0">
            <a:spAutoFit/>
          </a:bodyPr>
          <a:lstStyle/>
          <a:p>
            <a:r>
              <a:rPr lang="en-US" sz="2000" b="1" dirty="0"/>
              <a:t>2</a:t>
            </a:r>
          </a:p>
        </p:txBody>
      </p:sp>
      <p:sp>
        <p:nvSpPr>
          <p:cNvPr id="17" name="TextBox 16">
            <a:extLst>
              <a:ext uri="{FF2B5EF4-FFF2-40B4-BE49-F238E27FC236}">
                <a16:creationId xmlns:a16="http://schemas.microsoft.com/office/drawing/2014/main" id="{337146E0-3E1B-C39F-9D0A-E5689C5591D6}"/>
              </a:ext>
            </a:extLst>
          </p:cNvPr>
          <p:cNvSpPr txBox="1"/>
          <p:nvPr/>
        </p:nvSpPr>
        <p:spPr>
          <a:xfrm>
            <a:off x="1394746" y="5162544"/>
            <a:ext cx="314510" cy="400110"/>
          </a:xfrm>
          <a:prstGeom prst="rect">
            <a:avLst/>
          </a:prstGeom>
          <a:noFill/>
        </p:spPr>
        <p:txBody>
          <a:bodyPr wrap="none" rtlCol="0">
            <a:spAutoFit/>
          </a:bodyPr>
          <a:lstStyle/>
          <a:p>
            <a:r>
              <a:rPr lang="en-US" sz="2000" b="1" dirty="0"/>
              <a:t>3</a:t>
            </a:r>
          </a:p>
        </p:txBody>
      </p:sp>
      <p:sp>
        <p:nvSpPr>
          <p:cNvPr id="18" name="TextBox 17">
            <a:extLst>
              <a:ext uri="{FF2B5EF4-FFF2-40B4-BE49-F238E27FC236}">
                <a16:creationId xmlns:a16="http://schemas.microsoft.com/office/drawing/2014/main" id="{E1670B13-127E-CEF0-3A9A-D1D244023460}"/>
              </a:ext>
            </a:extLst>
          </p:cNvPr>
          <p:cNvSpPr txBox="1"/>
          <p:nvPr/>
        </p:nvSpPr>
        <p:spPr>
          <a:xfrm>
            <a:off x="6977526" y="4808948"/>
            <a:ext cx="314510" cy="400110"/>
          </a:xfrm>
          <a:prstGeom prst="rect">
            <a:avLst/>
          </a:prstGeom>
          <a:noFill/>
        </p:spPr>
        <p:txBody>
          <a:bodyPr wrap="none" rtlCol="0">
            <a:spAutoFit/>
          </a:bodyPr>
          <a:lstStyle/>
          <a:p>
            <a:r>
              <a:rPr lang="en-US" sz="2000" b="1" dirty="0"/>
              <a:t>4</a:t>
            </a:r>
          </a:p>
        </p:txBody>
      </p:sp>
      <p:sp>
        <p:nvSpPr>
          <p:cNvPr id="19" name="TextBox 18">
            <a:extLst>
              <a:ext uri="{FF2B5EF4-FFF2-40B4-BE49-F238E27FC236}">
                <a16:creationId xmlns:a16="http://schemas.microsoft.com/office/drawing/2014/main" id="{250C9BA0-5D77-B505-7D15-D1CD16561323}"/>
              </a:ext>
            </a:extLst>
          </p:cNvPr>
          <p:cNvSpPr txBox="1"/>
          <p:nvPr/>
        </p:nvSpPr>
        <p:spPr>
          <a:xfrm>
            <a:off x="7339313" y="2433983"/>
            <a:ext cx="314510" cy="400110"/>
          </a:xfrm>
          <a:prstGeom prst="rect">
            <a:avLst/>
          </a:prstGeom>
          <a:noFill/>
        </p:spPr>
        <p:txBody>
          <a:bodyPr wrap="none" rtlCol="0">
            <a:spAutoFit/>
          </a:bodyPr>
          <a:lstStyle/>
          <a:p>
            <a:r>
              <a:rPr lang="en-US" sz="2000" b="1" dirty="0"/>
              <a:t>5</a:t>
            </a:r>
          </a:p>
        </p:txBody>
      </p:sp>
      <p:pic>
        <p:nvPicPr>
          <p:cNvPr id="2" name="Picture 1">
            <a:extLst>
              <a:ext uri="{FF2B5EF4-FFF2-40B4-BE49-F238E27FC236}">
                <a16:creationId xmlns:a16="http://schemas.microsoft.com/office/drawing/2014/main" id="{C14E0D38-9C19-2073-652D-82A3CB5A0C78}"/>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1734007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688DC-9A9F-E7BB-094B-6DF6005F7A6C}"/>
              </a:ext>
            </a:extLst>
          </p:cNvPr>
          <p:cNvSpPr>
            <a:spLocks noGrp="1"/>
          </p:cNvSpPr>
          <p:nvPr>
            <p:ph type="title"/>
          </p:nvPr>
        </p:nvSpPr>
        <p:spPr/>
        <p:txBody>
          <a:bodyPr/>
          <a:lstStyle/>
          <a:p>
            <a:pPr algn="ctr"/>
            <a:r>
              <a:rPr lang="en-US" dirty="0"/>
              <a:t>Office Hours</a:t>
            </a:r>
          </a:p>
        </p:txBody>
      </p:sp>
      <p:sp>
        <p:nvSpPr>
          <p:cNvPr id="3" name="Content Placeholder 2">
            <a:extLst>
              <a:ext uri="{FF2B5EF4-FFF2-40B4-BE49-F238E27FC236}">
                <a16:creationId xmlns:a16="http://schemas.microsoft.com/office/drawing/2014/main" id="{E8D4379C-A947-49CD-9F1F-B682BF5E72E2}"/>
              </a:ext>
            </a:extLst>
          </p:cNvPr>
          <p:cNvSpPr>
            <a:spLocks noGrp="1"/>
          </p:cNvSpPr>
          <p:nvPr>
            <p:ph idx="1"/>
          </p:nvPr>
        </p:nvSpPr>
        <p:spPr/>
        <p:txBody>
          <a:bodyPr/>
          <a:lstStyle/>
          <a:p>
            <a:r>
              <a:rPr lang="en-US" dirty="0"/>
              <a:t>None this week. Please email me if you want to meet.</a:t>
            </a:r>
          </a:p>
          <a:p>
            <a:r>
              <a:rPr lang="en-US" dirty="0"/>
              <a:t>Quiz make ups</a:t>
            </a:r>
          </a:p>
        </p:txBody>
      </p:sp>
      <p:sp>
        <p:nvSpPr>
          <p:cNvPr id="5" name="Footer Placeholder 4">
            <a:extLst>
              <a:ext uri="{FF2B5EF4-FFF2-40B4-BE49-F238E27FC236}">
                <a16:creationId xmlns:a16="http://schemas.microsoft.com/office/drawing/2014/main" id="{A2D00727-7B3F-F135-0FB1-4CBD813BCB05}"/>
              </a:ext>
            </a:extLst>
          </p:cNvPr>
          <p:cNvSpPr>
            <a:spLocks noGrp="1"/>
          </p:cNvSpPr>
          <p:nvPr>
            <p:ph type="ftr" sz="quarter" idx="11"/>
          </p:nvPr>
        </p:nvSpPr>
        <p:spPr/>
        <p:txBody>
          <a:bodyPr/>
          <a:lstStyle/>
          <a:p>
            <a:r>
              <a:rPr lang="en-US"/>
              <a:t>FAXEL</a:t>
            </a:r>
          </a:p>
        </p:txBody>
      </p:sp>
      <p:pic>
        <p:nvPicPr>
          <p:cNvPr id="6" name="Picture 5">
            <a:extLst>
              <a:ext uri="{FF2B5EF4-FFF2-40B4-BE49-F238E27FC236}">
                <a16:creationId xmlns:a16="http://schemas.microsoft.com/office/drawing/2014/main" id="{0FDEC060-6FB1-D950-BD70-31FFB210F3ED}"/>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648618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107721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2400" dirty="0">
                <a:cs typeface="Calibri"/>
              </a:rPr>
              <a:t>Bodies are organized into a structural hierarchy</a:t>
            </a:r>
          </a:p>
          <a:p>
            <a:endParaRPr lang="en-US" sz="1350" dirty="0">
              <a:cs typeface="Calibri"/>
            </a:endParaRPr>
          </a:p>
          <a:p>
            <a:r>
              <a:rPr lang="en-US" sz="2800" dirty="0">
                <a:cs typeface="Calibri"/>
              </a:rPr>
              <a:t>The ____ is the fundamental unit of life. </a:t>
            </a:r>
          </a:p>
        </p:txBody>
      </p:sp>
    </p:spTree>
    <p:extLst>
      <p:ext uri="{BB962C8B-B14F-4D97-AF65-F5344CB8AC3E}">
        <p14:creationId xmlns:p14="http://schemas.microsoft.com/office/powerpoint/2010/main" val="425275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2"/>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76944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3200" dirty="0">
                <a:cs typeface="Calibri"/>
              </a:rPr>
              <a:t>Anatomy vs. Physiology</a:t>
            </a:r>
          </a:p>
          <a:p>
            <a:endParaRPr lang="en-US" sz="1350" dirty="0">
              <a:cs typeface="Calibri"/>
            </a:endParaRPr>
          </a:p>
        </p:txBody>
      </p:sp>
    </p:spTree>
    <p:extLst>
      <p:ext uri="{BB962C8B-B14F-4D97-AF65-F5344CB8AC3E}">
        <p14:creationId xmlns:p14="http://schemas.microsoft.com/office/powerpoint/2010/main" val="4130453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2"/>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76944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3200" dirty="0">
                <a:cs typeface="Calibri"/>
              </a:rPr>
              <a:t>Anatomy vs. Physiology</a:t>
            </a:r>
          </a:p>
          <a:p>
            <a:endParaRPr lang="en-US" sz="1350" dirty="0">
              <a:cs typeface="Calibri"/>
            </a:endParaRPr>
          </a:p>
        </p:txBody>
      </p:sp>
      <p:sp>
        <p:nvSpPr>
          <p:cNvPr id="3" name="TextBox 2">
            <a:extLst>
              <a:ext uri="{FF2B5EF4-FFF2-40B4-BE49-F238E27FC236}">
                <a16:creationId xmlns:a16="http://schemas.microsoft.com/office/drawing/2014/main" id="{ABC4B44E-71DB-3A37-FDFF-EEFFED56FA2D}"/>
              </a:ext>
            </a:extLst>
          </p:cNvPr>
          <p:cNvSpPr txBox="1"/>
          <p:nvPr/>
        </p:nvSpPr>
        <p:spPr>
          <a:xfrm>
            <a:off x="1114204" y="2537011"/>
            <a:ext cx="5522537" cy="461665"/>
          </a:xfrm>
          <a:prstGeom prst="rect">
            <a:avLst/>
          </a:prstGeom>
          <a:noFill/>
        </p:spPr>
        <p:txBody>
          <a:bodyPr wrap="none" rtlCol="0">
            <a:spAutoFit/>
          </a:bodyPr>
          <a:lstStyle/>
          <a:p>
            <a:pPr marL="285750" indent="-285750">
              <a:buFont typeface="Arial" panose="020B0604020202020204" pitchFamily="34" charset="0"/>
              <a:buChar char="•"/>
            </a:pPr>
            <a:r>
              <a:rPr lang="en-US" sz="2400" dirty="0"/>
              <a:t>Anatomy is the study of body structures.</a:t>
            </a:r>
          </a:p>
        </p:txBody>
      </p:sp>
    </p:spTree>
    <p:extLst>
      <p:ext uri="{BB962C8B-B14F-4D97-AF65-F5344CB8AC3E}">
        <p14:creationId xmlns:p14="http://schemas.microsoft.com/office/powerpoint/2010/main" val="361868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B41-37AF-456D-B20F-4203E25AB3A8}"/>
              </a:ext>
            </a:extLst>
          </p:cNvPr>
          <p:cNvSpPr>
            <a:spLocks noGrp="1"/>
          </p:cNvSpPr>
          <p:nvPr>
            <p:ph type="title"/>
          </p:nvPr>
        </p:nvSpPr>
        <p:spPr>
          <a:xfrm>
            <a:off x="4569278" y="1131094"/>
            <a:ext cx="3815444" cy="368244"/>
          </a:xfrm>
        </p:spPr>
        <p:txBody>
          <a:bodyPr>
            <a:normAutofit fontScale="90000"/>
          </a:bodyPr>
          <a:lstStyle/>
          <a:p>
            <a:pPr algn="r"/>
            <a:r>
              <a:rPr lang="en-US" sz="2400">
                <a:solidFill>
                  <a:schemeClr val="bg1"/>
                </a:solidFill>
                <a:latin typeface="Posterama"/>
                <a:cs typeface="Calibri Light"/>
              </a:rPr>
              <a:t>Title</a:t>
            </a:r>
            <a:endParaRPr lang="en-US" sz="2400">
              <a:solidFill>
                <a:schemeClr val="bg1"/>
              </a:solidFill>
              <a:latin typeface="Posterama"/>
            </a:endParaRPr>
          </a:p>
        </p:txBody>
      </p:sp>
      <p:pic>
        <p:nvPicPr>
          <p:cNvPr id="4" name="Picture 4" descr="A close up of a logo&#10;&#10;Description generated with very high confidence">
            <a:extLst>
              <a:ext uri="{FF2B5EF4-FFF2-40B4-BE49-F238E27FC236}">
                <a16:creationId xmlns:a16="http://schemas.microsoft.com/office/drawing/2014/main" id="{15449195-42B0-4690-9187-8B8907C95A19}"/>
              </a:ext>
            </a:extLst>
          </p:cNvPr>
          <p:cNvPicPr>
            <a:picLocks noGrp="1" noChangeAspect="1"/>
          </p:cNvPicPr>
          <p:nvPr>
            <p:ph idx="1"/>
          </p:nvPr>
        </p:nvPicPr>
        <p:blipFill>
          <a:blip r:embed="rId3"/>
          <a:stretch>
            <a:fillRect/>
          </a:stretch>
        </p:blipFill>
        <p:spPr>
          <a:xfrm>
            <a:off x="0" y="0"/>
            <a:ext cx="9176354" cy="5152174"/>
          </a:xfrm>
        </p:spPr>
      </p:pic>
      <p:sp>
        <p:nvSpPr>
          <p:cNvPr id="5" name="TextBox 4">
            <a:extLst>
              <a:ext uri="{FF2B5EF4-FFF2-40B4-BE49-F238E27FC236}">
                <a16:creationId xmlns:a16="http://schemas.microsoft.com/office/drawing/2014/main" id="{422CF6D5-2151-43DD-9998-7F6A049BF872}"/>
              </a:ext>
            </a:extLst>
          </p:cNvPr>
          <p:cNvSpPr txBox="1"/>
          <p:nvPr/>
        </p:nvSpPr>
        <p:spPr>
          <a:xfrm>
            <a:off x="1114204" y="1499338"/>
            <a:ext cx="7270518" cy="76944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3200" dirty="0">
                <a:cs typeface="Calibri"/>
              </a:rPr>
              <a:t>Anatomy vs. Physiology</a:t>
            </a:r>
          </a:p>
          <a:p>
            <a:endParaRPr lang="en-US" sz="1350" dirty="0">
              <a:cs typeface="Calibri"/>
            </a:endParaRPr>
          </a:p>
        </p:txBody>
      </p:sp>
      <p:sp>
        <p:nvSpPr>
          <p:cNvPr id="3" name="TextBox 2">
            <a:extLst>
              <a:ext uri="{FF2B5EF4-FFF2-40B4-BE49-F238E27FC236}">
                <a16:creationId xmlns:a16="http://schemas.microsoft.com/office/drawing/2014/main" id="{ABC4B44E-71DB-3A37-FDFF-EEFFED56FA2D}"/>
              </a:ext>
            </a:extLst>
          </p:cNvPr>
          <p:cNvSpPr txBox="1"/>
          <p:nvPr/>
        </p:nvSpPr>
        <p:spPr>
          <a:xfrm>
            <a:off x="1114204" y="2537011"/>
            <a:ext cx="7518468" cy="830997"/>
          </a:xfrm>
          <a:prstGeom prst="rect">
            <a:avLst/>
          </a:prstGeom>
          <a:noFill/>
        </p:spPr>
        <p:txBody>
          <a:bodyPr wrap="none" rtlCol="0">
            <a:spAutoFit/>
          </a:bodyPr>
          <a:lstStyle/>
          <a:p>
            <a:pPr marL="285750" indent="-285750">
              <a:buFont typeface="Arial" panose="020B0604020202020204" pitchFamily="34" charset="0"/>
              <a:buChar char="•"/>
            </a:pPr>
            <a:r>
              <a:rPr lang="en-US" sz="2400" dirty="0"/>
              <a:t>Anatomy is the study of body structures.</a:t>
            </a:r>
          </a:p>
          <a:p>
            <a:pPr marL="285750" indent="-285750">
              <a:buFont typeface="Arial" panose="020B0604020202020204" pitchFamily="34" charset="0"/>
              <a:buChar char="•"/>
            </a:pPr>
            <a:r>
              <a:rPr lang="en-US" sz="2400" dirty="0"/>
              <a:t>Physiology is the study of </a:t>
            </a:r>
            <a:r>
              <a:rPr lang="en-US" sz="2400" i="1" dirty="0"/>
              <a:t>how</a:t>
            </a:r>
            <a:r>
              <a:rPr lang="en-US" sz="2400" dirty="0"/>
              <a:t> those structures function.</a:t>
            </a:r>
          </a:p>
        </p:txBody>
      </p:sp>
    </p:spTree>
    <p:extLst>
      <p:ext uri="{BB962C8B-B14F-4D97-AF65-F5344CB8AC3E}">
        <p14:creationId xmlns:p14="http://schemas.microsoft.com/office/powerpoint/2010/main" val="30807811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594</TotalTime>
  <Words>1494</Words>
  <Application>Microsoft Office PowerPoint</Application>
  <PresentationFormat>On-screen Show (4:3)</PresentationFormat>
  <Paragraphs>309</Paragraphs>
  <Slides>51</Slides>
  <Notes>44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Calibri Light</vt:lpstr>
      <vt:lpstr>Posterama</vt:lpstr>
      <vt:lpstr>office theme</vt:lpstr>
      <vt:lpstr>Human Body Tissue</vt:lpstr>
      <vt:lpstr>Attendance</vt:lpstr>
      <vt:lpstr>A Week from Today</vt:lpstr>
      <vt:lpstr>No Lab this Week</vt:lpstr>
      <vt:lpstr>Title</vt:lpstr>
      <vt:lpstr>Title</vt:lpstr>
      <vt:lpstr>Title</vt:lpstr>
      <vt:lpstr>Title</vt:lpstr>
      <vt:lpstr>Title</vt:lpstr>
      <vt:lpstr>Levels of Biological Organization</vt:lpstr>
      <vt:lpstr>Levels of Biological Organization</vt:lpstr>
      <vt:lpstr>Title</vt:lpstr>
      <vt:lpstr>Levels of Biological Organization</vt:lpstr>
      <vt:lpstr>Levels of Biological Organization</vt:lpstr>
      <vt:lpstr>Title</vt:lpstr>
      <vt:lpstr>Levels of Biological Organization</vt:lpstr>
      <vt:lpstr>Title</vt:lpstr>
      <vt:lpstr>Title</vt:lpstr>
      <vt:lpstr>Title</vt:lpstr>
      <vt:lpstr>Title</vt:lpstr>
      <vt:lpstr>Title</vt:lpstr>
      <vt:lpstr>Title</vt:lpstr>
      <vt:lpstr>Title</vt:lpstr>
      <vt:lpstr>Title</vt:lpstr>
      <vt:lpstr>Title</vt:lpstr>
      <vt:lpstr>Connective Tissue</vt:lpstr>
      <vt:lpstr>Title</vt:lpstr>
      <vt:lpstr>Bone</vt:lpstr>
      <vt:lpstr>Title</vt:lpstr>
      <vt:lpstr>Title</vt:lpstr>
      <vt:lpstr>Title</vt:lpstr>
      <vt:lpstr>Title</vt:lpstr>
      <vt:lpstr>Title</vt:lpstr>
      <vt:lpstr>Title</vt:lpstr>
      <vt:lpstr>Title</vt:lpstr>
      <vt:lpstr>PowerPoint Presentation</vt:lpstr>
      <vt:lpstr>Skin Cancer</vt:lpstr>
      <vt:lpstr>Title</vt:lpstr>
      <vt:lpstr>Title</vt:lpstr>
      <vt:lpstr>Title</vt:lpstr>
      <vt:lpstr>Title</vt:lpstr>
      <vt:lpstr>Title</vt:lpstr>
      <vt:lpstr>Title</vt:lpstr>
      <vt:lpstr>Title</vt:lpstr>
      <vt:lpstr>Title</vt:lpstr>
      <vt:lpstr>Title</vt:lpstr>
      <vt:lpstr>Title</vt:lpstr>
      <vt:lpstr>Title</vt:lpstr>
      <vt:lpstr>Title</vt:lpstr>
      <vt:lpstr>Connective Tissue</vt:lpstr>
      <vt:lpstr>Office Hours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Faxel</dc:creator>
  <cp:lastModifiedBy>Faxel, Sarah</cp:lastModifiedBy>
  <cp:revision>112</cp:revision>
  <dcterms:created xsi:type="dcterms:W3CDTF">2020-06-04T21:38:16Z</dcterms:created>
  <dcterms:modified xsi:type="dcterms:W3CDTF">2023-04-17T20:25:01Z</dcterms:modified>
</cp:coreProperties>
</file>