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6"/>
  </p:notesMasterIdLst>
  <p:sldIdLst>
    <p:sldId id="256" r:id="rId2"/>
    <p:sldId id="1069" r:id="rId3"/>
    <p:sldId id="1102" r:id="rId4"/>
    <p:sldId id="1104" r:id="rId5"/>
    <p:sldId id="1103" r:id="rId6"/>
    <p:sldId id="1105" r:id="rId7"/>
    <p:sldId id="1071" r:id="rId8"/>
    <p:sldId id="1078" r:id="rId9"/>
    <p:sldId id="1080" r:id="rId10"/>
    <p:sldId id="1109" r:id="rId11"/>
    <p:sldId id="1111" r:id="rId12"/>
    <p:sldId id="1112" r:id="rId13"/>
    <p:sldId id="1110" r:id="rId14"/>
    <p:sldId id="1088" r:id="rId15"/>
    <p:sldId id="1106" r:id="rId16"/>
    <p:sldId id="1107" r:id="rId17"/>
    <p:sldId id="1081" r:id="rId18"/>
    <p:sldId id="1082" r:id="rId19"/>
    <p:sldId id="1095" r:id="rId20"/>
    <p:sldId id="1096" r:id="rId21"/>
    <p:sldId id="1097" r:id="rId22"/>
    <p:sldId id="1098" r:id="rId23"/>
    <p:sldId id="1099" r:id="rId24"/>
    <p:sldId id="1100" r:id="rId25"/>
    <p:sldId id="533" r:id="rId26"/>
    <p:sldId id="1086" r:id="rId27"/>
    <p:sldId id="1089" r:id="rId28"/>
    <p:sldId id="1090" r:id="rId29"/>
    <p:sldId id="278" r:id="rId30"/>
    <p:sldId id="279" r:id="rId31"/>
    <p:sldId id="1073" r:id="rId32"/>
    <p:sldId id="1075" r:id="rId33"/>
    <p:sldId id="1076" r:id="rId34"/>
    <p:sldId id="1091" r:id="rId35"/>
    <p:sldId id="1092" r:id="rId36"/>
    <p:sldId id="1074" r:id="rId37"/>
    <p:sldId id="1114" r:id="rId38"/>
    <p:sldId id="1113" r:id="rId39"/>
    <p:sldId id="1093" r:id="rId40"/>
    <p:sldId id="1077" r:id="rId41"/>
    <p:sldId id="1083" r:id="rId42"/>
    <p:sldId id="1101" r:id="rId43"/>
    <p:sldId id="722" r:id="rId44"/>
    <p:sldId id="397"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10" autoAdjust="0"/>
    <p:restoredTop sz="82773" autoAdjust="0"/>
  </p:normalViewPr>
  <p:slideViewPr>
    <p:cSldViewPr snapToGrid="0">
      <p:cViewPr varScale="1">
        <p:scale>
          <a:sx n="53" d="100"/>
          <a:sy n="53" d="100"/>
        </p:scale>
        <p:origin x="162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E224FB-E6A8-415E-A325-B4504903D9F4}" type="datetimeFigureOut">
              <a:rPr lang="en-US" smtClean="0"/>
              <a:t>4/27/2023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BB1863-BB7F-44F6-919E-3F5AB741B9B6}" type="slidenum">
              <a:rPr lang="en-US" smtClean="0"/>
              <a:t>‹#›</a:t>
            </a:fld>
            <a:endParaRPr lang="en-US"/>
          </a:p>
        </p:txBody>
      </p:sp>
    </p:spTree>
    <p:extLst>
      <p:ext uri="{BB962C8B-B14F-4D97-AF65-F5344CB8AC3E}">
        <p14:creationId xmlns:p14="http://schemas.microsoft.com/office/powerpoint/2010/main" val="2109134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1</a:t>
            </a:fld>
            <a:endParaRPr lang="en-US"/>
          </a:p>
        </p:txBody>
      </p:sp>
    </p:spTree>
    <p:extLst>
      <p:ext uri="{BB962C8B-B14F-4D97-AF65-F5344CB8AC3E}">
        <p14:creationId xmlns:p14="http://schemas.microsoft.com/office/powerpoint/2010/main" val="178547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normal cycle that happens every day. </a:t>
            </a:r>
          </a:p>
        </p:txBody>
      </p:sp>
      <p:sp>
        <p:nvSpPr>
          <p:cNvPr id="4" name="Slide Number Placeholder 3"/>
          <p:cNvSpPr>
            <a:spLocks noGrp="1"/>
          </p:cNvSpPr>
          <p:nvPr>
            <p:ph type="sldNum" sz="quarter" idx="5"/>
          </p:nvPr>
        </p:nvSpPr>
        <p:spPr/>
        <p:txBody>
          <a:bodyPr/>
          <a:lstStyle/>
          <a:p>
            <a:fld id="{D2BB1863-BB7F-44F6-919E-3F5AB741B9B6}" type="slidenum">
              <a:rPr lang="en-US" smtClean="0"/>
              <a:t>13</a:t>
            </a:fld>
            <a:endParaRPr lang="en-US"/>
          </a:p>
        </p:txBody>
      </p:sp>
    </p:spTree>
    <p:extLst>
      <p:ext uri="{BB962C8B-B14F-4D97-AF65-F5344CB8AC3E}">
        <p14:creationId xmlns:p14="http://schemas.microsoft.com/office/powerpoint/2010/main" val="1974008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Insulin from Islets. Glucose enters skeletal muscle, liver, and fat cells. And used for cellular respiration or converted to glycogen or fat.</a:t>
            </a:r>
          </a:p>
        </p:txBody>
      </p:sp>
      <p:sp>
        <p:nvSpPr>
          <p:cNvPr id="4" name="Slide Number Placeholder 3"/>
          <p:cNvSpPr>
            <a:spLocks noGrp="1"/>
          </p:cNvSpPr>
          <p:nvPr>
            <p:ph type="sldNum" sz="quarter" idx="5"/>
          </p:nvPr>
        </p:nvSpPr>
        <p:spPr/>
        <p:txBody>
          <a:bodyPr/>
          <a:lstStyle/>
          <a:p>
            <a:fld id="{D2BB1863-BB7F-44F6-919E-3F5AB741B9B6}" type="slidenum">
              <a:rPr lang="en-US" smtClean="0"/>
              <a:t>14</a:t>
            </a:fld>
            <a:endParaRPr lang="en-US"/>
          </a:p>
        </p:txBody>
      </p:sp>
    </p:spTree>
    <p:extLst>
      <p:ext uri="{BB962C8B-B14F-4D97-AF65-F5344CB8AC3E}">
        <p14:creationId xmlns:p14="http://schemas.microsoft.com/office/powerpoint/2010/main" val="3307837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Autoreactive CD8</a:t>
            </a:r>
            <a:r>
              <a:rPr lang="en-US" baseline="30000" dirty="0"/>
              <a:t>+</a:t>
            </a:r>
            <a:r>
              <a:rPr lang="en-US" dirty="0"/>
              <a:t> T cells, and dendritic and B cells infiltrate. Islets of Langerhans contain beta cells. https://www.ncbi.nlm.nih.gov/pmc/articles/PMC8253669/</a:t>
            </a:r>
          </a:p>
        </p:txBody>
      </p:sp>
      <p:sp>
        <p:nvSpPr>
          <p:cNvPr id="4" name="Slide Number Placeholder 3"/>
          <p:cNvSpPr>
            <a:spLocks noGrp="1"/>
          </p:cNvSpPr>
          <p:nvPr>
            <p:ph type="sldNum" sz="quarter" idx="5"/>
          </p:nvPr>
        </p:nvSpPr>
        <p:spPr/>
        <p:txBody>
          <a:bodyPr/>
          <a:lstStyle/>
          <a:p>
            <a:fld id="{D2BB1863-BB7F-44F6-919E-3F5AB741B9B6}" type="slidenum">
              <a:rPr lang="en-US" smtClean="0"/>
              <a:t>15</a:t>
            </a:fld>
            <a:endParaRPr lang="en-US"/>
          </a:p>
        </p:txBody>
      </p:sp>
    </p:spTree>
    <p:extLst>
      <p:ext uri="{BB962C8B-B14F-4D97-AF65-F5344CB8AC3E}">
        <p14:creationId xmlns:p14="http://schemas.microsoft.com/office/powerpoint/2010/main" val="1108419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body attacks self: autoimmune disorder. Autoreactive CD8</a:t>
            </a:r>
            <a:r>
              <a:rPr lang="en-US" baseline="30000" dirty="0"/>
              <a:t>+</a:t>
            </a:r>
            <a:r>
              <a:rPr lang="en-US" dirty="0"/>
              <a:t> T cells, and dendritic and B cells infiltrate. Islets of Langerhans contain beta cells. </a:t>
            </a:r>
          </a:p>
        </p:txBody>
      </p:sp>
      <p:sp>
        <p:nvSpPr>
          <p:cNvPr id="4" name="Slide Number Placeholder 3"/>
          <p:cNvSpPr>
            <a:spLocks noGrp="1"/>
          </p:cNvSpPr>
          <p:nvPr>
            <p:ph type="sldNum" sz="quarter" idx="5"/>
          </p:nvPr>
        </p:nvSpPr>
        <p:spPr/>
        <p:txBody>
          <a:bodyPr/>
          <a:lstStyle/>
          <a:p>
            <a:fld id="{D2BB1863-BB7F-44F6-919E-3F5AB741B9B6}" type="slidenum">
              <a:rPr lang="en-US" smtClean="0"/>
              <a:t>16</a:t>
            </a:fld>
            <a:endParaRPr lang="en-US"/>
          </a:p>
        </p:txBody>
      </p:sp>
    </p:spTree>
    <p:extLst>
      <p:ext uri="{BB962C8B-B14F-4D97-AF65-F5344CB8AC3E}">
        <p14:creationId xmlns:p14="http://schemas.microsoft.com/office/powerpoint/2010/main" val="23475683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17</a:t>
            </a:fld>
            <a:endParaRPr lang="en-US"/>
          </a:p>
        </p:txBody>
      </p:sp>
    </p:spTree>
    <p:extLst>
      <p:ext uri="{BB962C8B-B14F-4D97-AF65-F5344CB8AC3E}">
        <p14:creationId xmlns:p14="http://schemas.microsoft.com/office/powerpoint/2010/main" val="17509911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Blue cells beta cells. Black cells mean dead. </a:t>
            </a:r>
          </a:p>
        </p:txBody>
      </p:sp>
      <p:sp>
        <p:nvSpPr>
          <p:cNvPr id="4" name="Slide Number Placeholder 3"/>
          <p:cNvSpPr>
            <a:spLocks noGrp="1"/>
          </p:cNvSpPr>
          <p:nvPr>
            <p:ph type="sldNum" sz="quarter" idx="5"/>
          </p:nvPr>
        </p:nvSpPr>
        <p:spPr/>
        <p:txBody>
          <a:bodyPr/>
          <a:lstStyle/>
          <a:p>
            <a:fld id="{D2BB1863-BB7F-44F6-919E-3F5AB741B9B6}" type="slidenum">
              <a:rPr lang="en-US" smtClean="0"/>
              <a:t>18</a:t>
            </a:fld>
            <a:endParaRPr lang="en-US"/>
          </a:p>
        </p:txBody>
      </p:sp>
    </p:spTree>
    <p:extLst>
      <p:ext uri="{BB962C8B-B14F-4D97-AF65-F5344CB8AC3E}">
        <p14:creationId xmlns:p14="http://schemas.microsoft.com/office/powerpoint/2010/main" val="12298751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Glucose stays in blood 2. cells don’t get glucose</a:t>
            </a:r>
          </a:p>
        </p:txBody>
      </p:sp>
      <p:sp>
        <p:nvSpPr>
          <p:cNvPr id="4" name="Slide Number Placeholder 3"/>
          <p:cNvSpPr>
            <a:spLocks noGrp="1"/>
          </p:cNvSpPr>
          <p:nvPr>
            <p:ph type="sldNum" sz="quarter" idx="5"/>
          </p:nvPr>
        </p:nvSpPr>
        <p:spPr/>
        <p:txBody>
          <a:bodyPr/>
          <a:lstStyle/>
          <a:p>
            <a:fld id="{D2BB1863-BB7F-44F6-919E-3F5AB741B9B6}" type="slidenum">
              <a:rPr lang="en-US" smtClean="0"/>
              <a:t>20</a:t>
            </a:fld>
            <a:endParaRPr lang="en-US"/>
          </a:p>
        </p:txBody>
      </p:sp>
    </p:spTree>
    <p:extLst>
      <p:ext uri="{BB962C8B-B14F-4D97-AF65-F5344CB8AC3E}">
        <p14:creationId xmlns:p14="http://schemas.microsoft.com/office/powerpoint/2010/main" val="17748433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Glucose stays in blood 2. cells don’t get glucose</a:t>
            </a:r>
          </a:p>
        </p:txBody>
      </p:sp>
      <p:sp>
        <p:nvSpPr>
          <p:cNvPr id="4" name="Slide Number Placeholder 3"/>
          <p:cNvSpPr>
            <a:spLocks noGrp="1"/>
          </p:cNvSpPr>
          <p:nvPr>
            <p:ph type="sldNum" sz="quarter" idx="5"/>
          </p:nvPr>
        </p:nvSpPr>
        <p:spPr/>
        <p:txBody>
          <a:bodyPr/>
          <a:lstStyle/>
          <a:p>
            <a:fld id="{D2BB1863-BB7F-44F6-919E-3F5AB741B9B6}" type="slidenum">
              <a:rPr lang="en-US" smtClean="0"/>
              <a:t>21</a:t>
            </a:fld>
            <a:endParaRPr lang="en-US"/>
          </a:p>
        </p:txBody>
      </p:sp>
    </p:spTree>
    <p:extLst>
      <p:ext uri="{BB962C8B-B14F-4D97-AF65-F5344CB8AC3E}">
        <p14:creationId xmlns:p14="http://schemas.microsoft.com/office/powerpoint/2010/main" val="39390579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Blindness can happen. Nerve damage makes it hard to notice when there is wound on foot. Hyperbaric chamber to help heal chronic wounds: https://www.memorialhermann.org/locations/wound-care-texas-medical-center. </a:t>
            </a:r>
          </a:p>
          <a:p>
            <a:r>
              <a:rPr lang="en-US" dirty="0"/>
              <a:t>Diabetic retinopathy: bleeding in retina causes swelling and blurred vision: https://www.aoa.org/healthy-eyes/eye-and-vision-conditions/diabetic-retinopathy?sso=y</a:t>
            </a:r>
          </a:p>
        </p:txBody>
      </p:sp>
      <p:sp>
        <p:nvSpPr>
          <p:cNvPr id="4" name="Slide Number Placeholder 3"/>
          <p:cNvSpPr>
            <a:spLocks noGrp="1"/>
          </p:cNvSpPr>
          <p:nvPr>
            <p:ph type="sldNum" sz="quarter" idx="5"/>
          </p:nvPr>
        </p:nvSpPr>
        <p:spPr/>
        <p:txBody>
          <a:bodyPr/>
          <a:lstStyle/>
          <a:p>
            <a:fld id="{D2BB1863-BB7F-44F6-919E-3F5AB741B9B6}" type="slidenum">
              <a:rPr lang="en-US" smtClean="0"/>
              <a:t>22</a:t>
            </a:fld>
            <a:endParaRPr lang="en-US"/>
          </a:p>
        </p:txBody>
      </p:sp>
    </p:spTree>
    <p:extLst>
      <p:ext uri="{BB962C8B-B14F-4D97-AF65-F5344CB8AC3E}">
        <p14:creationId xmlns:p14="http://schemas.microsoft.com/office/powerpoint/2010/main" val="42676702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23</a:t>
            </a:fld>
            <a:endParaRPr lang="en-US"/>
          </a:p>
        </p:txBody>
      </p:sp>
    </p:spTree>
    <p:extLst>
      <p:ext uri="{BB962C8B-B14F-4D97-AF65-F5344CB8AC3E}">
        <p14:creationId xmlns:p14="http://schemas.microsoft.com/office/powerpoint/2010/main" val="1223182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Lupus, MS, RA, UC, Celiac</a:t>
            </a:r>
          </a:p>
        </p:txBody>
      </p:sp>
      <p:sp>
        <p:nvSpPr>
          <p:cNvPr id="4" name="Slide Number Placeholder 3"/>
          <p:cNvSpPr>
            <a:spLocks noGrp="1"/>
          </p:cNvSpPr>
          <p:nvPr>
            <p:ph type="sldNum" sz="quarter" idx="5"/>
          </p:nvPr>
        </p:nvSpPr>
        <p:spPr/>
        <p:txBody>
          <a:bodyPr/>
          <a:lstStyle/>
          <a:p>
            <a:fld id="{D2BB1863-BB7F-44F6-919E-3F5AB741B9B6}" type="slidenum">
              <a:rPr lang="en-US" smtClean="0"/>
              <a:t>4</a:t>
            </a:fld>
            <a:endParaRPr lang="en-US"/>
          </a:p>
        </p:txBody>
      </p:sp>
    </p:spTree>
    <p:extLst>
      <p:ext uri="{BB962C8B-B14F-4D97-AF65-F5344CB8AC3E}">
        <p14:creationId xmlns:p14="http://schemas.microsoft.com/office/powerpoint/2010/main" val="24029917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Fatty acids are oxidized through fatty acid or β-oxidation into two-carbon acetyl CoA molecules, which can then enter the Krebs cycle to generate ATP. This also makes ketones, which are acid, which increases acidity in blood. Also makes acetone, which is exhaled. Smells fruity. DKA can lead to coma if untreated. </a:t>
            </a:r>
          </a:p>
          <a:p>
            <a:r>
              <a:rPr lang="en-US" dirty="0"/>
              <a:t>https://www.ncbi.nlm.nih.gov/books/NBK507839/</a:t>
            </a:r>
          </a:p>
        </p:txBody>
      </p:sp>
      <p:sp>
        <p:nvSpPr>
          <p:cNvPr id="4" name="Slide Number Placeholder 3"/>
          <p:cNvSpPr>
            <a:spLocks noGrp="1"/>
          </p:cNvSpPr>
          <p:nvPr>
            <p:ph type="sldNum" sz="quarter" idx="5"/>
          </p:nvPr>
        </p:nvSpPr>
        <p:spPr/>
        <p:txBody>
          <a:bodyPr/>
          <a:lstStyle/>
          <a:p>
            <a:fld id="{D2BB1863-BB7F-44F6-919E-3F5AB741B9B6}" type="slidenum">
              <a:rPr lang="en-US" smtClean="0"/>
              <a:t>24</a:t>
            </a:fld>
            <a:endParaRPr lang="en-US"/>
          </a:p>
        </p:txBody>
      </p:sp>
    </p:spTree>
    <p:extLst>
      <p:ext uri="{BB962C8B-B14F-4D97-AF65-F5344CB8AC3E}">
        <p14:creationId xmlns:p14="http://schemas.microsoft.com/office/powerpoint/2010/main" val="32799999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rPr>
              <a:t>CR happens in 3 stages, or pathways. Claim from keto website: involves limiting carb consumption to around 20 to 50 grams per day and filling up on fats, such as meat, fish, eggs, nuts, and healthy oils. </a:t>
            </a:r>
          </a:p>
        </p:txBody>
      </p:sp>
    </p:spTree>
    <p:extLst>
      <p:ext uri="{BB962C8B-B14F-4D97-AF65-F5344CB8AC3E}">
        <p14:creationId xmlns:p14="http://schemas.microsoft.com/office/powerpoint/2010/main" val="12257300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26</a:t>
            </a:fld>
            <a:endParaRPr lang="en-US"/>
          </a:p>
        </p:txBody>
      </p:sp>
    </p:spTree>
    <p:extLst>
      <p:ext uri="{BB962C8B-B14F-4D97-AF65-F5344CB8AC3E}">
        <p14:creationId xmlns:p14="http://schemas.microsoft.com/office/powerpoint/2010/main" val="15527518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T1D, pathogenesis is not clear. </a:t>
            </a:r>
          </a:p>
        </p:txBody>
      </p:sp>
      <p:sp>
        <p:nvSpPr>
          <p:cNvPr id="4" name="Slide Number Placeholder 3"/>
          <p:cNvSpPr>
            <a:spLocks noGrp="1"/>
          </p:cNvSpPr>
          <p:nvPr>
            <p:ph type="sldNum" sz="quarter" idx="5"/>
          </p:nvPr>
        </p:nvSpPr>
        <p:spPr/>
        <p:txBody>
          <a:bodyPr/>
          <a:lstStyle/>
          <a:p>
            <a:fld id="{D2BB1863-BB7F-44F6-919E-3F5AB741B9B6}" type="slidenum">
              <a:rPr lang="en-US" smtClean="0"/>
              <a:t>27</a:t>
            </a:fld>
            <a:endParaRPr lang="en-US"/>
          </a:p>
        </p:txBody>
      </p:sp>
    </p:spTree>
    <p:extLst>
      <p:ext uri="{BB962C8B-B14F-4D97-AF65-F5344CB8AC3E}">
        <p14:creationId xmlns:p14="http://schemas.microsoft.com/office/powerpoint/2010/main" val="35869090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Cells don’t respond to insulin anymore. The pancreas makes more and more insulin. Gestational diabetes is known to occur in 4% of all pregnancies and is primarily due to decreased insulin sensitivity.</a:t>
            </a:r>
          </a:p>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28</a:t>
            </a:fld>
            <a:endParaRPr lang="en-US"/>
          </a:p>
        </p:txBody>
      </p:sp>
    </p:spTree>
    <p:extLst>
      <p:ext uri="{BB962C8B-B14F-4D97-AF65-F5344CB8AC3E}">
        <p14:creationId xmlns:p14="http://schemas.microsoft.com/office/powerpoint/2010/main" val="29946061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latin typeface="Arial"/>
              </a:rPr>
              <a:t>Figure 11.3-1 Homeostasis</a:t>
            </a:r>
          </a:p>
          <a:p>
            <a:endParaRPr lang="en-IN">
              <a:latin typeface="Arial"/>
            </a:endParaRPr>
          </a:p>
        </p:txBody>
      </p:sp>
    </p:spTree>
    <p:extLst>
      <p:ext uri="{BB962C8B-B14F-4D97-AF65-F5344CB8AC3E}">
        <p14:creationId xmlns:p14="http://schemas.microsoft.com/office/powerpoint/2010/main" val="16473133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a:rPr>
              <a:t>Figure 11.3-2 Diabetes: A Breakdown in Homeostasis</a:t>
            </a:r>
          </a:p>
          <a:p>
            <a:endParaRPr lang="en-IN">
              <a:latin typeface="Arial"/>
            </a:endParaRPr>
          </a:p>
        </p:txBody>
      </p:sp>
    </p:spTree>
    <p:extLst>
      <p:ext uri="{BB962C8B-B14F-4D97-AF65-F5344CB8AC3E}">
        <p14:creationId xmlns:p14="http://schemas.microsoft.com/office/powerpoint/2010/main" val="34591687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31</a:t>
            </a:fld>
            <a:endParaRPr lang="en-US"/>
          </a:p>
        </p:txBody>
      </p:sp>
    </p:spTree>
    <p:extLst>
      <p:ext uri="{BB962C8B-B14F-4D97-AF65-F5344CB8AC3E}">
        <p14:creationId xmlns:p14="http://schemas.microsoft.com/office/powerpoint/2010/main" val="30936540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32</a:t>
            </a:fld>
            <a:endParaRPr lang="en-US"/>
          </a:p>
        </p:txBody>
      </p:sp>
    </p:spTree>
    <p:extLst>
      <p:ext uri="{BB962C8B-B14F-4D97-AF65-F5344CB8AC3E}">
        <p14:creationId xmlns:p14="http://schemas.microsoft.com/office/powerpoint/2010/main" val="42373729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Tropic for pancreas. Viral tropism is the ability of different viruses to infect different cellular types ultimately to produce a successful infection. </a:t>
            </a:r>
          </a:p>
          <a:p>
            <a:r>
              <a:rPr lang="en-US" dirty="0"/>
              <a:t>(type of Enterovirus) A digestive tract virus. There are many types of Coxsackieviruses. Also rotavirus, mumps virus, and cytomegalovirus. Viral infection can upregulate MHC I on </a:t>
            </a:r>
            <a:r>
              <a:rPr lang="el-GR" dirty="0"/>
              <a:t>β</a:t>
            </a:r>
            <a:r>
              <a:rPr lang="en-US" dirty="0"/>
              <a:t> cells. </a:t>
            </a:r>
            <a:r>
              <a:rPr lang="el-GR" dirty="0"/>
              <a:t>α</a:t>
            </a:r>
            <a:r>
              <a:rPr lang="en-US" dirty="0"/>
              <a:t> cells can differentiate into </a:t>
            </a:r>
            <a:r>
              <a:rPr lang="el-GR" dirty="0"/>
              <a:t>β</a:t>
            </a:r>
            <a:r>
              <a:rPr lang="en-US" dirty="0"/>
              <a:t> cells if they are damaged. But how to make them? CV mimic islet </a:t>
            </a:r>
            <a:r>
              <a:rPr lang="en-US"/>
              <a:t>cell proteins. </a:t>
            </a:r>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33</a:t>
            </a:fld>
            <a:endParaRPr lang="en-US"/>
          </a:p>
        </p:txBody>
      </p:sp>
    </p:spTree>
    <p:extLst>
      <p:ext uri="{BB962C8B-B14F-4D97-AF65-F5344CB8AC3E}">
        <p14:creationId xmlns:p14="http://schemas.microsoft.com/office/powerpoint/2010/main" val="121593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5</a:t>
            </a:fld>
            <a:endParaRPr lang="en-US"/>
          </a:p>
        </p:txBody>
      </p:sp>
    </p:spTree>
    <p:extLst>
      <p:ext uri="{BB962C8B-B14F-4D97-AF65-F5344CB8AC3E}">
        <p14:creationId xmlns:p14="http://schemas.microsoft.com/office/powerpoint/2010/main" val="30553575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diet. But in identical twins, if one has T1D, less than 50% other has it. So not all genetic. </a:t>
            </a:r>
          </a:p>
        </p:txBody>
      </p:sp>
      <p:sp>
        <p:nvSpPr>
          <p:cNvPr id="4" name="Slide Number Placeholder 3"/>
          <p:cNvSpPr>
            <a:spLocks noGrp="1"/>
          </p:cNvSpPr>
          <p:nvPr>
            <p:ph type="sldNum" sz="quarter" idx="5"/>
          </p:nvPr>
        </p:nvSpPr>
        <p:spPr/>
        <p:txBody>
          <a:bodyPr/>
          <a:lstStyle/>
          <a:p>
            <a:fld id="{D2BB1863-BB7F-44F6-919E-3F5AB741B9B6}" type="slidenum">
              <a:rPr lang="en-US" smtClean="0"/>
              <a:t>34</a:t>
            </a:fld>
            <a:endParaRPr lang="en-US"/>
          </a:p>
        </p:txBody>
      </p:sp>
    </p:spTree>
    <p:extLst>
      <p:ext uri="{BB962C8B-B14F-4D97-AF65-F5344CB8AC3E}">
        <p14:creationId xmlns:p14="http://schemas.microsoft.com/office/powerpoint/2010/main" val="31379285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insulin shots (or wear an insulin pump) every day.</a:t>
            </a:r>
          </a:p>
        </p:txBody>
      </p:sp>
      <p:sp>
        <p:nvSpPr>
          <p:cNvPr id="4" name="Slide Number Placeholder 3"/>
          <p:cNvSpPr>
            <a:spLocks noGrp="1"/>
          </p:cNvSpPr>
          <p:nvPr>
            <p:ph type="sldNum" sz="quarter" idx="5"/>
          </p:nvPr>
        </p:nvSpPr>
        <p:spPr/>
        <p:txBody>
          <a:bodyPr/>
          <a:lstStyle/>
          <a:p>
            <a:fld id="{D2BB1863-BB7F-44F6-919E-3F5AB741B9B6}" type="slidenum">
              <a:rPr lang="en-US" smtClean="0"/>
              <a:t>35</a:t>
            </a:fld>
            <a:endParaRPr lang="en-US"/>
          </a:p>
        </p:txBody>
      </p:sp>
    </p:spTree>
    <p:extLst>
      <p:ext uri="{BB962C8B-B14F-4D97-AF65-F5344CB8AC3E}">
        <p14:creationId xmlns:p14="http://schemas.microsoft.com/office/powerpoint/2010/main" val="7464510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36</a:t>
            </a:fld>
            <a:endParaRPr lang="en-US"/>
          </a:p>
        </p:txBody>
      </p:sp>
    </p:spTree>
    <p:extLst>
      <p:ext uri="{BB962C8B-B14F-4D97-AF65-F5344CB8AC3E}">
        <p14:creationId xmlns:p14="http://schemas.microsoft.com/office/powerpoint/2010/main" val="29702700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37</a:t>
            </a:fld>
            <a:endParaRPr lang="en-US"/>
          </a:p>
        </p:txBody>
      </p:sp>
    </p:spTree>
    <p:extLst>
      <p:ext uri="{BB962C8B-B14F-4D97-AF65-F5344CB8AC3E}">
        <p14:creationId xmlns:p14="http://schemas.microsoft.com/office/powerpoint/2010/main" val="35167893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38</a:t>
            </a:fld>
            <a:endParaRPr lang="en-US"/>
          </a:p>
        </p:txBody>
      </p:sp>
    </p:spTree>
    <p:extLst>
      <p:ext uri="{BB962C8B-B14F-4D97-AF65-F5344CB8AC3E}">
        <p14:creationId xmlns:p14="http://schemas.microsoft.com/office/powerpoint/2010/main" val="36528984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39</a:t>
            </a:fld>
            <a:endParaRPr lang="en-US"/>
          </a:p>
        </p:txBody>
      </p:sp>
    </p:spTree>
    <p:extLst>
      <p:ext uri="{BB962C8B-B14F-4D97-AF65-F5344CB8AC3E}">
        <p14:creationId xmlns:p14="http://schemas.microsoft.com/office/powerpoint/2010/main" val="1350705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the data, the incidence and prevalence of diabetes are increasing in the world. </a:t>
            </a:r>
          </a:p>
        </p:txBody>
      </p:sp>
      <p:sp>
        <p:nvSpPr>
          <p:cNvPr id="4" name="Slide Number Placeholder 3"/>
          <p:cNvSpPr>
            <a:spLocks noGrp="1"/>
          </p:cNvSpPr>
          <p:nvPr>
            <p:ph type="sldNum" sz="quarter" idx="5"/>
          </p:nvPr>
        </p:nvSpPr>
        <p:spPr/>
        <p:txBody>
          <a:bodyPr/>
          <a:lstStyle/>
          <a:p>
            <a:fld id="{D2BB1863-BB7F-44F6-919E-3F5AB741B9B6}" type="slidenum">
              <a:rPr lang="en-US" smtClean="0"/>
              <a:t>40</a:t>
            </a:fld>
            <a:endParaRPr lang="en-US"/>
          </a:p>
        </p:txBody>
      </p:sp>
    </p:spTree>
    <p:extLst>
      <p:ext uri="{BB962C8B-B14F-4D97-AF65-F5344CB8AC3E}">
        <p14:creationId xmlns:p14="http://schemas.microsoft.com/office/powerpoint/2010/main" val="12186887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41</a:t>
            </a:fld>
            <a:endParaRPr lang="en-US"/>
          </a:p>
        </p:txBody>
      </p:sp>
    </p:spTree>
    <p:extLst>
      <p:ext uri="{BB962C8B-B14F-4D97-AF65-F5344CB8AC3E}">
        <p14:creationId xmlns:p14="http://schemas.microsoft.com/office/powerpoint/2010/main" val="5962600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would they get data from North Korea?! </a:t>
            </a:r>
          </a:p>
        </p:txBody>
      </p:sp>
      <p:sp>
        <p:nvSpPr>
          <p:cNvPr id="4" name="Slide Number Placeholder 3"/>
          <p:cNvSpPr>
            <a:spLocks noGrp="1"/>
          </p:cNvSpPr>
          <p:nvPr>
            <p:ph type="sldNum" sz="quarter" idx="5"/>
          </p:nvPr>
        </p:nvSpPr>
        <p:spPr/>
        <p:txBody>
          <a:bodyPr/>
          <a:lstStyle/>
          <a:p>
            <a:fld id="{D2BB1863-BB7F-44F6-919E-3F5AB741B9B6}" type="slidenum">
              <a:rPr lang="en-US" smtClean="0"/>
              <a:t>42</a:t>
            </a:fld>
            <a:endParaRPr lang="en-US"/>
          </a:p>
        </p:txBody>
      </p:sp>
    </p:spTree>
    <p:extLst>
      <p:ext uri="{BB962C8B-B14F-4D97-AF65-F5344CB8AC3E}">
        <p14:creationId xmlns:p14="http://schemas.microsoft.com/office/powerpoint/2010/main" val="35482081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FFB341-B4B1-4B36-8913-94DF83C8C93F}" type="slidenum">
              <a:rPr lang="en-US" smtClean="0"/>
              <a:t>43</a:t>
            </a:fld>
            <a:endParaRPr lang="en-US"/>
          </a:p>
        </p:txBody>
      </p:sp>
      <p:sp>
        <p:nvSpPr>
          <p:cNvPr id="5" name="Footer Placeholder 4">
            <a:extLst>
              <a:ext uri="{FF2B5EF4-FFF2-40B4-BE49-F238E27FC236}">
                <a16:creationId xmlns:a16="http://schemas.microsoft.com/office/drawing/2014/main" id="{F1724D84-1B09-ACAF-6F0D-647973949A35}"/>
              </a:ext>
            </a:extLst>
          </p:cNvPr>
          <p:cNvSpPr>
            <a:spLocks noGrp="1"/>
          </p:cNvSpPr>
          <p:nvPr>
            <p:ph type="ftr" sz="quarter" idx="4"/>
          </p:nvPr>
        </p:nvSpPr>
        <p:spPr/>
        <p:txBody>
          <a:bodyPr/>
          <a:lstStyle/>
          <a:p>
            <a:r>
              <a:rPr lang="en-US"/>
              <a:t>FAXEL</a:t>
            </a:r>
          </a:p>
        </p:txBody>
      </p:sp>
    </p:spTree>
    <p:extLst>
      <p:ext uri="{BB962C8B-B14F-4D97-AF65-F5344CB8AC3E}">
        <p14:creationId xmlns:p14="http://schemas.microsoft.com/office/powerpoint/2010/main" val="2989757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6</a:t>
            </a:fld>
            <a:endParaRPr lang="en-US"/>
          </a:p>
        </p:txBody>
      </p:sp>
    </p:spTree>
    <p:extLst>
      <p:ext uri="{BB962C8B-B14F-4D97-AF65-F5344CB8AC3E}">
        <p14:creationId xmlns:p14="http://schemas.microsoft.com/office/powerpoint/2010/main" val="40034000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FFB341-B4B1-4B36-8913-94DF83C8C93F}" type="slidenum">
              <a:rPr lang="en-US" smtClean="0"/>
              <a:t>44</a:t>
            </a:fld>
            <a:endParaRPr lang="en-US"/>
          </a:p>
        </p:txBody>
      </p:sp>
      <p:sp>
        <p:nvSpPr>
          <p:cNvPr id="5" name="Footer Placeholder 4">
            <a:extLst>
              <a:ext uri="{FF2B5EF4-FFF2-40B4-BE49-F238E27FC236}">
                <a16:creationId xmlns:a16="http://schemas.microsoft.com/office/drawing/2014/main" id="{F1724D84-1B09-ACAF-6F0D-647973949A35}"/>
              </a:ext>
            </a:extLst>
          </p:cNvPr>
          <p:cNvSpPr>
            <a:spLocks noGrp="1"/>
          </p:cNvSpPr>
          <p:nvPr>
            <p:ph type="ftr" sz="quarter" idx="4"/>
          </p:nvPr>
        </p:nvSpPr>
        <p:spPr/>
        <p:txBody>
          <a:bodyPr/>
          <a:lstStyle/>
          <a:p>
            <a:r>
              <a:rPr lang="en-US"/>
              <a:t>FAXEL</a:t>
            </a:r>
          </a:p>
        </p:txBody>
      </p:sp>
    </p:spTree>
    <p:extLst>
      <p:ext uri="{BB962C8B-B14F-4D97-AF65-F5344CB8AC3E}">
        <p14:creationId xmlns:p14="http://schemas.microsoft.com/office/powerpoint/2010/main" val="2695315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7</a:t>
            </a:fld>
            <a:endParaRPr lang="en-US"/>
          </a:p>
        </p:txBody>
      </p:sp>
    </p:spTree>
    <p:extLst>
      <p:ext uri="{BB962C8B-B14F-4D97-AF65-F5344CB8AC3E}">
        <p14:creationId xmlns:p14="http://schemas.microsoft.com/office/powerpoint/2010/main" val="16736178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8</a:t>
            </a:fld>
            <a:endParaRPr lang="en-US"/>
          </a:p>
        </p:txBody>
      </p:sp>
    </p:spTree>
    <p:extLst>
      <p:ext uri="{BB962C8B-B14F-4D97-AF65-F5344CB8AC3E}">
        <p14:creationId xmlns:p14="http://schemas.microsoft.com/office/powerpoint/2010/main" val="3072013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9</a:t>
            </a:fld>
            <a:endParaRPr lang="en-US"/>
          </a:p>
        </p:txBody>
      </p:sp>
    </p:spTree>
    <p:extLst>
      <p:ext uri="{BB962C8B-B14F-4D97-AF65-F5344CB8AC3E}">
        <p14:creationId xmlns:p14="http://schemas.microsoft.com/office/powerpoint/2010/main" val="3756566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B1863-BB7F-44F6-919E-3F5AB741B9B6}" type="slidenum">
              <a:rPr lang="en-US" smtClean="0"/>
              <a:t>10</a:t>
            </a:fld>
            <a:endParaRPr lang="en-US"/>
          </a:p>
        </p:txBody>
      </p:sp>
    </p:spTree>
    <p:extLst>
      <p:ext uri="{BB962C8B-B14F-4D97-AF65-F5344CB8AC3E}">
        <p14:creationId xmlns:p14="http://schemas.microsoft.com/office/powerpoint/2010/main" val="3223613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Alpha cells secrete the peptide hormone glucagon in order to increase glucose levels in the blood stream</a:t>
            </a:r>
          </a:p>
        </p:txBody>
      </p:sp>
      <p:sp>
        <p:nvSpPr>
          <p:cNvPr id="4" name="Slide Number Placeholder 3"/>
          <p:cNvSpPr>
            <a:spLocks noGrp="1"/>
          </p:cNvSpPr>
          <p:nvPr>
            <p:ph type="sldNum" sz="quarter" idx="5"/>
          </p:nvPr>
        </p:nvSpPr>
        <p:spPr/>
        <p:txBody>
          <a:bodyPr/>
          <a:lstStyle/>
          <a:p>
            <a:fld id="{D2BB1863-BB7F-44F6-919E-3F5AB741B9B6}" type="slidenum">
              <a:rPr lang="en-US" smtClean="0"/>
              <a:t>12</a:t>
            </a:fld>
            <a:endParaRPr lang="en-US"/>
          </a:p>
        </p:txBody>
      </p:sp>
    </p:spTree>
    <p:extLst>
      <p:ext uri="{BB962C8B-B14F-4D97-AF65-F5344CB8AC3E}">
        <p14:creationId xmlns:p14="http://schemas.microsoft.com/office/powerpoint/2010/main" val="1213360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CA6EBAE-4645-4983-B46F-104072FD25B8}" type="datetime1">
              <a:rPr lang="en-US" smtClean="0"/>
              <a:t>4/27/2023</a:t>
            </a:fld>
            <a:endParaRPr lang="en-US"/>
          </a:p>
        </p:txBody>
      </p:sp>
      <p:sp>
        <p:nvSpPr>
          <p:cNvPr id="5" name="Footer Placeholder 4"/>
          <p:cNvSpPr>
            <a:spLocks noGrp="1"/>
          </p:cNvSpPr>
          <p:nvPr>
            <p:ph type="ftr" sz="quarter" idx="11"/>
          </p:nvPr>
        </p:nvSpPr>
        <p:spPr/>
        <p:txBody>
          <a:bodyPr/>
          <a:lstStyle/>
          <a:p>
            <a:r>
              <a:rPr lang="en-US"/>
              <a:t>FAXEL</a:t>
            </a:r>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699988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310C2D-BC1A-49D7-BFD2-F442FCBA26BD}" type="datetime1">
              <a:rPr lang="en-US" smtClean="0"/>
              <a:t>4/27/2023</a:t>
            </a:fld>
            <a:endParaRPr lang="en-US"/>
          </a:p>
        </p:txBody>
      </p:sp>
      <p:sp>
        <p:nvSpPr>
          <p:cNvPr id="5" name="Footer Placeholder 4"/>
          <p:cNvSpPr>
            <a:spLocks noGrp="1"/>
          </p:cNvSpPr>
          <p:nvPr>
            <p:ph type="ftr" sz="quarter" idx="11"/>
          </p:nvPr>
        </p:nvSpPr>
        <p:spPr/>
        <p:txBody>
          <a:bodyPr/>
          <a:lstStyle/>
          <a:p>
            <a:r>
              <a:rPr lang="en-US"/>
              <a:t>FAXEL</a:t>
            </a:r>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013764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3B1735-2D5B-4C51-922C-B058BF72644C}" type="datetime1">
              <a:rPr lang="en-US" smtClean="0"/>
              <a:t>4/27/2023</a:t>
            </a:fld>
            <a:endParaRPr lang="en-US"/>
          </a:p>
        </p:txBody>
      </p:sp>
      <p:sp>
        <p:nvSpPr>
          <p:cNvPr id="5" name="Footer Placeholder 4"/>
          <p:cNvSpPr>
            <a:spLocks noGrp="1"/>
          </p:cNvSpPr>
          <p:nvPr>
            <p:ph type="ftr" sz="quarter" idx="11"/>
          </p:nvPr>
        </p:nvSpPr>
        <p:spPr/>
        <p:txBody>
          <a:bodyPr/>
          <a:lstStyle/>
          <a:p>
            <a:r>
              <a:rPr lang="en-US"/>
              <a:t>FAXEL</a:t>
            </a:r>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0382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9C415A-132D-44C3-8441-47A32885B4B2}" type="datetime1">
              <a:rPr lang="en-US" smtClean="0"/>
              <a:t>4/27/2023</a:t>
            </a:fld>
            <a:endParaRPr lang="en-US"/>
          </a:p>
        </p:txBody>
      </p:sp>
      <p:sp>
        <p:nvSpPr>
          <p:cNvPr id="5" name="Footer Placeholder 4"/>
          <p:cNvSpPr>
            <a:spLocks noGrp="1"/>
          </p:cNvSpPr>
          <p:nvPr>
            <p:ph type="ftr" sz="quarter" idx="11"/>
          </p:nvPr>
        </p:nvSpPr>
        <p:spPr/>
        <p:txBody>
          <a:bodyPr/>
          <a:lstStyle/>
          <a:p>
            <a:r>
              <a:rPr lang="en-US"/>
              <a:t>FAXEL</a:t>
            </a:r>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537093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FB5B82-D848-4F84-8FBA-D71644960EEC}" type="datetime1">
              <a:rPr lang="en-US" smtClean="0"/>
              <a:t>4/27/2023</a:t>
            </a:fld>
            <a:endParaRPr lang="en-US"/>
          </a:p>
        </p:txBody>
      </p:sp>
      <p:sp>
        <p:nvSpPr>
          <p:cNvPr id="5" name="Footer Placeholder 4"/>
          <p:cNvSpPr>
            <a:spLocks noGrp="1"/>
          </p:cNvSpPr>
          <p:nvPr>
            <p:ph type="ftr" sz="quarter" idx="11"/>
          </p:nvPr>
        </p:nvSpPr>
        <p:spPr/>
        <p:txBody>
          <a:bodyPr/>
          <a:lstStyle/>
          <a:p>
            <a:r>
              <a:rPr lang="en-US"/>
              <a:t>FAXEL</a:t>
            </a:r>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57095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C62CB47-D0B6-4D4A-8C86-9DF0EA59A4E1}" type="datetime1">
              <a:rPr lang="en-US" smtClean="0"/>
              <a:t>4/27/2023</a:t>
            </a:fld>
            <a:endParaRPr lang="en-US"/>
          </a:p>
        </p:txBody>
      </p:sp>
      <p:sp>
        <p:nvSpPr>
          <p:cNvPr id="6" name="Footer Placeholder 5"/>
          <p:cNvSpPr>
            <a:spLocks noGrp="1"/>
          </p:cNvSpPr>
          <p:nvPr>
            <p:ph type="ftr" sz="quarter" idx="11"/>
          </p:nvPr>
        </p:nvSpPr>
        <p:spPr/>
        <p:txBody>
          <a:bodyPr/>
          <a:lstStyle/>
          <a:p>
            <a:r>
              <a:rPr lang="en-US"/>
              <a:t>FAXEL</a:t>
            </a:r>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64712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1F65670-1740-4529-B42E-B7E67EDC569A}" type="datetime1">
              <a:rPr lang="en-US" smtClean="0"/>
              <a:t>4/27/2023</a:t>
            </a:fld>
            <a:endParaRPr lang="en-US"/>
          </a:p>
        </p:txBody>
      </p:sp>
      <p:sp>
        <p:nvSpPr>
          <p:cNvPr id="8" name="Footer Placeholder 7"/>
          <p:cNvSpPr>
            <a:spLocks noGrp="1"/>
          </p:cNvSpPr>
          <p:nvPr>
            <p:ph type="ftr" sz="quarter" idx="11"/>
          </p:nvPr>
        </p:nvSpPr>
        <p:spPr/>
        <p:txBody>
          <a:bodyPr/>
          <a:lstStyle/>
          <a:p>
            <a:r>
              <a:rPr lang="en-US"/>
              <a:t>FAXEL</a:t>
            </a:r>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933461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B52F90A-DC2D-4820-9F48-272570EE27DA}" type="datetime1">
              <a:rPr lang="en-US" smtClean="0"/>
              <a:t>4/27/2023</a:t>
            </a:fld>
            <a:endParaRPr lang="en-US"/>
          </a:p>
        </p:txBody>
      </p:sp>
      <p:sp>
        <p:nvSpPr>
          <p:cNvPr id="4" name="Footer Placeholder 3"/>
          <p:cNvSpPr>
            <a:spLocks noGrp="1"/>
          </p:cNvSpPr>
          <p:nvPr>
            <p:ph type="ftr" sz="quarter" idx="11"/>
          </p:nvPr>
        </p:nvSpPr>
        <p:spPr/>
        <p:txBody>
          <a:bodyPr/>
          <a:lstStyle/>
          <a:p>
            <a:r>
              <a:rPr lang="en-US"/>
              <a:t>FAXEL</a:t>
            </a:r>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880324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B6E88E-2069-4031-A146-34DF684D3B59}" type="datetime1">
              <a:rPr lang="en-US" smtClean="0"/>
              <a:t>4/27/2023</a:t>
            </a:fld>
            <a:endParaRPr lang="en-US"/>
          </a:p>
        </p:txBody>
      </p:sp>
      <p:sp>
        <p:nvSpPr>
          <p:cNvPr id="3" name="Footer Placeholder 2"/>
          <p:cNvSpPr>
            <a:spLocks noGrp="1"/>
          </p:cNvSpPr>
          <p:nvPr>
            <p:ph type="ftr" sz="quarter" idx="11"/>
          </p:nvPr>
        </p:nvSpPr>
        <p:spPr/>
        <p:txBody>
          <a:bodyPr/>
          <a:lstStyle/>
          <a:p>
            <a:r>
              <a:rPr lang="en-US"/>
              <a:t>FAXEL</a:t>
            </a:r>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25930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9B063CC-C55F-4814-B005-4A4E72D3F7D3}" type="datetime1">
              <a:rPr lang="en-US" smtClean="0"/>
              <a:t>4/27/2023</a:t>
            </a:fld>
            <a:endParaRPr lang="en-US"/>
          </a:p>
        </p:txBody>
      </p:sp>
      <p:sp>
        <p:nvSpPr>
          <p:cNvPr id="6" name="Footer Placeholder 5"/>
          <p:cNvSpPr>
            <a:spLocks noGrp="1"/>
          </p:cNvSpPr>
          <p:nvPr>
            <p:ph type="ftr" sz="quarter" idx="11"/>
          </p:nvPr>
        </p:nvSpPr>
        <p:spPr/>
        <p:txBody>
          <a:bodyPr/>
          <a:lstStyle/>
          <a:p>
            <a:r>
              <a:rPr lang="en-US"/>
              <a:t>FAXEL</a:t>
            </a:r>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603756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77B3F61-22EE-4394-B28B-A0D601C5D2D7}" type="datetime1">
              <a:rPr lang="en-US" smtClean="0"/>
              <a:t>4/27/2023</a:t>
            </a:fld>
            <a:endParaRPr lang="en-US"/>
          </a:p>
        </p:txBody>
      </p:sp>
      <p:sp>
        <p:nvSpPr>
          <p:cNvPr id="6" name="Footer Placeholder 5"/>
          <p:cNvSpPr>
            <a:spLocks noGrp="1"/>
          </p:cNvSpPr>
          <p:nvPr>
            <p:ph type="ftr" sz="quarter" idx="11"/>
          </p:nvPr>
        </p:nvSpPr>
        <p:spPr/>
        <p:txBody>
          <a:bodyPr/>
          <a:lstStyle/>
          <a:p>
            <a:r>
              <a:rPr lang="en-US"/>
              <a:t>FAXEL</a:t>
            </a:r>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412579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57E50-4144-4F9F-8D48-783A59893277}" type="datetime1">
              <a:rPr lang="en-US" smtClean="0"/>
              <a:t>4/27/2023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FAXEL</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3758868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close up of a logo&#10;&#10;Description generated with very high confidence">
            <a:extLst>
              <a:ext uri="{FF2B5EF4-FFF2-40B4-BE49-F238E27FC236}">
                <a16:creationId xmlns:a16="http://schemas.microsoft.com/office/drawing/2014/main" id="{B413B889-9F59-45CE-B364-C8C8574502A6}"/>
              </a:ext>
            </a:extLst>
          </p:cNvPr>
          <p:cNvPicPr>
            <a:picLocks noChangeAspect="1"/>
          </p:cNvPicPr>
          <p:nvPr/>
        </p:nvPicPr>
        <p:blipFill>
          <a:blip r:embed="rId3"/>
          <a:stretch>
            <a:fillRect/>
          </a:stretch>
        </p:blipFill>
        <p:spPr>
          <a:xfrm>
            <a:off x="2137" y="858118"/>
            <a:ext cx="9144000" cy="5146901"/>
          </a:xfrm>
          <a:prstGeom prst="rect">
            <a:avLst/>
          </a:prstGeom>
        </p:spPr>
      </p:pic>
      <p:sp>
        <p:nvSpPr>
          <p:cNvPr id="2" name="Title 1"/>
          <p:cNvSpPr>
            <a:spLocks noGrp="1"/>
          </p:cNvSpPr>
          <p:nvPr>
            <p:ph type="ctrTitle"/>
          </p:nvPr>
        </p:nvSpPr>
        <p:spPr>
          <a:xfrm>
            <a:off x="1143000" y="1568394"/>
            <a:ext cx="6858000" cy="821872"/>
          </a:xfrm>
        </p:spPr>
        <p:txBody>
          <a:bodyPr>
            <a:noAutofit/>
          </a:bodyPr>
          <a:lstStyle/>
          <a:p>
            <a:r>
              <a:rPr lang="en-US" sz="4400" dirty="0">
                <a:latin typeface="Posterama"/>
                <a:cs typeface="Calibri Light"/>
              </a:rPr>
              <a:t>Human Body Systems: Diabetes</a:t>
            </a:r>
            <a:endParaRPr lang="en-US" sz="4400" dirty="0">
              <a:latin typeface="Posterama"/>
            </a:endParaRPr>
          </a:p>
        </p:txBody>
      </p:sp>
      <p:sp>
        <p:nvSpPr>
          <p:cNvPr id="3" name="Subtitle 2"/>
          <p:cNvSpPr>
            <a:spLocks noGrp="1"/>
          </p:cNvSpPr>
          <p:nvPr>
            <p:ph type="subTitle" idx="1"/>
          </p:nvPr>
        </p:nvSpPr>
        <p:spPr>
          <a:xfrm>
            <a:off x="1143000" y="2633493"/>
            <a:ext cx="6858000" cy="588679"/>
          </a:xfrm>
        </p:spPr>
        <p:txBody>
          <a:bodyPr vert="horz" lIns="68580" tIns="34290" rIns="68580" bIns="34290" rtlCol="0" anchor="t">
            <a:normAutofit fontScale="70000" lnSpcReduction="20000"/>
          </a:bodyPr>
          <a:lstStyle/>
          <a:p>
            <a:r>
              <a:rPr lang="en-US" dirty="0">
                <a:latin typeface="Posterama"/>
                <a:cs typeface="Calibri"/>
              </a:rPr>
              <a:t>Thursday, April 27</a:t>
            </a:r>
            <a:r>
              <a:rPr lang="en-US" baseline="30000" dirty="0">
                <a:latin typeface="Posterama"/>
                <a:cs typeface="Calibri"/>
              </a:rPr>
              <a:t>th</a:t>
            </a:r>
            <a:r>
              <a:rPr lang="en-US" dirty="0">
                <a:latin typeface="Posterama"/>
                <a:cs typeface="Calibri"/>
              </a:rPr>
              <a:t>, 2023</a:t>
            </a:r>
          </a:p>
          <a:p>
            <a:r>
              <a:rPr lang="en-US" dirty="0">
                <a:latin typeface="Posterama"/>
                <a:cs typeface="Calibri"/>
              </a:rPr>
              <a:t>SSC 138</a:t>
            </a:r>
            <a:endParaRPr lang="en-US" dirty="0">
              <a:latin typeface="Posterama"/>
            </a:endParaRP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A400C-4026-B1E4-7301-41D158FEDE35}"/>
              </a:ext>
            </a:extLst>
          </p:cNvPr>
          <p:cNvSpPr>
            <a:spLocks noGrp="1"/>
          </p:cNvSpPr>
          <p:nvPr>
            <p:ph type="title"/>
          </p:nvPr>
        </p:nvSpPr>
        <p:spPr/>
        <p:txBody>
          <a:bodyPr/>
          <a:lstStyle/>
          <a:p>
            <a:pPr algn="ctr"/>
            <a:r>
              <a:rPr lang="en-US" dirty="0"/>
              <a:t>The Importance of Insulin</a:t>
            </a:r>
          </a:p>
        </p:txBody>
      </p:sp>
      <p:sp>
        <p:nvSpPr>
          <p:cNvPr id="3" name="Content Placeholder 2">
            <a:extLst>
              <a:ext uri="{FF2B5EF4-FFF2-40B4-BE49-F238E27FC236}">
                <a16:creationId xmlns:a16="http://schemas.microsoft.com/office/drawing/2014/main" id="{33F55716-4200-170D-9141-9955B906AD23}"/>
              </a:ext>
            </a:extLst>
          </p:cNvPr>
          <p:cNvSpPr>
            <a:spLocks noGrp="1"/>
          </p:cNvSpPr>
          <p:nvPr>
            <p:ph idx="1"/>
          </p:nvPr>
        </p:nvSpPr>
        <p:spPr/>
        <p:txBody>
          <a:bodyPr/>
          <a:lstStyle/>
          <a:p>
            <a:r>
              <a:rPr lang="en-US" dirty="0"/>
              <a:t>When you eat food, the glucose is absorbed in the intestines and moved to the bloodstream.</a:t>
            </a:r>
          </a:p>
        </p:txBody>
      </p:sp>
      <p:pic>
        <p:nvPicPr>
          <p:cNvPr id="4" name="Picture 3">
            <a:extLst>
              <a:ext uri="{FF2B5EF4-FFF2-40B4-BE49-F238E27FC236}">
                <a16:creationId xmlns:a16="http://schemas.microsoft.com/office/drawing/2014/main" id="{C3EE9811-7415-F853-F9CD-71C53A5700FC}"/>
              </a:ext>
            </a:extLst>
          </p:cNvPr>
          <p:cNvPicPr>
            <a:picLocks noChangeAspect="1"/>
          </p:cNvPicPr>
          <p:nvPr/>
        </p:nvPicPr>
        <p:blipFill>
          <a:blip r:embed="rId3"/>
          <a:stretch>
            <a:fillRect/>
          </a:stretch>
        </p:blipFill>
        <p:spPr>
          <a:xfrm>
            <a:off x="5137484" y="4604334"/>
            <a:ext cx="4006516" cy="2253666"/>
          </a:xfrm>
          <a:prstGeom prst="rect">
            <a:avLst/>
          </a:prstGeom>
        </p:spPr>
      </p:pic>
      <p:pic>
        <p:nvPicPr>
          <p:cNvPr id="5" name="Picture 4">
            <a:extLst>
              <a:ext uri="{FF2B5EF4-FFF2-40B4-BE49-F238E27FC236}">
                <a16:creationId xmlns:a16="http://schemas.microsoft.com/office/drawing/2014/main" id="{1A03CF04-D3E2-A010-BF33-94EEF7CC9BA5}"/>
              </a:ext>
            </a:extLst>
          </p:cNvPr>
          <p:cNvPicPr>
            <a:picLocks noChangeAspect="1"/>
          </p:cNvPicPr>
          <p:nvPr/>
        </p:nvPicPr>
        <p:blipFill>
          <a:blip r:embed="rId4">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3018327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A400C-4026-B1E4-7301-41D158FEDE35}"/>
              </a:ext>
            </a:extLst>
          </p:cNvPr>
          <p:cNvSpPr>
            <a:spLocks noGrp="1"/>
          </p:cNvSpPr>
          <p:nvPr>
            <p:ph type="title"/>
          </p:nvPr>
        </p:nvSpPr>
        <p:spPr/>
        <p:txBody>
          <a:bodyPr/>
          <a:lstStyle/>
          <a:p>
            <a:pPr algn="ctr"/>
            <a:r>
              <a:rPr lang="en-US" dirty="0"/>
              <a:t>The Importance of Insulin</a:t>
            </a:r>
          </a:p>
        </p:txBody>
      </p:sp>
      <p:sp>
        <p:nvSpPr>
          <p:cNvPr id="3" name="Content Placeholder 2">
            <a:extLst>
              <a:ext uri="{FF2B5EF4-FFF2-40B4-BE49-F238E27FC236}">
                <a16:creationId xmlns:a16="http://schemas.microsoft.com/office/drawing/2014/main" id="{33F55716-4200-170D-9141-9955B906AD23}"/>
              </a:ext>
            </a:extLst>
          </p:cNvPr>
          <p:cNvSpPr>
            <a:spLocks noGrp="1"/>
          </p:cNvSpPr>
          <p:nvPr>
            <p:ph idx="1"/>
          </p:nvPr>
        </p:nvSpPr>
        <p:spPr/>
        <p:txBody>
          <a:bodyPr/>
          <a:lstStyle/>
          <a:p>
            <a:r>
              <a:rPr lang="en-US" dirty="0"/>
              <a:t>When you eat food, the glucose is absorbed in the intestines and moved to the bloodstream.</a:t>
            </a:r>
          </a:p>
          <a:p>
            <a:r>
              <a:rPr lang="en-US" dirty="0"/>
              <a:t>The beta (β) cells in the pancreas detect the glucose and secrete insulin.</a:t>
            </a:r>
          </a:p>
        </p:txBody>
      </p:sp>
      <p:pic>
        <p:nvPicPr>
          <p:cNvPr id="4" name="Picture 3">
            <a:extLst>
              <a:ext uri="{FF2B5EF4-FFF2-40B4-BE49-F238E27FC236}">
                <a16:creationId xmlns:a16="http://schemas.microsoft.com/office/drawing/2014/main" id="{C3EE9811-7415-F853-F9CD-71C53A5700FC}"/>
              </a:ext>
            </a:extLst>
          </p:cNvPr>
          <p:cNvPicPr>
            <a:picLocks noChangeAspect="1"/>
          </p:cNvPicPr>
          <p:nvPr/>
        </p:nvPicPr>
        <p:blipFill>
          <a:blip r:embed="rId2"/>
          <a:stretch>
            <a:fillRect/>
          </a:stretch>
        </p:blipFill>
        <p:spPr>
          <a:xfrm>
            <a:off x="5137484" y="4604334"/>
            <a:ext cx="4006516" cy="2253666"/>
          </a:xfrm>
          <a:prstGeom prst="rect">
            <a:avLst/>
          </a:prstGeom>
        </p:spPr>
      </p:pic>
      <p:pic>
        <p:nvPicPr>
          <p:cNvPr id="5" name="Picture 4">
            <a:extLst>
              <a:ext uri="{FF2B5EF4-FFF2-40B4-BE49-F238E27FC236}">
                <a16:creationId xmlns:a16="http://schemas.microsoft.com/office/drawing/2014/main" id="{1A03CF04-D3E2-A010-BF33-94EEF7CC9BA5}"/>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1915037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A400C-4026-B1E4-7301-41D158FEDE35}"/>
              </a:ext>
            </a:extLst>
          </p:cNvPr>
          <p:cNvSpPr>
            <a:spLocks noGrp="1"/>
          </p:cNvSpPr>
          <p:nvPr>
            <p:ph type="title"/>
          </p:nvPr>
        </p:nvSpPr>
        <p:spPr/>
        <p:txBody>
          <a:bodyPr/>
          <a:lstStyle/>
          <a:p>
            <a:pPr algn="ctr"/>
            <a:r>
              <a:rPr lang="en-US" dirty="0"/>
              <a:t>The Importance of Insulin</a:t>
            </a:r>
          </a:p>
        </p:txBody>
      </p:sp>
      <p:sp>
        <p:nvSpPr>
          <p:cNvPr id="3" name="Content Placeholder 2">
            <a:extLst>
              <a:ext uri="{FF2B5EF4-FFF2-40B4-BE49-F238E27FC236}">
                <a16:creationId xmlns:a16="http://schemas.microsoft.com/office/drawing/2014/main" id="{33F55716-4200-170D-9141-9955B906AD23}"/>
              </a:ext>
            </a:extLst>
          </p:cNvPr>
          <p:cNvSpPr>
            <a:spLocks noGrp="1"/>
          </p:cNvSpPr>
          <p:nvPr>
            <p:ph idx="1"/>
          </p:nvPr>
        </p:nvSpPr>
        <p:spPr/>
        <p:txBody>
          <a:bodyPr/>
          <a:lstStyle/>
          <a:p>
            <a:r>
              <a:rPr lang="en-US" dirty="0"/>
              <a:t>When you eat food, the glucose is absorbed in the intestines and moved to the bloodstream.</a:t>
            </a:r>
          </a:p>
          <a:p>
            <a:r>
              <a:rPr lang="en-US" dirty="0"/>
              <a:t>The beta (β) cells in the pancreas detect the glucose and secrete insulin.</a:t>
            </a:r>
          </a:p>
          <a:p>
            <a:r>
              <a:rPr lang="en-US" dirty="0"/>
              <a:t>Insulin allows glucose to enter cells to be used for cellular respiration.</a:t>
            </a:r>
          </a:p>
        </p:txBody>
      </p:sp>
      <p:pic>
        <p:nvPicPr>
          <p:cNvPr id="4" name="Picture 3">
            <a:extLst>
              <a:ext uri="{FF2B5EF4-FFF2-40B4-BE49-F238E27FC236}">
                <a16:creationId xmlns:a16="http://schemas.microsoft.com/office/drawing/2014/main" id="{C3EE9811-7415-F853-F9CD-71C53A5700FC}"/>
              </a:ext>
            </a:extLst>
          </p:cNvPr>
          <p:cNvPicPr>
            <a:picLocks noChangeAspect="1"/>
          </p:cNvPicPr>
          <p:nvPr/>
        </p:nvPicPr>
        <p:blipFill>
          <a:blip r:embed="rId3"/>
          <a:stretch>
            <a:fillRect/>
          </a:stretch>
        </p:blipFill>
        <p:spPr>
          <a:xfrm>
            <a:off x="5137484" y="4604334"/>
            <a:ext cx="4006516" cy="2253666"/>
          </a:xfrm>
          <a:prstGeom prst="rect">
            <a:avLst/>
          </a:prstGeom>
        </p:spPr>
      </p:pic>
      <p:pic>
        <p:nvPicPr>
          <p:cNvPr id="5" name="Picture 4">
            <a:extLst>
              <a:ext uri="{FF2B5EF4-FFF2-40B4-BE49-F238E27FC236}">
                <a16:creationId xmlns:a16="http://schemas.microsoft.com/office/drawing/2014/main" id="{1A03CF04-D3E2-A010-BF33-94EEF7CC9BA5}"/>
              </a:ext>
            </a:extLst>
          </p:cNvPr>
          <p:cNvPicPr>
            <a:picLocks noChangeAspect="1"/>
          </p:cNvPicPr>
          <p:nvPr/>
        </p:nvPicPr>
        <p:blipFill>
          <a:blip r:embed="rId4">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519758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A400C-4026-B1E4-7301-41D158FEDE35}"/>
              </a:ext>
            </a:extLst>
          </p:cNvPr>
          <p:cNvSpPr>
            <a:spLocks noGrp="1"/>
          </p:cNvSpPr>
          <p:nvPr>
            <p:ph type="title"/>
          </p:nvPr>
        </p:nvSpPr>
        <p:spPr/>
        <p:txBody>
          <a:bodyPr/>
          <a:lstStyle/>
          <a:p>
            <a:pPr algn="ctr"/>
            <a:r>
              <a:rPr lang="en-US" dirty="0"/>
              <a:t>The Importance of Insulin</a:t>
            </a:r>
          </a:p>
        </p:txBody>
      </p:sp>
      <p:sp>
        <p:nvSpPr>
          <p:cNvPr id="3" name="Content Placeholder 2">
            <a:extLst>
              <a:ext uri="{FF2B5EF4-FFF2-40B4-BE49-F238E27FC236}">
                <a16:creationId xmlns:a16="http://schemas.microsoft.com/office/drawing/2014/main" id="{33F55716-4200-170D-9141-9955B906AD23}"/>
              </a:ext>
            </a:extLst>
          </p:cNvPr>
          <p:cNvSpPr>
            <a:spLocks noGrp="1"/>
          </p:cNvSpPr>
          <p:nvPr>
            <p:ph idx="1"/>
          </p:nvPr>
        </p:nvSpPr>
        <p:spPr/>
        <p:txBody>
          <a:bodyPr/>
          <a:lstStyle/>
          <a:p>
            <a:r>
              <a:rPr lang="en-US" dirty="0"/>
              <a:t>When you eat food, the glucose is absorbed in the intestines and moved to the bloodstream.</a:t>
            </a:r>
          </a:p>
          <a:p>
            <a:r>
              <a:rPr lang="en-US" dirty="0"/>
              <a:t>The beta (β) cells in the pancreas detect the glucose and secrete insulin.</a:t>
            </a:r>
          </a:p>
          <a:p>
            <a:r>
              <a:rPr lang="en-US" dirty="0"/>
              <a:t>Insulin allows glucose to enter cells to be used for cellular respiration.</a:t>
            </a:r>
          </a:p>
          <a:p>
            <a:r>
              <a:rPr lang="en-US" dirty="0"/>
              <a:t>If there is no insulin, glucose will never be brought into cells.</a:t>
            </a:r>
          </a:p>
        </p:txBody>
      </p:sp>
      <p:pic>
        <p:nvPicPr>
          <p:cNvPr id="4" name="Picture 3">
            <a:extLst>
              <a:ext uri="{FF2B5EF4-FFF2-40B4-BE49-F238E27FC236}">
                <a16:creationId xmlns:a16="http://schemas.microsoft.com/office/drawing/2014/main" id="{C3EE9811-7415-F853-F9CD-71C53A5700FC}"/>
              </a:ext>
            </a:extLst>
          </p:cNvPr>
          <p:cNvPicPr>
            <a:picLocks noChangeAspect="1"/>
          </p:cNvPicPr>
          <p:nvPr/>
        </p:nvPicPr>
        <p:blipFill>
          <a:blip r:embed="rId3"/>
          <a:stretch>
            <a:fillRect/>
          </a:stretch>
        </p:blipFill>
        <p:spPr>
          <a:xfrm>
            <a:off x="5787188" y="4969792"/>
            <a:ext cx="3356811" cy="1888207"/>
          </a:xfrm>
          <a:prstGeom prst="rect">
            <a:avLst/>
          </a:prstGeom>
        </p:spPr>
      </p:pic>
      <p:pic>
        <p:nvPicPr>
          <p:cNvPr id="5" name="Picture 4">
            <a:extLst>
              <a:ext uri="{FF2B5EF4-FFF2-40B4-BE49-F238E27FC236}">
                <a16:creationId xmlns:a16="http://schemas.microsoft.com/office/drawing/2014/main" id="{1A03CF04-D3E2-A010-BF33-94EEF7CC9BA5}"/>
              </a:ext>
            </a:extLst>
          </p:cNvPr>
          <p:cNvPicPr>
            <a:picLocks noChangeAspect="1"/>
          </p:cNvPicPr>
          <p:nvPr/>
        </p:nvPicPr>
        <p:blipFill>
          <a:blip r:embed="rId4">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3754845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2510A-AF13-2C09-3E71-7A52BD2EA413}"/>
              </a:ext>
            </a:extLst>
          </p:cNvPr>
          <p:cNvSpPr>
            <a:spLocks noGrp="1"/>
          </p:cNvSpPr>
          <p:nvPr>
            <p:ph type="title"/>
          </p:nvPr>
        </p:nvSpPr>
        <p:spPr/>
        <p:txBody>
          <a:bodyPr/>
          <a:lstStyle/>
          <a:p>
            <a:pPr algn="ctr"/>
            <a:r>
              <a:rPr lang="en-US" dirty="0"/>
              <a:t>The Issue</a:t>
            </a:r>
          </a:p>
        </p:txBody>
      </p:sp>
      <p:sp>
        <p:nvSpPr>
          <p:cNvPr id="3" name="Content Placeholder 2">
            <a:extLst>
              <a:ext uri="{FF2B5EF4-FFF2-40B4-BE49-F238E27FC236}">
                <a16:creationId xmlns:a16="http://schemas.microsoft.com/office/drawing/2014/main" id="{9CBB0CBE-97DF-C44E-D387-534EB114672C}"/>
              </a:ext>
            </a:extLst>
          </p:cNvPr>
          <p:cNvSpPr>
            <a:spLocks noGrp="1"/>
          </p:cNvSpPr>
          <p:nvPr>
            <p:ph idx="1"/>
          </p:nvPr>
        </p:nvSpPr>
        <p:spPr/>
        <p:txBody>
          <a:bodyPr>
            <a:normAutofit/>
          </a:bodyPr>
          <a:lstStyle/>
          <a:p>
            <a:r>
              <a:rPr lang="en-US" dirty="0"/>
              <a:t>In diabetes, body cells cannot obtain enough glucose from the bloodstream, even if there is plenty present. </a:t>
            </a:r>
          </a:p>
          <a:p>
            <a:r>
              <a:rPr lang="en-US" dirty="0"/>
              <a:t>As a result, the glucose concentration in the blood can become dangerously high. </a:t>
            </a:r>
          </a:p>
          <a:p>
            <a:r>
              <a:rPr lang="en-US" dirty="0"/>
              <a:t>Meanwhile, starved for fuel, cells are forced to burn the body’s supply of fats and proteins. </a:t>
            </a:r>
          </a:p>
          <a:p>
            <a:endParaRPr lang="en-US" dirty="0"/>
          </a:p>
        </p:txBody>
      </p:sp>
      <p:pic>
        <p:nvPicPr>
          <p:cNvPr id="4" name="Picture 3">
            <a:extLst>
              <a:ext uri="{FF2B5EF4-FFF2-40B4-BE49-F238E27FC236}">
                <a16:creationId xmlns:a16="http://schemas.microsoft.com/office/drawing/2014/main" id="{9FB241FF-E7C7-60DE-2913-DD91E9B9FE81}"/>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1442027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2510A-AF13-2C09-3E71-7A52BD2EA413}"/>
              </a:ext>
            </a:extLst>
          </p:cNvPr>
          <p:cNvSpPr>
            <a:spLocks noGrp="1"/>
          </p:cNvSpPr>
          <p:nvPr>
            <p:ph type="title"/>
          </p:nvPr>
        </p:nvSpPr>
        <p:spPr/>
        <p:txBody>
          <a:bodyPr/>
          <a:lstStyle/>
          <a:p>
            <a:pPr algn="ctr"/>
            <a:r>
              <a:rPr lang="en-US" dirty="0"/>
              <a:t>Type 1</a:t>
            </a:r>
          </a:p>
        </p:txBody>
      </p:sp>
      <p:sp>
        <p:nvSpPr>
          <p:cNvPr id="3" name="Content Placeholder 2">
            <a:extLst>
              <a:ext uri="{FF2B5EF4-FFF2-40B4-BE49-F238E27FC236}">
                <a16:creationId xmlns:a16="http://schemas.microsoft.com/office/drawing/2014/main" id="{9CBB0CBE-97DF-C44E-D387-534EB114672C}"/>
              </a:ext>
            </a:extLst>
          </p:cNvPr>
          <p:cNvSpPr>
            <a:spLocks noGrp="1"/>
          </p:cNvSpPr>
          <p:nvPr>
            <p:ph idx="1"/>
          </p:nvPr>
        </p:nvSpPr>
        <p:spPr/>
        <p:txBody>
          <a:bodyPr/>
          <a:lstStyle/>
          <a:p>
            <a:r>
              <a:rPr lang="en-US" dirty="0"/>
              <a:t>The beta (</a:t>
            </a:r>
            <a:r>
              <a:rPr lang="el-GR" dirty="0"/>
              <a:t>β</a:t>
            </a:r>
            <a:r>
              <a:rPr lang="en-US" dirty="0"/>
              <a:t>) cells in the pancreas make insulin.</a:t>
            </a:r>
          </a:p>
        </p:txBody>
      </p:sp>
      <p:pic>
        <p:nvPicPr>
          <p:cNvPr id="4" name="Picture 3">
            <a:extLst>
              <a:ext uri="{FF2B5EF4-FFF2-40B4-BE49-F238E27FC236}">
                <a16:creationId xmlns:a16="http://schemas.microsoft.com/office/drawing/2014/main" id="{9FB241FF-E7C7-60DE-2913-DD91E9B9FE81}"/>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
        <p:nvSpPr>
          <p:cNvPr id="6" name="TextBox 5">
            <a:extLst>
              <a:ext uri="{FF2B5EF4-FFF2-40B4-BE49-F238E27FC236}">
                <a16:creationId xmlns:a16="http://schemas.microsoft.com/office/drawing/2014/main" id="{9263B3DB-1234-0348-FE24-2F3029047813}"/>
              </a:ext>
            </a:extLst>
          </p:cNvPr>
          <p:cNvSpPr txBox="1"/>
          <p:nvPr/>
        </p:nvSpPr>
        <p:spPr>
          <a:xfrm>
            <a:off x="0" y="6596390"/>
            <a:ext cx="11024886" cy="261610"/>
          </a:xfrm>
          <a:prstGeom prst="rect">
            <a:avLst/>
          </a:prstGeom>
          <a:noFill/>
        </p:spPr>
        <p:txBody>
          <a:bodyPr wrap="square">
            <a:spAutoFit/>
          </a:bodyPr>
          <a:lstStyle/>
          <a:p>
            <a:r>
              <a:rPr lang="en-US" sz="1050" dirty="0" err="1"/>
              <a:t>Mobasseri</a:t>
            </a:r>
            <a:r>
              <a:rPr lang="en-US" sz="1050" dirty="0"/>
              <a:t>, M., et al., Prevalence and incidence of type 1 diabetes in the world: a systematic review and meta-analysis. Health </a:t>
            </a:r>
            <a:r>
              <a:rPr lang="en-US" sz="1050" dirty="0" err="1"/>
              <a:t>Promot</a:t>
            </a:r>
            <a:r>
              <a:rPr lang="en-US" sz="1050" dirty="0"/>
              <a:t> </a:t>
            </a:r>
            <a:r>
              <a:rPr lang="en-US" sz="1050" dirty="0" err="1"/>
              <a:t>Perspect</a:t>
            </a:r>
            <a:r>
              <a:rPr lang="en-US" sz="1050" dirty="0"/>
              <a:t>, 2020. 10(2): p. 98-115.</a:t>
            </a:r>
          </a:p>
        </p:txBody>
      </p:sp>
    </p:spTree>
    <p:extLst>
      <p:ext uri="{BB962C8B-B14F-4D97-AF65-F5344CB8AC3E}">
        <p14:creationId xmlns:p14="http://schemas.microsoft.com/office/powerpoint/2010/main" val="20663466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2510A-AF13-2C09-3E71-7A52BD2EA413}"/>
              </a:ext>
            </a:extLst>
          </p:cNvPr>
          <p:cNvSpPr>
            <a:spLocks noGrp="1"/>
          </p:cNvSpPr>
          <p:nvPr>
            <p:ph type="title"/>
          </p:nvPr>
        </p:nvSpPr>
        <p:spPr/>
        <p:txBody>
          <a:bodyPr/>
          <a:lstStyle/>
          <a:p>
            <a:pPr algn="ctr"/>
            <a:r>
              <a:rPr lang="en-US" dirty="0"/>
              <a:t>Type 1</a:t>
            </a:r>
          </a:p>
        </p:txBody>
      </p:sp>
      <p:sp>
        <p:nvSpPr>
          <p:cNvPr id="3" name="Content Placeholder 2">
            <a:extLst>
              <a:ext uri="{FF2B5EF4-FFF2-40B4-BE49-F238E27FC236}">
                <a16:creationId xmlns:a16="http://schemas.microsoft.com/office/drawing/2014/main" id="{9CBB0CBE-97DF-C44E-D387-534EB114672C}"/>
              </a:ext>
            </a:extLst>
          </p:cNvPr>
          <p:cNvSpPr>
            <a:spLocks noGrp="1"/>
          </p:cNvSpPr>
          <p:nvPr>
            <p:ph idx="1"/>
          </p:nvPr>
        </p:nvSpPr>
        <p:spPr/>
        <p:txBody>
          <a:bodyPr/>
          <a:lstStyle/>
          <a:p>
            <a:r>
              <a:rPr lang="en-US" dirty="0"/>
              <a:t>The beta (</a:t>
            </a:r>
            <a:r>
              <a:rPr lang="el-GR" dirty="0"/>
              <a:t>β</a:t>
            </a:r>
            <a:r>
              <a:rPr lang="en-US" dirty="0"/>
              <a:t>) cells in the pancreas make insulin.</a:t>
            </a:r>
          </a:p>
          <a:p>
            <a:r>
              <a:rPr lang="en-US" dirty="0"/>
              <a:t>Type 1 diabetes begins when T cells kill the beta (</a:t>
            </a:r>
            <a:r>
              <a:rPr lang="el-GR" dirty="0"/>
              <a:t>β</a:t>
            </a:r>
            <a:r>
              <a:rPr lang="en-US" dirty="0"/>
              <a:t>)  cells. Then no insulin can be produced. </a:t>
            </a:r>
          </a:p>
        </p:txBody>
      </p:sp>
      <p:pic>
        <p:nvPicPr>
          <p:cNvPr id="4" name="Picture 3">
            <a:extLst>
              <a:ext uri="{FF2B5EF4-FFF2-40B4-BE49-F238E27FC236}">
                <a16:creationId xmlns:a16="http://schemas.microsoft.com/office/drawing/2014/main" id="{9FB241FF-E7C7-60DE-2913-DD91E9B9FE81}"/>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
        <p:nvSpPr>
          <p:cNvPr id="6" name="TextBox 5">
            <a:extLst>
              <a:ext uri="{FF2B5EF4-FFF2-40B4-BE49-F238E27FC236}">
                <a16:creationId xmlns:a16="http://schemas.microsoft.com/office/drawing/2014/main" id="{9263B3DB-1234-0348-FE24-2F3029047813}"/>
              </a:ext>
            </a:extLst>
          </p:cNvPr>
          <p:cNvSpPr txBox="1"/>
          <p:nvPr/>
        </p:nvSpPr>
        <p:spPr>
          <a:xfrm>
            <a:off x="0" y="6596390"/>
            <a:ext cx="11024886" cy="261610"/>
          </a:xfrm>
          <a:prstGeom prst="rect">
            <a:avLst/>
          </a:prstGeom>
          <a:noFill/>
        </p:spPr>
        <p:txBody>
          <a:bodyPr wrap="square">
            <a:spAutoFit/>
          </a:bodyPr>
          <a:lstStyle/>
          <a:p>
            <a:r>
              <a:rPr lang="en-US" sz="1050" dirty="0" err="1"/>
              <a:t>Mobasseri</a:t>
            </a:r>
            <a:r>
              <a:rPr lang="en-US" sz="1050" dirty="0"/>
              <a:t>, M., et al., Prevalence and incidence of type 1 diabetes in the world: a systematic review and meta-analysis. Health </a:t>
            </a:r>
            <a:r>
              <a:rPr lang="en-US" sz="1050" dirty="0" err="1"/>
              <a:t>Promot</a:t>
            </a:r>
            <a:r>
              <a:rPr lang="en-US" sz="1050" dirty="0"/>
              <a:t> </a:t>
            </a:r>
            <a:r>
              <a:rPr lang="en-US" sz="1050" dirty="0" err="1"/>
              <a:t>Perspect</a:t>
            </a:r>
            <a:r>
              <a:rPr lang="en-US" sz="1050" dirty="0"/>
              <a:t>, 2020. 10(2): p. 98-115.</a:t>
            </a:r>
          </a:p>
        </p:txBody>
      </p:sp>
    </p:spTree>
    <p:extLst>
      <p:ext uri="{BB962C8B-B14F-4D97-AF65-F5344CB8AC3E}">
        <p14:creationId xmlns:p14="http://schemas.microsoft.com/office/powerpoint/2010/main" val="3482337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2510A-AF13-2C09-3E71-7A52BD2EA413}"/>
              </a:ext>
            </a:extLst>
          </p:cNvPr>
          <p:cNvSpPr>
            <a:spLocks noGrp="1"/>
          </p:cNvSpPr>
          <p:nvPr>
            <p:ph type="title"/>
          </p:nvPr>
        </p:nvSpPr>
        <p:spPr/>
        <p:txBody>
          <a:bodyPr/>
          <a:lstStyle/>
          <a:p>
            <a:pPr algn="ctr"/>
            <a:r>
              <a:rPr lang="en-US" dirty="0"/>
              <a:t>Type 1</a:t>
            </a:r>
          </a:p>
        </p:txBody>
      </p:sp>
      <p:sp>
        <p:nvSpPr>
          <p:cNvPr id="3" name="Content Placeholder 2">
            <a:extLst>
              <a:ext uri="{FF2B5EF4-FFF2-40B4-BE49-F238E27FC236}">
                <a16:creationId xmlns:a16="http://schemas.microsoft.com/office/drawing/2014/main" id="{9CBB0CBE-97DF-C44E-D387-534EB114672C}"/>
              </a:ext>
            </a:extLst>
          </p:cNvPr>
          <p:cNvSpPr>
            <a:spLocks noGrp="1"/>
          </p:cNvSpPr>
          <p:nvPr>
            <p:ph idx="1"/>
          </p:nvPr>
        </p:nvSpPr>
        <p:spPr/>
        <p:txBody>
          <a:bodyPr/>
          <a:lstStyle/>
          <a:p>
            <a:r>
              <a:rPr lang="en-US" dirty="0"/>
              <a:t>The beta (</a:t>
            </a:r>
            <a:r>
              <a:rPr lang="el-GR" dirty="0"/>
              <a:t>β</a:t>
            </a:r>
            <a:r>
              <a:rPr lang="en-US" dirty="0"/>
              <a:t>) cells in the pancreas make insulin.</a:t>
            </a:r>
          </a:p>
          <a:p>
            <a:r>
              <a:rPr lang="en-US" dirty="0"/>
              <a:t>Type 1 diabetes begins when T cells kill the beta cells. Then no insulin can be produced. </a:t>
            </a:r>
          </a:p>
          <a:p>
            <a:r>
              <a:rPr lang="en-US" dirty="0"/>
              <a:t>This type constitutes about 5%–10% of all cases of diabetes. </a:t>
            </a:r>
          </a:p>
        </p:txBody>
      </p:sp>
      <p:pic>
        <p:nvPicPr>
          <p:cNvPr id="4" name="Picture 3">
            <a:extLst>
              <a:ext uri="{FF2B5EF4-FFF2-40B4-BE49-F238E27FC236}">
                <a16:creationId xmlns:a16="http://schemas.microsoft.com/office/drawing/2014/main" id="{9FB241FF-E7C7-60DE-2913-DD91E9B9FE81}"/>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
        <p:nvSpPr>
          <p:cNvPr id="6" name="TextBox 5">
            <a:extLst>
              <a:ext uri="{FF2B5EF4-FFF2-40B4-BE49-F238E27FC236}">
                <a16:creationId xmlns:a16="http://schemas.microsoft.com/office/drawing/2014/main" id="{9263B3DB-1234-0348-FE24-2F3029047813}"/>
              </a:ext>
            </a:extLst>
          </p:cNvPr>
          <p:cNvSpPr txBox="1"/>
          <p:nvPr/>
        </p:nvSpPr>
        <p:spPr>
          <a:xfrm>
            <a:off x="0" y="6596390"/>
            <a:ext cx="11024886" cy="261610"/>
          </a:xfrm>
          <a:prstGeom prst="rect">
            <a:avLst/>
          </a:prstGeom>
          <a:noFill/>
        </p:spPr>
        <p:txBody>
          <a:bodyPr wrap="square">
            <a:spAutoFit/>
          </a:bodyPr>
          <a:lstStyle/>
          <a:p>
            <a:r>
              <a:rPr lang="en-US" sz="1050" dirty="0" err="1"/>
              <a:t>Mobasseri</a:t>
            </a:r>
            <a:r>
              <a:rPr lang="en-US" sz="1050" dirty="0"/>
              <a:t>, M., et al., Prevalence and incidence of type 1 diabetes in the world: a systematic review and meta-analysis. Health </a:t>
            </a:r>
            <a:r>
              <a:rPr lang="en-US" sz="1050" dirty="0" err="1"/>
              <a:t>Promot</a:t>
            </a:r>
            <a:r>
              <a:rPr lang="en-US" sz="1050" dirty="0"/>
              <a:t> </a:t>
            </a:r>
            <a:r>
              <a:rPr lang="en-US" sz="1050" dirty="0" err="1"/>
              <a:t>Perspect</a:t>
            </a:r>
            <a:r>
              <a:rPr lang="en-US" sz="1050" dirty="0"/>
              <a:t>, 2020. 10(2): p. 98-115.</a:t>
            </a:r>
          </a:p>
        </p:txBody>
      </p:sp>
    </p:spTree>
    <p:extLst>
      <p:ext uri="{BB962C8B-B14F-4D97-AF65-F5344CB8AC3E}">
        <p14:creationId xmlns:p14="http://schemas.microsoft.com/office/powerpoint/2010/main" val="42626560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3234A-60E2-42D3-1EA1-F9DFE449BB0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1B59772-7DDD-20FB-0B23-73A1778D43C5}"/>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207BED18-409A-697E-EB1C-8E8D025B4A16}"/>
              </a:ext>
            </a:extLst>
          </p:cNvPr>
          <p:cNvPicPr>
            <a:picLocks noChangeAspect="1"/>
          </p:cNvPicPr>
          <p:nvPr/>
        </p:nvPicPr>
        <p:blipFill>
          <a:blip r:embed="rId3"/>
          <a:stretch>
            <a:fillRect/>
          </a:stretch>
        </p:blipFill>
        <p:spPr>
          <a:xfrm>
            <a:off x="1951378" y="1105382"/>
            <a:ext cx="5241244" cy="4647236"/>
          </a:xfrm>
          <a:prstGeom prst="rect">
            <a:avLst/>
          </a:prstGeom>
        </p:spPr>
      </p:pic>
      <p:sp>
        <p:nvSpPr>
          <p:cNvPr id="6" name="TextBox 5">
            <a:extLst>
              <a:ext uri="{FF2B5EF4-FFF2-40B4-BE49-F238E27FC236}">
                <a16:creationId xmlns:a16="http://schemas.microsoft.com/office/drawing/2014/main" id="{42828B94-BD76-A718-87D1-9FF03EC5A43C}"/>
              </a:ext>
            </a:extLst>
          </p:cNvPr>
          <p:cNvSpPr txBox="1"/>
          <p:nvPr/>
        </p:nvSpPr>
        <p:spPr>
          <a:xfrm>
            <a:off x="0" y="6596390"/>
            <a:ext cx="8142790" cy="261610"/>
          </a:xfrm>
          <a:prstGeom prst="rect">
            <a:avLst/>
          </a:prstGeom>
          <a:noFill/>
        </p:spPr>
        <p:txBody>
          <a:bodyPr wrap="square">
            <a:spAutoFit/>
          </a:bodyPr>
          <a:lstStyle/>
          <a:p>
            <a:r>
              <a:rPr lang="en-US" sz="1100" dirty="0"/>
              <a:t>https://www.niddk.nih.gov/health-information/diabetes/overview/insulin-medicines-treatments/pancreatic-islet-transplantation</a:t>
            </a:r>
          </a:p>
        </p:txBody>
      </p:sp>
      <p:pic>
        <p:nvPicPr>
          <p:cNvPr id="7" name="Picture 6">
            <a:extLst>
              <a:ext uri="{FF2B5EF4-FFF2-40B4-BE49-F238E27FC236}">
                <a16:creationId xmlns:a16="http://schemas.microsoft.com/office/drawing/2014/main" id="{C893FB0B-94C8-294F-B31B-4E25661A18DE}"/>
              </a:ext>
            </a:extLst>
          </p:cNvPr>
          <p:cNvPicPr>
            <a:picLocks noChangeAspect="1"/>
          </p:cNvPicPr>
          <p:nvPr/>
        </p:nvPicPr>
        <p:blipFill>
          <a:blip r:embed="rId4">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35839844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61E9C-8E55-9B62-C0D1-B18A218983E8}"/>
              </a:ext>
            </a:extLst>
          </p:cNvPr>
          <p:cNvSpPr>
            <a:spLocks noGrp="1"/>
          </p:cNvSpPr>
          <p:nvPr>
            <p:ph type="title"/>
          </p:nvPr>
        </p:nvSpPr>
        <p:spPr/>
        <p:txBody>
          <a:bodyPr/>
          <a:lstStyle/>
          <a:p>
            <a:pPr algn="ctr"/>
            <a:r>
              <a:rPr lang="en-US" dirty="0"/>
              <a:t>Dangers of Diabetes</a:t>
            </a:r>
          </a:p>
        </p:txBody>
      </p:sp>
      <p:sp>
        <p:nvSpPr>
          <p:cNvPr id="3" name="Content Placeholder 2">
            <a:extLst>
              <a:ext uri="{FF2B5EF4-FFF2-40B4-BE49-F238E27FC236}">
                <a16:creationId xmlns:a16="http://schemas.microsoft.com/office/drawing/2014/main" id="{00918704-F93C-C0BE-8770-79A4A2A0052C}"/>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B34A960F-285E-AA1C-BAC8-C904660E069C}"/>
              </a:ext>
            </a:extLst>
          </p:cNvPr>
          <p:cNvPicPr>
            <a:picLocks noChangeAspect="1"/>
          </p:cNvPicPr>
          <p:nvPr/>
        </p:nvPicPr>
        <p:blipFill>
          <a:blip r:embed="rId2">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12888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0C792-01BD-F61E-DEE4-3102C58240A2}"/>
              </a:ext>
            </a:extLst>
          </p:cNvPr>
          <p:cNvSpPr>
            <a:spLocks noGrp="1"/>
          </p:cNvSpPr>
          <p:nvPr>
            <p:ph type="title"/>
          </p:nvPr>
        </p:nvSpPr>
        <p:spPr/>
        <p:txBody>
          <a:bodyPr/>
          <a:lstStyle/>
          <a:p>
            <a:pPr algn="ctr"/>
            <a:r>
              <a:rPr lang="en-US" dirty="0"/>
              <a:t>Quiz 7</a:t>
            </a:r>
          </a:p>
        </p:txBody>
      </p:sp>
      <p:sp>
        <p:nvSpPr>
          <p:cNvPr id="3" name="Content Placeholder 2">
            <a:extLst>
              <a:ext uri="{FF2B5EF4-FFF2-40B4-BE49-F238E27FC236}">
                <a16:creationId xmlns:a16="http://schemas.microsoft.com/office/drawing/2014/main" id="{4C22A73B-658E-156B-2E33-640DE4DA8BA1}"/>
              </a:ext>
            </a:extLst>
          </p:cNvPr>
          <p:cNvSpPr>
            <a:spLocks noGrp="1"/>
          </p:cNvSpPr>
          <p:nvPr>
            <p:ph idx="1"/>
          </p:nvPr>
        </p:nvSpPr>
        <p:spPr/>
        <p:txBody>
          <a:bodyPr/>
          <a:lstStyle/>
          <a:p>
            <a:r>
              <a:rPr lang="en-US" dirty="0"/>
              <a:t>Average: 78</a:t>
            </a:r>
          </a:p>
          <a:p>
            <a:r>
              <a:rPr lang="en-US" dirty="0"/>
              <a:t>Standard Deviation: 17</a:t>
            </a:r>
          </a:p>
          <a:p>
            <a:r>
              <a:rPr lang="en-US" dirty="0"/>
              <a:t>Corrections due May 2</a:t>
            </a:r>
            <a:r>
              <a:rPr lang="en-US" baseline="30000" dirty="0"/>
              <a:t>nd</a:t>
            </a:r>
            <a:endParaRPr lang="en-US" dirty="0"/>
          </a:p>
        </p:txBody>
      </p:sp>
      <p:pic>
        <p:nvPicPr>
          <p:cNvPr id="4" name="Picture 3">
            <a:extLst>
              <a:ext uri="{FF2B5EF4-FFF2-40B4-BE49-F238E27FC236}">
                <a16:creationId xmlns:a16="http://schemas.microsoft.com/office/drawing/2014/main" id="{40D6FEA7-18D7-C350-0FB0-B822A6D3A71B}"/>
              </a:ext>
            </a:extLst>
          </p:cNvPr>
          <p:cNvPicPr>
            <a:picLocks noChangeAspect="1"/>
          </p:cNvPicPr>
          <p:nvPr/>
        </p:nvPicPr>
        <p:blipFill>
          <a:blip r:embed="rId2">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19716393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61E9C-8E55-9B62-C0D1-B18A218983E8}"/>
              </a:ext>
            </a:extLst>
          </p:cNvPr>
          <p:cNvSpPr>
            <a:spLocks noGrp="1"/>
          </p:cNvSpPr>
          <p:nvPr>
            <p:ph type="title"/>
          </p:nvPr>
        </p:nvSpPr>
        <p:spPr/>
        <p:txBody>
          <a:bodyPr/>
          <a:lstStyle/>
          <a:p>
            <a:pPr algn="ctr"/>
            <a:r>
              <a:rPr lang="en-US" dirty="0"/>
              <a:t>Dangers of Diabetes</a:t>
            </a:r>
          </a:p>
        </p:txBody>
      </p:sp>
      <p:sp>
        <p:nvSpPr>
          <p:cNvPr id="3" name="Content Placeholder 2">
            <a:extLst>
              <a:ext uri="{FF2B5EF4-FFF2-40B4-BE49-F238E27FC236}">
                <a16:creationId xmlns:a16="http://schemas.microsoft.com/office/drawing/2014/main" id="{00918704-F93C-C0BE-8770-79A4A2A0052C}"/>
              </a:ext>
            </a:extLst>
          </p:cNvPr>
          <p:cNvSpPr>
            <a:spLocks noGrp="1"/>
          </p:cNvSpPr>
          <p:nvPr>
            <p:ph idx="1"/>
          </p:nvPr>
        </p:nvSpPr>
        <p:spPr/>
        <p:txBody>
          <a:bodyPr/>
          <a:lstStyle/>
          <a:p>
            <a:r>
              <a:rPr lang="en-US" dirty="0"/>
              <a:t>2 issues</a:t>
            </a:r>
          </a:p>
        </p:txBody>
      </p:sp>
      <p:pic>
        <p:nvPicPr>
          <p:cNvPr id="4" name="Picture 3">
            <a:extLst>
              <a:ext uri="{FF2B5EF4-FFF2-40B4-BE49-F238E27FC236}">
                <a16:creationId xmlns:a16="http://schemas.microsoft.com/office/drawing/2014/main" id="{B34A960F-285E-AA1C-BAC8-C904660E069C}"/>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22030974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61E9C-8E55-9B62-C0D1-B18A218983E8}"/>
              </a:ext>
            </a:extLst>
          </p:cNvPr>
          <p:cNvSpPr>
            <a:spLocks noGrp="1"/>
          </p:cNvSpPr>
          <p:nvPr>
            <p:ph type="title"/>
          </p:nvPr>
        </p:nvSpPr>
        <p:spPr/>
        <p:txBody>
          <a:bodyPr/>
          <a:lstStyle/>
          <a:p>
            <a:pPr algn="ctr"/>
            <a:r>
              <a:rPr lang="en-US" dirty="0"/>
              <a:t>Dangers of Diabetes</a:t>
            </a:r>
          </a:p>
        </p:txBody>
      </p:sp>
      <p:sp>
        <p:nvSpPr>
          <p:cNvPr id="3" name="Content Placeholder 2">
            <a:extLst>
              <a:ext uri="{FF2B5EF4-FFF2-40B4-BE49-F238E27FC236}">
                <a16:creationId xmlns:a16="http://schemas.microsoft.com/office/drawing/2014/main" id="{00918704-F93C-C0BE-8770-79A4A2A0052C}"/>
              </a:ext>
            </a:extLst>
          </p:cNvPr>
          <p:cNvSpPr>
            <a:spLocks noGrp="1"/>
          </p:cNvSpPr>
          <p:nvPr>
            <p:ph idx="1"/>
          </p:nvPr>
        </p:nvSpPr>
        <p:spPr/>
        <p:txBody>
          <a:bodyPr/>
          <a:lstStyle/>
          <a:p>
            <a:r>
              <a:rPr lang="en-US" dirty="0"/>
              <a:t>2 issues</a:t>
            </a:r>
          </a:p>
          <a:p>
            <a:pPr lvl="1"/>
            <a:r>
              <a:rPr lang="en-US" dirty="0"/>
              <a:t>Chronic hyperglycemia</a:t>
            </a:r>
          </a:p>
        </p:txBody>
      </p:sp>
      <p:pic>
        <p:nvPicPr>
          <p:cNvPr id="4" name="Picture 3">
            <a:extLst>
              <a:ext uri="{FF2B5EF4-FFF2-40B4-BE49-F238E27FC236}">
                <a16:creationId xmlns:a16="http://schemas.microsoft.com/office/drawing/2014/main" id="{B34A960F-285E-AA1C-BAC8-C904660E069C}"/>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16094739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61E9C-8E55-9B62-C0D1-B18A218983E8}"/>
              </a:ext>
            </a:extLst>
          </p:cNvPr>
          <p:cNvSpPr>
            <a:spLocks noGrp="1"/>
          </p:cNvSpPr>
          <p:nvPr>
            <p:ph type="title"/>
          </p:nvPr>
        </p:nvSpPr>
        <p:spPr/>
        <p:txBody>
          <a:bodyPr/>
          <a:lstStyle/>
          <a:p>
            <a:pPr algn="ctr"/>
            <a:r>
              <a:rPr lang="en-US" dirty="0"/>
              <a:t>Dangers of Diabetes</a:t>
            </a:r>
          </a:p>
        </p:txBody>
      </p:sp>
      <p:sp>
        <p:nvSpPr>
          <p:cNvPr id="3" name="Content Placeholder 2">
            <a:extLst>
              <a:ext uri="{FF2B5EF4-FFF2-40B4-BE49-F238E27FC236}">
                <a16:creationId xmlns:a16="http://schemas.microsoft.com/office/drawing/2014/main" id="{00918704-F93C-C0BE-8770-79A4A2A0052C}"/>
              </a:ext>
            </a:extLst>
          </p:cNvPr>
          <p:cNvSpPr>
            <a:spLocks noGrp="1"/>
          </p:cNvSpPr>
          <p:nvPr>
            <p:ph idx="1"/>
          </p:nvPr>
        </p:nvSpPr>
        <p:spPr/>
        <p:txBody>
          <a:bodyPr/>
          <a:lstStyle/>
          <a:p>
            <a:r>
              <a:rPr lang="en-US" dirty="0"/>
              <a:t>2 issues</a:t>
            </a:r>
          </a:p>
          <a:p>
            <a:pPr lvl="1"/>
            <a:r>
              <a:rPr lang="en-US" dirty="0"/>
              <a:t>Chronic hyperglycemia: damage to the eye, kidneys, nerves, heart, and blood vessels</a:t>
            </a:r>
          </a:p>
          <a:p>
            <a:pPr lvl="1"/>
            <a:endParaRPr lang="en-US" dirty="0"/>
          </a:p>
        </p:txBody>
      </p:sp>
      <p:pic>
        <p:nvPicPr>
          <p:cNvPr id="4" name="Picture 3">
            <a:extLst>
              <a:ext uri="{FF2B5EF4-FFF2-40B4-BE49-F238E27FC236}">
                <a16:creationId xmlns:a16="http://schemas.microsoft.com/office/drawing/2014/main" id="{B34A960F-285E-AA1C-BAC8-C904660E069C}"/>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pic>
        <p:nvPicPr>
          <p:cNvPr id="5" name="Picture 4">
            <a:extLst>
              <a:ext uri="{FF2B5EF4-FFF2-40B4-BE49-F238E27FC236}">
                <a16:creationId xmlns:a16="http://schemas.microsoft.com/office/drawing/2014/main" id="{3007FFC4-88C0-900B-0B2E-FF432ADF873C}"/>
              </a:ext>
            </a:extLst>
          </p:cNvPr>
          <p:cNvPicPr>
            <a:picLocks noChangeAspect="1"/>
          </p:cNvPicPr>
          <p:nvPr/>
        </p:nvPicPr>
        <p:blipFill>
          <a:blip r:embed="rId4"/>
          <a:stretch>
            <a:fillRect/>
          </a:stretch>
        </p:blipFill>
        <p:spPr>
          <a:xfrm>
            <a:off x="2192185" y="3078866"/>
            <a:ext cx="4759631" cy="3779134"/>
          </a:xfrm>
          <a:prstGeom prst="rect">
            <a:avLst/>
          </a:prstGeom>
        </p:spPr>
      </p:pic>
      <p:sp>
        <p:nvSpPr>
          <p:cNvPr id="7" name="TextBox 6">
            <a:extLst>
              <a:ext uri="{FF2B5EF4-FFF2-40B4-BE49-F238E27FC236}">
                <a16:creationId xmlns:a16="http://schemas.microsoft.com/office/drawing/2014/main" id="{07C29BD0-8D4F-9811-C57C-04851956CB5D}"/>
              </a:ext>
            </a:extLst>
          </p:cNvPr>
          <p:cNvSpPr txBox="1"/>
          <p:nvPr/>
        </p:nvSpPr>
        <p:spPr>
          <a:xfrm>
            <a:off x="6077101" y="6637508"/>
            <a:ext cx="4572000" cy="261610"/>
          </a:xfrm>
          <a:prstGeom prst="rect">
            <a:avLst/>
          </a:prstGeom>
          <a:noFill/>
        </p:spPr>
        <p:txBody>
          <a:bodyPr wrap="square">
            <a:spAutoFit/>
          </a:bodyPr>
          <a:lstStyle/>
          <a:p>
            <a:r>
              <a:rPr lang="en-US" sz="1100" dirty="0"/>
              <a:t>https://www.ncbi.nlm.nih.gov/books/NBK430900/</a:t>
            </a:r>
          </a:p>
        </p:txBody>
      </p:sp>
      <p:sp>
        <p:nvSpPr>
          <p:cNvPr id="9" name="TextBox 8">
            <a:extLst>
              <a:ext uri="{FF2B5EF4-FFF2-40B4-BE49-F238E27FC236}">
                <a16:creationId xmlns:a16="http://schemas.microsoft.com/office/drawing/2014/main" id="{E25755C9-B173-E94A-7098-6BA8EEF811B0}"/>
              </a:ext>
            </a:extLst>
          </p:cNvPr>
          <p:cNvSpPr txBox="1"/>
          <p:nvPr/>
        </p:nvSpPr>
        <p:spPr>
          <a:xfrm>
            <a:off x="0" y="6627168"/>
            <a:ext cx="5324354" cy="230832"/>
          </a:xfrm>
          <a:prstGeom prst="rect">
            <a:avLst/>
          </a:prstGeom>
          <a:noFill/>
        </p:spPr>
        <p:txBody>
          <a:bodyPr wrap="square">
            <a:spAutoFit/>
          </a:bodyPr>
          <a:lstStyle/>
          <a:p>
            <a:r>
              <a:rPr lang="en-US" sz="900" dirty="0"/>
              <a:t>https://myacare.com/blog/10-ways-to-save-a-diabetic-foot-from-amputation</a:t>
            </a:r>
          </a:p>
        </p:txBody>
      </p:sp>
    </p:spTree>
    <p:extLst>
      <p:ext uri="{BB962C8B-B14F-4D97-AF65-F5344CB8AC3E}">
        <p14:creationId xmlns:p14="http://schemas.microsoft.com/office/powerpoint/2010/main" val="23716172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61E9C-8E55-9B62-C0D1-B18A218983E8}"/>
              </a:ext>
            </a:extLst>
          </p:cNvPr>
          <p:cNvSpPr>
            <a:spLocks noGrp="1"/>
          </p:cNvSpPr>
          <p:nvPr>
            <p:ph type="title"/>
          </p:nvPr>
        </p:nvSpPr>
        <p:spPr/>
        <p:txBody>
          <a:bodyPr/>
          <a:lstStyle/>
          <a:p>
            <a:pPr algn="ctr"/>
            <a:r>
              <a:rPr lang="en-US" dirty="0"/>
              <a:t>Dangers of Diabetes</a:t>
            </a:r>
          </a:p>
        </p:txBody>
      </p:sp>
      <p:sp>
        <p:nvSpPr>
          <p:cNvPr id="3" name="Content Placeholder 2">
            <a:extLst>
              <a:ext uri="{FF2B5EF4-FFF2-40B4-BE49-F238E27FC236}">
                <a16:creationId xmlns:a16="http://schemas.microsoft.com/office/drawing/2014/main" id="{00918704-F93C-C0BE-8770-79A4A2A0052C}"/>
              </a:ext>
            </a:extLst>
          </p:cNvPr>
          <p:cNvSpPr>
            <a:spLocks noGrp="1"/>
          </p:cNvSpPr>
          <p:nvPr>
            <p:ph idx="1"/>
          </p:nvPr>
        </p:nvSpPr>
        <p:spPr/>
        <p:txBody>
          <a:bodyPr/>
          <a:lstStyle/>
          <a:p>
            <a:r>
              <a:rPr lang="en-US" dirty="0"/>
              <a:t>2 issues</a:t>
            </a:r>
          </a:p>
          <a:p>
            <a:pPr lvl="1"/>
            <a:r>
              <a:rPr lang="en-US" dirty="0"/>
              <a:t>Chronic hyperglycemia: damage to the eye, kidneys, nerves, heart, and blood vessels</a:t>
            </a:r>
          </a:p>
          <a:p>
            <a:pPr lvl="1"/>
            <a:endParaRPr lang="en-US" dirty="0"/>
          </a:p>
          <a:p>
            <a:pPr lvl="1"/>
            <a:r>
              <a:rPr lang="en-US" dirty="0"/>
              <a:t>Cells are starving for ATP</a:t>
            </a:r>
          </a:p>
        </p:txBody>
      </p:sp>
      <p:pic>
        <p:nvPicPr>
          <p:cNvPr id="4" name="Picture 3">
            <a:extLst>
              <a:ext uri="{FF2B5EF4-FFF2-40B4-BE49-F238E27FC236}">
                <a16:creationId xmlns:a16="http://schemas.microsoft.com/office/drawing/2014/main" id="{B34A960F-285E-AA1C-BAC8-C904660E069C}"/>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40754857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61E9C-8E55-9B62-C0D1-B18A218983E8}"/>
              </a:ext>
            </a:extLst>
          </p:cNvPr>
          <p:cNvSpPr>
            <a:spLocks noGrp="1"/>
          </p:cNvSpPr>
          <p:nvPr>
            <p:ph type="title"/>
          </p:nvPr>
        </p:nvSpPr>
        <p:spPr/>
        <p:txBody>
          <a:bodyPr/>
          <a:lstStyle/>
          <a:p>
            <a:pPr algn="ctr"/>
            <a:r>
              <a:rPr lang="en-US" dirty="0"/>
              <a:t>Dangers of Diabetes</a:t>
            </a:r>
          </a:p>
        </p:txBody>
      </p:sp>
      <p:sp>
        <p:nvSpPr>
          <p:cNvPr id="3" name="Content Placeholder 2">
            <a:extLst>
              <a:ext uri="{FF2B5EF4-FFF2-40B4-BE49-F238E27FC236}">
                <a16:creationId xmlns:a16="http://schemas.microsoft.com/office/drawing/2014/main" id="{00918704-F93C-C0BE-8770-79A4A2A0052C}"/>
              </a:ext>
            </a:extLst>
          </p:cNvPr>
          <p:cNvSpPr>
            <a:spLocks noGrp="1"/>
          </p:cNvSpPr>
          <p:nvPr>
            <p:ph idx="1"/>
          </p:nvPr>
        </p:nvSpPr>
        <p:spPr/>
        <p:txBody>
          <a:bodyPr/>
          <a:lstStyle/>
          <a:p>
            <a:r>
              <a:rPr lang="en-US" dirty="0"/>
              <a:t>2 issues</a:t>
            </a:r>
          </a:p>
          <a:p>
            <a:pPr lvl="1"/>
            <a:r>
              <a:rPr lang="en-US" dirty="0"/>
              <a:t>Chronic hyperglycemia: damage to the eye, kidneys, nerves, heart, and blood vessels</a:t>
            </a:r>
          </a:p>
          <a:p>
            <a:pPr lvl="1"/>
            <a:endParaRPr lang="en-US" dirty="0"/>
          </a:p>
          <a:p>
            <a:pPr lvl="1"/>
            <a:r>
              <a:rPr lang="en-US" dirty="0"/>
              <a:t>Cells are starving for ATP: diabetic ketoacidosis- cells use fat for generation of ATP</a:t>
            </a:r>
          </a:p>
        </p:txBody>
      </p:sp>
      <p:pic>
        <p:nvPicPr>
          <p:cNvPr id="4" name="Picture 3">
            <a:extLst>
              <a:ext uri="{FF2B5EF4-FFF2-40B4-BE49-F238E27FC236}">
                <a16:creationId xmlns:a16="http://schemas.microsoft.com/office/drawing/2014/main" id="{B34A960F-285E-AA1C-BAC8-C904660E069C}"/>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
        <p:nvSpPr>
          <p:cNvPr id="6" name="TextBox 5">
            <a:extLst>
              <a:ext uri="{FF2B5EF4-FFF2-40B4-BE49-F238E27FC236}">
                <a16:creationId xmlns:a16="http://schemas.microsoft.com/office/drawing/2014/main" id="{EB3D3CB4-8D08-E1FC-21F3-19ADE7E39CA2}"/>
              </a:ext>
            </a:extLst>
          </p:cNvPr>
          <p:cNvSpPr txBox="1"/>
          <p:nvPr/>
        </p:nvSpPr>
        <p:spPr>
          <a:xfrm>
            <a:off x="0" y="6596390"/>
            <a:ext cx="4572000" cy="261610"/>
          </a:xfrm>
          <a:prstGeom prst="rect">
            <a:avLst/>
          </a:prstGeom>
          <a:noFill/>
        </p:spPr>
        <p:txBody>
          <a:bodyPr wrap="square">
            <a:spAutoFit/>
          </a:bodyPr>
          <a:lstStyle/>
          <a:p>
            <a:r>
              <a:rPr lang="en-US" sz="1100" dirty="0"/>
              <a:t>https://en.wikipedia.org/wiki/Citric_acid_cycle</a:t>
            </a:r>
          </a:p>
        </p:txBody>
      </p:sp>
      <p:sp>
        <p:nvSpPr>
          <p:cNvPr id="8" name="TextBox 7">
            <a:extLst>
              <a:ext uri="{FF2B5EF4-FFF2-40B4-BE49-F238E27FC236}">
                <a16:creationId xmlns:a16="http://schemas.microsoft.com/office/drawing/2014/main" id="{998162B6-DFB4-7472-D710-68973E5237BB}"/>
              </a:ext>
            </a:extLst>
          </p:cNvPr>
          <p:cNvSpPr txBox="1"/>
          <p:nvPr/>
        </p:nvSpPr>
        <p:spPr>
          <a:xfrm>
            <a:off x="5173885" y="6514844"/>
            <a:ext cx="4572000" cy="338554"/>
          </a:xfrm>
          <a:prstGeom prst="rect">
            <a:avLst/>
          </a:prstGeom>
          <a:noFill/>
        </p:spPr>
        <p:txBody>
          <a:bodyPr wrap="square">
            <a:spAutoFit/>
          </a:bodyPr>
          <a:lstStyle/>
          <a:p>
            <a:r>
              <a:rPr lang="en-US" sz="800" dirty="0"/>
              <a:t>https://www.mayoclinic.org/diseases-conditions/diabetic-coma/symptoms-causes/syc-20371475#:~:text=A%20diabetic%20coma%20is%20a,lead%20to%20a%20diabetic%20coma.</a:t>
            </a:r>
          </a:p>
        </p:txBody>
      </p:sp>
    </p:spTree>
    <p:extLst>
      <p:ext uri="{BB962C8B-B14F-4D97-AF65-F5344CB8AC3E}">
        <p14:creationId xmlns:p14="http://schemas.microsoft.com/office/powerpoint/2010/main" val="21765652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p:cNvPicPr>
            <a:picLocks noChangeAspect="1"/>
          </p:cNvPicPr>
          <p:nvPr/>
        </p:nvPicPr>
        <p:blipFill rotWithShape="1">
          <a:blip r:embed="rId3">
            <a:extLst>
              <a:ext uri="{28A0092B-C50C-407E-A947-70E740481C1C}">
                <a14:useLocalDpi xmlns:a14="http://schemas.microsoft.com/office/drawing/2010/main" val="0"/>
              </a:ext>
            </a:extLst>
          </a:blip>
          <a:srcRect b="3225"/>
          <a:stretch/>
        </p:blipFill>
        <p:spPr>
          <a:xfrm>
            <a:off x="420429" y="1675578"/>
            <a:ext cx="8538844" cy="3946549"/>
          </a:xfrm>
          <a:prstGeom prst="rect">
            <a:avLst/>
          </a:prstGeom>
        </p:spPr>
      </p:pic>
      <p:sp>
        <p:nvSpPr>
          <p:cNvPr id="5" name="Title 4"/>
          <p:cNvSpPr>
            <a:spLocks noGrp="1"/>
          </p:cNvSpPr>
          <p:nvPr>
            <p:ph type="title"/>
          </p:nvPr>
        </p:nvSpPr>
        <p:spPr/>
        <p:txBody>
          <a:bodyPr/>
          <a:lstStyle/>
          <a:p>
            <a:pPr algn="ctr"/>
            <a:r>
              <a:rPr lang="en-US" dirty="0"/>
              <a:t>Cellular Respiration is the Sum Total of all these Pathways</a:t>
            </a:r>
          </a:p>
        </p:txBody>
      </p:sp>
      <p:sp>
        <p:nvSpPr>
          <p:cNvPr id="6" name="TextBox 5"/>
          <p:cNvSpPr txBox="1"/>
          <p:nvPr/>
        </p:nvSpPr>
        <p:spPr>
          <a:xfrm>
            <a:off x="330864" y="1945294"/>
            <a:ext cx="1261564"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983" b="1" dirty="0">
                <a:ln w="19050">
                  <a:solidFill>
                    <a:schemeClr val="bg1"/>
                  </a:solidFill>
                </a:ln>
                <a:latin typeface="Arial"/>
                <a:cs typeface="+mn-cs"/>
              </a:rPr>
              <a:t>SUGAR FROM FOOD</a:t>
            </a:r>
          </a:p>
        </p:txBody>
      </p:sp>
      <p:sp>
        <p:nvSpPr>
          <p:cNvPr id="7" name="TextBox 6"/>
          <p:cNvSpPr txBox="1"/>
          <p:nvPr/>
        </p:nvSpPr>
        <p:spPr>
          <a:xfrm>
            <a:off x="2018375" y="1945294"/>
            <a:ext cx="561051"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983" b="1" dirty="0">
                <a:ln w="19050">
                  <a:solidFill>
                    <a:schemeClr val="bg1"/>
                  </a:solidFill>
                </a:ln>
                <a:latin typeface="Arial"/>
                <a:cs typeface="+mn-cs"/>
              </a:rPr>
              <a:t>INHALED</a:t>
            </a:r>
          </a:p>
        </p:txBody>
      </p:sp>
      <p:sp>
        <p:nvSpPr>
          <p:cNvPr id="8" name="TextBox 7"/>
          <p:cNvSpPr txBox="1"/>
          <p:nvPr/>
        </p:nvSpPr>
        <p:spPr>
          <a:xfrm>
            <a:off x="5169564" y="2086581"/>
            <a:ext cx="601127"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983" b="1" dirty="0">
                <a:ln w="19050">
                  <a:solidFill>
                    <a:schemeClr val="bg1"/>
                  </a:solidFill>
                </a:ln>
                <a:latin typeface="Arial"/>
                <a:cs typeface="+mn-cs"/>
              </a:rPr>
              <a:t>EXHALED</a:t>
            </a:r>
          </a:p>
        </p:txBody>
      </p:sp>
      <p:sp>
        <p:nvSpPr>
          <p:cNvPr id="9" name="TextBox 8"/>
          <p:cNvSpPr txBox="1"/>
          <p:nvPr/>
        </p:nvSpPr>
        <p:spPr>
          <a:xfrm>
            <a:off x="6480839" y="2081819"/>
            <a:ext cx="461665"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983" b="1" dirty="0">
                <a:ln w="19050">
                  <a:solidFill>
                    <a:schemeClr val="bg1"/>
                  </a:solidFill>
                </a:ln>
                <a:latin typeface="Arial"/>
                <a:cs typeface="+mn-cs"/>
              </a:rPr>
              <a:t>WATER</a:t>
            </a:r>
          </a:p>
        </p:txBody>
      </p:sp>
      <p:sp>
        <p:nvSpPr>
          <p:cNvPr id="10" name="TextBox 9"/>
          <p:cNvSpPr txBox="1"/>
          <p:nvPr/>
        </p:nvSpPr>
        <p:spPr>
          <a:xfrm>
            <a:off x="7901651" y="2084209"/>
            <a:ext cx="621965"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983" b="1" dirty="0">
                <a:ln w="19050">
                  <a:solidFill>
                    <a:schemeClr val="bg1"/>
                  </a:solidFill>
                </a:ln>
                <a:latin typeface="Arial"/>
                <a:cs typeface="+mn-cs"/>
              </a:rPr>
              <a:t>TO CELLS</a:t>
            </a:r>
          </a:p>
        </p:txBody>
      </p:sp>
      <p:sp>
        <p:nvSpPr>
          <p:cNvPr id="11" name="TextBox 10"/>
          <p:cNvSpPr txBox="1"/>
          <p:nvPr/>
        </p:nvSpPr>
        <p:spPr>
          <a:xfrm>
            <a:off x="443579" y="2377887"/>
            <a:ext cx="1054776" cy="294953"/>
          </a:xfrm>
          <a:prstGeom prst="rect">
            <a:avLst/>
          </a:prstGeom>
          <a:noFill/>
        </p:spPr>
        <p:txBody>
          <a:bodyPr wrap="none" lIns="0" tIns="0" rIns="0" bIns="0">
            <a:spAutoFit/>
          </a:bodyPr>
          <a:lstStyle/>
          <a:p>
            <a:pPr fontAlgn="auto">
              <a:lnSpc>
                <a:spcPts val="2300"/>
              </a:lnSpc>
              <a:spcBef>
                <a:spcPts val="0"/>
              </a:spcBef>
              <a:spcAft>
                <a:spcPts val="0"/>
              </a:spcAft>
              <a:defRPr/>
            </a:pPr>
            <a:r>
              <a:rPr lang="en-IN" sz="2210" b="1" dirty="0">
                <a:solidFill>
                  <a:srgbClr val="656565"/>
                </a:solidFill>
                <a:latin typeface="Arial"/>
                <a:cs typeface="+mn-cs"/>
              </a:rPr>
              <a:t>C</a:t>
            </a:r>
            <a:r>
              <a:rPr lang="en-IN" sz="2210" b="1" baseline="-25000" dirty="0">
                <a:solidFill>
                  <a:srgbClr val="656565"/>
                </a:solidFill>
                <a:latin typeface="Arial"/>
                <a:cs typeface="+mn-cs"/>
              </a:rPr>
              <a:t>6</a:t>
            </a:r>
            <a:r>
              <a:rPr lang="en-IN" sz="2210" b="1" dirty="0">
                <a:solidFill>
                  <a:srgbClr val="656565"/>
                </a:solidFill>
                <a:latin typeface="Arial"/>
                <a:cs typeface="+mn-cs"/>
              </a:rPr>
              <a:t>H</a:t>
            </a:r>
            <a:r>
              <a:rPr lang="en-IN" sz="2210" b="1" baseline="-25000" dirty="0">
                <a:solidFill>
                  <a:srgbClr val="656565"/>
                </a:solidFill>
                <a:latin typeface="Arial"/>
                <a:cs typeface="+mn-cs"/>
              </a:rPr>
              <a:t>12</a:t>
            </a:r>
            <a:r>
              <a:rPr lang="en-IN" sz="2210" b="1" dirty="0">
                <a:solidFill>
                  <a:srgbClr val="656565"/>
                </a:solidFill>
                <a:latin typeface="Arial"/>
                <a:cs typeface="+mn-cs"/>
              </a:rPr>
              <a:t>O</a:t>
            </a:r>
            <a:r>
              <a:rPr lang="en-IN" sz="2210" b="1" baseline="-25000" dirty="0">
                <a:solidFill>
                  <a:srgbClr val="656565"/>
                </a:solidFill>
                <a:latin typeface="Arial"/>
                <a:cs typeface="+mn-cs"/>
              </a:rPr>
              <a:t>6</a:t>
            </a:r>
          </a:p>
        </p:txBody>
      </p:sp>
      <p:sp>
        <p:nvSpPr>
          <p:cNvPr id="12" name="TextBox 11"/>
          <p:cNvSpPr txBox="1"/>
          <p:nvPr/>
        </p:nvSpPr>
        <p:spPr>
          <a:xfrm>
            <a:off x="1360357" y="3274827"/>
            <a:ext cx="694101"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860" b="1" dirty="0">
                <a:solidFill>
                  <a:srgbClr val="000000"/>
                </a:solidFill>
                <a:latin typeface="Arial"/>
                <a:cs typeface="+mn-cs"/>
              </a:rPr>
              <a:t>CYTOPLASM</a:t>
            </a:r>
          </a:p>
        </p:txBody>
      </p:sp>
      <p:sp>
        <p:nvSpPr>
          <p:cNvPr id="13" name="TextBox 12"/>
          <p:cNvSpPr txBox="1"/>
          <p:nvPr/>
        </p:nvSpPr>
        <p:spPr>
          <a:xfrm>
            <a:off x="2143789" y="2377887"/>
            <a:ext cx="327013" cy="294953"/>
          </a:xfrm>
          <a:prstGeom prst="rect">
            <a:avLst/>
          </a:prstGeom>
          <a:noFill/>
        </p:spPr>
        <p:txBody>
          <a:bodyPr wrap="none" lIns="0" tIns="0" rIns="0" bIns="0">
            <a:spAutoFit/>
          </a:bodyPr>
          <a:lstStyle/>
          <a:p>
            <a:pPr fontAlgn="auto">
              <a:lnSpc>
                <a:spcPts val="2300"/>
              </a:lnSpc>
              <a:spcBef>
                <a:spcPts val="0"/>
              </a:spcBef>
              <a:spcAft>
                <a:spcPts val="0"/>
              </a:spcAft>
              <a:defRPr/>
            </a:pPr>
            <a:r>
              <a:rPr lang="en-IN" sz="2210" b="1" dirty="0">
                <a:solidFill>
                  <a:srgbClr val="656565"/>
                </a:solidFill>
                <a:latin typeface="Arial"/>
                <a:cs typeface="+mn-cs"/>
              </a:rPr>
              <a:t>O</a:t>
            </a:r>
            <a:r>
              <a:rPr lang="en-IN" sz="2210" b="1" baseline="-25000" dirty="0">
                <a:solidFill>
                  <a:srgbClr val="656565"/>
                </a:solidFill>
                <a:latin typeface="Arial"/>
                <a:cs typeface="+mn-cs"/>
              </a:rPr>
              <a:t>2</a:t>
            </a:r>
          </a:p>
        </p:txBody>
      </p:sp>
      <p:sp>
        <p:nvSpPr>
          <p:cNvPr id="14" name="TextBox 13"/>
          <p:cNvSpPr txBox="1"/>
          <p:nvPr/>
        </p:nvSpPr>
        <p:spPr>
          <a:xfrm>
            <a:off x="2966113" y="2304865"/>
            <a:ext cx="1269578" cy="256480"/>
          </a:xfrm>
          <a:prstGeom prst="rect">
            <a:avLst/>
          </a:prstGeom>
          <a:noFill/>
        </p:spPr>
        <p:txBody>
          <a:bodyPr wrap="none" lIns="0" tIns="0" rIns="0" bIns="0">
            <a:spAutoFit/>
          </a:bodyPr>
          <a:lstStyle/>
          <a:p>
            <a:pPr fontAlgn="auto">
              <a:lnSpc>
                <a:spcPts val="2000"/>
              </a:lnSpc>
              <a:spcBef>
                <a:spcPts val="0"/>
              </a:spcBef>
              <a:spcAft>
                <a:spcPts val="0"/>
              </a:spcAft>
              <a:defRPr/>
            </a:pPr>
            <a:r>
              <a:rPr lang="en-IN" sz="1842" b="1" dirty="0">
                <a:solidFill>
                  <a:srgbClr val="FFFFFF"/>
                </a:solidFill>
                <a:latin typeface="Arial"/>
                <a:cs typeface="+mn-cs"/>
              </a:rPr>
              <a:t>CELLULAR</a:t>
            </a:r>
          </a:p>
        </p:txBody>
      </p:sp>
      <p:sp>
        <p:nvSpPr>
          <p:cNvPr id="15" name="TextBox 14"/>
          <p:cNvSpPr txBox="1"/>
          <p:nvPr/>
        </p:nvSpPr>
        <p:spPr>
          <a:xfrm>
            <a:off x="2796250" y="2539815"/>
            <a:ext cx="1593513" cy="256480"/>
          </a:xfrm>
          <a:prstGeom prst="rect">
            <a:avLst/>
          </a:prstGeom>
          <a:noFill/>
        </p:spPr>
        <p:txBody>
          <a:bodyPr wrap="none" lIns="0" tIns="0" rIns="0" bIns="0">
            <a:spAutoFit/>
          </a:bodyPr>
          <a:lstStyle/>
          <a:p>
            <a:pPr fontAlgn="auto">
              <a:lnSpc>
                <a:spcPts val="2000"/>
              </a:lnSpc>
              <a:spcBef>
                <a:spcPts val="0"/>
              </a:spcBef>
              <a:spcAft>
                <a:spcPts val="0"/>
              </a:spcAft>
              <a:defRPr/>
            </a:pPr>
            <a:r>
              <a:rPr lang="en-IN" sz="1842" b="1" dirty="0">
                <a:solidFill>
                  <a:srgbClr val="FFFFFF"/>
                </a:solidFill>
                <a:latin typeface="Arial"/>
                <a:cs typeface="+mn-cs"/>
              </a:rPr>
              <a:t>RESPIRATION</a:t>
            </a:r>
          </a:p>
        </p:txBody>
      </p:sp>
      <p:sp>
        <p:nvSpPr>
          <p:cNvPr id="16" name="TextBox 15"/>
          <p:cNvSpPr txBox="1"/>
          <p:nvPr/>
        </p:nvSpPr>
        <p:spPr>
          <a:xfrm>
            <a:off x="3564601" y="3139892"/>
            <a:ext cx="86562"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614" b="1">
                <a:solidFill>
                  <a:srgbClr val="FFFFFF"/>
                </a:solidFill>
                <a:latin typeface="Arial"/>
                <a:cs typeface="+mn-cs"/>
              </a:rPr>
              <a:t>O</a:t>
            </a:r>
            <a:r>
              <a:rPr lang="en-IN" sz="358" b="1">
                <a:solidFill>
                  <a:srgbClr val="FFFFFF"/>
                </a:solidFill>
                <a:latin typeface="Arial"/>
                <a:cs typeface="+mn-cs"/>
              </a:rPr>
              <a:t>2</a:t>
            </a:r>
          </a:p>
        </p:txBody>
      </p:sp>
      <p:sp>
        <p:nvSpPr>
          <p:cNvPr id="17" name="TextBox 16"/>
          <p:cNvSpPr txBox="1"/>
          <p:nvPr/>
        </p:nvSpPr>
        <p:spPr>
          <a:xfrm>
            <a:off x="5210839" y="2358846"/>
            <a:ext cx="532197" cy="307777"/>
          </a:xfrm>
          <a:prstGeom prst="rect">
            <a:avLst/>
          </a:prstGeom>
          <a:noFill/>
        </p:spPr>
        <p:txBody>
          <a:bodyPr wrap="none" lIns="0" tIns="0" rIns="0" bIns="0">
            <a:spAutoFit/>
          </a:bodyPr>
          <a:lstStyle/>
          <a:p>
            <a:pPr fontAlgn="auto">
              <a:lnSpc>
                <a:spcPts val="2400"/>
              </a:lnSpc>
              <a:spcBef>
                <a:spcPts val="0"/>
              </a:spcBef>
              <a:spcAft>
                <a:spcPts val="0"/>
              </a:spcAft>
              <a:defRPr/>
            </a:pPr>
            <a:r>
              <a:rPr lang="en-IN" sz="2210" b="1" dirty="0">
                <a:solidFill>
                  <a:srgbClr val="656565"/>
                </a:solidFill>
                <a:latin typeface="Arial"/>
                <a:cs typeface="+mn-cs"/>
              </a:rPr>
              <a:t>CO</a:t>
            </a:r>
            <a:r>
              <a:rPr lang="en-IN" sz="2210" b="1" baseline="-25000" dirty="0">
                <a:solidFill>
                  <a:srgbClr val="656565"/>
                </a:solidFill>
                <a:latin typeface="Arial"/>
                <a:cs typeface="+mn-cs"/>
              </a:rPr>
              <a:t>2</a:t>
            </a:r>
            <a:endParaRPr lang="en-IN" sz="2210" b="1" dirty="0">
              <a:solidFill>
                <a:srgbClr val="656565"/>
              </a:solidFill>
              <a:latin typeface="Arial"/>
              <a:cs typeface="+mn-cs"/>
            </a:endParaRPr>
          </a:p>
        </p:txBody>
      </p:sp>
      <p:sp>
        <p:nvSpPr>
          <p:cNvPr id="18" name="TextBox 17"/>
          <p:cNvSpPr txBox="1"/>
          <p:nvPr/>
        </p:nvSpPr>
        <p:spPr>
          <a:xfrm>
            <a:off x="7625550" y="2354083"/>
            <a:ext cx="1199046" cy="307777"/>
          </a:xfrm>
          <a:prstGeom prst="rect">
            <a:avLst/>
          </a:prstGeom>
          <a:noFill/>
        </p:spPr>
        <p:txBody>
          <a:bodyPr wrap="none" lIns="0" tIns="0" rIns="0" bIns="0">
            <a:spAutoFit/>
          </a:bodyPr>
          <a:lstStyle/>
          <a:p>
            <a:pPr fontAlgn="auto">
              <a:lnSpc>
                <a:spcPts val="2400"/>
              </a:lnSpc>
              <a:spcBef>
                <a:spcPts val="0"/>
              </a:spcBef>
              <a:spcAft>
                <a:spcPts val="0"/>
              </a:spcAft>
              <a:defRPr/>
            </a:pPr>
            <a:r>
              <a:rPr lang="en-IN" sz="2210" b="1" dirty="0">
                <a:solidFill>
                  <a:srgbClr val="656565"/>
                </a:solidFill>
                <a:latin typeface="Arial"/>
                <a:cs typeface="+mn-cs"/>
              </a:rPr>
              <a:t>ENERGY</a:t>
            </a:r>
          </a:p>
        </p:txBody>
      </p:sp>
      <p:sp>
        <p:nvSpPr>
          <p:cNvPr id="19" name="TextBox 18"/>
          <p:cNvSpPr txBox="1"/>
          <p:nvPr/>
        </p:nvSpPr>
        <p:spPr>
          <a:xfrm>
            <a:off x="6909464" y="3162907"/>
            <a:ext cx="960199"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860" b="1" dirty="0">
                <a:solidFill>
                  <a:srgbClr val="000000"/>
                </a:solidFill>
                <a:latin typeface="Arial"/>
                <a:cs typeface="+mn-cs"/>
              </a:rPr>
              <a:t>MITOCHONDRION</a:t>
            </a:r>
          </a:p>
        </p:txBody>
      </p:sp>
      <p:sp>
        <p:nvSpPr>
          <p:cNvPr id="20" name="TextBox 19"/>
          <p:cNvSpPr txBox="1"/>
          <p:nvPr/>
        </p:nvSpPr>
        <p:spPr>
          <a:xfrm>
            <a:off x="2743864" y="3572484"/>
            <a:ext cx="56106"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783" b="1" dirty="0">
                <a:solidFill>
                  <a:srgbClr val="FFFFFF"/>
                </a:solidFill>
                <a:latin typeface="Arial"/>
                <a:cs typeface="+mn-cs"/>
              </a:rPr>
              <a:t>2</a:t>
            </a:r>
          </a:p>
        </p:txBody>
      </p:sp>
      <p:sp>
        <p:nvSpPr>
          <p:cNvPr id="21" name="TextBox 20"/>
          <p:cNvSpPr txBox="1"/>
          <p:nvPr/>
        </p:nvSpPr>
        <p:spPr>
          <a:xfrm>
            <a:off x="923795" y="3711390"/>
            <a:ext cx="56106"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783" b="1" dirty="0">
                <a:solidFill>
                  <a:srgbClr val="FFFFFF"/>
                </a:solidFill>
                <a:latin typeface="Arial"/>
                <a:cs typeface="+mn-cs"/>
              </a:rPr>
              <a:t>1</a:t>
            </a:r>
          </a:p>
        </p:txBody>
      </p:sp>
      <p:sp>
        <p:nvSpPr>
          <p:cNvPr id="22" name="TextBox 21"/>
          <p:cNvSpPr txBox="1"/>
          <p:nvPr/>
        </p:nvSpPr>
        <p:spPr>
          <a:xfrm>
            <a:off x="3536026" y="3487555"/>
            <a:ext cx="145874" cy="94834"/>
          </a:xfrm>
          <a:prstGeom prst="rect">
            <a:avLst/>
          </a:prstGeom>
          <a:noFill/>
        </p:spPr>
        <p:txBody>
          <a:bodyPr wrap="none" lIns="0" tIns="0" rIns="0" bIns="0">
            <a:spAutoFit/>
          </a:bodyPr>
          <a:lstStyle/>
          <a:p>
            <a:pPr fontAlgn="auto">
              <a:lnSpc>
                <a:spcPts val="800"/>
              </a:lnSpc>
              <a:spcBef>
                <a:spcPts val="0"/>
              </a:spcBef>
              <a:spcAft>
                <a:spcPts val="0"/>
              </a:spcAft>
              <a:defRPr/>
            </a:pPr>
            <a:r>
              <a:rPr lang="en-IN" sz="614" b="1" dirty="0">
                <a:solidFill>
                  <a:srgbClr val="FFFFFF"/>
                </a:solidFill>
                <a:latin typeface="Arial"/>
                <a:cs typeface="+mn-cs"/>
              </a:rPr>
              <a:t>CO</a:t>
            </a:r>
            <a:r>
              <a:rPr lang="en-IN" sz="614" b="1" baseline="-25000" dirty="0">
                <a:solidFill>
                  <a:srgbClr val="FFFFFF"/>
                </a:solidFill>
                <a:latin typeface="Arial"/>
                <a:cs typeface="+mn-cs"/>
              </a:rPr>
              <a:t>2</a:t>
            </a:r>
            <a:endParaRPr lang="en-IN" sz="358" b="1" baseline="-25000" dirty="0">
              <a:solidFill>
                <a:srgbClr val="FFFFFF"/>
              </a:solidFill>
              <a:latin typeface="Arial"/>
              <a:cs typeface="+mn-cs"/>
            </a:endParaRPr>
          </a:p>
        </p:txBody>
      </p:sp>
      <p:sp>
        <p:nvSpPr>
          <p:cNvPr id="23" name="TextBox 22"/>
          <p:cNvSpPr txBox="1"/>
          <p:nvPr/>
        </p:nvSpPr>
        <p:spPr>
          <a:xfrm>
            <a:off x="511840" y="3840773"/>
            <a:ext cx="915315" cy="166712"/>
          </a:xfrm>
          <a:prstGeom prst="rect">
            <a:avLst/>
          </a:prstGeom>
          <a:noFill/>
        </p:spPr>
        <p:txBody>
          <a:bodyPr wrap="none" lIns="0" tIns="0" rIns="0" bIns="0">
            <a:spAutoFit/>
          </a:bodyPr>
          <a:lstStyle/>
          <a:p>
            <a:pPr fontAlgn="auto">
              <a:lnSpc>
                <a:spcPts val="1300"/>
              </a:lnSpc>
              <a:spcBef>
                <a:spcPts val="0"/>
              </a:spcBef>
              <a:spcAft>
                <a:spcPts val="0"/>
              </a:spcAft>
              <a:defRPr/>
            </a:pPr>
            <a:r>
              <a:rPr lang="en-IN" sz="1106" b="1" dirty="0">
                <a:solidFill>
                  <a:srgbClr val="FFFFFF"/>
                </a:solidFill>
                <a:latin typeface="Arial"/>
                <a:cs typeface="+mn-cs"/>
              </a:rPr>
              <a:t>GLYCOLYSIS</a:t>
            </a:r>
          </a:p>
        </p:txBody>
      </p:sp>
      <p:sp>
        <p:nvSpPr>
          <p:cNvPr id="24" name="TextBox 23"/>
          <p:cNvSpPr txBox="1"/>
          <p:nvPr/>
        </p:nvSpPr>
        <p:spPr>
          <a:xfrm>
            <a:off x="3339970" y="3899512"/>
            <a:ext cx="561051" cy="94834"/>
          </a:xfrm>
          <a:prstGeom prst="rect">
            <a:avLst/>
          </a:prstGeom>
          <a:noFill/>
        </p:spPr>
        <p:txBody>
          <a:bodyPr wrap="none" lIns="0" tIns="0" rIns="0" bIns="0">
            <a:spAutoFit/>
          </a:bodyPr>
          <a:lstStyle/>
          <a:p>
            <a:pPr fontAlgn="auto">
              <a:lnSpc>
                <a:spcPts val="800"/>
              </a:lnSpc>
              <a:spcBef>
                <a:spcPts val="0"/>
              </a:spcBef>
              <a:spcAft>
                <a:spcPts val="0"/>
              </a:spcAft>
              <a:defRPr/>
            </a:pPr>
            <a:r>
              <a:rPr lang="en-IN" sz="614" b="1" dirty="0">
                <a:solidFill>
                  <a:srgbClr val="FFFFFF"/>
                </a:solidFill>
                <a:latin typeface="Arial"/>
                <a:cs typeface="+mn-cs"/>
              </a:rPr>
              <a:t>NADH + FADH</a:t>
            </a:r>
            <a:r>
              <a:rPr lang="en-IN" sz="614" b="1" baseline="-25000" dirty="0">
                <a:solidFill>
                  <a:srgbClr val="FFFFFF"/>
                </a:solidFill>
                <a:latin typeface="Arial"/>
                <a:cs typeface="+mn-cs"/>
              </a:rPr>
              <a:t>2</a:t>
            </a:r>
            <a:endParaRPr lang="en-IN" sz="358" b="1" baseline="-25000" dirty="0">
              <a:solidFill>
                <a:srgbClr val="FFFFFF"/>
              </a:solidFill>
              <a:latin typeface="Arial"/>
              <a:cs typeface="+mn-cs"/>
            </a:endParaRPr>
          </a:p>
        </p:txBody>
      </p:sp>
      <p:sp>
        <p:nvSpPr>
          <p:cNvPr id="26" name="TextBox 25"/>
          <p:cNvSpPr txBox="1"/>
          <p:nvPr/>
        </p:nvSpPr>
        <p:spPr>
          <a:xfrm>
            <a:off x="6541164" y="3962217"/>
            <a:ext cx="182742"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676" b="1">
                <a:solidFill>
                  <a:srgbClr val="000000"/>
                </a:solidFill>
                <a:latin typeface="Arial"/>
                <a:cs typeface="+mn-cs"/>
              </a:rPr>
              <a:t>ADP</a:t>
            </a:r>
          </a:p>
        </p:txBody>
      </p:sp>
      <p:sp>
        <p:nvSpPr>
          <p:cNvPr id="27" name="TextBox 26"/>
          <p:cNvSpPr txBox="1"/>
          <p:nvPr/>
        </p:nvSpPr>
        <p:spPr>
          <a:xfrm>
            <a:off x="6858664" y="3944755"/>
            <a:ext cx="442429"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676" b="1">
                <a:solidFill>
                  <a:srgbClr val="000000"/>
                </a:solidFill>
                <a:latin typeface="Arial"/>
                <a:cs typeface="+mn-cs"/>
              </a:rPr>
              <a:t>Phosphate</a:t>
            </a:r>
          </a:p>
        </p:txBody>
      </p:sp>
      <p:sp>
        <p:nvSpPr>
          <p:cNvPr id="28" name="TextBox 27"/>
          <p:cNvSpPr txBox="1"/>
          <p:nvPr/>
        </p:nvSpPr>
        <p:spPr>
          <a:xfrm>
            <a:off x="3494751" y="4422592"/>
            <a:ext cx="224420"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614" b="1">
                <a:solidFill>
                  <a:srgbClr val="FFFFFF"/>
                </a:solidFill>
                <a:latin typeface="Arial"/>
                <a:cs typeface="+mn-cs"/>
              </a:rPr>
              <a:t>NADH</a:t>
            </a:r>
          </a:p>
        </p:txBody>
      </p:sp>
      <p:sp>
        <p:nvSpPr>
          <p:cNvPr id="29" name="TextBox 28"/>
          <p:cNvSpPr txBox="1"/>
          <p:nvPr/>
        </p:nvSpPr>
        <p:spPr>
          <a:xfrm>
            <a:off x="7084089" y="4592455"/>
            <a:ext cx="173124"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676" b="1">
                <a:solidFill>
                  <a:srgbClr val="000000"/>
                </a:solidFill>
                <a:latin typeface="Arial"/>
                <a:cs typeface="+mn-cs"/>
              </a:rPr>
              <a:t>ATP</a:t>
            </a:r>
          </a:p>
        </p:txBody>
      </p:sp>
      <p:sp>
        <p:nvSpPr>
          <p:cNvPr id="30" name="TextBox 29"/>
          <p:cNvSpPr txBox="1"/>
          <p:nvPr/>
        </p:nvSpPr>
        <p:spPr>
          <a:xfrm>
            <a:off x="3532851" y="4719455"/>
            <a:ext cx="157094"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614" b="1">
                <a:solidFill>
                  <a:srgbClr val="FFFFFF"/>
                </a:solidFill>
                <a:latin typeface="Arial"/>
                <a:cs typeface="+mn-cs"/>
              </a:rPr>
              <a:t>ATP</a:t>
            </a:r>
          </a:p>
        </p:txBody>
      </p:sp>
      <p:sp>
        <p:nvSpPr>
          <p:cNvPr id="31" name="TextBox 30"/>
          <p:cNvSpPr txBox="1"/>
          <p:nvPr/>
        </p:nvSpPr>
        <p:spPr>
          <a:xfrm>
            <a:off x="3532851" y="4895667"/>
            <a:ext cx="157094"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614" b="1">
                <a:solidFill>
                  <a:srgbClr val="FFFFFF"/>
                </a:solidFill>
                <a:latin typeface="Arial"/>
                <a:cs typeface="+mn-cs"/>
              </a:rPr>
              <a:t>ATP</a:t>
            </a:r>
          </a:p>
        </p:txBody>
      </p:sp>
      <p:sp>
        <p:nvSpPr>
          <p:cNvPr id="32" name="TextBox 31"/>
          <p:cNvSpPr txBox="1"/>
          <p:nvPr/>
        </p:nvSpPr>
        <p:spPr>
          <a:xfrm rot="13672878">
            <a:off x="7776339" y="3780355"/>
            <a:ext cx="110030" cy="221214"/>
          </a:xfrm>
          <a:prstGeom prst="rect">
            <a:avLst/>
          </a:prstGeom>
          <a:noFill/>
        </p:spPr>
        <p:txBody>
          <a:bodyPr vert="mongolianVert" wrap="none" lIns="0" tIns="0" rIns="0" bIns="0">
            <a:spAutoFit/>
          </a:bodyPr>
          <a:lstStyle/>
          <a:p>
            <a:pPr fontAlgn="auto">
              <a:lnSpc>
                <a:spcPts val="800"/>
              </a:lnSpc>
              <a:spcBef>
                <a:spcPts val="0"/>
              </a:spcBef>
              <a:spcAft>
                <a:spcPts val="0"/>
              </a:spcAft>
              <a:defRPr/>
            </a:pPr>
            <a:r>
              <a:rPr lang="en-IN" sz="860" b="1" dirty="0">
                <a:solidFill>
                  <a:srgbClr val="FFFFFF"/>
                </a:solidFill>
                <a:latin typeface="Arial"/>
                <a:cs typeface="+mn-cs"/>
              </a:rPr>
              <a:t>ATP</a:t>
            </a:r>
          </a:p>
        </p:txBody>
      </p:sp>
      <p:sp>
        <p:nvSpPr>
          <p:cNvPr id="34" name="TextBox 33"/>
          <p:cNvSpPr txBox="1"/>
          <p:nvPr/>
        </p:nvSpPr>
        <p:spPr>
          <a:xfrm>
            <a:off x="1442114" y="3808230"/>
            <a:ext cx="628377"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614" b="1" dirty="0">
                <a:solidFill>
                  <a:srgbClr val="FFFFFF"/>
                </a:solidFill>
                <a:latin typeface="Arial"/>
                <a:cs typeface="+mn-cs"/>
              </a:rPr>
              <a:t>2 PYRUVIC ACID</a:t>
            </a:r>
          </a:p>
        </p:txBody>
      </p:sp>
      <p:sp>
        <p:nvSpPr>
          <p:cNvPr id="35" name="TextBox 34"/>
          <p:cNvSpPr txBox="1"/>
          <p:nvPr/>
        </p:nvSpPr>
        <p:spPr>
          <a:xfrm>
            <a:off x="2494627" y="3697897"/>
            <a:ext cx="535403" cy="500137"/>
          </a:xfrm>
          <a:prstGeom prst="rect">
            <a:avLst/>
          </a:prstGeom>
          <a:noFill/>
        </p:spPr>
        <p:txBody>
          <a:bodyPr wrap="none" lIns="0" tIns="0" rIns="0" bIns="0">
            <a:spAutoFit/>
          </a:bodyPr>
          <a:lstStyle/>
          <a:p>
            <a:pPr algn="ctr" fontAlgn="auto">
              <a:lnSpc>
                <a:spcPts val="1300"/>
              </a:lnSpc>
              <a:spcBef>
                <a:spcPts val="0"/>
              </a:spcBef>
              <a:spcAft>
                <a:spcPts val="0"/>
              </a:spcAft>
              <a:defRPr/>
            </a:pPr>
            <a:r>
              <a:rPr lang="en-IN" sz="1228" b="1" dirty="0">
                <a:solidFill>
                  <a:srgbClr val="656565"/>
                </a:solidFill>
                <a:latin typeface="Arial"/>
                <a:cs typeface="+mn-cs"/>
              </a:rPr>
              <a:t>CITRIC</a:t>
            </a:r>
          </a:p>
          <a:p>
            <a:pPr algn="ctr" fontAlgn="auto">
              <a:lnSpc>
                <a:spcPts val="1300"/>
              </a:lnSpc>
              <a:spcBef>
                <a:spcPts val="0"/>
              </a:spcBef>
              <a:spcAft>
                <a:spcPts val="0"/>
              </a:spcAft>
              <a:defRPr/>
            </a:pPr>
            <a:r>
              <a:rPr lang="en-IN" sz="1228" b="1" dirty="0">
                <a:solidFill>
                  <a:srgbClr val="656565"/>
                </a:solidFill>
                <a:latin typeface="Arial"/>
                <a:cs typeface="+mn-cs"/>
              </a:rPr>
              <a:t>ACID</a:t>
            </a:r>
          </a:p>
          <a:p>
            <a:pPr algn="ctr" fontAlgn="auto">
              <a:lnSpc>
                <a:spcPts val="1300"/>
              </a:lnSpc>
              <a:spcBef>
                <a:spcPts val="0"/>
              </a:spcBef>
              <a:spcAft>
                <a:spcPts val="0"/>
              </a:spcAft>
              <a:defRPr/>
            </a:pPr>
            <a:r>
              <a:rPr lang="en-IN" sz="1228" b="1" dirty="0">
                <a:solidFill>
                  <a:srgbClr val="656565"/>
                </a:solidFill>
                <a:latin typeface="Arial"/>
                <a:cs typeface="+mn-cs"/>
              </a:rPr>
              <a:t>CYCLE</a:t>
            </a:r>
          </a:p>
        </p:txBody>
      </p:sp>
      <p:sp>
        <p:nvSpPr>
          <p:cNvPr id="36" name="TextBox 35"/>
          <p:cNvSpPr txBox="1"/>
          <p:nvPr/>
        </p:nvSpPr>
        <p:spPr>
          <a:xfrm>
            <a:off x="6903907" y="3688373"/>
            <a:ext cx="51296"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676" b="1" dirty="0">
                <a:solidFill>
                  <a:srgbClr val="000000"/>
                </a:solidFill>
                <a:latin typeface="Arial"/>
                <a:cs typeface="+mn-cs"/>
              </a:rPr>
              <a:t>+</a:t>
            </a:r>
          </a:p>
        </p:txBody>
      </p:sp>
      <p:sp>
        <p:nvSpPr>
          <p:cNvPr id="37" name="TextBox 36"/>
          <p:cNvSpPr txBox="1"/>
          <p:nvPr/>
        </p:nvSpPr>
        <p:spPr>
          <a:xfrm>
            <a:off x="5953790" y="2383461"/>
            <a:ext cx="165110" cy="307777"/>
          </a:xfrm>
          <a:prstGeom prst="rect">
            <a:avLst/>
          </a:prstGeom>
          <a:noFill/>
        </p:spPr>
        <p:txBody>
          <a:bodyPr wrap="none" lIns="0" tIns="0" rIns="0" bIns="0">
            <a:spAutoFit/>
          </a:bodyPr>
          <a:lstStyle/>
          <a:p>
            <a:pPr fontAlgn="auto">
              <a:lnSpc>
                <a:spcPts val="2400"/>
              </a:lnSpc>
              <a:spcBef>
                <a:spcPts val="0"/>
              </a:spcBef>
              <a:spcAft>
                <a:spcPts val="0"/>
              </a:spcAft>
              <a:defRPr/>
            </a:pPr>
            <a:r>
              <a:rPr lang="en-IN" sz="2210" b="1" dirty="0">
                <a:solidFill>
                  <a:srgbClr val="656565"/>
                </a:solidFill>
                <a:latin typeface="Arial"/>
                <a:cs typeface="+mn-cs"/>
              </a:rPr>
              <a:t>+</a:t>
            </a:r>
          </a:p>
        </p:txBody>
      </p:sp>
      <p:sp>
        <p:nvSpPr>
          <p:cNvPr id="38" name="TextBox 37"/>
          <p:cNvSpPr txBox="1"/>
          <p:nvPr/>
        </p:nvSpPr>
        <p:spPr>
          <a:xfrm>
            <a:off x="7228735" y="2383737"/>
            <a:ext cx="165110" cy="307777"/>
          </a:xfrm>
          <a:prstGeom prst="rect">
            <a:avLst/>
          </a:prstGeom>
          <a:noFill/>
        </p:spPr>
        <p:txBody>
          <a:bodyPr wrap="none" lIns="0" tIns="0" rIns="0" bIns="0">
            <a:spAutoFit/>
          </a:bodyPr>
          <a:lstStyle/>
          <a:p>
            <a:pPr fontAlgn="auto">
              <a:lnSpc>
                <a:spcPts val="2400"/>
              </a:lnSpc>
              <a:spcBef>
                <a:spcPts val="0"/>
              </a:spcBef>
              <a:spcAft>
                <a:spcPts val="0"/>
              </a:spcAft>
              <a:defRPr/>
            </a:pPr>
            <a:r>
              <a:rPr lang="en-IN" sz="2210" b="1" dirty="0">
                <a:solidFill>
                  <a:srgbClr val="656565"/>
                </a:solidFill>
                <a:latin typeface="Arial"/>
                <a:cs typeface="+mn-cs"/>
              </a:rPr>
              <a:t>+</a:t>
            </a:r>
          </a:p>
        </p:txBody>
      </p:sp>
      <p:sp>
        <p:nvSpPr>
          <p:cNvPr id="39" name="TextBox 38"/>
          <p:cNvSpPr txBox="1"/>
          <p:nvPr/>
        </p:nvSpPr>
        <p:spPr>
          <a:xfrm>
            <a:off x="6439547" y="2358830"/>
            <a:ext cx="532197" cy="307777"/>
          </a:xfrm>
          <a:prstGeom prst="rect">
            <a:avLst/>
          </a:prstGeom>
          <a:noFill/>
        </p:spPr>
        <p:txBody>
          <a:bodyPr wrap="none" lIns="0" tIns="0" rIns="0" bIns="0">
            <a:spAutoFit/>
          </a:bodyPr>
          <a:lstStyle/>
          <a:p>
            <a:pPr fontAlgn="auto">
              <a:lnSpc>
                <a:spcPts val="2400"/>
              </a:lnSpc>
              <a:spcBef>
                <a:spcPts val="0"/>
              </a:spcBef>
              <a:spcAft>
                <a:spcPts val="0"/>
              </a:spcAft>
              <a:defRPr/>
            </a:pPr>
            <a:r>
              <a:rPr lang="en-IN" sz="2210" b="1" dirty="0">
                <a:solidFill>
                  <a:srgbClr val="656565"/>
                </a:solidFill>
                <a:latin typeface="Arial"/>
                <a:cs typeface="+mn-cs"/>
              </a:rPr>
              <a:t>H</a:t>
            </a:r>
            <a:r>
              <a:rPr lang="en-IN" sz="2210" b="1" baseline="-25000" dirty="0">
                <a:solidFill>
                  <a:srgbClr val="656565"/>
                </a:solidFill>
                <a:latin typeface="Arial"/>
                <a:cs typeface="+mn-cs"/>
              </a:rPr>
              <a:t>2</a:t>
            </a:r>
            <a:r>
              <a:rPr lang="en-IN" sz="2210" b="1" dirty="0">
                <a:solidFill>
                  <a:srgbClr val="656565"/>
                </a:solidFill>
                <a:latin typeface="Arial"/>
                <a:cs typeface="+mn-cs"/>
              </a:rPr>
              <a:t>O</a:t>
            </a:r>
          </a:p>
        </p:txBody>
      </p:sp>
      <p:sp>
        <p:nvSpPr>
          <p:cNvPr id="40" name="TextBox 39"/>
          <p:cNvSpPr txBox="1"/>
          <p:nvPr/>
        </p:nvSpPr>
        <p:spPr>
          <a:xfrm>
            <a:off x="5131850" y="4063024"/>
            <a:ext cx="881652" cy="500137"/>
          </a:xfrm>
          <a:prstGeom prst="rect">
            <a:avLst/>
          </a:prstGeom>
          <a:noFill/>
        </p:spPr>
        <p:txBody>
          <a:bodyPr wrap="none" lIns="0" tIns="0" rIns="0" bIns="0">
            <a:spAutoFit/>
          </a:bodyPr>
          <a:lstStyle/>
          <a:p>
            <a:pPr algn="ctr" fontAlgn="auto">
              <a:lnSpc>
                <a:spcPts val="1300"/>
              </a:lnSpc>
              <a:spcBef>
                <a:spcPts val="0"/>
              </a:spcBef>
              <a:spcAft>
                <a:spcPts val="0"/>
              </a:spcAft>
              <a:defRPr/>
            </a:pPr>
            <a:r>
              <a:rPr lang="en-IN" sz="1100" b="1" dirty="0">
                <a:solidFill>
                  <a:srgbClr val="FFFFFF"/>
                </a:solidFill>
                <a:latin typeface="Arial"/>
                <a:cs typeface="+mn-cs"/>
              </a:rPr>
              <a:t>ELECTRON</a:t>
            </a:r>
          </a:p>
          <a:p>
            <a:pPr algn="ctr" fontAlgn="auto">
              <a:lnSpc>
                <a:spcPts val="1300"/>
              </a:lnSpc>
              <a:spcBef>
                <a:spcPts val="0"/>
              </a:spcBef>
              <a:spcAft>
                <a:spcPts val="0"/>
              </a:spcAft>
              <a:defRPr/>
            </a:pPr>
            <a:r>
              <a:rPr lang="en-IN" sz="1100" b="1" dirty="0">
                <a:solidFill>
                  <a:srgbClr val="FFFFFF"/>
                </a:solidFill>
                <a:latin typeface="Arial"/>
                <a:cs typeface="+mn-cs"/>
              </a:rPr>
              <a:t>TRANSPORT</a:t>
            </a:r>
          </a:p>
          <a:p>
            <a:pPr algn="ctr" fontAlgn="auto">
              <a:lnSpc>
                <a:spcPts val="1300"/>
              </a:lnSpc>
              <a:spcBef>
                <a:spcPts val="0"/>
              </a:spcBef>
              <a:spcAft>
                <a:spcPts val="0"/>
              </a:spcAft>
              <a:defRPr/>
            </a:pPr>
            <a:r>
              <a:rPr lang="en-IN" sz="1100" b="1" dirty="0">
                <a:solidFill>
                  <a:srgbClr val="FFFFFF"/>
                </a:solidFill>
                <a:latin typeface="Arial"/>
                <a:cs typeface="+mn-cs"/>
              </a:rPr>
              <a:t>CHAIN</a:t>
            </a:r>
          </a:p>
        </p:txBody>
      </p:sp>
      <p:sp>
        <p:nvSpPr>
          <p:cNvPr id="41" name="TextBox 40"/>
          <p:cNvSpPr txBox="1"/>
          <p:nvPr/>
        </p:nvSpPr>
        <p:spPr>
          <a:xfrm>
            <a:off x="1693121" y="2381079"/>
            <a:ext cx="165110" cy="307777"/>
          </a:xfrm>
          <a:prstGeom prst="rect">
            <a:avLst/>
          </a:prstGeom>
          <a:noFill/>
        </p:spPr>
        <p:txBody>
          <a:bodyPr wrap="none" lIns="0" tIns="0" rIns="0" bIns="0">
            <a:spAutoFit/>
          </a:bodyPr>
          <a:lstStyle/>
          <a:p>
            <a:pPr fontAlgn="auto">
              <a:lnSpc>
                <a:spcPts val="2400"/>
              </a:lnSpc>
              <a:spcBef>
                <a:spcPts val="0"/>
              </a:spcBef>
              <a:spcAft>
                <a:spcPts val="0"/>
              </a:spcAft>
              <a:defRPr/>
            </a:pPr>
            <a:r>
              <a:rPr lang="en-IN" sz="2210" b="1" dirty="0">
                <a:solidFill>
                  <a:srgbClr val="656565"/>
                </a:solidFill>
                <a:latin typeface="Arial"/>
                <a:cs typeface="+mn-cs"/>
              </a:rPr>
              <a:t>+</a:t>
            </a:r>
          </a:p>
        </p:txBody>
      </p:sp>
      <p:grpSp>
        <p:nvGrpSpPr>
          <p:cNvPr id="2" name="Group 1"/>
          <p:cNvGrpSpPr/>
          <p:nvPr/>
        </p:nvGrpSpPr>
        <p:grpSpPr>
          <a:xfrm>
            <a:off x="5517113" y="3912105"/>
            <a:ext cx="111125" cy="127302"/>
            <a:chOff x="5517113" y="3767142"/>
            <a:chExt cx="111125" cy="127302"/>
          </a:xfrm>
        </p:grpSpPr>
        <p:sp>
          <p:nvSpPr>
            <p:cNvPr id="49" name="Oval 48"/>
            <p:cNvSpPr/>
            <p:nvPr/>
          </p:nvSpPr>
          <p:spPr>
            <a:xfrm>
              <a:off x="5517113" y="3767142"/>
              <a:ext cx="111125" cy="127000"/>
            </a:xfrm>
            <a:prstGeom prst="ellipse">
              <a:avLst/>
            </a:prstGeom>
            <a:solidFill>
              <a:schemeClr val="tx1">
                <a:lumMod val="75000"/>
                <a:lumOff val="25000"/>
              </a:schemeClr>
            </a:solidFill>
            <a:ln w="1270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0" name="TextBox 49"/>
            <p:cNvSpPr txBox="1"/>
            <p:nvPr/>
          </p:nvSpPr>
          <p:spPr>
            <a:xfrm>
              <a:off x="5546595" y="3791852"/>
              <a:ext cx="56106"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783" b="1" dirty="0">
                  <a:solidFill>
                    <a:srgbClr val="FFFFFF"/>
                  </a:solidFill>
                  <a:latin typeface="Arial"/>
                  <a:cs typeface="+mn-cs"/>
                </a:rPr>
                <a:t>3</a:t>
              </a:r>
            </a:p>
          </p:txBody>
        </p:sp>
      </p:grpSp>
      <p:grpSp>
        <p:nvGrpSpPr>
          <p:cNvPr id="51" name="Group 50"/>
          <p:cNvGrpSpPr/>
          <p:nvPr/>
        </p:nvGrpSpPr>
        <p:grpSpPr>
          <a:xfrm>
            <a:off x="2713973" y="3547764"/>
            <a:ext cx="111125" cy="127302"/>
            <a:chOff x="5517113" y="3767142"/>
            <a:chExt cx="111125" cy="127302"/>
          </a:xfrm>
        </p:grpSpPr>
        <p:sp>
          <p:nvSpPr>
            <p:cNvPr id="52" name="Oval 51"/>
            <p:cNvSpPr/>
            <p:nvPr/>
          </p:nvSpPr>
          <p:spPr>
            <a:xfrm>
              <a:off x="5517113" y="3767142"/>
              <a:ext cx="111125" cy="127000"/>
            </a:xfrm>
            <a:prstGeom prst="ellipse">
              <a:avLst/>
            </a:prstGeom>
            <a:solidFill>
              <a:schemeClr val="tx1">
                <a:lumMod val="75000"/>
                <a:lumOff val="25000"/>
              </a:schemeClr>
            </a:solidFill>
            <a:ln w="1270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3" name="TextBox 52"/>
            <p:cNvSpPr txBox="1"/>
            <p:nvPr/>
          </p:nvSpPr>
          <p:spPr>
            <a:xfrm>
              <a:off x="5546595" y="3791852"/>
              <a:ext cx="56106"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783" dirty="0">
                  <a:solidFill>
                    <a:srgbClr val="FFFFFF"/>
                  </a:solidFill>
                  <a:latin typeface="Arial"/>
                  <a:cs typeface="+mn-cs"/>
                </a:rPr>
                <a:t>2</a:t>
              </a:r>
              <a:endParaRPr lang="en-IN" sz="783" b="1" dirty="0">
                <a:solidFill>
                  <a:srgbClr val="FFFFFF"/>
                </a:solidFill>
                <a:latin typeface="Arial"/>
                <a:cs typeface="+mn-cs"/>
              </a:endParaRPr>
            </a:p>
          </p:txBody>
        </p:sp>
      </p:grpSp>
      <p:grpSp>
        <p:nvGrpSpPr>
          <p:cNvPr id="54" name="Group 53"/>
          <p:cNvGrpSpPr/>
          <p:nvPr/>
        </p:nvGrpSpPr>
        <p:grpSpPr>
          <a:xfrm>
            <a:off x="908480" y="3692449"/>
            <a:ext cx="111125" cy="127302"/>
            <a:chOff x="5517113" y="3767142"/>
            <a:chExt cx="111125" cy="127302"/>
          </a:xfrm>
        </p:grpSpPr>
        <p:sp>
          <p:nvSpPr>
            <p:cNvPr id="55" name="Oval 54"/>
            <p:cNvSpPr/>
            <p:nvPr/>
          </p:nvSpPr>
          <p:spPr>
            <a:xfrm>
              <a:off x="5517113" y="3767142"/>
              <a:ext cx="111125" cy="127000"/>
            </a:xfrm>
            <a:prstGeom prst="ellipse">
              <a:avLst/>
            </a:prstGeom>
            <a:solidFill>
              <a:schemeClr val="tx1">
                <a:lumMod val="75000"/>
                <a:lumOff val="25000"/>
              </a:schemeClr>
            </a:solidFill>
            <a:ln w="1270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6" name="TextBox 55"/>
            <p:cNvSpPr txBox="1"/>
            <p:nvPr/>
          </p:nvSpPr>
          <p:spPr>
            <a:xfrm>
              <a:off x="5546595" y="3791852"/>
              <a:ext cx="56106" cy="102592"/>
            </a:xfrm>
            <a:prstGeom prst="rect">
              <a:avLst/>
            </a:prstGeom>
            <a:noFill/>
          </p:spPr>
          <p:txBody>
            <a:bodyPr wrap="none" lIns="0" tIns="0" rIns="0" bIns="0">
              <a:spAutoFit/>
            </a:bodyPr>
            <a:lstStyle/>
            <a:p>
              <a:pPr fontAlgn="auto">
                <a:lnSpc>
                  <a:spcPts val="800"/>
                </a:lnSpc>
                <a:spcBef>
                  <a:spcPts val="0"/>
                </a:spcBef>
                <a:spcAft>
                  <a:spcPts val="0"/>
                </a:spcAft>
                <a:defRPr/>
              </a:pPr>
              <a:r>
                <a:rPr lang="en-IN" sz="783" b="1" dirty="0">
                  <a:solidFill>
                    <a:srgbClr val="FFFFFF"/>
                  </a:solidFill>
                  <a:latin typeface="Arial"/>
                  <a:cs typeface="+mn-cs"/>
                </a:rPr>
                <a:t>1</a:t>
              </a:r>
            </a:p>
          </p:txBody>
        </p:sp>
      </p:grpSp>
      <p:sp>
        <p:nvSpPr>
          <p:cNvPr id="57" name="TextBox 56"/>
          <p:cNvSpPr txBox="1"/>
          <p:nvPr/>
        </p:nvSpPr>
        <p:spPr>
          <a:xfrm>
            <a:off x="333261" y="1945310"/>
            <a:ext cx="1261564" cy="105670"/>
          </a:xfrm>
          <a:prstGeom prst="rect">
            <a:avLst/>
          </a:prstGeom>
          <a:noFill/>
        </p:spPr>
        <p:txBody>
          <a:bodyPr wrap="none" lIns="0" tIns="0" rIns="0" bIns="0">
            <a:spAutoFit/>
          </a:bodyPr>
          <a:lstStyle/>
          <a:p>
            <a:pPr fontAlgn="auto">
              <a:lnSpc>
                <a:spcPts val="800"/>
              </a:lnSpc>
              <a:spcBef>
                <a:spcPts val="0"/>
              </a:spcBef>
              <a:spcAft>
                <a:spcPts val="0"/>
              </a:spcAft>
              <a:defRPr/>
            </a:pPr>
            <a:r>
              <a:rPr lang="en-IN" sz="983" b="1" dirty="0">
                <a:latin typeface="Arial"/>
                <a:cs typeface="+mn-cs"/>
              </a:rPr>
              <a:t>SUGAR FROM FOOD</a:t>
            </a:r>
          </a:p>
        </p:txBody>
      </p:sp>
      <p:sp>
        <p:nvSpPr>
          <p:cNvPr id="58" name="TextBox 57"/>
          <p:cNvSpPr txBox="1"/>
          <p:nvPr/>
        </p:nvSpPr>
        <p:spPr>
          <a:xfrm>
            <a:off x="2020772" y="1945310"/>
            <a:ext cx="561051" cy="105670"/>
          </a:xfrm>
          <a:prstGeom prst="rect">
            <a:avLst/>
          </a:prstGeom>
          <a:noFill/>
        </p:spPr>
        <p:txBody>
          <a:bodyPr wrap="none" lIns="0" tIns="0" rIns="0" bIns="0">
            <a:spAutoFit/>
          </a:bodyPr>
          <a:lstStyle/>
          <a:p>
            <a:pPr fontAlgn="auto">
              <a:lnSpc>
                <a:spcPts val="800"/>
              </a:lnSpc>
              <a:spcBef>
                <a:spcPts val="0"/>
              </a:spcBef>
              <a:spcAft>
                <a:spcPts val="0"/>
              </a:spcAft>
              <a:defRPr/>
            </a:pPr>
            <a:r>
              <a:rPr lang="en-IN" sz="983" b="1" dirty="0">
                <a:latin typeface="Arial"/>
                <a:cs typeface="+mn-cs"/>
              </a:rPr>
              <a:t>INHALED</a:t>
            </a:r>
          </a:p>
        </p:txBody>
      </p:sp>
      <p:sp>
        <p:nvSpPr>
          <p:cNvPr id="59" name="TextBox 58"/>
          <p:cNvSpPr txBox="1"/>
          <p:nvPr/>
        </p:nvSpPr>
        <p:spPr>
          <a:xfrm>
            <a:off x="5171961" y="2086597"/>
            <a:ext cx="601127" cy="105670"/>
          </a:xfrm>
          <a:prstGeom prst="rect">
            <a:avLst/>
          </a:prstGeom>
          <a:noFill/>
        </p:spPr>
        <p:txBody>
          <a:bodyPr wrap="none" lIns="0" tIns="0" rIns="0" bIns="0">
            <a:spAutoFit/>
          </a:bodyPr>
          <a:lstStyle/>
          <a:p>
            <a:pPr fontAlgn="auto">
              <a:lnSpc>
                <a:spcPts val="800"/>
              </a:lnSpc>
              <a:spcBef>
                <a:spcPts val="0"/>
              </a:spcBef>
              <a:spcAft>
                <a:spcPts val="0"/>
              </a:spcAft>
              <a:defRPr/>
            </a:pPr>
            <a:r>
              <a:rPr lang="en-IN" sz="983" b="1" dirty="0">
                <a:latin typeface="Arial"/>
                <a:cs typeface="+mn-cs"/>
              </a:rPr>
              <a:t>EXHALED</a:t>
            </a:r>
          </a:p>
        </p:txBody>
      </p:sp>
      <p:sp>
        <p:nvSpPr>
          <p:cNvPr id="60" name="TextBox 59"/>
          <p:cNvSpPr txBox="1"/>
          <p:nvPr/>
        </p:nvSpPr>
        <p:spPr>
          <a:xfrm>
            <a:off x="6483236" y="2081835"/>
            <a:ext cx="461665" cy="105670"/>
          </a:xfrm>
          <a:prstGeom prst="rect">
            <a:avLst/>
          </a:prstGeom>
          <a:noFill/>
        </p:spPr>
        <p:txBody>
          <a:bodyPr wrap="none" lIns="0" tIns="0" rIns="0" bIns="0">
            <a:spAutoFit/>
          </a:bodyPr>
          <a:lstStyle/>
          <a:p>
            <a:pPr fontAlgn="auto">
              <a:lnSpc>
                <a:spcPts val="800"/>
              </a:lnSpc>
              <a:spcBef>
                <a:spcPts val="0"/>
              </a:spcBef>
              <a:spcAft>
                <a:spcPts val="0"/>
              </a:spcAft>
              <a:defRPr/>
            </a:pPr>
            <a:r>
              <a:rPr lang="en-IN" sz="983" b="1" dirty="0">
                <a:latin typeface="Arial"/>
                <a:cs typeface="+mn-cs"/>
              </a:rPr>
              <a:t>WATER</a:t>
            </a:r>
          </a:p>
        </p:txBody>
      </p:sp>
      <p:sp>
        <p:nvSpPr>
          <p:cNvPr id="61" name="TextBox 60"/>
          <p:cNvSpPr txBox="1"/>
          <p:nvPr/>
        </p:nvSpPr>
        <p:spPr>
          <a:xfrm>
            <a:off x="7904048" y="2084225"/>
            <a:ext cx="621965" cy="105670"/>
          </a:xfrm>
          <a:prstGeom prst="rect">
            <a:avLst/>
          </a:prstGeom>
          <a:noFill/>
        </p:spPr>
        <p:txBody>
          <a:bodyPr wrap="none" lIns="0" tIns="0" rIns="0" bIns="0">
            <a:spAutoFit/>
          </a:bodyPr>
          <a:lstStyle/>
          <a:p>
            <a:pPr fontAlgn="auto">
              <a:lnSpc>
                <a:spcPts val="800"/>
              </a:lnSpc>
              <a:spcBef>
                <a:spcPts val="0"/>
              </a:spcBef>
              <a:spcAft>
                <a:spcPts val="0"/>
              </a:spcAft>
              <a:defRPr/>
            </a:pPr>
            <a:r>
              <a:rPr lang="en-IN" sz="983" b="1" dirty="0">
                <a:latin typeface="Arial"/>
                <a:cs typeface="+mn-cs"/>
              </a:rPr>
              <a:t>TO CELLS</a:t>
            </a:r>
          </a:p>
        </p:txBody>
      </p:sp>
    </p:spTree>
    <p:extLst>
      <p:ext uri="{BB962C8B-B14F-4D97-AF65-F5344CB8AC3E}">
        <p14:creationId xmlns:p14="http://schemas.microsoft.com/office/powerpoint/2010/main" val="13413277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2510A-AF13-2C09-3E71-7A52BD2EA413}"/>
              </a:ext>
            </a:extLst>
          </p:cNvPr>
          <p:cNvSpPr>
            <a:spLocks noGrp="1"/>
          </p:cNvSpPr>
          <p:nvPr>
            <p:ph type="title"/>
          </p:nvPr>
        </p:nvSpPr>
        <p:spPr/>
        <p:txBody>
          <a:bodyPr/>
          <a:lstStyle/>
          <a:p>
            <a:pPr algn="ctr"/>
            <a:r>
              <a:rPr lang="en-US" dirty="0"/>
              <a:t>Type 2</a:t>
            </a:r>
          </a:p>
        </p:txBody>
      </p:sp>
      <p:sp>
        <p:nvSpPr>
          <p:cNvPr id="3" name="Content Placeholder 2">
            <a:extLst>
              <a:ext uri="{FF2B5EF4-FFF2-40B4-BE49-F238E27FC236}">
                <a16:creationId xmlns:a16="http://schemas.microsoft.com/office/drawing/2014/main" id="{9CBB0CBE-97DF-C44E-D387-534EB114672C}"/>
              </a:ext>
            </a:extLst>
          </p:cNvPr>
          <p:cNvSpPr>
            <a:spLocks noGrp="1"/>
          </p:cNvSpPr>
          <p:nvPr>
            <p:ph idx="1"/>
          </p:nvPr>
        </p:nvSpPr>
        <p:spPr/>
        <p:txBody>
          <a:bodyPr/>
          <a:lstStyle/>
          <a:p>
            <a:r>
              <a:rPr lang="en-US" dirty="0"/>
              <a:t>The beta</a:t>
            </a:r>
            <a:r>
              <a:rPr lang="el-GR" dirty="0"/>
              <a:t> (β)</a:t>
            </a:r>
            <a:r>
              <a:rPr lang="en-US" dirty="0"/>
              <a:t> cells are not killed, but other factors prevent insulin secretion or function. </a:t>
            </a:r>
          </a:p>
        </p:txBody>
      </p:sp>
      <p:pic>
        <p:nvPicPr>
          <p:cNvPr id="4" name="Picture 3">
            <a:extLst>
              <a:ext uri="{FF2B5EF4-FFF2-40B4-BE49-F238E27FC236}">
                <a16:creationId xmlns:a16="http://schemas.microsoft.com/office/drawing/2014/main" id="{9FB241FF-E7C7-60DE-2913-DD91E9B9FE81}"/>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20881248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2510A-AF13-2C09-3E71-7A52BD2EA413}"/>
              </a:ext>
            </a:extLst>
          </p:cNvPr>
          <p:cNvSpPr>
            <a:spLocks noGrp="1"/>
          </p:cNvSpPr>
          <p:nvPr>
            <p:ph type="title"/>
          </p:nvPr>
        </p:nvSpPr>
        <p:spPr/>
        <p:txBody>
          <a:bodyPr/>
          <a:lstStyle/>
          <a:p>
            <a:pPr algn="ctr"/>
            <a:r>
              <a:rPr lang="en-US" dirty="0"/>
              <a:t>Type 2</a:t>
            </a:r>
          </a:p>
        </p:txBody>
      </p:sp>
      <p:sp>
        <p:nvSpPr>
          <p:cNvPr id="3" name="Content Placeholder 2">
            <a:extLst>
              <a:ext uri="{FF2B5EF4-FFF2-40B4-BE49-F238E27FC236}">
                <a16:creationId xmlns:a16="http://schemas.microsoft.com/office/drawing/2014/main" id="{9CBB0CBE-97DF-C44E-D387-534EB114672C}"/>
              </a:ext>
            </a:extLst>
          </p:cNvPr>
          <p:cNvSpPr>
            <a:spLocks noGrp="1"/>
          </p:cNvSpPr>
          <p:nvPr>
            <p:ph idx="1"/>
          </p:nvPr>
        </p:nvSpPr>
        <p:spPr/>
        <p:txBody>
          <a:bodyPr/>
          <a:lstStyle/>
          <a:p>
            <a:r>
              <a:rPr lang="en-US" dirty="0"/>
              <a:t>The beta cells are not killed, but other factors prevent insulin secretion or function. </a:t>
            </a:r>
          </a:p>
          <a:p>
            <a:r>
              <a:rPr lang="en-US" dirty="0"/>
              <a:t>Sometimes damaged pancreatic cells prevent proper insulin secretion.</a:t>
            </a:r>
          </a:p>
          <a:p>
            <a:endParaRPr lang="en-US" dirty="0"/>
          </a:p>
        </p:txBody>
      </p:sp>
      <p:pic>
        <p:nvPicPr>
          <p:cNvPr id="4" name="Picture 3">
            <a:extLst>
              <a:ext uri="{FF2B5EF4-FFF2-40B4-BE49-F238E27FC236}">
                <a16:creationId xmlns:a16="http://schemas.microsoft.com/office/drawing/2014/main" id="{9FB241FF-E7C7-60DE-2913-DD91E9B9FE81}"/>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37647015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2510A-AF13-2C09-3E71-7A52BD2EA413}"/>
              </a:ext>
            </a:extLst>
          </p:cNvPr>
          <p:cNvSpPr>
            <a:spLocks noGrp="1"/>
          </p:cNvSpPr>
          <p:nvPr>
            <p:ph type="title"/>
          </p:nvPr>
        </p:nvSpPr>
        <p:spPr/>
        <p:txBody>
          <a:bodyPr/>
          <a:lstStyle/>
          <a:p>
            <a:pPr algn="ctr"/>
            <a:r>
              <a:rPr lang="en-US" dirty="0"/>
              <a:t>Type 2</a:t>
            </a:r>
          </a:p>
        </p:txBody>
      </p:sp>
      <p:sp>
        <p:nvSpPr>
          <p:cNvPr id="3" name="Content Placeholder 2">
            <a:extLst>
              <a:ext uri="{FF2B5EF4-FFF2-40B4-BE49-F238E27FC236}">
                <a16:creationId xmlns:a16="http://schemas.microsoft.com/office/drawing/2014/main" id="{9CBB0CBE-97DF-C44E-D387-534EB114672C}"/>
              </a:ext>
            </a:extLst>
          </p:cNvPr>
          <p:cNvSpPr>
            <a:spLocks noGrp="1"/>
          </p:cNvSpPr>
          <p:nvPr>
            <p:ph idx="1"/>
          </p:nvPr>
        </p:nvSpPr>
        <p:spPr/>
        <p:txBody>
          <a:bodyPr/>
          <a:lstStyle/>
          <a:p>
            <a:r>
              <a:rPr lang="en-US" dirty="0"/>
              <a:t>The beta cells are not killed, but other factors prevent insulin secretion or function. </a:t>
            </a:r>
          </a:p>
          <a:p>
            <a:r>
              <a:rPr lang="en-US" dirty="0"/>
              <a:t>Sometimes damaged pancreatic cells prevent proper insulin secretion.</a:t>
            </a:r>
          </a:p>
          <a:p>
            <a:r>
              <a:rPr lang="en-US" dirty="0"/>
              <a:t>Cells don’t respond to insulin anymore. (Insulin resistance)</a:t>
            </a:r>
          </a:p>
        </p:txBody>
      </p:sp>
      <p:pic>
        <p:nvPicPr>
          <p:cNvPr id="4" name="Picture 3">
            <a:extLst>
              <a:ext uri="{FF2B5EF4-FFF2-40B4-BE49-F238E27FC236}">
                <a16:creationId xmlns:a16="http://schemas.microsoft.com/office/drawing/2014/main" id="{9FB241FF-E7C7-60DE-2913-DD91E9B9FE81}"/>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
        <p:nvSpPr>
          <p:cNvPr id="6" name="TextBox 5">
            <a:extLst>
              <a:ext uri="{FF2B5EF4-FFF2-40B4-BE49-F238E27FC236}">
                <a16:creationId xmlns:a16="http://schemas.microsoft.com/office/drawing/2014/main" id="{B887AC92-D46F-F00B-080B-140FAFADC971}"/>
              </a:ext>
            </a:extLst>
          </p:cNvPr>
          <p:cNvSpPr txBox="1"/>
          <p:nvPr/>
        </p:nvSpPr>
        <p:spPr>
          <a:xfrm>
            <a:off x="0" y="6604084"/>
            <a:ext cx="10449769" cy="253916"/>
          </a:xfrm>
          <a:prstGeom prst="rect">
            <a:avLst/>
          </a:prstGeom>
          <a:noFill/>
        </p:spPr>
        <p:txBody>
          <a:bodyPr wrap="square">
            <a:spAutoFit/>
          </a:bodyPr>
          <a:lstStyle/>
          <a:p>
            <a:r>
              <a:rPr lang="en-US" sz="1050" dirty="0"/>
              <a:t>https://www.cdc.gov/diabetes/basics/insulin-resistance.html#:~:text=The%20pancreas%20pumps%20out%20more,and%20blood%20sugar%20keeps%20rising.</a:t>
            </a:r>
          </a:p>
        </p:txBody>
      </p:sp>
    </p:spTree>
    <p:extLst>
      <p:ext uri="{BB962C8B-B14F-4D97-AF65-F5344CB8AC3E}">
        <p14:creationId xmlns:p14="http://schemas.microsoft.com/office/powerpoint/2010/main" val="29765897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IN"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741" y="763703"/>
            <a:ext cx="7298334" cy="5330594"/>
          </a:xfrm>
          <a:prstGeom prst="rect">
            <a:avLst/>
          </a:prstGeom>
        </p:spPr>
      </p:pic>
      <p:sp>
        <p:nvSpPr>
          <p:cNvPr id="27" name="TextBox 26"/>
          <p:cNvSpPr txBox="1"/>
          <p:nvPr/>
        </p:nvSpPr>
        <p:spPr>
          <a:xfrm rot="10800000">
            <a:off x="896491" y="991938"/>
            <a:ext cx="276999" cy="4154984"/>
          </a:xfrm>
          <a:prstGeom prst="rect">
            <a:avLst/>
          </a:prstGeom>
          <a:noFill/>
        </p:spPr>
        <p:txBody>
          <a:bodyPr vert="mongolianVert" wrap="none" lIns="0" tIns="0" rIns="0" bIns="0">
            <a:spAutoFit/>
          </a:bodyPr>
          <a:lstStyle/>
          <a:p>
            <a:pPr fontAlgn="auto">
              <a:spcBef>
                <a:spcPts val="0"/>
              </a:spcBef>
              <a:spcAft>
                <a:spcPts val="0"/>
              </a:spcAft>
              <a:defRPr/>
            </a:pPr>
            <a:r>
              <a:rPr lang="en-IN" sz="1800" dirty="0">
                <a:solidFill>
                  <a:srgbClr val="000000"/>
                </a:solidFill>
                <a:latin typeface="Arial"/>
                <a:cs typeface="+mn-cs"/>
              </a:rPr>
              <a:t>mg</a:t>
            </a:r>
            <a:r>
              <a:rPr lang="en-IN" sz="1800" b="1" dirty="0">
                <a:solidFill>
                  <a:srgbClr val="000000"/>
                </a:solidFill>
                <a:latin typeface="Arial"/>
                <a:cs typeface="+mn-cs"/>
              </a:rPr>
              <a:t> OF GLUCOSE PER 100 ml BLOOD</a:t>
            </a:r>
          </a:p>
        </p:txBody>
      </p:sp>
      <p:sp>
        <p:nvSpPr>
          <p:cNvPr id="28" name="TextBox 27"/>
          <p:cNvSpPr txBox="1"/>
          <p:nvPr/>
        </p:nvSpPr>
        <p:spPr>
          <a:xfrm>
            <a:off x="1329342" y="1292511"/>
            <a:ext cx="38472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270</a:t>
            </a:r>
          </a:p>
        </p:txBody>
      </p:sp>
      <p:sp>
        <p:nvSpPr>
          <p:cNvPr id="29" name="TextBox 28"/>
          <p:cNvSpPr txBox="1"/>
          <p:nvPr/>
        </p:nvSpPr>
        <p:spPr>
          <a:xfrm>
            <a:off x="2516883" y="1926951"/>
            <a:ext cx="2654573" cy="553998"/>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Eating causes the blood</a:t>
            </a:r>
          </a:p>
          <a:p>
            <a:pPr fontAlgn="auto">
              <a:spcBef>
                <a:spcPts val="0"/>
              </a:spcBef>
              <a:spcAft>
                <a:spcPts val="0"/>
              </a:spcAft>
              <a:defRPr/>
            </a:pPr>
            <a:r>
              <a:rPr lang="en-IN" sz="1800" b="1">
                <a:solidFill>
                  <a:srgbClr val="000000"/>
                </a:solidFill>
                <a:latin typeface="Arial"/>
                <a:cs typeface="+mn-cs"/>
              </a:rPr>
              <a:t>glucose level to spike.</a:t>
            </a:r>
            <a:endParaRPr lang="en-IN" sz="1800" b="1" dirty="0">
              <a:solidFill>
                <a:srgbClr val="000000"/>
              </a:solidFill>
              <a:latin typeface="Arial"/>
              <a:cs typeface="+mn-cs"/>
            </a:endParaRPr>
          </a:p>
        </p:txBody>
      </p:sp>
      <p:sp>
        <p:nvSpPr>
          <p:cNvPr id="30" name="TextBox 29"/>
          <p:cNvSpPr txBox="1"/>
          <p:nvPr/>
        </p:nvSpPr>
        <p:spPr>
          <a:xfrm>
            <a:off x="1329342" y="2593926"/>
            <a:ext cx="38472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180</a:t>
            </a:r>
          </a:p>
        </p:txBody>
      </p:sp>
      <p:sp>
        <p:nvSpPr>
          <p:cNvPr id="31" name="TextBox 30"/>
          <p:cNvSpPr txBox="1"/>
          <p:nvPr/>
        </p:nvSpPr>
        <p:spPr>
          <a:xfrm>
            <a:off x="5083110" y="2535634"/>
            <a:ext cx="2808461" cy="553998"/>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Insulin production lowers</a:t>
            </a:r>
          </a:p>
          <a:p>
            <a:pPr fontAlgn="auto">
              <a:spcBef>
                <a:spcPts val="0"/>
              </a:spcBef>
              <a:spcAft>
                <a:spcPts val="0"/>
              </a:spcAft>
              <a:defRPr/>
            </a:pPr>
            <a:r>
              <a:rPr lang="en-IN" sz="1800" b="1">
                <a:solidFill>
                  <a:srgbClr val="000000"/>
                </a:solidFill>
                <a:latin typeface="Arial"/>
                <a:cs typeface="+mn-cs"/>
              </a:rPr>
              <a:t>the blood glucose level.</a:t>
            </a:r>
            <a:endParaRPr lang="en-IN" sz="1800" b="1" dirty="0">
              <a:solidFill>
                <a:srgbClr val="000000"/>
              </a:solidFill>
              <a:latin typeface="Arial"/>
              <a:cs typeface="+mn-cs"/>
            </a:endParaRPr>
          </a:p>
        </p:txBody>
      </p:sp>
      <p:sp>
        <p:nvSpPr>
          <p:cNvPr id="32" name="TextBox 31"/>
          <p:cNvSpPr txBox="1"/>
          <p:nvPr/>
        </p:nvSpPr>
        <p:spPr>
          <a:xfrm>
            <a:off x="1445927" y="3895340"/>
            <a:ext cx="25648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90</a:t>
            </a:r>
          </a:p>
        </p:txBody>
      </p:sp>
      <p:sp>
        <p:nvSpPr>
          <p:cNvPr id="33" name="TextBox 32"/>
          <p:cNvSpPr txBox="1"/>
          <p:nvPr/>
        </p:nvSpPr>
        <p:spPr>
          <a:xfrm>
            <a:off x="2291776" y="4891736"/>
            <a:ext cx="2051844" cy="261610"/>
          </a:xfrm>
          <a:prstGeom prst="rect">
            <a:avLst/>
          </a:prstGeom>
          <a:noFill/>
        </p:spPr>
        <p:txBody>
          <a:bodyPr wrap="none" lIns="0" tIns="0" rIns="0" bIns="0">
            <a:spAutoFit/>
          </a:bodyPr>
          <a:lstStyle/>
          <a:p>
            <a:pPr fontAlgn="auto">
              <a:spcBef>
                <a:spcPts val="0"/>
              </a:spcBef>
              <a:spcAft>
                <a:spcPts val="0"/>
              </a:spcAft>
              <a:defRPr/>
            </a:pPr>
            <a:r>
              <a:rPr lang="en-IN" sz="1700" b="1" dirty="0">
                <a:solidFill>
                  <a:srgbClr val="000000"/>
                </a:solidFill>
                <a:latin typeface="Arial"/>
                <a:cs typeface="+mn-cs"/>
              </a:rPr>
              <a:t>Blood glucose level</a:t>
            </a:r>
          </a:p>
        </p:txBody>
      </p:sp>
      <p:sp>
        <p:nvSpPr>
          <p:cNvPr id="34" name="TextBox 33"/>
          <p:cNvSpPr txBox="1"/>
          <p:nvPr/>
        </p:nvSpPr>
        <p:spPr>
          <a:xfrm>
            <a:off x="1561156" y="5196755"/>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0</a:t>
            </a:r>
          </a:p>
        </p:txBody>
      </p:sp>
      <p:sp>
        <p:nvSpPr>
          <p:cNvPr id="35" name="TextBox 34"/>
          <p:cNvSpPr txBox="1"/>
          <p:nvPr/>
        </p:nvSpPr>
        <p:spPr>
          <a:xfrm>
            <a:off x="1914979" y="5451615"/>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0</a:t>
            </a:r>
          </a:p>
        </p:txBody>
      </p:sp>
      <p:sp>
        <p:nvSpPr>
          <p:cNvPr id="36" name="TextBox 35"/>
          <p:cNvSpPr txBox="1"/>
          <p:nvPr/>
        </p:nvSpPr>
        <p:spPr>
          <a:xfrm>
            <a:off x="2461301" y="5451615"/>
            <a:ext cx="32060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0.5</a:t>
            </a:r>
          </a:p>
        </p:txBody>
      </p:sp>
      <p:sp>
        <p:nvSpPr>
          <p:cNvPr id="37" name="TextBox 36"/>
          <p:cNvSpPr txBox="1"/>
          <p:nvPr/>
        </p:nvSpPr>
        <p:spPr>
          <a:xfrm>
            <a:off x="3144544" y="5451615"/>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1</a:t>
            </a:r>
          </a:p>
        </p:txBody>
      </p:sp>
      <p:sp>
        <p:nvSpPr>
          <p:cNvPr id="38" name="TextBox 37"/>
          <p:cNvSpPr txBox="1"/>
          <p:nvPr/>
        </p:nvSpPr>
        <p:spPr>
          <a:xfrm>
            <a:off x="3685445" y="5451615"/>
            <a:ext cx="32060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1.5</a:t>
            </a:r>
          </a:p>
        </p:txBody>
      </p:sp>
      <p:sp>
        <p:nvSpPr>
          <p:cNvPr id="39" name="TextBox 38"/>
          <p:cNvSpPr txBox="1"/>
          <p:nvPr/>
        </p:nvSpPr>
        <p:spPr>
          <a:xfrm>
            <a:off x="4393089" y="5451615"/>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2</a:t>
            </a:r>
          </a:p>
        </p:txBody>
      </p:sp>
      <p:sp>
        <p:nvSpPr>
          <p:cNvPr id="40" name="TextBox 39"/>
          <p:cNvSpPr txBox="1"/>
          <p:nvPr/>
        </p:nvSpPr>
        <p:spPr>
          <a:xfrm>
            <a:off x="4915010" y="5451615"/>
            <a:ext cx="32060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2.5</a:t>
            </a:r>
          </a:p>
        </p:txBody>
      </p:sp>
      <p:sp>
        <p:nvSpPr>
          <p:cNvPr id="41" name="TextBox 40"/>
          <p:cNvSpPr txBox="1"/>
          <p:nvPr/>
        </p:nvSpPr>
        <p:spPr>
          <a:xfrm>
            <a:off x="5622654" y="5451615"/>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3</a:t>
            </a:r>
          </a:p>
        </p:txBody>
      </p:sp>
      <p:sp>
        <p:nvSpPr>
          <p:cNvPr id="42" name="TextBox 41"/>
          <p:cNvSpPr txBox="1"/>
          <p:nvPr/>
        </p:nvSpPr>
        <p:spPr>
          <a:xfrm>
            <a:off x="6167622" y="5451615"/>
            <a:ext cx="32060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3.5</a:t>
            </a:r>
          </a:p>
        </p:txBody>
      </p:sp>
      <p:sp>
        <p:nvSpPr>
          <p:cNvPr id="43" name="TextBox 42"/>
          <p:cNvSpPr txBox="1"/>
          <p:nvPr/>
        </p:nvSpPr>
        <p:spPr>
          <a:xfrm>
            <a:off x="6842731" y="5451615"/>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4</a:t>
            </a:r>
          </a:p>
        </p:txBody>
      </p:sp>
      <p:sp>
        <p:nvSpPr>
          <p:cNvPr id="44" name="TextBox 43"/>
          <p:cNvSpPr txBox="1"/>
          <p:nvPr/>
        </p:nvSpPr>
        <p:spPr>
          <a:xfrm>
            <a:off x="7390409" y="5451615"/>
            <a:ext cx="32060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4.5</a:t>
            </a:r>
          </a:p>
        </p:txBody>
      </p:sp>
      <p:sp>
        <p:nvSpPr>
          <p:cNvPr id="45" name="TextBox 44"/>
          <p:cNvSpPr txBox="1"/>
          <p:nvPr/>
        </p:nvSpPr>
        <p:spPr>
          <a:xfrm>
            <a:off x="8079075" y="5451615"/>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5</a:t>
            </a:r>
          </a:p>
        </p:txBody>
      </p:sp>
      <p:sp>
        <p:nvSpPr>
          <p:cNvPr id="46" name="TextBox 45"/>
          <p:cNvSpPr txBox="1"/>
          <p:nvPr/>
        </p:nvSpPr>
        <p:spPr>
          <a:xfrm>
            <a:off x="2839867" y="5829839"/>
            <a:ext cx="4334392" cy="276999"/>
          </a:xfrm>
          <a:prstGeom prst="rect">
            <a:avLst/>
          </a:prstGeom>
          <a:noFill/>
        </p:spPr>
        <p:txBody>
          <a:bodyPr wrap="none" lIns="0" tIns="0" rIns="0" bIns="0">
            <a:spAutoFit/>
          </a:bodyPr>
          <a:lstStyle/>
          <a:p>
            <a:pPr fontAlgn="auto">
              <a:spcBef>
                <a:spcPts val="0"/>
              </a:spcBef>
              <a:spcAft>
                <a:spcPts val="0"/>
              </a:spcAft>
              <a:defRPr/>
            </a:pPr>
            <a:r>
              <a:rPr lang="en-IN" sz="1800" b="1" dirty="0">
                <a:solidFill>
                  <a:srgbClr val="000000"/>
                </a:solidFill>
                <a:latin typeface="Arial"/>
                <a:cs typeface="+mn-cs"/>
              </a:rPr>
              <a:t>HOURS AFTER A CALORIE-RICH MEAL</a:t>
            </a:r>
          </a:p>
        </p:txBody>
      </p:sp>
      <p:sp>
        <p:nvSpPr>
          <p:cNvPr id="25" name="Freeform 24"/>
          <p:cNvSpPr/>
          <p:nvPr/>
        </p:nvSpPr>
        <p:spPr>
          <a:xfrm>
            <a:off x="1851797" y="3182098"/>
            <a:ext cx="1336301" cy="717014"/>
          </a:xfrm>
          <a:custGeom>
            <a:avLst/>
            <a:gdLst>
              <a:gd name="connsiteX0" fmla="*/ 84845 w 1564853"/>
              <a:gd name="connsiteY0" fmla="*/ 833297 h 839647"/>
              <a:gd name="connsiteX1" fmla="*/ 6350 w 1564853"/>
              <a:gd name="connsiteY1" fmla="*/ 654964 h 839647"/>
              <a:gd name="connsiteX2" fmla="*/ 1480017 w 1564853"/>
              <a:gd name="connsiteY2" fmla="*/ 6350 h 839647"/>
              <a:gd name="connsiteX3" fmla="*/ 1558503 w 1564853"/>
              <a:gd name="connsiteY3" fmla="*/ 184632 h 839647"/>
            </a:gdLst>
            <a:ahLst/>
            <a:cxnLst>
              <a:cxn ang="0">
                <a:pos x="connsiteX0" y="connsiteY0"/>
              </a:cxn>
              <a:cxn ang="1">
                <a:pos x="connsiteX1" y="connsiteY1"/>
              </a:cxn>
              <a:cxn ang="2">
                <a:pos x="connsiteX2" y="connsiteY2"/>
              </a:cxn>
              <a:cxn ang="3">
                <a:pos x="connsiteX3" y="connsiteY3"/>
              </a:cxn>
            </a:cxnLst>
            <a:rect l="l" t="t" r="r" b="b"/>
            <a:pathLst>
              <a:path w="1564853" h="839647">
                <a:moveTo>
                  <a:pt x="84845" y="833297"/>
                </a:moveTo>
                <a:lnTo>
                  <a:pt x="6350" y="654964"/>
                </a:lnTo>
                <a:lnTo>
                  <a:pt x="1480017" y="6350"/>
                </a:lnTo>
                <a:lnTo>
                  <a:pt x="1558503" y="184632"/>
                </a:lnTo>
              </a:path>
            </a:pathLst>
          </a:custGeom>
          <a:ln w="19050">
            <a:solidFill>
              <a:srgbClr val="231F2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sp>
        <p:nvSpPr>
          <p:cNvPr id="26" name="Freeform 3"/>
          <p:cNvSpPr/>
          <p:nvPr/>
        </p:nvSpPr>
        <p:spPr>
          <a:xfrm>
            <a:off x="3247205" y="3191587"/>
            <a:ext cx="1863398" cy="1077094"/>
          </a:xfrm>
          <a:custGeom>
            <a:avLst/>
            <a:gdLst>
              <a:gd name="connsiteX0" fmla="*/ 6350 w 2182101"/>
              <a:gd name="connsiteY0" fmla="*/ 179412 h 1261313"/>
              <a:gd name="connsiteX1" fmla="*/ 95846 w 2182101"/>
              <a:gd name="connsiteY1" fmla="*/ 6350 h 1261313"/>
              <a:gd name="connsiteX2" fmla="*/ 2175751 w 2182101"/>
              <a:gd name="connsiteY2" fmla="*/ 1081963 h 1261313"/>
              <a:gd name="connsiteX3" fmla="*/ 2086267 w 2182101"/>
              <a:gd name="connsiteY3" fmla="*/ 1254963 h 1261313"/>
            </a:gdLst>
            <a:ahLst/>
            <a:cxnLst>
              <a:cxn ang="0">
                <a:pos x="connsiteX0" y="connsiteY0"/>
              </a:cxn>
              <a:cxn ang="1">
                <a:pos x="connsiteX1" y="connsiteY1"/>
              </a:cxn>
              <a:cxn ang="2">
                <a:pos x="connsiteX2" y="connsiteY2"/>
              </a:cxn>
              <a:cxn ang="3">
                <a:pos x="connsiteX3" y="connsiteY3"/>
              </a:cxn>
            </a:cxnLst>
            <a:rect l="l" t="t" r="r" b="b"/>
            <a:pathLst>
              <a:path w="2182101" h="1261313">
                <a:moveTo>
                  <a:pt x="6350" y="179412"/>
                </a:moveTo>
                <a:lnTo>
                  <a:pt x="95846" y="6350"/>
                </a:lnTo>
                <a:lnTo>
                  <a:pt x="2175751" y="1081963"/>
                </a:lnTo>
                <a:lnTo>
                  <a:pt x="2086267" y="1254963"/>
                </a:lnTo>
              </a:path>
            </a:pathLst>
          </a:custGeom>
          <a:ln w="19050">
            <a:solidFill>
              <a:srgbClr val="231F2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sp>
        <p:nvSpPr>
          <p:cNvPr id="47" name="Freeform 3"/>
          <p:cNvSpPr/>
          <p:nvPr/>
        </p:nvSpPr>
        <p:spPr>
          <a:xfrm>
            <a:off x="2463546" y="2502987"/>
            <a:ext cx="2467861" cy="973631"/>
          </a:xfrm>
          <a:custGeom>
            <a:avLst/>
            <a:gdLst>
              <a:gd name="connsiteX0" fmla="*/ 2883598 w 2889948"/>
              <a:gd name="connsiteY0" fmla="*/ 6350 h 1140155"/>
              <a:gd name="connsiteX1" fmla="*/ 85216 w 2889948"/>
              <a:gd name="connsiteY1" fmla="*/ 6350 h 1140155"/>
              <a:gd name="connsiteX2" fmla="*/ 6350 w 2889948"/>
              <a:gd name="connsiteY2" fmla="*/ 1133805 h 1140155"/>
            </a:gdLst>
            <a:ahLst/>
            <a:cxnLst>
              <a:cxn ang="0">
                <a:pos x="connsiteX0" y="connsiteY0"/>
              </a:cxn>
              <a:cxn ang="1">
                <a:pos x="connsiteX1" y="connsiteY1"/>
              </a:cxn>
              <a:cxn ang="2">
                <a:pos x="connsiteX2" y="connsiteY2"/>
              </a:cxn>
            </a:cxnLst>
            <a:rect l="l" t="t" r="r" b="b"/>
            <a:pathLst>
              <a:path w="2889948" h="1140155">
                <a:moveTo>
                  <a:pt x="2883598" y="6350"/>
                </a:moveTo>
                <a:lnTo>
                  <a:pt x="85216" y="6350"/>
                </a:lnTo>
                <a:lnTo>
                  <a:pt x="6350" y="1133805"/>
                </a:lnTo>
              </a:path>
            </a:pathLst>
          </a:custGeom>
          <a:ln w="19050">
            <a:solidFill>
              <a:srgbClr val="231F2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sp>
        <p:nvSpPr>
          <p:cNvPr id="48" name="Freeform 3"/>
          <p:cNvSpPr/>
          <p:nvPr/>
        </p:nvSpPr>
        <p:spPr>
          <a:xfrm>
            <a:off x="4215370" y="3104230"/>
            <a:ext cx="3446752" cy="560378"/>
          </a:xfrm>
          <a:custGeom>
            <a:avLst/>
            <a:gdLst>
              <a:gd name="connsiteX0" fmla="*/ 4029913 w 4036262"/>
              <a:gd name="connsiteY0" fmla="*/ 6350 h 656221"/>
              <a:gd name="connsiteX1" fmla="*/ 927849 w 4036262"/>
              <a:gd name="connsiteY1" fmla="*/ 6350 h 656221"/>
              <a:gd name="connsiteX2" fmla="*/ 6350 w 4036262"/>
              <a:gd name="connsiteY2" fmla="*/ 649871 h 656221"/>
            </a:gdLst>
            <a:ahLst/>
            <a:cxnLst>
              <a:cxn ang="0">
                <a:pos x="connsiteX0" y="connsiteY0"/>
              </a:cxn>
              <a:cxn ang="1">
                <a:pos x="connsiteX1" y="connsiteY1"/>
              </a:cxn>
              <a:cxn ang="2">
                <a:pos x="connsiteX2" y="connsiteY2"/>
              </a:cxn>
            </a:cxnLst>
            <a:rect l="l" t="t" r="r" b="b"/>
            <a:pathLst>
              <a:path w="4036262" h="656221">
                <a:moveTo>
                  <a:pt x="4029912" y="6350"/>
                </a:moveTo>
                <a:lnTo>
                  <a:pt x="927849" y="6350"/>
                </a:lnTo>
                <a:lnTo>
                  <a:pt x="6350" y="649871"/>
                </a:lnTo>
              </a:path>
            </a:pathLst>
          </a:custGeom>
          <a:ln w="19050">
            <a:solidFill>
              <a:srgbClr val="231F2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sp>
        <p:nvSpPr>
          <p:cNvPr id="2" name="TextBox 1">
            <a:extLst>
              <a:ext uri="{FF2B5EF4-FFF2-40B4-BE49-F238E27FC236}">
                <a16:creationId xmlns:a16="http://schemas.microsoft.com/office/drawing/2014/main" id="{CE55925C-4A97-A9DE-AE56-7FA484A0B9CC}"/>
              </a:ext>
            </a:extLst>
          </p:cNvPr>
          <p:cNvSpPr txBox="1"/>
          <p:nvPr/>
        </p:nvSpPr>
        <p:spPr>
          <a:xfrm>
            <a:off x="3820544" y="89508"/>
            <a:ext cx="1502912" cy="584775"/>
          </a:xfrm>
          <a:prstGeom prst="rect">
            <a:avLst/>
          </a:prstGeom>
          <a:noFill/>
        </p:spPr>
        <p:txBody>
          <a:bodyPr wrap="none" rtlCol="0">
            <a:spAutoFit/>
          </a:bodyPr>
          <a:lstStyle/>
          <a:p>
            <a:r>
              <a:rPr lang="en-US" sz="3200" b="1" dirty="0"/>
              <a:t>Healthy</a:t>
            </a:r>
            <a:endParaRPr lang="en-US" b="1" dirty="0"/>
          </a:p>
        </p:txBody>
      </p:sp>
    </p:spTree>
    <p:extLst>
      <p:ext uri="{BB962C8B-B14F-4D97-AF65-F5344CB8AC3E}">
        <p14:creationId xmlns:p14="http://schemas.microsoft.com/office/powerpoint/2010/main" val="3607371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61330-29AC-26D0-B729-2D4EECC2BBDC}"/>
              </a:ext>
            </a:extLst>
          </p:cNvPr>
          <p:cNvSpPr>
            <a:spLocks noGrp="1"/>
          </p:cNvSpPr>
          <p:nvPr>
            <p:ph type="title"/>
          </p:nvPr>
        </p:nvSpPr>
        <p:spPr/>
        <p:txBody>
          <a:bodyPr/>
          <a:lstStyle/>
          <a:p>
            <a:pPr algn="ctr"/>
            <a:r>
              <a:rPr lang="en-US" dirty="0"/>
              <a:t>Attendance</a:t>
            </a:r>
          </a:p>
        </p:txBody>
      </p:sp>
      <p:sp>
        <p:nvSpPr>
          <p:cNvPr id="3" name="Content Placeholder 2">
            <a:extLst>
              <a:ext uri="{FF2B5EF4-FFF2-40B4-BE49-F238E27FC236}">
                <a16:creationId xmlns:a16="http://schemas.microsoft.com/office/drawing/2014/main" id="{7C67E7C9-6EC1-677F-E061-61E639F09810}"/>
              </a:ext>
            </a:extLst>
          </p:cNvPr>
          <p:cNvSpPr>
            <a:spLocks noGrp="1"/>
          </p:cNvSpPr>
          <p:nvPr>
            <p:ph idx="1"/>
          </p:nvPr>
        </p:nvSpPr>
        <p:spPr/>
        <p:txBody>
          <a:bodyPr>
            <a:normAutofit/>
          </a:bodyPr>
          <a:lstStyle/>
          <a:p>
            <a:pPr marL="0" indent="0" algn="ctr">
              <a:buNone/>
            </a:pPr>
            <a:r>
              <a:rPr lang="en-US" sz="16600" dirty="0"/>
              <a:t>g1fop1</a:t>
            </a:r>
          </a:p>
        </p:txBody>
      </p:sp>
    </p:spTree>
    <p:extLst>
      <p:ext uri="{BB962C8B-B14F-4D97-AF65-F5344CB8AC3E}">
        <p14:creationId xmlns:p14="http://schemas.microsoft.com/office/powerpoint/2010/main" val="19799438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733" y="571500"/>
            <a:ext cx="7855325" cy="5715000"/>
          </a:xfrm>
          <a:prstGeom prst="rect">
            <a:avLst/>
          </a:prstGeom>
        </p:spPr>
      </p:pic>
      <p:sp>
        <p:nvSpPr>
          <p:cNvPr id="8" name="TextBox 7"/>
          <p:cNvSpPr txBox="1"/>
          <p:nvPr/>
        </p:nvSpPr>
        <p:spPr>
          <a:xfrm>
            <a:off x="1094910" y="1141793"/>
            <a:ext cx="38472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270</a:t>
            </a:r>
          </a:p>
        </p:txBody>
      </p:sp>
      <p:sp>
        <p:nvSpPr>
          <p:cNvPr id="9" name="TextBox 8"/>
          <p:cNvSpPr txBox="1"/>
          <p:nvPr/>
        </p:nvSpPr>
        <p:spPr>
          <a:xfrm>
            <a:off x="1670232" y="646471"/>
            <a:ext cx="2209403" cy="1384995"/>
          </a:xfrm>
          <a:custGeom>
            <a:avLst/>
            <a:gdLst>
              <a:gd name="connsiteX0" fmla="*/ 0 w 1808187"/>
              <a:gd name="connsiteY0" fmla="*/ 0 h 1384995"/>
              <a:gd name="connsiteX1" fmla="*/ 1808187 w 1808187"/>
              <a:gd name="connsiteY1" fmla="*/ 0 h 1384995"/>
              <a:gd name="connsiteX2" fmla="*/ 1808187 w 1808187"/>
              <a:gd name="connsiteY2" fmla="*/ 1384995 h 1384995"/>
              <a:gd name="connsiteX3" fmla="*/ 0 w 1808187"/>
              <a:gd name="connsiteY3" fmla="*/ 1384995 h 1384995"/>
              <a:gd name="connsiteX4" fmla="*/ 0 w 1808187"/>
              <a:gd name="connsiteY4" fmla="*/ 0 h 1384995"/>
              <a:gd name="connsiteX0" fmla="*/ 0 w 1808187"/>
              <a:gd name="connsiteY0" fmla="*/ 0 h 1384995"/>
              <a:gd name="connsiteX1" fmla="*/ 1808187 w 1808187"/>
              <a:gd name="connsiteY1" fmla="*/ 0 h 1384995"/>
              <a:gd name="connsiteX2" fmla="*/ 1248350 w 1808187"/>
              <a:gd name="connsiteY2" fmla="*/ 1375664 h 1384995"/>
              <a:gd name="connsiteX3" fmla="*/ 0 w 1808187"/>
              <a:gd name="connsiteY3" fmla="*/ 1384995 h 1384995"/>
              <a:gd name="connsiteX4" fmla="*/ 0 w 1808187"/>
              <a:gd name="connsiteY4" fmla="*/ 0 h 1384995"/>
              <a:gd name="connsiteX0" fmla="*/ 0 w 2209403"/>
              <a:gd name="connsiteY0" fmla="*/ 0 h 1384995"/>
              <a:gd name="connsiteX1" fmla="*/ 2209403 w 2209403"/>
              <a:gd name="connsiteY1" fmla="*/ 9331 h 1384995"/>
              <a:gd name="connsiteX2" fmla="*/ 1248350 w 2209403"/>
              <a:gd name="connsiteY2" fmla="*/ 1375664 h 1384995"/>
              <a:gd name="connsiteX3" fmla="*/ 0 w 2209403"/>
              <a:gd name="connsiteY3" fmla="*/ 1384995 h 1384995"/>
              <a:gd name="connsiteX4" fmla="*/ 0 w 2209403"/>
              <a:gd name="connsiteY4" fmla="*/ 0 h 13849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9403" h="1384995">
                <a:moveTo>
                  <a:pt x="0" y="0"/>
                </a:moveTo>
                <a:lnTo>
                  <a:pt x="2209403" y="9331"/>
                </a:lnTo>
                <a:lnTo>
                  <a:pt x="1248350" y="1375664"/>
                </a:lnTo>
                <a:lnTo>
                  <a:pt x="0" y="1384995"/>
                </a:lnTo>
                <a:lnTo>
                  <a:pt x="0" y="0"/>
                </a:lnTo>
                <a:close/>
              </a:path>
            </a:pathLst>
          </a:custGeom>
          <a:solidFill>
            <a:schemeClr val="bg1"/>
          </a:solidFill>
          <a:ln>
            <a:noFill/>
          </a:ln>
        </p:spPr>
        <p:txBody>
          <a:bodyPr wrap="square" lIns="0" tIns="0" rIns="0" bIns="0">
            <a:spAutoFit/>
          </a:bodyPr>
          <a:lstStyle/>
          <a:p>
            <a:pPr fontAlgn="auto">
              <a:spcBef>
                <a:spcPts val="0"/>
              </a:spcBef>
              <a:spcAft>
                <a:spcPts val="0"/>
              </a:spcAft>
              <a:defRPr/>
            </a:pPr>
            <a:r>
              <a:rPr lang="en-IN" sz="1800" b="1" dirty="0">
                <a:solidFill>
                  <a:srgbClr val="000000"/>
                </a:solidFill>
                <a:latin typeface="Arial"/>
                <a:cs typeface="+mn-cs"/>
              </a:rPr>
              <a:t>Diabetes causes</a:t>
            </a:r>
          </a:p>
          <a:p>
            <a:pPr fontAlgn="auto">
              <a:spcBef>
                <a:spcPts val="0"/>
              </a:spcBef>
              <a:spcAft>
                <a:spcPts val="0"/>
              </a:spcAft>
              <a:defRPr/>
            </a:pPr>
            <a:r>
              <a:rPr lang="en-IN" sz="1800" b="1" dirty="0">
                <a:solidFill>
                  <a:srgbClr val="000000"/>
                </a:solidFill>
                <a:latin typeface="Arial"/>
                <a:cs typeface="+mn-cs"/>
              </a:rPr>
              <a:t>the blood</a:t>
            </a:r>
          </a:p>
          <a:p>
            <a:pPr fontAlgn="auto">
              <a:spcBef>
                <a:spcPts val="0"/>
              </a:spcBef>
              <a:spcAft>
                <a:spcPts val="0"/>
              </a:spcAft>
              <a:defRPr/>
            </a:pPr>
            <a:r>
              <a:rPr lang="en-IN" sz="1800" b="1" dirty="0">
                <a:solidFill>
                  <a:srgbClr val="000000"/>
                </a:solidFill>
                <a:latin typeface="Arial"/>
                <a:cs typeface="+mn-cs"/>
              </a:rPr>
              <a:t>glucose level</a:t>
            </a:r>
          </a:p>
          <a:p>
            <a:pPr fontAlgn="auto">
              <a:spcBef>
                <a:spcPts val="0"/>
              </a:spcBef>
              <a:spcAft>
                <a:spcPts val="0"/>
              </a:spcAft>
              <a:defRPr/>
            </a:pPr>
            <a:r>
              <a:rPr lang="en-IN" sz="1800" b="1" dirty="0">
                <a:solidFill>
                  <a:srgbClr val="000000"/>
                </a:solidFill>
                <a:latin typeface="Arial"/>
                <a:cs typeface="+mn-cs"/>
              </a:rPr>
              <a:t>to spike</a:t>
            </a:r>
          </a:p>
          <a:p>
            <a:pPr fontAlgn="auto">
              <a:spcBef>
                <a:spcPts val="0"/>
              </a:spcBef>
              <a:spcAft>
                <a:spcPts val="0"/>
              </a:spcAft>
              <a:defRPr/>
            </a:pPr>
            <a:r>
              <a:rPr lang="en-IN" sz="1800" b="1" dirty="0">
                <a:solidFill>
                  <a:srgbClr val="000000"/>
                </a:solidFill>
                <a:latin typeface="Arial"/>
                <a:cs typeface="+mn-cs"/>
              </a:rPr>
              <a:t>higher.</a:t>
            </a:r>
          </a:p>
        </p:txBody>
      </p:sp>
      <p:sp>
        <p:nvSpPr>
          <p:cNvPr id="10" name="TextBox 9"/>
          <p:cNvSpPr txBox="1"/>
          <p:nvPr/>
        </p:nvSpPr>
        <p:spPr>
          <a:xfrm>
            <a:off x="3231032" y="2255086"/>
            <a:ext cx="2744341" cy="830997"/>
          </a:xfrm>
          <a:prstGeom prst="rect">
            <a:avLst/>
          </a:prstGeom>
          <a:solidFill>
            <a:schemeClr val="bg1"/>
          </a:solidFill>
        </p:spPr>
        <p:txBody>
          <a:bodyPr wrap="square" lIns="0" tIns="0" rIns="0" bIns="0">
            <a:spAutoFit/>
          </a:bodyPr>
          <a:lstStyle/>
          <a:p>
            <a:pPr fontAlgn="auto">
              <a:spcBef>
                <a:spcPts val="0"/>
              </a:spcBef>
              <a:spcAft>
                <a:spcPts val="0"/>
              </a:spcAft>
              <a:defRPr/>
            </a:pPr>
            <a:r>
              <a:rPr lang="en-IN" sz="1800" b="1" dirty="0">
                <a:solidFill>
                  <a:srgbClr val="000000"/>
                </a:solidFill>
                <a:latin typeface="Arial"/>
                <a:cs typeface="+mn-cs"/>
              </a:rPr>
              <a:t>Poor insulin production</a:t>
            </a:r>
          </a:p>
          <a:p>
            <a:pPr fontAlgn="auto">
              <a:spcBef>
                <a:spcPts val="0"/>
              </a:spcBef>
              <a:spcAft>
                <a:spcPts val="0"/>
              </a:spcAft>
              <a:defRPr/>
            </a:pPr>
            <a:r>
              <a:rPr lang="en-IN" sz="1800" b="1" dirty="0">
                <a:solidFill>
                  <a:srgbClr val="000000"/>
                </a:solidFill>
                <a:latin typeface="Arial"/>
                <a:cs typeface="+mn-cs"/>
              </a:rPr>
              <a:t>results in a very elevated</a:t>
            </a:r>
          </a:p>
          <a:p>
            <a:pPr fontAlgn="auto">
              <a:spcBef>
                <a:spcPts val="0"/>
              </a:spcBef>
              <a:spcAft>
                <a:spcPts val="0"/>
              </a:spcAft>
              <a:defRPr/>
            </a:pPr>
            <a:r>
              <a:rPr lang="en-IN" sz="1800" b="1" dirty="0">
                <a:solidFill>
                  <a:srgbClr val="000000"/>
                </a:solidFill>
                <a:latin typeface="Arial"/>
                <a:cs typeface="+mn-cs"/>
              </a:rPr>
              <a:t>blood glucose level.</a:t>
            </a:r>
          </a:p>
        </p:txBody>
      </p:sp>
      <p:sp>
        <p:nvSpPr>
          <p:cNvPr id="11" name="TextBox 10"/>
          <p:cNvSpPr txBox="1"/>
          <p:nvPr/>
        </p:nvSpPr>
        <p:spPr>
          <a:xfrm>
            <a:off x="1094910" y="2536692"/>
            <a:ext cx="38472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180</a:t>
            </a:r>
          </a:p>
        </p:txBody>
      </p:sp>
      <p:sp>
        <p:nvSpPr>
          <p:cNvPr id="12" name="TextBox 11"/>
          <p:cNvSpPr txBox="1"/>
          <p:nvPr/>
        </p:nvSpPr>
        <p:spPr>
          <a:xfrm>
            <a:off x="1218933" y="3933050"/>
            <a:ext cx="25648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90</a:t>
            </a:r>
          </a:p>
        </p:txBody>
      </p:sp>
      <p:sp>
        <p:nvSpPr>
          <p:cNvPr id="13" name="TextBox 12"/>
          <p:cNvSpPr txBox="1"/>
          <p:nvPr/>
        </p:nvSpPr>
        <p:spPr>
          <a:xfrm>
            <a:off x="2141084" y="4796837"/>
            <a:ext cx="300082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Normal blood glucose level</a:t>
            </a:r>
          </a:p>
        </p:txBody>
      </p:sp>
      <p:sp>
        <p:nvSpPr>
          <p:cNvPr id="14" name="TextBox 13"/>
          <p:cNvSpPr txBox="1"/>
          <p:nvPr/>
        </p:nvSpPr>
        <p:spPr>
          <a:xfrm>
            <a:off x="2141084" y="5074066"/>
            <a:ext cx="3103414"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Diabetic blood glucose level</a:t>
            </a:r>
          </a:p>
        </p:txBody>
      </p:sp>
      <p:sp>
        <p:nvSpPr>
          <p:cNvPr id="15" name="TextBox 14"/>
          <p:cNvSpPr txBox="1"/>
          <p:nvPr/>
        </p:nvSpPr>
        <p:spPr>
          <a:xfrm>
            <a:off x="1342957" y="5329408"/>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0</a:t>
            </a:r>
          </a:p>
        </p:txBody>
      </p:sp>
      <p:sp>
        <p:nvSpPr>
          <p:cNvPr id="16" name="TextBox 15"/>
          <p:cNvSpPr txBox="1"/>
          <p:nvPr/>
        </p:nvSpPr>
        <p:spPr>
          <a:xfrm>
            <a:off x="1723781" y="5624146"/>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0</a:t>
            </a:r>
          </a:p>
        </p:txBody>
      </p:sp>
      <p:sp>
        <p:nvSpPr>
          <p:cNvPr id="17" name="TextBox 16"/>
          <p:cNvSpPr txBox="1"/>
          <p:nvPr/>
        </p:nvSpPr>
        <p:spPr>
          <a:xfrm>
            <a:off x="2310339" y="5624146"/>
            <a:ext cx="32060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0.5</a:t>
            </a:r>
          </a:p>
        </p:txBody>
      </p:sp>
      <p:sp>
        <p:nvSpPr>
          <p:cNvPr id="18" name="TextBox 17"/>
          <p:cNvSpPr txBox="1"/>
          <p:nvPr/>
        </p:nvSpPr>
        <p:spPr>
          <a:xfrm>
            <a:off x="3045725" y="5624146"/>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1</a:t>
            </a:r>
          </a:p>
        </p:txBody>
      </p:sp>
      <p:sp>
        <p:nvSpPr>
          <p:cNvPr id="19" name="TextBox 18"/>
          <p:cNvSpPr txBox="1"/>
          <p:nvPr/>
        </p:nvSpPr>
        <p:spPr>
          <a:xfrm>
            <a:off x="3626447" y="5624146"/>
            <a:ext cx="32060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1.5</a:t>
            </a:r>
          </a:p>
        </p:txBody>
      </p:sp>
      <p:sp>
        <p:nvSpPr>
          <p:cNvPr id="20" name="TextBox 19"/>
          <p:cNvSpPr txBox="1"/>
          <p:nvPr/>
        </p:nvSpPr>
        <p:spPr>
          <a:xfrm>
            <a:off x="4386638" y="5624146"/>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2</a:t>
            </a:r>
          </a:p>
        </p:txBody>
      </p:sp>
      <p:sp>
        <p:nvSpPr>
          <p:cNvPr id="21" name="TextBox 20"/>
          <p:cNvSpPr txBox="1"/>
          <p:nvPr/>
        </p:nvSpPr>
        <p:spPr>
          <a:xfrm>
            <a:off x="4946933" y="5624146"/>
            <a:ext cx="32060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2.5</a:t>
            </a:r>
          </a:p>
        </p:txBody>
      </p:sp>
      <p:sp>
        <p:nvSpPr>
          <p:cNvPr id="22" name="TextBox 21"/>
          <p:cNvSpPr txBox="1"/>
          <p:nvPr/>
        </p:nvSpPr>
        <p:spPr>
          <a:xfrm>
            <a:off x="5707123" y="5624146"/>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3</a:t>
            </a:r>
          </a:p>
        </p:txBody>
      </p:sp>
      <p:sp>
        <p:nvSpPr>
          <p:cNvPr id="23" name="TextBox 22"/>
          <p:cNvSpPr txBox="1"/>
          <p:nvPr/>
        </p:nvSpPr>
        <p:spPr>
          <a:xfrm>
            <a:off x="6293681" y="5624146"/>
            <a:ext cx="320601"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3.5</a:t>
            </a:r>
          </a:p>
        </p:txBody>
      </p:sp>
      <p:sp>
        <p:nvSpPr>
          <p:cNvPr id="24" name="TextBox 23"/>
          <p:cNvSpPr txBox="1"/>
          <p:nvPr/>
        </p:nvSpPr>
        <p:spPr>
          <a:xfrm>
            <a:off x="7018854" y="5624146"/>
            <a:ext cx="128240" cy="276999"/>
          </a:xfrm>
          <a:prstGeom prst="rect">
            <a:avLst/>
          </a:prstGeom>
          <a:noFill/>
        </p:spPr>
        <p:txBody>
          <a:bodyPr wrap="none" lIns="0" tIns="0" rIns="0" bIns="0">
            <a:spAutoFit/>
          </a:bodyPr>
          <a:lstStyle/>
          <a:p>
            <a:pPr fontAlgn="auto">
              <a:spcBef>
                <a:spcPts val="0"/>
              </a:spcBef>
              <a:spcAft>
                <a:spcPts val="0"/>
              </a:spcAft>
              <a:defRPr/>
            </a:pPr>
            <a:r>
              <a:rPr lang="en-IN" sz="1800" b="1">
                <a:solidFill>
                  <a:srgbClr val="000000"/>
                </a:solidFill>
                <a:latin typeface="Arial"/>
                <a:cs typeface="+mn-cs"/>
              </a:rPr>
              <a:t>4</a:t>
            </a:r>
          </a:p>
        </p:txBody>
      </p:sp>
      <p:sp>
        <p:nvSpPr>
          <p:cNvPr id="25" name="TextBox 24"/>
          <p:cNvSpPr txBox="1"/>
          <p:nvPr/>
        </p:nvSpPr>
        <p:spPr>
          <a:xfrm>
            <a:off x="7606870" y="5624146"/>
            <a:ext cx="320601" cy="276999"/>
          </a:xfrm>
          <a:prstGeom prst="rect">
            <a:avLst/>
          </a:prstGeom>
          <a:noFill/>
        </p:spPr>
        <p:txBody>
          <a:bodyPr wrap="none" lIns="0" tIns="0" rIns="0" bIns="0">
            <a:spAutoFit/>
          </a:bodyPr>
          <a:lstStyle/>
          <a:p>
            <a:pPr fontAlgn="auto">
              <a:spcBef>
                <a:spcPts val="0"/>
              </a:spcBef>
              <a:spcAft>
                <a:spcPts val="0"/>
              </a:spcAft>
              <a:defRPr/>
            </a:pPr>
            <a:r>
              <a:rPr lang="en-IN" sz="1800" b="1" dirty="0">
                <a:solidFill>
                  <a:srgbClr val="000000"/>
                </a:solidFill>
                <a:latin typeface="Arial"/>
                <a:cs typeface="+mn-cs"/>
              </a:rPr>
              <a:t>4.5</a:t>
            </a:r>
          </a:p>
        </p:txBody>
      </p:sp>
      <p:sp>
        <p:nvSpPr>
          <p:cNvPr id="26" name="TextBox 25"/>
          <p:cNvSpPr txBox="1"/>
          <p:nvPr/>
        </p:nvSpPr>
        <p:spPr>
          <a:xfrm>
            <a:off x="2974709" y="6013726"/>
            <a:ext cx="4334392" cy="276999"/>
          </a:xfrm>
          <a:prstGeom prst="rect">
            <a:avLst/>
          </a:prstGeom>
          <a:noFill/>
        </p:spPr>
        <p:txBody>
          <a:bodyPr wrap="none" lIns="0" tIns="0" rIns="0" bIns="0">
            <a:spAutoFit/>
          </a:bodyPr>
          <a:lstStyle/>
          <a:p>
            <a:pPr fontAlgn="auto">
              <a:spcBef>
                <a:spcPts val="0"/>
              </a:spcBef>
              <a:spcAft>
                <a:spcPts val="0"/>
              </a:spcAft>
              <a:defRPr/>
            </a:pPr>
            <a:r>
              <a:rPr lang="en-IN" sz="1800" b="1" dirty="0">
                <a:solidFill>
                  <a:srgbClr val="000000"/>
                </a:solidFill>
                <a:latin typeface="Arial"/>
                <a:cs typeface="+mn-cs"/>
              </a:rPr>
              <a:t>HOURS AFTER A CALORIE-RICH MEAL</a:t>
            </a:r>
          </a:p>
        </p:txBody>
      </p:sp>
      <p:sp>
        <p:nvSpPr>
          <p:cNvPr id="27" name="TextBox 26"/>
          <p:cNvSpPr txBox="1"/>
          <p:nvPr/>
        </p:nvSpPr>
        <p:spPr>
          <a:xfrm rot="10800000">
            <a:off x="627125" y="964496"/>
            <a:ext cx="276999" cy="4154984"/>
          </a:xfrm>
          <a:prstGeom prst="rect">
            <a:avLst/>
          </a:prstGeom>
          <a:noFill/>
        </p:spPr>
        <p:txBody>
          <a:bodyPr vert="mongolianVert" wrap="none" lIns="0" tIns="0" rIns="0" bIns="0">
            <a:spAutoFit/>
          </a:bodyPr>
          <a:lstStyle/>
          <a:p>
            <a:pPr fontAlgn="auto">
              <a:spcBef>
                <a:spcPts val="0"/>
              </a:spcBef>
              <a:spcAft>
                <a:spcPts val="0"/>
              </a:spcAft>
              <a:defRPr/>
            </a:pPr>
            <a:r>
              <a:rPr lang="en-IN" sz="1800" dirty="0">
                <a:solidFill>
                  <a:srgbClr val="000000"/>
                </a:solidFill>
                <a:latin typeface="Arial"/>
                <a:cs typeface="+mn-cs"/>
              </a:rPr>
              <a:t>mg</a:t>
            </a:r>
            <a:r>
              <a:rPr lang="en-IN" sz="1800" b="1" dirty="0">
                <a:solidFill>
                  <a:srgbClr val="000000"/>
                </a:solidFill>
                <a:latin typeface="Arial"/>
                <a:cs typeface="+mn-cs"/>
              </a:rPr>
              <a:t> OF GLUCOSE PER 100 ml BLOOD</a:t>
            </a:r>
          </a:p>
        </p:txBody>
      </p:sp>
      <p:sp>
        <p:nvSpPr>
          <p:cNvPr id="32" name="Freeform 31"/>
          <p:cNvSpPr/>
          <p:nvPr/>
        </p:nvSpPr>
        <p:spPr>
          <a:xfrm>
            <a:off x="4303659" y="1228922"/>
            <a:ext cx="4069393" cy="1467830"/>
          </a:xfrm>
          <a:custGeom>
            <a:avLst/>
            <a:gdLst>
              <a:gd name="connsiteX0" fmla="*/ 4421149 w 4427499"/>
              <a:gd name="connsiteY0" fmla="*/ 1405407 h 1596999"/>
              <a:gd name="connsiteX1" fmla="*/ 4361662 w 4427499"/>
              <a:gd name="connsiteY1" fmla="*/ 1590649 h 1596999"/>
              <a:gd name="connsiteX2" fmla="*/ 6350 w 4427499"/>
              <a:gd name="connsiteY2" fmla="*/ 191604 h 1596999"/>
              <a:gd name="connsiteX3" fmla="*/ 65849 w 4427499"/>
              <a:gd name="connsiteY3" fmla="*/ 6350 h 1596999"/>
            </a:gdLst>
            <a:ahLst/>
            <a:cxnLst>
              <a:cxn ang="0">
                <a:pos x="connsiteX0" y="connsiteY0"/>
              </a:cxn>
              <a:cxn ang="1">
                <a:pos x="connsiteX1" y="connsiteY1"/>
              </a:cxn>
              <a:cxn ang="2">
                <a:pos x="connsiteX2" y="connsiteY2"/>
              </a:cxn>
              <a:cxn ang="3">
                <a:pos x="connsiteX3" y="connsiteY3"/>
              </a:cxn>
            </a:cxnLst>
            <a:rect l="l" t="t" r="r" b="b"/>
            <a:pathLst>
              <a:path w="4427499" h="1596999">
                <a:moveTo>
                  <a:pt x="4421149" y="1405407"/>
                </a:moveTo>
                <a:lnTo>
                  <a:pt x="4361662" y="1590649"/>
                </a:lnTo>
                <a:lnTo>
                  <a:pt x="6350" y="191604"/>
                </a:lnTo>
                <a:lnTo>
                  <a:pt x="65849" y="6350"/>
                </a:lnTo>
              </a:path>
            </a:pathLst>
          </a:custGeom>
          <a:ln w="19050">
            <a:solidFill>
              <a:srgbClr val="231F2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sp>
        <p:nvSpPr>
          <p:cNvPr id="33" name="Freeform 3"/>
          <p:cNvSpPr/>
          <p:nvPr/>
        </p:nvSpPr>
        <p:spPr>
          <a:xfrm>
            <a:off x="1642503" y="821085"/>
            <a:ext cx="2290311" cy="2938030"/>
          </a:xfrm>
          <a:custGeom>
            <a:avLst/>
            <a:gdLst>
              <a:gd name="connsiteX0" fmla="*/ 161382 w 2491858"/>
              <a:gd name="connsiteY0" fmla="*/ 3190227 h 3196577"/>
              <a:gd name="connsiteX1" fmla="*/ 6350 w 2491858"/>
              <a:gd name="connsiteY1" fmla="*/ 3072752 h 3196577"/>
              <a:gd name="connsiteX2" fmla="*/ 2330428 w 2491858"/>
              <a:gd name="connsiteY2" fmla="*/ 6350 h 3196577"/>
              <a:gd name="connsiteX3" fmla="*/ 2485508 w 2491858"/>
              <a:gd name="connsiteY3" fmla="*/ 123863 h 3196577"/>
            </a:gdLst>
            <a:ahLst/>
            <a:cxnLst>
              <a:cxn ang="0">
                <a:pos x="connsiteX0" y="connsiteY0"/>
              </a:cxn>
              <a:cxn ang="1">
                <a:pos x="connsiteX1" y="connsiteY1"/>
              </a:cxn>
              <a:cxn ang="2">
                <a:pos x="connsiteX2" y="connsiteY2"/>
              </a:cxn>
              <a:cxn ang="3">
                <a:pos x="connsiteX3" y="connsiteY3"/>
              </a:cxn>
            </a:cxnLst>
            <a:rect l="l" t="t" r="r" b="b"/>
            <a:pathLst>
              <a:path w="2491858" h="3196577">
                <a:moveTo>
                  <a:pt x="161382" y="3190227"/>
                </a:moveTo>
                <a:lnTo>
                  <a:pt x="6350" y="3072752"/>
                </a:lnTo>
                <a:lnTo>
                  <a:pt x="2330428" y="6350"/>
                </a:lnTo>
                <a:lnTo>
                  <a:pt x="2485508" y="123863"/>
                </a:lnTo>
              </a:path>
            </a:pathLst>
          </a:custGeom>
          <a:ln w="19050">
            <a:solidFill>
              <a:srgbClr val="231F2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sp>
        <p:nvSpPr>
          <p:cNvPr id="34" name="Freeform 3"/>
          <p:cNvSpPr/>
          <p:nvPr/>
        </p:nvSpPr>
        <p:spPr>
          <a:xfrm>
            <a:off x="1716757" y="2020769"/>
            <a:ext cx="1164268" cy="23346"/>
          </a:xfrm>
          <a:custGeom>
            <a:avLst/>
            <a:gdLst>
              <a:gd name="connsiteX0" fmla="*/ 6350 w 1266723"/>
              <a:gd name="connsiteY0" fmla="*/ 6350 h 25400"/>
              <a:gd name="connsiteX1" fmla="*/ 1260373 w 1266723"/>
              <a:gd name="connsiteY1" fmla="*/ 6350 h 25400"/>
            </a:gdLst>
            <a:ahLst/>
            <a:cxnLst>
              <a:cxn ang="0">
                <a:pos x="connsiteX0" y="connsiteY0"/>
              </a:cxn>
              <a:cxn ang="1">
                <a:pos x="connsiteX1" y="connsiteY1"/>
              </a:cxn>
            </a:cxnLst>
            <a:rect l="l" t="t" r="r" b="b"/>
            <a:pathLst>
              <a:path w="1266723" h="25400">
                <a:moveTo>
                  <a:pt x="6350" y="6350"/>
                </a:moveTo>
                <a:lnTo>
                  <a:pt x="1260373" y="6350"/>
                </a:lnTo>
              </a:path>
            </a:pathLst>
          </a:custGeom>
          <a:ln w="19050">
            <a:solidFill>
              <a:srgbClr val="231F2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sp>
        <p:nvSpPr>
          <p:cNvPr id="35" name="Freeform 3"/>
          <p:cNvSpPr/>
          <p:nvPr/>
        </p:nvSpPr>
        <p:spPr>
          <a:xfrm>
            <a:off x="3244843" y="2055368"/>
            <a:ext cx="3099255" cy="1084297"/>
          </a:xfrm>
          <a:custGeom>
            <a:avLst/>
            <a:gdLst>
              <a:gd name="connsiteX0" fmla="*/ 6350 w 3371989"/>
              <a:gd name="connsiteY0" fmla="*/ 1173365 h 1179715"/>
              <a:gd name="connsiteX1" fmla="*/ 2845346 w 3371989"/>
              <a:gd name="connsiteY1" fmla="*/ 1173365 h 1179715"/>
              <a:gd name="connsiteX2" fmla="*/ 3365639 w 3371989"/>
              <a:gd name="connsiteY2" fmla="*/ 6350 h 1179715"/>
            </a:gdLst>
            <a:ahLst/>
            <a:cxnLst>
              <a:cxn ang="0">
                <a:pos x="connsiteX0" y="connsiteY0"/>
              </a:cxn>
              <a:cxn ang="1">
                <a:pos x="connsiteX1" y="connsiteY1"/>
              </a:cxn>
              <a:cxn ang="2">
                <a:pos x="connsiteX2" y="connsiteY2"/>
              </a:cxn>
            </a:cxnLst>
            <a:rect l="l" t="t" r="r" b="b"/>
            <a:pathLst>
              <a:path w="3371989" h="1179715">
                <a:moveTo>
                  <a:pt x="6350" y="1173365"/>
                </a:moveTo>
                <a:lnTo>
                  <a:pt x="2845346" y="1173365"/>
                </a:lnTo>
                <a:lnTo>
                  <a:pt x="3365639" y="6350"/>
                </a:lnTo>
              </a:path>
            </a:pathLst>
          </a:custGeom>
          <a:ln w="19050">
            <a:solidFill>
              <a:srgbClr val="231F2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sp>
        <p:nvSpPr>
          <p:cNvPr id="29" name="TextBox 28"/>
          <p:cNvSpPr txBox="1"/>
          <p:nvPr/>
        </p:nvSpPr>
        <p:spPr>
          <a:xfrm>
            <a:off x="8347473" y="5623267"/>
            <a:ext cx="128240" cy="276999"/>
          </a:xfrm>
          <a:prstGeom prst="rect">
            <a:avLst/>
          </a:prstGeom>
          <a:noFill/>
        </p:spPr>
        <p:txBody>
          <a:bodyPr wrap="none" lIns="0" tIns="0" rIns="0" bIns="0">
            <a:spAutoFit/>
          </a:bodyPr>
          <a:lstStyle/>
          <a:p>
            <a:pPr fontAlgn="auto">
              <a:spcBef>
                <a:spcPts val="0"/>
              </a:spcBef>
              <a:spcAft>
                <a:spcPts val="0"/>
              </a:spcAft>
              <a:defRPr/>
            </a:pPr>
            <a:r>
              <a:rPr lang="en-IN" sz="1800" b="1" dirty="0">
                <a:solidFill>
                  <a:srgbClr val="000000"/>
                </a:solidFill>
                <a:latin typeface="Arial"/>
                <a:cs typeface="+mn-cs"/>
              </a:rPr>
              <a:t>5</a:t>
            </a:r>
          </a:p>
        </p:txBody>
      </p:sp>
      <p:sp>
        <p:nvSpPr>
          <p:cNvPr id="3" name="TextBox 2">
            <a:extLst>
              <a:ext uri="{FF2B5EF4-FFF2-40B4-BE49-F238E27FC236}">
                <a16:creationId xmlns:a16="http://schemas.microsoft.com/office/drawing/2014/main" id="{28143E80-A089-6C57-1D17-08BDD31AB88A}"/>
              </a:ext>
            </a:extLst>
          </p:cNvPr>
          <p:cNvSpPr txBox="1"/>
          <p:nvPr/>
        </p:nvSpPr>
        <p:spPr>
          <a:xfrm>
            <a:off x="4130847" y="707648"/>
            <a:ext cx="1597681" cy="369332"/>
          </a:xfrm>
          <a:prstGeom prst="rect">
            <a:avLst/>
          </a:prstGeom>
          <a:noFill/>
        </p:spPr>
        <p:txBody>
          <a:bodyPr wrap="none" rtlCol="0">
            <a:spAutoFit/>
          </a:bodyPr>
          <a:lstStyle/>
          <a:p>
            <a:r>
              <a:rPr lang="en-US" b="1" dirty="0"/>
              <a:t>Hyperglycemia</a:t>
            </a:r>
          </a:p>
        </p:txBody>
      </p:sp>
      <p:sp>
        <p:nvSpPr>
          <p:cNvPr id="4" name="TextBox 3">
            <a:extLst>
              <a:ext uri="{FF2B5EF4-FFF2-40B4-BE49-F238E27FC236}">
                <a16:creationId xmlns:a16="http://schemas.microsoft.com/office/drawing/2014/main" id="{3F80F558-48D3-30B9-9DE2-6AED5C7BCE86}"/>
              </a:ext>
            </a:extLst>
          </p:cNvPr>
          <p:cNvSpPr txBox="1"/>
          <p:nvPr/>
        </p:nvSpPr>
        <p:spPr>
          <a:xfrm>
            <a:off x="3820544" y="89508"/>
            <a:ext cx="1486304" cy="584775"/>
          </a:xfrm>
          <a:prstGeom prst="rect">
            <a:avLst/>
          </a:prstGeom>
          <a:noFill/>
        </p:spPr>
        <p:txBody>
          <a:bodyPr wrap="none" rtlCol="0">
            <a:spAutoFit/>
          </a:bodyPr>
          <a:lstStyle/>
          <a:p>
            <a:r>
              <a:rPr lang="en-US" sz="3200" b="1" dirty="0"/>
              <a:t>Disease</a:t>
            </a:r>
            <a:endParaRPr lang="en-US" b="1" dirty="0"/>
          </a:p>
        </p:txBody>
      </p:sp>
    </p:spTree>
    <p:extLst>
      <p:ext uri="{BB962C8B-B14F-4D97-AF65-F5344CB8AC3E}">
        <p14:creationId xmlns:p14="http://schemas.microsoft.com/office/powerpoint/2010/main" val="40176596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1236-68AD-3D22-03DF-96DE72C89691}"/>
              </a:ext>
            </a:extLst>
          </p:cNvPr>
          <p:cNvSpPr>
            <a:spLocks noGrp="1"/>
          </p:cNvSpPr>
          <p:nvPr>
            <p:ph type="title"/>
          </p:nvPr>
        </p:nvSpPr>
        <p:spPr/>
        <p:txBody>
          <a:bodyPr/>
          <a:lstStyle/>
          <a:p>
            <a:pPr algn="ctr"/>
            <a:r>
              <a:rPr lang="en-US" dirty="0"/>
              <a:t>What Causes Diabetes T1?</a:t>
            </a:r>
          </a:p>
        </p:txBody>
      </p:sp>
      <p:sp>
        <p:nvSpPr>
          <p:cNvPr id="3" name="Content Placeholder 2">
            <a:extLst>
              <a:ext uri="{FF2B5EF4-FFF2-40B4-BE49-F238E27FC236}">
                <a16:creationId xmlns:a16="http://schemas.microsoft.com/office/drawing/2014/main" id="{96DAEB8C-7072-F2EE-542A-04F30EA05133}"/>
              </a:ext>
            </a:extLst>
          </p:cNvPr>
          <p:cNvSpPr>
            <a:spLocks noGrp="1"/>
          </p:cNvSpPr>
          <p:nvPr>
            <p:ph idx="1"/>
          </p:nvPr>
        </p:nvSpPr>
        <p:spPr/>
        <p:txBody>
          <a:bodyPr/>
          <a:lstStyle/>
          <a:p>
            <a:endParaRPr lang="en-US" dirty="0"/>
          </a:p>
        </p:txBody>
      </p:sp>
      <p:pic>
        <p:nvPicPr>
          <p:cNvPr id="10" name="Picture 9">
            <a:extLst>
              <a:ext uri="{FF2B5EF4-FFF2-40B4-BE49-F238E27FC236}">
                <a16:creationId xmlns:a16="http://schemas.microsoft.com/office/drawing/2014/main" id="{190DE8B2-EDD5-0F02-3D14-E0D918ECBB7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17509613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1236-68AD-3D22-03DF-96DE72C89691}"/>
              </a:ext>
            </a:extLst>
          </p:cNvPr>
          <p:cNvSpPr>
            <a:spLocks noGrp="1"/>
          </p:cNvSpPr>
          <p:nvPr>
            <p:ph type="title"/>
          </p:nvPr>
        </p:nvSpPr>
        <p:spPr/>
        <p:txBody>
          <a:bodyPr/>
          <a:lstStyle/>
          <a:p>
            <a:pPr algn="ctr"/>
            <a:r>
              <a:rPr lang="en-US" dirty="0"/>
              <a:t>What Causes Diabetes T1?</a:t>
            </a:r>
          </a:p>
        </p:txBody>
      </p:sp>
      <p:sp>
        <p:nvSpPr>
          <p:cNvPr id="3" name="Content Placeholder 2">
            <a:extLst>
              <a:ext uri="{FF2B5EF4-FFF2-40B4-BE49-F238E27FC236}">
                <a16:creationId xmlns:a16="http://schemas.microsoft.com/office/drawing/2014/main" id="{96DAEB8C-7072-F2EE-542A-04F30EA05133}"/>
              </a:ext>
            </a:extLst>
          </p:cNvPr>
          <p:cNvSpPr>
            <a:spLocks noGrp="1"/>
          </p:cNvSpPr>
          <p:nvPr>
            <p:ph idx="1"/>
          </p:nvPr>
        </p:nvSpPr>
        <p:spPr/>
        <p:txBody>
          <a:bodyPr/>
          <a:lstStyle/>
          <a:p>
            <a:r>
              <a:rPr lang="en-US" dirty="0"/>
              <a:t>It is not clear.</a:t>
            </a:r>
          </a:p>
        </p:txBody>
      </p:sp>
      <p:pic>
        <p:nvPicPr>
          <p:cNvPr id="10" name="Picture 9">
            <a:extLst>
              <a:ext uri="{FF2B5EF4-FFF2-40B4-BE49-F238E27FC236}">
                <a16:creationId xmlns:a16="http://schemas.microsoft.com/office/drawing/2014/main" id="{190DE8B2-EDD5-0F02-3D14-E0D918ECBB7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33888424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1236-68AD-3D22-03DF-96DE72C89691}"/>
              </a:ext>
            </a:extLst>
          </p:cNvPr>
          <p:cNvSpPr>
            <a:spLocks noGrp="1"/>
          </p:cNvSpPr>
          <p:nvPr>
            <p:ph type="title"/>
          </p:nvPr>
        </p:nvSpPr>
        <p:spPr/>
        <p:txBody>
          <a:bodyPr/>
          <a:lstStyle/>
          <a:p>
            <a:pPr algn="ctr"/>
            <a:r>
              <a:rPr lang="en-US" dirty="0"/>
              <a:t>What Causes Diabetes T1?</a:t>
            </a:r>
          </a:p>
        </p:txBody>
      </p:sp>
      <p:sp>
        <p:nvSpPr>
          <p:cNvPr id="3" name="Content Placeholder 2">
            <a:extLst>
              <a:ext uri="{FF2B5EF4-FFF2-40B4-BE49-F238E27FC236}">
                <a16:creationId xmlns:a16="http://schemas.microsoft.com/office/drawing/2014/main" id="{96DAEB8C-7072-F2EE-542A-04F30EA05133}"/>
              </a:ext>
            </a:extLst>
          </p:cNvPr>
          <p:cNvSpPr>
            <a:spLocks noGrp="1"/>
          </p:cNvSpPr>
          <p:nvPr>
            <p:ph idx="1"/>
          </p:nvPr>
        </p:nvSpPr>
        <p:spPr/>
        <p:txBody>
          <a:bodyPr/>
          <a:lstStyle/>
          <a:p>
            <a:r>
              <a:rPr lang="en-US" dirty="0"/>
              <a:t>It is not clear.</a:t>
            </a:r>
          </a:p>
          <a:p>
            <a:r>
              <a:rPr lang="en-US" dirty="0"/>
              <a:t>Potential trigger: Coxsackievirus Type B</a:t>
            </a:r>
          </a:p>
        </p:txBody>
      </p:sp>
      <p:pic>
        <p:nvPicPr>
          <p:cNvPr id="10" name="Picture 9">
            <a:extLst>
              <a:ext uri="{FF2B5EF4-FFF2-40B4-BE49-F238E27FC236}">
                <a16:creationId xmlns:a16="http://schemas.microsoft.com/office/drawing/2014/main" id="{190DE8B2-EDD5-0F02-3D14-E0D918ECBB7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
        <p:nvSpPr>
          <p:cNvPr id="7" name="TextBox 6">
            <a:extLst>
              <a:ext uri="{FF2B5EF4-FFF2-40B4-BE49-F238E27FC236}">
                <a16:creationId xmlns:a16="http://schemas.microsoft.com/office/drawing/2014/main" id="{528EE089-C16A-A689-0599-5CFC0881F5DA}"/>
              </a:ext>
            </a:extLst>
          </p:cNvPr>
          <p:cNvSpPr txBox="1"/>
          <p:nvPr/>
        </p:nvSpPr>
        <p:spPr>
          <a:xfrm>
            <a:off x="0" y="6581001"/>
            <a:ext cx="7691377" cy="276999"/>
          </a:xfrm>
          <a:prstGeom prst="rect">
            <a:avLst/>
          </a:prstGeom>
          <a:noFill/>
        </p:spPr>
        <p:txBody>
          <a:bodyPr wrap="square">
            <a:spAutoFit/>
          </a:bodyPr>
          <a:lstStyle/>
          <a:p>
            <a:r>
              <a:rPr lang="en-US" sz="1200" dirty="0" err="1"/>
              <a:t>Filippi</a:t>
            </a:r>
            <a:r>
              <a:rPr lang="en-US" sz="1200" dirty="0"/>
              <a:t>, C.M. and M.G. von </a:t>
            </a:r>
            <a:r>
              <a:rPr lang="en-US" sz="1200" dirty="0" err="1"/>
              <a:t>Herrath</a:t>
            </a:r>
            <a:r>
              <a:rPr lang="en-US" sz="1200" dirty="0"/>
              <a:t>, Viral trigger for type 1 diabetes: pros and cons. Diabetes, 2008. 57(11): p. 2863-71.</a:t>
            </a:r>
          </a:p>
        </p:txBody>
      </p:sp>
    </p:spTree>
    <p:extLst>
      <p:ext uri="{BB962C8B-B14F-4D97-AF65-F5344CB8AC3E}">
        <p14:creationId xmlns:p14="http://schemas.microsoft.com/office/powerpoint/2010/main" val="24638305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1236-68AD-3D22-03DF-96DE72C89691}"/>
              </a:ext>
            </a:extLst>
          </p:cNvPr>
          <p:cNvSpPr>
            <a:spLocks noGrp="1"/>
          </p:cNvSpPr>
          <p:nvPr>
            <p:ph type="title"/>
          </p:nvPr>
        </p:nvSpPr>
        <p:spPr/>
        <p:txBody>
          <a:bodyPr/>
          <a:lstStyle/>
          <a:p>
            <a:pPr algn="ctr"/>
            <a:r>
              <a:rPr lang="en-US" dirty="0"/>
              <a:t>What Causes Diabetes T1?</a:t>
            </a:r>
          </a:p>
        </p:txBody>
      </p:sp>
      <p:sp>
        <p:nvSpPr>
          <p:cNvPr id="3" name="Content Placeholder 2">
            <a:extLst>
              <a:ext uri="{FF2B5EF4-FFF2-40B4-BE49-F238E27FC236}">
                <a16:creationId xmlns:a16="http://schemas.microsoft.com/office/drawing/2014/main" id="{96DAEB8C-7072-F2EE-542A-04F30EA05133}"/>
              </a:ext>
            </a:extLst>
          </p:cNvPr>
          <p:cNvSpPr>
            <a:spLocks noGrp="1"/>
          </p:cNvSpPr>
          <p:nvPr>
            <p:ph idx="1"/>
          </p:nvPr>
        </p:nvSpPr>
        <p:spPr/>
        <p:txBody>
          <a:bodyPr/>
          <a:lstStyle/>
          <a:p>
            <a:r>
              <a:rPr lang="en-US" dirty="0"/>
              <a:t>It is not clear.</a:t>
            </a:r>
          </a:p>
          <a:p>
            <a:r>
              <a:rPr lang="en-US" dirty="0"/>
              <a:t>Potential trigger: Coxsackievirus Type B</a:t>
            </a:r>
          </a:p>
          <a:p>
            <a:r>
              <a:rPr lang="en-US" dirty="0"/>
              <a:t>Potential trigger: Family history</a:t>
            </a:r>
          </a:p>
        </p:txBody>
      </p:sp>
      <p:pic>
        <p:nvPicPr>
          <p:cNvPr id="10" name="Picture 9">
            <a:extLst>
              <a:ext uri="{FF2B5EF4-FFF2-40B4-BE49-F238E27FC236}">
                <a16:creationId xmlns:a16="http://schemas.microsoft.com/office/drawing/2014/main" id="{190DE8B2-EDD5-0F02-3D14-E0D918ECBB7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
        <p:nvSpPr>
          <p:cNvPr id="7" name="TextBox 6">
            <a:extLst>
              <a:ext uri="{FF2B5EF4-FFF2-40B4-BE49-F238E27FC236}">
                <a16:creationId xmlns:a16="http://schemas.microsoft.com/office/drawing/2014/main" id="{528EE089-C16A-A689-0599-5CFC0881F5DA}"/>
              </a:ext>
            </a:extLst>
          </p:cNvPr>
          <p:cNvSpPr txBox="1"/>
          <p:nvPr/>
        </p:nvSpPr>
        <p:spPr>
          <a:xfrm>
            <a:off x="0" y="6581001"/>
            <a:ext cx="7691377" cy="276999"/>
          </a:xfrm>
          <a:prstGeom prst="rect">
            <a:avLst/>
          </a:prstGeom>
          <a:noFill/>
        </p:spPr>
        <p:txBody>
          <a:bodyPr wrap="square">
            <a:spAutoFit/>
          </a:bodyPr>
          <a:lstStyle/>
          <a:p>
            <a:r>
              <a:rPr lang="en-US" sz="1200" dirty="0" err="1"/>
              <a:t>Filippi</a:t>
            </a:r>
            <a:r>
              <a:rPr lang="en-US" sz="1200" dirty="0"/>
              <a:t>, C.M. and M.G. von </a:t>
            </a:r>
            <a:r>
              <a:rPr lang="en-US" sz="1200" dirty="0" err="1"/>
              <a:t>Herrath</a:t>
            </a:r>
            <a:r>
              <a:rPr lang="en-US" sz="1200" dirty="0"/>
              <a:t>, Viral trigger for type 1 diabetes: pros and cons. Diabetes, 2008. 57(11): p. 2863-71.</a:t>
            </a:r>
          </a:p>
        </p:txBody>
      </p:sp>
    </p:spTree>
    <p:extLst>
      <p:ext uri="{BB962C8B-B14F-4D97-AF65-F5344CB8AC3E}">
        <p14:creationId xmlns:p14="http://schemas.microsoft.com/office/powerpoint/2010/main" val="33440573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1236-68AD-3D22-03DF-96DE72C89691}"/>
              </a:ext>
            </a:extLst>
          </p:cNvPr>
          <p:cNvSpPr>
            <a:spLocks noGrp="1"/>
          </p:cNvSpPr>
          <p:nvPr>
            <p:ph type="title"/>
          </p:nvPr>
        </p:nvSpPr>
        <p:spPr/>
        <p:txBody>
          <a:bodyPr/>
          <a:lstStyle/>
          <a:p>
            <a:pPr algn="ctr"/>
            <a:r>
              <a:rPr lang="en-US" dirty="0"/>
              <a:t>What Causes Diabetes T1?</a:t>
            </a:r>
          </a:p>
        </p:txBody>
      </p:sp>
      <p:sp>
        <p:nvSpPr>
          <p:cNvPr id="3" name="Content Placeholder 2">
            <a:extLst>
              <a:ext uri="{FF2B5EF4-FFF2-40B4-BE49-F238E27FC236}">
                <a16:creationId xmlns:a16="http://schemas.microsoft.com/office/drawing/2014/main" id="{96DAEB8C-7072-F2EE-542A-04F30EA05133}"/>
              </a:ext>
            </a:extLst>
          </p:cNvPr>
          <p:cNvSpPr>
            <a:spLocks noGrp="1"/>
          </p:cNvSpPr>
          <p:nvPr>
            <p:ph idx="1"/>
          </p:nvPr>
        </p:nvSpPr>
        <p:spPr/>
        <p:txBody>
          <a:bodyPr/>
          <a:lstStyle/>
          <a:p>
            <a:r>
              <a:rPr lang="en-US" dirty="0"/>
              <a:t>It is not clear.</a:t>
            </a:r>
          </a:p>
          <a:p>
            <a:r>
              <a:rPr lang="en-US" dirty="0"/>
              <a:t>Potential trigger: Coxsackievirus Type B</a:t>
            </a:r>
          </a:p>
          <a:p>
            <a:r>
              <a:rPr lang="en-US" dirty="0"/>
              <a:t>Potential trigger: Family history</a:t>
            </a:r>
          </a:p>
          <a:p>
            <a:endParaRPr lang="en-US" dirty="0"/>
          </a:p>
          <a:p>
            <a:endParaRPr lang="en-US" dirty="0"/>
          </a:p>
          <a:p>
            <a:r>
              <a:rPr lang="en-US" dirty="0"/>
              <a:t>Treatment: insulin shots or pump every day</a:t>
            </a:r>
          </a:p>
        </p:txBody>
      </p:sp>
      <p:pic>
        <p:nvPicPr>
          <p:cNvPr id="10" name="Picture 9">
            <a:extLst>
              <a:ext uri="{FF2B5EF4-FFF2-40B4-BE49-F238E27FC236}">
                <a16:creationId xmlns:a16="http://schemas.microsoft.com/office/drawing/2014/main" id="{190DE8B2-EDD5-0F02-3D14-E0D918ECBB7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
        <p:nvSpPr>
          <p:cNvPr id="7" name="TextBox 6">
            <a:extLst>
              <a:ext uri="{FF2B5EF4-FFF2-40B4-BE49-F238E27FC236}">
                <a16:creationId xmlns:a16="http://schemas.microsoft.com/office/drawing/2014/main" id="{528EE089-C16A-A689-0599-5CFC0881F5DA}"/>
              </a:ext>
            </a:extLst>
          </p:cNvPr>
          <p:cNvSpPr txBox="1"/>
          <p:nvPr/>
        </p:nvSpPr>
        <p:spPr>
          <a:xfrm>
            <a:off x="0" y="6581001"/>
            <a:ext cx="7691377" cy="276999"/>
          </a:xfrm>
          <a:prstGeom prst="rect">
            <a:avLst/>
          </a:prstGeom>
          <a:noFill/>
        </p:spPr>
        <p:txBody>
          <a:bodyPr wrap="square">
            <a:spAutoFit/>
          </a:bodyPr>
          <a:lstStyle/>
          <a:p>
            <a:r>
              <a:rPr lang="en-US" sz="1200" dirty="0" err="1"/>
              <a:t>Filippi</a:t>
            </a:r>
            <a:r>
              <a:rPr lang="en-US" sz="1200" dirty="0"/>
              <a:t>, C.M. and M.G. von </a:t>
            </a:r>
            <a:r>
              <a:rPr lang="en-US" sz="1200" dirty="0" err="1"/>
              <a:t>Herrath</a:t>
            </a:r>
            <a:r>
              <a:rPr lang="en-US" sz="1200" dirty="0"/>
              <a:t>, Viral trigger for type 1 diabetes: pros and cons. Diabetes, 2008. 57(11): p. 2863-71.</a:t>
            </a:r>
          </a:p>
        </p:txBody>
      </p:sp>
    </p:spTree>
    <p:extLst>
      <p:ext uri="{BB962C8B-B14F-4D97-AF65-F5344CB8AC3E}">
        <p14:creationId xmlns:p14="http://schemas.microsoft.com/office/powerpoint/2010/main" val="36698752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1236-68AD-3D22-03DF-96DE72C89691}"/>
              </a:ext>
            </a:extLst>
          </p:cNvPr>
          <p:cNvSpPr>
            <a:spLocks noGrp="1"/>
          </p:cNvSpPr>
          <p:nvPr>
            <p:ph type="title"/>
          </p:nvPr>
        </p:nvSpPr>
        <p:spPr/>
        <p:txBody>
          <a:bodyPr/>
          <a:lstStyle/>
          <a:p>
            <a:pPr algn="ctr"/>
            <a:r>
              <a:rPr lang="en-US" dirty="0"/>
              <a:t>What Causes Diabetes T2?</a:t>
            </a:r>
          </a:p>
        </p:txBody>
      </p:sp>
      <p:sp>
        <p:nvSpPr>
          <p:cNvPr id="3" name="Content Placeholder 2">
            <a:extLst>
              <a:ext uri="{FF2B5EF4-FFF2-40B4-BE49-F238E27FC236}">
                <a16:creationId xmlns:a16="http://schemas.microsoft.com/office/drawing/2014/main" id="{96DAEB8C-7072-F2EE-542A-04F30EA05133}"/>
              </a:ext>
            </a:extLst>
          </p:cNvPr>
          <p:cNvSpPr>
            <a:spLocks noGrp="1"/>
          </p:cNvSpPr>
          <p:nvPr>
            <p:ph idx="1"/>
          </p:nvPr>
        </p:nvSpPr>
        <p:spPr/>
        <p:txBody>
          <a:bodyPr/>
          <a:lstStyle/>
          <a:p>
            <a:endParaRPr lang="en-US" dirty="0"/>
          </a:p>
        </p:txBody>
      </p:sp>
      <p:pic>
        <p:nvPicPr>
          <p:cNvPr id="10" name="Picture 9">
            <a:extLst>
              <a:ext uri="{FF2B5EF4-FFF2-40B4-BE49-F238E27FC236}">
                <a16:creationId xmlns:a16="http://schemas.microsoft.com/office/drawing/2014/main" id="{190DE8B2-EDD5-0F02-3D14-E0D918ECBB7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pic>
        <p:nvPicPr>
          <p:cNvPr id="4" name="Picture 3">
            <a:extLst>
              <a:ext uri="{FF2B5EF4-FFF2-40B4-BE49-F238E27FC236}">
                <a16:creationId xmlns:a16="http://schemas.microsoft.com/office/drawing/2014/main" id="{C2BDB139-8073-A30A-E6EF-AA66BDD2D5BC}"/>
              </a:ext>
            </a:extLst>
          </p:cNvPr>
          <p:cNvPicPr>
            <a:picLocks noChangeAspect="1"/>
          </p:cNvPicPr>
          <p:nvPr/>
        </p:nvPicPr>
        <p:blipFill>
          <a:blip r:embed="rId4"/>
          <a:stretch>
            <a:fillRect/>
          </a:stretch>
        </p:blipFill>
        <p:spPr>
          <a:xfrm>
            <a:off x="162046" y="6517573"/>
            <a:ext cx="9144000" cy="250740"/>
          </a:xfrm>
          <a:prstGeom prst="rect">
            <a:avLst/>
          </a:prstGeom>
        </p:spPr>
      </p:pic>
    </p:spTree>
    <p:extLst>
      <p:ext uri="{BB962C8B-B14F-4D97-AF65-F5344CB8AC3E}">
        <p14:creationId xmlns:p14="http://schemas.microsoft.com/office/powerpoint/2010/main" val="37791116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1236-68AD-3D22-03DF-96DE72C89691}"/>
              </a:ext>
            </a:extLst>
          </p:cNvPr>
          <p:cNvSpPr>
            <a:spLocks noGrp="1"/>
          </p:cNvSpPr>
          <p:nvPr>
            <p:ph type="title"/>
          </p:nvPr>
        </p:nvSpPr>
        <p:spPr/>
        <p:txBody>
          <a:bodyPr/>
          <a:lstStyle/>
          <a:p>
            <a:pPr algn="ctr"/>
            <a:r>
              <a:rPr lang="en-US" dirty="0"/>
              <a:t>What Causes Diabetes T2?</a:t>
            </a:r>
          </a:p>
        </p:txBody>
      </p:sp>
      <p:sp>
        <p:nvSpPr>
          <p:cNvPr id="3" name="Content Placeholder 2">
            <a:extLst>
              <a:ext uri="{FF2B5EF4-FFF2-40B4-BE49-F238E27FC236}">
                <a16:creationId xmlns:a16="http://schemas.microsoft.com/office/drawing/2014/main" id="{96DAEB8C-7072-F2EE-542A-04F30EA05133}"/>
              </a:ext>
            </a:extLst>
          </p:cNvPr>
          <p:cNvSpPr>
            <a:spLocks noGrp="1"/>
          </p:cNvSpPr>
          <p:nvPr>
            <p:ph idx="1"/>
          </p:nvPr>
        </p:nvSpPr>
        <p:spPr/>
        <p:txBody>
          <a:bodyPr/>
          <a:lstStyle/>
          <a:p>
            <a:r>
              <a:rPr lang="en-US" dirty="0"/>
              <a:t>It isn’t clear exactly what causes insulin resistance, but </a:t>
            </a:r>
          </a:p>
        </p:txBody>
      </p:sp>
      <p:pic>
        <p:nvPicPr>
          <p:cNvPr id="10" name="Picture 9">
            <a:extLst>
              <a:ext uri="{FF2B5EF4-FFF2-40B4-BE49-F238E27FC236}">
                <a16:creationId xmlns:a16="http://schemas.microsoft.com/office/drawing/2014/main" id="{190DE8B2-EDD5-0F02-3D14-E0D918ECBB7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pic>
        <p:nvPicPr>
          <p:cNvPr id="4" name="Picture 3">
            <a:extLst>
              <a:ext uri="{FF2B5EF4-FFF2-40B4-BE49-F238E27FC236}">
                <a16:creationId xmlns:a16="http://schemas.microsoft.com/office/drawing/2014/main" id="{C2BDB139-8073-A30A-E6EF-AA66BDD2D5BC}"/>
              </a:ext>
            </a:extLst>
          </p:cNvPr>
          <p:cNvPicPr>
            <a:picLocks noChangeAspect="1"/>
          </p:cNvPicPr>
          <p:nvPr/>
        </p:nvPicPr>
        <p:blipFill>
          <a:blip r:embed="rId4"/>
          <a:stretch>
            <a:fillRect/>
          </a:stretch>
        </p:blipFill>
        <p:spPr>
          <a:xfrm>
            <a:off x="162046" y="6517573"/>
            <a:ext cx="9144000" cy="250740"/>
          </a:xfrm>
          <a:prstGeom prst="rect">
            <a:avLst/>
          </a:prstGeom>
        </p:spPr>
      </p:pic>
    </p:spTree>
    <p:extLst>
      <p:ext uri="{BB962C8B-B14F-4D97-AF65-F5344CB8AC3E}">
        <p14:creationId xmlns:p14="http://schemas.microsoft.com/office/powerpoint/2010/main" val="7915403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1236-68AD-3D22-03DF-96DE72C89691}"/>
              </a:ext>
            </a:extLst>
          </p:cNvPr>
          <p:cNvSpPr>
            <a:spLocks noGrp="1"/>
          </p:cNvSpPr>
          <p:nvPr>
            <p:ph type="title"/>
          </p:nvPr>
        </p:nvSpPr>
        <p:spPr/>
        <p:txBody>
          <a:bodyPr/>
          <a:lstStyle/>
          <a:p>
            <a:pPr algn="ctr"/>
            <a:r>
              <a:rPr lang="en-US" dirty="0"/>
              <a:t>What Causes Diabetes T2?</a:t>
            </a:r>
          </a:p>
        </p:txBody>
      </p:sp>
      <p:sp>
        <p:nvSpPr>
          <p:cNvPr id="3" name="Content Placeholder 2">
            <a:extLst>
              <a:ext uri="{FF2B5EF4-FFF2-40B4-BE49-F238E27FC236}">
                <a16:creationId xmlns:a16="http://schemas.microsoft.com/office/drawing/2014/main" id="{96DAEB8C-7072-F2EE-542A-04F30EA05133}"/>
              </a:ext>
            </a:extLst>
          </p:cNvPr>
          <p:cNvSpPr>
            <a:spLocks noGrp="1"/>
          </p:cNvSpPr>
          <p:nvPr>
            <p:ph idx="1"/>
          </p:nvPr>
        </p:nvSpPr>
        <p:spPr/>
        <p:txBody>
          <a:bodyPr/>
          <a:lstStyle/>
          <a:p>
            <a:r>
              <a:rPr lang="en-US" dirty="0"/>
              <a:t>It isn’t clear exactly what causes insulin resistance, but </a:t>
            </a:r>
          </a:p>
          <a:p>
            <a:pPr lvl="1"/>
            <a:r>
              <a:rPr lang="en-US" dirty="0"/>
              <a:t>a family history of type 2 diabetes</a:t>
            </a:r>
          </a:p>
          <a:p>
            <a:pPr lvl="1"/>
            <a:r>
              <a:rPr lang="en-US" dirty="0"/>
              <a:t>being overweight (especially around the waist)</a:t>
            </a:r>
          </a:p>
          <a:p>
            <a:pPr lvl="1"/>
            <a:r>
              <a:rPr lang="en-US" dirty="0"/>
              <a:t>being inactive </a:t>
            </a:r>
          </a:p>
          <a:p>
            <a:r>
              <a:rPr lang="en-US" dirty="0"/>
              <a:t>all can raise the risk.</a:t>
            </a:r>
          </a:p>
        </p:txBody>
      </p:sp>
      <p:pic>
        <p:nvPicPr>
          <p:cNvPr id="10" name="Picture 9">
            <a:extLst>
              <a:ext uri="{FF2B5EF4-FFF2-40B4-BE49-F238E27FC236}">
                <a16:creationId xmlns:a16="http://schemas.microsoft.com/office/drawing/2014/main" id="{190DE8B2-EDD5-0F02-3D14-E0D918ECBB7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pic>
        <p:nvPicPr>
          <p:cNvPr id="4" name="Picture 3">
            <a:extLst>
              <a:ext uri="{FF2B5EF4-FFF2-40B4-BE49-F238E27FC236}">
                <a16:creationId xmlns:a16="http://schemas.microsoft.com/office/drawing/2014/main" id="{C2BDB139-8073-A30A-E6EF-AA66BDD2D5BC}"/>
              </a:ext>
            </a:extLst>
          </p:cNvPr>
          <p:cNvPicPr>
            <a:picLocks noChangeAspect="1"/>
          </p:cNvPicPr>
          <p:nvPr/>
        </p:nvPicPr>
        <p:blipFill>
          <a:blip r:embed="rId4"/>
          <a:stretch>
            <a:fillRect/>
          </a:stretch>
        </p:blipFill>
        <p:spPr>
          <a:xfrm>
            <a:off x="162046" y="6517573"/>
            <a:ext cx="9144000" cy="250740"/>
          </a:xfrm>
          <a:prstGeom prst="rect">
            <a:avLst/>
          </a:prstGeom>
        </p:spPr>
      </p:pic>
    </p:spTree>
    <p:extLst>
      <p:ext uri="{BB962C8B-B14F-4D97-AF65-F5344CB8AC3E}">
        <p14:creationId xmlns:p14="http://schemas.microsoft.com/office/powerpoint/2010/main" val="31803616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1236-68AD-3D22-03DF-96DE72C89691}"/>
              </a:ext>
            </a:extLst>
          </p:cNvPr>
          <p:cNvSpPr>
            <a:spLocks noGrp="1"/>
          </p:cNvSpPr>
          <p:nvPr>
            <p:ph type="title"/>
          </p:nvPr>
        </p:nvSpPr>
        <p:spPr/>
        <p:txBody>
          <a:bodyPr/>
          <a:lstStyle/>
          <a:p>
            <a:pPr algn="ctr"/>
            <a:r>
              <a:rPr lang="en-US" dirty="0"/>
              <a:t>What Causes Diabetes T2?</a:t>
            </a:r>
          </a:p>
        </p:txBody>
      </p:sp>
      <p:sp>
        <p:nvSpPr>
          <p:cNvPr id="3" name="Content Placeholder 2">
            <a:extLst>
              <a:ext uri="{FF2B5EF4-FFF2-40B4-BE49-F238E27FC236}">
                <a16:creationId xmlns:a16="http://schemas.microsoft.com/office/drawing/2014/main" id="{96DAEB8C-7072-F2EE-542A-04F30EA05133}"/>
              </a:ext>
            </a:extLst>
          </p:cNvPr>
          <p:cNvSpPr>
            <a:spLocks noGrp="1"/>
          </p:cNvSpPr>
          <p:nvPr>
            <p:ph idx="1"/>
          </p:nvPr>
        </p:nvSpPr>
        <p:spPr/>
        <p:txBody>
          <a:bodyPr/>
          <a:lstStyle/>
          <a:p>
            <a:r>
              <a:rPr lang="en-US" dirty="0"/>
              <a:t>It isn’t clear exactly what causes insulin resistance, but </a:t>
            </a:r>
          </a:p>
          <a:p>
            <a:pPr lvl="1"/>
            <a:r>
              <a:rPr lang="en-US" dirty="0"/>
              <a:t>a family history of type 2 diabetes</a:t>
            </a:r>
          </a:p>
          <a:p>
            <a:pPr lvl="1"/>
            <a:r>
              <a:rPr lang="en-US" dirty="0"/>
              <a:t>being overweight (especially around the waist)</a:t>
            </a:r>
          </a:p>
          <a:p>
            <a:pPr lvl="1"/>
            <a:r>
              <a:rPr lang="en-US" dirty="0"/>
              <a:t>being inactive </a:t>
            </a:r>
          </a:p>
          <a:p>
            <a:r>
              <a:rPr lang="en-US" dirty="0"/>
              <a:t>all can raise the risk.</a:t>
            </a:r>
          </a:p>
          <a:p>
            <a:endParaRPr lang="en-US" dirty="0"/>
          </a:p>
          <a:p>
            <a:r>
              <a:rPr lang="en-US" dirty="0"/>
              <a:t>Treatment: medicine, diet</a:t>
            </a:r>
          </a:p>
        </p:txBody>
      </p:sp>
      <p:pic>
        <p:nvPicPr>
          <p:cNvPr id="10" name="Picture 9">
            <a:extLst>
              <a:ext uri="{FF2B5EF4-FFF2-40B4-BE49-F238E27FC236}">
                <a16:creationId xmlns:a16="http://schemas.microsoft.com/office/drawing/2014/main" id="{190DE8B2-EDD5-0F02-3D14-E0D918ECBB7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3767321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12C02-DCE5-C100-6E6A-8981565DAA44}"/>
              </a:ext>
            </a:extLst>
          </p:cNvPr>
          <p:cNvSpPr>
            <a:spLocks noGrp="1"/>
          </p:cNvSpPr>
          <p:nvPr>
            <p:ph type="title"/>
          </p:nvPr>
        </p:nvSpPr>
        <p:spPr/>
        <p:txBody>
          <a:bodyPr/>
          <a:lstStyle/>
          <a:p>
            <a:pPr algn="ctr"/>
            <a:r>
              <a:rPr lang="en-US" dirty="0"/>
              <a:t>Autoimmunity</a:t>
            </a:r>
          </a:p>
        </p:txBody>
      </p:sp>
      <p:sp>
        <p:nvSpPr>
          <p:cNvPr id="3" name="Content Placeholder 2">
            <a:extLst>
              <a:ext uri="{FF2B5EF4-FFF2-40B4-BE49-F238E27FC236}">
                <a16:creationId xmlns:a16="http://schemas.microsoft.com/office/drawing/2014/main" id="{8DF38D41-191B-FA10-FB38-7C854BAC0154}"/>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7BF1E16C-796B-0E68-0D7A-0349F9EA2369}"/>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26500907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1C056-911F-38B8-D9E4-8D8345054138}"/>
              </a:ext>
            </a:extLst>
          </p:cNvPr>
          <p:cNvSpPr>
            <a:spLocks noGrp="1"/>
          </p:cNvSpPr>
          <p:nvPr>
            <p:ph type="title"/>
          </p:nvPr>
        </p:nvSpPr>
        <p:spPr/>
        <p:txBody>
          <a:bodyPr>
            <a:normAutofit fontScale="90000"/>
          </a:bodyPr>
          <a:lstStyle/>
          <a:p>
            <a:pPr algn="ctr"/>
            <a:r>
              <a:rPr lang="en-US" dirty="0"/>
              <a:t>The rates of both types of diabetes are increasing world-wide</a:t>
            </a:r>
          </a:p>
        </p:txBody>
      </p:sp>
      <p:sp>
        <p:nvSpPr>
          <p:cNvPr id="3" name="Content Placeholder 2">
            <a:extLst>
              <a:ext uri="{FF2B5EF4-FFF2-40B4-BE49-F238E27FC236}">
                <a16:creationId xmlns:a16="http://schemas.microsoft.com/office/drawing/2014/main" id="{0E712CE6-A6A0-C265-73A7-23EBBD3EDF8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9997406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1C056-911F-38B8-D9E4-8D8345054138}"/>
              </a:ext>
            </a:extLst>
          </p:cNvPr>
          <p:cNvSpPr>
            <a:spLocks noGrp="1"/>
          </p:cNvSpPr>
          <p:nvPr>
            <p:ph type="title"/>
          </p:nvPr>
        </p:nvSpPr>
        <p:spPr/>
        <p:txBody>
          <a:bodyPr>
            <a:normAutofit fontScale="90000"/>
          </a:bodyPr>
          <a:lstStyle/>
          <a:p>
            <a:pPr algn="ctr"/>
            <a:r>
              <a:rPr lang="en-US" dirty="0"/>
              <a:t>The rates of both types of diabetes are increasing world-wide</a:t>
            </a:r>
          </a:p>
        </p:txBody>
      </p:sp>
      <p:sp>
        <p:nvSpPr>
          <p:cNvPr id="3" name="Content Placeholder 2">
            <a:extLst>
              <a:ext uri="{FF2B5EF4-FFF2-40B4-BE49-F238E27FC236}">
                <a16:creationId xmlns:a16="http://schemas.microsoft.com/office/drawing/2014/main" id="{0E712CE6-A6A0-C265-73A7-23EBBD3EDF81}"/>
              </a:ext>
            </a:extLst>
          </p:cNvPr>
          <p:cNvSpPr>
            <a:spLocks noGrp="1"/>
          </p:cNvSpPr>
          <p:nvPr>
            <p:ph idx="1"/>
          </p:nvPr>
        </p:nvSpPr>
        <p:spPr/>
        <p:txBody>
          <a:bodyPr/>
          <a:lstStyle/>
          <a:p>
            <a:r>
              <a:rPr lang="en-US" dirty="0"/>
              <a:t>As a result, insulin will be increasingly difficult to access and afford.</a:t>
            </a:r>
          </a:p>
        </p:txBody>
      </p:sp>
    </p:spTree>
    <p:extLst>
      <p:ext uri="{BB962C8B-B14F-4D97-AF65-F5344CB8AC3E}">
        <p14:creationId xmlns:p14="http://schemas.microsoft.com/office/powerpoint/2010/main" val="3696174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195B2-7FB0-846A-D172-6465651C50E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A2FB3CE-7E9F-5375-CCD7-A64A464DB234}"/>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B63E05A0-8272-E20D-A2D6-5557836853E5}"/>
              </a:ext>
            </a:extLst>
          </p:cNvPr>
          <p:cNvPicPr>
            <a:picLocks noChangeAspect="1"/>
          </p:cNvPicPr>
          <p:nvPr/>
        </p:nvPicPr>
        <p:blipFill>
          <a:blip r:embed="rId3"/>
          <a:stretch>
            <a:fillRect/>
          </a:stretch>
        </p:blipFill>
        <p:spPr>
          <a:xfrm>
            <a:off x="352425" y="433387"/>
            <a:ext cx="8439150" cy="5991225"/>
          </a:xfrm>
          <a:prstGeom prst="rect">
            <a:avLst/>
          </a:prstGeom>
        </p:spPr>
      </p:pic>
      <p:sp>
        <p:nvSpPr>
          <p:cNvPr id="6" name="TextBox 5">
            <a:extLst>
              <a:ext uri="{FF2B5EF4-FFF2-40B4-BE49-F238E27FC236}">
                <a16:creationId xmlns:a16="http://schemas.microsoft.com/office/drawing/2014/main" id="{231F5884-7FC0-E1DA-9EFF-DA42CADB2BA6}"/>
              </a:ext>
            </a:extLst>
          </p:cNvPr>
          <p:cNvSpPr txBox="1"/>
          <p:nvPr/>
        </p:nvSpPr>
        <p:spPr>
          <a:xfrm>
            <a:off x="0" y="6660971"/>
            <a:ext cx="5445889" cy="246221"/>
          </a:xfrm>
          <a:prstGeom prst="rect">
            <a:avLst/>
          </a:prstGeom>
          <a:noFill/>
        </p:spPr>
        <p:txBody>
          <a:bodyPr wrap="square">
            <a:spAutoFit/>
          </a:bodyPr>
          <a:lstStyle/>
          <a:p>
            <a:r>
              <a:rPr lang="en-US" sz="1000" dirty="0"/>
              <a:t>https://commons.wikimedia.org/wiki/File:Global_Prevalence_of_Diabetes_%282014%29.png</a:t>
            </a:r>
          </a:p>
        </p:txBody>
      </p:sp>
    </p:spTree>
    <p:extLst>
      <p:ext uri="{BB962C8B-B14F-4D97-AF65-F5344CB8AC3E}">
        <p14:creationId xmlns:p14="http://schemas.microsoft.com/office/powerpoint/2010/main" val="13911379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88DC-9A9F-E7BB-094B-6DF6005F7A6C}"/>
              </a:ext>
            </a:extLst>
          </p:cNvPr>
          <p:cNvSpPr>
            <a:spLocks noGrp="1"/>
          </p:cNvSpPr>
          <p:nvPr>
            <p:ph type="title"/>
          </p:nvPr>
        </p:nvSpPr>
        <p:spPr>
          <a:xfrm>
            <a:off x="1296364" y="365126"/>
            <a:ext cx="6759615" cy="1325563"/>
          </a:xfrm>
        </p:spPr>
        <p:txBody>
          <a:bodyPr/>
          <a:lstStyle/>
          <a:p>
            <a:pPr algn="ctr"/>
            <a:r>
              <a:rPr lang="en-US" dirty="0"/>
              <a:t>2 Points Extra Credit on Last Quiz</a:t>
            </a:r>
          </a:p>
        </p:txBody>
      </p:sp>
      <p:sp>
        <p:nvSpPr>
          <p:cNvPr id="3" name="Content Placeholder 2">
            <a:extLst>
              <a:ext uri="{FF2B5EF4-FFF2-40B4-BE49-F238E27FC236}">
                <a16:creationId xmlns:a16="http://schemas.microsoft.com/office/drawing/2014/main" id="{E8D4379C-A947-49CD-9F1F-B682BF5E72E2}"/>
              </a:ext>
            </a:extLst>
          </p:cNvPr>
          <p:cNvSpPr>
            <a:spLocks noGrp="1"/>
          </p:cNvSpPr>
          <p:nvPr>
            <p:ph idx="1"/>
          </p:nvPr>
        </p:nvSpPr>
        <p:spPr/>
        <p:txBody>
          <a:bodyPr/>
          <a:lstStyle/>
          <a:p>
            <a:r>
              <a:rPr lang="en-US" dirty="0"/>
              <a:t>Email me today by midnight:</a:t>
            </a:r>
          </a:p>
          <a:p>
            <a:pPr marL="914400" lvl="1" indent="-457200">
              <a:buFont typeface="+mj-lt"/>
              <a:buAutoNum type="arabicPeriod"/>
            </a:pPr>
            <a:r>
              <a:rPr lang="en-US" dirty="0"/>
              <a:t>What was the most important thing you learned today?</a:t>
            </a:r>
          </a:p>
          <a:p>
            <a:pPr marL="914400" lvl="1" indent="-457200">
              <a:buFont typeface="+mj-lt"/>
              <a:buAutoNum type="arabicPeriod"/>
            </a:pPr>
            <a:r>
              <a:rPr lang="en-US" dirty="0"/>
              <a:t>What was the most confusing part of today’s lecture?</a:t>
            </a:r>
          </a:p>
        </p:txBody>
      </p:sp>
      <p:sp>
        <p:nvSpPr>
          <p:cNvPr id="5" name="Footer Placeholder 4">
            <a:extLst>
              <a:ext uri="{FF2B5EF4-FFF2-40B4-BE49-F238E27FC236}">
                <a16:creationId xmlns:a16="http://schemas.microsoft.com/office/drawing/2014/main" id="{A2D00727-7B3F-F135-0FB1-4CBD813BCB05}"/>
              </a:ext>
            </a:extLst>
          </p:cNvPr>
          <p:cNvSpPr>
            <a:spLocks noGrp="1"/>
          </p:cNvSpPr>
          <p:nvPr>
            <p:ph type="ftr" sz="quarter" idx="11"/>
          </p:nvPr>
        </p:nvSpPr>
        <p:spPr/>
        <p:txBody>
          <a:bodyPr/>
          <a:lstStyle/>
          <a:p>
            <a:r>
              <a:rPr lang="en-US"/>
              <a:t>Faxel</a:t>
            </a:r>
          </a:p>
        </p:txBody>
      </p:sp>
      <p:pic>
        <p:nvPicPr>
          <p:cNvPr id="6" name="Picture 5">
            <a:extLst>
              <a:ext uri="{FF2B5EF4-FFF2-40B4-BE49-F238E27FC236}">
                <a16:creationId xmlns:a16="http://schemas.microsoft.com/office/drawing/2014/main" id="{02B98E5B-910D-46B2-1915-AF6BE96BF091}"/>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23100363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88DC-9A9F-E7BB-094B-6DF6005F7A6C}"/>
              </a:ext>
            </a:extLst>
          </p:cNvPr>
          <p:cNvSpPr>
            <a:spLocks noGrp="1"/>
          </p:cNvSpPr>
          <p:nvPr>
            <p:ph type="title"/>
          </p:nvPr>
        </p:nvSpPr>
        <p:spPr/>
        <p:txBody>
          <a:bodyPr/>
          <a:lstStyle/>
          <a:p>
            <a:pPr algn="ctr"/>
            <a:r>
              <a:rPr lang="en-US" dirty="0"/>
              <a:t>Office Hours</a:t>
            </a:r>
          </a:p>
        </p:txBody>
      </p:sp>
      <p:sp>
        <p:nvSpPr>
          <p:cNvPr id="3" name="Content Placeholder 2">
            <a:extLst>
              <a:ext uri="{FF2B5EF4-FFF2-40B4-BE49-F238E27FC236}">
                <a16:creationId xmlns:a16="http://schemas.microsoft.com/office/drawing/2014/main" id="{E8D4379C-A947-49CD-9F1F-B682BF5E72E2}"/>
              </a:ext>
            </a:extLst>
          </p:cNvPr>
          <p:cNvSpPr>
            <a:spLocks noGrp="1"/>
          </p:cNvSpPr>
          <p:nvPr>
            <p:ph idx="1"/>
          </p:nvPr>
        </p:nvSpPr>
        <p:spPr/>
        <p:txBody>
          <a:bodyPr/>
          <a:lstStyle/>
          <a:p>
            <a:r>
              <a:rPr lang="en-US" dirty="0"/>
              <a:t>I have to leave at 1 today. Email me if you want to meet. </a:t>
            </a:r>
          </a:p>
          <a:p>
            <a:r>
              <a:rPr lang="en-US" dirty="0"/>
              <a:t>Quiz and evaluations on Tuesday.</a:t>
            </a:r>
          </a:p>
        </p:txBody>
      </p:sp>
      <p:pic>
        <p:nvPicPr>
          <p:cNvPr id="6" name="Picture 5">
            <a:extLst>
              <a:ext uri="{FF2B5EF4-FFF2-40B4-BE49-F238E27FC236}">
                <a16:creationId xmlns:a16="http://schemas.microsoft.com/office/drawing/2014/main" id="{0FDEC060-6FB1-D950-BD70-31FFB210F3E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3648618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12C02-DCE5-C100-6E6A-8981565DAA44}"/>
              </a:ext>
            </a:extLst>
          </p:cNvPr>
          <p:cNvSpPr>
            <a:spLocks noGrp="1"/>
          </p:cNvSpPr>
          <p:nvPr>
            <p:ph type="title"/>
          </p:nvPr>
        </p:nvSpPr>
        <p:spPr/>
        <p:txBody>
          <a:bodyPr/>
          <a:lstStyle/>
          <a:p>
            <a:pPr algn="ctr"/>
            <a:r>
              <a:rPr lang="en-US" dirty="0"/>
              <a:t>Autoimmunity</a:t>
            </a:r>
          </a:p>
        </p:txBody>
      </p:sp>
      <p:sp>
        <p:nvSpPr>
          <p:cNvPr id="3" name="Content Placeholder 2">
            <a:extLst>
              <a:ext uri="{FF2B5EF4-FFF2-40B4-BE49-F238E27FC236}">
                <a16:creationId xmlns:a16="http://schemas.microsoft.com/office/drawing/2014/main" id="{8DF38D41-191B-FA10-FB38-7C854BAC0154}"/>
              </a:ext>
            </a:extLst>
          </p:cNvPr>
          <p:cNvSpPr>
            <a:spLocks noGrp="1"/>
          </p:cNvSpPr>
          <p:nvPr>
            <p:ph idx="1"/>
          </p:nvPr>
        </p:nvSpPr>
        <p:spPr/>
        <p:txBody>
          <a:bodyPr/>
          <a:lstStyle/>
          <a:p>
            <a:r>
              <a:rPr lang="en-US" dirty="0"/>
              <a:t>when the immune system improperly turns against the body’s own molecules</a:t>
            </a:r>
          </a:p>
        </p:txBody>
      </p:sp>
      <p:pic>
        <p:nvPicPr>
          <p:cNvPr id="4" name="Picture 3">
            <a:extLst>
              <a:ext uri="{FF2B5EF4-FFF2-40B4-BE49-F238E27FC236}">
                <a16:creationId xmlns:a16="http://schemas.microsoft.com/office/drawing/2014/main" id="{C768E15D-0209-FD6C-4CA6-051595FD2F84}"/>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4159993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12C02-DCE5-C100-6E6A-8981565DAA44}"/>
              </a:ext>
            </a:extLst>
          </p:cNvPr>
          <p:cNvSpPr>
            <a:spLocks noGrp="1"/>
          </p:cNvSpPr>
          <p:nvPr>
            <p:ph type="title"/>
          </p:nvPr>
        </p:nvSpPr>
        <p:spPr/>
        <p:txBody>
          <a:bodyPr/>
          <a:lstStyle/>
          <a:p>
            <a:pPr algn="ctr"/>
            <a:r>
              <a:rPr lang="en-US" dirty="0"/>
              <a:t>Autoimmunity</a:t>
            </a:r>
          </a:p>
        </p:txBody>
      </p:sp>
      <p:sp>
        <p:nvSpPr>
          <p:cNvPr id="3" name="Content Placeholder 2">
            <a:extLst>
              <a:ext uri="{FF2B5EF4-FFF2-40B4-BE49-F238E27FC236}">
                <a16:creationId xmlns:a16="http://schemas.microsoft.com/office/drawing/2014/main" id="{8DF38D41-191B-FA10-FB38-7C854BAC0154}"/>
              </a:ext>
            </a:extLst>
          </p:cNvPr>
          <p:cNvSpPr>
            <a:spLocks noGrp="1"/>
          </p:cNvSpPr>
          <p:nvPr>
            <p:ph idx="1"/>
          </p:nvPr>
        </p:nvSpPr>
        <p:spPr/>
        <p:txBody>
          <a:bodyPr/>
          <a:lstStyle/>
          <a:p>
            <a:r>
              <a:rPr lang="en-US" dirty="0"/>
              <a:t>when the immune system improperly turns against the body’s own molecules</a:t>
            </a:r>
          </a:p>
          <a:p>
            <a:r>
              <a:rPr lang="en-US" dirty="0"/>
              <a:t>Today we will talk about Type 1 and Type 2 diabetes. T1 is an autoimmune disease.</a:t>
            </a:r>
          </a:p>
        </p:txBody>
      </p:sp>
      <p:pic>
        <p:nvPicPr>
          <p:cNvPr id="4" name="Picture 3">
            <a:extLst>
              <a:ext uri="{FF2B5EF4-FFF2-40B4-BE49-F238E27FC236}">
                <a16:creationId xmlns:a16="http://schemas.microsoft.com/office/drawing/2014/main" id="{A3B447E3-D0F8-DE09-F532-04FACCDCE82B}"/>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440011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1236-68AD-3D22-03DF-96DE72C89691}"/>
              </a:ext>
            </a:extLst>
          </p:cNvPr>
          <p:cNvSpPr>
            <a:spLocks noGrp="1"/>
          </p:cNvSpPr>
          <p:nvPr>
            <p:ph type="title"/>
          </p:nvPr>
        </p:nvSpPr>
        <p:spPr/>
        <p:txBody>
          <a:bodyPr/>
          <a:lstStyle/>
          <a:p>
            <a:pPr algn="ctr"/>
            <a:r>
              <a:rPr lang="en-US" dirty="0"/>
              <a:t>Diabetes</a:t>
            </a:r>
          </a:p>
        </p:txBody>
      </p:sp>
      <p:sp>
        <p:nvSpPr>
          <p:cNvPr id="3" name="Content Placeholder 2">
            <a:extLst>
              <a:ext uri="{FF2B5EF4-FFF2-40B4-BE49-F238E27FC236}">
                <a16:creationId xmlns:a16="http://schemas.microsoft.com/office/drawing/2014/main" id="{96DAEB8C-7072-F2EE-542A-04F30EA05133}"/>
              </a:ext>
            </a:extLst>
          </p:cNvPr>
          <p:cNvSpPr>
            <a:spLocks noGrp="1"/>
          </p:cNvSpPr>
          <p:nvPr>
            <p:ph idx="1"/>
          </p:nvPr>
        </p:nvSpPr>
        <p:spPr/>
        <p:txBody>
          <a:bodyPr/>
          <a:lstStyle/>
          <a:p>
            <a:endParaRPr lang="en-US" dirty="0"/>
          </a:p>
        </p:txBody>
      </p:sp>
      <p:pic>
        <p:nvPicPr>
          <p:cNvPr id="10" name="Picture 9">
            <a:extLst>
              <a:ext uri="{FF2B5EF4-FFF2-40B4-BE49-F238E27FC236}">
                <a16:creationId xmlns:a16="http://schemas.microsoft.com/office/drawing/2014/main" id="{190DE8B2-EDD5-0F02-3D14-E0D918ECBB7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47542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1236-68AD-3D22-03DF-96DE72C89691}"/>
              </a:ext>
            </a:extLst>
          </p:cNvPr>
          <p:cNvSpPr>
            <a:spLocks noGrp="1"/>
          </p:cNvSpPr>
          <p:nvPr>
            <p:ph type="title"/>
          </p:nvPr>
        </p:nvSpPr>
        <p:spPr/>
        <p:txBody>
          <a:bodyPr/>
          <a:lstStyle/>
          <a:p>
            <a:pPr algn="ctr"/>
            <a:r>
              <a:rPr lang="en-US" dirty="0"/>
              <a:t>Diabetes</a:t>
            </a:r>
          </a:p>
        </p:txBody>
      </p:sp>
      <p:sp>
        <p:nvSpPr>
          <p:cNvPr id="3" name="Content Placeholder 2">
            <a:extLst>
              <a:ext uri="{FF2B5EF4-FFF2-40B4-BE49-F238E27FC236}">
                <a16:creationId xmlns:a16="http://schemas.microsoft.com/office/drawing/2014/main" id="{96DAEB8C-7072-F2EE-542A-04F30EA05133}"/>
              </a:ext>
            </a:extLst>
          </p:cNvPr>
          <p:cNvSpPr>
            <a:spLocks noGrp="1"/>
          </p:cNvSpPr>
          <p:nvPr>
            <p:ph idx="1"/>
          </p:nvPr>
        </p:nvSpPr>
        <p:spPr/>
        <p:txBody>
          <a:bodyPr/>
          <a:lstStyle/>
          <a:p>
            <a:r>
              <a:rPr lang="en-US" dirty="0"/>
              <a:t>Diabetes refers to a group of diseases characterized by chronic high glucose levels in blood.</a:t>
            </a:r>
          </a:p>
        </p:txBody>
      </p:sp>
      <p:pic>
        <p:nvPicPr>
          <p:cNvPr id="10" name="Picture 9">
            <a:extLst>
              <a:ext uri="{FF2B5EF4-FFF2-40B4-BE49-F238E27FC236}">
                <a16:creationId xmlns:a16="http://schemas.microsoft.com/office/drawing/2014/main" id="{190DE8B2-EDD5-0F02-3D14-E0D918ECBB7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Tree>
    <p:extLst>
      <p:ext uri="{BB962C8B-B14F-4D97-AF65-F5344CB8AC3E}">
        <p14:creationId xmlns:p14="http://schemas.microsoft.com/office/powerpoint/2010/main" val="2392489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1236-68AD-3D22-03DF-96DE72C89691}"/>
              </a:ext>
            </a:extLst>
          </p:cNvPr>
          <p:cNvSpPr>
            <a:spLocks noGrp="1"/>
          </p:cNvSpPr>
          <p:nvPr>
            <p:ph type="title"/>
          </p:nvPr>
        </p:nvSpPr>
        <p:spPr/>
        <p:txBody>
          <a:bodyPr/>
          <a:lstStyle/>
          <a:p>
            <a:pPr algn="ctr"/>
            <a:r>
              <a:rPr lang="en-US" dirty="0"/>
              <a:t>Diabetes</a:t>
            </a:r>
          </a:p>
        </p:txBody>
      </p:sp>
      <p:sp>
        <p:nvSpPr>
          <p:cNvPr id="3" name="Content Placeholder 2">
            <a:extLst>
              <a:ext uri="{FF2B5EF4-FFF2-40B4-BE49-F238E27FC236}">
                <a16:creationId xmlns:a16="http://schemas.microsoft.com/office/drawing/2014/main" id="{96DAEB8C-7072-F2EE-542A-04F30EA05133}"/>
              </a:ext>
            </a:extLst>
          </p:cNvPr>
          <p:cNvSpPr>
            <a:spLocks noGrp="1"/>
          </p:cNvSpPr>
          <p:nvPr>
            <p:ph idx="1"/>
          </p:nvPr>
        </p:nvSpPr>
        <p:spPr/>
        <p:txBody>
          <a:bodyPr/>
          <a:lstStyle/>
          <a:p>
            <a:r>
              <a:rPr lang="en-US" dirty="0"/>
              <a:t>Diabetes refers to a group of diseases characterized by chronic high glucose levels in blood.</a:t>
            </a:r>
          </a:p>
          <a:p>
            <a:r>
              <a:rPr lang="en-US" dirty="0"/>
              <a:t>It is caused by a deficiency in the production or function of insulin, a hormone.</a:t>
            </a:r>
          </a:p>
        </p:txBody>
      </p:sp>
      <p:pic>
        <p:nvPicPr>
          <p:cNvPr id="10" name="Picture 9">
            <a:extLst>
              <a:ext uri="{FF2B5EF4-FFF2-40B4-BE49-F238E27FC236}">
                <a16:creationId xmlns:a16="http://schemas.microsoft.com/office/drawing/2014/main" id="{190DE8B2-EDD5-0F02-3D14-E0D918ECBB7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7823034" y="89687"/>
            <a:ext cx="1080135" cy="1550035"/>
          </a:xfrm>
          <a:prstGeom prst="rect">
            <a:avLst/>
          </a:prstGeom>
          <a:noFill/>
          <a:ln>
            <a:noFill/>
          </a:ln>
        </p:spPr>
      </p:pic>
      <p:sp>
        <p:nvSpPr>
          <p:cNvPr id="4" name="TextBox 3">
            <a:extLst>
              <a:ext uri="{FF2B5EF4-FFF2-40B4-BE49-F238E27FC236}">
                <a16:creationId xmlns:a16="http://schemas.microsoft.com/office/drawing/2014/main" id="{651C75B6-4D7D-8274-2133-E71F2C394EDC}"/>
              </a:ext>
            </a:extLst>
          </p:cNvPr>
          <p:cNvSpPr txBox="1"/>
          <p:nvPr/>
        </p:nvSpPr>
        <p:spPr>
          <a:xfrm>
            <a:off x="0" y="6581001"/>
            <a:ext cx="7691377" cy="276999"/>
          </a:xfrm>
          <a:prstGeom prst="rect">
            <a:avLst/>
          </a:prstGeom>
          <a:noFill/>
        </p:spPr>
        <p:txBody>
          <a:bodyPr wrap="square">
            <a:spAutoFit/>
          </a:bodyPr>
          <a:lstStyle/>
          <a:p>
            <a:r>
              <a:rPr lang="en-US" sz="1200" dirty="0" err="1"/>
              <a:t>Filippi</a:t>
            </a:r>
            <a:r>
              <a:rPr lang="en-US" sz="1200" dirty="0"/>
              <a:t>, C.M. and M.G. von </a:t>
            </a:r>
            <a:r>
              <a:rPr lang="en-US" sz="1200" dirty="0" err="1"/>
              <a:t>Herrath</a:t>
            </a:r>
            <a:r>
              <a:rPr lang="en-US" sz="1200" dirty="0"/>
              <a:t>, Viral trigger for type 1 diabetes: pros and cons. Diabetes, 2008. 57(11): p. 2863-71.</a:t>
            </a:r>
          </a:p>
        </p:txBody>
      </p:sp>
    </p:spTree>
    <p:extLst>
      <p:ext uri="{BB962C8B-B14F-4D97-AF65-F5344CB8AC3E}">
        <p14:creationId xmlns:p14="http://schemas.microsoft.com/office/powerpoint/2010/main" val="36526734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2284</TotalTime>
  <Words>2088</Words>
  <Application>Microsoft Office PowerPoint</Application>
  <PresentationFormat>On-screen Show (4:3)</PresentationFormat>
  <Paragraphs>297</Paragraphs>
  <Slides>44</Slides>
  <Notes>40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Arial</vt:lpstr>
      <vt:lpstr>Calibri</vt:lpstr>
      <vt:lpstr>Calibri Light</vt:lpstr>
      <vt:lpstr>Posterama</vt:lpstr>
      <vt:lpstr>office theme</vt:lpstr>
      <vt:lpstr>Human Body Systems: Diabetes</vt:lpstr>
      <vt:lpstr>Quiz 7</vt:lpstr>
      <vt:lpstr>Attendance</vt:lpstr>
      <vt:lpstr>Autoimmunity</vt:lpstr>
      <vt:lpstr>Autoimmunity</vt:lpstr>
      <vt:lpstr>Autoimmunity</vt:lpstr>
      <vt:lpstr>Diabetes</vt:lpstr>
      <vt:lpstr>Diabetes</vt:lpstr>
      <vt:lpstr>Diabetes</vt:lpstr>
      <vt:lpstr>The Importance of Insulin</vt:lpstr>
      <vt:lpstr>The Importance of Insulin</vt:lpstr>
      <vt:lpstr>The Importance of Insulin</vt:lpstr>
      <vt:lpstr>The Importance of Insulin</vt:lpstr>
      <vt:lpstr>The Issue</vt:lpstr>
      <vt:lpstr>Type 1</vt:lpstr>
      <vt:lpstr>Type 1</vt:lpstr>
      <vt:lpstr>Type 1</vt:lpstr>
      <vt:lpstr>PowerPoint Presentation</vt:lpstr>
      <vt:lpstr>Dangers of Diabetes</vt:lpstr>
      <vt:lpstr>Dangers of Diabetes</vt:lpstr>
      <vt:lpstr>Dangers of Diabetes</vt:lpstr>
      <vt:lpstr>Dangers of Diabetes</vt:lpstr>
      <vt:lpstr>Dangers of Diabetes</vt:lpstr>
      <vt:lpstr>Dangers of Diabetes</vt:lpstr>
      <vt:lpstr>Cellular Respiration is the Sum Total of all these Pathways</vt:lpstr>
      <vt:lpstr>Type 2</vt:lpstr>
      <vt:lpstr>Type 2</vt:lpstr>
      <vt:lpstr>Type 2</vt:lpstr>
      <vt:lpstr>PowerPoint Presentation</vt:lpstr>
      <vt:lpstr>PowerPoint Presentation</vt:lpstr>
      <vt:lpstr>What Causes Diabetes T1?</vt:lpstr>
      <vt:lpstr>What Causes Diabetes T1?</vt:lpstr>
      <vt:lpstr>What Causes Diabetes T1?</vt:lpstr>
      <vt:lpstr>What Causes Diabetes T1?</vt:lpstr>
      <vt:lpstr>What Causes Diabetes T1?</vt:lpstr>
      <vt:lpstr>What Causes Diabetes T2?</vt:lpstr>
      <vt:lpstr>What Causes Diabetes T2?</vt:lpstr>
      <vt:lpstr>What Causes Diabetes T2?</vt:lpstr>
      <vt:lpstr>What Causes Diabetes T2?</vt:lpstr>
      <vt:lpstr>The rates of both types of diabetes are increasing world-wide</vt:lpstr>
      <vt:lpstr>The rates of both types of diabetes are increasing world-wide</vt:lpstr>
      <vt:lpstr>PowerPoint Presentation</vt:lpstr>
      <vt:lpstr>2 Points Extra Credit on Last Quiz</vt:lpstr>
      <vt:lpstr>Office Hours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Faxel</dc:creator>
  <cp:lastModifiedBy>Faxel, Sarah</cp:lastModifiedBy>
  <cp:revision>435</cp:revision>
  <dcterms:created xsi:type="dcterms:W3CDTF">2020-06-04T21:38:16Z</dcterms:created>
  <dcterms:modified xsi:type="dcterms:W3CDTF">2023-04-27T16:30:46Z</dcterms:modified>
</cp:coreProperties>
</file>