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4"/>
  </p:sldMasterIdLst>
  <p:notesMasterIdLst>
    <p:notesMasterId r:id="rId12"/>
  </p:notesMasterIdLst>
  <p:sldIdLst>
    <p:sldId id="256" r:id="rId5"/>
    <p:sldId id="257" r:id="rId6"/>
    <p:sldId id="258" r:id="rId7"/>
    <p:sldId id="259" r:id="rId8"/>
    <p:sldId id="260" r:id="rId9"/>
    <p:sldId id="261" r:id="rId10"/>
    <p:sldId id="262" r:id="rId1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1"/>
    <p:restoredTop sz="88106"/>
  </p:normalViewPr>
  <p:slideViewPr>
    <p:cSldViewPr snapToGrid="0">
      <p:cViewPr varScale="1">
        <p:scale>
          <a:sx n="101" d="100"/>
          <a:sy n="101" d="100"/>
        </p:scale>
        <p:origin x="9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theme" Target="theme/theme1.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2841954-CEB6-F042-9A5B-FCA06BE31F29}" type="datetimeFigureOut">
              <a:rPr lang="en-US" smtClean="0"/>
              <a:t>5/2/2023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DD335BC-BCE0-DE46-BB40-8EB6F317DDAB}" type="slidenum">
              <a:rPr lang="en-US" smtClean="0"/>
              <a:t>‹#›</a:t>
            </a:fld>
            <a:endParaRPr lang="en-US"/>
          </a:p>
        </p:txBody>
      </p:sp>
    </p:spTree>
    <p:extLst>
      <p:ext uri="{BB962C8B-B14F-4D97-AF65-F5344CB8AC3E}">
        <p14:creationId xmlns:p14="http://schemas.microsoft.com/office/powerpoint/2010/main" val="362613520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- 6-aminopenicillanic acid with a B-Lactam ring </a:t>
            </a:r>
          </a:p>
        </p:txBody>
      </p:sp>
      <p:sp>
        <p:nvSpPr>
          <p:cNvPr id="4" name="Slide Number Placeholder 3"/>
          <p:cNvSpPr>
            <a:spLocks noGrp="1"/>
          </p:cNvSpPr>
          <p:nvPr>
            <p:ph type="sldNum" sz="quarter" idx="5"/>
          </p:nvPr>
        </p:nvSpPr>
        <p:spPr/>
        <p:txBody>
          <a:bodyPr/>
          <a:lstStyle/>
          <a:p>
            <a:fld id="{9DD335BC-BCE0-DE46-BB40-8EB6F317DDAB}" type="slidenum">
              <a:rPr lang="en-US" smtClean="0"/>
              <a:t>2</a:t>
            </a:fld>
            <a:endParaRPr lang="en-US"/>
          </a:p>
        </p:txBody>
      </p:sp>
    </p:spTree>
    <p:extLst>
      <p:ext uri="{BB962C8B-B14F-4D97-AF65-F5344CB8AC3E}">
        <p14:creationId xmlns:p14="http://schemas.microsoft.com/office/powerpoint/2010/main" val="1021242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Pr>
        <a:solidFill>
          <a:schemeClr val="bg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915128" y="1788454"/>
            <a:ext cx="8361229" cy="2098226"/>
          </a:xfrm>
        </p:spPr>
        <p:txBody>
          <a:bodyPr anchor="b">
            <a:noAutofit/>
          </a:bodyPr>
          <a:lstStyle>
            <a:lvl1pPr algn="ctr">
              <a:defRPr sz="7200" cap="all" baseline="0">
                <a:solidFill>
                  <a:schemeClr val="tx2"/>
                </a:solidFill>
              </a:defRPr>
            </a:lvl1pPr>
          </a:lstStyle>
          <a:p>
            <a:r>
              <a:rPr lang="en-US"/>
              <a:t>Click to edit Master title style</a:t>
            </a:r>
            <a:endParaRPr lang="en-US" dirty="0"/>
          </a:p>
        </p:txBody>
      </p:sp>
      <p:sp>
        <p:nvSpPr>
          <p:cNvPr id="3" name="Subtitle 2"/>
          <p:cNvSpPr>
            <a:spLocks noGrp="1"/>
          </p:cNvSpPr>
          <p:nvPr>
            <p:ph type="subTitle" idx="1"/>
          </p:nvPr>
        </p:nvSpPr>
        <p:spPr>
          <a:xfrm>
            <a:off x="2679906" y="3956279"/>
            <a:ext cx="6831673" cy="1086237"/>
          </a:xfrm>
        </p:spPr>
        <p:txBody>
          <a:bodyPr>
            <a:normAutofit/>
          </a:bodyPr>
          <a:lstStyle>
            <a:lvl1pPr marL="0" indent="0" algn="ctr">
              <a:lnSpc>
                <a:spcPct val="112000"/>
              </a:lnSpc>
              <a:spcBef>
                <a:spcPts val="0"/>
              </a:spcBef>
              <a:spcAft>
                <a:spcPts val="0"/>
              </a:spcAft>
              <a:buNone/>
              <a:defRPr sz="23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a:xfrm>
            <a:off x="752858" y="6453386"/>
            <a:ext cx="1607944" cy="404614"/>
          </a:xfrm>
        </p:spPr>
        <p:txBody>
          <a:bodyPr/>
          <a:lstStyle>
            <a:lvl1pPr>
              <a:defRPr baseline="0">
                <a:solidFill>
                  <a:schemeClr val="tx2"/>
                </a:solidFill>
              </a:defRPr>
            </a:lvl1pPr>
          </a:lstStyle>
          <a:p>
            <a:fld id="{93367794-9FC4-204C-AE01-6426F543FC6A}" type="datetimeFigureOut">
              <a:rPr lang="en-US" smtClean="0"/>
              <a:t>5/2/2023</a:t>
            </a:fld>
            <a:endParaRPr lang="en-US"/>
          </a:p>
        </p:txBody>
      </p:sp>
      <p:sp>
        <p:nvSpPr>
          <p:cNvPr id="5" name="Footer Placeholder 4"/>
          <p:cNvSpPr>
            <a:spLocks noGrp="1"/>
          </p:cNvSpPr>
          <p:nvPr>
            <p:ph type="ftr" sz="quarter" idx="11"/>
          </p:nvPr>
        </p:nvSpPr>
        <p:spPr>
          <a:xfrm>
            <a:off x="2584054" y="6453386"/>
            <a:ext cx="7023377" cy="404614"/>
          </a:xfrm>
        </p:spPr>
        <p:txBody>
          <a:bodyPr/>
          <a:lstStyle>
            <a:lvl1pPr algn="ctr">
              <a:defRPr baseline="0">
                <a:solidFill>
                  <a:schemeClr val="tx2"/>
                </a:solidFill>
              </a:defRPr>
            </a:lvl1pPr>
          </a:lstStyle>
          <a:p>
            <a:endParaRPr lang="en-US"/>
          </a:p>
        </p:txBody>
      </p:sp>
      <p:sp>
        <p:nvSpPr>
          <p:cNvPr id="6" name="Slide Number Placeholder 5"/>
          <p:cNvSpPr>
            <a:spLocks noGrp="1"/>
          </p:cNvSpPr>
          <p:nvPr>
            <p:ph type="sldNum" sz="quarter" idx="12"/>
          </p:nvPr>
        </p:nvSpPr>
        <p:spPr>
          <a:xfrm>
            <a:off x="9830683" y="6453386"/>
            <a:ext cx="1596292" cy="404614"/>
          </a:xfrm>
        </p:spPr>
        <p:txBody>
          <a:bodyPr/>
          <a:lstStyle>
            <a:lvl1pPr>
              <a:defRPr baseline="0">
                <a:solidFill>
                  <a:schemeClr val="tx2"/>
                </a:solidFill>
              </a:defRPr>
            </a:lvl1pPr>
          </a:lstStyle>
          <a:p>
            <a:fld id="{CABF57B0-A00C-DB42-8D38-4309B56575DB}" type="slidenum">
              <a:rPr lang="en-US" smtClean="0"/>
              <a:t>‹#›</a:t>
            </a:fld>
            <a:endParaRPr lang="en-US"/>
          </a:p>
        </p:txBody>
      </p:sp>
      <p:grpSp>
        <p:nvGrpSpPr>
          <p:cNvPr id="7" name="Group 6"/>
          <p:cNvGrpSpPr/>
          <p:nvPr/>
        </p:nvGrpSpPr>
        <p:grpSpPr>
          <a:xfrm>
            <a:off x="752858" y="744469"/>
            <a:ext cx="10674117" cy="5349671"/>
            <a:chOff x="752858" y="744469"/>
            <a:chExt cx="10674117" cy="5349671"/>
          </a:xfrm>
        </p:grpSpPr>
        <p:sp>
          <p:nvSpPr>
            <p:cNvPr id="11" name="Freeform 6"/>
            <p:cNvSpPr/>
            <p:nvPr/>
          </p:nvSpPr>
          <p:spPr bwMode="auto">
            <a:xfrm>
              <a:off x="8151962" y="1685652"/>
              <a:ext cx="3275013" cy="4408488"/>
            </a:xfrm>
            <a:custGeom>
              <a:avLst/>
              <a:gdLst/>
              <a:ahLst/>
              <a:cxnLst/>
              <a:rect l="l" t="t" r="r" b="b"/>
              <a:pathLst>
                <a:path w="10000" h="10000">
                  <a:moveTo>
                    <a:pt x="8761" y="0"/>
                  </a:moveTo>
                  <a:lnTo>
                    <a:pt x="10000" y="0"/>
                  </a:lnTo>
                  <a:lnTo>
                    <a:pt x="10000" y="10000"/>
                  </a:lnTo>
                  <a:lnTo>
                    <a:pt x="0" y="10000"/>
                  </a:lnTo>
                  <a:lnTo>
                    <a:pt x="0" y="9126"/>
                  </a:lnTo>
                  <a:lnTo>
                    <a:pt x="8761" y="9127"/>
                  </a:lnTo>
                  <a:lnTo>
                    <a:pt x="8761" y="0"/>
                  </a:lnTo>
                  <a:close/>
                </a:path>
              </a:pathLst>
            </a:custGeom>
            <a:solidFill>
              <a:schemeClr val="tx2"/>
            </a:solidFill>
            <a:ln w="0">
              <a:noFill/>
              <a:prstDash val="solid"/>
              <a:round/>
              <a:headEnd/>
              <a:tailEnd/>
            </a:ln>
          </p:spPr>
        </p:sp>
        <p:sp>
          <p:nvSpPr>
            <p:cNvPr id="14" name="Freeform 6"/>
            <p:cNvSpPr/>
            <p:nvPr/>
          </p:nvSpPr>
          <p:spPr bwMode="auto">
            <a:xfrm flipH="1" flipV="1">
              <a:off x="752858" y="744469"/>
              <a:ext cx="3275668" cy="4408488"/>
            </a:xfrm>
            <a:custGeom>
              <a:avLst/>
              <a:gdLst/>
              <a:ahLst/>
              <a:cxnLst/>
              <a:rect l="l" t="t" r="r" b="b"/>
              <a:pathLst>
                <a:path w="10002" h="10000">
                  <a:moveTo>
                    <a:pt x="8763" y="0"/>
                  </a:moveTo>
                  <a:lnTo>
                    <a:pt x="10002" y="0"/>
                  </a:lnTo>
                  <a:lnTo>
                    <a:pt x="10002" y="10000"/>
                  </a:lnTo>
                  <a:lnTo>
                    <a:pt x="2" y="10000"/>
                  </a:lnTo>
                  <a:cubicBezTo>
                    <a:pt x="-2" y="9698"/>
                    <a:pt x="4" y="9427"/>
                    <a:pt x="0" y="9125"/>
                  </a:cubicBezTo>
                  <a:lnTo>
                    <a:pt x="8763" y="9128"/>
                  </a:lnTo>
                  <a:lnTo>
                    <a:pt x="8763" y="0"/>
                  </a:lnTo>
                  <a:close/>
                </a:path>
              </a:pathLst>
            </a:custGeom>
            <a:solidFill>
              <a:schemeClr val="tx2"/>
            </a:solidFill>
            <a:ln w="0">
              <a:noFill/>
              <a:prstDash val="solid"/>
              <a:round/>
              <a:headEnd/>
              <a:tailEnd/>
            </a:ln>
          </p:spPr>
        </p:sp>
      </p:grpSp>
    </p:spTree>
    <p:extLst>
      <p:ext uri="{BB962C8B-B14F-4D97-AF65-F5344CB8AC3E}">
        <p14:creationId xmlns:p14="http://schemas.microsoft.com/office/powerpoint/2010/main" val="3472779147"/>
      </p:ext>
    </p:extLst>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a:xfrm>
            <a:off x="1371600" y="2295525"/>
            <a:ext cx="9601200" cy="357187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3367794-9FC4-204C-AE01-6426F543FC6A}" type="datetimeFigureOut">
              <a:rPr lang="en-US" smtClean="0"/>
              <a:t>5/2/2023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BF57B0-A00C-DB42-8D38-4309B56575DB}" type="slidenum">
              <a:rPr lang="en-US" smtClean="0"/>
              <a:t>‹#›</a:t>
            </a:fld>
            <a:endParaRPr lang="en-US"/>
          </a:p>
        </p:txBody>
      </p:sp>
    </p:spTree>
    <p:extLst>
      <p:ext uri="{BB962C8B-B14F-4D97-AF65-F5344CB8AC3E}">
        <p14:creationId xmlns:p14="http://schemas.microsoft.com/office/powerpoint/2010/main" val="374782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596561" y="624156"/>
            <a:ext cx="1565766" cy="5243244"/>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1371600" y="624156"/>
            <a:ext cx="8179641" cy="5243244"/>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3367794-9FC4-204C-AE01-6426F543FC6A}" type="datetimeFigureOut">
              <a:rPr lang="en-US" smtClean="0"/>
              <a:t>5/2/2023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BF57B0-A00C-DB42-8D38-4309B56575DB}" type="slidenum">
              <a:rPr lang="en-US" smtClean="0"/>
              <a:t>‹#›</a:t>
            </a:fld>
            <a:endParaRPr lang="en-US"/>
          </a:p>
        </p:txBody>
      </p:sp>
    </p:spTree>
    <p:extLst>
      <p:ext uri="{BB962C8B-B14F-4D97-AF65-F5344CB8AC3E}">
        <p14:creationId xmlns:p14="http://schemas.microsoft.com/office/powerpoint/2010/main" val="200200635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3367794-9FC4-204C-AE01-6426F543FC6A}" type="datetimeFigureOut">
              <a:rPr lang="en-US" smtClean="0"/>
              <a:t>5/2/2023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BF57B0-A00C-DB42-8D38-4309B56575DB}" type="slidenum">
              <a:rPr lang="en-US" smtClean="0"/>
              <a:t>‹#›</a:t>
            </a:fld>
            <a:endParaRPr lang="en-US"/>
          </a:p>
        </p:txBody>
      </p:sp>
    </p:spTree>
    <p:extLst>
      <p:ext uri="{BB962C8B-B14F-4D97-AF65-F5344CB8AC3E}">
        <p14:creationId xmlns:p14="http://schemas.microsoft.com/office/powerpoint/2010/main" val="12590348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65025" y="1301360"/>
            <a:ext cx="9612971" cy="2852737"/>
          </a:xfrm>
        </p:spPr>
        <p:txBody>
          <a:bodyPr anchor="b">
            <a:normAutofit/>
          </a:bodyPr>
          <a:lstStyle>
            <a:lvl1pPr algn="r">
              <a:defRPr sz="7200" cap="all" baseline="0">
                <a:solidFill>
                  <a:schemeClr val="tx2"/>
                </a:solidFill>
              </a:defRPr>
            </a:lvl1pPr>
          </a:lstStyle>
          <a:p>
            <a:r>
              <a:rPr lang="en-US"/>
              <a:t>Click to edit Master title style</a:t>
            </a:r>
            <a:endParaRPr lang="en-US" dirty="0"/>
          </a:p>
        </p:txBody>
      </p:sp>
      <p:sp>
        <p:nvSpPr>
          <p:cNvPr id="3" name="Text Placeholder 2"/>
          <p:cNvSpPr>
            <a:spLocks noGrp="1"/>
          </p:cNvSpPr>
          <p:nvPr>
            <p:ph type="body" idx="1"/>
          </p:nvPr>
        </p:nvSpPr>
        <p:spPr>
          <a:xfrm>
            <a:off x="765025" y="4216328"/>
            <a:ext cx="9612971" cy="1143324"/>
          </a:xfrm>
        </p:spPr>
        <p:txBody>
          <a:bodyPr/>
          <a:lstStyle>
            <a:lvl1pPr marL="0" indent="0" algn="r">
              <a:lnSpc>
                <a:spcPct val="112000"/>
              </a:lnSpc>
              <a:spcBef>
                <a:spcPts val="0"/>
              </a:spcBef>
              <a:spcAft>
                <a:spcPts val="0"/>
              </a:spcAft>
              <a:buNone/>
              <a:defRPr sz="2400">
                <a:solidFill>
                  <a:schemeClr val="tx2"/>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a:xfrm>
            <a:off x="738908" y="6453386"/>
            <a:ext cx="1622409" cy="404614"/>
          </a:xfrm>
        </p:spPr>
        <p:txBody>
          <a:bodyPr/>
          <a:lstStyle>
            <a:lvl1pPr>
              <a:defRPr>
                <a:solidFill>
                  <a:schemeClr val="tx2"/>
                </a:solidFill>
              </a:defRPr>
            </a:lvl1pPr>
          </a:lstStyle>
          <a:p>
            <a:fld id="{93367794-9FC4-204C-AE01-6426F543FC6A}" type="datetimeFigureOut">
              <a:rPr lang="en-US" smtClean="0"/>
              <a:t>5/2/2023</a:t>
            </a:fld>
            <a:endParaRPr lang="en-US"/>
          </a:p>
        </p:txBody>
      </p:sp>
      <p:sp>
        <p:nvSpPr>
          <p:cNvPr id="5" name="Footer Placeholder 4"/>
          <p:cNvSpPr>
            <a:spLocks noGrp="1"/>
          </p:cNvSpPr>
          <p:nvPr>
            <p:ph type="ftr" sz="quarter" idx="11"/>
          </p:nvPr>
        </p:nvSpPr>
        <p:spPr>
          <a:xfrm>
            <a:off x="2584312" y="6453386"/>
            <a:ext cx="7023377" cy="404614"/>
          </a:xfrm>
        </p:spPr>
        <p:txBody>
          <a:bodyPr/>
          <a:lstStyle>
            <a:lvl1pPr algn="ctr">
              <a:defRPr>
                <a:solidFill>
                  <a:schemeClr val="tx2"/>
                </a:solidFill>
              </a:defRPr>
            </a:lvl1pPr>
          </a:lstStyle>
          <a:p>
            <a:endParaRPr lang="en-US"/>
          </a:p>
        </p:txBody>
      </p:sp>
      <p:sp>
        <p:nvSpPr>
          <p:cNvPr id="6" name="Slide Number Placeholder 5"/>
          <p:cNvSpPr>
            <a:spLocks noGrp="1"/>
          </p:cNvSpPr>
          <p:nvPr>
            <p:ph type="sldNum" sz="quarter" idx="12"/>
          </p:nvPr>
        </p:nvSpPr>
        <p:spPr>
          <a:xfrm>
            <a:off x="9830683" y="6453386"/>
            <a:ext cx="1596292" cy="404614"/>
          </a:xfrm>
        </p:spPr>
        <p:txBody>
          <a:bodyPr/>
          <a:lstStyle>
            <a:lvl1pPr>
              <a:defRPr>
                <a:solidFill>
                  <a:schemeClr val="tx2"/>
                </a:solidFill>
              </a:defRPr>
            </a:lvl1pPr>
          </a:lstStyle>
          <a:p>
            <a:fld id="{CABF57B0-A00C-DB42-8D38-4309B56575DB}" type="slidenum">
              <a:rPr lang="en-US" smtClean="0"/>
              <a:t>‹#›</a:t>
            </a:fld>
            <a:endParaRPr lang="en-US"/>
          </a:p>
        </p:txBody>
      </p:sp>
      <p:sp>
        <p:nvSpPr>
          <p:cNvPr id="7" name="Freeform 6" title="Crop Mark"/>
          <p:cNvSpPr/>
          <p:nvPr/>
        </p:nvSpPr>
        <p:spPr bwMode="auto">
          <a:xfrm>
            <a:off x="8151962" y="1685652"/>
            <a:ext cx="3275013" cy="4408488"/>
          </a:xfrm>
          <a:custGeom>
            <a:avLst/>
            <a:gdLst/>
            <a:ahLst/>
            <a:cxnLst/>
            <a:rect l="0" t="0" r="r" b="b"/>
            <a:pathLst>
              <a:path w="4125" h="5554">
                <a:moveTo>
                  <a:pt x="3614" y="0"/>
                </a:moveTo>
                <a:lnTo>
                  <a:pt x="4125" y="0"/>
                </a:lnTo>
                <a:lnTo>
                  <a:pt x="4125" y="5554"/>
                </a:lnTo>
                <a:lnTo>
                  <a:pt x="0" y="5554"/>
                </a:lnTo>
                <a:lnTo>
                  <a:pt x="0" y="5074"/>
                </a:lnTo>
                <a:lnTo>
                  <a:pt x="3614" y="5074"/>
                </a:lnTo>
                <a:lnTo>
                  <a:pt x="3614" y="0"/>
                </a:lnTo>
                <a:close/>
              </a:path>
            </a:pathLst>
          </a:custGeom>
          <a:solidFill>
            <a:schemeClr val="tx2"/>
          </a:solidFill>
          <a:ln w="0">
            <a:noFill/>
            <a:prstDash val="solid"/>
            <a:round/>
            <a:headEnd/>
            <a:tailEnd/>
          </a:ln>
        </p:spPr>
      </p:sp>
    </p:spTree>
    <p:extLst>
      <p:ext uri="{BB962C8B-B14F-4D97-AF65-F5344CB8AC3E}">
        <p14:creationId xmlns:p14="http://schemas.microsoft.com/office/powerpoint/2010/main" val="1020287450"/>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a:t>Click to edit Master title style</a:t>
            </a:r>
            <a:endParaRPr lang="en-US" dirty="0"/>
          </a:p>
        </p:txBody>
      </p:sp>
      <p:sp>
        <p:nvSpPr>
          <p:cNvPr id="3" name="Content Placeholder 2"/>
          <p:cNvSpPr>
            <a:spLocks noGrp="1"/>
          </p:cNvSpPr>
          <p:nvPr>
            <p:ph sz="half" idx="1"/>
          </p:nvPr>
        </p:nvSpPr>
        <p:spPr>
          <a:xfrm>
            <a:off x="1371600" y="2285999"/>
            <a:ext cx="4447786" cy="3581401"/>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525403" y="2285999"/>
            <a:ext cx="4447786" cy="3581401"/>
          </a:xfrm>
        </p:spPr>
        <p:txBody>
          <a:bodyPr/>
          <a:lstStyle>
            <a:lvl1pPr>
              <a:defRPr>
                <a:solidFill>
                  <a:schemeClr val="tx2"/>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93367794-9FC4-204C-AE01-6426F543FC6A}" type="datetimeFigureOut">
              <a:rPr lang="en-US" smtClean="0"/>
              <a:t>5/2/2023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ABF57B0-A00C-DB42-8D38-4309B56575DB}" type="slidenum">
              <a:rPr lang="en-US" smtClean="0"/>
              <a:t>‹#›</a:t>
            </a:fld>
            <a:endParaRPr lang="en-US"/>
          </a:p>
        </p:txBody>
      </p:sp>
    </p:spTree>
    <p:extLst>
      <p:ext uri="{BB962C8B-B14F-4D97-AF65-F5344CB8AC3E}">
        <p14:creationId xmlns:p14="http://schemas.microsoft.com/office/powerpoint/2010/main" val="18608109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371600" y="685800"/>
            <a:ext cx="9601200" cy="1485900"/>
          </a:xfrm>
        </p:spPr>
        <p:txBody>
          <a:bodyPr/>
          <a:lstStyle>
            <a:lvl1pPr>
              <a:defRPr>
                <a:solidFill>
                  <a:schemeClr val="tx2"/>
                </a:solidFill>
              </a:defRPr>
            </a:lvl1pPr>
          </a:lstStyle>
          <a:p>
            <a:r>
              <a:rPr lang="en-US"/>
              <a:t>Click to edit Master title style</a:t>
            </a:r>
            <a:endParaRPr lang="en-US" dirty="0"/>
          </a:p>
        </p:txBody>
      </p:sp>
      <p:sp>
        <p:nvSpPr>
          <p:cNvPr id="3" name="Text Placeholder 2"/>
          <p:cNvSpPr>
            <a:spLocks noGrp="1"/>
          </p:cNvSpPr>
          <p:nvPr>
            <p:ph type="body" idx="1"/>
          </p:nvPr>
        </p:nvSpPr>
        <p:spPr>
          <a:xfrm>
            <a:off x="1371600"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371600"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525014"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525014"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93367794-9FC4-204C-AE01-6426F543FC6A}" type="datetimeFigureOut">
              <a:rPr lang="en-US" smtClean="0"/>
              <a:t>5/2/2023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ABF57B0-A00C-DB42-8D38-4309B56575DB}" type="slidenum">
              <a:rPr lang="en-US" smtClean="0"/>
              <a:t>‹#›</a:t>
            </a:fld>
            <a:endParaRPr lang="en-US"/>
          </a:p>
        </p:txBody>
      </p:sp>
    </p:spTree>
    <p:extLst>
      <p:ext uri="{BB962C8B-B14F-4D97-AF65-F5344CB8AC3E}">
        <p14:creationId xmlns:p14="http://schemas.microsoft.com/office/powerpoint/2010/main" val="41579547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93367794-9FC4-204C-AE01-6426F543FC6A}" type="datetimeFigureOut">
              <a:rPr lang="en-US" smtClean="0"/>
              <a:t>5/2/2023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ABF57B0-A00C-DB42-8D38-4309B56575DB}" type="slidenum">
              <a:rPr lang="en-US" smtClean="0"/>
              <a:t>‹#›</a:t>
            </a:fld>
            <a:endParaRPr lang="en-US"/>
          </a:p>
        </p:txBody>
      </p:sp>
    </p:spTree>
    <p:extLst>
      <p:ext uri="{BB962C8B-B14F-4D97-AF65-F5344CB8AC3E}">
        <p14:creationId xmlns:p14="http://schemas.microsoft.com/office/powerpoint/2010/main" val="20845610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3367794-9FC4-204C-AE01-6426F543FC6A}" type="datetimeFigureOut">
              <a:rPr lang="en-US" smtClean="0"/>
              <a:t>5/2/2023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ABF57B0-A00C-DB42-8D38-4309B56575DB}" type="slidenum">
              <a:rPr lang="en-US" smtClean="0"/>
              <a:t>‹#›</a:t>
            </a:fld>
            <a:endParaRPr lang="en-US"/>
          </a:p>
        </p:txBody>
      </p:sp>
    </p:spTree>
    <p:extLst>
      <p:ext uri="{BB962C8B-B14F-4D97-AF65-F5344CB8AC3E}">
        <p14:creationId xmlns:p14="http://schemas.microsoft.com/office/powerpoint/2010/main" val="6889413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Autofit/>
          </a:bodyPr>
          <a:lstStyle>
            <a:lvl1pPr>
              <a:lnSpc>
                <a:spcPct val="84000"/>
              </a:lnSpc>
              <a:defRPr sz="4800" baseline="0">
                <a:solidFill>
                  <a:schemeClr val="tx2"/>
                </a:solidFill>
              </a:defRPr>
            </a:lvl1pPr>
          </a:lstStyle>
          <a:p>
            <a:r>
              <a:rPr lang="en-US"/>
              <a:t>Click to edit Master title style</a:t>
            </a:r>
            <a:endParaRPr lang="en-US" dirty="0"/>
          </a:p>
        </p:txBody>
      </p:sp>
      <p:sp>
        <p:nvSpPr>
          <p:cNvPr id="3" name="Content Placeholder 2"/>
          <p:cNvSpPr>
            <a:spLocks noGrp="1"/>
          </p:cNvSpPr>
          <p:nvPr>
            <p:ph idx="1"/>
          </p:nvPr>
        </p:nvSpPr>
        <p:spPr>
          <a:xfrm>
            <a:off x="6256020" y="685801"/>
            <a:ext cx="5212080" cy="5175250"/>
          </a:xfrm>
        </p:spPr>
        <p:txBody>
          <a:bodyPr/>
          <a:lstStyle>
            <a:lvl1pPr>
              <a:defRPr sz="2000"/>
            </a:lvl1pPr>
            <a:lvl2pPr>
              <a:defRPr sz="2000"/>
            </a:lvl2pPr>
            <a:lvl3pPr>
              <a:defRPr sz="1800"/>
            </a:lvl3pPr>
            <a:lvl4pPr>
              <a:defRPr sz="18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723900" y="2856344"/>
            <a:ext cx="3855720" cy="3011056"/>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93367794-9FC4-204C-AE01-6426F543FC6A}" type="datetimeFigureOut">
              <a:rPr lang="en-US" smtClean="0"/>
              <a:t>5/2/2023</a:t>
            </a:fld>
            <a:endParaRPr lang="en-US"/>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CABF57B0-A00C-DB42-8D38-4309B56575DB}" type="slidenum">
              <a:rPr lang="en-US" smtClean="0"/>
              <a:t>‹#›</a:t>
            </a:fld>
            <a:endParaRPr lang="en-US"/>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13927365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rmAutofit/>
          </a:bodyPr>
          <a:lstStyle>
            <a:lvl1pPr>
              <a:lnSpc>
                <a:spcPct val="84000"/>
              </a:lnSpc>
              <a:defRPr sz="4800" baseline="0"/>
            </a:lvl1pPr>
          </a:lstStyle>
          <a:p>
            <a:r>
              <a:rPr lang="en-US"/>
              <a:t>Click to edit Master title style</a:t>
            </a:r>
            <a:endParaRPr lang="en-US" dirty="0"/>
          </a:p>
        </p:txBody>
      </p:sp>
      <p:sp>
        <p:nvSpPr>
          <p:cNvPr id="3" name="Picture Placeholder 2"/>
          <p:cNvSpPr>
            <a:spLocks noGrp="1" noChangeAspect="1"/>
          </p:cNvSpPr>
          <p:nvPr>
            <p:ph type="pic" idx="1"/>
          </p:nvPr>
        </p:nvSpPr>
        <p:spPr>
          <a:xfrm>
            <a:off x="5532120" y="0"/>
            <a:ext cx="6659880" cy="6857999"/>
          </a:xfrm>
        </p:spPr>
        <p:txBody>
          <a:bodyPr anchor="t">
            <a:normAutofit/>
          </a:bodyPr>
          <a:lstStyle>
            <a:lvl1pPr marL="0" indent="0">
              <a:buNone/>
              <a:defRPr sz="2000"/>
            </a:lvl1pPr>
            <a:lvl2pPr marL="457200" indent="0">
              <a:buNone/>
              <a:defRPr sz="2000"/>
            </a:lvl2pPr>
            <a:lvl3pPr marL="914400" indent="0">
              <a:buNone/>
              <a:defRPr sz="20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723900" y="2855968"/>
            <a:ext cx="3855720" cy="3011432"/>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93367794-9FC4-204C-AE01-6426F543FC6A}" type="datetimeFigureOut">
              <a:rPr lang="en-US" smtClean="0"/>
              <a:t>5/2/2023</a:t>
            </a:fld>
            <a:endParaRPr lang="en-US"/>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CABF57B0-A00C-DB42-8D38-4309B56575DB}" type="slidenum">
              <a:rPr lang="en-US" smtClean="0"/>
              <a:t>‹#›</a:t>
            </a:fld>
            <a:endParaRPr lang="en-US"/>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57275096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371600" y="685800"/>
            <a:ext cx="9601200" cy="14859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1371600" y="2286000"/>
            <a:ext cx="9601200" cy="35814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390650" y="6453386"/>
            <a:ext cx="1204572" cy="404614"/>
          </a:xfrm>
          <a:prstGeom prst="rect">
            <a:avLst/>
          </a:prstGeom>
        </p:spPr>
        <p:txBody>
          <a:bodyPr vert="horz" lIns="91440" tIns="45720" rIns="91440" bIns="45720" rtlCol="0" anchor="ctr"/>
          <a:lstStyle>
            <a:lvl1pPr algn="l">
              <a:defRPr sz="1200" baseline="0">
                <a:solidFill>
                  <a:schemeClr val="tx2"/>
                </a:solidFill>
              </a:defRPr>
            </a:lvl1pPr>
          </a:lstStyle>
          <a:p>
            <a:fld id="{93367794-9FC4-204C-AE01-6426F543FC6A}" type="datetimeFigureOut">
              <a:rPr lang="en-US" smtClean="0"/>
              <a:t>5/2/2023</a:t>
            </a:fld>
            <a:endParaRPr lang="en-US"/>
          </a:p>
        </p:txBody>
      </p:sp>
      <p:sp>
        <p:nvSpPr>
          <p:cNvPr id="5" name="Footer Placeholder 4"/>
          <p:cNvSpPr>
            <a:spLocks noGrp="1"/>
          </p:cNvSpPr>
          <p:nvPr>
            <p:ph type="ftr" sz="quarter" idx="3"/>
          </p:nvPr>
        </p:nvSpPr>
        <p:spPr>
          <a:xfrm>
            <a:off x="2893564" y="6453386"/>
            <a:ext cx="6280830" cy="404614"/>
          </a:xfrm>
          <a:prstGeom prst="rect">
            <a:avLst/>
          </a:prstGeom>
        </p:spPr>
        <p:txBody>
          <a:bodyPr vert="horz" lIns="91440" tIns="45720" rIns="91440" bIns="45720" rtlCol="0" anchor="ctr"/>
          <a:lstStyle>
            <a:lvl1pPr algn="l">
              <a:defRPr sz="1200" baseline="0">
                <a:solidFill>
                  <a:schemeClr val="tx2"/>
                </a:solidFill>
              </a:defRPr>
            </a:lvl1pPr>
          </a:lstStyle>
          <a:p>
            <a:endParaRPr lang="en-US"/>
          </a:p>
        </p:txBody>
      </p:sp>
      <p:sp>
        <p:nvSpPr>
          <p:cNvPr id="6" name="Slide Number Placeholder 5"/>
          <p:cNvSpPr>
            <a:spLocks noGrp="1"/>
          </p:cNvSpPr>
          <p:nvPr>
            <p:ph type="sldNum" sz="quarter" idx="4"/>
          </p:nvPr>
        </p:nvSpPr>
        <p:spPr>
          <a:xfrm>
            <a:off x="9472736" y="6453386"/>
            <a:ext cx="1596292" cy="404614"/>
          </a:xfrm>
          <a:prstGeom prst="rect">
            <a:avLst/>
          </a:prstGeom>
        </p:spPr>
        <p:txBody>
          <a:bodyPr vert="horz" lIns="91440" tIns="45720" rIns="91440" bIns="45720" rtlCol="0" anchor="ctr"/>
          <a:lstStyle>
            <a:lvl1pPr algn="r">
              <a:defRPr sz="1200" baseline="0">
                <a:solidFill>
                  <a:schemeClr val="tx2"/>
                </a:solidFill>
              </a:defRPr>
            </a:lvl1pPr>
          </a:lstStyle>
          <a:p>
            <a:fld id="{CABF57B0-A00C-DB42-8D38-4309B56575DB}" type="slidenum">
              <a:rPr lang="en-US" smtClean="0"/>
              <a:t>‹#›</a:t>
            </a:fld>
            <a:endParaRPr lang="en-US"/>
          </a:p>
        </p:txBody>
      </p:sp>
      <p:sp>
        <p:nvSpPr>
          <p:cNvPr id="9" name="Rectangle 8" title="Side bar"/>
          <p:cNvSpPr/>
          <p:nvPr/>
        </p:nvSpPr>
        <p:spPr>
          <a:xfrm>
            <a:off x="478095"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1990240903"/>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89000"/>
        </a:lnSpc>
        <a:spcBef>
          <a:spcPct val="0"/>
        </a:spcBef>
        <a:buNone/>
        <a:defRPr sz="4400" kern="1200" baseline="0">
          <a:solidFill>
            <a:schemeClr val="tx2"/>
          </a:solidFill>
          <a:latin typeface="+mj-lt"/>
          <a:ea typeface="+mj-ea"/>
          <a:cs typeface="+mj-cs"/>
        </a:defRPr>
      </a:lvl1pPr>
    </p:titleStyle>
    <p:bodyStyle>
      <a:lvl1pPr marL="384048" indent="-384048" algn="l" defTabSz="914400" rtl="0" eaLnBrk="1" latinLnBrk="0" hangingPunct="1">
        <a:lnSpc>
          <a:spcPct val="94000"/>
        </a:lnSpc>
        <a:spcBef>
          <a:spcPts val="1000"/>
        </a:spcBef>
        <a:spcAft>
          <a:spcPts val="200"/>
        </a:spcAft>
        <a:buFont typeface="Franklin Gothic Book" panose="020B0503020102020204" pitchFamily="34" charset="0"/>
        <a:buChar char="■"/>
        <a:defRPr sz="2000" kern="1200" baseline="0">
          <a:solidFill>
            <a:schemeClr val="tx2"/>
          </a:solidFill>
          <a:latin typeface="+mn-lt"/>
          <a:ea typeface="+mn-ea"/>
          <a:cs typeface="+mn-cs"/>
        </a:defRPr>
      </a:lvl1pPr>
      <a:lvl2pPr marL="914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2000" i="1" kern="1200" baseline="0">
          <a:solidFill>
            <a:schemeClr val="tx2"/>
          </a:solidFill>
          <a:latin typeface="+mn-lt"/>
          <a:ea typeface="+mn-ea"/>
          <a:cs typeface="+mn-cs"/>
        </a:defRPr>
      </a:lvl2pPr>
      <a:lvl3pPr marL="1371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kern="1200" baseline="0">
          <a:solidFill>
            <a:schemeClr val="tx2"/>
          </a:solidFill>
          <a:latin typeface="+mn-lt"/>
          <a:ea typeface="+mn-ea"/>
          <a:cs typeface="+mn-cs"/>
        </a:defRPr>
      </a:lvl3pPr>
      <a:lvl4pPr marL="1828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i="1" kern="1200" baseline="0">
          <a:solidFill>
            <a:schemeClr val="tx2"/>
          </a:solidFill>
          <a:latin typeface="+mn-lt"/>
          <a:ea typeface="+mn-ea"/>
          <a:cs typeface="+mn-cs"/>
        </a:defRPr>
      </a:lvl4pPr>
      <a:lvl5pPr marL="22860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kern="1200" baseline="0">
          <a:solidFill>
            <a:schemeClr val="tx2"/>
          </a:solidFill>
          <a:latin typeface="+mn-lt"/>
          <a:ea typeface="+mn-ea"/>
          <a:cs typeface="+mn-cs"/>
        </a:defRPr>
      </a:lvl5pPr>
      <a:lvl6pPr marL="27432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i="1" kern="1200" baseline="0">
          <a:solidFill>
            <a:schemeClr val="tx2"/>
          </a:solidFill>
          <a:latin typeface="+mn-lt"/>
          <a:ea typeface="+mn-ea"/>
          <a:cs typeface="+mn-cs"/>
        </a:defRPr>
      </a:lvl6pPr>
      <a:lvl7pPr marL="3200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7pPr>
      <a:lvl8pPr marL="3657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i="1" kern="1200" baseline="0">
          <a:solidFill>
            <a:schemeClr val="tx2"/>
          </a:solidFill>
          <a:latin typeface="+mn-lt"/>
          <a:ea typeface="+mn-ea"/>
          <a:cs typeface="+mn-cs"/>
        </a:defRPr>
      </a:lvl8pPr>
      <a:lvl9pPr marL="4114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3" orient="horz" pos="1368">
          <p15:clr>
            <a:srgbClr val="F26B43"/>
          </p15:clr>
        </p15:guide>
        <p15:guide id="4" orient="horz" pos="1440">
          <p15:clr>
            <a:srgbClr val="F26B43"/>
          </p15:clr>
        </p15:guide>
        <p15:guide id="6" orient="horz" pos="3696">
          <p15:clr>
            <a:srgbClr val="F26B43"/>
          </p15:clr>
        </p15:guide>
        <p15:guide id="7" orient="horz" pos="432">
          <p15:clr>
            <a:srgbClr val="F26B43"/>
          </p15:clr>
        </p15:guide>
        <p15:guide id="8" orient="horz" pos="1512">
          <p15:clr>
            <a:srgbClr val="F26B43"/>
          </p15:clr>
        </p15:guide>
        <p15:guide id="9" pos="6912">
          <p15:clr>
            <a:srgbClr val="F26B43"/>
          </p15:clr>
        </p15:guide>
        <p15:guide id="10" pos="936">
          <p15:clr>
            <a:srgbClr val="F26B43"/>
          </p15:clr>
        </p15:guide>
        <p15:guide id="11" pos="864">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AF0992-122D-6973-F5A5-2244D96967AF}"/>
              </a:ext>
            </a:extLst>
          </p:cNvPr>
          <p:cNvSpPr>
            <a:spLocks noGrp="1"/>
          </p:cNvSpPr>
          <p:nvPr>
            <p:ph type="ctrTitle"/>
          </p:nvPr>
        </p:nvSpPr>
        <p:spPr/>
        <p:txBody>
          <a:bodyPr/>
          <a:lstStyle/>
          <a:p>
            <a:r>
              <a:rPr lang="en-US" dirty="0"/>
              <a:t>amoxicillin</a:t>
            </a:r>
          </a:p>
        </p:txBody>
      </p:sp>
      <p:sp>
        <p:nvSpPr>
          <p:cNvPr id="3" name="Subtitle 2">
            <a:extLst>
              <a:ext uri="{FF2B5EF4-FFF2-40B4-BE49-F238E27FC236}">
                <a16:creationId xmlns:a16="http://schemas.microsoft.com/office/drawing/2014/main" id="{F4914F81-EBD1-F1C9-24F8-E418ADD80D1C}"/>
              </a:ext>
            </a:extLst>
          </p:cNvPr>
          <p:cNvSpPr>
            <a:spLocks noGrp="1"/>
          </p:cNvSpPr>
          <p:nvPr>
            <p:ph type="subTitle" idx="1"/>
          </p:nvPr>
        </p:nvSpPr>
        <p:spPr/>
        <p:txBody>
          <a:bodyPr/>
          <a:lstStyle/>
          <a:p>
            <a:endParaRPr lang="en-US"/>
          </a:p>
        </p:txBody>
      </p:sp>
    </p:spTree>
    <p:extLst>
      <p:ext uri="{BB962C8B-B14F-4D97-AF65-F5344CB8AC3E}">
        <p14:creationId xmlns:p14="http://schemas.microsoft.com/office/powerpoint/2010/main" val="15149262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59E54C-4084-D25C-6339-65578CFC3FD6}"/>
              </a:ext>
            </a:extLst>
          </p:cNvPr>
          <p:cNvSpPr>
            <a:spLocks noGrp="1"/>
          </p:cNvSpPr>
          <p:nvPr>
            <p:ph type="title"/>
          </p:nvPr>
        </p:nvSpPr>
        <p:spPr/>
        <p:txBody>
          <a:bodyPr/>
          <a:lstStyle/>
          <a:p>
            <a:r>
              <a:rPr lang="en-US" dirty="0"/>
              <a:t>Structure </a:t>
            </a:r>
          </a:p>
        </p:txBody>
      </p:sp>
      <p:pic>
        <p:nvPicPr>
          <p:cNvPr id="5" name="Content Placeholder 4" descr="Diagram&#10;&#10;Description automatically generated">
            <a:extLst>
              <a:ext uri="{FF2B5EF4-FFF2-40B4-BE49-F238E27FC236}">
                <a16:creationId xmlns:a16="http://schemas.microsoft.com/office/drawing/2014/main" id="{03C06665-E41C-8219-9221-95374E59B4BB}"/>
              </a:ext>
            </a:extLst>
          </p:cNvPr>
          <p:cNvPicPr>
            <a:picLocks noGrp="1" noChangeAspect="1"/>
          </p:cNvPicPr>
          <p:nvPr>
            <p:ph idx="1"/>
          </p:nvPr>
        </p:nvPicPr>
        <p:blipFill>
          <a:blip r:embed="rId3"/>
          <a:stretch>
            <a:fillRect/>
          </a:stretch>
        </p:blipFill>
        <p:spPr>
          <a:xfrm>
            <a:off x="1219200" y="2171700"/>
            <a:ext cx="6600092" cy="3581400"/>
          </a:xfrm>
        </p:spPr>
      </p:pic>
    </p:spTree>
    <p:extLst>
      <p:ext uri="{BB962C8B-B14F-4D97-AF65-F5344CB8AC3E}">
        <p14:creationId xmlns:p14="http://schemas.microsoft.com/office/powerpoint/2010/main" val="17490643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B9612AA-5BEF-A3DC-23EC-25E4B6B89A74}"/>
              </a:ext>
            </a:extLst>
          </p:cNvPr>
          <p:cNvSpPr>
            <a:spLocks noGrp="1"/>
          </p:cNvSpPr>
          <p:nvPr>
            <p:ph type="title"/>
          </p:nvPr>
        </p:nvSpPr>
        <p:spPr/>
        <p:txBody>
          <a:bodyPr/>
          <a:lstStyle/>
          <a:p>
            <a:r>
              <a:rPr lang="en-US" dirty="0"/>
              <a:t>Introduction</a:t>
            </a:r>
          </a:p>
        </p:txBody>
      </p:sp>
      <p:sp>
        <p:nvSpPr>
          <p:cNvPr id="3" name="Content Placeholder 2">
            <a:extLst>
              <a:ext uri="{FF2B5EF4-FFF2-40B4-BE49-F238E27FC236}">
                <a16:creationId xmlns:a16="http://schemas.microsoft.com/office/drawing/2014/main" id="{110EC733-A1B5-F41F-4ED7-D4CA52C379EC}"/>
              </a:ext>
            </a:extLst>
          </p:cNvPr>
          <p:cNvSpPr>
            <a:spLocks noGrp="1"/>
          </p:cNvSpPr>
          <p:nvPr>
            <p:ph idx="1"/>
          </p:nvPr>
        </p:nvSpPr>
        <p:spPr/>
        <p:txBody>
          <a:bodyPr/>
          <a:lstStyle/>
          <a:p>
            <a:r>
              <a:rPr lang="en-US" dirty="0"/>
              <a:t>Amoxicillin is an artificially altered variant of penicillin, and it was first made in 1972 </a:t>
            </a:r>
          </a:p>
          <a:p>
            <a:r>
              <a:rPr lang="en-US" dirty="0"/>
              <a:t>Amoxicillin is a beta-lactam antibiotic active agent against most gram positive bacteria and also some gram negative bacteria</a:t>
            </a:r>
          </a:p>
          <a:p>
            <a:endParaRPr lang="en-US" dirty="0"/>
          </a:p>
        </p:txBody>
      </p:sp>
    </p:spTree>
    <p:extLst>
      <p:ext uri="{BB962C8B-B14F-4D97-AF65-F5344CB8AC3E}">
        <p14:creationId xmlns:p14="http://schemas.microsoft.com/office/powerpoint/2010/main" val="1118691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869369-6837-2482-C723-A3FD20B17A67}"/>
              </a:ext>
            </a:extLst>
          </p:cNvPr>
          <p:cNvSpPr>
            <a:spLocks noGrp="1"/>
          </p:cNvSpPr>
          <p:nvPr>
            <p:ph type="title"/>
          </p:nvPr>
        </p:nvSpPr>
        <p:spPr/>
        <p:txBody>
          <a:bodyPr/>
          <a:lstStyle/>
          <a:p>
            <a:r>
              <a:rPr lang="en-US" dirty="0"/>
              <a:t>Leads and discovery </a:t>
            </a:r>
          </a:p>
        </p:txBody>
      </p:sp>
      <p:sp>
        <p:nvSpPr>
          <p:cNvPr id="3" name="Content Placeholder 2">
            <a:extLst>
              <a:ext uri="{FF2B5EF4-FFF2-40B4-BE49-F238E27FC236}">
                <a16:creationId xmlns:a16="http://schemas.microsoft.com/office/drawing/2014/main" id="{2F6DFECE-A171-6356-718C-A0F009D3C8F3}"/>
              </a:ext>
            </a:extLst>
          </p:cNvPr>
          <p:cNvSpPr>
            <a:spLocks noGrp="1"/>
          </p:cNvSpPr>
          <p:nvPr>
            <p:ph idx="1"/>
          </p:nvPr>
        </p:nvSpPr>
        <p:spPr/>
        <p:txBody>
          <a:bodyPr/>
          <a:lstStyle/>
          <a:p>
            <a:r>
              <a:rPr lang="en-US" dirty="0"/>
              <a:t>Penicillin is the lead compound for Amoxicillin</a:t>
            </a:r>
          </a:p>
          <a:p>
            <a:r>
              <a:rPr lang="en-US" dirty="0"/>
              <a:t>The 6-Aminopenicillanic Acid (6APA)</a:t>
            </a:r>
          </a:p>
          <a:p>
            <a:pPr lvl="1"/>
            <a:r>
              <a:rPr lang="en-US" dirty="0"/>
              <a:t>This is the penicillin base unit and it is constant in all aminopenicillins</a:t>
            </a:r>
          </a:p>
          <a:p>
            <a:pPr lvl="1"/>
            <a:r>
              <a:rPr lang="en-US" dirty="0"/>
              <a:t>This is the pharmacophore group of the lead compound and if it is changed, the lead will lose its drug potential</a:t>
            </a:r>
          </a:p>
          <a:p>
            <a:pPr marL="987552" lvl="2" indent="0">
              <a:buNone/>
            </a:pPr>
            <a:endParaRPr lang="en-US" dirty="0"/>
          </a:p>
          <a:p>
            <a:pPr marL="530352" lvl="1" indent="0">
              <a:buNone/>
            </a:pPr>
            <a:r>
              <a:rPr lang="en-US" dirty="0"/>
              <a:t>	</a:t>
            </a:r>
            <a:br>
              <a:rPr lang="en-US" dirty="0"/>
            </a:br>
            <a:endParaRPr lang="en-US" dirty="0"/>
          </a:p>
        </p:txBody>
      </p:sp>
    </p:spTree>
    <p:extLst>
      <p:ext uri="{BB962C8B-B14F-4D97-AF65-F5344CB8AC3E}">
        <p14:creationId xmlns:p14="http://schemas.microsoft.com/office/powerpoint/2010/main" val="7011714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5F55C4-78D9-B128-8034-0A8DBFB85276}"/>
              </a:ext>
            </a:extLst>
          </p:cNvPr>
          <p:cNvSpPr>
            <a:spLocks noGrp="1"/>
          </p:cNvSpPr>
          <p:nvPr>
            <p:ph type="title"/>
          </p:nvPr>
        </p:nvSpPr>
        <p:spPr/>
        <p:txBody>
          <a:bodyPr/>
          <a:lstStyle/>
          <a:p>
            <a:r>
              <a:rPr lang="en-US" dirty="0"/>
              <a:t>The target for Penicillin/Amoxicillin</a:t>
            </a:r>
          </a:p>
        </p:txBody>
      </p:sp>
      <p:sp>
        <p:nvSpPr>
          <p:cNvPr id="3" name="Content Placeholder 2">
            <a:extLst>
              <a:ext uri="{FF2B5EF4-FFF2-40B4-BE49-F238E27FC236}">
                <a16:creationId xmlns:a16="http://schemas.microsoft.com/office/drawing/2014/main" id="{6F7ED30E-CBCD-7224-A67E-FBED5BCDF343}"/>
              </a:ext>
            </a:extLst>
          </p:cNvPr>
          <p:cNvSpPr>
            <a:spLocks noGrp="1"/>
          </p:cNvSpPr>
          <p:nvPr>
            <p:ph idx="1"/>
          </p:nvPr>
        </p:nvSpPr>
        <p:spPr/>
        <p:txBody>
          <a:bodyPr/>
          <a:lstStyle/>
          <a:p>
            <a:r>
              <a:rPr lang="en-US" dirty="0"/>
              <a:t>Amoxicillin (Penicillin) has the action of destroying the cell wall</a:t>
            </a:r>
          </a:p>
          <a:p>
            <a:r>
              <a:rPr lang="en-US" dirty="0"/>
              <a:t>It inhibits the third step of the last stage of cell wall synthesis </a:t>
            </a:r>
          </a:p>
          <a:p>
            <a:r>
              <a:rPr lang="en-US" dirty="0"/>
              <a:t>The cell wall of the bacteria is composed of N Glucosamine and N-acetyl muramic acid </a:t>
            </a:r>
          </a:p>
          <a:p>
            <a:r>
              <a:rPr lang="en-US" dirty="0"/>
              <a:t>In between the chains of peptidoglycan, penicillin binding protein PBP-1A connect them</a:t>
            </a:r>
          </a:p>
          <a:p>
            <a:r>
              <a:rPr lang="en-US" dirty="0"/>
              <a:t>The penicillin binds to the PBP  of bacteria and then the cell dies </a:t>
            </a:r>
          </a:p>
        </p:txBody>
      </p:sp>
    </p:spTree>
    <p:extLst>
      <p:ext uri="{BB962C8B-B14F-4D97-AF65-F5344CB8AC3E}">
        <p14:creationId xmlns:p14="http://schemas.microsoft.com/office/powerpoint/2010/main" val="186212321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6F49AB-4FAB-C30A-4D62-A5816E1C11AE}"/>
              </a:ext>
            </a:extLst>
          </p:cNvPr>
          <p:cNvSpPr>
            <a:spLocks noGrp="1"/>
          </p:cNvSpPr>
          <p:nvPr>
            <p:ph type="title"/>
          </p:nvPr>
        </p:nvSpPr>
        <p:spPr/>
        <p:txBody>
          <a:bodyPr/>
          <a:lstStyle/>
          <a:p>
            <a:r>
              <a:rPr lang="en-US" dirty="0"/>
              <a:t>Design of Amoxicillin</a:t>
            </a:r>
          </a:p>
        </p:txBody>
      </p:sp>
      <p:sp>
        <p:nvSpPr>
          <p:cNvPr id="3" name="Content Placeholder 2">
            <a:extLst>
              <a:ext uri="{FF2B5EF4-FFF2-40B4-BE49-F238E27FC236}">
                <a16:creationId xmlns:a16="http://schemas.microsoft.com/office/drawing/2014/main" id="{D6FBC555-B7B2-746D-31C6-9E879BB3ADBC}"/>
              </a:ext>
            </a:extLst>
          </p:cNvPr>
          <p:cNvSpPr>
            <a:spLocks noGrp="1"/>
          </p:cNvSpPr>
          <p:nvPr>
            <p:ph idx="1"/>
          </p:nvPr>
        </p:nvSpPr>
        <p:spPr/>
        <p:txBody>
          <a:bodyPr/>
          <a:lstStyle/>
          <a:p>
            <a:r>
              <a:rPr lang="en-US" dirty="0"/>
              <a:t>Amoxicillin is more stable than other aminopenicillins and that is because the phenol resonance is strong and and the resonance of the benzene helps protect the oxygen of the amide beta lactam</a:t>
            </a:r>
          </a:p>
          <a:p>
            <a:r>
              <a:rPr lang="en-US" dirty="0"/>
              <a:t>Amoxicillin is much more polar than ampicillin because of hydroxide, which also means it has a short lifetime and is eliminated quickly </a:t>
            </a:r>
          </a:p>
        </p:txBody>
      </p:sp>
    </p:spTree>
    <p:extLst>
      <p:ext uri="{BB962C8B-B14F-4D97-AF65-F5344CB8AC3E}">
        <p14:creationId xmlns:p14="http://schemas.microsoft.com/office/powerpoint/2010/main" val="263913151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035505-C4C4-C5B6-B980-58FB4253134F}"/>
              </a:ext>
            </a:extLst>
          </p:cNvPr>
          <p:cNvSpPr>
            <a:spLocks noGrp="1"/>
          </p:cNvSpPr>
          <p:nvPr>
            <p:ph type="title"/>
          </p:nvPr>
        </p:nvSpPr>
        <p:spPr/>
        <p:txBody>
          <a:bodyPr/>
          <a:lstStyle/>
          <a:p>
            <a:r>
              <a:rPr lang="en-US" dirty="0"/>
              <a:t>Deriving Amoxicillin from Penicillin</a:t>
            </a:r>
          </a:p>
        </p:txBody>
      </p:sp>
      <p:sp>
        <p:nvSpPr>
          <p:cNvPr id="3" name="Content Placeholder 2">
            <a:extLst>
              <a:ext uri="{FF2B5EF4-FFF2-40B4-BE49-F238E27FC236}">
                <a16:creationId xmlns:a16="http://schemas.microsoft.com/office/drawing/2014/main" id="{BDF16324-0598-76E9-708C-65345B8CA493}"/>
              </a:ext>
            </a:extLst>
          </p:cNvPr>
          <p:cNvSpPr>
            <a:spLocks noGrp="1"/>
          </p:cNvSpPr>
          <p:nvPr>
            <p:ph idx="1"/>
          </p:nvPr>
        </p:nvSpPr>
        <p:spPr/>
        <p:txBody>
          <a:bodyPr>
            <a:normAutofit/>
          </a:bodyPr>
          <a:lstStyle/>
          <a:p>
            <a:r>
              <a:rPr lang="en-US" dirty="0" err="1"/>
              <a:t>Penicillins</a:t>
            </a:r>
            <a:r>
              <a:rPr lang="en-US" dirty="0"/>
              <a:t> contain a beta lactam ring and the ring can be opened in either neutral or acidic solutions which can result in an inactive drug </a:t>
            </a:r>
          </a:p>
          <a:p>
            <a:r>
              <a:rPr lang="en-US" dirty="0"/>
              <a:t>The ring is also acted on by beta-lactamase, which is an enzyme produced by certain bacteria that can degrade penicillin antibiotics</a:t>
            </a:r>
          </a:p>
          <a:p>
            <a:r>
              <a:rPr lang="en-US" dirty="0"/>
              <a:t>This led researchers to find that antibiotics of penicillin would need to have chemical structures that would both increase their acid stability and their beta-</a:t>
            </a:r>
            <a:r>
              <a:rPr lang="en-US" dirty="0" err="1"/>
              <a:t>lactamse</a:t>
            </a:r>
            <a:r>
              <a:rPr lang="en-US" dirty="0"/>
              <a:t> resistance </a:t>
            </a:r>
          </a:p>
          <a:p>
            <a:r>
              <a:rPr lang="en-US" dirty="0"/>
              <a:t>Therefore, adding an electron withdrawing group onto the 6 position amide group would result in an increase in its acid stability by making the amide oxygen less nucleophilic</a:t>
            </a:r>
          </a:p>
          <a:p>
            <a:endParaRPr lang="en-US" dirty="0"/>
          </a:p>
        </p:txBody>
      </p:sp>
    </p:spTree>
    <p:extLst>
      <p:ext uri="{BB962C8B-B14F-4D97-AF65-F5344CB8AC3E}">
        <p14:creationId xmlns:p14="http://schemas.microsoft.com/office/powerpoint/2010/main" val="1985500181"/>
      </p:ext>
    </p:extLst>
  </p:cSld>
  <p:clrMapOvr>
    <a:masterClrMapping/>
  </p:clrMapOvr>
</p:sld>
</file>

<file path=ppt/theme/theme1.xml><?xml version="1.0" encoding="utf-8"?>
<a:theme xmlns:a="http://schemas.openxmlformats.org/drawingml/2006/main" name="Crop">
  <a:themeElements>
    <a:clrScheme name="Crop">
      <a:dk1>
        <a:sysClr val="windowText" lastClr="000000"/>
      </a:dk1>
      <a:lt1>
        <a:sysClr val="window" lastClr="FFFFFF"/>
      </a:lt1>
      <a:dk2>
        <a:srgbClr val="191B0E"/>
      </a:dk2>
      <a:lt2>
        <a:srgbClr val="EFEDE3"/>
      </a:lt2>
      <a:accent1>
        <a:srgbClr val="8C8D86"/>
      </a:accent1>
      <a:accent2>
        <a:srgbClr val="E6C069"/>
      </a:accent2>
      <a:accent3>
        <a:srgbClr val="897B61"/>
      </a:accent3>
      <a:accent4>
        <a:srgbClr val="8DAB8E"/>
      </a:accent4>
      <a:accent5>
        <a:srgbClr val="77A2BB"/>
      </a:accent5>
      <a:accent6>
        <a:srgbClr val="E28394"/>
      </a:accent6>
      <a:hlink>
        <a:srgbClr val="77A2BB"/>
      </a:hlink>
      <a:folHlink>
        <a:srgbClr val="957A99"/>
      </a:folHlink>
    </a:clrScheme>
    <a:fontScheme name="Crop">
      <a:maj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Crop">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34925" cap="flat" cmpd="sng" algn="in">
          <a:solidFill>
            <a:schemeClr val="phClr"/>
          </a:solidFill>
          <a:prstDash val="solid"/>
        </a:ln>
        <a:ln w="19050" cap="flat" cmpd="sng" algn="in">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3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Crop" id="{EC9488ED-E761-4D60-9AC4-764D1FE2C171}" vid="{CE19780C-D67D-4C13-9DE9-A52BC3BA51B4}"/>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45B234ED5A958B499C6CE56563051DAB" ma:contentTypeVersion="17" ma:contentTypeDescription="Create a new document." ma:contentTypeScope="" ma:versionID="c252f359ca40b1f43d2f01ec77b04aa9">
  <xsd:schema xmlns:xsd="http://www.w3.org/2001/XMLSchema" xmlns:xs="http://www.w3.org/2001/XMLSchema" xmlns:p="http://schemas.microsoft.com/office/2006/metadata/properties" xmlns:ns1="http://schemas.microsoft.com/sharepoint/v3" xmlns:ns3="78bf09aa-338d-4a02-be3d-77d9f6889b3f" xmlns:ns4="3c01c604-a951-48a6-b939-02b57ee1d4d7" targetNamespace="http://schemas.microsoft.com/office/2006/metadata/properties" ma:root="true" ma:fieldsID="03f5841d1c92ee326201af5cc8f9cc62" ns1:_="" ns3:_="" ns4:_="">
    <xsd:import namespace="http://schemas.microsoft.com/sharepoint/v3"/>
    <xsd:import namespace="78bf09aa-338d-4a02-be3d-77d9f6889b3f"/>
    <xsd:import namespace="3c01c604-a951-48a6-b939-02b57ee1d4d7"/>
    <xsd:element name="properties">
      <xsd:complexType>
        <xsd:sequence>
          <xsd:element name="documentManagement">
            <xsd:complexType>
              <xsd:all>
                <xsd:element ref="ns3:MediaServiceMetadata" minOccurs="0"/>
                <xsd:element ref="ns3:MediaServiceFastMetadata" minOccurs="0"/>
                <xsd:element ref="ns3:MediaServiceAutoTags" minOccurs="0"/>
                <xsd:element ref="ns3:MediaServiceDateTaken" minOccurs="0"/>
                <xsd:element ref="ns3:MediaServiceLocation" minOccurs="0"/>
                <xsd:element ref="ns3:MediaServiceAutoKeyPoints" minOccurs="0"/>
                <xsd:element ref="ns3:MediaServiceKeyPoints" minOccurs="0"/>
                <xsd:element ref="ns3:MediaServiceGenerationTime" minOccurs="0"/>
                <xsd:element ref="ns3:MediaServiceEventHashCode" minOccurs="0"/>
                <xsd:element ref="ns4:SharedWithUsers" minOccurs="0"/>
                <xsd:element ref="ns4:SharedWithDetails" minOccurs="0"/>
                <xsd:element ref="ns4:SharingHintHash" minOccurs="0"/>
                <xsd:element ref="ns3:MediaServiceOCR" minOccurs="0"/>
                <xsd:element ref="ns3:MediaLengthInSeconds" minOccurs="0"/>
                <xsd:element ref="ns1:_ip_UnifiedCompliancePolicyProperties" minOccurs="0"/>
                <xsd:element ref="ns1:_ip_UnifiedCompliancePolicyUIAction" minOccurs="0"/>
                <xsd:element ref="ns3:_activity"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_ip_UnifiedCompliancePolicyProperties" ma:index="22" nillable="true" ma:displayName="Unified Compliance Policy Properties" ma:hidden="true" ma:internalName="_ip_UnifiedCompliancePolicyProperties">
      <xsd:simpleType>
        <xsd:restriction base="dms:Note"/>
      </xsd:simpleType>
    </xsd:element>
    <xsd:element name="_ip_UnifiedCompliancePolicyUIAction" ma:index="23" nillable="true" ma:displayName="Unified Compliance Policy UI Action" ma:hidden="true" ma:internalName="_ip_UnifiedCompliancePolicyUIAction">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78bf09aa-338d-4a02-be3d-77d9f6889b3f" elementFormDefault="qualified">
    <xsd:import namespace="http://schemas.microsoft.com/office/2006/documentManagement/types"/>
    <xsd:import namespace="http://schemas.microsoft.com/office/infopath/2007/PartnerControls"/>
    <xsd:element name="MediaServiceMetadata" ma:index="8" nillable="true" ma:displayName="MediaServiceMetadata" ma:description="" ma:hidden="true" ma:internalName="MediaServiceMetadata" ma:readOnly="true">
      <xsd:simpleType>
        <xsd:restriction base="dms:Note"/>
      </xsd:simpleType>
    </xsd:element>
    <xsd:element name="MediaServiceFastMetadata" ma:index="9" nillable="true" ma:displayName="MediaServiceFastMetadata" ma:description="" ma:hidden="true" ma:internalName="MediaServiceFastMetadata" ma:readOnly="true">
      <xsd:simpleType>
        <xsd:restriction base="dms:Note"/>
      </xsd:simpleType>
    </xsd:element>
    <xsd:element name="MediaServiceAutoTags" ma:index="10" nillable="true" ma:displayName="MediaServiceAutoTags" ma:description="" ma:internalName="MediaServiceAutoTags" ma:readOnly="true">
      <xsd:simpleType>
        <xsd:restriction base="dms:Text"/>
      </xsd:simpleType>
    </xsd:element>
    <xsd:element name="MediaServiceDateTaken" ma:index="11" nillable="true" ma:displayName="MediaServiceDateTaken" ma:hidden="true" ma:internalName="MediaServiceDateTaken" ma:readOnly="true">
      <xsd:simpleType>
        <xsd:restriction base="dms:Text"/>
      </xsd:simpleType>
    </xsd:element>
    <xsd:element name="MediaServiceLocation" ma:index="12" nillable="true" ma:displayName="Location" ma:internalName="MediaServiceLocation" ma:readOnly="true">
      <xsd:simpleType>
        <xsd:restriction base="dms:Text"/>
      </xsd:simpleType>
    </xsd:element>
    <xsd:element name="MediaServiceAutoKeyPoints" ma:index="13" nillable="true" ma:displayName="MediaServiceAutoKeyPoints" ma:hidden="true" ma:internalName="MediaServiceAutoKeyPoints" ma:readOnly="true">
      <xsd:simpleType>
        <xsd:restriction base="dms:Note"/>
      </xsd:simpleType>
    </xsd:element>
    <xsd:element name="MediaServiceKeyPoints" ma:index="14" nillable="true" ma:displayName="KeyPoints" ma:internalName="MediaServiceKeyPoints" ma:readOnly="true">
      <xsd:simpleType>
        <xsd:restriction base="dms:Note">
          <xsd:maxLength value="255"/>
        </xsd:restriction>
      </xsd:simpleType>
    </xsd:element>
    <xsd:element name="MediaServiceGenerationTime" ma:index="15" nillable="true" ma:displayName="MediaServiceGenerationTime" ma:hidden="true" ma:internalName="MediaServiceGenerationTime" ma:readOnly="true">
      <xsd:simpleType>
        <xsd:restriction base="dms:Text"/>
      </xsd:simpleType>
    </xsd:element>
    <xsd:element name="MediaServiceEventHashCode" ma:index="16" nillable="true" ma:displayName="MediaServiceEventHashCode" ma:hidden="true" ma:internalName="MediaServiceEventHashCode" ma:readOnly="true">
      <xsd:simpleType>
        <xsd:restriction base="dms:Text"/>
      </xsd:simpleType>
    </xsd:element>
    <xsd:element name="MediaServiceOCR" ma:index="20" nillable="true" ma:displayName="Extracted Text" ma:internalName="MediaServiceOCR" ma:readOnly="true">
      <xsd:simpleType>
        <xsd:restriction base="dms:Note">
          <xsd:maxLength value="255"/>
        </xsd:restriction>
      </xsd:simpleType>
    </xsd:element>
    <xsd:element name="MediaLengthInSeconds" ma:index="21" nillable="true" ma:displayName="MediaLengthInSeconds" ma:hidden="true" ma:internalName="MediaLengthInSeconds" ma:readOnly="true">
      <xsd:simpleType>
        <xsd:restriction base="dms:Unknown"/>
      </xsd:simpleType>
    </xsd:element>
    <xsd:element name="_activity" ma:index="24" nillable="true" ma:displayName="_activity" ma:hidden="true" ma:internalName="_activity">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3c01c604-a951-48a6-b939-02b57ee1d4d7" elementFormDefault="qualified">
    <xsd:import namespace="http://schemas.microsoft.com/office/2006/documentManagement/types"/>
    <xsd:import namespace="http://schemas.microsoft.com/office/infopath/2007/PartnerControls"/>
    <xsd:element name="SharedWithUsers" ma:index="17"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8" nillable="true" ma:displayName="Shared With Details" ma:internalName="SharedWithDetails" ma:readOnly="true">
      <xsd:simpleType>
        <xsd:restriction base="dms:Note">
          <xsd:maxLength value="255"/>
        </xsd:restriction>
      </xsd:simpleType>
    </xsd:element>
    <xsd:element name="SharingHintHash" ma:index="19"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_ip_UnifiedCompliancePolicyUIAction xmlns="http://schemas.microsoft.com/sharepoint/v3" xsi:nil="true"/>
    <_activity xmlns="78bf09aa-338d-4a02-be3d-77d9f6889b3f" xsi:nil="true"/>
    <_ip_UnifiedCompliancePolicyProperties xmlns="http://schemas.microsoft.com/sharepoint/v3" xsi:nil="true"/>
  </documentManagement>
</p:properties>
</file>

<file path=customXml/itemProps1.xml><?xml version="1.0" encoding="utf-8"?>
<ds:datastoreItem xmlns:ds="http://schemas.openxmlformats.org/officeDocument/2006/customXml" ds:itemID="{C87A0405-8EF5-4DDE-9873-775EB10724E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78bf09aa-338d-4a02-be3d-77d9f6889b3f"/>
    <ds:schemaRef ds:uri="3c01c604-a951-48a6-b939-02b57ee1d4d7"/>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813D4120-97ED-428E-B4A5-435F0BF32E2C}">
  <ds:schemaRefs>
    <ds:schemaRef ds:uri="http://schemas.microsoft.com/sharepoint/v3/contenttype/forms"/>
  </ds:schemaRefs>
</ds:datastoreItem>
</file>

<file path=customXml/itemProps3.xml><?xml version="1.0" encoding="utf-8"?>
<ds:datastoreItem xmlns:ds="http://schemas.openxmlformats.org/officeDocument/2006/customXml" ds:itemID="{5F746447-8876-4C1D-8D60-AA8B4E2960F0}">
  <ds:schemaRefs>
    <ds:schemaRef ds:uri="http://schemas.microsoft.com/office/infopath/2007/PartnerControls"/>
    <ds:schemaRef ds:uri="http://purl.org/dc/terms/"/>
    <ds:schemaRef ds:uri="http://schemas.microsoft.com/office/2006/metadata/properties"/>
    <ds:schemaRef ds:uri="http://purl.org/dc/dcmitype/"/>
    <ds:schemaRef ds:uri="http://schemas.microsoft.com/office/2006/documentManagement/types"/>
    <ds:schemaRef ds:uri="http://purl.org/dc/elements/1.1/"/>
    <ds:schemaRef ds:uri="3c01c604-a951-48a6-b939-02b57ee1d4d7"/>
    <ds:schemaRef ds:uri="http://www.w3.org/XML/1998/namespace"/>
    <ds:schemaRef ds:uri="http://schemas.openxmlformats.org/package/2006/metadata/core-properties"/>
    <ds:schemaRef ds:uri="78bf09aa-338d-4a02-be3d-77d9f6889b3f"/>
    <ds:schemaRef ds:uri="http://schemas.microsoft.com/sharepoint/v3"/>
  </ds:schemaRefs>
</ds:datastoreItem>
</file>

<file path=docProps/app.xml><?xml version="1.0" encoding="utf-8"?>
<Properties xmlns="http://schemas.openxmlformats.org/officeDocument/2006/extended-properties" xmlns:vt="http://schemas.openxmlformats.org/officeDocument/2006/docPropsVTypes">
  <Template>{2DF7B07A-1398-AF44-A947-950E461CE581}tf10001072</Template>
  <TotalTime>549</TotalTime>
  <Words>330</Words>
  <Application>Microsoft Office PowerPoint</Application>
  <PresentationFormat>Widescreen</PresentationFormat>
  <Paragraphs>28</Paragraphs>
  <Slides>7</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7</vt:i4>
      </vt:variant>
    </vt:vector>
  </HeadingPairs>
  <TitlesOfParts>
    <vt:vector size="10" baseType="lpstr">
      <vt:lpstr>Calibri</vt:lpstr>
      <vt:lpstr>Franklin Gothic Book</vt:lpstr>
      <vt:lpstr>Crop</vt:lpstr>
      <vt:lpstr>amoxicillin</vt:lpstr>
      <vt:lpstr>Structure </vt:lpstr>
      <vt:lpstr>Introduction</vt:lpstr>
      <vt:lpstr>Leads and discovery </vt:lpstr>
      <vt:lpstr>The target for Penicillin/Amoxicillin</vt:lpstr>
      <vt:lpstr>Design of Amoxicillin</vt:lpstr>
      <vt:lpstr>Deriving Amoxicillin from Penicillin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amoxicillin</dc:title>
  <dc:creator>Madison Mitcham</dc:creator>
  <cp:lastModifiedBy>Schedler, David</cp:lastModifiedBy>
  <cp:revision>3</cp:revision>
  <dcterms:created xsi:type="dcterms:W3CDTF">2023-04-26T04:05:51Z</dcterms:created>
  <dcterms:modified xsi:type="dcterms:W3CDTF">2023-05-02T15:06:00Z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0x01010045B234ED5A958B499C6CE56563051DAB</vt:lpwstr>
  </property>
</Properties>
</file>

<file path=docProps/thumbnail.jpeg>
</file>