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2"/>
  </p:notesMasterIdLst>
  <p:sldIdLst>
    <p:sldId id="256" r:id="rId5"/>
    <p:sldId id="257" r:id="rId6"/>
    <p:sldId id="258" r:id="rId7"/>
    <p:sldId id="259" r:id="rId8"/>
    <p:sldId id="260"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8106"/>
  </p:normalViewPr>
  <p:slideViewPr>
    <p:cSldViewPr snapToGrid="0">
      <p:cViewPr varScale="1">
        <p:scale>
          <a:sx n="101" d="100"/>
          <a:sy n="101" d="100"/>
        </p:scale>
        <p:origin x="9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841954-CEB6-F042-9A5B-FCA06BE31F29}" type="datetimeFigureOut">
              <a:rPr lang="en-US" smtClean="0"/>
              <a:t>5/2/2023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D335BC-BCE0-DE46-BB40-8EB6F317DDAB}" type="slidenum">
              <a:rPr lang="en-US" smtClean="0"/>
              <a:t>‹#›</a:t>
            </a:fld>
            <a:endParaRPr lang="en-US"/>
          </a:p>
        </p:txBody>
      </p:sp>
    </p:spTree>
    <p:extLst>
      <p:ext uri="{BB962C8B-B14F-4D97-AF65-F5344CB8AC3E}">
        <p14:creationId xmlns:p14="http://schemas.microsoft.com/office/powerpoint/2010/main" val="3626135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- 6-aminopenicillanic acid with a B-Lactam ring </a:t>
            </a:r>
          </a:p>
        </p:txBody>
      </p:sp>
      <p:sp>
        <p:nvSpPr>
          <p:cNvPr id="4" name="Slide Number Placeholder 3"/>
          <p:cNvSpPr>
            <a:spLocks noGrp="1"/>
          </p:cNvSpPr>
          <p:nvPr>
            <p:ph type="sldNum" sz="quarter" idx="5"/>
          </p:nvPr>
        </p:nvSpPr>
        <p:spPr/>
        <p:txBody>
          <a:bodyPr/>
          <a:lstStyle/>
          <a:p>
            <a:fld id="{9DD335BC-BCE0-DE46-BB40-8EB6F317DDAB}" type="slidenum">
              <a:rPr lang="en-US" smtClean="0"/>
              <a:t>2</a:t>
            </a:fld>
            <a:endParaRPr lang="en-US"/>
          </a:p>
        </p:txBody>
      </p:sp>
    </p:spTree>
    <p:extLst>
      <p:ext uri="{BB962C8B-B14F-4D97-AF65-F5344CB8AC3E}">
        <p14:creationId xmlns:p14="http://schemas.microsoft.com/office/powerpoint/2010/main" val="102124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93367794-9FC4-204C-AE01-6426F543FC6A}" type="datetimeFigureOut">
              <a:rPr lang="en-US" smtClean="0"/>
              <a:t>5/2/2023</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CABF57B0-A00C-DB42-8D38-4309B56575DB}"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47277914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67794-9FC4-204C-AE01-6426F543FC6A}"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37478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67794-9FC4-204C-AE01-6426F543FC6A}"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2002006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367794-9FC4-204C-AE01-6426F543FC6A}" type="datetimeFigureOut">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125903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93367794-9FC4-204C-AE01-6426F543FC6A}" type="datetimeFigureOut">
              <a:rPr lang="en-US" smtClean="0"/>
              <a:t>5/2/2023</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CABF57B0-A00C-DB42-8D38-4309B56575DB}"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02028745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367794-9FC4-204C-AE01-6426F543FC6A}" type="datetimeFigureOut">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1860810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3367794-9FC4-204C-AE01-6426F543FC6A}" type="datetimeFigureOut">
              <a:rPr lang="en-US" smtClean="0"/>
              <a:t>5/2/2023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4157954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3367794-9FC4-204C-AE01-6426F543FC6A}" type="datetimeFigureOut">
              <a:rPr lang="en-US" smtClean="0"/>
              <a:t>5/2/2023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208456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67794-9FC4-204C-AE01-6426F543FC6A}" type="datetimeFigureOut">
              <a:rPr lang="en-US" smtClean="0"/>
              <a:t>5/2/2023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BF57B0-A00C-DB42-8D38-4309B56575DB}" type="slidenum">
              <a:rPr lang="en-US" smtClean="0"/>
              <a:t>‹#›</a:t>
            </a:fld>
            <a:endParaRPr lang="en-US"/>
          </a:p>
        </p:txBody>
      </p:sp>
    </p:spTree>
    <p:extLst>
      <p:ext uri="{BB962C8B-B14F-4D97-AF65-F5344CB8AC3E}">
        <p14:creationId xmlns:p14="http://schemas.microsoft.com/office/powerpoint/2010/main" val="688941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3367794-9FC4-204C-AE01-6426F543FC6A}" type="datetimeFigureOut">
              <a:rPr lang="en-US" smtClean="0"/>
              <a:t>5/2/2023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ABF57B0-A00C-DB42-8D38-4309B56575DB}"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92736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3367794-9FC4-204C-AE01-6426F543FC6A}" type="datetimeFigureOut">
              <a:rPr lang="en-US" smtClean="0"/>
              <a:t>5/2/2023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ABF57B0-A00C-DB42-8D38-4309B56575DB}"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72750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93367794-9FC4-204C-AE01-6426F543FC6A}" type="datetimeFigureOut">
              <a:rPr lang="en-US" smtClean="0"/>
              <a:t>5/2/2023</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CABF57B0-A00C-DB42-8D38-4309B56575DB}"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902409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F0992-122D-6973-F5A5-2244D96967AF}"/>
              </a:ext>
            </a:extLst>
          </p:cNvPr>
          <p:cNvSpPr>
            <a:spLocks noGrp="1"/>
          </p:cNvSpPr>
          <p:nvPr>
            <p:ph type="ctrTitle"/>
          </p:nvPr>
        </p:nvSpPr>
        <p:spPr/>
        <p:txBody>
          <a:bodyPr/>
          <a:lstStyle/>
          <a:p>
            <a:r>
              <a:rPr lang="en-US" dirty="0"/>
              <a:t>amoxicillin</a:t>
            </a:r>
          </a:p>
        </p:txBody>
      </p:sp>
      <p:sp>
        <p:nvSpPr>
          <p:cNvPr id="3" name="Subtitle 2">
            <a:extLst>
              <a:ext uri="{FF2B5EF4-FFF2-40B4-BE49-F238E27FC236}">
                <a16:creationId xmlns:a16="http://schemas.microsoft.com/office/drawing/2014/main" id="{F4914F81-EBD1-F1C9-24F8-E418ADD80D1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14926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9E54C-4084-D25C-6339-65578CFC3FD6}"/>
              </a:ext>
            </a:extLst>
          </p:cNvPr>
          <p:cNvSpPr>
            <a:spLocks noGrp="1"/>
          </p:cNvSpPr>
          <p:nvPr>
            <p:ph type="title"/>
          </p:nvPr>
        </p:nvSpPr>
        <p:spPr/>
        <p:txBody>
          <a:bodyPr/>
          <a:lstStyle/>
          <a:p>
            <a:r>
              <a:rPr lang="en-US" dirty="0"/>
              <a:t>Structure </a:t>
            </a:r>
          </a:p>
        </p:txBody>
      </p:sp>
      <p:pic>
        <p:nvPicPr>
          <p:cNvPr id="5" name="Content Placeholder 4" descr="Diagram&#10;&#10;Description automatically generated">
            <a:extLst>
              <a:ext uri="{FF2B5EF4-FFF2-40B4-BE49-F238E27FC236}">
                <a16:creationId xmlns:a16="http://schemas.microsoft.com/office/drawing/2014/main" id="{03C06665-E41C-8219-9221-95374E59B4BB}"/>
              </a:ext>
            </a:extLst>
          </p:cNvPr>
          <p:cNvPicPr>
            <a:picLocks noGrp="1" noChangeAspect="1"/>
          </p:cNvPicPr>
          <p:nvPr>
            <p:ph idx="1"/>
          </p:nvPr>
        </p:nvPicPr>
        <p:blipFill>
          <a:blip r:embed="rId3"/>
          <a:stretch>
            <a:fillRect/>
          </a:stretch>
        </p:blipFill>
        <p:spPr>
          <a:xfrm>
            <a:off x="1219200" y="2171700"/>
            <a:ext cx="6600092" cy="3581400"/>
          </a:xfrm>
        </p:spPr>
      </p:pic>
    </p:spTree>
    <p:extLst>
      <p:ext uri="{BB962C8B-B14F-4D97-AF65-F5344CB8AC3E}">
        <p14:creationId xmlns:p14="http://schemas.microsoft.com/office/powerpoint/2010/main" val="1749064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612AA-5BEF-A3DC-23EC-25E4B6B89A7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110EC733-A1B5-F41F-4ED7-D4CA52C379EC}"/>
              </a:ext>
            </a:extLst>
          </p:cNvPr>
          <p:cNvSpPr>
            <a:spLocks noGrp="1"/>
          </p:cNvSpPr>
          <p:nvPr>
            <p:ph idx="1"/>
          </p:nvPr>
        </p:nvSpPr>
        <p:spPr/>
        <p:txBody>
          <a:bodyPr/>
          <a:lstStyle/>
          <a:p>
            <a:r>
              <a:rPr lang="en-US" dirty="0"/>
              <a:t>Amoxicillin is an artificially altered variant of penicillin, and it was first made in 1972 </a:t>
            </a:r>
          </a:p>
          <a:p>
            <a:r>
              <a:rPr lang="en-US" dirty="0"/>
              <a:t>Amoxicillin is a beta-lactam antibiotic active agent against most gram positive bacteria and also some gram negative bacteria</a:t>
            </a:r>
          </a:p>
          <a:p>
            <a:endParaRPr lang="en-US" dirty="0"/>
          </a:p>
        </p:txBody>
      </p:sp>
    </p:spTree>
    <p:extLst>
      <p:ext uri="{BB962C8B-B14F-4D97-AF65-F5344CB8AC3E}">
        <p14:creationId xmlns:p14="http://schemas.microsoft.com/office/powerpoint/2010/main" val="111869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69369-6837-2482-C723-A3FD20B17A67}"/>
              </a:ext>
            </a:extLst>
          </p:cNvPr>
          <p:cNvSpPr>
            <a:spLocks noGrp="1"/>
          </p:cNvSpPr>
          <p:nvPr>
            <p:ph type="title"/>
          </p:nvPr>
        </p:nvSpPr>
        <p:spPr/>
        <p:txBody>
          <a:bodyPr/>
          <a:lstStyle/>
          <a:p>
            <a:r>
              <a:rPr lang="en-US" dirty="0"/>
              <a:t>Leads and discovery </a:t>
            </a:r>
          </a:p>
        </p:txBody>
      </p:sp>
      <p:sp>
        <p:nvSpPr>
          <p:cNvPr id="3" name="Content Placeholder 2">
            <a:extLst>
              <a:ext uri="{FF2B5EF4-FFF2-40B4-BE49-F238E27FC236}">
                <a16:creationId xmlns:a16="http://schemas.microsoft.com/office/drawing/2014/main" id="{2F6DFECE-A171-6356-718C-A0F009D3C8F3}"/>
              </a:ext>
            </a:extLst>
          </p:cNvPr>
          <p:cNvSpPr>
            <a:spLocks noGrp="1"/>
          </p:cNvSpPr>
          <p:nvPr>
            <p:ph idx="1"/>
          </p:nvPr>
        </p:nvSpPr>
        <p:spPr/>
        <p:txBody>
          <a:bodyPr/>
          <a:lstStyle/>
          <a:p>
            <a:r>
              <a:rPr lang="en-US" dirty="0"/>
              <a:t>Penicillin is the lead compound for Amoxicillin</a:t>
            </a:r>
          </a:p>
          <a:p>
            <a:r>
              <a:rPr lang="en-US" dirty="0"/>
              <a:t>The 6-Aminopenicillanic Acid (6APA)</a:t>
            </a:r>
          </a:p>
          <a:p>
            <a:pPr lvl="1"/>
            <a:r>
              <a:rPr lang="en-US" dirty="0"/>
              <a:t>This is the penicillin base unit and it is constant in all aminopenicillins</a:t>
            </a:r>
          </a:p>
          <a:p>
            <a:pPr lvl="1"/>
            <a:r>
              <a:rPr lang="en-US" dirty="0"/>
              <a:t>This is the pharmacophore group of the lead compound and if it is changed, the lead will lose its drug potential</a:t>
            </a:r>
          </a:p>
          <a:p>
            <a:pPr marL="987552" lvl="2" indent="0">
              <a:buNone/>
            </a:pPr>
            <a:endParaRPr lang="en-US" dirty="0"/>
          </a:p>
          <a:p>
            <a:pPr marL="530352" lvl="1" indent="0">
              <a:buNone/>
            </a:pPr>
            <a:r>
              <a:rPr lang="en-US" dirty="0"/>
              <a:t>	</a:t>
            </a:r>
            <a:br>
              <a:rPr lang="en-US" dirty="0"/>
            </a:br>
            <a:endParaRPr lang="en-US" dirty="0"/>
          </a:p>
        </p:txBody>
      </p:sp>
    </p:spTree>
    <p:extLst>
      <p:ext uri="{BB962C8B-B14F-4D97-AF65-F5344CB8AC3E}">
        <p14:creationId xmlns:p14="http://schemas.microsoft.com/office/powerpoint/2010/main" val="701171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F55C4-78D9-B128-8034-0A8DBFB85276}"/>
              </a:ext>
            </a:extLst>
          </p:cNvPr>
          <p:cNvSpPr>
            <a:spLocks noGrp="1"/>
          </p:cNvSpPr>
          <p:nvPr>
            <p:ph type="title"/>
          </p:nvPr>
        </p:nvSpPr>
        <p:spPr/>
        <p:txBody>
          <a:bodyPr/>
          <a:lstStyle/>
          <a:p>
            <a:r>
              <a:rPr lang="en-US" dirty="0"/>
              <a:t>The target for Penicillin/Amoxicillin</a:t>
            </a:r>
          </a:p>
        </p:txBody>
      </p:sp>
      <p:sp>
        <p:nvSpPr>
          <p:cNvPr id="3" name="Content Placeholder 2">
            <a:extLst>
              <a:ext uri="{FF2B5EF4-FFF2-40B4-BE49-F238E27FC236}">
                <a16:creationId xmlns:a16="http://schemas.microsoft.com/office/drawing/2014/main" id="{6F7ED30E-CBCD-7224-A67E-FBED5BCDF343}"/>
              </a:ext>
            </a:extLst>
          </p:cNvPr>
          <p:cNvSpPr>
            <a:spLocks noGrp="1"/>
          </p:cNvSpPr>
          <p:nvPr>
            <p:ph idx="1"/>
          </p:nvPr>
        </p:nvSpPr>
        <p:spPr/>
        <p:txBody>
          <a:bodyPr/>
          <a:lstStyle/>
          <a:p>
            <a:r>
              <a:rPr lang="en-US" dirty="0"/>
              <a:t>Amoxicillin (Penicillin) has the action of destroying the cell wall</a:t>
            </a:r>
          </a:p>
          <a:p>
            <a:r>
              <a:rPr lang="en-US" dirty="0"/>
              <a:t>It inhibits the third step of the last stage of cell wall synthesis </a:t>
            </a:r>
          </a:p>
          <a:p>
            <a:r>
              <a:rPr lang="en-US" dirty="0"/>
              <a:t>The cell wall of the bacteria is composed of N Glucosamine and N-acetyl muramic acid </a:t>
            </a:r>
          </a:p>
          <a:p>
            <a:r>
              <a:rPr lang="en-US" dirty="0"/>
              <a:t>In between the chains of peptidoglycan, penicillin binding protein PBP-1A connect them</a:t>
            </a:r>
          </a:p>
          <a:p>
            <a:r>
              <a:rPr lang="en-US" dirty="0"/>
              <a:t>The penicillin binds to the PBP  of bacteria and then the cell dies </a:t>
            </a:r>
          </a:p>
        </p:txBody>
      </p:sp>
    </p:spTree>
    <p:extLst>
      <p:ext uri="{BB962C8B-B14F-4D97-AF65-F5344CB8AC3E}">
        <p14:creationId xmlns:p14="http://schemas.microsoft.com/office/powerpoint/2010/main" val="1862123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F49AB-4FAB-C30A-4D62-A5816E1C11AE}"/>
              </a:ext>
            </a:extLst>
          </p:cNvPr>
          <p:cNvSpPr>
            <a:spLocks noGrp="1"/>
          </p:cNvSpPr>
          <p:nvPr>
            <p:ph type="title"/>
          </p:nvPr>
        </p:nvSpPr>
        <p:spPr/>
        <p:txBody>
          <a:bodyPr/>
          <a:lstStyle/>
          <a:p>
            <a:r>
              <a:rPr lang="en-US" dirty="0"/>
              <a:t>Design of Amoxicillin</a:t>
            </a:r>
          </a:p>
        </p:txBody>
      </p:sp>
      <p:sp>
        <p:nvSpPr>
          <p:cNvPr id="3" name="Content Placeholder 2">
            <a:extLst>
              <a:ext uri="{FF2B5EF4-FFF2-40B4-BE49-F238E27FC236}">
                <a16:creationId xmlns:a16="http://schemas.microsoft.com/office/drawing/2014/main" id="{D6FBC555-B7B2-746D-31C6-9E879BB3ADBC}"/>
              </a:ext>
            </a:extLst>
          </p:cNvPr>
          <p:cNvSpPr>
            <a:spLocks noGrp="1"/>
          </p:cNvSpPr>
          <p:nvPr>
            <p:ph idx="1"/>
          </p:nvPr>
        </p:nvSpPr>
        <p:spPr/>
        <p:txBody>
          <a:bodyPr/>
          <a:lstStyle/>
          <a:p>
            <a:r>
              <a:rPr lang="en-US" dirty="0"/>
              <a:t>Amoxicillin is more stable than other aminopenicillins and that is because the phenol resonance is strong and and the resonance of the benzene helps protect the oxygen of the amide beta lactam</a:t>
            </a:r>
          </a:p>
          <a:p>
            <a:r>
              <a:rPr lang="en-US" dirty="0"/>
              <a:t>Amoxicillin is much more polar than ampicillin because of hydroxide, which also means it has a short lifetime and is eliminated quickly </a:t>
            </a:r>
          </a:p>
        </p:txBody>
      </p:sp>
    </p:spTree>
    <p:extLst>
      <p:ext uri="{BB962C8B-B14F-4D97-AF65-F5344CB8AC3E}">
        <p14:creationId xmlns:p14="http://schemas.microsoft.com/office/powerpoint/2010/main" val="2639131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5505-C4C4-C5B6-B980-58FB4253134F}"/>
              </a:ext>
            </a:extLst>
          </p:cNvPr>
          <p:cNvSpPr>
            <a:spLocks noGrp="1"/>
          </p:cNvSpPr>
          <p:nvPr>
            <p:ph type="title"/>
          </p:nvPr>
        </p:nvSpPr>
        <p:spPr/>
        <p:txBody>
          <a:bodyPr/>
          <a:lstStyle/>
          <a:p>
            <a:r>
              <a:rPr lang="en-US" dirty="0"/>
              <a:t>Deriving Amoxicillin from Penicillin</a:t>
            </a:r>
          </a:p>
        </p:txBody>
      </p:sp>
      <p:sp>
        <p:nvSpPr>
          <p:cNvPr id="3" name="Content Placeholder 2">
            <a:extLst>
              <a:ext uri="{FF2B5EF4-FFF2-40B4-BE49-F238E27FC236}">
                <a16:creationId xmlns:a16="http://schemas.microsoft.com/office/drawing/2014/main" id="{BDF16324-0598-76E9-708C-65345B8CA493}"/>
              </a:ext>
            </a:extLst>
          </p:cNvPr>
          <p:cNvSpPr>
            <a:spLocks noGrp="1"/>
          </p:cNvSpPr>
          <p:nvPr>
            <p:ph idx="1"/>
          </p:nvPr>
        </p:nvSpPr>
        <p:spPr/>
        <p:txBody>
          <a:bodyPr>
            <a:normAutofit/>
          </a:bodyPr>
          <a:lstStyle/>
          <a:p>
            <a:r>
              <a:rPr lang="en-US" dirty="0" err="1"/>
              <a:t>Penicillins</a:t>
            </a:r>
            <a:r>
              <a:rPr lang="en-US" dirty="0"/>
              <a:t> contain a beta lactam ring and the ring can be opened in either neutral or acidic solutions which can result in an inactive drug </a:t>
            </a:r>
          </a:p>
          <a:p>
            <a:r>
              <a:rPr lang="en-US" dirty="0"/>
              <a:t>The ring is also acted on by beta-lactamase, which is an enzyme produced by certain bacteria that can degrade penicillin antibiotics</a:t>
            </a:r>
          </a:p>
          <a:p>
            <a:r>
              <a:rPr lang="en-US" dirty="0"/>
              <a:t>This led researchers to find that antibiotics of penicillin would need to have chemical structures that would both increase their acid stability and their beta-</a:t>
            </a:r>
            <a:r>
              <a:rPr lang="en-US" dirty="0" err="1"/>
              <a:t>lactamse</a:t>
            </a:r>
            <a:r>
              <a:rPr lang="en-US" dirty="0"/>
              <a:t> resistance </a:t>
            </a:r>
          </a:p>
          <a:p>
            <a:r>
              <a:rPr lang="en-US" dirty="0"/>
              <a:t>Therefore, adding an electron withdrawing group onto the 6 position amide group would result in an increase in its acid stability by making the amide oxygen less nucleophilic</a:t>
            </a:r>
          </a:p>
          <a:p>
            <a:endParaRPr lang="en-US" dirty="0"/>
          </a:p>
        </p:txBody>
      </p:sp>
    </p:spTree>
    <p:extLst>
      <p:ext uri="{BB962C8B-B14F-4D97-AF65-F5344CB8AC3E}">
        <p14:creationId xmlns:p14="http://schemas.microsoft.com/office/powerpoint/2010/main" val="1985500181"/>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B234ED5A958B499C6CE56563051DAB" ma:contentTypeVersion="17" ma:contentTypeDescription="Create a new document." ma:contentTypeScope="" ma:versionID="c252f359ca40b1f43d2f01ec77b04aa9">
  <xsd:schema xmlns:xsd="http://www.w3.org/2001/XMLSchema" xmlns:xs="http://www.w3.org/2001/XMLSchema" xmlns:p="http://schemas.microsoft.com/office/2006/metadata/properties" xmlns:ns1="http://schemas.microsoft.com/sharepoint/v3" xmlns:ns3="78bf09aa-338d-4a02-be3d-77d9f6889b3f" xmlns:ns4="3c01c604-a951-48a6-b939-02b57ee1d4d7" targetNamespace="http://schemas.microsoft.com/office/2006/metadata/properties" ma:root="true" ma:fieldsID="03f5841d1c92ee326201af5cc8f9cc62" ns1:_="" ns3:_="" ns4:_="">
    <xsd:import namespace="http://schemas.microsoft.com/sharepoint/v3"/>
    <xsd:import namespace="78bf09aa-338d-4a02-be3d-77d9f6889b3f"/>
    <xsd:import namespace="3c01c604-a951-48a6-b939-02b57ee1d4d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AutoKeyPoints" minOccurs="0"/>
                <xsd:element ref="ns3:MediaServiceKeyPoint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LengthInSeconds" minOccurs="0"/>
                <xsd:element ref="ns1:_ip_UnifiedCompliancePolicyProperties" minOccurs="0"/>
                <xsd:element ref="ns1:_ip_UnifiedCompliancePolicyUIActio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bf09aa-338d-4a02-be3d-77d9f6889b3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4"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01c604-a951-48a6-b939-02b57ee1d4d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78bf09aa-338d-4a02-be3d-77d9f6889b3f"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C87A0405-8EF5-4DDE-9873-775EB10724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bf09aa-338d-4a02-be3d-77d9f6889b3f"/>
    <ds:schemaRef ds:uri="3c01c604-a951-48a6-b939-02b57ee1d4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13D4120-97ED-428E-B4A5-435F0BF32E2C}">
  <ds:schemaRefs>
    <ds:schemaRef ds:uri="http://schemas.microsoft.com/sharepoint/v3/contenttype/forms"/>
  </ds:schemaRefs>
</ds:datastoreItem>
</file>

<file path=customXml/itemProps3.xml><?xml version="1.0" encoding="utf-8"?>
<ds:datastoreItem xmlns:ds="http://schemas.openxmlformats.org/officeDocument/2006/customXml" ds:itemID="{5F746447-8876-4C1D-8D60-AA8B4E2960F0}">
  <ds:schemaRefs>
    <ds:schemaRef ds:uri="http://schemas.microsoft.com/office/infopath/2007/PartnerControls"/>
    <ds:schemaRef ds:uri="http://purl.org/dc/terms/"/>
    <ds:schemaRef ds:uri="http://schemas.microsoft.com/office/2006/metadata/properties"/>
    <ds:schemaRef ds:uri="http://purl.org/dc/dcmitype/"/>
    <ds:schemaRef ds:uri="http://schemas.microsoft.com/office/2006/documentManagement/types"/>
    <ds:schemaRef ds:uri="http://purl.org/dc/elements/1.1/"/>
    <ds:schemaRef ds:uri="3c01c604-a951-48a6-b939-02b57ee1d4d7"/>
    <ds:schemaRef ds:uri="http://www.w3.org/XML/1998/namespace"/>
    <ds:schemaRef ds:uri="http://schemas.openxmlformats.org/package/2006/metadata/core-properties"/>
    <ds:schemaRef ds:uri="78bf09aa-338d-4a02-be3d-77d9f6889b3f"/>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{2DF7B07A-1398-AF44-A947-950E461CE581}tf10001072</Template>
  <TotalTime>549</TotalTime>
  <Words>330</Words>
  <Application>Microsoft Office PowerPoint</Application>
  <PresentationFormat>Widescreen</PresentationFormat>
  <Paragraphs>28</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Calibri</vt:lpstr>
      <vt:lpstr>Franklin Gothic Book</vt:lpstr>
      <vt:lpstr>Crop</vt:lpstr>
      <vt:lpstr>amoxicillin</vt:lpstr>
      <vt:lpstr>Structure </vt:lpstr>
      <vt:lpstr>Introduction</vt:lpstr>
      <vt:lpstr>Leads and discovery </vt:lpstr>
      <vt:lpstr>The target for Penicillin/Amoxicillin</vt:lpstr>
      <vt:lpstr>Design of Amoxicillin</vt:lpstr>
      <vt:lpstr>Deriving Amoxicillin from Penicillin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amoxicillin</dc:title>
  <dc:creator>Madison Mitcham</dc:creator>
  <cp:lastModifiedBy>Schedler, David</cp:lastModifiedBy>
  <cp:revision>3</cp:revision>
  <dcterms:created xsi:type="dcterms:W3CDTF">2023-04-26T04:05:51Z</dcterms:created>
  <dcterms:modified xsi:type="dcterms:W3CDTF">2023-05-02T15:06:00Z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0x01010045B234ED5A958B499C6CE56563051DAB</vt:lpwstr>
  </property>
</Properties>
</file>