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5755"/>
  </p:normalViewPr>
  <p:slideViewPr>
    <p:cSldViewPr snapToGrid="0">
      <p:cViewPr varScale="1">
        <p:scale>
          <a:sx n="115" d="100"/>
          <a:sy n="115" d="100"/>
        </p:scale>
        <p:origin x="3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1" descr="Tag=AccentColor&#10;Flavor=Light&#10;Target=Fill">
            <a:extLst>
              <a:ext uri="{FF2B5EF4-FFF2-40B4-BE49-F238E27FC236}">
                <a16:creationId xmlns:a16="http://schemas.microsoft.com/office/drawing/2014/main" id="{0D57E7FA-E8FC-45AC-868F-CDC8144939D6}"/>
              </a:ext>
            </a:extLst>
          </p:cNvPr>
          <p:cNvSpPr/>
          <p:nvPr/>
        </p:nvSpPr>
        <p:spPr>
          <a:xfrm rot="10800000" flipV="1">
            <a:off x="2599854" y="527562"/>
            <a:ext cx="6992292" cy="5102484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7094A5-EB6F-441D-88F8-CD7A30C847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8760" y="1591056"/>
            <a:ext cx="5705856" cy="3264408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7CE1E3-3929-42A6-81B7-056BD88EF3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28616"/>
            <a:ext cx="5705856" cy="996696"/>
          </a:xfrm>
        </p:spPr>
        <p:txBody>
          <a:bodyPr/>
          <a:lstStyle>
            <a:lvl1pPr marL="0" indent="0" algn="l">
              <a:buNone/>
              <a:defRPr sz="24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E951E3-0794-422C-AF76-0AD4A7FB1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4EBFA8-0291-4D77-A9D9-B17FC2382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7AC4D4-C4EE-4624-A329-C608A1D5A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730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c 1" descr="Tag=AccentColor&#10;Flavor=Light&#10;Target=Fill">
            <a:extLst>
              <a:ext uri="{FF2B5EF4-FFF2-40B4-BE49-F238E27FC236}">
                <a16:creationId xmlns:a16="http://schemas.microsoft.com/office/drawing/2014/main" id="{0EE21C0F-70D8-4F3C-9392-07559C90EE6E}"/>
              </a:ext>
            </a:extLst>
          </p:cNvPr>
          <p:cNvSpPr/>
          <p:nvPr/>
        </p:nvSpPr>
        <p:spPr>
          <a:xfrm rot="10800000" flipH="1" flipV="1">
            <a:off x="684965" y="1332237"/>
            <a:ext cx="5263732" cy="3841102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B1DFE-8154-440D-93CF-FEF7860E8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9032" y="2523744"/>
            <a:ext cx="3831336" cy="1453896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D9D1F5-05CC-48F3-A314-315EF17030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711696" y="640079"/>
            <a:ext cx="4837176" cy="556869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1807DE-1178-4BBB-89D8-9046239C2D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55064" y="4087368"/>
            <a:ext cx="3319272" cy="649224"/>
          </a:xfrm>
        </p:spPr>
        <p:txBody>
          <a:bodyPr>
            <a:noAutofit/>
          </a:bodyPr>
          <a:lstStyle>
            <a:lvl1pPr marL="0" indent="0" algn="ctr">
              <a:buNone/>
              <a:defRPr sz="2000" cap="all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48EA59-A1BC-48B7-9495-6D5C6035B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F85A72-B50F-440E-AAD3-53C099F6D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C2D00B-4207-4720-8C68-605CAFDD5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00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C888B-58B8-4428-8B1D-4E26FC5DD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14F67B-D516-42FA-A2CA-2DCD37CFE8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BA5FF-4919-4FF8-9C04-06CE156B7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EDA970-128E-4150-8E5A-A1B056E83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EC6CD1-EE5E-42EF-B76D-BB803BA6A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9216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0C2A1B-34CA-4877-9435-D77DF32575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255E5E-4A81-44CC-8D99-F56E625D46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CEECF-A221-4ECC-AD9C-E197D516D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8F41AE-0DDE-49ED-9F0C-E0E16F599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B47FB7-77F0-4C43-B81E-D04B31C95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517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 descr="Tag=AccentColor&#10;Flavor=Light&#10;Target=Fill">
            <a:extLst>
              <a:ext uri="{FF2B5EF4-FFF2-40B4-BE49-F238E27FC236}">
                <a16:creationId xmlns:a16="http://schemas.microsoft.com/office/drawing/2014/main" id="{13B7BB51-92B8-4089-8DAB-1202A4D1C6A3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1680"/>
            <a:ext cx="1051560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BAE770-8363-44CD-8A22-AB26C5C53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659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9" descr="Tag=AccentColor&#10;Flavor=Light&#10;Target=Fill">
            <a:extLst>
              <a:ext uri="{FF2B5EF4-FFF2-40B4-BE49-F238E27FC236}">
                <a16:creationId xmlns:a16="http://schemas.microsoft.com/office/drawing/2014/main" id="{DB2CE8D6-5B4E-4EBE-9ED5-A1DA7E2A5CDA}"/>
              </a:ext>
            </a:extLst>
          </p:cNvPr>
          <p:cNvSpPr/>
          <p:nvPr/>
        </p:nvSpPr>
        <p:spPr>
          <a:xfrm>
            <a:off x="7209816" y="0"/>
            <a:ext cx="4143984" cy="5747660"/>
          </a:xfrm>
          <a:custGeom>
            <a:avLst/>
            <a:gdLst>
              <a:gd name="connsiteX0" fmla="*/ 0 w 3843750"/>
              <a:gd name="connsiteY0" fmla="*/ 346 h 5956080"/>
              <a:gd name="connsiteX1" fmla="*/ 72373 w 3843750"/>
              <a:gd name="connsiteY1" fmla="*/ 2447534 h 5956080"/>
              <a:gd name="connsiteX2" fmla="*/ 145093 w 3843750"/>
              <a:gd name="connsiteY2" fmla="*/ 3878724 h 5956080"/>
              <a:gd name="connsiteX3" fmla="*/ 237897 w 3843750"/>
              <a:gd name="connsiteY3" fmla="*/ 4208041 h 5956080"/>
              <a:gd name="connsiteX4" fmla="*/ 281875 w 3843750"/>
              <a:gd name="connsiteY4" fmla="*/ 4677601 h 5956080"/>
              <a:gd name="connsiteX5" fmla="*/ 360135 w 3843750"/>
              <a:gd name="connsiteY5" fmla="*/ 5287407 h 5956080"/>
              <a:gd name="connsiteX6" fmla="*/ 414155 w 3843750"/>
              <a:gd name="connsiteY6" fmla="*/ 5817914 h 5956080"/>
              <a:gd name="connsiteX7" fmla="*/ 681487 w 3843750"/>
              <a:gd name="connsiteY7" fmla="*/ 5914873 h 5956080"/>
              <a:gd name="connsiteX8" fmla="*/ 892373 w 3843750"/>
              <a:gd name="connsiteY8" fmla="*/ 5605295 h 5956080"/>
              <a:gd name="connsiteX9" fmla="*/ 1027770 w 3843750"/>
              <a:gd name="connsiteY9" fmla="*/ 5804063 h 5956080"/>
              <a:gd name="connsiteX10" fmla="*/ 1200566 w 3843750"/>
              <a:gd name="connsiteY10" fmla="*/ 5527036 h 5956080"/>
              <a:gd name="connsiteX11" fmla="*/ 1348083 w 3843750"/>
              <a:gd name="connsiteY11" fmla="*/ 5363590 h 5956080"/>
              <a:gd name="connsiteX12" fmla="*/ 1425997 w 3843750"/>
              <a:gd name="connsiteY12" fmla="*/ 4800532 h 5956080"/>
              <a:gd name="connsiteX13" fmla="*/ 1517416 w 3843750"/>
              <a:gd name="connsiteY13" fmla="*/ 4640549 h 5956080"/>
              <a:gd name="connsiteX14" fmla="*/ 1569705 w 3843750"/>
              <a:gd name="connsiteY14" fmla="*/ 4803995 h 5956080"/>
              <a:gd name="connsiteX15" fmla="*/ 1530921 w 3843750"/>
              <a:gd name="connsiteY15" fmla="*/ 5433885 h 5956080"/>
              <a:gd name="connsiteX16" fmla="*/ 1614721 w 3843750"/>
              <a:gd name="connsiteY16" fmla="*/ 5319957 h 5956080"/>
              <a:gd name="connsiteX17" fmla="*/ 1800676 w 3843750"/>
              <a:gd name="connsiteY17" fmla="*/ 4608691 h 5956080"/>
              <a:gd name="connsiteX18" fmla="*/ 1918759 w 3843750"/>
              <a:gd name="connsiteY18" fmla="*/ 4486799 h 5956080"/>
              <a:gd name="connsiteX19" fmla="*/ 2009139 w 3843750"/>
              <a:gd name="connsiteY19" fmla="*/ 4715000 h 5956080"/>
              <a:gd name="connsiteX20" fmla="*/ 2135532 w 3843750"/>
              <a:gd name="connsiteY20" fmla="*/ 5321689 h 5956080"/>
              <a:gd name="connsiteX21" fmla="*/ 2209291 w 3843750"/>
              <a:gd name="connsiteY21" fmla="*/ 5028733 h 5956080"/>
              <a:gd name="connsiteX22" fmla="*/ 2501208 w 3843750"/>
              <a:gd name="connsiteY22" fmla="*/ 4457711 h 5956080"/>
              <a:gd name="connsiteX23" fmla="*/ 2695127 w 3843750"/>
              <a:gd name="connsiteY23" fmla="*/ 4973674 h 5956080"/>
              <a:gd name="connsiteX24" fmla="*/ 2825329 w 3843750"/>
              <a:gd name="connsiteY24" fmla="*/ 4563328 h 5956080"/>
              <a:gd name="connsiteX25" fmla="*/ 2904628 w 3843750"/>
              <a:gd name="connsiteY25" fmla="*/ 4466368 h 5956080"/>
              <a:gd name="connsiteX26" fmla="*/ 2922635 w 3843750"/>
              <a:gd name="connsiteY26" fmla="*/ 4519696 h 5956080"/>
              <a:gd name="connsiteX27" fmla="*/ 3089544 w 3843750"/>
              <a:gd name="connsiteY27" fmla="*/ 3606545 h 5956080"/>
              <a:gd name="connsiteX28" fmla="*/ 3150490 w 3843750"/>
              <a:gd name="connsiteY28" fmla="*/ 3989882 h 5956080"/>
              <a:gd name="connsiteX29" fmla="*/ 3755448 w 3843750"/>
              <a:gd name="connsiteY29" fmla="*/ 1538193 h 5956080"/>
              <a:gd name="connsiteX30" fmla="*/ 3850330 w 3843750"/>
              <a:gd name="connsiteY30" fmla="*/ 0 h 5956080"/>
              <a:gd name="connsiteX31" fmla="*/ 0 w 3843750"/>
              <a:gd name="connsiteY31" fmla="*/ 0 h 595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43750" h="5956080">
                <a:moveTo>
                  <a:pt x="0" y="346"/>
                </a:moveTo>
                <a:cubicBezTo>
                  <a:pt x="12120" y="1234155"/>
                  <a:pt x="72720" y="2447534"/>
                  <a:pt x="72373" y="2447534"/>
                </a:cubicBezTo>
                <a:cubicBezTo>
                  <a:pt x="72720" y="2449265"/>
                  <a:pt x="114274" y="3641520"/>
                  <a:pt x="145093" y="3878724"/>
                </a:cubicBezTo>
                <a:cubicBezTo>
                  <a:pt x="176258" y="4119392"/>
                  <a:pt x="210194" y="3969797"/>
                  <a:pt x="237897" y="4208041"/>
                </a:cubicBezTo>
                <a:cubicBezTo>
                  <a:pt x="250017" y="4367677"/>
                  <a:pt x="237204" y="4527661"/>
                  <a:pt x="281875" y="4677601"/>
                </a:cubicBezTo>
                <a:cubicBezTo>
                  <a:pt x="278758" y="4908226"/>
                  <a:pt x="338319" y="5059552"/>
                  <a:pt x="360135" y="5287407"/>
                </a:cubicBezTo>
                <a:cubicBezTo>
                  <a:pt x="370177" y="5468860"/>
                  <a:pt x="348015" y="5649274"/>
                  <a:pt x="414155" y="5817914"/>
                </a:cubicBezTo>
                <a:cubicBezTo>
                  <a:pt x="467137" y="5947770"/>
                  <a:pt x="534662" y="6049578"/>
                  <a:pt x="681487" y="5914873"/>
                </a:cubicBezTo>
                <a:cubicBezTo>
                  <a:pt x="680448" y="5747964"/>
                  <a:pt x="925963" y="5772897"/>
                  <a:pt x="892373" y="5605295"/>
                </a:cubicBezTo>
                <a:cubicBezTo>
                  <a:pt x="1003184" y="5641309"/>
                  <a:pt x="945009" y="5759046"/>
                  <a:pt x="1027770" y="5804063"/>
                </a:cubicBezTo>
                <a:cubicBezTo>
                  <a:pt x="1099105" y="5719915"/>
                  <a:pt x="1051664" y="5551968"/>
                  <a:pt x="1200566" y="5527036"/>
                </a:cubicBezTo>
                <a:cubicBezTo>
                  <a:pt x="1352931" y="5564088"/>
                  <a:pt x="1336655" y="5453970"/>
                  <a:pt x="1348083" y="5363590"/>
                </a:cubicBezTo>
                <a:cubicBezTo>
                  <a:pt x="1370938" y="5149586"/>
                  <a:pt x="1389291" y="5009687"/>
                  <a:pt x="1425997" y="4800532"/>
                </a:cubicBezTo>
                <a:cubicBezTo>
                  <a:pt x="1436385" y="4748243"/>
                  <a:pt x="1415608" y="4628775"/>
                  <a:pt x="1517416" y="4640549"/>
                </a:cubicBezTo>
                <a:cubicBezTo>
                  <a:pt x="1596022" y="4651976"/>
                  <a:pt x="1566242" y="4746512"/>
                  <a:pt x="1569705" y="4803995"/>
                </a:cubicBezTo>
                <a:cubicBezTo>
                  <a:pt x="1600177" y="5128809"/>
                  <a:pt x="1532998" y="5109763"/>
                  <a:pt x="1530921" y="5433885"/>
                </a:cubicBezTo>
                <a:cubicBezTo>
                  <a:pt x="1530574" y="5446697"/>
                  <a:pt x="1580786" y="5458125"/>
                  <a:pt x="1614721" y="5319957"/>
                </a:cubicBezTo>
                <a:cubicBezTo>
                  <a:pt x="1681208" y="5047432"/>
                  <a:pt x="1760507" y="4832736"/>
                  <a:pt x="1800676" y="4608691"/>
                </a:cubicBezTo>
                <a:cubicBezTo>
                  <a:pt x="1848463" y="4656824"/>
                  <a:pt x="1889671" y="4439704"/>
                  <a:pt x="1918759" y="4486799"/>
                </a:cubicBezTo>
                <a:cubicBezTo>
                  <a:pt x="1932264" y="4566098"/>
                  <a:pt x="1956503" y="4642626"/>
                  <a:pt x="2009139" y="4715000"/>
                </a:cubicBezTo>
                <a:cubicBezTo>
                  <a:pt x="2054502" y="4933851"/>
                  <a:pt x="2004983" y="5137812"/>
                  <a:pt x="2135532" y="5321689"/>
                </a:cubicBezTo>
                <a:cubicBezTo>
                  <a:pt x="2135532" y="5321689"/>
                  <a:pt x="2137610" y="5265245"/>
                  <a:pt x="2209291" y="5028733"/>
                </a:cubicBezTo>
                <a:cubicBezTo>
                  <a:pt x="2267120" y="4838277"/>
                  <a:pt x="2341225" y="4936622"/>
                  <a:pt x="2501208" y="4457711"/>
                </a:cubicBezTo>
                <a:cubicBezTo>
                  <a:pt x="2545186" y="4641934"/>
                  <a:pt x="2446495" y="4877753"/>
                  <a:pt x="2695127" y="4973674"/>
                </a:cubicBezTo>
                <a:cubicBezTo>
                  <a:pt x="2743260" y="4833775"/>
                  <a:pt x="2706208" y="4662365"/>
                  <a:pt x="2825329" y="4563328"/>
                </a:cubicBezTo>
                <a:cubicBezTo>
                  <a:pt x="2859958" y="4534586"/>
                  <a:pt x="2884890" y="4501689"/>
                  <a:pt x="2904628" y="4466368"/>
                </a:cubicBezTo>
                <a:cubicBezTo>
                  <a:pt x="2910515" y="4484375"/>
                  <a:pt x="2916749" y="4503074"/>
                  <a:pt x="2922635" y="4519696"/>
                </a:cubicBezTo>
                <a:cubicBezTo>
                  <a:pt x="2946529" y="4491647"/>
                  <a:pt x="3082618" y="3784882"/>
                  <a:pt x="3089544" y="3606545"/>
                </a:cubicBezTo>
                <a:cubicBezTo>
                  <a:pt x="3124172" y="3733285"/>
                  <a:pt x="3150490" y="3989882"/>
                  <a:pt x="3150490" y="3989882"/>
                </a:cubicBezTo>
                <a:cubicBezTo>
                  <a:pt x="3150490" y="3989882"/>
                  <a:pt x="3300085" y="3936900"/>
                  <a:pt x="3755448" y="1538193"/>
                </a:cubicBezTo>
                <a:cubicBezTo>
                  <a:pt x="3791461" y="1348775"/>
                  <a:pt x="3824704" y="697762"/>
                  <a:pt x="385033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78991"/>
            <a:ext cx="5266944" cy="3136392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8BBAC4-9088-44CF-BA2D-B8DD24FB52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279392"/>
            <a:ext cx="5266944" cy="1500187"/>
          </a:xfrm>
        </p:spPr>
        <p:txBody>
          <a:bodyPr/>
          <a:lstStyle>
            <a:lvl1pPr marL="0" indent="0">
              <a:buNone/>
              <a:defRPr sz="24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627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FD51F360-8860-4FB5-A0A5-773473DD8B39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A77EC9-372A-4ECA-9088-780532AF0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C882CE-1B27-414A-9B06-AA5D2DB683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397E60-5D92-4530-96D1-FC09AF3C27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9088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4240FE-0C6A-47E9-9B0A-7B3C6087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71AE1B-BB18-4C7E-AA77-3A4D401A5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FA7B1D-FEDD-4E29-A352-29E5F498B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374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 descr="Tag=AccentColor&#10;Flavor=Light&#10;Target=Fill">
            <a:extLst>
              <a:ext uri="{FF2B5EF4-FFF2-40B4-BE49-F238E27FC236}">
                <a16:creationId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190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190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149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1" descr="Tag=AccentColor&#10;Flavor=Light&#10;Target=Fill">
            <a:extLst>
              <a:ext uri="{FF2B5EF4-FFF2-40B4-BE49-F238E27FC236}">
                <a16:creationId xmlns:a16="http://schemas.microsoft.com/office/drawing/2014/main" id="{AAFBE1F6-FC6D-4C3D-9AC3-97028E6F18C7}"/>
              </a:ext>
            </a:extLst>
          </p:cNvPr>
          <p:cNvSpPr/>
          <p:nvPr/>
        </p:nvSpPr>
        <p:spPr>
          <a:xfrm rot="10800000" flipV="1">
            <a:off x="1969639" y="181596"/>
            <a:ext cx="8252722" cy="6022258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3784" y="1572768"/>
            <a:ext cx="6501384" cy="4096512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33410F-8A90-47F6-BD39-4AC0E4358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D819A9-F8DE-4E5C-AFC3-E0105ACD8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E25320-A12F-4F3E-8EC9-11292FF36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151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095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 descr="Mask ID=&#10;Mask position=bottom, center&#10;Mask family= brushstroke, landscape, wide">
            <a:extLst>
              <a:ext uri="{FF2B5EF4-FFF2-40B4-BE49-F238E27FC236}">
                <a16:creationId xmlns:a16="http://schemas.microsoft.com/office/drawing/2014/main" id="{736BF44D-E8DD-45FA-931D-CBCC67D57944}"/>
              </a:ext>
            </a:extLst>
          </p:cNvPr>
          <p:cNvSpPr/>
          <p:nvPr/>
        </p:nvSpPr>
        <p:spPr>
          <a:xfrm>
            <a:off x="1768100" y="-1"/>
            <a:ext cx="10423900" cy="5920155"/>
          </a:xfrm>
          <a:custGeom>
            <a:avLst/>
            <a:gdLst>
              <a:gd name="connsiteX0" fmla="*/ 10423900 w 10423900"/>
              <a:gd name="connsiteY0" fmla="*/ 0 h 5491534"/>
              <a:gd name="connsiteX1" fmla="*/ 3493157 w 10423900"/>
              <a:gd name="connsiteY1" fmla="*/ 0 h 5491534"/>
              <a:gd name="connsiteX2" fmla="*/ 3493018 w 10423900"/>
              <a:gd name="connsiteY2" fmla="*/ 31 h 5491534"/>
              <a:gd name="connsiteX3" fmla="*/ 3245493 w 10423900"/>
              <a:gd name="connsiteY3" fmla="*/ 104839 h 5491534"/>
              <a:gd name="connsiteX4" fmla="*/ 4434802 w 10423900"/>
              <a:gd name="connsiteY4" fmla="*/ 284558 h 5491534"/>
              <a:gd name="connsiteX5" fmla="*/ 4011937 w 10423900"/>
              <a:gd name="connsiteY5" fmla="*/ 395559 h 5491534"/>
              <a:gd name="connsiteX6" fmla="*/ 3573213 w 10423900"/>
              <a:gd name="connsiteY6" fmla="*/ 474847 h 5491534"/>
              <a:gd name="connsiteX7" fmla="*/ 3097489 w 10423900"/>
              <a:gd name="connsiteY7" fmla="*/ 532990 h 5491534"/>
              <a:gd name="connsiteX8" fmla="*/ 2664052 w 10423900"/>
              <a:gd name="connsiteY8" fmla="*/ 649279 h 5491534"/>
              <a:gd name="connsiteX9" fmla="*/ 3795218 w 10423900"/>
              <a:gd name="connsiteY9" fmla="*/ 696852 h 5491534"/>
              <a:gd name="connsiteX10" fmla="*/ 3208492 w 10423900"/>
              <a:gd name="connsiteY10" fmla="*/ 802568 h 5491534"/>
              <a:gd name="connsiteX11" fmla="*/ 2727483 w 10423900"/>
              <a:gd name="connsiteY11" fmla="*/ 939999 h 5491534"/>
              <a:gd name="connsiteX12" fmla="*/ 2389190 w 10423900"/>
              <a:gd name="connsiteY12" fmla="*/ 1003429 h 5491534"/>
              <a:gd name="connsiteX13" fmla="*/ 2029754 w 10423900"/>
              <a:gd name="connsiteY13" fmla="*/ 1019287 h 5491534"/>
              <a:gd name="connsiteX14" fmla="*/ 1945181 w 10423900"/>
              <a:gd name="connsiteY14" fmla="*/ 1119716 h 5491534"/>
              <a:gd name="connsiteX15" fmla="*/ 2056184 w 10423900"/>
              <a:gd name="connsiteY15" fmla="*/ 1225434 h 5491534"/>
              <a:gd name="connsiteX16" fmla="*/ 2225329 w 10423900"/>
              <a:gd name="connsiteY16" fmla="*/ 1236004 h 5491534"/>
              <a:gd name="connsiteX17" fmla="*/ 3234920 w 10423900"/>
              <a:gd name="connsiteY17" fmla="*/ 1262435 h 5491534"/>
              <a:gd name="connsiteX18" fmla="*/ 0 w 10423900"/>
              <a:gd name="connsiteY18" fmla="*/ 1495009 h 5491534"/>
              <a:gd name="connsiteX19" fmla="*/ 438724 w 10423900"/>
              <a:gd name="connsiteY19" fmla="*/ 1637728 h 5491534"/>
              <a:gd name="connsiteX20" fmla="*/ 586726 w 10423900"/>
              <a:gd name="connsiteY20" fmla="*/ 2028877 h 5491534"/>
              <a:gd name="connsiteX21" fmla="*/ 1125878 w 10423900"/>
              <a:gd name="connsiteY21" fmla="*/ 2250882 h 5491534"/>
              <a:gd name="connsiteX22" fmla="*/ 1474744 w 10423900"/>
              <a:gd name="connsiteY22" fmla="*/ 2330169 h 5491534"/>
              <a:gd name="connsiteX23" fmla="*/ 2272901 w 10423900"/>
              <a:gd name="connsiteY23" fmla="*/ 2446458 h 5491534"/>
              <a:gd name="connsiteX24" fmla="*/ 2389190 w 10423900"/>
              <a:gd name="connsiteY24" fmla="*/ 2636747 h 5491534"/>
              <a:gd name="connsiteX25" fmla="*/ 2489621 w 10423900"/>
              <a:gd name="connsiteY25" fmla="*/ 2848179 h 5491534"/>
              <a:gd name="connsiteX26" fmla="*/ 2701053 w 10423900"/>
              <a:gd name="connsiteY26" fmla="*/ 2985611 h 5491534"/>
              <a:gd name="connsiteX27" fmla="*/ 1057165 w 10423900"/>
              <a:gd name="connsiteY27" fmla="*/ 2964468 h 5491534"/>
              <a:gd name="connsiteX28" fmla="*/ 2912485 w 10423900"/>
              <a:gd name="connsiteY28" fmla="*/ 3408477 h 5491534"/>
              <a:gd name="connsiteX29" fmla="*/ 2748626 w 10423900"/>
              <a:gd name="connsiteY29" fmla="*/ 3582909 h 5491534"/>
              <a:gd name="connsiteX30" fmla="*/ 3763503 w 10423900"/>
              <a:gd name="connsiteY30" fmla="*/ 3820771 h 5491534"/>
              <a:gd name="connsiteX31" fmla="*/ 3219063 w 10423900"/>
              <a:gd name="connsiteY31" fmla="*/ 3847199 h 5491534"/>
              <a:gd name="connsiteX32" fmla="*/ 6385269 w 10423900"/>
              <a:gd name="connsiteY32" fmla="*/ 4840933 h 5491534"/>
              <a:gd name="connsiteX33" fmla="*/ 10285854 w 10423900"/>
              <a:gd name="connsiteY33" fmla="*/ 5471118 h 5491534"/>
              <a:gd name="connsiteX34" fmla="*/ 10423900 w 10423900"/>
              <a:gd name="connsiteY34" fmla="*/ 5491534 h 549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3900" h="5491534">
                <a:moveTo>
                  <a:pt x="10423900" y="0"/>
                </a:moveTo>
                <a:lnTo>
                  <a:pt x="3493157" y="0"/>
                </a:lnTo>
                <a:lnTo>
                  <a:pt x="3493018" y="31"/>
                </a:lnTo>
                <a:cubicBezTo>
                  <a:pt x="3414969" y="12668"/>
                  <a:pt x="3328744" y="21588"/>
                  <a:pt x="3245493" y="104839"/>
                </a:cubicBezTo>
                <a:cubicBezTo>
                  <a:pt x="3668357" y="162984"/>
                  <a:pt x="4075366" y="51981"/>
                  <a:pt x="4434802" y="284558"/>
                </a:cubicBezTo>
                <a:cubicBezTo>
                  <a:pt x="4302656" y="400846"/>
                  <a:pt x="4154654" y="374416"/>
                  <a:pt x="4011937" y="395559"/>
                </a:cubicBezTo>
                <a:cubicBezTo>
                  <a:pt x="3863934" y="416704"/>
                  <a:pt x="3721217" y="453704"/>
                  <a:pt x="3573213" y="474847"/>
                </a:cubicBezTo>
                <a:cubicBezTo>
                  <a:pt x="3414639" y="501275"/>
                  <a:pt x="3256063" y="506562"/>
                  <a:pt x="3097489" y="532990"/>
                </a:cubicBezTo>
                <a:cubicBezTo>
                  <a:pt x="2965345" y="554135"/>
                  <a:pt x="2822627" y="517133"/>
                  <a:pt x="2664052" y="649279"/>
                </a:cubicBezTo>
                <a:cubicBezTo>
                  <a:pt x="3055203" y="744424"/>
                  <a:pt x="3409352" y="601706"/>
                  <a:pt x="3795218" y="696852"/>
                </a:cubicBezTo>
                <a:cubicBezTo>
                  <a:pt x="3567928" y="781425"/>
                  <a:pt x="3382924" y="754995"/>
                  <a:pt x="3208492" y="802568"/>
                </a:cubicBezTo>
                <a:cubicBezTo>
                  <a:pt x="3049916" y="850140"/>
                  <a:pt x="2859627" y="797282"/>
                  <a:pt x="2727483" y="939999"/>
                </a:cubicBezTo>
                <a:cubicBezTo>
                  <a:pt x="2627052" y="1051000"/>
                  <a:pt x="2521336" y="1066858"/>
                  <a:pt x="2389190" y="1003429"/>
                </a:cubicBezTo>
                <a:cubicBezTo>
                  <a:pt x="2272901" y="945284"/>
                  <a:pt x="2146043" y="961142"/>
                  <a:pt x="2029754" y="1019287"/>
                </a:cubicBezTo>
                <a:cubicBezTo>
                  <a:pt x="1987468" y="1040430"/>
                  <a:pt x="1945181" y="1066858"/>
                  <a:pt x="1945181" y="1119716"/>
                </a:cubicBezTo>
                <a:cubicBezTo>
                  <a:pt x="1945181" y="1193719"/>
                  <a:pt x="1998039" y="1214862"/>
                  <a:pt x="2056184" y="1225434"/>
                </a:cubicBezTo>
                <a:cubicBezTo>
                  <a:pt x="2109042" y="1236004"/>
                  <a:pt x="2172471" y="1246577"/>
                  <a:pt x="2225329" y="1236004"/>
                </a:cubicBezTo>
                <a:cubicBezTo>
                  <a:pt x="2563622" y="1177861"/>
                  <a:pt x="2896629" y="1273005"/>
                  <a:pt x="3234920" y="1262435"/>
                </a:cubicBezTo>
                <a:cubicBezTo>
                  <a:pt x="2172471" y="1489724"/>
                  <a:pt x="1099450" y="1415723"/>
                  <a:pt x="0" y="1495009"/>
                </a:cubicBezTo>
                <a:cubicBezTo>
                  <a:pt x="142717" y="1653583"/>
                  <a:pt x="327721" y="1521439"/>
                  <a:pt x="438724" y="1637728"/>
                </a:cubicBezTo>
                <a:cubicBezTo>
                  <a:pt x="333006" y="1880875"/>
                  <a:pt x="375293" y="2013020"/>
                  <a:pt x="586726" y="2028877"/>
                </a:cubicBezTo>
                <a:cubicBezTo>
                  <a:pt x="792873" y="2044734"/>
                  <a:pt x="1014877" y="1960161"/>
                  <a:pt x="1125878" y="2250882"/>
                </a:cubicBezTo>
                <a:cubicBezTo>
                  <a:pt x="1157593" y="2340740"/>
                  <a:pt x="1353170" y="2314312"/>
                  <a:pt x="1474744" y="2330169"/>
                </a:cubicBezTo>
                <a:cubicBezTo>
                  <a:pt x="1739034" y="2367170"/>
                  <a:pt x="2019183" y="2330169"/>
                  <a:pt x="2272901" y="2446458"/>
                </a:cubicBezTo>
                <a:cubicBezTo>
                  <a:pt x="2373332" y="2488744"/>
                  <a:pt x="2442048" y="2520459"/>
                  <a:pt x="2389190" y="2636747"/>
                </a:cubicBezTo>
                <a:cubicBezTo>
                  <a:pt x="2336332" y="2758321"/>
                  <a:pt x="2405048" y="2800607"/>
                  <a:pt x="2489621" y="2848179"/>
                </a:cubicBezTo>
                <a:cubicBezTo>
                  <a:pt x="2553051" y="2885180"/>
                  <a:pt x="2648195" y="2874609"/>
                  <a:pt x="2701053" y="2985611"/>
                </a:cubicBezTo>
                <a:cubicBezTo>
                  <a:pt x="2146043" y="2969753"/>
                  <a:pt x="1606888" y="2879895"/>
                  <a:pt x="1057165" y="2964468"/>
                </a:cubicBezTo>
                <a:cubicBezTo>
                  <a:pt x="1659748" y="3175900"/>
                  <a:pt x="2320474" y="3165328"/>
                  <a:pt x="2912485" y="3408477"/>
                </a:cubicBezTo>
                <a:cubicBezTo>
                  <a:pt x="2891342" y="3493050"/>
                  <a:pt x="2753911" y="3456048"/>
                  <a:pt x="2748626" y="3582909"/>
                </a:cubicBezTo>
                <a:cubicBezTo>
                  <a:pt x="3060489" y="3715055"/>
                  <a:pt x="3435782" y="3625195"/>
                  <a:pt x="3763503" y="3820771"/>
                </a:cubicBezTo>
                <a:cubicBezTo>
                  <a:pt x="3573213" y="3910629"/>
                  <a:pt x="3398782" y="3762626"/>
                  <a:pt x="3219063" y="3847199"/>
                </a:cubicBezTo>
                <a:cubicBezTo>
                  <a:pt x="3277208" y="3974060"/>
                  <a:pt x="5909545" y="4756360"/>
                  <a:pt x="6385269" y="4840933"/>
                </a:cubicBezTo>
                <a:cubicBezTo>
                  <a:pt x="7171204" y="4982659"/>
                  <a:pt x="9157515" y="5302348"/>
                  <a:pt x="10285854" y="5471118"/>
                </a:cubicBezTo>
                <a:lnTo>
                  <a:pt x="10423900" y="5491534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363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76C5A8FA-6B61-4934-AF55-C595090CA5DC}"/>
              </a:ext>
            </a:extLst>
          </p:cNvPr>
          <p:cNvSpPr/>
          <p:nvPr/>
        </p:nvSpPr>
        <p:spPr>
          <a:xfrm>
            <a:off x="4726728" y="0"/>
            <a:ext cx="7472381" cy="6858000"/>
          </a:xfrm>
          <a:custGeom>
            <a:avLst/>
            <a:gdLst>
              <a:gd name="connsiteX0" fmla="*/ 1232666 w 7472381"/>
              <a:gd name="connsiteY0" fmla="*/ 0 h 6886575"/>
              <a:gd name="connsiteX1" fmla="*/ 7472381 w 7472381"/>
              <a:gd name="connsiteY1" fmla="*/ 0 h 6886575"/>
              <a:gd name="connsiteX2" fmla="*/ 7472381 w 7472381"/>
              <a:gd name="connsiteY2" fmla="*/ 814388 h 6886575"/>
              <a:gd name="connsiteX3" fmla="*/ 7472381 w 7472381"/>
              <a:gd name="connsiteY3" fmla="*/ 6411516 h 6886575"/>
              <a:gd name="connsiteX4" fmla="*/ 7472381 w 7472381"/>
              <a:gd name="connsiteY4" fmla="*/ 6886575 h 6886575"/>
              <a:gd name="connsiteX5" fmla="*/ 6992676 w 7472381"/>
              <a:gd name="connsiteY5" fmla="*/ 6886575 h 6886575"/>
              <a:gd name="connsiteX6" fmla="*/ 1946893 w 7472381"/>
              <a:gd name="connsiteY6" fmla="*/ 6886575 h 6886575"/>
              <a:gd name="connsiteX7" fmla="*/ 1506276 w 7472381"/>
              <a:gd name="connsiteY7" fmla="*/ 6686550 h 6886575"/>
              <a:gd name="connsiteX8" fmla="*/ 1314394 w 7472381"/>
              <a:gd name="connsiteY8" fmla="*/ 6457949 h 6886575"/>
              <a:gd name="connsiteX9" fmla="*/ 1246880 w 7472381"/>
              <a:gd name="connsiteY9" fmla="*/ 6393656 h 6886575"/>
              <a:gd name="connsiteX10" fmla="*/ 1079872 w 7472381"/>
              <a:gd name="connsiteY10" fmla="*/ 6307931 h 6886575"/>
              <a:gd name="connsiteX11" fmla="*/ 788495 w 7472381"/>
              <a:gd name="connsiteY11" fmla="*/ 6125765 h 6886575"/>
              <a:gd name="connsiteX12" fmla="*/ 895097 w 7472381"/>
              <a:gd name="connsiteY12" fmla="*/ 6082903 h 6886575"/>
              <a:gd name="connsiteX13" fmla="*/ 1204239 w 7472381"/>
              <a:gd name="connsiteY13" fmla="*/ 6193631 h 6886575"/>
              <a:gd name="connsiteX14" fmla="*/ 1428102 w 7472381"/>
              <a:gd name="connsiteY14" fmla="*/ 6222206 h 6886575"/>
              <a:gd name="connsiteX15" fmla="*/ 1111852 w 7472381"/>
              <a:gd name="connsiteY15" fmla="*/ 6029325 h 6886575"/>
              <a:gd name="connsiteX16" fmla="*/ 806262 w 7472381"/>
              <a:gd name="connsiteY16" fmla="*/ 5779294 h 6886575"/>
              <a:gd name="connsiteX17" fmla="*/ 1040785 w 7472381"/>
              <a:gd name="connsiteY17" fmla="*/ 5825728 h 6886575"/>
              <a:gd name="connsiteX18" fmla="*/ 1051445 w 7472381"/>
              <a:gd name="connsiteY18" fmla="*/ 5793581 h 6886575"/>
              <a:gd name="connsiteX19" fmla="*/ 845349 w 7472381"/>
              <a:gd name="connsiteY19" fmla="*/ 5497115 h 6886575"/>
              <a:gd name="connsiteX20" fmla="*/ 745855 w 7472381"/>
              <a:gd name="connsiteY20" fmla="*/ 5375672 h 6886575"/>
              <a:gd name="connsiteX21" fmla="*/ 291024 w 7472381"/>
              <a:gd name="connsiteY21" fmla="*/ 5014913 h 6886575"/>
              <a:gd name="connsiteX22" fmla="*/ 724535 w 7472381"/>
              <a:gd name="connsiteY22" fmla="*/ 5175647 h 6886575"/>
              <a:gd name="connsiteX23" fmla="*/ 276811 w 7472381"/>
              <a:gd name="connsiteY23" fmla="*/ 4825603 h 6886575"/>
              <a:gd name="connsiteX24" fmla="*/ 60055 w 7472381"/>
              <a:gd name="connsiteY24" fmla="*/ 4697016 h 6886575"/>
              <a:gd name="connsiteX25" fmla="*/ 6755 w 7472381"/>
              <a:gd name="connsiteY25" fmla="*/ 4622006 h 6886575"/>
              <a:gd name="connsiteX26" fmla="*/ 102696 w 7472381"/>
              <a:gd name="connsiteY26" fmla="*/ 4604146 h 6886575"/>
              <a:gd name="connsiteX27" fmla="*/ 397625 w 7472381"/>
              <a:gd name="connsiteY27" fmla="*/ 4632722 h 6886575"/>
              <a:gd name="connsiteX28" fmla="*/ 31628 w 7472381"/>
              <a:gd name="connsiteY28" fmla="*/ 4396978 h 6886575"/>
              <a:gd name="connsiteX29" fmla="*/ 305237 w 7472381"/>
              <a:gd name="connsiteY29" fmla="*/ 4432697 h 6886575"/>
              <a:gd name="connsiteX30" fmla="*/ 383412 w 7472381"/>
              <a:gd name="connsiteY30" fmla="*/ 4339828 h 6886575"/>
              <a:gd name="connsiteX31" fmla="*/ 511333 w 7472381"/>
              <a:gd name="connsiteY31" fmla="*/ 4189810 h 6886575"/>
              <a:gd name="connsiteX32" fmla="*/ 600167 w 7472381"/>
              <a:gd name="connsiteY32" fmla="*/ 4107656 h 6886575"/>
              <a:gd name="connsiteX33" fmla="*/ 635701 w 7472381"/>
              <a:gd name="connsiteY33" fmla="*/ 3843337 h 6886575"/>
              <a:gd name="connsiteX34" fmla="*/ 561080 w 7472381"/>
              <a:gd name="connsiteY34" fmla="*/ 3554015 h 6886575"/>
              <a:gd name="connsiteX35" fmla="*/ 354985 w 7472381"/>
              <a:gd name="connsiteY35" fmla="*/ 3407569 h 6886575"/>
              <a:gd name="connsiteX36" fmla="*/ 415392 w 7472381"/>
              <a:gd name="connsiteY36" fmla="*/ 3243263 h 6886575"/>
              <a:gd name="connsiteX37" fmla="*/ 852456 w 7472381"/>
              <a:gd name="connsiteY37" fmla="*/ 3343275 h 6886575"/>
              <a:gd name="connsiteX38" fmla="*/ 202190 w 7472381"/>
              <a:gd name="connsiteY38" fmla="*/ 2953940 h 6886575"/>
              <a:gd name="connsiteX39" fmla="*/ 312344 w 7472381"/>
              <a:gd name="connsiteY39" fmla="*/ 2936081 h 6886575"/>
              <a:gd name="connsiteX40" fmla="*/ 706768 w 7472381"/>
              <a:gd name="connsiteY40" fmla="*/ 2714625 h 6886575"/>
              <a:gd name="connsiteX41" fmla="*/ 728088 w 7472381"/>
              <a:gd name="connsiteY41" fmla="*/ 2703909 h 6886575"/>
              <a:gd name="connsiteX42" fmla="*/ 795602 w 7472381"/>
              <a:gd name="connsiteY42" fmla="*/ 2564606 h 6886575"/>
              <a:gd name="connsiteX43" fmla="*/ 1008804 w 7472381"/>
              <a:gd name="connsiteY43" fmla="*/ 2543175 h 6886575"/>
              <a:gd name="connsiteX44" fmla="*/ 1186473 w 7472381"/>
              <a:gd name="connsiteY44" fmla="*/ 2575322 h 6886575"/>
              <a:gd name="connsiteX45" fmla="*/ 1378355 w 7472381"/>
              <a:gd name="connsiteY45" fmla="*/ 2536031 h 6886575"/>
              <a:gd name="connsiteX46" fmla="*/ 1548916 w 7472381"/>
              <a:gd name="connsiteY46" fmla="*/ 2553891 h 6886575"/>
              <a:gd name="connsiteX47" fmla="*/ 1694604 w 7472381"/>
              <a:gd name="connsiteY47" fmla="*/ 2528888 h 6886575"/>
              <a:gd name="connsiteX48" fmla="*/ 1552469 w 7472381"/>
              <a:gd name="connsiteY48" fmla="*/ 2411015 h 6886575"/>
              <a:gd name="connsiteX49" fmla="*/ 1353481 w 7472381"/>
              <a:gd name="connsiteY49" fmla="*/ 2411015 h 6886575"/>
              <a:gd name="connsiteX50" fmla="*/ 1211346 w 7472381"/>
              <a:gd name="connsiteY50" fmla="*/ 2336007 h 6886575"/>
              <a:gd name="connsiteX51" fmla="*/ 1076318 w 7472381"/>
              <a:gd name="connsiteY51" fmla="*/ 2200275 h 6886575"/>
              <a:gd name="connsiteX52" fmla="*/ 600167 w 7472381"/>
              <a:gd name="connsiteY52" fmla="*/ 1982390 h 6886575"/>
              <a:gd name="connsiteX53" fmla="*/ 514886 w 7472381"/>
              <a:gd name="connsiteY53" fmla="*/ 1900238 h 6886575"/>
              <a:gd name="connsiteX54" fmla="*/ 1872273 w 7472381"/>
              <a:gd name="connsiteY54" fmla="*/ 2218135 h 6886575"/>
              <a:gd name="connsiteX55" fmla="*/ 1452975 w 7472381"/>
              <a:gd name="connsiteY55" fmla="*/ 2085975 h 6886575"/>
              <a:gd name="connsiteX56" fmla="*/ 1737245 w 7472381"/>
              <a:gd name="connsiteY56" fmla="*/ 2110978 h 6886575"/>
              <a:gd name="connsiteX57" fmla="*/ 1893593 w 7472381"/>
              <a:gd name="connsiteY57" fmla="*/ 2021681 h 6886575"/>
              <a:gd name="connsiteX58" fmla="*/ 1893593 w 7472381"/>
              <a:gd name="connsiteY58" fmla="*/ 1993106 h 6886575"/>
              <a:gd name="connsiteX59" fmla="*/ 1776332 w 7472381"/>
              <a:gd name="connsiteY59" fmla="*/ 1910953 h 6886575"/>
              <a:gd name="connsiteX60" fmla="*/ 1708818 w 7472381"/>
              <a:gd name="connsiteY60" fmla="*/ 1857375 h 6886575"/>
              <a:gd name="connsiteX61" fmla="*/ 1524043 w 7472381"/>
              <a:gd name="connsiteY61" fmla="*/ 1664493 h 6886575"/>
              <a:gd name="connsiteX62" fmla="*/ 1655517 w 7472381"/>
              <a:gd name="connsiteY62" fmla="*/ 1643062 h 6886575"/>
              <a:gd name="connsiteX63" fmla="*/ 1705264 w 7472381"/>
              <a:gd name="connsiteY63" fmla="*/ 1603772 h 6886575"/>
              <a:gd name="connsiteX64" fmla="*/ 1669731 w 7472381"/>
              <a:gd name="connsiteY64" fmla="*/ 1546622 h 6886575"/>
              <a:gd name="connsiteX65" fmla="*/ 1261093 w 7472381"/>
              <a:gd name="connsiteY65" fmla="*/ 1371600 h 6886575"/>
              <a:gd name="connsiteX66" fmla="*/ 1229113 w 7472381"/>
              <a:gd name="connsiteY66" fmla="*/ 1235869 h 6886575"/>
              <a:gd name="connsiteX67" fmla="*/ 1307287 w 7472381"/>
              <a:gd name="connsiteY67" fmla="*/ 1214437 h 6886575"/>
              <a:gd name="connsiteX68" fmla="*/ 1396121 w 7472381"/>
              <a:gd name="connsiteY68" fmla="*/ 1225153 h 6886575"/>
              <a:gd name="connsiteX69" fmla="*/ 1325054 w 7472381"/>
              <a:gd name="connsiteY69" fmla="*/ 1117997 h 6886575"/>
              <a:gd name="connsiteX70" fmla="*/ 1037231 w 7472381"/>
              <a:gd name="connsiteY70" fmla="*/ 1010841 h 6886575"/>
              <a:gd name="connsiteX71" fmla="*/ 983931 w 7472381"/>
              <a:gd name="connsiteY71" fmla="*/ 953690 h 6886575"/>
              <a:gd name="connsiteX72" fmla="*/ 1054998 w 7472381"/>
              <a:gd name="connsiteY72" fmla="*/ 925115 h 6886575"/>
              <a:gd name="connsiteX73" fmla="*/ 1108299 w 7472381"/>
              <a:gd name="connsiteY73" fmla="*/ 914400 h 6886575"/>
              <a:gd name="connsiteX74" fmla="*/ 6755 w 7472381"/>
              <a:gd name="connsiteY74" fmla="*/ 467915 h 6886575"/>
              <a:gd name="connsiteX75" fmla="*/ 255490 w 7472381"/>
              <a:gd name="connsiteY75" fmla="*/ 464344 h 6886575"/>
              <a:gd name="connsiteX76" fmla="*/ 500673 w 7472381"/>
              <a:gd name="connsiteY76" fmla="*/ 535781 h 6886575"/>
              <a:gd name="connsiteX77" fmla="*/ 760069 w 7472381"/>
              <a:gd name="connsiteY77" fmla="*/ 525066 h 6886575"/>
              <a:gd name="connsiteX78" fmla="*/ 1005251 w 7472381"/>
              <a:gd name="connsiteY78" fmla="*/ 560785 h 6886575"/>
              <a:gd name="connsiteX79" fmla="*/ 1218453 w 7472381"/>
              <a:gd name="connsiteY79" fmla="*/ 560785 h 6886575"/>
              <a:gd name="connsiteX80" fmla="*/ 1019464 w 7472381"/>
              <a:gd name="connsiteY80" fmla="*/ 507206 h 6886575"/>
              <a:gd name="connsiteX81" fmla="*/ 944844 w 7472381"/>
              <a:gd name="connsiteY81" fmla="*/ 417909 h 6886575"/>
              <a:gd name="connsiteX82" fmla="*/ 969717 w 7472381"/>
              <a:gd name="connsiteY82" fmla="*/ 335757 h 6886575"/>
              <a:gd name="connsiteX83" fmla="*/ 1051445 w 7472381"/>
              <a:gd name="connsiteY83" fmla="*/ 360759 h 6886575"/>
              <a:gd name="connsiteX84" fmla="*/ 1147386 w 7472381"/>
              <a:gd name="connsiteY84" fmla="*/ 453629 h 6886575"/>
              <a:gd name="connsiteX85" fmla="*/ 1168706 w 7472381"/>
              <a:gd name="connsiteY85" fmla="*/ 396478 h 6886575"/>
              <a:gd name="connsiteX86" fmla="*/ 1225560 w 7472381"/>
              <a:gd name="connsiteY86" fmla="*/ 353615 h 6886575"/>
              <a:gd name="connsiteX87" fmla="*/ 1552469 w 7472381"/>
              <a:gd name="connsiteY87" fmla="*/ 375047 h 6886575"/>
              <a:gd name="connsiteX88" fmla="*/ 1335714 w 7472381"/>
              <a:gd name="connsiteY88" fmla="*/ 192881 h 6886575"/>
              <a:gd name="connsiteX89" fmla="*/ 1197133 w 7472381"/>
              <a:gd name="connsiteY89" fmla="*/ 164306 h 6886575"/>
              <a:gd name="connsiteX90" fmla="*/ 1165153 w 7472381"/>
              <a:gd name="connsiteY90" fmla="*/ 89297 h 6886575"/>
              <a:gd name="connsiteX91" fmla="*/ 1229113 w 7472381"/>
              <a:gd name="connsiteY91" fmla="*/ 71437 h 6886575"/>
              <a:gd name="connsiteX92" fmla="*/ 1548916 w 7472381"/>
              <a:gd name="connsiteY92" fmla="*/ 135731 h 6886575"/>
              <a:gd name="connsiteX93" fmla="*/ 1602217 w 7472381"/>
              <a:gd name="connsiteY93" fmla="*/ 110728 h 6886575"/>
              <a:gd name="connsiteX94" fmla="*/ 1232666 w 7472381"/>
              <a:gd name="connsiteY94" fmla="*/ 0 h 688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6AD042-DE90-4088-8A07-B9A64C2CE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40080"/>
            <a:ext cx="3886200" cy="29535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FFC98-62A0-445A-BEDA-785BE925A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9168" y="640080"/>
            <a:ext cx="4489704" cy="5596128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4D7827-8489-4EE4-88EE-16685FE6DE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776472"/>
            <a:ext cx="3886200" cy="24688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3534F-EA91-4A50-B0F6-10D689E45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20F3F7-8B4B-4015-AA9C-109D05B2F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0B6EE2-78A1-4D01-87BE-A1487FBD2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075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615C6B-1C98-4B1C-AB4B-1E1898E59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DFF97-B7FD-47F9-BC7F-DD4B4C5EA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831D22-079E-43E3-86A4-BA12DB888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4E684-10F4-4CC3-A0B9-F03AA7BE37CF}" type="datetimeFigureOut">
              <a:rPr lang="en-US" smtClean="0"/>
              <a:t>5/2/2023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C30A2-140B-4A5D-BEEC-C1314AF1F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1BA8F-7826-496D-91F8-B3ECDF34D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895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14" r:id="rId5"/>
    <p:sldLayoutId id="2147483715" r:id="rId6"/>
    <p:sldLayoutId id="2147483721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6DA9DF9-31F7-4056-B42E-878CC92417B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2BAAAB-89B0-FD62-59AF-B12C6766B2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3468" y="643467"/>
            <a:ext cx="4620584" cy="4567137"/>
          </a:xfrm>
        </p:spPr>
        <p:txBody>
          <a:bodyPr>
            <a:normAutofit/>
          </a:bodyPr>
          <a:lstStyle/>
          <a:p>
            <a:r>
              <a:rPr lang="en-US" dirty="0"/>
              <a:t>Maraviroc Development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F8FC7C-0443-4103-9E30-ED4243118B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3467" y="5277684"/>
            <a:ext cx="4620584" cy="775494"/>
          </a:xfrm>
        </p:spPr>
        <p:txBody>
          <a:bodyPr>
            <a:normAutofit/>
          </a:bodyPr>
          <a:lstStyle/>
          <a:p>
            <a:r>
              <a:rPr lang="en-US" dirty="0"/>
              <a:t>Mason Legg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1169F65-0FE6-40DD-6256-B5EF4326EF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13631" r="26158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39862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F15BE-5EC4-D9BA-1D12-A060762E3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A5C919-0DA3-BB1A-8A67-85AC433EE4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effectLst/>
              </a:rPr>
              <a:t>Bedell, T. Aaron, et al. “An Expedient Synthesis of Maraviroc (UK-427,857) via C–H Functionalization.” </a:t>
            </a:r>
            <a:r>
              <a:rPr lang="en-US" i="1" dirty="0">
                <a:effectLst/>
              </a:rPr>
              <a:t>Tetrahedron Letters</a:t>
            </a:r>
            <a:r>
              <a:rPr lang="en-US" dirty="0">
                <a:effectLst/>
              </a:rPr>
              <a:t>, vol. 56, no. 23, 3 June 2015, pp. 3620–3623., https://</a:t>
            </a:r>
            <a:r>
              <a:rPr lang="en-US" dirty="0" err="1">
                <a:effectLst/>
              </a:rPr>
              <a:t>doi.org</a:t>
            </a:r>
            <a:r>
              <a:rPr lang="en-US" dirty="0">
                <a:effectLst/>
              </a:rPr>
              <a:t>/10.1016/j.tetlet.2015.01.074. </a:t>
            </a:r>
          </a:p>
          <a:p>
            <a:r>
              <a:rPr lang="en-US" dirty="0" err="1">
                <a:effectLst/>
              </a:rPr>
              <a:t>Cerna</a:t>
            </a:r>
            <a:r>
              <a:rPr lang="en-US" dirty="0">
                <a:effectLst/>
              </a:rPr>
              <a:t>, Igor, and Joseph </a:t>
            </a:r>
            <a:r>
              <a:rPr lang="en-US" dirty="0" err="1">
                <a:effectLst/>
              </a:rPr>
              <a:t>Hajicek</a:t>
            </a:r>
            <a:r>
              <a:rPr lang="en-US" dirty="0">
                <a:effectLst/>
              </a:rPr>
              <a:t>. </a:t>
            </a:r>
            <a:r>
              <a:rPr lang="en-US" i="1" dirty="0">
                <a:effectLst/>
              </a:rPr>
              <a:t>A PROCESS FOR THE SYNTHESIS OF MARAVIROC</a:t>
            </a:r>
            <a:r>
              <a:rPr lang="en-US" dirty="0">
                <a:effectLst/>
              </a:rPr>
              <a:t>. 30 Oct. 2014. </a:t>
            </a:r>
          </a:p>
          <a:p>
            <a:r>
              <a:rPr lang="en-US" dirty="0">
                <a:effectLst/>
              </a:rPr>
              <a:t>Dean, Michael, et al. “Genetic Restriction of HIV-1 Infection and Progression to AIDS by a Deletion Allele of the </a:t>
            </a:r>
            <a:r>
              <a:rPr lang="en-US" i="1" dirty="0">
                <a:effectLst/>
              </a:rPr>
              <a:t>ckr5</a:t>
            </a:r>
            <a:r>
              <a:rPr lang="en-US" dirty="0">
                <a:effectLst/>
              </a:rPr>
              <a:t> Structural Gene.” </a:t>
            </a:r>
            <a:r>
              <a:rPr lang="en-US" i="1" dirty="0">
                <a:effectLst/>
              </a:rPr>
              <a:t>Science</a:t>
            </a:r>
            <a:r>
              <a:rPr lang="en-US" dirty="0">
                <a:effectLst/>
              </a:rPr>
              <a:t>, vol. 273, no. 5283, 1996, pp. 1856–1862., https://</a:t>
            </a:r>
            <a:r>
              <a:rPr lang="en-US" dirty="0" err="1">
                <a:effectLst/>
              </a:rPr>
              <a:t>doi.org</a:t>
            </a:r>
            <a:r>
              <a:rPr lang="en-US" dirty="0">
                <a:effectLst/>
              </a:rPr>
              <a:t>/10.1126/science.273.5283.1856. </a:t>
            </a:r>
          </a:p>
          <a:p>
            <a:r>
              <a:rPr lang="en-US" dirty="0">
                <a:effectLst/>
              </a:rPr>
              <a:t>Dorr, Patrick, et al. “Maraviroc (UK-427,857), a Potent, Orally Bioavailable, and Selective Small-Molecule Inhibitor of Chemokine Receptor CCR5 with Broad-Spectrum Anti-Human Immunodeficiency Virus Type 1 Activity.” </a:t>
            </a:r>
            <a:r>
              <a:rPr lang="en-US" i="1" dirty="0">
                <a:effectLst/>
              </a:rPr>
              <a:t>Antimicrobial Agents and Chemotherapy</a:t>
            </a:r>
            <a:r>
              <a:rPr lang="en-US" dirty="0">
                <a:effectLst/>
              </a:rPr>
              <a:t>, vol. 49, no. 11, 2005, pp. 4721–4732., https://</a:t>
            </a:r>
            <a:r>
              <a:rPr lang="en-US" dirty="0" err="1">
                <a:effectLst/>
              </a:rPr>
              <a:t>doi.org</a:t>
            </a:r>
            <a:r>
              <a:rPr lang="en-US" dirty="0">
                <a:effectLst/>
              </a:rPr>
              <a:t>/10.1128/aac.49.11.4721-4732.2005.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232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F1093-846C-5202-16BC-C2380D4A96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Drug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E5DDCE-B74B-E593-93C5-0E9371EA6A8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800" b="1" dirty="0"/>
              <a:t>Trade name: </a:t>
            </a:r>
            <a:r>
              <a:rPr lang="en-US" sz="2800" dirty="0"/>
              <a:t>Maraviroc (</a:t>
            </a:r>
            <a:r>
              <a:rPr lang="en-US" sz="2800" b="0" i="0" dirty="0">
                <a:solidFill>
                  <a:srgbClr val="192027"/>
                </a:solidFill>
                <a:effectLst/>
              </a:rPr>
              <a:t>Selzentry outside US)</a:t>
            </a:r>
          </a:p>
          <a:p>
            <a:r>
              <a:rPr lang="en-US" sz="2800" b="1" dirty="0">
                <a:solidFill>
                  <a:srgbClr val="192027"/>
                </a:solidFill>
              </a:rPr>
              <a:t>IUPAC Name: </a:t>
            </a:r>
            <a:r>
              <a:rPr lang="en-US" sz="2800" i="0" dirty="0">
                <a:solidFill>
                  <a:srgbClr val="202124"/>
                </a:solidFill>
                <a:effectLst/>
              </a:rPr>
              <a:t>4,4-Difluoro-N-{(1S)-3-[3-(3-isopropyl- 5-methyl-4H-1,2,4-triazol-4-yl)-8-azabicyclo[3.2.1]oct-8-yl]-1-phenylpropyl}cyclohexanecarboxamide</a:t>
            </a:r>
          </a:p>
          <a:p>
            <a:r>
              <a:rPr lang="en-US" sz="2800" b="1" dirty="0">
                <a:solidFill>
                  <a:srgbClr val="202124"/>
                </a:solidFill>
              </a:rPr>
              <a:t>Chemical Formula: </a:t>
            </a:r>
            <a:r>
              <a:rPr lang="en-US" sz="2800" dirty="0">
                <a:solidFill>
                  <a:srgbClr val="202124"/>
                </a:solidFill>
              </a:rPr>
              <a:t>C</a:t>
            </a:r>
            <a:r>
              <a:rPr lang="en-US" sz="2800" baseline="-25000" dirty="0">
                <a:solidFill>
                  <a:srgbClr val="202124"/>
                </a:solidFill>
              </a:rPr>
              <a:t>29</a:t>
            </a:r>
            <a:r>
              <a:rPr lang="en-US" sz="2800" dirty="0">
                <a:solidFill>
                  <a:srgbClr val="202124"/>
                </a:solidFill>
              </a:rPr>
              <a:t>H</a:t>
            </a:r>
            <a:r>
              <a:rPr lang="en-US" sz="2800" baseline="-25000" dirty="0">
                <a:solidFill>
                  <a:srgbClr val="202124"/>
                </a:solidFill>
              </a:rPr>
              <a:t>41</a:t>
            </a:r>
            <a:r>
              <a:rPr lang="en-US" sz="2800" dirty="0">
                <a:solidFill>
                  <a:srgbClr val="202124"/>
                </a:solidFill>
              </a:rPr>
              <a:t>F</a:t>
            </a:r>
            <a:r>
              <a:rPr lang="en-US" sz="2800" baseline="-25000" dirty="0">
                <a:solidFill>
                  <a:srgbClr val="202124"/>
                </a:solidFill>
              </a:rPr>
              <a:t>2</a:t>
            </a:r>
            <a:r>
              <a:rPr lang="en-US" sz="2800" dirty="0">
                <a:solidFill>
                  <a:srgbClr val="202124"/>
                </a:solidFill>
              </a:rPr>
              <a:t>N</a:t>
            </a:r>
            <a:r>
              <a:rPr lang="en-US" sz="2800" baseline="-25000" dirty="0">
                <a:solidFill>
                  <a:srgbClr val="202124"/>
                </a:solidFill>
              </a:rPr>
              <a:t>5</a:t>
            </a:r>
            <a:r>
              <a:rPr lang="en-US" sz="2800" dirty="0">
                <a:solidFill>
                  <a:srgbClr val="202124"/>
                </a:solidFill>
              </a:rPr>
              <a:t>O</a:t>
            </a:r>
          </a:p>
          <a:p>
            <a:r>
              <a:rPr lang="en-US" sz="2800" b="1" dirty="0">
                <a:solidFill>
                  <a:srgbClr val="202124"/>
                </a:solidFill>
              </a:rPr>
              <a:t>Molecular Mass: </a:t>
            </a:r>
            <a:r>
              <a:rPr lang="en-US" sz="2800" dirty="0">
                <a:solidFill>
                  <a:srgbClr val="202124"/>
                </a:solidFill>
              </a:rPr>
              <a:t>513.666 g/mol</a:t>
            </a:r>
          </a:p>
          <a:p>
            <a:r>
              <a:rPr lang="en-US" sz="2800" b="1" dirty="0">
                <a:solidFill>
                  <a:srgbClr val="202124"/>
                </a:solidFill>
              </a:rPr>
              <a:t>Dissociation Constant: </a:t>
            </a:r>
            <a:r>
              <a:rPr lang="en-US" sz="2800" dirty="0">
                <a:solidFill>
                  <a:srgbClr val="202124"/>
                </a:solidFill>
              </a:rPr>
              <a:t>.089ng/ml</a:t>
            </a:r>
            <a:endParaRPr lang="en-US" sz="2800" b="1" dirty="0">
              <a:solidFill>
                <a:srgbClr val="202124"/>
              </a:solidFill>
            </a:endParaRPr>
          </a:p>
          <a:p>
            <a:r>
              <a:rPr lang="en-US" sz="2800" b="1" dirty="0">
                <a:solidFill>
                  <a:srgbClr val="202124"/>
                </a:solidFill>
              </a:rPr>
              <a:t>IC50: </a:t>
            </a:r>
            <a:r>
              <a:rPr lang="en-US" sz="2800" dirty="0">
                <a:solidFill>
                  <a:srgbClr val="202124"/>
                </a:solidFill>
              </a:rPr>
              <a:t>0.10 – 4.50 </a:t>
            </a:r>
            <a:r>
              <a:rPr lang="en-US" sz="2800" dirty="0" err="1">
                <a:solidFill>
                  <a:srgbClr val="202124"/>
                </a:solidFill>
              </a:rPr>
              <a:t>nM</a:t>
            </a:r>
            <a:r>
              <a:rPr lang="en-US" sz="2800" dirty="0">
                <a:solidFill>
                  <a:srgbClr val="202124"/>
                </a:solidFill>
              </a:rPr>
              <a:t>; ranges widely due to various viral strains</a:t>
            </a:r>
          </a:p>
          <a:p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4D3B8D4-D64E-B16F-1358-4A2C6482BCC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521883" y="2011046"/>
            <a:ext cx="3831917" cy="416083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27088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3A4F7-09F4-D318-CC57-D3E77244A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Narrative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E7762C-555D-F9B3-5719-716864D85D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primary treatment of HIV is to prevent viral DNA from entering the host cells. This entry is facilitated by G-coupled protein receptors. (GCPR)</a:t>
            </a:r>
          </a:p>
          <a:p>
            <a:r>
              <a:rPr lang="en-US" dirty="0"/>
              <a:t>C-C Chemokine Receptor-5 (CCR5) was seen as an attractive GCPR to target to prevent entry as populations without this protein is found to be highly protected from HIV progression.</a:t>
            </a:r>
          </a:p>
          <a:p>
            <a:r>
              <a:rPr lang="en-US" dirty="0"/>
              <a:t>These facts have led to CCR5 ligands being compounds of interest for discovery of HIV </a:t>
            </a:r>
            <a:r>
              <a:rPr lang="en-US" dirty="0" err="1"/>
              <a:t>treaments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60167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5CAD4-C8BA-1BF0-93CB-59BA21D5F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Lead Compound Discovery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1D3B8B-409D-782C-07BB-4A452059C9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697658"/>
            <a:ext cx="4937760" cy="4160520"/>
          </a:xfrm>
        </p:spPr>
        <p:txBody>
          <a:bodyPr/>
          <a:lstStyle/>
          <a:p>
            <a:r>
              <a:rPr lang="en-US" dirty="0"/>
              <a:t>With the knowledge that a CCR5 ligand could be a possible treatment, Pfizer’s screening library of compounds was tested using a radioligand-binding assay. Giving a single compound that showed the most promise.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AC46424-507B-0D57-6008-4602E39D609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714382" y="1546403"/>
            <a:ext cx="3701205" cy="418188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C277D68-4FF6-2888-53F3-4B4A9BFB65DD}"/>
              </a:ext>
            </a:extLst>
          </p:cNvPr>
          <p:cNvSpPr txBox="1"/>
          <p:nvPr/>
        </p:nvSpPr>
        <p:spPr>
          <a:xfrm>
            <a:off x="7685308" y="5858178"/>
            <a:ext cx="1759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UK-107543</a:t>
            </a:r>
          </a:p>
        </p:txBody>
      </p:sp>
    </p:spTree>
    <p:extLst>
      <p:ext uri="{BB962C8B-B14F-4D97-AF65-F5344CB8AC3E}">
        <p14:creationId xmlns:p14="http://schemas.microsoft.com/office/powerpoint/2010/main" val="3275780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35835A-0A19-F93A-749E-6F2F7B0A8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Lead Compound Optimization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9323F0-66D6-9E43-51A0-3039DBEF5F9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Parallel screening was utilized to evaluate potential compounds for the following properties:</a:t>
            </a:r>
          </a:p>
          <a:p>
            <a:pPr lvl="1"/>
            <a:r>
              <a:rPr lang="en-US" dirty="0"/>
              <a:t>Receptor binding potency</a:t>
            </a:r>
          </a:p>
          <a:p>
            <a:pPr lvl="1"/>
            <a:r>
              <a:rPr lang="en-US" dirty="0"/>
              <a:t>Antiviral Activity</a:t>
            </a:r>
          </a:p>
          <a:p>
            <a:pPr lvl="1"/>
            <a:r>
              <a:rPr lang="en-US" dirty="0"/>
              <a:t>Selectivity against human targets</a:t>
            </a:r>
          </a:p>
          <a:p>
            <a:pPr lvl="1"/>
            <a:r>
              <a:rPr lang="en-US" dirty="0"/>
              <a:t>Absorption and Pharmacokinetics</a:t>
            </a:r>
          </a:p>
          <a:p>
            <a:r>
              <a:rPr lang="en-US" dirty="0"/>
              <a:t>Over 1,000 compounds were analyzed, with the final compound being UK-427,857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E78D4B0-D2F4-AA83-49CC-B2209CFE0E71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2607" y="2011363"/>
            <a:ext cx="4151611" cy="4160837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24229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0F71F-70AE-5D12-98F1-503517111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Original Retrosynthetic Analysis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A20D07C8-E546-8AE3-309A-01C5B6C4E30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488" y="1690688"/>
            <a:ext cx="8201024" cy="4470697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8202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E3596DD-156A-473E-9BB3-C6A29F7574E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C46C4D6-C474-4E92-B52E-944C1118F7B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962785" cy="6858000"/>
          </a:xfrm>
          <a:custGeom>
            <a:avLst/>
            <a:gdLst>
              <a:gd name="connsiteX0" fmla="*/ 1044839 w 5962785"/>
              <a:gd name="connsiteY0" fmla="*/ 0 h 6858000"/>
              <a:gd name="connsiteX1" fmla="*/ 5962785 w 5962785"/>
              <a:gd name="connsiteY1" fmla="*/ 0 h 6858000"/>
              <a:gd name="connsiteX2" fmla="*/ 5962785 w 5962785"/>
              <a:gd name="connsiteY2" fmla="*/ 6858000 h 6858000"/>
              <a:gd name="connsiteX3" fmla="*/ 1469886 w 5962785"/>
              <a:gd name="connsiteY3" fmla="*/ 6858000 h 6858000"/>
              <a:gd name="connsiteX4" fmla="*/ 1416006 w 5962785"/>
              <a:gd name="connsiteY4" fmla="*/ 6823984 h 6858000"/>
              <a:gd name="connsiteX5" fmla="*/ 1232473 w 5962785"/>
              <a:gd name="connsiteY5" fmla="*/ 6733873 h 6858000"/>
              <a:gd name="connsiteX6" fmla="*/ 1075471 w 5962785"/>
              <a:gd name="connsiteY6" fmla="*/ 6503186 h 6858000"/>
              <a:gd name="connsiteX7" fmla="*/ 1020229 w 5962785"/>
              <a:gd name="connsiteY7" fmla="*/ 6438306 h 6858000"/>
              <a:gd name="connsiteX8" fmla="*/ 883579 w 5962785"/>
              <a:gd name="connsiteY8" fmla="*/ 6351798 h 6858000"/>
              <a:gd name="connsiteX9" fmla="*/ 645167 w 5962785"/>
              <a:gd name="connsiteY9" fmla="*/ 6167969 h 6858000"/>
              <a:gd name="connsiteX10" fmla="*/ 732391 w 5962785"/>
              <a:gd name="connsiteY10" fmla="*/ 6124716 h 6858000"/>
              <a:gd name="connsiteX11" fmla="*/ 985339 w 5962785"/>
              <a:gd name="connsiteY11" fmla="*/ 6236455 h 6858000"/>
              <a:gd name="connsiteX12" fmla="*/ 1168509 w 5962785"/>
              <a:gd name="connsiteY12" fmla="*/ 6265291 h 6858000"/>
              <a:gd name="connsiteX13" fmla="*/ 909746 w 5962785"/>
              <a:gd name="connsiteY13" fmla="*/ 6070649 h 6858000"/>
              <a:gd name="connsiteX14" fmla="*/ 659704 w 5962785"/>
              <a:gd name="connsiteY14" fmla="*/ 5818335 h 6858000"/>
              <a:gd name="connsiteX15" fmla="*/ 851597 w 5962785"/>
              <a:gd name="connsiteY15" fmla="*/ 5865193 h 6858000"/>
              <a:gd name="connsiteX16" fmla="*/ 860319 w 5962785"/>
              <a:gd name="connsiteY16" fmla="*/ 5832753 h 6858000"/>
              <a:gd name="connsiteX17" fmla="*/ 691686 w 5962785"/>
              <a:gd name="connsiteY17" fmla="*/ 5533581 h 6858000"/>
              <a:gd name="connsiteX18" fmla="*/ 610278 w 5962785"/>
              <a:gd name="connsiteY18" fmla="*/ 5411029 h 6858000"/>
              <a:gd name="connsiteX19" fmla="*/ 238123 w 5962785"/>
              <a:gd name="connsiteY19" fmla="*/ 5046976 h 6858000"/>
              <a:gd name="connsiteX20" fmla="*/ 592833 w 5962785"/>
              <a:gd name="connsiteY20" fmla="*/ 5209177 h 6858000"/>
              <a:gd name="connsiteX21" fmla="*/ 226494 w 5962785"/>
              <a:gd name="connsiteY21" fmla="*/ 4855939 h 6858000"/>
              <a:gd name="connsiteX22" fmla="*/ 49139 w 5962785"/>
              <a:gd name="connsiteY22" fmla="*/ 4726177 h 6858000"/>
              <a:gd name="connsiteX23" fmla="*/ 5527 w 5962785"/>
              <a:gd name="connsiteY23" fmla="*/ 4650483 h 6858000"/>
              <a:gd name="connsiteX24" fmla="*/ 84029 w 5962785"/>
              <a:gd name="connsiteY24" fmla="*/ 4632460 h 6858000"/>
              <a:gd name="connsiteX25" fmla="*/ 325347 w 5962785"/>
              <a:gd name="connsiteY25" fmla="*/ 4661296 h 6858000"/>
              <a:gd name="connsiteX26" fmla="*/ 25879 w 5962785"/>
              <a:gd name="connsiteY26" fmla="*/ 4423401 h 6858000"/>
              <a:gd name="connsiteX27" fmla="*/ 249753 w 5962785"/>
              <a:gd name="connsiteY27" fmla="*/ 4459446 h 6858000"/>
              <a:gd name="connsiteX28" fmla="*/ 313718 w 5962785"/>
              <a:gd name="connsiteY28" fmla="*/ 4365729 h 6858000"/>
              <a:gd name="connsiteX29" fmla="*/ 418386 w 5962785"/>
              <a:gd name="connsiteY29" fmla="*/ 4214341 h 6858000"/>
              <a:gd name="connsiteX30" fmla="*/ 491072 w 5962785"/>
              <a:gd name="connsiteY30" fmla="*/ 4131438 h 6858000"/>
              <a:gd name="connsiteX31" fmla="*/ 520147 w 5962785"/>
              <a:gd name="connsiteY31" fmla="*/ 3864706 h 6858000"/>
              <a:gd name="connsiteX32" fmla="*/ 459090 w 5962785"/>
              <a:gd name="connsiteY32" fmla="*/ 3572743 h 6858000"/>
              <a:gd name="connsiteX33" fmla="*/ 290458 w 5962785"/>
              <a:gd name="connsiteY33" fmla="*/ 3424959 h 6858000"/>
              <a:gd name="connsiteX34" fmla="*/ 339884 w 5962785"/>
              <a:gd name="connsiteY34" fmla="*/ 3259153 h 6858000"/>
              <a:gd name="connsiteX35" fmla="*/ 697501 w 5962785"/>
              <a:gd name="connsiteY35" fmla="*/ 3360078 h 6858000"/>
              <a:gd name="connsiteX36" fmla="*/ 165437 w 5962785"/>
              <a:gd name="connsiteY36" fmla="*/ 2967190 h 6858000"/>
              <a:gd name="connsiteX37" fmla="*/ 255568 w 5962785"/>
              <a:gd name="connsiteY37" fmla="*/ 2949167 h 6858000"/>
              <a:gd name="connsiteX38" fmla="*/ 578296 w 5962785"/>
              <a:gd name="connsiteY38" fmla="*/ 2725691 h 6858000"/>
              <a:gd name="connsiteX39" fmla="*/ 595740 w 5962785"/>
              <a:gd name="connsiteY39" fmla="*/ 2714876 h 6858000"/>
              <a:gd name="connsiteX40" fmla="*/ 650982 w 5962785"/>
              <a:gd name="connsiteY40" fmla="*/ 2574301 h 6858000"/>
              <a:gd name="connsiteX41" fmla="*/ 825429 w 5962785"/>
              <a:gd name="connsiteY41" fmla="*/ 2552674 h 6858000"/>
              <a:gd name="connsiteX42" fmla="*/ 970802 w 5962785"/>
              <a:gd name="connsiteY42" fmla="*/ 2585115 h 6858000"/>
              <a:gd name="connsiteX43" fmla="*/ 1127805 w 5962785"/>
              <a:gd name="connsiteY43" fmla="*/ 2545465 h 6858000"/>
              <a:gd name="connsiteX44" fmla="*/ 1267362 w 5962785"/>
              <a:gd name="connsiteY44" fmla="*/ 2563488 h 6858000"/>
              <a:gd name="connsiteX45" fmla="*/ 1386568 w 5962785"/>
              <a:gd name="connsiteY45" fmla="*/ 2538257 h 6858000"/>
              <a:gd name="connsiteX46" fmla="*/ 1270270 w 5962785"/>
              <a:gd name="connsiteY46" fmla="*/ 2419309 h 6858000"/>
              <a:gd name="connsiteX47" fmla="*/ 1107453 w 5962785"/>
              <a:gd name="connsiteY47" fmla="*/ 2419309 h 6858000"/>
              <a:gd name="connsiteX48" fmla="*/ 991154 w 5962785"/>
              <a:gd name="connsiteY48" fmla="*/ 2343615 h 6858000"/>
              <a:gd name="connsiteX49" fmla="*/ 880671 w 5962785"/>
              <a:gd name="connsiteY49" fmla="*/ 2206645 h 6858000"/>
              <a:gd name="connsiteX50" fmla="*/ 491072 w 5962785"/>
              <a:gd name="connsiteY50" fmla="*/ 1986771 h 6858000"/>
              <a:gd name="connsiteX51" fmla="*/ 421293 w 5962785"/>
              <a:gd name="connsiteY51" fmla="*/ 1903868 h 6858000"/>
              <a:gd name="connsiteX52" fmla="*/ 1531941 w 5962785"/>
              <a:gd name="connsiteY52" fmla="*/ 2224667 h 6858000"/>
              <a:gd name="connsiteX53" fmla="*/ 1188861 w 5962785"/>
              <a:gd name="connsiteY53" fmla="*/ 2091301 h 6858000"/>
              <a:gd name="connsiteX54" fmla="*/ 1421458 w 5962785"/>
              <a:gd name="connsiteY54" fmla="*/ 2116532 h 6858000"/>
              <a:gd name="connsiteX55" fmla="*/ 1549386 w 5962785"/>
              <a:gd name="connsiteY55" fmla="*/ 2026420 h 6858000"/>
              <a:gd name="connsiteX56" fmla="*/ 1549386 w 5962785"/>
              <a:gd name="connsiteY56" fmla="*/ 1997584 h 6858000"/>
              <a:gd name="connsiteX57" fmla="*/ 1453440 w 5962785"/>
              <a:gd name="connsiteY57" fmla="*/ 1914682 h 6858000"/>
              <a:gd name="connsiteX58" fmla="*/ 1398198 w 5962785"/>
              <a:gd name="connsiteY58" fmla="*/ 1860614 h 6858000"/>
              <a:gd name="connsiteX59" fmla="*/ 1247011 w 5962785"/>
              <a:gd name="connsiteY59" fmla="*/ 1665972 h 6858000"/>
              <a:gd name="connsiteX60" fmla="*/ 1354586 w 5962785"/>
              <a:gd name="connsiteY60" fmla="*/ 1644345 h 6858000"/>
              <a:gd name="connsiteX61" fmla="*/ 1395290 w 5962785"/>
              <a:gd name="connsiteY61" fmla="*/ 1604696 h 6858000"/>
              <a:gd name="connsiteX62" fmla="*/ 1366216 w 5962785"/>
              <a:gd name="connsiteY62" fmla="*/ 1547025 h 6858000"/>
              <a:gd name="connsiteX63" fmla="*/ 1031858 w 5962785"/>
              <a:gd name="connsiteY63" fmla="*/ 1370405 h 6858000"/>
              <a:gd name="connsiteX64" fmla="*/ 1005692 w 5962785"/>
              <a:gd name="connsiteY64" fmla="*/ 1233435 h 6858000"/>
              <a:gd name="connsiteX65" fmla="*/ 1069655 w 5962785"/>
              <a:gd name="connsiteY65" fmla="*/ 1211808 h 6858000"/>
              <a:gd name="connsiteX66" fmla="*/ 1142342 w 5962785"/>
              <a:gd name="connsiteY66" fmla="*/ 1222621 h 6858000"/>
              <a:gd name="connsiteX67" fmla="*/ 1084193 w 5962785"/>
              <a:gd name="connsiteY67" fmla="*/ 1114487 h 6858000"/>
              <a:gd name="connsiteX68" fmla="*/ 848689 w 5962785"/>
              <a:gd name="connsiteY68" fmla="*/ 1006353 h 6858000"/>
              <a:gd name="connsiteX69" fmla="*/ 805077 w 5962785"/>
              <a:gd name="connsiteY69" fmla="*/ 948681 h 6858000"/>
              <a:gd name="connsiteX70" fmla="*/ 863226 w 5962785"/>
              <a:gd name="connsiteY70" fmla="*/ 919844 h 6858000"/>
              <a:gd name="connsiteX71" fmla="*/ 906838 w 5962785"/>
              <a:gd name="connsiteY71" fmla="*/ 909031 h 6858000"/>
              <a:gd name="connsiteX72" fmla="*/ 5527 w 5962785"/>
              <a:gd name="connsiteY72" fmla="*/ 458471 h 6858000"/>
              <a:gd name="connsiteX73" fmla="*/ 209049 w 5962785"/>
              <a:gd name="connsiteY73" fmla="*/ 454867 h 6858000"/>
              <a:gd name="connsiteX74" fmla="*/ 409664 w 5962785"/>
              <a:gd name="connsiteY74" fmla="*/ 526956 h 6858000"/>
              <a:gd name="connsiteX75" fmla="*/ 621908 w 5962785"/>
              <a:gd name="connsiteY75" fmla="*/ 516143 h 6858000"/>
              <a:gd name="connsiteX76" fmla="*/ 822522 w 5962785"/>
              <a:gd name="connsiteY76" fmla="*/ 552188 h 6858000"/>
              <a:gd name="connsiteX77" fmla="*/ 996969 w 5962785"/>
              <a:gd name="connsiteY77" fmla="*/ 552188 h 6858000"/>
              <a:gd name="connsiteX78" fmla="*/ 834151 w 5962785"/>
              <a:gd name="connsiteY78" fmla="*/ 498120 h 6858000"/>
              <a:gd name="connsiteX79" fmla="*/ 773095 w 5962785"/>
              <a:gd name="connsiteY79" fmla="*/ 408008 h 6858000"/>
              <a:gd name="connsiteX80" fmla="*/ 793447 w 5962785"/>
              <a:gd name="connsiteY80" fmla="*/ 325106 h 6858000"/>
              <a:gd name="connsiteX81" fmla="*/ 860319 w 5962785"/>
              <a:gd name="connsiteY81" fmla="*/ 350336 h 6858000"/>
              <a:gd name="connsiteX82" fmla="*/ 938820 w 5962785"/>
              <a:gd name="connsiteY82" fmla="*/ 444054 h 6858000"/>
              <a:gd name="connsiteX83" fmla="*/ 956265 w 5962785"/>
              <a:gd name="connsiteY83" fmla="*/ 386381 h 6858000"/>
              <a:gd name="connsiteX84" fmla="*/ 1002784 w 5962785"/>
              <a:gd name="connsiteY84" fmla="*/ 343127 h 6858000"/>
              <a:gd name="connsiteX85" fmla="*/ 1270270 w 5962785"/>
              <a:gd name="connsiteY85" fmla="*/ 364755 h 6858000"/>
              <a:gd name="connsiteX86" fmla="*/ 1092915 w 5962785"/>
              <a:gd name="connsiteY86" fmla="*/ 180926 h 6858000"/>
              <a:gd name="connsiteX87" fmla="*/ 979525 w 5962785"/>
              <a:gd name="connsiteY87" fmla="*/ 152090 h 6858000"/>
              <a:gd name="connsiteX88" fmla="*/ 953358 w 5962785"/>
              <a:gd name="connsiteY88" fmla="*/ 76396 h 6858000"/>
              <a:gd name="connsiteX89" fmla="*/ 1005692 w 5962785"/>
              <a:gd name="connsiteY89" fmla="*/ 58373 h 6858000"/>
              <a:gd name="connsiteX90" fmla="*/ 1267362 w 5962785"/>
              <a:gd name="connsiteY90" fmla="*/ 123254 h 6858000"/>
              <a:gd name="connsiteX91" fmla="*/ 1310975 w 5962785"/>
              <a:gd name="connsiteY91" fmla="*/ 98023 h 6858000"/>
              <a:gd name="connsiteX92" fmla="*/ 1159787 w 5962785"/>
              <a:gd name="connsiteY92" fmla="*/ 4350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B6D090-EBA7-689A-A6F2-1CFA83397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643467"/>
            <a:ext cx="3888526" cy="1800526"/>
          </a:xfrm>
        </p:spPr>
        <p:txBody>
          <a:bodyPr>
            <a:normAutofit/>
          </a:bodyPr>
          <a:lstStyle/>
          <a:p>
            <a:r>
              <a:rPr lang="en-US" dirty="0"/>
              <a:t>Current Full Synthesis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6D4D6CB-17BD-0656-9F64-7ACC5CE9E9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2623381"/>
            <a:ext cx="3888528" cy="3553581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The drug itself was originally discovered by Pfizer, who now holds the patent for Maraviroc as a treatment of HIV. Their synthesis required use of cryogenics to produce. (Right)</a:t>
            </a:r>
          </a:p>
          <a:p>
            <a:r>
              <a:rPr lang="en-US" sz="2000" dirty="0"/>
              <a:t>Zentiva, a Czech pharmaceutical company holds the patent for a bulk-quantity synthetic method not requiring cooling.</a:t>
            </a:r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2BFD282-C5D1-9689-C879-0B3099DC2B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760179"/>
            <a:ext cx="5748338" cy="5777224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297022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28182-9544-5CA1-59D7-483353C71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Synthesis Optimization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9C67BF-C30E-617D-78E7-D78D560780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2011680"/>
            <a:ext cx="10515599" cy="41605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Pfizer’s synthesis required the production of a protected aldehyde as follows: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A group of researchers developed a </a:t>
            </a:r>
          </a:p>
          <a:p>
            <a:pPr marL="0" indent="0">
              <a:buNone/>
            </a:pPr>
            <a:r>
              <a:rPr lang="en-US" sz="2000" dirty="0"/>
              <a:t>new methodology for creating this </a:t>
            </a:r>
          </a:p>
          <a:p>
            <a:pPr marL="0" indent="0">
              <a:buNone/>
            </a:pPr>
            <a:r>
              <a:rPr lang="en-US" sz="2000" dirty="0"/>
              <a:t>reagent using a different protecting </a:t>
            </a:r>
          </a:p>
          <a:p>
            <a:pPr marL="0" indent="0">
              <a:buNone/>
            </a:pPr>
            <a:r>
              <a:rPr lang="en-US" sz="2000" dirty="0"/>
              <a:t>group, carbobenzyloxy (Cbz):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1991EB-67CF-09A2-5F68-AA19A7AF7E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9232" y="2362436"/>
            <a:ext cx="6914687" cy="106656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72E8910-9DE0-F68B-C0C6-57631042C7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6004" y="3784733"/>
            <a:ext cx="5937794" cy="2387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4397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F2E17-DA02-BF66-705F-E15A27453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Optimization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FF3AC0-F35F-420D-781D-4F7BC76EED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Zentiva eliminated the need to produce the aldehyde using a method known as ”hydrogen auto transfer”.</a:t>
            </a:r>
          </a:p>
          <a:p>
            <a:r>
              <a:rPr lang="en-US" sz="2400" dirty="0"/>
              <a:t>Hydrogen auto transfer essentially uses a metallic catalyst to remove hydrogen from a reactant to form an intermediate, and then sends that same hydrogen back to complete the reaction. </a:t>
            </a:r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CD6B9A-4DD6-2E71-6297-30026C3227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4284618"/>
            <a:ext cx="7772400" cy="1887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124613"/>
      </p:ext>
    </p:extLst>
  </p:cSld>
  <p:clrMapOvr>
    <a:masterClrMapping/>
  </p:clrMapOvr>
</p:sld>
</file>

<file path=ppt/theme/theme1.xml><?xml version="1.0" encoding="utf-8"?>
<a:theme xmlns:a="http://schemas.openxmlformats.org/drawingml/2006/main" name="BrushVTI">
  <a:themeElements>
    <a:clrScheme name="AnalogousFromDarkSeedLeftStep">
      <a:dk1>
        <a:srgbClr val="000000"/>
      </a:dk1>
      <a:lt1>
        <a:srgbClr val="FFFFFF"/>
      </a:lt1>
      <a:dk2>
        <a:srgbClr val="1C2032"/>
      </a:dk2>
      <a:lt2>
        <a:srgbClr val="F0F3F1"/>
      </a:lt2>
      <a:accent1>
        <a:srgbClr val="E729CE"/>
      </a:accent1>
      <a:accent2>
        <a:srgbClr val="9F17D5"/>
      </a:accent2>
      <a:accent3>
        <a:srgbClr val="6129E7"/>
      </a:accent3>
      <a:accent4>
        <a:srgbClr val="2338D7"/>
      </a:accent4>
      <a:accent5>
        <a:srgbClr val="298FE7"/>
      </a:accent5>
      <a:accent6>
        <a:srgbClr val="16BEC7"/>
      </a:accent6>
      <a:hlink>
        <a:srgbClr val="3F6EBF"/>
      </a:hlink>
      <a:folHlink>
        <a:srgbClr val="7F7F7F"/>
      </a:folHlink>
    </a:clrScheme>
    <a:fontScheme name="Custom 3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rushVTI" id="{7102FA3A-9D7B-4497-8C4B-FB535AAFDE06}" vid="{C6D41F62-6FAB-440A-BEC7-CB7BF190811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534</Words>
  <Application>Microsoft Office PowerPoint</Application>
  <PresentationFormat>Widescreen</PresentationFormat>
  <Paragraphs>44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Century Gothic</vt:lpstr>
      <vt:lpstr>BrushVTI</vt:lpstr>
      <vt:lpstr>Maraviroc Development</vt:lpstr>
      <vt:lpstr>Drug Information</vt:lpstr>
      <vt:lpstr>Narrative</vt:lpstr>
      <vt:lpstr>Lead Compound Discovery</vt:lpstr>
      <vt:lpstr>Lead Compound Optimization</vt:lpstr>
      <vt:lpstr>Original Retrosynthetic Analysis</vt:lpstr>
      <vt:lpstr>Current Full Synthesis</vt:lpstr>
      <vt:lpstr>Synthesis Optimization</vt:lpstr>
      <vt:lpstr>Final Optimization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Maraviroc Development</dc:title>
  <dc:creator>Mason Legg</dc:creator>
  <cp:lastModifiedBy>Schedler, David</cp:lastModifiedBy>
  <cp:revision>1</cp:revision>
  <dcterms:created xsi:type="dcterms:W3CDTF">2023-04-25T17:02:50Z</dcterms:created>
  <dcterms:modified xsi:type="dcterms:W3CDTF">2023-05-02T15:08:49Z</dcterms:modified>
</cp:coreProperties>
</file>