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sldIdLst>
    <p:sldId id="256" r:id="rId2"/>
    <p:sldId id="257" r:id="rId3"/>
    <p:sldId id="293" r:id="rId4"/>
    <p:sldId id="311" r:id="rId5"/>
    <p:sldId id="259" r:id="rId6"/>
    <p:sldId id="260" r:id="rId7"/>
    <p:sldId id="272" r:id="rId8"/>
    <p:sldId id="313" r:id="rId9"/>
    <p:sldId id="261" r:id="rId10"/>
    <p:sldId id="262" r:id="rId11"/>
    <p:sldId id="263" r:id="rId12"/>
    <p:sldId id="314" r:id="rId13"/>
    <p:sldId id="265" r:id="rId14"/>
    <p:sldId id="267" r:id="rId15"/>
    <p:sldId id="268" r:id="rId16"/>
    <p:sldId id="273" r:id="rId17"/>
    <p:sldId id="274" r:id="rId18"/>
    <p:sldId id="269" r:id="rId19"/>
    <p:sldId id="275" r:id="rId20"/>
    <p:sldId id="276" r:id="rId21"/>
    <p:sldId id="277" r:id="rId22"/>
    <p:sldId id="278" r:id="rId23"/>
    <p:sldId id="279" r:id="rId24"/>
    <p:sldId id="315" r:id="rId25"/>
    <p:sldId id="280" r:id="rId26"/>
    <p:sldId id="281" r:id="rId27"/>
    <p:sldId id="282" r:id="rId28"/>
    <p:sldId id="283" r:id="rId29"/>
    <p:sldId id="290" r:id="rId30"/>
    <p:sldId id="291" r:id="rId31"/>
    <p:sldId id="292" r:id="rId32"/>
    <p:sldId id="297" r:id="rId33"/>
    <p:sldId id="317" r:id="rId34"/>
    <p:sldId id="309" r:id="rId35"/>
    <p:sldId id="310" r:id="rId36"/>
    <p:sldId id="296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7" autoAdjust="0"/>
    <p:restoredTop sz="94660"/>
  </p:normalViewPr>
  <p:slideViewPr>
    <p:cSldViewPr>
      <p:cViewPr varScale="1">
        <p:scale>
          <a:sx n="109" d="100"/>
          <a:sy n="109" d="100"/>
        </p:scale>
        <p:origin x="16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1027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Arc 1029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AutoShape 1030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367" name="Rectangle 103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8" name="Rectangle 103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3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3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64A6-1532-4B4E-BD47-F53C97C33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5CDC7-A340-4F6D-BD21-E610C2A2E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3035A-81B5-49AE-96F8-884B52399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2B7DD-DE70-4890-A4D2-39D16D3B4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ECB84-ADEA-47AE-873C-3253B1C48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732B1-7A1D-4B5B-92B7-DF32298FD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D9886-101E-4A55-B801-93BB220AF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677F-60F5-4F29-87DA-015A48843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B95EB-B502-4C1A-985F-EA74E3696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C7335-73A4-4B6B-81F8-346D6784E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C28B1-0C14-45E0-91C3-AF9B2F616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14339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0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1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342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48D805A-1EC2-4D36-A3A2-2D46FC2F9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deDW5p4_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azeE8KHIfE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.org/doi/10.1126/science.aat7693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Tango-Makes-Three-Justin-Richardson/dp/0689878451" TargetMode="External"/><Relationship Id="rId2" Type="http://schemas.openxmlformats.org/officeDocument/2006/relationships/hyperlink" Target="http://en.wikipedia.org/wiki/List_of_animals_displaying_homosexual_behavi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ytimes.com/2005/09/24/nyregion/24penguins.html?_r=0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source=images&amp;cd=&amp;cad=rja&amp;uact=8&amp;ved=0CAcQjRw&amp;url=http://www.sfu.ca/~pan2/current-research_PA-ROC.html&amp;ei=uTUtVbaILsGYNuTigaAI&amp;bvm=bv.90790515,d.eXY&amp;psig=AFQjCNEBv3IWsOEJs2NVDLp3ELsDwlGXbQ&amp;ust=1429112590454482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0" smtClean="0"/>
              <a:t>Hormones and Sex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Chapter 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 6 weeks after fertilization, the gonads develop into testes if:</a:t>
            </a:r>
          </a:p>
          <a:p>
            <a:pPr lvl="1"/>
            <a:r>
              <a:rPr lang="en-US" smtClean="0"/>
              <a:t>SRY gene on Y chromosome synthesizes Sry protein, causes medulla to develop into testes</a:t>
            </a:r>
          </a:p>
          <a:p>
            <a:r>
              <a:rPr lang="en-US" smtClean="0"/>
              <a:t>If there is no Sry protein =&gt; gonads develop into ovaries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Sexual Development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Internal reproductive ducts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At 6 weeks, fetuses have 2 complete sets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/>
              <a:t>Mullerian</a:t>
            </a:r>
            <a:r>
              <a:rPr lang="en-US" sz="2000" dirty="0" smtClean="0"/>
              <a:t> system: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fallopian tubes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Uterus				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upper vagina</a:t>
            </a:r>
          </a:p>
          <a:p>
            <a:pPr lvl="1">
              <a:lnSpc>
                <a:spcPct val="90000"/>
              </a:lnSpc>
            </a:pPr>
            <a:r>
              <a:rPr lang="en-US" sz="2000" dirty="0" err="1" smtClean="0"/>
              <a:t>Wollfian</a:t>
            </a:r>
            <a:r>
              <a:rPr lang="en-US" sz="2000" dirty="0" smtClean="0"/>
              <a:t> System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seminal vesicles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vas deferens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prostate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sdgenetics.org/images/duc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6368469" cy="619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493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month, Testosterone (T) and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Inhibiting Substance (MIS) are released by testes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T causes development of the </a:t>
            </a:r>
            <a:r>
              <a:rPr lang="en-US" sz="2800" dirty="0" err="1" smtClean="0"/>
              <a:t>Wolffian</a:t>
            </a:r>
            <a:r>
              <a:rPr lang="en-US" sz="2800" dirty="0" smtClean="0"/>
              <a:t> system (masculinization)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MIS causes degeneration of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system (</a:t>
            </a:r>
            <a:r>
              <a:rPr lang="en-US" sz="2800" dirty="0" err="1" smtClean="0"/>
              <a:t>defeminization</a:t>
            </a:r>
            <a:r>
              <a:rPr lang="en-US" sz="2800" dirty="0" smtClean="0"/>
              <a:t>) and descent of testes into scrotum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If no hormones are released =&gt; </a:t>
            </a:r>
            <a:r>
              <a:rPr lang="en-US" sz="2800" dirty="0" err="1" smtClean="0"/>
              <a:t>Mullerian</a:t>
            </a:r>
            <a:r>
              <a:rPr lang="en-US" sz="2800" dirty="0" smtClean="0"/>
              <a:t> system develops.  This is NOT under control of ovarian hormones.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External reproductive organs</a:t>
            </a:r>
          </a:p>
          <a:p>
            <a:pPr lvl="1"/>
            <a:r>
              <a:rPr lang="en-US" sz="2400" dirty="0" err="1" smtClean="0"/>
              <a:t>bipotential</a:t>
            </a:r>
            <a:r>
              <a:rPr lang="en-US" sz="2400" dirty="0" smtClean="0"/>
              <a:t> precursor develops into male or female visible sex organs; begins to differentiate in 2ond month of pregnancy, p. 341. If T =&gt; male </a:t>
            </a:r>
            <a:r>
              <a:rPr lang="en-US" sz="2400" dirty="0" err="1" smtClean="0"/>
              <a:t>devel</a:t>
            </a:r>
            <a:endParaRPr lang="en-US" sz="2400" dirty="0" smtClean="0"/>
          </a:p>
          <a:p>
            <a:pPr lvl="1"/>
            <a:r>
              <a:rPr lang="en-US" sz="2400" dirty="0" smtClean="0"/>
              <a:t>Do women need sex hormones to have female genitalia?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NO  </a:t>
            </a:r>
          </a:p>
          <a:p>
            <a:pPr lvl="1"/>
            <a:r>
              <a:rPr lang="en-US" sz="2400" dirty="0" smtClean="0"/>
              <a:t>Do men need sex hormones to have male genitalia?</a:t>
            </a:r>
          </a:p>
          <a:p>
            <a:pPr lvl="2"/>
            <a:r>
              <a:rPr lang="en-US" dirty="0" smtClean="0"/>
              <a:t>Yes, Males need presence of androgens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3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Development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“Nature’s default is to produce a female”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This works for differentiation of the reproductive organs, but not necessarily for differentiation of the brain (see p. 343)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3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Puberty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Hypothalamus secretes ?</a:t>
            </a:r>
          </a:p>
          <a:p>
            <a:pPr lvl="1"/>
            <a:r>
              <a:rPr lang="en-US" sz="2400" smtClean="0"/>
              <a:t>GNRH</a:t>
            </a:r>
          </a:p>
          <a:p>
            <a:r>
              <a:rPr lang="en-US" sz="2800" smtClean="0"/>
              <a:t>Anterior pituitary secretes?</a:t>
            </a:r>
          </a:p>
          <a:p>
            <a:pPr lvl="1"/>
            <a:r>
              <a:rPr lang="en-US" sz="2400" smtClean="0"/>
              <a:t>Gonadotropins (FSH &amp; LH) and growth hormone</a:t>
            </a:r>
          </a:p>
          <a:p>
            <a:r>
              <a:rPr lang="en-US" sz="2800" smtClean="0"/>
              <a:t>Gonads and Adrenal gland secrete E &amp; T, This leads to:</a:t>
            </a:r>
          </a:p>
          <a:p>
            <a:pPr lvl="1"/>
            <a:r>
              <a:rPr lang="en-US" sz="2400" smtClean="0"/>
              <a:t>maturation of the genitals </a:t>
            </a:r>
          </a:p>
          <a:p>
            <a:pPr lvl="1"/>
            <a:r>
              <a:rPr lang="en-US" sz="2400" smtClean="0"/>
              <a:t>development of secondary sex characteristics</a:t>
            </a:r>
          </a:p>
          <a:p>
            <a:pPr lvl="1"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Puberty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Females secrete more E than T (feminization)</a:t>
            </a:r>
          </a:p>
          <a:p>
            <a:r>
              <a:rPr lang="en-US" smtClean="0"/>
              <a:t>Males secrete more T than E (masculinization)</a:t>
            </a:r>
          </a:p>
          <a:p>
            <a:r>
              <a:rPr lang="en-US" smtClean="0"/>
              <a:t>Adrenal cortex secretes androstenedione, results in pubic and axillary 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3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 Differences in the Brain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Male brains a little larger</a:t>
            </a:r>
          </a:p>
          <a:p>
            <a:r>
              <a:rPr lang="en-US" sz="2800" dirty="0" smtClean="0"/>
              <a:t>Various sex differences emerge at different stages of development under different influences</a:t>
            </a:r>
          </a:p>
          <a:p>
            <a:r>
              <a:rPr lang="en-US" sz="2800" dirty="0" smtClean="0"/>
              <a:t>Female cyclical pattern of gonadotropin release develops unless it is overridden by T during perinatal development</a:t>
            </a:r>
          </a:p>
          <a:p>
            <a:r>
              <a:rPr lang="en-US" sz="2800" dirty="0" smtClean="0"/>
              <a:t>“Sex differences develop independently in different parts of the brain at different points in time and by different mechanisms.”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3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Perinatal Hormones and Behavioral Development</a:t>
            </a:r>
            <a:endParaRPr 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rats, males must be exposed to androgens during a critical period to show normal sexual behavior as an adult</a:t>
            </a:r>
          </a:p>
          <a:p>
            <a:r>
              <a:rPr lang="en-US" smtClean="0"/>
              <a:t>If not, the sexual behavior will resemble a female as an adult (if given E &amp; P)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bldLvl="3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Introduction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Effects of hormones</a:t>
            </a:r>
          </a:p>
          <a:p>
            <a:pPr lvl="1"/>
            <a:r>
              <a:rPr lang="en-US" sz="2000" dirty="0" smtClean="0"/>
              <a:t>Developmental effects (used to be called organizational)</a:t>
            </a:r>
          </a:p>
          <a:p>
            <a:pPr lvl="2"/>
            <a:r>
              <a:rPr lang="en-US" sz="2000" dirty="0" smtClean="0"/>
              <a:t>Influence development from conception to sexual maturity of characteristics that distinguish one as male or female</a:t>
            </a:r>
          </a:p>
          <a:p>
            <a:pPr lvl="1"/>
            <a:r>
              <a:rPr lang="en-US" sz="2000" dirty="0" err="1" smtClean="0"/>
              <a:t>Activational</a:t>
            </a:r>
            <a:r>
              <a:rPr lang="en-US" sz="2000" dirty="0" smtClean="0"/>
              <a:t> effects </a:t>
            </a:r>
          </a:p>
          <a:p>
            <a:pPr lvl="2"/>
            <a:r>
              <a:rPr lang="en-US" sz="2000" dirty="0" smtClean="0"/>
              <a:t>Activating reproduction-related behavior of sexually mature adults</a:t>
            </a:r>
          </a:p>
          <a:p>
            <a:r>
              <a:rPr lang="en-US" sz="2400" dirty="0" err="1" smtClean="0"/>
              <a:t>Mamawawa</a:t>
            </a:r>
            <a:endParaRPr lang="en-US" sz="2400" dirty="0" smtClean="0"/>
          </a:p>
          <a:p>
            <a:pPr lvl="1"/>
            <a:r>
              <a:rPr lang="en-US" sz="2000" dirty="0" smtClean="0"/>
              <a:t>Men are men and women are women assumption</a:t>
            </a:r>
          </a:p>
          <a:p>
            <a:pPr lvl="1"/>
            <a:r>
              <a:rPr lang="en-US" sz="2000" dirty="0" smtClean="0"/>
              <a:t>Tendency to think of femaleness and maleness as discrete, mutually exclusive, opposite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Perinatal Hormones and Behavioral Development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normal development a male rat is exposed to androgens, producing:</a:t>
            </a:r>
          </a:p>
          <a:p>
            <a:pPr lvl="1"/>
            <a:r>
              <a:rPr lang="en-US" smtClean="0"/>
              <a:t>Behavioral defeminization; male won’t show female sexual behavior as adult</a:t>
            </a:r>
          </a:p>
          <a:p>
            <a:pPr lvl="1"/>
            <a:r>
              <a:rPr lang="en-US" smtClean="0"/>
              <a:t>Behavioral masculinization; male will show normal male sexual behavior as adult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3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What will the sexual behavior resemble as an adult? (M or F)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Female rat </a:t>
            </a:r>
            <a:r>
              <a:rPr lang="en-US" dirty="0" err="1" smtClean="0"/>
              <a:t>ovariectomized</a:t>
            </a:r>
            <a:r>
              <a:rPr lang="en-US" dirty="0" smtClean="0"/>
              <a:t> (OVX) and given T right after birth, and given T as an adult?</a:t>
            </a:r>
          </a:p>
          <a:p>
            <a:r>
              <a:rPr lang="en-US" dirty="0" smtClean="0"/>
              <a:t>Male rat castrated after birth and given E and P as an adult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bldLvl="3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Androgen Insensitivity Syndrome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Also called Testicular Feminization Syndrome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Genetic sex is </a:t>
            </a:r>
            <a:r>
              <a:rPr lang="en-US" sz="2400" dirty="0" smtClean="0"/>
              <a:t>male; it only affects males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Mutation to </a:t>
            </a:r>
            <a:r>
              <a:rPr lang="en-US" sz="2400" i="1" dirty="0" smtClean="0"/>
              <a:t>androgen</a:t>
            </a:r>
            <a:r>
              <a:rPr lang="en-US" sz="2400" dirty="0" smtClean="0"/>
              <a:t> receptor </a:t>
            </a:r>
            <a:r>
              <a:rPr lang="en-US" sz="2400" dirty="0" smtClean="0"/>
              <a:t>gene on X chromosome </a:t>
            </a:r>
            <a:r>
              <a:rPr lang="en-US" sz="2400" dirty="0" smtClean="0"/>
              <a:t>– androgen receptors are unresponsive, so as if no androgens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Gonads become?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Testes b/c SRY gene still there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Testes release androgens, but androgens can’t bind to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bldLvl="3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Androgen Insensitivity Syndrome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Therefore, internal sex organs?</a:t>
            </a:r>
          </a:p>
          <a:p>
            <a:pPr lvl="1"/>
            <a:r>
              <a:rPr lang="en-US" sz="2000" dirty="0" smtClean="0"/>
              <a:t>M.I.S. still works =&gt; no </a:t>
            </a:r>
            <a:r>
              <a:rPr lang="en-US" sz="2000" dirty="0" err="1" smtClean="0"/>
              <a:t>Mullerian</a:t>
            </a:r>
            <a:endParaRPr lang="en-US" sz="2000" dirty="0" smtClean="0"/>
          </a:p>
          <a:p>
            <a:pPr lvl="1"/>
            <a:r>
              <a:rPr lang="en-US" sz="2000" dirty="0" smtClean="0"/>
              <a:t>T released from testes, but it is as if there are no androgens =&gt; no </a:t>
            </a:r>
            <a:r>
              <a:rPr lang="en-US" sz="2000" dirty="0" err="1" smtClean="0"/>
              <a:t>Wollfian</a:t>
            </a:r>
            <a:endParaRPr lang="en-US" sz="2000" dirty="0" smtClean="0"/>
          </a:p>
          <a:p>
            <a:pPr lvl="1"/>
            <a:r>
              <a:rPr lang="en-US" sz="2000" dirty="0" smtClean="0"/>
              <a:t>So – NO internal sex organs!</a:t>
            </a:r>
          </a:p>
          <a:p>
            <a:r>
              <a:rPr lang="en-US" sz="2400" dirty="0" smtClean="0"/>
              <a:t>External genitalia?</a:t>
            </a:r>
          </a:p>
          <a:p>
            <a:pPr lvl="1"/>
            <a:r>
              <a:rPr lang="en-US" sz="2000" dirty="0" smtClean="0"/>
              <a:t>Female b/c don’t need release of hormones for female ext. gen. </a:t>
            </a:r>
          </a:p>
          <a:p>
            <a:pPr lvl="1"/>
            <a:r>
              <a:rPr lang="en-US" sz="2000" dirty="0" smtClean="0"/>
              <a:t>Testes don’t descend b/c no scrotum to descent into</a:t>
            </a:r>
          </a:p>
          <a:p>
            <a:pPr lvl="1"/>
            <a:r>
              <a:rPr lang="en-US" sz="2000" dirty="0" smtClean="0"/>
              <a:t>at puberty, enough E released to feminize</a:t>
            </a:r>
          </a:p>
          <a:p>
            <a:pPr lvl="1"/>
            <a:r>
              <a:rPr lang="en-US" sz="2000" dirty="0" err="1" smtClean="0"/>
              <a:t>Androstenedione</a:t>
            </a:r>
            <a:r>
              <a:rPr lang="en-US" sz="2000" dirty="0" smtClean="0"/>
              <a:t> does not work to produce pubic and </a:t>
            </a:r>
            <a:r>
              <a:rPr lang="en-US" sz="2000" dirty="0" err="1" smtClean="0"/>
              <a:t>axillary</a:t>
            </a:r>
            <a:r>
              <a:rPr lang="en-US" sz="2000" dirty="0" smtClean="0"/>
              <a:t> hair</a:t>
            </a:r>
          </a:p>
          <a:p>
            <a:pPr lvl="1"/>
            <a:r>
              <a:rPr lang="en-US" sz="2000" dirty="0" smtClean="0">
                <a:hlinkClick r:id="rId2"/>
              </a:rPr>
              <a:t>http://www.youtube.com/watch?v=odeDW5p4_CY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bldLvl="3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Androgen Insensitivity Syndrome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I have described Complete Androgen Insensitivity Syndrome, assume any test questions to be based on that</a:t>
            </a:r>
          </a:p>
          <a:p>
            <a:r>
              <a:rPr lang="en-US" sz="2400" dirty="0" smtClean="0"/>
              <a:t>There is a Partial Androgen Insensitivity Syndrome, this can lead to ambiguous genitalia at birth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7609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bldLvl="3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Also called Congenital Adrenal Hyperplasia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Usually a deficit in </a:t>
            </a:r>
            <a:r>
              <a:rPr lang="en-US" dirty="0" err="1" smtClean="0"/>
              <a:t>cortisol</a:t>
            </a:r>
            <a:r>
              <a:rPr lang="en-US" dirty="0" smtClean="0"/>
              <a:t> release from adrenal cortex =&gt; excessive release of adrenal androgens (why?)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 genetic females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Ovaries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Usually </a:t>
            </a:r>
            <a:r>
              <a:rPr lang="en-US" dirty="0" err="1" smtClean="0"/>
              <a:t>Mullerian</a:t>
            </a:r>
            <a:r>
              <a:rPr lang="en-US" dirty="0" smtClean="0"/>
              <a:t> system (androgens released too late to develop </a:t>
            </a:r>
            <a:r>
              <a:rPr lang="en-US" dirty="0" err="1" smtClean="0"/>
              <a:t>Wolffian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bldLvl="3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In genetic females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External genitalia – often enlarged clitoris and partially fused labia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If left untreated, no period at puberty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Might have been raised as male or female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At puberty, secondary sex characteristics can be male or female, depending on whether adrenal androgens or ovarian estrogens predominate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Behav. growing up often more masculine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Adrenogenital Syndrome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genetic males</a:t>
            </a:r>
          </a:p>
          <a:p>
            <a:pPr lvl="1"/>
            <a:r>
              <a:rPr lang="en-US" dirty="0" smtClean="0"/>
              <a:t>Early growth of penis, prostate, and body hair</a:t>
            </a:r>
          </a:p>
          <a:p>
            <a:pPr lvl="1"/>
            <a:r>
              <a:rPr lang="en-US" dirty="0" smtClean="0"/>
              <a:t>Testicles stay small and not fully formed at puberty</a:t>
            </a:r>
          </a:p>
          <a:p>
            <a:pPr lvl="1"/>
            <a:r>
              <a:rPr lang="en-US" dirty="0" smtClean="0"/>
              <a:t>As adults, short b/c growth plates of bones close too soon</a:t>
            </a:r>
          </a:p>
          <a:p>
            <a:r>
              <a:rPr lang="en-US" dirty="0" smtClean="0"/>
              <a:t>In either sex, if diagnosed at birth, given </a:t>
            </a:r>
            <a:r>
              <a:rPr lang="en-US" dirty="0" err="1" smtClean="0"/>
              <a:t>cortisol</a:t>
            </a:r>
            <a:r>
              <a:rPr lang="en-US" dirty="0" smtClean="0"/>
              <a:t> and surgically corrected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3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 Reassignment at Birth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Male twin, circumcision accident</a:t>
            </a:r>
          </a:p>
          <a:p>
            <a:r>
              <a:rPr lang="en-US" dirty="0" smtClean="0"/>
              <a:t>He was castrated, raised as a girl, given E at puberty, based on John Money’s advice </a:t>
            </a:r>
          </a:p>
          <a:p>
            <a:r>
              <a:rPr lang="en-US" dirty="0" smtClean="0"/>
              <a:t>Psychological adjustment?</a:t>
            </a:r>
          </a:p>
          <a:p>
            <a:r>
              <a:rPr lang="en-US" dirty="0" smtClean="0"/>
              <a:t>David Reimer</a:t>
            </a:r>
          </a:p>
          <a:p>
            <a:r>
              <a:rPr lang="en-US" dirty="0" smtClean="0">
                <a:hlinkClick r:id="rId2"/>
              </a:rPr>
              <a:t>http://www.youtube.com/watch?v=GazeE8KHIfE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bldLvl="3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Orientation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Twin studies show higher concordance of homosexuality among MZ than DZ twins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(52% MZ vs. 22% DZ in males, 48% MZ vs. 16% DZ in females)</a:t>
            </a:r>
          </a:p>
          <a:p>
            <a:pPr>
              <a:lnSpc>
                <a:spcPct val="90000"/>
              </a:lnSpc>
            </a:pPr>
            <a:r>
              <a:rPr lang="en-US" smtClean="0"/>
              <a:t>No difference in circulating hormone levels between heterosexuals and homosexuals</a:t>
            </a:r>
          </a:p>
          <a:p>
            <a:pPr>
              <a:lnSpc>
                <a:spcPct val="90000"/>
              </a:lnSpc>
            </a:pPr>
            <a:r>
              <a:rPr lang="en-US" smtClean="0"/>
              <a:t>After orchidectomy and replacement T, same sexual orientation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Introduction</a:t>
            </a:r>
            <a:endParaRPr lang="en-US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Endocrine Glands (p. 333)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release hormones into circulatory system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steroid hormones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important for sexual development and behavior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Have diverse and long-lasting effects on cellular function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Gonads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 male?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 female?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Sexual Orientation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many species, castration of males and T treatment of females =&gt; same-sex preferences</a:t>
            </a:r>
          </a:p>
          <a:p>
            <a:r>
              <a:rPr lang="en-US" smtClean="0"/>
              <a:t>Synthetic E exposure during pregnancy =&gt; females more likely to be sexually attracted to females; but sexual behavior was still primarily heterosexual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bldLvl="3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2004 </a:t>
            </a:r>
            <a:r>
              <a:rPr lang="en-US" dirty="0" smtClean="0"/>
              <a:t>Endocrinology</a:t>
            </a:r>
            <a:r>
              <a:rPr lang="en-US" i="0" dirty="0" smtClean="0"/>
              <a:t> Study by </a:t>
            </a:r>
            <a:r>
              <a:rPr lang="en-US" i="0" dirty="0" err="1" smtClean="0"/>
              <a:t>Roselli</a:t>
            </a:r>
            <a:r>
              <a:rPr lang="en-US" i="0" dirty="0" smtClean="0"/>
              <a:t> et al.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Same-sex attraction widespread across many different species</a:t>
            </a:r>
          </a:p>
          <a:p>
            <a:r>
              <a:rPr lang="en-US" sz="2000" dirty="0" smtClean="0"/>
              <a:t>8 % domestic rams display preferences for other males as sexual partners</a:t>
            </a:r>
          </a:p>
          <a:p>
            <a:r>
              <a:rPr lang="en-US" sz="2000" dirty="0" smtClean="0"/>
              <a:t>Irregularly shaped, densely packed cluster of nerve cells in </a:t>
            </a:r>
            <a:r>
              <a:rPr lang="en-US" sz="2000" dirty="0" err="1" smtClean="0"/>
              <a:t>hypothalmus</a:t>
            </a:r>
            <a:r>
              <a:rPr lang="en-US" sz="2000" dirty="0" smtClean="0"/>
              <a:t> of sheep brain, they named the ovine sexually dimorphic nucleus b/c it is a different size in rams and ewes</a:t>
            </a:r>
          </a:p>
          <a:p>
            <a:r>
              <a:rPr lang="en-US" sz="2000" dirty="0" err="1" smtClean="0"/>
              <a:t>oSDN</a:t>
            </a:r>
            <a:r>
              <a:rPr lang="en-US" sz="2000" dirty="0" smtClean="0"/>
              <a:t> in rams that preferred females (heterosexual) was significantly larger and contained more neurons than that in male-oriented rams (</a:t>
            </a:r>
            <a:r>
              <a:rPr lang="en-US" sz="2000" dirty="0" smtClean="0"/>
              <a:t>homosexual</a:t>
            </a:r>
            <a:r>
              <a:rPr lang="en-US" sz="2000" dirty="0" smtClean="0"/>
              <a:t>) and ewes</a:t>
            </a:r>
          </a:p>
          <a:p>
            <a:r>
              <a:rPr lang="en-US" sz="2000" dirty="0" err="1" smtClean="0"/>
              <a:t>oSDN</a:t>
            </a:r>
            <a:r>
              <a:rPr lang="en-US" sz="2000" dirty="0" smtClean="0"/>
              <a:t> of female-oriented rams (heterosexual) expressed higher levels of </a:t>
            </a:r>
            <a:r>
              <a:rPr lang="en-US" sz="2000" dirty="0" err="1" smtClean="0"/>
              <a:t>aromatase</a:t>
            </a:r>
            <a:r>
              <a:rPr lang="en-US" sz="2000" dirty="0" smtClean="0"/>
              <a:t>, (converts testosterone to </a:t>
            </a:r>
            <a:r>
              <a:rPr lang="en-US" sz="2000" dirty="0" err="1" smtClean="0"/>
              <a:t>estradiol</a:t>
            </a:r>
            <a:r>
              <a:rPr lang="en-US" sz="2000" dirty="0" smtClean="0"/>
              <a:t>) so the androgen hormone can facilitate typical male sexual behaviors.  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3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i="0" dirty="0" err="1" smtClean="0"/>
              <a:t>Rahman</a:t>
            </a:r>
            <a:r>
              <a:rPr lang="en-US" sz="2800" i="0" dirty="0" smtClean="0"/>
              <a:t> and Wilson studies in </a:t>
            </a:r>
            <a:r>
              <a:rPr lang="en-US" sz="2800" dirty="0" smtClean="0"/>
              <a:t>Neuropsychology</a:t>
            </a:r>
            <a:r>
              <a:rPr lang="en-US" sz="2800" i="0" dirty="0" smtClean="0"/>
              <a:t> and </a:t>
            </a:r>
            <a:r>
              <a:rPr lang="en-US" sz="2800" dirty="0" err="1" smtClean="0"/>
              <a:t>Psychoneuroendocrinology</a:t>
            </a:r>
            <a:r>
              <a:rPr lang="en-US" sz="2800" smtClean="0"/>
              <a:t> 2003</a:t>
            </a:r>
            <a:endParaRPr lang="en-US" sz="2800" dirty="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Gay men may think like women, and lesbian women may think like men</a:t>
            </a:r>
          </a:p>
          <a:p>
            <a:r>
              <a:rPr lang="en-US" sz="2000" dirty="0" smtClean="0"/>
              <a:t>Men are generally better than women at spatial perception.  A series of </a:t>
            </a:r>
            <a:r>
              <a:rPr lang="en-US" sz="2000" dirty="0" err="1" smtClean="0"/>
              <a:t>neurocognitive</a:t>
            </a:r>
            <a:r>
              <a:rPr lang="en-US" sz="2000" dirty="0" smtClean="0"/>
              <a:t> tests of spatial skill resulted in gay men performing worse than heterosexual men, but matching women.</a:t>
            </a:r>
          </a:p>
          <a:p>
            <a:r>
              <a:rPr lang="en-US" sz="2000" dirty="0" smtClean="0"/>
              <a:t>Gay men performed better than heterosexual men and as well as women at remembering location of objects in an array.</a:t>
            </a:r>
          </a:p>
          <a:p>
            <a:r>
              <a:rPr lang="en-US" sz="2000" dirty="0" smtClean="0"/>
              <a:t>In several language tests, a female strong point, gay men did as well as heterosexual women.  Lesbian women performed the tests as poorly at “straight” men.</a:t>
            </a:r>
          </a:p>
          <a:p>
            <a:r>
              <a:rPr lang="en-US" sz="2000" dirty="0" smtClean="0"/>
              <a:t>The differences implicate robust differences bet brains of homosexual and heterosexual men and women and suggest that hormonal factors early in development produce these differences.</a:t>
            </a:r>
          </a:p>
          <a:p>
            <a:endParaRPr lang="en-US" sz="2000" dirty="0" smtClean="0"/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 bldLvl="3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Here is a link to a more recent article</a:t>
            </a: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https://www.science.org/doi/10.1126/science.aat7693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8347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dirty="0" smtClean="0"/>
              <a:t>From March 2013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Scientific American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One of the ‘arguments’ that you often hear from the anti-gay rights side is that being gay isn’t natural. Evidence from the animal kingdom would refute this however, as same-sex </a:t>
            </a:r>
            <a:r>
              <a:rPr lang="en-US" sz="2400" dirty="0" smtClean="0"/>
              <a:t>behavior </a:t>
            </a:r>
            <a:r>
              <a:rPr lang="en-US" sz="2400" dirty="0"/>
              <a:t>is common and found in </a:t>
            </a:r>
            <a:r>
              <a:rPr lang="en-US" sz="2400" dirty="0">
                <a:hlinkClick r:id="rId2"/>
              </a:rPr>
              <a:t>many different animals</a:t>
            </a:r>
            <a:r>
              <a:rPr lang="en-US" sz="2400" dirty="0"/>
              <a:t>.</a:t>
            </a:r>
          </a:p>
          <a:p>
            <a:r>
              <a:rPr lang="en-US" sz="2400" dirty="0"/>
              <a:t>There’s the famous example of ‘Roy’ and ‘Silo’, two male chinstrap penguins that formed a pair bond and raised a chick (‘Tango’) together, later turned into a distinctive </a:t>
            </a:r>
            <a:r>
              <a:rPr lang="en-US" sz="2400" dirty="0">
                <a:hlinkClick r:id="rId3"/>
              </a:rPr>
              <a:t>children’s book</a:t>
            </a:r>
            <a:r>
              <a:rPr lang="en-US" sz="2400" dirty="0"/>
              <a:t> (you can also read about their tragic breakup </a:t>
            </a:r>
            <a:r>
              <a:rPr lang="en-US" sz="2400" dirty="0">
                <a:hlinkClick r:id="rId4"/>
              </a:rPr>
              <a:t>here </a:t>
            </a:r>
            <a:r>
              <a:rPr lang="en-US" sz="2400" dirty="0"/>
              <a:t>– this part has yet to be made into a children’s book).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2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209800"/>
            <a:ext cx="5181600" cy="3989832"/>
          </a:xfrm>
        </p:spPr>
      </p:pic>
    </p:spTree>
    <p:extLst>
      <p:ext uri="{BB962C8B-B14F-4D97-AF65-F5344CB8AC3E}">
        <p14:creationId xmlns:p14="http://schemas.microsoft.com/office/powerpoint/2010/main" val="4911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Transexuals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Individual believes he or she is trapped in the body of the other sex.</a:t>
            </a:r>
          </a:p>
          <a:p>
            <a:r>
              <a:rPr lang="en-US" smtClean="0"/>
              <a:t>Many seek sexual reassignment surgery.</a:t>
            </a:r>
          </a:p>
          <a:p>
            <a:r>
              <a:rPr lang="en-US" smtClean="0"/>
              <a:t>But sexual identity and sexual orientation are different things.  </a:t>
            </a:r>
          </a:p>
          <a:p>
            <a:pPr lvl="1"/>
            <a:r>
              <a:rPr lang="en-US" smtClean="0"/>
              <a:t>Some transsexuals still show homosexual orientation (e.g. male who feels like female attracted to females)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\\frnas\faculty$\ltrench\Desktop\human-body-endocrine-1307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3875"/>
            <a:ext cx="3733799" cy="644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705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Gonads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Gonads</a:t>
            </a:r>
          </a:p>
          <a:p>
            <a:pPr lvl="1"/>
            <a:r>
              <a:rPr lang="en-US" smtClean="0"/>
              <a:t>Primary function?</a:t>
            </a:r>
          </a:p>
          <a:p>
            <a:pPr lvl="2"/>
            <a:r>
              <a:rPr lang="en-US" smtClean="0"/>
              <a:t>Produce sperm and ova</a:t>
            </a:r>
          </a:p>
          <a:p>
            <a:pPr lvl="1"/>
            <a:r>
              <a:rPr lang="en-US" smtClean="0"/>
              <a:t>Secondary function?</a:t>
            </a:r>
          </a:p>
          <a:p>
            <a:pPr lvl="2"/>
            <a:r>
              <a:rPr lang="en-US" smtClean="0"/>
              <a:t>Produce hormones: androgens, estrogens, progestins</a:t>
            </a:r>
          </a:p>
          <a:p>
            <a:pPr lvl="1"/>
            <a:r>
              <a:rPr lang="en-US" smtClean="0"/>
              <a:t>Which hormones are male and which are female?</a:t>
            </a:r>
          </a:p>
          <a:p>
            <a:pPr lvl="2"/>
            <a:r>
              <a:rPr lang="en-US" smtClean="0"/>
              <a:t>Males and females produce all of these hormones</a:t>
            </a:r>
          </a:p>
          <a:p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Gonads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different about hormone levels in males and females?</a:t>
            </a:r>
          </a:p>
          <a:p>
            <a:pPr lvl="1"/>
            <a:r>
              <a:rPr lang="en-US" smtClean="0"/>
              <a:t>In males, levels of hormones are relatively constant</a:t>
            </a:r>
          </a:p>
          <a:p>
            <a:pPr lvl="1"/>
            <a:r>
              <a:rPr lang="en-US" smtClean="0"/>
              <a:t>In females, levels of hormones are cyclic</a:t>
            </a:r>
          </a:p>
          <a:p>
            <a:pPr lvl="1"/>
            <a:r>
              <a:rPr lang="en-US" smtClean="0"/>
              <a:t>What happens if you transplant a female (rat) pituitary into the appropriate site in a male?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HPG Axis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Hypothalamus</a:t>
            </a:r>
          </a:p>
          <a:p>
            <a:pPr lvl="1"/>
            <a:r>
              <a:rPr lang="en-US" sz="2400" dirty="0" smtClean="0"/>
              <a:t>Releases Gonadotropin-Releasing Hormone (GNRH) into </a:t>
            </a:r>
            <a:r>
              <a:rPr lang="en-US" sz="2400" dirty="0" err="1" smtClean="0"/>
              <a:t>hypothalamopituitary</a:t>
            </a:r>
            <a:r>
              <a:rPr lang="en-US" sz="2400" dirty="0" smtClean="0"/>
              <a:t> portal system</a:t>
            </a:r>
          </a:p>
          <a:p>
            <a:r>
              <a:rPr lang="en-US" sz="2800" dirty="0" smtClean="0"/>
              <a:t>Anterior Pituitary</a:t>
            </a:r>
          </a:p>
          <a:p>
            <a:pPr lvl="1"/>
            <a:r>
              <a:rPr lang="en-US" sz="2400" dirty="0" smtClean="0"/>
              <a:t>Releases Gonadotropins (Luteinizing H and Follicle Stimulating H) into circulatory system</a:t>
            </a:r>
          </a:p>
          <a:p>
            <a:r>
              <a:rPr lang="en-US" sz="2800" dirty="0" smtClean="0"/>
              <a:t>Gonads</a:t>
            </a:r>
          </a:p>
          <a:p>
            <a:pPr lvl="1"/>
            <a:r>
              <a:rPr lang="en-US" sz="2400" dirty="0" smtClean="0"/>
              <a:t>Release Androgens, Estrogens, </a:t>
            </a:r>
            <a:r>
              <a:rPr lang="en-US" sz="2400" dirty="0" err="1" smtClean="0"/>
              <a:t>Progestins</a:t>
            </a:r>
            <a:r>
              <a:rPr lang="en-US" sz="2400" dirty="0" smtClean="0"/>
              <a:t> to act on body tissues and feedback on </a:t>
            </a:r>
            <a:r>
              <a:rPr lang="en-US" sz="2400" dirty="0" err="1" smtClean="0"/>
              <a:t>hypothal</a:t>
            </a:r>
            <a:r>
              <a:rPr lang="en-US" sz="2400" dirty="0" smtClean="0"/>
              <a:t>. and pituitary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fu.ca/~pan2/Current_Research_files/HPA-HPG-axe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60" y="304800"/>
            <a:ext cx="8384876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0" smtClean="0"/>
              <a:t>Hormones and Sexual Development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There are 3 categories of sex organs:</a:t>
            </a:r>
          </a:p>
          <a:p>
            <a:pPr lvl="1"/>
            <a:r>
              <a:rPr lang="en-US" smtClean="0"/>
              <a:t>Gonads</a:t>
            </a:r>
          </a:p>
          <a:p>
            <a:pPr lvl="1"/>
            <a:r>
              <a:rPr lang="en-US" smtClean="0"/>
              <a:t>Internal reproductive ducts</a:t>
            </a:r>
          </a:p>
          <a:p>
            <a:pPr lvl="1"/>
            <a:r>
              <a:rPr lang="en-US" smtClean="0"/>
              <a:t>External reproductive organs</a:t>
            </a:r>
          </a:p>
          <a:p>
            <a:r>
              <a:rPr lang="en-US" smtClean="0"/>
              <a:t>Every fetus has primordial gonads</a:t>
            </a:r>
          </a:p>
          <a:p>
            <a:pPr lvl="1"/>
            <a:r>
              <a:rPr lang="en-US" smtClean="0"/>
              <a:t>cortex can develop into ovaries</a:t>
            </a:r>
          </a:p>
          <a:p>
            <a:pPr lvl="1"/>
            <a:r>
              <a:rPr lang="en-US" smtClean="0"/>
              <a:t>medulla can develop into testes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3" autoUpdateAnimBg="0"/>
    </p:bldLst>
  </p:timing>
</p:sld>
</file>

<file path=ppt/theme/theme1.xml><?xml version="1.0" encoding="utf-8"?>
<a:theme xmlns:a="http://schemas.openxmlformats.org/drawingml/2006/main" name="Fireball">
  <a:themeElements>
    <a:clrScheme name="">
      <a:dk1>
        <a:srgbClr val="5F5F5F"/>
      </a:dk1>
      <a:lt1>
        <a:srgbClr val="FFFFCC"/>
      </a:lt1>
      <a:dk2>
        <a:srgbClr val="003399"/>
      </a:dk2>
      <a:lt2>
        <a:srgbClr val="FFCC66"/>
      </a:lt2>
      <a:accent1>
        <a:srgbClr val="FF9933"/>
      </a:accent1>
      <a:accent2>
        <a:srgbClr val="FF6600"/>
      </a:accent2>
      <a:accent3>
        <a:srgbClr val="AAADCA"/>
      </a:accent3>
      <a:accent4>
        <a:srgbClr val="DADAAE"/>
      </a:accent4>
      <a:accent5>
        <a:srgbClr val="FFCAAD"/>
      </a:accent5>
      <a:accent6>
        <a:srgbClr val="E75C00"/>
      </a:accent6>
      <a:hlink>
        <a:srgbClr val="CC00CC"/>
      </a:hlink>
      <a:folHlink>
        <a:srgbClr val="990099"/>
      </a:folHlink>
    </a:clrScheme>
    <a:fontScheme name="Firebal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Designs\FIREBALL.POT</Template>
  <TotalTime>1582</TotalTime>
  <Words>1638</Words>
  <Application>Microsoft Office PowerPoint</Application>
  <PresentationFormat>On-screen Show (4:3)</PresentationFormat>
  <Paragraphs>182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Times New Roman</vt:lpstr>
      <vt:lpstr>Fireball</vt:lpstr>
      <vt:lpstr>Hormones and Sex</vt:lpstr>
      <vt:lpstr>Introduction</vt:lpstr>
      <vt:lpstr>Introduction</vt:lpstr>
      <vt:lpstr>PowerPoint Presentation</vt:lpstr>
      <vt:lpstr>Gonads</vt:lpstr>
      <vt:lpstr>Gonads</vt:lpstr>
      <vt:lpstr>HPG Axis</vt:lpstr>
      <vt:lpstr>PowerPoint Presentation</vt:lpstr>
      <vt:lpstr>Hormones and Sexual Development</vt:lpstr>
      <vt:lpstr>Sexual Development</vt:lpstr>
      <vt:lpstr>Sexual Development</vt:lpstr>
      <vt:lpstr>PowerPoint Presentation</vt:lpstr>
      <vt:lpstr>Sexual Development</vt:lpstr>
      <vt:lpstr>Sexual development</vt:lpstr>
      <vt:lpstr>Sexual Development</vt:lpstr>
      <vt:lpstr>Puberty</vt:lpstr>
      <vt:lpstr>Puberty</vt:lpstr>
      <vt:lpstr>Sex Differences in the Brain</vt:lpstr>
      <vt:lpstr>Perinatal Hormones and Behavioral Development</vt:lpstr>
      <vt:lpstr>Perinatal Hormones and Behavioral Development</vt:lpstr>
      <vt:lpstr>What will the sexual behavior resemble as an adult? (M or F)</vt:lpstr>
      <vt:lpstr>Androgen Insensitivity Syndrome</vt:lpstr>
      <vt:lpstr>Androgen Insensitivity Syndrome</vt:lpstr>
      <vt:lpstr>Androgen Insensitivity Syndrome</vt:lpstr>
      <vt:lpstr>Adrenogenital Syndrome</vt:lpstr>
      <vt:lpstr>Adrenogenital Syndrome</vt:lpstr>
      <vt:lpstr>Adrenogenital Syndrome</vt:lpstr>
      <vt:lpstr>Sex Reassignment at Birth</vt:lpstr>
      <vt:lpstr>Sexual Orientation</vt:lpstr>
      <vt:lpstr>Sexual Orientation</vt:lpstr>
      <vt:lpstr>2004 Endocrinology Study by Roselli et al.</vt:lpstr>
      <vt:lpstr>Rahman and Wilson studies in Neuropsychology and Psychoneuroendocrinology 2003</vt:lpstr>
      <vt:lpstr>Here is a link to a more recent article</vt:lpstr>
      <vt:lpstr>From March 2013  Scientific American</vt:lpstr>
      <vt:lpstr>PowerPoint Presentation</vt:lpstr>
      <vt:lpstr>Transexuals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Sensorimotor System</dc:title>
  <dc:creator>Campus Computing</dc:creator>
  <cp:lastModifiedBy>Trench, Lynne S.</cp:lastModifiedBy>
  <cp:revision>111</cp:revision>
  <dcterms:created xsi:type="dcterms:W3CDTF">2003-03-06T21:02:00Z</dcterms:created>
  <dcterms:modified xsi:type="dcterms:W3CDTF">2023-05-02T19:45:57Z</dcterms:modified>
</cp:coreProperties>
</file>