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tags/tag1.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1"/>
  </p:sldMasterIdLst>
  <p:notesMasterIdLst>
    <p:notesMasterId r:id="rId47"/>
  </p:notesMasterIdLst>
  <p:handoutMasterIdLst>
    <p:handoutMasterId r:id="rId48"/>
  </p:handoutMasterIdLst>
  <p:sldIdLst>
    <p:sldId id="358" r:id="rId2"/>
    <p:sldId id="359" r:id="rId3"/>
    <p:sldId id="313" r:id="rId4"/>
    <p:sldId id="314" r:id="rId5"/>
    <p:sldId id="315" r:id="rId6"/>
    <p:sldId id="316" r:id="rId7"/>
    <p:sldId id="317" r:id="rId8"/>
    <p:sldId id="357" r:id="rId9"/>
    <p:sldId id="319" r:id="rId10"/>
    <p:sldId id="320" r:id="rId11"/>
    <p:sldId id="321" r:id="rId12"/>
    <p:sldId id="322" r:id="rId13"/>
    <p:sldId id="323" r:id="rId14"/>
    <p:sldId id="324" r:id="rId15"/>
    <p:sldId id="325" r:id="rId16"/>
    <p:sldId id="326" r:id="rId17"/>
    <p:sldId id="327" r:id="rId18"/>
    <p:sldId id="328" r:id="rId19"/>
    <p:sldId id="329" r:id="rId20"/>
    <p:sldId id="330" r:id="rId21"/>
    <p:sldId id="331" r:id="rId22"/>
    <p:sldId id="332" r:id="rId23"/>
    <p:sldId id="333" r:id="rId24"/>
    <p:sldId id="334" r:id="rId25"/>
    <p:sldId id="335" r:id="rId26"/>
    <p:sldId id="336" r:id="rId27"/>
    <p:sldId id="337" r:id="rId28"/>
    <p:sldId id="338" r:id="rId29"/>
    <p:sldId id="339" r:id="rId30"/>
    <p:sldId id="340" r:id="rId31"/>
    <p:sldId id="341" r:id="rId32"/>
    <p:sldId id="342" r:id="rId33"/>
    <p:sldId id="343" r:id="rId34"/>
    <p:sldId id="344" r:id="rId35"/>
    <p:sldId id="345" r:id="rId36"/>
    <p:sldId id="346" r:id="rId37"/>
    <p:sldId id="347" r:id="rId38"/>
    <p:sldId id="348" r:id="rId39"/>
    <p:sldId id="349" r:id="rId40"/>
    <p:sldId id="350" r:id="rId41"/>
    <p:sldId id="351" r:id="rId42"/>
    <p:sldId id="352" r:id="rId43"/>
    <p:sldId id="353" r:id="rId44"/>
    <p:sldId id="354" r:id="rId45"/>
    <p:sldId id="355"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DB9CA"/>
    <a:srgbClr val="AFABAB"/>
    <a:srgbClr val="343F52"/>
    <a:srgbClr val="BEBABA"/>
    <a:srgbClr val="787C98"/>
    <a:srgbClr val="F5F5F5"/>
    <a:srgbClr val="F6F5F5"/>
    <a:srgbClr val="D4D2D2"/>
    <a:srgbClr val="3B3838"/>
    <a:srgbClr val="5263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387" autoAdjust="0"/>
    <p:restoredTop sz="94660"/>
  </p:normalViewPr>
  <p:slideViewPr>
    <p:cSldViewPr snapToGrid="0">
      <p:cViewPr varScale="1">
        <p:scale>
          <a:sx n="99" d="100"/>
          <a:sy n="99" d="100"/>
        </p:scale>
        <p:origin x="114" y="54"/>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gan Leroy" userId="61a45308-186f-4a44-8407-426582945bcc" providerId="ADAL" clId="{A55F6F11-5F1F-486A-8554-48DF3D7D614D}"/>
    <pc:docChg chg="modSld">
      <pc:chgData name="Megan Leroy" userId="61a45308-186f-4a44-8407-426582945bcc" providerId="ADAL" clId="{A55F6F11-5F1F-486A-8554-48DF3D7D614D}" dt="2017-12-22T05:11:32.488" v="1" actId="20577"/>
      <pc:docMkLst>
        <pc:docMk/>
      </pc:docMkLst>
      <pc:sldChg chg="modSp">
        <pc:chgData name="Megan Leroy" userId="61a45308-186f-4a44-8407-426582945bcc" providerId="ADAL" clId="{A55F6F11-5F1F-486A-8554-48DF3D7D614D}" dt="2017-12-22T05:11:32.488" v="1" actId="20577"/>
        <pc:sldMkLst>
          <pc:docMk/>
          <pc:sldMk cId="934679226" sldId="358"/>
        </pc:sldMkLst>
        <pc:spChg chg="mod">
          <ac:chgData name="Megan Leroy" userId="61a45308-186f-4a44-8407-426582945bcc" providerId="ADAL" clId="{A55F6F11-5F1F-486A-8554-48DF3D7D614D}" dt="2017-12-22T05:11:32.488" v="1" actId="20577"/>
          <ac:spMkLst>
            <pc:docMk/>
            <pc:sldMk cId="934679226" sldId="358"/>
            <ac:spMk id="4"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500027-4F00-4EBE-8C15-9A3F90229F2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34357C1-603A-487F-B8FA-28068742F8D1}">
      <dgm:prSet custT="1"/>
      <dgm:spPr>
        <a:solidFill>
          <a:srgbClr val="343F52"/>
        </a:solidFill>
        <a:ln>
          <a:solidFill>
            <a:schemeClr val="bg1"/>
          </a:solidFill>
        </a:ln>
        <a:effectLst>
          <a:outerShdw blurRad="50800" dist="38100" dir="2700000" algn="tl" rotWithShape="0">
            <a:prstClr val="black">
              <a:alpha val="40000"/>
            </a:prstClr>
          </a:outerShdw>
        </a:effectLst>
      </dgm:spPr>
      <dgm:t>
        <a:bodyPr/>
        <a:lstStyle/>
        <a:p>
          <a:pPr rtl="0"/>
          <a:r>
            <a:rPr lang="en-US" sz="2400"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After 1 year:</a:t>
          </a:r>
        </a:p>
      </dgm:t>
    </dgm:pt>
    <dgm:pt modelId="{880013D9-7BD9-4117-B2E5-F781B39BE65B}" type="parTrans" cxnId="{E24E36F7-2CD9-4DF7-B37D-7F1269B524CE}">
      <dgm:prSet/>
      <dgm:spPr/>
      <dgm:t>
        <a:bodyPr/>
        <a:lstStyle/>
        <a:p>
          <a:endParaRPr lang="en-US">
            <a:latin typeface="Verdana" panose="020B0604030504040204" pitchFamily="34" charset="0"/>
            <a:ea typeface="Verdana" panose="020B0604030504040204" pitchFamily="34" charset="0"/>
            <a:cs typeface="Verdana" panose="020B0604030504040204" pitchFamily="34" charset="0"/>
          </a:endParaRPr>
        </a:p>
      </dgm:t>
    </dgm:pt>
    <dgm:pt modelId="{E1465CE1-45E2-449F-B94F-D5EB83B18401}" type="sibTrans" cxnId="{E24E36F7-2CD9-4DF7-B37D-7F1269B524CE}">
      <dgm:prSet/>
      <dgm:spPr/>
      <dgm:t>
        <a:bodyPr/>
        <a:lstStyle/>
        <a:p>
          <a:endParaRPr lang="en-US">
            <a:latin typeface="Verdana" panose="020B0604030504040204" pitchFamily="34" charset="0"/>
            <a:ea typeface="Verdana" panose="020B0604030504040204" pitchFamily="34" charset="0"/>
            <a:cs typeface="Verdana" panose="020B0604030504040204" pitchFamily="34" charset="0"/>
          </a:endParaRPr>
        </a:p>
      </dgm:t>
    </dgm:pt>
    <dgm:pt modelId="{97D64FAF-7CD9-448D-897D-6831DA42EEDA}">
      <dgm:prSet/>
      <dgm:spPr>
        <a:solidFill>
          <a:schemeClr val="bg1"/>
        </a:solidFill>
      </dgm:spPr>
      <dgm:t>
        <a:bodyPr/>
        <a:lstStyle/>
        <a:p>
          <a:pPr rtl="0"/>
          <a:r>
            <a:rPr lang="en-US" dirty="0" err="1">
              <a:latin typeface="Verdana" panose="020B0604030504040204" pitchFamily="34" charset="0"/>
              <a:ea typeface="Verdana" panose="020B0604030504040204" pitchFamily="34" charset="0"/>
              <a:cs typeface="Verdana" panose="020B0604030504040204" pitchFamily="34" charset="0"/>
            </a:rPr>
            <a:t>FV</a:t>
          </a:r>
          <a:r>
            <a:rPr lang="en-US" baseline="-25000" dirty="0" err="1">
              <a:latin typeface="Verdana" panose="020B0604030504040204" pitchFamily="34" charset="0"/>
              <a:ea typeface="Verdana" panose="020B0604030504040204" pitchFamily="34" charset="0"/>
              <a:cs typeface="Verdana" panose="020B0604030504040204" pitchFamily="34" charset="0"/>
            </a:rPr>
            <a:t>1</a:t>
          </a:r>
          <a:r>
            <a:rPr lang="en-US" dirty="0">
              <a:latin typeface="Verdana" panose="020B0604030504040204" pitchFamily="34" charset="0"/>
              <a:ea typeface="Verdana" panose="020B0604030504040204" pitchFamily="34" charset="0"/>
              <a:cs typeface="Verdana" panose="020B0604030504040204" pitchFamily="34" charset="0"/>
            </a:rPr>
            <a:t>	= PV(1 + I) = $100(1.04) = $104.00</a:t>
          </a:r>
        </a:p>
      </dgm:t>
    </dgm:pt>
    <dgm:pt modelId="{4CE1C941-98F6-4466-A417-5084F4C731DD}" type="parTrans" cxnId="{7A5DC4A7-FCFF-4B40-9ED7-97FFBF090BAB}">
      <dgm:prSet/>
      <dgm:spPr/>
      <dgm:t>
        <a:bodyPr/>
        <a:lstStyle/>
        <a:p>
          <a:endParaRPr lang="en-US">
            <a:latin typeface="Verdana" panose="020B0604030504040204" pitchFamily="34" charset="0"/>
            <a:ea typeface="Verdana" panose="020B0604030504040204" pitchFamily="34" charset="0"/>
            <a:cs typeface="Verdana" panose="020B0604030504040204" pitchFamily="34" charset="0"/>
          </a:endParaRPr>
        </a:p>
      </dgm:t>
    </dgm:pt>
    <dgm:pt modelId="{6BABA544-83FF-45F4-B9F5-EA4F836E64E2}" type="sibTrans" cxnId="{7A5DC4A7-FCFF-4B40-9ED7-97FFBF090BAB}">
      <dgm:prSet/>
      <dgm:spPr/>
      <dgm:t>
        <a:bodyPr/>
        <a:lstStyle/>
        <a:p>
          <a:endParaRPr lang="en-US">
            <a:latin typeface="Verdana" panose="020B0604030504040204" pitchFamily="34" charset="0"/>
            <a:ea typeface="Verdana" panose="020B0604030504040204" pitchFamily="34" charset="0"/>
            <a:cs typeface="Verdana" panose="020B0604030504040204" pitchFamily="34" charset="0"/>
          </a:endParaRPr>
        </a:p>
      </dgm:t>
    </dgm:pt>
    <dgm:pt modelId="{A47BC440-9BF5-45A2-8977-4E988E9A1C70}">
      <dgm:prSet custT="1"/>
      <dgm:spPr>
        <a:solidFill>
          <a:srgbClr val="343F52"/>
        </a:solidFill>
        <a:ln>
          <a:solidFill>
            <a:schemeClr val="bg1"/>
          </a:solidFill>
        </a:ln>
        <a:effectLst>
          <a:outerShdw blurRad="50800" dist="38100" dir="2700000" algn="tl" rotWithShape="0">
            <a:prstClr val="black">
              <a:alpha val="40000"/>
            </a:prstClr>
          </a:outerShdw>
        </a:effectLst>
      </dgm:spPr>
      <dgm:t>
        <a:bodyPr/>
        <a:lstStyle/>
        <a:p>
          <a:pPr rtl="0"/>
          <a:r>
            <a:rPr lang="en-US" sz="2400"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After 2 years:</a:t>
          </a:r>
        </a:p>
      </dgm:t>
    </dgm:pt>
    <dgm:pt modelId="{FFA826F0-0DA6-4847-9153-685F56B8786D}" type="parTrans" cxnId="{35443766-74AD-4674-8589-3B797C23A0B6}">
      <dgm:prSet/>
      <dgm:spPr/>
      <dgm:t>
        <a:bodyPr/>
        <a:lstStyle/>
        <a:p>
          <a:endParaRPr lang="en-US">
            <a:latin typeface="Verdana" panose="020B0604030504040204" pitchFamily="34" charset="0"/>
            <a:ea typeface="Verdana" panose="020B0604030504040204" pitchFamily="34" charset="0"/>
            <a:cs typeface="Verdana" panose="020B0604030504040204" pitchFamily="34" charset="0"/>
          </a:endParaRPr>
        </a:p>
      </dgm:t>
    </dgm:pt>
    <dgm:pt modelId="{5F7FE677-8D0A-46A9-92EF-6496C43DEEF2}" type="sibTrans" cxnId="{35443766-74AD-4674-8589-3B797C23A0B6}">
      <dgm:prSet/>
      <dgm:spPr/>
      <dgm:t>
        <a:bodyPr/>
        <a:lstStyle/>
        <a:p>
          <a:endParaRPr lang="en-US">
            <a:latin typeface="Verdana" panose="020B0604030504040204" pitchFamily="34" charset="0"/>
            <a:ea typeface="Verdana" panose="020B0604030504040204" pitchFamily="34" charset="0"/>
            <a:cs typeface="Verdana" panose="020B0604030504040204" pitchFamily="34" charset="0"/>
          </a:endParaRPr>
        </a:p>
      </dgm:t>
    </dgm:pt>
    <dgm:pt modelId="{DD57BB56-E6A9-4A23-B08C-333FF3AD78D4}">
      <dgm:prSet/>
      <dgm:spPr>
        <a:solidFill>
          <a:schemeClr val="bg1"/>
        </a:solidFill>
      </dgm:spPr>
      <dgm:t>
        <a:bodyPr/>
        <a:lstStyle/>
        <a:p>
          <a:pPr rtl="0"/>
          <a:r>
            <a:rPr lang="en-US" dirty="0" err="1">
              <a:latin typeface="Verdana" panose="020B0604030504040204" pitchFamily="34" charset="0"/>
              <a:ea typeface="Verdana" panose="020B0604030504040204" pitchFamily="34" charset="0"/>
              <a:cs typeface="Verdana" panose="020B0604030504040204" pitchFamily="34" charset="0"/>
            </a:rPr>
            <a:t>FV</a:t>
          </a:r>
          <a:r>
            <a:rPr lang="en-US" baseline="-25000" dirty="0" err="1">
              <a:latin typeface="Verdana" panose="020B0604030504040204" pitchFamily="34" charset="0"/>
              <a:ea typeface="Verdana" panose="020B0604030504040204" pitchFamily="34" charset="0"/>
              <a:cs typeface="Verdana" panose="020B0604030504040204" pitchFamily="34" charset="0"/>
            </a:rPr>
            <a:t>2</a:t>
          </a:r>
          <a:r>
            <a:rPr lang="en-US" dirty="0">
              <a:latin typeface="Verdana" panose="020B0604030504040204" pitchFamily="34" charset="0"/>
              <a:ea typeface="Verdana" panose="020B0604030504040204" pitchFamily="34" charset="0"/>
              <a:cs typeface="Verdana" panose="020B0604030504040204" pitchFamily="34" charset="0"/>
            </a:rPr>
            <a:t>	= PV(1 + I)</a:t>
          </a:r>
          <a:r>
            <a:rPr lang="en-US" baseline="30000" dirty="0">
              <a:latin typeface="Verdana" panose="020B0604030504040204" pitchFamily="34" charset="0"/>
              <a:ea typeface="Verdana" panose="020B0604030504040204" pitchFamily="34" charset="0"/>
              <a:cs typeface="Verdana" panose="020B0604030504040204" pitchFamily="34" charset="0"/>
            </a:rPr>
            <a:t>2 </a:t>
          </a:r>
          <a:r>
            <a:rPr lang="en-US" dirty="0">
              <a:latin typeface="Verdana" panose="020B0604030504040204" pitchFamily="34" charset="0"/>
              <a:ea typeface="Verdana" panose="020B0604030504040204" pitchFamily="34" charset="0"/>
              <a:cs typeface="Verdana" panose="020B0604030504040204" pitchFamily="34" charset="0"/>
            </a:rPr>
            <a:t>= $100(1.04)</a:t>
          </a:r>
          <a:r>
            <a:rPr lang="en-US" baseline="30000" dirty="0">
              <a:latin typeface="Verdana" panose="020B0604030504040204" pitchFamily="34" charset="0"/>
              <a:ea typeface="Verdana" panose="020B0604030504040204" pitchFamily="34" charset="0"/>
              <a:cs typeface="Verdana" panose="020B0604030504040204" pitchFamily="34" charset="0"/>
            </a:rPr>
            <a:t>2</a:t>
          </a:r>
          <a:r>
            <a:rPr lang="en-US" dirty="0">
              <a:latin typeface="Verdana" panose="020B0604030504040204" pitchFamily="34" charset="0"/>
              <a:ea typeface="Verdana" panose="020B0604030504040204" pitchFamily="34" charset="0"/>
              <a:cs typeface="Verdana" panose="020B0604030504040204" pitchFamily="34" charset="0"/>
            </a:rPr>
            <a:t> = $108.16</a:t>
          </a:r>
        </a:p>
      </dgm:t>
    </dgm:pt>
    <dgm:pt modelId="{57342FC4-1D2C-407A-8525-EEB947976B34}" type="parTrans" cxnId="{447E11CE-0671-4CC1-9584-7685DD887F4A}">
      <dgm:prSet/>
      <dgm:spPr/>
      <dgm:t>
        <a:bodyPr/>
        <a:lstStyle/>
        <a:p>
          <a:endParaRPr lang="en-US">
            <a:latin typeface="Verdana" panose="020B0604030504040204" pitchFamily="34" charset="0"/>
            <a:ea typeface="Verdana" panose="020B0604030504040204" pitchFamily="34" charset="0"/>
            <a:cs typeface="Verdana" panose="020B0604030504040204" pitchFamily="34" charset="0"/>
          </a:endParaRPr>
        </a:p>
      </dgm:t>
    </dgm:pt>
    <dgm:pt modelId="{AF5FEA74-E5D9-4EA5-AA6C-6EECC76B9A74}" type="sibTrans" cxnId="{447E11CE-0671-4CC1-9584-7685DD887F4A}">
      <dgm:prSet/>
      <dgm:spPr/>
      <dgm:t>
        <a:bodyPr/>
        <a:lstStyle/>
        <a:p>
          <a:endParaRPr lang="en-US">
            <a:latin typeface="Verdana" panose="020B0604030504040204" pitchFamily="34" charset="0"/>
            <a:ea typeface="Verdana" panose="020B0604030504040204" pitchFamily="34" charset="0"/>
            <a:cs typeface="Verdana" panose="020B0604030504040204" pitchFamily="34" charset="0"/>
          </a:endParaRPr>
        </a:p>
      </dgm:t>
    </dgm:pt>
    <dgm:pt modelId="{EE2949F8-0910-4895-8799-384B2FE69A48}">
      <dgm:prSet custT="1"/>
      <dgm:spPr>
        <a:solidFill>
          <a:srgbClr val="343F52"/>
        </a:solidFill>
        <a:ln>
          <a:solidFill>
            <a:schemeClr val="bg1"/>
          </a:solidFill>
        </a:ln>
        <a:effectLst>
          <a:outerShdw blurRad="50800" dist="38100" dir="2700000" algn="tl" rotWithShape="0">
            <a:prstClr val="black">
              <a:alpha val="40000"/>
            </a:prstClr>
          </a:outerShdw>
        </a:effectLst>
      </dgm:spPr>
      <dgm:t>
        <a:bodyPr/>
        <a:lstStyle/>
        <a:p>
          <a:pPr rtl="0"/>
          <a:r>
            <a:rPr lang="en-US" sz="2400"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After 3 years:</a:t>
          </a:r>
        </a:p>
      </dgm:t>
    </dgm:pt>
    <dgm:pt modelId="{AF26764F-12C0-4EF6-91DA-70DF88FB6C62}" type="parTrans" cxnId="{E285476B-55A0-4647-B5EF-8E836120ADF0}">
      <dgm:prSet/>
      <dgm:spPr/>
      <dgm:t>
        <a:bodyPr/>
        <a:lstStyle/>
        <a:p>
          <a:endParaRPr lang="en-US">
            <a:latin typeface="Verdana" panose="020B0604030504040204" pitchFamily="34" charset="0"/>
            <a:ea typeface="Verdana" panose="020B0604030504040204" pitchFamily="34" charset="0"/>
            <a:cs typeface="Verdana" panose="020B0604030504040204" pitchFamily="34" charset="0"/>
          </a:endParaRPr>
        </a:p>
      </dgm:t>
    </dgm:pt>
    <dgm:pt modelId="{FF2D27DF-2F63-49FA-94C2-BF1B4F64D34F}" type="sibTrans" cxnId="{E285476B-55A0-4647-B5EF-8E836120ADF0}">
      <dgm:prSet/>
      <dgm:spPr/>
      <dgm:t>
        <a:bodyPr/>
        <a:lstStyle/>
        <a:p>
          <a:endParaRPr lang="en-US">
            <a:latin typeface="Verdana" panose="020B0604030504040204" pitchFamily="34" charset="0"/>
            <a:ea typeface="Verdana" panose="020B0604030504040204" pitchFamily="34" charset="0"/>
            <a:cs typeface="Verdana" panose="020B0604030504040204" pitchFamily="34" charset="0"/>
          </a:endParaRPr>
        </a:p>
      </dgm:t>
    </dgm:pt>
    <dgm:pt modelId="{3AF659A3-8878-4531-9386-8591B4AC74A4}">
      <dgm:prSet/>
      <dgm:spPr>
        <a:solidFill>
          <a:schemeClr val="bg1"/>
        </a:solidFill>
      </dgm:spPr>
      <dgm:t>
        <a:bodyPr/>
        <a:lstStyle/>
        <a:p>
          <a:pPr rtl="0"/>
          <a:r>
            <a:rPr lang="en-US" dirty="0" err="1">
              <a:latin typeface="Verdana" panose="020B0604030504040204" pitchFamily="34" charset="0"/>
              <a:ea typeface="Verdana" panose="020B0604030504040204" pitchFamily="34" charset="0"/>
              <a:cs typeface="Verdana" panose="020B0604030504040204" pitchFamily="34" charset="0"/>
            </a:rPr>
            <a:t>FV</a:t>
          </a:r>
          <a:r>
            <a:rPr lang="en-US" baseline="-25000" dirty="0" err="1">
              <a:latin typeface="Verdana" panose="020B0604030504040204" pitchFamily="34" charset="0"/>
              <a:ea typeface="Verdana" panose="020B0604030504040204" pitchFamily="34" charset="0"/>
              <a:cs typeface="Verdana" panose="020B0604030504040204" pitchFamily="34" charset="0"/>
            </a:rPr>
            <a:t>3</a:t>
          </a:r>
          <a:r>
            <a:rPr lang="en-US" dirty="0">
              <a:latin typeface="Verdana" panose="020B0604030504040204" pitchFamily="34" charset="0"/>
              <a:ea typeface="Verdana" panose="020B0604030504040204" pitchFamily="34" charset="0"/>
              <a:cs typeface="Verdana" panose="020B0604030504040204" pitchFamily="34" charset="0"/>
            </a:rPr>
            <a:t>	= PV(1 + I)</a:t>
          </a:r>
          <a:r>
            <a:rPr lang="en-US" baseline="30000" dirty="0">
              <a:latin typeface="Verdana" panose="020B0604030504040204" pitchFamily="34" charset="0"/>
              <a:ea typeface="Verdana" panose="020B0604030504040204" pitchFamily="34" charset="0"/>
              <a:cs typeface="Verdana" panose="020B0604030504040204" pitchFamily="34" charset="0"/>
            </a:rPr>
            <a:t>3 </a:t>
          </a:r>
          <a:r>
            <a:rPr lang="en-US" dirty="0">
              <a:latin typeface="Verdana" panose="020B0604030504040204" pitchFamily="34" charset="0"/>
              <a:ea typeface="Verdana" panose="020B0604030504040204" pitchFamily="34" charset="0"/>
              <a:cs typeface="Verdana" panose="020B0604030504040204" pitchFamily="34" charset="0"/>
            </a:rPr>
            <a:t>= $100(1.04)</a:t>
          </a:r>
          <a:r>
            <a:rPr lang="en-US" baseline="30000" dirty="0">
              <a:latin typeface="Verdana" panose="020B0604030504040204" pitchFamily="34" charset="0"/>
              <a:ea typeface="Verdana" panose="020B0604030504040204" pitchFamily="34" charset="0"/>
              <a:cs typeface="Verdana" panose="020B0604030504040204" pitchFamily="34" charset="0"/>
            </a:rPr>
            <a:t>3</a:t>
          </a:r>
          <a:r>
            <a:rPr lang="en-US" dirty="0">
              <a:latin typeface="Verdana" panose="020B0604030504040204" pitchFamily="34" charset="0"/>
              <a:ea typeface="Verdana" panose="020B0604030504040204" pitchFamily="34" charset="0"/>
              <a:cs typeface="Verdana" panose="020B0604030504040204" pitchFamily="34" charset="0"/>
            </a:rPr>
            <a:t> = $112.49</a:t>
          </a:r>
        </a:p>
      </dgm:t>
    </dgm:pt>
    <dgm:pt modelId="{E33A6E84-A499-4414-A0DA-44CE005DB9E3}" type="parTrans" cxnId="{73984D92-B2C5-4CB1-83E2-19390D89ED36}">
      <dgm:prSet/>
      <dgm:spPr/>
      <dgm:t>
        <a:bodyPr/>
        <a:lstStyle/>
        <a:p>
          <a:endParaRPr lang="en-US">
            <a:latin typeface="Verdana" panose="020B0604030504040204" pitchFamily="34" charset="0"/>
            <a:ea typeface="Verdana" panose="020B0604030504040204" pitchFamily="34" charset="0"/>
            <a:cs typeface="Verdana" panose="020B0604030504040204" pitchFamily="34" charset="0"/>
          </a:endParaRPr>
        </a:p>
      </dgm:t>
    </dgm:pt>
    <dgm:pt modelId="{E090DD2B-99A6-48A9-9AC0-6857920B2936}" type="sibTrans" cxnId="{73984D92-B2C5-4CB1-83E2-19390D89ED36}">
      <dgm:prSet/>
      <dgm:spPr/>
      <dgm:t>
        <a:bodyPr/>
        <a:lstStyle/>
        <a:p>
          <a:endParaRPr lang="en-US">
            <a:latin typeface="Verdana" panose="020B0604030504040204" pitchFamily="34" charset="0"/>
            <a:ea typeface="Verdana" panose="020B0604030504040204" pitchFamily="34" charset="0"/>
            <a:cs typeface="Verdana" panose="020B0604030504040204" pitchFamily="34" charset="0"/>
          </a:endParaRPr>
        </a:p>
      </dgm:t>
    </dgm:pt>
    <dgm:pt modelId="{00D7F185-F75D-47BD-924E-6A2ABB919077}">
      <dgm:prSet custT="1"/>
      <dgm:spPr>
        <a:solidFill>
          <a:srgbClr val="343F52"/>
        </a:solidFill>
        <a:ln>
          <a:solidFill>
            <a:schemeClr val="bg1"/>
          </a:solidFill>
        </a:ln>
        <a:effectLst>
          <a:outerShdw blurRad="50800" dist="38100" dir="2700000" algn="tl" rotWithShape="0">
            <a:prstClr val="black">
              <a:alpha val="40000"/>
            </a:prstClr>
          </a:outerShdw>
        </a:effectLst>
      </dgm:spPr>
      <dgm:t>
        <a:bodyPr/>
        <a:lstStyle/>
        <a:p>
          <a:pPr rtl="0"/>
          <a:r>
            <a:rPr lang="en-US" sz="2400"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After N years (general case):</a:t>
          </a:r>
        </a:p>
      </dgm:t>
    </dgm:pt>
    <dgm:pt modelId="{C36C81FC-A602-466C-B3C8-75BD3BC672D3}" type="parTrans" cxnId="{0400D0C4-9CB5-4301-82BC-363C385FA9B2}">
      <dgm:prSet/>
      <dgm:spPr/>
      <dgm:t>
        <a:bodyPr/>
        <a:lstStyle/>
        <a:p>
          <a:endParaRPr lang="en-US">
            <a:latin typeface="Verdana" panose="020B0604030504040204" pitchFamily="34" charset="0"/>
            <a:ea typeface="Verdana" panose="020B0604030504040204" pitchFamily="34" charset="0"/>
            <a:cs typeface="Verdana" panose="020B0604030504040204" pitchFamily="34" charset="0"/>
          </a:endParaRPr>
        </a:p>
      </dgm:t>
    </dgm:pt>
    <dgm:pt modelId="{A54C26B7-088C-4064-B29F-9EFBE9FAC3FF}" type="sibTrans" cxnId="{0400D0C4-9CB5-4301-82BC-363C385FA9B2}">
      <dgm:prSet/>
      <dgm:spPr/>
      <dgm:t>
        <a:bodyPr/>
        <a:lstStyle/>
        <a:p>
          <a:endParaRPr lang="en-US">
            <a:latin typeface="Verdana" panose="020B0604030504040204" pitchFamily="34" charset="0"/>
            <a:ea typeface="Verdana" panose="020B0604030504040204" pitchFamily="34" charset="0"/>
            <a:cs typeface="Verdana" panose="020B0604030504040204" pitchFamily="34" charset="0"/>
          </a:endParaRPr>
        </a:p>
      </dgm:t>
    </dgm:pt>
    <dgm:pt modelId="{D1558FFF-1259-42F6-AD1B-9108F61A5653}">
      <dgm:prSet/>
      <dgm:spPr>
        <a:solidFill>
          <a:schemeClr val="bg1"/>
        </a:solidFill>
      </dgm:spPr>
      <dgm:t>
        <a:bodyPr/>
        <a:lstStyle/>
        <a:p>
          <a:pPr rtl="0"/>
          <a:r>
            <a:rPr lang="en-US" dirty="0" err="1">
              <a:latin typeface="Verdana" panose="020B0604030504040204" pitchFamily="34" charset="0"/>
              <a:ea typeface="Verdana" panose="020B0604030504040204" pitchFamily="34" charset="0"/>
              <a:cs typeface="Verdana" panose="020B0604030504040204" pitchFamily="34" charset="0"/>
            </a:rPr>
            <a:t>FV</a:t>
          </a:r>
          <a:r>
            <a:rPr lang="en-US" baseline="-25000" dirty="0" err="1">
              <a:latin typeface="Verdana" panose="020B0604030504040204" pitchFamily="34" charset="0"/>
              <a:ea typeface="Verdana" panose="020B0604030504040204" pitchFamily="34" charset="0"/>
              <a:cs typeface="Verdana" panose="020B0604030504040204" pitchFamily="34" charset="0"/>
            </a:rPr>
            <a:t>N</a:t>
          </a:r>
          <a:r>
            <a:rPr lang="en-US" dirty="0">
              <a:latin typeface="Verdana" panose="020B0604030504040204" pitchFamily="34" charset="0"/>
              <a:ea typeface="Verdana" panose="020B0604030504040204" pitchFamily="34" charset="0"/>
              <a:cs typeface="Verdana" panose="020B0604030504040204" pitchFamily="34" charset="0"/>
            </a:rPr>
            <a:t>	= PV(1 + I)</a:t>
          </a:r>
          <a:r>
            <a:rPr lang="en-US" baseline="30000" dirty="0">
              <a:latin typeface="Verdana" panose="020B0604030504040204" pitchFamily="34" charset="0"/>
              <a:ea typeface="Verdana" panose="020B0604030504040204" pitchFamily="34" charset="0"/>
              <a:cs typeface="Verdana" panose="020B0604030504040204" pitchFamily="34" charset="0"/>
            </a:rPr>
            <a:t>N</a:t>
          </a:r>
          <a:endParaRPr lang="en-US" dirty="0">
            <a:latin typeface="Verdana" panose="020B0604030504040204" pitchFamily="34" charset="0"/>
            <a:ea typeface="Verdana" panose="020B0604030504040204" pitchFamily="34" charset="0"/>
            <a:cs typeface="Verdana" panose="020B0604030504040204" pitchFamily="34" charset="0"/>
          </a:endParaRPr>
        </a:p>
      </dgm:t>
    </dgm:pt>
    <dgm:pt modelId="{55E9F29B-942F-43EE-9B74-4F3859D7405F}" type="parTrans" cxnId="{3BE243D9-7FE1-47E1-A8CC-6045421FD7C0}">
      <dgm:prSet/>
      <dgm:spPr/>
      <dgm:t>
        <a:bodyPr/>
        <a:lstStyle/>
        <a:p>
          <a:endParaRPr lang="en-US">
            <a:latin typeface="Verdana" panose="020B0604030504040204" pitchFamily="34" charset="0"/>
            <a:ea typeface="Verdana" panose="020B0604030504040204" pitchFamily="34" charset="0"/>
            <a:cs typeface="Verdana" panose="020B0604030504040204" pitchFamily="34" charset="0"/>
          </a:endParaRPr>
        </a:p>
      </dgm:t>
    </dgm:pt>
    <dgm:pt modelId="{4ED0C44B-336E-40BC-BB8B-38604CEE8A7F}" type="sibTrans" cxnId="{3BE243D9-7FE1-47E1-A8CC-6045421FD7C0}">
      <dgm:prSet/>
      <dgm:spPr/>
      <dgm:t>
        <a:bodyPr/>
        <a:lstStyle/>
        <a:p>
          <a:endParaRPr lang="en-US">
            <a:latin typeface="Verdana" panose="020B0604030504040204" pitchFamily="34" charset="0"/>
            <a:ea typeface="Verdana" panose="020B0604030504040204" pitchFamily="34" charset="0"/>
            <a:cs typeface="Verdana" panose="020B0604030504040204" pitchFamily="34" charset="0"/>
          </a:endParaRPr>
        </a:p>
      </dgm:t>
    </dgm:pt>
    <dgm:pt modelId="{E9A5BBED-0506-408F-B8EF-1116064B57E6}" type="pres">
      <dgm:prSet presAssocID="{0D500027-4F00-4EBE-8C15-9A3F90229F29}" presName="linear" presStyleCnt="0">
        <dgm:presLayoutVars>
          <dgm:animLvl val="lvl"/>
          <dgm:resizeHandles val="exact"/>
        </dgm:presLayoutVars>
      </dgm:prSet>
      <dgm:spPr/>
      <dgm:t>
        <a:bodyPr/>
        <a:lstStyle/>
        <a:p>
          <a:endParaRPr lang="en-US"/>
        </a:p>
      </dgm:t>
    </dgm:pt>
    <dgm:pt modelId="{51A8E236-64CD-4ED3-9A61-E405493C1827}" type="pres">
      <dgm:prSet presAssocID="{F34357C1-603A-487F-B8FA-28068742F8D1}" presName="parentText" presStyleLbl="node1" presStyleIdx="0" presStyleCnt="4">
        <dgm:presLayoutVars>
          <dgm:chMax val="0"/>
          <dgm:bulletEnabled val="1"/>
        </dgm:presLayoutVars>
      </dgm:prSet>
      <dgm:spPr>
        <a:prstGeom prst="rect">
          <a:avLst/>
        </a:prstGeom>
      </dgm:spPr>
      <dgm:t>
        <a:bodyPr/>
        <a:lstStyle/>
        <a:p>
          <a:endParaRPr lang="en-US"/>
        </a:p>
      </dgm:t>
    </dgm:pt>
    <dgm:pt modelId="{CD5AC041-50A5-4CED-A82E-AECA4B617852}" type="pres">
      <dgm:prSet presAssocID="{F34357C1-603A-487F-B8FA-28068742F8D1}" presName="childText" presStyleLbl="revTx" presStyleIdx="0" presStyleCnt="4">
        <dgm:presLayoutVars>
          <dgm:bulletEnabled val="1"/>
        </dgm:presLayoutVars>
      </dgm:prSet>
      <dgm:spPr/>
      <dgm:t>
        <a:bodyPr/>
        <a:lstStyle/>
        <a:p>
          <a:endParaRPr lang="en-US"/>
        </a:p>
      </dgm:t>
    </dgm:pt>
    <dgm:pt modelId="{A14D9254-0630-4D86-B18E-E678371ED54F}" type="pres">
      <dgm:prSet presAssocID="{A47BC440-9BF5-45A2-8977-4E988E9A1C70}" presName="parentText" presStyleLbl="node1" presStyleIdx="1" presStyleCnt="4">
        <dgm:presLayoutVars>
          <dgm:chMax val="0"/>
          <dgm:bulletEnabled val="1"/>
        </dgm:presLayoutVars>
      </dgm:prSet>
      <dgm:spPr>
        <a:prstGeom prst="rect">
          <a:avLst/>
        </a:prstGeom>
      </dgm:spPr>
      <dgm:t>
        <a:bodyPr/>
        <a:lstStyle/>
        <a:p>
          <a:endParaRPr lang="en-US"/>
        </a:p>
      </dgm:t>
    </dgm:pt>
    <dgm:pt modelId="{8AFF2A56-91BF-4896-935E-A1E2E6BF2B72}" type="pres">
      <dgm:prSet presAssocID="{A47BC440-9BF5-45A2-8977-4E988E9A1C70}" presName="childText" presStyleLbl="revTx" presStyleIdx="1" presStyleCnt="4">
        <dgm:presLayoutVars>
          <dgm:bulletEnabled val="1"/>
        </dgm:presLayoutVars>
      </dgm:prSet>
      <dgm:spPr/>
      <dgm:t>
        <a:bodyPr/>
        <a:lstStyle/>
        <a:p>
          <a:endParaRPr lang="en-US"/>
        </a:p>
      </dgm:t>
    </dgm:pt>
    <dgm:pt modelId="{B3160BEB-2E7A-45B9-8EF9-F81DDADAF012}" type="pres">
      <dgm:prSet presAssocID="{EE2949F8-0910-4895-8799-384B2FE69A48}" presName="parentText" presStyleLbl="node1" presStyleIdx="2" presStyleCnt="4">
        <dgm:presLayoutVars>
          <dgm:chMax val="0"/>
          <dgm:bulletEnabled val="1"/>
        </dgm:presLayoutVars>
      </dgm:prSet>
      <dgm:spPr>
        <a:prstGeom prst="rect">
          <a:avLst/>
        </a:prstGeom>
      </dgm:spPr>
      <dgm:t>
        <a:bodyPr/>
        <a:lstStyle/>
        <a:p>
          <a:endParaRPr lang="en-US"/>
        </a:p>
      </dgm:t>
    </dgm:pt>
    <dgm:pt modelId="{0F09EE6D-947D-4689-A898-BBA43010627F}" type="pres">
      <dgm:prSet presAssocID="{EE2949F8-0910-4895-8799-384B2FE69A48}" presName="childText" presStyleLbl="revTx" presStyleIdx="2" presStyleCnt="4">
        <dgm:presLayoutVars>
          <dgm:bulletEnabled val="1"/>
        </dgm:presLayoutVars>
      </dgm:prSet>
      <dgm:spPr/>
      <dgm:t>
        <a:bodyPr/>
        <a:lstStyle/>
        <a:p>
          <a:endParaRPr lang="en-US"/>
        </a:p>
      </dgm:t>
    </dgm:pt>
    <dgm:pt modelId="{7FBFC885-B45A-463D-8C7D-52836B49DA8A}" type="pres">
      <dgm:prSet presAssocID="{00D7F185-F75D-47BD-924E-6A2ABB919077}" presName="parentText" presStyleLbl="node1" presStyleIdx="3" presStyleCnt="4">
        <dgm:presLayoutVars>
          <dgm:chMax val="0"/>
          <dgm:bulletEnabled val="1"/>
        </dgm:presLayoutVars>
      </dgm:prSet>
      <dgm:spPr>
        <a:prstGeom prst="rect">
          <a:avLst/>
        </a:prstGeom>
      </dgm:spPr>
      <dgm:t>
        <a:bodyPr/>
        <a:lstStyle/>
        <a:p>
          <a:endParaRPr lang="en-US"/>
        </a:p>
      </dgm:t>
    </dgm:pt>
    <dgm:pt modelId="{6380C8F2-C81F-4431-BF65-B140A7DA39A4}" type="pres">
      <dgm:prSet presAssocID="{00D7F185-F75D-47BD-924E-6A2ABB919077}" presName="childText" presStyleLbl="revTx" presStyleIdx="3" presStyleCnt="4">
        <dgm:presLayoutVars>
          <dgm:bulletEnabled val="1"/>
        </dgm:presLayoutVars>
      </dgm:prSet>
      <dgm:spPr/>
      <dgm:t>
        <a:bodyPr/>
        <a:lstStyle/>
        <a:p>
          <a:endParaRPr lang="en-US"/>
        </a:p>
      </dgm:t>
    </dgm:pt>
  </dgm:ptLst>
  <dgm:cxnLst>
    <dgm:cxn modelId="{447E11CE-0671-4CC1-9584-7685DD887F4A}" srcId="{A47BC440-9BF5-45A2-8977-4E988E9A1C70}" destId="{DD57BB56-E6A9-4A23-B08C-333FF3AD78D4}" srcOrd="0" destOrd="0" parTransId="{57342FC4-1D2C-407A-8525-EEB947976B34}" sibTransId="{AF5FEA74-E5D9-4EA5-AA6C-6EECC76B9A74}"/>
    <dgm:cxn modelId="{8CD4B57B-E2E5-4FE7-8390-BE894C530592}" type="presOf" srcId="{EE2949F8-0910-4895-8799-384B2FE69A48}" destId="{B3160BEB-2E7A-45B9-8EF9-F81DDADAF012}" srcOrd="0" destOrd="0" presId="urn:microsoft.com/office/officeart/2005/8/layout/vList2"/>
    <dgm:cxn modelId="{0400D0C4-9CB5-4301-82BC-363C385FA9B2}" srcId="{0D500027-4F00-4EBE-8C15-9A3F90229F29}" destId="{00D7F185-F75D-47BD-924E-6A2ABB919077}" srcOrd="3" destOrd="0" parTransId="{C36C81FC-A602-466C-B3C8-75BD3BC672D3}" sibTransId="{A54C26B7-088C-4064-B29F-9EFBE9FAC3FF}"/>
    <dgm:cxn modelId="{35443766-74AD-4674-8589-3B797C23A0B6}" srcId="{0D500027-4F00-4EBE-8C15-9A3F90229F29}" destId="{A47BC440-9BF5-45A2-8977-4E988E9A1C70}" srcOrd="1" destOrd="0" parTransId="{FFA826F0-0DA6-4847-9153-685F56B8786D}" sibTransId="{5F7FE677-8D0A-46A9-92EF-6496C43DEEF2}"/>
    <dgm:cxn modelId="{82487BC5-2FE8-4E55-B6BE-F83D80DB00DB}" type="presOf" srcId="{3AF659A3-8878-4531-9386-8591B4AC74A4}" destId="{0F09EE6D-947D-4689-A898-BBA43010627F}" srcOrd="0" destOrd="0" presId="urn:microsoft.com/office/officeart/2005/8/layout/vList2"/>
    <dgm:cxn modelId="{BB446B4F-24E9-46DF-B725-1D3D48F76939}" type="presOf" srcId="{F34357C1-603A-487F-B8FA-28068742F8D1}" destId="{51A8E236-64CD-4ED3-9A61-E405493C1827}" srcOrd="0" destOrd="0" presId="urn:microsoft.com/office/officeart/2005/8/layout/vList2"/>
    <dgm:cxn modelId="{E24E36F7-2CD9-4DF7-B37D-7F1269B524CE}" srcId="{0D500027-4F00-4EBE-8C15-9A3F90229F29}" destId="{F34357C1-603A-487F-B8FA-28068742F8D1}" srcOrd="0" destOrd="0" parTransId="{880013D9-7BD9-4117-B2E5-F781B39BE65B}" sibTransId="{E1465CE1-45E2-449F-B94F-D5EB83B18401}"/>
    <dgm:cxn modelId="{E285476B-55A0-4647-B5EF-8E836120ADF0}" srcId="{0D500027-4F00-4EBE-8C15-9A3F90229F29}" destId="{EE2949F8-0910-4895-8799-384B2FE69A48}" srcOrd="2" destOrd="0" parTransId="{AF26764F-12C0-4EF6-91DA-70DF88FB6C62}" sibTransId="{FF2D27DF-2F63-49FA-94C2-BF1B4F64D34F}"/>
    <dgm:cxn modelId="{F024E1E4-7D35-4424-8E76-8EB7C8DA0A3B}" type="presOf" srcId="{DD57BB56-E6A9-4A23-B08C-333FF3AD78D4}" destId="{8AFF2A56-91BF-4896-935E-A1E2E6BF2B72}" srcOrd="0" destOrd="0" presId="urn:microsoft.com/office/officeart/2005/8/layout/vList2"/>
    <dgm:cxn modelId="{4FA6D03F-76CE-4CBA-B5D6-CBADC924B829}" type="presOf" srcId="{00D7F185-F75D-47BD-924E-6A2ABB919077}" destId="{7FBFC885-B45A-463D-8C7D-52836B49DA8A}" srcOrd="0" destOrd="0" presId="urn:microsoft.com/office/officeart/2005/8/layout/vList2"/>
    <dgm:cxn modelId="{73984D92-B2C5-4CB1-83E2-19390D89ED36}" srcId="{EE2949F8-0910-4895-8799-384B2FE69A48}" destId="{3AF659A3-8878-4531-9386-8591B4AC74A4}" srcOrd="0" destOrd="0" parTransId="{E33A6E84-A499-4414-A0DA-44CE005DB9E3}" sibTransId="{E090DD2B-99A6-48A9-9AC0-6857920B2936}"/>
    <dgm:cxn modelId="{31E16596-12B9-4531-B571-2917A55DAA73}" type="presOf" srcId="{0D500027-4F00-4EBE-8C15-9A3F90229F29}" destId="{E9A5BBED-0506-408F-B8EF-1116064B57E6}" srcOrd="0" destOrd="0" presId="urn:microsoft.com/office/officeart/2005/8/layout/vList2"/>
    <dgm:cxn modelId="{7A5DC4A7-FCFF-4B40-9ED7-97FFBF090BAB}" srcId="{F34357C1-603A-487F-B8FA-28068742F8D1}" destId="{97D64FAF-7CD9-448D-897D-6831DA42EEDA}" srcOrd="0" destOrd="0" parTransId="{4CE1C941-98F6-4466-A417-5084F4C731DD}" sibTransId="{6BABA544-83FF-45F4-B9F5-EA4F836E64E2}"/>
    <dgm:cxn modelId="{E13DD11B-F72A-4E6D-A2CC-58941419FD65}" type="presOf" srcId="{D1558FFF-1259-42F6-AD1B-9108F61A5653}" destId="{6380C8F2-C81F-4431-BF65-B140A7DA39A4}" srcOrd="0" destOrd="0" presId="urn:microsoft.com/office/officeart/2005/8/layout/vList2"/>
    <dgm:cxn modelId="{465F8639-91A5-4828-843E-6C4FEC5F024C}" type="presOf" srcId="{97D64FAF-7CD9-448D-897D-6831DA42EEDA}" destId="{CD5AC041-50A5-4CED-A82E-AECA4B617852}" srcOrd="0" destOrd="0" presId="urn:microsoft.com/office/officeart/2005/8/layout/vList2"/>
    <dgm:cxn modelId="{3BE243D9-7FE1-47E1-A8CC-6045421FD7C0}" srcId="{00D7F185-F75D-47BD-924E-6A2ABB919077}" destId="{D1558FFF-1259-42F6-AD1B-9108F61A5653}" srcOrd="0" destOrd="0" parTransId="{55E9F29B-942F-43EE-9B74-4F3859D7405F}" sibTransId="{4ED0C44B-336E-40BC-BB8B-38604CEE8A7F}"/>
    <dgm:cxn modelId="{3CC3DADD-C2EE-46A0-A293-99EE40788337}" type="presOf" srcId="{A47BC440-9BF5-45A2-8977-4E988E9A1C70}" destId="{A14D9254-0630-4D86-B18E-E678371ED54F}" srcOrd="0" destOrd="0" presId="urn:microsoft.com/office/officeart/2005/8/layout/vList2"/>
    <dgm:cxn modelId="{1F0FF8E5-4136-460F-B3EC-E70A254EA1C6}" type="presParOf" srcId="{E9A5BBED-0506-408F-B8EF-1116064B57E6}" destId="{51A8E236-64CD-4ED3-9A61-E405493C1827}" srcOrd="0" destOrd="0" presId="urn:microsoft.com/office/officeart/2005/8/layout/vList2"/>
    <dgm:cxn modelId="{1FC85B4A-99DD-4FAB-83A4-155ABE694310}" type="presParOf" srcId="{E9A5BBED-0506-408F-B8EF-1116064B57E6}" destId="{CD5AC041-50A5-4CED-A82E-AECA4B617852}" srcOrd="1" destOrd="0" presId="urn:microsoft.com/office/officeart/2005/8/layout/vList2"/>
    <dgm:cxn modelId="{0DED581A-38CA-4B3A-B4DE-BE94D9E0401F}" type="presParOf" srcId="{E9A5BBED-0506-408F-B8EF-1116064B57E6}" destId="{A14D9254-0630-4D86-B18E-E678371ED54F}" srcOrd="2" destOrd="0" presId="urn:microsoft.com/office/officeart/2005/8/layout/vList2"/>
    <dgm:cxn modelId="{91D0B6CE-C604-4525-845C-28EF009C3E0F}" type="presParOf" srcId="{E9A5BBED-0506-408F-B8EF-1116064B57E6}" destId="{8AFF2A56-91BF-4896-935E-A1E2E6BF2B72}" srcOrd="3" destOrd="0" presId="urn:microsoft.com/office/officeart/2005/8/layout/vList2"/>
    <dgm:cxn modelId="{CE5FCFCE-F67B-46AB-985E-150206DE06BE}" type="presParOf" srcId="{E9A5BBED-0506-408F-B8EF-1116064B57E6}" destId="{B3160BEB-2E7A-45B9-8EF9-F81DDADAF012}" srcOrd="4" destOrd="0" presId="urn:microsoft.com/office/officeart/2005/8/layout/vList2"/>
    <dgm:cxn modelId="{3F4FC4E8-323B-409B-B8C9-BB0CD208D9CF}" type="presParOf" srcId="{E9A5BBED-0506-408F-B8EF-1116064B57E6}" destId="{0F09EE6D-947D-4689-A898-BBA43010627F}" srcOrd="5" destOrd="0" presId="urn:microsoft.com/office/officeart/2005/8/layout/vList2"/>
    <dgm:cxn modelId="{BE9A8AEB-D42C-4CC4-8DA7-2CAFE8C80959}" type="presParOf" srcId="{E9A5BBED-0506-408F-B8EF-1116064B57E6}" destId="{7FBFC885-B45A-463D-8C7D-52836B49DA8A}" srcOrd="6" destOrd="0" presId="urn:microsoft.com/office/officeart/2005/8/layout/vList2"/>
    <dgm:cxn modelId="{753877B9-09D0-4F5E-819B-15369483E893}" type="presParOf" srcId="{E9A5BBED-0506-408F-B8EF-1116064B57E6}" destId="{6380C8F2-C81F-4431-BF65-B140A7DA39A4}"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28969E2-BA5C-4F80-9773-A88F596417BE}"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0AAB20DE-0E3D-4DBE-B79F-E3CED59FDA95}">
      <dgm:prSet custT="1"/>
      <dgm:spPr>
        <a:solidFill>
          <a:srgbClr val="343F52"/>
        </a:solidFill>
        <a:effectLst>
          <a:outerShdw blurRad="50800" dist="38100" dir="2700000" algn="tl" rotWithShape="0">
            <a:prstClr val="black">
              <a:alpha val="40000"/>
            </a:prstClr>
          </a:outerShdw>
        </a:effectLst>
      </dgm:spPr>
      <dgm:t>
        <a:bodyPr/>
        <a:lstStyle/>
        <a:p>
          <a:pPr rtl="0"/>
          <a:r>
            <a:rPr lang="en-US" sz="2400"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10-year annuity</a:t>
          </a:r>
        </a:p>
      </dgm:t>
    </dgm:pt>
    <dgm:pt modelId="{4BEE40A7-6C11-456C-92A8-B5632F134614}" type="parTrans" cxnId="{2343EA14-13AF-42CF-81D3-C5AB9A161136}">
      <dgm:prSet/>
      <dgm:spPr/>
      <dgm:t>
        <a:bodyPr/>
        <a:lstStyle/>
        <a:p>
          <a:endParaRPr lang="en-US">
            <a:latin typeface="Arial" panose="020B0604020202020204" pitchFamily="34" charset="0"/>
            <a:cs typeface="Arial" panose="020B0604020202020204" pitchFamily="34" charset="0"/>
          </a:endParaRPr>
        </a:p>
      </dgm:t>
    </dgm:pt>
    <dgm:pt modelId="{29D4ECB7-2C0A-49FA-9BBF-DA581824A35C}" type="sibTrans" cxnId="{2343EA14-13AF-42CF-81D3-C5AB9A161136}">
      <dgm:prSet/>
      <dgm:spPr/>
      <dgm:t>
        <a:bodyPr/>
        <a:lstStyle/>
        <a:p>
          <a:endParaRPr lang="en-US">
            <a:latin typeface="Arial" panose="020B0604020202020204" pitchFamily="34" charset="0"/>
            <a:cs typeface="Arial" panose="020B0604020202020204" pitchFamily="34" charset="0"/>
          </a:endParaRPr>
        </a:p>
      </dgm:t>
    </dgm:pt>
    <dgm:pt modelId="{CE8EFC6F-2D16-4D6B-B292-EB4552ED965A}">
      <dgm:prSet custT="1"/>
      <dgm:spPr>
        <a:solidFill>
          <a:srgbClr val="AFABAB">
            <a:alpha val="90000"/>
          </a:srgbClr>
        </a:solidFill>
        <a:ln w="19050">
          <a:solidFill>
            <a:srgbClr val="343F52">
              <a:alpha val="90000"/>
            </a:srgbClr>
          </a:solidFill>
        </a:ln>
        <a:effectLst>
          <a:outerShdw blurRad="50800" dist="38100" dir="2700000" algn="tl" rotWithShape="0">
            <a:prstClr val="black">
              <a:alpha val="40000"/>
            </a:prstClr>
          </a:outerShdw>
        </a:effectLst>
      </dgm:spPr>
      <dgm:t>
        <a:bodyPr anchor="ctr" anchorCtr="0"/>
        <a:lstStyle/>
        <a:p>
          <a:pPr rtl="0"/>
          <a:r>
            <a:rPr lang="en-US" sz="2000" dirty="0">
              <a:latin typeface="Verdana" panose="020B0604030504040204" pitchFamily="34" charset="0"/>
              <a:ea typeface="Verdana" panose="020B0604030504040204" pitchFamily="34" charset="0"/>
              <a:cs typeface="Verdana" panose="020B0604030504040204" pitchFamily="34" charset="0"/>
            </a:rPr>
            <a:t>N = 10, I/</a:t>
          </a:r>
          <a:r>
            <a:rPr lang="en-US" sz="2000" dirty="0" err="1">
              <a:latin typeface="Verdana" panose="020B0604030504040204" pitchFamily="34" charset="0"/>
              <a:ea typeface="Verdana" panose="020B0604030504040204" pitchFamily="34" charset="0"/>
              <a:cs typeface="Verdana" panose="020B0604030504040204" pitchFamily="34" charset="0"/>
            </a:rPr>
            <a:t>YR</a:t>
          </a:r>
          <a:r>
            <a:rPr lang="en-US" sz="2000" dirty="0">
              <a:latin typeface="Verdana" panose="020B0604030504040204" pitchFamily="34" charset="0"/>
              <a:ea typeface="Verdana" panose="020B0604030504040204" pitchFamily="34" charset="0"/>
              <a:cs typeface="Verdana" panose="020B0604030504040204" pitchFamily="34" charset="0"/>
            </a:rPr>
            <a:t> = 4, </a:t>
          </a:r>
          <a:r>
            <a:rPr lang="en-US" sz="2000" dirty="0" err="1">
              <a:latin typeface="Verdana" panose="020B0604030504040204" pitchFamily="34" charset="0"/>
              <a:ea typeface="Verdana" panose="020B0604030504040204" pitchFamily="34" charset="0"/>
              <a:cs typeface="Verdana" panose="020B0604030504040204" pitchFamily="34" charset="0"/>
            </a:rPr>
            <a:t>PMT</a:t>
          </a:r>
          <a:r>
            <a:rPr lang="en-US" sz="2000" dirty="0">
              <a:latin typeface="Verdana" panose="020B0604030504040204" pitchFamily="34" charset="0"/>
              <a:ea typeface="Verdana" panose="020B0604030504040204" pitchFamily="34" charset="0"/>
              <a:cs typeface="Verdana" panose="020B0604030504040204" pitchFamily="34" charset="0"/>
            </a:rPr>
            <a:t> = -100, </a:t>
          </a:r>
          <a:r>
            <a:rPr lang="en-US" sz="2000" dirty="0" err="1">
              <a:latin typeface="Verdana" panose="020B0604030504040204" pitchFamily="34" charset="0"/>
              <a:ea typeface="Verdana" panose="020B0604030504040204" pitchFamily="34" charset="0"/>
              <a:cs typeface="Verdana" panose="020B0604030504040204" pitchFamily="34" charset="0"/>
            </a:rPr>
            <a:t>FV</a:t>
          </a:r>
          <a:r>
            <a:rPr lang="en-US" sz="2000" dirty="0">
              <a:latin typeface="Verdana" panose="020B0604030504040204" pitchFamily="34" charset="0"/>
              <a:ea typeface="Verdana" panose="020B0604030504040204" pitchFamily="34" charset="0"/>
              <a:cs typeface="Verdana" panose="020B0604030504040204" pitchFamily="34" charset="0"/>
            </a:rPr>
            <a:t> = 0; solve for PV = $811.09.</a:t>
          </a:r>
        </a:p>
      </dgm:t>
    </dgm:pt>
    <dgm:pt modelId="{A28FE33C-F6D1-4D93-BEB6-5254DE9FEB97}" type="parTrans" cxnId="{7C2A2DCB-47A3-4389-A69C-9178167599EF}">
      <dgm:prSet/>
      <dgm:spPr/>
      <dgm:t>
        <a:bodyPr/>
        <a:lstStyle/>
        <a:p>
          <a:endParaRPr lang="en-US">
            <a:latin typeface="Arial" panose="020B0604020202020204" pitchFamily="34" charset="0"/>
            <a:cs typeface="Arial" panose="020B0604020202020204" pitchFamily="34" charset="0"/>
          </a:endParaRPr>
        </a:p>
      </dgm:t>
    </dgm:pt>
    <dgm:pt modelId="{1DB2FB48-641A-4523-BDC5-4BE7DC3C02EE}" type="sibTrans" cxnId="{7C2A2DCB-47A3-4389-A69C-9178167599EF}">
      <dgm:prSet/>
      <dgm:spPr/>
      <dgm:t>
        <a:bodyPr/>
        <a:lstStyle/>
        <a:p>
          <a:endParaRPr lang="en-US">
            <a:latin typeface="Arial" panose="020B0604020202020204" pitchFamily="34" charset="0"/>
            <a:cs typeface="Arial" panose="020B0604020202020204" pitchFamily="34" charset="0"/>
          </a:endParaRPr>
        </a:p>
      </dgm:t>
    </dgm:pt>
    <dgm:pt modelId="{DC413CB1-5499-4914-B3A9-29BE6B1BD9AE}">
      <dgm:prSet custT="1"/>
      <dgm:spPr>
        <a:solidFill>
          <a:srgbClr val="343F52"/>
        </a:solidFill>
        <a:effectLst>
          <a:outerShdw blurRad="50800" dist="38100" dir="2700000" algn="tl" rotWithShape="0">
            <a:prstClr val="black">
              <a:alpha val="40000"/>
            </a:prstClr>
          </a:outerShdw>
        </a:effectLst>
      </dgm:spPr>
      <dgm:t>
        <a:bodyPr/>
        <a:lstStyle/>
        <a:p>
          <a:pPr rtl="0"/>
          <a:r>
            <a:rPr lang="en-US" sz="2400"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25-year annuity</a:t>
          </a:r>
        </a:p>
      </dgm:t>
    </dgm:pt>
    <dgm:pt modelId="{1B452919-F401-4724-8710-2269788F1818}" type="parTrans" cxnId="{4E14B717-5F61-4738-BA43-4D43E6D8F9EB}">
      <dgm:prSet/>
      <dgm:spPr/>
      <dgm:t>
        <a:bodyPr/>
        <a:lstStyle/>
        <a:p>
          <a:endParaRPr lang="en-US">
            <a:latin typeface="Arial" panose="020B0604020202020204" pitchFamily="34" charset="0"/>
            <a:cs typeface="Arial" panose="020B0604020202020204" pitchFamily="34" charset="0"/>
          </a:endParaRPr>
        </a:p>
      </dgm:t>
    </dgm:pt>
    <dgm:pt modelId="{2505A542-BA37-49F6-B0DE-E7E454467E30}" type="sibTrans" cxnId="{4E14B717-5F61-4738-BA43-4D43E6D8F9EB}">
      <dgm:prSet/>
      <dgm:spPr/>
      <dgm:t>
        <a:bodyPr/>
        <a:lstStyle/>
        <a:p>
          <a:endParaRPr lang="en-US">
            <a:latin typeface="Arial" panose="020B0604020202020204" pitchFamily="34" charset="0"/>
            <a:cs typeface="Arial" panose="020B0604020202020204" pitchFamily="34" charset="0"/>
          </a:endParaRPr>
        </a:p>
      </dgm:t>
    </dgm:pt>
    <dgm:pt modelId="{8D3D45C7-7FFA-4179-8A89-EFF6EF5FA669}">
      <dgm:prSet custT="1"/>
      <dgm:spPr>
        <a:solidFill>
          <a:srgbClr val="343F52"/>
        </a:solidFill>
        <a:effectLst>
          <a:outerShdw blurRad="50800" dist="38100" dir="2700000" algn="tl" rotWithShape="0">
            <a:prstClr val="black">
              <a:alpha val="40000"/>
            </a:prstClr>
          </a:outerShdw>
        </a:effectLst>
      </dgm:spPr>
      <dgm:t>
        <a:bodyPr/>
        <a:lstStyle/>
        <a:p>
          <a:pPr rtl="0"/>
          <a:r>
            <a:rPr lang="en-US" sz="2400"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Perpetuity</a:t>
          </a:r>
        </a:p>
      </dgm:t>
    </dgm:pt>
    <dgm:pt modelId="{ECD629EA-7E02-4224-82BF-AEF44DA79072}" type="parTrans" cxnId="{DA56836D-D5EF-4675-B83E-F5191CDD39F4}">
      <dgm:prSet/>
      <dgm:spPr/>
      <dgm:t>
        <a:bodyPr/>
        <a:lstStyle/>
        <a:p>
          <a:endParaRPr lang="en-US">
            <a:latin typeface="Arial" panose="020B0604020202020204" pitchFamily="34" charset="0"/>
            <a:cs typeface="Arial" panose="020B0604020202020204" pitchFamily="34" charset="0"/>
          </a:endParaRPr>
        </a:p>
      </dgm:t>
    </dgm:pt>
    <dgm:pt modelId="{E5B22337-DBA3-4124-AA5C-ACE9B72600A1}" type="sibTrans" cxnId="{DA56836D-D5EF-4675-B83E-F5191CDD39F4}">
      <dgm:prSet/>
      <dgm:spPr/>
      <dgm:t>
        <a:bodyPr/>
        <a:lstStyle/>
        <a:p>
          <a:endParaRPr lang="en-US">
            <a:latin typeface="Arial" panose="020B0604020202020204" pitchFamily="34" charset="0"/>
            <a:cs typeface="Arial" panose="020B0604020202020204" pitchFamily="34" charset="0"/>
          </a:endParaRPr>
        </a:p>
      </dgm:t>
    </dgm:pt>
    <dgm:pt modelId="{C7DAF142-B4F8-4114-993D-557E58F42560}">
      <dgm:prSet custT="1"/>
      <dgm:spPr>
        <a:solidFill>
          <a:srgbClr val="AFABAB">
            <a:alpha val="90000"/>
          </a:srgbClr>
        </a:solidFill>
        <a:ln>
          <a:solidFill>
            <a:srgbClr val="343F52"/>
          </a:solidFill>
        </a:ln>
        <a:effectLst>
          <a:outerShdw blurRad="50800" dist="38100" dir="2700000" algn="tl" rotWithShape="0">
            <a:prstClr val="black">
              <a:alpha val="40000"/>
            </a:prstClr>
          </a:outerShdw>
        </a:effectLst>
      </dgm:spPr>
      <dgm:t>
        <a:bodyPr anchor="ctr" anchorCtr="0"/>
        <a:lstStyle/>
        <a:p>
          <a:pPr rtl="0"/>
          <a:r>
            <a:rPr lang="en-US" sz="2000" dirty="0">
              <a:latin typeface="Verdana" panose="020B0604030504040204" pitchFamily="34" charset="0"/>
              <a:ea typeface="Verdana" panose="020B0604030504040204" pitchFamily="34" charset="0"/>
              <a:cs typeface="Verdana" panose="020B0604030504040204" pitchFamily="34" charset="0"/>
            </a:rPr>
            <a:t>PV = </a:t>
          </a:r>
          <a:r>
            <a:rPr lang="en-US" sz="2000" dirty="0" err="1">
              <a:latin typeface="Verdana" panose="020B0604030504040204" pitchFamily="34" charset="0"/>
              <a:ea typeface="Verdana" panose="020B0604030504040204" pitchFamily="34" charset="0"/>
              <a:cs typeface="Verdana" panose="020B0604030504040204" pitchFamily="34" charset="0"/>
            </a:rPr>
            <a:t>PMT</a:t>
          </a:r>
          <a:r>
            <a:rPr lang="en-US" sz="2000" dirty="0">
              <a:latin typeface="Verdana" panose="020B0604030504040204" pitchFamily="34" charset="0"/>
              <a:ea typeface="Verdana" panose="020B0604030504040204" pitchFamily="34" charset="0"/>
              <a:cs typeface="Verdana" panose="020B0604030504040204" pitchFamily="34" charset="0"/>
            </a:rPr>
            <a:t>/I = $100/0.04 = $2,500. </a:t>
          </a:r>
        </a:p>
      </dgm:t>
    </dgm:pt>
    <dgm:pt modelId="{C0976752-A5B9-4C98-BA6E-05878704DF5D}" type="parTrans" cxnId="{33058F23-A8C4-4486-BDAA-CEE26C054526}">
      <dgm:prSet/>
      <dgm:spPr/>
      <dgm:t>
        <a:bodyPr/>
        <a:lstStyle/>
        <a:p>
          <a:endParaRPr lang="en-US">
            <a:latin typeface="Arial" panose="020B0604020202020204" pitchFamily="34" charset="0"/>
            <a:cs typeface="Arial" panose="020B0604020202020204" pitchFamily="34" charset="0"/>
          </a:endParaRPr>
        </a:p>
      </dgm:t>
    </dgm:pt>
    <dgm:pt modelId="{F0D7435C-C6B0-4AFF-A932-7C4020DDEE7A}" type="sibTrans" cxnId="{33058F23-A8C4-4486-BDAA-CEE26C054526}">
      <dgm:prSet/>
      <dgm:spPr/>
      <dgm:t>
        <a:bodyPr/>
        <a:lstStyle/>
        <a:p>
          <a:endParaRPr lang="en-US">
            <a:latin typeface="Arial" panose="020B0604020202020204" pitchFamily="34" charset="0"/>
            <a:cs typeface="Arial" panose="020B0604020202020204" pitchFamily="34" charset="0"/>
          </a:endParaRPr>
        </a:p>
      </dgm:t>
    </dgm:pt>
    <dgm:pt modelId="{9782FF8E-1BC4-437B-AF9F-4A624E597271}">
      <dgm:prSet custT="1"/>
      <dgm:spPr>
        <a:solidFill>
          <a:srgbClr val="AFABAB">
            <a:alpha val="90000"/>
          </a:srgbClr>
        </a:solidFill>
        <a:ln w="19050">
          <a:solidFill>
            <a:srgbClr val="343F52">
              <a:alpha val="90000"/>
            </a:srgbClr>
          </a:solidFill>
        </a:ln>
        <a:effectLst>
          <a:outerShdw blurRad="50800" dist="38100" dir="2700000" algn="tl" rotWithShape="0">
            <a:prstClr val="black">
              <a:alpha val="40000"/>
            </a:prstClr>
          </a:outerShdw>
        </a:effectLst>
      </dgm:spPr>
      <dgm:t>
        <a:bodyPr anchor="ctr" anchorCtr="0"/>
        <a:lstStyle/>
        <a:p>
          <a:pPr rtl="0"/>
          <a:r>
            <a:rPr lang="en-US" sz="2000" dirty="0">
              <a:latin typeface="Verdana" panose="020B0604030504040204" pitchFamily="34" charset="0"/>
              <a:ea typeface="Verdana" panose="020B0604030504040204" pitchFamily="34" charset="0"/>
              <a:cs typeface="Verdana" panose="020B0604030504040204" pitchFamily="34" charset="0"/>
            </a:rPr>
            <a:t>N = 25, I/YR = 4, PMT = -100, FV = 0; solve for PV = $1,562.21.</a:t>
          </a:r>
        </a:p>
      </dgm:t>
    </dgm:pt>
    <dgm:pt modelId="{6470A821-FE8E-4D2E-8DB8-CDBBC9B416B2}" type="sibTrans" cxnId="{A5B25517-78D5-4281-AD0B-762E1744E96F}">
      <dgm:prSet/>
      <dgm:spPr/>
      <dgm:t>
        <a:bodyPr/>
        <a:lstStyle/>
        <a:p>
          <a:endParaRPr lang="en-US">
            <a:latin typeface="Arial" panose="020B0604020202020204" pitchFamily="34" charset="0"/>
            <a:cs typeface="Arial" panose="020B0604020202020204" pitchFamily="34" charset="0"/>
          </a:endParaRPr>
        </a:p>
      </dgm:t>
    </dgm:pt>
    <dgm:pt modelId="{678321EF-251C-4A27-AE3E-35377FBBE2D8}" type="parTrans" cxnId="{A5B25517-78D5-4281-AD0B-762E1744E96F}">
      <dgm:prSet/>
      <dgm:spPr/>
      <dgm:t>
        <a:bodyPr/>
        <a:lstStyle/>
        <a:p>
          <a:endParaRPr lang="en-US">
            <a:latin typeface="Arial" panose="020B0604020202020204" pitchFamily="34" charset="0"/>
            <a:cs typeface="Arial" panose="020B0604020202020204" pitchFamily="34" charset="0"/>
          </a:endParaRPr>
        </a:p>
      </dgm:t>
    </dgm:pt>
    <dgm:pt modelId="{EBBAEB85-9F87-4FC0-BCFB-87B54675C7E2}" type="pres">
      <dgm:prSet presAssocID="{028969E2-BA5C-4F80-9773-A88F596417BE}" presName="Name0" presStyleCnt="0">
        <dgm:presLayoutVars>
          <dgm:dir/>
          <dgm:animLvl val="lvl"/>
          <dgm:resizeHandles/>
        </dgm:presLayoutVars>
      </dgm:prSet>
      <dgm:spPr/>
      <dgm:t>
        <a:bodyPr/>
        <a:lstStyle/>
        <a:p>
          <a:endParaRPr lang="en-US"/>
        </a:p>
      </dgm:t>
    </dgm:pt>
    <dgm:pt modelId="{E056DA78-53F7-405C-BBD0-4FC3A9841D7A}" type="pres">
      <dgm:prSet presAssocID="{0AAB20DE-0E3D-4DBE-B79F-E3CED59FDA95}" presName="linNode" presStyleCnt="0"/>
      <dgm:spPr/>
    </dgm:pt>
    <dgm:pt modelId="{B42DB1DD-5D78-4F1A-93C3-59D06E0F5579}" type="pres">
      <dgm:prSet presAssocID="{0AAB20DE-0E3D-4DBE-B79F-E3CED59FDA95}" presName="parentShp" presStyleLbl="node1" presStyleIdx="0" presStyleCnt="3" custScaleX="74660" custScaleY="152168">
        <dgm:presLayoutVars>
          <dgm:bulletEnabled val="1"/>
        </dgm:presLayoutVars>
      </dgm:prSet>
      <dgm:spPr>
        <a:prstGeom prst="rightArrow">
          <a:avLst/>
        </a:prstGeom>
      </dgm:spPr>
      <dgm:t>
        <a:bodyPr/>
        <a:lstStyle/>
        <a:p>
          <a:endParaRPr lang="en-US"/>
        </a:p>
      </dgm:t>
    </dgm:pt>
    <dgm:pt modelId="{96E28001-7B61-48A1-914E-47D51ECB0505}" type="pres">
      <dgm:prSet presAssocID="{0AAB20DE-0E3D-4DBE-B79F-E3CED59FDA95}" presName="childShp" presStyleLbl="bgAccFollowNode1" presStyleIdx="0" presStyleCnt="3" custScaleX="114862">
        <dgm:presLayoutVars>
          <dgm:bulletEnabled val="1"/>
        </dgm:presLayoutVars>
      </dgm:prSet>
      <dgm:spPr>
        <a:prstGeom prst="rect">
          <a:avLst/>
        </a:prstGeom>
      </dgm:spPr>
      <dgm:t>
        <a:bodyPr/>
        <a:lstStyle/>
        <a:p>
          <a:endParaRPr lang="en-US"/>
        </a:p>
      </dgm:t>
    </dgm:pt>
    <dgm:pt modelId="{04098774-A669-4607-BF42-EDFFD4EBE6B4}" type="pres">
      <dgm:prSet presAssocID="{29D4ECB7-2C0A-49FA-9BBF-DA581824A35C}" presName="spacing" presStyleCnt="0"/>
      <dgm:spPr/>
    </dgm:pt>
    <dgm:pt modelId="{1A576272-D41C-4D48-A9E2-CB2CC800EACC}" type="pres">
      <dgm:prSet presAssocID="{DC413CB1-5499-4914-B3A9-29BE6B1BD9AE}" presName="linNode" presStyleCnt="0"/>
      <dgm:spPr/>
    </dgm:pt>
    <dgm:pt modelId="{B7C96C19-87A1-429A-9069-45D6A8FE3446}" type="pres">
      <dgm:prSet presAssocID="{DC413CB1-5499-4914-B3A9-29BE6B1BD9AE}" presName="parentShp" presStyleLbl="node1" presStyleIdx="1" presStyleCnt="3" custScaleX="74660" custScaleY="151758">
        <dgm:presLayoutVars>
          <dgm:bulletEnabled val="1"/>
        </dgm:presLayoutVars>
      </dgm:prSet>
      <dgm:spPr>
        <a:prstGeom prst="rightArrow">
          <a:avLst/>
        </a:prstGeom>
      </dgm:spPr>
      <dgm:t>
        <a:bodyPr/>
        <a:lstStyle/>
        <a:p>
          <a:endParaRPr lang="en-US"/>
        </a:p>
      </dgm:t>
    </dgm:pt>
    <dgm:pt modelId="{54384DE4-7CED-443B-8018-AADC0524DC1E}" type="pres">
      <dgm:prSet presAssocID="{DC413CB1-5499-4914-B3A9-29BE6B1BD9AE}" presName="childShp" presStyleLbl="bgAccFollowNode1" presStyleIdx="1" presStyleCnt="3" custScaleX="114862">
        <dgm:presLayoutVars>
          <dgm:bulletEnabled val="1"/>
        </dgm:presLayoutVars>
      </dgm:prSet>
      <dgm:spPr>
        <a:prstGeom prst="rect">
          <a:avLst/>
        </a:prstGeom>
      </dgm:spPr>
      <dgm:t>
        <a:bodyPr/>
        <a:lstStyle/>
        <a:p>
          <a:endParaRPr lang="en-US"/>
        </a:p>
      </dgm:t>
    </dgm:pt>
    <dgm:pt modelId="{551BC9D7-974B-410D-8C52-3D453461F8D2}" type="pres">
      <dgm:prSet presAssocID="{2505A542-BA37-49F6-B0DE-E7E454467E30}" presName="spacing" presStyleCnt="0"/>
      <dgm:spPr/>
    </dgm:pt>
    <dgm:pt modelId="{B3A8297B-B8D0-4340-BD06-E61509790129}" type="pres">
      <dgm:prSet presAssocID="{8D3D45C7-7FFA-4179-8A89-EFF6EF5FA669}" presName="linNode" presStyleCnt="0"/>
      <dgm:spPr/>
    </dgm:pt>
    <dgm:pt modelId="{9DB87E48-E00E-4E41-AA37-625B1A9D8E1F}" type="pres">
      <dgm:prSet presAssocID="{8D3D45C7-7FFA-4179-8A89-EFF6EF5FA669}" presName="parentShp" presStyleLbl="node1" presStyleIdx="2" presStyleCnt="3" custScaleX="74660" custScaleY="151581">
        <dgm:presLayoutVars>
          <dgm:bulletEnabled val="1"/>
        </dgm:presLayoutVars>
      </dgm:prSet>
      <dgm:spPr>
        <a:prstGeom prst="rightArrow">
          <a:avLst/>
        </a:prstGeom>
      </dgm:spPr>
      <dgm:t>
        <a:bodyPr/>
        <a:lstStyle/>
        <a:p>
          <a:endParaRPr lang="en-US"/>
        </a:p>
      </dgm:t>
    </dgm:pt>
    <dgm:pt modelId="{7BBCCC8B-8F7C-42E1-BBC6-05D7A9AC5EA3}" type="pres">
      <dgm:prSet presAssocID="{8D3D45C7-7FFA-4179-8A89-EFF6EF5FA669}" presName="childShp" presStyleLbl="bgAccFollowNode1" presStyleIdx="2" presStyleCnt="3" custScaleX="114862">
        <dgm:presLayoutVars>
          <dgm:bulletEnabled val="1"/>
        </dgm:presLayoutVars>
      </dgm:prSet>
      <dgm:spPr>
        <a:prstGeom prst="rect">
          <a:avLst/>
        </a:prstGeom>
      </dgm:spPr>
      <dgm:t>
        <a:bodyPr/>
        <a:lstStyle/>
        <a:p>
          <a:endParaRPr lang="en-US"/>
        </a:p>
      </dgm:t>
    </dgm:pt>
  </dgm:ptLst>
  <dgm:cxnLst>
    <dgm:cxn modelId="{33058F23-A8C4-4486-BDAA-CEE26C054526}" srcId="{8D3D45C7-7FFA-4179-8A89-EFF6EF5FA669}" destId="{C7DAF142-B4F8-4114-993D-557E58F42560}" srcOrd="0" destOrd="0" parTransId="{C0976752-A5B9-4C98-BA6E-05878704DF5D}" sibTransId="{F0D7435C-C6B0-4AFF-A932-7C4020DDEE7A}"/>
    <dgm:cxn modelId="{8A94F5A2-61E8-4C32-8EDC-D1B878314970}" type="presOf" srcId="{0AAB20DE-0E3D-4DBE-B79F-E3CED59FDA95}" destId="{B42DB1DD-5D78-4F1A-93C3-59D06E0F5579}" srcOrd="0" destOrd="0" presId="urn:microsoft.com/office/officeart/2005/8/layout/vList6"/>
    <dgm:cxn modelId="{BCE7E4A4-F3F0-4966-9DA8-78E4163FBDB4}" type="presOf" srcId="{8D3D45C7-7FFA-4179-8A89-EFF6EF5FA669}" destId="{9DB87E48-E00E-4E41-AA37-625B1A9D8E1F}" srcOrd="0" destOrd="0" presId="urn:microsoft.com/office/officeart/2005/8/layout/vList6"/>
    <dgm:cxn modelId="{C7F96B51-3F96-43C2-A50A-E7F40B0D0DC0}" type="presOf" srcId="{C7DAF142-B4F8-4114-993D-557E58F42560}" destId="{7BBCCC8B-8F7C-42E1-BBC6-05D7A9AC5EA3}" srcOrd="0" destOrd="0" presId="urn:microsoft.com/office/officeart/2005/8/layout/vList6"/>
    <dgm:cxn modelId="{2343EA14-13AF-42CF-81D3-C5AB9A161136}" srcId="{028969E2-BA5C-4F80-9773-A88F596417BE}" destId="{0AAB20DE-0E3D-4DBE-B79F-E3CED59FDA95}" srcOrd="0" destOrd="0" parTransId="{4BEE40A7-6C11-456C-92A8-B5632F134614}" sibTransId="{29D4ECB7-2C0A-49FA-9BBF-DA581824A35C}"/>
    <dgm:cxn modelId="{6EECC2BA-2D5A-41E9-B34E-D8EBFB1CDBC8}" type="presOf" srcId="{CE8EFC6F-2D16-4D6B-B292-EB4552ED965A}" destId="{96E28001-7B61-48A1-914E-47D51ECB0505}" srcOrd="0" destOrd="0" presId="urn:microsoft.com/office/officeart/2005/8/layout/vList6"/>
    <dgm:cxn modelId="{4E14B717-5F61-4738-BA43-4D43E6D8F9EB}" srcId="{028969E2-BA5C-4F80-9773-A88F596417BE}" destId="{DC413CB1-5499-4914-B3A9-29BE6B1BD9AE}" srcOrd="1" destOrd="0" parTransId="{1B452919-F401-4724-8710-2269788F1818}" sibTransId="{2505A542-BA37-49F6-B0DE-E7E454467E30}"/>
    <dgm:cxn modelId="{A5B25517-78D5-4281-AD0B-762E1744E96F}" srcId="{DC413CB1-5499-4914-B3A9-29BE6B1BD9AE}" destId="{9782FF8E-1BC4-437B-AF9F-4A624E597271}" srcOrd="0" destOrd="0" parTransId="{678321EF-251C-4A27-AE3E-35377FBBE2D8}" sibTransId="{6470A821-FE8E-4D2E-8DB8-CDBBC9B416B2}"/>
    <dgm:cxn modelId="{204087F4-A7EA-4294-A1F5-7C5DE4BAC0F1}" type="presOf" srcId="{028969E2-BA5C-4F80-9773-A88F596417BE}" destId="{EBBAEB85-9F87-4FC0-BCFB-87B54675C7E2}" srcOrd="0" destOrd="0" presId="urn:microsoft.com/office/officeart/2005/8/layout/vList6"/>
    <dgm:cxn modelId="{D7BF2348-36CA-4F94-953A-85D96839DB6C}" type="presOf" srcId="{9782FF8E-1BC4-437B-AF9F-4A624E597271}" destId="{54384DE4-7CED-443B-8018-AADC0524DC1E}" srcOrd="0" destOrd="0" presId="urn:microsoft.com/office/officeart/2005/8/layout/vList6"/>
    <dgm:cxn modelId="{DA56836D-D5EF-4675-B83E-F5191CDD39F4}" srcId="{028969E2-BA5C-4F80-9773-A88F596417BE}" destId="{8D3D45C7-7FFA-4179-8A89-EFF6EF5FA669}" srcOrd="2" destOrd="0" parTransId="{ECD629EA-7E02-4224-82BF-AEF44DA79072}" sibTransId="{E5B22337-DBA3-4124-AA5C-ACE9B72600A1}"/>
    <dgm:cxn modelId="{10BD2526-E0F7-4168-AD01-8BD49C1B28DB}" type="presOf" srcId="{DC413CB1-5499-4914-B3A9-29BE6B1BD9AE}" destId="{B7C96C19-87A1-429A-9069-45D6A8FE3446}" srcOrd="0" destOrd="0" presId="urn:microsoft.com/office/officeart/2005/8/layout/vList6"/>
    <dgm:cxn modelId="{7C2A2DCB-47A3-4389-A69C-9178167599EF}" srcId="{0AAB20DE-0E3D-4DBE-B79F-E3CED59FDA95}" destId="{CE8EFC6F-2D16-4D6B-B292-EB4552ED965A}" srcOrd="0" destOrd="0" parTransId="{A28FE33C-F6D1-4D93-BEB6-5254DE9FEB97}" sibTransId="{1DB2FB48-641A-4523-BDC5-4BE7DC3C02EE}"/>
    <dgm:cxn modelId="{288D7865-3ADA-456D-B0A8-9CCAF019A5F1}" type="presParOf" srcId="{EBBAEB85-9F87-4FC0-BCFB-87B54675C7E2}" destId="{E056DA78-53F7-405C-BBD0-4FC3A9841D7A}" srcOrd="0" destOrd="0" presId="urn:microsoft.com/office/officeart/2005/8/layout/vList6"/>
    <dgm:cxn modelId="{CFA13383-6266-40EE-844C-27F492FCE9C3}" type="presParOf" srcId="{E056DA78-53F7-405C-BBD0-4FC3A9841D7A}" destId="{B42DB1DD-5D78-4F1A-93C3-59D06E0F5579}" srcOrd="0" destOrd="0" presId="urn:microsoft.com/office/officeart/2005/8/layout/vList6"/>
    <dgm:cxn modelId="{73E9DAE3-FDE0-4447-B11B-5A5732481CB6}" type="presParOf" srcId="{E056DA78-53F7-405C-BBD0-4FC3A9841D7A}" destId="{96E28001-7B61-48A1-914E-47D51ECB0505}" srcOrd="1" destOrd="0" presId="urn:microsoft.com/office/officeart/2005/8/layout/vList6"/>
    <dgm:cxn modelId="{36ADBB27-4E64-43E6-99E6-7DE02F8E54C5}" type="presParOf" srcId="{EBBAEB85-9F87-4FC0-BCFB-87B54675C7E2}" destId="{04098774-A669-4607-BF42-EDFFD4EBE6B4}" srcOrd="1" destOrd="0" presId="urn:microsoft.com/office/officeart/2005/8/layout/vList6"/>
    <dgm:cxn modelId="{CAA685C2-5BFA-43A8-B20F-31D1AFF1A1C4}" type="presParOf" srcId="{EBBAEB85-9F87-4FC0-BCFB-87B54675C7E2}" destId="{1A576272-D41C-4D48-A9E2-CB2CC800EACC}" srcOrd="2" destOrd="0" presId="urn:microsoft.com/office/officeart/2005/8/layout/vList6"/>
    <dgm:cxn modelId="{9B2C1687-0F80-475B-83E7-1EB6E205779A}" type="presParOf" srcId="{1A576272-D41C-4D48-A9E2-CB2CC800EACC}" destId="{B7C96C19-87A1-429A-9069-45D6A8FE3446}" srcOrd="0" destOrd="0" presId="urn:microsoft.com/office/officeart/2005/8/layout/vList6"/>
    <dgm:cxn modelId="{7741712C-096E-4AE8-A277-CE5993B03013}" type="presParOf" srcId="{1A576272-D41C-4D48-A9E2-CB2CC800EACC}" destId="{54384DE4-7CED-443B-8018-AADC0524DC1E}" srcOrd="1" destOrd="0" presId="urn:microsoft.com/office/officeart/2005/8/layout/vList6"/>
    <dgm:cxn modelId="{B8887074-C9E1-4D69-96B4-C3D160A0C81B}" type="presParOf" srcId="{EBBAEB85-9F87-4FC0-BCFB-87B54675C7E2}" destId="{551BC9D7-974B-410D-8C52-3D453461F8D2}" srcOrd="3" destOrd="0" presId="urn:microsoft.com/office/officeart/2005/8/layout/vList6"/>
    <dgm:cxn modelId="{B3993D37-0CA3-4661-81E2-DE6838384A86}" type="presParOf" srcId="{EBBAEB85-9F87-4FC0-BCFB-87B54675C7E2}" destId="{B3A8297B-B8D0-4340-BD06-E61509790129}" srcOrd="4" destOrd="0" presId="urn:microsoft.com/office/officeart/2005/8/layout/vList6"/>
    <dgm:cxn modelId="{D5FCFB1A-0ADC-49F0-B208-8B3CDFDB6125}" type="presParOf" srcId="{B3A8297B-B8D0-4340-BD06-E61509790129}" destId="{9DB87E48-E00E-4E41-AA37-625B1A9D8E1F}" srcOrd="0" destOrd="0" presId="urn:microsoft.com/office/officeart/2005/8/layout/vList6"/>
    <dgm:cxn modelId="{A27027BA-B5BD-44C9-9353-C72EC1DAFFC2}" type="presParOf" srcId="{B3A8297B-B8D0-4340-BD06-E61509790129}" destId="{7BBCCC8B-8F7C-42E1-BBC6-05D7A9AC5EA3}"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82A8AD2-BBBF-4667-A3D4-BDC51A09D1CE}" type="doc">
      <dgm:prSet loTypeId="urn:microsoft.com/office/officeart/2005/8/layout/lProcess1" loCatId="process" qsTypeId="urn:microsoft.com/office/officeart/2005/8/quickstyle/simple1" qsCatId="simple" csTypeId="urn:microsoft.com/office/officeart/2005/8/colors/accent1_2" csCatId="accent1" phldr="1"/>
      <dgm:spPr/>
      <dgm:t>
        <a:bodyPr/>
        <a:lstStyle/>
        <a:p>
          <a:endParaRPr lang="en-US"/>
        </a:p>
      </dgm:t>
    </dgm:pt>
    <dgm:pt modelId="{1B473114-3E31-4621-BEF4-444364D66D7E}">
      <dgm:prSet/>
      <dgm:spPr>
        <a:solidFill>
          <a:srgbClr val="343F52">
            <a:alpha val="99000"/>
          </a:srgbClr>
        </a:solidFill>
        <a:ln w="25400"/>
        <a:effectLst>
          <a:outerShdw blurRad="50800" dist="38100" dir="2700000" algn="tl" rotWithShape="0">
            <a:prstClr val="black">
              <a:alpha val="40000"/>
            </a:prstClr>
          </a:outerShdw>
        </a:effectLst>
      </dgm:spPr>
      <dgm:t>
        <a:bodyPr/>
        <a:lstStyle/>
        <a:p>
          <a:pPr algn="l" rtl="0"/>
          <a:r>
            <a:rPr lang="en-US" b="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Nominal rate </a:t>
          </a:r>
          <a:r>
            <a:rPr lang="en-US"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r>
            <a:rPr lang="en-US" dirty="0" err="1">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a:t>
          </a:r>
          <a:r>
            <a:rPr lang="en-US" baseline="-25000" dirty="0" err="1">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NOM</a:t>
          </a:r>
          <a:r>
            <a:rPr lang="en-US"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also called the quoted or stated rate.  An annual rate that ignores compounding effects.</a:t>
          </a:r>
        </a:p>
      </dgm:t>
      <dgm:extLst>
        <a:ext uri="{E40237B7-FDA0-4F09-8148-C483321AD2D9}">
          <dgm14:cNvPr xmlns:dgm14="http://schemas.microsoft.com/office/drawing/2010/diagram" id="0" name="" descr="Box stating the definition of nominal rate. " title="Nominal Rate"/>
        </a:ext>
      </dgm:extLst>
    </dgm:pt>
    <dgm:pt modelId="{7C787C29-6AC3-49B7-B595-AEDE11FFC571}" type="parTrans" cxnId="{CC32CAA5-21CA-4390-BEAB-BBD57779EE60}">
      <dgm:prSet/>
      <dgm:spPr/>
      <dgm:t>
        <a:bodyPr/>
        <a:lstStyle/>
        <a:p>
          <a:endParaRPr lang="en-US">
            <a:latin typeface="Arial" panose="020B0604020202020204" pitchFamily="34" charset="0"/>
            <a:cs typeface="Arial" panose="020B0604020202020204" pitchFamily="34" charset="0"/>
          </a:endParaRPr>
        </a:p>
      </dgm:t>
    </dgm:pt>
    <dgm:pt modelId="{F260440B-4D76-4EC9-AD1F-8716A8527FE3}" type="sibTrans" cxnId="{CC32CAA5-21CA-4390-BEAB-BBD57779EE60}">
      <dgm:prSet/>
      <dgm:spPr/>
      <dgm:t>
        <a:bodyPr/>
        <a:lstStyle/>
        <a:p>
          <a:endParaRPr lang="en-US">
            <a:latin typeface="Arial" panose="020B0604020202020204" pitchFamily="34" charset="0"/>
            <a:cs typeface="Arial" panose="020B0604020202020204" pitchFamily="34" charset="0"/>
          </a:endParaRPr>
        </a:p>
      </dgm:t>
    </dgm:pt>
    <dgm:pt modelId="{D5924A5E-2B71-4BAC-9C65-78A95166F4BE}">
      <dgm:prSet custT="1"/>
      <dgm:spPr>
        <a:solidFill>
          <a:srgbClr val="BEBABA">
            <a:alpha val="90000"/>
          </a:srgbClr>
        </a:solidFill>
        <a:ln w="25400"/>
        <a:effectLst>
          <a:outerShdw blurRad="50800" dist="38100" dir="2700000" algn="tl" rotWithShape="0">
            <a:prstClr val="black">
              <a:alpha val="40000"/>
            </a:prstClr>
          </a:outerShdw>
        </a:effectLst>
      </dgm:spPr>
      <dgm:t>
        <a:bodyPr/>
        <a:lstStyle/>
        <a:p>
          <a:pPr algn="l" rtl="0"/>
          <a:r>
            <a:rPr lang="en-US" sz="2000" dirty="0" err="1">
              <a:latin typeface="Arial" panose="020B0604020202020204" pitchFamily="34" charset="0"/>
              <a:cs typeface="Arial" panose="020B0604020202020204" pitchFamily="34" charset="0"/>
            </a:rPr>
            <a:t>I</a:t>
          </a:r>
          <a:r>
            <a:rPr lang="en-US" sz="2000" baseline="-25000" dirty="0" err="1">
              <a:latin typeface="Arial" panose="020B0604020202020204" pitchFamily="34" charset="0"/>
              <a:cs typeface="Arial" panose="020B0604020202020204" pitchFamily="34" charset="0"/>
            </a:rPr>
            <a:t>NOM</a:t>
          </a:r>
          <a:r>
            <a:rPr lang="en-US" sz="2000" dirty="0">
              <a:latin typeface="Arial" panose="020B0604020202020204" pitchFamily="34" charset="0"/>
              <a:cs typeface="Arial" panose="020B0604020202020204" pitchFamily="34" charset="0"/>
            </a:rPr>
            <a:t> is stated in contracts.  Periods must also be given, e.g. 4% quarterly or 4% daily interest.</a:t>
          </a:r>
        </a:p>
      </dgm:t>
      <dgm:extLst>
        <a:ext uri="{E40237B7-FDA0-4F09-8148-C483321AD2D9}">
          <dgm14:cNvPr xmlns:dgm14="http://schemas.microsoft.com/office/drawing/2010/diagram" id="0" name="" descr="Box stating how nominal rates are stated in contracts." title="Nominal Rate "/>
        </a:ext>
      </dgm:extLst>
    </dgm:pt>
    <dgm:pt modelId="{115C11CE-0053-477F-8963-478ED98E5413}" type="parTrans" cxnId="{EBC2F391-C3E1-4416-903C-3971FB4502C5}">
      <dgm:prSet/>
      <dgm:spPr>
        <a:solidFill>
          <a:srgbClr val="ADB9CA"/>
        </a:solidFill>
        <a:ln w="19050">
          <a:solidFill>
            <a:schemeClr val="tx1"/>
          </a:solidFill>
        </a:ln>
        <a:effectLst>
          <a:outerShdw blurRad="50800" dist="38100" dir="2700000" algn="tl" rotWithShape="0">
            <a:prstClr val="black">
              <a:alpha val="40000"/>
            </a:prstClr>
          </a:outerShdw>
        </a:effectLst>
      </dgm:spPr>
      <dgm:t>
        <a:bodyPr/>
        <a:lstStyle/>
        <a:p>
          <a:endParaRPr lang="en-US">
            <a:latin typeface="Arial" panose="020B0604020202020204" pitchFamily="34" charset="0"/>
            <a:cs typeface="Arial" panose="020B0604020202020204" pitchFamily="34" charset="0"/>
          </a:endParaRPr>
        </a:p>
      </dgm:t>
      <dgm:extLst>
        <a:ext uri="{E40237B7-FDA0-4F09-8148-C483321AD2D9}">
          <dgm14:cNvPr xmlns:dgm14="http://schemas.microsoft.com/office/drawing/2010/diagram" id="0" name="" descr="Arrow from Nominal Rate definition to more details about the classification of interest rates as nominal rates. " title="Nominal Rate Arrow"/>
        </a:ext>
      </dgm:extLst>
    </dgm:pt>
    <dgm:pt modelId="{4E371910-6620-43B4-A7C7-EEF0394E17DA}" type="sibTrans" cxnId="{EBC2F391-C3E1-4416-903C-3971FB4502C5}">
      <dgm:prSet/>
      <dgm:spPr/>
      <dgm:t>
        <a:bodyPr/>
        <a:lstStyle/>
        <a:p>
          <a:endParaRPr lang="en-US">
            <a:latin typeface="Arial" panose="020B0604020202020204" pitchFamily="34" charset="0"/>
            <a:cs typeface="Arial" panose="020B0604020202020204" pitchFamily="34" charset="0"/>
          </a:endParaRPr>
        </a:p>
      </dgm:t>
    </dgm:pt>
    <dgm:pt modelId="{868FB07E-EE52-4867-96C3-5C311605CE09}">
      <dgm:prSet/>
      <dgm:spPr>
        <a:solidFill>
          <a:srgbClr val="343F52">
            <a:alpha val="99000"/>
          </a:srgbClr>
        </a:solidFill>
        <a:ln w="25400">
          <a:solidFill>
            <a:schemeClr val="tx1"/>
          </a:solidFill>
        </a:ln>
        <a:effectLst>
          <a:outerShdw blurRad="50800" dist="38100" dir="2700000" algn="tl" rotWithShape="0">
            <a:prstClr val="black">
              <a:alpha val="40000"/>
            </a:prstClr>
          </a:outerShdw>
        </a:effectLst>
      </dgm:spPr>
      <dgm:t>
        <a:bodyPr/>
        <a:lstStyle/>
        <a:p>
          <a:pPr algn="l" rtl="0"/>
          <a:r>
            <a:rPr lang="en-US" b="1"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Periodic rate </a:t>
          </a:r>
          <a:r>
            <a:rPr lang="en-US"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r>
            <a:rPr lang="en-US" dirty="0" err="1">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a:t>
          </a:r>
          <a:r>
            <a:rPr lang="en-US" baseline="-25000" dirty="0" err="1">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PER</a:t>
          </a:r>
          <a:r>
            <a:rPr lang="en-US"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amount of interest charged each period, e.g. monthly or quarterly.</a:t>
          </a:r>
        </a:p>
      </dgm:t>
      <dgm:extLst>
        <a:ext uri="{E40237B7-FDA0-4F09-8148-C483321AD2D9}">
          <dgm14:cNvPr xmlns:dgm14="http://schemas.microsoft.com/office/drawing/2010/diagram" id="0" name="" descr="Box stating the definition of periodic rate" title="Periodic Rate"/>
        </a:ext>
      </dgm:extLst>
    </dgm:pt>
    <dgm:pt modelId="{C9EBF7C2-D7AA-4F61-AE09-7D8487BDA658}" type="parTrans" cxnId="{933CC6AF-EDEA-477C-B89F-57A76567E70A}">
      <dgm:prSet/>
      <dgm:spPr/>
      <dgm:t>
        <a:bodyPr/>
        <a:lstStyle/>
        <a:p>
          <a:endParaRPr lang="en-US">
            <a:latin typeface="Arial" panose="020B0604020202020204" pitchFamily="34" charset="0"/>
            <a:cs typeface="Arial" panose="020B0604020202020204" pitchFamily="34" charset="0"/>
          </a:endParaRPr>
        </a:p>
      </dgm:t>
    </dgm:pt>
    <dgm:pt modelId="{C7EC836D-CAA9-4AD5-900B-A60F056BFB41}" type="sibTrans" cxnId="{933CC6AF-EDEA-477C-B89F-57A76567E70A}">
      <dgm:prSet/>
      <dgm:spPr/>
      <dgm:t>
        <a:bodyPr/>
        <a:lstStyle/>
        <a:p>
          <a:endParaRPr lang="en-US">
            <a:latin typeface="Arial" panose="020B0604020202020204" pitchFamily="34" charset="0"/>
            <a:cs typeface="Arial" panose="020B0604020202020204" pitchFamily="34" charset="0"/>
          </a:endParaRPr>
        </a:p>
      </dgm:t>
    </dgm:pt>
    <dgm:pt modelId="{208857B0-41D7-4859-80CC-45EAC450B33E}">
      <dgm:prSet custT="1"/>
      <dgm:spPr>
        <a:solidFill>
          <a:srgbClr val="BEBABA">
            <a:alpha val="90000"/>
          </a:srgbClr>
        </a:solidFill>
        <a:ln w="25400"/>
        <a:effectLst>
          <a:outerShdw blurRad="50800" dist="38100" dir="2700000" algn="tl" rotWithShape="0">
            <a:prstClr val="black">
              <a:alpha val="40000"/>
            </a:prstClr>
          </a:outerShdw>
        </a:effectLst>
      </dgm:spPr>
      <dgm:t>
        <a:bodyPr/>
        <a:lstStyle/>
        <a:p>
          <a:pPr algn="l" rtl="0"/>
          <a:r>
            <a:rPr lang="en-US" sz="2000" dirty="0" err="1">
              <a:latin typeface="Arial" panose="020B0604020202020204" pitchFamily="34" charset="0"/>
              <a:cs typeface="Arial" panose="020B0604020202020204" pitchFamily="34" charset="0"/>
            </a:rPr>
            <a:t>I</a:t>
          </a:r>
          <a:r>
            <a:rPr lang="en-US" sz="2000" baseline="-25000" dirty="0" err="1">
              <a:latin typeface="Arial" panose="020B0604020202020204" pitchFamily="34" charset="0"/>
              <a:cs typeface="Arial" panose="020B0604020202020204" pitchFamily="34" charset="0"/>
            </a:rPr>
            <a:t>PER</a:t>
          </a:r>
          <a:r>
            <a:rPr lang="en-US" sz="2000" dirty="0">
              <a:latin typeface="Arial" panose="020B0604020202020204" pitchFamily="34" charset="0"/>
              <a:cs typeface="Arial" panose="020B0604020202020204" pitchFamily="34" charset="0"/>
            </a:rPr>
            <a:t> = </a:t>
          </a:r>
          <a:r>
            <a:rPr lang="en-US" sz="2000" dirty="0" err="1">
              <a:latin typeface="Arial" panose="020B0604020202020204" pitchFamily="34" charset="0"/>
              <a:cs typeface="Arial" panose="020B0604020202020204" pitchFamily="34" charset="0"/>
            </a:rPr>
            <a:t>I</a:t>
          </a:r>
          <a:r>
            <a:rPr lang="en-US" sz="2000" baseline="-25000" dirty="0" err="1">
              <a:latin typeface="Arial" panose="020B0604020202020204" pitchFamily="34" charset="0"/>
              <a:cs typeface="Arial" panose="020B0604020202020204" pitchFamily="34" charset="0"/>
            </a:rPr>
            <a:t>NOM</a:t>
          </a:r>
          <a:r>
            <a:rPr lang="en-US" sz="2000" dirty="0">
              <a:latin typeface="Arial" panose="020B0604020202020204" pitchFamily="34" charset="0"/>
              <a:cs typeface="Arial" panose="020B0604020202020204" pitchFamily="34" charset="0"/>
            </a:rPr>
            <a:t>/M, where M is the number of compounding periods per year.  M = 4 for quarterly and M = 12 for monthly compounding.</a:t>
          </a:r>
        </a:p>
      </dgm:t>
      <dgm:extLst>
        <a:ext uri="{E40237B7-FDA0-4F09-8148-C483321AD2D9}">
          <dgm14:cNvPr xmlns:dgm14="http://schemas.microsoft.com/office/drawing/2010/diagram" id="0" name="" descr="Box stating how &quot;M&quot; is the number of compounding periods per year. For example, if its compounded quarterly, M= 4, and if it is compounded monthly, M= 12." title="Periodic Rate"/>
        </a:ext>
      </dgm:extLst>
    </dgm:pt>
    <dgm:pt modelId="{9D021EFB-8FC9-4560-9D63-BEDD640ED02F}" type="parTrans" cxnId="{5890A1D6-B6AE-4021-8590-447963C2D023}">
      <dgm:prSet/>
      <dgm:spPr>
        <a:solidFill>
          <a:srgbClr val="ADB9CA"/>
        </a:solidFill>
        <a:ln w="19050">
          <a:solidFill>
            <a:schemeClr val="tx1"/>
          </a:solidFill>
        </a:ln>
        <a:effectLst>
          <a:outerShdw blurRad="50800" dist="38100" dir="2700000" algn="tl" rotWithShape="0">
            <a:prstClr val="black">
              <a:alpha val="40000"/>
            </a:prstClr>
          </a:outerShdw>
        </a:effectLst>
      </dgm:spPr>
      <dgm:t>
        <a:bodyPr/>
        <a:lstStyle/>
        <a:p>
          <a:endParaRPr lang="en-US">
            <a:latin typeface="Arial" panose="020B0604020202020204" pitchFamily="34" charset="0"/>
            <a:cs typeface="Arial" panose="020B0604020202020204" pitchFamily="34" charset="0"/>
          </a:endParaRPr>
        </a:p>
      </dgm:t>
      <dgm:extLst>
        <a:ext uri="{E40237B7-FDA0-4F09-8148-C483321AD2D9}">
          <dgm14:cNvPr xmlns:dgm14="http://schemas.microsoft.com/office/drawing/2010/diagram" id="0" name="" descr="Arrow from Periodic Rate definition to more details about the classification of interest rates as Periodic rates. " title="Periodic Rate Arrow"/>
        </a:ext>
      </dgm:extLst>
    </dgm:pt>
    <dgm:pt modelId="{E7E30C41-CFE2-4166-9E46-A9FBB8962FD8}" type="sibTrans" cxnId="{5890A1D6-B6AE-4021-8590-447963C2D023}">
      <dgm:prSet/>
      <dgm:spPr/>
      <dgm:t>
        <a:bodyPr/>
        <a:lstStyle/>
        <a:p>
          <a:endParaRPr lang="en-US">
            <a:latin typeface="Arial" panose="020B0604020202020204" pitchFamily="34" charset="0"/>
            <a:cs typeface="Arial" panose="020B0604020202020204" pitchFamily="34" charset="0"/>
          </a:endParaRPr>
        </a:p>
      </dgm:t>
    </dgm:pt>
    <dgm:pt modelId="{01A497CE-97AC-4E00-A14F-305A63068298}" type="pres">
      <dgm:prSet presAssocID="{382A8AD2-BBBF-4667-A3D4-BDC51A09D1CE}" presName="Name0" presStyleCnt="0">
        <dgm:presLayoutVars>
          <dgm:dir/>
          <dgm:animLvl val="lvl"/>
          <dgm:resizeHandles val="exact"/>
        </dgm:presLayoutVars>
      </dgm:prSet>
      <dgm:spPr/>
      <dgm:t>
        <a:bodyPr/>
        <a:lstStyle/>
        <a:p>
          <a:endParaRPr lang="en-US"/>
        </a:p>
      </dgm:t>
    </dgm:pt>
    <dgm:pt modelId="{7CCD8C30-80DB-40BF-BE11-F39007D454A5}" type="pres">
      <dgm:prSet presAssocID="{1B473114-3E31-4621-BEF4-444364D66D7E}" presName="vertFlow" presStyleCnt="0"/>
      <dgm:spPr/>
    </dgm:pt>
    <dgm:pt modelId="{DC47BF46-6B6B-46F9-93EE-533921635CE0}" type="pres">
      <dgm:prSet presAssocID="{1B473114-3E31-4621-BEF4-444364D66D7E}" presName="header" presStyleLbl="node1" presStyleIdx="0" presStyleCnt="2" custScaleY="168773" custLinFactY="-24635" custLinFactNeighborX="-33" custLinFactNeighborY="-100000"/>
      <dgm:spPr/>
      <dgm:t>
        <a:bodyPr/>
        <a:lstStyle/>
        <a:p>
          <a:endParaRPr lang="en-US"/>
        </a:p>
      </dgm:t>
    </dgm:pt>
    <dgm:pt modelId="{F6A8A6C4-8DCC-4FDD-9239-7C1ED13A6128}" type="pres">
      <dgm:prSet presAssocID="{115C11CE-0053-477F-8963-478ED98E5413}" presName="parTrans" presStyleLbl="sibTrans2D1" presStyleIdx="0" presStyleCnt="2" custScaleX="283652" custScaleY="226922" custLinFactNeighborY="-40523"/>
      <dgm:spPr/>
      <dgm:t>
        <a:bodyPr/>
        <a:lstStyle/>
        <a:p>
          <a:endParaRPr lang="en-US"/>
        </a:p>
      </dgm:t>
    </dgm:pt>
    <dgm:pt modelId="{688542D8-7EC5-49CB-9B42-25784A1C4043}" type="pres">
      <dgm:prSet presAssocID="{D5924A5E-2B71-4BAC-9C65-78A95166F4BE}" presName="child" presStyleLbl="alignAccFollowNode1" presStyleIdx="0" presStyleCnt="2" custScaleY="198557" custLinFactY="-16623" custLinFactNeighborX="-33" custLinFactNeighborY="-100000">
        <dgm:presLayoutVars>
          <dgm:chMax val="0"/>
          <dgm:bulletEnabled val="1"/>
        </dgm:presLayoutVars>
      </dgm:prSet>
      <dgm:spPr/>
      <dgm:t>
        <a:bodyPr/>
        <a:lstStyle/>
        <a:p>
          <a:endParaRPr lang="en-US"/>
        </a:p>
      </dgm:t>
    </dgm:pt>
    <dgm:pt modelId="{6BADAED4-6E7F-4955-938D-123F04C25174}" type="pres">
      <dgm:prSet presAssocID="{1B473114-3E31-4621-BEF4-444364D66D7E}" presName="hSp" presStyleCnt="0"/>
      <dgm:spPr/>
    </dgm:pt>
    <dgm:pt modelId="{0D14FFFF-8920-4F9D-9BA0-9E291954241E}" type="pres">
      <dgm:prSet presAssocID="{868FB07E-EE52-4867-96C3-5C311605CE09}" presName="vertFlow" presStyleCnt="0"/>
      <dgm:spPr/>
    </dgm:pt>
    <dgm:pt modelId="{A897705C-CA42-495F-BF0A-C38FE0FBAD24}" type="pres">
      <dgm:prSet presAssocID="{868FB07E-EE52-4867-96C3-5C311605CE09}" presName="header" presStyleLbl="node1" presStyleIdx="1" presStyleCnt="2" custScaleY="168974"/>
      <dgm:spPr/>
      <dgm:t>
        <a:bodyPr/>
        <a:lstStyle/>
        <a:p>
          <a:endParaRPr lang="en-US"/>
        </a:p>
      </dgm:t>
    </dgm:pt>
    <dgm:pt modelId="{3AC96281-4993-45EC-9EC2-9CA55A766B74}" type="pres">
      <dgm:prSet presAssocID="{9D021EFB-8FC9-4560-9D63-BEDD640ED02F}" presName="parTrans" presStyleLbl="sibTrans2D1" presStyleIdx="1" presStyleCnt="2" custScaleX="283652" custScaleY="226922" custLinFactNeighborY="-40523"/>
      <dgm:spPr/>
      <dgm:t>
        <a:bodyPr/>
        <a:lstStyle/>
        <a:p>
          <a:endParaRPr lang="en-US"/>
        </a:p>
      </dgm:t>
    </dgm:pt>
    <dgm:pt modelId="{34BC1254-BAF8-444C-9D39-6AD7D160E077}" type="pres">
      <dgm:prSet presAssocID="{208857B0-41D7-4859-80CC-45EAC450B33E}" presName="child" presStyleLbl="alignAccFollowNode1" presStyleIdx="1" presStyleCnt="2" custScaleY="198557">
        <dgm:presLayoutVars>
          <dgm:chMax val="0"/>
          <dgm:bulletEnabled val="1"/>
        </dgm:presLayoutVars>
      </dgm:prSet>
      <dgm:spPr/>
      <dgm:t>
        <a:bodyPr/>
        <a:lstStyle/>
        <a:p>
          <a:endParaRPr lang="en-US"/>
        </a:p>
      </dgm:t>
    </dgm:pt>
  </dgm:ptLst>
  <dgm:cxnLst>
    <dgm:cxn modelId="{4EFF106E-2FFC-45D5-A4B0-4B1F22F90979}" type="presOf" srcId="{9D021EFB-8FC9-4560-9D63-BEDD640ED02F}" destId="{3AC96281-4993-45EC-9EC2-9CA55A766B74}" srcOrd="0" destOrd="0" presId="urn:microsoft.com/office/officeart/2005/8/layout/lProcess1"/>
    <dgm:cxn modelId="{59CD82C5-5D14-4DF7-8411-81F29346A418}" type="presOf" srcId="{208857B0-41D7-4859-80CC-45EAC450B33E}" destId="{34BC1254-BAF8-444C-9D39-6AD7D160E077}" srcOrd="0" destOrd="0" presId="urn:microsoft.com/office/officeart/2005/8/layout/lProcess1"/>
    <dgm:cxn modelId="{933CC6AF-EDEA-477C-B89F-57A76567E70A}" srcId="{382A8AD2-BBBF-4667-A3D4-BDC51A09D1CE}" destId="{868FB07E-EE52-4867-96C3-5C311605CE09}" srcOrd="1" destOrd="0" parTransId="{C9EBF7C2-D7AA-4F61-AE09-7D8487BDA658}" sibTransId="{C7EC836D-CAA9-4AD5-900B-A60F056BFB41}"/>
    <dgm:cxn modelId="{CC32CAA5-21CA-4390-BEAB-BBD57779EE60}" srcId="{382A8AD2-BBBF-4667-A3D4-BDC51A09D1CE}" destId="{1B473114-3E31-4621-BEF4-444364D66D7E}" srcOrd="0" destOrd="0" parTransId="{7C787C29-6AC3-49B7-B595-AEDE11FFC571}" sibTransId="{F260440B-4D76-4EC9-AD1F-8716A8527FE3}"/>
    <dgm:cxn modelId="{7D2949B5-9D46-409B-AA56-8C9E5926BBFB}" type="presOf" srcId="{D5924A5E-2B71-4BAC-9C65-78A95166F4BE}" destId="{688542D8-7EC5-49CB-9B42-25784A1C4043}" srcOrd="0" destOrd="0" presId="urn:microsoft.com/office/officeart/2005/8/layout/lProcess1"/>
    <dgm:cxn modelId="{EBC2F391-C3E1-4416-903C-3971FB4502C5}" srcId="{1B473114-3E31-4621-BEF4-444364D66D7E}" destId="{D5924A5E-2B71-4BAC-9C65-78A95166F4BE}" srcOrd="0" destOrd="0" parTransId="{115C11CE-0053-477F-8963-478ED98E5413}" sibTransId="{4E371910-6620-43B4-A7C7-EEF0394E17DA}"/>
    <dgm:cxn modelId="{910E0BF3-1804-4A28-90B2-E09DEA6EA80D}" type="presOf" srcId="{115C11CE-0053-477F-8963-478ED98E5413}" destId="{F6A8A6C4-8DCC-4FDD-9239-7C1ED13A6128}" srcOrd="0" destOrd="0" presId="urn:microsoft.com/office/officeart/2005/8/layout/lProcess1"/>
    <dgm:cxn modelId="{5890A1D6-B6AE-4021-8590-447963C2D023}" srcId="{868FB07E-EE52-4867-96C3-5C311605CE09}" destId="{208857B0-41D7-4859-80CC-45EAC450B33E}" srcOrd="0" destOrd="0" parTransId="{9D021EFB-8FC9-4560-9D63-BEDD640ED02F}" sibTransId="{E7E30C41-CFE2-4166-9E46-A9FBB8962FD8}"/>
    <dgm:cxn modelId="{8C3228A7-70A1-4F15-AAEC-23A479EFD991}" type="presOf" srcId="{1B473114-3E31-4621-BEF4-444364D66D7E}" destId="{DC47BF46-6B6B-46F9-93EE-533921635CE0}" srcOrd="0" destOrd="0" presId="urn:microsoft.com/office/officeart/2005/8/layout/lProcess1"/>
    <dgm:cxn modelId="{87F32806-FB60-4C94-8B31-058CB302769C}" type="presOf" srcId="{382A8AD2-BBBF-4667-A3D4-BDC51A09D1CE}" destId="{01A497CE-97AC-4E00-A14F-305A63068298}" srcOrd="0" destOrd="0" presId="urn:microsoft.com/office/officeart/2005/8/layout/lProcess1"/>
    <dgm:cxn modelId="{086BED13-545A-4456-AC35-688B9A5CA197}" type="presOf" srcId="{868FB07E-EE52-4867-96C3-5C311605CE09}" destId="{A897705C-CA42-495F-BF0A-C38FE0FBAD24}" srcOrd="0" destOrd="0" presId="urn:microsoft.com/office/officeart/2005/8/layout/lProcess1"/>
    <dgm:cxn modelId="{0A5EC097-BA82-49A9-8AF2-9D76881EEB81}" type="presParOf" srcId="{01A497CE-97AC-4E00-A14F-305A63068298}" destId="{7CCD8C30-80DB-40BF-BE11-F39007D454A5}" srcOrd="0" destOrd="0" presId="urn:microsoft.com/office/officeart/2005/8/layout/lProcess1"/>
    <dgm:cxn modelId="{691E898E-497D-4DAD-8F38-3DA7232820D6}" type="presParOf" srcId="{7CCD8C30-80DB-40BF-BE11-F39007D454A5}" destId="{DC47BF46-6B6B-46F9-93EE-533921635CE0}" srcOrd="0" destOrd="0" presId="urn:microsoft.com/office/officeart/2005/8/layout/lProcess1"/>
    <dgm:cxn modelId="{86BCCF85-057A-4B86-AA4C-D0AA24418478}" type="presParOf" srcId="{7CCD8C30-80DB-40BF-BE11-F39007D454A5}" destId="{F6A8A6C4-8DCC-4FDD-9239-7C1ED13A6128}" srcOrd="1" destOrd="0" presId="urn:microsoft.com/office/officeart/2005/8/layout/lProcess1"/>
    <dgm:cxn modelId="{0824BA7C-BF9F-468D-B896-B4B7927EB20F}" type="presParOf" srcId="{7CCD8C30-80DB-40BF-BE11-F39007D454A5}" destId="{688542D8-7EC5-49CB-9B42-25784A1C4043}" srcOrd="2" destOrd="0" presId="urn:microsoft.com/office/officeart/2005/8/layout/lProcess1"/>
    <dgm:cxn modelId="{E9E5A2B5-29C9-468A-853C-6C5BC7C69499}" type="presParOf" srcId="{01A497CE-97AC-4E00-A14F-305A63068298}" destId="{6BADAED4-6E7F-4955-938D-123F04C25174}" srcOrd="1" destOrd="0" presId="urn:microsoft.com/office/officeart/2005/8/layout/lProcess1"/>
    <dgm:cxn modelId="{E5D668FF-51E2-4A13-81BC-E7F1460ABEB5}" type="presParOf" srcId="{01A497CE-97AC-4E00-A14F-305A63068298}" destId="{0D14FFFF-8920-4F9D-9BA0-9E291954241E}" srcOrd="2" destOrd="0" presId="urn:microsoft.com/office/officeart/2005/8/layout/lProcess1"/>
    <dgm:cxn modelId="{0388D6B6-1A57-4B98-9020-AD4BEFB73A6D}" type="presParOf" srcId="{0D14FFFF-8920-4F9D-9BA0-9E291954241E}" destId="{A897705C-CA42-495F-BF0A-C38FE0FBAD24}" srcOrd="0" destOrd="0" presId="urn:microsoft.com/office/officeart/2005/8/layout/lProcess1"/>
    <dgm:cxn modelId="{6F9C021C-3607-4EDC-AC47-6CB74E6770D2}" type="presParOf" srcId="{0D14FFFF-8920-4F9D-9BA0-9E291954241E}" destId="{3AC96281-4993-45EC-9EC2-9CA55A766B74}" srcOrd="1" destOrd="0" presId="urn:microsoft.com/office/officeart/2005/8/layout/lProcess1"/>
    <dgm:cxn modelId="{E213A0BC-BB3F-41BC-9D46-8450B50587D9}" type="presParOf" srcId="{0D14FFFF-8920-4F9D-9BA0-9E291954241E}" destId="{34BC1254-BAF8-444C-9D39-6AD7D160E077}" srcOrd="2" destOrd="0" presId="urn:microsoft.com/office/officeart/2005/8/layout/l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B25B10-D73C-4324-97DF-3E7C6083C40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E649A19-6C87-49D1-9C44-5BB6E3634469}">
      <dgm:prSet custT="1"/>
      <dgm:spPr>
        <a:solidFill>
          <a:srgbClr val="343F52"/>
        </a:solidFill>
        <a:ln w="25400">
          <a:solidFill>
            <a:schemeClr val="bg1">
              <a:lumMod val="50000"/>
            </a:schemeClr>
          </a:solidFill>
        </a:ln>
        <a:effectLst>
          <a:outerShdw blurRad="50800" dist="38100" dir="2700000" algn="tl" rotWithShape="0">
            <a:prstClr val="black">
              <a:alpha val="40000"/>
            </a:prstClr>
          </a:outerShdw>
        </a:effectLst>
      </dgm:spPr>
      <dgm:t>
        <a:bodyPr/>
        <a:lstStyle/>
        <a:p>
          <a:pPr rtl="0"/>
          <a:r>
            <a:rPr lang="en-US" sz="2400" dirty="0">
              <a:latin typeface="Verdana" panose="020B0604030504040204" pitchFamily="34" charset="0"/>
              <a:ea typeface="Verdana" panose="020B0604030504040204" pitchFamily="34" charset="0"/>
              <a:cs typeface="Verdana" panose="020B0604030504040204" pitchFamily="34" charset="0"/>
            </a:rPr>
            <a:t>Investments with different compounding intervals provide different effective returns.</a:t>
          </a:r>
        </a:p>
      </dgm:t>
      <dgm:extLst>
        <a:ext uri="{E40237B7-FDA0-4F09-8148-C483321AD2D9}">
          <dgm14:cNvPr xmlns:dgm14="http://schemas.microsoft.com/office/drawing/2010/diagram" id="0" name="" descr="Investments with different compounding intervals provide different effective returns. " title="Effective Rates of Return"/>
        </a:ext>
      </dgm:extLst>
    </dgm:pt>
    <dgm:pt modelId="{874F7F01-F2D2-4B6B-9F57-D8D126D2BF01}" type="parTrans" cxnId="{CE285E7C-4E7E-4D42-BE44-64DA796EB293}">
      <dgm:prSet/>
      <dgm:spPr/>
      <dgm:t>
        <a:bodyPr/>
        <a:lstStyle/>
        <a:p>
          <a:endParaRPr lang="en-US"/>
        </a:p>
      </dgm:t>
    </dgm:pt>
    <dgm:pt modelId="{4DF14222-5ACB-4CFE-B3BA-15FA24F2A705}" type="sibTrans" cxnId="{CE285E7C-4E7E-4D42-BE44-64DA796EB293}">
      <dgm:prSet/>
      <dgm:spPr/>
      <dgm:t>
        <a:bodyPr/>
        <a:lstStyle/>
        <a:p>
          <a:endParaRPr lang="en-US"/>
        </a:p>
      </dgm:t>
    </dgm:pt>
    <dgm:pt modelId="{B325EE87-646A-48FB-B790-1272A1A0594D}">
      <dgm:prSet custT="1"/>
      <dgm:spPr>
        <a:solidFill>
          <a:srgbClr val="343F52"/>
        </a:solidFill>
        <a:ln w="25400">
          <a:solidFill>
            <a:schemeClr val="bg1">
              <a:lumMod val="50000"/>
            </a:schemeClr>
          </a:solidFill>
        </a:ln>
        <a:effectLst>
          <a:outerShdw blurRad="50800" dist="38100" dir="2700000" algn="tl" rotWithShape="0">
            <a:prstClr val="black">
              <a:alpha val="40000"/>
            </a:prstClr>
          </a:outerShdw>
        </a:effectLst>
      </dgm:spPr>
      <dgm:t>
        <a:bodyPr/>
        <a:lstStyle/>
        <a:p>
          <a:pPr rtl="0"/>
          <a:r>
            <a:rPr lang="en-US" sz="2400" dirty="0">
              <a:latin typeface="Verdana" panose="020B0604030504040204" pitchFamily="34" charset="0"/>
              <a:ea typeface="Verdana" panose="020B0604030504040204" pitchFamily="34" charset="0"/>
              <a:cs typeface="Verdana" panose="020B0604030504040204" pitchFamily="34" charset="0"/>
            </a:rPr>
            <a:t>To compare investments with different compounding intervals, you must look at their effective returns (</a:t>
          </a:r>
          <a:r>
            <a:rPr lang="en-US" sz="2400" dirty="0" err="1">
              <a:latin typeface="Verdana" panose="020B0604030504040204" pitchFamily="34" charset="0"/>
              <a:ea typeface="Verdana" panose="020B0604030504040204" pitchFamily="34" charset="0"/>
              <a:cs typeface="Verdana" panose="020B0604030504040204" pitchFamily="34" charset="0"/>
            </a:rPr>
            <a:t>EFF</a:t>
          </a:r>
          <a:r>
            <a:rPr lang="en-US" sz="2400" dirty="0">
              <a:latin typeface="Verdana" panose="020B0604030504040204" pitchFamily="34" charset="0"/>
              <a:ea typeface="Verdana" panose="020B0604030504040204" pitchFamily="34" charset="0"/>
              <a:cs typeface="Verdana" panose="020B0604030504040204" pitchFamily="34" charset="0"/>
            </a:rPr>
            <a:t>% or EAR).  </a:t>
          </a:r>
        </a:p>
      </dgm:t>
      <dgm:extLst>
        <a:ext uri="{E40237B7-FDA0-4F09-8148-C483321AD2D9}">
          <dgm14:cNvPr xmlns:dgm14="http://schemas.microsoft.com/office/drawing/2010/diagram" id="0" name="" descr="Box stating that in order to compare investments with different compounding intervals, you must look at their effective returns." title="Effective Rates of Return"/>
        </a:ext>
      </dgm:extLst>
    </dgm:pt>
    <dgm:pt modelId="{65E480E3-F099-483E-9301-A462662DCAFA}" type="parTrans" cxnId="{862C512E-62D0-43DA-9FA2-9175B8F76E8D}">
      <dgm:prSet/>
      <dgm:spPr/>
      <dgm:t>
        <a:bodyPr/>
        <a:lstStyle/>
        <a:p>
          <a:endParaRPr lang="en-US"/>
        </a:p>
      </dgm:t>
    </dgm:pt>
    <dgm:pt modelId="{D9B618B1-A01E-487C-B509-ACBA507B5EA9}" type="sibTrans" cxnId="{862C512E-62D0-43DA-9FA2-9175B8F76E8D}">
      <dgm:prSet/>
      <dgm:spPr/>
      <dgm:t>
        <a:bodyPr/>
        <a:lstStyle/>
        <a:p>
          <a:endParaRPr lang="en-US"/>
        </a:p>
      </dgm:t>
    </dgm:pt>
    <dgm:pt modelId="{52A26B14-A468-4EBA-8A7D-9D96D2FD9D1C}" type="pres">
      <dgm:prSet presAssocID="{B2B25B10-D73C-4324-97DF-3E7C6083C40C}" presName="linear" presStyleCnt="0">
        <dgm:presLayoutVars>
          <dgm:animLvl val="lvl"/>
          <dgm:resizeHandles val="exact"/>
        </dgm:presLayoutVars>
      </dgm:prSet>
      <dgm:spPr/>
      <dgm:t>
        <a:bodyPr/>
        <a:lstStyle/>
        <a:p>
          <a:endParaRPr lang="en-US"/>
        </a:p>
      </dgm:t>
    </dgm:pt>
    <dgm:pt modelId="{2104B55E-BBC2-4ED5-9899-E4B14FAFE6A7}" type="pres">
      <dgm:prSet presAssocID="{AE649A19-6C87-49D1-9C44-5BB6E3634469}" presName="parentText" presStyleLbl="node1" presStyleIdx="0" presStyleCnt="2">
        <dgm:presLayoutVars>
          <dgm:chMax val="0"/>
          <dgm:bulletEnabled val="1"/>
        </dgm:presLayoutVars>
      </dgm:prSet>
      <dgm:spPr>
        <a:prstGeom prst="rect">
          <a:avLst/>
        </a:prstGeom>
      </dgm:spPr>
      <dgm:t>
        <a:bodyPr/>
        <a:lstStyle/>
        <a:p>
          <a:endParaRPr lang="en-US"/>
        </a:p>
      </dgm:t>
    </dgm:pt>
    <dgm:pt modelId="{061353A5-1E6E-4342-85DC-6686BB05E776}" type="pres">
      <dgm:prSet presAssocID="{4DF14222-5ACB-4CFE-B3BA-15FA24F2A705}" presName="spacer" presStyleCnt="0"/>
      <dgm:spPr/>
    </dgm:pt>
    <dgm:pt modelId="{CA74F72C-2C4E-4138-8014-05C51F4E02AE}" type="pres">
      <dgm:prSet presAssocID="{B325EE87-646A-48FB-B790-1272A1A0594D}" presName="parentText" presStyleLbl="node1" presStyleIdx="1" presStyleCnt="2">
        <dgm:presLayoutVars>
          <dgm:chMax val="0"/>
          <dgm:bulletEnabled val="1"/>
        </dgm:presLayoutVars>
      </dgm:prSet>
      <dgm:spPr>
        <a:prstGeom prst="rect">
          <a:avLst/>
        </a:prstGeom>
      </dgm:spPr>
      <dgm:t>
        <a:bodyPr/>
        <a:lstStyle/>
        <a:p>
          <a:endParaRPr lang="en-US"/>
        </a:p>
      </dgm:t>
    </dgm:pt>
  </dgm:ptLst>
  <dgm:cxnLst>
    <dgm:cxn modelId="{42906D1E-E237-45B6-813E-D2F877E0BFFB}" type="presOf" srcId="{AE649A19-6C87-49D1-9C44-5BB6E3634469}" destId="{2104B55E-BBC2-4ED5-9899-E4B14FAFE6A7}" srcOrd="0" destOrd="0" presId="urn:microsoft.com/office/officeart/2005/8/layout/vList2"/>
    <dgm:cxn modelId="{CE285E7C-4E7E-4D42-BE44-64DA796EB293}" srcId="{B2B25B10-D73C-4324-97DF-3E7C6083C40C}" destId="{AE649A19-6C87-49D1-9C44-5BB6E3634469}" srcOrd="0" destOrd="0" parTransId="{874F7F01-F2D2-4B6B-9F57-D8D126D2BF01}" sibTransId="{4DF14222-5ACB-4CFE-B3BA-15FA24F2A705}"/>
    <dgm:cxn modelId="{22226723-5402-47C1-9FB1-0E9821C0E478}" type="presOf" srcId="{B325EE87-646A-48FB-B790-1272A1A0594D}" destId="{CA74F72C-2C4E-4138-8014-05C51F4E02AE}" srcOrd="0" destOrd="0" presId="urn:microsoft.com/office/officeart/2005/8/layout/vList2"/>
    <dgm:cxn modelId="{4B6D46DD-8D49-438F-B3DC-6C0E8C596F4A}" type="presOf" srcId="{B2B25B10-D73C-4324-97DF-3E7C6083C40C}" destId="{52A26B14-A468-4EBA-8A7D-9D96D2FD9D1C}" srcOrd="0" destOrd="0" presId="urn:microsoft.com/office/officeart/2005/8/layout/vList2"/>
    <dgm:cxn modelId="{862C512E-62D0-43DA-9FA2-9175B8F76E8D}" srcId="{B2B25B10-D73C-4324-97DF-3E7C6083C40C}" destId="{B325EE87-646A-48FB-B790-1272A1A0594D}" srcOrd="1" destOrd="0" parTransId="{65E480E3-F099-483E-9301-A462662DCAFA}" sibTransId="{D9B618B1-A01E-487C-B509-ACBA507B5EA9}"/>
    <dgm:cxn modelId="{B83C3F69-5098-4F97-8F2F-79C42750CC72}" type="presParOf" srcId="{52A26B14-A468-4EBA-8A7D-9D96D2FD9D1C}" destId="{2104B55E-BBC2-4ED5-9899-E4B14FAFE6A7}" srcOrd="0" destOrd="0" presId="urn:microsoft.com/office/officeart/2005/8/layout/vList2"/>
    <dgm:cxn modelId="{C88FE594-F992-4076-BA94-A8CC08659802}" type="presParOf" srcId="{52A26B14-A468-4EBA-8A7D-9D96D2FD9D1C}" destId="{061353A5-1E6E-4342-85DC-6686BB05E776}" srcOrd="1" destOrd="0" presId="urn:microsoft.com/office/officeart/2005/8/layout/vList2"/>
    <dgm:cxn modelId="{14CD8CB1-A9E5-4D0F-A726-089989C52DED}" type="presParOf" srcId="{52A26B14-A468-4EBA-8A7D-9D96D2FD9D1C}" destId="{CA74F72C-2C4E-4138-8014-05C51F4E02AE}"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A8E236-64CD-4ED3-9A61-E405493C1827}">
      <dsp:nvSpPr>
        <dsp:cNvPr id="0" name=""/>
        <dsp:cNvSpPr/>
      </dsp:nvSpPr>
      <dsp:spPr>
        <a:xfrm>
          <a:off x="0" y="6864"/>
          <a:ext cx="8229600" cy="542880"/>
        </a:xfrm>
        <a:prstGeom prst="rect">
          <a:avLst/>
        </a:prstGeom>
        <a:solidFill>
          <a:srgbClr val="343F52"/>
        </a:solidFill>
        <a:ln w="48000" cap="flat" cmpd="thickThin" algn="ctr">
          <a:solidFill>
            <a:schemeClr val="bg1"/>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sz="2400" kern="1200"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After 1 year:</a:t>
          </a:r>
        </a:p>
      </dsp:txBody>
      <dsp:txXfrm>
        <a:off x="0" y="6864"/>
        <a:ext cx="8229600" cy="542880"/>
      </dsp:txXfrm>
    </dsp:sp>
    <dsp:sp modelId="{CD5AC041-50A5-4CED-A82E-AECA4B617852}">
      <dsp:nvSpPr>
        <dsp:cNvPr id="0" name=""/>
        <dsp:cNvSpPr/>
      </dsp:nvSpPr>
      <dsp:spPr>
        <a:xfrm>
          <a:off x="0" y="549744"/>
          <a:ext cx="8229600" cy="480240"/>
        </a:xfrm>
        <a:prstGeom prst="rect">
          <a:avLst/>
        </a:prstGeom>
        <a:solidFill>
          <a:schemeClr val="bg1"/>
        </a:solidFill>
        <a:ln>
          <a:noFill/>
        </a:ln>
        <a:effectLst/>
      </dsp:spPr>
      <dsp:style>
        <a:lnRef idx="0">
          <a:scrgbClr r="0" g="0" b="0"/>
        </a:lnRef>
        <a:fillRef idx="0">
          <a:scrgbClr r="0" g="0" b="0"/>
        </a:fillRef>
        <a:effectRef idx="0">
          <a:scrgbClr r="0" g="0" b="0"/>
        </a:effectRef>
        <a:fontRef idx="minor"/>
      </dsp:style>
      <dsp:txBody>
        <a:bodyPr spcFirstLastPara="0" vert="horz" wrap="square" lIns="261290" tIns="36830" rIns="206248" bIns="36830" numCol="1" spcCol="1270" anchor="t" anchorCtr="0">
          <a:noAutofit/>
        </a:bodyPr>
        <a:lstStyle/>
        <a:p>
          <a:pPr marL="228600" lvl="1" indent="-228600" algn="l" defTabSz="1022350" rtl="0">
            <a:lnSpc>
              <a:spcPct val="90000"/>
            </a:lnSpc>
            <a:spcBef>
              <a:spcPct val="0"/>
            </a:spcBef>
            <a:spcAft>
              <a:spcPct val="20000"/>
            </a:spcAft>
            <a:buChar char="••"/>
          </a:pPr>
          <a:r>
            <a:rPr lang="en-US" sz="2300" kern="1200" dirty="0" err="1">
              <a:latin typeface="Verdana" panose="020B0604030504040204" pitchFamily="34" charset="0"/>
              <a:ea typeface="Verdana" panose="020B0604030504040204" pitchFamily="34" charset="0"/>
              <a:cs typeface="Verdana" panose="020B0604030504040204" pitchFamily="34" charset="0"/>
            </a:rPr>
            <a:t>FV</a:t>
          </a:r>
          <a:r>
            <a:rPr lang="en-US" sz="2300" kern="1200" baseline="-25000" dirty="0" err="1">
              <a:latin typeface="Verdana" panose="020B0604030504040204" pitchFamily="34" charset="0"/>
              <a:ea typeface="Verdana" panose="020B0604030504040204" pitchFamily="34" charset="0"/>
              <a:cs typeface="Verdana" panose="020B0604030504040204" pitchFamily="34" charset="0"/>
            </a:rPr>
            <a:t>1</a:t>
          </a:r>
          <a:r>
            <a:rPr lang="en-US" sz="2300" kern="1200" dirty="0">
              <a:latin typeface="Verdana" panose="020B0604030504040204" pitchFamily="34" charset="0"/>
              <a:ea typeface="Verdana" panose="020B0604030504040204" pitchFamily="34" charset="0"/>
              <a:cs typeface="Verdana" panose="020B0604030504040204" pitchFamily="34" charset="0"/>
            </a:rPr>
            <a:t>	= PV(1 + I) = $100(1.04) = $104.00</a:t>
          </a:r>
        </a:p>
      </dsp:txBody>
      <dsp:txXfrm>
        <a:off x="0" y="549744"/>
        <a:ext cx="8229600" cy="480240"/>
      </dsp:txXfrm>
    </dsp:sp>
    <dsp:sp modelId="{A14D9254-0630-4D86-B18E-E678371ED54F}">
      <dsp:nvSpPr>
        <dsp:cNvPr id="0" name=""/>
        <dsp:cNvSpPr/>
      </dsp:nvSpPr>
      <dsp:spPr>
        <a:xfrm>
          <a:off x="0" y="1029984"/>
          <a:ext cx="8229600" cy="542880"/>
        </a:xfrm>
        <a:prstGeom prst="rect">
          <a:avLst/>
        </a:prstGeom>
        <a:solidFill>
          <a:srgbClr val="343F52"/>
        </a:solidFill>
        <a:ln w="48000" cap="flat" cmpd="thickThin" algn="ctr">
          <a:solidFill>
            <a:schemeClr val="bg1"/>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sz="2400" kern="1200"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After 2 years:</a:t>
          </a:r>
        </a:p>
      </dsp:txBody>
      <dsp:txXfrm>
        <a:off x="0" y="1029984"/>
        <a:ext cx="8229600" cy="542880"/>
      </dsp:txXfrm>
    </dsp:sp>
    <dsp:sp modelId="{8AFF2A56-91BF-4896-935E-A1E2E6BF2B72}">
      <dsp:nvSpPr>
        <dsp:cNvPr id="0" name=""/>
        <dsp:cNvSpPr/>
      </dsp:nvSpPr>
      <dsp:spPr>
        <a:xfrm>
          <a:off x="0" y="1572864"/>
          <a:ext cx="8229600" cy="480240"/>
        </a:xfrm>
        <a:prstGeom prst="rect">
          <a:avLst/>
        </a:prstGeom>
        <a:solidFill>
          <a:schemeClr val="bg1"/>
        </a:solidFill>
        <a:ln>
          <a:noFill/>
        </a:ln>
        <a:effectLst/>
      </dsp:spPr>
      <dsp:style>
        <a:lnRef idx="0">
          <a:scrgbClr r="0" g="0" b="0"/>
        </a:lnRef>
        <a:fillRef idx="0">
          <a:scrgbClr r="0" g="0" b="0"/>
        </a:fillRef>
        <a:effectRef idx="0">
          <a:scrgbClr r="0" g="0" b="0"/>
        </a:effectRef>
        <a:fontRef idx="minor"/>
      </dsp:style>
      <dsp:txBody>
        <a:bodyPr spcFirstLastPara="0" vert="horz" wrap="square" lIns="261290" tIns="36830" rIns="206248" bIns="36830" numCol="1" spcCol="1270" anchor="t" anchorCtr="0">
          <a:noAutofit/>
        </a:bodyPr>
        <a:lstStyle/>
        <a:p>
          <a:pPr marL="228600" lvl="1" indent="-228600" algn="l" defTabSz="1022350" rtl="0">
            <a:lnSpc>
              <a:spcPct val="90000"/>
            </a:lnSpc>
            <a:spcBef>
              <a:spcPct val="0"/>
            </a:spcBef>
            <a:spcAft>
              <a:spcPct val="20000"/>
            </a:spcAft>
            <a:buChar char="••"/>
          </a:pPr>
          <a:r>
            <a:rPr lang="en-US" sz="2300" kern="1200" dirty="0" err="1">
              <a:latin typeface="Verdana" panose="020B0604030504040204" pitchFamily="34" charset="0"/>
              <a:ea typeface="Verdana" panose="020B0604030504040204" pitchFamily="34" charset="0"/>
              <a:cs typeface="Verdana" panose="020B0604030504040204" pitchFamily="34" charset="0"/>
            </a:rPr>
            <a:t>FV</a:t>
          </a:r>
          <a:r>
            <a:rPr lang="en-US" sz="2300" kern="1200" baseline="-25000" dirty="0" err="1">
              <a:latin typeface="Verdana" panose="020B0604030504040204" pitchFamily="34" charset="0"/>
              <a:ea typeface="Verdana" panose="020B0604030504040204" pitchFamily="34" charset="0"/>
              <a:cs typeface="Verdana" panose="020B0604030504040204" pitchFamily="34" charset="0"/>
            </a:rPr>
            <a:t>2</a:t>
          </a:r>
          <a:r>
            <a:rPr lang="en-US" sz="2300" kern="1200" dirty="0">
              <a:latin typeface="Verdana" panose="020B0604030504040204" pitchFamily="34" charset="0"/>
              <a:ea typeface="Verdana" panose="020B0604030504040204" pitchFamily="34" charset="0"/>
              <a:cs typeface="Verdana" panose="020B0604030504040204" pitchFamily="34" charset="0"/>
            </a:rPr>
            <a:t>	= PV(1 + I)</a:t>
          </a:r>
          <a:r>
            <a:rPr lang="en-US" sz="2300" kern="1200" baseline="30000" dirty="0">
              <a:latin typeface="Verdana" panose="020B0604030504040204" pitchFamily="34" charset="0"/>
              <a:ea typeface="Verdana" panose="020B0604030504040204" pitchFamily="34" charset="0"/>
              <a:cs typeface="Verdana" panose="020B0604030504040204" pitchFamily="34" charset="0"/>
            </a:rPr>
            <a:t>2 </a:t>
          </a:r>
          <a:r>
            <a:rPr lang="en-US" sz="2300" kern="1200" dirty="0">
              <a:latin typeface="Verdana" panose="020B0604030504040204" pitchFamily="34" charset="0"/>
              <a:ea typeface="Verdana" panose="020B0604030504040204" pitchFamily="34" charset="0"/>
              <a:cs typeface="Verdana" panose="020B0604030504040204" pitchFamily="34" charset="0"/>
            </a:rPr>
            <a:t>= $100(1.04)</a:t>
          </a:r>
          <a:r>
            <a:rPr lang="en-US" sz="2300" kern="1200" baseline="30000" dirty="0">
              <a:latin typeface="Verdana" panose="020B0604030504040204" pitchFamily="34" charset="0"/>
              <a:ea typeface="Verdana" panose="020B0604030504040204" pitchFamily="34" charset="0"/>
              <a:cs typeface="Verdana" panose="020B0604030504040204" pitchFamily="34" charset="0"/>
            </a:rPr>
            <a:t>2</a:t>
          </a:r>
          <a:r>
            <a:rPr lang="en-US" sz="2300" kern="1200" dirty="0">
              <a:latin typeface="Verdana" panose="020B0604030504040204" pitchFamily="34" charset="0"/>
              <a:ea typeface="Verdana" panose="020B0604030504040204" pitchFamily="34" charset="0"/>
              <a:cs typeface="Verdana" panose="020B0604030504040204" pitchFamily="34" charset="0"/>
            </a:rPr>
            <a:t> = $108.16</a:t>
          </a:r>
        </a:p>
      </dsp:txBody>
      <dsp:txXfrm>
        <a:off x="0" y="1572864"/>
        <a:ext cx="8229600" cy="480240"/>
      </dsp:txXfrm>
    </dsp:sp>
    <dsp:sp modelId="{B3160BEB-2E7A-45B9-8EF9-F81DDADAF012}">
      <dsp:nvSpPr>
        <dsp:cNvPr id="0" name=""/>
        <dsp:cNvSpPr/>
      </dsp:nvSpPr>
      <dsp:spPr>
        <a:xfrm>
          <a:off x="0" y="2053105"/>
          <a:ext cx="8229600" cy="542880"/>
        </a:xfrm>
        <a:prstGeom prst="rect">
          <a:avLst/>
        </a:prstGeom>
        <a:solidFill>
          <a:srgbClr val="343F52"/>
        </a:solidFill>
        <a:ln w="48000" cap="flat" cmpd="thickThin" algn="ctr">
          <a:solidFill>
            <a:schemeClr val="bg1"/>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sz="2400" kern="1200"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After 3 years:</a:t>
          </a:r>
        </a:p>
      </dsp:txBody>
      <dsp:txXfrm>
        <a:off x="0" y="2053105"/>
        <a:ext cx="8229600" cy="542880"/>
      </dsp:txXfrm>
    </dsp:sp>
    <dsp:sp modelId="{0F09EE6D-947D-4689-A898-BBA43010627F}">
      <dsp:nvSpPr>
        <dsp:cNvPr id="0" name=""/>
        <dsp:cNvSpPr/>
      </dsp:nvSpPr>
      <dsp:spPr>
        <a:xfrm>
          <a:off x="0" y="2595985"/>
          <a:ext cx="8229600" cy="480240"/>
        </a:xfrm>
        <a:prstGeom prst="rect">
          <a:avLst/>
        </a:prstGeom>
        <a:solidFill>
          <a:schemeClr val="bg1"/>
        </a:solidFill>
        <a:ln>
          <a:noFill/>
        </a:ln>
        <a:effectLst/>
      </dsp:spPr>
      <dsp:style>
        <a:lnRef idx="0">
          <a:scrgbClr r="0" g="0" b="0"/>
        </a:lnRef>
        <a:fillRef idx="0">
          <a:scrgbClr r="0" g="0" b="0"/>
        </a:fillRef>
        <a:effectRef idx="0">
          <a:scrgbClr r="0" g="0" b="0"/>
        </a:effectRef>
        <a:fontRef idx="minor"/>
      </dsp:style>
      <dsp:txBody>
        <a:bodyPr spcFirstLastPara="0" vert="horz" wrap="square" lIns="261290" tIns="36830" rIns="206248" bIns="36830" numCol="1" spcCol="1270" anchor="t" anchorCtr="0">
          <a:noAutofit/>
        </a:bodyPr>
        <a:lstStyle/>
        <a:p>
          <a:pPr marL="228600" lvl="1" indent="-228600" algn="l" defTabSz="1022350" rtl="0">
            <a:lnSpc>
              <a:spcPct val="90000"/>
            </a:lnSpc>
            <a:spcBef>
              <a:spcPct val="0"/>
            </a:spcBef>
            <a:spcAft>
              <a:spcPct val="20000"/>
            </a:spcAft>
            <a:buChar char="••"/>
          </a:pPr>
          <a:r>
            <a:rPr lang="en-US" sz="2300" kern="1200" dirty="0" err="1">
              <a:latin typeface="Verdana" panose="020B0604030504040204" pitchFamily="34" charset="0"/>
              <a:ea typeface="Verdana" panose="020B0604030504040204" pitchFamily="34" charset="0"/>
              <a:cs typeface="Verdana" panose="020B0604030504040204" pitchFamily="34" charset="0"/>
            </a:rPr>
            <a:t>FV</a:t>
          </a:r>
          <a:r>
            <a:rPr lang="en-US" sz="2300" kern="1200" baseline="-25000" dirty="0" err="1">
              <a:latin typeface="Verdana" panose="020B0604030504040204" pitchFamily="34" charset="0"/>
              <a:ea typeface="Verdana" panose="020B0604030504040204" pitchFamily="34" charset="0"/>
              <a:cs typeface="Verdana" panose="020B0604030504040204" pitchFamily="34" charset="0"/>
            </a:rPr>
            <a:t>3</a:t>
          </a:r>
          <a:r>
            <a:rPr lang="en-US" sz="2300" kern="1200" dirty="0">
              <a:latin typeface="Verdana" panose="020B0604030504040204" pitchFamily="34" charset="0"/>
              <a:ea typeface="Verdana" panose="020B0604030504040204" pitchFamily="34" charset="0"/>
              <a:cs typeface="Verdana" panose="020B0604030504040204" pitchFamily="34" charset="0"/>
            </a:rPr>
            <a:t>	= PV(1 + I)</a:t>
          </a:r>
          <a:r>
            <a:rPr lang="en-US" sz="2300" kern="1200" baseline="30000" dirty="0">
              <a:latin typeface="Verdana" panose="020B0604030504040204" pitchFamily="34" charset="0"/>
              <a:ea typeface="Verdana" panose="020B0604030504040204" pitchFamily="34" charset="0"/>
              <a:cs typeface="Verdana" panose="020B0604030504040204" pitchFamily="34" charset="0"/>
            </a:rPr>
            <a:t>3 </a:t>
          </a:r>
          <a:r>
            <a:rPr lang="en-US" sz="2300" kern="1200" dirty="0">
              <a:latin typeface="Verdana" panose="020B0604030504040204" pitchFamily="34" charset="0"/>
              <a:ea typeface="Verdana" panose="020B0604030504040204" pitchFamily="34" charset="0"/>
              <a:cs typeface="Verdana" panose="020B0604030504040204" pitchFamily="34" charset="0"/>
            </a:rPr>
            <a:t>= $100(1.04)</a:t>
          </a:r>
          <a:r>
            <a:rPr lang="en-US" sz="2300" kern="1200" baseline="30000" dirty="0">
              <a:latin typeface="Verdana" panose="020B0604030504040204" pitchFamily="34" charset="0"/>
              <a:ea typeface="Verdana" panose="020B0604030504040204" pitchFamily="34" charset="0"/>
              <a:cs typeface="Verdana" panose="020B0604030504040204" pitchFamily="34" charset="0"/>
            </a:rPr>
            <a:t>3</a:t>
          </a:r>
          <a:r>
            <a:rPr lang="en-US" sz="2300" kern="1200" dirty="0">
              <a:latin typeface="Verdana" panose="020B0604030504040204" pitchFamily="34" charset="0"/>
              <a:ea typeface="Verdana" panose="020B0604030504040204" pitchFamily="34" charset="0"/>
              <a:cs typeface="Verdana" panose="020B0604030504040204" pitchFamily="34" charset="0"/>
            </a:rPr>
            <a:t> = $112.49</a:t>
          </a:r>
        </a:p>
      </dsp:txBody>
      <dsp:txXfrm>
        <a:off x="0" y="2595985"/>
        <a:ext cx="8229600" cy="480240"/>
      </dsp:txXfrm>
    </dsp:sp>
    <dsp:sp modelId="{7FBFC885-B45A-463D-8C7D-52836B49DA8A}">
      <dsp:nvSpPr>
        <dsp:cNvPr id="0" name=""/>
        <dsp:cNvSpPr/>
      </dsp:nvSpPr>
      <dsp:spPr>
        <a:xfrm>
          <a:off x="0" y="3076225"/>
          <a:ext cx="8229600" cy="542880"/>
        </a:xfrm>
        <a:prstGeom prst="rect">
          <a:avLst/>
        </a:prstGeom>
        <a:solidFill>
          <a:srgbClr val="343F52"/>
        </a:solidFill>
        <a:ln w="48000" cap="flat" cmpd="thickThin" algn="ctr">
          <a:solidFill>
            <a:schemeClr val="bg1"/>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sz="2400" kern="1200"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After N years (general case):</a:t>
          </a:r>
        </a:p>
      </dsp:txBody>
      <dsp:txXfrm>
        <a:off x="0" y="3076225"/>
        <a:ext cx="8229600" cy="542880"/>
      </dsp:txXfrm>
    </dsp:sp>
    <dsp:sp modelId="{6380C8F2-C81F-4431-BF65-B140A7DA39A4}">
      <dsp:nvSpPr>
        <dsp:cNvPr id="0" name=""/>
        <dsp:cNvSpPr/>
      </dsp:nvSpPr>
      <dsp:spPr>
        <a:xfrm>
          <a:off x="0" y="3619105"/>
          <a:ext cx="8229600" cy="480240"/>
        </a:xfrm>
        <a:prstGeom prst="rect">
          <a:avLst/>
        </a:prstGeom>
        <a:solidFill>
          <a:schemeClr val="bg1"/>
        </a:solidFill>
        <a:ln>
          <a:noFill/>
        </a:ln>
        <a:effectLst/>
      </dsp:spPr>
      <dsp:style>
        <a:lnRef idx="0">
          <a:scrgbClr r="0" g="0" b="0"/>
        </a:lnRef>
        <a:fillRef idx="0">
          <a:scrgbClr r="0" g="0" b="0"/>
        </a:fillRef>
        <a:effectRef idx="0">
          <a:scrgbClr r="0" g="0" b="0"/>
        </a:effectRef>
        <a:fontRef idx="minor"/>
      </dsp:style>
      <dsp:txBody>
        <a:bodyPr spcFirstLastPara="0" vert="horz" wrap="square" lIns="261290" tIns="36830" rIns="206248" bIns="36830" numCol="1" spcCol="1270" anchor="t" anchorCtr="0">
          <a:noAutofit/>
        </a:bodyPr>
        <a:lstStyle/>
        <a:p>
          <a:pPr marL="228600" lvl="1" indent="-228600" algn="l" defTabSz="1022350" rtl="0">
            <a:lnSpc>
              <a:spcPct val="90000"/>
            </a:lnSpc>
            <a:spcBef>
              <a:spcPct val="0"/>
            </a:spcBef>
            <a:spcAft>
              <a:spcPct val="20000"/>
            </a:spcAft>
            <a:buChar char="••"/>
          </a:pPr>
          <a:r>
            <a:rPr lang="en-US" sz="2300" kern="1200" dirty="0" err="1">
              <a:latin typeface="Verdana" panose="020B0604030504040204" pitchFamily="34" charset="0"/>
              <a:ea typeface="Verdana" panose="020B0604030504040204" pitchFamily="34" charset="0"/>
              <a:cs typeface="Verdana" panose="020B0604030504040204" pitchFamily="34" charset="0"/>
            </a:rPr>
            <a:t>FV</a:t>
          </a:r>
          <a:r>
            <a:rPr lang="en-US" sz="2300" kern="1200" baseline="-25000" dirty="0" err="1">
              <a:latin typeface="Verdana" panose="020B0604030504040204" pitchFamily="34" charset="0"/>
              <a:ea typeface="Verdana" panose="020B0604030504040204" pitchFamily="34" charset="0"/>
              <a:cs typeface="Verdana" panose="020B0604030504040204" pitchFamily="34" charset="0"/>
            </a:rPr>
            <a:t>N</a:t>
          </a:r>
          <a:r>
            <a:rPr lang="en-US" sz="2300" kern="1200" dirty="0">
              <a:latin typeface="Verdana" panose="020B0604030504040204" pitchFamily="34" charset="0"/>
              <a:ea typeface="Verdana" panose="020B0604030504040204" pitchFamily="34" charset="0"/>
              <a:cs typeface="Verdana" panose="020B0604030504040204" pitchFamily="34" charset="0"/>
            </a:rPr>
            <a:t>	= PV(1 + I)</a:t>
          </a:r>
          <a:r>
            <a:rPr lang="en-US" sz="2300" kern="1200" baseline="30000" dirty="0">
              <a:latin typeface="Verdana" panose="020B0604030504040204" pitchFamily="34" charset="0"/>
              <a:ea typeface="Verdana" panose="020B0604030504040204" pitchFamily="34" charset="0"/>
              <a:cs typeface="Verdana" panose="020B0604030504040204" pitchFamily="34" charset="0"/>
            </a:rPr>
            <a:t>N</a:t>
          </a:r>
          <a:endParaRPr lang="en-US" sz="2300" kern="1200" dirty="0">
            <a:latin typeface="Verdana" panose="020B0604030504040204" pitchFamily="34" charset="0"/>
            <a:ea typeface="Verdana" panose="020B0604030504040204" pitchFamily="34" charset="0"/>
            <a:cs typeface="Verdana" panose="020B0604030504040204" pitchFamily="34" charset="0"/>
          </a:endParaRPr>
        </a:p>
      </dsp:txBody>
      <dsp:txXfrm>
        <a:off x="0" y="3619105"/>
        <a:ext cx="8229600" cy="4802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E28001-7B61-48A1-914E-47D51ECB0505}">
      <dsp:nvSpPr>
        <dsp:cNvPr id="0" name=""/>
        <dsp:cNvSpPr/>
      </dsp:nvSpPr>
      <dsp:spPr>
        <a:xfrm>
          <a:off x="2509408" y="254706"/>
          <a:ext cx="5666071" cy="972403"/>
        </a:xfrm>
        <a:prstGeom prst="rect">
          <a:avLst/>
        </a:prstGeom>
        <a:solidFill>
          <a:srgbClr val="AFABAB">
            <a:alpha val="90000"/>
          </a:srgbClr>
        </a:solidFill>
        <a:ln w="19050" cap="flat" cmpd="thickThin" algn="ctr">
          <a:solidFill>
            <a:srgbClr val="343F52">
              <a:alpha val="90000"/>
            </a:srgb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marL="228600" lvl="1" indent="-228600" algn="l" defTabSz="889000" rtl="0">
            <a:lnSpc>
              <a:spcPct val="90000"/>
            </a:lnSpc>
            <a:spcBef>
              <a:spcPct val="0"/>
            </a:spcBef>
            <a:spcAft>
              <a:spcPct val="15000"/>
            </a:spcAft>
            <a:buChar char="••"/>
          </a:pPr>
          <a:r>
            <a:rPr lang="en-US" sz="2000" kern="1200" dirty="0">
              <a:latin typeface="Verdana" panose="020B0604030504040204" pitchFamily="34" charset="0"/>
              <a:ea typeface="Verdana" panose="020B0604030504040204" pitchFamily="34" charset="0"/>
              <a:cs typeface="Verdana" panose="020B0604030504040204" pitchFamily="34" charset="0"/>
            </a:rPr>
            <a:t>N = 10, I/</a:t>
          </a:r>
          <a:r>
            <a:rPr lang="en-US" sz="2000" kern="1200" dirty="0" err="1">
              <a:latin typeface="Verdana" panose="020B0604030504040204" pitchFamily="34" charset="0"/>
              <a:ea typeface="Verdana" panose="020B0604030504040204" pitchFamily="34" charset="0"/>
              <a:cs typeface="Verdana" panose="020B0604030504040204" pitchFamily="34" charset="0"/>
            </a:rPr>
            <a:t>YR</a:t>
          </a:r>
          <a:r>
            <a:rPr lang="en-US" sz="2000" kern="1200" dirty="0">
              <a:latin typeface="Verdana" panose="020B0604030504040204" pitchFamily="34" charset="0"/>
              <a:ea typeface="Verdana" panose="020B0604030504040204" pitchFamily="34" charset="0"/>
              <a:cs typeface="Verdana" panose="020B0604030504040204" pitchFamily="34" charset="0"/>
            </a:rPr>
            <a:t> = 4, </a:t>
          </a:r>
          <a:r>
            <a:rPr lang="en-US" sz="2000" kern="1200" dirty="0" err="1">
              <a:latin typeface="Verdana" panose="020B0604030504040204" pitchFamily="34" charset="0"/>
              <a:ea typeface="Verdana" panose="020B0604030504040204" pitchFamily="34" charset="0"/>
              <a:cs typeface="Verdana" panose="020B0604030504040204" pitchFamily="34" charset="0"/>
            </a:rPr>
            <a:t>PMT</a:t>
          </a:r>
          <a:r>
            <a:rPr lang="en-US" sz="2000" kern="1200" dirty="0">
              <a:latin typeface="Verdana" panose="020B0604030504040204" pitchFamily="34" charset="0"/>
              <a:ea typeface="Verdana" panose="020B0604030504040204" pitchFamily="34" charset="0"/>
              <a:cs typeface="Verdana" panose="020B0604030504040204" pitchFamily="34" charset="0"/>
            </a:rPr>
            <a:t> = -100, </a:t>
          </a:r>
          <a:r>
            <a:rPr lang="en-US" sz="2000" kern="1200" dirty="0" err="1">
              <a:latin typeface="Verdana" panose="020B0604030504040204" pitchFamily="34" charset="0"/>
              <a:ea typeface="Verdana" panose="020B0604030504040204" pitchFamily="34" charset="0"/>
              <a:cs typeface="Verdana" panose="020B0604030504040204" pitchFamily="34" charset="0"/>
            </a:rPr>
            <a:t>FV</a:t>
          </a:r>
          <a:r>
            <a:rPr lang="en-US" sz="2000" kern="1200" dirty="0">
              <a:latin typeface="Verdana" panose="020B0604030504040204" pitchFamily="34" charset="0"/>
              <a:ea typeface="Verdana" panose="020B0604030504040204" pitchFamily="34" charset="0"/>
              <a:cs typeface="Verdana" panose="020B0604030504040204" pitchFamily="34" charset="0"/>
            </a:rPr>
            <a:t> = 0; solve for PV = $811.09.</a:t>
          </a:r>
        </a:p>
      </dsp:txBody>
      <dsp:txXfrm>
        <a:off x="2509408" y="254706"/>
        <a:ext cx="5666071" cy="972403"/>
      </dsp:txXfrm>
    </dsp:sp>
    <dsp:sp modelId="{B42DB1DD-5D78-4F1A-93C3-59D06E0F5579}">
      <dsp:nvSpPr>
        <dsp:cNvPr id="0" name=""/>
        <dsp:cNvSpPr/>
      </dsp:nvSpPr>
      <dsp:spPr>
        <a:xfrm>
          <a:off x="54120" y="1064"/>
          <a:ext cx="2455287" cy="1479686"/>
        </a:xfrm>
        <a:prstGeom prst="rightArrow">
          <a:avLst/>
        </a:prstGeom>
        <a:solidFill>
          <a:srgbClr val="343F52"/>
        </a:solidFill>
        <a:ln w="48000" cap="flat" cmpd="thickThin"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kern="1200"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10-year annuity</a:t>
          </a:r>
        </a:p>
      </dsp:txBody>
      <dsp:txXfrm>
        <a:off x="54120" y="370986"/>
        <a:ext cx="2085366" cy="739843"/>
      </dsp:txXfrm>
    </dsp:sp>
    <dsp:sp modelId="{54384DE4-7CED-443B-8018-AADC0524DC1E}">
      <dsp:nvSpPr>
        <dsp:cNvPr id="0" name=""/>
        <dsp:cNvSpPr/>
      </dsp:nvSpPr>
      <dsp:spPr>
        <a:xfrm>
          <a:off x="2509408" y="1829639"/>
          <a:ext cx="5666071" cy="972403"/>
        </a:xfrm>
        <a:prstGeom prst="rect">
          <a:avLst/>
        </a:prstGeom>
        <a:solidFill>
          <a:srgbClr val="AFABAB">
            <a:alpha val="90000"/>
          </a:srgbClr>
        </a:solidFill>
        <a:ln w="19050" cap="flat" cmpd="thickThin" algn="ctr">
          <a:solidFill>
            <a:srgbClr val="343F52">
              <a:alpha val="90000"/>
            </a:srgb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marL="228600" lvl="1" indent="-228600" algn="l" defTabSz="889000" rtl="0">
            <a:lnSpc>
              <a:spcPct val="90000"/>
            </a:lnSpc>
            <a:spcBef>
              <a:spcPct val="0"/>
            </a:spcBef>
            <a:spcAft>
              <a:spcPct val="15000"/>
            </a:spcAft>
            <a:buChar char="••"/>
          </a:pPr>
          <a:r>
            <a:rPr lang="en-US" sz="2000" kern="1200" dirty="0">
              <a:latin typeface="Verdana" panose="020B0604030504040204" pitchFamily="34" charset="0"/>
              <a:ea typeface="Verdana" panose="020B0604030504040204" pitchFamily="34" charset="0"/>
              <a:cs typeface="Verdana" panose="020B0604030504040204" pitchFamily="34" charset="0"/>
            </a:rPr>
            <a:t>N = 25, I/YR = 4, PMT = -100, FV = 0; solve for PV = $1,562.21.</a:t>
          </a:r>
        </a:p>
      </dsp:txBody>
      <dsp:txXfrm>
        <a:off x="2509408" y="1829639"/>
        <a:ext cx="5666071" cy="972403"/>
      </dsp:txXfrm>
    </dsp:sp>
    <dsp:sp modelId="{B7C96C19-87A1-429A-9069-45D6A8FE3446}">
      <dsp:nvSpPr>
        <dsp:cNvPr id="0" name=""/>
        <dsp:cNvSpPr/>
      </dsp:nvSpPr>
      <dsp:spPr>
        <a:xfrm>
          <a:off x="54120" y="1577991"/>
          <a:ext cx="2455287" cy="1475700"/>
        </a:xfrm>
        <a:prstGeom prst="rightArrow">
          <a:avLst/>
        </a:prstGeom>
        <a:solidFill>
          <a:srgbClr val="343F52"/>
        </a:solidFill>
        <a:ln w="48000" cap="flat" cmpd="thickThin"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kern="1200"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25-year annuity</a:t>
          </a:r>
        </a:p>
      </dsp:txBody>
      <dsp:txXfrm>
        <a:off x="54120" y="1946916"/>
        <a:ext cx="2086362" cy="737850"/>
      </dsp:txXfrm>
    </dsp:sp>
    <dsp:sp modelId="{7BBCCC8B-8F7C-42E1-BBC6-05D7A9AC5EA3}">
      <dsp:nvSpPr>
        <dsp:cNvPr id="0" name=""/>
        <dsp:cNvSpPr/>
      </dsp:nvSpPr>
      <dsp:spPr>
        <a:xfrm>
          <a:off x="2509408" y="3401719"/>
          <a:ext cx="5666071" cy="972403"/>
        </a:xfrm>
        <a:prstGeom prst="rect">
          <a:avLst/>
        </a:prstGeom>
        <a:solidFill>
          <a:srgbClr val="AFABAB">
            <a:alpha val="90000"/>
          </a:srgbClr>
        </a:solidFill>
        <a:ln w="48000" cap="flat" cmpd="thickThin" algn="ctr">
          <a:solidFill>
            <a:srgbClr val="343F52"/>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ctr" anchorCtr="0">
          <a:noAutofit/>
        </a:bodyPr>
        <a:lstStyle/>
        <a:p>
          <a:pPr marL="228600" lvl="1" indent="-228600" algn="l" defTabSz="889000" rtl="0">
            <a:lnSpc>
              <a:spcPct val="90000"/>
            </a:lnSpc>
            <a:spcBef>
              <a:spcPct val="0"/>
            </a:spcBef>
            <a:spcAft>
              <a:spcPct val="15000"/>
            </a:spcAft>
            <a:buChar char="••"/>
          </a:pPr>
          <a:r>
            <a:rPr lang="en-US" sz="2000" kern="1200" dirty="0">
              <a:latin typeface="Verdana" panose="020B0604030504040204" pitchFamily="34" charset="0"/>
              <a:ea typeface="Verdana" panose="020B0604030504040204" pitchFamily="34" charset="0"/>
              <a:cs typeface="Verdana" panose="020B0604030504040204" pitchFamily="34" charset="0"/>
            </a:rPr>
            <a:t>PV = </a:t>
          </a:r>
          <a:r>
            <a:rPr lang="en-US" sz="2000" kern="1200" dirty="0" err="1">
              <a:latin typeface="Verdana" panose="020B0604030504040204" pitchFamily="34" charset="0"/>
              <a:ea typeface="Verdana" panose="020B0604030504040204" pitchFamily="34" charset="0"/>
              <a:cs typeface="Verdana" panose="020B0604030504040204" pitchFamily="34" charset="0"/>
            </a:rPr>
            <a:t>PMT</a:t>
          </a:r>
          <a:r>
            <a:rPr lang="en-US" sz="2000" kern="1200" dirty="0">
              <a:latin typeface="Verdana" panose="020B0604030504040204" pitchFamily="34" charset="0"/>
              <a:ea typeface="Verdana" panose="020B0604030504040204" pitchFamily="34" charset="0"/>
              <a:cs typeface="Verdana" panose="020B0604030504040204" pitchFamily="34" charset="0"/>
            </a:rPr>
            <a:t>/I = $100/0.04 = $2,500. </a:t>
          </a:r>
        </a:p>
      </dsp:txBody>
      <dsp:txXfrm>
        <a:off x="2509408" y="3401719"/>
        <a:ext cx="5666071" cy="972403"/>
      </dsp:txXfrm>
    </dsp:sp>
    <dsp:sp modelId="{9DB87E48-E00E-4E41-AA37-625B1A9D8E1F}">
      <dsp:nvSpPr>
        <dsp:cNvPr id="0" name=""/>
        <dsp:cNvSpPr/>
      </dsp:nvSpPr>
      <dsp:spPr>
        <a:xfrm>
          <a:off x="54120" y="3150931"/>
          <a:ext cx="2455287" cy="1473978"/>
        </a:xfrm>
        <a:prstGeom prst="rightArrow">
          <a:avLst/>
        </a:prstGeom>
        <a:solidFill>
          <a:srgbClr val="343F52"/>
        </a:solidFill>
        <a:ln w="48000" cap="flat" cmpd="thickThin"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kern="1200" dirty="0">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Perpetuity</a:t>
          </a:r>
        </a:p>
      </dsp:txBody>
      <dsp:txXfrm>
        <a:off x="54120" y="3519426"/>
        <a:ext cx="2086793" cy="7369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47BF46-6B6B-46F9-93EE-533921635CE0}">
      <dsp:nvSpPr>
        <dsp:cNvPr id="0" name=""/>
        <dsp:cNvSpPr/>
      </dsp:nvSpPr>
      <dsp:spPr>
        <a:xfrm>
          <a:off x="0" y="0"/>
          <a:ext cx="3844438" cy="1622093"/>
        </a:xfrm>
        <a:prstGeom prst="roundRect">
          <a:avLst>
            <a:gd name="adj" fmla="val 10000"/>
          </a:avLst>
        </a:prstGeom>
        <a:solidFill>
          <a:srgbClr val="343F52">
            <a:alpha val="99000"/>
          </a:srgbClr>
        </a:solidFill>
        <a:ln w="25400" cap="flat" cmpd="thickThin" algn="ctr">
          <a:solidFill>
            <a:scrgbClr r="0" g="0" b="0"/>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l" defTabSz="977900" rtl="0">
            <a:lnSpc>
              <a:spcPct val="90000"/>
            </a:lnSpc>
            <a:spcBef>
              <a:spcPct val="0"/>
            </a:spcBef>
            <a:spcAft>
              <a:spcPct val="35000"/>
            </a:spcAft>
          </a:pPr>
          <a:r>
            <a:rPr lang="en-US" sz="2200" b="1" kern="12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Nominal rate </a:t>
          </a:r>
          <a:r>
            <a:rPr lang="en-US" sz="2200" kern="12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r>
            <a:rPr lang="en-US" sz="2200" kern="1200" dirty="0" err="1">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a:t>
          </a:r>
          <a:r>
            <a:rPr lang="en-US" sz="2200" kern="1200" baseline="-25000" dirty="0" err="1">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NOM</a:t>
          </a:r>
          <a:r>
            <a:rPr lang="en-US" sz="2200" kern="12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also called the quoted or stated rate.  An annual rate that ignores compounding effects.</a:t>
          </a:r>
        </a:p>
      </dsp:txBody>
      <dsp:txXfrm>
        <a:off x="47509" y="47509"/>
        <a:ext cx="3749420" cy="1527075"/>
      </dsp:txXfrm>
    </dsp:sp>
    <dsp:sp modelId="{F6A8A6C4-8DCC-4FDD-9239-7C1ED13A6128}">
      <dsp:nvSpPr>
        <dsp:cNvPr id="0" name=""/>
        <dsp:cNvSpPr/>
      </dsp:nvSpPr>
      <dsp:spPr>
        <a:xfrm rot="5400000">
          <a:off x="1633610" y="1566595"/>
          <a:ext cx="577216" cy="381669"/>
        </a:xfrm>
        <a:prstGeom prst="rightArrow">
          <a:avLst>
            <a:gd name="adj1" fmla="val 66700"/>
            <a:gd name="adj2" fmla="val 50000"/>
          </a:avLst>
        </a:prstGeom>
        <a:solidFill>
          <a:srgbClr val="ADB9CA"/>
        </a:solidFill>
        <a:ln w="19050">
          <a:solidFill>
            <a:schemeClr val="tx1"/>
          </a:solidFill>
        </a:ln>
        <a:effectLst>
          <a:outerShdw blurRad="50800" dist="38100" dir="2700000" algn="tl" rotWithShape="0">
            <a:prstClr val="black">
              <a:alpha val="40000"/>
            </a:prstClr>
          </a:outerShdw>
        </a:effectLst>
      </dsp:spPr>
      <dsp:style>
        <a:lnRef idx="0">
          <a:scrgbClr r="0" g="0" b="0"/>
        </a:lnRef>
        <a:fillRef idx="1">
          <a:scrgbClr r="0" g="0" b="0"/>
        </a:fillRef>
        <a:effectRef idx="0">
          <a:scrgbClr r="0" g="0" b="0"/>
        </a:effectRef>
        <a:fontRef idx="minor">
          <a:schemeClr val="lt1"/>
        </a:fontRef>
      </dsp:style>
    </dsp:sp>
    <dsp:sp modelId="{688542D8-7EC5-49CB-9B42-25784A1C4043}">
      <dsp:nvSpPr>
        <dsp:cNvPr id="0" name=""/>
        <dsp:cNvSpPr/>
      </dsp:nvSpPr>
      <dsp:spPr>
        <a:xfrm>
          <a:off x="0" y="2029082"/>
          <a:ext cx="3844438" cy="1908350"/>
        </a:xfrm>
        <a:prstGeom prst="roundRect">
          <a:avLst>
            <a:gd name="adj" fmla="val 10000"/>
          </a:avLst>
        </a:prstGeom>
        <a:solidFill>
          <a:srgbClr val="BEBABA">
            <a:alpha val="90000"/>
          </a:srgbClr>
        </a:solidFill>
        <a:ln w="25400" cap="flat" cmpd="thickThin" algn="ctr">
          <a:solidFill>
            <a:scrgbClr r="0" g="0" b="0"/>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l" defTabSz="889000" rtl="0">
            <a:lnSpc>
              <a:spcPct val="90000"/>
            </a:lnSpc>
            <a:spcBef>
              <a:spcPct val="0"/>
            </a:spcBef>
            <a:spcAft>
              <a:spcPct val="35000"/>
            </a:spcAft>
          </a:pPr>
          <a:r>
            <a:rPr lang="en-US" sz="2000" kern="1200" dirty="0" err="1">
              <a:latin typeface="Arial" panose="020B0604020202020204" pitchFamily="34" charset="0"/>
              <a:cs typeface="Arial" panose="020B0604020202020204" pitchFamily="34" charset="0"/>
            </a:rPr>
            <a:t>I</a:t>
          </a:r>
          <a:r>
            <a:rPr lang="en-US" sz="2000" kern="1200" baseline="-25000" dirty="0" err="1">
              <a:latin typeface="Arial" panose="020B0604020202020204" pitchFamily="34" charset="0"/>
              <a:cs typeface="Arial" panose="020B0604020202020204" pitchFamily="34" charset="0"/>
            </a:rPr>
            <a:t>NOM</a:t>
          </a:r>
          <a:r>
            <a:rPr lang="en-US" sz="2000" kern="1200" dirty="0">
              <a:latin typeface="Arial" panose="020B0604020202020204" pitchFamily="34" charset="0"/>
              <a:cs typeface="Arial" panose="020B0604020202020204" pitchFamily="34" charset="0"/>
            </a:rPr>
            <a:t> is stated in contracts.  Periods must also be given, e.g. 4% quarterly or 4% daily interest.</a:t>
          </a:r>
        </a:p>
      </dsp:txBody>
      <dsp:txXfrm>
        <a:off x="55894" y="2084976"/>
        <a:ext cx="3732650" cy="1796562"/>
      </dsp:txXfrm>
    </dsp:sp>
    <dsp:sp modelId="{A897705C-CA42-495F-BF0A-C38FE0FBAD24}">
      <dsp:nvSpPr>
        <dsp:cNvPr id="0" name=""/>
        <dsp:cNvSpPr/>
      </dsp:nvSpPr>
      <dsp:spPr>
        <a:xfrm>
          <a:off x="4383910" y="378605"/>
          <a:ext cx="3844438" cy="1624025"/>
        </a:xfrm>
        <a:prstGeom prst="roundRect">
          <a:avLst>
            <a:gd name="adj" fmla="val 10000"/>
          </a:avLst>
        </a:prstGeom>
        <a:solidFill>
          <a:srgbClr val="343F52">
            <a:alpha val="99000"/>
          </a:srgbClr>
        </a:solidFill>
        <a:ln w="25400" cap="flat" cmpd="thickThin" algn="ctr">
          <a:solidFill>
            <a:schemeClr val="tx1"/>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l" defTabSz="977900" rtl="0">
            <a:lnSpc>
              <a:spcPct val="90000"/>
            </a:lnSpc>
            <a:spcBef>
              <a:spcPct val="0"/>
            </a:spcBef>
            <a:spcAft>
              <a:spcPct val="35000"/>
            </a:spcAft>
          </a:pPr>
          <a:r>
            <a:rPr lang="en-US" sz="2200" b="1" kern="12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Periodic rate </a:t>
          </a:r>
          <a:r>
            <a:rPr lang="en-US" sz="2200" kern="12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a:t>
          </a:r>
          <a:r>
            <a:rPr lang="en-US" sz="2200" kern="1200" dirty="0" err="1">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I</a:t>
          </a:r>
          <a:r>
            <a:rPr lang="en-US" sz="2200" kern="1200" baseline="-25000" dirty="0" err="1">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PER</a:t>
          </a:r>
          <a:r>
            <a:rPr lang="en-US" sz="2200" kern="1200" dirty="0">
              <a:solidFill>
                <a:schemeClr val="bg1"/>
              </a:solidFill>
              <a:effectLst>
                <a:outerShdw blurRad="50800" dist="38100" dir="2700000" algn="tl" rotWithShape="0">
                  <a:prstClr val="black">
                    <a:alpha val="40000"/>
                  </a:prstClr>
                </a:outerShdw>
              </a:effectLst>
              <a:latin typeface="Arial" panose="020B0604020202020204" pitchFamily="34" charset="0"/>
              <a:cs typeface="Arial" panose="020B0604020202020204" pitchFamily="34" charset="0"/>
            </a:rPr>
            <a:t>):  amount of interest charged each period, e.g. monthly or quarterly.</a:t>
          </a:r>
        </a:p>
      </dsp:txBody>
      <dsp:txXfrm>
        <a:off x="4431476" y="426171"/>
        <a:ext cx="3749306" cy="1528893"/>
      </dsp:txXfrm>
    </dsp:sp>
    <dsp:sp modelId="{3AC96281-4993-45EC-9EC2-9CA55A766B74}">
      <dsp:nvSpPr>
        <dsp:cNvPr id="0" name=""/>
        <dsp:cNvSpPr/>
      </dsp:nvSpPr>
      <dsp:spPr>
        <a:xfrm rot="5400000">
          <a:off x="6067586" y="1911832"/>
          <a:ext cx="477086" cy="381669"/>
        </a:xfrm>
        <a:prstGeom prst="rightArrow">
          <a:avLst>
            <a:gd name="adj1" fmla="val 66700"/>
            <a:gd name="adj2" fmla="val 50000"/>
          </a:avLst>
        </a:prstGeom>
        <a:solidFill>
          <a:srgbClr val="ADB9CA"/>
        </a:solidFill>
        <a:ln w="19050">
          <a:solidFill>
            <a:schemeClr val="tx1"/>
          </a:solidFill>
        </a:ln>
        <a:effectLst>
          <a:outerShdw blurRad="50800" dist="38100" dir="2700000" algn="tl" rotWithShape="0">
            <a:prstClr val="black">
              <a:alpha val="40000"/>
            </a:prstClr>
          </a:outerShdw>
        </a:effectLst>
      </dsp:spPr>
      <dsp:style>
        <a:lnRef idx="0">
          <a:scrgbClr r="0" g="0" b="0"/>
        </a:lnRef>
        <a:fillRef idx="1">
          <a:scrgbClr r="0" g="0" b="0"/>
        </a:fillRef>
        <a:effectRef idx="0">
          <a:scrgbClr r="0" g="0" b="0"/>
        </a:effectRef>
        <a:fontRef idx="minor">
          <a:schemeClr val="lt1"/>
        </a:fontRef>
      </dsp:style>
    </dsp:sp>
    <dsp:sp modelId="{34BC1254-BAF8-444C-9D39-6AD7D160E077}">
      <dsp:nvSpPr>
        <dsp:cNvPr id="0" name=""/>
        <dsp:cNvSpPr/>
      </dsp:nvSpPr>
      <dsp:spPr>
        <a:xfrm>
          <a:off x="4383910" y="2339019"/>
          <a:ext cx="3844438" cy="1908350"/>
        </a:xfrm>
        <a:prstGeom prst="roundRect">
          <a:avLst>
            <a:gd name="adj" fmla="val 10000"/>
          </a:avLst>
        </a:prstGeom>
        <a:solidFill>
          <a:srgbClr val="BEBABA">
            <a:alpha val="90000"/>
          </a:srgbClr>
        </a:solidFill>
        <a:ln w="25400" cap="flat" cmpd="thickThin" algn="ctr">
          <a:solidFill>
            <a:scrgbClr r="0" g="0" b="0"/>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dsp:style>
      <dsp:txBody>
        <a:bodyPr spcFirstLastPara="0" vert="horz" wrap="square" lIns="25400" tIns="25400" rIns="25400" bIns="25400" numCol="1" spcCol="1270" anchor="ctr" anchorCtr="0">
          <a:noAutofit/>
        </a:bodyPr>
        <a:lstStyle/>
        <a:p>
          <a:pPr lvl="0" algn="l" defTabSz="889000" rtl="0">
            <a:lnSpc>
              <a:spcPct val="90000"/>
            </a:lnSpc>
            <a:spcBef>
              <a:spcPct val="0"/>
            </a:spcBef>
            <a:spcAft>
              <a:spcPct val="35000"/>
            </a:spcAft>
          </a:pPr>
          <a:r>
            <a:rPr lang="en-US" sz="2000" kern="1200" dirty="0" err="1">
              <a:latin typeface="Arial" panose="020B0604020202020204" pitchFamily="34" charset="0"/>
              <a:cs typeface="Arial" panose="020B0604020202020204" pitchFamily="34" charset="0"/>
            </a:rPr>
            <a:t>I</a:t>
          </a:r>
          <a:r>
            <a:rPr lang="en-US" sz="2000" kern="1200" baseline="-25000" dirty="0" err="1">
              <a:latin typeface="Arial" panose="020B0604020202020204" pitchFamily="34" charset="0"/>
              <a:cs typeface="Arial" panose="020B0604020202020204" pitchFamily="34" charset="0"/>
            </a:rPr>
            <a:t>PER</a:t>
          </a:r>
          <a:r>
            <a:rPr lang="en-US" sz="2000" kern="1200" dirty="0">
              <a:latin typeface="Arial" panose="020B0604020202020204" pitchFamily="34" charset="0"/>
              <a:cs typeface="Arial" panose="020B0604020202020204" pitchFamily="34" charset="0"/>
            </a:rPr>
            <a:t> = </a:t>
          </a:r>
          <a:r>
            <a:rPr lang="en-US" sz="2000" kern="1200" dirty="0" err="1">
              <a:latin typeface="Arial" panose="020B0604020202020204" pitchFamily="34" charset="0"/>
              <a:cs typeface="Arial" panose="020B0604020202020204" pitchFamily="34" charset="0"/>
            </a:rPr>
            <a:t>I</a:t>
          </a:r>
          <a:r>
            <a:rPr lang="en-US" sz="2000" kern="1200" baseline="-25000" dirty="0" err="1">
              <a:latin typeface="Arial" panose="020B0604020202020204" pitchFamily="34" charset="0"/>
              <a:cs typeface="Arial" panose="020B0604020202020204" pitchFamily="34" charset="0"/>
            </a:rPr>
            <a:t>NOM</a:t>
          </a:r>
          <a:r>
            <a:rPr lang="en-US" sz="2000" kern="1200" dirty="0">
              <a:latin typeface="Arial" panose="020B0604020202020204" pitchFamily="34" charset="0"/>
              <a:cs typeface="Arial" panose="020B0604020202020204" pitchFamily="34" charset="0"/>
            </a:rPr>
            <a:t>/M, where M is the number of compounding periods per year.  M = 4 for quarterly and M = 12 for monthly compounding.</a:t>
          </a:r>
        </a:p>
      </dsp:txBody>
      <dsp:txXfrm>
        <a:off x="4439804" y="2394913"/>
        <a:ext cx="3732650" cy="179656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04B55E-BBC2-4ED5-9899-E4B14FAFE6A7}">
      <dsp:nvSpPr>
        <dsp:cNvPr id="0" name=""/>
        <dsp:cNvSpPr/>
      </dsp:nvSpPr>
      <dsp:spPr>
        <a:xfrm>
          <a:off x="0" y="1002587"/>
          <a:ext cx="8229600" cy="1216800"/>
        </a:xfrm>
        <a:prstGeom prst="rect">
          <a:avLst/>
        </a:prstGeom>
        <a:solidFill>
          <a:srgbClr val="343F52"/>
        </a:solidFill>
        <a:ln w="25400" cap="flat" cmpd="thickThin" algn="ctr">
          <a:solidFill>
            <a:schemeClr val="bg1">
              <a:lumMod val="5000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sz="2400" kern="1200" dirty="0">
              <a:latin typeface="Verdana" panose="020B0604030504040204" pitchFamily="34" charset="0"/>
              <a:ea typeface="Verdana" panose="020B0604030504040204" pitchFamily="34" charset="0"/>
              <a:cs typeface="Verdana" panose="020B0604030504040204" pitchFamily="34" charset="0"/>
            </a:rPr>
            <a:t>Investments with different compounding intervals provide different effective returns.</a:t>
          </a:r>
        </a:p>
      </dsp:txBody>
      <dsp:txXfrm>
        <a:off x="0" y="1002587"/>
        <a:ext cx="8229600" cy="1216800"/>
      </dsp:txXfrm>
    </dsp:sp>
    <dsp:sp modelId="{CA74F72C-2C4E-4138-8014-05C51F4E02AE}">
      <dsp:nvSpPr>
        <dsp:cNvPr id="0" name=""/>
        <dsp:cNvSpPr/>
      </dsp:nvSpPr>
      <dsp:spPr>
        <a:xfrm>
          <a:off x="0" y="2406587"/>
          <a:ext cx="8229600" cy="1216800"/>
        </a:xfrm>
        <a:prstGeom prst="rect">
          <a:avLst/>
        </a:prstGeom>
        <a:solidFill>
          <a:srgbClr val="343F52"/>
        </a:solidFill>
        <a:ln w="25400" cap="flat" cmpd="thickThin" algn="ctr">
          <a:solidFill>
            <a:schemeClr val="bg1">
              <a:lumMod val="5000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sz="2400" kern="1200" dirty="0">
              <a:latin typeface="Verdana" panose="020B0604030504040204" pitchFamily="34" charset="0"/>
              <a:ea typeface="Verdana" panose="020B0604030504040204" pitchFamily="34" charset="0"/>
              <a:cs typeface="Verdana" panose="020B0604030504040204" pitchFamily="34" charset="0"/>
            </a:rPr>
            <a:t>To compare investments with different compounding intervals, you must look at their effective returns (</a:t>
          </a:r>
          <a:r>
            <a:rPr lang="en-US" sz="2400" kern="1200" dirty="0" err="1">
              <a:latin typeface="Verdana" panose="020B0604030504040204" pitchFamily="34" charset="0"/>
              <a:ea typeface="Verdana" panose="020B0604030504040204" pitchFamily="34" charset="0"/>
              <a:cs typeface="Verdana" panose="020B0604030504040204" pitchFamily="34" charset="0"/>
            </a:rPr>
            <a:t>EFF</a:t>
          </a:r>
          <a:r>
            <a:rPr lang="en-US" sz="2400" kern="1200" dirty="0">
              <a:latin typeface="Verdana" panose="020B0604030504040204" pitchFamily="34" charset="0"/>
              <a:ea typeface="Verdana" panose="020B0604030504040204" pitchFamily="34" charset="0"/>
              <a:cs typeface="Verdana" panose="020B0604030504040204" pitchFamily="34" charset="0"/>
            </a:rPr>
            <a:t>% or EAR).  </a:t>
          </a:r>
        </a:p>
      </dsp:txBody>
      <dsp:txXfrm>
        <a:off x="0" y="2406587"/>
        <a:ext cx="8229600" cy="12168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67B525-4170-42DD-80A2-44CF2C968635}" type="datetimeFigureOut">
              <a:rPr lang="en-US" smtClean="0"/>
              <a:t>5/8/2018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F7A6331-6128-4BE5-B0B1-B34C16677F50}" type="slidenum">
              <a:rPr lang="en-US" smtClean="0"/>
              <a:t>‹#›</a:t>
            </a:fld>
            <a:endParaRPr lang="en-US"/>
          </a:p>
        </p:txBody>
      </p:sp>
    </p:spTree>
    <p:extLst>
      <p:ext uri="{BB962C8B-B14F-4D97-AF65-F5344CB8AC3E}">
        <p14:creationId xmlns:p14="http://schemas.microsoft.com/office/powerpoint/2010/main" val="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FE2E2D-417D-47A7-89BD-34F46F874444}" type="datetimeFigureOut">
              <a:rPr lang="en-US" smtClean="0"/>
              <a:t>5/8/2018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314705-AF32-4D71-9FF6-531A2A9BF0CA}"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ags" Target="../tags/tag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D8314705-AF32-4D71-9FF6-531A2A9BF0CA}" type="slidenum">
              <a:rPr lang="en-US" smtClean="0"/>
              <a:t>8</a:t>
            </a:fld>
            <a:endParaRPr lang="en-US"/>
          </a:p>
        </p:txBody>
      </p:sp>
    </p:spTree>
    <p:extLst>
      <p:ext uri="{BB962C8B-B14F-4D97-AF65-F5344CB8AC3E}">
        <p14:creationId xmlns:p14="http://schemas.microsoft.com/office/powerpoint/2010/main" val="9147848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4CA73F-D805-42E8-B04A-60A0BEB7A205}" type="slidenum">
              <a:rPr lang="en-US" smtClean="0"/>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pic>
        <p:nvPicPr>
          <p:cNvPr id="11" name="Picture 2" descr="E:\Allies\BSC Logos\bsc logo_b-gld on transp bkgd.png"/>
          <p:cNvPicPr>
            <a:picLocks noChangeAspect="1" noChangeArrowheads="1"/>
          </p:cNvPicPr>
          <p:nvPr/>
        </p:nvPicPr>
        <p:blipFill>
          <a:blip r:embed="rId2" cstate="print"/>
          <a:srcRect/>
          <a:stretch>
            <a:fillRect/>
          </a:stretch>
        </p:blipFill>
        <p:spPr bwMode="auto">
          <a:xfrm>
            <a:off x="457200" y="5715000"/>
            <a:ext cx="3316287" cy="801687"/>
          </a:xfrm>
          <a:prstGeom prst="rect">
            <a:avLst/>
          </a:prstGeom>
          <a:noFill/>
        </p:spPr>
      </p:pic>
    </p:spTree>
    <p:extLst>
      <p:ext uri="{BB962C8B-B14F-4D97-AF65-F5344CB8AC3E}">
        <p14:creationId xmlns:p14="http://schemas.microsoft.com/office/powerpoint/2010/main" val="234701774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4CA73F-D805-42E8-B04A-60A0BEB7A205}" type="slidenum">
              <a:rPr lang="en-US" smtClean="0"/>
              <a:t>‹#›</a:t>
            </a:fld>
            <a:endParaRPr lang="en-US"/>
          </a:p>
        </p:txBody>
      </p:sp>
    </p:spTree>
    <p:extLst>
      <p:ext uri="{BB962C8B-B14F-4D97-AF65-F5344CB8AC3E}">
        <p14:creationId xmlns:p14="http://schemas.microsoft.com/office/powerpoint/2010/main" val="1579539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B14CA73F-D805-42E8-B04A-60A0BEB7A205}" type="slidenum">
              <a:rPr lang="en-US" smtClean="0"/>
              <a:t>‹#›</a:t>
            </a:fld>
            <a:endParaRPr lang="en-US"/>
          </a:p>
        </p:txBody>
      </p:sp>
    </p:spTree>
    <p:extLst>
      <p:ext uri="{BB962C8B-B14F-4D97-AF65-F5344CB8AC3E}">
        <p14:creationId xmlns:p14="http://schemas.microsoft.com/office/powerpoint/2010/main" val="47281056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5" name="Rectangle 4"/>
          <p:cNvSpPr/>
          <p:nvPr/>
        </p:nvSpPr>
        <p:spPr>
          <a:xfrm>
            <a:off x="0" y="434229"/>
            <a:ext cx="9144000" cy="919740"/>
          </a:xfrm>
          <a:prstGeom prst="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aphicFrame>
        <p:nvGraphicFramePr>
          <p:cNvPr id="8" name="Table 7"/>
          <p:cNvGraphicFramePr>
            <a:graphicFrameLocks noGrp="1"/>
          </p:cNvGraphicFramePr>
          <p:nvPr>
            <p:extLst>
              <p:ext uri="{D42A27DB-BD31-4B8C-83A1-F6EECF244321}">
                <p14:modId xmlns:p14="http://schemas.microsoft.com/office/powerpoint/2010/main" val="1230573225"/>
              </p:ext>
            </p:extLst>
          </p:nvPr>
        </p:nvGraphicFramePr>
        <p:xfrm>
          <a:off x="1050401" y="1989078"/>
          <a:ext cx="7075027" cy="3155820"/>
        </p:xfrm>
        <a:graphic>
          <a:graphicData uri="http://schemas.openxmlformats.org/drawingml/2006/table">
            <a:tbl>
              <a:tblPr firstRow="1" bandRow="1">
                <a:tableStyleId>{5C22544A-7EE6-4342-B048-85BDC9FD1C3A}</a:tableStyleId>
              </a:tblPr>
              <a:tblGrid>
                <a:gridCol w="576905">
                  <a:extLst>
                    <a:ext uri="{9D8B030D-6E8A-4147-A177-3AD203B41FA5}">
                      <a16:colId xmlns:a16="http://schemas.microsoft.com/office/drawing/2014/main" val="20000"/>
                    </a:ext>
                  </a:extLst>
                </a:gridCol>
                <a:gridCol w="6498122">
                  <a:extLst>
                    <a:ext uri="{9D8B030D-6E8A-4147-A177-3AD203B41FA5}">
                      <a16:colId xmlns:a16="http://schemas.microsoft.com/office/drawing/2014/main" val="20001"/>
                    </a:ext>
                  </a:extLst>
                </a:gridCol>
              </a:tblGrid>
              <a:tr h="631164">
                <a:tc>
                  <a:txBody>
                    <a:bodyPr/>
                    <a:lstStyle/>
                    <a:p>
                      <a:endParaRPr lang="en-US" sz="800" b="1" dirty="0">
                        <a:latin typeface="+mn-lt"/>
                      </a:endParaRPr>
                    </a:p>
                  </a:txBody>
                  <a:tcPr marL="68580" marR="68580" marT="34290" marB="3429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dirty="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31164">
                <a:tc>
                  <a:txBody>
                    <a:bodyPr/>
                    <a:lstStyle/>
                    <a:p>
                      <a:endParaRPr lang="en-US" sz="1400" b="1" dirty="0"/>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dirty="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31164">
                <a:tc>
                  <a:txBody>
                    <a:bodyPr/>
                    <a:lstStyle/>
                    <a:p>
                      <a:endParaRPr lang="en-US" sz="1400" b="1" dirty="0"/>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dirty="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631164">
                <a:tc>
                  <a:txBody>
                    <a:bodyPr/>
                    <a:lstStyle/>
                    <a:p>
                      <a:endParaRPr lang="en-US" sz="1400" b="1" dirty="0"/>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dirty="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631164">
                <a:tc>
                  <a:txBody>
                    <a:bodyPr/>
                    <a:lstStyle/>
                    <a:p>
                      <a:endParaRPr lang="en-US" sz="1400" b="1" dirty="0"/>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dirty="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pic>
        <p:nvPicPr>
          <p:cNvPr id="9" name="Picture 8" title="Asterisk Bullet Point"/>
          <p:cNvPicPr>
            <a:picLocks noChangeAspect="1"/>
          </p:cNvPicPr>
          <p:nvPr/>
        </p:nvPicPr>
        <p:blipFill rotWithShape="1">
          <a:blip r:embed="rId2">
            <a:duotone>
              <a:prstClr val="black"/>
              <a:schemeClr val="accent5">
                <a:tint val="45000"/>
                <a:satMod val="400000"/>
              </a:schemeClr>
            </a:duotone>
          </a:blip>
          <a:srcRect l="37673" t="22272" r="37955" b="60850"/>
          <a:stretch/>
        </p:blipFill>
        <p:spPr>
          <a:xfrm>
            <a:off x="1159851" y="2105701"/>
            <a:ext cx="417884" cy="417883"/>
          </a:xfrm>
          <a:prstGeom prst="rect">
            <a:avLst/>
          </a:prstGeom>
          <a:solidFill>
            <a:schemeClr val="bg1">
              <a:alpha val="0"/>
            </a:schemeClr>
          </a:solidFill>
        </p:spPr>
      </p:pic>
      <p:pic>
        <p:nvPicPr>
          <p:cNvPr id="10" name="Picture 9" title="Asterisk Bullet Point"/>
          <p:cNvPicPr>
            <a:picLocks noChangeAspect="1"/>
          </p:cNvPicPr>
          <p:nvPr/>
        </p:nvPicPr>
        <p:blipFill rotWithShape="1">
          <a:blip r:embed="rId2">
            <a:duotone>
              <a:prstClr val="black"/>
              <a:schemeClr val="accent5">
                <a:tint val="45000"/>
                <a:satMod val="400000"/>
              </a:schemeClr>
            </a:duotone>
          </a:blip>
          <a:srcRect l="37673" t="22272" r="37955" b="60850"/>
          <a:stretch/>
        </p:blipFill>
        <p:spPr>
          <a:xfrm>
            <a:off x="1159851" y="2734972"/>
            <a:ext cx="417884" cy="417883"/>
          </a:xfrm>
          <a:prstGeom prst="rect">
            <a:avLst/>
          </a:prstGeom>
          <a:solidFill>
            <a:schemeClr val="bg1">
              <a:alpha val="0"/>
            </a:schemeClr>
          </a:solidFill>
        </p:spPr>
      </p:pic>
      <p:pic>
        <p:nvPicPr>
          <p:cNvPr id="11" name="Picture 10" title="Asterisk Bullet Point"/>
          <p:cNvPicPr>
            <a:picLocks noChangeAspect="1"/>
          </p:cNvPicPr>
          <p:nvPr/>
        </p:nvPicPr>
        <p:blipFill rotWithShape="1">
          <a:blip r:embed="rId2">
            <a:duotone>
              <a:prstClr val="black"/>
              <a:schemeClr val="accent5">
                <a:tint val="45000"/>
                <a:satMod val="400000"/>
              </a:schemeClr>
            </a:duotone>
          </a:blip>
          <a:srcRect l="37673" t="22272" r="37955" b="60850"/>
          <a:stretch/>
        </p:blipFill>
        <p:spPr>
          <a:xfrm>
            <a:off x="1151171" y="4616311"/>
            <a:ext cx="417884" cy="417883"/>
          </a:xfrm>
          <a:prstGeom prst="rect">
            <a:avLst/>
          </a:prstGeom>
          <a:solidFill>
            <a:schemeClr val="bg1">
              <a:alpha val="0"/>
            </a:schemeClr>
          </a:solidFill>
        </p:spPr>
      </p:pic>
      <p:pic>
        <p:nvPicPr>
          <p:cNvPr id="12" name="Picture 11" title="Asterisk Bullet Point"/>
          <p:cNvPicPr>
            <a:picLocks noChangeAspect="1"/>
          </p:cNvPicPr>
          <p:nvPr/>
        </p:nvPicPr>
        <p:blipFill rotWithShape="1">
          <a:blip r:embed="rId2">
            <a:duotone>
              <a:prstClr val="black"/>
              <a:schemeClr val="accent5">
                <a:tint val="45000"/>
                <a:satMod val="400000"/>
              </a:schemeClr>
            </a:duotone>
          </a:blip>
          <a:srcRect l="37673" t="22272" r="37955" b="60850"/>
          <a:stretch/>
        </p:blipFill>
        <p:spPr>
          <a:xfrm>
            <a:off x="1151171" y="3987178"/>
            <a:ext cx="417884" cy="417883"/>
          </a:xfrm>
          <a:prstGeom prst="rect">
            <a:avLst/>
          </a:prstGeom>
          <a:solidFill>
            <a:schemeClr val="bg1">
              <a:alpha val="0"/>
            </a:schemeClr>
          </a:solidFill>
        </p:spPr>
      </p:pic>
      <p:pic>
        <p:nvPicPr>
          <p:cNvPr id="13" name="Picture 12" title="Asterisk Bullet Point"/>
          <p:cNvPicPr>
            <a:picLocks noChangeAspect="1"/>
          </p:cNvPicPr>
          <p:nvPr/>
        </p:nvPicPr>
        <p:blipFill rotWithShape="1">
          <a:blip r:embed="rId2">
            <a:duotone>
              <a:prstClr val="black"/>
              <a:schemeClr val="accent5">
                <a:tint val="45000"/>
                <a:satMod val="400000"/>
              </a:schemeClr>
            </a:duotone>
          </a:blip>
          <a:srcRect l="37673" t="22272" r="37955" b="60850"/>
          <a:stretch/>
        </p:blipFill>
        <p:spPr>
          <a:xfrm>
            <a:off x="1154109" y="3364243"/>
            <a:ext cx="417884" cy="417883"/>
          </a:xfrm>
          <a:prstGeom prst="rect">
            <a:avLst/>
          </a:prstGeom>
          <a:solidFill>
            <a:schemeClr val="bg1">
              <a:alpha val="0"/>
            </a:schemeClr>
          </a:solidFill>
        </p:spPr>
      </p:pic>
      <p:sp>
        <p:nvSpPr>
          <p:cNvPr id="15" name="Text Placeholder 14"/>
          <p:cNvSpPr>
            <a:spLocks noGrp="1"/>
          </p:cNvSpPr>
          <p:nvPr>
            <p:ph type="body" sz="quarter" idx="11" hasCustomPrompt="1"/>
          </p:nvPr>
        </p:nvSpPr>
        <p:spPr>
          <a:xfrm>
            <a:off x="1675701" y="3382770"/>
            <a:ext cx="6246081" cy="419100"/>
          </a:xfrm>
          <a:prstGeom prst="rect">
            <a:avLst/>
          </a:prstGeom>
        </p:spPr>
        <p:txBody>
          <a:bodyPr anchor="ctr" anchorCtr="0">
            <a:noAutofit/>
          </a:bodyPr>
          <a:lstStyle>
            <a:lvl1pPr marL="0" indent="0">
              <a:buNone/>
              <a:defRPr kumimoji="0" lang="en-US" sz="2000" kern="1200" baseline="0" dirty="0">
                <a:solidFill>
                  <a:schemeClr val="accent1"/>
                </a:solidFill>
                <a:effectLst/>
                <a:latin typeface="Verdana" panose="020B0604030504040204" pitchFamily="34" charset="0"/>
                <a:ea typeface="Verdana" panose="020B0604030504040204" pitchFamily="34" charset="0"/>
                <a:cs typeface="Verdana" panose="020B0604030504040204" pitchFamily="34" charset="0"/>
              </a:defRPr>
            </a:lvl1pPr>
          </a:lstStyle>
          <a:p>
            <a:pPr marL="0" lvl="0" indent="0" algn="l" rtl="0" eaLnBrk="1" latinLnBrk="0" hangingPunct="1">
              <a:spcBef>
                <a:spcPts val="0"/>
              </a:spcBef>
              <a:buClr>
                <a:schemeClr val="accent1"/>
              </a:buClr>
              <a:buSzPct val="80000"/>
              <a:buFont typeface="Wingdings 2"/>
              <a:buNone/>
            </a:pPr>
            <a:r>
              <a:rPr lang="en-US" dirty="0"/>
              <a:t>Point 1</a:t>
            </a:r>
          </a:p>
        </p:txBody>
      </p:sp>
      <p:sp>
        <p:nvSpPr>
          <p:cNvPr id="16" name="Text Placeholder 14"/>
          <p:cNvSpPr>
            <a:spLocks noGrp="1"/>
          </p:cNvSpPr>
          <p:nvPr>
            <p:ph type="body" sz="quarter" idx="12" hasCustomPrompt="1"/>
          </p:nvPr>
        </p:nvSpPr>
        <p:spPr>
          <a:xfrm>
            <a:off x="1687185" y="2733755"/>
            <a:ext cx="6246081" cy="419100"/>
          </a:xfrm>
          <a:prstGeom prst="rect">
            <a:avLst/>
          </a:prstGeom>
        </p:spPr>
        <p:txBody>
          <a:bodyPr anchor="ctr" anchorCtr="0">
            <a:normAutofit/>
          </a:bodyPr>
          <a:lstStyle>
            <a:lvl1pPr marL="0" indent="0">
              <a:buNone/>
              <a:defRPr sz="2000" baseline="0">
                <a:solidFill>
                  <a:schemeClr val="accent1"/>
                </a:solidFill>
                <a:effectLst/>
                <a:latin typeface="Verdana" panose="020B0604030504040204" pitchFamily="34" charset="0"/>
                <a:ea typeface="Verdana" panose="020B0604030504040204" pitchFamily="34" charset="0"/>
                <a:cs typeface="Verdana" panose="020B0604030504040204" pitchFamily="34" charset="0"/>
              </a:defRPr>
            </a:lvl1pPr>
          </a:lstStyle>
          <a:p>
            <a:pPr lvl="0"/>
            <a:r>
              <a:rPr lang="en-US" dirty="0"/>
              <a:t>Point 1</a:t>
            </a:r>
          </a:p>
        </p:txBody>
      </p:sp>
      <p:sp>
        <p:nvSpPr>
          <p:cNvPr id="17" name="Text Placeholder 14"/>
          <p:cNvSpPr>
            <a:spLocks noGrp="1"/>
          </p:cNvSpPr>
          <p:nvPr>
            <p:ph type="body" sz="quarter" idx="13" hasCustomPrompt="1"/>
          </p:nvPr>
        </p:nvSpPr>
        <p:spPr>
          <a:xfrm>
            <a:off x="1675700" y="2095837"/>
            <a:ext cx="6246081" cy="419100"/>
          </a:xfrm>
          <a:prstGeom prst="rect">
            <a:avLst/>
          </a:prstGeom>
        </p:spPr>
        <p:txBody>
          <a:bodyPr anchor="ctr" anchorCtr="0">
            <a:normAutofit/>
          </a:bodyPr>
          <a:lstStyle>
            <a:lvl1pPr marL="0" indent="0">
              <a:buNone/>
              <a:defRPr sz="2000" baseline="0">
                <a:solidFill>
                  <a:schemeClr val="accent1"/>
                </a:solidFill>
                <a:effectLst/>
                <a:latin typeface="Verdana" panose="020B0604030504040204" pitchFamily="34" charset="0"/>
                <a:ea typeface="Verdana" panose="020B0604030504040204" pitchFamily="34" charset="0"/>
                <a:cs typeface="Verdana" panose="020B0604030504040204" pitchFamily="34" charset="0"/>
              </a:defRPr>
            </a:lvl1pPr>
          </a:lstStyle>
          <a:p>
            <a:pPr lvl="0"/>
            <a:r>
              <a:rPr lang="en-US" dirty="0"/>
              <a:t>Point 1</a:t>
            </a:r>
          </a:p>
        </p:txBody>
      </p:sp>
      <p:sp>
        <p:nvSpPr>
          <p:cNvPr id="18" name="Text Placeholder 14"/>
          <p:cNvSpPr>
            <a:spLocks noGrp="1"/>
          </p:cNvSpPr>
          <p:nvPr>
            <p:ph type="body" sz="quarter" idx="14" hasCustomPrompt="1"/>
          </p:nvPr>
        </p:nvSpPr>
        <p:spPr>
          <a:xfrm>
            <a:off x="1669825" y="3987178"/>
            <a:ext cx="6246081" cy="419100"/>
          </a:xfrm>
          <a:prstGeom prst="rect">
            <a:avLst/>
          </a:prstGeom>
        </p:spPr>
        <p:txBody>
          <a:bodyPr anchor="ctr" anchorCtr="0">
            <a:noAutofit/>
          </a:bodyPr>
          <a:lstStyle>
            <a:lvl1pPr marL="0" indent="0">
              <a:buNone/>
              <a:defRPr kumimoji="0" lang="en-US" sz="2000" kern="1200" baseline="0" dirty="0">
                <a:solidFill>
                  <a:schemeClr val="accent1"/>
                </a:solidFill>
                <a:effectLst/>
                <a:latin typeface="Verdana" panose="020B0604030504040204" pitchFamily="34" charset="0"/>
                <a:ea typeface="Verdana" panose="020B0604030504040204" pitchFamily="34" charset="0"/>
                <a:cs typeface="Verdana" panose="020B0604030504040204" pitchFamily="34" charset="0"/>
              </a:defRPr>
            </a:lvl1pPr>
          </a:lstStyle>
          <a:p>
            <a:pPr marL="0" lvl="0" indent="0" algn="l" rtl="0" eaLnBrk="1" latinLnBrk="0" hangingPunct="1">
              <a:spcBef>
                <a:spcPts val="0"/>
              </a:spcBef>
              <a:buClr>
                <a:schemeClr val="accent1"/>
              </a:buClr>
              <a:buSzPct val="80000"/>
              <a:buFont typeface="Wingdings 2"/>
              <a:buNone/>
            </a:pPr>
            <a:r>
              <a:rPr lang="en-US" dirty="0"/>
              <a:t>Point 1</a:t>
            </a:r>
          </a:p>
        </p:txBody>
      </p:sp>
      <p:sp>
        <p:nvSpPr>
          <p:cNvPr id="19" name="Text Placeholder 14"/>
          <p:cNvSpPr>
            <a:spLocks noGrp="1"/>
          </p:cNvSpPr>
          <p:nvPr>
            <p:ph type="body" sz="quarter" idx="15" hasCustomPrompt="1"/>
          </p:nvPr>
        </p:nvSpPr>
        <p:spPr>
          <a:xfrm>
            <a:off x="1669824" y="4630588"/>
            <a:ext cx="6246081" cy="419100"/>
          </a:xfrm>
          <a:prstGeom prst="rect">
            <a:avLst/>
          </a:prstGeom>
        </p:spPr>
        <p:txBody>
          <a:bodyPr anchor="ctr" anchorCtr="0">
            <a:noAutofit/>
          </a:bodyPr>
          <a:lstStyle>
            <a:lvl1pPr marL="0" indent="0">
              <a:buNone/>
              <a:defRPr kumimoji="0" lang="en-US" sz="2000" kern="1200" baseline="0" dirty="0">
                <a:solidFill>
                  <a:schemeClr val="accent1"/>
                </a:solidFill>
                <a:effectLst/>
                <a:latin typeface="Verdana" panose="020B0604030504040204" pitchFamily="34" charset="0"/>
                <a:ea typeface="Verdana" panose="020B0604030504040204" pitchFamily="34" charset="0"/>
                <a:cs typeface="Verdana" panose="020B0604030504040204" pitchFamily="34" charset="0"/>
              </a:defRPr>
            </a:lvl1pPr>
          </a:lstStyle>
          <a:p>
            <a:pPr marL="0" lvl="0" indent="0" algn="l" rtl="0" eaLnBrk="1" latinLnBrk="0" hangingPunct="1">
              <a:spcBef>
                <a:spcPts val="0"/>
              </a:spcBef>
              <a:buClr>
                <a:schemeClr val="accent1"/>
              </a:buClr>
              <a:buSzPct val="80000"/>
              <a:buFont typeface="Wingdings 2"/>
              <a:buNone/>
            </a:pPr>
            <a:r>
              <a:rPr lang="en-US" dirty="0"/>
              <a:t>Point 1</a:t>
            </a:r>
          </a:p>
        </p:txBody>
      </p:sp>
      <p:sp>
        <p:nvSpPr>
          <p:cNvPr id="2" name="Title 1"/>
          <p:cNvSpPr>
            <a:spLocks noGrp="1"/>
          </p:cNvSpPr>
          <p:nvPr>
            <p:ph type="title"/>
          </p:nvPr>
        </p:nvSpPr>
        <p:spPr>
          <a:xfrm>
            <a:off x="162657" y="485813"/>
            <a:ext cx="8818685" cy="790474"/>
          </a:xfrm>
          <a:prstGeom prst="rect">
            <a:avLst/>
          </a:prstGeom>
        </p:spPr>
        <p:txBody>
          <a:bodyPr anchor="ctr" anchorCtr="0">
            <a:normAutofit/>
          </a:bodyPr>
          <a:lstStyle>
            <a:lvl1pPr algn="ctr">
              <a:defRPr sz="280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34334798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600200"/>
            <a:ext cx="7886700" cy="4576763"/>
          </a:xfrm>
          <a:prstGeom prst="rect">
            <a:avLst/>
          </a:prstGeom>
        </p:spPr>
        <p:txBody>
          <a:bodyPr/>
          <a:lstStyle>
            <a:lvl1pPr marL="228600" indent="-228600">
              <a:spcBef>
                <a:spcPts val="600"/>
              </a:spcBef>
              <a:spcAft>
                <a:spcPts val="1200"/>
              </a:spcAft>
              <a:buClr>
                <a:srgbClr val="343F52"/>
              </a:buClr>
              <a:buSzPct val="120000"/>
              <a:buFont typeface="Wingdings" panose="05000000000000000000" pitchFamily="2" charset="2"/>
              <a:buChar char="§"/>
              <a:defRPr sz="2400">
                <a:latin typeface="Verdana" panose="020B0604030504040204" pitchFamily="34" charset="0"/>
                <a:ea typeface="Verdana" panose="020B0604030504040204" pitchFamily="34" charset="0"/>
                <a:cs typeface="Verdana" panose="020B0604030504040204" pitchFamily="34" charset="0"/>
              </a:defRPr>
            </a:lvl1pPr>
            <a:lvl2pPr marL="685800" indent="-228600">
              <a:spcBef>
                <a:spcPts val="0"/>
              </a:spcBef>
              <a:spcAft>
                <a:spcPts val="600"/>
              </a:spcAft>
              <a:buClr>
                <a:srgbClr val="343F52"/>
              </a:buClr>
              <a:buSzPct val="120000"/>
              <a:buFont typeface="Arial" panose="020B0604020202020204" pitchFamily="34" charset="0"/>
              <a:buChar char="•"/>
              <a:defRPr sz="2200">
                <a:latin typeface="Verdana" panose="020B0604030504040204" pitchFamily="34" charset="0"/>
                <a:ea typeface="Verdana" panose="020B0604030504040204" pitchFamily="34" charset="0"/>
                <a:cs typeface="Verdana" panose="020B0604030504040204" pitchFamily="34" charset="0"/>
              </a:defRPr>
            </a:lvl2pPr>
            <a:lvl3pPr marL="1143000" indent="-228600">
              <a:spcBef>
                <a:spcPts val="0"/>
              </a:spcBef>
              <a:spcAft>
                <a:spcPts val="600"/>
              </a:spcAft>
              <a:buClr>
                <a:srgbClr val="343F52"/>
              </a:buClr>
              <a:buFont typeface="Wingdings" panose="05000000000000000000" pitchFamily="2" charset="2"/>
              <a:buChar char="§"/>
              <a:defRPr>
                <a:latin typeface="Verdana" panose="020B0604030504040204" pitchFamily="34" charset="0"/>
                <a:ea typeface="Verdana" panose="020B0604030504040204" pitchFamily="34" charset="0"/>
                <a:cs typeface="Verdana" panose="020B0604030504040204" pitchFamily="34" charset="0"/>
              </a:defRPr>
            </a:lvl3pPr>
            <a:lvl4pPr>
              <a:spcBef>
                <a:spcPts val="0"/>
              </a:spcBef>
              <a:spcAft>
                <a:spcPts val="600"/>
              </a:spcAft>
              <a:buClr>
                <a:srgbClr val="343F52"/>
              </a:buClr>
              <a:defRPr>
                <a:latin typeface="Verdana" panose="020B0604030504040204" pitchFamily="34" charset="0"/>
                <a:ea typeface="Verdana" panose="020B0604030504040204" pitchFamily="34" charset="0"/>
                <a:cs typeface="Verdana" panose="020B0604030504040204" pitchFamily="34" charset="0"/>
              </a:defRPr>
            </a:lvl4pPr>
            <a:lvl5pPr marL="2057400" indent="-228600">
              <a:spcBef>
                <a:spcPts val="0"/>
              </a:spcBef>
              <a:spcAft>
                <a:spcPts val="600"/>
              </a:spcAft>
              <a:buClr>
                <a:srgbClr val="343F52"/>
              </a:buClr>
              <a:buFont typeface="Arial" panose="020B0604020202020204" pitchFamily="34" charset="0"/>
              <a:buChar cha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Rectangle 8"/>
          <p:cNvSpPr/>
          <p:nvPr/>
        </p:nvSpPr>
        <p:spPr>
          <a:xfrm>
            <a:off x="0" y="1092902"/>
            <a:ext cx="9144001" cy="120436"/>
          </a:xfrm>
          <a:prstGeom prst="rect">
            <a:avLst/>
          </a:prstGeom>
          <a:gradFill flip="none" rotWithShape="1">
            <a:gsLst>
              <a:gs pos="25000">
                <a:schemeClr val="bg2">
                  <a:lumMod val="75000"/>
                </a:schemeClr>
              </a:gs>
              <a:gs pos="66000">
                <a:schemeClr val="bg2">
                  <a:lumMod val="75000"/>
                </a:schemeClr>
              </a:gs>
              <a:gs pos="82000">
                <a:schemeClr val="bg2">
                  <a:lumMod val="90000"/>
                </a:schemeClr>
              </a:gs>
              <a:gs pos="100000">
                <a:schemeClr val="bg1">
                  <a:lumMod val="95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4" name="Title 3"/>
          <p:cNvSpPr>
            <a:spLocks noGrp="1"/>
          </p:cNvSpPr>
          <p:nvPr>
            <p:ph type="title" hasCustomPrompt="1"/>
          </p:nvPr>
        </p:nvSpPr>
        <p:spPr>
          <a:xfrm>
            <a:off x="158261" y="222463"/>
            <a:ext cx="8827477" cy="677008"/>
          </a:xfrm>
          <a:prstGeom prst="rect">
            <a:avLst/>
          </a:prstGeom>
        </p:spPr>
        <p:txBody>
          <a:bodyPr anchor="ctr" anchorCtr="0">
            <a:normAutofit/>
          </a:bodyPr>
          <a:lstStyle>
            <a:lvl1pPr algn="ctr">
              <a:defRPr sz="2800">
                <a:solidFill>
                  <a:schemeClr val="accent1"/>
                </a:solidFill>
                <a:effectLst>
                  <a:outerShdw blurRad="38100" dist="38100" dir="2700000" algn="ctr" rotWithShape="0">
                    <a:srgbClr val="000000">
                      <a:alpha val="43000"/>
                    </a:srgbClr>
                  </a:outerShdw>
                </a:effectLst>
                <a:latin typeface="Verdana" panose="020B0604030504040204" pitchFamily="34" charset="0"/>
                <a:ea typeface="Verdana" panose="020B0604030504040204" pitchFamily="34" charset="0"/>
                <a:cs typeface="Verdana" panose="020B0604030504040204" pitchFamily="34" charset="0"/>
              </a:defRPr>
            </a:lvl1pPr>
          </a:lstStyle>
          <a:p>
            <a:r>
              <a:rPr lang="en-US" dirty="0"/>
              <a:t>Click to add title</a:t>
            </a:r>
          </a:p>
        </p:txBody>
      </p:sp>
    </p:spTree>
    <p:extLst>
      <p:ext uri="{BB962C8B-B14F-4D97-AF65-F5344CB8AC3E}">
        <p14:creationId xmlns:p14="http://schemas.microsoft.com/office/powerpoint/2010/main" val="2605295642"/>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Blank With Title">
    <p:spTree>
      <p:nvGrpSpPr>
        <p:cNvPr id="1" name=""/>
        <p:cNvGrpSpPr/>
        <p:nvPr/>
      </p:nvGrpSpPr>
      <p:grpSpPr>
        <a:xfrm>
          <a:off x="0" y="0"/>
          <a:ext cx="0" cy="0"/>
          <a:chOff x="0" y="0"/>
          <a:chExt cx="0" cy="0"/>
        </a:xfrm>
      </p:grpSpPr>
      <p:sp>
        <p:nvSpPr>
          <p:cNvPr id="9" name="Rectangle 8"/>
          <p:cNvSpPr/>
          <p:nvPr/>
        </p:nvSpPr>
        <p:spPr>
          <a:xfrm>
            <a:off x="0" y="1092902"/>
            <a:ext cx="9144001" cy="120436"/>
          </a:xfrm>
          <a:prstGeom prst="rect">
            <a:avLst/>
          </a:prstGeom>
          <a:gradFill flip="none" rotWithShape="1">
            <a:gsLst>
              <a:gs pos="25000">
                <a:schemeClr val="bg2">
                  <a:lumMod val="75000"/>
                </a:schemeClr>
              </a:gs>
              <a:gs pos="66000">
                <a:schemeClr val="bg2">
                  <a:lumMod val="75000"/>
                </a:schemeClr>
              </a:gs>
              <a:gs pos="82000">
                <a:schemeClr val="bg2">
                  <a:lumMod val="90000"/>
                </a:schemeClr>
              </a:gs>
              <a:gs pos="100000">
                <a:schemeClr val="bg1">
                  <a:lumMod val="95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4" name="Title 3"/>
          <p:cNvSpPr>
            <a:spLocks noGrp="1"/>
          </p:cNvSpPr>
          <p:nvPr>
            <p:ph type="title" hasCustomPrompt="1"/>
          </p:nvPr>
        </p:nvSpPr>
        <p:spPr>
          <a:xfrm>
            <a:off x="158261" y="222463"/>
            <a:ext cx="8827477" cy="677008"/>
          </a:xfrm>
          <a:prstGeom prst="rect">
            <a:avLst/>
          </a:prstGeom>
        </p:spPr>
        <p:txBody>
          <a:bodyPr anchor="ctr" anchorCtr="0">
            <a:normAutofit/>
          </a:bodyPr>
          <a:lstStyle>
            <a:lvl1pPr algn="ctr">
              <a:defRPr sz="2800">
                <a:solidFill>
                  <a:schemeClr val="accent1"/>
                </a:solidFill>
                <a:effectLst>
                  <a:outerShdw blurRad="38100" dist="38100" dir="2700000" algn="ctr" rotWithShape="0">
                    <a:srgbClr val="000000">
                      <a:alpha val="43000"/>
                    </a:srgbClr>
                  </a:outerShdw>
                </a:effectLst>
                <a:latin typeface="Verdana" panose="020B0604030504040204" pitchFamily="34" charset="0"/>
                <a:ea typeface="Verdana" panose="020B0604030504040204" pitchFamily="34" charset="0"/>
                <a:cs typeface="Verdana" panose="020B0604030504040204" pitchFamily="34" charset="0"/>
              </a:defRPr>
            </a:lvl1pPr>
          </a:lstStyle>
          <a:p>
            <a:r>
              <a:rPr lang="en-US" dirty="0"/>
              <a:t>Click to add title</a:t>
            </a:r>
          </a:p>
        </p:txBody>
      </p:sp>
    </p:spTree>
    <p:extLst>
      <p:ext uri="{BB962C8B-B14F-4D97-AF65-F5344CB8AC3E}">
        <p14:creationId xmlns:p14="http://schemas.microsoft.com/office/powerpoint/2010/main" val="156009981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_Overview">
    <p:spTree>
      <p:nvGrpSpPr>
        <p:cNvPr id="1" name=""/>
        <p:cNvGrpSpPr/>
        <p:nvPr/>
      </p:nvGrpSpPr>
      <p:grpSpPr>
        <a:xfrm>
          <a:off x="0" y="0"/>
          <a:ext cx="0" cy="0"/>
          <a:chOff x="0" y="0"/>
          <a:chExt cx="0" cy="0"/>
        </a:xfrm>
      </p:grpSpPr>
      <p:sp>
        <p:nvSpPr>
          <p:cNvPr id="9" name="Rectangle 8"/>
          <p:cNvSpPr/>
          <p:nvPr/>
        </p:nvSpPr>
        <p:spPr>
          <a:xfrm>
            <a:off x="0" y="413239"/>
            <a:ext cx="9144001" cy="800822"/>
          </a:xfrm>
          <a:prstGeom prst="rect">
            <a:avLst/>
          </a:prstGeom>
          <a:gradFill flip="none" rotWithShape="1">
            <a:gsLst>
              <a:gs pos="0">
                <a:schemeClr val="bg2">
                  <a:lumMod val="75000"/>
                </a:schemeClr>
              </a:gs>
              <a:gs pos="60000">
                <a:schemeClr val="bg2">
                  <a:lumMod val="75000"/>
                  <a:alpha val="80000"/>
                </a:schemeClr>
              </a:gs>
              <a:gs pos="78000">
                <a:schemeClr val="bg2">
                  <a:lumMod val="75000"/>
                  <a:alpha val="80000"/>
                </a:schemeClr>
              </a:gs>
              <a:gs pos="100000">
                <a:srgbClr val="F5F5F5"/>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320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2" name="Title 1"/>
          <p:cNvSpPr>
            <a:spLocks noGrp="1"/>
          </p:cNvSpPr>
          <p:nvPr>
            <p:ph type="title" hasCustomPrompt="1"/>
          </p:nvPr>
        </p:nvSpPr>
        <p:spPr>
          <a:xfrm>
            <a:off x="142875" y="454180"/>
            <a:ext cx="8858250" cy="718939"/>
          </a:xfrm>
          <a:prstGeom prst="rect">
            <a:avLst/>
          </a:prstGeom>
        </p:spPr>
        <p:txBody>
          <a:bodyPr anchor="ctr" anchorCtr="0">
            <a:normAutofit/>
          </a:bodyPr>
          <a:lstStyle>
            <a:lvl1pPr algn="ctr">
              <a:defRPr sz="2800">
                <a:solidFill>
                  <a:schemeClr val="accent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defRPr>
            </a:lvl1pPr>
          </a:lstStyle>
          <a:p>
            <a:r>
              <a:rPr lang="en-US" dirty="0"/>
              <a:t>Click to add title</a:t>
            </a:r>
          </a:p>
        </p:txBody>
      </p:sp>
      <p:sp>
        <p:nvSpPr>
          <p:cNvPr id="11" name="Content Placeholder 2"/>
          <p:cNvSpPr>
            <a:spLocks noGrp="1"/>
          </p:cNvSpPr>
          <p:nvPr>
            <p:ph idx="1"/>
          </p:nvPr>
        </p:nvSpPr>
        <p:spPr>
          <a:xfrm>
            <a:off x="628650" y="1600200"/>
            <a:ext cx="7886700" cy="4576763"/>
          </a:xfrm>
          <a:prstGeom prst="rect">
            <a:avLst/>
          </a:prstGeom>
        </p:spPr>
        <p:txBody>
          <a:bodyPr/>
          <a:lstStyle>
            <a:lvl1pPr marL="228600" indent="-228600">
              <a:spcBef>
                <a:spcPts val="600"/>
              </a:spcBef>
              <a:spcAft>
                <a:spcPts val="1200"/>
              </a:spcAft>
              <a:buClr>
                <a:srgbClr val="343F52"/>
              </a:buClr>
              <a:buSzPct val="120000"/>
              <a:buFont typeface="Wingdings" panose="05000000000000000000" pitchFamily="2" charset="2"/>
              <a:buChar char="§"/>
              <a:defRPr sz="2400">
                <a:latin typeface="Verdana" panose="020B0604030504040204" pitchFamily="34" charset="0"/>
                <a:ea typeface="Verdana" panose="020B0604030504040204" pitchFamily="34" charset="0"/>
                <a:cs typeface="Verdana" panose="020B0604030504040204" pitchFamily="34" charset="0"/>
              </a:defRPr>
            </a:lvl1pPr>
            <a:lvl2pPr marL="685800" indent="-228600">
              <a:spcBef>
                <a:spcPts val="0"/>
              </a:spcBef>
              <a:spcAft>
                <a:spcPts val="600"/>
              </a:spcAft>
              <a:buClr>
                <a:srgbClr val="343F52"/>
              </a:buClr>
              <a:buSzPct val="120000"/>
              <a:buFont typeface="Arial" panose="020B0604020202020204" pitchFamily="34" charset="0"/>
              <a:buChar char="•"/>
              <a:defRPr sz="2200">
                <a:latin typeface="Verdana" panose="020B0604030504040204" pitchFamily="34" charset="0"/>
                <a:ea typeface="Verdana" panose="020B0604030504040204" pitchFamily="34" charset="0"/>
                <a:cs typeface="Verdana" panose="020B0604030504040204" pitchFamily="34" charset="0"/>
              </a:defRPr>
            </a:lvl2pPr>
            <a:lvl3pPr marL="1143000" indent="-228600">
              <a:spcBef>
                <a:spcPts val="0"/>
              </a:spcBef>
              <a:spcAft>
                <a:spcPts val="600"/>
              </a:spcAft>
              <a:buClr>
                <a:srgbClr val="343F52"/>
              </a:buClr>
              <a:buFont typeface="Wingdings" panose="05000000000000000000" pitchFamily="2" charset="2"/>
              <a:buChar char="§"/>
              <a:defRPr>
                <a:latin typeface="Verdana" panose="020B0604030504040204" pitchFamily="34" charset="0"/>
                <a:ea typeface="Verdana" panose="020B0604030504040204" pitchFamily="34" charset="0"/>
                <a:cs typeface="Verdana" panose="020B0604030504040204" pitchFamily="34" charset="0"/>
              </a:defRPr>
            </a:lvl3pPr>
            <a:lvl4pPr>
              <a:spcBef>
                <a:spcPts val="0"/>
              </a:spcBef>
              <a:spcAft>
                <a:spcPts val="600"/>
              </a:spcAft>
              <a:buClr>
                <a:srgbClr val="343F52"/>
              </a:buClr>
              <a:defRPr>
                <a:latin typeface="Verdana" panose="020B0604030504040204" pitchFamily="34" charset="0"/>
                <a:ea typeface="Verdana" panose="020B0604030504040204" pitchFamily="34" charset="0"/>
                <a:cs typeface="Verdana" panose="020B0604030504040204" pitchFamily="34" charset="0"/>
              </a:defRPr>
            </a:lvl4pPr>
            <a:lvl5pPr marL="2057400" indent="-228600">
              <a:spcBef>
                <a:spcPts val="0"/>
              </a:spcBef>
              <a:spcAft>
                <a:spcPts val="600"/>
              </a:spcAft>
              <a:buClr>
                <a:srgbClr val="343F52"/>
              </a:buClr>
              <a:buFont typeface="Arial" panose="020B0604020202020204" pitchFamily="34" charset="0"/>
              <a:buChar cha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2926007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End Title">
    <p:bg>
      <p:bgPr>
        <a:blipFill dpi="0" rotWithShape="1">
          <a:blip r:embed="rId2">
            <a:alphaModFix amt="75000"/>
            <a:lum/>
          </a:blip>
          <a:srcRect/>
          <a:stretch>
            <a:fillRect l="-17000" r="-17000"/>
          </a:stretch>
        </a:blipFill>
        <a:effectLst/>
      </p:bgPr>
    </p:bg>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4720621" y="1021141"/>
            <a:ext cx="3447288" cy="466344"/>
          </a:xfrm>
          <a:prstGeom prst="rect">
            <a:avLst/>
          </a:prstGeom>
        </p:spPr>
        <p:txBody>
          <a:bodyPr/>
          <a:lstStyle>
            <a:lvl1pPr algn="ctr">
              <a:defRPr sz="2400" baseline="0">
                <a:solidFill>
                  <a:srgbClr val="343F52"/>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defRPr>
            </a:lvl1pPr>
          </a:lstStyle>
          <a:p>
            <a:r>
              <a:rPr lang="en-US" dirty="0"/>
              <a:t>End of Chapter</a:t>
            </a:r>
          </a:p>
        </p:txBody>
      </p:sp>
      <p:cxnSp>
        <p:nvCxnSpPr>
          <p:cNvPr id="7" name="Straight Connector 6"/>
          <p:cNvCxnSpPr/>
          <p:nvPr/>
        </p:nvCxnSpPr>
        <p:spPr>
          <a:xfrm flipV="1">
            <a:off x="5071131" y="1503620"/>
            <a:ext cx="2743200" cy="0"/>
          </a:xfrm>
          <a:prstGeom prst="line">
            <a:avLst/>
          </a:prstGeom>
          <a:ln w="25400">
            <a:solidFill>
              <a:srgbClr val="343F52"/>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46881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4" name="Rectangle 3"/>
          <p:cNvSpPr/>
          <p:nvPr/>
        </p:nvSpPr>
        <p:spPr>
          <a:xfrm>
            <a:off x="0" y="6673334"/>
            <a:ext cx="9144000" cy="184666"/>
          </a:xfrm>
          <a:prstGeom prst="rect">
            <a:avLst/>
          </a:prstGeom>
          <a:solidFill>
            <a:srgbClr val="343F5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7" name="Rectangle 6"/>
          <p:cNvSpPr/>
          <p:nvPr/>
        </p:nvSpPr>
        <p:spPr>
          <a:xfrm>
            <a:off x="0" y="0"/>
            <a:ext cx="9144000" cy="62982"/>
          </a:xfrm>
          <a:prstGeom prst="rect">
            <a:avLst/>
          </a:prstGeom>
          <a:solidFill>
            <a:srgbClr val="343F5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5" name="Rectangle 4"/>
          <p:cNvSpPr/>
          <p:nvPr/>
        </p:nvSpPr>
        <p:spPr>
          <a:xfrm>
            <a:off x="0" y="434229"/>
            <a:ext cx="9144000" cy="919740"/>
          </a:xfrm>
          <a:prstGeom prst="rect">
            <a:avLst/>
          </a:prstGeom>
          <a:solidFill>
            <a:srgbClr val="605E5E">
              <a:alpha val="85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aphicFrame>
        <p:nvGraphicFramePr>
          <p:cNvPr id="8" name="Table 7"/>
          <p:cNvGraphicFramePr>
            <a:graphicFrameLocks noGrp="1"/>
          </p:cNvGraphicFramePr>
          <p:nvPr>
            <p:extLst>
              <p:ext uri="{D42A27DB-BD31-4B8C-83A1-F6EECF244321}">
                <p14:modId xmlns:p14="http://schemas.microsoft.com/office/powerpoint/2010/main" val="2836542049"/>
              </p:ext>
            </p:extLst>
          </p:nvPr>
        </p:nvGraphicFramePr>
        <p:xfrm>
          <a:off x="1050401" y="1989078"/>
          <a:ext cx="7075027" cy="3786984"/>
        </p:xfrm>
        <a:graphic>
          <a:graphicData uri="http://schemas.openxmlformats.org/drawingml/2006/table">
            <a:tbl>
              <a:tblPr firstRow="1" bandRow="1">
                <a:tableStyleId>{5C22544A-7EE6-4342-B048-85BDC9FD1C3A}</a:tableStyleId>
              </a:tblPr>
              <a:tblGrid>
                <a:gridCol w="576905">
                  <a:extLst>
                    <a:ext uri="{9D8B030D-6E8A-4147-A177-3AD203B41FA5}">
                      <a16:colId xmlns:a16="http://schemas.microsoft.com/office/drawing/2014/main" val="20000"/>
                    </a:ext>
                  </a:extLst>
                </a:gridCol>
                <a:gridCol w="6498122">
                  <a:extLst>
                    <a:ext uri="{9D8B030D-6E8A-4147-A177-3AD203B41FA5}">
                      <a16:colId xmlns:a16="http://schemas.microsoft.com/office/drawing/2014/main" val="20001"/>
                    </a:ext>
                  </a:extLst>
                </a:gridCol>
              </a:tblGrid>
              <a:tr h="631164">
                <a:tc>
                  <a:txBody>
                    <a:bodyPr/>
                    <a:lstStyle/>
                    <a:p>
                      <a:endParaRPr lang="en-US" sz="800" b="1" dirty="0">
                        <a:latin typeface="+mn-lt"/>
                      </a:endParaRPr>
                    </a:p>
                  </a:txBody>
                  <a:tcPr marL="68580" marR="68580" marT="34290" marB="34290" anchor="ctr">
                    <a:lnL w="12700" cmpd="sng">
                      <a:noFill/>
                    </a:lnL>
                    <a:lnR w="12700" cmpd="sng">
                      <a:noFill/>
                    </a:lnR>
                    <a:lnT w="38100" cmpd="sng">
                      <a:noFill/>
                    </a:lnT>
                    <a:lnB w="12700" cmpd="sng">
                      <a:noFill/>
                    </a:lnB>
                    <a:lnTlToBr w="12700" cmpd="sng">
                      <a:noFill/>
                      <a:prstDash val="solid"/>
                    </a:lnTlToBr>
                    <a:lnBlToTr w="12700" cmpd="sng">
                      <a:noFill/>
                      <a:prstDash val="solid"/>
                    </a:lnBlToTr>
                    <a:gradFill>
                      <a:gsLst>
                        <a:gs pos="0">
                          <a:srgbClr val="605E5E"/>
                        </a:gs>
                        <a:gs pos="100000">
                          <a:srgbClr val="AFABAB"/>
                        </a:gs>
                        <a:gs pos="100000">
                          <a:srgbClr val="635F5F"/>
                        </a:gs>
                        <a:gs pos="100000">
                          <a:srgbClr val="635F5F"/>
                        </a:gs>
                      </a:gsLst>
                      <a:lin ang="5400000" scaled="1"/>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dirty="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nchor="ctr">
                    <a:lnL w="12700" cmpd="sng">
                      <a:noFill/>
                    </a:lnL>
                    <a:lnR w="12700" cmpd="sng">
                      <a:noFill/>
                    </a:lnR>
                    <a:lnT w="38100" cmpd="sng">
                      <a:noFill/>
                    </a:lnT>
                    <a:lnB w="12700" cmpd="sng">
                      <a:noFill/>
                    </a:lnB>
                    <a:lnTlToBr w="12700" cmpd="sng">
                      <a:noFill/>
                      <a:prstDash val="solid"/>
                    </a:lnTlToBr>
                    <a:lnBlToTr w="12700" cmpd="sng">
                      <a:noFill/>
                      <a:prstDash val="solid"/>
                    </a:lnBlToTr>
                    <a:gradFill>
                      <a:gsLst>
                        <a:gs pos="0">
                          <a:srgbClr val="605E5E"/>
                        </a:gs>
                        <a:gs pos="100000">
                          <a:srgbClr val="AFABAB"/>
                        </a:gs>
                        <a:gs pos="100000">
                          <a:srgbClr val="635F5F"/>
                        </a:gs>
                        <a:gs pos="100000">
                          <a:srgbClr val="635F5F"/>
                        </a:gs>
                      </a:gsLst>
                      <a:lin ang="5400000" scaled="1"/>
                    </a:gradFill>
                  </a:tcPr>
                </a:tc>
                <a:extLst>
                  <a:ext uri="{0D108BD9-81ED-4DB2-BD59-A6C34878D82A}">
                    <a16:rowId xmlns:a16="http://schemas.microsoft.com/office/drawing/2014/main" val="10000"/>
                  </a:ext>
                </a:extLst>
              </a:tr>
              <a:tr h="631164">
                <a:tc>
                  <a:txBody>
                    <a:bodyPr/>
                    <a:lstStyle/>
                    <a:p>
                      <a:endParaRPr lang="en-US" sz="1400" b="1" dirty="0"/>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gradFill>
                      <a:gsLst>
                        <a:gs pos="0">
                          <a:srgbClr val="605E5E"/>
                        </a:gs>
                        <a:gs pos="100000">
                          <a:srgbClr val="AFABAB"/>
                        </a:gs>
                        <a:gs pos="100000">
                          <a:srgbClr val="635F5F"/>
                        </a:gs>
                        <a:gs pos="100000">
                          <a:srgbClr val="635F5F"/>
                        </a:gs>
                      </a:gsLst>
                      <a:lin ang="5400000" scaled="1"/>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dirty="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gradFill>
                      <a:gsLst>
                        <a:gs pos="0">
                          <a:srgbClr val="605E5E"/>
                        </a:gs>
                        <a:gs pos="100000">
                          <a:srgbClr val="AFABAB"/>
                        </a:gs>
                        <a:gs pos="100000">
                          <a:srgbClr val="635F5F"/>
                        </a:gs>
                        <a:gs pos="100000">
                          <a:srgbClr val="635F5F"/>
                        </a:gs>
                      </a:gsLst>
                      <a:lin ang="5400000" scaled="1"/>
                    </a:gradFill>
                  </a:tcPr>
                </a:tc>
                <a:extLst>
                  <a:ext uri="{0D108BD9-81ED-4DB2-BD59-A6C34878D82A}">
                    <a16:rowId xmlns:a16="http://schemas.microsoft.com/office/drawing/2014/main" val="10001"/>
                  </a:ext>
                </a:extLst>
              </a:tr>
              <a:tr h="631164">
                <a:tc>
                  <a:txBody>
                    <a:bodyPr/>
                    <a:lstStyle/>
                    <a:p>
                      <a:endParaRPr lang="en-US" sz="1400" b="1" dirty="0"/>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gradFill>
                      <a:gsLst>
                        <a:gs pos="0">
                          <a:srgbClr val="605E5E"/>
                        </a:gs>
                        <a:gs pos="100000">
                          <a:srgbClr val="AFABAB"/>
                        </a:gs>
                        <a:gs pos="100000">
                          <a:srgbClr val="635F5F"/>
                        </a:gs>
                        <a:gs pos="100000">
                          <a:srgbClr val="635F5F"/>
                        </a:gs>
                      </a:gsLst>
                      <a:lin ang="5400000" scaled="1"/>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dirty="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gradFill>
                      <a:gsLst>
                        <a:gs pos="0">
                          <a:srgbClr val="605E5E"/>
                        </a:gs>
                        <a:gs pos="100000">
                          <a:srgbClr val="AFABAB"/>
                        </a:gs>
                        <a:gs pos="100000">
                          <a:srgbClr val="635F5F"/>
                        </a:gs>
                        <a:gs pos="100000">
                          <a:srgbClr val="635F5F"/>
                        </a:gs>
                      </a:gsLst>
                      <a:lin ang="5400000" scaled="1"/>
                    </a:gradFill>
                  </a:tcPr>
                </a:tc>
                <a:extLst>
                  <a:ext uri="{0D108BD9-81ED-4DB2-BD59-A6C34878D82A}">
                    <a16:rowId xmlns:a16="http://schemas.microsoft.com/office/drawing/2014/main" val="10002"/>
                  </a:ext>
                </a:extLst>
              </a:tr>
              <a:tr h="631164">
                <a:tc>
                  <a:txBody>
                    <a:bodyPr/>
                    <a:lstStyle/>
                    <a:p>
                      <a:endParaRPr lang="en-US" sz="1400" b="1" dirty="0"/>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gradFill>
                      <a:gsLst>
                        <a:gs pos="0">
                          <a:srgbClr val="605E5E"/>
                        </a:gs>
                        <a:gs pos="100000">
                          <a:srgbClr val="AFABAB"/>
                        </a:gs>
                        <a:gs pos="100000">
                          <a:srgbClr val="635F5F"/>
                        </a:gs>
                        <a:gs pos="100000">
                          <a:srgbClr val="635F5F"/>
                        </a:gs>
                      </a:gsLst>
                      <a:lin ang="5400000" scaled="1"/>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dirty="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gradFill>
                      <a:gsLst>
                        <a:gs pos="0">
                          <a:srgbClr val="605E5E"/>
                        </a:gs>
                        <a:gs pos="100000">
                          <a:srgbClr val="AFABAB"/>
                        </a:gs>
                        <a:gs pos="100000">
                          <a:srgbClr val="635F5F"/>
                        </a:gs>
                        <a:gs pos="100000">
                          <a:srgbClr val="635F5F"/>
                        </a:gs>
                      </a:gsLst>
                      <a:lin ang="5400000" scaled="1"/>
                    </a:gradFill>
                  </a:tcPr>
                </a:tc>
                <a:extLst>
                  <a:ext uri="{0D108BD9-81ED-4DB2-BD59-A6C34878D82A}">
                    <a16:rowId xmlns:a16="http://schemas.microsoft.com/office/drawing/2014/main" val="10003"/>
                  </a:ext>
                </a:extLst>
              </a:tr>
              <a:tr h="631164">
                <a:tc>
                  <a:txBody>
                    <a:bodyPr/>
                    <a:lstStyle/>
                    <a:p>
                      <a:endParaRPr lang="en-US" sz="1400" b="1" dirty="0"/>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gradFill>
                      <a:gsLst>
                        <a:gs pos="0">
                          <a:srgbClr val="605E5E"/>
                        </a:gs>
                        <a:gs pos="100000">
                          <a:srgbClr val="AFABAB"/>
                        </a:gs>
                        <a:gs pos="100000">
                          <a:srgbClr val="635F5F"/>
                        </a:gs>
                        <a:gs pos="100000">
                          <a:srgbClr val="635F5F"/>
                        </a:gs>
                      </a:gsLst>
                      <a:lin ang="5400000" scaled="1"/>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dirty="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gradFill>
                      <a:gsLst>
                        <a:gs pos="0">
                          <a:srgbClr val="605E5E"/>
                        </a:gs>
                        <a:gs pos="100000">
                          <a:srgbClr val="AFABAB"/>
                        </a:gs>
                        <a:gs pos="100000">
                          <a:srgbClr val="635F5F"/>
                        </a:gs>
                        <a:gs pos="100000">
                          <a:srgbClr val="635F5F"/>
                        </a:gs>
                      </a:gsLst>
                      <a:lin ang="5400000" scaled="1"/>
                    </a:gradFill>
                  </a:tcPr>
                </a:tc>
                <a:extLst>
                  <a:ext uri="{0D108BD9-81ED-4DB2-BD59-A6C34878D82A}">
                    <a16:rowId xmlns:a16="http://schemas.microsoft.com/office/drawing/2014/main" val="10004"/>
                  </a:ext>
                </a:extLst>
              </a:tr>
              <a:tr h="631164">
                <a:tc>
                  <a:txBody>
                    <a:bodyPr/>
                    <a:lstStyle/>
                    <a:p>
                      <a:endParaRPr lang="en-US" sz="1400" b="1" dirty="0"/>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gradFill>
                      <a:gsLst>
                        <a:gs pos="0">
                          <a:srgbClr val="605E5E"/>
                        </a:gs>
                        <a:gs pos="100000">
                          <a:srgbClr val="AFABAB"/>
                        </a:gs>
                        <a:gs pos="100000">
                          <a:srgbClr val="635F5F"/>
                        </a:gs>
                        <a:gs pos="100000">
                          <a:srgbClr val="635F5F"/>
                        </a:gs>
                      </a:gsLst>
                      <a:lin ang="5400000" scaled="1"/>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dirty="0">
                        <a:solidFill>
                          <a:schemeClr val="bg1"/>
                        </a:solidFill>
                        <a:latin typeface="Verdana" panose="020B0604030504040204" pitchFamily="34" charset="0"/>
                        <a:ea typeface="Verdana" panose="020B0604030504040204" pitchFamily="34" charset="0"/>
                        <a:cs typeface="Verdana" panose="020B0604030504040204" pitchFamily="34" charset="0"/>
                      </a:endParaRPr>
                    </a:p>
                  </a:txBody>
                  <a:tcPr marL="68580" marR="68580" marT="34290" marB="34290" anchor="ctr">
                    <a:lnL w="12700" cmpd="sng">
                      <a:noFill/>
                    </a:lnL>
                    <a:lnR w="12700" cmpd="sng">
                      <a:noFill/>
                    </a:lnR>
                    <a:lnT w="12700" cmpd="sng">
                      <a:noFill/>
                    </a:lnT>
                    <a:lnB w="12700" cmpd="sng">
                      <a:noFill/>
                    </a:lnB>
                    <a:lnTlToBr w="12700" cmpd="sng">
                      <a:noFill/>
                      <a:prstDash val="solid"/>
                    </a:lnTlToBr>
                    <a:lnBlToTr w="12700" cmpd="sng">
                      <a:noFill/>
                      <a:prstDash val="solid"/>
                    </a:lnBlToTr>
                    <a:gradFill>
                      <a:gsLst>
                        <a:gs pos="0">
                          <a:srgbClr val="605E5E"/>
                        </a:gs>
                        <a:gs pos="100000">
                          <a:srgbClr val="AFABAB"/>
                        </a:gs>
                        <a:gs pos="100000">
                          <a:srgbClr val="635F5F"/>
                        </a:gs>
                        <a:gs pos="100000">
                          <a:srgbClr val="635F5F"/>
                        </a:gs>
                      </a:gsLst>
                      <a:lin ang="5400000" scaled="1"/>
                    </a:gradFill>
                  </a:tcPr>
                </a:tc>
                <a:extLst>
                  <a:ext uri="{0D108BD9-81ED-4DB2-BD59-A6C34878D82A}">
                    <a16:rowId xmlns:a16="http://schemas.microsoft.com/office/drawing/2014/main" val="10005"/>
                  </a:ext>
                </a:extLst>
              </a:tr>
            </a:tbl>
          </a:graphicData>
        </a:graphic>
      </p:graphicFrame>
      <p:pic>
        <p:nvPicPr>
          <p:cNvPr id="9" name="Picture 8" title="Asterisk Bullet Point"/>
          <p:cNvPicPr>
            <a:picLocks noChangeAspect="1"/>
          </p:cNvPicPr>
          <p:nvPr/>
        </p:nvPicPr>
        <p:blipFill rotWithShape="1">
          <a:blip r:embed="rId2">
            <a:duotone>
              <a:prstClr val="black"/>
              <a:schemeClr val="accent5">
                <a:tint val="45000"/>
                <a:satMod val="400000"/>
              </a:schemeClr>
            </a:duotone>
          </a:blip>
          <a:srcRect l="37673" t="22272" r="37955" b="60850"/>
          <a:stretch/>
        </p:blipFill>
        <p:spPr>
          <a:xfrm>
            <a:off x="1159851" y="2116405"/>
            <a:ext cx="417884" cy="417883"/>
          </a:xfrm>
          <a:prstGeom prst="rect">
            <a:avLst/>
          </a:prstGeom>
          <a:solidFill>
            <a:schemeClr val="bg1">
              <a:alpha val="0"/>
            </a:schemeClr>
          </a:solidFill>
        </p:spPr>
      </p:pic>
      <p:pic>
        <p:nvPicPr>
          <p:cNvPr id="10" name="Picture 9" title="Asterisk Bullet Point"/>
          <p:cNvPicPr>
            <a:picLocks noChangeAspect="1"/>
          </p:cNvPicPr>
          <p:nvPr/>
        </p:nvPicPr>
        <p:blipFill rotWithShape="1">
          <a:blip r:embed="rId2">
            <a:duotone>
              <a:prstClr val="black"/>
              <a:schemeClr val="accent5">
                <a:tint val="45000"/>
                <a:satMod val="400000"/>
              </a:schemeClr>
            </a:duotone>
          </a:blip>
          <a:srcRect l="37673" t="22272" r="37955" b="60850"/>
          <a:stretch/>
        </p:blipFill>
        <p:spPr>
          <a:xfrm>
            <a:off x="1159851" y="2734972"/>
            <a:ext cx="417884" cy="417883"/>
          </a:xfrm>
          <a:prstGeom prst="rect">
            <a:avLst/>
          </a:prstGeom>
          <a:solidFill>
            <a:schemeClr val="bg1">
              <a:alpha val="0"/>
            </a:schemeClr>
          </a:solidFill>
        </p:spPr>
      </p:pic>
      <p:pic>
        <p:nvPicPr>
          <p:cNvPr id="11" name="Picture 10" title="Asterisk Bullet Point"/>
          <p:cNvPicPr>
            <a:picLocks noChangeAspect="1"/>
          </p:cNvPicPr>
          <p:nvPr/>
        </p:nvPicPr>
        <p:blipFill rotWithShape="1">
          <a:blip r:embed="rId2">
            <a:duotone>
              <a:prstClr val="black"/>
              <a:schemeClr val="accent5">
                <a:tint val="45000"/>
                <a:satMod val="400000"/>
              </a:schemeClr>
            </a:duotone>
          </a:blip>
          <a:srcRect l="37673" t="22272" r="37955" b="60850"/>
          <a:stretch/>
        </p:blipFill>
        <p:spPr>
          <a:xfrm>
            <a:off x="1151171" y="4616311"/>
            <a:ext cx="417884" cy="417883"/>
          </a:xfrm>
          <a:prstGeom prst="rect">
            <a:avLst/>
          </a:prstGeom>
          <a:solidFill>
            <a:schemeClr val="bg1">
              <a:alpha val="0"/>
            </a:schemeClr>
          </a:solidFill>
        </p:spPr>
      </p:pic>
      <p:pic>
        <p:nvPicPr>
          <p:cNvPr id="12" name="Picture 11" title="Asterisk Bullet Point"/>
          <p:cNvPicPr>
            <a:picLocks noChangeAspect="1"/>
          </p:cNvPicPr>
          <p:nvPr/>
        </p:nvPicPr>
        <p:blipFill rotWithShape="1">
          <a:blip r:embed="rId2">
            <a:duotone>
              <a:prstClr val="black"/>
              <a:schemeClr val="accent5">
                <a:tint val="45000"/>
                <a:satMod val="400000"/>
              </a:schemeClr>
            </a:duotone>
          </a:blip>
          <a:srcRect l="37673" t="22272" r="37955" b="60850"/>
          <a:stretch/>
        </p:blipFill>
        <p:spPr>
          <a:xfrm>
            <a:off x="1151171" y="3987178"/>
            <a:ext cx="417884" cy="417883"/>
          </a:xfrm>
          <a:prstGeom prst="rect">
            <a:avLst/>
          </a:prstGeom>
          <a:solidFill>
            <a:schemeClr val="bg1">
              <a:alpha val="0"/>
            </a:schemeClr>
          </a:solidFill>
        </p:spPr>
      </p:pic>
      <p:pic>
        <p:nvPicPr>
          <p:cNvPr id="13" name="Picture 12" title="Asterisk Bullet Point"/>
          <p:cNvPicPr>
            <a:picLocks noChangeAspect="1"/>
          </p:cNvPicPr>
          <p:nvPr/>
        </p:nvPicPr>
        <p:blipFill rotWithShape="1">
          <a:blip r:embed="rId2">
            <a:duotone>
              <a:prstClr val="black"/>
              <a:schemeClr val="accent5">
                <a:tint val="45000"/>
                <a:satMod val="400000"/>
              </a:schemeClr>
            </a:duotone>
          </a:blip>
          <a:srcRect l="37673" t="22272" r="37955" b="60850"/>
          <a:stretch/>
        </p:blipFill>
        <p:spPr>
          <a:xfrm>
            <a:off x="1154109" y="3364243"/>
            <a:ext cx="417884" cy="417883"/>
          </a:xfrm>
          <a:prstGeom prst="rect">
            <a:avLst/>
          </a:prstGeom>
          <a:solidFill>
            <a:schemeClr val="bg1">
              <a:alpha val="0"/>
            </a:schemeClr>
          </a:solidFill>
        </p:spPr>
      </p:pic>
      <p:sp>
        <p:nvSpPr>
          <p:cNvPr id="15" name="Text Placeholder 14"/>
          <p:cNvSpPr>
            <a:spLocks noGrp="1"/>
          </p:cNvSpPr>
          <p:nvPr>
            <p:ph type="body" sz="quarter" idx="11" hasCustomPrompt="1"/>
          </p:nvPr>
        </p:nvSpPr>
        <p:spPr>
          <a:xfrm>
            <a:off x="1675701" y="3382770"/>
            <a:ext cx="6246081" cy="419100"/>
          </a:xfrm>
          <a:prstGeom prst="rect">
            <a:avLst/>
          </a:prstGeom>
        </p:spPr>
        <p:txBody>
          <a:bodyPr anchor="ctr" anchorCtr="0">
            <a:normAutofit/>
          </a:bodyPr>
          <a:lstStyle>
            <a:lvl1pPr marL="0" indent="0">
              <a:buNone/>
              <a:defRPr sz="2000" baseline="0">
                <a:solidFill>
                  <a:schemeClr val="bg1"/>
                </a:solidFill>
                <a:effectLst/>
                <a:latin typeface="Verdana" panose="020B0604030504040204" pitchFamily="34" charset="0"/>
                <a:ea typeface="Verdana" panose="020B0604030504040204" pitchFamily="34" charset="0"/>
                <a:cs typeface="Verdana" panose="020B0604030504040204" pitchFamily="34" charset="0"/>
              </a:defRPr>
            </a:lvl1pPr>
          </a:lstStyle>
          <a:p>
            <a:pPr lvl="0"/>
            <a:r>
              <a:rPr lang="en-US" dirty="0"/>
              <a:t>Point 1</a:t>
            </a:r>
          </a:p>
        </p:txBody>
      </p:sp>
      <p:sp>
        <p:nvSpPr>
          <p:cNvPr id="16" name="Text Placeholder 14"/>
          <p:cNvSpPr>
            <a:spLocks noGrp="1"/>
          </p:cNvSpPr>
          <p:nvPr>
            <p:ph type="body" sz="quarter" idx="12" hasCustomPrompt="1"/>
          </p:nvPr>
        </p:nvSpPr>
        <p:spPr>
          <a:xfrm>
            <a:off x="1687185" y="2733755"/>
            <a:ext cx="6246081" cy="419100"/>
          </a:xfrm>
          <a:prstGeom prst="rect">
            <a:avLst/>
          </a:prstGeom>
        </p:spPr>
        <p:txBody>
          <a:bodyPr anchor="ctr" anchorCtr="0">
            <a:normAutofit/>
          </a:bodyPr>
          <a:lstStyle>
            <a:lvl1pPr marL="0" indent="0">
              <a:buNone/>
              <a:defRPr sz="2000" baseline="0">
                <a:solidFill>
                  <a:schemeClr val="bg1"/>
                </a:solidFill>
                <a:effectLst/>
                <a:latin typeface="Verdana" panose="020B0604030504040204" pitchFamily="34" charset="0"/>
                <a:ea typeface="Verdana" panose="020B0604030504040204" pitchFamily="34" charset="0"/>
                <a:cs typeface="Verdana" panose="020B0604030504040204" pitchFamily="34" charset="0"/>
              </a:defRPr>
            </a:lvl1pPr>
          </a:lstStyle>
          <a:p>
            <a:pPr lvl="0"/>
            <a:r>
              <a:rPr lang="en-US" dirty="0"/>
              <a:t>Point 1</a:t>
            </a:r>
          </a:p>
        </p:txBody>
      </p:sp>
      <p:sp>
        <p:nvSpPr>
          <p:cNvPr id="17" name="Text Placeholder 14"/>
          <p:cNvSpPr>
            <a:spLocks noGrp="1"/>
          </p:cNvSpPr>
          <p:nvPr>
            <p:ph type="body" sz="quarter" idx="13" hasCustomPrompt="1"/>
          </p:nvPr>
        </p:nvSpPr>
        <p:spPr>
          <a:xfrm>
            <a:off x="1675700" y="2095837"/>
            <a:ext cx="6246081" cy="419100"/>
          </a:xfrm>
          <a:prstGeom prst="rect">
            <a:avLst/>
          </a:prstGeom>
        </p:spPr>
        <p:txBody>
          <a:bodyPr anchor="ctr" anchorCtr="0">
            <a:normAutofit/>
          </a:bodyPr>
          <a:lstStyle>
            <a:lvl1pPr marL="0" indent="0">
              <a:buNone/>
              <a:defRPr sz="2000" baseline="0">
                <a:solidFill>
                  <a:schemeClr val="bg1"/>
                </a:solidFill>
                <a:effectLst/>
                <a:latin typeface="Verdana" panose="020B0604030504040204" pitchFamily="34" charset="0"/>
                <a:ea typeface="Verdana" panose="020B0604030504040204" pitchFamily="34" charset="0"/>
                <a:cs typeface="Verdana" panose="020B0604030504040204" pitchFamily="34" charset="0"/>
              </a:defRPr>
            </a:lvl1pPr>
          </a:lstStyle>
          <a:p>
            <a:pPr lvl="0"/>
            <a:r>
              <a:rPr lang="en-US" dirty="0"/>
              <a:t>Point 1</a:t>
            </a:r>
          </a:p>
        </p:txBody>
      </p:sp>
      <p:sp>
        <p:nvSpPr>
          <p:cNvPr id="18" name="Text Placeholder 14"/>
          <p:cNvSpPr>
            <a:spLocks noGrp="1"/>
          </p:cNvSpPr>
          <p:nvPr>
            <p:ph type="body" sz="quarter" idx="14" hasCustomPrompt="1"/>
          </p:nvPr>
        </p:nvSpPr>
        <p:spPr>
          <a:xfrm>
            <a:off x="1669825" y="3987178"/>
            <a:ext cx="6246081" cy="419100"/>
          </a:xfrm>
          <a:prstGeom prst="rect">
            <a:avLst/>
          </a:prstGeom>
        </p:spPr>
        <p:txBody>
          <a:bodyPr anchor="ctr" anchorCtr="0">
            <a:normAutofit/>
          </a:bodyPr>
          <a:lstStyle>
            <a:lvl1pPr marL="0" indent="0">
              <a:buNone/>
              <a:defRPr sz="2000" baseline="0">
                <a:solidFill>
                  <a:schemeClr val="bg1"/>
                </a:solidFill>
                <a:effectLst/>
                <a:latin typeface="Verdana" panose="020B0604030504040204" pitchFamily="34" charset="0"/>
                <a:ea typeface="Verdana" panose="020B0604030504040204" pitchFamily="34" charset="0"/>
                <a:cs typeface="Verdana" panose="020B0604030504040204" pitchFamily="34" charset="0"/>
              </a:defRPr>
            </a:lvl1pPr>
          </a:lstStyle>
          <a:p>
            <a:pPr lvl="0"/>
            <a:r>
              <a:rPr lang="en-US" dirty="0"/>
              <a:t>Point 1</a:t>
            </a:r>
          </a:p>
        </p:txBody>
      </p:sp>
      <p:sp>
        <p:nvSpPr>
          <p:cNvPr id="19" name="Text Placeholder 14"/>
          <p:cNvSpPr>
            <a:spLocks noGrp="1"/>
          </p:cNvSpPr>
          <p:nvPr>
            <p:ph type="body" sz="quarter" idx="15" hasCustomPrompt="1"/>
          </p:nvPr>
        </p:nvSpPr>
        <p:spPr>
          <a:xfrm>
            <a:off x="1669824" y="4630588"/>
            <a:ext cx="6246081" cy="419100"/>
          </a:xfrm>
          <a:prstGeom prst="rect">
            <a:avLst/>
          </a:prstGeom>
        </p:spPr>
        <p:txBody>
          <a:bodyPr anchor="ctr" anchorCtr="0">
            <a:normAutofit/>
          </a:bodyPr>
          <a:lstStyle>
            <a:lvl1pPr marL="0" indent="0">
              <a:buNone/>
              <a:defRPr sz="2000" baseline="0">
                <a:solidFill>
                  <a:schemeClr val="bg1"/>
                </a:solidFill>
                <a:effectLst/>
                <a:latin typeface="Verdana" panose="020B0604030504040204" pitchFamily="34" charset="0"/>
                <a:ea typeface="Verdana" panose="020B0604030504040204" pitchFamily="34" charset="0"/>
                <a:cs typeface="Verdana" panose="020B0604030504040204" pitchFamily="34" charset="0"/>
              </a:defRPr>
            </a:lvl1pPr>
          </a:lstStyle>
          <a:p>
            <a:pPr lvl="0"/>
            <a:r>
              <a:rPr lang="en-US" dirty="0"/>
              <a:t>Point 1</a:t>
            </a:r>
          </a:p>
        </p:txBody>
      </p:sp>
      <p:sp>
        <p:nvSpPr>
          <p:cNvPr id="2" name="Title 1"/>
          <p:cNvSpPr>
            <a:spLocks noGrp="1"/>
          </p:cNvSpPr>
          <p:nvPr>
            <p:ph type="title"/>
          </p:nvPr>
        </p:nvSpPr>
        <p:spPr>
          <a:xfrm>
            <a:off x="162657" y="485813"/>
            <a:ext cx="8818685" cy="790474"/>
          </a:xfrm>
          <a:prstGeom prst="rect">
            <a:avLst/>
          </a:prstGeom>
        </p:spPr>
        <p:txBody>
          <a:bodyPr anchor="ctr" anchorCtr="0">
            <a:normAutofit/>
          </a:bodyPr>
          <a:lstStyle>
            <a:lvl1pPr algn="ctr">
              <a:defRPr sz="280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endParaRPr lang="en-US" dirty="0"/>
          </a:p>
        </p:txBody>
      </p:sp>
      <p:pic>
        <p:nvPicPr>
          <p:cNvPr id="20" name="Picture 19" title="Asterisk Bullet Point"/>
          <p:cNvPicPr>
            <a:picLocks noChangeAspect="1"/>
          </p:cNvPicPr>
          <p:nvPr userDrawn="1"/>
        </p:nvPicPr>
        <p:blipFill rotWithShape="1">
          <a:blip r:embed="rId2">
            <a:duotone>
              <a:prstClr val="black"/>
              <a:schemeClr val="accent5">
                <a:tint val="45000"/>
                <a:satMod val="400000"/>
              </a:schemeClr>
            </a:duotone>
          </a:blip>
          <a:srcRect l="37673" t="22272" r="37955" b="60850"/>
          <a:stretch/>
        </p:blipFill>
        <p:spPr>
          <a:xfrm>
            <a:off x="1151171" y="5245444"/>
            <a:ext cx="417884" cy="417883"/>
          </a:xfrm>
          <a:prstGeom prst="rect">
            <a:avLst/>
          </a:prstGeom>
          <a:solidFill>
            <a:schemeClr val="bg1">
              <a:alpha val="0"/>
            </a:schemeClr>
          </a:solidFill>
        </p:spPr>
      </p:pic>
      <p:sp>
        <p:nvSpPr>
          <p:cNvPr id="21" name="Text Placeholder 14"/>
          <p:cNvSpPr>
            <a:spLocks noGrp="1"/>
          </p:cNvSpPr>
          <p:nvPr>
            <p:ph type="body" sz="quarter" idx="16" hasCustomPrompt="1"/>
          </p:nvPr>
        </p:nvSpPr>
        <p:spPr>
          <a:xfrm>
            <a:off x="1669824" y="5259721"/>
            <a:ext cx="6246081" cy="419100"/>
          </a:xfrm>
          <a:prstGeom prst="rect">
            <a:avLst/>
          </a:prstGeom>
        </p:spPr>
        <p:txBody>
          <a:bodyPr anchor="ctr" anchorCtr="0">
            <a:normAutofit/>
          </a:bodyPr>
          <a:lstStyle>
            <a:lvl1pPr marL="0" indent="0">
              <a:buNone/>
              <a:defRPr sz="2000" baseline="0">
                <a:solidFill>
                  <a:schemeClr val="bg1"/>
                </a:solidFill>
                <a:effectLst/>
                <a:latin typeface="Verdana" panose="020B0604030504040204" pitchFamily="34" charset="0"/>
                <a:ea typeface="Verdana" panose="020B0604030504040204" pitchFamily="34" charset="0"/>
                <a:cs typeface="Verdana" panose="020B0604030504040204" pitchFamily="34" charset="0"/>
              </a:defRPr>
            </a:lvl1pPr>
          </a:lstStyle>
          <a:p>
            <a:pPr lvl="0"/>
            <a:r>
              <a:rPr lang="en-US" dirty="0"/>
              <a:t>Point 1</a:t>
            </a:r>
          </a:p>
        </p:txBody>
      </p:sp>
      <p:sp>
        <p:nvSpPr>
          <p:cNvPr id="23" name="Rectangle 22"/>
          <p:cNvSpPr/>
          <p:nvPr userDrawn="1"/>
        </p:nvSpPr>
        <p:spPr>
          <a:xfrm>
            <a:off x="0" y="6650362"/>
            <a:ext cx="9143998" cy="230832"/>
          </a:xfrm>
          <a:prstGeom prst="rect">
            <a:avLst/>
          </a:prstGeom>
        </p:spPr>
        <p:txBody>
          <a:bodyPr wrap="square">
            <a:spAutoFit/>
          </a:bodyPr>
          <a:lstStyle/>
          <a:p>
            <a:pPr algn="r"/>
            <a:r>
              <a:rPr lang="en-US" sz="900" dirty="0">
                <a:solidFill>
                  <a:schemeClr val="bg1"/>
                </a:solidFill>
                <a:effectLst/>
                <a:latin typeface="Verdana" panose="020B0604030504040204" pitchFamily="34" charset="0"/>
                <a:ea typeface="Verdana" panose="020B0604030504040204" pitchFamily="34" charset="0"/>
                <a:cs typeface="Verdana" panose="020B0604030504040204" pitchFamily="34" charset="0"/>
              </a:rPr>
              <a:t>© 2019 Cengage Learning. All Rights Reserved. May not be scanned, copied or duplicated, or posted to a publicly accessible website, in whole or in part.  </a:t>
            </a:r>
            <a:endParaRPr lang="en-US" sz="9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0352962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1_JH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600200"/>
            <a:ext cx="7886700" cy="4576763"/>
          </a:xfrm>
          <a:prstGeom prst="rect">
            <a:avLst/>
          </a:prstGeom>
        </p:spPr>
        <p:txBody>
          <a:bodyPr/>
          <a:lstStyle>
            <a:lvl1pPr marL="228600" indent="-228600">
              <a:spcBef>
                <a:spcPts val="600"/>
              </a:spcBef>
              <a:spcAft>
                <a:spcPts val="1200"/>
              </a:spcAft>
              <a:buClr>
                <a:srgbClr val="343F52"/>
              </a:buClr>
              <a:buSzPct val="120000"/>
              <a:buFont typeface="Wingdings" panose="05000000000000000000" pitchFamily="2" charset="2"/>
              <a:buChar char="§"/>
              <a:defRPr sz="2400">
                <a:latin typeface="Verdana" panose="020B0604030504040204" pitchFamily="34" charset="0"/>
                <a:ea typeface="Verdana" panose="020B0604030504040204" pitchFamily="34" charset="0"/>
                <a:cs typeface="Verdana" panose="020B0604030504040204" pitchFamily="34" charset="0"/>
              </a:defRPr>
            </a:lvl1pPr>
            <a:lvl2pPr marL="685800" indent="-228600">
              <a:spcBef>
                <a:spcPts val="0"/>
              </a:spcBef>
              <a:spcAft>
                <a:spcPts val="600"/>
              </a:spcAft>
              <a:buClr>
                <a:srgbClr val="343F52"/>
              </a:buClr>
              <a:buSzPct val="120000"/>
              <a:buFont typeface="Arial" panose="020B0604020202020204" pitchFamily="34" charset="0"/>
              <a:buChar char="•"/>
              <a:defRPr sz="2200">
                <a:latin typeface="Verdana" panose="020B0604030504040204" pitchFamily="34" charset="0"/>
                <a:ea typeface="Verdana" panose="020B0604030504040204" pitchFamily="34" charset="0"/>
                <a:cs typeface="Verdana" panose="020B0604030504040204" pitchFamily="34" charset="0"/>
              </a:defRPr>
            </a:lvl2pPr>
            <a:lvl3pPr marL="1143000" indent="-228600">
              <a:spcBef>
                <a:spcPts val="0"/>
              </a:spcBef>
              <a:spcAft>
                <a:spcPts val="600"/>
              </a:spcAft>
              <a:buClr>
                <a:srgbClr val="343F52"/>
              </a:buClr>
              <a:buFont typeface="Wingdings" panose="05000000000000000000" pitchFamily="2" charset="2"/>
              <a:buChar char="§"/>
              <a:defRPr>
                <a:latin typeface="Verdana" panose="020B0604030504040204" pitchFamily="34" charset="0"/>
                <a:ea typeface="Verdana" panose="020B0604030504040204" pitchFamily="34" charset="0"/>
                <a:cs typeface="Verdana" panose="020B0604030504040204" pitchFamily="34" charset="0"/>
              </a:defRPr>
            </a:lvl3pPr>
            <a:lvl4pPr>
              <a:spcBef>
                <a:spcPts val="0"/>
              </a:spcBef>
              <a:spcAft>
                <a:spcPts val="600"/>
              </a:spcAft>
              <a:buClr>
                <a:srgbClr val="343F52"/>
              </a:buClr>
              <a:defRPr>
                <a:latin typeface="Verdana" panose="020B0604030504040204" pitchFamily="34" charset="0"/>
                <a:ea typeface="Verdana" panose="020B0604030504040204" pitchFamily="34" charset="0"/>
                <a:cs typeface="Verdana" panose="020B0604030504040204" pitchFamily="34" charset="0"/>
              </a:defRPr>
            </a:lvl4pPr>
            <a:lvl5pPr marL="2057400" indent="-228600">
              <a:spcBef>
                <a:spcPts val="0"/>
              </a:spcBef>
              <a:spcAft>
                <a:spcPts val="600"/>
              </a:spcAft>
              <a:buClr>
                <a:srgbClr val="343F52"/>
              </a:buClr>
              <a:buFont typeface="Arial" panose="020B0604020202020204" pitchFamily="34" charset="0"/>
              <a:buChar cha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hasCustomPrompt="1"/>
          </p:nvPr>
        </p:nvSpPr>
        <p:spPr>
          <a:xfrm>
            <a:off x="158261" y="222463"/>
            <a:ext cx="8827477" cy="677008"/>
          </a:xfrm>
          <a:prstGeom prst="rect">
            <a:avLst/>
          </a:prstGeom>
        </p:spPr>
        <p:txBody>
          <a:bodyPr anchor="ctr" anchorCtr="0">
            <a:normAutofit/>
          </a:bodyPr>
          <a:lstStyle>
            <a:lvl1pPr algn="ctr">
              <a:defRPr sz="2800">
                <a:solidFill>
                  <a:srgbClr val="4D5667"/>
                </a:solidFill>
                <a:effectLst>
                  <a:outerShdw blurRad="38100" dist="38100" dir="2700000" algn="ctr" rotWithShape="0">
                    <a:srgbClr val="000000">
                      <a:alpha val="43000"/>
                    </a:srgbClr>
                  </a:outerShdw>
                </a:effectLst>
                <a:latin typeface="Verdana" panose="020B0604030504040204" pitchFamily="34" charset="0"/>
                <a:ea typeface="Verdana" panose="020B0604030504040204" pitchFamily="34" charset="0"/>
                <a:cs typeface="Verdana" panose="020B0604030504040204" pitchFamily="34" charset="0"/>
              </a:defRPr>
            </a:lvl1pPr>
          </a:lstStyle>
          <a:p>
            <a:r>
              <a:rPr lang="en-US" dirty="0"/>
              <a:t>Click to add title</a:t>
            </a:r>
          </a:p>
        </p:txBody>
      </p:sp>
      <p:sp>
        <p:nvSpPr>
          <p:cNvPr id="7" name="Rectangle 6"/>
          <p:cNvSpPr/>
          <p:nvPr userDrawn="1"/>
        </p:nvSpPr>
        <p:spPr>
          <a:xfrm>
            <a:off x="0" y="6650362"/>
            <a:ext cx="9143998" cy="230832"/>
          </a:xfrm>
          <a:prstGeom prst="rect">
            <a:avLst/>
          </a:prstGeom>
        </p:spPr>
        <p:txBody>
          <a:bodyPr wrap="square">
            <a:spAutoFit/>
          </a:bodyPr>
          <a:lstStyle/>
          <a:p>
            <a:pPr algn="r"/>
            <a:r>
              <a:rPr lang="en-US" sz="900" dirty="0">
                <a:solidFill>
                  <a:schemeClr val="bg1"/>
                </a:solidFill>
                <a:effectLst/>
                <a:latin typeface="Verdana" panose="020B0604030504040204" pitchFamily="34" charset="0"/>
                <a:ea typeface="Verdana" panose="020B0604030504040204" pitchFamily="34" charset="0"/>
                <a:cs typeface="Verdana" panose="020B0604030504040204" pitchFamily="34" charset="0"/>
              </a:rPr>
              <a:t>© 2019 Cengage Learning. All Rights Reserved. May not be scanned, copied or duplicated, or posted to a publicly accessible website, in whole or in part.  </a:t>
            </a:r>
            <a:endParaRPr lang="en-US" sz="9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055147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JH_Blank With Title">
    <p:spTree>
      <p:nvGrpSpPr>
        <p:cNvPr id="1" name=""/>
        <p:cNvGrpSpPr/>
        <p:nvPr/>
      </p:nvGrpSpPr>
      <p:grpSpPr>
        <a:xfrm>
          <a:off x="0" y="0"/>
          <a:ext cx="0" cy="0"/>
          <a:chOff x="0" y="0"/>
          <a:chExt cx="0" cy="0"/>
        </a:xfrm>
      </p:grpSpPr>
      <p:sp>
        <p:nvSpPr>
          <p:cNvPr id="4" name="Title 3"/>
          <p:cNvSpPr>
            <a:spLocks noGrp="1"/>
          </p:cNvSpPr>
          <p:nvPr>
            <p:ph type="title" hasCustomPrompt="1"/>
          </p:nvPr>
        </p:nvSpPr>
        <p:spPr>
          <a:xfrm>
            <a:off x="158261" y="222463"/>
            <a:ext cx="8827477" cy="677008"/>
          </a:xfrm>
          <a:prstGeom prst="rect">
            <a:avLst/>
          </a:prstGeom>
        </p:spPr>
        <p:txBody>
          <a:bodyPr anchor="ctr" anchorCtr="0">
            <a:normAutofit/>
          </a:bodyPr>
          <a:lstStyle>
            <a:lvl1pPr algn="ctr">
              <a:defRPr sz="2800">
                <a:solidFill>
                  <a:srgbClr val="4D5667"/>
                </a:solidFill>
                <a:effectLst>
                  <a:outerShdw blurRad="38100" dist="38100" dir="2700000" algn="ctr" rotWithShape="0">
                    <a:srgbClr val="000000">
                      <a:alpha val="43000"/>
                    </a:srgbClr>
                  </a:outerShdw>
                </a:effectLst>
                <a:latin typeface="Verdana" panose="020B0604030504040204" pitchFamily="34" charset="0"/>
                <a:ea typeface="Verdana" panose="020B0604030504040204" pitchFamily="34" charset="0"/>
                <a:cs typeface="Verdana" panose="020B0604030504040204" pitchFamily="34" charset="0"/>
              </a:defRPr>
            </a:lvl1pPr>
          </a:lstStyle>
          <a:p>
            <a:r>
              <a:rPr lang="en-US" dirty="0"/>
              <a:t>Click to add title</a:t>
            </a:r>
          </a:p>
        </p:txBody>
      </p:sp>
      <p:sp>
        <p:nvSpPr>
          <p:cNvPr id="5" name="Rectangle 4"/>
          <p:cNvSpPr/>
          <p:nvPr userDrawn="1"/>
        </p:nvSpPr>
        <p:spPr>
          <a:xfrm>
            <a:off x="0" y="6650362"/>
            <a:ext cx="9143998" cy="230832"/>
          </a:xfrm>
          <a:prstGeom prst="rect">
            <a:avLst/>
          </a:prstGeom>
        </p:spPr>
        <p:txBody>
          <a:bodyPr wrap="square">
            <a:spAutoFit/>
          </a:bodyPr>
          <a:lstStyle/>
          <a:p>
            <a:pPr algn="r"/>
            <a:r>
              <a:rPr lang="en-US" sz="900" dirty="0">
                <a:solidFill>
                  <a:schemeClr val="bg1"/>
                </a:solidFill>
                <a:effectLst/>
                <a:latin typeface="Verdana" panose="020B0604030504040204" pitchFamily="34" charset="0"/>
                <a:ea typeface="Verdana" panose="020B0604030504040204" pitchFamily="34" charset="0"/>
                <a:cs typeface="Verdana" panose="020B0604030504040204" pitchFamily="34" charset="0"/>
              </a:rPr>
              <a:t>© 2019 Cengage Learning. All Rights Reserved. May not be scanned, copied or duplicated, or posted to a publicly accessible website, in whole or in part.  </a:t>
            </a:r>
            <a:endParaRPr lang="en-US" sz="9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96887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4CA73F-D805-42E8-B04A-60A0BEB7A205}" type="slidenum">
              <a:rPr lang="en-US" smtClean="0"/>
              <a:t>‹#›</a:t>
            </a:fld>
            <a:endParaRPr lang="en-US"/>
          </a:p>
        </p:txBody>
      </p:sp>
      <p:pic>
        <p:nvPicPr>
          <p:cNvPr id="8" name="Picture 2" descr="E:\Allies\BSC Logos\bsc logo_b-gld on transp bkgd.png"/>
          <p:cNvPicPr>
            <a:picLocks noChangeAspect="1" noChangeArrowheads="1"/>
          </p:cNvPicPr>
          <p:nvPr/>
        </p:nvPicPr>
        <p:blipFill>
          <a:blip r:embed="rId2" cstate="print"/>
          <a:srcRect/>
          <a:stretch>
            <a:fillRect/>
          </a:stretch>
        </p:blipFill>
        <p:spPr bwMode="auto">
          <a:xfrm>
            <a:off x="457200" y="5751513"/>
            <a:ext cx="3316287" cy="801687"/>
          </a:xfrm>
          <a:prstGeom prst="rect">
            <a:avLst/>
          </a:prstGeom>
          <a:noFill/>
        </p:spPr>
      </p:pic>
    </p:spTree>
    <p:extLst>
      <p:ext uri="{BB962C8B-B14F-4D97-AF65-F5344CB8AC3E}">
        <p14:creationId xmlns:p14="http://schemas.microsoft.com/office/powerpoint/2010/main" val="49397409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Edit Master text styles</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4CA73F-D805-42E8-B04A-60A0BEB7A205}" type="slidenum">
              <a:rPr lang="en-US" smtClean="0"/>
              <a:t>‹#›</a:t>
            </a:fld>
            <a:endParaRPr lang="en-US"/>
          </a:p>
        </p:txBody>
      </p:sp>
      <p:pic>
        <p:nvPicPr>
          <p:cNvPr id="10" name="Picture 2" descr="E:\Allies\BSC Logos\bsc logo_b-gld on transp bkgd.png"/>
          <p:cNvPicPr>
            <a:picLocks noChangeAspect="1" noChangeArrowheads="1"/>
          </p:cNvPicPr>
          <p:nvPr/>
        </p:nvPicPr>
        <p:blipFill>
          <a:blip r:embed="rId2" cstate="print"/>
          <a:srcRect/>
          <a:stretch>
            <a:fillRect/>
          </a:stretch>
        </p:blipFill>
        <p:spPr bwMode="auto">
          <a:xfrm>
            <a:off x="457200" y="5715000"/>
            <a:ext cx="3316287" cy="801687"/>
          </a:xfrm>
          <a:prstGeom prst="rect">
            <a:avLst/>
          </a:prstGeom>
          <a:noFill/>
        </p:spPr>
      </p:pic>
    </p:spTree>
    <p:extLst>
      <p:ext uri="{BB962C8B-B14F-4D97-AF65-F5344CB8AC3E}">
        <p14:creationId xmlns:p14="http://schemas.microsoft.com/office/powerpoint/2010/main" val="413359141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4CA73F-D805-42E8-B04A-60A0BEB7A205}" type="slidenum">
              <a:rPr lang="en-US" smtClean="0"/>
              <a:t>‹#›</a:t>
            </a:fld>
            <a:endParaRPr lang="en-US"/>
          </a:p>
        </p:txBody>
      </p:sp>
      <p:pic>
        <p:nvPicPr>
          <p:cNvPr id="8" name="Picture 2" descr="E:\Allies\BSC Logos\bsc logo_b-gld on transp bkgd.png"/>
          <p:cNvPicPr>
            <a:picLocks noChangeAspect="1" noChangeArrowheads="1"/>
          </p:cNvPicPr>
          <p:nvPr/>
        </p:nvPicPr>
        <p:blipFill>
          <a:blip r:embed="rId2" cstate="print"/>
          <a:srcRect/>
          <a:stretch>
            <a:fillRect/>
          </a:stretch>
        </p:blipFill>
        <p:spPr bwMode="auto">
          <a:xfrm>
            <a:off x="457200" y="5715000"/>
            <a:ext cx="3316287" cy="801687"/>
          </a:xfrm>
          <a:prstGeom prst="rect">
            <a:avLst/>
          </a:prstGeom>
          <a:noFill/>
        </p:spPr>
      </p:pic>
    </p:spTree>
    <p:extLst>
      <p:ext uri="{BB962C8B-B14F-4D97-AF65-F5344CB8AC3E}">
        <p14:creationId xmlns:p14="http://schemas.microsoft.com/office/powerpoint/2010/main" val="131472086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4CA73F-D805-42E8-B04A-60A0BEB7A205}" type="slidenum">
              <a:rPr lang="en-US" smtClean="0"/>
              <a:t>‹#›</a:t>
            </a:fld>
            <a:endParaRPr lang="en-US"/>
          </a:p>
        </p:txBody>
      </p:sp>
      <p:pic>
        <p:nvPicPr>
          <p:cNvPr id="10" name="Picture 2" descr="E:\Allies\BSC Logos\bsc logo_b-gld on transp bkgd.png"/>
          <p:cNvPicPr>
            <a:picLocks noChangeAspect="1" noChangeArrowheads="1"/>
          </p:cNvPicPr>
          <p:nvPr/>
        </p:nvPicPr>
        <p:blipFill>
          <a:blip r:embed="rId2" cstate="print"/>
          <a:srcRect/>
          <a:stretch>
            <a:fillRect/>
          </a:stretch>
        </p:blipFill>
        <p:spPr bwMode="auto">
          <a:xfrm>
            <a:off x="457200" y="5715000"/>
            <a:ext cx="3316287" cy="801687"/>
          </a:xfrm>
          <a:prstGeom prst="rect">
            <a:avLst/>
          </a:prstGeom>
          <a:noFill/>
        </p:spPr>
      </p:pic>
    </p:spTree>
    <p:extLst>
      <p:ext uri="{BB962C8B-B14F-4D97-AF65-F5344CB8AC3E}">
        <p14:creationId xmlns:p14="http://schemas.microsoft.com/office/powerpoint/2010/main" val="237659523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4CA73F-D805-42E8-B04A-60A0BEB7A205}" type="slidenum">
              <a:rPr lang="en-US" smtClean="0"/>
              <a:t>‹#›</a:t>
            </a:fld>
            <a:endParaRPr lang="en-US"/>
          </a:p>
        </p:txBody>
      </p:sp>
      <p:pic>
        <p:nvPicPr>
          <p:cNvPr id="6" name="Picture 2" descr="E:\Allies\BSC Logos\bsc logo_b-gld on transp bkgd.png"/>
          <p:cNvPicPr>
            <a:picLocks noChangeAspect="1" noChangeArrowheads="1"/>
          </p:cNvPicPr>
          <p:nvPr/>
        </p:nvPicPr>
        <p:blipFill>
          <a:blip r:embed="rId2" cstate="print"/>
          <a:srcRect/>
          <a:stretch>
            <a:fillRect/>
          </a:stretch>
        </p:blipFill>
        <p:spPr bwMode="auto">
          <a:xfrm>
            <a:off x="457200" y="5715000"/>
            <a:ext cx="3316287" cy="801687"/>
          </a:xfrm>
          <a:prstGeom prst="rect">
            <a:avLst/>
          </a:prstGeom>
          <a:noFill/>
        </p:spPr>
      </p:pic>
    </p:spTree>
    <p:extLst>
      <p:ext uri="{BB962C8B-B14F-4D97-AF65-F5344CB8AC3E}">
        <p14:creationId xmlns:p14="http://schemas.microsoft.com/office/powerpoint/2010/main" val="280302177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4CA73F-D805-42E8-B04A-60A0BEB7A205}" type="slidenum">
              <a:rPr lang="en-US" smtClean="0"/>
              <a:t>‹#›</a:t>
            </a:fld>
            <a:endParaRPr lang="en-US"/>
          </a:p>
        </p:txBody>
      </p:sp>
      <p:sp>
        <p:nvSpPr>
          <p:cNvPr id="5" name="Rectangle 4"/>
          <p:cNvSpPr/>
          <p:nvPr/>
        </p:nvSpPr>
        <p:spPr>
          <a:xfrm>
            <a:off x="0" y="6650362"/>
            <a:ext cx="9143998" cy="230832"/>
          </a:xfrm>
          <a:prstGeom prst="rect">
            <a:avLst/>
          </a:prstGeom>
        </p:spPr>
        <p:txBody>
          <a:bodyPr wrap="square">
            <a:spAutoFit/>
          </a:bodyPr>
          <a:lstStyle/>
          <a:p>
            <a:pPr algn="r"/>
            <a:r>
              <a:rPr lang="en-US" sz="900" dirty="0">
                <a:solidFill>
                  <a:schemeClr val="bg1"/>
                </a:solidFill>
                <a:effectLst/>
                <a:latin typeface="Verdana" panose="020B0604030504040204" pitchFamily="34" charset="0"/>
                <a:ea typeface="Verdana" panose="020B0604030504040204" pitchFamily="34" charset="0"/>
                <a:cs typeface="Verdana" panose="020B0604030504040204" pitchFamily="34" charset="0"/>
              </a:rPr>
              <a:t>© 2019 Cengage Learning. All Rights Reserved. May not be scanned, copied or duplicated, or posted to a publicly accessible website, in whole or in part.  </a:t>
            </a:r>
            <a:endParaRPr lang="en-US" sz="9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906921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Edit Master text styles</a:t>
            </a:r>
          </a:p>
        </p:txBody>
      </p:sp>
      <p:sp>
        <p:nvSpPr>
          <p:cNvPr id="5" name="Date Placeholder 4"/>
          <p:cNvSpPr>
            <a:spLocks noGrp="1"/>
          </p:cNvSpPr>
          <p:nvPr>
            <p:ph type="dt" sz="half" idx="10"/>
          </p:nvPr>
        </p:nvSpPr>
        <p:spPr>
          <a:xfrm>
            <a:off x="301256" y="6399014"/>
            <a:ext cx="2133600" cy="274320"/>
          </a:xfrm>
          <a:prstGeom prst="rect">
            <a:avLst/>
          </a:prstGeom>
        </p:spPr>
        <p:txBody>
          <a:bodyPr/>
          <a:lstStyle/>
          <a:p>
            <a:fld id="{01E34992-641E-4113-AEDF-E68E7B28DC3A}" type="datetimeFigureOut">
              <a:rPr lang="en-US" smtClean="0"/>
              <a:t>5/8/2018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4CA73F-D805-42E8-B04A-60A0BEB7A205}" type="slidenum">
              <a:rPr lang="en-US" smtClean="0"/>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pic>
        <p:nvPicPr>
          <p:cNvPr id="10" name="Picture 2" descr="E:\Allies\BSC Logos\bsc logo_b-gld on transp bkgd.png"/>
          <p:cNvPicPr>
            <a:picLocks noChangeAspect="1" noChangeArrowheads="1"/>
          </p:cNvPicPr>
          <p:nvPr/>
        </p:nvPicPr>
        <p:blipFill>
          <a:blip r:embed="rId2" cstate="print"/>
          <a:srcRect/>
          <a:stretch>
            <a:fillRect/>
          </a:stretch>
        </p:blipFill>
        <p:spPr bwMode="auto">
          <a:xfrm>
            <a:off x="457200" y="5715000"/>
            <a:ext cx="3316287" cy="801687"/>
          </a:xfrm>
          <a:prstGeom prst="rect">
            <a:avLst/>
          </a:prstGeom>
          <a:noFill/>
        </p:spPr>
      </p:pic>
    </p:spTree>
    <p:extLst>
      <p:ext uri="{BB962C8B-B14F-4D97-AF65-F5344CB8AC3E}">
        <p14:creationId xmlns:p14="http://schemas.microsoft.com/office/powerpoint/2010/main" val="180513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Edit Master text styles</a:t>
            </a:r>
          </a:p>
        </p:txBody>
      </p:sp>
      <p:sp>
        <p:nvSpPr>
          <p:cNvPr id="5" name="Date Placeholder 4"/>
          <p:cNvSpPr>
            <a:spLocks noGrp="1"/>
          </p:cNvSpPr>
          <p:nvPr>
            <p:ph type="dt" sz="half" idx="10"/>
          </p:nvPr>
        </p:nvSpPr>
        <p:spPr>
          <a:xfrm>
            <a:off x="164592" y="1170432"/>
            <a:ext cx="2523744" cy="201168"/>
          </a:xfrm>
          <a:prstGeom prst="rect">
            <a:avLst/>
          </a:prstGeom>
        </p:spPr>
        <p:txBody>
          <a:bodyPr/>
          <a:lstStyle/>
          <a:p>
            <a:fld id="{01E34992-641E-4113-AEDF-E68E7B28DC3A}" type="datetimeFigureOut">
              <a:rPr lang="en-US" smtClean="0"/>
              <a:t>5/8/2018</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B14CA73F-D805-42E8-B04A-60A0BEB7A205}" type="slidenum">
              <a:rPr lang="en-US" smtClean="0"/>
              <a:t>‹#›</a:t>
            </a:fld>
            <a:endParaRPr lang="en-US"/>
          </a:p>
        </p:txBody>
      </p:sp>
      <p:pic>
        <p:nvPicPr>
          <p:cNvPr id="10" name="Picture 2" descr="E:\Allies\BSC Logos\bsc logo_b-gld on transp bkgd.png"/>
          <p:cNvPicPr>
            <a:picLocks noChangeAspect="1" noChangeArrowheads="1"/>
          </p:cNvPicPr>
          <p:nvPr/>
        </p:nvPicPr>
        <p:blipFill>
          <a:blip r:embed="rId2" cstate="print"/>
          <a:srcRect/>
          <a:stretch>
            <a:fillRect/>
          </a:stretch>
        </p:blipFill>
        <p:spPr bwMode="auto">
          <a:xfrm>
            <a:off x="457200" y="5715000"/>
            <a:ext cx="3316287" cy="801687"/>
          </a:xfrm>
          <a:prstGeom prst="rect">
            <a:avLst/>
          </a:prstGeom>
          <a:noFill/>
        </p:spPr>
      </p:pic>
    </p:spTree>
    <p:extLst>
      <p:ext uri="{BB962C8B-B14F-4D97-AF65-F5344CB8AC3E}">
        <p14:creationId xmlns:p14="http://schemas.microsoft.com/office/powerpoint/2010/main" val="223715246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p>
            <a:pPr lvl="0" eaLnBrk="1" latinLnBrk="0" hangingPunct="1"/>
            <a:r>
              <a:rPr kumimoji="0" lang="en-US" dirty="0" smtClean="0"/>
              <a:t>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B14CA73F-D805-42E8-B04A-60A0BEB7A205}" type="slidenum">
              <a:rPr lang="en-US" smtClean="0"/>
              <a:t>‹#›</a:t>
            </a:fld>
            <a:endParaRPr lang="en-US"/>
          </a:p>
        </p:txBody>
      </p:sp>
      <p:sp>
        <p:nvSpPr>
          <p:cNvPr id="9" name="Rectangle 8"/>
          <p:cNvSpPr/>
          <p:nvPr/>
        </p:nvSpPr>
        <p:spPr>
          <a:xfrm>
            <a:off x="0" y="6673334"/>
            <a:ext cx="9144000" cy="184666"/>
          </a:xfrm>
          <a:prstGeom prst="rect">
            <a:avLst/>
          </a:prstGeom>
          <a:solidFill>
            <a:srgbClr val="343F5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11" name="Rectangle 10"/>
          <p:cNvSpPr/>
          <p:nvPr/>
        </p:nvSpPr>
        <p:spPr>
          <a:xfrm>
            <a:off x="0" y="0"/>
            <a:ext cx="9144000" cy="62982"/>
          </a:xfrm>
          <a:prstGeom prst="rect">
            <a:avLst/>
          </a:prstGeom>
          <a:solidFill>
            <a:srgbClr val="343F5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3806225735"/>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 id="2147483711" r:id="rId17"/>
    <p:sldLayoutId id="2147483712" r:id="rId18"/>
    <p:sldLayoutId id="2147483713" r:id="rId19"/>
  </p:sldLayoutIdLst>
  <p:timing>
    <p:tnLst>
      <p:par>
        <p:cTn id="1" dur="indefinite" restart="never" nodeType="tmRoot"/>
      </p:par>
    </p:tnLst>
  </p:timing>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5.w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Time </a:t>
            </a:r>
            <a:r>
              <a:rPr lang="en-US" dirty="0"/>
              <a:t>Value of Money</a:t>
            </a:r>
          </a:p>
        </p:txBody>
      </p:sp>
      <p:sp>
        <p:nvSpPr>
          <p:cNvPr id="5" name="Text Placeholder 4"/>
          <p:cNvSpPr>
            <a:spLocks noGrp="1"/>
          </p:cNvSpPr>
          <p:nvPr>
            <p:ph type="body" idx="1"/>
          </p:nvPr>
        </p:nvSpPr>
        <p:spPr/>
        <p:txBody>
          <a:bodyPr/>
          <a:lstStyle/>
          <a:p>
            <a:r>
              <a:rPr lang="en-US" dirty="0"/>
              <a:t>Chapter 5</a:t>
            </a:r>
          </a:p>
        </p:txBody>
      </p:sp>
    </p:spTree>
    <p:extLst>
      <p:ext uri="{BB962C8B-B14F-4D97-AF65-F5344CB8AC3E}">
        <p14:creationId xmlns:p14="http://schemas.microsoft.com/office/powerpoint/2010/main" val="934679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Solving for PV:</a:t>
            </a:r>
            <a:br>
              <a:rPr lang="en-US" dirty="0"/>
            </a:br>
            <a:r>
              <a:rPr lang="en-US" dirty="0"/>
              <a:t>The Formula Method</a:t>
            </a:r>
          </a:p>
        </p:txBody>
      </p:sp>
      <p:sp>
        <p:nvSpPr>
          <p:cNvPr id="2" name="Content Placeholder 1" descr="Solving the general FV equation for PV." title="Solving for PV: The Formula Method"/>
          <p:cNvSpPr>
            <a:spLocks noGrp="1"/>
          </p:cNvSpPr>
          <p:nvPr>
            <p:ph idx="1"/>
          </p:nvPr>
        </p:nvSpPr>
        <p:spPr/>
        <p:txBody>
          <a:bodyPr/>
          <a:lstStyle/>
          <a:p>
            <a:pPr>
              <a:defRPr/>
            </a:pPr>
            <a:r>
              <a:rPr lang="en-US" dirty="0"/>
              <a:t>Solve the general FV equation for PV:</a:t>
            </a:r>
          </a:p>
          <a:p>
            <a:pPr marL="457200" lvl="1" indent="0">
              <a:buNone/>
              <a:tabLst>
                <a:tab pos="3314700" algn="r"/>
                <a:tab pos="3429000" algn="l"/>
              </a:tabLst>
              <a:defRPr/>
            </a:pPr>
            <a:r>
              <a:rPr lang="en-US" dirty="0"/>
              <a:t>	</a:t>
            </a:r>
            <a:r>
              <a:rPr lang="en-US" sz="2600" dirty="0"/>
              <a:t>PV	= FV</a:t>
            </a:r>
            <a:r>
              <a:rPr lang="en-US" sz="2600" baseline="-25000" dirty="0"/>
              <a:t>N </a:t>
            </a:r>
            <a:r>
              <a:rPr lang="en-US" sz="2600" dirty="0"/>
              <a:t>/(1 + I)</a:t>
            </a:r>
            <a:r>
              <a:rPr lang="en-US" sz="2600" baseline="30000" dirty="0"/>
              <a:t>N</a:t>
            </a:r>
          </a:p>
          <a:p>
            <a:pPr marL="457200" lvl="1" indent="0" algn="ctr">
              <a:buNone/>
              <a:defRPr/>
            </a:pPr>
            <a:endParaRPr lang="en-US" sz="2600" baseline="30000" dirty="0"/>
          </a:p>
          <a:p>
            <a:pPr marL="457200" lvl="1" indent="0">
              <a:buNone/>
              <a:tabLst>
                <a:tab pos="3314700" algn="r"/>
                <a:tab pos="3429000" algn="l"/>
              </a:tabLst>
              <a:defRPr/>
            </a:pPr>
            <a:r>
              <a:rPr lang="en-US" sz="2600" dirty="0"/>
              <a:t>	PV	= FV</a:t>
            </a:r>
            <a:r>
              <a:rPr lang="en-US" sz="2600" baseline="-25000" dirty="0"/>
              <a:t>3 </a:t>
            </a:r>
            <a:r>
              <a:rPr lang="en-US" sz="2600" dirty="0"/>
              <a:t>/(1 + I)</a:t>
            </a:r>
            <a:r>
              <a:rPr lang="en-US" sz="2600" baseline="30000" dirty="0"/>
              <a:t>3</a:t>
            </a:r>
            <a:endParaRPr lang="en-US" sz="2600" dirty="0"/>
          </a:p>
          <a:p>
            <a:pPr marL="457200" lvl="1" indent="0">
              <a:buNone/>
              <a:tabLst>
                <a:tab pos="3314700" algn="r"/>
                <a:tab pos="3429000" algn="l"/>
              </a:tabLst>
              <a:defRPr/>
            </a:pPr>
            <a:r>
              <a:rPr lang="en-US" sz="2600" dirty="0"/>
              <a:t>		= $100/(1.04)</a:t>
            </a:r>
            <a:r>
              <a:rPr lang="en-US" sz="2600" baseline="30000" dirty="0"/>
              <a:t>3</a:t>
            </a:r>
            <a:endParaRPr lang="en-US" sz="2600" dirty="0"/>
          </a:p>
          <a:p>
            <a:pPr marL="457200" lvl="1" indent="0">
              <a:buNone/>
              <a:tabLst>
                <a:tab pos="3314700" algn="r"/>
                <a:tab pos="3429000" algn="l"/>
              </a:tabLst>
              <a:defRPr/>
            </a:pPr>
            <a:r>
              <a:rPr lang="en-US" sz="2600" dirty="0"/>
              <a:t>		= $88.90</a:t>
            </a:r>
          </a:p>
        </p:txBody>
      </p:sp>
    </p:spTree>
    <p:extLst>
      <p:ext uri="{BB962C8B-B14F-4D97-AF65-F5344CB8AC3E}">
        <p14:creationId xmlns:p14="http://schemas.microsoft.com/office/powerpoint/2010/main" val="1965786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normAutofit fontScale="90000"/>
          </a:bodyPr>
          <a:lstStyle/>
          <a:p>
            <a:r>
              <a:rPr lang="en-US" dirty="0"/>
              <a:t>Solving for PV:</a:t>
            </a:r>
            <a:br>
              <a:rPr lang="en-US" dirty="0"/>
            </a:br>
            <a:r>
              <a:rPr lang="en-US" dirty="0"/>
              <a:t>Calculator and Excel Methods</a:t>
            </a:r>
          </a:p>
        </p:txBody>
      </p:sp>
      <p:sp>
        <p:nvSpPr>
          <p:cNvPr id="2" name="Content Placeholder 1"/>
          <p:cNvSpPr>
            <a:spLocks noGrp="1"/>
          </p:cNvSpPr>
          <p:nvPr>
            <p:ph idx="1"/>
          </p:nvPr>
        </p:nvSpPr>
        <p:spPr/>
        <p:txBody>
          <a:bodyPr>
            <a:normAutofit/>
          </a:bodyPr>
          <a:lstStyle/>
          <a:p>
            <a:pPr>
              <a:defRPr/>
            </a:pPr>
            <a:r>
              <a:rPr lang="en-US" dirty="0"/>
              <a:t>Solves the general FV equation for PV.</a:t>
            </a:r>
          </a:p>
          <a:p>
            <a:pPr>
              <a:defRPr/>
            </a:pPr>
            <a:r>
              <a:rPr lang="en-US" dirty="0"/>
              <a:t>Exactly like solving for FV, except we have different input information and are solving for a different variable.</a:t>
            </a:r>
          </a:p>
          <a:p>
            <a:endParaRPr lang="en-US" dirty="0"/>
          </a:p>
          <a:p>
            <a:pPr marL="0" indent="0">
              <a:buNone/>
            </a:pPr>
            <a:endParaRPr lang="en-US" dirty="0"/>
          </a:p>
          <a:p>
            <a:endParaRPr lang="en-US" dirty="0"/>
          </a:p>
          <a:p>
            <a:r>
              <a:rPr lang="en-US" dirty="0" smtClean="0"/>
              <a:t>Excel</a:t>
            </a:r>
            <a:r>
              <a:rPr lang="en-US" dirty="0"/>
              <a:t>:  =PV(</a:t>
            </a:r>
            <a:r>
              <a:rPr lang="en-US" dirty="0" err="1"/>
              <a:t>rate,nper,pmt,fv,type</a:t>
            </a:r>
            <a:r>
              <a:rPr lang="en-US" dirty="0"/>
              <a:t>)</a:t>
            </a:r>
          </a:p>
        </p:txBody>
      </p:sp>
      <p:grpSp>
        <p:nvGrpSpPr>
          <p:cNvPr id="4" name="Group 20" descr="Graphic showing the calculator Inputs and Output needed to solve for PV.&#10;" title="Calculator Methods for PV"/>
          <p:cNvGrpSpPr>
            <a:grpSpLocks/>
          </p:cNvGrpSpPr>
          <p:nvPr/>
        </p:nvGrpSpPr>
        <p:grpSpPr bwMode="auto">
          <a:xfrm>
            <a:off x="2151090" y="3881304"/>
            <a:ext cx="5983288" cy="1420813"/>
            <a:chOff x="1581150" y="3375025"/>
            <a:chExt cx="5983288" cy="1420813"/>
          </a:xfrm>
          <a:effectLst>
            <a:outerShdw blurRad="50800" dist="38100" dir="2700000" algn="tl" rotWithShape="0">
              <a:prstClr val="black">
                <a:alpha val="40000"/>
              </a:prstClr>
            </a:outerShdw>
          </a:effectLst>
        </p:grpSpPr>
        <p:grpSp>
          <p:nvGrpSpPr>
            <p:cNvPr id="5" name="Group 49"/>
            <p:cNvGrpSpPr>
              <a:grpSpLocks/>
            </p:cNvGrpSpPr>
            <p:nvPr/>
          </p:nvGrpSpPr>
          <p:grpSpPr bwMode="auto">
            <a:xfrm>
              <a:off x="1581150" y="3375025"/>
              <a:ext cx="5983288" cy="1420813"/>
              <a:chOff x="1581150" y="3375025"/>
              <a:chExt cx="5983288" cy="1420813"/>
            </a:xfrm>
          </p:grpSpPr>
          <p:grpSp>
            <p:nvGrpSpPr>
              <p:cNvPr id="7" name="Group 20"/>
              <p:cNvGrpSpPr>
                <a:grpSpLocks/>
              </p:cNvGrpSpPr>
              <p:nvPr/>
            </p:nvGrpSpPr>
            <p:grpSpPr bwMode="auto">
              <a:xfrm>
                <a:off x="1581150" y="3375025"/>
                <a:ext cx="5983288" cy="1420813"/>
                <a:chOff x="1581150" y="3119438"/>
                <a:chExt cx="5983288" cy="1420812"/>
              </a:xfrm>
            </p:grpSpPr>
            <p:sp>
              <p:nvSpPr>
                <p:cNvPr id="9" name="AutoShape 4"/>
                <p:cNvSpPr>
                  <a:spLocks noChangeArrowheads="1"/>
                </p:cNvSpPr>
                <p:nvPr/>
              </p:nvSpPr>
              <p:spPr bwMode="auto">
                <a:xfrm>
                  <a:off x="1581150" y="3119438"/>
                  <a:ext cx="5983288" cy="1420812"/>
                </a:xfrm>
                <a:prstGeom prst="roundRect">
                  <a:avLst>
                    <a:gd name="adj" fmla="val 12486"/>
                  </a:avLst>
                </a:prstGeom>
                <a:solidFill>
                  <a:srgbClr val="343F52"/>
                </a:solidFill>
                <a:ln w="19050">
                  <a:solidFill>
                    <a:schemeClr val="tx1"/>
                  </a:solidFill>
                  <a:round/>
                  <a:headEnd/>
                  <a:tailEnd/>
                </a:ln>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10" name="AutoShape 5"/>
                <p:cNvSpPr>
                  <a:spLocks noChangeArrowheads="1"/>
                </p:cNvSpPr>
                <p:nvPr/>
              </p:nvSpPr>
              <p:spPr bwMode="auto">
                <a:xfrm>
                  <a:off x="1733550" y="3216276"/>
                  <a:ext cx="1189038" cy="365125"/>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11" name="AutoShape 6"/>
                <p:cNvSpPr>
                  <a:spLocks noChangeArrowheads="1"/>
                </p:cNvSpPr>
                <p:nvPr/>
              </p:nvSpPr>
              <p:spPr bwMode="auto">
                <a:xfrm>
                  <a:off x="1733550" y="4075112"/>
                  <a:ext cx="1189038" cy="366713"/>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12" name="AutoShape 7"/>
                <p:cNvSpPr>
                  <a:spLocks noChangeArrowheads="1"/>
                </p:cNvSpPr>
                <p:nvPr/>
              </p:nvSpPr>
              <p:spPr bwMode="auto">
                <a:xfrm>
                  <a:off x="3141663" y="3644901"/>
                  <a:ext cx="639762"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13" name="AutoShape 8"/>
                <p:cNvSpPr>
                  <a:spLocks noChangeArrowheads="1"/>
                </p:cNvSpPr>
                <p:nvPr/>
              </p:nvSpPr>
              <p:spPr bwMode="auto">
                <a:xfrm>
                  <a:off x="401320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4" name="AutoShape 9"/>
                <p:cNvSpPr>
                  <a:spLocks noChangeArrowheads="1"/>
                </p:cNvSpPr>
                <p:nvPr/>
              </p:nvSpPr>
              <p:spPr bwMode="auto">
                <a:xfrm>
                  <a:off x="575945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5" name="AutoShape 10"/>
                <p:cNvSpPr>
                  <a:spLocks noChangeArrowheads="1"/>
                </p:cNvSpPr>
                <p:nvPr/>
              </p:nvSpPr>
              <p:spPr bwMode="auto">
                <a:xfrm>
                  <a:off x="4886325"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6" name="AutoShape 11"/>
                <p:cNvSpPr>
                  <a:spLocks noChangeArrowheads="1"/>
                </p:cNvSpPr>
                <p:nvPr/>
              </p:nvSpPr>
              <p:spPr bwMode="auto">
                <a:xfrm>
                  <a:off x="6630988" y="3644901"/>
                  <a:ext cx="641350"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7" name="AutoShape 12"/>
                <p:cNvSpPr>
                  <a:spLocks noChangeArrowheads="1"/>
                </p:cNvSpPr>
                <p:nvPr/>
              </p:nvSpPr>
              <p:spPr bwMode="auto">
                <a:xfrm>
                  <a:off x="3141663" y="3216276"/>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3</a:t>
                  </a:r>
                </a:p>
              </p:txBody>
            </p:sp>
            <p:sp>
              <p:nvSpPr>
                <p:cNvPr id="18" name="AutoShape 14"/>
                <p:cNvSpPr>
                  <a:spLocks noChangeArrowheads="1"/>
                </p:cNvSpPr>
                <p:nvPr/>
              </p:nvSpPr>
              <p:spPr bwMode="auto">
                <a:xfrm>
                  <a:off x="5757863" y="3216276"/>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20" dirty="0">
                      <a:latin typeface="Arial" panose="020B0604020202020204" pitchFamily="34" charset="0"/>
                      <a:cs typeface="Arial" panose="020B0604020202020204" pitchFamily="34" charset="0"/>
                    </a:rPr>
                    <a:t>0</a:t>
                  </a:r>
                </a:p>
              </p:txBody>
            </p:sp>
            <p:sp>
              <p:nvSpPr>
                <p:cNvPr id="19" name="AutoShape 15"/>
                <p:cNvSpPr>
                  <a:spLocks noChangeArrowheads="1"/>
                </p:cNvSpPr>
                <p:nvPr/>
              </p:nvSpPr>
              <p:spPr bwMode="auto">
                <a:xfrm>
                  <a:off x="4006850" y="3216276"/>
                  <a:ext cx="641350" cy="366712"/>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4</a:t>
                  </a:r>
                </a:p>
              </p:txBody>
            </p:sp>
          </p:grpSp>
          <p:sp>
            <p:nvSpPr>
              <p:cNvPr id="8" name="AutoShape 15"/>
              <p:cNvSpPr>
                <a:spLocks noChangeArrowheads="1"/>
              </p:cNvSpPr>
              <p:nvPr/>
            </p:nvSpPr>
            <p:spPr bwMode="auto">
              <a:xfrm>
                <a:off x="4837113" y="4332288"/>
                <a:ext cx="731837" cy="366712"/>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-88.90</a:t>
                </a:r>
              </a:p>
            </p:txBody>
          </p:sp>
        </p:grpSp>
        <p:sp>
          <p:nvSpPr>
            <p:cNvPr id="6" name="AutoShape 15"/>
            <p:cNvSpPr>
              <a:spLocks noChangeArrowheads="1"/>
            </p:cNvSpPr>
            <p:nvPr/>
          </p:nvSpPr>
          <p:spPr bwMode="auto">
            <a:xfrm>
              <a:off x="6630988" y="3471863"/>
              <a:ext cx="641350" cy="366712"/>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100</a:t>
              </a:r>
            </a:p>
          </p:txBody>
        </p:sp>
      </p:grpSp>
    </p:spTree>
    <p:extLst>
      <p:ext uri="{BB962C8B-B14F-4D97-AF65-F5344CB8AC3E}">
        <p14:creationId xmlns:p14="http://schemas.microsoft.com/office/powerpoint/2010/main" val="1880259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normAutofit/>
          </a:bodyPr>
          <a:lstStyle/>
          <a:p>
            <a:r>
              <a:rPr lang="en-US" dirty="0"/>
              <a:t>Solving for I</a:t>
            </a:r>
          </a:p>
        </p:txBody>
      </p:sp>
      <p:sp>
        <p:nvSpPr>
          <p:cNvPr id="2" name="Content Placeholder 1"/>
          <p:cNvSpPr>
            <a:spLocks noGrp="1"/>
          </p:cNvSpPr>
          <p:nvPr>
            <p:ph idx="1"/>
          </p:nvPr>
        </p:nvSpPr>
        <p:spPr>
          <a:xfrm>
            <a:off x="399449" y="1496059"/>
            <a:ext cx="8229600" cy="4625609"/>
          </a:xfrm>
        </p:spPr>
        <p:txBody>
          <a:bodyPr>
            <a:normAutofit lnSpcReduction="10000"/>
          </a:bodyPr>
          <a:lstStyle/>
          <a:p>
            <a:pPr>
              <a:defRPr/>
            </a:pPr>
            <a:r>
              <a:rPr lang="en-US" dirty="0"/>
              <a:t>What annual interest rate would cause $100 to grow to $119.10 in 3 years?</a:t>
            </a:r>
          </a:p>
          <a:p>
            <a:pPr lvl="1">
              <a:spcAft>
                <a:spcPts val="1200"/>
              </a:spcAft>
              <a:defRPr/>
            </a:pPr>
            <a:r>
              <a:rPr lang="en-US" dirty="0"/>
              <a:t>Solves the general FV equation for I/YR.</a:t>
            </a:r>
          </a:p>
          <a:p>
            <a:pPr lvl="1">
              <a:spcAft>
                <a:spcPts val="1200"/>
              </a:spcAft>
              <a:defRPr/>
            </a:pPr>
            <a:r>
              <a:rPr lang="en-US" dirty="0"/>
              <a:t>Hard to solve without a financial calculator or spreadsheet.</a:t>
            </a:r>
          </a:p>
          <a:p>
            <a:endParaRPr lang="en-US" dirty="0"/>
          </a:p>
          <a:p>
            <a:endParaRPr lang="en-US" dirty="0"/>
          </a:p>
          <a:p>
            <a:endParaRPr lang="en-US" dirty="0"/>
          </a:p>
          <a:p>
            <a:pPr lvl="1">
              <a:spcAft>
                <a:spcPts val="1200"/>
              </a:spcAft>
            </a:pPr>
            <a:r>
              <a:rPr lang="en-US" dirty="0"/>
              <a:t>Excel:  =RATE(</a:t>
            </a:r>
            <a:r>
              <a:rPr lang="en-US" dirty="0" err="1"/>
              <a:t>nper,pmt,pv,fv,type,guess</a:t>
            </a:r>
            <a:r>
              <a:rPr lang="en-US" dirty="0"/>
              <a:t>)</a:t>
            </a:r>
          </a:p>
        </p:txBody>
      </p:sp>
      <p:grpSp>
        <p:nvGrpSpPr>
          <p:cNvPr id="4" name="Group 19" descr="Graphic showing the calculator Inputs and Output needed to solve for I/YR.&#10;" title="Calculator Methods for I/YR"/>
          <p:cNvGrpSpPr>
            <a:grpSpLocks/>
          </p:cNvGrpSpPr>
          <p:nvPr/>
        </p:nvGrpSpPr>
        <p:grpSpPr bwMode="auto">
          <a:xfrm>
            <a:off x="2408127" y="3914505"/>
            <a:ext cx="5983288" cy="1420813"/>
            <a:chOff x="1581150" y="3375025"/>
            <a:chExt cx="5983288" cy="1420813"/>
          </a:xfrm>
          <a:effectLst>
            <a:outerShdw blurRad="50800" dist="38100" dir="2700000" algn="tl" rotWithShape="0">
              <a:prstClr val="black">
                <a:alpha val="40000"/>
              </a:prstClr>
            </a:outerShdw>
          </a:effectLst>
        </p:grpSpPr>
        <p:grpSp>
          <p:nvGrpSpPr>
            <p:cNvPr id="5" name="Group 34"/>
            <p:cNvGrpSpPr>
              <a:grpSpLocks/>
            </p:cNvGrpSpPr>
            <p:nvPr/>
          </p:nvGrpSpPr>
          <p:grpSpPr bwMode="auto">
            <a:xfrm>
              <a:off x="1581150" y="3375025"/>
              <a:ext cx="5983288" cy="1420813"/>
              <a:chOff x="1581150" y="3375025"/>
              <a:chExt cx="5983288" cy="1420813"/>
            </a:xfrm>
          </p:grpSpPr>
          <p:grpSp>
            <p:nvGrpSpPr>
              <p:cNvPr id="7" name="Group 20"/>
              <p:cNvGrpSpPr>
                <a:grpSpLocks/>
              </p:cNvGrpSpPr>
              <p:nvPr/>
            </p:nvGrpSpPr>
            <p:grpSpPr bwMode="auto">
              <a:xfrm>
                <a:off x="1581150" y="3375025"/>
                <a:ext cx="5983288" cy="1420813"/>
                <a:chOff x="1581150" y="3119438"/>
                <a:chExt cx="5983288" cy="1420812"/>
              </a:xfrm>
            </p:grpSpPr>
            <p:sp>
              <p:nvSpPr>
                <p:cNvPr id="9" name="AutoShape 4"/>
                <p:cNvSpPr>
                  <a:spLocks noChangeArrowheads="1"/>
                </p:cNvSpPr>
                <p:nvPr/>
              </p:nvSpPr>
              <p:spPr bwMode="auto">
                <a:xfrm>
                  <a:off x="1581150" y="3119438"/>
                  <a:ext cx="5983288" cy="1420812"/>
                </a:xfrm>
                <a:prstGeom prst="roundRect">
                  <a:avLst>
                    <a:gd name="adj" fmla="val 12486"/>
                  </a:avLst>
                </a:prstGeom>
                <a:solidFill>
                  <a:srgbClr val="343F52"/>
                </a:solidFill>
                <a:ln w="25400">
                  <a:solidFill>
                    <a:schemeClr val="tx1"/>
                  </a:solidFill>
                  <a:round/>
                  <a:headEnd/>
                  <a:tailEnd/>
                </a:ln>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10" name="AutoShape 5"/>
                <p:cNvSpPr>
                  <a:spLocks noChangeArrowheads="1"/>
                </p:cNvSpPr>
                <p:nvPr/>
              </p:nvSpPr>
              <p:spPr bwMode="auto">
                <a:xfrm>
                  <a:off x="1733550" y="3216276"/>
                  <a:ext cx="1189038" cy="365125"/>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11" name="AutoShape 6"/>
                <p:cNvSpPr>
                  <a:spLocks noChangeArrowheads="1"/>
                </p:cNvSpPr>
                <p:nvPr/>
              </p:nvSpPr>
              <p:spPr bwMode="auto">
                <a:xfrm>
                  <a:off x="1733550" y="4075112"/>
                  <a:ext cx="1189038" cy="366713"/>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12" name="AutoShape 7"/>
                <p:cNvSpPr>
                  <a:spLocks noChangeArrowheads="1"/>
                </p:cNvSpPr>
                <p:nvPr/>
              </p:nvSpPr>
              <p:spPr bwMode="auto">
                <a:xfrm>
                  <a:off x="3141663" y="3644901"/>
                  <a:ext cx="639762"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13" name="AutoShape 8"/>
                <p:cNvSpPr>
                  <a:spLocks noChangeArrowheads="1"/>
                </p:cNvSpPr>
                <p:nvPr/>
              </p:nvSpPr>
              <p:spPr bwMode="auto">
                <a:xfrm>
                  <a:off x="401320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4" name="AutoShape 9"/>
                <p:cNvSpPr>
                  <a:spLocks noChangeArrowheads="1"/>
                </p:cNvSpPr>
                <p:nvPr/>
              </p:nvSpPr>
              <p:spPr bwMode="auto">
                <a:xfrm>
                  <a:off x="575945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5" name="AutoShape 10"/>
                <p:cNvSpPr>
                  <a:spLocks noChangeArrowheads="1"/>
                </p:cNvSpPr>
                <p:nvPr/>
              </p:nvSpPr>
              <p:spPr bwMode="auto">
                <a:xfrm>
                  <a:off x="4886325"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6" name="AutoShape 11"/>
                <p:cNvSpPr>
                  <a:spLocks noChangeArrowheads="1"/>
                </p:cNvSpPr>
                <p:nvPr/>
              </p:nvSpPr>
              <p:spPr bwMode="auto">
                <a:xfrm>
                  <a:off x="6630988" y="3644901"/>
                  <a:ext cx="641350"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7" name="AutoShape 12"/>
                <p:cNvSpPr>
                  <a:spLocks noChangeArrowheads="1"/>
                </p:cNvSpPr>
                <p:nvPr/>
              </p:nvSpPr>
              <p:spPr bwMode="auto">
                <a:xfrm>
                  <a:off x="3141663" y="3216276"/>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3</a:t>
                  </a:r>
                </a:p>
              </p:txBody>
            </p:sp>
            <p:sp>
              <p:nvSpPr>
                <p:cNvPr id="18" name="AutoShape 14"/>
                <p:cNvSpPr>
                  <a:spLocks noChangeArrowheads="1"/>
                </p:cNvSpPr>
                <p:nvPr/>
              </p:nvSpPr>
              <p:spPr bwMode="auto">
                <a:xfrm>
                  <a:off x="5757863" y="3216276"/>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20" dirty="0">
                      <a:latin typeface="Arial" panose="020B0604020202020204" pitchFamily="34" charset="0"/>
                      <a:cs typeface="Arial" panose="020B0604020202020204" pitchFamily="34" charset="0"/>
                    </a:rPr>
                    <a:t>0</a:t>
                  </a:r>
                </a:p>
              </p:txBody>
            </p:sp>
            <p:sp>
              <p:nvSpPr>
                <p:cNvPr id="19" name="AutoShape 15"/>
                <p:cNvSpPr>
                  <a:spLocks noChangeArrowheads="1"/>
                </p:cNvSpPr>
                <p:nvPr/>
              </p:nvSpPr>
              <p:spPr bwMode="auto">
                <a:xfrm>
                  <a:off x="4006850" y="4076700"/>
                  <a:ext cx="641350" cy="366712"/>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6</a:t>
                  </a:r>
                </a:p>
              </p:txBody>
            </p:sp>
          </p:grpSp>
          <p:sp>
            <p:nvSpPr>
              <p:cNvPr id="8" name="AutoShape 16"/>
              <p:cNvSpPr>
                <a:spLocks noChangeArrowheads="1"/>
              </p:cNvSpPr>
              <p:nvPr/>
            </p:nvSpPr>
            <p:spPr bwMode="auto">
              <a:xfrm>
                <a:off x="4884738" y="3471863"/>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-100</a:t>
                </a:r>
              </a:p>
            </p:txBody>
          </p:sp>
        </p:grpSp>
        <p:sp>
          <p:nvSpPr>
            <p:cNvPr id="6" name="AutoShape 15"/>
            <p:cNvSpPr>
              <a:spLocks noChangeArrowheads="1"/>
            </p:cNvSpPr>
            <p:nvPr/>
          </p:nvSpPr>
          <p:spPr bwMode="auto">
            <a:xfrm>
              <a:off x="6542088" y="3471863"/>
              <a:ext cx="822325" cy="366712"/>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119.10</a:t>
              </a:r>
            </a:p>
          </p:txBody>
        </p:sp>
      </p:grpSp>
    </p:spTree>
    <p:extLst>
      <p:ext uri="{BB962C8B-B14F-4D97-AF65-F5344CB8AC3E}">
        <p14:creationId xmlns:p14="http://schemas.microsoft.com/office/powerpoint/2010/main" val="4042111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normAutofit/>
          </a:bodyPr>
          <a:lstStyle/>
          <a:p>
            <a:r>
              <a:rPr lang="en-US" dirty="0"/>
              <a:t>Solving for N</a:t>
            </a:r>
          </a:p>
        </p:txBody>
      </p:sp>
      <p:sp>
        <p:nvSpPr>
          <p:cNvPr id="2" name="Content Placeholder 1"/>
          <p:cNvSpPr>
            <a:spLocks noGrp="1"/>
          </p:cNvSpPr>
          <p:nvPr>
            <p:ph idx="1"/>
          </p:nvPr>
        </p:nvSpPr>
        <p:spPr>
          <a:xfrm>
            <a:off x="457200" y="1472665"/>
            <a:ext cx="8229600" cy="4928135"/>
          </a:xfrm>
        </p:spPr>
        <p:txBody>
          <a:bodyPr>
            <a:normAutofit/>
          </a:bodyPr>
          <a:lstStyle/>
          <a:p>
            <a:pPr>
              <a:defRPr/>
            </a:pPr>
            <a:r>
              <a:rPr lang="en-US" dirty="0"/>
              <a:t>If sales grow at 10% per year, how long before sales double?</a:t>
            </a:r>
          </a:p>
          <a:p>
            <a:pPr lvl="1">
              <a:spcAft>
                <a:spcPts val="1200"/>
              </a:spcAft>
              <a:defRPr/>
            </a:pPr>
            <a:r>
              <a:rPr lang="en-US" dirty="0"/>
              <a:t>Solves the general FV equation for N.</a:t>
            </a:r>
          </a:p>
          <a:p>
            <a:pPr lvl="1">
              <a:spcAft>
                <a:spcPts val="1200"/>
              </a:spcAft>
              <a:defRPr/>
            </a:pPr>
            <a:r>
              <a:rPr lang="en-US" dirty="0"/>
              <a:t>Hard to solve without a financial calculator or spreadsheet.</a:t>
            </a:r>
          </a:p>
          <a:p>
            <a:endParaRPr lang="en-US" dirty="0"/>
          </a:p>
          <a:p>
            <a:endParaRPr lang="en-US" dirty="0"/>
          </a:p>
          <a:p>
            <a:pPr lvl="1">
              <a:spcAft>
                <a:spcPts val="1200"/>
              </a:spcAft>
            </a:pPr>
            <a:r>
              <a:rPr lang="en-US" dirty="0" smtClean="0"/>
              <a:t>EXCEL</a:t>
            </a:r>
            <a:r>
              <a:rPr lang="en-US" dirty="0"/>
              <a:t>:  =NPER(</a:t>
            </a:r>
            <a:r>
              <a:rPr lang="en-US" dirty="0" err="1"/>
              <a:t>rate,pmt,pv,fv,type</a:t>
            </a:r>
            <a:r>
              <a:rPr lang="en-US" dirty="0"/>
              <a:t>)</a:t>
            </a:r>
          </a:p>
        </p:txBody>
      </p:sp>
      <p:grpSp>
        <p:nvGrpSpPr>
          <p:cNvPr id="4" name="Group 19" descr="Graphic showing the calculator Inputs and Output needed to solve for N." title="Solving for N"/>
          <p:cNvGrpSpPr>
            <a:grpSpLocks/>
          </p:cNvGrpSpPr>
          <p:nvPr/>
        </p:nvGrpSpPr>
        <p:grpSpPr bwMode="auto">
          <a:xfrm>
            <a:off x="3144175" y="3813736"/>
            <a:ext cx="5983288" cy="1420813"/>
            <a:chOff x="1581150" y="3375025"/>
            <a:chExt cx="5983288" cy="1420813"/>
          </a:xfrm>
        </p:grpSpPr>
        <p:grpSp>
          <p:nvGrpSpPr>
            <p:cNvPr id="5" name="Group 34"/>
            <p:cNvGrpSpPr>
              <a:grpSpLocks/>
            </p:cNvGrpSpPr>
            <p:nvPr/>
          </p:nvGrpSpPr>
          <p:grpSpPr bwMode="auto">
            <a:xfrm>
              <a:off x="1581150" y="3375025"/>
              <a:ext cx="5983288" cy="1420813"/>
              <a:chOff x="1581150" y="3375025"/>
              <a:chExt cx="5983288" cy="1420813"/>
            </a:xfrm>
          </p:grpSpPr>
          <p:grpSp>
            <p:nvGrpSpPr>
              <p:cNvPr id="7" name="Group 20"/>
              <p:cNvGrpSpPr>
                <a:grpSpLocks/>
              </p:cNvGrpSpPr>
              <p:nvPr/>
            </p:nvGrpSpPr>
            <p:grpSpPr bwMode="auto">
              <a:xfrm>
                <a:off x="1581150" y="3375025"/>
                <a:ext cx="5983288" cy="1420813"/>
                <a:chOff x="1581150" y="3119438"/>
                <a:chExt cx="5983288" cy="1420812"/>
              </a:xfrm>
            </p:grpSpPr>
            <p:sp>
              <p:nvSpPr>
                <p:cNvPr id="9" name="AutoShape 4"/>
                <p:cNvSpPr>
                  <a:spLocks noChangeArrowheads="1"/>
                </p:cNvSpPr>
                <p:nvPr/>
              </p:nvSpPr>
              <p:spPr bwMode="auto">
                <a:xfrm>
                  <a:off x="1581150" y="3119438"/>
                  <a:ext cx="5983288" cy="1420812"/>
                </a:xfrm>
                <a:prstGeom prst="roundRect">
                  <a:avLst>
                    <a:gd name="adj" fmla="val 12486"/>
                  </a:avLst>
                </a:prstGeom>
                <a:solidFill>
                  <a:srgbClr val="343F52"/>
                </a:solidFill>
                <a:ln w="25400">
                  <a:solidFill>
                    <a:schemeClr val="tx1"/>
                  </a:solidFill>
                  <a:round/>
                  <a:headEnd/>
                  <a:tailEnd/>
                </a:ln>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10" name="AutoShape 5"/>
                <p:cNvSpPr>
                  <a:spLocks noChangeArrowheads="1"/>
                </p:cNvSpPr>
                <p:nvPr/>
              </p:nvSpPr>
              <p:spPr bwMode="auto">
                <a:xfrm>
                  <a:off x="1733550" y="3216276"/>
                  <a:ext cx="1189038" cy="365125"/>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11" name="AutoShape 6"/>
                <p:cNvSpPr>
                  <a:spLocks noChangeArrowheads="1"/>
                </p:cNvSpPr>
                <p:nvPr/>
              </p:nvSpPr>
              <p:spPr bwMode="auto">
                <a:xfrm>
                  <a:off x="1733550" y="4075112"/>
                  <a:ext cx="1189038" cy="366713"/>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12" name="AutoShape 7"/>
                <p:cNvSpPr>
                  <a:spLocks noChangeArrowheads="1"/>
                </p:cNvSpPr>
                <p:nvPr/>
              </p:nvSpPr>
              <p:spPr bwMode="auto">
                <a:xfrm>
                  <a:off x="3141663" y="3644901"/>
                  <a:ext cx="639762"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13" name="AutoShape 8"/>
                <p:cNvSpPr>
                  <a:spLocks noChangeArrowheads="1"/>
                </p:cNvSpPr>
                <p:nvPr/>
              </p:nvSpPr>
              <p:spPr bwMode="auto">
                <a:xfrm>
                  <a:off x="401320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4" name="AutoShape 9"/>
                <p:cNvSpPr>
                  <a:spLocks noChangeArrowheads="1"/>
                </p:cNvSpPr>
                <p:nvPr/>
              </p:nvSpPr>
              <p:spPr bwMode="auto">
                <a:xfrm>
                  <a:off x="575945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5" name="AutoShape 10"/>
                <p:cNvSpPr>
                  <a:spLocks noChangeArrowheads="1"/>
                </p:cNvSpPr>
                <p:nvPr/>
              </p:nvSpPr>
              <p:spPr bwMode="auto">
                <a:xfrm>
                  <a:off x="4886325"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6" name="AutoShape 11"/>
                <p:cNvSpPr>
                  <a:spLocks noChangeArrowheads="1"/>
                </p:cNvSpPr>
                <p:nvPr/>
              </p:nvSpPr>
              <p:spPr bwMode="auto">
                <a:xfrm>
                  <a:off x="6630988" y="3644901"/>
                  <a:ext cx="641350"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7" name="AutoShape 12"/>
                <p:cNvSpPr>
                  <a:spLocks noChangeArrowheads="1"/>
                </p:cNvSpPr>
                <p:nvPr/>
              </p:nvSpPr>
              <p:spPr bwMode="auto">
                <a:xfrm>
                  <a:off x="3141663" y="4078287"/>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7.3</a:t>
                  </a:r>
                </a:p>
              </p:txBody>
            </p:sp>
            <p:sp>
              <p:nvSpPr>
                <p:cNvPr id="18" name="AutoShape 14"/>
                <p:cNvSpPr>
                  <a:spLocks noChangeArrowheads="1"/>
                </p:cNvSpPr>
                <p:nvPr/>
              </p:nvSpPr>
              <p:spPr bwMode="auto">
                <a:xfrm>
                  <a:off x="5757863" y="3216276"/>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20" dirty="0">
                      <a:latin typeface="Arial" panose="020B0604020202020204" pitchFamily="34" charset="0"/>
                      <a:cs typeface="Arial" panose="020B0604020202020204" pitchFamily="34" charset="0"/>
                    </a:rPr>
                    <a:t>0</a:t>
                  </a:r>
                </a:p>
              </p:txBody>
            </p:sp>
            <p:sp>
              <p:nvSpPr>
                <p:cNvPr id="19" name="AutoShape 15"/>
                <p:cNvSpPr>
                  <a:spLocks noChangeArrowheads="1"/>
                </p:cNvSpPr>
                <p:nvPr/>
              </p:nvSpPr>
              <p:spPr bwMode="auto">
                <a:xfrm>
                  <a:off x="4006850" y="3216276"/>
                  <a:ext cx="641350" cy="366712"/>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a:t>
                  </a:r>
                </a:p>
              </p:txBody>
            </p:sp>
          </p:grpSp>
          <p:sp>
            <p:nvSpPr>
              <p:cNvPr id="8" name="AutoShape 16"/>
              <p:cNvSpPr>
                <a:spLocks noChangeArrowheads="1"/>
              </p:cNvSpPr>
              <p:nvPr/>
            </p:nvSpPr>
            <p:spPr bwMode="auto">
              <a:xfrm>
                <a:off x="4884738" y="3471863"/>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a:t>
                </a:r>
              </a:p>
            </p:txBody>
          </p:sp>
        </p:grpSp>
        <p:sp>
          <p:nvSpPr>
            <p:cNvPr id="6" name="AutoShape 15"/>
            <p:cNvSpPr>
              <a:spLocks noChangeArrowheads="1"/>
            </p:cNvSpPr>
            <p:nvPr/>
          </p:nvSpPr>
          <p:spPr bwMode="auto">
            <a:xfrm>
              <a:off x="6637338" y="3471863"/>
              <a:ext cx="639762" cy="366712"/>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2</a:t>
              </a:r>
            </a:p>
          </p:txBody>
        </p:sp>
      </p:grpSp>
    </p:spTree>
    <p:extLst>
      <p:ext uri="{BB962C8B-B14F-4D97-AF65-F5344CB8AC3E}">
        <p14:creationId xmlns:p14="http://schemas.microsoft.com/office/powerpoint/2010/main" val="2224305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itle 40"/>
          <p:cNvSpPr>
            <a:spLocks noGrp="1"/>
          </p:cNvSpPr>
          <p:nvPr>
            <p:ph type="title"/>
          </p:nvPr>
        </p:nvSpPr>
        <p:spPr/>
        <p:txBody>
          <a:bodyPr>
            <a:normAutofit/>
          </a:bodyPr>
          <a:lstStyle/>
          <a:p>
            <a:r>
              <a:rPr lang="en-US" sz="2000" dirty="0"/>
              <a:t>What is the difference between an ordinary annuity and an annuity due? </a:t>
            </a:r>
          </a:p>
        </p:txBody>
      </p:sp>
      <p:grpSp>
        <p:nvGrpSpPr>
          <p:cNvPr id="5" name="Group 41" descr="Scale from 0-3 showing how to chart ordinary annuity" title="Ordinary Annuity"/>
          <p:cNvGrpSpPr>
            <a:grpSpLocks/>
          </p:cNvGrpSpPr>
          <p:nvPr/>
        </p:nvGrpSpPr>
        <p:grpSpPr bwMode="auto">
          <a:xfrm>
            <a:off x="849313" y="1725613"/>
            <a:ext cx="7610475" cy="1909762"/>
            <a:chOff x="336" y="1296"/>
            <a:chExt cx="4794" cy="1203"/>
          </a:xfrm>
        </p:grpSpPr>
        <p:sp>
          <p:nvSpPr>
            <p:cNvPr id="6" name="Rectangle 5"/>
            <p:cNvSpPr>
              <a:spLocks noChangeArrowheads="1"/>
            </p:cNvSpPr>
            <p:nvPr/>
          </p:nvSpPr>
          <p:spPr bwMode="auto">
            <a:xfrm>
              <a:off x="336" y="1296"/>
              <a:ext cx="1672" cy="311"/>
            </a:xfrm>
            <a:prstGeom prst="rect">
              <a:avLst/>
            </a:prstGeom>
            <a:noFill/>
            <a:ln w="9525">
              <a:noFill/>
              <a:miter lim="800000"/>
              <a:headEnd/>
              <a:tailEnd/>
            </a:ln>
          </p:spPr>
          <p:txBody>
            <a:bodyPr wrap="none" lIns="92075" tIns="46038" rIns="92075" bIns="46038">
              <a:spAutoFit/>
            </a:bodyPr>
            <a:lstStyle/>
            <a:p>
              <a:pPr>
                <a:defRPr/>
              </a:pPr>
              <a:r>
                <a:rPr lang="en-US" sz="2600" dirty="0">
                  <a:latin typeface="Arial" panose="020B0604020202020204" pitchFamily="34" charset="0"/>
                  <a:cs typeface="Arial" panose="020B0604020202020204" pitchFamily="34" charset="0"/>
                </a:rPr>
                <a:t>Ordinary Annuity</a:t>
              </a:r>
            </a:p>
          </p:txBody>
        </p:sp>
        <p:sp>
          <p:nvSpPr>
            <p:cNvPr id="7" name="Rectangle 6"/>
            <p:cNvSpPr>
              <a:spLocks noChangeArrowheads="1"/>
            </p:cNvSpPr>
            <p:nvPr/>
          </p:nvSpPr>
          <p:spPr bwMode="auto">
            <a:xfrm>
              <a:off x="1951" y="2227"/>
              <a:ext cx="493"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PMT</a:t>
              </a:r>
            </a:p>
          </p:txBody>
        </p:sp>
        <p:sp>
          <p:nvSpPr>
            <p:cNvPr id="8" name="Rectangle 7"/>
            <p:cNvSpPr>
              <a:spLocks noChangeArrowheads="1"/>
            </p:cNvSpPr>
            <p:nvPr/>
          </p:nvSpPr>
          <p:spPr bwMode="auto">
            <a:xfrm>
              <a:off x="4637" y="2227"/>
              <a:ext cx="493"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PMT</a:t>
              </a:r>
            </a:p>
          </p:txBody>
        </p:sp>
        <p:grpSp>
          <p:nvGrpSpPr>
            <p:cNvPr id="9" name="Group 8"/>
            <p:cNvGrpSpPr>
              <a:grpSpLocks/>
            </p:cNvGrpSpPr>
            <p:nvPr/>
          </p:nvGrpSpPr>
          <p:grpSpPr bwMode="auto">
            <a:xfrm>
              <a:off x="779" y="1984"/>
              <a:ext cx="4080" cy="173"/>
              <a:chOff x="779" y="1984"/>
              <a:chExt cx="4080" cy="173"/>
            </a:xfrm>
          </p:grpSpPr>
          <p:sp>
            <p:nvSpPr>
              <p:cNvPr id="16" name="Line 9"/>
              <p:cNvSpPr>
                <a:spLocks noChangeShapeType="1"/>
              </p:cNvSpPr>
              <p:nvPr/>
            </p:nvSpPr>
            <p:spPr bwMode="auto">
              <a:xfrm>
                <a:off x="779" y="1984"/>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7" name="Line 10"/>
              <p:cNvSpPr>
                <a:spLocks noChangeShapeType="1"/>
              </p:cNvSpPr>
              <p:nvPr/>
            </p:nvSpPr>
            <p:spPr bwMode="auto">
              <a:xfrm>
                <a:off x="2171" y="1984"/>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8" name="Line 11"/>
              <p:cNvSpPr>
                <a:spLocks noChangeShapeType="1"/>
              </p:cNvSpPr>
              <p:nvPr/>
            </p:nvSpPr>
            <p:spPr bwMode="auto">
              <a:xfrm>
                <a:off x="3419" y="1984"/>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9" name="Line 12"/>
              <p:cNvSpPr>
                <a:spLocks noChangeShapeType="1"/>
              </p:cNvSpPr>
              <p:nvPr/>
            </p:nvSpPr>
            <p:spPr bwMode="auto">
              <a:xfrm>
                <a:off x="4859" y="1984"/>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20" name="Line 13"/>
              <p:cNvSpPr>
                <a:spLocks noChangeShapeType="1"/>
              </p:cNvSpPr>
              <p:nvPr/>
            </p:nvSpPr>
            <p:spPr bwMode="auto">
              <a:xfrm>
                <a:off x="780" y="2070"/>
                <a:ext cx="4079" cy="0"/>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grpSp>
        <p:sp>
          <p:nvSpPr>
            <p:cNvPr id="10" name="Rectangle 14"/>
            <p:cNvSpPr>
              <a:spLocks noChangeArrowheads="1"/>
            </p:cNvSpPr>
            <p:nvPr/>
          </p:nvSpPr>
          <p:spPr bwMode="auto">
            <a:xfrm>
              <a:off x="3199" y="2227"/>
              <a:ext cx="493"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PMT</a:t>
              </a:r>
            </a:p>
          </p:txBody>
        </p:sp>
        <p:sp>
          <p:nvSpPr>
            <p:cNvPr id="11" name="Rectangle 15"/>
            <p:cNvSpPr>
              <a:spLocks noChangeArrowheads="1"/>
            </p:cNvSpPr>
            <p:nvPr/>
          </p:nvSpPr>
          <p:spPr bwMode="auto">
            <a:xfrm>
              <a:off x="673" y="1719"/>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0</a:t>
              </a:r>
            </a:p>
          </p:txBody>
        </p:sp>
        <p:sp>
          <p:nvSpPr>
            <p:cNvPr id="12" name="Rectangle 16"/>
            <p:cNvSpPr>
              <a:spLocks noChangeArrowheads="1"/>
            </p:cNvSpPr>
            <p:nvPr/>
          </p:nvSpPr>
          <p:spPr bwMode="auto">
            <a:xfrm>
              <a:off x="2065" y="1719"/>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1</a:t>
              </a:r>
            </a:p>
          </p:txBody>
        </p:sp>
        <p:sp>
          <p:nvSpPr>
            <p:cNvPr id="13" name="Rectangle 17"/>
            <p:cNvSpPr>
              <a:spLocks noChangeArrowheads="1"/>
            </p:cNvSpPr>
            <p:nvPr/>
          </p:nvSpPr>
          <p:spPr bwMode="auto">
            <a:xfrm>
              <a:off x="3313" y="1719"/>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2</a:t>
              </a:r>
            </a:p>
          </p:txBody>
        </p:sp>
        <p:sp>
          <p:nvSpPr>
            <p:cNvPr id="14" name="Rectangle 18"/>
            <p:cNvSpPr>
              <a:spLocks noChangeArrowheads="1"/>
            </p:cNvSpPr>
            <p:nvPr/>
          </p:nvSpPr>
          <p:spPr bwMode="auto">
            <a:xfrm>
              <a:off x="4753" y="1719"/>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3</a:t>
              </a:r>
            </a:p>
          </p:txBody>
        </p:sp>
        <p:sp>
          <p:nvSpPr>
            <p:cNvPr id="15" name="Rectangle 19"/>
            <p:cNvSpPr>
              <a:spLocks noChangeArrowheads="1"/>
            </p:cNvSpPr>
            <p:nvPr/>
          </p:nvSpPr>
          <p:spPr bwMode="auto">
            <a:xfrm>
              <a:off x="1296" y="1863"/>
              <a:ext cx="305"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I%</a:t>
              </a:r>
            </a:p>
          </p:txBody>
        </p:sp>
      </p:grpSp>
      <p:grpSp>
        <p:nvGrpSpPr>
          <p:cNvPr id="21" name="Group 42" descr="Scale from 0-3 showing how to chart annuity due" title="Annuity Due"/>
          <p:cNvGrpSpPr>
            <a:grpSpLocks/>
          </p:cNvGrpSpPr>
          <p:nvPr/>
        </p:nvGrpSpPr>
        <p:grpSpPr bwMode="auto">
          <a:xfrm>
            <a:off x="849313" y="4010025"/>
            <a:ext cx="7627937" cy="2393950"/>
            <a:chOff x="336" y="2424"/>
            <a:chExt cx="4805" cy="1508"/>
          </a:xfrm>
        </p:grpSpPr>
        <p:sp>
          <p:nvSpPr>
            <p:cNvPr id="22" name="Rectangle 21"/>
            <p:cNvSpPr>
              <a:spLocks noChangeArrowheads="1"/>
            </p:cNvSpPr>
            <p:nvPr/>
          </p:nvSpPr>
          <p:spPr bwMode="auto">
            <a:xfrm>
              <a:off x="1951" y="3424"/>
              <a:ext cx="493"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PMT</a:t>
              </a:r>
            </a:p>
          </p:txBody>
        </p:sp>
        <p:sp>
          <p:nvSpPr>
            <p:cNvPr id="23" name="Rectangle 22"/>
            <p:cNvSpPr>
              <a:spLocks noChangeArrowheads="1"/>
            </p:cNvSpPr>
            <p:nvPr/>
          </p:nvSpPr>
          <p:spPr bwMode="auto">
            <a:xfrm>
              <a:off x="4705" y="3644"/>
              <a:ext cx="436" cy="288"/>
            </a:xfrm>
            <a:prstGeom prst="rect">
              <a:avLst/>
            </a:prstGeom>
            <a:noFill/>
            <a:ln w="9525">
              <a:noFill/>
              <a:miter lim="800000"/>
              <a:headEnd/>
              <a:tailEnd/>
            </a:ln>
          </p:spPr>
          <p:txBody>
            <a:bodyPr wrap="none" anchor="ctr"/>
            <a:lstStyle/>
            <a:p>
              <a:pPr>
                <a:defRPr/>
              </a:pPr>
              <a:endParaRPr lang="en-US" sz="2600" dirty="0">
                <a:latin typeface="Arial" panose="020B0604020202020204" pitchFamily="34" charset="0"/>
                <a:cs typeface="Arial" panose="020B0604020202020204" pitchFamily="34" charset="0"/>
              </a:endParaRPr>
            </a:p>
          </p:txBody>
        </p:sp>
        <p:grpSp>
          <p:nvGrpSpPr>
            <p:cNvPr id="24" name="Group 23"/>
            <p:cNvGrpSpPr>
              <a:grpSpLocks/>
            </p:cNvGrpSpPr>
            <p:nvPr/>
          </p:nvGrpSpPr>
          <p:grpSpPr bwMode="auto">
            <a:xfrm>
              <a:off x="779" y="3189"/>
              <a:ext cx="4080" cy="173"/>
              <a:chOff x="779" y="3189"/>
              <a:chExt cx="4080" cy="173"/>
            </a:xfrm>
          </p:grpSpPr>
          <p:sp>
            <p:nvSpPr>
              <p:cNvPr id="36" name="Line 24"/>
              <p:cNvSpPr>
                <a:spLocks noChangeShapeType="1"/>
              </p:cNvSpPr>
              <p:nvPr/>
            </p:nvSpPr>
            <p:spPr bwMode="auto">
              <a:xfrm>
                <a:off x="779" y="3189"/>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600" dirty="0">
                  <a:latin typeface="Arial" panose="020B0604020202020204" pitchFamily="34" charset="0"/>
                  <a:cs typeface="Arial" panose="020B0604020202020204" pitchFamily="34" charset="0"/>
                </a:endParaRPr>
              </a:p>
            </p:txBody>
          </p:sp>
          <p:sp>
            <p:nvSpPr>
              <p:cNvPr id="37" name="Line 25"/>
              <p:cNvSpPr>
                <a:spLocks noChangeShapeType="1"/>
              </p:cNvSpPr>
              <p:nvPr/>
            </p:nvSpPr>
            <p:spPr bwMode="auto">
              <a:xfrm>
                <a:off x="2171" y="3189"/>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600" dirty="0">
                  <a:latin typeface="Arial" panose="020B0604020202020204" pitchFamily="34" charset="0"/>
                  <a:cs typeface="Arial" panose="020B0604020202020204" pitchFamily="34" charset="0"/>
                </a:endParaRPr>
              </a:p>
            </p:txBody>
          </p:sp>
          <p:sp>
            <p:nvSpPr>
              <p:cNvPr id="38" name="Line 26"/>
              <p:cNvSpPr>
                <a:spLocks noChangeShapeType="1"/>
              </p:cNvSpPr>
              <p:nvPr/>
            </p:nvSpPr>
            <p:spPr bwMode="auto">
              <a:xfrm>
                <a:off x="3419" y="3189"/>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600" dirty="0">
                  <a:latin typeface="Arial" panose="020B0604020202020204" pitchFamily="34" charset="0"/>
                  <a:cs typeface="Arial" panose="020B0604020202020204" pitchFamily="34" charset="0"/>
                </a:endParaRPr>
              </a:p>
            </p:txBody>
          </p:sp>
          <p:sp>
            <p:nvSpPr>
              <p:cNvPr id="39" name="Line 27"/>
              <p:cNvSpPr>
                <a:spLocks noChangeShapeType="1"/>
              </p:cNvSpPr>
              <p:nvPr/>
            </p:nvSpPr>
            <p:spPr bwMode="auto">
              <a:xfrm>
                <a:off x="4859" y="3189"/>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600" dirty="0">
                  <a:latin typeface="Arial" panose="020B0604020202020204" pitchFamily="34" charset="0"/>
                  <a:cs typeface="Arial" panose="020B0604020202020204" pitchFamily="34" charset="0"/>
                </a:endParaRPr>
              </a:p>
            </p:txBody>
          </p:sp>
          <p:sp>
            <p:nvSpPr>
              <p:cNvPr id="40" name="Line 28"/>
              <p:cNvSpPr>
                <a:spLocks noChangeShapeType="1"/>
              </p:cNvSpPr>
              <p:nvPr/>
            </p:nvSpPr>
            <p:spPr bwMode="auto">
              <a:xfrm>
                <a:off x="780" y="3275"/>
                <a:ext cx="4079" cy="0"/>
              </a:xfrm>
              <a:prstGeom prst="line">
                <a:avLst/>
              </a:prstGeom>
              <a:noFill/>
              <a:ln w="25400">
                <a:solidFill>
                  <a:schemeClr val="tx1"/>
                </a:solidFill>
                <a:round/>
                <a:headEnd type="none" w="sm" len="sm"/>
                <a:tailEnd type="none" w="sm" len="sm"/>
              </a:ln>
            </p:spPr>
            <p:txBody>
              <a:bodyPr wrap="none" anchor="ctr"/>
              <a:lstStyle/>
              <a:p>
                <a:pPr>
                  <a:defRPr/>
                </a:pPr>
                <a:endParaRPr lang="en-US" sz="2600" dirty="0">
                  <a:latin typeface="Arial" panose="020B0604020202020204" pitchFamily="34" charset="0"/>
                  <a:cs typeface="Arial" panose="020B0604020202020204" pitchFamily="34" charset="0"/>
                </a:endParaRPr>
              </a:p>
            </p:txBody>
          </p:sp>
        </p:grpSp>
        <p:sp>
          <p:nvSpPr>
            <p:cNvPr id="25" name="Rectangle 29"/>
            <p:cNvSpPr>
              <a:spLocks noChangeArrowheads="1"/>
            </p:cNvSpPr>
            <p:nvPr/>
          </p:nvSpPr>
          <p:spPr bwMode="auto">
            <a:xfrm>
              <a:off x="3199" y="3424"/>
              <a:ext cx="493"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PMT</a:t>
              </a:r>
            </a:p>
          </p:txBody>
        </p:sp>
        <p:sp>
          <p:nvSpPr>
            <p:cNvPr id="26" name="Rectangle 30"/>
            <p:cNvSpPr>
              <a:spLocks noChangeArrowheads="1"/>
            </p:cNvSpPr>
            <p:nvPr/>
          </p:nvSpPr>
          <p:spPr bwMode="auto">
            <a:xfrm>
              <a:off x="673" y="2906"/>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0</a:t>
              </a:r>
            </a:p>
          </p:txBody>
        </p:sp>
        <p:sp>
          <p:nvSpPr>
            <p:cNvPr id="27" name="Rectangle 31"/>
            <p:cNvSpPr>
              <a:spLocks noChangeArrowheads="1"/>
            </p:cNvSpPr>
            <p:nvPr/>
          </p:nvSpPr>
          <p:spPr bwMode="auto">
            <a:xfrm>
              <a:off x="2065" y="2906"/>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1</a:t>
              </a:r>
            </a:p>
          </p:txBody>
        </p:sp>
        <p:sp>
          <p:nvSpPr>
            <p:cNvPr id="28" name="Rectangle 32"/>
            <p:cNvSpPr>
              <a:spLocks noChangeArrowheads="1"/>
            </p:cNvSpPr>
            <p:nvPr/>
          </p:nvSpPr>
          <p:spPr bwMode="auto">
            <a:xfrm>
              <a:off x="3313" y="2906"/>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2</a:t>
              </a:r>
            </a:p>
          </p:txBody>
        </p:sp>
        <p:sp>
          <p:nvSpPr>
            <p:cNvPr id="29" name="Rectangle 33"/>
            <p:cNvSpPr>
              <a:spLocks noChangeArrowheads="1"/>
            </p:cNvSpPr>
            <p:nvPr/>
          </p:nvSpPr>
          <p:spPr bwMode="auto">
            <a:xfrm>
              <a:off x="4753" y="2906"/>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3</a:t>
              </a:r>
            </a:p>
          </p:txBody>
        </p:sp>
        <p:sp>
          <p:nvSpPr>
            <p:cNvPr id="30" name="Rectangle 34"/>
            <p:cNvSpPr>
              <a:spLocks noChangeArrowheads="1"/>
            </p:cNvSpPr>
            <p:nvPr/>
          </p:nvSpPr>
          <p:spPr bwMode="auto">
            <a:xfrm>
              <a:off x="1296" y="3060"/>
              <a:ext cx="305"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I%</a:t>
              </a:r>
            </a:p>
          </p:txBody>
        </p:sp>
        <p:sp>
          <p:nvSpPr>
            <p:cNvPr id="31" name="Rectangle 35"/>
            <p:cNvSpPr>
              <a:spLocks noChangeArrowheads="1"/>
            </p:cNvSpPr>
            <p:nvPr/>
          </p:nvSpPr>
          <p:spPr bwMode="auto">
            <a:xfrm>
              <a:off x="559" y="3424"/>
              <a:ext cx="493"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PMT</a:t>
              </a:r>
            </a:p>
          </p:txBody>
        </p:sp>
        <p:sp>
          <p:nvSpPr>
            <p:cNvPr id="32" name="Line 36"/>
            <p:cNvSpPr>
              <a:spLocks noChangeShapeType="1"/>
            </p:cNvSpPr>
            <p:nvPr/>
          </p:nvSpPr>
          <p:spPr bwMode="auto">
            <a:xfrm flipH="1">
              <a:off x="827" y="2424"/>
              <a:ext cx="1385" cy="807"/>
            </a:xfrm>
            <a:prstGeom prst="line">
              <a:avLst/>
            </a:prstGeom>
            <a:noFill/>
            <a:ln w="31750">
              <a:solidFill>
                <a:schemeClr val="accent5">
                  <a:alpha val="75000"/>
                </a:schemeClr>
              </a:solidFill>
              <a:round/>
              <a:headEnd type="none" w="sm" len="sm"/>
              <a:tailEnd type="stealth" w="med" len="lg"/>
            </a:ln>
            <a:effectLst>
              <a:outerShdw blurRad="50800" dist="38100" dir="2700000" algn="tl" rotWithShape="0">
                <a:prstClr val="black">
                  <a:alpha val="40000"/>
                </a:prstClr>
              </a:outerShdw>
            </a:effectLst>
          </p:spPr>
          <p:txBody>
            <a:bodyPr wrap="none" anchor="ctr"/>
            <a:lstStyle/>
            <a:p>
              <a:pPr>
                <a:defRPr/>
              </a:pPr>
              <a:endParaRPr lang="en-US" sz="2600" dirty="0">
                <a:latin typeface="Arial" panose="020B0604020202020204" pitchFamily="34" charset="0"/>
                <a:cs typeface="Arial" panose="020B0604020202020204" pitchFamily="34" charset="0"/>
              </a:endParaRPr>
            </a:p>
          </p:txBody>
        </p:sp>
        <p:sp>
          <p:nvSpPr>
            <p:cNvPr id="33" name="Line 37"/>
            <p:cNvSpPr>
              <a:spLocks noChangeShapeType="1"/>
            </p:cNvSpPr>
            <p:nvPr/>
          </p:nvSpPr>
          <p:spPr bwMode="auto">
            <a:xfrm flipH="1">
              <a:off x="2246" y="2424"/>
              <a:ext cx="1199" cy="785"/>
            </a:xfrm>
            <a:prstGeom prst="line">
              <a:avLst/>
            </a:prstGeom>
            <a:noFill/>
            <a:ln w="31750">
              <a:solidFill>
                <a:schemeClr val="accent5">
                  <a:alpha val="75000"/>
                </a:schemeClr>
              </a:solidFill>
              <a:round/>
              <a:headEnd type="none" w="sm" len="sm"/>
              <a:tailEnd type="stealth" w="med" len="lg"/>
            </a:ln>
            <a:effectLst>
              <a:outerShdw blurRad="50800" dist="38100" dir="2700000" algn="tl" rotWithShape="0">
                <a:prstClr val="black">
                  <a:alpha val="40000"/>
                </a:prstClr>
              </a:outerShdw>
            </a:effectLst>
          </p:spPr>
          <p:txBody>
            <a:bodyPr wrap="none" anchor="ctr"/>
            <a:lstStyle/>
            <a:p>
              <a:pPr>
                <a:defRPr/>
              </a:pPr>
              <a:endParaRPr lang="en-US" sz="2600" dirty="0">
                <a:latin typeface="Arial" panose="020B0604020202020204" pitchFamily="34" charset="0"/>
                <a:cs typeface="Arial" panose="020B0604020202020204" pitchFamily="34" charset="0"/>
              </a:endParaRPr>
            </a:p>
          </p:txBody>
        </p:sp>
        <p:sp>
          <p:nvSpPr>
            <p:cNvPr id="34" name="Line 38"/>
            <p:cNvSpPr>
              <a:spLocks noChangeShapeType="1"/>
            </p:cNvSpPr>
            <p:nvPr/>
          </p:nvSpPr>
          <p:spPr bwMode="auto">
            <a:xfrm flipH="1">
              <a:off x="3489" y="2424"/>
              <a:ext cx="1385" cy="796"/>
            </a:xfrm>
            <a:prstGeom prst="line">
              <a:avLst/>
            </a:prstGeom>
            <a:noFill/>
            <a:ln w="31750">
              <a:solidFill>
                <a:schemeClr val="accent5">
                  <a:alpha val="75000"/>
                </a:schemeClr>
              </a:solidFill>
              <a:round/>
              <a:headEnd type="none" w="sm" len="sm"/>
              <a:tailEnd type="stealth" w="med" len="lg"/>
            </a:ln>
            <a:effectLst>
              <a:outerShdw blurRad="50800" dist="38100" dir="2700000" algn="tl" rotWithShape="0">
                <a:prstClr val="black">
                  <a:alpha val="40000"/>
                </a:prstClr>
              </a:outerShdw>
            </a:effectLst>
          </p:spPr>
          <p:txBody>
            <a:bodyPr wrap="none" anchor="ctr"/>
            <a:lstStyle/>
            <a:p>
              <a:pPr>
                <a:defRPr/>
              </a:pPr>
              <a:endParaRPr lang="en-US" sz="2600" dirty="0">
                <a:latin typeface="Arial" panose="020B0604020202020204" pitchFamily="34" charset="0"/>
                <a:cs typeface="Arial" panose="020B0604020202020204" pitchFamily="34" charset="0"/>
              </a:endParaRPr>
            </a:p>
          </p:txBody>
        </p:sp>
        <p:sp>
          <p:nvSpPr>
            <p:cNvPr id="35" name="Rectangle 39"/>
            <p:cNvSpPr>
              <a:spLocks noChangeArrowheads="1"/>
            </p:cNvSpPr>
            <p:nvPr/>
          </p:nvSpPr>
          <p:spPr bwMode="auto">
            <a:xfrm>
              <a:off x="336" y="2544"/>
              <a:ext cx="1263" cy="311"/>
            </a:xfrm>
            <a:prstGeom prst="rect">
              <a:avLst/>
            </a:prstGeom>
            <a:noFill/>
            <a:ln w="9525">
              <a:noFill/>
              <a:miter lim="800000"/>
              <a:headEnd/>
              <a:tailEnd/>
            </a:ln>
          </p:spPr>
          <p:txBody>
            <a:bodyPr wrap="none" lIns="92075" tIns="46038" rIns="92075" bIns="46038">
              <a:spAutoFit/>
            </a:bodyPr>
            <a:lstStyle/>
            <a:p>
              <a:pPr>
                <a:defRPr/>
              </a:pPr>
              <a:r>
                <a:rPr lang="en-US" sz="2600" dirty="0">
                  <a:latin typeface="Arial" panose="020B0604020202020204" pitchFamily="34" charset="0"/>
                  <a:cs typeface="Arial" panose="020B0604020202020204" pitchFamily="34" charset="0"/>
                </a:rPr>
                <a:t>Annuity Due</a:t>
              </a:r>
            </a:p>
          </p:txBody>
        </p:sp>
      </p:grpSp>
    </p:spTree>
    <p:extLst>
      <p:ext uri="{BB962C8B-B14F-4D97-AF65-F5344CB8AC3E}">
        <p14:creationId xmlns:p14="http://schemas.microsoft.com/office/powerpoint/2010/main" val="3438373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en-US" dirty="0"/>
              <a:t>Solving for FV</a:t>
            </a:r>
          </a:p>
        </p:txBody>
      </p:sp>
      <p:sp>
        <p:nvSpPr>
          <p:cNvPr id="2" name="Content Placeholder 1"/>
          <p:cNvSpPr>
            <a:spLocks noGrp="1"/>
          </p:cNvSpPr>
          <p:nvPr>
            <p:ph idx="1"/>
          </p:nvPr>
        </p:nvSpPr>
        <p:spPr>
          <a:xfrm>
            <a:off x="457200" y="1496729"/>
            <a:ext cx="8229600" cy="4904072"/>
          </a:xfrm>
        </p:spPr>
        <p:txBody>
          <a:bodyPr>
            <a:normAutofit lnSpcReduction="10000"/>
          </a:bodyPr>
          <a:lstStyle/>
          <a:p>
            <a:r>
              <a:rPr lang="en-US" dirty="0"/>
              <a:t>Given a 3-Year Ordinary Annuity of $100 at 4%</a:t>
            </a:r>
          </a:p>
          <a:p>
            <a:pPr lvl="1"/>
            <a:r>
              <a:rPr lang="en-US" dirty="0"/>
              <a:t>$100 payments occur at the end of each period, but there is no PV.</a:t>
            </a:r>
          </a:p>
          <a:p>
            <a:endParaRPr lang="en-US" dirty="0"/>
          </a:p>
          <a:p>
            <a:endParaRPr lang="en-US" dirty="0"/>
          </a:p>
          <a:p>
            <a:endParaRPr lang="en-US" dirty="0"/>
          </a:p>
          <a:p>
            <a:endParaRPr lang="en-US" dirty="0"/>
          </a:p>
          <a:p>
            <a:pPr lvl="1"/>
            <a:r>
              <a:rPr lang="en-US" dirty="0"/>
              <a:t>Excel:  =FV(</a:t>
            </a:r>
            <a:r>
              <a:rPr lang="en-US" dirty="0" err="1"/>
              <a:t>rate,nper,pmt,pv,type</a:t>
            </a:r>
            <a:r>
              <a:rPr lang="en-US" dirty="0"/>
              <a:t>)</a:t>
            </a:r>
          </a:p>
          <a:p>
            <a:pPr lvl="1"/>
            <a:r>
              <a:rPr lang="en-US" dirty="0" smtClean="0"/>
              <a:t>For Ordinary Annuity “type” </a:t>
            </a:r>
            <a:r>
              <a:rPr lang="en-US" dirty="0"/>
              <a:t>= 0.</a:t>
            </a:r>
          </a:p>
        </p:txBody>
      </p:sp>
      <p:grpSp>
        <p:nvGrpSpPr>
          <p:cNvPr id="4" name="Group 29" descr="Graphic showing the calculator Inputs and Output needed to solve for FV with 3-year ordinary annuity of $100 at 4%.&#10;" title="Calculator Methods for FV"/>
          <p:cNvGrpSpPr>
            <a:grpSpLocks/>
          </p:cNvGrpSpPr>
          <p:nvPr/>
        </p:nvGrpSpPr>
        <p:grpSpPr bwMode="auto">
          <a:xfrm>
            <a:off x="1703420" y="3437217"/>
            <a:ext cx="5983288" cy="1420813"/>
            <a:chOff x="1581150" y="2822575"/>
            <a:chExt cx="5983288" cy="1420813"/>
          </a:xfrm>
          <a:effectLst>
            <a:outerShdw blurRad="50800" dist="38100" dir="2700000" algn="tl" rotWithShape="0">
              <a:prstClr val="black">
                <a:alpha val="40000"/>
              </a:prstClr>
            </a:outerShdw>
          </a:effectLst>
        </p:grpSpPr>
        <p:sp>
          <p:nvSpPr>
            <p:cNvPr id="5" name="AutoShape 4"/>
            <p:cNvSpPr>
              <a:spLocks noChangeArrowheads="1"/>
            </p:cNvSpPr>
            <p:nvPr/>
          </p:nvSpPr>
          <p:spPr bwMode="auto">
            <a:xfrm>
              <a:off x="1581150" y="2822575"/>
              <a:ext cx="5983288" cy="1420813"/>
            </a:xfrm>
            <a:prstGeom prst="roundRect">
              <a:avLst>
                <a:gd name="adj" fmla="val 12486"/>
              </a:avLst>
            </a:prstGeom>
            <a:solidFill>
              <a:srgbClr val="343F52"/>
            </a:solidFill>
            <a:ln w="25400">
              <a:solidFill>
                <a:schemeClr val="tx1"/>
              </a:solidFill>
              <a:round/>
              <a:headEnd/>
              <a:tailEnd/>
            </a:ln>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6" name="AutoShape 5"/>
            <p:cNvSpPr>
              <a:spLocks noChangeArrowheads="1"/>
            </p:cNvSpPr>
            <p:nvPr/>
          </p:nvSpPr>
          <p:spPr bwMode="auto">
            <a:xfrm>
              <a:off x="1733550" y="2919413"/>
              <a:ext cx="1189038" cy="365125"/>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7" name="AutoShape 6"/>
            <p:cNvSpPr>
              <a:spLocks noChangeArrowheads="1"/>
            </p:cNvSpPr>
            <p:nvPr/>
          </p:nvSpPr>
          <p:spPr bwMode="auto">
            <a:xfrm>
              <a:off x="1733550" y="3778250"/>
              <a:ext cx="1189038" cy="366713"/>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8" name="AutoShape 7"/>
            <p:cNvSpPr>
              <a:spLocks noChangeArrowheads="1"/>
            </p:cNvSpPr>
            <p:nvPr/>
          </p:nvSpPr>
          <p:spPr bwMode="auto">
            <a:xfrm>
              <a:off x="3141663" y="3348038"/>
              <a:ext cx="639762"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9" name="AutoShape 8"/>
            <p:cNvSpPr>
              <a:spLocks noChangeArrowheads="1"/>
            </p:cNvSpPr>
            <p:nvPr/>
          </p:nvSpPr>
          <p:spPr bwMode="auto">
            <a:xfrm>
              <a:off x="4013200" y="3348038"/>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0" name="AutoShape 9"/>
            <p:cNvSpPr>
              <a:spLocks noChangeArrowheads="1"/>
            </p:cNvSpPr>
            <p:nvPr/>
          </p:nvSpPr>
          <p:spPr bwMode="auto">
            <a:xfrm>
              <a:off x="5759450" y="3348038"/>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1" name="AutoShape 10"/>
            <p:cNvSpPr>
              <a:spLocks noChangeArrowheads="1"/>
            </p:cNvSpPr>
            <p:nvPr/>
          </p:nvSpPr>
          <p:spPr bwMode="auto">
            <a:xfrm>
              <a:off x="4886325" y="3348038"/>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2" name="AutoShape 11"/>
            <p:cNvSpPr>
              <a:spLocks noChangeArrowheads="1"/>
            </p:cNvSpPr>
            <p:nvPr/>
          </p:nvSpPr>
          <p:spPr bwMode="auto">
            <a:xfrm>
              <a:off x="6630988" y="3348038"/>
              <a:ext cx="731837"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3" name="AutoShape 12"/>
            <p:cNvSpPr>
              <a:spLocks noChangeArrowheads="1"/>
            </p:cNvSpPr>
            <p:nvPr/>
          </p:nvSpPr>
          <p:spPr bwMode="auto">
            <a:xfrm>
              <a:off x="3141663" y="2919413"/>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3</a:t>
              </a:r>
            </a:p>
          </p:txBody>
        </p:sp>
        <p:sp>
          <p:nvSpPr>
            <p:cNvPr id="14" name="AutoShape 14"/>
            <p:cNvSpPr>
              <a:spLocks noChangeArrowheads="1"/>
            </p:cNvSpPr>
            <p:nvPr/>
          </p:nvSpPr>
          <p:spPr bwMode="auto">
            <a:xfrm>
              <a:off x="5757863" y="2919413"/>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20" dirty="0">
                  <a:latin typeface="Arial" panose="020B0604020202020204" pitchFamily="34" charset="0"/>
                  <a:cs typeface="Arial" panose="020B0604020202020204" pitchFamily="34" charset="0"/>
                </a:rPr>
                <a:t>-100</a:t>
              </a:r>
            </a:p>
          </p:txBody>
        </p:sp>
        <p:sp>
          <p:nvSpPr>
            <p:cNvPr id="15" name="AutoShape 15"/>
            <p:cNvSpPr>
              <a:spLocks noChangeArrowheads="1"/>
            </p:cNvSpPr>
            <p:nvPr/>
          </p:nvSpPr>
          <p:spPr bwMode="auto">
            <a:xfrm>
              <a:off x="4006850" y="2919413"/>
              <a:ext cx="641350" cy="366712"/>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4</a:t>
              </a:r>
            </a:p>
          </p:txBody>
        </p:sp>
        <p:sp>
          <p:nvSpPr>
            <p:cNvPr id="16" name="AutoShape 16"/>
            <p:cNvSpPr>
              <a:spLocks noChangeArrowheads="1"/>
            </p:cNvSpPr>
            <p:nvPr/>
          </p:nvSpPr>
          <p:spPr bwMode="auto">
            <a:xfrm>
              <a:off x="4884738" y="2919413"/>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0</a:t>
              </a:r>
            </a:p>
          </p:txBody>
        </p:sp>
        <p:sp>
          <p:nvSpPr>
            <p:cNvPr id="17" name="AutoShape 15"/>
            <p:cNvSpPr>
              <a:spLocks noChangeArrowheads="1"/>
            </p:cNvSpPr>
            <p:nvPr/>
          </p:nvSpPr>
          <p:spPr bwMode="auto">
            <a:xfrm>
              <a:off x="6581271" y="3778250"/>
              <a:ext cx="822960" cy="366713"/>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312.16</a:t>
              </a:r>
            </a:p>
          </p:txBody>
        </p:sp>
      </p:grpSp>
    </p:spTree>
    <p:extLst>
      <p:ext uri="{BB962C8B-B14F-4D97-AF65-F5344CB8AC3E}">
        <p14:creationId xmlns:p14="http://schemas.microsoft.com/office/powerpoint/2010/main" val="2042518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normAutofit/>
          </a:bodyPr>
          <a:lstStyle/>
          <a:p>
            <a:r>
              <a:rPr lang="en-US" dirty="0"/>
              <a:t>Solving for PV</a:t>
            </a:r>
          </a:p>
        </p:txBody>
      </p:sp>
      <p:sp>
        <p:nvSpPr>
          <p:cNvPr id="2" name="Content Placeholder 1"/>
          <p:cNvSpPr>
            <a:spLocks noGrp="1"/>
          </p:cNvSpPr>
          <p:nvPr>
            <p:ph idx="1"/>
          </p:nvPr>
        </p:nvSpPr>
        <p:spPr>
          <a:xfrm>
            <a:off x="457200" y="1408177"/>
            <a:ext cx="8229600" cy="4992624"/>
          </a:xfrm>
        </p:spPr>
        <p:txBody>
          <a:bodyPr>
            <a:normAutofit lnSpcReduction="10000"/>
          </a:bodyPr>
          <a:lstStyle/>
          <a:p>
            <a:r>
              <a:rPr lang="en-US" dirty="0"/>
              <a:t>Given a 3-year Ordinary Annuity of $100 at 4%</a:t>
            </a:r>
          </a:p>
          <a:p>
            <a:pPr lvl="1"/>
            <a:r>
              <a:rPr lang="en-US" dirty="0"/>
              <a:t>100 payments still occur at the end of each period, but now there is no FV.</a:t>
            </a:r>
          </a:p>
          <a:p>
            <a:pPr>
              <a:defRPr/>
            </a:pPr>
            <a:endParaRPr lang="en-US" dirty="0"/>
          </a:p>
          <a:p>
            <a:pPr>
              <a:defRPr/>
            </a:pPr>
            <a:endParaRPr lang="en-US" dirty="0"/>
          </a:p>
          <a:p>
            <a:pPr>
              <a:defRPr/>
            </a:pPr>
            <a:endParaRPr lang="en-US" dirty="0"/>
          </a:p>
          <a:p>
            <a:pPr>
              <a:defRPr/>
            </a:pPr>
            <a:endParaRPr lang="en-US" dirty="0"/>
          </a:p>
          <a:p>
            <a:pPr lvl="1">
              <a:defRPr/>
            </a:pPr>
            <a:r>
              <a:rPr lang="en-US" dirty="0"/>
              <a:t>Excel:  =PV(</a:t>
            </a:r>
            <a:r>
              <a:rPr lang="en-US" dirty="0" err="1"/>
              <a:t>rate,nper,pmt,fv,type</a:t>
            </a:r>
            <a:r>
              <a:rPr lang="en-US" dirty="0"/>
              <a:t>)</a:t>
            </a:r>
          </a:p>
          <a:p>
            <a:pPr lvl="1">
              <a:defRPr/>
            </a:pPr>
            <a:r>
              <a:rPr lang="en-US" dirty="0"/>
              <a:t>Here </a:t>
            </a:r>
            <a:r>
              <a:rPr lang="en-US" dirty="0" smtClean="0"/>
              <a:t>“type” </a:t>
            </a:r>
            <a:r>
              <a:rPr lang="en-US" dirty="0"/>
              <a:t>= 0.</a:t>
            </a:r>
          </a:p>
          <a:p>
            <a:endParaRPr lang="en-US" dirty="0"/>
          </a:p>
        </p:txBody>
      </p:sp>
      <p:grpSp>
        <p:nvGrpSpPr>
          <p:cNvPr id="4" name="Group 19" descr="Graphic showing the calculator Inputs and Output needed to solve for PV with 3-year ordinary annuity of $100 at 4%." title="Calculater Methods for PV: Ordinary Annuity"/>
          <p:cNvGrpSpPr>
            <a:grpSpLocks/>
          </p:cNvGrpSpPr>
          <p:nvPr/>
        </p:nvGrpSpPr>
        <p:grpSpPr bwMode="auto">
          <a:xfrm>
            <a:off x="1596491" y="3256298"/>
            <a:ext cx="6287899" cy="1676526"/>
            <a:chOff x="1581150" y="3375025"/>
            <a:chExt cx="5983288" cy="1420813"/>
          </a:xfrm>
        </p:grpSpPr>
        <p:grpSp>
          <p:nvGrpSpPr>
            <p:cNvPr id="5" name="Group 34"/>
            <p:cNvGrpSpPr>
              <a:grpSpLocks/>
            </p:cNvGrpSpPr>
            <p:nvPr/>
          </p:nvGrpSpPr>
          <p:grpSpPr bwMode="auto">
            <a:xfrm>
              <a:off x="1581150" y="3375025"/>
              <a:ext cx="5983288" cy="1420813"/>
              <a:chOff x="1581150" y="3375025"/>
              <a:chExt cx="5983288" cy="1420813"/>
            </a:xfrm>
          </p:grpSpPr>
          <p:grpSp>
            <p:nvGrpSpPr>
              <p:cNvPr id="7" name="Group 20"/>
              <p:cNvGrpSpPr>
                <a:grpSpLocks/>
              </p:cNvGrpSpPr>
              <p:nvPr/>
            </p:nvGrpSpPr>
            <p:grpSpPr bwMode="auto">
              <a:xfrm>
                <a:off x="1581150" y="3375025"/>
                <a:ext cx="5983288" cy="1420813"/>
                <a:chOff x="1581150" y="3119438"/>
                <a:chExt cx="5983288" cy="1420812"/>
              </a:xfrm>
            </p:grpSpPr>
            <p:sp>
              <p:nvSpPr>
                <p:cNvPr id="9" name="AutoShape 4"/>
                <p:cNvSpPr>
                  <a:spLocks noChangeArrowheads="1"/>
                </p:cNvSpPr>
                <p:nvPr/>
              </p:nvSpPr>
              <p:spPr bwMode="auto">
                <a:xfrm>
                  <a:off x="1581150" y="3119438"/>
                  <a:ext cx="5983288" cy="1420812"/>
                </a:xfrm>
                <a:prstGeom prst="roundRect">
                  <a:avLst>
                    <a:gd name="adj" fmla="val 12486"/>
                  </a:avLst>
                </a:prstGeom>
                <a:solidFill>
                  <a:srgbClr val="343F52"/>
                </a:solidFill>
                <a:ln w="25400">
                  <a:solidFill>
                    <a:schemeClr val="tx1"/>
                  </a:solidFill>
                  <a:round/>
                  <a:headEnd/>
                  <a:tailEnd/>
                </a:ln>
                <a:effectLst>
                  <a:outerShdw blurRad="50800" dist="38100" dir="2700000" algn="tl" rotWithShape="0">
                    <a:prstClr val="black">
                      <a:alpha val="40000"/>
                    </a:prstClr>
                  </a:outerShdw>
                </a:effectLst>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10" name="AutoShape 5"/>
                <p:cNvSpPr>
                  <a:spLocks noChangeArrowheads="1"/>
                </p:cNvSpPr>
                <p:nvPr/>
              </p:nvSpPr>
              <p:spPr bwMode="auto">
                <a:xfrm>
                  <a:off x="1733550" y="3216276"/>
                  <a:ext cx="1189038" cy="365125"/>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11" name="AutoShape 6"/>
                <p:cNvSpPr>
                  <a:spLocks noChangeArrowheads="1"/>
                </p:cNvSpPr>
                <p:nvPr/>
              </p:nvSpPr>
              <p:spPr bwMode="auto">
                <a:xfrm>
                  <a:off x="1733550" y="4075112"/>
                  <a:ext cx="1189038" cy="366713"/>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12" name="AutoShape 7"/>
                <p:cNvSpPr>
                  <a:spLocks noChangeArrowheads="1"/>
                </p:cNvSpPr>
                <p:nvPr/>
              </p:nvSpPr>
              <p:spPr bwMode="auto">
                <a:xfrm>
                  <a:off x="3141663" y="3644901"/>
                  <a:ext cx="639762"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13" name="AutoShape 8"/>
                <p:cNvSpPr>
                  <a:spLocks noChangeArrowheads="1"/>
                </p:cNvSpPr>
                <p:nvPr/>
              </p:nvSpPr>
              <p:spPr bwMode="auto">
                <a:xfrm>
                  <a:off x="401320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4" name="AutoShape 9"/>
                <p:cNvSpPr>
                  <a:spLocks noChangeArrowheads="1"/>
                </p:cNvSpPr>
                <p:nvPr/>
              </p:nvSpPr>
              <p:spPr bwMode="auto">
                <a:xfrm>
                  <a:off x="575945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5" name="AutoShape 10"/>
                <p:cNvSpPr>
                  <a:spLocks noChangeArrowheads="1"/>
                </p:cNvSpPr>
                <p:nvPr/>
              </p:nvSpPr>
              <p:spPr bwMode="auto">
                <a:xfrm>
                  <a:off x="4886325"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6" name="AutoShape 11"/>
                <p:cNvSpPr>
                  <a:spLocks noChangeArrowheads="1"/>
                </p:cNvSpPr>
                <p:nvPr/>
              </p:nvSpPr>
              <p:spPr bwMode="auto">
                <a:xfrm>
                  <a:off x="6630988" y="3644901"/>
                  <a:ext cx="641350"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7" name="AutoShape 12"/>
                <p:cNvSpPr>
                  <a:spLocks noChangeArrowheads="1"/>
                </p:cNvSpPr>
                <p:nvPr/>
              </p:nvSpPr>
              <p:spPr bwMode="auto">
                <a:xfrm>
                  <a:off x="3141663" y="3216276"/>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3</a:t>
                  </a:r>
                </a:p>
              </p:txBody>
            </p:sp>
            <p:sp>
              <p:nvSpPr>
                <p:cNvPr id="18" name="AutoShape 14"/>
                <p:cNvSpPr>
                  <a:spLocks noChangeArrowheads="1"/>
                </p:cNvSpPr>
                <p:nvPr/>
              </p:nvSpPr>
              <p:spPr bwMode="auto">
                <a:xfrm>
                  <a:off x="5757863" y="3216276"/>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20" dirty="0">
                      <a:latin typeface="Arial" panose="020B0604020202020204" pitchFamily="34" charset="0"/>
                      <a:cs typeface="Arial" panose="020B0604020202020204" pitchFamily="34" charset="0"/>
                    </a:rPr>
                    <a:t>100</a:t>
                  </a:r>
                </a:p>
              </p:txBody>
            </p:sp>
            <p:sp>
              <p:nvSpPr>
                <p:cNvPr id="19" name="AutoShape 15"/>
                <p:cNvSpPr>
                  <a:spLocks noChangeArrowheads="1"/>
                </p:cNvSpPr>
                <p:nvPr/>
              </p:nvSpPr>
              <p:spPr bwMode="auto">
                <a:xfrm>
                  <a:off x="4006850" y="3216276"/>
                  <a:ext cx="641350" cy="366712"/>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4</a:t>
                  </a:r>
                </a:p>
              </p:txBody>
            </p:sp>
          </p:grpSp>
          <p:sp>
            <p:nvSpPr>
              <p:cNvPr id="8" name="AutoShape 16"/>
              <p:cNvSpPr>
                <a:spLocks noChangeArrowheads="1"/>
              </p:cNvSpPr>
              <p:nvPr/>
            </p:nvSpPr>
            <p:spPr bwMode="auto">
              <a:xfrm>
                <a:off x="4774948" y="4332288"/>
                <a:ext cx="868680"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-277.51</a:t>
                </a:r>
              </a:p>
            </p:txBody>
          </p:sp>
        </p:grpSp>
        <p:sp>
          <p:nvSpPr>
            <p:cNvPr id="6" name="AutoShape 15"/>
            <p:cNvSpPr>
              <a:spLocks noChangeArrowheads="1"/>
            </p:cNvSpPr>
            <p:nvPr/>
          </p:nvSpPr>
          <p:spPr bwMode="auto">
            <a:xfrm>
              <a:off x="6637338" y="3471863"/>
              <a:ext cx="639762" cy="366712"/>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0</a:t>
              </a:r>
            </a:p>
          </p:txBody>
        </p:sp>
      </p:grpSp>
    </p:spTree>
    <p:extLst>
      <p:ext uri="{BB962C8B-B14F-4D97-AF65-F5344CB8AC3E}">
        <p14:creationId xmlns:p14="http://schemas.microsoft.com/office/powerpoint/2010/main" val="3106010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title"/>
          </p:nvPr>
        </p:nvSpPr>
        <p:spPr/>
        <p:txBody>
          <a:bodyPr>
            <a:normAutofit fontScale="90000"/>
          </a:bodyPr>
          <a:lstStyle/>
          <a:p>
            <a:r>
              <a:rPr lang="en-US" dirty="0"/>
              <a:t>Solving for FV:</a:t>
            </a:r>
            <a:br>
              <a:rPr lang="en-US" dirty="0"/>
            </a:br>
            <a:r>
              <a:rPr lang="en-US" dirty="0"/>
              <a:t>3-Year Annuity Due of $100 at 4%</a:t>
            </a:r>
          </a:p>
        </p:txBody>
      </p:sp>
      <p:sp>
        <p:nvSpPr>
          <p:cNvPr id="2" name="Content Placeholder 1"/>
          <p:cNvSpPr>
            <a:spLocks noGrp="1"/>
          </p:cNvSpPr>
          <p:nvPr>
            <p:ph idx="1"/>
          </p:nvPr>
        </p:nvSpPr>
        <p:spPr>
          <a:xfrm>
            <a:off x="457200" y="1458227"/>
            <a:ext cx="8229600" cy="4533499"/>
          </a:xfrm>
        </p:spPr>
        <p:txBody>
          <a:bodyPr>
            <a:normAutofit fontScale="85000" lnSpcReduction="20000"/>
          </a:bodyPr>
          <a:lstStyle/>
          <a:p>
            <a:pPr>
              <a:spcAft>
                <a:spcPts val="600"/>
              </a:spcAft>
              <a:defRPr/>
            </a:pPr>
            <a:r>
              <a:rPr lang="en-US" dirty="0"/>
              <a:t>Now, $100 payments occur at the beginning of each period.</a:t>
            </a:r>
          </a:p>
          <a:p>
            <a:pPr marL="0" indent="0" algn="ctr">
              <a:spcAft>
                <a:spcPts val="600"/>
              </a:spcAft>
              <a:buNone/>
              <a:defRPr/>
            </a:pPr>
            <a:r>
              <a:rPr lang="en-US" dirty="0" err="1"/>
              <a:t>FVA</a:t>
            </a:r>
            <a:r>
              <a:rPr lang="en-US" baseline="-25000" dirty="0" err="1"/>
              <a:t>due</a:t>
            </a:r>
            <a:r>
              <a:rPr lang="en-US" dirty="0"/>
              <a:t>= </a:t>
            </a:r>
            <a:r>
              <a:rPr lang="en-US" dirty="0" err="1"/>
              <a:t>FVA</a:t>
            </a:r>
            <a:r>
              <a:rPr lang="en-US" baseline="-25000" dirty="0" err="1"/>
              <a:t>ord</a:t>
            </a:r>
            <a:r>
              <a:rPr lang="en-US" dirty="0"/>
              <a:t>(1 + I) = $312.16(1.04) = $324.65</a:t>
            </a:r>
          </a:p>
          <a:p>
            <a:pPr>
              <a:spcAft>
                <a:spcPts val="600"/>
              </a:spcAft>
              <a:defRPr/>
            </a:pPr>
            <a:r>
              <a:rPr lang="en-US" dirty="0"/>
              <a:t>Alternatively, set calculator to “BEGIN” mode and solve for the FV of the annuity due:</a:t>
            </a:r>
          </a:p>
          <a:p>
            <a:endParaRPr lang="en-US" dirty="0"/>
          </a:p>
          <a:p>
            <a:endParaRPr lang="en-US" dirty="0"/>
          </a:p>
          <a:p>
            <a:endParaRPr lang="en-US" dirty="0"/>
          </a:p>
          <a:p>
            <a:endParaRPr lang="en-US" dirty="0"/>
          </a:p>
          <a:p>
            <a:endParaRPr lang="en-US" dirty="0"/>
          </a:p>
          <a:p>
            <a:r>
              <a:rPr lang="en-US" dirty="0"/>
              <a:t>Excel:  =FV(</a:t>
            </a:r>
            <a:r>
              <a:rPr lang="en-US" dirty="0" err="1"/>
              <a:t>rate,nper,pmt,pv,type</a:t>
            </a:r>
            <a:r>
              <a:rPr lang="en-US" dirty="0"/>
              <a:t>)</a:t>
            </a:r>
          </a:p>
          <a:p>
            <a:r>
              <a:rPr lang="en-US" dirty="0" smtClean="0"/>
              <a:t>For Annuity Due “type” </a:t>
            </a:r>
            <a:r>
              <a:rPr lang="en-US" dirty="0"/>
              <a:t>= 1.</a:t>
            </a:r>
          </a:p>
        </p:txBody>
      </p:sp>
      <p:grpSp>
        <p:nvGrpSpPr>
          <p:cNvPr id="4" name="Group 51" descr="Graphic showing the calculator Inputs and Output needed to solve for FV with 3-year annuity due of $100 at 4%." title="Calculater Methods for FV: annuity due"/>
          <p:cNvGrpSpPr>
            <a:grpSpLocks/>
          </p:cNvGrpSpPr>
          <p:nvPr/>
        </p:nvGrpSpPr>
        <p:grpSpPr bwMode="auto">
          <a:xfrm>
            <a:off x="1580356" y="3326624"/>
            <a:ext cx="5983288" cy="1694083"/>
            <a:chOff x="1581150" y="2563783"/>
            <a:chExt cx="5983288" cy="1679605"/>
          </a:xfrm>
        </p:grpSpPr>
        <p:grpSp>
          <p:nvGrpSpPr>
            <p:cNvPr id="5" name="Group 19"/>
            <p:cNvGrpSpPr>
              <a:grpSpLocks/>
            </p:cNvGrpSpPr>
            <p:nvPr/>
          </p:nvGrpSpPr>
          <p:grpSpPr bwMode="auto">
            <a:xfrm>
              <a:off x="1581150" y="2822575"/>
              <a:ext cx="5983288" cy="1420813"/>
              <a:chOff x="1581150" y="3375025"/>
              <a:chExt cx="5983288" cy="1420813"/>
            </a:xfrm>
          </p:grpSpPr>
          <p:grpSp>
            <p:nvGrpSpPr>
              <p:cNvPr id="7" name="Group 34"/>
              <p:cNvGrpSpPr>
                <a:grpSpLocks/>
              </p:cNvGrpSpPr>
              <p:nvPr/>
            </p:nvGrpSpPr>
            <p:grpSpPr bwMode="auto">
              <a:xfrm>
                <a:off x="1581150" y="3375025"/>
                <a:ext cx="5983288" cy="1420813"/>
                <a:chOff x="1581150" y="3375025"/>
                <a:chExt cx="5983288" cy="1420813"/>
              </a:xfrm>
            </p:grpSpPr>
            <p:grpSp>
              <p:nvGrpSpPr>
                <p:cNvPr id="9" name="Group 20"/>
                <p:cNvGrpSpPr>
                  <a:grpSpLocks/>
                </p:cNvGrpSpPr>
                <p:nvPr/>
              </p:nvGrpSpPr>
              <p:grpSpPr bwMode="auto">
                <a:xfrm>
                  <a:off x="1581150" y="3375025"/>
                  <a:ext cx="5983288" cy="1420813"/>
                  <a:chOff x="1581150" y="3119438"/>
                  <a:chExt cx="5983288" cy="1420812"/>
                </a:xfrm>
              </p:grpSpPr>
              <p:sp>
                <p:nvSpPr>
                  <p:cNvPr id="11" name="AutoShape 4"/>
                  <p:cNvSpPr>
                    <a:spLocks noChangeArrowheads="1"/>
                  </p:cNvSpPr>
                  <p:nvPr/>
                </p:nvSpPr>
                <p:spPr bwMode="auto">
                  <a:xfrm>
                    <a:off x="1581150" y="3119438"/>
                    <a:ext cx="5983288" cy="1420812"/>
                  </a:xfrm>
                  <a:prstGeom prst="roundRect">
                    <a:avLst>
                      <a:gd name="adj" fmla="val 12486"/>
                    </a:avLst>
                  </a:prstGeom>
                  <a:solidFill>
                    <a:srgbClr val="343F52"/>
                  </a:solidFill>
                  <a:ln w="25400">
                    <a:solidFill>
                      <a:schemeClr val="tx1"/>
                    </a:solidFill>
                    <a:round/>
                    <a:headEnd/>
                    <a:tailEnd/>
                  </a:ln>
                  <a:effectLst>
                    <a:outerShdw blurRad="50800" dist="38100" dir="2700000" algn="tl" rotWithShape="0">
                      <a:prstClr val="black">
                        <a:alpha val="40000"/>
                      </a:prstClr>
                    </a:outerShdw>
                  </a:effectLst>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12" name="AutoShape 5"/>
                  <p:cNvSpPr>
                    <a:spLocks noChangeArrowheads="1"/>
                  </p:cNvSpPr>
                  <p:nvPr/>
                </p:nvSpPr>
                <p:spPr bwMode="auto">
                  <a:xfrm>
                    <a:off x="1733550" y="3216276"/>
                    <a:ext cx="1189038" cy="365125"/>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13" name="AutoShape 6"/>
                  <p:cNvSpPr>
                    <a:spLocks noChangeArrowheads="1"/>
                  </p:cNvSpPr>
                  <p:nvPr/>
                </p:nvSpPr>
                <p:spPr bwMode="auto">
                  <a:xfrm>
                    <a:off x="1733550" y="4075112"/>
                    <a:ext cx="1189038" cy="366713"/>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14" name="AutoShape 7"/>
                  <p:cNvSpPr>
                    <a:spLocks noChangeArrowheads="1"/>
                  </p:cNvSpPr>
                  <p:nvPr/>
                </p:nvSpPr>
                <p:spPr bwMode="auto">
                  <a:xfrm>
                    <a:off x="3141663" y="3644901"/>
                    <a:ext cx="639762"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15" name="AutoShape 8"/>
                  <p:cNvSpPr>
                    <a:spLocks noChangeArrowheads="1"/>
                  </p:cNvSpPr>
                  <p:nvPr/>
                </p:nvSpPr>
                <p:spPr bwMode="auto">
                  <a:xfrm>
                    <a:off x="401320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6" name="AutoShape 9"/>
                  <p:cNvSpPr>
                    <a:spLocks noChangeArrowheads="1"/>
                  </p:cNvSpPr>
                  <p:nvPr/>
                </p:nvSpPr>
                <p:spPr bwMode="auto">
                  <a:xfrm>
                    <a:off x="575945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7" name="AutoShape 10"/>
                  <p:cNvSpPr>
                    <a:spLocks noChangeArrowheads="1"/>
                  </p:cNvSpPr>
                  <p:nvPr/>
                </p:nvSpPr>
                <p:spPr bwMode="auto">
                  <a:xfrm>
                    <a:off x="4886325"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8" name="AutoShape 11"/>
                  <p:cNvSpPr>
                    <a:spLocks noChangeArrowheads="1"/>
                  </p:cNvSpPr>
                  <p:nvPr/>
                </p:nvSpPr>
                <p:spPr bwMode="auto">
                  <a:xfrm>
                    <a:off x="6630988" y="3644901"/>
                    <a:ext cx="641350"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9" name="AutoShape 12"/>
                  <p:cNvSpPr>
                    <a:spLocks noChangeArrowheads="1"/>
                  </p:cNvSpPr>
                  <p:nvPr/>
                </p:nvSpPr>
                <p:spPr bwMode="auto">
                  <a:xfrm>
                    <a:off x="3141663" y="3216276"/>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3</a:t>
                    </a:r>
                  </a:p>
                </p:txBody>
              </p:sp>
              <p:sp>
                <p:nvSpPr>
                  <p:cNvPr id="20" name="AutoShape 14"/>
                  <p:cNvSpPr>
                    <a:spLocks noChangeArrowheads="1"/>
                  </p:cNvSpPr>
                  <p:nvPr/>
                </p:nvSpPr>
                <p:spPr bwMode="auto">
                  <a:xfrm>
                    <a:off x="5757863" y="3216276"/>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20" dirty="0">
                        <a:latin typeface="Arial" panose="020B0604020202020204" pitchFamily="34" charset="0"/>
                        <a:cs typeface="Arial" panose="020B0604020202020204" pitchFamily="34" charset="0"/>
                      </a:rPr>
                      <a:t>-100</a:t>
                    </a:r>
                  </a:p>
                </p:txBody>
              </p:sp>
              <p:sp>
                <p:nvSpPr>
                  <p:cNvPr id="21" name="AutoShape 15"/>
                  <p:cNvSpPr>
                    <a:spLocks noChangeArrowheads="1"/>
                  </p:cNvSpPr>
                  <p:nvPr/>
                </p:nvSpPr>
                <p:spPr bwMode="auto">
                  <a:xfrm>
                    <a:off x="4006850" y="3216276"/>
                    <a:ext cx="641350" cy="366712"/>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4</a:t>
                    </a:r>
                  </a:p>
                </p:txBody>
              </p:sp>
            </p:grpSp>
            <p:sp>
              <p:nvSpPr>
                <p:cNvPr id="10" name="AutoShape 16"/>
                <p:cNvSpPr>
                  <a:spLocks noChangeArrowheads="1"/>
                </p:cNvSpPr>
                <p:nvPr/>
              </p:nvSpPr>
              <p:spPr bwMode="auto">
                <a:xfrm>
                  <a:off x="4884738" y="3471863"/>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0</a:t>
                  </a:r>
                </a:p>
              </p:txBody>
            </p:sp>
          </p:grpSp>
          <p:sp>
            <p:nvSpPr>
              <p:cNvPr id="8" name="AutoShape 15"/>
              <p:cNvSpPr>
                <a:spLocks noChangeArrowheads="1"/>
              </p:cNvSpPr>
              <p:nvPr/>
            </p:nvSpPr>
            <p:spPr bwMode="auto">
              <a:xfrm>
                <a:off x="6542088" y="4330700"/>
                <a:ext cx="822325" cy="366713"/>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324.65</a:t>
                </a:r>
              </a:p>
            </p:txBody>
          </p:sp>
        </p:grpSp>
        <p:sp>
          <p:nvSpPr>
            <p:cNvPr id="6" name="Text Box 17"/>
            <p:cNvSpPr txBox="1">
              <a:spLocks noChangeArrowheads="1"/>
            </p:cNvSpPr>
            <p:nvPr/>
          </p:nvSpPr>
          <p:spPr bwMode="auto">
            <a:xfrm>
              <a:off x="1781175" y="2563783"/>
              <a:ext cx="1096963" cy="400110"/>
            </a:xfrm>
            <a:prstGeom prst="rect">
              <a:avLst/>
            </a:prstGeom>
            <a:solidFill>
              <a:schemeClr val="accent2">
                <a:lumMod val="60000"/>
                <a:lumOff val="40000"/>
              </a:schemeClr>
            </a:solidFill>
            <a:ln w="15875" cap="rnd">
              <a:solidFill>
                <a:schemeClr val="tx1"/>
              </a:solidFill>
              <a:headEnd/>
              <a:tailEnd/>
            </a:ln>
            <a:effectLst>
              <a:outerShdw blurRad="50800" dist="38100" dir="2700000" algn="tl"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anchor="ctr">
              <a:spAutoFit/>
            </a:bodyPr>
            <a:lstStyle/>
            <a:p>
              <a:pPr algn="ctr">
                <a:spcBef>
                  <a:spcPct val="50000"/>
                </a:spcBef>
                <a:defRPr/>
              </a:pPr>
              <a:r>
                <a:rPr lang="en-US" sz="2000" b="1" dirty="0">
                  <a:latin typeface="Arial" panose="020B0604020202020204" pitchFamily="34" charset="0"/>
                  <a:cs typeface="Arial" panose="020B0604020202020204" pitchFamily="34" charset="0"/>
                </a:rPr>
                <a:t>BEGIN</a:t>
              </a:r>
            </a:p>
          </p:txBody>
        </p:sp>
      </p:grpSp>
    </p:spTree>
    <p:extLst>
      <p:ext uri="{BB962C8B-B14F-4D97-AF65-F5344CB8AC3E}">
        <p14:creationId xmlns:p14="http://schemas.microsoft.com/office/powerpoint/2010/main" val="1205027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title"/>
          </p:nvPr>
        </p:nvSpPr>
        <p:spPr/>
        <p:txBody>
          <a:bodyPr>
            <a:normAutofit fontScale="90000"/>
          </a:bodyPr>
          <a:lstStyle/>
          <a:p>
            <a:r>
              <a:rPr lang="en-US" dirty="0"/>
              <a:t>Solving for PV:</a:t>
            </a:r>
            <a:br>
              <a:rPr lang="en-US" dirty="0"/>
            </a:br>
            <a:r>
              <a:rPr lang="en-US" dirty="0"/>
              <a:t>3-Year Annuity Due of $100 at 4%</a:t>
            </a:r>
          </a:p>
        </p:txBody>
      </p:sp>
      <p:sp>
        <p:nvSpPr>
          <p:cNvPr id="2" name="Content Placeholder 1"/>
          <p:cNvSpPr>
            <a:spLocks noGrp="1"/>
          </p:cNvSpPr>
          <p:nvPr>
            <p:ph idx="1"/>
          </p:nvPr>
        </p:nvSpPr>
        <p:spPr/>
        <p:txBody>
          <a:bodyPr>
            <a:normAutofit/>
          </a:bodyPr>
          <a:lstStyle/>
          <a:p>
            <a:pPr>
              <a:spcAft>
                <a:spcPts val="600"/>
              </a:spcAft>
              <a:defRPr/>
            </a:pPr>
            <a:r>
              <a:rPr lang="en-US" sz="2200" dirty="0"/>
              <a:t>Again, $100 payments occur at the beginning of each period.</a:t>
            </a:r>
          </a:p>
          <a:p>
            <a:pPr marL="0" indent="0" algn="ctr">
              <a:spcAft>
                <a:spcPts val="600"/>
              </a:spcAft>
              <a:buNone/>
              <a:defRPr/>
            </a:pPr>
            <a:r>
              <a:rPr lang="en-US" sz="2200" dirty="0" err="1"/>
              <a:t>PVA</a:t>
            </a:r>
            <a:r>
              <a:rPr lang="en-US" sz="2200" baseline="-25000" dirty="0" err="1"/>
              <a:t>due</a:t>
            </a:r>
            <a:r>
              <a:rPr lang="en-US" sz="2200" dirty="0"/>
              <a:t> = </a:t>
            </a:r>
            <a:r>
              <a:rPr lang="en-US" sz="2200" dirty="0" err="1"/>
              <a:t>PVA</a:t>
            </a:r>
            <a:r>
              <a:rPr lang="en-US" sz="2200" baseline="-25000" dirty="0" err="1"/>
              <a:t>ord</a:t>
            </a:r>
            <a:r>
              <a:rPr lang="en-US" sz="2200" dirty="0"/>
              <a:t>(1 + I) = $277.51(1.04) = $288.61</a:t>
            </a:r>
          </a:p>
          <a:p>
            <a:pPr>
              <a:lnSpc>
                <a:spcPct val="110000"/>
              </a:lnSpc>
              <a:spcAft>
                <a:spcPts val="600"/>
              </a:spcAft>
              <a:defRPr/>
            </a:pPr>
            <a:r>
              <a:rPr lang="en-US" sz="2200" dirty="0"/>
              <a:t>Alternatively, set calculator to “BEGIN” mode and solve for the PV of the annuity due:</a:t>
            </a:r>
          </a:p>
          <a:p>
            <a:endParaRPr lang="en-US" dirty="0"/>
          </a:p>
          <a:p>
            <a:endParaRPr lang="en-US" dirty="0"/>
          </a:p>
          <a:p>
            <a:endParaRPr lang="en-US" dirty="0"/>
          </a:p>
          <a:p>
            <a:pPr>
              <a:spcBef>
                <a:spcPts val="1800"/>
              </a:spcBef>
            </a:pPr>
            <a:r>
              <a:rPr lang="en-US" sz="2200" dirty="0" smtClean="0"/>
              <a:t>Excel</a:t>
            </a:r>
            <a:r>
              <a:rPr lang="en-US" sz="2200" dirty="0"/>
              <a:t>:  =PV(</a:t>
            </a:r>
            <a:r>
              <a:rPr lang="en-US" sz="2200" dirty="0" err="1"/>
              <a:t>rate,nper,pmt,fv,type</a:t>
            </a:r>
            <a:r>
              <a:rPr lang="en-US" sz="2200" dirty="0"/>
              <a:t>)</a:t>
            </a:r>
          </a:p>
          <a:p>
            <a:r>
              <a:rPr lang="en-US" sz="2200" dirty="0" smtClean="0"/>
              <a:t>For Annuity Due “type” </a:t>
            </a:r>
            <a:r>
              <a:rPr lang="en-US" sz="2200" dirty="0"/>
              <a:t>=1</a:t>
            </a:r>
          </a:p>
        </p:txBody>
      </p:sp>
      <p:grpSp>
        <p:nvGrpSpPr>
          <p:cNvPr id="4" name="Group 51" descr="Graphic showing the calculator Inputs and Output needed to solve for PV with 3-year annuity due of $100 at 4%." title="Calculator Methods for PV: Annuity Due"/>
          <p:cNvGrpSpPr>
            <a:grpSpLocks/>
          </p:cNvGrpSpPr>
          <p:nvPr/>
        </p:nvGrpSpPr>
        <p:grpSpPr bwMode="auto">
          <a:xfrm>
            <a:off x="1986888" y="3407503"/>
            <a:ext cx="5983288" cy="1689130"/>
            <a:chOff x="1581150" y="3240058"/>
            <a:chExt cx="5983288" cy="1689130"/>
          </a:xfrm>
          <a:effectLst>
            <a:outerShdw blurRad="50800" dist="38100" dir="2700000" algn="tl" rotWithShape="0">
              <a:prstClr val="black">
                <a:alpha val="40000"/>
              </a:prstClr>
            </a:outerShdw>
          </a:effectLst>
        </p:grpSpPr>
        <p:grpSp>
          <p:nvGrpSpPr>
            <p:cNvPr id="5" name="Group 19"/>
            <p:cNvGrpSpPr>
              <a:grpSpLocks/>
            </p:cNvGrpSpPr>
            <p:nvPr/>
          </p:nvGrpSpPr>
          <p:grpSpPr bwMode="auto">
            <a:xfrm>
              <a:off x="1581150" y="3508375"/>
              <a:ext cx="5983288" cy="1420813"/>
              <a:chOff x="1581150" y="3375025"/>
              <a:chExt cx="5983288" cy="1420813"/>
            </a:xfrm>
          </p:grpSpPr>
          <p:grpSp>
            <p:nvGrpSpPr>
              <p:cNvPr id="7" name="Group 34"/>
              <p:cNvGrpSpPr>
                <a:grpSpLocks/>
              </p:cNvGrpSpPr>
              <p:nvPr/>
            </p:nvGrpSpPr>
            <p:grpSpPr bwMode="auto">
              <a:xfrm>
                <a:off x="1581150" y="3375025"/>
                <a:ext cx="5983288" cy="1420813"/>
                <a:chOff x="1581150" y="3375025"/>
                <a:chExt cx="5983288" cy="1420813"/>
              </a:xfrm>
            </p:grpSpPr>
            <p:grpSp>
              <p:nvGrpSpPr>
                <p:cNvPr id="9" name="Group 20"/>
                <p:cNvGrpSpPr>
                  <a:grpSpLocks/>
                </p:cNvGrpSpPr>
                <p:nvPr/>
              </p:nvGrpSpPr>
              <p:grpSpPr bwMode="auto">
                <a:xfrm>
                  <a:off x="1581150" y="3375025"/>
                  <a:ext cx="5983288" cy="1420813"/>
                  <a:chOff x="1581150" y="3119438"/>
                  <a:chExt cx="5983288" cy="1420812"/>
                </a:xfrm>
              </p:grpSpPr>
              <p:sp>
                <p:nvSpPr>
                  <p:cNvPr id="11" name="AutoShape 4"/>
                  <p:cNvSpPr>
                    <a:spLocks noChangeArrowheads="1"/>
                  </p:cNvSpPr>
                  <p:nvPr/>
                </p:nvSpPr>
                <p:spPr bwMode="auto">
                  <a:xfrm>
                    <a:off x="1581150" y="3119438"/>
                    <a:ext cx="5983288" cy="1420812"/>
                  </a:xfrm>
                  <a:prstGeom prst="roundRect">
                    <a:avLst>
                      <a:gd name="adj" fmla="val 12486"/>
                    </a:avLst>
                  </a:prstGeom>
                  <a:solidFill>
                    <a:srgbClr val="343F52"/>
                  </a:solidFill>
                  <a:ln w="25400">
                    <a:solidFill>
                      <a:schemeClr val="tx1"/>
                    </a:solidFill>
                    <a:round/>
                    <a:headEnd/>
                    <a:tailEnd/>
                  </a:ln>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12" name="AutoShape 5"/>
                  <p:cNvSpPr>
                    <a:spLocks noChangeArrowheads="1"/>
                  </p:cNvSpPr>
                  <p:nvPr/>
                </p:nvSpPr>
                <p:spPr bwMode="auto">
                  <a:xfrm>
                    <a:off x="1733550" y="3216276"/>
                    <a:ext cx="1189038" cy="365125"/>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13" name="AutoShape 6"/>
                  <p:cNvSpPr>
                    <a:spLocks noChangeArrowheads="1"/>
                  </p:cNvSpPr>
                  <p:nvPr/>
                </p:nvSpPr>
                <p:spPr bwMode="auto">
                  <a:xfrm>
                    <a:off x="1733550" y="4075112"/>
                    <a:ext cx="1189038" cy="366713"/>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14" name="AutoShape 7"/>
                  <p:cNvSpPr>
                    <a:spLocks noChangeArrowheads="1"/>
                  </p:cNvSpPr>
                  <p:nvPr/>
                </p:nvSpPr>
                <p:spPr bwMode="auto">
                  <a:xfrm>
                    <a:off x="3141663" y="3644901"/>
                    <a:ext cx="639762"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15" name="AutoShape 8"/>
                  <p:cNvSpPr>
                    <a:spLocks noChangeArrowheads="1"/>
                  </p:cNvSpPr>
                  <p:nvPr/>
                </p:nvSpPr>
                <p:spPr bwMode="auto">
                  <a:xfrm>
                    <a:off x="401320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6" name="AutoShape 9"/>
                  <p:cNvSpPr>
                    <a:spLocks noChangeArrowheads="1"/>
                  </p:cNvSpPr>
                  <p:nvPr/>
                </p:nvSpPr>
                <p:spPr bwMode="auto">
                  <a:xfrm>
                    <a:off x="575945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7" name="AutoShape 10"/>
                  <p:cNvSpPr>
                    <a:spLocks noChangeArrowheads="1"/>
                  </p:cNvSpPr>
                  <p:nvPr/>
                </p:nvSpPr>
                <p:spPr bwMode="auto">
                  <a:xfrm>
                    <a:off x="4886325"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8" name="AutoShape 11"/>
                  <p:cNvSpPr>
                    <a:spLocks noChangeArrowheads="1"/>
                  </p:cNvSpPr>
                  <p:nvPr/>
                </p:nvSpPr>
                <p:spPr bwMode="auto">
                  <a:xfrm>
                    <a:off x="6630988" y="3644901"/>
                    <a:ext cx="641350"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9" name="AutoShape 12"/>
                  <p:cNvSpPr>
                    <a:spLocks noChangeArrowheads="1"/>
                  </p:cNvSpPr>
                  <p:nvPr/>
                </p:nvSpPr>
                <p:spPr bwMode="auto">
                  <a:xfrm>
                    <a:off x="3141663" y="3216276"/>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3</a:t>
                    </a:r>
                  </a:p>
                </p:txBody>
              </p:sp>
              <p:sp>
                <p:nvSpPr>
                  <p:cNvPr id="20" name="AutoShape 14"/>
                  <p:cNvSpPr>
                    <a:spLocks noChangeArrowheads="1"/>
                  </p:cNvSpPr>
                  <p:nvPr/>
                </p:nvSpPr>
                <p:spPr bwMode="auto">
                  <a:xfrm>
                    <a:off x="5757863" y="3216276"/>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20" dirty="0">
                        <a:latin typeface="Arial" panose="020B0604020202020204" pitchFamily="34" charset="0"/>
                        <a:cs typeface="Arial" panose="020B0604020202020204" pitchFamily="34" charset="0"/>
                      </a:rPr>
                      <a:t>100</a:t>
                    </a:r>
                  </a:p>
                </p:txBody>
              </p:sp>
              <p:sp>
                <p:nvSpPr>
                  <p:cNvPr id="21" name="AutoShape 15"/>
                  <p:cNvSpPr>
                    <a:spLocks noChangeArrowheads="1"/>
                  </p:cNvSpPr>
                  <p:nvPr/>
                </p:nvSpPr>
                <p:spPr bwMode="auto">
                  <a:xfrm>
                    <a:off x="4006850" y="3216276"/>
                    <a:ext cx="641350" cy="366712"/>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4</a:t>
                    </a:r>
                  </a:p>
                </p:txBody>
              </p:sp>
            </p:grpSp>
            <p:sp>
              <p:nvSpPr>
                <p:cNvPr id="10" name="AutoShape 16"/>
                <p:cNvSpPr>
                  <a:spLocks noChangeArrowheads="1"/>
                </p:cNvSpPr>
                <p:nvPr/>
              </p:nvSpPr>
              <p:spPr bwMode="auto">
                <a:xfrm>
                  <a:off x="4751388" y="4332288"/>
                  <a:ext cx="914400"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-288.61</a:t>
                  </a:r>
                </a:p>
              </p:txBody>
            </p:sp>
          </p:grpSp>
          <p:sp>
            <p:nvSpPr>
              <p:cNvPr id="8" name="AutoShape 15"/>
              <p:cNvSpPr>
                <a:spLocks noChangeArrowheads="1"/>
              </p:cNvSpPr>
              <p:nvPr/>
            </p:nvSpPr>
            <p:spPr bwMode="auto">
              <a:xfrm>
                <a:off x="6637338" y="3471863"/>
                <a:ext cx="639762" cy="366712"/>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0</a:t>
                </a:r>
              </a:p>
            </p:txBody>
          </p:sp>
        </p:grpSp>
        <p:sp>
          <p:nvSpPr>
            <p:cNvPr id="6" name="Text Box 17"/>
            <p:cNvSpPr txBox="1">
              <a:spLocks noChangeArrowheads="1"/>
            </p:cNvSpPr>
            <p:nvPr/>
          </p:nvSpPr>
          <p:spPr bwMode="auto">
            <a:xfrm>
              <a:off x="1779588" y="3240058"/>
              <a:ext cx="1096962" cy="400110"/>
            </a:xfrm>
            <a:prstGeom prst="rect">
              <a:avLst/>
            </a:prstGeom>
            <a:solidFill>
              <a:schemeClr val="accent2">
                <a:lumMod val="60000"/>
                <a:lumOff val="40000"/>
              </a:schemeClr>
            </a:solidFill>
            <a:ln w="15875" cap="rnd">
              <a:solidFill>
                <a:schemeClr val="tx1"/>
              </a:solidFill>
              <a:headEnd/>
              <a:tailEnd/>
            </a:ln>
            <a:effectLst>
              <a:outerShdw blurRad="50800" dist="38100" dir="2700000" algn="tl"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anchor="ctr">
              <a:spAutoFit/>
            </a:bodyPr>
            <a:lstStyle/>
            <a:p>
              <a:pPr algn="ctr">
                <a:spcBef>
                  <a:spcPct val="50000"/>
                </a:spcBef>
                <a:defRPr/>
              </a:pPr>
              <a:r>
                <a:rPr lang="en-US" sz="2000" b="1" dirty="0">
                  <a:latin typeface="Arial" panose="020B0604020202020204" pitchFamily="34" charset="0"/>
                  <a:cs typeface="Arial" panose="020B0604020202020204" pitchFamily="34" charset="0"/>
                </a:rPr>
                <a:t>BEGIN</a:t>
              </a:r>
            </a:p>
          </p:txBody>
        </p:sp>
      </p:grpSp>
    </p:spTree>
    <p:extLst>
      <p:ext uri="{BB962C8B-B14F-4D97-AF65-F5344CB8AC3E}">
        <p14:creationId xmlns:p14="http://schemas.microsoft.com/office/powerpoint/2010/main" val="69636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PV Calculation</a:t>
            </a:r>
          </a:p>
        </p:txBody>
      </p:sp>
      <p:sp>
        <p:nvSpPr>
          <p:cNvPr id="2" name="Content Placeholder 1"/>
          <p:cNvSpPr>
            <a:spLocks noGrp="1"/>
          </p:cNvSpPr>
          <p:nvPr>
            <p:ph idx="1"/>
          </p:nvPr>
        </p:nvSpPr>
        <p:spPr/>
        <p:txBody>
          <a:bodyPr/>
          <a:lstStyle/>
          <a:p>
            <a:pPr lvl="0"/>
            <a:r>
              <a:rPr lang="en-US" sz="2800" dirty="0"/>
              <a:t>What is the present value of a 5-year $100 ordinary annuity at 4%?</a:t>
            </a:r>
          </a:p>
          <a:p>
            <a:pPr lvl="1"/>
            <a:r>
              <a:rPr lang="en-US" sz="2600" dirty="0"/>
              <a:t>Be sure your financial calculator is set back to END mode and solve for PV:</a:t>
            </a:r>
          </a:p>
          <a:p>
            <a:pPr lvl="2"/>
            <a:r>
              <a:rPr lang="en-US" sz="2600" dirty="0"/>
              <a:t>N = 5, I/YR = 4, PMT = -100, FV = 0.</a:t>
            </a:r>
          </a:p>
          <a:p>
            <a:pPr lvl="2"/>
            <a:r>
              <a:rPr lang="en-US" sz="2600" dirty="0"/>
              <a:t>PV = $445.18.</a:t>
            </a:r>
          </a:p>
        </p:txBody>
      </p:sp>
    </p:spTree>
    <p:extLst>
      <p:ext uri="{BB962C8B-B14F-4D97-AF65-F5344CB8AC3E}">
        <p14:creationId xmlns:p14="http://schemas.microsoft.com/office/powerpoint/2010/main" val="74342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a:bodyPr>
          <a:lstStyle/>
          <a:p>
            <a:r>
              <a:rPr lang="en-US" dirty="0"/>
              <a:t>Overview</a:t>
            </a:r>
          </a:p>
        </p:txBody>
      </p:sp>
      <p:sp>
        <p:nvSpPr>
          <p:cNvPr id="16" name="Text Placeholder 15"/>
          <p:cNvSpPr>
            <a:spLocks noGrp="1"/>
          </p:cNvSpPr>
          <p:nvPr>
            <p:ph type="body" sz="quarter" idx="4294967295"/>
          </p:nvPr>
        </p:nvSpPr>
        <p:spPr>
          <a:xfrm>
            <a:off x="2898775" y="3382963"/>
            <a:ext cx="6245225" cy="419100"/>
          </a:xfrm>
        </p:spPr>
        <p:txBody>
          <a:bodyPr>
            <a:normAutofit fontScale="70000" lnSpcReduction="20000"/>
          </a:bodyPr>
          <a:lstStyle/>
          <a:p>
            <a:r>
              <a:rPr lang="en-US" dirty="0">
                <a:effectLst>
                  <a:outerShdw blurRad="38100" dist="38100" dir="2700000" algn="tl">
                    <a:srgbClr val="000000">
                      <a:alpha val="43137"/>
                    </a:srgbClr>
                  </a:outerShdw>
                </a:effectLst>
              </a:rPr>
              <a:t>Finding I and N</a:t>
            </a:r>
          </a:p>
        </p:txBody>
      </p:sp>
      <p:sp>
        <p:nvSpPr>
          <p:cNvPr id="17" name="Text Placeholder 16"/>
          <p:cNvSpPr>
            <a:spLocks noGrp="1"/>
          </p:cNvSpPr>
          <p:nvPr>
            <p:ph type="body" sz="quarter" idx="4294967295"/>
          </p:nvPr>
        </p:nvSpPr>
        <p:spPr>
          <a:xfrm>
            <a:off x="2898775" y="2733675"/>
            <a:ext cx="6245225" cy="419100"/>
          </a:xfrm>
        </p:spPr>
        <p:txBody>
          <a:bodyPr>
            <a:normAutofit fontScale="70000" lnSpcReduction="20000"/>
          </a:bodyPr>
          <a:lstStyle/>
          <a:p>
            <a:r>
              <a:rPr lang="en-US" dirty="0">
                <a:effectLst>
                  <a:outerShdw blurRad="38100" dist="38100" dir="2700000" algn="tl">
                    <a:srgbClr val="000000">
                      <a:alpha val="43137"/>
                    </a:srgbClr>
                  </a:outerShdw>
                </a:effectLst>
              </a:rPr>
              <a:t>Present Value</a:t>
            </a:r>
          </a:p>
        </p:txBody>
      </p:sp>
      <p:sp>
        <p:nvSpPr>
          <p:cNvPr id="18" name="Text Placeholder 17"/>
          <p:cNvSpPr>
            <a:spLocks noGrp="1"/>
          </p:cNvSpPr>
          <p:nvPr>
            <p:ph type="body" sz="quarter" idx="4294967295"/>
          </p:nvPr>
        </p:nvSpPr>
        <p:spPr>
          <a:xfrm>
            <a:off x="2898775" y="2095500"/>
            <a:ext cx="6245225" cy="419100"/>
          </a:xfrm>
        </p:spPr>
        <p:txBody>
          <a:bodyPr>
            <a:normAutofit fontScale="70000" lnSpcReduction="20000"/>
          </a:bodyPr>
          <a:lstStyle/>
          <a:p>
            <a:r>
              <a:rPr lang="en-US" dirty="0">
                <a:effectLst>
                  <a:outerShdw blurRad="38100" dist="38100" dir="2700000" algn="tl">
                    <a:srgbClr val="000000">
                      <a:alpha val="43137"/>
                    </a:srgbClr>
                  </a:outerShdw>
                </a:effectLst>
              </a:rPr>
              <a:t>Future Value</a:t>
            </a:r>
          </a:p>
        </p:txBody>
      </p:sp>
      <p:sp>
        <p:nvSpPr>
          <p:cNvPr id="19" name="Text Placeholder 18"/>
          <p:cNvSpPr>
            <a:spLocks noGrp="1"/>
          </p:cNvSpPr>
          <p:nvPr>
            <p:ph type="body" sz="quarter" idx="4294967295"/>
          </p:nvPr>
        </p:nvSpPr>
        <p:spPr>
          <a:xfrm>
            <a:off x="2898775" y="3987800"/>
            <a:ext cx="6245225" cy="419100"/>
          </a:xfrm>
        </p:spPr>
        <p:txBody>
          <a:bodyPr>
            <a:normAutofit fontScale="70000" lnSpcReduction="20000"/>
          </a:bodyPr>
          <a:lstStyle/>
          <a:p>
            <a:r>
              <a:rPr lang="en-US" dirty="0">
                <a:effectLst>
                  <a:outerShdw blurRad="38100" dist="38100" dir="2700000" algn="tl">
                    <a:srgbClr val="000000">
                      <a:alpha val="43137"/>
                    </a:srgbClr>
                  </a:outerShdw>
                </a:effectLst>
              </a:rPr>
              <a:t>Annuities</a:t>
            </a:r>
          </a:p>
        </p:txBody>
      </p:sp>
      <p:sp>
        <p:nvSpPr>
          <p:cNvPr id="20" name="Text Placeholder 19"/>
          <p:cNvSpPr>
            <a:spLocks noGrp="1"/>
          </p:cNvSpPr>
          <p:nvPr>
            <p:ph type="body" sz="quarter" idx="4294967295"/>
          </p:nvPr>
        </p:nvSpPr>
        <p:spPr>
          <a:xfrm>
            <a:off x="2898775" y="4630738"/>
            <a:ext cx="6245225" cy="419100"/>
          </a:xfrm>
        </p:spPr>
        <p:txBody>
          <a:bodyPr>
            <a:normAutofit fontScale="70000" lnSpcReduction="20000"/>
          </a:bodyPr>
          <a:lstStyle/>
          <a:p>
            <a:r>
              <a:rPr lang="en-US" dirty="0">
                <a:effectLst>
                  <a:outerShdw blurRad="38100" dist="38100" dir="2700000" algn="tl">
                    <a:srgbClr val="000000">
                      <a:alpha val="43137"/>
                    </a:srgbClr>
                  </a:outerShdw>
                </a:effectLst>
              </a:rPr>
              <a:t>Rates of Return</a:t>
            </a:r>
          </a:p>
        </p:txBody>
      </p:sp>
      <p:sp>
        <p:nvSpPr>
          <p:cNvPr id="21" name="Text Placeholder 20"/>
          <p:cNvSpPr>
            <a:spLocks noGrp="1"/>
          </p:cNvSpPr>
          <p:nvPr>
            <p:ph type="body" sz="quarter" idx="4294967295"/>
          </p:nvPr>
        </p:nvSpPr>
        <p:spPr>
          <a:xfrm>
            <a:off x="2898775" y="5259388"/>
            <a:ext cx="6245225" cy="419100"/>
          </a:xfrm>
        </p:spPr>
        <p:txBody>
          <a:bodyPr>
            <a:normAutofit fontScale="70000" lnSpcReduction="20000"/>
          </a:bodyPr>
          <a:lstStyle/>
          <a:p>
            <a:r>
              <a:rPr lang="en-US" dirty="0">
                <a:effectLst>
                  <a:outerShdw blurRad="38100" dist="38100" dir="2700000" algn="tl">
                    <a:srgbClr val="000000">
                      <a:alpha val="43137"/>
                    </a:srgbClr>
                  </a:outerShdw>
                </a:effectLst>
              </a:rPr>
              <a:t>Amortization</a:t>
            </a:r>
          </a:p>
        </p:txBody>
      </p:sp>
    </p:spTree>
    <p:extLst>
      <p:ext uri="{BB962C8B-B14F-4D97-AF65-F5344CB8AC3E}">
        <p14:creationId xmlns:p14="http://schemas.microsoft.com/office/powerpoint/2010/main" val="994760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Annuities Over Time</a:t>
            </a:r>
          </a:p>
        </p:txBody>
      </p:sp>
      <p:graphicFrame>
        <p:nvGraphicFramePr>
          <p:cNvPr id="4" name="Content Placeholder 5" descr="Graphic showing the data for N, I/YR, PMT, FV and PV for 10, 25 and perpetuity annuities." title="10/25/perpetuity Annuity"/>
          <p:cNvGraphicFramePr>
            <a:graphicFrameLocks noGrp="1"/>
          </p:cNvGraphicFramePr>
          <p:nvPr>
            <p:ph idx="1"/>
            <p:extLst>
              <p:ext uri="{D42A27DB-BD31-4B8C-83A1-F6EECF244321}">
                <p14:modId xmlns:p14="http://schemas.microsoft.com/office/powerpoint/2010/main" val="1250641107"/>
              </p:ext>
            </p:extLst>
          </p:nvPr>
        </p:nvGraphicFramePr>
        <p:xfrm>
          <a:off x="457200" y="1774825"/>
          <a:ext cx="8229600" cy="4625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61546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fontScale="90000"/>
          </a:bodyPr>
          <a:lstStyle/>
          <a:p>
            <a:r>
              <a:rPr lang="en-US" dirty="0"/>
              <a:t>The Power of Compound Interest</a:t>
            </a:r>
          </a:p>
        </p:txBody>
      </p:sp>
      <p:sp>
        <p:nvSpPr>
          <p:cNvPr id="3" name="Content Placeholder 2"/>
          <p:cNvSpPr>
            <a:spLocks noGrp="1"/>
          </p:cNvSpPr>
          <p:nvPr>
            <p:ph idx="1"/>
          </p:nvPr>
        </p:nvSpPr>
        <p:spPr/>
        <p:txBody>
          <a:bodyPr/>
          <a:lstStyle/>
          <a:p>
            <a:r>
              <a:rPr lang="en-US" dirty="0"/>
              <a:t>A 20-year-old student wants to save $5 a day for her retirement.  Every day she places $5 in a drawer.  At the end of the year, she invests the accumulated savings ($1,825) in a brokerage account with an expected annual return of 8%.</a:t>
            </a:r>
          </a:p>
          <a:p>
            <a:endParaRPr lang="en-US" dirty="0"/>
          </a:p>
        </p:txBody>
      </p:sp>
      <p:grpSp>
        <p:nvGrpSpPr>
          <p:cNvPr id="7" name="Group 6" descr="Example illustrating compound interest: How much money will she have when she is 65 years old?" title="The Power of Compound Interest"/>
          <p:cNvGrpSpPr/>
          <p:nvPr/>
        </p:nvGrpSpPr>
        <p:grpSpPr>
          <a:xfrm>
            <a:off x="1658279" y="4803025"/>
            <a:ext cx="7078725" cy="1120569"/>
            <a:chOff x="0" y="2393239"/>
            <a:chExt cx="7616825" cy="1320333"/>
          </a:xfrm>
          <a:effectLst>
            <a:outerShdw blurRad="50800" dist="38100" dir="2700000" algn="tl" rotWithShape="0">
              <a:prstClr val="black">
                <a:alpha val="40000"/>
              </a:prstClr>
            </a:outerShdw>
          </a:effectLst>
        </p:grpSpPr>
        <p:sp>
          <p:nvSpPr>
            <p:cNvPr id="8" name="Rectangle 7"/>
            <p:cNvSpPr/>
            <p:nvPr/>
          </p:nvSpPr>
          <p:spPr>
            <a:xfrm>
              <a:off x="0" y="2393239"/>
              <a:ext cx="7616825" cy="1273680"/>
            </a:xfrm>
            <a:prstGeom prst="rect">
              <a:avLst/>
            </a:prstGeom>
            <a:solidFill>
              <a:srgbClr val="343F52"/>
            </a:solidFill>
            <a:ln w="25400">
              <a:solidFill>
                <a:schemeClr val="tx1"/>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9" name="Rectangle 8"/>
            <p:cNvSpPr/>
            <p:nvPr/>
          </p:nvSpPr>
          <p:spPr>
            <a:xfrm>
              <a:off x="762241" y="2439892"/>
              <a:ext cx="6854584" cy="1273680"/>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4686" tIns="154686" rIns="206248" bIns="232029" numCol="1" spcCol="1270" anchor="t" anchorCtr="0">
              <a:noAutofit/>
            </a:bodyPr>
            <a:lstStyle/>
            <a:p>
              <a:pPr marL="0" lvl="1" algn="l" defTabSz="1289050" rtl="0">
                <a:lnSpc>
                  <a:spcPct val="90000"/>
                </a:lnSpc>
                <a:spcBef>
                  <a:spcPct val="0"/>
                </a:spcBef>
                <a:spcAft>
                  <a:spcPct val="15000"/>
                </a:spcAft>
              </a:pPr>
              <a:r>
                <a:rPr lang="en-US" sz="2400" kern="1200" dirty="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How much money will she have when she is 65 years old?</a:t>
              </a:r>
            </a:p>
          </p:txBody>
        </p:sp>
      </p:grpSp>
      <p:sp>
        <p:nvSpPr>
          <p:cNvPr id="2" name="Right Arrow 1" title="Arrow Bullet Point"/>
          <p:cNvSpPr/>
          <p:nvPr/>
        </p:nvSpPr>
        <p:spPr>
          <a:xfrm>
            <a:off x="1238092" y="5201320"/>
            <a:ext cx="671804" cy="363571"/>
          </a:xfrm>
          <a:prstGeom prst="rightArrow">
            <a:avLst/>
          </a:prstGeom>
          <a:solidFill>
            <a:srgbClr val="AFABAB"/>
          </a:solidFill>
          <a:ln w="1270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03955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normAutofit/>
          </a:bodyPr>
          <a:lstStyle/>
          <a:p>
            <a:r>
              <a:rPr lang="en-US" dirty="0"/>
              <a:t>Solving for FV</a:t>
            </a:r>
          </a:p>
        </p:txBody>
      </p:sp>
      <p:sp>
        <p:nvSpPr>
          <p:cNvPr id="2" name="Content Placeholder 1"/>
          <p:cNvSpPr>
            <a:spLocks noGrp="1"/>
          </p:cNvSpPr>
          <p:nvPr>
            <p:ph idx="1"/>
          </p:nvPr>
        </p:nvSpPr>
        <p:spPr/>
        <p:txBody>
          <a:bodyPr/>
          <a:lstStyle/>
          <a:p>
            <a:r>
              <a:rPr lang="en-US" dirty="0"/>
              <a:t>If she begins saving today, how much will she have when she is 65?</a:t>
            </a:r>
          </a:p>
          <a:p>
            <a:pPr lvl="1"/>
            <a:r>
              <a:rPr lang="en-US" dirty="0"/>
              <a:t>If she sticks to her plan, she will have $705,373 when she is 65.</a:t>
            </a:r>
          </a:p>
          <a:p>
            <a:endParaRPr lang="en-US" dirty="0"/>
          </a:p>
          <a:p>
            <a:endParaRPr lang="en-US" dirty="0"/>
          </a:p>
          <a:p>
            <a:endParaRPr lang="en-US" dirty="0"/>
          </a:p>
          <a:p>
            <a:pPr lvl="1"/>
            <a:r>
              <a:rPr lang="en-US" dirty="0" smtClean="0"/>
              <a:t>Excel</a:t>
            </a:r>
            <a:r>
              <a:rPr lang="en-US" dirty="0"/>
              <a:t>:  =FV(.08,45,-1825,0,0)</a:t>
            </a:r>
          </a:p>
        </p:txBody>
      </p:sp>
      <p:grpSp>
        <p:nvGrpSpPr>
          <p:cNvPr id="4" name="Group 19" descr="Graphic showing the calculator Inputs and Output needed to answer: If she begins saving today, how much will she have when she is 65?&#10;" title="Calculator Methods for FV (scenario)"/>
          <p:cNvGrpSpPr>
            <a:grpSpLocks/>
          </p:cNvGrpSpPr>
          <p:nvPr/>
        </p:nvGrpSpPr>
        <p:grpSpPr bwMode="auto">
          <a:xfrm>
            <a:off x="1878738" y="3787624"/>
            <a:ext cx="5983288" cy="1420813"/>
            <a:chOff x="1581150" y="3375025"/>
            <a:chExt cx="5983288" cy="1420813"/>
          </a:xfrm>
        </p:grpSpPr>
        <p:grpSp>
          <p:nvGrpSpPr>
            <p:cNvPr id="5" name="Group 34"/>
            <p:cNvGrpSpPr>
              <a:grpSpLocks/>
            </p:cNvGrpSpPr>
            <p:nvPr/>
          </p:nvGrpSpPr>
          <p:grpSpPr bwMode="auto">
            <a:xfrm>
              <a:off x="1581150" y="3375025"/>
              <a:ext cx="5983288" cy="1420813"/>
              <a:chOff x="1581150" y="3375025"/>
              <a:chExt cx="5983288" cy="1420813"/>
            </a:xfrm>
          </p:grpSpPr>
          <p:grpSp>
            <p:nvGrpSpPr>
              <p:cNvPr id="7" name="Group 20"/>
              <p:cNvGrpSpPr>
                <a:grpSpLocks/>
              </p:cNvGrpSpPr>
              <p:nvPr/>
            </p:nvGrpSpPr>
            <p:grpSpPr bwMode="auto">
              <a:xfrm>
                <a:off x="1581150" y="3375025"/>
                <a:ext cx="5983288" cy="1420813"/>
                <a:chOff x="1581150" y="3119438"/>
                <a:chExt cx="5983288" cy="1420812"/>
              </a:xfrm>
            </p:grpSpPr>
            <p:sp>
              <p:nvSpPr>
                <p:cNvPr id="9" name="AutoShape 4"/>
                <p:cNvSpPr>
                  <a:spLocks noChangeArrowheads="1"/>
                </p:cNvSpPr>
                <p:nvPr/>
              </p:nvSpPr>
              <p:spPr bwMode="auto">
                <a:xfrm>
                  <a:off x="1581150" y="3119438"/>
                  <a:ext cx="5983288" cy="1420812"/>
                </a:xfrm>
                <a:prstGeom prst="roundRect">
                  <a:avLst>
                    <a:gd name="adj" fmla="val 12486"/>
                  </a:avLst>
                </a:prstGeom>
                <a:solidFill>
                  <a:srgbClr val="343F52"/>
                </a:solidFill>
                <a:ln w="25400">
                  <a:solidFill>
                    <a:schemeClr val="tx1"/>
                  </a:solidFill>
                  <a:round/>
                  <a:headEnd/>
                  <a:tailEnd/>
                </a:ln>
                <a:effectLst>
                  <a:outerShdw blurRad="50800" dist="38100" dir="2700000" algn="tl" rotWithShape="0">
                    <a:prstClr val="black">
                      <a:alpha val="40000"/>
                    </a:prstClr>
                  </a:outerShdw>
                </a:effectLst>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10" name="AutoShape 5"/>
                <p:cNvSpPr>
                  <a:spLocks noChangeArrowheads="1"/>
                </p:cNvSpPr>
                <p:nvPr/>
              </p:nvSpPr>
              <p:spPr bwMode="auto">
                <a:xfrm>
                  <a:off x="1733550" y="3216276"/>
                  <a:ext cx="1189038" cy="365125"/>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11" name="AutoShape 6"/>
                <p:cNvSpPr>
                  <a:spLocks noChangeArrowheads="1"/>
                </p:cNvSpPr>
                <p:nvPr/>
              </p:nvSpPr>
              <p:spPr bwMode="auto">
                <a:xfrm>
                  <a:off x="1733550" y="4075112"/>
                  <a:ext cx="1189038" cy="366713"/>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12" name="AutoShape 7"/>
                <p:cNvSpPr>
                  <a:spLocks noChangeArrowheads="1"/>
                </p:cNvSpPr>
                <p:nvPr/>
              </p:nvSpPr>
              <p:spPr bwMode="auto">
                <a:xfrm>
                  <a:off x="3141663" y="3644901"/>
                  <a:ext cx="639762"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13" name="AutoShape 8"/>
                <p:cNvSpPr>
                  <a:spLocks noChangeArrowheads="1"/>
                </p:cNvSpPr>
                <p:nvPr/>
              </p:nvSpPr>
              <p:spPr bwMode="auto">
                <a:xfrm>
                  <a:off x="401320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4" name="AutoShape 9"/>
                <p:cNvSpPr>
                  <a:spLocks noChangeArrowheads="1"/>
                </p:cNvSpPr>
                <p:nvPr/>
              </p:nvSpPr>
              <p:spPr bwMode="auto">
                <a:xfrm>
                  <a:off x="575945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5" name="AutoShape 10"/>
                <p:cNvSpPr>
                  <a:spLocks noChangeArrowheads="1"/>
                </p:cNvSpPr>
                <p:nvPr/>
              </p:nvSpPr>
              <p:spPr bwMode="auto">
                <a:xfrm>
                  <a:off x="4886325"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6" name="AutoShape 11"/>
                <p:cNvSpPr>
                  <a:spLocks noChangeArrowheads="1"/>
                </p:cNvSpPr>
                <p:nvPr/>
              </p:nvSpPr>
              <p:spPr bwMode="auto">
                <a:xfrm>
                  <a:off x="6630988" y="3644901"/>
                  <a:ext cx="641350"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7" name="AutoShape 12"/>
                <p:cNvSpPr>
                  <a:spLocks noChangeArrowheads="1"/>
                </p:cNvSpPr>
                <p:nvPr/>
              </p:nvSpPr>
              <p:spPr bwMode="auto">
                <a:xfrm>
                  <a:off x="3141663" y="3216276"/>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45</a:t>
                  </a:r>
                </a:p>
              </p:txBody>
            </p:sp>
            <p:sp>
              <p:nvSpPr>
                <p:cNvPr id="18" name="AutoShape 14"/>
                <p:cNvSpPr>
                  <a:spLocks noChangeArrowheads="1"/>
                </p:cNvSpPr>
                <p:nvPr/>
              </p:nvSpPr>
              <p:spPr bwMode="auto">
                <a:xfrm>
                  <a:off x="5733799" y="3216276"/>
                  <a:ext cx="685800"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20" dirty="0">
                      <a:latin typeface="Arial" panose="020B0604020202020204" pitchFamily="34" charset="0"/>
                      <a:cs typeface="Arial" panose="020B0604020202020204" pitchFamily="34" charset="0"/>
                    </a:rPr>
                    <a:t>-1825</a:t>
                  </a:r>
                </a:p>
              </p:txBody>
            </p:sp>
            <p:sp>
              <p:nvSpPr>
                <p:cNvPr id="19" name="AutoShape 15"/>
                <p:cNvSpPr>
                  <a:spLocks noChangeArrowheads="1"/>
                </p:cNvSpPr>
                <p:nvPr/>
              </p:nvSpPr>
              <p:spPr bwMode="auto">
                <a:xfrm>
                  <a:off x="4006850" y="3216276"/>
                  <a:ext cx="641350" cy="366712"/>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8</a:t>
                  </a:r>
                </a:p>
              </p:txBody>
            </p:sp>
          </p:grpSp>
          <p:sp>
            <p:nvSpPr>
              <p:cNvPr id="8" name="AutoShape 16"/>
              <p:cNvSpPr>
                <a:spLocks noChangeArrowheads="1"/>
              </p:cNvSpPr>
              <p:nvPr/>
            </p:nvSpPr>
            <p:spPr bwMode="auto">
              <a:xfrm>
                <a:off x="4884738" y="3471863"/>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0</a:t>
                </a:r>
              </a:p>
            </p:txBody>
          </p:sp>
        </p:grpSp>
        <p:sp>
          <p:nvSpPr>
            <p:cNvPr id="6" name="AutoShape 15"/>
            <p:cNvSpPr>
              <a:spLocks noChangeArrowheads="1"/>
            </p:cNvSpPr>
            <p:nvPr/>
          </p:nvSpPr>
          <p:spPr bwMode="auto">
            <a:xfrm>
              <a:off x="6470399" y="4330700"/>
              <a:ext cx="960120" cy="366713"/>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705,373</a:t>
              </a:r>
            </a:p>
          </p:txBody>
        </p:sp>
      </p:grpSp>
    </p:spTree>
    <p:extLst>
      <p:ext uri="{BB962C8B-B14F-4D97-AF65-F5344CB8AC3E}">
        <p14:creationId xmlns:p14="http://schemas.microsoft.com/office/powerpoint/2010/main" val="3329388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normAutofit/>
          </a:bodyPr>
          <a:lstStyle/>
          <a:p>
            <a:r>
              <a:rPr lang="en-US" dirty="0"/>
              <a:t>Solving for FV</a:t>
            </a:r>
          </a:p>
        </p:txBody>
      </p:sp>
      <p:sp>
        <p:nvSpPr>
          <p:cNvPr id="2" name="Content Placeholder 1"/>
          <p:cNvSpPr>
            <a:spLocks noGrp="1"/>
          </p:cNvSpPr>
          <p:nvPr>
            <p:ph idx="1"/>
          </p:nvPr>
        </p:nvSpPr>
        <p:spPr>
          <a:xfrm>
            <a:off x="457200" y="1458227"/>
            <a:ext cx="8229600" cy="4942573"/>
          </a:xfrm>
        </p:spPr>
        <p:txBody>
          <a:bodyPr>
            <a:normAutofit fontScale="92500" lnSpcReduction="10000"/>
          </a:bodyPr>
          <a:lstStyle/>
          <a:p>
            <a:pPr>
              <a:defRPr/>
            </a:pPr>
            <a:r>
              <a:rPr lang="en-US" dirty="0"/>
              <a:t>If you don’t start saving until you are 40 years old, how much will you have at 65?</a:t>
            </a:r>
          </a:p>
          <a:p>
            <a:pPr lvl="1">
              <a:spcAft>
                <a:spcPts val="1200"/>
              </a:spcAft>
              <a:defRPr/>
            </a:pPr>
            <a:r>
              <a:rPr lang="en-US" dirty="0"/>
              <a:t>If a 40-year-old investor begins saving today, and sticks to the plan, he or she will have $133,418 at age 65.  This is $571,954 less than if starting at age 20.</a:t>
            </a:r>
          </a:p>
          <a:p>
            <a:pPr lvl="1">
              <a:spcAft>
                <a:spcPts val="1200"/>
              </a:spcAft>
              <a:defRPr/>
            </a:pPr>
            <a:r>
              <a:rPr lang="en-US" dirty="0"/>
              <a:t>Lesson:  It pays to start saving early.</a:t>
            </a:r>
          </a:p>
          <a:p>
            <a:endParaRPr lang="en-US" dirty="0"/>
          </a:p>
          <a:p>
            <a:endParaRPr lang="en-US" dirty="0"/>
          </a:p>
          <a:p>
            <a:endParaRPr lang="en-US" dirty="0"/>
          </a:p>
          <a:p>
            <a:pPr lvl="1">
              <a:spcAft>
                <a:spcPts val="1200"/>
              </a:spcAft>
            </a:pPr>
            <a:r>
              <a:rPr lang="en-US" dirty="0"/>
              <a:t>Excel:  =FV(.08,25,-1825,0,0)</a:t>
            </a:r>
          </a:p>
        </p:txBody>
      </p:sp>
      <p:grpSp>
        <p:nvGrpSpPr>
          <p:cNvPr id="4" name="Group 19" descr="Graphic showing the calculator Inputs and Output needed to answer: If you don’t start saving until you are 40 years old, how much will you have at 65?&#10;" title="Calculator Methods for FV (scenario)"/>
          <p:cNvGrpSpPr>
            <a:grpSpLocks/>
          </p:cNvGrpSpPr>
          <p:nvPr/>
        </p:nvGrpSpPr>
        <p:grpSpPr bwMode="auto">
          <a:xfrm>
            <a:off x="1739172" y="4107366"/>
            <a:ext cx="5983288" cy="1420813"/>
            <a:chOff x="1581150" y="3375025"/>
            <a:chExt cx="5983288" cy="1420813"/>
          </a:xfrm>
        </p:grpSpPr>
        <p:grpSp>
          <p:nvGrpSpPr>
            <p:cNvPr id="5" name="Group 34"/>
            <p:cNvGrpSpPr>
              <a:grpSpLocks/>
            </p:cNvGrpSpPr>
            <p:nvPr/>
          </p:nvGrpSpPr>
          <p:grpSpPr bwMode="auto">
            <a:xfrm>
              <a:off x="1581150" y="3375025"/>
              <a:ext cx="5983288" cy="1420813"/>
              <a:chOff x="1581150" y="3375025"/>
              <a:chExt cx="5983288" cy="1420813"/>
            </a:xfrm>
          </p:grpSpPr>
          <p:grpSp>
            <p:nvGrpSpPr>
              <p:cNvPr id="7" name="Group 20"/>
              <p:cNvGrpSpPr>
                <a:grpSpLocks/>
              </p:cNvGrpSpPr>
              <p:nvPr/>
            </p:nvGrpSpPr>
            <p:grpSpPr bwMode="auto">
              <a:xfrm>
                <a:off x="1581150" y="3375025"/>
                <a:ext cx="5983288" cy="1420813"/>
                <a:chOff x="1581150" y="3119438"/>
                <a:chExt cx="5983288" cy="1420812"/>
              </a:xfrm>
            </p:grpSpPr>
            <p:sp>
              <p:nvSpPr>
                <p:cNvPr id="9" name="AutoShape 4"/>
                <p:cNvSpPr>
                  <a:spLocks noChangeArrowheads="1"/>
                </p:cNvSpPr>
                <p:nvPr/>
              </p:nvSpPr>
              <p:spPr bwMode="auto">
                <a:xfrm>
                  <a:off x="1581150" y="3119438"/>
                  <a:ext cx="5983288" cy="1420812"/>
                </a:xfrm>
                <a:prstGeom prst="roundRect">
                  <a:avLst>
                    <a:gd name="adj" fmla="val 12486"/>
                  </a:avLst>
                </a:prstGeom>
                <a:solidFill>
                  <a:srgbClr val="343F52"/>
                </a:solidFill>
                <a:ln w="25400">
                  <a:solidFill>
                    <a:schemeClr val="tx1"/>
                  </a:solidFill>
                  <a:round/>
                  <a:headEnd/>
                  <a:tailEnd/>
                </a:ln>
                <a:effectLst>
                  <a:outerShdw blurRad="50800" dist="38100" dir="2700000" algn="tl" rotWithShape="0">
                    <a:prstClr val="black">
                      <a:alpha val="40000"/>
                    </a:prstClr>
                  </a:outerShdw>
                </a:effectLst>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10" name="AutoShape 5"/>
                <p:cNvSpPr>
                  <a:spLocks noChangeArrowheads="1"/>
                </p:cNvSpPr>
                <p:nvPr/>
              </p:nvSpPr>
              <p:spPr bwMode="auto">
                <a:xfrm>
                  <a:off x="1733550" y="3216276"/>
                  <a:ext cx="1189038" cy="365125"/>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11" name="AutoShape 6"/>
                <p:cNvSpPr>
                  <a:spLocks noChangeArrowheads="1"/>
                </p:cNvSpPr>
                <p:nvPr/>
              </p:nvSpPr>
              <p:spPr bwMode="auto">
                <a:xfrm>
                  <a:off x="1733550" y="4075112"/>
                  <a:ext cx="1189038" cy="366713"/>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12" name="AutoShape 7"/>
                <p:cNvSpPr>
                  <a:spLocks noChangeArrowheads="1"/>
                </p:cNvSpPr>
                <p:nvPr/>
              </p:nvSpPr>
              <p:spPr bwMode="auto">
                <a:xfrm>
                  <a:off x="3141663" y="3644901"/>
                  <a:ext cx="639762"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13" name="AutoShape 8"/>
                <p:cNvSpPr>
                  <a:spLocks noChangeArrowheads="1"/>
                </p:cNvSpPr>
                <p:nvPr/>
              </p:nvSpPr>
              <p:spPr bwMode="auto">
                <a:xfrm>
                  <a:off x="401320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4" name="AutoShape 9"/>
                <p:cNvSpPr>
                  <a:spLocks noChangeArrowheads="1"/>
                </p:cNvSpPr>
                <p:nvPr/>
              </p:nvSpPr>
              <p:spPr bwMode="auto">
                <a:xfrm>
                  <a:off x="575945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5" name="AutoShape 10"/>
                <p:cNvSpPr>
                  <a:spLocks noChangeArrowheads="1"/>
                </p:cNvSpPr>
                <p:nvPr/>
              </p:nvSpPr>
              <p:spPr bwMode="auto">
                <a:xfrm>
                  <a:off x="4886325"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6" name="AutoShape 11"/>
                <p:cNvSpPr>
                  <a:spLocks noChangeArrowheads="1"/>
                </p:cNvSpPr>
                <p:nvPr/>
              </p:nvSpPr>
              <p:spPr bwMode="auto">
                <a:xfrm>
                  <a:off x="6630988" y="3644901"/>
                  <a:ext cx="641350"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7" name="AutoShape 12"/>
                <p:cNvSpPr>
                  <a:spLocks noChangeArrowheads="1"/>
                </p:cNvSpPr>
                <p:nvPr/>
              </p:nvSpPr>
              <p:spPr bwMode="auto">
                <a:xfrm>
                  <a:off x="3141663" y="3216276"/>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25</a:t>
                  </a:r>
                </a:p>
              </p:txBody>
            </p:sp>
            <p:sp>
              <p:nvSpPr>
                <p:cNvPr id="18" name="AutoShape 14"/>
                <p:cNvSpPr>
                  <a:spLocks noChangeArrowheads="1"/>
                </p:cNvSpPr>
                <p:nvPr/>
              </p:nvSpPr>
              <p:spPr bwMode="auto">
                <a:xfrm>
                  <a:off x="5733799" y="3216276"/>
                  <a:ext cx="685800"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20" dirty="0">
                      <a:latin typeface="Arial" panose="020B0604020202020204" pitchFamily="34" charset="0"/>
                      <a:cs typeface="Arial" panose="020B0604020202020204" pitchFamily="34" charset="0"/>
                    </a:rPr>
                    <a:t>-1825</a:t>
                  </a:r>
                </a:p>
              </p:txBody>
            </p:sp>
            <p:sp>
              <p:nvSpPr>
                <p:cNvPr id="19" name="AutoShape 15"/>
                <p:cNvSpPr>
                  <a:spLocks noChangeArrowheads="1"/>
                </p:cNvSpPr>
                <p:nvPr/>
              </p:nvSpPr>
              <p:spPr bwMode="auto">
                <a:xfrm>
                  <a:off x="4006850" y="3216276"/>
                  <a:ext cx="641350" cy="366712"/>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8</a:t>
                  </a:r>
                </a:p>
              </p:txBody>
            </p:sp>
          </p:grpSp>
          <p:sp>
            <p:nvSpPr>
              <p:cNvPr id="8" name="AutoShape 16"/>
              <p:cNvSpPr>
                <a:spLocks noChangeArrowheads="1"/>
              </p:cNvSpPr>
              <p:nvPr/>
            </p:nvSpPr>
            <p:spPr bwMode="auto">
              <a:xfrm>
                <a:off x="4884738" y="3471863"/>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0</a:t>
                </a:r>
              </a:p>
            </p:txBody>
          </p:sp>
        </p:grpSp>
        <p:sp>
          <p:nvSpPr>
            <p:cNvPr id="6" name="AutoShape 15"/>
            <p:cNvSpPr>
              <a:spLocks noChangeArrowheads="1"/>
            </p:cNvSpPr>
            <p:nvPr/>
          </p:nvSpPr>
          <p:spPr bwMode="auto">
            <a:xfrm>
              <a:off x="6470399" y="4330700"/>
              <a:ext cx="960120" cy="366713"/>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133,418</a:t>
              </a:r>
            </a:p>
          </p:txBody>
        </p:sp>
      </p:grpSp>
    </p:spTree>
    <p:extLst>
      <p:ext uri="{BB962C8B-B14F-4D97-AF65-F5344CB8AC3E}">
        <p14:creationId xmlns:p14="http://schemas.microsoft.com/office/powerpoint/2010/main" val="1465025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normAutofit/>
          </a:bodyPr>
          <a:lstStyle/>
          <a:p>
            <a:r>
              <a:rPr lang="en-US" dirty="0"/>
              <a:t>Solving for PMT</a:t>
            </a:r>
          </a:p>
        </p:txBody>
      </p:sp>
      <p:sp>
        <p:nvSpPr>
          <p:cNvPr id="2" name="Content Placeholder 1"/>
          <p:cNvSpPr>
            <a:spLocks noGrp="1"/>
          </p:cNvSpPr>
          <p:nvPr>
            <p:ph idx="1"/>
          </p:nvPr>
        </p:nvSpPr>
        <p:spPr>
          <a:xfrm>
            <a:off x="457200" y="1408177"/>
            <a:ext cx="8229600" cy="4992624"/>
          </a:xfrm>
        </p:spPr>
        <p:txBody>
          <a:bodyPr>
            <a:normAutofit fontScale="92500" lnSpcReduction="10000"/>
          </a:bodyPr>
          <a:lstStyle/>
          <a:p>
            <a:r>
              <a:rPr lang="en-US" dirty="0"/>
              <a:t>How much must the 40-year old deposit annually to catch the 20-year old?</a:t>
            </a:r>
          </a:p>
          <a:p>
            <a:pPr lvl="1"/>
            <a:r>
              <a:rPr lang="en-US" dirty="0"/>
              <a:t>To find the required annual contribution, enter the number of years until retirement and the final goal of $705,372.75, and solve for PMT.</a:t>
            </a:r>
          </a:p>
          <a:p>
            <a:pPr>
              <a:tabLst>
                <a:tab pos="914400" algn="l"/>
              </a:tabLst>
              <a:defRPr/>
            </a:pPr>
            <a:endParaRPr lang="en-US" dirty="0"/>
          </a:p>
          <a:p>
            <a:pPr>
              <a:tabLst>
                <a:tab pos="914400" algn="l"/>
              </a:tabLst>
              <a:defRPr/>
            </a:pPr>
            <a:endParaRPr lang="en-US" dirty="0"/>
          </a:p>
          <a:p>
            <a:pPr>
              <a:tabLst>
                <a:tab pos="914400" algn="l"/>
              </a:tabLst>
              <a:defRPr/>
            </a:pPr>
            <a:endParaRPr lang="en-US" dirty="0"/>
          </a:p>
          <a:p>
            <a:pPr>
              <a:tabLst>
                <a:tab pos="914400" algn="l"/>
              </a:tabLst>
              <a:defRPr/>
            </a:pPr>
            <a:endParaRPr lang="en-US" dirty="0"/>
          </a:p>
          <a:p>
            <a:pPr lvl="1">
              <a:tabLst>
                <a:tab pos="914400" algn="l"/>
              </a:tabLst>
              <a:defRPr/>
            </a:pPr>
            <a:r>
              <a:rPr lang="en-US" dirty="0"/>
              <a:t>Excel: 	=PMT(</a:t>
            </a:r>
            <a:r>
              <a:rPr lang="en-US" dirty="0" err="1"/>
              <a:t>rate,nper,pv,fv,type</a:t>
            </a:r>
            <a:r>
              <a:rPr lang="en-US" dirty="0"/>
              <a:t>)</a:t>
            </a:r>
          </a:p>
          <a:p>
            <a:pPr>
              <a:buNone/>
              <a:tabLst>
                <a:tab pos="914400" algn="l"/>
              </a:tabLst>
              <a:defRPr/>
            </a:pPr>
            <a:r>
              <a:rPr lang="en-US" dirty="0"/>
              <a:t>			</a:t>
            </a:r>
            <a:r>
              <a:rPr lang="en-US" sz="2200" dirty="0"/>
              <a:t>=PMT(.08,25,0,705373,0)</a:t>
            </a:r>
          </a:p>
        </p:txBody>
      </p:sp>
      <p:grpSp>
        <p:nvGrpSpPr>
          <p:cNvPr id="4" name="Group 65" descr="Graphic showing the calculator Inputs and Output needed to answer: How much must the 40-year old deposit annually to catch the 20-year old?&#10;" title="Calculator Methods for PMT (scenario)"/>
          <p:cNvGrpSpPr>
            <a:grpSpLocks/>
          </p:cNvGrpSpPr>
          <p:nvPr/>
        </p:nvGrpSpPr>
        <p:grpSpPr bwMode="auto">
          <a:xfrm>
            <a:off x="1522603" y="3613814"/>
            <a:ext cx="5983288" cy="1420813"/>
            <a:chOff x="1581150" y="2984500"/>
            <a:chExt cx="5983288" cy="1420813"/>
          </a:xfrm>
          <a:effectLst>
            <a:outerShdw blurRad="50800" dist="38100" dir="2700000" algn="tl" rotWithShape="0">
              <a:prstClr val="black">
                <a:alpha val="40000"/>
              </a:prstClr>
            </a:outerShdw>
          </a:effectLst>
        </p:grpSpPr>
        <p:grpSp>
          <p:nvGrpSpPr>
            <p:cNvPr id="5" name="Group 19"/>
            <p:cNvGrpSpPr>
              <a:grpSpLocks/>
            </p:cNvGrpSpPr>
            <p:nvPr/>
          </p:nvGrpSpPr>
          <p:grpSpPr bwMode="auto">
            <a:xfrm>
              <a:off x="1581150" y="2984500"/>
              <a:ext cx="5983288" cy="1420813"/>
              <a:chOff x="1581150" y="3375025"/>
              <a:chExt cx="5983288" cy="1420813"/>
            </a:xfrm>
          </p:grpSpPr>
          <p:grpSp>
            <p:nvGrpSpPr>
              <p:cNvPr id="7" name="Group 34"/>
              <p:cNvGrpSpPr>
                <a:grpSpLocks/>
              </p:cNvGrpSpPr>
              <p:nvPr/>
            </p:nvGrpSpPr>
            <p:grpSpPr bwMode="auto">
              <a:xfrm>
                <a:off x="1581150" y="3375025"/>
                <a:ext cx="5983288" cy="1420813"/>
                <a:chOff x="1581150" y="3375025"/>
                <a:chExt cx="5983288" cy="1420813"/>
              </a:xfrm>
            </p:grpSpPr>
            <p:grpSp>
              <p:nvGrpSpPr>
                <p:cNvPr id="9" name="Group 20"/>
                <p:cNvGrpSpPr>
                  <a:grpSpLocks/>
                </p:cNvGrpSpPr>
                <p:nvPr/>
              </p:nvGrpSpPr>
              <p:grpSpPr bwMode="auto">
                <a:xfrm>
                  <a:off x="1581150" y="3375025"/>
                  <a:ext cx="5983288" cy="1420813"/>
                  <a:chOff x="1581150" y="3119438"/>
                  <a:chExt cx="5983288" cy="1420812"/>
                </a:xfrm>
              </p:grpSpPr>
              <p:sp>
                <p:nvSpPr>
                  <p:cNvPr id="11" name="AutoShape 4"/>
                  <p:cNvSpPr>
                    <a:spLocks noChangeArrowheads="1"/>
                  </p:cNvSpPr>
                  <p:nvPr/>
                </p:nvSpPr>
                <p:spPr bwMode="auto">
                  <a:xfrm>
                    <a:off x="1581150" y="3119438"/>
                    <a:ext cx="5983288" cy="1420812"/>
                  </a:xfrm>
                  <a:prstGeom prst="roundRect">
                    <a:avLst>
                      <a:gd name="adj" fmla="val 12486"/>
                    </a:avLst>
                  </a:prstGeom>
                  <a:solidFill>
                    <a:srgbClr val="343F52"/>
                  </a:solidFill>
                  <a:ln w="25400">
                    <a:solidFill>
                      <a:schemeClr val="tx1"/>
                    </a:solidFill>
                    <a:round/>
                    <a:headEnd/>
                    <a:tailEnd/>
                  </a:ln>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12" name="AutoShape 5"/>
                  <p:cNvSpPr>
                    <a:spLocks noChangeArrowheads="1"/>
                  </p:cNvSpPr>
                  <p:nvPr/>
                </p:nvSpPr>
                <p:spPr bwMode="auto">
                  <a:xfrm>
                    <a:off x="1733550" y="3216276"/>
                    <a:ext cx="1189038" cy="365125"/>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13" name="AutoShape 6"/>
                  <p:cNvSpPr>
                    <a:spLocks noChangeArrowheads="1"/>
                  </p:cNvSpPr>
                  <p:nvPr/>
                </p:nvSpPr>
                <p:spPr bwMode="auto">
                  <a:xfrm>
                    <a:off x="1733550" y="4075112"/>
                    <a:ext cx="1189038" cy="366713"/>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14" name="AutoShape 7"/>
                  <p:cNvSpPr>
                    <a:spLocks noChangeArrowheads="1"/>
                  </p:cNvSpPr>
                  <p:nvPr/>
                </p:nvSpPr>
                <p:spPr bwMode="auto">
                  <a:xfrm>
                    <a:off x="3141663" y="3644901"/>
                    <a:ext cx="639762"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15" name="AutoShape 8"/>
                  <p:cNvSpPr>
                    <a:spLocks noChangeArrowheads="1"/>
                  </p:cNvSpPr>
                  <p:nvPr/>
                </p:nvSpPr>
                <p:spPr bwMode="auto">
                  <a:xfrm>
                    <a:off x="401320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6" name="AutoShape 9"/>
                  <p:cNvSpPr>
                    <a:spLocks noChangeArrowheads="1"/>
                  </p:cNvSpPr>
                  <p:nvPr/>
                </p:nvSpPr>
                <p:spPr bwMode="auto">
                  <a:xfrm>
                    <a:off x="575945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7" name="AutoShape 10"/>
                  <p:cNvSpPr>
                    <a:spLocks noChangeArrowheads="1"/>
                  </p:cNvSpPr>
                  <p:nvPr/>
                </p:nvSpPr>
                <p:spPr bwMode="auto">
                  <a:xfrm>
                    <a:off x="4886325"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8" name="AutoShape 11"/>
                  <p:cNvSpPr>
                    <a:spLocks noChangeArrowheads="1"/>
                  </p:cNvSpPr>
                  <p:nvPr/>
                </p:nvSpPr>
                <p:spPr bwMode="auto">
                  <a:xfrm>
                    <a:off x="6630988" y="3644901"/>
                    <a:ext cx="641350"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9" name="AutoShape 12"/>
                  <p:cNvSpPr>
                    <a:spLocks noChangeArrowheads="1"/>
                  </p:cNvSpPr>
                  <p:nvPr/>
                </p:nvSpPr>
                <p:spPr bwMode="auto">
                  <a:xfrm>
                    <a:off x="3141663" y="3216276"/>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25</a:t>
                    </a:r>
                  </a:p>
                </p:txBody>
              </p:sp>
              <p:sp>
                <p:nvSpPr>
                  <p:cNvPr id="20" name="AutoShape 15"/>
                  <p:cNvSpPr>
                    <a:spLocks noChangeArrowheads="1"/>
                  </p:cNvSpPr>
                  <p:nvPr/>
                </p:nvSpPr>
                <p:spPr bwMode="auto">
                  <a:xfrm>
                    <a:off x="4006850" y="3216276"/>
                    <a:ext cx="641350" cy="366712"/>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8</a:t>
                    </a:r>
                  </a:p>
                </p:txBody>
              </p:sp>
            </p:grpSp>
            <p:sp>
              <p:nvSpPr>
                <p:cNvPr id="10" name="AutoShape 16"/>
                <p:cNvSpPr>
                  <a:spLocks noChangeArrowheads="1"/>
                </p:cNvSpPr>
                <p:nvPr/>
              </p:nvSpPr>
              <p:spPr bwMode="auto">
                <a:xfrm>
                  <a:off x="4884738" y="3471863"/>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0</a:t>
                  </a:r>
                </a:p>
              </p:txBody>
            </p:sp>
          </p:grpSp>
          <p:sp>
            <p:nvSpPr>
              <p:cNvPr id="8" name="AutoShape 15"/>
              <p:cNvSpPr>
                <a:spLocks noChangeArrowheads="1"/>
              </p:cNvSpPr>
              <p:nvPr/>
            </p:nvSpPr>
            <p:spPr bwMode="auto">
              <a:xfrm>
                <a:off x="5531934" y="4330700"/>
                <a:ext cx="1097280" cy="366713"/>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-9,648.64</a:t>
                </a:r>
              </a:p>
            </p:txBody>
          </p:sp>
        </p:grpSp>
        <p:sp>
          <p:nvSpPr>
            <p:cNvPr id="6" name="AutoShape 15"/>
            <p:cNvSpPr>
              <a:spLocks noChangeArrowheads="1"/>
            </p:cNvSpPr>
            <p:nvPr/>
          </p:nvSpPr>
          <p:spPr bwMode="auto">
            <a:xfrm>
              <a:off x="6494463" y="3081338"/>
              <a:ext cx="914400" cy="366712"/>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705373</a:t>
              </a:r>
            </a:p>
          </p:txBody>
        </p:sp>
      </p:grpSp>
    </p:spTree>
    <p:extLst>
      <p:ext uri="{BB962C8B-B14F-4D97-AF65-F5344CB8AC3E}">
        <p14:creationId xmlns:p14="http://schemas.microsoft.com/office/powerpoint/2010/main" val="3379756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is the PV of this uneven cash flow stream?</a:t>
            </a:r>
          </a:p>
        </p:txBody>
      </p:sp>
      <p:grpSp>
        <p:nvGrpSpPr>
          <p:cNvPr id="4" name="Group 3" descr="Image 1 and Image 2 that, together, show the PV of an uneven cash flow stream." title="PV of Uneven Cash Flow Stream"/>
          <p:cNvGrpSpPr>
            <a:grpSpLocks/>
          </p:cNvGrpSpPr>
          <p:nvPr/>
        </p:nvGrpSpPr>
        <p:grpSpPr bwMode="auto">
          <a:xfrm>
            <a:off x="1544638" y="1666875"/>
            <a:ext cx="6958012" cy="1260475"/>
            <a:chOff x="973" y="1374"/>
            <a:chExt cx="4383" cy="794"/>
          </a:xfrm>
        </p:grpSpPr>
        <p:sp>
          <p:nvSpPr>
            <p:cNvPr id="5" name="Line 4"/>
            <p:cNvSpPr>
              <a:spLocks noChangeShapeType="1"/>
            </p:cNvSpPr>
            <p:nvPr/>
          </p:nvSpPr>
          <p:spPr bwMode="auto">
            <a:xfrm>
              <a:off x="1075" y="1659"/>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200" dirty="0">
                <a:latin typeface="Arial" panose="020B0604020202020204" pitchFamily="34" charset="0"/>
                <a:cs typeface="Arial" panose="020B0604020202020204" pitchFamily="34" charset="0"/>
              </a:endParaRPr>
            </a:p>
          </p:txBody>
        </p:sp>
        <p:sp>
          <p:nvSpPr>
            <p:cNvPr id="6" name="Line 5"/>
            <p:cNvSpPr>
              <a:spLocks noChangeShapeType="1"/>
            </p:cNvSpPr>
            <p:nvPr/>
          </p:nvSpPr>
          <p:spPr bwMode="auto">
            <a:xfrm>
              <a:off x="1076" y="1745"/>
              <a:ext cx="4079" cy="0"/>
            </a:xfrm>
            <a:prstGeom prst="line">
              <a:avLst/>
            </a:prstGeom>
            <a:noFill/>
            <a:ln w="25400">
              <a:solidFill>
                <a:schemeClr val="tx1"/>
              </a:solidFill>
              <a:round/>
              <a:headEnd type="none" w="sm" len="sm"/>
              <a:tailEnd type="none" w="sm" len="sm"/>
            </a:ln>
          </p:spPr>
          <p:txBody>
            <a:bodyPr wrap="none" anchor="ctr"/>
            <a:lstStyle/>
            <a:p>
              <a:pPr>
                <a:defRPr/>
              </a:pPr>
              <a:endParaRPr lang="en-US" sz="2200" dirty="0">
                <a:latin typeface="Arial" panose="020B0604020202020204" pitchFamily="34" charset="0"/>
                <a:cs typeface="Arial" panose="020B0604020202020204" pitchFamily="34" charset="0"/>
              </a:endParaRPr>
            </a:p>
          </p:txBody>
        </p:sp>
        <p:sp>
          <p:nvSpPr>
            <p:cNvPr id="7" name="Rectangle 6"/>
            <p:cNvSpPr>
              <a:spLocks noChangeArrowheads="1"/>
            </p:cNvSpPr>
            <p:nvPr/>
          </p:nvSpPr>
          <p:spPr bwMode="auto">
            <a:xfrm>
              <a:off x="973" y="1389"/>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0</a:t>
              </a:r>
            </a:p>
          </p:txBody>
        </p:sp>
        <p:sp>
          <p:nvSpPr>
            <p:cNvPr id="8" name="Rectangle 7"/>
            <p:cNvSpPr>
              <a:spLocks noChangeArrowheads="1"/>
            </p:cNvSpPr>
            <p:nvPr/>
          </p:nvSpPr>
          <p:spPr bwMode="auto">
            <a:xfrm>
              <a:off x="1860" y="1896"/>
              <a:ext cx="414"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100</a:t>
              </a:r>
            </a:p>
          </p:txBody>
        </p:sp>
        <p:sp>
          <p:nvSpPr>
            <p:cNvPr id="9" name="Line 8"/>
            <p:cNvSpPr>
              <a:spLocks noChangeShapeType="1"/>
            </p:cNvSpPr>
            <p:nvPr/>
          </p:nvSpPr>
          <p:spPr bwMode="auto">
            <a:xfrm>
              <a:off x="2051" y="1659"/>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200" dirty="0">
                <a:latin typeface="Arial" panose="020B0604020202020204" pitchFamily="34" charset="0"/>
                <a:cs typeface="Arial" panose="020B0604020202020204" pitchFamily="34" charset="0"/>
              </a:endParaRPr>
            </a:p>
          </p:txBody>
        </p:sp>
        <p:sp>
          <p:nvSpPr>
            <p:cNvPr id="10" name="Rectangle 9"/>
            <p:cNvSpPr>
              <a:spLocks noChangeArrowheads="1"/>
            </p:cNvSpPr>
            <p:nvPr/>
          </p:nvSpPr>
          <p:spPr bwMode="auto">
            <a:xfrm>
              <a:off x="1957" y="1389"/>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1</a:t>
              </a:r>
            </a:p>
          </p:txBody>
        </p:sp>
        <p:sp>
          <p:nvSpPr>
            <p:cNvPr id="11" name="Line 10"/>
            <p:cNvSpPr>
              <a:spLocks noChangeShapeType="1"/>
            </p:cNvSpPr>
            <p:nvPr/>
          </p:nvSpPr>
          <p:spPr bwMode="auto">
            <a:xfrm>
              <a:off x="3028" y="1659"/>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200" dirty="0">
                <a:latin typeface="Arial" panose="020B0604020202020204" pitchFamily="34" charset="0"/>
                <a:cs typeface="Arial" panose="020B0604020202020204" pitchFamily="34" charset="0"/>
              </a:endParaRPr>
            </a:p>
          </p:txBody>
        </p:sp>
        <p:sp>
          <p:nvSpPr>
            <p:cNvPr id="12" name="Rectangle 11"/>
            <p:cNvSpPr>
              <a:spLocks noChangeArrowheads="1"/>
            </p:cNvSpPr>
            <p:nvPr/>
          </p:nvSpPr>
          <p:spPr bwMode="auto">
            <a:xfrm>
              <a:off x="2842" y="1896"/>
              <a:ext cx="414"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300</a:t>
              </a:r>
            </a:p>
          </p:txBody>
        </p:sp>
        <p:sp>
          <p:nvSpPr>
            <p:cNvPr id="13" name="Rectangle 12"/>
            <p:cNvSpPr>
              <a:spLocks noChangeArrowheads="1"/>
            </p:cNvSpPr>
            <p:nvPr/>
          </p:nvSpPr>
          <p:spPr bwMode="auto">
            <a:xfrm>
              <a:off x="2929" y="1389"/>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2</a:t>
              </a:r>
            </a:p>
          </p:txBody>
        </p:sp>
        <p:sp>
          <p:nvSpPr>
            <p:cNvPr id="14" name="Rectangle 13"/>
            <p:cNvSpPr>
              <a:spLocks noChangeArrowheads="1"/>
            </p:cNvSpPr>
            <p:nvPr/>
          </p:nvSpPr>
          <p:spPr bwMode="auto">
            <a:xfrm>
              <a:off x="3917" y="1896"/>
              <a:ext cx="414"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300</a:t>
              </a:r>
            </a:p>
          </p:txBody>
        </p:sp>
        <p:sp>
          <p:nvSpPr>
            <p:cNvPr id="15" name="Line 14"/>
            <p:cNvSpPr>
              <a:spLocks noChangeShapeType="1"/>
            </p:cNvSpPr>
            <p:nvPr/>
          </p:nvSpPr>
          <p:spPr bwMode="auto">
            <a:xfrm>
              <a:off x="4111" y="1659"/>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200" dirty="0">
                <a:latin typeface="Arial" panose="020B0604020202020204" pitchFamily="34" charset="0"/>
                <a:cs typeface="Arial" panose="020B0604020202020204" pitchFamily="34" charset="0"/>
              </a:endParaRPr>
            </a:p>
          </p:txBody>
        </p:sp>
        <p:sp>
          <p:nvSpPr>
            <p:cNvPr id="16" name="Rectangle 15"/>
            <p:cNvSpPr>
              <a:spLocks noChangeArrowheads="1"/>
            </p:cNvSpPr>
            <p:nvPr/>
          </p:nvSpPr>
          <p:spPr bwMode="auto">
            <a:xfrm>
              <a:off x="4009" y="1389"/>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3</a:t>
              </a:r>
            </a:p>
          </p:txBody>
        </p:sp>
        <p:sp>
          <p:nvSpPr>
            <p:cNvPr id="17" name="Rectangle 16"/>
            <p:cNvSpPr>
              <a:spLocks noChangeArrowheads="1"/>
            </p:cNvSpPr>
            <p:nvPr/>
          </p:nvSpPr>
          <p:spPr bwMode="auto">
            <a:xfrm>
              <a:off x="1300" y="1535"/>
              <a:ext cx="350"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4%</a:t>
              </a:r>
            </a:p>
          </p:txBody>
        </p:sp>
        <p:sp>
          <p:nvSpPr>
            <p:cNvPr id="18" name="Line 17"/>
            <p:cNvSpPr>
              <a:spLocks noChangeShapeType="1"/>
            </p:cNvSpPr>
            <p:nvPr/>
          </p:nvSpPr>
          <p:spPr bwMode="auto">
            <a:xfrm>
              <a:off x="5155" y="1659"/>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200" dirty="0">
                <a:latin typeface="Arial" panose="020B0604020202020204" pitchFamily="34" charset="0"/>
                <a:cs typeface="Arial" panose="020B0604020202020204" pitchFamily="34" charset="0"/>
              </a:endParaRPr>
            </a:p>
          </p:txBody>
        </p:sp>
        <p:sp>
          <p:nvSpPr>
            <p:cNvPr id="19" name="Rectangle 18"/>
            <p:cNvSpPr>
              <a:spLocks noChangeArrowheads="1"/>
            </p:cNvSpPr>
            <p:nvPr/>
          </p:nvSpPr>
          <p:spPr bwMode="auto">
            <a:xfrm>
              <a:off x="4981" y="1896"/>
              <a:ext cx="375"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-50</a:t>
              </a:r>
            </a:p>
          </p:txBody>
        </p:sp>
        <p:sp>
          <p:nvSpPr>
            <p:cNvPr id="20" name="Rectangle 19"/>
            <p:cNvSpPr>
              <a:spLocks noChangeArrowheads="1"/>
            </p:cNvSpPr>
            <p:nvPr/>
          </p:nvSpPr>
          <p:spPr bwMode="auto">
            <a:xfrm>
              <a:off x="5047" y="1374"/>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4</a:t>
              </a:r>
            </a:p>
          </p:txBody>
        </p:sp>
      </p:grpSp>
      <p:grpSp>
        <p:nvGrpSpPr>
          <p:cNvPr id="21" name="Group 20" descr="Image 1 and Image 2 that, together, show the PV of an uneven cash flow stream." title="PV of Uneven Cash Flow Stream"/>
          <p:cNvGrpSpPr>
            <a:grpSpLocks/>
          </p:cNvGrpSpPr>
          <p:nvPr/>
        </p:nvGrpSpPr>
        <p:grpSpPr bwMode="auto">
          <a:xfrm>
            <a:off x="736600" y="2838450"/>
            <a:ext cx="7446963" cy="2562225"/>
            <a:chOff x="464" y="2208"/>
            <a:chExt cx="4691" cy="1614"/>
          </a:xfrm>
        </p:grpSpPr>
        <p:sp>
          <p:nvSpPr>
            <p:cNvPr id="22" name="Line 21"/>
            <p:cNvSpPr>
              <a:spLocks noChangeShapeType="1"/>
            </p:cNvSpPr>
            <p:nvPr/>
          </p:nvSpPr>
          <p:spPr bwMode="auto">
            <a:xfrm>
              <a:off x="2035" y="2235"/>
              <a:ext cx="0" cy="136"/>
            </a:xfrm>
            <a:prstGeom prst="line">
              <a:avLst/>
            </a:prstGeom>
            <a:noFill/>
            <a:ln w="25400">
              <a:solidFill>
                <a:schemeClr val="tx1"/>
              </a:solidFill>
              <a:round/>
              <a:headEnd type="none" w="sm" len="sm"/>
              <a:tailEnd type="none" w="sm" len="sm"/>
            </a:ln>
          </p:spPr>
          <p:txBody>
            <a:bodyPr wrap="none" anchor="ctr"/>
            <a:lstStyle/>
            <a:p>
              <a:pPr>
                <a:defRPr/>
              </a:pPr>
              <a:endParaRPr lang="en-US" sz="2600" dirty="0">
                <a:latin typeface="Arial" panose="020B0604020202020204" pitchFamily="34" charset="0"/>
                <a:cs typeface="Arial" panose="020B0604020202020204" pitchFamily="34" charset="0"/>
              </a:endParaRPr>
            </a:p>
          </p:txBody>
        </p:sp>
        <p:sp>
          <p:nvSpPr>
            <p:cNvPr id="23" name="Line 22"/>
            <p:cNvSpPr>
              <a:spLocks noChangeShapeType="1"/>
            </p:cNvSpPr>
            <p:nvPr/>
          </p:nvSpPr>
          <p:spPr bwMode="auto">
            <a:xfrm flipH="1">
              <a:off x="1397" y="2368"/>
              <a:ext cx="638" cy="0"/>
            </a:xfrm>
            <a:prstGeom prst="line">
              <a:avLst/>
            </a:prstGeom>
            <a:noFill/>
            <a:ln w="25400">
              <a:solidFill>
                <a:schemeClr val="tx1"/>
              </a:solidFill>
              <a:round/>
              <a:headEnd type="none" w="sm" len="sm"/>
              <a:tailEnd type="stealth" w="med" len="lg"/>
            </a:ln>
          </p:spPr>
          <p:txBody>
            <a:bodyPr wrap="none" anchor="ctr"/>
            <a:lstStyle/>
            <a:p>
              <a:pPr>
                <a:defRPr/>
              </a:pPr>
              <a:endParaRPr lang="en-US" sz="2600" dirty="0">
                <a:latin typeface="Arial" panose="020B0604020202020204" pitchFamily="34" charset="0"/>
                <a:cs typeface="Arial" panose="020B0604020202020204" pitchFamily="34" charset="0"/>
              </a:endParaRPr>
            </a:p>
          </p:txBody>
        </p:sp>
        <p:grpSp>
          <p:nvGrpSpPr>
            <p:cNvPr id="24" name="Group 23"/>
            <p:cNvGrpSpPr>
              <a:grpSpLocks/>
            </p:cNvGrpSpPr>
            <p:nvPr/>
          </p:nvGrpSpPr>
          <p:grpSpPr bwMode="auto">
            <a:xfrm>
              <a:off x="464" y="2208"/>
              <a:ext cx="4691" cy="1614"/>
              <a:chOff x="464" y="2208"/>
              <a:chExt cx="4691" cy="1614"/>
            </a:xfrm>
          </p:grpSpPr>
          <p:sp>
            <p:nvSpPr>
              <p:cNvPr id="25" name="Line 24"/>
              <p:cNvSpPr>
                <a:spLocks noChangeShapeType="1"/>
              </p:cNvSpPr>
              <p:nvPr/>
            </p:nvSpPr>
            <p:spPr bwMode="auto">
              <a:xfrm>
                <a:off x="3043" y="2235"/>
                <a:ext cx="0" cy="463"/>
              </a:xfrm>
              <a:prstGeom prst="line">
                <a:avLst/>
              </a:prstGeom>
              <a:noFill/>
              <a:ln w="25400">
                <a:solidFill>
                  <a:schemeClr val="tx1"/>
                </a:solidFill>
                <a:round/>
                <a:headEnd type="none" w="sm" len="sm"/>
                <a:tailEnd type="none" w="sm" len="sm"/>
              </a:ln>
            </p:spPr>
            <p:txBody>
              <a:bodyPr wrap="none" anchor="ctr"/>
              <a:lstStyle/>
              <a:p>
                <a:pPr>
                  <a:defRPr/>
                </a:pPr>
                <a:endParaRPr lang="en-US" sz="2600" dirty="0">
                  <a:latin typeface="Arial" panose="020B0604020202020204" pitchFamily="34" charset="0"/>
                  <a:cs typeface="Arial" panose="020B0604020202020204" pitchFamily="34" charset="0"/>
                </a:endParaRPr>
              </a:p>
            </p:txBody>
          </p:sp>
          <p:sp>
            <p:nvSpPr>
              <p:cNvPr id="26" name="Line 25"/>
              <p:cNvSpPr>
                <a:spLocks noChangeShapeType="1"/>
              </p:cNvSpPr>
              <p:nvPr/>
            </p:nvSpPr>
            <p:spPr bwMode="auto">
              <a:xfrm>
                <a:off x="4099" y="2235"/>
                <a:ext cx="0" cy="790"/>
              </a:xfrm>
              <a:prstGeom prst="line">
                <a:avLst/>
              </a:prstGeom>
              <a:noFill/>
              <a:ln w="25400">
                <a:solidFill>
                  <a:schemeClr val="tx1"/>
                </a:solidFill>
                <a:round/>
                <a:headEnd type="none" w="sm" len="sm"/>
                <a:tailEnd type="none" w="sm" len="sm"/>
              </a:ln>
            </p:spPr>
            <p:txBody>
              <a:bodyPr wrap="none" anchor="ctr"/>
              <a:lstStyle/>
              <a:p>
                <a:pPr>
                  <a:defRPr/>
                </a:pPr>
                <a:endParaRPr lang="en-US" sz="2600" dirty="0">
                  <a:latin typeface="Arial" panose="020B0604020202020204" pitchFamily="34" charset="0"/>
                  <a:cs typeface="Arial" panose="020B0604020202020204" pitchFamily="34" charset="0"/>
                </a:endParaRPr>
              </a:p>
            </p:txBody>
          </p:sp>
          <p:sp>
            <p:nvSpPr>
              <p:cNvPr id="27" name="Line 26"/>
              <p:cNvSpPr>
                <a:spLocks noChangeShapeType="1"/>
              </p:cNvSpPr>
              <p:nvPr/>
            </p:nvSpPr>
            <p:spPr bwMode="auto">
              <a:xfrm>
                <a:off x="5155" y="2235"/>
                <a:ext cx="0" cy="1128"/>
              </a:xfrm>
              <a:prstGeom prst="line">
                <a:avLst/>
              </a:prstGeom>
              <a:noFill/>
              <a:ln w="25400">
                <a:solidFill>
                  <a:schemeClr val="tx1"/>
                </a:solidFill>
                <a:round/>
                <a:headEnd type="none" w="sm" len="sm"/>
                <a:tailEnd type="none" w="sm" len="sm"/>
              </a:ln>
            </p:spPr>
            <p:txBody>
              <a:bodyPr wrap="none" anchor="ctr"/>
              <a:lstStyle/>
              <a:p>
                <a:pPr>
                  <a:defRPr/>
                </a:pPr>
                <a:endParaRPr lang="en-US" sz="2600" dirty="0">
                  <a:latin typeface="Arial" panose="020B0604020202020204" pitchFamily="34" charset="0"/>
                  <a:cs typeface="Arial" panose="020B0604020202020204" pitchFamily="34" charset="0"/>
                </a:endParaRPr>
              </a:p>
            </p:txBody>
          </p:sp>
          <p:sp>
            <p:nvSpPr>
              <p:cNvPr id="28" name="Line 27"/>
              <p:cNvSpPr>
                <a:spLocks noChangeShapeType="1"/>
              </p:cNvSpPr>
              <p:nvPr/>
            </p:nvSpPr>
            <p:spPr bwMode="auto">
              <a:xfrm flipH="1">
                <a:off x="1397" y="2693"/>
                <a:ext cx="1646" cy="0"/>
              </a:xfrm>
              <a:prstGeom prst="line">
                <a:avLst/>
              </a:prstGeom>
              <a:noFill/>
              <a:ln w="25400">
                <a:solidFill>
                  <a:schemeClr val="tx1"/>
                </a:solidFill>
                <a:round/>
                <a:headEnd type="none" w="sm" len="sm"/>
                <a:tailEnd type="stealth" w="med" len="lg"/>
              </a:ln>
            </p:spPr>
            <p:txBody>
              <a:bodyPr wrap="none" anchor="ctr"/>
              <a:lstStyle/>
              <a:p>
                <a:pPr>
                  <a:defRPr/>
                </a:pPr>
                <a:endParaRPr lang="en-US" sz="2600" dirty="0">
                  <a:latin typeface="Arial" panose="020B0604020202020204" pitchFamily="34" charset="0"/>
                  <a:cs typeface="Arial" panose="020B0604020202020204" pitchFamily="34" charset="0"/>
                </a:endParaRPr>
              </a:p>
            </p:txBody>
          </p:sp>
          <p:sp>
            <p:nvSpPr>
              <p:cNvPr id="29" name="Line 28"/>
              <p:cNvSpPr>
                <a:spLocks noChangeShapeType="1"/>
              </p:cNvSpPr>
              <p:nvPr/>
            </p:nvSpPr>
            <p:spPr bwMode="auto">
              <a:xfrm flipH="1">
                <a:off x="1397" y="3029"/>
                <a:ext cx="2702" cy="0"/>
              </a:xfrm>
              <a:prstGeom prst="line">
                <a:avLst/>
              </a:prstGeom>
              <a:noFill/>
              <a:ln w="25400">
                <a:solidFill>
                  <a:schemeClr val="tx1"/>
                </a:solidFill>
                <a:round/>
                <a:headEnd type="none" w="sm" len="sm"/>
                <a:tailEnd type="stealth" w="med" len="lg"/>
              </a:ln>
            </p:spPr>
            <p:txBody>
              <a:bodyPr wrap="none" anchor="ctr"/>
              <a:lstStyle/>
              <a:p>
                <a:pPr>
                  <a:defRPr/>
                </a:pPr>
                <a:endParaRPr lang="en-US" sz="2600" dirty="0">
                  <a:latin typeface="Arial" panose="020B0604020202020204" pitchFamily="34" charset="0"/>
                  <a:cs typeface="Arial" panose="020B0604020202020204" pitchFamily="34" charset="0"/>
                </a:endParaRPr>
              </a:p>
            </p:txBody>
          </p:sp>
          <p:sp>
            <p:nvSpPr>
              <p:cNvPr id="30" name="Line 29"/>
              <p:cNvSpPr>
                <a:spLocks noChangeShapeType="1"/>
              </p:cNvSpPr>
              <p:nvPr/>
            </p:nvSpPr>
            <p:spPr bwMode="auto">
              <a:xfrm flipH="1">
                <a:off x="1397" y="3365"/>
                <a:ext cx="3758" cy="0"/>
              </a:xfrm>
              <a:prstGeom prst="line">
                <a:avLst/>
              </a:prstGeom>
              <a:noFill/>
              <a:ln w="25400">
                <a:solidFill>
                  <a:schemeClr val="tx1"/>
                </a:solidFill>
                <a:round/>
                <a:headEnd type="none" w="sm" len="sm"/>
                <a:tailEnd type="stealth" w="med" len="lg"/>
              </a:ln>
            </p:spPr>
            <p:txBody>
              <a:bodyPr wrap="none" anchor="ctr"/>
              <a:lstStyle/>
              <a:p>
                <a:pPr>
                  <a:defRPr/>
                </a:pPr>
                <a:endParaRPr lang="en-US" sz="2600" dirty="0">
                  <a:latin typeface="Arial" panose="020B0604020202020204" pitchFamily="34" charset="0"/>
                  <a:cs typeface="Arial" panose="020B0604020202020204" pitchFamily="34" charset="0"/>
                </a:endParaRPr>
              </a:p>
            </p:txBody>
          </p:sp>
          <p:sp>
            <p:nvSpPr>
              <p:cNvPr id="31" name="Rectangle 30"/>
              <p:cNvSpPr>
                <a:spLocks noChangeArrowheads="1"/>
              </p:cNvSpPr>
              <p:nvPr/>
            </p:nvSpPr>
            <p:spPr bwMode="auto">
              <a:xfrm>
                <a:off x="489" y="2208"/>
                <a:ext cx="761" cy="311"/>
              </a:xfrm>
              <a:prstGeom prst="rect">
                <a:avLst/>
              </a:prstGeom>
              <a:noFill/>
              <a:ln w="9525">
                <a:noFill/>
                <a:miter lim="800000"/>
                <a:headEnd/>
                <a:tailEnd/>
              </a:ln>
            </p:spPr>
            <p:txBody>
              <a:bodyPr wrap="none" lIns="92075" tIns="46038" rIns="92075" bIns="46038">
                <a:spAutoFit/>
              </a:bodyPr>
              <a:lstStyle/>
              <a:p>
                <a:pPr>
                  <a:defRPr/>
                </a:pPr>
                <a:r>
                  <a:rPr lang="en-US" sz="2600" dirty="0">
                    <a:latin typeface="Arial" panose="020B0604020202020204" pitchFamily="34" charset="0"/>
                    <a:cs typeface="Arial" panose="020B0604020202020204" pitchFamily="34" charset="0"/>
                  </a:rPr>
                  <a:t>  96.15</a:t>
                </a:r>
              </a:p>
            </p:txBody>
          </p:sp>
          <p:sp>
            <p:nvSpPr>
              <p:cNvPr id="32" name="Rectangle 31"/>
              <p:cNvSpPr>
                <a:spLocks noChangeArrowheads="1"/>
              </p:cNvSpPr>
              <p:nvPr/>
            </p:nvSpPr>
            <p:spPr bwMode="auto">
              <a:xfrm>
                <a:off x="489" y="2544"/>
                <a:ext cx="761" cy="311"/>
              </a:xfrm>
              <a:prstGeom prst="rect">
                <a:avLst/>
              </a:prstGeom>
              <a:noFill/>
              <a:ln w="9525">
                <a:noFill/>
                <a:miter lim="800000"/>
                <a:headEnd/>
                <a:tailEnd/>
              </a:ln>
            </p:spPr>
            <p:txBody>
              <a:bodyPr wrap="none" lIns="92075" tIns="46038" rIns="92075" bIns="46038">
                <a:spAutoFit/>
              </a:bodyPr>
              <a:lstStyle/>
              <a:p>
                <a:pPr>
                  <a:defRPr/>
                </a:pPr>
                <a:r>
                  <a:rPr lang="en-US" sz="2600" dirty="0">
                    <a:latin typeface="Arial" panose="020B0604020202020204" pitchFamily="34" charset="0"/>
                    <a:cs typeface="Arial" panose="020B0604020202020204" pitchFamily="34" charset="0"/>
                  </a:rPr>
                  <a:t>277.37</a:t>
                </a:r>
              </a:p>
            </p:txBody>
          </p:sp>
          <p:sp>
            <p:nvSpPr>
              <p:cNvPr id="33" name="Rectangle 32"/>
              <p:cNvSpPr>
                <a:spLocks noChangeArrowheads="1"/>
              </p:cNvSpPr>
              <p:nvPr/>
            </p:nvSpPr>
            <p:spPr bwMode="auto">
              <a:xfrm>
                <a:off x="489" y="2880"/>
                <a:ext cx="761" cy="311"/>
              </a:xfrm>
              <a:prstGeom prst="rect">
                <a:avLst/>
              </a:prstGeom>
              <a:noFill/>
              <a:ln w="9525">
                <a:noFill/>
                <a:miter lim="800000"/>
                <a:headEnd/>
                <a:tailEnd/>
              </a:ln>
            </p:spPr>
            <p:txBody>
              <a:bodyPr wrap="none" lIns="92075" tIns="46038" rIns="92075" bIns="46038">
                <a:spAutoFit/>
              </a:bodyPr>
              <a:lstStyle/>
              <a:p>
                <a:pPr>
                  <a:defRPr/>
                </a:pPr>
                <a:r>
                  <a:rPr lang="en-US" sz="2600" dirty="0">
                    <a:latin typeface="Arial" panose="020B0604020202020204" pitchFamily="34" charset="0"/>
                    <a:cs typeface="Arial" panose="020B0604020202020204" pitchFamily="34" charset="0"/>
                  </a:rPr>
                  <a:t>266.70</a:t>
                </a:r>
              </a:p>
            </p:txBody>
          </p:sp>
          <p:sp>
            <p:nvSpPr>
              <p:cNvPr id="34" name="Rectangle 33"/>
              <p:cNvSpPr>
                <a:spLocks noChangeArrowheads="1"/>
              </p:cNvSpPr>
              <p:nvPr/>
            </p:nvSpPr>
            <p:spPr bwMode="auto">
              <a:xfrm>
                <a:off x="464" y="3216"/>
                <a:ext cx="772" cy="311"/>
              </a:xfrm>
              <a:prstGeom prst="rect">
                <a:avLst/>
              </a:prstGeom>
              <a:noFill/>
              <a:ln w="9525">
                <a:noFill/>
                <a:miter lim="800000"/>
                <a:headEnd/>
                <a:tailEnd/>
              </a:ln>
            </p:spPr>
            <p:txBody>
              <a:bodyPr wrap="none" lIns="92075" tIns="46038" rIns="92075" bIns="46038">
                <a:spAutoFit/>
              </a:bodyPr>
              <a:lstStyle/>
              <a:p>
                <a:pPr>
                  <a:defRPr/>
                </a:pPr>
                <a:r>
                  <a:rPr lang="en-US" sz="2600" dirty="0">
                    <a:latin typeface="Arial" panose="020B0604020202020204" pitchFamily="34" charset="0"/>
                    <a:cs typeface="Arial" panose="020B0604020202020204" pitchFamily="34" charset="0"/>
                  </a:rPr>
                  <a:t> </a:t>
                </a:r>
                <a:r>
                  <a:rPr lang="en-US" sz="2600" u="sng" dirty="0">
                    <a:latin typeface="Arial" panose="020B0604020202020204" pitchFamily="34" charset="0"/>
                    <a:cs typeface="Arial" panose="020B0604020202020204" pitchFamily="34" charset="0"/>
                  </a:rPr>
                  <a:t>-42.74</a:t>
                </a:r>
              </a:p>
            </p:txBody>
          </p:sp>
          <p:sp>
            <p:nvSpPr>
              <p:cNvPr id="35" name="Rectangle 34"/>
              <p:cNvSpPr>
                <a:spLocks noChangeArrowheads="1"/>
              </p:cNvSpPr>
              <p:nvPr/>
            </p:nvSpPr>
            <p:spPr bwMode="auto">
              <a:xfrm>
                <a:off x="489" y="3511"/>
                <a:ext cx="1340" cy="311"/>
              </a:xfrm>
              <a:prstGeom prst="rect">
                <a:avLst/>
              </a:prstGeom>
              <a:noFill/>
              <a:ln w="9525">
                <a:noFill/>
                <a:miter lim="800000"/>
                <a:headEnd/>
                <a:tailEnd/>
              </a:ln>
            </p:spPr>
            <p:txBody>
              <a:bodyPr wrap="none" lIns="92075" tIns="46038" rIns="92075" bIns="46038">
                <a:spAutoFit/>
              </a:bodyPr>
              <a:lstStyle/>
              <a:p>
                <a:pPr>
                  <a:defRPr/>
                </a:pPr>
                <a:r>
                  <a:rPr lang="en-US" sz="2600" u="dbl" dirty="0">
                    <a:latin typeface="Arial" panose="020B0604020202020204" pitchFamily="34" charset="0"/>
                    <a:cs typeface="Arial" panose="020B0604020202020204" pitchFamily="34" charset="0"/>
                  </a:rPr>
                  <a:t>597.48</a:t>
                </a:r>
                <a:r>
                  <a:rPr lang="en-US" sz="2600" dirty="0">
                    <a:latin typeface="Arial" panose="020B0604020202020204" pitchFamily="34" charset="0"/>
                    <a:cs typeface="Arial" panose="020B0604020202020204" pitchFamily="34" charset="0"/>
                  </a:rPr>
                  <a:t>  = PV</a:t>
                </a:r>
              </a:p>
            </p:txBody>
          </p:sp>
        </p:grpSp>
      </p:grpSp>
    </p:spTree>
    <p:extLst>
      <p:ext uri="{BB962C8B-B14F-4D97-AF65-F5344CB8AC3E}">
        <p14:creationId xmlns:p14="http://schemas.microsoft.com/office/powerpoint/2010/main" val="3602083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Solving for PV: Uneven Cash Flow Stream</a:t>
            </a:r>
          </a:p>
        </p:txBody>
      </p:sp>
      <p:sp>
        <p:nvSpPr>
          <p:cNvPr id="2" name="Content Placeholder 1"/>
          <p:cNvSpPr>
            <a:spLocks noGrp="1"/>
          </p:cNvSpPr>
          <p:nvPr>
            <p:ph idx="1"/>
          </p:nvPr>
        </p:nvSpPr>
        <p:spPr>
          <a:xfrm>
            <a:off x="457200" y="1775191"/>
            <a:ext cx="8229600" cy="3845963"/>
          </a:xfrm>
        </p:spPr>
        <p:txBody>
          <a:bodyPr>
            <a:normAutofit fontScale="70000" lnSpcReduction="20000"/>
          </a:bodyPr>
          <a:lstStyle/>
          <a:p>
            <a:pPr>
              <a:spcBef>
                <a:spcPts val="1200"/>
              </a:spcBef>
              <a:defRPr/>
            </a:pPr>
            <a:r>
              <a:rPr lang="en-US" dirty="0"/>
              <a:t>Input cash flows in the calculator’s “CFLO” register:</a:t>
            </a:r>
          </a:p>
          <a:p>
            <a:pPr lvl="1">
              <a:spcBef>
                <a:spcPts val="1200"/>
              </a:spcBef>
              <a:spcAft>
                <a:spcPts val="1200"/>
              </a:spcAft>
              <a:buNone/>
              <a:defRPr/>
            </a:pPr>
            <a:r>
              <a:rPr lang="en-US" dirty="0"/>
              <a:t>CF</a:t>
            </a:r>
            <a:r>
              <a:rPr lang="en-US" baseline="-25000" dirty="0"/>
              <a:t>0</a:t>
            </a:r>
            <a:r>
              <a:rPr lang="en-US" dirty="0"/>
              <a:t> = 0</a:t>
            </a:r>
          </a:p>
          <a:p>
            <a:pPr lvl="1">
              <a:spcBef>
                <a:spcPts val="1200"/>
              </a:spcBef>
              <a:spcAft>
                <a:spcPts val="1200"/>
              </a:spcAft>
              <a:buNone/>
              <a:defRPr/>
            </a:pPr>
            <a:r>
              <a:rPr lang="en-US" dirty="0"/>
              <a:t>CF</a:t>
            </a:r>
            <a:r>
              <a:rPr lang="en-US" baseline="-25000" dirty="0"/>
              <a:t>1</a:t>
            </a:r>
            <a:r>
              <a:rPr lang="en-US" dirty="0"/>
              <a:t> = 100</a:t>
            </a:r>
          </a:p>
          <a:p>
            <a:pPr lvl="1">
              <a:spcBef>
                <a:spcPts val="1200"/>
              </a:spcBef>
              <a:spcAft>
                <a:spcPts val="1200"/>
              </a:spcAft>
              <a:buNone/>
              <a:defRPr/>
            </a:pPr>
            <a:r>
              <a:rPr lang="en-US" dirty="0"/>
              <a:t>CF</a:t>
            </a:r>
            <a:r>
              <a:rPr lang="en-US" baseline="-25000" dirty="0"/>
              <a:t>2</a:t>
            </a:r>
            <a:r>
              <a:rPr lang="en-US" dirty="0"/>
              <a:t> = 300</a:t>
            </a:r>
          </a:p>
          <a:p>
            <a:pPr lvl="1">
              <a:spcBef>
                <a:spcPts val="1200"/>
              </a:spcBef>
              <a:spcAft>
                <a:spcPts val="1200"/>
              </a:spcAft>
              <a:buNone/>
              <a:defRPr/>
            </a:pPr>
            <a:r>
              <a:rPr lang="en-US" dirty="0"/>
              <a:t>CF</a:t>
            </a:r>
            <a:r>
              <a:rPr lang="en-US" baseline="-25000" dirty="0"/>
              <a:t>3</a:t>
            </a:r>
            <a:r>
              <a:rPr lang="en-US" dirty="0"/>
              <a:t> = 300</a:t>
            </a:r>
          </a:p>
          <a:p>
            <a:pPr lvl="1">
              <a:spcBef>
                <a:spcPts val="1200"/>
              </a:spcBef>
              <a:spcAft>
                <a:spcPts val="1200"/>
              </a:spcAft>
              <a:buNone/>
              <a:defRPr/>
            </a:pPr>
            <a:r>
              <a:rPr lang="en-US" dirty="0"/>
              <a:t>CF</a:t>
            </a:r>
            <a:r>
              <a:rPr lang="en-US" baseline="-25000" dirty="0"/>
              <a:t>4</a:t>
            </a:r>
            <a:r>
              <a:rPr lang="en-US" dirty="0"/>
              <a:t> = -50</a:t>
            </a:r>
          </a:p>
          <a:p>
            <a:pPr>
              <a:spcBef>
                <a:spcPts val="1200"/>
              </a:spcBef>
              <a:defRPr/>
            </a:pPr>
            <a:r>
              <a:rPr lang="en-US" dirty="0"/>
              <a:t>Enter I/YR = 4, press NPV button to get NPV = $597.48.  </a:t>
            </a:r>
            <a:r>
              <a:rPr lang="en-US" sz="2000" dirty="0" smtClean="0"/>
              <a:t>(</a:t>
            </a:r>
            <a:r>
              <a:rPr lang="en-US" sz="2000" dirty="0"/>
              <a:t>Here NPV = PV.)</a:t>
            </a:r>
          </a:p>
        </p:txBody>
      </p:sp>
    </p:spTree>
    <p:extLst>
      <p:ext uri="{BB962C8B-B14F-4D97-AF65-F5344CB8AC3E}">
        <p14:creationId xmlns:p14="http://schemas.microsoft.com/office/powerpoint/2010/main" val="4007767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p:cNvSpPr>
            <a:spLocks noGrp="1"/>
          </p:cNvSpPr>
          <p:nvPr>
            <p:ph type="title"/>
          </p:nvPr>
        </p:nvSpPr>
        <p:spPr/>
        <p:txBody>
          <a:bodyPr>
            <a:normAutofit/>
          </a:bodyPr>
          <a:lstStyle/>
          <a:p>
            <a:r>
              <a:rPr lang="en-US" sz="2000" dirty="0"/>
              <a:t>Will the FV of a lump sum be larger or smaller if compounded more often, holding the stated I% constant?</a:t>
            </a:r>
          </a:p>
        </p:txBody>
      </p:sp>
      <p:sp>
        <p:nvSpPr>
          <p:cNvPr id="4" name="Rectangle 3"/>
          <p:cNvSpPr>
            <a:spLocks noGrp="1" noChangeArrowheads="1"/>
          </p:cNvSpPr>
          <p:nvPr>
            <p:ph idx="1"/>
          </p:nvPr>
        </p:nvSpPr>
        <p:spPr>
          <a:xfrm>
            <a:off x="493631" y="1531633"/>
            <a:ext cx="8229600" cy="4625609"/>
          </a:xfrm>
        </p:spPr>
        <p:txBody>
          <a:bodyPr>
            <a:normAutofit/>
          </a:bodyPr>
          <a:lstStyle/>
          <a:p>
            <a:pPr marL="0" indent="0" eaLnBrk="1" hangingPunct="1">
              <a:buNone/>
              <a:defRPr/>
            </a:pPr>
            <a:r>
              <a:rPr lang="en-US" sz="2000" dirty="0"/>
              <a:t>LARGER, as the more frequently compounding occurs, interest is earned on interest more often.</a:t>
            </a:r>
          </a:p>
        </p:txBody>
      </p:sp>
      <p:grpSp>
        <p:nvGrpSpPr>
          <p:cNvPr id="5" name="Group 67" descr="Scale from 0-3 that shows how interest is earned on interest when FV is a large lump sum. " title="Annually"/>
          <p:cNvGrpSpPr>
            <a:grpSpLocks/>
          </p:cNvGrpSpPr>
          <p:nvPr/>
        </p:nvGrpSpPr>
        <p:grpSpPr bwMode="auto">
          <a:xfrm>
            <a:off x="956388" y="2306173"/>
            <a:ext cx="7408861" cy="1656318"/>
            <a:chOff x="827026" y="2743201"/>
            <a:chExt cx="7408924" cy="1654985"/>
          </a:xfrm>
        </p:grpSpPr>
        <p:sp>
          <p:nvSpPr>
            <p:cNvPr id="6" name="Rectangle 4"/>
            <p:cNvSpPr>
              <a:spLocks noChangeArrowheads="1"/>
            </p:cNvSpPr>
            <p:nvPr/>
          </p:nvSpPr>
          <p:spPr bwMode="auto">
            <a:xfrm>
              <a:off x="3124200" y="3657600"/>
              <a:ext cx="692150" cy="457200"/>
            </a:xfrm>
            <a:prstGeom prst="rect">
              <a:avLst/>
            </a:prstGeom>
            <a:noFill/>
            <a:ln w="9525">
              <a:no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7" name="Rectangle 5"/>
            <p:cNvSpPr>
              <a:spLocks noChangeArrowheads="1"/>
            </p:cNvSpPr>
            <p:nvPr/>
          </p:nvSpPr>
          <p:spPr bwMode="auto">
            <a:xfrm>
              <a:off x="7543800" y="3668713"/>
              <a:ext cx="692150" cy="400050"/>
            </a:xfrm>
            <a:prstGeom prst="rect">
              <a:avLst/>
            </a:prstGeom>
            <a:noFill/>
            <a:ln w="9525">
              <a:no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8" name="Rectangle 12"/>
            <p:cNvSpPr>
              <a:spLocks noChangeArrowheads="1"/>
            </p:cNvSpPr>
            <p:nvPr/>
          </p:nvSpPr>
          <p:spPr bwMode="auto">
            <a:xfrm>
              <a:off x="5105400" y="3663950"/>
              <a:ext cx="692150" cy="457200"/>
            </a:xfrm>
            <a:prstGeom prst="rect">
              <a:avLst/>
            </a:prstGeom>
            <a:noFill/>
            <a:ln w="9525">
              <a:no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9" name="Rectangle 21"/>
            <p:cNvSpPr>
              <a:spLocks noChangeArrowheads="1"/>
            </p:cNvSpPr>
            <p:nvPr/>
          </p:nvSpPr>
          <p:spPr bwMode="auto">
            <a:xfrm>
              <a:off x="1279097" y="3997757"/>
              <a:ext cx="5455065" cy="400429"/>
            </a:xfrm>
            <a:prstGeom prst="rect">
              <a:avLst/>
            </a:prstGeom>
            <a:noFill/>
            <a:ln w="9525">
              <a:noFill/>
              <a:miter lim="800000"/>
              <a:headEnd/>
              <a:tailEnd/>
            </a:ln>
          </p:spPr>
          <p:txBody>
            <a:bodyPr wrap="none" lIns="92075" tIns="46038" rIns="92075" bIns="46038">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Annually:  FV</a:t>
              </a:r>
              <a:r>
                <a:rPr lang="en-US" sz="2000" baseline="-25000" dirty="0">
                  <a:latin typeface="Verdana" panose="020B0604030504040204" pitchFamily="34" charset="0"/>
                  <a:ea typeface="Verdana" panose="020B0604030504040204" pitchFamily="34" charset="0"/>
                  <a:cs typeface="Verdana" panose="020B0604030504040204" pitchFamily="34" charset="0"/>
                </a:rPr>
                <a:t>3</a:t>
              </a:r>
              <a:r>
                <a:rPr lang="en-US" sz="2000" dirty="0">
                  <a:latin typeface="Verdana" panose="020B0604030504040204" pitchFamily="34" charset="0"/>
                  <a:ea typeface="Verdana" panose="020B0604030504040204" pitchFamily="34" charset="0"/>
                  <a:cs typeface="Verdana" panose="020B0604030504040204" pitchFamily="34" charset="0"/>
                </a:rPr>
                <a:t> = $100(1.04)</a:t>
              </a:r>
              <a:r>
                <a:rPr lang="en-US" sz="2000" baseline="30000" dirty="0">
                  <a:latin typeface="Verdana" panose="020B0604030504040204" pitchFamily="34" charset="0"/>
                  <a:ea typeface="Verdana" panose="020B0604030504040204" pitchFamily="34" charset="0"/>
                  <a:cs typeface="Verdana" panose="020B0604030504040204" pitchFamily="34" charset="0"/>
                </a:rPr>
                <a:t>3</a:t>
              </a:r>
              <a:r>
                <a:rPr lang="en-US" sz="2000" dirty="0">
                  <a:latin typeface="Verdana" panose="020B0604030504040204" pitchFamily="34" charset="0"/>
                  <a:ea typeface="Verdana" panose="020B0604030504040204" pitchFamily="34" charset="0"/>
                  <a:cs typeface="Verdana" panose="020B0604030504040204" pitchFamily="34" charset="0"/>
                </a:rPr>
                <a:t> = $112.49</a:t>
              </a:r>
            </a:p>
          </p:txBody>
        </p:sp>
        <p:grpSp>
          <p:nvGrpSpPr>
            <p:cNvPr id="10" name="Group 70"/>
            <p:cNvGrpSpPr>
              <a:grpSpLocks/>
            </p:cNvGrpSpPr>
            <p:nvPr/>
          </p:nvGrpSpPr>
          <p:grpSpPr bwMode="auto">
            <a:xfrm>
              <a:off x="827026" y="2743201"/>
              <a:ext cx="7370764" cy="1165226"/>
              <a:chOff x="660" y="1824"/>
              <a:chExt cx="4643" cy="734"/>
            </a:xfrm>
          </p:grpSpPr>
          <p:sp>
            <p:nvSpPr>
              <p:cNvPr id="13" name="Line 8"/>
              <p:cNvSpPr>
                <a:spLocks noChangeShapeType="1"/>
              </p:cNvSpPr>
              <p:nvPr/>
            </p:nvSpPr>
            <p:spPr bwMode="auto">
              <a:xfrm flipH="1">
                <a:off x="2213" y="2059"/>
                <a:ext cx="0" cy="175"/>
              </a:xfrm>
              <a:prstGeom prst="line">
                <a:avLst/>
              </a:prstGeom>
              <a:noFill/>
              <a:ln w="25400">
                <a:solidFill>
                  <a:schemeClr val="tx1"/>
                </a:solidFill>
                <a:round/>
                <a:headEnd type="none" w="sm" len="sm"/>
                <a:tailEnd type="none" w="sm" len="sm"/>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14" name="Line 11"/>
              <p:cNvSpPr>
                <a:spLocks noChangeShapeType="1"/>
              </p:cNvSpPr>
              <p:nvPr/>
            </p:nvSpPr>
            <p:spPr bwMode="auto">
              <a:xfrm>
                <a:off x="852" y="2146"/>
                <a:ext cx="4079" cy="0"/>
              </a:xfrm>
              <a:prstGeom prst="line">
                <a:avLst/>
              </a:prstGeom>
              <a:noFill/>
              <a:ln w="25400">
                <a:solidFill>
                  <a:schemeClr val="tx1"/>
                </a:solidFill>
                <a:round/>
                <a:headEnd type="none" w="sm" len="sm"/>
                <a:tailEnd type="none" w="sm" len="sm"/>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15" name="Rectangle 13"/>
              <p:cNvSpPr>
                <a:spLocks noChangeArrowheads="1"/>
              </p:cNvSpPr>
              <p:nvPr/>
            </p:nvSpPr>
            <p:spPr bwMode="auto">
              <a:xfrm>
                <a:off x="748" y="1824"/>
                <a:ext cx="207"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0</a:t>
                </a:r>
              </a:p>
            </p:txBody>
          </p:sp>
          <p:sp>
            <p:nvSpPr>
              <p:cNvPr id="16" name="Rectangle 14"/>
              <p:cNvSpPr>
                <a:spLocks noChangeArrowheads="1"/>
              </p:cNvSpPr>
              <p:nvPr/>
            </p:nvSpPr>
            <p:spPr bwMode="auto">
              <a:xfrm>
                <a:off x="2112" y="1824"/>
                <a:ext cx="207"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1</a:t>
                </a:r>
              </a:p>
            </p:txBody>
          </p:sp>
          <p:sp>
            <p:nvSpPr>
              <p:cNvPr id="17" name="Rectangle 15"/>
              <p:cNvSpPr>
                <a:spLocks noChangeArrowheads="1"/>
              </p:cNvSpPr>
              <p:nvPr/>
            </p:nvSpPr>
            <p:spPr bwMode="auto">
              <a:xfrm>
                <a:off x="3480" y="1824"/>
                <a:ext cx="207"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2</a:t>
                </a:r>
              </a:p>
            </p:txBody>
          </p:sp>
          <p:sp>
            <p:nvSpPr>
              <p:cNvPr id="18" name="Rectangle 16"/>
              <p:cNvSpPr>
                <a:spLocks noChangeArrowheads="1"/>
              </p:cNvSpPr>
              <p:nvPr/>
            </p:nvSpPr>
            <p:spPr bwMode="auto">
              <a:xfrm>
                <a:off x="4848" y="1824"/>
                <a:ext cx="207"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3</a:t>
                </a:r>
              </a:p>
            </p:txBody>
          </p:sp>
          <p:sp>
            <p:nvSpPr>
              <p:cNvPr id="19" name="Rectangle 17"/>
              <p:cNvSpPr>
                <a:spLocks noChangeArrowheads="1"/>
              </p:cNvSpPr>
              <p:nvPr/>
            </p:nvSpPr>
            <p:spPr bwMode="auto">
              <a:xfrm>
                <a:off x="1215" y="1934"/>
                <a:ext cx="408" cy="233"/>
              </a:xfrm>
              <a:prstGeom prst="rect">
                <a:avLst/>
              </a:prstGeom>
              <a:noFill/>
              <a:ln w="9525">
                <a:noFill/>
                <a:miter lim="800000"/>
                <a:headEnd/>
                <a:tailEnd/>
              </a:ln>
            </p:spPr>
            <p:txBody>
              <a:bodyPr wrap="none" lIns="92075" tIns="46038" rIns="92075" bIns="46038">
                <a:spAutoFit/>
              </a:bodyPr>
              <a:lstStyle/>
              <a:p>
                <a:pPr>
                  <a:defRPr/>
                </a:pPr>
                <a:r>
                  <a:rPr lang="en-US" dirty="0">
                    <a:latin typeface="Arial" panose="020B0604020202020204" pitchFamily="34" charset="0"/>
                    <a:cs typeface="Arial" panose="020B0604020202020204" pitchFamily="34" charset="0"/>
                  </a:rPr>
                  <a:t>10%</a:t>
                </a:r>
              </a:p>
            </p:txBody>
          </p:sp>
          <p:sp>
            <p:nvSpPr>
              <p:cNvPr id="20" name="Rectangle 18"/>
              <p:cNvSpPr>
                <a:spLocks noChangeArrowheads="1"/>
              </p:cNvSpPr>
              <p:nvPr/>
            </p:nvSpPr>
            <p:spPr bwMode="auto">
              <a:xfrm>
                <a:off x="660" y="2306"/>
                <a:ext cx="387"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100</a:t>
                </a:r>
              </a:p>
            </p:txBody>
          </p:sp>
          <p:sp>
            <p:nvSpPr>
              <p:cNvPr id="21" name="Rectangle 19"/>
              <p:cNvSpPr>
                <a:spLocks noChangeArrowheads="1"/>
              </p:cNvSpPr>
              <p:nvPr/>
            </p:nvSpPr>
            <p:spPr bwMode="auto">
              <a:xfrm>
                <a:off x="4704" y="2306"/>
                <a:ext cx="599"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112.49</a:t>
                </a:r>
              </a:p>
            </p:txBody>
          </p:sp>
          <p:sp>
            <p:nvSpPr>
              <p:cNvPr id="22" name="Arc 22"/>
              <p:cNvSpPr>
                <a:spLocks/>
              </p:cNvSpPr>
              <p:nvPr/>
            </p:nvSpPr>
            <p:spPr bwMode="auto">
              <a:xfrm>
                <a:off x="1024" y="2184"/>
                <a:ext cx="1173" cy="25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22225" cap="rnd">
                <a:solidFill>
                  <a:schemeClr val="accent1">
                    <a:lumMod val="50000"/>
                    <a:alpha val="75000"/>
                  </a:schemeClr>
                </a:solidFill>
                <a:round/>
                <a:headEnd type="stealth" w="med" len="lg"/>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23" name="Line 25"/>
              <p:cNvSpPr>
                <a:spLocks noChangeShapeType="1"/>
              </p:cNvSpPr>
              <p:nvPr/>
            </p:nvSpPr>
            <p:spPr bwMode="auto">
              <a:xfrm flipH="1">
                <a:off x="848" y="2059"/>
                <a:ext cx="0" cy="175"/>
              </a:xfrm>
              <a:prstGeom prst="line">
                <a:avLst/>
              </a:prstGeom>
              <a:noFill/>
              <a:ln w="25400">
                <a:solidFill>
                  <a:schemeClr val="tx1"/>
                </a:solidFill>
                <a:round/>
                <a:headEnd type="none" w="sm" len="sm"/>
                <a:tailEnd type="none" w="sm" len="sm"/>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24" name="Line 26"/>
              <p:cNvSpPr>
                <a:spLocks noChangeShapeType="1"/>
              </p:cNvSpPr>
              <p:nvPr/>
            </p:nvSpPr>
            <p:spPr bwMode="auto">
              <a:xfrm flipH="1">
                <a:off x="3579" y="2059"/>
                <a:ext cx="0" cy="175"/>
              </a:xfrm>
              <a:prstGeom prst="line">
                <a:avLst/>
              </a:prstGeom>
              <a:noFill/>
              <a:ln w="25400">
                <a:solidFill>
                  <a:schemeClr val="tx1"/>
                </a:solidFill>
                <a:round/>
                <a:headEnd type="none" w="sm" len="sm"/>
                <a:tailEnd type="none" w="sm" len="sm"/>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25" name="Line 27"/>
              <p:cNvSpPr>
                <a:spLocks noChangeShapeType="1"/>
              </p:cNvSpPr>
              <p:nvPr/>
            </p:nvSpPr>
            <p:spPr bwMode="auto">
              <a:xfrm flipH="1">
                <a:off x="4940" y="2059"/>
                <a:ext cx="0" cy="175"/>
              </a:xfrm>
              <a:prstGeom prst="line">
                <a:avLst/>
              </a:prstGeom>
              <a:noFill/>
              <a:ln w="25400">
                <a:solidFill>
                  <a:schemeClr val="tx1"/>
                </a:solidFill>
                <a:round/>
                <a:headEnd type="none" w="sm" len="sm"/>
                <a:tailEnd type="none" w="sm" len="sm"/>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26" name="Oval 20"/>
              <p:cNvSpPr>
                <a:spLocks noChangeArrowheads="1"/>
              </p:cNvSpPr>
              <p:nvPr/>
            </p:nvSpPr>
            <p:spPr bwMode="auto">
              <a:xfrm>
                <a:off x="4896" y="2103"/>
                <a:ext cx="88" cy="86"/>
              </a:xfrm>
              <a:prstGeom prst="ellipse">
                <a:avLst/>
              </a:prstGeom>
              <a:solidFill>
                <a:schemeClr val="accent2"/>
              </a:solidFill>
              <a:ln w="12700">
                <a:solidFill>
                  <a:schemeClr val="accent2"/>
                </a:solidFill>
                <a:round/>
                <a:headEnd/>
                <a:tailEnd/>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grpSp>
        <p:sp>
          <p:nvSpPr>
            <p:cNvPr id="11" name="Arc 22"/>
            <p:cNvSpPr>
              <a:spLocks/>
            </p:cNvSpPr>
            <p:nvPr/>
          </p:nvSpPr>
          <p:spPr bwMode="auto">
            <a:xfrm>
              <a:off x="3548024" y="3314241"/>
              <a:ext cx="1862153" cy="39972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22225" cap="rnd">
              <a:solidFill>
                <a:schemeClr val="accent1">
                  <a:lumMod val="50000"/>
                  <a:alpha val="75000"/>
                </a:schemeClr>
              </a:solidFill>
              <a:round/>
              <a:headEnd type="stealth" w="med" len="lg"/>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12" name="Arc 22"/>
            <p:cNvSpPr>
              <a:spLocks/>
            </p:cNvSpPr>
            <p:nvPr/>
          </p:nvSpPr>
          <p:spPr bwMode="auto">
            <a:xfrm>
              <a:off x="5691167" y="3314241"/>
              <a:ext cx="1862153" cy="39972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22225" cap="rnd">
              <a:solidFill>
                <a:schemeClr val="accent1">
                  <a:lumMod val="50000"/>
                  <a:alpha val="75000"/>
                </a:schemeClr>
              </a:solidFill>
              <a:round/>
              <a:headEnd type="stealth" w="med" len="lg"/>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grpSp>
      <p:grpSp>
        <p:nvGrpSpPr>
          <p:cNvPr id="49" name="Group 68" descr="Scale from 0-3 that shows how interest is earned on interest when FV is a smaller lump sum. " title="Semiannually"/>
          <p:cNvGrpSpPr>
            <a:grpSpLocks/>
          </p:cNvGrpSpPr>
          <p:nvPr/>
        </p:nvGrpSpPr>
        <p:grpSpPr bwMode="auto">
          <a:xfrm>
            <a:off x="1109993" y="4019307"/>
            <a:ext cx="7250113" cy="2073005"/>
            <a:chOff x="828675" y="4457701"/>
            <a:chExt cx="7250113" cy="2071689"/>
          </a:xfrm>
        </p:grpSpPr>
        <p:sp>
          <p:nvSpPr>
            <p:cNvPr id="50" name="Rectangle 55"/>
            <p:cNvSpPr>
              <a:spLocks noChangeArrowheads="1"/>
            </p:cNvSpPr>
            <p:nvPr/>
          </p:nvSpPr>
          <p:spPr bwMode="auto">
            <a:xfrm>
              <a:off x="1302503" y="6128892"/>
              <a:ext cx="6081793" cy="400498"/>
            </a:xfrm>
            <a:prstGeom prst="rect">
              <a:avLst/>
            </a:prstGeom>
            <a:noFill/>
            <a:ln w="9525">
              <a:noFill/>
              <a:miter lim="800000"/>
              <a:headEnd/>
              <a:tailEnd/>
            </a:ln>
          </p:spPr>
          <p:txBody>
            <a:bodyPr wrap="none" lIns="92075" tIns="46038" rIns="92075" bIns="46038">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Semiannually:  FV</a:t>
              </a:r>
              <a:r>
                <a:rPr lang="en-US" sz="2000" baseline="-25000" dirty="0">
                  <a:latin typeface="Verdana" panose="020B0604030504040204" pitchFamily="34" charset="0"/>
                  <a:ea typeface="Verdana" panose="020B0604030504040204" pitchFamily="34" charset="0"/>
                  <a:cs typeface="Verdana" panose="020B0604030504040204" pitchFamily="34" charset="0"/>
                </a:rPr>
                <a:t>6</a:t>
              </a:r>
              <a:r>
                <a:rPr lang="en-US" sz="2000" dirty="0">
                  <a:latin typeface="Verdana" panose="020B0604030504040204" pitchFamily="34" charset="0"/>
                  <a:ea typeface="Verdana" panose="020B0604030504040204" pitchFamily="34" charset="0"/>
                  <a:cs typeface="Verdana" panose="020B0604030504040204" pitchFamily="34" charset="0"/>
                </a:rPr>
                <a:t> = $100(1.02)</a:t>
              </a:r>
              <a:r>
                <a:rPr lang="en-US" sz="2000" baseline="30000" dirty="0">
                  <a:latin typeface="Verdana" panose="020B0604030504040204" pitchFamily="34" charset="0"/>
                  <a:ea typeface="Verdana" panose="020B0604030504040204" pitchFamily="34" charset="0"/>
                  <a:cs typeface="Verdana" panose="020B0604030504040204" pitchFamily="34" charset="0"/>
                </a:rPr>
                <a:t>6</a:t>
              </a:r>
              <a:r>
                <a:rPr lang="en-US" sz="2000" dirty="0">
                  <a:latin typeface="Verdana" panose="020B0604030504040204" pitchFamily="34" charset="0"/>
                  <a:ea typeface="Verdana" panose="020B0604030504040204" pitchFamily="34" charset="0"/>
                  <a:cs typeface="Verdana" panose="020B0604030504040204" pitchFamily="34" charset="0"/>
                </a:rPr>
                <a:t> = $112.62</a:t>
              </a:r>
            </a:p>
          </p:txBody>
        </p:sp>
        <p:grpSp>
          <p:nvGrpSpPr>
            <p:cNvPr id="51" name="Group 71"/>
            <p:cNvGrpSpPr>
              <a:grpSpLocks/>
            </p:cNvGrpSpPr>
            <p:nvPr/>
          </p:nvGrpSpPr>
          <p:grpSpPr bwMode="auto">
            <a:xfrm>
              <a:off x="828675" y="4457701"/>
              <a:ext cx="7250113" cy="1763713"/>
              <a:chOff x="532" y="2952"/>
              <a:chExt cx="4567" cy="1111"/>
            </a:xfrm>
          </p:grpSpPr>
          <p:sp>
            <p:nvSpPr>
              <p:cNvPr id="57" name="Line 29"/>
              <p:cNvSpPr>
                <a:spLocks noChangeShapeType="1"/>
              </p:cNvSpPr>
              <p:nvPr/>
            </p:nvSpPr>
            <p:spPr bwMode="auto">
              <a:xfrm>
                <a:off x="720" y="3510"/>
                <a:ext cx="4079" cy="0"/>
              </a:xfrm>
              <a:prstGeom prst="line">
                <a:avLst/>
              </a:prstGeom>
              <a:noFill/>
              <a:ln w="25400">
                <a:solidFill>
                  <a:schemeClr val="tx1"/>
                </a:solidFill>
                <a:round/>
                <a:headEnd type="none" w="sm" len="sm"/>
                <a:tailEnd type="none" w="sm" len="sm"/>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58" name="Rectangle 30"/>
              <p:cNvSpPr>
                <a:spLocks noChangeArrowheads="1"/>
              </p:cNvSpPr>
              <p:nvPr/>
            </p:nvSpPr>
            <p:spPr bwMode="auto">
              <a:xfrm>
                <a:off x="620" y="3103"/>
                <a:ext cx="205"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0</a:t>
                </a:r>
              </a:p>
            </p:txBody>
          </p:sp>
          <p:sp>
            <p:nvSpPr>
              <p:cNvPr id="59" name="Rectangle 31"/>
              <p:cNvSpPr>
                <a:spLocks noChangeArrowheads="1"/>
              </p:cNvSpPr>
              <p:nvPr/>
            </p:nvSpPr>
            <p:spPr bwMode="auto">
              <a:xfrm>
                <a:off x="1197" y="3665"/>
                <a:ext cx="436" cy="262"/>
              </a:xfrm>
              <a:prstGeom prst="rect">
                <a:avLst/>
              </a:prstGeom>
              <a:noFill/>
              <a:ln w="9525">
                <a:noFill/>
                <a:miter lim="800000"/>
                <a:headEnd/>
                <a:tailEnd/>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60" name="Rectangle 33"/>
              <p:cNvSpPr>
                <a:spLocks noChangeArrowheads="1"/>
              </p:cNvSpPr>
              <p:nvPr/>
            </p:nvSpPr>
            <p:spPr bwMode="auto">
              <a:xfrm>
                <a:off x="1302" y="3103"/>
                <a:ext cx="205"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1</a:t>
                </a:r>
              </a:p>
            </p:txBody>
          </p:sp>
          <p:sp>
            <p:nvSpPr>
              <p:cNvPr id="61" name="Rectangle 35"/>
              <p:cNvSpPr>
                <a:spLocks noChangeArrowheads="1"/>
              </p:cNvSpPr>
              <p:nvPr/>
            </p:nvSpPr>
            <p:spPr bwMode="auto">
              <a:xfrm>
                <a:off x="1986" y="3103"/>
                <a:ext cx="205"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2</a:t>
                </a:r>
              </a:p>
            </p:txBody>
          </p:sp>
          <p:sp>
            <p:nvSpPr>
              <p:cNvPr id="62" name="Rectangle 36"/>
              <p:cNvSpPr>
                <a:spLocks noChangeArrowheads="1"/>
              </p:cNvSpPr>
              <p:nvPr/>
            </p:nvSpPr>
            <p:spPr bwMode="auto">
              <a:xfrm>
                <a:off x="2746" y="3778"/>
                <a:ext cx="436" cy="262"/>
              </a:xfrm>
              <a:prstGeom prst="rect">
                <a:avLst/>
              </a:prstGeom>
              <a:noFill/>
              <a:ln w="9525">
                <a:noFill/>
                <a:miter lim="800000"/>
                <a:headEnd/>
                <a:tailEnd/>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63" name="Rectangle 38"/>
              <p:cNvSpPr>
                <a:spLocks noChangeArrowheads="1"/>
              </p:cNvSpPr>
              <p:nvPr/>
            </p:nvSpPr>
            <p:spPr bwMode="auto">
              <a:xfrm>
                <a:off x="2658" y="3103"/>
                <a:ext cx="205"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3</a:t>
                </a:r>
              </a:p>
            </p:txBody>
          </p:sp>
          <p:sp>
            <p:nvSpPr>
              <p:cNvPr id="64" name="Rectangle 39"/>
              <p:cNvSpPr>
                <a:spLocks noChangeArrowheads="1"/>
              </p:cNvSpPr>
              <p:nvPr/>
            </p:nvSpPr>
            <p:spPr bwMode="auto">
              <a:xfrm>
                <a:off x="882" y="3306"/>
                <a:ext cx="327" cy="233"/>
              </a:xfrm>
              <a:prstGeom prst="rect">
                <a:avLst/>
              </a:prstGeom>
              <a:noFill/>
              <a:ln w="9525">
                <a:noFill/>
                <a:miter lim="800000"/>
                <a:headEnd/>
                <a:tailEnd/>
              </a:ln>
            </p:spPr>
            <p:txBody>
              <a:bodyPr wrap="none" lIns="92075" tIns="46038" rIns="92075" bIns="46038">
                <a:spAutoFit/>
              </a:bodyPr>
              <a:lstStyle/>
              <a:p>
                <a:pPr>
                  <a:defRPr/>
                </a:pPr>
                <a:r>
                  <a:rPr lang="en-US" dirty="0">
                    <a:latin typeface="Arial" panose="020B0604020202020204" pitchFamily="34" charset="0"/>
                    <a:cs typeface="Arial" panose="020B0604020202020204" pitchFamily="34" charset="0"/>
                  </a:rPr>
                  <a:t>5%</a:t>
                </a:r>
              </a:p>
            </p:txBody>
          </p:sp>
          <p:sp>
            <p:nvSpPr>
              <p:cNvPr id="65" name="Rectangle 40"/>
              <p:cNvSpPr>
                <a:spLocks noChangeArrowheads="1"/>
              </p:cNvSpPr>
              <p:nvPr/>
            </p:nvSpPr>
            <p:spPr bwMode="auto">
              <a:xfrm>
                <a:off x="3324" y="3103"/>
                <a:ext cx="205"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4</a:t>
                </a:r>
              </a:p>
            </p:txBody>
          </p:sp>
          <p:sp>
            <p:nvSpPr>
              <p:cNvPr id="66" name="Rectangle 41"/>
              <p:cNvSpPr>
                <a:spLocks noChangeArrowheads="1"/>
              </p:cNvSpPr>
              <p:nvPr/>
            </p:nvSpPr>
            <p:spPr bwMode="auto">
              <a:xfrm>
                <a:off x="4032" y="3103"/>
                <a:ext cx="205"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5</a:t>
                </a:r>
              </a:p>
            </p:txBody>
          </p:sp>
          <p:sp>
            <p:nvSpPr>
              <p:cNvPr id="67" name="Rectangle 42"/>
              <p:cNvSpPr>
                <a:spLocks noChangeArrowheads="1"/>
              </p:cNvSpPr>
              <p:nvPr/>
            </p:nvSpPr>
            <p:spPr bwMode="auto">
              <a:xfrm>
                <a:off x="4704" y="3103"/>
                <a:ext cx="205"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6</a:t>
                </a:r>
              </a:p>
            </p:txBody>
          </p:sp>
          <p:sp>
            <p:nvSpPr>
              <p:cNvPr id="68" name="Rectangle 46"/>
              <p:cNvSpPr>
                <a:spLocks noChangeArrowheads="1"/>
              </p:cNvSpPr>
              <p:nvPr/>
            </p:nvSpPr>
            <p:spPr bwMode="auto">
              <a:xfrm>
                <a:off x="3370" y="3765"/>
                <a:ext cx="436" cy="288"/>
              </a:xfrm>
              <a:prstGeom prst="rect">
                <a:avLst/>
              </a:prstGeom>
              <a:noFill/>
              <a:ln w="9525">
                <a:noFill/>
                <a:miter lim="800000"/>
                <a:headEnd/>
                <a:tailEnd/>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69" name="Rectangle 47"/>
              <p:cNvSpPr>
                <a:spLocks noChangeArrowheads="1"/>
              </p:cNvSpPr>
              <p:nvPr/>
            </p:nvSpPr>
            <p:spPr bwMode="auto">
              <a:xfrm>
                <a:off x="4500" y="3659"/>
                <a:ext cx="599"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112.62</a:t>
                </a:r>
              </a:p>
            </p:txBody>
          </p:sp>
          <p:sp>
            <p:nvSpPr>
              <p:cNvPr id="70" name="Rectangle 48"/>
              <p:cNvSpPr>
                <a:spLocks noChangeArrowheads="1"/>
              </p:cNvSpPr>
              <p:nvPr/>
            </p:nvSpPr>
            <p:spPr bwMode="auto">
              <a:xfrm>
                <a:off x="1986" y="2952"/>
                <a:ext cx="205"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1</a:t>
                </a:r>
              </a:p>
            </p:txBody>
          </p:sp>
          <p:sp>
            <p:nvSpPr>
              <p:cNvPr id="71" name="Rectangle 49"/>
              <p:cNvSpPr>
                <a:spLocks noChangeArrowheads="1"/>
              </p:cNvSpPr>
              <p:nvPr/>
            </p:nvSpPr>
            <p:spPr bwMode="auto">
              <a:xfrm>
                <a:off x="3324" y="2952"/>
                <a:ext cx="205"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2</a:t>
                </a:r>
              </a:p>
            </p:txBody>
          </p:sp>
          <p:sp>
            <p:nvSpPr>
              <p:cNvPr id="72" name="Rectangle 50"/>
              <p:cNvSpPr>
                <a:spLocks noChangeArrowheads="1"/>
              </p:cNvSpPr>
              <p:nvPr/>
            </p:nvSpPr>
            <p:spPr bwMode="auto">
              <a:xfrm>
                <a:off x="4704" y="2952"/>
                <a:ext cx="205"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3</a:t>
                </a:r>
              </a:p>
            </p:txBody>
          </p:sp>
          <p:sp>
            <p:nvSpPr>
              <p:cNvPr id="73" name="Rectangle 51"/>
              <p:cNvSpPr>
                <a:spLocks noChangeArrowheads="1"/>
              </p:cNvSpPr>
              <p:nvPr/>
            </p:nvSpPr>
            <p:spPr bwMode="auto">
              <a:xfrm>
                <a:off x="620" y="2952"/>
                <a:ext cx="205"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0</a:t>
                </a:r>
              </a:p>
            </p:txBody>
          </p:sp>
          <p:sp>
            <p:nvSpPr>
              <p:cNvPr id="74" name="Rectangle 52"/>
              <p:cNvSpPr>
                <a:spLocks noChangeArrowheads="1"/>
              </p:cNvSpPr>
              <p:nvPr/>
            </p:nvSpPr>
            <p:spPr bwMode="auto">
              <a:xfrm>
                <a:off x="532" y="3659"/>
                <a:ext cx="387"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100</a:t>
                </a:r>
              </a:p>
            </p:txBody>
          </p:sp>
          <p:sp>
            <p:nvSpPr>
              <p:cNvPr id="75" name="Rectangle 54"/>
              <p:cNvSpPr>
                <a:spLocks noChangeArrowheads="1"/>
              </p:cNvSpPr>
              <p:nvPr/>
            </p:nvSpPr>
            <p:spPr bwMode="auto">
              <a:xfrm>
                <a:off x="2026" y="3775"/>
                <a:ext cx="436" cy="288"/>
              </a:xfrm>
              <a:prstGeom prst="rect">
                <a:avLst/>
              </a:prstGeom>
              <a:noFill/>
              <a:ln w="9525">
                <a:noFill/>
                <a:miter lim="800000"/>
                <a:headEnd/>
                <a:tailEnd/>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76" name="Arc 56"/>
              <p:cNvSpPr>
                <a:spLocks/>
              </p:cNvSpPr>
              <p:nvPr/>
            </p:nvSpPr>
            <p:spPr bwMode="auto">
              <a:xfrm>
                <a:off x="868" y="3530"/>
                <a:ext cx="510" cy="27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22225" cap="rnd">
                <a:solidFill>
                  <a:schemeClr val="accent1">
                    <a:lumMod val="50000"/>
                    <a:alpha val="75000"/>
                  </a:schemeClr>
                </a:solidFill>
                <a:round/>
                <a:headEnd type="stealth" w="med" len="lg"/>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77" name="Line 63"/>
              <p:cNvSpPr>
                <a:spLocks noChangeShapeType="1"/>
              </p:cNvSpPr>
              <p:nvPr/>
            </p:nvSpPr>
            <p:spPr bwMode="auto">
              <a:xfrm flipH="1">
                <a:off x="720" y="3408"/>
                <a:ext cx="0" cy="175"/>
              </a:xfrm>
              <a:prstGeom prst="line">
                <a:avLst/>
              </a:prstGeom>
              <a:noFill/>
              <a:ln w="25400">
                <a:solidFill>
                  <a:schemeClr val="tx1"/>
                </a:solidFill>
                <a:round/>
                <a:headEnd type="none" w="sm" len="sm"/>
                <a:tailEnd type="none" w="sm" len="sm"/>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78" name="Line 64"/>
              <p:cNvSpPr>
                <a:spLocks noChangeShapeType="1"/>
              </p:cNvSpPr>
              <p:nvPr/>
            </p:nvSpPr>
            <p:spPr bwMode="auto">
              <a:xfrm flipH="1">
                <a:off x="1400" y="3408"/>
                <a:ext cx="0" cy="175"/>
              </a:xfrm>
              <a:prstGeom prst="line">
                <a:avLst/>
              </a:prstGeom>
              <a:noFill/>
              <a:ln w="25400">
                <a:solidFill>
                  <a:schemeClr val="tx1"/>
                </a:solidFill>
                <a:round/>
                <a:headEnd type="none" w="sm" len="sm"/>
                <a:tailEnd type="none" w="sm" len="sm"/>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79" name="Line 65"/>
              <p:cNvSpPr>
                <a:spLocks noChangeShapeType="1"/>
              </p:cNvSpPr>
              <p:nvPr/>
            </p:nvSpPr>
            <p:spPr bwMode="auto">
              <a:xfrm flipH="1">
                <a:off x="4120" y="3408"/>
                <a:ext cx="0" cy="175"/>
              </a:xfrm>
              <a:prstGeom prst="line">
                <a:avLst/>
              </a:prstGeom>
              <a:noFill/>
              <a:ln w="25400">
                <a:solidFill>
                  <a:schemeClr val="tx1"/>
                </a:solidFill>
                <a:round/>
                <a:headEnd type="none" w="sm" len="sm"/>
                <a:tailEnd type="none" w="sm" len="sm"/>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80" name="Line 66"/>
              <p:cNvSpPr>
                <a:spLocks noChangeShapeType="1"/>
              </p:cNvSpPr>
              <p:nvPr/>
            </p:nvSpPr>
            <p:spPr bwMode="auto">
              <a:xfrm flipH="1">
                <a:off x="3440" y="3408"/>
                <a:ext cx="0" cy="175"/>
              </a:xfrm>
              <a:prstGeom prst="line">
                <a:avLst/>
              </a:prstGeom>
              <a:noFill/>
              <a:ln w="25400">
                <a:solidFill>
                  <a:schemeClr val="tx1"/>
                </a:solidFill>
                <a:round/>
                <a:headEnd type="none" w="sm" len="sm"/>
                <a:tailEnd type="none" w="sm" len="sm"/>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81" name="Line 67"/>
              <p:cNvSpPr>
                <a:spLocks noChangeShapeType="1"/>
              </p:cNvSpPr>
              <p:nvPr/>
            </p:nvSpPr>
            <p:spPr bwMode="auto">
              <a:xfrm flipH="1">
                <a:off x="2760" y="3408"/>
                <a:ext cx="0" cy="175"/>
              </a:xfrm>
              <a:prstGeom prst="line">
                <a:avLst/>
              </a:prstGeom>
              <a:noFill/>
              <a:ln w="25400">
                <a:solidFill>
                  <a:schemeClr val="tx1"/>
                </a:solidFill>
                <a:round/>
                <a:headEnd type="none" w="sm" len="sm"/>
                <a:tailEnd type="none" w="sm" len="sm"/>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82" name="Line 68"/>
              <p:cNvSpPr>
                <a:spLocks noChangeShapeType="1"/>
              </p:cNvSpPr>
              <p:nvPr/>
            </p:nvSpPr>
            <p:spPr bwMode="auto">
              <a:xfrm flipH="1">
                <a:off x="2080" y="3408"/>
                <a:ext cx="0" cy="175"/>
              </a:xfrm>
              <a:prstGeom prst="line">
                <a:avLst/>
              </a:prstGeom>
              <a:noFill/>
              <a:ln w="25400">
                <a:solidFill>
                  <a:schemeClr val="tx1"/>
                </a:solidFill>
                <a:round/>
                <a:headEnd type="none" w="sm" len="sm"/>
                <a:tailEnd type="none" w="sm" len="sm"/>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83" name="Line 69"/>
              <p:cNvSpPr>
                <a:spLocks noChangeShapeType="1"/>
              </p:cNvSpPr>
              <p:nvPr/>
            </p:nvSpPr>
            <p:spPr bwMode="auto">
              <a:xfrm flipH="1">
                <a:off x="4796" y="3408"/>
                <a:ext cx="0" cy="175"/>
              </a:xfrm>
              <a:prstGeom prst="line">
                <a:avLst/>
              </a:prstGeom>
              <a:noFill/>
              <a:ln w="25400">
                <a:solidFill>
                  <a:schemeClr val="tx1"/>
                </a:solidFill>
                <a:round/>
                <a:headEnd type="none" w="sm" len="sm"/>
                <a:tailEnd type="none" w="sm" len="sm"/>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84" name="Oval 62"/>
              <p:cNvSpPr>
                <a:spLocks noChangeArrowheads="1"/>
              </p:cNvSpPr>
              <p:nvPr/>
            </p:nvSpPr>
            <p:spPr bwMode="auto">
              <a:xfrm>
                <a:off x="4752" y="3452"/>
                <a:ext cx="88" cy="86"/>
              </a:xfrm>
              <a:prstGeom prst="ellipse">
                <a:avLst/>
              </a:prstGeom>
              <a:solidFill>
                <a:schemeClr val="accent2"/>
              </a:solidFill>
              <a:ln w="12700">
                <a:solidFill>
                  <a:schemeClr val="accent2"/>
                </a:solidFill>
                <a:round/>
                <a:headEnd/>
                <a:tailEnd/>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grpSp>
        <p:sp>
          <p:nvSpPr>
            <p:cNvPr id="52" name="Arc 56"/>
            <p:cNvSpPr>
              <a:spLocks/>
            </p:cNvSpPr>
            <p:nvPr/>
          </p:nvSpPr>
          <p:spPr bwMode="auto">
            <a:xfrm>
              <a:off x="2438400" y="5362001"/>
              <a:ext cx="809625" cy="43152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22225" cap="rnd">
              <a:solidFill>
                <a:schemeClr val="accent1">
                  <a:lumMod val="50000"/>
                  <a:alpha val="75000"/>
                </a:schemeClr>
              </a:solidFill>
              <a:round/>
              <a:headEnd type="stealth" w="med" len="lg"/>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53" name="Arc 56"/>
            <p:cNvSpPr>
              <a:spLocks/>
            </p:cNvSpPr>
            <p:nvPr/>
          </p:nvSpPr>
          <p:spPr bwMode="auto">
            <a:xfrm>
              <a:off x="3495675" y="5362001"/>
              <a:ext cx="809625" cy="43152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22225" cap="rnd">
              <a:solidFill>
                <a:schemeClr val="accent1">
                  <a:lumMod val="50000"/>
                  <a:alpha val="75000"/>
                </a:schemeClr>
              </a:solidFill>
              <a:round/>
              <a:headEnd type="stealth" w="med" len="lg"/>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54" name="Arc 56"/>
            <p:cNvSpPr>
              <a:spLocks/>
            </p:cNvSpPr>
            <p:nvPr/>
          </p:nvSpPr>
          <p:spPr bwMode="auto">
            <a:xfrm>
              <a:off x="4591050" y="5362001"/>
              <a:ext cx="809625" cy="43152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22225" cap="rnd">
              <a:solidFill>
                <a:schemeClr val="accent1">
                  <a:lumMod val="50000"/>
                  <a:alpha val="75000"/>
                </a:schemeClr>
              </a:solidFill>
              <a:round/>
              <a:headEnd type="stealth" w="med" len="lg"/>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55" name="Arc 56"/>
            <p:cNvSpPr>
              <a:spLocks/>
            </p:cNvSpPr>
            <p:nvPr/>
          </p:nvSpPr>
          <p:spPr bwMode="auto">
            <a:xfrm>
              <a:off x="5667375" y="5362001"/>
              <a:ext cx="809625" cy="43152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22225" cap="rnd">
              <a:solidFill>
                <a:schemeClr val="accent1">
                  <a:lumMod val="50000"/>
                  <a:alpha val="75000"/>
                </a:schemeClr>
              </a:solidFill>
              <a:round/>
              <a:headEnd type="stealth" w="med" len="lg"/>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56" name="Arc 56"/>
            <p:cNvSpPr>
              <a:spLocks/>
            </p:cNvSpPr>
            <p:nvPr/>
          </p:nvSpPr>
          <p:spPr bwMode="auto">
            <a:xfrm>
              <a:off x="6724650" y="5362001"/>
              <a:ext cx="809625" cy="43152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22225" cap="rnd">
              <a:solidFill>
                <a:schemeClr val="accent1">
                  <a:lumMod val="50000"/>
                  <a:alpha val="75000"/>
                </a:schemeClr>
              </a:solidFill>
              <a:round/>
              <a:headEnd type="stealth" w="med" len="lg"/>
              <a:tailEnd type="none" w="sm" len="sm"/>
            </a:ln>
            <a:effectLst>
              <a:outerShdw blurRad="50800" dist="38100" dir="2700000" algn="tl" rotWithShape="0">
                <a:prstClr val="black">
                  <a:alpha val="40000"/>
                </a:prstClr>
              </a:outerShdw>
            </a:effectLst>
          </p:spPr>
          <p:txBody>
            <a:bodyPr wrap="none" anchor="ctr"/>
            <a:lstStyle/>
            <a:p>
              <a:pPr>
                <a:defRPr/>
              </a:pPr>
              <a:endParaRPr lang="en-US" sz="200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68744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Classification of Interest Rates</a:t>
            </a:r>
          </a:p>
        </p:txBody>
      </p:sp>
      <p:graphicFrame>
        <p:nvGraphicFramePr>
          <p:cNvPr id="4" name="Content Placeholder 2" descr="Colored blocks that show the classification of nominal and periodic interest rates." title="Classification of Interest Rates"/>
          <p:cNvGraphicFramePr>
            <a:graphicFrameLocks noGrp="1"/>
          </p:cNvGraphicFramePr>
          <p:nvPr>
            <p:ph idx="1"/>
            <p:extLst>
              <p:ext uri="{D42A27DB-BD31-4B8C-83A1-F6EECF244321}">
                <p14:modId xmlns:p14="http://schemas.microsoft.com/office/powerpoint/2010/main" val="2863298534"/>
              </p:ext>
            </p:extLst>
          </p:nvPr>
        </p:nvGraphicFramePr>
        <p:xfrm>
          <a:off x="457200" y="1774825"/>
          <a:ext cx="8229600" cy="4625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73697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Classification of Interest Rates</a:t>
            </a:r>
          </a:p>
        </p:txBody>
      </p:sp>
      <p:sp>
        <p:nvSpPr>
          <p:cNvPr id="2" name="Content Placeholder 1"/>
          <p:cNvSpPr>
            <a:spLocks noGrp="1"/>
          </p:cNvSpPr>
          <p:nvPr>
            <p:ph idx="1"/>
          </p:nvPr>
        </p:nvSpPr>
        <p:spPr/>
        <p:txBody>
          <a:bodyPr>
            <a:normAutofit fontScale="77500" lnSpcReduction="20000"/>
          </a:bodyPr>
          <a:lstStyle/>
          <a:p>
            <a:pPr>
              <a:spcBef>
                <a:spcPts val="1200"/>
              </a:spcBef>
              <a:tabLst>
                <a:tab pos="914400" algn="l"/>
                <a:tab pos="2057400" algn="l"/>
              </a:tabLst>
              <a:defRPr/>
            </a:pPr>
            <a:r>
              <a:rPr lang="en-US" dirty="0"/>
              <a:t>Effective (or equivalent) annual rate (EAR = EFF%):  the annual rate of interest actually being earned, considering compounding.</a:t>
            </a:r>
          </a:p>
          <a:p>
            <a:pPr lvl="1">
              <a:spcBef>
                <a:spcPts val="600"/>
              </a:spcBef>
              <a:spcAft>
                <a:spcPts val="1200"/>
              </a:spcAft>
              <a:tabLst>
                <a:tab pos="914400" algn="l"/>
                <a:tab pos="2057400" algn="l"/>
              </a:tabLst>
              <a:defRPr/>
            </a:pPr>
            <a:r>
              <a:rPr lang="en-US" dirty="0"/>
              <a:t>EFF% for 4% semiannual interest</a:t>
            </a:r>
          </a:p>
          <a:p>
            <a:pPr lvl="1">
              <a:spcBef>
                <a:spcPts val="600"/>
              </a:spcBef>
              <a:spcAft>
                <a:spcPts val="1200"/>
              </a:spcAft>
              <a:buNone/>
              <a:tabLst>
                <a:tab pos="803275" algn="l"/>
                <a:tab pos="1717675" algn="l"/>
              </a:tabLst>
              <a:defRPr/>
            </a:pPr>
            <a:r>
              <a:rPr lang="en-US" dirty="0"/>
              <a:t>		EFF%	= (1 + I</a:t>
            </a:r>
            <a:r>
              <a:rPr lang="en-US" baseline="-25000" dirty="0"/>
              <a:t>NOM</a:t>
            </a:r>
            <a:r>
              <a:rPr lang="en-US" dirty="0"/>
              <a:t>/M)</a:t>
            </a:r>
            <a:r>
              <a:rPr lang="en-US" baseline="30000" dirty="0"/>
              <a:t>M</a:t>
            </a:r>
            <a:r>
              <a:rPr lang="en-US" dirty="0"/>
              <a:t> – 1</a:t>
            </a:r>
          </a:p>
          <a:p>
            <a:pPr lvl="1">
              <a:spcBef>
                <a:spcPts val="600"/>
              </a:spcBef>
              <a:spcAft>
                <a:spcPts val="1200"/>
              </a:spcAft>
              <a:buNone/>
              <a:tabLst>
                <a:tab pos="1717675" algn="l"/>
              </a:tabLst>
              <a:defRPr/>
            </a:pPr>
            <a:r>
              <a:rPr lang="en-US" dirty="0"/>
              <a:t>		= (1 + 0.04/2)</a:t>
            </a:r>
            <a:r>
              <a:rPr lang="en-US" baseline="30000" dirty="0"/>
              <a:t>2</a:t>
            </a:r>
            <a:r>
              <a:rPr lang="en-US" dirty="0"/>
              <a:t> – 1 = 4.04%</a:t>
            </a:r>
          </a:p>
          <a:p>
            <a:pPr lvl="1">
              <a:spcBef>
                <a:spcPts val="600"/>
              </a:spcBef>
              <a:spcAft>
                <a:spcPts val="1200"/>
              </a:spcAft>
              <a:tabLst>
                <a:tab pos="1714500" algn="l"/>
              </a:tabLst>
              <a:defRPr/>
            </a:pPr>
            <a:r>
              <a:rPr lang="en-US" dirty="0"/>
              <a:t>Excel:	=EFFECT(</a:t>
            </a:r>
            <a:r>
              <a:rPr lang="en-US" dirty="0" err="1"/>
              <a:t>nominal_rate,npery</a:t>
            </a:r>
            <a:r>
              <a:rPr lang="en-US" dirty="0"/>
              <a:t>)</a:t>
            </a:r>
          </a:p>
          <a:p>
            <a:pPr lvl="2">
              <a:spcBef>
                <a:spcPts val="600"/>
              </a:spcBef>
              <a:spcAft>
                <a:spcPts val="1200"/>
              </a:spcAft>
              <a:buNone/>
              <a:tabLst>
                <a:tab pos="1714500" algn="l"/>
              </a:tabLst>
              <a:defRPr/>
            </a:pPr>
            <a:r>
              <a:rPr lang="en-US" sz="2400" dirty="0"/>
              <a:t>		=EFFECT(.04,2)</a:t>
            </a:r>
          </a:p>
          <a:p>
            <a:pPr lvl="1">
              <a:spcBef>
                <a:spcPts val="600"/>
              </a:spcBef>
              <a:spcAft>
                <a:spcPts val="1200"/>
              </a:spcAft>
              <a:tabLst>
                <a:tab pos="803275" algn="l"/>
                <a:tab pos="1717675" algn="l"/>
              </a:tabLst>
              <a:defRPr/>
            </a:pPr>
            <a:r>
              <a:rPr lang="en-US" dirty="0"/>
              <a:t>Should be indifferent between receiving 4.04% annual interest and receiving 4% interest, compounded semiannually.</a:t>
            </a:r>
          </a:p>
          <a:p>
            <a:endParaRPr lang="en-US" dirty="0"/>
          </a:p>
        </p:txBody>
      </p:sp>
    </p:spTree>
    <p:extLst>
      <p:ext uri="{BB962C8B-B14F-4D97-AF65-F5344CB8AC3E}">
        <p14:creationId xmlns:p14="http://schemas.microsoft.com/office/powerpoint/2010/main" val="2101118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a:solidFill>
                  <a:schemeClr val="accent1"/>
                </a:solidFill>
              </a:rPr>
              <a:t>Time Lines</a:t>
            </a:r>
          </a:p>
        </p:txBody>
      </p:sp>
      <p:sp>
        <p:nvSpPr>
          <p:cNvPr id="2" name="Content Placeholder 1"/>
          <p:cNvSpPr>
            <a:spLocks noGrp="1"/>
          </p:cNvSpPr>
          <p:nvPr>
            <p:ph idx="1"/>
          </p:nvPr>
        </p:nvSpPr>
        <p:spPr/>
        <p:txBody>
          <a:bodyPr/>
          <a:lstStyle/>
          <a:p>
            <a:pPr>
              <a:defRPr/>
            </a:pPr>
            <a:r>
              <a:rPr lang="en-US" dirty="0"/>
              <a:t>Show the timing of cash flows.</a:t>
            </a:r>
          </a:p>
          <a:p>
            <a:pPr>
              <a:defRPr/>
            </a:pPr>
            <a:r>
              <a:rPr lang="en-US" dirty="0"/>
              <a:t>Tick marks occur at the end of periods, so Time 0 is today; Time 1 is the end of the first period (year, month, etc.) or the beginning of the second period.</a:t>
            </a:r>
          </a:p>
        </p:txBody>
      </p:sp>
      <p:grpSp>
        <p:nvGrpSpPr>
          <p:cNvPr id="4" name="Group 19" descr="Scale from 0-3 that shows how to chart the timing of cash flows." title="Timing of Cash Flows"/>
          <p:cNvGrpSpPr>
            <a:grpSpLocks/>
          </p:cNvGrpSpPr>
          <p:nvPr/>
        </p:nvGrpSpPr>
        <p:grpSpPr bwMode="auto">
          <a:xfrm>
            <a:off x="1132406" y="4356682"/>
            <a:ext cx="7131148" cy="1326879"/>
            <a:chOff x="971555" y="2219293"/>
            <a:chExt cx="7132595" cy="1326250"/>
          </a:xfrm>
        </p:grpSpPr>
        <p:sp>
          <p:nvSpPr>
            <p:cNvPr id="5" name="Rectangle 22"/>
            <p:cNvSpPr>
              <a:spLocks noChangeArrowheads="1"/>
            </p:cNvSpPr>
            <p:nvPr/>
          </p:nvSpPr>
          <p:spPr bwMode="auto">
            <a:xfrm>
              <a:off x="971555" y="3114219"/>
              <a:ext cx="666984" cy="431324"/>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CF</a:t>
              </a:r>
              <a:r>
                <a:rPr lang="en-US" sz="2200" baseline="-25000" dirty="0">
                  <a:latin typeface="Arial" panose="020B0604020202020204" pitchFamily="34" charset="0"/>
                  <a:cs typeface="Arial" panose="020B0604020202020204" pitchFamily="34" charset="0"/>
                </a:rPr>
                <a:t>0</a:t>
              </a:r>
            </a:p>
          </p:txBody>
        </p:sp>
        <p:sp>
          <p:nvSpPr>
            <p:cNvPr id="6" name="Rectangle 23"/>
            <p:cNvSpPr>
              <a:spLocks noChangeArrowheads="1"/>
            </p:cNvSpPr>
            <p:nvPr/>
          </p:nvSpPr>
          <p:spPr bwMode="auto">
            <a:xfrm>
              <a:off x="3172276" y="3114219"/>
              <a:ext cx="666984" cy="431324"/>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CF</a:t>
              </a:r>
              <a:r>
                <a:rPr lang="en-US" sz="2200" baseline="-25000" dirty="0">
                  <a:latin typeface="Arial" panose="020B0604020202020204" pitchFamily="34" charset="0"/>
                  <a:cs typeface="Arial" panose="020B0604020202020204" pitchFamily="34" charset="0"/>
                </a:rPr>
                <a:t>1</a:t>
              </a:r>
            </a:p>
          </p:txBody>
        </p:sp>
        <p:sp>
          <p:nvSpPr>
            <p:cNvPr id="7" name="Rectangle 24"/>
            <p:cNvSpPr>
              <a:spLocks noChangeArrowheads="1"/>
            </p:cNvSpPr>
            <p:nvPr/>
          </p:nvSpPr>
          <p:spPr bwMode="auto">
            <a:xfrm>
              <a:off x="7437166" y="3114219"/>
              <a:ext cx="666984" cy="431324"/>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CF</a:t>
              </a:r>
              <a:r>
                <a:rPr lang="en-US" sz="2200" baseline="-25000" dirty="0">
                  <a:latin typeface="Arial" panose="020B0604020202020204" pitchFamily="34" charset="0"/>
                  <a:cs typeface="Arial" panose="020B0604020202020204" pitchFamily="34" charset="0"/>
                </a:rPr>
                <a:t>3</a:t>
              </a:r>
            </a:p>
          </p:txBody>
        </p:sp>
        <p:sp>
          <p:nvSpPr>
            <p:cNvPr id="8" name="Line 25"/>
            <p:cNvSpPr>
              <a:spLocks noChangeShapeType="1"/>
            </p:cNvSpPr>
            <p:nvPr/>
          </p:nvSpPr>
          <p:spPr bwMode="auto">
            <a:xfrm>
              <a:off x="1244660" y="2722291"/>
              <a:ext cx="1588" cy="274508"/>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9" name="Line 26"/>
            <p:cNvSpPr>
              <a:spLocks noChangeShapeType="1"/>
            </p:cNvSpPr>
            <p:nvPr/>
          </p:nvSpPr>
          <p:spPr bwMode="auto">
            <a:xfrm>
              <a:off x="3454909" y="2722291"/>
              <a:ext cx="1588" cy="274508"/>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0" name="Line 27"/>
            <p:cNvSpPr>
              <a:spLocks noChangeShapeType="1"/>
            </p:cNvSpPr>
            <p:nvPr/>
          </p:nvSpPr>
          <p:spPr bwMode="auto">
            <a:xfrm>
              <a:off x="5436511" y="2722291"/>
              <a:ext cx="1588" cy="274508"/>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1" name="Line 28"/>
            <p:cNvSpPr>
              <a:spLocks noChangeShapeType="1"/>
            </p:cNvSpPr>
            <p:nvPr/>
          </p:nvSpPr>
          <p:spPr bwMode="auto">
            <a:xfrm>
              <a:off x="7722974" y="2722291"/>
              <a:ext cx="1588" cy="274508"/>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2" name="Line 29"/>
            <p:cNvSpPr>
              <a:spLocks noChangeShapeType="1"/>
            </p:cNvSpPr>
            <p:nvPr/>
          </p:nvSpPr>
          <p:spPr bwMode="auto">
            <a:xfrm>
              <a:off x="1246249" y="2860339"/>
              <a:ext cx="6476726" cy="0"/>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3" name="Rectangle 30"/>
            <p:cNvSpPr>
              <a:spLocks noChangeArrowheads="1"/>
            </p:cNvSpPr>
            <p:nvPr/>
          </p:nvSpPr>
          <p:spPr bwMode="auto">
            <a:xfrm>
              <a:off x="5153878" y="3114219"/>
              <a:ext cx="666984" cy="431324"/>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CF</a:t>
              </a:r>
              <a:r>
                <a:rPr lang="en-US" sz="2200" baseline="-25000" dirty="0">
                  <a:latin typeface="Arial" panose="020B0604020202020204" pitchFamily="34" charset="0"/>
                  <a:cs typeface="Arial" panose="020B0604020202020204" pitchFamily="34" charset="0"/>
                </a:rPr>
                <a:t>2</a:t>
              </a:r>
            </a:p>
          </p:txBody>
        </p:sp>
        <p:sp>
          <p:nvSpPr>
            <p:cNvPr id="14" name="Rectangle 31"/>
            <p:cNvSpPr>
              <a:spLocks noChangeArrowheads="1"/>
            </p:cNvSpPr>
            <p:nvPr/>
          </p:nvSpPr>
          <p:spPr bwMode="auto">
            <a:xfrm>
              <a:off x="1095405" y="2219293"/>
              <a:ext cx="343113" cy="431324"/>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0</a:t>
              </a:r>
            </a:p>
          </p:txBody>
        </p:sp>
        <p:sp>
          <p:nvSpPr>
            <p:cNvPr id="15" name="Rectangle 32"/>
            <p:cNvSpPr>
              <a:spLocks noChangeArrowheads="1"/>
            </p:cNvSpPr>
            <p:nvPr/>
          </p:nvSpPr>
          <p:spPr bwMode="auto">
            <a:xfrm>
              <a:off x="3305653" y="2219293"/>
              <a:ext cx="343113" cy="431324"/>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1</a:t>
              </a:r>
            </a:p>
          </p:txBody>
        </p:sp>
        <p:sp>
          <p:nvSpPr>
            <p:cNvPr id="16" name="Rectangle 33"/>
            <p:cNvSpPr>
              <a:spLocks noChangeArrowheads="1"/>
            </p:cNvSpPr>
            <p:nvPr/>
          </p:nvSpPr>
          <p:spPr bwMode="auto">
            <a:xfrm>
              <a:off x="5287255" y="2219293"/>
              <a:ext cx="343113" cy="431324"/>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2</a:t>
              </a:r>
            </a:p>
          </p:txBody>
        </p:sp>
        <p:sp>
          <p:nvSpPr>
            <p:cNvPr id="17" name="Rectangle 34"/>
            <p:cNvSpPr>
              <a:spLocks noChangeArrowheads="1"/>
            </p:cNvSpPr>
            <p:nvPr/>
          </p:nvSpPr>
          <p:spPr bwMode="auto">
            <a:xfrm>
              <a:off x="7573719" y="2219293"/>
              <a:ext cx="343113" cy="431324"/>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3</a:t>
              </a:r>
            </a:p>
          </p:txBody>
        </p:sp>
        <p:sp>
          <p:nvSpPr>
            <p:cNvPr id="18" name="Rectangle 35"/>
            <p:cNvSpPr>
              <a:spLocks noChangeArrowheads="1"/>
            </p:cNvSpPr>
            <p:nvPr/>
          </p:nvSpPr>
          <p:spPr bwMode="auto">
            <a:xfrm>
              <a:off x="1886140" y="2517602"/>
              <a:ext cx="484205" cy="40056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I%</a:t>
              </a:r>
            </a:p>
          </p:txBody>
        </p:sp>
      </p:grpSp>
    </p:spTree>
    <p:extLst>
      <p:ext uri="{BB962C8B-B14F-4D97-AF65-F5344CB8AC3E}">
        <p14:creationId xmlns:p14="http://schemas.microsoft.com/office/powerpoint/2010/main" val="4223676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The Importance of Effective Rates of Return</a:t>
            </a:r>
          </a:p>
        </p:txBody>
      </p:sp>
      <p:graphicFrame>
        <p:nvGraphicFramePr>
          <p:cNvPr id="4" name="Content Placeholder 3" descr="Colored block explaining the importance of effective rates of return" title="The Importance of Effective Rates of Return"/>
          <p:cNvGraphicFramePr>
            <a:graphicFrameLocks noGrp="1"/>
          </p:cNvGraphicFramePr>
          <p:nvPr>
            <p:ph idx="1"/>
            <p:extLst>
              <p:ext uri="{D42A27DB-BD31-4B8C-83A1-F6EECF244321}">
                <p14:modId xmlns:p14="http://schemas.microsoft.com/office/powerpoint/2010/main" val="3052994512"/>
              </p:ext>
            </p:extLst>
          </p:nvPr>
        </p:nvGraphicFramePr>
        <p:xfrm>
          <a:off x="457200" y="1774825"/>
          <a:ext cx="8229600" cy="4625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99563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The Importance of Effective Rates of Return</a:t>
            </a:r>
          </a:p>
        </p:txBody>
      </p:sp>
      <p:sp>
        <p:nvSpPr>
          <p:cNvPr id="2" name="Content Placeholder 1"/>
          <p:cNvSpPr>
            <a:spLocks noGrp="1"/>
          </p:cNvSpPr>
          <p:nvPr>
            <p:ph idx="1"/>
          </p:nvPr>
        </p:nvSpPr>
        <p:spPr/>
        <p:txBody>
          <a:bodyPr/>
          <a:lstStyle/>
          <a:p>
            <a:pPr>
              <a:spcAft>
                <a:spcPts val="1800"/>
              </a:spcAft>
              <a:defRPr/>
            </a:pPr>
            <a:r>
              <a:rPr lang="en-US" dirty="0"/>
              <a:t>See how the effective return varies between investments with the same nominal rate, but different compounding intervals.</a:t>
            </a:r>
          </a:p>
          <a:p>
            <a:pPr marL="0" indent="0">
              <a:buNone/>
              <a:tabLst>
                <a:tab pos="1828800" algn="l"/>
                <a:tab pos="4572000" algn="l"/>
              </a:tabLst>
              <a:defRPr/>
            </a:pPr>
            <a:r>
              <a:rPr lang="en-US" dirty="0"/>
              <a:t>	EAR</a:t>
            </a:r>
            <a:r>
              <a:rPr lang="en-US" baseline="-25000" dirty="0"/>
              <a:t>ANNUAL</a:t>
            </a:r>
            <a:r>
              <a:rPr lang="en-US" dirty="0"/>
              <a:t>	4.00%</a:t>
            </a:r>
          </a:p>
          <a:p>
            <a:pPr marL="0" indent="0">
              <a:buNone/>
              <a:tabLst>
                <a:tab pos="1828800" algn="l"/>
                <a:tab pos="4572000" algn="l"/>
              </a:tabLst>
              <a:defRPr/>
            </a:pPr>
            <a:r>
              <a:rPr lang="en-US" dirty="0"/>
              <a:t>	EAR</a:t>
            </a:r>
            <a:r>
              <a:rPr lang="en-US" baseline="-25000" dirty="0"/>
              <a:t>SEMIANNUALLY</a:t>
            </a:r>
            <a:r>
              <a:rPr lang="en-US" dirty="0"/>
              <a:t>	4.04%</a:t>
            </a:r>
          </a:p>
          <a:p>
            <a:pPr marL="0" indent="0">
              <a:buNone/>
              <a:tabLst>
                <a:tab pos="1828800" algn="l"/>
                <a:tab pos="4572000" algn="l"/>
              </a:tabLst>
              <a:defRPr/>
            </a:pPr>
            <a:r>
              <a:rPr lang="en-US" dirty="0"/>
              <a:t>	EAR</a:t>
            </a:r>
            <a:r>
              <a:rPr lang="en-US" baseline="-25000" dirty="0"/>
              <a:t>QUARTERLY</a:t>
            </a:r>
            <a:r>
              <a:rPr lang="en-US" dirty="0"/>
              <a:t>	4.06%</a:t>
            </a:r>
          </a:p>
          <a:p>
            <a:pPr marL="0" indent="0">
              <a:buNone/>
              <a:tabLst>
                <a:tab pos="1828800" algn="l"/>
                <a:tab pos="4572000" algn="l"/>
              </a:tabLst>
              <a:defRPr/>
            </a:pPr>
            <a:r>
              <a:rPr lang="en-US" dirty="0"/>
              <a:t>	EAR</a:t>
            </a:r>
            <a:r>
              <a:rPr lang="en-US" baseline="-25000" dirty="0"/>
              <a:t>MONTHLY</a:t>
            </a:r>
            <a:r>
              <a:rPr lang="en-US" dirty="0"/>
              <a:t>	4.07%</a:t>
            </a:r>
          </a:p>
          <a:p>
            <a:pPr marL="0" indent="0">
              <a:buNone/>
              <a:tabLst>
                <a:tab pos="1828800" algn="l"/>
                <a:tab pos="4572000" algn="l"/>
              </a:tabLst>
              <a:defRPr/>
            </a:pPr>
            <a:r>
              <a:rPr lang="en-US" dirty="0"/>
              <a:t>	EAR</a:t>
            </a:r>
            <a:r>
              <a:rPr lang="en-US" baseline="-25000" dirty="0"/>
              <a:t>DAILY (365)</a:t>
            </a:r>
            <a:r>
              <a:rPr lang="en-US" dirty="0"/>
              <a:t>	4.08%</a:t>
            </a:r>
          </a:p>
        </p:txBody>
      </p:sp>
    </p:spTree>
    <p:extLst>
      <p:ext uri="{BB962C8B-B14F-4D97-AF65-F5344CB8AC3E}">
        <p14:creationId xmlns:p14="http://schemas.microsoft.com/office/powerpoint/2010/main" val="4148469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When is each rate used?</a:t>
            </a:r>
          </a:p>
        </p:txBody>
      </p:sp>
      <p:sp>
        <p:nvSpPr>
          <p:cNvPr id="2" name="Content Placeholder 1"/>
          <p:cNvSpPr>
            <a:spLocks noGrp="1"/>
          </p:cNvSpPr>
          <p:nvPr>
            <p:ph idx="1"/>
          </p:nvPr>
        </p:nvSpPr>
        <p:spPr>
          <a:xfrm>
            <a:off x="457200" y="1775192"/>
            <a:ext cx="8229600" cy="3855588"/>
          </a:xfrm>
        </p:spPr>
        <p:txBody>
          <a:bodyPr>
            <a:normAutofit fontScale="92500" lnSpcReduction="10000"/>
          </a:bodyPr>
          <a:lstStyle/>
          <a:p>
            <a:pPr>
              <a:tabLst>
                <a:tab pos="1371600" algn="l"/>
              </a:tabLst>
              <a:defRPr/>
            </a:pPr>
            <a:r>
              <a:rPr lang="en-US" dirty="0"/>
              <a:t>I</a:t>
            </a:r>
            <a:r>
              <a:rPr lang="en-US" baseline="-25000" dirty="0"/>
              <a:t>NOM</a:t>
            </a:r>
            <a:r>
              <a:rPr lang="en-US" dirty="0"/>
              <a:t>: Written into contracts, quoted by banks and brokers. Not used in calculations or shown on time lines.</a:t>
            </a:r>
          </a:p>
          <a:p>
            <a:pPr>
              <a:tabLst>
                <a:tab pos="1371600" algn="l"/>
              </a:tabLst>
              <a:defRPr/>
            </a:pPr>
            <a:r>
              <a:rPr lang="en-US" dirty="0"/>
              <a:t>I</a:t>
            </a:r>
            <a:r>
              <a:rPr lang="en-US" baseline="-25000" dirty="0"/>
              <a:t>PER</a:t>
            </a:r>
            <a:r>
              <a:rPr lang="en-US" dirty="0"/>
              <a:t>: Used in calculations and shown on time lines. If M = 1, I</a:t>
            </a:r>
            <a:r>
              <a:rPr lang="en-US" baseline="-25000" dirty="0"/>
              <a:t>NOM</a:t>
            </a:r>
            <a:r>
              <a:rPr lang="en-US" dirty="0"/>
              <a:t> = I</a:t>
            </a:r>
            <a:r>
              <a:rPr lang="en-US" baseline="-25000" dirty="0"/>
              <a:t>PER</a:t>
            </a:r>
            <a:r>
              <a:rPr lang="en-US" dirty="0"/>
              <a:t> = EAR.</a:t>
            </a:r>
          </a:p>
          <a:p>
            <a:pPr>
              <a:tabLst>
                <a:tab pos="1371600" algn="l"/>
              </a:tabLst>
              <a:defRPr/>
            </a:pPr>
            <a:r>
              <a:rPr lang="en-US" dirty="0"/>
              <a:t>EAR: Used to compare returns on investments with different payments per year. Used in calculations when annuity payments don’t match compounding periods.</a:t>
            </a:r>
          </a:p>
        </p:txBody>
      </p:sp>
    </p:spTree>
    <p:extLst>
      <p:ext uri="{BB962C8B-B14F-4D97-AF65-F5344CB8AC3E}">
        <p14:creationId xmlns:p14="http://schemas.microsoft.com/office/powerpoint/2010/main" val="118176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a:t>Effect of Compounding on FV</a:t>
            </a:r>
          </a:p>
        </p:txBody>
      </p:sp>
      <p:graphicFrame>
        <p:nvGraphicFramePr>
          <p:cNvPr id="4" name="Object 4" descr="Formulas describing the FV of $100 after 3 years under 10% &#10;semiannual compounding and quarterly compounding. " title="FV Formula"/>
          <p:cNvGraphicFramePr>
            <a:graphicFrameLocks noGrp="1" noChangeAspect="1"/>
          </p:cNvGraphicFramePr>
          <p:nvPr>
            <p:ph idx="1"/>
            <p:extLst>
              <p:ext uri="{D42A27DB-BD31-4B8C-83A1-F6EECF244321}">
                <p14:modId xmlns:p14="http://schemas.microsoft.com/office/powerpoint/2010/main" val="4078773848"/>
              </p:ext>
            </p:extLst>
          </p:nvPr>
        </p:nvGraphicFramePr>
        <p:xfrm>
          <a:off x="3695700" y="3268663"/>
          <a:ext cx="1752600" cy="1638300"/>
        </p:xfrm>
        <a:graphic>
          <a:graphicData uri="http://schemas.openxmlformats.org/presentationml/2006/ole">
            <mc:AlternateContent xmlns:mc="http://schemas.openxmlformats.org/markup-compatibility/2006">
              <mc:Choice xmlns:v="urn:schemas-microsoft-com:vml" Requires="v">
                <p:oleObj spid="_x0000_s1029" name="Equation" r:id="rId3" imgW="1752480" imgH="1638000" progId="Equation.3">
                  <p:embed/>
                </p:oleObj>
              </mc:Choice>
              <mc:Fallback>
                <p:oleObj name="Equation" r:id="rId3" imgW="1752480" imgH="1638000" progId="Equation.3">
                  <p:embed/>
                  <p:pic>
                    <p:nvPicPr>
                      <p:cNvPr id="4" name="Object 4" descr="Formulas describing the FV of $100 after 3 years under 10% &#10;semiannual compounding and quarterly compounding. " title="FV Formula"/>
                      <p:cNvPicPr>
                        <a:picLocks noChangeAspect="1" noChangeArrowheads="1"/>
                      </p:cNvPicPr>
                      <p:nvPr/>
                    </p:nvPicPr>
                    <p:blipFill>
                      <a:blip r:embed="rId4"/>
                      <a:srcRect/>
                      <a:stretch>
                        <a:fillRect/>
                      </a:stretch>
                    </p:blipFill>
                    <p:spPr bwMode="auto">
                      <a:xfrm>
                        <a:off x="3695700" y="3268663"/>
                        <a:ext cx="1752600" cy="1638300"/>
                      </a:xfrm>
                      <a:prstGeom prst="rect">
                        <a:avLst/>
                      </a:prstGeom>
                      <a:noFill/>
                      <a:extLst/>
                    </p:spPr>
                  </p:pic>
                </p:oleObj>
              </mc:Fallback>
            </mc:AlternateContent>
          </a:graphicData>
        </a:graphic>
      </p:graphicFrame>
      <p:sp>
        <p:nvSpPr>
          <p:cNvPr id="6" name="Content Placeholder 1" descr="Formulas describing the FV of $100 after 3 years under 10% semiannual compounding and quarterly compounding.&#10;" title="FV Formula"/>
          <p:cNvSpPr txBox="1">
            <a:spLocks/>
          </p:cNvSpPr>
          <p:nvPr/>
        </p:nvSpPr>
        <p:spPr>
          <a:xfrm>
            <a:off x="628650" y="1600200"/>
            <a:ext cx="7886700" cy="4576763"/>
          </a:xfrm>
          <a:prstGeom prst="rect">
            <a:avLst/>
          </a:prstGeom>
        </p:spPr>
        <p:txBody>
          <a:bodyPr/>
          <a:lstStyle>
            <a:lvl1pPr marL="228600" indent="-228600" algn="l" defTabSz="914400" rtl="0" eaLnBrk="1" latinLnBrk="0" hangingPunct="1">
              <a:lnSpc>
                <a:spcPct val="90000"/>
              </a:lnSpc>
              <a:spcBef>
                <a:spcPts val="600"/>
              </a:spcBef>
              <a:spcAft>
                <a:spcPts val="1200"/>
              </a:spcAft>
              <a:buClr>
                <a:srgbClr val="343F52"/>
              </a:buClr>
              <a:buSzPct val="120000"/>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0"/>
              </a:spcBef>
              <a:spcAft>
                <a:spcPts val="600"/>
              </a:spcAft>
              <a:buClr>
                <a:srgbClr val="343F52"/>
              </a:buClr>
              <a:buSzPct val="120000"/>
              <a:buFont typeface="Arial" panose="020B0604020202020204" pitchFamily="34" charset="0"/>
              <a:buChar char="•"/>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0"/>
              </a:spcBef>
              <a:spcAft>
                <a:spcPts val="600"/>
              </a:spcAft>
              <a:buClr>
                <a:srgbClr val="343F52"/>
              </a:buClr>
              <a:buFont typeface="Wingdings" panose="05000000000000000000" pitchFamily="2" charset="2"/>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0"/>
              </a:spcBef>
              <a:spcAft>
                <a:spcPts val="600"/>
              </a:spcAft>
              <a:buClr>
                <a:srgbClr val="343F52"/>
              </a:buClr>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0"/>
              </a:spcBef>
              <a:spcAft>
                <a:spcPts val="600"/>
              </a:spcAft>
              <a:buClr>
                <a:srgbClr val="343F52"/>
              </a:buClr>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tabLst>
                <a:tab pos="1371600" algn="l"/>
              </a:tabLst>
              <a:defRPr/>
            </a:pPr>
            <a:endParaRPr lang="en-US" dirty="0"/>
          </a:p>
        </p:txBody>
      </p:sp>
      <p:sp>
        <p:nvSpPr>
          <p:cNvPr id="7" name="Content Placeholder 1"/>
          <p:cNvSpPr txBox="1">
            <a:spLocks/>
          </p:cNvSpPr>
          <p:nvPr/>
        </p:nvSpPr>
        <p:spPr>
          <a:xfrm>
            <a:off x="781050" y="1600200"/>
            <a:ext cx="7886700" cy="4729163"/>
          </a:xfrm>
          <a:prstGeom prst="rect">
            <a:avLst/>
          </a:prstGeom>
        </p:spPr>
        <p:txBody>
          <a:bodyPr/>
          <a:lstStyle>
            <a:lvl1pPr marL="228600" indent="-228600" algn="l" defTabSz="914400" rtl="0" eaLnBrk="1" latinLnBrk="0" hangingPunct="1">
              <a:lnSpc>
                <a:spcPct val="90000"/>
              </a:lnSpc>
              <a:spcBef>
                <a:spcPts val="600"/>
              </a:spcBef>
              <a:spcAft>
                <a:spcPts val="1200"/>
              </a:spcAft>
              <a:buClr>
                <a:srgbClr val="343F52"/>
              </a:buClr>
              <a:buSzPct val="120000"/>
              <a:buFont typeface="Wingdings" panose="05000000000000000000"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0"/>
              </a:spcBef>
              <a:spcAft>
                <a:spcPts val="600"/>
              </a:spcAft>
              <a:buClr>
                <a:srgbClr val="343F52"/>
              </a:buClr>
              <a:buSzPct val="120000"/>
              <a:buFont typeface="Arial" panose="020B0604020202020204" pitchFamily="34" charset="0"/>
              <a:buChar char="•"/>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0"/>
              </a:spcBef>
              <a:spcAft>
                <a:spcPts val="600"/>
              </a:spcAft>
              <a:buClr>
                <a:srgbClr val="343F52"/>
              </a:buClr>
              <a:buFont typeface="Wingdings" panose="05000000000000000000" pitchFamily="2" charset="2"/>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0"/>
              </a:spcBef>
              <a:spcAft>
                <a:spcPts val="600"/>
              </a:spcAft>
              <a:buClr>
                <a:srgbClr val="343F52"/>
              </a:buClr>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0"/>
              </a:spcBef>
              <a:spcAft>
                <a:spcPts val="600"/>
              </a:spcAft>
              <a:buClr>
                <a:srgbClr val="343F52"/>
              </a:buClr>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tabLst>
                <a:tab pos="1371600" algn="l"/>
              </a:tabLst>
              <a:defRPr/>
            </a:pPr>
            <a:r>
              <a:rPr lang="en-US" dirty="0"/>
              <a:t>What is the FV of $100 after 3 years under 4% </a:t>
            </a:r>
            <a:br>
              <a:rPr lang="en-US" dirty="0"/>
            </a:br>
            <a:r>
              <a:rPr lang="en-US" dirty="0"/>
              <a:t>semiannual compounding? Quarterly compounding?</a:t>
            </a:r>
          </a:p>
        </p:txBody>
      </p:sp>
    </p:spTree>
    <p:extLst>
      <p:ext uri="{BB962C8B-B14F-4D97-AF65-F5344CB8AC3E}">
        <p14:creationId xmlns:p14="http://schemas.microsoft.com/office/powerpoint/2010/main" val="2414223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Effective Rate vs Nominal Rate</a:t>
            </a:r>
          </a:p>
        </p:txBody>
      </p:sp>
      <p:sp>
        <p:nvSpPr>
          <p:cNvPr id="2" name="Content Placeholder 1"/>
          <p:cNvSpPr>
            <a:spLocks noGrp="1"/>
          </p:cNvSpPr>
          <p:nvPr>
            <p:ph idx="1"/>
          </p:nvPr>
        </p:nvSpPr>
        <p:spPr/>
        <p:txBody>
          <a:bodyPr/>
          <a:lstStyle/>
          <a:p>
            <a:pPr>
              <a:defRPr/>
            </a:pPr>
            <a:r>
              <a:rPr lang="en-US" dirty="0"/>
              <a:t>Can the effective rate ever be equal to the nominal rate?</a:t>
            </a:r>
          </a:p>
          <a:p>
            <a:pPr lvl="1">
              <a:spcAft>
                <a:spcPts val="1200"/>
              </a:spcAft>
              <a:defRPr/>
            </a:pPr>
            <a:r>
              <a:rPr lang="en-US" dirty="0"/>
              <a:t>Yes, but only if annual compounding is used, i.e., if M = 1.</a:t>
            </a:r>
          </a:p>
          <a:p>
            <a:pPr lvl="1">
              <a:spcAft>
                <a:spcPts val="1200"/>
              </a:spcAft>
              <a:defRPr/>
            </a:pPr>
            <a:r>
              <a:rPr lang="en-US" dirty="0"/>
              <a:t>If M &gt; 1, EFF% will always be greater than the nominal rate.</a:t>
            </a:r>
          </a:p>
          <a:p>
            <a:endParaRPr lang="en-US" dirty="0"/>
          </a:p>
        </p:txBody>
      </p:sp>
    </p:spTree>
    <p:extLst>
      <p:ext uri="{BB962C8B-B14F-4D97-AF65-F5344CB8AC3E}">
        <p14:creationId xmlns:p14="http://schemas.microsoft.com/office/powerpoint/2010/main" val="260555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a:spLocks noGrp="1"/>
          </p:cNvSpPr>
          <p:nvPr>
            <p:ph type="title"/>
          </p:nvPr>
        </p:nvSpPr>
        <p:spPr/>
        <p:txBody>
          <a:bodyPr>
            <a:normAutofit/>
          </a:bodyPr>
          <a:lstStyle/>
          <a:p>
            <a:r>
              <a:rPr lang="en-US" sz="2000" dirty="0"/>
              <a:t>What’s the FV of a 3-year $100 annuity, if the quoted interest rate is 4%, compounded semiannually?</a:t>
            </a:r>
          </a:p>
        </p:txBody>
      </p:sp>
      <p:sp>
        <p:nvSpPr>
          <p:cNvPr id="2" name="Content Placeholder 1"/>
          <p:cNvSpPr>
            <a:spLocks noGrp="1"/>
          </p:cNvSpPr>
          <p:nvPr>
            <p:ph idx="1"/>
          </p:nvPr>
        </p:nvSpPr>
        <p:spPr/>
        <p:txBody>
          <a:bodyPr/>
          <a:lstStyle/>
          <a:p>
            <a:pPr>
              <a:defRPr/>
            </a:pPr>
            <a:r>
              <a:rPr lang="en-US" dirty="0"/>
              <a:t>Payments occur annually, but compounding occurs every 6 months.</a:t>
            </a:r>
          </a:p>
          <a:p>
            <a:pPr>
              <a:defRPr/>
            </a:pPr>
            <a:r>
              <a:rPr lang="en-US" dirty="0"/>
              <a:t>Cannot use normal annuity valuation techniques.</a:t>
            </a:r>
          </a:p>
        </p:txBody>
      </p:sp>
      <p:grpSp>
        <p:nvGrpSpPr>
          <p:cNvPr id="4" name="Group 25" descr="Scale from 0-6 showing the FV of a 3-year $100 annuity, if the quoted interest rate is 4%, compounded semiannually." title="FV Scale"/>
          <p:cNvGrpSpPr>
            <a:grpSpLocks/>
          </p:cNvGrpSpPr>
          <p:nvPr/>
        </p:nvGrpSpPr>
        <p:grpSpPr bwMode="auto">
          <a:xfrm>
            <a:off x="1028826" y="3869399"/>
            <a:ext cx="6953256" cy="1390650"/>
            <a:chOff x="968375" y="3535417"/>
            <a:chExt cx="6952614" cy="1390218"/>
          </a:xfrm>
        </p:grpSpPr>
        <p:sp>
          <p:nvSpPr>
            <p:cNvPr id="5" name="Line 4"/>
            <p:cNvSpPr>
              <a:spLocks noChangeShapeType="1"/>
            </p:cNvSpPr>
            <p:nvPr/>
          </p:nvSpPr>
          <p:spPr bwMode="auto">
            <a:xfrm>
              <a:off x="1131873" y="3997235"/>
              <a:ext cx="0" cy="272965"/>
            </a:xfrm>
            <a:prstGeom prst="line">
              <a:avLst/>
            </a:prstGeom>
            <a:noFill/>
            <a:ln w="25400">
              <a:solidFill>
                <a:schemeClr val="tx1"/>
              </a:solidFill>
              <a:round/>
              <a:headEnd type="none" w="sm" len="sm"/>
              <a:tailEnd type="none" w="sm" len="sm"/>
            </a:ln>
          </p:spPr>
          <p:txBody>
            <a:bodyPr wrap="none" anchor="ctr"/>
            <a:lstStyle/>
            <a:p>
              <a:pPr>
                <a:defRPr/>
              </a:pPr>
              <a:endParaRPr lang="en-US" sz="2200" dirty="0">
                <a:latin typeface="Arial" panose="020B0604020202020204" pitchFamily="34" charset="0"/>
                <a:cs typeface="Arial" panose="020B0604020202020204" pitchFamily="34" charset="0"/>
              </a:endParaRPr>
            </a:p>
          </p:txBody>
        </p:sp>
        <p:sp>
          <p:nvSpPr>
            <p:cNvPr id="6" name="Line 5"/>
            <p:cNvSpPr>
              <a:spLocks noChangeShapeType="1"/>
            </p:cNvSpPr>
            <p:nvPr/>
          </p:nvSpPr>
          <p:spPr bwMode="auto">
            <a:xfrm>
              <a:off x="1139809" y="4133718"/>
              <a:ext cx="6400209" cy="0"/>
            </a:xfrm>
            <a:prstGeom prst="line">
              <a:avLst/>
            </a:prstGeom>
            <a:noFill/>
            <a:ln w="25400">
              <a:solidFill>
                <a:schemeClr val="tx1"/>
              </a:solidFill>
              <a:round/>
              <a:headEnd type="none" w="sm" len="sm"/>
              <a:tailEnd type="none" w="sm" len="sm"/>
            </a:ln>
          </p:spPr>
          <p:txBody>
            <a:bodyPr wrap="none" anchor="ctr"/>
            <a:lstStyle/>
            <a:p>
              <a:pPr>
                <a:defRPr/>
              </a:pPr>
              <a:endParaRPr lang="en-US" sz="2200" dirty="0">
                <a:latin typeface="Arial" panose="020B0604020202020204" pitchFamily="34" charset="0"/>
                <a:cs typeface="Arial" panose="020B0604020202020204" pitchFamily="34" charset="0"/>
              </a:endParaRPr>
            </a:p>
          </p:txBody>
        </p:sp>
        <p:sp>
          <p:nvSpPr>
            <p:cNvPr id="7" name="Rectangle 6"/>
            <p:cNvSpPr>
              <a:spLocks noChangeArrowheads="1"/>
            </p:cNvSpPr>
            <p:nvPr/>
          </p:nvSpPr>
          <p:spPr bwMode="auto">
            <a:xfrm>
              <a:off x="968375" y="3535417"/>
              <a:ext cx="343011" cy="431395"/>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0</a:t>
              </a:r>
            </a:p>
          </p:txBody>
        </p:sp>
        <p:sp>
          <p:nvSpPr>
            <p:cNvPr id="8" name="Rectangle 7"/>
            <p:cNvSpPr>
              <a:spLocks noChangeArrowheads="1"/>
            </p:cNvSpPr>
            <p:nvPr/>
          </p:nvSpPr>
          <p:spPr bwMode="auto">
            <a:xfrm>
              <a:off x="2017616" y="4468577"/>
              <a:ext cx="692086" cy="457058"/>
            </a:xfrm>
            <a:prstGeom prst="rect">
              <a:avLst/>
            </a:prstGeom>
            <a:noFill/>
            <a:ln w="9525">
              <a:noFill/>
              <a:miter lim="800000"/>
              <a:headEnd/>
              <a:tailEnd/>
            </a:ln>
          </p:spPr>
          <p:txBody>
            <a:bodyPr wrap="none" anchor="ctr"/>
            <a:lstStyle/>
            <a:p>
              <a:pPr>
                <a:defRPr/>
              </a:pPr>
              <a:endParaRPr lang="en-US" sz="2200" dirty="0">
                <a:latin typeface="Arial" panose="020B0604020202020204" pitchFamily="34" charset="0"/>
                <a:cs typeface="Arial" panose="020B0604020202020204" pitchFamily="34" charset="0"/>
              </a:endParaRPr>
            </a:p>
          </p:txBody>
        </p:sp>
        <p:sp>
          <p:nvSpPr>
            <p:cNvPr id="9" name="Line 8"/>
            <p:cNvSpPr>
              <a:spLocks noChangeShapeType="1"/>
            </p:cNvSpPr>
            <p:nvPr/>
          </p:nvSpPr>
          <p:spPr bwMode="auto">
            <a:xfrm>
              <a:off x="2203336" y="3997235"/>
              <a:ext cx="0" cy="272965"/>
            </a:xfrm>
            <a:prstGeom prst="line">
              <a:avLst/>
            </a:prstGeom>
            <a:noFill/>
            <a:ln w="25400">
              <a:solidFill>
                <a:schemeClr val="tx1"/>
              </a:solidFill>
              <a:round/>
              <a:headEnd type="none" w="sm" len="sm"/>
              <a:tailEnd type="none" w="sm" len="sm"/>
            </a:ln>
          </p:spPr>
          <p:txBody>
            <a:bodyPr wrap="none" anchor="ctr"/>
            <a:lstStyle/>
            <a:p>
              <a:pPr>
                <a:defRPr/>
              </a:pPr>
              <a:endParaRPr lang="en-US" sz="2200" dirty="0">
                <a:latin typeface="Arial" panose="020B0604020202020204" pitchFamily="34" charset="0"/>
                <a:cs typeface="Arial" panose="020B0604020202020204" pitchFamily="34" charset="0"/>
              </a:endParaRPr>
            </a:p>
          </p:txBody>
        </p:sp>
        <p:sp>
          <p:nvSpPr>
            <p:cNvPr id="10" name="Rectangle 9"/>
            <p:cNvSpPr>
              <a:spLocks noChangeArrowheads="1"/>
            </p:cNvSpPr>
            <p:nvPr/>
          </p:nvSpPr>
          <p:spPr bwMode="auto">
            <a:xfrm>
              <a:off x="2043014" y="3535417"/>
              <a:ext cx="343011" cy="431395"/>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1</a:t>
              </a:r>
            </a:p>
          </p:txBody>
        </p:sp>
        <p:sp>
          <p:nvSpPr>
            <p:cNvPr id="11" name="Line 10"/>
            <p:cNvSpPr>
              <a:spLocks noChangeShapeType="1"/>
            </p:cNvSpPr>
            <p:nvPr/>
          </p:nvSpPr>
          <p:spPr bwMode="auto">
            <a:xfrm>
              <a:off x="3274800" y="3997235"/>
              <a:ext cx="0" cy="272965"/>
            </a:xfrm>
            <a:prstGeom prst="line">
              <a:avLst/>
            </a:prstGeom>
            <a:noFill/>
            <a:ln w="25400">
              <a:solidFill>
                <a:schemeClr val="tx1"/>
              </a:solidFill>
              <a:round/>
              <a:headEnd type="none" w="sm" len="sm"/>
              <a:tailEnd type="none" w="sm" len="sm"/>
            </a:ln>
          </p:spPr>
          <p:txBody>
            <a:bodyPr wrap="none" anchor="ctr"/>
            <a:lstStyle/>
            <a:p>
              <a:pPr>
                <a:defRPr/>
              </a:pPr>
              <a:endParaRPr lang="en-US" sz="2200" dirty="0">
                <a:latin typeface="Arial" panose="020B0604020202020204" pitchFamily="34" charset="0"/>
                <a:cs typeface="Arial" panose="020B0604020202020204" pitchFamily="34" charset="0"/>
              </a:endParaRPr>
            </a:p>
          </p:txBody>
        </p:sp>
        <p:sp>
          <p:nvSpPr>
            <p:cNvPr id="12" name="Rectangle 11"/>
            <p:cNvSpPr>
              <a:spLocks noChangeArrowheads="1"/>
            </p:cNvSpPr>
            <p:nvPr/>
          </p:nvSpPr>
          <p:spPr bwMode="auto">
            <a:xfrm>
              <a:off x="2977964" y="4373357"/>
              <a:ext cx="657170" cy="431395"/>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100</a:t>
              </a:r>
            </a:p>
          </p:txBody>
        </p:sp>
        <p:sp>
          <p:nvSpPr>
            <p:cNvPr id="13" name="Rectangle 12"/>
            <p:cNvSpPr>
              <a:spLocks noChangeArrowheads="1"/>
            </p:cNvSpPr>
            <p:nvPr/>
          </p:nvSpPr>
          <p:spPr bwMode="auto">
            <a:xfrm>
              <a:off x="3117652" y="3535417"/>
              <a:ext cx="343011" cy="431395"/>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2</a:t>
              </a:r>
            </a:p>
          </p:txBody>
        </p:sp>
        <p:sp>
          <p:nvSpPr>
            <p:cNvPr id="14" name="Rectangle 13"/>
            <p:cNvSpPr>
              <a:spLocks noChangeArrowheads="1"/>
            </p:cNvSpPr>
            <p:nvPr/>
          </p:nvSpPr>
          <p:spPr bwMode="auto">
            <a:xfrm>
              <a:off x="4379598" y="4468577"/>
              <a:ext cx="692086" cy="457058"/>
            </a:xfrm>
            <a:prstGeom prst="rect">
              <a:avLst/>
            </a:prstGeom>
            <a:noFill/>
            <a:ln w="9525">
              <a:noFill/>
              <a:miter lim="800000"/>
              <a:headEnd/>
              <a:tailEnd/>
            </a:ln>
          </p:spPr>
          <p:txBody>
            <a:bodyPr wrap="none" anchor="ctr"/>
            <a:lstStyle/>
            <a:p>
              <a:pPr>
                <a:defRPr/>
              </a:pPr>
              <a:endParaRPr lang="en-US" sz="2200" dirty="0">
                <a:latin typeface="Arial" panose="020B0604020202020204" pitchFamily="34" charset="0"/>
                <a:cs typeface="Arial" panose="020B0604020202020204" pitchFamily="34" charset="0"/>
              </a:endParaRPr>
            </a:p>
          </p:txBody>
        </p:sp>
        <p:sp>
          <p:nvSpPr>
            <p:cNvPr id="15" name="Line 14"/>
            <p:cNvSpPr>
              <a:spLocks noChangeShapeType="1"/>
            </p:cNvSpPr>
            <p:nvPr/>
          </p:nvSpPr>
          <p:spPr bwMode="auto">
            <a:xfrm>
              <a:off x="4346263" y="3997235"/>
              <a:ext cx="0" cy="272965"/>
            </a:xfrm>
            <a:prstGeom prst="line">
              <a:avLst/>
            </a:prstGeom>
            <a:noFill/>
            <a:ln w="25400">
              <a:solidFill>
                <a:schemeClr val="tx1"/>
              </a:solidFill>
              <a:round/>
              <a:headEnd type="none" w="sm" len="sm"/>
              <a:tailEnd type="none" w="sm" len="sm"/>
            </a:ln>
          </p:spPr>
          <p:txBody>
            <a:bodyPr wrap="none" anchor="ctr"/>
            <a:lstStyle/>
            <a:p>
              <a:pPr>
                <a:defRPr/>
              </a:pPr>
              <a:endParaRPr lang="en-US" sz="2200" dirty="0">
                <a:latin typeface="Arial" panose="020B0604020202020204" pitchFamily="34" charset="0"/>
                <a:cs typeface="Arial" panose="020B0604020202020204" pitchFamily="34" charset="0"/>
              </a:endParaRPr>
            </a:p>
          </p:txBody>
        </p:sp>
        <p:sp>
          <p:nvSpPr>
            <p:cNvPr id="16" name="Rectangle 15"/>
            <p:cNvSpPr>
              <a:spLocks noChangeArrowheads="1"/>
            </p:cNvSpPr>
            <p:nvPr/>
          </p:nvSpPr>
          <p:spPr bwMode="auto">
            <a:xfrm>
              <a:off x="4182766" y="3535417"/>
              <a:ext cx="343011" cy="431395"/>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3</a:t>
              </a:r>
            </a:p>
          </p:txBody>
        </p:sp>
        <p:sp>
          <p:nvSpPr>
            <p:cNvPr id="17" name="Rectangle 16"/>
            <p:cNvSpPr>
              <a:spLocks noChangeArrowheads="1"/>
            </p:cNvSpPr>
            <p:nvPr/>
          </p:nvSpPr>
          <p:spPr bwMode="auto">
            <a:xfrm>
              <a:off x="1357277" y="3798860"/>
              <a:ext cx="556192" cy="400628"/>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2%</a:t>
              </a:r>
            </a:p>
          </p:txBody>
        </p:sp>
        <p:sp>
          <p:nvSpPr>
            <p:cNvPr id="18" name="Rectangle 17"/>
            <p:cNvSpPr>
              <a:spLocks noChangeArrowheads="1"/>
            </p:cNvSpPr>
            <p:nvPr/>
          </p:nvSpPr>
          <p:spPr bwMode="auto">
            <a:xfrm>
              <a:off x="5257404" y="3535417"/>
              <a:ext cx="343011" cy="431395"/>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4</a:t>
              </a:r>
            </a:p>
          </p:txBody>
        </p:sp>
        <p:sp>
          <p:nvSpPr>
            <p:cNvPr id="19" name="Rectangle 18"/>
            <p:cNvSpPr>
              <a:spLocks noChangeArrowheads="1"/>
            </p:cNvSpPr>
            <p:nvPr/>
          </p:nvSpPr>
          <p:spPr bwMode="auto">
            <a:xfrm>
              <a:off x="6332043" y="3535417"/>
              <a:ext cx="343011" cy="431395"/>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5</a:t>
              </a:r>
            </a:p>
          </p:txBody>
        </p:sp>
        <p:sp>
          <p:nvSpPr>
            <p:cNvPr id="20" name="Line 20"/>
            <p:cNvSpPr>
              <a:spLocks noChangeShapeType="1"/>
            </p:cNvSpPr>
            <p:nvPr/>
          </p:nvSpPr>
          <p:spPr bwMode="auto">
            <a:xfrm>
              <a:off x="5416139" y="3997235"/>
              <a:ext cx="0" cy="272965"/>
            </a:xfrm>
            <a:prstGeom prst="line">
              <a:avLst/>
            </a:prstGeom>
            <a:noFill/>
            <a:ln w="25400">
              <a:solidFill>
                <a:schemeClr val="tx1"/>
              </a:solidFill>
              <a:round/>
              <a:headEnd type="none" w="sm" len="sm"/>
              <a:tailEnd type="none" w="sm" len="sm"/>
            </a:ln>
          </p:spPr>
          <p:txBody>
            <a:bodyPr wrap="none" anchor="ctr"/>
            <a:lstStyle/>
            <a:p>
              <a:pPr>
                <a:defRPr/>
              </a:pPr>
              <a:endParaRPr lang="en-US" sz="2200" dirty="0">
                <a:latin typeface="Arial" panose="020B0604020202020204" pitchFamily="34" charset="0"/>
                <a:cs typeface="Arial" panose="020B0604020202020204" pitchFamily="34" charset="0"/>
              </a:endParaRPr>
            </a:p>
          </p:txBody>
        </p:sp>
        <p:sp>
          <p:nvSpPr>
            <p:cNvPr id="21" name="Line 21"/>
            <p:cNvSpPr>
              <a:spLocks noChangeShapeType="1"/>
            </p:cNvSpPr>
            <p:nvPr/>
          </p:nvSpPr>
          <p:spPr bwMode="auto">
            <a:xfrm>
              <a:off x="6487603" y="3997235"/>
              <a:ext cx="0" cy="272965"/>
            </a:xfrm>
            <a:prstGeom prst="line">
              <a:avLst/>
            </a:prstGeom>
            <a:noFill/>
            <a:ln w="25400">
              <a:solidFill>
                <a:schemeClr val="tx1"/>
              </a:solidFill>
              <a:round/>
              <a:headEnd type="none" w="sm" len="sm"/>
              <a:tailEnd type="none" w="sm" len="sm"/>
            </a:ln>
          </p:spPr>
          <p:txBody>
            <a:bodyPr wrap="none" anchor="ctr"/>
            <a:lstStyle/>
            <a:p>
              <a:pPr>
                <a:defRPr/>
              </a:pPr>
              <a:endParaRPr lang="en-US" sz="2200" dirty="0">
                <a:latin typeface="Arial" panose="020B0604020202020204" pitchFamily="34" charset="0"/>
                <a:cs typeface="Arial" panose="020B0604020202020204" pitchFamily="34" charset="0"/>
              </a:endParaRPr>
            </a:p>
          </p:txBody>
        </p:sp>
        <p:sp>
          <p:nvSpPr>
            <p:cNvPr id="22" name="Line 22"/>
            <p:cNvSpPr>
              <a:spLocks noChangeShapeType="1"/>
            </p:cNvSpPr>
            <p:nvPr/>
          </p:nvSpPr>
          <p:spPr bwMode="auto">
            <a:xfrm>
              <a:off x="7559066" y="3997235"/>
              <a:ext cx="0" cy="272965"/>
            </a:xfrm>
            <a:prstGeom prst="line">
              <a:avLst/>
            </a:prstGeom>
            <a:noFill/>
            <a:ln w="25400">
              <a:solidFill>
                <a:schemeClr val="tx1"/>
              </a:solidFill>
              <a:round/>
              <a:headEnd type="none" w="sm" len="sm"/>
              <a:tailEnd type="none" w="sm" len="sm"/>
            </a:ln>
          </p:spPr>
          <p:txBody>
            <a:bodyPr wrap="none" anchor="ctr"/>
            <a:lstStyle/>
            <a:p>
              <a:pPr>
                <a:defRPr/>
              </a:pPr>
              <a:endParaRPr lang="en-US" sz="2200" dirty="0">
                <a:latin typeface="Arial" panose="020B0604020202020204" pitchFamily="34" charset="0"/>
                <a:cs typeface="Arial" panose="020B0604020202020204" pitchFamily="34" charset="0"/>
              </a:endParaRPr>
            </a:p>
          </p:txBody>
        </p:sp>
        <p:sp>
          <p:nvSpPr>
            <p:cNvPr id="23" name="Rectangle 23"/>
            <p:cNvSpPr>
              <a:spLocks noChangeArrowheads="1"/>
            </p:cNvSpPr>
            <p:nvPr/>
          </p:nvSpPr>
          <p:spPr bwMode="auto">
            <a:xfrm>
              <a:off x="5120892" y="4373357"/>
              <a:ext cx="657170" cy="431395"/>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100</a:t>
              </a:r>
            </a:p>
          </p:txBody>
        </p:sp>
        <p:sp>
          <p:nvSpPr>
            <p:cNvPr id="24" name="Rectangle 24"/>
            <p:cNvSpPr>
              <a:spLocks noChangeArrowheads="1"/>
            </p:cNvSpPr>
            <p:nvPr/>
          </p:nvSpPr>
          <p:spPr bwMode="auto">
            <a:xfrm>
              <a:off x="7263819" y="4373357"/>
              <a:ext cx="657170" cy="431395"/>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100</a:t>
              </a:r>
            </a:p>
          </p:txBody>
        </p:sp>
        <p:sp>
          <p:nvSpPr>
            <p:cNvPr id="25" name="Rectangle 25"/>
            <p:cNvSpPr>
              <a:spLocks noChangeArrowheads="1"/>
            </p:cNvSpPr>
            <p:nvPr/>
          </p:nvSpPr>
          <p:spPr bwMode="auto">
            <a:xfrm>
              <a:off x="7406681" y="3535417"/>
              <a:ext cx="343011" cy="431395"/>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6</a:t>
              </a:r>
            </a:p>
          </p:txBody>
        </p:sp>
      </p:grpSp>
    </p:spTree>
    <p:extLst>
      <p:ext uri="{BB962C8B-B14F-4D97-AF65-F5344CB8AC3E}">
        <p14:creationId xmlns:p14="http://schemas.microsoft.com/office/powerpoint/2010/main" val="3530492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Method 1: Compound Each Cash Flow</a:t>
            </a:r>
          </a:p>
        </p:txBody>
      </p:sp>
      <p:grpSp>
        <p:nvGrpSpPr>
          <p:cNvPr id="4" name="Group 31" descr="Scale from 0-6 showing compound cash flow. " title="Compound Cash Flow"/>
          <p:cNvGrpSpPr>
            <a:grpSpLocks/>
          </p:cNvGrpSpPr>
          <p:nvPr/>
        </p:nvGrpSpPr>
        <p:grpSpPr bwMode="auto">
          <a:xfrm>
            <a:off x="892175" y="1666875"/>
            <a:ext cx="7319963" cy="2401889"/>
            <a:chOff x="968375" y="2390775"/>
            <a:chExt cx="7319966" cy="2401889"/>
          </a:xfrm>
        </p:grpSpPr>
        <p:grpSp>
          <p:nvGrpSpPr>
            <p:cNvPr id="5" name="Group 45"/>
            <p:cNvGrpSpPr>
              <a:grpSpLocks/>
            </p:cNvGrpSpPr>
            <p:nvPr/>
          </p:nvGrpSpPr>
          <p:grpSpPr bwMode="auto">
            <a:xfrm>
              <a:off x="3371851" y="3238501"/>
              <a:ext cx="4916490" cy="1554163"/>
              <a:chOff x="2124" y="2040"/>
              <a:chExt cx="3097" cy="979"/>
            </a:xfrm>
          </p:grpSpPr>
          <p:sp>
            <p:nvSpPr>
              <p:cNvPr id="27" name="Rectangle 23"/>
              <p:cNvSpPr>
                <a:spLocks noChangeArrowheads="1"/>
              </p:cNvSpPr>
              <p:nvPr/>
            </p:nvSpPr>
            <p:spPr bwMode="auto">
              <a:xfrm>
                <a:off x="4560" y="2040"/>
                <a:ext cx="661" cy="979"/>
              </a:xfrm>
              <a:prstGeom prst="rect">
                <a:avLst/>
              </a:prstGeom>
              <a:noFill/>
              <a:ln w="9525">
                <a:noFill/>
                <a:miter lim="800000"/>
                <a:headEnd/>
                <a:tailEnd/>
              </a:ln>
            </p:spPr>
            <p:txBody>
              <a:bodyPr wrap="none" lIns="92075" tIns="46038" rIns="92075" bIns="46038">
                <a:spAutoFit/>
              </a:bodyPr>
              <a:lstStyle/>
              <a:p>
                <a:pPr>
                  <a:defRPr/>
                </a:pPr>
                <a:endParaRPr lang="en-US" sz="2900" dirty="0">
                  <a:latin typeface="Arial" panose="020B0604020202020204" pitchFamily="34" charset="0"/>
                  <a:cs typeface="Arial" panose="020B0604020202020204" pitchFamily="34" charset="0"/>
                </a:endParaRPr>
              </a:p>
              <a:p>
                <a:pPr>
                  <a:defRPr/>
                </a:pPr>
                <a:r>
                  <a:rPr lang="en-US" sz="2200" dirty="0">
                    <a:latin typeface="Arial" panose="020B0604020202020204" pitchFamily="34" charset="0"/>
                    <a:cs typeface="Arial" panose="020B0604020202020204" pitchFamily="34" charset="0"/>
                  </a:rPr>
                  <a:t>104.04</a:t>
                </a:r>
              </a:p>
              <a:p>
                <a:pPr>
                  <a:defRPr/>
                </a:pPr>
                <a:r>
                  <a:rPr lang="en-US" sz="2200" u="sng" dirty="0">
                    <a:latin typeface="Arial" panose="020B0604020202020204" pitchFamily="34" charset="0"/>
                    <a:cs typeface="Arial" panose="020B0604020202020204" pitchFamily="34" charset="0"/>
                  </a:rPr>
                  <a:t>108.24</a:t>
                </a:r>
              </a:p>
              <a:p>
                <a:pPr>
                  <a:defRPr/>
                </a:pPr>
                <a:r>
                  <a:rPr lang="en-US" sz="2200" dirty="0">
                    <a:latin typeface="Arial" panose="020B0604020202020204" pitchFamily="34" charset="0"/>
                    <a:cs typeface="Arial" panose="020B0604020202020204" pitchFamily="34" charset="0"/>
                  </a:rPr>
                  <a:t>312.28</a:t>
                </a:r>
              </a:p>
            </p:txBody>
          </p:sp>
          <p:sp>
            <p:nvSpPr>
              <p:cNvPr id="28" name="Line 38"/>
              <p:cNvSpPr>
                <a:spLocks noChangeShapeType="1"/>
              </p:cNvSpPr>
              <p:nvPr/>
            </p:nvSpPr>
            <p:spPr bwMode="auto">
              <a:xfrm>
                <a:off x="3468" y="2465"/>
                <a:ext cx="960" cy="0"/>
              </a:xfrm>
              <a:prstGeom prst="line">
                <a:avLst/>
              </a:prstGeom>
              <a:noFill/>
              <a:ln w="25400">
                <a:solidFill>
                  <a:schemeClr val="tx1"/>
                </a:solidFill>
                <a:round/>
                <a:headEnd/>
                <a:tailEnd type="triangle" w="med" len="med"/>
              </a:ln>
            </p:spPr>
            <p:txBody>
              <a:bodyPr/>
              <a:lstStyle/>
              <a:p>
                <a:pPr>
                  <a:defRPr/>
                </a:pPr>
                <a:endParaRPr lang="en-US" sz="2900" dirty="0">
                  <a:latin typeface="Arial" panose="020B0604020202020204" pitchFamily="34" charset="0"/>
                  <a:cs typeface="Arial" panose="020B0604020202020204" pitchFamily="34" charset="0"/>
                </a:endParaRPr>
              </a:p>
            </p:txBody>
          </p:sp>
          <p:sp>
            <p:nvSpPr>
              <p:cNvPr id="29" name="Line 39"/>
              <p:cNvSpPr>
                <a:spLocks noChangeShapeType="1"/>
              </p:cNvSpPr>
              <p:nvPr/>
            </p:nvSpPr>
            <p:spPr bwMode="auto">
              <a:xfrm>
                <a:off x="2124" y="2705"/>
                <a:ext cx="2304" cy="0"/>
              </a:xfrm>
              <a:prstGeom prst="line">
                <a:avLst/>
              </a:prstGeom>
              <a:noFill/>
              <a:ln w="25400">
                <a:solidFill>
                  <a:schemeClr val="tx1"/>
                </a:solidFill>
                <a:round/>
                <a:headEnd/>
                <a:tailEnd type="triangle" w="med" len="med"/>
              </a:ln>
            </p:spPr>
            <p:txBody>
              <a:bodyPr/>
              <a:lstStyle/>
              <a:p>
                <a:pPr>
                  <a:defRPr/>
                </a:pPr>
                <a:endParaRPr lang="en-US" sz="2900" dirty="0">
                  <a:latin typeface="Arial" panose="020B0604020202020204" pitchFamily="34" charset="0"/>
                  <a:cs typeface="Arial" panose="020B0604020202020204" pitchFamily="34" charset="0"/>
                </a:endParaRPr>
              </a:p>
            </p:txBody>
          </p:sp>
          <p:sp>
            <p:nvSpPr>
              <p:cNvPr id="30" name="Line 40"/>
              <p:cNvSpPr>
                <a:spLocks noChangeShapeType="1"/>
              </p:cNvSpPr>
              <p:nvPr/>
            </p:nvSpPr>
            <p:spPr bwMode="auto">
              <a:xfrm flipV="1">
                <a:off x="2124" y="2321"/>
                <a:ext cx="0" cy="384"/>
              </a:xfrm>
              <a:prstGeom prst="line">
                <a:avLst/>
              </a:prstGeom>
              <a:noFill/>
              <a:ln w="25400">
                <a:solidFill>
                  <a:schemeClr val="tx1"/>
                </a:solidFill>
                <a:round/>
                <a:headEnd/>
                <a:tailEnd/>
              </a:ln>
            </p:spPr>
            <p:txBody>
              <a:bodyPr/>
              <a:lstStyle/>
              <a:p>
                <a:pPr>
                  <a:defRPr/>
                </a:pPr>
                <a:endParaRPr lang="en-US" sz="2900" dirty="0">
                  <a:latin typeface="Arial" panose="020B0604020202020204" pitchFamily="34" charset="0"/>
                  <a:cs typeface="Arial" panose="020B0604020202020204" pitchFamily="34" charset="0"/>
                </a:endParaRPr>
              </a:p>
            </p:txBody>
          </p:sp>
          <p:sp>
            <p:nvSpPr>
              <p:cNvPr id="31" name="Line 41"/>
              <p:cNvSpPr>
                <a:spLocks noChangeShapeType="1"/>
              </p:cNvSpPr>
              <p:nvPr/>
            </p:nvSpPr>
            <p:spPr bwMode="auto">
              <a:xfrm flipV="1">
                <a:off x="3468" y="2273"/>
                <a:ext cx="0" cy="192"/>
              </a:xfrm>
              <a:prstGeom prst="line">
                <a:avLst/>
              </a:prstGeom>
              <a:noFill/>
              <a:ln w="25400">
                <a:solidFill>
                  <a:schemeClr val="tx1"/>
                </a:solidFill>
                <a:round/>
                <a:headEnd/>
                <a:tailEnd/>
              </a:ln>
            </p:spPr>
            <p:txBody>
              <a:bodyPr/>
              <a:lstStyle/>
              <a:p>
                <a:pPr>
                  <a:defRPr/>
                </a:pPr>
                <a:endParaRPr lang="en-US" sz="2900" dirty="0">
                  <a:latin typeface="Arial" panose="020B0604020202020204" pitchFamily="34" charset="0"/>
                  <a:cs typeface="Arial" panose="020B0604020202020204" pitchFamily="34" charset="0"/>
                </a:endParaRPr>
              </a:p>
            </p:txBody>
          </p:sp>
        </p:grpSp>
        <p:sp>
          <p:nvSpPr>
            <p:cNvPr id="6" name="Line 4"/>
            <p:cNvSpPr>
              <a:spLocks noChangeShapeType="1"/>
            </p:cNvSpPr>
            <p:nvPr/>
          </p:nvSpPr>
          <p:spPr bwMode="auto">
            <a:xfrm>
              <a:off x="1131888" y="2843213"/>
              <a:ext cx="0" cy="273050"/>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7" name="Line 5"/>
            <p:cNvSpPr>
              <a:spLocks noChangeShapeType="1"/>
            </p:cNvSpPr>
            <p:nvPr/>
          </p:nvSpPr>
          <p:spPr bwMode="auto">
            <a:xfrm>
              <a:off x="1139825" y="2979738"/>
              <a:ext cx="6400803" cy="0"/>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8" name="Rectangle 6"/>
            <p:cNvSpPr>
              <a:spLocks noChangeArrowheads="1"/>
            </p:cNvSpPr>
            <p:nvPr/>
          </p:nvSpPr>
          <p:spPr bwMode="auto">
            <a:xfrm>
              <a:off x="968375" y="2390775"/>
              <a:ext cx="343043" cy="431529"/>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0</a:t>
              </a:r>
            </a:p>
          </p:txBody>
        </p:sp>
        <p:sp>
          <p:nvSpPr>
            <p:cNvPr id="9" name="Rectangle 7"/>
            <p:cNvSpPr>
              <a:spLocks noChangeArrowheads="1"/>
            </p:cNvSpPr>
            <p:nvPr/>
          </p:nvSpPr>
          <p:spPr bwMode="auto">
            <a:xfrm>
              <a:off x="2017713" y="3333750"/>
              <a:ext cx="692150" cy="457200"/>
            </a:xfrm>
            <a:prstGeom prst="rect">
              <a:avLst/>
            </a:prstGeom>
            <a:noFill/>
            <a:ln w="9525">
              <a:noFill/>
              <a:miter lim="800000"/>
              <a:headEnd/>
              <a:tailEnd/>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0" name="Line 8"/>
            <p:cNvSpPr>
              <a:spLocks noChangeShapeType="1"/>
            </p:cNvSpPr>
            <p:nvPr/>
          </p:nvSpPr>
          <p:spPr bwMode="auto">
            <a:xfrm>
              <a:off x="2203451" y="2843213"/>
              <a:ext cx="0" cy="273050"/>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1" name="Rectangle 9"/>
            <p:cNvSpPr>
              <a:spLocks noChangeArrowheads="1"/>
            </p:cNvSpPr>
            <p:nvPr/>
          </p:nvSpPr>
          <p:spPr bwMode="auto">
            <a:xfrm>
              <a:off x="2043113" y="2390775"/>
              <a:ext cx="343043" cy="431529"/>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1</a:t>
              </a:r>
            </a:p>
          </p:txBody>
        </p:sp>
        <p:sp>
          <p:nvSpPr>
            <p:cNvPr id="12" name="Line 10"/>
            <p:cNvSpPr>
              <a:spLocks noChangeShapeType="1"/>
            </p:cNvSpPr>
            <p:nvPr/>
          </p:nvSpPr>
          <p:spPr bwMode="auto">
            <a:xfrm>
              <a:off x="3275014" y="2843213"/>
              <a:ext cx="0" cy="273050"/>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3" name="Rectangle 11"/>
            <p:cNvSpPr>
              <a:spLocks noChangeArrowheads="1"/>
            </p:cNvSpPr>
            <p:nvPr/>
          </p:nvSpPr>
          <p:spPr bwMode="auto">
            <a:xfrm>
              <a:off x="2949576" y="3219450"/>
              <a:ext cx="657231" cy="431529"/>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100</a:t>
              </a:r>
            </a:p>
          </p:txBody>
        </p:sp>
        <p:sp>
          <p:nvSpPr>
            <p:cNvPr id="14" name="Rectangle 12"/>
            <p:cNvSpPr>
              <a:spLocks noChangeArrowheads="1"/>
            </p:cNvSpPr>
            <p:nvPr/>
          </p:nvSpPr>
          <p:spPr bwMode="auto">
            <a:xfrm>
              <a:off x="3117851" y="2390775"/>
              <a:ext cx="343043" cy="431529"/>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2</a:t>
              </a:r>
            </a:p>
          </p:txBody>
        </p:sp>
        <p:sp>
          <p:nvSpPr>
            <p:cNvPr id="15" name="Rectangle 13"/>
            <p:cNvSpPr>
              <a:spLocks noChangeArrowheads="1"/>
            </p:cNvSpPr>
            <p:nvPr/>
          </p:nvSpPr>
          <p:spPr bwMode="auto">
            <a:xfrm>
              <a:off x="4379914" y="3333750"/>
              <a:ext cx="692150" cy="457200"/>
            </a:xfrm>
            <a:prstGeom prst="rect">
              <a:avLst/>
            </a:prstGeom>
            <a:noFill/>
            <a:ln w="9525">
              <a:noFill/>
              <a:miter lim="800000"/>
              <a:headEnd/>
              <a:tailEnd/>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6" name="Line 14"/>
            <p:cNvSpPr>
              <a:spLocks noChangeShapeType="1"/>
            </p:cNvSpPr>
            <p:nvPr/>
          </p:nvSpPr>
          <p:spPr bwMode="auto">
            <a:xfrm>
              <a:off x="4346576" y="2843213"/>
              <a:ext cx="0" cy="273050"/>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7" name="Rectangle 15"/>
            <p:cNvSpPr>
              <a:spLocks noChangeArrowheads="1"/>
            </p:cNvSpPr>
            <p:nvPr/>
          </p:nvSpPr>
          <p:spPr bwMode="auto">
            <a:xfrm>
              <a:off x="4183064" y="2390775"/>
              <a:ext cx="343043" cy="431529"/>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3</a:t>
              </a:r>
            </a:p>
          </p:txBody>
        </p:sp>
        <p:sp>
          <p:nvSpPr>
            <p:cNvPr id="18" name="Rectangle 16"/>
            <p:cNvSpPr>
              <a:spLocks noChangeArrowheads="1"/>
            </p:cNvSpPr>
            <p:nvPr/>
          </p:nvSpPr>
          <p:spPr bwMode="auto">
            <a:xfrm>
              <a:off x="1366838" y="2657475"/>
              <a:ext cx="556243" cy="4007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2%</a:t>
              </a:r>
            </a:p>
          </p:txBody>
        </p:sp>
        <p:sp>
          <p:nvSpPr>
            <p:cNvPr id="19" name="Rectangle 17"/>
            <p:cNvSpPr>
              <a:spLocks noChangeArrowheads="1"/>
            </p:cNvSpPr>
            <p:nvPr/>
          </p:nvSpPr>
          <p:spPr bwMode="auto">
            <a:xfrm>
              <a:off x="5257802" y="2390775"/>
              <a:ext cx="343043" cy="431529"/>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4</a:t>
              </a:r>
            </a:p>
          </p:txBody>
        </p:sp>
        <p:sp>
          <p:nvSpPr>
            <p:cNvPr id="20" name="Rectangle 18"/>
            <p:cNvSpPr>
              <a:spLocks noChangeArrowheads="1"/>
            </p:cNvSpPr>
            <p:nvPr/>
          </p:nvSpPr>
          <p:spPr bwMode="auto">
            <a:xfrm>
              <a:off x="6323015" y="2390775"/>
              <a:ext cx="343043" cy="431529"/>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5</a:t>
              </a:r>
            </a:p>
          </p:txBody>
        </p:sp>
        <p:sp>
          <p:nvSpPr>
            <p:cNvPr id="21" name="Line 19"/>
            <p:cNvSpPr>
              <a:spLocks noChangeShapeType="1"/>
            </p:cNvSpPr>
            <p:nvPr/>
          </p:nvSpPr>
          <p:spPr bwMode="auto">
            <a:xfrm>
              <a:off x="5416552" y="2843213"/>
              <a:ext cx="0" cy="273050"/>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22" name="Line 20"/>
            <p:cNvSpPr>
              <a:spLocks noChangeShapeType="1"/>
            </p:cNvSpPr>
            <p:nvPr/>
          </p:nvSpPr>
          <p:spPr bwMode="auto">
            <a:xfrm>
              <a:off x="6488115" y="2843213"/>
              <a:ext cx="0" cy="273050"/>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23" name="Line 21"/>
            <p:cNvSpPr>
              <a:spLocks noChangeShapeType="1"/>
            </p:cNvSpPr>
            <p:nvPr/>
          </p:nvSpPr>
          <p:spPr bwMode="auto">
            <a:xfrm>
              <a:off x="7559678" y="2843213"/>
              <a:ext cx="0" cy="273050"/>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24" name="Rectangle 22"/>
            <p:cNvSpPr>
              <a:spLocks noChangeArrowheads="1"/>
            </p:cNvSpPr>
            <p:nvPr/>
          </p:nvSpPr>
          <p:spPr bwMode="auto">
            <a:xfrm>
              <a:off x="5092702" y="3219450"/>
              <a:ext cx="657231" cy="431529"/>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100</a:t>
              </a:r>
            </a:p>
          </p:txBody>
        </p:sp>
        <p:sp>
          <p:nvSpPr>
            <p:cNvPr id="25" name="Rectangle 24"/>
            <p:cNvSpPr>
              <a:spLocks noChangeArrowheads="1"/>
            </p:cNvSpPr>
            <p:nvPr/>
          </p:nvSpPr>
          <p:spPr bwMode="auto">
            <a:xfrm>
              <a:off x="7397753" y="2390775"/>
              <a:ext cx="343043" cy="431529"/>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6</a:t>
              </a:r>
            </a:p>
          </p:txBody>
        </p:sp>
        <p:sp>
          <p:nvSpPr>
            <p:cNvPr id="26" name="Rectangle 43"/>
            <p:cNvSpPr>
              <a:spLocks noChangeArrowheads="1"/>
            </p:cNvSpPr>
            <p:nvPr/>
          </p:nvSpPr>
          <p:spPr bwMode="auto">
            <a:xfrm>
              <a:off x="7181853" y="3219450"/>
              <a:ext cx="781050" cy="431529"/>
            </a:xfrm>
            <a:prstGeom prst="rect">
              <a:avLst/>
            </a:prstGeom>
            <a:noFill/>
            <a:ln w="9525">
              <a:noFill/>
              <a:miter lim="800000"/>
              <a:headEnd/>
              <a:tailEnd/>
            </a:ln>
          </p:spPr>
          <p:txBody>
            <a:bodyPr wrap="square" lIns="92075" tIns="46038" rIns="92075" bIns="46038">
              <a:spAutoFit/>
            </a:bodyPr>
            <a:lstStyle/>
            <a:p>
              <a:pPr algn="ctr">
                <a:defRPr/>
              </a:pPr>
              <a:r>
                <a:rPr lang="en-US" sz="2200" dirty="0">
                  <a:latin typeface="Arial" panose="020B0604020202020204" pitchFamily="34" charset="0"/>
                  <a:cs typeface="Arial" panose="020B0604020202020204" pitchFamily="34" charset="0"/>
                </a:rPr>
                <a:t>100</a:t>
              </a:r>
            </a:p>
          </p:txBody>
        </p:sp>
      </p:grpSp>
      <p:sp>
        <p:nvSpPr>
          <p:cNvPr id="32" name="Rectangle 42" descr="Formula used to calculate cash flow of a 3-year annuity " title="Calculating Cash Flow"/>
          <p:cNvSpPr txBox="1">
            <a:spLocks noChangeArrowheads="1"/>
          </p:cNvSpPr>
          <p:nvPr/>
        </p:nvSpPr>
        <p:spPr bwMode="auto">
          <a:xfrm>
            <a:off x="1000125" y="4559698"/>
            <a:ext cx="7299325" cy="1031875"/>
          </a:xfrm>
          <a:prstGeom prst="rect">
            <a:avLst/>
          </a:prstGeom>
          <a:noFill/>
          <a:ln w="9525">
            <a:noFill/>
            <a:miter lim="800000"/>
            <a:headEnd/>
            <a:tailEnd/>
          </a:ln>
        </p:spPr>
        <p:txBody>
          <a:bodyPr/>
          <a:lstStyle/>
          <a:p>
            <a:pPr marL="457200" indent="-457200">
              <a:lnSpc>
                <a:spcPct val="90000"/>
              </a:lnSpc>
              <a:spcBef>
                <a:spcPts val="0"/>
              </a:spcBef>
              <a:spcAft>
                <a:spcPts val="1200"/>
              </a:spcAft>
              <a:buClr>
                <a:schemeClr val="accent2"/>
              </a:buClr>
              <a:buSzPct val="150000"/>
              <a:buFont typeface="Wingdings" pitchFamily="2" charset="2"/>
              <a:buNone/>
              <a:defRPr/>
            </a:pPr>
            <a:r>
              <a:rPr lang="en-US" sz="2600" dirty="0">
                <a:latin typeface="+mn-lt"/>
                <a:cs typeface="+mn-cs"/>
              </a:rPr>
              <a:t>FV</a:t>
            </a:r>
            <a:r>
              <a:rPr lang="en-US" sz="2600" baseline="-25000" dirty="0">
                <a:latin typeface="+mn-lt"/>
                <a:cs typeface="+mn-cs"/>
              </a:rPr>
              <a:t>3</a:t>
            </a:r>
            <a:r>
              <a:rPr lang="en-US" sz="2600" dirty="0">
                <a:latin typeface="+mn-lt"/>
                <a:cs typeface="+mn-cs"/>
              </a:rPr>
              <a:t> = $100(1.02)</a:t>
            </a:r>
            <a:r>
              <a:rPr lang="en-US" sz="2600" baseline="30000" dirty="0">
                <a:latin typeface="+mn-lt"/>
                <a:cs typeface="+mn-cs"/>
              </a:rPr>
              <a:t>4</a:t>
            </a:r>
            <a:r>
              <a:rPr lang="en-US" sz="2600" dirty="0">
                <a:latin typeface="+mn-lt"/>
                <a:cs typeface="+mn-cs"/>
              </a:rPr>
              <a:t> + $100(1.02)</a:t>
            </a:r>
            <a:r>
              <a:rPr lang="en-US" sz="2600" baseline="30000" dirty="0">
                <a:latin typeface="+mn-lt"/>
                <a:cs typeface="+mn-cs"/>
              </a:rPr>
              <a:t>2</a:t>
            </a:r>
            <a:r>
              <a:rPr lang="en-US" sz="2600" dirty="0">
                <a:latin typeface="+mn-lt"/>
                <a:cs typeface="+mn-cs"/>
              </a:rPr>
              <a:t> + $100</a:t>
            </a:r>
          </a:p>
          <a:p>
            <a:pPr marL="457200" indent="-457200">
              <a:lnSpc>
                <a:spcPct val="90000"/>
              </a:lnSpc>
              <a:spcBef>
                <a:spcPts val="0"/>
              </a:spcBef>
              <a:spcAft>
                <a:spcPts val="1200"/>
              </a:spcAft>
              <a:buClr>
                <a:schemeClr val="accent2"/>
              </a:buClr>
              <a:buSzPct val="150000"/>
              <a:buFont typeface="Wingdings" pitchFamily="2" charset="2"/>
              <a:buNone/>
              <a:defRPr/>
            </a:pPr>
            <a:r>
              <a:rPr lang="en-US" sz="2600" dirty="0">
                <a:latin typeface="+mn-lt"/>
                <a:cs typeface="+mn-cs"/>
              </a:rPr>
              <a:t>FV</a:t>
            </a:r>
            <a:r>
              <a:rPr lang="en-US" sz="2600" baseline="-25000" dirty="0">
                <a:latin typeface="+mn-lt"/>
                <a:cs typeface="+mn-cs"/>
              </a:rPr>
              <a:t>3</a:t>
            </a:r>
            <a:r>
              <a:rPr lang="en-US" sz="2600" dirty="0">
                <a:latin typeface="+mn-lt"/>
                <a:cs typeface="+mn-cs"/>
              </a:rPr>
              <a:t> = $312.28</a:t>
            </a:r>
          </a:p>
        </p:txBody>
      </p:sp>
    </p:spTree>
    <p:extLst>
      <p:ext uri="{BB962C8B-B14F-4D97-AF65-F5344CB8AC3E}">
        <p14:creationId xmlns:p14="http://schemas.microsoft.com/office/powerpoint/2010/main" val="3692858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normAutofit fontScale="90000"/>
          </a:bodyPr>
          <a:lstStyle/>
          <a:p>
            <a:r>
              <a:rPr lang="en-US" dirty="0"/>
              <a:t>Method 2: Financial Calculator or Excel</a:t>
            </a:r>
          </a:p>
        </p:txBody>
      </p:sp>
      <p:sp>
        <p:nvSpPr>
          <p:cNvPr id="2" name="Content Placeholder 1"/>
          <p:cNvSpPr>
            <a:spLocks noGrp="1"/>
          </p:cNvSpPr>
          <p:nvPr>
            <p:ph idx="1"/>
          </p:nvPr>
        </p:nvSpPr>
        <p:spPr/>
        <p:txBody>
          <a:bodyPr/>
          <a:lstStyle/>
          <a:p>
            <a:pPr>
              <a:defRPr/>
            </a:pPr>
            <a:r>
              <a:rPr lang="en-US" dirty="0"/>
              <a:t>Find the EAR and treat as an annuity.</a:t>
            </a:r>
          </a:p>
          <a:p>
            <a:pPr>
              <a:defRPr/>
            </a:pPr>
            <a:r>
              <a:rPr lang="en-US" dirty="0"/>
              <a:t>EAR = (1 + 0.04/2)</a:t>
            </a:r>
            <a:r>
              <a:rPr lang="en-US" baseline="30000" dirty="0"/>
              <a:t>2</a:t>
            </a:r>
            <a:r>
              <a:rPr lang="en-US" dirty="0"/>
              <a:t> – 1 = 4.04%.</a:t>
            </a:r>
          </a:p>
          <a:p>
            <a:pPr>
              <a:defRPr/>
            </a:pPr>
            <a:endParaRPr lang="en-US" dirty="0"/>
          </a:p>
          <a:p>
            <a:pPr>
              <a:defRPr/>
            </a:pPr>
            <a:endParaRPr lang="en-US" dirty="0"/>
          </a:p>
          <a:p>
            <a:pPr>
              <a:defRPr/>
            </a:pPr>
            <a:endParaRPr lang="en-US" dirty="0"/>
          </a:p>
          <a:p>
            <a:pPr>
              <a:defRPr/>
            </a:pPr>
            <a:endParaRPr lang="en-US" dirty="0"/>
          </a:p>
          <a:p>
            <a:pPr>
              <a:defRPr/>
            </a:pPr>
            <a:r>
              <a:rPr lang="en-US" dirty="0"/>
              <a:t>Excel:  =FV(.0404,3,-100,0,0)</a:t>
            </a:r>
          </a:p>
        </p:txBody>
      </p:sp>
      <p:grpSp>
        <p:nvGrpSpPr>
          <p:cNvPr id="4" name="Group 19" descr="Graphic showing the calculator Inputs and Output needed to solve for EAR.&#10;" title="Calculator Methods--EAR"/>
          <p:cNvGrpSpPr>
            <a:grpSpLocks/>
          </p:cNvGrpSpPr>
          <p:nvPr/>
        </p:nvGrpSpPr>
        <p:grpSpPr bwMode="auto">
          <a:xfrm>
            <a:off x="1281555" y="2964316"/>
            <a:ext cx="5983288" cy="1420813"/>
            <a:chOff x="1581150" y="3375025"/>
            <a:chExt cx="5983288" cy="1420813"/>
          </a:xfrm>
        </p:grpSpPr>
        <p:grpSp>
          <p:nvGrpSpPr>
            <p:cNvPr id="5" name="Group 34"/>
            <p:cNvGrpSpPr>
              <a:grpSpLocks/>
            </p:cNvGrpSpPr>
            <p:nvPr/>
          </p:nvGrpSpPr>
          <p:grpSpPr bwMode="auto">
            <a:xfrm>
              <a:off x="1581150" y="3375025"/>
              <a:ext cx="5983288" cy="1420813"/>
              <a:chOff x="1581150" y="3375025"/>
              <a:chExt cx="5983288" cy="1420813"/>
            </a:xfrm>
          </p:grpSpPr>
          <p:grpSp>
            <p:nvGrpSpPr>
              <p:cNvPr id="7" name="Group 20"/>
              <p:cNvGrpSpPr>
                <a:grpSpLocks/>
              </p:cNvGrpSpPr>
              <p:nvPr/>
            </p:nvGrpSpPr>
            <p:grpSpPr bwMode="auto">
              <a:xfrm>
                <a:off x="1581150" y="3375025"/>
                <a:ext cx="5983288" cy="1420813"/>
                <a:chOff x="1581150" y="3119438"/>
                <a:chExt cx="5983288" cy="1420812"/>
              </a:xfrm>
            </p:grpSpPr>
            <p:sp>
              <p:nvSpPr>
                <p:cNvPr id="9" name="AutoShape 4"/>
                <p:cNvSpPr>
                  <a:spLocks noChangeArrowheads="1"/>
                </p:cNvSpPr>
                <p:nvPr/>
              </p:nvSpPr>
              <p:spPr bwMode="auto">
                <a:xfrm>
                  <a:off x="1581150" y="3119438"/>
                  <a:ext cx="5983288" cy="1420812"/>
                </a:xfrm>
                <a:prstGeom prst="roundRect">
                  <a:avLst>
                    <a:gd name="adj" fmla="val 12486"/>
                  </a:avLst>
                </a:prstGeom>
                <a:solidFill>
                  <a:srgbClr val="343F52"/>
                </a:solidFill>
                <a:ln w="25400">
                  <a:solidFill>
                    <a:schemeClr val="tx1"/>
                  </a:solidFill>
                  <a:round/>
                  <a:headEnd/>
                  <a:tailEnd/>
                </a:ln>
                <a:effectLst>
                  <a:outerShdw blurRad="50800" dist="38100" dir="2700000" algn="tl" rotWithShape="0">
                    <a:prstClr val="black">
                      <a:alpha val="40000"/>
                    </a:prstClr>
                  </a:outerShdw>
                </a:effectLst>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10" name="AutoShape 5"/>
                <p:cNvSpPr>
                  <a:spLocks noChangeArrowheads="1"/>
                </p:cNvSpPr>
                <p:nvPr/>
              </p:nvSpPr>
              <p:spPr bwMode="auto">
                <a:xfrm>
                  <a:off x="1733550" y="3216276"/>
                  <a:ext cx="1189038" cy="365125"/>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11" name="AutoShape 6"/>
                <p:cNvSpPr>
                  <a:spLocks noChangeArrowheads="1"/>
                </p:cNvSpPr>
                <p:nvPr/>
              </p:nvSpPr>
              <p:spPr bwMode="auto">
                <a:xfrm>
                  <a:off x="1733550" y="4075112"/>
                  <a:ext cx="1189038" cy="366713"/>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12" name="AutoShape 7"/>
                <p:cNvSpPr>
                  <a:spLocks noChangeArrowheads="1"/>
                </p:cNvSpPr>
                <p:nvPr/>
              </p:nvSpPr>
              <p:spPr bwMode="auto">
                <a:xfrm>
                  <a:off x="3141663" y="3644901"/>
                  <a:ext cx="639762"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13" name="AutoShape 8"/>
                <p:cNvSpPr>
                  <a:spLocks noChangeArrowheads="1"/>
                </p:cNvSpPr>
                <p:nvPr/>
              </p:nvSpPr>
              <p:spPr bwMode="auto">
                <a:xfrm>
                  <a:off x="401320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4" name="AutoShape 9"/>
                <p:cNvSpPr>
                  <a:spLocks noChangeArrowheads="1"/>
                </p:cNvSpPr>
                <p:nvPr/>
              </p:nvSpPr>
              <p:spPr bwMode="auto">
                <a:xfrm>
                  <a:off x="575945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5" name="AutoShape 10"/>
                <p:cNvSpPr>
                  <a:spLocks noChangeArrowheads="1"/>
                </p:cNvSpPr>
                <p:nvPr/>
              </p:nvSpPr>
              <p:spPr bwMode="auto">
                <a:xfrm>
                  <a:off x="4886325"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6" name="AutoShape 11"/>
                <p:cNvSpPr>
                  <a:spLocks noChangeArrowheads="1"/>
                </p:cNvSpPr>
                <p:nvPr/>
              </p:nvSpPr>
              <p:spPr bwMode="auto">
                <a:xfrm>
                  <a:off x="6630988" y="3644901"/>
                  <a:ext cx="641350"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7" name="AutoShape 12"/>
                <p:cNvSpPr>
                  <a:spLocks noChangeArrowheads="1"/>
                </p:cNvSpPr>
                <p:nvPr/>
              </p:nvSpPr>
              <p:spPr bwMode="auto">
                <a:xfrm>
                  <a:off x="3141663" y="3216276"/>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3</a:t>
                  </a:r>
                </a:p>
              </p:txBody>
            </p:sp>
            <p:sp>
              <p:nvSpPr>
                <p:cNvPr id="18" name="AutoShape 14"/>
                <p:cNvSpPr>
                  <a:spLocks noChangeArrowheads="1"/>
                </p:cNvSpPr>
                <p:nvPr/>
              </p:nvSpPr>
              <p:spPr bwMode="auto">
                <a:xfrm>
                  <a:off x="5757863" y="3216276"/>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20" dirty="0">
                      <a:latin typeface="Arial" panose="020B0604020202020204" pitchFamily="34" charset="0"/>
                      <a:cs typeface="Arial" panose="020B0604020202020204" pitchFamily="34" charset="0"/>
                    </a:rPr>
                    <a:t>-100</a:t>
                  </a:r>
                </a:p>
              </p:txBody>
            </p:sp>
            <p:sp>
              <p:nvSpPr>
                <p:cNvPr id="19" name="AutoShape 15"/>
                <p:cNvSpPr>
                  <a:spLocks noChangeArrowheads="1"/>
                </p:cNvSpPr>
                <p:nvPr/>
              </p:nvSpPr>
              <p:spPr bwMode="auto">
                <a:xfrm>
                  <a:off x="4006850" y="3216276"/>
                  <a:ext cx="641350" cy="366712"/>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4.04</a:t>
                  </a:r>
                </a:p>
              </p:txBody>
            </p:sp>
          </p:grpSp>
          <p:sp>
            <p:nvSpPr>
              <p:cNvPr id="8" name="AutoShape 16"/>
              <p:cNvSpPr>
                <a:spLocks noChangeArrowheads="1"/>
              </p:cNvSpPr>
              <p:nvPr/>
            </p:nvSpPr>
            <p:spPr bwMode="auto">
              <a:xfrm>
                <a:off x="4884738" y="3471863"/>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0</a:t>
                </a:r>
              </a:p>
            </p:txBody>
          </p:sp>
        </p:grpSp>
        <p:sp>
          <p:nvSpPr>
            <p:cNvPr id="6" name="AutoShape 15"/>
            <p:cNvSpPr>
              <a:spLocks noChangeArrowheads="1"/>
            </p:cNvSpPr>
            <p:nvPr/>
          </p:nvSpPr>
          <p:spPr bwMode="auto">
            <a:xfrm>
              <a:off x="6542088" y="4330700"/>
              <a:ext cx="822325" cy="366713"/>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312.28</a:t>
              </a:r>
            </a:p>
          </p:txBody>
        </p:sp>
      </p:grpSp>
    </p:spTree>
    <p:extLst>
      <p:ext uri="{BB962C8B-B14F-4D97-AF65-F5344CB8AC3E}">
        <p14:creationId xmlns:p14="http://schemas.microsoft.com/office/powerpoint/2010/main" val="2590647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normAutofit fontScale="90000"/>
          </a:bodyPr>
          <a:lstStyle/>
          <a:p>
            <a:r>
              <a:rPr lang="en-US" dirty="0"/>
              <a:t>Find the PV of This 3-Year Ordinary Annuity</a:t>
            </a:r>
          </a:p>
        </p:txBody>
      </p:sp>
      <p:sp>
        <p:nvSpPr>
          <p:cNvPr id="2" name="Content Placeholder 1"/>
          <p:cNvSpPr>
            <a:spLocks noGrp="1"/>
          </p:cNvSpPr>
          <p:nvPr>
            <p:ph idx="1"/>
          </p:nvPr>
        </p:nvSpPr>
        <p:spPr/>
        <p:txBody>
          <a:bodyPr/>
          <a:lstStyle/>
          <a:p>
            <a:pPr>
              <a:defRPr/>
            </a:pPr>
            <a:r>
              <a:rPr lang="en-US" dirty="0"/>
              <a:t>Could solve by discounting each cash flow, or…</a:t>
            </a:r>
          </a:p>
          <a:p>
            <a:pPr>
              <a:defRPr/>
            </a:pPr>
            <a:r>
              <a:rPr lang="en-US" dirty="0"/>
              <a:t>Use the EAR and treat as an annuity to solve for PV.</a:t>
            </a:r>
          </a:p>
          <a:p>
            <a:pPr>
              <a:defRPr/>
            </a:pPr>
            <a:endParaRPr lang="en-US" dirty="0"/>
          </a:p>
          <a:p>
            <a:pPr>
              <a:defRPr/>
            </a:pPr>
            <a:endParaRPr lang="en-US" dirty="0"/>
          </a:p>
          <a:p>
            <a:pPr>
              <a:defRPr/>
            </a:pPr>
            <a:endParaRPr lang="en-US" dirty="0"/>
          </a:p>
          <a:p>
            <a:pPr>
              <a:defRPr/>
            </a:pPr>
            <a:r>
              <a:rPr lang="en-US" dirty="0" smtClean="0"/>
              <a:t>Excel</a:t>
            </a:r>
            <a:r>
              <a:rPr lang="en-US" dirty="0"/>
              <a:t>:  =PV(.0404,3,100,0,0)</a:t>
            </a:r>
          </a:p>
        </p:txBody>
      </p:sp>
      <p:grpSp>
        <p:nvGrpSpPr>
          <p:cNvPr id="4" name="Group 19" descr="Graphic showing the calculator Inputs and Output needed to solve for PV for a 3-year Ordinary Annuity&#10;" title="Calculator Methods -- PV"/>
          <p:cNvGrpSpPr>
            <a:grpSpLocks/>
          </p:cNvGrpSpPr>
          <p:nvPr/>
        </p:nvGrpSpPr>
        <p:grpSpPr bwMode="auto">
          <a:xfrm>
            <a:off x="1656777" y="3794191"/>
            <a:ext cx="5983288" cy="1420813"/>
            <a:chOff x="1581150" y="3375025"/>
            <a:chExt cx="5983288" cy="1420813"/>
          </a:xfrm>
        </p:grpSpPr>
        <p:grpSp>
          <p:nvGrpSpPr>
            <p:cNvPr id="5" name="Group 34"/>
            <p:cNvGrpSpPr>
              <a:grpSpLocks/>
            </p:cNvGrpSpPr>
            <p:nvPr/>
          </p:nvGrpSpPr>
          <p:grpSpPr bwMode="auto">
            <a:xfrm>
              <a:off x="1581150" y="3375025"/>
              <a:ext cx="5983288" cy="1420813"/>
              <a:chOff x="1581150" y="3375025"/>
              <a:chExt cx="5983288" cy="1420813"/>
            </a:xfrm>
          </p:grpSpPr>
          <p:grpSp>
            <p:nvGrpSpPr>
              <p:cNvPr id="7" name="Group 20"/>
              <p:cNvGrpSpPr>
                <a:grpSpLocks/>
              </p:cNvGrpSpPr>
              <p:nvPr/>
            </p:nvGrpSpPr>
            <p:grpSpPr bwMode="auto">
              <a:xfrm>
                <a:off x="1581150" y="3375025"/>
                <a:ext cx="5983288" cy="1420813"/>
                <a:chOff x="1581150" y="3119438"/>
                <a:chExt cx="5983288" cy="1420812"/>
              </a:xfrm>
            </p:grpSpPr>
            <p:sp>
              <p:nvSpPr>
                <p:cNvPr id="9" name="AutoShape 4"/>
                <p:cNvSpPr>
                  <a:spLocks noChangeArrowheads="1"/>
                </p:cNvSpPr>
                <p:nvPr/>
              </p:nvSpPr>
              <p:spPr bwMode="auto">
                <a:xfrm>
                  <a:off x="1581150" y="3119438"/>
                  <a:ext cx="5983288" cy="1420812"/>
                </a:xfrm>
                <a:prstGeom prst="roundRect">
                  <a:avLst>
                    <a:gd name="adj" fmla="val 12486"/>
                  </a:avLst>
                </a:prstGeom>
                <a:solidFill>
                  <a:srgbClr val="343F52"/>
                </a:solidFill>
                <a:ln w="25400">
                  <a:solidFill>
                    <a:schemeClr val="tx1"/>
                  </a:solidFill>
                  <a:round/>
                  <a:headEnd/>
                  <a:tailEnd/>
                </a:ln>
                <a:effectLst>
                  <a:outerShdw blurRad="50800" dist="38100" dir="2700000" algn="tl" rotWithShape="0">
                    <a:prstClr val="black">
                      <a:alpha val="40000"/>
                    </a:prstClr>
                  </a:outerShdw>
                </a:effectLst>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10" name="AutoShape 5"/>
                <p:cNvSpPr>
                  <a:spLocks noChangeArrowheads="1"/>
                </p:cNvSpPr>
                <p:nvPr/>
              </p:nvSpPr>
              <p:spPr bwMode="auto">
                <a:xfrm>
                  <a:off x="1733550" y="3216276"/>
                  <a:ext cx="1189038" cy="365125"/>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11" name="AutoShape 6"/>
                <p:cNvSpPr>
                  <a:spLocks noChangeArrowheads="1"/>
                </p:cNvSpPr>
                <p:nvPr/>
              </p:nvSpPr>
              <p:spPr bwMode="auto">
                <a:xfrm>
                  <a:off x="1733550" y="4075112"/>
                  <a:ext cx="1189038" cy="366713"/>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12" name="AutoShape 7"/>
                <p:cNvSpPr>
                  <a:spLocks noChangeArrowheads="1"/>
                </p:cNvSpPr>
                <p:nvPr/>
              </p:nvSpPr>
              <p:spPr bwMode="auto">
                <a:xfrm>
                  <a:off x="3141663" y="3644901"/>
                  <a:ext cx="639762"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13" name="AutoShape 8"/>
                <p:cNvSpPr>
                  <a:spLocks noChangeArrowheads="1"/>
                </p:cNvSpPr>
                <p:nvPr/>
              </p:nvSpPr>
              <p:spPr bwMode="auto">
                <a:xfrm>
                  <a:off x="401320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4" name="AutoShape 9"/>
                <p:cNvSpPr>
                  <a:spLocks noChangeArrowheads="1"/>
                </p:cNvSpPr>
                <p:nvPr/>
              </p:nvSpPr>
              <p:spPr bwMode="auto">
                <a:xfrm>
                  <a:off x="575945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5" name="AutoShape 10"/>
                <p:cNvSpPr>
                  <a:spLocks noChangeArrowheads="1"/>
                </p:cNvSpPr>
                <p:nvPr/>
              </p:nvSpPr>
              <p:spPr bwMode="auto">
                <a:xfrm>
                  <a:off x="4886325"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6" name="AutoShape 11"/>
                <p:cNvSpPr>
                  <a:spLocks noChangeArrowheads="1"/>
                </p:cNvSpPr>
                <p:nvPr/>
              </p:nvSpPr>
              <p:spPr bwMode="auto">
                <a:xfrm>
                  <a:off x="6630988" y="3644901"/>
                  <a:ext cx="641350"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7" name="AutoShape 12"/>
                <p:cNvSpPr>
                  <a:spLocks noChangeArrowheads="1"/>
                </p:cNvSpPr>
                <p:nvPr/>
              </p:nvSpPr>
              <p:spPr bwMode="auto">
                <a:xfrm>
                  <a:off x="3141663" y="3216276"/>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3</a:t>
                  </a:r>
                </a:p>
              </p:txBody>
            </p:sp>
            <p:sp>
              <p:nvSpPr>
                <p:cNvPr id="18" name="AutoShape 14"/>
                <p:cNvSpPr>
                  <a:spLocks noChangeArrowheads="1"/>
                </p:cNvSpPr>
                <p:nvPr/>
              </p:nvSpPr>
              <p:spPr bwMode="auto">
                <a:xfrm>
                  <a:off x="5757863" y="3216276"/>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20" dirty="0">
                      <a:latin typeface="Arial" panose="020B0604020202020204" pitchFamily="34" charset="0"/>
                      <a:cs typeface="Arial" panose="020B0604020202020204" pitchFamily="34" charset="0"/>
                    </a:rPr>
                    <a:t>100</a:t>
                  </a:r>
                </a:p>
              </p:txBody>
            </p:sp>
            <p:sp>
              <p:nvSpPr>
                <p:cNvPr id="19" name="AutoShape 15"/>
                <p:cNvSpPr>
                  <a:spLocks noChangeArrowheads="1"/>
                </p:cNvSpPr>
                <p:nvPr/>
              </p:nvSpPr>
              <p:spPr bwMode="auto">
                <a:xfrm>
                  <a:off x="4006850" y="3216276"/>
                  <a:ext cx="641350" cy="366712"/>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4.04</a:t>
                  </a:r>
                </a:p>
              </p:txBody>
            </p:sp>
          </p:grpSp>
          <p:sp>
            <p:nvSpPr>
              <p:cNvPr id="8" name="AutoShape 16"/>
              <p:cNvSpPr>
                <a:spLocks noChangeArrowheads="1"/>
              </p:cNvSpPr>
              <p:nvPr/>
            </p:nvSpPr>
            <p:spPr bwMode="auto">
              <a:xfrm>
                <a:off x="4751388" y="4332288"/>
                <a:ext cx="914400"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-277.30</a:t>
                </a:r>
              </a:p>
            </p:txBody>
          </p:sp>
        </p:grpSp>
        <p:sp>
          <p:nvSpPr>
            <p:cNvPr id="6" name="AutoShape 15"/>
            <p:cNvSpPr>
              <a:spLocks noChangeArrowheads="1"/>
            </p:cNvSpPr>
            <p:nvPr/>
          </p:nvSpPr>
          <p:spPr bwMode="auto">
            <a:xfrm>
              <a:off x="6637338" y="3471863"/>
              <a:ext cx="639762" cy="366712"/>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0</a:t>
              </a:r>
            </a:p>
          </p:txBody>
        </p:sp>
      </p:grpSp>
    </p:spTree>
    <p:extLst>
      <p:ext uri="{BB962C8B-B14F-4D97-AF65-F5344CB8AC3E}">
        <p14:creationId xmlns:p14="http://schemas.microsoft.com/office/powerpoint/2010/main" val="381861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a:t>Loan Amortization</a:t>
            </a:r>
          </a:p>
        </p:txBody>
      </p:sp>
      <p:sp>
        <p:nvSpPr>
          <p:cNvPr id="2" name="Content Placeholder 1"/>
          <p:cNvSpPr>
            <a:spLocks noGrp="1"/>
          </p:cNvSpPr>
          <p:nvPr>
            <p:ph idx="1"/>
          </p:nvPr>
        </p:nvSpPr>
        <p:spPr/>
        <p:txBody>
          <a:bodyPr/>
          <a:lstStyle/>
          <a:p>
            <a:pPr>
              <a:defRPr/>
            </a:pPr>
            <a:r>
              <a:rPr lang="en-US" dirty="0"/>
              <a:t>Amortization tables are widely used for home mortgages, auto loans, business loans, retirement plans, etc.</a:t>
            </a:r>
          </a:p>
          <a:p>
            <a:pPr>
              <a:defRPr/>
            </a:pPr>
            <a:r>
              <a:rPr lang="en-US" dirty="0"/>
              <a:t>Financial calculators and spreadsheets are great for setting up amortization tables.</a:t>
            </a:r>
          </a:p>
        </p:txBody>
      </p:sp>
      <p:sp>
        <p:nvSpPr>
          <p:cNvPr id="4" name="Rectangle 3"/>
          <p:cNvSpPr/>
          <p:nvPr/>
        </p:nvSpPr>
        <p:spPr>
          <a:xfrm>
            <a:off x="1182352" y="4504869"/>
            <a:ext cx="7251825" cy="707886"/>
          </a:xfrm>
          <a:prstGeom prst="rect">
            <a:avLst/>
          </a:prstGeom>
        </p:spPr>
        <p:txBody>
          <a:bodyPr wrap="square">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EXAMPLE: Construct an amortization schedule for a $1,000, 4% annual rate loan with 3 equal payments.</a:t>
            </a:r>
          </a:p>
        </p:txBody>
      </p:sp>
    </p:spTree>
    <p:extLst>
      <p:ext uri="{BB962C8B-B14F-4D97-AF65-F5344CB8AC3E}">
        <p14:creationId xmlns:p14="http://schemas.microsoft.com/office/powerpoint/2010/main" val="3619621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Drawing Time Lines</a:t>
            </a:r>
          </a:p>
        </p:txBody>
      </p:sp>
      <p:sp>
        <p:nvSpPr>
          <p:cNvPr id="3" name="Content Placeholder 2"/>
          <p:cNvSpPr>
            <a:spLocks noGrp="1"/>
          </p:cNvSpPr>
          <p:nvPr>
            <p:ph idx="1"/>
          </p:nvPr>
        </p:nvSpPr>
        <p:spPr/>
        <p:txBody>
          <a:bodyPr/>
          <a:lstStyle/>
          <a:p>
            <a:endParaRPr lang="en-US"/>
          </a:p>
        </p:txBody>
      </p:sp>
      <p:grpSp>
        <p:nvGrpSpPr>
          <p:cNvPr id="4" name="Group 31" descr="Scale from 0-2 showing $100 lump sum due in 2 years. " title="Timeline 1"/>
          <p:cNvGrpSpPr>
            <a:grpSpLocks/>
          </p:cNvGrpSpPr>
          <p:nvPr/>
        </p:nvGrpSpPr>
        <p:grpSpPr bwMode="auto">
          <a:xfrm>
            <a:off x="876300" y="1711325"/>
            <a:ext cx="6242050" cy="1926954"/>
            <a:chOff x="914400" y="1710548"/>
            <a:chExt cx="6700345" cy="1926684"/>
          </a:xfrm>
        </p:grpSpPr>
        <p:sp>
          <p:nvSpPr>
            <p:cNvPr id="5" name="Rectangle 35"/>
            <p:cNvSpPr>
              <a:spLocks noChangeArrowheads="1"/>
            </p:cNvSpPr>
            <p:nvPr/>
          </p:nvSpPr>
          <p:spPr bwMode="auto">
            <a:xfrm>
              <a:off x="5363689" y="3205763"/>
              <a:ext cx="705485" cy="431469"/>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100</a:t>
              </a:r>
            </a:p>
          </p:txBody>
        </p:sp>
        <p:sp>
          <p:nvSpPr>
            <p:cNvPr id="6" name="Rectangle 36"/>
            <p:cNvSpPr>
              <a:spLocks noChangeArrowheads="1"/>
            </p:cNvSpPr>
            <p:nvPr/>
          </p:nvSpPr>
          <p:spPr bwMode="auto">
            <a:xfrm>
              <a:off x="958705" y="2394665"/>
              <a:ext cx="368229" cy="431469"/>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0</a:t>
              </a:r>
            </a:p>
          </p:txBody>
        </p:sp>
        <p:sp>
          <p:nvSpPr>
            <p:cNvPr id="7" name="Rectangle 37"/>
            <p:cNvSpPr>
              <a:spLocks noChangeArrowheads="1"/>
            </p:cNvSpPr>
            <p:nvPr/>
          </p:nvSpPr>
          <p:spPr bwMode="auto">
            <a:xfrm>
              <a:off x="3240436" y="2394665"/>
              <a:ext cx="368229" cy="431469"/>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1</a:t>
              </a:r>
            </a:p>
          </p:txBody>
        </p:sp>
        <p:sp>
          <p:nvSpPr>
            <p:cNvPr id="8" name="Rectangle 38"/>
            <p:cNvSpPr>
              <a:spLocks noChangeArrowheads="1"/>
            </p:cNvSpPr>
            <p:nvPr/>
          </p:nvSpPr>
          <p:spPr bwMode="auto">
            <a:xfrm>
              <a:off x="5522165" y="2394665"/>
              <a:ext cx="368229" cy="431469"/>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2</a:t>
              </a:r>
            </a:p>
          </p:txBody>
        </p:sp>
        <p:sp>
          <p:nvSpPr>
            <p:cNvPr id="9" name="Line 39"/>
            <p:cNvSpPr>
              <a:spLocks noChangeShapeType="1"/>
            </p:cNvSpPr>
            <p:nvPr/>
          </p:nvSpPr>
          <p:spPr bwMode="auto">
            <a:xfrm flipH="1">
              <a:off x="1137632" y="2962911"/>
              <a:ext cx="4548123" cy="0"/>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0" name="Rectangle 40"/>
            <p:cNvSpPr>
              <a:spLocks noChangeArrowheads="1"/>
            </p:cNvSpPr>
            <p:nvPr/>
          </p:nvSpPr>
          <p:spPr bwMode="auto">
            <a:xfrm>
              <a:off x="1761316" y="2623233"/>
              <a:ext cx="519650" cy="400696"/>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I%</a:t>
              </a:r>
            </a:p>
          </p:txBody>
        </p:sp>
        <p:sp>
          <p:nvSpPr>
            <p:cNvPr id="11" name="Line 41"/>
            <p:cNvSpPr>
              <a:spLocks noChangeShapeType="1"/>
            </p:cNvSpPr>
            <p:nvPr/>
          </p:nvSpPr>
          <p:spPr bwMode="auto">
            <a:xfrm>
              <a:off x="1130816" y="2824817"/>
              <a:ext cx="0" cy="274600"/>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2" name="Line 42"/>
            <p:cNvSpPr>
              <a:spLocks noChangeShapeType="1"/>
            </p:cNvSpPr>
            <p:nvPr/>
          </p:nvSpPr>
          <p:spPr bwMode="auto">
            <a:xfrm>
              <a:off x="5689163" y="2824817"/>
              <a:ext cx="0" cy="274600"/>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3" name="Line 43"/>
            <p:cNvSpPr>
              <a:spLocks noChangeShapeType="1"/>
            </p:cNvSpPr>
            <p:nvPr/>
          </p:nvSpPr>
          <p:spPr bwMode="auto">
            <a:xfrm>
              <a:off x="3412545" y="2824817"/>
              <a:ext cx="0" cy="274600"/>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4" name="Text Box 46"/>
            <p:cNvSpPr txBox="1">
              <a:spLocks noChangeArrowheads="1"/>
            </p:cNvSpPr>
            <p:nvPr/>
          </p:nvSpPr>
          <p:spPr bwMode="auto">
            <a:xfrm>
              <a:off x="914400" y="1710548"/>
              <a:ext cx="6700345" cy="492056"/>
            </a:xfrm>
            <a:prstGeom prst="rect">
              <a:avLst/>
            </a:prstGeom>
            <a:noFill/>
            <a:ln w="9525">
              <a:noFill/>
              <a:miter lim="800000"/>
              <a:headEnd/>
              <a:tailEnd/>
            </a:ln>
          </p:spPr>
          <p:txBody>
            <a:bodyPr>
              <a:spAutoFit/>
            </a:bodyPr>
            <a:lstStyle/>
            <a:p>
              <a:pPr>
                <a:spcBef>
                  <a:spcPct val="50000"/>
                </a:spcBef>
                <a:defRPr/>
              </a:pPr>
              <a:r>
                <a:rPr lang="en-US" sz="2600" dirty="0">
                  <a:latin typeface="Arial" panose="020B0604020202020204" pitchFamily="34" charset="0"/>
                  <a:cs typeface="Arial" panose="020B0604020202020204" pitchFamily="34" charset="0"/>
                </a:rPr>
                <a:t>$100 lump sum due in 2 years</a:t>
              </a:r>
            </a:p>
          </p:txBody>
        </p:sp>
      </p:grpSp>
      <p:grpSp>
        <p:nvGrpSpPr>
          <p:cNvPr id="15" name="Group 49" descr="Scale from 0-3 showing 3-year $100 annuity." title="Timeline 2"/>
          <p:cNvGrpSpPr>
            <a:grpSpLocks/>
          </p:cNvGrpSpPr>
          <p:nvPr/>
        </p:nvGrpSpPr>
        <p:grpSpPr bwMode="auto">
          <a:xfrm>
            <a:off x="819150" y="4002088"/>
            <a:ext cx="7080251" cy="1995487"/>
            <a:chOff x="576" y="2640"/>
            <a:chExt cx="4460" cy="1257"/>
          </a:xfrm>
        </p:grpSpPr>
        <p:sp>
          <p:nvSpPr>
            <p:cNvPr id="16" name="Rectangle 5"/>
            <p:cNvSpPr>
              <a:spLocks noChangeArrowheads="1"/>
            </p:cNvSpPr>
            <p:nvPr/>
          </p:nvSpPr>
          <p:spPr bwMode="auto">
            <a:xfrm>
              <a:off x="1930" y="3625"/>
              <a:ext cx="414"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100</a:t>
              </a:r>
            </a:p>
          </p:txBody>
        </p:sp>
        <p:sp>
          <p:nvSpPr>
            <p:cNvPr id="17" name="Rectangle 6"/>
            <p:cNvSpPr>
              <a:spLocks noChangeArrowheads="1"/>
            </p:cNvSpPr>
            <p:nvPr/>
          </p:nvSpPr>
          <p:spPr bwMode="auto">
            <a:xfrm>
              <a:off x="4622" y="3625"/>
              <a:ext cx="414"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100</a:t>
              </a:r>
            </a:p>
          </p:txBody>
        </p:sp>
        <p:grpSp>
          <p:nvGrpSpPr>
            <p:cNvPr id="18" name="Group 7"/>
            <p:cNvGrpSpPr>
              <a:grpSpLocks/>
            </p:cNvGrpSpPr>
            <p:nvPr/>
          </p:nvGrpSpPr>
          <p:grpSpPr bwMode="auto">
            <a:xfrm>
              <a:off x="730" y="3380"/>
              <a:ext cx="4080" cy="173"/>
              <a:chOff x="768" y="2287"/>
              <a:chExt cx="4080" cy="173"/>
            </a:xfrm>
          </p:grpSpPr>
          <p:sp>
            <p:nvSpPr>
              <p:cNvPr id="26" name="Line 8"/>
              <p:cNvSpPr>
                <a:spLocks noChangeShapeType="1"/>
              </p:cNvSpPr>
              <p:nvPr/>
            </p:nvSpPr>
            <p:spPr bwMode="auto">
              <a:xfrm>
                <a:off x="768" y="2287"/>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27" name="Line 9"/>
              <p:cNvSpPr>
                <a:spLocks noChangeShapeType="1"/>
              </p:cNvSpPr>
              <p:nvPr/>
            </p:nvSpPr>
            <p:spPr bwMode="auto">
              <a:xfrm>
                <a:off x="2160" y="2287"/>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28" name="Line 10"/>
              <p:cNvSpPr>
                <a:spLocks noChangeShapeType="1"/>
              </p:cNvSpPr>
              <p:nvPr/>
            </p:nvSpPr>
            <p:spPr bwMode="auto">
              <a:xfrm>
                <a:off x="3408" y="2287"/>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29" name="Line 11"/>
              <p:cNvSpPr>
                <a:spLocks noChangeShapeType="1"/>
              </p:cNvSpPr>
              <p:nvPr/>
            </p:nvSpPr>
            <p:spPr bwMode="auto">
              <a:xfrm>
                <a:off x="4848" y="2287"/>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30" name="Line 12"/>
              <p:cNvSpPr>
                <a:spLocks noChangeShapeType="1"/>
              </p:cNvSpPr>
              <p:nvPr/>
            </p:nvSpPr>
            <p:spPr bwMode="auto">
              <a:xfrm>
                <a:off x="769" y="2373"/>
                <a:ext cx="4079" cy="0"/>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grpSp>
        <p:sp>
          <p:nvSpPr>
            <p:cNvPr id="19" name="Rectangle 13"/>
            <p:cNvSpPr>
              <a:spLocks noChangeArrowheads="1"/>
            </p:cNvSpPr>
            <p:nvPr/>
          </p:nvSpPr>
          <p:spPr bwMode="auto">
            <a:xfrm>
              <a:off x="3178" y="3625"/>
              <a:ext cx="414"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100</a:t>
              </a:r>
            </a:p>
          </p:txBody>
        </p:sp>
        <p:sp>
          <p:nvSpPr>
            <p:cNvPr id="20" name="Rectangle 14"/>
            <p:cNvSpPr>
              <a:spLocks noChangeArrowheads="1"/>
            </p:cNvSpPr>
            <p:nvPr/>
          </p:nvSpPr>
          <p:spPr bwMode="auto">
            <a:xfrm>
              <a:off x="634" y="3109"/>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0</a:t>
              </a:r>
            </a:p>
          </p:txBody>
        </p:sp>
        <p:sp>
          <p:nvSpPr>
            <p:cNvPr id="21" name="Rectangle 15"/>
            <p:cNvSpPr>
              <a:spLocks noChangeArrowheads="1"/>
            </p:cNvSpPr>
            <p:nvPr/>
          </p:nvSpPr>
          <p:spPr bwMode="auto">
            <a:xfrm>
              <a:off x="2019" y="3109"/>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1</a:t>
              </a:r>
            </a:p>
          </p:txBody>
        </p:sp>
        <p:sp>
          <p:nvSpPr>
            <p:cNvPr id="22" name="Rectangle 16"/>
            <p:cNvSpPr>
              <a:spLocks noChangeArrowheads="1"/>
            </p:cNvSpPr>
            <p:nvPr/>
          </p:nvSpPr>
          <p:spPr bwMode="auto">
            <a:xfrm>
              <a:off x="3273" y="3109"/>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2</a:t>
              </a:r>
            </a:p>
          </p:txBody>
        </p:sp>
        <p:sp>
          <p:nvSpPr>
            <p:cNvPr id="23" name="Rectangle 17"/>
            <p:cNvSpPr>
              <a:spLocks noChangeArrowheads="1"/>
            </p:cNvSpPr>
            <p:nvPr/>
          </p:nvSpPr>
          <p:spPr bwMode="auto">
            <a:xfrm>
              <a:off x="4705" y="3109"/>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3</a:t>
              </a:r>
            </a:p>
          </p:txBody>
        </p:sp>
        <p:sp>
          <p:nvSpPr>
            <p:cNvPr id="24" name="Rectangle 18"/>
            <p:cNvSpPr>
              <a:spLocks noChangeArrowheads="1"/>
            </p:cNvSpPr>
            <p:nvPr/>
          </p:nvSpPr>
          <p:spPr bwMode="auto">
            <a:xfrm>
              <a:off x="1104" y="3250"/>
              <a:ext cx="305"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I%</a:t>
              </a:r>
            </a:p>
          </p:txBody>
        </p:sp>
        <p:sp>
          <p:nvSpPr>
            <p:cNvPr id="25" name="Text Box 44"/>
            <p:cNvSpPr txBox="1">
              <a:spLocks noChangeArrowheads="1"/>
            </p:cNvSpPr>
            <p:nvPr/>
          </p:nvSpPr>
          <p:spPr bwMode="auto">
            <a:xfrm>
              <a:off x="576" y="2640"/>
              <a:ext cx="3168" cy="310"/>
            </a:xfrm>
            <a:prstGeom prst="rect">
              <a:avLst/>
            </a:prstGeom>
            <a:noFill/>
            <a:ln w="9525">
              <a:noFill/>
              <a:miter lim="800000"/>
              <a:headEnd/>
              <a:tailEnd/>
            </a:ln>
          </p:spPr>
          <p:txBody>
            <a:bodyPr>
              <a:spAutoFit/>
            </a:bodyPr>
            <a:lstStyle/>
            <a:p>
              <a:pPr>
                <a:spcBef>
                  <a:spcPct val="50000"/>
                </a:spcBef>
                <a:defRPr/>
              </a:pPr>
              <a:r>
                <a:rPr lang="en-US" sz="2600" dirty="0">
                  <a:latin typeface="Arial" panose="020B0604020202020204" pitchFamily="34" charset="0"/>
                  <a:cs typeface="Arial" panose="020B0604020202020204" pitchFamily="34" charset="0"/>
                </a:rPr>
                <a:t>3-year $100 ordinary annuity</a:t>
              </a:r>
            </a:p>
          </p:txBody>
        </p:sp>
      </p:grpSp>
    </p:spTree>
    <p:extLst>
      <p:ext uri="{BB962C8B-B14F-4D97-AF65-F5344CB8AC3E}">
        <p14:creationId xmlns:p14="http://schemas.microsoft.com/office/powerpoint/2010/main" val="2366907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normAutofit fontScale="90000"/>
          </a:bodyPr>
          <a:lstStyle/>
          <a:p>
            <a:r>
              <a:rPr lang="en-US" dirty="0"/>
              <a:t>Step 1: Find the Required Annual Payment</a:t>
            </a:r>
          </a:p>
        </p:txBody>
      </p:sp>
      <p:sp>
        <p:nvSpPr>
          <p:cNvPr id="2" name="Content Placeholder 1"/>
          <p:cNvSpPr>
            <a:spLocks noGrp="1"/>
          </p:cNvSpPr>
          <p:nvPr>
            <p:ph idx="1"/>
          </p:nvPr>
        </p:nvSpPr>
        <p:spPr/>
        <p:txBody>
          <a:bodyPr/>
          <a:lstStyle/>
          <a:p>
            <a:r>
              <a:rPr lang="en-US" dirty="0"/>
              <a:t>All input information is already given, just remember that the FV = 0 because the reason for amortizing the loan and making payments is to retire the loan.</a:t>
            </a:r>
          </a:p>
          <a:p>
            <a:endParaRPr lang="en-US" dirty="0"/>
          </a:p>
          <a:p>
            <a:endParaRPr lang="en-US" dirty="0"/>
          </a:p>
          <a:p>
            <a:endParaRPr lang="en-US" dirty="0"/>
          </a:p>
          <a:p>
            <a:r>
              <a:rPr lang="en-US" dirty="0" smtClean="0"/>
              <a:t>Excel</a:t>
            </a:r>
            <a:r>
              <a:rPr lang="en-US" dirty="0"/>
              <a:t>:  =PMT(.04,3,-1000,0,0)</a:t>
            </a:r>
          </a:p>
        </p:txBody>
      </p:sp>
      <p:grpSp>
        <p:nvGrpSpPr>
          <p:cNvPr id="4" name="Group 50" descr="Graphic showing the calculator Inputs and Output (when FV=0 ) needed to find required annual payment.&#10;" title="Calculator Methods-- Required Annual Payment"/>
          <p:cNvGrpSpPr>
            <a:grpSpLocks/>
          </p:cNvGrpSpPr>
          <p:nvPr/>
        </p:nvGrpSpPr>
        <p:grpSpPr bwMode="auto">
          <a:xfrm>
            <a:off x="1748797" y="3801799"/>
            <a:ext cx="5983288" cy="1420813"/>
            <a:chOff x="1581150" y="2984500"/>
            <a:chExt cx="5983288" cy="1420813"/>
          </a:xfrm>
        </p:grpSpPr>
        <p:grpSp>
          <p:nvGrpSpPr>
            <p:cNvPr id="5" name="Group 19"/>
            <p:cNvGrpSpPr>
              <a:grpSpLocks/>
            </p:cNvGrpSpPr>
            <p:nvPr/>
          </p:nvGrpSpPr>
          <p:grpSpPr bwMode="auto">
            <a:xfrm>
              <a:off x="1581150" y="2984500"/>
              <a:ext cx="5983288" cy="1420813"/>
              <a:chOff x="1581150" y="3375025"/>
              <a:chExt cx="5983288" cy="1420813"/>
            </a:xfrm>
          </p:grpSpPr>
          <p:grpSp>
            <p:nvGrpSpPr>
              <p:cNvPr id="7" name="Group 34"/>
              <p:cNvGrpSpPr>
                <a:grpSpLocks/>
              </p:cNvGrpSpPr>
              <p:nvPr/>
            </p:nvGrpSpPr>
            <p:grpSpPr bwMode="auto">
              <a:xfrm>
                <a:off x="1581150" y="3375025"/>
                <a:ext cx="5983288" cy="1420813"/>
                <a:chOff x="1581150" y="3375025"/>
                <a:chExt cx="5983288" cy="1420813"/>
              </a:xfrm>
            </p:grpSpPr>
            <p:grpSp>
              <p:nvGrpSpPr>
                <p:cNvPr id="9" name="Group 20"/>
                <p:cNvGrpSpPr>
                  <a:grpSpLocks/>
                </p:cNvGrpSpPr>
                <p:nvPr/>
              </p:nvGrpSpPr>
              <p:grpSpPr bwMode="auto">
                <a:xfrm>
                  <a:off x="1581150" y="3375025"/>
                  <a:ext cx="5983288" cy="1420813"/>
                  <a:chOff x="1581150" y="3119438"/>
                  <a:chExt cx="5983288" cy="1420812"/>
                </a:xfrm>
              </p:grpSpPr>
              <p:sp>
                <p:nvSpPr>
                  <p:cNvPr id="11" name="AutoShape 4"/>
                  <p:cNvSpPr>
                    <a:spLocks noChangeArrowheads="1"/>
                  </p:cNvSpPr>
                  <p:nvPr/>
                </p:nvSpPr>
                <p:spPr bwMode="auto">
                  <a:xfrm>
                    <a:off x="1581150" y="3119438"/>
                    <a:ext cx="5983288" cy="1420812"/>
                  </a:xfrm>
                  <a:prstGeom prst="roundRect">
                    <a:avLst>
                      <a:gd name="adj" fmla="val 12486"/>
                    </a:avLst>
                  </a:prstGeom>
                  <a:solidFill>
                    <a:srgbClr val="343F52"/>
                  </a:solidFill>
                  <a:ln w="25400">
                    <a:solidFill>
                      <a:schemeClr val="tx1"/>
                    </a:solidFill>
                    <a:round/>
                    <a:headEnd/>
                    <a:tailEnd/>
                  </a:ln>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12" name="AutoShape 5"/>
                  <p:cNvSpPr>
                    <a:spLocks noChangeArrowheads="1"/>
                  </p:cNvSpPr>
                  <p:nvPr/>
                </p:nvSpPr>
                <p:spPr bwMode="auto">
                  <a:xfrm>
                    <a:off x="1733550" y="3216276"/>
                    <a:ext cx="1189038" cy="365125"/>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13" name="AutoShape 6"/>
                  <p:cNvSpPr>
                    <a:spLocks noChangeArrowheads="1"/>
                  </p:cNvSpPr>
                  <p:nvPr/>
                </p:nvSpPr>
                <p:spPr bwMode="auto">
                  <a:xfrm>
                    <a:off x="1733550" y="4075112"/>
                    <a:ext cx="1189038" cy="366713"/>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14" name="AutoShape 7"/>
                  <p:cNvSpPr>
                    <a:spLocks noChangeArrowheads="1"/>
                  </p:cNvSpPr>
                  <p:nvPr/>
                </p:nvSpPr>
                <p:spPr bwMode="auto">
                  <a:xfrm>
                    <a:off x="3141663" y="3644901"/>
                    <a:ext cx="639762"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15" name="AutoShape 8"/>
                  <p:cNvSpPr>
                    <a:spLocks noChangeArrowheads="1"/>
                  </p:cNvSpPr>
                  <p:nvPr/>
                </p:nvSpPr>
                <p:spPr bwMode="auto">
                  <a:xfrm>
                    <a:off x="401320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6" name="AutoShape 9"/>
                  <p:cNvSpPr>
                    <a:spLocks noChangeArrowheads="1"/>
                  </p:cNvSpPr>
                  <p:nvPr/>
                </p:nvSpPr>
                <p:spPr bwMode="auto">
                  <a:xfrm>
                    <a:off x="575945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7" name="AutoShape 10"/>
                  <p:cNvSpPr>
                    <a:spLocks noChangeArrowheads="1"/>
                  </p:cNvSpPr>
                  <p:nvPr/>
                </p:nvSpPr>
                <p:spPr bwMode="auto">
                  <a:xfrm>
                    <a:off x="4886325"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8" name="AutoShape 11"/>
                  <p:cNvSpPr>
                    <a:spLocks noChangeArrowheads="1"/>
                  </p:cNvSpPr>
                  <p:nvPr/>
                </p:nvSpPr>
                <p:spPr bwMode="auto">
                  <a:xfrm>
                    <a:off x="6630988" y="3644901"/>
                    <a:ext cx="641350"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9" name="AutoShape 12"/>
                  <p:cNvSpPr>
                    <a:spLocks noChangeArrowheads="1"/>
                  </p:cNvSpPr>
                  <p:nvPr/>
                </p:nvSpPr>
                <p:spPr bwMode="auto">
                  <a:xfrm>
                    <a:off x="3141663" y="3216276"/>
                    <a:ext cx="639762"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3</a:t>
                    </a:r>
                  </a:p>
                </p:txBody>
              </p:sp>
              <p:sp>
                <p:nvSpPr>
                  <p:cNvPr id="20" name="AutoShape 15"/>
                  <p:cNvSpPr>
                    <a:spLocks noChangeArrowheads="1"/>
                  </p:cNvSpPr>
                  <p:nvPr/>
                </p:nvSpPr>
                <p:spPr bwMode="auto">
                  <a:xfrm>
                    <a:off x="4006850" y="3216276"/>
                    <a:ext cx="641350" cy="366712"/>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4</a:t>
                    </a:r>
                  </a:p>
                </p:txBody>
              </p:sp>
            </p:grpSp>
            <p:sp>
              <p:nvSpPr>
                <p:cNvPr id="10" name="AutoShape 16"/>
                <p:cNvSpPr>
                  <a:spLocks noChangeArrowheads="1"/>
                </p:cNvSpPr>
                <p:nvPr/>
              </p:nvSpPr>
              <p:spPr bwMode="auto">
                <a:xfrm>
                  <a:off x="4860674" y="3471863"/>
                  <a:ext cx="685800" cy="365125"/>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-1000</a:t>
                  </a:r>
                </a:p>
              </p:txBody>
            </p:sp>
          </p:grpSp>
          <p:sp>
            <p:nvSpPr>
              <p:cNvPr id="8" name="AutoShape 15"/>
              <p:cNvSpPr>
                <a:spLocks noChangeArrowheads="1"/>
              </p:cNvSpPr>
              <p:nvPr/>
            </p:nvSpPr>
            <p:spPr bwMode="auto">
              <a:xfrm>
                <a:off x="5665788" y="4330700"/>
                <a:ext cx="822325" cy="366713"/>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360.35</a:t>
                </a:r>
              </a:p>
            </p:txBody>
          </p:sp>
        </p:grpSp>
        <p:sp>
          <p:nvSpPr>
            <p:cNvPr id="6" name="AutoShape 15"/>
            <p:cNvSpPr>
              <a:spLocks noChangeArrowheads="1"/>
            </p:cNvSpPr>
            <p:nvPr/>
          </p:nvSpPr>
          <p:spPr bwMode="auto">
            <a:xfrm>
              <a:off x="6627813" y="3081338"/>
              <a:ext cx="639762" cy="366712"/>
            </a:xfrm>
            <a:prstGeom prst="roundRect">
              <a:avLst>
                <a:gd name="adj" fmla="val 12486"/>
              </a:avLst>
            </a:prstGeom>
            <a:solidFill>
              <a:schemeClr val="bg1"/>
            </a:solidFill>
            <a:ln w="9525">
              <a:solidFill>
                <a:schemeClr val="tx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0</a:t>
              </a:r>
            </a:p>
          </p:txBody>
        </p:sp>
      </p:grpSp>
    </p:spTree>
    <p:extLst>
      <p:ext uri="{BB962C8B-B14F-4D97-AF65-F5344CB8AC3E}">
        <p14:creationId xmlns:p14="http://schemas.microsoft.com/office/powerpoint/2010/main" val="624789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dirty="0"/>
              <a:t>Step 2: Find the Interest Paid in Year 1</a:t>
            </a:r>
          </a:p>
        </p:txBody>
      </p:sp>
      <p:sp>
        <p:nvSpPr>
          <p:cNvPr id="2" name="Content Placeholder 1"/>
          <p:cNvSpPr>
            <a:spLocks noGrp="1"/>
          </p:cNvSpPr>
          <p:nvPr>
            <p:ph idx="1"/>
          </p:nvPr>
        </p:nvSpPr>
        <p:spPr/>
        <p:txBody>
          <a:bodyPr/>
          <a:lstStyle/>
          <a:p>
            <a:pPr>
              <a:defRPr/>
            </a:pPr>
            <a:r>
              <a:rPr lang="en-US" dirty="0"/>
              <a:t>The borrower will owe interest upon the initial balance at the end of the first year. Interest to be paid in the first year can be found by multiplying the beginning balance by the interest rate.</a:t>
            </a:r>
          </a:p>
          <a:p>
            <a:pPr>
              <a:buNone/>
              <a:defRPr/>
            </a:pPr>
            <a:endParaRPr lang="en-US" dirty="0"/>
          </a:p>
          <a:p>
            <a:pPr>
              <a:buNone/>
              <a:defRPr/>
            </a:pPr>
            <a:r>
              <a:rPr lang="en-US" dirty="0"/>
              <a:t>		</a:t>
            </a:r>
            <a:r>
              <a:rPr lang="en-US" dirty="0" err="1"/>
              <a:t>INT</a:t>
            </a:r>
            <a:r>
              <a:rPr lang="en-US" baseline="-25000" dirty="0" err="1"/>
              <a:t>t</a:t>
            </a:r>
            <a:r>
              <a:rPr lang="en-US" dirty="0"/>
              <a:t> = Beg </a:t>
            </a:r>
            <a:r>
              <a:rPr lang="en-US" dirty="0" err="1"/>
              <a:t>bal</a:t>
            </a:r>
            <a:r>
              <a:rPr lang="en-US" baseline="-25000" dirty="0" err="1"/>
              <a:t>t</a:t>
            </a:r>
            <a:r>
              <a:rPr lang="en-US" dirty="0"/>
              <a:t>(I)</a:t>
            </a:r>
          </a:p>
          <a:p>
            <a:pPr>
              <a:buNone/>
              <a:defRPr/>
            </a:pPr>
            <a:r>
              <a:rPr lang="en-US" dirty="0"/>
              <a:t>		INT</a:t>
            </a:r>
            <a:r>
              <a:rPr lang="en-US" baseline="-25000" dirty="0"/>
              <a:t>1</a:t>
            </a:r>
            <a:r>
              <a:rPr lang="en-US" dirty="0"/>
              <a:t> = $1,000(0.04) = $40</a:t>
            </a:r>
          </a:p>
        </p:txBody>
      </p:sp>
    </p:spTree>
    <p:extLst>
      <p:ext uri="{BB962C8B-B14F-4D97-AF65-F5344CB8AC3E}">
        <p14:creationId xmlns:p14="http://schemas.microsoft.com/office/powerpoint/2010/main" val="297869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dirty="0"/>
              <a:t>Step 3: Find the Principal Repaid in Year 1</a:t>
            </a:r>
          </a:p>
        </p:txBody>
      </p:sp>
      <p:sp>
        <p:nvSpPr>
          <p:cNvPr id="2" name="Content Placeholder 1"/>
          <p:cNvSpPr>
            <a:spLocks noGrp="1"/>
          </p:cNvSpPr>
          <p:nvPr>
            <p:ph idx="1"/>
          </p:nvPr>
        </p:nvSpPr>
        <p:spPr/>
        <p:txBody>
          <a:bodyPr/>
          <a:lstStyle/>
          <a:p>
            <a:pPr>
              <a:defRPr/>
            </a:pPr>
            <a:r>
              <a:rPr lang="en-US" dirty="0"/>
              <a:t>If a payment of $360.35 was made at the end of the first year and $40 was paid toward interest, the remaining value must represent the amount of principal repaid.</a:t>
            </a:r>
          </a:p>
          <a:p>
            <a:pPr>
              <a:buNone/>
              <a:defRPr/>
            </a:pPr>
            <a:endParaRPr lang="en-US" dirty="0"/>
          </a:p>
          <a:p>
            <a:pPr>
              <a:buNone/>
              <a:defRPr/>
            </a:pPr>
            <a:r>
              <a:rPr lang="en-US" dirty="0"/>
              <a:t>		PRIN	= PMT – INT</a:t>
            </a:r>
          </a:p>
          <a:p>
            <a:pPr>
              <a:buNone/>
              <a:defRPr/>
            </a:pPr>
            <a:r>
              <a:rPr lang="en-US" dirty="0"/>
              <a:t>			= $360.35 – $40 = $320.35</a:t>
            </a:r>
          </a:p>
        </p:txBody>
      </p:sp>
    </p:spTree>
    <p:extLst>
      <p:ext uri="{BB962C8B-B14F-4D97-AF65-F5344CB8AC3E}">
        <p14:creationId xmlns:p14="http://schemas.microsoft.com/office/powerpoint/2010/main" val="1162202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dirty="0"/>
              <a:t>Step 4: Find the Ending Balance after Year 1</a:t>
            </a:r>
          </a:p>
        </p:txBody>
      </p:sp>
      <p:sp>
        <p:nvSpPr>
          <p:cNvPr id="2" name="Content Placeholder 1"/>
          <p:cNvSpPr>
            <a:spLocks noGrp="1"/>
          </p:cNvSpPr>
          <p:nvPr>
            <p:ph idx="1"/>
          </p:nvPr>
        </p:nvSpPr>
        <p:spPr/>
        <p:txBody>
          <a:bodyPr/>
          <a:lstStyle/>
          <a:p>
            <a:pPr>
              <a:defRPr/>
            </a:pPr>
            <a:r>
              <a:rPr lang="en-US" dirty="0"/>
              <a:t>To find the balance at the end of the period, subtract the amount paid toward principal from the beginning balance.</a:t>
            </a:r>
          </a:p>
          <a:p>
            <a:pPr>
              <a:buNone/>
              <a:defRPr/>
            </a:pPr>
            <a:endParaRPr lang="en-US" dirty="0"/>
          </a:p>
          <a:p>
            <a:pPr>
              <a:buNone/>
              <a:tabLst>
                <a:tab pos="914400" algn="l"/>
                <a:tab pos="2400300" algn="l"/>
              </a:tabLst>
              <a:defRPr/>
            </a:pPr>
            <a:r>
              <a:rPr lang="en-US" dirty="0"/>
              <a:t>		END BAL	= BEG BAL – PRIN</a:t>
            </a:r>
          </a:p>
          <a:p>
            <a:pPr>
              <a:buNone/>
              <a:tabLst>
                <a:tab pos="2400300" algn="l"/>
              </a:tabLst>
              <a:defRPr/>
            </a:pPr>
            <a:r>
              <a:rPr lang="en-US" dirty="0"/>
              <a:t>		= $1,000 – $320.35 </a:t>
            </a:r>
          </a:p>
          <a:p>
            <a:pPr>
              <a:buNone/>
              <a:tabLst>
                <a:tab pos="2400300" algn="l"/>
              </a:tabLst>
              <a:defRPr/>
            </a:pPr>
            <a:r>
              <a:rPr lang="en-US" dirty="0"/>
              <a:t>		= $679.65</a:t>
            </a:r>
          </a:p>
        </p:txBody>
      </p:sp>
    </p:spTree>
    <p:extLst>
      <p:ext uri="{BB962C8B-B14F-4D97-AF65-F5344CB8AC3E}">
        <p14:creationId xmlns:p14="http://schemas.microsoft.com/office/powerpoint/2010/main" val="981591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Title 92"/>
          <p:cNvSpPr>
            <a:spLocks noGrp="1"/>
          </p:cNvSpPr>
          <p:nvPr>
            <p:ph type="title"/>
          </p:nvPr>
        </p:nvSpPr>
        <p:spPr/>
        <p:txBody>
          <a:bodyPr>
            <a:normAutofit fontScale="90000"/>
          </a:bodyPr>
          <a:lstStyle/>
          <a:p>
            <a:r>
              <a:rPr lang="en-US" dirty="0"/>
              <a:t>Constructing an Amortization Table:</a:t>
            </a:r>
            <a:br>
              <a:rPr lang="en-US" dirty="0"/>
            </a:br>
            <a:r>
              <a:rPr lang="en-US" dirty="0"/>
              <a:t>Repeat Steps 1-4 Until End of Loan</a:t>
            </a:r>
          </a:p>
        </p:txBody>
      </p:sp>
      <p:grpSp>
        <p:nvGrpSpPr>
          <p:cNvPr id="4" name="Group 8" descr="Table illustrating how to construct an amortization table until the end of a loan." title="Constructing an Amortization Table"/>
          <p:cNvGrpSpPr>
            <a:grpSpLocks noChangeAspect="1"/>
          </p:cNvGrpSpPr>
          <p:nvPr/>
        </p:nvGrpSpPr>
        <p:grpSpPr bwMode="auto">
          <a:xfrm>
            <a:off x="1028700" y="1671638"/>
            <a:ext cx="7112001" cy="1731962"/>
            <a:chOff x="648" y="1005"/>
            <a:chExt cx="4480" cy="1091"/>
          </a:xfrm>
        </p:grpSpPr>
        <p:sp>
          <p:nvSpPr>
            <p:cNvPr id="5" name="AutoShape 7"/>
            <p:cNvSpPr>
              <a:spLocks noChangeAspect="1" noChangeArrowheads="1" noTextEdit="1"/>
            </p:cNvSpPr>
            <p:nvPr/>
          </p:nvSpPr>
          <p:spPr bwMode="auto">
            <a:xfrm>
              <a:off x="648" y="1005"/>
              <a:ext cx="4457" cy="1084"/>
            </a:xfrm>
            <a:prstGeom prst="rect">
              <a:avLst/>
            </a:prstGeom>
            <a:no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6" name="Rectangle 9"/>
            <p:cNvSpPr>
              <a:spLocks noChangeArrowheads="1"/>
            </p:cNvSpPr>
            <p:nvPr/>
          </p:nvSpPr>
          <p:spPr bwMode="auto">
            <a:xfrm>
              <a:off x="834" y="1005"/>
              <a:ext cx="423"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YEAR</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7" name="Rectangle 10"/>
            <p:cNvSpPr>
              <a:spLocks noChangeArrowheads="1"/>
            </p:cNvSpPr>
            <p:nvPr/>
          </p:nvSpPr>
          <p:spPr bwMode="auto">
            <a:xfrm>
              <a:off x="1211" y="1005"/>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8" name="Rectangle 11"/>
            <p:cNvSpPr>
              <a:spLocks noChangeArrowheads="1"/>
            </p:cNvSpPr>
            <p:nvPr/>
          </p:nvSpPr>
          <p:spPr bwMode="auto">
            <a:xfrm>
              <a:off x="1458" y="1005"/>
              <a:ext cx="706"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BEG BAL</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12"/>
            <p:cNvSpPr>
              <a:spLocks noChangeArrowheads="1"/>
            </p:cNvSpPr>
            <p:nvPr/>
          </p:nvSpPr>
          <p:spPr bwMode="auto">
            <a:xfrm>
              <a:off x="2069" y="1005"/>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10" name="Rectangle 13"/>
            <p:cNvSpPr>
              <a:spLocks noChangeArrowheads="1"/>
            </p:cNvSpPr>
            <p:nvPr/>
          </p:nvSpPr>
          <p:spPr bwMode="auto">
            <a:xfrm>
              <a:off x="2352" y="1005"/>
              <a:ext cx="341"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PMT</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11" name="Rectangle 14"/>
            <p:cNvSpPr>
              <a:spLocks noChangeArrowheads="1"/>
            </p:cNvSpPr>
            <p:nvPr/>
          </p:nvSpPr>
          <p:spPr bwMode="auto">
            <a:xfrm>
              <a:off x="2656" y="1005"/>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12" name="Rectangle 15"/>
            <p:cNvSpPr>
              <a:spLocks noChangeArrowheads="1"/>
            </p:cNvSpPr>
            <p:nvPr/>
          </p:nvSpPr>
          <p:spPr bwMode="auto">
            <a:xfrm>
              <a:off x="3115" y="1005"/>
              <a:ext cx="289"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INT</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13" name="Rectangle 16"/>
            <p:cNvSpPr>
              <a:spLocks noChangeArrowheads="1"/>
            </p:cNvSpPr>
            <p:nvPr/>
          </p:nvSpPr>
          <p:spPr bwMode="auto">
            <a:xfrm>
              <a:off x="3374" y="1005"/>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14" name="Rectangle 17"/>
            <p:cNvSpPr>
              <a:spLocks noChangeArrowheads="1"/>
            </p:cNvSpPr>
            <p:nvPr/>
          </p:nvSpPr>
          <p:spPr bwMode="auto">
            <a:xfrm>
              <a:off x="3808" y="1005"/>
              <a:ext cx="398"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PRIN</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15" name="Rectangle 18"/>
            <p:cNvSpPr>
              <a:spLocks noChangeArrowheads="1"/>
            </p:cNvSpPr>
            <p:nvPr/>
          </p:nvSpPr>
          <p:spPr bwMode="auto">
            <a:xfrm>
              <a:off x="4162" y="1005"/>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16" name="Rectangle 19"/>
            <p:cNvSpPr>
              <a:spLocks noChangeArrowheads="1"/>
            </p:cNvSpPr>
            <p:nvPr/>
          </p:nvSpPr>
          <p:spPr bwMode="auto">
            <a:xfrm>
              <a:off x="4413" y="1005"/>
              <a:ext cx="715"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END BAL</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17" name="Rectangle 20"/>
            <p:cNvSpPr>
              <a:spLocks noChangeArrowheads="1"/>
            </p:cNvSpPr>
            <p:nvPr/>
          </p:nvSpPr>
          <p:spPr bwMode="auto">
            <a:xfrm>
              <a:off x="5038" y="1005"/>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18" name="Rectangle 21"/>
            <p:cNvSpPr>
              <a:spLocks noChangeArrowheads="1"/>
            </p:cNvSpPr>
            <p:nvPr/>
          </p:nvSpPr>
          <p:spPr bwMode="auto">
            <a:xfrm>
              <a:off x="979" y="1212"/>
              <a:ext cx="103"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1</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19" name="Rectangle 22"/>
            <p:cNvSpPr>
              <a:spLocks noChangeArrowheads="1"/>
            </p:cNvSpPr>
            <p:nvPr/>
          </p:nvSpPr>
          <p:spPr bwMode="auto">
            <a:xfrm>
              <a:off x="1066" y="1212"/>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20" name="Rectangle 23"/>
            <p:cNvSpPr>
              <a:spLocks noChangeArrowheads="1"/>
            </p:cNvSpPr>
            <p:nvPr/>
          </p:nvSpPr>
          <p:spPr bwMode="auto">
            <a:xfrm>
              <a:off x="1488" y="1212"/>
              <a:ext cx="574"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$1,000</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21" name="Rectangle 24"/>
            <p:cNvSpPr>
              <a:spLocks noChangeArrowheads="1"/>
            </p:cNvSpPr>
            <p:nvPr/>
          </p:nvSpPr>
          <p:spPr bwMode="auto">
            <a:xfrm>
              <a:off x="1953" y="1212"/>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22" name="Rectangle 25"/>
            <p:cNvSpPr>
              <a:spLocks noChangeArrowheads="1"/>
            </p:cNvSpPr>
            <p:nvPr/>
          </p:nvSpPr>
          <p:spPr bwMode="auto">
            <a:xfrm>
              <a:off x="2238" y="1212"/>
              <a:ext cx="103"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23" name="Rectangle 26"/>
            <p:cNvSpPr>
              <a:spLocks noChangeArrowheads="1"/>
            </p:cNvSpPr>
            <p:nvPr/>
          </p:nvSpPr>
          <p:spPr bwMode="auto">
            <a:xfrm>
              <a:off x="2290" y="1212"/>
              <a:ext cx="170"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24" name="Rectangle 27"/>
            <p:cNvSpPr>
              <a:spLocks noChangeArrowheads="1"/>
            </p:cNvSpPr>
            <p:nvPr/>
          </p:nvSpPr>
          <p:spPr bwMode="auto">
            <a:xfrm>
              <a:off x="2440" y="1212"/>
              <a:ext cx="309"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360</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25" name="Rectangle 28"/>
            <p:cNvSpPr>
              <a:spLocks noChangeArrowheads="1"/>
            </p:cNvSpPr>
            <p:nvPr/>
          </p:nvSpPr>
          <p:spPr bwMode="auto">
            <a:xfrm>
              <a:off x="2702" y="1212"/>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26" name="Rectangle 29"/>
            <p:cNvSpPr>
              <a:spLocks noChangeArrowheads="1"/>
            </p:cNvSpPr>
            <p:nvPr/>
          </p:nvSpPr>
          <p:spPr bwMode="auto">
            <a:xfrm>
              <a:off x="3100" y="1212"/>
              <a:ext cx="309"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$40</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27" name="Rectangle 30"/>
            <p:cNvSpPr>
              <a:spLocks noChangeArrowheads="1"/>
            </p:cNvSpPr>
            <p:nvPr/>
          </p:nvSpPr>
          <p:spPr bwMode="auto">
            <a:xfrm>
              <a:off x="3366" y="1212"/>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28" name="Rectangle 31"/>
            <p:cNvSpPr>
              <a:spLocks noChangeArrowheads="1"/>
            </p:cNvSpPr>
            <p:nvPr/>
          </p:nvSpPr>
          <p:spPr bwMode="auto">
            <a:xfrm>
              <a:off x="3667" y="1212"/>
              <a:ext cx="103"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29" name="Rectangle 32"/>
            <p:cNvSpPr>
              <a:spLocks noChangeArrowheads="1"/>
            </p:cNvSpPr>
            <p:nvPr/>
          </p:nvSpPr>
          <p:spPr bwMode="auto">
            <a:xfrm>
              <a:off x="3770" y="1212"/>
              <a:ext cx="113"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30" name="Rectangle 33"/>
            <p:cNvSpPr>
              <a:spLocks noChangeArrowheads="1"/>
            </p:cNvSpPr>
            <p:nvPr/>
          </p:nvSpPr>
          <p:spPr bwMode="auto">
            <a:xfrm>
              <a:off x="3870" y="1212"/>
              <a:ext cx="309"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320</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31" name="Rectangle 34"/>
            <p:cNvSpPr>
              <a:spLocks noChangeArrowheads="1"/>
            </p:cNvSpPr>
            <p:nvPr/>
          </p:nvSpPr>
          <p:spPr bwMode="auto">
            <a:xfrm>
              <a:off x="4131" y="1212"/>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32" name="Rectangle 35"/>
            <p:cNvSpPr>
              <a:spLocks noChangeArrowheads="1"/>
            </p:cNvSpPr>
            <p:nvPr/>
          </p:nvSpPr>
          <p:spPr bwMode="auto">
            <a:xfrm>
              <a:off x="4526" y="1212"/>
              <a:ext cx="412"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$680</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33" name="Rectangle 36"/>
            <p:cNvSpPr>
              <a:spLocks noChangeArrowheads="1"/>
            </p:cNvSpPr>
            <p:nvPr/>
          </p:nvSpPr>
          <p:spPr bwMode="auto">
            <a:xfrm>
              <a:off x="4889" y="1212"/>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34" name="Rectangle 37"/>
            <p:cNvSpPr>
              <a:spLocks noChangeArrowheads="1"/>
            </p:cNvSpPr>
            <p:nvPr/>
          </p:nvSpPr>
          <p:spPr bwMode="auto">
            <a:xfrm>
              <a:off x="653" y="1198"/>
              <a:ext cx="740" cy="13"/>
            </a:xfrm>
            <a:prstGeom prst="rect">
              <a:avLst/>
            </a:prstGeom>
            <a:solidFill>
              <a:srgbClr val="244061"/>
            </a:solid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35" name="Rectangle 38"/>
            <p:cNvSpPr>
              <a:spLocks noChangeArrowheads="1"/>
            </p:cNvSpPr>
            <p:nvPr/>
          </p:nvSpPr>
          <p:spPr bwMode="auto">
            <a:xfrm>
              <a:off x="1393" y="1198"/>
              <a:ext cx="14" cy="13"/>
            </a:xfrm>
            <a:prstGeom prst="rect">
              <a:avLst/>
            </a:prstGeom>
            <a:solidFill>
              <a:srgbClr val="244061"/>
            </a:solid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36" name="Rectangle 39"/>
            <p:cNvSpPr>
              <a:spLocks noChangeArrowheads="1"/>
            </p:cNvSpPr>
            <p:nvPr/>
          </p:nvSpPr>
          <p:spPr bwMode="auto">
            <a:xfrm>
              <a:off x="1407" y="1198"/>
              <a:ext cx="727" cy="13"/>
            </a:xfrm>
            <a:prstGeom prst="rect">
              <a:avLst/>
            </a:prstGeom>
            <a:solidFill>
              <a:srgbClr val="244061"/>
            </a:solid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37" name="Rectangle 40"/>
            <p:cNvSpPr>
              <a:spLocks noChangeArrowheads="1"/>
            </p:cNvSpPr>
            <p:nvPr/>
          </p:nvSpPr>
          <p:spPr bwMode="auto">
            <a:xfrm>
              <a:off x="2134" y="1198"/>
              <a:ext cx="14" cy="13"/>
            </a:xfrm>
            <a:prstGeom prst="rect">
              <a:avLst/>
            </a:prstGeom>
            <a:solidFill>
              <a:srgbClr val="244061"/>
            </a:solid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38" name="Rectangle 41"/>
            <p:cNvSpPr>
              <a:spLocks noChangeArrowheads="1"/>
            </p:cNvSpPr>
            <p:nvPr/>
          </p:nvSpPr>
          <p:spPr bwMode="auto">
            <a:xfrm>
              <a:off x="2148" y="1198"/>
              <a:ext cx="726" cy="13"/>
            </a:xfrm>
            <a:prstGeom prst="rect">
              <a:avLst/>
            </a:prstGeom>
            <a:solidFill>
              <a:srgbClr val="244061"/>
            </a:solid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39" name="Rectangle 42"/>
            <p:cNvSpPr>
              <a:spLocks noChangeArrowheads="1"/>
            </p:cNvSpPr>
            <p:nvPr/>
          </p:nvSpPr>
          <p:spPr bwMode="auto">
            <a:xfrm>
              <a:off x="2874" y="1198"/>
              <a:ext cx="14" cy="13"/>
            </a:xfrm>
            <a:prstGeom prst="rect">
              <a:avLst/>
            </a:prstGeom>
            <a:solidFill>
              <a:srgbClr val="244061"/>
            </a:solid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40" name="Rectangle 43"/>
            <p:cNvSpPr>
              <a:spLocks noChangeArrowheads="1"/>
            </p:cNvSpPr>
            <p:nvPr/>
          </p:nvSpPr>
          <p:spPr bwMode="auto">
            <a:xfrm>
              <a:off x="2888" y="1198"/>
              <a:ext cx="727" cy="13"/>
            </a:xfrm>
            <a:prstGeom prst="rect">
              <a:avLst/>
            </a:prstGeom>
            <a:solidFill>
              <a:srgbClr val="244061"/>
            </a:solid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41" name="Rectangle 44"/>
            <p:cNvSpPr>
              <a:spLocks noChangeArrowheads="1"/>
            </p:cNvSpPr>
            <p:nvPr/>
          </p:nvSpPr>
          <p:spPr bwMode="auto">
            <a:xfrm>
              <a:off x="3615" y="1198"/>
              <a:ext cx="14" cy="13"/>
            </a:xfrm>
            <a:prstGeom prst="rect">
              <a:avLst/>
            </a:prstGeom>
            <a:solidFill>
              <a:srgbClr val="244061"/>
            </a:solid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42" name="Rectangle 45"/>
            <p:cNvSpPr>
              <a:spLocks noChangeArrowheads="1"/>
            </p:cNvSpPr>
            <p:nvPr/>
          </p:nvSpPr>
          <p:spPr bwMode="auto">
            <a:xfrm>
              <a:off x="3629" y="1198"/>
              <a:ext cx="726" cy="13"/>
            </a:xfrm>
            <a:prstGeom prst="rect">
              <a:avLst/>
            </a:prstGeom>
            <a:solidFill>
              <a:srgbClr val="244061"/>
            </a:solid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43" name="Rectangle 46"/>
            <p:cNvSpPr>
              <a:spLocks noChangeArrowheads="1"/>
            </p:cNvSpPr>
            <p:nvPr/>
          </p:nvSpPr>
          <p:spPr bwMode="auto">
            <a:xfrm>
              <a:off x="4355" y="1198"/>
              <a:ext cx="14" cy="13"/>
            </a:xfrm>
            <a:prstGeom prst="rect">
              <a:avLst/>
            </a:prstGeom>
            <a:solidFill>
              <a:srgbClr val="244061"/>
            </a:solid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44" name="Rectangle 47"/>
            <p:cNvSpPr>
              <a:spLocks noChangeArrowheads="1"/>
            </p:cNvSpPr>
            <p:nvPr/>
          </p:nvSpPr>
          <p:spPr bwMode="auto">
            <a:xfrm>
              <a:off x="4369" y="1198"/>
              <a:ext cx="727" cy="13"/>
            </a:xfrm>
            <a:prstGeom prst="rect">
              <a:avLst/>
            </a:prstGeom>
            <a:solidFill>
              <a:srgbClr val="244061"/>
            </a:solid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45" name="Rectangle 48"/>
            <p:cNvSpPr>
              <a:spLocks noChangeArrowheads="1"/>
            </p:cNvSpPr>
            <p:nvPr/>
          </p:nvSpPr>
          <p:spPr bwMode="auto">
            <a:xfrm>
              <a:off x="979" y="1405"/>
              <a:ext cx="103"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2</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46" name="Rectangle 49"/>
            <p:cNvSpPr>
              <a:spLocks noChangeArrowheads="1"/>
            </p:cNvSpPr>
            <p:nvPr/>
          </p:nvSpPr>
          <p:spPr bwMode="auto">
            <a:xfrm>
              <a:off x="1066" y="1405"/>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47" name="Rectangle 50"/>
            <p:cNvSpPr>
              <a:spLocks noChangeArrowheads="1"/>
            </p:cNvSpPr>
            <p:nvPr/>
          </p:nvSpPr>
          <p:spPr bwMode="auto">
            <a:xfrm>
              <a:off x="1692" y="1405"/>
              <a:ext cx="309"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680</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48" name="Rectangle 51"/>
            <p:cNvSpPr>
              <a:spLocks noChangeArrowheads="1"/>
            </p:cNvSpPr>
            <p:nvPr/>
          </p:nvSpPr>
          <p:spPr bwMode="auto">
            <a:xfrm>
              <a:off x="1953" y="1405"/>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49" name="Rectangle 52"/>
            <p:cNvSpPr>
              <a:spLocks noChangeArrowheads="1"/>
            </p:cNvSpPr>
            <p:nvPr/>
          </p:nvSpPr>
          <p:spPr bwMode="auto">
            <a:xfrm>
              <a:off x="2440" y="1405"/>
              <a:ext cx="309"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360</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50" name="Rectangle 53"/>
            <p:cNvSpPr>
              <a:spLocks noChangeArrowheads="1"/>
            </p:cNvSpPr>
            <p:nvPr/>
          </p:nvSpPr>
          <p:spPr bwMode="auto">
            <a:xfrm>
              <a:off x="2702" y="1405"/>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51" name="Rectangle 54"/>
            <p:cNvSpPr>
              <a:spLocks noChangeArrowheads="1"/>
            </p:cNvSpPr>
            <p:nvPr/>
          </p:nvSpPr>
          <p:spPr bwMode="auto">
            <a:xfrm>
              <a:off x="3182" y="1405"/>
              <a:ext cx="206"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27</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52" name="Rectangle 55"/>
            <p:cNvSpPr>
              <a:spLocks noChangeArrowheads="1"/>
            </p:cNvSpPr>
            <p:nvPr/>
          </p:nvSpPr>
          <p:spPr bwMode="auto">
            <a:xfrm>
              <a:off x="3366" y="1405"/>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53" name="Rectangle 56"/>
            <p:cNvSpPr>
              <a:spLocks noChangeArrowheads="1"/>
            </p:cNvSpPr>
            <p:nvPr/>
          </p:nvSpPr>
          <p:spPr bwMode="auto">
            <a:xfrm>
              <a:off x="3870" y="1405"/>
              <a:ext cx="309"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333</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54" name="Rectangle 57"/>
            <p:cNvSpPr>
              <a:spLocks noChangeArrowheads="1"/>
            </p:cNvSpPr>
            <p:nvPr/>
          </p:nvSpPr>
          <p:spPr bwMode="auto">
            <a:xfrm>
              <a:off x="4131" y="1405"/>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55" name="Rectangle 58"/>
            <p:cNvSpPr>
              <a:spLocks noChangeArrowheads="1"/>
            </p:cNvSpPr>
            <p:nvPr/>
          </p:nvSpPr>
          <p:spPr bwMode="auto">
            <a:xfrm>
              <a:off x="4608" y="1405"/>
              <a:ext cx="309"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347</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56" name="Rectangle 59"/>
            <p:cNvSpPr>
              <a:spLocks noChangeArrowheads="1"/>
            </p:cNvSpPr>
            <p:nvPr/>
          </p:nvSpPr>
          <p:spPr bwMode="auto">
            <a:xfrm>
              <a:off x="4889" y="1405"/>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57" name="Rectangle 60"/>
            <p:cNvSpPr>
              <a:spLocks noChangeArrowheads="1"/>
            </p:cNvSpPr>
            <p:nvPr/>
          </p:nvSpPr>
          <p:spPr bwMode="auto">
            <a:xfrm>
              <a:off x="979" y="1598"/>
              <a:ext cx="103"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3</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58" name="Rectangle 61"/>
            <p:cNvSpPr>
              <a:spLocks noChangeArrowheads="1"/>
            </p:cNvSpPr>
            <p:nvPr/>
          </p:nvSpPr>
          <p:spPr bwMode="auto">
            <a:xfrm>
              <a:off x="1066" y="1598"/>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59" name="Rectangle 62"/>
            <p:cNvSpPr>
              <a:spLocks noChangeArrowheads="1"/>
            </p:cNvSpPr>
            <p:nvPr/>
          </p:nvSpPr>
          <p:spPr bwMode="auto">
            <a:xfrm>
              <a:off x="1692" y="1598"/>
              <a:ext cx="309"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347</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60" name="Rectangle 63"/>
            <p:cNvSpPr>
              <a:spLocks noChangeArrowheads="1"/>
            </p:cNvSpPr>
            <p:nvPr/>
          </p:nvSpPr>
          <p:spPr bwMode="auto">
            <a:xfrm>
              <a:off x="1953" y="1598"/>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61" name="Rectangle 64"/>
            <p:cNvSpPr>
              <a:spLocks noChangeArrowheads="1"/>
            </p:cNvSpPr>
            <p:nvPr/>
          </p:nvSpPr>
          <p:spPr bwMode="auto">
            <a:xfrm>
              <a:off x="2440" y="1598"/>
              <a:ext cx="309"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360</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62" name="Rectangle 65"/>
            <p:cNvSpPr>
              <a:spLocks noChangeArrowheads="1"/>
            </p:cNvSpPr>
            <p:nvPr/>
          </p:nvSpPr>
          <p:spPr bwMode="auto">
            <a:xfrm>
              <a:off x="2702" y="1598"/>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63" name="Rectangle 66"/>
            <p:cNvSpPr>
              <a:spLocks noChangeArrowheads="1"/>
            </p:cNvSpPr>
            <p:nvPr/>
          </p:nvSpPr>
          <p:spPr bwMode="auto">
            <a:xfrm>
              <a:off x="3182" y="1598"/>
              <a:ext cx="206"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14</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64" name="Rectangle 68"/>
            <p:cNvSpPr>
              <a:spLocks noChangeArrowheads="1"/>
            </p:cNvSpPr>
            <p:nvPr/>
          </p:nvSpPr>
          <p:spPr bwMode="auto">
            <a:xfrm>
              <a:off x="3366" y="1598"/>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65" name="Rectangle 69"/>
            <p:cNvSpPr>
              <a:spLocks noChangeArrowheads="1"/>
            </p:cNvSpPr>
            <p:nvPr/>
          </p:nvSpPr>
          <p:spPr bwMode="auto">
            <a:xfrm>
              <a:off x="3870" y="1598"/>
              <a:ext cx="309"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347</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66" name="Rectangle 70"/>
            <p:cNvSpPr>
              <a:spLocks noChangeArrowheads="1"/>
            </p:cNvSpPr>
            <p:nvPr/>
          </p:nvSpPr>
          <p:spPr bwMode="auto">
            <a:xfrm>
              <a:off x="4131" y="1598"/>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67" name="Rectangle 71"/>
            <p:cNvSpPr>
              <a:spLocks noChangeArrowheads="1"/>
            </p:cNvSpPr>
            <p:nvPr/>
          </p:nvSpPr>
          <p:spPr bwMode="auto">
            <a:xfrm>
              <a:off x="4771" y="1598"/>
              <a:ext cx="103"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0</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68" name="Rectangle 72"/>
            <p:cNvSpPr>
              <a:spLocks noChangeArrowheads="1"/>
            </p:cNvSpPr>
            <p:nvPr/>
          </p:nvSpPr>
          <p:spPr bwMode="auto">
            <a:xfrm>
              <a:off x="4889" y="1598"/>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69" name="Rectangle 73"/>
            <p:cNvSpPr>
              <a:spLocks noChangeArrowheads="1"/>
            </p:cNvSpPr>
            <p:nvPr/>
          </p:nvSpPr>
          <p:spPr bwMode="auto">
            <a:xfrm>
              <a:off x="687" y="1805"/>
              <a:ext cx="506"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TOTAL</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70" name="Rectangle 74"/>
            <p:cNvSpPr>
              <a:spLocks noChangeArrowheads="1"/>
            </p:cNvSpPr>
            <p:nvPr/>
          </p:nvSpPr>
          <p:spPr bwMode="auto">
            <a:xfrm>
              <a:off x="1162" y="1805"/>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71" name="Rectangle 75"/>
            <p:cNvSpPr>
              <a:spLocks noChangeArrowheads="1"/>
            </p:cNvSpPr>
            <p:nvPr/>
          </p:nvSpPr>
          <p:spPr bwMode="auto">
            <a:xfrm>
              <a:off x="1719" y="1805"/>
              <a:ext cx="103"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72" name="Rectangle 76"/>
            <p:cNvSpPr>
              <a:spLocks noChangeArrowheads="1"/>
            </p:cNvSpPr>
            <p:nvPr/>
          </p:nvSpPr>
          <p:spPr bwMode="auto">
            <a:xfrm>
              <a:off x="1807" y="1805"/>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73" name="Rectangle 77"/>
            <p:cNvSpPr>
              <a:spLocks noChangeArrowheads="1"/>
            </p:cNvSpPr>
            <p:nvPr/>
          </p:nvSpPr>
          <p:spPr bwMode="auto">
            <a:xfrm>
              <a:off x="2237" y="1805"/>
              <a:ext cx="574"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$1,081</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74" name="Rectangle 78"/>
            <p:cNvSpPr>
              <a:spLocks noChangeArrowheads="1"/>
            </p:cNvSpPr>
            <p:nvPr/>
          </p:nvSpPr>
          <p:spPr bwMode="auto">
            <a:xfrm>
              <a:off x="2702" y="1805"/>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75" name="Rectangle 79"/>
            <p:cNvSpPr>
              <a:spLocks noChangeArrowheads="1"/>
            </p:cNvSpPr>
            <p:nvPr/>
          </p:nvSpPr>
          <p:spPr bwMode="auto">
            <a:xfrm>
              <a:off x="3100" y="1805"/>
              <a:ext cx="309"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$81</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76" name="Rectangle 80"/>
            <p:cNvSpPr>
              <a:spLocks noChangeArrowheads="1"/>
            </p:cNvSpPr>
            <p:nvPr/>
          </p:nvSpPr>
          <p:spPr bwMode="auto">
            <a:xfrm>
              <a:off x="3366" y="1805"/>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77" name="Rectangle 81"/>
            <p:cNvSpPr>
              <a:spLocks noChangeArrowheads="1"/>
            </p:cNvSpPr>
            <p:nvPr/>
          </p:nvSpPr>
          <p:spPr bwMode="auto">
            <a:xfrm>
              <a:off x="3666" y="1805"/>
              <a:ext cx="574"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$1,000</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78" name="Rectangle 82"/>
            <p:cNvSpPr>
              <a:spLocks noChangeArrowheads="1"/>
            </p:cNvSpPr>
            <p:nvPr/>
          </p:nvSpPr>
          <p:spPr bwMode="auto">
            <a:xfrm>
              <a:off x="4134" y="1805"/>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79" name="Rectangle 83"/>
            <p:cNvSpPr>
              <a:spLocks noChangeArrowheads="1"/>
            </p:cNvSpPr>
            <p:nvPr/>
          </p:nvSpPr>
          <p:spPr bwMode="auto">
            <a:xfrm>
              <a:off x="4682" y="1805"/>
              <a:ext cx="103"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80" name="Rectangle 84"/>
            <p:cNvSpPr>
              <a:spLocks noChangeArrowheads="1"/>
            </p:cNvSpPr>
            <p:nvPr/>
          </p:nvSpPr>
          <p:spPr bwMode="auto">
            <a:xfrm>
              <a:off x="4769" y="1805"/>
              <a:ext cx="57" cy="194"/>
            </a:xfrm>
            <a:prstGeom prst="rect">
              <a:avLst/>
            </a:prstGeom>
            <a:noFill/>
            <a:ln w="9525">
              <a:noFill/>
              <a:miter lim="800000"/>
              <a:headEnd/>
              <a:tailEnd/>
            </a:ln>
          </p:spPr>
          <p:txBody>
            <a:bodyPr wrap="none" lIns="0" tIns="0" rIns="0" bIns="0">
              <a:spAutoFit/>
            </a:bodyPr>
            <a:lstStyle/>
            <a:p>
              <a:pPr>
                <a:defRPr/>
              </a:pPr>
              <a:r>
                <a:rPr lang="en-US" sz="2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81" name="Rectangle 85"/>
            <p:cNvSpPr>
              <a:spLocks noChangeArrowheads="1"/>
            </p:cNvSpPr>
            <p:nvPr/>
          </p:nvSpPr>
          <p:spPr bwMode="auto">
            <a:xfrm>
              <a:off x="653" y="1791"/>
              <a:ext cx="740" cy="14"/>
            </a:xfrm>
            <a:prstGeom prst="rect">
              <a:avLst/>
            </a:prstGeom>
            <a:solidFill>
              <a:srgbClr val="244061"/>
            </a:solid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82" name="Rectangle 86"/>
            <p:cNvSpPr>
              <a:spLocks noChangeArrowheads="1"/>
            </p:cNvSpPr>
            <p:nvPr/>
          </p:nvSpPr>
          <p:spPr bwMode="auto">
            <a:xfrm>
              <a:off x="1393" y="1791"/>
              <a:ext cx="14" cy="14"/>
            </a:xfrm>
            <a:prstGeom prst="rect">
              <a:avLst/>
            </a:prstGeom>
            <a:solidFill>
              <a:srgbClr val="244061"/>
            </a:solid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83" name="Rectangle 87"/>
            <p:cNvSpPr>
              <a:spLocks noChangeArrowheads="1"/>
            </p:cNvSpPr>
            <p:nvPr/>
          </p:nvSpPr>
          <p:spPr bwMode="auto">
            <a:xfrm>
              <a:off x="1407" y="1791"/>
              <a:ext cx="727" cy="14"/>
            </a:xfrm>
            <a:prstGeom prst="rect">
              <a:avLst/>
            </a:prstGeom>
            <a:solidFill>
              <a:srgbClr val="244061"/>
            </a:solid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84" name="Rectangle 88"/>
            <p:cNvSpPr>
              <a:spLocks noChangeArrowheads="1"/>
            </p:cNvSpPr>
            <p:nvPr/>
          </p:nvSpPr>
          <p:spPr bwMode="auto">
            <a:xfrm>
              <a:off x="2134" y="1791"/>
              <a:ext cx="14" cy="14"/>
            </a:xfrm>
            <a:prstGeom prst="rect">
              <a:avLst/>
            </a:prstGeom>
            <a:solidFill>
              <a:srgbClr val="244061"/>
            </a:solid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85" name="Rectangle 89"/>
            <p:cNvSpPr>
              <a:spLocks noChangeArrowheads="1"/>
            </p:cNvSpPr>
            <p:nvPr/>
          </p:nvSpPr>
          <p:spPr bwMode="auto">
            <a:xfrm>
              <a:off x="2148" y="1791"/>
              <a:ext cx="726" cy="14"/>
            </a:xfrm>
            <a:prstGeom prst="rect">
              <a:avLst/>
            </a:prstGeom>
            <a:solidFill>
              <a:srgbClr val="244061"/>
            </a:solid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86" name="Rectangle 90"/>
            <p:cNvSpPr>
              <a:spLocks noChangeArrowheads="1"/>
            </p:cNvSpPr>
            <p:nvPr/>
          </p:nvSpPr>
          <p:spPr bwMode="auto">
            <a:xfrm>
              <a:off x="2874" y="1791"/>
              <a:ext cx="14" cy="14"/>
            </a:xfrm>
            <a:prstGeom prst="rect">
              <a:avLst/>
            </a:prstGeom>
            <a:solidFill>
              <a:srgbClr val="244061"/>
            </a:solid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87" name="Rectangle 91"/>
            <p:cNvSpPr>
              <a:spLocks noChangeArrowheads="1"/>
            </p:cNvSpPr>
            <p:nvPr/>
          </p:nvSpPr>
          <p:spPr bwMode="auto">
            <a:xfrm>
              <a:off x="2888" y="1791"/>
              <a:ext cx="727" cy="14"/>
            </a:xfrm>
            <a:prstGeom prst="rect">
              <a:avLst/>
            </a:prstGeom>
            <a:solidFill>
              <a:srgbClr val="244061"/>
            </a:solid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88" name="Rectangle 92"/>
            <p:cNvSpPr>
              <a:spLocks noChangeArrowheads="1"/>
            </p:cNvSpPr>
            <p:nvPr/>
          </p:nvSpPr>
          <p:spPr bwMode="auto">
            <a:xfrm>
              <a:off x="3615" y="1791"/>
              <a:ext cx="14" cy="14"/>
            </a:xfrm>
            <a:prstGeom prst="rect">
              <a:avLst/>
            </a:prstGeom>
            <a:solidFill>
              <a:srgbClr val="244061"/>
            </a:solid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89" name="Rectangle 93"/>
            <p:cNvSpPr>
              <a:spLocks noChangeArrowheads="1"/>
            </p:cNvSpPr>
            <p:nvPr/>
          </p:nvSpPr>
          <p:spPr bwMode="auto">
            <a:xfrm>
              <a:off x="3629" y="1791"/>
              <a:ext cx="726" cy="14"/>
            </a:xfrm>
            <a:prstGeom prst="rect">
              <a:avLst/>
            </a:prstGeom>
            <a:solidFill>
              <a:srgbClr val="244061"/>
            </a:solid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90" name="Rectangle 94"/>
            <p:cNvSpPr>
              <a:spLocks noChangeArrowheads="1"/>
            </p:cNvSpPr>
            <p:nvPr/>
          </p:nvSpPr>
          <p:spPr bwMode="auto">
            <a:xfrm>
              <a:off x="4355" y="1791"/>
              <a:ext cx="14" cy="14"/>
            </a:xfrm>
            <a:prstGeom prst="rect">
              <a:avLst/>
            </a:prstGeom>
            <a:solidFill>
              <a:srgbClr val="244061"/>
            </a:solid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91" name="Rectangle 95"/>
            <p:cNvSpPr>
              <a:spLocks noChangeArrowheads="1"/>
            </p:cNvSpPr>
            <p:nvPr/>
          </p:nvSpPr>
          <p:spPr bwMode="auto">
            <a:xfrm>
              <a:off x="4369" y="1791"/>
              <a:ext cx="727" cy="14"/>
            </a:xfrm>
            <a:prstGeom prst="rect">
              <a:avLst/>
            </a:prstGeom>
            <a:solidFill>
              <a:srgbClr val="244061"/>
            </a:solidFill>
            <a:ln w="9525">
              <a:noFill/>
              <a:miter lim="800000"/>
              <a:headEnd/>
              <a:tailEnd/>
            </a:ln>
          </p:spPr>
          <p:txBody>
            <a:bodyPr/>
            <a:lstStyle/>
            <a:p>
              <a:pPr>
                <a:defRPr/>
              </a:pPr>
              <a:endParaRPr lang="en-US" dirty="0">
                <a:latin typeface="Verdana" panose="020B0604030504040204" pitchFamily="34" charset="0"/>
                <a:ea typeface="Verdana" panose="020B0604030504040204" pitchFamily="34" charset="0"/>
                <a:cs typeface="Verdana" panose="020B0604030504040204" pitchFamily="34" charset="0"/>
              </a:endParaRPr>
            </a:p>
          </p:txBody>
        </p:sp>
        <p:sp>
          <p:nvSpPr>
            <p:cNvPr id="92" name="Rectangle 96"/>
            <p:cNvSpPr>
              <a:spLocks noChangeArrowheads="1"/>
            </p:cNvSpPr>
            <p:nvPr/>
          </p:nvSpPr>
          <p:spPr bwMode="auto">
            <a:xfrm>
              <a:off x="687" y="1999"/>
              <a:ext cx="28" cy="97"/>
            </a:xfrm>
            <a:prstGeom prst="rect">
              <a:avLst/>
            </a:prstGeom>
            <a:noFill/>
            <a:ln w="9525">
              <a:noFill/>
              <a:miter lim="800000"/>
              <a:headEnd/>
              <a:tailEnd/>
            </a:ln>
          </p:spPr>
          <p:txBody>
            <a:bodyPr wrap="none" lIns="0" tIns="0" rIns="0" bIns="0">
              <a:spAutoFit/>
            </a:bodyPr>
            <a:lstStyle/>
            <a:p>
              <a:pPr>
                <a:defRPr/>
              </a:pPr>
              <a:r>
                <a:rPr lang="en-US" sz="1000" dirty="0">
                  <a:latin typeface="Verdana" panose="020B0604030504040204" pitchFamily="34" charset="0"/>
                  <a:ea typeface="Verdana" panose="020B0604030504040204" pitchFamily="34" charset="0"/>
                  <a:cs typeface="Verdana" panose="020B0604030504040204" pitchFamily="34" charset="0"/>
                </a:rPr>
                <a:t> </a:t>
              </a:r>
              <a:endParaRPr lang="en-US" dirty="0">
                <a:latin typeface="Verdana" panose="020B0604030504040204" pitchFamily="34" charset="0"/>
                <a:ea typeface="Verdana" panose="020B0604030504040204" pitchFamily="34" charset="0"/>
                <a:cs typeface="Verdana" panose="020B0604030504040204" pitchFamily="34" charset="0"/>
              </a:endParaRPr>
            </a:p>
          </p:txBody>
        </p:sp>
      </p:grpSp>
      <p:sp>
        <p:nvSpPr>
          <p:cNvPr id="94" name="Content Placeholder 1"/>
          <p:cNvSpPr>
            <a:spLocks noGrp="1"/>
          </p:cNvSpPr>
          <p:nvPr>
            <p:ph idx="1"/>
          </p:nvPr>
        </p:nvSpPr>
        <p:spPr>
          <a:xfrm>
            <a:off x="628650" y="3711575"/>
            <a:ext cx="7886700" cy="2465388"/>
          </a:xfrm>
        </p:spPr>
        <p:txBody>
          <a:bodyPr/>
          <a:lstStyle/>
          <a:p>
            <a:r>
              <a:rPr lang="en-US" dirty="0"/>
              <a:t>Interest paid declines with each payment as the balance declines. What are the tax implications of this?</a:t>
            </a:r>
          </a:p>
        </p:txBody>
      </p:sp>
    </p:spTree>
    <p:extLst>
      <p:ext uri="{BB962C8B-B14F-4D97-AF65-F5344CB8AC3E}">
        <p14:creationId xmlns:p14="http://schemas.microsoft.com/office/powerpoint/2010/main" val="3332108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normAutofit fontScale="90000"/>
          </a:bodyPr>
          <a:lstStyle/>
          <a:p>
            <a:r>
              <a:rPr lang="en-US" dirty="0"/>
              <a:t>Illustrating an Amortized Payment: </a:t>
            </a:r>
            <a:br>
              <a:rPr lang="en-US" dirty="0"/>
            </a:br>
            <a:r>
              <a:rPr lang="en-US" dirty="0"/>
              <a:t>Where does the money go?</a:t>
            </a:r>
          </a:p>
        </p:txBody>
      </p:sp>
      <p:sp>
        <p:nvSpPr>
          <p:cNvPr id="2" name="Content Placeholder 1"/>
          <p:cNvSpPr>
            <a:spLocks noGrp="1"/>
          </p:cNvSpPr>
          <p:nvPr>
            <p:ph idx="1"/>
          </p:nvPr>
        </p:nvSpPr>
        <p:spPr>
          <a:xfrm>
            <a:off x="2290812" y="1540043"/>
            <a:ext cx="6395987" cy="4860758"/>
          </a:xfrm>
        </p:spPr>
        <p:txBody>
          <a:bodyPr>
            <a:normAutofit/>
          </a:bodyPr>
          <a:lstStyle/>
          <a:p>
            <a:pPr>
              <a:spcAft>
                <a:spcPts val="600"/>
              </a:spcAft>
              <a:defRPr/>
            </a:pPr>
            <a:endParaRPr lang="en-US" dirty="0" smtClean="0"/>
          </a:p>
          <a:p>
            <a:pPr>
              <a:spcAft>
                <a:spcPts val="600"/>
              </a:spcAft>
              <a:defRPr/>
            </a:pPr>
            <a:endParaRPr lang="en-US" dirty="0"/>
          </a:p>
          <a:p>
            <a:pPr>
              <a:spcAft>
                <a:spcPts val="600"/>
              </a:spcAft>
              <a:defRPr/>
            </a:pPr>
            <a:endParaRPr lang="en-US" dirty="0" smtClean="0"/>
          </a:p>
          <a:p>
            <a:pPr>
              <a:spcAft>
                <a:spcPts val="600"/>
              </a:spcAft>
              <a:defRPr/>
            </a:pPr>
            <a:endParaRPr lang="en-US" dirty="0"/>
          </a:p>
          <a:p>
            <a:pPr>
              <a:spcAft>
                <a:spcPts val="600"/>
              </a:spcAft>
              <a:defRPr/>
            </a:pPr>
            <a:endParaRPr lang="en-US" dirty="0" smtClean="0"/>
          </a:p>
          <a:p>
            <a:pPr>
              <a:spcAft>
                <a:spcPts val="600"/>
              </a:spcAft>
              <a:defRPr/>
            </a:pPr>
            <a:r>
              <a:rPr lang="en-US" dirty="0" smtClean="0"/>
              <a:t>Constant </a:t>
            </a:r>
            <a:r>
              <a:rPr lang="en-US" dirty="0"/>
              <a:t>payments</a:t>
            </a:r>
          </a:p>
          <a:p>
            <a:pPr>
              <a:spcAft>
                <a:spcPts val="600"/>
              </a:spcAft>
              <a:defRPr/>
            </a:pPr>
            <a:r>
              <a:rPr lang="en-US" dirty="0"/>
              <a:t>Declining interest payments</a:t>
            </a:r>
          </a:p>
          <a:p>
            <a:pPr>
              <a:spcAft>
                <a:spcPts val="600"/>
              </a:spcAft>
              <a:defRPr/>
            </a:pPr>
            <a:r>
              <a:rPr lang="en-US" dirty="0"/>
              <a:t>Declining balance</a:t>
            </a:r>
          </a:p>
        </p:txBody>
      </p:sp>
      <p:grpSp>
        <p:nvGrpSpPr>
          <p:cNvPr id="4" name="Group 3" descr="Graph illustrating an amortized payment (0-3 years)." title="Amortized Payment"/>
          <p:cNvGrpSpPr/>
          <p:nvPr/>
        </p:nvGrpSpPr>
        <p:grpSpPr>
          <a:xfrm>
            <a:off x="1114239" y="1338029"/>
            <a:ext cx="6770970" cy="3233281"/>
            <a:chOff x="923925" y="1620838"/>
            <a:chExt cx="6770970" cy="3151532"/>
          </a:xfrm>
        </p:grpSpPr>
        <p:sp>
          <p:nvSpPr>
            <p:cNvPr id="5" name="Rectangle 14"/>
            <p:cNvSpPr>
              <a:spLocks noChangeArrowheads="1"/>
            </p:cNvSpPr>
            <p:nvPr/>
          </p:nvSpPr>
          <p:spPr bwMode="auto">
            <a:xfrm>
              <a:off x="3875088" y="2690813"/>
              <a:ext cx="1801368" cy="1568450"/>
            </a:xfrm>
            <a:prstGeom prst="rect">
              <a:avLst/>
            </a:prstGeom>
            <a:gradFill flip="none" rotWithShape="1">
              <a:gsLst>
                <a:gs pos="0">
                  <a:srgbClr val="343F52"/>
                </a:gs>
                <a:gs pos="50000">
                  <a:srgbClr val="343F52">
                    <a:alpha val="70000"/>
                  </a:srgbClr>
                </a:gs>
                <a:gs pos="100000">
                  <a:srgbClr val="343F52">
                    <a:lumMod val="25000"/>
                    <a:lumOff val="75000"/>
                  </a:srgbClr>
                </a:gs>
              </a:gsLst>
              <a:path path="circle">
                <a:fillToRect l="100000" b="100000"/>
              </a:path>
              <a:tileRect t="-100000" r="-100000"/>
            </a:gradFill>
            <a:ln w="25400">
              <a:solidFill>
                <a:schemeClr val="tx1"/>
              </a:solidFill>
              <a:miter lim="800000"/>
              <a:headEnd/>
              <a:tailEnd/>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6" name="Rectangle 4" descr="70%"/>
            <p:cNvSpPr>
              <a:spLocks noChangeArrowheads="1"/>
            </p:cNvSpPr>
            <p:nvPr/>
          </p:nvSpPr>
          <p:spPr bwMode="auto">
            <a:xfrm>
              <a:off x="5702300" y="2078038"/>
              <a:ext cx="1801368" cy="373062"/>
            </a:xfrm>
            <a:prstGeom prst="rect">
              <a:avLst/>
            </a:prstGeom>
            <a:gradFill flip="none" rotWithShape="1">
              <a:gsLst>
                <a:gs pos="0">
                  <a:schemeClr val="tx2">
                    <a:lumMod val="40000"/>
                    <a:lumOff val="60000"/>
                  </a:schemeClr>
                </a:gs>
                <a:gs pos="50000">
                  <a:schemeClr val="bg2"/>
                </a:gs>
                <a:gs pos="100000">
                  <a:schemeClr val="bg1"/>
                </a:gs>
              </a:gsLst>
              <a:lin ang="5400000" scaled="1"/>
              <a:tileRect/>
            </a:gradFill>
            <a:ln w="25400">
              <a:solidFill>
                <a:schemeClr val="tx1"/>
              </a:solidFill>
              <a:miter lim="800000"/>
              <a:headEnd/>
              <a:tailEnd/>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7" name="Rectangle 5" descr="70%"/>
            <p:cNvSpPr>
              <a:spLocks noChangeArrowheads="1"/>
            </p:cNvSpPr>
            <p:nvPr/>
          </p:nvSpPr>
          <p:spPr bwMode="auto">
            <a:xfrm>
              <a:off x="3875088" y="2078038"/>
              <a:ext cx="1801368" cy="609600"/>
            </a:xfrm>
            <a:prstGeom prst="rect">
              <a:avLst/>
            </a:prstGeom>
            <a:gradFill flip="none" rotWithShape="1">
              <a:gsLst>
                <a:gs pos="0">
                  <a:schemeClr val="tx2">
                    <a:lumMod val="40000"/>
                    <a:lumOff val="60000"/>
                  </a:schemeClr>
                </a:gs>
                <a:gs pos="50000">
                  <a:schemeClr val="bg2"/>
                </a:gs>
                <a:gs pos="100000">
                  <a:schemeClr val="bg1"/>
                </a:gs>
              </a:gsLst>
              <a:lin ang="5400000" scaled="1"/>
              <a:tileRect/>
            </a:gradFill>
            <a:ln w="25400">
              <a:solidFill>
                <a:schemeClr val="tx1"/>
              </a:solidFill>
              <a:miter lim="800000"/>
              <a:headEnd/>
              <a:tailEnd/>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8" name="Rectangle 6"/>
            <p:cNvSpPr>
              <a:spLocks noChangeArrowheads="1"/>
            </p:cNvSpPr>
            <p:nvPr/>
          </p:nvSpPr>
          <p:spPr bwMode="auto">
            <a:xfrm>
              <a:off x="1905000" y="1620838"/>
              <a:ext cx="368300" cy="493712"/>
            </a:xfrm>
            <a:prstGeom prst="rect">
              <a:avLst/>
            </a:prstGeom>
            <a:noFill/>
            <a:ln w="9525">
              <a:noFill/>
              <a:miter lim="800000"/>
              <a:headEnd/>
              <a:tailEnd/>
            </a:ln>
          </p:spPr>
          <p:txBody>
            <a:bodyPr wrap="none" lIns="92075" tIns="46038" rIns="92075" bIns="46038">
              <a:spAutoFit/>
            </a:bodyPr>
            <a:lstStyle/>
            <a:p>
              <a:pPr>
                <a:defRPr/>
              </a:pPr>
              <a:r>
                <a:rPr lang="en-US" sz="2600" dirty="0">
                  <a:latin typeface="Arial" panose="020B0604020202020204" pitchFamily="34" charset="0"/>
                  <a:cs typeface="Arial" panose="020B0604020202020204" pitchFamily="34" charset="0"/>
                </a:rPr>
                <a:t>$</a:t>
              </a:r>
            </a:p>
          </p:txBody>
        </p:sp>
        <p:sp>
          <p:nvSpPr>
            <p:cNvPr id="9" name="Rectangle 7"/>
            <p:cNvSpPr>
              <a:spLocks noChangeArrowheads="1"/>
            </p:cNvSpPr>
            <p:nvPr/>
          </p:nvSpPr>
          <p:spPr bwMode="auto">
            <a:xfrm>
              <a:off x="1870075" y="4310063"/>
              <a:ext cx="357470" cy="462307"/>
            </a:xfrm>
            <a:prstGeom prst="rect">
              <a:avLst/>
            </a:prstGeom>
            <a:noFill/>
            <a:ln w="9525">
              <a:noFill/>
              <a:miter lim="800000"/>
              <a:headEnd/>
              <a:tailEnd/>
            </a:ln>
          </p:spPr>
          <p:txBody>
            <a:bodyPr wrap="none" lIns="92075" tIns="46038" rIns="92075" bIns="46038">
              <a:spAutoFit/>
            </a:bodyPr>
            <a:lstStyle/>
            <a:p>
              <a:pPr>
                <a:defRPr/>
              </a:pPr>
              <a:r>
                <a:rPr lang="en-US" sz="2400" dirty="0">
                  <a:latin typeface="Arial" panose="020B0604020202020204" pitchFamily="34" charset="0"/>
                  <a:cs typeface="Arial" panose="020B0604020202020204" pitchFamily="34" charset="0"/>
                </a:rPr>
                <a:t>0</a:t>
              </a:r>
            </a:p>
          </p:txBody>
        </p:sp>
        <p:sp>
          <p:nvSpPr>
            <p:cNvPr id="10" name="Rectangle 8"/>
            <p:cNvSpPr>
              <a:spLocks noChangeArrowheads="1"/>
            </p:cNvSpPr>
            <p:nvPr/>
          </p:nvSpPr>
          <p:spPr bwMode="auto">
            <a:xfrm>
              <a:off x="3679825" y="4310063"/>
              <a:ext cx="357470" cy="462307"/>
            </a:xfrm>
            <a:prstGeom prst="rect">
              <a:avLst/>
            </a:prstGeom>
            <a:noFill/>
            <a:ln w="9525">
              <a:noFill/>
              <a:miter lim="800000"/>
              <a:headEnd/>
              <a:tailEnd/>
            </a:ln>
          </p:spPr>
          <p:txBody>
            <a:bodyPr wrap="none" lIns="92075" tIns="46038" rIns="92075" bIns="46038">
              <a:spAutoFit/>
            </a:bodyPr>
            <a:lstStyle/>
            <a:p>
              <a:pPr>
                <a:defRPr/>
              </a:pPr>
              <a:r>
                <a:rPr lang="en-US" sz="2400" dirty="0">
                  <a:latin typeface="Arial" panose="020B0604020202020204" pitchFamily="34" charset="0"/>
                  <a:cs typeface="Arial" panose="020B0604020202020204" pitchFamily="34" charset="0"/>
                </a:rPr>
                <a:t>1</a:t>
              </a:r>
            </a:p>
          </p:txBody>
        </p:sp>
        <p:sp>
          <p:nvSpPr>
            <p:cNvPr id="11" name="Rectangle 9"/>
            <p:cNvSpPr>
              <a:spLocks noChangeArrowheads="1"/>
            </p:cNvSpPr>
            <p:nvPr/>
          </p:nvSpPr>
          <p:spPr bwMode="auto">
            <a:xfrm>
              <a:off x="5537200" y="4310063"/>
              <a:ext cx="357470" cy="462307"/>
            </a:xfrm>
            <a:prstGeom prst="rect">
              <a:avLst/>
            </a:prstGeom>
            <a:noFill/>
            <a:ln w="9525">
              <a:noFill/>
              <a:miter lim="800000"/>
              <a:headEnd/>
              <a:tailEnd/>
            </a:ln>
          </p:spPr>
          <p:txBody>
            <a:bodyPr wrap="none" lIns="92075" tIns="46038" rIns="92075" bIns="46038">
              <a:spAutoFit/>
            </a:bodyPr>
            <a:lstStyle/>
            <a:p>
              <a:pPr>
                <a:defRPr/>
              </a:pPr>
              <a:r>
                <a:rPr lang="en-US" sz="2400" dirty="0">
                  <a:latin typeface="Arial" panose="020B0604020202020204" pitchFamily="34" charset="0"/>
                  <a:cs typeface="Arial" panose="020B0604020202020204" pitchFamily="34" charset="0"/>
                </a:rPr>
                <a:t>2</a:t>
              </a:r>
            </a:p>
          </p:txBody>
        </p:sp>
        <p:sp>
          <p:nvSpPr>
            <p:cNvPr id="12" name="Rectangle 10"/>
            <p:cNvSpPr>
              <a:spLocks noChangeArrowheads="1"/>
            </p:cNvSpPr>
            <p:nvPr/>
          </p:nvSpPr>
          <p:spPr bwMode="auto">
            <a:xfrm>
              <a:off x="7337425" y="4310063"/>
              <a:ext cx="357470" cy="462307"/>
            </a:xfrm>
            <a:prstGeom prst="rect">
              <a:avLst/>
            </a:prstGeom>
            <a:noFill/>
            <a:ln w="9525">
              <a:noFill/>
              <a:miter lim="800000"/>
              <a:headEnd/>
              <a:tailEnd/>
            </a:ln>
          </p:spPr>
          <p:txBody>
            <a:bodyPr wrap="none" lIns="92075" tIns="46038" rIns="92075" bIns="46038">
              <a:spAutoFit/>
            </a:bodyPr>
            <a:lstStyle/>
            <a:p>
              <a:pPr>
                <a:defRPr/>
              </a:pPr>
              <a:r>
                <a:rPr lang="en-US" sz="2400" dirty="0">
                  <a:latin typeface="Arial" panose="020B0604020202020204" pitchFamily="34" charset="0"/>
                  <a:cs typeface="Arial" panose="020B0604020202020204" pitchFamily="34" charset="0"/>
                </a:rPr>
                <a:t>3</a:t>
              </a:r>
            </a:p>
          </p:txBody>
        </p:sp>
        <p:sp>
          <p:nvSpPr>
            <p:cNvPr id="13" name="Rectangle 11"/>
            <p:cNvSpPr>
              <a:spLocks noChangeArrowheads="1"/>
            </p:cNvSpPr>
            <p:nvPr/>
          </p:nvSpPr>
          <p:spPr bwMode="auto">
            <a:xfrm>
              <a:off x="923925" y="1925638"/>
              <a:ext cx="1128514" cy="462307"/>
            </a:xfrm>
            <a:prstGeom prst="rect">
              <a:avLst/>
            </a:prstGeom>
            <a:noFill/>
            <a:ln w="9525">
              <a:noFill/>
              <a:miter lim="800000"/>
              <a:headEnd/>
              <a:tailEnd/>
            </a:ln>
          </p:spPr>
          <p:txBody>
            <a:bodyPr wrap="none" lIns="92075" tIns="46038" rIns="92075" bIns="46038">
              <a:spAutoFit/>
            </a:bodyPr>
            <a:lstStyle/>
            <a:p>
              <a:pPr>
                <a:defRPr/>
              </a:pPr>
              <a:r>
                <a:rPr lang="en-US" sz="2400" dirty="0">
                  <a:latin typeface="Arial" panose="020B0604020202020204" pitchFamily="34" charset="0"/>
                  <a:cs typeface="Arial" panose="020B0604020202020204" pitchFamily="34" charset="0"/>
                </a:rPr>
                <a:t>360.35</a:t>
              </a:r>
            </a:p>
          </p:txBody>
        </p:sp>
        <p:sp>
          <p:nvSpPr>
            <p:cNvPr id="14" name="Rectangle 12"/>
            <p:cNvSpPr>
              <a:spLocks noChangeArrowheads="1"/>
            </p:cNvSpPr>
            <p:nvPr/>
          </p:nvSpPr>
          <p:spPr bwMode="auto">
            <a:xfrm>
              <a:off x="4172865" y="2154238"/>
              <a:ext cx="1211870" cy="462307"/>
            </a:xfrm>
            <a:prstGeom prst="rect">
              <a:avLst/>
            </a:prstGeom>
            <a:solidFill>
              <a:schemeClr val="bg1"/>
            </a:solidFill>
            <a:ln w="9525">
              <a:noFill/>
              <a:miter lim="800000"/>
              <a:headEnd/>
              <a:tailEnd/>
            </a:ln>
            <a:effectLst>
              <a:outerShdw blurRad="50800" dist="38100" dir="2700000" algn="tl" rotWithShape="0">
                <a:prstClr val="black">
                  <a:alpha val="40000"/>
                </a:prstClr>
              </a:outerShdw>
            </a:effectLst>
          </p:spPr>
          <p:txBody>
            <a:bodyPr wrap="none" lIns="92075" tIns="46038" rIns="92075" bIns="46038">
              <a:spAutoFit/>
            </a:bodyPr>
            <a:lstStyle/>
            <a:p>
              <a:pPr algn="ctr">
                <a:defRPr/>
              </a:pPr>
              <a:r>
                <a:rPr lang="en-US" sz="2400" dirty="0">
                  <a:latin typeface="Arial" panose="020B0604020202020204" pitchFamily="34" charset="0"/>
                  <a:cs typeface="Arial" panose="020B0604020202020204" pitchFamily="34" charset="0"/>
                </a:rPr>
                <a:t>Interest</a:t>
              </a:r>
            </a:p>
          </p:txBody>
        </p:sp>
        <p:sp>
          <p:nvSpPr>
            <p:cNvPr id="15" name="Rectangle 13"/>
            <p:cNvSpPr>
              <a:spLocks noChangeArrowheads="1"/>
            </p:cNvSpPr>
            <p:nvPr/>
          </p:nvSpPr>
          <p:spPr bwMode="auto">
            <a:xfrm>
              <a:off x="923925" y="2763838"/>
              <a:ext cx="1128514" cy="462307"/>
            </a:xfrm>
            <a:prstGeom prst="rect">
              <a:avLst/>
            </a:prstGeom>
            <a:noFill/>
            <a:ln w="9525">
              <a:noFill/>
              <a:miter lim="800000"/>
              <a:headEnd/>
              <a:tailEnd/>
            </a:ln>
          </p:spPr>
          <p:txBody>
            <a:bodyPr wrap="none" lIns="92075" tIns="46038" rIns="92075" bIns="46038">
              <a:spAutoFit/>
            </a:bodyPr>
            <a:lstStyle/>
            <a:p>
              <a:pPr>
                <a:defRPr/>
              </a:pPr>
              <a:r>
                <a:rPr lang="en-US" sz="2400" dirty="0">
                  <a:latin typeface="Arial" panose="020B0604020202020204" pitchFamily="34" charset="0"/>
                  <a:cs typeface="Arial" panose="020B0604020202020204" pitchFamily="34" charset="0"/>
                </a:rPr>
                <a:t>320.35</a:t>
              </a:r>
            </a:p>
          </p:txBody>
        </p:sp>
        <p:sp>
          <p:nvSpPr>
            <p:cNvPr id="16" name="Rectangle 15" descr="70%"/>
            <p:cNvSpPr>
              <a:spLocks noChangeArrowheads="1"/>
            </p:cNvSpPr>
            <p:nvPr/>
          </p:nvSpPr>
          <p:spPr bwMode="auto">
            <a:xfrm>
              <a:off x="2047875" y="2078038"/>
              <a:ext cx="1801368" cy="895350"/>
            </a:xfrm>
            <a:prstGeom prst="rect">
              <a:avLst/>
            </a:prstGeom>
            <a:gradFill flip="none" rotWithShape="1">
              <a:gsLst>
                <a:gs pos="0">
                  <a:schemeClr val="tx2">
                    <a:lumMod val="40000"/>
                    <a:lumOff val="60000"/>
                  </a:schemeClr>
                </a:gs>
                <a:gs pos="50000">
                  <a:schemeClr val="bg2"/>
                </a:gs>
                <a:gs pos="100000">
                  <a:schemeClr val="bg1"/>
                </a:gs>
              </a:gsLst>
              <a:lin ang="5400000" scaled="1"/>
              <a:tileRect/>
            </a:gradFill>
            <a:ln w="25400">
              <a:solidFill>
                <a:schemeClr val="tx1"/>
              </a:solidFill>
              <a:miter lim="800000"/>
              <a:headEnd/>
              <a:tailEnd/>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17" name="Rectangle 16"/>
            <p:cNvSpPr>
              <a:spLocks noChangeArrowheads="1"/>
            </p:cNvSpPr>
            <p:nvPr/>
          </p:nvSpPr>
          <p:spPr bwMode="auto">
            <a:xfrm>
              <a:off x="2047875" y="2992438"/>
              <a:ext cx="1801368" cy="1266825"/>
            </a:xfrm>
            <a:prstGeom prst="rect">
              <a:avLst/>
            </a:prstGeom>
            <a:gradFill flip="none" rotWithShape="1">
              <a:gsLst>
                <a:gs pos="0">
                  <a:srgbClr val="343F52"/>
                </a:gs>
                <a:gs pos="50000">
                  <a:srgbClr val="343F52">
                    <a:alpha val="70000"/>
                  </a:srgbClr>
                </a:gs>
                <a:gs pos="100000">
                  <a:srgbClr val="343F52">
                    <a:lumMod val="25000"/>
                    <a:lumOff val="75000"/>
                  </a:srgbClr>
                </a:gs>
              </a:gsLst>
              <a:path path="circle">
                <a:fillToRect l="100000" b="100000"/>
              </a:path>
              <a:tileRect t="-100000" r="-100000"/>
            </a:gradFill>
            <a:ln w="25400">
              <a:solidFill>
                <a:schemeClr val="tx1"/>
              </a:solidFill>
              <a:miter lim="800000"/>
              <a:headEnd/>
              <a:tailEnd/>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18" name="Rectangle 17"/>
            <p:cNvSpPr>
              <a:spLocks noChangeArrowheads="1"/>
            </p:cNvSpPr>
            <p:nvPr/>
          </p:nvSpPr>
          <p:spPr bwMode="auto">
            <a:xfrm>
              <a:off x="5702300" y="2459038"/>
              <a:ext cx="1803400" cy="1800225"/>
            </a:xfrm>
            <a:prstGeom prst="rect">
              <a:avLst/>
            </a:prstGeom>
            <a:gradFill flip="none" rotWithShape="1">
              <a:gsLst>
                <a:gs pos="0">
                  <a:srgbClr val="343F52"/>
                </a:gs>
                <a:gs pos="50000">
                  <a:srgbClr val="343F52">
                    <a:alpha val="70000"/>
                  </a:srgbClr>
                </a:gs>
                <a:gs pos="100000">
                  <a:schemeClr val="accent1">
                    <a:shade val="100000"/>
                    <a:satMod val="115000"/>
                    <a:lumMod val="25000"/>
                    <a:lumOff val="75000"/>
                  </a:schemeClr>
                </a:gs>
              </a:gsLst>
              <a:path path="circle">
                <a:fillToRect l="100000" b="100000"/>
              </a:path>
              <a:tileRect t="-100000" r="-100000"/>
            </a:gradFill>
            <a:ln w="25400">
              <a:solidFill>
                <a:schemeClr val="tx1"/>
              </a:solidFill>
              <a:miter lim="800000"/>
              <a:headEnd/>
              <a:tailEnd/>
            </a:ln>
          </p:spPr>
          <p:txBody>
            <a:bodyPr wrap="none" anchor="ctr"/>
            <a:lstStyle/>
            <a:p>
              <a:pPr>
                <a:defRPr/>
              </a:pPr>
              <a:endParaRPr lang="en-US" sz="2000" dirty="0">
                <a:latin typeface="Arial" panose="020B0604020202020204" pitchFamily="34" charset="0"/>
                <a:cs typeface="Arial" panose="020B0604020202020204" pitchFamily="34" charset="0"/>
              </a:endParaRPr>
            </a:p>
          </p:txBody>
        </p:sp>
        <p:sp>
          <p:nvSpPr>
            <p:cNvPr id="19" name="Rectangle 18"/>
            <p:cNvSpPr>
              <a:spLocks noChangeArrowheads="1"/>
            </p:cNvSpPr>
            <p:nvPr/>
          </p:nvSpPr>
          <p:spPr bwMode="auto">
            <a:xfrm>
              <a:off x="3367356" y="3525838"/>
              <a:ext cx="2822888" cy="462307"/>
            </a:xfrm>
            <a:prstGeom prst="rect">
              <a:avLst/>
            </a:prstGeom>
            <a:solidFill>
              <a:schemeClr val="bg1"/>
            </a:solidFill>
            <a:ln w="9525">
              <a:noFill/>
              <a:miter lim="800000"/>
              <a:headEnd/>
              <a:tailEnd/>
            </a:ln>
            <a:effectLst>
              <a:outerShdw blurRad="50800" dist="38100" dir="2700000" algn="tl" rotWithShape="0">
                <a:prstClr val="black">
                  <a:alpha val="40000"/>
                </a:prstClr>
              </a:outerShdw>
            </a:effectLst>
          </p:spPr>
          <p:txBody>
            <a:bodyPr wrap="none" lIns="92075" tIns="46038" rIns="92075" bIns="46038">
              <a:spAutoFit/>
            </a:bodyPr>
            <a:lstStyle/>
            <a:p>
              <a:pPr algn="ctr">
                <a:defRPr/>
              </a:pPr>
              <a:r>
                <a:rPr lang="en-US" sz="2400" dirty="0">
                  <a:latin typeface="Arial" panose="020B0604020202020204" pitchFamily="34" charset="0"/>
                  <a:cs typeface="Arial" panose="020B0604020202020204" pitchFamily="34" charset="0"/>
                </a:rPr>
                <a:t>Principal Payments</a:t>
              </a:r>
            </a:p>
          </p:txBody>
        </p:sp>
      </p:grpSp>
    </p:spTree>
    <p:extLst>
      <p:ext uri="{BB962C8B-B14F-4D97-AF65-F5344CB8AC3E}">
        <p14:creationId xmlns:p14="http://schemas.microsoft.com/office/powerpoint/2010/main" val="3946365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Drawing Time Lines</a:t>
            </a:r>
          </a:p>
        </p:txBody>
      </p:sp>
      <p:grpSp>
        <p:nvGrpSpPr>
          <p:cNvPr id="4" name="Group 20" descr="Scale from 0-3 showing uneven cash flow stream." title="Timeline 3"/>
          <p:cNvGrpSpPr>
            <a:grpSpLocks/>
          </p:cNvGrpSpPr>
          <p:nvPr/>
        </p:nvGrpSpPr>
        <p:grpSpPr bwMode="auto">
          <a:xfrm>
            <a:off x="914400" y="2209800"/>
            <a:ext cx="7075488" cy="2066925"/>
            <a:chOff x="576" y="1392"/>
            <a:chExt cx="4457" cy="1302"/>
          </a:xfrm>
        </p:grpSpPr>
        <p:sp>
          <p:nvSpPr>
            <p:cNvPr id="5" name="Rectangle 4"/>
            <p:cNvSpPr>
              <a:spLocks noChangeArrowheads="1"/>
            </p:cNvSpPr>
            <p:nvPr/>
          </p:nvSpPr>
          <p:spPr bwMode="auto">
            <a:xfrm>
              <a:off x="1948" y="2422"/>
              <a:ext cx="414"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100</a:t>
              </a:r>
            </a:p>
          </p:txBody>
        </p:sp>
        <p:sp>
          <p:nvSpPr>
            <p:cNvPr id="6" name="Rectangle 5"/>
            <p:cNvSpPr>
              <a:spLocks noChangeArrowheads="1"/>
            </p:cNvSpPr>
            <p:nvPr/>
          </p:nvSpPr>
          <p:spPr bwMode="auto">
            <a:xfrm>
              <a:off x="4668" y="2422"/>
              <a:ext cx="365"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 50</a:t>
              </a:r>
            </a:p>
          </p:txBody>
        </p:sp>
        <p:grpSp>
          <p:nvGrpSpPr>
            <p:cNvPr id="7" name="Group 6"/>
            <p:cNvGrpSpPr>
              <a:grpSpLocks/>
            </p:cNvGrpSpPr>
            <p:nvPr/>
          </p:nvGrpSpPr>
          <p:grpSpPr bwMode="auto">
            <a:xfrm>
              <a:off x="748" y="2190"/>
              <a:ext cx="4080" cy="173"/>
              <a:chOff x="768" y="2322"/>
              <a:chExt cx="4080" cy="173"/>
            </a:xfrm>
          </p:grpSpPr>
          <p:sp>
            <p:nvSpPr>
              <p:cNvPr id="16" name="Line 7"/>
              <p:cNvSpPr>
                <a:spLocks noChangeShapeType="1"/>
              </p:cNvSpPr>
              <p:nvPr/>
            </p:nvSpPr>
            <p:spPr bwMode="auto">
              <a:xfrm>
                <a:off x="768" y="2322"/>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7" name="Line 8"/>
              <p:cNvSpPr>
                <a:spLocks noChangeShapeType="1"/>
              </p:cNvSpPr>
              <p:nvPr/>
            </p:nvSpPr>
            <p:spPr bwMode="auto">
              <a:xfrm>
                <a:off x="2160" y="2322"/>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8" name="Line 9"/>
              <p:cNvSpPr>
                <a:spLocks noChangeShapeType="1"/>
              </p:cNvSpPr>
              <p:nvPr/>
            </p:nvSpPr>
            <p:spPr bwMode="auto">
              <a:xfrm>
                <a:off x="3408" y="2322"/>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9" name="Line 10"/>
              <p:cNvSpPr>
                <a:spLocks noChangeShapeType="1"/>
              </p:cNvSpPr>
              <p:nvPr/>
            </p:nvSpPr>
            <p:spPr bwMode="auto">
              <a:xfrm>
                <a:off x="4848" y="2322"/>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20" name="Line 11"/>
              <p:cNvSpPr>
                <a:spLocks noChangeShapeType="1"/>
              </p:cNvSpPr>
              <p:nvPr/>
            </p:nvSpPr>
            <p:spPr bwMode="auto">
              <a:xfrm>
                <a:off x="769" y="2408"/>
                <a:ext cx="4079" cy="0"/>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grpSp>
        <p:sp>
          <p:nvSpPr>
            <p:cNvPr id="8" name="Rectangle 12"/>
            <p:cNvSpPr>
              <a:spLocks noChangeArrowheads="1"/>
            </p:cNvSpPr>
            <p:nvPr/>
          </p:nvSpPr>
          <p:spPr bwMode="auto">
            <a:xfrm>
              <a:off x="3226" y="2422"/>
              <a:ext cx="365"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 75</a:t>
              </a:r>
            </a:p>
          </p:txBody>
        </p:sp>
        <p:sp>
          <p:nvSpPr>
            <p:cNvPr id="9" name="Rectangle 13"/>
            <p:cNvSpPr>
              <a:spLocks noChangeArrowheads="1"/>
            </p:cNvSpPr>
            <p:nvPr/>
          </p:nvSpPr>
          <p:spPr bwMode="auto">
            <a:xfrm>
              <a:off x="654" y="1872"/>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0</a:t>
              </a:r>
            </a:p>
          </p:txBody>
        </p:sp>
        <p:sp>
          <p:nvSpPr>
            <p:cNvPr id="10" name="Rectangle 14"/>
            <p:cNvSpPr>
              <a:spLocks noChangeArrowheads="1"/>
            </p:cNvSpPr>
            <p:nvPr/>
          </p:nvSpPr>
          <p:spPr bwMode="auto">
            <a:xfrm>
              <a:off x="2049" y="1872"/>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1</a:t>
              </a:r>
            </a:p>
          </p:txBody>
        </p:sp>
        <p:sp>
          <p:nvSpPr>
            <p:cNvPr id="11" name="Rectangle 15"/>
            <p:cNvSpPr>
              <a:spLocks noChangeArrowheads="1"/>
            </p:cNvSpPr>
            <p:nvPr/>
          </p:nvSpPr>
          <p:spPr bwMode="auto">
            <a:xfrm>
              <a:off x="3285" y="1872"/>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2</a:t>
              </a:r>
            </a:p>
          </p:txBody>
        </p:sp>
        <p:sp>
          <p:nvSpPr>
            <p:cNvPr id="12" name="Rectangle 16"/>
            <p:cNvSpPr>
              <a:spLocks noChangeArrowheads="1"/>
            </p:cNvSpPr>
            <p:nvPr/>
          </p:nvSpPr>
          <p:spPr bwMode="auto">
            <a:xfrm>
              <a:off x="4733" y="1872"/>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3</a:t>
              </a:r>
            </a:p>
          </p:txBody>
        </p:sp>
        <p:sp>
          <p:nvSpPr>
            <p:cNvPr id="13" name="Rectangle 17"/>
            <p:cNvSpPr>
              <a:spLocks noChangeArrowheads="1"/>
            </p:cNvSpPr>
            <p:nvPr/>
          </p:nvSpPr>
          <p:spPr bwMode="auto">
            <a:xfrm>
              <a:off x="1044" y="2073"/>
              <a:ext cx="305"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I%</a:t>
              </a:r>
            </a:p>
          </p:txBody>
        </p:sp>
        <p:sp>
          <p:nvSpPr>
            <p:cNvPr id="14" name="Rectangle 18"/>
            <p:cNvSpPr>
              <a:spLocks noChangeArrowheads="1"/>
            </p:cNvSpPr>
            <p:nvPr/>
          </p:nvSpPr>
          <p:spPr bwMode="auto">
            <a:xfrm>
              <a:off x="576" y="2422"/>
              <a:ext cx="375"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-50</a:t>
              </a:r>
            </a:p>
          </p:txBody>
        </p:sp>
        <p:sp>
          <p:nvSpPr>
            <p:cNvPr id="15" name="Text Box 19"/>
            <p:cNvSpPr txBox="1">
              <a:spLocks noChangeArrowheads="1"/>
            </p:cNvSpPr>
            <p:nvPr/>
          </p:nvSpPr>
          <p:spPr bwMode="auto">
            <a:xfrm>
              <a:off x="576" y="1392"/>
              <a:ext cx="3168" cy="310"/>
            </a:xfrm>
            <a:prstGeom prst="rect">
              <a:avLst/>
            </a:prstGeom>
            <a:noFill/>
            <a:ln w="9525">
              <a:noFill/>
              <a:miter lim="800000"/>
              <a:headEnd/>
              <a:tailEnd/>
            </a:ln>
          </p:spPr>
          <p:txBody>
            <a:bodyPr>
              <a:spAutoFit/>
            </a:bodyPr>
            <a:lstStyle/>
            <a:p>
              <a:pPr>
                <a:spcBef>
                  <a:spcPct val="50000"/>
                </a:spcBef>
                <a:defRPr/>
              </a:pPr>
              <a:r>
                <a:rPr lang="en-US" sz="2600" dirty="0">
                  <a:latin typeface="Arial" panose="020B0604020202020204" pitchFamily="34" charset="0"/>
                  <a:cs typeface="Arial" panose="020B0604020202020204" pitchFamily="34" charset="0"/>
                </a:rPr>
                <a:t>Uneven cash flow stream</a:t>
              </a:r>
            </a:p>
          </p:txBody>
        </p:sp>
      </p:grpSp>
    </p:spTree>
    <p:extLst>
      <p:ext uri="{BB962C8B-B14F-4D97-AF65-F5344CB8AC3E}">
        <p14:creationId xmlns:p14="http://schemas.microsoft.com/office/powerpoint/2010/main" val="212801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a:xfrm>
            <a:off x="125127" y="155448"/>
            <a:ext cx="8922619" cy="1252728"/>
          </a:xfrm>
        </p:spPr>
        <p:txBody>
          <a:bodyPr>
            <a:normAutofit/>
          </a:bodyPr>
          <a:lstStyle/>
          <a:p>
            <a:r>
              <a:rPr lang="en-US" sz="2000" dirty="0"/>
              <a:t>What is the future value (FV) of an initial $100 after 3 years, if I/YR = 4%?</a:t>
            </a:r>
          </a:p>
        </p:txBody>
      </p:sp>
      <p:sp>
        <p:nvSpPr>
          <p:cNvPr id="2" name="Content Placeholder 1"/>
          <p:cNvSpPr>
            <a:spLocks noGrp="1"/>
          </p:cNvSpPr>
          <p:nvPr>
            <p:ph idx="1"/>
          </p:nvPr>
        </p:nvSpPr>
        <p:spPr/>
        <p:txBody>
          <a:bodyPr/>
          <a:lstStyle/>
          <a:p>
            <a:pPr>
              <a:defRPr/>
            </a:pPr>
            <a:r>
              <a:rPr lang="en-US" dirty="0"/>
              <a:t>Finding the FV of a cash flow or series of cash flows is called compounding.</a:t>
            </a:r>
          </a:p>
          <a:p>
            <a:pPr>
              <a:defRPr/>
            </a:pPr>
            <a:r>
              <a:rPr lang="en-US" dirty="0"/>
              <a:t>FV can be solved by using the step-by-step, financial calculator, and spreadsheet methods.</a:t>
            </a:r>
          </a:p>
        </p:txBody>
      </p:sp>
      <p:grpSp>
        <p:nvGrpSpPr>
          <p:cNvPr id="4" name="Group 20" descr="Scale from 0-3 showing how to find the FV of a cash flow." title="Timeline 4"/>
          <p:cNvGrpSpPr>
            <a:grpSpLocks/>
          </p:cNvGrpSpPr>
          <p:nvPr/>
        </p:nvGrpSpPr>
        <p:grpSpPr bwMode="auto">
          <a:xfrm>
            <a:off x="1009650" y="4129088"/>
            <a:ext cx="7300913" cy="1323975"/>
            <a:chOff x="566" y="3048"/>
            <a:chExt cx="4599" cy="834"/>
          </a:xfrm>
        </p:grpSpPr>
        <p:sp>
          <p:nvSpPr>
            <p:cNvPr id="5" name="Rectangle 6"/>
            <p:cNvSpPr>
              <a:spLocks noChangeArrowheads="1"/>
            </p:cNvSpPr>
            <p:nvPr/>
          </p:nvSpPr>
          <p:spPr bwMode="auto">
            <a:xfrm>
              <a:off x="4519" y="3610"/>
              <a:ext cx="64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FV = ?</a:t>
              </a:r>
            </a:p>
          </p:txBody>
        </p:sp>
        <p:grpSp>
          <p:nvGrpSpPr>
            <p:cNvPr id="6" name="Group 7"/>
            <p:cNvGrpSpPr>
              <a:grpSpLocks/>
            </p:cNvGrpSpPr>
            <p:nvPr/>
          </p:nvGrpSpPr>
          <p:grpSpPr bwMode="auto">
            <a:xfrm>
              <a:off x="756" y="3371"/>
              <a:ext cx="4080" cy="173"/>
              <a:chOff x="754" y="2027"/>
              <a:chExt cx="4080" cy="173"/>
            </a:xfrm>
          </p:grpSpPr>
          <p:sp>
            <p:nvSpPr>
              <p:cNvPr id="13" name="Line 8"/>
              <p:cNvSpPr>
                <a:spLocks noChangeShapeType="1"/>
              </p:cNvSpPr>
              <p:nvPr/>
            </p:nvSpPr>
            <p:spPr bwMode="auto">
              <a:xfrm>
                <a:off x="754" y="2027"/>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4" name="Line 9"/>
              <p:cNvSpPr>
                <a:spLocks noChangeShapeType="1"/>
              </p:cNvSpPr>
              <p:nvPr/>
            </p:nvSpPr>
            <p:spPr bwMode="auto">
              <a:xfrm>
                <a:off x="2146" y="2027"/>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5" name="Line 10"/>
              <p:cNvSpPr>
                <a:spLocks noChangeShapeType="1"/>
              </p:cNvSpPr>
              <p:nvPr/>
            </p:nvSpPr>
            <p:spPr bwMode="auto">
              <a:xfrm>
                <a:off x="3394" y="2027"/>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6" name="Line 11"/>
              <p:cNvSpPr>
                <a:spLocks noChangeShapeType="1"/>
              </p:cNvSpPr>
              <p:nvPr/>
            </p:nvSpPr>
            <p:spPr bwMode="auto">
              <a:xfrm>
                <a:off x="4834" y="2027"/>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sp>
            <p:nvSpPr>
              <p:cNvPr id="17" name="Line 12"/>
              <p:cNvSpPr>
                <a:spLocks noChangeShapeType="1"/>
              </p:cNvSpPr>
              <p:nvPr/>
            </p:nvSpPr>
            <p:spPr bwMode="auto">
              <a:xfrm>
                <a:off x="755" y="2113"/>
                <a:ext cx="4079" cy="0"/>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Arial" panose="020B0604020202020204" pitchFamily="34" charset="0"/>
                  <a:cs typeface="Arial" panose="020B0604020202020204" pitchFamily="34" charset="0"/>
                </a:endParaRPr>
              </a:p>
            </p:txBody>
          </p:sp>
        </p:grpSp>
        <p:sp>
          <p:nvSpPr>
            <p:cNvPr id="7" name="Rectangle 14"/>
            <p:cNvSpPr>
              <a:spLocks noChangeArrowheads="1"/>
            </p:cNvSpPr>
            <p:nvPr/>
          </p:nvSpPr>
          <p:spPr bwMode="auto">
            <a:xfrm>
              <a:off x="654" y="3048"/>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0</a:t>
              </a:r>
            </a:p>
          </p:txBody>
        </p:sp>
        <p:sp>
          <p:nvSpPr>
            <p:cNvPr id="8" name="Rectangle 15"/>
            <p:cNvSpPr>
              <a:spLocks noChangeArrowheads="1"/>
            </p:cNvSpPr>
            <p:nvPr/>
          </p:nvSpPr>
          <p:spPr bwMode="auto">
            <a:xfrm>
              <a:off x="2048" y="3048"/>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1</a:t>
              </a:r>
            </a:p>
          </p:txBody>
        </p:sp>
        <p:sp>
          <p:nvSpPr>
            <p:cNvPr id="9" name="Rectangle 16"/>
            <p:cNvSpPr>
              <a:spLocks noChangeArrowheads="1"/>
            </p:cNvSpPr>
            <p:nvPr/>
          </p:nvSpPr>
          <p:spPr bwMode="auto">
            <a:xfrm>
              <a:off x="3296" y="3048"/>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2</a:t>
              </a:r>
            </a:p>
          </p:txBody>
        </p:sp>
        <p:sp>
          <p:nvSpPr>
            <p:cNvPr id="10" name="Rectangle 17"/>
            <p:cNvSpPr>
              <a:spLocks noChangeArrowheads="1"/>
            </p:cNvSpPr>
            <p:nvPr/>
          </p:nvSpPr>
          <p:spPr bwMode="auto">
            <a:xfrm>
              <a:off x="4736" y="3048"/>
              <a:ext cx="216"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3</a:t>
              </a:r>
            </a:p>
          </p:txBody>
        </p:sp>
        <p:sp>
          <p:nvSpPr>
            <p:cNvPr id="11" name="Rectangle 18"/>
            <p:cNvSpPr>
              <a:spLocks noChangeArrowheads="1"/>
            </p:cNvSpPr>
            <p:nvPr/>
          </p:nvSpPr>
          <p:spPr bwMode="auto">
            <a:xfrm>
              <a:off x="1026" y="3247"/>
              <a:ext cx="350" cy="252"/>
            </a:xfrm>
            <a:prstGeom prst="rect">
              <a:avLst/>
            </a:prstGeom>
            <a:noFill/>
            <a:ln w="9525">
              <a:noFill/>
              <a:miter lim="800000"/>
              <a:headEnd/>
              <a:tailEnd/>
            </a:ln>
          </p:spPr>
          <p:txBody>
            <a:bodyPr wrap="none" lIns="92075" tIns="46038" rIns="92075" bIns="46038">
              <a:spAutoFit/>
            </a:bodyPr>
            <a:lstStyle/>
            <a:p>
              <a:pPr>
                <a:defRPr/>
              </a:pPr>
              <a:r>
                <a:rPr lang="en-US" sz="2000" dirty="0">
                  <a:latin typeface="Arial" panose="020B0604020202020204" pitchFamily="34" charset="0"/>
                  <a:cs typeface="Arial" panose="020B0604020202020204" pitchFamily="34" charset="0"/>
                </a:rPr>
                <a:t>4%</a:t>
              </a:r>
            </a:p>
          </p:txBody>
        </p:sp>
        <p:sp>
          <p:nvSpPr>
            <p:cNvPr id="12" name="Rectangle 19"/>
            <p:cNvSpPr>
              <a:spLocks noChangeArrowheads="1"/>
            </p:cNvSpPr>
            <p:nvPr/>
          </p:nvSpPr>
          <p:spPr bwMode="auto">
            <a:xfrm>
              <a:off x="566" y="3610"/>
              <a:ext cx="414" cy="272"/>
            </a:xfrm>
            <a:prstGeom prst="rect">
              <a:avLst/>
            </a:prstGeom>
            <a:noFill/>
            <a:ln w="9525">
              <a:noFill/>
              <a:miter lim="800000"/>
              <a:headEnd/>
              <a:tailEnd/>
            </a:ln>
          </p:spPr>
          <p:txBody>
            <a:bodyPr wrap="none" lIns="92075" tIns="46038" rIns="92075" bIns="46038">
              <a:spAutoFit/>
            </a:bodyPr>
            <a:lstStyle/>
            <a:p>
              <a:pPr>
                <a:defRPr/>
              </a:pPr>
              <a:r>
                <a:rPr lang="en-US" sz="2200" dirty="0">
                  <a:latin typeface="Arial" panose="020B0604020202020204" pitchFamily="34" charset="0"/>
                  <a:cs typeface="Arial" panose="020B0604020202020204" pitchFamily="34" charset="0"/>
                </a:rPr>
                <a:t>100</a:t>
              </a:r>
            </a:p>
          </p:txBody>
        </p:sp>
      </p:grpSp>
    </p:spTree>
    <p:extLst>
      <p:ext uri="{BB962C8B-B14F-4D97-AF65-F5344CB8AC3E}">
        <p14:creationId xmlns:p14="http://schemas.microsoft.com/office/powerpoint/2010/main" val="2314261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dirty="0"/>
              <a:t>Solving for FV:</a:t>
            </a:r>
            <a:br>
              <a:rPr lang="en-US" sz="2000" dirty="0"/>
            </a:br>
            <a:r>
              <a:rPr lang="en-US" sz="2000" dirty="0"/>
              <a:t>The Step-by-Step and Formula Methods</a:t>
            </a:r>
          </a:p>
        </p:txBody>
      </p:sp>
      <p:graphicFrame>
        <p:nvGraphicFramePr>
          <p:cNvPr id="4" name="Content Placeholder 2" descr="Four separate bullet points showing the formula to solve for FV after 1 year, 2 years, 3 years, and N years." title="Solving for FV"/>
          <p:cNvGraphicFramePr>
            <a:graphicFrameLocks noGrp="1"/>
          </p:cNvGraphicFramePr>
          <p:nvPr>
            <p:ph idx="1"/>
            <p:extLst>
              <p:ext uri="{D42A27DB-BD31-4B8C-83A1-F6EECF244321}">
                <p14:modId xmlns:p14="http://schemas.microsoft.com/office/powerpoint/2010/main" val="1348691330"/>
              </p:ext>
            </p:extLst>
          </p:nvPr>
        </p:nvGraphicFramePr>
        <p:xfrm>
          <a:off x="457200" y="1774826"/>
          <a:ext cx="8229600" cy="41062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67186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Solving for FV:</a:t>
            </a:r>
            <a:br>
              <a:rPr lang="en-US" dirty="0"/>
            </a:br>
            <a:r>
              <a:rPr lang="en-US" dirty="0"/>
              <a:t>Calculator and Excel Methods</a:t>
            </a:r>
          </a:p>
        </p:txBody>
      </p:sp>
      <p:sp>
        <p:nvSpPr>
          <p:cNvPr id="2" name="Content Placeholder 1"/>
          <p:cNvSpPr>
            <a:spLocks noGrp="1"/>
          </p:cNvSpPr>
          <p:nvPr>
            <p:ph idx="1"/>
          </p:nvPr>
        </p:nvSpPr>
        <p:spPr/>
        <p:txBody>
          <a:bodyPr/>
          <a:lstStyle/>
          <a:p>
            <a:pPr>
              <a:defRPr/>
            </a:pPr>
            <a:r>
              <a:rPr lang="en-US" dirty="0"/>
              <a:t>Solves the general FV equation.</a:t>
            </a:r>
          </a:p>
          <a:p>
            <a:pPr>
              <a:defRPr/>
            </a:pPr>
            <a:r>
              <a:rPr lang="en-US" dirty="0"/>
              <a:t>Requires 4 inputs into calculator, and will solve for the fifth. (Set to P/YR = 1 and END mode.)</a:t>
            </a:r>
          </a:p>
          <a:p>
            <a:endParaRPr lang="en-US" dirty="0"/>
          </a:p>
          <a:p>
            <a:endParaRPr lang="en-US" dirty="0"/>
          </a:p>
          <a:p>
            <a:endParaRPr lang="en-US" dirty="0"/>
          </a:p>
          <a:p>
            <a:r>
              <a:rPr lang="en-US" dirty="0" smtClean="0"/>
              <a:t>Excel</a:t>
            </a:r>
            <a:r>
              <a:rPr lang="en-US" dirty="0"/>
              <a:t>:  =FV(</a:t>
            </a:r>
            <a:r>
              <a:rPr lang="en-US" dirty="0" err="1"/>
              <a:t>rate,nper,pmt,pv,type</a:t>
            </a:r>
            <a:r>
              <a:rPr lang="en-US" dirty="0"/>
              <a:t>)</a:t>
            </a:r>
          </a:p>
        </p:txBody>
      </p:sp>
      <p:grpSp>
        <p:nvGrpSpPr>
          <p:cNvPr id="5" name="Group 37" descr="Graphic showing the calculator Inputs and Output needed to solve for FV." title="Calculator Methods"/>
          <p:cNvGrpSpPr>
            <a:grpSpLocks/>
          </p:cNvGrpSpPr>
          <p:nvPr/>
        </p:nvGrpSpPr>
        <p:grpSpPr bwMode="auto">
          <a:xfrm>
            <a:off x="2345564" y="3713359"/>
            <a:ext cx="5983288" cy="1420813"/>
            <a:chOff x="1581150" y="3375025"/>
            <a:chExt cx="5983288" cy="1420813"/>
          </a:xfrm>
        </p:grpSpPr>
        <p:grpSp>
          <p:nvGrpSpPr>
            <p:cNvPr id="6" name="Group 34"/>
            <p:cNvGrpSpPr>
              <a:grpSpLocks/>
            </p:cNvGrpSpPr>
            <p:nvPr/>
          </p:nvGrpSpPr>
          <p:grpSpPr bwMode="auto">
            <a:xfrm>
              <a:off x="1581150" y="3375025"/>
              <a:ext cx="5983288" cy="1420813"/>
              <a:chOff x="1581150" y="3375025"/>
              <a:chExt cx="5983288" cy="1420813"/>
            </a:xfrm>
          </p:grpSpPr>
          <p:grpSp>
            <p:nvGrpSpPr>
              <p:cNvPr id="8" name="Group 20"/>
              <p:cNvGrpSpPr>
                <a:grpSpLocks/>
              </p:cNvGrpSpPr>
              <p:nvPr/>
            </p:nvGrpSpPr>
            <p:grpSpPr bwMode="auto">
              <a:xfrm>
                <a:off x="1581150" y="3375025"/>
                <a:ext cx="5983288" cy="1420813"/>
                <a:chOff x="1581150" y="3119438"/>
                <a:chExt cx="5983288" cy="1420812"/>
              </a:xfrm>
            </p:grpSpPr>
            <p:sp>
              <p:nvSpPr>
                <p:cNvPr id="10" name="AutoShape 4"/>
                <p:cNvSpPr>
                  <a:spLocks noChangeArrowheads="1"/>
                </p:cNvSpPr>
                <p:nvPr/>
              </p:nvSpPr>
              <p:spPr bwMode="auto">
                <a:xfrm>
                  <a:off x="1581150" y="3119438"/>
                  <a:ext cx="5983288" cy="1420812"/>
                </a:xfrm>
                <a:prstGeom prst="roundRect">
                  <a:avLst>
                    <a:gd name="adj" fmla="val 12486"/>
                  </a:avLst>
                </a:prstGeom>
                <a:solidFill>
                  <a:srgbClr val="343F52"/>
                </a:solidFill>
                <a:ln w="25400">
                  <a:solidFill>
                    <a:schemeClr val="tx1"/>
                  </a:solidFill>
                  <a:round/>
                  <a:headEnd/>
                  <a:tailEnd/>
                </a:ln>
                <a:effectLst>
                  <a:outerShdw blurRad="50800" dist="38100" dir="2700000" algn="tl" rotWithShape="0">
                    <a:prstClr val="black">
                      <a:alpha val="40000"/>
                    </a:prstClr>
                  </a:outerShdw>
                </a:effectLst>
              </p:spPr>
              <p:txBody>
                <a:bodyPr wrap="none" anchor="ctr"/>
                <a:lstStyle/>
                <a:p>
                  <a:pPr>
                    <a:defRPr/>
                  </a:pPr>
                  <a:endParaRPr lang="en-US" sz="2000" dirty="0">
                    <a:solidFill>
                      <a:srgbClr val="000000"/>
                    </a:solidFill>
                    <a:latin typeface="Arial" panose="020B0604020202020204" pitchFamily="34" charset="0"/>
                    <a:cs typeface="Arial" panose="020B0604020202020204" pitchFamily="34" charset="0"/>
                  </a:endParaRPr>
                </a:p>
              </p:txBody>
            </p:sp>
            <p:sp>
              <p:nvSpPr>
                <p:cNvPr id="11" name="AutoShape 5"/>
                <p:cNvSpPr>
                  <a:spLocks noChangeArrowheads="1"/>
                </p:cNvSpPr>
                <p:nvPr/>
              </p:nvSpPr>
              <p:spPr bwMode="auto">
                <a:xfrm>
                  <a:off x="1733550" y="3216276"/>
                  <a:ext cx="1189038" cy="365125"/>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INPUTS</a:t>
                  </a:r>
                </a:p>
              </p:txBody>
            </p:sp>
            <p:sp>
              <p:nvSpPr>
                <p:cNvPr id="12" name="AutoShape 6"/>
                <p:cNvSpPr>
                  <a:spLocks noChangeArrowheads="1"/>
                </p:cNvSpPr>
                <p:nvPr/>
              </p:nvSpPr>
              <p:spPr bwMode="auto">
                <a:xfrm>
                  <a:off x="1733550" y="4075112"/>
                  <a:ext cx="1189038" cy="366713"/>
                </a:xfrm>
                <a:prstGeom prst="roundRect">
                  <a:avLst>
                    <a:gd name="adj" fmla="val 12486"/>
                  </a:avLst>
                </a:prstGeom>
                <a:solidFill>
                  <a:srgbClr val="AFABAB"/>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OUTPUT</a:t>
                  </a:r>
                </a:p>
              </p:txBody>
            </p:sp>
            <p:sp>
              <p:nvSpPr>
                <p:cNvPr id="13" name="AutoShape 7"/>
                <p:cNvSpPr>
                  <a:spLocks noChangeArrowheads="1"/>
                </p:cNvSpPr>
                <p:nvPr/>
              </p:nvSpPr>
              <p:spPr bwMode="auto">
                <a:xfrm>
                  <a:off x="3141663" y="3644901"/>
                  <a:ext cx="639762"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N</a:t>
                  </a:r>
                </a:p>
              </p:txBody>
            </p:sp>
            <p:sp>
              <p:nvSpPr>
                <p:cNvPr id="14" name="AutoShape 8"/>
                <p:cNvSpPr>
                  <a:spLocks noChangeArrowheads="1"/>
                </p:cNvSpPr>
                <p:nvPr/>
              </p:nvSpPr>
              <p:spPr bwMode="auto">
                <a:xfrm>
                  <a:off x="401320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100" dirty="0">
                      <a:latin typeface="Arial" panose="020B0604020202020204" pitchFamily="34" charset="0"/>
                      <a:cs typeface="Arial" panose="020B0604020202020204" pitchFamily="34" charset="0"/>
                    </a:rPr>
                    <a:t>I/YR</a:t>
                  </a:r>
                </a:p>
              </p:txBody>
            </p:sp>
            <p:sp>
              <p:nvSpPr>
                <p:cNvPr id="15" name="AutoShape 9"/>
                <p:cNvSpPr>
                  <a:spLocks noChangeArrowheads="1"/>
                </p:cNvSpPr>
                <p:nvPr/>
              </p:nvSpPr>
              <p:spPr bwMode="auto">
                <a:xfrm>
                  <a:off x="5759450"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PMT</a:t>
                  </a:r>
                </a:p>
              </p:txBody>
            </p:sp>
            <p:sp>
              <p:nvSpPr>
                <p:cNvPr id="16" name="AutoShape 10"/>
                <p:cNvSpPr>
                  <a:spLocks noChangeArrowheads="1"/>
                </p:cNvSpPr>
                <p:nvPr/>
              </p:nvSpPr>
              <p:spPr bwMode="auto">
                <a:xfrm>
                  <a:off x="4886325" y="3644901"/>
                  <a:ext cx="639763"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PV</a:t>
                  </a:r>
                </a:p>
              </p:txBody>
            </p:sp>
            <p:sp>
              <p:nvSpPr>
                <p:cNvPr id="17" name="AutoShape 11"/>
                <p:cNvSpPr>
                  <a:spLocks noChangeArrowheads="1"/>
                </p:cNvSpPr>
                <p:nvPr/>
              </p:nvSpPr>
              <p:spPr bwMode="auto">
                <a:xfrm>
                  <a:off x="6630988" y="3644901"/>
                  <a:ext cx="641350" cy="366712"/>
                </a:xfrm>
                <a:prstGeom prst="roundRect">
                  <a:avLst>
                    <a:gd name="adj" fmla="val 12486"/>
                  </a:avLst>
                </a:prstGeom>
                <a:solidFill>
                  <a:srgbClr val="ADB9CA"/>
                </a:solidFill>
                <a:ln w="9525">
                  <a:solidFill>
                    <a:schemeClr val="bg1"/>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FV</a:t>
                  </a:r>
                </a:p>
              </p:txBody>
            </p:sp>
            <p:sp>
              <p:nvSpPr>
                <p:cNvPr id="18" name="AutoShape 12"/>
                <p:cNvSpPr>
                  <a:spLocks noChangeArrowheads="1"/>
                </p:cNvSpPr>
                <p:nvPr/>
              </p:nvSpPr>
              <p:spPr bwMode="auto">
                <a:xfrm>
                  <a:off x="3141663" y="3216276"/>
                  <a:ext cx="639762" cy="365125"/>
                </a:xfrm>
                <a:prstGeom prst="roundRect">
                  <a:avLst>
                    <a:gd name="adj" fmla="val 12486"/>
                  </a:avLst>
                </a:prstGeom>
                <a:solidFill>
                  <a:schemeClr val="bg1"/>
                </a:solidFill>
                <a:ln w="9525">
                  <a:solidFill>
                    <a:schemeClr val="tx1">
                      <a:lumMod val="85000"/>
                      <a:lumOff val="15000"/>
                    </a:schemeClr>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3</a:t>
                  </a:r>
                </a:p>
              </p:txBody>
            </p:sp>
            <p:sp>
              <p:nvSpPr>
                <p:cNvPr id="19" name="AutoShape 14"/>
                <p:cNvSpPr>
                  <a:spLocks noChangeArrowheads="1"/>
                </p:cNvSpPr>
                <p:nvPr/>
              </p:nvSpPr>
              <p:spPr bwMode="auto">
                <a:xfrm>
                  <a:off x="5757863" y="3216276"/>
                  <a:ext cx="639762" cy="365125"/>
                </a:xfrm>
                <a:prstGeom prst="roundRect">
                  <a:avLst>
                    <a:gd name="adj" fmla="val 12486"/>
                  </a:avLst>
                </a:prstGeom>
                <a:solidFill>
                  <a:schemeClr val="bg1"/>
                </a:solidFill>
                <a:ln w="9525">
                  <a:solidFill>
                    <a:schemeClr val="tx1">
                      <a:lumMod val="85000"/>
                      <a:lumOff val="15000"/>
                    </a:schemeClr>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spc="-20" dirty="0">
                      <a:latin typeface="Arial" panose="020B0604020202020204" pitchFamily="34" charset="0"/>
                      <a:cs typeface="Arial" panose="020B0604020202020204" pitchFamily="34" charset="0"/>
                    </a:rPr>
                    <a:t>0</a:t>
                  </a:r>
                </a:p>
              </p:txBody>
            </p:sp>
            <p:sp>
              <p:nvSpPr>
                <p:cNvPr id="20" name="AutoShape 15"/>
                <p:cNvSpPr>
                  <a:spLocks noChangeArrowheads="1"/>
                </p:cNvSpPr>
                <p:nvPr/>
              </p:nvSpPr>
              <p:spPr bwMode="auto">
                <a:xfrm>
                  <a:off x="4006850" y="3216276"/>
                  <a:ext cx="641350" cy="366712"/>
                </a:xfrm>
                <a:prstGeom prst="roundRect">
                  <a:avLst>
                    <a:gd name="adj" fmla="val 12486"/>
                  </a:avLst>
                </a:prstGeom>
                <a:solidFill>
                  <a:schemeClr val="bg1"/>
                </a:solidFill>
                <a:ln w="9525">
                  <a:solidFill>
                    <a:schemeClr val="tx1">
                      <a:lumMod val="85000"/>
                      <a:lumOff val="15000"/>
                    </a:schemeClr>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4</a:t>
                  </a:r>
                </a:p>
              </p:txBody>
            </p:sp>
          </p:grpSp>
          <p:sp>
            <p:nvSpPr>
              <p:cNvPr id="9" name="AutoShape 16"/>
              <p:cNvSpPr>
                <a:spLocks noChangeArrowheads="1"/>
              </p:cNvSpPr>
              <p:nvPr/>
            </p:nvSpPr>
            <p:spPr bwMode="auto">
              <a:xfrm>
                <a:off x="4884738" y="3471863"/>
                <a:ext cx="639762" cy="365125"/>
              </a:xfrm>
              <a:prstGeom prst="roundRect">
                <a:avLst>
                  <a:gd name="adj" fmla="val 12486"/>
                </a:avLst>
              </a:prstGeom>
              <a:solidFill>
                <a:schemeClr val="bg1"/>
              </a:solidFill>
              <a:ln w="9525">
                <a:solidFill>
                  <a:schemeClr val="tx1">
                    <a:lumMod val="85000"/>
                    <a:lumOff val="15000"/>
                  </a:schemeClr>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-100</a:t>
                </a:r>
              </a:p>
            </p:txBody>
          </p:sp>
        </p:grpSp>
        <p:sp>
          <p:nvSpPr>
            <p:cNvPr id="7" name="AutoShape 15"/>
            <p:cNvSpPr>
              <a:spLocks noChangeArrowheads="1"/>
            </p:cNvSpPr>
            <p:nvPr/>
          </p:nvSpPr>
          <p:spPr bwMode="auto">
            <a:xfrm>
              <a:off x="6542088" y="4332288"/>
              <a:ext cx="822325" cy="366712"/>
            </a:xfrm>
            <a:prstGeom prst="roundRect">
              <a:avLst>
                <a:gd name="adj" fmla="val 12486"/>
              </a:avLst>
            </a:prstGeom>
            <a:solidFill>
              <a:schemeClr val="bg1"/>
            </a:solidFill>
            <a:ln w="9525">
              <a:solidFill>
                <a:schemeClr val="tx1">
                  <a:lumMod val="85000"/>
                  <a:lumOff val="15000"/>
                </a:schemeClr>
              </a:solidFill>
              <a:round/>
              <a:headEnd/>
              <a:tailEnd/>
            </a:ln>
            <a:effectLst>
              <a:outerShdw blurRad="50800" dist="38100" dir="2700000" algn="tl" rotWithShape="0">
                <a:prstClr val="black">
                  <a:alpha val="40000"/>
                </a:prstClr>
              </a:outerShdw>
            </a:effectLst>
          </p:spPr>
          <p:txBody>
            <a:bodyPr wrap="none" lIns="92075" tIns="46038" rIns="92075" bIns="46038" anchor="ctr"/>
            <a:lstStyle/>
            <a:p>
              <a:pPr algn="ctr">
                <a:defRPr/>
              </a:pPr>
              <a:r>
                <a:rPr lang="en-US" sz="2000" b="1" dirty="0">
                  <a:latin typeface="Arial" panose="020B0604020202020204" pitchFamily="34" charset="0"/>
                  <a:cs typeface="Arial" panose="020B0604020202020204" pitchFamily="34" charset="0"/>
                </a:rPr>
                <a:t>112.49</a:t>
              </a:r>
            </a:p>
          </p:txBody>
        </p:sp>
      </p:grpSp>
    </p:spTree>
    <p:extLst>
      <p:ext uri="{BB962C8B-B14F-4D97-AF65-F5344CB8AC3E}">
        <p14:creationId xmlns:p14="http://schemas.microsoft.com/office/powerpoint/2010/main" val="1510376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en-US" dirty="0"/>
              <a:t>Present Value</a:t>
            </a:r>
          </a:p>
        </p:txBody>
      </p:sp>
      <p:sp>
        <p:nvSpPr>
          <p:cNvPr id="2" name="Content Placeholder 1"/>
          <p:cNvSpPr>
            <a:spLocks noGrp="1"/>
          </p:cNvSpPr>
          <p:nvPr>
            <p:ph idx="1"/>
          </p:nvPr>
        </p:nvSpPr>
        <p:spPr>
          <a:xfrm>
            <a:off x="409459" y="1585976"/>
            <a:ext cx="8229600" cy="3107539"/>
          </a:xfrm>
        </p:spPr>
        <p:txBody>
          <a:bodyPr>
            <a:normAutofit lnSpcReduction="10000"/>
          </a:bodyPr>
          <a:lstStyle/>
          <a:p>
            <a:pPr>
              <a:defRPr/>
            </a:pPr>
            <a:r>
              <a:rPr lang="en-US" dirty="0"/>
              <a:t>What is the present value (PV) of $100 due in </a:t>
            </a:r>
            <a:br>
              <a:rPr lang="en-US" dirty="0"/>
            </a:br>
            <a:r>
              <a:rPr lang="en-US" dirty="0"/>
              <a:t>3 years, if I/YR = 4%?</a:t>
            </a:r>
          </a:p>
          <a:p>
            <a:pPr lvl="1">
              <a:defRPr/>
            </a:pPr>
            <a:r>
              <a:rPr lang="en-US" dirty="0"/>
              <a:t>Finding the PV of a cash flow or series of cash flows is called discounting (the reverse of compounding).</a:t>
            </a:r>
          </a:p>
          <a:p>
            <a:pPr lvl="1">
              <a:defRPr/>
            </a:pPr>
            <a:r>
              <a:rPr lang="en-US" dirty="0"/>
              <a:t>The PV shows the value of cash flows in terms of today’s purchasing power.</a:t>
            </a:r>
          </a:p>
        </p:txBody>
      </p:sp>
      <p:grpSp>
        <p:nvGrpSpPr>
          <p:cNvPr id="4" name="Group 18" descr="Scale from 0-3 showing the present value of cash flow of $100 due in 3 years." title="Present Value"/>
          <p:cNvGrpSpPr>
            <a:grpSpLocks/>
          </p:cNvGrpSpPr>
          <p:nvPr/>
        </p:nvGrpSpPr>
        <p:grpSpPr bwMode="auto">
          <a:xfrm>
            <a:off x="1457274" y="4628398"/>
            <a:ext cx="7224713" cy="1393825"/>
            <a:chOff x="935038" y="4062413"/>
            <a:chExt cx="7224301" cy="1393554"/>
          </a:xfrm>
        </p:grpSpPr>
        <p:sp>
          <p:nvSpPr>
            <p:cNvPr id="5" name="Rectangle 4"/>
            <p:cNvSpPr>
              <a:spLocks noChangeArrowheads="1"/>
            </p:cNvSpPr>
            <p:nvPr/>
          </p:nvSpPr>
          <p:spPr bwMode="auto">
            <a:xfrm>
              <a:off x="935038" y="5024251"/>
              <a:ext cx="892124" cy="431716"/>
            </a:xfrm>
            <a:prstGeom prst="rect">
              <a:avLst/>
            </a:prstGeom>
            <a:noFill/>
            <a:ln w="9525">
              <a:noFill/>
              <a:miter lim="800000"/>
              <a:headEnd/>
              <a:tailEnd/>
            </a:ln>
          </p:spPr>
          <p:txBody>
            <a:bodyPr wrap="none" lIns="92075" tIns="46038" rIns="92075" bIns="46038">
              <a:spAutoFit/>
            </a:bodyPr>
            <a:lstStyle/>
            <a:p>
              <a:pPr>
                <a:defRPr/>
              </a:pPr>
              <a:r>
                <a:rPr lang="en-US" sz="2200" dirty="0">
                  <a:latin typeface="+mn-lt"/>
                </a:rPr>
                <a:t>PV = ?</a:t>
              </a:r>
            </a:p>
          </p:txBody>
        </p:sp>
        <p:sp>
          <p:nvSpPr>
            <p:cNvPr id="6" name="Rectangle 16"/>
            <p:cNvSpPr>
              <a:spLocks noChangeArrowheads="1"/>
            </p:cNvSpPr>
            <p:nvPr/>
          </p:nvSpPr>
          <p:spPr bwMode="auto">
            <a:xfrm>
              <a:off x="7545011" y="5024251"/>
              <a:ext cx="614328" cy="431716"/>
            </a:xfrm>
            <a:prstGeom prst="rect">
              <a:avLst/>
            </a:prstGeom>
            <a:noFill/>
            <a:ln w="9525">
              <a:noFill/>
              <a:miter lim="800000"/>
              <a:headEnd/>
              <a:tailEnd/>
            </a:ln>
          </p:spPr>
          <p:txBody>
            <a:bodyPr wrap="none" lIns="92075" tIns="46038" rIns="92075" bIns="46038">
              <a:spAutoFit/>
            </a:bodyPr>
            <a:lstStyle/>
            <a:p>
              <a:pPr>
                <a:defRPr/>
              </a:pPr>
              <a:r>
                <a:rPr lang="en-US" sz="2200" dirty="0">
                  <a:latin typeface="+mn-lt"/>
                </a:rPr>
                <a:t>100</a:t>
              </a:r>
            </a:p>
          </p:txBody>
        </p:sp>
        <p:grpSp>
          <p:nvGrpSpPr>
            <p:cNvPr id="7" name="Group 5"/>
            <p:cNvGrpSpPr>
              <a:grpSpLocks/>
            </p:cNvGrpSpPr>
            <p:nvPr/>
          </p:nvGrpSpPr>
          <p:grpSpPr bwMode="auto">
            <a:xfrm>
              <a:off x="1373188" y="4641858"/>
              <a:ext cx="6477000" cy="274638"/>
              <a:chOff x="754" y="2027"/>
              <a:chExt cx="4080" cy="173"/>
            </a:xfrm>
          </p:grpSpPr>
          <p:sp>
            <p:nvSpPr>
              <p:cNvPr id="13" name="Line 6"/>
              <p:cNvSpPr>
                <a:spLocks noChangeShapeType="1"/>
              </p:cNvSpPr>
              <p:nvPr/>
            </p:nvSpPr>
            <p:spPr bwMode="auto">
              <a:xfrm>
                <a:off x="754" y="2027"/>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mn-lt"/>
                </a:endParaRPr>
              </a:p>
            </p:txBody>
          </p:sp>
          <p:sp>
            <p:nvSpPr>
              <p:cNvPr id="14" name="Line 7"/>
              <p:cNvSpPr>
                <a:spLocks noChangeShapeType="1"/>
              </p:cNvSpPr>
              <p:nvPr/>
            </p:nvSpPr>
            <p:spPr bwMode="auto">
              <a:xfrm>
                <a:off x="2146" y="2027"/>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mn-lt"/>
                </a:endParaRPr>
              </a:p>
            </p:txBody>
          </p:sp>
          <p:sp>
            <p:nvSpPr>
              <p:cNvPr id="15" name="Line 8"/>
              <p:cNvSpPr>
                <a:spLocks noChangeShapeType="1"/>
              </p:cNvSpPr>
              <p:nvPr/>
            </p:nvSpPr>
            <p:spPr bwMode="auto">
              <a:xfrm>
                <a:off x="3394" y="2027"/>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mn-lt"/>
                </a:endParaRPr>
              </a:p>
            </p:txBody>
          </p:sp>
          <p:sp>
            <p:nvSpPr>
              <p:cNvPr id="16" name="Line 9"/>
              <p:cNvSpPr>
                <a:spLocks noChangeShapeType="1"/>
              </p:cNvSpPr>
              <p:nvPr/>
            </p:nvSpPr>
            <p:spPr bwMode="auto">
              <a:xfrm>
                <a:off x="4834" y="2027"/>
                <a:ext cx="0" cy="173"/>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mn-lt"/>
                </a:endParaRPr>
              </a:p>
            </p:txBody>
          </p:sp>
          <p:sp>
            <p:nvSpPr>
              <p:cNvPr id="17" name="Line 10"/>
              <p:cNvSpPr>
                <a:spLocks noChangeShapeType="1"/>
              </p:cNvSpPr>
              <p:nvPr/>
            </p:nvSpPr>
            <p:spPr bwMode="auto">
              <a:xfrm>
                <a:off x="755" y="2113"/>
                <a:ext cx="4079" cy="0"/>
              </a:xfrm>
              <a:prstGeom prst="line">
                <a:avLst/>
              </a:prstGeom>
              <a:noFill/>
              <a:ln w="25400">
                <a:solidFill>
                  <a:schemeClr val="tx1"/>
                </a:solidFill>
                <a:round/>
                <a:headEnd type="none" w="sm" len="sm"/>
                <a:tailEnd type="none" w="sm" len="sm"/>
              </a:ln>
            </p:spPr>
            <p:txBody>
              <a:bodyPr wrap="none" anchor="ctr"/>
              <a:lstStyle/>
              <a:p>
                <a:pPr>
                  <a:defRPr/>
                </a:pPr>
                <a:endParaRPr lang="en-US" sz="2900" dirty="0">
                  <a:latin typeface="+mn-lt"/>
                </a:endParaRPr>
              </a:p>
            </p:txBody>
          </p:sp>
        </p:grpSp>
        <p:sp>
          <p:nvSpPr>
            <p:cNvPr id="8" name="Rectangle 11"/>
            <p:cNvSpPr>
              <a:spLocks noChangeArrowheads="1"/>
            </p:cNvSpPr>
            <p:nvPr/>
          </p:nvSpPr>
          <p:spPr bwMode="auto">
            <a:xfrm>
              <a:off x="1220772" y="4062413"/>
              <a:ext cx="328594" cy="431716"/>
            </a:xfrm>
            <a:prstGeom prst="rect">
              <a:avLst/>
            </a:prstGeom>
            <a:noFill/>
            <a:ln w="9525">
              <a:noFill/>
              <a:miter lim="800000"/>
              <a:headEnd/>
              <a:tailEnd/>
            </a:ln>
          </p:spPr>
          <p:txBody>
            <a:bodyPr wrap="none" lIns="92075" tIns="46038" rIns="92075" bIns="46038">
              <a:spAutoFit/>
            </a:bodyPr>
            <a:lstStyle/>
            <a:p>
              <a:pPr>
                <a:defRPr/>
              </a:pPr>
              <a:r>
                <a:rPr lang="en-US" sz="2200" dirty="0">
                  <a:latin typeface="+mn-lt"/>
                </a:rPr>
                <a:t>0</a:t>
              </a:r>
            </a:p>
          </p:txBody>
        </p:sp>
        <p:sp>
          <p:nvSpPr>
            <p:cNvPr id="9" name="Rectangle 12"/>
            <p:cNvSpPr>
              <a:spLocks noChangeArrowheads="1"/>
            </p:cNvSpPr>
            <p:nvPr/>
          </p:nvSpPr>
          <p:spPr bwMode="auto">
            <a:xfrm>
              <a:off x="3433621" y="4062413"/>
              <a:ext cx="328594" cy="431716"/>
            </a:xfrm>
            <a:prstGeom prst="rect">
              <a:avLst/>
            </a:prstGeom>
            <a:noFill/>
            <a:ln w="9525">
              <a:noFill/>
              <a:miter lim="800000"/>
              <a:headEnd/>
              <a:tailEnd/>
            </a:ln>
          </p:spPr>
          <p:txBody>
            <a:bodyPr wrap="none" lIns="92075" tIns="46038" rIns="92075" bIns="46038">
              <a:spAutoFit/>
            </a:bodyPr>
            <a:lstStyle/>
            <a:p>
              <a:pPr>
                <a:defRPr/>
              </a:pPr>
              <a:r>
                <a:rPr lang="en-US" sz="2200" dirty="0">
                  <a:latin typeface="+mn-lt"/>
                </a:rPr>
                <a:t>1</a:t>
              </a:r>
            </a:p>
          </p:txBody>
        </p:sp>
        <p:sp>
          <p:nvSpPr>
            <p:cNvPr id="10" name="Rectangle 13"/>
            <p:cNvSpPr>
              <a:spLocks noChangeArrowheads="1"/>
            </p:cNvSpPr>
            <p:nvPr/>
          </p:nvSpPr>
          <p:spPr bwMode="auto">
            <a:xfrm>
              <a:off x="5414708" y="4062413"/>
              <a:ext cx="328594" cy="431716"/>
            </a:xfrm>
            <a:prstGeom prst="rect">
              <a:avLst/>
            </a:prstGeom>
            <a:noFill/>
            <a:ln w="9525">
              <a:noFill/>
              <a:miter lim="800000"/>
              <a:headEnd/>
              <a:tailEnd/>
            </a:ln>
          </p:spPr>
          <p:txBody>
            <a:bodyPr wrap="none" lIns="92075" tIns="46038" rIns="92075" bIns="46038">
              <a:spAutoFit/>
            </a:bodyPr>
            <a:lstStyle/>
            <a:p>
              <a:pPr>
                <a:defRPr/>
              </a:pPr>
              <a:r>
                <a:rPr lang="en-US" sz="2200" dirty="0">
                  <a:latin typeface="+mn-lt"/>
                </a:rPr>
                <a:t>2</a:t>
              </a:r>
            </a:p>
          </p:txBody>
        </p:sp>
        <p:sp>
          <p:nvSpPr>
            <p:cNvPr id="11" name="Rectangle 14"/>
            <p:cNvSpPr>
              <a:spLocks noChangeArrowheads="1"/>
            </p:cNvSpPr>
            <p:nvPr/>
          </p:nvSpPr>
          <p:spPr bwMode="auto">
            <a:xfrm>
              <a:off x="7700577" y="4062413"/>
              <a:ext cx="328594" cy="431716"/>
            </a:xfrm>
            <a:prstGeom prst="rect">
              <a:avLst/>
            </a:prstGeom>
            <a:noFill/>
            <a:ln w="9525">
              <a:noFill/>
              <a:miter lim="800000"/>
              <a:headEnd/>
              <a:tailEnd/>
            </a:ln>
          </p:spPr>
          <p:txBody>
            <a:bodyPr wrap="none" lIns="92075" tIns="46038" rIns="92075" bIns="46038">
              <a:spAutoFit/>
            </a:bodyPr>
            <a:lstStyle/>
            <a:p>
              <a:pPr>
                <a:defRPr/>
              </a:pPr>
              <a:r>
                <a:rPr lang="en-US" sz="2200" dirty="0">
                  <a:latin typeface="+mn-lt"/>
                </a:rPr>
                <a:t>3</a:t>
              </a:r>
            </a:p>
          </p:txBody>
        </p:sp>
        <p:sp>
          <p:nvSpPr>
            <p:cNvPr id="12" name="Rectangle 15"/>
            <p:cNvSpPr>
              <a:spLocks noChangeArrowheads="1"/>
            </p:cNvSpPr>
            <p:nvPr/>
          </p:nvSpPr>
          <p:spPr bwMode="auto">
            <a:xfrm>
              <a:off x="1823987" y="4446513"/>
              <a:ext cx="498447" cy="399972"/>
            </a:xfrm>
            <a:prstGeom prst="rect">
              <a:avLst/>
            </a:prstGeom>
            <a:noFill/>
            <a:ln w="9525">
              <a:noFill/>
              <a:miter lim="800000"/>
              <a:headEnd/>
              <a:tailEnd/>
            </a:ln>
          </p:spPr>
          <p:txBody>
            <a:bodyPr wrap="none" lIns="92075" tIns="46038" rIns="92075" bIns="46038">
              <a:spAutoFit/>
            </a:bodyPr>
            <a:lstStyle/>
            <a:p>
              <a:pPr>
                <a:defRPr/>
              </a:pPr>
              <a:r>
                <a:rPr lang="en-US" sz="2000" dirty="0">
                  <a:latin typeface="+mn-lt"/>
                </a:rPr>
                <a:t>4%</a:t>
              </a:r>
            </a:p>
          </p:txBody>
        </p:sp>
      </p:grpSp>
    </p:spTree>
    <p:extLst>
      <p:ext uri="{BB962C8B-B14F-4D97-AF65-F5344CB8AC3E}">
        <p14:creationId xmlns:p14="http://schemas.microsoft.com/office/powerpoint/2010/main" val="3660750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SC2">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extLst>
    <a:ext uri="{05A4C25C-085E-4340-85A3-A5531E510DB2}">
      <thm15:themeFamily xmlns:thm15="http://schemas.microsoft.com/office/thememl/2012/main" name="BSC2" id="{276F6A77-23E3-476A-B988-FD911A441F5B}" vid="{99DF6ED7-918C-4470-B72F-5DBFAFEC48F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BSC2</Template>
  <TotalTime>592</TotalTime>
  <Words>2221</Words>
  <Application>Microsoft Office PowerPoint</Application>
  <PresentationFormat>On-screen Show (4:3)</PresentationFormat>
  <Paragraphs>621</Paragraphs>
  <Slides>45</Slides>
  <Notes>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45</vt:i4>
      </vt:variant>
    </vt:vector>
  </HeadingPairs>
  <TitlesOfParts>
    <vt:vector size="54" baseType="lpstr">
      <vt:lpstr>Arial</vt:lpstr>
      <vt:lpstr>Calibri</vt:lpstr>
      <vt:lpstr>Corbel</vt:lpstr>
      <vt:lpstr>Verdana</vt:lpstr>
      <vt:lpstr>Wingdings</vt:lpstr>
      <vt:lpstr>Wingdings 2</vt:lpstr>
      <vt:lpstr>Wingdings 3</vt:lpstr>
      <vt:lpstr>BSC2</vt:lpstr>
      <vt:lpstr>Equation</vt:lpstr>
      <vt:lpstr>Time Value of Money</vt:lpstr>
      <vt:lpstr>Overview</vt:lpstr>
      <vt:lpstr>Time Lines</vt:lpstr>
      <vt:lpstr>Drawing Time Lines</vt:lpstr>
      <vt:lpstr>Drawing Time Lines</vt:lpstr>
      <vt:lpstr>What is the future value (FV) of an initial $100 after 3 years, if I/YR = 4%?</vt:lpstr>
      <vt:lpstr>Solving for FV: The Step-by-Step and Formula Methods</vt:lpstr>
      <vt:lpstr>Solving for FV: Calculator and Excel Methods</vt:lpstr>
      <vt:lpstr>Present Value</vt:lpstr>
      <vt:lpstr>Solving for PV: The Formula Method</vt:lpstr>
      <vt:lpstr>Solving for PV: Calculator and Excel Methods</vt:lpstr>
      <vt:lpstr>Solving for I</vt:lpstr>
      <vt:lpstr>Solving for N</vt:lpstr>
      <vt:lpstr>What is the difference between an ordinary annuity and an annuity due? </vt:lpstr>
      <vt:lpstr>Solving for FV</vt:lpstr>
      <vt:lpstr>Solving for PV</vt:lpstr>
      <vt:lpstr>Solving for FV: 3-Year Annuity Due of $100 at 4%</vt:lpstr>
      <vt:lpstr>Solving for PV: 3-Year Annuity Due of $100 at 4%</vt:lpstr>
      <vt:lpstr>PV Calculation</vt:lpstr>
      <vt:lpstr>Annuities Over Time</vt:lpstr>
      <vt:lpstr>The Power of Compound Interest</vt:lpstr>
      <vt:lpstr>Solving for FV</vt:lpstr>
      <vt:lpstr>Solving for FV</vt:lpstr>
      <vt:lpstr>Solving for PMT</vt:lpstr>
      <vt:lpstr>What is the PV of this uneven cash flow stream?</vt:lpstr>
      <vt:lpstr>Solving for PV: Uneven Cash Flow Stream</vt:lpstr>
      <vt:lpstr>Will the FV of a lump sum be larger or smaller if compounded more often, holding the stated I% constant?</vt:lpstr>
      <vt:lpstr>Classification of Interest Rates</vt:lpstr>
      <vt:lpstr>Classification of Interest Rates</vt:lpstr>
      <vt:lpstr>The Importance of Effective Rates of Return</vt:lpstr>
      <vt:lpstr>The Importance of Effective Rates of Return</vt:lpstr>
      <vt:lpstr>When is each rate used?</vt:lpstr>
      <vt:lpstr>Effect of Compounding on FV</vt:lpstr>
      <vt:lpstr>Effective Rate vs Nominal Rate</vt:lpstr>
      <vt:lpstr>What’s the FV of a 3-year $100 annuity, if the quoted interest rate is 4%, compounded semiannually?</vt:lpstr>
      <vt:lpstr>Method 1: Compound Each Cash Flow</vt:lpstr>
      <vt:lpstr>Method 2: Financial Calculator or Excel</vt:lpstr>
      <vt:lpstr>Find the PV of This 3-Year Ordinary Annuity</vt:lpstr>
      <vt:lpstr>Loan Amortization</vt:lpstr>
      <vt:lpstr>Step 1: Find the Required Annual Payment</vt:lpstr>
      <vt:lpstr>Step 2: Find the Interest Paid in Year 1</vt:lpstr>
      <vt:lpstr>Step 3: Find the Principal Repaid in Year 1</vt:lpstr>
      <vt:lpstr>Step 4: Find the Ending Balance after Year 1</vt:lpstr>
      <vt:lpstr>Constructing an Amortization Table: Repeat Steps 1-4 Until End of Loan</vt:lpstr>
      <vt:lpstr>Illustrating an Amortized Payment:  Where does the money go?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Graff,Staci Houlton</dc:creator>
  <cp:lastModifiedBy>Robicheaux, Sara Helms</cp:lastModifiedBy>
  <cp:revision>65</cp:revision>
  <dcterms:modified xsi:type="dcterms:W3CDTF">2018-05-08T20:12:59Z</dcterms:modified>
</cp:coreProperties>
</file>