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24"/>
  </p:notesMasterIdLst>
  <p:handoutMasterIdLst>
    <p:handoutMasterId r:id="rId25"/>
  </p:handoutMasterIdLst>
  <p:sldIdLst>
    <p:sldId id="309" r:id="rId2"/>
    <p:sldId id="332" r:id="rId3"/>
    <p:sldId id="310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F52"/>
    <a:srgbClr val="F5F5F5"/>
    <a:srgbClr val="556685"/>
    <a:srgbClr val="E0DFDF"/>
    <a:srgbClr val="BBB8B8"/>
    <a:srgbClr val="AFABAB"/>
    <a:srgbClr val="BEBABA"/>
    <a:srgbClr val="F6F5F5"/>
    <a:srgbClr val="D4D2D2"/>
    <a:srgbClr val="3B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555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532C1E-3523-4901-9030-B84AB36F814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</dgm:pt>
    <dgm:pt modelId="{70C931F9-81D2-4B08-94BC-035595D994E0}">
      <dgm:prSet phldrT="[Text]" custT="1"/>
      <dgm:spPr>
        <a:solidFill>
          <a:srgbClr val="343F52">
            <a:alpha val="95000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ClrTx/>
            <a:buSzTx/>
            <a:buFontTx/>
            <a:buNone/>
          </a:pPr>
          <a:r>
            <a: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Federal reserve policy</a:t>
          </a:r>
        </a:p>
      </dgm:t>
    </dgm:pt>
    <dgm:pt modelId="{78C91772-B7B0-4CA8-A933-54D17FB016E1}" type="parTrans" cxnId="{EF9C2B0F-0A4C-4091-803F-E57D42BA67DB}">
      <dgm:prSet/>
      <dgm:spPr/>
      <dgm:t>
        <a:bodyPr/>
        <a:lstStyle/>
        <a:p>
          <a:endParaRPr lang="en-US"/>
        </a:p>
      </dgm:t>
    </dgm:pt>
    <dgm:pt modelId="{639EEBC1-6561-463A-8F02-CB31CAC8E9CE}" type="sibTrans" cxnId="{EF9C2B0F-0A4C-4091-803F-E57D42BA67DB}">
      <dgm:prSet/>
      <dgm:spPr/>
      <dgm:t>
        <a:bodyPr/>
        <a:lstStyle/>
        <a:p>
          <a:endParaRPr lang="en-US"/>
        </a:p>
      </dgm:t>
    </dgm:pt>
    <dgm:pt modelId="{6F396971-E725-4274-AFC2-47D6721384EC}">
      <dgm:prSet phldrT="[Text]" custT="1"/>
      <dgm:spPr>
        <a:solidFill>
          <a:srgbClr val="343F52">
            <a:alpha val="95000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ClrTx/>
            <a:buSzTx/>
            <a:buFontTx/>
            <a:buNone/>
          </a:pPr>
          <a:r>
            <a: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Federal budget deficits or surpluses</a:t>
          </a:r>
        </a:p>
      </dgm:t>
    </dgm:pt>
    <dgm:pt modelId="{CD628EFA-69DD-4B24-B251-6B9684729FD0}" type="parTrans" cxnId="{A7700C3B-5C0C-4338-8D54-F198CD3CBAC5}">
      <dgm:prSet/>
      <dgm:spPr/>
      <dgm:t>
        <a:bodyPr/>
        <a:lstStyle/>
        <a:p>
          <a:endParaRPr lang="en-US"/>
        </a:p>
      </dgm:t>
    </dgm:pt>
    <dgm:pt modelId="{1F169E6F-4FC5-4B75-B409-E474F3141966}" type="sibTrans" cxnId="{A7700C3B-5C0C-4338-8D54-F198CD3CBAC5}">
      <dgm:prSet/>
      <dgm:spPr/>
      <dgm:t>
        <a:bodyPr/>
        <a:lstStyle/>
        <a:p>
          <a:endParaRPr lang="en-US"/>
        </a:p>
      </dgm:t>
    </dgm:pt>
    <dgm:pt modelId="{1B0530FA-1442-41CD-BB52-D662587A5217}">
      <dgm:prSet phldrT="[Text]" custT="1"/>
      <dgm:spPr>
        <a:solidFill>
          <a:srgbClr val="343F52">
            <a:alpha val="95000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ClrTx/>
            <a:buSzTx/>
            <a:buFontTx/>
            <a:buNone/>
          </a:pPr>
          <a:r>
            <a: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International factors</a:t>
          </a:r>
        </a:p>
      </dgm:t>
    </dgm:pt>
    <dgm:pt modelId="{A948ABFB-CE9C-457B-832B-1D78E73A0D2A}" type="parTrans" cxnId="{FE89DC81-2F4F-4FAA-B191-B96C80132521}">
      <dgm:prSet/>
      <dgm:spPr/>
      <dgm:t>
        <a:bodyPr/>
        <a:lstStyle/>
        <a:p>
          <a:endParaRPr lang="en-US"/>
        </a:p>
      </dgm:t>
    </dgm:pt>
    <dgm:pt modelId="{6610C26D-D120-4299-8EB8-5DD046A6A88A}" type="sibTrans" cxnId="{FE89DC81-2F4F-4FAA-B191-B96C80132521}">
      <dgm:prSet/>
      <dgm:spPr/>
      <dgm:t>
        <a:bodyPr/>
        <a:lstStyle/>
        <a:p>
          <a:endParaRPr lang="en-US"/>
        </a:p>
      </dgm:t>
    </dgm:pt>
    <dgm:pt modelId="{751C7D2F-4B2B-4ECA-899B-32FD94D48AF2}">
      <dgm:prSet phldrT="[Text]" custT="1"/>
      <dgm:spPr>
        <a:solidFill>
          <a:srgbClr val="343F52">
            <a:alpha val="95000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ClrTx/>
            <a:buSzTx/>
            <a:buFontTx/>
            <a:buNone/>
          </a:pPr>
          <a:r>
            <a: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Level of business activity</a:t>
          </a:r>
        </a:p>
      </dgm:t>
    </dgm:pt>
    <dgm:pt modelId="{2B4F5DC1-5DB7-479F-8C70-EC61C15212C2}" type="parTrans" cxnId="{E09123B1-A94B-4205-B913-BC02EC000BF6}">
      <dgm:prSet/>
      <dgm:spPr/>
      <dgm:t>
        <a:bodyPr/>
        <a:lstStyle/>
        <a:p>
          <a:endParaRPr lang="en-US"/>
        </a:p>
      </dgm:t>
    </dgm:pt>
    <dgm:pt modelId="{B9F71557-9D51-4AA6-80B6-600086BC230A}" type="sibTrans" cxnId="{E09123B1-A94B-4205-B913-BC02EC000BF6}">
      <dgm:prSet/>
      <dgm:spPr/>
      <dgm:t>
        <a:bodyPr/>
        <a:lstStyle/>
        <a:p>
          <a:endParaRPr lang="en-US"/>
        </a:p>
      </dgm:t>
    </dgm:pt>
    <dgm:pt modelId="{11AC8B77-0083-44FE-86DF-481A74CCF8F3}" type="pres">
      <dgm:prSet presAssocID="{C0532C1E-3523-4901-9030-B84AB36F814D}" presName="linear" presStyleCnt="0">
        <dgm:presLayoutVars>
          <dgm:animLvl val="lvl"/>
          <dgm:resizeHandles val="exact"/>
        </dgm:presLayoutVars>
      </dgm:prSet>
      <dgm:spPr/>
    </dgm:pt>
    <dgm:pt modelId="{C2FD624E-DD0F-4288-8956-197E36B459BC}" type="pres">
      <dgm:prSet presAssocID="{70C931F9-81D2-4B08-94BC-035595D994E0}" presName="parentText" presStyleLbl="node1" presStyleIdx="0" presStyleCnt="4" custScaleX="95818" custScaleY="76350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AB60BA3-A859-4749-BD38-7B1D8C545ACF}" type="pres">
      <dgm:prSet presAssocID="{639EEBC1-6561-463A-8F02-CB31CAC8E9CE}" presName="spacer" presStyleCnt="0"/>
      <dgm:spPr/>
    </dgm:pt>
    <dgm:pt modelId="{B59EB2AA-2BDB-40D9-8BF9-B4F6B248E8A1}" type="pres">
      <dgm:prSet presAssocID="{6F396971-E725-4274-AFC2-47D6721384EC}" presName="parentText" presStyleLbl="node1" presStyleIdx="1" presStyleCnt="4" custScaleX="95818" custScaleY="76350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F130DC6-87CD-4227-B61B-08D3D43A0A63}" type="pres">
      <dgm:prSet presAssocID="{1F169E6F-4FC5-4B75-B409-E474F3141966}" presName="spacer" presStyleCnt="0"/>
      <dgm:spPr/>
    </dgm:pt>
    <dgm:pt modelId="{FDB5FC41-9669-47EB-9EA7-98705E45F3D6}" type="pres">
      <dgm:prSet presAssocID="{1B0530FA-1442-41CD-BB52-D662587A5217}" presName="parentText" presStyleLbl="node1" presStyleIdx="2" presStyleCnt="4" custScaleX="95818" custScaleY="76350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19F20CF-5071-4F7A-84CC-8648D3A613FC}" type="pres">
      <dgm:prSet presAssocID="{6610C26D-D120-4299-8EB8-5DD046A6A88A}" presName="spacer" presStyleCnt="0"/>
      <dgm:spPr/>
    </dgm:pt>
    <dgm:pt modelId="{5DB6B9A1-27E7-4ED7-8382-5143C73ABEF1}" type="pres">
      <dgm:prSet presAssocID="{751C7D2F-4B2B-4ECA-899B-32FD94D48AF2}" presName="parentText" presStyleLbl="node1" presStyleIdx="3" presStyleCnt="4" custScaleX="95818" custScaleY="76350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2DFDDD90-9153-43C2-8F27-F9EBEB22FFA0}" type="presOf" srcId="{1B0530FA-1442-41CD-BB52-D662587A5217}" destId="{FDB5FC41-9669-47EB-9EA7-98705E45F3D6}" srcOrd="0" destOrd="0" presId="urn:microsoft.com/office/officeart/2005/8/layout/vList2"/>
    <dgm:cxn modelId="{79E14899-0936-41C9-992C-9F4DEA9B69FA}" type="presOf" srcId="{70C931F9-81D2-4B08-94BC-035595D994E0}" destId="{C2FD624E-DD0F-4288-8956-197E36B459BC}" srcOrd="0" destOrd="0" presId="urn:microsoft.com/office/officeart/2005/8/layout/vList2"/>
    <dgm:cxn modelId="{46417DA0-BE51-4F6F-9753-70AD422D58EB}" type="presOf" srcId="{C0532C1E-3523-4901-9030-B84AB36F814D}" destId="{11AC8B77-0083-44FE-86DF-481A74CCF8F3}" srcOrd="0" destOrd="0" presId="urn:microsoft.com/office/officeart/2005/8/layout/vList2"/>
    <dgm:cxn modelId="{7B7A70C1-3059-4AFE-95C0-2778EC70886D}" type="presOf" srcId="{6F396971-E725-4274-AFC2-47D6721384EC}" destId="{B59EB2AA-2BDB-40D9-8BF9-B4F6B248E8A1}" srcOrd="0" destOrd="0" presId="urn:microsoft.com/office/officeart/2005/8/layout/vList2"/>
    <dgm:cxn modelId="{EF9C2B0F-0A4C-4091-803F-E57D42BA67DB}" srcId="{C0532C1E-3523-4901-9030-B84AB36F814D}" destId="{70C931F9-81D2-4B08-94BC-035595D994E0}" srcOrd="0" destOrd="0" parTransId="{78C91772-B7B0-4CA8-A933-54D17FB016E1}" sibTransId="{639EEBC1-6561-463A-8F02-CB31CAC8E9CE}"/>
    <dgm:cxn modelId="{E09123B1-A94B-4205-B913-BC02EC000BF6}" srcId="{C0532C1E-3523-4901-9030-B84AB36F814D}" destId="{751C7D2F-4B2B-4ECA-899B-32FD94D48AF2}" srcOrd="3" destOrd="0" parTransId="{2B4F5DC1-5DB7-479F-8C70-EC61C15212C2}" sibTransId="{B9F71557-9D51-4AA6-80B6-600086BC230A}"/>
    <dgm:cxn modelId="{B52692D1-F5CC-40EE-BD38-CFE6BAA98B7F}" type="presOf" srcId="{751C7D2F-4B2B-4ECA-899B-32FD94D48AF2}" destId="{5DB6B9A1-27E7-4ED7-8382-5143C73ABEF1}" srcOrd="0" destOrd="0" presId="urn:microsoft.com/office/officeart/2005/8/layout/vList2"/>
    <dgm:cxn modelId="{A7700C3B-5C0C-4338-8D54-F198CD3CBAC5}" srcId="{C0532C1E-3523-4901-9030-B84AB36F814D}" destId="{6F396971-E725-4274-AFC2-47D6721384EC}" srcOrd="1" destOrd="0" parTransId="{CD628EFA-69DD-4B24-B251-6B9684729FD0}" sibTransId="{1F169E6F-4FC5-4B75-B409-E474F3141966}"/>
    <dgm:cxn modelId="{FE89DC81-2F4F-4FAA-B191-B96C80132521}" srcId="{C0532C1E-3523-4901-9030-B84AB36F814D}" destId="{1B0530FA-1442-41CD-BB52-D662587A5217}" srcOrd="2" destOrd="0" parTransId="{A948ABFB-CE9C-457B-832B-1D78E73A0D2A}" sibTransId="{6610C26D-D120-4299-8EB8-5DD046A6A88A}"/>
    <dgm:cxn modelId="{92F194CF-342E-4B61-8AF6-824D4E9CEE6B}" type="presParOf" srcId="{11AC8B77-0083-44FE-86DF-481A74CCF8F3}" destId="{C2FD624E-DD0F-4288-8956-197E36B459BC}" srcOrd="0" destOrd="0" presId="urn:microsoft.com/office/officeart/2005/8/layout/vList2"/>
    <dgm:cxn modelId="{FBFA8B9C-125E-4F39-929B-930FE8A8F96E}" type="presParOf" srcId="{11AC8B77-0083-44FE-86DF-481A74CCF8F3}" destId="{FAB60BA3-A859-4749-BD38-7B1D8C545ACF}" srcOrd="1" destOrd="0" presId="urn:microsoft.com/office/officeart/2005/8/layout/vList2"/>
    <dgm:cxn modelId="{A0658E2B-C3EF-4E00-9F2A-0A87FFF5C042}" type="presParOf" srcId="{11AC8B77-0083-44FE-86DF-481A74CCF8F3}" destId="{B59EB2AA-2BDB-40D9-8BF9-B4F6B248E8A1}" srcOrd="2" destOrd="0" presId="urn:microsoft.com/office/officeart/2005/8/layout/vList2"/>
    <dgm:cxn modelId="{FB34CF36-153A-4072-926A-B40AAD6084BE}" type="presParOf" srcId="{11AC8B77-0083-44FE-86DF-481A74CCF8F3}" destId="{AF130DC6-87CD-4227-B61B-08D3D43A0A63}" srcOrd="3" destOrd="0" presId="urn:microsoft.com/office/officeart/2005/8/layout/vList2"/>
    <dgm:cxn modelId="{28A6EA22-EA5A-4D2F-A27A-FA0B3CD0761D}" type="presParOf" srcId="{11AC8B77-0083-44FE-86DF-481A74CCF8F3}" destId="{FDB5FC41-9669-47EB-9EA7-98705E45F3D6}" srcOrd="4" destOrd="0" presId="urn:microsoft.com/office/officeart/2005/8/layout/vList2"/>
    <dgm:cxn modelId="{93FFFC76-E9F7-4A93-A0D2-9C9E59C66807}" type="presParOf" srcId="{11AC8B77-0083-44FE-86DF-481A74CCF8F3}" destId="{619F20CF-5071-4F7A-84CC-8648D3A613FC}" srcOrd="5" destOrd="0" presId="urn:microsoft.com/office/officeart/2005/8/layout/vList2"/>
    <dgm:cxn modelId="{C9EE447A-D82A-4C99-A2B3-64D57A70DA12}" type="presParOf" srcId="{11AC8B77-0083-44FE-86DF-481A74CCF8F3}" destId="{5DB6B9A1-27E7-4ED7-8382-5143C73ABEF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FD624E-DD0F-4288-8956-197E36B459BC}">
      <dsp:nvSpPr>
        <dsp:cNvPr id="0" name=""/>
        <dsp:cNvSpPr/>
      </dsp:nvSpPr>
      <dsp:spPr>
        <a:xfrm>
          <a:off x="138546" y="17236"/>
          <a:ext cx="6348761" cy="871855"/>
        </a:xfrm>
        <a:prstGeom prst="rect">
          <a:avLst/>
        </a:prstGeom>
        <a:solidFill>
          <a:srgbClr val="343F52">
            <a:alpha val="95000"/>
          </a:srgb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Federal reserve policy</a:t>
          </a:r>
        </a:p>
      </dsp:txBody>
      <dsp:txXfrm>
        <a:off x="138546" y="17236"/>
        <a:ext cx="6348761" cy="871855"/>
      </dsp:txXfrm>
    </dsp:sp>
    <dsp:sp modelId="{B59EB2AA-2BDB-40D9-8BF9-B4F6B248E8A1}">
      <dsp:nvSpPr>
        <dsp:cNvPr id="0" name=""/>
        <dsp:cNvSpPr/>
      </dsp:nvSpPr>
      <dsp:spPr>
        <a:xfrm>
          <a:off x="138546" y="1064772"/>
          <a:ext cx="6348761" cy="871855"/>
        </a:xfrm>
        <a:prstGeom prst="rect">
          <a:avLst/>
        </a:prstGeom>
        <a:solidFill>
          <a:srgbClr val="343F52">
            <a:alpha val="95000"/>
          </a:srgb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Federal budget deficits or surpluses</a:t>
          </a:r>
        </a:p>
      </dsp:txBody>
      <dsp:txXfrm>
        <a:off x="138546" y="1064772"/>
        <a:ext cx="6348761" cy="871855"/>
      </dsp:txXfrm>
    </dsp:sp>
    <dsp:sp modelId="{FDB5FC41-9669-47EB-9EA7-98705E45F3D6}">
      <dsp:nvSpPr>
        <dsp:cNvPr id="0" name=""/>
        <dsp:cNvSpPr/>
      </dsp:nvSpPr>
      <dsp:spPr>
        <a:xfrm>
          <a:off x="138546" y="2112308"/>
          <a:ext cx="6348761" cy="871855"/>
        </a:xfrm>
        <a:prstGeom prst="rect">
          <a:avLst/>
        </a:prstGeom>
        <a:solidFill>
          <a:srgbClr val="343F52">
            <a:alpha val="95000"/>
          </a:srgb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International factors</a:t>
          </a:r>
        </a:p>
      </dsp:txBody>
      <dsp:txXfrm>
        <a:off x="138546" y="2112308"/>
        <a:ext cx="6348761" cy="871855"/>
      </dsp:txXfrm>
    </dsp:sp>
    <dsp:sp modelId="{5DB6B9A1-27E7-4ED7-8382-5143C73ABEF1}">
      <dsp:nvSpPr>
        <dsp:cNvPr id="0" name=""/>
        <dsp:cNvSpPr/>
      </dsp:nvSpPr>
      <dsp:spPr>
        <a:xfrm>
          <a:off x="138546" y="3159844"/>
          <a:ext cx="6348761" cy="871855"/>
        </a:xfrm>
        <a:prstGeom prst="rect">
          <a:avLst/>
        </a:prstGeom>
        <a:solidFill>
          <a:srgbClr val="343F52">
            <a:alpha val="95000"/>
          </a:srgb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Level of business activity</a:t>
          </a:r>
        </a:p>
      </dsp:txBody>
      <dsp:txXfrm>
        <a:off x="138546" y="3159844"/>
        <a:ext cx="6348761" cy="871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7B525-4170-42DD-80A2-44CF2C968635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A6331-6128-4BE5-B0B1-B34C16677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E2E2D-417D-47A7-89BD-34F46F874444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14705-AF32-4D71-9FF6-531A2A9BF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14705-AF32-4D71-9FF6-531A2A9BF0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234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1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842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61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10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34229"/>
            <a:ext cx="9144000" cy="9197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690770"/>
              </p:ext>
            </p:extLst>
          </p:nvPr>
        </p:nvGraphicFramePr>
        <p:xfrm>
          <a:off x="1050401" y="1989078"/>
          <a:ext cx="7075027" cy="315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8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1164">
                <a:tc>
                  <a:txBody>
                    <a:bodyPr/>
                    <a:lstStyle/>
                    <a:p>
                      <a:endParaRPr lang="en-US" sz="8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Picture 8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105701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0" name="Picture 9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734972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1" name="Picture 10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1171" y="4616311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1171" y="3987178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3" name="Picture 12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4109" y="3364243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675701" y="3382770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687185" y="2733755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75700" y="2095837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9825" y="3987178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669824" y="4630588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57" y="485813"/>
            <a:ext cx="8818685" cy="79047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407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576763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600"/>
              </a:spcBef>
              <a:spcAft>
                <a:spcPts val="1200"/>
              </a:spcAft>
              <a:buClr>
                <a:srgbClr val="343F52"/>
              </a:buClr>
              <a:buSzPct val="120000"/>
              <a:buFont typeface="Wingdings" panose="05000000000000000000" pitchFamily="2" charset="2"/>
              <a:buChar char="§"/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SzPct val="120000"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Wingdings" panose="05000000000000000000" pitchFamily="2" charset="2"/>
              <a:buChar char="§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092902"/>
            <a:ext cx="9144001" cy="120436"/>
          </a:xfrm>
          <a:prstGeom prst="rect">
            <a:avLst/>
          </a:prstGeom>
          <a:gradFill flip="none" rotWithShape="1">
            <a:gsLst>
              <a:gs pos="25000">
                <a:schemeClr val="bg2">
                  <a:lumMod val="75000"/>
                </a:schemeClr>
              </a:gs>
              <a:gs pos="66000">
                <a:schemeClr val="bg2">
                  <a:lumMod val="75000"/>
                </a:schemeClr>
              </a:gs>
              <a:gs pos="82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0871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92902"/>
            <a:ext cx="9144001" cy="120436"/>
          </a:xfrm>
          <a:prstGeom prst="rect">
            <a:avLst/>
          </a:prstGeom>
          <a:gradFill flip="none" rotWithShape="1">
            <a:gsLst>
              <a:gs pos="25000">
                <a:schemeClr val="bg2">
                  <a:lumMod val="75000"/>
                </a:schemeClr>
              </a:gs>
              <a:gs pos="66000">
                <a:schemeClr val="bg2">
                  <a:lumMod val="75000"/>
                </a:schemeClr>
              </a:gs>
              <a:gs pos="82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93530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13239"/>
            <a:ext cx="9144001" cy="80082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</a:schemeClr>
              </a:gs>
              <a:gs pos="60000">
                <a:schemeClr val="bg2">
                  <a:lumMod val="75000"/>
                  <a:alpha val="80000"/>
                </a:schemeClr>
              </a:gs>
              <a:gs pos="78000">
                <a:schemeClr val="bg2">
                  <a:lumMod val="75000"/>
                  <a:alpha val="80000"/>
                </a:schemeClr>
              </a:gs>
              <a:gs pos="100000">
                <a:srgbClr val="F5F5F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2875" y="454180"/>
            <a:ext cx="8858250" cy="71893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576763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600"/>
              </a:spcBef>
              <a:spcAft>
                <a:spcPts val="1200"/>
              </a:spcAft>
              <a:buClr>
                <a:srgbClr val="343F52"/>
              </a:buClr>
              <a:buSzPct val="120000"/>
              <a:buFont typeface="Wingdings" panose="05000000000000000000" pitchFamily="2" charset="2"/>
              <a:buChar char="§"/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SzPct val="120000"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Wingdings" panose="05000000000000000000" pitchFamily="2" charset="2"/>
              <a:buChar char="§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491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nd Title">
    <p:bg>
      <p:bgPr>
        <a:blipFill dpi="0" rotWithShape="1">
          <a:blip r:embed="rId2">
            <a:alphaModFix amt="7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720621" y="1021141"/>
            <a:ext cx="3447288" cy="466344"/>
          </a:xfrm>
          <a:prstGeom prst="rect">
            <a:avLst/>
          </a:prstGeom>
        </p:spPr>
        <p:txBody>
          <a:bodyPr/>
          <a:lstStyle>
            <a:lvl1pPr algn="ctr">
              <a:defRPr sz="2400" baseline="0">
                <a:solidFill>
                  <a:srgbClr val="343F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End of Chapter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071131" y="1503620"/>
            <a:ext cx="2743200" cy="0"/>
          </a:xfrm>
          <a:prstGeom prst="line">
            <a:avLst/>
          </a:prstGeom>
          <a:ln w="25400">
            <a:solidFill>
              <a:srgbClr val="343F5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0940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H_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34229"/>
            <a:ext cx="9144000" cy="91974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116405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0" name="Picture 9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734972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1171" y="3987178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3" name="Picture 12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4109" y="3364243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675701" y="3382770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687185" y="2733755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75700" y="2095837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9825" y="3987178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57" y="485813"/>
            <a:ext cx="8818685" cy="79047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264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JH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576763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600"/>
              </a:spcBef>
              <a:spcAft>
                <a:spcPts val="1200"/>
              </a:spcAft>
              <a:buClr>
                <a:srgbClr val="343F52"/>
              </a:buClr>
              <a:buSzPct val="120000"/>
              <a:buFont typeface="Wingdings" panose="05000000000000000000" pitchFamily="2" charset="2"/>
              <a:buChar char="§"/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SzPct val="120000"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Wingdings" panose="05000000000000000000" pitchFamily="2" charset="2"/>
              <a:buChar char="§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78166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H_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232819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51513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7969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6702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2838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425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1510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6650362"/>
            <a:ext cx="914399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9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Cengage Learning. All Rights Reserved. May not be scanned, copied or duplicated, or posted to a publicly accessible website, in whole or in part.  </a:t>
            </a:r>
            <a:endParaRPr lang="en-US" sz="9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5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1256" y="6399014"/>
            <a:ext cx="2133600" cy="274320"/>
          </a:xfrm>
          <a:prstGeom prst="rect">
            <a:avLst/>
          </a:prstGeom>
        </p:spPr>
        <p:txBody>
          <a:bodyPr/>
          <a:lstStyle/>
          <a:p>
            <a:fld id="{01E34992-641E-4113-AEDF-E68E7B28DC3A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52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  <a:prstGeom prst="rect">
            <a:avLst/>
          </a:prstGeom>
        </p:spPr>
        <p:txBody>
          <a:bodyPr/>
          <a:lstStyle/>
          <a:p>
            <a:fld id="{01E34992-641E-4113-AEDF-E68E7B28DC3A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543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dirty="0" smtClean="0"/>
              <a:t>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673334"/>
            <a:ext cx="9144000" cy="184666"/>
          </a:xfrm>
          <a:prstGeom prst="rect">
            <a:avLst/>
          </a:prstGeom>
          <a:solidFill>
            <a:srgbClr val="343F5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62982"/>
          </a:xfrm>
          <a:prstGeom prst="rect">
            <a:avLst/>
          </a:prstGeom>
          <a:solidFill>
            <a:srgbClr val="343F5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89418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Interest </a:t>
            </a:r>
            <a:r>
              <a:rPr lang="en-US" dirty="0"/>
              <a:t>Rates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Chapter 6</a:t>
            </a:r>
          </a:p>
        </p:txBody>
      </p:sp>
    </p:spTree>
    <p:extLst>
      <p:ext uri="{BB962C8B-B14F-4D97-AF65-F5344CB8AC3E}">
        <p14:creationId xmlns:p14="http://schemas.microsoft.com/office/powerpoint/2010/main" val="314179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2: Find the appropriate maturity risk premium (MRP).  For this example, the following equation will be used to find a security’s appropriate maturity risk premium.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Constructing the Yield Curve: Maturity Risk</a:t>
            </a:r>
          </a:p>
        </p:txBody>
      </p:sp>
      <p:sp>
        <p:nvSpPr>
          <p:cNvPr id="4" name="Rectangle 3" descr=" Formula for calculating maturity risk premium (MRP)." title="Maturity Risk"/>
          <p:cNvSpPr/>
          <p:nvPr/>
        </p:nvSpPr>
        <p:spPr>
          <a:xfrm>
            <a:off x="2539496" y="3365361"/>
            <a:ext cx="4065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MRP</a:t>
            </a:r>
            <a:r>
              <a:rPr lang="en-US" sz="2800" baseline="-250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en-US" sz="28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0.1% (t – 1)</a:t>
            </a:r>
          </a:p>
        </p:txBody>
      </p:sp>
    </p:spTree>
    <p:extLst>
      <p:ext uri="{BB962C8B-B14F-4D97-AF65-F5344CB8AC3E}">
        <p14:creationId xmlns:p14="http://schemas.microsoft.com/office/powerpoint/2010/main" val="135121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the given equation: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Notice that since the equation is linear, the maturity risk premium is increasing as the time to maturity increases, as it should be.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Constructing the Yield Curve: Maturity Risk</a:t>
            </a:r>
          </a:p>
        </p:txBody>
      </p:sp>
      <p:graphicFrame>
        <p:nvGraphicFramePr>
          <p:cNvPr id="4" name="Object 4" descr="Using the equation for calculate maturity risk. " title="Maturity Risk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576810"/>
              </p:ext>
            </p:extLst>
          </p:nvPr>
        </p:nvGraphicFramePr>
        <p:xfrm>
          <a:off x="2813842" y="2307305"/>
          <a:ext cx="3516313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4" imgW="1765080" imgH="583920" progId="Equation.3">
                  <p:embed/>
                </p:oleObj>
              </mc:Choice>
              <mc:Fallback>
                <p:oleObj name="Equation" r:id="rId4" imgW="1765080" imgH="583920" progId="Equation.3">
                  <p:embed/>
                  <p:pic>
                    <p:nvPicPr>
                      <p:cNvPr id="4" name="Object 4" descr="Using the equation for calculate maturity risk. " title="Maturity Risk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3842" y="2307305"/>
                        <a:ext cx="3516313" cy="1163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50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Step 3: Adding the premiums to r*.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RF</a:t>
            </a:r>
            <a:r>
              <a:rPr lang="en-US" baseline="-25000" dirty="0"/>
              <a:t>, </a:t>
            </a:r>
            <a:r>
              <a:rPr lang="en-US" baseline="-30000" dirty="0"/>
              <a:t>t</a:t>
            </a:r>
            <a:r>
              <a:rPr lang="en-US" dirty="0"/>
              <a:t> = r* + </a:t>
            </a:r>
            <a:r>
              <a:rPr lang="en-US" dirty="0" err="1"/>
              <a:t>IP</a:t>
            </a:r>
            <a:r>
              <a:rPr lang="en-US" baseline="-25000" dirty="0" err="1"/>
              <a:t>t</a:t>
            </a:r>
            <a:r>
              <a:rPr lang="en-US" dirty="0"/>
              <a:t> + </a:t>
            </a:r>
            <a:r>
              <a:rPr lang="en-US" dirty="0" err="1"/>
              <a:t>MRP</a:t>
            </a:r>
            <a:r>
              <a:rPr lang="en-US" baseline="-25000" dirty="0" err="1"/>
              <a:t>t</a:t>
            </a:r>
            <a:endParaRPr lang="en-US" baseline="-25000" dirty="0"/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dirty="0"/>
              <a:t>Assume r* = 3%,</a:t>
            </a:r>
          </a:p>
          <a:p>
            <a:pPr>
              <a:spcAft>
                <a:spcPts val="1800"/>
              </a:spcAft>
            </a:pPr>
            <a:endParaRPr lang="en-US" dirty="0"/>
          </a:p>
          <a:p>
            <a:pPr marL="0" indent="0">
              <a:spcAft>
                <a:spcPts val="1800"/>
              </a:spcAft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 the IPs and MRPs to r* to Find the Appropriate Nominal Rates</a:t>
            </a:r>
          </a:p>
        </p:txBody>
      </p:sp>
      <p:graphicFrame>
        <p:nvGraphicFramePr>
          <p:cNvPr id="4" name="Object 4" descr="Adding the premiums to r* to calculate for the nominal rates. " title="Appropriate Nominal Ra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757495"/>
              </p:ext>
            </p:extLst>
          </p:nvPr>
        </p:nvGraphicFramePr>
        <p:xfrm>
          <a:off x="1775262" y="3718608"/>
          <a:ext cx="5593474" cy="1649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3" imgW="2070000" imgH="609480" progId="Equation.3">
                  <p:embed/>
                </p:oleObj>
              </mc:Choice>
              <mc:Fallback>
                <p:oleObj name="Equation" r:id="rId3" imgW="2070000" imgH="609480" progId="Equation.3">
                  <p:embed/>
                  <p:pic>
                    <p:nvPicPr>
                      <p:cNvPr id="4" name="Object 4" descr="Adding the premiums to r* to calculate for the nominal rates. " title="Appropriate Nominal Rates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262" y="3718608"/>
                        <a:ext cx="5593474" cy="164919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513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78861" y="1960529"/>
            <a:ext cx="3864207" cy="4576763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dirty="0"/>
              <a:t>An upward-sloping yield curve.</a:t>
            </a:r>
          </a:p>
          <a:p>
            <a:pPr>
              <a:spcAft>
                <a:spcPts val="2400"/>
              </a:spcAft>
            </a:pPr>
            <a:r>
              <a:rPr lang="en-US" dirty="0"/>
              <a:t>Upward slope due to an increase in expected inflation and increasing maturity risk premium.</a:t>
            </a:r>
          </a:p>
        </p:txBody>
      </p:sp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Hypothetical Yield Curve</a:t>
            </a:r>
          </a:p>
        </p:txBody>
      </p:sp>
      <p:grpSp>
        <p:nvGrpSpPr>
          <p:cNvPr id="4" name="Group 37" descr="A colorful graph illustrating an upward-sloping yield curve. " title="Hypothetical Yield Curve"/>
          <p:cNvGrpSpPr>
            <a:grpSpLocks/>
          </p:cNvGrpSpPr>
          <p:nvPr/>
        </p:nvGrpSpPr>
        <p:grpSpPr bwMode="auto">
          <a:xfrm>
            <a:off x="158261" y="1600200"/>
            <a:ext cx="5539223" cy="4149753"/>
            <a:chOff x="336119" y="2114550"/>
            <a:chExt cx="5539511" cy="4150041"/>
          </a:xfrm>
        </p:grpSpPr>
        <p:sp>
          <p:nvSpPr>
            <p:cNvPr id="5" name="Arc 31"/>
            <p:cNvSpPr>
              <a:spLocks/>
            </p:cNvSpPr>
            <p:nvPr/>
          </p:nvSpPr>
          <p:spPr bwMode="auto">
            <a:xfrm rot="10800000" flipV="1">
              <a:off x="967977" y="3111569"/>
              <a:ext cx="3556185" cy="1190708"/>
            </a:xfrm>
            <a:custGeom>
              <a:avLst/>
              <a:gdLst>
                <a:gd name="T0" fmla="*/ 0 w 21734"/>
                <a:gd name="T1" fmla="*/ 0 h 21600"/>
                <a:gd name="T2" fmla="*/ 0 w 21734"/>
                <a:gd name="T3" fmla="*/ 0 h 21600"/>
                <a:gd name="T4" fmla="*/ 0 w 21734"/>
                <a:gd name="T5" fmla="*/ 0 h 21600"/>
                <a:gd name="T6" fmla="*/ 0 60000 65536"/>
                <a:gd name="T7" fmla="*/ 0 60000 65536"/>
                <a:gd name="T8" fmla="*/ 0 60000 65536"/>
                <a:gd name="T9" fmla="*/ 0 w 21734"/>
                <a:gd name="T10" fmla="*/ 0 h 21600"/>
                <a:gd name="T11" fmla="*/ 21734 w 2173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34" h="21600" fill="none" extrusionOk="0">
                  <a:moveTo>
                    <a:pt x="0" y="0"/>
                  </a:moveTo>
                  <a:cubicBezTo>
                    <a:pt x="44" y="0"/>
                    <a:pt x="89" y="-1"/>
                    <a:pt x="134" y="0"/>
                  </a:cubicBezTo>
                  <a:cubicBezTo>
                    <a:pt x="12063" y="0"/>
                    <a:pt x="21734" y="9670"/>
                    <a:pt x="21734" y="21600"/>
                  </a:cubicBezTo>
                </a:path>
                <a:path w="21734" h="21600" stroke="0" extrusionOk="0">
                  <a:moveTo>
                    <a:pt x="0" y="0"/>
                  </a:moveTo>
                  <a:cubicBezTo>
                    <a:pt x="44" y="0"/>
                    <a:pt x="89" y="-1"/>
                    <a:pt x="134" y="0"/>
                  </a:cubicBezTo>
                  <a:cubicBezTo>
                    <a:pt x="12063" y="0"/>
                    <a:pt x="21734" y="9670"/>
                    <a:pt x="21734" y="21600"/>
                  </a:cubicBezTo>
                  <a:lnTo>
                    <a:pt x="134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508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35"/>
            <p:cNvSpPr>
              <a:spLocks/>
            </p:cNvSpPr>
            <p:nvPr/>
          </p:nvSpPr>
          <p:spPr bwMode="auto">
            <a:xfrm>
              <a:off x="953689" y="3441792"/>
              <a:ext cx="3586348" cy="1665404"/>
            </a:xfrm>
            <a:custGeom>
              <a:avLst/>
              <a:gdLst>
                <a:gd name="T0" fmla="*/ 0 w 2640"/>
                <a:gd name="T1" fmla="*/ 1056 h 1056"/>
                <a:gd name="T2" fmla="*/ 1010 w 2640"/>
                <a:gd name="T3" fmla="*/ 1056 h 1056"/>
                <a:gd name="T4" fmla="*/ 1010 w 2640"/>
                <a:gd name="T5" fmla="*/ 0 h 1056"/>
                <a:gd name="T6" fmla="*/ 900 w 2640"/>
                <a:gd name="T7" fmla="*/ 0 h 1056"/>
                <a:gd name="T8" fmla="*/ 828 w 2640"/>
                <a:gd name="T9" fmla="*/ 0 h 1056"/>
                <a:gd name="T10" fmla="*/ 588 w 2640"/>
                <a:gd name="T11" fmla="*/ 48 h 1056"/>
                <a:gd name="T12" fmla="*/ 441 w 2640"/>
                <a:gd name="T13" fmla="*/ 96 h 1056"/>
                <a:gd name="T14" fmla="*/ 331 w 2640"/>
                <a:gd name="T15" fmla="*/ 144 h 1056"/>
                <a:gd name="T16" fmla="*/ 257 w 2640"/>
                <a:gd name="T17" fmla="*/ 192 h 1056"/>
                <a:gd name="T18" fmla="*/ 185 w 2640"/>
                <a:gd name="T19" fmla="*/ 240 h 1056"/>
                <a:gd name="T20" fmla="*/ 129 w 2640"/>
                <a:gd name="T21" fmla="*/ 288 h 1056"/>
                <a:gd name="T22" fmla="*/ 91 w 2640"/>
                <a:gd name="T23" fmla="*/ 336 h 1056"/>
                <a:gd name="T24" fmla="*/ 55 w 2640"/>
                <a:gd name="T25" fmla="*/ 384 h 1056"/>
                <a:gd name="T26" fmla="*/ 19 w 2640"/>
                <a:gd name="T27" fmla="*/ 480 h 1056"/>
                <a:gd name="T28" fmla="*/ 0 w 2640"/>
                <a:gd name="T29" fmla="*/ 576 h 1056"/>
                <a:gd name="T30" fmla="*/ 0 w 2640"/>
                <a:gd name="T31" fmla="*/ 1056 h 10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40"/>
                <a:gd name="T49" fmla="*/ 0 h 1056"/>
                <a:gd name="T50" fmla="*/ 2640 w 2640"/>
                <a:gd name="T51" fmla="*/ 1056 h 10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40" h="1056">
                  <a:moveTo>
                    <a:pt x="0" y="1056"/>
                  </a:moveTo>
                  <a:lnTo>
                    <a:pt x="2640" y="1056"/>
                  </a:lnTo>
                  <a:lnTo>
                    <a:pt x="2640" y="0"/>
                  </a:lnTo>
                  <a:lnTo>
                    <a:pt x="2352" y="0"/>
                  </a:lnTo>
                  <a:lnTo>
                    <a:pt x="2160" y="0"/>
                  </a:lnTo>
                  <a:lnTo>
                    <a:pt x="1536" y="48"/>
                  </a:lnTo>
                  <a:lnTo>
                    <a:pt x="1152" y="96"/>
                  </a:lnTo>
                  <a:lnTo>
                    <a:pt x="864" y="144"/>
                  </a:lnTo>
                  <a:lnTo>
                    <a:pt x="672" y="192"/>
                  </a:lnTo>
                  <a:lnTo>
                    <a:pt x="480" y="240"/>
                  </a:lnTo>
                  <a:lnTo>
                    <a:pt x="336" y="288"/>
                  </a:lnTo>
                  <a:lnTo>
                    <a:pt x="240" y="336"/>
                  </a:lnTo>
                  <a:lnTo>
                    <a:pt x="144" y="384"/>
                  </a:lnTo>
                  <a:lnTo>
                    <a:pt x="48" y="480"/>
                  </a:lnTo>
                  <a:lnTo>
                    <a:pt x="0" y="576"/>
                  </a:lnTo>
                  <a:lnTo>
                    <a:pt x="0" y="1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  <a:tileRect/>
            </a:gradFill>
            <a:ln w="508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26"/>
            <p:cNvSpPr>
              <a:spLocks noChangeArrowheads="1"/>
            </p:cNvSpPr>
            <p:nvPr/>
          </p:nvSpPr>
          <p:spPr bwMode="auto">
            <a:xfrm>
              <a:off x="983853" y="5115133"/>
              <a:ext cx="3549834" cy="696961"/>
            </a:xfrm>
            <a:prstGeom prst="rect">
              <a:avLst/>
            </a:prstGeom>
            <a:gradFill flip="none" rotWithShape="1">
              <a:gsLst>
                <a:gs pos="4600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2700000" scaled="0"/>
              <a:tileRect/>
            </a:gradFill>
            <a:ln w="508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22"/>
            <p:cNvSpPr>
              <a:spLocks noChangeArrowheads="1"/>
            </p:cNvSpPr>
            <p:nvPr/>
          </p:nvSpPr>
          <p:spPr bwMode="auto">
            <a:xfrm>
              <a:off x="4564562" y="5400996"/>
              <a:ext cx="1311068" cy="585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Years to 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Maturity</a:t>
              </a:r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 flipV="1">
              <a:off x="2856289" y="5736118"/>
              <a:ext cx="1462" cy="7409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 Box 27"/>
            <p:cNvSpPr txBox="1">
              <a:spLocks noChangeArrowheads="1"/>
            </p:cNvSpPr>
            <p:nvPr/>
          </p:nvSpPr>
          <p:spPr bwMode="auto">
            <a:xfrm>
              <a:off x="1882327" y="5206945"/>
              <a:ext cx="2220596" cy="400138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Real risk-free rate</a:t>
              </a:r>
            </a:p>
          </p:txBody>
        </p:sp>
        <p:sp>
          <p:nvSpPr>
            <p:cNvPr id="11" name="Line 28"/>
            <p:cNvSpPr>
              <a:spLocks noChangeShapeType="1"/>
            </p:cNvSpPr>
            <p:nvPr/>
          </p:nvSpPr>
          <p:spPr bwMode="auto">
            <a:xfrm>
              <a:off x="983853" y="5107196"/>
              <a:ext cx="3549834" cy="0"/>
            </a:xfrm>
            <a:prstGeom prst="line">
              <a:avLst/>
            </a:prstGeom>
            <a:noFill/>
            <a:ln w="50800">
              <a:solidFill>
                <a:schemeClr val="accent6">
                  <a:lumMod val="75000"/>
                </a:schemeClr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4533851" y="5736118"/>
              <a:ext cx="1462" cy="7409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580882" y="5612042"/>
              <a:ext cx="328633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580882" y="4621962"/>
              <a:ext cx="328633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449263" y="3612765"/>
              <a:ext cx="471307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449263" y="2613160"/>
              <a:ext cx="471307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1026137" y="5863811"/>
              <a:ext cx="328633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336119" y="2114550"/>
              <a:ext cx="1365638" cy="585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Interest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Rate (%)</a:t>
              </a:r>
            </a:p>
          </p:txBody>
        </p:sp>
        <p:sp>
          <p:nvSpPr>
            <p:cNvPr id="19" name="Line 9"/>
            <p:cNvSpPr>
              <a:spLocks noChangeShapeType="1"/>
            </p:cNvSpPr>
            <p:nvPr/>
          </p:nvSpPr>
          <p:spPr bwMode="auto">
            <a:xfrm>
              <a:off x="955940" y="2810217"/>
              <a:ext cx="687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Line 24"/>
            <p:cNvSpPr>
              <a:spLocks noChangeShapeType="1"/>
            </p:cNvSpPr>
            <p:nvPr/>
          </p:nvSpPr>
          <p:spPr bwMode="auto">
            <a:xfrm>
              <a:off x="955940" y="3810342"/>
              <a:ext cx="687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1477591" y="2633699"/>
              <a:ext cx="2663963" cy="400078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Maturity risk premium</a:t>
              </a:r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>
              <a:off x="3773383" y="2988356"/>
              <a:ext cx="444581" cy="37834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953804" y="4763445"/>
              <a:ext cx="687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Arc 36"/>
            <p:cNvSpPr>
              <a:spLocks/>
            </p:cNvSpPr>
            <p:nvPr/>
          </p:nvSpPr>
          <p:spPr bwMode="auto">
            <a:xfrm rot="10800000" flipV="1">
              <a:off x="953804" y="3442375"/>
              <a:ext cx="3580047" cy="90803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0800">
              <a:solidFill>
                <a:srgbClr val="008000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 Box 37"/>
            <p:cNvSpPr txBox="1">
              <a:spLocks noChangeArrowheads="1"/>
            </p:cNvSpPr>
            <p:nvPr/>
          </p:nvSpPr>
          <p:spPr bwMode="auto">
            <a:xfrm>
              <a:off x="1887826" y="3693562"/>
              <a:ext cx="2205091" cy="400110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Inflation premium</a:t>
              </a:r>
            </a:p>
          </p:txBody>
        </p:sp>
        <p:sp>
          <p:nvSpPr>
            <p:cNvPr id="26" name="Line 42"/>
            <p:cNvSpPr>
              <a:spLocks noChangeShapeType="1"/>
            </p:cNvSpPr>
            <p:nvPr/>
          </p:nvSpPr>
          <p:spPr bwMode="auto">
            <a:xfrm>
              <a:off x="953804" y="5811788"/>
              <a:ext cx="365024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Line 44"/>
            <p:cNvSpPr>
              <a:spLocks noChangeShapeType="1"/>
            </p:cNvSpPr>
            <p:nvPr/>
          </p:nvSpPr>
          <p:spPr bwMode="auto">
            <a:xfrm>
              <a:off x="953804" y="2709324"/>
              <a:ext cx="0" cy="310246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>
              <a:off x="955940" y="4810467"/>
              <a:ext cx="687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Line 13"/>
            <p:cNvSpPr>
              <a:spLocks noChangeShapeType="1"/>
            </p:cNvSpPr>
            <p:nvPr/>
          </p:nvSpPr>
          <p:spPr bwMode="auto">
            <a:xfrm flipV="1">
              <a:off x="1178726" y="5736118"/>
              <a:ext cx="1462" cy="7409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19"/>
            <p:cNvSpPr>
              <a:spLocks noChangeArrowheads="1"/>
            </p:cNvSpPr>
            <p:nvPr/>
          </p:nvSpPr>
          <p:spPr bwMode="auto">
            <a:xfrm>
              <a:off x="2626337" y="5863811"/>
              <a:ext cx="471307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4302737" y="5863811"/>
              <a:ext cx="471307" cy="400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073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US" dirty="0"/>
              <a:t>Corporate yield curves are higher than that of Treasury securities, though not necessarily parallel to the Treasury curve.</a:t>
            </a: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US" dirty="0"/>
              <a:t>The spread between corporate and Treasury yield curves widens as the corporate bond rating decreases.</a:t>
            </a: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US" dirty="0"/>
              <a:t>Since corporate yields include a default risk premium (DRP) and a liquidity premium (LP), the corporate bond yield spread can be calculated as: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Relationship Between Treasury Yield Curve and Yield Curves for Corporate Issues</a:t>
            </a:r>
          </a:p>
        </p:txBody>
      </p:sp>
      <p:graphicFrame>
        <p:nvGraphicFramePr>
          <p:cNvPr id="4" name="Object 4" descr="Formula for calculating corporate bond yield spread. " title="Treasury Yield Curve and Yield Curves for Corporate Issu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473885"/>
              </p:ext>
            </p:extLst>
          </p:nvPr>
        </p:nvGraphicFramePr>
        <p:xfrm>
          <a:off x="977105" y="5531378"/>
          <a:ext cx="7189788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3" imgW="3606480" imgH="520560" progId="Equation.3">
                  <p:embed/>
                </p:oleObj>
              </mc:Choice>
              <mc:Fallback>
                <p:oleObj name="Equation" r:id="rId3" imgW="3606480" imgH="520560" progId="Equation.3">
                  <p:embed/>
                  <p:pic>
                    <p:nvPicPr>
                      <p:cNvPr id="4" name="Object 4" descr="Formula for calculating corporate bond yield spread. " title="Treasury Yield Curve and Yield Curves for Corporate Issues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105" y="5531378"/>
                        <a:ext cx="7189788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65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Illustrating the Relationship Between Corporate and Treasury Yield Curves</a:t>
            </a:r>
          </a:p>
        </p:txBody>
      </p:sp>
      <p:pic>
        <p:nvPicPr>
          <p:cNvPr id="4" name="Picture 3" descr="Graph illustrating the relationship between corporate and treasury yield curves. " title="Corporate and Treasury Yield Curv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71" y="1520791"/>
            <a:ext cx="4716455" cy="502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3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ts val="2400"/>
              </a:spcAft>
              <a:defRPr/>
            </a:pPr>
            <a:r>
              <a:rPr lang="en-US" dirty="0"/>
              <a:t>The pure expectations theory contends that the shape of the yield curve depends on investors’ expectations about future interest rates.</a:t>
            </a:r>
          </a:p>
          <a:p>
            <a:pPr>
              <a:spcBef>
                <a:spcPct val="0"/>
              </a:spcBef>
              <a:spcAft>
                <a:spcPts val="2400"/>
              </a:spcAft>
              <a:defRPr/>
            </a:pPr>
            <a:r>
              <a:rPr lang="en-US" dirty="0"/>
              <a:t>If interest rates are expected to increase, L-T rates will be higher than S-T rates, and vice-versa. Thus, the yield curve can slope up, down, or even bow.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Pure Expectations Theory</a:t>
            </a:r>
          </a:p>
        </p:txBody>
      </p:sp>
    </p:spTree>
    <p:extLst>
      <p:ext uri="{BB962C8B-B14F-4D97-AF65-F5344CB8AC3E}">
        <p14:creationId xmlns:p14="http://schemas.microsoft.com/office/powerpoint/2010/main" val="149184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ts val="2400"/>
              </a:spcAft>
              <a:defRPr/>
            </a:pPr>
            <a:r>
              <a:rPr lang="en-US" dirty="0"/>
              <a:t>Assumes that the maturity risk premium for Treasury securities is zero.</a:t>
            </a:r>
          </a:p>
          <a:p>
            <a:pPr>
              <a:spcBef>
                <a:spcPct val="0"/>
              </a:spcBef>
              <a:spcAft>
                <a:spcPts val="2400"/>
              </a:spcAft>
              <a:defRPr/>
            </a:pPr>
            <a:r>
              <a:rPr lang="en-US" dirty="0"/>
              <a:t>Long-term rates are an average of current and future short-term rates.</a:t>
            </a:r>
          </a:p>
          <a:p>
            <a:pPr>
              <a:spcBef>
                <a:spcPct val="0"/>
              </a:spcBef>
              <a:spcAft>
                <a:spcPts val="2400"/>
              </a:spcAft>
              <a:defRPr/>
            </a:pPr>
            <a:r>
              <a:rPr lang="en-US" dirty="0"/>
              <a:t>If the pure expectations theory is correct, you can use the yield curve to “back out” expected future interest rates.</a:t>
            </a:r>
          </a:p>
          <a:p>
            <a:pPr>
              <a:spcAft>
                <a:spcPts val="2400"/>
              </a:spcAft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Assumptions of Pure Expectations</a:t>
            </a:r>
          </a:p>
        </p:txBody>
      </p:sp>
    </p:spTree>
    <p:extLst>
      <p:ext uri="{BB962C8B-B14F-4D97-AF65-F5344CB8AC3E}">
        <p14:creationId xmlns:p14="http://schemas.microsoft.com/office/powerpoint/2010/main" val="311046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If the pure expectations theory holds, what does the market expect will be the interest rate on one-year securities, one year from now?  Three-year securities, two years from now?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 Example: Observed Treasury Rates and Pure Expectations</a:t>
            </a:r>
          </a:p>
        </p:txBody>
      </p:sp>
      <p:graphicFrame>
        <p:nvGraphicFramePr>
          <p:cNvPr id="4" name="Table 3" descr="Table comparing maturity values and yield values. " title="Observed Treasury Rates and Pure Expectations 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560996"/>
              </p:ext>
            </p:extLst>
          </p:nvPr>
        </p:nvGraphicFramePr>
        <p:xfrm>
          <a:off x="3354308" y="1600200"/>
          <a:ext cx="2435382" cy="2694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9112">
                <a:tc>
                  <a:txBody>
                    <a:bodyPr/>
                    <a:lstStyle/>
                    <a:p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Maturity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12">
                <a:tc>
                  <a:txBody>
                    <a:bodyPr/>
                    <a:lstStyle/>
                    <a:p>
                      <a:r>
                        <a:rPr lang="en-US" sz="2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year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6.0%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911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years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11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years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11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years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11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years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14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endParaRPr lang="en-US" dirty="0">
              <a:cs typeface="Arial" charset="0"/>
            </a:endParaRPr>
          </a:p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endParaRPr lang="en-US" dirty="0">
              <a:cs typeface="Arial" charset="0"/>
            </a:endParaRPr>
          </a:p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endParaRPr lang="en-US" dirty="0">
              <a:cs typeface="Arial" charset="0"/>
            </a:endParaRPr>
          </a:p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endParaRPr lang="en-US" dirty="0">
              <a:cs typeface="Arial" charset="0"/>
            </a:endParaRPr>
          </a:p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endParaRPr lang="en-US" dirty="0">
              <a:cs typeface="Arial" charset="0"/>
            </a:endParaRPr>
          </a:p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r>
              <a:rPr lang="en-US" dirty="0">
                <a:cs typeface="Arial" charset="0"/>
              </a:rPr>
              <a:t>The pure expectations theory</a:t>
            </a:r>
            <a:r>
              <a:rPr lang="en-US" dirty="0"/>
              <a:t> says that one-year securities will yield 6.4004%, one year from now.  </a:t>
            </a:r>
          </a:p>
          <a:p>
            <a:pPr defTabSz="2794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tabLst>
                <a:tab pos="1193800" algn="l"/>
                <a:tab pos="2347913" algn="l"/>
              </a:tabLst>
              <a:defRPr/>
            </a:pPr>
            <a:r>
              <a:rPr lang="en-US" dirty="0"/>
              <a:t>Notice, if an arithmetic average is used, the answer is still very close. Solve: 6.2% = (6.0% + X)/2, and the result will be 6.4%.</a:t>
            </a:r>
          </a:p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One-Year Forward Rate</a:t>
            </a:r>
          </a:p>
        </p:txBody>
      </p:sp>
      <p:grpSp>
        <p:nvGrpSpPr>
          <p:cNvPr id="4" name="Group 16" descr="One-year forward rate illustrated on a timeline. " title="Timeline: One-Year Forward Rate"/>
          <p:cNvGrpSpPr>
            <a:grpSpLocks/>
          </p:cNvGrpSpPr>
          <p:nvPr/>
        </p:nvGrpSpPr>
        <p:grpSpPr bwMode="auto">
          <a:xfrm>
            <a:off x="1257299" y="1511166"/>
            <a:ext cx="6629400" cy="1412188"/>
            <a:chOff x="1371600" y="1803408"/>
            <a:chExt cx="6629400" cy="1649052"/>
          </a:xfrm>
        </p:grpSpPr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524000" y="2500270"/>
              <a:ext cx="6096000" cy="0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1524000" y="2378954"/>
              <a:ext cx="0" cy="244043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4572000" y="2378954"/>
              <a:ext cx="0" cy="244043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7620000" y="2378954"/>
              <a:ext cx="0" cy="244043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Box 19"/>
            <p:cNvSpPr txBox="1">
              <a:spLocks noChangeArrowheads="1"/>
            </p:cNvSpPr>
            <p:nvPr/>
          </p:nvSpPr>
          <p:spPr bwMode="auto">
            <a:xfrm>
              <a:off x="1371600" y="2590552"/>
              <a:ext cx="6629400" cy="32868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0                                              1                                              2</a:t>
              </a:r>
            </a:p>
          </p:txBody>
        </p:sp>
        <p:sp>
          <p:nvSpPr>
            <p:cNvPr id="10" name="AutoShape 20"/>
            <p:cNvSpPr>
              <a:spLocks/>
            </p:cNvSpPr>
            <p:nvPr/>
          </p:nvSpPr>
          <p:spPr bwMode="auto">
            <a:xfrm rot="5400000">
              <a:off x="2933737" y="698372"/>
              <a:ext cx="228525" cy="3048000"/>
            </a:xfrm>
            <a:prstGeom prst="leftBrace">
              <a:avLst>
                <a:gd name="adj1" fmla="val 111086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AutoShape 21"/>
            <p:cNvSpPr>
              <a:spLocks/>
            </p:cNvSpPr>
            <p:nvPr/>
          </p:nvSpPr>
          <p:spPr bwMode="auto">
            <a:xfrm rot="5400000">
              <a:off x="5981737" y="698372"/>
              <a:ext cx="228525" cy="3048000"/>
            </a:xfrm>
            <a:prstGeom prst="leftBrace">
              <a:avLst>
                <a:gd name="adj1" fmla="val 111086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AutoShape 22"/>
            <p:cNvSpPr>
              <a:spLocks/>
            </p:cNvSpPr>
            <p:nvPr/>
          </p:nvSpPr>
          <p:spPr bwMode="auto">
            <a:xfrm rot="-5400000">
              <a:off x="4457737" y="-38484"/>
              <a:ext cx="228525" cy="6096000"/>
            </a:xfrm>
            <a:prstGeom prst="leftBrace">
              <a:avLst>
                <a:gd name="adj1" fmla="val 222172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 Box 23"/>
            <p:cNvSpPr txBox="1">
              <a:spLocks noChangeArrowheads="1"/>
            </p:cNvSpPr>
            <p:nvPr/>
          </p:nvSpPr>
          <p:spPr bwMode="auto">
            <a:xfrm>
              <a:off x="2743200" y="1803408"/>
              <a:ext cx="762000" cy="32868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6.0%</a:t>
              </a:r>
            </a:p>
          </p:txBody>
        </p:sp>
        <p:sp>
          <p:nvSpPr>
            <p:cNvPr id="14" name="Text Box 24"/>
            <p:cNvSpPr txBox="1">
              <a:spLocks noChangeArrowheads="1"/>
            </p:cNvSpPr>
            <p:nvPr/>
          </p:nvSpPr>
          <p:spPr bwMode="auto">
            <a:xfrm>
              <a:off x="5867400" y="1803408"/>
              <a:ext cx="762000" cy="32868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x%</a:t>
              </a:r>
            </a:p>
          </p:txBody>
        </p:sp>
        <p:sp>
          <p:nvSpPr>
            <p:cNvPr id="15" name="Text Box 25"/>
            <p:cNvSpPr txBox="1">
              <a:spLocks noChangeArrowheads="1"/>
            </p:cNvSpPr>
            <p:nvPr/>
          </p:nvSpPr>
          <p:spPr bwMode="auto">
            <a:xfrm>
              <a:off x="4267200" y="3123778"/>
              <a:ext cx="762000" cy="32868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6.2%</a:t>
              </a:r>
            </a:p>
          </p:txBody>
        </p:sp>
      </p:grpSp>
      <p:sp>
        <p:nvSpPr>
          <p:cNvPr id="16" name="Rectangle 15" descr="Using the pure expectations theory to calculate the yield of one-year securities. " title="One-Year Forward Rate Calculated"/>
          <p:cNvSpPr/>
          <p:nvPr/>
        </p:nvSpPr>
        <p:spPr>
          <a:xfrm>
            <a:off x="2058529" y="3076269"/>
            <a:ext cx="4798337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79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tabLst>
                <a:tab pos="2625725" algn="r"/>
                <a:tab pos="2743200" algn="l"/>
              </a:tabLst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(1.062)</a:t>
            </a:r>
            <a:r>
              <a:rPr lang="en-US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= (1.060) (1 + X)</a:t>
            </a:r>
          </a:p>
          <a:p>
            <a:pPr defTabSz="279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tabLst>
                <a:tab pos="2625725" algn="r"/>
                <a:tab pos="2743200" algn="l"/>
              </a:tabLst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1.12784/1.060	= (1 + X)</a:t>
            </a:r>
          </a:p>
          <a:p>
            <a:pPr defTabSz="279400">
              <a:lnSpc>
                <a:spcPct val="80000"/>
              </a:lnSpc>
              <a:spcBef>
                <a:spcPct val="0"/>
              </a:spcBef>
              <a:tabLst>
                <a:tab pos="2625725" algn="r"/>
                <a:tab pos="2743200" algn="l"/>
              </a:tabLst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6.4004%	= X</a:t>
            </a:r>
          </a:p>
        </p:txBody>
      </p:sp>
    </p:spTree>
    <p:extLst>
      <p:ext uri="{BB962C8B-B14F-4D97-AF65-F5344CB8AC3E}">
        <p14:creationId xmlns:p14="http://schemas.microsoft.com/office/powerpoint/2010/main" val="426539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Term Structure and Yield Curves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Determinants of Interest Rates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 of Money and Interest Rate Levels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1669825" y="4031784"/>
            <a:ext cx="6368389" cy="374493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Yield Curves to Estimate Future Interest Rates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Interest Rates Overview</a:t>
            </a:r>
          </a:p>
        </p:txBody>
      </p:sp>
    </p:spTree>
    <p:extLst>
      <p:ext uri="{BB962C8B-B14F-4D97-AF65-F5344CB8AC3E}">
        <p14:creationId xmlns:p14="http://schemas.microsoft.com/office/powerpoint/2010/main" val="338248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endParaRPr lang="en-US" sz="2200" dirty="0"/>
          </a:p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endParaRPr lang="en-US" sz="2200" dirty="0"/>
          </a:p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endParaRPr lang="en-US" sz="2200" dirty="0"/>
          </a:p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endParaRPr lang="en-US" sz="2200" dirty="0"/>
          </a:p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endParaRPr lang="en-US" sz="2200" dirty="0"/>
          </a:p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endParaRPr lang="en-US" sz="2200" dirty="0"/>
          </a:p>
          <a:p>
            <a:pPr marL="457200" lvl="2" indent="-457200">
              <a:spcBef>
                <a:spcPts val="600"/>
              </a:spcBef>
              <a:spcAft>
                <a:spcPts val="1200"/>
              </a:spcAft>
              <a:buSzPct val="120000"/>
            </a:pPr>
            <a:r>
              <a:rPr lang="en-US" sz="2200" dirty="0"/>
              <a:t>The pure expectations theory says that three-year securities will yield 6.7005%, two years from now.</a:t>
            </a: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Three-Year Security, Two Years from Now</a:t>
            </a:r>
          </a:p>
        </p:txBody>
      </p:sp>
      <p:grpSp>
        <p:nvGrpSpPr>
          <p:cNvPr id="4" name="Group 19" descr="Three-year security, two years from now illustrated on a timeline. " title="Timeline: Three-Year Security, Two Years from Now"/>
          <p:cNvGrpSpPr>
            <a:grpSpLocks/>
          </p:cNvGrpSpPr>
          <p:nvPr/>
        </p:nvGrpSpPr>
        <p:grpSpPr bwMode="auto">
          <a:xfrm>
            <a:off x="1257299" y="1554480"/>
            <a:ext cx="6629400" cy="1478612"/>
            <a:chOff x="1371600" y="1638300"/>
            <a:chExt cx="6629400" cy="1917463"/>
          </a:xfrm>
        </p:grpSpPr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1524000" y="2470443"/>
              <a:ext cx="6096000" cy="0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1524000" y="2333870"/>
              <a:ext cx="0" cy="274734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743200" y="2333870"/>
              <a:ext cx="0" cy="274734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962400" y="2333870"/>
              <a:ext cx="0" cy="274734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5181600" y="2333870"/>
              <a:ext cx="0" cy="274734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6400800" y="2333870"/>
              <a:ext cx="0" cy="274734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7620000" y="2333870"/>
              <a:ext cx="0" cy="274734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1371600" y="2591136"/>
              <a:ext cx="6629400" cy="76971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sz="22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0             1              2              3             4                 5</a:t>
              </a:r>
            </a:p>
          </p:txBody>
        </p:sp>
        <p:sp>
          <p:nvSpPr>
            <p:cNvPr id="13" name="AutoShape 12"/>
            <p:cNvSpPr>
              <a:spLocks/>
            </p:cNvSpPr>
            <p:nvPr/>
          </p:nvSpPr>
          <p:spPr bwMode="auto">
            <a:xfrm rot="5400000">
              <a:off x="2628860" y="924103"/>
              <a:ext cx="228681" cy="2438400"/>
            </a:xfrm>
            <a:prstGeom prst="leftBrace">
              <a:avLst>
                <a:gd name="adj1" fmla="val 88889"/>
                <a:gd name="adj2" fmla="val 50000"/>
              </a:avLst>
            </a:prstGeom>
            <a:noFill/>
            <a:ln w="9525">
              <a:solidFill>
                <a:schemeClr val="accent1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AutoShape 13"/>
            <p:cNvSpPr>
              <a:spLocks/>
            </p:cNvSpPr>
            <p:nvPr/>
          </p:nvSpPr>
          <p:spPr bwMode="auto">
            <a:xfrm rot="5400000">
              <a:off x="5676860" y="314503"/>
              <a:ext cx="228681" cy="3657600"/>
            </a:xfrm>
            <a:prstGeom prst="leftBrace">
              <a:avLst>
                <a:gd name="adj1" fmla="val 133333"/>
                <a:gd name="adj2" fmla="val 50000"/>
              </a:avLst>
            </a:prstGeom>
            <a:noFill/>
            <a:ln w="9525">
              <a:solidFill>
                <a:schemeClr val="accent1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AutoShape 14"/>
            <p:cNvSpPr>
              <a:spLocks/>
            </p:cNvSpPr>
            <p:nvPr/>
          </p:nvSpPr>
          <p:spPr bwMode="auto">
            <a:xfrm rot="-5400000">
              <a:off x="4457660" y="-37616"/>
              <a:ext cx="228681" cy="6096000"/>
            </a:xfrm>
            <a:prstGeom prst="leftBrace">
              <a:avLst>
                <a:gd name="adj1" fmla="val 222222"/>
                <a:gd name="adj2" fmla="val 50000"/>
              </a:avLst>
            </a:prstGeom>
            <a:noFill/>
            <a:ln w="9525">
              <a:solidFill>
                <a:schemeClr val="accent1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314575" y="1638300"/>
              <a:ext cx="855662" cy="431039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sz="22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6.2%</a:t>
              </a: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5562600" y="1638300"/>
              <a:ext cx="762000" cy="43036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sz="22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x%</a:t>
              </a: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4152899" y="3124724"/>
              <a:ext cx="846137" cy="431039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defTabSz="1257300">
                <a:spcBef>
                  <a:spcPct val="50000"/>
                </a:spcBef>
                <a:defRPr/>
              </a:pPr>
              <a:r>
                <a:rPr lang="en-US" sz="22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6.5%</a:t>
              </a:r>
            </a:p>
          </p:txBody>
        </p:sp>
      </p:grpSp>
      <p:sp>
        <p:nvSpPr>
          <p:cNvPr id="19" name="Rectangle 18" descr="Using the pure expectations theory to calculate the yield value three year-securities will yield two years from now. " title="Three-Year Security, Two Years from Now Calculated"/>
          <p:cNvSpPr/>
          <p:nvPr/>
        </p:nvSpPr>
        <p:spPr>
          <a:xfrm>
            <a:off x="1973190" y="3352659"/>
            <a:ext cx="51976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defTabSz="279400">
              <a:tabLst>
                <a:tab pos="3087688" algn="r"/>
                <a:tab pos="3205163" algn="l"/>
              </a:tabLst>
              <a:defRPr/>
            </a:pPr>
            <a:r>
              <a:rPr lang="en-US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(1.065)</a:t>
            </a:r>
            <a:r>
              <a:rPr lang="en-US" sz="2200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r>
              <a:rPr lang="en-US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= (1.062)</a:t>
            </a:r>
            <a:r>
              <a:rPr lang="en-US" sz="2200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(1 + X)</a:t>
            </a:r>
            <a:r>
              <a:rPr lang="en-US" sz="2200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en-US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279400">
              <a:tabLst>
                <a:tab pos="3087688" algn="r"/>
                <a:tab pos="3205163" algn="l"/>
              </a:tabLst>
              <a:defRPr/>
            </a:pPr>
            <a:r>
              <a:rPr lang="en-US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1.37009/1.12784	= (1 + X)</a:t>
            </a:r>
            <a:r>
              <a:rPr lang="en-US" sz="2200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en-US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defTabSz="279400">
              <a:tabLst>
                <a:tab pos="3087688" algn="r"/>
                <a:tab pos="3205163" algn="l"/>
              </a:tabLst>
              <a:defRPr/>
            </a:pPr>
            <a:r>
              <a:rPr lang="en-US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6.7005%	= X</a:t>
            </a:r>
          </a:p>
        </p:txBody>
      </p:sp>
    </p:spTree>
    <p:extLst>
      <p:ext uri="{BB962C8B-B14F-4D97-AF65-F5344CB8AC3E}">
        <p14:creationId xmlns:p14="http://schemas.microsoft.com/office/powerpoint/2010/main" val="154659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dirty="0"/>
              <a:t>Some would argue that the MRP ≠ 0, and hence the pure expectations theory is incorrect.</a:t>
            </a:r>
          </a:p>
          <a:p>
            <a:pPr>
              <a:spcBef>
                <a:spcPts val="1200"/>
              </a:spcBef>
              <a:defRPr/>
            </a:pPr>
            <a:r>
              <a:rPr lang="en-US" dirty="0"/>
              <a:t>Most evidence supports the general view that lenders prefer S-T securities, and view L-T securities as riskier.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–"/>
              <a:defRPr/>
            </a:pPr>
            <a:r>
              <a:rPr lang="en-US" dirty="0"/>
              <a:t>Thus, investors demand a premium to persuade them to hold L-T securities (i.e., MRP &gt; 0).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Conclusions About Pure Expectations</a:t>
            </a:r>
          </a:p>
        </p:txBody>
      </p:sp>
    </p:spTree>
    <p:extLst>
      <p:ext uri="{BB962C8B-B14F-4D97-AF65-F5344CB8AC3E}">
        <p14:creationId xmlns:p14="http://schemas.microsoft.com/office/powerpoint/2010/main" val="232097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Macroeconomic Factors That Influence Interest Rate Levels</a:t>
            </a:r>
          </a:p>
        </p:txBody>
      </p:sp>
      <p:graphicFrame>
        <p:nvGraphicFramePr>
          <p:cNvPr id="9" name="Diagram 8" descr="Federal reserve policy,&#10;Federal budget deficits or surpluses,&#10;International factors,&#10;Level of business activity.&#10;" title="Image that shows macroeconomic factors that affect interest rates">
            <a:extLst>
              <a:ext uri="{FF2B5EF4-FFF2-40B4-BE49-F238E27FC236}">
                <a16:creationId xmlns:a16="http://schemas.microsoft.com/office/drawing/2014/main" id="{5F5A0E06-3E90-43F2-BEFA-A6CCA59B41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1583084"/>
              </p:ext>
            </p:extLst>
          </p:nvPr>
        </p:nvGraphicFramePr>
        <p:xfrm>
          <a:off x="1259071" y="1570153"/>
          <a:ext cx="6625855" cy="4048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312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four factors affect the level of interest rates?</a:t>
            </a:r>
          </a:p>
        </p:txBody>
      </p:sp>
      <p:sp>
        <p:nvSpPr>
          <p:cNvPr id="4" name="Rectangle 3" descr="Box stating one factor that affects level of interest: production opportunities. " title="Factors Affecting Level of Interest Rates">
            <a:extLst>
              <a:ext uri="{FF2B5EF4-FFF2-40B4-BE49-F238E27FC236}">
                <a16:creationId xmlns:a16="http://schemas.microsoft.com/office/drawing/2014/main" id="{AD179A88-0393-45DA-8531-7ECFABBCDDFA}"/>
              </a:ext>
            </a:extLst>
          </p:cNvPr>
          <p:cNvSpPr/>
          <p:nvPr/>
        </p:nvSpPr>
        <p:spPr>
          <a:xfrm>
            <a:off x="1828799" y="1560624"/>
            <a:ext cx="5486400" cy="9144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Production opportunities</a:t>
            </a:r>
          </a:p>
        </p:txBody>
      </p:sp>
      <p:sp>
        <p:nvSpPr>
          <p:cNvPr id="5" name="Rectangle 4" descr="Box stating one factor that affects level of interest: time preferences for consumption." title="Factors Affecting Level of Interest Rates">
            <a:extLst>
              <a:ext uri="{FF2B5EF4-FFF2-40B4-BE49-F238E27FC236}">
                <a16:creationId xmlns:a16="http://schemas.microsoft.com/office/drawing/2014/main" id="{AD179A88-0393-45DA-8531-7ECFABBCDDFA}"/>
              </a:ext>
            </a:extLst>
          </p:cNvPr>
          <p:cNvSpPr/>
          <p:nvPr/>
        </p:nvSpPr>
        <p:spPr>
          <a:xfrm>
            <a:off x="1828799" y="2590535"/>
            <a:ext cx="5486400" cy="9144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Time preferences for consumption</a:t>
            </a:r>
          </a:p>
        </p:txBody>
      </p:sp>
      <p:sp>
        <p:nvSpPr>
          <p:cNvPr id="6" name="Rectangle 5" descr="Box stating one factor that affects level of interest: risk." title="Factors Affecting Level of Interest Rates">
            <a:extLst>
              <a:ext uri="{FF2B5EF4-FFF2-40B4-BE49-F238E27FC236}">
                <a16:creationId xmlns:a16="http://schemas.microsoft.com/office/drawing/2014/main" id="{AD179A88-0393-45DA-8531-7ECFABBCDDFA}"/>
              </a:ext>
            </a:extLst>
          </p:cNvPr>
          <p:cNvSpPr/>
          <p:nvPr/>
        </p:nvSpPr>
        <p:spPr>
          <a:xfrm>
            <a:off x="1828799" y="3620446"/>
            <a:ext cx="5486400" cy="9144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Risk</a:t>
            </a:r>
          </a:p>
        </p:txBody>
      </p:sp>
      <p:sp>
        <p:nvSpPr>
          <p:cNvPr id="7" name="Rectangle 6" descr="Box stating one factor that affects level of interest: expected inflation. " title="Factors Affecting Level of Interest Rates">
            <a:extLst>
              <a:ext uri="{FF2B5EF4-FFF2-40B4-BE49-F238E27FC236}">
                <a16:creationId xmlns:a16="http://schemas.microsoft.com/office/drawing/2014/main" id="{AD179A88-0393-45DA-8531-7ECFABBCDDFA}"/>
              </a:ext>
            </a:extLst>
          </p:cNvPr>
          <p:cNvSpPr/>
          <p:nvPr/>
        </p:nvSpPr>
        <p:spPr>
          <a:xfrm>
            <a:off x="1828799" y="4650357"/>
            <a:ext cx="5486400" cy="9144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Expected inflation</a:t>
            </a:r>
          </a:p>
        </p:txBody>
      </p:sp>
    </p:spTree>
    <p:extLst>
      <p:ext uri="{BB962C8B-B14F-4D97-AF65-F5344CB8AC3E}">
        <p14:creationId xmlns:p14="http://schemas.microsoft.com/office/powerpoint/2010/main" val="379640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 = represents any nominal rate</a:t>
            </a:r>
          </a:p>
          <a:p>
            <a:r>
              <a:rPr lang="en-US" dirty="0"/>
              <a:t>r* = represents the “real” risk-free rate of interest. Like a T-bill rate, if there was no inflation. Typically ranges from 1% to 4% per year.</a:t>
            </a:r>
          </a:p>
          <a:p>
            <a:r>
              <a:rPr lang="en-US" dirty="0" err="1"/>
              <a:t>r</a:t>
            </a:r>
            <a:r>
              <a:rPr lang="en-US" baseline="-25000" dirty="0" err="1"/>
              <a:t>RF</a:t>
            </a:r>
            <a:r>
              <a:rPr lang="en-US" dirty="0"/>
              <a:t> = represents the rate of interest on Treasury securities.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“Nominal” vs. “Real” Rates</a:t>
            </a:r>
          </a:p>
        </p:txBody>
      </p:sp>
    </p:spTree>
    <p:extLst>
      <p:ext uri="{BB962C8B-B14F-4D97-AF65-F5344CB8AC3E}">
        <p14:creationId xmlns:p14="http://schemas.microsoft.com/office/powerpoint/2010/main" val="422367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	= r* + IP + DRP + LP + MRP</a:t>
            </a:r>
          </a:p>
          <a:p>
            <a:r>
              <a:rPr lang="en-US" dirty="0"/>
              <a:t>r	= required return on a debt security</a:t>
            </a:r>
          </a:p>
          <a:p>
            <a:r>
              <a:rPr lang="en-US" dirty="0"/>
              <a:t>r*	= real risk-free rate of interest</a:t>
            </a:r>
          </a:p>
          <a:p>
            <a:r>
              <a:rPr lang="en-US" dirty="0"/>
              <a:t>IP	= inflation premium</a:t>
            </a:r>
          </a:p>
          <a:p>
            <a:r>
              <a:rPr lang="en-US" dirty="0"/>
              <a:t>DRP	= default risk premium</a:t>
            </a:r>
          </a:p>
          <a:p>
            <a:r>
              <a:rPr lang="en-US" dirty="0"/>
              <a:t>LP	= liquidity premium</a:t>
            </a:r>
          </a:p>
          <a:p>
            <a:r>
              <a:rPr lang="en-US" dirty="0"/>
              <a:t>MRP	= maturity risk premium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Determinants of Interest Rates</a:t>
            </a:r>
          </a:p>
        </p:txBody>
      </p:sp>
    </p:spTree>
    <p:extLst>
      <p:ext uri="{BB962C8B-B14F-4D97-AF65-F5344CB8AC3E}">
        <p14:creationId xmlns:p14="http://schemas.microsoft.com/office/powerpoint/2010/main" val="11386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Premiums Added to r* for Different Types of Debt</a:t>
            </a:r>
          </a:p>
        </p:txBody>
      </p:sp>
      <p:graphicFrame>
        <p:nvGraphicFramePr>
          <p:cNvPr id="5" name="Group 135" descr="Table comparing which premiums apply to the different types of debt. " title="Premiums Added to r* for Different Types of Debt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65394849"/>
              </p:ext>
            </p:extLst>
          </p:nvPr>
        </p:nvGraphicFramePr>
        <p:xfrm>
          <a:off x="0" y="1722438"/>
          <a:ext cx="7616823" cy="3865564"/>
        </p:xfrm>
        <a:graphic>
          <a:graphicData uri="http://schemas.openxmlformats.org/drawingml/2006/table">
            <a:tbl>
              <a:tblPr firstRow="1"/>
              <a:tblGrid>
                <a:gridCol w="3103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8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3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MRP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DRP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S-T Treasury</a:t>
                      </a:r>
                    </a:p>
                  </a:txBody>
                  <a:tcPr marL="112842" marR="112842"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L-T Treasury</a:t>
                      </a:r>
                    </a:p>
                  </a:txBody>
                  <a:tcPr marL="112842" marR="11284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S-T Corporate</a:t>
                      </a:r>
                    </a:p>
                  </a:txBody>
                  <a:tcPr marL="112842" marR="11284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L-T Corporate</a:t>
                      </a:r>
                    </a:p>
                  </a:txBody>
                  <a:tcPr marL="112842" marR="112842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itchFamily="2" charset="2"/>
                        </a:rPr>
                        <a:t></a:t>
                      </a:r>
                    </a:p>
                  </a:txBody>
                  <a:tcPr marL="112842" marR="112842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9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600200"/>
            <a:ext cx="3824478" cy="4576763"/>
          </a:xfrm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dirty="0"/>
              <a:t>Term structure:  relationship between interest rates (or yields) and maturities.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dirty="0"/>
              <a:t>The yield curve is a graph of the term structure.</a:t>
            </a:r>
          </a:p>
          <a:p>
            <a:pPr>
              <a:spcBef>
                <a:spcPct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dirty="0"/>
              <a:t>The March 2017 Treasury yield curve is shown at the right.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Yield Curve and the Term Structure of Interest Rates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4816554" y="1600200"/>
            <a:ext cx="33651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Yield Curve for March 2017</a:t>
            </a:r>
            <a:endParaRPr lang="en-US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 descr="Graph illustrating the yield curve for March 2017, with years to maturity on the x-axis, and interest rate on the y-axis." title="Yield Curve for March 20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2098736"/>
            <a:ext cx="4176122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4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Step 1: Find the average expected inflation rate over Years 1 to N:</a:t>
            </a:r>
          </a:p>
          <a:p>
            <a:pPr marL="0" indent="0">
              <a:buNone/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Constructing the Yield Curve: Inflation</a:t>
            </a:r>
          </a:p>
        </p:txBody>
      </p:sp>
      <p:graphicFrame>
        <p:nvGraphicFramePr>
          <p:cNvPr id="4" name="Object 4" descr="Formula used to calculate the average expected inflation rate over years 1 to N." title="Inflation Rate Formula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269828"/>
              </p:ext>
            </p:extLst>
          </p:nvPr>
        </p:nvGraphicFramePr>
        <p:xfrm>
          <a:off x="2930130" y="2908222"/>
          <a:ext cx="2852378" cy="1727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3" imgW="838080" imgH="507960" progId="Equation.3">
                  <p:embed/>
                </p:oleObj>
              </mc:Choice>
              <mc:Fallback>
                <p:oleObj name="Equation" r:id="rId3" imgW="838080" imgH="507960" progId="Equation.3">
                  <p:embed/>
                  <p:pic>
                    <p:nvPicPr>
                      <p:cNvPr id="4" name="Object 4" descr="Formula used to calculate the average expected inflation rate over years 1 to N." title="Inflation Rate Formula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0130" y="2908222"/>
                        <a:ext cx="2852378" cy="172715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056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Assume inflation is expected to be 5% next year, 6% the following year, and 8% thereafter.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Must earn these IPs to break even vs. inflation; these IPs would permit you to earn r* (before taxes).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Constructing the Yield Curve: Inflation</a:t>
            </a:r>
          </a:p>
        </p:txBody>
      </p:sp>
      <p:graphicFrame>
        <p:nvGraphicFramePr>
          <p:cNvPr id="4" name="Object 4" descr="Calculating inflation rate when inflation is expected to 5% next year, 6% the following year, and 8% thereafter. " title="Inflation Rat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52772"/>
              </p:ext>
            </p:extLst>
          </p:nvPr>
        </p:nvGraphicFramePr>
        <p:xfrm>
          <a:off x="1624437" y="2637783"/>
          <a:ext cx="5895124" cy="1578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3" imgW="2184120" imgH="583920" progId="Equation.3">
                  <p:embed/>
                </p:oleObj>
              </mc:Choice>
              <mc:Fallback>
                <p:oleObj name="Equation" r:id="rId3" imgW="2184120" imgH="583920" progId="Equation.3">
                  <p:embed/>
                  <p:pic>
                    <p:nvPicPr>
                      <p:cNvPr id="4" name="Object 4" descr="Calculating inflation rate when inflation is expected to 5% next year, 6% the following year, and 8% thereafter. " title="Inflation Rat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437" y="2637783"/>
                        <a:ext cx="5895124" cy="157805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889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SC2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SC2" id="{276F6A77-23E3-476A-B988-FD911A441F5B}" vid="{99DF6ED7-918C-4470-B72F-5DBFAFEC48F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BSC2</Template>
  <TotalTime>189</TotalTime>
  <Words>870</Words>
  <Application>Microsoft Office PowerPoint</Application>
  <PresentationFormat>On-screen Show (4:3)</PresentationFormat>
  <Paragraphs>158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Corbel</vt:lpstr>
      <vt:lpstr>Verdana</vt:lpstr>
      <vt:lpstr>Wingdings</vt:lpstr>
      <vt:lpstr>Wingdings 2</vt:lpstr>
      <vt:lpstr>Wingdings 3</vt:lpstr>
      <vt:lpstr>BSC2</vt:lpstr>
      <vt:lpstr>Equation</vt:lpstr>
      <vt:lpstr>Interest Rates</vt:lpstr>
      <vt:lpstr>Interest Rates Overview</vt:lpstr>
      <vt:lpstr>What four factors affect the level of interest rates?</vt:lpstr>
      <vt:lpstr>“Nominal” vs. “Real” Rates</vt:lpstr>
      <vt:lpstr>Determinants of Interest Rates</vt:lpstr>
      <vt:lpstr>Premiums Added to r* for Different Types of Debt</vt:lpstr>
      <vt:lpstr>Yield Curve and the Term Structure of Interest Rates</vt:lpstr>
      <vt:lpstr>Constructing the Yield Curve: Inflation</vt:lpstr>
      <vt:lpstr>Constructing the Yield Curve: Inflation</vt:lpstr>
      <vt:lpstr>Constructing the Yield Curve: Maturity Risk</vt:lpstr>
      <vt:lpstr>Constructing the Yield Curve: Maturity Risk</vt:lpstr>
      <vt:lpstr>Add the IPs and MRPs to r* to Find the Appropriate Nominal Rates</vt:lpstr>
      <vt:lpstr>Hypothetical Yield Curve</vt:lpstr>
      <vt:lpstr>Relationship Between Treasury Yield Curve and Yield Curves for Corporate Issues</vt:lpstr>
      <vt:lpstr>Illustrating the Relationship Between Corporate and Treasury Yield Curves</vt:lpstr>
      <vt:lpstr>Pure Expectations Theory</vt:lpstr>
      <vt:lpstr>Assumptions of Pure Expectations</vt:lpstr>
      <vt:lpstr>An Example: Observed Treasury Rates and Pure Expectations</vt:lpstr>
      <vt:lpstr>One-Year Forward Rate</vt:lpstr>
      <vt:lpstr>Three-Year Security, Two Years from Now</vt:lpstr>
      <vt:lpstr>Conclusions About Pure Expectations</vt:lpstr>
      <vt:lpstr>Macroeconomic Factors That Influence Interest Rate Levels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Graff,Staci Houlton</dc:creator>
  <cp:lastModifiedBy>Robicheaux, Sara Helms</cp:lastModifiedBy>
  <cp:revision>39</cp:revision>
  <dcterms:modified xsi:type="dcterms:W3CDTF">2018-05-15T17:34:46Z</dcterms:modified>
</cp:coreProperties>
</file>