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6" r:id="rId1"/>
  </p:sldMasterIdLst>
  <p:notesMasterIdLst>
    <p:notesMasterId r:id="rId53"/>
  </p:notesMasterIdLst>
  <p:handoutMasterIdLst>
    <p:handoutMasterId r:id="rId54"/>
  </p:handoutMasterIdLst>
  <p:sldIdLst>
    <p:sldId id="309" r:id="rId2"/>
    <p:sldId id="362" r:id="rId3"/>
    <p:sldId id="313" r:id="rId4"/>
    <p:sldId id="314" r:id="rId5"/>
    <p:sldId id="315" r:id="rId6"/>
    <p:sldId id="316" r:id="rId7"/>
    <p:sldId id="317" r:id="rId8"/>
    <p:sldId id="318" r:id="rId9"/>
    <p:sldId id="319" r:id="rId10"/>
    <p:sldId id="320" r:id="rId11"/>
    <p:sldId id="321" r:id="rId12"/>
    <p:sldId id="322" r:id="rId13"/>
    <p:sldId id="323" r:id="rId14"/>
    <p:sldId id="363" r:id="rId15"/>
    <p:sldId id="325" r:id="rId16"/>
    <p:sldId id="326" r:id="rId17"/>
    <p:sldId id="327" r:id="rId18"/>
    <p:sldId id="329" r:id="rId19"/>
    <p:sldId id="365" r:id="rId20"/>
    <p:sldId id="330" r:id="rId21"/>
    <p:sldId id="331" r:id="rId22"/>
    <p:sldId id="333" r:id="rId23"/>
    <p:sldId id="334" r:id="rId24"/>
    <p:sldId id="335" r:id="rId25"/>
    <p:sldId id="336" r:id="rId26"/>
    <p:sldId id="332" r:id="rId27"/>
    <p:sldId id="337" r:id="rId28"/>
    <p:sldId id="338" r:id="rId29"/>
    <p:sldId id="339" r:id="rId30"/>
    <p:sldId id="364" r:id="rId31"/>
    <p:sldId id="341" r:id="rId32"/>
    <p:sldId id="342" r:id="rId33"/>
    <p:sldId id="343" r:id="rId34"/>
    <p:sldId id="344" r:id="rId35"/>
    <p:sldId id="328" r:id="rId36"/>
    <p:sldId id="345" r:id="rId37"/>
    <p:sldId id="346" r:id="rId38"/>
    <p:sldId id="347" r:id="rId39"/>
    <p:sldId id="349" r:id="rId40"/>
    <p:sldId id="350" r:id="rId41"/>
    <p:sldId id="351" r:id="rId42"/>
    <p:sldId id="352" r:id="rId43"/>
    <p:sldId id="353" r:id="rId44"/>
    <p:sldId id="354" r:id="rId45"/>
    <p:sldId id="348" r:id="rId46"/>
    <p:sldId id="355" r:id="rId47"/>
    <p:sldId id="356" r:id="rId48"/>
    <p:sldId id="360" r:id="rId49"/>
    <p:sldId id="361" r:id="rId50"/>
    <p:sldId id="357" r:id="rId51"/>
    <p:sldId id="358" r:id="rId5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43F52"/>
    <a:srgbClr val="44546A"/>
    <a:srgbClr val="767171"/>
    <a:srgbClr val="E3E2E2"/>
    <a:srgbClr val="244061"/>
    <a:srgbClr val="212659"/>
    <a:srgbClr val="F5F5F5"/>
    <a:srgbClr val="AFABAB"/>
    <a:srgbClr val="BEBABA"/>
    <a:srgbClr val="F6F5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47" autoAdjust="0"/>
    <p:restoredTop sz="95301" autoAdjust="0"/>
  </p:normalViewPr>
  <p:slideViewPr>
    <p:cSldViewPr snapToGrid="0">
      <p:cViewPr>
        <p:scale>
          <a:sx n="100" d="100"/>
          <a:sy n="100" d="100"/>
        </p:scale>
        <p:origin x="549" y="45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61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eroy,Megan A" userId="61a45308-186f-4a44-8407-426582945bcc" providerId="ADAL" clId="{5DC8DDB0-F33B-4126-A80F-8850C6D293AE}"/>
    <pc:docChg chg="custSel modSld">
      <pc:chgData name="Leroy,Megan A" userId="61a45308-186f-4a44-8407-426582945bcc" providerId="ADAL" clId="{5DC8DDB0-F33B-4126-A80F-8850C6D293AE}" dt="2017-11-01T23:44:58.297" v="217" actId="1076"/>
      <pc:docMkLst>
        <pc:docMk/>
      </pc:docMkLst>
      <pc:sldChg chg="addSp delSp modSp">
        <pc:chgData name="Leroy,Megan A" userId="61a45308-186f-4a44-8407-426582945bcc" providerId="ADAL" clId="{5DC8DDB0-F33B-4126-A80F-8850C6D293AE}" dt="2017-11-01T23:44:58.297" v="217" actId="1076"/>
        <pc:sldMkLst>
          <pc:docMk/>
          <pc:sldMk cId="3171087160" sldId="358"/>
        </pc:sldMkLst>
        <pc:spChg chg="add mod">
          <ac:chgData name="Leroy,Megan A" userId="61a45308-186f-4a44-8407-426582945bcc" providerId="ADAL" clId="{5DC8DDB0-F33B-4126-A80F-8850C6D293AE}" dt="2017-11-01T23:44:55.684" v="216" actId="1076"/>
          <ac:spMkLst>
            <pc:docMk/>
            <pc:sldMk cId="3171087160" sldId="358"/>
            <ac:spMk id="5" creationId="{84C2ADE7-B23F-456A-8898-02527F5D1392}"/>
          </ac:spMkLst>
        </pc:spChg>
        <pc:spChg chg="add mod">
          <ac:chgData name="Leroy,Megan A" userId="61a45308-186f-4a44-8407-426582945bcc" providerId="ADAL" clId="{5DC8DDB0-F33B-4126-A80F-8850C6D293AE}" dt="2017-11-01T23:44:58.297" v="217" actId="1076"/>
          <ac:spMkLst>
            <pc:docMk/>
            <pc:sldMk cId="3171087160" sldId="358"/>
            <ac:spMk id="6" creationId="{67F27507-1F9D-437E-B00B-040686676FDA}"/>
          </ac:spMkLst>
        </pc:spChg>
        <pc:spChg chg="add mod">
          <ac:chgData name="Leroy,Megan A" userId="61a45308-186f-4a44-8407-426582945bcc" providerId="ADAL" clId="{5DC8DDB0-F33B-4126-A80F-8850C6D293AE}" dt="2017-11-01T23:44:48.051" v="214" actId="1076"/>
          <ac:spMkLst>
            <pc:docMk/>
            <pc:sldMk cId="3171087160" sldId="358"/>
            <ac:spMk id="7" creationId="{7C74DF81-5675-4417-9607-9225887FE4F1}"/>
          </ac:spMkLst>
        </pc:spChg>
        <pc:picChg chg="del mod">
          <ac:chgData name="Leroy,Megan A" userId="61a45308-186f-4a44-8407-426582945bcc" providerId="ADAL" clId="{5DC8DDB0-F33B-4126-A80F-8850C6D293AE}" dt="2017-11-01T23:44:42.720" v="213" actId="478"/>
          <ac:picMkLst>
            <pc:docMk/>
            <pc:sldMk cId="3171087160" sldId="358"/>
            <ac:picMk id="4" creationId="{00000000-0000-0000-0000-000000000000}"/>
          </ac:picMkLst>
        </pc:picChg>
      </pc:sldChg>
    </pc:docChg>
  </pc:docChgLst>
  <pc:docChgLst>
    <pc:chgData name="Megan Leroy" userId="61a45308-186f-4a44-8407-426582945bcc" providerId="ADAL" clId="{5DC8DDB0-F33B-4126-A80F-8850C6D293AE}"/>
    <pc:docChg chg="undo custSel modSld">
      <pc:chgData name="Megan Leroy" userId="61a45308-186f-4a44-8407-426582945bcc" providerId="ADAL" clId="{5DC8DDB0-F33B-4126-A80F-8850C6D293AE}" dt="2017-12-22T04:35:12.929" v="92" actId="962"/>
      <pc:docMkLst>
        <pc:docMk/>
      </pc:docMkLst>
      <pc:sldChg chg="modSp">
        <pc:chgData name="Megan Leroy" userId="61a45308-186f-4a44-8407-426582945bcc" providerId="ADAL" clId="{5DC8DDB0-F33B-4126-A80F-8850C6D293AE}" dt="2017-12-02T17:35:46.309" v="2" actId="58"/>
        <pc:sldMkLst>
          <pc:docMk/>
          <pc:sldMk cId="3274165727" sldId="321"/>
        </pc:sldMkLst>
        <pc:graphicFrameChg chg="mod">
          <ac:chgData name="Megan Leroy" userId="61a45308-186f-4a44-8407-426582945bcc" providerId="ADAL" clId="{5DC8DDB0-F33B-4126-A80F-8850C6D293AE}" dt="2017-12-02T17:35:46.309" v="2" actId="58"/>
          <ac:graphicFrameMkLst>
            <pc:docMk/>
            <pc:sldMk cId="3274165727" sldId="321"/>
            <ac:graphicFrameMk id="4" creationId="{00000000-0000-0000-0000-000000000000}"/>
          </ac:graphicFrameMkLst>
        </pc:graphicFrameChg>
      </pc:sldChg>
      <pc:sldChg chg="modSp">
        <pc:chgData name="Megan Leroy" userId="61a45308-186f-4a44-8407-426582945bcc" providerId="ADAL" clId="{5DC8DDB0-F33B-4126-A80F-8850C6D293AE}" dt="2017-12-02T17:36:37.149" v="5" actId="58"/>
        <pc:sldMkLst>
          <pc:docMk/>
          <pc:sldMk cId="951144762" sldId="322"/>
        </pc:sldMkLst>
        <pc:graphicFrameChg chg="mod">
          <ac:chgData name="Megan Leroy" userId="61a45308-186f-4a44-8407-426582945bcc" providerId="ADAL" clId="{5DC8DDB0-F33B-4126-A80F-8850C6D293AE}" dt="2017-12-02T17:36:37.149" v="5" actId="58"/>
          <ac:graphicFrameMkLst>
            <pc:docMk/>
            <pc:sldMk cId="951144762" sldId="322"/>
            <ac:graphicFrameMk id="4" creationId="{00000000-0000-0000-0000-000000000000}"/>
          </ac:graphicFrameMkLst>
        </pc:graphicFrameChg>
      </pc:sldChg>
      <pc:sldChg chg="modSp">
        <pc:chgData name="Megan Leroy" userId="61a45308-186f-4a44-8407-426582945bcc" providerId="ADAL" clId="{5DC8DDB0-F33B-4126-A80F-8850C6D293AE}" dt="2017-12-02T17:38:16.099" v="13" actId="58"/>
        <pc:sldMkLst>
          <pc:docMk/>
          <pc:sldMk cId="2581173706" sldId="336"/>
        </pc:sldMkLst>
        <pc:spChg chg="mod">
          <ac:chgData name="Megan Leroy" userId="61a45308-186f-4a44-8407-426582945bcc" providerId="ADAL" clId="{5DC8DDB0-F33B-4126-A80F-8850C6D293AE}" dt="2017-12-02T17:38:16.099" v="13" actId="58"/>
          <ac:spMkLst>
            <pc:docMk/>
            <pc:sldMk cId="2581173706" sldId="336"/>
            <ac:spMk id="2" creationId="{00000000-0000-0000-0000-000000000000}"/>
          </ac:spMkLst>
        </pc:spChg>
      </pc:sldChg>
      <pc:sldChg chg="modSp">
        <pc:chgData name="Megan Leroy" userId="61a45308-186f-4a44-8407-426582945bcc" providerId="ADAL" clId="{5DC8DDB0-F33B-4126-A80F-8850C6D293AE}" dt="2017-12-22T04:35:12.929" v="92" actId="962"/>
        <pc:sldMkLst>
          <pc:docMk/>
          <pc:sldMk cId="1509902913" sldId="338"/>
        </pc:sldMkLst>
        <pc:grpChg chg="mod">
          <ac:chgData name="Megan Leroy" userId="61a45308-186f-4a44-8407-426582945bcc" providerId="ADAL" clId="{5DC8DDB0-F33B-4126-A80F-8850C6D293AE}" dt="2017-12-22T04:35:12.929" v="92" actId="962"/>
          <ac:grpSpMkLst>
            <pc:docMk/>
            <pc:sldMk cId="1509902913" sldId="338"/>
            <ac:grpSpMk id="4" creationId="{00000000-0000-0000-0000-000000000000}"/>
          </ac:grpSpMkLst>
        </pc:grpChg>
        <pc:grpChg chg="mod">
          <ac:chgData name="Megan Leroy" userId="61a45308-186f-4a44-8407-426582945bcc" providerId="ADAL" clId="{5DC8DDB0-F33B-4126-A80F-8850C6D293AE}" dt="2017-12-22T04:35:04.786" v="84" actId="962"/>
          <ac:grpSpMkLst>
            <pc:docMk/>
            <pc:sldMk cId="1509902913" sldId="338"/>
            <ac:grpSpMk id="19" creationId="{00000000-0000-0000-0000-000000000000}"/>
          </ac:grpSpMkLst>
        </pc:grpChg>
        <pc:grpChg chg="mod">
          <ac:chgData name="Megan Leroy" userId="61a45308-186f-4a44-8407-426582945bcc" providerId="ADAL" clId="{5DC8DDB0-F33B-4126-A80F-8850C6D293AE}" dt="2017-12-22T04:34:51.663" v="75" actId="962"/>
          <ac:grpSpMkLst>
            <pc:docMk/>
            <pc:sldMk cId="1509902913" sldId="338"/>
            <ac:grpSpMk id="33" creationId="{00000000-0000-0000-0000-000000000000}"/>
          </ac:grpSpMkLst>
        </pc:grpChg>
      </pc:sldChg>
      <pc:sldChg chg="addSp delSp modSp">
        <pc:chgData name="Megan Leroy" userId="61a45308-186f-4a44-8407-426582945bcc" providerId="ADAL" clId="{5DC8DDB0-F33B-4126-A80F-8850C6D293AE}" dt="2017-12-02T17:40:20.422" v="37" actId="478"/>
        <pc:sldMkLst>
          <pc:docMk/>
          <pc:sldMk cId="2704818039" sldId="354"/>
        </pc:sldMkLst>
        <pc:spChg chg="mod">
          <ac:chgData name="Megan Leroy" userId="61a45308-186f-4a44-8407-426582945bcc" providerId="ADAL" clId="{5DC8DDB0-F33B-4126-A80F-8850C6D293AE}" dt="2017-12-02T17:40:11.745" v="34" actId="20577"/>
          <ac:spMkLst>
            <pc:docMk/>
            <pc:sldMk cId="2704818039" sldId="354"/>
            <ac:spMk id="65" creationId="{00000000-0000-0000-0000-000000000000}"/>
          </ac:spMkLst>
        </pc:spChg>
        <pc:spChg chg="add del mod">
          <ac:chgData name="Megan Leroy" userId="61a45308-186f-4a44-8407-426582945bcc" providerId="ADAL" clId="{5DC8DDB0-F33B-4126-A80F-8850C6D293AE}" dt="2017-12-02T17:40:20.422" v="37" actId="478"/>
          <ac:spMkLst>
            <pc:docMk/>
            <pc:sldMk cId="2704818039" sldId="354"/>
            <ac:spMk id="66" creationId="{00000000-0000-0000-0000-000000000000}"/>
          </ac:spMkLst>
        </pc:spChg>
        <pc:spChg chg="add del">
          <ac:chgData name="Megan Leroy" userId="61a45308-186f-4a44-8407-426582945bcc" providerId="ADAL" clId="{5DC8DDB0-F33B-4126-A80F-8850C6D293AE}" dt="2017-12-02T17:40:15.356" v="35" actId="478"/>
          <ac:spMkLst>
            <pc:docMk/>
            <pc:sldMk cId="2704818039" sldId="354"/>
            <ac:spMk id="67" creationId="{00000000-0000-0000-0000-000000000000}"/>
          </ac:spMkLst>
        </pc:spChg>
      </pc:sldChg>
      <pc:sldChg chg="modSp">
        <pc:chgData name="Megan Leroy" userId="61a45308-186f-4a44-8407-426582945bcc" providerId="ADAL" clId="{5DC8DDB0-F33B-4126-A80F-8850C6D293AE}" dt="2017-12-02T17:41:48.049" v="48" actId="58"/>
        <pc:sldMkLst>
          <pc:docMk/>
          <pc:sldMk cId="1839231677" sldId="356"/>
        </pc:sldMkLst>
        <pc:spChg chg="mod">
          <ac:chgData name="Megan Leroy" userId="61a45308-186f-4a44-8407-426582945bcc" providerId="ADAL" clId="{5DC8DDB0-F33B-4126-A80F-8850C6D293AE}" dt="2017-12-02T17:41:48.049" v="48" actId="58"/>
          <ac:spMkLst>
            <pc:docMk/>
            <pc:sldMk cId="1839231677" sldId="356"/>
            <ac:spMk id="2" creationId="{00000000-0000-0000-0000-000000000000}"/>
          </ac:spMkLst>
        </pc:spChg>
      </pc:sldChg>
      <pc:sldChg chg="modSp">
        <pc:chgData name="Megan Leroy" userId="61a45308-186f-4a44-8407-426582945bcc" providerId="ADAL" clId="{5DC8DDB0-F33B-4126-A80F-8850C6D293AE}" dt="2017-12-02T17:59:03.999" v="61" actId="58"/>
        <pc:sldMkLst>
          <pc:docMk/>
          <pc:sldMk cId="1218507976" sldId="360"/>
        </pc:sldMkLst>
        <pc:spChg chg="mod">
          <ac:chgData name="Megan Leroy" userId="61a45308-186f-4a44-8407-426582945bcc" providerId="ADAL" clId="{5DC8DDB0-F33B-4126-A80F-8850C6D293AE}" dt="2017-12-02T17:59:03.999" v="61" actId="58"/>
          <ac:spMkLst>
            <pc:docMk/>
            <pc:sldMk cId="1218507976" sldId="360"/>
            <ac:spMk id="2" creationId="{00000000-0000-0000-0000-000000000000}"/>
          </ac:spMkLst>
        </pc:spChg>
      </pc:sldChg>
      <pc:sldChg chg="modSp">
        <pc:chgData name="Megan Leroy" userId="61a45308-186f-4a44-8407-426582945bcc" providerId="ADAL" clId="{5DC8DDB0-F33B-4126-A80F-8850C6D293AE}" dt="2017-12-02T17:37:20.341" v="10" actId="20577"/>
        <pc:sldMkLst>
          <pc:docMk/>
          <pc:sldMk cId="2962590551" sldId="365"/>
        </pc:sldMkLst>
        <pc:spChg chg="mod">
          <ac:chgData name="Megan Leroy" userId="61a45308-186f-4a44-8407-426582945bcc" providerId="ADAL" clId="{5DC8DDB0-F33B-4126-A80F-8850C6D293AE}" dt="2017-12-02T17:37:20.341" v="10" actId="20577"/>
          <ac:spMkLst>
            <pc:docMk/>
            <pc:sldMk cId="2962590551" sldId="365"/>
            <ac:spMk id="2" creationId="{00000000-0000-0000-0000-000000000000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san\DropBoxHouston\Dropbox\Fundamentals%20-%20shared%20with%20Dana\Concise%209e\SusanWorkFiles\CFFM9,%20ch%2008,%20Case%20model,%2004-29-15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lang="en-US" sz="2000" baseline="-25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(%)</a:t>
            </a:r>
          </a:p>
        </c:rich>
      </c:tx>
      <c:layout>
        <c:manualLayout>
          <c:xMode val="edge"/>
          <c:yMode val="edge"/>
          <c:x val="0.37129649828110434"/>
          <c:y val="2.180527035101334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rgbClr val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strRef>
              <c:f>'08 Case model'!$K$83</c:f>
              <c:strCache>
                <c:ptCount val="1"/>
                <c:pt idx="0">
                  <c:v>Req Ret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bg1"/>
              </a:solidFill>
              <a:ln w="9525">
                <a:noFill/>
              </a:ln>
              <a:effectLst/>
            </c:spPr>
          </c:marker>
          <c:xVal>
            <c:numRef>
              <c:f>'08 Case model'!$J$84:$J$88</c:f>
              <c:numCache>
                <c:formatCode>0.00</c:formatCode>
                <c:ptCount val="5"/>
                <c:pt idx="0">
                  <c:v>1.31</c:v>
                </c:pt>
                <c:pt idx="1">
                  <c:v>1</c:v>
                </c:pt>
                <c:pt idx="2">
                  <c:v>0.7</c:v>
                </c:pt>
                <c:pt idx="3">
                  <c:v>0</c:v>
                </c:pt>
                <c:pt idx="4">
                  <c:v>-0.87</c:v>
                </c:pt>
              </c:numCache>
            </c:numRef>
          </c:xVal>
          <c:yVal>
            <c:numRef>
              <c:f>'08 Case model'!$K$84:$K$88</c:f>
              <c:numCache>
                <c:formatCode>0.00</c:formatCode>
                <c:ptCount val="5"/>
                <c:pt idx="0">
                  <c:v>9.5500000000000007</c:v>
                </c:pt>
                <c:pt idx="1">
                  <c:v>8</c:v>
                </c:pt>
                <c:pt idx="2">
                  <c:v>6.5</c:v>
                </c:pt>
                <c:pt idx="3">
                  <c:v>3</c:v>
                </c:pt>
                <c:pt idx="4">
                  <c:v>-1.35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FF5B-4DE6-92BB-6BF980497D7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21038944"/>
        <c:axId val="321038552"/>
      </c:scatterChart>
      <c:valAx>
        <c:axId val="321038944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2000" b="0" i="0" u="none" strike="noStrike" kern="1200" baseline="0">
                    <a:solidFill>
                      <a:srgbClr val="00000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n-US" sz="200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Risk, b</a:t>
                </a:r>
                <a:r>
                  <a:rPr lang="en-US" sz="2000" baseline="-2500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i</a:t>
                </a:r>
              </a:p>
            </c:rich>
          </c:tx>
          <c:layout>
            <c:manualLayout>
              <c:xMode val="edge"/>
              <c:yMode val="edge"/>
              <c:x val="0.89470809626682157"/>
              <c:y val="0.87407446833676361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2000" b="0" i="0" u="none" strike="noStrike" kern="1200" baseline="0">
                  <a:solidFill>
                    <a:srgbClr val="000000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en-US"/>
            </a:p>
          </c:txPr>
        </c:title>
        <c:numFmt formatCode="0.0" sourceLinked="0"/>
        <c:majorTickMark val="cross"/>
        <c:minorTickMark val="none"/>
        <c:tickLblPos val="nextTo"/>
        <c:spPr>
          <a:noFill/>
          <a:ln w="19050" cap="flat" cmpd="sng" algn="ctr">
            <a:solidFill>
              <a:srgbClr val="000000"/>
            </a:solidFill>
            <a:round/>
          </a:ln>
          <a:effectLst/>
        </c:spPr>
        <c:txPr>
          <a:bodyPr rot="0" spcFirstLastPara="1" vertOverflow="ellipsis" wrap="square" anchor="t" anchorCtr="0"/>
          <a:lstStyle/>
          <a:p>
            <a:pPr>
              <a:defRPr sz="1600" b="0" i="0" u="none" strike="noStrik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1038552"/>
        <c:crossesAt val="0"/>
        <c:crossBetween val="midCat"/>
      </c:valAx>
      <c:valAx>
        <c:axId val="321038552"/>
        <c:scaling>
          <c:orientation val="minMax"/>
        </c:scaling>
        <c:delete val="0"/>
        <c:axPos val="l"/>
        <c:numFmt formatCode="0" sourceLinked="0"/>
        <c:majorTickMark val="cross"/>
        <c:minorTickMark val="none"/>
        <c:tickLblPos val="nextTo"/>
        <c:spPr>
          <a:noFill/>
          <a:ln w="19050" cap="flat" cmpd="sng" algn="ctr">
            <a:solidFill>
              <a:srgbClr val="00000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1038944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67B525-4170-42DD-80A2-44CF2C968635}" type="datetimeFigureOut">
              <a:rPr lang="en-US" smtClean="0"/>
              <a:t>5/15/2018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7A6331-6128-4BE5-B0B1-B34C16677F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FE2E2D-417D-47A7-89BD-34F46F874444}" type="datetimeFigureOut">
              <a:rPr lang="en-US" smtClean="0"/>
              <a:t>5/15/2018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314705-AF32-4D71-9FF6-531A2A9BF0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14705-AF32-4D71-9FF6-531A2A9BF0CA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40086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CA73F-D805-42E8-B04A-60A0BEB7A205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pic>
        <p:nvPicPr>
          <p:cNvPr id="11" name="Picture 2" descr="E:\Allies\BSC Logos\bsc logo_b-gld on transp bkg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5715000"/>
            <a:ext cx="3316287" cy="80168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20810373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CA73F-D805-42E8-B04A-60A0BEB7A2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23249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CA73F-D805-42E8-B04A-60A0BEB7A2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84808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434229"/>
            <a:ext cx="9144000" cy="91974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5253679"/>
              </p:ext>
            </p:extLst>
          </p:nvPr>
        </p:nvGraphicFramePr>
        <p:xfrm>
          <a:off x="1050401" y="1989078"/>
          <a:ext cx="7075027" cy="31558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69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981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31164">
                <a:tc>
                  <a:txBody>
                    <a:bodyPr/>
                    <a:lstStyle/>
                    <a:p>
                      <a:endParaRPr lang="en-US" sz="800" b="1" dirty="0">
                        <a:latin typeface="+mn-lt"/>
                      </a:endParaRPr>
                    </a:p>
                  </a:txBody>
                  <a:tcPr marL="68580" marR="68580" marT="34290" marB="3429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b="0" dirty="0">
                        <a:solidFill>
                          <a:schemeClr val="bg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34290" marB="3429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31164">
                <a:tc>
                  <a:txBody>
                    <a:bodyPr/>
                    <a:lstStyle/>
                    <a:p>
                      <a:endParaRPr lang="en-US" sz="1400" b="1" dirty="0"/>
                    </a:p>
                  </a:txBody>
                  <a:tcPr marL="68580" marR="68580" marT="34290" marB="3429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b="0" dirty="0">
                        <a:solidFill>
                          <a:schemeClr val="bg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34290" marB="3429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31164">
                <a:tc>
                  <a:txBody>
                    <a:bodyPr/>
                    <a:lstStyle/>
                    <a:p>
                      <a:endParaRPr lang="en-US" sz="1400" b="1" dirty="0"/>
                    </a:p>
                  </a:txBody>
                  <a:tcPr marL="68580" marR="68580" marT="34290" marB="3429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b="0" dirty="0">
                        <a:solidFill>
                          <a:schemeClr val="bg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34290" marB="3429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31164">
                <a:tc>
                  <a:txBody>
                    <a:bodyPr/>
                    <a:lstStyle/>
                    <a:p>
                      <a:endParaRPr lang="en-US" sz="1400" b="1" dirty="0"/>
                    </a:p>
                  </a:txBody>
                  <a:tcPr marL="68580" marR="68580" marT="34290" marB="3429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b="0" dirty="0">
                        <a:solidFill>
                          <a:schemeClr val="bg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34290" marB="3429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31164">
                <a:tc>
                  <a:txBody>
                    <a:bodyPr/>
                    <a:lstStyle/>
                    <a:p>
                      <a:endParaRPr lang="en-US" sz="1400" b="1" dirty="0"/>
                    </a:p>
                  </a:txBody>
                  <a:tcPr marL="68580" marR="68580" marT="34290" marB="3429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b="0" dirty="0">
                        <a:solidFill>
                          <a:schemeClr val="bg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34290" marB="3429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9" name="Picture 8" title="Asterisk Bullet Point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 l="37673" t="22272" r="37955" b="60850"/>
          <a:stretch/>
        </p:blipFill>
        <p:spPr>
          <a:xfrm>
            <a:off x="1159851" y="2105701"/>
            <a:ext cx="417884" cy="417883"/>
          </a:xfrm>
          <a:prstGeom prst="rect">
            <a:avLst/>
          </a:prstGeom>
          <a:solidFill>
            <a:schemeClr val="bg1">
              <a:alpha val="0"/>
            </a:schemeClr>
          </a:solidFill>
        </p:spPr>
      </p:pic>
      <p:pic>
        <p:nvPicPr>
          <p:cNvPr id="10" name="Picture 9" title="Asterisk Bullet Point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 l="37673" t="22272" r="37955" b="60850"/>
          <a:stretch/>
        </p:blipFill>
        <p:spPr>
          <a:xfrm>
            <a:off x="1159851" y="2734972"/>
            <a:ext cx="417884" cy="417883"/>
          </a:xfrm>
          <a:prstGeom prst="rect">
            <a:avLst/>
          </a:prstGeom>
          <a:solidFill>
            <a:schemeClr val="bg1">
              <a:alpha val="0"/>
            </a:schemeClr>
          </a:solidFill>
        </p:spPr>
      </p:pic>
      <p:pic>
        <p:nvPicPr>
          <p:cNvPr id="11" name="Picture 10" title="Asterisk Bullet Point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 l="37673" t="22272" r="37955" b="60850"/>
          <a:stretch/>
        </p:blipFill>
        <p:spPr>
          <a:xfrm>
            <a:off x="1151171" y="4616311"/>
            <a:ext cx="417884" cy="417883"/>
          </a:xfrm>
          <a:prstGeom prst="rect">
            <a:avLst/>
          </a:prstGeom>
          <a:solidFill>
            <a:schemeClr val="bg1">
              <a:alpha val="0"/>
            </a:schemeClr>
          </a:solidFill>
        </p:spPr>
      </p:pic>
      <p:pic>
        <p:nvPicPr>
          <p:cNvPr id="12" name="Picture 11" title="Asterisk Bullet Point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 l="37673" t="22272" r="37955" b="60850"/>
          <a:stretch/>
        </p:blipFill>
        <p:spPr>
          <a:xfrm>
            <a:off x="1151171" y="3987178"/>
            <a:ext cx="417884" cy="417883"/>
          </a:xfrm>
          <a:prstGeom prst="rect">
            <a:avLst/>
          </a:prstGeom>
          <a:solidFill>
            <a:schemeClr val="bg1">
              <a:alpha val="0"/>
            </a:schemeClr>
          </a:solidFill>
        </p:spPr>
      </p:pic>
      <p:pic>
        <p:nvPicPr>
          <p:cNvPr id="13" name="Picture 12" title="Asterisk Bullet Point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 l="37673" t="22272" r="37955" b="60850"/>
          <a:stretch/>
        </p:blipFill>
        <p:spPr>
          <a:xfrm>
            <a:off x="1154109" y="3364243"/>
            <a:ext cx="417884" cy="417883"/>
          </a:xfrm>
          <a:prstGeom prst="rect">
            <a:avLst/>
          </a:prstGeom>
          <a:solidFill>
            <a:schemeClr val="bg1">
              <a:alpha val="0"/>
            </a:schemeClr>
          </a:solidFill>
        </p:spPr>
      </p:pic>
      <p:sp>
        <p:nvSpPr>
          <p:cNvPr id="15" name="Text Placeholder 14"/>
          <p:cNvSpPr>
            <a:spLocks noGrp="1"/>
          </p:cNvSpPr>
          <p:nvPr>
            <p:ph type="body" sz="quarter" idx="11" hasCustomPrompt="1"/>
          </p:nvPr>
        </p:nvSpPr>
        <p:spPr>
          <a:xfrm>
            <a:off x="1675701" y="3382770"/>
            <a:ext cx="6246081" cy="41910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buNone/>
              <a:defRPr kumimoji="0" lang="en-US" sz="2000" kern="1200" baseline="0" dirty="0">
                <a:solidFill>
                  <a:schemeClr val="accent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lvl="0" indent="0" algn="l" rtl="0" eaLnBrk="1" latinLnBrk="0" hangingPunct="1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None/>
            </a:pPr>
            <a:r>
              <a:rPr lang="en-US" dirty="0"/>
              <a:t>Point 1</a:t>
            </a:r>
          </a:p>
        </p:txBody>
      </p:sp>
      <p:sp>
        <p:nvSpPr>
          <p:cNvPr id="16" name="Text Placeholder 14"/>
          <p:cNvSpPr>
            <a:spLocks noGrp="1"/>
          </p:cNvSpPr>
          <p:nvPr>
            <p:ph type="body" sz="quarter" idx="12" hasCustomPrompt="1"/>
          </p:nvPr>
        </p:nvSpPr>
        <p:spPr>
          <a:xfrm>
            <a:off x="1687185" y="2733755"/>
            <a:ext cx="6246081" cy="4191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marL="0" indent="0">
              <a:buNone/>
              <a:defRPr sz="2000" baseline="0">
                <a:solidFill>
                  <a:schemeClr val="accent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US" dirty="0"/>
              <a:t>Point 1</a:t>
            </a:r>
          </a:p>
        </p:txBody>
      </p:sp>
      <p:sp>
        <p:nvSpPr>
          <p:cNvPr id="17" name="Text Placeholder 14"/>
          <p:cNvSpPr>
            <a:spLocks noGrp="1"/>
          </p:cNvSpPr>
          <p:nvPr>
            <p:ph type="body" sz="quarter" idx="13" hasCustomPrompt="1"/>
          </p:nvPr>
        </p:nvSpPr>
        <p:spPr>
          <a:xfrm>
            <a:off x="1675700" y="2095837"/>
            <a:ext cx="6246081" cy="4191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marL="0" indent="0">
              <a:buNone/>
              <a:defRPr sz="2000" baseline="0">
                <a:solidFill>
                  <a:schemeClr val="accent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US" dirty="0"/>
              <a:t>Point 1</a:t>
            </a:r>
          </a:p>
        </p:txBody>
      </p:sp>
      <p:sp>
        <p:nvSpPr>
          <p:cNvPr id="18" name="Text Placeholder 14"/>
          <p:cNvSpPr>
            <a:spLocks noGrp="1"/>
          </p:cNvSpPr>
          <p:nvPr>
            <p:ph type="body" sz="quarter" idx="14" hasCustomPrompt="1"/>
          </p:nvPr>
        </p:nvSpPr>
        <p:spPr>
          <a:xfrm>
            <a:off x="1669825" y="3987178"/>
            <a:ext cx="6246081" cy="41910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buNone/>
              <a:defRPr kumimoji="0" lang="en-US" sz="2000" kern="1200" baseline="0" dirty="0">
                <a:solidFill>
                  <a:schemeClr val="accent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lvl="0" indent="0" algn="l" rtl="0" eaLnBrk="1" latinLnBrk="0" hangingPunct="1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None/>
            </a:pPr>
            <a:r>
              <a:rPr lang="en-US" dirty="0"/>
              <a:t>Point 1</a:t>
            </a:r>
          </a:p>
        </p:txBody>
      </p:sp>
      <p:sp>
        <p:nvSpPr>
          <p:cNvPr id="19" name="Text Placeholder 14"/>
          <p:cNvSpPr>
            <a:spLocks noGrp="1"/>
          </p:cNvSpPr>
          <p:nvPr>
            <p:ph type="body" sz="quarter" idx="15" hasCustomPrompt="1"/>
          </p:nvPr>
        </p:nvSpPr>
        <p:spPr>
          <a:xfrm>
            <a:off x="1669824" y="4630588"/>
            <a:ext cx="6246081" cy="41910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buNone/>
              <a:defRPr kumimoji="0" lang="en-US" sz="2000" kern="1200" baseline="0" dirty="0">
                <a:solidFill>
                  <a:schemeClr val="accent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lvl="0" indent="0" algn="l" rtl="0" eaLnBrk="1" latinLnBrk="0" hangingPunct="1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None/>
            </a:pPr>
            <a:r>
              <a:rPr lang="en-US" dirty="0"/>
              <a:t>Point 1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2657" y="485813"/>
            <a:ext cx="8818685" cy="790474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ctr">
              <a:defRPr sz="28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70466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600200"/>
            <a:ext cx="7886700" cy="4576763"/>
          </a:xfrm>
          <a:prstGeom prst="rect">
            <a:avLst/>
          </a:prstGeom>
        </p:spPr>
        <p:txBody>
          <a:bodyPr/>
          <a:lstStyle>
            <a:lvl1pPr marL="228600" indent="-228600">
              <a:spcBef>
                <a:spcPts val="600"/>
              </a:spcBef>
              <a:spcAft>
                <a:spcPts val="1200"/>
              </a:spcAft>
              <a:buClr>
                <a:srgbClr val="343F52"/>
              </a:buClr>
              <a:buSzPct val="120000"/>
              <a:buFont typeface="Wingdings" panose="05000000000000000000" pitchFamily="2" charset="2"/>
              <a:buChar char="§"/>
              <a:defRPr sz="2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685800" indent="-228600">
              <a:spcBef>
                <a:spcPts val="0"/>
              </a:spcBef>
              <a:spcAft>
                <a:spcPts val="600"/>
              </a:spcAft>
              <a:buClr>
                <a:srgbClr val="343F52"/>
              </a:buClr>
              <a:buSzPct val="120000"/>
              <a:buFont typeface="Arial" panose="020B0604020202020204" pitchFamily="34" charset="0"/>
              <a:buChar char="•"/>
              <a:defRPr sz="22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143000" indent="-228600">
              <a:spcBef>
                <a:spcPts val="0"/>
              </a:spcBef>
              <a:spcAft>
                <a:spcPts val="600"/>
              </a:spcAft>
              <a:buClr>
                <a:srgbClr val="343F52"/>
              </a:buClr>
              <a:buFont typeface="Wingdings" panose="05000000000000000000" pitchFamily="2" charset="2"/>
              <a:buChar char="§"/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>
              <a:spcBef>
                <a:spcPts val="0"/>
              </a:spcBef>
              <a:spcAft>
                <a:spcPts val="600"/>
              </a:spcAft>
              <a:buClr>
                <a:srgbClr val="343F52"/>
              </a:buClr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057400" indent="-228600">
              <a:spcBef>
                <a:spcPts val="0"/>
              </a:spcBef>
              <a:spcAft>
                <a:spcPts val="600"/>
              </a:spcAft>
              <a:buClr>
                <a:srgbClr val="343F52"/>
              </a:buClr>
              <a:buFont typeface="Arial" panose="020B0604020202020204" pitchFamily="34" charset="0"/>
              <a:buChar char="•"/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1092902"/>
            <a:ext cx="9144001" cy="120436"/>
          </a:xfrm>
          <a:prstGeom prst="rect">
            <a:avLst/>
          </a:prstGeom>
          <a:gradFill flip="none" rotWithShape="1">
            <a:gsLst>
              <a:gs pos="25000">
                <a:schemeClr val="bg2">
                  <a:lumMod val="75000"/>
                </a:schemeClr>
              </a:gs>
              <a:gs pos="66000">
                <a:schemeClr val="bg2">
                  <a:lumMod val="75000"/>
                </a:schemeClr>
              </a:gs>
              <a:gs pos="82000">
                <a:schemeClr val="bg2">
                  <a:lumMod val="90000"/>
                </a:schemeClr>
              </a:gs>
              <a:gs pos="100000">
                <a:schemeClr val="bg1">
                  <a:lumMod val="9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>
          <a:xfrm>
            <a:off x="158261" y="222463"/>
            <a:ext cx="8827477" cy="677008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ctr">
              <a:defRPr sz="2800">
                <a:solidFill>
                  <a:schemeClr val="accent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10983778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lank With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1092902"/>
            <a:ext cx="9144001" cy="120436"/>
          </a:xfrm>
          <a:prstGeom prst="rect">
            <a:avLst/>
          </a:prstGeom>
          <a:gradFill flip="none" rotWithShape="1">
            <a:gsLst>
              <a:gs pos="25000">
                <a:schemeClr val="bg2">
                  <a:lumMod val="75000"/>
                </a:schemeClr>
              </a:gs>
              <a:gs pos="66000">
                <a:schemeClr val="bg2">
                  <a:lumMod val="75000"/>
                </a:schemeClr>
              </a:gs>
              <a:gs pos="82000">
                <a:schemeClr val="bg2">
                  <a:lumMod val="90000"/>
                </a:schemeClr>
              </a:gs>
              <a:gs pos="100000">
                <a:schemeClr val="bg1">
                  <a:lumMod val="9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>
          <a:xfrm>
            <a:off x="158261" y="222463"/>
            <a:ext cx="8827477" cy="677008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ctr">
              <a:defRPr sz="2800">
                <a:solidFill>
                  <a:schemeClr val="accent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14821447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413239"/>
            <a:ext cx="9144001" cy="800822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75000"/>
                </a:schemeClr>
              </a:gs>
              <a:gs pos="60000">
                <a:schemeClr val="bg2">
                  <a:lumMod val="75000"/>
                  <a:alpha val="80000"/>
                </a:schemeClr>
              </a:gs>
              <a:gs pos="78000">
                <a:schemeClr val="bg2">
                  <a:lumMod val="75000"/>
                  <a:alpha val="80000"/>
                </a:schemeClr>
              </a:gs>
              <a:gs pos="100000">
                <a:srgbClr val="F5F5F5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sz="32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42875" y="454180"/>
            <a:ext cx="8858250" cy="718939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ctr">
              <a:defRPr sz="280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628650" y="1600200"/>
            <a:ext cx="7886700" cy="4576763"/>
          </a:xfrm>
          <a:prstGeom prst="rect">
            <a:avLst/>
          </a:prstGeom>
        </p:spPr>
        <p:txBody>
          <a:bodyPr/>
          <a:lstStyle>
            <a:lvl1pPr marL="228600" indent="-228600">
              <a:spcBef>
                <a:spcPts val="600"/>
              </a:spcBef>
              <a:spcAft>
                <a:spcPts val="1200"/>
              </a:spcAft>
              <a:buClr>
                <a:srgbClr val="343F52"/>
              </a:buClr>
              <a:buSzPct val="120000"/>
              <a:buFont typeface="Wingdings" panose="05000000000000000000" pitchFamily="2" charset="2"/>
              <a:buChar char="§"/>
              <a:defRPr sz="2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685800" indent="-228600">
              <a:spcBef>
                <a:spcPts val="0"/>
              </a:spcBef>
              <a:spcAft>
                <a:spcPts val="600"/>
              </a:spcAft>
              <a:buClr>
                <a:srgbClr val="343F52"/>
              </a:buClr>
              <a:buSzPct val="120000"/>
              <a:buFont typeface="Arial" panose="020B0604020202020204" pitchFamily="34" charset="0"/>
              <a:buChar char="•"/>
              <a:defRPr sz="22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143000" indent="-228600">
              <a:spcBef>
                <a:spcPts val="0"/>
              </a:spcBef>
              <a:spcAft>
                <a:spcPts val="600"/>
              </a:spcAft>
              <a:buClr>
                <a:srgbClr val="343F52"/>
              </a:buClr>
              <a:buFont typeface="Wingdings" panose="05000000000000000000" pitchFamily="2" charset="2"/>
              <a:buChar char="§"/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>
              <a:spcBef>
                <a:spcPts val="0"/>
              </a:spcBef>
              <a:spcAft>
                <a:spcPts val="600"/>
              </a:spcAft>
              <a:buClr>
                <a:srgbClr val="343F52"/>
              </a:buClr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057400" indent="-228600">
              <a:spcBef>
                <a:spcPts val="0"/>
              </a:spcBef>
              <a:spcAft>
                <a:spcPts val="600"/>
              </a:spcAft>
              <a:buClr>
                <a:srgbClr val="343F52"/>
              </a:buClr>
              <a:buFont typeface="Arial" panose="020B0604020202020204" pitchFamily="34" charset="0"/>
              <a:buChar char="•"/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87783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End Title">
    <p:bg>
      <p:bgPr>
        <a:blipFill dpi="0" rotWithShape="1">
          <a:blip r:embed="rId2">
            <a:alphaModFix amt="75000"/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4720621" y="1021141"/>
            <a:ext cx="3447288" cy="466344"/>
          </a:xfrm>
          <a:prstGeom prst="rect">
            <a:avLst/>
          </a:prstGeom>
        </p:spPr>
        <p:txBody>
          <a:bodyPr/>
          <a:lstStyle>
            <a:lvl1pPr algn="ctr">
              <a:defRPr sz="2400" baseline="0">
                <a:solidFill>
                  <a:srgbClr val="343F5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End of Chapter</a:t>
            </a:r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5071131" y="1503620"/>
            <a:ext cx="2743200" cy="0"/>
          </a:xfrm>
          <a:prstGeom prst="line">
            <a:avLst/>
          </a:prstGeom>
          <a:ln w="25400">
            <a:solidFill>
              <a:srgbClr val="343F5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1337447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JH_Objectiv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434229"/>
            <a:ext cx="9144000" cy="919740"/>
          </a:xfrm>
          <a:prstGeom prst="rect">
            <a:avLst/>
          </a:prstGeom>
          <a:solidFill>
            <a:schemeClr val="accent1">
              <a:alpha val="8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9" name="Picture 8" title="Asterisk Bullet Point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 l="37673" t="22272" r="37955" b="60850"/>
          <a:stretch/>
        </p:blipFill>
        <p:spPr>
          <a:xfrm>
            <a:off x="1159851" y="2116405"/>
            <a:ext cx="417884" cy="417883"/>
          </a:xfrm>
          <a:prstGeom prst="rect">
            <a:avLst/>
          </a:prstGeom>
          <a:solidFill>
            <a:schemeClr val="bg1">
              <a:alpha val="0"/>
            </a:schemeClr>
          </a:solidFill>
        </p:spPr>
      </p:pic>
      <p:pic>
        <p:nvPicPr>
          <p:cNvPr id="10" name="Picture 9" title="Asterisk Bullet Point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 l="37673" t="22272" r="37955" b="60850"/>
          <a:stretch/>
        </p:blipFill>
        <p:spPr>
          <a:xfrm>
            <a:off x="1159851" y="2734972"/>
            <a:ext cx="417884" cy="417883"/>
          </a:xfrm>
          <a:prstGeom prst="rect">
            <a:avLst/>
          </a:prstGeom>
          <a:solidFill>
            <a:schemeClr val="bg1">
              <a:alpha val="0"/>
            </a:schemeClr>
          </a:solidFill>
        </p:spPr>
      </p:pic>
      <p:pic>
        <p:nvPicPr>
          <p:cNvPr id="12" name="Picture 11" title="Asterisk Bullet Point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 l="37673" t="22272" r="37955" b="60850"/>
          <a:stretch/>
        </p:blipFill>
        <p:spPr>
          <a:xfrm>
            <a:off x="1151171" y="3987178"/>
            <a:ext cx="417884" cy="417883"/>
          </a:xfrm>
          <a:prstGeom prst="rect">
            <a:avLst/>
          </a:prstGeom>
          <a:solidFill>
            <a:schemeClr val="bg1">
              <a:alpha val="0"/>
            </a:schemeClr>
          </a:solidFill>
        </p:spPr>
      </p:pic>
      <p:pic>
        <p:nvPicPr>
          <p:cNvPr id="13" name="Picture 12" title="Asterisk Bullet Point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 l="37673" t="22272" r="37955" b="60850"/>
          <a:stretch/>
        </p:blipFill>
        <p:spPr>
          <a:xfrm>
            <a:off x="1154109" y="3364243"/>
            <a:ext cx="417884" cy="417883"/>
          </a:xfrm>
          <a:prstGeom prst="rect">
            <a:avLst/>
          </a:prstGeom>
          <a:solidFill>
            <a:schemeClr val="bg1">
              <a:alpha val="0"/>
            </a:schemeClr>
          </a:solidFill>
        </p:spPr>
      </p:pic>
      <p:sp>
        <p:nvSpPr>
          <p:cNvPr id="15" name="Text Placeholder 14"/>
          <p:cNvSpPr>
            <a:spLocks noGrp="1"/>
          </p:cNvSpPr>
          <p:nvPr>
            <p:ph type="body" sz="quarter" idx="11" hasCustomPrompt="1"/>
          </p:nvPr>
        </p:nvSpPr>
        <p:spPr>
          <a:xfrm>
            <a:off x="1675701" y="3382770"/>
            <a:ext cx="6246081" cy="41910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buNone/>
              <a:defRPr kumimoji="0" lang="en-US" sz="2000" kern="1200" baseline="0" dirty="0">
                <a:solidFill>
                  <a:schemeClr val="accent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US" dirty="0"/>
              <a:t>Point 1</a:t>
            </a:r>
          </a:p>
        </p:txBody>
      </p:sp>
      <p:sp>
        <p:nvSpPr>
          <p:cNvPr id="16" name="Text Placeholder 14"/>
          <p:cNvSpPr>
            <a:spLocks noGrp="1"/>
          </p:cNvSpPr>
          <p:nvPr>
            <p:ph type="body" sz="quarter" idx="12" hasCustomPrompt="1"/>
          </p:nvPr>
        </p:nvSpPr>
        <p:spPr>
          <a:xfrm>
            <a:off x="1687185" y="2733755"/>
            <a:ext cx="6246081" cy="41910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buNone/>
              <a:defRPr kumimoji="0" lang="en-US" sz="2000" kern="1200" baseline="0" dirty="0">
                <a:solidFill>
                  <a:schemeClr val="accent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lvl="0" indent="0" algn="l" rtl="0" eaLnBrk="1" latinLnBrk="0" hangingPunct="1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None/>
            </a:pPr>
            <a:r>
              <a:rPr lang="en-US" dirty="0"/>
              <a:t>Point 1</a:t>
            </a:r>
          </a:p>
        </p:txBody>
      </p:sp>
      <p:sp>
        <p:nvSpPr>
          <p:cNvPr id="17" name="Text Placeholder 14"/>
          <p:cNvSpPr>
            <a:spLocks noGrp="1"/>
          </p:cNvSpPr>
          <p:nvPr>
            <p:ph type="body" sz="quarter" idx="13" hasCustomPrompt="1"/>
          </p:nvPr>
        </p:nvSpPr>
        <p:spPr>
          <a:xfrm>
            <a:off x="1675700" y="2095837"/>
            <a:ext cx="6246081" cy="4191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marL="0" indent="0">
              <a:buNone/>
              <a:defRPr sz="2000" baseline="0">
                <a:solidFill>
                  <a:schemeClr val="accent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US" dirty="0"/>
              <a:t>Point 1</a:t>
            </a:r>
          </a:p>
        </p:txBody>
      </p:sp>
      <p:sp>
        <p:nvSpPr>
          <p:cNvPr id="18" name="Text Placeholder 14"/>
          <p:cNvSpPr>
            <a:spLocks noGrp="1"/>
          </p:cNvSpPr>
          <p:nvPr>
            <p:ph type="body" sz="quarter" idx="14" hasCustomPrompt="1"/>
          </p:nvPr>
        </p:nvSpPr>
        <p:spPr>
          <a:xfrm>
            <a:off x="1669825" y="3987178"/>
            <a:ext cx="6246081" cy="41910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buNone/>
              <a:defRPr kumimoji="0" lang="en-US" sz="2000" kern="1200" baseline="0" dirty="0">
                <a:solidFill>
                  <a:schemeClr val="accent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lvl="0" indent="0" algn="l" rtl="0" eaLnBrk="1" latinLnBrk="0" hangingPunct="1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None/>
            </a:pPr>
            <a:r>
              <a:rPr lang="en-US" dirty="0"/>
              <a:t>Point 1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2657" y="485813"/>
            <a:ext cx="8818685" cy="790474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ctr">
              <a:defRPr sz="28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636477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JH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600200"/>
            <a:ext cx="7886700" cy="4576763"/>
          </a:xfrm>
          <a:prstGeom prst="rect">
            <a:avLst/>
          </a:prstGeom>
        </p:spPr>
        <p:txBody>
          <a:bodyPr/>
          <a:lstStyle>
            <a:lvl1pPr marL="228600" indent="-228600">
              <a:spcBef>
                <a:spcPts val="600"/>
              </a:spcBef>
              <a:spcAft>
                <a:spcPts val="1200"/>
              </a:spcAft>
              <a:buClr>
                <a:srgbClr val="343F52"/>
              </a:buClr>
              <a:buSzPct val="120000"/>
              <a:buFont typeface="Wingdings" panose="05000000000000000000" pitchFamily="2" charset="2"/>
              <a:buChar char="§"/>
              <a:defRPr sz="2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685800" indent="-228600">
              <a:spcBef>
                <a:spcPts val="0"/>
              </a:spcBef>
              <a:spcAft>
                <a:spcPts val="600"/>
              </a:spcAft>
              <a:buClr>
                <a:srgbClr val="343F52"/>
              </a:buClr>
              <a:buSzPct val="120000"/>
              <a:buFont typeface="Arial" panose="020B0604020202020204" pitchFamily="34" charset="0"/>
              <a:buChar char="•"/>
              <a:defRPr sz="22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143000" indent="-228600">
              <a:spcBef>
                <a:spcPts val="0"/>
              </a:spcBef>
              <a:spcAft>
                <a:spcPts val="600"/>
              </a:spcAft>
              <a:buClr>
                <a:srgbClr val="343F52"/>
              </a:buClr>
              <a:buFont typeface="Wingdings" panose="05000000000000000000" pitchFamily="2" charset="2"/>
              <a:buChar char="§"/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>
              <a:spcBef>
                <a:spcPts val="0"/>
              </a:spcBef>
              <a:spcAft>
                <a:spcPts val="600"/>
              </a:spcAft>
              <a:buClr>
                <a:srgbClr val="343F52"/>
              </a:buClr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057400" indent="-228600">
              <a:spcBef>
                <a:spcPts val="0"/>
              </a:spcBef>
              <a:spcAft>
                <a:spcPts val="600"/>
              </a:spcAft>
              <a:buClr>
                <a:srgbClr val="343F52"/>
              </a:buClr>
              <a:buFont typeface="Arial" panose="020B0604020202020204" pitchFamily="34" charset="0"/>
              <a:buChar char="•"/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>
          <a:xfrm>
            <a:off x="158261" y="222463"/>
            <a:ext cx="8827477" cy="677008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ctr">
              <a:defRPr sz="2800">
                <a:solidFill>
                  <a:schemeClr val="accent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391984832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JH_Blank With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>
          <a:xfrm>
            <a:off x="158261" y="222463"/>
            <a:ext cx="8827477" cy="677008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ctr">
              <a:defRPr sz="2800">
                <a:solidFill>
                  <a:schemeClr val="accent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12442433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CA73F-D805-42E8-B04A-60A0BEB7A205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2" descr="E:\Allies\BSC Logos\bsc logo_b-gld on transp bkg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5751513"/>
            <a:ext cx="3316287" cy="80168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8727005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JH_Objectiv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434229"/>
            <a:ext cx="9144000" cy="919740"/>
          </a:xfrm>
          <a:prstGeom prst="rect">
            <a:avLst/>
          </a:prstGeom>
          <a:solidFill>
            <a:schemeClr val="accent1">
              <a:alpha val="8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9" name="Picture 8" title="Asterisk Bullet Point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 l="37673" t="22272" r="37955" b="60850"/>
          <a:stretch/>
        </p:blipFill>
        <p:spPr>
          <a:xfrm>
            <a:off x="1159851" y="2116405"/>
            <a:ext cx="417884" cy="417883"/>
          </a:xfrm>
          <a:prstGeom prst="rect">
            <a:avLst/>
          </a:prstGeom>
          <a:solidFill>
            <a:schemeClr val="bg1">
              <a:alpha val="0"/>
            </a:schemeClr>
          </a:solidFill>
        </p:spPr>
      </p:pic>
      <p:pic>
        <p:nvPicPr>
          <p:cNvPr id="10" name="Picture 9" title="Asterisk Bullet Point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 l="37673" t="22272" r="37955" b="60850"/>
          <a:stretch/>
        </p:blipFill>
        <p:spPr>
          <a:xfrm>
            <a:off x="1159851" y="2734972"/>
            <a:ext cx="417884" cy="417883"/>
          </a:xfrm>
          <a:prstGeom prst="rect">
            <a:avLst/>
          </a:prstGeom>
          <a:solidFill>
            <a:schemeClr val="bg1">
              <a:alpha val="0"/>
            </a:schemeClr>
          </a:solidFill>
        </p:spPr>
      </p:pic>
      <p:pic>
        <p:nvPicPr>
          <p:cNvPr id="13" name="Picture 12" title="Asterisk Bullet Point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 l="37673" t="22272" r="37955" b="60850"/>
          <a:stretch/>
        </p:blipFill>
        <p:spPr>
          <a:xfrm>
            <a:off x="1154109" y="3364243"/>
            <a:ext cx="417884" cy="417883"/>
          </a:xfrm>
          <a:prstGeom prst="rect">
            <a:avLst/>
          </a:prstGeom>
          <a:solidFill>
            <a:schemeClr val="bg1">
              <a:alpha val="0"/>
            </a:schemeClr>
          </a:solidFill>
        </p:spPr>
      </p:pic>
      <p:sp>
        <p:nvSpPr>
          <p:cNvPr id="15" name="Text Placeholder 14"/>
          <p:cNvSpPr>
            <a:spLocks noGrp="1"/>
          </p:cNvSpPr>
          <p:nvPr>
            <p:ph type="body" sz="quarter" idx="11" hasCustomPrompt="1"/>
          </p:nvPr>
        </p:nvSpPr>
        <p:spPr>
          <a:xfrm>
            <a:off x="1675701" y="3382770"/>
            <a:ext cx="6246081" cy="41910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buNone/>
              <a:defRPr kumimoji="0" lang="en-US" sz="2000" kern="1200" baseline="0" dirty="0">
                <a:solidFill>
                  <a:schemeClr val="accent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lvl="0" indent="0" algn="l" rtl="0" eaLnBrk="1" latinLnBrk="0" hangingPunct="1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None/>
            </a:pPr>
            <a:r>
              <a:rPr lang="en-US" dirty="0"/>
              <a:t>Point 1</a:t>
            </a:r>
          </a:p>
        </p:txBody>
      </p:sp>
      <p:sp>
        <p:nvSpPr>
          <p:cNvPr id="16" name="Text Placeholder 14"/>
          <p:cNvSpPr>
            <a:spLocks noGrp="1"/>
          </p:cNvSpPr>
          <p:nvPr>
            <p:ph type="body" sz="quarter" idx="12" hasCustomPrompt="1"/>
          </p:nvPr>
        </p:nvSpPr>
        <p:spPr>
          <a:xfrm>
            <a:off x="1687185" y="2733755"/>
            <a:ext cx="6246081" cy="41910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buNone/>
              <a:defRPr kumimoji="0" lang="en-US" sz="2000" kern="1200" baseline="0" dirty="0">
                <a:solidFill>
                  <a:schemeClr val="accent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lvl="0" indent="0" algn="l" rtl="0" eaLnBrk="1" latinLnBrk="0" hangingPunct="1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None/>
            </a:pPr>
            <a:r>
              <a:rPr lang="en-US" dirty="0"/>
              <a:t>Point 1</a:t>
            </a:r>
          </a:p>
        </p:txBody>
      </p:sp>
      <p:sp>
        <p:nvSpPr>
          <p:cNvPr id="17" name="Text Placeholder 14"/>
          <p:cNvSpPr>
            <a:spLocks noGrp="1"/>
          </p:cNvSpPr>
          <p:nvPr>
            <p:ph type="body" sz="quarter" idx="13" hasCustomPrompt="1"/>
          </p:nvPr>
        </p:nvSpPr>
        <p:spPr>
          <a:xfrm>
            <a:off x="1675700" y="2095837"/>
            <a:ext cx="6246081" cy="4191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marL="0" indent="0">
              <a:buNone/>
              <a:defRPr sz="2000" baseline="0">
                <a:solidFill>
                  <a:schemeClr val="accent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US" dirty="0"/>
              <a:t>Point 1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2657" y="485813"/>
            <a:ext cx="8818685" cy="790474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ctr">
              <a:defRPr sz="28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239321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 smtClean="0"/>
              <a:t>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CA73F-D805-42E8-B04A-60A0BEB7A205}" type="slidenum">
              <a:rPr lang="en-US" smtClean="0"/>
              <a:t>‹#›</a:t>
            </a:fld>
            <a:endParaRPr lang="en-US"/>
          </a:p>
        </p:txBody>
      </p:sp>
      <p:pic>
        <p:nvPicPr>
          <p:cNvPr id="10" name="Picture 2" descr="E:\Allies\BSC Logos\bsc logo_b-gld on transp bkg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5715000"/>
            <a:ext cx="3316287" cy="80168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94796505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CA73F-D805-42E8-B04A-60A0BEB7A205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2" descr="E:\Allies\BSC Logos\bsc logo_b-gld on transp bkg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5715000"/>
            <a:ext cx="3316287" cy="80168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605943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CA73F-D805-42E8-B04A-60A0BEB7A205}" type="slidenum">
              <a:rPr lang="en-US" smtClean="0"/>
              <a:t>‹#›</a:t>
            </a:fld>
            <a:endParaRPr lang="en-US"/>
          </a:p>
        </p:txBody>
      </p:sp>
      <p:pic>
        <p:nvPicPr>
          <p:cNvPr id="10" name="Picture 2" descr="E:\Allies\BSC Logos\bsc logo_b-gld on transp bkg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5715000"/>
            <a:ext cx="3316287" cy="80168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166389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CA73F-D805-42E8-B04A-60A0BEB7A205}" type="slidenum">
              <a:rPr lang="en-US" smtClean="0"/>
              <a:t>‹#›</a:t>
            </a:fld>
            <a:endParaRPr lang="en-US"/>
          </a:p>
        </p:txBody>
      </p:sp>
      <p:pic>
        <p:nvPicPr>
          <p:cNvPr id="6" name="Picture 2" descr="E:\Allies\BSC Logos\bsc logo_b-gld on transp bkg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5715000"/>
            <a:ext cx="3316287" cy="80168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2839083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CA73F-D805-42E8-B04A-60A0BEB7A205}" type="slidenum">
              <a:rPr lang="en-US" smtClean="0"/>
              <a:t>‹#›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6650362"/>
            <a:ext cx="9143998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900" dirty="0">
                <a:solidFill>
                  <a:schemeClr val="bg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© 2019 Cengage Learning. All Rights Reserved. May not be scanned, copied or duplicated, or posted to a publicly accessible website, in whole or in part.  </a:t>
            </a:r>
            <a:endParaRPr lang="en-US" sz="9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72850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 smtClean="0"/>
              <a:t>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01256" y="6399014"/>
            <a:ext cx="2133600" cy="274320"/>
          </a:xfrm>
          <a:prstGeom prst="rect">
            <a:avLst/>
          </a:prstGeom>
        </p:spPr>
        <p:txBody>
          <a:bodyPr/>
          <a:lstStyle/>
          <a:p>
            <a:fld id="{01E34992-641E-4113-AEDF-E68E7B28DC3A}" type="datetimeFigureOut">
              <a:rPr lang="en-US" smtClean="0"/>
              <a:t>5/15/2018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CA73F-D805-42E8-B04A-60A0BEB7A205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pic>
        <p:nvPicPr>
          <p:cNvPr id="10" name="Picture 2" descr="E:\Allies\BSC Logos\bsc logo_b-gld on transp bkg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5715000"/>
            <a:ext cx="3316287" cy="80168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4501641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  <a:prstGeom prst="rect">
            <a:avLst/>
          </a:prstGeom>
        </p:spPr>
        <p:txBody>
          <a:bodyPr/>
          <a:lstStyle/>
          <a:p>
            <a:fld id="{01E34992-641E-4113-AEDF-E68E7B28DC3A}" type="datetimeFigureOut">
              <a:rPr lang="en-US" smtClean="0"/>
              <a:t>5/15/2018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B14CA73F-D805-42E8-B04A-60A0BEB7A205}" type="slidenum">
              <a:rPr lang="en-US" smtClean="0"/>
              <a:t>‹#›</a:t>
            </a:fld>
            <a:endParaRPr lang="en-US"/>
          </a:p>
        </p:txBody>
      </p:sp>
      <p:pic>
        <p:nvPicPr>
          <p:cNvPr id="10" name="Picture 2" descr="E:\Allies\BSC Logos\bsc logo_b-gld on transp bkg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5715000"/>
            <a:ext cx="3316287" cy="80168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99065694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 dirty="0" smtClean="0"/>
              <a:t>Edit Master text styles</a:t>
            </a:r>
          </a:p>
          <a:p>
            <a:pPr lvl="1" eaLnBrk="1" latinLnBrk="0" hangingPunct="1"/>
            <a:r>
              <a:rPr kumimoji="0" lang="en-US" dirty="0" smtClean="0"/>
              <a:t>Second level</a:t>
            </a:r>
          </a:p>
          <a:p>
            <a:pPr lvl="2" eaLnBrk="1" latinLnBrk="0" hangingPunct="1"/>
            <a:r>
              <a:rPr kumimoji="0" lang="en-US" dirty="0" smtClean="0"/>
              <a:t>Third level</a:t>
            </a:r>
          </a:p>
          <a:p>
            <a:pPr lvl="3" eaLnBrk="1" latinLnBrk="0" hangingPunct="1"/>
            <a:r>
              <a:rPr kumimoji="0" lang="en-US" dirty="0" smtClean="0"/>
              <a:t>Fourth level</a:t>
            </a:r>
          </a:p>
          <a:p>
            <a:pPr lvl="4" eaLnBrk="1" latinLnBrk="0" hangingPunct="1"/>
            <a:r>
              <a:rPr kumimoji="0" lang="en-US" dirty="0" smtClean="0"/>
              <a:t>Fifth level</a:t>
            </a:r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14CA73F-D805-42E8-B04A-60A0BEB7A20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6673334"/>
            <a:ext cx="9144000" cy="184666"/>
          </a:xfrm>
          <a:prstGeom prst="rect">
            <a:avLst/>
          </a:prstGeom>
          <a:solidFill>
            <a:srgbClr val="343F52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1" name="Rectangle 10"/>
          <p:cNvSpPr/>
          <p:nvPr/>
        </p:nvSpPr>
        <p:spPr>
          <a:xfrm>
            <a:off x="0" y="0"/>
            <a:ext cx="9144000" cy="62982"/>
          </a:xfrm>
          <a:prstGeom prst="rect">
            <a:avLst/>
          </a:prstGeom>
          <a:solidFill>
            <a:srgbClr val="343F52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34189918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  <p:sldLayoutId id="2147483699" r:id="rId13"/>
    <p:sldLayoutId id="2147483700" r:id="rId14"/>
    <p:sldLayoutId id="2147483701" r:id="rId15"/>
    <p:sldLayoutId id="2147483702" r:id="rId16"/>
    <p:sldLayoutId id="2147483703" r:id="rId17"/>
    <p:sldLayoutId id="2147483704" r:id="rId18"/>
    <p:sldLayoutId id="2147483705" r:id="rId19"/>
    <p:sldLayoutId id="2147483707" r:id="rId20"/>
  </p:sldLayoutIdLst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9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8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19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9.w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19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0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11.wm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19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12.w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19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13.wmf"/><Relationship Id="rId4" Type="http://schemas.openxmlformats.org/officeDocument/2006/relationships/oleObject" Target="../embeddings/oleObject7.bin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19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15.wmf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9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19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19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10.wmf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9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9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9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7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Risk and Rates of Return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Chapter 8</a:t>
            </a:r>
          </a:p>
        </p:txBody>
      </p:sp>
    </p:spTree>
    <p:extLst>
      <p:ext uri="{BB962C8B-B14F-4D97-AF65-F5344CB8AC3E}">
        <p14:creationId xmlns:p14="http://schemas.microsoft.com/office/powerpoint/2010/main" val="3141793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 descr="Expected return values for high tech, market, US rubber, t-bills, and collections. " title="Expected Return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 eaLnBrk="1" hangingPunct="1">
              <a:spcAft>
                <a:spcPts val="600"/>
              </a:spcAft>
              <a:buFont typeface="Wingdings" pitchFamily="2" charset="2"/>
              <a:buNone/>
              <a:defRPr/>
            </a:pPr>
            <a:r>
              <a:rPr lang="en-US" dirty="0"/>
              <a:t>			     </a:t>
            </a:r>
            <a:r>
              <a:rPr lang="en-US" u="sng" dirty="0"/>
              <a:t>Expected Return</a:t>
            </a:r>
          </a:p>
          <a:p>
            <a:pPr marL="0" indent="0" eaLnBrk="1" hangingPunct="1">
              <a:spcAft>
                <a:spcPts val="600"/>
              </a:spcAft>
              <a:buFont typeface="Wingdings" pitchFamily="2" charset="2"/>
              <a:buNone/>
              <a:tabLst>
                <a:tab pos="4572000" algn="dec"/>
              </a:tabLst>
              <a:defRPr/>
            </a:pPr>
            <a:r>
              <a:rPr lang="en-US" dirty="0"/>
              <a:t>High Tech	   9.9%</a:t>
            </a:r>
          </a:p>
          <a:p>
            <a:pPr marL="0" indent="0" eaLnBrk="1" hangingPunct="1">
              <a:spcAft>
                <a:spcPts val="600"/>
              </a:spcAft>
              <a:buFont typeface="Wingdings" pitchFamily="2" charset="2"/>
              <a:buNone/>
              <a:tabLst>
                <a:tab pos="4572000" algn="dec"/>
              </a:tabLst>
              <a:defRPr/>
            </a:pPr>
            <a:r>
              <a:rPr lang="en-US" dirty="0"/>
              <a:t>Market	   8.0%</a:t>
            </a:r>
          </a:p>
          <a:p>
            <a:pPr marL="0" indent="0" eaLnBrk="1" hangingPunct="1">
              <a:spcAft>
                <a:spcPts val="600"/>
              </a:spcAft>
              <a:buFont typeface="Wingdings" pitchFamily="2" charset="2"/>
              <a:buNone/>
              <a:tabLst>
                <a:tab pos="4572000" algn="dec"/>
              </a:tabLst>
              <a:defRPr/>
            </a:pPr>
            <a:r>
              <a:rPr lang="en-US" dirty="0"/>
              <a:t>US Rubber	    7.3%</a:t>
            </a:r>
          </a:p>
          <a:p>
            <a:pPr marL="0" indent="0" eaLnBrk="1" hangingPunct="1">
              <a:spcAft>
                <a:spcPts val="600"/>
              </a:spcAft>
              <a:buFont typeface="Wingdings" pitchFamily="2" charset="2"/>
              <a:buNone/>
              <a:tabLst>
                <a:tab pos="4572000" algn="dec"/>
              </a:tabLst>
              <a:defRPr/>
            </a:pPr>
            <a:r>
              <a:rPr lang="en-US" dirty="0"/>
              <a:t>T-bills	   3.0%</a:t>
            </a:r>
          </a:p>
          <a:p>
            <a:pPr marL="0" indent="0" eaLnBrk="1" hangingPunct="1">
              <a:spcAft>
                <a:spcPts val="1800"/>
              </a:spcAft>
              <a:buFont typeface="Wingdings" pitchFamily="2" charset="2"/>
              <a:buNone/>
              <a:tabLst>
                <a:tab pos="4572000" algn="dec"/>
              </a:tabLst>
              <a:defRPr/>
            </a:pPr>
            <a:r>
              <a:rPr lang="en-US" dirty="0"/>
              <a:t>Collections	1.2%</a:t>
            </a:r>
          </a:p>
          <a:p>
            <a:pPr eaLnBrk="1" hangingPunct="1">
              <a:defRPr/>
            </a:pPr>
            <a:r>
              <a:rPr lang="en-US" dirty="0"/>
              <a:t>High Tech has the highest expected return, and appears to be the best investment alternative, but is it really? </a:t>
            </a:r>
          </a:p>
          <a:p>
            <a:pPr eaLnBrk="1" hangingPunct="1">
              <a:defRPr/>
            </a:pPr>
            <a:r>
              <a:rPr lang="en-US" dirty="0"/>
              <a:t>Have we failed to account for risk?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Summary of Expected Returns</a:t>
            </a:r>
          </a:p>
        </p:txBody>
      </p:sp>
    </p:spTree>
    <p:extLst>
      <p:ext uri="{BB962C8B-B14F-4D97-AF65-F5344CB8AC3E}">
        <p14:creationId xmlns:p14="http://schemas.microsoft.com/office/powerpoint/2010/main" val="215833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Calculating Standard Deviation</a:t>
            </a:r>
          </a:p>
        </p:txBody>
      </p:sp>
      <p:graphicFrame>
        <p:nvGraphicFramePr>
          <p:cNvPr id="4" name="Object 58" descr="Formula for calculating the standard deviation." title="Standard Deviation 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9673794"/>
              </p:ext>
            </p:extLst>
          </p:nvPr>
        </p:nvGraphicFramePr>
        <p:xfrm>
          <a:off x="2873375" y="1922463"/>
          <a:ext cx="3395663" cy="3425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0" name="Equation" r:id="rId3" imgW="1422360" imgH="1434960" progId="Equation.3">
                  <p:embed/>
                </p:oleObj>
              </mc:Choice>
              <mc:Fallback>
                <p:oleObj name="Equation" r:id="rId3" imgW="1422360" imgH="1434960" progId="Equation.3">
                  <p:embed/>
                  <p:pic>
                    <p:nvPicPr>
                      <p:cNvPr id="4" name="Object 58" descr="Formula for calculating the standard deviation." title="Standard Deviation 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73375" y="1922463"/>
                        <a:ext cx="3395663" cy="3425825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74165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Standard Deviation for Each Investment</a:t>
            </a:r>
          </a:p>
        </p:txBody>
      </p:sp>
      <p:graphicFrame>
        <p:nvGraphicFramePr>
          <p:cNvPr id="4" name="Object 58" descr="Formula worked out to calculate the standard deviation of T-bills." title="Standard Deviation for T-bills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1774303"/>
              </p:ext>
            </p:extLst>
          </p:nvPr>
        </p:nvGraphicFramePr>
        <p:xfrm>
          <a:off x="1660525" y="1804987"/>
          <a:ext cx="5821363" cy="303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" name="Equation" r:id="rId3" imgW="2908080" imgH="1726920" progId="Equation.3">
                  <p:embed/>
                </p:oleObj>
              </mc:Choice>
              <mc:Fallback>
                <p:oleObj name="Equation" r:id="rId3" imgW="2908080" imgH="1726920" progId="Equation.3">
                  <p:embed/>
                  <p:pic>
                    <p:nvPicPr>
                      <p:cNvPr id="4" name="Object 58" descr="Formula worked out to calculate the standard deviation of T-bills." title="Standard Deviation for T-bills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60525" y="1804987"/>
                        <a:ext cx="5821363" cy="3032125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" name="Group 4" descr="Standard deviation values for the following invesments: high tech, market, us rubber, collections." title="Standard Deviation for Each Investment "/>
          <p:cNvGrpSpPr/>
          <p:nvPr/>
        </p:nvGrpSpPr>
        <p:grpSpPr>
          <a:xfrm>
            <a:off x="1496217" y="5213181"/>
            <a:ext cx="5857876" cy="1122362"/>
            <a:chOff x="1400175" y="4984750"/>
            <a:chExt cx="5857876" cy="1122362"/>
          </a:xfrm>
        </p:grpSpPr>
        <p:sp>
          <p:nvSpPr>
            <p:cNvPr id="6" name="Rectangle 3"/>
            <p:cNvSpPr txBox="1">
              <a:spLocks noChangeArrowheads="1"/>
            </p:cNvSpPr>
            <p:nvPr/>
          </p:nvSpPr>
          <p:spPr bwMode="auto">
            <a:xfrm>
              <a:off x="1400175" y="5543550"/>
              <a:ext cx="2003425" cy="5635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90000"/>
                </a:lnSpc>
                <a:spcAft>
                  <a:spcPts val="1200"/>
                </a:spcAft>
                <a:buClr>
                  <a:srgbClr val="F50000"/>
                </a:buClr>
                <a:buSzPct val="100000"/>
                <a:buFont typeface="Wingdings" pitchFamily="2" charset="2"/>
                <a:buNone/>
                <a:defRPr/>
              </a:pPr>
              <a:r>
                <a:rPr lang="el-GR" sz="2200" dirty="0">
                  <a:solidFill>
                    <a:srgbClr val="1F497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σ</a:t>
              </a:r>
              <a:r>
                <a:rPr lang="en-US" sz="2200" baseline="-25000" dirty="0">
                  <a:solidFill>
                    <a:srgbClr val="1F497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</a:t>
              </a:r>
              <a:r>
                <a:rPr lang="en-US" sz="2200" dirty="0">
                  <a:solidFill>
                    <a:srgbClr val="1F497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= 15.2%</a:t>
              </a:r>
              <a:endParaRPr lang="el-GR" sz="2200" dirty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Rectangle 3"/>
            <p:cNvSpPr txBox="1">
              <a:spLocks noChangeArrowheads="1"/>
            </p:cNvSpPr>
            <p:nvPr/>
          </p:nvSpPr>
          <p:spPr bwMode="auto">
            <a:xfrm>
              <a:off x="5322888" y="5543550"/>
              <a:ext cx="1935163" cy="438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90000"/>
                </a:lnSpc>
                <a:spcAft>
                  <a:spcPts val="1200"/>
                </a:spcAft>
                <a:buClr>
                  <a:srgbClr val="F50000"/>
                </a:buClr>
                <a:buSzPct val="100000"/>
                <a:buFont typeface="Wingdings" pitchFamily="2" charset="2"/>
                <a:buNone/>
                <a:defRPr/>
              </a:pPr>
              <a:r>
                <a:rPr lang="el-GR" sz="2200" dirty="0">
                  <a:solidFill>
                    <a:srgbClr val="1F497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σ</a:t>
              </a:r>
              <a:r>
                <a:rPr lang="en-US" sz="2200" baseline="-25000" dirty="0">
                  <a:solidFill>
                    <a:srgbClr val="1F497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USR</a:t>
              </a:r>
              <a:r>
                <a:rPr lang="en-US" sz="2200" dirty="0">
                  <a:solidFill>
                    <a:srgbClr val="1F497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= 18.8%</a:t>
              </a:r>
              <a:endParaRPr lang="el-GR" sz="2200" dirty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Rectangle 3"/>
            <p:cNvSpPr txBox="1">
              <a:spLocks noChangeArrowheads="1"/>
            </p:cNvSpPr>
            <p:nvPr/>
          </p:nvSpPr>
          <p:spPr bwMode="auto">
            <a:xfrm>
              <a:off x="5365751" y="4984750"/>
              <a:ext cx="1892300" cy="454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90000"/>
                </a:lnSpc>
                <a:spcAft>
                  <a:spcPts val="1200"/>
                </a:spcAft>
                <a:buClr>
                  <a:srgbClr val="F50000"/>
                </a:buClr>
                <a:buSzPct val="100000"/>
                <a:buFont typeface="Wingdings" pitchFamily="2" charset="2"/>
                <a:buNone/>
                <a:defRPr/>
              </a:pPr>
              <a:r>
                <a:rPr lang="el-GR" sz="2200" dirty="0">
                  <a:solidFill>
                    <a:srgbClr val="1F497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σ</a:t>
              </a:r>
              <a:r>
                <a:rPr lang="en-US" sz="2200" baseline="-25000" dirty="0">
                  <a:solidFill>
                    <a:srgbClr val="1F497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Coll</a:t>
              </a:r>
              <a:r>
                <a:rPr lang="en-US" sz="2200" dirty="0">
                  <a:solidFill>
                    <a:srgbClr val="1F497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= 11.2%</a:t>
              </a:r>
              <a:endParaRPr lang="el-GR" sz="2200" dirty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Rectangle 3"/>
            <p:cNvSpPr txBox="1">
              <a:spLocks noChangeArrowheads="1"/>
            </p:cNvSpPr>
            <p:nvPr/>
          </p:nvSpPr>
          <p:spPr bwMode="auto">
            <a:xfrm>
              <a:off x="1400175" y="4984750"/>
              <a:ext cx="2003425" cy="5635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90000"/>
                </a:lnSpc>
                <a:spcAft>
                  <a:spcPts val="1200"/>
                </a:spcAft>
                <a:buClr>
                  <a:srgbClr val="F50000"/>
                </a:buClr>
                <a:buSzPct val="100000"/>
                <a:buFont typeface="Wingdings" pitchFamily="2" charset="2"/>
                <a:buNone/>
                <a:defRPr/>
              </a:pPr>
              <a:r>
                <a:rPr lang="el-GR" sz="2200" dirty="0">
                  <a:solidFill>
                    <a:srgbClr val="1F497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σ</a:t>
              </a:r>
              <a:r>
                <a:rPr lang="en-US" sz="2200" baseline="-25000" dirty="0">
                  <a:solidFill>
                    <a:srgbClr val="1F497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HT</a:t>
              </a:r>
              <a:r>
                <a:rPr lang="en-US" sz="2200" dirty="0">
                  <a:solidFill>
                    <a:srgbClr val="1F497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= 20%</a:t>
              </a:r>
              <a:endParaRPr lang="el-GR" sz="2200" dirty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51144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Comparing Standard Deviations</a:t>
            </a:r>
          </a:p>
        </p:txBody>
      </p:sp>
      <p:grpSp>
        <p:nvGrpSpPr>
          <p:cNvPr id="4" name="Group 3" descr="Graph comparing the standard deviations for T-bills, US Rubber, and High Tech, with rate of return on the x-axis and probability on the y-axis." title="Comparing Standard Deviations"/>
          <p:cNvGrpSpPr/>
          <p:nvPr/>
        </p:nvGrpSpPr>
        <p:grpSpPr>
          <a:xfrm>
            <a:off x="435707" y="1652071"/>
            <a:ext cx="8135302" cy="4046009"/>
            <a:chOff x="687388" y="1971675"/>
            <a:chExt cx="8135302" cy="4046009"/>
          </a:xfrm>
        </p:grpSpPr>
        <p:sp>
          <p:nvSpPr>
            <p:cNvPr id="5" name="Rectangle 31"/>
            <p:cNvSpPr>
              <a:spLocks noChangeArrowheads="1"/>
            </p:cNvSpPr>
            <p:nvPr/>
          </p:nvSpPr>
          <p:spPr bwMode="auto">
            <a:xfrm>
              <a:off x="4245452" y="3614868"/>
              <a:ext cx="914400" cy="369974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92075" tIns="46038" rIns="92075" bIns="46038">
              <a:spAutoFit/>
            </a:bodyPr>
            <a:lstStyle/>
            <a:p>
              <a:pPr algn="ctr" eaLnBrk="0" hangingPunct="0">
                <a:defRPr/>
              </a:pPr>
              <a:r>
                <a:rPr lang="en-US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USR</a:t>
              </a:r>
            </a:p>
          </p:txBody>
        </p:sp>
        <p:sp>
          <p:nvSpPr>
            <p:cNvPr id="6" name="Line 40"/>
            <p:cNvSpPr>
              <a:spLocks noChangeShapeType="1"/>
            </p:cNvSpPr>
            <p:nvPr/>
          </p:nvSpPr>
          <p:spPr bwMode="auto">
            <a:xfrm>
              <a:off x="687388" y="5694363"/>
              <a:ext cx="8113712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Line 22"/>
            <p:cNvSpPr>
              <a:spLocks noChangeShapeType="1"/>
            </p:cNvSpPr>
            <p:nvPr/>
          </p:nvSpPr>
          <p:spPr bwMode="auto">
            <a:xfrm>
              <a:off x="2057400" y="2419350"/>
              <a:ext cx="0" cy="3275013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Line 23"/>
            <p:cNvSpPr>
              <a:spLocks noChangeShapeType="1"/>
            </p:cNvSpPr>
            <p:nvPr/>
          </p:nvSpPr>
          <p:spPr bwMode="auto">
            <a:xfrm flipV="1">
              <a:off x="2898848" y="2724150"/>
              <a:ext cx="0" cy="2970213"/>
            </a:xfrm>
            <a:prstGeom prst="line">
              <a:avLst/>
            </a:prstGeom>
            <a:noFill/>
            <a:ln w="50800">
              <a:solidFill>
                <a:schemeClr val="accent3">
                  <a:lumMod val="75000"/>
                </a:schemeClr>
              </a:solidFill>
              <a:round/>
              <a:headEnd type="none" w="sm" len="sm"/>
              <a:tailEnd type="stealth" w="med" len="lg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Line 24"/>
            <p:cNvSpPr>
              <a:spLocks noChangeShapeType="1"/>
            </p:cNvSpPr>
            <p:nvPr/>
          </p:nvSpPr>
          <p:spPr bwMode="auto">
            <a:xfrm>
              <a:off x="4029075" y="4010025"/>
              <a:ext cx="0" cy="1684338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prstDash val="sysDash"/>
              <a:round/>
              <a:headEnd type="none" w="sm" len="sm"/>
              <a:tailEnd type="none" w="sm" len="sm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" name="Rectangle 25"/>
            <p:cNvSpPr>
              <a:spLocks noChangeArrowheads="1"/>
            </p:cNvSpPr>
            <p:nvPr/>
          </p:nvSpPr>
          <p:spPr bwMode="auto">
            <a:xfrm>
              <a:off x="1666875" y="1971675"/>
              <a:ext cx="788036" cy="3699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2075" tIns="46038" rIns="92075" bIns="46038">
              <a:spAutoFit/>
            </a:bodyPr>
            <a:lstStyle/>
            <a:p>
              <a:pPr eaLnBrk="0" hangingPunct="0">
                <a:defRPr/>
              </a:pPr>
              <a:r>
                <a:rPr lang="en-US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Prob.</a:t>
              </a:r>
            </a:p>
          </p:txBody>
        </p:sp>
        <p:sp>
          <p:nvSpPr>
            <p:cNvPr id="11" name="Rectangle 29"/>
            <p:cNvSpPr>
              <a:spLocks noChangeArrowheads="1"/>
            </p:cNvSpPr>
            <p:nvPr/>
          </p:nvSpPr>
          <p:spPr bwMode="auto">
            <a:xfrm>
              <a:off x="2470223" y="2295525"/>
              <a:ext cx="1143000" cy="369974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92075" tIns="46038" rIns="92075" bIns="46038">
              <a:spAutoFit/>
            </a:bodyPr>
            <a:lstStyle/>
            <a:p>
              <a:pPr algn="ctr" eaLnBrk="0" hangingPunct="0">
                <a:defRPr/>
              </a:pPr>
              <a:r>
                <a:rPr lang="en-US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T-bills</a:t>
              </a:r>
            </a:p>
          </p:txBody>
        </p:sp>
        <p:sp>
          <p:nvSpPr>
            <p:cNvPr id="12" name="Rectangle 32"/>
            <p:cNvSpPr>
              <a:spLocks noChangeArrowheads="1"/>
            </p:cNvSpPr>
            <p:nvPr/>
          </p:nvSpPr>
          <p:spPr bwMode="auto">
            <a:xfrm>
              <a:off x="5607322" y="4209256"/>
              <a:ext cx="914400" cy="369974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92075" tIns="46038" rIns="92075" bIns="46038">
              <a:spAutoFit/>
            </a:bodyPr>
            <a:lstStyle/>
            <a:p>
              <a:pPr algn="ctr" eaLnBrk="0" hangingPunct="0">
                <a:defRPr/>
              </a:pPr>
              <a:r>
                <a:rPr lang="en-US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HT</a:t>
              </a:r>
            </a:p>
          </p:txBody>
        </p:sp>
        <p:sp>
          <p:nvSpPr>
            <p:cNvPr id="13" name="Rectangle 33"/>
            <p:cNvSpPr>
              <a:spLocks noChangeArrowheads="1"/>
            </p:cNvSpPr>
            <p:nvPr/>
          </p:nvSpPr>
          <p:spPr bwMode="auto">
            <a:xfrm>
              <a:off x="1889125" y="5678488"/>
              <a:ext cx="6933565" cy="3391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2075" tIns="46038" rIns="92075" bIns="46038">
              <a:spAutoFit/>
            </a:bodyPr>
            <a:lstStyle/>
            <a:p>
              <a:pPr eaLnBrk="0" hangingPunct="0">
                <a:defRPr/>
              </a:pPr>
              <a:r>
                <a:rPr lang="en-US" sz="16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0         3.0           7.3       9.9	               Rate of Return (%)</a:t>
              </a:r>
            </a:p>
          </p:txBody>
        </p:sp>
        <p:sp>
          <p:nvSpPr>
            <p:cNvPr id="14" name="Line 39"/>
            <p:cNvSpPr>
              <a:spLocks noChangeShapeType="1"/>
            </p:cNvSpPr>
            <p:nvPr/>
          </p:nvSpPr>
          <p:spPr bwMode="auto">
            <a:xfrm>
              <a:off x="4851400" y="4438650"/>
              <a:ext cx="25400" cy="1246188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prstDash val="sysDash"/>
              <a:round/>
              <a:headEnd type="none" w="sm" len="sm"/>
              <a:tailEnd type="none" w="sm" len="sm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Freeform 17"/>
            <p:cNvSpPr/>
            <p:nvPr/>
          </p:nvSpPr>
          <p:spPr bwMode="auto">
            <a:xfrm>
              <a:off x="1141413" y="3995738"/>
              <a:ext cx="5780087" cy="1690687"/>
            </a:xfrm>
            <a:custGeom>
              <a:avLst/>
              <a:gdLst>
                <a:gd name="connsiteX0" fmla="*/ 0 w 3661257"/>
                <a:gd name="connsiteY0" fmla="*/ 1831848 h 1839163"/>
                <a:gd name="connsiteX1" fmla="*/ 120700 w 3661257"/>
                <a:gd name="connsiteY1" fmla="*/ 1820875 h 1839163"/>
                <a:gd name="connsiteX2" fmla="*/ 215798 w 3661257"/>
                <a:gd name="connsiteY2" fmla="*/ 1809902 h 1839163"/>
                <a:gd name="connsiteX3" fmla="*/ 329184 w 3661257"/>
                <a:gd name="connsiteY3" fmla="*/ 1784299 h 1839163"/>
                <a:gd name="connsiteX4" fmla="*/ 468172 w 3661257"/>
                <a:gd name="connsiteY4" fmla="*/ 1729435 h 1839163"/>
                <a:gd name="connsiteX5" fmla="*/ 566928 w 3661257"/>
                <a:gd name="connsiteY5" fmla="*/ 1667256 h 1839163"/>
                <a:gd name="connsiteX6" fmla="*/ 651052 w 3661257"/>
                <a:gd name="connsiteY6" fmla="*/ 1608734 h 1839163"/>
                <a:gd name="connsiteX7" fmla="*/ 727862 w 3661257"/>
                <a:gd name="connsiteY7" fmla="*/ 1531925 h 1839163"/>
                <a:gd name="connsiteX8" fmla="*/ 804672 w 3661257"/>
                <a:gd name="connsiteY8" fmla="*/ 1451458 h 1839163"/>
                <a:gd name="connsiteX9" fmla="*/ 859536 w 3661257"/>
                <a:gd name="connsiteY9" fmla="*/ 1389278 h 1839163"/>
                <a:gd name="connsiteX10" fmla="*/ 910742 w 3661257"/>
                <a:gd name="connsiteY10" fmla="*/ 1312469 h 1839163"/>
                <a:gd name="connsiteX11" fmla="*/ 954633 w 3661257"/>
                <a:gd name="connsiteY11" fmla="*/ 1239317 h 1839163"/>
                <a:gd name="connsiteX12" fmla="*/ 994867 w 3661257"/>
                <a:gd name="connsiteY12" fmla="*/ 1177138 h 1839163"/>
                <a:gd name="connsiteX13" fmla="*/ 1035100 w 3661257"/>
                <a:gd name="connsiteY13" fmla="*/ 1114958 h 1839163"/>
                <a:gd name="connsiteX14" fmla="*/ 1078992 w 3661257"/>
                <a:gd name="connsiteY14" fmla="*/ 1034491 h 1839163"/>
                <a:gd name="connsiteX15" fmla="*/ 1119225 w 3661257"/>
                <a:gd name="connsiteY15" fmla="*/ 950366 h 1839163"/>
                <a:gd name="connsiteX16" fmla="*/ 1247241 w 3661257"/>
                <a:gd name="connsiteY16" fmla="*/ 723595 h 1839163"/>
                <a:gd name="connsiteX17" fmla="*/ 1302105 w 3661257"/>
                <a:gd name="connsiteY17" fmla="*/ 624840 h 1839163"/>
                <a:gd name="connsiteX18" fmla="*/ 1356969 w 3661257"/>
                <a:gd name="connsiteY18" fmla="*/ 522427 h 1839163"/>
                <a:gd name="connsiteX19" fmla="*/ 1411833 w 3661257"/>
                <a:gd name="connsiteY19" fmla="*/ 427330 h 1839163"/>
                <a:gd name="connsiteX20" fmla="*/ 1455724 w 3661257"/>
                <a:gd name="connsiteY20" fmla="*/ 354178 h 1839163"/>
                <a:gd name="connsiteX21" fmla="*/ 1499616 w 3661257"/>
                <a:gd name="connsiteY21" fmla="*/ 284683 h 1839163"/>
                <a:gd name="connsiteX22" fmla="*/ 1558137 w 3661257"/>
                <a:gd name="connsiteY22" fmla="*/ 196901 h 1839163"/>
                <a:gd name="connsiteX23" fmla="*/ 1631289 w 3661257"/>
                <a:gd name="connsiteY23" fmla="*/ 112776 h 1839163"/>
                <a:gd name="connsiteX24" fmla="*/ 1689811 w 3661257"/>
                <a:gd name="connsiteY24" fmla="*/ 65227 h 1839163"/>
                <a:gd name="connsiteX25" fmla="*/ 1748332 w 3661257"/>
                <a:gd name="connsiteY25" fmla="*/ 32309 h 1839163"/>
                <a:gd name="connsiteX26" fmla="*/ 1773936 w 3661257"/>
                <a:gd name="connsiteY26" fmla="*/ 17678 h 1839163"/>
                <a:gd name="connsiteX27" fmla="*/ 1806854 w 3661257"/>
                <a:gd name="connsiteY27" fmla="*/ 10363 h 1839163"/>
                <a:gd name="connsiteX28" fmla="*/ 1832457 w 3661257"/>
                <a:gd name="connsiteY28" fmla="*/ 3048 h 1839163"/>
                <a:gd name="connsiteX29" fmla="*/ 1905609 w 3661257"/>
                <a:gd name="connsiteY29" fmla="*/ 28651 h 1839163"/>
                <a:gd name="connsiteX30" fmla="*/ 1960473 w 3661257"/>
                <a:gd name="connsiteY30" fmla="*/ 65227 h 1839163"/>
                <a:gd name="connsiteX31" fmla="*/ 2000707 w 3661257"/>
                <a:gd name="connsiteY31" fmla="*/ 90830 h 1839163"/>
                <a:gd name="connsiteX32" fmla="*/ 2048256 w 3661257"/>
                <a:gd name="connsiteY32" fmla="*/ 138379 h 1839163"/>
                <a:gd name="connsiteX33" fmla="*/ 2114092 w 3661257"/>
                <a:gd name="connsiteY33" fmla="*/ 211531 h 1839163"/>
                <a:gd name="connsiteX34" fmla="*/ 2172614 w 3661257"/>
                <a:gd name="connsiteY34" fmla="*/ 299314 h 1839163"/>
                <a:gd name="connsiteX35" fmla="*/ 2223820 w 3661257"/>
                <a:gd name="connsiteY35" fmla="*/ 383438 h 1839163"/>
                <a:gd name="connsiteX36" fmla="*/ 2271369 w 3661257"/>
                <a:gd name="connsiteY36" fmla="*/ 478536 h 1839163"/>
                <a:gd name="connsiteX37" fmla="*/ 2362809 w 3661257"/>
                <a:gd name="connsiteY37" fmla="*/ 635813 h 1839163"/>
                <a:gd name="connsiteX38" fmla="*/ 2490825 w 3661257"/>
                <a:gd name="connsiteY38" fmla="*/ 866242 h 1839163"/>
                <a:gd name="connsiteX39" fmla="*/ 2585923 w 3661257"/>
                <a:gd name="connsiteY39" fmla="*/ 1049122 h 1839163"/>
                <a:gd name="connsiteX40" fmla="*/ 2659075 w 3661257"/>
                <a:gd name="connsiteY40" fmla="*/ 1169822 h 1839163"/>
                <a:gd name="connsiteX41" fmla="*/ 2724912 w 3661257"/>
                <a:gd name="connsiteY41" fmla="*/ 1275893 h 1839163"/>
                <a:gd name="connsiteX42" fmla="*/ 2816352 w 3661257"/>
                <a:gd name="connsiteY42" fmla="*/ 1407566 h 1839163"/>
                <a:gd name="connsiteX43" fmla="*/ 2882188 w 3661257"/>
                <a:gd name="connsiteY43" fmla="*/ 1484376 h 1839163"/>
                <a:gd name="connsiteX44" fmla="*/ 3006547 w 3661257"/>
                <a:gd name="connsiteY44" fmla="*/ 1608734 h 1839163"/>
                <a:gd name="connsiteX45" fmla="*/ 3105302 w 3661257"/>
                <a:gd name="connsiteY45" fmla="*/ 1681886 h 1839163"/>
                <a:gd name="connsiteX46" fmla="*/ 3211372 w 3661257"/>
                <a:gd name="connsiteY46" fmla="*/ 1740408 h 1839163"/>
                <a:gd name="connsiteX47" fmla="*/ 3324758 w 3661257"/>
                <a:gd name="connsiteY47" fmla="*/ 1787957 h 1839163"/>
                <a:gd name="connsiteX48" fmla="*/ 3460089 w 3661257"/>
                <a:gd name="connsiteY48" fmla="*/ 1809902 h 1839163"/>
                <a:gd name="connsiteX49" fmla="*/ 3569817 w 3661257"/>
                <a:gd name="connsiteY49" fmla="*/ 1824533 h 1839163"/>
                <a:gd name="connsiteX50" fmla="*/ 3661257 w 3661257"/>
                <a:gd name="connsiteY50" fmla="*/ 1839163 h 1839163"/>
                <a:gd name="connsiteX51" fmla="*/ 3661257 w 3661257"/>
                <a:gd name="connsiteY51" fmla="*/ 1839163 h 1839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3661257" h="1839163">
                  <a:moveTo>
                    <a:pt x="0" y="1831848"/>
                  </a:moveTo>
                  <a:lnTo>
                    <a:pt x="120700" y="1820875"/>
                  </a:lnTo>
                  <a:cubicBezTo>
                    <a:pt x="156666" y="1817217"/>
                    <a:pt x="181051" y="1815998"/>
                    <a:pt x="215798" y="1809902"/>
                  </a:cubicBezTo>
                  <a:cubicBezTo>
                    <a:pt x="250545" y="1803806"/>
                    <a:pt x="287122" y="1797710"/>
                    <a:pt x="329184" y="1784299"/>
                  </a:cubicBezTo>
                  <a:cubicBezTo>
                    <a:pt x="371246" y="1770888"/>
                    <a:pt x="428548" y="1748942"/>
                    <a:pt x="468172" y="1729435"/>
                  </a:cubicBezTo>
                  <a:cubicBezTo>
                    <a:pt x="507796" y="1709928"/>
                    <a:pt x="536448" y="1687373"/>
                    <a:pt x="566928" y="1667256"/>
                  </a:cubicBezTo>
                  <a:cubicBezTo>
                    <a:pt x="597408" y="1647139"/>
                    <a:pt x="624230" y="1631289"/>
                    <a:pt x="651052" y="1608734"/>
                  </a:cubicBezTo>
                  <a:cubicBezTo>
                    <a:pt x="677874" y="1586179"/>
                    <a:pt x="702259" y="1558138"/>
                    <a:pt x="727862" y="1531925"/>
                  </a:cubicBezTo>
                  <a:cubicBezTo>
                    <a:pt x="753465" y="1505712"/>
                    <a:pt x="782726" y="1475233"/>
                    <a:pt x="804672" y="1451458"/>
                  </a:cubicBezTo>
                  <a:cubicBezTo>
                    <a:pt x="826618" y="1427684"/>
                    <a:pt x="841858" y="1412443"/>
                    <a:pt x="859536" y="1389278"/>
                  </a:cubicBezTo>
                  <a:cubicBezTo>
                    <a:pt x="877214" y="1366113"/>
                    <a:pt x="894893" y="1337463"/>
                    <a:pt x="910742" y="1312469"/>
                  </a:cubicBezTo>
                  <a:cubicBezTo>
                    <a:pt x="926592" y="1287476"/>
                    <a:pt x="940612" y="1261872"/>
                    <a:pt x="954633" y="1239317"/>
                  </a:cubicBezTo>
                  <a:cubicBezTo>
                    <a:pt x="968654" y="1216762"/>
                    <a:pt x="994867" y="1177138"/>
                    <a:pt x="994867" y="1177138"/>
                  </a:cubicBezTo>
                  <a:cubicBezTo>
                    <a:pt x="1008278" y="1156412"/>
                    <a:pt x="1021079" y="1138733"/>
                    <a:pt x="1035100" y="1114958"/>
                  </a:cubicBezTo>
                  <a:cubicBezTo>
                    <a:pt x="1049121" y="1091184"/>
                    <a:pt x="1064971" y="1061923"/>
                    <a:pt x="1078992" y="1034491"/>
                  </a:cubicBezTo>
                  <a:cubicBezTo>
                    <a:pt x="1093013" y="1007059"/>
                    <a:pt x="1091184" y="1002182"/>
                    <a:pt x="1119225" y="950366"/>
                  </a:cubicBezTo>
                  <a:cubicBezTo>
                    <a:pt x="1147266" y="898550"/>
                    <a:pt x="1216761" y="777849"/>
                    <a:pt x="1247241" y="723595"/>
                  </a:cubicBezTo>
                  <a:cubicBezTo>
                    <a:pt x="1277721" y="669341"/>
                    <a:pt x="1283817" y="658368"/>
                    <a:pt x="1302105" y="624840"/>
                  </a:cubicBezTo>
                  <a:cubicBezTo>
                    <a:pt x="1320393" y="591312"/>
                    <a:pt x="1338681" y="555345"/>
                    <a:pt x="1356969" y="522427"/>
                  </a:cubicBezTo>
                  <a:cubicBezTo>
                    <a:pt x="1375257" y="489509"/>
                    <a:pt x="1395374" y="455372"/>
                    <a:pt x="1411833" y="427330"/>
                  </a:cubicBezTo>
                  <a:cubicBezTo>
                    <a:pt x="1428292" y="399288"/>
                    <a:pt x="1441094" y="377953"/>
                    <a:pt x="1455724" y="354178"/>
                  </a:cubicBezTo>
                  <a:cubicBezTo>
                    <a:pt x="1470355" y="330404"/>
                    <a:pt x="1482547" y="310896"/>
                    <a:pt x="1499616" y="284683"/>
                  </a:cubicBezTo>
                  <a:cubicBezTo>
                    <a:pt x="1516685" y="258470"/>
                    <a:pt x="1536192" y="225552"/>
                    <a:pt x="1558137" y="196901"/>
                  </a:cubicBezTo>
                  <a:cubicBezTo>
                    <a:pt x="1580082" y="168250"/>
                    <a:pt x="1609343" y="134722"/>
                    <a:pt x="1631289" y="112776"/>
                  </a:cubicBezTo>
                  <a:cubicBezTo>
                    <a:pt x="1653235" y="90830"/>
                    <a:pt x="1670304" y="78638"/>
                    <a:pt x="1689811" y="65227"/>
                  </a:cubicBezTo>
                  <a:cubicBezTo>
                    <a:pt x="1709318" y="51816"/>
                    <a:pt x="1748332" y="32309"/>
                    <a:pt x="1748332" y="32309"/>
                  </a:cubicBezTo>
                  <a:cubicBezTo>
                    <a:pt x="1762353" y="24384"/>
                    <a:pt x="1764183" y="21336"/>
                    <a:pt x="1773936" y="17678"/>
                  </a:cubicBezTo>
                  <a:cubicBezTo>
                    <a:pt x="1783689" y="14020"/>
                    <a:pt x="1797101" y="12801"/>
                    <a:pt x="1806854" y="10363"/>
                  </a:cubicBezTo>
                  <a:cubicBezTo>
                    <a:pt x="1816607" y="7925"/>
                    <a:pt x="1815998" y="0"/>
                    <a:pt x="1832457" y="3048"/>
                  </a:cubicBezTo>
                  <a:cubicBezTo>
                    <a:pt x="1848916" y="6096"/>
                    <a:pt x="1884273" y="18288"/>
                    <a:pt x="1905609" y="28651"/>
                  </a:cubicBezTo>
                  <a:cubicBezTo>
                    <a:pt x="1926945" y="39014"/>
                    <a:pt x="1944623" y="54864"/>
                    <a:pt x="1960473" y="65227"/>
                  </a:cubicBezTo>
                  <a:cubicBezTo>
                    <a:pt x="1976323" y="75590"/>
                    <a:pt x="1986077" y="78638"/>
                    <a:pt x="2000707" y="90830"/>
                  </a:cubicBezTo>
                  <a:cubicBezTo>
                    <a:pt x="2015337" y="103022"/>
                    <a:pt x="2029359" y="118262"/>
                    <a:pt x="2048256" y="138379"/>
                  </a:cubicBezTo>
                  <a:cubicBezTo>
                    <a:pt x="2067154" y="158496"/>
                    <a:pt x="2093366" y="184709"/>
                    <a:pt x="2114092" y="211531"/>
                  </a:cubicBezTo>
                  <a:cubicBezTo>
                    <a:pt x="2134818" y="238353"/>
                    <a:pt x="2154326" y="270663"/>
                    <a:pt x="2172614" y="299314"/>
                  </a:cubicBezTo>
                  <a:cubicBezTo>
                    <a:pt x="2190902" y="327965"/>
                    <a:pt x="2207361" y="353568"/>
                    <a:pt x="2223820" y="383438"/>
                  </a:cubicBezTo>
                  <a:cubicBezTo>
                    <a:pt x="2240279" y="413308"/>
                    <a:pt x="2248204" y="436474"/>
                    <a:pt x="2271369" y="478536"/>
                  </a:cubicBezTo>
                  <a:cubicBezTo>
                    <a:pt x="2294534" y="520599"/>
                    <a:pt x="2326233" y="571195"/>
                    <a:pt x="2362809" y="635813"/>
                  </a:cubicBezTo>
                  <a:cubicBezTo>
                    <a:pt x="2399385" y="700431"/>
                    <a:pt x="2453639" y="797357"/>
                    <a:pt x="2490825" y="866242"/>
                  </a:cubicBezTo>
                  <a:cubicBezTo>
                    <a:pt x="2528011" y="935127"/>
                    <a:pt x="2557881" y="998525"/>
                    <a:pt x="2585923" y="1049122"/>
                  </a:cubicBezTo>
                  <a:cubicBezTo>
                    <a:pt x="2613965" y="1099719"/>
                    <a:pt x="2635910" y="1132027"/>
                    <a:pt x="2659075" y="1169822"/>
                  </a:cubicBezTo>
                  <a:cubicBezTo>
                    <a:pt x="2682240" y="1207617"/>
                    <a:pt x="2698699" y="1236269"/>
                    <a:pt x="2724912" y="1275893"/>
                  </a:cubicBezTo>
                  <a:cubicBezTo>
                    <a:pt x="2751125" y="1315517"/>
                    <a:pt x="2790139" y="1372819"/>
                    <a:pt x="2816352" y="1407566"/>
                  </a:cubicBezTo>
                  <a:cubicBezTo>
                    <a:pt x="2842565" y="1442313"/>
                    <a:pt x="2850489" y="1450848"/>
                    <a:pt x="2882188" y="1484376"/>
                  </a:cubicBezTo>
                  <a:cubicBezTo>
                    <a:pt x="2913887" y="1517904"/>
                    <a:pt x="2969361" y="1575816"/>
                    <a:pt x="3006547" y="1608734"/>
                  </a:cubicBezTo>
                  <a:cubicBezTo>
                    <a:pt x="3043733" y="1641652"/>
                    <a:pt x="3071165" y="1659940"/>
                    <a:pt x="3105302" y="1681886"/>
                  </a:cubicBezTo>
                  <a:cubicBezTo>
                    <a:pt x="3139440" y="1703832"/>
                    <a:pt x="3174796" y="1722730"/>
                    <a:pt x="3211372" y="1740408"/>
                  </a:cubicBezTo>
                  <a:cubicBezTo>
                    <a:pt x="3247948" y="1758086"/>
                    <a:pt x="3283305" y="1776375"/>
                    <a:pt x="3324758" y="1787957"/>
                  </a:cubicBezTo>
                  <a:cubicBezTo>
                    <a:pt x="3366211" y="1799539"/>
                    <a:pt x="3419246" y="1803806"/>
                    <a:pt x="3460089" y="1809902"/>
                  </a:cubicBezTo>
                  <a:cubicBezTo>
                    <a:pt x="3500932" y="1815998"/>
                    <a:pt x="3536289" y="1819656"/>
                    <a:pt x="3569817" y="1824533"/>
                  </a:cubicBezTo>
                  <a:cubicBezTo>
                    <a:pt x="3603345" y="1829410"/>
                    <a:pt x="3661257" y="1839163"/>
                    <a:pt x="3661257" y="1839163"/>
                  </a:cubicBezTo>
                  <a:lnTo>
                    <a:pt x="3661257" y="1839163"/>
                  </a:lnTo>
                </a:path>
              </a:pathLst>
            </a:custGeom>
            <a:ln w="381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Freeform 18"/>
            <p:cNvSpPr/>
            <p:nvPr/>
          </p:nvSpPr>
          <p:spPr bwMode="auto">
            <a:xfrm>
              <a:off x="1096963" y="4451350"/>
              <a:ext cx="7505700" cy="1246188"/>
            </a:xfrm>
            <a:custGeom>
              <a:avLst/>
              <a:gdLst>
                <a:gd name="connsiteX0" fmla="*/ 0 w 3661257"/>
                <a:gd name="connsiteY0" fmla="*/ 1831848 h 1839163"/>
                <a:gd name="connsiteX1" fmla="*/ 120700 w 3661257"/>
                <a:gd name="connsiteY1" fmla="*/ 1820875 h 1839163"/>
                <a:gd name="connsiteX2" fmla="*/ 215798 w 3661257"/>
                <a:gd name="connsiteY2" fmla="*/ 1809902 h 1839163"/>
                <a:gd name="connsiteX3" fmla="*/ 329184 w 3661257"/>
                <a:gd name="connsiteY3" fmla="*/ 1784299 h 1839163"/>
                <a:gd name="connsiteX4" fmla="*/ 468172 w 3661257"/>
                <a:gd name="connsiteY4" fmla="*/ 1729435 h 1839163"/>
                <a:gd name="connsiteX5" fmla="*/ 566928 w 3661257"/>
                <a:gd name="connsiteY5" fmla="*/ 1667256 h 1839163"/>
                <a:gd name="connsiteX6" fmla="*/ 651052 w 3661257"/>
                <a:gd name="connsiteY6" fmla="*/ 1608734 h 1839163"/>
                <a:gd name="connsiteX7" fmla="*/ 727862 w 3661257"/>
                <a:gd name="connsiteY7" fmla="*/ 1531925 h 1839163"/>
                <a:gd name="connsiteX8" fmla="*/ 804672 w 3661257"/>
                <a:gd name="connsiteY8" fmla="*/ 1451458 h 1839163"/>
                <a:gd name="connsiteX9" fmla="*/ 859536 w 3661257"/>
                <a:gd name="connsiteY9" fmla="*/ 1389278 h 1839163"/>
                <a:gd name="connsiteX10" fmla="*/ 910742 w 3661257"/>
                <a:gd name="connsiteY10" fmla="*/ 1312469 h 1839163"/>
                <a:gd name="connsiteX11" fmla="*/ 954633 w 3661257"/>
                <a:gd name="connsiteY11" fmla="*/ 1239317 h 1839163"/>
                <a:gd name="connsiteX12" fmla="*/ 994867 w 3661257"/>
                <a:gd name="connsiteY12" fmla="*/ 1177138 h 1839163"/>
                <a:gd name="connsiteX13" fmla="*/ 1035100 w 3661257"/>
                <a:gd name="connsiteY13" fmla="*/ 1114958 h 1839163"/>
                <a:gd name="connsiteX14" fmla="*/ 1078992 w 3661257"/>
                <a:gd name="connsiteY14" fmla="*/ 1034491 h 1839163"/>
                <a:gd name="connsiteX15" fmla="*/ 1119225 w 3661257"/>
                <a:gd name="connsiteY15" fmla="*/ 950366 h 1839163"/>
                <a:gd name="connsiteX16" fmla="*/ 1247241 w 3661257"/>
                <a:gd name="connsiteY16" fmla="*/ 723595 h 1839163"/>
                <a:gd name="connsiteX17" fmla="*/ 1302105 w 3661257"/>
                <a:gd name="connsiteY17" fmla="*/ 624840 h 1839163"/>
                <a:gd name="connsiteX18" fmla="*/ 1356969 w 3661257"/>
                <a:gd name="connsiteY18" fmla="*/ 522427 h 1839163"/>
                <a:gd name="connsiteX19" fmla="*/ 1411833 w 3661257"/>
                <a:gd name="connsiteY19" fmla="*/ 427330 h 1839163"/>
                <a:gd name="connsiteX20" fmla="*/ 1455724 w 3661257"/>
                <a:gd name="connsiteY20" fmla="*/ 354178 h 1839163"/>
                <a:gd name="connsiteX21" fmla="*/ 1499616 w 3661257"/>
                <a:gd name="connsiteY21" fmla="*/ 284683 h 1839163"/>
                <a:gd name="connsiteX22" fmla="*/ 1558137 w 3661257"/>
                <a:gd name="connsiteY22" fmla="*/ 196901 h 1839163"/>
                <a:gd name="connsiteX23" fmla="*/ 1631289 w 3661257"/>
                <a:gd name="connsiteY23" fmla="*/ 112776 h 1839163"/>
                <a:gd name="connsiteX24" fmla="*/ 1689811 w 3661257"/>
                <a:gd name="connsiteY24" fmla="*/ 65227 h 1839163"/>
                <a:gd name="connsiteX25" fmla="*/ 1748332 w 3661257"/>
                <a:gd name="connsiteY25" fmla="*/ 32309 h 1839163"/>
                <a:gd name="connsiteX26" fmla="*/ 1773936 w 3661257"/>
                <a:gd name="connsiteY26" fmla="*/ 17678 h 1839163"/>
                <a:gd name="connsiteX27" fmla="*/ 1806854 w 3661257"/>
                <a:gd name="connsiteY27" fmla="*/ 10363 h 1839163"/>
                <a:gd name="connsiteX28" fmla="*/ 1832457 w 3661257"/>
                <a:gd name="connsiteY28" fmla="*/ 3048 h 1839163"/>
                <a:gd name="connsiteX29" fmla="*/ 1905609 w 3661257"/>
                <a:gd name="connsiteY29" fmla="*/ 28651 h 1839163"/>
                <a:gd name="connsiteX30" fmla="*/ 1960473 w 3661257"/>
                <a:gd name="connsiteY30" fmla="*/ 65227 h 1839163"/>
                <a:gd name="connsiteX31" fmla="*/ 2000707 w 3661257"/>
                <a:gd name="connsiteY31" fmla="*/ 90830 h 1839163"/>
                <a:gd name="connsiteX32" fmla="*/ 2048256 w 3661257"/>
                <a:gd name="connsiteY32" fmla="*/ 138379 h 1839163"/>
                <a:gd name="connsiteX33" fmla="*/ 2114092 w 3661257"/>
                <a:gd name="connsiteY33" fmla="*/ 211531 h 1839163"/>
                <a:gd name="connsiteX34" fmla="*/ 2172614 w 3661257"/>
                <a:gd name="connsiteY34" fmla="*/ 299314 h 1839163"/>
                <a:gd name="connsiteX35" fmla="*/ 2223820 w 3661257"/>
                <a:gd name="connsiteY35" fmla="*/ 383438 h 1839163"/>
                <a:gd name="connsiteX36" fmla="*/ 2271369 w 3661257"/>
                <a:gd name="connsiteY36" fmla="*/ 478536 h 1839163"/>
                <a:gd name="connsiteX37" fmla="*/ 2362809 w 3661257"/>
                <a:gd name="connsiteY37" fmla="*/ 635813 h 1839163"/>
                <a:gd name="connsiteX38" fmla="*/ 2490825 w 3661257"/>
                <a:gd name="connsiteY38" fmla="*/ 866242 h 1839163"/>
                <a:gd name="connsiteX39" fmla="*/ 2585923 w 3661257"/>
                <a:gd name="connsiteY39" fmla="*/ 1049122 h 1839163"/>
                <a:gd name="connsiteX40" fmla="*/ 2659075 w 3661257"/>
                <a:gd name="connsiteY40" fmla="*/ 1169822 h 1839163"/>
                <a:gd name="connsiteX41" fmla="*/ 2724912 w 3661257"/>
                <a:gd name="connsiteY41" fmla="*/ 1275893 h 1839163"/>
                <a:gd name="connsiteX42" fmla="*/ 2816352 w 3661257"/>
                <a:gd name="connsiteY42" fmla="*/ 1407566 h 1839163"/>
                <a:gd name="connsiteX43" fmla="*/ 2882188 w 3661257"/>
                <a:gd name="connsiteY43" fmla="*/ 1484376 h 1839163"/>
                <a:gd name="connsiteX44" fmla="*/ 3006547 w 3661257"/>
                <a:gd name="connsiteY44" fmla="*/ 1608734 h 1839163"/>
                <a:gd name="connsiteX45" fmla="*/ 3105302 w 3661257"/>
                <a:gd name="connsiteY45" fmla="*/ 1681886 h 1839163"/>
                <a:gd name="connsiteX46" fmla="*/ 3211372 w 3661257"/>
                <a:gd name="connsiteY46" fmla="*/ 1740408 h 1839163"/>
                <a:gd name="connsiteX47" fmla="*/ 3324758 w 3661257"/>
                <a:gd name="connsiteY47" fmla="*/ 1787957 h 1839163"/>
                <a:gd name="connsiteX48" fmla="*/ 3460089 w 3661257"/>
                <a:gd name="connsiteY48" fmla="*/ 1809902 h 1839163"/>
                <a:gd name="connsiteX49" fmla="*/ 3569817 w 3661257"/>
                <a:gd name="connsiteY49" fmla="*/ 1824533 h 1839163"/>
                <a:gd name="connsiteX50" fmla="*/ 3661257 w 3661257"/>
                <a:gd name="connsiteY50" fmla="*/ 1839163 h 1839163"/>
                <a:gd name="connsiteX51" fmla="*/ 3661257 w 3661257"/>
                <a:gd name="connsiteY51" fmla="*/ 1839163 h 1839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3661257" h="1839163">
                  <a:moveTo>
                    <a:pt x="0" y="1831848"/>
                  </a:moveTo>
                  <a:lnTo>
                    <a:pt x="120700" y="1820875"/>
                  </a:lnTo>
                  <a:cubicBezTo>
                    <a:pt x="156666" y="1817217"/>
                    <a:pt x="181051" y="1815998"/>
                    <a:pt x="215798" y="1809902"/>
                  </a:cubicBezTo>
                  <a:cubicBezTo>
                    <a:pt x="250545" y="1803806"/>
                    <a:pt x="287122" y="1797710"/>
                    <a:pt x="329184" y="1784299"/>
                  </a:cubicBezTo>
                  <a:cubicBezTo>
                    <a:pt x="371246" y="1770888"/>
                    <a:pt x="428548" y="1748942"/>
                    <a:pt x="468172" y="1729435"/>
                  </a:cubicBezTo>
                  <a:cubicBezTo>
                    <a:pt x="507796" y="1709928"/>
                    <a:pt x="536448" y="1687373"/>
                    <a:pt x="566928" y="1667256"/>
                  </a:cubicBezTo>
                  <a:cubicBezTo>
                    <a:pt x="597408" y="1647139"/>
                    <a:pt x="624230" y="1631289"/>
                    <a:pt x="651052" y="1608734"/>
                  </a:cubicBezTo>
                  <a:cubicBezTo>
                    <a:pt x="677874" y="1586179"/>
                    <a:pt x="702259" y="1558138"/>
                    <a:pt x="727862" y="1531925"/>
                  </a:cubicBezTo>
                  <a:cubicBezTo>
                    <a:pt x="753465" y="1505712"/>
                    <a:pt x="782726" y="1475233"/>
                    <a:pt x="804672" y="1451458"/>
                  </a:cubicBezTo>
                  <a:cubicBezTo>
                    <a:pt x="826618" y="1427684"/>
                    <a:pt x="841858" y="1412443"/>
                    <a:pt x="859536" y="1389278"/>
                  </a:cubicBezTo>
                  <a:cubicBezTo>
                    <a:pt x="877214" y="1366113"/>
                    <a:pt x="894893" y="1337463"/>
                    <a:pt x="910742" y="1312469"/>
                  </a:cubicBezTo>
                  <a:cubicBezTo>
                    <a:pt x="926592" y="1287476"/>
                    <a:pt x="940612" y="1261872"/>
                    <a:pt x="954633" y="1239317"/>
                  </a:cubicBezTo>
                  <a:cubicBezTo>
                    <a:pt x="968654" y="1216762"/>
                    <a:pt x="994867" y="1177138"/>
                    <a:pt x="994867" y="1177138"/>
                  </a:cubicBezTo>
                  <a:cubicBezTo>
                    <a:pt x="1008278" y="1156412"/>
                    <a:pt x="1021079" y="1138733"/>
                    <a:pt x="1035100" y="1114958"/>
                  </a:cubicBezTo>
                  <a:cubicBezTo>
                    <a:pt x="1049121" y="1091184"/>
                    <a:pt x="1064971" y="1061923"/>
                    <a:pt x="1078992" y="1034491"/>
                  </a:cubicBezTo>
                  <a:cubicBezTo>
                    <a:pt x="1093013" y="1007059"/>
                    <a:pt x="1091184" y="1002182"/>
                    <a:pt x="1119225" y="950366"/>
                  </a:cubicBezTo>
                  <a:cubicBezTo>
                    <a:pt x="1147266" y="898550"/>
                    <a:pt x="1216761" y="777849"/>
                    <a:pt x="1247241" y="723595"/>
                  </a:cubicBezTo>
                  <a:cubicBezTo>
                    <a:pt x="1277721" y="669341"/>
                    <a:pt x="1283817" y="658368"/>
                    <a:pt x="1302105" y="624840"/>
                  </a:cubicBezTo>
                  <a:cubicBezTo>
                    <a:pt x="1320393" y="591312"/>
                    <a:pt x="1338681" y="555345"/>
                    <a:pt x="1356969" y="522427"/>
                  </a:cubicBezTo>
                  <a:cubicBezTo>
                    <a:pt x="1375257" y="489509"/>
                    <a:pt x="1395374" y="455372"/>
                    <a:pt x="1411833" y="427330"/>
                  </a:cubicBezTo>
                  <a:cubicBezTo>
                    <a:pt x="1428292" y="399288"/>
                    <a:pt x="1441094" y="377953"/>
                    <a:pt x="1455724" y="354178"/>
                  </a:cubicBezTo>
                  <a:cubicBezTo>
                    <a:pt x="1470355" y="330404"/>
                    <a:pt x="1482547" y="310896"/>
                    <a:pt x="1499616" y="284683"/>
                  </a:cubicBezTo>
                  <a:cubicBezTo>
                    <a:pt x="1516685" y="258470"/>
                    <a:pt x="1536192" y="225552"/>
                    <a:pt x="1558137" y="196901"/>
                  </a:cubicBezTo>
                  <a:cubicBezTo>
                    <a:pt x="1580082" y="168250"/>
                    <a:pt x="1609343" y="134722"/>
                    <a:pt x="1631289" y="112776"/>
                  </a:cubicBezTo>
                  <a:cubicBezTo>
                    <a:pt x="1653235" y="90830"/>
                    <a:pt x="1670304" y="78638"/>
                    <a:pt x="1689811" y="65227"/>
                  </a:cubicBezTo>
                  <a:cubicBezTo>
                    <a:pt x="1709318" y="51816"/>
                    <a:pt x="1748332" y="32309"/>
                    <a:pt x="1748332" y="32309"/>
                  </a:cubicBezTo>
                  <a:cubicBezTo>
                    <a:pt x="1762353" y="24384"/>
                    <a:pt x="1764183" y="21336"/>
                    <a:pt x="1773936" y="17678"/>
                  </a:cubicBezTo>
                  <a:cubicBezTo>
                    <a:pt x="1783689" y="14020"/>
                    <a:pt x="1797101" y="12801"/>
                    <a:pt x="1806854" y="10363"/>
                  </a:cubicBezTo>
                  <a:cubicBezTo>
                    <a:pt x="1816607" y="7925"/>
                    <a:pt x="1815998" y="0"/>
                    <a:pt x="1832457" y="3048"/>
                  </a:cubicBezTo>
                  <a:cubicBezTo>
                    <a:pt x="1848916" y="6096"/>
                    <a:pt x="1884273" y="18288"/>
                    <a:pt x="1905609" y="28651"/>
                  </a:cubicBezTo>
                  <a:cubicBezTo>
                    <a:pt x="1926945" y="39014"/>
                    <a:pt x="1944623" y="54864"/>
                    <a:pt x="1960473" y="65227"/>
                  </a:cubicBezTo>
                  <a:cubicBezTo>
                    <a:pt x="1976323" y="75590"/>
                    <a:pt x="1986077" y="78638"/>
                    <a:pt x="2000707" y="90830"/>
                  </a:cubicBezTo>
                  <a:cubicBezTo>
                    <a:pt x="2015337" y="103022"/>
                    <a:pt x="2029359" y="118262"/>
                    <a:pt x="2048256" y="138379"/>
                  </a:cubicBezTo>
                  <a:cubicBezTo>
                    <a:pt x="2067154" y="158496"/>
                    <a:pt x="2093366" y="184709"/>
                    <a:pt x="2114092" y="211531"/>
                  </a:cubicBezTo>
                  <a:cubicBezTo>
                    <a:pt x="2134818" y="238353"/>
                    <a:pt x="2154326" y="270663"/>
                    <a:pt x="2172614" y="299314"/>
                  </a:cubicBezTo>
                  <a:cubicBezTo>
                    <a:pt x="2190902" y="327965"/>
                    <a:pt x="2207361" y="353568"/>
                    <a:pt x="2223820" y="383438"/>
                  </a:cubicBezTo>
                  <a:cubicBezTo>
                    <a:pt x="2240279" y="413308"/>
                    <a:pt x="2248204" y="436474"/>
                    <a:pt x="2271369" y="478536"/>
                  </a:cubicBezTo>
                  <a:cubicBezTo>
                    <a:pt x="2294534" y="520599"/>
                    <a:pt x="2326233" y="571195"/>
                    <a:pt x="2362809" y="635813"/>
                  </a:cubicBezTo>
                  <a:cubicBezTo>
                    <a:pt x="2399385" y="700431"/>
                    <a:pt x="2453639" y="797357"/>
                    <a:pt x="2490825" y="866242"/>
                  </a:cubicBezTo>
                  <a:cubicBezTo>
                    <a:pt x="2528011" y="935127"/>
                    <a:pt x="2557881" y="998525"/>
                    <a:pt x="2585923" y="1049122"/>
                  </a:cubicBezTo>
                  <a:cubicBezTo>
                    <a:pt x="2613965" y="1099719"/>
                    <a:pt x="2635910" y="1132027"/>
                    <a:pt x="2659075" y="1169822"/>
                  </a:cubicBezTo>
                  <a:cubicBezTo>
                    <a:pt x="2682240" y="1207617"/>
                    <a:pt x="2698699" y="1236269"/>
                    <a:pt x="2724912" y="1275893"/>
                  </a:cubicBezTo>
                  <a:cubicBezTo>
                    <a:pt x="2751125" y="1315517"/>
                    <a:pt x="2790139" y="1372819"/>
                    <a:pt x="2816352" y="1407566"/>
                  </a:cubicBezTo>
                  <a:cubicBezTo>
                    <a:pt x="2842565" y="1442313"/>
                    <a:pt x="2850489" y="1450848"/>
                    <a:pt x="2882188" y="1484376"/>
                  </a:cubicBezTo>
                  <a:cubicBezTo>
                    <a:pt x="2913887" y="1517904"/>
                    <a:pt x="2969361" y="1575816"/>
                    <a:pt x="3006547" y="1608734"/>
                  </a:cubicBezTo>
                  <a:cubicBezTo>
                    <a:pt x="3043733" y="1641652"/>
                    <a:pt x="3071165" y="1659940"/>
                    <a:pt x="3105302" y="1681886"/>
                  </a:cubicBezTo>
                  <a:cubicBezTo>
                    <a:pt x="3139440" y="1703832"/>
                    <a:pt x="3174796" y="1722730"/>
                    <a:pt x="3211372" y="1740408"/>
                  </a:cubicBezTo>
                  <a:cubicBezTo>
                    <a:pt x="3247948" y="1758086"/>
                    <a:pt x="3283305" y="1776375"/>
                    <a:pt x="3324758" y="1787957"/>
                  </a:cubicBezTo>
                  <a:cubicBezTo>
                    <a:pt x="3366211" y="1799539"/>
                    <a:pt x="3419246" y="1803806"/>
                    <a:pt x="3460089" y="1809902"/>
                  </a:cubicBezTo>
                  <a:cubicBezTo>
                    <a:pt x="3500932" y="1815998"/>
                    <a:pt x="3536289" y="1819656"/>
                    <a:pt x="3569817" y="1824533"/>
                  </a:cubicBezTo>
                  <a:cubicBezTo>
                    <a:pt x="3603345" y="1829410"/>
                    <a:pt x="3661257" y="1839163"/>
                    <a:pt x="3661257" y="1839163"/>
                  </a:cubicBezTo>
                  <a:lnTo>
                    <a:pt x="3661257" y="1839163"/>
                  </a:lnTo>
                </a:path>
              </a:pathLst>
            </a:custGeom>
            <a:ln w="38100">
              <a:solidFill>
                <a:schemeClr val="accent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70293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Standard deviation (</a:t>
            </a:r>
            <a:r>
              <a:rPr lang="el-GR" dirty="0"/>
              <a:t>σ</a:t>
            </a:r>
            <a:r>
              <a:rPr lang="en-US" baseline="-25000" dirty="0"/>
              <a:t>i</a:t>
            </a:r>
            <a:r>
              <a:rPr lang="en-US" dirty="0"/>
              <a:t>) measures total, or stand-alone, risk.</a:t>
            </a:r>
          </a:p>
          <a:p>
            <a:r>
              <a:rPr lang="en-US" dirty="0"/>
              <a:t>The larger </a:t>
            </a:r>
            <a:r>
              <a:rPr lang="el-GR" dirty="0"/>
              <a:t>σ</a:t>
            </a:r>
            <a:r>
              <a:rPr lang="en-US" baseline="-25000" dirty="0"/>
              <a:t>i</a:t>
            </a:r>
            <a:r>
              <a:rPr lang="en-US" dirty="0"/>
              <a:t> is, the lower the probability that actual returns will be close to expected returns.</a:t>
            </a:r>
          </a:p>
          <a:p>
            <a:r>
              <a:rPr lang="en-US" dirty="0"/>
              <a:t>Larger </a:t>
            </a:r>
            <a:r>
              <a:rPr lang="el-GR" dirty="0"/>
              <a:t>σ</a:t>
            </a:r>
            <a:r>
              <a:rPr lang="en-US" baseline="-25000" dirty="0"/>
              <a:t>i</a:t>
            </a:r>
            <a:r>
              <a:rPr lang="en-US" dirty="0"/>
              <a:t> is associated with a wider probability distribution of returns.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Comments on Standard Deviation as a Measure of Risk</a:t>
            </a:r>
          </a:p>
        </p:txBody>
      </p:sp>
    </p:spTree>
    <p:extLst>
      <p:ext uri="{BB962C8B-B14F-4D97-AF65-F5344CB8AC3E}">
        <p14:creationId xmlns:p14="http://schemas.microsoft.com/office/powerpoint/2010/main" val="1130155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Comparing Risk and Return</a:t>
            </a:r>
          </a:p>
        </p:txBody>
      </p:sp>
      <p:grpSp>
        <p:nvGrpSpPr>
          <p:cNvPr id="4" name="Group 3" descr="Table comparing risk and return of T-bills, high tech, collections, US rubber, and market." title="Risk and Return"/>
          <p:cNvGrpSpPr/>
          <p:nvPr/>
        </p:nvGrpSpPr>
        <p:grpSpPr>
          <a:xfrm>
            <a:off x="538814" y="1898779"/>
            <a:ext cx="8229600" cy="3124200"/>
            <a:chOff x="592138" y="1703388"/>
            <a:chExt cx="8229600" cy="3124200"/>
          </a:xfrm>
        </p:grpSpPr>
        <p:grpSp>
          <p:nvGrpSpPr>
            <p:cNvPr id="5" name="Group 61"/>
            <p:cNvGrpSpPr>
              <a:grpSpLocks/>
            </p:cNvGrpSpPr>
            <p:nvPr/>
          </p:nvGrpSpPr>
          <p:grpSpPr bwMode="auto">
            <a:xfrm>
              <a:off x="592138" y="1703388"/>
              <a:ext cx="8229600" cy="3124200"/>
              <a:chOff x="592138" y="1598612"/>
              <a:chExt cx="8229600" cy="3124201"/>
            </a:xfrm>
          </p:grpSpPr>
          <p:sp>
            <p:nvSpPr>
              <p:cNvPr id="7" name="AutoShape 6"/>
              <p:cNvSpPr>
                <a:spLocks noChangeAspect="1" noChangeArrowheads="1" noTextEdit="1"/>
              </p:cNvSpPr>
              <p:nvPr/>
            </p:nvSpPr>
            <p:spPr bwMode="auto">
              <a:xfrm>
                <a:off x="592138" y="1600200"/>
                <a:ext cx="8229600" cy="31226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sz="16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endParaRPr>
              </a:p>
            </p:txBody>
          </p:sp>
          <p:sp>
            <p:nvSpPr>
              <p:cNvPr id="8" name="Rectangle 8"/>
              <p:cNvSpPr>
                <a:spLocks noChangeArrowheads="1"/>
              </p:cNvSpPr>
              <p:nvPr/>
            </p:nvSpPr>
            <p:spPr bwMode="auto">
              <a:xfrm>
                <a:off x="665163" y="1598612"/>
                <a:ext cx="1268104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2400" dirty="0"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Security</a:t>
                </a:r>
                <a:endParaRPr lang="en-US" sz="16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endParaRPr>
              </a:p>
            </p:txBody>
          </p:sp>
          <p:sp>
            <p:nvSpPr>
              <p:cNvPr id="9" name="Rectangle 9"/>
              <p:cNvSpPr>
                <a:spLocks noChangeArrowheads="1"/>
              </p:cNvSpPr>
              <p:nvPr/>
            </p:nvSpPr>
            <p:spPr bwMode="auto">
              <a:xfrm>
                <a:off x="1871663" y="1598612"/>
                <a:ext cx="109004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2400" dirty="0"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 </a:t>
                </a:r>
                <a:endParaRPr lang="en-US" sz="16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endParaRPr>
              </a:p>
            </p:txBody>
          </p:sp>
          <p:sp>
            <p:nvSpPr>
              <p:cNvPr id="10" name="Rectangle 10"/>
              <p:cNvSpPr>
                <a:spLocks noChangeArrowheads="1"/>
              </p:cNvSpPr>
              <p:nvPr/>
            </p:nvSpPr>
            <p:spPr bwMode="auto">
              <a:xfrm>
                <a:off x="3398838" y="1598612"/>
                <a:ext cx="2664704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2400" dirty="0"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Expected Return,</a:t>
                </a:r>
                <a:endParaRPr lang="en-US" sz="16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endParaRPr>
              </a:p>
            </p:txBody>
          </p:sp>
          <p:sp>
            <p:nvSpPr>
              <p:cNvPr id="11" name="Rectangle 12"/>
              <p:cNvSpPr>
                <a:spLocks noChangeArrowheads="1"/>
              </p:cNvSpPr>
              <p:nvPr/>
            </p:nvSpPr>
            <p:spPr bwMode="auto">
              <a:xfrm>
                <a:off x="7221538" y="1601788"/>
                <a:ext cx="864019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2400" dirty="0"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Risk, </a:t>
                </a:r>
                <a:endParaRPr lang="en-US" sz="16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endParaRPr>
              </a:p>
            </p:txBody>
          </p:sp>
          <p:sp>
            <p:nvSpPr>
              <p:cNvPr id="12" name="Rectangle 13"/>
              <p:cNvSpPr>
                <a:spLocks noChangeArrowheads="1"/>
              </p:cNvSpPr>
              <p:nvPr/>
            </p:nvSpPr>
            <p:spPr bwMode="auto">
              <a:xfrm>
                <a:off x="8047038" y="1600200"/>
                <a:ext cx="185948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2400" dirty="0"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  <a:sym typeface="Symbol" panose="05050102010706020507" pitchFamily="18" charset="2"/>
                  </a:rPr>
                  <a:t></a:t>
                </a:r>
                <a:endParaRPr lang="en-US" sz="16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endParaRPr>
              </a:p>
            </p:txBody>
          </p:sp>
          <p:sp>
            <p:nvSpPr>
              <p:cNvPr id="13" name="Rectangle 14"/>
              <p:cNvSpPr>
                <a:spLocks noChangeArrowheads="1"/>
              </p:cNvSpPr>
              <p:nvPr/>
            </p:nvSpPr>
            <p:spPr bwMode="auto">
              <a:xfrm>
                <a:off x="8251826" y="1601788"/>
                <a:ext cx="109004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2400" dirty="0"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 </a:t>
                </a:r>
                <a:endParaRPr lang="en-US" sz="16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endParaRPr>
              </a:p>
            </p:txBody>
          </p:sp>
          <p:sp>
            <p:nvSpPr>
              <p:cNvPr id="14" name="Rectangle 15"/>
              <p:cNvSpPr>
                <a:spLocks noChangeArrowheads="1"/>
              </p:cNvSpPr>
              <p:nvPr/>
            </p:nvSpPr>
            <p:spPr bwMode="auto">
              <a:xfrm>
                <a:off x="665163" y="2044700"/>
                <a:ext cx="189154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2400" dirty="0"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T</a:t>
                </a:r>
                <a:endParaRPr lang="en-US" sz="16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endParaRPr>
              </a:p>
            </p:txBody>
          </p:sp>
          <p:sp>
            <p:nvSpPr>
              <p:cNvPr id="15" name="Rectangle 16"/>
              <p:cNvSpPr>
                <a:spLocks noChangeArrowheads="1"/>
              </p:cNvSpPr>
              <p:nvPr/>
            </p:nvSpPr>
            <p:spPr bwMode="auto">
              <a:xfrm>
                <a:off x="863601" y="2044700"/>
                <a:ext cx="139462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2400" dirty="0"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-</a:t>
                </a:r>
                <a:endParaRPr lang="en-US" sz="16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endParaRPr>
              </a:p>
            </p:txBody>
          </p:sp>
          <p:sp>
            <p:nvSpPr>
              <p:cNvPr id="16" name="Rectangle 17"/>
              <p:cNvSpPr>
                <a:spLocks noChangeArrowheads="1"/>
              </p:cNvSpPr>
              <p:nvPr/>
            </p:nvSpPr>
            <p:spPr bwMode="auto">
              <a:xfrm>
                <a:off x="989013" y="2044700"/>
                <a:ext cx="607539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2400" dirty="0"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bills</a:t>
                </a:r>
                <a:endParaRPr lang="en-US" sz="16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endParaRPr>
              </a:p>
            </p:txBody>
          </p:sp>
          <p:sp>
            <p:nvSpPr>
              <p:cNvPr id="17" name="Rectangle 18"/>
              <p:cNvSpPr>
                <a:spLocks noChangeArrowheads="1"/>
              </p:cNvSpPr>
              <p:nvPr/>
            </p:nvSpPr>
            <p:spPr bwMode="auto">
              <a:xfrm>
                <a:off x="1565276" y="2044700"/>
                <a:ext cx="109004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2400" dirty="0"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 </a:t>
                </a:r>
                <a:endParaRPr lang="en-US" sz="16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endParaRPr>
              </a:p>
            </p:txBody>
          </p:sp>
          <p:sp>
            <p:nvSpPr>
              <p:cNvPr id="18" name="Rectangle 19"/>
              <p:cNvSpPr>
                <a:spLocks noChangeArrowheads="1"/>
              </p:cNvSpPr>
              <p:nvPr/>
            </p:nvSpPr>
            <p:spPr bwMode="auto">
              <a:xfrm>
                <a:off x="4378326" y="2044700"/>
                <a:ext cx="835165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2400" dirty="0"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3.0%</a:t>
                </a:r>
                <a:endParaRPr lang="en-US" sz="16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endParaRPr>
              </a:p>
            </p:txBody>
          </p:sp>
          <p:sp>
            <p:nvSpPr>
              <p:cNvPr id="19" name="Rectangle 21"/>
              <p:cNvSpPr>
                <a:spLocks noChangeArrowheads="1"/>
              </p:cNvSpPr>
              <p:nvPr/>
            </p:nvSpPr>
            <p:spPr bwMode="auto">
              <a:xfrm>
                <a:off x="5380038" y="2044700"/>
                <a:ext cx="109004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2400" dirty="0"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 </a:t>
                </a:r>
                <a:endParaRPr lang="en-US" sz="16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endParaRPr>
              </a:p>
            </p:txBody>
          </p:sp>
          <p:sp>
            <p:nvSpPr>
              <p:cNvPr id="20" name="Rectangle 22"/>
              <p:cNvSpPr>
                <a:spLocks noChangeArrowheads="1"/>
              </p:cNvSpPr>
              <p:nvPr/>
            </p:nvSpPr>
            <p:spPr bwMode="auto">
              <a:xfrm>
                <a:off x="7385051" y="2044700"/>
                <a:ext cx="835165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2400" dirty="0"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0.0%</a:t>
                </a:r>
                <a:endParaRPr lang="en-US" sz="16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endParaRPr>
              </a:p>
            </p:txBody>
          </p:sp>
          <p:sp>
            <p:nvSpPr>
              <p:cNvPr id="21" name="Rectangle 23"/>
              <p:cNvSpPr>
                <a:spLocks noChangeArrowheads="1"/>
              </p:cNvSpPr>
              <p:nvPr/>
            </p:nvSpPr>
            <p:spPr bwMode="auto">
              <a:xfrm>
                <a:off x="8197851" y="2044700"/>
                <a:ext cx="109004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2400" dirty="0"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 </a:t>
                </a:r>
                <a:endParaRPr lang="en-US" sz="16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endParaRPr>
              </a:p>
            </p:txBody>
          </p:sp>
          <p:sp>
            <p:nvSpPr>
              <p:cNvPr id="22" name="Rectangle 24"/>
              <p:cNvSpPr>
                <a:spLocks noChangeArrowheads="1"/>
              </p:cNvSpPr>
              <p:nvPr/>
            </p:nvSpPr>
            <p:spPr bwMode="auto">
              <a:xfrm>
                <a:off x="600076" y="2019300"/>
                <a:ext cx="2735263" cy="25400"/>
              </a:xfrm>
              <a:prstGeom prst="rect">
                <a:avLst/>
              </a:prstGeom>
              <a:solidFill>
                <a:srgbClr val="24406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sz="16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endParaRPr>
              </a:p>
            </p:txBody>
          </p:sp>
          <p:sp>
            <p:nvSpPr>
              <p:cNvPr id="23" name="Rectangle 25"/>
              <p:cNvSpPr>
                <a:spLocks noChangeArrowheads="1"/>
              </p:cNvSpPr>
              <p:nvPr/>
            </p:nvSpPr>
            <p:spPr bwMode="auto">
              <a:xfrm>
                <a:off x="3335338" y="2019300"/>
                <a:ext cx="25400" cy="25400"/>
              </a:xfrm>
              <a:prstGeom prst="rect">
                <a:avLst/>
              </a:prstGeom>
              <a:solidFill>
                <a:srgbClr val="24406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sz="16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endParaRPr>
              </a:p>
            </p:txBody>
          </p:sp>
          <p:sp>
            <p:nvSpPr>
              <p:cNvPr id="24" name="Rectangle 26"/>
              <p:cNvSpPr>
                <a:spLocks noChangeArrowheads="1"/>
              </p:cNvSpPr>
              <p:nvPr/>
            </p:nvSpPr>
            <p:spPr bwMode="auto">
              <a:xfrm>
                <a:off x="3360738" y="2019300"/>
                <a:ext cx="3308350" cy="25400"/>
              </a:xfrm>
              <a:prstGeom prst="rect">
                <a:avLst/>
              </a:prstGeom>
              <a:solidFill>
                <a:srgbClr val="24406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sz="16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endParaRPr>
              </a:p>
            </p:txBody>
          </p:sp>
          <p:sp>
            <p:nvSpPr>
              <p:cNvPr id="25" name="Rectangle 27"/>
              <p:cNvSpPr>
                <a:spLocks noChangeArrowheads="1"/>
              </p:cNvSpPr>
              <p:nvPr/>
            </p:nvSpPr>
            <p:spPr bwMode="auto">
              <a:xfrm>
                <a:off x="6669088" y="2019300"/>
                <a:ext cx="25400" cy="25400"/>
              </a:xfrm>
              <a:prstGeom prst="rect">
                <a:avLst/>
              </a:prstGeom>
              <a:solidFill>
                <a:srgbClr val="24406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sz="16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endParaRPr>
              </a:p>
            </p:txBody>
          </p:sp>
          <p:sp>
            <p:nvSpPr>
              <p:cNvPr id="26" name="Rectangle 28"/>
              <p:cNvSpPr>
                <a:spLocks noChangeArrowheads="1"/>
              </p:cNvSpPr>
              <p:nvPr/>
            </p:nvSpPr>
            <p:spPr bwMode="auto">
              <a:xfrm>
                <a:off x="6694488" y="2019300"/>
                <a:ext cx="2111375" cy="25400"/>
              </a:xfrm>
              <a:prstGeom prst="rect">
                <a:avLst/>
              </a:prstGeom>
              <a:solidFill>
                <a:srgbClr val="24406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sz="16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endParaRPr>
              </a:p>
            </p:txBody>
          </p:sp>
          <p:sp>
            <p:nvSpPr>
              <p:cNvPr id="27" name="Rectangle 29"/>
              <p:cNvSpPr>
                <a:spLocks noChangeArrowheads="1"/>
              </p:cNvSpPr>
              <p:nvPr/>
            </p:nvSpPr>
            <p:spPr bwMode="auto">
              <a:xfrm>
                <a:off x="665163" y="2459038"/>
                <a:ext cx="1507400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2400" dirty="0"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High Tech</a:t>
                </a:r>
                <a:endParaRPr lang="en-US" sz="16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endParaRPr>
              </a:p>
            </p:txBody>
          </p:sp>
          <p:sp>
            <p:nvSpPr>
              <p:cNvPr id="28" name="Rectangle 30"/>
              <p:cNvSpPr>
                <a:spLocks noChangeArrowheads="1"/>
              </p:cNvSpPr>
              <p:nvPr/>
            </p:nvSpPr>
            <p:spPr bwMode="auto">
              <a:xfrm>
                <a:off x="1095376" y="2459038"/>
                <a:ext cx="109004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2400" dirty="0"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 </a:t>
                </a:r>
                <a:endParaRPr lang="en-US" sz="16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endParaRPr>
              </a:p>
            </p:txBody>
          </p:sp>
          <p:sp>
            <p:nvSpPr>
              <p:cNvPr id="29" name="Rectangle 31"/>
              <p:cNvSpPr>
                <a:spLocks noChangeArrowheads="1"/>
              </p:cNvSpPr>
              <p:nvPr/>
            </p:nvSpPr>
            <p:spPr bwMode="auto">
              <a:xfrm>
                <a:off x="4381501" y="2459038"/>
                <a:ext cx="503343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2400" dirty="0"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9.9</a:t>
                </a:r>
                <a:endParaRPr lang="en-US" sz="16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endParaRPr>
              </a:p>
            </p:txBody>
          </p:sp>
          <p:sp>
            <p:nvSpPr>
              <p:cNvPr id="30" name="Rectangle 32"/>
              <p:cNvSpPr>
                <a:spLocks noChangeArrowheads="1"/>
              </p:cNvSpPr>
              <p:nvPr/>
            </p:nvSpPr>
            <p:spPr bwMode="auto">
              <a:xfrm>
                <a:off x="5045076" y="2459038"/>
                <a:ext cx="109004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2400" dirty="0"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 </a:t>
                </a:r>
                <a:endParaRPr lang="en-US" sz="16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endParaRPr>
              </a:p>
            </p:txBody>
          </p:sp>
          <p:sp>
            <p:nvSpPr>
              <p:cNvPr id="31" name="Rectangle 33"/>
              <p:cNvSpPr>
                <a:spLocks noChangeArrowheads="1"/>
              </p:cNvSpPr>
              <p:nvPr/>
            </p:nvSpPr>
            <p:spPr bwMode="auto">
              <a:xfrm>
                <a:off x="7197726" y="2459038"/>
                <a:ext cx="698909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2400" dirty="0"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20.0</a:t>
                </a:r>
                <a:endParaRPr lang="en-US" sz="16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endParaRPr>
              </a:p>
            </p:txBody>
          </p:sp>
          <p:sp>
            <p:nvSpPr>
              <p:cNvPr id="32" name="Rectangle 34"/>
              <p:cNvSpPr>
                <a:spLocks noChangeArrowheads="1"/>
              </p:cNvSpPr>
              <p:nvPr/>
            </p:nvSpPr>
            <p:spPr bwMode="auto">
              <a:xfrm>
                <a:off x="7862888" y="2459038"/>
                <a:ext cx="109004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2400" dirty="0"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 </a:t>
                </a:r>
                <a:endParaRPr lang="en-US" sz="16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endParaRPr>
              </a:p>
            </p:txBody>
          </p:sp>
          <p:sp>
            <p:nvSpPr>
              <p:cNvPr id="33" name="Rectangle 35"/>
              <p:cNvSpPr>
                <a:spLocks noChangeArrowheads="1"/>
              </p:cNvSpPr>
              <p:nvPr/>
            </p:nvSpPr>
            <p:spPr bwMode="auto">
              <a:xfrm>
                <a:off x="665163" y="2871788"/>
                <a:ext cx="1861087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2400" dirty="0"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Collections*</a:t>
                </a:r>
                <a:endParaRPr lang="en-US" sz="16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endParaRPr>
              </a:p>
            </p:txBody>
          </p:sp>
          <p:sp>
            <p:nvSpPr>
              <p:cNvPr id="34" name="Rectangle 36"/>
              <p:cNvSpPr>
                <a:spLocks noChangeArrowheads="1"/>
              </p:cNvSpPr>
              <p:nvPr/>
            </p:nvSpPr>
            <p:spPr bwMode="auto">
              <a:xfrm>
                <a:off x="1400176" y="2871788"/>
                <a:ext cx="109004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2400" dirty="0"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 </a:t>
                </a:r>
                <a:endParaRPr lang="en-US" sz="16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endParaRPr>
              </a:p>
            </p:txBody>
          </p:sp>
          <p:sp>
            <p:nvSpPr>
              <p:cNvPr id="35" name="Rectangle 37"/>
              <p:cNvSpPr>
                <a:spLocks noChangeArrowheads="1"/>
              </p:cNvSpPr>
              <p:nvPr/>
            </p:nvSpPr>
            <p:spPr bwMode="auto">
              <a:xfrm>
                <a:off x="4372314" y="2871788"/>
                <a:ext cx="503343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2400" dirty="0"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1.2</a:t>
                </a:r>
                <a:endParaRPr lang="en-US" sz="16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endParaRPr>
              </a:p>
            </p:txBody>
          </p:sp>
          <p:sp>
            <p:nvSpPr>
              <p:cNvPr id="36" name="Rectangle 38"/>
              <p:cNvSpPr>
                <a:spLocks noChangeArrowheads="1"/>
              </p:cNvSpPr>
              <p:nvPr/>
            </p:nvSpPr>
            <p:spPr bwMode="auto">
              <a:xfrm>
                <a:off x="5045076" y="2871788"/>
                <a:ext cx="109004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2400" dirty="0"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 </a:t>
                </a:r>
                <a:endParaRPr lang="en-US" sz="16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endParaRPr>
              </a:p>
            </p:txBody>
          </p:sp>
          <p:sp>
            <p:nvSpPr>
              <p:cNvPr id="37" name="Rectangle 39"/>
              <p:cNvSpPr>
                <a:spLocks noChangeArrowheads="1"/>
              </p:cNvSpPr>
              <p:nvPr/>
            </p:nvSpPr>
            <p:spPr bwMode="auto">
              <a:xfrm>
                <a:off x="7197726" y="2871788"/>
                <a:ext cx="698909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2400" dirty="0"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11.2</a:t>
                </a:r>
                <a:endParaRPr lang="en-US" sz="16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endParaRPr>
              </a:p>
            </p:txBody>
          </p:sp>
          <p:sp>
            <p:nvSpPr>
              <p:cNvPr id="38" name="Rectangle 40"/>
              <p:cNvSpPr>
                <a:spLocks noChangeArrowheads="1"/>
              </p:cNvSpPr>
              <p:nvPr/>
            </p:nvSpPr>
            <p:spPr bwMode="auto">
              <a:xfrm>
                <a:off x="7862888" y="2871788"/>
                <a:ext cx="109004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2400" dirty="0"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 </a:t>
                </a:r>
                <a:endParaRPr lang="en-US" sz="16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endParaRPr>
              </a:p>
            </p:txBody>
          </p:sp>
          <p:sp>
            <p:nvSpPr>
              <p:cNvPr id="39" name="Rectangle 41"/>
              <p:cNvSpPr>
                <a:spLocks noChangeArrowheads="1"/>
              </p:cNvSpPr>
              <p:nvPr/>
            </p:nvSpPr>
            <p:spPr bwMode="auto">
              <a:xfrm>
                <a:off x="665163" y="3284538"/>
                <a:ext cx="1846852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2400" dirty="0"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US Rubber*</a:t>
                </a:r>
                <a:endParaRPr lang="en-US" sz="16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endParaRPr>
              </a:p>
            </p:txBody>
          </p:sp>
          <p:sp>
            <p:nvSpPr>
              <p:cNvPr id="40" name="Rectangle 42"/>
              <p:cNvSpPr>
                <a:spLocks noChangeArrowheads="1"/>
              </p:cNvSpPr>
              <p:nvPr/>
            </p:nvSpPr>
            <p:spPr bwMode="auto">
              <a:xfrm>
                <a:off x="1479551" y="3284538"/>
                <a:ext cx="109004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2400" dirty="0"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 </a:t>
                </a:r>
                <a:endParaRPr lang="en-US" sz="16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endParaRPr>
              </a:p>
            </p:txBody>
          </p:sp>
          <p:sp>
            <p:nvSpPr>
              <p:cNvPr id="41" name="Rectangle 43"/>
              <p:cNvSpPr>
                <a:spLocks noChangeArrowheads="1"/>
              </p:cNvSpPr>
              <p:nvPr/>
            </p:nvSpPr>
            <p:spPr bwMode="auto">
              <a:xfrm>
                <a:off x="4378326" y="3284538"/>
                <a:ext cx="503343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2400" dirty="0"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7.3</a:t>
                </a:r>
                <a:endParaRPr lang="en-US" sz="16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endParaRPr>
              </a:p>
            </p:txBody>
          </p:sp>
          <p:sp>
            <p:nvSpPr>
              <p:cNvPr id="42" name="Rectangle 45"/>
              <p:cNvSpPr>
                <a:spLocks noChangeArrowheads="1"/>
              </p:cNvSpPr>
              <p:nvPr/>
            </p:nvSpPr>
            <p:spPr bwMode="auto">
              <a:xfrm>
                <a:off x="7197726" y="3284538"/>
                <a:ext cx="698909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2400" dirty="0"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18.8</a:t>
                </a:r>
                <a:endParaRPr lang="en-US" sz="16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endParaRPr>
              </a:p>
            </p:txBody>
          </p:sp>
          <p:sp>
            <p:nvSpPr>
              <p:cNvPr id="43" name="Rectangle 46"/>
              <p:cNvSpPr>
                <a:spLocks noChangeArrowheads="1"/>
              </p:cNvSpPr>
              <p:nvPr/>
            </p:nvSpPr>
            <p:spPr bwMode="auto">
              <a:xfrm>
                <a:off x="7862888" y="3284538"/>
                <a:ext cx="109004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2400" dirty="0"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 </a:t>
                </a:r>
                <a:endParaRPr lang="en-US" sz="16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endParaRPr>
              </a:p>
            </p:txBody>
          </p:sp>
          <p:sp>
            <p:nvSpPr>
              <p:cNvPr id="44" name="Rectangle 47"/>
              <p:cNvSpPr>
                <a:spLocks noChangeArrowheads="1"/>
              </p:cNvSpPr>
              <p:nvPr/>
            </p:nvSpPr>
            <p:spPr bwMode="auto">
              <a:xfrm>
                <a:off x="665163" y="3698875"/>
                <a:ext cx="1059777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2400" dirty="0"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Market</a:t>
                </a:r>
                <a:endParaRPr lang="en-US" sz="16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endParaRPr>
              </a:p>
            </p:txBody>
          </p:sp>
          <p:sp>
            <p:nvSpPr>
              <p:cNvPr id="45" name="Rectangle 48"/>
              <p:cNvSpPr>
                <a:spLocks noChangeArrowheads="1"/>
              </p:cNvSpPr>
              <p:nvPr/>
            </p:nvSpPr>
            <p:spPr bwMode="auto">
              <a:xfrm>
                <a:off x="1697038" y="3698875"/>
                <a:ext cx="109004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2400" dirty="0"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 </a:t>
                </a:r>
                <a:endParaRPr lang="en-US" sz="16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endParaRPr>
              </a:p>
            </p:txBody>
          </p:sp>
          <p:sp>
            <p:nvSpPr>
              <p:cNvPr id="46" name="Rectangle 49"/>
              <p:cNvSpPr>
                <a:spLocks noChangeArrowheads="1"/>
              </p:cNvSpPr>
              <p:nvPr/>
            </p:nvSpPr>
            <p:spPr bwMode="auto">
              <a:xfrm>
                <a:off x="4381501" y="3698875"/>
                <a:ext cx="503343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2400" dirty="0"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8.0</a:t>
                </a:r>
                <a:endParaRPr lang="en-US" sz="16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endParaRPr>
              </a:p>
            </p:txBody>
          </p:sp>
          <p:sp>
            <p:nvSpPr>
              <p:cNvPr id="47" name="Rectangle 50"/>
              <p:cNvSpPr>
                <a:spLocks noChangeArrowheads="1"/>
              </p:cNvSpPr>
              <p:nvPr/>
            </p:nvSpPr>
            <p:spPr bwMode="auto">
              <a:xfrm>
                <a:off x="5045076" y="3698875"/>
                <a:ext cx="109004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2400" dirty="0"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 </a:t>
                </a:r>
                <a:endParaRPr lang="en-US" sz="16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endParaRPr>
              </a:p>
            </p:txBody>
          </p:sp>
          <p:sp>
            <p:nvSpPr>
              <p:cNvPr id="48" name="Rectangle 51"/>
              <p:cNvSpPr>
                <a:spLocks noChangeArrowheads="1"/>
              </p:cNvSpPr>
              <p:nvPr/>
            </p:nvSpPr>
            <p:spPr bwMode="auto">
              <a:xfrm>
                <a:off x="7197726" y="3698875"/>
                <a:ext cx="195566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2400" dirty="0"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1</a:t>
                </a:r>
                <a:endParaRPr lang="en-US" sz="16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endParaRPr>
              </a:p>
            </p:txBody>
          </p:sp>
          <p:sp>
            <p:nvSpPr>
              <p:cNvPr id="49" name="Rectangle 52"/>
              <p:cNvSpPr>
                <a:spLocks noChangeArrowheads="1"/>
              </p:cNvSpPr>
              <p:nvPr/>
            </p:nvSpPr>
            <p:spPr bwMode="auto">
              <a:xfrm>
                <a:off x="7385051" y="3698875"/>
                <a:ext cx="503343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2400" dirty="0"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5.2</a:t>
                </a:r>
                <a:endParaRPr lang="en-US" sz="16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endParaRPr>
              </a:p>
            </p:txBody>
          </p:sp>
          <p:sp>
            <p:nvSpPr>
              <p:cNvPr id="50" name="Rectangle 53"/>
              <p:cNvSpPr>
                <a:spLocks noChangeArrowheads="1"/>
              </p:cNvSpPr>
              <p:nvPr/>
            </p:nvSpPr>
            <p:spPr bwMode="auto">
              <a:xfrm>
                <a:off x="7862888" y="3698875"/>
                <a:ext cx="109004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2400" dirty="0"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 </a:t>
                </a:r>
                <a:endParaRPr lang="en-US" sz="16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endParaRPr>
              </a:p>
            </p:txBody>
          </p:sp>
          <p:sp>
            <p:nvSpPr>
              <p:cNvPr id="51" name="Rectangle 54"/>
              <p:cNvSpPr>
                <a:spLocks noChangeArrowheads="1"/>
              </p:cNvSpPr>
              <p:nvPr/>
            </p:nvSpPr>
            <p:spPr bwMode="auto">
              <a:xfrm>
                <a:off x="665163" y="4268788"/>
                <a:ext cx="2455800" cy="2769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dirty="0"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*Seems out of place.</a:t>
                </a:r>
                <a:endParaRPr lang="en-US" sz="16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endParaRPr>
              </a:p>
            </p:txBody>
          </p:sp>
          <p:sp>
            <p:nvSpPr>
              <p:cNvPr id="52" name="Rectangle 55"/>
              <p:cNvSpPr>
                <a:spLocks noChangeArrowheads="1"/>
              </p:cNvSpPr>
              <p:nvPr/>
            </p:nvSpPr>
            <p:spPr bwMode="auto">
              <a:xfrm>
                <a:off x="2854326" y="4268788"/>
                <a:ext cx="81754" cy="2769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dirty="0"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 </a:t>
                </a:r>
                <a:endParaRPr lang="en-US" sz="16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endParaRPr>
              </a:p>
            </p:txBody>
          </p:sp>
          <p:sp>
            <p:nvSpPr>
              <p:cNvPr id="53" name="Rectangle 56"/>
              <p:cNvSpPr>
                <a:spLocks noChangeArrowheads="1"/>
              </p:cNvSpPr>
              <p:nvPr/>
            </p:nvSpPr>
            <p:spPr bwMode="auto">
              <a:xfrm>
                <a:off x="665163" y="4554538"/>
                <a:ext cx="48090" cy="16158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050" dirty="0"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 </a:t>
                </a:r>
                <a:endParaRPr lang="en-US" sz="16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endParaRPr>
              </a:p>
            </p:txBody>
          </p:sp>
        </p:grpSp>
        <p:graphicFrame>
          <p:nvGraphicFramePr>
            <p:cNvPr id="6" name="Object 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588836005"/>
                </p:ext>
              </p:extLst>
            </p:nvPr>
          </p:nvGraphicFramePr>
          <p:xfrm>
            <a:off x="6039950" y="1714806"/>
            <a:ext cx="228600" cy="3984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08" name="Equation" r:id="rId3" imgW="101520" imgH="177480" progId="Equation.3">
                    <p:embed/>
                  </p:oleObj>
                </mc:Choice>
                <mc:Fallback>
                  <p:oleObj name="Equation" r:id="rId3" imgW="101520" imgH="177480" progId="Equation.3">
                    <p:embed/>
                    <p:pic>
                      <p:nvPicPr>
                        <p:cNvPr id="6" name="Object 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039950" y="1714806"/>
                          <a:ext cx="228600" cy="39846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1659981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standardized measure of dispersion about the expected value, that shows the risk per unit of return.</a:t>
            </a:r>
          </a:p>
          <a:p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Coefficient of Variation (CV)</a:t>
            </a:r>
          </a:p>
        </p:txBody>
      </p:sp>
      <p:graphicFrame>
        <p:nvGraphicFramePr>
          <p:cNvPr id="4" name="Object 4" descr="Formula for calcuating the coefficient of variation (CV)." title="Coefficient of Variation (CV) Formula 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4334117"/>
              </p:ext>
            </p:extLst>
          </p:nvPr>
        </p:nvGraphicFramePr>
        <p:xfrm>
          <a:off x="1536546" y="3226618"/>
          <a:ext cx="6070906" cy="13239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2" name="Equation" r:id="rId3" imgW="1688760" imgH="368280" progId="Equation.3">
                  <p:embed/>
                </p:oleObj>
              </mc:Choice>
              <mc:Fallback>
                <p:oleObj name="Equation" r:id="rId3" imgW="1688760" imgH="368280" progId="Equation.3">
                  <p:embed/>
                  <p:pic>
                    <p:nvPicPr>
                      <p:cNvPr id="4" name="Object 4" descr="Formula for calcuating the coefficient of variation (CV)." title="Coefficient of Variation (CV) Formula 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6546" y="3226618"/>
                        <a:ext cx="6070906" cy="1323926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61137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Illustrating the CV as a Measure of Relative Risk</a:t>
            </a:r>
          </a:p>
        </p:txBody>
      </p:sp>
      <p:grpSp>
        <p:nvGrpSpPr>
          <p:cNvPr id="4" name="Group 18" descr="Graph illustrating the Coefficient of Variation (CV) as a measure of relative risk." title="CV as a Measure of Relative Risk"/>
          <p:cNvGrpSpPr>
            <a:grpSpLocks/>
          </p:cNvGrpSpPr>
          <p:nvPr/>
        </p:nvGrpSpPr>
        <p:grpSpPr bwMode="auto">
          <a:xfrm>
            <a:off x="923713" y="1405363"/>
            <a:ext cx="7296572" cy="2779680"/>
            <a:chOff x="1066800" y="2025650"/>
            <a:chExt cx="7183438" cy="2536825"/>
          </a:xfrm>
        </p:grpSpPr>
        <p:grpSp>
          <p:nvGrpSpPr>
            <p:cNvPr id="5" name="Group 27"/>
            <p:cNvGrpSpPr>
              <a:grpSpLocks/>
            </p:cNvGrpSpPr>
            <p:nvPr/>
          </p:nvGrpSpPr>
          <p:grpSpPr bwMode="auto">
            <a:xfrm>
              <a:off x="1066800" y="2025650"/>
              <a:ext cx="7183438" cy="2536825"/>
              <a:chOff x="672" y="1276"/>
              <a:chExt cx="4525" cy="1598"/>
            </a:xfrm>
          </p:grpSpPr>
          <p:sp>
            <p:nvSpPr>
              <p:cNvPr id="8" name="Line 9"/>
              <p:cNvSpPr>
                <a:spLocks noChangeShapeType="1"/>
              </p:cNvSpPr>
              <p:nvPr/>
            </p:nvSpPr>
            <p:spPr bwMode="auto">
              <a:xfrm>
                <a:off x="1488" y="1536"/>
                <a:ext cx="0" cy="1057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en-US" sz="2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" name="Line 10"/>
              <p:cNvSpPr>
                <a:spLocks noChangeShapeType="1"/>
              </p:cNvSpPr>
              <p:nvPr/>
            </p:nvSpPr>
            <p:spPr bwMode="auto">
              <a:xfrm>
                <a:off x="672" y="2544"/>
                <a:ext cx="3743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en-US" sz="2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" name="Rectangle 11"/>
              <p:cNvSpPr>
                <a:spLocks noChangeArrowheads="1"/>
              </p:cNvSpPr>
              <p:nvPr/>
            </p:nvSpPr>
            <p:spPr bwMode="auto">
              <a:xfrm>
                <a:off x="1382" y="2583"/>
                <a:ext cx="223" cy="2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2075" tIns="46038" rIns="92075" bIns="46038">
                <a:spAutoFit/>
              </a:bodyPr>
              <a:lstStyle/>
              <a:p>
                <a:pPr eaLnBrk="0" hangingPunct="0">
                  <a:defRPr/>
                </a:pPr>
                <a:r>
                  <a:rPr lang="en-US" sz="2400" dirty="0">
                    <a:solidFill>
                      <a:schemeClr val="accent1">
                        <a:lumMod val="5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0</a:t>
                </a:r>
              </a:p>
            </p:txBody>
          </p:sp>
          <p:sp>
            <p:nvSpPr>
              <p:cNvPr id="11" name="Rectangle 12"/>
              <p:cNvSpPr>
                <a:spLocks noChangeArrowheads="1"/>
              </p:cNvSpPr>
              <p:nvPr/>
            </p:nvSpPr>
            <p:spPr bwMode="auto">
              <a:xfrm>
                <a:off x="912" y="1680"/>
                <a:ext cx="243" cy="2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2075" tIns="46038" rIns="92075" bIns="46038">
                <a:spAutoFit/>
              </a:bodyPr>
              <a:lstStyle/>
              <a:p>
                <a:pPr eaLnBrk="0" hangingPunct="0">
                  <a:defRPr/>
                </a:pPr>
                <a:r>
                  <a:rPr lang="en-US" sz="2400" dirty="0">
                    <a:solidFill>
                      <a:srgbClr val="7030A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A</a:t>
                </a:r>
              </a:p>
            </p:txBody>
          </p:sp>
          <p:sp>
            <p:nvSpPr>
              <p:cNvPr id="12" name="Rectangle 13"/>
              <p:cNvSpPr>
                <a:spLocks noChangeArrowheads="1"/>
              </p:cNvSpPr>
              <p:nvPr/>
            </p:nvSpPr>
            <p:spPr bwMode="auto">
              <a:xfrm>
                <a:off x="3600" y="1680"/>
                <a:ext cx="246" cy="2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2075" tIns="46038" rIns="92075" bIns="46038">
                <a:spAutoFit/>
              </a:bodyPr>
              <a:lstStyle/>
              <a:p>
                <a:pPr eaLnBrk="0" hangingPunct="0">
                  <a:defRPr/>
                </a:pPr>
                <a:r>
                  <a:rPr lang="en-US" sz="2400" dirty="0">
                    <a:solidFill>
                      <a:schemeClr val="accent3">
                        <a:lumMod val="5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B</a:t>
                </a:r>
              </a:p>
            </p:txBody>
          </p:sp>
          <p:sp>
            <p:nvSpPr>
              <p:cNvPr id="13" name="Line 14"/>
              <p:cNvSpPr>
                <a:spLocks noChangeShapeType="1"/>
              </p:cNvSpPr>
              <p:nvPr/>
            </p:nvSpPr>
            <p:spPr bwMode="auto">
              <a:xfrm flipH="1">
                <a:off x="3408" y="1968"/>
                <a:ext cx="270" cy="203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 type="none" w="sm" len="sm"/>
                <a:tailEnd type="stealth" w="med" len="lg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en-US" sz="2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" name="Line 15"/>
              <p:cNvSpPr>
                <a:spLocks noChangeShapeType="1"/>
              </p:cNvSpPr>
              <p:nvPr/>
            </p:nvSpPr>
            <p:spPr bwMode="auto">
              <a:xfrm>
                <a:off x="1056" y="1968"/>
                <a:ext cx="287" cy="191"/>
              </a:xfrm>
              <a:prstGeom prst="line">
                <a:avLst/>
              </a:prstGeom>
              <a:noFill/>
              <a:ln w="25400">
                <a:solidFill>
                  <a:schemeClr val="tx2"/>
                </a:solidFill>
                <a:round/>
                <a:headEnd type="none" w="sm" len="sm"/>
                <a:tailEnd type="stealth" w="med" len="lg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en-US" sz="2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" name="Text Box 16"/>
              <p:cNvSpPr txBox="1">
                <a:spLocks noChangeArrowheads="1"/>
              </p:cNvSpPr>
              <p:nvPr/>
            </p:nvSpPr>
            <p:spPr bwMode="auto">
              <a:xfrm>
                <a:off x="3360" y="2546"/>
                <a:ext cx="1837" cy="291"/>
              </a:xfrm>
              <a:prstGeom prst="rect">
                <a:avLst/>
              </a:prstGeom>
              <a:noFill/>
              <a:ln w="12700">
                <a:noFill/>
                <a:miter lim="800000"/>
                <a:headEnd type="none" w="sm" len="sm"/>
                <a:tailEnd type="none" w="sm" len="sm"/>
              </a:ln>
            </p:spPr>
            <p:txBody>
              <a:bodyPr>
                <a:spAutoFit/>
              </a:bodyPr>
              <a:lstStyle/>
              <a:p>
                <a:pPr eaLnBrk="0" hangingPunct="0">
                  <a:spcBef>
                    <a:spcPct val="50000"/>
                  </a:spcBef>
                  <a:defRPr/>
                </a:pPr>
                <a:r>
                  <a:rPr lang="en-US" sz="2400" dirty="0">
                    <a:solidFill>
                      <a:schemeClr val="accent1">
                        <a:lumMod val="5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Rate of Return (%)</a:t>
                </a:r>
              </a:p>
            </p:txBody>
          </p:sp>
          <p:sp>
            <p:nvSpPr>
              <p:cNvPr id="16" name="Text Box 17"/>
              <p:cNvSpPr txBox="1">
                <a:spLocks noChangeArrowheads="1"/>
              </p:cNvSpPr>
              <p:nvPr/>
            </p:nvSpPr>
            <p:spPr bwMode="auto">
              <a:xfrm>
                <a:off x="1200" y="1276"/>
                <a:ext cx="720" cy="291"/>
              </a:xfrm>
              <a:prstGeom prst="rect">
                <a:avLst/>
              </a:prstGeom>
              <a:noFill/>
              <a:ln w="12700">
                <a:noFill/>
                <a:miter lim="800000"/>
                <a:headEnd type="none" w="sm" len="sm"/>
                <a:tailEnd type="none" w="sm" len="sm"/>
              </a:ln>
            </p:spPr>
            <p:txBody>
              <a:bodyPr>
                <a:spAutoFit/>
              </a:bodyPr>
              <a:lstStyle/>
              <a:p>
                <a:pPr eaLnBrk="0" hangingPunct="0">
                  <a:spcBef>
                    <a:spcPct val="50000"/>
                  </a:spcBef>
                  <a:defRPr/>
                </a:pPr>
                <a:r>
                  <a:rPr lang="en-US" sz="2400" dirty="0">
                    <a:solidFill>
                      <a:schemeClr val="accent1">
                        <a:lumMod val="5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Prob.</a:t>
                </a:r>
              </a:p>
            </p:txBody>
          </p:sp>
        </p:grpSp>
        <p:sp>
          <p:nvSpPr>
            <p:cNvPr id="6" name="Freeform 16"/>
            <p:cNvSpPr/>
            <p:nvPr/>
          </p:nvSpPr>
          <p:spPr>
            <a:xfrm>
              <a:off x="1106488" y="2711450"/>
              <a:ext cx="3678237" cy="1308100"/>
            </a:xfrm>
            <a:custGeom>
              <a:avLst/>
              <a:gdLst>
                <a:gd name="connsiteX0" fmla="*/ 0 w 3661257"/>
                <a:gd name="connsiteY0" fmla="*/ 1831848 h 1839163"/>
                <a:gd name="connsiteX1" fmla="*/ 120700 w 3661257"/>
                <a:gd name="connsiteY1" fmla="*/ 1820875 h 1839163"/>
                <a:gd name="connsiteX2" fmla="*/ 215798 w 3661257"/>
                <a:gd name="connsiteY2" fmla="*/ 1809902 h 1839163"/>
                <a:gd name="connsiteX3" fmla="*/ 329184 w 3661257"/>
                <a:gd name="connsiteY3" fmla="*/ 1784299 h 1839163"/>
                <a:gd name="connsiteX4" fmla="*/ 468172 w 3661257"/>
                <a:gd name="connsiteY4" fmla="*/ 1729435 h 1839163"/>
                <a:gd name="connsiteX5" fmla="*/ 566928 w 3661257"/>
                <a:gd name="connsiteY5" fmla="*/ 1667256 h 1839163"/>
                <a:gd name="connsiteX6" fmla="*/ 651052 w 3661257"/>
                <a:gd name="connsiteY6" fmla="*/ 1608734 h 1839163"/>
                <a:gd name="connsiteX7" fmla="*/ 727862 w 3661257"/>
                <a:gd name="connsiteY7" fmla="*/ 1531925 h 1839163"/>
                <a:gd name="connsiteX8" fmla="*/ 804672 w 3661257"/>
                <a:gd name="connsiteY8" fmla="*/ 1451458 h 1839163"/>
                <a:gd name="connsiteX9" fmla="*/ 859536 w 3661257"/>
                <a:gd name="connsiteY9" fmla="*/ 1389278 h 1839163"/>
                <a:gd name="connsiteX10" fmla="*/ 910742 w 3661257"/>
                <a:gd name="connsiteY10" fmla="*/ 1312469 h 1839163"/>
                <a:gd name="connsiteX11" fmla="*/ 954633 w 3661257"/>
                <a:gd name="connsiteY11" fmla="*/ 1239317 h 1839163"/>
                <a:gd name="connsiteX12" fmla="*/ 994867 w 3661257"/>
                <a:gd name="connsiteY12" fmla="*/ 1177138 h 1839163"/>
                <a:gd name="connsiteX13" fmla="*/ 1035100 w 3661257"/>
                <a:gd name="connsiteY13" fmla="*/ 1114958 h 1839163"/>
                <a:gd name="connsiteX14" fmla="*/ 1078992 w 3661257"/>
                <a:gd name="connsiteY14" fmla="*/ 1034491 h 1839163"/>
                <a:gd name="connsiteX15" fmla="*/ 1119225 w 3661257"/>
                <a:gd name="connsiteY15" fmla="*/ 950366 h 1839163"/>
                <a:gd name="connsiteX16" fmla="*/ 1247241 w 3661257"/>
                <a:gd name="connsiteY16" fmla="*/ 723595 h 1839163"/>
                <a:gd name="connsiteX17" fmla="*/ 1302105 w 3661257"/>
                <a:gd name="connsiteY17" fmla="*/ 624840 h 1839163"/>
                <a:gd name="connsiteX18" fmla="*/ 1356969 w 3661257"/>
                <a:gd name="connsiteY18" fmla="*/ 522427 h 1839163"/>
                <a:gd name="connsiteX19" fmla="*/ 1411833 w 3661257"/>
                <a:gd name="connsiteY19" fmla="*/ 427330 h 1839163"/>
                <a:gd name="connsiteX20" fmla="*/ 1455724 w 3661257"/>
                <a:gd name="connsiteY20" fmla="*/ 354178 h 1839163"/>
                <a:gd name="connsiteX21" fmla="*/ 1499616 w 3661257"/>
                <a:gd name="connsiteY21" fmla="*/ 284683 h 1839163"/>
                <a:gd name="connsiteX22" fmla="*/ 1558137 w 3661257"/>
                <a:gd name="connsiteY22" fmla="*/ 196901 h 1839163"/>
                <a:gd name="connsiteX23" fmla="*/ 1631289 w 3661257"/>
                <a:gd name="connsiteY23" fmla="*/ 112776 h 1839163"/>
                <a:gd name="connsiteX24" fmla="*/ 1689811 w 3661257"/>
                <a:gd name="connsiteY24" fmla="*/ 65227 h 1839163"/>
                <a:gd name="connsiteX25" fmla="*/ 1748332 w 3661257"/>
                <a:gd name="connsiteY25" fmla="*/ 32309 h 1839163"/>
                <a:gd name="connsiteX26" fmla="*/ 1773936 w 3661257"/>
                <a:gd name="connsiteY26" fmla="*/ 17678 h 1839163"/>
                <a:gd name="connsiteX27" fmla="*/ 1806854 w 3661257"/>
                <a:gd name="connsiteY27" fmla="*/ 10363 h 1839163"/>
                <a:gd name="connsiteX28" fmla="*/ 1832457 w 3661257"/>
                <a:gd name="connsiteY28" fmla="*/ 3048 h 1839163"/>
                <a:gd name="connsiteX29" fmla="*/ 1905609 w 3661257"/>
                <a:gd name="connsiteY29" fmla="*/ 28651 h 1839163"/>
                <a:gd name="connsiteX30" fmla="*/ 1960473 w 3661257"/>
                <a:gd name="connsiteY30" fmla="*/ 65227 h 1839163"/>
                <a:gd name="connsiteX31" fmla="*/ 2000707 w 3661257"/>
                <a:gd name="connsiteY31" fmla="*/ 90830 h 1839163"/>
                <a:gd name="connsiteX32" fmla="*/ 2048256 w 3661257"/>
                <a:gd name="connsiteY32" fmla="*/ 138379 h 1839163"/>
                <a:gd name="connsiteX33" fmla="*/ 2114092 w 3661257"/>
                <a:gd name="connsiteY33" fmla="*/ 211531 h 1839163"/>
                <a:gd name="connsiteX34" fmla="*/ 2172614 w 3661257"/>
                <a:gd name="connsiteY34" fmla="*/ 299314 h 1839163"/>
                <a:gd name="connsiteX35" fmla="*/ 2223820 w 3661257"/>
                <a:gd name="connsiteY35" fmla="*/ 383438 h 1839163"/>
                <a:gd name="connsiteX36" fmla="*/ 2271369 w 3661257"/>
                <a:gd name="connsiteY36" fmla="*/ 478536 h 1839163"/>
                <a:gd name="connsiteX37" fmla="*/ 2362809 w 3661257"/>
                <a:gd name="connsiteY37" fmla="*/ 635813 h 1839163"/>
                <a:gd name="connsiteX38" fmla="*/ 2490825 w 3661257"/>
                <a:gd name="connsiteY38" fmla="*/ 866242 h 1839163"/>
                <a:gd name="connsiteX39" fmla="*/ 2585923 w 3661257"/>
                <a:gd name="connsiteY39" fmla="*/ 1049122 h 1839163"/>
                <a:gd name="connsiteX40" fmla="*/ 2659075 w 3661257"/>
                <a:gd name="connsiteY40" fmla="*/ 1169822 h 1839163"/>
                <a:gd name="connsiteX41" fmla="*/ 2724912 w 3661257"/>
                <a:gd name="connsiteY41" fmla="*/ 1275893 h 1839163"/>
                <a:gd name="connsiteX42" fmla="*/ 2816352 w 3661257"/>
                <a:gd name="connsiteY42" fmla="*/ 1407566 h 1839163"/>
                <a:gd name="connsiteX43" fmla="*/ 2882188 w 3661257"/>
                <a:gd name="connsiteY43" fmla="*/ 1484376 h 1839163"/>
                <a:gd name="connsiteX44" fmla="*/ 3006547 w 3661257"/>
                <a:gd name="connsiteY44" fmla="*/ 1608734 h 1839163"/>
                <a:gd name="connsiteX45" fmla="*/ 3105302 w 3661257"/>
                <a:gd name="connsiteY45" fmla="*/ 1681886 h 1839163"/>
                <a:gd name="connsiteX46" fmla="*/ 3211372 w 3661257"/>
                <a:gd name="connsiteY46" fmla="*/ 1740408 h 1839163"/>
                <a:gd name="connsiteX47" fmla="*/ 3324758 w 3661257"/>
                <a:gd name="connsiteY47" fmla="*/ 1787957 h 1839163"/>
                <a:gd name="connsiteX48" fmla="*/ 3460089 w 3661257"/>
                <a:gd name="connsiteY48" fmla="*/ 1809902 h 1839163"/>
                <a:gd name="connsiteX49" fmla="*/ 3569817 w 3661257"/>
                <a:gd name="connsiteY49" fmla="*/ 1824533 h 1839163"/>
                <a:gd name="connsiteX50" fmla="*/ 3661257 w 3661257"/>
                <a:gd name="connsiteY50" fmla="*/ 1839163 h 1839163"/>
                <a:gd name="connsiteX51" fmla="*/ 3661257 w 3661257"/>
                <a:gd name="connsiteY51" fmla="*/ 1839163 h 1839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3661257" h="1839163">
                  <a:moveTo>
                    <a:pt x="0" y="1831848"/>
                  </a:moveTo>
                  <a:lnTo>
                    <a:pt x="120700" y="1820875"/>
                  </a:lnTo>
                  <a:cubicBezTo>
                    <a:pt x="156666" y="1817217"/>
                    <a:pt x="181051" y="1815998"/>
                    <a:pt x="215798" y="1809902"/>
                  </a:cubicBezTo>
                  <a:cubicBezTo>
                    <a:pt x="250545" y="1803806"/>
                    <a:pt x="287122" y="1797710"/>
                    <a:pt x="329184" y="1784299"/>
                  </a:cubicBezTo>
                  <a:cubicBezTo>
                    <a:pt x="371246" y="1770888"/>
                    <a:pt x="428548" y="1748942"/>
                    <a:pt x="468172" y="1729435"/>
                  </a:cubicBezTo>
                  <a:cubicBezTo>
                    <a:pt x="507796" y="1709928"/>
                    <a:pt x="536448" y="1687373"/>
                    <a:pt x="566928" y="1667256"/>
                  </a:cubicBezTo>
                  <a:cubicBezTo>
                    <a:pt x="597408" y="1647139"/>
                    <a:pt x="624230" y="1631289"/>
                    <a:pt x="651052" y="1608734"/>
                  </a:cubicBezTo>
                  <a:cubicBezTo>
                    <a:pt x="677874" y="1586179"/>
                    <a:pt x="702259" y="1558138"/>
                    <a:pt x="727862" y="1531925"/>
                  </a:cubicBezTo>
                  <a:cubicBezTo>
                    <a:pt x="753465" y="1505712"/>
                    <a:pt x="782726" y="1475233"/>
                    <a:pt x="804672" y="1451458"/>
                  </a:cubicBezTo>
                  <a:cubicBezTo>
                    <a:pt x="826618" y="1427684"/>
                    <a:pt x="841858" y="1412443"/>
                    <a:pt x="859536" y="1389278"/>
                  </a:cubicBezTo>
                  <a:cubicBezTo>
                    <a:pt x="877214" y="1366113"/>
                    <a:pt x="894893" y="1337463"/>
                    <a:pt x="910742" y="1312469"/>
                  </a:cubicBezTo>
                  <a:cubicBezTo>
                    <a:pt x="926592" y="1287476"/>
                    <a:pt x="940612" y="1261872"/>
                    <a:pt x="954633" y="1239317"/>
                  </a:cubicBezTo>
                  <a:cubicBezTo>
                    <a:pt x="968654" y="1216762"/>
                    <a:pt x="994867" y="1177138"/>
                    <a:pt x="994867" y="1177138"/>
                  </a:cubicBezTo>
                  <a:cubicBezTo>
                    <a:pt x="1008278" y="1156412"/>
                    <a:pt x="1021079" y="1138733"/>
                    <a:pt x="1035100" y="1114958"/>
                  </a:cubicBezTo>
                  <a:cubicBezTo>
                    <a:pt x="1049121" y="1091184"/>
                    <a:pt x="1064971" y="1061923"/>
                    <a:pt x="1078992" y="1034491"/>
                  </a:cubicBezTo>
                  <a:cubicBezTo>
                    <a:pt x="1093013" y="1007059"/>
                    <a:pt x="1091184" y="1002182"/>
                    <a:pt x="1119225" y="950366"/>
                  </a:cubicBezTo>
                  <a:cubicBezTo>
                    <a:pt x="1147266" y="898550"/>
                    <a:pt x="1216761" y="777849"/>
                    <a:pt x="1247241" y="723595"/>
                  </a:cubicBezTo>
                  <a:cubicBezTo>
                    <a:pt x="1277721" y="669341"/>
                    <a:pt x="1283817" y="658368"/>
                    <a:pt x="1302105" y="624840"/>
                  </a:cubicBezTo>
                  <a:cubicBezTo>
                    <a:pt x="1320393" y="591312"/>
                    <a:pt x="1338681" y="555345"/>
                    <a:pt x="1356969" y="522427"/>
                  </a:cubicBezTo>
                  <a:cubicBezTo>
                    <a:pt x="1375257" y="489509"/>
                    <a:pt x="1395374" y="455372"/>
                    <a:pt x="1411833" y="427330"/>
                  </a:cubicBezTo>
                  <a:cubicBezTo>
                    <a:pt x="1428292" y="399288"/>
                    <a:pt x="1441094" y="377953"/>
                    <a:pt x="1455724" y="354178"/>
                  </a:cubicBezTo>
                  <a:cubicBezTo>
                    <a:pt x="1470355" y="330404"/>
                    <a:pt x="1482547" y="310896"/>
                    <a:pt x="1499616" y="284683"/>
                  </a:cubicBezTo>
                  <a:cubicBezTo>
                    <a:pt x="1516685" y="258470"/>
                    <a:pt x="1536192" y="225552"/>
                    <a:pt x="1558137" y="196901"/>
                  </a:cubicBezTo>
                  <a:cubicBezTo>
                    <a:pt x="1580082" y="168250"/>
                    <a:pt x="1609343" y="134722"/>
                    <a:pt x="1631289" y="112776"/>
                  </a:cubicBezTo>
                  <a:cubicBezTo>
                    <a:pt x="1653235" y="90830"/>
                    <a:pt x="1670304" y="78638"/>
                    <a:pt x="1689811" y="65227"/>
                  </a:cubicBezTo>
                  <a:cubicBezTo>
                    <a:pt x="1709318" y="51816"/>
                    <a:pt x="1748332" y="32309"/>
                    <a:pt x="1748332" y="32309"/>
                  </a:cubicBezTo>
                  <a:cubicBezTo>
                    <a:pt x="1762353" y="24384"/>
                    <a:pt x="1764183" y="21336"/>
                    <a:pt x="1773936" y="17678"/>
                  </a:cubicBezTo>
                  <a:cubicBezTo>
                    <a:pt x="1783689" y="14020"/>
                    <a:pt x="1797101" y="12801"/>
                    <a:pt x="1806854" y="10363"/>
                  </a:cubicBezTo>
                  <a:cubicBezTo>
                    <a:pt x="1816607" y="7925"/>
                    <a:pt x="1815998" y="0"/>
                    <a:pt x="1832457" y="3048"/>
                  </a:cubicBezTo>
                  <a:cubicBezTo>
                    <a:pt x="1848916" y="6096"/>
                    <a:pt x="1884273" y="18288"/>
                    <a:pt x="1905609" y="28651"/>
                  </a:cubicBezTo>
                  <a:cubicBezTo>
                    <a:pt x="1926945" y="39014"/>
                    <a:pt x="1944623" y="54864"/>
                    <a:pt x="1960473" y="65227"/>
                  </a:cubicBezTo>
                  <a:cubicBezTo>
                    <a:pt x="1976323" y="75590"/>
                    <a:pt x="1986077" y="78638"/>
                    <a:pt x="2000707" y="90830"/>
                  </a:cubicBezTo>
                  <a:cubicBezTo>
                    <a:pt x="2015337" y="103022"/>
                    <a:pt x="2029359" y="118262"/>
                    <a:pt x="2048256" y="138379"/>
                  </a:cubicBezTo>
                  <a:cubicBezTo>
                    <a:pt x="2067154" y="158496"/>
                    <a:pt x="2093366" y="184709"/>
                    <a:pt x="2114092" y="211531"/>
                  </a:cubicBezTo>
                  <a:cubicBezTo>
                    <a:pt x="2134818" y="238353"/>
                    <a:pt x="2154326" y="270663"/>
                    <a:pt x="2172614" y="299314"/>
                  </a:cubicBezTo>
                  <a:cubicBezTo>
                    <a:pt x="2190902" y="327965"/>
                    <a:pt x="2207361" y="353568"/>
                    <a:pt x="2223820" y="383438"/>
                  </a:cubicBezTo>
                  <a:cubicBezTo>
                    <a:pt x="2240279" y="413308"/>
                    <a:pt x="2248204" y="436474"/>
                    <a:pt x="2271369" y="478536"/>
                  </a:cubicBezTo>
                  <a:cubicBezTo>
                    <a:pt x="2294534" y="520599"/>
                    <a:pt x="2326233" y="571195"/>
                    <a:pt x="2362809" y="635813"/>
                  </a:cubicBezTo>
                  <a:cubicBezTo>
                    <a:pt x="2399385" y="700431"/>
                    <a:pt x="2453639" y="797357"/>
                    <a:pt x="2490825" y="866242"/>
                  </a:cubicBezTo>
                  <a:cubicBezTo>
                    <a:pt x="2528011" y="935127"/>
                    <a:pt x="2557881" y="998525"/>
                    <a:pt x="2585923" y="1049122"/>
                  </a:cubicBezTo>
                  <a:cubicBezTo>
                    <a:pt x="2613965" y="1099719"/>
                    <a:pt x="2635910" y="1132027"/>
                    <a:pt x="2659075" y="1169822"/>
                  </a:cubicBezTo>
                  <a:cubicBezTo>
                    <a:pt x="2682240" y="1207617"/>
                    <a:pt x="2698699" y="1236269"/>
                    <a:pt x="2724912" y="1275893"/>
                  </a:cubicBezTo>
                  <a:cubicBezTo>
                    <a:pt x="2751125" y="1315517"/>
                    <a:pt x="2790139" y="1372819"/>
                    <a:pt x="2816352" y="1407566"/>
                  </a:cubicBezTo>
                  <a:cubicBezTo>
                    <a:pt x="2842565" y="1442313"/>
                    <a:pt x="2850489" y="1450848"/>
                    <a:pt x="2882188" y="1484376"/>
                  </a:cubicBezTo>
                  <a:cubicBezTo>
                    <a:pt x="2913887" y="1517904"/>
                    <a:pt x="2969361" y="1575816"/>
                    <a:pt x="3006547" y="1608734"/>
                  </a:cubicBezTo>
                  <a:cubicBezTo>
                    <a:pt x="3043733" y="1641652"/>
                    <a:pt x="3071165" y="1659940"/>
                    <a:pt x="3105302" y="1681886"/>
                  </a:cubicBezTo>
                  <a:cubicBezTo>
                    <a:pt x="3139440" y="1703832"/>
                    <a:pt x="3174796" y="1722730"/>
                    <a:pt x="3211372" y="1740408"/>
                  </a:cubicBezTo>
                  <a:cubicBezTo>
                    <a:pt x="3247948" y="1758086"/>
                    <a:pt x="3283305" y="1776375"/>
                    <a:pt x="3324758" y="1787957"/>
                  </a:cubicBezTo>
                  <a:cubicBezTo>
                    <a:pt x="3366211" y="1799539"/>
                    <a:pt x="3419246" y="1803806"/>
                    <a:pt x="3460089" y="1809902"/>
                  </a:cubicBezTo>
                  <a:cubicBezTo>
                    <a:pt x="3500932" y="1815998"/>
                    <a:pt x="3536289" y="1819656"/>
                    <a:pt x="3569817" y="1824533"/>
                  </a:cubicBezTo>
                  <a:cubicBezTo>
                    <a:pt x="3603345" y="1829410"/>
                    <a:pt x="3661257" y="1839163"/>
                    <a:pt x="3661257" y="1839163"/>
                  </a:cubicBezTo>
                  <a:lnTo>
                    <a:pt x="3661257" y="1839163"/>
                  </a:lnTo>
                </a:path>
              </a:pathLst>
            </a:custGeom>
            <a:ln w="38100">
              <a:solidFill>
                <a:srgbClr val="7030A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Freeform 17"/>
            <p:cNvSpPr/>
            <p:nvPr/>
          </p:nvSpPr>
          <p:spPr>
            <a:xfrm>
              <a:off x="2725738" y="2714625"/>
              <a:ext cx="3678237" cy="1308100"/>
            </a:xfrm>
            <a:custGeom>
              <a:avLst/>
              <a:gdLst>
                <a:gd name="connsiteX0" fmla="*/ 0 w 3661257"/>
                <a:gd name="connsiteY0" fmla="*/ 1831848 h 1839163"/>
                <a:gd name="connsiteX1" fmla="*/ 120700 w 3661257"/>
                <a:gd name="connsiteY1" fmla="*/ 1820875 h 1839163"/>
                <a:gd name="connsiteX2" fmla="*/ 215798 w 3661257"/>
                <a:gd name="connsiteY2" fmla="*/ 1809902 h 1839163"/>
                <a:gd name="connsiteX3" fmla="*/ 329184 w 3661257"/>
                <a:gd name="connsiteY3" fmla="*/ 1784299 h 1839163"/>
                <a:gd name="connsiteX4" fmla="*/ 468172 w 3661257"/>
                <a:gd name="connsiteY4" fmla="*/ 1729435 h 1839163"/>
                <a:gd name="connsiteX5" fmla="*/ 566928 w 3661257"/>
                <a:gd name="connsiteY5" fmla="*/ 1667256 h 1839163"/>
                <a:gd name="connsiteX6" fmla="*/ 651052 w 3661257"/>
                <a:gd name="connsiteY6" fmla="*/ 1608734 h 1839163"/>
                <a:gd name="connsiteX7" fmla="*/ 727862 w 3661257"/>
                <a:gd name="connsiteY7" fmla="*/ 1531925 h 1839163"/>
                <a:gd name="connsiteX8" fmla="*/ 804672 w 3661257"/>
                <a:gd name="connsiteY8" fmla="*/ 1451458 h 1839163"/>
                <a:gd name="connsiteX9" fmla="*/ 859536 w 3661257"/>
                <a:gd name="connsiteY9" fmla="*/ 1389278 h 1839163"/>
                <a:gd name="connsiteX10" fmla="*/ 910742 w 3661257"/>
                <a:gd name="connsiteY10" fmla="*/ 1312469 h 1839163"/>
                <a:gd name="connsiteX11" fmla="*/ 954633 w 3661257"/>
                <a:gd name="connsiteY11" fmla="*/ 1239317 h 1839163"/>
                <a:gd name="connsiteX12" fmla="*/ 994867 w 3661257"/>
                <a:gd name="connsiteY12" fmla="*/ 1177138 h 1839163"/>
                <a:gd name="connsiteX13" fmla="*/ 1035100 w 3661257"/>
                <a:gd name="connsiteY13" fmla="*/ 1114958 h 1839163"/>
                <a:gd name="connsiteX14" fmla="*/ 1078992 w 3661257"/>
                <a:gd name="connsiteY14" fmla="*/ 1034491 h 1839163"/>
                <a:gd name="connsiteX15" fmla="*/ 1119225 w 3661257"/>
                <a:gd name="connsiteY15" fmla="*/ 950366 h 1839163"/>
                <a:gd name="connsiteX16" fmla="*/ 1247241 w 3661257"/>
                <a:gd name="connsiteY16" fmla="*/ 723595 h 1839163"/>
                <a:gd name="connsiteX17" fmla="*/ 1302105 w 3661257"/>
                <a:gd name="connsiteY17" fmla="*/ 624840 h 1839163"/>
                <a:gd name="connsiteX18" fmla="*/ 1356969 w 3661257"/>
                <a:gd name="connsiteY18" fmla="*/ 522427 h 1839163"/>
                <a:gd name="connsiteX19" fmla="*/ 1411833 w 3661257"/>
                <a:gd name="connsiteY19" fmla="*/ 427330 h 1839163"/>
                <a:gd name="connsiteX20" fmla="*/ 1455724 w 3661257"/>
                <a:gd name="connsiteY20" fmla="*/ 354178 h 1839163"/>
                <a:gd name="connsiteX21" fmla="*/ 1499616 w 3661257"/>
                <a:gd name="connsiteY21" fmla="*/ 284683 h 1839163"/>
                <a:gd name="connsiteX22" fmla="*/ 1558137 w 3661257"/>
                <a:gd name="connsiteY22" fmla="*/ 196901 h 1839163"/>
                <a:gd name="connsiteX23" fmla="*/ 1631289 w 3661257"/>
                <a:gd name="connsiteY23" fmla="*/ 112776 h 1839163"/>
                <a:gd name="connsiteX24" fmla="*/ 1689811 w 3661257"/>
                <a:gd name="connsiteY24" fmla="*/ 65227 h 1839163"/>
                <a:gd name="connsiteX25" fmla="*/ 1748332 w 3661257"/>
                <a:gd name="connsiteY25" fmla="*/ 32309 h 1839163"/>
                <a:gd name="connsiteX26" fmla="*/ 1773936 w 3661257"/>
                <a:gd name="connsiteY26" fmla="*/ 17678 h 1839163"/>
                <a:gd name="connsiteX27" fmla="*/ 1806854 w 3661257"/>
                <a:gd name="connsiteY27" fmla="*/ 10363 h 1839163"/>
                <a:gd name="connsiteX28" fmla="*/ 1832457 w 3661257"/>
                <a:gd name="connsiteY28" fmla="*/ 3048 h 1839163"/>
                <a:gd name="connsiteX29" fmla="*/ 1905609 w 3661257"/>
                <a:gd name="connsiteY29" fmla="*/ 28651 h 1839163"/>
                <a:gd name="connsiteX30" fmla="*/ 1960473 w 3661257"/>
                <a:gd name="connsiteY30" fmla="*/ 65227 h 1839163"/>
                <a:gd name="connsiteX31" fmla="*/ 2000707 w 3661257"/>
                <a:gd name="connsiteY31" fmla="*/ 90830 h 1839163"/>
                <a:gd name="connsiteX32" fmla="*/ 2048256 w 3661257"/>
                <a:gd name="connsiteY32" fmla="*/ 138379 h 1839163"/>
                <a:gd name="connsiteX33" fmla="*/ 2114092 w 3661257"/>
                <a:gd name="connsiteY33" fmla="*/ 211531 h 1839163"/>
                <a:gd name="connsiteX34" fmla="*/ 2172614 w 3661257"/>
                <a:gd name="connsiteY34" fmla="*/ 299314 h 1839163"/>
                <a:gd name="connsiteX35" fmla="*/ 2223820 w 3661257"/>
                <a:gd name="connsiteY35" fmla="*/ 383438 h 1839163"/>
                <a:gd name="connsiteX36" fmla="*/ 2271369 w 3661257"/>
                <a:gd name="connsiteY36" fmla="*/ 478536 h 1839163"/>
                <a:gd name="connsiteX37" fmla="*/ 2362809 w 3661257"/>
                <a:gd name="connsiteY37" fmla="*/ 635813 h 1839163"/>
                <a:gd name="connsiteX38" fmla="*/ 2490825 w 3661257"/>
                <a:gd name="connsiteY38" fmla="*/ 866242 h 1839163"/>
                <a:gd name="connsiteX39" fmla="*/ 2585923 w 3661257"/>
                <a:gd name="connsiteY39" fmla="*/ 1049122 h 1839163"/>
                <a:gd name="connsiteX40" fmla="*/ 2659075 w 3661257"/>
                <a:gd name="connsiteY40" fmla="*/ 1169822 h 1839163"/>
                <a:gd name="connsiteX41" fmla="*/ 2724912 w 3661257"/>
                <a:gd name="connsiteY41" fmla="*/ 1275893 h 1839163"/>
                <a:gd name="connsiteX42" fmla="*/ 2816352 w 3661257"/>
                <a:gd name="connsiteY42" fmla="*/ 1407566 h 1839163"/>
                <a:gd name="connsiteX43" fmla="*/ 2882188 w 3661257"/>
                <a:gd name="connsiteY43" fmla="*/ 1484376 h 1839163"/>
                <a:gd name="connsiteX44" fmla="*/ 3006547 w 3661257"/>
                <a:gd name="connsiteY44" fmla="*/ 1608734 h 1839163"/>
                <a:gd name="connsiteX45" fmla="*/ 3105302 w 3661257"/>
                <a:gd name="connsiteY45" fmla="*/ 1681886 h 1839163"/>
                <a:gd name="connsiteX46" fmla="*/ 3211372 w 3661257"/>
                <a:gd name="connsiteY46" fmla="*/ 1740408 h 1839163"/>
                <a:gd name="connsiteX47" fmla="*/ 3324758 w 3661257"/>
                <a:gd name="connsiteY47" fmla="*/ 1787957 h 1839163"/>
                <a:gd name="connsiteX48" fmla="*/ 3460089 w 3661257"/>
                <a:gd name="connsiteY48" fmla="*/ 1809902 h 1839163"/>
                <a:gd name="connsiteX49" fmla="*/ 3569817 w 3661257"/>
                <a:gd name="connsiteY49" fmla="*/ 1824533 h 1839163"/>
                <a:gd name="connsiteX50" fmla="*/ 3661257 w 3661257"/>
                <a:gd name="connsiteY50" fmla="*/ 1839163 h 1839163"/>
                <a:gd name="connsiteX51" fmla="*/ 3661257 w 3661257"/>
                <a:gd name="connsiteY51" fmla="*/ 1839163 h 1839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3661257" h="1839163">
                  <a:moveTo>
                    <a:pt x="0" y="1831848"/>
                  </a:moveTo>
                  <a:lnTo>
                    <a:pt x="120700" y="1820875"/>
                  </a:lnTo>
                  <a:cubicBezTo>
                    <a:pt x="156666" y="1817217"/>
                    <a:pt x="181051" y="1815998"/>
                    <a:pt x="215798" y="1809902"/>
                  </a:cubicBezTo>
                  <a:cubicBezTo>
                    <a:pt x="250545" y="1803806"/>
                    <a:pt x="287122" y="1797710"/>
                    <a:pt x="329184" y="1784299"/>
                  </a:cubicBezTo>
                  <a:cubicBezTo>
                    <a:pt x="371246" y="1770888"/>
                    <a:pt x="428548" y="1748942"/>
                    <a:pt x="468172" y="1729435"/>
                  </a:cubicBezTo>
                  <a:cubicBezTo>
                    <a:pt x="507796" y="1709928"/>
                    <a:pt x="536448" y="1687373"/>
                    <a:pt x="566928" y="1667256"/>
                  </a:cubicBezTo>
                  <a:cubicBezTo>
                    <a:pt x="597408" y="1647139"/>
                    <a:pt x="624230" y="1631289"/>
                    <a:pt x="651052" y="1608734"/>
                  </a:cubicBezTo>
                  <a:cubicBezTo>
                    <a:pt x="677874" y="1586179"/>
                    <a:pt x="702259" y="1558138"/>
                    <a:pt x="727862" y="1531925"/>
                  </a:cubicBezTo>
                  <a:cubicBezTo>
                    <a:pt x="753465" y="1505712"/>
                    <a:pt x="782726" y="1475233"/>
                    <a:pt x="804672" y="1451458"/>
                  </a:cubicBezTo>
                  <a:cubicBezTo>
                    <a:pt x="826618" y="1427684"/>
                    <a:pt x="841858" y="1412443"/>
                    <a:pt x="859536" y="1389278"/>
                  </a:cubicBezTo>
                  <a:cubicBezTo>
                    <a:pt x="877214" y="1366113"/>
                    <a:pt x="894893" y="1337463"/>
                    <a:pt x="910742" y="1312469"/>
                  </a:cubicBezTo>
                  <a:cubicBezTo>
                    <a:pt x="926592" y="1287476"/>
                    <a:pt x="940612" y="1261872"/>
                    <a:pt x="954633" y="1239317"/>
                  </a:cubicBezTo>
                  <a:cubicBezTo>
                    <a:pt x="968654" y="1216762"/>
                    <a:pt x="994867" y="1177138"/>
                    <a:pt x="994867" y="1177138"/>
                  </a:cubicBezTo>
                  <a:cubicBezTo>
                    <a:pt x="1008278" y="1156412"/>
                    <a:pt x="1021079" y="1138733"/>
                    <a:pt x="1035100" y="1114958"/>
                  </a:cubicBezTo>
                  <a:cubicBezTo>
                    <a:pt x="1049121" y="1091184"/>
                    <a:pt x="1064971" y="1061923"/>
                    <a:pt x="1078992" y="1034491"/>
                  </a:cubicBezTo>
                  <a:cubicBezTo>
                    <a:pt x="1093013" y="1007059"/>
                    <a:pt x="1091184" y="1002182"/>
                    <a:pt x="1119225" y="950366"/>
                  </a:cubicBezTo>
                  <a:cubicBezTo>
                    <a:pt x="1147266" y="898550"/>
                    <a:pt x="1216761" y="777849"/>
                    <a:pt x="1247241" y="723595"/>
                  </a:cubicBezTo>
                  <a:cubicBezTo>
                    <a:pt x="1277721" y="669341"/>
                    <a:pt x="1283817" y="658368"/>
                    <a:pt x="1302105" y="624840"/>
                  </a:cubicBezTo>
                  <a:cubicBezTo>
                    <a:pt x="1320393" y="591312"/>
                    <a:pt x="1338681" y="555345"/>
                    <a:pt x="1356969" y="522427"/>
                  </a:cubicBezTo>
                  <a:cubicBezTo>
                    <a:pt x="1375257" y="489509"/>
                    <a:pt x="1395374" y="455372"/>
                    <a:pt x="1411833" y="427330"/>
                  </a:cubicBezTo>
                  <a:cubicBezTo>
                    <a:pt x="1428292" y="399288"/>
                    <a:pt x="1441094" y="377953"/>
                    <a:pt x="1455724" y="354178"/>
                  </a:cubicBezTo>
                  <a:cubicBezTo>
                    <a:pt x="1470355" y="330404"/>
                    <a:pt x="1482547" y="310896"/>
                    <a:pt x="1499616" y="284683"/>
                  </a:cubicBezTo>
                  <a:cubicBezTo>
                    <a:pt x="1516685" y="258470"/>
                    <a:pt x="1536192" y="225552"/>
                    <a:pt x="1558137" y="196901"/>
                  </a:cubicBezTo>
                  <a:cubicBezTo>
                    <a:pt x="1580082" y="168250"/>
                    <a:pt x="1609343" y="134722"/>
                    <a:pt x="1631289" y="112776"/>
                  </a:cubicBezTo>
                  <a:cubicBezTo>
                    <a:pt x="1653235" y="90830"/>
                    <a:pt x="1670304" y="78638"/>
                    <a:pt x="1689811" y="65227"/>
                  </a:cubicBezTo>
                  <a:cubicBezTo>
                    <a:pt x="1709318" y="51816"/>
                    <a:pt x="1748332" y="32309"/>
                    <a:pt x="1748332" y="32309"/>
                  </a:cubicBezTo>
                  <a:cubicBezTo>
                    <a:pt x="1762353" y="24384"/>
                    <a:pt x="1764183" y="21336"/>
                    <a:pt x="1773936" y="17678"/>
                  </a:cubicBezTo>
                  <a:cubicBezTo>
                    <a:pt x="1783689" y="14020"/>
                    <a:pt x="1797101" y="12801"/>
                    <a:pt x="1806854" y="10363"/>
                  </a:cubicBezTo>
                  <a:cubicBezTo>
                    <a:pt x="1816607" y="7925"/>
                    <a:pt x="1815998" y="0"/>
                    <a:pt x="1832457" y="3048"/>
                  </a:cubicBezTo>
                  <a:cubicBezTo>
                    <a:pt x="1848916" y="6096"/>
                    <a:pt x="1884273" y="18288"/>
                    <a:pt x="1905609" y="28651"/>
                  </a:cubicBezTo>
                  <a:cubicBezTo>
                    <a:pt x="1926945" y="39014"/>
                    <a:pt x="1944623" y="54864"/>
                    <a:pt x="1960473" y="65227"/>
                  </a:cubicBezTo>
                  <a:cubicBezTo>
                    <a:pt x="1976323" y="75590"/>
                    <a:pt x="1986077" y="78638"/>
                    <a:pt x="2000707" y="90830"/>
                  </a:cubicBezTo>
                  <a:cubicBezTo>
                    <a:pt x="2015337" y="103022"/>
                    <a:pt x="2029359" y="118262"/>
                    <a:pt x="2048256" y="138379"/>
                  </a:cubicBezTo>
                  <a:cubicBezTo>
                    <a:pt x="2067154" y="158496"/>
                    <a:pt x="2093366" y="184709"/>
                    <a:pt x="2114092" y="211531"/>
                  </a:cubicBezTo>
                  <a:cubicBezTo>
                    <a:pt x="2134818" y="238353"/>
                    <a:pt x="2154326" y="270663"/>
                    <a:pt x="2172614" y="299314"/>
                  </a:cubicBezTo>
                  <a:cubicBezTo>
                    <a:pt x="2190902" y="327965"/>
                    <a:pt x="2207361" y="353568"/>
                    <a:pt x="2223820" y="383438"/>
                  </a:cubicBezTo>
                  <a:cubicBezTo>
                    <a:pt x="2240279" y="413308"/>
                    <a:pt x="2248204" y="436474"/>
                    <a:pt x="2271369" y="478536"/>
                  </a:cubicBezTo>
                  <a:cubicBezTo>
                    <a:pt x="2294534" y="520599"/>
                    <a:pt x="2326233" y="571195"/>
                    <a:pt x="2362809" y="635813"/>
                  </a:cubicBezTo>
                  <a:cubicBezTo>
                    <a:pt x="2399385" y="700431"/>
                    <a:pt x="2453639" y="797357"/>
                    <a:pt x="2490825" y="866242"/>
                  </a:cubicBezTo>
                  <a:cubicBezTo>
                    <a:pt x="2528011" y="935127"/>
                    <a:pt x="2557881" y="998525"/>
                    <a:pt x="2585923" y="1049122"/>
                  </a:cubicBezTo>
                  <a:cubicBezTo>
                    <a:pt x="2613965" y="1099719"/>
                    <a:pt x="2635910" y="1132027"/>
                    <a:pt x="2659075" y="1169822"/>
                  </a:cubicBezTo>
                  <a:cubicBezTo>
                    <a:pt x="2682240" y="1207617"/>
                    <a:pt x="2698699" y="1236269"/>
                    <a:pt x="2724912" y="1275893"/>
                  </a:cubicBezTo>
                  <a:cubicBezTo>
                    <a:pt x="2751125" y="1315517"/>
                    <a:pt x="2790139" y="1372819"/>
                    <a:pt x="2816352" y="1407566"/>
                  </a:cubicBezTo>
                  <a:cubicBezTo>
                    <a:pt x="2842565" y="1442313"/>
                    <a:pt x="2850489" y="1450848"/>
                    <a:pt x="2882188" y="1484376"/>
                  </a:cubicBezTo>
                  <a:cubicBezTo>
                    <a:pt x="2913887" y="1517904"/>
                    <a:pt x="2969361" y="1575816"/>
                    <a:pt x="3006547" y="1608734"/>
                  </a:cubicBezTo>
                  <a:cubicBezTo>
                    <a:pt x="3043733" y="1641652"/>
                    <a:pt x="3071165" y="1659940"/>
                    <a:pt x="3105302" y="1681886"/>
                  </a:cubicBezTo>
                  <a:cubicBezTo>
                    <a:pt x="3139440" y="1703832"/>
                    <a:pt x="3174796" y="1722730"/>
                    <a:pt x="3211372" y="1740408"/>
                  </a:cubicBezTo>
                  <a:cubicBezTo>
                    <a:pt x="3247948" y="1758086"/>
                    <a:pt x="3283305" y="1776375"/>
                    <a:pt x="3324758" y="1787957"/>
                  </a:cubicBezTo>
                  <a:cubicBezTo>
                    <a:pt x="3366211" y="1799539"/>
                    <a:pt x="3419246" y="1803806"/>
                    <a:pt x="3460089" y="1809902"/>
                  </a:cubicBezTo>
                  <a:cubicBezTo>
                    <a:pt x="3500932" y="1815998"/>
                    <a:pt x="3536289" y="1819656"/>
                    <a:pt x="3569817" y="1824533"/>
                  </a:cubicBezTo>
                  <a:cubicBezTo>
                    <a:pt x="3603345" y="1829410"/>
                    <a:pt x="3661257" y="1839163"/>
                    <a:pt x="3661257" y="1839163"/>
                  </a:cubicBezTo>
                  <a:lnTo>
                    <a:pt x="3661257" y="1839163"/>
                  </a:lnTo>
                </a:path>
              </a:pathLst>
            </a:custGeom>
            <a:ln w="38100">
              <a:solidFill>
                <a:schemeClr val="accent3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7" name="Rectangle 16"/>
          <p:cNvSpPr/>
          <p:nvPr/>
        </p:nvSpPr>
        <p:spPr>
          <a:xfrm>
            <a:off x="870523" y="4252882"/>
            <a:ext cx="7212675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l-GR" sz="2800" dirty="0"/>
              <a:t>σ</a:t>
            </a:r>
            <a:r>
              <a:rPr lang="en-US" sz="2800" baseline="-25000" dirty="0"/>
              <a:t>A</a:t>
            </a:r>
            <a:r>
              <a:rPr lang="en-US" sz="2800" dirty="0"/>
              <a:t> = </a:t>
            </a:r>
            <a:r>
              <a:rPr lang="el-GR" sz="2800" dirty="0"/>
              <a:t>σ</a:t>
            </a:r>
            <a:r>
              <a:rPr lang="en-US" sz="2800" baseline="-25000" dirty="0"/>
              <a:t>B </a:t>
            </a:r>
            <a:r>
              <a:rPr lang="en-US" sz="2800" dirty="0"/>
              <a:t>, but A is riskier because of a larger probability of losses.  In other words, the same amount of risk (as measured by </a:t>
            </a:r>
            <a:r>
              <a:rPr lang="el-GR" sz="2800" dirty="0"/>
              <a:t>σ</a:t>
            </a:r>
            <a:r>
              <a:rPr lang="en-US" sz="2800" dirty="0"/>
              <a:t>) for smaller returns.</a:t>
            </a:r>
            <a:endParaRPr lang="el-GR" sz="2800" dirty="0"/>
          </a:p>
        </p:txBody>
      </p:sp>
    </p:spTree>
    <p:extLst>
      <p:ext uri="{BB962C8B-B14F-4D97-AF65-F5344CB8AC3E}">
        <p14:creationId xmlns:p14="http://schemas.microsoft.com/office/powerpoint/2010/main" val="459899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 descr="Table ranking t-bills, market, high tech, US rubber, and collections by their CV risk. " title="Coefficient of Variation"/>
          <p:cNvSpPr>
            <a:spLocks noGrp="1" noChangeArrowheads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eaLnBrk="1" hangingPunct="1">
              <a:spcAft>
                <a:spcPts val="600"/>
              </a:spcAft>
              <a:buFont typeface="Wingdings" pitchFamily="2" charset="2"/>
              <a:buNone/>
              <a:tabLst>
                <a:tab pos="3886200" algn="l"/>
                <a:tab pos="4171950" algn="ctr"/>
                <a:tab pos="4457700" algn="r"/>
              </a:tabLst>
              <a:defRPr/>
            </a:pPr>
            <a:r>
              <a:rPr lang="en-US" dirty="0"/>
              <a:t>		</a:t>
            </a:r>
            <a:r>
              <a:rPr lang="en-US" u="sng" dirty="0"/>
              <a:t>	CV	</a:t>
            </a:r>
          </a:p>
          <a:p>
            <a:pPr eaLnBrk="1" hangingPunct="1">
              <a:spcAft>
                <a:spcPts val="600"/>
              </a:spcAft>
              <a:buFont typeface="Wingdings" pitchFamily="2" charset="2"/>
              <a:buNone/>
              <a:tabLst>
                <a:tab pos="4114800" algn="dec"/>
              </a:tabLst>
              <a:defRPr/>
            </a:pPr>
            <a:r>
              <a:rPr lang="en-US" dirty="0"/>
              <a:t>	T-bills	  0.0</a:t>
            </a:r>
          </a:p>
          <a:p>
            <a:pPr eaLnBrk="1" hangingPunct="1">
              <a:spcAft>
                <a:spcPts val="600"/>
              </a:spcAft>
              <a:buNone/>
              <a:tabLst>
                <a:tab pos="4114800" algn="dec"/>
              </a:tabLst>
              <a:defRPr/>
            </a:pPr>
            <a:r>
              <a:rPr lang="en-US" dirty="0"/>
              <a:t>	Market	  1.9</a:t>
            </a:r>
          </a:p>
          <a:p>
            <a:pPr eaLnBrk="1" hangingPunct="1">
              <a:spcAft>
                <a:spcPts val="600"/>
              </a:spcAft>
              <a:buFont typeface="Wingdings" pitchFamily="2" charset="2"/>
              <a:buNone/>
              <a:tabLst>
                <a:tab pos="4114800" algn="dec"/>
              </a:tabLst>
              <a:defRPr/>
            </a:pPr>
            <a:r>
              <a:rPr lang="en-US" dirty="0"/>
              <a:t>	High Tech	  2.0</a:t>
            </a:r>
          </a:p>
          <a:p>
            <a:pPr eaLnBrk="1" hangingPunct="1">
              <a:spcAft>
                <a:spcPts val="600"/>
              </a:spcAft>
              <a:buFont typeface="Wingdings" pitchFamily="2" charset="2"/>
              <a:buNone/>
              <a:tabLst>
                <a:tab pos="4114800" algn="dec"/>
              </a:tabLst>
              <a:defRPr/>
            </a:pPr>
            <a:r>
              <a:rPr lang="en-US" dirty="0"/>
              <a:t>	US Rubber	  2.6</a:t>
            </a:r>
          </a:p>
          <a:p>
            <a:pPr eaLnBrk="1" hangingPunct="1">
              <a:spcAft>
                <a:spcPts val="1800"/>
              </a:spcAft>
              <a:buFont typeface="Wingdings" pitchFamily="2" charset="2"/>
              <a:buNone/>
              <a:tabLst>
                <a:tab pos="4114800" algn="dec"/>
              </a:tabLst>
              <a:defRPr/>
            </a:pPr>
            <a:r>
              <a:rPr lang="en-US" dirty="0"/>
              <a:t>	Collections	 9.8</a:t>
            </a:r>
          </a:p>
          <a:p>
            <a:pPr>
              <a:defRPr/>
            </a:pPr>
            <a:r>
              <a:rPr lang="en-US" sz="2200" dirty="0"/>
              <a:t>Collections has the highest degree of risk per unit of return.</a:t>
            </a:r>
          </a:p>
          <a:p>
            <a:pPr>
              <a:defRPr/>
            </a:pPr>
            <a:r>
              <a:rPr lang="en-US" sz="2200" dirty="0"/>
              <a:t>High Tech, despite having the highest standard deviation of returns, has a relatively average CV.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Risk Rankings by Coefficient of Variation</a:t>
            </a:r>
          </a:p>
        </p:txBody>
      </p:sp>
    </p:spTree>
    <p:extLst>
      <p:ext uri="{BB962C8B-B14F-4D97-AF65-F5344CB8AC3E}">
        <p14:creationId xmlns:p14="http://schemas.microsoft.com/office/powerpoint/2010/main" val="3766886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1800"/>
              </a:spcAft>
            </a:pPr>
            <a:r>
              <a:rPr lang="en-US" sz="1800" dirty="0"/>
              <a:t>The Sharpe ratio is an alternative measure of stand-alone risk.  It looks at excess return relative to risk.</a:t>
            </a:r>
          </a:p>
          <a:p>
            <a:pPr lvl="1"/>
            <a:r>
              <a:rPr lang="en-US" sz="1800" dirty="0"/>
              <a:t>High Tech’s Sharpe ratio = (9.9% - 3%)/20.0% = 0.345</a:t>
            </a:r>
          </a:p>
          <a:p>
            <a:pPr lvl="1"/>
            <a:r>
              <a:rPr lang="en-US" sz="1800" dirty="0"/>
              <a:t>U.S. Rubber’s Sharpe ratio = (7.3% - 3%)/18.8% = 0.229</a:t>
            </a:r>
          </a:p>
          <a:p>
            <a:pPr lvl="1"/>
            <a:r>
              <a:rPr lang="en-US" sz="1800" dirty="0"/>
              <a:t>Market Portfolio’s Sharpe ratio = (8% - 3%)/15.2% = 0.329</a:t>
            </a:r>
          </a:p>
          <a:p>
            <a:pPr lvl="1"/>
            <a:r>
              <a:rPr lang="en-US" sz="1800" dirty="0"/>
              <a:t>Collections’ Sharpe ratio = (1.2% - 3%)/11.2% = -0.161</a:t>
            </a:r>
          </a:p>
          <a:p>
            <a:pPr lvl="1">
              <a:spcAft>
                <a:spcPts val="1800"/>
              </a:spcAft>
            </a:pPr>
            <a:r>
              <a:rPr lang="en-US" sz="1800" dirty="0"/>
              <a:t>T-Bills’ Sharpe ratio = 0.</a:t>
            </a:r>
          </a:p>
          <a:p>
            <a:r>
              <a:rPr lang="en-US" sz="1800" dirty="0"/>
              <a:t>Excess return is asset’s return minus the risk-free rate.</a:t>
            </a:r>
          </a:p>
          <a:p>
            <a:r>
              <a:rPr lang="en-US" sz="1800" dirty="0"/>
              <a:t>Risk is measured as the standard deviation of the asset’s return.</a:t>
            </a:r>
          </a:p>
          <a:p>
            <a:r>
              <a:rPr lang="en-US" sz="1800" dirty="0"/>
              <a:t>A risk-free asset will have </a:t>
            </a:r>
            <a:r>
              <a:rPr lang="en-US" sz="1800"/>
              <a:t>a Sharpe </a:t>
            </a:r>
            <a:r>
              <a:rPr lang="en-US" sz="1800" dirty="0"/>
              <a:t>ratio = 0.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Sharpe Ratio</a:t>
            </a:r>
          </a:p>
        </p:txBody>
      </p:sp>
    </p:spTree>
    <p:extLst>
      <p:ext uri="{BB962C8B-B14F-4D97-AF65-F5344CB8AC3E}">
        <p14:creationId xmlns:p14="http://schemas.microsoft.com/office/powerpoint/2010/main" val="29625905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Risk and Return: CAPM/SML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lnSpcReduction="10000"/>
          </a:bodyPr>
          <a:lstStyle/>
          <a:p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Portfolio Risk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Stand Alone Risk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</a:t>
            </a:r>
          </a:p>
        </p:txBody>
      </p:sp>
    </p:spTree>
    <p:extLst>
      <p:ext uri="{BB962C8B-B14F-4D97-AF65-F5344CB8AC3E}">
        <p14:creationId xmlns:p14="http://schemas.microsoft.com/office/powerpoint/2010/main" val="3497345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Investor Attitude Towards Risk</a:t>
            </a:r>
          </a:p>
        </p:txBody>
      </p:sp>
      <p:sp>
        <p:nvSpPr>
          <p:cNvPr id="3" name="Rectangle 2" descr="Box stating the definition of risk premium. " title="Risk Premium"/>
          <p:cNvSpPr/>
          <p:nvPr/>
        </p:nvSpPr>
        <p:spPr>
          <a:xfrm>
            <a:off x="1283439" y="1968237"/>
            <a:ext cx="6577120" cy="1275240"/>
          </a:xfrm>
          <a:prstGeom prst="rect">
            <a:avLst/>
          </a:prstGeom>
          <a:solidFill>
            <a:srgbClr val="343F52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Risk </a:t>
            </a:r>
            <a:r>
              <a:rPr lang="en-US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premium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 the difference between the return on a risky asset and a riskless asset, which serves as compensation for investors to hold riskier securities.</a:t>
            </a:r>
          </a:p>
        </p:txBody>
      </p:sp>
      <p:sp>
        <p:nvSpPr>
          <p:cNvPr id="6" name="Rectangle 5" descr="Box stating the definition of risk aversion. " title="Risk aversion"/>
          <p:cNvSpPr/>
          <p:nvPr/>
        </p:nvSpPr>
        <p:spPr>
          <a:xfrm>
            <a:off x="1283439" y="3742334"/>
            <a:ext cx="6577120" cy="1275240"/>
          </a:xfrm>
          <a:prstGeom prst="rect">
            <a:avLst/>
          </a:prstGeom>
          <a:solidFill>
            <a:srgbClr val="343F52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Risk </a:t>
            </a:r>
            <a:r>
              <a:rPr lang="en-US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aversion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 assumes investors dislike risk and require higher rates of return to encourage them to hold riskier securities.</a:t>
            </a:r>
          </a:p>
        </p:txBody>
      </p:sp>
    </p:spTree>
    <p:extLst>
      <p:ext uri="{BB962C8B-B14F-4D97-AF65-F5344CB8AC3E}">
        <p14:creationId xmlns:p14="http://schemas.microsoft.com/office/powerpoint/2010/main" val="886740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Assume a two-stock portfolio is created with $50,000 invested in both High Tech and Collections. </a:t>
            </a:r>
          </a:p>
          <a:p>
            <a:pPr>
              <a:defRPr/>
            </a:pPr>
            <a:r>
              <a:rPr lang="en-US" dirty="0"/>
              <a:t>A portfolio’s expected return is a weighted average of the returns of the portfolio’s component assets.</a:t>
            </a:r>
          </a:p>
          <a:p>
            <a:pPr>
              <a:defRPr/>
            </a:pPr>
            <a:r>
              <a:rPr lang="en-US" dirty="0"/>
              <a:t>Standard deviation is a little more tricky and requires that a new probability distribution for the portfolio returns be constructed.</a:t>
            </a:r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Portfolio Construction:  Risk and Return</a:t>
            </a:r>
          </a:p>
        </p:txBody>
      </p:sp>
    </p:spTree>
    <p:extLst>
      <p:ext uri="{BB962C8B-B14F-4D97-AF65-F5344CB8AC3E}">
        <p14:creationId xmlns:p14="http://schemas.microsoft.com/office/powerpoint/2010/main" val="1785590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Calculating Portfolio Expected Return</a:t>
            </a:r>
          </a:p>
        </p:txBody>
      </p:sp>
      <p:graphicFrame>
        <p:nvGraphicFramePr>
          <p:cNvPr id="4" name="Object 4" descr="Formula used for calculating the portfolio expected return." title="Portfolio Expected Return Formula "/>
          <p:cNvGraphicFramePr>
            <a:graphicFrameLocks noGrp="1" noChangeAspect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830940059"/>
              </p:ext>
            </p:extLst>
          </p:nvPr>
        </p:nvGraphicFramePr>
        <p:xfrm>
          <a:off x="3270250" y="1984375"/>
          <a:ext cx="5873750" cy="3570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6" name="Equation" r:id="rId3" imgW="4470120" imgH="2717640" progId="Equation.3">
                  <p:embed/>
                </p:oleObj>
              </mc:Choice>
              <mc:Fallback>
                <p:oleObj name="Equation" r:id="rId3" imgW="4470120" imgH="2717640" progId="Equation.3">
                  <p:embed/>
                  <p:pic>
                    <p:nvPicPr>
                      <p:cNvPr id="4" name="Object 4" descr="Formula used for calculating the portfolio expected return." title="Portfolio Expected Return Formula 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0250" y="1984375"/>
                        <a:ext cx="5873750" cy="3570288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56712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An Alternative Method for Determining Portfolio Expected Return</a:t>
            </a:r>
          </a:p>
        </p:txBody>
      </p:sp>
      <p:pic>
        <p:nvPicPr>
          <p:cNvPr id="4" name="Content Placeholder 3" descr="Table illustrating an alternative method for determining Portfolio Expected Return." title="Alternative Method for Determining Portfolio Expected Return "/>
          <p:cNvPicPr>
            <a:picLocks noGrp="1" noChangeAspect="1"/>
          </p:cNvPicPr>
          <p:nvPr>
            <p:ph idx="4294967295"/>
          </p:nvPr>
        </p:nvPicPr>
        <p:blipFill>
          <a:blip r:embed="rId3">
            <a:duotone>
              <a:prstClr val="black"/>
              <a:srgbClr val="343F52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0" y="1663700"/>
            <a:ext cx="7731125" cy="3140075"/>
          </a:xfrm>
          <a:prstGeom prst="rect">
            <a:avLst/>
          </a:prstGeom>
        </p:spPr>
      </p:pic>
      <p:graphicFrame>
        <p:nvGraphicFramePr>
          <p:cNvPr id="5" name="Object 75" descr="Formula contains numbers from the table above to demonstrate an alternative method for calculating Portfolio Expected Return." title="Calculating the Portfolio Expected Return 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3943433"/>
              </p:ext>
            </p:extLst>
          </p:nvPr>
        </p:nvGraphicFramePr>
        <p:xfrm>
          <a:off x="1698171" y="5210302"/>
          <a:ext cx="5437431" cy="8510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0" name="Equation" r:id="rId4" imgW="2514600" imgH="393480" progId="Equation.3">
                  <p:embed/>
                </p:oleObj>
              </mc:Choice>
              <mc:Fallback>
                <p:oleObj name="Equation" r:id="rId4" imgW="2514600" imgH="393480" progId="Equation.3">
                  <p:embed/>
                  <p:pic>
                    <p:nvPicPr>
                      <p:cNvPr id="5" name="Object 75" descr="Formula contains numbers from the table above to demonstrate an alternative method for calculating Portfolio Expected Return." title="Calculating the Portfolio Expected Return 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98171" y="5210302"/>
                        <a:ext cx="5437431" cy="851004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858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Calculating Portfolio Standard Deviation and CV</a:t>
            </a:r>
          </a:p>
        </p:txBody>
      </p:sp>
      <p:graphicFrame>
        <p:nvGraphicFramePr>
          <p:cNvPr id="4" name="Object 4" descr="Formula worked out to demonstrate how to calculate Porfolio Standard Deviation and CV." title="Calculating Porfolio Standard Deviation and CV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9581098"/>
              </p:ext>
            </p:extLst>
          </p:nvPr>
        </p:nvGraphicFramePr>
        <p:xfrm>
          <a:off x="1814453" y="1590178"/>
          <a:ext cx="5515091" cy="42895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4" name="Equation" r:id="rId3" imgW="2057400" imgH="1600200" progId="Equation.3">
                  <p:embed/>
                </p:oleObj>
              </mc:Choice>
              <mc:Fallback>
                <p:oleObj name="Equation" r:id="rId3" imgW="2057400" imgH="1600200" progId="Equation.3">
                  <p:embed/>
                  <p:pic>
                    <p:nvPicPr>
                      <p:cNvPr id="4" name="Object 4" descr="Formula worked out to demonstrate how to calculate Porfolio Standard Deviation and CV." title="Calculating Porfolio Standard Deviation and CV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14453" y="1590178"/>
                        <a:ext cx="5515091" cy="4289515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84985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1800"/>
              </a:spcAft>
            </a:pPr>
            <a:r>
              <a:rPr lang="en-US" dirty="0"/>
              <a:t>σ</a:t>
            </a:r>
            <a:r>
              <a:rPr lang="en-US" baseline="-25000" dirty="0"/>
              <a:t>p</a:t>
            </a:r>
            <a:r>
              <a:rPr lang="en-US" dirty="0"/>
              <a:t> = 4.6% is much lower than the </a:t>
            </a:r>
            <a:r>
              <a:rPr lang="en-US" dirty="0" err="1"/>
              <a:t>σ</a:t>
            </a:r>
            <a:r>
              <a:rPr lang="en-US" baseline="-25000" dirty="0" err="1"/>
              <a:t>i</a:t>
            </a:r>
            <a:r>
              <a:rPr lang="en-US" dirty="0"/>
              <a:t> of either stock (</a:t>
            </a:r>
            <a:r>
              <a:rPr lang="en-US" dirty="0" err="1"/>
              <a:t>σ</a:t>
            </a:r>
            <a:r>
              <a:rPr lang="en-US" baseline="-25000" dirty="0" err="1"/>
              <a:t>HT</a:t>
            </a:r>
            <a:r>
              <a:rPr lang="en-US" dirty="0"/>
              <a:t> = 20.0%; </a:t>
            </a:r>
            <a:r>
              <a:rPr lang="en-US" dirty="0" err="1"/>
              <a:t>σ</a:t>
            </a:r>
            <a:r>
              <a:rPr lang="en-US" baseline="-25000" dirty="0" err="1"/>
              <a:t>Coll</a:t>
            </a:r>
            <a:r>
              <a:rPr lang="en-US" dirty="0"/>
              <a:t> = 11.2%).</a:t>
            </a:r>
          </a:p>
          <a:p>
            <a:pPr>
              <a:spcAft>
                <a:spcPts val="1800"/>
              </a:spcAft>
            </a:pPr>
            <a:r>
              <a:rPr lang="en-US" dirty="0"/>
              <a:t>σ</a:t>
            </a:r>
            <a:r>
              <a:rPr lang="en-US" baseline="-25000" dirty="0"/>
              <a:t>p</a:t>
            </a:r>
            <a:r>
              <a:rPr lang="en-US" dirty="0"/>
              <a:t> = 4.6% is lower than the weighted average of High Tech and Collections’ σ (15.6%).</a:t>
            </a:r>
          </a:p>
          <a:p>
            <a:pPr>
              <a:spcAft>
                <a:spcPts val="1800"/>
              </a:spcAft>
            </a:pPr>
            <a:r>
              <a:rPr lang="en-US" dirty="0"/>
              <a:t>Therefore, the portfolio provides the average return of component stocks, but lower than the average risk.</a:t>
            </a:r>
          </a:p>
          <a:p>
            <a:pPr>
              <a:spcAft>
                <a:spcPts val="1800"/>
              </a:spcAft>
            </a:pPr>
            <a:r>
              <a:rPr lang="en-US" dirty="0"/>
              <a:t>Why? Negative correlation between stocks.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Comments on Portfolio Risk Measures</a:t>
            </a:r>
          </a:p>
        </p:txBody>
      </p:sp>
    </p:spTree>
    <p:extLst>
      <p:ext uri="{BB962C8B-B14F-4D97-AF65-F5344CB8AC3E}">
        <p14:creationId xmlns:p14="http://schemas.microsoft.com/office/powerpoint/2010/main" val="2581173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1800"/>
              </a:spcAft>
            </a:pPr>
            <a:r>
              <a:rPr lang="en-US" dirty="0"/>
              <a:t>σ ~35% for an average stock.</a:t>
            </a:r>
          </a:p>
          <a:p>
            <a:pPr>
              <a:spcAft>
                <a:spcPts val="1800"/>
              </a:spcAft>
            </a:pPr>
            <a:r>
              <a:rPr lang="en-US" dirty="0"/>
              <a:t>Most stocks are positively (though not perfectly) correlated with the market (i.e., ρ between 0 and 1).</a:t>
            </a:r>
          </a:p>
          <a:p>
            <a:pPr>
              <a:spcAft>
                <a:spcPts val="1800"/>
              </a:spcAft>
            </a:pPr>
            <a:r>
              <a:rPr lang="en-US" dirty="0"/>
              <a:t>Combining stocks in a portfolio generally lowers risk. </a:t>
            </a:r>
          </a:p>
          <a:p>
            <a:pPr marL="0" indent="0">
              <a:spcAft>
                <a:spcPts val="1800"/>
              </a:spcAft>
              <a:buNone/>
            </a:pP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General Comments About Risk</a:t>
            </a:r>
          </a:p>
        </p:txBody>
      </p:sp>
    </p:spTree>
    <p:extLst>
      <p:ext uri="{BB962C8B-B14F-4D97-AF65-F5344CB8AC3E}">
        <p14:creationId xmlns:p14="http://schemas.microsoft.com/office/powerpoint/2010/main" val="2677195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Returns Distribution for Two Perfectly Negatively Correlated Stocks (</a:t>
            </a:r>
            <a:r>
              <a:rPr lang="el-GR" dirty="0"/>
              <a:t>ρ</a:t>
            </a:r>
            <a:r>
              <a:rPr lang="en-US" dirty="0"/>
              <a:t> = -1.0)</a:t>
            </a:r>
          </a:p>
        </p:txBody>
      </p:sp>
      <p:pic>
        <p:nvPicPr>
          <p:cNvPr id="5" name="Picture 4" descr="Several graphs in one image.&#10;Graph 1: Rate of Return is compared annually from 2014 to 2018. W and M fluctuate greatly over four years. WM remains constant at 15% over four years.&#10;Graph 2: Stock W and M held separately, peak at a 15% rate of return.&#10;Graph 3: Portfolio WM showing increased rate of return at 15%." title="Returns Distribution for Two Perfectly Negatively Correlated Stocks (ρ = -1.0)">
            <a:extLst>
              <a:ext uri="{FF2B5EF4-FFF2-40B4-BE49-F238E27FC236}">
                <a16:creationId xmlns:a16="http://schemas.microsoft.com/office/drawing/2014/main" id="{D9933F3B-8F7F-4CA8-94FE-10E9C6EE16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71600"/>
            <a:ext cx="9144000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9791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Returns Distribution for Two Perfectly Positively Correlated Stocks (</a:t>
            </a:r>
            <a:r>
              <a:rPr lang="el-GR" dirty="0"/>
              <a:t>ρ</a:t>
            </a:r>
            <a:r>
              <a:rPr lang="en-US" dirty="0"/>
              <a:t> = 1.0)</a:t>
            </a:r>
          </a:p>
        </p:txBody>
      </p:sp>
      <p:grpSp>
        <p:nvGrpSpPr>
          <p:cNvPr id="4" name="Group 47" descr="Graphs illustrating Stock M returns distribution for two perfectly positively correlated stocks (p = 1.0)." title="Returns Distribution for Two Perfectly Positively Correlated Stocks (ρ = 1.0)"/>
          <p:cNvGrpSpPr>
            <a:grpSpLocks/>
          </p:cNvGrpSpPr>
          <p:nvPr/>
        </p:nvGrpSpPr>
        <p:grpSpPr bwMode="auto">
          <a:xfrm>
            <a:off x="557401" y="1878865"/>
            <a:ext cx="2813050" cy="3400427"/>
            <a:chOff x="258" y="1520"/>
            <a:chExt cx="1772" cy="2142"/>
          </a:xfrm>
        </p:grpSpPr>
        <p:sp>
          <p:nvSpPr>
            <p:cNvPr id="5" name="Rectangle 6"/>
            <p:cNvSpPr>
              <a:spLocks noChangeArrowheads="1"/>
            </p:cNvSpPr>
            <p:nvPr/>
          </p:nvSpPr>
          <p:spPr bwMode="auto">
            <a:xfrm>
              <a:off x="784" y="1520"/>
              <a:ext cx="697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2075" tIns="46038" rIns="92075" bIns="46038">
              <a:spAutoFit/>
            </a:bodyPr>
            <a:lstStyle/>
            <a:p>
              <a:pPr eaLnBrk="0" hangingPunct="0"/>
              <a:r>
                <a:rPr lang="en-US" dirty="0">
                  <a:solidFill>
                    <a:schemeClr val="accent2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Stock M</a:t>
              </a:r>
            </a:p>
          </p:txBody>
        </p:sp>
        <p:grpSp>
          <p:nvGrpSpPr>
            <p:cNvPr id="6" name="Group 7"/>
            <p:cNvGrpSpPr>
              <a:grpSpLocks/>
            </p:cNvGrpSpPr>
            <p:nvPr/>
          </p:nvGrpSpPr>
          <p:grpSpPr bwMode="auto">
            <a:xfrm>
              <a:off x="258" y="1845"/>
              <a:ext cx="1772" cy="1817"/>
              <a:chOff x="258" y="1845"/>
              <a:chExt cx="1772" cy="1817"/>
            </a:xfrm>
          </p:grpSpPr>
          <p:sp>
            <p:nvSpPr>
              <p:cNvPr id="7" name="Line 8"/>
              <p:cNvSpPr>
                <a:spLocks noChangeShapeType="1"/>
              </p:cNvSpPr>
              <p:nvPr/>
            </p:nvSpPr>
            <p:spPr bwMode="auto">
              <a:xfrm flipH="1">
                <a:off x="591" y="1873"/>
                <a:ext cx="428" cy="1789"/>
              </a:xfrm>
              <a:prstGeom prst="line">
                <a:avLst/>
              </a:prstGeom>
              <a:noFill/>
              <a:ln w="25400">
                <a:solidFill>
                  <a:schemeClr val="accent2">
                    <a:lumMod val="75000"/>
                  </a:schemeClr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en-US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" name="Line 9"/>
              <p:cNvSpPr>
                <a:spLocks noChangeShapeType="1"/>
              </p:cNvSpPr>
              <p:nvPr/>
            </p:nvSpPr>
            <p:spPr bwMode="auto">
              <a:xfrm>
                <a:off x="1020" y="1873"/>
                <a:ext cx="195" cy="1513"/>
              </a:xfrm>
              <a:prstGeom prst="line">
                <a:avLst/>
              </a:prstGeom>
              <a:noFill/>
              <a:ln w="25400">
                <a:solidFill>
                  <a:schemeClr val="accent2">
                    <a:lumMod val="75000"/>
                  </a:schemeClr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en-US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9" name="Line 10"/>
              <p:cNvSpPr>
                <a:spLocks noChangeShapeType="1"/>
              </p:cNvSpPr>
              <p:nvPr/>
            </p:nvSpPr>
            <p:spPr bwMode="auto">
              <a:xfrm flipH="1">
                <a:off x="1212" y="2019"/>
                <a:ext cx="434" cy="1376"/>
              </a:xfrm>
              <a:prstGeom prst="line">
                <a:avLst/>
              </a:prstGeom>
              <a:noFill/>
              <a:ln w="25400">
                <a:solidFill>
                  <a:schemeClr val="accent2">
                    <a:lumMod val="75000"/>
                  </a:schemeClr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en-US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0" name="Line 11"/>
              <p:cNvSpPr>
                <a:spLocks noChangeShapeType="1"/>
              </p:cNvSpPr>
              <p:nvPr/>
            </p:nvSpPr>
            <p:spPr bwMode="auto">
              <a:xfrm>
                <a:off x="1647" y="2019"/>
                <a:ext cx="239" cy="431"/>
              </a:xfrm>
              <a:prstGeom prst="line">
                <a:avLst/>
              </a:prstGeom>
              <a:noFill/>
              <a:ln w="25400">
                <a:solidFill>
                  <a:schemeClr val="accent2">
                    <a:lumMod val="75000"/>
                  </a:schemeClr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en-US" dirty="0">
                  <a:latin typeface="Arial" pitchFamily="34" charset="0"/>
                  <a:cs typeface="Arial" pitchFamily="34" charset="0"/>
                </a:endParaRPr>
              </a:p>
            </p:txBody>
          </p:sp>
          <p:grpSp>
            <p:nvGrpSpPr>
              <p:cNvPr id="11" name="Group 12"/>
              <p:cNvGrpSpPr>
                <a:grpSpLocks/>
              </p:cNvGrpSpPr>
              <p:nvPr/>
            </p:nvGrpSpPr>
            <p:grpSpPr bwMode="auto">
              <a:xfrm>
                <a:off x="258" y="1845"/>
                <a:ext cx="1772" cy="1805"/>
                <a:chOff x="258" y="1845"/>
                <a:chExt cx="1772" cy="1805"/>
              </a:xfrm>
            </p:grpSpPr>
            <p:sp>
              <p:nvSpPr>
                <p:cNvPr id="12" name="Line 13"/>
                <p:cNvSpPr>
                  <a:spLocks noChangeShapeType="1"/>
                </p:cNvSpPr>
                <p:nvPr/>
              </p:nvSpPr>
              <p:spPr bwMode="auto">
                <a:xfrm>
                  <a:off x="568" y="1923"/>
                  <a:ext cx="0" cy="1727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13" name="Line 14"/>
                <p:cNvSpPr>
                  <a:spLocks noChangeShapeType="1"/>
                </p:cNvSpPr>
                <p:nvPr/>
              </p:nvSpPr>
              <p:spPr bwMode="auto">
                <a:xfrm>
                  <a:off x="569" y="2930"/>
                  <a:ext cx="1461" cy="0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14" name="Rectangle 15"/>
                <p:cNvSpPr>
                  <a:spLocks noChangeArrowheads="1"/>
                </p:cNvSpPr>
                <p:nvPr/>
              </p:nvSpPr>
              <p:spPr bwMode="auto">
                <a:xfrm>
                  <a:off x="360" y="2805"/>
                  <a:ext cx="205" cy="2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92075" tIns="46038" rIns="92075" bIns="46038">
                  <a:spAutoFit/>
                </a:bodyPr>
                <a:lstStyle/>
                <a:p>
                  <a:pPr eaLnBrk="0" hangingPunct="0"/>
                  <a:r>
                    <a:rPr lang="en-US" sz="2000" b="1" dirty="0"/>
                    <a:t>0</a:t>
                  </a:r>
                </a:p>
              </p:txBody>
            </p:sp>
            <p:sp>
              <p:nvSpPr>
                <p:cNvPr id="15" name="Rectangle 16"/>
                <p:cNvSpPr>
                  <a:spLocks noChangeArrowheads="1"/>
                </p:cNvSpPr>
                <p:nvPr/>
              </p:nvSpPr>
              <p:spPr bwMode="auto">
                <a:xfrm>
                  <a:off x="258" y="2277"/>
                  <a:ext cx="294" cy="2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92075" tIns="46038" rIns="92075" bIns="46038">
                  <a:spAutoFit/>
                </a:bodyPr>
                <a:lstStyle/>
                <a:p>
                  <a:pPr eaLnBrk="0" hangingPunct="0"/>
                  <a:r>
                    <a:rPr lang="en-US" sz="2000" b="1" dirty="0"/>
                    <a:t>15</a:t>
                  </a:r>
                </a:p>
              </p:txBody>
            </p:sp>
            <p:sp>
              <p:nvSpPr>
                <p:cNvPr id="16" name="Rectangle 17"/>
                <p:cNvSpPr>
                  <a:spLocks noChangeArrowheads="1"/>
                </p:cNvSpPr>
                <p:nvPr/>
              </p:nvSpPr>
              <p:spPr bwMode="auto">
                <a:xfrm>
                  <a:off x="258" y="1845"/>
                  <a:ext cx="294" cy="2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92075" tIns="46038" rIns="92075" bIns="46038">
                  <a:spAutoFit/>
                </a:bodyPr>
                <a:lstStyle/>
                <a:p>
                  <a:pPr eaLnBrk="0" hangingPunct="0"/>
                  <a:r>
                    <a:rPr lang="en-US" sz="2000" b="1" dirty="0"/>
                    <a:t>25</a:t>
                  </a:r>
                </a:p>
              </p:txBody>
            </p:sp>
            <p:sp>
              <p:nvSpPr>
                <p:cNvPr id="17" name="Line 18"/>
                <p:cNvSpPr>
                  <a:spLocks noChangeShapeType="1"/>
                </p:cNvSpPr>
                <p:nvPr/>
              </p:nvSpPr>
              <p:spPr bwMode="auto">
                <a:xfrm>
                  <a:off x="569" y="2450"/>
                  <a:ext cx="1360" cy="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prstDash val="lgDash"/>
                  <a:round/>
                  <a:headEnd type="none" w="sm" len="sm"/>
                  <a:tailEnd type="none" w="sm" len="sm"/>
                </a:ln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18" name="Rectangle 19"/>
                <p:cNvSpPr>
                  <a:spLocks noChangeArrowheads="1"/>
                </p:cNvSpPr>
                <p:nvPr/>
              </p:nvSpPr>
              <p:spPr bwMode="auto">
                <a:xfrm>
                  <a:off x="258" y="3381"/>
                  <a:ext cx="347" cy="2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92075" tIns="46038" rIns="92075" bIns="46038">
                  <a:spAutoFit/>
                </a:bodyPr>
                <a:lstStyle/>
                <a:p>
                  <a:pPr eaLnBrk="0" hangingPunct="0"/>
                  <a:r>
                    <a:rPr lang="en-US" sz="2000" b="1" dirty="0"/>
                    <a:t>-10</a:t>
                  </a:r>
                </a:p>
              </p:txBody>
            </p:sp>
          </p:grpSp>
        </p:grpSp>
      </p:grpSp>
      <p:grpSp>
        <p:nvGrpSpPr>
          <p:cNvPr id="19" name="Group 45" descr="Graphs illustrating Stock M' returns distribution for two perfectly positively correlated stocks (p = 1.0)." title="Returns Distribution for Two Perfectly Positively Correlated Stocks (ρ = 1.0)"/>
          <p:cNvGrpSpPr>
            <a:grpSpLocks/>
          </p:cNvGrpSpPr>
          <p:nvPr/>
        </p:nvGrpSpPr>
        <p:grpSpPr bwMode="auto">
          <a:xfrm>
            <a:off x="3246628" y="1862990"/>
            <a:ext cx="2657476" cy="3397250"/>
            <a:chOff x="1952" y="1510"/>
            <a:chExt cx="1674" cy="2140"/>
          </a:xfrm>
        </p:grpSpPr>
        <p:sp>
          <p:nvSpPr>
            <p:cNvPr id="20" name="Rectangle 20"/>
            <p:cNvSpPr>
              <a:spLocks noChangeArrowheads="1"/>
            </p:cNvSpPr>
            <p:nvPr/>
          </p:nvSpPr>
          <p:spPr bwMode="auto">
            <a:xfrm>
              <a:off x="2432" y="1510"/>
              <a:ext cx="736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2075" tIns="46038" rIns="92075" bIns="46038">
              <a:spAutoFit/>
            </a:bodyPr>
            <a:lstStyle/>
            <a:p>
              <a:pPr eaLnBrk="0" hangingPunct="0"/>
              <a:r>
                <a:rPr lang="en-US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Stock M’</a:t>
              </a:r>
            </a:p>
          </p:txBody>
        </p:sp>
        <p:grpSp>
          <p:nvGrpSpPr>
            <p:cNvPr id="21" name="Group 21"/>
            <p:cNvGrpSpPr>
              <a:grpSpLocks/>
            </p:cNvGrpSpPr>
            <p:nvPr/>
          </p:nvGrpSpPr>
          <p:grpSpPr bwMode="auto">
            <a:xfrm>
              <a:off x="1952" y="1861"/>
              <a:ext cx="1674" cy="1789"/>
              <a:chOff x="1952" y="1861"/>
              <a:chExt cx="1674" cy="1789"/>
            </a:xfrm>
          </p:grpSpPr>
          <p:sp>
            <p:nvSpPr>
              <p:cNvPr id="22" name="Line 22"/>
              <p:cNvSpPr>
                <a:spLocks noChangeShapeType="1"/>
              </p:cNvSpPr>
              <p:nvPr/>
            </p:nvSpPr>
            <p:spPr bwMode="auto">
              <a:xfrm>
                <a:off x="2279" y="1949"/>
                <a:ext cx="0" cy="1701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23" name="Line 23"/>
              <p:cNvSpPr>
                <a:spLocks noChangeShapeType="1"/>
              </p:cNvSpPr>
              <p:nvPr/>
            </p:nvSpPr>
            <p:spPr bwMode="auto">
              <a:xfrm>
                <a:off x="2283" y="2941"/>
                <a:ext cx="1343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24" name="Rectangle 24"/>
              <p:cNvSpPr>
                <a:spLocks noChangeArrowheads="1"/>
              </p:cNvSpPr>
              <p:nvPr/>
            </p:nvSpPr>
            <p:spPr bwMode="auto">
              <a:xfrm>
                <a:off x="2086" y="2817"/>
                <a:ext cx="205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2075" tIns="46038" rIns="92075" bIns="46038">
                <a:spAutoFit/>
              </a:bodyPr>
              <a:lstStyle/>
              <a:p>
                <a:pPr eaLnBrk="0" hangingPunct="0"/>
                <a:r>
                  <a:rPr lang="en-US" sz="2000" b="1" dirty="0"/>
                  <a:t>0</a:t>
                </a:r>
              </a:p>
            </p:txBody>
          </p:sp>
          <p:sp>
            <p:nvSpPr>
              <p:cNvPr id="25" name="Rectangle 25"/>
              <p:cNvSpPr>
                <a:spLocks noChangeArrowheads="1"/>
              </p:cNvSpPr>
              <p:nvPr/>
            </p:nvSpPr>
            <p:spPr bwMode="auto">
              <a:xfrm>
                <a:off x="1994" y="2298"/>
                <a:ext cx="294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2075" tIns="46038" rIns="92075" bIns="46038">
                <a:spAutoFit/>
              </a:bodyPr>
              <a:lstStyle/>
              <a:p>
                <a:pPr eaLnBrk="0" hangingPunct="0"/>
                <a:r>
                  <a:rPr lang="en-US" sz="2000" b="1" dirty="0"/>
                  <a:t>15</a:t>
                </a:r>
              </a:p>
            </p:txBody>
          </p:sp>
          <p:sp>
            <p:nvSpPr>
              <p:cNvPr id="26" name="Rectangle 26"/>
              <p:cNvSpPr>
                <a:spLocks noChangeArrowheads="1"/>
              </p:cNvSpPr>
              <p:nvPr/>
            </p:nvSpPr>
            <p:spPr bwMode="auto">
              <a:xfrm>
                <a:off x="1994" y="1873"/>
                <a:ext cx="294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2075" tIns="46038" rIns="92075" bIns="46038">
                <a:spAutoFit/>
              </a:bodyPr>
              <a:lstStyle/>
              <a:p>
                <a:pPr eaLnBrk="0" hangingPunct="0"/>
                <a:r>
                  <a:rPr lang="en-US" sz="2000" b="1" dirty="0"/>
                  <a:t>25</a:t>
                </a:r>
              </a:p>
            </p:txBody>
          </p:sp>
          <p:sp>
            <p:nvSpPr>
              <p:cNvPr id="27" name="Line 27"/>
              <p:cNvSpPr>
                <a:spLocks noChangeShapeType="1"/>
              </p:cNvSpPr>
              <p:nvPr/>
            </p:nvSpPr>
            <p:spPr bwMode="auto">
              <a:xfrm>
                <a:off x="2283" y="2469"/>
                <a:ext cx="1251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prstDash val="lgDash"/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28" name="Rectangle 28"/>
              <p:cNvSpPr>
                <a:spLocks noChangeArrowheads="1"/>
              </p:cNvSpPr>
              <p:nvPr/>
            </p:nvSpPr>
            <p:spPr bwMode="auto">
              <a:xfrm>
                <a:off x="1952" y="3384"/>
                <a:ext cx="347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2075" tIns="46038" rIns="92075" bIns="46038">
                <a:spAutoFit/>
              </a:bodyPr>
              <a:lstStyle/>
              <a:p>
                <a:pPr eaLnBrk="0" hangingPunct="0"/>
                <a:r>
                  <a:rPr lang="en-US" sz="2000" b="1" dirty="0"/>
                  <a:t>-10</a:t>
                </a:r>
              </a:p>
            </p:txBody>
          </p:sp>
          <p:sp>
            <p:nvSpPr>
              <p:cNvPr id="29" name="Line 29"/>
              <p:cNvSpPr>
                <a:spLocks noChangeShapeType="1"/>
              </p:cNvSpPr>
              <p:nvPr/>
            </p:nvSpPr>
            <p:spPr bwMode="auto">
              <a:xfrm flipH="1">
                <a:off x="2296" y="1867"/>
                <a:ext cx="404" cy="1783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30" name="Line 30"/>
              <p:cNvSpPr>
                <a:spLocks noChangeShapeType="1"/>
              </p:cNvSpPr>
              <p:nvPr/>
            </p:nvSpPr>
            <p:spPr bwMode="auto">
              <a:xfrm>
                <a:off x="2702" y="1861"/>
                <a:ext cx="179" cy="1534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31" name="Line 31"/>
              <p:cNvSpPr>
                <a:spLocks noChangeShapeType="1"/>
              </p:cNvSpPr>
              <p:nvPr/>
            </p:nvSpPr>
            <p:spPr bwMode="auto">
              <a:xfrm flipH="1">
                <a:off x="2880" y="2019"/>
                <a:ext cx="418" cy="1376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32" name="Line 32"/>
              <p:cNvSpPr>
                <a:spLocks noChangeShapeType="1"/>
              </p:cNvSpPr>
              <p:nvPr/>
            </p:nvSpPr>
            <p:spPr bwMode="auto">
              <a:xfrm>
                <a:off x="3302" y="2019"/>
                <a:ext cx="231" cy="431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</p:grpSp>
      </p:grpSp>
      <p:grpSp>
        <p:nvGrpSpPr>
          <p:cNvPr id="33" name="Group 46" descr="Graphs illustrating Portfolio MM' returns distribution for two perfectly positively correlated stocks (p = 1.0)." title="Returns Distribution for Two Perfectly Positively Correlated Stocks (ρ = 1.0)"/>
          <p:cNvGrpSpPr>
            <a:grpSpLocks/>
          </p:cNvGrpSpPr>
          <p:nvPr/>
        </p:nvGrpSpPr>
        <p:grpSpPr bwMode="auto">
          <a:xfrm>
            <a:off x="5939025" y="1866165"/>
            <a:ext cx="2657475" cy="3419475"/>
            <a:chOff x="3648" y="1512"/>
            <a:chExt cx="1674" cy="2154"/>
          </a:xfrm>
        </p:grpSpPr>
        <p:sp>
          <p:nvSpPr>
            <p:cNvPr id="34" name="Rectangle 33"/>
            <p:cNvSpPr>
              <a:spLocks noChangeArrowheads="1"/>
            </p:cNvSpPr>
            <p:nvPr/>
          </p:nvSpPr>
          <p:spPr bwMode="auto">
            <a:xfrm>
              <a:off x="4047" y="1512"/>
              <a:ext cx="1052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2075" tIns="46038" rIns="92075" bIns="46038">
              <a:spAutoFit/>
            </a:bodyPr>
            <a:lstStyle/>
            <a:p>
              <a:pPr eaLnBrk="0" hangingPunct="0"/>
              <a:r>
                <a:rPr lang="en-US" dirty="0">
                  <a:solidFill>
                    <a:schemeClr val="accent5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Portfolio MM’</a:t>
              </a:r>
            </a:p>
          </p:txBody>
        </p:sp>
        <p:sp>
          <p:nvSpPr>
            <p:cNvPr id="35" name="Line 34"/>
            <p:cNvSpPr>
              <a:spLocks noChangeShapeType="1"/>
            </p:cNvSpPr>
            <p:nvPr/>
          </p:nvSpPr>
          <p:spPr bwMode="auto">
            <a:xfrm>
              <a:off x="3958" y="1935"/>
              <a:ext cx="0" cy="173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6" name="Line 35"/>
            <p:cNvSpPr>
              <a:spLocks noChangeShapeType="1"/>
            </p:cNvSpPr>
            <p:nvPr/>
          </p:nvSpPr>
          <p:spPr bwMode="auto">
            <a:xfrm>
              <a:off x="3959" y="2944"/>
              <a:ext cx="133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7" name="Rectangle 36"/>
            <p:cNvSpPr>
              <a:spLocks noChangeArrowheads="1"/>
            </p:cNvSpPr>
            <p:nvPr/>
          </p:nvSpPr>
          <p:spPr bwMode="auto">
            <a:xfrm>
              <a:off x="3749" y="2819"/>
              <a:ext cx="205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2075" tIns="46038" rIns="92075" bIns="46038">
              <a:spAutoFit/>
            </a:bodyPr>
            <a:lstStyle/>
            <a:p>
              <a:pPr eaLnBrk="0" hangingPunct="0"/>
              <a:r>
                <a:rPr lang="en-US" sz="2000" b="1" dirty="0"/>
                <a:t>0</a:t>
              </a:r>
            </a:p>
          </p:txBody>
        </p:sp>
        <p:sp>
          <p:nvSpPr>
            <p:cNvPr id="38" name="Rectangle 37"/>
            <p:cNvSpPr>
              <a:spLocks noChangeArrowheads="1"/>
            </p:cNvSpPr>
            <p:nvPr/>
          </p:nvSpPr>
          <p:spPr bwMode="auto">
            <a:xfrm>
              <a:off x="3648" y="2291"/>
              <a:ext cx="294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2075" tIns="46038" rIns="92075" bIns="46038">
              <a:spAutoFit/>
            </a:bodyPr>
            <a:lstStyle/>
            <a:p>
              <a:pPr eaLnBrk="0" hangingPunct="0"/>
              <a:r>
                <a:rPr lang="en-US" sz="2000" b="1" dirty="0"/>
                <a:t>15</a:t>
              </a:r>
            </a:p>
          </p:txBody>
        </p:sp>
        <p:sp>
          <p:nvSpPr>
            <p:cNvPr id="39" name="Rectangle 38"/>
            <p:cNvSpPr>
              <a:spLocks noChangeArrowheads="1"/>
            </p:cNvSpPr>
            <p:nvPr/>
          </p:nvSpPr>
          <p:spPr bwMode="auto">
            <a:xfrm>
              <a:off x="3648" y="1858"/>
              <a:ext cx="294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2075" tIns="46038" rIns="92075" bIns="46038">
              <a:spAutoFit/>
            </a:bodyPr>
            <a:lstStyle/>
            <a:p>
              <a:pPr eaLnBrk="0" hangingPunct="0"/>
              <a:r>
                <a:rPr lang="en-US" sz="2000" b="1" dirty="0"/>
                <a:t>25</a:t>
              </a:r>
            </a:p>
          </p:txBody>
        </p:sp>
        <p:sp>
          <p:nvSpPr>
            <p:cNvPr id="40" name="Line 39"/>
            <p:cNvSpPr>
              <a:spLocks noChangeShapeType="1"/>
            </p:cNvSpPr>
            <p:nvPr/>
          </p:nvSpPr>
          <p:spPr bwMode="auto">
            <a:xfrm>
              <a:off x="3959" y="2464"/>
              <a:ext cx="1363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prstDash val="lgDash"/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1" name="Rectangle 40"/>
            <p:cNvSpPr>
              <a:spLocks noChangeArrowheads="1"/>
            </p:cNvSpPr>
            <p:nvPr/>
          </p:nvSpPr>
          <p:spPr bwMode="auto">
            <a:xfrm>
              <a:off x="3648" y="3396"/>
              <a:ext cx="347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2075" tIns="46038" rIns="92075" bIns="46038">
              <a:spAutoFit/>
            </a:bodyPr>
            <a:lstStyle/>
            <a:p>
              <a:pPr eaLnBrk="0" hangingPunct="0"/>
              <a:r>
                <a:rPr lang="en-US" sz="2000" b="1" dirty="0"/>
                <a:t>-10</a:t>
              </a:r>
            </a:p>
          </p:txBody>
        </p:sp>
        <p:sp>
          <p:nvSpPr>
            <p:cNvPr id="42" name="Line 41"/>
            <p:cNvSpPr>
              <a:spLocks noChangeShapeType="1"/>
            </p:cNvSpPr>
            <p:nvPr/>
          </p:nvSpPr>
          <p:spPr bwMode="auto">
            <a:xfrm flipH="1">
              <a:off x="3973" y="1824"/>
              <a:ext cx="462" cy="1842"/>
            </a:xfrm>
            <a:prstGeom prst="line">
              <a:avLst/>
            </a:prstGeom>
            <a:noFill/>
            <a:ln w="25400">
              <a:solidFill>
                <a:schemeClr val="accent5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3" name="Line 42"/>
            <p:cNvSpPr>
              <a:spLocks noChangeShapeType="1"/>
            </p:cNvSpPr>
            <p:nvPr/>
          </p:nvSpPr>
          <p:spPr bwMode="auto">
            <a:xfrm>
              <a:off x="4430" y="1824"/>
              <a:ext cx="216" cy="1548"/>
            </a:xfrm>
            <a:prstGeom prst="line">
              <a:avLst/>
            </a:prstGeom>
            <a:noFill/>
            <a:ln w="25400">
              <a:solidFill>
                <a:schemeClr val="accent5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4" name="Line 43"/>
            <p:cNvSpPr>
              <a:spLocks noChangeShapeType="1"/>
            </p:cNvSpPr>
            <p:nvPr/>
          </p:nvSpPr>
          <p:spPr bwMode="auto">
            <a:xfrm flipH="1">
              <a:off x="4647" y="2006"/>
              <a:ext cx="420" cy="1376"/>
            </a:xfrm>
            <a:prstGeom prst="line">
              <a:avLst/>
            </a:prstGeom>
            <a:noFill/>
            <a:ln w="25400">
              <a:solidFill>
                <a:schemeClr val="accent5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5" name="Line 44"/>
            <p:cNvSpPr>
              <a:spLocks noChangeShapeType="1"/>
            </p:cNvSpPr>
            <p:nvPr/>
          </p:nvSpPr>
          <p:spPr bwMode="auto">
            <a:xfrm>
              <a:off x="5068" y="2006"/>
              <a:ext cx="253" cy="439"/>
            </a:xfrm>
            <a:prstGeom prst="line">
              <a:avLst/>
            </a:prstGeom>
            <a:noFill/>
            <a:ln w="25400">
              <a:solidFill>
                <a:schemeClr val="accent5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509902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Partial Correlation, </a:t>
            </a:r>
            <a:r>
              <a:rPr lang="el-GR" dirty="0"/>
              <a:t>ρ</a:t>
            </a:r>
            <a:r>
              <a:rPr lang="en-US" dirty="0"/>
              <a:t> = +0.35</a:t>
            </a:r>
          </a:p>
        </p:txBody>
      </p:sp>
      <p:pic>
        <p:nvPicPr>
          <p:cNvPr id="4" name="Picture 3" descr="Several graphs in one image.&#10;Graph 1: Rate of Return is compared annually from 2014 to 2018. W, WY, and Y fluctuate from -15% to 30% over four years.&#10;Graph 2: Stock W and Y held separately, peak at a 15% rate of return.&#10;Graph 3: Portfolio WY also peaked at 15% rate of return." title="Partial Correlation, ρ = +0.35">
            <a:extLst>
              <a:ext uri="{FF2B5EF4-FFF2-40B4-BE49-F238E27FC236}">
                <a16:creationId xmlns:a16="http://schemas.microsoft.com/office/drawing/2014/main" id="{7217F8DA-520C-4161-9DAC-4BD8E235A4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14294"/>
            <a:ext cx="9144000" cy="3629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27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Two types of investment risk</a:t>
            </a:r>
          </a:p>
          <a:p>
            <a:pPr lvl="1"/>
            <a:r>
              <a:rPr lang="en-US" dirty="0"/>
              <a:t>Stand-alone risk</a:t>
            </a:r>
          </a:p>
          <a:p>
            <a:pPr lvl="1"/>
            <a:r>
              <a:rPr lang="en-US" dirty="0"/>
              <a:t>Portfolio risk </a:t>
            </a:r>
          </a:p>
          <a:p>
            <a:r>
              <a:rPr lang="en-US" dirty="0"/>
              <a:t>Investment risk is related to the probability of earning a low or negative actual return.</a:t>
            </a:r>
          </a:p>
          <a:p>
            <a:r>
              <a:rPr lang="en-US" dirty="0"/>
              <a:t>The greater the chance of lower than expected, or negative returns, the riskier the investment.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What is investment risk?</a:t>
            </a:r>
          </a:p>
        </p:txBody>
      </p:sp>
    </p:spTree>
    <p:extLst>
      <p:ext uri="{BB962C8B-B14F-4D97-AF65-F5344CB8AC3E}">
        <p14:creationId xmlns:p14="http://schemas.microsoft.com/office/powerpoint/2010/main" val="4081859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l-GR" dirty="0">
                <a:latin typeface="Calibri"/>
              </a:rPr>
              <a:t>σ</a:t>
            </a:r>
            <a:r>
              <a:rPr lang="en-US" baseline="-25000" dirty="0">
                <a:latin typeface="Calibri"/>
              </a:rPr>
              <a:t>p</a:t>
            </a:r>
            <a:r>
              <a:rPr lang="en-US" dirty="0">
                <a:latin typeface="Calibri"/>
              </a:rPr>
              <a:t> decreases as stocks are added, because they would not be perfectly correlated with the existing portfolio.</a:t>
            </a:r>
          </a:p>
          <a:p>
            <a:r>
              <a:rPr lang="en-US" dirty="0">
                <a:latin typeface="Calibri"/>
              </a:rPr>
              <a:t>Expected return of the portfolio would remain relatively constant.</a:t>
            </a:r>
          </a:p>
          <a:p>
            <a:r>
              <a:rPr lang="en-US" dirty="0">
                <a:latin typeface="Calibri"/>
              </a:rPr>
              <a:t>Eventually the diversification benefits of adding more stocks dissipates (after about 40 stocks), and for large stock portfolios, </a:t>
            </a:r>
            <a:r>
              <a:rPr lang="el-GR" dirty="0">
                <a:latin typeface="Calibri"/>
              </a:rPr>
              <a:t>σ</a:t>
            </a:r>
            <a:r>
              <a:rPr lang="en-US" baseline="-25000" dirty="0">
                <a:latin typeface="Calibri"/>
              </a:rPr>
              <a:t>p</a:t>
            </a:r>
            <a:r>
              <a:rPr lang="en-US" dirty="0">
                <a:latin typeface="Calibri"/>
              </a:rPr>
              <a:t> tends to converge to </a:t>
            </a:r>
            <a:r>
              <a:rPr lang="en-US" dirty="0">
                <a:latin typeface="Calibri"/>
                <a:sym typeface="Symbol" panose="05050102010706020507" pitchFamily="18" charset="2"/>
              </a:rPr>
              <a:t></a:t>
            </a:r>
            <a:r>
              <a:rPr lang="en-US" dirty="0">
                <a:latin typeface="Calibri"/>
              </a:rPr>
              <a:t> 20%. </a:t>
            </a:r>
          </a:p>
          <a:p>
            <a:endParaRPr lang="en-US" dirty="0">
              <a:latin typeface="Calibri"/>
            </a:endParaRPr>
          </a:p>
          <a:p>
            <a:endParaRPr lang="en-US" dirty="0">
              <a:latin typeface="Calibri"/>
            </a:endParaRP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Creating a Portfolio: Beginning with One Stock and Adding Randomly Selected Stocks to Portfolio</a:t>
            </a:r>
          </a:p>
        </p:txBody>
      </p:sp>
    </p:spTree>
    <p:extLst>
      <p:ext uri="{BB962C8B-B14F-4D97-AF65-F5344CB8AC3E}">
        <p14:creationId xmlns:p14="http://schemas.microsoft.com/office/powerpoint/2010/main" val="1074490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Illustrating Diversification Effects of a </a:t>
            </a:r>
            <a:br>
              <a:rPr lang="en-US" dirty="0"/>
            </a:br>
            <a:r>
              <a:rPr lang="en-US" dirty="0"/>
              <a:t>Stock Portfolio</a:t>
            </a:r>
          </a:p>
        </p:txBody>
      </p:sp>
      <p:pic>
        <p:nvPicPr>
          <p:cNvPr id="4" name="Picture 3" descr="Graph illustrating the diversification effects of a stock portfolio." title="Diversification Effects of a Stock Portfoli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8694" y="1293872"/>
            <a:ext cx="5306609" cy="5225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0466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28650" y="2796506"/>
            <a:ext cx="7886700" cy="3380457"/>
          </a:xfrm>
        </p:spPr>
        <p:txBody>
          <a:bodyPr/>
          <a:lstStyle/>
          <a:p>
            <a:r>
              <a:rPr lang="en-US" dirty="0"/>
              <a:t>Market risk: portion of a security’s stand-alone risk that cannot be eliminated through diversification. Measured by beta.</a:t>
            </a:r>
          </a:p>
          <a:p>
            <a:r>
              <a:rPr lang="en-US" dirty="0"/>
              <a:t>Diversifiable risk: portion of a security’s stand-alone risk that can be eliminated through proper diversification.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Breaking Down Sources of Risk</a:t>
            </a:r>
          </a:p>
        </p:txBody>
      </p:sp>
      <p:sp>
        <p:nvSpPr>
          <p:cNvPr id="5" name="Rectangle 4" descr="Formula for calculating stand-alone risk. " title="Sources of Risk"/>
          <p:cNvSpPr/>
          <p:nvPr/>
        </p:nvSpPr>
        <p:spPr>
          <a:xfrm>
            <a:off x="1283439" y="1590975"/>
            <a:ext cx="6577120" cy="770906"/>
          </a:xfrm>
          <a:prstGeom prst="rect">
            <a:avLst/>
          </a:prstGeom>
          <a:solidFill>
            <a:schemeClr val="accent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  <a:defRPr/>
            </a:pPr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Stand-alone risk = Market risk + Diversifiable risk</a:t>
            </a:r>
          </a:p>
        </p:txBody>
      </p:sp>
    </p:spTree>
    <p:extLst>
      <p:ext uri="{BB962C8B-B14F-4D97-AF65-F5344CB8AC3E}">
        <p14:creationId xmlns:p14="http://schemas.microsoft.com/office/powerpoint/2010/main" val="3428072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spcAft>
                <a:spcPts val="600"/>
              </a:spcAft>
              <a:defRPr/>
            </a:pPr>
            <a:r>
              <a:rPr lang="en-US" dirty="0"/>
              <a:t>If an investor chooses to hold a one-stock portfolio (doesn’t diversify), would the investor be compensated for the extra risk they bear?</a:t>
            </a:r>
          </a:p>
          <a:p>
            <a:pPr lvl="1">
              <a:spcAft>
                <a:spcPts val="1200"/>
              </a:spcAft>
              <a:buFont typeface="Arial" pitchFamily="34" charset="0"/>
              <a:buChar char="–"/>
              <a:defRPr/>
            </a:pPr>
            <a:r>
              <a:rPr lang="en-US" dirty="0"/>
              <a:t>NO!</a:t>
            </a:r>
          </a:p>
          <a:p>
            <a:pPr lvl="1">
              <a:spcAft>
                <a:spcPts val="1200"/>
              </a:spcAft>
              <a:buFont typeface="Arial" pitchFamily="34" charset="0"/>
              <a:buChar char="–"/>
              <a:defRPr/>
            </a:pPr>
            <a:r>
              <a:rPr lang="en-US" dirty="0"/>
              <a:t>Stand-alone risk is not important to a well-diversified investor.</a:t>
            </a:r>
          </a:p>
          <a:p>
            <a:pPr lvl="1">
              <a:spcAft>
                <a:spcPts val="1200"/>
              </a:spcAft>
              <a:buFont typeface="Arial" pitchFamily="34" charset="0"/>
              <a:buChar char="–"/>
              <a:defRPr/>
            </a:pPr>
            <a:r>
              <a:rPr lang="en-US" dirty="0"/>
              <a:t>Rational, risk-averse investors are concerned with </a:t>
            </a:r>
            <a:r>
              <a:rPr lang="el-GR" dirty="0"/>
              <a:t>σ</a:t>
            </a:r>
            <a:r>
              <a:rPr lang="en-US" baseline="-25000" dirty="0"/>
              <a:t>p</a:t>
            </a:r>
            <a:r>
              <a:rPr lang="en-US" dirty="0"/>
              <a:t>, which is based upon market risk.</a:t>
            </a:r>
          </a:p>
          <a:p>
            <a:pPr lvl="1">
              <a:spcAft>
                <a:spcPts val="1200"/>
              </a:spcAft>
              <a:buFont typeface="Arial" pitchFamily="34" charset="0"/>
              <a:buChar char="–"/>
              <a:defRPr/>
            </a:pPr>
            <a:r>
              <a:rPr lang="en-US" dirty="0"/>
              <a:t>There can be only one price (the market return) for a given security.</a:t>
            </a:r>
          </a:p>
          <a:p>
            <a:pPr lvl="1">
              <a:spcAft>
                <a:spcPts val="1200"/>
              </a:spcAft>
              <a:buFont typeface="Arial" pitchFamily="34" charset="0"/>
              <a:buChar char="–"/>
              <a:defRPr/>
            </a:pPr>
            <a:r>
              <a:rPr lang="en-US" dirty="0"/>
              <a:t>No compensation should be earned for holding unnecessary, diversifiable risk.</a:t>
            </a:r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Failure to Diversify</a:t>
            </a:r>
          </a:p>
        </p:txBody>
      </p:sp>
    </p:spTree>
    <p:extLst>
      <p:ext uri="{BB962C8B-B14F-4D97-AF65-F5344CB8AC3E}">
        <p14:creationId xmlns:p14="http://schemas.microsoft.com/office/powerpoint/2010/main" val="2034821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1800"/>
              </a:spcAft>
              <a:defRPr/>
            </a:pPr>
            <a:r>
              <a:rPr lang="en-US" dirty="0"/>
              <a:t>Model linking risk and required returns.  CAPM suggests that there is a Security Market Line (SML) that states that a stock’s required return equals the risk-free return plus a risk premium that reflects the stock’s risk after diversification.</a:t>
            </a:r>
          </a:p>
          <a:p>
            <a:pPr algn="ctr">
              <a:spcAft>
                <a:spcPts val="1800"/>
              </a:spcAft>
              <a:buNone/>
              <a:defRPr/>
            </a:pPr>
            <a:r>
              <a:rPr lang="en-US" dirty="0" err="1">
                <a:solidFill>
                  <a:srgbClr val="000000"/>
                </a:solidFill>
              </a:rPr>
              <a:t>r</a:t>
            </a:r>
            <a:r>
              <a:rPr lang="en-US" baseline="-25000" dirty="0" err="1">
                <a:solidFill>
                  <a:srgbClr val="000000"/>
                </a:solidFill>
              </a:rPr>
              <a:t>i</a:t>
            </a:r>
            <a:r>
              <a:rPr lang="en-US" dirty="0">
                <a:solidFill>
                  <a:srgbClr val="000000"/>
                </a:solidFill>
              </a:rPr>
              <a:t> = </a:t>
            </a:r>
            <a:r>
              <a:rPr lang="en-US" dirty="0" err="1">
                <a:solidFill>
                  <a:srgbClr val="000000"/>
                </a:solidFill>
              </a:rPr>
              <a:t>r</a:t>
            </a:r>
            <a:r>
              <a:rPr lang="en-US" baseline="-25000" dirty="0" err="1">
                <a:solidFill>
                  <a:srgbClr val="000000"/>
                </a:solidFill>
              </a:rPr>
              <a:t>RF</a:t>
            </a:r>
            <a:r>
              <a:rPr lang="en-US" baseline="-25000" dirty="0">
                <a:solidFill>
                  <a:srgbClr val="000000"/>
                </a:solidFill>
              </a:rPr>
              <a:t> </a:t>
            </a:r>
            <a:r>
              <a:rPr lang="en-US" dirty="0">
                <a:solidFill>
                  <a:srgbClr val="000000"/>
                </a:solidFill>
              </a:rPr>
              <a:t>+ (</a:t>
            </a:r>
            <a:r>
              <a:rPr lang="en-US" dirty="0" err="1">
                <a:solidFill>
                  <a:srgbClr val="000000"/>
                </a:solidFill>
              </a:rPr>
              <a:t>r</a:t>
            </a:r>
            <a:r>
              <a:rPr lang="en-US" baseline="-25000" dirty="0" err="1">
                <a:solidFill>
                  <a:srgbClr val="000000"/>
                </a:solidFill>
              </a:rPr>
              <a:t>M</a:t>
            </a:r>
            <a:r>
              <a:rPr lang="en-US" baseline="-25000" dirty="0">
                <a:solidFill>
                  <a:srgbClr val="000000"/>
                </a:solidFill>
              </a:rPr>
              <a:t> </a:t>
            </a:r>
            <a:r>
              <a:rPr lang="en-US" dirty="0">
                <a:solidFill>
                  <a:srgbClr val="000000"/>
                </a:solidFill>
              </a:rPr>
              <a:t>– </a:t>
            </a:r>
            <a:r>
              <a:rPr lang="en-US" dirty="0" err="1">
                <a:solidFill>
                  <a:srgbClr val="000000"/>
                </a:solidFill>
              </a:rPr>
              <a:t>r</a:t>
            </a:r>
            <a:r>
              <a:rPr lang="en-US" baseline="-25000" dirty="0" err="1">
                <a:solidFill>
                  <a:srgbClr val="000000"/>
                </a:solidFill>
              </a:rPr>
              <a:t>RF</a:t>
            </a:r>
            <a:r>
              <a:rPr lang="en-US" dirty="0">
                <a:solidFill>
                  <a:srgbClr val="000000"/>
                </a:solidFill>
              </a:rPr>
              <a:t>)b</a:t>
            </a:r>
            <a:r>
              <a:rPr lang="en-US" baseline="-25000" dirty="0">
                <a:solidFill>
                  <a:srgbClr val="000000"/>
                </a:solidFill>
              </a:rPr>
              <a:t>i</a:t>
            </a:r>
            <a:r>
              <a:rPr lang="en-US" dirty="0">
                <a:solidFill>
                  <a:srgbClr val="000000"/>
                </a:solidFill>
              </a:rPr>
              <a:t> </a:t>
            </a:r>
          </a:p>
          <a:p>
            <a:pPr>
              <a:spcAft>
                <a:spcPts val="1800"/>
              </a:spcAft>
              <a:defRPr/>
            </a:pPr>
            <a:r>
              <a:rPr lang="en-US" dirty="0"/>
              <a:t>Primary conclusion: The relevant riskiness of a stock is its contribution to the riskiness of a well-diversified portfolio.</a:t>
            </a:r>
          </a:p>
          <a:p>
            <a:pPr>
              <a:spcAft>
                <a:spcPts val="1800"/>
              </a:spcAft>
            </a:pP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Capital Asset Pricing Model (CAPM)</a:t>
            </a:r>
          </a:p>
        </p:txBody>
      </p:sp>
    </p:spTree>
    <p:extLst>
      <p:ext uri="{BB962C8B-B14F-4D97-AF65-F5344CB8AC3E}">
        <p14:creationId xmlns:p14="http://schemas.microsoft.com/office/powerpoint/2010/main" val="3527330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2400"/>
              </a:spcAft>
              <a:defRPr/>
            </a:pPr>
            <a:r>
              <a:rPr lang="en-US" dirty="0"/>
              <a:t>Measures a stock’s market risk, and shows a stock’s volatility relative to the market.</a:t>
            </a:r>
          </a:p>
          <a:p>
            <a:pPr>
              <a:spcAft>
                <a:spcPts val="2400"/>
              </a:spcAft>
              <a:defRPr/>
            </a:pPr>
            <a:r>
              <a:rPr lang="en-US" dirty="0"/>
              <a:t>Indicates how risky a stock is if the stock is held in a well-diversified portfolio.</a:t>
            </a:r>
          </a:p>
          <a:p>
            <a:pPr>
              <a:spcAft>
                <a:spcPts val="2400"/>
              </a:spcAft>
            </a:pP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Beta</a:t>
            </a:r>
          </a:p>
        </p:txBody>
      </p:sp>
    </p:spTree>
    <p:extLst>
      <p:ext uri="{BB962C8B-B14F-4D97-AF65-F5344CB8AC3E}">
        <p14:creationId xmlns:p14="http://schemas.microsoft.com/office/powerpoint/2010/main" val="3544509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2400"/>
              </a:spcAft>
            </a:pPr>
            <a:r>
              <a:rPr lang="en-US" dirty="0"/>
              <a:t>If beta = 1.0, the security is just as risky as the average stock.</a:t>
            </a:r>
          </a:p>
          <a:p>
            <a:pPr>
              <a:spcAft>
                <a:spcPts val="2400"/>
              </a:spcAft>
            </a:pPr>
            <a:r>
              <a:rPr lang="en-US" dirty="0"/>
              <a:t>If beta &gt; 1.0, the security is riskier than average.</a:t>
            </a:r>
          </a:p>
          <a:p>
            <a:pPr>
              <a:spcAft>
                <a:spcPts val="2400"/>
              </a:spcAft>
            </a:pPr>
            <a:r>
              <a:rPr lang="en-US" dirty="0"/>
              <a:t>If beta &lt; 1.0, the security is less risky than average.</a:t>
            </a:r>
          </a:p>
          <a:p>
            <a:pPr>
              <a:spcAft>
                <a:spcPts val="2400"/>
              </a:spcAft>
            </a:pPr>
            <a:r>
              <a:rPr lang="en-US" dirty="0"/>
              <a:t>Most stocks have betas in the range of 0.5 to 1.5.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Comments on Beta</a:t>
            </a:r>
          </a:p>
        </p:txBody>
      </p:sp>
    </p:spTree>
    <p:extLst>
      <p:ext uri="{BB962C8B-B14F-4D97-AF65-F5344CB8AC3E}">
        <p14:creationId xmlns:p14="http://schemas.microsoft.com/office/powerpoint/2010/main" val="2571300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1800"/>
              </a:spcAft>
              <a:defRPr/>
            </a:pPr>
            <a:r>
              <a:rPr lang="en-US" dirty="0"/>
              <a:t>Yes, if the correlation between Stock i and the market is negative (i.e., </a:t>
            </a:r>
            <a:r>
              <a:rPr lang="el-GR" dirty="0"/>
              <a:t>ρ</a:t>
            </a:r>
            <a:r>
              <a:rPr lang="en-US" baseline="-25000" dirty="0" err="1"/>
              <a:t>i,m</a:t>
            </a:r>
            <a:r>
              <a:rPr lang="en-US" dirty="0"/>
              <a:t> &lt; 0).</a:t>
            </a:r>
          </a:p>
          <a:p>
            <a:pPr>
              <a:spcAft>
                <a:spcPts val="1800"/>
              </a:spcAft>
              <a:defRPr/>
            </a:pPr>
            <a:r>
              <a:rPr lang="en-US" dirty="0"/>
              <a:t>If the correlation is negative, the regression line would slope downward, and the beta would be negative.</a:t>
            </a:r>
          </a:p>
          <a:p>
            <a:pPr>
              <a:spcAft>
                <a:spcPts val="1800"/>
              </a:spcAft>
              <a:defRPr/>
            </a:pPr>
            <a:r>
              <a:rPr lang="en-US" dirty="0"/>
              <a:t>However, a negative beta is highly unlikely.</a:t>
            </a:r>
            <a:endParaRPr lang="el-GR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Can the beta of a security be negative?</a:t>
            </a:r>
          </a:p>
        </p:txBody>
      </p:sp>
    </p:spTree>
    <p:extLst>
      <p:ext uri="{BB962C8B-B14F-4D97-AF65-F5344CB8AC3E}">
        <p14:creationId xmlns:p14="http://schemas.microsoft.com/office/powerpoint/2010/main" val="1303292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Well-diversified investors are primarily concerned with how a stock is expected to move relative to the market in the future.</a:t>
            </a:r>
          </a:p>
          <a:p>
            <a:pPr>
              <a:defRPr/>
            </a:pPr>
            <a:r>
              <a:rPr lang="en-US" dirty="0"/>
              <a:t>Without a crystal ball to predict the future, analysts are forced to rely on historical data.  A typical approach to estimate beta is to run a regression of the security’s past returns against the past returns of the market.</a:t>
            </a:r>
          </a:p>
          <a:p>
            <a:pPr>
              <a:defRPr/>
            </a:pPr>
            <a:r>
              <a:rPr lang="en-US" dirty="0"/>
              <a:t>The slope of the regression line is defined as the beta coefficient for the security. </a:t>
            </a:r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Calculating Betas</a:t>
            </a:r>
          </a:p>
        </p:txBody>
      </p:sp>
    </p:spTree>
    <p:extLst>
      <p:ext uri="{BB962C8B-B14F-4D97-AF65-F5344CB8AC3E}">
        <p14:creationId xmlns:p14="http://schemas.microsoft.com/office/powerpoint/2010/main" val="3200180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Illustrating the Calculation of Beta</a:t>
            </a:r>
          </a:p>
        </p:txBody>
      </p:sp>
      <p:grpSp>
        <p:nvGrpSpPr>
          <p:cNvPr id="4" name="Group 30" descr="Graph and table illustrating the calculation of Beta." title="Calculating Beta"/>
          <p:cNvGrpSpPr>
            <a:grpSpLocks/>
          </p:cNvGrpSpPr>
          <p:nvPr/>
        </p:nvGrpSpPr>
        <p:grpSpPr bwMode="auto">
          <a:xfrm>
            <a:off x="888999" y="1416979"/>
            <a:ext cx="7366000" cy="4524375"/>
            <a:chOff x="890588" y="1624013"/>
            <a:chExt cx="7366000" cy="4524375"/>
          </a:xfrm>
        </p:grpSpPr>
        <p:grpSp>
          <p:nvGrpSpPr>
            <p:cNvPr id="5" name="Group 29"/>
            <p:cNvGrpSpPr>
              <a:grpSpLocks/>
            </p:cNvGrpSpPr>
            <p:nvPr/>
          </p:nvGrpSpPr>
          <p:grpSpPr bwMode="auto">
            <a:xfrm>
              <a:off x="890588" y="1624013"/>
              <a:ext cx="7366000" cy="4524375"/>
              <a:chOff x="576" y="1188"/>
              <a:chExt cx="4640" cy="2850"/>
            </a:xfrm>
          </p:grpSpPr>
          <p:sp>
            <p:nvSpPr>
              <p:cNvPr id="7" name="Line 6"/>
              <p:cNvSpPr>
                <a:spLocks noChangeShapeType="1"/>
              </p:cNvSpPr>
              <p:nvPr/>
            </p:nvSpPr>
            <p:spPr bwMode="auto">
              <a:xfrm flipV="1">
                <a:off x="720" y="1344"/>
                <a:ext cx="2880" cy="2591"/>
              </a:xfrm>
              <a:prstGeom prst="line">
                <a:avLst/>
              </a:prstGeom>
              <a:noFill/>
              <a:ln w="28575">
                <a:solidFill>
                  <a:schemeClr val="accent5"/>
                </a:solidFill>
                <a:round/>
                <a:headEnd type="none" w="sm" len="sm"/>
                <a:tailEnd type="none" w="sm" len="sm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" name="Rectangle 7"/>
              <p:cNvSpPr>
                <a:spLocks noChangeArrowheads="1"/>
              </p:cNvSpPr>
              <p:nvPr/>
            </p:nvSpPr>
            <p:spPr bwMode="auto">
              <a:xfrm>
                <a:off x="3031" y="1440"/>
                <a:ext cx="238" cy="58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2075" tIns="46038" rIns="92075" bIns="46038">
                <a:spAutoFit/>
              </a:bodyPr>
              <a:lstStyle/>
              <a:p>
                <a:pPr algn="ctr" eaLnBrk="0" hangingPunct="0">
                  <a:defRPr/>
                </a:pPr>
                <a:r>
                  <a:rPr lang="en-US" sz="54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  <p:sp>
            <p:nvSpPr>
              <p:cNvPr id="9" name="Rectangle 8"/>
              <p:cNvSpPr>
                <a:spLocks noChangeArrowheads="1"/>
              </p:cNvSpPr>
              <p:nvPr/>
            </p:nvSpPr>
            <p:spPr bwMode="auto">
              <a:xfrm>
                <a:off x="583" y="3456"/>
                <a:ext cx="238" cy="58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2075" tIns="46038" rIns="92075" bIns="46038">
                <a:spAutoFit/>
              </a:bodyPr>
              <a:lstStyle/>
              <a:p>
                <a:pPr algn="ctr" eaLnBrk="0" hangingPunct="0">
                  <a:defRPr/>
                </a:pPr>
                <a:r>
                  <a:rPr lang="en-US" sz="54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  <p:sp>
            <p:nvSpPr>
              <p:cNvPr id="10" name="Rectangle 9"/>
              <p:cNvSpPr>
                <a:spLocks noChangeArrowheads="1"/>
              </p:cNvSpPr>
              <p:nvPr/>
            </p:nvSpPr>
            <p:spPr bwMode="auto">
              <a:xfrm>
                <a:off x="2599" y="1728"/>
                <a:ext cx="238" cy="58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2075" tIns="46038" rIns="92075" bIns="46038">
                <a:spAutoFit/>
              </a:bodyPr>
              <a:lstStyle/>
              <a:p>
                <a:pPr algn="ctr" eaLnBrk="0" hangingPunct="0">
                  <a:defRPr/>
                </a:pPr>
                <a:r>
                  <a:rPr lang="en-US" sz="54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  <p:sp>
            <p:nvSpPr>
              <p:cNvPr id="11" name="Line 10"/>
              <p:cNvSpPr>
                <a:spLocks noChangeShapeType="1"/>
              </p:cNvSpPr>
              <p:nvPr/>
            </p:nvSpPr>
            <p:spPr bwMode="auto">
              <a:xfrm>
                <a:off x="1473" y="1728"/>
                <a:ext cx="0" cy="2208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" name="Line 11"/>
              <p:cNvSpPr>
                <a:spLocks noChangeShapeType="1"/>
              </p:cNvSpPr>
              <p:nvPr/>
            </p:nvSpPr>
            <p:spPr bwMode="auto">
              <a:xfrm>
                <a:off x="576" y="3072"/>
                <a:ext cx="4319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grpSp>
            <p:nvGrpSpPr>
              <p:cNvPr id="13" name="Group 12"/>
              <p:cNvGrpSpPr>
                <a:grpSpLocks/>
              </p:cNvGrpSpPr>
              <p:nvPr/>
            </p:nvGrpSpPr>
            <p:grpSpPr bwMode="auto">
              <a:xfrm>
                <a:off x="1248" y="1188"/>
                <a:ext cx="311" cy="437"/>
                <a:chOff x="1330" y="684"/>
                <a:chExt cx="311" cy="437"/>
              </a:xfrm>
            </p:grpSpPr>
            <p:sp>
              <p:nvSpPr>
                <p:cNvPr id="27" name="Rectangle 13"/>
                <p:cNvSpPr>
                  <a:spLocks noChangeArrowheads="1"/>
                </p:cNvSpPr>
                <p:nvPr/>
              </p:nvSpPr>
              <p:spPr bwMode="auto">
                <a:xfrm>
                  <a:off x="1416" y="888"/>
                  <a:ext cx="192" cy="23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92075" tIns="46038" rIns="92075" bIns="46038">
                  <a:spAutoFit/>
                </a:bodyPr>
                <a:lstStyle/>
                <a:p>
                  <a:pPr algn="ctr" eaLnBrk="0" hangingPunct="0">
                    <a:defRPr/>
                  </a:pPr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r</a:t>
                  </a:r>
                  <a:r>
                    <a:rPr lang="en-US" baseline="-250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i</a:t>
                  </a:r>
                </a:p>
              </p:txBody>
            </p:sp>
            <p:sp>
              <p:nvSpPr>
                <p:cNvPr id="28" name="Rectangle 14"/>
                <p:cNvSpPr>
                  <a:spLocks noChangeArrowheads="1"/>
                </p:cNvSpPr>
                <p:nvPr/>
              </p:nvSpPr>
              <p:spPr bwMode="auto">
                <a:xfrm>
                  <a:off x="1330" y="684"/>
                  <a:ext cx="311" cy="3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92075" tIns="46038" rIns="92075" bIns="46038">
                  <a:spAutoFit/>
                </a:bodyPr>
                <a:lstStyle/>
                <a:p>
                  <a:pPr algn="ctr" eaLnBrk="0" hangingPunct="0">
                    <a:defRPr/>
                  </a:pPr>
                  <a:r>
                    <a:rPr lang="en-US" sz="28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_</a:t>
                  </a:r>
                </a:p>
              </p:txBody>
            </p:sp>
          </p:grpSp>
          <p:sp>
            <p:nvSpPr>
              <p:cNvPr id="14" name="Rectangle 15"/>
              <p:cNvSpPr>
                <a:spLocks noChangeArrowheads="1"/>
              </p:cNvSpPr>
              <p:nvPr/>
            </p:nvSpPr>
            <p:spPr bwMode="auto">
              <a:xfrm>
                <a:off x="4704" y="3168"/>
                <a:ext cx="512" cy="2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92075" tIns="46038" rIns="92075" bIns="46038">
                <a:spAutoFit/>
              </a:bodyPr>
              <a:lstStyle/>
              <a:p>
                <a:pPr algn="ctr" eaLnBrk="0" hangingPunct="0">
                  <a:defRPr/>
                </a:pPr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r</a:t>
                </a:r>
                <a:r>
                  <a:rPr lang="en-US" baseline="-25000" dirty="0">
                    <a:latin typeface="Arial" panose="020B0604020202020204" pitchFamily="34" charset="0"/>
                    <a:cs typeface="Arial" panose="020B0604020202020204" pitchFamily="34" charset="0"/>
                  </a:rPr>
                  <a:t>M</a:t>
                </a:r>
              </a:p>
            </p:txBody>
          </p:sp>
          <p:sp>
            <p:nvSpPr>
              <p:cNvPr id="15" name="Rectangle 17"/>
              <p:cNvSpPr>
                <a:spLocks noChangeArrowheads="1"/>
              </p:cNvSpPr>
              <p:nvPr/>
            </p:nvSpPr>
            <p:spPr bwMode="auto">
              <a:xfrm>
                <a:off x="624" y="3072"/>
                <a:ext cx="3503" cy="2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92075" tIns="46038" rIns="92075" bIns="46038">
                <a:spAutoFit/>
              </a:bodyPr>
              <a:lstStyle/>
              <a:p>
                <a:pPr eaLnBrk="0" hangingPunct="0">
                  <a:defRPr/>
                </a:pPr>
                <a:r>
                  <a:rPr lang="en-US" sz="1600" dirty="0"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-</a:t>
                </a:r>
                <a:r>
                  <a:rPr lang="en-US" dirty="0"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5	0	5	10	15	20</a:t>
                </a:r>
              </a:p>
            </p:txBody>
          </p:sp>
          <p:sp>
            <p:nvSpPr>
              <p:cNvPr id="16" name="Rectangle 18"/>
              <p:cNvSpPr>
                <a:spLocks noChangeArrowheads="1"/>
              </p:cNvSpPr>
              <p:nvPr/>
            </p:nvSpPr>
            <p:spPr bwMode="auto">
              <a:xfrm>
                <a:off x="1137" y="1632"/>
                <a:ext cx="323" cy="12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2075" tIns="46038" rIns="92075" bIns="46038">
                <a:spAutoFit/>
              </a:bodyPr>
              <a:lstStyle/>
              <a:p>
                <a:pPr algn="ctr" eaLnBrk="0" hangingPunct="0">
                  <a:lnSpc>
                    <a:spcPct val="80000"/>
                  </a:lnSpc>
                  <a:defRPr/>
                </a:pPr>
                <a:endParaRPr lang="en-US" sz="20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endParaRPr>
              </a:p>
              <a:p>
                <a:pPr algn="ctr" eaLnBrk="0" hangingPunct="0">
                  <a:lnSpc>
                    <a:spcPct val="80000"/>
                  </a:lnSpc>
                  <a:defRPr/>
                </a:pPr>
                <a:r>
                  <a:rPr lang="en-US" sz="2000" dirty="0"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20</a:t>
                </a:r>
              </a:p>
              <a:p>
                <a:pPr algn="ctr" eaLnBrk="0" hangingPunct="0">
                  <a:lnSpc>
                    <a:spcPct val="80000"/>
                  </a:lnSpc>
                  <a:defRPr/>
                </a:pPr>
                <a:endParaRPr lang="en-US" sz="20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endParaRPr>
              </a:p>
              <a:p>
                <a:pPr algn="ctr" eaLnBrk="0" hangingPunct="0">
                  <a:lnSpc>
                    <a:spcPct val="80000"/>
                  </a:lnSpc>
                  <a:defRPr/>
                </a:pPr>
                <a:r>
                  <a:rPr lang="en-US" sz="2000" dirty="0"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15</a:t>
                </a:r>
              </a:p>
              <a:p>
                <a:pPr algn="ctr" eaLnBrk="0" hangingPunct="0">
                  <a:lnSpc>
                    <a:spcPct val="80000"/>
                  </a:lnSpc>
                  <a:defRPr/>
                </a:pPr>
                <a:endParaRPr lang="en-US" sz="20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endParaRPr>
              </a:p>
              <a:p>
                <a:pPr algn="ctr" eaLnBrk="0" hangingPunct="0">
                  <a:lnSpc>
                    <a:spcPct val="80000"/>
                  </a:lnSpc>
                  <a:defRPr/>
                </a:pPr>
                <a:r>
                  <a:rPr lang="en-US" sz="2000" dirty="0"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10</a:t>
                </a:r>
              </a:p>
              <a:p>
                <a:pPr algn="ctr" eaLnBrk="0" hangingPunct="0">
                  <a:lnSpc>
                    <a:spcPct val="80000"/>
                  </a:lnSpc>
                  <a:defRPr/>
                </a:pPr>
                <a:endParaRPr lang="en-US" sz="20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endParaRPr>
              </a:p>
              <a:p>
                <a:pPr algn="ctr" eaLnBrk="0" hangingPunct="0">
                  <a:lnSpc>
                    <a:spcPct val="80000"/>
                  </a:lnSpc>
                  <a:defRPr/>
                </a:pPr>
                <a:r>
                  <a:rPr lang="en-US" sz="2000" dirty="0"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5</a:t>
                </a:r>
              </a:p>
            </p:txBody>
          </p:sp>
          <p:sp>
            <p:nvSpPr>
              <p:cNvPr id="17" name="Rectangle 19"/>
              <p:cNvSpPr>
                <a:spLocks noChangeArrowheads="1"/>
              </p:cNvSpPr>
              <p:nvPr/>
            </p:nvSpPr>
            <p:spPr bwMode="auto">
              <a:xfrm>
                <a:off x="1104" y="3504"/>
                <a:ext cx="351" cy="52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2075" tIns="46038" rIns="92075" bIns="46038">
                <a:spAutoFit/>
              </a:bodyPr>
              <a:lstStyle/>
              <a:p>
                <a:pPr algn="ctr" eaLnBrk="0" hangingPunct="0">
                  <a:lnSpc>
                    <a:spcPct val="80000"/>
                  </a:lnSpc>
                  <a:defRPr/>
                </a:pPr>
                <a:r>
                  <a:rPr lang="en-US" sz="2000" dirty="0">
                    <a:latin typeface="Arial" panose="020B0604020202020204" pitchFamily="34" charset="0"/>
                    <a:cs typeface="Arial" panose="020B0604020202020204" pitchFamily="34" charset="0"/>
                  </a:rPr>
                  <a:t>-5</a:t>
                </a:r>
              </a:p>
              <a:p>
                <a:pPr algn="ctr" eaLnBrk="0" hangingPunct="0">
                  <a:lnSpc>
                    <a:spcPct val="80000"/>
                  </a:lnSpc>
                  <a:defRPr/>
                </a:pPr>
                <a:endParaRPr lang="en-US" sz="2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ctr" eaLnBrk="0" hangingPunct="0">
                  <a:lnSpc>
                    <a:spcPct val="80000"/>
                  </a:lnSpc>
                  <a:defRPr/>
                </a:pPr>
                <a:r>
                  <a:rPr lang="en-US" sz="2000" dirty="0">
                    <a:latin typeface="Arial" panose="020B0604020202020204" pitchFamily="34" charset="0"/>
                    <a:cs typeface="Arial" panose="020B0604020202020204" pitchFamily="34" charset="0"/>
                  </a:rPr>
                  <a:t>-10</a:t>
                </a:r>
              </a:p>
            </p:txBody>
          </p:sp>
          <p:grpSp>
            <p:nvGrpSpPr>
              <p:cNvPr id="18" name="Group 27"/>
              <p:cNvGrpSpPr>
                <a:grpSpLocks/>
              </p:cNvGrpSpPr>
              <p:nvPr/>
            </p:nvGrpSpPr>
            <p:grpSpPr bwMode="auto">
              <a:xfrm>
                <a:off x="2448" y="3360"/>
                <a:ext cx="1968" cy="544"/>
                <a:chOff x="2448" y="3360"/>
                <a:chExt cx="1968" cy="544"/>
              </a:xfrm>
            </p:grpSpPr>
            <p:sp>
              <p:nvSpPr>
                <p:cNvPr id="24" name="Rectangle 20"/>
                <p:cNvSpPr>
                  <a:spLocks noChangeArrowheads="1"/>
                </p:cNvSpPr>
                <p:nvPr/>
              </p:nvSpPr>
              <p:spPr bwMode="auto">
                <a:xfrm>
                  <a:off x="2448" y="3360"/>
                  <a:ext cx="1968" cy="54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lIns="92075" tIns="46038" rIns="92075" bIns="46038">
                  <a:spAutoFit/>
                </a:bodyPr>
                <a:lstStyle/>
                <a:p>
                  <a:pPr eaLnBrk="0" hangingPunct="0">
                    <a:lnSpc>
                      <a:spcPts val="3200"/>
                    </a:lnSpc>
                    <a:defRPr/>
                  </a:pPr>
                  <a:r>
                    <a:rPr lang="en-US" sz="2000" dirty="0">
                      <a:latin typeface="Verdana" panose="020B0604030504040204" pitchFamily="34" charset="0"/>
                      <a:ea typeface="Verdana" panose="020B0604030504040204" pitchFamily="34" charset="0"/>
                      <a:cs typeface="Verdana" panose="020B0604030504040204" pitchFamily="34" charset="0"/>
                    </a:rPr>
                    <a:t>Regression line:</a:t>
                  </a:r>
                </a:p>
                <a:p>
                  <a:pPr eaLnBrk="0" hangingPunct="0">
                    <a:lnSpc>
                      <a:spcPts val="3200"/>
                    </a:lnSpc>
                    <a:defRPr/>
                  </a:pPr>
                  <a:r>
                    <a:rPr lang="en-US" sz="2000" dirty="0">
                      <a:latin typeface="Verdana" panose="020B0604030504040204" pitchFamily="34" charset="0"/>
                      <a:ea typeface="Verdana" panose="020B0604030504040204" pitchFamily="34" charset="0"/>
                      <a:cs typeface="Verdana" panose="020B0604030504040204" pitchFamily="34" charset="0"/>
                    </a:rPr>
                    <a:t>r</a:t>
                  </a:r>
                  <a:r>
                    <a:rPr lang="en-US" sz="2000" baseline="-25000" dirty="0">
                      <a:latin typeface="Verdana" panose="020B0604030504040204" pitchFamily="34" charset="0"/>
                      <a:ea typeface="Verdana" panose="020B0604030504040204" pitchFamily="34" charset="0"/>
                      <a:cs typeface="Verdana" panose="020B0604030504040204" pitchFamily="34" charset="0"/>
                    </a:rPr>
                    <a:t>i</a:t>
                  </a:r>
                  <a:r>
                    <a:rPr lang="en-US" sz="2000" dirty="0">
                      <a:latin typeface="Verdana" panose="020B0604030504040204" pitchFamily="34" charset="0"/>
                      <a:ea typeface="Verdana" panose="020B0604030504040204" pitchFamily="34" charset="0"/>
                      <a:cs typeface="Verdana" panose="020B0604030504040204" pitchFamily="34" charset="0"/>
                    </a:rPr>
                    <a:t> = -2.59 + 1.44 r</a:t>
                  </a:r>
                  <a:r>
                    <a:rPr lang="en-US" sz="2000" baseline="-25000" dirty="0">
                      <a:latin typeface="Verdana" panose="020B0604030504040204" pitchFamily="34" charset="0"/>
                      <a:ea typeface="Verdana" panose="020B0604030504040204" pitchFamily="34" charset="0"/>
                      <a:cs typeface="Verdana" panose="020B0604030504040204" pitchFamily="34" charset="0"/>
                    </a:rPr>
                    <a:t>M</a:t>
                  </a:r>
                </a:p>
              </p:txBody>
            </p:sp>
            <p:sp>
              <p:nvSpPr>
                <p:cNvPr id="25" name="Rectangle 23"/>
                <p:cNvSpPr>
                  <a:spLocks noChangeArrowheads="1"/>
                </p:cNvSpPr>
                <p:nvPr/>
              </p:nvSpPr>
              <p:spPr bwMode="auto">
                <a:xfrm>
                  <a:off x="2468" y="3630"/>
                  <a:ext cx="171" cy="19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92075" tIns="46038" rIns="92075" bIns="46038">
                  <a:spAutoFit/>
                </a:bodyPr>
                <a:lstStyle/>
                <a:p>
                  <a:pPr eaLnBrk="0" hangingPunct="0">
                    <a:defRPr/>
                  </a:pPr>
                  <a:r>
                    <a:rPr lang="en-US" sz="14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^</a:t>
                  </a:r>
                </a:p>
              </p:txBody>
            </p:sp>
            <p:sp>
              <p:nvSpPr>
                <p:cNvPr id="26" name="Rectangle 24"/>
                <p:cNvSpPr>
                  <a:spLocks noChangeArrowheads="1"/>
                </p:cNvSpPr>
                <p:nvPr/>
              </p:nvSpPr>
              <p:spPr bwMode="auto">
                <a:xfrm>
                  <a:off x="3906" y="3630"/>
                  <a:ext cx="171" cy="19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92075" tIns="46038" rIns="92075" bIns="46038">
                  <a:spAutoFit/>
                </a:bodyPr>
                <a:lstStyle/>
                <a:p>
                  <a:pPr eaLnBrk="0" hangingPunct="0">
                    <a:defRPr/>
                  </a:pPr>
                  <a:r>
                    <a:rPr lang="en-US" sz="14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^</a:t>
                  </a:r>
                </a:p>
              </p:txBody>
            </p:sp>
          </p:grpSp>
          <p:grpSp>
            <p:nvGrpSpPr>
              <p:cNvPr id="19" name="Group 28"/>
              <p:cNvGrpSpPr>
                <a:grpSpLocks/>
              </p:cNvGrpSpPr>
              <p:nvPr/>
            </p:nvGrpSpPr>
            <p:grpSpPr bwMode="auto">
              <a:xfrm>
                <a:off x="3546" y="1728"/>
                <a:ext cx="1658" cy="963"/>
                <a:chOff x="3546" y="1728"/>
                <a:chExt cx="1658" cy="963"/>
              </a:xfrm>
            </p:grpSpPr>
            <p:sp>
              <p:nvSpPr>
                <p:cNvPr id="20" name="Rectangle 5"/>
                <p:cNvSpPr>
                  <a:spLocks noChangeArrowheads="1"/>
                </p:cNvSpPr>
                <p:nvPr/>
              </p:nvSpPr>
              <p:spPr bwMode="auto">
                <a:xfrm>
                  <a:off x="3552" y="1728"/>
                  <a:ext cx="1652" cy="963"/>
                </a:xfrm>
                <a:prstGeom prst="rect">
                  <a:avLst/>
                </a:prstGeom>
                <a:noFill/>
                <a:ln w="25400">
                  <a:solidFill>
                    <a:srgbClr val="343F52"/>
                  </a:solidFill>
                  <a:miter lim="800000"/>
                  <a:headEnd/>
                  <a:tailEnd/>
                </a:ln>
                <a:effectLst/>
              </p:spPr>
              <p:txBody>
                <a:bodyPr lIns="92075" tIns="46038" rIns="92075" bIns="46038">
                  <a:spAutoFit/>
                </a:bodyPr>
                <a:lstStyle/>
                <a:p>
                  <a:pPr eaLnBrk="0" hangingPunct="0">
                    <a:lnSpc>
                      <a:spcPts val="2800"/>
                    </a:lnSpc>
                    <a:defRPr/>
                  </a:pPr>
                  <a:r>
                    <a:rPr lang="en-US" sz="1600" dirty="0">
                      <a:latin typeface="Verdana" panose="020B0604030504040204" pitchFamily="34" charset="0"/>
                      <a:ea typeface="Verdana" panose="020B0604030504040204" pitchFamily="34" charset="0"/>
                      <a:cs typeface="Verdana" panose="020B0604030504040204" pitchFamily="34" charset="0"/>
                    </a:rPr>
                    <a:t>Year	r</a:t>
                  </a:r>
                  <a:r>
                    <a:rPr lang="en-US" sz="1600" baseline="-25000" dirty="0">
                      <a:latin typeface="Verdana" panose="020B0604030504040204" pitchFamily="34" charset="0"/>
                      <a:ea typeface="Verdana" panose="020B0604030504040204" pitchFamily="34" charset="0"/>
                      <a:cs typeface="Verdana" panose="020B0604030504040204" pitchFamily="34" charset="0"/>
                    </a:rPr>
                    <a:t>M	  </a:t>
                  </a:r>
                  <a:r>
                    <a:rPr lang="en-US" sz="1600" dirty="0">
                      <a:latin typeface="Verdana" panose="020B0604030504040204" pitchFamily="34" charset="0"/>
                      <a:ea typeface="Verdana" panose="020B0604030504040204" pitchFamily="34" charset="0"/>
                      <a:cs typeface="Verdana" panose="020B0604030504040204" pitchFamily="34" charset="0"/>
                    </a:rPr>
                    <a:t>r</a:t>
                  </a:r>
                  <a:r>
                    <a:rPr lang="en-US" sz="1600" baseline="-25000" dirty="0">
                      <a:latin typeface="Verdana" panose="020B0604030504040204" pitchFamily="34" charset="0"/>
                      <a:ea typeface="Verdana" panose="020B0604030504040204" pitchFamily="34" charset="0"/>
                      <a:cs typeface="Verdana" panose="020B0604030504040204" pitchFamily="34" charset="0"/>
                    </a:rPr>
                    <a:t>i</a:t>
                  </a:r>
                  <a:r>
                    <a:rPr lang="en-US" sz="1600" dirty="0">
                      <a:latin typeface="Verdana" panose="020B0604030504040204" pitchFamily="34" charset="0"/>
                      <a:ea typeface="Verdana" panose="020B0604030504040204" pitchFamily="34" charset="0"/>
                      <a:cs typeface="Verdana" panose="020B0604030504040204" pitchFamily="34" charset="0"/>
                    </a:rPr>
                    <a:t>  </a:t>
                  </a:r>
                </a:p>
                <a:p>
                  <a:pPr eaLnBrk="0" hangingPunct="0">
                    <a:lnSpc>
                      <a:spcPts val="2800"/>
                    </a:lnSpc>
                    <a:defRPr/>
                  </a:pPr>
                  <a:r>
                    <a:rPr lang="en-US" sz="1600" dirty="0">
                      <a:latin typeface="Verdana" panose="020B0604030504040204" pitchFamily="34" charset="0"/>
                      <a:ea typeface="Verdana" panose="020B0604030504040204" pitchFamily="34" charset="0"/>
                      <a:cs typeface="Verdana" panose="020B0604030504040204" pitchFamily="34" charset="0"/>
                    </a:rPr>
                    <a:t>  1	15%	 18%</a:t>
                  </a:r>
                </a:p>
                <a:p>
                  <a:pPr eaLnBrk="0" hangingPunct="0">
                    <a:lnSpc>
                      <a:spcPts val="2800"/>
                    </a:lnSpc>
                    <a:defRPr/>
                  </a:pPr>
                  <a:r>
                    <a:rPr lang="en-US" sz="1600" dirty="0">
                      <a:latin typeface="Verdana" panose="020B0604030504040204" pitchFamily="34" charset="0"/>
                      <a:ea typeface="Verdana" panose="020B0604030504040204" pitchFamily="34" charset="0"/>
                      <a:cs typeface="Verdana" panose="020B0604030504040204" pitchFamily="34" charset="0"/>
                    </a:rPr>
                    <a:t>  2	 -5	-10</a:t>
                  </a:r>
                </a:p>
                <a:p>
                  <a:pPr eaLnBrk="0" hangingPunct="0">
                    <a:lnSpc>
                      <a:spcPts val="2800"/>
                    </a:lnSpc>
                    <a:defRPr/>
                  </a:pPr>
                  <a:r>
                    <a:rPr lang="en-US" sz="1600" dirty="0">
                      <a:latin typeface="Verdana" panose="020B0604030504040204" pitchFamily="34" charset="0"/>
                      <a:ea typeface="Verdana" panose="020B0604030504040204" pitchFamily="34" charset="0"/>
                      <a:cs typeface="Verdana" panose="020B0604030504040204" pitchFamily="34" charset="0"/>
                    </a:rPr>
                    <a:t>  3	12	 16</a:t>
                  </a:r>
                </a:p>
              </p:txBody>
            </p:sp>
            <p:sp>
              <p:nvSpPr>
                <p:cNvPr id="21" name="Line 21"/>
                <p:cNvSpPr>
                  <a:spLocks noChangeShapeType="1"/>
                </p:cNvSpPr>
                <p:nvPr/>
              </p:nvSpPr>
              <p:spPr bwMode="auto">
                <a:xfrm>
                  <a:off x="4176" y="1812"/>
                  <a:ext cx="115" cy="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2" name="Line 22"/>
                <p:cNvSpPr>
                  <a:spLocks noChangeShapeType="1"/>
                </p:cNvSpPr>
                <p:nvPr/>
              </p:nvSpPr>
              <p:spPr bwMode="auto">
                <a:xfrm>
                  <a:off x="3546" y="1989"/>
                  <a:ext cx="1655" cy="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3" name="Line 25"/>
                <p:cNvSpPr>
                  <a:spLocks noChangeShapeType="1"/>
                </p:cNvSpPr>
                <p:nvPr/>
              </p:nvSpPr>
              <p:spPr bwMode="auto">
                <a:xfrm>
                  <a:off x="4791" y="1812"/>
                  <a:ext cx="115" cy="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6" name="Line 25"/>
            <p:cNvSpPr>
              <a:spLocks noChangeShapeType="1"/>
            </p:cNvSpPr>
            <p:nvPr/>
          </p:nvSpPr>
          <p:spPr bwMode="auto">
            <a:xfrm>
              <a:off x="7710488" y="4864100"/>
              <a:ext cx="182562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10709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listing of all possible outcomes, and the probability of each occurrence.</a:t>
            </a:r>
          </a:p>
          <a:p>
            <a:r>
              <a:rPr lang="en-US" dirty="0"/>
              <a:t>Can be shown graphically.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20" name="Title 19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Probability Distributions</a:t>
            </a:r>
          </a:p>
        </p:txBody>
      </p:sp>
      <p:grpSp>
        <p:nvGrpSpPr>
          <p:cNvPr id="4" name="Group 20" descr="Graph illustrating rate of returns with possible outcomes and probability of each occurence." title="Probability Distributions "/>
          <p:cNvGrpSpPr>
            <a:grpSpLocks/>
          </p:cNvGrpSpPr>
          <p:nvPr/>
        </p:nvGrpSpPr>
        <p:grpSpPr bwMode="auto">
          <a:xfrm>
            <a:off x="819942" y="3264865"/>
            <a:ext cx="7537450" cy="3027363"/>
            <a:chOff x="895350" y="3324226"/>
            <a:chExt cx="7537450" cy="3027363"/>
          </a:xfrm>
        </p:grpSpPr>
        <p:grpSp>
          <p:nvGrpSpPr>
            <p:cNvPr id="5" name="Group 43"/>
            <p:cNvGrpSpPr>
              <a:grpSpLocks/>
            </p:cNvGrpSpPr>
            <p:nvPr/>
          </p:nvGrpSpPr>
          <p:grpSpPr bwMode="auto">
            <a:xfrm>
              <a:off x="895350" y="3324226"/>
              <a:ext cx="7537450" cy="3027363"/>
              <a:chOff x="564" y="2112"/>
              <a:chExt cx="4748" cy="1907"/>
            </a:xfrm>
          </p:grpSpPr>
          <p:sp>
            <p:nvSpPr>
              <p:cNvPr id="8" name="Line 20"/>
              <p:cNvSpPr>
                <a:spLocks noChangeShapeType="1"/>
              </p:cNvSpPr>
              <p:nvPr/>
            </p:nvSpPr>
            <p:spPr bwMode="auto">
              <a:xfrm>
                <a:off x="1859" y="2112"/>
                <a:ext cx="0" cy="1219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en-US" sz="2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" name="Line 21"/>
              <p:cNvSpPr>
                <a:spLocks noChangeShapeType="1"/>
              </p:cNvSpPr>
              <p:nvPr/>
            </p:nvSpPr>
            <p:spPr bwMode="auto">
              <a:xfrm>
                <a:off x="564" y="3331"/>
                <a:ext cx="3791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en-US" sz="2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" name="Line 22"/>
              <p:cNvSpPr>
                <a:spLocks noChangeShapeType="1"/>
              </p:cNvSpPr>
              <p:nvPr/>
            </p:nvSpPr>
            <p:spPr bwMode="auto">
              <a:xfrm>
                <a:off x="2531" y="2181"/>
                <a:ext cx="0" cy="1152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prstDash val="sysDot"/>
                <a:round/>
                <a:headEnd type="none" w="sm" len="sm"/>
                <a:tailEnd type="none" w="sm" len="sm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en-US" sz="2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Rectangle 24"/>
              <p:cNvSpPr>
                <a:spLocks noChangeArrowheads="1"/>
              </p:cNvSpPr>
              <p:nvPr/>
            </p:nvSpPr>
            <p:spPr bwMode="auto">
              <a:xfrm>
                <a:off x="1614" y="3786"/>
                <a:ext cx="1894" cy="2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2075" tIns="46038" rIns="92075" bIns="46038">
                <a:spAutoFit/>
              </a:bodyPr>
              <a:lstStyle/>
              <a:p>
                <a:pPr eaLnBrk="0" hangingPunct="0">
                  <a:defRPr/>
                </a:pPr>
                <a:r>
                  <a:rPr lang="en-US" dirty="0"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Expected Rate of Return</a:t>
                </a:r>
              </a:p>
            </p:txBody>
          </p:sp>
          <p:sp>
            <p:nvSpPr>
              <p:cNvPr id="12" name="AutoShape 25"/>
              <p:cNvSpPr>
                <a:spLocks noChangeArrowheads="1"/>
              </p:cNvSpPr>
              <p:nvPr/>
            </p:nvSpPr>
            <p:spPr bwMode="auto">
              <a:xfrm>
                <a:off x="2469" y="3552"/>
                <a:ext cx="130" cy="264"/>
              </a:xfrm>
              <a:prstGeom prst="upArrow">
                <a:avLst>
                  <a:gd name="adj1" fmla="val 50000"/>
                  <a:gd name="adj2" fmla="val 101510"/>
                </a:avLst>
              </a:prstGeom>
              <a:solidFill>
                <a:schemeClr val="accent4">
                  <a:lumMod val="75000"/>
                </a:schemeClr>
              </a:solidFill>
              <a:ln w="127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en-US" sz="2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Rectangle 26"/>
              <p:cNvSpPr>
                <a:spLocks noChangeArrowheads="1"/>
              </p:cNvSpPr>
              <p:nvPr/>
            </p:nvSpPr>
            <p:spPr bwMode="auto">
              <a:xfrm>
                <a:off x="4368" y="3120"/>
                <a:ext cx="944" cy="40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2075" tIns="46038" rIns="92075" bIns="46038">
                <a:spAutoFit/>
              </a:bodyPr>
              <a:lstStyle/>
              <a:p>
                <a:pPr eaLnBrk="0" hangingPunct="0">
                  <a:defRPr/>
                </a:pPr>
                <a:r>
                  <a:rPr lang="en-US" dirty="0"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Rate of</a:t>
                </a:r>
              </a:p>
              <a:p>
                <a:pPr eaLnBrk="0" hangingPunct="0">
                  <a:defRPr/>
                </a:pPr>
                <a:r>
                  <a:rPr lang="en-US" dirty="0"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Return (%)</a:t>
                </a:r>
              </a:p>
            </p:txBody>
          </p:sp>
          <p:sp>
            <p:nvSpPr>
              <p:cNvPr id="14" name="Rectangle 27"/>
              <p:cNvSpPr>
                <a:spLocks noChangeArrowheads="1"/>
              </p:cNvSpPr>
              <p:nvPr/>
            </p:nvSpPr>
            <p:spPr bwMode="auto">
              <a:xfrm>
                <a:off x="3769" y="3331"/>
                <a:ext cx="396" cy="2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2075" tIns="46038" rIns="92075" bIns="46038">
                <a:spAutoFit/>
              </a:bodyPr>
              <a:lstStyle/>
              <a:p>
                <a:pPr eaLnBrk="0" hangingPunct="0">
                  <a:defRPr/>
                </a:pPr>
                <a:r>
                  <a:rPr lang="en-US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100</a:t>
                </a:r>
              </a:p>
            </p:txBody>
          </p:sp>
          <p:sp>
            <p:nvSpPr>
              <p:cNvPr id="15" name="Rectangle 28"/>
              <p:cNvSpPr>
                <a:spLocks noChangeArrowheads="1"/>
              </p:cNvSpPr>
              <p:nvPr/>
            </p:nvSpPr>
            <p:spPr bwMode="auto">
              <a:xfrm>
                <a:off x="2385" y="3331"/>
                <a:ext cx="303" cy="2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2075" tIns="46038" rIns="92075" bIns="46038">
                <a:spAutoFit/>
              </a:bodyPr>
              <a:lstStyle/>
              <a:p>
                <a:pPr eaLnBrk="0" hangingPunct="0">
                  <a:defRPr/>
                </a:pPr>
                <a:r>
                  <a:rPr lang="en-US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15</a:t>
                </a:r>
              </a:p>
            </p:txBody>
          </p:sp>
          <p:sp>
            <p:nvSpPr>
              <p:cNvPr id="16" name="Rectangle 29"/>
              <p:cNvSpPr>
                <a:spLocks noChangeArrowheads="1"/>
              </p:cNvSpPr>
              <p:nvPr/>
            </p:nvSpPr>
            <p:spPr bwMode="auto">
              <a:xfrm>
                <a:off x="1753" y="3331"/>
                <a:ext cx="210" cy="2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2075" tIns="46038" rIns="92075" bIns="46038">
                <a:spAutoFit/>
              </a:bodyPr>
              <a:lstStyle/>
              <a:p>
                <a:pPr eaLnBrk="0" hangingPunct="0">
                  <a:defRPr/>
                </a:pPr>
                <a:r>
                  <a:rPr lang="en-US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0</a:t>
                </a:r>
              </a:p>
            </p:txBody>
          </p:sp>
          <p:sp>
            <p:nvSpPr>
              <p:cNvPr id="17" name="Rectangle 30"/>
              <p:cNvSpPr>
                <a:spLocks noChangeArrowheads="1"/>
              </p:cNvSpPr>
              <p:nvPr/>
            </p:nvSpPr>
            <p:spPr bwMode="auto">
              <a:xfrm>
                <a:off x="649" y="3331"/>
                <a:ext cx="369" cy="2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2075" tIns="46038" rIns="92075" bIns="46038">
                <a:spAutoFit/>
              </a:bodyPr>
              <a:lstStyle/>
              <a:p>
                <a:pPr eaLnBrk="0" hangingPunct="0">
                  <a:defRPr/>
                </a:pPr>
                <a:r>
                  <a:rPr lang="en-US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-70</a:t>
                </a:r>
              </a:p>
            </p:txBody>
          </p:sp>
          <p:sp>
            <p:nvSpPr>
              <p:cNvPr id="18" name="Rectangle 31"/>
              <p:cNvSpPr>
                <a:spLocks noChangeArrowheads="1"/>
              </p:cNvSpPr>
              <p:nvPr/>
            </p:nvSpPr>
            <p:spPr bwMode="auto">
              <a:xfrm>
                <a:off x="2898" y="2304"/>
                <a:ext cx="624" cy="233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92075" tIns="46038" rIns="92075" bIns="46038">
                <a:spAutoFit/>
              </a:bodyPr>
              <a:lstStyle/>
              <a:p>
                <a:pPr algn="ctr" eaLnBrk="0" hangingPunct="0">
                  <a:defRPr/>
                </a:pPr>
                <a:r>
                  <a:rPr lang="en-US" dirty="0"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Firm X</a:t>
                </a:r>
              </a:p>
            </p:txBody>
          </p:sp>
          <p:sp>
            <p:nvSpPr>
              <p:cNvPr id="19" name="Rectangle 32"/>
              <p:cNvSpPr>
                <a:spLocks noChangeArrowheads="1"/>
              </p:cNvSpPr>
              <p:nvPr/>
            </p:nvSpPr>
            <p:spPr bwMode="auto">
              <a:xfrm>
                <a:off x="672" y="2976"/>
                <a:ext cx="586" cy="233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none" lIns="92075" tIns="46038" rIns="92075" bIns="46038">
                <a:spAutoFit/>
              </a:bodyPr>
              <a:lstStyle/>
              <a:p>
                <a:pPr algn="ctr" eaLnBrk="0" hangingPunct="0">
                  <a:defRPr/>
                </a:pPr>
                <a:r>
                  <a:rPr lang="en-US" dirty="0"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Firm Y</a:t>
                </a:r>
              </a:p>
            </p:txBody>
          </p:sp>
        </p:grpSp>
        <p:sp>
          <p:nvSpPr>
            <p:cNvPr id="6" name="Freeform 21"/>
            <p:cNvSpPr/>
            <p:nvPr/>
          </p:nvSpPr>
          <p:spPr>
            <a:xfrm>
              <a:off x="2179638" y="3410088"/>
              <a:ext cx="3660775" cy="1838325"/>
            </a:xfrm>
            <a:custGeom>
              <a:avLst/>
              <a:gdLst>
                <a:gd name="connsiteX0" fmla="*/ 0 w 3661257"/>
                <a:gd name="connsiteY0" fmla="*/ 1831848 h 1839163"/>
                <a:gd name="connsiteX1" fmla="*/ 120700 w 3661257"/>
                <a:gd name="connsiteY1" fmla="*/ 1820875 h 1839163"/>
                <a:gd name="connsiteX2" fmla="*/ 215798 w 3661257"/>
                <a:gd name="connsiteY2" fmla="*/ 1809902 h 1839163"/>
                <a:gd name="connsiteX3" fmla="*/ 329184 w 3661257"/>
                <a:gd name="connsiteY3" fmla="*/ 1784299 h 1839163"/>
                <a:gd name="connsiteX4" fmla="*/ 468172 w 3661257"/>
                <a:gd name="connsiteY4" fmla="*/ 1729435 h 1839163"/>
                <a:gd name="connsiteX5" fmla="*/ 566928 w 3661257"/>
                <a:gd name="connsiteY5" fmla="*/ 1667256 h 1839163"/>
                <a:gd name="connsiteX6" fmla="*/ 651052 w 3661257"/>
                <a:gd name="connsiteY6" fmla="*/ 1608734 h 1839163"/>
                <a:gd name="connsiteX7" fmla="*/ 727862 w 3661257"/>
                <a:gd name="connsiteY7" fmla="*/ 1531925 h 1839163"/>
                <a:gd name="connsiteX8" fmla="*/ 804672 w 3661257"/>
                <a:gd name="connsiteY8" fmla="*/ 1451458 h 1839163"/>
                <a:gd name="connsiteX9" fmla="*/ 859536 w 3661257"/>
                <a:gd name="connsiteY9" fmla="*/ 1389278 h 1839163"/>
                <a:gd name="connsiteX10" fmla="*/ 910742 w 3661257"/>
                <a:gd name="connsiteY10" fmla="*/ 1312469 h 1839163"/>
                <a:gd name="connsiteX11" fmla="*/ 954633 w 3661257"/>
                <a:gd name="connsiteY11" fmla="*/ 1239317 h 1839163"/>
                <a:gd name="connsiteX12" fmla="*/ 994867 w 3661257"/>
                <a:gd name="connsiteY12" fmla="*/ 1177138 h 1839163"/>
                <a:gd name="connsiteX13" fmla="*/ 1035100 w 3661257"/>
                <a:gd name="connsiteY13" fmla="*/ 1114958 h 1839163"/>
                <a:gd name="connsiteX14" fmla="*/ 1078992 w 3661257"/>
                <a:gd name="connsiteY14" fmla="*/ 1034491 h 1839163"/>
                <a:gd name="connsiteX15" fmla="*/ 1119225 w 3661257"/>
                <a:gd name="connsiteY15" fmla="*/ 950366 h 1839163"/>
                <a:gd name="connsiteX16" fmla="*/ 1247241 w 3661257"/>
                <a:gd name="connsiteY16" fmla="*/ 723595 h 1839163"/>
                <a:gd name="connsiteX17" fmla="*/ 1302105 w 3661257"/>
                <a:gd name="connsiteY17" fmla="*/ 624840 h 1839163"/>
                <a:gd name="connsiteX18" fmla="*/ 1356969 w 3661257"/>
                <a:gd name="connsiteY18" fmla="*/ 522427 h 1839163"/>
                <a:gd name="connsiteX19" fmla="*/ 1411833 w 3661257"/>
                <a:gd name="connsiteY19" fmla="*/ 427330 h 1839163"/>
                <a:gd name="connsiteX20" fmla="*/ 1455724 w 3661257"/>
                <a:gd name="connsiteY20" fmla="*/ 354178 h 1839163"/>
                <a:gd name="connsiteX21" fmla="*/ 1499616 w 3661257"/>
                <a:gd name="connsiteY21" fmla="*/ 284683 h 1839163"/>
                <a:gd name="connsiteX22" fmla="*/ 1558137 w 3661257"/>
                <a:gd name="connsiteY22" fmla="*/ 196901 h 1839163"/>
                <a:gd name="connsiteX23" fmla="*/ 1631289 w 3661257"/>
                <a:gd name="connsiteY23" fmla="*/ 112776 h 1839163"/>
                <a:gd name="connsiteX24" fmla="*/ 1689811 w 3661257"/>
                <a:gd name="connsiteY24" fmla="*/ 65227 h 1839163"/>
                <a:gd name="connsiteX25" fmla="*/ 1748332 w 3661257"/>
                <a:gd name="connsiteY25" fmla="*/ 32309 h 1839163"/>
                <a:gd name="connsiteX26" fmla="*/ 1773936 w 3661257"/>
                <a:gd name="connsiteY26" fmla="*/ 17678 h 1839163"/>
                <a:gd name="connsiteX27" fmla="*/ 1806854 w 3661257"/>
                <a:gd name="connsiteY27" fmla="*/ 10363 h 1839163"/>
                <a:gd name="connsiteX28" fmla="*/ 1832457 w 3661257"/>
                <a:gd name="connsiteY28" fmla="*/ 3048 h 1839163"/>
                <a:gd name="connsiteX29" fmla="*/ 1905609 w 3661257"/>
                <a:gd name="connsiteY29" fmla="*/ 28651 h 1839163"/>
                <a:gd name="connsiteX30" fmla="*/ 1960473 w 3661257"/>
                <a:gd name="connsiteY30" fmla="*/ 65227 h 1839163"/>
                <a:gd name="connsiteX31" fmla="*/ 2000707 w 3661257"/>
                <a:gd name="connsiteY31" fmla="*/ 90830 h 1839163"/>
                <a:gd name="connsiteX32" fmla="*/ 2048256 w 3661257"/>
                <a:gd name="connsiteY32" fmla="*/ 138379 h 1839163"/>
                <a:gd name="connsiteX33" fmla="*/ 2114092 w 3661257"/>
                <a:gd name="connsiteY33" fmla="*/ 211531 h 1839163"/>
                <a:gd name="connsiteX34" fmla="*/ 2172614 w 3661257"/>
                <a:gd name="connsiteY34" fmla="*/ 299314 h 1839163"/>
                <a:gd name="connsiteX35" fmla="*/ 2223820 w 3661257"/>
                <a:gd name="connsiteY35" fmla="*/ 383438 h 1839163"/>
                <a:gd name="connsiteX36" fmla="*/ 2271369 w 3661257"/>
                <a:gd name="connsiteY36" fmla="*/ 478536 h 1839163"/>
                <a:gd name="connsiteX37" fmla="*/ 2362809 w 3661257"/>
                <a:gd name="connsiteY37" fmla="*/ 635813 h 1839163"/>
                <a:gd name="connsiteX38" fmla="*/ 2490825 w 3661257"/>
                <a:gd name="connsiteY38" fmla="*/ 866242 h 1839163"/>
                <a:gd name="connsiteX39" fmla="*/ 2585923 w 3661257"/>
                <a:gd name="connsiteY39" fmla="*/ 1049122 h 1839163"/>
                <a:gd name="connsiteX40" fmla="*/ 2659075 w 3661257"/>
                <a:gd name="connsiteY40" fmla="*/ 1169822 h 1839163"/>
                <a:gd name="connsiteX41" fmla="*/ 2724912 w 3661257"/>
                <a:gd name="connsiteY41" fmla="*/ 1275893 h 1839163"/>
                <a:gd name="connsiteX42" fmla="*/ 2816352 w 3661257"/>
                <a:gd name="connsiteY42" fmla="*/ 1407566 h 1839163"/>
                <a:gd name="connsiteX43" fmla="*/ 2882188 w 3661257"/>
                <a:gd name="connsiteY43" fmla="*/ 1484376 h 1839163"/>
                <a:gd name="connsiteX44" fmla="*/ 3006547 w 3661257"/>
                <a:gd name="connsiteY44" fmla="*/ 1608734 h 1839163"/>
                <a:gd name="connsiteX45" fmla="*/ 3105302 w 3661257"/>
                <a:gd name="connsiteY45" fmla="*/ 1681886 h 1839163"/>
                <a:gd name="connsiteX46" fmla="*/ 3211372 w 3661257"/>
                <a:gd name="connsiteY46" fmla="*/ 1740408 h 1839163"/>
                <a:gd name="connsiteX47" fmla="*/ 3324758 w 3661257"/>
                <a:gd name="connsiteY47" fmla="*/ 1787957 h 1839163"/>
                <a:gd name="connsiteX48" fmla="*/ 3460089 w 3661257"/>
                <a:gd name="connsiteY48" fmla="*/ 1809902 h 1839163"/>
                <a:gd name="connsiteX49" fmla="*/ 3569817 w 3661257"/>
                <a:gd name="connsiteY49" fmla="*/ 1824533 h 1839163"/>
                <a:gd name="connsiteX50" fmla="*/ 3661257 w 3661257"/>
                <a:gd name="connsiteY50" fmla="*/ 1839163 h 1839163"/>
                <a:gd name="connsiteX51" fmla="*/ 3661257 w 3661257"/>
                <a:gd name="connsiteY51" fmla="*/ 1839163 h 1839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3661257" h="1839163">
                  <a:moveTo>
                    <a:pt x="0" y="1831848"/>
                  </a:moveTo>
                  <a:lnTo>
                    <a:pt x="120700" y="1820875"/>
                  </a:lnTo>
                  <a:cubicBezTo>
                    <a:pt x="156666" y="1817217"/>
                    <a:pt x="181051" y="1815998"/>
                    <a:pt x="215798" y="1809902"/>
                  </a:cubicBezTo>
                  <a:cubicBezTo>
                    <a:pt x="250545" y="1803806"/>
                    <a:pt x="287122" y="1797710"/>
                    <a:pt x="329184" y="1784299"/>
                  </a:cubicBezTo>
                  <a:cubicBezTo>
                    <a:pt x="371246" y="1770888"/>
                    <a:pt x="428548" y="1748942"/>
                    <a:pt x="468172" y="1729435"/>
                  </a:cubicBezTo>
                  <a:cubicBezTo>
                    <a:pt x="507796" y="1709928"/>
                    <a:pt x="536448" y="1687373"/>
                    <a:pt x="566928" y="1667256"/>
                  </a:cubicBezTo>
                  <a:cubicBezTo>
                    <a:pt x="597408" y="1647139"/>
                    <a:pt x="624230" y="1631289"/>
                    <a:pt x="651052" y="1608734"/>
                  </a:cubicBezTo>
                  <a:cubicBezTo>
                    <a:pt x="677874" y="1586179"/>
                    <a:pt x="702259" y="1558138"/>
                    <a:pt x="727862" y="1531925"/>
                  </a:cubicBezTo>
                  <a:cubicBezTo>
                    <a:pt x="753465" y="1505712"/>
                    <a:pt x="782726" y="1475233"/>
                    <a:pt x="804672" y="1451458"/>
                  </a:cubicBezTo>
                  <a:cubicBezTo>
                    <a:pt x="826618" y="1427684"/>
                    <a:pt x="841858" y="1412443"/>
                    <a:pt x="859536" y="1389278"/>
                  </a:cubicBezTo>
                  <a:cubicBezTo>
                    <a:pt x="877214" y="1366113"/>
                    <a:pt x="894893" y="1337463"/>
                    <a:pt x="910742" y="1312469"/>
                  </a:cubicBezTo>
                  <a:cubicBezTo>
                    <a:pt x="926592" y="1287476"/>
                    <a:pt x="940612" y="1261872"/>
                    <a:pt x="954633" y="1239317"/>
                  </a:cubicBezTo>
                  <a:cubicBezTo>
                    <a:pt x="968654" y="1216762"/>
                    <a:pt x="994867" y="1177138"/>
                    <a:pt x="994867" y="1177138"/>
                  </a:cubicBezTo>
                  <a:cubicBezTo>
                    <a:pt x="1008278" y="1156412"/>
                    <a:pt x="1021079" y="1138733"/>
                    <a:pt x="1035100" y="1114958"/>
                  </a:cubicBezTo>
                  <a:cubicBezTo>
                    <a:pt x="1049121" y="1091184"/>
                    <a:pt x="1064971" y="1061923"/>
                    <a:pt x="1078992" y="1034491"/>
                  </a:cubicBezTo>
                  <a:cubicBezTo>
                    <a:pt x="1093013" y="1007059"/>
                    <a:pt x="1091184" y="1002182"/>
                    <a:pt x="1119225" y="950366"/>
                  </a:cubicBezTo>
                  <a:cubicBezTo>
                    <a:pt x="1147266" y="898550"/>
                    <a:pt x="1216761" y="777849"/>
                    <a:pt x="1247241" y="723595"/>
                  </a:cubicBezTo>
                  <a:cubicBezTo>
                    <a:pt x="1277721" y="669341"/>
                    <a:pt x="1283817" y="658368"/>
                    <a:pt x="1302105" y="624840"/>
                  </a:cubicBezTo>
                  <a:cubicBezTo>
                    <a:pt x="1320393" y="591312"/>
                    <a:pt x="1338681" y="555345"/>
                    <a:pt x="1356969" y="522427"/>
                  </a:cubicBezTo>
                  <a:cubicBezTo>
                    <a:pt x="1375257" y="489509"/>
                    <a:pt x="1395374" y="455372"/>
                    <a:pt x="1411833" y="427330"/>
                  </a:cubicBezTo>
                  <a:cubicBezTo>
                    <a:pt x="1428292" y="399288"/>
                    <a:pt x="1441094" y="377953"/>
                    <a:pt x="1455724" y="354178"/>
                  </a:cubicBezTo>
                  <a:cubicBezTo>
                    <a:pt x="1470355" y="330404"/>
                    <a:pt x="1482547" y="310896"/>
                    <a:pt x="1499616" y="284683"/>
                  </a:cubicBezTo>
                  <a:cubicBezTo>
                    <a:pt x="1516685" y="258470"/>
                    <a:pt x="1536192" y="225552"/>
                    <a:pt x="1558137" y="196901"/>
                  </a:cubicBezTo>
                  <a:cubicBezTo>
                    <a:pt x="1580082" y="168250"/>
                    <a:pt x="1609343" y="134722"/>
                    <a:pt x="1631289" y="112776"/>
                  </a:cubicBezTo>
                  <a:cubicBezTo>
                    <a:pt x="1653235" y="90830"/>
                    <a:pt x="1670304" y="78638"/>
                    <a:pt x="1689811" y="65227"/>
                  </a:cubicBezTo>
                  <a:cubicBezTo>
                    <a:pt x="1709318" y="51816"/>
                    <a:pt x="1748332" y="32309"/>
                    <a:pt x="1748332" y="32309"/>
                  </a:cubicBezTo>
                  <a:cubicBezTo>
                    <a:pt x="1762353" y="24384"/>
                    <a:pt x="1764183" y="21336"/>
                    <a:pt x="1773936" y="17678"/>
                  </a:cubicBezTo>
                  <a:cubicBezTo>
                    <a:pt x="1783689" y="14020"/>
                    <a:pt x="1797101" y="12801"/>
                    <a:pt x="1806854" y="10363"/>
                  </a:cubicBezTo>
                  <a:cubicBezTo>
                    <a:pt x="1816607" y="7925"/>
                    <a:pt x="1815998" y="0"/>
                    <a:pt x="1832457" y="3048"/>
                  </a:cubicBezTo>
                  <a:cubicBezTo>
                    <a:pt x="1848916" y="6096"/>
                    <a:pt x="1884273" y="18288"/>
                    <a:pt x="1905609" y="28651"/>
                  </a:cubicBezTo>
                  <a:cubicBezTo>
                    <a:pt x="1926945" y="39014"/>
                    <a:pt x="1944623" y="54864"/>
                    <a:pt x="1960473" y="65227"/>
                  </a:cubicBezTo>
                  <a:cubicBezTo>
                    <a:pt x="1976323" y="75590"/>
                    <a:pt x="1986077" y="78638"/>
                    <a:pt x="2000707" y="90830"/>
                  </a:cubicBezTo>
                  <a:cubicBezTo>
                    <a:pt x="2015337" y="103022"/>
                    <a:pt x="2029359" y="118262"/>
                    <a:pt x="2048256" y="138379"/>
                  </a:cubicBezTo>
                  <a:cubicBezTo>
                    <a:pt x="2067154" y="158496"/>
                    <a:pt x="2093366" y="184709"/>
                    <a:pt x="2114092" y="211531"/>
                  </a:cubicBezTo>
                  <a:cubicBezTo>
                    <a:pt x="2134818" y="238353"/>
                    <a:pt x="2154326" y="270663"/>
                    <a:pt x="2172614" y="299314"/>
                  </a:cubicBezTo>
                  <a:cubicBezTo>
                    <a:pt x="2190902" y="327965"/>
                    <a:pt x="2207361" y="353568"/>
                    <a:pt x="2223820" y="383438"/>
                  </a:cubicBezTo>
                  <a:cubicBezTo>
                    <a:pt x="2240279" y="413308"/>
                    <a:pt x="2248204" y="436474"/>
                    <a:pt x="2271369" y="478536"/>
                  </a:cubicBezTo>
                  <a:cubicBezTo>
                    <a:pt x="2294534" y="520599"/>
                    <a:pt x="2326233" y="571195"/>
                    <a:pt x="2362809" y="635813"/>
                  </a:cubicBezTo>
                  <a:cubicBezTo>
                    <a:pt x="2399385" y="700431"/>
                    <a:pt x="2453639" y="797357"/>
                    <a:pt x="2490825" y="866242"/>
                  </a:cubicBezTo>
                  <a:cubicBezTo>
                    <a:pt x="2528011" y="935127"/>
                    <a:pt x="2557881" y="998525"/>
                    <a:pt x="2585923" y="1049122"/>
                  </a:cubicBezTo>
                  <a:cubicBezTo>
                    <a:pt x="2613965" y="1099719"/>
                    <a:pt x="2635910" y="1132027"/>
                    <a:pt x="2659075" y="1169822"/>
                  </a:cubicBezTo>
                  <a:cubicBezTo>
                    <a:pt x="2682240" y="1207617"/>
                    <a:pt x="2698699" y="1236269"/>
                    <a:pt x="2724912" y="1275893"/>
                  </a:cubicBezTo>
                  <a:cubicBezTo>
                    <a:pt x="2751125" y="1315517"/>
                    <a:pt x="2790139" y="1372819"/>
                    <a:pt x="2816352" y="1407566"/>
                  </a:cubicBezTo>
                  <a:cubicBezTo>
                    <a:pt x="2842565" y="1442313"/>
                    <a:pt x="2850489" y="1450848"/>
                    <a:pt x="2882188" y="1484376"/>
                  </a:cubicBezTo>
                  <a:cubicBezTo>
                    <a:pt x="2913887" y="1517904"/>
                    <a:pt x="2969361" y="1575816"/>
                    <a:pt x="3006547" y="1608734"/>
                  </a:cubicBezTo>
                  <a:cubicBezTo>
                    <a:pt x="3043733" y="1641652"/>
                    <a:pt x="3071165" y="1659940"/>
                    <a:pt x="3105302" y="1681886"/>
                  </a:cubicBezTo>
                  <a:cubicBezTo>
                    <a:pt x="3139440" y="1703832"/>
                    <a:pt x="3174796" y="1722730"/>
                    <a:pt x="3211372" y="1740408"/>
                  </a:cubicBezTo>
                  <a:cubicBezTo>
                    <a:pt x="3247948" y="1758086"/>
                    <a:pt x="3283305" y="1776375"/>
                    <a:pt x="3324758" y="1787957"/>
                  </a:cubicBezTo>
                  <a:cubicBezTo>
                    <a:pt x="3366211" y="1799539"/>
                    <a:pt x="3419246" y="1803806"/>
                    <a:pt x="3460089" y="1809902"/>
                  </a:cubicBezTo>
                  <a:cubicBezTo>
                    <a:pt x="3500932" y="1815998"/>
                    <a:pt x="3536289" y="1819656"/>
                    <a:pt x="3569817" y="1824533"/>
                  </a:cubicBezTo>
                  <a:cubicBezTo>
                    <a:pt x="3603345" y="1829410"/>
                    <a:pt x="3661257" y="1839163"/>
                    <a:pt x="3661257" y="1839163"/>
                  </a:cubicBezTo>
                  <a:lnTo>
                    <a:pt x="3661257" y="1839163"/>
                  </a:lnTo>
                </a:path>
              </a:pathLst>
            </a:custGeom>
            <a:ln w="38100"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Freeform 22"/>
            <p:cNvSpPr/>
            <p:nvPr/>
          </p:nvSpPr>
          <p:spPr>
            <a:xfrm>
              <a:off x="1139825" y="4251325"/>
              <a:ext cx="5780088" cy="993775"/>
            </a:xfrm>
            <a:custGeom>
              <a:avLst/>
              <a:gdLst>
                <a:gd name="connsiteX0" fmla="*/ 0 w 3661257"/>
                <a:gd name="connsiteY0" fmla="*/ 1831848 h 1839163"/>
                <a:gd name="connsiteX1" fmla="*/ 120700 w 3661257"/>
                <a:gd name="connsiteY1" fmla="*/ 1820875 h 1839163"/>
                <a:gd name="connsiteX2" fmla="*/ 215798 w 3661257"/>
                <a:gd name="connsiteY2" fmla="*/ 1809902 h 1839163"/>
                <a:gd name="connsiteX3" fmla="*/ 329184 w 3661257"/>
                <a:gd name="connsiteY3" fmla="*/ 1784299 h 1839163"/>
                <a:gd name="connsiteX4" fmla="*/ 468172 w 3661257"/>
                <a:gd name="connsiteY4" fmla="*/ 1729435 h 1839163"/>
                <a:gd name="connsiteX5" fmla="*/ 566928 w 3661257"/>
                <a:gd name="connsiteY5" fmla="*/ 1667256 h 1839163"/>
                <a:gd name="connsiteX6" fmla="*/ 651052 w 3661257"/>
                <a:gd name="connsiteY6" fmla="*/ 1608734 h 1839163"/>
                <a:gd name="connsiteX7" fmla="*/ 727862 w 3661257"/>
                <a:gd name="connsiteY7" fmla="*/ 1531925 h 1839163"/>
                <a:gd name="connsiteX8" fmla="*/ 804672 w 3661257"/>
                <a:gd name="connsiteY8" fmla="*/ 1451458 h 1839163"/>
                <a:gd name="connsiteX9" fmla="*/ 859536 w 3661257"/>
                <a:gd name="connsiteY9" fmla="*/ 1389278 h 1839163"/>
                <a:gd name="connsiteX10" fmla="*/ 910742 w 3661257"/>
                <a:gd name="connsiteY10" fmla="*/ 1312469 h 1839163"/>
                <a:gd name="connsiteX11" fmla="*/ 954633 w 3661257"/>
                <a:gd name="connsiteY11" fmla="*/ 1239317 h 1839163"/>
                <a:gd name="connsiteX12" fmla="*/ 994867 w 3661257"/>
                <a:gd name="connsiteY12" fmla="*/ 1177138 h 1839163"/>
                <a:gd name="connsiteX13" fmla="*/ 1035100 w 3661257"/>
                <a:gd name="connsiteY13" fmla="*/ 1114958 h 1839163"/>
                <a:gd name="connsiteX14" fmla="*/ 1078992 w 3661257"/>
                <a:gd name="connsiteY14" fmla="*/ 1034491 h 1839163"/>
                <a:gd name="connsiteX15" fmla="*/ 1119225 w 3661257"/>
                <a:gd name="connsiteY15" fmla="*/ 950366 h 1839163"/>
                <a:gd name="connsiteX16" fmla="*/ 1247241 w 3661257"/>
                <a:gd name="connsiteY16" fmla="*/ 723595 h 1839163"/>
                <a:gd name="connsiteX17" fmla="*/ 1302105 w 3661257"/>
                <a:gd name="connsiteY17" fmla="*/ 624840 h 1839163"/>
                <a:gd name="connsiteX18" fmla="*/ 1356969 w 3661257"/>
                <a:gd name="connsiteY18" fmla="*/ 522427 h 1839163"/>
                <a:gd name="connsiteX19" fmla="*/ 1411833 w 3661257"/>
                <a:gd name="connsiteY19" fmla="*/ 427330 h 1839163"/>
                <a:gd name="connsiteX20" fmla="*/ 1455724 w 3661257"/>
                <a:gd name="connsiteY20" fmla="*/ 354178 h 1839163"/>
                <a:gd name="connsiteX21" fmla="*/ 1499616 w 3661257"/>
                <a:gd name="connsiteY21" fmla="*/ 284683 h 1839163"/>
                <a:gd name="connsiteX22" fmla="*/ 1558137 w 3661257"/>
                <a:gd name="connsiteY22" fmla="*/ 196901 h 1839163"/>
                <a:gd name="connsiteX23" fmla="*/ 1631289 w 3661257"/>
                <a:gd name="connsiteY23" fmla="*/ 112776 h 1839163"/>
                <a:gd name="connsiteX24" fmla="*/ 1689811 w 3661257"/>
                <a:gd name="connsiteY24" fmla="*/ 65227 h 1839163"/>
                <a:gd name="connsiteX25" fmla="*/ 1748332 w 3661257"/>
                <a:gd name="connsiteY25" fmla="*/ 32309 h 1839163"/>
                <a:gd name="connsiteX26" fmla="*/ 1773936 w 3661257"/>
                <a:gd name="connsiteY26" fmla="*/ 17678 h 1839163"/>
                <a:gd name="connsiteX27" fmla="*/ 1806854 w 3661257"/>
                <a:gd name="connsiteY27" fmla="*/ 10363 h 1839163"/>
                <a:gd name="connsiteX28" fmla="*/ 1832457 w 3661257"/>
                <a:gd name="connsiteY28" fmla="*/ 3048 h 1839163"/>
                <a:gd name="connsiteX29" fmla="*/ 1905609 w 3661257"/>
                <a:gd name="connsiteY29" fmla="*/ 28651 h 1839163"/>
                <a:gd name="connsiteX30" fmla="*/ 1960473 w 3661257"/>
                <a:gd name="connsiteY30" fmla="*/ 65227 h 1839163"/>
                <a:gd name="connsiteX31" fmla="*/ 2000707 w 3661257"/>
                <a:gd name="connsiteY31" fmla="*/ 90830 h 1839163"/>
                <a:gd name="connsiteX32" fmla="*/ 2048256 w 3661257"/>
                <a:gd name="connsiteY32" fmla="*/ 138379 h 1839163"/>
                <a:gd name="connsiteX33" fmla="*/ 2114092 w 3661257"/>
                <a:gd name="connsiteY33" fmla="*/ 211531 h 1839163"/>
                <a:gd name="connsiteX34" fmla="*/ 2172614 w 3661257"/>
                <a:gd name="connsiteY34" fmla="*/ 299314 h 1839163"/>
                <a:gd name="connsiteX35" fmla="*/ 2223820 w 3661257"/>
                <a:gd name="connsiteY35" fmla="*/ 383438 h 1839163"/>
                <a:gd name="connsiteX36" fmla="*/ 2271369 w 3661257"/>
                <a:gd name="connsiteY36" fmla="*/ 478536 h 1839163"/>
                <a:gd name="connsiteX37" fmla="*/ 2362809 w 3661257"/>
                <a:gd name="connsiteY37" fmla="*/ 635813 h 1839163"/>
                <a:gd name="connsiteX38" fmla="*/ 2490825 w 3661257"/>
                <a:gd name="connsiteY38" fmla="*/ 866242 h 1839163"/>
                <a:gd name="connsiteX39" fmla="*/ 2585923 w 3661257"/>
                <a:gd name="connsiteY39" fmla="*/ 1049122 h 1839163"/>
                <a:gd name="connsiteX40" fmla="*/ 2659075 w 3661257"/>
                <a:gd name="connsiteY40" fmla="*/ 1169822 h 1839163"/>
                <a:gd name="connsiteX41" fmla="*/ 2724912 w 3661257"/>
                <a:gd name="connsiteY41" fmla="*/ 1275893 h 1839163"/>
                <a:gd name="connsiteX42" fmla="*/ 2816352 w 3661257"/>
                <a:gd name="connsiteY42" fmla="*/ 1407566 h 1839163"/>
                <a:gd name="connsiteX43" fmla="*/ 2882188 w 3661257"/>
                <a:gd name="connsiteY43" fmla="*/ 1484376 h 1839163"/>
                <a:gd name="connsiteX44" fmla="*/ 3006547 w 3661257"/>
                <a:gd name="connsiteY44" fmla="*/ 1608734 h 1839163"/>
                <a:gd name="connsiteX45" fmla="*/ 3105302 w 3661257"/>
                <a:gd name="connsiteY45" fmla="*/ 1681886 h 1839163"/>
                <a:gd name="connsiteX46" fmla="*/ 3211372 w 3661257"/>
                <a:gd name="connsiteY46" fmla="*/ 1740408 h 1839163"/>
                <a:gd name="connsiteX47" fmla="*/ 3324758 w 3661257"/>
                <a:gd name="connsiteY47" fmla="*/ 1787957 h 1839163"/>
                <a:gd name="connsiteX48" fmla="*/ 3460089 w 3661257"/>
                <a:gd name="connsiteY48" fmla="*/ 1809902 h 1839163"/>
                <a:gd name="connsiteX49" fmla="*/ 3569817 w 3661257"/>
                <a:gd name="connsiteY49" fmla="*/ 1824533 h 1839163"/>
                <a:gd name="connsiteX50" fmla="*/ 3661257 w 3661257"/>
                <a:gd name="connsiteY50" fmla="*/ 1839163 h 1839163"/>
                <a:gd name="connsiteX51" fmla="*/ 3661257 w 3661257"/>
                <a:gd name="connsiteY51" fmla="*/ 1839163 h 1839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3661257" h="1839163">
                  <a:moveTo>
                    <a:pt x="0" y="1831848"/>
                  </a:moveTo>
                  <a:lnTo>
                    <a:pt x="120700" y="1820875"/>
                  </a:lnTo>
                  <a:cubicBezTo>
                    <a:pt x="156666" y="1817217"/>
                    <a:pt x="181051" y="1815998"/>
                    <a:pt x="215798" y="1809902"/>
                  </a:cubicBezTo>
                  <a:cubicBezTo>
                    <a:pt x="250545" y="1803806"/>
                    <a:pt x="287122" y="1797710"/>
                    <a:pt x="329184" y="1784299"/>
                  </a:cubicBezTo>
                  <a:cubicBezTo>
                    <a:pt x="371246" y="1770888"/>
                    <a:pt x="428548" y="1748942"/>
                    <a:pt x="468172" y="1729435"/>
                  </a:cubicBezTo>
                  <a:cubicBezTo>
                    <a:pt x="507796" y="1709928"/>
                    <a:pt x="536448" y="1687373"/>
                    <a:pt x="566928" y="1667256"/>
                  </a:cubicBezTo>
                  <a:cubicBezTo>
                    <a:pt x="597408" y="1647139"/>
                    <a:pt x="624230" y="1631289"/>
                    <a:pt x="651052" y="1608734"/>
                  </a:cubicBezTo>
                  <a:cubicBezTo>
                    <a:pt x="677874" y="1586179"/>
                    <a:pt x="702259" y="1558138"/>
                    <a:pt x="727862" y="1531925"/>
                  </a:cubicBezTo>
                  <a:cubicBezTo>
                    <a:pt x="753465" y="1505712"/>
                    <a:pt x="782726" y="1475233"/>
                    <a:pt x="804672" y="1451458"/>
                  </a:cubicBezTo>
                  <a:cubicBezTo>
                    <a:pt x="826618" y="1427684"/>
                    <a:pt x="841858" y="1412443"/>
                    <a:pt x="859536" y="1389278"/>
                  </a:cubicBezTo>
                  <a:cubicBezTo>
                    <a:pt x="877214" y="1366113"/>
                    <a:pt x="894893" y="1337463"/>
                    <a:pt x="910742" y="1312469"/>
                  </a:cubicBezTo>
                  <a:cubicBezTo>
                    <a:pt x="926592" y="1287476"/>
                    <a:pt x="940612" y="1261872"/>
                    <a:pt x="954633" y="1239317"/>
                  </a:cubicBezTo>
                  <a:cubicBezTo>
                    <a:pt x="968654" y="1216762"/>
                    <a:pt x="994867" y="1177138"/>
                    <a:pt x="994867" y="1177138"/>
                  </a:cubicBezTo>
                  <a:cubicBezTo>
                    <a:pt x="1008278" y="1156412"/>
                    <a:pt x="1021079" y="1138733"/>
                    <a:pt x="1035100" y="1114958"/>
                  </a:cubicBezTo>
                  <a:cubicBezTo>
                    <a:pt x="1049121" y="1091184"/>
                    <a:pt x="1064971" y="1061923"/>
                    <a:pt x="1078992" y="1034491"/>
                  </a:cubicBezTo>
                  <a:cubicBezTo>
                    <a:pt x="1093013" y="1007059"/>
                    <a:pt x="1091184" y="1002182"/>
                    <a:pt x="1119225" y="950366"/>
                  </a:cubicBezTo>
                  <a:cubicBezTo>
                    <a:pt x="1147266" y="898550"/>
                    <a:pt x="1216761" y="777849"/>
                    <a:pt x="1247241" y="723595"/>
                  </a:cubicBezTo>
                  <a:cubicBezTo>
                    <a:pt x="1277721" y="669341"/>
                    <a:pt x="1283817" y="658368"/>
                    <a:pt x="1302105" y="624840"/>
                  </a:cubicBezTo>
                  <a:cubicBezTo>
                    <a:pt x="1320393" y="591312"/>
                    <a:pt x="1338681" y="555345"/>
                    <a:pt x="1356969" y="522427"/>
                  </a:cubicBezTo>
                  <a:cubicBezTo>
                    <a:pt x="1375257" y="489509"/>
                    <a:pt x="1395374" y="455372"/>
                    <a:pt x="1411833" y="427330"/>
                  </a:cubicBezTo>
                  <a:cubicBezTo>
                    <a:pt x="1428292" y="399288"/>
                    <a:pt x="1441094" y="377953"/>
                    <a:pt x="1455724" y="354178"/>
                  </a:cubicBezTo>
                  <a:cubicBezTo>
                    <a:pt x="1470355" y="330404"/>
                    <a:pt x="1482547" y="310896"/>
                    <a:pt x="1499616" y="284683"/>
                  </a:cubicBezTo>
                  <a:cubicBezTo>
                    <a:pt x="1516685" y="258470"/>
                    <a:pt x="1536192" y="225552"/>
                    <a:pt x="1558137" y="196901"/>
                  </a:cubicBezTo>
                  <a:cubicBezTo>
                    <a:pt x="1580082" y="168250"/>
                    <a:pt x="1609343" y="134722"/>
                    <a:pt x="1631289" y="112776"/>
                  </a:cubicBezTo>
                  <a:cubicBezTo>
                    <a:pt x="1653235" y="90830"/>
                    <a:pt x="1670304" y="78638"/>
                    <a:pt x="1689811" y="65227"/>
                  </a:cubicBezTo>
                  <a:cubicBezTo>
                    <a:pt x="1709318" y="51816"/>
                    <a:pt x="1748332" y="32309"/>
                    <a:pt x="1748332" y="32309"/>
                  </a:cubicBezTo>
                  <a:cubicBezTo>
                    <a:pt x="1762353" y="24384"/>
                    <a:pt x="1764183" y="21336"/>
                    <a:pt x="1773936" y="17678"/>
                  </a:cubicBezTo>
                  <a:cubicBezTo>
                    <a:pt x="1783689" y="14020"/>
                    <a:pt x="1797101" y="12801"/>
                    <a:pt x="1806854" y="10363"/>
                  </a:cubicBezTo>
                  <a:cubicBezTo>
                    <a:pt x="1816607" y="7925"/>
                    <a:pt x="1815998" y="0"/>
                    <a:pt x="1832457" y="3048"/>
                  </a:cubicBezTo>
                  <a:cubicBezTo>
                    <a:pt x="1848916" y="6096"/>
                    <a:pt x="1884273" y="18288"/>
                    <a:pt x="1905609" y="28651"/>
                  </a:cubicBezTo>
                  <a:cubicBezTo>
                    <a:pt x="1926945" y="39014"/>
                    <a:pt x="1944623" y="54864"/>
                    <a:pt x="1960473" y="65227"/>
                  </a:cubicBezTo>
                  <a:cubicBezTo>
                    <a:pt x="1976323" y="75590"/>
                    <a:pt x="1986077" y="78638"/>
                    <a:pt x="2000707" y="90830"/>
                  </a:cubicBezTo>
                  <a:cubicBezTo>
                    <a:pt x="2015337" y="103022"/>
                    <a:pt x="2029359" y="118262"/>
                    <a:pt x="2048256" y="138379"/>
                  </a:cubicBezTo>
                  <a:cubicBezTo>
                    <a:pt x="2067154" y="158496"/>
                    <a:pt x="2093366" y="184709"/>
                    <a:pt x="2114092" y="211531"/>
                  </a:cubicBezTo>
                  <a:cubicBezTo>
                    <a:pt x="2134818" y="238353"/>
                    <a:pt x="2154326" y="270663"/>
                    <a:pt x="2172614" y="299314"/>
                  </a:cubicBezTo>
                  <a:cubicBezTo>
                    <a:pt x="2190902" y="327965"/>
                    <a:pt x="2207361" y="353568"/>
                    <a:pt x="2223820" y="383438"/>
                  </a:cubicBezTo>
                  <a:cubicBezTo>
                    <a:pt x="2240279" y="413308"/>
                    <a:pt x="2248204" y="436474"/>
                    <a:pt x="2271369" y="478536"/>
                  </a:cubicBezTo>
                  <a:cubicBezTo>
                    <a:pt x="2294534" y="520599"/>
                    <a:pt x="2326233" y="571195"/>
                    <a:pt x="2362809" y="635813"/>
                  </a:cubicBezTo>
                  <a:cubicBezTo>
                    <a:pt x="2399385" y="700431"/>
                    <a:pt x="2453639" y="797357"/>
                    <a:pt x="2490825" y="866242"/>
                  </a:cubicBezTo>
                  <a:cubicBezTo>
                    <a:pt x="2528011" y="935127"/>
                    <a:pt x="2557881" y="998525"/>
                    <a:pt x="2585923" y="1049122"/>
                  </a:cubicBezTo>
                  <a:cubicBezTo>
                    <a:pt x="2613965" y="1099719"/>
                    <a:pt x="2635910" y="1132027"/>
                    <a:pt x="2659075" y="1169822"/>
                  </a:cubicBezTo>
                  <a:cubicBezTo>
                    <a:pt x="2682240" y="1207617"/>
                    <a:pt x="2698699" y="1236269"/>
                    <a:pt x="2724912" y="1275893"/>
                  </a:cubicBezTo>
                  <a:cubicBezTo>
                    <a:pt x="2751125" y="1315517"/>
                    <a:pt x="2790139" y="1372819"/>
                    <a:pt x="2816352" y="1407566"/>
                  </a:cubicBezTo>
                  <a:cubicBezTo>
                    <a:pt x="2842565" y="1442313"/>
                    <a:pt x="2850489" y="1450848"/>
                    <a:pt x="2882188" y="1484376"/>
                  </a:cubicBezTo>
                  <a:cubicBezTo>
                    <a:pt x="2913887" y="1517904"/>
                    <a:pt x="2969361" y="1575816"/>
                    <a:pt x="3006547" y="1608734"/>
                  </a:cubicBezTo>
                  <a:cubicBezTo>
                    <a:pt x="3043733" y="1641652"/>
                    <a:pt x="3071165" y="1659940"/>
                    <a:pt x="3105302" y="1681886"/>
                  </a:cubicBezTo>
                  <a:cubicBezTo>
                    <a:pt x="3139440" y="1703832"/>
                    <a:pt x="3174796" y="1722730"/>
                    <a:pt x="3211372" y="1740408"/>
                  </a:cubicBezTo>
                  <a:cubicBezTo>
                    <a:pt x="3247948" y="1758086"/>
                    <a:pt x="3283305" y="1776375"/>
                    <a:pt x="3324758" y="1787957"/>
                  </a:cubicBezTo>
                  <a:cubicBezTo>
                    <a:pt x="3366211" y="1799539"/>
                    <a:pt x="3419246" y="1803806"/>
                    <a:pt x="3460089" y="1809902"/>
                  </a:cubicBezTo>
                  <a:cubicBezTo>
                    <a:pt x="3500932" y="1815998"/>
                    <a:pt x="3536289" y="1819656"/>
                    <a:pt x="3569817" y="1824533"/>
                  </a:cubicBezTo>
                  <a:cubicBezTo>
                    <a:pt x="3603345" y="1829410"/>
                    <a:pt x="3661257" y="1839163"/>
                    <a:pt x="3661257" y="1839163"/>
                  </a:cubicBezTo>
                  <a:lnTo>
                    <a:pt x="3661257" y="1839163"/>
                  </a:lnTo>
                </a:path>
              </a:pathLst>
            </a:custGeom>
            <a:ln w="38100">
              <a:solidFill>
                <a:srgbClr val="7030A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52346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Beta Coefficients for High Tech, Collections, </a:t>
            </a:r>
            <a:br>
              <a:rPr lang="en-US" dirty="0"/>
            </a:br>
            <a:r>
              <a:rPr lang="en-US" dirty="0"/>
              <a:t>and T-Bills</a:t>
            </a:r>
          </a:p>
        </p:txBody>
      </p:sp>
      <p:grpSp>
        <p:nvGrpSpPr>
          <p:cNvPr id="4" name="Group 3" descr="Graph illustrating the Beta Coefficients for high tech, collections, and t-bills." title="Beta Coefficients "/>
          <p:cNvGrpSpPr/>
          <p:nvPr/>
        </p:nvGrpSpPr>
        <p:grpSpPr>
          <a:xfrm>
            <a:off x="933449" y="1656871"/>
            <a:ext cx="7277100" cy="4425950"/>
            <a:chOff x="950913" y="1682750"/>
            <a:chExt cx="7277100" cy="4425950"/>
          </a:xfrm>
        </p:grpSpPr>
        <p:sp>
          <p:nvSpPr>
            <p:cNvPr id="5" name="Rectangle 15"/>
            <p:cNvSpPr>
              <a:spLocks noChangeArrowheads="1"/>
            </p:cNvSpPr>
            <p:nvPr/>
          </p:nvSpPr>
          <p:spPr bwMode="auto">
            <a:xfrm>
              <a:off x="7415213" y="4548188"/>
              <a:ext cx="812800" cy="369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2075" tIns="46038" rIns="92075" bIns="46038">
              <a:spAutoFit/>
            </a:bodyPr>
            <a:lstStyle/>
            <a:p>
              <a:pPr algn="ctr" eaLnBrk="0" hangingPunct="0">
                <a:defRPr/>
              </a:pPr>
              <a:r>
                <a:rPr lang="en-US" dirty="0">
                  <a:latin typeface="+mn-lt"/>
                </a:rPr>
                <a:t>r</a:t>
              </a:r>
              <a:r>
                <a:rPr lang="en-US" baseline="-25000" dirty="0">
                  <a:latin typeface="+mn-lt"/>
                </a:rPr>
                <a:t>M</a:t>
              </a:r>
            </a:p>
          </p:txBody>
        </p:sp>
        <p:grpSp>
          <p:nvGrpSpPr>
            <p:cNvPr id="6" name="Group 23"/>
            <p:cNvGrpSpPr>
              <a:grpSpLocks/>
            </p:cNvGrpSpPr>
            <p:nvPr/>
          </p:nvGrpSpPr>
          <p:grpSpPr bwMode="auto">
            <a:xfrm>
              <a:off x="950913" y="1682750"/>
              <a:ext cx="7162800" cy="4425950"/>
              <a:chOff x="1110641" y="2025651"/>
              <a:chExt cx="7162800" cy="4425950"/>
            </a:xfrm>
          </p:grpSpPr>
          <p:grpSp>
            <p:nvGrpSpPr>
              <p:cNvPr id="7" name="Group 34"/>
              <p:cNvGrpSpPr>
                <a:grpSpLocks/>
              </p:cNvGrpSpPr>
              <p:nvPr/>
            </p:nvGrpSpPr>
            <p:grpSpPr bwMode="auto">
              <a:xfrm>
                <a:off x="1110641" y="2025651"/>
                <a:ext cx="7162800" cy="4425950"/>
                <a:chOff x="432" y="1269"/>
                <a:chExt cx="4512" cy="2788"/>
              </a:xfrm>
            </p:grpSpPr>
            <p:sp>
              <p:nvSpPr>
                <p:cNvPr id="10" name="Line 6"/>
                <p:cNvSpPr>
                  <a:spLocks noChangeShapeType="1"/>
                </p:cNvSpPr>
                <p:nvPr/>
              </p:nvSpPr>
              <p:spPr bwMode="auto">
                <a:xfrm flipV="1">
                  <a:off x="576" y="1374"/>
                  <a:ext cx="2739" cy="2440"/>
                </a:xfrm>
                <a:prstGeom prst="line">
                  <a:avLst/>
                </a:prstGeom>
                <a:noFill/>
                <a:ln w="28575">
                  <a:solidFill>
                    <a:srgbClr val="7030A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1" name="Line 7"/>
                <p:cNvSpPr>
                  <a:spLocks noChangeShapeType="1"/>
                </p:cNvSpPr>
                <p:nvPr/>
              </p:nvSpPr>
              <p:spPr bwMode="auto">
                <a:xfrm>
                  <a:off x="576" y="2430"/>
                  <a:ext cx="3788" cy="952"/>
                </a:xfrm>
                <a:prstGeom prst="line">
                  <a:avLst/>
                </a:prstGeom>
                <a:noFill/>
                <a:ln w="28575">
                  <a:solidFill>
                    <a:schemeClr val="bg2">
                      <a:lumMod val="50000"/>
                    </a:schemeClr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2" name="Line 8"/>
                <p:cNvSpPr>
                  <a:spLocks noChangeShapeType="1"/>
                </p:cNvSpPr>
                <p:nvPr/>
              </p:nvSpPr>
              <p:spPr bwMode="auto">
                <a:xfrm>
                  <a:off x="580" y="2733"/>
                  <a:ext cx="3164" cy="0"/>
                </a:xfrm>
                <a:prstGeom prst="line">
                  <a:avLst/>
                </a:prstGeom>
                <a:noFill/>
                <a:ln w="28575">
                  <a:solidFill>
                    <a:schemeClr val="tx2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3" name="Line 17"/>
                <p:cNvSpPr>
                  <a:spLocks noChangeShapeType="1"/>
                </p:cNvSpPr>
                <p:nvPr/>
              </p:nvSpPr>
              <p:spPr bwMode="auto">
                <a:xfrm flipH="1">
                  <a:off x="1344" y="1584"/>
                  <a:ext cx="0" cy="2352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4" name="Line 18"/>
                <p:cNvSpPr>
                  <a:spLocks noChangeShapeType="1"/>
                </p:cNvSpPr>
                <p:nvPr/>
              </p:nvSpPr>
              <p:spPr bwMode="auto">
                <a:xfrm>
                  <a:off x="576" y="3053"/>
                  <a:ext cx="4179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5" name="Rectangle 19"/>
                <p:cNvSpPr>
                  <a:spLocks noChangeArrowheads="1"/>
                </p:cNvSpPr>
                <p:nvPr/>
              </p:nvSpPr>
              <p:spPr bwMode="auto">
                <a:xfrm>
                  <a:off x="1264" y="1296"/>
                  <a:ext cx="192" cy="23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92075" tIns="46038" rIns="92075" bIns="46038">
                  <a:spAutoFit/>
                </a:bodyPr>
                <a:lstStyle/>
                <a:p>
                  <a:pPr algn="ctr" eaLnBrk="0" hangingPunct="0">
                    <a:defRPr/>
                  </a:pPr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r</a:t>
                  </a:r>
                  <a:r>
                    <a:rPr lang="en-US" baseline="-250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i</a:t>
                  </a:r>
                </a:p>
              </p:txBody>
            </p:sp>
            <p:sp>
              <p:nvSpPr>
                <p:cNvPr id="16" name="Rectangle 23"/>
                <p:cNvSpPr>
                  <a:spLocks noChangeArrowheads="1"/>
                </p:cNvSpPr>
                <p:nvPr/>
              </p:nvSpPr>
              <p:spPr bwMode="auto">
                <a:xfrm>
                  <a:off x="432" y="3024"/>
                  <a:ext cx="3503" cy="25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lIns="92075" tIns="46038" rIns="92075" bIns="46038">
                  <a:spAutoFit/>
                </a:bodyPr>
                <a:lstStyle/>
                <a:p>
                  <a:pPr eaLnBrk="0" hangingPunct="0">
                    <a:defRPr/>
                  </a:pPr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-</a:t>
                  </a:r>
                  <a:r>
                    <a:rPr lang="en-US" sz="20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20               0                 20                40</a:t>
                  </a:r>
                </a:p>
              </p:txBody>
            </p:sp>
            <p:sp>
              <p:nvSpPr>
                <p:cNvPr id="17" name="Rectangle 24"/>
                <p:cNvSpPr>
                  <a:spLocks noChangeArrowheads="1"/>
                </p:cNvSpPr>
                <p:nvPr/>
              </p:nvSpPr>
              <p:spPr bwMode="auto">
                <a:xfrm>
                  <a:off x="1008" y="1344"/>
                  <a:ext cx="297" cy="137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92075" tIns="46038" rIns="92075" bIns="46038">
                  <a:spAutoFit/>
                </a:bodyPr>
                <a:lstStyle/>
                <a:p>
                  <a:pPr eaLnBrk="0" hangingPunct="0">
                    <a:lnSpc>
                      <a:spcPct val="85000"/>
                    </a:lnSpc>
                    <a:defRPr/>
                  </a:pPr>
                  <a:endParaRPr lang="en-US" sz="20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  <a:p>
                  <a:pPr eaLnBrk="0" hangingPunct="0">
                    <a:lnSpc>
                      <a:spcPct val="85000"/>
                    </a:lnSpc>
                    <a:defRPr/>
                  </a:pPr>
                  <a:r>
                    <a:rPr lang="en-US" sz="20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40</a:t>
                  </a:r>
                </a:p>
                <a:p>
                  <a:pPr eaLnBrk="0" hangingPunct="0">
                    <a:lnSpc>
                      <a:spcPct val="85000"/>
                    </a:lnSpc>
                    <a:defRPr/>
                  </a:pPr>
                  <a:endParaRPr lang="en-US" sz="20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  <a:p>
                  <a:pPr eaLnBrk="0" hangingPunct="0">
                    <a:lnSpc>
                      <a:spcPct val="85000"/>
                    </a:lnSpc>
                    <a:defRPr/>
                  </a:pPr>
                  <a:endParaRPr lang="en-US" sz="20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  <a:p>
                  <a:pPr eaLnBrk="0" hangingPunct="0">
                    <a:lnSpc>
                      <a:spcPct val="85000"/>
                    </a:lnSpc>
                    <a:defRPr/>
                  </a:pPr>
                  <a:endParaRPr lang="en-US" sz="20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  <a:p>
                  <a:pPr eaLnBrk="0" hangingPunct="0">
                    <a:lnSpc>
                      <a:spcPct val="85000"/>
                    </a:lnSpc>
                    <a:defRPr/>
                  </a:pPr>
                  <a:r>
                    <a:rPr lang="en-US" sz="20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20</a:t>
                  </a:r>
                </a:p>
                <a:p>
                  <a:pPr eaLnBrk="0" hangingPunct="0">
                    <a:lnSpc>
                      <a:spcPct val="85000"/>
                    </a:lnSpc>
                    <a:defRPr/>
                  </a:pPr>
                  <a:endParaRPr lang="en-US" sz="20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  <a:p>
                  <a:pPr eaLnBrk="0" hangingPunct="0">
                    <a:lnSpc>
                      <a:spcPct val="85000"/>
                    </a:lnSpc>
                    <a:defRPr/>
                  </a:pPr>
                  <a:endParaRPr lang="en-US" sz="20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8" name="Rectangle 25"/>
                <p:cNvSpPr>
                  <a:spLocks noChangeArrowheads="1"/>
                </p:cNvSpPr>
                <p:nvPr/>
              </p:nvSpPr>
              <p:spPr bwMode="auto">
                <a:xfrm>
                  <a:off x="981" y="3504"/>
                  <a:ext cx="351" cy="55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92075" tIns="46038" rIns="92075" bIns="46038">
                  <a:spAutoFit/>
                </a:bodyPr>
                <a:lstStyle/>
                <a:p>
                  <a:pPr algn="ctr" eaLnBrk="0" hangingPunct="0">
                    <a:lnSpc>
                      <a:spcPct val="85000"/>
                    </a:lnSpc>
                    <a:defRPr/>
                  </a:pPr>
                  <a:endParaRPr lang="en-US" sz="20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  <a:p>
                  <a:pPr algn="ctr" eaLnBrk="0" hangingPunct="0">
                    <a:lnSpc>
                      <a:spcPct val="85000"/>
                    </a:lnSpc>
                    <a:defRPr/>
                  </a:pPr>
                  <a:endParaRPr lang="en-US" sz="20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  <a:p>
                  <a:pPr algn="ctr" eaLnBrk="0" hangingPunct="0">
                    <a:lnSpc>
                      <a:spcPct val="85000"/>
                    </a:lnSpc>
                    <a:defRPr/>
                  </a:pPr>
                  <a:r>
                    <a:rPr lang="en-US" sz="20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-20</a:t>
                  </a:r>
                </a:p>
              </p:txBody>
            </p:sp>
            <p:sp>
              <p:nvSpPr>
                <p:cNvPr id="19" name="Text Box 29"/>
                <p:cNvSpPr txBox="1">
                  <a:spLocks noChangeArrowheads="1"/>
                </p:cNvSpPr>
                <p:nvPr/>
              </p:nvSpPr>
              <p:spPr bwMode="auto">
                <a:xfrm>
                  <a:off x="3325" y="1269"/>
                  <a:ext cx="1200" cy="252"/>
                </a:xfrm>
                <a:prstGeom prst="rect">
                  <a:avLst/>
                </a:prstGeom>
                <a:noFill/>
                <a:ln w="25400">
                  <a:solidFill>
                    <a:srgbClr val="7030A0"/>
                  </a:solidFill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eaLnBrk="0" hangingPunct="0">
                    <a:spcBef>
                      <a:spcPct val="50000"/>
                    </a:spcBef>
                    <a:defRPr/>
                  </a:pPr>
                  <a:r>
                    <a:rPr lang="en-US" sz="20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HT: b = 1.31</a:t>
                  </a:r>
                  <a:endParaRPr lang="el-GR" sz="20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0" name="Text Box 30"/>
                <p:cNvSpPr txBox="1">
                  <a:spLocks noChangeArrowheads="1"/>
                </p:cNvSpPr>
                <p:nvPr/>
              </p:nvSpPr>
              <p:spPr bwMode="auto">
                <a:xfrm>
                  <a:off x="3744" y="2592"/>
                  <a:ext cx="1200" cy="252"/>
                </a:xfrm>
                <a:prstGeom prst="rect">
                  <a:avLst/>
                </a:prstGeom>
                <a:noFill/>
                <a:ln w="25400">
                  <a:solidFill>
                    <a:schemeClr val="tx2"/>
                  </a:solidFill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eaLnBrk="0" hangingPunct="0">
                    <a:spcBef>
                      <a:spcPct val="50000"/>
                    </a:spcBef>
                    <a:defRPr/>
                  </a:pPr>
                  <a:r>
                    <a:rPr lang="en-US" sz="20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T-bills: b = 0</a:t>
                  </a:r>
                  <a:endParaRPr lang="el-GR" sz="20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1" name="Text Box 31"/>
                <p:cNvSpPr txBox="1">
                  <a:spLocks noChangeArrowheads="1"/>
                </p:cNvSpPr>
                <p:nvPr/>
              </p:nvSpPr>
              <p:spPr bwMode="auto">
                <a:xfrm>
                  <a:off x="3315" y="3288"/>
                  <a:ext cx="1296" cy="252"/>
                </a:xfrm>
                <a:prstGeom prst="rect">
                  <a:avLst/>
                </a:prstGeom>
                <a:solidFill>
                  <a:schemeClr val="bg1"/>
                </a:solidFill>
                <a:ln w="25400">
                  <a:solidFill>
                    <a:schemeClr val="bg2">
                      <a:lumMod val="50000"/>
                    </a:schemeClr>
                  </a:solidFill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eaLnBrk="0" hangingPunct="0">
                    <a:spcBef>
                      <a:spcPct val="50000"/>
                    </a:spcBef>
                    <a:defRPr/>
                  </a:pPr>
                  <a:r>
                    <a:rPr lang="en-US" sz="20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Coll: b = -0.5</a:t>
                  </a:r>
                  <a:endParaRPr lang="el-GR" sz="20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8" name="Line 25"/>
              <p:cNvSpPr>
                <a:spLocks noChangeShapeType="1"/>
              </p:cNvSpPr>
              <p:nvPr/>
            </p:nvSpPr>
            <p:spPr bwMode="auto">
              <a:xfrm>
                <a:off x="7860691" y="4976814"/>
                <a:ext cx="182562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" name="Line 25"/>
              <p:cNvSpPr>
                <a:spLocks noChangeShapeType="1"/>
              </p:cNvSpPr>
              <p:nvPr/>
            </p:nvSpPr>
            <p:spPr bwMode="auto">
              <a:xfrm>
                <a:off x="2483828" y="2146301"/>
                <a:ext cx="182563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49902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Comparing Expected Returns and Beta Coefficients</a:t>
            </a:r>
          </a:p>
        </p:txBody>
      </p:sp>
      <p:sp>
        <p:nvSpPr>
          <p:cNvPr id="4" name="Rectangle 3" descr="Table comparing Expected Returns and Beta Coefficients for high tech, market, US rubber, T-bills, and collections." title="Expected Returns and Beta Coefficients "/>
          <p:cNvSpPr txBox="1">
            <a:spLocks noChangeArrowheads="1"/>
          </p:cNvSpPr>
          <p:nvPr/>
        </p:nvSpPr>
        <p:spPr bwMode="auto">
          <a:xfrm>
            <a:off x="763586" y="1617453"/>
            <a:ext cx="7616825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7200" indent="-457200" algn="l" rtl="0" eaLnBrk="0" fontAlgn="base" hangingPunct="0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SzPct val="150000"/>
              <a:buFont typeface="Arial" charset="0"/>
              <a:buChar char="•"/>
              <a:defRPr sz="2600" kern="120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804863" indent="-347663" algn="l" rtl="0" eaLnBrk="0" fontAlgn="base" hangingPunct="0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SzPct val="150000"/>
              <a:buFont typeface="Arial" charset="0"/>
              <a:buChar char="–"/>
              <a:defRPr sz="2400" kern="120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031875" indent="-346075" algn="l" rtl="0" eaLnBrk="0" fontAlgn="base" hangingPunct="0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SzPct val="150000"/>
              <a:buFont typeface="Arial" charset="0"/>
              <a:buChar char="•"/>
              <a:defRPr sz="2200" kern="120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489075" indent="-346075" algn="l" rtl="0" eaLnBrk="0" fontAlgn="base" hangingPunct="0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SzPct val="150000"/>
              <a:buFont typeface="Arial" charset="0"/>
              <a:buChar char="–"/>
              <a:defRPr sz="2000" kern="120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946275" indent="-346075" algn="l" rtl="0" eaLnBrk="0" fontAlgn="base" hangingPunct="0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SzPct val="150000"/>
              <a:buFont typeface="Arial" charset="0"/>
              <a:buChar char="»"/>
              <a:defRPr sz="2000" kern="120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50000"/>
              <a:buFont typeface="Wingdings" pitchFamily="2" charset="2"/>
              <a:buNone/>
              <a:tabLst>
                <a:tab pos="3771900" algn="ctr"/>
                <a:tab pos="6457950" algn="ctr"/>
              </a:tabLst>
              <a:defRPr/>
            </a:pPr>
            <a:r>
              <a:rPr kumimoji="0" lang="en-US" sz="2600" b="0" i="0" u="sng" strike="noStrike" kern="1200" cap="none" spc="0" normalizeH="0" baseline="0" noProof="0" dirty="0">
                <a:ln>
                  <a:noFill/>
                </a:ln>
                <a:solidFill>
                  <a:srgbClr val="343F5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Security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srgbClr val="343F5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 </a:t>
            </a:r>
            <a:r>
              <a:rPr kumimoji="0" lang="en-US" sz="2600" b="0" i="0" u="sng" strike="noStrike" kern="1200" cap="none" spc="0" normalizeH="0" baseline="0" noProof="0" dirty="0">
                <a:ln>
                  <a:noFill/>
                </a:ln>
                <a:solidFill>
                  <a:srgbClr val="343F5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Expected Return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srgbClr val="343F5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 </a:t>
            </a:r>
            <a:r>
              <a:rPr kumimoji="0" lang="en-US" sz="2600" b="0" i="0" u="sng" strike="noStrike" kern="1200" cap="none" spc="0" normalizeH="0" baseline="0" noProof="0" dirty="0">
                <a:ln>
                  <a:noFill/>
                </a:ln>
                <a:solidFill>
                  <a:srgbClr val="343F5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Beta </a:t>
            </a: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50000"/>
              <a:buFont typeface="Wingdings" pitchFamily="2" charset="2"/>
              <a:buNone/>
              <a:tabLst>
                <a:tab pos="3886200" algn="dec"/>
                <a:tab pos="6400800" algn="dec"/>
              </a:tabLst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srgbClr val="343F5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High Tech	9.9%	 1.31</a:t>
            </a: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50000"/>
              <a:buFont typeface="Wingdings" pitchFamily="2" charset="2"/>
              <a:buNone/>
              <a:tabLst>
                <a:tab pos="3886200" algn="dec"/>
                <a:tab pos="6400800" algn="dec"/>
              </a:tabLst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srgbClr val="343F5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Market	 8.0	 1.00</a:t>
            </a: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50000"/>
              <a:buFont typeface="Wingdings" pitchFamily="2" charset="2"/>
              <a:buNone/>
              <a:tabLst>
                <a:tab pos="3886200" algn="dec"/>
                <a:tab pos="6400800" algn="dec"/>
              </a:tabLst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srgbClr val="343F5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US Rubber	   7.3	 0.88</a:t>
            </a: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50000"/>
              <a:buFont typeface="Wingdings" pitchFamily="2" charset="2"/>
              <a:buNone/>
              <a:tabLst>
                <a:tab pos="3886200" algn="dec"/>
                <a:tab pos="6400800" algn="dec"/>
              </a:tabLst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srgbClr val="343F5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T-Bills	  3.0	 0.00</a:t>
            </a: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0"/>
              </a:spcBef>
              <a:spcAft>
                <a:spcPts val="2400"/>
              </a:spcAft>
              <a:buClrTx/>
              <a:buSzPct val="150000"/>
              <a:buFont typeface="Wingdings" pitchFamily="2" charset="2"/>
              <a:buNone/>
              <a:tabLst>
                <a:tab pos="3886200" algn="dec"/>
                <a:tab pos="6400800" algn="dec"/>
              </a:tabLst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srgbClr val="343F5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Collections	1.2	-0.50</a:t>
            </a: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ClrTx/>
              <a:buSzPct val="150000"/>
              <a:buFont typeface="Wingdings" pitchFamily="2" charset="2"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srgbClr val="343F5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Riskier securities have higher returns, so the rank order is OK.</a:t>
            </a:r>
          </a:p>
        </p:txBody>
      </p:sp>
    </p:spTree>
    <p:extLst>
      <p:ext uri="{BB962C8B-B14F-4D97-AF65-F5344CB8AC3E}">
        <p14:creationId xmlns:p14="http://schemas.microsoft.com/office/powerpoint/2010/main" val="2666362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The Security Market Line (SML):  Calculating Required Rates of Return</a:t>
            </a:r>
          </a:p>
        </p:txBody>
      </p:sp>
      <p:sp>
        <p:nvSpPr>
          <p:cNvPr id="4" name="Rectangle 3" descr="Using the SML to calculate the required rates of return. " title="Security Market Line (SML)"/>
          <p:cNvSpPr txBox="1">
            <a:spLocks noChangeArrowheads="1"/>
          </p:cNvSpPr>
          <p:nvPr/>
        </p:nvSpPr>
        <p:spPr bwMode="auto">
          <a:xfrm>
            <a:off x="763586" y="1539814"/>
            <a:ext cx="7616825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7200" indent="-457200" algn="l" rtl="0" eaLnBrk="0" fontAlgn="base" hangingPunct="0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SzPct val="150000"/>
              <a:buFont typeface="Arial" charset="0"/>
              <a:buChar char="•"/>
              <a:defRPr sz="2600" kern="120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804863" indent="-347663" algn="l" rtl="0" eaLnBrk="0" fontAlgn="base" hangingPunct="0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SzPct val="150000"/>
              <a:buFont typeface="Arial" charset="0"/>
              <a:buChar char="–"/>
              <a:defRPr sz="2400" kern="120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031875" indent="-346075" algn="l" rtl="0" eaLnBrk="0" fontAlgn="base" hangingPunct="0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SzPct val="150000"/>
              <a:buFont typeface="Arial" charset="0"/>
              <a:buChar char="•"/>
              <a:defRPr sz="2200" kern="120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489075" indent="-346075" algn="l" rtl="0" eaLnBrk="0" fontAlgn="base" hangingPunct="0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SzPct val="150000"/>
              <a:buFont typeface="Arial" charset="0"/>
              <a:buChar char="–"/>
              <a:defRPr sz="2000" kern="120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946275" indent="-346075" algn="l" rtl="0" eaLnBrk="0" fontAlgn="base" hangingPunct="0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SzPct val="150000"/>
              <a:buFont typeface="Arial" charset="0"/>
              <a:buChar char="»"/>
              <a:defRPr sz="2000" kern="120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marR="0" lvl="0" indent="-457200" algn="l" defTabSz="914400" rtl="0" eaLnBrk="1" fontAlgn="base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ClrTx/>
              <a:buSzPct val="150000"/>
              <a:buFont typeface="Wingdings" pitchFamily="2" charset="2"/>
              <a:buNone/>
              <a:tabLst/>
              <a:defRPr/>
            </a:pP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rgbClr val="7CA8DE">
                  <a:lumMod val="50000"/>
                </a:srgb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base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ClrTx/>
              <a:buSzPct val="150000"/>
              <a:buFont typeface="Wingdings" pitchFamily="2" charset="2"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srgbClr val="7CA8DE">
                    <a:lumMod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	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srgbClr val="343F5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SML: </a:t>
            </a:r>
            <a:r>
              <a:rPr kumimoji="0" lang="en-US" sz="2600" b="0" i="0" u="none" strike="noStrike" kern="1200" cap="none" spc="0" normalizeH="0" baseline="0" noProof="0" dirty="0" err="1">
                <a:ln>
                  <a:noFill/>
                </a:ln>
                <a:solidFill>
                  <a:srgbClr val="343F5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</a:t>
            </a:r>
            <a:r>
              <a:rPr kumimoji="0" lang="en-US" sz="2600" b="0" i="0" u="none" strike="noStrike" kern="1200" cap="none" spc="0" normalizeH="0" baseline="-25000" noProof="0" dirty="0" err="1">
                <a:ln>
                  <a:noFill/>
                </a:ln>
                <a:solidFill>
                  <a:srgbClr val="343F5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srgbClr val="343F5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= </a:t>
            </a:r>
            <a:r>
              <a:rPr kumimoji="0" lang="en-US" sz="2600" b="0" i="0" u="none" strike="noStrike" kern="1200" cap="none" spc="0" normalizeH="0" baseline="0" noProof="0" dirty="0" err="1">
                <a:ln>
                  <a:noFill/>
                </a:ln>
                <a:solidFill>
                  <a:srgbClr val="343F5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</a:t>
            </a:r>
            <a:r>
              <a:rPr kumimoji="0" lang="en-US" sz="2600" b="0" i="0" u="none" strike="noStrike" kern="1200" cap="none" spc="0" normalizeH="0" baseline="-25000" noProof="0" dirty="0" err="1">
                <a:ln>
                  <a:noFill/>
                </a:ln>
                <a:solidFill>
                  <a:srgbClr val="343F5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RF</a:t>
            </a:r>
            <a:r>
              <a:rPr kumimoji="0" lang="en-US" sz="2600" b="0" i="0" u="none" strike="noStrike" kern="1200" cap="none" spc="0" normalizeH="0" baseline="-25000" noProof="0" dirty="0">
                <a:ln>
                  <a:noFill/>
                </a:ln>
                <a:solidFill>
                  <a:srgbClr val="343F5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srgbClr val="343F5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+ (</a:t>
            </a:r>
            <a:r>
              <a:rPr kumimoji="0" lang="en-US" sz="2600" b="0" i="0" u="none" strike="noStrike" kern="1200" cap="none" spc="0" normalizeH="0" baseline="0" noProof="0" dirty="0" err="1">
                <a:ln>
                  <a:noFill/>
                </a:ln>
                <a:solidFill>
                  <a:srgbClr val="343F5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</a:t>
            </a:r>
            <a:r>
              <a:rPr kumimoji="0" lang="en-US" sz="2600" b="0" i="0" u="none" strike="noStrike" kern="1200" cap="none" spc="0" normalizeH="0" baseline="-25000" noProof="0" dirty="0" err="1">
                <a:ln>
                  <a:noFill/>
                </a:ln>
                <a:solidFill>
                  <a:srgbClr val="343F5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</a:t>
            </a:r>
            <a:r>
              <a:rPr kumimoji="0" lang="en-US" sz="2600" b="0" i="0" u="none" strike="noStrike" kern="1200" cap="none" spc="0" normalizeH="0" baseline="-25000" noProof="0" dirty="0">
                <a:ln>
                  <a:noFill/>
                </a:ln>
                <a:solidFill>
                  <a:srgbClr val="343F5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srgbClr val="343F5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– </a:t>
            </a:r>
            <a:r>
              <a:rPr kumimoji="0" lang="en-US" sz="2600" b="0" i="0" u="none" strike="noStrike" kern="1200" cap="none" spc="0" normalizeH="0" baseline="0" noProof="0" dirty="0" err="1">
                <a:ln>
                  <a:noFill/>
                </a:ln>
                <a:solidFill>
                  <a:srgbClr val="343F5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</a:t>
            </a:r>
            <a:r>
              <a:rPr kumimoji="0" lang="en-US" sz="2600" b="0" i="0" u="none" strike="noStrike" kern="1200" cap="none" spc="0" normalizeH="0" baseline="-25000" noProof="0" dirty="0" err="1">
                <a:ln>
                  <a:noFill/>
                </a:ln>
                <a:solidFill>
                  <a:srgbClr val="343F5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RF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srgbClr val="343F5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)b</a:t>
            </a:r>
            <a:r>
              <a:rPr kumimoji="0" lang="en-US" sz="2600" b="0" i="0" u="none" strike="noStrike" kern="1200" cap="none" spc="0" normalizeH="0" baseline="-25000" noProof="0" dirty="0">
                <a:ln>
                  <a:noFill/>
                </a:ln>
                <a:solidFill>
                  <a:srgbClr val="343F5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srgbClr val="343F5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</a:p>
          <a:p>
            <a:pPr marL="457200" marR="0" lvl="0" indent="-457200" algn="l" defTabSz="914400" rtl="0" eaLnBrk="1" fontAlgn="base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ClrTx/>
              <a:buSzPct val="150000"/>
              <a:buFont typeface="Wingdings" pitchFamily="2" charset="2"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srgbClr val="343F5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	          </a:t>
            </a:r>
            <a:r>
              <a:rPr kumimoji="0" lang="en-US" sz="2600" b="0" i="0" u="none" strike="noStrike" kern="1200" cap="none" spc="0" normalizeH="0" baseline="0" noProof="0" dirty="0" err="1">
                <a:ln>
                  <a:noFill/>
                </a:ln>
                <a:solidFill>
                  <a:srgbClr val="343F5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</a:t>
            </a:r>
            <a:r>
              <a:rPr kumimoji="0" lang="en-US" sz="2600" b="0" i="0" u="none" strike="noStrike" kern="1200" cap="none" spc="0" normalizeH="0" baseline="-25000" noProof="0" dirty="0" err="1">
                <a:ln>
                  <a:noFill/>
                </a:ln>
                <a:solidFill>
                  <a:srgbClr val="343F5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srgbClr val="343F5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= </a:t>
            </a:r>
            <a:r>
              <a:rPr kumimoji="0" lang="en-US" sz="2600" b="0" i="0" u="none" strike="noStrike" kern="1200" cap="none" spc="0" normalizeH="0" baseline="0" noProof="0" dirty="0" err="1">
                <a:ln>
                  <a:noFill/>
                </a:ln>
                <a:solidFill>
                  <a:srgbClr val="343F5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</a:t>
            </a:r>
            <a:r>
              <a:rPr kumimoji="0" lang="en-US" sz="2600" b="0" i="0" u="none" strike="noStrike" kern="1200" cap="none" spc="0" normalizeH="0" baseline="-25000" noProof="0" dirty="0" err="1">
                <a:ln>
                  <a:noFill/>
                </a:ln>
                <a:solidFill>
                  <a:srgbClr val="343F5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RF</a:t>
            </a:r>
            <a:r>
              <a:rPr kumimoji="0" lang="en-US" sz="2600" b="0" i="0" u="none" strike="noStrike" kern="1200" cap="none" spc="0" normalizeH="0" baseline="-25000" noProof="0" dirty="0">
                <a:ln>
                  <a:noFill/>
                </a:ln>
                <a:solidFill>
                  <a:srgbClr val="343F5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srgbClr val="343F5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+ (RP</a:t>
            </a:r>
            <a:r>
              <a:rPr kumimoji="0" lang="en-US" sz="2600" b="0" i="0" u="none" strike="noStrike" kern="1200" cap="none" spc="0" normalizeH="0" baseline="-25000" noProof="0" dirty="0">
                <a:ln>
                  <a:noFill/>
                </a:ln>
                <a:solidFill>
                  <a:srgbClr val="343F5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srgbClr val="343F5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)b</a:t>
            </a:r>
            <a:r>
              <a:rPr kumimoji="0" lang="en-US" sz="2600" b="0" i="0" u="none" strike="noStrike" kern="1200" cap="none" spc="0" normalizeH="0" baseline="-25000" noProof="0" dirty="0">
                <a:ln>
                  <a:noFill/>
                </a:ln>
                <a:solidFill>
                  <a:srgbClr val="343F5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srgbClr val="343F5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</a:p>
          <a:p>
            <a:pPr marL="457200" marR="0" lvl="0" indent="-457200" algn="l" defTabSz="914400" rtl="0" eaLnBrk="1" fontAlgn="base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ClrTx/>
              <a:buSzPct val="150000"/>
              <a:buFont typeface="Arial" pitchFamily="34" charset="0"/>
              <a:buChar char="•"/>
              <a:tabLst/>
              <a:defRPr/>
            </a:pP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rgbClr val="7CA8DE">
                  <a:lumMod val="50000"/>
                </a:srgb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eaLnBrk="1" hangingPunct="1">
              <a:buFont typeface="Wingdings" panose="05000000000000000000" pitchFamily="2" charset="2"/>
              <a:buChar char="§"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Assume the yield curve is flat and that </a:t>
            </a:r>
            <a:r>
              <a:rPr kumimoji="0" lang="en-US" sz="26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</a:t>
            </a:r>
            <a:r>
              <a:rPr kumimoji="0" lang="en-US" sz="2600" b="0" i="0" u="none" strike="noStrike" kern="1200" cap="none" spc="0" normalizeH="0" baseline="-2500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RF</a:t>
            </a:r>
            <a:r>
              <a:rPr kumimoji="0" lang="en-US" sz="2600" b="0" i="0" u="none" strike="noStrike" kern="1200" cap="none" spc="0" normalizeH="0" baseline="-25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= 3.0% and </a:t>
            </a:r>
          </a:p>
          <a:p>
            <a:pPr marL="457200" marR="0" lvl="0" indent="-457200" algn="ctr" defTabSz="914400" rtl="0" eaLnBrk="1" fontAlgn="base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ClrTx/>
              <a:buSzPct val="150000"/>
              <a:buFont typeface="Arial" charset="0"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srgbClr val="343F5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RP</a:t>
            </a:r>
            <a:r>
              <a:rPr kumimoji="0" lang="en-US" sz="2600" b="0" i="0" u="none" strike="noStrike" kern="1200" cap="none" spc="0" normalizeH="0" baseline="-25000" noProof="0" dirty="0">
                <a:ln>
                  <a:noFill/>
                </a:ln>
                <a:solidFill>
                  <a:srgbClr val="343F5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 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srgbClr val="343F5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= </a:t>
            </a:r>
            <a:r>
              <a:rPr kumimoji="0" lang="en-US" sz="2600" b="0" i="0" u="none" strike="noStrike" kern="1200" cap="none" spc="0" normalizeH="0" baseline="0" noProof="0" dirty="0" err="1">
                <a:ln>
                  <a:noFill/>
                </a:ln>
                <a:solidFill>
                  <a:srgbClr val="343F5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</a:t>
            </a:r>
            <a:r>
              <a:rPr kumimoji="0" lang="en-US" sz="2600" b="0" i="0" u="none" strike="noStrike" kern="1200" cap="none" spc="0" normalizeH="0" baseline="-25000" noProof="0" dirty="0" err="1">
                <a:ln>
                  <a:noFill/>
                </a:ln>
                <a:solidFill>
                  <a:srgbClr val="343F5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srgbClr val="343F5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srgbClr val="343F5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Symbol"/>
              </a:rPr>
              <a:t> </a:t>
            </a:r>
            <a:r>
              <a:rPr kumimoji="0" lang="en-US" sz="2600" b="0" i="0" u="none" strike="noStrike" kern="1200" cap="none" spc="0" normalizeH="0" baseline="0" noProof="0" dirty="0" err="1">
                <a:ln>
                  <a:noFill/>
                </a:ln>
                <a:solidFill>
                  <a:srgbClr val="343F5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Symbol"/>
              </a:rPr>
              <a:t>r</a:t>
            </a:r>
            <a:r>
              <a:rPr kumimoji="0" lang="en-US" sz="2600" b="0" i="0" u="none" strike="noStrike" kern="1200" cap="none" spc="0" normalizeH="0" baseline="-25000" noProof="0" dirty="0" err="1">
                <a:ln>
                  <a:noFill/>
                </a:ln>
                <a:solidFill>
                  <a:srgbClr val="343F5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Symbol"/>
              </a:rPr>
              <a:t>RF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srgbClr val="343F5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Symbol"/>
              </a:rPr>
              <a:t> = 8.0%  3.0% = 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srgbClr val="343F5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5.0%.</a:t>
            </a:r>
          </a:p>
        </p:txBody>
      </p:sp>
    </p:spTree>
    <p:extLst>
      <p:ext uri="{BB962C8B-B14F-4D97-AF65-F5344CB8AC3E}">
        <p14:creationId xmlns:p14="http://schemas.microsoft.com/office/powerpoint/2010/main" val="1242941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1800"/>
              </a:spcAft>
            </a:pPr>
            <a:r>
              <a:rPr lang="en-US" dirty="0"/>
              <a:t>Additional return over the risk-free rate needed to compensate investors for assuming an average amount of risk.</a:t>
            </a:r>
          </a:p>
          <a:p>
            <a:pPr>
              <a:spcAft>
                <a:spcPts val="1800"/>
              </a:spcAft>
            </a:pPr>
            <a:r>
              <a:rPr lang="en-US" dirty="0"/>
              <a:t>Its size depends on the perceived risk of the stock market and investors’ degree of risk aversion.</a:t>
            </a:r>
          </a:p>
          <a:p>
            <a:pPr>
              <a:spcAft>
                <a:spcPts val="1800"/>
              </a:spcAft>
            </a:pPr>
            <a:r>
              <a:rPr lang="en-US" dirty="0"/>
              <a:t>Varies from year to year, but most estimates suggest that it ranges between 4% and 8% per year.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What is the market risk premium?</a:t>
            </a:r>
          </a:p>
        </p:txBody>
      </p:sp>
    </p:spTree>
    <p:extLst>
      <p:ext uri="{BB962C8B-B14F-4D97-AF65-F5344CB8AC3E}">
        <p14:creationId xmlns:p14="http://schemas.microsoft.com/office/powerpoint/2010/main" val="1743354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Calculating Required Rates of Return</a:t>
            </a:r>
          </a:p>
        </p:txBody>
      </p:sp>
      <p:grpSp>
        <p:nvGrpSpPr>
          <p:cNvPr id="4" name="Group 3" descr="Calculating the Required Rates of Return for: high tech, market, US rbber, T-bill, and collections." title="Required Rates of Return "/>
          <p:cNvGrpSpPr/>
          <p:nvPr/>
        </p:nvGrpSpPr>
        <p:grpSpPr>
          <a:xfrm>
            <a:off x="1129516" y="2111022"/>
            <a:ext cx="7518400" cy="2844799"/>
            <a:chOff x="811213" y="1670051"/>
            <a:chExt cx="7518400" cy="2844799"/>
          </a:xfrm>
        </p:grpSpPr>
        <p:sp>
          <p:nvSpPr>
            <p:cNvPr id="5" name="AutoShape 3"/>
            <p:cNvSpPr>
              <a:spLocks noChangeAspect="1" noChangeArrowheads="1" noTextEdit="1"/>
            </p:cNvSpPr>
            <p:nvPr/>
          </p:nvSpPr>
          <p:spPr bwMode="auto">
            <a:xfrm>
              <a:off x="811213" y="1671638"/>
              <a:ext cx="7518400" cy="2843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877888" y="1670051"/>
              <a:ext cx="10900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0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r</a:t>
              </a:r>
              <a:endParaRPr lang="en-US" altLang="en-US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990601" y="1820863"/>
              <a:ext cx="209994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20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HT</a:t>
              </a:r>
              <a:endParaRPr lang="en-US" altLang="en-US" sz="1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8" name="Rectangle 7"/>
            <p:cNvSpPr>
              <a:spLocks noChangeArrowheads="1"/>
            </p:cNvSpPr>
            <p:nvPr/>
          </p:nvSpPr>
          <p:spPr bwMode="auto">
            <a:xfrm>
              <a:off x="1247776" y="1670051"/>
              <a:ext cx="8976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00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endParaRPr lang="en-US" altLang="en-US" sz="1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9" name="Rectangle 8"/>
            <p:cNvSpPr>
              <a:spLocks noChangeArrowheads="1"/>
            </p:cNvSpPr>
            <p:nvPr/>
          </p:nvSpPr>
          <p:spPr bwMode="auto">
            <a:xfrm>
              <a:off x="1760538" y="1670051"/>
              <a:ext cx="20999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00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=</a:t>
              </a:r>
              <a:endParaRPr lang="en-US" altLang="en-US" sz="1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10" name="Rectangle 9"/>
            <p:cNvSpPr>
              <a:spLocks noChangeArrowheads="1"/>
            </p:cNvSpPr>
            <p:nvPr/>
          </p:nvSpPr>
          <p:spPr bwMode="auto">
            <a:xfrm>
              <a:off x="1987551" y="1670051"/>
              <a:ext cx="8976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00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endParaRPr lang="en-US" altLang="en-US" sz="1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11" name="Rectangle 10"/>
            <p:cNvSpPr>
              <a:spLocks noChangeArrowheads="1"/>
            </p:cNvSpPr>
            <p:nvPr/>
          </p:nvSpPr>
          <p:spPr bwMode="auto">
            <a:xfrm>
              <a:off x="2246313" y="1670051"/>
              <a:ext cx="213199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0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3.0% + (5.0%)(</a:t>
              </a:r>
              <a:endParaRPr lang="en-US" altLang="en-US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12" name="Rectangle 11"/>
            <p:cNvSpPr>
              <a:spLocks noChangeArrowheads="1"/>
            </p:cNvSpPr>
            <p:nvPr/>
          </p:nvSpPr>
          <p:spPr bwMode="auto">
            <a:xfrm>
              <a:off x="4511676" y="1670051"/>
              <a:ext cx="700513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0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1.31)</a:t>
              </a:r>
              <a:endParaRPr lang="en-US" altLang="en-US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13" name="Rectangle 12"/>
            <p:cNvSpPr>
              <a:spLocks noChangeArrowheads="1"/>
            </p:cNvSpPr>
            <p:nvPr/>
          </p:nvSpPr>
          <p:spPr bwMode="auto">
            <a:xfrm>
              <a:off x="5237163" y="1670051"/>
              <a:ext cx="8976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00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endParaRPr lang="en-US" altLang="en-US" sz="1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14" name="Rectangle 13"/>
            <p:cNvSpPr>
              <a:spLocks noChangeArrowheads="1"/>
            </p:cNvSpPr>
            <p:nvPr/>
          </p:nvSpPr>
          <p:spPr bwMode="auto">
            <a:xfrm>
              <a:off x="5595938" y="1670051"/>
              <a:ext cx="8976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00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endParaRPr lang="en-US" altLang="en-US" sz="1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15" name="Rectangle 14"/>
            <p:cNvSpPr>
              <a:spLocks noChangeArrowheads="1"/>
            </p:cNvSpPr>
            <p:nvPr/>
          </p:nvSpPr>
          <p:spPr bwMode="auto">
            <a:xfrm>
              <a:off x="6427788" y="1670051"/>
              <a:ext cx="8976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00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endParaRPr lang="en-US" altLang="en-US" sz="1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16" name="Rectangle 15"/>
            <p:cNvSpPr>
              <a:spLocks noChangeArrowheads="1"/>
            </p:cNvSpPr>
            <p:nvPr/>
          </p:nvSpPr>
          <p:spPr bwMode="auto">
            <a:xfrm>
              <a:off x="877888" y="2047876"/>
              <a:ext cx="8976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00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endParaRPr lang="en-US" altLang="en-US" sz="1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17" name="Rectangle 16"/>
            <p:cNvSpPr>
              <a:spLocks noChangeArrowheads="1"/>
            </p:cNvSpPr>
            <p:nvPr/>
          </p:nvSpPr>
          <p:spPr bwMode="auto">
            <a:xfrm>
              <a:off x="1760538" y="2047876"/>
              <a:ext cx="20999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0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=</a:t>
              </a:r>
              <a:endParaRPr lang="en-US" altLang="en-US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18" name="Rectangle 17"/>
            <p:cNvSpPr>
              <a:spLocks noChangeArrowheads="1"/>
            </p:cNvSpPr>
            <p:nvPr/>
          </p:nvSpPr>
          <p:spPr bwMode="auto">
            <a:xfrm>
              <a:off x="1987551" y="2047876"/>
              <a:ext cx="8976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00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endParaRPr lang="en-US" altLang="en-US" sz="1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19" name="Rectangle 18"/>
            <p:cNvSpPr>
              <a:spLocks noChangeArrowheads="1"/>
            </p:cNvSpPr>
            <p:nvPr/>
          </p:nvSpPr>
          <p:spPr bwMode="auto">
            <a:xfrm>
              <a:off x="2246313" y="2047876"/>
              <a:ext cx="1944443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0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3.0% + 6.55%</a:t>
              </a:r>
              <a:endParaRPr lang="en-US" altLang="en-US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20" name="Rectangle 19"/>
            <p:cNvSpPr>
              <a:spLocks noChangeArrowheads="1"/>
            </p:cNvSpPr>
            <p:nvPr/>
          </p:nvSpPr>
          <p:spPr bwMode="auto">
            <a:xfrm>
              <a:off x="4152901" y="2047876"/>
              <a:ext cx="8976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00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endParaRPr lang="en-US" altLang="en-US" sz="1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21" name="Rectangle 20"/>
            <p:cNvSpPr>
              <a:spLocks noChangeArrowheads="1"/>
            </p:cNvSpPr>
            <p:nvPr/>
          </p:nvSpPr>
          <p:spPr bwMode="auto">
            <a:xfrm>
              <a:off x="5595938" y="2047876"/>
              <a:ext cx="20999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00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=</a:t>
              </a:r>
              <a:endParaRPr lang="en-US" altLang="en-US" sz="1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22" name="Rectangle 21"/>
            <p:cNvSpPr>
              <a:spLocks noChangeArrowheads="1"/>
            </p:cNvSpPr>
            <p:nvPr/>
          </p:nvSpPr>
          <p:spPr bwMode="auto">
            <a:xfrm>
              <a:off x="5822951" y="2047876"/>
              <a:ext cx="8976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00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endParaRPr lang="en-US" altLang="en-US" sz="1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23" name="Rectangle 22"/>
            <p:cNvSpPr>
              <a:spLocks noChangeArrowheads="1"/>
            </p:cNvSpPr>
            <p:nvPr/>
          </p:nvSpPr>
          <p:spPr bwMode="auto">
            <a:xfrm>
              <a:off x="6210301" y="2047876"/>
              <a:ext cx="85921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0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9.55%</a:t>
              </a:r>
              <a:endParaRPr lang="en-US" altLang="en-US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24" name="Rectangle 23"/>
            <p:cNvSpPr>
              <a:spLocks noChangeArrowheads="1"/>
            </p:cNvSpPr>
            <p:nvPr/>
          </p:nvSpPr>
          <p:spPr bwMode="auto">
            <a:xfrm>
              <a:off x="7169151" y="2047876"/>
              <a:ext cx="8976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00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endParaRPr lang="en-US" altLang="en-US" sz="1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25" name="Rectangle 24"/>
            <p:cNvSpPr>
              <a:spLocks noChangeArrowheads="1"/>
            </p:cNvSpPr>
            <p:nvPr/>
          </p:nvSpPr>
          <p:spPr bwMode="auto">
            <a:xfrm>
              <a:off x="877888" y="2543176"/>
              <a:ext cx="10900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00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r</a:t>
              </a:r>
              <a:endParaRPr lang="en-US" altLang="en-US" sz="1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26" name="Rectangle 25"/>
            <p:cNvSpPr>
              <a:spLocks noChangeArrowheads="1"/>
            </p:cNvSpPr>
            <p:nvPr/>
          </p:nvSpPr>
          <p:spPr bwMode="auto">
            <a:xfrm>
              <a:off x="990601" y="2693988"/>
              <a:ext cx="129844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20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M</a:t>
              </a:r>
              <a:endParaRPr lang="en-US" altLang="en-US" sz="1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27" name="Rectangle 26"/>
            <p:cNvSpPr>
              <a:spLocks noChangeArrowheads="1"/>
            </p:cNvSpPr>
            <p:nvPr/>
          </p:nvSpPr>
          <p:spPr bwMode="auto">
            <a:xfrm>
              <a:off x="1147763" y="2543176"/>
              <a:ext cx="8976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00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endParaRPr lang="en-US" altLang="en-US" sz="1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28" name="Rectangle 27"/>
            <p:cNvSpPr>
              <a:spLocks noChangeArrowheads="1"/>
            </p:cNvSpPr>
            <p:nvPr/>
          </p:nvSpPr>
          <p:spPr bwMode="auto">
            <a:xfrm>
              <a:off x="1760538" y="2543176"/>
              <a:ext cx="20999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00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=</a:t>
              </a:r>
              <a:endParaRPr lang="en-US" altLang="en-US" sz="1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29" name="Rectangle 28"/>
            <p:cNvSpPr>
              <a:spLocks noChangeArrowheads="1"/>
            </p:cNvSpPr>
            <p:nvPr/>
          </p:nvSpPr>
          <p:spPr bwMode="auto">
            <a:xfrm>
              <a:off x="1987551" y="2543176"/>
              <a:ext cx="8976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00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endParaRPr lang="en-US" altLang="en-US" sz="1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30" name="Rectangle 29"/>
            <p:cNvSpPr>
              <a:spLocks noChangeArrowheads="1"/>
            </p:cNvSpPr>
            <p:nvPr/>
          </p:nvSpPr>
          <p:spPr bwMode="auto">
            <a:xfrm>
              <a:off x="2246313" y="2543176"/>
              <a:ext cx="2832507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0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3.0% + (5.0%)(1.00)</a:t>
              </a:r>
              <a:endParaRPr lang="en-US" altLang="en-US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31" name="Rectangle 30"/>
            <p:cNvSpPr>
              <a:spLocks noChangeArrowheads="1"/>
            </p:cNvSpPr>
            <p:nvPr/>
          </p:nvSpPr>
          <p:spPr bwMode="auto">
            <a:xfrm>
              <a:off x="5237163" y="2543176"/>
              <a:ext cx="8976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00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endParaRPr lang="en-US" altLang="en-US" sz="1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32" name="Rectangle 31"/>
            <p:cNvSpPr>
              <a:spLocks noChangeArrowheads="1"/>
            </p:cNvSpPr>
            <p:nvPr/>
          </p:nvSpPr>
          <p:spPr bwMode="auto">
            <a:xfrm>
              <a:off x="5595938" y="2543176"/>
              <a:ext cx="20999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00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=</a:t>
              </a:r>
              <a:endParaRPr lang="en-US" altLang="en-US" sz="1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33" name="Rectangle 32"/>
            <p:cNvSpPr>
              <a:spLocks noChangeArrowheads="1"/>
            </p:cNvSpPr>
            <p:nvPr/>
          </p:nvSpPr>
          <p:spPr bwMode="auto">
            <a:xfrm>
              <a:off x="5822951" y="2543176"/>
              <a:ext cx="8976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00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endParaRPr lang="en-US" altLang="en-US" sz="1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34" name="Rectangle 33"/>
            <p:cNvSpPr>
              <a:spLocks noChangeArrowheads="1"/>
            </p:cNvSpPr>
            <p:nvPr/>
          </p:nvSpPr>
          <p:spPr bwMode="auto">
            <a:xfrm>
              <a:off x="6210301" y="2543176"/>
              <a:ext cx="85921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0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8.00%</a:t>
              </a:r>
              <a:endParaRPr lang="en-US" altLang="en-US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35" name="Rectangle 34"/>
            <p:cNvSpPr>
              <a:spLocks noChangeArrowheads="1"/>
            </p:cNvSpPr>
            <p:nvPr/>
          </p:nvSpPr>
          <p:spPr bwMode="auto">
            <a:xfrm>
              <a:off x="7169151" y="2543176"/>
              <a:ext cx="8976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00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endParaRPr lang="en-US" altLang="en-US" sz="1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36" name="Rectangle 35"/>
            <p:cNvSpPr>
              <a:spLocks noChangeArrowheads="1"/>
            </p:cNvSpPr>
            <p:nvPr/>
          </p:nvSpPr>
          <p:spPr bwMode="auto">
            <a:xfrm>
              <a:off x="877888" y="3025776"/>
              <a:ext cx="10900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00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r</a:t>
              </a:r>
              <a:endParaRPr lang="en-US" altLang="en-US" sz="1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37" name="Rectangle 36"/>
            <p:cNvSpPr>
              <a:spLocks noChangeArrowheads="1"/>
            </p:cNvSpPr>
            <p:nvPr/>
          </p:nvSpPr>
          <p:spPr bwMode="auto">
            <a:xfrm>
              <a:off x="990601" y="3176588"/>
              <a:ext cx="325410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20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USR</a:t>
              </a:r>
              <a:endParaRPr lang="en-US" altLang="en-US" sz="1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38" name="Rectangle 37"/>
            <p:cNvSpPr>
              <a:spLocks noChangeArrowheads="1"/>
            </p:cNvSpPr>
            <p:nvPr/>
          </p:nvSpPr>
          <p:spPr bwMode="auto">
            <a:xfrm>
              <a:off x="1365251" y="3025776"/>
              <a:ext cx="8976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00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endParaRPr lang="en-US" altLang="en-US" sz="1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39" name="Rectangle 38"/>
            <p:cNvSpPr>
              <a:spLocks noChangeArrowheads="1"/>
            </p:cNvSpPr>
            <p:nvPr/>
          </p:nvSpPr>
          <p:spPr bwMode="auto">
            <a:xfrm>
              <a:off x="1760538" y="3025776"/>
              <a:ext cx="20999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00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=</a:t>
              </a:r>
              <a:endParaRPr lang="en-US" altLang="en-US" sz="1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40" name="Rectangle 39"/>
            <p:cNvSpPr>
              <a:spLocks noChangeArrowheads="1"/>
            </p:cNvSpPr>
            <p:nvPr/>
          </p:nvSpPr>
          <p:spPr bwMode="auto">
            <a:xfrm>
              <a:off x="1987551" y="3025776"/>
              <a:ext cx="8976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00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endParaRPr lang="en-US" altLang="en-US" sz="1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41" name="Rectangle 40"/>
            <p:cNvSpPr>
              <a:spLocks noChangeArrowheads="1"/>
            </p:cNvSpPr>
            <p:nvPr/>
          </p:nvSpPr>
          <p:spPr bwMode="auto">
            <a:xfrm>
              <a:off x="2246313" y="3025776"/>
              <a:ext cx="2742739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0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3.0% +(5.0%)(0.88)</a:t>
              </a:r>
              <a:endParaRPr lang="en-US" altLang="en-US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42" name="Rectangle 41"/>
            <p:cNvSpPr>
              <a:spLocks noChangeArrowheads="1"/>
            </p:cNvSpPr>
            <p:nvPr/>
          </p:nvSpPr>
          <p:spPr bwMode="auto">
            <a:xfrm>
              <a:off x="5140326" y="3025776"/>
              <a:ext cx="8976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00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endParaRPr lang="en-US" altLang="en-US" sz="1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43" name="Rectangle 42"/>
            <p:cNvSpPr>
              <a:spLocks noChangeArrowheads="1"/>
            </p:cNvSpPr>
            <p:nvPr/>
          </p:nvSpPr>
          <p:spPr bwMode="auto">
            <a:xfrm>
              <a:off x="5595938" y="3025776"/>
              <a:ext cx="20999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0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=</a:t>
              </a:r>
              <a:endParaRPr lang="en-US" altLang="en-US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44" name="Rectangle 43"/>
            <p:cNvSpPr>
              <a:spLocks noChangeArrowheads="1"/>
            </p:cNvSpPr>
            <p:nvPr/>
          </p:nvSpPr>
          <p:spPr bwMode="auto">
            <a:xfrm>
              <a:off x="5822951" y="3025776"/>
              <a:ext cx="8976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00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endParaRPr lang="en-US" altLang="en-US" sz="1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45" name="Rectangle 44"/>
            <p:cNvSpPr>
              <a:spLocks noChangeArrowheads="1"/>
            </p:cNvSpPr>
            <p:nvPr/>
          </p:nvSpPr>
          <p:spPr bwMode="auto">
            <a:xfrm>
              <a:off x="6210301" y="3025776"/>
              <a:ext cx="85921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0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7.40%</a:t>
              </a:r>
              <a:endParaRPr lang="en-US" altLang="en-US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46" name="Rectangle 45"/>
            <p:cNvSpPr>
              <a:spLocks noChangeArrowheads="1"/>
            </p:cNvSpPr>
            <p:nvPr/>
          </p:nvSpPr>
          <p:spPr bwMode="auto">
            <a:xfrm>
              <a:off x="7169151" y="3025776"/>
              <a:ext cx="8976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00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endParaRPr lang="en-US" altLang="en-US" sz="1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47" name="Rectangle 46"/>
            <p:cNvSpPr>
              <a:spLocks noChangeArrowheads="1"/>
            </p:cNvSpPr>
            <p:nvPr/>
          </p:nvSpPr>
          <p:spPr bwMode="auto">
            <a:xfrm>
              <a:off x="877888" y="3502026"/>
              <a:ext cx="10900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00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r</a:t>
              </a:r>
              <a:endParaRPr lang="en-US" altLang="en-US" sz="1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48" name="Rectangle 47"/>
            <p:cNvSpPr>
              <a:spLocks noChangeArrowheads="1"/>
            </p:cNvSpPr>
            <p:nvPr/>
          </p:nvSpPr>
          <p:spPr bwMode="auto">
            <a:xfrm>
              <a:off x="990601" y="3651251"/>
              <a:ext cx="94578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20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T</a:t>
              </a:r>
              <a:endParaRPr lang="en-US" altLang="en-US" sz="1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49" name="Rectangle 48"/>
            <p:cNvSpPr>
              <a:spLocks noChangeArrowheads="1"/>
            </p:cNvSpPr>
            <p:nvPr/>
          </p:nvSpPr>
          <p:spPr bwMode="auto">
            <a:xfrm>
              <a:off x="1109663" y="3651251"/>
              <a:ext cx="70532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20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-</a:t>
              </a:r>
              <a:endParaRPr lang="en-US" altLang="en-US" sz="1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50" name="Rectangle 49"/>
            <p:cNvSpPr>
              <a:spLocks noChangeArrowheads="1"/>
            </p:cNvSpPr>
            <p:nvPr/>
          </p:nvSpPr>
          <p:spPr bwMode="auto">
            <a:xfrm>
              <a:off x="1184276" y="3651251"/>
              <a:ext cx="221214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20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bill</a:t>
              </a:r>
              <a:endParaRPr lang="en-US" altLang="en-US" sz="1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51" name="Rectangle 50"/>
            <p:cNvSpPr>
              <a:spLocks noChangeArrowheads="1"/>
            </p:cNvSpPr>
            <p:nvPr/>
          </p:nvSpPr>
          <p:spPr bwMode="auto">
            <a:xfrm>
              <a:off x="1438276" y="3502026"/>
              <a:ext cx="8976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00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endParaRPr lang="en-US" altLang="en-US" sz="1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52" name="Rectangle 51"/>
            <p:cNvSpPr>
              <a:spLocks noChangeArrowheads="1"/>
            </p:cNvSpPr>
            <p:nvPr/>
          </p:nvSpPr>
          <p:spPr bwMode="auto">
            <a:xfrm>
              <a:off x="1760538" y="3502026"/>
              <a:ext cx="20999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00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=</a:t>
              </a:r>
              <a:endParaRPr lang="en-US" altLang="en-US" sz="1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53" name="Rectangle 52"/>
            <p:cNvSpPr>
              <a:spLocks noChangeArrowheads="1"/>
            </p:cNvSpPr>
            <p:nvPr/>
          </p:nvSpPr>
          <p:spPr bwMode="auto">
            <a:xfrm>
              <a:off x="1987551" y="3502026"/>
              <a:ext cx="8976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00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endParaRPr lang="en-US" altLang="en-US" sz="1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54" name="Rectangle 53"/>
            <p:cNvSpPr>
              <a:spLocks noChangeArrowheads="1"/>
            </p:cNvSpPr>
            <p:nvPr/>
          </p:nvSpPr>
          <p:spPr bwMode="auto">
            <a:xfrm>
              <a:off x="2246313" y="3502026"/>
              <a:ext cx="255679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0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3.0% + (5.0)(0.00)</a:t>
              </a:r>
              <a:endParaRPr lang="en-US" altLang="en-US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55" name="Rectangle 54"/>
            <p:cNvSpPr>
              <a:spLocks noChangeArrowheads="1"/>
            </p:cNvSpPr>
            <p:nvPr/>
          </p:nvSpPr>
          <p:spPr bwMode="auto">
            <a:xfrm>
              <a:off x="4932363" y="3502026"/>
              <a:ext cx="8976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00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endParaRPr lang="en-US" altLang="en-US" sz="1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56" name="Rectangle 55"/>
            <p:cNvSpPr>
              <a:spLocks noChangeArrowheads="1"/>
            </p:cNvSpPr>
            <p:nvPr/>
          </p:nvSpPr>
          <p:spPr bwMode="auto">
            <a:xfrm>
              <a:off x="5595938" y="3502026"/>
              <a:ext cx="20999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00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=</a:t>
              </a:r>
              <a:endParaRPr lang="en-US" altLang="en-US" sz="1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57" name="Rectangle 56"/>
            <p:cNvSpPr>
              <a:spLocks noChangeArrowheads="1"/>
            </p:cNvSpPr>
            <p:nvPr/>
          </p:nvSpPr>
          <p:spPr bwMode="auto">
            <a:xfrm>
              <a:off x="5822951" y="3502026"/>
              <a:ext cx="8976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00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endParaRPr lang="en-US" altLang="en-US" sz="1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58" name="Rectangle 57"/>
            <p:cNvSpPr>
              <a:spLocks noChangeArrowheads="1"/>
            </p:cNvSpPr>
            <p:nvPr/>
          </p:nvSpPr>
          <p:spPr bwMode="auto">
            <a:xfrm>
              <a:off x="6210301" y="3502026"/>
              <a:ext cx="85921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0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3.00%</a:t>
              </a:r>
              <a:endParaRPr lang="en-US" altLang="en-US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59" name="Rectangle 58"/>
            <p:cNvSpPr>
              <a:spLocks noChangeArrowheads="1"/>
            </p:cNvSpPr>
            <p:nvPr/>
          </p:nvSpPr>
          <p:spPr bwMode="auto">
            <a:xfrm>
              <a:off x="7169151" y="3502026"/>
              <a:ext cx="8976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00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endParaRPr lang="en-US" altLang="en-US" sz="1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60" name="Rectangle 59"/>
            <p:cNvSpPr>
              <a:spLocks noChangeArrowheads="1"/>
            </p:cNvSpPr>
            <p:nvPr/>
          </p:nvSpPr>
          <p:spPr bwMode="auto">
            <a:xfrm>
              <a:off x="877888" y="3981451"/>
              <a:ext cx="10900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00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r</a:t>
              </a:r>
              <a:endParaRPr lang="en-US" altLang="en-US" sz="1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61" name="Rectangle 60"/>
            <p:cNvSpPr>
              <a:spLocks noChangeArrowheads="1"/>
            </p:cNvSpPr>
            <p:nvPr/>
          </p:nvSpPr>
          <p:spPr bwMode="auto">
            <a:xfrm>
              <a:off x="990601" y="4132263"/>
              <a:ext cx="283732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20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Coll</a:t>
              </a:r>
              <a:endParaRPr lang="en-US" altLang="en-US" sz="1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62" name="Rectangle 61"/>
            <p:cNvSpPr>
              <a:spLocks noChangeArrowheads="1"/>
            </p:cNvSpPr>
            <p:nvPr/>
          </p:nvSpPr>
          <p:spPr bwMode="auto">
            <a:xfrm>
              <a:off x="1319213" y="3981451"/>
              <a:ext cx="8976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0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endParaRPr lang="en-US" altLang="en-US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63" name="Rectangle 62"/>
            <p:cNvSpPr>
              <a:spLocks noChangeArrowheads="1"/>
            </p:cNvSpPr>
            <p:nvPr/>
          </p:nvSpPr>
          <p:spPr bwMode="auto">
            <a:xfrm>
              <a:off x="1760538" y="3981451"/>
              <a:ext cx="20999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00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=</a:t>
              </a:r>
              <a:endParaRPr lang="en-US" altLang="en-US" sz="1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64" name="Rectangle 63"/>
            <p:cNvSpPr>
              <a:spLocks noChangeArrowheads="1"/>
            </p:cNvSpPr>
            <p:nvPr/>
          </p:nvSpPr>
          <p:spPr bwMode="auto">
            <a:xfrm>
              <a:off x="1987551" y="3981451"/>
              <a:ext cx="8976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00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endParaRPr lang="en-US" altLang="en-US" sz="1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65" name="Rectangle 64"/>
            <p:cNvSpPr>
              <a:spLocks noChangeArrowheads="1"/>
            </p:cNvSpPr>
            <p:nvPr/>
          </p:nvSpPr>
          <p:spPr bwMode="auto">
            <a:xfrm>
              <a:off x="2246313" y="3981451"/>
              <a:ext cx="294952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0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3.0% + (5.0%)(-0.50)</a:t>
              </a:r>
              <a:endParaRPr lang="en-US" altLang="en-US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68" name="Rectangle 67"/>
            <p:cNvSpPr>
              <a:spLocks noChangeArrowheads="1"/>
            </p:cNvSpPr>
            <p:nvPr/>
          </p:nvSpPr>
          <p:spPr bwMode="auto">
            <a:xfrm>
              <a:off x="5353051" y="3981451"/>
              <a:ext cx="8976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00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endParaRPr lang="en-US" altLang="en-US" sz="1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69" name="Rectangle 68"/>
            <p:cNvSpPr>
              <a:spLocks noChangeArrowheads="1"/>
            </p:cNvSpPr>
            <p:nvPr/>
          </p:nvSpPr>
          <p:spPr bwMode="auto">
            <a:xfrm>
              <a:off x="5595938" y="3981451"/>
              <a:ext cx="20999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00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=</a:t>
              </a:r>
              <a:endParaRPr lang="en-US" altLang="en-US" sz="1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70" name="Rectangle 69"/>
            <p:cNvSpPr>
              <a:spLocks noChangeArrowheads="1"/>
            </p:cNvSpPr>
            <p:nvPr/>
          </p:nvSpPr>
          <p:spPr bwMode="auto">
            <a:xfrm>
              <a:off x="5822951" y="3981451"/>
              <a:ext cx="8976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00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endParaRPr lang="en-US" altLang="en-US" sz="1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71" name="Rectangle 70"/>
            <p:cNvSpPr>
              <a:spLocks noChangeArrowheads="1"/>
            </p:cNvSpPr>
            <p:nvPr/>
          </p:nvSpPr>
          <p:spPr bwMode="auto">
            <a:xfrm>
              <a:off x="6202701" y="3981451"/>
              <a:ext cx="85921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0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0.50%</a:t>
              </a:r>
              <a:endParaRPr lang="en-US" altLang="en-US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72" name="Rectangle 71"/>
            <p:cNvSpPr>
              <a:spLocks noChangeArrowheads="1"/>
            </p:cNvSpPr>
            <p:nvPr/>
          </p:nvSpPr>
          <p:spPr bwMode="auto">
            <a:xfrm>
              <a:off x="7169151" y="3981451"/>
              <a:ext cx="8976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00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endParaRPr lang="en-US" altLang="en-US" sz="1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73" name="Rectangle 72"/>
            <p:cNvSpPr>
              <a:spLocks noChangeArrowheads="1"/>
            </p:cNvSpPr>
            <p:nvPr/>
          </p:nvSpPr>
          <p:spPr bwMode="auto">
            <a:xfrm>
              <a:off x="877888" y="4359276"/>
              <a:ext cx="36870" cy="123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80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endParaRPr lang="en-US" altLang="en-US" sz="1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04818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Expected vs. Required Returns</a:t>
            </a:r>
          </a:p>
        </p:txBody>
      </p:sp>
      <p:graphicFrame>
        <p:nvGraphicFramePr>
          <p:cNvPr id="5" name="Table 4" descr="Table illustrating the difference between expected and required returns for high tech, market, US rubber, T-bills, and collections." title="Expected vs. Required Returns 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3644131"/>
              </p:ext>
            </p:extLst>
          </p:nvPr>
        </p:nvGraphicFramePr>
        <p:xfrm>
          <a:off x="1329979" y="1779447"/>
          <a:ext cx="6484040" cy="34026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88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735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226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493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13170">
                <a:tc>
                  <a:txBody>
                    <a:bodyPr/>
                    <a:lstStyle/>
                    <a:p>
                      <a:endParaRPr lang="en-US" sz="2300" b="0" dirty="0">
                        <a:solidFill>
                          <a:srgbClr val="000000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300" b="0" dirty="0">
                          <a:solidFill>
                            <a:srgbClr val="00000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   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300" b="0" dirty="0">
                          <a:solidFill>
                            <a:srgbClr val="00000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r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300" b="0" dirty="0">
                        <a:solidFill>
                          <a:srgbClr val="000000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7891">
                <a:tc>
                  <a:txBody>
                    <a:bodyPr/>
                    <a:lstStyle/>
                    <a:p>
                      <a:r>
                        <a:rPr lang="en-US" sz="2300" b="0" dirty="0">
                          <a:solidFill>
                            <a:srgbClr val="00000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High Tech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400050" algn="dec"/>
                        </a:tabLst>
                      </a:pPr>
                      <a:r>
                        <a:rPr lang="en-US" sz="2300" b="0" dirty="0">
                          <a:solidFill>
                            <a:srgbClr val="00000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	9.9%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342900" algn="dec"/>
                        </a:tabLst>
                      </a:pPr>
                      <a:r>
                        <a:rPr lang="en-US" sz="2300" b="0" dirty="0">
                          <a:solidFill>
                            <a:srgbClr val="00000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	9.55%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300" b="0" dirty="0">
                          <a:solidFill>
                            <a:srgbClr val="00000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Undervalued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7891">
                <a:tc>
                  <a:txBody>
                    <a:bodyPr/>
                    <a:lstStyle/>
                    <a:p>
                      <a:r>
                        <a:rPr lang="en-US" sz="2300" b="0" dirty="0">
                          <a:solidFill>
                            <a:srgbClr val="00000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Market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400050" algn="dec"/>
                        </a:tabLst>
                      </a:pPr>
                      <a:r>
                        <a:rPr lang="en-US" sz="2300" b="0" dirty="0">
                          <a:solidFill>
                            <a:srgbClr val="00000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	8.0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342900" algn="dec"/>
                        </a:tabLst>
                      </a:pPr>
                      <a:r>
                        <a:rPr lang="en-US" sz="2300" b="0" dirty="0">
                          <a:solidFill>
                            <a:srgbClr val="00000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	8.00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300" b="0" dirty="0">
                          <a:solidFill>
                            <a:srgbClr val="00000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Fairly valued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7891">
                <a:tc>
                  <a:txBody>
                    <a:bodyPr/>
                    <a:lstStyle/>
                    <a:p>
                      <a:r>
                        <a:rPr lang="en-US" sz="2300" b="0" dirty="0">
                          <a:solidFill>
                            <a:srgbClr val="00000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US Rubber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400050" algn="dec"/>
                        </a:tabLst>
                      </a:pPr>
                      <a:r>
                        <a:rPr lang="en-US" sz="2300" b="0" baseline="0" dirty="0">
                          <a:solidFill>
                            <a:srgbClr val="00000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	</a:t>
                      </a:r>
                      <a:r>
                        <a:rPr lang="en-US" sz="2300" b="0" dirty="0">
                          <a:solidFill>
                            <a:srgbClr val="00000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7.3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342900" algn="dec"/>
                        </a:tabLst>
                      </a:pPr>
                      <a:r>
                        <a:rPr lang="en-US" sz="2300" b="0" dirty="0">
                          <a:solidFill>
                            <a:srgbClr val="00000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	7.40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300" b="0" dirty="0">
                          <a:solidFill>
                            <a:srgbClr val="00000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Overvalued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7891">
                <a:tc>
                  <a:txBody>
                    <a:bodyPr/>
                    <a:lstStyle/>
                    <a:p>
                      <a:r>
                        <a:rPr lang="en-US" sz="2300" b="0" dirty="0">
                          <a:solidFill>
                            <a:srgbClr val="00000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T-bills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400050" algn="dec"/>
                        </a:tabLst>
                      </a:pPr>
                      <a:r>
                        <a:rPr lang="en-US" sz="2300" b="0" dirty="0">
                          <a:solidFill>
                            <a:srgbClr val="00000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	3.0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342900" algn="dec"/>
                        </a:tabLst>
                      </a:pPr>
                      <a:r>
                        <a:rPr lang="en-US" sz="2300" b="0" dirty="0">
                          <a:solidFill>
                            <a:srgbClr val="00000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	3.00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300" b="0" dirty="0">
                          <a:solidFill>
                            <a:srgbClr val="00000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Fairly valued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77891">
                <a:tc>
                  <a:txBody>
                    <a:bodyPr/>
                    <a:lstStyle/>
                    <a:p>
                      <a:r>
                        <a:rPr lang="en-US" sz="2300" b="0" dirty="0">
                          <a:solidFill>
                            <a:srgbClr val="00000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Collections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400050" algn="dec"/>
                        </a:tabLst>
                      </a:pPr>
                      <a:r>
                        <a:rPr lang="en-US" sz="2300" b="0" dirty="0">
                          <a:solidFill>
                            <a:srgbClr val="00000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	1.2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342900" algn="dec"/>
                        </a:tabLst>
                      </a:pPr>
                      <a:r>
                        <a:rPr lang="en-US" sz="2300" b="0" dirty="0">
                          <a:solidFill>
                            <a:srgbClr val="00000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 0.50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300" b="0" dirty="0">
                          <a:solidFill>
                            <a:srgbClr val="00000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Undervalued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6" name="Object 4">
            <a:extLst>
              <a:ext uri="{FF2B5EF4-FFF2-40B4-BE49-F238E27FC236}">
                <a16:creationId xmlns:a16="http://schemas.microsoft.com/office/drawing/2014/main" id="{E5EF65E2-31EC-48EB-B19E-DBF6083E69C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6605304"/>
              </p:ext>
            </p:extLst>
          </p:nvPr>
        </p:nvGraphicFramePr>
        <p:xfrm>
          <a:off x="3622367" y="1779447"/>
          <a:ext cx="228600" cy="398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6" name="Equation" r:id="rId3" imgW="101520" imgH="177480" progId="Equation.3">
                  <p:embed/>
                </p:oleObj>
              </mc:Choice>
              <mc:Fallback>
                <p:oleObj name="Equation" r:id="rId3" imgW="101520" imgH="177480" progId="Equation.3">
                  <p:embed/>
                  <p:pic>
                    <p:nvPicPr>
                      <p:cNvPr id="6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22367" y="1779447"/>
                        <a:ext cx="228600" cy="3984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85611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Illustrating the Security Market Line</a:t>
            </a:r>
          </a:p>
        </p:txBody>
      </p:sp>
      <p:grpSp>
        <p:nvGrpSpPr>
          <p:cNvPr id="4" name="Group 3" descr="Illustration of the Security Market Line &#10;(SML) on a line graph." title="Security Market Line (SML)"/>
          <p:cNvGrpSpPr/>
          <p:nvPr/>
        </p:nvGrpSpPr>
        <p:grpSpPr>
          <a:xfrm>
            <a:off x="1220053" y="1384743"/>
            <a:ext cx="6703892" cy="4869873"/>
            <a:chOff x="1067530" y="1393369"/>
            <a:chExt cx="6703892" cy="4869873"/>
          </a:xfrm>
        </p:grpSpPr>
        <p:graphicFrame>
          <p:nvGraphicFramePr>
            <p:cNvPr id="5" name="Chart 4"/>
            <p:cNvGraphicFramePr>
              <a:graphicFrameLocks/>
            </p:cNvGraphicFramePr>
            <p:nvPr userDrawn="1">
              <p:extLst>
                <p:ext uri="{D42A27DB-BD31-4B8C-83A1-F6EECF244321}">
                  <p14:modId xmlns:p14="http://schemas.microsoft.com/office/powerpoint/2010/main" val="3492726516"/>
                </p:ext>
              </p:extLst>
            </p:nvPr>
          </p:nvGraphicFramePr>
          <p:xfrm>
            <a:off x="1101000" y="1660413"/>
            <a:ext cx="6670422" cy="4602829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6" name="Oval 5"/>
            <p:cNvSpPr/>
            <p:nvPr userDrawn="1"/>
          </p:nvSpPr>
          <p:spPr>
            <a:xfrm>
              <a:off x="6683936" y="2834469"/>
              <a:ext cx="82540" cy="80293"/>
            </a:xfrm>
            <a:prstGeom prst="ellipse">
              <a:avLst/>
            </a:prstGeom>
            <a:solidFill>
              <a:srgbClr val="7030A0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Oval 6"/>
            <p:cNvSpPr/>
            <p:nvPr userDrawn="1"/>
          </p:nvSpPr>
          <p:spPr>
            <a:xfrm>
              <a:off x="6036113" y="3457714"/>
              <a:ext cx="82540" cy="80293"/>
            </a:xfrm>
            <a:prstGeom prst="ellipse">
              <a:avLst/>
            </a:prstGeom>
            <a:solidFill>
              <a:srgbClr val="7030A0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/>
            <p:cNvSpPr/>
            <p:nvPr userDrawn="1"/>
          </p:nvSpPr>
          <p:spPr>
            <a:xfrm>
              <a:off x="2555569" y="5019958"/>
              <a:ext cx="82540" cy="80293"/>
            </a:xfrm>
            <a:prstGeom prst="ellipse">
              <a:avLst/>
            </a:prstGeom>
            <a:solidFill>
              <a:srgbClr val="7030A0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9" name="Straight Connector 8"/>
            <p:cNvCxnSpPr/>
            <p:nvPr userDrawn="1"/>
          </p:nvCxnSpPr>
          <p:spPr>
            <a:xfrm flipH="1">
              <a:off x="1408127" y="2687219"/>
              <a:ext cx="5974386" cy="3086800"/>
            </a:xfrm>
            <a:prstGeom prst="line">
              <a:avLst/>
            </a:prstGeom>
            <a:ln w="57150">
              <a:solidFill>
                <a:srgbClr val="0000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Oval 9"/>
            <p:cNvSpPr/>
            <p:nvPr userDrawn="1"/>
          </p:nvSpPr>
          <p:spPr>
            <a:xfrm>
              <a:off x="3791556" y="4492445"/>
              <a:ext cx="82540" cy="80293"/>
            </a:xfrm>
            <a:prstGeom prst="ellipse">
              <a:avLst/>
            </a:prstGeom>
            <a:solidFill>
              <a:srgbClr val="7030A0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1" name="Straight Connector 10"/>
            <p:cNvCxnSpPr/>
            <p:nvPr/>
          </p:nvCxnSpPr>
          <p:spPr>
            <a:xfrm flipV="1">
              <a:off x="3801154" y="3250584"/>
              <a:ext cx="2494708" cy="6915"/>
            </a:xfrm>
            <a:prstGeom prst="line">
              <a:avLst/>
            </a:prstGeom>
            <a:ln w="12700">
              <a:solidFill>
                <a:srgbClr val="00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V="1">
              <a:off x="6284078" y="3228924"/>
              <a:ext cx="0" cy="2119353"/>
            </a:xfrm>
            <a:prstGeom prst="line">
              <a:avLst/>
            </a:prstGeom>
            <a:ln w="12700">
              <a:solidFill>
                <a:srgbClr val="00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Oval 12"/>
            <p:cNvSpPr/>
            <p:nvPr userDrawn="1"/>
          </p:nvSpPr>
          <p:spPr>
            <a:xfrm>
              <a:off x="6238930" y="3219964"/>
              <a:ext cx="82540" cy="80293"/>
            </a:xfrm>
            <a:prstGeom prst="ellipse">
              <a:avLst/>
            </a:prstGeom>
            <a:solidFill>
              <a:srgbClr val="7030A0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4532073" y="1393369"/>
              <a:ext cx="311857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 err="1">
                  <a:solidFill>
                    <a:srgbClr val="000000"/>
                  </a:solidFill>
                </a:rPr>
                <a:t>SML</a:t>
              </a:r>
              <a:r>
                <a:rPr lang="en-US" sz="2000" dirty="0">
                  <a:solidFill>
                    <a:srgbClr val="000000"/>
                  </a:solidFill>
                </a:rPr>
                <a:t>:  </a:t>
              </a:r>
              <a:r>
                <a:rPr lang="en-US" sz="2000" dirty="0" err="1">
                  <a:solidFill>
                    <a:srgbClr val="000000"/>
                  </a:solidFill>
                </a:rPr>
                <a:t>r</a:t>
              </a:r>
              <a:r>
                <a:rPr lang="en-US" sz="2000" baseline="-25000" dirty="0" err="1">
                  <a:solidFill>
                    <a:srgbClr val="000000"/>
                  </a:solidFill>
                </a:rPr>
                <a:t>i</a:t>
              </a:r>
              <a:r>
                <a:rPr lang="en-US" sz="2000" dirty="0">
                  <a:solidFill>
                    <a:srgbClr val="000000"/>
                  </a:solidFill>
                </a:rPr>
                <a:t> = 3.0% + (5.0%)b</a:t>
              </a:r>
              <a:r>
                <a:rPr lang="en-US" sz="2000" baseline="-25000" dirty="0">
                  <a:solidFill>
                    <a:srgbClr val="000000"/>
                  </a:solidFill>
                </a:rPr>
                <a:t>i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5879687" y="2182084"/>
              <a:ext cx="12080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rgbClr val="000000"/>
                  </a:solidFill>
                </a:rPr>
                <a:t>High Tech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5178126" y="2720956"/>
              <a:ext cx="1117736" cy="3243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rgbClr val="000000"/>
                  </a:solidFill>
                </a:rPr>
                <a:t>Market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5980102" y="3799974"/>
              <a:ext cx="15441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rgbClr val="000000"/>
                  </a:solidFill>
                </a:rPr>
                <a:t>U.S. Rubber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4195090" y="4639565"/>
              <a:ext cx="1117736" cy="3243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rgbClr val="000000"/>
                  </a:solidFill>
                </a:rPr>
                <a:t>T-bills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1067530" y="4432387"/>
              <a:ext cx="130088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rgbClr val="000000"/>
                  </a:solidFill>
                </a:rPr>
                <a:t>Collections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2490271" y="3070543"/>
              <a:ext cx="1117736" cy="3243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dirty="0" err="1">
                  <a:solidFill>
                    <a:srgbClr val="000000"/>
                  </a:solidFill>
                </a:rPr>
                <a:t>r</a:t>
              </a:r>
              <a:r>
                <a:rPr lang="en-US" baseline="-25000" dirty="0" err="1">
                  <a:solidFill>
                    <a:srgbClr val="000000"/>
                  </a:solidFill>
                </a:rPr>
                <a:t>M</a:t>
              </a:r>
              <a:r>
                <a:rPr lang="en-US" dirty="0">
                  <a:solidFill>
                    <a:srgbClr val="000000"/>
                  </a:solidFill>
                </a:rPr>
                <a:t> = 8.0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2490271" y="4366936"/>
              <a:ext cx="1117736" cy="3243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dirty="0" err="1">
                  <a:solidFill>
                    <a:srgbClr val="000000"/>
                  </a:solidFill>
                </a:rPr>
                <a:t>r</a:t>
              </a:r>
              <a:r>
                <a:rPr lang="en-US" baseline="-25000" dirty="0" err="1">
                  <a:solidFill>
                    <a:srgbClr val="000000"/>
                  </a:solidFill>
                </a:rPr>
                <a:t>RF</a:t>
              </a:r>
              <a:r>
                <a:rPr lang="en-US" dirty="0">
                  <a:solidFill>
                    <a:srgbClr val="000000"/>
                  </a:solidFill>
                </a:rPr>
                <a:t> = 3.0</a:t>
              </a:r>
            </a:p>
          </p:txBody>
        </p:sp>
        <p:sp>
          <p:nvSpPr>
            <p:cNvPr id="22" name="Arc 21"/>
            <p:cNvSpPr/>
            <p:nvPr/>
          </p:nvSpPr>
          <p:spPr>
            <a:xfrm>
              <a:off x="5894492" y="3479956"/>
              <a:ext cx="617968" cy="689349"/>
            </a:xfrm>
            <a:prstGeom prst="arc">
              <a:avLst/>
            </a:prstGeom>
            <a:ln w="19050">
              <a:solidFill>
                <a:srgbClr val="7030A0"/>
              </a:solidFill>
              <a:headEnd type="triangle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Arc 22"/>
            <p:cNvSpPr/>
            <p:nvPr/>
          </p:nvSpPr>
          <p:spPr>
            <a:xfrm rot="10800000">
              <a:off x="6350134" y="2172096"/>
              <a:ext cx="617968" cy="689349"/>
            </a:xfrm>
            <a:prstGeom prst="arc">
              <a:avLst/>
            </a:prstGeom>
            <a:ln w="19050">
              <a:solidFill>
                <a:srgbClr val="7030A0"/>
              </a:solidFill>
              <a:headEnd type="triangle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4" name="Straight Arrow Connector 23"/>
            <p:cNvCxnSpPr>
              <a:stCxn id="16" idx="2"/>
            </p:cNvCxnSpPr>
            <p:nvPr/>
          </p:nvCxnSpPr>
          <p:spPr>
            <a:xfrm>
              <a:off x="5736994" y="3045264"/>
              <a:ext cx="423834" cy="163772"/>
            </a:xfrm>
            <a:prstGeom prst="straightConnector1">
              <a:avLst/>
            </a:prstGeom>
            <a:ln w="19050">
              <a:solidFill>
                <a:srgbClr val="7030A0"/>
              </a:solidFill>
              <a:tailEnd type="triangle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Arrow Connector 24"/>
            <p:cNvCxnSpPr/>
            <p:nvPr/>
          </p:nvCxnSpPr>
          <p:spPr>
            <a:xfrm flipH="1" flipV="1">
              <a:off x="3911983" y="4585086"/>
              <a:ext cx="319841" cy="244110"/>
            </a:xfrm>
            <a:prstGeom prst="straightConnector1">
              <a:avLst/>
            </a:prstGeom>
            <a:ln w="19050">
              <a:solidFill>
                <a:srgbClr val="7030A0"/>
              </a:solidFill>
              <a:tailEnd type="triangle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Arc 25"/>
            <p:cNvSpPr/>
            <p:nvPr/>
          </p:nvSpPr>
          <p:spPr>
            <a:xfrm rot="10800000">
              <a:off x="2181548" y="4370755"/>
              <a:ext cx="617968" cy="689349"/>
            </a:xfrm>
            <a:prstGeom prst="arc">
              <a:avLst/>
            </a:prstGeom>
            <a:ln w="19050">
              <a:solidFill>
                <a:srgbClr val="7030A0"/>
              </a:solidFill>
              <a:headEnd type="triangle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295462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Create a portfolio with 50% invested in High Tech and 50% invested in Collections.</a:t>
            </a:r>
          </a:p>
          <a:p>
            <a:r>
              <a:rPr lang="en-US" dirty="0"/>
              <a:t>The beta of a portfolio is the weighted average of each of the stock’s betas.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		</a:t>
            </a:r>
            <a:r>
              <a:rPr lang="en-US" dirty="0" err="1"/>
              <a:t>b</a:t>
            </a:r>
            <a:r>
              <a:rPr lang="en-US" baseline="-25000" dirty="0" err="1"/>
              <a:t>P</a:t>
            </a:r>
            <a:r>
              <a:rPr lang="en-US" dirty="0"/>
              <a:t> = </a:t>
            </a:r>
            <a:r>
              <a:rPr lang="en-US" dirty="0" err="1"/>
              <a:t>w</a:t>
            </a:r>
            <a:r>
              <a:rPr lang="en-US" baseline="-25000" dirty="0" err="1"/>
              <a:t>HT</a:t>
            </a:r>
            <a:r>
              <a:rPr lang="en-US" dirty="0" err="1"/>
              <a:t>b</a:t>
            </a:r>
            <a:r>
              <a:rPr lang="en-US" baseline="-25000" dirty="0" err="1"/>
              <a:t>HT</a:t>
            </a:r>
            <a:r>
              <a:rPr lang="en-US" dirty="0"/>
              <a:t> + </a:t>
            </a:r>
            <a:r>
              <a:rPr lang="en-US" dirty="0" err="1"/>
              <a:t>w</a:t>
            </a:r>
            <a:r>
              <a:rPr lang="en-US" baseline="-25000" dirty="0" err="1"/>
              <a:t>Coll</a:t>
            </a:r>
            <a:r>
              <a:rPr lang="en-US" dirty="0" err="1"/>
              <a:t>b</a:t>
            </a:r>
            <a:r>
              <a:rPr lang="en-US" baseline="-25000" dirty="0" err="1"/>
              <a:t>Coll</a:t>
            </a:r>
            <a:r>
              <a:rPr lang="en-US" dirty="0"/>
              <a:t> </a:t>
            </a:r>
          </a:p>
          <a:p>
            <a:pPr marL="0" indent="0">
              <a:buNone/>
            </a:pPr>
            <a:r>
              <a:rPr lang="en-US" dirty="0"/>
              <a:t>		</a:t>
            </a:r>
            <a:r>
              <a:rPr lang="en-US" dirty="0" err="1"/>
              <a:t>b</a:t>
            </a:r>
            <a:r>
              <a:rPr lang="en-US" baseline="-25000" dirty="0" err="1"/>
              <a:t>P</a:t>
            </a:r>
            <a:r>
              <a:rPr lang="en-US" dirty="0"/>
              <a:t> = 0.5(1.31) + 0.5(-0.50)</a:t>
            </a:r>
          </a:p>
          <a:p>
            <a:pPr marL="0" indent="0">
              <a:buNone/>
            </a:pPr>
            <a:r>
              <a:rPr lang="en-US" dirty="0"/>
              <a:t>		</a:t>
            </a:r>
            <a:r>
              <a:rPr lang="en-US" dirty="0" err="1"/>
              <a:t>b</a:t>
            </a:r>
            <a:r>
              <a:rPr lang="en-US" baseline="-25000" dirty="0" err="1"/>
              <a:t>P</a:t>
            </a:r>
            <a:r>
              <a:rPr lang="en-US" dirty="0"/>
              <a:t> = 0.405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An Example: Equally-Weighted Two-Stock Portfolio</a:t>
            </a:r>
          </a:p>
        </p:txBody>
      </p:sp>
    </p:spTree>
    <p:extLst>
      <p:ext uri="{BB962C8B-B14F-4D97-AF65-F5344CB8AC3E}">
        <p14:creationId xmlns:p14="http://schemas.microsoft.com/office/powerpoint/2010/main" val="1839231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The required return of a portfolio is the weighted average of each of the stock’s required returns.</a:t>
            </a:r>
          </a:p>
          <a:p>
            <a:pPr marL="0" indent="0">
              <a:buNone/>
            </a:pPr>
            <a:r>
              <a:rPr lang="en-US" dirty="0"/>
              <a:t>		</a:t>
            </a:r>
            <a:r>
              <a:rPr lang="en-US" dirty="0" err="1"/>
              <a:t>r</a:t>
            </a:r>
            <a:r>
              <a:rPr lang="en-US" baseline="-25000" dirty="0" err="1"/>
              <a:t>P</a:t>
            </a:r>
            <a:r>
              <a:rPr lang="en-US" dirty="0"/>
              <a:t> = </a:t>
            </a:r>
            <a:r>
              <a:rPr lang="en-US" dirty="0" err="1"/>
              <a:t>w</a:t>
            </a:r>
            <a:r>
              <a:rPr lang="en-US" baseline="-25000" dirty="0" err="1"/>
              <a:t>HT</a:t>
            </a:r>
            <a:r>
              <a:rPr lang="en-US" dirty="0" err="1"/>
              <a:t>r</a:t>
            </a:r>
            <a:r>
              <a:rPr lang="en-US" baseline="-25000" dirty="0" err="1"/>
              <a:t>HT</a:t>
            </a:r>
            <a:r>
              <a:rPr lang="en-US" dirty="0"/>
              <a:t> + </a:t>
            </a:r>
            <a:r>
              <a:rPr lang="en-US" dirty="0" err="1"/>
              <a:t>w</a:t>
            </a:r>
            <a:r>
              <a:rPr lang="en-US" baseline="-25000" dirty="0" err="1"/>
              <a:t>Coll</a:t>
            </a:r>
            <a:r>
              <a:rPr lang="en-US" dirty="0" err="1"/>
              <a:t>r</a:t>
            </a:r>
            <a:r>
              <a:rPr lang="en-US" baseline="-25000" dirty="0" err="1"/>
              <a:t>Coll</a:t>
            </a:r>
            <a:r>
              <a:rPr lang="en-US" dirty="0"/>
              <a:t> </a:t>
            </a:r>
          </a:p>
          <a:p>
            <a:pPr marL="0" indent="0">
              <a:buNone/>
            </a:pPr>
            <a:r>
              <a:rPr lang="en-US" dirty="0"/>
              <a:t>		</a:t>
            </a:r>
            <a:r>
              <a:rPr lang="en-US" dirty="0" err="1"/>
              <a:t>r</a:t>
            </a:r>
            <a:r>
              <a:rPr lang="en-US" baseline="-25000" dirty="0" err="1"/>
              <a:t>P</a:t>
            </a:r>
            <a:r>
              <a:rPr lang="en-US" dirty="0"/>
              <a:t> = 0.5(9.55%) + 0.50(0.50%)</a:t>
            </a:r>
          </a:p>
          <a:p>
            <a:pPr marL="0" indent="0">
              <a:buNone/>
            </a:pPr>
            <a:r>
              <a:rPr lang="en-US" dirty="0"/>
              <a:t>		</a:t>
            </a:r>
            <a:r>
              <a:rPr lang="en-US" dirty="0" err="1"/>
              <a:t>r</a:t>
            </a:r>
            <a:r>
              <a:rPr lang="en-US" baseline="-25000" dirty="0" err="1"/>
              <a:t>P</a:t>
            </a:r>
            <a:r>
              <a:rPr lang="en-US" dirty="0"/>
              <a:t> = 5.0%</a:t>
            </a:r>
          </a:p>
          <a:p>
            <a:r>
              <a:rPr lang="en-US" dirty="0"/>
              <a:t>Or, using the portfolio’s beta, CAPM can be used to solve for the portfolio’s required return.</a:t>
            </a:r>
          </a:p>
          <a:p>
            <a:pPr marL="0" indent="0">
              <a:buNone/>
            </a:pPr>
            <a:r>
              <a:rPr lang="en-US" dirty="0"/>
              <a:t>		</a:t>
            </a:r>
            <a:r>
              <a:rPr lang="en-US" dirty="0" err="1"/>
              <a:t>r</a:t>
            </a:r>
            <a:r>
              <a:rPr lang="en-US" baseline="-25000" dirty="0" err="1"/>
              <a:t>P</a:t>
            </a:r>
            <a:r>
              <a:rPr lang="en-US" dirty="0"/>
              <a:t> = </a:t>
            </a:r>
            <a:r>
              <a:rPr lang="en-US" dirty="0" err="1"/>
              <a:t>r</a:t>
            </a:r>
            <a:r>
              <a:rPr lang="en-US" baseline="-25000" dirty="0" err="1"/>
              <a:t>RF</a:t>
            </a:r>
            <a:r>
              <a:rPr lang="en-US" dirty="0"/>
              <a:t> + (RP</a:t>
            </a:r>
            <a:r>
              <a:rPr lang="en-US" baseline="-25000" dirty="0"/>
              <a:t>M</a:t>
            </a:r>
            <a:r>
              <a:rPr lang="en-US" dirty="0"/>
              <a:t>)</a:t>
            </a:r>
            <a:r>
              <a:rPr lang="en-US" dirty="0" err="1"/>
              <a:t>b</a:t>
            </a:r>
            <a:r>
              <a:rPr lang="en-US" baseline="-25000" dirty="0" err="1"/>
              <a:t>P</a:t>
            </a:r>
            <a:r>
              <a:rPr lang="en-US" dirty="0"/>
              <a:t> </a:t>
            </a:r>
          </a:p>
          <a:p>
            <a:pPr marL="0" indent="0">
              <a:buNone/>
            </a:pPr>
            <a:r>
              <a:rPr lang="en-US" dirty="0"/>
              <a:t>		</a:t>
            </a:r>
            <a:r>
              <a:rPr lang="en-US" dirty="0" err="1"/>
              <a:t>r</a:t>
            </a:r>
            <a:r>
              <a:rPr lang="en-US" baseline="-25000" dirty="0" err="1"/>
              <a:t>P</a:t>
            </a:r>
            <a:r>
              <a:rPr lang="en-US" dirty="0"/>
              <a:t> = 3.0% + (5.0%)(0.405)</a:t>
            </a:r>
          </a:p>
          <a:p>
            <a:pPr marL="0" indent="0">
              <a:buNone/>
            </a:pPr>
            <a:r>
              <a:rPr lang="en-US" dirty="0"/>
              <a:t>		</a:t>
            </a:r>
            <a:r>
              <a:rPr lang="en-US" dirty="0" err="1"/>
              <a:t>r</a:t>
            </a:r>
            <a:r>
              <a:rPr lang="en-US" baseline="-25000" dirty="0" err="1"/>
              <a:t>P</a:t>
            </a:r>
            <a:r>
              <a:rPr lang="en-US" dirty="0"/>
              <a:t> = 5.0%</a:t>
            </a:r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Calculating Portfolio Required Returns</a:t>
            </a:r>
          </a:p>
        </p:txBody>
      </p:sp>
    </p:spTree>
    <p:extLst>
      <p:ext uri="{BB962C8B-B14F-4D97-AF65-F5344CB8AC3E}">
        <p14:creationId xmlns:p14="http://schemas.microsoft.com/office/powerpoint/2010/main" val="1218507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If investors raise inflation expectations by 3%, what would happen to the SML?</a:t>
            </a:r>
          </a:p>
        </p:txBody>
      </p:sp>
      <p:sp>
        <p:nvSpPr>
          <p:cNvPr id="24" name="Title 2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Factors That Change the SML</a:t>
            </a:r>
          </a:p>
        </p:txBody>
      </p:sp>
      <p:grpSp>
        <p:nvGrpSpPr>
          <p:cNvPr id="4" name="Group 3" descr="Line graph depicting what would happen to SML if investors raise inflation expectations by 3%." title="Factors that Change the SML"/>
          <p:cNvGrpSpPr/>
          <p:nvPr/>
        </p:nvGrpSpPr>
        <p:grpSpPr>
          <a:xfrm>
            <a:off x="813901" y="2507548"/>
            <a:ext cx="7516196" cy="3669415"/>
            <a:chOff x="989850" y="2432050"/>
            <a:chExt cx="7516196" cy="3669415"/>
          </a:xfrm>
        </p:grpSpPr>
        <p:grpSp>
          <p:nvGrpSpPr>
            <p:cNvPr id="5" name="Group 19"/>
            <p:cNvGrpSpPr>
              <a:grpSpLocks/>
            </p:cNvGrpSpPr>
            <p:nvPr/>
          </p:nvGrpSpPr>
          <p:grpSpPr bwMode="auto">
            <a:xfrm>
              <a:off x="1204540" y="2432050"/>
              <a:ext cx="7301506" cy="3669415"/>
              <a:chOff x="880749" y="3038407"/>
              <a:chExt cx="7302254" cy="3670887"/>
            </a:xfrm>
          </p:grpSpPr>
          <p:sp>
            <p:nvSpPr>
              <p:cNvPr id="10" name="Line 36"/>
              <p:cNvSpPr>
                <a:spLocks noChangeShapeType="1"/>
              </p:cNvSpPr>
              <p:nvPr/>
            </p:nvSpPr>
            <p:spPr bwMode="auto">
              <a:xfrm>
                <a:off x="1376473" y="3431939"/>
                <a:ext cx="0" cy="289232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Line 37"/>
              <p:cNvSpPr>
                <a:spLocks noChangeShapeType="1"/>
              </p:cNvSpPr>
              <p:nvPr/>
            </p:nvSpPr>
            <p:spPr bwMode="auto">
              <a:xfrm>
                <a:off x="1366947" y="6324263"/>
                <a:ext cx="6088685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" name="Line 38"/>
              <p:cNvSpPr>
                <a:spLocks noChangeShapeType="1"/>
              </p:cNvSpPr>
              <p:nvPr/>
            </p:nvSpPr>
            <p:spPr bwMode="auto">
              <a:xfrm flipV="1">
                <a:off x="1362184" y="4455025"/>
                <a:ext cx="4791565" cy="1429323"/>
              </a:xfrm>
              <a:prstGeom prst="line">
                <a:avLst/>
              </a:prstGeom>
              <a:solidFill>
                <a:schemeClr val="tx2"/>
              </a:solidFill>
              <a:ln w="38100">
                <a:solidFill>
                  <a:schemeClr val="tx2"/>
                </a:solidFill>
                <a:round/>
                <a:headEnd type="none" w="sm" len="sm"/>
                <a:tailEnd type="none" w="sm" len="sm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Rectangle 39"/>
              <p:cNvSpPr>
                <a:spLocks noChangeArrowheads="1"/>
              </p:cNvSpPr>
              <p:nvPr/>
            </p:nvSpPr>
            <p:spPr bwMode="auto">
              <a:xfrm>
                <a:off x="6053373" y="3962705"/>
                <a:ext cx="1058091" cy="5240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2075" tIns="46038" rIns="92075" bIns="46038">
                <a:spAutoFit/>
              </a:bodyPr>
              <a:lstStyle/>
              <a:p>
                <a:pPr algn="ctr" eaLnBrk="0" hangingPunct="0">
                  <a:defRPr/>
                </a:pPr>
                <a:r>
                  <a:rPr lang="en-US" sz="2800" dirty="0">
                    <a:solidFill>
                      <a:schemeClr val="tx2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SML</a:t>
                </a:r>
                <a:r>
                  <a:rPr lang="en-US" sz="2800" baseline="-25000" dirty="0">
                    <a:solidFill>
                      <a:schemeClr val="tx2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</a:t>
                </a:r>
              </a:p>
            </p:txBody>
          </p:sp>
          <p:sp>
            <p:nvSpPr>
              <p:cNvPr id="14" name="Rectangle 40"/>
              <p:cNvSpPr>
                <a:spLocks noChangeArrowheads="1"/>
              </p:cNvSpPr>
              <p:nvPr/>
            </p:nvSpPr>
            <p:spPr bwMode="auto">
              <a:xfrm>
                <a:off x="880749" y="3038407"/>
                <a:ext cx="897774" cy="4624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2075" tIns="46038" rIns="92075" bIns="46038">
                <a:spAutoFit/>
              </a:bodyPr>
              <a:lstStyle/>
              <a:p>
                <a:pPr algn="ctr" eaLnBrk="0" hangingPunct="0">
                  <a:defRPr/>
                </a:pP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r</a:t>
                </a:r>
                <a:r>
                  <a:rPr lang="en-US" sz="2400" baseline="-25000" dirty="0">
                    <a:latin typeface="Arial" panose="020B0604020202020204" pitchFamily="34" charset="0"/>
                    <a:cs typeface="Arial" panose="020B0604020202020204" pitchFamily="34" charset="0"/>
                  </a:rPr>
                  <a:t>i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(%)</a:t>
                </a:r>
              </a:p>
            </p:txBody>
          </p:sp>
          <p:sp>
            <p:nvSpPr>
              <p:cNvPr id="15" name="Line 41"/>
              <p:cNvSpPr>
                <a:spLocks noChangeShapeType="1"/>
              </p:cNvSpPr>
              <p:nvPr/>
            </p:nvSpPr>
            <p:spPr bwMode="auto">
              <a:xfrm flipV="1">
                <a:off x="1371709" y="3956694"/>
                <a:ext cx="4782039" cy="1441682"/>
              </a:xfrm>
              <a:prstGeom prst="line">
                <a:avLst/>
              </a:prstGeom>
              <a:noFill/>
              <a:ln w="38100">
                <a:solidFill>
                  <a:schemeClr val="accent5"/>
                </a:solidFill>
                <a:round/>
                <a:headEnd type="none" w="sm" len="sm"/>
                <a:tailEnd type="none" w="sm" len="sm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" name="Rectangle 42"/>
              <p:cNvSpPr>
                <a:spLocks noChangeArrowheads="1"/>
              </p:cNvSpPr>
              <p:nvPr/>
            </p:nvSpPr>
            <p:spPr bwMode="auto">
              <a:xfrm>
                <a:off x="6053373" y="3276631"/>
                <a:ext cx="1058090" cy="5240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2075" tIns="46038" rIns="92075" bIns="46038">
                <a:spAutoFit/>
              </a:bodyPr>
              <a:lstStyle/>
              <a:p>
                <a:pPr algn="ctr" eaLnBrk="0" hangingPunct="0">
                  <a:defRPr/>
                </a:pPr>
                <a:r>
                  <a:rPr lang="en-US" sz="2800" dirty="0">
                    <a:solidFill>
                      <a:schemeClr val="accent5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SML</a:t>
                </a:r>
                <a:r>
                  <a:rPr lang="en-US" sz="2800" baseline="-25000" dirty="0">
                    <a:solidFill>
                      <a:schemeClr val="accent5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2</a:t>
                </a:r>
              </a:p>
            </p:txBody>
          </p:sp>
          <p:sp>
            <p:nvSpPr>
              <p:cNvPr id="17" name="Rectangle 43"/>
              <p:cNvSpPr>
                <a:spLocks noChangeArrowheads="1"/>
              </p:cNvSpPr>
              <p:nvPr/>
            </p:nvSpPr>
            <p:spPr bwMode="auto">
              <a:xfrm>
                <a:off x="1284388" y="6308382"/>
                <a:ext cx="5011500" cy="4009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2075" tIns="46038" rIns="92075" bIns="46038">
                <a:spAutoFit/>
              </a:bodyPr>
              <a:lstStyle/>
              <a:p>
                <a:pPr eaLnBrk="0" hangingPunct="0">
                  <a:defRPr/>
                </a:pPr>
                <a:r>
                  <a:rPr lang="en-US" sz="2000" dirty="0">
                    <a:latin typeface="Arial" panose="020B0604020202020204" pitchFamily="34" charset="0"/>
                    <a:cs typeface="Arial" panose="020B0604020202020204" pitchFamily="34" charset="0"/>
                  </a:rPr>
                  <a:t>0	 0.5	             1.0	         1.5  </a:t>
                </a:r>
                <a:endParaRPr lang="en-US" baseline="-25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" name="Rectangle 45"/>
              <p:cNvSpPr>
                <a:spLocks noChangeArrowheads="1"/>
              </p:cNvSpPr>
              <p:nvPr/>
            </p:nvSpPr>
            <p:spPr bwMode="auto">
              <a:xfrm>
                <a:off x="3229275" y="3505322"/>
                <a:ext cx="1271312" cy="4624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2075" tIns="46038" rIns="92075" bIns="46038">
                <a:spAutoFit/>
              </a:bodyPr>
              <a:lstStyle/>
              <a:p>
                <a:pPr eaLnBrk="0" hangingPunct="0">
                  <a:defRPr/>
                </a:pP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ΔI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= 3%</a:t>
                </a:r>
              </a:p>
            </p:txBody>
          </p:sp>
          <p:sp>
            <p:nvSpPr>
              <p:cNvPr id="19" name="Line 48"/>
              <p:cNvSpPr>
                <a:spLocks noChangeShapeType="1"/>
              </p:cNvSpPr>
              <p:nvPr/>
            </p:nvSpPr>
            <p:spPr bwMode="auto">
              <a:xfrm flipH="1">
                <a:off x="1371708" y="4524906"/>
                <a:ext cx="2876845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prstDash val="dash"/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" name="Line 49"/>
              <p:cNvSpPr>
                <a:spLocks noChangeShapeType="1"/>
              </p:cNvSpPr>
              <p:nvPr/>
            </p:nvSpPr>
            <p:spPr bwMode="auto">
              <a:xfrm flipH="1" flipV="1">
                <a:off x="1371708" y="5020404"/>
                <a:ext cx="2876845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prstDash val="dash"/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" name="Rectangle 53"/>
              <p:cNvSpPr>
                <a:spLocks noChangeArrowheads="1"/>
              </p:cNvSpPr>
              <p:nvPr/>
            </p:nvSpPr>
            <p:spPr bwMode="auto">
              <a:xfrm>
                <a:off x="7011087" y="5868468"/>
                <a:ext cx="1171916" cy="4624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2075" tIns="46038" rIns="92075" bIns="46038">
                <a:spAutoFit/>
              </a:bodyPr>
              <a:lstStyle/>
              <a:p>
                <a:pPr eaLnBrk="0" hangingPunct="0">
                  <a:defRPr/>
                </a:pP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Risk, b</a:t>
                </a:r>
                <a:r>
                  <a:rPr lang="en-US" sz="2400" baseline="-25000" dirty="0">
                    <a:latin typeface="Arial" panose="020B0604020202020204" pitchFamily="34" charset="0"/>
                    <a:cs typeface="Arial" panose="020B0604020202020204" pitchFamily="34" charset="0"/>
                  </a:rPr>
                  <a:t>i</a:t>
                </a:r>
              </a:p>
            </p:txBody>
          </p:sp>
          <p:sp>
            <p:nvSpPr>
              <p:cNvPr id="22" name="Oval 46"/>
              <p:cNvSpPr>
                <a:spLocks noChangeArrowheads="1"/>
              </p:cNvSpPr>
              <p:nvPr/>
            </p:nvSpPr>
            <p:spPr bwMode="auto">
              <a:xfrm>
                <a:off x="4167584" y="4466145"/>
                <a:ext cx="139714" cy="139756"/>
              </a:xfrm>
              <a:prstGeom prst="ellipse">
                <a:avLst/>
              </a:prstGeom>
              <a:solidFill>
                <a:schemeClr val="accent5"/>
              </a:solidFill>
              <a:ln w="12700">
                <a:solidFill>
                  <a:schemeClr val="accent5"/>
                </a:solidFill>
                <a:round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" name="Oval 47"/>
              <p:cNvSpPr>
                <a:spLocks noChangeArrowheads="1"/>
              </p:cNvSpPr>
              <p:nvPr/>
            </p:nvSpPr>
            <p:spPr bwMode="auto">
              <a:xfrm>
                <a:off x="4167584" y="4958467"/>
                <a:ext cx="139714" cy="139756"/>
              </a:xfrm>
              <a:prstGeom prst="ellipse">
                <a:avLst/>
              </a:prstGeom>
              <a:solidFill>
                <a:schemeClr val="tx2"/>
              </a:solidFill>
              <a:ln w="12700">
                <a:solidFill>
                  <a:schemeClr val="tx2"/>
                </a:solidFill>
                <a:round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6" name="Rectangle 19"/>
            <p:cNvSpPr>
              <a:spLocks noChangeArrowheads="1"/>
            </p:cNvSpPr>
            <p:nvPr/>
          </p:nvSpPr>
          <p:spPr bwMode="auto">
            <a:xfrm>
              <a:off x="989850" y="3724276"/>
              <a:ext cx="715126" cy="3699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2075" tIns="46038" rIns="92075" bIns="46038">
              <a:spAutoFit/>
            </a:bodyPr>
            <a:lstStyle/>
            <a:p>
              <a:pPr algn="r" eaLnBrk="0" hangingPunct="0">
                <a:lnSpc>
                  <a:spcPct val="90000"/>
                </a:lnSpc>
                <a:spcAft>
                  <a:spcPts val="0"/>
                </a:spcAft>
                <a:defRPr/>
              </a:pPr>
              <a:r>
                <a:rPr lang="en-US" sz="2000" dirty="0">
                  <a:latin typeface="Arial" panose="020B0604020202020204" pitchFamily="34" charset="0"/>
                  <a:cs typeface="Arial" panose="020B0604020202020204" pitchFamily="34" charset="0"/>
                </a:rPr>
                <a:t>11.0</a:t>
              </a:r>
            </a:p>
          </p:txBody>
        </p:sp>
        <p:sp>
          <p:nvSpPr>
            <p:cNvPr id="7" name="Rectangle 19"/>
            <p:cNvSpPr>
              <a:spLocks noChangeArrowheads="1"/>
            </p:cNvSpPr>
            <p:nvPr/>
          </p:nvSpPr>
          <p:spPr bwMode="auto">
            <a:xfrm>
              <a:off x="989850" y="4221076"/>
              <a:ext cx="715126" cy="3699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2075" tIns="46038" rIns="92075" bIns="46038">
              <a:spAutoFit/>
            </a:bodyPr>
            <a:lstStyle/>
            <a:p>
              <a:pPr algn="r" eaLnBrk="0" hangingPunct="0">
                <a:lnSpc>
                  <a:spcPct val="90000"/>
                </a:lnSpc>
                <a:spcAft>
                  <a:spcPts val="0"/>
                </a:spcAft>
                <a:defRPr/>
              </a:pPr>
              <a:r>
                <a:rPr lang="en-US" sz="2000" dirty="0">
                  <a:latin typeface="Arial" panose="020B0604020202020204" pitchFamily="34" charset="0"/>
                  <a:cs typeface="Arial" panose="020B0604020202020204" pitchFamily="34" charset="0"/>
                </a:rPr>
                <a:t>8.0</a:t>
              </a:r>
            </a:p>
          </p:txBody>
        </p:sp>
        <p:sp>
          <p:nvSpPr>
            <p:cNvPr id="8" name="Rectangle 19"/>
            <p:cNvSpPr>
              <a:spLocks noChangeArrowheads="1"/>
            </p:cNvSpPr>
            <p:nvPr/>
          </p:nvSpPr>
          <p:spPr bwMode="auto">
            <a:xfrm>
              <a:off x="989850" y="4599735"/>
              <a:ext cx="715126" cy="3699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2075" tIns="46038" rIns="92075" bIns="46038">
              <a:spAutoFit/>
            </a:bodyPr>
            <a:lstStyle/>
            <a:p>
              <a:pPr algn="r" eaLnBrk="0" hangingPunct="0">
                <a:lnSpc>
                  <a:spcPct val="90000"/>
                </a:lnSpc>
                <a:spcAft>
                  <a:spcPts val="0"/>
                </a:spcAft>
                <a:defRPr/>
              </a:pPr>
              <a:r>
                <a:rPr lang="en-US" sz="2000" dirty="0">
                  <a:latin typeface="Arial" panose="020B0604020202020204" pitchFamily="34" charset="0"/>
                  <a:cs typeface="Arial" panose="020B0604020202020204" pitchFamily="34" charset="0"/>
                </a:rPr>
                <a:t>6.0</a:t>
              </a:r>
            </a:p>
          </p:txBody>
        </p:sp>
        <p:sp>
          <p:nvSpPr>
            <p:cNvPr id="9" name="Rectangle 19"/>
            <p:cNvSpPr>
              <a:spLocks noChangeArrowheads="1"/>
            </p:cNvSpPr>
            <p:nvPr/>
          </p:nvSpPr>
          <p:spPr bwMode="auto">
            <a:xfrm>
              <a:off x="989850" y="5073816"/>
              <a:ext cx="715126" cy="3699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2075" tIns="46038" rIns="92075" bIns="46038">
              <a:spAutoFit/>
            </a:bodyPr>
            <a:lstStyle/>
            <a:p>
              <a:pPr algn="r" eaLnBrk="0" hangingPunct="0">
                <a:lnSpc>
                  <a:spcPct val="90000"/>
                </a:lnSpc>
                <a:spcAft>
                  <a:spcPts val="0"/>
                </a:spcAft>
                <a:defRPr/>
              </a:pPr>
              <a:r>
                <a:rPr lang="en-US" sz="2000" dirty="0">
                  <a:latin typeface="Arial" panose="020B0604020202020204" pitchFamily="34" charset="0"/>
                  <a:cs typeface="Arial" panose="020B0604020202020204" pitchFamily="34" charset="0"/>
                </a:rPr>
                <a:t>3.0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80140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Selected Realized Returns, 1926-2016</a:t>
            </a:r>
          </a:p>
        </p:txBody>
      </p:sp>
      <p:pic>
        <p:nvPicPr>
          <p:cNvPr id="2" name="Picture 1" descr="Table comparing average return values and standard deviation values for stocks and bonds from 1926-2016." title="Selected Realized Returns (1926-2016)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2" r="2005"/>
          <a:stretch/>
        </p:blipFill>
        <p:spPr>
          <a:xfrm>
            <a:off x="498203" y="1721240"/>
            <a:ext cx="8147591" cy="3498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186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If investors’ risk aversion increased, causing the market risk premium to increase by 3%, what would happen to the SML?</a:t>
            </a:r>
          </a:p>
        </p:txBody>
      </p:sp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Factors That Change the SML</a:t>
            </a:r>
          </a:p>
        </p:txBody>
      </p:sp>
      <p:grpSp>
        <p:nvGrpSpPr>
          <p:cNvPr id="4" name="Group 3" descr="Line graph depicting what would happen to SML if risk aversion increased. " title="Factors that Change the SML"/>
          <p:cNvGrpSpPr/>
          <p:nvPr/>
        </p:nvGrpSpPr>
        <p:grpSpPr>
          <a:xfrm>
            <a:off x="813901" y="2839190"/>
            <a:ext cx="7516196" cy="3669415"/>
            <a:chOff x="989850" y="2432050"/>
            <a:chExt cx="7516196" cy="3669415"/>
          </a:xfrm>
        </p:grpSpPr>
        <p:grpSp>
          <p:nvGrpSpPr>
            <p:cNvPr id="5" name="Group 19"/>
            <p:cNvGrpSpPr>
              <a:grpSpLocks/>
            </p:cNvGrpSpPr>
            <p:nvPr/>
          </p:nvGrpSpPr>
          <p:grpSpPr bwMode="auto">
            <a:xfrm>
              <a:off x="1204540" y="2432050"/>
              <a:ext cx="7301506" cy="3669415"/>
              <a:chOff x="880749" y="3038407"/>
              <a:chExt cx="7302254" cy="3670887"/>
            </a:xfrm>
          </p:grpSpPr>
          <p:sp>
            <p:nvSpPr>
              <p:cNvPr id="9" name="Line 36"/>
              <p:cNvSpPr>
                <a:spLocks noChangeShapeType="1"/>
              </p:cNvSpPr>
              <p:nvPr/>
            </p:nvSpPr>
            <p:spPr bwMode="auto">
              <a:xfrm>
                <a:off x="1376473" y="3431939"/>
                <a:ext cx="0" cy="289232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" name="Line 37"/>
              <p:cNvSpPr>
                <a:spLocks noChangeShapeType="1"/>
              </p:cNvSpPr>
              <p:nvPr/>
            </p:nvSpPr>
            <p:spPr bwMode="auto">
              <a:xfrm>
                <a:off x="1366947" y="6324263"/>
                <a:ext cx="6088685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Line 38"/>
              <p:cNvSpPr>
                <a:spLocks noChangeShapeType="1"/>
              </p:cNvSpPr>
              <p:nvPr/>
            </p:nvSpPr>
            <p:spPr bwMode="auto">
              <a:xfrm flipV="1">
                <a:off x="1371710" y="4445496"/>
                <a:ext cx="4791565" cy="1429323"/>
              </a:xfrm>
              <a:prstGeom prst="line">
                <a:avLst/>
              </a:prstGeom>
              <a:solidFill>
                <a:schemeClr val="tx2"/>
              </a:solidFill>
              <a:ln w="38100">
                <a:solidFill>
                  <a:schemeClr val="tx2"/>
                </a:solidFill>
                <a:round/>
                <a:headEnd type="none" w="sm" len="sm"/>
                <a:tailEnd type="none" w="sm" len="sm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" name="Rectangle 11"/>
              <p:cNvSpPr>
                <a:spLocks noChangeArrowheads="1"/>
              </p:cNvSpPr>
              <p:nvPr/>
            </p:nvSpPr>
            <p:spPr bwMode="auto">
              <a:xfrm>
                <a:off x="6053373" y="3962705"/>
                <a:ext cx="1058091" cy="5240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2075" tIns="46038" rIns="92075" bIns="46038">
                <a:spAutoFit/>
              </a:bodyPr>
              <a:lstStyle/>
              <a:p>
                <a:pPr algn="ctr" eaLnBrk="0" hangingPunct="0">
                  <a:defRPr/>
                </a:pPr>
                <a:r>
                  <a:rPr lang="en-US" sz="2800" dirty="0">
                    <a:solidFill>
                      <a:schemeClr val="tx2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SML</a:t>
                </a:r>
                <a:r>
                  <a:rPr lang="en-US" sz="2800" baseline="-25000" dirty="0">
                    <a:solidFill>
                      <a:schemeClr val="tx2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</a:t>
                </a:r>
              </a:p>
            </p:txBody>
          </p:sp>
          <p:sp>
            <p:nvSpPr>
              <p:cNvPr id="13" name="Rectangle 12"/>
              <p:cNvSpPr>
                <a:spLocks noChangeArrowheads="1"/>
              </p:cNvSpPr>
              <p:nvPr/>
            </p:nvSpPr>
            <p:spPr bwMode="auto">
              <a:xfrm>
                <a:off x="880749" y="3038407"/>
                <a:ext cx="897774" cy="4624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2075" tIns="46038" rIns="92075" bIns="46038">
                <a:spAutoFit/>
              </a:bodyPr>
              <a:lstStyle/>
              <a:p>
                <a:pPr algn="ctr" eaLnBrk="0" hangingPunct="0">
                  <a:defRPr/>
                </a:pP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r</a:t>
                </a:r>
                <a:r>
                  <a:rPr lang="en-US" sz="2400" baseline="-25000" dirty="0">
                    <a:latin typeface="Arial" panose="020B0604020202020204" pitchFamily="34" charset="0"/>
                    <a:cs typeface="Arial" panose="020B0604020202020204" pitchFamily="34" charset="0"/>
                  </a:rPr>
                  <a:t>i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(%)</a:t>
                </a:r>
              </a:p>
            </p:txBody>
          </p:sp>
          <p:sp>
            <p:nvSpPr>
              <p:cNvPr id="14" name="Line 41"/>
              <p:cNvSpPr>
                <a:spLocks noChangeShapeType="1"/>
              </p:cNvSpPr>
              <p:nvPr/>
            </p:nvSpPr>
            <p:spPr bwMode="auto">
              <a:xfrm flipV="1">
                <a:off x="1381237" y="3664132"/>
                <a:ext cx="4762986" cy="2204333"/>
              </a:xfrm>
              <a:prstGeom prst="line">
                <a:avLst/>
              </a:prstGeom>
              <a:noFill/>
              <a:ln w="38100">
                <a:solidFill>
                  <a:schemeClr val="accent5"/>
                </a:solidFill>
                <a:round/>
                <a:headEnd type="none" w="sm" len="sm"/>
                <a:tailEnd type="none" w="sm" len="sm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" name="Rectangle 14"/>
              <p:cNvSpPr>
                <a:spLocks noChangeArrowheads="1"/>
              </p:cNvSpPr>
              <p:nvPr/>
            </p:nvSpPr>
            <p:spPr bwMode="auto">
              <a:xfrm>
                <a:off x="6053373" y="3209929"/>
                <a:ext cx="1058090" cy="5240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2075" tIns="46038" rIns="92075" bIns="46038">
                <a:spAutoFit/>
              </a:bodyPr>
              <a:lstStyle/>
              <a:p>
                <a:pPr algn="ctr" eaLnBrk="0" hangingPunct="0">
                  <a:defRPr/>
                </a:pPr>
                <a:r>
                  <a:rPr lang="en-US" sz="2800" dirty="0">
                    <a:solidFill>
                      <a:schemeClr val="accent5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SML</a:t>
                </a:r>
                <a:r>
                  <a:rPr lang="en-US" sz="2800" baseline="-25000" dirty="0">
                    <a:solidFill>
                      <a:schemeClr val="accent5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2</a:t>
                </a:r>
              </a:p>
            </p:txBody>
          </p:sp>
          <p:sp>
            <p:nvSpPr>
              <p:cNvPr id="16" name="Rectangle 15"/>
              <p:cNvSpPr>
                <a:spLocks noChangeArrowheads="1"/>
              </p:cNvSpPr>
              <p:nvPr/>
            </p:nvSpPr>
            <p:spPr bwMode="auto">
              <a:xfrm>
                <a:off x="1284388" y="6308382"/>
                <a:ext cx="5011500" cy="4009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2075" tIns="46038" rIns="92075" bIns="46038">
                <a:spAutoFit/>
              </a:bodyPr>
              <a:lstStyle/>
              <a:p>
                <a:pPr eaLnBrk="0" hangingPunct="0">
                  <a:defRPr/>
                </a:pPr>
                <a:r>
                  <a:rPr lang="en-US" sz="2000" dirty="0">
                    <a:latin typeface="Arial" panose="020B0604020202020204" pitchFamily="34" charset="0"/>
                    <a:cs typeface="Arial" panose="020B0604020202020204" pitchFamily="34" charset="0"/>
                  </a:rPr>
                  <a:t>0	 0.5	             1.0	         1.5  </a:t>
                </a:r>
                <a:endParaRPr lang="en-US" baseline="-25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Line 48"/>
              <p:cNvSpPr>
                <a:spLocks noChangeShapeType="1"/>
              </p:cNvSpPr>
              <p:nvPr/>
            </p:nvSpPr>
            <p:spPr bwMode="auto">
              <a:xfrm flipH="1">
                <a:off x="1371708" y="4524906"/>
                <a:ext cx="2876845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prstDash val="dash"/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" name="Line 49"/>
              <p:cNvSpPr>
                <a:spLocks noChangeShapeType="1"/>
              </p:cNvSpPr>
              <p:nvPr/>
            </p:nvSpPr>
            <p:spPr bwMode="auto">
              <a:xfrm flipH="1" flipV="1">
                <a:off x="1371708" y="5020404"/>
                <a:ext cx="2876845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prstDash val="dash"/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" name="Rectangle 53"/>
              <p:cNvSpPr>
                <a:spLocks noChangeArrowheads="1"/>
              </p:cNvSpPr>
              <p:nvPr/>
            </p:nvSpPr>
            <p:spPr bwMode="auto">
              <a:xfrm>
                <a:off x="7011087" y="5868468"/>
                <a:ext cx="1171916" cy="4624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2075" tIns="46038" rIns="92075" bIns="46038">
                <a:spAutoFit/>
              </a:bodyPr>
              <a:lstStyle/>
              <a:p>
                <a:pPr eaLnBrk="0" hangingPunct="0">
                  <a:defRPr/>
                </a:pP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Risk, b</a:t>
                </a:r>
                <a:r>
                  <a:rPr lang="en-US" sz="2400" baseline="-25000" dirty="0">
                    <a:latin typeface="Arial" panose="020B0604020202020204" pitchFamily="34" charset="0"/>
                    <a:cs typeface="Arial" panose="020B0604020202020204" pitchFamily="34" charset="0"/>
                  </a:rPr>
                  <a:t>i</a:t>
                </a:r>
              </a:p>
            </p:txBody>
          </p:sp>
          <p:sp>
            <p:nvSpPr>
              <p:cNvPr id="20" name="Oval 46"/>
              <p:cNvSpPr>
                <a:spLocks noChangeArrowheads="1"/>
              </p:cNvSpPr>
              <p:nvPr/>
            </p:nvSpPr>
            <p:spPr bwMode="auto">
              <a:xfrm>
                <a:off x="4167584" y="4466145"/>
                <a:ext cx="139714" cy="139756"/>
              </a:xfrm>
              <a:prstGeom prst="ellipse">
                <a:avLst/>
              </a:prstGeom>
              <a:solidFill>
                <a:schemeClr val="accent5"/>
              </a:solidFill>
              <a:ln w="12700">
                <a:solidFill>
                  <a:schemeClr val="accent5"/>
                </a:solidFill>
                <a:round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" name="Oval 47"/>
              <p:cNvSpPr>
                <a:spLocks noChangeArrowheads="1"/>
              </p:cNvSpPr>
              <p:nvPr/>
            </p:nvSpPr>
            <p:spPr bwMode="auto">
              <a:xfrm>
                <a:off x="4167584" y="4958467"/>
                <a:ext cx="139714" cy="139756"/>
              </a:xfrm>
              <a:prstGeom prst="ellipse">
                <a:avLst/>
              </a:prstGeom>
              <a:solidFill>
                <a:schemeClr val="tx2"/>
              </a:solidFill>
              <a:ln w="12700">
                <a:solidFill>
                  <a:schemeClr val="tx2"/>
                </a:solidFill>
                <a:round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6" name="Rectangle 19"/>
            <p:cNvSpPr>
              <a:spLocks noChangeArrowheads="1"/>
            </p:cNvSpPr>
            <p:nvPr/>
          </p:nvSpPr>
          <p:spPr bwMode="auto">
            <a:xfrm>
              <a:off x="989850" y="3724276"/>
              <a:ext cx="715126" cy="3699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2075" tIns="46038" rIns="92075" bIns="46038">
              <a:spAutoFit/>
            </a:bodyPr>
            <a:lstStyle/>
            <a:p>
              <a:pPr algn="r" eaLnBrk="0" hangingPunct="0">
                <a:lnSpc>
                  <a:spcPct val="90000"/>
                </a:lnSpc>
                <a:spcAft>
                  <a:spcPts val="0"/>
                </a:spcAft>
                <a:defRPr/>
              </a:pPr>
              <a:r>
                <a:rPr lang="en-US" sz="2000" dirty="0">
                  <a:latin typeface="Arial" panose="020B0604020202020204" pitchFamily="34" charset="0"/>
                  <a:cs typeface="Arial" panose="020B0604020202020204" pitchFamily="34" charset="0"/>
                </a:rPr>
                <a:t>11.0</a:t>
              </a:r>
            </a:p>
          </p:txBody>
        </p:sp>
        <p:sp>
          <p:nvSpPr>
            <p:cNvPr id="7" name="Rectangle 19"/>
            <p:cNvSpPr>
              <a:spLocks noChangeArrowheads="1"/>
            </p:cNvSpPr>
            <p:nvPr/>
          </p:nvSpPr>
          <p:spPr bwMode="auto">
            <a:xfrm>
              <a:off x="989850" y="4221076"/>
              <a:ext cx="715126" cy="3699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2075" tIns="46038" rIns="92075" bIns="46038">
              <a:spAutoFit/>
            </a:bodyPr>
            <a:lstStyle/>
            <a:p>
              <a:pPr algn="r" eaLnBrk="0" hangingPunct="0">
                <a:lnSpc>
                  <a:spcPct val="90000"/>
                </a:lnSpc>
                <a:spcAft>
                  <a:spcPts val="0"/>
                </a:spcAft>
                <a:defRPr/>
              </a:pPr>
              <a:r>
                <a:rPr lang="en-US" sz="2000" dirty="0">
                  <a:latin typeface="Arial" panose="020B0604020202020204" pitchFamily="34" charset="0"/>
                  <a:cs typeface="Arial" panose="020B0604020202020204" pitchFamily="34" charset="0"/>
                </a:rPr>
                <a:t>8.0</a:t>
              </a:r>
            </a:p>
          </p:txBody>
        </p:sp>
        <p:sp>
          <p:nvSpPr>
            <p:cNvPr id="8" name="Rectangle 19"/>
            <p:cNvSpPr>
              <a:spLocks noChangeArrowheads="1"/>
            </p:cNvSpPr>
            <p:nvPr/>
          </p:nvSpPr>
          <p:spPr bwMode="auto">
            <a:xfrm>
              <a:off x="989850" y="5073816"/>
              <a:ext cx="715126" cy="3699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2075" tIns="46038" rIns="92075" bIns="46038">
              <a:spAutoFit/>
            </a:bodyPr>
            <a:lstStyle/>
            <a:p>
              <a:pPr algn="r" eaLnBrk="0" hangingPunct="0">
                <a:lnSpc>
                  <a:spcPct val="90000"/>
                </a:lnSpc>
                <a:spcAft>
                  <a:spcPts val="0"/>
                </a:spcAft>
                <a:defRPr/>
              </a:pPr>
              <a:r>
                <a:rPr lang="en-US" sz="2000" dirty="0">
                  <a:latin typeface="Arial" panose="020B0604020202020204" pitchFamily="34" charset="0"/>
                  <a:cs typeface="Arial" panose="020B0604020202020204" pitchFamily="34" charset="0"/>
                </a:rPr>
                <a:t>3.0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25809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Verifying the CAPM Empirically</a:t>
            </a:r>
          </a:p>
        </p:txBody>
      </p:sp>
      <p:sp>
        <p:nvSpPr>
          <p:cNvPr id="5" name="Rectangle 4" descr="Box stating that the CAPM has not been verified completetly. " title="CAPM">
            <a:extLst>
              <a:ext uri="{FF2B5EF4-FFF2-40B4-BE49-F238E27FC236}">
                <a16:creationId xmlns:a16="http://schemas.microsoft.com/office/drawing/2014/main" id="{84C2ADE7-B23F-456A-8898-02527F5D1392}"/>
              </a:ext>
            </a:extLst>
          </p:cNvPr>
          <p:cNvSpPr/>
          <p:nvPr/>
        </p:nvSpPr>
        <p:spPr>
          <a:xfrm>
            <a:off x="1283439" y="1638628"/>
            <a:ext cx="6577120" cy="1275240"/>
          </a:xfrm>
          <a:prstGeom prst="rect">
            <a:avLst/>
          </a:prstGeom>
          <a:solidFill>
            <a:schemeClr val="accent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CAPM has not been verified completely.</a:t>
            </a:r>
          </a:p>
        </p:txBody>
      </p:sp>
      <p:sp>
        <p:nvSpPr>
          <p:cNvPr id="6" name="Rectangle 5" descr="Box stating that statistical tests have problems that make verification almost impossible. " title="CAPM">
            <a:extLst>
              <a:ext uri="{FF2B5EF4-FFF2-40B4-BE49-F238E27FC236}">
                <a16:creationId xmlns:a16="http://schemas.microsoft.com/office/drawing/2014/main" id="{67F27507-1F9D-437E-B00B-040686676FDA}"/>
              </a:ext>
            </a:extLst>
          </p:cNvPr>
          <p:cNvSpPr/>
          <p:nvPr/>
        </p:nvSpPr>
        <p:spPr>
          <a:xfrm>
            <a:off x="1283439" y="3178577"/>
            <a:ext cx="6577120" cy="1275240"/>
          </a:xfrm>
          <a:prstGeom prst="rect">
            <a:avLst/>
          </a:prstGeom>
          <a:solidFill>
            <a:schemeClr val="accent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Statistical tests have problems that make verification almost impossible.</a:t>
            </a:r>
          </a:p>
        </p:txBody>
      </p:sp>
      <p:sp>
        <p:nvSpPr>
          <p:cNvPr id="7" name="Rectangle 6" descr="Box stating that some argue that there are additional risk factors, other than the market risk premium. " title="CAPM">
            <a:extLst>
              <a:ext uri="{FF2B5EF4-FFF2-40B4-BE49-F238E27FC236}">
                <a16:creationId xmlns:a16="http://schemas.microsoft.com/office/drawing/2014/main" id="{7C74DF81-5675-4417-9607-9225887FE4F1}"/>
              </a:ext>
            </a:extLst>
          </p:cNvPr>
          <p:cNvSpPr/>
          <p:nvPr/>
        </p:nvSpPr>
        <p:spPr>
          <a:xfrm>
            <a:off x="1283439" y="4718526"/>
            <a:ext cx="6577120" cy="1275240"/>
          </a:xfrm>
          <a:prstGeom prst="rect">
            <a:avLst/>
          </a:prstGeom>
          <a:solidFill>
            <a:schemeClr val="accent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Some argue that there are additional risk factors, other than the market risk premium.</a:t>
            </a:r>
          </a:p>
        </p:txBody>
      </p:sp>
    </p:spTree>
    <p:extLst>
      <p:ext uri="{BB962C8B-B14F-4D97-AF65-F5344CB8AC3E}">
        <p14:creationId xmlns:p14="http://schemas.microsoft.com/office/powerpoint/2010/main" val="3171087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Hypothetical Investment Alternatives</a:t>
            </a:r>
          </a:p>
        </p:txBody>
      </p:sp>
      <p:pic>
        <p:nvPicPr>
          <p:cNvPr id="4" name="Content Placeholder 3" descr="Chart illustrating hypothetical investment alternatives." title="Hypothetical Investment Alternatives "/>
          <p:cNvPicPr>
            <a:picLocks noGrp="1" noChangeAspect="1"/>
          </p:cNvPicPr>
          <p:nvPr>
            <p:ph idx="4294967295"/>
          </p:nvPr>
        </p:nvPicPr>
        <p:blipFill>
          <a:blip r:embed="rId2">
            <a:duotone>
              <a:prstClr val="black"/>
              <a:srgbClr val="343F52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5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1800225"/>
            <a:ext cx="7886700" cy="320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4786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spcAft>
                <a:spcPts val="1800"/>
              </a:spcAft>
            </a:pPr>
            <a:r>
              <a:rPr lang="en-US" dirty="0"/>
              <a:t>T-bills will return the promised 3.0%, regardless of the economy.</a:t>
            </a:r>
          </a:p>
          <a:p>
            <a:pPr>
              <a:spcAft>
                <a:spcPts val="1800"/>
              </a:spcAft>
            </a:pPr>
            <a:r>
              <a:rPr lang="en-US" dirty="0"/>
              <a:t>No, T-bills do not provide a completely risk-free return, as they are still exposed to inflation.  Although, very little unexpected inflation is likely to occur over such a short period of time.</a:t>
            </a:r>
          </a:p>
          <a:p>
            <a:pPr>
              <a:spcAft>
                <a:spcPts val="1800"/>
              </a:spcAft>
            </a:pPr>
            <a:r>
              <a:rPr lang="en-US" dirty="0"/>
              <a:t>T-bills are also risky in terms of reinvestment risk.</a:t>
            </a:r>
          </a:p>
          <a:p>
            <a:pPr>
              <a:spcAft>
                <a:spcPts val="1800"/>
              </a:spcAft>
            </a:pPr>
            <a:r>
              <a:rPr lang="en-US" dirty="0"/>
              <a:t>T-bills are risk-free in the default sense of the word.</a:t>
            </a:r>
          </a:p>
          <a:p>
            <a:pPr>
              <a:spcAft>
                <a:spcPts val="1800"/>
              </a:spcAft>
            </a:pP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58261" y="222463"/>
            <a:ext cx="8827477" cy="834812"/>
          </a:xfrm>
        </p:spPr>
        <p:txBody>
          <a:bodyPr>
            <a:normAutofit fontScale="90000"/>
          </a:bodyPr>
          <a:lstStyle/>
          <a:p>
            <a:r>
              <a:rPr lang="en-US" dirty="0"/>
              <a:t>Why is the T-bill return independent of the economy?  Do T-bills promise a completely risk-free return?</a:t>
            </a:r>
          </a:p>
        </p:txBody>
      </p:sp>
    </p:spTree>
    <p:extLst>
      <p:ext uri="{BB962C8B-B14F-4D97-AF65-F5344CB8AC3E}">
        <p14:creationId xmlns:p14="http://schemas.microsoft.com/office/powerpoint/2010/main" val="1290377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1800"/>
              </a:spcAft>
            </a:pPr>
            <a:r>
              <a:rPr lang="en-US" dirty="0"/>
              <a:t>High Tech: Moves with the economy, and has a positive correlation. This is typical.</a:t>
            </a:r>
          </a:p>
          <a:p>
            <a:pPr>
              <a:spcAft>
                <a:spcPts val="1800"/>
              </a:spcAft>
            </a:pPr>
            <a:r>
              <a:rPr lang="en-US" dirty="0"/>
              <a:t>Collections: Is countercyclical with the economy, and has a negative correlation. This is unusual.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How do the returns of High Tech and Collections behave in relation to the market?</a:t>
            </a:r>
          </a:p>
        </p:txBody>
      </p:sp>
    </p:spTree>
    <p:extLst>
      <p:ext uri="{BB962C8B-B14F-4D97-AF65-F5344CB8AC3E}">
        <p14:creationId xmlns:p14="http://schemas.microsoft.com/office/powerpoint/2010/main" val="1116408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Calculating the Expected Return</a:t>
            </a:r>
          </a:p>
        </p:txBody>
      </p:sp>
      <p:graphicFrame>
        <p:nvGraphicFramePr>
          <p:cNvPr id="4" name="Object 4" descr="Formula worked out to demonstrate how to calculate the expected rate of return." title="Expected Return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1570968"/>
              </p:ext>
            </p:extLst>
          </p:nvPr>
        </p:nvGraphicFramePr>
        <p:xfrm>
          <a:off x="1498679" y="1933879"/>
          <a:ext cx="6146640" cy="35553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6" name="Equation" r:id="rId3" imgW="3073320" imgH="1777680" progId="Equation.3">
                  <p:embed/>
                </p:oleObj>
              </mc:Choice>
              <mc:Fallback>
                <p:oleObj name="Equation" r:id="rId3" imgW="3073320" imgH="1777680" progId="Equation.3">
                  <p:embed/>
                  <p:pic>
                    <p:nvPicPr>
                      <p:cNvPr id="4" name="Object 4" descr="Formula worked out to demonstrate how to calculate the expected rate of return." title="Expected Return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98679" y="1933879"/>
                        <a:ext cx="6146640" cy="355536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43558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SC2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SC2" id="{974A2667-2788-411D-B360-49BA31F9ADFD}" vid="{D8339CCB-3453-40A4-966D-1206CE47A2E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BSC2</Template>
  <TotalTime>3359</TotalTime>
  <Words>1955</Words>
  <Application>Microsoft Office PowerPoint</Application>
  <PresentationFormat>On-screen Show (4:3)</PresentationFormat>
  <Paragraphs>410</Paragraphs>
  <Slides>51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51</vt:i4>
      </vt:variant>
    </vt:vector>
  </HeadingPairs>
  <TitlesOfParts>
    <vt:vector size="61" baseType="lpstr">
      <vt:lpstr>Arial</vt:lpstr>
      <vt:lpstr>Calibri</vt:lpstr>
      <vt:lpstr>Corbel</vt:lpstr>
      <vt:lpstr>Symbol</vt:lpstr>
      <vt:lpstr>Verdana</vt:lpstr>
      <vt:lpstr>Wingdings</vt:lpstr>
      <vt:lpstr>Wingdings 2</vt:lpstr>
      <vt:lpstr>Wingdings 3</vt:lpstr>
      <vt:lpstr>BSC2</vt:lpstr>
      <vt:lpstr>Equation</vt:lpstr>
      <vt:lpstr>Risk and Rates of Return</vt:lpstr>
      <vt:lpstr>Overview</vt:lpstr>
      <vt:lpstr>What is investment risk?</vt:lpstr>
      <vt:lpstr>Probability Distributions</vt:lpstr>
      <vt:lpstr>Selected Realized Returns, 1926-2016</vt:lpstr>
      <vt:lpstr>Hypothetical Investment Alternatives</vt:lpstr>
      <vt:lpstr>Why is the T-bill return independent of the economy?  Do T-bills promise a completely risk-free return?</vt:lpstr>
      <vt:lpstr>How do the returns of High Tech and Collections behave in relation to the market?</vt:lpstr>
      <vt:lpstr>Calculating the Expected Return</vt:lpstr>
      <vt:lpstr>Summary of Expected Returns</vt:lpstr>
      <vt:lpstr>Calculating Standard Deviation</vt:lpstr>
      <vt:lpstr>Standard Deviation for Each Investment</vt:lpstr>
      <vt:lpstr>Comparing Standard Deviations</vt:lpstr>
      <vt:lpstr>Comments on Standard Deviation as a Measure of Risk</vt:lpstr>
      <vt:lpstr>Comparing Risk and Return</vt:lpstr>
      <vt:lpstr>Coefficient of Variation (CV)</vt:lpstr>
      <vt:lpstr>Illustrating the CV as a Measure of Relative Risk</vt:lpstr>
      <vt:lpstr>Risk Rankings by Coefficient of Variation</vt:lpstr>
      <vt:lpstr>Sharpe Ratio</vt:lpstr>
      <vt:lpstr>Investor Attitude Towards Risk</vt:lpstr>
      <vt:lpstr>Portfolio Construction:  Risk and Return</vt:lpstr>
      <vt:lpstr>Calculating Portfolio Expected Return</vt:lpstr>
      <vt:lpstr>An Alternative Method for Determining Portfolio Expected Return</vt:lpstr>
      <vt:lpstr>Calculating Portfolio Standard Deviation and CV</vt:lpstr>
      <vt:lpstr>Comments on Portfolio Risk Measures</vt:lpstr>
      <vt:lpstr>General Comments About Risk</vt:lpstr>
      <vt:lpstr>Returns Distribution for Two Perfectly Negatively Correlated Stocks (ρ = -1.0)</vt:lpstr>
      <vt:lpstr>Returns Distribution for Two Perfectly Positively Correlated Stocks (ρ = 1.0)</vt:lpstr>
      <vt:lpstr>Partial Correlation, ρ = +0.35</vt:lpstr>
      <vt:lpstr>Creating a Portfolio: Beginning with One Stock and Adding Randomly Selected Stocks to Portfolio</vt:lpstr>
      <vt:lpstr>Illustrating Diversification Effects of a  Stock Portfolio</vt:lpstr>
      <vt:lpstr>Breaking Down Sources of Risk</vt:lpstr>
      <vt:lpstr>Failure to Diversify</vt:lpstr>
      <vt:lpstr>Capital Asset Pricing Model (CAPM)</vt:lpstr>
      <vt:lpstr>Beta</vt:lpstr>
      <vt:lpstr>Comments on Beta</vt:lpstr>
      <vt:lpstr>Can the beta of a security be negative?</vt:lpstr>
      <vt:lpstr>Calculating Betas</vt:lpstr>
      <vt:lpstr>Illustrating the Calculation of Beta</vt:lpstr>
      <vt:lpstr>Beta Coefficients for High Tech, Collections,  and T-Bills</vt:lpstr>
      <vt:lpstr>Comparing Expected Returns and Beta Coefficients</vt:lpstr>
      <vt:lpstr>The Security Market Line (SML):  Calculating Required Rates of Return</vt:lpstr>
      <vt:lpstr>What is the market risk premium?</vt:lpstr>
      <vt:lpstr>Calculating Required Rates of Return</vt:lpstr>
      <vt:lpstr>Expected vs. Required Returns</vt:lpstr>
      <vt:lpstr>Illustrating the Security Market Line</vt:lpstr>
      <vt:lpstr>An Example: Equally-Weighted Two-Stock Portfolio</vt:lpstr>
      <vt:lpstr>Calculating Portfolio Required Returns</vt:lpstr>
      <vt:lpstr>Factors That Change the SML</vt:lpstr>
      <vt:lpstr>Factors That Change the SML</vt:lpstr>
      <vt:lpstr>Verifying the CAPM Empirically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Graff,Staci Houlton</dc:creator>
  <cp:lastModifiedBy>Robicheaux, Sara Helms</cp:lastModifiedBy>
  <cp:revision>67</cp:revision>
  <dcterms:modified xsi:type="dcterms:W3CDTF">2018-05-15T17:43:20Z</dcterms:modified>
</cp:coreProperties>
</file>