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512" r:id="rId2"/>
    <p:sldId id="515" r:id="rId3"/>
    <p:sldId id="513" r:id="rId4"/>
    <p:sldId id="448" r:id="rId5"/>
    <p:sldId id="517" r:id="rId6"/>
    <p:sldId id="516" r:id="rId7"/>
    <p:sldId id="504" r:id="rId8"/>
    <p:sldId id="505" r:id="rId9"/>
    <p:sldId id="362" r:id="rId10"/>
    <p:sldId id="462" r:id="rId11"/>
    <p:sldId id="463" r:id="rId12"/>
    <p:sldId id="464" r:id="rId13"/>
    <p:sldId id="465" r:id="rId14"/>
    <p:sldId id="466" r:id="rId15"/>
    <p:sldId id="1577" r:id="rId16"/>
    <p:sldId id="477" r:id="rId17"/>
    <p:sldId id="518" r:id="rId18"/>
    <p:sldId id="519" r:id="rId19"/>
    <p:sldId id="520" r:id="rId20"/>
    <p:sldId id="1580" r:id="rId21"/>
    <p:sldId id="470" r:id="rId22"/>
    <p:sldId id="468" r:id="rId23"/>
    <p:sldId id="1574" r:id="rId24"/>
    <p:sldId id="472" r:id="rId25"/>
    <p:sldId id="473" r:id="rId26"/>
    <p:sldId id="474" r:id="rId27"/>
    <p:sldId id="475" r:id="rId28"/>
    <p:sldId id="476" r:id="rId29"/>
    <p:sldId id="1578" r:id="rId30"/>
    <p:sldId id="426" r:id="rId31"/>
    <p:sldId id="1579" r:id="rId32"/>
  </p:sldIdLst>
  <p:sldSz cx="12192000" cy="6858000"/>
  <p:notesSz cx="6858000" cy="9144000"/>
  <p:custDataLst>
    <p:tags r:id="rId3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74" autoAdjust="0"/>
    <p:restoredTop sz="81183" autoAdjust="0"/>
  </p:normalViewPr>
  <p:slideViewPr>
    <p:cSldViewPr snapToGrid="0">
      <p:cViewPr varScale="1">
        <p:scale>
          <a:sx n="74" d="100"/>
          <a:sy n="74" d="100"/>
        </p:scale>
        <p:origin x="13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57672A-F14A-4CBE-A90D-32DBECCF3BD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AF2865-6740-4BC8-BE8F-7972E9FF5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045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4811A-5470-4B1A-8D30-1530F5A1B9A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47878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0EE243-86B9-4623-BFCB-A9AA9D9D6E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01576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0EE243-86B9-4623-BFCB-A9AA9D9D6E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29683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Democrats don’t care much about family values</a:t>
            </a:r>
          </a:p>
          <a:p>
            <a:r>
              <a:rPr lang="en-US" dirty="0"/>
              <a:t>Republicans don’t care much about social justice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0EE243-86B9-4623-BFCB-A9AA9D9D6E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9841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0EE243-86B9-4623-BFCB-A9AA9D9D6E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89872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0EE243-86B9-4623-BFCB-A9AA9D9D6E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96212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0EE243-86B9-4623-BFCB-A9AA9D9D6E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87909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0EE243-86B9-4623-BFCB-A9AA9D9D6E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5449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People not from historically disadvantaged groups are </a:t>
            </a:r>
            <a:r>
              <a:rPr lang="en-US" b="1" dirty="0"/>
              <a:t>motivated</a:t>
            </a:r>
            <a:r>
              <a:rPr lang="en-US" dirty="0"/>
              <a:t> to arrive at the answer “because they deserve unequal treatment” e.g. stereotype that other groups are more aggressive than whites can be used to explain imprisonment rates disparities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0EE243-86B9-4623-BFCB-A9AA9D9D6E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9438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Objects useful; </a:t>
            </a:r>
            <a:r>
              <a:rPr lang="en-US" dirty="0" err="1"/>
              <a:t>unusuful</a:t>
            </a:r>
            <a:endParaRPr lang="en-US" dirty="0"/>
          </a:p>
          <a:p>
            <a:r>
              <a:rPr lang="en-US" dirty="0"/>
              <a:t>Entertaining vs. art vs. </a:t>
            </a:r>
            <a:r>
              <a:rPr lang="en-US" dirty="0" err="1"/>
              <a:t>eductiational</a:t>
            </a:r>
            <a:endParaRPr lang="en-US" dirty="0"/>
          </a:p>
          <a:p>
            <a:r>
              <a:rPr lang="en-US" dirty="0"/>
              <a:t>Events as want to attend vs. not attend</a:t>
            </a:r>
          </a:p>
          <a:p>
            <a:r>
              <a:rPr lang="en-US" dirty="0"/>
              <a:t>Choices as good options vs. bad options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0EE243-86B9-4623-BFCB-A9AA9D9D6E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43956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is that of no use rather than a small amount of use? Interview, use gender vs. other good information</a:t>
            </a:r>
          </a:p>
          <a:p>
            <a:endParaRPr lang="en-US" dirty="0"/>
          </a:p>
          <a:p>
            <a:r>
              <a:rPr lang="en-US" dirty="0"/>
              <a:t>	Useful sometimes we </a:t>
            </a:r>
            <a:r>
              <a:rPr lang="en-US" b="1" dirty="0"/>
              <a:t>don’t have anything else to go on.</a:t>
            </a:r>
            <a:r>
              <a:rPr lang="en-US" dirty="0"/>
              <a:t> (so even small differences are of some use for perceptions and behavior)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0EE243-86B9-4623-BFCB-A9AA9D9D6E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5116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we categorize</a:t>
            </a:r>
          </a:p>
          <a:p>
            <a:endParaRPr lang="en-US" dirty="0"/>
          </a:p>
          <a:p>
            <a:r>
              <a:rPr lang="en-US" dirty="0"/>
              <a:t>Indonesia study = </a:t>
            </a:r>
            <a:r>
              <a:rPr lang="en-US" b="1" dirty="0"/>
              <a:t>when use </a:t>
            </a:r>
            <a:r>
              <a:rPr lang="en-US" b="1" dirty="0" err="1"/>
              <a:t>sterotypes</a:t>
            </a:r>
            <a:r>
              <a:rPr lang="en-US" b="1" dirty="0"/>
              <a:t> </a:t>
            </a:r>
            <a:r>
              <a:rPr lang="en-US" dirty="0"/>
              <a:t>better memory performance</a:t>
            </a:r>
          </a:p>
          <a:p>
            <a:r>
              <a:rPr lang="en-US" dirty="0"/>
              <a:t>Circadian rhythms = more likely to stereotype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0EE243-86B9-4623-BFCB-A9AA9D9D6E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1670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we categorize</a:t>
            </a:r>
          </a:p>
          <a:p>
            <a:endParaRPr lang="en-US" dirty="0"/>
          </a:p>
          <a:p>
            <a:r>
              <a:rPr lang="en-US" dirty="0"/>
              <a:t>Indonesia study = </a:t>
            </a:r>
            <a:r>
              <a:rPr lang="en-US" b="1" dirty="0"/>
              <a:t>when use </a:t>
            </a:r>
            <a:r>
              <a:rPr lang="en-US" b="1" dirty="0" err="1"/>
              <a:t>sterotypes</a:t>
            </a:r>
            <a:r>
              <a:rPr lang="en-US" b="1" dirty="0"/>
              <a:t> </a:t>
            </a:r>
            <a:r>
              <a:rPr lang="en-US" dirty="0"/>
              <a:t>better memory performance</a:t>
            </a:r>
          </a:p>
          <a:p>
            <a:r>
              <a:rPr lang="en-US" dirty="0"/>
              <a:t>Circadian rhythms = more likely to stereotype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0EE243-86B9-4623-BFCB-A9AA9D9D6E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8526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does positive mood change reasoning? </a:t>
            </a:r>
          </a:p>
          <a:p>
            <a:endParaRPr lang="en-US" dirty="0"/>
          </a:p>
          <a:p>
            <a:r>
              <a:rPr lang="en-US" dirty="0"/>
              <a:t>Female participants in Milgram, female learner,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4811A-5470-4B1A-8D30-1530F5A1B9A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98375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Incels</a:t>
            </a:r>
            <a:r>
              <a:rPr lang="en-US" dirty="0"/>
              <a:t> – live in moms basement; socially off-putting; creepy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0EE243-86B9-4623-BFCB-A9AA9D9D6E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01789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we categorize</a:t>
            </a:r>
          </a:p>
          <a:p>
            <a:endParaRPr lang="en-US" dirty="0"/>
          </a:p>
          <a:p>
            <a:r>
              <a:rPr lang="en-US" dirty="0"/>
              <a:t>Indonesia study = </a:t>
            </a:r>
            <a:r>
              <a:rPr lang="en-US" b="1" dirty="0"/>
              <a:t>when use stereotypes </a:t>
            </a:r>
            <a:r>
              <a:rPr lang="en-US" dirty="0"/>
              <a:t>better memory performance</a:t>
            </a:r>
          </a:p>
          <a:p>
            <a:r>
              <a:rPr lang="en-US" dirty="0"/>
              <a:t>Circadian rhythms = more likely to stereotype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0EE243-86B9-4623-BFCB-A9AA9D9D6E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4457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47200" y="2052960"/>
            <a:ext cx="26416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617DEF1-9C33-2940-8E7E-2851A50F100B}" type="datetime1">
              <a:rPr lang="en-US" smtClean="0">
                <a:solidFill>
                  <a:srgbClr val="DEDEE0"/>
                </a:solidFill>
              </a:rPr>
              <a:pPr/>
              <a:t>4/27/2023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6CD65-B223-9C41-8CEC-A55C726DCCB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09600" y="2052960"/>
            <a:ext cx="84328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370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F5F-0004-2F48-BFD7-1888FCCAB61C}" type="datetime1">
              <a:rPr lang="en-US" smtClean="0">
                <a:solidFill>
                  <a:srgbClr val="064B64"/>
                </a:solidFill>
              </a:rPr>
              <a:pPr/>
              <a:t>4/27/2023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375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3200" y="147319"/>
            <a:ext cx="89408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47200" y="147319"/>
            <a:ext cx="2608061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50400" y="274639"/>
            <a:ext cx="2235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9A530-DD91-FF45-941E-8D4354890BDE}" type="datetime1">
              <a:rPr lang="en-US" smtClean="0">
                <a:solidFill>
                  <a:srgbClr val="064B64"/>
                </a:solidFill>
              </a:rPr>
              <a:pPr/>
              <a:t>4/27/2023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 dirty="0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6757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5306FC97-2AF7-1D44-BB14-2C58C3210AB9}" type="datetime1">
              <a:rPr lang="en-US" smtClean="0">
                <a:solidFill>
                  <a:srgbClr val="064B64"/>
                </a:solidFill>
              </a:rPr>
              <a:pPr defTabSz="457200"/>
              <a:t>4/27/2023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12A6CD65-B223-9C41-8CEC-A55C726DCCB3}" type="slidenum">
              <a:rPr lang="en-US" smtClean="0">
                <a:solidFill>
                  <a:srgbClr val="064B64"/>
                </a:solidFill>
              </a:rPr>
              <a:pPr defTabSz="457200"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869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1600200"/>
            <a:ext cx="5425016" cy="4800600"/>
          </a:xfrm>
        </p:spPr>
        <p:txBody>
          <a:bodyPr>
            <a:noAutofit/>
          </a:bodyPr>
          <a:lstStyle>
            <a:lvl1pPr marL="342900" indent="-342900">
              <a:buFont typeface="Wingdings" charset="2"/>
              <a:buChar char="§"/>
              <a:defRPr sz="2600"/>
            </a:lvl1pPr>
            <a:lvl2pPr marL="579438" indent="-228600">
              <a:buFont typeface="Wingdings" charset="2"/>
              <a:buChar char="ü"/>
              <a:defRPr sz="2600"/>
            </a:lvl2pPr>
            <a:lvl3pPr>
              <a:defRPr sz="26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8984" y="3962400"/>
            <a:ext cx="5425016" cy="2438400"/>
          </a:xfrm>
        </p:spPr>
        <p:txBody>
          <a:bodyPr>
            <a:normAutofit/>
          </a:bodyPr>
          <a:lstStyle>
            <a:lvl1pPr marL="342900" indent="-342900">
              <a:buFont typeface="Wingdings" charset="2"/>
              <a:buChar char="§"/>
              <a:defRPr sz="2000">
                <a:solidFill>
                  <a:srgbClr val="0000FF"/>
                </a:solidFill>
              </a:defRPr>
            </a:lvl1pPr>
            <a:lvl2pPr marL="579438" indent="-228600">
              <a:buFont typeface="Wingdings" charset="2"/>
              <a:buChar char="ü"/>
              <a:defRPr sz="2000">
                <a:solidFill>
                  <a:srgbClr val="0000FF"/>
                </a:solidFill>
              </a:defRPr>
            </a:lvl2pPr>
            <a:lvl3pPr>
              <a:defRPr sz="2000">
                <a:solidFill>
                  <a:srgbClr val="0000FF"/>
                </a:solidFill>
              </a:defRPr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44337589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34566-E8DC-D047-9136-D165B78CFB80}" type="datetime1">
              <a:rPr lang="en-US" smtClean="0">
                <a:solidFill>
                  <a:srgbClr val="064B64"/>
                </a:solidFill>
              </a:rPr>
              <a:pPr/>
              <a:t>4/27/2023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67171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0400" y="2892277"/>
            <a:ext cx="21336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E8C239-5E7A-9044-BDC8-1BC7F182CD70}" type="datetime1">
              <a:rPr lang="en-US" smtClean="0"/>
              <a:pPr/>
              <a:t>4/27/2023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08000" y="2892277"/>
            <a:ext cx="84328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923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1764B-AD00-7B4D-ADEA-4A61D45815AE}" type="datetime1">
              <a:rPr lang="en-US" smtClean="0">
                <a:solidFill>
                  <a:srgbClr val="064B64"/>
                </a:solidFill>
              </a:rPr>
              <a:pPr/>
              <a:t>4/27/2023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4038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2438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386917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22438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38400"/>
            <a:ext cx="5389033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7CF8-E638-BE4B-A0E1-967256E195C9}" type="datetime1">
              <a:rPr lang="en-US" smtClean="0">
                <a:solidFill>
                  <a:srgbClr val="064B64"/>
                </a:solidFill>
              </a:rPr>
              <a:pPr/>
              <a:t>4/27/2023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43574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0F0A-1245-B849-8211-17CF5FE32104}" type="datetime1">
              <a:rPr lang="en-US" smtClean="0">
                <a:solidFill>
                  <a:srgbClr val="064B64"/>
                </a:solidFill>
              </a:rPr>
              <a:pPr/>
              <a:t>4/27/2023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9608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3200" y="150919"/>
            <a:ext cx="11775736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5921-2AED-FC43-9F62-DEA825785707}" type="datetime1">
              <a:rPr lang="en-US" smtClean="0">
                <a:solidFill>
                  <a:srgbClr val="064B64"/>
                </a:solidFill>
              </a:rPr>
              <a:pPr/>
              <a:t>4/27/2023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27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203200" y="152400"/>
            <a:ext cx="89408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304801"/>
            <a:ext cx="7823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46336" y="2130552"/>
            <a:ext cx="2231136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D77BD-5D96-2F47-B5B5-882F1923E73F}" type="datetime1">
              <a:rPr lang="en-US" smtClean="0">
                <a:solidFill>
                  <a:srgbClr val="064B64"/>
                </a:solidFill>
              </a:rPr>
              <a:pPr/>
              <a:t>4/27/2023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6CD65-B223-9C41-8CEC-A55C726DCCB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9546336" y="457200"/>
            <a:ext cx="2234213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8089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200" y="152400"/>
            <a:ext cx="89408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0400" y="2133600"/>
            <a:ext cx="22352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AA561-5CD9-0347-8EB7-5C4281B8F0C9}" type="datetime1">
              <a:rPr lang="en-US" smtClean="0">
                <a:solidFill>
                  <a:srgbClr val="DEDEE0"/>
                </a:solidFill>
              </a:rPr>
              <a:pPr/>
              <a:t>4/27/2023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550400" y="460248"/>
            <a:ext cx="22352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0896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3200" y="1634971"/>
            <a:ext cx="11775736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199" y="152401"/>
            <a:ext cx="11752063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55847"/>
            <a:ext cx="11175013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999" y="1719071"/>
            <a:ext cx="11210524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517" y="6356350"/>
            <a:ext cx="2844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5306FC97-2AF7-1D44-BB14-2C58C3210AB9}" type="datetime1">
              <a:rPr lang="en-US" smtClean="0">
                <a:solidFill>
                  <a:srgbClr val="064B64"/>
                </a:solidFill>
              </a:rPr>
              <a:pPr defTabSz="457200"/>
              <a:t>4/27/2023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4000" y="6356350"/>
            <a:ext cx="4470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9573" y="6355080"/>
            <a:ext cx="777288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12A6CD65-B223-9C41-8CEC-A55C726DCCB3}" type="slidenum">
              <a:rPr lang="en-US" smtClean="0">
                <a:solidFill>
                  <a:srgbClr val="064B64"/>
                </a:solidFill>
              </a:rPr>
              <a:pPr defTabSz="457200"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518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gxVELs0_zU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gxVELs0_zU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3.xml"/><Relationship Id="rId7" Type="http://schemas.openxmlformats.org/officeDocument/2006/relationships/image" Target="../media/image6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91805" y="2811242"/>
            <a:ext cx="2641600" cy="2875879"/>
          </a:xfrm>
        </p:spPr>
        <p:txBody>
          <a:bodyPr>
            <a:normAutofit/>
          </a:bodyPr>
          <a:lstStyle/>
          <a:p>
            <a:r>
              <a:rPr lang="en-US" sz="3200" dirty="0"/>
              <a:t>Part III</a:t>
            </a:r>
          </a:p>
          <a:p>
            <a:endParaRPr lang="en-US" sz="3200" dirty="0"/>
          </a:p>
          <a:p>
            <a:endParaRPr lang="en-US" sz="3200" dirty="0"/>
          </a:p>
          <a:p>
            <a:r>
              <a:rPr lang="en-US" sz="3200" dirty="0"/>
              <a:t>Section 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Chapter 5:</a:t>
            </a:r>
            <a:br>
              <a:rPr lang="en-US" dirty="0"/>
            </a:br>
            <a:r>
              <a:rPr lang="en-US" dirty="0"/>
              <a:t>Stereotypes, Prejudice &amp;</a:t>
            </a:r>
            <a:br>
              <a:rPr lang="en-US" dirty="0"/>
            </a:br>
            <a:r>
              <a:rPr lang="en-US" dirty="0"/>
              <a:t>Discrimination</a:t>
            </a:r>
          </a:p>
        </p:txBody>
      </p:sp>
    </p:spTree>
    <p:extLst>
      <p:ext uri="{BB962C8B-B14F-4D97-AF65-F5344CB8AC3E}">
        <p14:creationId xmlns:p14="http://schemas.microsoft.com/office/powerpoint/2010/main" val="2457879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66F3D-66DA-4C99-AEC7-278EF9BA13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sz="2400" dirty="0"/>
              <a:t>A father and son were in a car accident. Both suffered extreme physical trauma and were taken to </a:t>
            </a:r>
            <a:r>
              <a:rPr lang="en-US" sz="2400" b="1" dirty="0"/>
              <a:t>different </a:t>
            </a:r>
            <a:r>
              <a:rPr lang="en-US" sz="2400" dirty="0"/>
              <a:t>hospitals. The boy needed immediate surgery. In the operating room, a doctor came in and looked at the boy and said “I can't operate on him because he’s my son.”</a:t>
            </a:r>
          </a:p>
          <a:p>
            <a:endParaRPr lang="en-US" sz="2400" dirty="0"/>
          </a:p>
          <a:p>
            <a:pPr marL="45720" indent="0">
              <a:buNone/>
            </a:pPr>
            <a:r>
              <a:rPr lang="en-US" sz="2400" dirty="0"/>
              <a:t>How is this possible? Take 30 seconds and think of as many logical explanations as possible?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6D0118-1F0B-43EF-A8AE-8722D785B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180A868-9317-4EF2-9DED-E76B3F7BF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</a:t>
            </a:r>
          </a:p>
        </p:txBody>
      </p:sp>
    </p:spTree>
    <p:extLst>
      <p:ext uri="{BB962C8B-B14F-4D97-AF65-F5344CB8AC3E}">
        <p14:creationId xmlns:p14="http://schemas.microsoft.com/office/powerpoint/2010/main" val="1738487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>
            <a:extLst>
              <a:ext uri="{FF2B5EF4-FFF2-40B4-BE49-F238E27FC236}">
                <a16:creationId xmlns:a16="http://schemas.microsoft.com/office/drawing/2014/main" id="{AA38383E-A286-4FBE-A84A-52D2E77EA246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032500" y="1714500"/>
            <a:ext cx="6096000" cy="51435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15ED8EF6-569E-482A-8F2B-AF54D75B9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explanation: The doctor is his mother. </a:t>
            </a:r>
            <a:br>
              <a:rPr lang="en-US" dirty="0"/>
            </a:br>
            <a:r>
              <a:rPr lang="en-US" dirty="0"/>
              <a:t>Did you get it?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58A7C437-4B18-45A6-91D3-59ECE4550161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8000" y="1719071"/>
            <a:ext cx="5588001" cy="4407408"/>
          </a:xfrm>
        </p:spPr>
        <p:txBody>
          <a:bodyPr>
            <a:normAutofit/>
          </a:bodyPr>
          <a:lstStyle/>
          <a:p>
            <a:pPr marL="560070" indent="-514350">
              <a:buFont typeface="Wingdings 2" pitchFamily="18" charset="2"/>
              <a:buAutoNum type="alphaUcPeriod"/>
            </a:pPr>
            <a:r>
              <a:rPr lang="en-US" sz="3200" dirty="0"/>
              <a:t>Yes</a:t>
            </a:r>
          </a:p>
          <a:p>
            <a:pPr marL="560070" indent="-514350">
              <a:buFont typeface="Wingdings 2" pitchFamily="18" charset="2"/>
              <a:buAutoNum type="alphaUcPeriod"/>
            </a:pPr>
            <a:r>
              <a:rPr lang="en-US" sz="3200" dirty="0"/>
              <a:t>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6B7FC7-207A-4D56-AD9B-87F057658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PPolling" title="Polling Shape">
            <a:extLst>
              <a:ext uri="{FF2B5EF4-FFF2-40B4-BE49-F238E27FC236}">
                <a16:creationId xmlns:a16="http://schemas.microsoft.com/office/drawing/2014/main" id="{4E6E06A8-B3E3-4F1C-A24C-B2AC2DACD575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657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>
            <a:extLst>
              <a:ext uri="{FF2B5EF4-FFF2-40B4-BE49-F238E27FC236}">
                <a16:creationId xmlns:a16="http://schemas.microsoft.com/office/drawing/2014/main" id="{AA38383E-A286-4FBE-A84A-52D2E77EA246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032500" y="1714500"/>
            <a:ext cx="6096000" cy="51435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15ED8EF6-569E-482A-8F2B-AF54D75B9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2nd explanation: The doctor is his other father. </a:t>
            </a:r>
            <a:br>
              <a:rPr lang="en-US" dirty="0"/>
            </a:br>
            <a:r>
              <a:rPr lang="en-US" dirty="0"/>
              <a:t>Did you get it?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58A7C437-4B18-45A6-91D3-59ECE4550161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8000" y="1719071"/>
            <a:ext cx="5588001" cy="4407408"/>
          </a:xfrm>
        </p:spPr>
        <p:txBody>
          <a:bodyPr>
            <a:normAutofit/>
          </a:bodyPr>
          <a:lstStyle/>
          <a:p>
            <a:pPr marL="560070" indent="-514350">
              <a:buFont typeface="Wingdings 2" pitchFamily="18" charset="2"/>
              <a:buAutoNum type="alphaUcPeriod"/>
            </a:pPr>
            <a:r>
              <a:rPr lang="en-US" sz="3200" dirty="0"/>
              <a:t>Yes</a:t>
            </a:r>
          </a:p>
          <a:p>
            <a:pPr marL="560070" indent="-514350">
              <a:buFont typeface="Wingdings 2" pitchFamily="18" charset="2"/>
              <a:buAutoNum type="alphaUcPeriod"/>
            </a:pPr>
            <a:r>
              <a:rPr lang="en-US" sz="3200" dirty="0"/>
              <a:t>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6B7FC7-207A-4D56-AD9B-87F057658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PPolling" title="Polling Shape">
            <a:extLst>
              <a:ext uri="{FF2B5EF4-FFF2-40B4-BE49-F238E27FC236}">
                <a16:creationId xmlns:a16="http://schemas.microsoft.com/office/drawing/2014/main" id="{4E6E06A8-B3E3-4F1C-A24C-B2AC2DACD575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2426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>
            <a:extLst>
              <a:ext uri="{FF2B5EF4-FFF2-40B4-BE49-F238E27FC236}">
                <a16:creationId xmlns:a16="http://schemas.microsoft.com/office/drawing/2014/main" id="{AA38383E-A286-4FBE-A84A-52D2E77EA246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032500" y="1714500"/>
            <a:ext cx="6096000" cy="51435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15ED8EF6-569E-482A-8F2B-AF54D75B9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3rd explanation: The doctor is his other parent who doesn't identify as male or female. </a:t>
            </a:r>
            <a:br>
              <a:rPr lang="en-US" sz="2800" dirty="0"/>
            </a:br>
            <a:r>
              <a:rPr lang="en-US" sz="2800" dirty="0"/>
              <a:t>Did you get it?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58A7C437-4B18-45A6-91D3-59ECE4550161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8000" y="1719071"/>
            <a:ext cx="5588001" cy="4407408"/>
          </a:xfrm>
        </p:spPr>
        <p:txBody>
          <a:bodyPr>
            <a:normAutofit/>
          </a:bodyPr>
          <a:lstStyle/>
          <a:p>
            <a:pPr marL="560070" indent="-514350">
              <a:buFont typeface="Wingdings 2" pitchFamily="18" charset="2"/>
              <a:buAutoNum type="alphaUcPeriod"/>
            </a:pPr>
            <a:r>
              <a:rPr lang="en-US" sz="3200" dirty="0"/>
              <a:t>Yes</a:t>
            </a:r>
          </a:p>
          <a:p>
            <a:pPr marL="560070" indent="-514350">
              <a:buFont typeface="Wingdings 2" pitchFamily="18" charset="2"/>
              <a:buAutoNum type="alphaUcPeriod"/>
            </a:pPr>
            <a:r>
              <a:rPr lang="en-US" sz="3200" dirty="0"/>
              <a:t>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6B7FC7-207A-4D56-AD9B-87F057658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PPolling" title="Polling Shape">
            <a:extLst>
              <a:ext uri="{FF2B5EF4-FFF2-40B4-BE49-F238E27FC236}">
                <a16:creationId xmlns:a16="http://schemas.microsoft.com/office/drawing/2014/main" id="{4E6E06A8-B3E3-4F1C-A24C-B2AC2DACD575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440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EE8915-6570-44E7-AECA-4D23FE168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999" y="1719070"/>
            <a:ext cx="11210524" cy="4998721"/>
          </a:xfrm>
        </p:spPr>
        <p:txBody>
          <a:bodyPr>
            <a:normAutofit/>
          </a:bodyPr>
          <a:lstStyle/>
          <a:p>
            <a:pPr lvl="0">
              <a:buClr>
                <a:srgbClr val="E60512"/>
              </a:buClr>
            </a:pPr>
            <a:r>
              <a:rPr lang="en-US" dirty="0"/>
              <a:t>Associate “</a:t>
            </a:r>
            <a:r>
              <a:rPr lang="en-US" dirty="0">
                <a:solidFill>
                  <a:srgbClr val="00B050"/>
                </a:solidFill>
              </a:rPr>
              <a:t>doctor</a:t>
            </a:r>
            <a:r>
              <a:rPr lang="en-US" dirty="0"/>
              <a:t>” with “</a:t>
            </a:r>
            <a:r>
              <a:rPr lang="en-US" dirty="0">
                <a:solidFill>
                  <a:srgbClr val="00B050"/>
                </a:solidFill>
              </a:rPr>
              <a:t>man</a:t>
            </a:r>
            <a:r>
              <a:rPr lang="en-US" dirty="0"/>
              <a:t>”; </a:t>
            </a:r>
            <a:r>
              <a:rPr lang="en-US" dirty="0">
                <a:solidFill>
                  <a:srgbClr val="064B64"/>
                </a:solidFill>
              </a:rPr>
              <a:t>Associate “</a:t>
            </a:r>
            <a:r>
              <a:rPr lang="en-US" dirty="0">
                <a:solidFill>
                  <a:srgbClr val="00B0F0"/>
                </a:solidFill>
              </a:rPr>
              <a:t>parents</a:t>
            </a:r>
            <a:r>
              <a:rPr lang="en-US" dirty="0">
                <a:solidFill>
                  <a:srgbClr val="064B64"/>
                </a:solidFill>
              </a:rPr>
              <a:t>” with “</a:t>
            </a:r>
            <a:r>
              <a:rPr lang="en-US" dirty="0">
                <a:solidFill>
                  <a:srgbClr val="00B0F0"/>
                </a:solidFill>
              </a:rPr>
              <a:t>father &amp; mother</a:t>
            </a:r>
            <a:r>
              <a:rPr lang="en-US" dirty="0">
                <a:solidFill>
                  <a:srgbClr val="064B64"/>
                </a:solidFill>
              </a:rPr>
              <a:t>”</a:t>
            </a:r>
          </a:p>
          <a:p>
            <a:pPr lvl="1">
              <a:buClr>
                <a:srgbClr val="E60512"/>
              </a:buClr>
            </a:pPr>
            <a:r>
              <a:rPr lang="en-US" dirty="0">
                <a:solidFill>
                  <a:srgbClr val="FF0000"/>
                </a:solidFill>
              </a:rPr>
              <a:t>Person-trait associations</a:t>
            </a:r>
          </a:p>
          <a:p>
            <a:pPr lvl="0">
              <a:buClr>
                <a:srgbClr val="E60512"/>
              </a:buClr>
            </a:pPr>
            <a:endParaRPr lang="en-US" dirty="0">
              <a:solidFill>
                <a:srgbClr val="064B64"/>
              </a:solidFill>
            </a:endParaRPr>
          </a:p>
          <a:p>
            <a:pPr lvl="0">
              <a:buClr>
                <a:srgbClr val="E60512"/>
              </a:buClr>
            </a:pPr>
            <a:r>
              <a:rPr lang="en-US" sz="2200" dirty="0">
                <a:solidFill>
                  <a:srgbClr val="FF0000"/>
                </a:solidFill>
              </a:rPr>
              <a:t>Categorizing</a:t>
            </a:r>
            <a:r>
              <a:rPr lang="en-US" sz="2200" dirty="0">
                <a:solidFill>
                  <a:srgbClr val="064B64"/>
                </a:solidFill>
              </a:rPr>
              <a:t> people somewhat inevitable (initially) and somewhat useful but often misused (even to an extremely harmful extent)</a:t>
            </a:r>
          </a:p>
          <a:p>
            <a:pPr lvl="1">
              <a:buClr>
                <a:srgbClr val="E60512"/>
              </a:buClr>
            </a:pPr>
            <a:r>
              <a:rPr lang="en-US" sz="2000" dirty="0">
                <a:solidFill>
                  <a:srgbClr val="064B64"/>
                </a:solidFill>
              </a:rPr>
              <a:t>Stereotypes are mental shortcuts that save cognitive energy</a:t>
            </a:r>
          </a:p>
          <a:p>
            <a:pPr lvl="2">
              <a:buClr>
                <a:srgbClr val="E60512"/>
              </a:buClr>
            </a:pPr>
            <a:r>
              <a:rPr lang="en-US" sz="2000" dirty="0"/>
              <a:t>Therefore, highly </a:t>
            </a:r>
            <a:r>
              <a:rPr lang="en-US" sz="2000" dirty="0">
                <a:solidFill>
                  <a:srgbClr val="FF0000"/>
                </a:solidFill>
              </a:rPr>
              <a:t>automatic</a:t>
            </a:r>
            <a:r>
              <a:rPr lang="en-US" sz="2000" dirty="0"/>
              <a:t> and typically influence perceptions </a:t>
            </a:r>
            <a:r>
              <a:rPr lang="en-US" sz="2000" dirty="0">
                <a:solidFill>
                  <a:srgbClr val="FF0000"/>
                </a:solidFill>
              </a:rPr>
              <a:t>unconsciously</a:t>
            </a:r>
          </a:p>
          <a:p>
            <a:pPr lvl="1">
              <a:buClr>
                <a:srgbClr val="E60512"/>
              </a:buClr>
            </a:pPr>
            <a:endParaRPr lang="en-US" sz="2000" dirty="0"/>
          </a:p>
          <a:p>
            <a:pPr lvl="1">
              <a:buClr>
                <a:srgbClr val="E60512"/>
              </a:buClr>
            </a:pPr>
            <a:r>
              <a:rPr lang="en-US" sz="2000" dirty="0"/>
              <a:t>Can help make predictions if use </a:t>
            </a:r>
            <a:r>
              <a:rPr lang="en-US" sz="2000" b="1" u="sng" dirty="0"/>
              <a:t>generalizations</a:t>
            </a:r>
          </a:p>
          <a:p>
            <a:pPr lvl="1">
              <a:buClr>
                <a:srgbClr val="E60512"/>
              </a:buClr>
            </a:pPr>
            <a:r>
              <a:rPr lang="en-US" sz="2000" dirty="0"/>
              <a:t>Often not true but, even when kernel of truth, the information is overvalued (i.e., we overgeneralize)</a:t>
            </a:r>
          </a:p>
          <a:p>
            <a:pPr lvl="1">
              <a:buClr>
                <a:srgbClr val="E60512"/>
              </a:buClr>
            </a:pPr>
            <a:r>
              <a:rPr lang="en-US" sz="2000" dirty="0"/>
              <a:t>Used to make important judgments so highly problematic for social justice</a:t>
            </a:r>
          </a:p>
          <a:p>
            <a:pPr lvl="1">
              <a:buClr>
                <a:srgbClr val="E60512"/>
              </a:buClr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99F687-8673-4138-AC45-A4301D329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1F4199D-9D25-46D1-89E7-F52DBD08C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Cognitive perspective</a:t>
            </a:r>
          </a:p>
        </p:txBody>
      </p:sp>
    </p:spTree>
    <p:extLst>
      <p:ext uri="{BB962C8B-B14F-4D97-AF65-F5344CB8AC3E}">
        <p14:creationId xmlns:p14="http://schemas.microsoft.com/office/powerpoint/2010/main" val="3134017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EE8915-6570-44E7-AECA-4D23FE168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999" y="1719070"/>
            <a:ext cx="11210524" cy="4998721"/>
          </a:xfrm>
        </p:spPr>
        <p:txBody>
          <a:bodyPr>
            <a:normAutofit/>
          </a:bodyPr>
          <a:lstStyle/>
          <a:p>
            <a:pPr lvl="0">
              <a:buClr>
                <a:srgbClr val="E60512"/>
              </a:buClr>
            </a:pPr>
            <a:r>
              <a:rPr lang="en-US" dirty="0"/>
              <a:t>Associate “</a:t>
            </a:r>
            <a:r>
              <a:rPr lang="en-US" dirty="0">
                <a:solidFill>
                  <a:srgbClr val="00B050"/>
                </a:solidFill>
              </a:rPr>
              <a:t>doctor</a:t>
            </a:r>
            <a:r>
              <a:rPr lang="en-US" dirty="0"/>
              <a:t>” with “</a:t>
            </a:r>
            <a:r>
              <a:rPr lang="en-US" dirty="0">
                <a:solidFill>
                  <a:srgbClr val="00B050"/>
                </a:solidFill>
              </a:rPr>
              <a:t>man</a:t>
            </a:r>
            <a:r>
              <a:rPr lang="en-US" dirty="0"/>
              <a:t>”; </a:t>
            </a:r>
            <a:r>
              <a:rPr lang="en-US" dirty="0">
                <a:solidFill>
                  <a:srgbClr val="064B64"/>
                </a:solidFill>
              </a:rPr>
              <a:t>Associate “</a:t>
            </a:r>
            <a:r>
              <a:rPr lang="en-US" dirty="0">
                <a:solidFill>
                  <a:srgbClr val="00B0F0"/>
                </a:solidFill>
              </a:rPr>
              <a:t>parents</a:t>
            </a:r>
            <a:r>
              <a:rPr lang="en-US" dirty="0">
                <a:solidFill>
                  <a:srgbClr val="064B64"/>
                </a:solidFill>
              </a:rPr>
              <a:t>” with “</a:t>
            </a:r>
            <a:r>
              <a:rPr lang="en-US" dirty="0">
                <a:solidFill>
                  <a:srgbClr val="00B0F0"/>
                </a:solidFill>
              </a:rPr>
              <a:t>father &amp; mother</a:t>
            </a:r>
            <a:r>
              <a:rPr lang="en-US" dirty="0">
                <a:solidFill>
                  <a:srgbClr val="064B64"/>
                </a:solidFill>
              </a:rPr>
              <a:t>”</a:t>
            </a:r>
          </a:p>
          <a:p>
            <a:pPr lvl="1">
              <a:buClr>
                <a:srgbClr val="E60512"/>
              </a:buClr>
            </a:pPr>
            <a:r>
              <a:rPr lang="en-US" dirty="0">
                <a:solidFill>
                  <a:srgbClr val="FF0000"/>
                </a:solidFill>
              </a:rPr>
              <a:t>Person-trait associations</a:t>
            </a:r>
          </a:p>
          <a:p>
            <a:pPr lvl="0">
              <a:buClr>
                <a:srgbClr val="E60512"/>
              </a:buClr>
            </a:pPr>
            <a:endParaRPr lang="en-US" dirty="0">
              <a:solidFill>
                <a:srgbClr val="064B64"/>
              </a:solidFill>
            </a:endParaRPr>
          </a:p>
          <a:p>
            <a:pPr lvl="0">
              <a:buClr>
                <a:srgbClr val="E60512"/>
              </a:buClr>
            </a:pPr>
            <a:r>
              <a:rPr lang="en-US" sz="2200" dirty="0">
                <a:solidFill>
                  <a:srgbClr val="FF0000"/>
                </a:solidFill>
              </a:rPr>
              <a:t>Categorizing</a:t>
            </a:r>
            <a:r>
              <a:rPr lang="en-US" sz="2200" dirty="0">
                <a:solidFill>
                  <a:srgbClr val="064B64"/>
                </a:solidFill>
              </a:rPr>
              <a:t> people somewhat inevitable (initially) and somewhat useful but often misused (even to an extremely harmful extent)</a:t>
            </a:r>
          </a:p>
          <a:p>
            <a:pPr lvl="1">
              <a:buClr>
                <a:srgbClr val="E60512"/>
              </a:buClr>
            </a:pPr>
            <a:r>
              <a:rPr lang="en-US" sz="2000" dirty="0">
                <a:solidFill>
                  <a:srgbClr val="064B64"/>
                </a:solidFill>
              </a:rPr>
              <a:t>Stereotypes are mental shortcuts that save cognitive energy</a:t>
            </a:r>
          </a:p>
          <a:p>
            <a:pPr lvl="2">
              <a:buClr>
                <a:srgbClr val="E60512"/>
              </a:buClr>
            </a:pPr>
            <a:r>
              <a:rPr lang="en-US" sz="2000" dirty="0"/>
              <a:t>Therefore, highly </a:t>
            </a:r>
            <a:r>
              <a:rPr lang="en-US" sz="2000" dirty="0">
                <a:solidFill>
                  <a:srgbClr val="FF0000"/>
                </a:solidFill>
              </a:rPr>
              <a:t>automatic</a:t>
            </a:r>
            <a:r>
              <a:rPr lang="en-US" sz="2000" dirty="0"/>
              <a:t> and typically influence perceptions </a:t>
            </a:r>
            <a:r>
              <a:rPr lang="en-US" sz="2000" dirty="0">
                <a:solidFill>
                  <a:srgbClr val="FF0000"/>
                </a:solidFill>
              </a:rPr>
              <a:t>unconsciously</a:t>
            </a:r>
          </a:p>
          <a:p>
            <a:pPr lvl="1">
              <a:buClr>
                <a:srgbClr val="E60512"/>
              </a:buClr>
            </a:pPr>
            <a:endParaRPr lang="en-US" sz="2000" dirty="0"/>
          </a:p>
          <a:p>
            <a:pPr lvl="1">
              <a:buClr>
                <a:srgbClr val="E60512"/>
              </a:buClr>
            </a:pPr>
            <a:r>
              <a:rPr lang="en-US" sz="2000" dirty="0"/>
              <a:t>Can help make predictions if use </a:t>
            </a:r>
            <a:r>
              <a:rPr lang="en-US" sz="2000" b="1" u="sng" dirty="0"/>
              <a:t>generalizations</a:t>
            </a:r>
          </a:p>
          <a:p>
            <a:pPr lvl="2">
              <a:buClr>
                <a:srgbClr val="E60512"/>
              </a:buClr>
            </a:pPr>
            <a:r>
              <a:rPr lang="en-US" sz="1800" b="1" u="sng" dirty="0">
                <a:hlinkClick r:id="rId3"/>
              </a:rPr>
              <a:t>https://www.youtube.com/watch?v=fgxVELs0_zU</a:t>
            </a:r>
            <a:r>
              <a:rPr lang="en-US" sz="1800" b="1" u="sng" dirty="0"/>
              <a:t> </a:t>
            </a:r>
            <a:r>
              <a:rPr lang="en-US" sz="1800" dirty="0"/>
              <a:t>(7:10 – 8:50)</a:t>
            </a:r>
            <a:endParaRPr lang="en-US" sz="1800" b="1" u="sng" dirty="0"/>
          </a:p>
          <a:p>
            <a:pPr lvl="1">
              <a:buClr>
                <a:srgbClr val="E60512"/>
              </a:buClr>
            </a:pPr>
            <a:r>
              <a:rPr lang="en-US" sz="2000" dirty="0"/>
              <a:t>Often not true but, even when kernel of truth, the information is overvalued (i.e., we overgeneralize)</a:t>
            </a:r>
          </a:p>
          <a:p>
            <a:pPr lvl="1">
              <a:buClr>
                <a:srgbClr val="E60512"/>
              </a:buClr>
            </a:pPr>
            <a:r>
              <a:rPr lang="en-US" sz="2000" dirty="0"/>
              <a:t>Used to make important judgments so highly problematic for social justice</a:t>
            </a:r>
          </a:p>
          <a:p>
            <a:pPr lvl="1">
              <a:buClr>
                <a:srgbClr val="E60512"/>
              </a:buClr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99F687-8673-4138-AC45-A4301D329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1F4199D-9D25-46D1-89E7-F52DBD08C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Cognitive perspective</a:t>
            </a:r>
          </a:p>
        </p:txBody>
      </p:sp>
    </p:spTree>
    <p:extLst>
      <p:ext uri="{BB962C8B-B14F-4D97-AF65-F5344CB8AC3E}">
        <p14:creationId xmlns:p14="http://schemas.microsoft.com/office/powerpoint/2010/main" val="2942381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91805" y="2811242"/>
            <a:ext cx="2641600" cy="2875879"/>
          </a:xfrm>
        </p:spPr>
        <p:txBody>
          <a:bodyPr>
            <a:normAutofit/>
          </a:bodyPr>
          <a:lstStyle/>
          <a:p>
            <a:r>
              <a:rPr lang="en-US" sz="3200" dirty="0"/>
              <a:t>Part III</a:t>
            </a:r>
          </a:p>
          <a:p>
            <a:endParaRPr lang="en-US" sz="3200" dirty="0"/>
          </a:p>
          <a:p>
            <a:endParaRPr lang="en-US" sz="3200" dirty="0"/>
          </a:p>
          <a:p>
            <a:r>
              <a:rPr lang="en-US" sz="3200" dirty="0"/>
              <a:t>Section 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Chapter 5:</a:t>
            </a:r>
            <a:br>
              <a:rPr lang="en-US" dirty="0"/>
            </a:br>
            <a:r>
              <a:rPr lang="en-US" dirty="0"/>
              <a:t>Stereotypes, Prejudice &amp;</a:t>
            </a:r>
            <a:br>
              <a:rPr lang="en-US" dirty="0"/>
            </a:br>
            <a:r>
              <a:rPr lang="en-US" dirty="0"/>
              <a:t>Discrimination</a:t>
            </a:r>
          </a:p>
        </p:txBody>
      </p:sp>
    </p:spTree>
    <p:extLst>
      <p:ext uri="{BB962C8B-B14F-4D97-AF65-F5344CB8AC3E}">
        <p14:creationId xmlns:p14="http://schemas.microsoft.com/office/powerpoint/2010/main" val="25561088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0DEAC-DA77-FDFB-4793-28FFE7F85E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Motivational perspective </a:t>
            </a:r>
            <a:r>
              <a:rPr lang="en-US" dirty="0"/>
              <a:t>– </a:t>
            </a:r>
            <a:r>
              <a:rPr lang="en-US" b="1" u="sng" dirty="0"/>
              <a:t>self-esteem</a:t>
            </a:r>
            <a:r>
              <a:rPr lang="en-US" dirty="0"/>
              <a:t> benefit by believing our ingroups are </a:t>
            </a:r>
            <a:r>
              <a:rPr lang="en-US" b="1" u="sng" dirty="0"/>
              <a:t>superior</a:t>
            </a:r>
            <a:r>
              <a:rPr lang="en-US" dirty="0"/>
              <a:t> to outgroups</a:t>
            </a:r>
          </a:p>
          <a:p>
            <a:pPr lvl="1"/>
            <a:r>
              <a:rPr lang="en-US" dirty="0"/>
              <a:t>Group categorization: Belief based vs. genetic based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Social identity theory </a:t>
            </a:r>
            <a:r>
              <a:rPr lang="en-US" dirty="0"/>
              <a:t>– self-concept partly established by what close others and our groups reflect about us</a:t>
            </a:r>
          </a:p>
          <a:p>
            <a:pPr lvl="1"/>
            <a:r>
              <a:rPr lang="en-US" dirty="0"/>
              <a:t>Want positive self-concept = want positive view of ingroups (comparative)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Ingroup bolstering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Outgroup degradation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The minimal group paradigm </a:t>
            </a:r>
            <a:r>
              <a:rPr lang="en-US" dirty="0"/>
              <a:t>– class of experiment that shows viewing &amp; treating ingroup as superior is substantially automatic habit (</a:t>
            </a:r>
            <a:r>
              <a:rPr lang="en-US" i="1" dirty="0"/>
              <a:t>think in teams</a:t>
            </a:r>
            <a:r>
              <a:rPr lang="en-US" dirty="0"/>
              <a:t>)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4EFD0A-662B-921C-F224-B39FEEB3F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025EF29-B4AA-EF5F-F982-B4B0E8D30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Points you should know</a:t>
            </a:r>
          </a:p>
        </p:txBody>
      </p:sp>
    </p:spTree>
    <p:extLst>
      <p:ext uri="{BB962C8B-B14F-4D97-AF65-F5344CB8AC3E}">
        <p14:creationId xmlns:p14="http://schemas.microsoft.com/office/powerpoint/2010/main" val="3512768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0DEAC-DA77-FDFB-4793-28FFE7F85E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Motivational perspective </a:t>
            </a:r>
            <a:r>
              <a:rPr lang="en-US" dirty="0"/>
              <a:t>– </a:t>
            </a:r>
            <a:r>
              <a:rPr lang="en-US" b="1" u="sng" dirty="0"/>
              <a:t>self-esteem</a:t>
            </a:r>
            <a:r>
              <a:rPr lang="en-US" dirty="0"/>
              <a:t> benefit by believing our ingroups are </a:t>
            </a:r>
            <a:r>
              <a:rPr lang="en-US" b="1" u="sng" dirty="0"/>
              <a:t>superior</a:t>
            </a:r>
            <a:r>
              <a:rPr lang="en-US" dirty="0"/>
              <a:t> to outgroups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Social identity theory </a:t>
            </a:r>
            <a:r>
              <a:rPr lang="en-US" dirty="0"/>
              <a:t>– self-concept partly established by what close others and our groups reflect about us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The minimal group paradigm </a:t>
            </a:r>
            <a:r>
              <a:rPr lang="en-US" dirty="0"/>
              <a:t>– class of experiment that shows viewing &amp; treating ingroup as superior is substantially automatic habit (</a:t>
            </a:r>
            <a:r>
              <a:rPr lang="en-US" i="1" dirty="0"/>
              <a:t>think in teams</a:t>
            </a:r>
            <a:r>
              <a:rPr lang="en-US" dirty="0"/>
              <a:t>)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System justification theory </a:t>
            </a:r>
            <a:r>
              <a:rPr lang="en-US" dirty="0"/>
              <a:t>– motivated (due to </a:t>
            </a:r>
            <a:r>
              <a:rPr lang="en-US" dirty="0">
                <a:solidFill>
                  <a:srgbClr val="00B050"/>
                </a:solidFill>
              </a:rPr>
              <a:t>social identity theory</a:t>
            </a:r>
            <a:r>
              <a:rPr lang="en-US" dirty="0"/>
              <a:t>) to perceive that privileged ingroups </a:t>
            </a:r>
            <a:r>
              <a:rPr lang="en-US" b="1" u="sng" dirty="0"/>
              <a:t>thrive &gt; </a:t>
            </a:r>
            <a:r>
              <a:rPr lang="en-US" dirty="0"/>
              <a:t>marginalized outgroups because this difference is </a:t>
            </a:r>
            <a:r>
              <a:rPr lang="en-US" b="1" u="sng" dirty="0"/>
              <a:t>deserved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4EFD0A-662B-921C-F224-B39FEEB3F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025EF29-B4AA-EF5F-F982-B4B0E8D30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Points you should know</a:t>
            </a:r>
          </a:p>
        </p:txBody>
      </p:sp>
    </p:spTree>
    <p:extLst>
      <p:ext uri="{BB962C8B-B14F-4D97-AF65-F5344CB8AC3E}">
        <p14:creationId xmlns:p14="http://schemas.microsoft.com/office/powerpoint/2010/main" val="30876572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56CBBD-8758-C3D4-6143-F1C4DD319F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Cognitive perspective – Our minds are designed such that </a:t>
            </a:r>
            <a:r>
              <a:rPr lang="en-US" sz="2400" dirty="0">
                <a:solidFill>
                  <a:srgbClr val="00B050"/>
                </a:solidFill>
              </a:rPr>
              <a:t>automatic processing </a:t>
            </a:r>
            <a:r>
              <a:rPr lang="en-US" sz="2400" dirty="0"/>
              <a:t>leads to </a:t>
            </a:r>
            <a:r>
              <a:rPr lang="en-US" sz="2400" dirty="0">
                <a:solidFill>
                  <a:srgbClr val="00B050"/>
                </a:solidFill>
              </a:rPr>
              <a:t>unconsciously categorizing</a:t>
            </a:r>
            <a:r>
              <a:rPr lang="en-US" sz="2400" dirty="0"/>
              <a:t> entities</a:t>
            </a:r>
          </a:p>
          <a:p>
            <a:endParaRPr lang="en-US" dirty="0"/>
          </a:p>
          <a:p>
            <a:r>
              <a:rPr lang="en-US" sz="2400" dirty="0"/>
              <a:t>Categorizing people = </a:t>
            </a:r>
            <a:r>
              <a:rPr lang="en-US" sz="2400" dirty="0">
                <a:solidFill>
                  <a:srgbClr val="7030A0"/>
                </a:solidFill>
              </a:rPr>
              <a:t>stereotypes</a:t>
            </a:r>
          </a:p>
          <a:p>
            <a:r>
              <a:rPr lang="en-US" sz="2400" dirty="0"/>
              <a:t>Stereotypes typically learned at early age and these </a:t>
            </a:r>
            <a:r>
              <a:rPr lang="en-US" sz="2400" dirty="0">
                <a:solidFill>
                  <a:srgbClr val="7030A0"/>
                </a:solidFill>
              </a:rPr>
              <a:t>person-trait associations </a:t>
            </a:r>
            <a:r>
              <a:rPr lang="en-US" sz="2400" dirty="0"/>
              <a:t>have been activated enough times to become automatic</a:t>
            </a:r>
          </a:p>
          <a:p>
            <a:pPr lvl="1"/>
            <a:r>
              <a:rPr lang="en-US" sz="2200" dirty="0"/>
              <a:t>Difficult to undo an association</a:t>
            </a:r>
          </a:p>
          <a:p>
            <a:pPr lvl="1"/>
            <a:r>
              <a:rPr lang="en-US" sz="2200" dirty="0"/>
              <a:t>Can consciously correct for flawed/undesired associations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BB9F1B-E247-8A19-8FBC-26D02F54A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DD14F31-CAFB-3EC2-DB6C-CEE267B4F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Points you should know</a:t>
            </a:r>
          </a:p>
        </p:txBody>
      </p:sp>
    </p:spTree>
    <p:extLst>
      <p:ext uri="{BB962C8B-B14F-4D97-AF65-F5344CB8AC3E}">
        <p14:creationId xmlns:p14="http://schemas.microsoft.com/office/powerpoint/2010/main" val="2336016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604D6A-CF53-8115-4500-7F405BA6F6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Discussion Post 6 (response)</a:t>
            </a:r>
          </a:p>
          <a:p>
            <a:pPr lvl="1"/>
            <a:r>
              <a:rPr lang="en-US" dirty="0"/>
              <a:t>Due end of Thursday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8D37D5-0E91-BF22-9E96-6F4EAE5FE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C4A9ABC-42B5-31A0-250A-1464AB2D8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Housekeeping</a:t>
            </a:r>
          </a:p>
        </p:txBody>
      </p:sp>
    </p:spTree>
    <p:extLst>
      <p:ext uri="{BB962C8B-B14F-4D97-AF65-F5344CB8AC3E}">
        <p14:creationId xmlns:p14="http://schemas.microsoft.com/office/powerpoint/2010/main" val="32306290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EE8915-6570-44E7-AECA-4D23FE168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999" y="1719070"/>
            <a:ext cx="11210524" cy="4998721"/>
          </a:xfrm>
        </p:spPr>
        <p:txBody>
          <a:bodyPr>
            <a:normAutofit/>
          </a:bodyPr>
          <a:lstStyle/>
          <a:p>
            <a:pPr lvl="0">
              <a:buClr>
                <a:srgbClr val="E60512"/>
              </a:buClr>
            </a:pPr>
            <a:r>
              <a:rPr lang="en-US" dirty="0"/>
              <a:t>Associate “</a:t>
            </a:r>
            <a:r>
              <a:rPr lang="en-US" dirty="0">
                <a:solidFill>
                  <a:srgbClr val="00B050"/>
                </a:solidFill>
              </a:rPr>
              <a:t>doctor</a:t>
            </a:r>
            <a:r>
              <a:rPr lang="en-US" dirty="0"/>
              <a:t>” with “</a:t>
            </a:r>
            <a:r>
              <a:rPr lang="en-US" dirty="0">
                <a:solidFill>
                  <a:srgbClr val="00B050"/>
                </a:solidFill>
              </a:rPr>
              <a:t>man</a:t>
            </a:r>
            <a:r>
              <a:rPr lang="en-US" dirty="0"/>
              <a:t>”; </a:t>
            </a:r>
            <a:r>
              <a:rPr lang="en-US" dirty="0">
                <a:solidFill>
                  <a:srgbClr val="064B64"/>
                </a:solidFill>
              </a:rPr>
              <a:t>Associate “</a:t>
            </a:r>
            <a:r>
              <a:rPr lang="en-US" dirty="0">
                <a:solidFill>
                  <a:srgbClr val="00B0F0"/>
                </a:solidFill>
              </a:rPr>
              <a:t>parents</a:t>
            </a:r>
            <a:r>
              <a:rPr lang="en-US" dirty="0">
                <a:solidFill>
                  <a:srgbClr val="064B64"/>
                </a:solidFill>
              </a:rPr>
              <a:t>” with “</a:t>
            </a:r>
            <a:r>
              <a:rPr lang="en-US" dirty="0">
                <a:solidFill>
                  <a:srgbClr val="00B0F0"/>
                </a:solidFill>
              </a:rPr>
              <a:t>father &amp; mother</a:t>
            </a:r>
            <a:r>
              <a:rPr lang="en-US" dirty="0">
                <a:solidFill>
                  <a:srgbClr val="064B64"/>
                </a:solidFill>
              </a:rPr>
              <a:t>”</a:t>
            </a:r>
          </a:p>
          <a:p>
            <a:pPr lvl="1">
              <a:buClr>
                <a:srgbClr val="E60512"/>
              </a:buClr>
            </a:pPr>
            <a:r>
              <a:rPr lang="en-US" dirty="0">
                <a:solidFill>
                  <a:srgbClr val="FF0000"/>
                </a:solidFill>
              </a:rPr>
              <a:t>Person-trait associations</a:t>
            </a:r>
          </a:p>
          <a:p>
            <a:pPr lvl="0">
              <a:buClr>
                <a:srgbClr val="E60512"/>
              </a:buClr>
            </a:pPr>
            <a:endParaRPr lang="en-US" dirty="0">
              <a:solidFill>
                <a:srgbClr val="064B64"/>
              </a:solidFill>
            </a:endParaRPr>
          </a:p>
          <a:p>
            <a:pPr lvl="0">
              <a:buClr>
                <a:srgbClr val="E60512"/>
              </a:buClr>
            </a:pPr>
            <a:r>
              <a:rPr lang="en-US" sz="2200" dirty="0">
                <a:solidFill>
                  <a:srgbClr val="FF0000"/>
                </a:solidFill>
              </a:rPr>
              <a:t>Categorizing</a:t>
            </a:r>
            <a:r>
              <a:rPr lang="en-US" sz="2200" dirty="0">
                <a:solidFill>
                  <a:srgbClr val="064B64"/>
                </a:solidFill>
              </a:rPr>
              <a:t> people somewhat inevitable (initially) and somewhat useful but often misused (even to an extremely harmful extent)</a:t>
            </a:r>
          </a:p>
          <a:p>
            <a:pPr lvl="1">
              <a:buClr>
                <a:srgbClr val="E60512"/>
              </a:buClr>
            </a:pPr>
            <a:r>
              <a:rPr lang="en-US" sz="2000" dirty="0">
                <a:solidFill>
                  <a:srgbClr val="064B64"/>
                </a:solidFill>
              </a:rPr>
              <a:t>Stereotypes are mental shortcuts that save cognitive energy</a:t>
            </a:r>
          </a:p>
          <a:p>
            <a:pPr lvl="2">
              <a:buClr>
                <a:srgbClr val="E60512"/>
              </a:buClr>
            </a:pPr>
            <a:r>
              <a:rPr lang="en-US" sz="2000" dirty="0"/>
              <a:t>Therefore, highly </a:t>
            </a:r>
            <a:r>
              <a:rPr lang="en-US" sz="2000" dirty="0">
                <a:solidFill>
                  <a:srgbClr val="FF0000"/>
                </a:solidFill>
              </a:rPr>
              <a:t>automatic</a:t>
            </a:r>
            <a:r>
              <a:rPr lang="en-US" sz="2000" dirty="0"/>
              <a:t> and typically influence perceptions </a:t>
            </a:r>
            <a:r>
              <a:rPr lang="en-US" sz="2000" dirty="0">
                <a:solidFill>
                  <a:srgbClr val="FF0000"/>
                </a:solidFill>
              </a:rPr>
              <a:t>unconsciously</a:t>
            </a:r>
          </a:p>
          <a:p>
            <a:pPr lvl="1">
              <a:buClr>
                <a:srgbClr val="E60512"/>
              </a:buClr>
            </a:pPr>
            <a:endParaRPr lang="en-US" sz="2000" dirty="0"/>
          </a:p>
          <a:p>
            <a:pPr lvl="1">
              <a:buClr>
                <a:srgbClr val="E60512"/>
              </a:buClr>
            </a:pPr>
            <a:r>
              <a:rPr lang="en-US" sz="2000" dirty="0"/>
              <a:t>Can help make predictions if use </a:t>
            </a:r>
            <a:r>
              <a:rPr lang="en-US" sz="2000" b="1" u="sng" dirty="0"/>
              <a:t>generalizations</a:t>
            </a:r>
          </a:p>
          <a:p>
            <a:pPr lvl="2">
              <a:buClr>
                <a:srgbClr val="E60512"/>
              </a:buClr>
            </a:pPr>
            <a:r>
              <a:rPr lang="en-US" sz="1800" b="1" u="sng" dirty="0">
                <a:hlinkClick r:id="rId3"/>
              </a:rPr>
              <a:t>https://www.youtube.com/watch?v=fgxVELs0_zU</a:t>
            </a:r>
            <a:r>
              <a:rPr lang="en-US" sz="1800" b="1" u="sng" dirty="0"/>
              <a:t> </a:t>
            </a:r>
            <a:r>
              <a:rPr lang="en-US" sz="1800" dirty="0"/>
              <a:t>(7:10 – 8:50)</a:t>
            </a:r>
            <a:endParaRPr lang="en-US" sz="1800" b="1" u="sng" dirty="0"/>
          </a:p>
          <a:p>
            <a:pPr lvl="1">
              <a:buClr>
                <a:srgbClr val="E60512"/>
              </a:buClr>
            </a:pPr>
            <a:r>
              <a:rPr lang="en-US" sz="2000" dirty="0"/>
              <a:t>Often not true but, even when kernel of truth, the information is overvalued (i.e., we overgeneralize)</a:t>
            </a:r>
          </a:p>
          <a:p>
            <a:pPr lvl="1">
              <a:buClr>
                <a:srgbClr val="E60512"/>
              </a:buClr>
            </a:pPr>
            <a:r>
              <a:rPr lang="en-US" sz="2000" dirty="0"/>
              <a:t>Used to make important judgments so highly problematic for social justice</a:t>
            </a:r>
          </a:p>
          <a:p>
            <a:pPr lvl="1">
              <a:buClr>
                <a:srgbClr val="E60512"/>
              </a:buClr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99F687-8673-4138-AC45-A4301D329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1F4199D-9D25-46D1-89E7-F52DBD08C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Cognitive perspective</a:t>
            </a:r>
          </a:p>
        </p:txBody>
      </p:sp>
    </p:spTree>
    <p:extLst>
      <p:ext uri="{BB962C8B-B14F-4D97-AF65-F5344CB8AC3E}">
        <p14:creationId xmlns:p14="http://schemas.microsoft.com/office/powerpoint/2010/main" val="30965734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6DE68D6-E5E4-468D-B04A-0B497E2903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Categorizing (trait category) student as good at math vs. bad at math</a:t>
            </a:r>
          </a:p>
          <a:p>
            <a:endParaRPr lang="en-US" dirty="0"/>
          </a:p>
          <a:p>
            <a:r>
              <a:rPr lang="en-US" dirty="0"/>
              <a:t>Experiment: Hannah answers math questions; but performance in mixed and up for interpretation</a:t>
            </a:r>
          </a:p>
          <a:p>
            <a:endParaRPr lang="en-US" dirty="0"/>
          </a:p>
          <a:p>
            <a:r>
              <a:rPr lang="en-US" dirty="0"/>
              <a:t>Judge performance quite differently depending on if family is: Middle class vs. Working class</a:t>
            </a:r>
          </a:p>
          <a:p>
            <a:endParaRPr lang="en-US" dirty="0"/>
          </a:p>
          <a:p>
            <a:r>
              <a:rPr lang="en-US" dirty="0"/>
              <a:t>Stereotype that poorer children will perform worse in school is based in kernel of truth</a:t>
            </a:r>
          </a:p>
          <a:p>
            <a:endParaRPr lang="en-US" dirty="0"/>
          </a:p>
          <a:p>
            <a:r>
              <a:rPr lang="en-US" dirty="0"/>
              <a:t>Is the difference enough to be useful information for prediction? Yes, though will lead to many misjudgments of working-class children</a:t>
            </a:r>
          </a:p>
          <a:p>
            <a:endParaRPr lang="en-US" dirty="0"/>
          </a:p>
          <a:p>
            <a:r>
              <a:rPr lang="en-US" dirty="0"/>
              <a:t>But, despite the usefulness, other information that could be gathered is more useful for prediction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F97215-04AC-423D-942E-2C09E2C7C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FD097F-D8C1-43AC-9DDA-B946962C0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Cognitive Perceptive</a:t>
            </a:r>
          </a:p>
        </p:txBody>
      </p:sp>
    </p:spTree>
    <p:extLst>
      <p:ext uri="{BB962C8B-B14F-4D97-AF65-F5344CB8AC3E}">
        <p14:creationId xmlns:p14="http://schemas.microsoft.com/office/powerpoint/2010/main" val="1678251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EE8915-6570-44E7-AECA-4D23FE168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999" y="1719070"/>
            <a:ext cx="11210524" cy="4998721"/>
          </a:xfrm>
        </p:spPr>
        <p:txBody>
          <a:bodyPr>
            <a:normAutofit/>
          </a:bodyPr>
          <a:lstStyle/>
          <a:p>
            <a:pPr lvl="1"/>
            <a:endParaRPr lang="en-US" dirty="0"/>
          </a:p>
          <a:p>
            <a:r>
              <a:rPr lang="en-US" dirty="0"/>
              <a:t>Categorizing people causes us to </a:t>
            </a:r>
            <a:r>
              <a:rPr lang="en-US" dirty="0">
                <a:solidFill>
                  <a:srgbClr val="7030A0"/>
                </a:solidFill>
              </a:rPr>
              <a:t>exaggerate differences</a:t>
            </a:r>
            <a:r>
              <a:rPr lang="en-US" dirty="0"/>
              <a:t> between members of Diff. groups</a:t>
            </a:r>
          </a:p>
          <a:p>
            <a:pPr lvl="1"/>
            <a:r>
              <a:rPr lang="en-US" dirty="0"/>
              <a:t>Professor categories: easy vs. hard, strict vs. flexible, entertaining vs. dry</a:t>
            </a:r>
          </a:p>
          <a:p>
            <a:pPr lvl="1"/>
            <a:r>
              <a:rPr lang="en-US" dirty="0"/>
              <a:t>Student categories: attends class vs. not, high-effort lower-skill vs. high-skill lower-effort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Lack of nuance leads to </a:t>
            </a:r>
            <a:r>
              <a:rPr lang="en-US" b="1" dirty="0">
                <a:solidFill>
                  <a:srgbClr val="FF0000"/>
                </a:solidFill>
              </a:rPr>
              <a:t>incompatibility errors</a:t>
            </a:r>
            <a:r>
              <a:rPr lang="en-US" b="1" dirty="0"/>
              <a:t> </a:t>
            </a:r>
            <a:r>
              <a:rPr lang="en-US" dirty="0"/>
              <a:t>(exaggeration of how different one is from the typical member of an outgroup)</a:t>
            </a:r>
          </a:p>
          <a:p>
            <a:pPr lvl="1"/>
            <a:r>
              <a:rPr lang="en-US" dirty="0"/>
              <a:t>Democrats think the average Republican is more in favor of the death penalty than is accurate</a:t>
            </a:r>
          </a:p>
          <a:p>
            <a:pPr lvl="1"/>
            <a:r>
              <a:rPr lang="en-US" dirty="0"/>
              <a:t>Republicans think the average Democrat is more in favor of gun control than is accurate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rgbClr val="00B0F0"/>
                </a:solidFill>
              </a:rPr>
              <a:t>What do </a:t>
            </a:r>
            <a:r>
              <a:rPr lang="en-US" dirty="0" err="1">
                <a:solidFill>
                  <a:srgbClr val="00B0F0"/>
                </a:solidFill>
              </a:rPr>
              <a:t>ya’ll</a:t>
            </a:r>
            <a:r>
              <a:rPr lang="en-US" dirty="0">
                <a:solidFill>
                  <a:srgbClr val="00B0F0"/>
                </a:solidFill>
              </a:rPr>
              <a:t> think are some other common incompatibility errors?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99F687-8673-4138-AC45-A4301D329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1F4199D-9D25-46D1-89E7-F52DBD08C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Cognitive perspective</a:t>
            </a:r>
          </a:p>
        </p:txBody>
      </p:sp>
    </p:spTree>
    <p:extLst>
      <p:ext uri="{BB962C8B-B14F-4D97-AF65-F5344CB8AC3E}">
        <p14:creationId xmlns:p14="http://schemas.microsoft.com/office/powerpoint/2010/main" val="188776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EE8915-6570-44E7-AECA-4D23FE168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580" y="1383300"/>
            <a:ext cx="5588001" cy="4998721"/>
          </a:xfrm>
        </p:spPr>
        <p:txBody>
          <a:bodyPr>
            <a:normAutofit fontScale="92500" lnSpcReduction="10000"/>
          </a:bodyPr>
          <a:lstStyle/>
          <a:p>
            <a:pPr lvl="1"/>
            <a:endParaRPr lang="en-US" dirty="0"/>
          </a:p>
          <a:p>
            <a:r>
              <a:rPr lang="en-US" dirty="0"/>
              <a:t>Categorizing people causes us to </a:t>
            </a:r>
            <a:r>
              <a:rPr lang="en-US" dirty="0">
                <a:solidFill>
                  <a:srgbClr val="7030A0"/>
                </a:solidFill>
              </a:rPr>
              <a:t>exaggerate differences</a:t>
            </a:r>
            <a:r>
              <a:rPr lang="en-US" dirty="0"/>
              <a:t> between members of Diff. groups</a:t>
            </a:r>
          </a:p>
          <a:p>
            <a:pPr marL="45720" indent="0">
              <a:buNone/>
            </a:pPr>
            <a:endParaRPr lang="en-US" dirty="0"/>
          </a:p>
          <a:p>
            <a:r>
              <a:rPr lang="en-US" dirty="0"/>
              <a:t>Lack of nuance leads to </a:t>
            </a:r>
            <a:r>
              <a:rPr lang="en-US" b="1" dirty="0">
                <a:solidFill>
                  <a:srgbClr val="FF0000"/>
                </a:solidFill>
              </a:rPr>
              <a:t>incompatibility errors</a:t>
            </a:r>
            <a:r>
              <a:rPr lang="en-US" b="1" dirty="0"/>
              <a:t> </a:t>
            </a:r>
            <a:r>
              <a:rPr lang="en-US" dirty="0"/>
              <a:t>(misperceptions of how different one is from the typical member of an outgroup)</a:t>
            </a:r>
          </a:p>
          <a:p>
            <a:pPr lvl="1"/>
            <a:r>
              <a:rPr lang="en-US" dirty="0"/>
              <a:t>Democrats think the average Republican is more in favor of the death penalty than is accurate</a:t>
            </a:r>
          </a:p>
          <a:p>
            <a:pPr lvl="1"/>
            <a:r>
              <a:rPr lang="en-US" dirty="0"/>
              <a:t>Republicans think the average Democrat is more in favor of gun control than is accurate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What do </a:t>
            </a:r>
            <a:r>
              <a:rPr lang="en-US" dirty="0" err="1">
                <a:solidFill>
                  <a:srgbClr val="00B050"/>
                </a:solidFill>
              </a:rPr>
              <a:t>ya’ll</a:t>
            </a:r>
            <a:r>
              <a:rPr lang="en-US" dirty="0">
                <a:solidFill>
                  <a:srgbClr val="00B050"/>
                </a:solidFill>
              </a:rPr>
              <a:t> think are some other common incompatibility errors?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99F687-8673-4138-AC45-A4301D329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1F4199D-9D25-46D1-89E7-F52DBD08C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Cognitive perspective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941886-DAE7-0211-2385-7F98E5C999AD}"/>
              </a:ext>
            </a:extLst>
          </p:cNvPr>
          <p:cNvSpPr txBox="1"/>
          <p:nvPr/>
        </p:nvSpPr>
        <p:spPr>
          <a:xfrm>
            <a:off x="6197653" y="3646657"/>
            <a:ext cx="581288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2 political groups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2 religions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2 different “highest degree earned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”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Different regions in U.S. (e.g., south vs. Northeast)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Engineers vs. psychologists (or 2 different majors)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01297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00689A-3154-4A85-B173-5BB4AA4C5C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DFAAAD-2E4B-415E-98A2-76E1DEC58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A16FEE-086F-4A54-ACE7-6F0920BEB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Cognitive Perspective – How do we learn &amp; maintain stereotypes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0085BE52-1691-4C52-9277-8E026A416AA3}"/>
              </a:ext>
            </a:extLst>
          </p:cNvPr>
          <p:cNvSpPr txBox="1">
            <a:spLocks/>
          </p:cNvSpPr>
          <p:nvPr/>
        </p:nvSpPr>
        <p:spPr>
          <a:xfrm>
            <a:off x="660399" y="1871471"/>
            <a:ext cx="11210524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kumimoji="0" lang="en-US" altLang="en-US" sz="20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Perception of attitudes/beliefs matching those in close ingroups: e.g., learning stereotypes from our parents</a:t>
            </a:r>
          </a:p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kumimoji="0" lang="en-US" altLang="en-US" sz="18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we can feel that believing stereotypes helps us be socially included</a:t>
            </a: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alt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kumimoji="0" lang="en-US" altLang="en-US" sz="20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Media: movie and TV can reinforce stereotypes by examples of people who conform to stereotypes</a:t>
            </a: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alt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kumimoji="0" lang="en-US" altLang="en-US" sz="20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Direct observation: we come to associate traits with groups</a:t>
            </a:r>
          </a:p>
          <a:p>
            <a:pPr marL="70866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+mj-lt"/>
              <a:buAutoNum type="alphaUcPeriod"/>
              <a:tabLst/>
              <a:defRPr/>
            </a:pPr>
            <a:r>
              <a:rPr kumimoji="0" lang="en-US" alt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Form associations by noticing </a:t>
            </a:r>
            <a:r>
              <a:rPr kumimoji="0" lang="en-US" alt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distinctive behaviors</a:t>
            </a:r>
          </a:p>
          <a:p>
            <a:pPr marL="70866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+mj-lt"/>
              <a:buAutoNum type="alphaUcPeriod"/>
              <a:tabLst/>
              <a:defRPr/>
            </a:pPr>
            <a:r>
              <a:rPr kumimoji="0" lang="en-US" alt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Creating </a:t>
            </a:r>
            <a:r>
              <a:rPr kumimoji="0" lang="en-US" alt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subtypes</a:t>
            </a:r>
            <a:r>
              <a:rPr kumimoji="0" lang="en-US" alt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 for exceptions &amp; attributing exceptions to the situation rather than disposition</a:t>
            </a:r>
          </a:p>
          <a:p>
            <a:pPr marL="70866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+mj-lt"/>
              <a:buAutoNum type="alphaUcPeriod"/>
              <a:tabLst/>
              <a:defRPr/>
            </a:pPr>
            <a:r>
              <a:rPr kumimoji="0" lang="en-US" alt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Expectations</a:t>
            </a:r>
            <a:r>
              <a:rPr kumimoji="0" lang="en-US" alt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 influence interpretation of new information</a:t>
            </a: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800" b="0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800" b="0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800" b="0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alt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512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00689A-3154-4A85-B173-5BB4AA4C5C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DFAAAD-2E4B-415E-98A2-76E1DEC58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A16FEE-086F-4A54-ACE7-6F0920BEB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Cognitive Perspective – How do we learn &amp; maintain stereotypes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0085BE52-1691-4C52-9277-8E026A416AA3}"/>
              </a:ext>
            </a:extLst>
          </p:cNvPr>
          <p:cNvSpPr txBox="1">
            <a:spLocks/>
          </p:cNvSpPr>
          <p:nvPr/>
        </p:nvSpPr>
        <p:spPr>
          <a:xfrm>
            <a:off x="660399" y="1871471"/>
            <a:ext cx="11210524" cy="440740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kumimoji="0" lang="en-US" altLang="en-US" sz="20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Direct observation: we come to associate traits with groups</a:t>
            </a:r>
          </a:p>
          <a:p>
            <a:pPr marL="70866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+mj-lt"/>
              <a:buAutoNum type="alphaUcPeriod"/>
              <a:tabLst/>
              <a:defRPr/>
            </a:pPr>
            <a:r>
              <a:rPr kumimoji="0" lang="en-US" alt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Form associations by noticing distinctive behaviors</a:t>
            </a:r>
          </a:p>
          <a:p>
            <a:pPr marL="70866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+mj-lt"/>
              <a:buAutoNum type="alphaUcPeriod"/>
              <a:tabLst/>
              <a:defRPr/>
            </a:pPr>
            <a:r>
              <a:rPr kumimoji="0" lang="en-US" alt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Creating subtypes for exceptions &amp; attributing exceptions to the situation rather than disposition</a:t>
            </a:r>
          </a:p>
          <a:p>
            <a:pPr marL="70866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+mj-lt"/>
              <a:buAutoNum type="alphaUcPeriod"/>
              <a:tabLst/>
              <a:defRPr/>
            </a:pPr>
            <a:r>
              <a:rPr kumimoji="0" lang="en-US" alt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Expectations influence interpretation of new information</a:t>
            </a:r>
          </a:p>
          <a:p>
            <a:pPr marL="43434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+mj-lt"/>
              <a:buAutoNum type="alphaUcPeriod"/>
              <a:tabLst/>
              <a:defRPr/>
            </a:pPr>
            <a:endParaRPr kumimoji="0" lang="en-US" alt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43434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+mj-lt"/>
              <a:buAutoNum type="alphaUcPeriod"/>
              <a:tabLst/>
              <a:defRPr/>
            </a:pPr>
            <a:endParaRPr kumimoji="0" lang="en-US" alt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43434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+mj-lt"/>
              <a:buAutoNum type="alphaUcPeriod"/>
              <a:tabLst/>
              <a:defRPr/>
            </a:pPr>
            <a:endParaRPr kumimoji="0" lang="en-US" alt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43434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+mj-lt"/>
              <a:buAutoNum type="alphaUcPeriod"/>
              <a:tabLst/>
              <a:defRPr/>
            </a:pPr>
            <a:endParaRPr kumimoji="0" lang="en-US" alt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43434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+mj-lt"/>
              <a:buAutoNum type="alphaUcPeriod"/>
              <a:tabLst/>
              <a:defRPr/>
            </a:pPr>
            <a:endParaRPr kumimoji="0" lang="en-US" alt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43434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+mj-lt"/>
              <a:buAutoNum type="alphaUcPeriod"/>
              <a:tabLst/>
              <a:defRPr/>
            </a:pPr>
            <a:r>
              <a:rPr kumimoji="0" lang="en-US" altLang="en-US" sz="20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Form group-attribute associations by noticing distinctive events</a:t>
            </a: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Note that we only do this for outgroups</a:t>
            </a: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Behaviors are more distinctive if they are </a:t>
            </a:r>
            <a:r>
              <a:rPr kumimoji="0" lang="en-US" altLang="en-US" sz="1800" b="1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negative</a:t>
            </a:r>
            <a:r>
              <a:rPr kumimoji="0" lang="en-US" alt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 and engaged in by someone from a </a:t>
            </a:r>
            <a:r>
              <a:rPr kumimoji="0" lang="en-US" altLang="en-US" sz="1800" b="1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group we don’t normally interact with</a:t>
            </a: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We better remember events that have </a:t>
            </a:r>
            <a:r>
              <a:rPr kumimoji="0" lang="en-US" altLang="en-US" sz="1800" b="1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Paired distinctiveness, </a:t>
            </a:r>
            <a:r>
              <a:rPr kumimoji="0" lang="en-US" alt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and conclude that the behavior (frequently interrupting) is more common for people from that group (lawyer)</a:t>
            </a: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800" b="1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800" b="1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800" b="0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800" b="0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800" b="0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alt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9783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00689A-3154-4A85-B173-5BB4AA4C5C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DFAAAD-2E4B-415E-98A2-76E1DEC58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A16FEE-086F-4A54-ACE7-6F0920BEB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Cognitive Perspective – How do we learn &amp; maintain stereotypes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0085BE52-1691-4C52-9277-8E026A416AA3}"/>
              </a:ext>
            </a:extLst>
          </p:cNvPr>
          <p:cNvSpPr txBox="1">
            <a:spLocks/>
          </p:cNvSpPr>
          <p:nvPr/>
        </p:nvSpPr>
        <p:spPr>
          <a:xfrm>
            <a:off x="660399" y="1871471"/>
            <a:ext cx="11210524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en-US" altLang="en-US" sz="2000" b="0" i="0" u="none" strike="noStrike" kern="1200" cap="none" spc="150" normalizeH="0" baseline="0" noProof="0" dirty="0">
                <a:ln>
                  <a:noFill/>
                </a:ln>
                <a:solidFill>
                  <a:srgbClr val="E60512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B. </a:t>
            </a:r>
            <a:r>
              <a:rPr kumimoji="0" lang="en-US" altLang="en-US" sz="20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Creating subtypes for exceptions &amp; attributing exceptions to the situation rather than disposition</a:t>
            </a:r>
          </a:p>
          <a:p>
            <a:pPr marL="70866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People who violate stereotypes are often viewed as a more specific subtype of the group</a:t>
            </a:r>
          </a:p>
          <a:p>
            <a:pPr marL="70866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Violate stereotype of Latinos being more criminal &gt;&gt;&gt;subtype Latino </a:t>
            </a:r>
            <a:r>
              <a:rPr kumimoji="0" lang="en-US" altLang="en-US" sz="1800" b="0" i="0" u="none" strike="noStrike" kern="1200" cap="none" spc="100" normalizeH="0" baseline="0" noProof="0" dirty="0" err="1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whos</a:t>
            </a:r>
            <a:r>
              <a:rPr kumimoji="0" lang="en-US" alt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 family has been in the US for 3 generations</a:t>
            </a:r>
          </a:p>
          <a:p>
            <a:pPr marL="70866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Or</a:t>
            </a:r>
          </a:p>
          <a:p>
            <a:pPr marL="70866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Judgment that not being a criminal is not because of the Latinos disposition but rather a good situation in that family is rich</a:t>
            </a:r>
            <a:endParaRPr kumimoji="0" lang="en-US" altLang="en-US" sz="1800" b="1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800" b="1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800" b="0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800" b="0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800" b="0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alt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6692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00689A-3154-4A85-B173-5BB4AA4C5C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DFAAAD-2E4B-415E-98A2-76E1DEC58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A16FEE-086F-4A54-ACE7-6F0920BEB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Cognitive Perspective – How do we learn &amp; maintain stereotypes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0085BE52-1691-4C52-9277-8E026A416AA3}"/>
              </a:ext>
            </a:extLst>
          </p:cNvPr>
          <p:cNvSpPr txBox="1">
            <a:spLocks/>
          </p:cNvSpPr>
          <p:nvPr/>
        </p:nvSpPr>
        <p:spPr>
          <a:xfrm>
            <a:off x="660399" y="1871471"/>
            <a:ext cx="11210524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en-US" altLang="en-US" sz="2000" b="0" i="0" u="none" strike="noStrike" kern="1200" cap="none" spc="150" normalizeH="0" baseline="0" noProof="0" dirty="0">
                <a:ln>
                  <a:noFill/>
                </a:ln>
                <a:solidFill>
                  <a:srgbClr val="E60512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C. </a:t>
            </a:r>
            <a:r>
              <a:rPr kumimoji="0" lang="en-US" altLang="en-US" sz="20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Expectation influence interpreting information – Many behaviors are ambiguous as to how positive or negative they are</a:t>
            </a: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If we expect a student to be a worse student because she is working class we will interpret unclear performance as evidence that student is sub-average</a:t>
            </a: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This is an application of confirmation bias</a:t>
            </a: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800" b="0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800" b="1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800" b="0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800" b="0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800" b="0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alt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69222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DE1BEDBF-4675-4A7D-86B8-E29AD970EE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serotypes Persist – </a:t>
            </a:r>
            <a:r>
              <a:rPr lang="en-US" altLang="en-US" dirty="0"/>
              <a:t>Expectation impact interpretation of new information</a:t>
            </a:r>
          </a:p>
        </p:txBody>
      </p:sp>
      <p:sp>
        <p:nvSpPr>
          <p:cNvPr id="99331" name="Rectangle 3">
            <a:extLst>
              <a:ext uri="{FF2B5EF4-FFF2-40B4-BE49-F238E27FC236}">
                <a16:creationId xmlns:a16="http://schemas.microsoft.com/office/drawing/2014/main" id="{682DB4AD-834B-48FF-9042-2EC7C893BE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22960" y="1953768"/>
            <a:ext cx="9832848" cy="4114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n-US" sz="2400" dirty="0"/>
              <a:t>Televised Confrontation Study</a:t>
            </a:r>
          </a:p>
          <a:p>
            <a:pPr>
              <a:lnSpc>
                <a:spcPct val="80000"/>
              </a:lnSpc>
            </a:pPr>
            <a:r>
              <a:rPr lang="en-US" altLang="en-US" sz="2400" dirty="0"/>
              <a:t> Video of argument in which (a) a White man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dirty="0"/>
              <a:t>     shoved a Black man OR (b) a Black man shoved 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dirty="0"/>
              <a:t>     White man.</a:t>
            </a:r>
          </a:p>
          <a:p>
            <a:pPr>
              <a:lnSpc>
                <a:spcPct val="80000"/>
              </a:lnSpc>
            </a:pPr>
            <a:r>
              <a:rPr lang="en-US" altLang="en-US" sz="2400" dirty="0"/>
              <a:t>Participants options to describe the shove: violent behavior, playing around, overly dramatic</a:t>
            </a:r>
          </a:p>
          <a:p>
            <a:pPr>
              <a:lnSpc>
                <a:spcPct val="80000"/>
              </a:lnSpc>
            </a:pPr>
            <a:r>
              <a:rPr lang="en-US" altLang="en-US" sz="2400" dirty="0"/>
              <a:t>Results: Percentage defining behavior as violent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dirty="0"/>
              <a:t>    (13% when White aggressor, 72% when Black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dirty="0"/>
              <a:t>    aggressor)</a:t>
            </a:r>
          </a:p>
          <a:p>
            <a:pPr lvl="1">
              <a:lnSpc>
                <a:spcPct val="80000"/>
              </a:lnSpc>
            </a:pPr>
            <a:r>
              <a:rPr lang="en-US" altLang="en-US" sz="2200" dirty="0"/>
              <a:t>More likely to define White aggressor’s behavior as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dirty="0"/>
              <a:t>    “playing around” or “being overly dramatic.”</a:t>
            </a:r>
          </a:p>
        </p:txBody>
      </p:sp>
    </p:spTree>
    <p:extLst>
      <p:ext uri="{BB962C8B-B14F-4D97-AF65-F5344CB8AC3E}">
        <p14:creationId xmlns:p14="http://schemas.microsoft.com/office/powerpoint/2010/main" val="406055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0B10E5E-55EC-344F-4CB1-488BA3B61E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96188B-BEE0-1F8F-174D-38D4835AF4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DEDEE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DEDEE0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3E4E380-C241-82CA-A4BA-683EC3DA1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Section A</a:t>
            </a:r>
          </a:p>
        </p:txBody>
      </p:sp>
    </p:spTree>
    <p:extLst>
      <p:ext uri="{BB962C8B-B14F-4D97-AF65-F5344CB8AC3E}">
        <p14:creationId xmlns:p14="http://schemas.microsoft.com/office/powerpoint/2010/main" val="856333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0DEAC-DA77-FDFB-4793-28FFE7F85E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Motivational perspective </a:t>
            </a:r>
            <a:r>
              <a:rPr lang="en-US" dirty="0"/>
              <a:t>– </a:t>
            </a:r>
            <a:r>
              <a:rPr lang="en-US" b="1" u="sng" dirty="0"/>
              <a:t>self-esteem</a:t>
            </a:r>
            <a:r>
              <a:rPr lang="en-US" dirty="0"/>
              <a:t> benefit by believing our ingroups are </a:t>
            </a:r>
            <a:r>
              <a:rPr lang="en-US" b="1" u="sng" dirty="0"/>
              <a:t>superior</a:t>
            </a:r>
            <a:r>
              <a:rPr lang="en-US" dirty="0"/>
              <a:t> to outgroups</a:t>
            </a:r>
          </a:p>
          <a:p>
            <a:pPr lvl="1"/>
            <a:r>
              <a:rPr lang="en-US" dirty="0"/>
              <a:t>Group categorization: Belief based vs. genetic based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Social identity theory </a:t>
            </a:r>
            <a:r>
              <a:rPr lang="en-US" dirty="0"/>
              <a:t>– self-concept partly established by what close others and our groups reflect about us</a:t>
            </a:r>
          </a:p>
          <a:p>
            <a:pPr lvl="1"/>
            <a:r>
              <a:rPr lang="en-US" dirty="0"/>
              <a:t>Want positive self-concept = want positive view of ingroups (comparative)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Ingroup bolstering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Outgroup degradation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The minimal group paradigm </a:t>
            </a:r>
            <a:r>
              <a:rPr lang="en-US" dirty="0"/>
              <a:t>– class of experiment that shows viewing &amp; treating ingroup as superior is substantially automatic habit (</a:t>
            </a:r>
            <a:r>
              <a:rPr lang="en-US" i="1" dirty="0"/>
              <a:t>think in teams</a:t>
            </a:r>
            <a:r>
              <a:rPr lang="en-US" dirty="0"/>
              <a:t>)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4EFD0A-662B-921C-F224-B39FEEB3F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025EF29-B4AA-EF5F-F982-B4B0E8D30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Points you should know</a:t>
            </a:r>
          </a:p>
        </p:txBody>
      </p:sp>
    </p:spTree>
    <p:extLst>
      <p:ext uri="{BB962C8B-B14F-4D97-AF65-F5344CB8AC3E}">
        <p14:creationId xmlns:p14="http://schemas.microsoft.com/office/powerpoint/2010/main" val="3294079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>
            <a:extLst>
              <a:ext uri="{FF2B5EF4-FFF2-40B4-BE49-F238E27FC236}">
                <a16:creationId xmlns:a16="http://schemas.microsoft.com/office/drawing/2014/main" id="{8D405529-E7DC-4486-BAE6-1F9E0AD94E4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946710" y="1905508"/>
            <a:ext cx="6096000" cy="4309872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B64BE618-DD4E-4302-B856-6E91CFB56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of the following is true of our perceptions of outgroups’ beliefs?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1EBA3DDC-404B-47F1-B3AB-3F1E1BCD97E3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8000" y="1719071"/>
            <a:ext cx="5588001" cy="4407408"/>
          </a:xfrm>
        </p:spPr>
        <p:txBody>
          <a:bodyPr/>
          <a:lstStyle/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We think people absorbed the beliefs of their close relations but that we developed our independently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We overestimate the degree to which outgroup members vary in their beliefs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We overestimate the degree to which the average outgroup member have different beliefs from 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E63AEA-5E97-4A30-BBA1-25FBD3FC9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PPolling" title="Polling Shape">
            <a:extLst>
              <a:ext uri="{FF2B5EF4-FFF2-40B4-BE49-F238E27FC236}">
                <a16:creationId xmlns:a16="http://schemas.microsoft.com/office/drawing/2014/main" id="{C5E0EEA4-E1FE-441C-AD7C-4113C729106F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7" name="CAI1" title="Correct Answer Indicator">
            <a:extLst>
              <a:ext uri="{FF2B5EF4-FFF2-40B4-BE49-F238E27FC236}">
                <a16:creationId xmlns:a16="http://schemas.microsoft.com/office/drawing/2014/main" id="{15829F36-E5FF-40B2-B0E8-47C888A01E1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rot="10800000">
            <a:off x="213360" y="3777317"/>
            <a:ext cx="368300" cy="3683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pSp>
        <p:nvGrpSpPr>
          <p:cNvPr id="11" name="TPCountdown" title="Countdown Timer">
            <a:extLst>
              <a:ext uri="{FF2B5EF4-FFF2-40B4-BE49-F238E27FC236}">
                <a16:creationId xmlns:a16="http://schemas.microsoft.com/office/drawing/2014/main" id="{B77600AF-1433-4B0C-9A0C-359C26B32867}"/>
              </a:ext>
            </a:extLst>
          </p:cNvPr>
          <p:cNvGrpSpPr>
            <a:grpSpLocks noChangeAspect="1"/>
          </p:cNvGrpSpPr>
          <p:nvPr>
            <p:custDataLst>
              <p:tags r:id="rId5"/>
            </p:custDataLst>
          </p:nvPr>
        </p:nvGrpSpPr>
        <p:grpSpPr>
          <a:xfrm>
            <a:off x="4359210" y="5720080"/>
            <a:ext cx="1270000" cy="635000"/>
            <a:chOff x="7683500" y="5842000"/>
            <a:chExt cx="1270000" cy="635000"/>
          </a:xfrm>
        </p:grpSpPr>
        <p:sp>
          <p:nvSpPr>
            <p:cNvPr id="8" name="CountdownShape">
              <a:extLst>
                <a:ext uri="{FF2B5EF4-FFF2-40B4-BE49-F238E27FC236}">
                  <a16:creationId xmlns:a16="http://schemas.microsoft.com/office/drawing/2014/main" id="{A96F575C-5F07-42F3-B726-010F3BDAE30C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endParaRPr>
            </a:p>
          </p:txBody>
        </p:sp>
        <p:sp>
          <p:nvSpPr>
            <p:cNvPr id="9" name="CountdownText">
              <a:extLst>
                <a:ext uri="{FF2B5EF4-FFF2-40B4-BE49-F238E27FC236}">
                  <a16:creationId xmlns:a16="http://schemas.microsoft.com/office/drawing/2014/main" id="{8B4F16D0-BD01-4DB3-A4E4-9C69A0DE6C17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8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10" name="CountdownLine">
              <a:extLst>
                <a:ext uri="{FF2B5EF4-FFF2-40B4-BE49-F238E27FC236}">
                  <a16:creationId xmlns:a16="http://schemas.microsoft.com/office/drawing/2014/main" id="{C1575B8C-EA3F-44BA-AA5F-35E8833EAC1C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060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0B10E5E-55EC-344F-4CB1-488BA3B61E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96188B-BEE0-1F8F-174D-38D4835AF4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DEDEE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DEDEE0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3E4E380-C241-82CA-A4BA-683EC3DA1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Section B</a:t>
            </a:r>
          </a:p>
        </p:txBody>
      </p:sp>
    </p:spTree>
    <p:extLst>
      <p:ext uri="{BB962C8B-B14F-4D97-AF65-F5344CB8AC3E}">
        <p14:creationId xmlns:p14="http://schemas.microsoft.com/office/powerpoint/2010/main" val="4265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D2EE42-A995-47CF-8306-C3C0EC58D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999" y="1719070"/>
            <a:ext cx="11210524" cy="4910329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</a:rPr>
              <a:t>System Justification Theory (SJT) </a:t>
            </a:r>
            <a:r>
              <a:rPr lang="en-US" dirty="0"/>
              <a:t>– Easier to gain self-esteem from personal and ingroup success if success differences are </a:t>
            </a:r>
            <a:r>
              <a:rPr lang="en-US" dirty="0">
                <a:solidFill>
                  <a:srgbClr val="00B0F0"/>
                </a:solidFill>
              </a:rPr>
              <a:t>deserved</a:t>
            </a:r>
          </a:p>
          <a:p>
            <a:pPr lvl="1"/>
            <a:r>
              <a:rPr lang="en-US" sz="1900" dirty="0"/>
              <a:t>Members of unmarginalized groups can only </a:t>
            </a:r>
            <a:r>
              <a:rPr lang="en-US" sz="1900" dirty="0">
                <a:solidFill>
                  <a:srgbClr val="00B050"/>
                </a:solidFill>
              </a:rPr>
              <a:t>justify their comparative success</a:t>
            </a:r>
            <a:r>
              <a:rPr lang="en-US" sz="1900" dirty="0">
                <a:solidFill>
                  <a:srgbClr val="FF0000"/>
                </a:solidFill>
              </a:rPr>
              <a:t> </a:t>
            </a:r>
            <a:r>
              <a:rPr lang="en-US" sz="1900" dirty="0"/>
              <a:t>(boosting self-esteem)</a:t>
            </a:r>
            <a:r>
              <a:rPr lang="en-US" sz="1900" dirty="0">
                <a:solidFill>
                  <a:srgbClr val="00B050"/>
                </a:solidFill>
              </a:rPr>
              <a:t> if system is fair</a:t>
            </a:r>
            <a:r>
              <a:rPr lang="en-US" sz="1900" dirty="0">
                <a:solidFill>
                  <a:srgbClr val="FF0000"/>
                </a:solidFill>
              </a:rPr>
              <a:t> </a:t>
            </a:r>
            <a:r>
              <a:rPr lang="en-US" sz="1900" dirty="0"/>
              <a:t>rather than that they had unfair advantages</a:t>
            </a:r>
          </a:p>
          <a:p>
            <a:pPr lvl="1"/>
            <a:r>
              <a:rPr lang="en-US" sz="1900" dirty="0"/>
              <a:t>“</a:t>
            </a:r>
            <a:r>
              <a:rPr lang="en-US" sz="1900" dirty="0">
                <a:solidFill>
                  <a:srgbClr val="00B0F0"/>
                </a:solidFill>
              </a:rPr>
              <a:t>Deserved</a:t>
            </a:r>
            <a:r>
              <a:rPr lang="en-US" sz="1900" dirty="0"/>
              <a:t>” – what must one think about outgroups to believe  inequalities are deserved?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accent1"/>
                </a:solidFill>
              </a:rPr>
              <a:t>Outgroup degradation </a:t>
            </a:r>
            <a:r>
              <a:rPr lang="en-US" sz="2400" dirty="0"/>
              <a:t>connection – How can people justify system as fair when. . .</a:t>
            </a:r>
          </a:p>
          <a:p>
            <a:pPr lvl="1"/>
            <a:r>
              <a:rPr lang="en-US" sz="2200" dirty="0"/>
              <a:t>Men make more money than women?</a:t>
            </a:r>
          </a:p>
          <a:p>
            <a:pPr lvl="1"/>
            <a:r>
              <a:rPr lang="en-US" sz="2200" dirty="0"/>
              <a:t>Blacks, Hispanics, American Indians imprisoned at a far greater rate than Whites?</a:t>
            </a:r>
          </a:p>
          <a:p>
            <a:pPr lvl="1"/>
            <a:r>
              <a:rPr lang="en-US" sz="2200" dirty="0"/>
              <a:t>People less likely to be invited to interview for a job if they have an “ethnic sounding” name?</a:t>
            </a:r>
          </a:p>
          <a:p>
            <a:pPr lvl="2"/>
            <a:r>
              <a:rPr lang="en-US" sz="2200" dirty="0"/>
              <a:t>“Less skilled”, “more violent, “less qualitied”</a:t>
            </a:r>
          </a:p>
          <a:p>
            <a:pPr marL="45720" indent="0">
              <a:buNone/>
            </a:pPr>
            <a:endParaRPr lang="en-US" dirty="0"/>
          </a:p>
          <a:p>
            <a:r>
              <a:rPr lang="en-US" dirty="0"/>
              <a:t>Summary: People are prejudiced against outgroups because this help us believe we live in a </a:t>
            </a:r>
            <a:r>
              <a:rPr lang="en-US" dirty="0">
                <a:solidFill>
                  <a:srgbClr val="00B0F0"/>
                </a:solidFill>
              </a:rPr>
              <a:t>fair society</a:t>
            </a:r>
          </a:p>
          <a:p>
            <a:pPr lvl="1"/>
            <a:r>
              <a:rPr lang="en-US" sz="1900" dirty="0"/>
              <a:t>Therefore, can feel </a:t>
            </a:r>
            <a:r>
              <a:rPr lang="en-US" sz="1900" dirty="0">
                <a:solidFill>
                  <a:srgbClr val="00B0F0"/>
                </a:solidFill>
              </a:rPr>
              <a:t>proud</a:t>
            </a:r>
            <a:r>
              <a:rPr lang="en-US" sz="1900" dirty="0"/>
              <a:t> about personal and group </a:t>
            </a:r>
            <a:r>
              <a:rPr lang="en-US" sz="1900" dirty="0">
                <a:solidFill>
                  <a:srgbClr val="00B0F0"/>
                </a:solidFill>
              </a:rPr>
              <a:t>success </a:t>
            </a:r>
            <a:r>
              <a:rPr lang="en-US" sz="1900" dirty="0"/>
              <a:t>despite inequality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12E8E1-F6AE-485F-A662-B025BC010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71CC687-AD9F-4EA0-991F-2E4FF1894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Motivational perspective – System justification theory</a:t>
            </a:r>
          </a:p>
        </p:txBody>
      </p:sp>
    </p:spTree>
    <p:extLst>
      <p:ext uri="{BB962C8B-B14F-4D97-AF65-F5344CB8AC3E}">
        <p14:creationId xmlns:p14="http://schemas.microsoft.com/office/powerpoint/2010/main" val="2797908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0DEAC-DA77-FDFB-4793-28FFE7F85E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Motivational perspective </a:t>
            </a:r>
            <a:r>
              <a:rPr lang="en-US" dirty="0"/>
              <a:t>– </a:t>
            </a:r>
            <a:r>
              <a:rPr lang="en-US" b="1" u="sng" dirty="0"/>
              <a:t>self-esteem</a:t>
            </a:r>
            <a:r>
              <a:rPr lang="en-US" dirty="0"/>
              <a:t> benefit by believing our ingroups are </a:t>
            </a:r>
            <a:r>
              <a:rPr lang="en-US" b="1" u="sng" dirty="0"/>
              <a:t>superior</a:t>
            </a:r>
            <a:r>
              <a:rPr lang="en-US" dirty="0"/>
              <a:t> to outgroups</a:t>
            </a:r>
          </a:p>
          <a:p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Social identity theory </a:t>
            </a:r>
            <a:r>
              <a:rPr lang="en-US" dirty="0"/>
              <a:t>– self-concept partly established by what close others and our groups reflect about us</a:t>
            </a:r>
          </a:p>
          <a:p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The minimal group paradigm </a:t>
            </a:r>
            <a:r>
              <a:rPr lang="en-US" dirty="0"/>
              <a:t>– class of experiment that shows viewing &amp; treating ingroup as superior is substantially automatic habit (</a:t>
            </a:r>
            <a:r>
              <a:rPr lang="en-US" i="1" dirty="0"/>
              <a:t>think in teams</a:t>
            </a:r>
            <a:r>
              <a:rPr lang="en-US" dirty="0"/>
              <a:t>)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System justification theory </a:t>
            </a:r>
            <a:r>
              <a:rPr lang="en-US" dirty="0"/>
              <a:t>– motivated (due to </a:t>
            </a:r>
            <a:r>
              <a:rPr lang="en-US" dirty="0">
                <a:solidFill>
                  <a:srgbClr val="00B050"/>
                </a:solidFill>
              </a:rPr>
              <a:t>social identity theory</a:t>
            </a:r>
            <a:r>
              <a:rPr lang="en-US" dirty="0"/>
              <a:t>) to perceive that privileged ingroups </a:t>
            </a:r>
            <a:r>
              <a:rPr lang="en-US" b="1" u="sng" dirty="0"/>
              <a:t>thrive &gt; </a:t>
            </a:r>
            <a:r>
              <a:rPr lang="en-US" dirty="0"/>
              <a:t>marginalized outgroups because this difference is </a:t>
            </a:r>
            <a:r>
              <a:rPr lang="en-US" b="1" u="sng" dirty="0"/>
              <a:t>deserved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4EFD0A-662B-921C-F224-B39FEEB3F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025EF29-B4AA-EF5F-F982-B4B0E8D30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Points you should know</a:t>
            </a:r>
          </a:p>
        </p:txBody>
      </p:sp>
    </p:spTree>
    <p:extLst>
      <p:ext uri="{BB962C8B-B14F-4D97-AF65-F5344CB8AC3E}">
        <p14:creationId xmlns:p14="http://schemas.microsoft.com/office/powerpoint/2010/main" val="350990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1267700-E76C-4727-B25B-300BAAE2A0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02920" indent="-457200">
              <a:buClr>
                <a:schemeClr val="tx2"/>
              </a:buClr>
              <a:buFont typeface="+mj-lt"/>
              <a:buAutoNum type="arabicParenR"/>
            </a:pPr>
            <a:r>
              <a:rPr lang="en-US" sz="2400" dirty="0"/>
              <a:t>The Motivational Perspective: We tend to have intergroup biases because they </a:t>
            </a:r>
            <a:r>
              <a:rPr lang="en-US" sz="2400" dirty="0">
                <a:solidFill>
                  <a:srgbClr val="FF0000"/>
                </a:solidFill>
              </a:rPr>
              <a:t>help us feel good about ourselves</a:t>
            </a:r>
          </a:p>
          <a:p>
            <a:pPr marL="45720" indent="0">
              <a:buClr>
                <a:schemeClr val="tx2"/>
              </a:buClr>
              <a:buNone/>
            </a:pPr>
            <a:endParaRPr lang="en-US" sz="2400" dirty="0"/>
          </a:p>
          <a:p>
            <a:pPr marL="502920" indent="-457200">
              <a:buClr>
                <a:schemeClr val="tx2"/>
              </a:buClr>
              <a:buFont typeface="+mj-lt"/>
              <a:buAutoNum type="arabicParenR" startAt="2"/>
            </a:pPr>
            <a:r>
              <a:rPr lang="en-US" sz="2400" dirty="0"/>
              <a:t>The Cognitive Perspective: We tend to have intergroup biases because we </a:t>
            </a:r>
            <a:r>
              <a:rPr lang="en-US" sz="2400" dirty="0">
                <a:solidFill>
                  <a:srgbClr val="FF0000"/>
                </a:solidFill>
              </a:rPr>
              <a:t>categorize everything </a:t>
            </a:r>
            <a:r>
              <a:rPr lang="en-US" sz="2400" dirty="0">
                <a:solidFill>
                  <a:schemeClr val="tx1"/>
                </a:solidFill>
              </a:rPr>
              <a:t>—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tendency carries over to people —</a:t>
            </a:r>
            <a:r>
              <a:rPr lang="en-US" sz="2400" dirty="0"/>
              <a:t> to </a:t>
            </a:r>
            <a:r>
              <a:rPr lang="en-US" sz="2400" dirty="0">
                <a:solidFill>
                  <a:srgbClr val="FF0000"/>
                </a:solidFill>
              </a:rPr>
              <a:t>preserve cognitive energy</a:t>
            </a:r>
          </a:p>
          <a:p>
            <a:pPr lvl="2">
              <a:buClr>
                <a:schemeClr val="tx2"/>
              </a:buClr>
            </a:pPr>
            <a:r>
              <a:rPr lang="en-US" sz="2000" dirty="0"/>
              <a:t>Largely conducted with Type I (Automatic) processing</a:t>
            </a:r>
          </a:p>
          <a:p>
            <a:pPr marL="502920" indent="-457200">
              <a:buClr>
                <a:schemeClr val="tx2"/>
              </a:buClr>
              <a:buFont typeface="+mj-lt"/>
              <a:buAutoNum type="arabicParenR" startAt="2"/>
            </a:pPr>
            <a:endParaRPr lang="en-US" sz="2400" dirty="0">
              <a:solidFill>
                <a:srgbClr val="FF0000"/>
              </a:solidFill>
            </a:endParaRPr>
          </a:p>
          <a:p>
            <a:pPr marL="502920" indent="-457200">
              <a:buClr>
                <a:schemeClr val="tx2"/>
              </a:buClr>
              <a:buFont typeface="+mj-lt"/>
              <a:buAutoNum type="arabicParenR" startAt="2"/>
            </a:pPr>
            <a:endParaRPr lang="en-US" dirty="0">
              <a:solidFill>
                <a:srgbClr val="FF0000"/>
              </a:solidFill>
            </a:endParaRPr>
          </a:p>
          <a:p>
            <a:pPr marL="502920" indent="-457200">
              <a:buClr>
                <a:schemeClr val="tx2"/>
              </a:buClr>
              <a:buFont typeface="+mj-lt"/>
              <a:buAutoNum type="arabicParenR" startAt="2"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4AFECD-1F47-47D9-8C17-EC3231264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E4FF9D1-726E-4C21-A23C-5DF83822A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Theoretical </a:t>
            </a:r>
            <a:br>
              <a:rPr lang="en-US" dirty="0"/>
            </a:br>
            <a:r>
              <a:rPr lang="en-US" dirty="0"/>
              <a:t>Perspectives on Intergroup Bias</a:t>
            </a:r>
          </a:p>
        </p:txBody>
      </p:sp>
    </p:spTree>
    <p:extLst>
      <p:ext uri="{BB962C8B-B14F-4D97-AF65-F5344CB8AC3E}">
        <p14:creationId xmlns:p14="http://schemas.microsoft.com/office/powerpoint/2010/main" val="2747114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07C21E2-39CA-533C-5DA9-A6513CFBBB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CDCABD-7BBC-8B52-57A6-818856FB9E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DEDEE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DEDEE0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8D08F80-80E7-C9C7-39E8-D9368BC95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Cognitive Perspective</a:t>
            </a:r>
          </a:p>
        </p:txBody>
      </p:sp>
    </p:spTree>
    <p:extLst>
      <p:ext uri="{BB962C8B-B14F-4D97-AF65-F5344CB8AC3E}">
        <p14:creationId xmlns:p14="http://schemas.microsoft.com/office/powerpoint/2010/main" val="2037701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4F79D93-0CD5-BC63-E572-F01419AB1E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02920" indent="-457200">
              <a:buFont typeface="+mj-lt"/>
              <a:buAutoNum type="arabicParenR"/>
            </a:pPr>
            <a:r>
              <a:rPr lang="en-US" sz="2400" dirty="0"/>
              <a:t>Can be generally true or generally false</a:t>
            </a:r>
          </a:p>
          <a:p>
            <a:pPr marL="502920" indent="-457200">
              <a:buFont typeface="+mj-lt"/>
              <a:buAutoNum type="arabicParenR"/>
            </a:pPr>
            <a:endParaRPr lang="en-US" sz="2400" dirty="0"/>
          </a:p>
          <a:p>
            <a:pPr marL="502920" indent="-457200">
              <a:buFont typeface="+mj-lt"/>
              <a:buAutoNum type="arabicParenR"/>
            </a:pPr>
            <a:r>
              <a:rPr lang="en-US" sz="2400" dirty="0"/>
              <a:t>Are by definition </a:t>
            </a:r>
            <a:r>
              <a:rPr lang="en-US" sz="2400" dirty="0">
                <a:solidFill>
                  <a:srgbClr val="00B0F0"/>
                </a:solidFill>
              </a:rPr>
              <a:t>exaggerated</a:t>
            </a:r>
            <a:r>
              <a:rPr lang="en-US" sz="2400" dirty="0"/>
              <a:t> or completely false but may have a </a:t>
            </a:r>
            <a:r>
              <a:rPr lang="en-US" sz="2400" dirty="0">
                <a:solidFill>
                  <a:srgbClr val="00B0F0"/>
                </a:solidFill>
              </a:rPr>
              <a:t>kernel of truth</a:t>
            </a:r>
          </a:p>
          <a:p>
            <a:pPr marL="777240" lvl="1" indent="-457200"/>
            <a:r>
              <a:rPr lang="en-US" sz="2400" dirty="0"/>
              <a:t>Can differentiate from accurate </a:t>
            </a:r>
            <a:r>
              <a:rPr lang="en-US" sz="2400" dirty="0">
                <a:solidFill>
                  <a:srgbClr val="FF0000"/>
                </a:solidFill>
              </a:rPr>
              <a:t>generalizations</a:t>
            </a:r>
          </a:p>
          <a:p>
            <a:pPr marL="320040" lvl="1" indent="0">
              <a:buNone/>
            </a:pPr>
            <a:endParaRPr lang="en-US" sz="2400" dirty="0"/>
          </a:p>
          <a:p>
            <a:pPr marL="502920" indent="-457200">
              <a:buFont typeface="+mj-lt"/>
              <a:buAutoNum type="arabicParenR"/>
            </a:pPr>
            <a:r>
              <a:rPr lang="en-US" sz="2400" dirty="0"/>
              <a:t>Are completely false</a:t>
            </a:r>
          </a:p>
          <a:p>
            <a:pPr lvl="1"/>
            <a:r>
              <a:rPr lang="en-US" sz="2400" dirty="0"/>
              <a:t>Can differentiate from accurate </a:t>
            </a:r>
            <a:r>
              <a:rPr lang="en-US" sz="2400" dirty="0">
                <a:solidFill>
                  <a:srgbClr val="FF0000"/>
                </a:solidFill>
              </a:rPr>
              <a:t>generalizations</a:t>
            </a:r>
          </a:p>
          <a:p>
            <a:pPr lvl="1"/>
            <a:endParaRPr lang="en-US" sz="2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5884C5-0CFA-77A6-891B-AF0C37160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C31B2BF-C6F1-E746-669E-F8B3D6827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Define Stereotypes</a:t>
            </a:r>
          </a:p>
        </p:txBody>
      </p:sp>
    </p:spTree>
    <p:extLst>
      <p:ext uri="{BB962C8B-B14F-4D97-AF65-F5344CB8AC3E}">
        <p14:creationId xmlns:p14="http://schemas.microsoft.com/office/powerpoint/2010/main" val="3821823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366858-003F-45E9-AB9C-E8BE369745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Stereotype – Men are better than women at math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A9E9BC-87F9-464D-9B38-A7C472B85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28AA668-7D78-4550-94C4-0F75F0B5C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Stereotypes – Does true mean useful?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29D04C-9E18-4651-A0FE-0238DFA51C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136" y="2377440"/>
            <a:ext cx="6156960" cy="38633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BA1B86E-5BAD-4D23-AD0F-1F1A846DB7FB}"/>
              </a:ext>
            </a:extLst>
          </p:cNvPr>
          <p:cNvSpPr txBox="1"/>
          <p:nvPr/>
        </p:nvSpPr>
        <p:spPr>
          <a:xfrm>
            <a:off x="7290816" y="1410241"/>
            <a:ext cx="4194048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kumimoji="0" lang="en-US" sz="20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A woman with average math ability (better than 50% of women and worse than 50% of women) is better at math than about 48% of men</a:t>
            </a: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kumimoji="0" lang="en-US" sz="20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Stereotype has </a:t>
            </a:r>
            <a:r>
              <a:rPr kumimoji="0" lang="en-US" sz="2000" b="1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KERNAL </a:t>
            </a:r>
            <a:r>
              <a:rPr kumimoji="0" lang="en-US" sz="20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of truth, but the difference is trivial</a:t>
            </a: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kumimoji="0" lang="en-US" sz="20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This difference is so small that it is not useful information for making predictions about an individual</a:t>
            </a: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9648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40879a6e-ef75-4f82-bd47-887636ddf7bc"/>
  <p:tag name="TPVERSION" val="8"/>
  <p:tag name="TPFULLVERSION" val="9.0.5.7"/>
  <p:tag name="PPTVERSION" val="16"/>
  <p:tag name="TPOS" val="2"/>
  <p:tag name="TPLASTSAVEVERSION" val="6.4 P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AUTOOPENPOLL" val="True"/>
  <p:tag name="AUTOFORMATCHART" val="True"/>
  <p:tag name="LIVECHARTING" val="False"/>
  <p:tag name="RESULTS" val="{&quot;Title&quot;:&quot;Which of the following is true of our perceptions of outgroups’ beliefs?&quot;,&quot;Responders&quot;:20,&quot;Participants&quot;:20,&quot;Responses&quot;:20,&quot;IsCaseSensitive&quot;:false,&quot;TotalCorrect&quot;:13,&quot;Mean&quot;:2.55,&quot;Median&quot;:3.0,&quot;StandardDeviation&quot;:0.66895440801298256,&quot;Variance&quot;:0.44749999999999995,&quot;PageSize&quot;:0,&quot;Offset&quot;:0,&quot;CorrectValues&quot;:&quot;&quot;,&quot;Results&quot;:[{&quot;Count&quot;:2.0,&quot;PointResponses&quot;:null,&quot;Name&quot;:&quot;We think people absorbed the beliefs of their close relations but that we developed our independently&quot;,&quot;Bullet&quot;:&quot;A&quot;,&quot;SecondaryName&quot;:&quot;&quot;,&quot;ValueType&quot;:-1,&quot;Key&quot;:&quot;We think people absorbed the beliefs of their close relations but that we developed our independently1&quot;},{&quot;Count&quot;:5.0,&quot;PointResponses&quot;:null,&quot;Name&quot;:&quot;We overestimate the degree to which outgroup members vary in their beliefs&quot;,&quot;Bullet&quot;:&quot;B&quot;,&quot;SecondaryName&quot;:&quot;&quot;,&quot;ValueType&quot;:-1,&quot;Key&quot;:&quot;We overestimate the degree to which outgroup members vary in their beliefs2&quot;},{&quot;Count&quot;:13.0,&quot;PointResponses&quot;:null,&quot;Name&quot;:&quot;We overestimate the degree to which the average outgroup member have different beliefs from us&quot;,&quot;Bullet&quot;:&quot;C&quot;,&quot;SecondaryName&quot;:&quot;&quot;,&quot;ValueType&quot;:1,&quot;Key&quot;:&quot;We overestimate the degree to which the average outgroup member have different beliefs from us3&quot;}]}"/>
  <p:tag name="HASRESULTS" val="True"/>
  <p:tag name="TPQUESTIONXML" val="﻿&lt;?xml version=&quot;1.0&quot; encoding=&quot;utf-8&quot;?&gt;&#10;&lt;questionlist&gt;&#10;    &lt;properties&gt;&#10;        &lt;guid&gt;9D0D3DD9ABC54256B6EDB41DF543798B&lt;/guid&gt;&#10;        &lt;description /&gt;&#10;        &lt;date&gt;11/20/2019 9:36:54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0BA812EC15249C8AD0FE771740DE4CC&lt;/guid&gt;&#10;            &lt;repollguid&gt;5F66D74347114E23B1D247033B0A1030&lt;/repollguid&gt;&#10;            &lt;sourceid&gt;CD2E2787BC1D4C4DBED4CCBE3137224A&lt;/sourceid&gt;&#10;            &lt;narrativeguid&gt;00000000000000000000000000000000&lt;/narrativeguid&gt;&#10;            &lt;questiontext&gt;Which of the following is true of our perceptions of outgroups’ beliefs?&lt;/questiontext&gt;&#10;            &lt;rationale&gt;&#10;                &lt;rationaletext /&gt;&#10;            &lt;/rationale&gt;&#10;            &lt;showresults&gt;True&lt;/showresults&gt;&#10;            &lt;firstresponseonly&gt;True&lt;/firstresponseonly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CEB9A06369FC4CB88FC12EC284B0AF43&lt;/guid&gt;&#10;                    &lt;answertext&gt;We think people absorbed the beliefs of their close relations but that we developed our independently&lt;/answertext&gt;&#10;                    &lt;valuetype&gt;-1&lt;/valuetype&gt;&#10;                &lt;/answer&gt;&#10;                &lt;answer&gt;&#10;                    &lt;guid&gt;DC512386C7FA447E9E6983E8844EBBA9&lt;/guid&gt;&#10;                    &lt;answertext&gt;We overestimate the degree to which outgroup members vary in their beliefs&lt;/answertext&gt;&#10;                    &lt;valuetype&gt;-1&lt;/valuetype&gt;&#10;                &lt;/answer&gt;&#10;                &lt;answer&gt;&#10;                    &lt;guid&gt;7F3749F5FA3844FE8CE6F732D8EE9494&lt;/guid&gt;&#10;                    &lt;answertext&gt;We overestimate the degree to which the average outgroup member have different beliefs from us&lt;/answertext&gt;&#10;                    &lt;valuetype&gt;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LABELFORMAT" val="1"/>
  <p:tag name="NUMBERFORMAT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LIVECHARTING" val="False"/>
  <p:tag name="AUTOOPENPOLL" val="True"/>
  <p:tag name="AUTOFORMATCHART" val="True"/>
  <p:tag name="RESULTS" val="{&quot;Title&quot;:&quot;1st explanation: The doctor is his mother. Did you get it?&quot;,&quot;Responders&quot;:8,&quot;Participants&quot;:8,&quot;Responses&quot;:8,&quot;IsCaseSensitive&quot;:false,&quot;TotalCorrect&quot;:0,&quot;Mean&quot;:1.5,&quot;Median&quot;:1.5,&quot;StandardDeviation&quot;:0.5,&quot;Variance&quot;:0.25,&quot;PageSize&quot;:0,&quot;Offset&quot;:0,&quot;CorrectValues&quot;:&quot;&quot;,&quot;Results&quot;:[{&quot;Count&quot;:4.0,&quot;PointResponses&quot;:null,&quot;Name&quot;:&quot;Yes&quot;,&quot;Bullet&quot;:&quot;A&quot;,&quot;SecondaryName&quot;:&quot;&quot;,&quot;ValueType&quot;:0,&quot;Key&quot;:&quot;Yes1&quot;},{&quot;Count&quot;:4.0,&quot;PointResponses&quot;:null,&quot;Name&quot;:&quot;No&quot;,&quot;Bullet&quot;:&quot;B&quot;,&quot;SecondaryName&quot;:&quot;&quot;,&quot;ValueType&quot;:0,&quot;Key&quot;:&quot;No2&quot;}]}"/>
  <p:tag name="HASRESULTS" val="True"/>
  <p:tag name="TPQUESTIONXML" val="﻿&lt;?xml version=&quot;1.0&quot; encoding=&quot;utf-8&quot;?&gt;&#10;&lt;questionlist&gt;&#10;    &lt;properties&gt;&#10;        &lt;guid&gt;799E9B06F67D4AC8B30D7C7FAD444971&lt;/guid&gt;&#10;        &lt;description /&gt;&#10;        &lt;date&gt;11/18/2019 5:08:2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897FC20007AD493CA5ABB4C60D05820D&lt;/guid&gt;&#10;            &lt;repollguid&gt;FF9F1B069E05477A879A7AC2F9D73E01&lt;/repollguid&gt;&#10;            &lt;sourceid&gt;1D74A976B58D4127A791877654CDA41F&lt;/sourceid&gt;&#10;            &lt;narrativeguid&gt;00000000000000000000000000000000&lt;/narrativeguid&gt;&#10;            &lt;questiontext&gt;1st explanation: The doctor is his mother. Did you get it?&lt;/questiontext&gt;&#10;            &lt;rationale&gt;&#10;                &lt;rationaletext /&gt;&#10;            &lt;/rationale&gt;&#10;            &lt;showresults&gt;True&lt;/showresults&gt;&#10;            &lt;firstresponseonly&gt;True&lt;/firstresponseonly&gt;&#10;            &lt;responsegrid&gt;0&lt;/responsegrid&gt;&#10;            &lt;countdowntimer&gt;False&lt;/countdowntimer&gt;&#10;            &lt;countdowntime&gt;30&lt;/countdowntime&gt;&#10;            &lt;correctvalue&gt;0&lt;/correctvalue&gt;&#10;            &lt;incorrectvalue&gt;0&lt;/incorrectvalue&gt;&#10;            &lt;responselimit&gt;1&lt;/responselimit&gt;&#10;            &lt;bulletstyle&gt;2&lt;/bulletstyle&gt;&#10;            &lt;answers&gt;&#10;                &lt;answer&gt;&#10;                    &lt;guid&gt;5598D553AA834421963816A01C77E079&lt;/guid&gt;&#10;                    &lt;answertext&gt;Yes&lt;/answertext&gt;&#10;                    &lt;valuetype&gt;0&lt;/valuetype&gt;&#10;                &lt;/answer&gt;&#10;                &lt;answer&gt;&#10;                    &lt;guid&gt;0751C3552B484BF3BB91D1ED6C30AAF3&lt;/guid&gt;&#10;                    &lt;answertext&gt;No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LABELFORMAT" val="0"/>
  <p:tag name="NUMBERFORMAT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LIVECHARTING" val="False"/>
  <p:tag name="AUTOOPENPOLL" val="True"/>
  <p:tag name="AUTOFORMATCHART" val="True"/>
  <p:tag name="TPQUESTIONXML" val="﻿&lt;?xml version=&quot;1.0&quot; encoding=&quot;utf-8&quot;?&gt;&#10;&lt;questionlist&gt;&#10;    &lt;properties&gt;&#10;        &lt;guid&gt;799E9B06F67D4AC8B30D7C7FAD444971&lt;/guid&gt;&#10;        &lt;description /&gt;&#10;        &lt;date&gt;11/18/2019 5:08:2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44CBF84A1E094EC5B77C7F9341D40C45&lt;/guid&gt;&#10;            &lt;repollguid&gt;FF9F1B069E05477A879A7AC2F9D73E01&lt;/repollguid&gt;&#10;            &lt;sourceid&gt;1D74A976B58D4127A791877654CDA41F&lt;/sourceid&gt;&#10;            &lt;questiontext&gt;2nd explanation: The doctor is his other father. Did you get it?&lt;/questiontext&gt;&#10;            &lt;showresults&gt;True&lt;/showresults&gt;&#10;            &lt;firstresponseonly&gt;True&lt;/firstresponseonly&gt;&#10;            &lt;responsegrid&gt;0&lt;/responsegrid&gt;&#10;            &lt;countdowntimer&gt;False&lt;/countdowntimer&gt;&#10;            &lt;countdowntime&gt;30&lt;/countdowntime&gt;&#10;            &lt;correctvalue&gt;0&lt;/correctvalue&gt;&#10;            &lt;incorrectvalue&gt;0&lt;/incorrectvalue&gt;&#10;            &lt;responselimit&gt;1&lt;/responselimit&gt;&#10;            &lt;bulletstyle&gt;2&lt;/bulletstyle&gt;&#10;            &lt;answers&gt;&#10;                &lt;answer&gt;&#10;                    &lt;guid&gt;5598D553AA834421963816A01C77E079&lt;/guid&gt;&#10;                    &lt;answertext&gt;Yes&lt;/answertext&gt;&#10;                    &lt;valuetype&gt;0&lt;/valuetype&gt;&#10;                &lt;/answer&gt;&#10;                &lt;answer&gt;&#10;                    &lt;guid&gt;0751C3552B484BF3BB91D1ED6C30AAF3&lt;/guid&gt;&#10;                    &lt;answertext&gt;No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RESULTS" val="{&quot;Title&quot;:&quot;2nd explanation: The doctor is his other father. Did you get it?&quot;,&quot;Responders&quot;:10,&quot;Participants&quot;:10,&quot;Responses&quot;:10,&quot;IsCaseSensitive&quot;:false,&quot;TotalCorrect&quot;:0,&quot;Mean&quot;:1.7,&quot;Median&quot;:2.0,&quot;StandardDeviation&quot;:0.45825756949558394,&quot;Variance&quot;:0.20999999999999996,&quot;PageSize&quot;:0,&quot;Offset&quot;:0,&quot;CorrectValues&quot;:&quot;&quot;,&quot;Results&quot;:[{&quot;Count&quot;:3.0,&quot;PointResponses&quot;:null,&quot;Name&quot;:&quot;Yes&quot;,&quot;Bullet&quot;:&quot;A&quot;,&quot;SecondaryName&quot;:&quot;&quot;,&quot;ValueType&quot;:0,&quot;Key&quot;:&quot;Yes1&quot;},{&quot;Count&quot;:7.0,&quot;PointResponses&quot;:null,&quot;Name&quot;:&quot;No&quot;,&quot;Bullet&quot;:&quot;B&quot;,&quot;SecondaryName&quot;:&quot;&quot;,&quot;ValueType&quot;:0,&quot;Key&quot;:&quot;No2&quot;}]}"/>
  <p:tag name="HASRESULTS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LABELFORMAT" val="0"/>
  <p:tag name="NUMBERFORMAT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LIVECHARTING" val="False"/>
  <p:tag name="AUTOOPENPOLL" val="True"/>
  <p:tag name="AUTOFORMATCHART" val="True"/>
  <p:tag name="TPQUESTIONXML" val="﻿&lt;?xml version=&quot;1.0&quot; encoding=&quot;utf-8&quot;?&gt;&#10;&lt;questionlist&gt;&#10;    &lt;properties&gt;&#10;        &lt;guid&gt;799E9B06F67D4AC8B30D7C7FAD444971&lt;/guid&gt;&#10;        &lt;description /&gt;&#10;        &lt;date&gt;11/18/2019 5:08:2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E49CA7201AC4711B1F7F2B5EEA0335F&lt;/guid&gt;&#10;            &lt;repollguid&gt;FF9F1B069E05477A879A7AC2F9D73E01&lt;/repollguid&gt;&#10;            &lt;sourceid&gt;1D74A976B58D4127A791877654CDA41F&lt;/sourceid&gt;&#10;            &lt;narrativeguid&gt;00000000000000000000000000000000&lt;/narrativeguid&gt;&#10;            &lt;questiontext&gt;3rd explanation: The doctor is his other parent who doesn't identify as male or female. Did you get it?&lt;/questiontext&gt;&#10;            &lt;rationale&gt;&#10;                &lt;rationaletext /&gt;&#10;            &lt;/rationale&gt;&#10;            &lt;showresults&gt;True&lt;/showresults&gt;&#10;            &lt;firstresponseonly&gt;True&lt;/firstresponseonly&gt;&#10;            &lt;responsegrid&gt;0&lt;/responsegrid&gt;&#10;            &lt;countdowntimer&gt;False&lt;/countdowntimer&gt;&#10;            &lt;countdowntime&gt;30&lt;/countdowntime&gt;&#10;            &lt;correctvalue&gt;0&lt;/correctvalue&gt;&#10;            &lt;incorrectvalue&gt;0&lt;/incorrectvalue&gt;&#10;            &lt;responselimit&gt;1&lt;/responselimit&gt;&#10;            &lt;bulletstyle&gt;2&lt;/bulletstyle&gt;&#10;            &lt;answers&gt;&#10;                &lt;answer&gt;&#10;                    &lt;guid&gt;5598D553AA834421963816A01C77E079&lt;/guid&gt;&#10;                    &lt;answertext&gt;Yes&lt;/answertext&gt;&#10;                    &lt;valuetype&gt;0&lt;/valuetype&gt;&#10;                &lt;/answer&gt;&#10;                &lt;answer&gt;&#10;                    &lt;guid&gt;0751C3552B484BF3BB91D1ED6C30AAF3&lt;/guid&gt;&#10;                    &lt;answertext&gt;No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RESULTS" val="{&quot;Title&quot;:&quot;3rd explanation: The doctor is his other parent who doesn't identify as male or female. Did you get it?&quot;,&quot;Responders&quot;:10,&quot;Participants&quot;:10,&quot;Responses&quot;:10,&quot;IsCaseSensitive&quot;:false,&quot;TotalCorrect&quot;:0,&quot;Mean&quot;:1.9,&quot;Median&quot;:2.0,&quot;StandardDeviation&quot;:0.3,&quot;Variance&quot;:0.09,&quot;PageSize&quot;:0,&quot;Offset&quot;:0,&quot;CorrectValues&quot;:&quot;&quot;,&quot;Results&quot;:[{&quot;Count&quot;:1.0,&quot;PointResponses&quot;:null,&quot;Name&quot;:&quot;Yes&quot;,&quot;Bullet&quot;:&quot;A&quot;,&quot;SecondaryName&quot;:&quot;&quot;,&quot;ValueType&quot;:0,&quot;Key&quot;:&quot;Yes1&quot;},{&quot;Count&quot;:9.0,&quot;PointResponses&quot;:null,&quot;Name&quot;:&quot;No&quot;,&quot;Bullet&quot;:&quot;B&quot;,&quot;SecondaryName&quot;:&quot;&quot;,&quot;ValueType&quot;:0,&quot;Key&quot;:&quot;No2&quot;}]}"/>
  <p:tag name="HASRESULTS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LABELFORMAT" val="0"/>
  <p:tag name="NUMBERFORMAT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Custom 4">
      <a:dk1>
        <a:sysClr val="windowText" lastClr="000000"/>
      </a:dk1>
      <a:lt1>
        <a:sysClr val="window" lastClr="FFFFFF"/>
      </a:lt1>
      <a:dk2>
        <a:srgbClr val="064B64"/>
      </a:dk2>
      <a:lt2>
        <a:srgbClr val="DEDEE0"/>
      </a:lt2>
      <a:accent1>
        <a:srgbClr val="E60512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2359</Words>
  <Application>Microsoft Office PowerPoint</Application>
  <PresentationFormat>Widescreen</PresentationFormat>
  <Paragraphs>350</Paragraphs>
  <Slides>31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Franklin Gothic Medium</vt:lpstr>
      <vt:lpstr>Segoe UI</vt:lpstr>
      <vt:lpstr>Wingdings</vt:lpstr>
      <vt:lpstr>Wingdings 2</vt:lpstr>
      <vt:lpstr>Grid</vt:lpstr>
      <vt:lpstr>Chapter 5: Stereotypes, Prejudice &amp; Discrimination</vt:lpstr>
      <vt:lpstr>Housekeeping</vt:lpstr>
      <vt:lpstr>Main Points you should know</vt:lpstr>
      <vt:lpstr>Motivational perspective – System justification theory</vt:lpstr>
      <vt:lpstr>Main Points you should know</vt:lpstr>
      <vt:lpstr>Three Theoretical  Perspectives on Intergroup Bias</vt:lpstr>
      <vt:lpstr>Cognitive Perspective</vt:lpstr>
      <vt:lpstr>Ways to Define Stereotypes</vt:lpstr>
      <vt:lpstr>Stereotypes – Does true mean useful?</vt:lpstr>
      <vt:lpstr>Activity</vt:lpstr>
      <vt:lpstr>1st explanation: The doctor is his mother.  Did you get it?</vt:lpstr>
      <vt:lpstr>2nd explanation: The doctor is his other father.  Did you get it?</vt:lpstr>
      <vt:lpstr>3rd explanation: The doctor is his other parent who doesn't identify as male or female.  Did you get it?</vt:lpstr>
      <vt:lpstr>Cognitive perspective</vt:lpstr>
      <vt:lpstr>Cognitive perspective</vt:lpstr>
      <vt:lpstr>Chapter 5: Stereotypes, Prejudice &amp; Discrimination</vt:lpstr>
      <vt:lpstr>Main Points you should know</vt:lpstr>
      <vt:lpstr>Main Points you should know</vt:lpstr>
      <vt:lpstr>Main Points you should know</vt:lpstr>
      <vt:lpstr>Cognitive perspective</vt:lpstr>
      <vt:lpstr>Cognitive Perceptive</vt:lpstr>
      <vt:lpstr>Cognitive perspective</vt:lpstr>
      <vt:lpstr>Cognitive perspective</vt:lpstr>
      <vt:lpstr>Cognitive Perspective – How do we learn &amp; maintain stereotypes</vt:lpstr>
      <vt:lpstr>Cognitive Perspective – How do we learn &amp; maintain stereotypes</vt:lpstr>
      <vt:lpstr>Cognitive Perspective – How do we learn &amp; maintain stereotypes</vt:lpstr>
      <vt:lpstr>Cognitive Perspective – How do we learn &amp; maintain stereotypes</vt:lpstr>
      <vt:lpstr>Why do serotypes Persist – Expectation impact interpretation of new information</vt:lpstr>
      <vt:lpstr>End Section A</vt:lpstr>
      <vt:lpstr>Which of the following is true of our perceptions of outgroups’ beliefs?</vt:lpstr>
      <vt:lpstr>End Section 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5: Stereotypes, Prejudice &amp; Discrimination</dc:title>
  <dc:creator>Alex McDiarmid</dc:creator>
  <cp:lastModifiedBy>Alex McDiarmid</cp:lastModifiedBy>
  <cp:revision>1</cp:revision>
  <dcterms:created xsi:type="dcterms:W3CDTF">2023-04-27T10:00:50Z</dcterms:created>
  <dcterms:modified xsi:type="dcterms:W3CDTF">2023-04-27T10:08:05Z</dcterms:modified>
</cp:coreProperties>
</file>