
<file path=[Content_Types].xml><?xml version="1.0" encoding="utf-8"?>
<Types xmlns="http://schemas.openxmlformats.org/package/2006/content-types">
  <Default Extension="fntdata" ContentType="application/x-fontdata"/>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3" r:id="rId1"/>
    <p:sldMasterId id="2147483659" r:id="rId2"/>
  </p:sldMasterIdLst>
  <p:notesMasterIdLst>
    <p:notesMasterId r:id="rId26"/>
  </p:notesMasterIdLst>
  <p:handoutMasterIdLst>
    <p:handoutMasterId r:id="rId27"/>
  </p:handoutMasterIdLst>
  <p:sldIdLst>
    <p:sldId id="330" r:id="rId3"/>
    <p:sldId id="414" r:id="rId4"/>
    <p:sldId id="457" r:id="rId5"/>
    <p:sldId id="458" r:id="rId6"/>
    <p:sldId id="460" r:id="rId7"/>
    <p:sldId id="461" r:id="rId8"/>
    <p:sldId id="462" r:id="rId9"/>
    <p:sldId id="463" r:id="rId10"/>
    <p:sldId id="464" r:id="rId11"/>
    <p:sldId id="465" r:id="rId12"/>
    <p:sldId id="466" r:id="rId13"/>
    <p:sldId id="467" r:id="rId14"/>
    <p:sldId id="468" r:id="rId15"/>
    <p:sldId id="479" r:id="rId16"/>
    <p:sldId id="480" r:id="rId17"/>
    <p:sldId id="481" r:id="rId18"/>
    <p:sldId id="482" r:id="rId19"/>
    <p:sldId id="483" r:id="rId20"/>
    <p:sldId id="484" r:id="rId21"/>
    <p:sldId id="475" r:id="rId22"/>
    <p:sldId id="476" r:id="rId23"/>
    <p:sldId id="477" r:id="rId24"/>
    <p:sldId id="478" r:id="rId25"/>
  </p:sldIdLst>
  <p:sldSz cx="9144000" cy="6858000" type="screen4x3"/>
  <p:notesSz cx="6858000" cy="9144000"/>
  <p:embeddedFontLst>
    <p:embeddedFont>
      <p:font typeface="Calibri" panose="020F0502020204030204" pitchFamily="34" charset="0"/>
      <p:regular r:id="rId28"/>
      <p:bold r:id="rId29"/>
      <p:italic r:id="rId30"/>
      <p:boldItalic r:id="rId31"/>
    </p:embeddedFont>
    <p:embeddedFont>
      <p:font typeface="Noto Sans Symbols" panose="020B0604020202020204" charset="0"/>
      <p:regular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4042" userDrawn="1">
          <p15:clr>
            <a:srgbClr val="A4A3A4"/>
          </p15:clr>
        </p15:guide>
        <p15:guide id="2" pos="295" userDrawn="1">
          <p15:clr>
            <a:srgbClr val="A4A3A4"/>
          </p15:clr>
        </p15:guide>
        <p15:guide id="3" orient="horz" pos="4178" userDrawn="1">
          <p15:clr>
            <a:srgbClr val="A4A3A4"/>
          </p15:clr>
        </p15:guide>
        <p15:guide id="4" orient="horz" pos="119" userDrawn="1">
          <p15:clr>
            <a:srgbClr val="A4A3A4"/>
          </p15:clr>
        </p15:guide>
        <p15:guide id="5" orient="horz" pos="709" userDrawn="1">
          <p15:clr>
            <a:srgbClr val="A4A3A4"/>
          </p15:clr>
        </p15:guide>
        <p15:guide id="6" orient="horz" pos="1071" userDrawn="1">
          <p15:clr>
            <a:srgbClr val="A4A3A4"/>
          </p15:clr>
        </p15:guide>
        <p15:guide id="7" pos="635"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ffrey Holcomb" initials="" lastIdx="3" clrIdx="0"/>
  <p:cmAuthor id="1" name="Ruchi Sachdev" initials="" lastIdx="8" clrIdx="1"/>
  <p:cmAuthor id="2" name="Sarah Reusché" initials="" lastIdx="13" clrIdx="2"/>
  <p:cmAuthor id="3" name="Nitin Shankar" initials="" lastIdx="6" clrIdx="3"/>
  <p:cmAuthor id="4" name="Kristen Flathman" initials="" lastIdx="1" clrIdx="4"/>
  <p:cmAuthor id="5" name="Ben Schroeter" initials="" lastIdx="0" clrIdx="5"/>
  <p:cmAuthor id="6" name="AnnMarie Short" initials="AS" lastIdx="35" clrIdx="6">
    <p:extLst>
      <p:ext uri="{19B8F6BF-5375-455C-9EA6-DF929625EA0E}">
        <p15:presenceInfo xmlns:p15="http://schemas.microsoft.com/office/powerpoint/2012/main" userId="5a9a73d1263ca8f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F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0F9630F-82C1-40B7-BC3A-925EFCFF5E92}">
  <a:tblStyle styleId="{40F9630F-82C1-40B7-BC3A-925EFCFF5E92}" styleName="Table_0">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med" len="med"/>
              <a:tailEnd type="none" w="med" len="med"/>
            </a:ln>
          </a:left>
          <a:right>
            <a:ln w="9525" cap="flat" cmpd="sng">
              <a:solidFill>
                <a:srgbClr val="000000">
                  <a:alpha val="0"/>
                </a:srgbClr>
              </a:solidFill>
              <a:prstDash val="solid"/>
              <a:round/>
              <a:headEnd type="none" w="med" len="med"/>
              <a:tailEnd type="none" w="med" len="med"/>
            </a:ln>
          </a:right>
          <a:top>
            <a:ln w="12700" cap="flat" cmpd="sng">
              <a:solidFill>
                <a:schemeClr val="accent1"/>
              </a:solidFill>
              <a:prstDash val="solid"/>
              <a:round/>
              <a:headEnd type="none" w="med" len="med"/>
              <a:tailEnd type="none" w="med" len="med"/>
            </a:ln>
          </a:top>
          <a:bottom>
            <a:ln w="12700" cap="flat" cmpd="sng">
              <a:solidFill>
                <a:schemeClr val="accent1"/>
              </a:solidFill>
              <a:prstDash val="solid"/>
              <a:round/>
              <a:headEnd type="none" w="med" len="med"/>
              <a:tailEnd type="none" w="med" len="med"/>
            </a:ln>
          </a:bottom>
          <a:insideH>
            <a:ln w="9525" cap="flat" cmpd="sng">
              <a:solidFill>
                <a:srgbClr val="000000">
                  <a:alpha val="0"/>
                </a:srgbClr>
              </a:solidFill>
              <a:prstDash val="solid"/>
              <a:round/>
              <a:headEnd type="none" w="med" len="med"/>
              <a:tailEnd type="none" w="med" len="med"/>
            </a:ln>
          </a:insideH>
          <a:insideV>
            <a:ln w="9525" cap="flat" cmpd="sng">
              <a:solidFill>
                <a:srgbClr val="000000">
                  <a:alpha val="0"/>
                </a:srgbClr>
              </a:solidFill>
              <a:prstDash val="solid"/>
              <a:round/>
              <a:headEnd type="none" w="med" len="med"/>
              <a:tailEnd type="none" w="med" len="med"/>
            </a:ln>
          </a:insideV>
        </a:tcBdr>
        <a:fill>
          <a:solidFill>
            <a:srgbClr val="FFFFFF">
              <a:alpha val="0"/>
            </a:srgbClr>
          </a:solid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i="off"/>
      <a:tcStyle>
        <a:tcBdr/>
      </a:tcStyle>
    </a:lastCol>
    <a:firstCol>
      <a:tcTxStyle b="on" i="off"/>
      <a:tcStyle>
        <a:tcBdr/>
      </a:tcStyle>
    </a:firstCol>
    <a:lastRow>
      <a:tcTxStyle b="on" i="off"/>
      <a:tcStyle>
        <a:tcBdr>
          <a:top>
            <a:ln w="12700" cap="flat" cmpd="sng">
              <a:solidFill>
                <a:schemeClr val="accent1"/>
              </a:solidFill>
              <a:prstDash val="solid"/>
              <a:round/>
              <a:headEnd type="none" w="med" len="med"/>
              <a:tailEnd type="none" w="med" len="med"/>
            </a:ln>
          </a:top>
        </a:tcBdr>
        <a:fill>
          <a:solidFill>
            <a:srgbClr val="FFFFFF">
              <a:alpha val="0"/>
            </a:srgbClr>
          </a:solidFill>
        </a:fill>
      </a:tcStyle>
    </a:lastRow>
    <a:firstRow>
      <a:tcTxStyle b="on" i="off"/>
      <a:tcStyle>
        <a:tcBdr>
          <a:bottom>
            <a:ln w="12700" cap="flat" cmpd="sng">
              <a:solidFill>
                <a:schemeClr val="accent1"/>
              </a:solidFill>
              <a:prstDash val="solid"/>
              <a:round/>
              <a:headEnd type="none" w="med" len="med"/>
              <a:tailEnd type="none" w="med" len="med"/>
            </a:ln>
          </a:bottom>
        </a:tcBdr>
        <a:fill>
          <a:solidFill>
            <a:srgbClr val="FFFFFF">
              <a:alpha val="0"/>
            </a:srgb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03" autoAdjust="0"/>
    <p:restoredTop sz="94343" autoAdjust="0"/>
  </p:normalViewPr>
  <p:slideViewPr>
    <p:cSldViewPr snapToGrid="0" snapToObjects="1">
      <p:cViewPr varScale="1">
        <p:scale>
          <a:sx n="120" d="100"/>
          <a:sy n="120" d="100"/>
        </p:scale>
        <p:origin x="1272" y="96"/>
      </p:cViewPr>
      <p:guideLst>
        <p:guide orient="horz" pos="4042"/>
        <p:guide pos="295"/>
        <p:guide orient="horz" pos="4178"/>
        <p:guide orient="horz" pos="119"/>
        <p:guide orient="horz" pos="709"/>
        <p:guide orient="horz" pos="1071"/>
        <p:guide pos="635"/>
      </p:guideLst>
    </p:cSldViewPr>
  </p:slideViewPr>
  <p:outlineViewPr>
    <p:cViewPr>
      <p:scale>
        <a:sx n="33" d="100"/>
        <a:sy n="33" d="100"/>
      </p:scale>
      <p:origin x="0" y="-4428"/>
    </p:cViewPr>
  </p:outlineViewPr>
  <p:notesTextViewPr>
    <p:cViewPr>
      <p:scale>
        <a:sx n="100" d="100"/>
        <a:sy n="100" d="100"/>
      </p:scale>
      <p:origin x="0" y="0"/>
    </p:cViewPr>
  </p:notesTextViewPr>
  <p:sorterViewPr>
    <p:cViewPr>
      <p:scale>
        <a:sx n="100" d="100"/>
        <a:sy n="100" d="100"/>
      </p:scale>
      <p:origin x="0" y="-3346"/>
    </p:cViewPr>
  </p:sorterViewPr>
  <p:notesViewPr>
    <p:cSldViewPr snapToGrid="0" snapToObjects="1">
      <p:cViewPr varScale="1">
        <p:scale>
          <a:sx n="68" d="100"/>
          <a:sy n="68" d="100"/>
        </p:scale>
        <p:origin x="3060"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5.fntdata"/><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1.fntdata"/><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4.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font" Target="fonts/font3.fntdata"/><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885CB01-6679-D646-ACB3-8B04B786C15F}" type="datetimeFigureOut">
              <a:rPr lang="en-US" smtClean="0"/>
              <a:t>6/7/2023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2AC0F4D-8A6F-1C4A-B6BF-1558431E4F79}" type="slidenum">
              <a:rPr lang="en-US" smtClean="0"/>
              <a:t>‹#›</a:t>
            </a:fld>
            <a:endParaRPr lang="en-US" dirty="0"/>
          </a:p>
        </p:txBody>
      </p:sp>
    </p:spTree>
    <p:extLst>
      <p:ext uri="{BB962C8B-B14F-4D97-AF65-F5344CB8AC3E}">
        <p14:creationId xmlns:p14="http://schemas.microsoft.com/office/powerpoint/2010/main" val="35540630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200" b="0" i="0" u="none" strike="noStrike" cap="none">
                <a:solidFill>
                  <a:schemeClr val="dk1"/>
                </a:solidFill>
                <a:latin typeface="Arial"/>
                <a:ea typeface="Arial"/>
                <a:cs typeface="Arial"/>
                <a:sym typeface="Arial"/>
              </a:defRPr>
            </a:lvl2pPr>
            <a:lvl3pPr marL="914400" marR="0" lvl="2" indent="0" algn="l" rtl="0">
              <a:spcBef>
                <a:spcPts val="0"/>
              </a:spcBef>
              <a:buNone/>
              <a:defRPr sz="1200" b="0" i="0" u="none" strike="noStrike" cap="none">
                <a:solidFill>
                  <a:schemeClr val="dk1"/>
                </a:solidFill>
                <a:latin typeface="Arial"/>
                <a:ea typeface="Arial"/>
                <a:cs typeface="Arial"/>
                <a:sym typeface="Arial"/>
              </a:defRPr>
            </a:lvl3pPr>
            <a:lvl4pPr marL="1371600" marR="0" lvl="3" indent="0" algn="l" rtl="0">
              <a:spcBef>
                <a:spcPts val="0"/>
              </a:spcBef>
              <a:buNone/>
              <a:defRPr sz="1200" b="0" i="0" u="none" strike="noStrike" cap="none">
                <a:solidFill>
                  <a:schemeClr val="dk1"/>
                </a:solidFill>
                <a:latin typeface="Arial"/>
                <a:ea typeface="Arial"/>
                <a:cs typeface="Arial"/>
                <a:sym typeface="Arial"/>
              </a:defRPr>
            </a:lvl4pPr>
            <a:lvl5pPr marL="1828800" marR="0" lvl="4" indent="0" algn="l" rtl="0">
              <a:spcBef>
                <a:spcPts val="0"/>
              </a:spcBef>
              <a:buNone/>
              <a:defRPr sz="1200" b="0" i="0" u="none" strike="noStrike" cap="none">
                <a:solidFill>
                  <a:schemeClr val="dk1"/>
                </a:solidFill>
                <a:latin typeface="Arial"/>
                <a:ea typeface="Arial"/>
                <a:cs typeface="Arial"/>
                <a:sym typeface="Arial"/>
              </a:defRPr>
            </a:lvl5pPr>
            <a:lvl6pPr marL="2286000" marR="0" lvl="5" indent="0" algn="l" rtl="0">
              <a:spcBef>
                <a:spcPts val="0"/>
              </a:spcBef>
              <a:buNone/>
              <a:defRPr sz="1200" b="0" i="0" u="none" strike="noStrike" cap="none">
                <a:solidFill>
                  <a:schemeClr val="dk1"/>
                </a:solidFill>
                <a:latin typeface="Arial"/>
                <a:ea typeface="Arial"/>
                <a:cs typeface="Arial"/>
                <a:sym typeface="Arial"/>
              </a:defRPr>
            </a:lvl6pPr>
            <a:lvl7pPr marL="2743200" marR="0" lvl="6" indent="0" algn="l" rtl="0">
              <a:spcBef>
                <a:spcPts val="0"/>
              </a:spcBef>
              <a:buNone/>
              <a:defRPr sz="1200" b="0" i="0" u="none" strike="noStrike" cap="none">
                <a:solidFill>
                  <a:schemeClr val="dk1"/>
                </a:solidFill>
                <a:latin typeface="Arial"/>
                <a:ea typeface="Arial"/>
                <a:cs typeface="Arial"/>
                <a:sym typeface="Arial"/>
              </a:defRPr>
            </a:lvl7pPr>
            <a:lvl8pPr marL="3200400" marR="0" lvl="7" indent="0" algn="l" rtl="0">
              <a:spcBef>
                <a:spcPts val="0"/>
              </a:spcBef>
              <a:buNone/>
              <a:defRPr sz="1200" b="0" i="0" u="none" strike="noStrike" cap="none">
                <a:solidFill>
                  <a:schemeClr val="dk1"/>
                </a:solidFill>
                <a:latin typeface="Arial"/>
                <a:ea typeface="Arial"/>
                <a:cs typeface="Arial"/>
                <a:sym typeface="Arial"/>
              </a:defRPr>
            </a:lvl8pPr>
            <a:lvl9pPr marL="3657600" marR="0" lvl="8" indent="0" algn="l" rtl="0">
              <a:spcBef>
                <a:spcPts val="0"/>
              </a:spcBef>
              <a:buNone/>
              <a:defRPr sz="1200" b="0" i="0" u="none" strike="noStrike" cap="none">
                <a:solidFill>
                  <a:schemeClr val="dk1"/>
                </a:solidFill>
                <a:latin typeface="Arial"/>
                <a:ea typeface="Arial"/>
                <a:cs typeface="Arial"/>
                <a:sym typeface="Arial"/>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Arial"/>
                <a:ea typeface="Arial"/>
                <a:cs typeface="Arial"/>
                <a:sym typeface="Arial"/>
              </a:rPr>
              <a:t>‹#›</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457102709"/>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cap="none" dirty="0">
                <a:solidFill>
                  <a:schemeClr val="dk1"/>
                </a:solidFill>
                <a:latin typeface="Arial"/>
                <a:ea typeface="Arial"/>
                <a:cs typeface="Arial"/>
                <a:sym typeface="Arial"/>
              </a:rPr>
              <a:t>If this PowerPoint presentation contains mathematical equations, you may need to check that your computer has the following installed:</a:t>
            </a:r>
          </a:p>
          <a:p>
            <a:r>
              <a:rPr lang="en-US" sz="1200" b="0" i="0" u="none" strike="noStrike" kern="1200" cap="none" dirty="0">
                <a:solidFill>
                  <a:schemeClr val="dk1"/>
                </a:solidFill>
                <a:latin typeface="Arial"/>
                <a:ea typeface="Arial"/>
                <a:cs typeface="Arial"/>
                <a:sym typeface="Arial"/>
              </a:rPr>
              <a:t>1) MathType Plugin</a:t>
            </a:r>
          </a:p>
          <a:p>
            <a:r>
              <a:rPr lang="en-US" sz="1200" b="0" i="0" u="none" strike="noStrike" kern="1200" cap="none" dirty="0">
                <a:solidFill>
                  <a:schemeClr val="dk1"/>
                </a:solidFill>
                <a:latin typeface="Arial"/>
                <a:ea typeface="Arial"/>
                <a:cs typeface="Arial"/>
                <a:sym typeface="Arial"/>
              </a:rPr>
              <a:t>2) Math Player (free versions available)</a:t>
            </a:r>
          </a:p>
          <a:p>
            <a:r>
              <a:rPr lang="en-US" sz="1200" b="0" i="0" u="none" strike="noStrike" kern="1200" cap="none" dirty="0">
                <a:solidFill>
                  <a:schemeClr val="dk1"/>
                </a:solidFill>
                <a:latin typeface="Arial"/>
                <a:ea typeface="Arial"/>
                <a:cs typeface="Arial"/>
                <a:sym typeface="Arial"/>
              </a:rPr>
              <a:t>3) NVDA Reader (free versions available)</a:t>
            </a:r>
          </a:p>
          <a:p>
            <a:endParaRPr lang="en-US" sz="1200" b="0" i="0" u="none" strike="noStrike" kern="1200" cap="none" dirty="0">
              <a:solidFill>
                <a:schemeClr val="dk1"/>
              </a:solidFill>
              <a:latin typeface="Arial"/>
              <a:cs typeface="Arial"/>
              <a:sym typeface="Arial"/>
            </a:endParaRPr>
          </a:p>
          <a:p>
            <a:r>
              <a:rPr lang="en-IN" sz="1200" b="0" i="0" u="none" strike="noStrike" kern="1200" cap="none" dirty="0">
                <a:solidFill>
                  <a:schemeClr val="dk1"/>
                </a:solidFill>
                <a:effectLst/>
                <a:latin typeface="Arial"/>
                <a:ea typeface="Arial"/>
                <a:cs typeface="Arial"/>
                <a:sym typeface="Arial"/>
              </a:rPr>
              <a:t>Slides in this presentation contain hyperlinks. JAWS users should be able to get a list of links by using INSERT+F7</a:t>
            </a:r>
            <a:r>
              <a:rPr lang="en-IN" dirty="0"/>
              <a:t> </a:t>
            </a:r>
            <a:endParaRPr lang="en-US" dirty="0"/>
          </a:p>
        </p:txBody>
      </p:sp>
      <p:sp>
        <p:nvSpPr>
          <p:cNvPr id="4" name="Slide Number Placeholder 3"/>
          <p:cNvSpPr>
            <a:spLocks noGrp="1"/>
          </p:cNvSpPr>
          <p:nvPr>
            <p:ph type="sldNum" idx="10"/>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Arial"/>
                <a:ea typeface="Arial"/>
                <a:cs typeface="Arial"/>
                <a:sym typeface="Arial"/>
              </a:rPr>
              <a:t>1</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60602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IN" sz="1800" dirty="0">
                <a:solidFill>
                  <a:srgbClr val="000000"/>
                </a:solidFill>
                <a:effectLst/>
                <a:latin typeface="Calibri" panose="020F0502020204030204" pitchFamily="34" charset="0"/>
                <a:ea typeface="Times New Roman" panose="02020603050405020304" pitchFamily="18" charset="0"/>
              </a:rPr>
              <a:t>The diagram shows lender savers on the left as</a:t>
            </a:r>
            <a:br>
              <a:rPr lang="en-IN" sz="1800" dirty="0">
                <a:solidFill>
                  <a:srgbClr val="000000"/>
                </a:solidFill>
                <a:effectLst/>
                <a:latin typeface="Calibri" panose="020F0502020204030204" pitchFamily="34" charset="0"/>
                <a:ea typeface="Times New Roman" panose="02020603050405020304" pitchFamily="18" charset="0"/>
              </a:rPr>
            </a:br>
            <a:r>
              <a:rPr lang="en-IN" sz="1800" dirty="0">
                <a:solidFill>
                  <a:srgbClr val="000000"/>
                </a:solidFill>
                <a:effectLst/>
                <a:latin typeface="Calibri" panose="020F0502020204030204" pitchFamily="34" charset="0"/>
                <a:ea typeface="Times New Roman" panose="02020603050405020304" pitchFamily="18" charset="0"/>
              </a:rPr>
              <a:t>1. Households</a:t>
            </a:r>
            <a:br>
              <a:rPr lang="en-IN" sz="1800" dirty="0">
                <a:solidFill>
                  <a:srgbClr val="000000"/>
                </a:solidFill>
                <a:effectLst/>
                <a:latin typeface="Calibri" panose="020F0502020204030204" pitchFamily="34" charset="0"/>
                <a:ea typeface="Times New Roman" panose="02020603050405020304" pitchFamily="18" charset="0"/>
              </a:rPr>
            </a:br>
            <a:r>
              <a:rPr lang="en-IN" sz="1800" dirty="0">
                <a:solidFill>
                  <a:srgbClr val="000000"/>
                </a:solidFill>
                <a:effectLst/>
                <a:latin typeface="Calibri" panose="020F0502020204030204" pitchFamily="34" charset="0"/>
                <a:ea typeface="Times New Roman" panose="02020603050405020304" pitchFamily="18" charset="0"/>
              </a:rPr>
              <a:t>2. Business firms</a:t>
            </a:r>
            <a:br>
              <a:rPr lang="en-IN" sz="1800" dirty="0">
                <a:solidFill>
                  <a:srgbClr val="000000"/>
                </a:solidFill>
                <a:effectLst/>
                <a:latin typeface="Calibri" panose="020F0502020204030204" pitchFamily="34" charset="0"/>
                <a:ea typeface="Times New Roman" panose="02020603050405020304" pitchFamily="18" charset="0"/>
              </a:rPr>
            </a:br>
            <a:r>
              <a:rPr lang="en-IN" sz="1800" dirty="0">
                <a:solidFill>
                  <a:srgbClr val="000000"/>
                </a:solidFill>
                <a:effectLst/>
                <a:latin typeface="Calibri" panose="020F0502020204030204" pitchFamily="34" charset="0"/>
                <a:ea typeface="Times New Roman" panose="02020603050405020304" pitchFamily="18" charset="0"/>
              </a:rPr>
              <a:t>3. Government</a:t>
            </a:r>
            <a:br>
              <a:rPr lang="en-IN" sz="1800" dirty="0">
                <a:solidFill>
                  <a:srgbClr val="000000"/>
                </a:solidFill>
                <a:effectLst/>
                <a:latin typeface="Calibri" panose="020F0502020204030204" pitchFamily="34" charset="0"/>
                <a:ea typeface="Times New Roman" panose="02020603050405020304" pitchFamily="18" charset="0"/>
              </a:rPr>
            </a:br>
            <a:r>
              <a:rPr lang="en-IN" sz="1800" dirty="0">
                <a:solidFill>
                  <a:srgbClr val="000000"/>
                </a:solidFill>
                <a:effectLst/>
                <a:latin typeface="Calibri" panose="020F0502020204030204" pitchFamily="34" charset="0"/>
                <a:ea typeface="Times New Roman" panose="02020603050405020304" pitchFamily="18" charset="0"/>
              </a:rPr>
              <a:t>4. Foreigners</a:t>
            </a:r>
            <a:br>
              <a:rPr lang="en-IN" sz="1800" dirty="0">
                <a:solidFill>
                  <a:srgbClr val="000000"/>
                </a:solidFill>
                <a:effectLst/>
                <a:latin typeface="Calibri" panose="020F0502020204030204" pitchFamily="34" charset="0"/>
                <a:ea typeface="Times New Roman" panose="02020603050405020304" pitchFamily="18" charset="0"/>
              </a:rPr>
            </a:br>
            <a:r>
              <a:rPr lang="en-IN" sz="1800" dirty="0">
                <a:solidFill>
                  <a:srgbClr val="000000"/>
                </a:solidFill>
                <a:effectLst/>
                <a:latin typeface="Calibri" panose="020F0502020204030204" pitchFamily="34" charset="0"/>
                <a:ea typeface="Times New Roman" panose="02020603050405020304" pitchFamily="18" charset="0"/>
              </a:rPr>
              <a:t>The borrower spenders are shown on the right as</a:t>
            </a:r>
            <a:br>
              <a:rPr lang="en-IN" sz="1800" dirty="0">
                <a:solidFill>
                  <a:srgbClr val="000000"/>
                </a:solidFill>
                <a:effectLst/>
                <a:latin typeface="Calibri" panose="020F0502020204030204" pitchFamily="34" charset="0"/>
                <a:ea typeface="Times New Roman" panose="02020603050405020304" pitchFamily="18" charset="0"/>
              </a:rPr>
            </a:br>
            <a:r>
              <a:rPr lang="en-IN" sz="1800" dirty="0">
                <a:solidFill>
                  <a:srgbClr val="000000"/>
                </a:solidFill>
                <a:effectLst/>
                <a:latin typeface="Calibri" panose="020F0502020204030204" pitchFamily="34" charset="0"/>
                <a:ea typeface="Times New Roman" panose="02020603050405020304" pitchFamily="18" charset="0"/>
              </a:rPr>
              <a:t>1. Business firms</a:t>
            </a:r>
            <a:br>
              <a:rPr lang="en-IN" sz="1800" dirty="0">
                <a:solidFill>
                  <a:srgbClr val="000000"/>
                </a:solidFill>
                <a:effectLst/>
                <a:latin typeface="Calibri" panose="020F0502020204030204" pitchFamily="34" charset="0"/>
                <a:ea typeface="Times New Roman" panose="02020603050405020304" pitchFamily="18" charset="0"/>
              </a:rPr>
            </a:br>
            <a:r>
              <a:rPr lang="en-IN" sz="1800" dirty="0">
                <a:solidFill>
                  <a:srgbClr val="000000"/>
                </a:solidFill>
                <a:effectLst/>
                <a:latin typeface="Calibri" panose="020F0502020204030204" pitchFamily="34" charset="0"/>
                <a:ea typeface="Times New Roman" panose="02020603050405020304" pitchFamily="18" charset="0"/>
              </a:rPr>
              <a:t>2. Government</a:t>
            </a:r>
            <a:br>
              <a:rPr lang="en-IN" sz="1800" dirty="0">
                <a:solidFill>
                  <a:srgbClr val="000000"/>
                </a:solidFill>
                <a:effectLst/>
                <a:latin typeface="Calibri" panose="020F0502020204030204" pitchFamily="34" charset="0"/>
                <a:ea typeface="Times New Roman" panose="02020603050405020304" pitchFamily="18" charset="0"/>
              </a:rPr>
            </a:br>
            <a:r>
              <a:rPr lang="en-IN" sz="1800" dirty="0">
                <a:solidFill>
                  <a:srgbClr val="000000"/>
                </a:solidFill>
                <a:effectLst/>
                <a:latin typeface="Calibri" panose="020F0502020204030204" pitchFamily="34" charset="0"/>
                <a:ea typeface="Times New Roman" panose="02020603050405020304" pitchFamily="18" charset="0"/>
              </a:rPr>
              <a:t>3. Households</a:t>
            </a:r>
            <a:br>
              <a:rPr lang="en-IN" sz="1800" dirty="0">
                <a:solidFill>
                  <a:srgbClr val="000000"/>
                </a:solidFill>
                <a:effectLst/>
                <a:latin typeface="Calibri" panose="020F0502020204030204" pitchFamily="34" charset="0"/>
                <a:ea typeface="Times New Roman" panose="02020603050405020304" pitchFamily="18" charset="0"/>
              </a:rPr>
            </a:br>
            <a:r>
              <a:rPr lang="en-IN" sz="1800" dirty="0">
                <a:solidFill>
                  <a:srgbClr val="000000"/>
                </a:solidFill>
                <a:effectLst/>
                <a:latin typeface="Calibri" panose="020F0502020204030204" pitchFamily="34" charset="0"/>
                <a:ea typeface="Times New Roman" panose="02020603050405020304" pitchFamily="18" charset="0"/>
              </a:rPr>
              <a:t>4. Foreigners</a:t>
            </a:r>
            <a:br>
              <a:rPr lang="en-IN" sz="1800" dirty="0">
                <a:solidFill>
                  <a:srgbClr val="000000"/>
                </a:solidFill>
                <a:effectLst/>
                <a:latin typeface="Calibri" panose="020F0502020204030204" pitchFamily="34" charset="0"/>
                <a:ea typeface="Times New Roman" panose="02020603050405020304" pitchFamily="18" charset="0"/>
              </a:rPr>
            </a:br>
            <a:r>
              <a:rPr lang="en-IN" sz="1800" dirty="0">
                <a:solidFill>
                  <a:srgbClr val="000000"/>
                </a:solidFill>
                <a:effectLst/>
                <a:latin typeface="Calibri" panose="020F0502020204030204" pitchFamily="34" charset="0"/>
                <a:ea typeface="Times New Roman" panose="02020603050405020304" pitchFamily="18" charset="0"/>
              </a:rPr>
              <a:t>The diagram shows two channels of flow of funds from the lender savers to the borrower spenders. In the Direct Finance channel, the funds flow directly from the lender savers to the borrower spenders through the financial markets. In the Indirect Finance channel, the funds from the lender savers are borrowed first by the financial intermediaries and then flow to the borrower spenders, either directly or through the financial markets.</a:t>
            </a:r>
            <a:endParaRPr lang="en-IN" sz="1800" dirty="0">
              <a:effectLst/>
              <a:latin typeface="Calibri" panose="020F0502020204030204" pitchFamily="34" charset="0"/>
              <a:ea typeface="Calibri" panose="020F0502020204030204" pitchFamily="34" charset="0"/>
            </a:endParaRPr>
          </a:p>
          <a:p>
            <a:endParaRPr lang="en-IN"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smtClean="0">
                <a:solidFill>
                  <a:schemeClr val="dk1"/>
                </a:solidFill>
                <a:latin typeface="Arial"/>
                <a:ea typeface="Arial"/>
                <a:cs typeface="Arial"/>
                <a:sym typeface="Arial"/>
              </a:rPr>
              <a:t>5</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425567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hapter Opener-add copyright">
    <p:spTree>
      <p:nvGrpSpPr>
        <p:cNvPr id="1" name="Shape 37"/>
        <p:cNvGrpSpPr/>
        <p:nvPr/>
      </p:nvGrpSpPr>
      <p:grpSpPr>
        <a:xfrm>
          <a:off x="0" y="0"/>
          <a:ext cx="0" cy="0"/>
          <a:chOff x="0" y="0"/>
          <a:chExt cx="0" cy="0"/>
        </a:xfrm>
      </p:grpSpPr>
      <p:sp>
        <p:nvSpPr>
          <p:cNvPr id="38" name="Title Placeholder"/>
          <p:cNvSpPr txBox="1">
            <a:spLocks noGrp="1"/>
          </p:cNvSpPr>
          <p:nvPr>
            <p:ph type="title"/>
          </p:nvPr>
        </p:nvSpPr>
        <p:spPr>
          <a:xfrm>
            <a:off x="457200" y="215371"/>
            <a:ext cx="8229600" cy="622828"/>
          </a:xfrm>
          <a:prstGeom prst="rect">
            <a:avLst/>
          </a:prstGeom>
          <a:noFill/>
          <a:ln>
            <a:noFill/>
          </a:ln>
        </p:spPr>
        <p:txBody>
          <a:bodyPr lIns="91425" tIns="91425" rIns="91425" bIns="91425" anchor="ctr"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39" name="Content Placeholder"/>
          <p:cNvSpPr txBox="1">
            <a:spLocks noGrp="1"/>
          </p:cNvSpPr>
          <p:nvPr>
            <p:ph type="body" idx="1"/>
          </p:nvPr>
        </p:nvSpPr>
        <p:spPr>
          <a:xfrm>
            <a:off x="457200" y="958098"/>
            <a:ext cx="8229600" cy="478970"/>
          </a:xfrm>
          <a:prstGeom prst="rect">
            <a:avLst/>
          </a:prstGeom>
          <a:noFill/>
          <a:ln>
            <a:noFill/>
          </a:ln>
        </p:spPr>
        <p:txBody>
          <a:bodyPr lIns="91425" tIns="91425" rIns="91425" bIns="91425" anchor="ctr" anchorCtr="0"/>
          <a:lstStyle>
            <a:lvl1pPr marL="0" marR="0" lvl="0" indent="0" algn="l" rtl="0">
              <a:spcBef>
                <a:spcPts val="0"/>
              </a:spcBef>
              <a:buClr>
                <a:srgbClr val="007FA3"/>
              </a:buClr>
              <a:buFont typeface="Arial"/>
              <a:buNone/>
              <a:defRPr sz="2000" b="0" i="0" u="none" strike="noStrike" cap="none">
                <a:solidFill>
                  <a:srgbClr val="007FA3"/>
                </a:solidFill>
                <a:latin typeface="+mn-lt"/>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dirty="0"/>
          </a:p>
        </p:txBody>
      </p:sp>
      <p:sp>
        <p:nvSpPr>
          <p:cNvPr id="4" name="Content Placeholder 3">
            <a:extLst>
              <a:ext uri="{FF2B5EF4-FFF2-40B4-BE49-F238E27FC236}">
                <a16:creationId xmlns:a16="http://schemas.microsoft.com/office/drawing/2014/main" id="{6EE677B9-EC76-47FA-B8D6-49D033518C61}"/>
              </a:ext>
            </a:extLst>
          </p:cNvPr>
          <p:cNvSpPr>
            <a:spLocks noGrp="1"/>
          </p:cNvSpPr>
          <p:nvPr>
            <p:ph sz="quarter" idx="13" hasCustomPrompt="1"/>
          </p:nvPr>
        </p:nvSpPr>
        <p:spPr>
          <a:xfrm>
            <a:off x="457200" y="1600200"/>
            <a:ext cx="4397375" cy="4525963"/>
          </a:xfrm>
        </p:spPr>
        <p:txBody>
          <a:bodyPr/>
          <a:lstStyle>
            <a:lvl1pPr marL="101600" indent="0">
              <a:buNone/>
              <a:defRPr/>
            </a:lvl1pPr>
          </a:lstStyle>
          <a:p>
            <a:pPr lvl="0"/>
            <a:r>
              <a:rPr lang="en-US" dirty="0"/>
              <a:t>Image of front cover</a:t>
            </a:r>
          </a:p>
        </p:txBody>
      </p:sp>
      <p:sp>
        <p:nvSpPr>
          <p:cNvPr id="6" name="Content Placeholder 5">
            <a:extLst>
              <a:ext uri="{FF2B5EF4-FFF2-40B4-BE49-F238E27FC236}">
                <a16:creationId xmlns:a16="http://schemas.microsoft.com/office/drawing/2014/main" id="{F4ED3915-2147-4382-A599-2376CC8854D1}"/>
              </a:ext>
            </a:extLst>
          </p:cNvPr>
          <p:cNvSpPr>
            <a:spLocks noGrp="1"/>
          </p:cNvSpPr>
          <p:nvPr>
            <p:ph sz="quarter" idx="14" hasCustomPrompt="1"/>
          </p:nvPr>
        </p:nvSpPr>
        <p:spPr>
          <a:xfrm>
            <a:off x="5029200" y="1600200"/>
            <a:ext cx="3657600" cy="1492250"/>
          </a:xfrm>
        </p:spPr>
        <p:txBody>
          <a:bodyPr anchor="b"/>
          <a:lstStyle>
            <a:lvl1pPr marL="101600" indent="0" algn="ctr">
              <a:buNone/>
              <a:defRPr sz="3000" b="1">
                <a:latin typeface="+mn-lt"/>
              </a:defRPr>
            </a:lvl1pPr>
            <a:lvl2pPr marL="558800" indent="0">
              <a:buNone/>
              <a:defRPr/>
            </a:lvl2pPr>
          </a:lstStyle>
          <a:p>
            <a:pPr lvl="0"/>
            <a:r>
              <a:rPr lang="en-US" dirty="0"/>
              <a:t>Chapter #</a:t>
            </a:r>
          </a:p>
        </p:txBody>
      </p:sp>
      <p:sp>
        <p:nvSpPr>
          <p:cNvPr id="8" name="Content Placeholder 7">
            <a:extLst>
              <a:ext uri="{FF2B5EF4-FFF2-40B4-BE49-F238E27FC236}">
                <a16:creationId xmlns:a16="http://schemas.microsoft.com/office/drawing/2014/main" id="{3B38FD8D-0DB0-4A1A-A3F1-E26B606AC837}"/>
              </a:ext>
            </a:extLst>
          </p:cNvPr>
          <p:cNvSpPr>
            <a:spLocks noGrp="1"/>
          </p:cNvSpPr>
          <p:nvPr>
            <p:ph sz="quarter" idx="15" hasCustomPrompt="1"/>
          </p:nvPr>
        </p:nvSpPr>
        <p:spPr>
          <a:xfrm>
            <a:off x="5029200" y="3252788"/>
            <a:ext cx="3657600" cy="2873375"/>
          </a:xfrm>
        </p:spPr>
        <p:txBody>
          <a:bodyPr/>
          <a:lstStyle>
            <a:lvl1pPr marL="0" indent="0" algn="ctr">
              <a:buNone/>
              <a:defRPr sz="2200">
                <a:latin typeface="+mn-lt"/>
              </a:defRPr>
            </a:lvl1pPr>
          </a:lstStyle>
          <a:p>
            <a:pPr lvl="0"/>
            <a:r>
              <a:rPr lang="en-US" dirty="0"/>
              <a:t>Chapter name</a:t>
            </a:r>
          </a:p>
        </p:txBody>
      </p:sp>
      <p:sp>
        <p:nvSpPr>
          <p:cNvPr id="12" name="Shape 13">
            <a:extLst>
              <a:ext uri="{FF2B5EF4-FFF2-40B4-BE49-F238E27FC236}">
                <a16:creationId xmlns:a16="http://schemas.microsoft.com/office/drawing/2014/main" id="{C5328E6C-2B17-49B8-8712-6C0E107A1D99}"/>
              </a:ext>
            </a:extLst>
          </p:cNvPr>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tx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a:defRPr/>
            </a:pPr>
            <a:endParaRPr lang="en-US" dirty="0">
              <a:solidFill>
                <a:schemeClr val="tx1"/>
              </a:solidFill>
            </a:endParaRPr>
          </a:p>
        </p:txBody>
      </p:sp>
      <p:sp>
        <p:nvSpPr>
          <p:cNvPr id="13" name="Shape 14">
            <a:extLst>
              <a:ext uri="{FF2B5EF4-FFF2-40B4-BE49-F238E27FC236}">
                <a16:creationId xmlns:a16="http://schemas.microsoft.com/office/drawing/2014/main" id="{CE0B5B1C-8858-43DC-BD75-C546F4738779}"/>
              </a:ext>
            </a:extLst>
          </p:cNvPr>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lvl1pPr>
              <a:defRPr>
                <a:solidFill>
                  <a:schemeClr val="tx1"/>
                </a:solidFill>
              </a:defRPr>
            </a:lvl1pPr>
          </a:lstStyle>
          <a:p>
            <a:pPr algn="r">
              <a:buSzPct val="25000"/>
              <a:defRPr/>
            </a:pPr>
            <a:fld id="{00000000-1234-1234-1234-123412341234}" type="slidenum">
              <a:rPr lang="en-US" sz="900" smtClean="0"/>
              <a:pPr algn="r">
                <a:buSzPct val="25000"/>
                <a:defRPr/>
              </a:pPr>
              <a:t>‹#›</a:t>
            </a:fld>
            <a:endParaRPr lang="en-US" sz="900" dirty="0"/>
          </a:p>
        </p:txBody>
      </p:sp>
    </p:spTree>
    <p:extLst>
      <p:ext uri="{BB962C8B-B14F-4D97-AF65-F5344CB8AC3E}">
        <p14:creationId xmlns:p14="http://schemas.microsoft.com/office/powerpoint/2010/main" val="839355990"/>
      </p:ext>
    </p:extLst>
  </p:cSld>
  <p:clrMapOvr>
    <a:masterClrMapping/>
  </p:clrMapOvr>
  <p:extLst>
    <p:ext uri="{DCECCB84-F9BA-43D5-87BE-67443E8EF086}">
      <p15:sldGuideLst xmlns:p15="http://schemas.microsoft.com/office/powerpoint/2012/main">
        <p15:guide id="1" orient="horz" pos="4176" userDrawn="1">
          <p15:clr>
            <a:srgbClr val="FBAE40"/>
          </p15:clr>
        </p15:guide>
        <p15:guide id="2" pos="288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and 5 Content_2 tex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8229600" cy="46940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57200" y="2216772"/>
            <a:ext cx="8229600" cy="552186"/>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457200" y="2953477"/>
            <a:ext cx="8229600"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7">
            <a:extLst>
              <a:ext uri="{FF2B5EF4-FFF2-40B4-BE49-F238E27FC236}">
                <a16:creationId xmlns:a16="http://schemas.microsoft.com/office/drawing/2014/main" id="{99D20A0E-9225-48FB-91AF-C7D8DE4D66F4}"/>
              </a:ext>
            </a:extLst>
          </p:cNvPr>
          <p:cNvSpPr>
            <a:spLocks noGrp="1"/>
          </p:cNvSpPr>
          <p:nvPr>
            <p:ph sz="quarter" idx="16"/>
          </p:nvPr>
        </p:nvSpPr>
        <p:spPr>
          <a:xfrm>
            <a:off x="457200" y="3640944"/>
            <a:ext cx="8229600"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3" name="Content Placeholder 2"/>
          <p:cNvSpPr>
            <a:spLocks noGrp="1"/>
          </p:cNvSpPr>
          <p:nvPr>
            <p:ph sz="quarter" idx="17"/>
          </p:nvPr>
        </p:nvSpPr>
        <p:spPr>
          <a:xfrm>
            <a:off x="457200" y="4352925"/>
            <a:ext cx="8229600" cy="4762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quarter" idx="18"/>
          </p:nvPr>
        </p:nvSpPr>
        <p:spPr>
          <a:xfrm>
            <a:off x="457200" y="4924453"/>
            <a:ext cx="8229600" cy="380972"/>
          </a:xfrm>
        </p:spPr>
        <p:txBody>
          <a:bodyPr/>
          <a:lstStyle>
            <a:lvl1pPr marL="255588" indent="-255588">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8"/>
          <p:cNvSpPr>
            <a:spLocks noGrp="1"/>
          </p:cNvSpPr>
          <p:nvPr>
            <p:ph type="body" sz="quarter" idx="19"/>
          </p:nvPr>
        </p:nvSpPr>
        <p:spPr>
          <a:xfrm>
            <a:off x="457200" y="5343017"/>
            <a:ext cx="8229600" cy="356167"/>
          </a:xfrm>
        </p:spPr>
        <p:txBody>
          <a:bodyPr/>
          <a:lstStyle>
            <a:lvl1pPr marL="255588" indent="-255588">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5" name="Text Placeholder 4">
            <a:extLst>
              <a:ext uri="{FF2B5EF4-FFF2-40B4-BE49-F238E27FC236}">
                <a16:creationId xmlns:a16="http://schemas.microsoft.com/office/drawing/2014/main" id="{376FC393-EB89-43D3-A2D0-14DDD20E3B2F}"/>
              </a:ext>
            </a:extLst>
          </p:cNvPr>
          <p:cNvSpPr>
            <a:spLocks noGrp="1"/>
          </p:cNvSpPr>
          <p:nvPr>
            <p:ph type="body" sz="quarter" idx="20"/>
          </p:nvPr>
        </p:nvSpPr>
        <p:spPr>
          <a:xfrm>
            <a:off x="457200" y="5724525"/>
            <a:ext cx="8229600" cy="488950"/>
          </a:xfrm>
        </p:spPr>
        <p:txBody>
          <a:bodyPr/>
          <a:lstStyle>
            <a:lvl1pPr marL="255588" indent="-255588">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Tree>
    <p:extLst>
      <p:ext uri="{BB962C8B-B14F-4D97-AF65-F5344CB8AC3E}">
        <p14:creationId xmlns:p14="http://schemas.microsoft.com/office/powerpoint/2010/main" val="2690121982"/>
      </p:ext>
    </p:extLst>
  </p:cSld>
  <p:clrMapOvr>
    <a:masterClrMapping/>
  </p:clrMapOvr>
  <p:extLst>
    <p:ext uri="{DCECCB84-F9BA-43D5-87BE-67443E8EF086}">
      <p15:sldGuideLst xmlns:p15="http://schemas.microsoft.com/office/powerpoint/2012/main">
        <p15:guide id="1" orient="horz" pos="98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Figure + Caption">
    <p:spTree>
      <p:nvGrpSpPr>
        <p:cNvPr id="1" name="Shape 53"/>
        <p:cNvGrpSpPr/>
        <p:nvPr/>
      </p:nvGrpSpPr>
      <p:grpSpPr>
        <a:xfrm>
          <a:off x="0" y="0"/>
          <a:ext cx="0" cy="0"/>
          <a:chOff x="0" y="0"/>
          <a:chExt cx="0" cy="0"/>
        </a:xfrm>
      </p:grpSpPr>
      <p:sp>
        <p:nvSpPr>
          <p:cNvPr id="54" name="Tile Placeholder"/>
          <p:cNvSpPr txBox="1">
            <a:spLocks noGrp="1"/>
          </p:cNvSpPr>
          <p:nvPr>
            <p:ph type="title" hasCustomPrompt="1"/>
          </p:nvPr>
        </p:nvSpPr>
        <p:spPr>
          <a:xfrm>
            <a:off x="457200" y="241479"/>
            <a:ext cx="8229600" cy="106679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dirty="0"/>
              <a:t>Click to add figure number and title</a:t>
            </a:r>
            <a:endParaRPr dirty="0"/>
          </a:p>
        </p:txBody>
      </p:sp>
      <p:sp>
        <p:nvSpPr>
          <p:cNvPr id="3" name="Picture Placeholder 2">
            <a:extLst>
              <a:ext uri="{FF2B5EF4-FFF2-40B4-BE49-F238E27FC236}">
                <a16:creationId xmlns:a16="http://schemas.microsoft.com/office/drawing/2014/main" id="{AD3CB993-AC2C-41C5-BFB7-F2499EC1A14C}"/>
              </a:ext>
            </a:extLst>
          </p:cNvPr>
          <p:cNvSpPr>
            <a:spLocks noGrp="1"/>
          </p:cNvSpPr>
          <p:nvPr>
            <p:ph type="pic" sz="quarter" idx="13"/>
          </p:nvPr>
        </p:nvSpPr>
        <p:spPr>
          <a:xfrm>
            <a:off x="457200" y="1564404"/>
            <a:ext cx="8232775" cy="3417887"/>
          </a:xfrm>
        </p:spPr>
        <p:txBody>
          <a:bodyPr/>
          <a:lstStyle/>
          <a:p>
            <a:endParaRPr lang="en-US" dirty="0"/>
          </a:p>
        </p:txBody>
      </p:sp>
      <p:sp>
        <p:nvSpPr>
          <p:cNvPr id="55" name="Content Placeholder"/>
          <p:cNvSpPr txBox="1">
            <a:spLocks noGrp="1"/>
          </p:cNvSpPr>
          <p:nvPr>
            <p:ph type="body" idx="1" hasCustomPrompt="1"/>
          </p:nvPr>
        </p:nvSpPr>
        <p:spPr>
          <a:xfrm>
            <a:off x="457200" y="5102487"/>
            <a:ext cx="8229600" cy="1018367"/>
          </a:xfrm>
          <a:prstGeom prst="rect">
            <a:avLst/>
          </a:prstGeom>
          <a:noFill/>
          <a:ln>
            <a:noFill/>
          </a:ln>
        </p:spPr>
        <p:txBody>
          <a:bodyPr lIns="91425" tIns="91425" rIns="91425" bIns="91425" anchor="b" anchorCtr="0"/>
          <a:lstStyle>
            <a:lvl1pPr marL="0" marR="0" lvl="0" indent="0" algn="l" rtl="0">
              <a:spcBef>
                <a:spcPts val="0"/>
              </a:spcBef>
              <a:buClr>
                <a:srgbClr val="007FA3"/>
              </a:buClr>
              <a:buFont typeface="Arial"/>
              <a:buNone/>
              <a:defRPr sz="12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16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9pPr>
          </a:lstStyle>
          <a:p>
            <a:r>
              <a:rPr lang="en-US" dirty="0"/>
              <a:t>Click to add caption</a:t>
            </a:r>
            <a:endParaRPr dirty="0"/>
          </a:p>
        </p:txBody>
      </p:sp>
      <p:sp>
        <p:nvSpPr>
          <p:cNvPr id="57" name="Shape 57"/>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58" name="Shape 58"/>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dk1"/>
                </a:solidFill>
                <a:latin typeface="Arial"/>
                <a:ea typeface="Arial"/>
                <a:cs typeface="Arial"/>
                <a:sym typeface="Arial"/>
              </a:rPr>
              <a:t>‹#›</a:t>
            </a:fld>
            <a:endParaRPr lang="en-US" sz="9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8850975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Figure + Caption">
    <p:spTree>
      <p:nvGrpSpPr>
        <p:cNvPr id="1" name=""/>
        <p:cNvGrpSpPr/>
        <p:nvPr/>
      </p:nvGrpSpPr>
      <p:grpSpPr>
        <a:xfrm>
          <a:off x="0" y="0"/>
          <a:ext cx="0" cy="0"/>
          <a:chOff x="0" y="0"/>
          <a:chExt cx="0" cy="0"/>
        </a:xfrm>
      </p:grpSpPr>
      <p:sp>
        <p:nvSpPr>
          <p:cNvPr id="2" name="Title Placeholder">
            <a:extLst>
              <a:ext uri="{FF2B5EF4-FFF2-40B4-BE49-F238E27FC236}">
                <a16:creationId xmlns:a16="http://schemas.microsoft.com/office/drawing/2014/main" id="{14F033AD-BE5C-406D-991C-6AC56003E70C}"/>
              </a:ext>
            </a:extLst>
          </p:cNvPr>
          <p:cNvSpPr>
            <a:spLocks noGrp="1"/>
          </p:cNvSpPr>
          <p:nvPr>
            <p:ph type="title" hasCustomPrompt="1"/>
          </p:nvPr>
        </p:nvSpPr>
        <p:spPr/>
        <p:txBody>
          <a:bodyPr/>
          <a:lstStyle>
            <a:lvl1pPr>
              <a:defRPr sz="3600">
                <a:latin typeface="+mj-lt"/>
              </a:defRPr>
            </a:lvl1pPr>
          </a:lstStyle>
          <a:p>
            <a:r>
              <a:rPr lang="en-US" dirty="0"/>
              <a:t>Click to add figure number and title</a:t>
            </a:r>
          </a:p>
        </p:txBody>
      </p:sp>
      <p:sp>
        <p:nvSpPr>
          <p:cNvPr id="7" name="Content Placeholder 6">
            <a:extLst>
              <a:ext uri="{FF2B5EF4-FFF2-40B4-BE49-F238E27FC236}">
                <a16:creationId xmlns:a16="http://schemas.microsoft.com/office/drawing/2014/main" id="{9E6B7D3D-89C9-4133-8D8A-D779EB3D311D}"/>
              </a:ext>
            </a:extLst>
          </p:cNvPr>
          <p:cNvSpPr>
            <a:spLocks noGrp="1"/>
          </p:cNvSpPr>
          <p:nvPr>
            <p:ph sz="quarter" idx="13" hasCustomPrompt="1"/>
          </p:nvPr>
        </p:nvSpPr>
        <p:spPr>
          <a:xfrm>
            <a:off x="457200" y="1558412"/>
            <a:ext cx="4484688" cy="3754437"/>
          </a:xfrm>
        </p:spPr>
        <p:txBody>
          <a:bodyPr/>
          <a:lstStyle>
            <a:lvl1pPr>
              <a:defRPr/>
            </a:lvl1pPr>
          </a:lstStyle>
          <a:p>
            <a:pPr lvl="0"/>
            <a:r>
              <a:rPr lang="en-US" dirty="0"/>
              <a:t>Figure</a:t>
            </a:r>
          </a:p>
        </p:txBody>
      </p:sp>
      <p:sp>
        <p:nvSpPr>
          <p:cNvPr id="12" name="Content Placeholder 11">
            <a:extLst>
              <a:ext uri="{FF2B5EF4-FFF2-40B4-BE49-F238E27FC236}">
                <a16:creationId xmlns:a16="http://schemas.microsoft.com/office/drawing/2014/main" id="{5CAF3FDC-1BE7-4A19-A3D7-02B55407B90B}"/>
              </a:ext>
            </a:extLst>
          </p:cNvPr>
          <p:cNvSpPr>
            <a:spLocks noGrp="1"/>
          </p:cNvSpPr>
          <p:nvPr>
            <p:ph sz="quarter" idx="15"/>
          </p:nvPr>
        </p:nvSpPr>
        <p:spPr>
          <a:xfrm>
            <a:off x="5048250" y="1558412"/>
            <a:ext cx="3638550" cy="3754437"/>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a:extLst>
              <a:ext uri="{FF2B5EF4-FFF2-40B4-BE49-F238E27FC236}">
                <a16:creationId xmlns:a16="http://schemas.microsoft.com/office/drawing/2014/main" id="{BF40E849-7663-4A75-9BC8-012C23AC44DF}"/>
              </a:ext>
            </a:extLst>
          </p:cNvPr>
          <p:cNvSpPr>
            <a:spLocks noGrp="1"/>
          </p:cNvSpPr>
          <p:nvPr>
            <p:ph sz="quarter" idx="14" hasCustomPrompt="1"/>
          </p:nvPr>
        </p:nvSpPr>
        <p:spPr>
          <a:xfrm>
            <a:off x="457200" y="5420799"/>
            <a:ext cx="8229600" cy="533400"/>
          </a:xfrm>
        </p:spPr>
        <p:txBody>
          <a:bodyPr/>
          <a:lstStyle>
            <a:lvl1pPr>
              <a:defRPr/>
            </a:lvl1pPr>
          </a:lstStyle>
          <a:p>
            <a:pPr lvl="0"/>
            <a:r>
              <a:rPr lang="en-US" dirty="0"/>
              <a:t>Caption</a:t>
            </a:r>
          </a:p>
        </p:txBody>
      </p:sp>
      <p:sp>
        <p:nvSpPr>
          <p:cNvPr id="3" name="Date Placeholder 2">
            <a:extLst>
              <a:ext uri="{FF2B5EF4-FFF2-40B4-BE49-F238E27FC236}">
                <a16:creationId xmlns:a16="http://schemas.microsoft.com/office/drawing/2014/main" id="{A50D4E5D-00F7-4DC6-9BB0-713B8A0DA354}"/>
              </a:ext>
            </a:extLst>
          </p:cNvPr>
          <p:cNvSpPr>
            <a:spLocks noGrp="1"/>
          </p:cNvSpPr>
          <p:nvPr>
            <p:ph type="dt" idx="10"/>
          </p:nvPr>
        </p:nvSpPr>
        <p:spPr/>
        <p:txBody>
          <a:bodyPr/>
          <a:lstStyle/>
          <a:p>
            <a:endParaRPr lang="en-US" dirty="0"/>
          </a:p>
        </p:txBody>
      </p:sp>
      <p:sp>
        <p:nvSpPr>
          <p:cNvPr id="4" name="Slide Number Placeholder 3">
            <a:extLst>
              <a:ext uri="{FF2B5EF4-FFF2-40B4-BE49-F238E27FC236}">
                <a16:creationId xmlns:a16="http://schemas.microsoft.com/office/drawing/2014/main" id="{18AF4094-2296-458C-908A-D778D0DF5AFA}"/>
              </a:ext>
            </a:extLst>
          </p:cNvPr>
          <p:cNvSpPr>
            <a:spLocks noGrp="1"/>
          </p:cNvSpPr>
          <p:nvPr>
            <p:ph type="sldNum" idx="11"/>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16604282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bel Layout 1">
    <p:spTree>
      <p:nvGrpSpPr>
        <p:cNvPr id="1" name=""/>
        <p:cNvGrpSpPr/>
        <p:nvPr/>
      </p:nvGrpSpPr>
      <p:grpSpPr>
        <a:xfrm>
          <a:off x="0" y="0"/>
          <a:ext cx="0" cy="0"/>
          <a:chOff x="0" y="0"/>
          <a:chExt cx="0" cy="0"/>
        </a:xfrm>
      </p:grpSpPr>
      <p:sp>
        <p:nvSpPr>
          <p:cNvPr id="2" name="Title Placeholder">
            <a:extLst>
              <a:ext uri="{FF2B5EF4-FFF2-40B4-BE49-F238E27FC236}">
                <a16:creationId xmlns:a16="http://schemas.microsoft.com/office/drawing/2014/main" id="{065091D3-E16C-46AB-9A90-0F52CA812534}"/>
              </a:ext>
            </a:extLst>
          </p:cNvPr>
          <p:cNvSpPr>
            <a:spLocks noGrp="1"/>
          </p:cNvSpPr>
          <p:nvPr>
            <p:ph type="title" hasCustomPrompt="1"/>
          </p:nvPr>
        </p:nvSpPr>
        <p:spPr/>
        <p:txBody>
          <a:bodyPr/>
          <a:lstStyle>
            <a:lvl1pPr>
              <a:defRPr sz="3600">
                <a:latin typeface="+mj-lt"/>
              </a:defRPr>
            </a:lvl1pPr>
          </a:lstStyle>
          <a:p>
            <a:r>
              <a:rPr lang="en-US" dirty="0"/>
              <a:t>Click to add title</a:t>
            </a:r>
          </a:p>
        </p:txBody>
      </p:sp>
      <p:sp>
        <p:nvSpPr>
          <p:cNvPr id="7" name="Image title">
            <a:extLst>
              <a:ext uri="{FF2B5EF4-FFF2-40B4-BE49-F238E27FC236}">
                <a16:creationId xmlns:a16="http://schemas.microsoft.com/office/drawing/2014/main" id="{CB345607-C53C-44AF-8929-3BDC4C617AB6}"/>
              </a:ext>
            </a:extLst>
          </p:cNvPr>
          <p:cNvSpPr>
            <a:spLocks noGrp="1"/>
          </p:cNvSpPr>
          <p:nvPr>
            <p:ph type="body" sz="quarter" idx="13" hasCustomPrompt="1"/>
          </p:nvPr>
        </p:nvSpPr>
        <p:spPr>
          <a:xfrm>
            <a:off x="2982913" y="4359275"/>
            <a:ext cx="3482975" cy="600075"/>
          </a:xfrm>
        </p:spPr>
        <p:txBody>
          <a:bodyPr/>
          <a:lstStyle>
            <a:lvl1pPr marL="101600" indent="0">
              <a:buNone/>
              <a:defRPr/>
            </a:lvl1pPr>
          </a:lstStyle>
          <a:p>
            <a:pPr lvl="0"/>
            <a:r>
              <a:rPr lang="en-US" dirty="0"/>
              <a:t>Image title</a:t>
            </a:r>
          </a:p>
        </p:txBody>
      </p:sp>
      <p:sp>
        <p:nvSpPr>
          <p:cNvPr id="9" name="Image">
            <a:extLst>
              <a:ext uri="{FF2B5EF4-FFF2-40B4-BE49-F238E27FC236}">
                <a16:creationId xmlns:a16="http://schemas.microsoft.com/office/drawing/2014/main" id="{C2661E64-2E71-47E6-A5A0-AC5348C08F51}"/>
              </a:ext>
            </a:extLst>
          </p:cNvPr>
          <p:cNvSpPr>
            <a:spLocks noGrp="1"/>
          </p:cNvSpPr>
          <p:nvPr>
            <p:ph type="pic" sz="quarter" idx="14" hasCustomPrompt="1"/>
          </p:nvPr>
        </p:nvSpPr>
        <p:spPr>
          <a:xfrm>
            <a:off x="2982912" y="1681163"/>
            <a:ext cx="3482975" cy="2559050"/>
          </a:xfrm>
        </p:spPr>
        <p:txBody>
          <a:bodyPr/>
          <a:lstStyle>
            <a:lvl1pPr marL="101600" indent="0">
              <a:buNone/>
              <a:defRPr/>
            </a:lvl1pPr>
          </a:lstStyle>
          <a:p>
            <a:r>
              <a:rPr lang="en-US" dirty="0"/>
              <a:t>Image</a:t>
            </a:r>
          </a:p>
        </p:txBody>
      </p:sp>
      <p:sp>
        <p:nvSpPr>
          <p:cNvPr id="11" name="Label 1">
            <a:extLst>
              <a:ext uri="{FF2B5EF4-FFF2-40B4-BE49-F238E27FC236}">
                <a16:creationId xmlns:a16="http://schemas.microsoft.com/office/drawing/2014/main" id="{3D0F2ED9-E212-40DC-A528-BE4A28DE88FD}"/>
              </a:ext>
            </a:extLst>
          </p:cNvPr>
          <p:cNvSpPr>
            <a:spLocks noGrp="1"/>
          </p:cNvSpPr>
          <p:nvPr>
            <p:ph type="body" sz="quarter" idx="15" hasCustomPrompt="1"/>
          </p:nvPr>
        </p:nvSpPr>
        <p:spPr>
          <a:xfrm>
            <a:off x="808109" y="1681163"/>
            <a:ext cx="1220716" cy="627062"/>
          </a:xfrm>
        </p:spPr>
        <p:txBody>
          <a:bodyPr/>
          <a:lstStyle>
            <a:lvl1pPr marL="101600" indent="0">
              <a:buNone/>
              <a:defRPr/>
            </a:lvl1pPr>
          </a:lstStyle>
          <a:p>
            <a:pPr lvl="0"/>
            <a:r>
              <a:rPr lang="en-US" dirty="0"/>
              <a:t>Label 1</a:t>
            </a:r>
          </a:p>
        </p:txBody>
      </p:sp>
      <p:sp>
        <p:nvSpPr>
          <p:cNvPr id="13" name="Label 2">
            <a:extLst>
              <a:ext uri="{FF2B5EF4-FFF2-40B4-BE49-F238E27FC236}">
                <a16:creationId xmlns:a16="http://schemas.microsoft.com/office/drawing/2014/main" id="{E8D9AEEF-5E99-48D4-B8C3-C5A995764DCA}"/>
              </a:ext>
            </a:extLst>
          </p:cNvPr>
          <p:cNvSpPr>
            <a:spLocks noGrp="1"/>
          </p:cNvSpPr>
          <p:nvPr>
            <p:ph type="body" sz="quarter" idx="16" hasCustomPrompt="1"/>
          </p:nvPr>
        </p:nvSpPr>
        <p:spPr>
          <a:xfrm>
            <a:off x="808109" y="2647157"/>
            <a:ext cx="1206500" cy="627062"/>
          </a:xfrm>
        </p:spPr>
        <p:txBody>
          <a:bodyPr/>
          <a:lstStyle>
            <a:lvl1pPr marL="101600" indent="0">
              <a:buNone/>
              <a:defRPr/>
            </a:lvl1pPr>
          </a:lstStyle>
          <a:p>
            <a:pPr lvl="0"/>
            <a:r>
              <a:rPr lang="en-US" dirty="0"/>
              <a:t>Label 2</a:t>
            </a:r>
          </a:p>
        </p:txBody>
      </p:sp>
      <p:sp>
        <p:nvSpPr>
          <p:cNvPr id="15" name="Label 3">
            <a:extLst>
              <a:ext uri="{FF2B5EF4-FFF2-40B4-BE49-F238E27FC236}">
                <a16:creationId xmlns:a16="http://schemas.microsoft.com/office/drawing/2014/main" id="{99D329CE-18C4-40A9-A508-1684979AC205}"/>
              </a:ext>
            </a:extLst>
          </p:cNvPr>
          <p:cNvSpPr>
            <a:spLocks noGrp="1"/>
          </p:cNvSpPr>
          <p:nvPr>
            <p:ph type="body" sz="quarter" idx="17" hasCustomPrompt="1"/>
          </p:nvPr>
        </p:nvSpPr>
        <p:spPr>
          <a:xfrm>
            <a:off x="808109" y="3613151"/>
            <a:ext cx="1206500" cy="627062"/>
          </a:xfrm>
        </p:spPr>
        <p:txBody>
          <a:bodyPr/>
          <a:lstStyle>
            <a:lvl1pPr marL="101600" indent="0">
              <a:buNone/>
              <a:defRPr/>
            </a:lvl1pPr>
          </a:lstStyle>
          <a:p>
            <a:pPr lvl="0"/>
            <a:r>
              <a:rPr lang="en-US" dirty="0"/>
              <a:t>Label 3</a:t>
            </a:r>
          </a:p>
        </p:txBody>
      </p:sp>
      <p:sp>
        <p:nvSpPr>
          <p:cNvPr id="17" name="Label 4">
            <a:extLst>
              <a:ext uri="{FF2B5EF4-FFF2-40B4-BE49-F238E27FC236}">
                <a16:creationId xmlns:a16="http://schemas.microsoft.com/office/drawing/2014/main" id="{AAE735D1-F9F4-4525-9ED5-F10A99DECCB8}"/>
              </a:ext>
            </a:extLst>
          </p:cNvPr>
          <p:cNvSpPr>
            <a:spLocks noGrp="1"/>
          </p:cNvSpPr>
          <p:nvPr>
            <p:ph type="body" sz="quarter" idx="18" hasCustomPrompt="1"/>
          </p:nvPr>
        </p:nvSpPr>
        <p:spPr>
          <a:xfrm>
            <a:off x="7381874" y="1681163"/>
            <a:ext cx="1304925" cy="627062"/>
          </a:xfrm>
        </p:spPr>
        <p:txBody>
          <a:bodyPr/>
          <a:lstStyle>
            <a:lvl1pPr marL="101600" indent="0">
              <a:buNone/>
              <a:defRPr/>
            </a:lvl1pPr>
          </a:lstStyle>
          <a:p>
            <a:pPr lvl="0"/>
            <a:r>
              <a:rPr lang="en-US" dirty="0"/>
              <a:t>Label 4</a:t>
            </a:r>
          </a:p>
        </p:txBody>
      </p:sp>
      <p:sp>
        <p:nvSpPr>
          <p:cNvPr id="19" name="Label 5">
            <a:extLst>
              <a:ext uri="{FF2B5EF4-FFF2-40B4-BE49-F238E27FC236}">
                <a16:creationId xmlns:a16="http://schemas.microsoft.com/office/drawing/2014/main" id="{43259E0C-9247-446E-9183-FBF70F8FD41C}"/>
              </a:ext>
            </a:extLst>
          </p:cNvPr>
          <p:cNvSpPr>
            <a:spLocks noGrp="1"/>
          </p:cNvSpPr>
          <p:nvPr>
            <p:ph type="body" sz="quarter" idx="19" hasCustomPrompt="1"/>
          </p:nvPr>
        </p:nvSpPr>
        <p:spPr>
          <a:xfrm>
            <a:off x="7381874" y="2651590"/>
            <a:ext cx="1304925" cy="618196"/>
          </a:xfrm>
        </p:spPr>
        <p:txBody>
          <a:bodyPr/>
          <a:lstStyle>
            <a:lvl1pPr marL="101600" indent="0">
              <a:buNone/>
              <a:defRPr/>
            </a:lvl1pPr>
          </a:lstStyle>
          <a:p>
            <a:pPr lvl="0"/>
            <a:r>
              <a:rPr lang="en-US" dirty="0"/>
              <a:t>Label 5</a:t>
            </a:r>
          </a:p>
        </p:txBody>
      </p:sp>
      <p:sp>
        <p:nvSpPr>
          <p:cNvPr id="21" name="Label 6">
            <a:extLst>
              <a:ext uri="{FF2B5EF4-FFF2-40B4-BE49-F238E27FC236}">
                <a16:creationId xmlns:a16="http://schemas.microsoft.com/office/drawing/2014/main" id="{111F58DF-A1C1-4DD6-ADE5-FC54A39F6757}"/>
              </a:ext>
            </a:extLst>
          </p:cNvPr>
          <p:cNvSpPr>
            <a:spLocks noGrp="1"/>
          </p:cNvSpPr>
          <p:nvPr>
            <p:ph type="body" sz="quarter" idx="20" hasCustomPrompt="1"/>
          </p:nvPr>
        </p:nvSpPr>
        <p:spPr>
          <a:xfrm>
            <a:off x="7381874" y="3613151"/>
            <a:ext cx="1304925" cy="627063"/>
          </a:xfrm>
        </p:spPr>
        <p:txBody>
          <a:bodyPr/>
          <a:lstStyle>
            <a:lvl1pPr marL="101600" indent="0">
              <a:buNone/>
              <a:defRPr/>
            </a:lvl1pPr>
          </a:lstStyle>
          <a:p>
            <a:pPr lvl="0"/>
            <a:r>
              <a:rPr lang="en-US" dirty="0"/>
              <a:t>Label 6</a:t>
            </a:r>
          </a:p>
        </p:txBody>
      </p:sp>
      <p:sp>
        <p:nvSpPr>
          <p:cNvPr id="3" name="Date Placeholder 2">
            <a:extLst>
              <a:ext uri="{FF2B5EF4-FFF2-40B4-BE49-F238E27FC236}">
                <a16:creationId xmlns:a16="http://schemas.microsoft.com/office/drawing/2014/main" id="{D0CEC9E9-2CDA-42DF-A6E1-55B455A7E67B}"/>
              </a:ext>
            </a:extLst>
          </p:cNvPr>
          <p:cNvSpPr>
            <a:spLocks noGrp="1"/>
          </p:cNvSpPr>
          <p:nvPr>
            <p:ph type="dt" idx="10"/>
          </p:nvPr>
        </p:nvSpPr>
        <p:spPr/>
        <p:txBody>
          <a:bodyPr/>
          <a:lstStyle/>
          <a:p>
            <a:endParaRPr lang="en-US" dirty="0"/>
          </a:p>
        </p:txBody>
      </p:sp>
      <p:sp>
        <p:nvSpPr>
          <p:cNvPr id="4" name="Slide Number Placeholder 3">
            <a:extLst>
              <a:ext uri="{FF2B5EF4-FFF2-40B4-BE49-F238E27FC236}">
                <a16:creationId xmlns:a16="http://schemas.microsoft.com/office/drawing/2014/main" id="{5429F10E-ACBA-4EA4-B23A-AC32FC5A681B}"/>
              </a:ext>
            </a:extLst>
          </p:cNvPr>
          <p:cNvSpPr>
            <a:spLocks noGrp="1"/>
          </p:cNvSpPr>
          <p:nvPr>
            <p:ph type="sldNum" idx="11"/>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20278991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bel Layout 2">
    <p:spTree>
      <p:nvGrpSpPr>
        <p:cNvPr id="1" name=""/>
        <p:cNvGrpSpPr/>
        <p:nvPr/>
      </p:nvGrpSpPr>
      <p:grpSpPr>
        <a:xfrm>
          <a:off x="0" y="0"/>
          <a:ext cx="0" cy="0"/>
          <a:chOff x="0" y="0"/>
          <a:chExt cx="0" cy="0"/>
        </a:xfrm>
      </p:grpSpPr>
      <p:sp>
        <p:nvSpPr>
          <p:cNvPr id="2" name="Title Placeholder">
            <a:extLst>
              <a:ext uri="{FF2B5EF4-FFF2-40B4-BE49-F238E27FC236}">
                <a16:creationId xmlns:a16="http://schemas.microsoft.com/office/drawing/2014/main" id="{5AF36A59-5DE4-46F3-8035-460E546D5673}"/>
              </a:ext>
            </a:extLst>
          </p:cNvPr>
          <p:cNvSpPr>
            <a:spLocks noGrp="1"/>
          </p:cNvSpPr>
          <p:nvPr>
            <p:ph type="title"/>
          </p:nvPr>
        </p:nvSpPr>
        <p:spPr/>
        <p:txBody>
          <a:bodyPr/>
          <a:lstStyle>
            <a:lvl1pPr>
              <a:defRPr sz="3600">
                <a:latin typeface="+mj-lt"/>
              </a:defRPr>
            </a:lvl1pPr>
          </a:lstStyle>
          <a:p>
            <a:r>
              <a:rPr lang="en-US" dirty="0"/>
              <a:t>Click to edit Master title style</a:t>
            </a:r>
          </a:p>
        </p:txBody>
      </p:sp>
      <p:sp>
        <p:nvSpPr>
          <p:cNvPr id="7" name="Image 1 title">
            <a:extLst>
              <a:ext uri="{FF2B5EF4-FFF2-40B4-BE49-F238E27FC236}">
                <a16:creationId xmlns:a16="http://schemas.microsoft.com/office/drawing/2014/main" id="{2BEC12FB-EC67-436F-875F-0A306862EF78}"/>
              </a:ext>
            </a:extLst>
          </p:cNvPr>
          <p:cNvSpPr>
            <a:spLocks noGrp="1"/>
          </p:cNvSpPr>
          <p:nvPr>
            <p:ph type="body" sz="quarter" idx="13" hasCustomPrompt="1"/>
          </p:nvPr>
        </p:nvSpPr>
        <p:spPr>
          <a:xfrm>
            <a:off x="457201" y="4392613"/>
            <a:ext cx="2107323" cy="504825"/>
          </a:xfrm>
        </p:spPr>
        <p:txBody>
          <a:bodyPr/>
          <a:lstStyle>
            <a:lvl1pPr marL="101600" indent="0">
              <a:buNone/>
              <a:defRPr/>
            </a:lvl1pPr>
          </a:lstStyle>
          <a:p>
            <a:pPr lvl="0"/>
            <a:r>
              <a:rPr lang="en-US" dirty="0"/>
              <a:t>Image 1 title</a:t>
            </a:r>
          </a:p>
        </p:txBody>
      </p:sp>
      <p:sp>
        <p:nvSpPr>
          <p:cNvPr id="9" name="Image 1">
            <a:extLst>
              <a:ext uri="{FF2B5EF4-FFF2-40B4-BE49-F238E27FC236}">
                <a16:creationId xmlns:a16="http://schemas.microsoft.com/office/drawing/2014/main" id="{1E9C9C32-F8ED-4AA8-AA00-26A2357E73E9}"/>
              </a:ext>
            </a:extLst>
          </p:cNvPr>
          <p:cNvSpPr>
            <a:spLocks noGrp="1"/>
          </p:cNvSpPr>
          <p:nvPr>
            <p:ph type="pic" sz="quarter" idx="14" hasCustomPrompt="1"/>
          </p:nvPr>
        </p:nvSpPr>
        <p:spPr>
          <a:xfrm>
            <a:off x="457200" y="1817688"/>
            <a:ext cx="2107324" cy="2386012"/>
          </a:xfrm>
        </p:spPr>
        <p:txBody>
          <a:bodyPr/>
          <a:lstStyle>
            <a:lvl1pPr marL="101600" indent="0">
              <a:buNone/>
              <a:defRPr/>
            </a:lvl1pPr>
          </a:lstStyle>
          <a:p>
            <a:r>
              <a:rPr lang="en-US" dirty="0"/>
              <a:t>Image 1</a:t>
            </a:r>
          </a:p>
        </p:txBody>
      </p:sp>
      <p:sp>
        <p:nvSpPr>
          <p:cNvPr id="11" name="Label 1.1">
            <a:extLst>
              <a:ext uri="{FF2B5EF4-FFF2-40B4-BE49-F238E27FC236}">
                <a16:creationId xmlns:a16="http://schemas.microsoft.com/office/drawing/2014/main" id="{BD50A136-2F5A-4764-ADDC-D48D703981CC}"/>
              </a:ext>
            </a:extLst>
          </p:cNvPr>
          <p:cNvSpPr>
            <a:spLocks noGrp="1"/>
          </p:cNvSpPr>
          <p:nvPr>
            <p:ph type="body" sz="quarter" idx="15" hasCustomPrompt="1"/>
          </p:nvPr>
        </p:nvSpPr>
        <p:spPr>
          <a:xfrm>
            <a:off x="2774622" y="1794947"/>
            <a:ext cx="1534619" cy="591855"/>
          </a:xfrm>
        </p:spPr>
        <p:txBody>
          <a:bodyPr/>
          <a:lstStyle>
            <a:lvl1pPr marL="101600" indent="0">
              <a:buNone/>
              <a:defRPr/>
            </a:lvl1pPr>
          </a:lstStyle>
          <a:p>
            <a:pPr lvl="0"/>
            <a:r>
              <a:rPr lang="en-US" dirty="0"/>
              <a:t>Label 1.1</a:t>
            </a:r>
          </a:p>
        </p:txBody>
      </p:sp>
      <p:sp>
        <p:nvSpPr>
          <p:cNvPr id="13" name="Label 1.2">
            <a:extLst>
              <a:ext uri="{FF2B5EF4-FFF2-40B4-BE49-F238E27FC236}">
                <a16:creationId xmlns:a16="http://schemas.microsoft.com/office/drawing/2014/main" id="{16926224-3F90-4884-9AC1-A5381D78801B}"/>
              </a:ext>
            </a:extLst>
          </p:cNvPr>
          <p:cNvSpPr>
            <a:spLocks noGrp="1"/>
          </p:cNvSpPr>
          <p:nvPr>
            <p:ph type="body" sz="quarter" idx="16" hasCustomPrompt="1"/>
          </p:nvPr>
        </p:nvSpPr>
        <p:spPr>
          <a:xfrm>
            <a:off x="2774622" y="2707481"/>
            <a:ext cx="1534619" cy="606425"/>
          </a:xfrm>
        </p:spPr>
        <p:txBody>
          <a:bodyPr/>
          <a:lstStyle>
            <a:lvl1pPr marL="101600" indent="0">
              <a:buNone/>
              <a:defRPr/>
            </a:lvl1pPr>
          </a:lstStyle>
          <a:p>
            <a:pPr lvl="0"/>
            <a:r>
              <a:rPr lang="en-US" dirty="0"/>
              <a:t>Label 1.2</a:t>
            </a:r>
          </a:p>
        </p:txBody>
      </p:sp>
      <p:sp>
        <p:nvSpPr>
          <p:cNvPr id="15" name="Label 1.3">
            <a:extLst>
              <a:ext uri="{FF2B5EF4-FFF2-40B4-BE49-F238E27FC236}">
                <a16:creationId xmlns:a16="http://schemas.microsoft.com/office/drawing/2014/main" id="{D4719473-9C3F-493C-B20E-27CDBBA38B68}"/>
              </a:ext>
            </a:extLst>
          </p:cNvPr>
          <p:cNvSpPr>
            <a:spLocks noGrp="1"/>
          </p:cNvSpPr>
          <p:nvPr>
            <p:ph type="body" sz="quarter" idx="17" hasCustomPrompt="1"/>
          </p:nvPr>
        </p:nvSpPr>
        <p:spPr>
          <a:xfrm>
            <a:off x="2774622" y="3597275"/>
            <a:ext cx="1534619" cy="606425"/>
          </a:xfrm>
        </p:spPr>
        <p:txBody>
          <a:bodyPr/>
          <a:lstStyle>
            <a:lvl1pPr marL="101600" indent="0">
              <a:buNone/>
              <a:defRPr/>
            </a:lvl1pPr>
          </a:lstStyle>
          <a:p>
            <a:pPr lvl="0"/>
            <a:r>
              <a:rPr lang="en-US" dirty="0"/>
              <a:t>Label 1.3</a:t>
            </a:r>
          </a:p>
        </p:txBody>
      </p:sp>
      <p:sp>
        <p:nvSpPr>
          <p:cNvPr id="17" name="Image 2 title">
            <a:extLst>
              <a:ext uri="{FF2B5EF4-FFF2-40B4-BE49-F238E27FC236}">
                <a16:creationId xmlns:a16="http://schemas.microsoft.com/office/drawing/2014/main" id="{DC526974-AF8C-4228-AAAA-33D0B8AB71C7}"/>
              </a:ext>
            </a:extLst>
          </p:cNvPr>
          <p:cNvSpPr>
            <a:spLocks noGrp="1"/>
          </p:cNvSpPr>
          <p:nvPr>
            <p:ph type="body" sz="quarter" idx="18" hasCustomPrompt="1"/>
          </p:nvPr>
        </p:nvSpPr>
        <p:spPr>
          <a:xfrm>
            <a:off x="4931596" y="4347439"/>
            <a:ext cx="2107323" cy="504825"/>
          </a:xfrm>
        </p:spPr>
        <p:txBody>
          <a:bodyPr/>
          <a:lstStyle>
            <a:lvl1pPr marL="101600" indent="0">
              <a:buNone/>
              <a:defRPr/>
            </a:lvl1pPr>
          </a:lstStyle>
          <a:p>
            <a:pPr lvl="0"/>
            <a:r>
              <a:rPr lang="en-US" dirty="0"/>
              <a:t>Image 2 title</a:t>
            </a:r>
          </a:p>
        </p:txBody>
      </p:sp>
      <p:sp>
        <p:nvSpPr>
          <p:cNvPr id="19" name="Image 2">
            <a:extLst>
              <a:ext uri="{FF2B5EF4-FFF2-40B4-BE49-F238E27FC236}">
                <a16:creationId xmlns:a16="http://schemas.microsoft.com/office/drawing/2014/main" id="{812D2BB4-4991-47F8-9E82-9C9B41B052FB}"/>
              </a:ext>
            </a:extLst>
          </p:cNvPr>
          <p:cNvSpPr>
            <a:spLocks noGrp="1"/>
          </p:cNvSpPr>
          <p:nvPr>
            <p:ph type="pic" sz="quarter" idx="19" hasCustomPrompt="1"/>
          </p:nvPr>
        </p:nvSpPr>
        <p:spPr>
          <a:xfrm>
            <a:off x="4931596" y="1806537"/>
            <a:ext cx="2107323" cy="2397164"/>
          </a:xfrm>
        </p:spPr>
        <p:txBody>
          <a:bodyPr/>
          <a:lstStyle>
            <a:lvl1pPr marL="101600" indent="0">
              <a:buNone/>
              <a:defRPr/>
            </a:lvl1pPr>
          </a:lstStyle>
          <a:p>
            <a:r>
              <a:rPr lang="en-US" dirty="0"/>
              <a:t>Image 2</a:t>
            </a:r>
          </a:p>
        </p:txBody>
      </p:sp>
      <p:sp>
        <p:nvSpPr>
          <p:cNvPr id="21" name="Label 2.1">
            <a:extLst>
              <a:ext uri="{FF2B5EF4-FFF2-40B4-BE49-F238E27FC236}">
                <a16:creationId xmlns:a16="http://schemas.microsoft.com/office/drawing/2014/main" id="{15D9E78D-62D4-4D7C-8E37-E1A000DA23A2}"/>
              </a:ext>
            </a:extLst>
          </p:cNvPr>
          <p:cNvSpPr>
            <a:spLocks noGrp="1"/>
          </p:cNvSpPr>
          <p:nvPr>
            <p:ph type="body" sz="quarter" idx="20" hasCustomPrompt="1"/>
          </p:nvPr>
        </p:nvSpPr>
        <p:spPr>
          <a:xfrm>
            <a:off x="7304580" y="1794947"/>
            <a:ext cx="1534619" cy="608524"/>
          </a:xfrm>
        </p:spPr>
        <p:txBody>
          <a:bodyPr/>
          <a:lstStyle>
            <a:lvl1pPr marL="101600" indent="0">
              <a:buNone/>
              <a:defRPr/>
            </a:lvl1pPr>
          </a:lstStyle>
          <a:p>
            <a:pPr lvl="0"/>
            <a:r>
              <a:rPr lang="en-US" dirty="0"/>
              <a:t>Label 2.1</a:t>
            </a:r>
          </a:p>
        </p:txBody>
      </p:sp>
      <p:sp>
        <p:nvSpPr>
          <p:cNvPr id="23" name="Label 2.2">
            <a:extLst>
              <a:ext uri="{FF2B5EF4-FFF2-40B4-BE49-F238E27FC236}">
                <a16:creationId xmlns:a16="http://schemas.microsoft.com/office/drawing/2014/main" id="{0ECEA5DA-0702-46DA-A4DD-66B7E7FF424B}"/>
              </a:ext>
            </a:extLst>
          </p:cNvPr>
          <p:cNvSpPr>
            <a:spLocks noGrp="1"/>
          </p:cNvSpPr>
          <p:nvPr>
            <p:ph type="body" sz="quarter" idx="21" hasCustomPrompt="1"/>
          </p:nvPr>
        </p:nvSpPr>
        <p:spPr>
          <a:xfrm>
            <a:off x="7304579" y="2707481"/>
            <a:ext cx="1534619" cy="608524"/>
          </a:xfrm>
        </p:spPr>
        <p:txBody>
          <a:bodyPr/>
          <a:lstStyle>
            <a:lvl1pPr marL="101600" indent="0">
              <a:buNone/>
              <a:defRPr/>
            </a:lvl1pPr>
          </a:lstStyle>
          <a:p>
            <a:pPr lvl="0"/>
            <a:r>
              <a:rPr lang="en-US" dirty="0"/>
              <a:t>Label 2.2</a:t>
            </a:r>
          </a:p>
        </p:txBody>
      </p:sp>
      <p:sp>
        <p:nvSpPr>
          <p:cNvPr id="25" name="Label 2.3">
            <a:extLst>
              <a:ext uri="{FF2B5EF4-FFF2-40B4-BE49-F238E27FC236}">
                <a16:creationId xmlns:a16="http://schemas.microsoft.com/office/drawing/2014/main" id="{64C63D68-E200-46DF-8E34-92DC66FE879B}"/>
              </a:ext>
            </a:extLst>
          </p:cNvPr>
          <p:cNvSpPr>
            <a:spLocks noGrp="1"/>
          </p:cNvSpPr>
          <p:nvPr>
            <p:ph type="body" sz="quarter" idx="22" hasCustomPrompt="1"/>
          </p:nvPr>
        </p:nvSpPr>
        <p:spPr>
          <a:xfrm>
            <a:off x="7304579" y="3579818"/>
            <a:ext cx="1534620" cy="608524"/>
          </a:xfrm>
        </p:spPr>
        <p:txBody>
          <a:bodyPr/>
          <a:lstStyle>
            <a:lvl1pPr marL="101600" indent="0">
              <a:buNone/>
              <a:defRPr/>
            </a:lvl1pPr>
          </a:lstStyle>
          <a:p>
            <a:pPr lvl="0"/>
            <a:r>
              <a:rPr lang="en-US" dirty="0"/>
              <a:t>Label 2.3</a:t>
            </a:r>
          </a:p>
        </p:txBody>
      </p:sp>
      <p:sp>
        <p:nvSpPr>
          <p:cNvPr id="3" name="Date Placeholder 2">
            <a:extLst>
              <a:ext uri="{FF2B5EF4-FFF2-40B4-BE49-F238E27FC236}">
                <a16:creationId xmlns:a16="http://schemas.microsoft.com/office/drawing/2014/main" id="{D8A4DA0A-BA94-4C4E-A521-FB23D113A856}"/>
              </a:ext>
            </a:extLst>
          </p:cNvPr>
          <p:cNvSpPr>
            <a:spLocks noGrp="1"/>
          </p:cNvSpPr>
          <p:nvPr>
            <p:ph type="dt" idx="10"/>
          </p:nvPr>
        </p:nvSpPr>
        <p:spPr/>
        <p:txBody>
          <a:bodyPr/>
          <a:lstStyle/>
          <a:p>
            <a:endParaRPr lang="en-US" dirty="0"/>
          </a:p>
        </p:txBody>
      </p:sp>
      <p:sp>
        <p:nvSpPr>
          <p:cNvPr id="4" name="Slide Number Placeholder 3">
            <a:extLst>
              <a:ext uri="{FF2B5EF4-FFF2-40B4-BE49-F238E27FC236}">
                <a16:creationId xmlns:a16="http://schemas.microsoft.com/office/drawing/2014/main" id="{44569933-5FC5-4C73-96ED-E1AC0FC867FE}"/>
              </a:ext>
            </a:extLst>
          </p:cNvPr>
          <p:cNvSpPr>
            <a:spLocks noGrp="1"/>
          </p:cNvSpPr>
          <p:nvPr>
            <p:ph type="sldNum" idx="11"/>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6487214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68"/>
        <p:cNvGrpSpPr/>
        <p:nvPr/>
      </p:nvGrpSpPr>
      <p:grpSpPr>
        <a:xfrm>
          <a:off x="0" y="0"/>
          <a:ext cx="0" cy="0"/>
          <a:chOff x="0" y="0"/>
          <a:chExt cx="0" cy="0"/>
        </a:xfrm>
      </p:grpSpPr>
      <p:sp>
        <p:nvSpPr>
          <p:cNvPr id="69" name="Title Placeholder"/>
          <p:cNvSpPr txBox="1">
            <a:spLocks noGrp="1"/>
          </p:cNvSpPr>
          <p:nvPr>
            <p:ph type="title" hasCustomPrompt="1"/>
          </p:nvPr>
        </p:nvSpPr>
        <p:spPr>
          <a:xfrm>
            <a:off x="685800" y="1447800"/>
            <a:ext cx="7772400" cy="2152651"/>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sz="3600" dirty="0">
                <a:latin typeface="+mj-lt"/>
              </a:rPr>
              <a:t>Click to add title	</a:t>
            </a:r>
            <a:endParaRPr dirty="0"/>
          </a:p>
        </p:txBody>
      </p:sp>
      <p:sp>
        <p:nvSpPr>
          <p:cNvPr id="70" name="Content Placeholder"/>
          <p:cNvSpPr txBox="1">
            <a:spLocks noGrp="1"/>
          </p:cNvSpPr>
          <p:nvPr>
            <p:ph type="body" idx="1"/>
          </p:nvPr>
        </p:nvSpPr>
        <p:spPr>
          <a:xfrm>
            <a:off x="674687" y="3962400"/>
            <a:ext cx="7794626" cy="175260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1600" b="0" i="0" u="none" strike="noStrike" cap="none">
                <a:solidFill>
                  <a:srgbClr val="007FA3"/>
                </a:solidFill>
                <a:latin typeface="Arial"/>
                <a:ea typeface="Arial"/>
                <a:cs typeface="Arial"/>
                <a:sym typeface="Arial"/>
              </a:defRPr>
            </a:lvl1pPr>
            <a:lvl2pPr marL="457200" marR="0" lvl="1" indent="0" algn="l" rtl="0">
              <a:spcBef>
                <a:spcPts val="600"/>
              </a:spcBef>
              <a:buClr>
                <a:srgbClr val="007FA3"/>
              </a:buClr>
              <a:buFont typeface="Arial"/>
              <a:buNone/>
              <a:defRPr sz="1800" b="0" i="0" u="none" strike="noStrike" cap="none">
                <a:solidFill>
                  <a:srgbClr val="888888"/>
                </a:solidFill>
                <a:latin typeface="Arial"/>
                <a:ea typeface="Arial"/>
                <a:cs typeface="Arial"/>
                <a:sym typeface="Arial"/>
              </a:defRPr>
            </a:lvl2pPr>
            <a:lvl3pPr marL="914400" marR="0" lvl="2" indent="0" algn="l" rtl="0">
              <a:spcBef>
                <a:spcPts val="600"/>
              </a:spcBef>
              <a:buClr>
                <a:srgbClr val="007FA3"/>
              </a:buClr>
              <a:buFont typeface="Noto Sans Symbols"/>
              <a:buNone/>
              <a:defRPr sz="1600" b="0" i="0" u="none" strike="noStrike" cap="none">
                <a:solidFill>
                  <a:srgbClr val="888888"/>
                </a:solidFill>
                <a:latin typeface="Arial"/>
                <a:ea typeface="Arial"/>
                <a:cs typeface="Arial"/>
                <a:sym typeface="Arial"/>
              </a:defRPr>
            </a:lvl3pPr>
            <a:lvl4pPr marL="1371600" marR="0" lvl="3" indent="0" algn="l" rtl="0">
              <a:spcBef>
                <a:spcPts val="600"/>
              </a:spcBef>
              <a:buClr>
                <a:srgbClr val="007FA3"/>
              </a:buClr>
              <a:buFont typeface="Arial"/>
              <a:buNone/>
              <a:defRPr sz="1400" b="0" i="0" u="none" strike="noStrike" cap="none">
                <a:solidFill>
                  <a:srgbClr val="888888"/>
                </a:solidFill>
                <a:latin typeface="Arial"/>
                <a:ea typeface="Arial"/>
                <a:cs typeface="Arial"/>
                <a:sym typeface="Arial"/>
              </a:defRPr>
            </a:lvl4pPr>
            <a:lvl5pPr marL="1828800" marR="0" lvl="4" indent="0" algn="l" rtl="0">
              <a:spcBef>
                <a:spcPts val="600"/>
              </a:spcBef>
              <a:buClr>
                <a:srgbClr val="007FA3"/>
              </a:buClr>
              <a:buFont typeface="Arial"/>
              <a:buNone/>
              <a:defRPr sz="1400" b="0" i="0" u="none" strike="noStrike" cap="none">
                <a:solidFill>
                  <a:srgbClr val="888888"/>
                </a:solidFill>
                <a:latin typeface="Arial"/>
                <a:ea typeface="Arial"/>
                <a:cs typeface="Arial"/>
                <a:sym typeface="Arial"/>
              </a:defRPr>
            </a:lvl5pPr>
            <a:lvl6pPr marL="2286000" marR="0" lvl="5"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6pPr>
            <a:lvl7pPr marL="2743200" marR="0" lvl="6"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7pPr>
            <a:lvl8pPr marL="3200400" marR="0" lvl="7"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8pPr>
            <a:lvl9pPr marL="3657600" marR="0" lvl="8"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9pPr>
          </a:lstStyle>
          <a:p>
            <a:endParaRPr dirty="0"/>
          </a:p>
        </p:txBody>
      </p:sp>
      <p:sp>
        <p:nvSpPr>
          <p:cNvPr id="72" name="Shape 72"/>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73" name="Shape 73"/>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add copyright">
    <p:spTree>
      <p:nvGrpSpPr>
        <p:cNvPr id="1" name="Shape 17"/>
        <p:cNvGrpSpPr/>
        <p:nvPr/>
      </p:nvGrpSpPr>
      <p:grpSpPr>
        <a:xfrm>
          <a:off x="0" y="0"/>
          <a:ext cx="0" cy="0"/>
          <a:chOff x="0" y="0"/>
          <a:chExt cx="0" cy="0"/>
        </a:xfrm>
      </p:grpSpPr>
      <p:sp>
        <p:nvSpPr>
          <p:cNvPr id="18" name="Shape 18"/>
          <p:cNvSpPr/>
          <p:nvPr/>
        </p:nvSpPr>
        <p:spPr>
          <a:xfrm>
            <a:off x="0" y="0"/>
            <a:ext cx="9144000" cy="3886200"/>
          </a:xfrm>
          <a:prstGeom prst="rect">
            <a:avLst/>
          </a:prstGeom>
          <a:solidFill>
            <a:srgbClr val="007FA3"/>
          </a:solidFill>
          <a:ln w="25400" cap="flat" cmpd="sng">
            <a:solidFill>
              <a:srgbClr val="007FA3"/>
            </a:solidFill>
            <a:prstDash val="solid"/>
            <a:round/>
            <a:headEnd type="none" w="med" len="med"/>
            <a:tailEnd type="none" w="med" len="med"/>
          </a:ln>
        </p:spPr>
        <p:txBody>
          <a:bodyPr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FFFFFF"/>
              </a:solidFill>
              <a:effectLst/>
              <a:uLnTx/>
              <a:uFillTx/>
              <a:latin typeface="Arial"/>
              <a:ea typeface="Arial"/>
              <a:cs typeface="Arial"/>
              <a:sym typeface="Arial"/>
            </a:endParaRPr>
          </a:p>
        </p:txBody>
      </p:sp>
      <p:sp>
        <p:nvSpPr>
          <p:cNvPr id="19" name="Title Placeholder"/>
          <p:cNvSpPr txBox="1">
            <a:spLocks noGrp="1"/>
          </p:cNvSpPr>
          <p:nvPr>
            <p:ph type="ctrTitle"/>
          </p:nvPr>
        </p:nvSpPr>
        <p:spPr>
          <a:xfrm>
            <a:off x="685800" y="762000"/>
            <a:ext cx="7772400" cy="2838451"/>
          </a:xfrm>
          <a:prstGeom prst="rect">
            <a:avLst/>
          </a:prstGeom>
          <a:noFill/>
          <a:ln>
            <a:noFill/>
          </a:ln>
        </p:spPr>
        <p:txBody>
          <a:bodyPr lIns="91425" tIns="91425" rIns="91425" bIns="91425" anchor="b" anchorCtr="0"/>
          <a:lstStyle>
            <a:lvl1pPr marL="0" marR="0" lvl="0" indent="0" algn="l" rtl="0">
              <a:lnSpc>
                <a:spcPct val="100000"/>
              </a:lnSpc>
              <a:spcBef>
                <a:spcPts val="0"/>
              </a:spcBef>
              <a:buClr>
                <a:schemeClr val="lt1"/>
              </a:buClr>
              <a:buFont typeface="Times New Roman"/>
              <a:buNone/>
              <a:defRPr sz="3600" b="1" i="0" u="none" strike="noStrike" cap="none">
                <a:solidFill>
                  <a:schemeClr val="lt1"/>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20" name="Content Placeholder"/>
          <p:cNvSpPr txBox="1">
            <a:spLocks noGrp="1"/>
          </p:cNvSpPr>
          <p:nvPr>
            <p:ph type="subTitle" idx="1"/>
          </p:nvPr>
        </p:nvSpPr>
        <p:spPr>
          <a:xfrm>
            <a:off x="674687" y="3962400"/>
            <a:ext cx="7794625" cy="175260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400" b="0" i="0" u="none" strike="noStrike" cap="none">
                <a:solidFill>
                  <a:schemeClr val="dk1"/>
                </a:solidFill>
                <a:latin typeface="+mn-lt"/>
                <a:ea typeface="Arial"/>
                <a:cs typeface="Arial"/>
                <a:sym typeface="Arial"/>
              </a:defRPr>
            </a:lvl1pPr>
            <a:lvl2pPr marL="457200" marR="0" lvl="1"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2pPr>
            <a:lvl3pPr marL="914400" marR="0" lvl="2" indent="0" algn="ctr" rtl="0">
              <a:spcBef>
                <a:spcPts val="600"/>
              </a:spcBef>
              <a:buClr>
                <a:srgbClr val="007FA3"/>
              </a:buClr>
              <a:buFont typeface="Noto Sans Symbols"/>
              <a:buNone/>
              <a:defRPr sz="1600" b="0" i="0" u="none" strike="noStrike" cap="none">
                <a:solidFill>
                  <a:srgbClr val="888888"/>
                </a:solidFill>
                <a:latin typeface="Arial"/>
                <a:ea typeface="Arial"/>
                <a:cs typeface="Arial"/>
                <a:sym typeface="Arial"/>
              </a:defRPr>
            </a:lvl3pPr>
            <a:lvl4pPr marL="1371600" marR="0" lvl="3"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4pPr>
            <a:lvl5pPr marL="1828800" marR="0" lvl="4"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5pPr>
            <a:lvl6pPr marL="2286000" marR="0" lvl="5"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6pPr>
            <a:lvl7pPr marL="2743200" marR="0" lvl="6"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7pPr>
            <a:lvl8pPr marL="3200400" marR="0" lvl="7"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8pPr>
            <a:lvl9pPr marL="3657600" marR="0" lvl="8"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9pPr>
          </a:lstStyle>
          <a:p>
            <a:endParaRPr dirty="0"/>
          </a:p>
        </p:txBody>
      </p:sp>
      <p:sp>
        <p:nvSpPr>
          <p:cNvPr id="22" name="Shape 22"/>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dirty="0">
              <a:ln>
                <a:noFill/>
              </a:ln>
              <a:solidFill>
                <a:srgbClr val="FFFFFF"/>
              </a:solidFill>
              <a:effectLst/>
              <a:uLnTx/>
              <a:uFillTx/>
              <a:latin typeface="Arial"/>
              <a:cs typeface="Arial"/>
              <a:sym typeface="Arial"/>
            </a:endParaRPr>
          </a:p>
        </p:txBody>
      </p:sp>
      <p:sp>
        <p:nvSpPr>
          <p:cNvPr id="23" name="Shape 23"/>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00000000-1234-1234-1234-123412341234}" type="slidenum">
              <a:rPr kumimoji="0" lang="en-US" sz="900" b="0" i="0" u="none" strike="noStrike" kern="0" cap="none" spc="0" normalizeH="0" baseline="0" noProof="0">
                <a:ln>
                  <a:noFill/>
                </a:ln>
                <a:solidFill>
                  <a:srgbClr val="FFFFFF"/>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Tx/>
                <a:buSzPct val="25000"/>
                <a:buFontTx/>
                <a:buNone/>
                <a:tabLst/>
                <a:defRPr/>
              </a:pPr>
              <a:t>‹#›</a:t>
            </a:fld>
            <a:endParaRPr kumimoji="0" lang="en-US" sz="900" b="0" i="0" u="none" strike="noStrike" kern="0" cap="none" spc="0" normalizeH="0" baseline="0" noProof="0" dirty="0">
              <a:ln>
                <a:noFill/>
              </a:ln>
              <a:solidFill>
                <a:srgbClr val="FFFFFF"/>
              </a:solidFill>
              <a:effectLst/>
              <a:uLnTx/>
              <a:uFillTx/>
              <a:latin typeface="Arial"/>
              <a:ea typeface="Arial"/>
              <a:cs typeface="Arial"/>
              <a:sym typeface="Arial"/>
            </a:endParaRPr>
          </a:p>
        </p:txBody>
      </p:sp>
    </p:spTree>
    <p:extLst>
      <p:ext uri="{BB962C8B-B14F-4D97-AF65-F5344CB8AC3E}">
        <p14:creationId xmlns:p14="http://schemas.microsoft.com/office/powerpoint/2010/main" val="4215940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Shape 24"/>
        <p:cNvGrpSpPr/>
        <p:nvPr/>
      </p:nvGrpSpPr>
      <p:grpSpPr>
        <a:xfrm>
          <a:off x="0" y="0"/>
          <a:ext cx="0" cy="0"/>
          <a:chOff x="0" y="0"/>
          <a:chExt cx="0" cy="0"/>
        </a:xfrm>
      </p:grpSpPr>
      <p:sp>
        <p:nvSpPr>
          <p:cNvPr id="25"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4" name="Content Placeholder 3">
            <a:extLst>
              <a:ext uri="{FF2B5EF4-FFF2-40B4-BE49-F238E27FC236}">
                <a16:creationId xmlns:a16="http://schemas.microsoft.com/office/drawing/2014/main" id="{00F45AE3-EB76-41DE-97B2-CFE79B73D3C6}"/>
              </a:ext>
            </a:extLst>
          </p:cNvPr>
          <p:cNvSpPr>
            <a:spLocks noGrp="1"/>
          </p:cNvSpPr>
          <p:nvPr>
            <p:ph sz="quarter" idx="13"/>
          </p:nvPr>
        </p:nvSpPr>
        <p:spPr>
          <a:xfrm>
            <a:off x="457200" y="1554920"/>
            <a:ext cx="8232775" cy="4663335"/>
          </a:xfrm>
        </p:spPr>
        <p:txBody>
          <a:bodyPr/>
          <a:lstStyle>
            <a:lvl1pPr indent="-255600">
              <a:defRPr sz="2400">
                <a:latin typeface="+mn-lt"/>
              </a:defRPr>
            </a:lvl1pPr>
            <a:lvl2pPr indent="-284400">
              <a:defRPr sz="2400">
                <a:latin typeface="+mn-lt"/>
              </a:defRPr>
            </a:lvl2pPr>
            <a:lvl3pPr indent="-230400">
              <a:defRPr sz="2400">
                <a:latin typeface="+mn-lt"/>
              </a:defRPr>
            </a:lvl3pPr>
            <a:lvl4pPr indent="-230400">
              <a:defRPr sz="2400">
                <a:latin typeface="+mn-lt"/>
              </a:defRPr>
            </a:lvl4pPr>
            <a:lvl5pPr indent="-230400">
              <a:defRPr sz="24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Shape 28"/>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29" name="Shape 29"/>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and Two Conten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4" name="Content Placeholder 3">
            <a:extLst>
              <a:ext uri="{FF2B5EF4-FFF2-40B4-BE49-F238E27FC236}">
                <a16:creationId xmlns:a16="http://schemas.microsoft.com/office/drawing/2014/main" id="{211BB07C-705F-4113-A2C5-779D6EA64D97}"/>
              </a:ext>
            </a:extLst>
          </p:cNvPr>
          <p:cNvSpPr>
            <a:spLocks noGrp="1"/>
          </p:cNvSpPr>
          <p:nvPr>
            <p:ph sz="quarter" idx="13"/>
          </p:nvPr>
        </p:nvSpPr>
        <p:spPr>
          <a:xfrm>
            <a:off x="457200" y="1556327"/>
            <a:ext cx="8229600" cy="226752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6">
            <a:extLst>
              <a:ext uri="{FF2B5EF4-FFF2-40B4-BE49-F238E27FC236}">
                <a16:creationId xmlns:a16="http://schemas.microsoft.com/office/drawing/2014/main" id="{820D01C0-4FD2-4065-9EC3-96A308398288}"/>
              </a:ext>
            </a:extLst>
          </p:cNvPr>
          <p:cNvSpPr>
            <a:spLocks noGrp="1"/>
          </p:cNvSpPr>
          <p:nvPr>
            <p:ph sz="quarter" idx="14"/>
          </p:nvPr>
        </p:nvSpPr>
        <p:spPr>
          <a:xfrm>
            <a:off x="457200" y="3971925"/>
            <a:ext cx="8229600" cy="2105025"/>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hree Conten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3" name="Content Placeholder 2">
            <a:extLst>
              <a:ext uri="{FF2B5EF4-FFF2-40B4-BE49-F238E27FC236}">
                <a16:creationId xmlns:a16="http://schemas.microsoft.com/office/drawing/2014/main" id="{6F503D41-401A-43DB-9BC0-38F51965B892}"/>
              </a:ext>
            </a:extLst>
          </p:cNvPr>
          <p:cNvSpPr>
            <a:spLocks noGrp="1"/>
          </p:cNvSpPr>
          <p:nvPr>
            <p:ph sz="quarter" idx="15"/>
          </p:nvPr>
        </p:nvSpPr>
        <p:spPr>
          <a:xfrm>
            <a:off x="457200" y="1556327"/>
            <a:ext cx="3635375" cy="4520623"/>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211BB07C-705F-4113-A2C5-779D6EA64D97}"/>
              </a:ext>
            </a:extLst>
          </p:cNvPr>
          <p:cNvSpPr>
            <a:spLocks noGrp="1"/>
          </p:cNvSpPr>
          <p:nvPr>
            <p:ph sz="quarter" idx="13"/>
          </p:nvPr>
        </p:nvSpPr>
        <p:spPr>
          <a:xfrm>
            <a:off x="4234542" y="1556327"/>
            <a:ext cx="4452257" cy="226752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6">
            <a:extLst>
              <a:ext uri="{FF2B5EF4-FFF2-40B4-BE49-F238E27FC236}">
                <a16:creationId xmlns:a16="http://schemas.microsoft.com/office/drawing/2014/main" id="{820D01C0-4FD2-4065-9EC3-96A308398288}"/>
              </a:ext>
            </a:extLst>
          </p:cNvPr>
          <p:cNvSpPr>
            <a:spLocks noGrp="1"/>
          </p:cNvSpPr>
          <p:nvPr>
            <p:ph sz="quarter" idx="14"/>
          </p:nvPr>
        </p:nvSpPr>
        <p:spPr>
          <a:xfrm>
            <a:off x="4234542" y="3971925"/>
            <a:ext cx="4452258" cy="2105025"/>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2769062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Two Columns">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399197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694830" y="1552575"/>
            <a:ext cx="399197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41261101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Three Columns">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57201" y="1552575"/>
            <a:ext cx="2595603"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3274199" y="1552575"/>
            <a:ext cx="2595602"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6091197" y="1552575"/>
            <a:ext cx="2595603"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4164433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Four Conten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188595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2572593" y="1552575"/>
            <a:ext cx="188595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4687986" y="1552575"/>
            <a:ext cx="188595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7">
            <a:extLst>
              <a:ext uri="{FF2B5EF4-FFF2-40B4-BE49-F238E27FC236}">
                <a16:creationId xmlns:a16="http://schemas.microsoft.com/office/drawing/2014/main" id="{99D20A0E-9225-48FB-91AF-C7D8DE4D66F4}"/>
              </a:ext>
            </a:extLst>
          </p:cNvPr>
          <p:cNvSpPr>
            <a:spLocks noGrp="1"/>
          </p:cNvSpPr>
          <p:nvPr>
            <p:ph sz="quarter" idx="16"/>
          </p:nvPr>
        </p:nvSpPr>
        <p:spPr>
          <a:xfrm>
            <a:off x="6803378" y="1552575"/>
            <a:ext cx="188595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30112147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and Ten Conten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4011769" cy="46940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57200" y="2216772"/>
            <a:ext cx="4011769" cy="552186"/>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457200" y="2953477"/>
            <a:ext cx="4011769"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7">
            <a:extLst>
              <a:ext uri="{FF2B5EF4-FFF2-40B4-BE49-F238E27FC236}">
                <a16:creationId xmlns:a16="http://schemas.microsoft.com/office/drawing/2014/main" id="{99D20A0E-9225-48FB-91AF-C7D8DE4D66F4}"/>
              </a:ext>
            </a:extLst>
          </p:cNvPr>
          <p:cNvSpPr>
            <a:spLocks noGrp="1"/>
          </p:cNvSpPr>
          <p:nvPr>
            <p:ph sz="quarter" idx="16"/>
          </p:nvPr>
        </p:nvSpPr>
        <p:spPr>
          <a:xfrm>
            <a:off x="457200" y="3640944"/>
            <a:ext cx="4011769"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3" name="Content Placeholder 2"/>
          <p:cNvSpPr>
            <a:spLocks noGrp="1"/>
          </p:cNvSpPr>
          <p:nvPr>
            <p:ph sz="quarter" idx="17"/>
          </p:nvPr>
        </p:nvSpPr>
        <p:spPr>
          <a:xfrm>
            <a:off x="457200" y="4352925"/>
            <a:ext cx="4011769" cy="4762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4"/>
          <p:cNvSpPr>
            <a:spLocks noGrp="1"/>
          </p:cNvSpPr>
          <p:nvPr>
            <p:ph sz="quarter" idx="18"/>
          </p:nvPr>
        </p:nvSpPr>
        <p:spPr>
          <a:xfrm>
            <a:off x="457200" y="5010150"/>
            <a:ext cx="4011769" cy="5143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7" name="Content Placeholder 6"/>
          <p:cNvSpPr>
            <a:spLocks noGrp="1"/>
          </p:cNvSpPr>
          <p:nvPr>
            <p:ph sz="quarter" idx="19"/>
          </p:nvPr>
        </p:nvSpPr>
        <p:spPr>
          <a:xfrm>
            <a:off x="457200" y="5692775"/>
            <a:ext cx="4011769" cy="56673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0" name="Content Placeholder 9"/>
          <p:cNvSpPr>
            <a:spLocks noGrp="1"/>
          </p:cNvSpPr>
          <p:nvPr>
            <p:ph sz="quarter" idx="20"/>
          </p:nvPr>
        </p:nvSpPr>
        <p:spPr>
          <a:xfrm>
            <a:off x="4622801" y="1557338"/>
            <a:ext cx="4064000" cy="465137"/>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2" name="Content Placeholder 11"/>
          <p:cNvSpPr>
            <a:spLocks noGrp="1"/>
          </p:cNvSpPr>
          <p:nvPr>
            <p:ph sz="quarter" idx="21"/>
          </p:nvPr>
        </p:nvSpPr>
        <p:spPr>
          <a:xfrm>
            <a:off x="4622800" y="2216150"/>
            <a:ext cx="4064000" cy="5524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4" name="Content Placeholder 13"/>
          <p:cNvSpPr>
            <a:spLocks noGrp="1"/>
          </p:cNvSpPr>
          <p:nvPr>
            <p:ph sz="quarter" idx="22"/>
          </p:nvPr>
        </p:nvSpPr>
        <p:spPr>
          <a:xfrm>
            <a:off x="4622800" y="2952750"/>
            <a:ext cx="4064000" cy="525463"/>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9" name="Content Placeholder 18"/>
          <p:cNvSpPr>
            <a:spLocks noGrp="1"/>
          </p:cNvSpPr>
          <p:nvPr>
            <p:ph sz="quarter" idx="23"/>
          </p:nvPr>
        </p:nvSpPr>
        <p:spPr>
          <a:xfrm>
            <a:off x="4622800" y="3641725"/>
            <a:ext cx="4064000" cy="523875"/>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21" name="Content Placeholder 20"/>
          <p:cNvSpPr>
            <a:spLocks noGrp="1"/>
          </p:cNvSpPr>
          <p:nvPr>
            <p:ph sz="quarter" idx="24"/>
          </p:nvPr>
        </p:nvSpPr>
        <p:spPr>
          <a:xfrm>
            <a:off x="4622800" y="4352925"/>
            <a:ext cx="4064000" cy="4762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23" name="Content Placeholder 22"/>
          <p:cNvSpPr>
            <a:spLocks noGrp="1"/>
          </p:cNvSpPr>
          <p:nvPr>
            <p:ph sz="quarter" idx="25"/>
          </p:nvPr>
        </p:nvSpPr>
        <p:spPr>
          <a:xfrm>
            <a:off x="4713288" y="5010150"/>
            <a:ext cx="3973512" cy="5143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25" name="Content Placeholder 24"/>
          <p:cNvSpPr>
            <a:spLocks noGrp="1"/>
          </p:cNvSpPr>
          <p:nvPr>
            <p:ph sz="quarter" idx="26"/>
          </p:nvPr>
        </p:nvSpPr>
        <p:spPr>
          <a:xfrm>
            <a:off x="4713288" y="5692775"/>
            <a:ext cx="3973512" cy="56673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Tree>
    <p:extLst>
      <p:ext uri="{BB962C8B-B14F-4D97-AF65-F5344CB8AC3E}">
        <p14:creationId xmlns:p14="http://schemas.microsoft.com/office/powerpoint/2010/main" val="447121803"/>
      </p:ext>
    </p:extLst>
  </p:cSld>
  <p:clrMapOvr>
    <a:masterClrMapping/>
  </p:clrMapOvr>
  <p:extLst>
    <p:ext uri="{DCECCB84-F9BA-43D5-87BE-67443E8EF086}">
      <p15:sldGuideLst xmlns:p15="http://schemas.microsoft.com/office/powerpoint/2012/main">
        <p15:guide id="1" orient="horz" pos="981"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theme" Target="../theme/theme2.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sz="3600" dirty="0">
                <a:latin typeface="+mj-lt"/>
              </a:rPr>
              <a:t>Click to add title</a:t>
            </a:r>
            <a:endParaRPr dirty="0"/>
          </a:p>
        </p:txBody>
      </p:sp>
      <p:sp>
        <p:nvSpPr>
          <p:cNvPr id="11" name="Shape 11"/>
          <p:cNvSpPr txBox="1">
            <a:spLocks noGrp="1"/>
          </p:cNvSpPr>
          <p:nvPr>
            <p:ph type="body" idx="1"/>
          </p:nvPr>
        </p:nvSpPr>
        <p:spPr>
          <a:xfrm>
            <a:off x="457200" y="1600200"/>
            <a:ext cx="8229600" cy="4428411"/>
          </a:xfrm>
          <a:prstGeom prst="rect">
            <a:avLst/>
          </a:prstGeom>
          <a:noFill/>
          <a:ln>
            <a:noFill/>
          </a:ln>
        </p:spPr>
        <p:txBody>
          <a:bodyPr lIns="91425" tIns="91425" rIns="91425" bIns="91425" anchor="t" anchorCtr="0"/>
          <a:lstStyle>
            <a:lvl1pPr marL="256032" marR="0" lvl="0" indent="-1544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3" name="Shape 1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tx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a:defRPr/>
            </a:pPr>
            <a:endParaRPr lang="en-US" dirty="0">
              <a:solidFill>
                <a:schemeClr val="tx1"/>
              </a:solidFill>
            </a:endParaRPr>
          </a:p>
        </p:txBody>
      </p:sp>
      <p:sp>
        <p:nvSpPr>
          <p:cNvPr id="14" name="Shape 1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lvl1pPr>
              <a:defRPr>
                <a:solidFill>
                  <a:schemeClr val="tx1"/>
                </a:solidFill>
              </a:defRPr>
            </a:lvl1pPr>
          </a:lstStyle>
          <a:p>
            <a:pPr algn="r">
              <a:buSzPct val="25000"/>
              <a:defRPr/>
            </a:pPr>
            <a:fld id="{00000000-1234-1234-1234-123412341234}" type="slidenum">
              <a:rPr lang="en-US" sz="900" smtClean="0"/>
              <a:pPr algn="r">
                <a:buSzPct val="25000"/>
                <a:defRPr/>
              </a:pPr>
              <a:t>‹#›</a:t>
            </a:fld>
            <a:endParaRPr lang="en-US" sz="900" dirty="0"/>
          </a:p>
        </p:txBody>
      </p:sp>
    </p:spTree>
    <p:extLst>
      <p:ext uri="{BB962C8B-B14F-4D97-AF65-F5344CB8AC3E}">
        <p14:creationId xmlns:p14="http://schemas.microsoft.com/office/powerpoint/2010/main" val="3246644562"/>
      </p:ext>
    </p:extLst>
  </p:cSld>
  <p:clrMap bg1="lt1" tx1="dk1" bg2="dk2" tx2="lt2" accent1="accent1" accent2="accent2" accent3="accent3" accent4="accent4" accent5="accent5" accent6="accent6" hlink="hlink" folHlink="folHlink"/>
  <p:sldLayoutIdLst>
    <p:sldLayoutId id="2147483675"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3600" b="0" i="0" u="none" strike="noStrike" cap="none">
          <a:solidFill>
            <a:srgbClr val="000000"/>
          </a:solidFill>
          <a:latin typeface="+mj-lt"/>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sz="3600" dirty="0">
                <a:latin typeface="+mj-lt"/>
              </a:rPr>
              <a:t>Click to add title</a:t>
            </a:r>
            <a:endParaRPr dirty="0"/>
          </a:p>
        </p:txBody>
      </p:sp>
      <p:sp>
        <p:nvSpPr>
          <p:cNvPr id="11" name="Content Placeholder"/>
          <p:cNvSpPr txBox="1">
            <a:spLocks noGrp="1"/>
          </p:cNvSpPr>
          <p:nvPr>
            <p:ph type="body" idx="1"/>
          </p:nvPr>
        </p:nvSpPr>
        <p:spPr>
          <a:xfrm>
            <a:off x="457200" y="1600200"/>
            <a:ext cx="8229600" cy="4428411"/>
          </a:xfrm>
          <a:prstGeom prst="rect">
            <a:avLst/>
          </a:prstGeom>
          <a:noFill/>
          <a:ln>
            <a:noFill/>
          </a:ln>
        </p:spPr>
        <p:txBody>
          <a:bodyPr lIns="91425" tIns="91425" rIns="91425" bIns="91425" anchor="t" anchorCtr="0"/>
          <a:lstStyle>
            <a:lvl1pPr marL="256032" marR="0" lvl="0" indent="-1544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3" name="Shape 1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4" name="Shape 1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64" r:id="rId1"/>
    <p:sldLayoutId id="2147483649" r:id="rId2"/>
    <p:sldLayoutId id="2147483650" r:id="rId3"/>
    <p:sldLayoutId id="2147483676" r:id="rId4"/>
    <p:sldLayoutId id="2147483677" r:id="rId5"/>
    <p:sldLayoutId id="2147483678" r:id="rId6"/>
    <p:sldLayoutId id="2147483679" r:id="rId7"/>
    <p:sldLayoutId id="2147483680" r:id="rId8"/>
    <p:sldLayoutId id="2147483681" r:id="rId9"/>
    <p:sldLayoutId id="2147483671" r:id="rId10"/>
    <p:sldLayoutId id="2147483673" r:id="rId11"/>
    <p:sldLayoutId id="2147483670" r:id="rId12"/>
    <p:sldLayoutId id="2147483669" r:id="rId13"/>
    <p:sldLayoutId id="2147483655"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3600" b="0" i="0" u="none" strike="noStrike" cap="none">
          <a:solidFill>
            <a:srgbClr val="000000"/>
          </a:solidFill>
          <a:latin typeface="+mj-lt"/>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mn-lt"/>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hyperlink" Target="https://www.khanacademy.org/economics-finance-domain/core-finance/current-economics/credit-crisis/v/mortgage-backed-securities-i" TargetMode="Externa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hyperlink" Target="https://www.federalreserve.gov/releases/Z1" TargetMode="Externa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hyperlink" Target="https://www.federalreserve.gov/releases/Z1" TargetMode="Externa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hyperlink" Target="https://www.federalreserve.gov/releases/Z1" TargetMode="Externa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98728-A241-43F4-95FF-6C49FEEA0911}"/>
              </a:ext>
              <a:ext uri="{C183D7F6-B498-43B3-948B-1728B52AA6E4}">
                <adec:decorative xmlns:adec="http://schemas.microsoft.com/office/drawing/2017/decorative" val="1"/>
              </a:ext>
            </a:extLst>
          </p:cNvPr>
          <p:cNvSpPr>
            <a:spLocks noGrp="1"/>
          </p:cNvSpPr>
          <p:nvPr>
            <p:ph type="title"/>
          </p:nvPr>
        </p:nvSpPr>
        <p:spPr>
          <a:xfrm>
            <a:off x="457199" y="143692"/>
            <a:ext cx="8229601" cy="987333"/>
          </a:xfrm>
        </p:spPr>
        <p:txBody>
          <a:bodyPr anchor="ctr"/>
          <a:lstStyle/>
          <a:p>
            <a:pPr marL="0" algn="ctr"/>
            <a:r>
              <a:rPr lang="en-US" sz="2800" b="1" dirty="0">
                <a:latin typeface="+mn-lt"/>
              </a:rPr>
              <a:t>Chapter 2</a:t>
            </a:r>
          </a:p>
        </p:txBody>
      </p:sp>
      <p:sp>
        <p:nvSpPr>
          <p:cNvPr id="6" name="Content Placeholder 5">
            <a:extLst>
              <a:ext uri="{FF2B5EF4-FFF2-40B4-BE49-F238E27FC236}">
                <a16:creationId xmlns:a16="http://schemas.microsoft.com/office/drawing/2014/main" id="{82FD4EC9-4778-4E2F-B136-2A176CA2BA69}"/>
              </a:ext>
              <a:ext uri="{C183D7F6-B498-43B3-948B-1728B52AA6E4}">
                <adec:decorative xmlns:adec="http://schemas.microsoft.com/office/drawing/2017/decorative" val="1"/>
              </a:ext>
            </a:extLst>
          </p:cNvPr>
          <p:cNvSpPr>
            <a:spLocks noGrp="1"/>
          </p:cNvSpPr>
          <p:nvPr>
            <p:ph sz="quarter" idx="15"/>
          </p:nvPr>
        </p:nvSpPr>
        <p:spPr>
          <a:xfrm>
            <a:off x="2080470" y="2453738"/>
            <a:ext cx="5394121" cy="1786139"/>
          </a:xfrm>
        </p:spPr>
        <p:txBody>
          <a:bodyPr/>
          <a:lstStyle/>
          <a:p>
            <a:r>
              <a:rPr lang="en-US" sz="3200" b="1" dirty="0"/>
              <a:t>An Overview of the Financial System</a:t>
            </a:r>
          </a:p>
        </p:txBody>
      </p:sp>
    </p:spTree>
    <p:extLst>
      <p:ext uri="{BB962C8B-B14F-4D97-AF65-F5344CB8AC3E}">
        <p14:creationId xmlns:p14="http://schemas.microsoft.com/office/powerpoint/2010/main" val="38013359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01254-ED1E-4655-B297-63E56262DF38}"/>
              </a:ext>
            </a:extLst>
          </p:cNvPr>
          <p:cNvSpPr>
            <a:spLocks noGrp="1"/>
          </p:cNvSpPr>
          <p:nvPr>
            <p:ph type="title"/>
          </p:nvPr>
        </p:nvSpPr>
        <p:spPr/>
        <p:txBody>
          <a:bodyPr/>
          <a:lstStyle/>
          <a:p>
            <a:r>
              <a:rPr lang="en-IN" sz="3200" dirty="0"/>
              <a:t>Internationalization of Financial Markets</a:t>
            </a:r>
          </a:p>
        </p:txBody>
      </p:sp>
      <p:sp>
        <p:nvSpPr>
          <p:cNvPr id="3" name="Content Placeholder 2">
            <a:extLst>
              <a:ext uri="{FF2B5EF4-FFF2-40B4-BE49-F238E27FC236}">
                <a16:creationId xmlns:a16="http://schemas.microsoft.com/office/drawing/2014/main" id="{77F8BDE4-F873-4A15-9625-90C6265AD091}"/>
              </a:ext>
            </a:extLst>
          </p:cNvPr>
          <p:cNvSpPr>
            <a:spLocks noGrp="1"/>
          </p:cNvSpPr>
          <p:nvPr>
            <p:ph sz="quarter" idx="13"/>
          </p:nvPr>
        </p:nvSpPr>
        <p:spPr>
          <a:xfrm>
            <a:off x="457200" y="1554920"/>
            <a:ext cx="8469517" cy="4663335"/>
          </a:xfrm>
        </p:spPr>
        <p:txBody>
          <a:bodyPr/>
          <a:lstStyle/>
          <a:p>
            <a:r>
              <a:rPr lang="en-US" sz="2200" b="1" dirty="0"/>
              <a:t>Foreign Bonds:</a:t>
            </a:r>
            <a:r>
              <a:rPr lang="en-US" sz="2200" dirty="0"/>
              <a:t> sold in a foreign country and denominated in that country’s currency</a:t>
            </a:r>
          </a:p>
          <a:p>
            <a:r>
              <a:rPr lang="en-US" sz="2200" b="1" dirty="0"/>
              <a:t>Eurobond:</a:t>
            </a:r>
            <a:r>
              <a:rPr lang="en-US" sz="2200" dirty="0"/>
              <a:t> bond denominated in a currency other than that of the country in which it is sold</a:t>
            </a:r>
          </a:p>
          <a:p>
            <a:r>
              <a:rPr lang="en-US" sz="2200" b="1" dirty="0"/>
              <a:t>Eurocurrencies:</a:t>
            </a:r>
            <a:r>
              <a:rPr lang="en-US" sz="2200" dirty="0"/>
              <a:t> foreign currencies deposited in banks outside the home country</a:t>
            </a:r>
          </a:p>
          <a:p>
            <a:pPr lvl="1"/>
            <a:r>
              <a:rPr lang="en-US" sz="2200" b="1" dirty="0"/>
              <a:t>Eurodollars:</a:t>
            </a:r>
            <a:r>
              <a:rPr lang="en-US" sz="2200" dirty="0"/>
              <a:t> U.S. dollars deposited in foreign banks outside the United States or in foreign branches of U.S. banks</a:t>
            </a:r>
          </a:p>
          <a:p>
            <a:r>
              <a:rPr lang="en-US" sz="2200" b="1" dirty="0"/>
              <a:t>World Stock Markets:</a:t>
            </a:r>
          </a:p>
          <a:p>
            <a:pPr lvl="1"/>
            <a:r>
              <a:rPr lang="en-US" sz="2200" dirty="0"/>
              <a:t>help finance corporations in the United States and the U.S. federal government</a:t>
            </a:r>
          </a:p>
        </p:txBody>
      </p:sp>
    </p:spTree>
    <p:extLst>
      <p:ext uri="{BB962C8B-B14F-4D97-AF65-F5344CB8AC3E}">
        <p14:creationId xmlns:p14="http://schemas.microsoft.com/office/powerpoint/2010/main" val="564904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54CA3-AC9D-4629-9B36-BB465093DC5A}"/>
              </a:ext>
            </a:extLst>
          </p:cNvPr>
          <p:cNvSpPr>
            <a:spLocks noGrp="1"/>
          </p:cNvSpPr>
          <p:nvPr>
            <p:ph type="title"/>
          </p:nvPr>
        </p:nvSpPr>
        <p:spPr/>
        <p:txBody>
          <a:bodyPr/>
          <a:lstStyle/>
          <a:p>
            <a:r>
              <a:rPr lang="en-US" sz="3200" dirty="0"/>
              <a:t>Function of Financial Intermediaries: Indirect Finance </a:t>
            </a:r>
            <a:r>
              <a:rPr lang="en-US" sz="2000" b="0" dirty="0"/>
              <a:t>(1 of 3)</a:t>
            </a:r>
            <a:endParaRPr lang="en-IN" sz="2000" b="0" dirty="0"/>
          </a:p>
        </p:txBody>
      </p:sp>
      <p:sp>
        <p:nvSpPr>
          <p:cNvPr id="3" name="Content Placeholder 2">
            <a:extLst>
              <a:ext uri="{FF2B5EF4-FFF2-40B4-BE49-F238E27FC236}">
                <a16:creationId xmlns:a16="http://schemas.microsoft.com/office/drawing/2014/main" id="{479D0492-4C81-4634-BA7C-927751E315E9}"/>
              </a:ext>
            </a:extLst>
          </p:cNvPr>
          <p:cNvSpPr>
            <a:spLocks noGrp="1"/>
          </p:cNvSpPr>
          <p:nvPr>
            <p:ph sz="quarter" idx="13"/>
          </p:nvPr>
        </p:nvSpPr>
        <p:spPr/>
        <p:txBody>
          <a:bodyPr/>
          <a:lstStyle/>
          <a:p>
            <a:r>
              <a:rPr lang="en-US" dirty="0"/>
              <a:t>Lower transaction costs (time and money spent in carrying out financial transactions)</a:t>
            </a:r>
          </a:p>
          <a:p>
            <a:pPr lvl="1"/>
            <a:r>
              <a:rPr lang="en-US" dirty="0"/>
              <a:t>Economies of scale</a:t>
            </a:r>
          </a:p>
          <a:p>
            <a:pPr lvl="1"/>
            <a:r>
              <a:rPr lang="en-US" dirty="0"/>
              <a:t>Liquidity services</a:t>
            </a:r>
          </a:p>
          <a:p>
            <a:r>
              <a:rPr lang="en-US" dirty="0"/>
              <a:t>Reduce the exposure of investors to risk</a:t>
            </a:r>
          </a:p>
          <a:p>
            <a:pPr lvl="1"/>
            <a:r>
              <a:rPr lang="en-US" dirty="0"/>
              <a:t>Risk sharing (asset transformation)</a:t>
            </a:r>
          </a:p>
          <a:p>
            <a:pPr lvl="1"/>
            <a:r>
              <a:rPr lang="en-US" dirty="0"/>
              <a:t>Diversification</a:t>
            </a:r>
          </a:p>
        </p:txBody>
      </p:sp>
    </p:spTree>
    <p:extLst>
      <p:ext uri="{BB962C8B-B14F-4D97-AF65-F5344CB8AC3E}">
        <p14:creationId xmlns:p14="http://schemas.microsoft.com/office/powerpoint/2010/main" val="30495492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54CA3-AC9D-4629-9B36-BB465093DC5A}"/>
              </a:ext>
            </a:extLst>
          </p:cNvPr>
          <p:cNvSpPr>
            <a:spLocks noGrp="1"/>
          </p:cNvSpPr>
          <p:nvPr>
            <p:ph type="title"/>
          </p:nvPr>
        </p:nvSpPr>
        <p:spPr/>
        <p:txBody>
          <a:bodyPr/>
          <a:lstStyle/>
          <a:p>
            <a:r>
              <a:rPr lang="en-US" sz="3200" dirty="0"/>
              <a:t>Function of Financial Intermediaries: Indirect Finance </a:t>
            </a:r>
            <a:r>
              <a:rPr lang="en-US" sz="2000" b="0" dirty="0"/>
              <a:t>(2 of 3)</a:t>
            </a:r>
            <a:endParaRPr lang="en-IN" sz="2000" b="0" dirty="0"/>
          </a:p>
        </p:txBody>
      </p:sp>
      <p:sp>
        <p:nvSpPr>
          <p:cNvPr id="3" name="Content Placeholder 2">
            <a:extLst>
              <a:ext uri="{FF2B5EF4-FFF2-40B4-BE49-F238E27FC236}">
                <a16:creationId xmlns:a16="http://schemas.microsoft.com/office/drawing/2014/main" id="{479D0492-4C81-4634-BA7C-927751E315E9}"/>
              </a:ext>
            </a:extLst>
          </p:cNvPr>
          <p:cNvSpPr>
            <a:spLocks noGrp="1"/>
          </p:cNvSpPr>
          <p:nvPr>
            <p:ph sz="quarter" idx="13"/>
          </p:nvPr>
        </p:nvSpPr>
        <p:spPr>
          <a:xfrm>
            <a:off x="457200" y="1554920"/>
            <a:ext cx="8378982" cy="4663335"/>
          </a:xfrm>
        </p:spPr>
        <p:txBody>
          <a:bodyPr/>
          <a:lstStyle/>
          <a:p>
            <a:r>
              <a:rPr lang="en-US" dirty="0"/>
              <a:t>Deal with asymmetric information problems:</a:t>
            </a:r>
          </a:p>
          <a:p>
            <a:pPr lvl="1"/>
            <a:r>
              <a:rPr lang="en-US" b="1" dirty="0"/>
              <a:t>Adverse Selection</a:t>
            </a:r>
            <a:r>
              <a:rPr lang="en-US" dirty="0"/>
              <a:t> (before the transaction): try to avoid selecting the risky borrower by gathering information about them</a:t>
            </a:r>
          </a:p>
          <a:p>
            <a:pPr lvl="1"/>
            <a:r>
              <a:rPr lang="en-US" b="1" dirty="0"/>
              <a:t>Moral Hazard</a:t>
            </a:r>
            <a:r>
              <a:rPr lang="en-US" dirty="0"/>
              <a:t> (after the transaction): ensure borrower will not engage in activities that will prevent him/her to repay the loan.</a:t>
            </a:r>
          </a:p>
          <a:p>
            <a:pPr lvl="2"/>
            <a:r>
              <a:rPr lang="en-US" dirty="0"/>
              <a:t>Sign a contract with restrictive covenants.</a:t>
            </a:r>
          </a:p>
        </p:txBody>
      </p:sp>
    </p:spTree>
    <p:extLst>
      <p:ext uri="{BB962C8B-B14F-4D97-AF65-F5344CB8AC3E}">
        <p14:creationId xmlns:p14="http://schemas.microsoft.com/office/powerpoint/2010/main" val="39849507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54CA3-AC9D-4629-9B36-BB465093DC5A}"/>
              </a:ext>
            </a:extLst>
          </p:cNvPr>
          <p:cNvSpPr>
            <a:spLocks noGrp="1"/>
          </p:cNvSpPr>
          <p:nvPr>
            <p:ph type="title"/>
          </p:nvPr>
        </p:nvSpPr>
        <p:spPr/>
        <p:txBody>
          <a:bodyPr/>
          <a:lstStyle/>
          <a:p>
            <a:r>
              <a:rPr lang="en-US" sz="3200" dirty="0"/>
              <a:t>Function of Financial Intermediaries: Indirect Finance </a:t>
            </a:r>
            <a:r>
              <a:rPr lang="en-US" sz="2000" b="0" dirty="0"/>
              <a:t>(3 of 3)</a:t>
            </a:r>
            <a:endParaRPr lang="en-IN" sz="2000" b="0" dirty="0"/>
          </a:p>
        </p:txBody>
      </p:sp>
      <p:sp>
        <p:nvSpPr>
          <p:cNvPr id="3" name="Content Placeholder 2">
            <a:extLst>
              <a:ext uri="{FF2B5EF4-FFF2-40B4-BE49-F238E27FC236}">
                <a16:creationId xmlns:a16="http://schemas.microsoft.com/office/drawing/2014/main" id="{479D0492-4C81-4634-BA7C-927751E315E9}"/>
              </a:ext>
            </a:extLst>
          </p:cNvPr>
          <p:cNvSpPr>
            <a:spLocks noGrp="1"/>
          </p:cNvSpPr>
          <p:nvPr>
            <p:ph sz="quarter" idx="13"/>
          </p:nvPr>
        </p:nvSpPr>
        <p:spPr>
          <a:xfrm>
            <a:off x="457200" y="1554920"/>
            <a:ext cx="8378982" cy="4663335"/>
          </a:xfrm>
        </p:spPr>
        <p:txBody>
          <a:bodyPr/>
          <a:lstStyle/>
          <a:p>
            <a:r>
              <a:rPr lang="en-US" dirty="0"/>
              <a:t>Financial intermediaries can also achieve </a:t>
            </a:r>
            <a:r>
              <a:rPr lang="en-US" b="1" dirty="0"/>
              <a:t>economies of scope</a:t>
            </a:r>
            <a:r>
              <a:rPr lang="en-US" dirty="0"/>
              <a:t>; that is, they can lower the cost of information production for each service by applying one information resource to many different services, but they can also create potential costs in terms of </a:t>
            </a:r>
            <a:r>
              <a:rPr lang="en-US" b="1" dirty="0"/>
              <a:t>conflicts of interest</a:t>
            </a:r>
            <a:r>
              <a:rPr lang="en-US" dirty="0"/>
              <a:t>.</a:t>
            </a:r>
          </a:p>
          <a:p>
            <a:r>
              <a:rPr lang="en-US" dirty="0"/>
              <a:t>Overall conclusion:</a:t>
            </a:r>
          </a:p>
          <a:p>
            <a:pPr lvl="1"/>
            <a:r>
              <a:rPr lang="en-US" dirty="0"/>
              <a:t>Financial intermediaries allow “small” savers and borrowers to benefit from the existence of financial markets.</a:t>
            </a:r>
          </a:p>
        </p:txBody>
      </p:sp>
    </p:spTree>
    <p:extLst>
      <p:ext uri="{BB962C8B-B14F-4D97-AF65-F5344CB8AC3E}">
        <p14:creationId xmlns:p14="http://schemas.microsoft.com/office/powerpoint/2010/main" val="21898101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855B2-6045-4DE2-A94D-A9C419F71C83}"/>
              </a:ext>
            </a:extLst>
          </p:cNvPr>
          <p:cNvSpPr>
            <a:spLocks noGrp="1"/>
          </p:cNvSpPr>
          <p:nvPr>
            <p:ph type="title"/>
          </p:nvPr>
        </p:nvSpPr>
        <p:spPr>
          <a:xfrm>
            <a:off x="457200" y="215371"/>
            <a:ext cx="8424250" cy="1097279"/>
          </a:xfrm>
        </p:spPr>
        <p:txBody>
          <a:bodyPr/>
          <a:lstStyle/>
          <a:p>
            <a:r>
              <a:rPr lang="en-US" dirty="0"/>
              <a:t>Types of Financial Intermediaries </a:t>
            </a:r>
            <a:r>
              <a:rPr lang="en-US" sz="2000" b="0" dirty="0"/>
              <a:t>(1 of 6)</a:t>
            </a:r>
            <a:endParaRPr lang="en-IN" sz="2000" b="0" dirty="0"/>
          </a:p>
        </p:txBody>
      </p:sp>
      <p:sp>
        <p:nvSpPr>
          <p:cNvPr id="5" name="Content Placeholder 4">
            <a:extLst>
              <a:ext uri="{FF2B5EF4-FFF2-40B4-BE49-F238E27FC236}">
                <a16:creationId xmlns:a16="http://schemas.microsoft.com/office/drawing/2014/main" id="{21F2009F-1128-488F-9332-8BBBD3A9835E}"/>
              </a:ext>
            </a:extLst>
          </p:cNvPr>
          <p:cNvSpPr>
            <a:spLocks noGrp="1"/>
          </p:cNvSpPr>
          <p:nvPr>
            <p:ph sz="quarter" idx="13"/>
          </p:nvPr>
        </p:nvSpPr>
        <p:spPr>
          <a:xfrm>
            <a:off x="457200" y="1552574"/>
            <a:ext cx="8229600" cy="521155"/>
          </a:xfrm>
        </p:spPr>
        <p:txBody>
          <a:bodyPr/>
          <a:lstStyle/>
          <a:p>
            <a:pPr marL="432" indent="0">
              <a:buNone/>
            </a:pPr>
            <a:r>
              <a:rPr lang="en-US" sz="2000" b="1" dirty="0"/>
              <a:t>Table 3</a:t>
            </a:r>
            <a:r>
              <a:rPr lang="en-US" sz="2000" dirty="0"/>
              <a:t> Primary Assets and Liabilities of Financial Intermediaries</a:t>
            </a:r>
          </a:p>
        </p:txBody>
      </p:sp>
      <p:sp>
        <p:nvSpPr>
          <p:cNvPr id="3" name="Content Placeholder 2">
            <a:extLst>
              <a:ext uri="{FF2B5EF4-FFF2-40B4-BE49-F238E27FC236}">
                <a16:creationId xmlns:a16="http://schemas.microsoft.com/office/drawing/2014/main" id="{9FB87C43-F5B6-4544-BE00-69A4B8BAD4D9}"/>
              </a:ext>
            </a:extLst>
          </p:cNvPr>
          <p:cNvSpPr>
            <a:spLocks noGrp="1"/>
          </p:cNvSpPr>
          <p:nvPr>
            <p:ph sz="quarter" idx="15"/>
          </p:nvPr>
        </p:nvSpPr>
        <p:spPr>
          <a:xfrm>
            <a:off x="457200" y="2244687"/>
            <a:ext cx="8229600" cy="536780"/>
          </a:xfrm>
        </p:spPr>
        <p:txBody>
          <a:bodyPr/>
          <a:lstStyle/>
          <a:p>
            <a:pPr marL="432" indent="0">
              <a:buNone/>
            </a:pPr>
            <a:r>
              <a:rPr lang="en-IN" sz="2000" b="1" dirty="0"/>
              <a:t>Depository institutions (banks)</a:t>
            </a:r>
          </a:p>
        </p:txBody>
      </p:sp>
      <p:graphicFrame>
        <p:nvGraphicFramePr>
          <p:cNvPr id="13" name="Content Placeholder 5">
            <a:extLst>
              <a:ext uri="{FF2B5EF4-FFF2-40B4-BE49-F238E27FC236}">
                <a16:creationId xmlns:a16="http://schemas.microsoft.com/office/drawing/2014/main" id="{2819DB34-DB37-483D-A7E3-B386B710312D}"/>
              </a:ext>
            </a:extLst>
          </p:cNvPr>
          <p:cNvGraphicFramePr>
            <a:graphicFrameLocks noGrp="1"/>
          </p:cNvGraphicFramePr>
          <p:nvPr>
            <p:ph sz="quarter" idx="14"/>
            <p:extLst>
              <p:ext uri="{D42A27DB-BD31-4B8C-83A1-F6EECF244321}">
                <p14:modId xmlns:p14="http://schemas.microsoft.com/office/powerpoint/2010/main" val="1609343037"/>
              </p:ext>
            </p:extLst>
          </p:nvPr>
        </p:nvGraphicFramePr>
        <p:xfrm>
          <a:off x="457200" y="3040757"/>
          <a:ext cx="8229600" cy="2758440"/>
        </p:xfrm>
        <a:graphic>
          <a:graphicData uri="http://schemas.openxmlformats.org/drawingml/2006/table">
            <a:tbl>
              <a:tblPr firstRow="1" bandRow="1">
                <a:tableStyleId>{2D5ABB26-0587-4C30-8999-92F81FD0307C}</a:tableStyleId>
              </a:tblPr>
              <a:tblGrid>
                <a:gridCol w="2971800">
                  <a:extLst>
                    <a:ext uri="{9D8B030D-6E8A-4147-A177-3AD203B41FA5}">
                      <a16:colId xmlns:a16="http://schemas.microsoft.com/office/drawing/2014/main" val="2390593343"/>
                    </a:ext>
                  </a:extLst>
                </a:gridCol>
                <a:gridCol w="2283737">
                  <a:extLst>
                    <a:ext uri="{9D8B030D-6E8A-4147-A177-3AD203B41FA5}">
                      <a16:colId xmlns:a16="http://schemas.microsoft.com/office/drawing/2014/main" val="3809221720"/>
                    </a:ext>
                  </a:extLst>
                </a:gridCol>
                <a:gridCol w="2974063">
                  <a:extLst>
                    <a:ext uri="{9D8B030D-6E8A-4147-A177-3AD203B41FA5}">
                      <a16:colId xmlns:a16="http://schemas.microsoft.com/office/drawing/2014/main" val="932917371"/>
                    </a:ext>
                  </a:extLst>
                </a:gridCol>
              </a:tblGrid>
              <a:tr h="370840">
                <a:tc>
                  <a:txBody>
                    <a:bodyPr/>
                    <a:lstStyle/>
                    <a:p>
                      <a:r>
                        <a:rPr lang="en-IN" sz="1600" b="1" i="0" u="none" strike="noStrike" kern="1200" baseline="0" dirty="0">
                          <a:solidFill>
                            <a:schemeClr val="tx1"/>
                          </a:solidFill>
                          <a:latin typeface="+mn-lt"/>
                          <a:ea typeface="+mn-ea"/>
                          <a:cs typeface="+mn-cs"/>
                        </a:rPr>
                        <a:t>Type of Intermediary</a:t>
                      </a:r>
                      <a:endParaRPr lang="en-IN" sz="1600" b="1" dirty="0"/>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600" b="1" dirty="0"/>
                        <a:t>Primary Liabilities (Sources of Funds)</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600" b="1" dirty="0"/>
                        <a:t>Primary Assets (Uses of Funds)</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03703997"/>
                  </a:ext>
                </a:extLst>
              </a:tr>
              <a:tr h="370840">
                <a:tc>
                  <a:txBody>
                    <a:bodyPr/>
                    <a:lstStyle/>
                    <a:p>
                      <a:r>
                        <a:rPr lang="en-IN" sz="1600" b="0" i="0" u="none" strike="noStrike" kern="1200" baseline="0" dirty="0">
                          <a:solidFill>
                            <a:schemeClr val="tx1"/>
                          </a:solidFill>
                          <a:latin typeface="+mn-lt"/>
                          <a:ea typeface="+mn-ea"/>
                          <a:cs typeface="+mn-cs"/>
                        </a:rPr>
                        <a:t>Commercial banks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600" b="0" i="0" u="none" strike="noStrike" kern="1200" baseline="0" dirty="0">
                          <a:solidFill>
                            <a:schemeClr val="tx1"/>
                          </a:solidFill>
                          <a:latin typeface="+mn-lt"/>
                          <a:ea typeface="+mn-ea"/>
                          <a:cs typeface="+mn-cs"/>
                        </a:rPr>
                        <a:t>Deposits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600" dirty="0"/>
                        <a:t>Business and consumer loans, mortgages, U.S. government securities, and municipal bonds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37623263"/>
                  </a:ext>
                </a:extLst>
              </a:tr>
              <a:tr h="370840">
                <a:tc>
                  <a:txBody>
                    <a:bodyPr/>
                    <a:lstStyle/>
                    <a:p>
                      <a:r>
                        <a:rPr lang="en-IN" sz="1600" b="0" i="0" u="none" strike="noStrike" kern="1200" baseline="0" dirty="0">
                          <a:solidFill>
                            <a:schemeClr val="tx1"/>
                          </a:solidFill>
                          <a:latin typeface="+mn-lt"/>
                          <a:ea typeface="+mn-ea"/>
                          <a:cs typeface="+mn-cs"/>
                        </a:rPr>
                        <a:t>Savings and loan associations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600" b="0" i="0" u="none" strike="noStrike" kern="1200" baseline="0" dirty="0">
                          <a:solidFill>
                            <a:schemeClr val="tx1"/>
                          </a:solidFill>
                          <a:latin typeface="+mn-lt"/>
                          <a:ea typeface="+mn-ea"/>
                          <a:cs typeface="+mn-cs"/>
                        </a:rPr>
                        <a:t>Deposits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600" b="0" i="0" u="none" strike="noStrike" kern="1200" baseline="0" dirty="0">
                          <a:solidFill>
                            <a:schemeClr val="tx1"/>
                          </a:solidFill>
                          <a:latin typeface="+mn-lt"/>
                          <a:ea typeface="+mn-ea"/>
                          <a:cs typeface="+mn-cs"/>
                        </a:rPr>
                        <a:t>Mortgages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43660337"/>
                  </a:ext>
                </a:extLst>
              </a:tr>
              <a:tr h="370840">
                <a:tc>
                  <a:txBody>
                    <a:bodyPr/>
                    <a:lstStyle/>
                    <a:p>
                      <a:r>
                        <a:rPr lang="en-IN" sz="1600" b="0" i="0" u="none" strike="noStrike" kern="1200" baseline="0" dirty="0">
                          <a:solidFill>
                            <a:schemeClr val="tx1"/>
                          </a:solidFill>
                          <a:latin typeface="+mn-lt"/>
                          <a:ea typeface="+mn-ea"/>
                          <a:cs typeface="+mn-cs"/>
                        </a:rPr>
                        <a:t>Mutual savings banks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600" b="0" i="0" u="none" strike="noStrike" kern="1200" baseline="0" dirty="0">
                          <a:solidFill>
                            <a:schemeClr val="tx1"/>
                          </a:solidFill>
                          <a:latin typeface="+mn-lt"/>
                          <a:ea typeface="+mn-ea"/>
                          <a:cs typeface="+mn-cs"/>
                        </a:rPr>
                        <a:t>Deposits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600" b="0" i="0" u="none" strike="noStrike" kern="1200" baseline="0" dirty="0">
                          <a:solidFill>
                            <a:schemeClr val="tx1"/>
                          </a:solidFill>
                          <a:latin typeface="+mn-lt"/>
                          <a:ea typeface="+mn-ea"/>
                          <a:cs typeface="+mn-cs"/>
                        </a:rPr>
                        <a:t>Mortgages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66150207"/>
                  </a:ext>
                </a:extLst>
              </a:tr>
              <a:tr h="370840">
                <a:tc>
                  <a:txBody>
                    <a:bodyPr/>
                    <a:lstStyle/>
                    <a:p>
                      <a:r>
                        <a:rPr lang="en-IN" sz="1600" b="0" i="0" u="none" strike="noStrike" kern="1200" baseline="0" dirty="0">
                          <a:solidFill>
                            <a:schemeClr val="tx1"/>
                          </a:solidFill>
                          <a:latin typeface="+mn-lt"/>
                          <a:ea typeface="+mn-ea"/>
                          <a:cs typeface="+mn-cs"/>
                        </a:rPr>
                        <a:t>Credit unions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600" b="0" i="0" u="none" strike="noStrike" kern="1200" baseline="0" dirty="0">
                          <a:solidFill>
                            <a:schemeClr val="tx1"/>
                          </a:solidFill>
                          <a:latin typeface="+mn-lt"/>
                          <a:ea typeface="+mn-ea"/>
                          <a:cs typeface="+mn-cs"/>
                        </a:rPr>
                        <a:t>Deposits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600" b="0" i="0" u="none" strike="noStrike" kern="1200" baseline="0" dirty="0">
                          <a:solidFill>
                            <a:schemeClr val="tx1"/>
                          </a:solidFill>
                          <a:latin typeface="+mn-lt"/>
                          <a:ea typeface="+mn-ea"/>
                          <a:cs typeface="+mn-cs"/>
                        </a:rPr>
                        <a:t>Consumer loans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31707463"/>
                  </a:ext>
                </a:extLst>
              </a:tr>
            </a:tbl>
          </a:graphicData>
        </a:graphic>
      </p:graphicFrame>
    </p:spTree>
    <p:extLst>
      <p:ext uri="{BB962C8B-B14F-4D97-AF65-F5344CB8AC3E}">
        <p14:creationId xmlns:p14="http://schemas.microsoft.com/office/powerpoint/2010/main" val="5292619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855B2-6045-4DE2-A94D-A9C419F71C83}"/>
              </a:ext>
            </a:extLst>
          </p:cNvPr>
          <p:cNvSpPr>
            <a:spLocks noGrp="1"/>
          </p:cNvSpPr>
          <p:nvPr>
            <p:ph type="title"/>
          </p:nvPr>
        </p:nvSpPr>
        <p:spPr>
          <a:xfrm>
            <a:off x="457200" y="215371"/>
            <a:ext cx="8424250" cy="1097279"/>
          </a:xfrm>
        </p:spPr>
        <p:txBody>
          <a:bodyPr/>
          <a:lstStyle/>
          <a:p>
            <a:r>
              <a:rPr lang="en-US" dirty="0"/>
              <a:t>Types of Financial Intermediaries </a:t>
            </a:r>
            <a:r>
              <a:rPr lang="en-US" sz="2000" b="0" dirty="0"/>
              <a:t>(2 of 6)</a:t>
            </a:r>
            <a:endParaRPr lang="en-IN" sz="2000" b="0" dirty="0"/>
          </a:p>
        </p:txBody>
      </p:sp>
      <p:sp>
        <p:nvSpPr>
          <p:cNvPr id="5" name="Content Placeholder 4">
            <a:extLst>
              <a:ext uri="{FF2B5EF4-FFF2-40B4-BE49-F238E27FC236}">
                <a16:creationId xmlns:a16="http://schemas.microsoft.com/office/drawing/2014/main" id="{21F2009F-1128-488F-9332-8BBBD3A9835E}"/>
              </a:ext>
            </a:extLst>
          </p:cNvPr>
          <p:cNvSpPr>
            <a:spLocks noGrp="1"/>
          </p:cNvSpPr>
          <p:nvPr>
            <p:ph sz="quarter" idx="13"/>
          </p:nvPr>
        </p:nvSpPr>
        <p:spPr>
          <a:xfrm>
            <a:off x="457200" y="1552574"/>
            <a:ext cx="8229600" cy="529723"/>
          </a:xfrm>
        </p:spPr>
        <p:txBody>
          <a:bodyPr/>
          <a:lstStyle/>
          <a:p>
            <a:pPr marL="432" indent="0">
              <a:buNone/>
            </a:pPr>
            <a:r>
              <a:rPr lang="en-US" sz="2000" dirty="0"/>
              <a:t>[</a:t>
            </a:r>
            <a:r>
              <a:rPr lang="en-US" sz="2000" b="1" dirty="0"/>
              <a:t>Table 3 </a:t>
            </a:r>
            <a:r>
              <a:rPr lang="en-US" sz="2000" dirty="0"/>
              <a:t>Continued]</a:t>
            </a:r>
          </a:p>
        </p:txBody>
      </p:sp>
      <p:sp>
        <p:nvSpPr>
          <p:cNvPr id="3" name="Content Placeholder 2">
            <a:extLst>
              <a:ext uri="{FF2B5EF4-FFF2-40B4-BE49-F238E27FC236}">
                <a16:creationId xmlns:a16="http://schemas.microsoft.com/office/drawing/2014/main" id="{9FB87C43-F5B6-4544-BE00-69A4B8BAD4D9}"/>
              </a:ext>
            </a:extLst>
          </p:cNvPr>
          <p:cNvSpPr>
            <a:spLocks noGrp="1"/>
          </p:cNvSpPr>
          <p:nvPr>
            <p:ph sz="quarter" idx="15"/>
          </p:nvPr>
        </p:nvSpPr>
        <p:spPr>
          <a:xfrm>
            <a:off x="457200" y="2248462"/>
            <a:ext cx="8229600" cy="487982"/>
          </a:xfrm>
        </p:spPr>
        <p:txBody>
          <a:bodyPr/>
          <a:lstStyle/>
          <a:p>
            <a:pPr marL="432" indent="0">
              <a:buNone/>
            </a:pPr>
            <a:r>
              <a:rPr lang="en-IN" sz="2000" b="1" dirty="0"/>
              <a:t>Contractual savings institutions</a:t>
            </a:r>
          </a:p>
        </p:txBody>
      </p:sp>
      <p:graphicFrame>
        <p:nvGraphicFramePr>
          <p:cNvPr id="13" name="Content Placeholder 5">
            <a:extLst>
              <a:ext uri="{FF2B5EF4-FFF2-40B4-BE49-F238E27FC236}">
                <a16:creationId xmlns:a16="http://schemas.microsoft.com/office/drawing/2014/main" id="{2819DB34-DB37-483D-A7E3-B386B710312D}"/>
              </a:ext>
            </a:extLst>
          </p:cNvPr>
          <p:cNvGraphicFramePr>
            <a:graphicFrameLocks noGrp="1"/>
          </p:cNvGraphicFramePr>
          <p:nvPr>
            <p:ph sz="quarter" idx="14"/>
            <p:extLst>
              <p:ext uri="{D42A27DB-BD31-4B8C-83A1-F6EECF244321}">
                <p14:modId xmlns:p14="http://schemas.microsoft.com/office/powerpoint/2010/main" val="2416056448"/>
              </p:ext>
            </p:extLst>
          </p:nvPr>
        </p:nvGraphicFramePr>
        <p:xfrm>
          <a:off x="457200" y="3049061"/>
          <a:ext cx="8425543" cy="2352040"/>
        </p:xfrm>
        <a:graphic>
          <a:graphicData uri="http://schemas.openxmlformats.org/drawingml/2006/table">
            <a:tbl>
              <a:tblPr firstRow="1" bandRow="1">
                <a:tableStyleId>{2D5ABB26-0587-4C30-8999-92F81FD0307C}</a:tableStyleId>
              </a:tblPr>
              <a:tblGrid>
                <a:gridCol w="2824843">
                  <a:extLst>
                    <a:ext uri="{9D8B030D-6E8A-4147-A177-3AD203B41FA5}">
                      <a16:colId xmlns:a16="http://schemas.microsoft.com/office/drawing/2014/main" val="2390593343"/>
                    </a:ext>
                  </a:extLst>
                </a:gridCol>
                <a:gridCol w="2430694">
                  <a:extLst>
                    <a:ext uri="{9D8B030D-6E8A-4147-A177-3AD203B41FA5}">
                      <a16:colId xmlns:a16="http://schemas.microsoft.com/office/drawing/2014/main" val="3809221720"/>
                    </a:ext>
                  </a:extLst>
                </a:gridCol>
                <a:gridCol w="3170006">
                  <a:extLst>
                    <a:ext uri="{9D8B030D-6E8A-4147-A177-3AD203B41FA5}">
                      <a16:colId xmlns:a16="http://schemas.microsoft.com/office/drawing/2014/main" val="932917371"/>
                    </a:ext>
                  </a:extLst>
                </a:gridCol>
              </a:tblGrid>
              <a:tr h="370840">
                <a:tc>
                  <a:txBody>
                    <a:bodyPr/>
                    <a:lstStyle/>
                    <a:p>
                      <a:r>
                        <a:rPr lang="en-IN" sz="1600" b="1" i="0" u="none" strike="noStrike" kern="1200" baseline="0" dirty="0">
                          <a:solidFill>
                            <a:schemeClr val="tx1"/>
                          </a:solidFill>
                          <a:latin typeface="+mn-lt"/>
                          <a:ea typeface="+mn-ea"/>
                          <a:cs typeface="+mn-cs"/>
                        </a:rPr>
                        <a:t>Type of Intermediary</a:t>
                      </a:r>
                      <a:endParaRPr lang="en-IN" sz="1600" b="1" dirty="0"/>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600" b="1" dirty="0"/>
                        <a:t>Primary Liabilities (Sources of Funds)</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600" b="1" dirty="0"/>
                        <a:t>Primary Assets (Uses of Funds)</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03703997"/>
                  </a:ext>
                </a:extLst>
              </a:tr>
              <a:tr h="370840">
                <a:tc>
                  <a:txBody>
                    <a:bodyPr/>
                    <a:lstStyle/>
                    <a:p>
                      <a:pPr>
                        <a:spcBef>
                          <a:spcPts val="0"/>
                        </a:spcBef>
                      </a:pPr>
                      <a:r>
                        <a:rPr lang="en-IN" sz="1600" b="0" i="0" u="none" strike="noStrike" kern="1200" baseline="0" dirty="0">
                          <a:solidFill>
                            <a:schemeClr val="tx1"/>
                          </a:solidFill>
                          <a:latin typeface="+mn-lt"/>
                          <a:ea typeface="+mn-ea"/>
                          <a:cs typeface="+mn-cs"/>
                        </a:rPr>
                        <a:t>Life insurance companies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600" b="0" i="0" u="none" strike="noStrike" kern="1200" baseline="0" dirty="0">
                          <a:solidFill>
                            <a:schemeClr val="tx1"/>
                          </a:solidFill>
                          <a:latin typeface="+mn-lt"/>
                          <a:ea typeface="+mn-ea"/>
                          <a:cs typeface="+mn-cs"/>
                        </a:rPr>
                        <a:t>Premiums from policies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600" b="0" i="0" u="none" strike="noStrike" kern="1200" baseline="0" dirty="0">
                          <a:solidFill>
                            <a:schemeClr val="tx1"/>
                          </a:solidFill>
                          <a:latin typeface="+mn-lt"/>
                          <a:ea typeface="+mn-ea"/>
                          <a:cs typeface="+mn-cs"/>
                        </a:rPr>
                        <a:t>Corporate bonds and mortgages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37623263"/>
                  </a:ext>
                </a:extLst>
              </a:tr>
              <a:tr h="370840">
                <a:tc>
                  <a:txBody>
                    <a:bodyPr/>
                    <a:lstStyle/>
                    <a:p>
                      <a:pPr>
                        <a:spcBef>
                          <a:spcPts val="0"/>
                        </a:spcBef>
                      </a:pPr>
                      <a:r>
                        <a:rPr lang="en-IN" sz="1600" b="0" i="0" u="none" strike="noStrike" kern="1200" baseline="0" dirty="0">
                          <a:solidFill>
                            <a:schemeClr val="tx1"/>
                          </a:solidFill>
                          <a:latin typeface="+mn-lt"/>
                          <a:ea typeface="+mn-ea"/>
                          <a:cs typeface="+mn-cs"/>
                        </a:rPr>
                        <a:t>Fire and casualty insurance companies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600" b="0" i="0" u="none" strike="noStrike" kern="1200" baseline="0" dirty="0">
                          <a:solidFill>
                            <a:schemeClr val="tx1"/>
                          </a:solidFill>
                          <a:latin typeface="+mn-lt"/>
                          <a:ea typeface="+mn-ea"/>
                          <a:cs typeface="+mn-cs"/>
                        </a:rPr>
                        <a:t>Premiums from policies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600" b="0" i="0" u="none" strike="noStrike" kern="1200" baseline="0" dirty="0">
                          <a:solidFill>
                            <a:schemeClr val="tx1"/>
                          </a:solidFill>
                          <a:latin typeface="+mn-lt"/>
                          <a:ea typeface="+mn-ea"/>
                          <a:cs typeface="+mn-cs"/>
                        </a:rPr>
                        <a:t>Municipal bonds, corporate bonds and stock, and U.S. government securities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43660337"/>
                  </a:ext>
                </a:extLst>
              </a:tr>
              <a:tr h="370840">
                <a:tc>
                  <a:txBody>
                    <a:bodyPr/>
                    <a:lstStyle/>
                    <a:p>
                      <a:pPr>
                        <a:spcBef>
                          <a:spcPts val="0"/>
                        </a:spcBef>
                      </a:pPr>
                      <a:r>
                        <a:rPr lang="en-IN" sz="1600" b="0" i="0" u="none" strike="noStrike" kern="1200" baseline="0" dirty="0">
                          <a:solidFill>
                            <a:schemeClr val="tx1"/>
                          </a:solidFill>
                          <a:latin typeface="+mn-lt"/>
                          <a:ea typeface="+mn-ea"/>
                          <a:cs typeface="+mn-cs"/>
                        </a:rPr>
                        <a:t>Pension funds, government retirement funds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600" b="0" i="0" u="none" strike="noStrike" kern="1200" baseline="0" dirty="0">
                          <a:solidFill>
                            <a:schemeClr val="tx1"/>
                          </a:solidFill>
                          <a:latin typeface="+mn-lt"/>
                          <a:ea typeface="+mn-ea"/>
                          <a:cs typeface="+mn-cs"/>
                        </a:rPr>
                        <a:t>Employer and employee contributions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600" b="0" i="0" u="none" strike="noStrike" kern="1200" baseline="0" dirty="0">
                          <a:solidFill>
                            <a:schemeClr val="tx1"/>
                          </a:solidFill>
                          <a:latin typeface="+mn-lt"/>
                          <a:ea typeface="+mn-ea"/>
                          <a:cs typeface="+mn-cs"/>
                        </a:rPr>
                        <a:t>Corporate bonds and stock</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66150207"/>
                  </a:ext>
                </a:extLst>
              </a:tr>
            </a:tbl>
          </a:graphicData>
        </a:graphic>
      </p:graphicFrame>
      <p:sp>
        <p:nvSpPr>
          <p:cNvPr id="6" name="Content Placeholder 2">
            <a:extLst>
              <a:ext uri="{FF2B5EF4-FFF2-40B4-BE49-F238E27FC236}">
                <a16:creationId xmlns:a16="http://schemas.microsoft.com/office/drawing/2014/main" id="{D0054F7E-FDA3-4CF0-80FF-8285134B8B52}"/>
              </a:ext>
            </a:extLst>
          </p:cNvPr>
          <p:cNvSpPr txBox="1">
            <a:spLocks/>
          </p:cNvSpPr>
          <p:nvPr/>
        </p:nvSpPr>
        <p:spPr>
          <a:xfrm>
            <a:off x="457200" y="5690162"/>
            <a:ext cx="8229600" cy="844862"/>
          </a:xfrm>
          <a:prstGeom prst="rect">
            <a:avLst/>
          </a:prstGeom>
          <a:noFill/>
          <a:ln>
            <a:noFill/>
          </a:ln>
        </p:spPr>
        <p:txBody>
          <a:bodyPr lIns="91425" tIns="91425" rIns="91425" bIns="91425" anchor="t" anchorCtr="0"/>
          <a:lstStyle>
            <a:defPPr marR="0" lvl="0" algn="l" rtl="0">
              <a:lnSpc>
                <a:spcPct val="100000"/>
              </a:lnSpc>
              <a:spcBef>
                <a:spcPts val="0"/>
              </a:spcBef>
              <a:spcAft>
                <a:spcPts val="0"/>
              </a:spcAft>
            </a:defPPr>
            <a:lvl1pPr marL="256032" marR="0" lvl="0" indent="-255600" algn="l" rtl="0">
              <a:lnSpc>
                <a:spcPct val="100000"/>
              </a:lnSpc>
              <a:spcBef>
                <a:spcPts val="1500"/>
              </a:spcBef>
              <a:spcAft>
                <a:spcPts val="0"/>
              </a:spcAft>
              <a:buClr>
                <a:srgbClr val="007FA3"/>
              </a:buClr>
              <a:buSzPct val="100000"/>
              <a:buFont typeface="Arial"/>
              <a:buChar char="•"/>
              <a:defRPr lang="en-US" sz="2400" b="0" i="0" u="none" strike="noStrike" cap="none" dirty="0" smtClean="0">
                <a:solidFill>
                  <a:schemeClr val="dk1"/>
                </a:solidFill>
                <a:latin typeface="+mn-lt"/>
                <a:ea typeface="Arial"/>
                <a:cs typeface="Arial"/>
                <a:sym typeface="Arial"/>
              </a:defRPr>
            </a:lvl1pPr>
            <a:lvl2pPr marL="742950" marR="0" lvl="1" indent="-230400" algn="l" rtl="0">
              <a:lnSpc>
                <a:spcPct val="100000"/>
              </a:lnSpc>
              <a:spcBef>
                <a:spcPts val="600"/>
              </a:spcBef>
              <a:spcAft>
                <a:spcPts val="0"/>
              </a:spcAft>
              <a:buClr>
                <a:srgbClr val="007FA3"/>
              </a:buClr>
              <a:buSzPct val="100000"/>
              <a:buFont typeface="Arial"/>
              <a:buChar char="–"/>
              <a:defRPr lang="en-US" sz="2400" b="0" i="0" u="none" strike="noStrike" cap="none" dirty="0" smtClean="0">
                <a:solidFill>
                  <a:schemeClr val="dk1"/>
                </a:solidFill>
                <a:latin typeface="+mn-lt"/>
                <a:ea typeface="Arial"/>
                <a:cs typeface="Arial"/>
                <a:sym typeface="Arial"/>
              </a:defRPr>
            </a:lvl2pPr>
            <a:lvl3pPr marL="1143000" marR="0" lvl="2" indent="-230400" algn="l" rtl="0">
              <a:lnSpc>
                <a:spcPct val="100000"/>
              </a:lnSpc>
              <a:spcBef>
                <a:spcPts val="600"/>
              </a:spcBef>
              <a:spcAft>
                <a:spcPts val="0"/>
              </a:spcAft>
              <a:buClr>
                <a:srgbClr val="007FA3"/>
              </a:buClr>
              <a:buSzPct val="100000"/>
              <a:buFont typeface="Noto Sans Symbols"/>
              <a:buChar char="▪"/>
              <a:defRPr lang="en-US" sz="2400" b="0" i="0" u="none" strike="noStrike" cap="none" dirty="0" smtClean="0">
                <a:solidFill>
                  <a:schemeClr val="dk1"/>
                </a:solidFill>
                <a:latin typeface="+mn-lt"/>
                <a:ea typeface="Arial"/>
                <a:cs typeface="Arial"/>
                <a:sym typeface="Arial"/>
              </a:defRPr>
            </a:lvl3pPr>
            <a:lvl4pPr marL="1600200" marR="0" lvl="3" indent="-230400" algn="l" rtl="0">
              <a:lnSpc>
                <a:spcPct val="100000"/>
              </a:lnSpc>
              <a:spcBef>
                <a:spcPts val="600"/>
              </a:spcBef>
              <a:spcAft>
                <a:spcPts val="0"/>
              </a:spcAft>
              <a:buClr>
                <a:srgbClr val="007FA3"/>
              </a:buClr>
              <a:buSzPct val="100000"/>
              <a:buFont typeface="Arial"/>
              <a:buChar char="–"/>
              <a:defRPr lang="en-US" sz="2400" b="0" i="0" u="none" strike="noStrike" cap="none" dirty="0" smtClean="0">
                <a:solidFill>
                  <a:schemeClr val="dk1"/>
                </a:solidFill>
                <a:latin typeface="+mn-lt"/>
                <a:ea typeface="Arial"/>
                <a:cs typeface="Arial"/>
                <a:sym typeface="Arial"/>
              </a:defRPr>
            </a:lvl4pPr>
            <a:lvl5pPr marL="2057400" marR="0" lvl="4" indent="-127000" algn="l" rtl="0">
              <a:lnSpc>
                <a:spcPct val="100000"/>
              </a:lnSpc>
              <a:spcBef>
                <a:spcPts val="600"/>
              </a:spcBef>
              <a:spcAft>
                <a:spcPts val="0"/>
              </a:spcAft>
              <a:buClr>
                <a:srgbClr val="007FA3"/>
              </a:buClr>
              <a:buSzPct val="100000"/>
              <a:buFont typeface="Arial"/>
              <a:buChar char="•"/>
              <a:defRPr lang="en-US" sz="2400" b="0" i="0" u="none" strike="noStrike" cap="none" dirty="0">
                <a:solidFill>
                  <a:schemeClr val="dk1"/>
                </a:solidFill>
                <a:latin typeface="+mn-lt"/>
                <a:ea typeface="Arial"/>
                <a:cs typeface="Arial"/>
                <a:sym typeface="Arial"/>
              </a:defRPr>
            </a:lvl5pPr>
            <a:lvl6pPr marL="2514600" marR="0" lvl="5" indent="-127000" algn="l" rtl="0">
              <a:lnSpc>
                <a:spcPct val="100000"/>
              </a:lnSpc>
              <a:spcBef>
                <a:spcPts val="300"/>
              </a:spcBef>
              <a:spcAft>
                <a:spcPts val="0"/>
              </a:spcAft>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lnSpc>
                <a:spcPct val="100000"/>
              </a:lnSpc>
              <a:spcBef>
                <a:spcPts val="300"/>
              </a:spcBef>
              <a:spcAft>
                <a:spcPts val="0"/>
              </a:spcAft>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lnSpc>
                <a:spcPct val="100000"/>
              </a:lnSpc>
              <a:spcBef>
                <a:spcPts val="300"/>
              </a:spcBef>
              <a:spcAft>
                <a:spcPts val="0"/>
              </a:spcAft>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lnSpc>
                <a:spcPct val="100000"/>
              </a:lnSpc>
              <a:spcBef>
                <a:spcPts val="300"/>
              </a:spcBef>
              <a:spcAft>
                <a:spcPts val="0"/>
              </a:spcAft>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pPr marL="432" indent="0">
              <a:buFont typeface="Arial"/>
              <a:buNone/>
            </a:pPr>
            <a:r>
              <a:rPr lang="en-IN" sz="1600" b="1" dirty="0"/>
              <a:t>Mortgage backed securities: </a:t>
            </a:r>
            <a:r>
              <a:rPr lang="en-IN" sz="1600" dirty="0">
                <a:hlinkClick r:id="rId2"/>
              </a:rPr>
              <a:t>https://www.khanacademy.org/economics-finance-domain/core-finance/current-economics/credit-crisis/v/mortgage-backed-securities-i</a:t>
            </a:r>
            <a:endParaRPr lang="en-IN" sz="1600" dirty="0"/>
          </a:p>
          <a:p>
            <a:pPr marL="432" indent="0">
              <a:buFont typeface="Arial"/>
              <a:buNone/>
            </a:pPr>
            <a:endParaRPr lang="en-IN" sz="1600" dirty="0"/>
          </a:p>
          <a:p>
            <a:pPr marL="432" indent="0">
              <a:buFont typeface="Arial"/>
              <a:buNone/>
            </a:pPr>
            <a:endParaRPr lang="en-IN" sz="1600" dirty="0"/>
          </a:p>
        </p:txBody>
      </p:sp>
    </p:spTree>
    <p:extLst>
      <p:ext uri="{BB962C8B-B14F-4D97-AF65-F5344CB8AC3E}">
        <p14:creationId xmlns:p14="http://schemas.microsoft.com/office/powerpoint/2010/main" val="7186208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855B2-6045-4DE2-A94D-A9C419F71C83}"/>
              </a:ext>
            </a:extLst>
          </p:cNvPr>
          <p:cNvSpPr>
            <a:spLocks noGrp="1"/>
          </p:cNvSpPr>
          <p:nvPr>
            <p:ph type="title"/>
          </p:nvPr>
        </p:nvSpPr>
        <p:spPr>
          <a:xfrm>
            <a:off x="457200" y="215371"/>
            <a:ext cx="8424250" cy="1097279"/>
          </a:xfrm>
        </p:spPr>
        <p:txBody>
          <a:bodyPr/>
          <a:lstStyle/>
          <a:p>
            <a:r>
              <a:rPr lang="en-US" dirty="0"/>
              <a:t>Types of Financial Intermediaries </a:t>
            </a:r>
            <a:r>
              <a:rPr lang="en-US" sz="2000" b="0" dirty="0"/>
              <a:t>(3 of 6)</a:t>
            </a:r>
            <a:endParaRPr lang="en-IN" sz="2000" b="0" dirty="0"/>
          </a:p>
        </p:txBody>
      </p:sp>
      <p:sp>
        <p:nvSpPr>
          <p:cNvPr id="5" name="Content Placeholder 4">
            <a:extLst>
              <a:ext uri="{FF2B5EF4-FFF2-40B4-BE49-F238E27FC236}">
                <a16:creationId xmlns:a16="http://schemas.microsoft.com/office/drawing/2014/main" id="{21F2009F-1128-488F-9332-8BBBD3A9835E}"/>
              </a:ext>
            </a:extLst>
          </p:cNvPr>
          <p:cNvSpPr>
            <a:spLocks noGrp="1"/>
          </p:cNvSpPr>
          <p:nvPr>
            <p:ph sz="quarter" idx="13"/>
          </p:nvPr>
        </p:nvSpPr>
        <p:spPr>
          <a:xfrm>
            <a:off x="457200" y="1552574"/>
            <a:ext cx="8229600" cy="529723"/>
          </a:xfrm>
        </p:spPr>
        <p:txBody>
          <a:bodyPr/>
          <a:lstStyle/>
          <a:p>
            <a:pPr marL="432" indent="0">
              <a:buNone/>
            </a:pPr>
            <a:r>
              <a:rPr lang="en-US" sz="2000" dirty="0"/>
              <a:t>[</a:t>
            </a:r>
            <a:r>
              <a:rPr lang="en-US" sz="2000" b="1" dirty="0"/>
              <a:t>Table 3 </a:t>
            </a:r>
            <a:r>
              <a:rPr lang="en-US" sz="2000" dirty="0"/>
              <a:t>Continued]</a:t>
            </a:r>
          </a:p>
        </p:txBody>
      </p:sp>
      <p:sp>
        <p:nvSpPr>
          <p:cNvPr id="3" name="Content Placeholder 2">
            <a:extLst>
              <a:ext uri="{FF2B5EF4-FFF2-40B4-BE49-F238E27FC236}">
                <a16:creationId xmlns:a16="http://schemas.microsoft.com/office/drawing/2014/main" id="{9FB87C43-F5B6-4544-BE00-69A4B8BAD4D9}"/>
              </a:ext>
            </a:extLst>
          </p:cNvPr>
          <p:cNvSpPr>
            <a:spLocks noGrp="1"/>
          </p:cNvSpPr>
          <p:nvPr>
            <p:ph sz="quarter" idx="15"/>
          </p:nvPr>
        </p:nvSpPr>
        <p:spPr>
          <a:xfrm>
            <a:off x="457200" y="2254313"/>
            <a:ext cx="8229600" cy="521543"/>
          </a:xfrm>
        </p:spPr>
        <p:txBody>
          <a:bodyPr/>
          <a:lstStyle/>
          <a:p>
            <a:pPr marL="432" indent="0">
              <a:buNone/>
            </a:pPr>
            <a:r>
              <a:rPr lang="en-IN" sz="2000" b="1" dirty="0"/>
              <a:t>Investment intermediaries</a:t>
            </a:r>
          </a:p>
        </p:txBody>
      </p:sp>
      <p:graphicFrame>
        <p:nvGraphicFramePr>
          <p:cNvPr id="13" name="Content Placeholder 5">
            <a:extLst>
              <a:ext uri="{FF2B5EF4-FFF2-40B4-BE49-F238E27FC236}">
                <a16:creationId xmlns:a16="http://schemas.microsoft.com/office/drawing/2014/main" id="{2819DB34-DB37-483D-A7E3-B386B710312D}"/>
              </a:ext>
            </a:extLst>
          </p:cNvPr>
          <p:cNvGraphicFramePr>
            <a:graphicFrameLocks noGrp="1"/>
          </p:cNvGraphicFramePr>
          <p:nvPr>
            <p:ph sz="quarter" idx="14"/>
            <p:extLst>
              <p:ext uri="{D42A27DB-BD31-4B8C-83A1-F6EECF244321}">
                <p14:modId xmlns:p14="http://schemas.microsoft.com/office/powerpoint/2010/main" val="1515721824"/>
              </p:ext>
            </p:extLst>
          </p:nvPr>
        </p:nvGraphicFramePr>
        <p:xfrm>
          <a:off x="457200" y="3049061"/>
          <a:ext cx="8229600" cy="2722880"/>
        </p:xfrm>
        <a:graphic>
          <a:graphicData uri="http://schemas.openxmlformats.org/drawingml/2006/table">
            <a:tbl>
              <a:tblPr firstRow="1" bandRow="1">
                <a:tableStyleId>{2D5ABB26-0587-4C30-8999-92F81FD0307C}</a:tableStyleId>
              </a:tblPr>
              <a:tblGrid>
                <a:gridCol w="2775857">
                  <a:extLst>
                    <a:ext uri="{9D8B030D-6E8A-4147-A177-3AD203B41FA5}">
                      <a16:colId xmlns:a16="http://schemas.microsoft.com/office/drawing/2014/main" val="2390593343"/>
                    </a:ext>
                  </a:extLst>
                </a:gridCol>
                <a:gridCol w="2479680">
                  <a:extLst>
                    <a:ext uri="{9D8B030D-6E8A-4147-A177-3AD203B41FA5}">
                      <a16:colId xmlns:a16="http://schemas.microsoft.com/office/drawing/2014/main" val="3809221720"/>
                    </a:ext>
                  </a:extLst>
                </a:gridCol>
                <a:gridCol w="2974063">
                  <a:extLst>
                    <a:ext uri="{9D8B030D-6E8A-4147-A177-3AD203B41FA5}">
                      <a16:colId xmlns:a16="http://schemas.microsoft.com/office/drawing/2014/main" val="932917371"/>
                    </a:ext>
                  </a:extLst>
                </a:gridCol>
              </a:tblGrid>
              <a:tr h="370840">
                <a:tc>
                  <a:txBody>
                    <a:bodyPr/>
                    <a:lstStyle/>
                    <a:p>
                      <a:r>
                        <a:rPr lang="en-IN" sz="1600" b="1" i="0" u="none" strike="noStrike" kern="1200" baseline="0" dirty="0">
                          <a:solidFill>
                            <a:schemeClr val="tx1"/>
                          </a:solidFill>
                          <a:latin typeface="+mn-lt"/>
                          <a:ea typeface="+mn-ea"/>
                          <a:cs typeface="+mn-cs"/>
                        </a:rPr>
                        <a:t>Type of Intermediary</a:t>
                      </a:r>
                      <a:endParaRPr lang="en-IN" sz="1600" b="1" dirty="0"/>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600" b="1" dirty="0"/>
                        <a:t>Primary Liabilities (Sources of Funds)</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N" sz="1600" b="1" dirty="0"/>
                        <a:t>Primary Assets (Uses of Funds)</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03703997"/>
                  </a:ext>
                </a:extLst>
              </a:tr>
              <a:tr h="370840">
                <a:tc>
                  <a:txBody>
                    <a:bodyPr/>
                    <a:lstStyle/>
                    <a:p>
                      <a:pPr>
                        <a:spcBef>
                          <a:spcPts val="0"/>
                        </a:spcBef>
                      </a:pPr>
                      <a:r>
                        <a:rPr lang="en-IN" sz="1600" b="0" i="0" u="none" strike="noStrike" kern="1200" baseline="0" dirty="0">
                          <a:solidFill>
                            <a:schemeClr val="tx1"/>
                          </a:solidFill>
                          <a:latin typeface="+mn-lt"/>
                          <a:ea typeface="+mn-ea"/>
                          <a:cs typeface="+mn-cs"/>
                        </a:rPr>
                        <a:t>Finance companies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600" b="0" i="0" u="none" strike="noStrike" kern="1200" baseline="0" dirty="0">
                          <a:solidFill>
                            <a:schemeClr val="tx1"/>
                          </a:solidFill>
                          <a:latin typeface="+mn-lt"/>
                          <a:ea typeface="+mn-ea"/>
                          <a:cs typeface="+mn-cs"/>
                        </a:rPr>
                        <a:t>Commercial paper, stocks, bonds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600" b="0" i="0" u="none" strike="noStrike" kern="1200" baseline="0" dirty="0">
                          <a:solidFill>
                            <a:schemeClr val="tx1"/>
                          </a:solidFill>
                          <a:latin typeface="+mn-lt"/>
                          <a:ea typeface="+mn-ea"/>
                          <a:cs typeface="+mn-cs"/>
                        </a:rPr>
                        <a:t>Consumer and business loans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37623263"/>
                  </a:ext>
                </a:extLst>
              </a:tr>
              <a:tr h="370840">
                <a:tc>
                  <a:txBody>
                    <a:bodyPr/>
                    <a:lstStyle/>
                    <a:p>
                      <a:pPr>
                        <a:spcBef>
                          <a:spcPts val="0"/>
                        </a:spcBef>
                      </a:pPr>
                      <a:r>
                        <a:rPr lang="en-IN" sz="1600" b="0" i="0" u="none" strike="noStrike" kern="1200" baseline="0" dirty="0">
                          <a:solidFill>
                            <a:schemeClr val="tx1"/>
                          </a:solidFill>
                          <a:latin typeface="+mn-lt"/>
                          <a:ea typeface="+mn-ea"/>
                          <a:cs typeface="+mn-cs"/>
                        </a:rPr>
                        <a:t>Mutual funds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600" b="0" i="0" u="none" strike="noStrike" kern="1200" baseline="0" dirty="0">
                          <a:solidFill>
                            <a:schemeClr val="tx1"/>
                          </a:solidFill>
                          <a:latin typeface="+mn-lt"/>
                          <a:ea typeface="+mn-ea"/>
                          <a:cs typeface="+mn-cs"/>
                        </a:rPr>
                        <a:t>Shares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600" b="0" i="0" u="none" strike="noStrike" kern="1200" baseline="0" dirty="0">
                          <a:solidFill>
                            <a:schemeClr val="tx1"/>
                          </a:solidFill>
                          <a:latin typeface="+mn-lt"/>
                          <a:ea typeface="+mn-ea"/>
                          <a:cs typeface="+mn-cs"/>
                        </a:rPr>
                        <a:t>Stocks, bonds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43660337"/>
                  </a:ext>
                </a:extLst>
              </a:tr>
              <a:tr h="370840">
                <a:tc>
                  <a:txBody>
                    <a:bodyPr/>
                    <a:lstStyle/>
                    <a:p>
                      <a:pPr>
                        <a:spcBef>
                          <a:spcPts val="0"/>
                        </a:spcBef>
                      </a:pPr>
                      <a:r>
                        <a:rPr lang="en-IN" sz="1600" b="0" i="0" u="none" strike="noStrike" kern="1200" baseline="0" dirty="0">
                          <a:solidFill>
                            <a:schemeClr val="tx1"/>
                          </a:solidFill>
                          <a:latin typeface="+mn-lt"/>
                          <a:ea typeface="+mn-ea"/>
                          <a:cs typeface="+mn-cs"/>
                        </a:rPr>
                        <a:t>Money market mutual funds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600" b="0" i="0" u="none" strike="noStrike" kern="1200" baseline="0" dirty="0">
                          <a:solidFill>
                            <a:schemeClr val="tx1"/>
                          </a:solidFill>
                          <a:latin typeface="+mn-lt"/>
                          <a:ea typeface="+mn-ea"/>
                          <a:cs typeface="+mn-cs"/>
                        </a:rPr>
                        <a:t>Shares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600" b="0" i="0" u="none" strike="noStrike" kern="1200" baseline="0" dirty="0">
                          <a:solidFill>
                            <a:schemeClr val="tx1"/>
                          </a:solidFill>
                          <a:latin typeface="+mn-lt"/>
                          <a:ea typeface="+mn-ea"/>
                          <a:cs typeface="+mn-cs"/>
                        </a:rPr>
                        <a:t>Money market instruments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66150207"/>
                  </a:ext>
                </a:extLst>
              </a:tr>
              <a:tr h="370840">
                <a:tc>
                  <a:txBody>
                    <a:bodyPr/>
                    <a:lstStyle/>
                    <a:p>
                      <a:pPr>
                        <a:spcBef>
                          <a:spcPts val="0"/>
                        </a:spcBef>
                      </a:pPr>
                      <a:r>
                        <a:rPr lang="en-IN" sz="1600" b="0" i="0" u="none" strike="noStrike" kern="1200" baseline="0" dirty="0">
                          <a:solidFill>
                            <a:schemeClr val="tx1"/>
                          </a:solidFill>
                          <a:latin typeface="+mn-lt"/>
                          <a:ea typeface="+mn-ea"/>
                          <a:cs typeface="+mn-cs"/>
                        </a:rPr>
                        <a:t>Hedge funds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600" b="0" i="0" u="none" strike="noStrike" kern="1200" baseline="0" dirty="0">
                          <a:solidFill>
                            <a:schemeClr val="tx1"/>
                          </a:solidFill>
                          <a:latin typeface="+mn-lt"/>
                          <a:ea typeface="+mn-ea"/>
                          <a:cs typeface="+mn-cs"/>
                        </a:rPr>
                        <a:t>Partnership participation</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600" b="0" i="0" u="none" strike="noStrike" kern="1200" baseline="0" dirty="0">
                          <a:solidFill>
                            <a:schemeClr val="tx1"/>
                          </a:solidFill>
                          <a:latin typeface="+mn-lt"/>
                          <a:ea typeface="+mn-ea"/>
                          <a:cs typeface="+mn-cs"/>
                        </a:rPr>
                        <a:t>Stocks, bonds, loans, foreign currencies, and many other assets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97774142"/>
                  </a:ext>
                </a:extLst>
              </a:tr>
            </a:tbl>
          </a:graphicData>
        </a:graphic>
      </p:graphicFrame>
    </p:spTree>
    <p:extLst>
      <p:ext uri="{BB962C8B-B14F-4D97-AF65-F5344CB8AC3E}">
        <p14:creationId xmlns:p14="http://schemas.microsoft.com/office/powerpoint/2010/main" val="16152427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753CD5-A306-44AF-BB6B-7DC7BDDBFFBE}"/>
              </a:ext>
            </a:extLst>
          </p:cNvPr>
          <p:cNvSpPr>
            <a:spLocks noGrp="1"/>
          </p:cNvSpPr>
          <p:nvPr>
            <p:ph type="title"/>
          </p:nvPr>
        </p:nvSpPr>
        <p:spPr>
          <a:xfrm>
            <a:off x="457199" y="215371"/>
            <a:ext cx="8469517" cy="1097279"/>
          </a:xfrm>
        </p:spPr>
        <p:txBody>
          <a:bodyPr/>
          <a:lstStyle/>
          <a:p>
            <a:r>
              <a:rPr lang="en-US" dirty="0"/>
              <a:t>Types of Financial Intermediaries </a:t>
            </a:r>
            <a:r>
              <a:rPr lang="en-US" sz="2000" b="0" dirty="0"/>
              <a:t>(4 of 6)</a:t>
            </a:r>
            <a:endParaRPr lang="en-IN" dirty="0"/>
          </a:p>
        </p:txBody>
      </p:sp>
      <p:sp>
        <p:nvSpPr>
          <p:cNvPr id="3" name="Content Placeholder 2">
            <a:extLst>
              <a:ext uri="{FF2B5EF4-FFF2-40B4-BE49-F238E27FC236}">
                <a16:creationId xmlns:a16="http://schemas.microsoft.com/office/drawing/2014/main" id="{3591CD83-D7D1-4FFC-855D-53B07144A99D}"/>
              </a:ext>
            </a:extLst>
          </p:cNvPr>
          <p:cNvSpPr>
            <a:spLocks noGrp="1"/>
          </p:cNvSpPr>
          <p:nvPr>
            <p:ph sz="quarter" idx="13"/>
          </p:nvPr>
        </p:nvSpPr>
        <p:spPr>
          <a:xfrm>
            <a:off x="457200" y="1552575"/>
            <a:ext cx="8388036" cy="929368"/>
          </a:xfrm>
        </p:spPr>
        <p:txBody>
          <a:bodyPr/>
          <a:lstStyle/>
          <a:p>
            <a:pPr marL="432" indent="0">
              <a:buNone/>
            </a:pPr>
            <a:r>
              <a:rPr lang="en-US" sz="2200" b="1" dirty="0"/>
              <a:t>Table 4</a:t>
            </a:r>
            <a:r>
              <a:rPr lang="en-US" sz="2200" dirty="0"/>
              <a:t> Primary Financial Intermediaries and Value of Their Assets</a:t>
            </a:r>
          </a:p>
        </p:txBody>
      </p:sp>
      <p:sp>
        <p:nvSpPr>
          <p:cNvPr id="4" name="Content Placeholder 3">
            <a:extLst>
              <a:ext uri="{FF2B5EF4-FFF2-40B4-BE49-F238E27FC236}">
                <a16:creationId xmlns:a16="http://schemas.microsoft.com/office/drawing/2014/main" id="{8F785E10-E866-45C1-95E9-9F6ABCCEB628}"/>
              </a:ext>
            </a:extLst>
          </p:cNvPr>
          <p:cNvSpPr>
            <a:spLocks noGrp="1"/>
          </p:cNvSpPr>
          <p:nvPr>
            <p:ph sz="quarter" idx="14"/>
          </p:nvPr>
        </p:nvSpPr>
        <p:spPr>
          <a:xfrm>
            <a:off x="457200" y="2599121"/>
            <a:ext cx="4963886" cy="552186"/>
          </a:xfrm>
        </p:spPr>
        <p:txBody>
          <a:bodyPr/>
          <a:lstStyle/>
          <a:p>
            <a:pPr marL="432" indent="0">
              <a:buNone/>
            </a:pPr>
            <a:r>
              <a:rPr lang="en-IN" sz="2200" b="1" dirty="0"/>
              <a:t>Depository institutions (banks)</a:t>
            </a:r>
          </a:p>
        </p:txBody>
      </p:sp>
      <p:graphicFrame>
        <p:nvGraphicFramePr>
          <p:cNvPr id="23" name="Content Placeholder 4">
            <a:extLst>
              <a:ext uri="{FF2B5EF4-FFF2-40B4-BE49-F238E27FC236}">
                <a16:creationId xmlns:a16="http://schemas.microsoft.com/office/drawing/2014/main" id="{973101A6-E56D-4930-A9B8-7527B27F7717}"/>
              </a:ext>
            </a:extLst>
          </p:cNvPr>
          <p:cNvGraphicFramePr>
            <a:graphicFrameLocks noGrp="1"/>
          </p:cNvGraphicFramePr>
          <p:nvPr>
            <p:ph sz="quarter" idx="16"/>
            <p:extLst>
              <p:ext uri="{D42A27DB-BD31-4B8C-83A1-F6EECF244321}">
                <p14:modId xmlns:p14="http://schemas.microsoft.com/office/powerpoint/2010/main" val="1287857493"/>
              </p:ext>
            </p:extLst>
          </p:nvPr>
        </p:nvGraphicFramePr>
        <p:xfrm>
          <a:off x="522516" y="3363683"/>
          <a:ext cx="8425543" cy="2661558"/>
        </p:xfrm>
        <a:graphic>
          <a:graphicData uri="http://schemas.openxmlformats.org/drawingml/2006/table">
            <a:tbl>
              <a:tblPr firstRow="1" bandRow="1">
                <a:tableStyleId>{2D5ABB26-0587-4C30-8999-92F81FD0307C}</a:tableStyleId>
              </a:tblPr>
              <a:tblGrid>
                <a:gridCol w="2400299">
                  <a:extLst>
                    <a:ext uri="{9D8B030D-6E8A-4147-A177-3AD203B41FA5}">
                      <a16:colId xmlns:a16="http://schemas.microsoft.com/office/drawing/2014/main" val="175969930"/>
                    </a:ext>
                  </a:extLst>
                </a:gridCol>
                <a:gridCol w="1681844">
                  <a:extLst>
                    <a:ext uri="{9D8B030D-6E8A-4147-A177-3AD203B41FA5}">
                      <a16:colId xmlns:a16="http://schemas.microsoft.com/office/drawing/2014/main" val="338033817"/>
                    </a:ext>
                  </a:extLst>
                </a:gridCol>
                <a:gridCol w="1485900">
                  <a:extLst>
                    <a:ext uri="{9D8B030D-6E8A-4147-A177-3AD203B41FA5}">
                      <a16:colId xmlns:a16="http://schemas.microsoft.com/office/drawing/2014/main" val="878273492"/>
                    </a:ext>
                  </a:extLst>
                </a:gridCol>
                <a:gridCol w="1436914">
                  <a:extLst>
                    <a:ext uri="{9D8B030D-6E8A-4147-A177-3AD203B41FA5}">
                      <a16:colId xmlns:a16="http://schemas.microsoft.com/office/drawing/2014/main" val="1464684394"/>
                    </a:ext>
                  </a:extLst>
                </a:gridCol>
                <a:gridCol w="1420586">
                  <a:extLst>
                    <a:ext uri="{9D8B030D-6E8A-4147-A177-3AD203B41FA5}">
                      <a16:colId xmlns:a16="http://schemas.microsoft.com/office/drawing/2014/main" val="3826950970"/>
                    </a:ext>
                  </a:extLst>
                </a:gridCol>
              </a:tblGrid>
              <a:tr h="1412926">
                <a:tc>
                  <a:txBody>
                    <a:bodyPr/>
                    <a:lstStyle/>
                    <a:p>
                      <a:r>
                        <a:rPr lang="en-IN" sz="1600" b="1" i="0" u="none" strike="noStrike" kern="1200" baseline="0" dirty="0">
                          <a:solidFill>
                            <a:schemeClr val="tx1"/>
                          </a:solidFill>
                          <a:latin typeface="+mn-lt"/>
                          <a:ea typeface="+mn-ea"/>
                          <a:cs typeface="+mn-cs"/>
                        </a:rPr>
                        <a:t>Type of Intermediary</a:t>
                      </a:r>
                      <a:endParaRPr lang="en-IN"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Value of Assets ($ billions, end of year)</a:t>
                      </a:r>
                    </a:p>
                    <a:p>
                      <a:pPr algn="ctr"/>
                      <a:r>
                        <a:rPr lang="en-IN" sz="1600" b="1" i="0" u="none" strike="noStrike" kern="1200" baseline="0" dirty="0">
                          <a:solidFill>
                            <a:schemeClr val="tx1"/>
                          </a:solidFill>
                          <a:latin typeface="+mn-lt"/>
                          <a:ea typeface="+mn-ea"/>
                          <a:cs typeface="+mn-cs"/>
                        </a:rPr>
                        <a:t>1990</a:t>
                      </a:r>
                      <a:endParaRPr lang="en-IN"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Value of Assets ($ billions, end of year)</a:t>
                      </a:r>
                    </a:p>
                    <a:p>
                      <a:pPr algn="ctr"/>
                      <a:r>
                        <a:rPr lang="en-IN" sz="1600" b="1" i="0" u="none" strike="noStrike" kern="1200" baseline="0" dirty="0">
                          <a:solidFill>
                            <a:schemeClr val="tx1"/>
                          </a:solidFill>
                          <a:latin typeface="+mn-lt"/>
                          <a:ea typeface="+mn-ea"/>
                          <a:cs typeface="+mn-cs"/>
                        </a:rPr>
                        <a:t>2000</a:t>
                      </a:r>
                      <a:endParaRPr lang="en-IN"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Value of Assets ($ billions, end of year)</a:t>
                      </a:r>
                    </a:p>
                    <a:p>
                      <a:pPr algn="ctr"/>
                      <a:r>
                        <a:rPr lang="en-IN" sz="1600" b="1" i="0" u="none" strike="noStrike" kern="1200" baseline="0" dirty="0">
                          <a:solidFill>
                            <a:schemeClr val="tx1"/>
                          </a:solidFill>
                          <a:latin typeface="+mn-lt"/>
                          <a:ea typeface="+mn-ea"/>
                          <a:cs typeface="+mn-cs"/>
                        </a:rPr>
                        <a:t>2010</a:t>
                      </a:r>
                      <a:endParaRPr lang="en-IN"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Value of Assets ($ billions, end of year)</a:t>
                      </a:r>
                    </a:p>
                    <a:p>
                      <a:pPr algn="ctr"/>
                      <a:r>
                        <a:rPr lang="en-IN" sz="1600" b="1" i="0" u="none" strike="noStrike" kern="1200" baseline="0" dirty="0">
                          <a:solidFill>
                            <a:schemeClr val="tx1"/>
                          </a:solidFill>
                          <a:latin typeface="+mn-lt"/>
                          <a:ea typeface="+mn-ea"/>
                          <a:cs typeface="+mn-cs"/>
                        </a:rPr>
                        <a:t>2019</a:t>
                      </a:r>
                      <a:endParaRPr lang="en-IN"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65609121"/>
                  </a:ext>
                </a:extLst>
              </a:tr>
              <a:tr h="887186">
                <a:tc>
                  <a:txBody>
                    <a:bodyPr/>
                    <a:lstStyle/>
                    <a:p>
                      <a:r>
                        <a:rPr lang="en-IN" sz="1600" b="0" i="0" u="none" strike="noStrike" kern="1200" baseline="0" dirty="0">
                          <a:solidFill>
                            <a:schemeClr val="tx1"/>
                          </a:solidFill>
                          <a:latin typeface="+mn-lt"/>
                          <a:ea typeface="+mn-ea"/>
                          <a:cs typeface="+mn-cs"/>
                        </a:rPr>
                        <a:t>Commercial banks, savings and loans, and mutual savings banks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600" b="0" i="0" u="none" strike="noStrike" kern="1200" baseline="0" dirty="0">
                          <a:solidFill>
                            <a:schemeClr val="tx1"/>
                          </a:solidFill>
                          <a:latin typeface="+mn-lt"/>
                          <a:ea typeface="+mn-ea"/>
                          <a:cs typeface="+mn-cs"/>
                        </a:rPr>
                        <a:t>4,744</a:t>
                      </a:r>
                      <a:endParaRPr lang="en-IN"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600" b="0" i="0" u="none" strike="noStrike" kern="1200" baseline="0" dirty="0">
                          <a:solidFill>
                            <a:schemeClr val="tx1"/>
                          </a:solidFill>
                          <a:latin typeface="+mn-lt"/>
                          <a:ea typeface="+mn-ea"/>
                          <a:cs typeface="+mn-cs"/>
                        </a:rPr>
                        <a:t>7,687</a:t>
                      </a:r>
                      <a:endParaRPr lang="en-IN"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600" b="0" i="0" u="none" strike="noStrike" kern="1200" baseline="0" dirty="0">
                          <a:solidFill>
                            <a:schemeClr val="tx1"/>
                          </a:solidFill>
                          <a:latin typeface="+mn-lt"/>
                          <a:ea typeface="+mn-ea"/>
                          <a:cs typeface="+mn-cs"/>
                        </a:rPr>
                        <a:t>12,821</a:t>
                      </a:r>
                      <a:endParaRPr lang="en-IN"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600" b="0" i="0" u="none" strike="noStrike" cap="none" baseline="0" dirty="0">
                          <a:solidFill>
                            <a:schemeClr val="tx1"/>
                          </a:solidFill>
                          <a:latin typeface="+mn-lt"/>
                          <a:ea typeface="+mn-ea"/>
                          <a:cs typeface="+mn-cs"/>
                          <a:sym typeface="Arial"/>
                        </a:rPr>
                        <a:t>18,518</a:t>
                      </a:r>
                      <a:endParaRPr lang="en-IN"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45819674"/>
                  </a:ext>
                </a:extLst>
              </a:tr>
              <a:tr h="361446">
                <a:tc>
                  <a:txBody>
                    <a:bodyPr/>
                    <a:lstStyle/>
                    <a:p>
                      <a:r>
                        <a:rPr lang="en-IN" sz="1600" b="0" i="0" u="none" strike="noStrike" kern="1200" baseline="0" dirty="0">
                          <a:solidFill>
                            <a:schemeClr val="tx1"/>
                          </a:solidFill>
                          <a:latin typeface="+mn-lt"/>
                          <a:ea typeface="+mn-ea"/>
                          <a:cs typeface="+mn-cs"/>
                        </a:rPr>
                        <a:t>Credit unions</a:t>
                      </a:r>
                      <a:endParaRPr lang="en-IN"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600" b="0" i="0" u="none" strike="noStrike" kern="1200" baseline="0" dirty="0">
                          <a:solidFill>
                            <a:schemeClr val="tx1"/>
                          </a:solidFill>
                          <a:latin typeface="+mn-lt"/>
                          <a:ea typeface="+mn-ea"/>
                          <a:cs typeface="+mn-cs"/>
                        </a:rPr>
                        <a:t>217</a:t>
                      </a:r>
                      <a:endParaRPr lang="en-IN"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600" b="0" i="0" u="none" strike="noStrike" kern="1200" baseline="0" dirty="0">
                          <a:solidFill>
                            <a:schemeClr val="tx1"/>
                          </a:solidFill>
                          <a:latin typeface="+mn-lt"/>
                          <a:ea typeface="+mn-ea"/>
                          <a:cs typeface="+mn-cs"/>
                        </a:rPr>
                        <a:t>441</a:t>
                      </a:r>
                      <a:endParaRPr lang="en-IN"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600" b="0" i="0" u="none" strike="noStrike" kern="1200" baseline="0" dirty="0">
                          <a:solidFill>
                            <a:schemeClr val="tx1"/>
                          </a:solidFill>
                          <a:latin typeface="+mn-lt"/>
                          <a:ea typeface="+mn-ea"/>
                          <a:cs typeface="+mn-cs"/>
                        </a:rPr>
                        <a:t>876</a:t>
                      </a:r>
                      <a:endParaRPr lang="en-IN"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600" b="0" i="0" u="none" strike="noStrike" cap="none" baseline="0" dirty="0">
                          <a:solidFill>
                            <a:schemeClr val="tx1"/>
                          </a:solidFill>
                          <a:latin typeface="+mn-lt"/>
                          <a:ea typeface="+mn-ea"/>
                          <a:cs typeface="+mn-cs"/>
                          <a:sym typeface="Arial"/>
                        </a:rPr>
                        <a:t>1,534</a:t>
                      </a:r>
                      <a:endParaRPr lang="en-IN"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55628564"/>
                  </a:ext>
                </a:extLst>
              </a:tr>
            </a:tbl>
          </a:graphicData>
        </a:graphic>
      </p:graphicFrame>
    </p:spTree>
    <p:extLst>
      <p:ext uri="{BB962C8B-B14F-4D97-AF65-F5344CB8AC3E}">
        <p14:creationId xmlns:p14="http://schemas.microsoft.com/office/powerpoint/2010/main" val="29886139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753CD5-A306-44AF-BB6B-7DC7BDDBFFBE}"/>
              </a:ext>
            </a:extLst>
          </p:cNvPr>
          <p:cNvSpPr>
            <a:spLocks noGrp="1"/>
          </p:cNvSpPr>
          <p:nvPr>
            <p:ph type="title"/>
          </p:nvPr>
        </p:nvSpPr>
        <p:spPr>
          <a:xfrm>
            <a:off x="457199" y="215371"/>
            <a:ext cx="8469517" cy="1097279"/>
          </a:xfrm>
        </p:spPr>
        <p:txBody>
          <a:bodyPr/>
          <a:lstStyle/>
          <a:p>
            <a:r>
              <a:rPr lang="en-US" dirty="0"/>
              <a:t>Types of Financial Intermediaries </a:t>
            </a:r>
            <a:r>
              <a:rPr lang="en-US" sz="2000" b="0" dirty="0"/>
              <a:t>(5 of 6)</a:t>
            </a:r>
            <a:endParaRPr lang="en-IN" dirty="0"/>
          </a:p>
        </p:txBody>
      </p:sp>
      <p:sp>
        <p:nvSpPr>
          <p:cNvPr id="3" name="Content Placeholder 2">
            <a:extLst>
              <a:ext uri="{FF2B5EF4-FFF2-40B4-BE49-F238E27FC236}">
                <a16:creationId xmlns:a16="http://schemas.microsoft.com/office/drawing/2014/main" id="{3591CD83-D7D1-4FFC-855D-53B07144A99D}"/>
              </a:ext>
            </a:extLst>
          </p:cNvPr>
          <p:cNvSpPr>
            <a:spLocks noGrp="1"/>
          </p:cNvSpPr>
          <p:nvPr>
            <p:ph sz="quarter" idx="13"/>
          </p:nvPr>
        </p:nvSpPr>
        <p:spPr>
          <a:xfrm>
            <a:off x="457200" y="1552576"/>
            <a:ext cx="3053443" cy="570138"/>
          </a:xfrm>
        </p:spPr>
        <p:txBody>
          <a:bodyPr/>
          <a:lstStyle/>
          <a:p>
            <a:pPr marL="432" indent="0">
              <a:buNone/>
            </a:pPr>
            <a:r>
              <a:rPr lang="en-US" sz="2000" dirty="0"/>
              <a:t>[</a:t>
            </a:r>
            <a:r>
              <a:rPr lang="en-US" sz="2000" b="1" dirty="0"/>
              <a:t>Table 4</a:t>
            </a:r>
            <a:r>
              <a:rPr lang="en-US" sz="2000" dirty="0"/>
              <a:t> Continued]</a:t>
            </a:r>
          </a:p>
        </p:txBody>
      </p:sp>
      <p:sp>
        <p:nvSpPr>
          <p:cNvPr id="4" name="Content Placeholder 3">
            <a:extLst>
              <a:ext uri="{FF2B5EF4-FFF2-40B4-BE49-F238E27FC236}">
                <a16:creationId xmlns:a16="http://schemas.microsoft.com/office/drawing/2014/main" id="{8F785E10-E866-45C1-95E9-9F6ABCCEB628}"/>
              </a:ext>
            </a:extLst>
          </p:cNvPr>
          <p:cNvSpPr>
            <a:spLocks noGrp="1"/>
          </p:cNvSpPr>
          <p:nvPr>
            <p:ph sz="quarter" idx="14"/>
          </p:nvPr>
        </p:nvSpPr>
        <p:spPr>
          <a:xfrm>
            <a:off x="457200" y="2245880"/>
            <a:ext cx="4718957" cy="474882"/>
          </a:xfrm>
        </p:spPr>
        <p:txBody>
          <a:bodyPr/>
          <a:lstStyle/>
          <a:p>
            <a:pPr marL="432" indent="0">
              <a:buNone/>
            </a:pPr>
            <a:r>
              <a:rPr lang="en-IN" sz="2000" b="1" dirty="0"/>
              <a:t>Contractual savings institutions</a:t>
            </a:r>
          </a:p>
        </p:txBody>
      </p:sp>
      <p:graphicFrame>
        <p:nvGraphicFramePr>
          <p:cNvPr id="23" name="Content Placeholder 4">
            <a:extLst>
              <a:ext uri="{FF2B5EF4-FFF2-40B4-BE49-F238E27FC236}">
                <a16:creationId xmlns:a16="http://schemas.microsoft.com/office/drawing/2014/main" id="{973101A6-E56D-4930-A9B8-7527B27F7717}"/>
              </a:ext>
            </a:extLst>
          </p:cNvPr>
          <p:cNvGraphicFramePr>
            <a:graphicFrameLocks noGrp="1"/>
          </p:cNvGraphicFramePr>
          <p:nvPr>
            <p:ph sz="quarter" idx="16"/>
            <p:extLst>
              <p:ext uri="{D42A27DB-BD31-4B8C-83A1-F6EECF244321}">
                <p14:modId xmlns:p14="http://schemas.microsoft.com/office/powerpoint/2010/main" val="2778541002"/>
              </p:ext>
            </p:extLst>
          </p:nvPr>
        </p:nvGraphicFramePr>
        <p:xfrm>
          <a:off x="555173" y="2945417"/>
          <a:ext cx="8392886" cy="3175665"/>
        </p:xfrm>
        <a:graphic>
          <a:graphicData uri="http://schemas.openxmlformats.org/drawingml/2006/table">
            <a:tbl>
              <a:tblPr firstRow="1" bandRow="1">
                <a:tableStyleId>{2D5ABB26-0587-4C30-8999-92F81FD0307C}</a:tableStyleId>
              </a:tblPr>
              <a:tblGrid>
                <a:gridCol w="2269671">
                  <a:extLst>
                    <a:ext uri="{9D8B030D-6E8A-4147-A177-3AD203B41FA5}">
                      <a16:colId xmlns:a16="http://schemas.microsoft.com/office/drawing/2014/main" val="175969930"/>
                    </a:ext>
                  </a:extLst>
                </a:gridCol>
                <a:gridCol w="1583872">
                  <a:extLst>
                    <a:ext uri="{9D8B030D-6E8A-4147-A177-3AD203B41FA5}">
                      <a16:colId xmlns:a16="http://schemas.microsoft.com/office/drawing/2014/main" val="338033817"/>
                    </a:ext>
                  </a:extLst>
                </a:gridCol>
                <a:gridCol w="1502228">
                  <a:extLst>
                    <a:ext uri="{9D8B030D-6E8A-4147-A177-3AD203B41FA5}">
                      <a16:colId xmlns:a16="http://schemas.microsoft.com/office/drawing/2014/main" val="878273492"/>
                    </a:ext>
                  </a:extLst>
                </a:gridCol>
                <a:gridCol w="1502229">
                  <a:extLst>
                    <a:ext uri="{9D8B030D-6E8A-4147-A177-3AD203B41FA5}">
                      <a16:colId xmlns:a16="http://schemas.microsoft.com/office/drawing/2014/main" val="1464684394"/>
                    </a:ext>
                  </a:extLst>
                </a:gridCol>
                <a:gridCol w="1534886">
                  <a:extLst>
                    <a:ext uri="{9D8B030D-6E8A-4147-A177-3AD203B41FA5}">
                      <a16:colId xmlns:a16="http://schemas.microsoft.com/office/drawing/2014/main" val="3826950970"/>
                    </a:ext>
                  </a:extLst>
                </a:gridCol>
              </a:tblGrid>
              <a:tr h="436679">
                <a:tc>
                  <a:txBody>
                    <a:bodyPr/>
                    <a:lstStyle/>
                    <a:p>
                      <a:r>
                        <a:rPr lang="en-IN" sz="1400" b="1" i="0" u="none" strike="noStrike" kern="1200" baseline="0" dirty="0">
                          <a:solidFill>
                            <a:schemeClr val="tx1"/>
                          </a:solidFill>
                          <a:latin typeface="+mn-lt"/>
                          <a:ea typeface="+mn-ea"/>
                          <a:cs typeface="+mn-cs"/>
                        </a:rPr>
                        <a:t>Type of Intermediary</a:t>
                      </a:r>
                      <a:endParaRPr lang="en-IN"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t>Value of Assets ($ billions, end of year)</a:t>
                      </a:r>
                    </a:p>
                    <a:p>
                      <a:pPr algn="ctr"/>
                      <a:r>
                        <a:rPr lang="en-IN" sz="1400" b="1" i="0" u="none" strike="noStrike" kern="1200" baseline="0" dirty="0">
                          <a:solidFill>
                            <a:schemeClr val="tx1"/>
                          </a:solidFill>
                          <a:latin typeface="+mn-lt"/>
                          <a:ea typeface="+mn-ea"/>
                          <a:cs typeface="+mn-cs"/>
                        </a:rPr>
                        <a:t>1990</a:t>
                      </a:r>
                      <a:endParaRPr lang="en-IN"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t>Value of Assets ($ billions, end of year)</a:t>
                      </a:r>
                    </a:p>
                    <a:p>
                      <a:pPr algn="ctr"/>
                      <a:r>
                        <a:rPr lang="en-IN" sz="1400" b="1" i="0" u="none" strike="noStrike" kern="1200" baseline="0" dirty="0">
                          <a:solidFill>
                            <a:schemeClr val="tx1"/>
                          </a:solidFill>
                          <a:latin typeface="+mn-lt"/>
                          <a:ea typeface="+mn-ea"/>
                          <a:cs typeface="+mn-cs"/>
                        </a:rPr>
                        <a:t>2000</a:t>
                      </a:r>
                      <a:endParaRPr lang="en-IN"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t>Value of Assets ($ billions, end of year)</a:t>
                      </a:r>
                    </a:p>
                    <a:p>
                      <a:pPr algn="ctr"/>
                      <a:r>
                        <a:rPr lang="en-IN" sz="1400" b="1" i="0" u="none" strike="noStrike" kern="1200" baseline="0" dirty="0">
                          <a:solidFill>
                            <a:schemeClr val="tx1"/>
                          </a:solidFill>
                          <a:latin typeface="+mn-lt"/>
                          <a:ea typeface="+mn-ea"/>
                          <a:cs typeface="+mn-cs"/>
                        </a:rPr>
                        <a:t>2010</a:t>
                      </a:r>
                      <a:endParaRPr lang="en-IN"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t>Value of Assets ($ billions, end of year)</a:t>
                      </a:r>
                    </a:p>
                    <a:p>
                      <a:pPr algn="ctr"/>
                      <a:r>
                        <a:rPr lang="en-IN" sz="1400" b="1" i="0" u="none" strike="noStrike" kern="1200" baseline="0" dirty="0">
                          <a:solidFill>
                            <a:schemeClr val="tx1"/>
                          </a:solidFill>
                          <a:latin typeface="+mn-lt"/>
                          <a:ea typeface="+mn-ea"/>
                          <a:cs typeface="+mn-cs"/>
                        </a:rPr>
                        <a:t>2019</a:t>
                      </a:r>
                      <a:endParaRPr lang="en-IN"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65609121"/>
                  </a:ext>
                </a:extLst>
              </a:tr>
              <a:tr h="436679">
                <a:tc>
                  <a:txBody>
                    <a:bodyPr/>
                    <a:lstStyle/>
                    <a:p>
                      <a:r>
                        <a:rPr lang="en-IN" sz="1400" b="0" i="0" u="none" strike="noStrike" kern="1200" baseline="0" dirty="0">
                          <a:solidFill>
                            <a:schemeClr val="tx1"/>
                          </a:solidFill>
                          <a:latin typeface="+mn-lt"/>
                          <a:ea typeface="+mn-ea"/>
                          <a:cs typeface="+mn-cs"/>
                        </a:rPr>
                        <a:t>Life insurance companies</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kern="1200" baseline="0" dirty="0">
                          <a:solidFill>
                            <a:schemeClr val="tx1"/>
                          </a:solidFill>
                          <a:latin typeface="+mn-lt"/>
                          <a:ea typeface="+mn-ea"/>
                          <a:cs typeface="+mn-cs"/>
                        </a:rPr>
                        <a:t>1,367</a:t>
                      </a:r>
                      <a:endParaRPr lang="en-IN"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kern="1200" baseline="0" dirty="0">
                          <a:solidFill>
                            <a:schemeClr val="tx1"/>
                          </a:solidFill>
                          <a:latin typeface="+mn-lt"/>
                          <a:ea typeface="+mn-ea"/>
                          <a:cs typeface="+mn-cs"/>
                        </a:rPr>
                        <a:t>3,136</a:t>
                      </a:r>
                      <a:endParaRPr lang="en-IN"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kern="1200" baseline="0" dirty="0">
                          <a:solidFill>
                            <a:schemeClr val="tx1"/>
                          </a:solidFill>
                          <a:latin typeface="+mn-lt"/>
                          <a:ea typeface="+mn-ea"/>
                          <a:cs typeface="+mn-cs"/>
                        </a:rPr>
                        <a:t>5,168</a:t>
                      </a:r>
                      <a:endParaRPr lang="en-IN"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cap="none" baseline="0" dirty="0">
                          <a:solidFill>
                            <a:schemeClr val="tx1"/>
                          </a:solidFill>
                          <a:latin typeface="+mn-lt"/>
                          <a:ea typeface="+mn-ea"/>
                          <a:cs typeface="+mn-cs"/>
                          <a:sym typeface="Arial"/>
                        </a:rPr>
                        <a:t>8,508</a:t>
                      </a:r>
                      <a:endParaRPr lang="en-IN"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45819674"/>
                  </a:ext>
                </a:extLst>
              </a:tr>
              <a:tr h="603164">
                <a:tc>
                  <a:txBody>
                    <a:bodyPr/>
                    <a:lstStyle/>
                    <a:p>
                      <a:r>
                        <a:rPr lang="en-IN" sz="1400" b="0" i="0" u="none" strike="noStrike" kern="1200" baseline="0" dirty="0">
                          <a:solidFill>
                            <a:schemeClr val="tx1"/>
                          </a:solidFill>
                          <a:latin typeface="+mn-lt"/>
                          <a:ea typeface="+mn-ea"/>
                          <a:cs typeface="+mn-cs"/>
                        </a:rPr>
                        <a:t>Fire and casualty insurance companies</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kern="1200" baseline="0" dirty="0">
                          <a:solidFill>
                            <a:schemeClr val="tx1"/>
                          </a:solidFill>
                          <a:latin typeface="+mn-lt"/>
                          <a:ea typeface="+mn-ea"/>
                          <a:cs typeface="+mn-cs"/>
                        </a:rPr>
                        <a:t>533</a:t>
                      </a:r>
                      <a:endParaRPr lang="en-IN"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kern="1200" baseline="0" dirty="0">
                          <a:solidFill>
                            <a:schemeClr val="tx1"/>
                          </a:solidFill>
                          <a:latin typeface="+mn-lt"/>
                          <a:ea typeface="+mn-ea"/>
                          <a:cs typeface="+mn-cs"/>
                        </a:rPr>
                        <a:t>866</a:t>
                      </a:r>
                      <a:endParaRPr lang="en-IN"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kern="1200" baseline="0" dirty="0">
                          <a:solidFill>
                            <a:schemeClr val="tx1"/>
                          </a:solidFill>
                          <a:latin typeface="+mn-lt"/>
                          <a:ea typeface="+mn-ea"/>
                          <a:cs typeface="+mn-cs"/>
                        </a:rPr>
                        <a:t>1,361</a:t>
                      </a:r>
                      <a:endParaRPr lang="en-IN"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cap="none" baseline="0" dirty="0">
                          <a:solidFill>
                            <a:schemeClr val="tx1"/>
                          </a:solidFill>
                          <a:latin typeface="+mn-lt"/>
                          <a:ea typeface="+mn-ea"/>
                          <a:cs typeface="+mn-cs"/>
                          <a:sym typeface="Arial"/>
                        </a:rPr>
                        <a:t>2,650</a:t>
                      </a:r>
                      <a:endParaRPr lang="en-IN"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55628564"/>
                  </a:ext>
                </a:extLst>
              </a:tr>
              <a:tr h="436679">
                <a:tc>
                  <a:txBody>
                    <a:bodyPr/>
                    <a:lstStyle/>
                    <a:p>
                      <a:r>
                        <a:rPr lang="en-IN" sz="1400" b="0" i="0" u="none" strike="noStrike" kern="1200" baseline="0" dirty="0">
                          <a:solidFill>
                            <a:schemeClr val="tx1"/>
                          </a:solidFill>
                          <a:latin typeface="+mn-lt"/>
                          <a:ea typeface="+mn-ea"/>
                          <a:cs typeface="+mn-cs"/>
                        </a:rPr>
                        <a:t>Pension funds (private)</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kern="1200" baseline="0" dirty="0">
                          <a:solidFill>
                            <a:schemeClr val="tx1"/>
                          </a:solidFill>
                          <a:latin typeface="+mn-lt"/>
                          <a:ea typeface="+mn-ea"/>
                          <a:cs typeface="+mn-cs"/>
                        </a:rPr>
                        <a:t>1,619</a:t>
                      </a:r>
                      <a:endParaRPr lang="en-IN"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kern="1200" baseline="0" dirty="0">
                          <a:solidFill>
                            <a:schemeClr val="tx1"/>
                          </a:solidFill>
                          <a:latin typeface="+mn-lt"/>
                          <a:ea typeface="+mn-ea"/>
                          <a:cs typeface="+mn-cs"/>
                        </a:rPr>
                        <a:t>4,423</a:t>
                      </a:r>
                      <a:endParaRPr lang="en-IN"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kern="1200" baseline="0" dirty="0">
                          <a:solidFill>
                            <a:schemeClr val="tx1"/>
                          </a:solidFill>
                          <a:latin typeface="+mn-lt"/>
                          <a:ea typeface="+mn-ea"/>
                          <a:cs typeface="+mn-cs"/>
                        </a:rPr>
                        <a:t>6,614</a:t>
                      </a:r>
                      <a:endParaRPr lang="en-IN"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cap="none" baseline="0" dirty="0">
                          <a:solidFill>
                            <a:schemeClr val="tx1"/>
                          </a:solidFill>
                          <a:latin typeface="+mn-lt"/>
                          <a:ea typeface="+mn-ea"/>
                          <a:cs typeface="+mn-cs"/>
                          <a:sym typeface="Arial"/>
                        </a:rPr>
                        <a:t>10,919</a:t>
                      </a:r>
                      <a:endParaRPr lang="en-IN"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5830324"/>
                  </a:ext>
                </a:extLst>
              </a:tr>
              <a:tr h="754263">
                <a:tc>
                  <a:txBody>
                    <a:bodyPr/>
                    <a:lstStyle/>
                    <a:p>
                      <a:r>
                        <a:rPr lang="en-IN" sz="1400" b="0" i="0" u="none" strike="noStrike" kern="1200" baseline="0" dirty="0">
                          <a:solidFill>
                            <a:schemeClr val="tx1"/>
                          </a:solidFill>
                          <a:latin typeface="+mn-lt"/>
                          <a:ea typeface="+mn-ea"/>
                          <a:cs typeface="+mn-cs"/>
                        </a:rPr>
                        <a:t>State and local government retirement funds</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kern="1200" baseline="0" dirty="0">
                          <a:solidFill>
                            <a:schemeClr val="tx1"/>
                          </a:solidFill>
                          <a:latin typeface="+mn-lt"/>
                          <a:ea typeface="+mn-ea"/>
                          <a:cs typeface="+mn-cs"/>
                        </a:rPr>
                        <a:t>820</a:t>
                      </a:r>
                      <a:endParaRPr lang="en-IN"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kern="1200" baseline="0" dirty="0">
                          <a:solidFill>
                            <a:schemeClr val="tx1"/>
                          </a:solidFill>
                          <a:latin typeface="+mn-lt"/>
                          <a:ea typeface="+mn-ea"/>
                          <a:cs typeface="+mn-cs"/>
                        </a:rPr>
                        <a:t>2,290</a:t>
                      </a:r>
                      <a:endParaRPr lang="en-IN"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kern="1200" baseline="0" dirty="0">
                          <a:solidFill>
                            <a:schemeClr val="tx1"/>
                          </a:solidFill>
                          <a:latin typeface="+mn-lt"/>
                          <a:ea typeface="+mn-ea"/>
                          <a:cs typeface="+mn-cs"/>
                        </a:rPr>
                        <a:t>4,779</a:t>
                      </a:r>
                      <a:endParaRPr lang="en-IN"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cap="none" baseline="0" dirty="0">
                          <a:solidFill>
                            <a:schemeClr val="tx1"/>
                          </a:solidFill>
                          <a:latin typeface="+mn-lt"/>
                          <a:ea typeface="+mn-ea"/>
                          <a:cs typeface="+mn-cs"/>
                          <a:sym typeface="Arial"/>
                        </a:rPr>
                        <a:t>9,335</a:t>
                      </a:r>
                      <a:endParaRPr lang="en-IN"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72713048"/>
                  </a:ext>
                </a:extLst>
              </a:tr>
            </a:tbl>
          </a:graphicData>
        </a:graphic>
      </p:graphicFrame>
    </p:spTree>
    <p:extLst>
      <p:ext uri="{BB962C8B-B14F-4D97-AF65-F5344CB8AC3E}">
        <p14:creationId xmlns:p14="http://schemas.microsoft.com/office/powerpoint/2010/main" val="1209992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753CD5-A306-44AF-BB6B-7DC7BDDBFFBE}"/>
              </a:ext>
            </a:extLst>
          </p:cNvPr>
          <p:cNvSpPr>
            <a:spLocks noGrp="1"/>
          </p:cNvSpPr>
          <p:nvPr>
            <p:ph type="title"/>
          </p:nvPr>
        </p:nvSpPr>
        <p:spPr>
          <a:xfrm>
            <a:off x="457199" y="215371"/>
            <a:ext cx="8460463" cy="1097279"/>
          </a:xfrm>
        </p:spPr>
        <p:txBody>
          <a:bodyPr/>
          <a:lstStyle/>
          <a:p>
            <a:r>
              <a:rPr lang="en-US" dirty="0"/>
              <a:t>Types of Financial Intermediaries </a:t>
            </a:r>
            <a:r>
              <a:rPr lang="en-US" sz="2000" b="0" dirty="0"/>
              <a:t>(6 of 6)</a:t>
            </a:r>
            <a:endParaRPr lang="en-IN" dirty="0"/>
          </a:p>
        </p:txBody>
      </p:sp>
      <p:sp>
        <p:nvSpPr>
          <p:cNvPr id="3" name="Content Placeholder 2">
            <a:extLst>
              <a:ext uri="{FF2B5EF4-FFF2-40B4-BE49-F238E27FC236}">
                <a16:creationId xmlns:a16="http://schemas.microsoft.com/office/drawing/2014/main" id="{3591CD83-D7D1-4FFC-855D-53B07144A99D}"/>
              </a:ext>
            </a:extLst>
          </p:cNvPr>
          <p:cNvSpPr>
            <a:spLocks noGrp="1"/>
          </p:cNvSpPr>
          <p:nvPr>
            <p:ph sz="quarter" idx="13"/>
          </p:nvPr>
        </p:nvSpPr>
        <p:spPr>
          <a:xfrm>
            <a:off x="457200" y="1552575"/>
            <a:ext cx="8229600" cy="472168"/>
          </a:xfrm>
        </p:spPr>
        <p:txBody>
          <a:bodyPr/>
          <a:lstStyle/>
          <a:p>
            <a:pPr marL="432" indent="0">
              <a:buNone/>
            </a:pPr>
            <a:r>
              <a:rPr lang="en-US" sz="2000" dirty="0"/>
              <a:t>[</a:t>
            </a:r>
            <a:r>
              <a:rPr lang="en-US" sz="2000" b="1" dirty="0"/>
              <a:t>Table 4</a:t>
            </a:r>
            <a:r>
              <a:rPr lang="en-US" sz="2000" dirty="0"/>
              <a:t> Continued]</a:t>
            </a:r>
          </a:p>
        </p:txBody>
      </p:sp>
      <p:sp>
        <p:nvSpPr>
          <p:cNvPr id="4" name="Content Placeholder 3">
            <a:extLst>
              <a:ext uri="{FF2B5EF4-FFF2-40B4-BE49-F238E27FC236}">
                <a16:creationId xmlns:a16="http://schemas.microsoft.com/office/drawing/2014/main" id="{8F785E10-E866-45C1-95E9-9F6ABCCEB628}"/>
              </a:ext>
            </a:extLst>
          </p:cNvPr>
          <p:cNvSpPr>
            <a:spLocks noGrp="1"/>
          </p:cNvSpPr>
          <p:nvPr>
            <p:ph sz="quarter" idx="14"/>
          </p:nvPr>
        </p:nvSpPr>
        <p:spPr>
          <a:xfrm>
            <a:off x="473529" y="2124897"/>
            <a:ext cx="3592285" cy="491699"/>
          </a:xfrm>
        </p:spPr>
        <p:txBody>
          <a:bodyPr/>
          <a:lstStyle/>
          <a:p>
            <a:pPr marL="432" indent="0">
              <a:buNone/>
            </a:pPr>
            <a:r>
              <a:rPr lang="en-IN" sz="2000" b="1" dirty="0"/>
              <a:t>Investment intermediaries</a:t>
            </a:r>
          </a:p>
        </p:txBody>
      </p:sp>
      <p:graphicFrame>
        <p:nvGraphicFramePr>
          <p:cNvPr id="23" name="Table 23">
            <a:extLst>
              <a:ext uri="{FF2B5EF4-FFF2-40B4-BE49-F238E27FC236}">
                <a16:creationId xmlns:a16="http://schemas.microsoft.com/office/drawing/2014/main" id="{973101A6-E56D-4930-A9B8-7527B27F7717}"/>
              </a:ext>
            </a:extLst>
          </p:cNvPr>
          <p:cNvGraphicFramePr>
            <a:graphicFrameLocks noGrp="1"/>
          </p:cNvGraphicFramePr>
          <p:nvPr>
            <p:ph sz="quarter" idx="16"/>
            <p:extLst>
              <p:ext uri="{D42A27DB-BD31-4B8C-83A1-F6EECF244321}">
                <p14:modId xmlns:p14="http://schemas.microsoft.com/office/powerpoint/2010/main" val="2636138666"/>
              </p:ext>
            </p:extLst>
          </p:nvPr>
        </p:nvGraphicFramePr>
        <p:xfrm>
          <a:off x="522515" y="2782134"/>
          <a:ext cx="8460462" cy="2072640"/>
        </p:xfrm>
        <a:graphic>
          <a:graphicData uri="http://schemas.openxmlformats.org/drawingml/2006/table">
            <a:tbl>
              <a:tblPr firstRow="1" bandRow="1">
                <a:tableStyleId>{2D5ABB26-0587-4C30-8999-92F81FD0307C}</a:tableStyleId>
              </a:tblPr>
              <a:tblGrid>
                <a:gridCol w="2025972">
                  <a:extLst>
                    <a:ext uri="{9D8B030D-6E8A-4147-A177-3AD203B41FA5}">
                      <a16:colId xmlns:a16="http://schemas.microsoft.com/office/drawing/2014/main" val="175969930"/>
                    </a:ext>
                  </a:extLst>
                </a:gridCol>
                <a:gridCol w="1669402">
                  <a:extLst>
                    <a:ext uri="{9D8B030D-6E8A-4147-A177-3AD203B41FA5}">
                      <a16:colId xmlns:a16="http://schemas.microsoft.com/office/drawing/2014/main" val="338033817"/>
                    </a:ext>
                  </a:extLst>
                </a:gridCol>
                <a:gridCol w="1604571">
                  <a:extLst>
                    <a:ext uri="{9D8B030D-6E8A-4147-A177-3AD203B41FA5}">
                      <a16:colId xmlns:a16="http://schemas.microsoft.com/office/drawing/2014/main" val="878273492"/>
                    </a:ext>
                  </a:extLst>
                </a:gridCol>
                <a:gridCol w="1539739">
                  <a:extLst>
                    <a:ext uri="{9D8B030D-6E8A-4147-A177-3AD203B41FA5}">
                      <a16:colId xmlns:a16="http://schemas.microsoft.com/office/drawing/2014/main" val="1464684394"/>
                    </a:ext>
                  </a:extLst>
                </a:gridCol>
                <a:gridCol w="1620778">
                  <a:extLst>
                    <a:ext uri="{9D8B030D-6E8A-4147-A177-3AD203B41FA5}">
                      <a16:colId xmlns:a16="http://schemas.microsoft.com/office/drawing/2014/main" val="3826950970"/>
                    </a:ext>
                  </a:extLst>
                </a:gridCol>
              </a:tblGrid>
              <a:tr h="0">
                <a:tc>
                  <a:txBody>
                    <a:bodyPr/>
                    <a:lstStyle/>
                    <a:p>
                      <a:r>
                        <a:rPr lang="en-IN" sz="1400" b="1" i="0" u="none" strike="noStrike" kern="1200" baseline="0" dirty="0">
                          <a:solidFill>
                            <a:schemeClr val="tx1"/>
                          </a:solidFill>
                          <a:latin typeface="+mn-lt"/>
                          <a:ea typeface="+mn-ea"/>
                          <a:cs typeface="+mn-cs"/>
                        </a:rPr>
                        <a:t>Type of Intermediary</a:t>
                      </a:r>
                      <a:endParaRPr lang="en-IN"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t>Value of Assets ($ billions, end of year)</a:t>
                      </a:r>
                    </a:p>
                    <a:p>
                      <a:pPr algn="ctr"/>
                      <a:r>
                        <a:rPr lang="en-IN" sz="1400" b="1" i="0" u="none" strike="noStrike" kern="1200" baseline="0" dirty="0">
                          <a:solidFill>
                            <a:schemeClr val="tx1"/>
                          </a:solidFill>
                          <a:latin typeface="+mn-lt"/>
                          <a:ea typeface="+mn-ea"/>
                          <a:cs typeface="+mn-cs"/>
                        </a:rPr>
                        <a:t>1990</a:t>
                      </a:r>
                      <a:endParaRPr lang="en-IN"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t>Value of Assets ($ billions, end of year)</a:t>
                      </a:r>
                    </a:p>
                    <a:p>
                      <a:pPr algn="ctr"/>
                      <a:r>
                        <a:rPr lang="en-IN" sz="1400" b="1" i="0" u="none" strike="noStrike" kern="1200" baseline="0" dirty="0">
                          <a:solidFill>
                            <a:schemeClr val="tx1"/>
                          </a:solidFill>
                          <a:latin typeface="+mn-lt"/>
                          <a:ea typeface="+mn-ea"/>
                          <a:cs typeface="+mn-cs"/>
                        </a:rPr>
                        <a:t>2000</a:t>
                      </a:r>
                      <a:endParaRPr lang="en-IN"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t>Value of Assets ($ billions, end of year)</a:t>
                      </a:r>
                    </a:p>
                    <a:p>
                      <a:pPr algn="ctr"/>
                      <a:r>
                        <a:rPr lang="en-IN" sz="1400" b="1" i="0" u="none" strike="noStrike" kern="1200" baseline="0" dirty="0">
                          <a:solidFill>
                            <a:schemeClr val="tx1"/>
                          </a:solidFill>
                          <a:latin typeface="+mn-lt"/>
                          <a:ea typeface="+mn-ea"/>
                          <a:cs typeface="+mn-cs"/>
                        </a:rPr>
                        <a:t>2010</a:t>
                      </a:r>
                      <a:endParaRPr lang="en-IN"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t>Value of Assets ($ billions, end of year)</a:t>
                      </a:r>
                    </a:p>
                    <a:p>
                      <a:pPr algn="ctr"/>
                      <a:r>
                        <a:rPr lang="en-IN" sz="1400" b="1" i="0" u="none" strike="noStrike" kern="1200" baseline="0" dirty="0">
                          <a:solidFill>
                            <a:schemeClr val="tx1"/>
                          </a:solidFill>
                          <a:latin typeface="+mn-lt"/>
                          <a:ea typeface="+mn-ea"/>
                          <a:cs typeface="+mn-cs"/>
                        </a:rPr>
                        <a:t>2019</a:t>
                      </a:r>
                      <a:endParaRPr lang="en-IN"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65609121"/>
                  </a:ext>
                </a:extLst>
              </a:tr>
              <a:tr h="125780">
                <a:tc>
                  <a:txBody>
                    <a:bodyPr/>
                    <a:lstStyle/>
                    <a:p>
                      <a:r>
                        <a:rPr lang="en-IN" sz="1400" b="0" i="0" u="none" strike="noStrike" kern="1200" baseline="0" dirty="0">
                          <a:solidFill>
                            <a:schemeClr val="tx1"/>
                          </a:solidFill>
                          <a:latin typeface="+mn-lt"/>
                          <a:ea typeface="+mn-ea"/>
                          <a:cs typeface="+mn-cs"/>
                        </a:rPr>
                        <a:t>Finance companies</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kern="1200" baseline="0" dirty="0">
                          <a:solidFill>
                            <a:schemeClr val="tx1"/>
                          </a:solidFill>
                          <a:latin typeface="+mn-lt"/>
                          <a:ea typeface="+mn-ea"/>
                          <a:cs typeface="+mn-cs"/>
                        </a:rPr>
                        <a:t>612</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kern="1200" baseline="0" dirty="0">
                          <a:solidFill>
                            <a:schemeClr val="tx1"/>
                          </a:solidFill>
                          <a:latin typeface="+mn-lt"/>
                          <a:ea typeface="+mn-ea"/>
                          <a:cs typeface="+mn-cs"/>
                        </a:rPr>
                        <a:t>1,140</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kern="1200" baseline="0" dirty="0">
                          <a:solidFill>
                            <a:schemeClr val="tx1"/>
                          </a:solidFill>
                          <a:latin typeface="+mn-lt"/>
                          <a:ea typeface="+mn-ea"/>
                          <a:cs typeface="+mn-cs"/>
                        </a:rPr>
                        <a:t>1,589</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cap="none" baseline="0" dirty="0">
                          <a:solidFill>
                            <a:schemeClr val="tx1"/>
                          </a:solidFill>
                          <a:latin typeface="+mn-lt"/>
                          <a:ea typeface="+mn-ea"/>
                          <a:cs typeface="+mn-cs"/>
                          <a:sym typeface="Arial"/>
                        </a:rPr>
                        <a:t>1,528</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45819674"/>
                  </a:ext>
                </a:extLst>
              </a:tr>
              <a:tr h="0">
                <a:tc>
                  <a:txBody>
                    <a:bodyPr/>
                    <a:lstStyle/>
                    <a:p>
                      <a:r>
                        <a:rPr lang="en-IN" sz="1400" b="0" i="0" u="none" strike="noStrike" kern="1200" baseline="0" dirty="0">
                          <a:solidFill>
                            <a:schemeClr val="tx1"/>
                          </a:solidFill>
                          <a:latin typeface="+mn-lt"/>
                          <a:ea typeface="+mn-ea"/>
                          <a:cs typeface="+mn-cs"/>
                        </a:rPr>
                        <a:t>Mutual funds</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kern="1200" baseline="0" dirty="0">
                          <a:solidFill>
                            <a:schemeClr val="tx1"/>
                          </a:solidFill>
                          <a:latin typeface="+mn-lt"/>
                          <a:ea typeface="+mn-ea"/>
                          <a:cs typeface="+mn-cs"/>
                        </a:rPr>
                        <a:t>608</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kern="1200" baseline="0" dirty="0">
                          <a:solidFill>
                            <a:schemeClr val="tx1"/>
                          </a:solidFill>
                          <a:latin typeface="+mn-lt"/>
                          <a:ea typeface="+mn-ea"/>
                          <a:cs typeface="+mn-cs"/>
                        </a:rPr>
                        <a:t>4,435</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kern="1200" baseline="0" dirty="0">
                          <a:solidFill>
                            <a:schemeClr val="tx1"/>
                          </a:solidFill>
                          <a:latin typeface="+mn-lt"/>
                          <a:ea typeface="+mn-ea"/>
                          <a:cs typeface="+mn-cs"/>
                        </a:rPr>
                        <a:t>7,873</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cap="none" baseline="0" dirty="0">
                          <a:solidFill>
                            <a:schemeClr val="tx1"/>
                          </a:solidFill>
                          <a:latin typeface="+mn-lt"/>
                          <a:ea typeface="+mn-ea"/>
                          <a:cs typeface="+mn-cs"/>
                          <a:sym typeface="Arial"/>
                        </a:rPr>
                        <a:t>17,660</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55628564"/>
                  </a:ext>
                </a:extLst>
              </a:tr>
              <a:tr h="0">
                <a:tc>
                  <a:txBody>
                    <a:bodyPr/>
                    <a:lstStyle/>
                    <a:p>
                      <a:r>
                        <a:rPr lang="en-IN" sz="1400" b="0" i="0" u="none" strike="noStrike" kern="1200" baseline="0" dirty="0">
                          <a:solidFill>
                            <a:schemeClr val="tx1"/>
                          </a:solidFill>
                          <a:latin typeface="+mn-lt"/>
                          <a:ea typeface="+mn-ea"/>
                          <a:cs typeface="+mn-cs"/>
                        </a:rPr>
                        <a:t>Money market mutual funds</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kern="1200" baseline="0" dirty="0">
                          <a:solidFill>
                            <a:schemeClr val="tx1"/>
                          </a:solidFill>
                          <a:latin typeface="+mn-lt"/>
                          <a:ea typeface="+mn-ea"/>
                          <a:cs typeface="+mn-cs"/>
                        </a:rPr>
                        <a:t>493</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kern="1200" baseline="0" dirty="0">
                          <a:solidFill>
                            <a:schemeClr val="tx1"/>
                          </a:solidFill>
                          <a:latin typeface="+mn-lt"/>
                          <a:ea typeface="+mn-ea"/>
                          <a:cs typeface="+mn-cs"/>
                        </a:rPr>
                        <a:t>1,812</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kern="1200" baseline="0" dirty="0">
                          <a:solidFill>
                            <a:schemeClr val="tx1"/>
                          </a:solidFill>
                          <a:latin typeface="+mn-lt"/>
                          <a:ea typeface="+mn-ea"/>
                          <a:cs typeface="+mn-cs"/>
                        </a:rPr>
                        <a:t>2,755</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cap="none" baseline="0" dirty="0">
                          <a:solidFill>
                            <a:schemeClr val="tx1"/>
                          </a:solidFill>
                          <a:latin typeface="+mn-lt"/>
                          <a:ea typeface="+mn-ea"/>
                          <a:cs typeface="+mn-cs"/>
                          <a:sym typeface="Arial"/>
                        </a:rPr>
                        <a:t>3,634</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5830324"/>
                  </a:ext>
                </a:extLst>
              </a:tr>
            </a:tbl>
          </a:graphicData>
        </a:graphic>
      </p:graphicFrame>
      <p:sp>
        <p:nvSpPr>
          <p:cNvPr id="14" name="Content Placeholder 13">
            <a:extLst>
              <a:ext uri="{FF2B5EF4-FFF2-40B4-BE49-F238E27FC236}">
                <a16:creationId xmlns:a16="http://schemas.microsoft.com/office/drawing/2014/main" id="{4EF81537-6A54-4892-9F0E-47200220940E}"/>
              </a:ext>
            </a:extLst>
          </p:cNvPr>
          <p:cNvSpPr>
            <a:spLocks noGrp="1"/>
          </p:cNvSpPr>
          <p:nvPr>
            <p:ph sz="quarter" idx="17"/>
          </p:nvPr>
        </p:nvSpPr>
        <p:spPr>
          <a:xfrm>
            <a:off x="457200" y="5022068"/>
            <a:ext cx="6870700" cy="223032"/>
          </a:xfrm>
        </p:spPr>
        <p:txBody>
          <a:bodyPr lIns="0" tIns="0" rIns="0" bIns="0"/>
          <a:lstStyle/>
          <a:p>
            <a:pPr marL="432" indent="0">
              <a:buNone/>
            </a:pPr>
            <a:r>
              <a:rPr lang="en-US" sz="1200" b="1" dirty="0"/>
              <a:t>Source:</a:t>
            </a:r>
            <a:r>
              <a:rPr lang="en-US" sz="1200" dirty="0"/>
              <a:t> Federal Reserve Financial Accounts of the United States:</a:t>
            </a:r>
            <a:endParaRPr lang="en-IN" sz="1200" dirty="0"/>
          </a:p>
        </p:txBody>
      </p:sp>
      <p:sp>
        <p:nvSpPr>
          <p:cNvPr id="5" name="Text Placeholder 4">
            <a:extLst>
              <a:ext uri="{FF2B5EF4-FFF2-40B4-BE49-F238E27FC236}">
                <a16:creationId xmlns:a16="http://schemas.microsoft.com/office/drawing/2014/main" id="{E8EB6215-DEA6-44EA-9BAD-8A24C38F2505}"/>
              </a:ext>
            </a:extLst>
          </p:cNvPr>
          <p:cNvSpPr>
            <a:spLocks noGrp="1"/>
          </p:cNvSpPr>
          <p:nvPr>
            <p:ph type="body" sz="quarter" idx="18"/>
          </p:nvPr>
        </p:nvSpPr>
        <p:spPr>
          <a:xfrm>
            <a:off x="457200" y="5396466"/>
            <a:ext cx="2986088" cy="283609"/>
          </a:xfrm>
        </p:spPr>
        <p:txBody>
          <a:bodyPr lIns="0" tIns="0" rIns="0" bIns="0"/>
          <a:lstStyle/>
          <a:p>
            <a:pPr marL="0" indent="0">
              <a:buNone/>
            </a:pPr>
            <a:r>
              <a:rPr lang="en-IN" sz="1200" dirty="0">
                <a:latin typeface="+mn-lt"/>
                <a:hlinkClick r:id="rId2" tooltip="https://www.federalreserve.gov/releases/Z1"/>
              </a:rPr>
              <a:t>https://www.federalreserve.gov/releases/Z1</a:t>
            </a:r>
            <a:endParaRPr lang="en-IN" sz="1200" dirty="0">
              <a:latin typeface="+mn-lt"/>
            </a:endParaRPr>
          </a:p>
        </p:txBody>
      </p:sp>
      <p:sp>
        <p:nvSpPr>
          <p:cNvPr id="6" name="Text Placeholder 5">
            <a:extLst>
              <a:ext uri="{FF2B5EF4-FFF2-40B4-BE49-F238E27FC236}">
                <a16:creationId xmlns:a16="http://schemas.microsoft.com/office/drawing/2014/main" id="{62127643-1D22-4EB8-BAA2-2C0059641120}"/>
              </a:ext>
            </a:extLst>
          </p:cNvPr>
          <p:cNvSpPr>
            <a:spLocks noGrp="1"/>
          </p:cNvSpPr>
          <p:nvPr>
            <p:ph type="body" sz="quarter" idx="19"/>
          </p:nvPr>
        </p:nvSpPr>
        <p:spPr>
          <a:xfrm>
            <a:off x="3491231" y="5414573"/>
            <a:ext cx="4451350" cy="289711"/>
          </a:xfrm>
        </p:spPr>
        <p:txBody>
          <a:bodyPr lIns="0" tIns="0" rIns="0" bIns="0"/>
          <a:lstStyle/>
          <a:p>
            <a:pPr marL="0" indent="0">
              <a:buNone/>
            </a:pPr>
            <a:r>
              <a:rPr lang="en-IN" sz="1200" dirty="0">
                <a:latin typeface="+mn-lt"/>
              </a:rPr>
              <a:t>, Tables L110, L114, L115, L116, L118, L120, L121, L122, L127.</a:t>
            </a:r>
          </a:p>
        </p:txBody>
      </p:sp>
    </p:spTree>
    <p:extLst>
      <p:ext uri="{BB962C8B-B14F-4D97-AF65-F5344CB8AC3E}">
        <p14:creationId xmlns:p14="http://schemas.microsoft.com/office/powerpoint/2010/main" val="36714671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DD45B-F3A9-4185-9459-683FEFFCBB68}"/>
              </a:ext>
            </a:extLst>
          </p:cNvPr>
          <p:cNvSpPr>
            <a:spLocks noGrp="1"/>
          </p:cNvSpPr>
          <p:nvPr>
            <p:ph type="title"/>
          </p:nvPr>
        </p:nvSpPr>
        <p:spPr/>
        <p:txBody>
          <a:bodyPr/>
          <a:lstStyle/>
          <a:p>
            <a:r>
              <a:rPr lang="en-IN" dirty="0"/>
              <a:t>Preview</a:t>
            </a:r>
          </a:p>
        </p:txBody>
      </p:sp>
      <p:sp>
        <p:nvSpPr>
          <p:cNvPr id="3" name="Content Placeholder 2">
            <a:extLst>
              <a:ext uri="{FF2B5EF4-FFF2-40B4-BE49-F238E27FC236}">
                <a16:creationId xmlns:a16="http://schemas.microsoft.com/office/drawing/2014/main" id="{1C7E5E26-D8A0-4861-9704-478DCC9EAFC7}"/>
              </a:ext>
            </a:extLst>
          </p:cNvPr>
          <p:cNvSpPr>
            <a:spLocks noGrp="1"/>
          </p:cNvSpPr>
          <p:nvPr>
            <p:ph sz="quarter" idx="13"/>
          </p:nvPr>
        </p:nvSpPr>
        <p:spPr>
          <a:xfrm>
            <a:off x="457200" y="1554920"/>
            <a:ext cx="8397089" cy="4663335"/>
          </a:xfrm>
        </p:spPr>
        <p:txBody>
          <a:bodyPr/>
          <a:lstStyle/>
          <a:p>
            <a:r>
              <a:rPr lang="en-US" dirty="0"/>
              <a:t>To study the effects of financial markets and financial intermediaries on the economy, we need to acquire an understanding of their general structure and operation.</a:t>
            </a:r>
          </a:p>
          <a:p>
            <a:r>
              <a:rPr lang="en-US" dirty="0"/>
              <a:t>This chapter begins that process by presenting an overview of the study of financial markets and institutions.</a:t>
            </a:r>
          </a:p>
        </p:txBody>
      </p:sp>
    </p:spTree>
    <p:extLst>
      <p:ext uri="{BB962C8B-B14F-4D97-AF65-F5344CB8AC3E}">
        <p14:creationId xmlns:p14="http://schemas.microsoft.com/office/powerpoint/2010/main" val="31757766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90CE3-FD60-4A32-8E18-2638B94ADBDA}"/>
              </a:ext>
            </a:extLst>
          </p:cNvPr>
          <p:cNvSpPr>
            <a:spLocks noGrp="1"/>
          </p:cNvSpPr>
          <p:nvPr>
            <p:ph type="title"/>
          </p:nvPr>
        </p:nvSpPr>
        <p:spPr>
          <a:xfrm>
            <a:off x="457199" y="215371"/>
            <a:ext cx="8505731" cy="1097279"/>
          </a:xfrm>
        </p:spPr>
        <p:txBody>
          <a:bodyPr/>
          <a:lstStyle/>
          <a:p>
            <a:r>
              <a:rPr lang="en-US" sz="3400" dirty="0"/>
              <a:t>Regulation of the Financial System </a:t>
            </a:r>
            <a:r>
              <a:rPr lang="en-US" sz="2000" b="0" dirty="0"/>
              <a:t>(1 of 4)</a:t>
            </a:r>
            <a:endParaRPr lang="en-IN" sz="2000" b="0" dirty="0"/>
          </a:p>
        </p:txBody>
      </p:sp>
      <p:sp>
        <p:nvSpPr>
          <p:cNvPr id="3" name="Content Placeholder 2">
            <a:extLst>
              <a:ext uri="{FF2B5EF4-FFF2-40B4-BE49-F238E27FC236}">
                <a16:creationId xmlns:a16="http://schemas.microsoft.com/office/drawing/2014/main" id="{A5D0D865-DDC6-44C3-890B-DD12DA3B4B6B}"/>
              </a:ext>
            </a:extLst>
          </p:cNvPr>
          <p:cNvSpPr>
            <a:spLocks noGrp="1"/>
          </p:cNvSpPr>
          <p:nvPr>
            <p:ph sz="quarter" idx="13"/>
          </p:nvPr>
        </p:nvSpPr>
        <p:spPr>
          <a:xfrm>
            <a:off x="457200" y="1554920"/>
            <a:ext cx="8409214" cy="4663335"/>
          </a:xfrm>
        </p:spPr>
        <p:txBody>
          <a:bodyPr/>
          <a:lstStyle/>
          <a:p>
            <a:r>
              <a:rPr lang="en-US" dirty="0"/>
              <a:t>To increase the information available to investors:</a:t>
            </a:r>
          </a:p>
          <a:p>
            <a:pPr lvl="1"/>
            <a:r>
              <a:rPr lang="en-US" dirty="0"/>
              <a:t>Reduce adverse selection and moral hazard problems</a:t>
            </a:r>
          </a:p>
          <a:p>
            <a:pPr lvl="1"/>
            <a:r>
              <a:rPr lang="en-US" dirty="0"/>
              <a:t>Reduce insider trading (S</a:t>
            </a:r>
            <a:r>
              <a:rPr lang="en-US" sz="100" dirty="0"/>
              <a:t> </a:t>
            </a:r>
            <a:r>
              <a:rPr lang="en-US" dirty="0"/>
              <a:t>E</a:t>
            </a:r>
            <a:r>
              <a:rPr lang="en-US" sz="100" dirty="0"/>
              <a:t> </a:t>
            </a:r>
            <a:r>
              <a:rPr lang="en-US" dirty="0"/>
              <a:t>C)</a:t>
            </a:r>
          </a:p>
        </p:txBody>
      </p:sp>
    </p:spTree>
    <p:extLst>
      <p:ext uri="{BB962C8B-B14F-4D97-AF65-F5344CB8AC3E}">
        <p14:creationId xmlns:p14="http://schemas.microsoft.com/office/powerpoint/2010/main" val="28516488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90CE3-FD60-4A32-8E18-2638B94ADBDA}"/>
              </a:ext>
            </a:extLst>
          </p:cNvPr>
          <p:cNvSpPr>
            <a:spLocks noGrp="1"/>
          </p:cNvSpPr>
          <p:nvPr>
            <p:ph type="title"/>
          </p:nvPr>
        </p:nvSpPr>
        <p:spPr>
          <a:xfrm>
            <a:off x="457199" y="215371"/>
            <a:ext cx="8505731" cy="1097279"/>
          </a:xfrm>
        </p:spPr>
        <p:txBody>
          <a:bodyPr/>
          <a:lstStyle/>
          <a:p>
            <a:r>
              <a:rPr lang="en-US" sz="3400" dirty="0"/>
              <a:t>Regulation of the Financial System </a:t>
            </a:r>
            <a:r>
              <a:rPr lang="en-US" sz="2000" b="0" dirty="0"/>
              <a:t>(2 of 4)</a:t>
            </a:r>
            <a:endParaRPr lang="en-IN" sz="2000" b="0" dirty="0"/>
          </a:p>
        </p:txBody>
      </p:sp>
      <p:sp>
        <p:nvSpPr>
          <p:cNvPr id="3" name="Content Placeholder 2">
            <a:extLst>
              <a:ext uri="{FF2B5EF4-FFF2-40B4-BE49-F238E27FC236}">
                <a16:creationId xmlns:a16="http://schemas.microsoft.com/office/drawing/2014/main" id="{A5D0D865-DDC6-44C3-890B-DD12DA3B4B6B}"/>
              </a:ext>
            </a:extLst>
          </p:cNvPr>
          <p:cNvSpPr>
            <a:spLocks noGrp="1"/>
          </p:cNvSpPr>
          <p:nvPr>
            <p:ph sz="quarter" idx="13"/>
          </p:nvPr>
        </p:nvSpPr>
        <p:spPr/>
        <p:txBody>
          <a:bodyPr/>
          <a:lstStyle/>
          <a:p>
            <a:r>
              <a:rPr lang="en-US" dirty="0"/>
              <a:t>To ensure the soundness of financial intermediaries:</a:t>
            </a:r>
          </a:p>
          <a:p>
            <a:pPr lvl="1"/>
            <a:r>
              <a:rPr lang="en-US" dirty="0"/>
              <a:t>Restrictions on entry (chartering process).</a:t>
            </a:r>
          </a:p>
          <a:p>
            <a:pPr lvl="1"/>
            <a:r>
              <a:rPr lang="en-US" dirty="0"/>
              <a:t>Disclosure of information.</a:t>
            </a:r>
          </a:p>
          <a:p>
            <a:pPr lvl="1"/>
            <a:r>
              <a:rPr lang="en-US" dirty="0"/>
              <a:t>Restrictions on assets and activities (control holding of risky assets).</a:t>
            </a:r>
          </a:p>
          <a:p>
            <a:pPr lvl="1"/>
            <a:r>
              <a:rPr lang="en-US" dirty="0"/>
              <a:t>Deposit Insurance (avoid bank runs).</a:t>
            </a:r>
          </a:p>
          <a:p>
            <a:pPr lvl="1"/>
            <a:r>
              <a:rPr lang="en-US" dirty="0"/>
              <a:t>Limits on competition (mostly in the past):</a:t>
            </a:r>
          </a:p>
          <a:p>
            <a:pPr lvl="2"/>
            <a:r>
              <a:rPr lang="en-US" dirty="0"/>
              <a:t>Branching</a:t>
            </a:r>
          </a:p>
          <a:p>
            <a:pPr lvl="2"/>
            <a:r>
              <a:rPr lang="en-US" dirty="0"/>
              <a:t>Restrictions on interest rates</a:t>
            </a:r>
          </a:p>
        </p:txBody>
      </p:sp>
    </p:spTree>
    <p:extLst>
      <p:ext uri="{BB962C8B-B14F-4D97-AF65-F5344CB8AC3E}">
        <p14:creationId xmlns:p14="http://schemas.microsoft.com/office/powerpoint/2010/main" val="36742875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4D036A-A48D-496F-AE79-65C87725658A}"/>
              </a:ext>
            </a:extLst>
          </p:cNvPr>
          <p:cNvSpPr>
            <a:spLocks noGrp="1"/>
          </p:cNvSpPr>
          <p:nvPr>
            <p:ph type="title"/>
          </p:nvPr>
        </p:nvSpPr>
        <p:spPr>
          <a:xfrm>
            <a:off x="457200" y="215371"/>
            <a:ext cx="8433303" cy="1097279"/>
          </a:xfrm>
        </p:spPr>
        <p:txBody>
          <a:bodyPr/>
          <a:lstStyle/>
          <a:p>
            <a:r>
              <a:rPr lang="en-US" sz="3400" dirty="0"/>
              <a:t>Regulation of the Financial System </a:t>
            </a:r>
            <a:r>
              <a:rPr lang="en-US" sz="2000" b="0" dirty="0"/>
              <a:t>(3 of 4)</a:t>
            </a:r>
            <a:endParaRPr lang="en-IN" sz="2000" b="0" dirty="0"/>
          </a:p>
        </p:txBody>
      </p:sp>
      <p:sp>
        <p:nvSpPr>
          <p:cNvPr id="3" name="Content Placeholder 2">
            <a:extLst>
              <a:ext uri="{FF2B5EF4-FFF2-40B4-BE49-F238E27FC236}">
                <a16:creationId xmlns:a16="http://schemas.microsoft.com/office/drawing/2014/main" id="{6CD80DE7-49A6-4851-B14E-1031795ABDA4}"/>
              </a:ext>
            </a:extLst>
          </p:cNvPr>
          <p:cNvSpPr>
            <a:spLocks noGrp="1"/>
          </p:cNvSpPr>
          <p:nvPr>
            <p:ph sz="quarter" idx="13"/>
          </p:nvPr>
        </p:nvSpPr>
        <p:spPr>
          <a:xfrm>
            <a:off x="457199" y="1556327"/>
            <a:ext cx="8360875" cy="958273"/>
          </a:xfrm>
        </p:spPr>
        <p:txBody>
          <a:bodyPr/>
          <a:lstStyle/>
          <a:p>
            <a:pPr marL="432" indent="0">
              <a:buNone/>
            </a:pPr>
            <a:r>
              <a:rPr lang="en-US" b="1" dirty="0"/>
              <a:t>Table 5</a:t>
            </a:r>
            <a:r>
              <a:rPr lang="en-US" dirty="0"/>
              <a:t> Principal Regulatory Agencies of the U.S. Financial System</a:t>
            </a:r>
          </a:p>
        </p:txBody>
      </p:sp>
      <p:graphicFrame>
        <p:nvGraphicFramePr>
          <p:cNvPr id="5" name="Content Placeholder 3">
            <a:extLst>
              <a:ext uri="{FF2B5EF4-FFF2-40B4-BE49-F238E27FC236}">
                <a16:creationId xmlns:a16="http://schemas.microsoft.com/office/drawing/2014/main" id="{750B5341-5DEF-4FEE-A48B-F2D0D7D97337}"/>
              </a:ext>
            </a:extLst>
          </p:cNvPr>
          <p:cNvGraphicFramePr>
            <a:graphicFrameLocks noGrp="1"/>
          </p:cNvGraphicFramePr>
          <p:nvPr>
            <p:ph sz="quarter" idx="14"/>
            <p:extLst>
              <p:ext uri="{D42A27DB-BD31-4B8C-83A1-F6EECF244321}">
                <p14:modId xmlns:p14="http://schemas.microsoft.com/office/powerpoint/2010/main" val="3209925898"/>
              </p:ext>
            </p:extLst>
          </p:nvPr>
        </p:nvGraphicFramePr>
        <p:xfrm>
          <a:off x="506187" y="2731770"/>
          <a:ext cx="8229600" cy="3296920"/>
        </p:xfrm>
        <a:graphic>
          <a:graphicData uri="http://schemas.openxmlformats.org/drawingml/2006/table">
            <a:tbl>
              <a:tblPr firstRow="1" bandRow="1">
                <a:tableStyleId>{2D5ABB26-0587-4C30-8999-92F81FD0307C}</a:tableStyleId>
              </a:tblPr>
              <a:tblGrid>
                <a:gridCol w="2743200">
                  <a:extLst>
                    <a:ext uri="{9D8B030D-6E8A-4147-A177-3AD203B41FA5}">
                      <a16:colId xmlns:a16="http://schemas.microsoft.com/office/drawing/2014/main" val="4121222435"/>
                    </a:ext>
                  </a:extLst>
                </a:gridCol>
                <a:gridCol w="2394642">
                  <a:extLst>
                    <a:ext uri="{9D8B030D-6E8A-4147-A177-3AD203B41FA5}">
                      <a16:colId xmlns:a16="http://schemas.microsoft.com/office/drawing/2014/main" val="1873620765"/>
                    </a:ext>
                  </a:extLst>
                </a:gridCol>
                <a:gridCol w="3091758">
                  <a:extLst>
                    <a:ext uri="{9D8B030D-6E8A-4147-A177-3AD203B41FA5}">
                      <a16:colId xmlns:a16="http://schemas.microsoft.com/office/drawing/2014/main" val="1018544473"/>
                    </a:ext>
                  </a:extLst>
                </a:gridCol>
              </a:tblGrid>
              <a:tr h="370840">
                <a:tc>
                  <a:txBody>
                    <a:bodyPr/>
                    <a:lstStyle/>
                    <a:p>
                      <a:pPr>
                        <a:spcBef>
                          <a:spcPts val="0"/>
                        </a:spcBef>
                      </a:pPr>
                      <a:r>
                        <a:rPr lang="en-IN" sz="1400" b="1" i="0" u="none" strike="noStrike" kern="1200" baseline="0" dirty="0">
                          <a:solidFill>
                            <a:schemeClr val="tx1"/>
                          </a:solidFill>
                          <a:latin typeface="+mn-lt"/>
                          <a:ea typeface="+mn-ea"/>
                          <a:cs typeface="+mn-cs"/>
                        </a:rPr>
                        <a:t>Regulatory Agency</a:t>
                      </a:r>
                      <a:endParaRPr lang="en-IN"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400" b="1" i="0" u="none" strike="noStrike" kern="1200" baseline="0" dirty="0">
                          <a:solidFill>
                            <a:schemeClr val="tx1"/>
                          </a:solidFill>
                          <a:latin typeface="+mn-lt"/>
                          <a:ea typeface="+mn-ea"/>
                          <a:cs typeface="+mn-cs"/>
                        </a:rPr>
                        <a:t>Subject of Regulation</a:t>
                      </a:r>
                      <a:endParaRPr lang="en-IN"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400" b="1" i="0" u="none" strike="noStrike" kern="1200" baseline="0" dirty="0">
                          <a:solidFill>
                            <a:schemeClr val="tx1"/>
                          </a:solidFill>
                          <a:latin typeface="+mn-lt"/>
                          <a:ea typeface="+mn-ea"/>
                          <a:cs typeface="+mn-cs"/>
                        </a:rPr>
                        <a:t>Nature of Regulations</a:t>
                      </a:r>
                      <a:endParaRPr lang="en-IN"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13076480"/>
                  </a:ext>
                </a:extLst>
              </a:tr>
              <a:tr h="370840">
                <a:tc>
                  <a:txBody>
                    <a:bodyPr/>
                    <a:lstStyle/>
                    <a:p>
                      <a:pPr>
                        <a:spcBef>
                          <a:spcPts val="0"/>
                        </a:spcBef>
                      </a:pPr>
                      <a:r>
                        <a:rPr lang="en-IN" sz="1400" b="0" i="0" u="none" strike="noStrike" kern="1200" baseline="0" dirty="0">
                          <a:solidFill>
                            <a:schemeClr val="tx1"/>
                          </a:solidFill>
                          <a:latin typeface="+mn-lt"/>
                          <a:ea typeface="+mn-ea"/>
                          <a:cs typeface="+mn-cs"/>
                        </a:rPr>
                        <a:t>Securities and Exchange Commission (S</a:t>
                      </a:r>
                      <a:r>
                        <a:rPr lang="en-IN" sz="100" b="0" i="0" u="none" strike="noStrike" kern="1200" baseline="0" dirty="0">
                          <a:solidFill>
                            <a:schemeClr val="tx1"/>
                          </a:solidFill>
                          <a:latin typeface="+mn-lt"/>
                          <a:ea typeface="+mn-ea"/>
                          <a:cs typeface="+mn-cs"/>
                        </a:rPr>
                        <a:t> </a:t>
                      </a:r>
                      <a:r>
                        <a:rPr lang="en-IN" sz="1400" b="0" i="0" u="none" strike="noStrike" kern="1200" baseline="0" dirty="0">
                          <a:solidFill>
                            <a:schemeClr val="tx1"/>
                          </a:solidFill>
                          <a:latin typeface="+mn-lt"/>
                          <a:ea typeface="+mn-ea"/>
                          <a:cs typeface="+mn-cs"/>
                        </a:rPr>
                        <a:t>E</a:t>
                      </a:r>
                      <a:r>
                        <a:rPr lang="en-IN" sz="100" b="0" i="0" u="none" strike="noStrike" kern="1200" baseline="0" dirty="0">
                          <a:solidFill>
                            <a:schemeClr val="tx1"/>
                          </a:solidFill>
                          <a:latin typeface="+mn-lt"/>
                          <a:ea typeface="+mn-ea"/>
                          <a:cs typeface="+mn-cs"/>
                        </a:rPr>
                        <a:t> </a:t>
                      </a:r>
                      <a:r>
                        <a:rPr lang="en-IN" sz="1400" b="0" i="0" u="none" strike="noStrike" kern="1200" baseline="0" dirty="0">
                          <a:solidFill>
                            <a:schemeClr val="tx1"/>
                          </a:solidFill>
                          <a:latin typeface="+mn-lt"/>
                          <a:ea typeface="+mn-ea"/>
                          <a:cs typeface="+mn-cs"/>
                        </a:rPr>
                        <a:t>C)</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400" b="0" i="0" u="none" strike="noStrike" kern="1200" baseline="0" dirty="0">
                          <a:solidFill>
                            <a:schemeClr val="tx1"/>
                          </a:solidFill>
                          <a:latin typeface="+mn-lt"/>
                          <a:ea typeface="+mn-ea"/>
                          <a:cs typeface="+mn-cs"/>
                        </a:rPr>
                        <a:t>Organized exchanges and financial markets</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400" b="0" i="0" u="none" strike="noStrike" kern="1200" baseline="0" dirty="0">
                          <a:solidFill>
                            <a:schemeClr val="tx1"/>
                          </a:solidFill>
                          <a:latin typeface="+mn-lt"/>
                          <a:ea typeface="+mn-ea"/>
                          <a:cs typeface="+mn-cs"/>
                        </a:rPr>
                        <a:t>Requires disclosure of information; restricts insider trading</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46237246"/>
                  </a:ext>
                </a:extLst>
              </a:tr>
              <a:tr h="370840">
                <a:tc>
                  <a:txBody>
                    <a:bodyPr/>
                    <a:lstStyle/>
                    <a:p>
                      <a:pPr>
                        <a:spcBef>
                          <a:spcPts val="0"/>
                        </a:spcBef>
                      </a:pPr>
                      <a:r>
                        <a:rPr lang="en-IN" sz="1400" b="0" i="0" u="none" strike="noStrike" kern="1200" baseline="0" dirty="0">
                          <a:solidFill>
                            <a:schemeClr val="tx1"/>
                          </a:solidFill>
                          <a:latin typeface="+mn-lt"/>
                          <a:ea typeface="+mn-ea"/>
                          <a:cs typeface="+mn-cs"/>
                        </a:rPr>
                        <a:t>Commodities Futures Trading Commission (C</a:t>
                      </a:r>
                      <a:r>
                        <a:rPr lang="en-IN" sz="100" b="0" i="0" u="none" strike="noStrike" kern="1200" baseline="0" dirty="0">
                          <a:solidFill>
                            <a:schemeClr val="tx1"/>
                          </a:solidFill>
                          <a:latin typeface="+mn-lt"/>
                          <a:ea typeface="+mn-ea"/>
                          <a:cs typeface="+mn-cs"/>
                        </a:rPr>
                        <a:t> </a:t>
                      </a:r>
                      <a:r>
                        <a:rPr lang="en-IN" sz="1400" b="0" i="0" u="none" strike="noStrike" kern="1200" baseline="0" dirty="0">
                          <a:solidFill>
                            <a:schemeClr val="tx1"/>
                          </a:solidFill>
                          <a:latin typeface="+mn-lt"/>
                          <a:ea typeface="+mn-ea"/>
                          <a:cs typeface="+mn-cs"/>
                        </a:rPr>
                        <a:t>F</a:t>
                      </a:r>
                      <a:r>
                        <a:rPr lang="en-IN" sz="100" b="0" i="0" u="none" strike="noStrike" kern="1200" baseline="0" dirty="0">
                          <a:solidFill>
                            <a:schemeClr val="tx1"/>
                          </a:solidFill>
                          <a:latin typeface="+mn-lt"/>
                          <a:ea typeface="+mn-ea"/>
                          <a:cs typeface="+mn-cs"/>
                        </a:rPr>
                        <a:t> </a:t>
                      </a:r>
                      <a:r>
                        <a:rPr lang="en-IN" sz="1400" b="0" i="0" u="none" strike="noStrike" kern="1200" baseline="0" dirty="0">
                          <a:solidFill>
                            <a:schemeClr val="tx1"/>
                          </a:solidFill>
                          <a:latin typeface="+mn-lt"/>
                          <a:ea typeface="+mn-ea"/>
                          <a:cs typeface="+mn-cs"/>
                        </a:rPr>
                        <a:t>T</a:t>
                      </a:r>
                      <a:r>
                        <a:rPr lang="en-IN" sz="100" b="0" i="0" u="none" strike="noStrike" kern="1200" baseline="0" dirty="0">
                          <a:solidFill>
                            <a:schemeClr val="tx1"/>
                          </a:solidFill>
                          <a:latin typeface="+mn-lt"/>
                          <a:ea typeface="+mn-ea"/>
                          <a:cs typeface="+mn-cs"/>
                        </a:rPr>
                        <a:t> </a:t>
                      </a:r>
                      <a:r>
                        <a:rPr lang="en-IN" sz="1400" b="0" i="0" u="none" strike="noStrike" kern="1200" baseline="0" dirty="0">
                          <a:solidFill>
                            <a:schemeClr val="tx1"/>
                          </a:solidFill>
                          <a:latin typeface="+mn-lt"/>
                          <a:ea typeface="+mn-ea"/>
                          <a:cs typeface="+mn-cs"/>
                        </a:rPr>
                        <a:t>C)</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400" b="0" i="0" u="none" strike="noStrike" kern="1200" baseline="0" dirty="0">
                          <a:solidFill>
                            <a:schemeClr val="tx1"/>
                          </a:solidFill>
                          <a:latin typeface="+mn-lt"/>
                          <a:ea typeface="+mn-ea"/>
                          <a:cs typeface="+mn-cs"/>
                        </a:rPr>
                        <a:t>Futures market exchanges</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400" b="0" i="0" u="none" strike="noStrike" kern="1200" baseline="0" dirty="0">
                          <a:solidFill>
                            <a:schemeClr val="tx1"/>
                          </a:solidFill>
                          <a:latin typeface="+mn-lt"/>
                          <a:ea typeface="+mn-ea"/>
                          <a:cs typeface="+mn-cs"/>
                        </a:rPr>
                        <a:t>Regulates procedures for trading in futures markets</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4956551"/>
                  </a:ext>
                </a:extLst>
              </a:tr>
              <a:tr h="370840">
                <a:tc>
                  <a:txBody>
                    <a:bodyPr/>
                    <a:lstStyle/>
                    <a:p>
                      <a:pPr>
                        <a:spcBef>
                          <a:spcPts val="0"/>
                        </a:spcBef>
                      </a:pPr>
                      <a:r>
                        <a:rPr lang="en-IN" sz="1400" b="0" i="0" u="none" strike="noStrike" kern="1200" baseline="0" dirty="0">
                          <a:solidFill>
                            <a:schemeClr val="tx1"/>
                          </a:solidFill>
                          <a:latin typeface="+mn-lt"/>
                          <a:ea typeface="+mn-ea"/>
                          <a:cs typeface="+mn-cs"/>
                        </a:rPr>
                        <a:t>Office of the Comptroller of the Currency</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400" b="0" i="0" u="none" strike="noStrike" kern="1200" baseline="0" dirty="0">
                          <a:solidFill>
                            <a:schemeClr val="tx1"/>
                          </a:solidFill>
                          <a:latin typeface="+mn-lt"/>
                          <a:ea typeface="+mn-ea"/>
                          <a:cs typeface="+mn-cs"/>
                        </a:rPr>
                        <a:t>Federally-chartered commercial banks and thrift institutions</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400" b="0" i="0" u="none" strike="noStrike" kern="1200" baseline="0" dirty="0">
                          <a:solidFill>
                            <a:schemeClr val="tx1"/>
                          </a:solidFill>
                          <a:latin typeface="+mn-lt"/>
                          <a:ea typeface="+mn-ea"/>
                          <a:cs typeface="+mn-cs"/>
                        </a:rPr>
                        <a:t>Charters and examines the books of federally chartered commercial banks and thrift institutions; imposes restrictions on assets they can hold</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10161607"/>
                  </a:ext>
                </a:extLst>
              </a:tr>
              <a:tr h="370840">
                <a:tc>
                  <a:txBody>
                    <a:bodyPr/>
                    <a:lstStyle/>
                    <a:p>
                      <a:pPr>
                        <a:spcBef>
                          <a:spcPts val="0"/>
                        </a:spcBef>
                      </a:pPr>
                      <a:r>
                        <a:rPr lang="en-IN" sz="1400" b="0" i="0" u="none" strike="noStrike" kern="1200" baseline="0" dirty="0">
                          <a:solidFill>
                            <a:schemeClr val="tx1"/>
                          </a:solidFill>
                          <a:latin typeface="+mn-lt"/>
                          <a:ea typeface="+mn-ea"/>
                          <a:cs typeface="+mn-cs"/>
                        </a:rPr>
                        <a:t>National Credit Union Administration (N</a:t>
                      </a:r>
                      <a:r>
                        <a:rPr lang="en-IN" sz="100" b="0" i="0" u="none" strike="noStrike" kern="1200" baseline="0" dirty="0">
                          <a:solidFill>
                            <a:schemeClr val="tx1"/>
                          </a:solidFill>
                          <a:latin typeface="+mn-lt"/>
                          <a:ea typeface="+mn-ea"/>
                          <a:cs typeface="+mn-cs"/>
                        </a:rPr>
                        <a:t> </a:t>
                      </a:r>
                      <a:r>
                        <a:rPr lang="en-IN" sz="1400" b="0" i="0" u="none" strike="noStrike" kern="1200" baseline="0" dirty="0">
                          <a:solidFill>
                            <a:schemeClr val="tx1"/>
                          </a:solidFill>
                          <a:latin typeface="+mn-lt"/>
                          <a:ea typeface="+mn-ea"/>
                          <a:cs typeface="+mn-cs"/>
                        </a:rPr>
                        <a:t>C</a:t>
                      </a:r>
                      <a:r>
                        <a:rPr lang="en-IN" sz="100" b="0" i="0" u="none" strike="noStrike" kern="1200" baseline="0" dirty="0">
                          <a:solidFill>
                            <a:schemeClr val="tx1"/>
                          </a:solidFill>
                          <a:latin typeface="+mn-lt"/>
                          <a:ea typeface="+mn-ea"/>
                          <a:cs typeface="+mn-cs"/>
                        </a:rPr>
                        <a:t> </a:t>
                      </a:r>
                      <a:r>
                        <a:rPr lang="en-IN" sz="1400" b="0" i="0" u="none" strike="noStrike" kern="1200" baseline="0" dirty="0">
                          <a:solidFill>
                            <a:schemeClr val="tx1"/>
                          </a:solidFill>
                          <a:latin typeface="+mn-lt"/>
                          <a:ea typeface="+mn-ea"/>
                          <a:cs typeface="+mn-cs"/>
                        </a:rPr>
                        <a:t>U</a:t>
                      </a:r>
                      <a:r>
                        <a:rPr lang="en-IN" sz="100" b="0" i="0" u="none" strike="noStrike" kern="1200" baseline="0" dirty="0">
                          <a:solidFill>
                            <a:schemeClr val="tx1"/>
                          </a:solidFill>
                          <a:latin typeface="+mn-lt"/>
                          <a:ea typeface="+mn-ea"/>
                          <a:cs typeface="+mn-cs"/>
                        </a:rPr>
                        <a:t> </a:t>
                      </a:r>
                      <a:r>
                        <a:rPr lang="en-IN" sz="1400" b="0" i="0" u="none" strike="noStrike" kern="1200" baseline="0" dirty="0">
                          <a:solidFill>
                            <a:schemeClr val="tx1"/>
                          </a:solidFill>
                          <a:latin typeface="+mn-lt"/>
                          <a:ea typeface="+mn-ea"/>
                          <a:cs typeface="+mn-cs"/>
                        </a:rPr>
                        <a:t>A)</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400" b="0" i="0" u="none" strike="noStrike" kern="1200" baseline="0" dirty="0">
                          <a:solidFill>
                            <a:schemeClr val="tx1"/>
                          </a:solidFill>
                          <a:latin typeface="+mn-lt"/>
                          <a:ea typeface="+mn-ea"/>
                          <a:cs typeface="+mn-cs"/>
                        </a:rPr>
                        <a:t>Federally-chartered credit unions</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400" b="0" i="0" u="none" strike="noStrike" kern="1200" baseline="0" dirty="0">
                          <a:solidFill>
                            <a:schemeClr val="tx1"/>
                          </a:solidFill>
                          <a:latin typeface="+mn-lt"/>
                          <a:ea typeface="+mn-ea"/>
                          <a:cs typeface="+mn-cs"/>
                        </a:rPr>
                        <a:t>Charters and examines the books of federally chartered credit unions and imposes restrictions on assets they can hold</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57871093"/>
                  </a:ext>
                </a:extLst>
              </a:tr>
            </a:tbl>
          </a:graphicData>
        </a:graphic>
      </p:graphicFrame>
    </p:spTree>
    <p:extLst>
      <p:ext uri="{BB962C8B-B14F-4D97-AF65-F5344CB8AC3E}">
        <p14:creationId xmlns:p14="http://schemas.microsoft.com/office/powerpoint/2010/main" val="14978939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4D036A-A48D-496F-AE79-65C87725658A}"/>
              </a:ext>
            </a:extLst>
          </p:cNvPr>
          <p:cNvSpPr>
            <a:spLocks noGrp="1"/>
          </p:cNvSpPr>
          <p:nvPr>
            <p:ph type="title"/>
          </p:nvPr>
        </p:nvSpPr>
        <p:spPr>
          <a:xfrm>
            <a:off x="457200" y="215371"/>
            <a:ext cx="8433303" cy="1097279"/>
          </a:xfrm>
        </p:spPr>
        <p:txBody>
          <a:bodyPr/>
          <a:lstStyle/>
          <a:p>
            <a:r>
              <a:rPr lang="en-US" sz="3400" dirty="0"/>
              <a:t>Regulation of the Financial System </a:t>
            </a:r>
            <a:r>
              <a:rPr lang="en-US" sz="2000" b="0" dirty="0"/>
              <a:t>(4 of 4)</a:t>
            </a:r>
            <a:endParaRPr lang="en-IN" sz="2000" b="0" dirty="0"/>
          </a:p>
        </p:txBody>
      </p:sp>
      <p:sp>
        <p:nvSpPr>
          <p:cNvPr id="3" name="Content Placeholder 2">
            <a:extLst>
              <a:ext uri="{FF2B5EF4-FFF2-40B4-BE49-F238E27FC236}">
                <a16:creationId xmlns:a16="http://schemas.microsoft.com/office/drawing/2014/main" id="{6CD80DE7-49A6-4851-B14E-1031795ABDA4}"/>
              </a:ext>
            </a:extLst>
          </p:cNvPr>
          <p:cNvSpPr>
            <a:spLocks noGrp="1"/>
          </p:cNvSpPr>
          <p:nvPr>
            <p:ph sz="quarter" idx="13"/>
          </p:nvPr>
        </p:nvSpPr>
        <p:spPr>
          <a:xfrm>
            <a:off x="457199" y="1556327"/>
            <a:ext cx="8360875" cy="615373"/>
          </a:xfrm>
        </p:spPr>
        <p:txBody>
          <a:bodyPr/>
          <a:lstStyle/>
          <a:p>
            <a:pPr marL="432" indent="0">
              <a:buNone/>
            </a:pPr>
            <a:r>
              <a:rPr lang="en-US" dirty="0"/>
              <a:t>[</a:t>
            </a:r>
            <a:r>
              <a:rPr lang="en-US" b="1" dirty="0"/>
              <a:t>Table 5 </a:t>
            </a:r>
            <a:r>
              <a:rPr lang="en-US" dirty="0"/>
              <a:t>Continued]</a:t>
            </a:r>
          </a:p>
        </p:txBody>
      </p:sp>
      <p:graphicFrame>
        <p:nvGraphicFramePr>
          <p:cNvPr id="5" name="Content Placeholder 3">
            <a:extLst>
              <a:ext uri="{FF2B5EF4-FFF2-40B4-BE49-F238E27FC236}">
                <a16:creationId xmlns:a16="http://schemas.microsoft.com/office/drawing/2014/main" id="{750B5341-5DEF-4FEE-A48B-F2D0D7D97337}"/>
              </a:ext>
            </a:extLst>
          </p:cNvPr>
          <p:cNvGraphicFramePr>
            <a:graphicFrameLocks noGrp="1"/>
          </p:cNvGraphicFramePr>
          <p:nvPr>
            <p:ph sz="quarter" idx="14"/>
            <p:extLst>
              <p:ext uri="{D42A27DB-BD31-4B8C-83A1-F6EECF244321}">
                <p14:modId xmlns:p14="http://schemas.microsoft.com/office/powerpoint/2010/main" val="1254654872"/>
              </p:ext>
            </p:extLst>
          </p:nvPr>
        </p:nvGraphicFramePr>
        <p:xfrm>
          <a:off x="473529" y="2486838"/>
          <a:ext cx="8229600" cy="3632200"/>
        </p:xfrm>
        <a:graphic>
          <a:graphicData uri="http://schemas.openxmlformats.org/drawingml/2006/table">
            <a:tbl>
              <a:tblPr firstRow="1" bandRow="1">
                <a:tableStyleId>{2D5ABB26-0587-4C30-8999-92F81FD0307C}</a:tableStyleId>
              </a:tblPr>
              <a:tblGrid>
                <a:gridCol w="2743200">
                  <a:extLst>
                    <a:ext uri="{9D8B030D-6E8A-4147-A177-3AD203B41FA5}">
                      <a16:colId xmlns:a16="http://schemas.microsoft.com/office/drawing/2014/main" val="4121222435"/>
                    </a:ext>
                  </a:extLst>
                </a:gridCol>
                <a:gridCol w="2394642">
                  <a:extLst>
                    <a:ext uri="{9D8B030D-6E8A-4147-A177-3AD203B41FA5}">
                      <a16:colId xmlns:a16="http://schemas.microsoft.com/office/drawing/2014/main" val="1873620765"/>
                    </a:ext>
                  </a:extLst>
                </a:gridCol>
                <a:gridCol w="3091758">
                  <a:extLst>
                    <a:ext uri="{9D8B030D-6E8A-4147-A177-3AD203B41FA5}">
                      <a16:colId xmlns:a16="http://schemas.microsoft.com/office/drawing/2014/main" val="1018544473"/>
                    </a:ext>
                  </a:extLst>
                </a:gridCol>
              </a:tblGrid>
              <a:tr h="370840">
                <a:tc>
                  <a:txBody>
                    <a:bodyPr/>
                    <a:lstStyle/>
                    <a:p>
                      <a:pPr>
                        <a:spcBef>
                          <a:spcPts val="0"/>
                        </a:spcBef>
                      </a:pPr>
                      <a:r>
                        <a:rPr lang="en-IN" sz="1400" b="1" i="0" u="none" strike="noStrike" kern="1200" baseline="0" dirty="0">
                          <a:solidFill>
                            <a:schemeClr val="tx1"/>
                          </a:solidFill>
                          <a:latin typeface="+mn-lt"/>
                          <a:ea typeface="+mn-ea"/>
                          <a:cs typeface="+mn-cs"/>
                        </a:rPr>
                        <a:t>Regulatory Agency</a:t>
                      </a:r>
                      <a:endParaRPr lang="en-IN"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400" b="1" i="0" u="none" strike="noStrike" kern="1200" baseline="0" dirty="0">
                          <a:solidFill>
                            <a:schemeClr val="tx1"/>
                          </a:solidFill>
                          <a:latin typeface="+mn-lt"/>
                          <a:ea typeface="+mn-ea"/>
                          <a:cs typeface="+mn-cs"/>
                        </a:rPr>
                        <a:t>Subject of Regulation</a:t>
                      </a:r>
                      <a:endParaRPr lang="en-IN"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400" b="1" i="0" u="none" strike="noStrike" kern="1200" baseline="0" dirty="0">
                          <a:solidFill>
                            <a:schemeClr val="tx1"/>
                          </a:solidFill>
                          <a:latin typeface="+mn-lt"/>
                          <a:ea typeface="+mn-ea"/>
                          <a:cs typeface="+mn-cs"/>
                        </a:rPr>
                        <a:t>Nature of Regulations</a:t>
                      </a:r>
                      <a:endParaRPr lang="en-IN"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13076480"/>
                  </a:ext>
                </a:extLst>
              </a:tr>
              <a:tr h="370840">
                <a:tc>
                  <a:txBody>
                    <a:bodyPr/>
                    <a:lstStyle/>
                    <a:p>
                      <a:pPr>
                        <a:spcBef>
                          <a:spcPts val="0"/>
                        </a:spcBef>
                      </a:pPr>
                      <a:r>
                        <a:rPr lang="en-IN" sz="1400" b="0" i="0" u="none" strike="noStrike" kern="1200" baseline="0" dirty="0">
                          <a:solidFill>
                            <a:schemeClr val="tx1"/>
                          </a:solidFill>
                          <a:latin typeface="+mn-lt"/>
                          <a:ea typeface="+mn-ea"/>
                          <a:cs typeface="+mn-cs"/>
                        </a:rPr>
                        <a:t>State banking and insurance commissions</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400" b="0" i="0" u="none" strike="noStrike" kern="1200" baseline="0" dirty="0">
                          <a:solidFill>
                            <a:schemeClr val="tx1"/>
                          </a:solidFill>
                          <a:latin typeface="+mn-lt"/>
                          <a:ea typeface="+mn-ea"/>
                          <a:cs typeface="+mn-cs"/>
                        </a:rPr>
                        <a:t>State-chartered depository institutions and insurance companies</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400" b="0" i="0" u="none" strike="noStrike" kern="1200" baseline="0" dirty="0">
                          <a:solidFill>
                            <a:schemeClr val="tx1"/>
                          </a:solidFill>
                          <a:latin typeface="+mn-lt"/>
                          <a:ea typeface="+mn-ea"/>
                          <a:cs typeface="+mn-cs"/>
                        </a:rPr>
                        <a:t>Charter and examine the books of state-chartered banks and insurance companies, impose restrictions on assets they can hold, and impose restrictions on branching</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46237246"/>
                  </a:ext>
                </a:extLst>
              </a:tr>
              <a:tr h="370840">
                <a:tc>
                  <a:txBody>
                    <a:bodyPr/>
                    <a:lstStyle/>
                    <a:p>
                      <a:pPr>
                        <a:spcBef>
                          <a:spcPts val="0"/>
                        </a:spcBef>
                      </a:pPr>
                      <a:r>
                        <a:rPr lang="en-IN" sz="1400" b="0" i="0" u="none" strike="noStrike" kern="1200" baseline="0" dirty="0">
                          <a:solidFill>
                            <a:schemeClr val="tx1"/>
                          </a:solidFill>
                          <a:latin typeface="+mn-lt"/>
                          <a:ea typeface="+mn-ea"/>
                          <a:cs typeface="+mn-cs"/>
                        </a:rPr>
                        <a:t>Federal Deposit Insurance Corporation (F</a:t>
                      </a:r>
                      <a:r>
                        <a:rPr lang="en-IN" sz="100" b="0" i="0" u="none" strike="noStrike" kern="1200" baseline="0" dirty="0">
                          <a:solidFill>
                            <a:schemeClr val="tx1"/>
                          </a:solidFill>
                          <a:latin typeface="+mn-lt"/>
                          <a:ea typeface="+mn-ea"/>
                          <a:cs typeface="+mn-cs"/>
                        </a:rPr>
                        <a:t> </a:t>
                      </a:r>
                      <a:r>
                        <a:rPr lang="en-IN" sz="1400" b="0" i="0" u="none" strike="noStrike" kern="1200" baseline="0" dirty="0">
                          <a:solidFill>
                            <a:schemeClr val="tx1"/>
                          </a:solidFill>
                          <a:latin typeface="+mn-lt"/>
                          <a:ea typeface="+mn-ea"/>
                          <a:cs typeface="+mn-cs"/>
                        </a:rPr>
                        <a:t>D</a:t>
                      </a:r>
                      <a:r>
                        <a:rPr lang="en-IN" sz="100" b="0" i="0" u="none" strike="noStrike" kern="1200" baseline="0" dirty="0">
                          <a:solidFill>
                            <a:schemeClr val="tx1"/>
                          </a:solidFill>
                          <a:latin typeface="+mn-lt"/>
                          <a:ea typeface="+mn-ea"/>
                          <a:cs typeface="+mn-cs"/>
                        </a:rPr>
                        <a:t> </a:t>
                      </a:r>
                      <a:r>
                        <a:rPr lang="en-IN" sz="1400" b="0" i="0" u="none" strike="noStrike" kern="1200" baseline="0" dirty="0">
                          <a:solidFill>
                            <a:schemeClr val="tx1"/>
                          </a:solidFill>
                          <a:latin typeface="+mn-lt"/>
                          <a:ea typeface="+mn-ea"/>
                          <a:cs typeface="+mn-cs"/>
                        </a:rPr>
                        <a:t>I</a:t>
                      </a:r>
                      <a:r>
                        <a:rPr lang="en-IN" sz="100" b="0" i="0" u="none" strike="noStrike" kern="1200" baseline="0" dirty="0">
                          <a:solidFill>
                            <a:schemeClr val="tx1"/>
                          </a:solidFill>
                          <a:latin typeface="+mn-lt"/>
                          <a:ea typeface="+mn-ea"/>
                          <a:cs typeface="+mn-cs"/>
                        </a:rPr>
                        <a:t> </a:t>
                      </a:r>
                      <a:r>
                        <a:rPr lang="en-IN" sz="1400" b="0" i="0" u="none" strike="noStrike" kern="1200" baseline="0" dirty="0">
                          <a:solidFill>
                            <a:schemeClr val="tx1"/>
                          </a:solidFill>
                          <a:latin typeface="+mn-lt"/>
                          <a:ea typeface="+mn-ea"/>
                          <a:cs typeface="+mn-cs"/>
                        </a:rPr>
                        <a:t>C)</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400" b="0" i="0" u="none" strike="noStrike" kern="1200" baseline="0" dirty="0">
                          <a:solidFill>
                            <a:schemeClr val="tx1"/>
                          </a:solidFill>
                          <a:latin typeface="+mn-lt"/>
                          <a:ea typeface="+mn-ea"/>
                          <a:cs typeface="+mn-cs"/>
                        </a:rPr>
                        <a:t>Commercial banks, mutual savings banks, savings and loan associations</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400" b="0" i="0" u="none" strike="noStrike" kern="1200" baseline="0" dirty="0">
                          <a:solidFill>
                            <a:schemeClr val="tx1"/>
                          </a:solidFill>
                          <a:latin typeface="+mn-lt"/>
                          <a:ea typeface="+mn-ea"/>
                          <a:cs typeface="+mn-cs"/>
                        </a:rPr>
                        <a:t>Provides insurance of up to $250,000 for each depositor at a bank, examines the books of insured banks, and imposes restrictions on assets they can hold</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4956551"/>
                  </a:ext>
                </a:extLst>
              </a:tr>
              <a:tr h="370840">
                <a:tc>
                  <a:txBody>
                    <a:bodyPr/>
                    <a:lstStyle/>
                    <a:p>
                      <a:pPr>
                        <a:spcBef>
                          <a:spcPts val="0"/>
                        </a:spcBef>
                      </a:pPr>
                      <a:r>
                        <a:rPr lang="en-IN" sz="1400" b="0" i="0" u="none" strike="noStrike" kern="1200" baseline="0" dirty="0">
                          <a:solidFill>
                            <a:schemeClr val="tx1"/>
                          </a:solidFill>
                          <a:latin typeface="+mn-lt"/>
                          <a:ea typeface="+mn-ea"/>
                          <a:cs typeface="+mn-cs"/>
                        </a:rPr>
                        <a:t>Federal Reserve System</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400" b="0" i="0" u="none" strike="noStrike" kern="1200" baseline="0" dirty="0">
                          <a:solidFill>
                            <a:schemeClr val="tx1"/>
                          </a:solidFill>
                          <a:latin typeface="+mn-lt"/>
                          <a:ea typeface="+mn-ea"/>
                          <a:cs typeface="+mn-cs"/>
                        </a:rPr>
                        <a:t>All depository institutions</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0"/>
                        </a:spcBef>
                      </a:pPr>
                      <a:r>
                        <a:rPr lang="en-IN" sz="1400" b="0" i="0" u="none" strike="noStrike" kern="1200" baseline="0" dirty="0">
                          <a:solidFill>
                            <a:schemeClr val="tx1"/>
                          </a:solidFill>
                          <a:latin typeface="+mn-lt"/>
                          <a:ea typeface="+mn-ea"/>
                          <a:cs typeface="+mn-cs"/>
                        </a:rPr>
                        <a:t>Examines the books of commercial banks and systemically important financial institutions; sets reserve requirements for all banks</a:t>
                      </a:r>
                      <a:endParaRPr lang="en-IN"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10161607"/>
                  </a:ext>
                </a:extLst>
              </a:tr>
            </a:tbl>
          </a:graphicData>
        </a:graphic>
      </p:graphicFrame>
    </p:spTree>
    <p:extLst>
      <p:ext uri="{BB962C8B-B14F-4D97-AF65-F5344CB8AC3E}">
        <p14:creationId xmlns:p14="http://schemas.microsoft.com/office/powerpoint/2010/main" val="11839531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0F5B0-493D-4838-8B33-9E5A13036B66}"/>
              </a:ext>
            </a:extLst>
          </p:cNvPr>
          <p:cNvSpPr>
            <a:spLocks noGrp="1"/>
          </p:cNvSpPr>
          <p:nvPr>
            <p:ph type="title"/>
          </p:nvPr>
        </p:nvSpPr>
        <p:spPr/>
        <p:txBody>
          <a:bodyPr/>
          <a:lstStyle/>
          <a:p>
            <a:r>
              <a:rPr lang="en-US" dirty="0"/>
              <a:t>Function of Financial Markets </a:t>
            </a:r>
            <a:r>
              <a:rPr lang="en-US" sz="2000" b="0" dirty="0"/>
              <a:t>(1 of 2)</a:t>
            </a:r>
            <a:endParaRPr lang="en-IN" sz="2000" b="0" dirty="0"/>
          </a:p>
        </p:txBody>
      </p:sp>
      <p:sp>
        <p:nvSpPr>
          <p:cNvPr id="3" name="Content Placeholder 2">
            <a:extLst>
              <a:ext uri="{FF2B5EF4-FFF2-40B4-BE49-F238E27FC236}">
                <a16:creationId xmlns:a16="http://schemas.microsoft.com/office/drawing/2014/main" id="{2CC43396-25BC-4655-BDC2-DB87C907D06C}"/>
              </a:ext>
            </a:extLst>
          </p:cNvPr>
          <p:cNvSpPr>
            <a:spLocks noGrp="1"/>
          </p:cNvSpPr>
          <p:nvPr>
            <p:ph sz="quarter" idx="13"/>
          </p:nvPr>
        </p:nvSpPr>
        <p:spPr/>
        <p:txBody>
          <a:bodyPr/>
          <a:lstStyle/>
          <a:p>
            <a:r>
              <a:rPr lang="en-US" dirty="0"/>
              <a:t>Performs the essential function of channeling funds from economic players that have saved surplus funds to those that have a shortage of funds</a:t>
            </a:r>
          </a:p>
          <a:p>
            <a:r>
              <a:rPr lang="en-US" b="1" dirty="0"/>
              <a:t>Direct finance:</a:t>
            </a:r>
            <a:r>
              <a:rPr lang="en-US" dirty="0"/>
              <a:t> borrowers borrow funds directly from lenders in financial markets by selling them securities</a:t>
            </a:r>
          </a:p>
        </p:txBody>
      </p:sp>
    </p:spTree>
    <p:extLst>
      <p:ext uri="{BB962C8B-B14F-4D97-AF65-F5344CB8AC3E}">
        <p14:creationId xmlns:p14="http://schemas.microsoft.com/office/powerpoint/2010/main" val="6342778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0F5B0-493D-4838-8B33-9E5A13036B66}"/>
              </a:ext>
            </a:extLst>
          </p:cNvPr>
          <p:cNvSpPr>
            <a:spLocks noGrp="1"/>
          </p:cNvSpPr>
          <p:nvPr>
            <p:ph type="title"/>
          </p:nvPr>
        </p:nvSpPr>
        <p:spPr/>
        <p:txBody>
          <a:bodyPr/>
          <a:lstStyle/>
          <a:p>
            <a:r>
              <a:rPr lang="en-US" dirty="0"/>
              <a:t>Function of Financial Markets </a:t>
            </a:r>
            <a:r>
              <a:rPr lang="en-US" sz="2000" b="0" dirty="0"/>
              <a:t>(2 of 2)</a:t>
            </a:r>
            <a:endParaRPr lang="en-IN" sz="2000" b="0" dirty="0"/>
          </a:p>
        </p:txBody>
      </p:sp>
      <p:sp>
        <p:nvSpPr>
          <p:cNvPr id="3" name="Content Placeholder 2">
            <a:extLst>
              <a:ext uri="{FF2B5EF4-FFF2-40B4-BE49-F238E27FC236}">
                <a16:creationId xmlns:a16="http://schemas.microsoft.com/office/drawing/2014/main" id="{2CC43396-25BC-4655-BDC2-DB87C907D06C}"/>
              </a:ext>
            </a:extLst>
          </p:cNvPr>
          <p:cNvSpPr>
            <a:spLocks noGrp="1"/>
          </p:cNvSpPr>
          <p:nvPr>
            <p:ph sz="quarter" idx="13"/>
          </p:nvPr>
        </p:nvSpPr>
        <p:spPr/>
        <p:txBody>
          <a:bodyPr/>
          <a:lstStyle/>
          <a:p>
            <a:r>
              <a:rPr lang="en-US" dirty="0"/>
              <a:t>Promotes economic efficiency by producing an efficient allocation of </a:t>
            </a:r>
            <a:r>
              <a:rPr lang="en-US" b="1" dirty="0"/>
              <a:t>capital</a:t>
            </a:r>
            <a:r>
              <a:rPr lang="en-US" dirty="0"/>
              <a:t>, which increases production</a:t>
            </a:r>
          </a:p>
          <a:p>
            <a:r>
              <a:rPr lang="en-US" dirty="0"/>
              <a:t>Directly improve the well-being of consumers by allowing them to time purchases better</a:t>
            </a:r>
          </a:p>
        </p:txBody>
      </p:sp>
    </p:spTree>
    <p:extLst>
      <p:ext uri="{BB962C8B-B14F-4D97-AF65-F5344CB8AC3E}">
        <p14:creationId xmlns:p14="http://schemas.microsoft.com/office/powerpoint/2010/main" val="32202575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9E4B6C-0179-4F58-93FB-04249BEB9AAB}"/>
              </a:ext>
            </a:extLst>
          </p:cNvPr>
          <p:cNvSpPr>
            <a:spLocks noGrp="1"/>
          </p:cNvSpPr>
          <p:nvPr>
            <p:ph type="title"/>
          </p:nvPr>
        </p:nvSpPr>
        <p:spPr/>
        <p:txBody>
          <a:bodyPr/>
          <a:lstStyle/>
          <a:p>
            <a:r>
              <a:rPr lang="en-US" sz="3200" dirty="0"/>
              <a:t>Figure 1 Flows of Funds Through the Financial System</a:t>
            </a:r>
            <a:endParaRPr lang="en-IN" sz="3200" dirty="0"/>
          </a:p>
        </p:txBody>
      </p:sp>
      <p:pic>
        <p:nvPicPr>
          <p:cNvPr id="7" name="Content Placeholder 6" descr="A diagram shows the flow of funds through the financial system. For long description in Notes pane, press F6.">
            <a:extLst>
              <a:ext uri="{FF2B5EF4-FFF2-40B4-BE49-F238E27FC236}">
                <a16:creationId xmlns:a16="http://schemas.microsoft.com/office/drawing/2014/main" id="{8BF2F878-505B-4FFA-9CFE-A4445BFF5240}"/>
              </a:ext>
            </a:extLst>
          </p:cNvPr>
          <p:cNvPicPr>
            <a:picLocks noGrp="1" noChangeAspect="1"/>
          </p:cNvPicPr>
          <p:nvPr>
            <p:ph sz="quarter" idx="13"/>
          </p:nvPr>
        </p:nvPicPr>
        <p:blipFill>
          <a:blip r:embed="rId3"/>
          <a:stretch>
            <a:fillRect/>
          </a:stretch>
        </p:blipFill>
        <p:spPr>
          <a:xfrm>
            <a:off x="1390294" y="1892005"/>
            <a:ext cx="6764989" cy="4210902"/>
          </a:xfrm>
        </p:spPr>
      </p:pic>
    </p:spTree>
    <p:extLst>
      <p:ext uri="{BB962C8B-B14F-4D97-AF65-F5344CB8AC3E}">
        <p14:creationId xmlns:p14="http://schemas.microsoft.com/office/powerpoint/2010/main" val="21976254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CB158-42EA-40CF-B4DF-0C7A08FF251F}"/>
              </a:ext>
            </a:extLst>
          </p:cNvPr>
          <p:cNvSpPr>
            <a:spLocks noGrp="1"/>
          </p:cNvSpPr>
          <p:nvPr>
            <p:ph type="title"/>
          </p:nvPr>
        </p:nvSpPr>
        <p:spPr/>
        <p:txBody>
          <a:bodyPr/>
          <a:lstStyle/>
          <a:p>
            <a:r>
              <a:rPr lang="en-US" dirty="0"/>
              <a:t>Structure of Financial Markets </a:t>
            </a:r>
            <a:r>
              <a:rPr lang="en-US" sz="2000" b="0" dirty="0"/>
              <a:t>(1 of 2)</a:t>
            </a:r>
            <a:endParaRPr lang="en-IN" sz="2000" b="0" dirty="0"/>
          </a:p>
        </p:txBody>
      </p:sp>
      <p:sp>
        <p:nvSpPr>
          <p:cNvPr id="3" name="Content Placeholder 2">
            <a:extLst>
              <a:ext uri="{FF2B5EF4-FFF2-40B4-BE49-F238E27FC236}">
                <a16:creationId xmlns:a16="http://schemas.microsoft.com/office/drawing/2014/main" id="{55F70A57-3612-42F9-923C-CEF4E9883522}"/>
              </a:ext>
            </a:extLst>
          </p:cNvPr>
          <p:cNvSpPr>
            <a:spLocks noGrp="1"/>
          </p:cNvSpPr>
          <p:nvPr>
            <p:ph sz="quarter" idx="13"/>
          </p:nvPr>
        </p:nvSpPr>
        <p:spPr/>
        <p:txBody>
          <a:bodyPr/>
          <a:lstStyle/>
          <a:p>
            <a:r>
              <a:rPr lang="en-US" dirty="0"/>
              <a:t>Debt and Equity Markets</a:t>
            </a:r>
          </a:p>
          <a:p>
            <a:pPr lvl="1"/>
            <a:r>
              <a:rPr lang="en-US" dirty="0"/>
              <a:t>Debt instruments (</a:t>
            </a:r>
            <a:r>
              <a:rPr lang="en-US" b="1" dirty="0"/>
              <a:t>maturity</a:t>
            </a:r>
            <a:r>
              <a:rPr lang="en-US" dirty="0"/>
              <a:t>)</a:t>
            </a:r>
          </a:p>
          <a:p>
            <a:pPr lvl="1"/>
            <a:r>
              <a:rPr lang="en-US" b="1" dirty="0"/>
              <a:t>Equities</a:t>
            </a:r>
            <a:r>
              <a:rPr lang="en-US" dirty="0"/>
              <a:t> (</a:t>
            </a:r>
            <a:r>
              <a:rPr lang="en-US" b="1" dirty="0"/>
              <a:t>dividends</a:t>
            </a:r>
            <a:r>
              <a:rPr lang="en-US" dirty="0"/>
              <a:t>)</a:t>
            </a:r>
          </a:p>
          <a:p>
            <a:r>
              <a:rPr lang="en-US" dirty="0"/>
              <a:t>Primary and Secondary Markets</a:t>
            </a:r>
          </a:p>
          <a:p>
            <a:pPr lvl="1"/>
            <a:r>
              <a:rPr lang="en-US" b="1" dirty="0"/>
              <a:t>Investment banks underwrite</a:t>
            </a:r>
            <a:r>
              <a:rPr lang="en-US" dirty="0"/>
              <a:t> securities in </a:t>
            </a:r>
            <a:r>
              <a:rPr lang="en-US" b="1" dirty="0"/>
              <a:t>primary markets</a:t>
            </a:r>
            <a:r>
              <a:rPr lang="en-US" dirty="0"/>
              <a:t>.</a:t>
            </a:r>
          </a:p>
          <a:p>
            <a:pPr lvl="1"/>
            <a:r>
              <a:rPr lang="en-US" b="1" dirty="0"/>
              <a:t>Brokers</a:t>
            </a:r>
            <a:r>
              <a:rPr lang="en-US" dirty="0"/>
              <a:t> and </a:t>
            </a:r>
            <a:r>
              <a:rPr lang="en-US" b="1" dirty="0"/>
              <a:t>dealers</a:t>
            </a:r>
            <a:r>
              <a:rPr lang="en-US" dirty="0"/>
              <a:t> work in </a:t>
            </a:r>
            <a:r>
              <a:rPr lang="en-US" b="1" dirty="0"/>
              <a:t>secondary markets</a:t>
            </a:r>
            <a:r>
              <a:rPr lang="en-US" dirty="0"/>
              <a:t>.</a:t>
            </a:r>
          </a:p>
        </p:txBody>
      </p:sp>
    </p:spTree>
    <p:extLst>
      <p:ext uri="{BB962C8B-B14F-4D97-AF65-F5344CB8AC3E}">
        <p14:creationId xmlns:p14="http://schemas.microsoft.com/office/powerpoint/2010/main" val="1469613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7F002-0131-421F-9AB4-03608098E1BC}"/>
              </a:ext>
            </a:extLst>
          </p:cNvPr>
          <p:cNvSpPr>
            <a:spLocks noGrp="1"/>
          </p:cNvSpPr>
          <p:nvPr>
            <p:ph type="title"/>
          </p:nvPr>
        </p:nvSpPr>
        <p:spPr/>
        <p:txBody>
          <a:bodyPr/>
          <a:lstStyle/>
          <a:p>
            <a:r>
              <a:rPr lang="en-US" dirty="0"/>
              <a:t>Structure of Financial Markets </a:t>
            </a:r>
            <a:r>
              <a:rPr lang="en-US" sz="2000" b="0" dirty="0"/>
              <a:t>(2 of 2)</a:t>
            </a:r>
            <a:endParaRPr lang="en-IN" dirty="0"/>
          </a:p>
        </p:txBody>
      </p:sp>
      <p:sp>
        <p:nvSpPr>
          <p:cNvPr id="3" name="Content Placeholder 2">
            <a:extLst>
              <a:ext uri="{FF2B5EF4-FFF2-40B4-BE49-F238E27FC236}">
                <a16:creationId xmlns:a16="http://schemas.microsoft.com/office/drawing/2014/main" id="{ED8F6BBE-BD45-40AA-B205-B692D2AECE54}"/>
              </a:ext>
            </a:extLst>
          </p:cNvPr>
          <p:cNvSpPr>
            <a:spLocks noGrp="1"/>
          </p:cNvSpPr>
          <p:nvPr>
            <p:ph sz="quarter" idx="13"/>
          </p:nvPr>
        </p:nvSpPr>
        <p:spPr/>
        <p:txBody>
          <a:bodyPr/>
          <a:lstStyle/>
          <a:p>
            <a:r>
              <a:rPr lang="en-US" dirty="0"/>
              <a:t>Exchanges and Over-the-Counter (O</a:t>
            </a:r>
            <a:r>
              <a:rPr lang="en-US" sz="100" dirty="0"/>
              <a:t> </a:t>
            </a:r>
            <a:r>
              <a:rPr lang="en-US" dirty="0"/>
              <a:t>T</a:t>
            </a:r>
            <a:r>
              <a:rPr lang="en-US" sz="100" dirty="0"/>
              <a:t> </a:t>
            </a:r>
            <a:r>
              <a:rPr lang="en-US" dirty="0"/>
              <a:t>C) Markets:</a:t>
            </a:r>
          </a:p>
          <a:p>
            <a:pPr lvl="1"/>
            <a:r>
              <a:rPr lang="en-US" b="1" dirty="0"/>
              <a:t>Exchanges</a:t>
            </a:r>
            <a:r>
              <a:rPr lang="en-US" dirty="0"/>
              <a:t>: N</a:t>
            </a:r>
            <a:r>
              <a:rPr lang="en-US" sz="100" dirty="0"/>
              <a:t> </a:t>
            </a:r>
            <a:r>
              <a:rPr lang="en-US" dirty="0"/>
              <a:t>Y</a:t>
            </a:r>
            <a:r>
              <a:rPr lang="en-US" sz="100" dirty="0"/>
              <a:t> </a:t>
            </a:r>
            <a:r>
              <a:rPr lang="en-US" dirty="0"/>
              <a:t>S</a:t>
            </a:r>
            <a:r>
              <a:rPr lang="en-US" sz="100" dirty="0"/>
              <a:t> </a:t>
            </a:r>
            <a:r>
              <a:rPr lang="en-US" dirty="0"/>
              <a:t>E, Chicago Board of Trade</a:t>
            </a:r>
          </a:p>
          <a:p>
            <a:pPr lvl="1"/>
            <a:r>
              <a:rPr lang="en-US" b="1" dirty="0"/>
              <a:t>O</a:t>
            </a:r>
            <a:r>
              <a:rPr lang="en-US" sz="100" b="1" dirty="0"/>
              <a:t> </a:t>
            </a:r>
            <a:r>
              <a:rPr lang="en-US" b="1" dirty="0"/>
              <a:t>T</a:t>
            </a:r>
            <a:r>
              <a:rPr lang="en-US" sz="100" b="1" dirty="0"/>
              <a:t> </a:t>
            </a:r>
            <a:r>
              <a:rPr lang="en-US" b="1" dirty="0"/>
              <a:t>C markets</a:t>
            </a:r>
            <a:r>
              <a:rPr lang="en-US" dirty="0"/>
              <a:t>: Foreign exchange, Federal funds</a:t>
            </a:r>
          </a:p>
          <a:p>
            <a:r>
              <a:rPr lang="en-US" dirty="0"/>
              <a:t>Money and Capital Markets:</a:t>
            </a:r>
          </a:p>
          <a:p>
            <a:pPr lvl="1"/>
            <a:r>
              <a:rPr lang="en-US" b="1" dirty="0"/>
              <a:t>Money markets</a:t>
            </a:r>
            <a:r>
              <a:rPr lang="en-US" dirty="0"/>
              <a:t> deal in short-term debt instruments</a:t>
            </a:r>
          </a:p>
          <a:p>
            <a:pPr lvl="1"/>
            <a:r>
              <a:rPr lang="en-US" b="1" dirty="0"/>
              <a:t>Capital markets</a:t>
            </a:r>
            <a:r>
              <a:rPr lang="en-US" dirty="0"/>
              <a:t> deal in longer-term debt and equity instruments</a:t>
            </a:r>
          </a:p>
        </p:txBody>
      </p:sp>
    </p:spTree>
    <p:extLst>
      <p:ext uri="{BB962C8B-B14F-4D97-AF65-F5344CB8AC3E}">
        <p14:creationId xmlns:p14="http://schemas.microsoft.com/office/powerpoint/2010/main" val="34601990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F36A5B-17D9-43F7-997E-AADFCCEA5C1D}"/>
              </a:ext>
            </a:extLst>
          </p:cNvPr>
          <p:cNvSpPr>
            <a:spLocks noGrp="1"/>
          </p:cNvSpPr>
          <p:nvPr>
            <p:ph type="title"/>
          </p:nvPr>
        </p:nvSpPr>
        <p:spPr/>
        <p:txBody>
          <a:bodyPr/>
          <a:lstStyle/>
          <a:p>
            <a:r>
              <a:rPr lang="en-US" dirty="0"/>
              <a:t>Financial Market Instruments </a:t>
            </a:r>
            <a:r>
              <a:rPr lang="en-US" sz="2000" b="0" dirty="0"/>
              <a:t>(1 of 2)</a:t>
            </a:r>
            <a:endParaRPr lang="en-IN" sz="2000" b="0" dirty="0"/>
          </a:p>
        </p:txBody>
      </p:sp>
      <p:sp>
        <p:nvSpPr>
          <p:cNvPr id="3" name="Content Placeholder 2">
            <a:extLst>
              <a:ext uri="{FF2B5EF4-FFF2-40B4-BE49-F238E27FC236}">
                <a16:creationId xmlns:a16="http://schemas.microsoft.com/office/drawing/2014/main" id="{A1D90615-14F4-4D46-B2DC-A1F5B52E90F5}"/>
              </a:ext>
            </a:extLst>
          </p:cNvPr>
          <p:cNvSpPr>
            <a:spLocks noGrp="1"/>
          </p:cNvSpPr>
          <p:nvPr>
            <p:ph sz="quarter" idx="13"/>
          </p:nvPr>
        </p:nvSpPr>
        <p:spPr>
          <a:xfrm>
            <a:off x="457200" y="1552574"/>
            <a:ext cx="8229600" cy="538775"/>
          </a:xfrm>
        </p:spPr>
        <p:txBody>
          <a:bodyPr/>
          <a:lstStyle/>
          <a:p>
            <a:pPr marL="432" indent="0">
              <a:buNone/>
            </a:pPr>
            <a:r>
              <a:rPr lang="en-US" b="1" dirty="0"/>
              <a:t>Table 1</a:t>
            </a:r>
            <a:r>
              <a:rPr lang="en-US" dirty="0"/>
              <a:t> Principal Money Market Instruments</a:t>
            </a:r>
          </a:p>
        </p:txBody>
      </p:sp>
      <p:graphicFrame>
        <p:nvGraphicFramePr>
          <p:cNvPr id="11" name="Content Placeholder 4">
            <a:extLst>
              <a:ext uri="{FF2B5EF4-FFF2-40B4-BE49-F238E27FC236}">
                <a16:creationId xmlns:a16="http://schemas.microsoft.com/office/drawing/2014/main" id="{8291499A-A0B3-4B86-934A-BA4F6943D7A7}"/>
              </a:ext>
            </a:extLst>
          </p:cNvPr>
          <p:cNvGraphicFramePr>
            <a:graphicFrameLocks noGrp="1"/>
          </p:cNvGraphicFramePr>
          <p:nvPr>
            <p:ph sz="quarter" idx="15"/>
            <p:extLst>
              <p:ext uri="{D42A27DB-BD31-4B8C-83A1-F6EECF244321}">
                <p14:modId xmlns:p14="http://schemas.microsoft.com/office/powerpoint/2010/main" val="1419240082"/>
              </p:ext>
            </p:extLst>
          </p:nvPr>
        </p:nvGraphicFramePr>
        <p:xfrm>
          <a:off x="529625" y="2419061"/>
          <a:ext cx="8351823" cy="2722880"/>
        </p:xfrm>
        <a:graphic>
          <a:graphicData uri="http://schemas.openxmlformats.org/drawingml/2006/table">
            <a:tbl>
              <a:tblPr firstRow="1" bandRow="1">
                <a:tableStyleId>{2D5ABB26-0587-4C30-8999-92F81FD0307C}</a:tableStyleId>
              </a:tblPr>
              <a:tblGrid>
                <a:gridCol w="3216875">
                  <a:extLst>
                    <a:ext uri="{9D8B030D-6E8A-4147-A177-3AD203B41FA5}">
                      <a16:colId xmlns:a16="http://schemas.microsoft.com/office/drawing/2014/main" val="2032309817"/>
                    </a:ext>
                  </a:extLst>
                </a:gridCol>
                <a:gridCol w="1333500">
                  <a:extLst>
                    <a:ext uri="{9D8B030D-6E8A-4147-A177-3AD203B41FA5}">
                      <a16:colId xmlns:a16="http://schemas.microsoft.com/office/drawing/2014/main" val="3592494266"/>
                    </a:ext>
                  </a:extLst>
                </a:gridCol>
                <a:gridCol w="1244600">
                  <a:extLst>
                    <a:ext uri="{9D8B030D-6E8A-4147-A177-3AD203B41FA5}">
                      <a16:colId xmlns:a16="http://schemas.microsoft.com/office/drawing/2014/main" val="2078298912"/>
                    </a:ext>
                  </a:extLst>
                </a:gridCol>
                <a:gridCol w="1257300">
                  <a:extLst>
                    <a:ext uri="{9D8B030D-6E8A-4147-A177-3AD203B41FA5}">
                      <a16:colId xmlns:a16="http://schemas.microsoft.com/office/drawing/2014/main" val="758638993"/>
                    </a:ext>
                  </a:extLst>
                </a:gridCol>
                <a:gridCol w="1299548">
                  <a:extLst>
                    <a:ext uri="{9D8B030D-6E8A-4147-A177-3AD203B41FA5}">
                      <a16:colId xmlns:a16="http://schemas.microsoft.com/office/drawing/2014/main" val="2921223066"/>
                    </a:ext>
                  </a:extLst>
                </a:gridCol>
              </a:tblGrid>
              <a:tr h="370840">
                <a:tc>
                  <a:txBody>
                    <a:bodyPr/>
                    <a:lstStyle/>
                    <a:p>
                      <a:r>
                        <a:rPr lang="en-US" sz="1400" b="1" baseline="0" dirty="0"/>
                        <a:t>Type of Instrument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t>Amount ($ billions, end of year)</a:t>
                      </a:r>
                    </a:p>
                    <a:p>
                      <a:pPr algn="ctr"/>
                      <a:r>
                        <a:rPr lang="en-US" sz="1400" b="1" baseline="0" dirty="0"/>
                        <a:t>1990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t>Amount ($ billions, end of year)</a:t>
                      </a:r>
                    </a:p>
                    <a:p>
                      <a:pPr algn="ctr"/>
                      <a:r>
                        <a:rPr lang="en-US" sz="1400" b="1" baseline="0" dirty="0"/>
                        <a:t>2000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t>Amount ($ billions, end of year)</a:t>
                      </a:r>
                    </a:p>
                    <a:p>
                      <a:pPr algn="ctr"/>
                      <a:r>
                        <a:rPr lang="en-US" sz="1400" b="1" baseline="0" dirty="0"/>
                        <a:t>2010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t>Amount ($ billions, end of year)</a:t>
                      </a:r>
                    </a:p>
                    <a:p>
                      <a:pPr algn="ctr"/>
                      <a:r>
                        <a:rPr lang="en-US" sz="1400" b="1" baseline="0" dirty="0"/>
                        <a:t>2019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93661595"/>
                  </a:ext>
                </a:extLst>
              </a:tr>
              <a:tr h="370840">
                <a:tc>
                  <a:txBody>
                    <a:bodyPr/>
                    <a:lstStyle/>
                    <a:p>
                      <a:r>
                        <a:rPr lang="en-IN" sz="1400" b="0" i="0" u="none" strike="noStrike" cap="none" baseline="0" dirty="0">
                          <a:solidFill>
                            <a:schemeClr val="tx1"/>
                          </a:solidFill>
                          <a:latin typeface="+mn-lt"/>
                          <a:ea typeface="+mn-ea"/>
                          <a:cs typeface="+mn-cs"/>
                          <a:sym typeface="Arial"/>
                        </a:rPr>
                        <a:t>U.S. Treasury bills</a:t>
                      </a:r>
                      <a:endParaRPr lang="en-US" sz="14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aseline="0" dirty="0"/>
                        <a:t>527</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aseline="0" dirty="0"/>
                        <a:t>647</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aseline="0" dirty="0"/>
                        <a:t>1,767</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cap="none" baseline="0" dirty="0">
                          <a:solidFill>
                            <a:schemeClr val="tx1"/>
                          </a:solidFill>
                          <a:latin typeface="+mn-lt"/>
                          <a:ea typeface="+mn-ea"/>
                          <a:cs typeface="+mn-cs"/>
                          <a:sym typeface="Arial"/>
                        </a:rPr>
                        <a:t>2,416</a:t>
                      </a:r>
                      <a:endParaRPr lang="en-US" sz="1400" baseline="0" dirty="0"/>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16478117"/>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Negotiable bank certificates of deposit (large denominations)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aseline="0" dirty="0"/>
                        <a:t>547</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aseline="0" dirty="0"/>
                        <a:t>1,053</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aseline="0" dirty="0"/>
                        <a:t>1,923</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cap="none" baseline="0" dirty="0">
                          <a:solidFill>
                            <a:schemeClr val="tx1"/>
                          </a:solidFill>
                          <a:latin typeface="+mn-lt"/>
                          <a:ea typeface="+mn-ea"/>
                          <a:cs typeface="+mn-cs"/>
                          <a:sym typeface="Arial"/>
                        </a:rPr>
                        <a:t>1,859</a:t>
                      </a:r>
                      <a:endParaRPr lang="en-US" sz="1400" baseline="0" dirty="0"/>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53843214"/>
                  </a:ext>
                </a:extLst>
              </a:tr>
              <a:tr h="370840">
                <a:tc>
                  <a:txBody>
                    <a:bodyPr/>
                    <a:lstStyle/>
                    <a:p>
                      <a:r>
                        <a:rPr lang="en-US" sz="1400" baseline="0" dirty="0"/>
                        <a:t>Commercial paper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aseline="0" dirty="0"/>
                        <a:t>558</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aseline="0" dirty="0"/>
                        <a:t>1,602</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aseline="0" dirty="0"/>
                        <a:t>1,058</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cap="none" baseline="0" dirty="0">
                          <a:solidFill>
                            <a:schemeClr val="tx1"/>
                          </a:solidFill>
                          <a:latin typeface="+mn-lt"/>
                          <a:ea typeface="+mn-ea"/>
                          <a:cs typeface="+mn-cs"/>
                          <a:sym typeface="Arial"/>
                        </a:rPr>
                        <a:t>1,045</a:t>
                      </a:r>
                      <a:endParaRPr lang="en-US" sz="1400" baseline="0" dirty="0"/>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64873060"/>
                  </a:ext>
                </a:extLst>
              </a:tr>
              <a:tr h="370840">
                <a:tc>
                  <a:txBody>
                    <a:bodyPr/>
                    <a:lstStyle/>
                    <a:p>
                      <a:r>
                        <a:rPr lang="en-US" sz="1400" baseline="0" dirty="0"/>
                        <a:t>Federal funds and security repurchase agreements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aseline="0" dirty="0"/>
                        <a:t>372</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aseline="0" dirty="0"/>
                        <a:t>1,197</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aseline="0" dirty="0"/>
                        <a:t>3,598</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400" b="0" i="0" u="none" strike="noStrike" cap="none" baseline="0" dirty="0">
                          <a:solidFill>
                            <a:schemeClr val="tx1"/>
                          </a:solidFill>
                          <a:latin typeface="+mn-lt"/>
                          <a:ea typeface="+mn-ea"/>
                          <a:cs typeface="+mn-cs"/>
                          <a:sym typeface="Arial"/>
                        </a:rPr>
                        <a:t>4,356</a:t>
                      </a:r>
                      <a:endParaRPr lang="en-US" sz="1400" baseline="0" dirty="0"/>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05158413"/>
                  </a:ext>
                </a:extLst>
              </a:tr>
            </a:tbl>
          </a:graphicData>
        </a:graphic>
      </p:graphicFrame>
      <p:sp>
        <p:nvSpPr>
          <p:cNvPr id="6" name="Content Placeholder 5">
            <a:extLst>
              <a:ext uri="{FF2B5EF4-FFF2-40B4-BE49-F238E27FC236}">
                <a16:creationId xmlns:a16="http://schemas.microsoft.com/office/drawing/2014/main" id="{117236E0-2122-4C3D-A59D-B7DEADBB3564}"/>
              </a:ext>
            </a:extLst>
          </p:cNvPr>
          <p:cNvSpPr>
            <a:spLocks noGrp="1"/>
          </p:cNvSpPr>
          <p:nvPr>
            <p:ph sz="quarter" idx="16"/>
          </p:nvPr>
        </p:nvSpPr>
        <p:spPr>
          <a:xfrm>
            <a:off x="457201" y="5355023"/>
            <a:ext cx="4678679" cy="396903"/>
          </a:xfrm>
        </p:spPr>
        <p:txBody>
          <a:bodyPr/>
          <a:lstStyle/>
          <a:p>
            <a:pPr marL="432" indent="0">
              <a:buNone/>
            </a:pPr>
            <a:r>
              <a:rPr lang="en-US" sz="1200" b="1" dirty="0"/>
              <a:t>Source:</a:t>
            </a:r>
            <a:r>
              <a:rPr lang="en-US" sz="1200" dirty="0"/>
              <a:t> Federal Reserve Financial Accounts of the United States:</a:t>
            </a:r>
            <a:endParaRPr lang="en-IN" sz="1200" dirty="0"/>
          </a:p>
        </p:txBody>
      </p:sp>
      <p:sp>
        <p:nvSpPr>
          <p:cNvPr id="8" name="Text Placeholder 7">
            <a:extLst>
              <a:ext uri="{FF2B5EF4-FFF2-40B4-BE49-F238E27FC236}">
                <a16:creationId xmlns:a16="http://schemas.microsoft.com/office/drawing/2014/main" id="{8202D25F-C035-40D8-9A49-976E04FD329B}"/>
              </a:ext>
            </a:extLst>
          </p:cNvPr>
          <p:cNvSpPr>
            <a:spLocks noGrp="1"/>
          </p:cNvSpPr>
          <p:nvPr>
            <p:ph type="body" sz="quarter" idx="18"/>
          </p:nvPr>
        </p:nvSpPr>
        <p:spPr>
          <a:xfrm>
            <a:off x="5185410" y="5451238"/>
            <a:ext cx="3363362" cy="238362"/>
          </a:xfrm>
        </p:spPr>
        <p:txBody>
          <a:bodyPr lIns="0" tIns="0"/>
          <a:lstStyle/>
          <a:p>
            <a:pPr marL="0" indent="0">
              <a:buNone/>
            </a:pPr>
            <a:r>
              <a:rPr lang="en-IN" sz="1200" dirty="0">
                <a:latin typeface="+mn-lt"/>
                <a:hlinkClick r:id="rId2" tooltip="https://www.federalreserve.gov/releases/Z1"/>
              </a:rPr>
              <a:t>https://www.federalreserve.gov/releases/Z1</a:t>
            </a:r>
            <a:endParaRPr lang="en-US" sz="1200" dirty="0">
              <a:latin typeface="+mn-lt"/>
            </a:endParaRPr>
          </a:p>
        </p:txBody>
      </p:sp>
    </p:spTree>
    <p:extLst>
      <p:ext uri="{BB962C8B-B14F-4D97-AF65-F5344CB8AC3E}">
        <p14:creationId xmlns:p14="http://schemas.microsoft.com/office/powerpoint/2010/main" val="41002791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F36A5B-17D9-43F7-997E-AADFCCEA5C1D}"/>
              </a:ext>
            </a:extLst>
          </p:cNvPr>
          <p:cNvSpPr>
            <a:spLocks noGrp="1"/>
          </p:cNvSpPr>
          <p:nvPr>
            <p:ph type="title"/>
          </p:nvPr>
        </p:nvSpPr>
        <p:spPr/>
        <p:txBody>
          <a:bodyPr/>
          <a:lstStyle/>
          <a:p>
            <a:r>
              <a:rPr lang="en-US" dirty="0"/>
              <a:t>Financial Market Instruments </a:t>
            </a:r>
            <a:r>
              <a:rPr lang="en-US" sz="2000" b="0" dirty="0"/>
              <a:t>(2 of 2)</a:t>
            </a:r>
            <a:endParaRPr lang="en-IN" sz="2000" b="0" dirty="0"/>
          </a:p>
        </p:txBody>
      </p:sp>
      <p:sp>
        <p:nvSpPr>
          <p:cNvPr id="3" name="Content Placeholder 2">
            <a:extLst>
              <a:ext uri="{FF2B5EF4-FFF2-40B4-BE49-F238E27FC236}">
                <a16:creationId xmlns:a16="http://schemas.microsoft.com/office/drawing/2014/main" id="{A1D90615-14F4-4D46-B2DC-A1F5B52E90F5}"/>
              </a:ext>
            </a:extLst>
          </p:cNvPr>
          <p:cNvSpPr>
            <a:spLocks noGrp="1"/>
          </p:cNvSpPr>
          <p:nvPr>
            <p:ph sz="quarter" idx="13"/>
          </p:nvPr>
        </p:nvSpPr>
        <p:spPr>
          <a:xfrm>
            <a:off x="457200" y="1552574"/>
            <a:ext cx="6375400" cy="538775"/>
          </a:xfrm>
        </p:spPr>
        <p:txBody>
          <a:bodyPr/>
          <a:lstStyle/>
          <a:p>
            <a:pPr marL="432" indent="0">
              <a:buNone/>
            </a:pPr>
            <a:r>
              <a:rPr lang="en-US" b="1" dirty="0"/>
              <a:t>Table 2 </a:t>
            </a:r>
            <a:r>
              <a:rPr lang="en-US" dirty="0"/>
              <a:t>Principal Capital Market Instruments</a:t>
            </a:r>
          </a:p>
        </p:txBody>
      </p:sp>
      <p:graphicFrame>
        <p:nvGraphicFramePr>
          <p:cNvPr id="11" name="Content Placeholder 4">
            <a:extLst>
              <a:ext uri="{FF2B5EF4-FFF2-40B4-BE49-F238E27FC236}">
                <a16:creationId xmlns:a16="http://schemas.microsoft.com/office/drawing/2014/main" id="{8291499A-A0B3-4B86-934A-BA4F6943D7A7}"/>
              </a:ext>
            </a:extLst>
          </p:cNvPr>
          <p:cNvGraphicFramePr>
            <a:graphicFrameLocks noGrp="1"/>
          </p:cNvGraphicFramePr>
          <p:nvPr>
            <p:ph sz="quarter" idx="15"/>
            <p:extLst>
              <p:ext uri="{D42A27DB-BD31-4B8C-83A1-F6EECF244321}">
                <p14:modId xmlns:p14="http://schemas.microsoft.com/office/powerpoint/2010/main" val="1508951971"/>
              </p:ext>
            </p:extLst>
          </p:nvPr>
        </p:nvGraphicFramePr>
        <p:xfrm>
          <a:off x="605825" y="2308860"/>
          <a:ext cx="8351823" cy="3291840"/>
        </p:xfrm>
        <a:graphic>
          <a:graphicData uri="http://schemas.openxmlformats.org/drawingml/2006/table">
            <a:tbl>
              <a:tblPr firstRow="1" bandRow="1">
                <a:tableStyleId>{2D5ABB26-0587-4C30-8999-92F81FD0307C}</a:tableStyleId>
              </a:tblPr>
              <a:tblGrid>
                <a:gridCol w="3674075">
                  <a:extLst>
                    <a:ext uri="{9D8B030D-6E8A-4147-A177-3AD203B41FA5}">
                      <a16:colId xmlns:a16="http://schemas.microsoft.com/office/drawing/2014/main" val="2032309817"/>
                    </a:ext>
                  </a:extLst>
                </a:gridCol>
                <a:gridCol w="1193800">
                  <a:extLst>
                    <a:ext uri="{9D8B030D-6E8A-4147-A177-3AD203B41FA5}">
                      <a16:colId xmlns:a16="http://schemas.microsoft.com/office/drawing/2014/main" val="3592494266"/>
                    </a:ext>
                  </a:extLst>
                </a:gridCol>
                <a:gridCol w="1244600">
                  <a:extLst>
                    <a:ext uri="{9D8B030D-6E8A-4147-A177-3AD203B41FA5}">
                      <a16:colId xmlns:a16="http://schemas.microsoft.com/office/drawing/2014/main" val="2078298912"/>
                    </a:ext>
                  </a:extLst>
                </a:gridCol>
                <a:gridCol w="1104900">
                  <a:extLst>
                    <a:ext uri="{9D8B030D-6E8A-4147-A177-3AD203B41FA5}">
                      <a16:colId xmlns:a16="http://schemas.microsoft.com/office/drawing/2014/main" val="758638993"/>
                    </a:ext>
                  </a:extLst>
                </a:gridCol>
                <a:gridCol w="1134448">
                  <a:extLst>
                    <a:ext uri="{9D8B030D-6E8A-4147-A177-3AD203B41FA5}">
                      <a16:colId xmlns:a16="http://schemas.microsoft.com/office/drawing/2014/main" val="2921223066"/>
                    </a:ext>
                  </a:extLst>
                </a:gridCol>
              </a:tblGrid>
              <a:tr h="740465">
                <a:tc>
                  <a:txBody>
                    <a:bodyPr/>
                    <a:lstStyle/>
                    <a:p>
                      <a:r>
                        <a:rPr lang="en-US" sz="1200" b="1" dirty="0"/>
                        <a:t>Type of Instrument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a:t>Amount ($ billions, end of year)</a:t>
                      </a:r>
                    </a:p>
                    <a:p>
                      <a:pPr algn="ctr"/>
                      <a:r>
                        <a:rPr lang="en-US" sz="1200" b="1" dirty="0"/>
                        <a:t>1990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a:t>Amount ($ billions, end of year)</a:t>
                      </a:r>
                    </a:p>
                    <a:p>
                      <a:pPr algn="ctr"/>
                      <a:r>
                        <a:rPr lang="en-US" sz="1200" b="1" dirty="0"/>
                        <a:t>2000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a:t>Amount ($ billions, end of year)</a:t>
                      </a:r>
                    </a:p>
                    <a:p>
                      <a:pPr algn="ctr"/>
                      <a:r>
                        <a:rPr lang="en-US" sz="1200" b="1" dirty="0"/>
                        <a:t>2010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a:t>Amount ($ billions, end of year)</a:t>
                      </a:r>
                    </a:p>
                    <a:p>
                      <a:pPr algn="ctr"/>
                      <a:r>
                        <a:rPr lang="en-US" sz="1200" b="1" dirty="0"/>
                        <a:t>2019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93661595"/>
                  </a:ext>
                </a:extLst>
              </a:tr>
              <a:tr h="202213">
                <a:tc>
                  <a:txBody>
                    <a:bodyPr/>
                    <a:lstStyle/>
                    <a:p>
                      <a:r>
                        <a:rPr lang="en-US" sz="1200" dirty="0"/>
                        <a:t>Corporate stocks (market value)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3,530</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17,628</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23,567</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200" b="0" i="0" u="none" strike="noStrike" cap="none" baseline="0" dirty="0">
                          <a:solidFill>
                            <a:schemeClr val="tx1"/>
                          </a:solidFill>
                          <a:latin typeface="+mn-lt"/>
                          <a:ea typeface="+mn-ea"/>
                          <a:cs typeface="+mn-cs"/>
                          <a:sym typeface="Arial"/>
                        </a:rPr>
                        <a:t>54,624</a:t>
                      </a:r>
                      <a:endParaRPr lang="en-US" sz="1200" dirty="0"/>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16478117"/>
                  </a:ext>
                </a:extLst>
              </a:tr>
              <a:tr h="2022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Residential mortgages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2,676</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5,205</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10,446</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200" b="0" i="0" u="none" strike="noStrike" cap="none" baseline="0" dirty="0">
                          <a:solidFill>
                            <a:schemeClr val="tx1"/>
                          </a:solidFill>
                          <a:latin typeface="+mn-lt"/>
                          <a:ea typeface="+mn-ea"/>
                          <a:cs typeface="+mn-cs"/>
                          <a:sym typeface="Arial"/>
                        </a:rPr>
                        <a:t>11,159</a:t>
                      </a:r>
                      <a:endParaRPr lang="en-US" sz="1200" dirty="0"/>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53843214"/>
                  </a:ext>
                </a:extLst>
              </a:tr>
              <a:tr h="202213">
                <a:tc>
                  <a:txBody>
                    <a:bodyPr/>
                    <a:lstStyle/>
                    <a:p>
                      <a:r>
                        <a:rPr lang="en-US" sz="1200" dirty="0"/>
                        <a:t>Corporate bonds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1,703</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4,991</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10,337</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200" b="0" i="0" u="none" strike="noStrike" cap="none" baseline="0" dirty="0">
                          <a:solidFill>
                            <a:schemeClr val="tx1"/>
                          </a:solidFill>
                          <a:latin typeface="+mn-lt"/>
                          <a:ea typeface="+mn-ea"/>
                          <a:cs typeface="+mn-cs"/>
                          <a:sym typeface="Arial"/>
                        </a:rPr>
                        <a:t>14,033</a:t>
                      </a:r>
                      <a:endParaRPr lang="en-US" sz="1200" dirty="0"/>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64873060"/>
                  </a:ext>
                </a:extLst>
              </a:tr>
              <a:tr h="202213">
                <a:tc>
                  <a:txBody>
                    <a:bodyPr/>
                    <a:lstStyle/>
                    <a:p>
                      <a:r>
                        <a:rPr lang="en-US" sz="1200" dirty="0"/>
                        <a:t>U.S. government securities (marketable long-term)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2,340</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3,171</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7,405</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200" b="0" i="0" u="none" strike="noStrike" cap="none" baseline="0" dirty="0">
                          <a:solidFill>
                            <a:schemeClr val="tx1"/>
                          </a:solidFill>
                          <a:latin typeface="+mn-lt"/>
                          <a:ea typeface="+mn-ea"/>
                          <a:cs typeface="+mn-cs"/>
                          <a:sym typeface="Arial"/>
                        </a:rPr>
                        <a:t>14,204</a:t>
                      </a:r>
                      <a:endParaRPr lang="en-US" sz="1200" dirty="0"/>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05158413"/>
                  </a:ext>
                </a:extLst>
              </a:tr>
              <a:tr h="202213">
                <a:tc>
                  <a:txBody>
                    <a:bodyPr/>
                    <a:lstStyle/>
                    <a:p>
                      <a:r>
                        <a:rPr lang="en-US" sz="1200" dirty="0"/>
                        <a:t>U.S. government agency securities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1,446</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4,345</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7,598</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200" b="0" i="0" u="none" strike="noStrike" cap="none" baseline="0" dirty="0">
                          <a:solidFill>
                            <a:schemeClr val="tx1"/>
                          </a:solidFill>
                          <a:latin typeface="+mn-lt"/>
                          <a:ea typeface="+mn-ea"/>
                          <a:cs typeface="+mn-cs"/>
                          <a:sym typeface="Arial"/>
                        </a:rPr>
                        <a:t>9,431</a:t>
                      </a:r>
                      <a:endParaRPr lang="en-US" sz="1200" dirty="0"/>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62146187"/>
                  </a:ext>
                </a:extLst>
              </a:tr>
              <a:tr h="202213">
                <a:tc>
                  <a:txBody>
                    <a:bodyPr/>
                    <a:lstStyle/>
                    <a:p>
                      <a:r>
                        <a:rPr lang="en-US" sz="1200" dirty="0"/>
                        <a:t>State and local government bonds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957</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1,139</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2,961</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200" b="0" i="0" u="none" strike="noStrike" cap="none" baseline="0" dirty="0">
                          <a:solidFill>
                            <a:schemeClr val="tx1"/>
                          </a:solidFill>
                          <a:latin typeface="+mn-lt"/>
                          <a:ea typeface="+mn-ea"/>
                          <a:cs typeface="+mn-cs"/>
                          <a:sym typeface="Arial"/>
                        </a:rPr>
                        <a:t>3,068</a:t>
                      </a:r>
                      <a:endParaRPr lang="en-US" sz="1200" dirty="0"/>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6138390"/>
                  </a:ext>
                </a:extLst>
              </a:tr>
              <a:tr h="202213">
                <a:tc>
                  <a:txBody>
                    <a:bodyPr/>
                    <a:lstStyle/>
                    <a:p>
                      <a:r>
                        <a:rPr lang="en-US" sz="1200" dirty="0"/>
                        <a:t>Bank commercial loans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818</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1,497</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2,001</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200" b="0" i="0" u="none" strike="noStrike" cap="none" baseline="0" dirty="0">
                          <a:solidFill>
                            <a:schemeClr val="tx1"/>
                          </a:solidFill>
                          <a:latin typeface="+mn-lt"/>
                          <a:ea typeface="+mn-ea"/>
                          <a:cs typeface="+mn-cs"/>
                          <a:sym typeface="Arial"/>
                        </a:rPr>
                        <a:t>3,818</a:t>
                      </a:r>
                      <a:endParaRPr lang="en-US" sz="1200" dirty="0"/>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84648314"/>
                  </a:ext>
                </a:extLst>
              </a:tr>
              <a:tr h="202213">
                <a:tc>
                  <a:txBody>
                    <a:bodyPr/>
                    <a:lstStyle/>
                    <a:p>
                      <a:r>
                        <a:rPr lang="en-US" sz="1200" dirty="0"/>
                        <a:t>Consumer loans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811</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1,728</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2,647</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200" b="0" i="0" u="none" strike="noStrike" cap="none" baseline="0" dirty="0">
                          <a:solidFill>
                            <a:schemeClr val="tx1"/>
                          </a:solidFill>
                          <a:latin typeface="+mn-lt"/>
                          <a:ea typeface="+mn-ea"/>
                          <a:cs typeface="+mn-cs"/>
                          <a:sym typeface="Arial"/>
                        </a:rPr>
                        <a:t>4,181</a:t>
                      </a:r>
                      <a:endParaRPr lang="en-US" sz="1200" dirty="0"/>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29154151"/>
                  </a:ext>
                </a:extLst>
              </a:tr>
              <a:tr h="202213">
                <a:tc>
                  <a:txBody>
                    <a:bodyPr/>
                    <a:lstStyle/>
                    <a:p>
                      <a:r>
                        <a:rPr lang="en-US" sz="1200" dirty="0"/>
                        <a:t>Commercial and farm mortgages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838</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1,276</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2,450</a:t>
                      </a:r>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N" sz="1200" b="0" i="0" u="none" strike="noStrike" cap="none" baseline="0" dirty="0">
                          <a:solidFill>
                            <a:schemeClr val="tx1"/>
                          </a:solidFill>
                          <a:latin typeface="+mn-lt"/>
                          <a:ea typeface="+mn-ea"/>
                          <a:cs typeface="+mn-cs"/>
                          <a:sym typeface="Arial"/>
                        </a:rPr>
                        <a:t>3,230</a:t>
                      </a:r>
                      <a:endParaRPr lang="en-US" sz="1200" dirty="0"/>
                    </a:p>
                  </a:txBody>
                  <a:tcPr marR="2286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36233152"/>
                  </a:ext>
                </a:extLst>
              </a:tr>
            </a:tbl>
          </a:graphicData>
        </a:graphic>
      </p:graphicFrame>
      <p:sp>
        <p:nvSpPr>
          <p:cNvPr id="6" name="Content Placeholder 5">
            <a:extLst>
              <a:ext uri="{FF2B5EF4-FFF2-40B4-BE49-F238E27FC236}">
                <a16:creationId xmlns:a16="http://schemas.microsoft.com/office/drawing/2014/main" id="{117236E0-2122-4C3D-A59D-B7DEADBB3564}"/>
              </a:ext>
            </a:extLst>
          </p:cNvPr>
          <p:cNvSpPr>
            <a:spLocks noGrp="1"/>
          </p:cNvSpPr>
          <p:nvPr>
            <p:ph sz="quarter" idx="16"/>
          </p:nvPr>
        </p:nvSpPr>
        <p:spPr>
          <a:xfrm>
            <a:off x="457200" y="5891606"/>
            <a:ext cx="4664075" cy="396903"/>
          </a:xfrm>
        </p:spPr>
        <p:txBody>
          <a:bodyPr/>
          <a:lstStyle/>
          <a:p>
            <a:pPr marL="432" indent="0">
              <a:buNone/>
            </a:pPr>
            <a:r>
              <a:rPr lang="en-US" sz="1200" b="1" dirty="0"/>
              <a:t>Source:</a:t>
            </a:r>
            <a:r>
              <a:rPr lang="en-US" sz="1200" dirty="0"/>
              <a:t> Federal Reserve Financial Accounts of the United States:</a:t>
            </a:r>
            <a:endParaRPr lang="en-IN" sz="1200" dirty="0"/>
          </a:p>
        </p:txBody>
      </p:sp>
      <p:sp>
        <p:nvSpPr>
          <p:cNvPr id="8" name="Text Placeholder 7">
            <a:extLst>
              <a:ext uri="{FF2B5EF4-FFF2-40B4-BE49-F238E27FC236}">
                <a16:creationId xmlns:a16="http://schemas.microsoft.com/office/drawing/2014/main" id="{8202D25F-C035-40D8-9A49-976E04FD329B}"/>
              </a:ext>
            </a:extLst>
          </p:cNvPr>
          <p:cNvSpPr>
            <a:spLocks noGrp="1"/>
          </p:cNvSpPr>
          <p:nvPr>
            <p:ph type="body" sz="quarter" idx="18"/>
          </p:nvPr>
        </p:nvSpPr>
        <p:spPr>
          <a:xfrm>
            <a:off x="5173422" y="5981190"/>
            <a:ext cx="3318355" cy="251716"/>
          </a:xfrm>
        </p:spPr>
        <p:txBody>
          <a:bodyPr lIns="0" tIns="0"/>
          <a:lstStyle/>
          <a:p>
            <a:pPr marL="0" indent="0">
              <a:buNone/>
            </a:pPr>
            <a:r>
              <a:rPr lang="en-IN" sz="1200" dirty="0">
                <a:latin typeface="+mn-lt"/>
                <a:hlinkClick r:id="rId2" tooltip="https://www.federalreserve.gov/releases/Z1"/>
              </a:rPr>
              <a:t>https://www.federalreserve.gov/releases/Z1</a:t>
            </a:r>
            <a:endParaRPr lang="en-US" sz="1200" dirty="0">
              <a:latin typeface="+mn-lt"/>
            </a:endParaRPr>
          </a:p>
        </p:txBody>
      </p:sp>
    </p:spTree>
    <p:extLst>
      <p:ext uri="{BB962C8B-B14F-4D97-AF65-F5344CB8AC3E}">
        <p14:creationId xmlns:p14="http://schemas.microsoft.com/office/powerpoint/2010/main" val="48841416"/>
      </p:ext>
    </p:extLst>
  </p:cSld>
  <p:clrMapOvr>
    <a:masterClrMapping/>
  </p:clrMapOvr>
</p:sld>
</file>

<file path=ppt/theme/theme1.xml><?xml version="1.0" encoding="utf-8"?>
<a:theme xmlns:a="http://schemas.openxmlformats.org/drawingml/2006/main" name="USH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USHE_slide options">
  <a:themeElements>
    <a:clrScheme name="Custom 40">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33399"/>
      </a:hlink>
      <a:folHlink>
        <a:srgbClr val="7030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146605</TotalTime>
  <Words>1937</Words>
  <Application>Microsoft Office PowerPoint</Application>
  <PresentationFormat>On-screen Show (4:3)</PresentationFormat>
  <Paragraphs>329</Paragraphs>
  <Slides>23</Slides>
  <Notes>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23</vt:i4>
      </vt:variant>
    </vt:vector>
  </HeadingPairs>
  <TitlesOfParts>
    <vt:vector size="29" baseType="lpstr">
      <vt:lpstr>Arial</vt:lpstr>
      <vt:lpstr>Calibri</vt:lpstr>
      <vt:lpstr>Noto Sans Symbols</vt:lpstr>
      <vt:lpstr>Times New Roman</vt:lpstr>
      <vt:lpstr>USHE</vt:lpstr>
      <vt:lpstr>USHE_slide options</vt:lpstr>
      <vt:lpstr>Chapter 2</vt:lpstr>
      <vt:lpstr>Preview</vt:lpstr>
      <vt:lpstr>Function of Financial Markets (1 of 2)</vt:lpstr>
      <vt:lpstr>Function of Financial Markets (2 of 2)</vt:lpstr>
      <vt:lpstr>Figure 1 Flows of Funds Through the Financial System</vt:lpstr>
      <vt:lpstr>Structure of Financial Markets (1 of 2)</vt:lpstr>
      <vt:lpstr>Structure of Financial Markets (2 of 2)</vt:lpstr>
      <vt:lpstr>Financial Market Instruments (1 of 2)</vt:lpstr>
      <vt:lpstr>Financial Market Instruments (2 of 2)</vt:lpstr>
      <vt:lpstr>Internationalization of Financial Markets</vt:lpstr>
      <vt:lpstr>Function of Financial Intermediaries: Indirect Finance (1 of 3)</vt:lpstr>
      <vt:lpstr>Function of Financial Intermediaries: Indirect Finance (2 of 3)</vt:lpstr>
      <vt:lpstr>Function of Financial Intermediaries: Indirect Finance (3 of 3)</vt:lpstr>
      <vt:lpstr>Types of Financial Intermediaries (1 of 6)</vt:lpstr>
      <vt:lpstr>Types of Financial Intermediaries (2 of 6)</vt:lpstr>
      <vt:lpstr>Types of Financial Intermediaries (3 of 6)</vt:lpstr>
      <vt:lpstr>Types of Financial Intermediaries (4 of 6)</vt:lpstr>
      <vt:lpstr>Types of Financial Intermediaries (5 of 6)</vt:lpstr>
      <vt:lpstr>Types of Financial Intermediaries (6 of 6)</vt:lpstr>
      <vt:lpstr>Regulation of the Financial System (1 of 4)</vt:lpstr>
      <vt:lpstr>Regulation of the Financial System (2 of 4)</vt:lpstr>
      <vt:lpstr>Regulation of the Financial System (3 of 4)</vt:lpstr>
      <vt:lpstr>Regulation of the Financial System (4 of 4)</vt:lpstr>
    </vt:vector>
  </TitlesOfParts>
  <Company>Pearson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Economics of Money, Banking, and Financial Markets, Thirteenth Edition, Chapter 2, An Overview of the Financial System</dc:title>
  <dc:subject>BusPub</dc:subject>
  <dc:creator>Mishkin</dc:creator>
  <cp:keywords>The Economics of Money, Banking, and Financial Markets</cp:keywords>
  <dc:description>This presentation contains the hyperlinks; Long description alt-text is inserted in the notes pane.</dc:description>
  <cp:lastModifiedBy>Ghimire, Umesh</cp:lastModifiedBy>
  <cp:revision>760</cp:revision>
  <dcterms:modified xsi:type="dcterms:W3CDTF">2023-06-07T18:20:12Z</dcterms:modified>
</cp:coreProperties>
</file>