
<file path=[Content_Types].xml><?xml version="1.0" encoding="utf-8"?>
<Types xmlns="http://schemas.openxmlformats.org/package/2006/content-types">
  <Default Extension="bin" ContentType="application/vnd.openxmlformats-officedocument.oleObject"/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3" r:id="rId1"/>
    <p:sldMasterId id="2147483659" r:id="rId2"/>
  </p:sldMasterIdLst>
  <p:notesMasterIdLst>
    <p:notesMasterId r:id="rId29"/>
  </p:notesMasterIdLst>
  <p:handoutMasterIdLst>
    <p:handoutMasterId r:id="rId30"/>
  </p:handoutMasterIdLst>
  <p:sldIdLst>
    <p:sldId id="330" r:id="rId3"/>
    <p:sldId id="414" r:id="rId4"/>
    <p:sldId id="499" r:id="rId5"/>
    <p:sldId id="501" r:id="rId6"/>
    <p:sldId id="475" r:id="rId7"/>
    <p:sldId id="477" r:id="rId8"/>
    <p:sldId id="478" r:id="rId9"/>
    <p:sldId id="479" r:id="rId10"/>
    <p:sldId id="480" r:id="rId11"/>
    <p:sldId id="481" r:id="rId12"/>
    <p:sldId id="482" r:id="rId13"/>
    <p:sldId id="483" r:id="rId14"/>
    <p:sldId id="484" r:id="rId15"/>
    <p:sldId id="485" r:id="rId16"/>
    <p:sldId id="486" r:id="rId17"/>
    <p:sldId id="487" r:id="rId18"/>
    <p:sldId id="488" r:id="rId19"/>
    <p:sldId id="489" r:id="rId20"/>
    <p:sldId id="500" r:id="rId21"/>
    <p:sldId id="492" r:id="rId22"/>
    <p:sldId id="493" r:id="rId23"/>
    <p:sldId id="494" r:id="rId24"/>
    <p:sldId id="495" r:id="rId25"/>
    <p:sldId id="496" r:id="rId26"/>
    <p:sldId id="497" r:id="rId27"/>
    <p:sldId id="498" r:id="rId28"/>
  </p:sldIdLst>
  <p:sldSz cx="9144000" cy="6858000" type="screen4x3"/>
  <p:notesSz cx="7010400" cy="9296400"/>
  <p:embeddedFontLst>
    <p:embeddedFont>
      <p:font typeface="Calibri" panose="020F0502020204030204" pitchFamily="34" charset="0"/>
      <p:regular r:id="rId31"/>
      <p:bold r:id="rId32"/>
      <p:italic r:id="rId33"/>
      <p:boldItalic r:id="rId34"/>
    </p:embeddedFont>
    <p:embeddedFont>
      <p:font typeface="Noto Sans Symbols" panose="020B0604020202020204" charset="0"/>
      <p:regular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042" userDrawn="1">
          <p15:clr>
            <a:srgbClr val="A4A3A4"/>
          </p15:clr>
        </p15:guide>
        <p15:guide id="2" pos="295" userDrawn="1">
          <p15:clr>
            <a:srgbClr val="A4A3A4"/>
          </p15:clr>
        </p15:guide>
        <p15:guide id="3" orient="horz" pos="4178" userDrawn="1">
          <p15:clr>
            <a:srgbClr val="A4A3A4"/>
          </p15:clr>
        </p15:guide>
        <p15:guide id="4" orient="horz" pos="119" userDrawn="1">
          <p15:clr>
            <a:srgbClr val="A4A3A4"/>
          </p15:clr>
        </p15:guide>
        <p15:guide id="5" orient="horz" pos="709" userDrawn="1">
          <p15:clr>
            <a:srgbClr val="A4A3A4"/>
          </p15:clr>
        </p15:guide>
        <p15:guide id="6" orient="horz" pos="1071" userDrawn="1">
          <p15:clr>
            <a:srgbClr val="A4A3A4"/>
          </p15:clr>
        </p15:guide>
        <p15:guide id="7" pos="63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rey Holcomb" initials="" lastIdx="3" clrIdx="0"/>
  <p:cmAuthor id="1" name="Ruchi Sachdev" initials="" lastIdx="8" clrIdx="1"/>
  <p:cmAuthor id="2" name="Sarah Reusché" initials="" lastIdx="13" clrIdx="2"/>
  <p:cmAuthor id="3" name="Nitin Shankar" initials="" lastIdx="6" clrIdx="3"/>
  <p:cmAuthor id="4" name="Kristen Flathman" initials="" lastIdx="1" clrIdx="4"/>
  <p:cmAuthor id="5" name="Ben Schroeter" initials="" lastIdx="0" clrIdx="5"/>
  <p:cmAuthor id="6" name="AnnMarie Short" initials="AS" lastIdx="35" clrIdx="6">
    <p:extLst>
      <p:ext uri="{19B8F6BF-5375-455C-9EA6-DF929625EA0E}">
        <p15:presenceInfo xmlns:p15="http://schemas.microsoft.com/office/powerpoint/2012/main" userId="5a9a73d1263ca8f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F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0F9630F-82C1-40B7-BC3A-925EFCFF5E92}">
  <a:tblStyle styleId="{40F9630F-82C1-40B7-BC3A-925EFCFF5E92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1270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firstRow>
      <a:tcTxStyle b="on" i="off"/>
      <a:tcStyle>
        <a:tcBdr>
          <a:bottom>
            <a:ln w="1270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77" autoAdjust="0"/>
    <p:restoredTop sz="88367" autoAdjust="0"/>
  </p:normalViewPr>
  <p:slideViewPr>
    <p:cSldViewPr snapToGrid="0" snapToObjects="1">
      <p:cViewPr varScale="1">
        <p:scale>
          <a:sx n="106" d="100"/>
          <a:sy n="106" d="100"/>
        </p:scale>
        <p:origin x="1638" y="96"/>
      </p:cViewPr>
      <p:guideLst>
        <p:guide orient="horz" pos="4042"/>
        <p:guide pos="295"/>
        <p:guide orient="horz" pos="4178"/>
        <p:guide orient="horz" pos="119"/>
        <p:guide orient="horz" pos="709"/>
        <p:guide orient="horz" pos="1071"/>
        <p:guide pos="6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770"/>
    </p:cViewPr>
  </p:sorterViewPr>
  <p:notesViewPr>
    <p:cSldViewPr snapToGrid="0" snapToObjects="1">
      <p:cViewPr varScale="1">
        <p:scale>
          <a:sx n="68" d="100"/>
          <a:sy n="68" d="100"/>
        </p:scale>
        <p:origin x="3060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4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3.fntdata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2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1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font" Target="fonts/font5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885CB01-6679-D646-ACB3-8B04B786C15F}" type="datetimeFigureOut">
              <a:rPr lang="en-US" smtClean="0"/>
              <a:t>6/7/2023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2AC0F4D-8A6F-1C4A-B6BF-1558431E4F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0630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1" y="0"/>
            <a:ext cx="3037839" cy="464820"/>
          </a:xfrm>
          <a:prstGeom prst="rect">
            <a:avLst/>
          </a:prstGeom>
          <a:noFill/>
          <a:ln>
            <a:noFill/>
          </a:ln>
        </p:spPr>
        <p:txBody>
          <a:bodyPr lIns="93162" tIns="93162" rIns="93162" bIns="93162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65887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31774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9766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63547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329434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95321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61208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727094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970937" y="0"/>
            <a:ext cx="3037839" cy="464820"/>
          </a:xfrm>
          <a:prstGeom prst="rect">
            <a:avLst/>
          </a:prstGeom>
          <a:noFill/>
          <a:ln>
            <a:noFill/>
          </a:ln>
        </p:spPr>
        <p:txBody>
          <a:bodyPr lIns="93162" tIns="93162" rIns="93162" bIns="93162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65887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31774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9766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63547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329434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95321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61208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727094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  <a:noFill/>
          <a:ln>
            <a:noFill/>
          </a:ln>
        </p:spPr>
        <p:txBody>
          <a:bodyPr lIns="93162" tIns="93162" rIns="93162" bIns="93162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1" y="8829967"/>
            <a:ext cx="3037839" cy="464820"/>
          </a:xfrm>
          <a:prstGeom prst="rect">
            <a:avLst/>
          </a:prstGeom>
          <a:noFill/>
          <a:ln>
            <a:noFill/>
          </a:ln>
        </p:spPr>
        <p:txBody>
          <a:bodyPr lIns="93162" tIns="93162" rIns="93162" bIns="93162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65887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31774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9766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63547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329434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95321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61208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727094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970937" y="8829967"/>
            <a:ext cx="3037839" cy="464820"/>
          </a:xfrm>
          <a:prstGeom prst="rect">
            <a:avLst/>
          </a:prstGeom>
          <a:noFill/>
          <a:ln>
            <a:noFill/>
          </a:ln>
        </p:spPr>
        <p:txBody>
          <a:bodyPr lIns="93162" tIns="46568" rIns="93162" bIns="46568" anchor="b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US" sz="1200" smtClean="0">
                <a:solidFill>
                  <a:schemeClr val="dk1"/>
                </a:solidFill>
              </a:rPr>
              <a:pPr algn="r">
                <a:buSzPct val="25000"/>
              </a:pPr>
              <a:t>‹#›</a:t>
            </a:fld>
            <a:endParaRPr lang="en-US" sz="1200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1027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this PowerPoint presentation contains mathematical equations, you may need to check that your computer has the following installed:</a:t>
            </a:r>
          </a:p>
          <a:p>
            <a:r>
              <a:rPr lang="en-US" dirty="0"/>
              <a:t>1) MathType Plugin</a:t>
            </a:r>
          </a:p>
          <a:p>
            <a:r>
              <a:rPr lang="en-US" dirty="0"/>
              <a:t>2) Math Player (free versions available)</a:t>
            </a:r>
          </a:p>
          <a:p>
            <a:r>
              <a:rPr lang="en-US" dirty="0"/>
              <a:t>3) NVDA Reader (free versions available)</a:t>
            </a:r>
          </a:p>
          <a:p>
            <a:endParaRPr lang="en-US" dirty="0"/>
          </a:p>
          <a:p>
            <a:r>
              <a:rPr lang="en-IN" dirty="0"/>
              <a:t>Slides in this presentation contain hyperlinks. JAWS users should be able to get a list of links by using INSERT+F7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en-US" sz="1200">
                <a:solidFill>
                  <a:schemeClr val="dk1"/>
                </a:solidFill>
              </a:rPr>
              <a:pPr algn="r">
                <a:buSzPct val="25000"/>
              </a:pPr>
              <a:t>1</a:t>
            </a:fld>
            <a:endParaRPr lang="en-US" sz="1200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026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The timeline depicts future value in dollars as follows. Year 0, 100. P V, 100. Year 1, 100. P V, start fraction 100 over left parenthesis 1 + i right parenthesis end fraction. Year 2, 100. P V, start fraction 100 over left parenthesis 1 + i right parenthesis squared end fraction. Continued to Year n, 100. P V start fraction 100 over left parenthesis 1 + i right parenthesis to the n power end fraction raised to the power n dollars.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en-US" sz="1200">
                <a:solidFill>
                  <a:schemeClr val="dk1"/>
                </a:solidFill>
              </a:rPr>
              <a:pPr algn="r">
                <a:buSzPct val="25000"/>
              </a:pPr>
              <a:t>7</a:t>
            </a:fld>
            <a:endParaRPr lang="en-US" sz="1200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7462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en-US" sz="1200">
                <a:solidFill>
                  <a:schemeClr val="dk1"/>
                </a:solidFill>
              </a:rPr>
              <a:pPr algn="r">
                <a:buSzPct val="25000"/>
              </a:pPr>
              <a:t>25</a:t>
            </a:fld>
            <a:endParaRPr lang="en-US" sz="1200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0571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sz="1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The vertical axis is labeled Interest Rate, percent annual rate, and ranges from negative 4 to 16, in increments of 4. The horizontal axis lists years from 19 55 to 20 20, in 5 year increments. The line for estimated real rate and nominal rate show fluctuating trend over the years. The line for estimated real rate begins at 1 % in 19 53, and with slight fluctuations, falls below the horizontal line, and reaches 1.5 % by 19 60. The line falls to 0 % by 19 70 and further to negative 4 % by 19 75. The line continues to fluctuate during the following years but falls below 4 % mark to register an all time low value by 19 80. The line reaches an all time high value of 7 % by 19 81. The line falls to 0 % by 19 93, reaches 3 % by 2000, falls to negative 1.5 % by 2005, rises to negative 1 % in 20 15, and finally rises to 1% in 20 20. The line for nominal starts at 1.75 % in 19 53 and with slight fluctuations registers a net growth. The line reaches 8 % by 19 75 and to an all time high value of 14 % by 19 80. The line shows a net decline, thereafter, and falls to 4 % by 19 93 and to 0 % by 20 10. The line remains unchanged thereafter and rises to 4 % in 2020 after which it falls quickly to 0 %. All values are estimated.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SzPct val="25000"/>
            </a:pPr>
            <a:fld id="{00000000-1234-1234-1234-123412341234}" type="slidenum">
              <a:rPr lang="en-US" sz="1200">
                <a:solidFill>
                  <a:schemeClr val="dk1"/>
                </a:solidFill>
              </a:rPr>
              <a:pPr algn="r">
                <a:buSzPct val="25000"/>
              </a:pPr>
              <a:t>26</a:t>
            </a:fld>
            <a:endParaRPr lang="en-US" sz="1200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622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er-add copyrigh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Placeholder"/>
          <p:cNvSpPr txBox="1">
            <a:spLocks noGrp="1"/>
          </p:cNvSpPr>
          <p:nvPr>
            <p:ph type="title"/>
          </p:nvPr>
        </p:nvSpPr>
        <p:spPr>
          <a:xfrm>
            <a:off x="457200" y="215371"/>
            <a:ext cx="8229600" cy="6228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buClr>
                <a:srgbClr val="007FA3"/>
              </a:buClr>
              <a:buFont typeface="Times New Roman"/>
              <a:buNone/>
              <a:defRPr sz="3600" b="1" i="0" u="none" strike="noStrike" cap="none">
                <a:solidFill>
                  <a:srgbClr val="007FA3"/>
                </a:solidFill>
                <a:latin typeface="+mj-lt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39" name="Content Placeholder"/>
          <p:cNvSpPr txBox="1">
            <a:spLocks noGrp="1"/>
          </p:cNvSpPr>
          <p:nvPr>
            <p:ph type="body" idx="1"/>
          </p:nvPr>
        </p:nvSpPr>
        <p:spPr>
          <a:xfrm>
            <a:off x="457200" y="958098"/>
            <a:ext cx="8229600" cy="47897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rgbClr val="007FA3"/>
              </a:buClr>
              <a:buFont typeface="Arial"/>
              <a:buNone/>
              <a:defRPr sz="2000" b="0" i="0" u="none" strike="noStrike" cap="none">
                <a:solidFill>
                  <a:srgbClr val="007FA3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Clr>
                <a:srgbClr val="007FA3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Clr>
                <a:srgbClr val="007FA3"/>
              </a:buClr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Clr>
                <a:srgbClr val="007FA3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Clr>
                <a:srgbClr val="007FA3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Clr>
                <a:srgbClr val="007FA3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Clr>
                <a:srgbClr val="007FA3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Clr>
                <a:srgbClr val="007FA3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Clr>
                <a:srgbClr val="007FA3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E677B9-EC76-47FA-B8D6-49D033518C6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57200" y="1600200"/>
            <a:ext cx="4397375" cy="4525963"/>
          </a:xfrm>
        </p:spPr>
        <p:txBody>
          <a:bodyPr/>
          <a:lstStyle>
            <a:lvl1pPr marL="101600" indent="0">
              <a:buNone/>
              <a:defRPr/>
            </a:lvl1pPr>
          </a:lstStyle>
          <a:p>
            <a:pPr lvl="0"/>
            <a:r>
              <a:rPr lang="en-US" dirty="0"/>
              <a:t>Image of front cover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ED3915-2147-4382-A599-2376CC8854D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5029200" y="1600200"/>
            <a:ext cx="3657600" cy="1492250"/>
          </a:xfrm>
        </p:spPr>
        <p:txBody>
          <a:bodyPr anchor="b"/>
          <a:lstStyle>
            <a:lvl1pPr marL="101600" indent="0" algn="ctr">
              <a:buNone/>
              <a:defRPr sz="3000" b="1">
                <a:latin typeface="+mn-lt"/>
              </a:defRPr>
            </a:lvl1pPr>
            <a:lvl2pPr marL="558800" indent="0">
              <a:buNone/>
              <a:defRPr/>
            </a:lvl2pPr>
          </a:lstStyle>
          <a:p>
            <a:pPr lvl="0"/>
            <a:r>
              <a:rPr lang="en-US" dirty="0"/>
              <a:t>Chapter #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B38FD8D-0DB0-4A1A-A3F1-E26B606AC83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5029200" y="3252788"/>
            <a:ext cx="3657600" cy="2873375"/>
          </a:xfrm>
        </p:spPr>
        <p:txBody>
          <a:bodyPr/>
          <a:lstStyle>
            <a:lvl1pPr marL="0" indent="0" algn="ctr">
              <a:buNone/>
              <a:defRPr sz="2200">
                <a:latin typeface="+mn-lt"/>
              </a:defRPr>
            </a:lvl1pPr>
          </a:lstStyle>
          <a:p>
            <a:pPr lvl="0"/>
            <a:r>
              <a:rPr lang="en-US" dirty="0"/>
              <a:t>Chapter name</a:t>
            </a:r>
          </a:p>
        </p:txBody>
      </p:sp>
      <p:sp>
        <p:nvSpPr>
          <p:cNvPr id="12" name="Shape 13">
            <a:extLst>
              <a:ext uri="{FF2B5EF4-FFF2-40B4-BE49-F238E27FC236}">
                <a16:creationId xmlns:a16="http://schemas.microsoft.com/office/drawing/2014/main" id="{C5328E6C-2B17-49B8-8712-6C0E107A1D99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6335712" y="113071"/>
            <a:ext cx="2133599" cy="1828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Shape 14">
            <a:extLst>
              <a:ext uri="{FF2B5EF4-FFF2-40B4-BE49-F238E27FC236}">
                <a16:creationId xmlns:a16="http://schemas.microsoft.com/office/drawing/2014/main" id="{CE0B5B1C-8858-43DC-BD75-C546F473877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69311" y="113071"/>
            <a:ext cx="551783" cy="18287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algn="r">
              <a:buSzPct val="25000"/>
              <a:defRPr/>
            </a:pPr>
            <a:fld id="{00000000-1234-1234-1234-123412341234}" type="slidenum">
              <a:rPr lang="en-US" sz="900" smtClean="0"/>
              <a:pPr algn="r">
                <a:buSzPct val="25000"/>
                <a:defRPr/>
              </a:pPr>
              <a:t>‹#›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8393559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76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5 Content_2 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Placeholder"/>
          <p:cNvSpPr txBox="1">
            <a:spLocks noGrp="1"/>
          </p:cNvSpPr>
          <p:nvPr>
            <p:ph type="title"/>
          </p:nvPr>
        </p:nvSpPr>
        <p:spPr>
          <a:xfrm>
            <a:off x="457200" y="215371"/>
            <a:ext cx="8229600" cy="1097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buClr>
                <a:srgbClr val="007FA3"/>
              </a:buClr>
              <a:buFont typeface="Times New Roman"/>
              <a:buNone/>
              <a:defRPr sz="3600" b="1" i="0" u="none" strike="noStrike" cap="none">
                <a:solidFill>
                  <a:srgbClr val="007FA3"/>
                </a:solidFill>
                <a:latin typeface="+mj-lt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2CB7AFE-9851-46A0-B2FB-0A5EE6AEFCA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1552575"/>
            <a:ext cx="8229600" cy="469408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75D3A394-A5AF-478E-AC3D-2714CFF806D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7200" y="2216772"/>
            <a:ext cx="8229600" cy="552186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5D721EFE-2C28-4C54-8BB9-3FCF3DECD16D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57200" y="2953477"/>
            <a:ext cx="8229600" cy="525368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Content Placeholder 7">
            <a:extLst>
              <a:ext uri="{FF2B5EF4-FFF2-40B4-BE49-F238E27FC236}">
                <a16:creationId xmlns:a16="http://schemas.microsoft.com/office/drawing/2014/main" id="{99D20A0E-9225-48FB-91AF-C7D8DE4D66F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57200" y="3640944"/>
            <a:ext cx="8229600" cy="525368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5" name="Shape 35"/>
          <p:cNvSpPr txBox="1">
            <a:spLocks noGrp="1"/>
          </p:cNvSpPr>
          <p:nvPr>
            <p:ph type="dt" idx="10"/>
          </p:nvPr>
        </p:nvSpPr>
        <p:spPr>
          <a:xfrm>
            <a:off x="6335712" y="113071"/>
            <a:ext cx="2133599" cy="1828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469311" y="113071"/>
            <a:ext cx="551783" cy="18287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9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7"/>
          </p:nvPr>
        </p:nvSpPr>
        <p:spPr>
          <a:xfrm>
            <a:off x="457200" y="4352925"/>
            <a:ext cx="8229600" cy="476250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84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57200" y="4924453"/>
            <a:ext cx="8229600" cy="380972"/>
          </a:xfrm>
        </p:spPr>
        <p:txBody>
          <a:bodyPr/>
          <a:lstStyle>
            <a:lvl1pPr marL="255588" indent="-255588">
              <a:defRPr/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457200" y="5343017"/>
            <a:ext cx="8229600" cy="356167"/>
          </a:xfrm>
        </p:spPr>
        <p:txBody>
          <a:bodyPr/>
          <a:lstStyle>
            <a:lvl1pPr marL="255588" indent="-255588">
              <a:defRPr/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6FC393-EB89-43D3-A2D0-14DDD20E3B2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57200" y="5724525"/>
            <a:ext cx="8229600" cy="488950"/>
          </a:xfrm>
        </p:spPr>
        <p:txBody>
          <a:bodyPr/>
          <a:lstStyle>
            <a:lvl1pPr marL="255588" indent="-255588"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901219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8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igure + Caption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le Placeholder"/>
          <p:cNvSpPr txBox="1">
            <a:spLocks noGrp="1"/>
          </p:cNvSpPr>
          <p:nvPr>
            <p:ph type="title" hasCustomPrompt="1"/>
          </p:nvPr>
        </p:nvSpPr>
        <p:spPr>
          <a:xfrm>
            <a:off x="457200" y="241479"/>
            <a:ext cx="8229600" cy="1066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buClr>
                <a:srgbClr val="007FA3"/>
              </a:buClr>
              <a:buFont typeface="Times New Roman"/>
              <a:buNone/>
              <a:defRPr sz="3600" b="1" i="0" u="none" strike="noStrike" cap="none">
                <a:solidFill>
                  <a:srgbClr val="007FA3"/>
                </a:solidFill>
                <a:latin typeface="+mj-lt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r>
              <a:rPr lang="en-US" dirty="0"/>
              <a:t>Click to add figure number and title</a:t>
            </a:r>
            <a:endParaRPr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3CB993-AC2C-41C5-BFB7-F2499EC1A1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" y="1564404"/>
            <a:ext cx="8232775" cy="341788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5" name="Content Placeholder"/>
          <p:cNvSpPr txBox="1">
            <a:spLocks noGrp="1"/>
          </p:cNvSpPr>
          <p:nvPr>
            <p:ph type="body" idx="1" hasCustomPrompt="1"/>
          </p:nvPr>
        </p:nvSpPr>
        <p:spPr>
          <a:xfrm>
            <a:off x="457200" y="5102487"/>
            <a:ext cx="8229600" cy="101836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rgbClr val="007FA3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Clr>
                <a:srgbClr val="007FA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Clr>
                <a:srgbClr val="007FA3"/>
              </a:buClr>
              <a:buFont typeface="Noto Sans Symbols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Clr>
                <a:srgbClr val="007FA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Clr>
                <a:srgbClr val="007FA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Clr>
                <a:srgbClr val="007FA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Clr>
                <a:srgbClr val="007FA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Clr>
                <a:srgbClr val="007FA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Clr>
                <a:srgbClr val="007FA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/>
              <a:t>Click to add caption</a:t>
            </a:r>
            <a:endParaRPr dirty="0"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6335712" y="113071"/>
            <a:ext cx="2133599" cy="1828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8469311" y="113071"/>
            <a:ext cx="551783" cy="18287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9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850975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ig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>
            <a:extLst>
              <a:ext uri="{FF2B5EF4-FFF2-40B4-BE49-F238E27FC236}">
                <a16:creationId xmlns:a16="http://schemas.microsoft.com/office/drawing/2014/main" id="{14F033AD-BE5C-406D-991C-6AC56003E7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3600">
                <a:latin typeface="+mj-lt"/>
              </a:defRPr>
            </a:lvl1pPr>
          </a:lstStyle>
          <a:p>
            <a:r>
              <a:rPr lang="en-US" dirty="0"/>
              <a:t>Click to add figure number and title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E6B7D3D-89C9-4133-8D8A-D779EB3D311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57200" y="1558412"/>
            <a:ext cx="4484688" cy="375443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Figure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5CAF3FDC-1BE7-4A19-A3D7-02B55407B90B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048250" y="1558412"/>
            <a:ext cx="3638550" cy="3754437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84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F40E849-7663-4A75-9BC8-012C23AC44DF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57200" y="5420799"/>
            <a:ext cx="8229600" cy="533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0D4E5D-00F7-4DC6-9BB0-713B8A0DA35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AF4094-2296-458C-908A-D778D0DF5AFA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9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04282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bel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>
            <a:extLst>
              <a:ext uri="{FF2B5EF4-FFF2-40B4-BE49-F238E27FC236}">
                <a16:creationId xmlns:a16="http://schemas.microsoft.com/office/drawing/2014/main" id="{065091D3-E16C-46AB-9A90-0F52CA812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3600"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Image title">
            <a:extLst>
              <a:ext uri="{FF2B5EF4-FFF2-40B4-BE49-F238E27FC236}">
                <a16:creationId xmlns:a16="http://schemas.microsoft.com/office/drawing/2014/main" id="{CB345607-C53C-44AF-8929-3BDC4C617A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82913" y="4359275"/>
            <a:ext cx="3482975" cy="600075"/>
          </a:xfrm>
        </p:spPr>
        <p:txBody>
          <a:bodyPr/>
          <a:lstStyle>
            <a:lvl1pPr marL="101600" indent="0">
              <a:buNone/>
              <a:defRPr/>
            </a:lvl1pPr>
          </a:lstStyle>
          <a:p>
            <a:pPr lvl="0"/>
            <a:r>
              <a:rPr lang="en-US" dirty="0"/>
              <a:t>Image title</a:t>
            </a:r>
          </a:p>
        </p:txBody>
      </p:sp>
      <p:sp>
        <p:nvSpPr>
          <p:cNvPr id="9" name="Image">
            <a:extLst>
              <a:ext uri="{FF2B5EF4-FFF2-40B4-BE49-F238E27FC236}">
                <a16:creationId xmlns:a16="http://schemas.microsoft.com/office/drawing/2014/main" id="{C2661E64-2E71-47E6-A5A0-AC5348C08F5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982912" y="1681163"/>
            <a:ext cx="3482975" cy="2559050"/>
          </a:xfrm>
        </p:spPr>
        <p:txBody>
          <a:bodyPr/>
          <a:lstStyle>
            <a:lvl1pPr marL="101600" indent="0">
              <a:buNone/>
              <a:defRPr/>
            </a:lvl1pPr>
          </a:lstStyle>
          <a:p>
            <a:r>
              <a:rPr lang="en-US" dirty="0"/>
              <a:t>Image</a:t>
            </a:r>
          </a:p>
        </p:txBody>
      </p:sp>
      <p:sp>
        <p:nvSpPr>
          <p:cNvPr id="11" name="Label 1">
            <a:extLst>
              <a:ext uri="{FF2B5EF4-FFF2-40B4-BE49-F238E27FC236}">
                <a16:creationId xmlns:a16="http://schemas.microsoft.com/office/drawing/2014/main" id="{3D0F2ED9-E212-40DC-A528-BE4A28DE88F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8109" y="1681163"/>
            <a:ext cx="1220716" cy="627062"/>
          </a:xfrm>
        </p:spPr>
        <p:txBody>
          <a:bodyPr/>
          <a:lstStyle>
            <a:lvl1pPr marL="101600" indent="0">
              <a:buNone/>
              <a:defRPr/>
            </a:lvl1pPr>
          </a:lstStyle>
          <a:p>
            <a:pPr lvl="0"/>
            <a:r>
              <a:rPr lang="en-US" dirty="0"/>
              <a:t>Label 1</a:t>
            </a:r>
          </a:p>
        </p:txBody>
      </p:sp>
      <p:sp>
        <p:nvSpPr>
          <p:cNvPr id="13" name="Label 2">
            <a:extLst>
              <a:ext uri="{FF2B5EF4-FFF2-40B4-BE49-F238E27FC236}">
                <a16:creationId xmlns:a16="http://schemas.microsoft.com/office/drawing/2014/main" id="{E8D9AEEF-5E99-48D4-B8C3-C5A995764DC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8109" y="2647157"/>
            <a:ext cx="1206500" cy="627062"/>
          </a:xfrm>
        </p:spPr>
        <p:txBody>
          <a:bodyPr/>
          <a:lstStyle>
            <a:lvl1pPr marL="101600" indent="0">
              <a:buNone/>
              <a:defRPr/>
            </a:lvl1pPr>
          </a:lstStyle>
          <a:p>
            <a:pPr lvl="0"/>
            <a:r>
              <a:rPr lang="en-US" dirty="0"/>
              <a:t>Label 2</a:t>
            </a:r>
          </a:p>
        </p:txBody>
      </p:sp>
      <p:sp>
        <p:nvSpPr>
          <p:cNvPr id="15" name="Label 3">
            <a:extLst>
              <a:ext uri="{FF2B5EF4-FFF2-40B4-BE49-F238E27FC236}">
                <a16:creationId xmlns:a16="http://schemas.microsoft.com/office/drawing/2014/main" id="{99D329CE-18C4-40A9-A508-1684979AC20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8109" y="3613151"/>
            <a:ext cx="1206500" cy="627062"/>
          </a:xfrm>
        </p:spPr>
        <p:txBody>
          <a:bodyPr/>
          <a:lstStyle>
            <a:lvl1pPr marL="101600" indent="0">
              <a:buNone/>
              <a:defRPr/>
            </a:lvl1pPr>
          </a:lstStyle>
          <a:p>
            <a:pPr lvl="0"/>
            <a:r>
              <a:rPr lang="en-US" dirty="0"/>
              <a:t>Label 3</a:t>
            </a:r>
          </a:p>
        </p:txBody>
      </p:sp>
      <p:sp>
        <p:nvSpPr>
          <p:cNvPr id="17" name="Label 4">
            <a:extLst>
              <a:ext uri="{FF2B5EF4-FFF2-40B4-BE49-F238E27FC236}">
                <a16:creationId xmlns:a16="http://schemas.microsoft.com/office/drawing/2014/main" id="{AAE735D1-F9F4-4525-9ED5-F10A99DECCB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381874" y="1681163"/>
            <a:ext cx="1304925" cy="627062"/>
          </a:xfrm>
        </p:spPr>
        <p:txBody>
          <a:bodyPr/>
          <a:lstStyle>
            <a:lvl1pPr marL="101600" indent="0">
              <a:buNone/>
              <a:defRPr/>
            </a:lvl1pPr>
          </a:lstStyle>
          <a:p>
            <a:pPr lvl="0"/>
            <a:r>
              <a:rPr lang="en-US" dirty="0"/>
              <a:t>Label 4</a:t>
            </a:r>
          </a:p>
        </p:txBody>
      </p:sp>
      <p:sp>
        <p:nvSpPr>
          <p:cNvPr id="19" name="Label 5">
            <a:extLst>
              <a:ext uri="{FF2B5EF4-FFF2-40B4-BE49-F238E27FC236}">
                <a16:creationId xmlns:a16="http://schemas.microsoft.com/office/drawing/2014/main" id="{43259E0C-9247-446E-9183-FBF70F8FD41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381874" y="2651590"/>
            <a:ext cx="1304925" cy="618196"/>
          </a:xfrm>
        </p:spPr>
        <p:txBody>
          <a:bodyPr/>
          <a:lstStyle>
            <a:lvl1pPr marL="101600" indent="0">
              <a:buNone/>
              <a:defRPr/>
            </a:lvl1pPr>
          </a:lstStyle>
          <a:p>
            <a:pPr lvl="0"/>
            <a:r>
              <a:rPr lang="en-US" dirty="0"/>
              <a:t>Label 5</a:t>
            </a:r>
          </a:p>
        </p:txBody>
      </p:sp>
      <p:sp>
        <p:nvSpPr>
          <p:cNvPr id="21" name="Label 6">
            <a:extLst>
              <a:ext uri="{FF2B5EF4-FFF2-40B4-BE49-F238E27FC236}">
                <a16:creationId xmlns:a16="http://schemas.microsoft.com/office/drawing/2014/main" id="{111F58DF-A1C1-4DD6-ADE5-FC54A39F675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381874" y="3613151"/>
            <a:ext cx="1304925" cy="627063"/>
          </a:xfrm>
        </p:spPr>
        <p:txBody>
          <a:bodyPr/>
          <a:lstStyle>
            <a:lvl1pPr marL="101600" indent="0">
              <a:buNone/>
              <a:defRPr/>
            </a:lvl1pPr>
          </a:lstStyle>
          <a:p>
            <a:pPr lvl="0"/>
            <a:r>
              <a:rPr lang="en-US" dirty="0"/>
              <a:t>Label 6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CEC9E9-2CDA-42DF-A6E1-55B455A7E67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29F10E-ACBA-4EA4-B23A-AC32FC5A681B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9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78991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bel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>
            <a:extLst>
              <a:ext uri="{FF2B5EF4-FFF2-40B4-BE49-F238E27FC236}">
                <a16:creationId xmlns:a16="http://schemas.microsoft.com/office/drawing/2014/main" id="{5AF36A59-5DE4-46F3-8035-460E546D5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Image 1 title">
            <a:extLst>
              <a:ext uri="{FF2B5EF4-FFF2-40B4-BE49-F238E27FC236}">
                <a16:creationId xmlns:a16="http://schemas.microsoft.com/office/drawing/2014/main" id="{2BEC12FB-EC67-436F-875F-0A306862EF7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1" y="4392613"/>
            <a:ext cx="2107323" cy="504825"/>
          </a:xfrm>
        </p:spPr>
        <p:txBody>
          <a:bodyPr/>
          <a:lstStyle>
            <a:lvl1pPr marL="101600" indent="0">
              <a:buNone/>
              <a:defRPr/>
            </a:lvl1pPr>
          </a:lstStyle>
          <a:p>
            <a:pPr lvl="0"/>
            <a:r>
              <a:rPr lang="en-US" dirty="0"/>
              <a:t>Image 1 title</a:t>
            </a:r>
          </a:p>
        </p:txBody>
      </p:sp>
      <p:sp>
        <p:nvSpPr>
          <p:cNvPr id="9" name="Image 1">
            <a:extLst>
              <a:ext uri="{FF2B5EF4-FFF2-40B4-BE49-F238E27FC236}">
                <a16:creationId xmlns:a16="http://schemas.microsoft.com/office/drawing/2014/main" id="{1E9C9C32-F8ED-4AA8-AA00-26A2357E73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57200" y="1817688"/>
            <a:ext cx="2107324" cy="2386012"/>
          </a:xfrm>
        </p:spPr>
        <p:txBody>
          <a:bodyPr/>
          <a:lstStyle>
            <a:lvl1pPr marL="101600" indent="0">
              <a:buNone/>
              <a:defRPr/>
            </a:lvl1pPr>
          </a:lstStyle>
          <a:p>
            <a:r>
              <a:rPr lang="en-US" dirty="0"/>
              <a:t>Image 1</a:t>
            </a:r>
          </a:p>
        </p:txBody>
      </p:sp>
      <p:sp>
        <p:nvSpPr>
          <p:cNvPr id="11" name="Label 1.1">
            <a:extLst>
              <a:ext uri="{FF2B5EF4-FFF2-40B4-BE49-F238E27FC236}">
                <a16:creationId xmlns:a16="http://schemas.microsoft.com/office/drawing/2014/main" id="{BD50A136-2F5A-4764-ADDC-D48D703981C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774622" y="1794947"/>
            <a:ext cx="1534619" cy="591855"/>
          </a:xfrm>
        </p:spPr>
        <p:txBody>
          <a:bodyPr/>
          <a:lstStyle>
            <a:lvl1pPr marL="101600" indent="0">
              <a:buNone/>
              <a:defRPr/>
            </a:lvl1pPr>
          </a:lstStyle>
          <a:p>
            <a:pPr lvl="0"/>
            <a:r>
              <a:rPr lang="en-US" dirty="0"/>
              <a:t>Label 1.1</a:t>
            </a:r>
          </a:p>
        </p:txBody>
      </p:sp>
      <p:sp>
        <p:nvSpPr>
          <p:cNvPr id="13" name="Label 1.2">
            <a:extLst>
              <a:ext uri="{FF2B5EF4-FFF2-40B4-BE49-F238E27FC236}">
                <a16:creationId xmlns:a16="http://schemas.microsoft.com/office/drawing/2014/main" id="{16926224-3F90-4884-9AC1-A5381D7880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774622" y="2707481"/>
            <a:ext cx="1534619" cy="606425"/>
          </a:xfrm>
        </p:spPr>
        <p:txBody>
          <a:bodyPr/>
          <a:lstStyle>
            <a:lvl1pPr marL="101600" indent="0">
              <a:buNone/>
              <a:defRPr/>
            </a:lvl1pPr>
          </a:lstStyle>
          <a:p>
            <a:pPr lvl="0"/>
            <a:r>
              <a:rPr lang="en-US" dirty="0"/>
              <a:t>Label 1.2</a:t>
            </a:r>
          </a:p>
        </p:txBody>
      </p:sp>
      <p:sp>
        <p:nvSpPr>
          <p:cNvPr id="15" name="Label 1.3">
            <a:extLst>
              <a:ext uri="{FF2B5EF4-FFF2-40B4-BE49-F238E27FC236}">
                <a16:creationId xmlns:a16="http://schemas.microsoft.com/office/drawing/2014/main" id="{D4719473-9C3F-493C-B20E-27CDBBA38B6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774622" y="3597275"/>
            <a:ext cx="1534619" cy="606425"/>
          </a:xfrm>
        </p:spPr>
        <p:txBody>
          <a:bodyPr/>
          <a:lstStyle>
            <a:lvl1pPr marL="101600" indent="0">
              <a:buNone/>
              <a:defRPr/>
            </a:lvl1pPr>
          </a:lstStyle>
          <a:p>
            <a:pPr lvl="0"/>
            <a:r>
              <a:rPr lang="en-US" dirty="0"/>
              <a:t>Label 1.3</a:t>
            </a:r>
          </a:p>
        </p:txBody>
      </p:sp>
      <p:sp>
        <p:nvSpPr>
          <p:cNvPr id="17" name="Image 2 title">
            <a:extLst>
              <a:ext uri="{FF2B5EF4-FFF2-40B4-BE49-F238E27FC236}">
                <a16:creationId xmlns:a16="http://schemas.microsoft.com/office/drawing/2014/main" id="{DC526974-AF8C-4228-AAAA-33D0B8AB71C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31596" y="4347439"/>
            <a:ext cx="2107323" cy="504825"/>
          </a:xfrm>
        </p:spPr>
        <p:txBody>
          <a:bodyPr/>
          <a:lstStyle>
            <a:lvl1pPr marL="101600" indent="0">
              <a:buNone/>
              <a:defRPr/>
            </a:lvl1pPr>
          </a:lstStyle>
          <a:p>
            <a:pPr lvl="0"/>
            <a:r>
              <a:rPr lang="en-US" dirty="0"/>
              <a:t>Image 2 title</a:t>
            </a:r>
          </a:p>
        </p:txBody>
      </p:sp>
      <p:sp>
        <p:nvSpPr>
          <p:cNvPr id="19" name="Image 2">
            <a:extLst>
              <a:ext uri="{FF2B5EF4-FFF2-40B4-BE49-F238E27FC236}">
                <a16:creationId xmlns:a16="http://schemas.microsoft.com/office/drawing/2014/main" id="{812D2BB4-4991-47F8-9E82-9C9B41B052F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931596" y="1806537"/>
            <a:ext cx="2107323" cy="2397164"/>
          </a:xfrm>
        </p:spPr>
        <p:txBody>
          <a:bodyPr/>
          <a:lstStyle>
            <a:lvl1pPr marL="101600" indent="0">
              <a:buNone/>
              <a:defRPr/>
            </a:lvl1pPr>
          </a:lstStyle>
          <a:p>
            <a:r>
              <a:rPr lang="en-US" dirty="0"/>
              <a:t>Image 2</a:t>
            </a:r>
          </a:p>
        </p:txBody>
      </p:sp>
      <p:sp>
        <p:nvSpPr>
          <p:cNvPr id="21" name="Label 2.1">
            <a:extLst>
              <a:ext uri="{FF2B5EF4-FFF2-40B4-BE49-F238E27FC236}">
                <a16:creationId xmlns:a16="http://schemas.microsoft.com/office/drawing/2014/main" id="{15D9E78D-62D4-4D7C-8E37-E1A000DA23A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304580" y="1794947"/>
            <a:ext cx="1534619" cy="608524"/>
          </a:xfrm>
        </p:spPr>
        <p:txBody>
          <a:bodyPr/>
          <a:lstStyle>
            <a:lvl1pPr marL="101600" indent="0">
              <a:buNone/>
              <a:defRPr/>
            </a:lvl1pPr>
          </a:lstStyle>
          <a:p>
            <a:pPr lvl="0"/>
            <a:r>
              <a:rPr lang="en-US" dirty="0"/>
              <a:t>Label 2.1</a:t>
            </a:r>
          </a:p>
        </p:txBody>
      </p:sp>
      <p:sp>
        <p:nvSpPr>
          <p:cNvPr id="23" name="Label 2.2">
            <a:extLst>
              <a:ext uri="{FF2B5EF4-FFF2-40B4-BE49-F238E27FC236}">
                <a16:creationId xmlns:a16="http://schemas.microsoft.com/office/drawing/2014/main" id="{0ECEA5DA-0702-46DA-A4DD-66B7E7FF424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304579" y="2707481"/>
            <a:ext cx="1534619" cy="608524"/>
          </a:xfrm>
        </p:spPr>
        <p:txBody>
          <a:bodyPr/>
          <a:lstStyle>
            <a:lvl1pPr marL="101600" indent="0">
              <a:buNone/>
              <a:defRPr/>
            </a:lvl1pPr>
          </a:lstStyle>
          <a:p>
            <a:pPr lvl="0"/>
            <a:r>
              <a:rPr lang="en-US" dirty="0"/>
              <a:t>Label 2.2</a:t>
            </a:r>
          </a:p>
        </p:txBody>
      </p:sp>
      <p:sp>
        <p:nvSpPr>
          <p:cNvPr id="25" name="Label 2.3">
            <a:extLst>
              <a:ext uri="{FF2B5EF4-FFF2-40B4-BE49-F238E27FC236}">
                <a16:creationId xmlns:a16="http://schemas.microsoft.com/office/drawing/2014/main" id="{64C63D68-E200-46DF-8E34-92DC66FE879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304579" y="3579818"/>
            <a:ext cx="1534620" cy="608524"/>
          </a:xfrm>
        </p:spPr>
        <p:txBody>
          <a:bodyPr/>
          <a:lstStyle>
            <a:lvl1pPr marL="101600" indent="0">
              <a:buNone/>
              <a:defRPr/>
            </a:lvl1pPr>
          </a:lstStyle>
          <a:p>
            <a:pPr lvl="0"/>
            <a:r>
              <a:rPr lang="en-US" dirty="0"/>
              <a:t>Label 2.3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A4DA0A-BA94-4C4E-A521-FB23D113A856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569933-5FC5-4C73-96ED-E1AC0FC867FE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9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487214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itle Placeholder"/>
          <p:cNvSpPr txBox="1">
            <a:spLocks noGrp="1"/>
          </p:cNvSpPr>
          <p:nvPr>
            <p:ph type="title" hasCustomPrompt="1"/>
          </p:nvPr>
        </p:nvSpPr>
        <p:spPr>
          <a:xfrm>
            <a:off x="685800" y="1447800"/>
            <a:ext cx="7772400" cy="21526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buClr>
                <a:srgbClr val="007FA3"/>
              </a:buClr>
              <a:buFont typeface="Times New Roman"/>
              <a:buNone/>
              <a:defRPr sz="3600" b="1" i="0" u="none" strike="noStrike" cap="none">
                <a:solidFill>
                  <a:srgbClr val="007FA3"/>
                </a:solidFill>
                <a:latin typeface="+mj-lt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r>
              <a:rPr lang="en-US" sz="3600" dirty="0">
                <a:latin typeface="+mj-lt"/>
              </a:rPr>
              <a:t>Click to add title	</a:t>
            </a:r>
            <a:endParaRPr dirty="0"/>
          </a:p>
        </p:txBody>
      </p:sp>
      <p:sp>
        <p:nvSpPr>
          <p:cNvPr id="70" name="Content Placeholder"/>
          <p:cNvSpPr txBox="1">
            <a:spLocks noGrp="1"/>
          </p:cNvSpPr>
          <p:nvPr>
            <p:ph type="body" idx="1"/>
          </p:nvPr>
        </p:nvSpPr>
        <p:spPr>
          <a:xfrm>
            <a:off x="674687" y="3962400"/>
            <a:ext cx="7794626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rgbClr val="007FA3"/>
              </a:buClr>
              <a:buFont typeface="Arial"/>
              <a:buNone/>
              <a:defRPr sz="1600" b="0" i="0" u="none" strike="noStrike" cap="none">
                <a:solidFill>
                  <a:srgbClr val="007FA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600"/>
              </a:spcBef>
              <a:buClr>
                <a:srgbClr val="007FA3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600"/>
              </a:spcBef>
              <a:buClr>
                <a:srgbClr val="007FA3"/>
              </a:buClr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600"/>
              </a:spcBef>
              <a:buClr>
                <a:srgbClr val="007FA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600"/>
              </a:spcBef>
              <a:buClr>
                <a:srgbClr val="007FA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300"/>
              </a:spcBef>
              <a:buClr>
                <a:srgbClr val="007FA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300"/>
              </a:spcBef>
              <a:buClr>
                <a:srgbClr val="007FA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300"/>
              </a:spcBef>
              <a:buClr>
                <a:srgbClr val="007FA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300"/>
              </a:spcBef>
              <a:buClr>
                <a:srgbClr val="007FA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72" name="Shape 72"/>
          <p:cNvSpPr txBox="1">
            <a:spLocks noGrp="1"/>
          </p:cNvSpPr>
          <p:nvPr>
            <p:ph type="dt" idx="10"/>
          </p:nvPr>
        </p:nvSpPr>
        <p:spPr>
          <a:xfrm>
            <a:off x="6335712" y="113071"/>
            <a:ext cx="2133599" cy="1828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469311" y="113071"/>
            <a:ext cx="551783" cy="18287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9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2 Content_3 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Placeholder"/>
          <p:cNvSpPr txBox="1">
            <a:spLocks noGrp="1"/>
          </p:cNvSpPr>
          <p:nvPr>
            <p:ph type="title"/>
          </p:nvPr>
        </p:nvSpPr>
        <p:spPr>
          <a:xfrm>
            <a:off x="457200" y="215371"/>
            <a:ext cx="8229600" cy="1097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buClr>
                <a:srgbClr val="007FA3"/>
              </a:buClr>
              <a:buFont typeface="Times New Roman"/>
              <a:buNone/>
              <a:defRPr sz="3600" b="1" i="0" u="none" strike="noStrike" cap="none">
                <a:solidFill>
                  <a:srgbClr val="007FA3"/>
                </a:solidFill>
                <a:latin typeface="+mj-lt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2CB7AFE-9851-46A0-B2FB-0A5EE6AEFCA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1552575"/>
            <a:ext cx="8229600" cy="469408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5" name="Shape 35"/>
          <p:cNvSpPr txBox="1">
            <a:spLocks noGrp="1"/>
          </p:cNvSpPr>
          <p:nvPr>
            <p:ph type="dt" idx="10"/>
          </p:nvPr>
        </p:nvSpPr>
        <p:spPr>
          <a:xfrm>
            <a:off x="6335712" y="113071"/>
            <a:ext cx="2133599" cy="1828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469311" y="113071"/>
            <a:ext cx="551783" cy="18287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9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Content Placeholder 20"/>
          <p:cNvSpPr>
            <a:spLocks noGrp="1"/>
          </p:cNvSpPr>
          <p:nvPr>
            <p:ph sz="quarter" idx="14"/>
          </p:nvPr>
        </p:nvSpPr>
        <p:spPr>
          <a:xfrm>
            <a:off x="457200" y="2133600"/>
            <a:ext cx="8229600" cy="83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5"/>
          </p:nvPr>
        </p:nvSpPr>
        <p:spPr>
          <a:xfrm>
            <a:off x="457200" y="3149600"/>
            <a:ext cx="8229600" cy="736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25" name="Content Placeholder 24"/>
          <p:cNvSpPr>
            <a:spLocks noGrp="1"/>
          </p:cNvSpPr>
          <p:nvPr>
            <p:ph sz="quarter" idx="16"/>
          </p:nvPr>
        </p:nvSpPr>
        <p:spPr>
          <a:xfrm>
            <a:off x="457200" y="4076700"/>
            <a:ext cx="8229600" cy="812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7"/>
          </p:nvPr>
        </p:nvSpPr>
        <p:spPr>
          <a:xfrm>
            <a:off x="457200" y="5080000"/>
            <a:ext cx="8318500" cy="7493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110475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8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4 Content_3 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Placeholder"/>
          <p:cNvSpPr txBox="1">
            <a:spLocks noGrp="1"/>
          </p:cNvSpPr>
          <p:nvPr>
            <p:ph type="title"/>
          </p:nvPr>
        </p:nvSpPr>
        <p:spPr>
          <a:xfrm>
            <a:off x="457200" y="215371"/>
            <a:ext cx="8229600" cy="1097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buClr>
                <a:srgbClr val="007FA3"/>
              </a:buClr>
              <a:buFont typeface="Times New Roman"/>
              <a:buNone/>
              <a:defRPr sz="3600" b="1" i="0" u="none" strike="noStrike" cap="none">
                <a:solidFill>
                  <a:srgbClr val="007FA3"/>
                </a:solidFill>
                <a:latin typeface="+mj-lt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2CB7AFE-9851-46A0-B2FB-0A5EE6AEFCA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1552575"/>
            <a:ext cx="8229600" cy="469408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5" name="Shape 35"/>
          <p:cNvSpPr txBox="1">
            <a:spLocks noGrp="1"/>
          </p:cNvSpPr>
          <p:nvPr>
            <p:ph type="dt" idx="10"/>
          </p:nvPr>
        </p:nvSpPr>
        <p:spPr>
          <a:xfrm>
            <a:off x="6335712" y="113071"/>
            <a:ext cx="2133599" cy="1828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469311" y="113071"/>
            <a:ext cx="551783" cy="18287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9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Content Placeholder 20"/>
          <p:cNvSpPr>
            <a:spLocks noGrp="1"/>
          </p:cNvSpPr>
          <p:nvPr>
            <p:ph sz="quarter" idx="14"/>
          </p:nvPr>
        </p:nvSpPr>
        <p:spPr>
          <a:xfrm>
            <a:off x="457200" y="2133600"/>
            <a:ext cx="8229600" cy="83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5"/>
          </p:nvPr>
        </p:nvSpPr>
        <p:spPr>
          <a:xfrm>
            <a:off x="457200" y="3149600"/>
            <a:ext cx="8229600" cy="736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25" name="Content Placeholder 24"/>
          <p:cNvSpPr>
            <a:spLocks noGrp="1"/>
          </p:cNvSpPr>
          <p:nvPr>
            <p:ph sz="quarter" idx="16"/>
          </p:nvPr>
        </p:nvSpPr>
        <p:spPr>
          <a:xfrm>
            <a:off x="457200" y="4076700"/>
            <a:ext cx="8229600" cy="812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7"/>
          </p:nvPr>
        </p:nvSpPr>
        <p:spPr>
          <a:xfrm>
            <a:off x="457200" y="5080000"/>
            <a:ext cx="8318500" cy="7493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5937250"/>
            <a:ext cx="8318500" cy="5143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9"/>
          </p:nvPr>
        </p:nvSpPr>
        <p:spPr>
          <a:xfrm>
            <a:off x="457200" y="6645275"/>
            <a:ext cx="8416925" cy="5667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489806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8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-add copyrigh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0"/>
            <a:ext cx="9144000" cy="3886200"/>
          </a:xfrm>
          <a:prstGeom prst="rect">
            <a:avLst/>
          </a:prstGeom>
          <a:solidFill>
            <a:srgbClr val="007FA3"/>
          </a:solidFill>
          <a:ln w="25400" cap="flat" cmpd="sng">
            <a:solidFill>
              <a:srgbClr val="007F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Title Placeholder"/>
          <p:cNvSpPr txBox="1">
            <a:spLocks noGrp="1"/>
          </p:cNvSpPr>
          <p:nvPr>
            <p:ph type="ctrTitle"/>
          </p:nvPr>
        </p:nvSpPr>
        <p:spPr>
          <a:xfrm>
            <a:off x="685800" y="762000"/>
            <a:ext cx="7772400" cy="28384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3600" b="1" i="0" u="none" strike="noStrike" cap="none">
                <a:solidFill>
                  <a:schemeClr val="lt1"/>
                </a:solidFill>
                <a:latin typeface="+mj-lt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20" name="Content Placeholder"/>
          <p:cNvSpPr txBox="1">
            <a:spLocks noGrp="1"/>
          </p:cNvSpPr>
          <p:nvPr>
            <p:ph type="subTitle" idx="1"/>
          </p:nvPr>
        </p:nvSpPr>
        <p:spPr>
          <a:xfrm>
            <a:off x="674687" y="3962400"/>
            <a:ext cx="7794625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rgbClr val="007FA3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600"/>
              </a:spcBef>
              <a:buClr>
                <a:srgbClr val="007FA3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600"/>
              </a:spcBef>
              <a:buClr>
                <a:srgbClr val="007FA3"/>
              </a:buClr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600"/>
              </a:spcBef>
              <a:buClr>
                <a:srgbClr val="007FA3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600"/>
              </a:spcBef>
              <a:buClr>
                <a:srgbClr val="007FA3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300"/>
              </a:spcBef>
              <a:buClr>
                <a:srgbClr val="007FA3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300"/>
              </a:spcBef>
              <a:buClr>
                <a:srgbClr val="007FA3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300"/>
              </a:spcBef>
              <a:buClr>
                <a:srgbClr val="007FA3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300"/>
              </a:spcBef>
              <a:buClr>
                <a:srgbClr val="007FA3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22" name="Shape 22"/>
          <p:cNvSpPr txBox="1">
            <a:spLocks noGrp="1"/>
          </p:cNvSpPr>
          <p:nvPr>
            <p:ph type="dt" idx="10"/>
          </p:nvPr>
        </p:nvSpPr>
        <p:spPr>
          <a:xfrm>
            <a:off x="6335712" y="113071"/>
            <a:ext cx="2133599" cy="1828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469311" y="113071"/>
            <a:ext cx="551783" cy="18287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tabLst/>
              <a:defRPr/>
            </a:pPr>
            <a:fld id="{00000000-1234-1234-1234-123412341234}" type="slidenum">
              <a:rPr kumimoji="0" 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5940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Placeholder"/>
          <p:cNvSpPr txBox="1">
            <a:spLocks noGrp="1"/>
          </p:cNvSpPr>
          <p:nvPr>
            <p:ph type="title"/>
          </p:nvPr>
        </p:nvSpPr>
        <p:spPr>
          <a:xfrm>
            <a:off x="457200" y="215371"/>
            <a:ext cx="8229600" cy="1097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buClr>
                <a:srgbClr val="007FA3"/>
              </a:buClr>
              <a:buFont typeface="Times New Roman"/>
              <a:buNone/>
              <a:defRPr sz="3600" b="1" i="0" u="none" strike="noStrike" cap="none">
                <a:solidFill>
                  <a:srgbClr val="007FA3"/>
                </a:solidFill>
                <a:latin typeface="+mj-lt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F45AE3-EB76-41DE-97B2-CFE79B73D3C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1554920"/>
            <a:ext cx="8232775" cy="4663335"/>
          </a:xfrm>
        </p:spPr>
        <p:txBody>
          <a:bodyPr/>
          <a:lstStyle>
            <a:lvl1pPr indent="-255600">
              <a:defRPr sz="2400">
                <a:latin typeface="+mn-lt"/>
              </a:defRPr>
            </a:lvl1pPr>
            <a:lvl2pPr indent="-284400">
              <a:defRPr sz="2400">
                <a:latin typeface="+mn-lt"/>
              </a:defRPr>
            </a:lvl2pPr>
            <a:lvl3pPr indent="-230400">
              <a:defRPr sz="2400">
                <a:latin typeface="+mn-lt"/>
              </a:defRPr>
            </a:lvl3pPr>
            <a:lvl4pPr indent="-230400">
              <a:defRPr sz="2400">
                <a:latin typeface="+mn-lt"/>
              </a:defRPr>
            </a:lvl4pPr>
            <a:lvl5pPr indent="-230400">
              <a:defRPr sz="2400">
                <a:latin typeface="+mn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8" name="Shape 28"/>
          <p:cNvSpPr txBox="1">
            <a:spLocks noGrp="1"/>
          </p:cNvSpPr>
          <p:nvPr>
            <p:ph type="dt" idx="10"/>
          </p:nvPr>
        </p:nvSpPr>
        <p:spPr>
          <a:xfrm>
            <a:off x="6335712" y="113071"/>
            <a:ext cx="2133599" cy="1828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469311" y="113071"/>
            <a:ext cx="551783" cy="18287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9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wo Conten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Placeholder"/>
          <p:cNvSpPr txBox="1">
            <a:spLocks noGrp="1"/>
          </p:cNvSpPr>
          <p:nvPr>
            <p:ph type="title"/>
          </p:nvPr>
        </p:nvSpPr>
        <p:spPr>
          <a:xfrm>
            <a:off x="457200" y="215371"/>
            <a:ext cx="8229600" cy="1097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buClr>
                <a:srgbClr val="007FA3"/>
              </a:buClr>
              <a:buFont typeface="Times New Roman"/>
              <a:buNone/>
              <a:defRPr sz="3600" b="1" i="0" u="none" strike="noStrike" cap="none">
                <a:solidFill>
                  <a:srgbClr val="007FA3"/>
                </a:solidFill>
                <a:latin typeface="+mj-lt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1BB07C-705F-4113-A2C5-779D6EA64D9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1556327"/>
            <a:ext cx="8229600" cy="2267528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84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20D01C0-4FD2-4065-9EC3-96A3083982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7200" y="3971925"/>
            <a:ext cx="8229600" cy="2105025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84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5" name="Shape 35"/>
          <p:cNvSpPr txBox="1">
            <a:spLocks noGrp="1"/>
          </p:cNvSpPr>
          <p:nvPr>
            <p:ph type="dt" idx="10"/>
          </p:nvPr>
        </p:nvSpPr>
        <p:spPr>
          <a:xfrm>
            <a:off x="6335712" y="113071"/>
            <a:ext cx="2133599" cy="1828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469311" y="113071"/>
            <a:ext cx="551783" cy="18287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9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hree Conten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Placeholder"/>
          <p:cNvSpPr txBox="1">
            <a:spLocks noGrp="1"/>
          </p:cNvSpPr>
          <p:nvPr>
            <p:ph type="title"/>
          </p:nvPr>
        </p:nvSpPr>
        <p:spPr>
          <a:xfrm>
            <a:off x="457200" y="215371"/>
            <a:ext cx="8229600" cy="1097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buClr>
                <a:srgbClr val="007FA3"/>
              </a:buClr>
              <a:buFont typeface="Times New Roman"/>
              <a:buNone/>
              <a:defRPr sz="3600" b="1" i="0" u="none" strike="noStrike" cap="none">
                <a:solidFill>
                  <a:srgbClr val="007FA3"/>
                </a:solidFill>
                <a:latin typeface="+mj-lt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503D41-401A-43DB-9BC0-38F51965B892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57200" y="1556327"/>
            <a:ext cx="3635375" cy="4520623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84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1BB07C-705F-4113-A2C5-779D6EA64D9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234542" y="1556327"/>
            <a:ext cx="4452257" cy="2267528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84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20D01C0-4FD2-4065-9EC3-96A30839828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234542" y="3971925"/>
            <a:ext cx="4452258" cy="2105025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84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5" name="Shape 35"/>
          <p:cNvSpPr txBox="1">
            <a:spLocks noGrp="1"/>
          </p:cNvSpPr>
          <p:nvPr>
            <p:ph type="dt" idx="10"/>
          </p:nvPr>
        </p:nvSpPr>
        <p:spPr>
          <a:xfrm>
            <a:off x="6335712" y="113071"/>
            <a:ext cx="2133599" cy="1828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469311" y="113071"/>
            <a:ext cx="551783" cy="18287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9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69062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Placeholder"/>
          <p:cNvSpPr txBox="1">
            <a:spLocks noGrp="1"/>
          </p:cNvSpPr>
          <p:nvPr>
            <p:ph type="title"/>
          </p:nvPr>
        </p:nvSpPr>
        <p:spPr>
          <a:xfrm>
            <a:off x="457200" y="215371"/>
            <a:ext cx="8229600" cy="1097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buClr>
                <a:srgbClr val="007FA3"/>
              </a:buClr>
              <a:buFont typeface="Times New Roman"/>
              <a:buNone/>
              <a:defRPr sz="3600" b="1" i="0" u="none" strike="noStrike" cap="none">
                <a:solidFill>
                  <a:srgbClr val="007FA3"/>
                </a:solidFill>
                <a:latin typeface="+mj-lt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2CB7AFE-9851-46A0-B2FB-0A5EE6AEFCA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1552575"/>
            <a:ext cx="3991970" cy="4438650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84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75D3A394-A5AF-478E-AC3D-2714CFF806D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694830" y="1552575"/>
            <a:ext cx="3991970" cy="4438650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84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5" name="Shape 35"/>
          <p:cNvSpPr txBox="1">
            <a:spLocks noGrp="1"/>
          </p:cNvSpPr>
          <p:nvPr>
            <p:ph type="dt" idx="10"/>
          </p:nvPr>
        </p:nvSpPr>
        <p:spPr>
          <a:xfrm>
            <a:off x="6335712" y="113071"/>
            <a:ext cx="2133599" cy="1828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469311" y="113071"/>
            <a:ext cx="551783" cy="18287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9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6110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hree 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Placeholder"/>
          <p:cNvSpPr txBox="1">
            <a:spLocks noGrp="1"/>
          </p:cNvSpPr>
          <p:nvPr>
            <p:ph type="title"/>
          </p:nvPr>
        </p:nvSpPr>
        <p:spPr>
          <a:xfrm>
            <a:off x="457200" y="215371"/>
            <a:ext cx="8229600" cy="1097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buClr>
                <a:srgbClr val="007FA3"/>
              </a:buClr>
              <a:buFont typeface="Times New Roman"/>
              <a:buNone/>
              <a:defRPr sz="3600" b="1" i="0" u="none" strike="noStrike" cap="none">
                <a:solidFill>
                  <a:srgbClr val="007FA3"/>
                </a:solidFill>
                <a:latin typeface="+mj-lt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75D3A394-A5AF-478E-AC3D-2714CFF806D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7201" y="1552575"/>
            <a:ext cx="2595603" cy="4438650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84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2CB7AFE-9851-46A0-B2FB-0A5EE6AEFCA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274199" y="1552575"/>
            <a:ext cx="2595602" cy="4438650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84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5D721EFE-2C28-4C54-8BB9-3FCF3DECD16D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091197" y="1552575"/>
            <a:ext cx="2595603" cy="4438650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84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5" name="Shape 35"/>
          <p:cNvSpPr txBox="1">
            <a:spLocks noGrp="1"/>
          </p:cNvSpPr>
          <p:nvPr>
            <p:ph type="dt" idx="10"/>
          </p:nvPr>
        </p:nvSpPr>
        <p:spPr>
          <a:xfrm>
            <a:off x="6335712" y="113071"/>
            <a:ext cx="2133599" cy="1828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469311" y="113071"/>
            <a:ext cx="551783" cy="18287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9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64433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our Conten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Placeholder"/>
          <p:cNvSpPr txBox="1">
            <a:spLocks noGrp="1"/>
          </p:cNvSpPr>
          <p:nvPr>
            <p:ph type="title"/>
          </p:nvPr>
        </p:nvSpPr>
        <p:spPr>
          <a:xfrm>
            <a:off x="457200" y="215371"/>
            <a:ext cx="8229600" cy="1097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buClr>
                <a:srgbClr val="007FA3"/>
              </a:buClr>
              <a:buFont typeface="Times New Roman"/>
              <a:buNone/>
              <a:defRPr sz="3600" b="1" i="0" u="none" strike="noStrike" cap="none">
                <a:solidFill>
                  <a:srgbClr val="007FA3"/>
                </a:solidFill>
                <a:latin typeface="+mj-lt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2CB7AFE-9851-46A0-B2FB-0A5EE6AEFCA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1552575"/>
            <a:ext cx="1885950" cy="4438650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75D3A394-A5AF-478E-AC3D-2714CFF806D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572593" y="1552575"/>
            <a:ext cx="1885950" cy="4438650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5D721EFE-2C28-4C54-8BB9-3FCF3DECD16D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687986" y="1552575"/>
            <a:ext cx="1885950" cy="4438650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Content Placeholder 7">
            <a:extLst>
              <a:ext uri="{FF2B5EF4-FFF2-40B4-BE49-F238E27FC236}">
                <a16:creationId xmlns:a16="http://schemas.microsoft.com/office/drawing/2014/main" id="{99D20A0E-9225-48FB-91AF-C7D8DE4D66F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803378" y="1552575"/>
            <a:ext cx="1885950" cy="4438650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5" name="Shape 35"/>
          <p:cNvSpPr txBox="1">
            <a:spLocks noGrp="1"/>
          </p:cNvSpPr>
          <p:nvPr>
            <p:ph type="dt" idx="10"/>
          </p:nvPr>
        </p:nvSpPr>
        <p:spPr>
          <a:xfrm>
            <a:off x="6335712" y="113071"/>
            <a:ext cx="2133599" cy="1828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469311" y="113071"/>
            <a:ext cx="551783" cy="18287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9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1214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Ten Conten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Placeholder"/>
          <p:cNvSpPr txBox="1">
            <a:spLocks noGrp="1"/>
          </p:cNvSpPr>
          <p:nvPr>
            <p:ph type="title"/>
          </p:nvPr>
        </p:nvSpPr>
        <p:spPr>
          <a:xfrm>
            <a:off x="457200" y="215371"/>
            <a:ext cx="8229600" cy="1097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buClr>
                <a:srgbClr val="007FA3"/>
              </a:buClr>
              <a:buFont typeface="Times New Roman"/>
              <a:buNone/>
              <a:defRPr sz="3600" b="1" i="0" u="none" strike="noStrike" cap="none">
                <a:solidFill>
                  <a:srgbClr val="007FA3"/>
                </a:solidFill>
                <a:latin typeface="+mj-lt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2CB7AFE-9851-46A0-B2FB-0A5EE6AEFCA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1552575"/>
            <a:ext cx="4011769" cy="469408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75D3A394-A5AF-478E-AC3D-2714CFF806D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7200" y="2216772"/>
            <a:ext cx="4011769" cy="552186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5D721EFE-2C28-4C54-8BB9-3FCF3DECD16D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57200" y="2953477"/>
            <a:ext cx="4011769" cy="525368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Content Placeholder 7">
            <a:extLst>
              <a:ext uri="{FF2B5EF4-FFF2-40B4-BE49-F238E27FC236}">
                <a16:creationId xmlns:a16="http://schemas.microsoft.com/office/drawing/2014/main" id="{99D20A0E-9225-48FB-91AF-C7D8DE4D66F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57200" y="3640944"/>
            <a:ext cx="4011769" cy="525368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5" name="Shape 35"/>
          <p:cNvSpPr txBox="1">
            <a:spLocks noGrp="1"/>
          </p:cNvSpPr>
          <p:nvPr>
            <p:ph type="dt" idx="10"/>
          </p:nvPr>
        </p:nvSpPr>
        <p:spPr>
          <a:xfrm>
            <a:off x="6335712" y="113071"/>
            <a:ext cx="2133599" cy="1828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469311" y="113071"/>
            <a:ext cx="551783" cy="18287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9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7"/>
          </p:nvPr>
        </p:nvSpPr>
        <p:spPr>
          <a:xfrm>
            <a:off x="457200" y="4352925"/>
            <a:ext cx="4011769" cy="476250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84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>
          <a:xfrm>
            <a:off x="457200" y="5010150"/>
            <a:ext cx="4011769" cy="514350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84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IN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9"/>
          </p:nvPr>
        </p:nvSpPr>
        <p:spPr>
          <a:xfrm>
            <a:off x="457200" y="5692775"/>
            <a:ext cx="4011769" cy="566738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84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IN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4622801" y="1557338"/>
            <a:ext cx="4064000" cy="465137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84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IN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21"/>
          </p:nvPr>
        </p:nvSpPr>
        <p:spPr>
          <a:xfrm>
            <a:off x="4622800" y="2216150"/>
            <a:ext cx="4064000" cy="552450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84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IN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22"/>
          </p:nvPr>
        </p:nvSpPr>
        <p:spPr>
          <a:xfrm>
            <a:off x="4622800" y="2952750"/>
            <a:ext cx="4064000" cy="525463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84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IN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23"/>
          </p:nvPr>
        </p:nvSpPr>
        <p:spPr>
          <a:xfrm>
            <a:off x="4622800" y="3641725"/>
            <a:ext cx="4064000" cy="523875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84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IN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21" name="Content Placeholder 20"/>
          <p:cNvSpPr>
            <a:spLocks noGrp="1"/>
          </p:cNvSpPr>
          <p:nvPr>
            <p:ph sz="quarter" idx="24"/>
          </p:nvPr>
        </p:nvSpPr>
        <p:spPr>
          <a:xfrm>
            <a:off x="4622800" y="4352925"/>
            <a:ext cx="4064000" cy="476250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84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IN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25"/>
          </p:nvPr>
        </p:nvSpPr>
        <p:spPr>
          <a:xfrm>
            <a:off x="4713288" y="5010150"/>
            <a:ext cx="3973512" cy="514350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84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IN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25" name="Content Placeholder 24"/>
          <p:cNvSpPr>
            <a:spLocks noGrp="1"/>
          </p:cNvSpPr>
          <p:nvPr>
            <p:ph sz="quarter" idx="26"/>
          </p:nvPr>
        </p:nvSpPr>
        <p:spPr>
          <a:xfrm>
            <a:off x="4713288" y="5692775"/>
            <a:ext cx="3973512" cy="566738"/>
          </a:xfrm>
        </p:spPr>
        <p:txBody>
          <a:bodyPr/>
          <a:lstStyle>
            <a:lvl1pPr marR="0" indent="-2556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1pPr>
            <a:lvl2pPr marR="0" indent="-284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2pPr>
            <a:lvl3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3pPr>
            <a:lvl4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US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4pPr>
            <a:lvl5pPr marR="0" indent="-230400" algn="l" rtl="0">
              <a:lnSpc>
                <a:spcPct val="100000"/>
              </a:lnSpc>
              <a:spcAft>
                <a:spcPts val="0"/>
              </a:spcAft>
              <a:buClr>
                <a:srgbClr val="007FA3"/>
              </a:buClr>
              <a:buSzPct val="100000"/>
              <a:defRPr lang="en-IN" sz="2400" b="0" i="0" u="none" strike="noStrike" cap="none" dirty="0" smtClean="0">
                <a:solidFill>
                  <a:schemeClr val="dk1"/>
                </a:solidFill>
                <a:latin typeface="+mn-lt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471218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81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457200" y="215371"/>
            <a:ext cx="8229600" cy="1097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buClr>
                <a:srgbClr val="007FA3"/>
              </a:buClr>
              <a:buFont typeface="Times New Roman"/>
              <a:buNone/>
              <a:defRPr sz="3400" b="1" i="0" u="none" strike="noStrike" cap="none">
                <a:solidFill>
                  <a:srgbClr val="007FA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r>
              <a:rPr lang="en-US" sz="3600" dirty="0">
                <a:latin typeface="+mj-lt"/>
              </a:rPr>
              <a:t>Click to add title</a:t>
            </a:r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4284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56032" marR="0" lvl="0" indent="-154432" algn="l" rtl="0">
              <a:spcBef>
                <a:spcPts val="1500"/>
              </a:spcBef>
              <a:buClr>
                <a:srgbClr val="007FA3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84150" algn="l" rtl="0">
              <a:spcBef>
                <a:spcPts val="600"/>
              </a:spcBef>
              <a:buClr>
                <a:srgbClr val="007FA3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600"/>
              </a:spcBef>
              <a:buClr>
                <a:srgbClr val="007FA3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600"/>
              </a:spcBef>
              <a:buClr>
                <a:srgbClr val="007FA3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600"/>
              </a:spcBef>
              <a:buClr>
                <a:srgbClr val="007FA3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27000" algn="l" rtl="0">
              <a:spcBef>
                <a:spcPts val="300"/>
              </a:spcBef>
              <a:buClr>
                <a:srgbClr val="007FA3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27000" algn="l" rtl="0">
              <a:spcBef>
                <a:spcPts val="300"/>
              </a:spcBef>
              <a:buClr>
                <a:srgbClr val="007FA3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27000" algn="l" rtl="0">
              <a:spcBef>
                <a:spcPts val="300"/>
              </a:spcBef>
              <a:buClr>
                <a:srgbClr val="007FA3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27000" algn="l" rtl="0">
              <a:spcBef>
                <a:spcPts val="300"/>
              </a:spcBef>
              <a:buClr>
                <a:srgbClr val="007FA3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6335712" y="113071"/>
            <a:ext cx="2133599" cy="1828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469311" y="113071"/>
            <a:ext cx="551783" cy="18287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algn="r">
              <a:buSzPct val="25000"/>
              <a:defRPr/>
            </a:pPr>
            <a:fld id="{00000000-1234-1234-1234-123412341234}" type="slidenum">
              <a:rPr lang="en-US" sz="900" smtClean="0"/>
              <a:pPr algn="r">
                <a:buSzPct val="25000"/>
                <a:defRPr/>
              </a:pPr>
              <a:t>‹#›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24664456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5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3600" b="0" i="0" u="none" strike="noStrike" cap="none">
          <a:solidFill>
            <a:srgbClr val="000000"/>
          </a:solidFill>
          <a:latin typeface="+mj-lt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"/>
          <p:cNvSpPr txBox="1">
            <a:spLocks noGrp="1"/>
          </p:cNvSpPr>
          <p:nvPr>
            <p:ph type="title"/>
          </p:nvPr>
        </p:nvSpPr>
        <p:spPr>
          <a:xfrm>
            <a:off x="457200" y="215371"/>
            <a:ext cx="8229600" cy="1097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buClr>
                <a:srgbClr val="007FA3"/>
              </a:buClr>
              <a:buFont typeface="Times New Roman"/>
              <a:buNone/>
              <a:defRPr sz="3400" b="1" i="0" u="none" strike="noStrike" cap="none">
                <a:solidFill>
                  <a:srgbClr val="007FA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r>
              <a:rPr lang="en-US" sz="3600" dirty="0">
                <a:latin typeface="+mj-lt"/>
              </a:rPr>
              <a:t>Click to add title</a:t>
            </a:r>
            <a:endParaRPr dirty="0"/>
          </a:p>
        </p:txBody>
      </p:sp>
      <p:sp>
        <p:nvSpPr>
          <p:cNvPr id="11" name="Content Placeholder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4284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56032" marR="0" lvl="0" indent="-154432" algn="l" rtl="0">
              <a:spcBef>
                <a:spcPts val="1500"/>
              </a:spcBef>
              <a:buClr>
                <a:srgbClr val="007FA3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84150" algn="l" rtl="0">
              <a:spcBef>
                <a:spcPts val="600"/>
              </a:spcBef>
              <a:buClr>
                <a:srgbClr val="007FA3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600"/>
              </a:spcBef>
              <a:buClr>
                <a:srgbClr val="007FA3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600"/>
              </a:spcBef>
              <a:buClr>
                <a:srgbClr val="007FA3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600"/>
              </a:spcBef>
              <a:buClr>
                <a:srgbClr val="007FA3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27000" algn="l" rtl="0">
              <a:spcBef>
                <a:spcPts val="300"/>
              </a:spcBef>
              <a:buClr>
                <a:srgbClr val="007FA3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27000" algn="l" rtl="0">
              <a:spcBef>
                <a:spcPts val="300"/>
              </a:spcBef>
              <a:buClr>
                <a:srgbClr val="007FA3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27000" algn="l" rtl="0">
              <a:spcBef>
                <a:spcPts val="300"/>
              </a:spcBef>
              <a:buClr>
                <a:srgbClr val="007FA3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27000" algn="l" rtl="0">
              <a:spcBef>
                <a:spcPts val="300"/>
              </a:spcBef>
              <a:buClr>
                <a:srgbClr val="007FA3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6335712" y="113071"/>
            <a:ext cx="2133599" cy="1828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469311" y="113071"/>
            <a:ext cx="551783" cy="18287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9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4" r:id="rId1"/>
    <p:sldLayoutId id="2147483649" r:id="rId2"/>
    <p:sldLayoutId id="2147483650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71" r:id="rId10"/>
    <p:sldLayoutId id="2147483673" r:id="rId11"/>
    <p:sldLayoutId id="2147483670" r:id="rId12"/>
    <p:sldLayoutId id="2147483669" r:id="rId13"/>
    <p:sldLayoutId id="2147483655" r:id="rId14"/>
    <p:sldLayoutId id="2147483682" r:id="rId15"/>
    <p:sldLayoutId id="2147483683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3600" b="0" i="0" u="none" strike="noStrike" cap="none">
          <a:solidFill>
            <a:srgbClr val="000000"/>
          </a:solidFill>
          <a:latin typeface="+mj-lt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+mn-lt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oleObject" Target="../embeddings/oleObject10.bin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image" Target="../media/image13.wmf"/><Relationship Id="rId7" Type="http://schemas.openxmlformats.org/officeDocument/2006/relationships/image" Target="../media/image15.w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9.x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3.bin"/><Relationship Id="rId9" Type="http://schemas.openxmlformats.org/officeDocument/2006/relationships/image" Target="../media/image16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oleObject" Target="../embeddings/oleObject16.bin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image" Target="../media/image18.wmf"/><Relationship Id="rId7" Type="http://schemas.openxmlformats.org/officeDocument/2006/relationships/image" Target="../media/image20.wmf"/><Relationship Id="rId2" Type="http://schemas.openxmlformats.org/officeDocument/2006/relationships/oleObject" Target="../embeddings/oleObject17.bin"/><Relationship Id="rId1" Type="http://schemas.openxmlformats.org/officeDocument/2006/relationships/slideLayout" Target="../slideLayouts/slideLayout9.xml"/><Relationship Id="rId6" Type="http://schemas.openxmlformats.org/officeDocument/2006/relationships/oleObject" Target="../embeddings/oleObject19.bin"/><Relationship Id="rId11" Type="http://schemas.openxmlformats.org/officeDocument/2006/relationships/image" Target="../media/image22.wmf"/><Relationship Id="rId5" Type="http://schemas.openxmlformats.org/officeDocument/2006/relationships/image" Target="../media/image19.wmf"/><Relationship Id="rId10" Type="http://schemas.openxmlformats.org/officeDocument/2006/relationships/oleObject" Target="../embeddings/oleObject21.bin"/><Relationship Id="rId4" Type="http://schemas.openxmlformats.org/officeDocument/2006/relationships/oleObject" Target="../embeddings/oleObject18.bin"/><Relationship Id="rId9" Type="http://schemas.openxmlformats.org/officeDocument/2006/relationships/image" Target="../media/image21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13" Type="http://schemas.openxmlformats.org/officeDocument/2006/relationships/image" Target="../media/image28.wmf"/><Relationship Id="rId18" Type="http://schemas.openxmlformats.org/officeDocument/2006/relationships/oleObject" Target="../embeddings/oleObject30.bin"/><Relationship Id="rId3" Type="http://schemas.openxmlformats.org/officeDocument/2006/relationships/image" Target="../media/image23.wmf"/><Relationship Id="rId21" Type="http://schemas.openxmlformats.org/officeDocument/2006/relationships/image" Target="../media/image12.wmf"/><Relationship Id="rId7" Type="http://schemas.openxmlformats.org/officeDocument/2006/relationships/image" Target="../media/image25.wmf"/><Relationship Id="rId12" Type="http://schemas.openxmlformats.org/officeDocument/2006/relationships/oleObject" Target="../embeddings/oleObject27.bin"/><Relationship Id="rId17" Type="http://schemas.openxmlformats.org/officeDocument/2006/relationships/image" Target="../media/image30.wmf"/><Relationship Id="rId2" Type="http://schemas.openxmlformats.org/officeDocument/2006/relationships/oleObject" Target="../embeddings/oleObject22.bin"/><Relationship Id="rId16" Type="http://schemas.openxmlformats.org/officeDocument/2006/relationships/oleObject" Target="../embeddings/oleObject29.bin"/><Relationship Id="rId20" Type="http://schemas.openxmlformats.org/officeDocument/2006/relationships/oleObject" Target="../embeddings/oleObject11.bin"/><Relationship Id="rId1" Type="http://schemas.openxmlformats.org/officeDocument/2006/relationships/slideLayout" Target="../slideLayouts/slideLayout9.xml"/><Relationship Id="rId6" Type="http://schemas.openxmlformats.org/officeDocument/2006/relationships/oleObject" Target="../embeddings/oleObject24.bin"/><Relationship Id="rId11" Type="http://schemas.openxmlformats.org/officeDocument/2006/relationships/image" Target="../media/image27.wmf"/><Relationship Id="rId5" Type="http://schemas.openxmlformats.org/officeDocument/2006/relationships/image" Target="../media/image24.wmf"/><Relationship Id="rId15" Type="http://schemas.openxmlformats.org/officeDocument/2006/relationships/image" Target="../media/image29.wmf"/><Relationship Id="rId10" Type="http://schemas.openxmlformats.org/officeDocument/2006/relationships/oleObject" Target="../embeddings/oleObject26.bin"/><Relationship Id="rId19" Type="http://schemas.openxmlformats.org/officeDocument/2006/relationships/image" Target="../media/image31.wmf"/><Relationship Id="rId4" Type="http://schemas.openxmlformats.org/officeDocument/2006/relationships/oleObject" Target="../embeddings/oleObject23.bin"/><Relationship Id="rId9" Type="http://schemas.openxmlformats.org/officeDocument/2006/relationships/image" Target="../media/image26.wmf"/><Relationship Id="rId14" Type="http://schemas.openxmlformats.org/officeDocument/2006/relationships/oleObject" Target="../embeddings/oleObject28.bin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oleObject" Target="../embeddings/oleObject31.bin"/><Relationship Id="rId7" Type="http://schemas.openxmlformats.org/officeDocument/2006/relationships/oleObject" Target="../embeddings/oleObject33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32.bin"/><Relationship Id="rId4" Type="http://schemas.openxmlformats.org/officeDocument/2006/relationships/image" Target="../media/image32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fred.stlouisfed.org/series/CPIAUCSL" TargetMode="External"/><Relationship Id="rId5" Type="http://schemas.openxmlformats.org/officeDocument/2006/relationships/hyperlink" Target="http://research.stlouisfed.org/fred2/" TargetMode="External"/><Relationship Id="rId4" Type="http://schemas.openxmlformats.org/officeDocument/2006/relationships/hyperlink" Target="https://fred.stlouisfed.org/series/TB3M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7.wmf"/><Relationship Id="rId3" Type="http://schemas.openxmlformats.org/officeDocument/2006/relationships/image" Target="../media/image2.wmf"/><Relationship Id="rId7" Type="http://schemas.openxmlformats.org/officeDocument/2006/relationships/image" Target="../media/image4.wmf"/><Relationship Id="rId12" Type="http://schemas.openxmlformats.org/officeDocument/2006/relationships/oleObject" Target="../embeddings/oleObject7.bin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6.wmf"/><Relationship Id="rId5" Type="http://schemas.openxmlformats.org/officeDocument/2006/relationships/image" Target="../media/image3.wmf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3.bin"/><Relationship Id="rId9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D222376-7AD7-4443-B67A-120BE12F4D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710890" y="2310065"/>
            <a:ext cx="5722219" cy="1751798"/>
          </a:xfrm>
        </p:spPr>
        <p:txBody>
          <a:bodyPr/>
          <a:lstStyle/>
          <a:p>
            <a:pPr marL="0" algn="ctr"/>
            <a:r>
              <a:rPr lang="en-US" b="1" dirty="0">
                <a:latin typeface="+mn-lt"/>
              </a:rPr>
              <a:t>Chapter 4</a:t>
            </a:r>
          </a:p>
          <a:p>
            <a:pPr marL="0"/>
            <a:r>
              <a:rPr lang="en-US" dirty="0"/>
              <a:t>The Meaning of Interest Rates</a:t>
            </a:r>
          </a:p>
        </p:txBody>
      </p:sp>
    </p:spTree>
    <p:extLst>
      <p:ext uri="{BB962C8B-B14F-4D97-AF65-F5344CB8AC3E}">
        <p14:creationId xmlns:p14="http://schemas.microsoft.com/office/powerpoint/2010/main" val="38013359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369FE-16DD-4078-B3AA-1298FCF27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Four Types of Credit Market Instruments</a:t>
            </a:r>
            <a:endParaRPr lang="en-IN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E95CAA-6090-4B5B-B98C-86312914040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dirty="0"/>
              <a:t>Simple Loan</a:t>
            </a:r>
            <a:r>
              <a:rPr lang="en-US" dirty="0"/>
              <a:t>: principal amount must be repaid with interest by maturity date (i.e., commercial loans)</a:t>
            </a:r>
          </a:p>
          <a:p>
            <a:r>
              <a:rPr lang="en-US" b="1" dirty="0"/>
              <a:t>Fixed Payment Loan</a:t>
            </a:r>
            <a:r>
              <a:rPr lang="en-US" dirty="0"/>
              <a:t>: a fixed payment (interest + principal) per period until maturity (i.e., mortgage)</a:t>
            </a:r>
          </a:p>
          <a:p>
            <a:r>
              <a:rPr lang="en-US" b="1" dirty="0"/>
              <a:t>Coupon Bond </a:t>
            </a:r>
            <a:r>
              <a:rPr lang="en-US" dirty="0"/>
              <a:t>: coupon payment until maturity, when the face or par value of bond is repaid ( i.e., U.S. Treasury bonds)</a:t>
            </a:r>
          </a:p>
          <a:p>
            <a:r>
              <a:rPr lang="en-US" b="1" dirty="0"/>
              <a:t>Discount Bond</a:t>
            </a:r>
            <a:r>
              <a:rPr lang="en-US"/>
              <a:t>: no </a:t>
            </a:r>
            <a:r>
              <a:rPr lang="en-US" dirty="0"/>
              <a:t>interest payment; bond bought below face value and face value repaid at maturity (i.e., U.S. Savings bonds)</a:t>
            </a:r>
          </a:p>
        </p:txBody>
      </p:sp>
    </p:spTree>
    <p:extLst>
      <p:ext uri="{BB962C8B-B14F-4D97-AF65-F5344CB8AC3E}">
        <p14:creationId xmlns:p14="http://schemas.microsoft.com/office/powerpoint/2010/main" val="24975593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5787B5-7BB9-4249-914F-A45756AA8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Yield to Maturity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1F2331-96DA-40DD-B443-B257A157D0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dirty="0"/>
              <a:t>Yield to maturity:</a:t>
            </a:r>
            <a:r>
              <a:rPr lang="en-US" dirty="0"/>
              <a:t> the </a:t>
            </a:r>
            <a:r>
              <a:rPr lang="en-US" dirty="0">
                <a:solidFill>
                  <a:srgbClr val="FF0000"/>
                </a:solidFill>
              </a:rPr>
              <a:t>interest rate </a:t>
            </a:r>
            <a:r>
              <a:rPr lang="en-US" dirty="0"/>
              <a:t>that </a:t>
            </a:r>
            <a:r>
              <a:rPr lang="en-US" dirty="0">
                <a:solidFill>
                  <a:srgbClr val="FF0000"/>
                </a:solidFill>
              </a:rPr>
              <a:t>equates</a:t>
            </a:r>
            <a:r>
              <a:rPr lang="en-US" dirty="0"/>
              <a:t> the present value of cash flow payments received from a debt instrument with its value today</a:t>
            </a:r>
          </a:p>
        </p:txBody>
      </p:sp>
    </p:spTree>
    <p:extLst>
      <p:ext uri="{BB962C8B-B14F-4D97-AF65-F5344CB8AC3E}">
        <p14:creationId xmlns:p14="http://schemas.microsoft.com/office/powerpoint/2010/main" val="1651709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5787B5-7BB9-4249-914F-A45756AA8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Yield to Maturity on a Simple Loan</a:t>
            </a:r>
            <a:endParaRPr lang="en-IN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DF9DAB4-A13D-4310-AE9D-2E0E5E2D7C4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199" y="1552575"/>
            <a:ext cx="6731251" cy="1326427"/>
          </a:xfrm>
        </p:spPr>
        <p:txBody>
          <a:bodyPr/>
          <a:lstStyle/>
          <a:p>
            <a:pPr marL="432" indent="0">
              <a:spcBef>
                <a:spcPts val="600"/>
              </a:spcBef>
              <a:buNone/>
            </a:pPr>
            <a:r>
              <a:rPr lang="en-IN" sz="2200" dirty="0"/>
              <a:t>P</a:t>
            </a:r>
            <a:r>
              <a:rPr lang="en-IN" sz="100" dirty="0"/>
              <a:t> </a:t>
            </a:r>
            <a:r>
              <a:rPr lang="en-IN" sz="2200" dirty="0"/>
              <a:t>V = amount borrowed = $ 100</a:t>
            </a:r>
          </a:p>
          <a:p>
            <a:pPr marL="432" indent="0">
              <a:spcBef>
                <a:spcPts val="600"/>
              </a:spcBef>
              <a:buNone/>
            </a:pPr>
            <a:r>
              <a:rPr lang="en-IN" sz="2200" dirty="0"/>
              <a:t>C</a:t>
            </a:r>
            <a:r>
              <a:rPr lang="en-IN" sz="100" dirty="0"/>
              <a:t> </a:t>
            </a:r>
            <a:r>
              <a:rPr lang="en-IN" sz="2200" dirty="0"/>
              <a:t>F = cash flow in one year = $ 110</a:t>
            </a:r>
          </a:p>
          <a:p>
            <a:pPr marL="432" indent="0">
              <a:spcBef>
                <a:spcPts val="600"/>
              </a:spcBef>
              <a:buNone/>
            </a:pPr>
            <a:r>
              <a:rPr lang="en-IN" sz="2200" i="1" dirty="0"/>
              <a:t>n</a:t>
            </a:r>
            <a:r>
              <a:rPr lang="en-IN" sz="2200" dirty="0"/>
              <a:t> = number of years = 1</a:t>
            </a:r>
          </a:p>
        </p:txBody>
      </p:sp>
      <p:graphicFrame>
        <p:nvGraphicFramePr>
          <p:cNvPr id="9" name="Object 8" descr="$100 = start fraction $100 over left parenthesis 1 + i right parenthesis to the first power end fraction. Left parenthesis 1 + i right parenthesis $100 = $110. left parenthesis 1 + i right parenthesis = start fraction $110 over $100 end fraction. i = 0.10 = 10%">
            <a:extLst>
              <a:ext uri="{FF2B5EF4-FFF2-40B4-BE49-F238E27FC236}">
                <a16:creationId xmlns:a16="http://schemas.microsoft.com/office/drawing/2014/main" id="{811E497D-62C4-42C3-88AB-58C16934B8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7181604"/>
              </p:ext>
            </p:extLst>
          </p:nvPr>
        </p:nvGraphicFramePr>
        <p:xfrm>
          <a:off x="457199" y="3004274"/>
          <a:ext cx="2260600" cy="227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260440" imgH="2273040" progId="Equation.DSMT4">
                  <p:embed/>
                </p:oleObj>
              </mc:Choice>
              <mc:Fallback>
                <p:oleObj name="Equation" r:id="rId2" imgW="2260440" imgH="227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57199" y="3004274"/>
                        <a:ext cx="2260600" cy="2273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B004A7-E57E-4E1F-AD4E-9E5D071ACE0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7199" y="5533014"/>
            <a:ext cx="8161700" cy="885069"/>
          </a:xfrm>
        </p:spPr>
        <p:txBody>
          <a:bodyPr/>
          <a:lstStyle/>
          <a:p>
            <a:pPr marL="432" indent="0">
              <a:buNone/>
            </a:pPr>
            <a:r>
              <a:rPr lang="en-IN" sz="2800" b="1" i="1" dirty="0">
                <a:solidFill>
                  <a:srgbClr val="FF0000"/>
                </a:solidFill>
              </a:rPr>
              <a:t>For simple loans, the simple interest rate equals the yield to maturity</a:t>
            </a:r>
          </a:p>
        </p:txBody>
      </p:sp>
    </p:spTree>
    <p:extLst>
      <p:ext uri="{BB962C8B-B14F-4D97-AF65-F5344CB8AC3E}">
        <p14:creationId xmlns:p14="http://schemas.microsoft.com/office/powerpoint/2010/main" val="26247079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8F296-76D9-428D-93A5-D30FC0E5F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Fixed-Payment Loan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695EF2-F253-438B-861B-0A6889037CA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1554920"/>
            <a:ext cx="8232775" cy="2614123"/>
          </a:xfrm>
        </p:spPr>
        <p:txBody>
          <a:bodyPr/>
          <a:lstStyle/>
          <a:p>
            <a:pPr marL="432" indent="0">
              <a:buNone/>
            </a:pPr>
            <a:r>
              <a:rPr lang="en-US" dirty="0"/>
              <a:t>The </a:t>
            </a:r>
            <a:r>
              <a:rPr lang="en-US" i="1" dirty="0">
                <a:solidFill>
                  <a:srgbClr val="FF0000"/>
                </a:solidFill>
              </a:rPr>
              <a:t>same cash flow payment every period </a:t>
            </a:r>
            <a:r>
              <a:rPr lang="en-US" dirty="0"/>
              <a:t>throughout the life of the loan</a:t>
            </a:r>
          </a:p>
          <a:p>
            <a:pPr marL="432" indent="0">
              <a:buNone/>
            </a:pPr>
            <a:r>
              <a:rPr lang="en-US" dirty="0"/>
              <a:t>L</a:t>
            </a:r>
            <a:r>
              <a:rPr lang="en-US" sz="100" dirty="0"/>
              <a:t> </a:t>
            </a:r>
            <a:r>
              <a:rPr lang="en-US" dirty="0"/>
              <a:t>V = loan value</a:t>
            </a:r>
          </a:p>
          <a:p>
            <a:pPr marL="432" indent="0">
              <a:buNone/>
            </a:pPr>
            <a:r>
              <a:rPr lang="en-US" dirty="0"/>
              <a:t>F</a:t>
            </a:r>
            <a:r>
              <a:rPr lang="en-US" sz="100" dirty="0"/>
              <a:t> </a:t>
            </a:r>
            <a:r>
              <a:rPr lang="en-US" dirty="0"/>
              <a:t>P = fixed yearly payment</a:t>
            </a:r>
          </a:p>
          <a:p>
            <a:pPr marL="432" indent="0">
              <a:buNone/>
            </a:pPr>
            <a:r>
              <a:rPr lang="en-US" i="1" dirty="0"/>
              <a:t>n</a:t>
            </a:r>
            <a:r>
              <a:rPr lang="en-US" dirty="0"/>
              <a:t> = number of years until maturity</a:t>
            </a:r>
          </a:p>
        </p:txBody>
      </p:sp>
      <p:graphicFrame>
        <p:nvGraphicFramePr>
          <p:cNvPr id="4" name="Object 3" descr="L V = start fraction F P over 1 + i end fraction + start fraction F P over left parenthesis 1 + i right parenthesis sqaured end fraction + start fraction F P over left parenthesis 1 + i right parenthesis cubed end fraction + ellipsis + F P over left parenthesis 1 + i right parenthesis to the n power end fraction">
            <a:extLst>
              <a:ext uri="{FF2B5EF4-FFF2-40B4-BE49-F238E27FC236}">
                <a16:creationId xmlns:a16="http://schemas.microsoft.com/office/drawing/2014/main" id="{6FCFE66B-4F4C-4B9E-8E24-530918D875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029765"/>
              </p:ext>
            </p:extLst>
          </p:nvPr>
        </p:nvGraphicFramePr>
        <p:xfrm>
          <a:off x="1968500" y="4444408"/>
          <a:ext cx="52070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206680" imgH="787320" progId="Equation.DSMT4">
                  <p:embed/>
                </p:oleObj>
              </mc:Choice>
              <mc:Fallback>
                <p:oleObj name="Equation" r:id="rId2" imgW="5206680" imgH="7873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968500" y="4444408"/>
                        <a:ext cx="5207000" cy="787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282404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8F296-76D9-428D-93A5-D30FC0E5F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Coupon Bond </a:t>
            </a:r>
            <a:r>
              <a:rPr lang="en-US" sz="2000" b="0" dirty="0"/>
              <a:t>(1 of 4)</a:t>
            </a:r>
            <a:endParaRPr lang="en-IN" sz="2000" b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695EF2-F253-438B-861B-0A6889037CA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1554920"/>
            <a:ext cx="8232775" cy="2854117"/>
          </a:xfrm>
        </p:spPr>
        <p:txBody>
          <a:bodyPr/>
          <a:lstStyle/>
          <a:p>
            <a:pPr marL="432" indent="0">
              <a:buNone/>
            </a:pPr>
            <a:r>
              <a:rPr lang="en-US" dirty="0"/>
              <a:t>Using the same strategy used for the fixed-payment loan:</a:t>
            </a:r>
          </a:p>
          <a:p>
            <a:pPr marL="432" indent="0">
              <a:buNone/>
            </a:pPr>
            <a:r>
              <a:rPr lang="en-US" dirty="0"/>
              <a:t>P = price of coupon bond</a:t>
            </a:r>
          </a:p>
          <a:p>
            <a:pPr marL="432" indent="0">
              <a:buNone/>
            </a:pPr>
            <a:r>
              <a:rPr lang="en-US" dirty="0"/>
              <a:t>C = yearly coupon payment</a:t>
            </a:r>
          </a:p>
          <a:p>
            <a:pPr marL="432" indent="0">
              <a:buNone/>
            </a:pPr>
            <a:r>
              <a:rPr lang="en-US" dirty="0"/>
              <a:t>F = face value of the bond</a:t>
            </a:r>
          </a:p>
          <a:p>
            <a:pPr marL="432" indent="0">
              <a:buNone/>
            </a:pPr>
            <a:r>
              <a:rPr lang="en-US" i="1" dirty="0"/>
              <a:t>n</a:t>
            </a:r>
            <a:r>
              <a:rPr lang="en-US" dirty="0"/>
              <a:t> = years to maturity date</a:t>
            </a:r>
          </a:p>
        </p:txBody>
      </p:sp>
      <p:graphicFrame>
        <p:nvGraphicFramePr>
          <p:cNvPr id="4" name="Object 3" descr="P = start fraction C over 1 + i end fraction + start fraction C over left parenthesis 1 + i right parenthesis sqaured end fraction + start fraction C over left parenthesis 1 + i right parenthesis cubed end fraction + ellipsis + C over left parenthesis 1 + i right parenthesis to the n power end fraction+ start fraction F over left parenthesis 1 + i right parenthesis to the n power end fraction">
            <a:extLst>
              <a:ext uri="{FF2B5EF4-FFF2-40B4-BE49-F238E27FC236}">
                <a16:creationId xmlns:a16="http://schemas.microsoft.com/office/drawing/2014/main" id="{6FCFE66B-4F4C-4B9E-8E24-530918D875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1335119"/>
              </p:ext>
            </p:extLst>
          </p:nvPr>
        </p:nvGraphicFramePr>
        <p:xfrm>
          <a:off x="1593850" y="4683125"/>
          <a:ext cx="59563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956200" imgH="787320" progId="Equation.DSMT4">
                  <p:embed/>
                </p:oleObj>
              </mc:Choice>
              <mc:Fallback>
                <p:oleObj name="Equation" r:id="rId2" imgW="5956200" imgH="787320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6FCFE66B-4F4C-4B9E-8E24-530918D8755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593850" y="4683125"/>
                        <a:ext cx="5956300" cy="787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918005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B506D-39E6-488A-A0E6-3BD6B5351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Coupon Bond </a:t>
            </a:r>
            <a:r>
              <a:rPr lang="en-US" sz="2000" b="0" dirty="0"/>
              <a:t>(2 of 4)</a:t>
            </a:r>
            <a:endParaRPr lang="en-IN" sz="2000" b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6ADD3E-D2E2-44A9-8408-32D7DFD85E3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When the coupon bond is priced at its face value, the yield to maturity equals the coupon rate.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price of a coupon bond and the yield to maturity are negatively related</a:t>
            </a:r>
            <a:r>
              <a:rPr lang="en-US" dirty="0"/>
              <a:t>.</a:t>
            </a:r>
          </a:p>
          <a:p>
            <a:r>
              <a:rPr lang="en-US" dirty="0"/>
              <a:t>The yield to maturity is greater than the coupon rate when the bond price is below its face value.</a:t>
            </a:r>
          </a:p>
        </p:txBody>
      </p:sp>
    </p:spTree>
    <p:extLst>
      <p:ext uri="{BB962C8B-B14F-4D97-AF65-F5344CB8AC3E}">
        <p14:creationId xmlns:p14="http://schemas.microsoft.com/office/powerpoint/2010/main" val="30125321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268FE-7E09-4C04-9107-9087459C9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Coupon Bond </a:t>
            </a:r>
            <a:r>
              <a:rPr lang="en-US" sz="2000" b="0" dirty="0"/>
              <a:t>(3 of 4)</a:t>
            </a:r>
            <a:endParaRPr lang="en-IN" sz="2000" b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B5E079-454A-4050-AA1A-D78BDAF1C7D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1556327"/>
            <a:ext cx="8229600" cy="879055"/>
          </a:xfrm>
        </p:spPr>
        <p:txBody>
          <a:bodyPr/>
          <a:lstStyle/>
          <a:p>
            <a:pPr marL="432" indent="0">
              <a:buNone/>
            </a:pPr>
            <a:r>
              <a:rPr lang="en-US" b="1" dirty="0"/>
              <a:t>Table 1</a:t>
            </a:r>
            <a:r>
              <a:rPr lang="en-US" dirty="0"/>
              <a:t> Yields to Maturity on a 10%-Coupon-Rate Bond Maturing in Ten Years (Face Value = $1,000)</a:t>
            </a: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762CF861-5AC4-4ACA-8B22-B258F80D9018}"/>
              </a:ext>
            </a:extLst>
          </p:cNvPr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737201599"/>
              </p:ext>
            </p:extLst>
          </p:nvPr>
        </p:nvGraphicFramePr>
        <p:xfrm>
          <a:off x="2017033" y="2776876"/>
          <a:ext cx="5109934" cy="2225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54967">
                  <a:extLst>
                    <a:ext uri="{9D8B030D-6E8A-4147-A177-3AD203B41FA5}">
                      <a16:colId xmlns:a16="http://schemas.microsoft.com/office/drawing/2014/main" val="2272777620"/>
                    </a:ext>
                  </a:extLst>
                </a:gridCol>
                <a:gridCol w="2554967">
                  <a:extLst>
                    <a:ext uri="{9D8B030D-6E8A-4147-A177-3AD203B41FA5}">
                      <a16:colId xmlns:a16="http://schemas.microsoft.com/office/drawing/2014/main" val="41452551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sz="18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Price of Bond ($)</a:t>
                      </a:r>
                      <a:endParaRPr lang="en-IN" b="1" dirty="0"/>
                    </a:p>
                  </a:txBody>
                  <a:tcPr marL="56777" marR="5677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Yield to Maturity (%)</a:t>
                      </a:r>
                      <a:endParaRPr lang="en-IN" b="1" dirty="0"/>
                    </a:p>
                  </a:txBody>
                  <a:tcPr marL="56777" marR="5677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47972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1,200</a:t>
                      </a:r>
                      <a:endParaRPr lang="en-IN" dirty="0"/>
                    </a:p>
                  </a:txBody>
                  <a:tcPr marL="56777" marR="5677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7.13</a:t>
                      </a:r>
                      <a:endParaRPr lang="en-IN" dirty="0"/>
                    </a:p>
                  </a:txBody>
                  <a:tcPr marL="56777" marR="5677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1344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1,100</a:t>
                      </a:r>
                      <a:endParaRPr lang="en-IN" dirty="0"/>
                    </a:p>
                  </a:txBody>
                  <a:tcPr marL="56777" marR="5677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8.48</a:t>
                      </a:r>
                      <a:endParaRPr lang="en-IN" dirty="0"/>
                    </a:p>
                  </a:txBody>
                  <a:tcPr marL="56777" marR="5677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0143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1,000</a:t>
                      </a:r>
                      <a:endParaRPr lang="en-IN" dirty="0"/>
                    </a:p>
                  </a:txBody>
                  <a:tcPr marL="56777" marR="5677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10.00</a:t>
                      </a:r>
                      <a:endParaRPr lang="en-IN" dirty="0"/>
                    </a:p>
                  </a:txBody>
                  <a:tcPr marL="56777" marR="5677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33863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900</a:t>
                      </a:r>
                      <a:endParaRPr lang="en-IN" dirty="0"/>
                    </a:p>
                  </a:txBody>
                  <a:tcPr marL="56777" marR="5677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11.75</a:t>
                      </a:r>
                      <a:endParaRPr lang="en-IN" dirty="0"/>
                    </a:p>
                  </a:txBody>
                  <a:tcPr marL="56777" marR="5677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45957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800</a:t>
                      </a:r>
                      <a:endParaRPr lang="en-IN" dirty="0"/>
                    </a:p>
                  </a:txBody>
                  <a:tcPr marL="56777" marR="5677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13.81</a:t>
                      </a:r>
                      <a:endParaRPr lang="en-IN" dirty="0"/>
                    </a:p>
                  </a:txBody>
                  <a:tcPr marL="56777" marR="5677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733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3393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E57AB-F11F-4E48-A31F-7C54C1A92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Coupon Bond </a:t>
            </a:r>
            <a:r>
              <a:rPr lang="en-US" sz="2000" b="0" dirty="0"/>
              <a:t>(4 of 4)</a:t>
            </a:r>
            <a:endParaRPr lang="en-IN" sz="2000" b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65A6FD-D5B6-4640-A6AB-A1900951670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1381125"/>
            <a:ext cx="8229600" cy="1290213"/>
          </a:xfrm>
        </p:spPr>
        <p:txBody>
          <a:bodyPr/>
          <a:lstStyle/>
          <a:p>
            <a:r>
              <a:rPr lang="en-US" b="1" dirty="0"/>
              <a:t>Consol</a:t>
            </a:r>
            <a:r>
              <a:rPr lang="en-US" dirty="0"/>
              <a:t> or </a:t>
            </a:r>
            <a:r>
              <a:rPr lang="en-US" b="1" dirty="0"/>
              <a:t>perpetuity</a:t>
            </a:r>
            <a:r>
              <a:rPr lang="en-US" dirty="0"/>
              <a:t>: a bond with no maturity date that does not repay principal but pays </a:t>
            </a:r>
            <a:r>
              <a:rPr lang="en-US" dirty="0">
                <a:solidFill>
                  <a:srgbClr val="FF0000"/>
                </a:solidFill>
              </a:rPr>
              <a:t>fixed coupon payments forever</a:t>
            </a:r>
            <a:endParaRPr lang="en-IN" dirty="0">
              <a:solidFill>
                <a:srgbClr val="FF0000"/>
              </a:solidFill>
            </a:endParaRPr>
          </a:p>
        </p:txBody>
      </p:sp>
      <p:graphicFrame>
        <p:nvGraphicFramePr>
          <p:cNvPr id="17" name="Object 16" descr="P  = start fraction C over i sub c end fraction">
            <a:extLst>
              <a:ext uri="{FF2B5EF4-FFF2-40B4-BE49-F238E27FC236}">
                <a16:creationId xmlns:a16="http://schemas.microsoft.com/office/drawing/2014/main" id="{0443B476-727A-440D-958E-D2E6725ECB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321152"/>
              </p:ext>
            </p:extLst>
          </p:nvPr>
        </p:nvGraphicFramePr>
        <p:xfrm>
          <a:off x="753635" y="2752272"/>
          <a:ext cx="11938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193760" imgH="380880" progId="Equation.DSMT4">
                  <p:embed/>
                </p:oleObj>
              </mc:Choice>
              <mc:Fallback>
                <p:oleObj name="Equation" r:id="rId2" imgW="1193760" imgH="380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53635" y="2752272"/>
                        <a:ext cx="1193800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 descr="P sub c = price of the consol">
            <a:extLst>
              <a:ext uri="{FF2B5EF4-FFF2-40B4-BE49-F238E27FC236}">
                <a16:creationId xmlns:a16="http://schemas.microsoft.com/office/drawing/2014/main" id="{20AA7B4E-A8B2-4D02-B0D3-1561A6EF1C8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9294212"/>
              </p:ext>
            </p:extLst>
          </p:nvPr>
        </p:nvGraphicFramePr>
        <p:xfrm>
          <a:off x="707707" y="3252622"/>
          <a:ext cx="3105842" cy="3772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136680" imgH="380880" progId="Equation.DSMT4">
                  <p:embed/>
                </p:oleObj>
              </mc:Choice>
              <mc:Fallback>
                <p:oleObj name="Equation" r:id="rId4" imgW="3136680" imgH="380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07707" y="3252622"/>
                        <a:ext cx="3105842" cy="3772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A6FFF-3714-448E-AEB3-5951F9C2FDF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09401" y="3642987"/>
            <a:ext cx="4011769" cy="429490"/>
          </a:xfrm>
        </p:spPr>
        <p:txBody>
          <a:bodyPr tIns="0"/>
          <a:lstStyle/>
          <a:p>
            <a:pPr marL="432" indent="0">
              <a:buNone/>
            </a:pPr>
            <a:r>
              <a:rPr lang="en-IN" i="1" dirty="0"/>
              <a:t>C</a:t>
            </a:r>
            <a:r>
              <a:rPr lang="en-IN" dirty="0"/>
              <a:t> = yearly interest payment</a:t>
            </a:r>
          </a:p>
        </p:txBody>
      </p:sp>
      <p:graphicFrame>
        <p:nvGraphicFramePr>
          <p:cNvPr id="19" name="Object 18" descr="I sub c = Yield to maturity of the consol ">
            <a:extLst>
              <a:ext uri="{FF2B5EF4-FFF2-40B4-BE49-F238E27FC236}">
                <a16:creationId xmlns:a16="http://schemas.microsoft.com/office/drawing/2014/main" id="{565D8276-FDB2-4DAC-A259-C513C8DAFC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1013404"/>
              </p:ext>
            </p:extLst>
          </p:nvPr>
        </p:nvGraphicFramePr>
        <p:xfrm>
          <a:off x="744110" y="4075629"/>
          <a:ext cx="45466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4546440" imgH="380880" progId="Equation.DSMT4">
                  <p:embed/>
                </p:oleObj>
              </mc:Choice>
              <mc:Fallback>
                <p:oleObj name="Equation" r:id="rId6" imgW="4546440" imgH="380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44110" y="4075629"/>
                        <a:ext cx="4546600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2CFF73-8067-4A12-A062-5DE7C1AB75B4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52037" y="4504750"/>
            <a:ext cx="4983933" cy="414414"/>
          </a:xfrm>
        </p:spPr>
        <p:txBody>
          <a:bodyPr tIns="0"/>
          <a:lstStyle/>
          <a:p>
            <a:pPr marL="432" indent="0">
              <a:buNone/>
            </a:pPr>
            <a:r>
              <a:rPr lang="en-US" dirty="0"/>
              <a:t>can rewrite above equation as this:</a:t>
            </a:r>
            <a:endParaRPr lang="en-IN" dirty="0"/>
          </a:p>
        </p:txBody>
      </p:sp>
      <p:graphicFrame>
        <p:nvGraphicFramePr>
          <p:cNvPr id="20" name="Object 19" descr="i sub c = start fraction C over P sub c end fraction ">
            <a:extLst>
              <a:ext uri="{FF2B5EF4-FFF2-40B4-BE49-F238E27FC236}">
                <a16:creationId xmlns:a16="http://schemas.microsoft.com/office/drawing/2014/main" id="{5759F18D-BF7E-41B7-A876-177B0F1167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2515165"/>
              </p:ext>
            </p:extLst>
          </p:nvPr>
        </p:nvGraphicFramePr>
        <p:xfrm>
          <a:off x="5750225" y="4526439"/>
          <a:ext cx="12827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282680" imgH="380880" progId="Equation.DSMT4">
                  <p:embed/>
                </p:oleObj>
              </mc:Choice>
              <mc:Fallback>
                <p:oleObj name="Equation" r:id="rId8" imgW="1282680" imgH="380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750225" y="4526439"/>
                        <a:ext cx="1282700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E5B463-7522-4325-8680-C744F5085E3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57200" y="5044127"/>
            <a:ext cx="8369929" cy="1598502"/>
          </a:xfrm>
        </p:spPr>
        <p:txBody>
          <a:bodyPr tIns="0"/>
          <a:lstStyle/>
          <a:p>
            <a:pPr marL="432" indent="0">
              <a:buNone/>
            </a:pPr>
            <a:r>
              <a:rPr lang="en-US" dirty="0"/>
              <a:t>For coupon bonds, this equation gives the </a:t>
            </a:r>
            <a:r>
              <a:rPr lang="en-US" dirty="0">
                <a:solidFill>
                  <a:srgbClr val="FF0000"/>
                </a:solidFill>
              </a:rPr>
              <a:t>current yield</a:t>
            </a:r>
            <a:r>
              <a:rPr lang="en-US" dirty="0"/>
              <a:t>, an easy to calculate approximation to the yield to maturity. </a:t>
            </a:r>
            <a:r>
              <a:rPr lang="en-US" i="1" dirty="0">
                <a:solidFill>
                  <a:srgbClr val="FF0000"/>
                </a:solidFill>
              </a:rPr>
              <a:t>Current yield is often seen as interest rate on long-term bonds.</a:t>
            </a:r>
            <a:endParaRPr lang="en-IN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0534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B7EA2-A93D-462E-A7F0-968C99F6F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Discount Bond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0047EC-B54D-4A06-ADDD-47AE153DB0B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1556327"/>
            <a:ext cx="8229600" cy="516917"/>
          </a:xfrm>
        </p:spPr>
        <p:txBody>
          <a:bodyPr/>
          <a:lstStyle/>
          <a:p>
            <a:pPr marL="432" indent="0">
              <a:buNone/>
            </a:pPr>
            <a:r>
              <a:rPr lang="en-US" dirty="0"/>
              <a:t>For any one year discount bond</a:t>
            </a:r>
          </a:p>
        </p:txBody>
      </p:sp>
      <p:graphicFrame>
        <p:nvGraphicFramePr>
          <p:cNvPr id="5" name="Object 4" descr="i = start fraction F minus P over P end fraction">
            <a:extLst>
              <a:ext uri="{FF2B5EF4-FFF2-40B4-BE49-F238E27FC236}">
                <a16:creationId xmlns:a16="http://schemas.microsoft.com/office/drawing/2014/main" id="{7A1CFA48-FFE3-4507-BB88-45FEF6E182F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1781211"/>
              </p:ext>
            </p:extLst>
          </p:nvPr>
        </p:nvGraphicFramePr>
        <p:xfrm>
          <a:off x="3603625" y="2354263"/>
          <a:ext cx="12573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57120" imgH="723600" progId="Equation.DSMT4">
                  <p:embed/>
                </p:oleObj>
              </mc:Choice>
              <mc:Fallback>
                <p:oleObj name="Equation" r:id="rId2" imgW="1257120" imgH="723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603625" y="2354263"/>
                        <a:ext cx="1257300" cy="723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5FDC15-B1E9-4B73-BFC2-C2830F24EF8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7200" y="3287605"/>
            <a:ext cx="8229600" cy="2987034"/>
          </a:xfrm>
        </p:spPr>
        <p:txBody>
          <a:bodyPr/>
          <a:lstStyle/>
          <a:p>
            <a:pPr marL="432" indent="0">
              <a:buNone/>
            </a:pPr>
            <a:r>
              <a:rPr lang="en-US" dirty="0"/>
              <a:t>F = Face value of the discount bond</a:t>
            </a:r>
          </a:p>
          <a:p>
            <a:pPr marL="432" indent="0">
              <a:buNone/>
            </a:pPr>
            <a:r>
              <a:rPr lang="en-US" dirty="0"/>
              <a:t>P = Current price of the discount bond</a:t>
            </a:r>
          </a:p>
          <a:p>
            <a:pPr marL="432" indent="0">
              <a:buNone/>
            </a:pPr>
            <a:r>
              <a:rPr lang="en-US" dirty="0"/>
              <a:t>The yield to maturity equals the increase in price over the year divided by the initial price.</a:t>
            </a:r>
          </a:p>
          <a:p>
            <a:pPr marL="432" indent="0">
              <a:buNone/>
            </a:pPr>
            <a:r>
              <a:rPr lang="en-US" i="1" dirty="0">
                <a:solidFill>
                  <a:srgbClr val="FF0000"/>
                </a:solidFill>
              </a:rPr>
              <a:t>As with a coupon bond, the yield to maturity is negatively related to the current bond price.</a:t>
            </a:r>
          </a:p>
        </p:txBody>
      </p:sp>
    </p:spTree>
    <p:extLst>
      <p:ext uri="{BB962C8B-B14F-4D97-AF65-F5344CB8AC3E}">
        <p14:creationId xmlns:p14="http://schemas.microsoft.com/office/powerpoint/2010/main" val="17516104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945FD-247A-48E8-B980-C3F5CB8FF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The Distinction Between Interest Rates and Returns </a:t>
            </a:r>
            <a:r>
              <a:rPr lang="en-US" sz="2000" b="0" dirty="0"/>
              <a:t>(1 of 4)</a:t>
            </a:r>
            <a:endParaRPr lang="en-IN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23D2A2-8CA7-4441-9230-F354E1FB3DB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1" y="1552575"/>
            <a:ext cx="2209800" cy="452280"/>
          </a:xfrm>
        </p:spPr>
        <p:txBody>
          <a:bodyPr/>
          <a:lstStyle/>
          <a:p>
            <a:r>
              <a:rPr lang="en-IN" sz="2000" dirty="0"/>
              <a:t>Rate of Return: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885967-B4A0-4E29-9762-7A3B68FA9DA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7200" y="2102165"/>
            <a:ext cx="8424250" cy="679009"/>
          </a:xfrm>
        </p:spPr>
        <p:txBody>
          <a:bodyPr tIns="0"/>
          <a:lstStyle/>
          <a:p>
            <a:pPr marL="432" indent="0">
              <a:buNone/>
            </a:pPr>
            <a:r>
              <a:rPr lang="en-US" sz="2000" dirty="0"/>
              <a:t>The </a:t>
            </a:r>
            <a:r>
              <a:rPr lang="en-US" sz="2000" dirty="0">
                <a:solidFill>
                  <a:srgbClr val="FF0000"/>
                </a:solidFill>
              </a:rPr>
              <a:t>payments to the owner plus</a:t>
            </a:r>
            <a:r>
              <a:rPr lang="en-US" sz="2000" dirty="0"/>
              <a:t> the </a:t>
            </a:r>
            <a:r>
              <a:rPr lang="en-US" sz="2000" dirty="0">
                <a:solidFill>
                  <a:srgbClr val="FF0000"/>
                </a:solidFill>
              </a:rPr>
              <a:t>change in value </a:t>
            </a:r>
            <a:r>
              <a:rPr lang="en-US" sz="2000" dirty="0"/>
              <a:t>expressed as a fraction of the purchase price</a:t>
            </a:r>
            <a:endParaRPr lang="en-IN" sz="2000" dirty="0"/>
          </a:p>
        </p:txBody>
      </p:sp>
      <p:graphicFrame>
        <p:nvGraphicFramePr>
          <p:cNvPr id="19" name="Object 18" descr="R E T = start fraction C over P sub t end fraction + start fraction P sub start expression t + 1 end expression minus P sub t over P sub t end fraction">
            <a:extLst>
              <a:ext uri="{FF2B5EF4-FFF2-40B4-BE49-F238E27FC236}">
                <a16:creationId xmlns:a16="http://schemas.microsoft.com/office/drawing/2014/main" id="{98DE162A-078D-49F4-AA53-1EDD083B0F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4216755"/>
              </p:ext>
            </p:extLst>
          </p:nvPr>
        </p:nvGraphicFramePr>
        <p:xfrm>
          <a:off x="3479800" y="2860675"/>
          <a:ext cx="2184400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184120" imgH="698400" progId="Equation.DSMT4">
                  <p:embed/>
                </p:oleObj>
              </mc:Choice>
              <mc:Fallback>
                <p:oleObj name="Equation" r:id="rId2" imgW="2184120" imgH="698400" progId="Equation.DSMT4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:a16="http://schemas.microsoft.com/office/drawing/2014/main" id="{98DE162A-078D-49F4-AA53-1EDD083B0F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479800" y="2860675"/>
                        <a:ext cx="2184400" cy="698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0EA8AED-555F-491D-B55D-DA7B1D0A555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57200" y="3668541"/>
            <a:ext cx="8229601" cy="362439"/>
          </a:xfrm>
        </p:spPr>
        <p:txBody>
          <a:bodyPr tIns="0"/>
          <a:lstStyle/>
          <a:p>
            <a:pPr marL="432" indent="0">
              <a:buNone/>
            </a:pPr>
            <a:r>
              <a:rPr lang="en-US" sz="2000" dirty="0"/>
              <a:t>R</a:t>
            </a:r>
            <a:r>
              <a:rPr lang="en-US" sz="100" dirty="0"/>
              <a:t> </a:t>
            </a:r>
            <a:r>
              <a:rPr lang="en-US" sz="2000" dirty="0"/>
              <a:t>E</a:t>
            </a:r>
            <a:r>
              <a:rPr lang="en-US" sz="100" dirty="0"/>
              <a:t> </a:t>
            </a:r>
            <a:r>
              <a:rPr lang="en-US" sz="2000" dirty="0"/>
              <a:t>T = return from holding the bond from time </a:t>
            </a:r>
            <a:r>
              <a:rPr lang="en-US" sz="2000" i="1" dirty="0"/>
              <a:t>t</a:t>
            </a:r>
            <a:r>
              <a:rPr lang="en-US" sz="2000" dirty="0"/>
              <a:t> to time </a:t>
            </a:r>
            <a:r>
              <a:rPr lang="en-US" sz="2000" i="1" dirty="0"/>
              <a:t>t</a:t>
            </a:r>
            <a:r>
              <a:rPr lang="en-US" sz="2000" dirty="0"/>
              <a:t> + 1</a:t>
            </a:r>
            <a:endParaRPr lang="en-IN" sz="2000" dirty="0"/>
          </a:p>
        </p:txBody>
      </p:sp>
      <p:graphicFrame>
        <p:nvGraphicFramePr>
          <p:cNvPr id="20" name="Object 19" descr="P sub t =">
            <a:extLst>
              <a:ext uri="{FF2B5EF4-FFF2-40B4-BE49-F238E27FC236}">
                <a16:creationId xmlns:a16="http://schemas.microsoft.com/office/drawing/2014/main" id="{A960BBB0-D8DA-474D-8E7A-F211D81912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1293028"/>
              </p:ext>
            </p:extLst>
          </p:nvPr>
        </p:nvGraphicFramePr>
        <p:xfrm>
          <a:off x="538163" y="4173747"/>
          <a:ext cx="4699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69800" imgH="330120" progId="Equation.DSMT4">
                  <p:embed/>
                </p:oleObj>
              </mc:Choice>
              <mc:Fallback>
                <p:oleObj name="Equation" r:id="rId4" imgW="469800" imgH="330120" progId="Equation.DSMT4">
                  <p:embed/>
                  <p:pic>
                    <p:nvPicPr>
                      <p:cNvPr id="20" name="Object 19">
                        <a:extLst>
                          <a:ext uri="{FF2B5EF4-FFF2-40B4-BE49-F238E27FC236}">
                            <a16:creationId xmlns:a16="http://schemas.microsoft.com/office/drawing/2014/main" id="{A960BBB0-D8DA-474D-8E7A-F211D81912D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8163" y="4173747"/>
                        <a:ext cx="4699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6B8BFF-FD04-4D13-933E-47F0978CB4A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1163367" y="4130269"/>
            <a:ext cx="2707593" cy="371189"/>
          </a:xfrm>
        </p:spPr>
        <p:txBody>
          <a:bodyPr lIns="0" tIns="0"/>
          <a:lstStyle/>
          <a:p>
            <a:pPr marL="432" indent="0">
              <a:buNone/>
            </a:pPr>
            <a:r>
              <a:rPr lang="en-US" sz="2000" dirty="0"/>
              <a:t>price of bond at time </a:t>
            </a:r>
            <a:r>
              <a:rPr lang="en-US" sz="2000" i="1" dirty="0"/>
              <a:t>t</a:t>
            </a:r>
            <a:endParaRPr lang="en-IN" sz="2000" i="1" dirty="0"/>
          </a:p>
        </p:txBody>
      </p:sp>
      <p:graphicFrame>
        <p:nvGraphicFramePr>
          <p:cNvPr id="21" name="Object 20" descr="P sub start expression t + 1 end expression = ">
            <a:extLst>
              <a:ext uri="{FF2B5EF4-FFF2-40B4-BE49-F238E27FC236}">
                <a16:creationId xmlns:a16="http://schemas.microsoft.com/office/drawing/2014/main" id="{9D52AC84-408E-45AB-982D-F8C13B88BD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5096253"/>
              </p:ext>
            </p:extLst>
          </p:nvPr>
        </p:nvGraphicFramePr>
        <p:xfrm>
          <a:off x="521653" y="4626657"/>
          <a:ext cx="6477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647640" imgH="330120" progId="Equation.DSMT4">
                  <p:embed/>
                </p:oleObj>
              </mc:Choice>
              <mc:Fallback>
                <p:oleObj name="Equation" r:id="rId6" imgW="647640" imgH="330120" progId="Equation.DSMT4">
                  <p:embed/>
                  <p:pic>
                    <p:nvPicPr>
                      <p:cNvPr id="21" name="Object 20">
                        <a:extLst>
                          <a:ext uri="{FF2B5EF4-FFF2-40B4-BE49-F238E27FC236}">
                            <a16:creationId xmlns:a16="http://schemas.microsoft.com/office/drawing/2014/main" id="{9D52AC84-408E-45AB-982D-F8C13B88BD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21653" y="4626657"/>
                        <a:ext cx="6477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0D2D7BF-4E05-4AAD-AD09-93B1D64FA32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314857" y="4599256"/>
            <a:ext cx="3975599" cy="361364"/>
          </a:xfrm>
        </p:spPr>
        <p:txBody>
          <a:bodyPr lIns="0" tIns="0"/>
          <a:lstStyle/>
          <a:p>
            <a:pPr marL="432" indent="0">
              <a:buNone/>
            </a:pPr>
            <a:r>
              <a:rPr lang="en-US" sz="2000" dirty="0"/>
              <a:t>price of the bond at time </a:t>
            </a:r>
            <a:r>
              <a:rPr lang="en-US" sz="2000" i="1" dirty="0"/>
              <a:t>t</a:t>
            </a:r>
            <a:r>
              <a:rPr lang="en-US" sz="2000" dirty="0"/>
              <a:t> + 1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C7C7C3D-8039-460E-A028-53661AA3A163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57201" y="5048250"/>
            <a:ext cx="2628900" cy="376662"/>
          </a:xfrm>
        </p:spPr>
        <p:txBody>
          <a:bodyPr tIns="0"/>
          <a:lstStyle/>
          <a:p>
            <a:pPr marL="432" indent="0">
              <a:buNone/>
            </a:pPr>
            <a:r>
              <a:rPr lang="en-IN" sz="2000" dirty="0"/>
              <a:t>C = coupon payment</a:t>
            </a:r>
          </a:p>
        </p:txBody>
      </p:sp>
      <p:graphicFrame>
        <p:nvGraphicFramePr>
          <p:cNvPr id="22" name="Object 21" descr="start fraction C over P sub t end fraction = current yield = i sub c">
            <a:extLst>
              <a:ext uri="{FF2B5EF4-FFF2-40B4-BE49-F238E27FC236}">
                <a16:creationId xmlns:a16="http://schemas.microsoft.com/office/drawing/2014/main" id="{19E08684-DAC7-472D-880F-4F0EF6E7AF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4678302"/>
              </p:ext>
            </p:extLst>
          </p:nvPr>
        </p:nvGraphicFramePr>
        <p:xfrm>
          <a:off x="628650" y="5484813"/>
          <a:ext cx="2540000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539800" imgH="749160" progId="Equation.DSMT4">
                  <p:embed/>
                </p:oleObj>
              </mc:Choice>
              <mc:Fallback>
                <p:oleObj name="Equation" r:id="rId8" imgW="2539800" imgH="749160" progId="Equation.DSMT4">
                  <p:embed/>
                  <p:pic>
                    <p:nvPicPr>
                      <p:cNvPr id="22" name="Object 21">
                        <a:extLst>
                          <a:ext uri="{FF2B5EF4-FFF2-40B4-BE49-F238E27FC236}">
                            <a16:creationId xmlns:a16="http://schemas.microsoft.com/office/drawing/2014/main" id="{19E08684-DAC7-472D-880F-4F0EF6E7AF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28650" y="5484813"/>
                        <a:ext cx="2540000" cy="749300"/>
                      </a:xfrm>
                      <a:prstGeom prst="rect">
                        <a:avLst/>
                      </a:prstGeom>
                      <a:solidFill>
                        <a:srgbClr val="92D05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 descr="start fraction P sub start expression t + 1 end expression minus P sub t over P sub t end expression = rate of capital gain = g">
            <a:extLst>
              <a:ext uri="{FF2B5EF4-FFF2-40B4-BE49-F238E27FC236}">
                <a16:creationId xmlns:a16="http://schemas.microsoft.com/office/drawing/2014/main" id="{0204E1F9-1831-4213-81AA-9A0C3D726BE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8671439"/>
              </p:ext>
            </p:extLst>
          </p:nvPr>
        </p:nvGraphicFramePr>
        <p:xfrm>
          <a:off x="3860800" y="5500688"/>
          <a:ext cx="40132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4012920" imgH="761760" progId="Equation.DSMT4">
                  <p:embed/>
                </p:oleObj>
              </mc:Choice>
              <mc:Fallback>
                <p:oleObj name="Equation" r:id="rId10" imgW="4012920" imgH="761760" progId="Equation.DSMT4">
                  <p:embed/>
                  <p:pic>
                    <p:nvPicPr>
                      <p:cNvPr id="23" name="Object 22">
                        <a:extLst>
                          <a:ext uri="{FF2B5EF4-FFF2-40B4-BE49-F238E27FC236}">
                            <a16:creationId xmlns:a16="http://schemas.microsoft.com/office/drawing/2014/main" id="{0204E1F9-1831-4213-81AA-9A0C3D726BE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860800" y="5500688"/>
                        <a:ext cx="4013200" cy="762000"/>
                      </a:xfrm>
                      <a:prstGeom prst="rect">
                        <a:avLst/>
                      </a:prstGeom>
                      <a:solidFill>
                        <a:srgbClr val="92D050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22113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DD45B-F3A9-4185-9459-683FEFFCB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7E5E26-D8A0-4861-9704-478DCC9EAFC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Before we can go on with the study of money, banking, and financial markets, we must understand exactly what the phrase interest rates means. </a:t>
            </a:r>
          </a:p>
          <a:p>
            <a:r>
              <a:rPr lang="en-US" dirty="0"/>
              <a:t>In this chapter, we see that a concept known as the yield to maturity is the most accurate measure of interest rate.</a:t>
            </a:r>
          </a:p>
        </p:txBody>
      </p:sp>
    </p:spTree>
    <p:extLst>
      <p:ext uri="{BB962C8B-B14F-4D97-AF65-F5344CB8AC3E}">
        <p14:creationId xmlns:p14="http://schemas.microsoft.com/office/powerpoint/2010/main" val="31757766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E6B52-AA31-482A-997C-9689FE48C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The Distinction Between Interest Rates and Returns </a:t>
            </a:r>
            <a:r>
              <a:rPr lang="en-US" sz="2000" b="0" dirty="0"/>
              <a:t>(2 of 4)</a:t>
            </a:r>
            <a:endParaRPr lang="en-IN" sz="2000" b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A442F-E852-409B-BBCE-CC2CA32FD3F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1554921"/>
            <a:ext cx="8232775" cy="4755344"/>
          </a:xfrm>
        </p:spPr>
        <p:txBody>
          <a:bodyPr/>
          <a:lstStyle/>
          <a:p>
            <a:r>
              <a:rPr lang="en-US" dirty="0"/>
              <a:t>The return equals the yield to maturity </a:t>
            </a:r>
            <a:r>
              <a:rPr lang="en-US" dirty="0">
                <a:solidFill>
                  <a:srgbClr val="FF0000"/>
                </a:solidFill>
              </a:rPr>
              <a:t>only if </a:t>
            </a:r>
            <a:r>
              <a:rPr lang="en-US" dirty="0"/>
              <a:t>the holding period equals the time to maturity.</a:t>
            </a:r>
          </a:p>
          <a:p>
            <a:r>
              <a:rPr lang="en-US" dirty="0">
                <a:solidFill>
                  <a:srgbClr val="FF0000"/>
                </a:solidFill>
              </a:rPr>
              <a:t>A rise in interest rates is associated with a fall in bond prices</a:t>
            </a:r>
            <a:r>
              <a:rPr lang="en-US" dirty="0"/>
              <a:t>, resulting in a capital loss if time to maturity is longer than the holding period.</a:t>
            </a:r>
          </a:p>
          <a:p>
            <a:r>
              <a:rPr lang="en-US" dirty="0"/>
              <a:t>The more distant a bond’s maturity, the greater the size of the percentage price change associated with an interest-rate change.</a:t>
            </a:r>
          </a:p>
          <a:p>
            <a:r>
              <a:rPr lang="en-US" dirty="0"/>
              <a:t>Interest rates do not always have to be positive as evidenced by recent experience in Japan and several European states.</a:t>
            </a:r>
          </a:p>
        </p:txBody>
      </p:sp>
    </p:spTree>
    <p:extLst>
      <p:ext uri="{BB962C8B-B14F-4D97-AF65-F5344CB8AC3E}">
        <p14:creationId xmlns:p14="http://schemas.microsoft.com/office/powerpoint/2010/main" val="30705479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E6B52-AA31-482A-997C-9689FE48C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The Distinction Between Interest Rates and Returns </a:t>
            </a:r>
            <a:r>
              <a:rPr lang="en-US" sz="2000" b="0" dirty="0"/>
              <a:t>(3 of 4)</a:t>
            </a:r>
            <a:endParaRPr lang="en-IN" sz="2000" b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A442F-E852-409B-BBCE-CC2CA32FD3F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1554921"/>
            <a:ext cx="8232775" cy="4755344"/>
          </a:xfrm>
        </p:spPr>
        <p:txBody>
          <a:bodyPr/>
          <a:lstStyle/>
          <a:p>
            <a:r>
              <a:rPr lang="en-US" dirty="0"/>
              <a:t>The more distant a bond’s maturity, the lower the rate of return there occurs as a result of an increase in the interest rate.</a:t>
            </a:r>
          </a:p>
          <a:p>
            <a:r>
              <a:rPr lang="en-US" dirty="0"/>
              <a:t>Even if a bond has a substantial initial interest rate, its return can be negative if interest rates rise. </a:t>
            </a:r>
            <a:r>
              <a:rPr lang="en-US" dirty="0">
                <a:solidFill>
                  <a:srgbClr val="FF0000"/>
                </a:solidFill>
              </a:rPr>
              <a:t>Why? [Hint: relationship between interest rate and bond price]</a:t>
            </a:r>
          </a:p>
        </p:txBody>
      </p:sp>
    </p:spTree>
    <p:extLst>
      <p:ext uri="{BB962C8B-B14F-4D97-AF65-F5344CB8AC3E}">
        <p14:creationId xmlns:p14="http://schemas.microsoft.com/office/powerpoint/2010/main" val="33901278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59CC1-94EE-4D01-A778-B8F31BE2F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The Distinction Between Interest Rates and Returns </a:t>
            </a:r>
            <a:r>
              <a:rPr lang="en-US" sz="2000" b="0" dirty="0"/>
              <a:t>(4 of 4)</a:t>
            </a:r>
            <a:endParaRPr lang="en-IN" sz="2000" b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B437BD-977F-4E47-A089-06BC3DDFA13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1371600"/>
            <a:ext cx="8229600" cy="784225"/>
          </a:xfrm>
        </p:spPr>
        <p:txBody>
          <a:bodyPr/>
          <a:lstStyle/>
          <a:p>
            <a:pPr marL="432" indent="0">
              <a:buNone/>
            </a:pPr>
            <a:r>
              <a:rPr lang="en-US" sz="2000" b="1" dirty="0"/>
              <a:t>Table 2</a:t>
            </a:r>
            <a:r>
              <a:rPr lang="en-US" sz="2000" dirty="0"/>
              <a:t> One-Year Returns on Different-Maturity 10%-Coupon-Rate Bonds When Interest Rates Rise from 10% to 20%</a:t>
            </a:r>
          </a:p>
        </p:txBody>
      </p:sp>
      <p:graphicFrame>
        <p:nvGraphicFramePr>
          <p:cNvPr id="22" name="Table 22">
            <a:extLst>
              <a:ext uri="{FF2B5EF4-FFF2-40B4-BE49-F238E27FC236}">
                <a16:creationId xmlns:a16="http://schemas.microsoft.com/office/drawing/2014/main" id="{F5ABACB4-77CA-4EFE-B2DB-2F33A825277D}"/>
              </a:ext>
            </a:extLst>
          </p:cNvPr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3836285619"/>
              </p:ext>
            </p:extLst>
          </p:nvPr>
        </p:nvGraphicFramePr>
        <p:xfrm>
          <a:off x="457200" y="2116746"/>
          <a:ext cx="8229600" cy="3398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88806376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950635144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402076701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814666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401520824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876079714"/>
                    </a:ext>
                  </a:extLst>
                </a:gridCol>
              </a:tblGrid>
              <a:tr h="737372">
                <a:tc>
                  <a:txBody>
                    <a:bodyPr/>
                    <a:lstStyle/>
                    <a:p>
                      <a:pPr algn="ctr"/>
                      <a:r>
                        <a:rPr lang="en-IN" sz="16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(1)</a:t>
                      </a:r>
                    </a:p>
                    <a:p>
                      <a:pPr algn="ctr"/>
                      <a:r>
                        <a:rPr lang="en-IN" sz="16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Years to Maturity When Bond Is Purchased</a:t>
                      </a:r>
                      <a:endParaRPr lang="en-IN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(2)</a:t>
                      </a:r>
                    </a:p>
                    <a:p>
                      <a:pPr algn="ctr"/>
                      <a:r>
                        <a:rPr lang="en-IN" sz="16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Initial Current Yield (%)</a:t>
                      </a:r>
                      <a:endParaRPr lang="en-IN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(3)</a:t>
                      </a:r>
                    </a:p>
                    <a:p>
                      <a:pPr algn="ctr"/>
                      <a:r>
                        <a:rPr lang="en-IN" sz="16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Initial Price ($)</a:t>
                      </a:r>
                      <a:endParaRPr lang="en-IN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(4)</a:t>
                      </a:r>
                    </a:p>
                    <a:p>
                      <a:pPr algn="ctr"/>
                      <a:r>
                        <a:rPr lang="en-IN" sz="16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Price Next Year* ($)</a:t>
                      </a:r>
                      <a:endParaRPr lang="en-IN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(5)</a:t>
                      </a:r>
                    </a:p>
                    <a:p>
                      <a:pPr algn="ctr"/>
                      <a:r>
                        <a:rPr lang="en-IN" sz="16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Rate of Capital Gain (%)</a:t>
                      </a:r>
                      <a:endParaRPr lang="en-IN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(6)</a:t>
                      </a:r>
                    </a:p>
                    <a:p>
                      <a:pPr algn="ctr"/>
                      <a:r>
                        <a:rPr lang="en-IN" sz="16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Rate of Return</a:t>
                      </a:r>
                    </a:p>
                    <a:p>
                      <a:pPr algn="ctr"/>
                      <a:r>
                        <a:rPr lang="en-IN" sz="16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[col (2) + col (5)] (%)</a:t>
                      </a:r>
                      <a:endParaRPr lang="en-IN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8996540"/>
                  </a:ext>
                </a:extLst>
              </a:tr>
              <a:tr h="2086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BerkeleyPro-Book"/>
                        </a:rPr>
                        <a:t>30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BerkeleyPro-Book"/>
                        </a:rPr>
                        <a:t>10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BerkeleyPro-Book"/>
                        </a:rPr>
                        <a:t>1,000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BerkeleyPro-Book"/>
                        </a:rPr>
                        <a:t>503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IN" sz="105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IN" sz="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0295858"/>
                  </a:ext>
                </a:extLst>
              </a:tr>
              <a:tr h="2086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BerkeleyPro-Book"/>
                        </a:rPr>
                        <a:t>20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BerkeleyPro-Book"/>
                        </a:rPr>
                        <a:t>10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BerkeleyPro-Book"/>
                        </a:rPr>
                        <a:t>1,000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BerkeleyPro-Book"/>
                        </a:rPr>
                        <a:t>516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negative 48.4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negative 38.4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5561490"/>
                  </a:ext>
                </a:extLst>
              </a:tr>
              <a:tr h="2086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BerkeleyPro-Book"/>
                        </a:rPr>
                        <a:t>10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BerkeleyPro-Book"/>
                        </a:rPr>
                        <a:t>10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BerkeleyPro-Book"/>
                        </a:rPr>
                        <a:t>1,000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BerkeleyPro-Book"/>
                        </a:rPr>
                        <a:t>597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negative 40.3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negative 30.3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0130447"/>
                  </a:ext>
                </a:extLst>
              </a:tr>
              <a:tr h="2086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BerkeleyPro-Book"/>
                        </a:rPr>
                        <a:t>5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BerkeleyPro-Book"/>
                        </a:rPr>
                        <a:t>10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BerkeleyPro-Book"/>
                        </a:rPr>
                        <a:t>1,000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BerkeleyPro-Book"/>
                        </a:rPr>
                        <a:t>741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negative 25.9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negative 15.9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1730563"/>
                  </a:ext>
                </a:extLst>
              </a:tr>
              <a:tr h="2086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BerkeleyPro-Book"/>
                        </a:rPr>
                        <a:t>2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BerkeleyPro-Book"/>
                        </a:rPr>
                        <a:t>10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BerkeleyPro-Book"/>
                        </a:rPr>
                        <a:t>1,000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BerkeleyPro-Book"/>
                        </a:rPr>
                        <a:t>917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negative 8.3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PearsonMATHPRO02"/>
                        </a:rPr>
                        <a:t>+</a:t>
                      </a: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BerkeleyPro-Book"/>
                        </a:rPr>
                        <a:t>1.7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8759757"/>
                  </a:ext>
                </a:extLst>
              </a:tr>
              <a:tr h="2086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BerkeleyPro-Book"/>
                        </a:rPr>
                        <a:t>1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BerkeleyPro-Book"/>
                        </a:rPr>
                        <a:t>10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BerkeleyPro-Book"/>
                        </a:rPr>
                        <a:t>1,000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BerkeleyPro-Book"/>
                        </a:rPr>
                        <a:t>1,000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BerkeleyPro-Book"/>
                        </a:rPr>
                        <a:t>0.0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PearsonMATHPRO02"/>
                        </a:rPr>
                        <a:t>+</a:t>
                      </a:r>
                      <a:r>
                        <a:rPr lang="en-IN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BerkeleyPro-Book"/>
                        </a:rPr>
                        <a:t>10.0</a:t>
                      </a:r>
                      <a:endParaRPr lang="en-IN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7101816"/>
                  </a:ext>
                </a:extLst>
              </a:tr>
            </a:tbl>
          </a:graphicData>
        </a:graphic>
      </p:graphicFrame>
      <p:graphicFrame>
        <p:nvGraphicFramePr>
          <p:cNvPr id="23" name="Object 22">
            <a:extLst>
              <a:ext uri="{FF2B5EF4-FFF2-40B4-BE49-F238E27FC236}">
                <a16:creationId xmlns:a16="http://schemas.microsoft.com/office/drawing/2014/main" id="{FAC50CA1-E50D-447A-8FD1-790DEA2B6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3041720"/>
              </p:ext>
            </p:extLst>
          </p:nvPr>
        </p:nvGraphicFramePr>
        <p:xfrm>
          <a:off x="6342706" y="3871247"/>
          <a:ext cx="5588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58720" imgH="215640" progId="Equation.DSMT4">
                  <p:embed/>
                </p:oleObj>
              </mc:Choice>
              <mc:Fallback>
                <p:oleObj name="Equation" r:id="rId2" imgW="558720" imgH="215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342706" y="3871247"/>
                        <a:ext cx="558800" cy="2159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>
            <a:extLst>
              <a:ext uri="{FF2B5EF4-FFF2-40B4-BE49-F238E27FC236}">
                <a16:creationId xmlns:a16="http://schemas.microsoft.com/office/drawing/2014/main" id="{3911985F-80AD-4ED8-B6E3-3E4618DC3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3277709"/>
              </p:ext>
            </p:extLst>
          </p:nvPr>
        </p:nvGraphicFramePr>
        <p:xfrm>
          <a:off x="7709779" y="3871247"/>
          <a:ext cx="5588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58720" imgH="215640" progId="Equation.DSMT4">
                  <p:embed/>
                </p:oleObj>
              </mc:Choice>
              <mc:Fallback>
                <p:oleObj name="Equation" r:id="rId4" imgW="558720" imgH="215640" progId="Equation.DSMT4">
                  <p:embed/>
                  <p:pic>
                    <p:nvPicPr>
                      <p:cNvPr id="23" name="Object 22">
                        <a:extLst>
                          <a:ext uri="{FF2B5EF4-FFF2-40B4-BE49-F238E27FC236}">
                            <a16:creationId xmlns:a16="http://schemas.microsoft.com/office/drawing/2014/main" id="{FAC50CA1-E50D-447A-8FD1-790DEA2B69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709779" y="3871247"/>
                        <a:ext cx="558800" cy="2159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>
            <a:extLst>
              <a:ext uri="{FF2B5EF4-FFF2-40B4-BE49-F238E27FC236}">
                <a16:creationId xmlns:a16="http://schemas.microsoft.com/office/drawing/2014/main" id="{52116552-D844-4495-9DA8-C885E9CFCE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1600045"/>
              </p:ext>
            </p:extLst>
          </p:nvPr>
        </p:nvGraphicFramePr>
        <p:xfrm>
          <a:off x="6342706" y="4208763"/>
          <a:ext cx="5588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58720" imgH="215640" progId="Equation.DSMT4">
                  <p:embed/>
                </p:oleObj>
              </mc:Choice>
              <mc:Fallback>
                <p:oleObj name="Equation" r:id="rId6" imgW="558720" imgH="215640" progId="Equation.DSMT4">
                  <p:embed/>
                  <p:pic>
                    <p:nvPicPr>
                      <p:cNvPr id="23" name="Object 22">
                        <a:extLst>
                          <a:ext uri="{FF2B5EF4-FFF2-40B4-BE49-F238E27FC236}">
                            <a16:creationId xmlns:a16="http://schemas.microsoft.com/office/drawing/2014/main" id="{FAC50CA1-E50D-447A-8FD1-790DEA2B69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342706" y="4208763"/>
                        <a:ext cx="558800" cy="2159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F1E53488-D276-4822-83B7-453B38F9C8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4926041"/>
              </p:ext>
            </p:extLst>
          </p:nvPr>
        </p:nvGraphicFramePr>
        <p:xfrm>
          <a:off x="7709779" y="4208763"/>
          <a:ext cx="5588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558720" imgH="215640" progId="Equation.DSMT4">
                  <p:embed/>
                </p:oleObj>
              </mc:Choice>
              <mc:Fallback>
                <p:oleObj name="Equation" r:id="rId8" imgW="558720" imgH="215640" progId="Equation.DSMT4">
                  <p:embed/>
                  <p:pic>
                    <p:nvPicPr>
                      <p:cNvPr id="25" name="Object 24">
                        <a:extLst>
                          <a:ext uri="{FF2B5EF4-FFF2-40B4-BE49-F238E27FC236}">
                            <a16:creationId xmlns:a16="http://schemas.microsoft.com/office/drawing/2014/main" id="{52116552-D844-4495-9DA8-C885E9CFCED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709779" y="4208763"/>
                        <a:ext cx="558800" cy="2159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25590B8C-788E-4BF8-BDF2-3F87530824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6605364"/>
              </p:ext>
            </p:extLst>
          </p:nvPr>
        </p:nvGraphicFramePr>
        <p:xfrm>
          <a:off x="6342706" y="4546279"/>
          <a:ext cx="5588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558720" imgH="215640" progId="Equation.DSMT4">
                  <p:embed/>
                </p:oleObj>
              </mc:Choice>
              <mc:Fallback>
                <p:oleObj name="Equation" r:id="rId10" imgW="558720" imgH="215640" progId="Equation.DSMT4">
                  <p:embed/>
                  <p:pic>
                    <p:nvPicPr>
                      <p:cNvPr id="25" name="Object 24">
                        <a:extLst>
                          <a:ext uri="{FF2B5EF4-FFF2-40B4-BE49-F238E27FC236}">
                            <a16:creationId xmlns:a16="http://schemas.microsoft.com/office/drawing/2014/main" id="{52116552-D844-4495-9DA8-C885E9CFCED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342706" y="4546279"/>
                        <a:ext cx="558800" cy="2159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10C2CABB-660F-4EF3-AA0A-8611615201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8896689"/>
              </p:ext>
            </p:extLst>
          </p:nvPr>
        </p:nvGraphicFramePr>
        <p:xfrm>
          <a:off x="7718836" y="4555332"/>
          <a:ext cx="5588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558720" imgH="215640" progId="Equation.DSMT4">
                  <p:embed/>
                </p:oleObj>
              </mc:Choice>
              <mc:Fallback>
                <p:oleObj name="Equation" r:id="rId12" imgW="558720" imgH="215640" progId="Equation.DSMT4">
                  <p:embed/>
                  <p:pic>
                    <p:nvPicPr>
                      <p:cNvPr id="27" name="Object 26">
                        <a:extLst>
                          <a:ext uri="{FF2B5EF4-FFF2-40B4-BE49-F238E27FC236}">
                            <a16:creationId xmlns:a16="http://schemas.microsoft.com/office/drawing/2014/main" id="{25590B8C-788E-4BF8-BDF2-3F87530824E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718836" y="4555332"/>
                        <a:ext cx="558800" cy="2159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id="{9906F8F1-E5ED-4522-AAE1-C4AF3EB4A7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1476697"/>
              </p:ext>
            </p:extLst>
          </p:nvPr>
        </p:nvGraphicFramePr>
        <p:xfrm>
          <a:off x="6351759" y="4921867"/>
          <a:ext cx="5588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558720" imgH="215640" progId="Equation.DSMT4">
                  <p:embed/>
                </p:oleObj>
              </mc:Choice>
              <mc:Fallback>
                <p:oleObj name="Equation" r:id="rId14" imgW="558720" imgH="215640" progId="Equation.DSMT4">
                  <p:embed/>
                  <p:pic>
                    <p:nvPicPr>
                      <p:cNvPr id="27" name="Object 26">
                        <a:extLst>
                          <a:ext uri="{FF2B5EF4-FFF2-40B4-BE49-F238E27FC236}">
                            <a16:creationId xmlns:a16="http://schemas.microsoft.com/office/drawing/2014/main" id="{25590B8C-788E-4BF8-BDF2-3F87530824E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351759" y="4921867"/>
                        <a:ext cx="558800" cy="2159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>
            <a:extLst>
              <a:ext uri="{FF2B5EF4-FFF2-40B4-BE49-F238E27FC236}">
                <a16:creationId xmlns:a16="http://schemas.microsoft.com/office/drawing/2014/main" id="{9F64BCA1-DF08-4D35-87DC-06F3B70717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9313581"/>
              </p:ext>
            </p:extLst>
          </p:nvPr>
        </p:nvGraphicFramePr>
        <p:xfrm>
          <a:off x="7718832" y="4920306"/>
          <a:ext cx="5588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558720" imgH="215640" progId="Equation.DSMT4">
                  <p:embed/>
                </p:oleObj>
              </mc:Choice>
              <mc:Fallback>
                <p:oleObj name="Equation" r:id="rId16" imgW="558720" imgH="215640" progId="Equation.DSMT4">
                  <p:embed/>
                  <p:pic>
                    <p:nvPicPr>
                      <p:cNvPr id="29" name="Object 28">
                        <a:extLst>
                          <a:ext uri="{FF2B5EF4-FFF2-40B4-BE49-F238E27FC236}">
                            <a16:creationId xmlns:a16="http://schemas.microsoft.com/office/drawing/2014/main" id="{9906F8F1-E5ED-4522-AAE1-C4AF3EB4A7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7718832" y="4920306"/>
                        <a:ext cx="558800" cy="2159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>
            <a:extLst>
              <a:ext uri="{FF2B5EF4-FFF2-40B4-BE49-F238E27FC236}">
                <a16:creationId xmlns:a16="http://schemas.microsoft.com/office/drawing/2014/main" id="{64DC1586-EA2E-4C8B-B34A-C10FECED52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7153351"/>
              </p:ext>
            </p:extLst>
          </p:nvPr>
        </p:nvGraphicFramePr>
        <p:xfrm>
          <a:off x="6399856" y="5246655"/>
          <a:ext cx="4445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444240" imgH="215640" progId="Equation.DSMT4">
                  <p:embed/>
                </p:oleObj>
              </mc:Choice>
              <mc:Fallback>
                <p:oleObj name="Equation" r:id="rId18" imgW="444240" imgH="215640" progId="Equation.DSMT4">
                  <p:embed/>
                  <p:pic>
                    <p:nvPicPr>
                      <p:cNvPr id="29" name="Object 28">
                        <a:extLst>
                          <a:ext uri="{FF2B5EF4-FFF2-40B4-BE49-F238E27FC236}">
                            <a16:creationId xmlns:a16="http://schemas.microsoft.com/office/drawing/2014/main" id="{9906F8F1-E5ED-4522-AAE1-C4AF3EB4A7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6399856" y="5246655"/>
                        <a:ext cx="444500" cy="2159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C09574D-7042-4017-A125-52509D781D74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57200" y="5833234"/>
            <a:ext cx="4791075" cy="226595"/>
          </a:xfrm>
        </p:spPr>
        <p:txBody>
          <a:bodyPr lIns="0" tIns="0" rIns="0" bIns="0"/>
          <a:lstStyle/>
          <a:p>
            <a:pPr marL="432" indent="0">
              <a:buNone/>
            </a:pPr>
            <a:r>
              <a:rPr lang="en-US" sz="1200" dirty="0"/>
              <a:t>*Calculated with a financial calculator, using below equation:</a:t>
            </a:r>
          </a:p>
        </p:txBody>
      </p:sp>
      <p:graphicFrame>
        <p:nvGraphicFramePr>
          <p:cNvPr id="15" name="Object 14" descr="P = start fraction C over 1 + i end fraction + start fraction C over left parenthesis 1 + i right parenthesis sqaured end fraction + start fraction C over left parenthesis 1 + i right parenthesis cubed end fraction + ellipsis + C over left parenthesis 1 + i right parenthesis to the n power end fraction+ start fraction F over left parenthesis 1 + i right parenthesis to the n power end fraction">
            <a:extLst>
              <a:ext uri="{FF2B5EF4-FFF2-40B4-BE49-F238E27FC236}">
                <a16:creationId xmlns:a16="http://schemas.microsoft.com/office/drawing/2014/main" id="{99F01D75-5034-4260-8C53-9F2169F0778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8814628"/>
              </p:ext>
            </p:extLst>
          </p:nvPr>
        </p:nvGraphicFramePr>
        <p:xfrm>
          <a:off x="457200" y="6031255"/>
          <a:ext cx="5563236" cy="5827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5956200" imgH="787320" progId="Equation.DSMT4">
                  <p:embed/>
                </p:oleObj>
              </mc:Choice>
              <mc:Fallback>
                <p:oleObj name="Equation" r:id="rId20" imgW="5956200" imgH="787320" progId="Equation.DSMT4">
                  <p:embed/>
                  <p:pic>
                    <p:nvPicPr>
                      <p:cNvPr id="4" name="Object 3" descr="P = start fraction C over 1 + i end fraction + start fraction C over left parenthesis 1 + i right parenthesis sqaured end fraction + start fraction C over left parenthesis 1 + i right parenthesis cubed end fraction + ellipsis + C over left parenthesis 1 + i right parenthesis to the n power end fraction+ start fraction F over left parenthesis 1 + i right parenthesis to the n power end fraction">
                        <a:extLst>
                          <a:ext uri="{FF2B5EF4-FFF2-40B4-BE49-F238E27FC236}">
                            <a16:creationId xmlns:a16="http://schemas.microsoft.com/office/drawing/2014/main" id="{6FCFE66B-4F4C-4B9E-8E24-530918D8755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457200" y="6031255"/>
                        <a:ext cx="5563236" cy="5827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FE01630D-5315-42C6-894C-D818F4FD09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9217402"/>
              </p:ext>
            </p:extLst>
          </p:nvPr>
        </p:nvGraphicFramePr>
        <p:xfrm>
          <a:off x="6351759" y="3514695"/>
          <a:ext cx="5588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58720" imgH="215640" progId="Equation.DSMT4">
                  <p:embed/>
                </p:oleObj>
              </mc:Choice>
              <mc:Fallback>
                <p:oleObj name="Equation" r:id="rId2" imgW="558720" imgH="215640" progId="Equation.DSMT4">
                  <p:embed/>
                  <p:pic>
                    <p:nvPicPr>
                      <p:cNvPr id="23" name="Object 22">
                        <a:extLst>
                          <a:ext uri="{FF2B5EF4-FFF2-40B4-BE49-F238E27FC236}">
                            <a16:creationId xmlns:a16="http://schemas.microsoft.com/office/drawing/2014/main" id="{FAC50CA1-E50D-447A-8FD1-790DEA2B694B}"/>
                          </a:ext>
                          <a:ext uri="{C183D7F6-B498-43B3-948B-1728B52AA6E4}">
                            <adec:decorative xmlns:adec="http://schemas.microsoft.com/office/drawing/2017/decorative" val="1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351759" y="3514695"/>
                        <a:ext cx="558800" cy="2159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2096B79F-14DF-42ED-AE1A-5960E4D659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6327880"/>
              </p:ext>
            </p:extLst>
          </p:nvPr>
        </p:nvGraphicFramePr>
        <p:xfrm>
          <a:off x="7718836" y="3497179"/>
          <a:ext cx="5588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58720" imgH="215640" progId="Equation.DSMT4">
                  <p:embed/>
                </p:oleObj>
              </mc:Choice>
              <mc:Fallback>
                <p:oleObj name="Equation" r:id="rId4" imgW="558720" imgH="215640" progId="Equation.DSMT4">
                  <p:embed/>
                  <p:pic>
                    <p:nvPicPr>
                      <p:cNvPr id="24" name="Object 23">
                        <a:extLst>
                          <a:ext uri="{FF2B5EF4-FFF2-40B4-BE49-F238E27FC236}">
                            <a16:creationId xmlns:a16="http://schemas.microsoft.com/office/drawing/2014/main" id="{3911985F-80AD-4ED8-B6E3-3E4618DC3231}"/>
                          </a:ext>
                          <a:ext uri="{C183D7F6-B498-43B3-948B-1728B52AA6E4}">
                            <adec:decorative xmlns:adec="http://schemas.microsoft.com/office/drawing/2017/decorative" val="1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718836" y="3497179"/>
                        <a:ext cx="558800" cy="2159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435261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449D3-F381-4CAA-BE0E-BCD66D04E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Maturity and the Volatility of Bond Returns: Interest-Rate Risk</a:t>
            </a:r>
            <a:endParaRPr lang="en-IN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3CE7A4-E288-4E48-8A4A-8BBEF8FDC82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Prices and returns for long-term bonds are more volatile than those for shorter-term bonds.</a:t>
            </a:r>
          </a:p>
          <a:p>
            <a:r>
              <a:rPr lang="en-US" dirty="0"/>
              <a:t>There is no interest-rate risk for any bond whose time to maturity matches the holding period.</a:t>
            </a:r>
          </a:p>
        </p:txBody>
      </p:sp>
    </p:spTree>
    <p:extLst>
      <p:ext uri="{BB962C8B-B14F-4D97-AF65-F5344CB8AC3E}">
        <p14:creationId xmlns:p14="http://schemas.microsoft.com/office/powerpoint/2010/main" val="11335374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A901F3-1F8A-4F07-BC3B-F14BE8302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The Distinction Between Real and Nominal Interest Rates</a:t>
            </a:r>
            <a:endParaRPr lang="en-IN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B12FF5-5DFF-4C8F-874C-4564BB2F5B1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dirty="0"/>
              <a:t>Nominal interest rate</a:t>
            </a:r>
            <a:r>
              <a:rPr lang="en-US" dirty="0"/>
              <a:t> makes </a:t>
            </a:r>
            <a:r>
              <a:rPr lang="en-US" dirty="0">
                <a:solidFill>
                  <a:srgbClr val="FF0000"/>
                </a:solidFill>
              </a:rPr>
              <a:t>no allowance for inflation</a:t>
            </a:r>
            <a:r>
              <a:rPr lang="en-US" dirty="0"/>
              <a:t>.</a:t>
            </a:r>
          </a:p>
          <a:p>
            <a:r>
              <a:rPr lang="en-US" b="1" dirty="0"/>
              <a:t>Real interest rate</a:t>
            </a:r>
            <a:r>
              <a:rPr lang="en-US" dirty="0"/>
              <a:t> is </a:t>
            </a:r>
            <a:r>
              <a:rPr lang="en-US" dirty="0">
                <a:solidFill>
                  <a:srgbClr val="FF0000"/>
                </a:solidFill>
              </a:rPr>
              <a:t>adjusted for changes in price level </a:t>
            </a:r>
            <a:r>
              <a:rPr lang="en-US" dirty="0"/>
              <a:t>so it more accurately reflects the cost of borrowing.</a:t>
            </a:r>
          </a:p>
          <a:p>
            <a:pPr lvl="1"/>
            <a:r>
              <a:rPr lang="en-US" b="1" dirty="0"/>
              <a:t>Ex ante real interest rate</a:t>
            </a:r>
            <a:r>
              <a:rPr lang="en-US" dirty="0"/>
              <a:t> is adjusted for expected changes in the price level</a:t>
            </a:r>
          </a:p>
          <a:p>
            <a:pPr lvl="1"/>
            <a:r>
              <a:rPr lang="en-US" b="1" dirty="0"/>
              <a:t>Ex post real interest rate</a:t>
            </a:r>
            <a:r>
              <a:rPr lang="en-US" dirty="0"/>
              <a:t> is adjusted for actual changes in the price level</a:t>
            </a:r>
          </a:p>
        </p:txBody>
      </p:sp>
    </p:spTree>
    <p:extLst>
      <p:ext uri="{BB962C8B-B14F-4D97-AF65-F5344CB8AC3E}">
        <p14:creationId xmlns:p14="http://schemas.microsoft.com/office/powerpoint/2010/main" val="35807398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B5416-326E-4A6D-9B7E-E01BA77D5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Fisher Equation</a:t>
            </a:r>
          </a:p>
        </p:txBody>
      </p:sp>
      <p:graphicFrame>
        <p:nvGraphicFramePr>
          <p:cNvPr id="17" name="Object 16" descr="i = i sub r + pi to the e power ">
            <a:extLst>
              <a:ext uri="{FF2B5EF4-FFF2-40B4-BE49-F238E27FC236}">
                <a16:creationId xmlns:a16="http://schemas.microsoft.com/office/drawing/2014/main" id="{5F377DD0-1173-4887-BD21-81A2F2AD00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1062212"/>
              </p:ext>
            </p:extLst>
          </p:nvPr>
        </p:nvGraphicFramePr>
        <p:xfrm>
          <a:off x="594888" y="1611059"/>
          <a:ext cx="12446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244520" imgH="419040" progId="Equation.DSMT4">
                  <p:embed/>
                </p:oleObj>
              </mc:Choice>
              <mc:Fallback>
                <p:oleObj name="Equation" r:id="rId3" imgW="1244520" imgH="419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4888" y="1611059"/>
                        <a:ext cx="1244600" cy="41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E10C58-7436-4B1A-8818-04E39D71A9E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2161169"/>
            <a:ext cx="4011769" cy="556731"/>
          </a:xfrm>
        </p:spPr>
        <p:txBody>
          <a:bodyPr/>
          <a:lstStyle/>
          <a:p>
            <a:pPr marL="432" indent="0">
              <a:buNone/>
            </a:pPr>
            <a:r>
              <a:rPr lang="en-IN" i="1" dirty="0"/>
              <a:t>i </a:t>
            </a:r>
            <a:r>
              <a:rPr lang="en-IN" dirty="0"/>
              <a:t>= nominal interest rate</a:t>
            </a:r>
          </a:p>
        </p:txBody>
      </p:sp>
      <p:graphicFrame>
        <p:nvGraphicFramePr>
          <p:cNvPr id="25" name="Object 24" descr="i sub r = real interest rate ">
            <a:extLst>
              <a:ext uri="{FF2B5EF4-FFF2-40B4-BE49-F238E27FC236}">
                <a16:creationId xmlns:a16="http://schemas.microsoft.com/office/drawing/2014/main" id="{37AAD01D-3ACA-4FE8-A58C-163EBC73EE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2224280"/>
              </p:ext>
            </p:extLst>
          </p:nvPr>
        </p:nvGraphicFramePr>
        <p:xfrm>
          <a:off x="516709" y="2817499"/>
          <a:ext cx="28067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806560" imgH="380880" progId="Equation.DSMT4">
                  <p:embed/>
                </p:oleObj>
              </mc:Choice>
              <mc:Fallback>
                <p:oleObj name="Equation" r:id="rId5" imgW="2806560" imgH="380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16709" y="2817499"/>
                        <a:ext cx="2806700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 descr="Pi to the e power = expected inflation rate">
            <a:extLst>
              <a:ext uri="{FF2B5EF4-FFF2-40B4-BE49-F238E27FC236}">
                <a16:creationId xmlns:a16="http://schemas.microsoft.com/office/drawing/2014/main" id="{31A3047B-122D-4928-970F-8AB6573179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1867214"/>
              </p:ext>
            </p:extLst>
          </p:nvPr>
        </p:nvGraphicFramePr>
        <p:xfrm>
          <a:off x="506600" y="3310017"/>
          <a:ext cx="36957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3695400" imgH="393480" progId="Equation.DSMT4">
                  <p:embed/>
                </p:oleObj>
              </mc:Choice>
              <mc:Fallback>
                <p:oleObj name="Equation" r:id="rId7" imgW="3695400" imgH="393480" progId="Equation.DSMT4">
                  <p:embed/>
                  <p:pic>
                    <p:nvPicPr>
                      <p:cNvPr id="26" name="Object 25">
                        <a:extLst>
                          <a:ext uri="{FF2B5EF4-FFF2-40B4-BE49-F238E27FC236}">
                            <a16:creationId xmlns:a16="http://schemas.microsoft.com/office/drawing/2014/main" id="{F498A4E2-BF72-46CC-AD1D-AEA56973C4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06600" y="3310017"/>
                        <a:ext cx="3695700" cy="393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5DDFAE-3B66-4747-8ABA-A0613446109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7200" y="3837341"/>
            <a:ext cx="8229600" cy="2805288"/>
          </a:xfrm>
        </p:spPr>
        <p:txBody>
          <a:bodyPr/>
          <a:lstStyle/>
          <a:p>
            <a:pPr marL="432" indent="0">
              <a:buNone/>
            </a:pPr>
            <a:r>
              <a:rPr lang="en-US" i="1" dirty="0">
                <a:solidFill>
                  <a:srgbClr val="FF0000"/>
                </a:solidFill>
              </a:rPr>
              <a:t>When the real interest rate is low, there are greater incentives to borrow and fewer incentives to lend. Why?</a:t>
            </a:r>
          </a:p>
          <a:p>
            <a:pPr marL="432" indent="0">
              <a:buNone/>
            </a:pPr>
            <a:r>
              <a:rPr lang="en-US" dirty="0"/>
              <a:t>The real interest rate is a better indicator of the incentives to borrow and lend.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881897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CFFB0-2699-4A49-BF29-71DED7EEC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Figure 1 Real and Nominal Interest Rates (Three-Month Treasury Bill), 1953–2020</a:t>
            </a:r>
            <a:endParaRPr lang="en-IN" sz="3200" dirty="0"/>
          </a:p>
        </p:txBody>
      </p:sp>
      <p:pic>
        <p:nvPicPr>
          <p:cNvPr id="12" name="Content Placeholder 11" descr="A line graph depicts the estimated real rate and the nominal rate for the period from 19 53 to 20 20. For long description in Notes pane, press F6.">
            <a:extLst>
              <a:ext uri="{FF2B5EF4-FFF2-40B4-BE49-F238E27FC236}">
                <a16:creationId xmlns:a16="http://schemas.microsoft.com/office/drawing/2014/main" id="{F0299197-1763-44EA-8DDA-7B4DBC0D987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1583221" y="1623641"/>
            <a:ext cx="6164882" cy="3257045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83EC93-8551-4C8C-85EE-54B53CB3D77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7200" y="5034065"/>
            <a:ext cx="5686425" cy="230086"/>
          </a:xfrm>
        </p:spPr>
        <p:txBody>
          <a:bodyPr tIns="0" rIns="0" bIns="0"/>
          <a:lstStyle/>
          <a:p>
            <a:pPr marL="432" indent="0">
              <a:buNone/>
            </a:pPr>
            <a:r>
              <a:rPr lang="en-IN" sz="1200" b="1" dirty="0">
                <a:latin typeface="+mn-lt"/>
              </a:rPr>
              <a:t>Sources:</a:t>
            </a:r>
            <a:r>
              <a:rPr lang="en-IN" sz="1200" i="1" dirty="0">
                <a:latin typeface="+mn-lt"/>
              </a:rPr>
              <a:t> </a:t>
            </a:r>
            <a:r>
              <a:rPr lang="en-IN" sz="1200" dirty="0">
                <a:latin typeface="+mn-lt"/>
              </a:rPr>
              <a:t>Nominal rates from Federal Reserve Bank of St. Louis F</a:t>
            </a:r>
            <a:r>
              <a:rPr lang="en-IN" sz="100" dirty="0">
                <a:latin typeface="+mn-lt"/>
              </a:rPr>
              <a:t> </a:t>
            </a:r>
            <a:r>
              <a:rPr lang="en-IN" sz="1200" dirty="0">
                <a:latin typeface="+mn-lt"/>
              </a:rPr>
              <a:t>R</a:t>
            </a:r>
            <a:r>
              <a:rPr lang="en-IN" sz="100" dirty="0">
                <a:latin typeface="+mn-lt"/>
              </a:rPr>
              <a:t> </a:t>
            </a:r>
            <a:r>
              <a:rPr lang="en-IN" sz="1200" dirty="0">
                <a:latin typeface="+mn-lt"/>
              </a:rPr>
              <a:t>E</a:t>
            </a:r>
            <a:r>
              <a:rPr lang="en-IN" sz="100" dirty="0">
                <a:latin typeface="+mn-lt"/>
              </a:rPr>
              <a:t> </a:t>
            </a:r>
            <a:r>
              <a:rPr lang="en-IN" sz="1200" dirty="0">
                <a:latin typeface="+mn-lt"/>
              </a:rPr>
              <a:t>D database: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392AB17-BCF1-4190-8C01-E6F85F478BB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19824" y="5049876"/>
            <a:ext cx="2779395" cy="226987"/>
          </a:xfrm>
        </p:spPr>
        <p:txBody>
          <a:bodyPr lIns="0" tIns="0" rIns="0" bIns="0"/>
          <a:lstStyle/>
          <a:p>
            <a:pPr marL="0" indent="0">
              <a:buNone/>
            </a:pPr>
            <a:r>
              <a:rPr lang="en-IN" sz="1200" dirty="0">
                <a:latin typeface="+mn-lt"/>
                <a:hlinkClick r:id="rId4" tooltip="https://fred.stlouisfed.org/series/TB3MS"/>
              </a:rPr>
              <a:t>https://fred.stlouisfed.org/series/TB3MS</a:t>
            </a:r>
            <a:endParaRPr lang="en-IN" sz="1200" dirty="0">
              <a:latin typeface="+mn-lt"/>
              <a:hlinkClick r:id="rId5" tooltip="http://research.stlouisfed.org/fred2/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535940" y="5332967"/>
            <a:ext cx="346710" cy="225349"/>
          </a:xfrm>
        </p:spPr>
        <p:txBody>
          <a:bodyPr lIns="0" tIns="0" rIns="0" bIns="0"/>
          <a:lstStyle/>
          <a:p>
            <a:pPr marL="0" indent="0">
              <a:buNone/>
            </a:pPr>
            <a:r>
              <a:rPr lang="en-IN" sz="1200" dirty="0">
                <a:latin typeface="+mn-lt"/>
              </a:rPr>
              <a:t>and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944561" y="5336358"/>
            <a:ext cx="2963864" cy="230259"/>
          </a:xfrm>
        </p:spPr>
        <p:txBody>
          <a:bodyPr lIns="0" tIns="0" rIns="0" bIns="0"/>
          <a:lstStyle/>
          <a:p>
            <a:pPr marL="0" indent="0">
              <a:buNone/>
            </a:pPr>
            <a:r>
              <a:rPr lang="en-IN" sz="1200" dirty="0">
                <a:latin typeface="+mn-lt"/>
                <a:hlinkClick r:id="rId6" tooltip="https://fred.stlouisfed.org/series/CPIAUCSL"/>
              </a:rPr>
              <a:t>https://fred.stlouisfed.org/series/CPIAUCSL</a:t>
            </a:r>
            <a:endParaRPr lang="en-IN" sz="1200" dirty="0">
              <a:latin typeface="+mn-lt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8"/>
          </p:nvPr>
        </p:nvSpPr>
        <p:spPr>
          <a:xfrm>
            <a:off x="3927475" y="5332968"/>
            <a:ext cx="4264025" cy="233650"/>
          </a:xfrm>
        </p:spPr>
        <p:txBody>
          <a:bodyPr lIns="0" tIns="0" rIns="0" bIns="0"/>
          <a:lstStyle/>
          <a:p>
            <a:pPr marL="0" indent="0">
              <a:buNone/>
            </a:pPr>
            <a:r>
              <a:rPr lang="en-IN" sz="1200" dirty="0">
                <a:latin typeface="+mn-lt"/>
              </a:rPr>
              <a:t>. The real rate is constructed using the procedure outlined in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9"/>
          </p:nvPr>
        </p:nvSpPr>
        <p:spPr>
          <a:xfrm>
            <a:off x="547779" y="5644594"/>
            <a:ext cx="8294687" cy="623412"/>
          </a:xfrm>
        </p:spPr>
        <p:txBody>
          <a:bodyPr lIns="0" tIns="0" rIns="0" bIns="0"/>
          <a:lstStyle/>
          <a:p>
            <a:pPr marL="0" indent="0">
              <a:buNone/>
            </a:pPr>
            <a:r>
              <a:rPr lang="en-IN" sz="1200" dirty="0">
                <a:latin typeface="+mn-lt"/>
              </a:rPr>
              <a:t>Frederic S. Mishkin, “The Real Interest Rate: An Empirical Investigation,” </a:t>
            </a:r>
            <a:r>
              <a:rPr lang="en-IN" sz="1200" b="1" dirty="0">
                <a:latin typeface="+mn-lt"/>
              </a:rPr>
              <a:t>Carnegie-Rochester Conference Series on Public Policy</a:t>
            </a:r>
            <a:r>
              <a:rPr lang="en-IN" sz="1200" i="1" dirty="0">
                <a:latin typeface="+mn-lt"/>
              </a:rPr>
              <a:t> </a:t>
            </a:r>
            <a:r>
              <a:rPr lang="en-IN" sz="1200" dirty="0">
                <a:latin typeface="+mn-lt"/>
              </a:rPr>
              <a:t>15 (1981): 151–200. This procedure involves estimating expected inflation as a function of past interest rates, inflation, and time trends, and then subtracting the expected inflation measure from the nominal interest rate.</a:t>
            </a:r>
          </a:p>
        </p:txBody>
      </p:sp>
    </p:spTree>
    <p:extLst>
      <p:ext uri="{BB962C8B-B14F-4D97-AF65-F5344CB8AC3E}">
        <p14:creationId xmlns:p14="http://schemas.microsoft.com/office/powerpoint/2010/main" val="2073724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9C8E1-16DB-4857-B8AF-C54DC942C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Interest Rate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A767DE-7EBF-443F-BB57-319B79D19AC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1552575"/>
            <a:ext cx="8229600" cy="4536940"/>
          </a:xfrm>
        </p:spPr>
        <p:txBody>
          <a:bodyPr/>
          <a:lstStyle/>
          <a:p>
            <a:r>
              <a:rPr lang="en-US" dirty="0"/>
              <a:t>When economists say “interest rates” they mean “</a:t>
            </a:r>
            <a:r>
              <a:rPr lang="en-US" dirty="0">
                <a:solidFill>
                  <a:srgbClr val="FF0000"/>
                </a:solidFill>
              </a:rPr>
              <a:t>yield to maturity</a:t>
            </a:r>
            <a:r>
              <a:rPr lang="en-US" dirty="0"/>
              <a:t>” (more on this soon)</a:t>
            </a:r>
          </a:p>
          <a:p>
            <a:r>
              <a:rPr lang="en-US" dirty="0"/>
              <a:t>You will find out that “</a:t>
            </a:r>
            <a:r>
              <a:rPr lang="en-US" dirty="0">
                <a:solidFill>
                  <a:srgbClr val="FF0000"/>
                </a:solidFill>
              </a:rPr>
              <a:t>yield</a:t>
            </a:r>
            <a:r>
              <a:rPr lang="en-US" dirty="0"/>
              <a:t>” of a bond is different from its “</a:t>
            </a:r>
            <a:r>
              <a:rPr lang="en-US" dirty="0">
                <a:solidFill>
                  <a:srgbClr val="FF0000"/>
                </a:solidFill>
              </a:rPr>
              <a:t>rate of return</a:t>
            </a:r>
            <a:r>
              <a:rPr lang="en-US" dirty="0"/>
              <a:t>”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097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9C8E1-16DB-4857-B8AF-C54DC942C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Measuring Interest Rates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A767DE-7EBF-443F-BB57-319B79D19AC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1552575"/>
            <a:ext cx="8229600" cy="1335480"/>
          </a:xfrm>
        </p:spPr>
        <p:txBody>
          <a:bodyPr/>
          <a:lstStyle/>
          <a:p>
            <a:r>
              <a:rPr lang="en-US" b="1" dirty="0"/>
              <a:t>Present value:</a:t>
            </a:r>
            <a:r>
              <a:rPr lang="en-US" dirty="0"/>
              <a:t> a dollar paid to you one year from now is less valuable than a dollar paid to you today.</a:t>
            </a:r>
          </a:p>
          <a:p>
            <a:pPr lvl="1" indent="-284400"/>
            <a:r>
              <a:rPr lang="en-US" dirty="0"/>
              <a:t>Why: a dollar deposited today can earn interest and</a:t>
            </a:r>
            <a:endParaRPr lang="en-IN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EAF786-F166-4E29-A7BA-259A2179248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7200" y="2959928"/>
            <a:ext cx="2057400" cy="408741"/>
          </a:xfrm>
        </p:spPr>
        <p:txBody>
          <a:bodyPr tIns="0"/>
          <a:lstStyle/>
          <a:p>
            <a:pPr marL="741600" lvl="1" indent="0">
              <a:buNone/>
            </a:pPr>
            <a:r>
              <a:rPr lang="en-IN" dirty="0"/>
              <a:t>become</a:t>
            </a:r>
          </a:p>
        </p:txBody>
      </p:sp>
      <p:graphicFrame>
        <p:nvGraphicFramePr>
          <p:cNvPr id="17" name="Object 16" descr="$1 times left parenthesis 1 + i right parenthesis ">
            <a:extLst>
              <a:ext uri="{FF2B5EF4-FFF2-40B4-BE49-F238E27FC236}">
                <a16:creationId xmlns:a16="http://schemas.microsoft.com/office/drawing/2014/main" id="{741C6192-656B-4DAF-A5BC-EF7F78931DD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95076" y="3002242"/>
          <a:ext cx="1183344" cy="3328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18960" imgH="342720" progId="Equation.DSMT4">
                  <p:embed/>
                </p:oleObj>
              </mc:Choice>
              <mc:Fallback>
                <p:oleObj name="Equation" r:id="rId2" imgW="1218960" imgH="342720" progId="Equation.DSMT4">
                  <p:embed/>
                  <p:pic>
                    <p:nvPicPr>
                      <p:cNvPr id="17" name="Object 16" descr="$1 times left parenthesis 1 + i right parenthesis ">
                        <a:extLst>
                          <a:ext uri="{FF2B5EF4-FFF2-40B4-BE49-F238E27FC236}">
                            <a16:creationId xmlns:a16="http://schemas.microsoft.com/office/drawing/2014/main" id="{741C6192-656B-4DAF-A5BC-EF7F78931DD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595076" y="3002242"/>
                        <a:ext cx="1183344" cy="3328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6FCE51D-748D-4B66-8D7A-83A87890004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892990" y="2953643"/>
            <a:ext cx="4852658" cy="436894"/>
          </a:xfrm>
        </p:spPr>
        <p:txBody>
          <a:bodyPr lIns="0" tIns="0"/>
          <a:lstStyle/>
          <a:p>
            <a:pPr marL="0" lvl="1" indent="0">
              <a:buNone/>
            </a:pPr>
            <a:r>
              <a:rPr lang="en-IN" dirty="0"/>
              <a:t>one year from today.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D18505-742B-4EBE-B69B-EBA739A56CC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57200" y="3512745"/>
            <a:ext cx="8388036" cy="2408221"/>
          </a:xfrm>
        </p:spPr>
        <p:txBody>
          <a:bodyPr tIns="0"/>
          <a:lstStyle/>
          <a:p>
            <a:pPr lvl="1" indent="-284400"/>
            <a:r>
              <a:rPr lang="en-US" dirty="0"/>
              <a:t>To understand the importance of this notion, consider the value of a $20 million lottery payout today versus a payment of $1 million per year for each of the next 20 years. Are these two values the same?</a:t>
            </a:r>
          </a:p>
        </p:txBody>
      </p:sp>
    </p:spTree>
    <p:extLst>
      <p:ext uri="{BB962C8B-B14F-4D97-AF65-F5344CB8AC3E}">
        <p14:creationId xmlns:p14="http://schemas.microsoft.com/office/powerpoint/2010/main" val="3543720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5E564-04AA-420C-9E88-C08E41143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Present Value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D40C01-6A0C-4AF1-8CEA-2E51E94F6B3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1556327"/>
            <a:ext cx="8229600" cy="516917"/>
          </a:xfrm>
        </p:spPr>
        <p:txBody>
          <a:bodyPr/>
          <a:lstStyle/>
          <a:p>
            <a:pPr marL="432" indent="0">
              <a:buNone/>
            </a:pPr>
            <a:r>
              <a:rPr lang="en-IN" dirty="0"/>
              <a:t>Let </a:t>
            </a:r>
            <a:r>
              <a:rPr lang="en-IN" i="1" dirty="0"/>
              <a:t>i</a:t>
            </a:r>
            <a:r>
              <a:rPr lang="en-IN" dirty="0"/>
              <a:t> = .10</a:t>
            </a:r>
          </a:p>
        </p:txBody>
      </p:sp>
      <p:graphicFrame>
        <p:nvGraphicFramePr>
          <p:cNvPr id="5" name="Object 4" descr="In one year, $100 times left parenthesis 1 + 0.10 right parenthesis = $110">
            <a:extLst>
              <a:ext uri="{FF2B5EF4-FFF2-40B4-BE49-F238E27FC236}">
                <a16:creationId xmlns:a16="http://schemas.microsoft.com/office/drawing/2014/main" id="{45EC345A-C71B-425C-B0F2-D7714730BAF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8673378"/>
              </p:ext>
            </p:extLst>
          </p:nvPr>
        </p:nvGraphicFramePr>
        <p:xfrm>
          <a:off x="546918" y="2199990"/>
          <a:ext cx="48895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889160" imgH="406080" progId="Equation.DSMT4">
                  <p:embed/>
                </p:oleObj>
              </mc:Choice>
              <mc:Fallback>
                <p:oleObj name="Equation" r:id="rId2" imgW="488916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46918" y="2199990"/>
                        <a:ext cx="4889500" cy="40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 descr="In two years, $110 times left parenthesis 1 + 0.10 right parenthesis = $121">
            <a:extLst>
              <a:ext uri="{FF2B5EF4-FFF2-40B4-BE49-F238E27FC236}">
                <a16:creationId xmlns:a16="http://schemas.microsoft.com/office/drawing/2014/main" id="{384ACFFD-1CC8-4CED-A6E0-49B76B3D48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3793317"/>
              </p:ext>
            </p:extLst>
          </p:nvPr>
        </p:nvGraphicFramePr>
        <p:xfrm>
          <a:off x="548978" y="2714625"/>
          <a:ext cx="49657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965480" imgH="406080" progId="Equation.DSMT4">
                  <p:embed/>
                </p:oleObj>
              </mc:Choice>
              <mc:Fallback>
                <p:oleObj name="Equation" r:id="rId4" imgW="4965480" imgH="40608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45EC345A-C71B-425C-B0F2-D7714730BAF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48978" y="2714625"/>
                        <a:ext cx="4965700" cy="40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 descr="or $100 times left parenthesis 1 + 0.10 right parenthesis squared ">
            <a:extLst>
              <a:ext uri="{FF2B5EF4-FFF2-40B4-BE49-F238E27FC236}">
                <a16:creationId xmlns:a16="http://schemas.microsoft.com/office/drawing/2014/main" id="{E7B4AB4F-CA25-45D7-A6BA-4676FD1EB3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9925328"/>
              </p:ext>
            </p:extLst>
          </p:nvPr>
        </p:nvGraphicFramePr>
        <p:xfrm>
          <a:off x="546918" y="3194050"/>
          <a:ext cx="26543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654280" imgH="469800" progId="Equation.DSMT4">
                  <p:embed/>
                </p:oleObj>
              </mc:Choice>
              <mc:Fallback>
                <p:oleObj name="Equation" r:id="rId6" imgW="2654280" imgH="469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46918" y="3194050"/>
                        <a:ext cx="2654300" cy="46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 descr="In three years, $121 times left parenthesis 1 + 0.10 right parenthesis = $133 ">
            <a:extLst>
              <a:ext uri="{FF2B5EF4-FFF2-40B4-BE49-F238E27FC236}">
                <a16:creationId xmlns:a16="http://schemas.microsoft.com/office/drawing/2014/main" id="{0892A48C-54F2-4C3F-BD07-9CC7F87F78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3030750"/>
              </p:ext>
            </p:extLst>
          </p:nvPr>
        </p:nvGraphicFramePr>
        <p:xfrm>
          <a:off x="546918" y="3782682"/>
          <a:ext cx="51816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5181480" imgH="406080" progId="Equation.DSMT4">
                  <p:embed/>
                </p:oleObj>
              </mc:Choice>
              <mc:Fallback>
                <p:oleObj name="Equation" r:id="rId8" imgW="518148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46918" y="3782682"/>
                        <a:ext cx="5181600" cy="40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 descr="or $100 times left parenthesis 1 + 0.10 right parenthesis cubed">
            <a:extLst>
              <a:ext uri="{FF2B5EF4-FFF2-40B4-BE49-F238E27FC236}">
                <a16:creationId xmlns:a16="http://schemas.microsoft.com/office/drawing/2014/main" id="{6D85A592-A003-45F0-A443-0B7E6EB162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404591"/>
              </p:ext>
            </p:extLst>
          </p:nvPr>
        </p:nvGraphicFramePr>
        <p:xfrm>
          <a:off x="546918" y="4329409"/>
          <a:ext cx="26543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654280" imgH="469800" progId="Equation.DSMT4">
                  <p:embed/>
                </p:oleObj>
              </mc:Choice>
              <mc:Fallback>
                <p:oleObj name="Equation" r:id="rId10" imgW="2654280" imgH="46980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E7B4AB4F-CA25-45D7-A6BA-4676FD1EB3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46918" y="4329409"/>
                        <a:ext cx="2654300" cy="46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3BE853-AD9E-42EB-A906-489BD55DAC1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7200" y="4943234"/>
            <a:ext cx="4630848" cy="563320"/>
          </a:xfrm>
        </p:spPr>
        <p:txBody>
          <a:bodyPr/>
          <a:lstStyle/>
          <a:p>
            <a:pPr marL="432" indent="0">
              <a:buNone/>
            </a:pPr>
            <a:r>
              <a:rPr lang="en-IN" dirty="0"/>
              <a:t>In </a:t>
            </a:r>
            <a:r>
              <a:rPr lang="en-IN" i="1" dirty="0"/>
              <a:t>n</a:t>
            </a:r>
            <a:r>
              <a:rPr lang="en-IN" dirty="0"/>
              <a:t> years</a:t>
            </a:r>
          </a:p>
        </p:txBody>
      </p:sp>
      <p:graphicFrame>
        <p:nvGraphicFramePr>
          <p:cNvPr id="10" name="Object 9" descr="$100 times left parenthesis 1 + i right parenthesis to the n power">
            <a:extLst>
              <a:ext uri="{FF2B5EF4-FFF2-40B4-BE49-F238E27FC236}">
                <a16:creationId xmlns:a16="http://schemas.microsoft.com/office/drawing/2014/main" id="{301A5694-7FBF-4266-ABFC-C344A98ECE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6832893"/>
              </p:ext>
            </p:extLst>
          </p:nvPr>
        </p:nvGraphicFramePr>
        <p:xfrm>
          <a:off x="546918" y="5665531"/>
          <a:ext cx="18034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803240" imgH="469800" progId="Equation.DSMT4">
                  <p:embed/>
                </p:oleObj>
              </mc:Choice>
              <mc:Fallback>
                <p:oleObj name="Equation" r:id="rId12" imgW="1803240" imgH="469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46918" y="5665531"/>
                        <a:ext cx="1803400" cy="469900"/>
                      </a:xfrm>
                      <a:prstGeom prst="rect">
                        <a:avLst/>
                      </a:prstGeom>
                      <a:solidFill>
                        <a:srgbClr val="92D050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0983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6E1A6-E313-4604-8770-7D58BBA60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Present Value </a:t>
            </a:r>
            <a:r>
              <a:rPr lang="en-US" sz="2000" b="0" dirty="0"/>
              <a:t>(1 of 2)</a:t>
            </a:r>
            <a:endParaRPr lang="en-IN" sz="2000" b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000628-C829-4AF2-B1CD-491C4F11334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1554921"/>
            <a:ext cx="8232775" cy="1668114"/>
          </a:xfrm>
        </p:spPr>
        <p:txBody>
          <a:bodyPr/>
          <a:lstStyle/>
          <a:p>
            <a:pPr marL="432" indent="0">
              <a:buNone/>
            </a:pPr>
            <a:r>
              <a:rPr lang="en-US" dirty="0"/>
              <a:t>P</a:t>
            </a:r>
            <a:r>
              <a:rPr lang="en-US" sz="100" dirty="0"/>
              <a:t> </a:t>
            </a:r>
            <a:r>
              <a:rPr lang="en-US" dirty="0"/>
              <a:t>V = today’s (present) value</a:t>
            </a:r>
          </a:p>
          <a:p>
            <a:pPr marL="432" indent="0">
              <a:buNone/>
            </a:pPr>
            <a:r>
              <a:rPr lang="en-US" dirty="0"/>
              <a:t>C</a:t>
            </a:r>
            <a:r>
              <a:rPr lang="en-US" sz="100" dirty="0"/>
              <a:t> </a:t>
            </a:r>
            <a:r>
              <a:rPr lang="en-US" dirty="0"/>
              <a:t>F = future cash flow (payment)</a:t>
            </a:r>
          </a:p>
          <a:p>
            <a:pPr marL="432" indent="0">
              <a:buNone/>
            </a:pPr>
            <a:r>
              <a:rPr lang="en-US" i="1" dirty="0"/>
              <a:t>i</a:t>
            </a:r>
            <a:r>
              <a:rPr lang="en-US" dirty="0"/>
              <a:t> = the interest rate</a:t>
            </a:r>
          </a:p>
        </p:txBody>
      </p:sp>
      <p:graphicFrame>
        <p:nvGraphicFramePr>
          <p:cNvPr id="4" name="Object 3" descr="P  V = start fraction C F over left parenthesis 1 + i right parenthesis to the n power end fraction">
            <a:extLst>
              <a:ext uri="{FF2B5EF4-FFF2-40B4-BE49-F238E27FC236}">
                <a16:creationId xmlns:a16="http://schemas.microsoft.com/office/drawing/2014/main" id="{B8C8078C-7B4F-44C1-A321-8CE6BE263E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0370112"/>
              </p:ext>
            </p:extLst>
          </p:nvPr>
        </p:nvGraphicFramePr>
        <p:xfrm>
          <a:off x="3759200" y="3490992"/>
          <a:ext cx="16256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25400" imgH="787320" progId="Equation.DSMT4">
                  <p:embed/>
                </p:oleObj>
              </mc:Choice>
              <mc:Fallback>
                <p:oleObj name="Equation" r:id="rId2" imgW="1625400" imgH="7873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759200" y="3490992"/>
                        <a:ext cx="1625600" cy="787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25783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7C93B-9184-455E-AB45-A6472C53B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Present Value </a:t>
            </a:r>
            <a:r>
              <a:rPr lang="en-US" sz="2000" b="0" dirty="0"/>
              <a:t>(2 of 2)</a:t>
            </a:r>
            <a:endParaRPr lang="en-IN" sz="2000" b="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839605-6349-49FB-80A2-D85BE3598A3E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57200" y="1558413"/>
            <a:ext cx="8250184" cy="952312"/>
          </a:xfrm>
        </p:spPr>
        <p:txBody>
          <a:bodyPr/>
          <a:lstStyle/>
          <a:p>
            <a:r>
              <a:rPr lang="en-US" dirty="0"/>
              <a:t>Cannot directly compare payments scheduled in different points in the time line</a:t>
            </a:r>
          </a:p>
        </p:txBody>
      </p:sp>
      <p:pic>
        <p:nvPicPr>
          <p:cNvPr id="6" name="Content Placeholder 5" descr="A timeline depicts the future value of 100 dollars for several years. For long description in Notes pane, press F6.">
            <a:extLst>
              <a:ext uri="{FF2B5EF4-FFF2-40B4-BE49-F238E27FC236}">
                <a16:creationId xmlns:a16="http://schemas.microsoft.com/office/drawing/2014/main" id="{27FD600A-BF4F-4B12-9618-C981AE53F88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602793" y="2865772"/>
            <a:ext cx="8104591" cy="2143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185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118F8-6099-4B42-9B75-0D86A4A50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/>
              <a:t>How Much Is That Jackpot Worth? </a:t>
            </a:r>
            <a:r>
              <a:rPr lang="en-US" sz="2000" b="0" dirty="0"/>
              <a:t>(1 of 2)</a:t>
            </a:r>
            <a:endParaRPr lang="en-IN" sz="2000" b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A083CB-3447-4BEB-9831-DCE6A8CDD48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1554920"/>
            <a:ext cx="8232775" cy="4663335"/>
          </a:xfrm>
        </p:spPr>
        <p:txBody>
          <a:bodyPr/>
          <a:lstStyle/>
          <a:p>
            <a:r>
              <a:rPr lang="en-US" dirty="0"/>
              <a:t>Assume that you just hit the $20 million jackpot in the New York State Lottery, which promises you a payment of $1 million every year for the next 20 years. You are clearly excited, but have you really won $20 million?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00507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21FDF-32DE-4332-9E79-5D30826AD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/>
              <a:t>How Much Is That Jackpot Worth? </a:t>
            </a:r>
            <a:r>
              <a:rPr lang="en-US" sz="2000" b="0" dirty="0"/>
              <a:t>(2 of 2)</a:t>
            </a:r>
            <a:endParaRPr lang="en-IN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CDE7A-01FE-4D08-A708-1126BE3B0BF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1554920"/>
            <a:ext cx="8505731" cy="4663335"/>
          </a:xfrm>
        </p:spPr>
        <p:txBody>
          <a:bodyPr/>
          <a:lstStyle/>
          <a:p>
            <a:r>
              <a:rPr lang="en-US" dirty="0"/>
              <a:t>Assume that you just hit the $20 million jackpot in the New York State Lottery, which promises you a payment of $1 million every year for the next 20 years. You are clearly excited, but have you really won $20 million?</a:t>
            </a:r>
          </a:p>
          <a:p>
            <a:r>
              <a:rPr lang="en-US" dirty="0"/>
              <a:t>No, not in the </a:t>
            </a:r>
            <a:r>
              <a:rPr lang="en-US" dirty="0">
                <a:solidFill>
                  <a:srgbClr val="FF0000"/>
                </a:solidFill>
              </a:rPr>
              <a:t>present value </a:t>
            </a:r>
            <a:r>
              <a:rPr lang="en-US" dirty="0"/>
              <a:t>sense. In today’s dollars, that $20 million is worth a lot less.</a:t>
            </a:r>
          </a:p>
          <a:p>
            <a:r>
              <a:rPr lang="en-US" dirty="0"/>
              <a:t>(Clue: assume an interest rate of 10% and work out the present value of $20 million over ten years)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01175334"/>
      </p:ext>
    </p:extLst>
  </p:cSld>
  <p:clrMapOvr>
    <a:masterClrMapping/>
  </p:clrMapOvr>
</p:sld>
</file>

<file path=ppt/theme/theme1.xml><?xml version="1.0" encoding="utf-8"?>
<a:theme xmlns:a="http://schemas.openxmlformats.org/drawingml/2006/main" name="USHE">
  <a:themeElements>
    <a:clrScheme name="Custom 7">
      <a:dk1>
        <a:srgbClr val="000000"/>
      </a:dk1>
      <a:lt1>
        <a:srgbClr val="FFFFFF"/>
      </a:lt1>
      <a:dk2>
        <a:srgbClr val="000000"/>
      </a:dk2>
      <a:lt2>
        <a:srgbClr val="007FA3"/>
      </a:lt2>
      <a:accent1>
        <a:srgbClr val="3C1581"/>
      </a:accent1>
      <a:accent2>
        <a:srgbClr val="1A6C7C"/>
      </a:accent2>
      <a:accent3>
        <a:srgbClr val="CC730D"/>
      </a:accent3>
      <a:accent4>
        <a:srgbClr val="B2AA00"/>
      </a:accent4>
      <a:accent5>
        <a:srgbClr val="1B9332"/>
      </a:accent5>
      <a:accent6>
        <a:srgbClr val="7F7F7F"/>
      </a:accent6>
      <a:hlink>
        <a:srgbClr val="3C1581"/>
      </a:hlink>
      <a:folHlink>
        <a:srgbClr val="7F7F7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USHE_slide options">
  <a:themeElements>
    <a:clrScheme name="Custom 40">
      <a:dk1>
        <a:srgbClr val="000000"/>
      </a:dk1>
      <a:lt1>
        <a:srgbClr val="FFFFFF"/>
      </a:lt1>
      <a:dk2>
        <a:srgbClr val="000000"/>
      </a:dk2>
      <a:lt2>
        <a:srgbClr val="007FA3"/>
      </a:lt2>
      <a:accent1>
        <a:srgbClr val="3C1581"/>
      </a:accent1>
      <a:accent2>
        <a:srgbClr val="1A6C7C"/>
      </a:accent2>
      <a:accent3>
        <a:srgbClr val="CC730D"/>
      </a:accent3>
      <a:accent4>
        <a:srgbClr val="B2AA00"/>
      </a:accent4>
      <a:accent5>
        <a:srgbClr val="1B9332"/>
      </a:accent5>
      <a:accent6>
        <a:srgbClr val="7F7F7F"/>
      </a:accent6>
      <a:hlink>
        <a:srgbClr val="333399"/>
      </a:hlink>
      <a:folHlink>
        <a:srgbClr val="7030A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147035</TotalTime>
  <Words>2034</Words>
  <Application>Microsoft Office PowerPoint</Application>
  <PresentationFormat>On-screen Show (4:3)</PresentationFormat>
  <Paragraphs>177</Paragraphs>
  <Slides>26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Noto Sans Symbols</vt:lpstr>
      <vt:lpstr>Times New Roman</vt:lpstr>
      <vt:lpstr>USHE</vt:lpstr>
      <vt:lpstr>USHE_slide options</vt:lpstr>
      <vt:lpstr>Equation</vt:lpstr>
      <vt:lpstr>PowerPoint Presentation</vt:lpstr>
      <vt:lpstr>Preview</vt:lpstr>
      <vt:lpstr>Interest Rate</vt:lpstr>
      <vt:lpstr>Measuring Interest Rates</vt:lpstr>
      <vt:lpstr>Present Value</vt:lpstr>
      <vt:lpstr>Simple Present Value (1 of 2)</vt:lpstr>
      <vt:lpstr>Simple Present Value (2 of 2)</vt:lpstr>
      <vt:lpstr>How Much Is That Jackpot Worth? (1 of 2)</vt:lpstr>
      <vt:lpstr>How Much Is That Jackpot Worth? (2 of 2)</vt:lpstr>
      <vt:lpstr>Four Types of Credit Market Instruments</vt:lpstr>
      <vt:lpstr>Yield to Maturity</vt:lpstr>
      <vt:lpstr>Yield to Maturity on a Simple Loan</vt:lpstr>
      <vt:lpstr>Fixed-Payment Loan</vt:lpstr>
      <vt:lpstr>Coupon Bond (1 of 4)</vt:lpstr>
      <vt:lpstr>Coupon Bond (2 of 4)</vt:lpstr>
      <vt:lpstr>Coupon Bond (3 of 4)</vt:lpstr>
      <vt:lpstr>Coupon Bond (4 of 4)</vt:lpstr>
      <vt:lpstr>Discount Bond</vt:lpstr>
      <vt:lpstr>The Distinction Between Interest Rates and Returns (1 of 4)</vt:lpstr>
      <vt:lpstr>The Distinction Between Interest Rates and Returns (2 of 4)</vt:lpstr>
      <vt:lpstr>The Distinction Between Interest Rates and Returns (3 of 4)</vt:lpstr>
      <vt:lpstr>The Distinction Between Interest Rates and Returns (4 of 4)</vt:lpstr>
      <vt:lpstr>Maturity and the Volatility of Bond Returns: Interest-Rate Risk</vt:lpstr>
      <vt:lpstr>The Distinction Between Real and Nominal Interest Rates</vt:lpstr>
      <vt:lpstr>Fisher Equation</vt:lpstr>
      <vt:lpstr>Figure 1 Real and Nominal Interest Rates (Three-Month Treasury Bill), 1953–2020</vt:lpstr>
    </vt:vector>
  </TitlesOfParts>
  <Company>Pearson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Economics of Money, Banking, and Financial Markets, Thirteenth Edition, Chapter 4, The Meaning of Interest Rates</dc:title>
  <dc:subject>BusPub</dc:subject>
  <dc:creator>Mishkin</dc:creator>
  <cp:keywords>The Economics of Money, Banking, and Financial Markets</cp:keywords>
  <dc:description>This presentation contains the hyperlinks; Long description alt-text is inserted in the notes pane; Alt text for images/math equations within table cells have been placed behind the object intentionally to provide a better screen reader user experience.</dc:description>
  <cp:lastModifiedBy>Ghimire, Umesh</cp:lastModifiedBy>
  <cp:revision>803</cp:revision>
  <cp:lastPrinted>2022-02-21T16:26:56Z</cp:lastPrinted>
  <dcterms:modified xsi:type="dcterms:W3CDTF">2023-06-07T18:20:51Z</dcterms:modified>
</cp:coreProperties>
</file>