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51"/>
  </p:notesMasterIdLst>
  <p:sldIdLst>
    <p:sldId id="348" r:id="rId11"/>
    <p:sldId id="310" r:id="rId12"/>
    <p:sldId id="311" r:id="rId13"/>
    <p:sldId id="312" r:id="rId14"/>
    <p:sldId id="313" r:id="rId15"/>
    <p:sldId id="314" r:id="rId16"/>
    <p:sldId id="315" r:id="rId17"/>
    <p:sldId id="316" r:id="rId18"/>
    <p:sldId id="317" r:id="rId19"/>
    <p:sldId id="318" r:id="rId20"/>
    <p:sldId id="319" r:id="rId21"/>
    <p:sldId id="320" r:id="rId22"/>
    <p:sldId id="321" r:id="rId23"/>
    <p:sldId id="322" r:id="rId24"/>
    <p:sldId id="323" r:id="rId25"/>
    <p:sldId id="324" r:id="rId26"/>
    <p:sldId id="325" r:id="rId27"/>
    <p:sldId id="326" r:id="rId28"/>
    <p:sldId id="327" r:id="rId29"/>
    <p:sldId id="328" r:id="rId30"/>
    <p:sldId id="329" r:id="rId31"/>
    <p:sldId id="330" r:id="rId32"/>
    <p:sldId id="331" r:id="rId33"/>
    <p:sldId id="332" r:id="rId34"/>
    <p:sldId id="333" r:id="rId35"/>
    <p:sldId id="334" r:id="rId36"/>
    <p:sldId id="335" r:id="rId37"/>
    <p:sldId id="336" r:id="rId38"/>
    <p:sldId id="337" r:id="rId39"/>
    <p:sldId id="338" r:id="rId40"/>
    <p:sldId id="339" r:id="rId41"/>
    <p:sldId id="349" r:id="rId42"/>
    <p:sldId id="341" r:id="rId43"/>
    <p:sldId id="342" r:id="rId44"/>
    <p:sldId id="343" r:id="rId45"/>
    <p:sldId id="344" r:id="rId46"/>
    <p:sldId id="345" r:id="rId47"/>
    <p:sldId id="346" r:id="rId48"/>
    <p:sldId id="347" r:id="rId49"/>
    <p:sldId id="298" r:id="rId50"/>
  </p:sldIdLst>
  <p:sldSz cx="9144000" cy="6858000" type="screen4x3"/>
  <p:notesSz cx="7315200" cy="96012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92" autoAdjust="0"/>
    <p:restoredTop sz="96296" autoAdjust="0"/>
  </p:normalViewPr>
  <p:slideViewPr>
    <p:cSldViewPr>
      <p:cViewPr>
        <p:scale>
          <a:sx n="70" d="100"/>
          <a:sy n="70" d="100"/>
        </p:scale>
        <p:origin x="-114" y="-966"/>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6/22/2022</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8073E54-D085-4E2E-B9A5-A53D7E51940E}" type="slidenum">
              <a:rPr lang="en-US" smtClean="0"/>
              <a:t>2</a:t>
            </a:fld>
            <a:endParaRPr lang="en-US" dirty="0"/>
          </a:p>
        </p:txBody>
      </p:sp>
    </p:spTree>
    <p:extLst>
      <p:ext uri="{BB962C8B-B14F-4D97-AF65-F5344CB8AC3E}">
        <p14:creationId xmlns:p14="http://schemas.microsoft.com/office/powerpoint/2010/main" val="3528580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40</a:t>
            </a:fld>
            <a:endParaRPr lang="en-US" dirty="0"/>
          </a:p>
        </p:txBody>
      </p:sp>
    </p:spTree>
    <p:extLst>
      <p:ext uri="{BB962C8B-B14F-4D97-AF65-F5344CB8AC3E}">
        <p14:creationId xmlns:p14="http://schemas.microsoft.com/office/powerpoint/2010/main" val="1997925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Tree>
    <p:extLst>
      <p:ext uri="{BB962C8B-B14F-4D97-AF65-F5344CB8AC3E}">
        <p14:creationId xmlns:p14="http://schemas.microsoft.com/office/powerpoint/2010/main" val="82637240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with No Numbers and One-column</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403783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0518789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(2 Boxes)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4100604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smtClean="0"/>
              <a:t>This Is a Sample Outline with No Numbers</a:t>
            </a:r>
          </a:p>
          <a:p>
            <a:pPr lvl="1"/>
            <a:r>
              <a:rPr lang="en-US" dirty="0" smtClean="0"/>
              <a:t>Learning Objective</a:t>
            </a:r>
          </a:p>
          <a:p>
            <a:pPr lvl="2"/>
            <a:r>
              <a:rPr lang="en-US" dirty="0" smtClean="0"/>
              <a:t>Describe what racial &amp; ethnic group make up Latin America.</a:t>
            </a:r>
          </a:p>
          <a:p>
            <a:pPr lvl="2"/>
            <a:r>
              <a:rPr lang="en-US" dirty="0" smtClean="0"/>
              <a:t>Explain Latin American agricultural systems.</a:t>
            </a:r>
          </a:p>
          <a:p>
            <a:pPr lvl="2"/>
            <a:r>
              <a:rPr lang="en-US" dirty="0" smtClean="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©2017 John Wiley &amp; Son, Inc. </a:t>
            </a:r>
            <a:endParaRPr lang="en-US" dirty="0"/>
          </a:p>
        </p:txBody>
      </p:sp>
    </p:spTree>
    <p:extLst>
      <p:ext uri="{BB962C8B-B14F-4D97-AF65-F5344CB8AC3E}">
        <p14:creationId xmlns:p14="http://schemas.microsoft.com/office/powerpoint/2010/main" val="1956338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823214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77182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smtClean="0"/>
              <a:t>1.1 Periodicity Assumption</a:t>
            </a:r>
            <a:endParaRPr lang="en-US" dirty="0"/>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smtClean="0"/>
              <a:t>Which one of these statements about the accrual basis of accounting is false?</a:t>
            </a:r>
          </a:p>
          <a:p>
            <a:pPr lvl="1"/>
            <a:r>
              <a:rPr lang="en-US" dirty="0" smtClean="0"/>
              <a:t>Companies record events that change their financial statements in the period in which events occur, even if cash was not exchanged.</a:t>
            </a:r>
          </a:p>
          <a:p>
            <a:pPr lvl="1"/>
            <a:r>
              <a:rPr lang="en-US" dirty="0" smtClean="0"/>
              <a:t>Companies recognize revenue in the period in which the performance obligation is satisfied.</a:t>
            </a:r>
          </a:p>
          <a:p>
            <a:pPr lvl="1"/>
            <a:r>
              <a:rPr lang="en-US" dirty="0" smtClean="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24381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1.1 Periodicity Assumption</a:t>
            </a:r>
            <a:endParaRPr lang="en-US" dirty="0"/>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smtClean="0"/>
              <a:t>Which one of these statements about the accrual basis of accounting is false?</a:t>
            </a:r>
          </a:p>
          <a:p>
            <a:pPr lvl="1"/>
            <a:r>
              <a:rPr lang="en-US" dirty="0" smtClean="0"/>
              <a:t>a.	Companies record events that change their financial statements in the period in which events occur, even if cash was not exchanged.</a:t>
            </a:r>
          </a:p>
          <a:p>
            <a:pPr lvl="2"/>
            <a:r>
              <a:rPr lang="en-US" dirty="0" smtClean="0"/>
              <a:t>✔️b.	Companies recognize revenue in the period in which the performance obligation is satisfied.</a:t>
            </a:r>
          </a:p>
          <a:p>
            <a:pPr lvl="1"/>
            <a:r>
              <a:rPr lang="en-US" dirty="0" smtClean="0"/>
              <a:t>c.	This basis is accord with generally accepted accounting principles.</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523935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smtClean="0"/>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Form of communication using sounds and symbols combined according to specified rules</a:t>
            </a:r>
            <a:endParaRPr lang="en-US" dirty="0"/>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smtClean="0"/>
              <a:t>Media link placeholder</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70060934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smtClean="0"/>
              <a:t>Anatomy and Physiology Defined</a:t>
            </a:r>
            <a:endParaRPr lang="en-US" dirty="0"/>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Anatomy is the science of structure and the relationships among structures.</a:t>
            </a:r>
          </a:p>
          <a:p>
            <a:pPr lvl="0"/>
            <a:r>
              <a:rPr lang="en-US" dirty="0" smtClean="0"/>
              <a:t>Physiology is the science of body functions, that is, how the body parts work.</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622711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806449"/>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11" name="Content Placeholder 10"/>
          <p:cNvSpPr>
            <a:spLocks noGrp="1"/>
          </p:cNvSpPr>
          <p:nvPr>
            <p:ph sz="quarter" idx="16"/>
          </p:nvPr>
        </p:nvSpPr>
        <p:spPr>
          <a:xfrm>
            <a:off x="304800" y="1752600"/>
            <a:ext cx="4114800" cy="4419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10"/>
          <p:cNvSpPr>
            <a:spLocks noGrp="1"/>
          </p:cNvSpPr>
          <p:nvPr>
            <p:ph sz="quarter" idx="17"/>
          </p:nvPr>
        </p:nvSpPr>
        <p:spPr>
          <a:xfrm>
            <a:off x="4495800" y="1752600"/>
            <a:ext cx="4343400" cy="4419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771030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806449"/>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11" name="Content Placeholder 10"/>
          <p:cNvSpPr>
            <a:spLocks noGrp="1"/>
          </p:cNvSpPr>
          <p:nvPr>
            <p:ph sz="quarter" idx="16"/>
          </p:nvPr>
        </p:nvSpPr>
        <p:spPr>
          <a:xfrm>
            <a:off x="304800" y="1752600"/>
            <a:ext cx="8534400" cy="4419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05921760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hasCustomPrompt="1"/>
          </p:nvPr>
        </p:nvSpPr>
        <p:spPr>
          <a:xfrm>
            <a:off x="304800" y="1752600"/>
            <a:ext cx="8534400" cy="4603750"/>
          </a:xfrm>
          <a:prstGeom prst="rect">
            <a:avLst/>
          </a:prstGeom>
        </p:spPr>
        <p:txBody>
          <a:bodyPr/>
          <a:lstStyle>
            <a:lvl1pPr marL="291600" indent="-291600">
              <a:spcBef>
                <a:spcPts val="1000"/>
              </a:spcBef>
              <a:buClr>
                <a:schemeClr val="accent2"/>
              </a:buClr>
              <a:buFont typeface="Arial" panose="020B0604020202020204" pitchFamily="34" charset="0"/>
              <a:buChar char="•"/>
              <a:defRPr sz="2800" b="0" i="0">
                <a:latin typeface="Calibri" charset="0"/>
                <a:ea typeface="Calibri" charset="0"/>
                <a:cs typeface="Calibri" charset="0"/>
              </a:defRPr>
            </a:lvl1pPr>
          </a:lstStyle>
          <a:p>
            <a:pPr lvl="0"/>
            <a:r>
              <a:rPr lang="en-US" dirty="0" smtClean="0"/>
              <a:t> </a:t>
            </a:r>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5397916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hasCustomPrompt="1"/>
          </p:nvPr>
        </p:nvSpPr>
        <p:spPr>
          <a:xfrm>
            <a:off x="304800" y="1752600"/>
            <a:ext cx="8534400" cy="17526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r>
              <a:rPr lang="en-US" dirty="0" smtClean="0"/>
              <a:t> </a:t>
            </a:r>
            <a:endParaRPr lang="en-US" dirty="0"/>
          </a:p>
        </p:txBody>
      </p:sp>
      <p:sp>
        <p:nvSpPr>
          <p:cNvPr id="7" name="Content Placeholder"/>
          <p:cNvSpPr>
            <a:spLocks noGrp="1"/>
          </p:cNvSpPr>
          <p:nvPr>
            <p:ph sz="quarter" idx="17" hasCustomPrompt="1"/>
          </p:nvPr>
        </p:nvSpPr>
        <p:spPr>
          <a:xfrm>
            <a:off x="304800" y="3886200"/>
            <a:ext cx="8534400" cy="17526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r>
              <a:rPr lang="en-US" dirty="0" smtClean="0"/>
              <a:t>  </a:t>
            </a:r>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6608195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8" name="Content Placeholder"/>
          <p:cNvSpPr>
            <a:spLocks noGrp="1"/>
          </p:cNvSpPr>
          <p:nvPr>
            <p:ph sz="quarter" idx="18" hasCustomPrompt="1"/>
          </p:nvPr>
        </p:nvSpPr>
        <p:spPr>
          <a:xfrm>
            <a:off x="304800" y="4899023"/>
            <a:ext cx="8534400" cy="717551"/>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r>
              <a:rPr lang="en-US" dirty="0" smtClean="0"/>
              <a:t> </a:t>
            </a:r>
            <a:endParaRPr lang="en-US" dirty="0"/>
          </a:p>
        </p:txBody>
      </p:sp>
      <p:sp>
        <p:nvSpPr>
          <p:cNvPr id="9" name="Slide Number Placeholder"/>
          <p:cNvSpPr>
            <a:spLocks noGrp="1"/>
          </p:cNvSpPr>
          <p:nvPr>
            <p:ph type="sldNum" sz="quarter" idx="10"/>
          </p:nvPr>
        </p:nvSpPr>
        <p:spPr>
          <a:xfrm>
            <a:off x="6457950" y="6356350"/>
            <a:ext cx="2381250" cy="365125"/>
          </a:xfrm>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10" name="Footer Placeholder 3"/>
          <p:cNvSpPr>
            <a:spLocks noGrp="1"/>
          </p:cNvSpPr>
          <p:nvPr>
            <p:ph type="ftr" sz="quarter" idx="11"/>
          </p:nvPr>
        </p:nvSpPr>
        <p:spPr>
          <a:xfrm>
            <a:off x="3028950" y="6356350"/>
            <a:ext cx="3086100" cy="365125"/>
          </a:xfr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2614218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761999"/>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7" name="Content Placeholder"/>
          <p:cNvSpPr>
            <a:spLocks noGrp="1"/>
          </p:cNvSpPr>
          <p:nvPr>
            <p:ph sz="quarter" idx="17"/>
          </p:nvPr>
        </p:nvSpPr>
        <p:spPr>
          <a:xfrm>
            <a:off x="304800" y="2514600"/>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8" name="Content Placeholder"/>
          <p:cNvSpPr>
            <a:spLocks noGrp="1"/>
          </p:cNvSpPr>
          <p:nvPr>
            <p:ph sz="quarter" idx="18"/>
          </p:nvPr>
        </p:nvSpPr>
        <p:spPr>
          <a:xfrm>
            <a:off x="301869" y="3297115"/>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9" name="Content Placeholder"/>
          <p:cNvSpPr>
            <a:spLocks noGrp="1"/>
          </p:cNvSpPr>
          <p:nvPr>
            <p:ph sz="quarter" idx="19"/>
          </p:nvPr>
        </p:nvSpPr>
        <p:spPr>
          <a:xfrm>
            <a:off x="301869" y="4168775"/>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0" name="Content Placeholder"/>
          <p:cNvSpPr>
            <a:spLocks noGrp="1"/>
          </p:cNvSpPr>
          <p:nvPr>
            <p:ph sz="quarter" idx="20"/>
          </p:nvPr>
        </p:nvSpPr>
        <p:spPr>
          <a:xfrm>
            <a:off x="301869" y="5108329"/>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1" name="Slide Number Placeholder"/>
          <p:cNvSpPr>
            <a:spLocks noGrp="1"/>
          </p:cNvSpPr>
          <p:nvPr>
            <p:ph type="sldNum" sz="quarter" idx="10"/>
          </p:nvPr>
        </p:nvSpPr>
        <p:spPr>
          <a:xfrm>
            <a:off x="6457950" y="6356350"/>
            <a:ext cx="2381250" cy="365125"/>
          </a:xfrm>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12" name="Footer Placeholder 3"/>
          <p:cNvSpPr>
            <a:spLocks noGrp="1"/>
          </p:cNvSpPr>
          <p:nvPr>
            <p:ph type="ftr" sz="quarter" idx="11"/>
          </p:nvPr>
        </p:nvSpPr>
        <p:spPr>
          <a:xfrm>
            <a:off x="3028950" y="6356350"/>
            <a:ext cx="3086100" cy="365125"/>
          </a:xfr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882494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761999"/>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7" name="Content Placeholder"/>
          <p:cNvSpPr>
            <a:spLocks noGrp="1"/>
          </p:cNvSpPr>
          <p:nvPr>
            <p:ph sz="quarter" idx="17"/>
          </p:nvPr>
        </p:nvSpPr>
        <p:spPr>
          <a:xfrm>
            <a:off x="304800" y="2438400"/>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8" name="Content Placeholder"/>
          <p:cNvSpPr>
            <a:spLocks noGrp="1"/>
          </p:cNvSpPr>
          <p:nvPr>
            <p:ph sz="quarter" idx="18"/>
          </p:nvPr>
        </p:nvSpPr>
        <p:spPr>
          <a:xfrm>
            <a:off x="301869" y="3220915"/>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9" name="Content Placeholder"/>
          <p:cNvSpPr>
            <a:spLocks noGrp="1"/>
          </p:cNvSpPr>
          <p:nvPr>
            <p:ph sz="quarter" idx="19"/>
          </p:nvPr>
        </p:nvSpPr>
        <p:spPr>
          <a:xfrm>
            <a:off x="301869" y="3886200"/>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0" name="Content Placeholder"/>
          <p:cNvSpPr>
            <a:spLocks noGrp="1"/>
          </p:cNvSpPr>
          <p:nvPr>
            <p:ph sz="quarter" idx="20"/>
          </p:nvPr>
        </p:nvSpPr>
        <p:spPr>
          <a:xfrm>
            <a:off x="301869" y="4648200"/>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1" name="Slide Number Placeholder"/>
          <p:cNvSpPr>
            <a:spLocks noGrp="1"/>
          </p:cNvSpPr>
          <p:nvPr>
            <p:ph type="sldNum" sz="quarter" idx="10"/>
          </p:nvPr>
        </p:nvSpPr>
        <p:spPr>
          <a:xfrm>
            <a:off x="6457950" y="6356350"/>
            <a:ext cx="2381250" cy="365125"/>
          </a:xfrm>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12" name="Footer Placeholder 3"/>
          <p:cNvSpPr>
            <a:spLocks noGrp="1"/>
          </p:cNvSpPr>
          <p:nvPr>
            <p:ph type="ftr" sz="quarter" idx="11"/>
          </p:nvPr>
        </p:nvSpPr>
        <p:spPr>
          <a:xfrm>
            <a:off x="3028950" y="6356350"/>
            <a:ext cx="3086100" cy="365125"/>
          </a:xfr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13" name="Content Placeholder"/>
          <p:cNvSpPr>
            <a:spLocks noGrp="1"/>
          </p:cNvSpPr>
          <p:nvPr>
            <p:ph sz="quarter" idx="21"/>
          </p:nvPr>
        </p:nvSpPr>
        <p:spPr>
          <a:xfrm>
            <a:off x="304178" y="5327650"/>
            <a:ext cx="8534400" cy="5334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4" name="Content Placeholder"/>
          <p:cNvSpPr>
            <a:spLocks noGrp="1"/>
          </p:cNvSpPr>
          <p:nvPr>
            <p:ph sz="quarter" idx="22"/>
          </p:nvPr>
        </p:nvSpPr>
        <p:spPr>
          <a:xfrm>
            <a:off x="301869" y="6007100"/>
            <a:ext cx="8534400" cy="255465"/>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Tree>
    <p:extLst>
      <p:ext uri="{BB962C8B-B14F-4D97-AF65-F5344CB8AC3E}">
        <p14:creationId xmlns:p14="http://schemas.microsoft.com/office/powerpoint/2010/main" val="192593213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761999"/>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7" name="Content Placeholder"/>
          <p:cNvSpPr>
            <a:spLocks noGrp="1"/>
          </p:cNvSpPr>
          <p:nvPr>
            <p:ph sz="quarter" idx="17"/>
          </p:nvPr>
        </p:nvSpPr>
        <p:spPr>
          <a:xfrm>
            <a:off x="304800" y="2209800"/>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8" name="Content Placeholder"/>
          <p:cNvSpPr>
            <a:spLocks noGrp="1"/>
          </p:cNvSpPr>
          <p:nvPr>
            <p:ph sz="quarter" idx="18"/>
          </p:nvPr>
        </p:nvSpPr>
        <p:spPr>
          <a:xfrm>
            <a:off x="301869" y="2667000"/>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9" name="Content Placeholder"/>
          <p:cNvSpPr>
            <a:spLocks noGrp="1"/>
          </p:cNvSpPr>
          <p:nvPr>
            <p:ph sz="quarter" idx="19"/>
          </p:nvPr>
        </p:nvSpPr>
        <p:spPr>
          <a:xfrm>
            <a:off x="301869" y="3124200"/>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0" name="Content Placeholder"/>
          <p:cNvSpPr>
            <a:spLocks noGrp="1"/>
          </p:cNvSpPr>
          <p:nvPr>
            <p:ph sz="quarter" idx="20"/>
          </p:nvPr>
        </p:nvSpPr>
        <p:spPr>
          <a:xfrm>
            <a:off x="301869" y="3581400"/>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1" name="Slide Number Placeholder"/>
          <p:cNvSpPr>
            <a:spLocks noGrp="1"/>
          </p:cNvSpPr>
          <p:nvPr>
            <p:ph type="sldNum" sz="quarter" idx="10"/>
          </p:nvPr>
        </p:nvSpPr>
        <p:spPr>
          <a:xfrm>
            <a:off x="6457950" y="6356350"/>
            <a:ext cx="2381250" cy="365125"/>
          </a:xfrm>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12" name="Footer Placeholder 3"/>
          <p:cNvSpPr>
            <a:spLocks noGrp="1"/>
          </p:cNvSpPr>
          <p:nvPr>
            <p:ph type="ftr" sz="quarter" idx="11"/>
          </p:nvPr>
        </p:nvSpPr>
        <p:spPr>
          <a:xfrm>
            <a:off x="3028950" y="6356350"/>
            <a:ext cx="3086100" cy="365125"/>
          </a:xfr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13" name="Content Placeholder"/>
          <p:cNvSpPr>
            <a:spLocks noGrp="1"/>
          </p:cNvSpPr>
          <p:nvPr>
            <p:ph sz="quarter" idx="21"/>
          </p:nvPr>
        </p:nvSpPr>
        <p:spPr>
          <a:xfrm>
            <a:off x="301869" y="4038600"/>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4" name="Content Placeholder"/>
          <p:cNvSpPr>
            <a:spLocks noGrp="1"/>
          </p:cNvSpPr>
          <p:nvPr>
            <p:ph sz="quarter" idx="22"/>
          </p:nvPr>
        </p:nvSpPr>
        <p:spPr>
          <a:xfrm>
            <a:off x="301869" y="4495800"/>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5" name="Content Placeholder"/>
          <p:cNvSpPr>
            <a:spLocks noGrp="1"/>
          </p:cNvSpPr>
          <p:nvPr>
            <p:ph sz="quarter" idx="23"/>
          </p:nvPr>
        </p:nvSpPr>
        <p:spPr>
          <a:xfrm>
            <a:off x="301869" y="4876800"/>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6" name="Content Placeholder"/>
          <p:cNvSpPr>
            <a:spLocks noGrp="1"/>
          </p:cNvSpPr>
          <p:nvPr>
            <p:ph sz="quarter" idx="24" hasCustomPrompt="1"/>
          </p:nvPr>
        </p:nvSpPr>
        <p:spPr>
          <a:xfrm>
            <a:off x="301869" y="5311775"/>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r>
              <a:rPr lang="en-US" dirty="0" smtClean="0"/>
              <a:t> </a:t>
            </a:r>
            <a:endParaRPr lang="en-US" dirty="0"/>
          </a:p>
        </p:txBody>
      </p:sp>
      <p:sp>
        <p:nvSpPr>
          <p:cNvPr id="17" name="Content Placeholder"/>
          <p:cNvSpPr>
            <a:spLocks noGrp="1"/>
          </p:cNvSpPr>
          <p:nvPr>
            <p:ph sz="quarter" idx="25"/>
          </p:nvPr>
        </p:nvSpPr>
        <p:spPr>
          <a:xfrm>
            <a:off x="292633" y="5746750"/>
            <a:ext cx="8534400" cy="228600"/>
          </a:xfrm>
          <a:prstGeom prst="rect">
            <a:avLst/>
          </a:prstGeom>
        </p:spPr>
        <p:txBody>
          <a:bodyPr/>
          <a:lstStyle>
            <a:lvl1pPr marL="457200" indent="-4572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
        <p:nvSpPr>
          <p:cNvPr id="18" name="Content Placeholder"/>
          <p:cNvSpPr>
            <a:spLocks noGrp="1"/>
          </p:cNvSpPr>
          <p:nvPr>
            <p:ph sz="quarter" idx="26"/>
          </p:nvPr>
        </p:nvSpPr>
        <p:spPr>
          <a:xfrm>
            <a:off x="267233" y="6089650"/>
            <a:ext cx="8534400" cy="228600"/>
          </a:xfrm>
          <a:prstGeom prst="rect">
            <a:avLst/>
          </a:prstGeom>
        </p:spPr>
        <p:txBody>
          <a:bodyPr/>
          <a:lstStyle>
            <a:lvl1pPr marL="342900" indent="-342900">
              <a:buNone/>
              <a:defRPr lang="en-US" sz="2800" b="0" i="0" kern="1200" dirty="0">
                <a:solidFill>
                  <a:schemeClr val="tx1"/>
                </a:solidFill>
                <a:latin typeface="Calibri" charset="0"/>
                <a:ea typeface="Calibri" charset="0"/>
                <a:cs typeface="Calibri" charset="0"/>
              </a:defRPr>
            </a:lvl1pPr>
          </a:lstStyle>
          <a:p>
            <a:pPr marL="291600" lvl="0" indent="-291600" algn="l" defTabSz="914400" rtl="0" eaLnBrk="1" latinLnBrk="0" hangingPunct="1">
              <a:lnSpc>
                <a:spcPct val="90000"/>
              </a:lnSpc>
              <a:spcBef>
                <a:spcPts val="1000"/>
              </a:spcBef>
              <a:buClr>
                <a:schemeClr val="accent2"/>
              </a:buClr>
              <a:buFont typeface="Arial" panose="020B0604020202020204" pitchFamily="34" charset="0"/>
              <a:buChar char="•"/>
            </a:pPr>
            <a:endParaRPr lang="en-US" dirty="0"/>
          </a:p>
        </p:txBody>
      </p:sp>
    </p:spTree>
    <p:extLst>
      <p:ext uri="{BB962C8B-B14F-4D97-AF65-F5344CB8AC3E}">
        <p14:creationId xmlns:p14="http://schemas.microsoft.com/office/powerpoint/2010/main" val="192125581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476041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1"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1329841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6693603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dirty="0" smtClean="0"/>
              <a:t>Click to edit Master title style</a:t>
            </a:r>
            <a:endParaRPr lang="en-US" dirty="0"/>
          </a:p>
        </p:txBody>
      </p:sp>
      <p:sp>
        <p:nvSpPr>
          <p:cNvPr id="8" name="Content Placeholder 7"/>
          <p:cNvSpPr>
            <a:spLocks noGrp="1"/>
          </p:cNvSpPr>
          <p:nvPr>
            <p:ph sz="quarter" idx="1"/>
          </p:nvPr>
        </p:nvSpPr>
        <p:spPr>
          <a:xfrm>
            <a:off x="612648" y="1600200"/>
            <a:ext cx="8153400" cy="4495800"/>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a:xfrm>
            <a:off x="6096000" y="6248400"/>
            <a:ext cx="26670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charset="0"/>
                <a:ea typeface="ＭＳ Ｐゴシック" charset="-128"/>
              </a:defRPr>
            </a:lvl1pPr>
          </a:lstStyle>
          <a:p>
            <a:pPr>
              <a:defRPr/>
            </a:pPr>
            <a:fld id="{8A0E117A-0AC8-4FB9-BE26-1820A319F1BA}" type="datetime1">
              <a:rPr lang="en-US" altLang="en-US"/>
              <a:pPr>
                <a:defRPr/>
              </a:pPr>
              <a:t>6/22/2022</a:t>
            </a:fld>
            <a:endParaRPr lang="en-US" altLang="en-US" dirty="0"/>
          </a:p>
        </p:txBody>
      </p:sp>
      <p:sp>
        <p:nvSpPr>
          <p:cNvPr id="5" name="Footer Placeholder 2"/>
          <p:cNvSpPr>
            <a:spLocks noGrp="1"/>
          </p:cNvSpPr>
          <p:nvPr>
            <p:ph type="ftr" sz="quarter" idx="11"/>
          </p:nvPr>
        </p:nvSpPr>
        <p:spPr>
          <a:xfrm>
            <a:off x="3722688" y="6492875"/>
            <a:ext cx="5421312" cy="365125"/>
          </a:xfrm>
          <a:prstGeom prst="rect">
            <a:avLst/>
          </a:prstGeom>
        </p:spPr>
        <p:txBody>
          <a:bodyPr/>
          <a:lstStyle>
            <a:lvl1pPr eaLnBrk="1" hangingPunct="1">
              <a:defRPr>
                <a:latin typeface="Arial" charset="0"/>
                <a:ea typeface="ＭＳ Ｐゴシック" charset="-128"/>
              </a:defRPr>
            </a:lvl1pPr>
          </a:lstStyle>
          <a:p>
            <a:pPr>
              <a:defRPr/>
            </a:pPr>
            <a:r>
              <a:rPr lang="en-US" altLang="en-US"/>
              <a:t>© 2012 John Wiley &amp; Sons, Inc. All rights reserved.</a:t>
            </a:r>
          </a:p>
        </p:txBody>
      </p:sp>
      <p:sp>
        <p:nvSpPr>
          <p:cNvPr id="6" name="Slide Number Placeholder 22"/>
          <p:cNvSpPr>
            <a:spLocks noGrp="1"/>
          </p:cNvSpPr>
          <p:nvPr>
            <p:ph type="sldNum" sz="quarter" idx="12"/>
          </p:nvPr>
        </p:nvSpPr>
        <p:spPr/>
        <p:txBody>
          <a:bodyPr/>
          <a:lstStyle>
            <a:lvl1pPr>
              <a:defRPr/>
            </a:lvl1pPr>
          </a:lstStyle>
          <a:p>
            <a:pPr>
              <a:defRPr/>
            </a:pPr>
            <a:fld id="{4B3616DD-B766-40C6-BF13-84FCDE329946}" type="slidenum">
              <a:rPr lang="en-US" altLang="en-US"/>
              <a:pPr>
                <a:defRPr/>
              </a:pPr>
              <a:t>‹#›</a:t>
            </a:fld>
            <a:endParaRPr lang="en-US" altLang="en-US" dirty="0"/>
          </a:p>
        </p:txBody>
      </p:sp>
    </p:spTree>
    <p:extLst>
      <p:ext uri="{BB962C8B-B14F-4D97-AF65-F5344CB8AC3E}">
        <p14:creationId xmlns:p14="http://schemas.microsoft.com/office/powerpoint/2010/main" val="19258852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smtClean="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smtClean="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673764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smtClean="0"/>
              <a:t>Image Title</a:t>
            </a:r>
            <a:endParaRPr lang="en-US" dirty="0"/>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Two-Column</a:t>
            </a:r>
          </a:p>
          <a:p>
            <a:pPr lvl="0"/>
            <a:r>
              <a:rPr lang="en-US" dirty="0" smtClean="0"/>
              <a:t>This Outline Has No Sub-lists</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a:p>
            <a:pPr lvl="0"/>
            <a:r>
              <a:rPr lang="en-US" dirty="0" smtClean="0"/>
              <a:t>This is Another Heading</a:t>
            </a:r>
          </a:p>
          <a:p>
            <a:pPr lvl="0"/>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lvl="0"/>
            <a:endParaRPr lang="en-US" dirty="0" smtClean="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936007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Numbered</a:t>
            </a:r>
          </a:p>
          <a:p>
            <a:pPr lvl="0"/>
            <a:r>
              <a:rPr lang="en-US" dirty="0" smtClean="0"/>
              <a:t>The Outline Slide Has a Footer</a:t>
            </a:r>
          </a:p>
          <a:p>
            <a:pPr lvl="0"/>
            <a:r>
              <a:rPr lang="en-US" dirty="0" smtClean="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7864276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smtClean="0"/>
              <a:t>1.1	This Is a Sample Outline for One-Column and Double-numbered</a:t>
            </a:r>
            <a:endParaRPr lang="en-US" dirty="0"/>
          </a:p>
          <a:p>
            <a:pPr lvl="0"/>
            <a:r>
              <a:rPr lang="en-US" dirty="0" smtClean="0"/>
              <a:t>1.2	It is One-column Only</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1235725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Tree>
    <p:extLst>
      <p:ext uri="{BB962C8B-B14F-4D97-AF65-F5344CB8AC3E}">
        <p14:creationId xmlns:p14="http://schemas.microsoft.com/office/powerpoint/2010/main" val="8379093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for One-Column and single number</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34322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1.1	This Is a Sample Outline for One-Column and Double-numbered</a:t>
            </a:r>
          </a:p>
          <a:p>
            <a:pPr lvl="1"/>
            <a:r>
              <a:rPr lang="en-US" dirty="0" smtClean="0"/>
              <a:t>The H2 Level Does Not Have a Number</a:t>
            </a:r>
          </a:p>
          <a:p>
            <a:pPr lvl="2"/>
            <a:r>
              <a:rPr lang="en-US" dirty="0" smtClean="0"/>
              <a:t>One of the Subheadings May Be a Special Feature </a:t>
            </a:r>
          </a:p>
          <a:p>
            <a:pPr lvl="0"/>
            <a:r>
              <a:rPr lang="en-US" dirty="0" smtClean="0"/>
              <a:t>10.2	This Outline Has Two Levels</a:t>
            </a:r>
          </a:p>
          <a:p>
            <a:pPr lvl="1"/>
            <a:r>
              <a:rPr lang="en-US" dirty="0" smtClean="0"/>
              <a:t>Outline Items Usually Have No Ending Punctuation</a:t>
            </a:r>
          </a:p>
          <a:p>
            <a:pPr lvl="2"/>
            <a:r>
              <a:rPr lang="en-US" dirty="0" smtClean="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042655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88" r:id="rId2"/>
    <p:sldLayoutId id="2147483973" r:id="rId3"/>
    <p:sldLayoutId id="2147483981" r:id="rId4"/>
    <p:sldLayoutId id="2147483982" r:id="rId5"/>
    <p:sldLayoutId id="2147483980" r:id="rId6"/>
    <p:sldLayoutId id="2147483986" r:id="rId7"/>
    <p:sldLayoutId id="2147483985" r:id="rId8"/>
    <p:sldLayoutId id="2147483974" r:id="rId9"/>
    <p:sldLayoutId id="2147483975" r:id="rId10"/>
    <p:sldLayoutId id="2147483987"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©2018 John Wiley &amp; Sons, Inc. </a:t>
            </a:r>
            <a:endParaRPr 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4.xml"/><Relationship Id="rId1" Type="http://schemas.openxmlformats.org/officeDocument/2006/relationships/vmlDrawing" Target="../drawings/vmlDrawing2.vml"/><Relationship Id="rId4" Type="http://schemas.openxmlformats.org/officeDocument/2006/relationships/image" Target="../media/image11.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5.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smtClean="0"/>
              <a:t>Environment</a:t>
            </a:r>
            <a:endParaRPr lang="en-IN" dirty="0"/>
          </a:p>
        </p:txBody>
      </p:sp>
      <p:sp>
        <p:nvSpPr>
          <p:cNvPr id="3" name="Edition"/>
          <p:cNvSpPr>
            <a:spLocks noGrp="1"/>
          </p:cNvSpPr>
          <p:nvPr>
            <p:ph sz="quarter" idx="17"/>
          </p:nvPr>
        </p:nvSpPr>
        <p:spPr>
          <a:xfrm>
            <a:off x="152400" y="1653210"/>
            <a:ext cx="8839200" cy="381000"/>
          </a:xfrm>
        </p:spPr>
        <p:txBody>
          <a:bodyPr/>
          <a:lstStyle/>
          <a:p>
            <a:r>
              <a:rPr lang="en-US" dirty="0" smtClean="0"/>
              <a:t>Tenth Edition</a:t>
            </a:r>
            <a:endParaRPr lang="en-US" dirty="0"/>
          </a:p>
        </p:txBody>
      </p:sp>
      <p:sp>
        <p:nvSpPr>
          <p:cNvPr id="4" name="Author"/>
          <p:cNvSpPr>
            <a:spLocks noGrp="1"/>
          </p:cNvSpPr>
          <p:nvPr>
            <p:ph sz="quarter" idx="18"/>
          </p:nvPr>
        </p:nvSpPr>
        <p:spPr>
          <a:xfrm>
            <a:off x="152400" y="2362200"/>
            <a:ext cx="8839200" cy="457200"/>
          </a:xfrm>
        </p:spPr>
        <p:txBody>
          <a:bodyPr/>
          <a:lstStyle/>
          <a:p>
            <a:r>
              <a:rPr lang="en-US" dirty="0" smtClean="0"/>
              <a:t>Raven</a:t>
            </a:r>
            <a:endParaRPr lang="en-US" dirty="0"/>
          </a:p>
        </p:txBody>
      </p:sp>
      <p:sp>
        <p:nvSpPr>
          <p:cNvPr id="5" name="CN"/>
          <p:cNvSpPr>
            <a:spLocks noGrp="1"/>
          </p:cNvSpPr>
          <p:nvPr>
            <p:ph sz="quarter" idx="19"/>
          </p:nvPr>
        </p:nvSpPr>
        <p:spPr>
          <a:xfrm>
            <a:off x="152400" y="3733800"/>
            <a:ext cx="8839200" cy="609600"/>
          </a:xfrm>
        </p:spPr>
        <p:txBody>
          <a:bodyPr/>
          <a:lstStyle/>
          <a:p>
            <a:r>
              <a:rPr lang="en-US" b="1" dirty="0" smtClean="0"/>
              <a:t>Chapter 14</a:t>
            </a:r>
            <a:endParaRPr lang="en-US" b="1" dirty="0"/>
          </a:p>
        </p:txBody>
      </p:sp>
      <p:sp>
        <p:nvSpPr>
          <p:cNvPr id="6" name="CT"/>
          <p:cNvSpPr>
            <a:spLocks noGrp="1"/>
          </p:cNvSpPr>
          <p:nvPr>
            <p:ph sz="quarter" idx="20"/>
          </p:nvPr>
        </p:nvSpPr>
        <p:spPr>
          <a:xfrm>
            <a:off x="152400" y="4648200"/>
            <a:ext cx="8839200" cy="990600"/>
          </a:xfrm>
        </p:spPr>
        <p:txBody>
          <a:bodyPr/>
          <a:lstStyle/>
          <a:p>
            <a:r>
              <a:rPr lang="en-US" altLang="en-US" sz="3600" dirty="0">
                <a:ea typeface="ＭＳ Ｐゴシック" panose="020B0600070205080204" pitchFamily="34" charset="-128"/>
              </a:rPr>
              <a:t>Soil Resources</a:t>
            </a:r>
          </a:p>
        </p:txBody>
      </p:sp>
    </p:spTree>
    <p:extLst>
      <p:ext uri="{BB962C8B-B14F-4D97-AF65-F5344CB8AC3E}">
        <p14:creationId xmlns:p14="http://schemas.microsoft.com/office/powerpoint/2010/main" val="11233902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838199"/>
          </a:xfrm>
        </p:spPr>
        <p:txBody>
          <a:bodyPr/>
          <a:lstStyle/>
          <a:p>
            <a:r>
              <a:rPr lang="en-US" altLang="en-US" dirty="0">
                <a:ea typeface="ＭＳ Ｐゴシック" panose="020B0600070205080204" pitchFamily="34" charset="-128"/>
              </a:rPr>
              <a:t>Services of Soil Organisms</a:t>
            </a:r>
            <a:endParaRPr lang="en-IN" dirty="0"/>
          </a:p>
        </p:txBody>
      </p:sp>
      <p:sp>
        <p:nvSpPr>
          <p:cNvPr id="3" name="Content Placeholder 2"/>
          <p:cNvSpPr>
            <a:spLocks noGrp="1"/>
          </p:cNvSpPr>
          <p:nvPr>
            <p:ph sz="quarter" idx="16"/>
          </p:nvPr>
        </p:nvSpPr>
        <p:spPr>
          <a:xfrm>
            <a:off x="304800" y="1752600"/>
            <a:ext cx="8534400" cy="4038600"/>
          </a:xfrm>
        </p:spPr>
        <p:txBody>
          <a:bodyPr/>
          <a:lstStyle/>
          <a:p>
            <a:r>
              <a:rPr lang="en-US" altLang="en-US" dirty="0">
                <a:ea typeface="ＭＳ Ｐゴシック" panose="020B0600070205080204" pitchFamily="34" charset="-128"/>
              </a:rPr>
              <a:t>Soil organisms provide ecosystem services (important environmental benefits that ecosystems provide) including:</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Decaying and cycling organic material</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Castings – from gut of earthworms </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Breaking down toxic materials</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Cleansing water</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Soil aeration </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Mycorrhizae </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10</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1837035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Nutrient Cycling in Soil</a:t>
            </a:r>
            <a:endParaRPr lang="en-IN" dirty="0"/>
          </a:p>
        </p:txBody>
      </p:sp>
      <p:sp>
        <p:nvSpPr>
          <p:cNvPr id="3" name="Content Placeholder 2"/>
          <p:cNvSpPr>
            <a:spLocks noGrp="1"/>
          </p:cNvSpPr>
          <p:nvPr>
            <p:ph sz="quarter" idx="16"/>
          </p:nvPr>
        </p:nvSpPr>
        <p:spPr>
          <a:xfrm>
            <a:off x="304800" y="1752600"/>
            <a:ext cx="4114800" cy="38100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The pathway of various nutrient minerals or elements from the environment through organisms and back to the </a:t>
            </a:r>
            <a:r>
              <a:rPr lang="en-US" altLang="en-US" dirty="0" smtClean="0">
                <a:ea typeface="ＭＳ Ｐゴシック" panose="020B0600070205080204" pitchFamily="34" charset="-128"/>
              </a:rPr>
              <a:t>environment</a:t>
            </a:r>
            <a:endParaRPr lang="en-US" altLang="en-US" dirty="0">
              <a:ea typeface="ＭＳ Ｐゴシック" panose="020B0600070205080204" pitchFamily="34" charset="-128"/>
            </a:endParaRPr>
          </a:p>
        </p:txBody>
      </p:sp>
      <p:pic>
        <p:nvPicPr>
          <p:cNvPr id="7" name="Content Placeholder 6" descr="A diagram illustrates nutrient cycling in soil as follows. Organic matter moves in to soil. Decomposes. Minerals are freed to available plants. Plant roots absorb minerals from the soil. Elements are incorporated in to organic matter in plants and elements are incorporated in to organic matter in animals.&#10;"/>
          <p:cNvPicPr>
            <a:picLocks noGrp="1" noChangeAspect="1"/>
          </p:cNvPicPr>
          <p:nvPr>
            <p:ph sz="quarter" idx="17"/>
          </p:nvPr>
        </p:nvPicPr>
        <p:blipFill>
          <a:blip r:embed="rId2"/>
          <a:stretch>
            <a:fillRect/>
          </a:stretch>
        </p:blipFill>
        <p:spPr>
          <a:xfrm>
            <a:off x="5257800" y="1905000"/>
            <a:ext cx="3076168" cy="416771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11</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8253923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Soil Texture</a:t>
            </a:r>
            <a:endParaRPr lang="en-IN" dirty="0"/>
          </a:p>
        </p:txBody>
      </p:sp>
      <p:sp>
        <p:nvSpPr>
          <p:cNvPr id="3" name="Content Placeholder 2"/>
          <p:cNvSpPr>
            <a:spLocks noGrp="1"/>
          </p:cNvSpPr>
          <p:nvPr>
            <p:ph sz="quarter" idx="16"/>
          </p:nvPr>
        </p:nvSpPr>
        <p:spPr>
          <a:xfrm>
            <a:off x="304800" y="1752600"/>
            <a:ext cx="8534400" cy="2057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Relative proportion of sand, silt, and clay</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Sand: 2mm–0.05mm</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Silt: 0.05mm–0.002mm</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Clay: </a:t>
            </a:r>
            <a:r>
              <a:rPr lang="en-US" altLang="en-US" dirty="0" smtClean="0">
                <a:ea typeface="ＭＳ Ｐゴシック" panose="020B0600070205080204" pitchFamily="34" charset="-128"/>
              </a:rPr>
              <a:t>&lt; 0.002mm</a:t>
            </a:r>
            <a:endParaRPr lang="en-US" altLang="en-US" dirty="0">
              <a:ea typeface="ＭＳ Ｐゴシック" panose="020B0600070205080204" pitchFamily="34" charset="-128"/>
            </a:endParaRPr>
          </a:p>
        </p:txBody>
      </p:sp>
      <p:pic>
        <p:nvPicPr>
          <p:cNvPr id="7" name="Content Placeholder 6" descr="A diagram illustrates the relative soil sizes of soil particles. Clay is less than 0.002 millimeters in diameter. Silt is less than 0.05 millimeters. Sand is divided into 5 groups. Very fine is less than 0.1 millimeters. Fine is less than 0.25 millimeters. Medium is less than 0.5 millimeters. Coarse is less than 1 millimeter. Very coarse is less than 2 millimeters. Anything above is considered gravel.&#10;"/>
          <p:cNvPicPr>
            <a:picLocks noGrp="1" noChangeAspect="1"/>
          </p:cNvPicPr>
          <p:nvPr>
            <p:ph sz="quarter" idx="17"/>
          </p:nvPr>
        </p:nvPicPr>
        <p:blipFill>
          <a:blip r:embed="rId2"/>
          <a:stretch>
            <a:fillRect/>
          </a:stretch>
        </p:blipFill>
        <p:spPr>
          <a:xfrm>
            <a:off x="1066800" y="4065732"/>
            <a:ext cx="6960555" cy="209636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12</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7565761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Soil Texture Affects Properties of Soil </a:t>
            </a:r>
            <a:endParaRPr lang="en-IN" dirty="0"/>
          </a:p>
        </p:txBody>
      </p:sp>
      <p:sp>
        <p:nvSpPr>
          <p:cNvPr id="3" name="Content Placeholder 2"/>
          <p:cNvSpPr>
            <a:spLocks noGrp="1"/>
          </p:cNvSpPr>
          <p:nvPr>
            <p:ph sz="quarter" idx="16"/>
          </p:nvPr>
        </p:nvSpPr>
        <p:spPr>
          <a:xfrm>
            <a:off x="304800" y="1752600"/>
            <a:ext cx="8534400" cy="3127949"/>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Sandy soils have good drainage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Clay is small and has high surface area </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Has negatively charged sites for holding positively charged minerals in soil</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Decreases leaching of these minerals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Soil minerals include: </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Positively or negatively charged </a:t>
            </a:r>
            <a:r>
              <a:rPr lang="en-US" altLang="en-US" sz="2600" dirty="0" smtClean="0">
                <a:ea typeface="ＭＳ Ｐゴシック" panose="020B0600070205080204" pitchFamily="34" charset="-128"/>
              </a:rPr>
              <a:t>ions</a:t>
            </a:r>
          </a:p>
          <a:p>
            <a:pPr marL="1144800" lvl="1" indent="-230400">
              <a:buClr>
                <a:schemeClr val="accent2"/>
              </a:buClr>
              <a:buSzPct val="80000"/>
              <a:buFont typeface="Arial" panose="020B0604020202020204" pitchFamily="34" charset="0"/>
              <a:buChar char="•"/>
            </a:pPr>
            <a:r>
              <a:rPr lang="en-IN" sz="2800" dirty="0"/>
              <a:t> </a:t>
            </a:r>
            <a:r>
              <a:rPr lang="en-IN" sz="2800" dirty="0" smtClean="0"/>
              <a:t>	</a:t>
            </a:r>
            <a:endParaRPr lang="en-US" altLang="en-US" sz="2600" dirty="0" smtClean="0">
              <a:ea typeface="ＭＳ Ｐゴシック" panose="020B0600070205080204" pitchFamily="34" charset="-128"/>
            </a:endParaRPr>
          </a:p>
        </p:txBody>
      </p:sp>
      <p:graphicFrame>
        <p:nvGraphicFramePr>
          <p:cNvPr id="10" name="Content Placeholder 9" descr="such as K plus or O H, minus"/>
          <p:cNvGraphicFramePr>
            <a:graphicFrameLocks noGrp="1" noChangeAspect="1"/>
          </p:cNvGraphicFramePr>
          <p:nvPr>
            <p:ph sz="quarter" idx="18"/>
            <p:extLst>
              <p:ext uri="{D42A27DB-BD31-4B8C-83A1-F6EECF244321}">
                <p14:modId xmlns:p14="http://schemas.microsoft.com/office/powerpoint/2010/main" val="352118892"/>
              </p:ext>
            </p:extLst>
          </p:nvPr>
        </p:nvGraphicFramePr>
        <p:xfrm>
          <a:off x="1524000" y="4887913"/>
          <a:ext cx="1854200" cy="325437"/>
        </p:xfrm>
        <a:graphic>
          <a:graphicData uri="http://schemas.openxmlformats.org/presentationml/2006/ole">
            <mc:AlternateContent xmlns:mc="http://schemas.openxmlformats.org/markup-compatibility/2006">
              <mc:Choice xmlns:v="urn:schemas-microsoft-com:vml" Requires="v">
                <p:oleObj spid="_x0000_s2099" name="Equation" r:id="rId3" imgW="1155600" imgH="203040" progId="Equation.DSMT4">
                  <p:embed/>
                </p:oleObj>
              </mc:Choice>
              <mc:Fallback>
                <p:oleObj name="Equation" r:id="rId3" imgW="1155600" imgH="203040" progId="Equation.DSMT4">
                  <p:embed/>
                  <p:pic>
                    <p:nvPicPr>
                      <p:cNvPr id="9" name="Object 8"/>
                      <p:cNvPicPr/>
                      <p:nvPr/>
                    </p:nvPicPr>
                    <p:blipFill>
                      <a:blip r:embed="rId4"/>
                      <a:stretch>
                        <a:fillRect/>
                      </a:stretch>
                    </p:blipFill>
                    <p:spPr>
                      <a:xfrm>
                        <a:off x="1524000" y="4887913"/>
                        <a:ext cx="1854200" cy="325437"/>
                      </a:xfrm>
                      <a:prstGeom prst="rect">
                        <a:avLst/>
                      </a:prstGeom>
                    </p:spPr>
                  </p:pic>
                </p:oleObj>
              </mc:Fallback>
            </mc:AlternateContent>
          </a:graphicData>
        </a:graphic>
      </p:graphicFrame>
      <p:sp>
        <p:nvSpPr>
          <p:cNvPr id="6" name="Content Placeholder 5"/>
          <p:cNvSpPr>
            <a:spLocks noGrp="1"/>
          </p:cNvSpPr>
          <p:nvPr>
            <p:ph sz="quarter" idx="17"/>
          </p:nvPr>
        </p:nvSpPr>
        <p:spPr>
          <a:xfrm>
            <a:off x="304800" y="5270499"/>
            <a:ext cx="8534400" cy="901701"/>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Soil is a mixture, and proportions vary</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Loam is optimum </a:t>
            </a:r>
            <a:r>
              <a:rPr lang="en-US" altLang="en-US" sz="2600" dirty="0" smtClean="0">
                <a:ea typeface="ＭＳ Ｐゴシック" panose="020B0600070205080204" pitchFamily="34" charset="-128"/>
              </a:rPr>
              <a:t>mixture</a:t>
            </a:r>
            <a:endParaRPr lang="en-IN" dirty="0"/>
          </a:p>
        </p:txBody>
      </p:sp>
      <p:sp>
        <p:nvSpPr>
          <p:cNvPr id="4" name="Slide Number Placeholder 3"/>
          <p:cNvSpPr>
            <a:spLocks noGrp="1"/>
          </p:cNvSpPr>
          <p:nvPr>
            <p:ph type="sldNum" sz="quarter" idx="10"/>
          </p:nvPr>
        </p:nvSpPr>
        <p:spPr/>
        <p:txBody>
          <a:bodyPr/>
          <a:lstStyle/>
          <a:p>
            <a:fld id="{67B19427-F580-D146-B60E-4CADEE75497F}" type="slidenum">
              <a:rPr lang="en-US" smtClean="0"/>
              <a:pPr/>
              <a:t>13</a:t>
            </a:fld>
            <a:endParaRPr lang="en-US" dirty="0"/>
          </a:p>
        </p:txBody>
      </p:sp>
      <p:sp>
        <p:nvSpPr>
          <p:cNvPr id="5" name="Footer Placeholder 4"/>
          <p:cNvSpPr>
            <a:spLocks noGrp="1"/>
          </p:cNvSpPr>
          <p:nvPr>
            <p:ph type="ftr" sz="quarter" idx="11"/>
          </p:nvPr>
        </p:nvSpPr>
        <p:spPr/>
        <p:txBody>
          <a:bodyPr/>
          <a:lstStyle/>
          <a:p>
            <a:r>
              <a:rPr lang="en-US" dirty="0" smtClean="0"/>
              <a:t>Copyright ©2018 John Wiley &amp; Sons, Inc. </a:t>
            </a:r>
            <a:endParaRPr lang="en-US" dirty="0"/>
          </a:p>
        </p:txBody>
      </p:sp>
    </p:spTree>
    <p:extLst>
      <p:ext uri="{BB962C8B-B14F-4D97-AF65-F5344CB8AC3E}">
        <p14:creationId xmlns:p14="http://schemas.microsoft.com/office/powerpoint/2010/main" val="42509950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04849"/>
          </a:xfrm>
        </p:spPr>
        <p:txBody>
          <a:bodyPr/>
          <a:lstStyle/>
          <a:p>
            <a:r>
              <a:rPr lang="en-US" altLang="en-US" dirty="0">
                <a:ea typeface="ＭＳ Ｐゴシック" panose="020B0600070205080204" pitchFamily="34" charset="-128"/>
              </a:rPr>
              <a:t>Soil Properties Due to Texture</a:t>
            </a:r>
            <a:endParaRPr lang="en-IN" dirty="0"/>
          </a:p>
        </p:txBody>
      </p:sp>
      <p:sp>
        <p:nvSpPr>
          <p:cNvPr id="3" name="Content Placeholder 2"/>
          <p:cNvSpPr>
            <a:spLocks noGrp="1"/>
          </p:cNvSpPr>
          <p:nvPr>
            <p:ph sz="quarter" idx="16"/>
          </p:nvPr>
        </p:nvSpPr>
        <p:spPr>
          <a:xfrm>
            <a:off x="304800" y="1629410"/>
            <a:ext cx="8534400" cy="427990"/>
          </a:xfrm>
        </p:spPr>
        <p:txBody>
          <a:bodyPr/>
          <a:lstStyle/>
          <a:p>
            <a:r>
              <a:rPr lang="en-IN" sz="2200" b="1" dirty="0" smtClean="0"/>
              <a:t>Table 14.1 </a:t>
            </a:r>
            <a:r>
              <a:rPr lang="en-IN" sz="2200" dirty="0" smtClean="0"/>
              <a:t>Soil Properties Affected By Soil Texture</a:t>
            </a:r>
            <a:endParaRPr lang="en-IN" sz="2200" dirty="0"/>
          </a:p>
        </p:txBody>
      </p:sp>
      <p:graphicFrame>
        <p:nvGraphicFramePr>
          <p:cNvPr id="9" name="Content Placeholder 8" descr="Table is accessible to screenreaders"/>
          <p:cNvGraphicFramePr>
            <a:graphicFrameLocks noGrp="1"/>
          </p:cNvGraphicFramePr>
          <p:nvPr>
            <p:ph sz="quarter" idx="18"/>
            <p:extLst>
              <p:ext uri="{D42A27DB-BD31-4B8C-83A1-F6EECF244321}">
                <p14:modId xmlns:p14="http://schemas.microsoft.com/office/powerpoint/2010/main" val="3812117057"/>
              </p:ext>
            </p:extLst>
          </p:nvPr>
        </p:nvGraphicFramePr>
        <p:xfrm>
          <a:off x="609600" y="2209800"/>
          <a:ext cx="7772400" cy="2743200"/>
        </p:xfrm>
        <a:graphic>
          <a:graphicData uri="http://schemas.openxmlformats.org/drawingml/2006/table">
            <a:tbl>
              <a:tblPr firstRow="1" bandRow="1">
                <a:tableStyleId>{5C22544A-7EE6-4342-B048-85BDC9FD1C3A}</a:tableStyleId>
              </a:tblPr>
              <a:tblGrid>
                <a:gridCol w="3443720">
                  <a:extLst>
                    <a:ext uri="{9D8B030D-6E8A-4147-A177-3AD203B41FA5}">
                      <a16:colId xmlns:a16="http://schemas.microsoft.com/office/drawing/2014/main" xmlns="" val="3249567845"/>
                    </a:ext>
                  </a:extLst>
                </a:gridCol>
                <a:gridCol w="1307895">
                  <a:extLst>
                    <a:ext uri="{9D8B030D-6E8A-4147-A177-3AD203B41FA5}">
                      <a16:colId xmlns:a16="http://schemas.microsoft.com/office/drawing/2014/main" xmlns="" val="868197961"/>
                    </a:ext>
                  </a:extLst>
                </a:gridCol>
                <a:gridCol w="1439882">
                  <a:extLst>
                    <a:ext uri="{9D8B030D-6E8A-4147-A177-3AD203B41FA5}">
                      <a16:colId xmlns:a16="http://schemas.microsoft.com/office/drawing/2014/main" xmlns="" val="2049937708"/>
                    </a:ext>
                  </a:extLst>
                </a:gridCol>
                <a:gridCol w="1580903">
                  <a:extLst>
                    <a:ext uri="{9D8B030D-6E8A-4147-A177-3AD203B41FA5}">
                      <a16:colId xmlns:a16="http://schemas.microsoft.com/office/drawing/2014/main" xmlns="" val="1783820204"/>
                    </a:ext>
                  </a:extLst>
                </a:gridCol>
              </a:tblGrid>
              <a:tr h="293047">
                <a:tc>
                  <a:txBody>
                    <a:bodyPr/>
                    <a:lstStyle/>
                    <a:p>
                      <a:r>
                        <a:rPr lang="en-IN" sz="1800" b="1" i="0" u="none" strike="noStrike" kern="1200" baseline="0" dirty="0" smtClean="0">
                          <a:solidFill>
                            <a:schemeClr val="lt1"/>
                          </a:solidFill>
                          <a:latin typeface="+mn-lt"/>
                          <a:ea typeface="+mn-ea"/>
                          <a:cs typeface="+mn-cs"/>
                        </a:rPr>
                        <a:t>Soil Property</a:t>
                      </a:r>
                      <a:endParaRPr lang="en-IN"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dirty="0" smtClean="0"/>
                        <a:t>Soil Texture Type </a:t>
                      </a:r>
                      <a:r>
                        <a:rPr lang="en-IN" sz="1800" b="1" i="0" u="none" strike="noStrike" kern="1200" baseline="0" dirty="0" smtClean="0">
                          <a:solidFill>
                            <a:schemeClr val="lt1"/>
                          </a:solidFill>
                          <a:latin typeface="+mn-lt"/>
                          <a:ea typeface="+mn-ea"/>
                          <a:cs typeface="+mn-cs"/>
                        </a:rPr>
                        <a:t>of Sandy Soil</a:t>
                      </a:r>
                      <a:endParaRPr lang="en-IN"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dirty="0" smtClean="0"/>
                        <a:t>Soil Texture Type </a:t>
                      </a:r>
                      <a:r>
                        <a:rPr lang="en-IN" sz="1800" b="1" i="0" u="none" strike="noStrike" kern="1200" baseline="0" dirty="0" smtClean="0">
                          <a:solidFill>
                            <a:schemeClr val="lt1"/>
                          </a:solidFill>
                          <a:latin typeface="+mn-lt"/>
                          <a:ea typeface="+mn-ea"/>
                          <a:cs typeface="+mn-cs"/>
                        </a:rPr>
                        <a:t>of Loam</a:t>
                      </a:r>
                      <a:endParaRPr lang="en-IN"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dirty="0" smtClean="0"/>
                        <a:t>Soil Texture Type </a:t>
                      </a:r>
                      <a:r>
                        <a:rPr lang="en-IN" sz="1800" b="1" i="0" u="none" strike="noStrike" kern="1200" baseline="0" dirty="0" smtClean="0">
                          <a:solidFill>
                            <a:schemeClr val="lt1"/>
                          </a:solidFill>
                          <a:latin typeface="+mn-lt"/>
                          <a:ea typeface="+mn-ea"/>
                          <a:cs typeface="+mn-cs"/>
                        </a:rPr>
                        <a:t>of Clay Soil</a:t>
                      </a:r>
                      <a:endParaRPr lang="en-IN"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01047938"/>
                  </a:ext>
                </a:extLst>
              </a:tr>
              <a:tr h="293047">
                <a:tc>
                  <a:txBody>
                    <a:bodyPr/>
                    <a:lstStyle/>
                    <a:p>
                      <a:r>
                        <a:rPr lang="en-IN" sz="1800" b="0" i="0" u="none" strike="noStrike" kern="1200" baseline="0" dirty="0" smtClean="0">
                          <a:solidFill>
                            <a:schemeClr val="dk1"/>
                          </a:solidFill>
                          <a:latin typeface="+mn-lt"/>
                          <a:ea typeface="+mn-ea"/>
                          <a:cs typeface="+mn-cs"/>
                        </a:rPr>
                        <a:t>Aeration</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Excellent</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Good</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Poor</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281666717"/>
                  </a:ext>
                </a:extLst>
              </a:tr>
              <a:tr h="293047">
                <a:tc>
                  <a:txBody>
                    <a:bodyPr/>
                    <a:lstStyle/>
                    <a:p>
                      <a:r>
                        <a:rPr lang="en-IN" sz="1800" b="0" i="0" u="none" strike="noStrike" kern="1200" baseline="0" dirty="0" smtClean="0">
                          <a:solidFill>
                            <a:schemeClr val="dk1"/>
                          </a:solidFill>
                          <a:latin typeface="+mn-lt"/>
                          <a:ea typeface="+mn-ea"/>
                          <a:cs typeface="+mn-cs"/>
                        </a:rPr>
                        <a:t>Drainage</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Excellent</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Good</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Poor</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99298588"/>
                  </a:ext>
                </a:extLst>
              </a:tr>
              <a:tr h="325120">
                <a:tc>
                  <a:txBody>
                    <a:bodyPr/>
                    <a:lstStyle/>
                    <a:p>
                      <a:r>
                        <a:rPr lang="en-IN" sz="1800" b="0" i="0" u="none" strike="noStrike" kern="1200" baseline="0" dirty="0" smtClean="0">
                          <a:solidFill>
                            <a:schemeClr val="dk1"/>
                          </a:solidFill>
                          <a:latin typeface="+mn-lt"/>
                          <a:ea typeface="+mn-ea"/>
                          <a:cs typeface="+mn-cs"/>
                        </a:rPr>
                        <a:t>Nutrient mineral-holding capacity</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Low</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Medium</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High</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484710511"/>
                  </a:ext>
                </a:extLst>
              </a:tr>
              <a:tr h="293047">
                <a:tc>
                  <a:txBody>
                    <a:bodyPr/>
                    <a:lstStyle/>
                    <a:p>
                      <a:r>
                        <a:rPr lang="en-IN" sz="1800" b="0" i="0" u="none" strike="noStrike" kern="1200" baseline="0" dirty="0" smtClean="0">
                          <a:solidFill>
                            <a:schemeClr val="dk1"/>
                          </a:solidFill>
                          <a:latin typeface="+mn-lt"/>
                          <a:ea typeface="+mn-ea"/>
                          <a:cs typeface="+mn-cs"/>
                        </a:rPr>
                        <a:t>Water-holding capacity</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Low</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Medium</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High</a:t>
                      </a:r>
                      <a:endParaRPr lang="en-IN"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676724487"/>
                  </a:ext>
                </a:extLst>
              </a:tr>
              <a:tr h="293047">
                <a:tc>
                  <a:txBody>
                    <a:bodyPr/>
                    <a:lstStyle/>
                    <a:p>
                      <a:r>
                        <a:rPr lang="en-IN" sz="1800" b="0" i="0" u="none" strike="noStrike" kern="1200" baseline="0" dirty="0" smtClean="0">
                          <a:solidFill>
                            <a:schemeClr val="dk1"/>
                          </a:solidFill>
                          <a:latin typeface="+mn-lt"/>
                          <a:ea typeface="+mn-ea"/>
                          <a:cs typeface="+mn-cs"/>
                        </a:rPr>
                        <a:t>Workability (tillage)</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Easy</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Moderate</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Difficult</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090838147"/>
                  </a:ext>
                </a:extLst>
              </a:tr>
            </a:tbl>
          </a:graphicData>
        </a:graphic>
      </p:graphicFrame>
      <p:sp>
        <p:nvSpPr>
          <p:cNvPr id="5" name="Slide Number Placeholder 4"/>
          <p:cNvSpPr>
            <a:spLocks noGrp="1"/>
          </p:cNvSpPr>
          <p:nvPr>
            <p:ph type="sldNum" sz="quarter" idx="10"/>
          </p:nvPr>
        </p:nvSpPr>
        <p:spPr/>
        <p:txBody>
          <a:bodyPr/>
          <a:lstStyle/>
          <a:p>
            <a:fld id="{67B19427-F580-D146-B60E-4CADEE75497F}" type="slidenum">
              <a:rPr lang="en-US" smtClean="0"/>
              <a:pPr/>
              <a:t>14</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4898308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Clay and Nutrient-Holding Capacity</a:t>
            </a:r>
            <a:endParaRPr lang="en-IN" dirty="0"/>
          </a:p>
        </p:txBody>
      </p:sp>
      <p:sp>
        <p:nvSpPr>
          <p:cNvPr id="3" name="Content Placeholder 2"/>
          <p:cNvSpPr>
            <a:spLocks noGrp="1"/>
          </p:cNvSpPr>
          <p:nvPr>
            <p:ph sz="quarter" idx="16"/>
          </p:nvPr>
        </p:nvSpPr>
        <p:spPr>
          <a:xfrm>
            <a:off x="304800" y="1752600"/>
            <a:ext cx="8763000" cy="990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Outer surfaces of clay have negative charge </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Attracts positively-charged nutrients holding them in soil </a:t>
            </a:r>
          </a:p>
        </p:txBody>
      </p:sp>
      <p:pic>
        <p:nvPicPr>
          <p:cNvPr id="10" name="Content Placeholder 9" descr="The illustration on the left is the outer surface of clay particles and are predominantly negatively charged.&#10;"/>
          <p:cNvPicPr>
            <a:picLocks noGrp="1" noChangeAspect="1"/>
          </p:cNvPicPr>
          <p:nvPr>
            <p:ph sz="quarter" idx="17"/>
          </p:nvPr>
        </p:nvPicPr>
        <p:blipFill>
          <a:blip r:embed="rId2"/>
          <a:stretch>
            <a:fillRect/>
          </a:stretch>
        </p:blipFill>
        <p:spPr>
          <a:xfrm>
            <a:off x="314036" y="2999180"/>
            <a:ext cx="3443509" cy="2861045"/>
          </a:xfrm>
          <a:prstGeom prst="rect">
            <a:avLst/>
          </a:prstGeom>
        </p:spPr>
      </p:pic>
      <p:pic>
        <p:nvPicPr>
          <p:cNvPr id="11" name="Content Placeholder 10" descr="The illustration on the right is a close up of a clay particle and the thin film of water particles around it. There are a large number of positively charged ions attracted to the surface of the clay particle. There are also positive ends of water molecules surrounding the negatively charged ions dissolved in solution.&#10;"/>
          <p:cNvPicPr>
            <a:picLocks noGrp="1" noChangeAspect="1"/>
          </p:cNvPicPr>
          <p:nvPr>
            <p:ph sz="quarter" idx="18"/>
          </p:nvPr>
        </p:nvPicPr>
        <p:blipFill>
          <a:blip r:embed="rId3"/>
          <a:stretch>
            <a:fillRect/>
          </a:stretch>
        </p:blipFill>
        <p:spPr>
          <a:xfrm>
            <a:off x="4343400" y="3006107"/>
            <a:ext cx="4337513" cy="2861045"/>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15</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388831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Soil Acidity</a:t>
            </a:r>
            <a:endParaRPr lang="en-IN" dirty="0"/>
          </a:p>
        </p:txBody>
      </p:sp>
      <p:sp>
        <p:nvSpPr>
          <p:cNvPr id="3" name="Content Placeholder 2"/>
          <p:cNvSpPr>
            <a:spLocks noGrp="1"/>
          </p:cNvSpPr>
          <p:nvPr>
            <p:ph sz="quarter" idx="16"/>
          </p:nvPr>
        </p:nvSpPr>
        <p:spPr>
          <a:xfrm>
            <a:off x="304800" y="1752600"/>
            <a:ext cx="8534400" cy="4419600"/>
          </a:xfrm>
        </p:spPr>
        <p:txBody>
          <a:bodyPr/>
          <a:lstStyle/>
          <a:p>
            <a:r>
              <a:rPr lang="en-US" altLang="en-US" dirty="0">
                <a:ea typeface="ＭＳ Ｐゴシック" panose="020B0600070205080204" pitchFamily="34" charset="-128"/>
              </a:rPr>
              <a:t>Measured using pH scale</a:t>
            </a:r>
          </a:p>
          <a:p>
            <a:r>
              <a:rPr lang="en-US" altLang="en-US" dirty="0">
                <a:ea typeface="ＭＳ Ｐゴシック" panose="020B0600070205080204" pitchFamily="34" charset="-128"/>
              </a:rPr>
              <a:t>pH of most soils range from 4–8</a:t>
            </a:r>
          </a:p>
          <a:p>
            <a:r>
              <a:rPr lang="en-US" altLang="en-US" dirty="0">
                <a:ea typeface="ＭＳ Ｐゴシック" panose="020B0600070205080204" pitchFamily="34" charset="-128"/>
              </a:rPr>
              <a:t>Affects solubility of certain plant nutrients</a:t>
            </a:r>
          </a:p>
          <a:p>
            <a:r>
              <a:rPr lang="en-US" altLang="en-US" dirty="0">
                <a:ea typeface="ＭＳ Ｐゴシック" panose="020B0600070205080204" pitchFamily="34" charset="-128"/>
              </a:rPr>
              <a:t>Optimum soil pH is 6–7, because nutrients are most available to plants at this pH</a:t>
            </a:r>
          </a:p>
          <a:p>
            <a:r>
              <a:rPr lang="en-US" altLang="en-US" dirty="0">
                <a:ea typeface="ＭＳ Ｐゴシック" panose="020B0600070205080204" pitchFamily="34" charset="-128"/>
              </a:rPr>
              <a:t>Acid precipitation – from air pollution, primarily from industrial emissions</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Sulfuric and nitric acids</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Alters soils, and can cause forest decline </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Added calcium can restore pH balance</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8245102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Major Soil Groups</a:t>
            </a:r>
            <a:endParaRPr lang="en-IN" dirty="0"/>
          </a:p>
        </p:txBody>
      </p:sp>
      <p:sp>
        <p:nvSpPr>
          <p:cNvPr id="3" name="Content Placeholder 2"/>
          <p:cNvSpPr>
            <a:spLocks noGrp="1"/>
          </p:cNvSpPr>
          <p:nvPr>
            <p:ph sz="quarter" idx="16"/>
          </p:nvPr>
        </p:nvSpPr>
        <p:spPr>
          <a:xfrm>
            <a:off x="304800" y="1752600"/>
            <a:ext cx="8534400" cy="4114800"/>
          </a:xfrm>
        </p:spPr>
        <p:txBody>
          <a:bodyPr/>
          <a:lstStyle/>
          <a:p>
            <a:r>
              <a:rPr lang="en-US" altLang="en-US" dirty="0">
                <a:ea typeface="ＭＳ Ｐゴシック" panose="020B0600070205080204" pitchFamily="34" charset="-128"/>
              </a:rPr>
              <a:t>Variations in soil forming factors cause thousands of variations in soils around globe</a:t>
            </a:r>
          </a:p>
          <a:p>
            <a:r>
              <a:rPr lang="en-US" altLang="en-US" dirty="0">
                <a:ea typeface="ＭＳ Ｐゴシック" panose="020B0600070205080204" pitchFamily="34" charset="-128"/>
              </a:rPr>
              <a:t>Soil Taxonomy</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Soil classification method places soils into 12 distinct orders </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Subdivided into </a:t>
            </a:r>
            <a:r>
              <a:rPr lang="en-US" altLang="en-US" sz="2600" dirty="0" smtClean="0">
                <a:ea typeface="ＭＳ Ｐゴシック" panose="020B0600070205080204" pitchFamily="34" charset="-128"/>
              </a:rPr>
              <a:t>&gt; 20,000 </a:t>
            </a:r>
            <a:r>
              <a:rPr lang="en-US" altLang="en-US" sz="2600" dirty="0">
                <a:ea typeface="ＭＳ Ｐゴシック" panose="020B0600070205080204" pitchFamily="34" charset="-128"/>
              </a:rPr>
              <a:t>soil series that vary by locality in U.S.</a:t>
            </a:r>
          </a:p>
          <a:p>
            <a:r>
              <a:rPr lang="en-US" altLang="en-US" dirty="0">
                <a:ea typeface="ＭＳ Ｐゴシック" panose="020B0600070205080204" pitchFamily="34" charset="-128"/>
              </a:rPr>
              <a:t>Five common soil orders discussed next</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Spodosols, alfisols, mollisols, aridosols, oxisols</a:t>
            </a:r>
          </a:p>
        </p:txBody>
      </p:sp>
      <p:sp>
        <p:nvSpPr>
          <p:cNvPr id="4" name="Slide Number Placeholder 3"/>
          <p:cNvSpPr>
            <a:spLocks noGrp="1"/>
          </p:cNvSpPr>
          <p:nvPr>
            <p:ph type="sldNum" sz="quarter" idx="10"/>
          </p:nvPr>
        </p:nvSpPr>
        <p:spPr/>
        <p:txBody>
          <a:bodyPr/>
          <a:lstStyle/>
          <a:p>
            <a:fld id="{67B19427-F580-D146-B60E-4CADEE75497F}"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8782637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ltLang="en-US" b="1" dirty="0">
                <a:ea typeface="ＭＳ Ｐゴシック" panose="020B0600070205080204" pitchFamily="34" charset="-128"/>
              </a:rPr>
              <a:t>Spodosols</a:t>
            </a:r>
            <a:endParaRPr lang="en-IN" b="1" dirty="0"/>
          </a:p>
        </p:txBody>
      </p:sp>
      <p:sp>
        <p:nvSpPr>
          <p:cNvPr id="9" name="Content Placeholder 8"/>
          <p:cNvSpPr>
            <a:spLocks noGrp="1"/>
          </p:cNvSpPr>
          <p:nvPr>
            <p:ph sz="quarter" idx="16"/>
          </p:nvPr>
        </p:nvSpPr>
        <p:spPr>
          <a:xfrm>
            <a:off x="304800" y="1752600"/>
            <a:ext cx="4419600" cy="4343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Form under coniferous forests</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Cold, ample precipitation, good drainage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O horizon composed of decaying needles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E-horizon is ash-gray under thin A horizon</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Not good farmland- too </a:t>
            </a:r>
            <a:r>
              <a:rPr lang="en-US" altLang="en-US" dirty="0" smtClean="0">
                <a:ea typeface="ＭＳ Ｐゴシック" panose="020B0600070205080204" pitchFamily="34" charset="-128"/>
              </a:rPr>
              <a:t>acidic</a:t>
            </a:r>
            <a:endParaRPr lang="en-IN" dirty="0"/>
          </a:p>
        </p:txBody>
      </p:sp>
      <p:pic>
        <p:nvPicPr>
          <p:cNvPr id="11" name="Content Placeholder 10" descr="A photograph shows spodsol in cold subarctic climate, characteristic of an evergreen forest. The layers include a thin or absent of A horizon, leached or acidic E horizon, and dark brown iluvial B horizon which is rich in organic matter and aluminum and iron oxides. Photo courtesy of USDA NRCS"/>
          <p:cNvPicPr>
            <a:picLocks noGrp="1" noChangeAspect="1"/>
          </p:cNvPicPr>
          <p:nvPr>
            <p:ph sz="quarter" idx="17"/>
          </p:nvPr>
        </p:nvPicPr>
        <p:blipFill>
          <a:blip r:embed="rId2"/>
          <a:stretch>
            <a:fillRect/>
          </a:stretch>
        </p:blipFill>
        <p:spPr>
          <a:xfrm>
            <a:off x="4876800" y="2138931"/>
            <a:ext cx="4089160" cy="3646937"/>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18</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4053734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730249"/>
          </a:xfrm>
        </p:spPr>
        <p:txBody>
          <a:bodyPr>
            <a:normAutofit/>
          </a:bodyPr>
          <a:lstStyle/>
          <a:p>
            <a:r>
              <a:rPr lang="en-US" altLang="en-US" b="1" dirty="0">
                <a:ea typeface="ＭＳ Ｐゴシック" panose="020B0600070205080204" pitchFamily="34" charset="-128"/>
              </a:rPr>
              <a:t>Alfisols</a:t>
            </a:r>
            <a:endParaRPr lang="en-IN" b="1" dirty="0">
              <a:solidFill>
                <a:schemeClr val="tx1"/>
              </a:solidFill>
              <a:ea typeface="ＭＳ Ｐゴシック" panose="020B0600070205080204" pitchFamily="34" charset="-128"/>
            </a:endParaRPr>
          </a:p>
        </p:txBody>
      </p:sp>
      <p:sp>
        <p:nvSpPr>
          <p:cNvPr id="9" name="Content Placeholder 8"/>
          <p:cNvSpPr>
            <a:spLocks noGrp="1"/>
          </p:cNvSpPr>
          <p:nvPr>
            <p:ph sz="quarter" idx="16"/>
          </p:nvPr>
        </p:nvSpPr>
        <p:spPr>
          <a:xfrm>
            <a:off x="304800" y="1752600"/>
            <a:ext cx="4419600" cy="4343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Temperate deciduous forests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Brown to gray-brown A horizon</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Precipitation high enough to leach most organic materials and nutrients out of O, A, and B horizons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Soil fertility maintained by leaf litter</a:t>
            </a:r>
          </a:p>
        </p:txBody>
      </p:sp>
      <p:pic>
        <p:nvPicPr>
          <p:cNvPr id="3" name="Content Placeholder 2" descr="A photograph shows alfisol in humid climate with hot summers and cold winters, characteristic of temperate, deciduous forests. The layers include an A horizon rich in humus, light colored E horizon, brown B horizon rich in clay, and a C horizon weathered parent material. Photo courtesy of USDA NRCS&#10;"/>
          <p:cNvPicPr>
            <a:picLocks noGrp="1" noChangeAspect="1"/>
          </p:cNvPicPr>
          <p:nvPr>
            <p:ph sz="quarter" idx="17"/>
          </p:nvPr>
        </p:nvPicPr>
        <p:blipFill>
          <a:blip r:embed="rId2"/>
          <a:stretch>
            <a:fillRect/>
          </a:stretch>
        </p:blipFill>
        <p:spPr>
          <a:xfrm>
            <a:off x="4876800" y="2032849"/>
            <a:ext cx="4035902" cy="385910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19</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9797163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ea typeface="ＭＳ Ｐゴシック" panose="020B0600070205080204" pitchFamily="34" charset="-128"/>
              </a:rPr>
              <a:t>Soil Resources</a:t>
            </a:r>
          </a:p>
        </p:txBody>
      </p:sp>
      <p:pic>
        <p:nvPicPr>
          <p:cNvPr id="4" name="Content Placeholder 3" descr="A photo. Workers stand in thick mud bordering a wooded area. 501 collection/Alamy Stock Photo"/>
          <p:cNvPicPr>
            <a:picLocks noGrp="1" noChangeAspect="1"/>
          </p:cNvPicPr>
          <p:nvPr>
            <p:ph sz="quarter" idx="16"/>
          </p:nvPr>
        </p:nvPicPr>
        <p:blipFill>
          <a:blip r:embed="rId3"/>
          <a:stretch>
            <a:fillRect/>
          </a:stretch>
        </p:blipFill>
        <p:spPr>
          <a:xfrm>
            <a:off x="1005516" y="1602812"/>
            <a:ext cx="7132967" cy="4593907"/>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a:t>
            </a:fld>
            <a:endParaRPr lang="en-US" dirty="0"/>
          </a:p>
        </p:txBody>
      </p:sp>
      <p:sp>
        <p:nvSpPr>
          <p:cNvPr id="6" name="Footer Placeholder 5"/>
          <p:cNvSpPr>
            <a:spLocks noGrp="1"/>
          </p:cNvSpPr>
          <p:nvPr>
            <p:ph type="ftr" sz="quarter" idx="11"/>
          </p:nvPr>
        </p:nvSpPr>
        <p:spPr/>
        <p:txBody>
          <a:bodyPr/>
          <a:lstStyle/>
          <a:p>
            <a:r>
              <a:rPr lang="en-US" dirty="0" smtClean="0"/>
              <a:t>Copyright ©2018 John Wiley &amp; Sons, Inc. </a:t>
            </a:r>
            <a:endParaRPr lang="en-US" dirty="0"/>
          </a:p>
        </p:txBody>
      </p:sp>
    </p:spTree>
    <p:extLst>
      <p:ext uri="{BB962C8B-B14F-4D97-AF65-F5344CB8AC3E}">
        <p14:creationId xmlns:p14="http://schemas.microsoft.com/office/powerpoint/2010/main" val="3541306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609599"/>
          </a:xfrm>
        </p:spPr>
        <p:txBody>
          <a:bodyPr>
            <a:noAutofit/>
          </a:bodyPr>
          <a:lstStyle/>
          <a:p>
            <a:r>
              <a:rPr lang="en-US" altLang="en-US" b="1" dirty="0">
                <a:ea typeface="ＭＳ Ｐゴシック" panose="020B0600070205080204" pitchFamily="34" charset="-128"/>
              </a:rPr>
              <a:t>Mollisols</a:t>
            </a:r>
            <a:endParaRPr lang="en-IN" b="1" dirty="0">
              <a:ea typeface="ＭＳ Ｐゴシック" panose="020B0600070205080204" pitchFamily="34" charset="-128"/>
            </a:endParaRPr>
          </a:p>
        </p:txBody>
      </p:sp>
      <p:sp>
        <p:nvSpPr>
          <p:cNvPr id="9" name="Content Placeholder 8"/>
          <p:cNvSpPr>
            <a:spLocks noGrp="1"/>
          </p:cNvSpPr>
          <p:nvPr>
            <p:ph sz="quarter" idx="16"/>
          </p:nvPr>
        </p:nvSpPr>
        <p:spPr>
          <a:xfrm>
            <a:off x="304800" y="1752600"/>
            <a:ext cx="4572000" cy="44958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Found in temperate, semi-arid grassland</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Very fertile soil</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Thick, dark brown/ black A horizon</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Soluble nutrients stay in A horizon due to low leaching</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Used to grow most grains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Deep rooting grasses help form</a:t>
            </a:r>
          </a:p>
        </p:txBody>
      </p:sp>
      <p:pic>
        <p:nvPicPr>
          <p:cNvPr id="4" name="Content Placeholder 3" descr="A photograph shows moliisol in semiarid climate with hot summers and cold winters, characteristic of temperate grasslands. The layers include a thick dark A horizon rich in humus and a thick B horizon rich in calcium carbonate. Photo courtesy of USDA NRCS"/>
          <p:cNvPicPr>
            <a:picLocks noGrp="1" noChangeAspect="1"/>
          </p:cNvPicPr>
          <p:nvPr>
            <p:ph sz="quarter" idx="17"/>
          </p:nvPr>
        </p:nvPicPr>
        <p:blipFill>
          <a:blip r:embed="rId2"/>
          <a:stretch>
            <a:fillRect/>
          </a:stretch>
        </p:blipFill>
        <p:spPr>
          <a:xfrm>
            <a:off x="5117276" y="2072476"/>
            <a:ext cx="3645724" cy="377984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20</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7345890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609599"/>
          </a:xfrm>
        </p:spPr>
        <p:txBody>
          <a:bodyPr>
            <a:noAutofit/>
          </a:bodyPr>
          <a:lstStyle/>
          <a:p>
            <a:r>
              <a:rPr lang="en-US" altLang="en-US" b="1" dirty="0">
                <a:ea typeface="ＭＳ Ｐゴシック" panose="020B0600070205080204" pitchFamily="34" charset="-128"/>
              </a:rPr>
              <a:t>Aridisols</a:t>
            </a:r>
            <a:endParaRPr lang="en-IN" b="1" dirty="0">
              <a:ea typeface="ＭＳ Ｐゴシック" panose="020B0600070205080204" pitchFamily="34" charset="-128"/>
            </a:endParaRPr>
          </a:p>
        </p:txBody>
      </p:sp>
      <p:sp>
        <p:nvSpPr>
          <p:cNvPr id="9" name="Content Placeholder 8"/>
          <p:cNvSpPr>
            <a:spLocks noGrp="1"/>
          </p:cNvSpPr>
          <p:nvPr>
            <p:ph sz="quarter" idx="16"/>
          </p:nvPr>
        </p:nvSpPr>
        <p:spPr>
          <a:xfrm>
            <a:off x="304800" y="1752600"/>
            <a:ext cx="4419600" cy="3505200"/>
          </a:xfrm>
        </p:spPr>
        <p:txBody>
          <a:bodyPr/>
          <a:lstStyle/>
          <a:p>
            <a:pPr marL="291600" indent="-291600">
              <a:buClr>
                <a:schemeClr val="accent2"/>
              </a:buClr>
              <a:buFont typeface="Arial" panose="020B0604020202020204" pitchFamily="34" charset="0"/>
              <a:buChar char="•"/>
            </a:pPr>
            <a:r>
              <a:rPr lang="en-US" altLang="en-US" dirty="0" smtClean="0">
                <a:ea typeface="ＭＳ Ｐゴシック" panose="020B0600070205080204" pitchFamily="34" charset="-128"/>
              </a:rPr>
              <a:t>Found </a:t>
            </a:r>
            <a:r>
              <a:rPr lang="en-US" altLang="en-US" dirty="0">
                <a:ea typeface="ＭＳ Ｐゴシック" panose="020B0600070205080204" pitchFamily="34" charset="-128"/>
              </a:rPr>
              <a:t>in arid regions of all continents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Low precipitation precludes leaching and growth of lush vegetation</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Development of salic (salty) horizon possible</a:t>
            </a:r>
          </a:p>
        </p:txBody>
      </p:sp>
      <p:pic>
        <p:nvPicPr>
          <p:cNvPr id="3" name="Content Placeholder 2" descr="A photograph shows aridisol in arid or dry climate, characteristic of the desert. The layers include a salty A horizon penetrating into B horizon during rains and C horizon as parent material.&#10;"/>
          <p:cNvPicPr>
            <a:picLocks noGrp="1" noChangeAspect="1"/>
          </p:cNvPicPr>
          <p:nvPr>
            <p:ph sz="quarter" idx="17"/>
          </p:nvPr>
        </p:nvPicPr>
        <p:blipFill>
          <a:blip r:embed="rId2"/>
          <a:stretch>
            <a:fillRect/>
          </a:stretch>
        </p:blipFill>
        <p:spPr>
          <a:xfrm>
            <a:off x="4953000" y="1828800"/>
            <a:ext cx="3754088" cy="3551901"/>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21</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6089529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609599"/>
          </a:xfrm>
        </p:spPr>
        <p:txBody>
          <a:bodyPr>
            <a:noAutofit/>
          </a:bodyPr>
          <a:lstStyle/>
          <a:p>
            <a:r>
              <a:rPr lang="en-US" altLang="en-US" b="1" dirty="0">
                <a:ea typeface="ＭＳ Ｐゴシック" panose="020B0600070205080204" pitchFamily="34" charset="-128"/>
              </a:rPr>
              <a:t>Oxisols</a:t>
            </a:r>
            <a:endParaRPr lang="en-IN" b="1" dirty="0">
              <a:ea typeface="ＭＳ Ｐゴシック" panose="020B0600070205080204" pitchFamily="34" charset="-128"/>
            </a:endParaRPr>
          </a:p>
        </p:txBody>
      </p:sp>
      <p:sp>
        <p:nvSpPr>
          <p:cNvPr id="9" name="Content Placeholder 8"/>
          <p:cNvSpPr>
            <a:spLocks noGrp="1"/>
          </p:cNvSpPr>
          <p:nvPr>
            <p:ph sz="quarter" idx="16"/>
          </p:nvPr>
        </p:nvSpPr>
        <p:spPr>
          <a:xfrm>
            <a:off x="304800" y="1600200"/>
            <a:ext cx="5105400" cy="46482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Found in tropical and subtropical areas with high precipitation</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Very little organic material accumulation due to fast decay rate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B horizon is highly leached and nutrient poor</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How might the changes in plant life affect the characteristics of soil orders?</a:t>
            </a:r>
          </a:p>
        </p:txBody>
      </p:sp>
      <p:pic>
        <p:nvPicPr>
          <p:cNvPr id="4" name="Content Placeholder 3" descr="A photograph shows oxisol in warm climate, characteristic of tropical rain forests. The layers include a highly weathered A horizon and a thick B horizon which is highly leached, acidic and nutrient poor.P&#10;"/>
          <p:cNvPicPr>
            <a:picLocks noGrp="1" noChangeAspect="1"/>
          </p:cNvPicPr>
          <p:nvPr>
            <p:ph sz="quarter" idx="17"/>
          </p:nvPr>
        </p:nvPicPr>
        <p:blipFill>
          <a:blip r:embed="rId2"/>
          <a:stretch>
            <a:fillRect/>
          </a:stretch>
        </p:blipFill>
        <p:spPr>
          <a:xfrm>
            <a:off x="5638800" y="2209800"/>
            <a:ext cx="3320796" cy="297793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22</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4378352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ea typeface="ＭＳ Ｐゴシック" panose="020B0600070205080204" pitchFamily="34" charset="-128"/>
              </a:rPr>
              <a:t>Environmental Problems Related to Soil</a:t>
            </a:r>
            <a:endParaRPr lang="en-IN" b="1" dirty="0"/>
          </a:p>
        </p:txBody>
      </p:sp>
      <p:sp>
        <p:nvSpPr>
          <p:cNvPr id="3" name="Content Placeholder 2"/>
          <p:cNvSpPr>
            <a:spLocks noGrp="1"/>
          </p:cNvSpPr>
          <p:nvPr>
            <p:ph sz="quarter" idx="16"/>
          </p:nvPr>
        </p:nvSpPr>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Goal is sustainable soil use - wise use of soil resources, without a reduction in fertility, so that the soil remains productive for future generations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Soil Erosion- wearing away or removal of soil</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Caused primarily by water and wind</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Causes a loss in soil fertility as organic material and nutrients are eroded</a:t>
            </a:r>
          </a:p>
          <a:p>
            <a:pPr marL="622800" lvl="1" indent="-320400">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More fertilizers must be used to replace nutrients lost to erosion</a:t>
            </a:r>
          </a:p>
        </p:txBody>
      </p:sp>
      <p:sp>
        <p:nvSpPr>
          <p:cNvPr id="4" name="Slide Number Placeholder 3"/>
          <p:cNvSpPr>
            <a:spLocks noGrp="1"/>
          </p:cNvSpPr>
          <p:nvPr>
            <p:ph type="sldNum" sz="quarter" idx="10"/>
          </p:nvPr>
        </p:nvSpPr>
        <p:spPr/>
        <p:txBody>
          <a:bodyPr/>
          <a:lstStyle/>
          <a:p>
            <a:fld id="{67B19427-F580-D146-B60E-4CADEE75497F}" type="slidenum">
              <a:rPr lang="en-US" smtClean="0"/>
              <a:pPr/>
              <a:t>23</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2472616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609599"/>
          </a:xfrm>
        </p:spPr>
        <p:txBody>
          <a:bodyPr>
            <a:noAutofit/>
          </a:bodyPr>
          <a:lstStyle/>
          <a:p>
            <a:r>
              <a:rPr lang="en-US" altLang="en-US" b="1" dirty="0">
                <a:ea typeface="ＭＳ Ｐゴシック" panose="020B0600070205080204" pitchFamily="34" charset="-128"/>
              </a:rPr>
              <a:t>Soil Degradation by Continent</a:t>
            </a:r>
            <a:endParaRPr lang="en-IN" b="1" dirty="0">
              <a:ea typeface="ＭＳ Ｐゴシック" panose="020B0600070205080204" pitchFamily="34" charset="-128"/>
            </a:endParaRPr>
          </a:p>
        </p:txBody>
      </p:sp>
      <p:sp>
        <p:nvSpPr>
          <p:cNvPr id="9" name="Content Placeholder 8"/>
          <p:cNvSpPr>
            <a:spLocks noGrp="1"/>
          </p:cNvSpPr>
          <p:nvPr>
            <p:ph sz="quarter" idx="16"/>
          </p:nvPr>
        </p:nvSpPr>
        <p:spPr>
          <a:xfrm>
            <a:off x="304800" y="1600200"/>
            <a:ext cx="2819400" cy="385921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Variation in degraded area by continent </a:t>
            </a:r>
          </a:p>
        </p:txBody>
      </p:sp>
      <p:pic>
        <p:nvPicPr>
          <p:cNvPr id="3" name="Content Placeholder 2" descr="A bar chart shows soil degradation among continents versus percentage of total land area with soil degradation. Values are estimated as follows. North America between 5 and 10; South America between 10 and 15; Europe between 20 and 25; Asia between 15 and 20; Africa between 15 and 20; and Oceania between 10 and 15.&#10;"/>
          <p:cNvPicPr>
            <a:picLocks noGrp="1" noChangeAspect="1"/>
          </p:cNvPicPr>
          <p:nvPr>
            <p:ph sz="quarter" idx="17"/>
          </p:nvPr>
        </p:nvPicPr>
        <p:blipFill>
          <a:blip r:embed="rId2"/>
          <a:stretch>
            <a:fillRect/>
          </a:stretch>
        </p:blipFill>
        <p:spPr>
          <a:xfrm>
            <a:off x="3962400" y="1828800"/>
            <a:ext cx="4343400" cy="363061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24</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4301635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762001"/>
            <a:ext cx="8534400" cy="609599"/>
          </a:xfrm>
        </p:spPr>
        <p:txBody>
          <a:bodyPr>
            <a:noAutofit/>
          </a:bodyPr>
          <a:lstStyle/>
          <a:p>
            <a:r>
              <a:rPr lang="en-US" altLang="en-US" b="1" dirty="0">
                <a:ea typeface="ＭＳ Ｐゴシック" panose="020B0600070205080204" pitchFamily="34" charset="-128"/>
              </a:rPr>
              <a:t>Soil Erosion</a:t>
            </a:r>
            <a:endParaRPr lang="en-IN" b="1" dirty="0">
              <a:ea typeface="ＭＳ Ｐゴシック" panose="020B0600070205080204" pitchFamily="34" charset="-128"/>
            </a:endParaRPr>
          </a:p>
        </p:txBody>
      </p:sp>
      <p:sp>
        <p:nvSpPr>
          <p:cNvPr id="9" name="Content Placeholder 8"/>
          <p:cNvSpPr>
            <a:spLocks noGrp="1"/>
          </p:cNvSpPr>
          <p:nvPr>
            <p:ph sz="quarter" idx="16"/>
          </p:nvPr>
        </p:nvSpPr>
        <p:spPr>
          <a:xfrm>
            <a:off x="304800" y="1600200"/>
            <a:ext cx="3962400" cy="4495800"/>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Increases movement of sediment among ecosystems</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Into streams and waterways</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Increases water pollution</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Degradation of water infrastructure (ex: dams)</a:t>
            </a:r>
          </a:p>
        </p:txBody>
      </p:sp>
      <p:pic>
        <p:nvPicPr>
          <p:cNvPr id="7" name="Content Placeholder 6" descr="A photo. Sink holes have caved in some areas of a grassy terrain. Animals graze in a field in between long crevices. Richard Hansen/Science Source"/>
          <p:cNvPicPr>
            <a:picLocks noGrp="1" noChangeAspect="1"/>
          </p:cNvPicPr>
          <p:nvPr>
            <p:ph sz="quarter" idx="17"/>
          </p:nvPr>
        </p:nvPicPr>
        <p:blipFill>
          <a:blip r:embed="rId2"/>
          <a:stretch>
            <a:fillRect/>
          </a:stretch>
        </p:blipFill>
        <p:spPr>
          <a:xfrm>
            <a:off x="4495800" y="2630105"/>
            <a:ext cx="4343400" cy="266458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25</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0828924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fontScale="90000"/>
          </a:bodyPr>
          <a:lstStyle/>
          <a:p>
            <a:r>
              <a:rPr lang="en-US" altLang="en-US" dirty="0" smtClean="0">
                <a:ea typeface="ＭＳ Ｐゴシック" panose="020B0600070205080204" pitchFamily="34" charset="-128"/>
              </a:rPr>
              <a:t>Erosion Accelerated by Poor Soil Practices</a:t>
            </a:r>
            <a:endParaRPr lang="en-IN" dirty="0"/>
          </a:p>
        </p:txBody>
      </p:sp>
      <p:sp>
        <p:nvSpPr>
          <p:cNvPr id="3" name="Content Placeholder 2"/>
          <p:cNvSpPr>
            <a:spLocks noGrp="1"/>
          </p:cNvSpPr>
          <p:nvPr>
            <p:ph sz="quarter" idx="16"/>
          </p:nvPr>
        </p:nvSpPr>
        <p:spPr>
          <a:xfrm>
            <a:off x="304800" y="1752600"/>
            <a:ext cx="4953000" cy="4343400"/>
          </a:xfrm>
        </p:spPr>
        <p:txBody>
          <a:bodyPr/>
          <a:lstStyle/>
          <a:p>
            <a:pPr marL="291600" indent="-291600">
              <a:spcAft>
                <a:spcPts val="400"/>
              </a:spcAft>
              <a:buClr>
                <a:schemeClr val="accent2"/>
              </a:buClr>
              <a:buFont typeface="Arial" panose="020B0604020202020204" pitchFamily="34" charset="0"/>
              <a:buChar char="•"/>
            </a:pPr>
            <a:r>
              <a:rPr lang="en-US" altLang="en-US" sz="2600" dirty="0" smtClean="0">
                <a:ea typeface="ＭＳ Ｐゴシック" panose="020B0600070205080204" pitchFamily="34" charset="-128"/>
              </a:rPr>
              <a:t>Accelerated by poor practices, not just agriculture</a:t>
            </a:r>
          </a:p>
          <a:p>
            <a:pPr marL="291600" indent="-291600">
              <a:spcAft>
                <a:spcPts val="400"/>
              </a:spcAft>
              <a:buClr>
                <a:schemeClr val="accent2"/>
              </a:buClr>
              <a:buFont typeface="Arial" panose="020B0604020202020204" pitchFamily="34" charset="0"/>
              <a:buChar char="•"/>
            </a:pPr>
            <a:r>
              <a:rPr lang="en-US" altLang="en-US" sz="2600" dirty="0" smtClean="0">
                <a:ea typeface="ＭＳ Ｐゴシック" panose="020B0600070205080204" pitchFamily="34" charset="-128"/>
              </a:rPr>
              <a:t>National Resources Conservation Service estimates erosion </a:t>
            </a:r>
          </a:p>
          <a:p>
            <a:pPr marL="622800" lvl="1" indent="-320400">
              <a:spcAft>
                <a:spcPts val="400"/>
              </a:spcAft>
              <a:buClr>
                <a:schemeClr val="accent2"/>
              </a:buClr>
              <a:buSzPct val="80000"/>
              <a:buFont typeface="Courier New" panose="02070309020205020404" pitchFamily="49" charset="0"/>
              <a:buChar char="o"/>
            </a:pPr>
            <a:r>
              <a:rPr lang="en-US" altLang="en-US" dirty="0" smtClean="0">
                <a:ea typeface="ＭＳ Ｐゴシック" panose="020B0600070205080204" pitchFamily="34" charset="-128"/>
              </a:rPr>
              <a:t>Particularly severe along Mississippi and Missouri Rivers, and CA </a:t>
            </a:r>
          </a:p>
          <a:p>
            <a:pPr marL="622800" lvl="1" indent="-320400">
              <a:spcAft>
                <a:spcPts val="400"/>
              </a:spcAft>
              <a:buClr>
                <a:schemeClr val="accent2"/>
              </a:buClr>
              <a:buSzPct val="80000"/>
              <a:buFont typeface="Courier New" panose="02070309020205020404" pitchFamily="49" charset="0"/>
              <a:buChar char="o"/>
              <a:defRPr/>
            </a:pPr>
            <a:r>
              <a:rPr lang="en-US" altLang="en-US" dirty="0">
                <a:ea typeface="ＭＳ Ｐゴシック" panose="020B0600070205080204" pitchFamily="34" charset="-128"/>
              </a:rPr>
              <a:t>Single large rainstorm can remove ~1mm</a:t>
            </a:r>
          </a:p>
          <a:p>
            <a:pPr marL="622800" lvl="1" indent="-320400">
              <a:spcAft>
                <a:spcPts val="400"/>
              </a:spcAft>
              <a:buClr>
                <a:schemeClr val="accent2"/>
              </a:buClr>
              <a:buSzPct val="80000"/>
              <a:buFont typeface="Courier New" panose="02070309020205020404" pitchFamily="49" charset="0"/>
              <a:buChar char="o"/>
              <a:defRPr/>
            </a:pPr>
            <a:r>
              <a:rPr lang="en-US" altLang="en-US" dirty="0">
                <a:ea typeface="ＭＳ Ｐゴシック" panose="020B0600070205080204" pitchFamily="34" charset="-128"/>
              </a:rPr>
              <a:t>25% of U.S. ag land losing soil faster than </a:t>
            </a:r>
            <a:r>
              <a:rPr lang="en-US" altLang="en-US" dirty="0" smtClean="0">
                <a:ea typeface="ＭＳ Ｐゴシック" panose="020B0600070205080204" pitchFamily="34" charset="-128"/>
              </a:rPr>
              <a:t>regenerating</a:t>
            </a:r>
            <a:endParaRPr lang="en-US" altLang="en-US" dirty="0">
              <a:ea typeface="ＭＳ Ｐゴシック" panose="020B0600070205080204" pitchFamily="34" charset="-128"/>
            </a:endParaRPr>
          </a:p>
        </p:txBody>
      </p:sp>
      <p:pic>
        <p:nvPicPr>
          <p:cNvPr id="8" name="Content Placeholder 7" descr="A photo. A tractor sits  in the middle of a low moving sandstorm. © Joel Day/Alamy"/>
          <p:cNvPicPr>
            <a:picLocks noGrp="1" noChangeAspect="1"/>
          </p:cNvPicPr>
          <p:nvPr>
            <p:ph sz="quarter" idx="18"/>
          </p:nvPr>
        </p:nvPicPr>
        <p:blipFill>
          <a:blip r:embed="rId2"/>
          <a:stretch>
            <a:fillRect/>
          </a:stretch>
        </p:blipFill>
        <p:spPr>
          <a:xfrm>
            <a:off x="5390357" y="2057400"/>
            <a:ext cx="3448843" cy="2218145"/>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26</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8006972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04800" y="762001"/>
            <a:ext cx="8534400" cy="695327"/>
          </a:xfrm>
        </p:spPr>
        <p:txBody>
          <a:bodyPr/>
          <a:lstStyle/>
          <a:p>
            <a:r>
              <a:rPr lang="en-US" altLang="en-US" dirty="0">
                <a:ea typeface="ＭＳ Ｐゴシック" panose="020B0600070205080204" pitchFamily="34" charset="-128"/>
              </a:rPr>
              <a:t>The American Dust Bowl</a:t>
            </a:r>
            <a:endParaRPr lang="en-IN" dirty="0"/>
          </a:p>
        </p:txBody>
      </p:sp>
      <p:sp>
        <p:nvSpPr>
          <p:cNvPr id="8" name="Content Placeholder 7"/>
          <p:cNvSpPr>
            <a:spLocks noGrp="1"/>
          </p:cNvSpPr>
          <p:nvPr>
            <p:ph sz="quarter" idx="16"/>
          </p:nvPr>
        </p:nvSpPr>
        <p:spPr>
          <a:xfrm>
            <a:off x="304800" y="1752600"/>
            <a:ext cx="5334000" cy="4267200"/>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Great Plains has low precipitation and is subject to drought</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Natural vegetation replaced with annual crops</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No roots from natural vegetation to hold soil in place</a:t>
            </a:r>
          </a:p>
          <a:p>
            <a:pPr marL="622800" lvl="1" indent="-320400">
              <a:spcAft>
                <a:spcPts val="400"/>
              </a:spcAft>
              <a:buClr>
                <a:schemeClr val="accent2"/>
              </a:buClr>
              <a:buSzPct val="80000"/>
              <a:buFont typeface="Courier New" panose="02070309020205020404" pitchFamily="49" charset="0"/>
              <a:buChar char="o"/>
            </a:pPr>
            <a:r>
              <a:rPr lang="en-US" altLang="en-US" sz="2600"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sz="2600" dirty="0" smtClean="0">
                <a:ea typeface="ＭＳ Ｐゴシック" panose="020B0600070205080204" pitchFamily="34" charset="-128"/>
              </a:rPr>
              <a:t>30–19</a:t>
            </a:r>
            <a:r>
              <a:rPr lang="en-US" altLang="en-US" sz="100" dirty="0" smtClean="0">
                <a:ea typeface="ＭＳ Ｐゴシック" panose="020B0600070205080204" pitchFamily="34" charset="-128"/>
              </a:rPr>
              <a:t> </a:t>
            </a:r>
            <a:r>
              <a:rPr lang="en-US" altLang="en-US" sz="2600" dirty="0" smtClean="0">
                <a:ea typeface="ＭＳ Ｐゴシック" panose="020B0600070205080204" pitchFamily="34" charset="-128"/>
              </a:rPr>
              <a:t>37 </a:t>
            </a:r>
            <a:r>
              <a:rPr lang="en-US" altLang="en-US" sz="2600" dirty="0">
                <a:ea typeface="ＭＳ Ｐゴシック" panose="020B0600070205080204" pitchFamily="34" charset="-128"/>
              </a:rPr>
              <a:t>severe drought</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Winds blew soil as far east as </a:t>
            </a:r>
            <a:r>
              <a:rPr lang="en-US" altLang="en-US" sz="2600" dirty="0" smtClean="0">
                <a:ea typeface="ＭＳ Ｐゴシック" panose="020B0600070205080204" pitchFamily="34" charset="-128"/>
              </a:rPr>
              <a:t>N</a:t>
            </a:r>
            <a:r>
              <a:rPr lang="en-US" altLang="en-US" sz="100" dirty="0" smtClean="0">
                <a:ea typeface="ＭＳ Ｐゴシック" panose="020B0600070205080204" pitchFamily="34" charset="-128"/>
              </a:rPr>
              <a:t> </a:t>
            </a:r>
            <a:r>
              <a:rPr lang="en-US" altLang="en-US" sz="2600" dirty="0" smtClean="0">
                <a:ea typeface="ＭＳ Ｐゴシック" panose="020B0600070205080204" pitchFamily="34" charset="-128"/>
              </a:rPr>
              <a:t>Y</a:t>
            </a:r>
            <a:r>
              <a:rPr lang="en-US" altLang="en-US" sz="100" dirty="0" smtClean="0">
                <a:ea typeface="ＭＳ Ｐゴシック" panose="020B0600070205080204" pitchFamily="34" charset="-128"/>
              </a:rPr>
              <a:t> </a:t>
            </a:r>
            <a:r>
              <a:rPr lang="en-US" altLang="en-US" sz="2600" dirty="0" smtClean="0">
                <a:ea typeface="ＭＳ Ｐゴシック" panose="020B0600070205080204" pitchFamily="34" charset="-128"/>
              </a:rPr>
              <a:t>C </a:t>
            </a:r>
            <a:r>
              <a:rPr lang="en-US" altLang="en-US" sz="2600" dirty="0">
                <a:ea typeface="ＭＳ Ｐゴシック" panose="020B0600070205080204" pitchFamily="34" charset="-128"/>
              </a:rPr>
              <a:t>and </a:t>
            </a:r>
            <a:r>
              <a:rPr lang="en-US" altLang="en-US" sz="2600" dirty="0" smtClean="0">
                <a:ea typeface="ＭＳ Ｐゴシック" panose="020B0600070205080204" pitchFamily="34" charset="-128"/>
              </a:rPr>
              <a:t>D</a:t>
            </a:r>
            <a:r>
              <a:rPr lang="en-US" altLang="en-US" sz="100" dirty="0" smtClean="0">
                <a:ea typeface="ＭＳ Ｐゴシック" panose="020B0600070205080204" pitchFamily="34" charset="-128"/>
              </a:rPr>
              <a:t> </a:t>
            </a:r>
            <a:r>
              <a:rPr lang="en-US" altLang="en-US" sz="2600" dirty="0" smtClean="0">
                <a:ea typeface="ＭＳ Ｐゴシック" panose="020B0600070205080204" pitchFamily="34" charset="-128"/>
              </a:rPr>
              <a:t>C</a:t>
            </a:r>
            <a:endParaRPr lang="en-US" altLang="en-US" sz="2600" dirty="0">
              <a:ea typeface="ＭＳ Ｐゴシック" panose="020B0600070205080204" pitchFamily="34" charset="-128"/>
            </a:endParaRP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Farmers went bankrupt</a:t>
            </a:r>
          </a:p>
        </p:txBody>
      </p:sp>
      <p:pic>
        <p:nvPicPr>
          <p:cNvPr id="11" name="Content Placeholder 10" descr="A map shows locations with great damage from the American Dust Bowl. Areas effected include the borders of the following states. Colorado, Kansas, Oklahoma, Nebraska, Texas, and Mexico.&#10;"/>
          <p:cNvPicPr>
            <a:picLocks noGrp="1" noChangeAspect="1"/>
          </p:cNvPicPr>
          <p:nvPr>
            <p:ph sz="quarter" idx="17"/>
          </p:nvPr>
        </p:nvPicPr>
        <p:blipFill>
          <a:blip r:embed="rId2"/>
          <a:stretch>
            <a:fillRect/>
          </a:stretch>
        </p:blipFill>
        <p:spPr>
          <a:xfrm>
            <a:off x="6570501" y="1682998"/>
            <a:ext cx="1696418" cy="2256786"/>
          </a:xfrm>
          <a:prstGeom prst="rect">
            <a:avLst/>
          </a:prstGeom>
        </p:spPr>
      </p:pic>
      <p:pic>
        <p:nvPicPr>
          <p:cNvPr id="12" name="Content Placeholder 11" descr="A photo. Parts of an old model vehicle and a wooden house sit alone in the middle of a desert plain. Sissee Brimberg &amp; Cotton Coulson, Keenpress/Getty Images"/>
          <p:cNvPicPr>
            <a:picLocks noGrp="1" noChangeAspect="1"/>
          </p:cNvPicPr>
          <p:nvPr>
            <p:ph sz="quarter" idx="18"/>
          </p:nvPr>
        </p:nvPicPr>
        <p:blipFill>
          <a:blip r:embed="rId3"/>
          <a:stretch>
            <a:fillRect/>
          </a:stretch>
        </p:blipFill>
        <p:spPr>
          <a:xfrm>
            <a:off x="5772351" y="4061431"/>
            <a:ext cx="3292718" cy="2051624"/>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27</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2914397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Nutrient Mineral Depletion</a:t>
            </a:r>
            <a:endParaRPr lang="en-IN" dirty="0"/>
          </a:p>
        </p:txBody>
      </p:sp>
      <p:sp>
        <p:nvSpPr>
          <p:cNvPr id="3" name="Content Placeholder 2"/>
          <p:cNvSpPr>
            <a:spLocks noGrp="1"/>
          </p:cNvSpPr>
          <p:nvPr>
            <p:ph sz="quarter" idx="16"/>
          </p:nvPr>
        </p:nvSpPr>
        <p:spPr>
          <a:xfrm>
            <a:off x="304800" y="1752600"/>
            <a:ext cx="4191000" cy="4114800"/>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Harvesting crops disrupts natural nutrient cycling (natural way soils are fertilized)</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Intense agriculture depletes minerals </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Affects crop growth and soil </a:t>
            </a:r>
            <a:r>
              <a:rPr lang="en-US" altLang="en-US" sz="2600" dirty="0" smtClean="0">
                <a:ea typeface="ＭＳ Ｐゴシック" panose="020B0600070205080204" pitchFamily="34" charset="-128"/>
              </a:rPr>
              <a:t>health</a:t>
            </a:r>
            <a:endParaRPr lang="en-US" altLang="en-US" dirty="0">
              <a:ea typeface="ＭＳ Ｐゴシック" panose="020B0600070205080204" pitchFamily="34" charset="-128"/>
            </a:endParaRPr>
          </a:p>
        </p:txBody>
      </p:sp>
      <p:pic>
        <p:nvPicPr>
          <p:cNvPr id="7" name="Content Placeholder 6" descr="A diagram illustrates mineral depletion in agricultural plants as follows. A crop plant yields dead organic material like stems and leaves as well as minerals removed with harvested plant material, like the vegetable or fruit grown from the plant. Minerals are added to the soil as organic or inorganic fertilizer. Minerals are throughout the soil. Mineral loss occurs through leaching. Plants absorb minerals by roots.&#10;"/>
          <p:cNvPicPr>
            <a:picLocks noGrp="1" noChangeAspect="1"/>
          </p:cNvPicPr>
          <p:nvPr>
            <p:ph sz="quarter" idx="17"/>
          </p:nvPr>
        </p:nvPicPr>
        <p:blipFill>
          <a:blip r:embed="rId2"/>
          <a:stretch>
            <a:fillRect/>
          </a:stretch>
        </p:blipFill>
        <p:spPr>
          <a:xfrm>
            <a:off x="4724400" y="2133600"/>
            <a:ext cx="4114800" cy="310499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28</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9238669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Soil Salinization</a:t>
            </a:r>
            <a:endParaRPr lang="en-IN" dirty="0"/>
          </a:p>
        </p:txBody>
      </p:sp>
      <p:sp>
        <p:nvSpPr>
          <p:cNvPr id="3" name="Content Placeholder 2"/>
          <p:cNvSpPr>
            <a:spLocks noGrp="1"/>
          </p:cNvSpPr>
          <p:nvPr>
            <p:ph sz="quarter" idx="16"/>
          </p:nvPr>
        </p:nvSpPr>
        <p:spPr>
          <a:xfrm>
            <a:off x="304800" y="1752600"/>
            <a:ext cx="4419600" cy="4419600"/>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Gradual accumulation of salt in the soil, usually due to improper irrigation techniques</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Often in arid and semi-arid areas</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Salt concentrations get to levels </a:t>
            </a:r>
            <a:r>
              <a:rPr lang="en-US" altLang="en-US" dirty="0" smtClean="0">
                <a:ea typeface="ＭＳ Ｐゴシック" panose="020B0600070205080204" pitchFamily="34" charset="-128"/>
              </a:rPr>
              <a:t>toxic</a:t>
            </a:r>
            <a:endParaRPr lang="en-US" altLang="en-US" dirty="0">
              <a:ea typeface="ＭＳ Ｐゴシック" panose="020B0600070205080204" pitchFamily="34" charset="-128"/>
            </a:endParaRPr>
          </a:p>
        </p:txBody>
      </p:sp>
      <p:pic>
        <p:nvPicPr>
          <p:cNvPr id="8" name="Content Placeholder 7" descr="A photo. Farm soil in a  field is cracked and has white salt marks from residue. Jim RIchardson/Getty Images"/>
          <p:cNvPicPr>
            <a:picLocks noGrp="1" noChangeAspect="1"/>
          </p:cNvPicPr>
          <p:nvPr>
            <p:ph sz="quarter" idx="17"/>
          </p:nvPr>
        </p:nvPicPr>
        <p:blipFill>
          <a:blip r:embed="rId2"/>
          <a:stretch>
            <a:fillRect/>
          </a:stretch>
        </p:blipFill>
        <p:spPr>
          <a:xfrm>
            <a:off x="4765141" y="2327212"/>
            <a:ext cx="4074059" cy="261393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29</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3400294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Overview of Chapter 14</a:t>
            </a:r>
            <a:endParaRPr lang="en-IN" dirty="0"/>
          </a:p>
        </p:txBody>
      </p:sp>
      <p:sp>
        <p:nvSpPr>
          <p:cNvPr id="3" name="Content Placeholder 2"/>
          <p:cNvSpPr>
            <a:spLocks noGrp="1"/>
          </p:cNvSpPr>
          <p:nvPr>
            <p:ph sz="quarter" idx="16"/>
          </p:nvPr>
        </p:nvSpPr>
        <p:spPr>
          <a:xfrm>
            <a:off x="304800" y="1752600"/>
            <a:ext cx="8534400" cy="3352800"/>
          </a:xfrm>
        </p:spPr>
        <p:txBody>
          <a:bodyPr/>
          <a:lstStyle/>
          <a:p>
            <a:r>
              <a:rPr lang="en-US" altLang="en-US" dirty="0">
                <a:ea typeface="ＭＳ Ｐゴシック" panose="020B0600070205080204" pitchFamily="34" charset="-128"/>
              </a:rPr>
              <a:t>The Soil System</a:t>
            </a:r>
          </a:p>
          <a:p>
            <a:r>
              <a:rPr lang="en-US" altLang="en-US" dirty="0">
                <a:ea typeface="ＭＳ Ｐゴシック" panose="020B0600070205080204" pitchFamily="34" charset="-128"/>
              </a:rPr>
              <a:t>Soil Properties and Major Soil Types</a:t>
            </a:r>
          </a:p>
          <a:p>
            <a:r>
              <a:rPr lang="en-US" altLang="en-US" dirty="0">
                <a:ea typeface="ＭＳ Ｐゴシック" panose="020B0600070205080204" pitchFamily="34" charset="-128"/>
              </a:rPr>
              <a:t>Environmental Problems Related to Soil</a:t>
            </a:r>
          </a:p>
          <a:p>
            <a:r>
              <a:rPr lang="en-US" altLang="en-US" dirty="0">
                <a:ea typeface="ＭＳ Ｐゴシック" panose="020B0600070205080204" pitchFamily="34" charset="-128"/>
              </a:rPr>
              <a:t>Soil Conservation and </a:t>
            </a:r>
            <a:r>
              <a:rPr lang="en-US" altLang="en-US" dirty="0" smtClean="0">
                <a:ea typeface="ＭＳ Ｐゴシック" panose="020B0600070205080204" pitchFamily="34" charset="-128"/>
              </a:rPr>
              <a:t>Regeneration</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7419712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Desertification</a:t>
            </a:r>
            <a:endParaRPr lang="en-IN" dirty="0"/>
          </a:p>
        </p:txBody>
      </p:sp>
      <p:sp>
        <p:nvSpPr>
          <p:cNvPr id="3" name="Content Placeholder 2"/>
          <p:cNvSpPr>
            <a:spLocks noGrp="1"/>
          </p:cNvSpPr>
          <p:nvPr>
            <p:ph sz="quarter" idx="16"/>
          </p:nvPr>
        </p:nvSpPr>
        <p:spPr>
          <a:xfrm>
            <a:off x="304799" y="1600200"/>
            <a:ext cx="4379637" cy="4572000"/>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Degradation of once-fertile rangeland, agricultural land, or tropical dry forest into nonproductive </a:t>
            </a:r>
            <a:r>
              <a:rPr lang="en-US" altLang="en-US" dirty="0" smtClean="0">
                <a:ea typeface="ＭＳ Ｐゴシック" panose="020B0600070205080204" pitchFamily="34" charset="-128"/>
              </a:rPr>
              <a:t>desert</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Causes include:</a:t>
            </a:r>
          </a:p>
          <a:p>
            <a:pPr lvl="2">
              <a:buClr>
                <a:schemeClr val="accent2"/>
              </a:buClr>
            </a:pPr>
            <a:r>
              <a:rPr lang="en-US" altLang="en-US" sz="2400" dirty="0">
                <a:ea typeface="ＭＳ Ｐゴシック" panose="020B0600070205080204" pitchFamily="34" charset="-128"/>
              </a:rPr>
              <a:t>Overgrazing</a:t>
            </a:r>
          </a:p>
          <a:p>
            <a:pPr lvl="2">
              <a:buClr>
                <a:schemeClr val="accent2"/>
              </a:buClr>
            </a:pPr>
            <a:r>
              <a:rPr lang="en-US" altLang="en-US" sz="2400" dirty="0">
                <a:ea typeface="ＭＳ Ｐゴシック" panose="020B0600070205080204" pitchFamily="34" charset="-128"/>
              </a:rPr>
              <a:t>Erosion</a:t>
            </a:r>
          </a:p>
          <a:p>
            <a:pPr lvl="2">
              <a:buClr>
                <a:schemeClr val="accent2"/>
              </a:buClr>
            </a:pPr>
            <a:r>
              <a:rPr lang="en-US" altLang="en-US" sz="2400" dirty="0">
                <a:ea typeface="ＭＳ Ｐゴシック" panose="020B0600070205080204" pitchFamily="34" charset="-128"/>
              </a:rPr>
              <a:t>Forest removal</a:t>
            </a:r>
          </a:p>
          <a:p>
            <a:pPr lvl="2">
              <a:buClr>
                <a:schemeClr val="accent2"/>
              </a:buClr>
            </a:pPr>
            <a:r>
              <a:rPr lang="en-US" altLang="en-US" sz="2400" dirty="0" smtClean="0">
                <a:ea typeface="ＭＳ Ｐゴシック" panose="020B0600070205080204" pitchFamily="34" charset="-128"/>
              </a:rPr>
              <a:t>Overcultivation</a:t>
            </a:r>
            <a:endParaRPr lang="en-US" altLang="en-US" sz="2400" dirty="0">
              <a:ea typeface="ＭＳ Ｐゴシック" panose="020B0600070205080204" pitchFamily="34" charset="-128"/>
            </a:endParaRPr>
          </a:p>
        </p:txBody>
      </p:sp>
      <p:pic>
        <p:nvPicPr>
          <p:cNvPr id="9" name="Content Placeholder 8" descr="A photo. A desert includes no vegetation aside from dead trees which are stripped of branches. K. Tumanowicz/Science Source"/>
          <p:cNvPicPr>
            <a:picLocks noGrp="1" noChangeAspect="1"/>
          </p:cNvPicPr>
          <p:nvPr>
            <p:ph sz="quarter" idx="18"/>
          </p:nvPr>
        </p:nvPicPr>
        <p:blipFill>
          <a:blip r:embed="rId2"/>
          <a:stretch>
            <a:fillRect/>
          </a:stretch>
        </p:blipFill>
        <p:spPr>
          <a:xfrm>
            <a:off x="4800600" y="2209800"/>
            <a:ext cx="4154763" cy="2877565"/>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30</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5664147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Soil Conservation and Regeneration</a:t>
            </a:r>
            <a:endParaRPr lang="en-IN" dirty="0"/>
          </a:p>
        </p:txBody>
      </p:sp>
      <p:sp>
        <p:nvSpPr>
          <p:cNvPr id="3" name="Content Placeholder 2"/>
          <p:cNvSpPr>
            <a:spLocks noGrp="1"/>
          </p:cNvSpPr>
          <p:nvPr>
            <p:ph sz="quarter" idx="16"/>
          </p:nvPr>
        </p:nvSpPr>
        <p:spPr>
          <a:xfrm>
            <a:off x="304800" y="1752599"/>
            <a:ext cx="4572000" cy="4267201"/>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Conservation tillage</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Residues from previous year’s crops are left in place to prevent soil erosion</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Crop rotation</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Planting a series of different crops in the same field over a period of </a:t>
            </a:r>
            <a:r>
              <a:rPr lang="en-US" altLang="en-US" sz="2600" dirty="0" smtClean="0">
                <a:ea typeface="ＭＳ Ｐゴシック" panose="020B0600070205080204" pitchFamily="34" charset="-128"/>
              </a:rPr>
              <a:t>years</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Lessens insect damage and mineral depletion of </a:t>
            </a:r>
            <a:r>
              <a:rPr lang="en-US" altLang="en-US" sz="2600" dirty="0" smtClean="0">
                <a:ea typeface="ＭＳ Ｐゴシック" panose="020B0600070205080204" pitchFamily="34" charset="-128"/>
              </a:rPr>
              <a:t>soil</a:t>
            </a:r>
            <a:endParaRPr lang="en-IN" sz="2600" dirty="0">
              <a:ea typeface="ＭＳ Ｐゴシック" panose="020B0600070205080204" pitchFamily="34" charset="-128"/>
            </a:endParaRPr>
          </a:p>
        </p:txBody>
      </p:sp>
      <p:sp>
        <p:nvSpPr>
          <p:cNvPr id="5" name="Content Placeholder 4"/>
          <p:cNvSpPr>
            <a:spLocks noGrp="1"/>
          </p:cNvSpPr>
          <p:nvPr>
            <p:ph sz="quarter" idx="18"/>
          </p:nvPr>
        </p:nvSpPr>
        <p:spPr>
          <a:xfrm>
            <a:off x="5562600" y="1981200"/>
            <a:ext cx="3276600" cy="457200"/>
          </a:xfrm>
        </p:spPr>
        <p:txBody>
          <a:bodyPr/>
          <a:lstStyle/>
          <a:p>
            <a:r>
              <a:rPr lang="en-US" dirty="0">
                <a:latin typeface="+mn-lt"/>
                <a:cs typeface="ＭＳ Ｐゴシック" charset="-128"/>
              </a:rPr>
              <a:t>Conservation </a:t>
            </a:r>
            <a:r>
              <a:rPr lang="en-US" dirty="0" smtClean="0">
                <a:latin typeface="+mn-lt"/>
                <a:cs typeface="ＭＳ Ｐゴシック" charset="-128"/>
              </a:rPr>
              <a:t>tillage</a:t>
            </a:r>
            <a:endParaRPr lang="en-US" dirty="0">
              <a:latin typeface="+mn-lt"/>
              <a:cs typeface="ＭＳ Ｐゴシック" charset="-128"/>
            </a:endParaRPr>
          </a:p>
        </p:txBody>
      </p:sp>
      <p:pic>
        <p:nvPicPr>
          <p:cNvPr id="10" name="Content Placeholder 9" descr="A photo. Decaying rye plants surround young, healthy soybean plants in a field. Courtesy U. S. Department of Agriculture"/>
          <p:cNvPicPr>
            <a:picLocks noGrp="1" noChangeAspect="1"/>
          </p:cNvPicPr>
          <p:nvPr>
            <p:ph sz="quarter" idx="19"/>
          </p:nvPr>
        </p:nvPicPr>
        <p:blipFill>
          <a:blip r:embed="rId2"/>
          <a:stretch>
            <a:fillRect/>
          </a:stretch>
        </p:blipFill>
        <p:spPr>
          <a:xfrm>
            <a:off x="5029200" y="2738005"/>
            <a:ext cx="3943369" cy="3108959"/>
          </a:xfrm>
          <a:prstGeom prst="rect">
            <a:avLst/>
          </a:prstGeom>
        </p:spPr>
      </p:pic>
      <p:sp>
        <p:nvSpPr>
          <p:cNvPr id="8" name="Slide Number Placeholder 7"/>
          <p:cNvSpPr>
            <a:spLocks noGrp="1"/>
          </p:cNvSpPr>
          <p:nvPr>
            <p:ph type="sldNum" sz="quarter" idx="10"/>
          </p:nvPr>
        </p:nvSpPr>
        <p:spPr/>
        <p:txBody>
          <a:bodyPr/>
          <a:lstStyle/>
          <a:p>
            <a:fld id="{67B19427-F580-D146-B60E-4CADEE75497F}" type="slidenum">
              <a:rPr lang="en-US" smtClean="0"/>
              <a:pPr/>
              <a:t>31</a:t>
            </a:fld>
            <a:endParaRPr lang="en-US" dirty="0"/>
          </a:p>
        </p:txBody>
      </p:sp>
      <p:sp>
        <p:nvSpPr>
          <p:cNvPr id="9" name="Footer Placeholder 8"/>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1835086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Soil Conservation Practices</a:t>
            </a:r>
            <a:endParaRPr lang="en-IN" dirty="0"/>
          </a:p>
        </p:txBody>
      </p:sp>
      <p:sp>
        <p:nvSpPr>
          <p:cNvPr id="3" name="Content Placeholder 2"/>
          <p:cNvSpPr>
            <a:spLocks noGrp="1"/>
          </p:cNvSpPr>
          <p:nvPr>
            <p:ph sz="quarter" idx="16"/>
          </p:nvPr>
        </p:nvSpPr>
        <p:spPr>
          <a:xfrm>
            <a:off x="304800" y="1752599"/>
            <a:ext cx="6477000" cy="939335"/>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Contour Plowing</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Plowing matching natural contour of land</a:t>
            </a:r>
            <a:endParaRPr lang="en-IN" dirty="0"/>
          </a:p>
        </p:txBody>
      </p:sp>
      <p:sp>
        <p:nvSpPr>
          <p:cNvPr id="4" name="Content Placeholder 3"/>
          <p:cNvSpPr>
            <a:spLocks noGrp="1"/>
          </p:cNvSpPr>
          <p:nvPr>
            <p:ph sz="quarter" idx="17"/>
          </p:nvPr>
        </p:nvSpPr>
        <p:spPr>
          <a:xfrm>
            <a:off x="304800" y="2743200"/>
            <a:ext cx="4038600" cy="1676400"/>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Strip Cropping</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Alternating strips of different crops along natural contours</a:t>
            </a:r>
            <a:endParaRPr lang="en-IN" dirty="0"/>
          </a:p>
        </p:txBody>
      </p:sp>
      <p:pic>
        <p:nvPicPr>
          <p:cNvPr id="15" name="Content Placeholder 4" descr="A photo shows a farm that uses a strip pattern. Decaying crops arein rows next to young crops, creating a stripe pattern. Courtesy U. S. Department of Agriculture"/>
          <p:cNvPicPr>
            <a:picLocks noGrp="1" noChangeAspect="1"/>
          </p:cNvPicPr>
          <p:nvPr>
            <p:ph sz="quarter" idx="20"/>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2895201"/>
            <a:ext cx="2052305" cy="167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sz="quarter" idx="18"/>
          </p:nvPr>
        </p:nvSpPr>
        <p:spPr>
          <a:xfrm>
            <a:off x="301869" y="4470866"/>
            <a:ext cx="4041531" cy="1701334"/>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Terracing</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Creating terraces on steep slopes to prevent </a:t>
            </a:r>
            <a:r>
              <a:rPr lang="en-US" altLang="en-US" sz="2600" dirty="0" smtClean="0">
                <a:ea typeface="ＭＳ Ｐゴシック" panose="020B0600070205080204" pitchFamily="34" charset="-128"/>
              </a:rPr>
              <a:t>erosion</a:t>
            </a:r>
          </a:p>
        </p:txBody>
      </p:sp>
      <p:pic>
        <p:nvPicPr>
          <p:cNvPr id="14" name="Content Placeholder 5" descr="A photo of a hillside includes layers of terracing from top to bottom. ©Dennis Cox/Alamy"/>
          <p:cNvPicPr>
            <a:picLocks noGrp="1" noChangeAspect="1"/>
          </p:cNvPicPr>
          <p:nvPr>
            <p:ph sz="quarter" idx="19"/>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4788697"/>
            <a:ext cx="2093345" cy="138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7"/>
          <p:cNvSpPr>
            <a:spLocks noGrp="1"/>
          </p:cNvSpPr>
          <p:nvPr>
            <p:ph type="sldNum" sz="quarter" idx="10"/>
          </p:nvPr>
        </p:nvSpPr>
        <p:spPr/>
        <p:txBody>
          <a:bodyPr/>
          <a:lstStyle/>
          <a:p>
            <a:fld id="{67B19427-F580-D146-B60E-4CADEE75497F}" type="slidenum">
              <a:rPr lang="en-US" smtClean="0"/>
              <a:pPr/>
              <a:t>32</a:t>
            </a:fld>
            <a:endParaRPr lang="en-US" dirty="0"/>
          </a:p>
        </p:txBody>
      </p:sp>
      <p:sp>
        <p:nvSpPr>
          <p:cNvPr id="9" name="Footer Placeholder 8"/>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733446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Cover Cropping</a:t>
            </a:r>
            <a:endParaRPr lang="en-IN" dirty="0"/>
          </a:p>
        </p:txBody>
      </p:sp>
      <p:sp>
        <p:nvSpPr>
          <p:cNvPr id="3" name="Content Placeholder 2"/>
          <p:cNvSpPr>
            <a:spLocks noGrp="1"/>
          </p:cNvSpPr>
          <p:nvPr>
            <p:ph sz="quarter" idx="16"/>
          </p:nvPr>
        </p:nvSpPr>
        <p:spPr>
          <a:xfrm>
            <a:off x="304800" y="1752600"/>
            <a:ext cx="4114800" cy="4191000"/>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Crop planted primarily to protect soil from erosion after the harvest of one crop and before the next crop is planted</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Otherwise, soil lies bare and sensitive to erosion</a:t>
            </a:r>
          </a:p>
        </p:txBody>
      </p:sp>
      <p:pic>
        <p:nvPicPr>
          <p:cNvPr id="7" name="Content Placeholder 6" descr="A photo shows a vineyard which includes rows of grape vines. Macduff Everton/Getty Images"/>
          <p:cNvPicPr>
            <a:picLocks noGrp="1" noChangeAspect="1"/>
          </p:cNvPicPr>
          <p:nvPr>
            <p:ph sz="quarter" idx="17"/>
          </p:nvPr>
        </p:nvPicPr>
        <p:blipFill>
          <a:blip r:embed="rId2"/>
          <a:stretch>
            <a:fillRect/>
          </a:stretch>
        </p:blipFill>
        <p:spPr>
          <a:xfrm>
            <a:off x="4701309" y="2150788"/>
            <a:ext cx="4114800" cy="265688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33</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570834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ea typeface="ＭＳ Ｐゴシック" panose="020B0600070205080204" pitchFamily="34" charset="-128"/>
              </a:rPr>
              <a:t>Types of Fertilizers </a:t>
            </a:r>
            <a:endParaRPr lang="en-IN" b="1" dirty="0"/>
          </a:p>
        </p:txBody>
      </p:sp>
      <p:sp>
        <p:nvSpPr>
          <p:cNvPr id="3" name="Content Placeholder 2"/>
          <p:cNvSpPr>
            <a:spLocks noGrp="1"/>
          </p:cNvSpPr>
          <p:nvPr>
            <p:ph sz="quarter" idx="16"/>
          </p:nvPr>
        </p:nvSpPr>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Organic fertilizers – chemically complex, slow- acting, long-lasting</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Animal manure, crop residue, bone meal, and compost</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Nutrients available to plants only as material decomposes</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Inorganic fertilizers</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Manufactured from chemical compounds</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Soluble</a:t>
            </a:r>
          </a:p>
          <a:p>
            <a:pPr lvl="2">
              <a:buClr>
                <a:schemeClr val="accent2"/>
              </a:buClr>
            </a:pPr>
            <a:r>
              <a:rPr lang="en-US" altLang="en-US" sz="2400" dirty="0">
                <a:ea typeface="ＭＳ Ｐゴシック" panose="020B0600070205080204" pitchFamily="34" charset="-128"/>
              </a:rPr>
              <a:t>Fast acting, short lasting</a:t>
            </a:r>
          </a:p>
          <a:p>
            <a:pPr lvl="2">
              <a:buClr>
                <a:schemeClr val="accent2"/>
              </a:buClr>
            </a:pPr>
            <a:r>
              <a:rPr lang="en-US" altLang="en-US" sz="2400" dirty="0">
                <a:ea typeface="ＭＳ Ｐゴシック" panose="020B0600070205080204" pitchFamily="34" charset="-128"/>
              </a:rPr>
              <a:t>Mobile- easily leach and pollute </a:t>
            </a:r>
            <a:r>
              <a:rPr lang="en-US" altLang="en-US" sz="2400" dirty="0" smtClean="0">
                <a:ea typeface="ＭＳ Ｐゴシック" panose="020B0600070205080204" pitchFamily="34" charset="-128"/>
              </a:rPr>
              <a:t>groundwater</a:t>
            </a:r>
            <a:endParaRPr lang="en-US" altLang="en-US" sz="2400"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34</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1750199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Soil Reclamation</a:t>
            </a:r>
            <a:endParaRPr lang="en-IN" dirty="0"/>
          </a:p>
        </p:txBody>
      </p:sp>
      <p:sp>
        <p:nvSpPr>
          <p:cNvPr id="3" name="Content Placeholder 2"/>
          <p:cNvSpPr>
            <a:spLocks noGrp="1"/>
          </p:cNvSpPr>
          <p:nvPr>
            <p:ph sz="quarter" idx="16"/>
          </p:nvPr>
        </p:nvSpPr>
        <p:spPr>
          <a:xfrm>
            <a:off x="304800" y="1752600"/>
            <a:ext cx="4114800" cy="4191000"/>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Two steps involved:</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Stabilize land to prevent further erosion</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Restoring soil to former fertility</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Best way to do this is</a:t>
            </a:r>
            <a:r>
              <a:rPr lang="en-US" altLang="en-US" sz="100" dirty="0">
                <a:ea typeface="ＭＳ Ｐゴシック" panose="020B0600070205080204" pitchFamily="34" charset="-128"/>
              </a:rPr>
              <a:t> </a:t>
            </a:r>
            <a:r>
              <a:rPr lang="en-US" altLang="en-US" sz="100" dirty="0" smtClean="0">
                <a:solidFill>
                  <a:schemeClr val="bg1"/>
                </a:solidFill>
                <a:ea typeface="ＭＳ Ｐゴシック" panose="020B0600070205080204" pitchFamily="34" charset="-128"/>
              </a:rPr>
              <a:t>begin underline </a:t>
            </a:r>
            <a:r>
              <a:rPr lang="en-US" altLang="en-US" u="sng" dirty="0" smtClean="0">
                <a:ea typeface="ＭＳ Ｐゴシック" panose="020B0600070205080204" pitchFamily="34" charset="-128"/>
              </a:rPr>
              <a:t>shelterbelts</a:t>
            </a:r>
            <a:r>
              <a:rPr lang="en-US" altLang="en-US" sz="100" dirty="0" smtClean="0">
                <a:solidFill>
                  <a:schemeClr val="bg1"/>
                </a:solidFill>
                <a:ea typeface="ＭＳ Ｐゴシック" panose="020B0600070205080204" pitchFamily="34" charset="-128"/>
              </a:rPr>
              <a:t> end underline</a:t>
            </a:r>
            <a:endParaRPr lang="en-US" altLang="en-US" sz="100" dirty="0">
              <a:solidFill>
                <a:schemeClr val="bg1"/>
              </a:solidFill>
              <a:ea typeface="ＭＳ Ｐゴシック" panose="020B0600070205080204" pitchFamily="34" charset="-128"/>
            </a:endParaRP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Row of trees planted to reduce wind erosion of soil</a:t>
            </a:r>
          </a:p>
        </p:txBody>
      </p:sp>
      <p:pic>
        <p:nvPicPr>
          <p:cNvPr id="8" name="Content Placeholder 7" descr="A photo shows an aerial view of shelterbelts surrounding rows of crops. The shelterbelts are made of trimmed hedges. © David Wall/Alamy"/>
          <p:cNvPicPr>
            <a:picLocks noGrp="1" noChangeAspect="1"/>
          </p:cNvPicPr>
          <p:nvPr>
            <p:ph sz="quarter" idx="17"/>
          </p:nvPr>
        </p:nvPicPr>
        <p:blipFill>
          <a:blip r:embed="rId2"/>
          <a:stretch>
            <a:fillRect/>
          </a:stretch>
        </p:blipFill>
        <p:spPr>
          <a:xfrm>
            <a:off x="4800600" y="2220954"/>
            <a:ext cx="3968840" cy="3438442"/>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35</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29958717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ea typeface="ＭＳ Ｐゴシック" panose="020B0600070205080204" pitchFamily="34" charset="-128"/>
              </a:rPr>
              <a:t>Agroforestry</a:t>
            </a:r>
            <a:endParaRPr lang="en-IN" b="1" dirty="0"/>
          </a:p>
        </p:txBody>
      </p:sp>
      <p:sp>
        <p:nvSpPr>
          <p:cNvPr id="3" name="Content Placeholder 2"/>
          <p:cNvSpPr>
            <a:spLocks noGrp="1"/>
          </p:cNvSpPr>
          <p:nvPr>
            <p:ph sz="quarter" idx="16"/>
          </p:nvPr>
        </p:nvSpPr>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Land use practices in which trees and crops are planted together to improve soil fertility in degraded soils</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Ex: nitrogen-fixing acacias intercropped with traditional crops, such as millet and sorghum</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Trees that grow for many years hold soil in place, provide habitat for beneficial insects, and the falling leaves return nutrients to soil and can help retain moisture</a:t>
            </a:r>
          </a:p>
        </p:txBody>
      </p:sp>
      <p:sp>
        <p:nvSpPr>
          <p:cNvPr id="4" name="Slide Number Placeholder 3"/>
          <p:cNvSpPr>
            <a:spLocks noGrp="1"/>
          </p:cNvSpPr>
          <p:nvPr>
            <p:ph type="sldNum" sz="quarter" idx="10"/>
          </p:nvPr>
        </p:nvSpPr>
        <p:spPr/>
        <p:txBody>
          <a:bodyPr/>
          <a:lstStyle/>
          <a:p>
            <a:fld id="{67B19427-F580-D146-B60E-4CADEE75497F}" type="slidenum">
              <a:rPr lang="en-US" smtClean="0"/>
              <a:pPr/>
              <a:t>36</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2881091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ea typeface="ＭＳ Ｐゴシック" panose="020B0600070205080204" pitchFamily="34" charset="-128"/>
              </a:rPr>
              <a:t>Soil Conservation Policies in U.S.</a:t>
            </a:r>
            <a:endParaRPr lang="en-IN" b="1" dirty="0"/>
          </a:p>
        </p:txBody>
      </p:sp>
      <p:sp>
        <p:nvSpPr>
          <p:cNvPr id="3" name="Content Placeholder 2"/>
          <p:cNvSpPr>
            <a:spLocks noGrp="1"/>
          </p:cNvSpPr>
          <p:nvPr>
            <p:ph sz="quarter" idx="16"/>
          </p:nvPr>
        </p:nvSpPr>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Soil Conservation Act </a:t>
            </a:r>
            <a:r>
              <a:rPr lang="en-US" altLang="en-US"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35</a:t>
            </a:r>
            <a:endParaRPr lang="en-US" altLang="en-US" dirty="0">
              <a:ea typeface="ＭＳ Ｐゴシック" panose="020B0600070205080204" pitchFamily="34" charset="-128"/>
            </a:endParaRP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Authorized formation of Soil Conservation Service, now called Natural Resource Conservation Service (</a:t>
            </a:r>
            <a:r>
              <a:rPr lang="en-US" altLang="en-US" sz="2600" dirty="0" smtClean="0">
                <a:ea typeface="ＭＳ Ｐゴシック" panose="020B0600070205080204" pitchFamily="34" charset="-128"/>
              </a:rPr>
              <a:t>N</a:t>
            </a:r>
            <a:r>
              <a:rPr lang="en-US" altLang="en-US" sz="100" dirty="0" smtClean="0">
                <a:ea typeface="ＭＳ Ｐゴシック" panose="020B0600070205080204" pitchFamily="34" charset="-128"/>
              </a:rPr>
              <a:t> </a:t>
            </a:r>
            <a:r>
              <a:rPr lang="en-US" altLang="en-US" sz="2600" dirty="0" smtClean="0">
                <a:ea typeface="ＭＳ Ｐゴシック" panose="020B0600070205080204" pitchFamily="34" charset="-128"/>
              </a:rPr>
              <a:t>R</a:t>
            </a:r>
            <a:r>
              <a:rPr lang="en-US" altLang="en-US" sz="100" dirty="0" smtClean="0">
                <a:ea typeface="ＭＳ Ｐゴシック" panose="020B0600070205080204" pitchFamily="34" charset="-128"/>
              </a:rPr>
              <a:t> </a:t>
            </a:r>
            <a:r>
              <a:rPr lang="en-US" altLang="en-US" sz="2600" dirty="0" smtClean="0">
                <a:ea typeface="ＭＳ Ｐゴシック" panose="020B0600070205080204" pitchFamily="34" charset="-128"/>
              </a:rPr>
              <a:t>C</a:t>
            </a:r>
            <a:r>
              <a:rPr lang="en-US" altLang="en-US" sz="100" dirty="0" smtClean="0">
                <a:ea typeface="ＭＳ Ｐゴシック" panose="020B0600070205080204" pitchFamily="34" charset="-128"/>
              </a:rPr>
              <a:t> </a:t>
            </a:r>
            <a:r>
              <a:rPr lang="en-US" altLang="en-US" sz="2600" dirty="0" smtClean="0">
                <a:ea typeface="ＭＳ Ｐゴシック" panose="020B0600070205080204" pitchFamily="34" charset="-128"/>
              </a:rPr>
              <a:t>S</a:t>
            </a:r>
            <a:r>
              <a:rPr lang="en-US" altLang="en-US" sz="2600" dirty="0">
                <a:ea typeface="ＭＳ Ｐゴシック" panose="020B0600070205080204" pitchFamily="34" charset="-128"/>
              </a:rPr>
              <a:t>)</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Assess soil damage and develop policies to improve soil</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Food Security Act (Farm Bill) </a:t>
            </a:r>
            <a:r>
              <a:rPr lang="en-US" altLang="en-US"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85</a:t>
            </a:r>
            <a:endParaRPr lang="en-US" altLang="en-US" dirty="0">
              <a:ea typeface="ＭＳ Ｐゴシック" panose="020B0600070205080204" pitchFamily="34" charset="-128"/>
            </a:endParaRP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Farmers with highly erodible soil had to change their farming practices</a:t>
            </a:r>
          </a:p>
          <a:p>
            <a:pPr marL="622800" lvl="1" indent="-320400">
              <a:spcAft>
                <a:spcPts val="400"/>
              </a:spcAft>
              <a:buClr>
                <a:schemeClr val="accent2"/>
              </a:buClr>
              <a:buSzPct val="80000"/>
              <a:buFont typeface="Courier New" panose="02070309020205020404" pitchFamily="49" charset="0"/>
              <a:buChar char="o"/>
            </a:pPr>
            <a:r>
              <a:rPr lang="en-US" altLang="en-US" sz="2600" dirty="0">
                <a:ea typeface="ＭＳ Ｐゴシック" panose="020B0600070205080204" pitchFamily="34" charset="-128"/>
              </a:rPr>
              <a:t>Instituted Conservation Reserve Program</a:t>
            </a:r>
          </a:p>
          <a:p>
            <a:pPr lvl="2">
              <a:buClr>
                <a:schemeClr val="accent2"/>
              </a:buClr>
            </a:pPr>
            <a:r>
              <a:rPr lang="en-US" altLang="en-US" sz="2400" dirty="0">
                <a:ea typeface="ＭＳ Ｐゴシック" panose="020B0600070205080204" pitchFamily="34" charset="-128"/>
              </a:rPr>
              <a:t>Pays farmers to stop farming highly erodible </a:t>
            </a:r>
            <a:r>
              <a:rPr lang="en-US" altLang="en-US" sz="2400" dirty="0" smtClean="0">
                <a:ea typeface="ＭＳ Ｐゴシック" panose="020B0600070205080204" pitchFamily="34" charset="-128"/>
              </a:rPr>
              <a:t>land</a:t>
            </a:r>
            <a:endParaRPr lang="en-US" altLang="en-US" sz="2400"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37</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7157162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dirty="0">
                <a:ea typeface="ＭＳ Ｐゴシック" panose="020B0600070205080204" pitchFamily="34" charset="-128"/>
              </a:rPr>
              <a:t>Conservation Reserve Program (</a:t>
            </a:r>
            <a:r>
              <a:rPr lang="en-US" altLang="en-US" dirty="0" smtClean="0">
                <a:ea typeface="ＭＳ Ｐゴシック" panose="020B0600070205080204" pitchFamily="34" charset="-128"/>
              </a:rPr>
              <a:t>C</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R</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a:t>
            </a:r>
            <a:r>
              <a:rPr lang="en-US" altLang="en-US" dirty="0">
                <a:ea typeface="ＭＳ Ｐゴシック" panose="020B0600070205080204" pitchFamily="34" charset="-128"/>
              </a:rPr>
              <a:t>)</a:t>
            </a:r>
            <a:endParaRPr lang="en-IN" dirty="0"/>
          </a:p>
        </p:txBody>
      </p:sp>
      <p:sp>
        <p:nvSpPr>
          <p:cNvPr id="3" name="Content Placeholder 2"/>
          <p:cNvSpPr>
            <a:spLocks noGrp="1"/>
          </p:cNvSpPr>
          <p:nvPr>
            <p:ph sz="quarter" idx="16"/>
          </p:nvPr>
        </p:nvSpPr>
        <p:spPr>
          <a:xfrm>
            <a:off x="304800" y="1752600"/>
            <a:ext cx="8229600" cy="4038600"/>
          </a:xfrm>
        </p:spPr>
        <p:txBody>
          <a:bodyPr/>
          <a:lstStyle/>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Voluntary subsidy program </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Pays farmers to stop producing crops on highly erodible land</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Plant native grasses and retire production on it for 10-15 years</a:t>
            </a:r>
          </a:p>
          <a:p>
            <a:pPr marL="291600" indent="-291600">
              <a:spcAft>
                <a:spcPts val="400"/>
              </a:spcAft>
              <a:buClr>
                <a:schemeClr val="accent2"/>
              </a:buClr>
              <a:buFont typeface="Arial" panose="020B0604020202020204" pitchFamily="34" charset="0"/>
              <a:buChar char="•"/>
            </a:pPr>
            <a:r>
              <a:rPr lang="en-US" altLang="en-US" dirty="0">
                <a:ea typeface="ＭＳ Ｐゴシック" panose="020B0600070205080204" pitchFamily="34" charset="-128"/>
              </a:rPr>
              <a:t>Provides other ecosystem services, such as habitat and better water </a:t>
            </a:r>
            <a:r>
              <a:rPr lang="en-US" altLang="en-US" dirty="0" smtClean="0">
                <a:ea typeface="ＭＳ Ｐゴシック" panose="020B0600070205080204" pitchFamily="34" charset="-128"/>
              </a:rPr>
              <a:t>quality</a:t>
            </a:r>
          </a:p>
          <a:p>
            <a:pPr marL="291600" indent="-291600">
              <a:spcAft>
                <a:spcPts val="400"/>
              </a:spcAft>
              <a:buClr>
                <a:schemeClr val="accent2"/>
              </a:buClr>
              <a:buFont typeface="Arial" panose="020B0604020202020204" pitchFamily="34" charset="0"/>
              <a:buChar char="•"/>
            </a:pPr>
            <a:r>
              <a:rPr lang="en-US" altLang="en-US" dirty="0" smtClean="0">
                <a:ea typeface="ＭＳ Ｐゴシック" panose="020B0600070205080204" pitchFamily="34" charset="-128"/>
              </a:rPr>
              <a:t>Has saved ~7.7 metric tons of soil per hectare</a:t>
            </a:r>
            <a:endParaRPr lang="en-US" altLang="en-US" dirty="0">
              <a:ea typeface="ＭＳ Ｐゴシック" panose="020B0600070205080204" pitchFamily="34" charset="-128"/>
            </a:endParaRPr>
          </a:p>
        </p:txBody>
      </p:sp>
      <p:sp>
        <p:nvSpPr>
          <p:cNvPr id="5" name="Slide Number Placeholder 4"/>
          <p:cNvSpPr>
            <a:spLocks noGrp="1"/>
          </p:cNvSpPr>
          <p:nvPr>
            <p:ph type="sldNum" sz="quarter" idx="10"/>
          </p:nvPr>
        </p:nvSpPr>
        <p:spPr/>
        <p:txBody>
          <a:bodyPr/>
          <a:lstStyle/>
          <a:p>
            <a:fld id="{67B19427-F580-D146-B60E-4CADEE75497F}" type="slidenum">
              <a:rPr lang="en-US" smtClean="0"/>
              <a:pPr/>
              <a:t>38</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3505171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Composting and Mulching</a:t>
            </a:r>
            <a:endParaRPr lang="en-IN" dirty="0"/>
          </a:p>
        </p:txBody>
      </p:sp>
      <p:sp>
        <p:nvSpPr>
          <p:cNvPr id="7" name="Content Placeholder 6"/>
          <p:cNvSpPr>
            <a:spLocks noGrp="1"/>
          </p:cNvSpPr>
          <p:nvPr>
            <p:ph sz="quarter" idx="16"/>
          </p:nvPr>
        </p:nvSpPr>
        <p:spPr>
          <a:xfrm>
            <a:off x="304800" y="1752600"/>
            <a:ext cx="4267200" cy="4419600"/>
          </a:xfrm>
        </p:spPr>
        <p:txBody>
          <a:bodyPr/>
          <a:lstStyle/>
          <a:p>
            <a:pPr marL="291600" indent="-291600">
              <a:spcAft>
                <a:spcPts val="400"/>
              </a:spcAft>
              <a:buClr>
                <a:schemeClr val="accent2"/>
              </a:buClr>
              <a:buFont typeface="Arial" panose="020B0604020202020204" pitchFamily="34" charset="0"/>
              <a:buChar char="•"/>
              <a:defRPr/>
            </a:pPr>
            <a:r>
              <a:rPr lang="en-US" dirty="0">
                <a:ea typeface="ＭＳ Ｐゴシック" panose="020B0600070205080204" pitchFamily="34" charset="-128"/>
              </a:rPr>
              <a:t>Make your own compost</a:t>
            </a:r>
          </a:p>
          <a:p>
            <a:pPr marL="622800" lvl="1" indent="-320400">
              <a:spcAft>
                <a:spcPts val="400"/>
              </a:spcAft>
              <a:buClr>
                <a:schemeClr val="accent2"/>
              </a:buClr>
              <a:buSzPct val="80000"/>
              <a:buFont typeface="Courier New" panose="02070309020205020404" pitchFamily="49" charset="0"/>
              <a:buChar char="o"/>
              <a:defRPr/>
            </a:pPr>
            <a:r>
              <a:rPr lang="en-US" sz="2600" dirty="0">
                <a:ea typeface="ＭＳ Ｐゴシック" panose="020B0600070205080204" pitchFamily="34" charset="-128"/>
              </a:rPr>
              <a:t>Degrade organic waste materials </a:t>
            </a:r>
          </a:p>
          <a:p>
            <a:pPr marL="622800" lvl="1" indent="-320400">
              <a:spcAft>
                <a:spcPts val="400"/>
              </a:spcAft>
              <a:buClr>
                <a:schemeClr val="accent2"/>
              </a:buClr>
              <a:buSzPct val="80000"/>
              <a:buFont typeface="Courier New" panose="02070309020205020404" pitchFamily="49" charset="0"/>
              <a:buChar char="o"/>
              <a:defRPr/>
            </a:pPr>
            <a:r>
              <a:rPr lang="en-US" sz="2600" dirty="0">
                <a:ea typeface="ＭＳ Ｐゴシック" panose="020B0600070205080204" pitchFamily="34" charset="-128"/>
              </a:rPr>
              <a:t>Add to property to naturally increase fertility</a:t>
            </a:r>
          </a:p>
          <a:p>
            <a:pPr marL="291600" indent="-291600">
              <a:spcAft>
                <a:spcPts val="400"/>
              </a:spcAft>
              <a:buClr>
                <a:schemeClr val="accent2"/>
              </a:buClr>
              <a:buFont typeface="Arial" panose="020B0604020202020204" pitchFamily="34" charset="0"/>
              <a:buChar char="•"/>
              <a:defRPr/>
            </a:pPr>
            <a:r>
              <a:rPr lang="en-US" dirty="0">
                <a:ea typeface="ＭＳ Ｐゴシック" panose="020B0600070205080204" pitchFamily="34" charset="-128"/>
              </a:rPr>
              <a:t>Use as mulch </a:t>
            </a:r>
          </a:p>
          <a:p>
            <a:pPr marL="622800" lvl="1" indent="-320400">
              <a:spcAft>
                <a:spcPts val="400"/>
              </a:spcAft>
              <a:buClr>
                <a:schemeClr val="accent2"/>
              </a:buClr>
              <a:buSzPct val="80000"/>
              <a:buFont typeface="Courier New" panose="02070309020205020404" pitchFamily="49" charset="0"/>
              <a:buChar char="o"/>
              <a:defRPr/>
            </a:pPr>
            <a:r>
              <a:rPr lang="en-US" sz="2600" dirty="0">
                <a:ea typeface="ＭＳ Ｐゴシック" panose="020B0600070205080204" pitchFamily="34" charset="-128"/>
              </a:rPr>
              <a:t>Weed control</a:t>
            </a:r>
          </a:p>
          <a:p>
            <a:pPr marL="622800" lvl="1" indent="-320400">
              <a:spcAft>
                <a:spcPts val="400"/>
              </a:spcAft>
              <a:buClr>
                <a:schemeClr val="accent2"/>
              </a:buClr>
              <a:buSzPct val="80000"/>
              <a:buFont typeface="Courier New" panose="02070309020205020404" pitchFamily="49" charset="0"/>
              <a:buChar char="o"/>
              <a:defRPr/>
            </a:pPr>
            <a:r>
              <a:rPr lang="en-US" sz="2600" dirty="0">
                <a:ea typeface="ＭＳ Ｐゴシック" panose="020B0600070205080204" pitchFamily="34" charset="-128"/>
              </a:rPr>
              <a:t>Reduces evaporation</a:t>
            </a:r>
          </a:p>
          <a:p>
            <a:pPr marL="622800" lvl="1" indent="-320400">
              <a:spcAft>
                <a:spcPts val="400"/>
              </a:spcAft>
              <a:buClr>
                <a:schemeClr val="accent2"/>
              </a:buClr>
              <a:buSzPct val="80000"/>
              <a:buFont typeface="Courier New" panose="02070309020205020404" pitchFamily="49" charset="0"/>
              <a:buChar char="o"/>
              <a:defRPr/>
            </a:pPr>
            <a:r>
              <a:rPr lang="en-US" sz="2600" dirty="0">
                <a:ea typeface="ＭＳ Ｐゴシック" panose="020B0600070205080204" pitchFamily="34" charset="-128"/>
              </a:rPr>
              <a:t>Natural mulches </a:t>
            </a:r>
            <a:r>
              <a:rPr lang="en-US" sz="2600" dirty="0" smtClean="0">
                <a:ea typeface="ＭＳ Ｐゴシック" panose="020B0600070205080204" pitchFamily="34" charset="-128"/>
              </a:rPr>
              <a:t>can add </a:t>
            </a:r>
            <a:r>
              <a:rPr lang="en-US" sz="2600" dirty="0">
                <a:ea typeface="ＭＳ Ｐゴシック" panose="020B0600070205080204" pitchFamily="34" charset="-128"/>
              </a:rPr>
              <a:t>to soil organic </a:t>
            </a:r>
            <a:r>
              <a:rPr lang="en-US" sz="2600" dirty="0" smtClean="0">
                <a:ea typeface="ＭＳ Ｐゴシック" panose="020B0600070205080204" pitchFamily="34" charset="-128"/>
              </a:rPr>
              <a:t>content</a:t>
            </a:r>
            <a:endParaRPr lang="en-US" sz="2600" dirty="0">
              <a:ea typeface="ＭＳ Ｐゴシック" panose="020B0600070205080204" pitchFamily="34" charset="-128"/>
            </a:endParaRPr>
          </a:p>
        </p:txBody>
      </p:sp>
      <p:pic>
        <p:nvPicPr>
          <p:cNvPr id="9" name="Content Placeholder 8" descr="A photo features a person as they take mulch from a bucket and apply it to a garden. Courtesy U. S. Department of Agriculture"/>
          <p:cNvPicPr>
            <a:picLocks noGrp="1" noChangeAspect="1"/>
          </p:cNvPicPr>
          <p:nvPr>
            <p:ph sz="quarter" idx="17"/>
          </p:nvPr>
        </p:nvPicPr>
        <p:blipFill>
          <a:blip r:embed="rId2"/>
          <a:stretch>
            <a:fillRect/>
          </a:stretch>
        </p:blipFill>
        <p:spPr>
          <a:xfrm>
            <a:off x="4876800" y="2438400"/>
            <a:ext cx="4114800" cy="2749061"/>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39</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849736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dirty="0">
                <a:ea typeface="ＭＳ Ｐゴシック" panose="020B0600070205080204" pitchFamily="34" charset="-128"/>
              </a:rPr>
              <a:t>Mudslide in Oso, </a:t>
            </a:r>
            <a:r>
              <a:rPr lang="en-US" altLang="en-US" dirty="0" smtClean="0">
                <a:ea typeface="ＭＳ Ｐゴシック" panose="020B0600070205080204" pitchFamily="34" charset="-128"/>
              </a:rPr>
              <a:t>W</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A </a:t>
            </a:r>
            <a:r>
              <a:rPr lang="en-US" altLang="en-US" dirty="0">
                <a:ea typeface="ＭＳ Ｐゴシック" panose="020B0600070205080204" pitchFamily="34" charset="-128"/>
              </a:rPr>
              <a:t>(2014)</a:t>
            </a:r>
            <a:endParaRPr lang="en-IN" dirty="0"/>
          </a:p>
        </p:txBody>
      </p:sp>
      <p:sp>
        <p:nvSpPr>
          <p:cNvPr id="3" name="Content Placeholder 2"/>
          <p:cNvSpPr>
            <a:spLocks noGrp="1"/>
          </p:cNvSpPr>
          <p:nvPr>
            <p:ph sz="quarter" idx="16"/>
          </p:nvPr>
        </p:nvSpPr>
        <p:spPr>
          <a:xfrm>
            <a:off x="304800" y="1752600"/>
            <a:ext cx="5181600" cy="4343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Caused by heavy rainfall in erosion prone area</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Logging and poor management of area</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41 people died in the </a:t>
            </a:r>
            <a:r>
              <a:rPr lang="en-US" altLang="en-US" dirty="0" smtClean="0">
                <a:ea typeface="ＭＳ Ｐゴシック" panose="020B0600070205080204" pitchFamily="34" charset="-128"/>
              </a:rPr>
              <a:t>mudslide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Certain areas need different management due to topography</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Soil is a resource and needs proper protection for short term and long term health/safety </a:t>
            </a:r>
          </a:p>
        </p:txBody>
      </p:sp>
      <p:pic>
        <p:nvPicPr>
          <p:cNvPr id="9" name="Content Placeholder 8" descr="A photo. Workers stand in thick mud bordering a wooded area. 501 collection/Alamy Stock Photo"/>
          <p:cNvPicPr>
            <a:picLocks noGrp="1" noChangeAspect="1"/>
          </p:cNvPicPr>
          <p:nvPr>
            <p:ph sz="quarter" idx="18"/>
          </p:nvPr>
        </p:nvPicPr>
        <p:blipFill>
          <a:blip r:embed="rId2"/>
          <a:stretch>
            <a:fillRect/>
          </a:stretch>
        </p:blipFill>
        <p:spPr>
          <a:xfrm>
            <a:off x="5576535" y="3024218"/>
            <a:ext cx="3418030" cy="2199619"/>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4</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51302959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b="1" dirty="0" smtClean="0"/>
              <a:t>Copyright</a:t>
            </a:r>
            <a:endParaRPr lang="en-US" b="1" dirty="0"/>
          </a:p>
        </p:txBody>
      </p:sp>
      <p:sp>
        <p:nvSpPr>
          <p:cNvPr id="3" name="Content Placeholder 2"/>
          <p:cNvSpPr>
            <a:spLocks noGrp="1"/>
          </p:cNvSpPr>
          <p:nvPr>
            <p:ph sz="quarter" idx="16"/>
          </p:nvPr>
        </p:nvSpPr>
        <p:spPr>
          <a:xfrm>
            <a:off x="304800" y="1752600"/>
            <a:ext cx="8534400" cy="3733800"/>
          </a:xfrm>
        </p:spPr>
        <p:txBody>
          <a:bodyPr/>
          <a:lstStyle/>
          <a:p>
            <a:pPr marL="0" indent="0">
              <a:buNone/>
            </a:pPr>
            <a:r>
              <a:rPr lang="en-US" sz="2400" b="1" dirty="0" smtClean="0"/>
              <a:t>Copyright © 2018 John Wiley &amp; Sons, Inc.</a:t>
            </a:r>
          </a:p>
          <a:p>
            <a:pPr marL="0" indent="0">
              <a:lnSpc>
                <a:spcPct val="150000"/>
              </a:lnSpc>
              <a:buNone/>
            </a:pPr>
            <a:r>
              <a:rPr lang="en-US" sz="1800" dirty="0" smtClean="0"/>
              <a:t>All rights reserved. Reproduction or translation of this work beyond that permitted in Section 117 of the 19</a:t>
            </a:r>
            <a:r>
              <a:rPr lang="en-US" sz="100" dirty="0" smtClean="0"/>
              <a:t> </a:t>
            </a:r>
            <a:r>
              <a:rPr lang="en-US" sz="1800" dirty="0" smtClean="0"/>
              <a:t>76 United States Act without the express written permission of the copyright owner is unlawful. Request for further information should be addressed to the Permissions Department, John Wiley &amp; Sons, Inc. The purchaser may make back-up copies for his/her own use only and not for distribution or resale. The Publisher assumes no responsibility for errors, omissions, or damages, caused by the use of these programs or from the use of the information contained herein.</a:t>
            </a:r>
            <a:endParaRPr lang="en-US" sz="1800" dirty="0"/>
          </a:p>
        </p:txBody>
      </p:sp>
      <p:sp>
        <p:nvSpPr>
          <p:cNvPr id="4" name="Slide Number Placeholder 3"/>
          <p:cNvSpPr>
            <a:spLocks noGrp="1"/>
          </p:cNvSpPr>
          <p:nvPr>
            <p:ph type="sldNum" sz="quarter" idx="10"/>
          </p:nvPr>
        </p:nvSpPr>
        <p:spPr/>
        <p:txBody>
          <a:bodyPr/>
          <a:lstStyle/>
          <a:p>
            <a:fld id="{67B19427-F580-D146-B60E-4CADEE75497F}" type="slidenum">
              <a:rPr lang="en-US" smtClean="0"/>
              <a:pPr/>
              <a:t>40</a:t>
            </a:fld>
            <a:endParaRPr lang="en-US" dirty="0"/>
          </a:p>
        </p:txBody>
      </p:sp>
      <p:sp>
        <p:nvSpPr>
          <p:cNvPr id="5" name="Footer Placeholder 4"/>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336432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normAutofit/>
          </a:bodyPr>
          <a:lstStyle/>
          <a:p>
            <a:r>
              <a:rPr lang="en-US" altLang="en-US" dirty="0">
                <a:ea typeface="ＭＳ Ｐゴシック" panose="020B0600070205080204" pitchFamily="34" charset="-128"/>
              </a:rPr>
              <a:t>Soil</a:t>
            </a:r>
            <a:endParaRPr lang="en-IN" dirty="0"/>
          </a:p>
        </p:txBody>
      </p:sp>
      <p:sp>
        <p:nvSpPr>
          <p:cNvPr id="3" name="Content Placeholder 2"/>
          <p:cNvSpPr>
            <a:spLocks noGrp="1"/>
          </p:cNvSpPr>
          <p:nvPr>
            <p:ph sz="quarter" idx="16"/>
          </p:nvPr>
        </p:nvSpPr>
        <p:spPr>
          <a:xfrm>
            <a:off x="304800" y="1752600"/>
            <a:ext cx="4648200" cy="4419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Uppermost layer of Earth’s crust that supports plants, animals, and microorganisms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State factors that form soil</a:t>
            </a:r>
            <a:r>
              <a:rPr lang="en-US" altLang="en-US" dirty="0" smtClean="0">
                <a:ea typeface="ＭＳ Ｐゴシック" panose="020B0600070205080204" pitchFamily="34" charset="-128"/>
              </a:rPr>
              <a:t>:</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Weathering of parent material</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Time</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Climate</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Organisms</a:t>
            </a:r>
          </a:p>
          <a:p>
            <a:pPr marL="622800" lvl="1" indent="-320400">
              <a:buClr>
                <a:schemeClr val="accent2"/>
              </a:buClr>
              <a:buSzPct val="80000"/>
              <a:buFont typeface="Courier New" panose="02070309020205020404" pitchFamily="49" charset="0"/>
              <a:buChar char="o"/>
            </a:pPr>
            <a:r>
              <a:rPr lang="en-US" altLang="en-US" dirty="0" smtClean="0">
                <a:ea typeface="ＭＳ Ｐゴシック" panose="020B0600070205080204" pitchFamily="34" charset="-128"/>
              </a:rPr>
              <a:t>Topography</a:t>
            </a:r>
            <a:endParaRPr lang="en-US" altLang="en-US" dirty="0">
              <a:ea typeface="ＭＳ Ｐゴシック" panose="020B0600070205080204" pitchFamily="34" charset="-128"/>
            </a:endParaRPr>
          </a:p>
        </p:txBody>
      </p:sp>
      <p:pic>
        <p:nvPicPr>
          <p:cNvPr id="10" name="Content Placeholder 9" descr="A photo. An aerial view of a hillside shows soil squared off into different colored fields. Leung Vai Chi, Rosanna/Getty Images"/>
          <p:cNvPicPr>
            <a:picLocks noGrp="1" noChangeAspect="1"/>
          </p:cNvPicPr>
          <p:nvPr>
            <p:ph sz="quarter" idx="18"/>
          </p:nvPr>
        </p:nvPicPr>
        <p:blipFill>
          <a:blip r:embed="rId2"/>
          <a:stretch>
            <a:fillRect/>
          </a:stretch>
        </p:blipFill>
        <p:spPr>
          <a:xfrm>
            <a:off x="5120940" y="3048000"/>
            <a:ext cx="3792148" cy="243996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5</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1080473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534400" cy="1143001"/>
          </a:xfrm>
        </p:spPr>
        <p:txBody>
          <a:bodyPr>
            <a:noAutofit/>
          </a:bodyPr>
          <a:lstStyle/>
          <a:p>
            <a:r>
              <a:rPr lang="en-US" altLang="en-US" dirty="0">
                <a:ea typeface="ＭＳ Ｐゴシック" panose="020B0600070205080204" pitchFamily="34" charset="-128"/>
              </a:rPr>
              <a:t>Soil Composition – 4 Distinct Parts of a “Typical Soil”</a:t>
            </a:r>
            <a:endParaRPr lang="en-IN" dirty="0"/>
          </a:p>
        </p:txBody>
      </p:sp>
      <p:sp>
        <p:nvSpPr>
          <p:cNvPr id="3" name="Content Placeholder 2"/>
          <p:cNvSpPr>
            <a:spLocks noGrp="1"/>
          </p:cNvSpPr>
          <p:nvPr>
            <p:ph sz="quarter" idx="16"/>
          </p:nvPr>
        </p:nvSpPr>
        <p:spPr>
          <a:xfrm>
            <a:off x="304800" y="1905000"/>
            <a:ext cx="8534400" cy="3962400"/>
          </a:xfrm>
        </p:spPr>
        <p:txBody>
          <a:bodyPr/>
          <a:lstStyle/>
          <a:p>
            <a:r>
              <a:rPr lang="en-US" altLang="en-US" dirty="0">
                <a:ea typeface="ＭＳ Ｐゴシック" panose="020B0600070205080204" pitchFamily="34" charset="-128"/>
              </a:rPr>
              <a:t>Mineral Particles (45%)</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Weathered rock</a:t>
            </a:r>
          </a:p>
          <a:p>
            <a:r>
              <a:rPr lang="en-US" altLang="en-US" dirty="0">
                <a:ea typeface="ＭＳ Ｐゴシック" panose="020B0600070205080204" pitchFamily="34" charset="-128"/>
              </a:rPr>
              <a:t>Organic Material </a:t>
            </a:r>
            <a:r>
              <a:rPr lang="en-US" altLang="en-US" dirty="0" smtClean="0">
                <a:ea typeface="ＭＳ Ｐゴシック" panose="020B0600070205080204" pitchFamily="34" charset="-128"/>
              </a:rPr>
              <a:t>(&lt; 5</a:t>
            </a:r>
            <a:r>
              <a:rPr lang="en-US" altLang="en-US" dirty="0">
                <a:ea typeface="ＭＳ Ｐゴシック" panose="020B0600070205080204" pitchFamily="34" charset="-128"/>
              </a:rPr>
              <a:t>%)</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Litter, animal dung, dead remains of plants and animals</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Humus – black organic matter remaining after most decomposition</a:t>
            </a:r>
          </a:p>
          <a:p>
            <a:pPr lvl="2">
              <a:buClr>
                <a:schemeClr val="accent2"/>
              </a:buClr>
            </a:pPr>
            <a:r>
              <a:rPr lang="en-US" altLang="en-US" dirty="0">
                <a:ea typeface="ＭＳ Ｐゴシック" panose="020B0600070205080204" pitchFamily="34" charset="-128"/>
              </a:rPr>
              <a:t>Collective name for many different organic compounds</a:t>
            </a:r>
          </a:p>
          <a:p>
            <a:r>
              <a:rPr lang="en-US" altLang="en-US" dirty="0">
                <a:ea typeface="ＭＳ Ｐゴシック" panose="020B0600070205080204" pitchFamily="34" charset="-128"/>
              </a:rPr>
              <a:t>Water (25%)</a:t>
            </a:r>
          </a:p>
          <a:p>
            <a:r>
              <a:rPr lang="en-US" altLang="en-US" dirty="0">
                <a:ea typeface="ＭＳ Ｐゴシック" panose="020B0600070205080204" pitchFamily="34" charset="-128"/>
              </a:rPr>
              <a:t>Air (25</a:t>
            </a:r>
            <a:r>
              <a:rPr lang="en-US" altLang="en-US" dirty="0" smtClean="0">
                <a:ea typeface="ＭＳ Ｐゴシック" panose="020B0600070205080204" pitchFamily="34" charset="-128"/>
              </a:rPr>
              <a:t>%)</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6</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5688524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63925"/>
          </a:xfrm>
        </p:spPr>
        <p:txBody>
          <a:bodyPr/>
          <a:lstStyle/>
          <a:p>
            <a:r>
              <a:rPr lang="en-US" altLang="en-US" dirty="0">
                <a:ea typeface="ＭＳ Ｐゴシック" panose="020B0600070205080204" pitchFamily="34" charset="-128"/>
              </a:rPr>
              <a:t>Soil Pore Space</a:t>
            </a:r>
            <a:endParaRPr lang="en-IN" dirty="0"/>
          </a:p>
        </p:txBody>
      </p:sp>
      <p:sp>
        <p:nvSpPr>
          <p:cNvPr id="3" name="Content Placeholder 2"/>
          <p:cNvSpPr>
            <a:spLocks noGrp="1"/>
          </p:cNvSpPr>
          <p:nvPr>
            <p:ph sz="quarter" idx="16"/>
          </p:nvPr>
        </p:nvSpPr>
        <p:spPr>
          <a:xfrm>
            <a:off x="304800" y="1600200"/>
            <a:ext cx="1600200" cy="533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Occupy </a:t>
            </a:r>
            <a:endParaRPr lang="en-IN" dirty="0">
              <a:ea typeface="ＭＳ Ｐゴシック" panose="020B0600070205080204" pitchFamily="34" charset="-128"/>
            </a:endParaRPr>
          </a:p>
        </p:txBody>
      </p:sp>
      <p:graphicFrame>
        <p:nvGraphicFramePr>
          <p:cNvPr id="10" name="Content Placeholder 9" descr="approximately 50% of soil"/>
          <p:cNvGraphicFramePr>
            <a:graphicFrameLocks noGrp="1" noChangeAspect="1"/>
          </p:cNvGraphicFramePr>
          <p:nvPr>
            <p:ph sz="quarter" idx="17"/>
            <p:extLst>
              <p:ext uri="{D42A27DB-BD31-4B8C-83A1-F6EECF244321}">
                <p14:modId xmlns:p14="http://schemas.microsoft.com/office/powerpoint/2010/main" val="3977707139"/>
              </p:ext>
            </p:extLst>
          </p:nvPr>
        </p:nvGraphicFramePr>
        <p:xfrm>
          <a:off x="1828800" y="1638629"/>
          <a:ext cx="1889840" cy="426742"/>
        </p:xfrm>
        <a:graphic>
          <a:graphicData uri="http://schemas.openxmlformats.org/presentationml/2006/ole">
            <mc:AlternateContent xmlns:mc="http://schemas.openxmlformats.org/markup-compatibility/2006">
              <mc:Choice xmlns:v="urn:schemas-microsoft-com:vml" Requires="v">
                <p:oleObj spid="_x0000_s1073" name="Equation" r:id="rId3" imgW="787320" imgH="177480" progId="Equation.DSMT4">
                  <p:embed/>
                </p:oleObj>
              </mc:Choice>
              <mc:Fallback>
                <p:oleObj name="Equation" r:id="rId3" imgW="787320" imgH="177480" progId="Equation.DSMT4">
                  <p:embed/>
                  <p:pic>
                    <p:nvPicPr>
                      <p:cNvPr id="0" name=""/>
                      <p:cNvPicPr/>
                      <p:nvPr/>
                    </p:nvPicPr>
                    <p:blipFill>
                      <a:blip r:embed="rId4"/>
                      <a:stretch>
                        <a:fillRect/>
                      </a:stretch>
                    </p:blipFill>
                    <p:spPr>
                      <a:xfrm>
                        <a:off x="1828800" y="1638629"/>
                        <a:ext cx="1889840" cy="426742"/>
                      </a:xfrm>
                      <a:prstGeom prst="rect">
                        <a:avLst/>
                      </a:prstGeom>
                    </p:spPr>
                  </p:pic>
                </p:oleObj>
              </mc:Fallback>
            </mc:AlternateContent>
          </a:graphicData>
        </a:graphic>
      </p:graphicFrame>
      <p:sp>
        <p:nvSpPr>
          <p:cNvPr id="5" name="Content Placeholder 4"/>
          <p:cNvSpPr>
            <a:spLocks noGrp="1"/>
          </p:cNvSpPr>
          <p:nvPr>
            <p:ph sz="quarter" idx="18"/>
          </p:nvPr>
        </p:nvSpPr>
        <p:spPr>
          <a:xfrm>
            <a:off x="301869" y="2238621"/>
            <a:ext cx="5336931" cy="3577382"/>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Pores filled with air and water to varying degrees</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Air - for aeration </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Water – for roots, microorganisms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Water can leach out of soil, carrying dissolved material</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Illuviation – deposition of leached material in lower layers</a:t>
            </a:r>
            <a:endParaRPr lang="en-IN" dirty="0">
              <a:ea typeface="ＭＳ Ｐゴシック" panose="020B0600070205080204" pitchFamily="34" charset="-128"/>
            </a:endParaRPr>
          </a:p>
        </p:txBody>
      </p:sp>
      <p:pic>
        <p:nvPicPr>
          <p:cNvPr id="12" name="Content Placeholder 11" descr="Two illustration . The top image is wet soil where most of the pore space is filled with water from dissolved minerals.&#10;"/>
          <p:cNvPicPr>
            <a:picLocks noGrp="1" noChangeAspect="1"/>
          </p:cNvPicPr>
          <p:nvPr>
            <p:ph sz="quarter" idx="19"/>
          </p:nvPr>
        </p:nvPicPr>
        <p:blipFill>
          <a:blip r:embed="rId5"/>
          <a:stretch>
            <a:fillRect/>
          </a:stretch>
        </p:blipFill>
        <p:spPr>
          <a:xfrm>
            <a:off x="5925467" y="1901536"/>
            <a:ext cx="3040608" cy="1906287"/>
          </a:xfrm>
          <a:prstGeom prst="rect">
            <a:avLst/>
          </a:prstGeom>
        </p:spPr>
      </p:pic>
      <p:pic>
        <p:nvPicPr>
          <p:cNvPr id="13" name="Content Placeholder 12" descr="The bottom illustration is dry soil where soil air occupies most of the space and water is tightly bound to the soil particles.&#10;"/>
          <p:cNvPicPr>
            <a:picLocks noGrp="1" noChangeAspect="1"/>
          </p:cNvPicPr>
          <p:nvPr>
            <p:ph sz="quarter" idx="20"/>
          </p:nvPr>
        </p:nvPicPr>
        <p:blipFill>
          <a:blip r:embed="rId6"/>
          <a:stretch>
            <a:fillRect/>
          </a:stretch>
        </p:blipFill>
        <p:spPr>
          <a:xfrm>
            <a:off x="6052342" y="4148935"/>
            <a:ext cx="2786858" cy="1906287"/>
          </a:xfrm>
          <a:prstGeom prst="rect">
            <a:avLst/>
          </a:prstGeom>
        </p:spPr>
      </p:pic>
      <p:sp>
        <p:nvSpPr>
          <p:cNvPr id="8" name="Slide Number Placeholder 7"/>
          <p:cNvSpPr>
            <a:spLocks noGrp="1"/>
          </p:cNvSpPr>
          <p:nvPr>
            <p:ph type="sldNum" sz="quarter" idx="10"/>
          </p:nvPr>
        </p:nvSpPr>
        <p:spPr/>
        <p:txBody>
          <a:bodyPr/>
          <a:lstStyle/>
          <a:p>
            <a:fld id="{67B19427-F580-D146-B60E-4CADEE75497F}" type="slidenum">
              <a:rPr lang="en-US" smtClean="0"/>
              <a:pPr/>
              <a:t>7</a:t>
            </a:fld>
            <a:endParaRPr lang="en-US" dirty="0"/>
          </a:p>
        </p:txBody>
      </p:sp>
      <p:sp>
        <p:nvSpPr>
          <p:cNvPr id="9" name="Footer Placeholder 8"/>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7099207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30249"/>
          </a:xfrm>
        </p:spPr>
        <p:txBody>
          <a:bodyPr/>
          <a:lstStyle/>
          <a:p>
            <a:r>
              <a:rPr lang="en-US" altLang="en-US" dirty="0">
                <a:ea typeface="ＭＳ Ｐゴシック" panose="020B0600070205080204" pitchFamily="34" charset="-128"/>
              </a:rPr>
              <a:t>Soil Horizons</a:t>
            </a:r>
            <a:endParaRPr lang="en-IN" dirty="0"/>
          </a:p>
        </p:txBody>
      </p:sp>
      <p:sp>
        <p:nvSpPr>
          <p:cNvPr id="3" name="Content Placeholder 2"/>
          <p:cNvSpPr>
            <a:spLocks noGrp="1"/>
          </p:cNvSpPr>
          <p:nvPr>
            <p:ph sz="quarter" idx="16"/>
          </p:nvPr>
        </p:nvSpPr>
        <p:spPr>
          <a:xfrm>
            <a:off x="304800" y="1752600"/>
            <a:ext cx="4114800" cy="4343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Horizontal layers into which many soils are organized, from surface to underlying parent material</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General soil profile has O, A, E, B, and C horizons</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Soils vary in size and presence of </a:t>
            </a:r>
            <a:r>
              <a:rPr lang="en-US" altLang="en-US" dirty="0" smtClean="0">
                <a:ea typeface="ＭＳ Ｐゴシック" panose="020B0600070205080204" pitchFamily="34" charset="-128"/>
              </a:rPr>
              <a:t>horizons</a:t>
            </a:r>
            <a:endParaRPr lang="en-US" altLang="en-US" dirty="0">
              <a:ea typeface="ＭＳ Ｐゴシック" panose="020B0600070205080204" pitchFamily="34" charset="-128"/>
            </a:endParaRPr>
          </a:p>
        </p:txBody>
      </p:sp>
      <p:pic>
        <p:nvPicPr>
          <p:cNvPr id="7" name="Content Placeholder 6" descr="A diagram illustrates soil horizons from top to bottom as follows. O horizon, accumulation of plant litter. A horizon, accumulation of organic matter and humus. E horizon, heavily leached. B horizon, accumulation of clay and nutrient minerals. C horizon, weathered pieces of rock. Solid parent materials, bedrock.&#10;"/>
          <p:cNvPicPr>
            <a:picLocks noGrp="1" noChangeAspect="1"/>
          </p:cNvPicPr>
          <p:nvPr>
            <p:ph sz="quarter" idx="17"/>
          </p:nvPr>
        </p:nvPicPr>
        <p:blipFill>
          <a:blip r:embed="rId2"/>
          <a:stretch>
            <a:fillRect/>
          </a:stretch>
        </p:blipFill>
        <p:spPr>
          <a:xfrm>
            <a:off x="5105400" y="1905000"/>
            <a:ext cx="3581635" cy="404514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8</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5399890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dirty="0">
                <a:ea typeface="ＭＳ Ｐゴシック" panose="020B0600070205080204" pitchFamily="34" charset="-128"/>
              </a:rPr>
              <a:t>Soil Organisms</a:t>
            </a:r>
            <a:endParaRPr lang="en-IN" dirty="0"/>
          </a:p>
        </p:txBody>
      </p:sp>
      <p:sp>
        <p:nvSpPr>
          <p:cNvPr id="3" name="Content Placeholder 2"/>
          <p:cNvSpPr>
            <a:spLocks noGrp="1"/>
          </p:cNvSpPr>
          <p:nvPr>
            <p:ph sz="quarter" idx="16"/>
          </p:nvPr>
        </p:nvSpPr>
        <p:spPr>
          <a:xfrm>
            <a:off x="304800" y="1752600"/>
            <a:ext cx="4114800" cy="38862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Millions of microorganisms in 1 tsp of fertile agricultural soil</a:t>
            </a:r>
          </a:p>
        </p:txBody>
      </p:sp>
      <p:pic>
        <p:nvPicPr>
          <p:cNvPr id="8" name="Content Placeholder 7" descr="An illustrated view of the underground habitat of soil organisms. Horizon levels read as follows from top to bottom. Surface litter or O horizon. Plants and vegetation grows here. Topsoil or a horizon. Root nodules, nitrogen fixing bacteria, exists here, as well as mites and nematodes. The soil contains fungus, bacteria, and protozoa. Top soil is followed by subsoil or b and c horizons. Parent material or bedrock is the lowest level.&#10;"/>
          <p:cNvPicPr>
            <a:picLocks noGrp="1" noChangeAspect="1"/>
          </p:cNvPicPr>
          <p:nvPr>
            <p:ph sz="quarter" idx="17"/>
          </p:nvPr>
        </p:nvPicPr>
        <p:blipFill>
          <a:blip r:embed="rId2"/>
          <a:stretch>
            <a:fillRect/>
          </a:stretch>
        </p:blipFill>
        <p:spPr>
          <a:xfrm>
            <a:off x="4724400" y="1989726"/>
            <a:ext cx="4114800" cy="3411947"/>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9</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18810883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 name="ISPRING_RESOURCE_PATHS_HASH_2" val="b7821c80b52fb38622fa75989d7149875a4ac296"/>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E39A3ED730EF40BC95659DEDC34250" ma:contentTypeVersion="4" ma:contentTypeDescription="Create a new document." ma:contentTypeScope="" ma:versionID="35ae4085b5cb6bde6e905c69dcb10e27">
  <xsd:schema xmlns:xsd="http://www.w3.org/2001/XMLSchema" xmlns:xs="http://www.w3.org/2001/XMLSchema" xmlns:p="http://schemas.microsoft.com/office/2006/metadata/properties" xmlns:ns2="2e108766-8a5d-4dd6-bf2d-0e83b2e3ea10" targetNamespace="http://schemas.microsoft.com/office/2006/metadata/properties" ma:root="true" ma:fieldsID="6e076ca49e7c802acdbea8cc88235627" ns2:_="">
    <xsd:import namespace="2e108766-8a5d-4dd6-bf2d-0e83b2e3ea1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108766-8a5d-4dd6-bf2d-0e83b2e3ea1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3B437B-5571-458A-B772-A3A5359EBF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108766-8a5d-4dd6-bf2d-0e83b2e3ea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F1C71EB-81EB-430C-AADD-7391148CA650}">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2e108766-8a5d-4dd6-bf2d-0e83b2e3ea1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288F1D47-4251-47E8-ACDB-2528FF86B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15973</TotalTime>
  <Words>2011</Words>
  <Application>Microsoft Office PowerPoint</Application>
  <PresentationFormat>On-screen Show (4:3)</PresentationFormat>
  <Paragraphs>326</Paragraphs>
  <Slides>40</Slides>
  <Notes>2</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40</vt:i4>
      </vt:variant>
    </vt:vector>
  </HeadingPairs>
  <TitlesOfParts>
    <vt:vector size="48" baseType="lpstr">
      <vt:lpstr>Opener</vt:lpstr>
      <vt:lpstr>Chapter Outline</vt:lpstr>
      <vt:lpstr>Learning Objectives</vt:lpstr>
      <vt:lpstr>Concept Check Question</vt:lpstr>
      <vt:lpstr>Key Term</vt:lpstr>
      <vt:lpstr>Section</vt:lpstr>
      <vt:lpstr>Image Slide Master</vt:lpstr>
      <vt:lpstr>Equation</vt:lpstr>
      <vt:lpstr>Environment</vt:lpstr>
      <vt:lpstr>Soil Resources</vt:lpstr>
      <vt:lpstr>Overview of Chapter 14</vt:lpstr>
      <vt:lpstr>Mudslide in Oso, W A (2014)</vt:lpstr>
      <vt:lpstr>Soil</vt:lpstr>
      <vt:lpstr>Soil Composition – 4 Distinct Parts of a “Typical Soil”</vt:lpstr>
      <vt:lpstr>Soil Pore Space</vt:lpstr>
      <vt:lpstr>Soil Horizons</vt:lpstr>
      <vt:lpstr>Soil Organisms</vt:lpstr>
      <vt:lpstr>Services of Soil Organisms</vt:lpstr>
      <vt:lpstr>Nutrient Cycling in Soil</vt:lpstr>
      <vt:lpstr>Soil Texture</vt:lpstr>
      <vt:lpstr>Soil Texture Affects Properties of Soil </vt:lpstr>
      <vt:lpstr>Soil Properties Due to Texture</vt:lpstr>
      <vt:lpstr>Clay and Nutrient-Holding Capacity</vt:lpstr>
      <vt:lpstr>Soil Acidity</vt:lpstr>
      <vt:lpstr>Major Soil Groups</vt:lpstr>
      <vt:lpstr>Spodosols</vt:lpstr>
      <vt:lpstr>Alfisols</vt:lpstr>
      <vt:lpstr>Mollisols</vt:lpstr>
      <vt:lpstr>Aridisols</vt:lpstr>
      <vt:lpstr>Oxisols</vt:lpstr>
      <vt:lpstr>Environmental Problems Related to Soil</vt:lpstr>
      <vt:lpstr>Soil Degradation by Continent</vt:lpstr>
      <vt:lpstr>Soil Erosion</vt:lpstr>
      <vt:lpstr>Erosion Accelerated by Poor Soil Practices</vt:lpstr>
      <vt:lpstr>The American Dust Bowl</vt:lpstr>
      <vt:lpstr>Nutrient Mineral Depletion</vt:lpstr>
      <vt:lpstr>Soil Salinization</vt:lpstr>
      <vt:lpstr>Desertification</vt:lpstr>
      <vt:lpstr>Soil Conservation and Regeneration</vt:lpstr>
      <vt:lpstr>Soil Conservation Practices</vt:lpstr>
      <vt:lpstr>Cover Cropping</vt:lpstr>
      <vt:lpstr>Types of Fertilizers </vt:lpstr>
      <vt:lpstr>Soil Reclamation</vt:lpstr>
      <vt:lpstr>Agroforestry</vt:lpstr>
      <vt:lpstr>Soil Conservation Policies in U.S.</vt:lpstr>
      <vt:lpstr>Conservation Reserve Program (C R P)</vt:lpstr>
      <vt:lpstr>Composting and Mulching</vt:lpstr>
      <vt:lpstr>Copyright</vt:lpstr>
    </vt:vector>
  </TitlesOfParts>
  <Company>SPi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Raven</dc:creator>
  <cp:lastModifiedBy>Meade, Mark</cp:lastModifiedBy>
  <cp:revision>1245</cp:revision>
  <cp:lastPrinted>2017-04-26T13:25:47Z</cp:lastPrinted>
  <dcterms:created xsi:type="dcterms:W3CDTF">2017-04-21T14:49:46Z</dcterms:created>
  <dcterms:modified xsi:type="dcterms:W3CDTF">2022-06-22T15:22:00Z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0x01010070E39A3ED730EF40BC95659DEDC34250</vt:lpwstr>
  </property>
</Properties>
</file>