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3.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4.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5.xml" ContentType="application/vnd.openxmlformats-officedocument.them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6.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39" r:id="rId4"/>
    <p:sldMasterId id="2147483936" r:id="rId5"/>
    <p:sldMasterId id="2147483943" r:id="rId6"/>
    <p:sldMasterId id="2147483965" r:id="rId7"/>
    <p:sldMasterId id="2147483968" r:id="rId8"/>
    <p:sldMasterId id="2147483971" r:id="rId9"/>
    <p:sldMasterId id="2147483976" r:id="rId10"/>
  </p:sldMasterIdLst>
  <p:notesMasterIdLst>
    <p:notesMasterId r:id="rId54"/>
  </p:notesMasterIdLst>
  <p:sldIdLst>
    <p:sldId id="408" r:id="rId11"/>
    <p:sldId id="310" r:id="rId12"/>
    <p:sldId id="262" r:id="rId13"/>
    <p:sldId id="342" r:id="rId14"/>
    <p:sldId id="386" r:id="rId15"/>
    <p:sldId id="311" r:id="rId16"/>
    <p:sldId id="273" r:id="rId17"/>
    <p:sldId id="387" r:id="rId18"/>
    <p:sldId id="388" r:id="rId19"/>
    <p:sldId id="389" r:id="rId20"/>
    <p:sldId id="390" r:id="rId21"/>
    <p:sldId id="391" r:id="rId22"/>
    <p:sldId id="392" r:id="rId23"/>
    <p:sldId id="393" r:id="rId24"/>
    <p:sldId id="394" r:id="rId25"/>
    <p:sldId id="395" r:id="rId26"/>
    <p:sldId id="396" r:id="rId27"/>
    <p:sldId id="397" r:id="rId28"/>
    <p:sldId id="312" r:id="rId29"/>
    <p:sldId id="319" r:id="rId30"/>
    <p:sldId id="347" r:id="rId31"/>
    <p:sldId id="348" r:id="rId32"/>
    <p:sldId id="371" r:id="rId33"/>
    <p:sldId id="372" r:id="rId34"/>
    <p:sldId id="398" r:id="rId35"/>
    <p:sldId id="350" r:id="rId36"/>
    <p:sldId id="370" r:id="rId37"/>
    <p:sldId id="399" r:id="rId38"/>
    <p:sldId id="400" r:id="rId39"/>
    <p:sldId id="401" r:id="rId40"/>
    <p:sldId id="402" r:id="rId41"/>
    <p:sldId id="403" r:id="rId42"/>
    <p:sldId id="351" r:id="rId43"/>
    <p:sldId id="349" r:id="rId44"/>
    <p:sldId id="324" r:id="rId45"/>
    <p:sldId id="322" r:id="rId46"/>
    <p:sldId id="404" r:id="rId47"/>
    <p:sldId id="373" r:id="rId48"/>
    <p:sldId id="405" r:id="rId49"/>
    <p:sldId id="353" r:id="rId50"/>
    <p:sldId id="406" r:id="rId51"/>
    <p:sldId id="407" r:id="rId52"/>
    <p:sldId id="298" r:id="rId53"/>
  </p:sldIdLst>
  <p:sldSz cx="9144000" cy="6858000" type="screen4x3"/>
  <p:notesSz cx="7315200" cy="9601200"/>
  <p:custDataLst>
    <p:tags r:id="rId55"/>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3024">
          <p15:clr>
            <a:srgbClr val="A4A3A4"/>
          </p15:clr>
        </p15:guide>
        <p15:guide id="2" pos="2304">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Garvin, Megan - Hoboken" initials="MG" lastIdx="38" clrIdx="0"/>
  <p:cmAuthor id="1" name="Michael, Leah - Indianapolis" initials="LM" lastIdx="9" clrIdx="1"/>
  <p:cmAuthor id="2" name="Heaney, Barbara - Hoboken" initials="BH" lastIdx="3" clrIdx="2"/>
  <p:cmAuthor id="3" name="Perry, Nancy - Hoboken" initials="NP" lastIdx="21"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AEAE9"/>
    <a:srgbClr val="E4E5E3"/>
    <a:srgbClr val="F2F2F1"/>
    <a:srgbClr val="EB97E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201" autoAdjust="0"/>
    <p:restoredTop sz="96296" autoAdjust="0"/>
  </p:normalViewPr>
  <p:slideViewPr>
    <p:cSldViewPr>
      <p:cViewPr>
        <p:scale>
          <a:sx n="78" d="100"/>
          <a:sy n="78" d="100"/>
        </p:scale>
        <p:origin x="-2682" y="-840"/>
      </p:cViewPr>
      <p:guideLst>
        <p:guide orient="horz" pos="2160"/>
        <p:guide pos="2880"/>
      </p:guideLst>
    </p:cSldViewPr>
  </p:slideViewPr>
  <p:outlineViewPr>
    <p:cViewPr>
      <p:scale>
        <a:sx n="33" d="100"/>
        <a:sy n="33" d="100"/>
      </p:scale>
      <p:origin x="0" y="0"/>
    </p:cViewPr>
  </p:outlineViewPr>
  <p:notesTextViewPr>
    <p:cViewPr>
      <p:scale>
        <a:sx n="66" d="100"/>
        <a:sy n="66" d="100"/>
      </p:scale>
      <p:origin x="0" y="0"/>
    </p:cViewPr>
  </p:notesTextViewPr>
  <p:sorterViewPr>
    <p:cViewPr>
      <p:scale>
        <a:sx n="70" d="100"/>
        <a:sy n="70" d="100"/>
      </p:scale>
      <p:origin x="0" y="6254"/>
    </p:cViewPr>
  </p:sorterViewPr>
  <p:notesViewPr>
    <p:cSldViewPr>
      <p:cViewPr varScale="1">
        <p:scale>
          <a:sx n="134" d="100"/>
          <a:sy n="134" d="100"/>
        </p:scale>
        <p:origin x="3184" y="200"/>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slide" Target="slides/slide29.xml"/><Relationship Id="rId21" Type="http://schemas.openxmlformats.org/officeDocument/2006/relationships/slide" Target="slides/slide11.xml"/><Relationship Id="rId34" Type="http://schemas.openxmlformats.org/officeDocument/2006/relationships/slide" Target="slides/slide24.xml"/><Relationship Id="rId42" Type="http://schemas.openxmlformats.org/officeDocument/2006/relationships/slide" Target="slides/slide32.xml"/><Relationship Id="rId47" Type="http://schemas.openxmlformats.org/officeDocument/2006/relationships/slide" Target="slides/slide37.xml"/><Relationship Id="rId50" Type="http://schemas.openxmlformats.org/officeDocument/2006/relationships/slide" Target="slides/slide40.xml"/><Relationship Id="rId55" Type="http://schemas.openxmlformats.org/officeDocument/2006/relationships/tags" Target="tags/tag1.xml"/><Relationship Id="rId7" Type="http://schemas.openxmlformats.org/officeDocument/2006/relationships/slideMaster" Target="slideMasters/slideMaster4.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slide" Target="slides/slide28.xml"/><Relationship Id="rId46" Type="http://schemas.openxmlformats.org/officeDocument/2006/relationships/slide" Target="slides/slide36.xml"/><Relationship Id="rId59"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slide" Target="slides/slide19.xml"/><Relationship Id="rId41" Type="http://schemas.openxmlformats.org/officeDocument/2006/relationships/slide" Target="slides/slide31.xml"/><Relationship Id="rId54"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slide" Target="slides/slide27.xml"/><Relationship Id="rId40" Type="http://schemas.openxmlformats.org/officeDocument/2006/relationships/slide" Target="slides/slide30.xml"/><Relationship Id="rId45" Type="http://schemas.openxmlformats.org/officeDocument/2006/relationships/slide" Target="slides/slide35.xml"/><Relationship Id="rId53" Type="http://schemas.openxmlformats.org/officeDocument/2006/relationships/slide" Target="slides/slide43.xml"/><Relationship Id="rId58"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49" Type="http://schemas.openxmlformats.org/officeDocument/2006/relationships/slide" Target="slides/slide39.xml"/><Relationship Id="rId57" Type="http://schemas.openxmlformats.org/officeDocument/2006/relationships/presProps" Target="presProps.xml"/><Relationship Id="rId10" Type="http://schemas.openxmlformats.org/officeDocument/2006/relationships/slideMaster" Target="slideMasters/slideMaster7.xml"/><Relationship Id="rId19" Type="http://schemas.openxmlformats.org/officeDocument/2006/relationships/slide" Target="slides/slide9.xml"/><Relationship Id="rId31" Type="http://schemas.openxmlformats.org/officeDocument/2006/relationships/slide" Target="slides/slide21.xml"/><Relationship Id="rId44" Type="http://schemas.openxmlformats.org/officeDocument/2006/relationships/slide" Target="slides/slide34.xml"/><Relationship Id="rId52" Type="http://schemas.openxmlformats.org/officeDocument/2006/relationships/slide" Target="slides/slide42.xml"/><Relationship Id="rId60"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 Id="rId43" Type="http://schemas.openxmlformats.org/officeDocument/2006/relationships/slide" Target="slides/slide33.xml"/><Relationship Id="rId48" Type="http://schemas.openxmlformats.org/officeDocument/2006/relationships/slide" Target="slides/slide38.xml"/><Relationship Id="rId56" Type="http://schemas.openxmlformats.org/officeDocument/2006/relationships/commentAuthors" Target="commentAuthors.xml"/><Relationship Id="rId8" Type="http://schemas.openxmlformats.org/officeDocument/2006/relationships/slideMaster" Target="slideMasters/slideMaster5.xml"/><Relationship Id="rId51" Type="http://schemas.openxmlformats.org/officeDocument/2006/relationships/slide" Target="slides/slide41.xml"/><Relationship Id="rId3"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61" tIns="48331" rIns="96661" bIns="48331" rtlCol="0"/>
          <a:lstStyle>
            <a:lvl1pPr algn="l">
              <a:defRPr sz="1300"/>
            </a:lvl1pPr>
          </a:lstStyle>
          <a:p>
            <a:endParaRPr lang="en-US" dirty="0"/>
          </a:p>
        </p:txBody>
      </p:sp>
      <p:sp>
        <p:nvSpPr>
          <p:cNvPr id="3" name="Date Placeholder 2"/>
          <p:cNvSpPr>
            <a:spLocks noGrp="1"/>
          </p:cNvSpPr>
          <p:nvPr>
            <p:ph type="dt" idx="1"/>
          </p:nvPr>
        </p:nvSpPr>
        <p:spPr>
          <a:xfrm>
            <a:off x="4143587" y="0"/>
            <a:ext cx="3169920" cy="480060"/>
          </a:xfrm>
          <a:prstGeom prst="rect">
            <a:avLst/>
          </a:prstGeom>
        </p:spPr>
        <p:txBody>
          <a:bodyPr vert="horz" lIns="96661" tIns="48331" rIns="96661" bIns="48331" rtlCol="0"/>
          <a:lstStyle>
            <a:lvl1pPr algn="r">
              <a:defRPr sz="1300"/>
            </a:lvl1pPr>
          </a:lstStyle>
          <a:p>
            <a:fld id="{E194C1A8-DC4B-4329-AF88-FD913597DE85}" type="datetimeFigureOut">
              <a:rPr lang="en-US" smtClean="0"/>
              <a:t>6/30/2022</a:t>
            </a:fld>
            <a:endParaRPr lang="en-US" dirty="0"/>
          </a:p>
        </p:txBody>
      </p:sp>
      <p:sp>
        <p:nvSpPr>
          <p:cNvPr id="4" name="Slide Image Placeholder 3"/>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61" tIns="48331" rIns="96661" bIns="48331" rtlCol="0" anchor="ctr"/>
          <a:lstStyle/>
          <a:p>
            <a:endParaRPr lang="en-US" dirty="0"/>
          </a:p>
        </p:txBody>
      </p:sp>
      <p:sp>
        <p:nvSpPr>
          <p:cNvPr id="5" name="Notes Placeholder 4"/>
          <p:cNvSpPr>
            <a:spLocks noGrp="1"/>
          </p:cNvSpPr>
          <p:nvPr>
            <p:ph type="body" sz="quarter" idx="3"/>
          </p:nvPr>
        </p:nvSpPr>
        <p:spPr>
          <a:xfrm>
            <a:off x="731520" y="4560570"/>
            <a:ext cx="5852160" cy="4320540"/>
          </a:xfrm>
          <a:prstGeom prst="rect">
            <a:avLst/>
          </a:prstGeom>
        </p:spPr>
        <p:txBody>
          <a:bodyPr vert="horz" lIns="96661" tIns="48331" rIns="96661" bIns="48331"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300"/>
            </a:lvl1pPr>
          </a:lstStyle>
          <a:p>
            <a:endParaRPr lang="en-US" dirty="0"/>
          </a:p>
        </p:txBody>
      </p:sp>
      <p:sp>
        <p:nvSpPr>
          <p:cNvPr id="7" name="Slide Number Placeholder 6"/>
          <p:cNvSpPr>
            <a:spLocks noGrp="1"/>
          </p:cNvSpPr>
          <p:nvPr>
            <p:ph type="sldNum" sz="quarter" idx="5"/>
          </p:nvPr>
        </p:nvSpPr>
        <p:spPr>
          <a:xfrm>
            <a:off x="4143587" y="9119474"/>
            <a:ext cx="3169920" cy="480060"/>
          </a:xfrm>
          <a:prstGeom prst="rect">
            <a:avLst/>
          </a:prstGeom>
        </p:spPr>
        <p:txBody>
          <a:bodyPr vert="horz" lIns="96661" tIns="48331" rIns="96661" bIns="48331" rtlCol="0" anchor="b"/>
          <a:lstStyle>
            <a:lvl1pPr algn="r">
              <a:defRPr sz="1300"/>
            </a:lvl1pPr>
          </a:lstStyle>
          <a:p>
            <a:fld id="{A8073E54-D085-4E2E-B9A5-A53D7E51940E}" type="slidenum">
              <a:rPr lang="en-US" smtClean="0"/>
              <a:t>‹#›</a:t>
            </a:fld>
            <a:endParaRPr lang="en-US" dirty="0"/>
          </a:p>
        </p:txBody>
      </p:sp>
    </p:spTree>
    <p:extLst>
      <p:ext uri="{BB962C8B-B14F-4D97-AF65-F5344CB8AC3E}">
        <p14:creationId xmlns:p14="http://schemas.microsoft.com/office/powerpoint/2010/main" val="2630752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8073E54-D085-4E2E-B9A5-A53D7E51940E}" type="slidenum">
              <a:rPr lang="en-US" smtClean="0"/>
              <a:t>43</a:t>
            </a:fld>
            <a:endParaRPr lang="en-US" dirty="0"/>
          </a:p>
        </p:txBody>
      </p:sp>
    </p:spTree>
    <p:extLst>
      <p:ext uri="{BB962C8B-B14F-4D97-AF65-F5344CB8AC3E}">
        <p14:creationId xmlns:p14="http://schemas.microsoft.com/office/powerpoint/2010/main" val="19979253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ener: Version A">
    <p:spTree>
      <p:nvGrpSpPr>
        <p:cNvPr id="1" name=""/>
        <p:cNvGrpSpPr/>
        <p:nvPr/>
      </p:nvGrpSpPr>
      <p:grpSpPr>
        <a:xfrm>
          <a:off x="0" y="0"/>
          <a:ext cx="0" cy="0"/>
          <a:chOff x="0" y="0"/>
          <a:chExt cx="0" cy="0"/>
        </a:xfrm>
      </p:grpSpPr>
      <p:sp>
        <p:nvSpPr>
          <p:cNvPr id="8" name="Title "/>
          <p:cNvSpPr>
            <a:spLocks noGrp="1"/>
          </p:cNvSpPr>
          <p:nvPr>
            <p:ph type="title" hasCustomPrompt="1"/>
          </p:nvPr>
        </p:nvSpPr>
        <p:spPr>
          <a:xfrm>
            <a:off x="152400" y="365125"/>
            <a:ext cx="8839200" cy="1387475"/>
          </a:xfrm>
          <a:prstGeom prst="rect">
            <a:avLst/>
          </a:prstGeom>
        </p:spPr>
        <p:txBody>
          <a:bodyPr anchor="b"/>
          <a:lstStyle>
            <a:lvl1pPr>
              <a:defRPr sz="6200" b="0" i="0" baseline="0">
                <a:latin typeface="Calibri Light" charset="0"/>
                <a:ea typeface="Calibri Light" charset="0"/>
                <a:cs typeface="Calibri Light" charset="0"/>
              </a:defRPr>
            </a:lvl1pPr>
          </a:lstStyle>
          <a:p>
            <a:r>
              <a:rPr lang="en-US" dirty="0" smtClean="0"/>
              <a:t>Click to Edit Book Title</a:t>
            </a:r>
            <a:endParaRPr lang="en-US" dirty="0"/>
          </a:p>
        </p:txBody>
      </p:sp>
      <p:sp>
        <p:nvSpPr>
          <p:cNvPr id="25" name="Edition"/>
          <p:cNvSpPr>
            <a:spLocks noGrp="1"/>
          </p:cNvSpPr>
          <p:nvPr>
            <p:ph sz="quarter" idx="17" hasCustomPrompt="1"/>
          </p:nvPr>
        </p:nvSpPr>
        <p:spPr>
          <a:xfrm>
            <a:off x="152400" y="1752600"/>
            <a:ext cx="8839200" cy="609600"/>
          </a:xfrm>
          <a:prstGeom prst="rect">
            <a:avLst/>
          </a:prstGeom>
        </p:spPr>
        <p:txBody>
          <a:bodyPr/>
          <a:lstStyle>
            <a:lvl1pPr marL="0" indent="0" algn="ctr">
              <a:buNone/>
              <a:defRPr sz="2900" b="1" i="0" baseline="0">
                <a:latin typeface="Calibri" charset="0"/>
                <a:ea typeface="Calibri" charset="0"/>
                <a:cs typeface="Calibri" charset="0"/>
              </a:defRPr>
            </a:lvl1pPr>
          </a:lstStyle>
          <a:p>
            <a:pPr lvl="0"/>
            <a:r>
              <a:rPr lang="en-US" sz="2900" b="1" i="0" dirty="0" smtClean="0">
                <a:latin typeface="Source Sans Pro" charset="0"/>
                <a:ea typeface="Source Sans Pro" charset="0"/>
                <a:cs typeface="Source Sans Pro" charset="0"/>
              </a:rPr>
              <a:t>Third Edition</a:t>
            </a:r>
            <a:endParaRPr lang="en-US" dirty="0"/>
          </a:p>
        </p:txBody>
      </p:sp>
      <p:sp>
        <p:nvSpPr>
          <p:cNvPr id="27" name="Author"/>
          <p:cNvSpPr>
            <a:spLocks noGrp="1"/>
          </p:cNvSpPr>
          <p:nvPr>
            <p:ph sz="quarter" idx="18" hasCustomPrompt="1"/>
          </p:nvPr>
        </p:nvSpPr>
        <p:spPr>
          <a:xfrm>
            <a:off x="152400" y="2362200"/>
            <a:ext cx="8839200" cy="685800"/>
          </a:xfrm>
          <a:prstGeom prst="rect">
            <a:avLst/>
          </a:prstGeom>
        </p:spPr>
        <p:txBody>
          <a:bodyPr/>
          <a:lstStyle>
            <a:lvl1pPr marL="0" indent="0" algn="ctr">
              <a:buNone/>
              <a:defRPr b="0" i="0" baseline="0">
                <a:solidFill>
                  <a:schemeClr val="accent2"/>
                </a:solidFill>
                <a:latin typeface="Calibri" charset="0"/>
                <a:ea typeface="Calibri" charset="0"/>
                <a:cs typeface="Calibri" charset="0"/>
              </a:defRPr>
            </a:lvl1pPr>
          </a:lstStyle>
          <a:p>
            <a:pPr lvl="0"/>
            <a:r>
              <a:rPr lang="en-US" b="0" i="0" dirty="0" smtClean="0">
                <a:latin typeface="Source Sans Pro" charset="0"/>
                <a:ea typeface="Source Sans Pro" charset="0"/>
                <a:cs typeface="Source Sans Pro" charset="0"/>
              </a:rPr>
              <a:t>David Klein</a:t>
            </a:r>
            <a:endParaRPr lang="en-US" dirty="0"/>
          </a:p>
        </p:txBody>
      </p:sp>
      <p:sp>
        <p:nvSpPr>
          <p:cNvPr id="29" name="CN"/>
          <p:cNvSpPr>
            <a:spLocks noGrp="1"/>
          </p:cNvSpPr>
          <p:nvPr>
            <p:ph sz="quarter" idx="19" hasCustomPrompt="1"/>
          </p:nvPr>
        </p:nvSpPr>
        <p:spPr>
          <a:xfrm>
            <a:off x="152400" y="3733800"/>
            <a:ext cx="8839200" cy="533400"/>
          </a:xfrm>
          <a:prstGeom prst="rect">
            <a:avLst/>
          </a:prstGeom>
        </p:spPr>
        <p:txBody>
          <a:bodyPr/>
          <a:lstStyle>
            <a:lvl1pPr marL="0" indent="0" algn="ctr">
              <a:buNone/>
              <a:defRPr sz="4000" b="1" i="0" baseline="0">
                <a:solidFill>
                  <a:schemeClr val="accent1"/>
                </a:solidFill>
                <a:latin typeface="Calibri" charset="0"/>
                <a:ea typeface="Calibri" charset="0"/>
                <a:cs typeface="Calibri" charset="0"/>
              </a:defRPr>
            </a:lvl1pPr>
          </a:lstStyle>
          <a:p>
            <a:pPr lvl="0"/>
            <a:r>
              <a:rPr lang="en-US" dirty="0" smtClean="0"/>
              <a:t>Chapter 1</a:t>
            </a:r>
            <a:endParaRPr lang="en-US" dirty="0"/>
          </a:p>
        </p:txBody>
      </p:sp>
      <p:sp>
        <p:nvSpPr>
          <p:cNvPr id="31" name="CT"/>
          <p:cNvSpPr>
            <a:spLocks noGrp="1"/>
          </p:cNvSpPr>
          <p:nvPr>
            <p:ph sz="quarter" idx="20" hasCustomPrompt="1"/>
          </p:nvPr>
        </p:nvSpPr>
        <p:spPr>
          <a:xfrm>
            <a:off x="152400" y="4267200"/>
            <a:ext cx="8839200" cy="2438400"/>
          </a:xfrm>
          <a:prstGeom prst="rect">
            <a:avLst/>
          </a:prstGeom>
        </p:spPr>
        <p:txBody>
          <a:bodyPr anchor="ctr"/>
          <a:lstStyle>
            <a:lvl1pPr marL="0" indent="0" algn="ctr">
              <a:buNone/>
              <a:defRPr sz="3800" b="0" i="0">
                <a:latin typeface="Calibri" charset="0"/>
                <a:ea typeface="Calibri" charset="0"/>
                <a:cs typeface="Calibri" charset="0"/>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a:r>
              <a:rPr lang="en-US" dirty="0" smtClean="0"/>
              <a:t>Click to Edit Chapter Title</a:t>
            </a:r>
            <a:endParaRPr lang="en-US" dirty="0"/>
          </a:p>
        </p:txBody>
      </p:sp>
    </p:spTree>
    <p:extLst>
      <p:ext uri="{BB962C8B-B14F-4D97-AF65-F5344CB8AC3E}">
        <p14:creationId xmlns:p14="http://schemas.microsoft.com/office/powerpoint/2010/main" val="826372403"/>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hapter Outline: Version E1">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smtClean="0"/>
              <a:t>Chapter Outline</a:t>
            </a:r>
            <a:endParaRPr lang="en-US" dirty="0"/>
          </a:p>
        </p:txBody>
      </p:sp>
      <p:sp>
        <p:nvSpPr>
          <p:cNvPr id="6" name="COB"/>
          <p:cNvSpPr>
            <a:spLocks noGrp="1"/>
          </p:cNvSpPr>
          <p:nvPr>
            <p:ph sz="quarter" idx="14" hasCustomPrompt="1"/>
          </p:nvPr>
        </p:nvSpPr>
        <p:spPr>
          <a:xfrm>
            <a:off x="304800" y="1752600"/>
            <a:ext cx="8534400" cy="4495800"/>
          </a:xfrm>
          <a:prstGeom prst="rect">
            <a:avLst/>
          </a:prstGeom>
        </p:spPr>
        <p:txBody>
          <a:bodyPr/>
          <a:lstStyle>
            <a:lvl1pPr marL="0" indent="0">
              <a:buFont typeface="+mj-lt"/>
              <a:buNone/>
              <a:tabLst/>
              <a:defRPr sz="2800" b="0" i="0" baseline="0">
                <a:latin typeface="Calibri" charset="0"/>
                <a:ea typeface="Calibri" charset="0"/>
                <a:cs typeface="Calibri" charset="0"/>
              </a:defRPr>
            </a:lvl1pPr>
            <a:lvl2pPr marL="803275" indent="-282575">
              <a:tabLst/>
              <a:defRPr sz="2400" b="0" i="0" baseline="0">
                <a:latin typeface="Calibri" charset="0"/>
                <a:ea typeface="Calibri" charset="0"/>
                <a:cs typeface="Calibri" charset="0"/>
              </a:defRPr>
            </a:lvl2pPr>
            <a:lvl3pPr marL="803275" marR="0" indent="-282575" algn="l" defTabSz="914400" rtl="0" eaLnBrk="1" fontAlgn="auto" latinLnBrk="0" hangingPunct="1">
              <a:lnSpc>
                <a:spcPct val="90000"/>
              </a:lnSpc>
              <a:spcBef>
                <a:spcPts val="500"/>
              </a:spcBef>
              <a:spcAft>
                <a:spcPts val="0"/>
              </a:spcAft>
              <a:buClrTx/>
              <a:buSzTx/>
              <a:buFont typeface="Arial"/>
              <a:buChar char="•"/>
              <a:tabLst/>
              <a:defRPr sz="2400" b="0" i="0">
                <a:solidFill>
                  <a:schemeClr val="accent2"/>
                </a:solidFill>
                <a:latin typeface="Calibri" charset="0"/>
                <a:ea typeface="Calibri" charset="0"/>
                <a:cs typeface="Calibri" charset="0"/>
              </a:defRPr>
            </a:lvl3pPr>
          </a:lstStyle>
          <a:p>
            <a:pPr lvl="0"/>
            <a:r>
              <a:rPr lang="en-US" dirty="0" smtClean="0"/>
              <a:t>This Is a Sample Outline with No Numbers and One-column</a:t>
            </a:r>
          </a:p>
          <a:p>
            <a:pPr lvl="1"/>
            <a:r>
              <a:rPr lang="en-US" dirty="0" smtClean="0"/>
              <a:t>The H2 Level Does Not Have a Number</a:t>
            </a:r>
          </a:p>
          <a:p>
            <a:pPr lvl="2"/>
            <a:r>
              <a:rPr lang="en-US" dirty="0" smtClean="0"/>
              <a:t>One of the Subheadings May Be a Special Feature  </a:t>
            </a:r>
          </a:p>
          <a:p>
            <a:pPr lvl="0"/>
            <a:r>
              <a:rPr lang="en-US" dirty="0" smtClean="0"/>
              <a:t>This Outline Has Two Levels</a:t>
            </a:r>
          </a:p>
          <a:p>
            <a:pPr lvl="1"/>
            <a:r>
              <a:rPr lang="en-US" dirty="0" smtClean="0"/>
              <a:t>Outline Items Usually Have No Ending Punctuation</a:t>
            </a:r>
          </a:p>
          <a:p>
            <a:pPr marL="803275" marR="0" lvl="2" indent="-282575" algn="l" defTabSz="914400" rtl="0" eaLnBrk="1" fontAlgn="auto" latinLnBrk="0" hangingPunct="1">
              <a:lnSpc>
                <a:spcPct val="90000"/>
              </a:lnSpc>
              <a:spcBef>
                <a:spcPts val="500"/>
              </a:spcBef>
              <a:spcAft>
                <a:spcPts val="0"/>
              </a:spcAft>
              <a:buClrTx/>
              <a:buSzTx/>
              <a:buFont typeface="Arial"/>
              <a:buChar char="•"/>
              <a:tabLst/>
              <a:defRPr/>
            </a:pPr>
            <a:r>
              <a:rPr lang="en-US" dirty="0" smtClean="0"/>
              <a:t>Special Feature</a:t>
            </a:r>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340378349"/>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hapter Outline: Version F1">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smtClean="0"/>
              <a:t>Chapter Outline</a:t>
            </a:r>
            <a:endParaRPr lang="en-US" dirty="0"/>
          </a:p>
        </p:txBody>
      </p:sp>
      <p:sp>
        <p:nvSpPr>
          <p:cNvPr id="6" name="COBNL"/>
          <p:cNvSpPr>
            <a:spLocks noGrp="1"/>
          </p:cNvSpPr>
          <p:nvPr>
            <p:ph sz="quarter" idx="14" hasCustomPrompt="1"/>
          </p:nvPr>
        </p:nvSpPr>
        <p:spPr>
          <a:xfrm>
            <a:off x="304800" y="1752600"/>
            <a:ext cx="8534400" cy="4419600"/>
          </a:xfrm>
          <a:prstGeom prst="rect">
            <a:avLst/>
          </a:prstGeom>
        </p:spPr>
        <p:txBody>
          <a:bodyPr numCol="2" spcCol="548640"/>
          <a:lstStyle>
            <a:lvl1pPr marL="803275" marR="0" indent="-803275" algn="l" defTabSz="914400" rtl="0" eaLnBrk="1" fontAlgn="auto" latinLnBrk="0" hangingPunct="1">
              <a:lnSpc>
                <a:spcPct val="90000"/>
              </a:lnSpc>
              <a:spcBef>
                <a:spcPts val="1000"/>
              </a:spcBef>
              <a:spcAft>
                <a:spcPts val="0"/>
              </a:spcAft>
              <a:buClrTx/>
              <a:buSzTx/>
              <a:buFont typeface="Arial"/>
              <a:buNone/>
              <a:tabLst/>
              <a:defRPr sz="2800" b="0" i="0" baseline="0">
                <a:latin typeface="Calibri" charset="0"/>
                <a:ea typeface="Calibri" charset="0"/>
                <a:cs typeface="Calibri" charset="0"/>
              </a:defRPr>
            </a:lvl1pPr>
          </a:lstStyle>
          <a:p>
            <a:pPr lvl="0"/>
            <a:r>
              <a:rPr lang="en-US" dirty="0" smtClean="0"/>
              <a:t>1.1	This Is a Sample Outline for Two-Column and Double-numbered</a:t>
            </a:r>
            <a:endParaRPr lang="en-US" dirty="0"/>
          </a:p>
          <a:p>
            <a:pPr lvl="0"/>
            <a:r>
              <a:rPr lang="en-US" dirty="0" smtClean="0"/>
              <a:t>1.2	It is Two-column </a:t>
            </a:r>
          </a:p>
          <a:p>
            <a:pPr lvl="0"/>
            <a:r>
              <a:rPr lang="en-US" dirty="0" smtClean="0"/>
              <a:t>1.3	This Outline Has No Sub-lists</a:t>
            </a:r>
          </a:p>
          <a:p>
            <a:pPr lvl="0"/>
            <a:r>
              <a:rPr lang="en-US" dirty="0" smtClean="0"/>
              <a:t>1.4	This List Is Double-numbered</a:t>
            </a:r>
          </a:p>
          <a:p>
            <a:pPr lvl="0"/>
            <a:r>
              <a:rPr lang="en-US" dirty="0" smtClean="0"/>
              <a:t>1.5	The Outline Slide Has a Footer</a:t>
            </a:r>
          </a:p>
          <a:p>
            <a:pPr lvl="0"/>
            <a:r>
              <a:rPr lang="en-US" dirty="0" smtClean="0"/>
              <a:t>1.6	Outline Items Usually Have No Ending Punctuation</a:t>
            </a:r>
          </a:p>
          <a:p>
            <a:pPr marL="803275" marR="0" lvl="0" indent="-803275" algn="l" defTabSz="914400" rtl="0" eaLnBrk="1" fontAlgn="auto" latinLnBrk="0" hangingPunct="1">
              <a:lnSpc>
                <a:spcPct val="90000"/>
              </a:lnSpc>
              <a:spcBef>
                <a:spcPts val="1000"/>
              </a:spcBef>
              <a:spcAft>
                <a:spcPts val="0"/>
              </a:spcAft>
              <a:buClrTx/>
              <a:buSzTx/>
              <a:buFont typeface="Arial"/>
              <a:buNone/>
              <a:tabLst/>
              <a:defRPr/>
            </a:pPr>
            <a:r>
              <a:rPr lang="en-US" dirty="0" smtClean="0"/>
              <a:t>1.7	Another Heading</a:t>
            </a:r>
          </a:p>
          <a:p>
            <a:pPr marL="803275" marR="0" lvl="0" indent="-803275" algn="l" defTabSz="914400" rtl="0" eaLnBrk="1" fontAlgn="auto" latinLnBrk="0" hangingPunct="1">
              <a:lnSpc>
                <a:spcPct val="90000"/>
              </a:lnSpc>
              <a:spcBef>
                <a:spcPts val="1000"/>
              </a:spcBef>
              <a:spcAft>
                <a:spcPts val="0"/>
              </a:spcAft>
              <a:buClrTx/>
              <a:buSzTx/>
              <a:buFont typeface="Arial"/>
              <a:buNone/>
              <a:tabLst/>
              <a:defRPr/>
            </a:pPr>
            <a:r>
              <a:rPr lang="en-US" dirty="0" smtClean="0"/>
              <a:t>1.8	Another Heading</a:t>
            </a:r>
          </a:p>
          <a:p>
            <a:pPr marL="803275" marR="0" lvl="0" indent="-803275" algn="l" defTabSz="914400" rtl="0" eaLnBrk="1" fontAlgn="auto" latinLnBrk="0" hangingPunct="1">
              <a:lnSpc>
                <a:spcPct val="90000"/>
              </a:lnSpc>
              <a:spcBef>
                <a:spcPts val="1000"/>
              </a:spcBef>
              <a:spcAft>
                <a:spcPts val="0"/>
              </a:spcAft>
              <a:buClrTx/>
              <a:buSzTx/>
              <a:buFont typeface="Arial"/>
              <a:buNone/>
              <a:tabLst/>
              <a:defRPr/>
            </a:pPr>
            <a:r>
              <a:rPr lang="en-US" dirty="0" smtClean="0"/>
              <a:t>1.10	Another Heading</a:t>
            </a:r>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2051878958"/>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hapter Outline: Version F2 (2 text boxes)">
    <p:spTree>
      <p:nvGrpSpPr>
        <p:cNvPr id="1" name=""/>
        <p:cNvGrpSpPr/>
        <p:nvPr/>
      </p:nvGrpSpPr>
      <p:grpSpPr>
        <a:xfrm>
          <a:off x="0" y="0"/>
          <a:ext cx="0" cy="0"/>
          <a:chOff x="0" y="0"/>
          <a:chExt cx="0" cy="0"/>
        </a:xfrm>
      </p:grpSpPr>
      <p:sp>
        <p:nvSpPr>
          <p:cNvPr id="8"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smtClean="0"/>
              <a:t>Chapter Outline</a:t>
            </a:r>
            <a:endParaRPr lang="en-US" dirty="0"/>
          </a:p>
        </p:txBody>
      </p:sp>
      <p:sp>
        <p:nvSpPr>
          <p:cNvPr id="6" name="COBNL1"/>
          <p:cNvSpPr>
            <a:spLocks noGrp="1"/>
          </p:cNvSpPr>
          <p:nvPr>
            <p:ph sz="quarter" idx="14" hasCustomPrompt="1"/>
          </p:nvPr>
        </p:nvSpPr>
        <p:spPr>
          <a:xfrm>
            <a:off x="304800" y="1752600"/>
            <a:ext cx="4038600" cy="4419600"/>
          </a:xfrm>
          <a:prstGeom prst="rect">
            <a:avLst/>
          </a:prstGeom>
        </p:spPr>
        <p:txBody>
          <a:bodyPr numCol="1" spcCol="548640"/>
          <a:lstStyle>
            <a:lvl1pPr marL="803275" marR="0" indent="-803275" algn="l" defTabSz="914400" rtl="0" eaLnBrk="1" fontAlgn="auto" latinLnBrk="0" hangingPunct="1">
              <a:lnSpc>
                <a:spcPct val="90000"/>
              </a:lnSpc>
              <a:spcBef>
                <a:spcPts val="1000"/>
              </a:spcBef>
              <a:spcAft>
                <a:spcPts val="0"/>
              </a:spcAft>
              <a:buClrTx/>
              <a:buSzTx/>
              <a:buFont typeface="Arial"/>
              <a:buNone/>
              <a:tabLst/>
              <a:defRPr sz="2800" b="0" i="0" baseline="0">
                <a:latin typeface="Calibri" charset="0"/>
                <a:ea typeface="Calibri" charset="0"/>
                <a:cs typeface="Calibri" charset="0"/>
              </a:defRPr>
            </a:lvl1pPr>
          </a:lstStyle>
          <a:p>
            <a:pPr lvl="0"/>
            <a:r>
              <a:rPr lang="en-US" dirty="0" smtClean="0"/>
              <a:t>1.1	This Is a Sample Outline for Two-Column (2 Boxes) and Double-numbered</a:t>
            </a:r>
            <a:endParaRPr lang="en-US" dirty="0"/>
          </a:p>
          <a:p>
            <a:pPr lvl="0"/>
            <a:r>
              <a:rPr lang="en-US" dirty="0" smtClean="0"/>
              <a:t>1.2	It is Two-column </a:t>
            </a:r>
          </a:p>
          <a:p>
            <a:pPr lvl="0"/>
            <a:r>
              <a:rPr lang="en-US" dirty="0" smtClean="0"/>
              <a:t>1.3	This Outline Has No Sub-lists</a:t>
            </a:r>
          </a:p>
          <a:p>
            <a:pPr lvl="0"/>
            <a:r>
              <a:rPr lang="en-US" dirty="0" smtClean="0"/>
              <a:t>1.4	This List Is Double-numbered</a:t>
            </a:r>
          </a:p>
        </p:txBody>
      </p:sp>
      <p:sp>
        <p:nvSpPr>
          <p:cNvPr id="7" name="COBNL2"/>
          <p:cNvSpPr>
            <a:spLocks noGrp="1"/>
          </p:cNvSpPr>
          <p:nvPr>
            <p:ph sz="quarter" idx="15" hasCustomPrompt="1"/>
          </p:nvPr>
        </p:nvSpPr>
        <p:spPr>
          <a:xfrm>
            <a:off x="4767262" y="1752600"/>
            <a:ext cx="4038600" cy="4419600"/>
          </a:xfrm>
          <a:prstGeom prst="rect">
            <a:avLst/>
          </a:prstGeom>
        </p:spPr>
        <p:txBody>
          <a:bodyPr numCol="1" spcCol="548640"/>
          <a:lstStyle>
            <a:lvl1pPr marL="803275" marR="0" indent="-803275" algn="l" defTabSz="914400" rtl="0" eaLnBrk="1" fontAlgn="auto" latinLnBrk="0" hangingPunct="1">
              <a:lnSpc>
                <a:spcPct val="90000"/>
              </a:lnSpc>
              <a:spcBef>
                <a:spcPts val="1000"/>
              </a:spcBef>
              <a:spcAft>
                <a:spcPts val="0"/>
              </a:spcAft>
              <a:buClrTx/>
              <a:buSzTx/>
              <a:buFont typeface="Arial"/>
              <a:buNone/>
              <a:tabLst/>
              <a:defRPr sz="2800" b="0" i="0" baseline="0">
                <a:latin typeface="Calibri" charset="0"/>
                <a:ea typeface="Calibri" charset="0"/>
                <a:cs typeface="Calibri" charset="0"/>
              </a:defRPr>
            </a:lvl1pPr>
          </a:lstStyle>
          <a:p>
            <a:pPr lvl="0"/>
            <a:r>
              <a:rPr lang="en-US" dirty="0" smtClean="0"/>
              <a:t>1.5	The Outline Slide Has a Footer</a:t>
            </a:r>
          </a:p>
          <a:p>
            <a:pPr lvl="0"/>
            <a:r>
              <a:rPr lang="en-US" dirty="0" smtClean="0"/>
              <a:t>1.6	Outline Items Usually Have No Ending Punctuation</a:t>
            </a:r>
          </a:p>
          <a:p>
            <a:pPr marL="803275" marR="0" lvl="0" indent="-803275" algn="l" defTabSz="914400" rtl="0" eaLnBrk="1" fontAlgn="auto" latinLnBrk="0" hangingPunct="1">
              <a:lnSpc>
                <a:spcPct val="90000"/>
              </a:lnSpc>
              <a:spcBef>
                <a:spcPts val="1000"/>
              </a:spcBef>
              <a:spcAft>
                <a:spcPts val="0"/>
              </a:spcAft>
              <a:buClrTx/>
              <a:buSzTx/>
              <a:buFont typeface="Arial"/>
              <a:buNone/>
              <a:tabLst/>
              <a:defRPr/>
            </a:pPr>
            <a:r>
              <a:rPr lang="en-US" dirty="0" smtClean="0"/>
              <a:t>1.7	Another Heading</a:t>
            </a:r>
          </a:p>
          <a:p>
            <a:pPr marL="803275" marR="0" lvl="0" indent="-803275" algn="l" defTabSz="914400" rtl="0" eaLnBrk="1" fontAlgn="auto" latinLnBrk="0" hangingPunct="1">
              <a:lnSpc>
                <a:spcPct val="90000"/>
              </a:lnSpc>
              <a:spcBef>
                <a:spcPts val="1000"/>
              </a:spcBef>
              <a:spcAft>
                <a:spcPts val="0"/>
              </a:spcAft>
              <a:buClrTx/>
              <a:buSzTx/>
              <a:buFont typeface="Arial"/>
              <a:buNone/>
              <a:tabLst/>
              <a:defRPr/>
            </a:pPr>
            <a:r>
              <a:rPr lang="en-US" dirty="0" smtClean="0"/>
              <a:t>1.8	Another Heading</a:t>
            </a:r>
          </a:p>
          <a:p>
            <a:pPr marL="803275" marR="0" lvl="0" indent="-803275" algn="l" defTabSz="914400" rtl="0" eaLnBrk="1" fontAlgn="auto" latinLnBrk="0" hangingPunct="1">
              <a:lnSpc>
                <a:spcPct val="90000"/>
              </a:lnSpc>
              <a:spcBef>
                <a:spcPts val="1000"/>
              </a:spcBef>
              <a:spcAft>
                <a:spcPts val="0"/>
              </a:spcAft>
              <a:buClrTx/>
              <a:buSzTx/>
              <a:buFont typeface="Arial"/>
              <a:buNone/>
              <a:tabLst/>
              <a:defRPr/>
            </a:pPr>
            <a:r>
              <a:rPr lang="en-US" dirty="0" smtClean="0"/>
              <a:t>1.9	Another Heading</a:t>
            </a:r>
          </a:p>
          <a:p>
            <a:pPr marL="803275" marR="0" lvl="0" indent="-803275" algn="l" defTabSz="914400" rtl="0" eaLnBrk="1" fontAlgn="auto" latinLnBrk="0" hangingPunct="1">
              <a:lnSpc>
                <a:spcPct val="90000"/>
              </a:lnSpc>
              <a:spcBef>
                <a:spcPts val="1000"/>
              </a:spcBef>
              <a:spcAft>
                <a:spcPts val="0"/>
              </a:spcAft>
              <a:buClrTx/>
              <a:buSzTx/>
              <a:buFont typeface="Arial"/>
              <a:buNone/>
              <a:tabLst/>
              <a:defRPr/>
            </a:pPr>
            <a:r>
              <a:rPr lang="en-US" dirty="0" smtClean="0"/>
              <a:t>1.10	Another Heading</a:t>
            </a:r>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1410060411"/>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hapter Outline: Version G">
    <p:spTree>
      <p:nvGrpSpPr>
        <p:cNvPr id="1" name=""/>
        <p:cNvGrpSpPr/>
        <p:nvPr/>
      </p:nvGrpSpPr>
      <p:grpSpPr>
        <a:xfrm>
          <a:off x="0" y="0"/>
          <a:ext cx="0" cy="0"/>
          <a:chOff x="0" y="0"/>
          <a:chExt cx="0" cy="0"/>
        </a:xfrm>
      </p:grpSpPr>
      <p:sp>
        <p:nvSpPr>
          <p:cNvPr id="6"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smtClean="0"/>
              <a:t>Chapter Outline</a:t>
            </a:r>
            <a:endParaRPr lang="en-US" dirty="0"/>
          </a:p>
        </p:txBody>
      </p:sp>
      <p:sp>
        <p:nvSpPr>
          <p:cNvPr id="5" name="Content Placeholder 4"/>
          <p:cNvSpPr>
            <a:spLocks noGrp="1"/>
          </p:cNvSpPr>
          <p:nvPr>
            <p:ph sz="quarter" idx="15" hasCustomPrompt="1"/>
          </p:nvPr>
        </p:nvSpPr>
        <p:spPr>
          <a:xfrm>
            <a:off x="304800" y="1752600"/>
            <a:ext cx="8534400" cy="4419600"/>
          </a:xfrm>
          <a:prstGeom prst="rect">
            <a:avLst/>
          </a:prstGeom>
        </p:spPr>
        <p:txBody>
          <a:bodyPr/>
          <a:lstStyle>
            <a:lvl1pPr marL="0" indent="0">
              <a:buNone/>
              <a:defRPr sz="2800" baseline="0"/>
            </a:lvl1pPr>
            <a:lvl2pPr marL="457200" indent="-446088">
              <a:spcBef>
                <a:spcPts val="2000"/>
              </a:spcBef>
              <a:buFont typeface="+mj-lt"/>
              <a:buNone/>
              <a:tabLst/>
              <a:defRPr sz="2800">
                <a:solidFill>
                  <a:schemeClr val="accent2"/>
                </a:solidFill>
              </a:defRPr>
            </a:lvl2pPr>
            <a:lvl3pPr marL="688975" indent="-400050">
              <a:spcBef>
                <a:spcPts val="1000"/>
              </a:spcBef>
              <a:buClr>
                <a:schemeClr val="accent2"/>
              </a:buClr>
              <a:buFont typeface="+mj-lt"/>
              <a:buAutoNum type="arabicPeriod"/>
              <a:tabLst/>
              <a:defRPr sz="2800"/>
            </a:lvl3pPr>
            <a:lvl4pPr marL="1371600" indent="0">
              <a:buNone/>
              <a:defRPr sz="2800"/>
            </a:lvl4pPr>
            <a:lvl5pPr marL="1828800" indent="0">
              <a:buNone/>
              <a:defRPr sz="2800"/>
            </a:lvl5pPr>
          </a:lstStyle>
          <a:p>
            <a:pPr lvl="0"/>
            <a:r>
              <a:rPr lang="en-US" dirty="0" smtClean="0"/>
              <a:t>This Is a Sample Outline with No Numbers</a:t>
            </a:r>
          </a:p>
          <a:p>
            <a:pPr lvl="1"/>
            <a:r>
              <a:rPr lang="en-US" dirty="0" smtClean="0"/>
              <a:t>Learning Objective</a:t>
            </a:r>
          </a:p>
          <a:p>
            <a:pPr lvl="2"/>
            <a:r>
              <a:rPr lang="en-US" dirty="0" smtClean="0"/>
              <a:t>Describe what racial &amp; ethnic group make up Latin America.</a:t>
            </a:r>
          </a:p>
          <a:p>
            <a:pPr lvl="2"/>
            <a:r>
              <a:rPr lang="en-US" dirty="0" smtClean="0"/>
              <a:t>Explain Latin American agricultural systems.</a:t>
            </a:r>
          </a:p>
          <a:p>
            <a:pPr lvl="2"/>
            <a:r>
              <a:rPr lang="en-US" dirty="0" smtClean="0"/>
              <a:t>Critically evaluate models of biodiversity conservation in the Latin American context.</a:t>
            </a:r>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smtClean="0"/>
              <a:t>Copyright ©2017 John Wiley &amp; Son, Inc. </a:t>
            </a:r>
            <a:endParaRPr lang="en-US" dirty="0"/>
          </a:p>
        </p:txBody>
      </p:sp>
    </p:spTree>
    <p:extLst>
      <p:ext uri="{BB962C8B-B14F-4D97-AF65-F5344CB8AC3E}">
        <p14:creationId xmlns:p14="http://schemas.microsoft.com/office/powerpoint/2010/main" val="195633805"/>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Learning Objectives: Version A">
    <p:spTree>
      <p:nvGrpSpPr>
        <p:cNvPr id="1" name=""/>
        <p:cNvGrpSpPr/>
        <p:nvPr/>
      </p:nvGrpSpPr>
      <p:grpSpPr>
        <a:xfrm>
          <a:off x="0" y="0"/>
          <a:ext cx="0" cy="0"/>
          <a:chOff x="0" y="0"/>
          <a:chExt cx="0" cy="0"/>
        </a:xfrm>
      </p:grpSpPr>
      <p:sp>
        <p:nvSpPr>
          <p:cNvPr id="2" name="Title"/>
          <p:cNvSpPr>
            <a:spLocks noGrp="1"/>
          </p:cNvSpPr>
          <p:nvPr>
            <p:ph type="title" hasCustomPrompt="1"/>
          </p:nvPr>
        </p:nvSpPr>
        <p:spPr>
          <a:xfrm>
            <a:off x="304800" y="743712"/>
            <a:ext cx="8534400" cy="990600"/>
          </a:xfrm>
          <a:prstGeom prst="rect">
            <a:avLst/>
          </a:prstGeom>
        </p:spPr>
        <p:txBody>
          <a:bodyPr/>
          <a:lstStyle>
            <a:lvl1pPr>
              <a:defRPr sz="4000" b="0" i="0">
                <a:solidFill>
                  <a:schemeClr val="accent2"/>
                </a:solidFill>
                <a:latin typeface="Calibri" charset="0"/>
                <a:ea typeface="Calibri" charset="0"/>
                <a:cs typeface="Calibri" charset="0"/>
              </a:defRPr>
            </a:lvl1pPr>
          </a:lstStyle>
          <a:p>
            <a:r>
              <a:rPr lang="en-US" dirty="0" smtClean="0"/>
              <a:t>Learning Objectives</a:t>
            </a:r>
            <a:endParaRPr lang="en-US" dirty="0"/>
          </a:p>
        </p:txBody>
      </p:sp>
      <p:sp>
        <p:nvSpPr>
          <p:cNvPr id="9" name="LONL"/>
          <p:cNvSpPr>
            <a:spLocks noGrp="1"/>
          </p:cNvSpPr>
          <p:nvPr>
            <p:ph sz="quarter" idx="16" hasCustomPrompt="1"/>
          </p:nvPr>
        </p:nvSpPr>
        <p:spPr>
          <a:xfrm>
            <a:off x="304800" y="1752600"/>
            <a:ext cx="8534400" cy="4495800"/>
          </a:xfrm>
          <a:prstGeom prst="rect">
            <a:avLst/>
          </a:prstGeom>
        </p:spPr>
        <p:txBody>
          <a:bodyPr/>
          <a:lstStyle>
            <a:lvl1pPr marL="514350" indent="-514350">
              <a:buClr>
                <a:schemeClr val="accent2"/>
              </a:buClr>
              <a:buFont typeface="+mj-lt"/>
              <a:buAutoNum type="arabicPeriod"/>
              <a:defRPr sz="2800" b="0" i="0" baseline="0">
                <a:latin typeface="Calibri" charset="0"/>
                <a:ea typeface="Calibri" charset="0"/>
                <a:cs typeface="Calibri" charset="0"/>
              </a:defRPr>
            </a:lvl1pPr>
            <a:lvl2pPr>
              <a:defRPr sz="2800" b="0" i="0">
                <a:latin typeface="Source Sans Pro" charset="0"/>
                <a:ea typeface="Source Sans Pro" charset="0"/>
                <a:cs typeface="Source Sans Pro" charset="0"/>
              </a:defRPr>
            </a:lvl2pPr>
            <a:lvl3pPr>
              <a:defRPr sz="2800" b="0" i="0">
                <a:latin typeface="Source Sans Pro" charset="0"/>
                <a:ea typeface="Source Sans Pro" charset="0"/>
                <a:cs typeface="Source Sans Pro" charset="0"/>
              </a:defRPr>
            </a:lvl3pPr>
            <a:lvl4pPr>
              <a:defRPr sz="2800" b="0" i="0">
                <a:latin typeface="Source Sans Pro" charset="0"/>
                <a:ea typeface="Source Sans Pro" charset="0"/>
                <a:cs typeface="Source Sans Pro" charset="0"/>
              </a:defRPr>
            </a:lvl4pPr>
            <a:lvl5pPr>
              <a:defRPr sz="2800" b="0" i="0">
                <a:latin typeface="Source Sans Pro" charset="0"/>
                <a:ea typeface="Source Sans Pro" charset="0"/>
                <a:cs typeface="Source Sans Pro" charset="0"/>
              </a:defRPr>
            </a:lvl5pPr>
          </a:lstStyle>
          <a:p>
            <a:pPr lvl="0"/>
            <a:r>
              <a:rPr lang="en-US" dirty="0" smtClean="0"/>
              <a:t>Explain the time value of money and why it is so important in the field of finance.</a:t>
            </a:r>
          </a:p>
          <a:p>
            <a:pPr lvl="0"/>
            <a:r>
              <a:rPr lang="en-US" dirty="0" smtClean="0"/>
              <a:t>Explain the concept of future value, including the meaning of the terms principal, simple interest, and compound interest.</a:t>
            </a:r>
          </a:p>
          <a:p>
            <a:pPr lvl="0"/>
            <a:r>
              <a:rPr lang="en-US" dirty="0" smtClean="0"/>
              <a:t>Explain the concept of present value, how it relates to future value, and is used to make business decisions.</a:t>
            </a:r>
          </a:p>
        </p:txBody>
      </p:sp>
      <p:sp>
        <p:nvSpPr>
          <p:cNvPr id="6" name="Slide Number Placeholder 5"/>
          <p:cNvSpPr>
            <a:spLocks noGrp="1"/>
          </p:cNvSpPr>
          <p:nvPr>
            <p:ph type="sldNum" sz="quarter" idx="12"/>
          </p:nvPr>
        </p:nvSpPr>
        <p:spPr>
          <a:xfrm>
            <a:off x="6457950" y="6356350"/>
            <a:ext cx="2381250" cy="365125"/>
          </a:xfrm>
          <a:prstGeom prst="rect">
            <a:avLst/>
          </a:prstGeom>
        </p:spPr>
        <p:txBody>
          <a:bodyPr/>
          <a:lstStyle>
            <a:lvl1pPr>
              <a:defRPr b="0" i="0">
                <a:latin typeface="Calibri" charset="0"/>
                <a:ea typeface="Calibri" charset="0"/>
                <a:cs typeface="Calibri" charset="0"/>
              </a:defRPr>
            </a:lvl1pPr>
          </a:lstStyle>
          <a:p>
            <a:fld id="{957104EA-F2AF-1046-9253-EE8D978719B5}" type="slidenum">
              <a:rPr lang="en-US" smtClean="0"/>
              <a:pPr/>
              <a:t>‹#›</a:t>
            </a:fld>
            <a:endParaRPr lang="en-US" dirty="0"/>
          </a:p>
        </p:txBody>
      </p:sp>
      <p:sp>
        <p:nvSpPr>
          <p:cNvPr id="5" name="Footer Placeholder 4"/>
          <p:cNvSpPr>
            <a:spLocks noGrp="1"/>
          </p:cNvSpPr>
          <p:nvPr>
            <p:ph type="ftr" sz="quarter" idx="11"/>
          </p:nvPr>
        </p:nvSpPr>
        <p:spPr>
          <a:xfrm>
            <a:off x="3028950" y="6356350"/>
            <a:ext cx="3086100" cy="365125"/>
          </a:xfrm>
          <a:prstGeom prst="rect">
            <a:avLst/>
          </a:prstGeom>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1882321443"/>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Learning Objectives: Version B">
    <p:spTree>
      <p:nvGrpSpPr>
        <p:cNvPr id="1" name=""/>
        <p:cNvGrpSpPr/>
        <p:nvPr/>
      </p:nvGrpSpPr>
      <p:grpSpPr>
        <a:xfrm>
          <a:off x="0" y="0"/>
          <a:ext cx="0" cy="0"/>
          <a:chOff x="0" y="0"/>
          <a:chExt cx="0" cy="0"/>
        </a:xfrm>
      </p:grpSpPr>
      <p:sp>
        <p:nvSpPr>
          <p:cNvPr id="6" name="Title"/>
          <p:cNvSpPr>
            <a:spLocks noGrp="1"/>
          </p:cNvSpPr>
          <p:nvPr>
            <p:ph type="title" hasCustomPrompt="1"/>
          </p:nvPr>
        </p:nvSpPr>
        <p:spPr>
          <a:xfrm>
            <a:off x="304800" y="743712"/>
            <a:ext cx="8534400" cy="990600"/>
          </a:xfrm>
          <a:prstGeom prst="rect">
            <a:avLst/>
          </a:prstGeom>
        </p:spPr>
        <p:txBody>
          <a:bodyPr/>
          <a:lstStyle>
            <a:lvl1pPr>
              <a:defRPr sz="4000" b="0" i="0">
                <a:solidFill>
                  <a:schemeClr val="accent2"/>
                </a:solidFill>
                <a:latin typeface="Calibri" charset="0"/>
                <a:ea typeface="Calibri" charset="0"/>
                <a:cs typeface="Calibri" charset="0"/>
              </a:defRPr>
            </a:lvl1pPr>
          </a:lstStyle>
          <a:p>
            <a:r>
              <a:rPr lang="en-US" dirty="0" smtClean="0"/>
              <a:t>Learning Objectives</a:t>
            </a:r>
            <a:endParaRPr lang="en-US" dirty="0"/>
          </a:p>
        </p:txBody>
      </p:sp>
      <p:sp>
        <p:nvSpPr>
          <p:cNvPr id="7" name="LOBL"/>
          <p:cNvSpPr>
            <a:spLocks noGrp="1"/>
          </p:cNvSpPr>
          <p:nvPr>
            <p:ph sz="quarter" idx="16" hasCustomPrompt="1"/>
          </p:nvPr>
        </p:nvSpPr>
        <p:spPr>
          <a:xfrm>
            <a:off x="304800" y="1752600"/>
            <a:ext cx="8534400" cy="4495800"/>
          </a:xfrm>
          <a:prstGeom prst="rect">
            <a:avLst/>
          </a:prstGeom>
        </p:spPr>
        <p:txBody>
          <a:bodyPr/>
          <a:lstStyle>
            <a:lvl1pPr marL="292608" indent="-292608">
              <a:buClr>
                <a:schemeClr val="accent2"/>
              </a:buClr>
              <a:buFont typeface="Arial" charset="0"/>
              <a:buChar char="•"/>
              <a:defRPr sz="2800" b="0" i="0" baseline="0">
                <a:latin typeface="Calibri" charset="0"/>
                <a:ea typeface="Calibri" charset="0"/>
                <a:cs typeface="Calibri" charset="0"/>
              </a:defRPr>
            </a:lvl1pPr>
            <a:lvl2pPr>
              <a:defRPr sz="2800" b="0" i="0">
                <a:latin typeface="Source Sans Pro" charset="0"/>
                <a:ea typeface="Source Sans Pro" charset="0"/>
                <a:cs typeface="Source Sans Pro" charset="0"/>
              </a:defRPr>
            </a:lvl2pPr>
            <a:lvl3pPr>
              <a:defRPr sz="2800" b="0" i="0">
                <a:latin typeface="Source Sans Pro" charset="0"/>
                <a:ea typeface="Source Sans Pro" charset="0"/>
                <a:cs typeface="Source Sans Pro" charset="0"/>
              </a:defRPr>
            </a:lvl3pPr>
            <a:lvl4pPr>
              <a:defRPr sz="2800" b="0" i="0">
                <a:latin typeface="Source Sans Pro" charset="0"/>
                <a:ea typeface="Source Sans Pro" charset="0"/>
                <a:cs typeface="Source Sans Pro" charset="0"/>
              </a:defRPr>
            </a:lvl4pPr>
            <a:lvl5pPr>
              <a:defRPr sz="2800" b="0" i="0">
                <a:latin typeface="Source Sans Pro" charset="0"/>
                <a:ea typeface="Source Sans Pro" charset="0"/>
                <a:cs typeface="Source Sans Pro" charset="0"/>
              </a:defRPr>
            </a:lvl5pPr>
          </a:lstStyle>
          <a:p>
            <a:pPr lvl="0"/>
            <a:r>
              <a:rPr lang="en-US" dirty="0" smtClean="0"/>
              <a:t>Explain the time value of money and why it is so important in the field of finance.</a:t>
            </a:r>
          </a:p>
          <a:p>
            <a:pPr lvl="0"/>
            <a:r>
              <a:rPr lang="en-US" dirty="0" smtClean="0"/>
              <a:t>Explain the concept of future value, including the meaning of the terms principal, simple interest, and compound interest.</a:t>
            </a:r>
          </a:p>
          <a:p>
            <a:pPr lvl="0"/>
            <a:r>
              <a:rPr lang="en-US" dirty="0" smtClean="0"/>
              <a:t>Explain the concept of present value, how it relates to future value, and is used to make business decisions.</a:t>
            </a:r>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817718218"/>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ncept Check Question (1of 2)">
    <p:spTree>
      <p:nvGrpSpPr>
        <p:cNvPr id="1" name=""/>
        <p:cNvGrpSpPr/>
        <p:nvPr/>
      </p:nvGrpSpPr>
      <p:grpSpPr>
        <a:xfrm>
          <a:off x="0" y="0"/>
          <a:ext cx="0" cy="0"/>
          <a:chOff x="0" y="0"/>
          <a:chExt cx="0" cy="0"/>
        </a:xfrm>
      </p:grpSpPr>
      <p:sp>
        <p:nvSpPr>
          <p:cNvPr id="14" name="Title 13"/>
          <p:cNvSpPr>
            <a:spLocks noGrp="1"/>
          </p:cNvSpPr>
          <p:nvPr>
            <p:ph type="title" hasCustomPrompt="1"/>
          </p:nvPr>
        </p:nvSpPr>
        <p:spPr>
          <a:xfrm>
            <a:off x="304800" y="762001"/>
            <a:ext cx="8534400" cy="990600"/>
          </a:xfrm>
          <a:prstGeom prst="rect">
            <a:avLst/>
          </a:prstGeom>
        </p:spPr>
        <p:txBody>
          <a:bodyPr/>
          <a:lstStyle>
            <a:lvl1pPr>
              <a:defRPr sz="4000" b="0" i="0">
                <a:solidFill>
                  <a:schemeClr val="accent1"/>
                </a:solidFill>
                <a:latin typeface="Calibri" charset="0"/>
                <a:ea typeface="Calibri" charset="0"/>
                <a:cs typeface="Calibri" charset="0"/>
              </a:defRPr>
            </a:lvl1pPr>
          </a:lstStyle>
          <a:p>
            <a:pPr lvl="0"/>
            <a:r>
              <a:rPr lang="en-US" dirty="0" smtClean="0"/>
              <a:t>1.1 Periodicity Assumption</a:t>
            </a:r>
            <a:endParaRPr lang="en-US" dirty="0"/>
          </a:p>
        </p:txBody>
      </p:sp>
      <p:sp>
        <p:nvSpPr>
          <p:cNvPr id="5" name="Content Placeholder 4"/>
          <p:cNvSpPr>
            <a:spLocks noGrp="1"/>
          </p:cNvSpPr>
          <p:nvPr>
            <p:ph sz="quarter" idx="16" hasCustomPrompt="1"/>
          </p:nvPr>
        </p:nvSpPr>
        <p:spPr>
          <a:xfrm>
            <a:off x="304800" y="1752600"/>
            <a:ext cx="8534400" cy="4419600"/>
          </a:xfrm>
          <a:prstGeom prst="rect">
            <a:avLst/>
          </a:prstGeom>
        </p:spPr>
        <p:txBody>
          <a:bodyPr/>
          <a:lstStyle>
            <a:lvl1pPr marL="0" indent="0">
              <a:spcBef>
                <a:spcPts val="1000"/>
              </a:spcBef>
              <a:buNone/>
              <a:defRPr sz="2800" baseline="0"/>
            </a:lvl1pPr>
            <a:lvl2pPr marL="809625" indent="-460375">
              <a:spcBef>
                <a:spcPts val="1000"/>
              </a:spcBef>
              <a:buClr>
                <a:schemeClr val="accent2"/>
              </a:buClr>
              <a:buFont typeface="+mj-lt"/>
              <a:buAutoNum type="alphaLcPeriod"/>
              <a:tabLst/>
              <a:defRPr sz="2800"/>
            </a:lvl2pPr>
            <a:lvl3pPr marL="914400" indent="0">
              <a:buNone/>
              <a:defRPr sz="2800"/>
            </a:lvl3pPr>
            <a:lvl4pPr marL="1371600" indent="0">
              <a:buNone/>
              <a:defRPr sz="2800"/>
            </a:lvl4pPr>
            <a:lvl5pPr marL="1828800" indent="0">
              <a:buNone/>
              <a:defRPr sz="2800"/>
            </a:lvl5pPr>
          </a:lstStyle>
          <a:p>
            <a:pPr lvl="0"/>
            <a:r>
              <a:rPr lang="en-US" dirty="0" smtClean="0"/>
              <a:t>Which one of these statements about the accrual basis of accounting is false?</a:t>
            </a:r>
          </a:p>
          <a:p>
            <a:pPr lvl="1"/>
            <a:r>
              <a:rPr lang="en-US" dirty="0" smtClean="0"/>
              <a:t>Companies record events that change their financial statements in the period in which events occur, even if cash was not exchanged.</a:t>
            </a:r>
          </a:p>
          <a:p>
            <a:pPr lvl="1"/>
            <a:r>
              <a:rPr lang="en-US" dirty="0" smtClean="0"/>
              <a:t>Companies recognize revenue in the period in which the performance obligation is satisfied.</a:t>
            </a:r>
          </a:p>
          <a:p>
            <a:pPr lvl="1"/>
            <a:r>
              <a:rPr lang="en-US" dirty="0" smtClean="0"/>
              <a:t>This basis is accord with generally accepted accounting principles.</a:t>
            </a:r>
          </a:p>
          <a:p>
            <a:pPr lvl="1"/>
            <a:endParaRPr lang="en-US" dirty="0"/>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812438137"/>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ncept Check Question (2of 2)">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1.1 Periodicity Assumption</a:t>
            </a:r>
            <a:endParaRPr lang="en-US" dirty="0"/>
          </a:p>
        </p:txBody>
      </p:sp>
      <p:sp>
        <p:nvSpPr>
          <p:cNvPr id="12" name="Question"/>
          <p:cNvSpPr>
            <a:spLocks noGrp="1"/>
          </p:cNvSpPr>
          <p:nvPr>
            <p:ph sz="quarter" idx="15" hasCustomPrompt="1"/>
          </p:nvPr>
        </p:nvSpPr>
        <p:spPr>
          <a:xfrm>
            <a:off x="304800" y="1752600"/>
            <a:ext cx="8534400" cy="4419600"/>
          </a:xfrm>
          <a:prstGeom prst="rect">
            <a:avLst/>
          </a:prstGeom>
        </p:spPr>
        <p:txBody>
          <a:bodyPr/>
          <a:lstStyle>
            <a:lvl1pPr marL="12700" indent="0">
              <a:spcBef>
                <a:spcPts val="1000"/>
              </a:spcBef>
              <a:buNone/>
              <a:tabLst/>
              <a:defRPr sz="2800" b="0" i="0" baseline="0">
                <a:solidFill>
                  <a:schemeClr val="tx1"/>
                </a:solidFill>
                <a:latin typeface="Calibri" charset="0"/>
                <a:ea typeface="Calibri" charset="0"/>
                <a:cs typeface="Calibri" charset="0"/>
              </a:defRPr>
            </a:lvl1pPr>
            <a:lvl2pPr marL="803275" indent="-450850">
              <a:spcBef>
                <a:spcPts val="1000"/>
              </a:spcBef>
              <a:buFont typeface="+mj-lt"/>
              <a:buNone/>
              <a:tabLst/>
              <a:defRPr sz="2800" b="0" i="0" baseline="0">
                <a:solidFill>
                  <a:schemeClr val="tx1"/>
                </a:solidFill>
                <a:latin typeface="Calibri" charset="0"/>
                <a:ea typeface="Calibri" charset="0"/>
                <a:cs typeface="Calibri" charset="0"/>
              </a:defRPr>
            </a:lvl2pPr>
            <a:lvl3pPr marL="803275" indent="-790575">
              <a:buNone/>
              <a:tabLst/>
              <a:defRPr sz="2800" b="0" i="0">
                <a:latin typeface="Calibri" charset="0"/>
                <a:ea typeface="Calibri" charset="0"/>
                <a:cs typeface="Calibri" charset="0"/>
              </a:defRPr>
            </a:lvl3pPr>
          </a:lstStyle>
          <a:p>
            <a:pPr lvl="0"/>
            <a:r>
              <a:rPr lang="en-US" dirty="0" smtClean="0"/>
              <a:t>Which one of these statements about the accrual basis of accounting is false?</a:t>
            </a:r>
          </a:p>
          <a:p>
            <a:pPr lvl="1"/>
            <a:r>
              <a:rPr lang="en-US" dirty="0" smtClean="0"/>
              <a:t>a.	Companies record events that change their financial statements in the period in which events occur, even if cash was not exchanged.</a:t>
            </a:r>
          </a:p>
          <a:p>
            <a:pPr lvl="2"/>
            <a:r>
              <a:rPr lang="en-US" dirty="0" smtClean="0"/>
              <a:t>✔️b.	Companies recognize revenue in the period in which the performance obligation is satisfied.</a:t>
            </a:r>
          </a:p>
          <a:p>
            <a:pPr lvl="1"/>
            <a:r>
              <a:rPr lang="en-US" dirty="0" smtClean="0"/>
              <a:t>c.	This basis is accord with generally accepted accounting principles.</a:t>
            </a:r>
            <a:endParaRPr lang="en-US" dirty="0"/>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852393542"/>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Key Term: Version A">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04800" y="768350"/>
            <a:ext cx="8534400" cy="990599"/>
          </a:xfrm>
        </p:spPr>
        <p:txBody>
          <a:bodyPr/>
          <a:lstStyle/>
          <a:p>
            <a:r>
              <a:rPr lang="en-US" smtClean="0"/>
              <a:t>Language</a:t>
            </a:r>
            <a:endParaRPr lang="en-US" dirty="0"/>
          </a:p>
        </p:txBody>
      </p:sp>
      <p:sp>
        <p:nvSpPr>
          <p:cNvPr id="7" name="Definition of Key Term"/>
          <p:cNvSpPr>
            <a:spLocks noGrp="1"/>
          </p:cNvSpPr>
          <p:nvPr>
            <p:ph sz="quarter" idx="15" hasCustomPrompt="1"/>
          </p:nvPr>
        </p:nvSpPr>
        <p:spPr>
          <a:xfrm>
            <a:off x="304800" y="1752600"/>
            <a:ext cx="8534400" cy="4114800"/>
          </a:xfrm>
          <a:prstGeom prst="rect">
            <a:avLst/>
          </a:prstGeom>
        </p:spPr>
        <p:txBody>
          <a:bodyPr/>
          <a:lstStyle>
            <a:lvl1pPr marL="292608" indent="-292608">
              <a:spcBef>
                <a:spcPts val="1000"/>
              </a:spcBef>
              <a:buFont typeface="Arial" charset="0"/>
              <a:buChar char="•"/>
              <a:defRPr sz="3000" b="0" i="0" baseline="0">
                <a:solidFill>
                  <a:schemeClr val="tx1"/>
                </a:solidFill>
                <a:latin typeface="Calibri" charset="0"/>
                <a:ea typeface="Calibri" charset="0"/>
                <a:cs typeface="Calibri" charset="0"/>
              </a:defRPr>
            </a:lvl1pPr>
            <a:lvl2pPr marL="803275" indent="-450850">
              <a:spcBef>
                <a:spcPts val="1000"/>
              </a:spcBef>
              <a:buFont typeface="+mj-lt"/>
              <a:buAutoNum type="alphaLcPeriod"/>
              <a:tabLst/>
              <a:defRPr sz="2800" b="0" i="0" baseline="0">
                <a:solidFill>
                  <a:schemeClr val="tx1"/>
                </a:solidFill>
                <a:latin typeface="Source Sans Pro" charset="0"/>
                <a:ea typeface="Source Sans Pro" charset="0"/>
                <a:cs typeface="Source Sans Pro" charset="0"/>
              </a:defRPr>
            </a:lvl2pPr>
          </a:lstStyle>
          <a:p>
            <a:pPr lvl="0"/>
            <a:r>
              <a:rPr lang="en-US" dirty="0" smtClean="0"/>
              <a:t>Form of communication using sounds and symbols combined according to specified rules</a:t>
            </a:r>
            <a:endParaRPr lang="en-US" dirty="0"/>
          </a:p>
        </p:txBody>
      </p:sp>
      <p:sp>
        <p:nvSpPr>
          <p:cNvPr id="9" name="Media LInk"/>
          <p:cNvSpPr>
            <a:spLocks noGrp="1"/>
          </p:cNvSpPr>
          <p:nvPr>
            <p:ph sz="quarter" idx="16" hasCustomPrompt="1"/>
          </p:nvPr>
        </p:nvSpPr>
        <p:spPr>
          <a:xfrm>
            <a:off x="304800" y="5867400"/>
            <a:ext cx="8534400" cy="609600"/>
          </a:xfrm>
          <a:prstGeom prst="rect">
            <a:avLst/>
          </a:prstGeom>
        </p:spPr>
        <p:txBody>
          <a:bodyPr/>
          <a:lstStyle>
            <a:lvl1pPr marL="0" indent="0" algn="r">
              <a:buNone/>
              <a:defRPr sz="2200" b="0" i="0" baseline="0">
                <a:latin typeface="Calibri" charset="0"/>
                <a:ea typeface="Calibri" charset="0"/>
                <a:cs typeface="Calibri" charset="0"/>
              </a:defRPr>
            </a:lvl1pPr>
            <a:lvl2pPr algn="r">
              <a:defRPr/>
            </a:lvl2pPr>
            <a:lvl3pPr algn="r">
              <a:defRPr/>
            </a:lvl3pPr>
            <a:lvl4pPr algn="r">
              <a:defRPr/>
            </a:lvl4pPr>
            <a:lvl5pPr algn="r">
              <a:defRPr/>
            </a:lvl5pPr>
          </a:lstStyle>
          <a:p>
            <a:pPr lvl="0"/>
            <a:r>
              <a:rPr lang="en-US" dirty="0" smtClean="0"/>
              <a:t>Media link placeholder</a:t>
            </a:r>
            <a:endParaRPr lang="en-US" dirty="0"/>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700609343"/>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Key Term: Version B">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04800" y="914401"/>
            <a:ext cx="8534400" cy="990599"/>
          </a:xfrm>
        </p:spPr>
        <p:txBody>
          <a:bodyPr/>
          <a:lstStyle>
            <a:lvl1pPr>
              <a:defRPr baseline="0"/>
            </a:lvl1pPr>
          </a:lstStyle>
          <a:p>
            <a:r>
              <a:rPr lang="en-US" dirty="0" smtClean="0"/>
              <a:t>Anatomy and Physiology Defined</a:t>
            </a:r>
            <a:endParaRPr lang="en-US" dirty="0"/>
          </a:p>
        </p:txBody>
      </p:sp>
      <p:sp>
        <p:nvSpPr>
          <p:cNvPr id="7" name="Definition of Key Term"/>
          <p:cNvSpPr>
            <a:spLocks noGrp="1"/>
          </p:cNvSpPr>
          <p:nvPr>
            <p:ph sz="quarter" idx="15" hasCustomPrompt="1"/>
          </p:nvPr>
        </p:nvSpPr>
        <p:spPr>
          <a:xfrm>
            <a:off x="304800" y="1905000"/>
            <a:ext cx="8534400" cy="3962400"/>
          </a:xfrm>
          <a:prstGeom prst="rect">
            <a:avLst/>
          </a:prstGeom>
        </p:spPr>
        <p:txBody>
          <a:bodyPr/>
          <a:lstStyle>
            <a:lvl1pPr marL="292608" indent="-292608">
              <a:spcBef>
                <a:spcPts val="1000"/>
              </a:spcBef>
              <a:buClr>
                <a:schemeClr val="accent2"/>
              </a:buClr>
              <a:buFont typeface="Arial" charset="0"/>
              <a:buChar char="•"/>
              <a:defRPr sz="3000" b="0" i="0" baseline="0">
                <a:solidFill>
                  <a:schemeClr val="tx1"/>
                </a:solidFill>
                <a:latin typeface="Calibri" charset="0"/>
                <a:ea typeface="Calibri" charset="0"/>
                <a:cs typeface="Calibri" charset="0"/>
              </a:defRPr>
            </a:lvl1pPr>
            <a:lvl2pPr marL="803275" indent="-450850">
              <a:spcBef>
                <a:spcPts val="1000"/>
              </a:spcBef>
              <a:buFont typeface="+mj-lt"/>
              <a:buAutoNum type="alphaLcPeriod"/>
              <a:tabLst/>
              <a:defRPr sz="2800" b="0" i="0" baseline="0">
                <a:solidFill>
                  <a:schemeClr val="tx1"/>
                </a:solidFill>
                <a:latin typeface="Source Sans Pro" charset="0"/>
                <a:ea typeface="Source Sans Pro" charset="0"/>
                <a:cs typeface="Source Sans Pro" charset="0"/>
              </a:defRPr>
            </a:lvl2pPr>
          </a:lstStyle>
          <a:p>
            <a:pPr lvl="0"/>
            <a:r>
              <a:rPr lang="en-US" dirty="0" smtClean="0"/>
              <a:t>Anatomy is the science of structure and the relationships among structures.</a:t>
            </a:r>
          </a:p>
          <a:p>
            <a:pPr lvl="0"/>
            <a:r>
              <a:rPr lang="en-US" dirty="0" smtClean="0"/>
              <a:t>Physiology is the science of body functions, that is, how the body parts work.</a:t>
            </a:r>
            <a:endParaRPr lang="en-US" dirty="0"/>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662271123"/>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Opener: Version B">
    <p:spTree>
      <p:nvGrpSpPr>
        <p:cNvPr id="1" name=""/>
        <p:cNvGrpSpPr/>
        <p:nvPr/>
      </p:nvGrpSpPr>
      <p:grpSpPr>
        <a:xfrm>
          <a:off x="0" y="0"/>
          <a:ext cx="0" cy="0"/>
          <a:chOff x="0" y="0"/>
          <a:chExt cx="0" cy="0"/>
        </a:xfrm>
      </p:grpSpPr>
      <p:sp>
        <p:nvSpPr>
          <p:cNvPr id="13" name="CN"/>
          <p:cNvSpPr>
            <a:spLocks noGrp="1"/>
          </p:cNvSpPr>
          <p:nvPr>
            <p:ph sz="quarter" idx="19" hasCustomPrompt="1"/>
          </p:nvPr>
        </p:nvSpPr>
        <p:spPr>
          <a:xfrm>
            <a:off x="152400" y="228600"/>
            <a:ext cx="8839200" cy="533400"/>
          </a:xfrm>
          <a:prstGeom prst="rect">
            <a:avLst/>
          </a:prstGeom>
        </p:spPr>
        <p:txBody>
          <a:bodyPr/>
          <a:lstStyle>
            <a:lvl1pPr marL="0" indent="0" algn="ctr">
              <a:buNone/>
              <a:defRPr sz="4000" b="1" i="0" baseline="0">
                <a:solidFill>
                  <a:schemeClr val="accent1"/>
                </a:solidFill>
                <a:latin typeface="Calibri" charset="0"/>
                <a:ea typeface="Calibri" charset="0"/>
                <a:cs typeface="Calibri" charset="0"/>
              </a:defRPr>
            </a:lvl1pPr>
          </a:lstStyle>
          <a:p>
            <a:pPr lvl="0"/>
            <a:r>
              <a:rPr lang="en-US" dirty="0" smtClean="0"/>
              <a:t>Chapter 1</a:t>
            </a:r>
            <a:endParaRPr lang="en-US" dirty="0"/>
          </a:p>
        </p:txBody>
      </p:sp>
      <p:sp>
        <p:nvSpPr>
          <p:cNvPr id="14" name="CT"/>
          <p:cNvSpPr>
            <a:spLocks noGrp="1"/>
          </p:cNvSpPr>
          <p:nvPr>
            <p:ph sz="quarter" idx="20" hasCustomPrompt="1"/>
          </p:nvPr>
        </p:nvSpPr>
        <p:spPr>
          <a:xfrm>
            <a:off x="152400" y="762000"/>
            <a:ext cx="8839200" cy="2286000"/>
          </a:xfrm>
          <a:prstGeom prst="rect">
            <a:avLst/>
          </a:prstGeom>
        </p:spPr>
        <p:txBody>
          <a:bodyPr anchor="ctr"/>
          <a:lstStyle>
            <a:lvl1pPr marL="0" indent="0" algn="ctr">
              <a:buNone/>
              <a:defRPr sz="3800" b="0" i="0">
                <a:latin typeface="Calibri" charset="0"/>
                <a:ea typeface="Calibri" charset="0"/>
                <a:cs typeface="Calibri" charset="0"/>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a:r>
              <a:rPr lang="en-US" dirty="0" smtClean="0"/>
              <a:t>Click to Edit Chapter Title</a:t>
            </a:r>
            <a:endParaRPr lang="en-US" dirty="0"/>
          </a:p>
        </p:txBody>
      </p:sp>
      <p:sp>
        <p:nvSpPr>
          <p:cNvPr id="8" name="Title "/>
          <p:cNvSpPr>
            <a:spLocks noGrp="1"/>
          </p:cNvSpPr>
          <p:nvPr>
            <p:ph type="title" hasCustomPrompt="1"/>
          </p:nvPr>
        </p:nvSpPr>
        <p:spPr>
          <a:xfrm>
            <a:off x="152400" y="3505200"/>
            <a:ext cx="8839200" cy="1524000"/>
          </a:xfrm>
          <a:prstGeom prst="rect">
            <a:avLst/>
          </a:prstGeom>
        </p:spPr>
        <p:txBody>
          <a:bodyPr anchor="b"/>
          <a:lstStyle>
            <a:lvl1pPr>
              <a:defRPr sz="6200" b="0" i="0" baseline="0">
                <a:latin typeface="Calibri Light" charset="0"/>
                <a:ea typeface="Calibri Light" charset="0"/>
                <a:cs typeface="Calibri Light" charset="0"/>
              </a:defRPr>
            </a:lvl1pPr>
          </a:lstStyle>
          <a:p>
            <a:r>
              <a:rPr lang="en-US" dirty="0" smtClean="0"/>
              <a:t>Click to Edit Book Title</a:t>
            </a:r>
            <a:endParaRPr lang="en-US" dirty="0"/>
          </a:p>
        </p:txBody>
      </p:sp>
      <p:sp>
        <p:nvSpPr>
          <p:cNvPr id="15" name="Edition"/>
          <p:cNvSpPr>
            <a:spLocks noGrp="1"/>
          </p:cNvSpPr>
          <p:nvPr>
            <p:ph sz="quarter" idx="17" hasCustomPrompt="1"/>
          </p:nvPr>
        </p:nvSpPr>
        <p:spPr>
          <a:xfrm>
            <a:off x="152400" y="5029200"/>
            <a:ext cx="8839200" cy="762000"/>
          </a:xfrm>
          <a:prstGeom prst="rect">
            <a:avLst/>
          </a:prstGeom>
        </p:spPr>
        <p:txBody>
          <a:bodyPr/>
          <a:lstStyle>
            <a:lvl1pPr marL="0" indent="0" algn="ctr">
              <a:buNone/>
              <a:defRPr sz="2900" b="1" i="0" baseline="0">
                <a:latin typeface="Calibri" charset="0"/>
                <a:ea typeface="Calibri" charset="0"/>
                <a:cs typeface="Calibri" charset="0"/>
              </a:defRPr>
            </a:lvl1pPr>
          </a:lstStyle>
          <a:p>
            <a:pPr lvl="0"/>
            <a:r>
              <a:rPr lang="en-US" sz="2900" b="1" i="0" dirty="0" smtClean="0">
                <a:latin typeface="Source Sans Pro" charset="0"/>
                <a:ea typeface="Source Sans Pro" charset="0"/>
                <a:cs typeface="Source Sans Pro" charset="0"/>
              </a:rPr>
              <a:t>Third Edition</a:t>
            </a:r>
            <a:endParaRPr lang="en-US" dirty="0"/>
          </a:p>
        </p:txBody>
      </p:sp>
      <p:sp>
        <p:nvSpPr>
          <p:cNvPr id="16" name="Author"/>
          <p:cNvSpPr>
            <a:spLocks noGrp="1"/>
          </p:cNvSpPr>
          <p:nvPr>
            <p:ph sz="quarter" idx="18" hasCustomPrompt="1"/>
          </p:nvPr>
        </p:nvSpPr>
        <p:spPr>
          <a:xfrm>
            <a:off x="152400" y="6096000"/>
            <a:ext cx="8839200" cy="533400"/>
          </a:xfrm>
          <a:prstGeom prst="rect">
            <a:avLst/>
          </a:prstGeom>
        </p:spPr>
        <p:txBody>
          <a:bodyPr/>
          <a:lstStyle>
            <a:lvl1pPr marL="0" indent="0" algn="ctr">
              <a:buNone/>
              <a:defRPr b="0" i="0" baseline="0">
                <a:solidFill>
                  <a:schemeClr val="accent2"/>
                </a:solidFill>
                <a:latin typeface="Calibri" charset="0"/>
                <a:ea typeface="Calibri" charset="0"/>
                <a:cs typeface="Calibri" charset="0"/>
              </a:defRPr>
            </a:lvl1pPr>
          </a:lstStyle>
          <a:p>
            <a:pPr lvl="0"/>
            <a:r>
              <a:rPr lang="en-US" b="0" i="0" dirty="0" smtClean="0">
                <a:latin typeface="Source Sans Pro" charset="0"/>
                <a:ea typeface="Source Sans Pro" charset="0"/>
                <a:cs typeface="Source Sans Pro" charset="0"/>
              </a:rPr>
              <a:t>David Klein</a:t>
            </a:r>
            <a:endParaRPr lang="en-US" dirty="0"/>
          </a:p>
        </p:txBody>
      </p:sp>
    </p:spTree>
    <p:extLst>
      <p:ext uri="{BB962C8B-B14F-4D97-AF65-F5344CB8AC3E}">
        <p14:creationId xmlns:p14="http://schemas.microsoft.com/office/powerpoint/2010/main" val="1064232072"/>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Section for Figure">
    <p:spTree>
      <p:nvGrpSpPr>
        <p:cNvPr id="1" name=""/>
        <p:cNvGrpSpPr/>
        <p:nvPr/>
      </p:nvGrpSpPr>
      <p:grpSpPr>
        <a:xfrm>
          <a:off x="0" y="0"/>
          <a:ext cx="0" cy="0"/>
          <a:chOff x="0" y="0"/>
          <a:chExt cx="0" cy="0"/>
        </a:xfrm>
      </p:grpSpPr>
      <p:sp>
        <p:nvSpPr>
          <p:cNvPr id="8" name="Title "/>
          <p:cNvSpPr>
            <a:spLocks noGrp="1"/>
          </p:cNvSpPr>
          <p:nvPr>
            <p:ph type="title" hasCustomPrompt="1"/>
          </p:nvPr>
        </p:nvSpPr>
        <p:spPr>
          <a:xfrm>
            <a:off x="304800" y="762001"/>
            <a:ext cx="8534400" cy="99060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smtClean="0"/>
              <a:t>Section or Topic Heading</a:t>
            </a:r>
            <a:endParaRPr lang="en-US" dirty="0"/>
          </a:p>
        </p:txBody>
      </p:sp>
      <p:sp>
        <p:nvSpPr>
          <p:cNvPr id="11" name="Content Placeholder 10"/>
          <p:cNvSpPr>
            <a:spLocks noGrp="1"/>
          </p:cNvSpPr>
          <p:nvPr>
            <p:ph sz="quarter" idx="16"/>
          </p:nvPr>
        </p:nvSpPr>
        <p:spPr>
          <a:xfrm>
            <a:off x="304800" y="1752600"/>
            <a:ext cx="8534400" cy="10668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7" name="Figure caption"/>
          <p:cNvSpPr>
            <a:spLocks noGrp="1"/>
          </p:cNvSpPr>
          <p:nvPr>
            <p:ph sz="quarter" idx="15" hasCustomPrompt="1"/>
          </p:nvPr>
        </p:nvSpPr>
        <p:spPr>
          <a:xfrm>
            <a:off x="304800" y="5029200"/>
            <a:ext cx="8534400" cy="1143000"/>
          </a:xfrm>
          <a:prstGeom prst="rect">
            <a:avLst/>
          </a:prstGeom>
        </p:spPr>
        <p:txBody>
          <a:bodyPr/>
          <a:lstStyle>
            <a:lvl1pPr marL="0" indent="0">
              <a:spcBef>
                <a:spcPts val="1000"/>
              </a:spcBef>
              <a:buFont typeface="Arial" charset="0"/>
              <a:buNone/>
              <a:defRPr sz="2000" b="0" i="0" baseline="0">
                <a:solidFill>
                  <a:schemeClr val="tx1"/>
                </a:solidFill>
                <a:latin typeface="Calibri" charset="0"/>
                <a:ea typeface="Calibri" charset="0"/>
                <a:cs typeface="Calibri" charset="0"/>
              </a:defRPr>
            </a:lvl1pPr>
            <a:lvl2pPr marL="803275" indent="-450850">
              <a:spcBef>
                <a:spcPts val="1000"/>
              </a:spcBef>
              <a:buFont typeface="+mj-lt"/>
              <a:buAutoNum type="alphaLcPeriod"/>
              <a:tabLst/>
              <a:defRPr sz="2800" b="0" i="0" baseline="0">
                <a:solidFill>
                  <a:schemeClr val="tx1"/>
                </a:solidFill>
                <a:latin typeface="Source Sans Pro" charset="0"/>
                <a:ea typeface="Source Sans Pro" charset="0"/>
                <a:cs typeface="Source Sans Pro" charset="0"/>
              </a:defRPr>
            </a:lvl2pPr>
          </a:lstStyle>
          <a:p>
            <a:pPr lvl="0"/>
            <a:r>
              <a:rPr lang="en-US" sz="2000" dirty="0" smtClean="0"/>
              <a:t>Figure 4.5 Figure title placeholder</a:t>
            </a:r>
          </a:p>
          <a:p>
            <a:pPr lvl="0"/>
            <a:endParaRPr lang="en-US" dirty="0"/>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
        <p:nvSpPr>
          <p:cNvPr id="9" name="Content Placeholder 10"/>
          <p:cNvSpPr>
            <a:spLocks noGrp="1"/>
          </p:cNvSpPr>
          <p:nvPr>
            <p:ph sz="quarter" idx="17"/>
          </p:nvPr>
        </p:nvSpPr>
        <p:spPr>
          <a:xfrm>
            <a:off x="304800" y="3773632"/>
            <a:ext cx="8534400" cy="10668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Tree>
    <p:extLst>
      <p:ext uri="{BB962C8B-B14F-4D97-AF65-F5344CB8AC3E}">
        <p14:creationId xmlns:p14="http://schemas.microsoft.com/office/powerpoint/2010/main" val="977103049"/>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Section">
    <p:spTree>
      <p:nvGrpSpPr>
        <p:cNvPr id="1" name=""/>
        <p:cNvGrpSpPr/>
        <p:nvPr/>
      </p:nvGrpSpPr>
      <p:grpSpPr>
        <a:xfrm>
          <a:off x="0" y="0"/>
          <a:ext cx="0" cy="0"/>
          <a:chOff x="0" y="0"/>
          <a:chExt cx="0" cy="0"/>
        </a:xfrm>
      </p:grpSpPr>
      <p:sp>
        <p:nvSpPr>
          <p:cNvPr id="2" name="Title "/>
          <p:cNvSpPr>
            <a:spLocks noGrp="1"/>
          </p:cNvSpPr>
          <p:nvPr>
            <p:ph type="title" hasCustomPrompt="1"/>
          </p:nvPr>
        </p:nvSpPr>
        <p:spPr>
          <a:xfrm>
            <a:off x="304800" y="762001"/>
            <a:ext cx="8534400" cy="99060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smtClean="0"/>
              <a:t>Section or Topic Heading</a:t>
            </a:r>
            <a:endParaRPr lang="en-US" dirty="0"/>
          </a:p>
        </p:txBody>
      </p:sp>
      <p:sp>
        <p:nvSpPr>
          <p:cNvPr id="6" name="Content Placeholder"/>
          <p:cNvSpPr>
            <a:spLocks noGrp="1"/>
          </p:cNvSpPr>
          <p:nvPr>
            <p:ph sz="quarter" idx="16"/>
          </p:nvPr>
        </p:nvSpPr>
        <p:spPr>
          <a:xfrm>
            <a:off x="304800" y="1752600"/>
            <a:ext cx="8534400" cy="460375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3" name="Slide Number Placeholder"/>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253979166"/>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_Section">
    <p:spTree>
      <p:nvGrpSpPr>
        <p:cNvPr id="1" name=""/>
        <p:cNvGrpSpPr/>
        <p:nvPr/>
      </p:nvGrpSpPr>
      <p:grpSpPr>
        <a:xfrm>
          <a:off x="0" y="0"/>
          <a:ext cx="0" cy="0"/>
          <a:chOff x="0" y="0"/>
          <a:chExt cx="0" cy="0"/>
        </a:xfrm>
      </p:grpSpPr>
      <p:sp>
        <p:nvSpPr>
          <p:cNvPr id="2" name="Title "/>
          <p:cNvSpPr>
            <a:spLocks noGrp="1"/>
          </p:cNvSpPr>
          <p:nvPr>
            <p:ph type="title" hasCustomPrompt="1"/>
          </p:nvPr>
        </p:nvSpPr>
        <p:spPr>
          <a:xfrm>
            <a:off x="304800" y="762001"/>
            <a:ext cx="8534400" cy="99060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smtClean="0"/>
              <a:t>Section or Topic Heading</a:t>
            </a:r>
            <a:endParaRPr lang="en-US" dirty="0"/>
          </a:p>
        </p:txBody>
      </p:sp>
      <p:sp>
        <p:nvSpPr>
          <p:cNvPr id="6" name="Content Placeholder"/>
          <p:cNvSpPr>
            <a:spLocks noGrp="1"/>
          </p:cNvSpPr>
          <p:nvPr>
            <p:ph sz="quarter" idx="16"/>
          </p:nvPr>
        </p:nvSpPr>
        <p:spPr>
          <a:xfrm>
            <a:off x="304800" y="1752600"/>
            <a:ext cx="8534400" cy="17526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7" name="Content Placeholder"/>
          <p:cNvSpPr>
            <a:spLocks noGrp="1"/>
          </p:cNvSpPr>
          <p:nvPr>
            <p:ph sz="quarter" idx="17"/>
          </p:nvPr>
        </p:nvSpPr>
        <p:spPr>
          <a:xfrm>
            <a:off x="304800" y="3886200"/>
            <a:ext cx="8534400" cy="17526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3" name="Slide Number Placeholder"/>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466081950"/>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3_Section">
    <p:spTree>
      <p:nvGrpSpPr>
        <p:cNvPr id="1" name=""/>
        <p:cNvGrpSpPr/>
        <p:nvPr/>
      </p:nvGrpSpPr>
      <p:grpSpPr>
        <a:xfrm>
          <a:off x="0" y="0"/>
          <a:ext cx="0" cy="0"/>
          <a:chOff x="0" y="0"/>
          <a:chExt cx="0" cy="0"/>
        </a:xfrm>
      </p:grpSpPr>
      <p:sp>
        <p:nvSpPr>
          <p:cNvPr id="2" name="Title "/>
          <p:cNvSpPr>
            <a:spLocks noGrp="1"/>
          </p:cNvSpPr>
          <p:nvPr>
            <p:ph type="title" hasCustomPrompt="1"/>
          </p:nvPr>
        </p:nvSpPr>
        <p:spPr>
          <a:xfrm>
            <a:off x="304800" y="762001"/>
            <a:ext cx="8534400" cy="99060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smtClean="0"/>
              <a:t>Section or Topic Heading</a:t>
            </a:r>
            <a:endParaRPr lang="en-US" dirty="0"/>
          </a:p>
        </p:txBody>
      </p:sp>
      <p:sp>
        <p:nvSpPr>
          <p:cNvPr id="6" name="Content Placeholder"/>
          <p:cNvSpPr>
            <a:spLocks noGrp="1"/>
          </p:cNvSpPr>
          <p:nvPr>
            <p:ph sz="quarter" idx="16"/>
          </p:nvPr>
        </p:nvSpPr>
        <p:spPr>
          <a:xfrm>
            <a:off x="304800" y="1752600"/>
            <a:ext cx="8534400" cy="17526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7" name="Content Placeholder"/>
          <p:cNvSpPr>
            <a:spLocks noGrp="1"/>
          </p:cNvSpPr>
          <p:nvPr>
            <p:ph sz="quarter" idx="17"/>
          </p:nvPr>
        </p:nvSpPr>
        <p:spPr>
          <a:xfrm>
            <a:off x="304800" y="3886200"/>
            <a:ext cx="8534400" cy="717551"/>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8" name="Content Placeholder"/>
          <p:cNvSpPr>
            <a:spLocks noGrp="1"/>
          </p:cNvSpPr>
          <p:nvPr>
            <p:ph sz="quarter" idx="18"/>
          </p:nvPr>
        </p:nvSpPr>
        <p:spPr>
          <a:xfrm>
            <a:off x="304800" y="4899023"/>
            <a:ext cx="8534400" cy="717551"/>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3" name="Slide Number Placeholder"/>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926142182"/>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Section">
    <p:spTree>
      <p:nvGrpSpPr>
        <p:cNvPr id="1" name=""/>
        <p:cNvGrpSpPr/>
        <p:nvPr/>
      </p:nvGrpSpPr>
      <p:grpSpPr>
        <a:xfrm>
          <a:off x="0" y="0"/>
          <a:ext cx="0" cy="0"/>
          <a:chOff x="0" y="0"/>
          <a:chExt cx="0" cy="0"/>
        </a:xfrm>
      </p:grpSpPr>
      <p:sp>
        <p:nvSpPr>
          <p:cNvPr id="2" name="Title "/>
          <p:cNvSpPr>
            <a:spLocks noGrp="1"/>
          </p:cNvSpPr>
          <p:nvPr>
            <p:ph type="title" hasCustomPrompt="1"/>
          </p:nvPr>
        </p:nvSpPr>
        <p:spPr>
          <a:xfrm>
            <a:off x="304800" y="762001"/>
            <a:ext cx="8534400" cy="99060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smtClean="0"/>
              <a:t>Section or Topic Heading</a:t>
            </a:r>
            <a:endParaRPr lang="en-US" dirty="0"/>
          </a:p>
        </p:txBody>
      </p:sp>
      <p:sp>
        <p:nvSpPr>
          <p:cNvPr id="6" name="Content Placeholder"/>
          <p:cNvSpPr>
            <a:spLocks noGrp="1"/>
          </p:cNvSpPr>
          <p:nvPr>
            <p:ph sz="quarter" idx="16"/>
          </p:nvPr>
        </p:nvSpPr>
        <p:spPr>
          <a:xfrm>
            <a:off x="304800" y="1752600"/>
            <a:ext cx="8534400" cy="5334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7" name="Content Placeholder"/>
          <p:cNvSpPr>
            <a:spLocks noGrp="1"/>
          </p:cNvSpPr>
          <p:nvPr>
            <p:ph sz="quarter" idx="17"/>
          </p:nvPr>
        </p:nvSpPr>
        <p:spPr>
          <a:xfrm>
            <a:off x="304800" y="2514600"/>
            <a:ext cx="8534400" cy="5334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8" name="Content Placeholder"/>
          <p:cNvSpPr>
            <a:spLocks noGrp="1"/>
          </p:cNvSpPr>
          <p:nvPr>
            <p:ph sz="quarter" idx="18"/>
          </p:nvPr>
        </p:nvSpPr>
        <p:spPr>
          <a:xfrm>
            <a:off x="301869" y="3297115"/>
            <a:ext cx="8534400" cy="5334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9" name="Content Placeholder"/>
          <p:cNvSpPr>
            <a:spLocks noGrp="1"/>
          </p:cNvSpPr>
          <p:nvPr>
            <p:ph sz="quarter" idx="19"/>
          </p:nvPr>
        </p:nvSpPr>
        <p:spPr>
          <a:xfrm>
            <a:off x="301869" y="4168775"/>
            <a:ext cx="8534400" cy="5334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10" name="Content Placeholder"/>
          <p:cNvSpPr>
            <a:spLocks noGrp="1"/>
          </p:cNvSpPr>
          <p:nvPr>
            <p:ph sz="quarter" idx="20"/>
          </p:nvPr>
        </p:nvSpPr>
        <p:spPr>
          <a:xfrm>
            <a:off x="301869" y="5108329"/>
            <a:ext cx="8534400" cy="5334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3" name="Slide Number Placeholder"/>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48824940"/>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4_Section">
    <p:spTree>
      <p:nvGrpSpPr>
        <p:cNvPr id="1" name=""/>
        <p:cNvGrpSpPr/>
        <p:nvPr/>
      </p:nvGrpSpPr>
      <p:grpSpPr>
        <a:xfrm>
          <a:off x="0" y="0"/>
          <a:ext cx="0" cy="0"/>
          <a:chOff x="0" y="0"/>
          <a:chExt cx="0" cy="0"/>
        </a:xfrm>
      </p:grpSpPr>
      <p:sp>
        <p:nvSpPr>
          <p:cNvPr id="2" name="Title "/>
          <p:cNvSpPr>
            <a:spLocks noGrp="1"/>
          </p:cNvSpPr>
          <p:nvPr>
            <p:ph type="title" hasCustomPrompt="1"/>
          </p:nvPr>
        </p:nvSpPr>
        <p:spPr>
          <a:xfrm>
            <a:off x="304800" y="762001"/>
            <a:ext cx="8534400" cy="99060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smtClean="0"/>
              <a:t>Section or Topic Heading</a:t>
            </a:r>
            <a:endParaRPr lang="en-US" dirty="0"/>
          </a:p>
        </p:txBody>
      </p:sp>
      <p:sp>
        <p:nvSpPr>
          <p:cNvPr id="6" name="Content Placeholder"/>
          <p:cNvSpPr>
            <a:spLocks noGrp="1"/>
          </p:cNvSpPr>
          <p:nvPr>
            <p:ph sz="quarter" idx="16"/>
          </p:nvPr>
        </p:nvSpPr>
        <p:spPr>
          <a:xfrm>
            <a:off x="304800" y="1752600"/>
            <a:ext cx="8534400" cy="3810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7" name="Content Placeholder"/>
          <p:cNvSpPr>
            <a:spLocks noGrp="1"/>
          </p:cNvSpPr>
          <p:nvPr>
            <p:ph sz="quarter" idx="17"/>
          </p:nvPr>
        </p:nvSpPr>
        <p:spPr>
          <a:xfrm>
            <a:off x="304800" y="2209800"/>
            <a:ext cx="8534400" cy="3048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8" name="Content Placeholder"/>
          <p:cNvSpPr>
            <a:spLocks noGrp="1"/>
          </p:cNvSpPr>
          <p:nvPr>
            <p:ph sz="quarter" idx="18"/>
          </p:nvPr>
        </p:nvSpPr>
        <p:spPr>
          <a:xfrm>
            <a:off x="301869" y="2590800"/>
            <a:ext cx="8534400" cy="3810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9" name="Content Placeholder"/>
          <p:cNvSpPr>
            <a:spLocks noGrp="1"/>
          </p:cNvSpPr>
          <p:nvPr>
            <p:ph sz="quarter" idx="19"/>
          </p:nvPr>
        </p:nvSpPr>
        <p:spPr>
          <a:xfrm>
            <a:off x="301869" y="3048000"/>
            <a:ext cx="8534400" cy="3810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10" name="Content Placeholder"/>
          <p:cNvSpPr>
            <a:spLocks noGrp="1"/>
          </p:cNvSpPr>
          <p:nvPr>
            <p:ph sz="quarter" idx="20"/>
          </p:nvPr>
        </p:nvSpPr>
        <p:spPr>
          <a:xfrm>
            <a:off x="301869" y="3505200"/>
            <a:ext cx="8534400" cy="41275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3" name="Slide Number Placeholder"/>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
        <p:nvSpPr>
          <p:cNvPr id="11" name="Content Placeholder"/>
          <p:cNvSpPr>
            <a:spLocks noGrp="1"/>
          </p:cNvSpPr>
          <p:nvPr>
            <p:ph sz="quarter" idx="21"/>
          </p:nvPr>
        </p:nvSpPr>
        <p:spPr>
          <a:xfrm>
            <a:off x="304800" y="4038600"/>
            <a:ext cx="8534400" cy="5334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12" name="Content Placeholder"/>
          <p:cNvSpPr>
            <a:spLocks noGrp="1"/>
          </p:cNvSpPr>
          <p:nvPr>
            <p:ph sz="quarter" idx="22"/>
          </p:nvPr>
        </p:nvSpPr>
        <p:spPr>
          <a:xfrm>
            <a:off x="304800" y="4648200"/>
            <a:ext cx="8534400" cy="5334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13" name="Content Placeholder"/>
          <p:cNvSpPr>
            <a:spLocks noGrp="1"/>
          </p:cNvSpPr>
          <p:nvPr>
            <p:ph sz="quarter" idx="23"/>
          </p:nvPr>
        </p:nvSpPr>
        <p:spPr>
          <a:xfrm>
            <a:off x="304800" y="5257800"/>
            <a:ext cx="8534400" cy="5334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14" name="Content Placeholder"/>
          <p:cNvSpPr>
            <a:spLocks noGrp="1"/>
          </p:cNvSpPr>
          <p:nvPr>
            <p:ph sz="quarter" idx="24"/>
          </p:nvPr>
        </p:nvSpPr>
        <p:spPr>
          <a:xfrm>
            <a:off x="304800" y="5791200"/>
            <a:ext cx="8534400" cy="5334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Tree>
    <p:extLst>
      <p:ext uri="{BB962C8B-B14F-4D97-AF65-F5344CB8AC3E}">
        <p14:creationId xmlns:p14="http://schemas.microsoft.com/office/powerpoint/2010/main" val="3201159644"/>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5_Section">
    <p:spTree>
      <p:nvGrpSpPr>
        <p:cNvPr id="1" name=""/>
        <p:cNvGrpSpPr/>
        <p:nvPr/>
      </p:nvGrpSpPr>
      <p:grpSpPr>
        <a:xfrm>
          <a:off x="0" y="0"/>
          <a:ext cx="0" cy="0"/>
          <a:chOff x="0" y="0"/>
          <a:chExt cx="0" cy="0"/>
        </a:xfrm>
      </p:grpSpPr>
      <p:sp>
        <p:nvSpPr>
          <p:cNvPr id="2" name="Title "/>
          <p:cNvSpPr>
            <a:spLocks noGrp="1"/>
          </p:cNvSpPr>
          <p:nvPr>
            <p:ph type="title" hasCustomPrompt="1"/>
          </p:nvPr>
        </p:nvSpPr>
        <p:spPr>
          <a:xfrm>
            <a:off x="304800" y="762001"/>
            <a:ext cx="8534400" cy="99060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smtClean="0"/>
              <a:t>Section or Topic Heading</a:t>
            </a:r>
            <a:endParaRPr lang="en-US" dirty="0"/>
          </a:p>
        </p:txBody>
      </p:sp>
      <p:sp>
        <p:nvSpPr>
          <p:cNvPr id="6" name="Content Placeholder"/>
          <p:cNvSpPr>
            <a:spLocks noGrp="1"/>
          </p:cNvSpPr>
          <p:nvPr>
            <p:ph sz="quarter" idx="16"/>
          </p:nvPr>
        </p:nvSpPr>
        <p:spPr>
          <a:xfrm>
            <a:off x="304800" y="1752600"/>
            <a:ext cx="8534400" cy="3810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7" name="Content Placeholder"/>
          <p:cNvSpPr>
            <a:spLocks noGrp="1"/>
          </p:cNvSpPr>
          <p:nvPr>
            <p:ph sz="quarter" idx="17"/>
          </p:nvPr>
        </p:nvSpPr>
        <p:spPr>
          <a:xfrm>
            <a:off x="304800" y="2209800"/>
            <a:ext cx="8534400" cy="3048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8" name="Content Placeholder"/>
          <p:cNvSpPr>
            <a:spLocks noGrp="1"/>
          </p:cNvSpPr>
          <p:nvPr>
            <p:ph sz="quarter" idx="18"/>
          </p:nvPr>
        </p:nvSpPr>
        <p:spPr>
          <a:xfrm>
            <a:off x="301869" y="2590800"/>
            <a:ext cx="8534400" cy="3810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9" name="Content Placeholder"/>
          <p:cNvSpPr>
            <a:spLocks noGrp="1"/>
          </p:cNvSpPr>
          <p:nvPr>
            <p:ph sz="quarter" idx="19"/>
          </p:nvPr>
        </p:nvSpPr>
        <p:spPr>
          <a:xfrm>
            <a:off x="301869" y="3048000"/>
            <a:ext cx="8534400" cy="3810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10" name="Content Placeholder"/>
          <p:cNvSpPr>
            <a:spLocks noGrp="1"/>
          </p:cNvSpPr>
          <p:nvPr>
            <p:ph sz="quarter" idx="20"/>
          </p:nvPr>
        </p:nvSpPr>
        <p:spPr>
          <a:xfrm>
            <a:off x="301869" y="3505200"/>
            <a:ext cx="8534400" cy="41275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3" name="Slide Number Placeholder"/>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
        <p:nvSpPr>
          <p:cNvPr id="11" name="Content Placeholder"/>
          <p:cNvSpPr>
            <a:spLocks noGrp="1"/>
          </p:cNvSpPr>
          <p:nvPr>
            <p:ph sz="quarter" idx="21"/>
          </p:nvPr>
        </p:nvSpPr>
        <p:spPr>
          <a:xfrm>
            <a:off x="304800" y="4038600"/>
            <a:ext cx="1828800" cy="5334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12" name="Content Placeholder"/>
          <p:cNvSpPr>
            <a:spLocks noGrp="1"/>
          </p:cNvSpPr>
          <p:nvPr>
            <p:ph sz="quarter" idx="22"/>
          </p:nvPr>
        </p:nvSpPr>
        <p:spPr>
          <a:xfrm>
            <a:off x="304800" y="4648200"/>
            <a:ext cx="1828800" cy="5334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13" name="Content Placeholder"/>
          <p:cNvSpPr>
            <a:spLocks noGrp="1"/>
          </p:cNvSpPr>
          <p:nvPr>
            <p:ph sz="quarter" idx="23"/>
          </p:nvPr>
        </p:nvSpPr>
        <p:spPr>
          <a:xfrm>
            <a:off x="304800" y="5257800"/>
            <a:ext cx="1828800" cy="5334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14" name="Content Placeholder"/>
          <p:cNvSpPr>
            <a:spLocks noGrp="1"/>
          </p:cNvSpPr>
          <p:nvPr>
            <p:ph sz="quarter" idx="24"/>
          </p:nvPr>
        </p:nvSpPr>
        <p:spPr>
          <a:xfrm>
            <a:off x="304800" y="5791200"/>
            <a:ext cx="1828800" cy="5334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15" name="Content Placeholder"/>
          <p:cNvSpPr>
            <a:spLocks noGrp="1"/>
          </p:cNvSpPr>
          <p:nvPr>
            <p:ph sz="quarter" idx="25"/>
          </p:nvPr>
        </p:nvSpPr>
        <p:spPr>
          <a:xfrm>
            <a:off x="3886200" y="4038600"/>
            <a:ext cx="1828800" cy="5334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16" name="Content Placeholder"/>
          <p:cNvSpPr>
            <a:spLocks noGrp="1"/>
          </p:cNvSpPr>
          <p:nvPr>
            <p:ph sz="quarter" idx="26"/>
          </p:nvPr>
        </p:nvSpPr>
        <p:spPr>
          <a:xfrm>
            <a:off x="3886200" y="4648200"/>
            <a:ext cx="1828800" cy="5334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17" name="Content Placeholder"/>
          <p:cNvSpPr>
            <a:spLocks noGrp="1"/>
          </p:cNvSpPr>
          <p:nvPr>
            <p:ph sz="quarter" idx="27"/>
          </p:nvPr>
        </p:nvSpPr>
        <p:spPr>
          <a:xfrm>
            <a:off x="3886200" y="5257800"/>
            <a:ext cx="1828800" cy="5334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18" name="Content Placeholder"/>
          <p:cNvSpPr>
            <a:spLocks noGrp="1"/>
          </p:cNvSpPr>
          <p:nvPr>
            <p:ph sz="quarter" idx="28"/>
          </p:nvPr>
        </p:nvSpPr>
        <p:spPr>
          <a:xfrm>
            <a:off x="3886200" y="5791200"/>
            <a:ext cx="1828800" cy="5334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Tree>
    <p:extLst>
      <p:ext uri="{BB962C8B-B14F-4D97-AF65-F5344CB8AC3E}">
        <p14:creationId xmlns:p14="http://schemas.microsoft.com/office/powerpoint/2010/main" val="1697793622"/>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5" name="Title "/>
          <p:cNvSpPr>
            <a:spLocks noGrp="1"/>
          </p:cNvSpPr>
          <p:nvPr>
            <p:ph type="title" hasCustomPrompt="1"/>
          </p:nvPr>
        </p:nvSpPr>
        <p:spPr>
          <a:xfrm>
            <a:off x="304800" y="762001"/>
            <a:ext cx="8534400" cy="99060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smtClean="0"/>
              <a:t>Section or Topic Heading</a:t>
            </a:r>
            <a:endParaRPr lang="en-US" dirty="0"/>
          </a:p>
        </p:txBody>
      </p:sp>
      <p:sp>
        <p:nvSpPr>
          <p:cNvPr id="6" name="Content Placeholder 1"/>
          <p:cNvSpPr>
            <a:spLocks noGrp="1"/>
          </p:cNvSpPr>
          <p:nvPr>
            <p:ph sz="quarter" idx="16"/>
          </p:nvPr>
        </p:nvSpPr>
        <p:spPr>
          <a:xfrm>
            <a:off x="304800" y="1752600"/>
            <a:ext cx="4114800" cy="460375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7" name="Content Placeholder 2"/>
          <p:cNvSpPr>
            <a:spLocks noGrp="1"/>
          </p:cNvSpPr>
          <p:nvPr>
            <p:ph sz="quarter" idx="17"/>
          </p:nvPr>
        </p:nvSpPr>
        <p:spPr>
          <a:xfrm>
            <a:off x="4724400" y="1752600"/>
            <a:ext cx="4114800" cy="460375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3" name="Slide Number Placeholder "/>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1264760411"/>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5" name="Title "/>
          <p:cNvSpPr>
            <a:spLocks noGrp="1"/>
          </p:cNvSpPr>
          <p:nvPr>
            <p:ph type="title" hasCustomPrompt="1"/>
          </p:nvPr>
        </p:nvSpPr>
        <p:spPr>
          <a:xfrm>
            <a:off x="304800" y="762001"/>
            <a:ext cx="8534400" cy="99060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smtClean="0"/>
              <a:t>Section or Topic Heading</a:t>
            </a:r>
            <a:endParaRPr lang="en-US" dirty="0"/>
          </a:p>
        </p:txBody>
      </p:sp>
      <p:sp>
        <p:nvSpPr>
          <p:cNvPr id="6" name="Content Placeholder 1"/>
          <p:cNvSpPr>
            <a:spLocks noGrp="1"/>
          </p:cNvSpPr>
          <p:nvPr>
            <p:ph sz="quarter" idx="16"/>
          </p:nvPr>
        </p:nvSpPr>
        <p:spPr>
          <a:xfrm>
            <a:off x="304800" y="1752600"/>
            <a:ext cx="4114800" cy="28194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7" name="Content Placeholder 2"/>
          <p:cNvSpPr>
            <a:spLocks noGrp="1"/>
          </p:cNvSpPr>
          <p:nvPr>
            <p:ph sz="quarter" idx="17"/>
          </p:nvPr>
        </p:nvSpPr>
        <p:spPr>
          <a:xfrm>
            <a:off x="4724400" y="1752600"/>
            <a:ext cx="4114800" cy="28194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9" name="Content Placeholder 8"/>
          <p:cNvSpPr>
            <a:spLocks noGrp="1"/>
          </p:cNvSpPr>
          <p:nvPr>
            <p:ph sz="quarter" idx="18"/>
          </p:nvPr>
        </p:nvSpPr>
        <p:spPr>
          <a:xfrm>
            <a:off x="2286000" y="4724400"/>
            <a:ext cx="4572000" cy="1489075"/>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613298414"/>
      </p:ext>
    </p:extLst>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Key Term: Version B">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04800" y="914401"/>
            <a:ext cx="8534400" cy="990599"/>
          </a:xfrm>
        </p:spPr>
        <p:txBody>
          <a:bodyPr/>
          <a:lstStyle>
            <a:lvl1pPr>
              <a:defRPr baseline="0"/>
            </a:lvl1pPr>
          </a:lstStyle>
          <a:p>
            <a:r>
              <a:rPr lang="en-US" dirty="0" smtClean="0"/>
              <a:t>Anatomy and Physiology Defined</a:t>
            </a:r>
            <a:endParaRPr lang="en-US" dirty="0"/>
          </a:p>
        </p:txBody>
      </p:sp>
      <p:sp>
        <p:nvSpPr>
          <p:cNvPr id="7" name="Definition of Key Term"/>
          <p:cNvSpPr>
            <a:spLocks noGrp="1"/>
          </p:cNvSpPr>
          <p:nvPr>
            <p:ph sz="quarter" idx="15" hasCustomPrompt="1"/>
          </p:nvPr>
        </p:nvSpPr>
        <p:spPr>
          <a:xfrm>
            <a:off x="304800" y="1905000"/>
            <a:ext cx="8534400" cy="3962400"/>
          </a:xfrm>
          <a:prstGeom prst="rect">
            <a:avLst/>
          </a:prstGeom>
        </p:spPr>
        <p:txBody>
          <a:bodyPr/>
          <a:lstStyle>
            <a:lvl1pPr marL="292608" indent="-292608">
              <a:spcBef>
                <a:spcPts val="1000"/>
              </a:spcBef>
              <a:buClr>
                <a:schemeClr val="accent2"/>
              </a:buClr>
              <a:buFont typeface="Arial" charset="0"/>
              <a:buChar char="•"/>
              <a:defRPr sz="3000" b="0" i="0" baseline="0">
                <a:solidFill>
                  <a:schemeClr val="tx1"/>
                </a:solidFill>
                <a:latin typeface="Calibri" charset="0"/>
                <a:ea typeface="Calibri" charset="0"/>
                <a:cs typeface="Calibri" charset="0"/>
              </a:defRPr>
            </a:lvl1pPr>
            <a:lvl2pPr marL="803275" indent="-450850">
              <a:spcBef>
                <a:spcPts val="1000"/>
              </a:spcBef>
              <a:buFont typeface="+mj-lt"/>
              <a:buAutoNum type="alphaLcPeriod"/>
              <a:tabLst/>
              <a:defRPr sz="2800" b="0" i="0" baseline="0">
                <a:solidFill>
                  <a:schemeClr val="tx1"/>
                </a:solidFill>
                <a:latin typeface="Source Sans Pro" charset="0"/>
                <a:ea typeface="Source Sans Pro" charset="0"/>
                <a:cs typeface="Source Sans Pro" charset="0"/>
              </a:defRPr>
            </a:lvl2pPr>
          </a:lstStyle>
          <a:p>
            <a:pPr lvl="0"/>
            <a:r>
              <a:rPr lang="en-US" dirty="0" smtClean="0"/>
              <a:t>Anatomy is the science of structure and the relationships among structures.</a:t>
            </a:r>
          </a:p>
          <a:p>
            <a:pPr lvl="0"/>
            <a:r>
              <a:rPr lang="en-US" dirty="0" smtClean="0"/>
              <a:t>Physiology is the science of body functions, that is, how the body parts work.</a:t>
            </a:r>
            <a:endParaRPr lang="en-US" dirty="0"/>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2168815454"/>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hapter Outline: Version A">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95274" y="777241"/>
            <a:ext cx="8543926"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smtClean="0"/>
              <a:t>Chapter Outline</a:t>
            </a:r>
            <a:endParaRPr lang="en-US" dirty="0"/>
          </a:p>
        </p:txBody>
      </p:sp>
      <p:sp>
        <p:nvSpPr>
          <p:cNvPr id="13" name="COBBL"/>
          <p:cNvSpPr>
            <a:spLocks noGrp="1"/>
          </p:cNvSpPr>
          <p:nvPr>
            <p:ph sz="quarter" idx="10" hasCustomPrompt="1"/>
          </p:nvPr>
        </p:nvSpPr>
        <p:spPr>
          <a:xfrm>
            <a:off x="304800" y="1752600"/>
            <a:ext cx="8534400" cy="4495800"/>
          </a:xfrm>
          <a:prstGeom prst="rect">
            <a:avLst/>
          </a:prstGeom>
        </p:spPr>
        <p:txBody>
          <a:bodyPr/>
          <a:lstStyle>
            <a:lvl1pPr marL="295275" indent="-295275">
              <a:buClr>
                <a:schemeClr val="accent2"/>
              </a:buClr>
              <a:tabLst/>
              <a:defRPr sz="2800" b="0" i="0" baseline="0">
                <a:latin typeface="Calibri" charset="0"/>
                <a:ea typeface="Calibri" charset="0"/>
                <a:cs typeface="Calibri" charset="0"/>
              </a:defRPr>
            </a:lvl1pPr>
            <a:lvl2pPr>
              <a:defRPr sz="2800" b="0" i="0">
                <a:latin typeface="Source Sans Pro" charset="0"/>
                <a:ea typeface="Source Sans Pro" charset="0"/>
                <a:cs typeface="Source Sans Pro" charset="0"/>
              </a:defRPr>
            </a:lvl2pPr>
            <a:lvl3pPr>
              <a:defRPr sz="2800" b="0" i="0">
                <a:latin typeface="Source Sans Pro" charset="0"/>
                <a:ea typeface="Source Sans Pro" charset="0"/>
                <a:cs typeface="Source Sans Pro" charset="0"/>
              </a:defRPr>
            </a:lvl3pPr>
            <a:lvl4pPr>
              <a:defRPr sz="2800" b="0" i="0">
                <a:latin typeface="Source Sans Pro" charset="0"/>
                <a:ea typeface="Source Sans Pro" charset="0"/>
                <a:cs typeface="Source Sans Pro" charset="0"/>
              </a:defRPr>
            </a:lvl4pPr>
            <a:lvl5pPr>
              <a:defRPr sz="2800" b="0" i="0">
                <a:latin typeface="Source Sans Pro" charset="0"/>
                <a:ea typeface="Source Sans Pro" charset="0"/>
                <a:cs typeface="Source Sans Pro" charset="0"/>
              </a:defRPr>
            </a:lvl5pPr>
          </a:lstStyle>
          <a:p>
            <a:pPr lvl="0"/>
            <a:r>
              <a:rPr lang="en-US" dirty="0" smtClean="0"/>
              <a:t>This Is a Sample Outline for One-Column</a:t>
            </a:r>
          </a:p>
          <a:p>
            <a:pPr lvl="0"/>
            <a:r>
              <a:rPr lang="en-US" dirty="0" smtClean="0"/>
              <a:t>It Is One-Column Only</a:t>
            </a:r>
          </a:p>
          <a:p>
            <a:pPr lvl="0"/>
            <a:r>
              <a:rPr lang="en-US" dirty="0" smtClean="0"/>
              <a:t>This Outline Has H1 Headings Only</a:t>
            </a:r>
          </a:p>
          <a:p>
            <a:pPr lvl="0"/>
            <a:r>
              <a:rPr lang="en-US" dirty="0" smtClean="0"/>
              <a:t>The Headings Are in Title Case, Matching the </a:t>
            </a:r>
            <a:r>
              <a:rPr lang="en-US" dirty="0" err="1" smtClean="0"/>
              <a:t>eText</a:t>
            </a:r>
            <a:r>
              <a:rPr lang="en-US" dirty="0" smtClean="0"/>
              <a:t>; This Can Vary by Title</a:t>
            </a:r>
          </a:p>
          <a:p>
            <a:pPr lvl="0"/>
            <a:r>
              <a:rPr lang="en-US" dirty="0" smtClean="0"/>
              <a:t>This List Is Bulleted</a:t>
            </a:r>
          </a:p>
          <a:p>
            <a:pPr lvl="0"/>
            <a:r>
              <a:rPr lang="en-US" dirty="0" smtClean="0"/>
              <a:t>The Outline Slide Has a Footer</a:t>
            </a:r>
          </a:p>
          <a:p>
            <a:pPr lvl="0"/>
            <a:r>
              <a:rPr lang="en-US" dirty="0" smtClean="0"/>
              <a:t>Outline Items Usually Have No Ending Punctuation</a:t>
            </a:r>
          </a:p>
        </p:txBody>
      </p:sp>
      <p:sp>
        <p:nvSpPr>
          <p:cNvPr id="4" name="Slide Number Placeholder 3"/>
          <p:cNvSpPr>
            <a:spLocks noGrp="1"/>
          </p:cNvSpPr>
          <p:nvPr>
            <p:ph type="sldNum" sz="quarter" idx="12"/>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3" name="Footer Placeholder 2"/>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1866936031"/>
      </p:ext>
    </p:extLst>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Image Slide: Version A">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04800" y="5350050"/>
            <a:ext cx="8534400" cy="309975"/>
          </a:xfrm>
          <a:prstGeom prst="rect">
            <a:avLst/>
          </a:prstGeom>
        </p:spPr>
        <p:txBody>
          <a:bodyPr/>
          <a:lstStyle>
            <a:lvl1pPr>
              <a:defRPr sz="2000" b="0" i="0">
                <a:latin typeface="Calibri" charset="0"/>
                <a:ea typeface="Calibri" charset="0"/>
                <a:cs typeface="Calibri" charset="0"/>
              </a:defRPr>
            </a:lvl1pPr>
          </a:lstStyle>
          <a:p>
            <a:pPr lvl="0"/>
            <a:r>
              <a:rPr lang="en-US" sz="2000" dirty="0" smtClean="0"/>
              <a:t>Figure Title</a:t>
            </a:r>
          </a:p>
        </p:txBody>
      </p:sp>
      <p:sp>
        <p:nvSpPr>
          <p:cNvPr id="3" name="Content Placeholder 2"/>
          <p:cNvSpPr>
            <a:spLocks noGrp="1"/>
          </p:cNvSpPr>
          <p:nvPr>
            <p:ph idx="1"/>
          </p:nvPr>
        </p:nvSpPr>
        <p:spPr>
          <a:xfrm>
            <a:off x="304800" y="820738"/>
            <a:ext cx="8534400" cy="4452937"/>
          </a:xfrm>
          <a:prstGeom prst="rect">
            <a:avLst/>
          </a:prstGeom>
        </p:spPr>
        <p:txBody>
          <a:bodyPr/>
          <a:lstStyle>
            <a:lvl1pPr marL="0" indent="0">
              <a:buNone/>
              <a:defRPr b="0" i="0">
                <a:latin typeface="Calibri" charset="0"/>
                <a:ea typeface="Calibri" charset="0"/>
                <a:cs typeface="Calibri" charset="0"/>
              </a:defRPr>
            </a:lvl1pPr>
          </a:lstStyle>
          <a:p>
            <a:pPr lvl="0"/>
            <a:endParaRPr lang="en-US" dirty="0"/>
          </a:p>
        </p:txBody>
      </p:sp>
      <p:sp>
        <p:nvSpPr>
          <p:cNvPr id="8" name="Content Placeholder 7"/>
          <p:cNvSpPr>
            <a:spLocks noGrp="1"/>
          </p:cNvSpPr>
          <p:nvPr>
            <p:ph sz="quarter" idx="13" hasCustomPrompt="1"/>
          </p:nvPr>
        </p:nvSpPr>
        <p:spPr>
          <a:xfrm>
            <a:off x="304800" y="5780675"/>
            <a:ext cx="8534400" cy="467725"/>
          </a:xfrm>
          <a:prstGeom prst="rect">
            <a:avLst/>
          </a:prstGeom>
        </p:spPr>
        <p:txBody>
          <a:bodyPr/>
          <a:lstStyle>
            <a:lvl1pPr marL="0" indent="0">
              <a:buNone/>
              <a:defRPr sz="2000" b="0" i="0">
                <a:latin typeface="Calibri" charset="0"/>
                <a:ea typeface="Calibri" charset="0"/>
                <a:cs typeface="Calibri" charset="0"/>
              </a:defRPr>
            </a:lvl1pPr>
          </a:lstStyle>
          <a:p>
            <a:pPr lvl="0"/>
            <a:r>
              <a:rPr lang="en-US" sz="2000" dirty="0" smtClean="0"/>
              <a:t>Figure 4.5 Figure title placeholder</a:t>
            </a:r>
          </a:p>
        </p:txBody>
      </p:sp>
      <p:sp>
        <p:nvSpPr>
          <p:cNvPr id="6" name="Slide Number Placeholder 5"/>
          <p:cNvSpPr>
            <a:spLocks noGrp="1"/>
          </p:cNvSpPr>
          <p:nvPr>
            <p:ph type="sldNum" sz="quarter" idx="12"/>
          </p:nvPr>
        </p:nvSpPr>
        <p:spPr>
          <a:xfrm>
            <a:off x="6457950" y="6356350"/>
            <a:ext cx="2381250" cy="365125"/>
          </a:xfrm>
        </p:spPr>
        <p:txBody>
          <a:bodyPr/>
          <a:lstStyle>
            <a:lvl1pPr>
              <a:defRPr b="0" i="0">
                <a:latin typeface="Calibri" charset="0"/>
                <a:ea typeface="Calibri" charset="0"/>
                <a:cs typeface="Calibri" charset="0"/>
              </a:defRPr>
            </a:lvl1pPr>
          </a:lstStyle>
          <a:p>
            <a:fld id="{42181430-7FCB-BA4C-90CE-EB7ACCC9EC50}" type="slidenum">
              <a:rPr lang="en-US" smtClean="0"/>
              <a:pPr/>
              <a:t>‹#›</a:t>
            </a:fld>
            <a:endParaRPr lang="en-US" dirty="0"/>
          </a:p>
        </p:txBody>
      </p:sp>
      <p:sp>
        <p:nvSpPr>
          <p:cNvPr id="5" name="Footer Placeholder 4"/>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1266737645"/>
      </p:ext>
    </p:extLst>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Image Slide: Version B">
    <p:spTree>
      <p:nvGrpSpPr>
        <p:cNvPr id="1" name=""/>
        <p:cNvGrpSpPr/>
        <p:nvPr/>
      </p:nvGrpSpPr>
      <p:grpSpPr>
        <a:xfrm>
          <a:off x="0" y="0"/>
          <a:ext cx="0" cy="0"/>
          <a:chOff x="0" y="0"/>
          <a:chExt cx="0" cy="0"/>
        </a:xfrm>
      </p:grpSpPr>
      <p:sp>
        <p:nvSpPr>
          <p:cNvPr id="4" name="Title 3"/>
          <p:cNvSpPr>
            <a:spLocks noGrp="1"/>
          </p:cNvSpPr>
          <p:nvPr>
            <p:ph type="title" hasCustomPrompt="1"/>
          </p:nvPr>
        </p:nvSpPr>
        <p:spPr>
          <a:xfrm>
            <a:off x="304800" y="5920581"/>
            <a:ext cx="8534400" cy="435770"/>
          </a:xfrm>
          <a:prstGeom prst="rect">
            <a:avLst/>
          </a:prstGeom>
        </p:spPr>
        <p:txBody>
          <a:bodyPr/>
          <a:lstStyle>
            <a:lvl1pPr algn="ctr">
              <a:defRPr b="0" i="0">
                <a:latin typeface="Calibri" charset="0"/>
                <a:ea typeface="Calibri" charset="0"/>
                <a:cs typeface="Calibri" charset="0"/>
              </a:defRPr>
            </a:lvl1pPr>
          </a:lstStyle>
          <a:p>
            <a:r>
              <a:rPr lang="en-US" dirty="0" smtClean="0"/>
              <a:t>Image Title</a:t>
            </a:r>
            <a:endParaRPr lang="en-US" dirty="0"/>
          </a:p>
        </p:txBody>
      </p:sp>
      <p:sp>
        <p:nvSpPr>
          <p:cNvPr id="3" name="Content Placeholder 2"/>
          <p:cNvSpPr>
            <a:spLocks noGrp="1"/>
          </p:cNvSpPr>
          <p:nvPr>
            <p:ph idx="1"/>
          </p:nvPr>
        </p:nvSpPr>
        <p:spPr>
          <a:xfrm>
            <a:off x="304800" y="820738"/>
            <a:ext cx="8534400" cy="4970462"/>
          </a:xfrm>
          <a:prstGeom prst="rect">
            <a:avLst/>
          </a:prstGeom>
        </p:spPr>
        <p:txBody>
          <a:bodyPr/>
          <a:lstStyle>
            <a:lvl1pPr marL="0" indent="0">
              <a:buNone/>
              <a:defRPr b="0" i="0">
                <a:latin typeface="Calibri" charset="0"/>
                <a:ea typeface="Calibri" charset="0"/>
                <a:cs typeface="Calibri" charset="0"/>
              </a:defRPr>
            </a:lvl1pPr>
          </a:lstStyle>
          <a:p>
            <a:pPr lvl="0"/>
            <a:endParaRPr lang="en-US" dirty="0"/>
          </a:p>
        </p:txBody>
      </p:sp>
      <p:sp>
        <p:nvSpPr>
          <p:cNvPr id="6" name="Slide Number Placeholder 5"/>
          <p:cNvSpPr>
            <a:spLocks noGrp="1"/>
          </p:cNvSpPr>
          <p:nvPr>
            <p:ph type="sldNum" sz="quarter" idx="12"/>
          </p:nvPr>
        </p:nvSpPr>
        <p:spPr>
          <a:xfrm>
            <a:off x="6457950" y="6356350"/>
            <a:ext cx="2381250" cy="365125"/>
          </a:xfrm>
        </p:spPr>
        <p:txBody>
          <a:bodyPr/>
          <a:lstStyle>
            <a:lvl1pPr>
              <a:defRPr b="0" i="0">
                <a:latin typeface="Calibri" charset="0"/>
                <a:ea typeface="Calibri" charset="0"/>
                <a:cs typeface="Calibri" charset="0"/>
              </a:defRPr>
            </a:lvl1pPr>
          </a:lstStyle>
          <a:p>
            <a:fld id="{42181430-7FCB-BA4C-90CE-EB7ACCC9EC50}" type="slidenum">
              <a:rPr lang="en-US" smtClean="0"/>
              <a:pPr/>
              <a:t>‹#›</a:t>
            </a:fld>
            <a:endParaRPr lang="en-US" dirty="0"/>
          </a:p>
        </p:txBody>
      </p:sp>
      <p:sp>
        <p:nvSpPr>
          <p:cNvPr id="5" name="Footer Placeholder 4"/>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hapter Outline: Version B">
    <p:spTree>
      <p:nvGrpSpPr>
        <p:cNvPr id="1" name=""/>
        <p:cNvGrpSpPr/>
        <p:nvPr/>
      </p:nvGrpSpPr>
      <p:grpSpPr>
        <a:xfrm>
          <a:off x="0" y="0"/>
          <a:ext cx="0" cy="0"/>
          <a:chOff x="0" y="0"/>
          <a:chExt cx="0" cy="0"/>
        </a:xfrm>
      </p:grpSpPr>
      <p:sp>
        <p:nvSpPr>
          <p:cNvPr id="8"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smtClean="0"/>
              <a:t>Chapter Outline</a:t>
            </a:r>
            <a:endParaRPr lang="en-US" dirty="0"/>
          </a:p>
        </p:txBody>
      </p:sp>
      <p:sp>
        <p:nvSpPr>
          <p:cNvPr id="6" name="COBBL 2-col"/>
          <p:cNvSpPr>
            <a:spLocks noGrp="1"/>
          </p:cNvSpPr>
          <p:nvPr>
            <p:ph sz="quarter" idx="12" hasCustomPrompt="1"/>
          </p:nvPr>
        </p:nvSpPr>
        <p:spPr>
          <a:xfrm>
            <a:off x="304800" y="1752600"/>
            <a:ext cx="8534400" cy="4603750"/>
          </a:xfrm>
          <a:prstGeom prst="rect">
            <a:avLst/>
          </a:prstGeom>
        </p:spPr>
        <p:txBody>
          <a:bodyPr numCol="2" spcCol="548640"/>
          <a:lstStyle>
            <a:lvl1pPr marL="292608" marR="0" indent="-292608" algn="l" defTabSz="914400" rtl="0" eaLnBrk="1" fontAlgn="auto" latinLnBrk="0" hangingPunct="1">
              <a:lnSpc>
                <a:spcPct val="90000"/>
              </a:lnSpc>
              <a:spcBef>
                <a:spcPts val="1000"/>
              </a:spcBef>
              <a:spcAft>
                <a:spcPts val="0"/>
              </a:spcAft>
              <a:buClr>
                <a:schemeClr val="accent2"/>
              </a:buClr>
              <a:buSzTx/>
              <a:buFont typeface="Arial"/>
              <a:buChar char="•"/>
              <a:tabLst/>
              <a:defRPr sz="2800" b="0" i="0" baseline="0">
                <a:latin typeface="Calibri" charset="0"/>
                <a:ea typeface="Calibri" charset="0"/>
                <a:cs typeface="Calibri" charset="0"/>
              </a:defRPr>
            </a:lvl1pPr>
            <a:lvl2pPr>
              <a:defRPr sz="2800" b="0" i="0">
                <a:latin typeface="Source Sans Pro" charset="0"/>
                <a:ea typeface="Source Sans Pro" charset="0"/>
                <a:cs typeface="Source Sans Pro" charset="0"/>
              </a:defRPr>
            </a:lvl2pPr>
            <a:lvl3pPr>
              <a:defRPr sz="2800" b="0" i="0">
                <a:latin typeface="Source Sans Pro" charset="0"/>
                <a:ea typeface="Source Sans Pro" charset="0"/>
                <a:cs typeface="Source Sans Pro" charset="0"/>
              </a:defRPr>
            </a:lvl3pPr>
            <a:lvl4pPr>
              <a:defRPr sz="2800" b="0" i="0">
                <a:latin typeface="Source Sans Pro" charset="0"/>
                <a:ea typeface="Source Sans Pro" charset="0"/>
                <a:cs typeface="Source Sans Pro" charset="0"/>
              </a:defRPr>
            </a:lvl4pPr>
            <a:lvl5pPr>
              <a:defRPr sz="2800" b="0" i="0">
                <a:latin typeface="Source Sans Pro" charset="0"/>
                <a:ea typeface="Source Sans Pro" charset="0"/>
                <a:cs typeface="Source Sans Pro" charset="0"/>
              </a:defRPr>
            </a:lvl5pPr>
          </a:lstStyle>
          <a:p>
            <a:pPr lvl="0"/>
            <a:r>
              <a:rPr lang="en-US" dirty="0" smtClean="0"/>
              <a:t>This Is a Sample Outline For Two-Column</a:t>
            </a:r>
          </a:p>
          <a:p>
            <a:pPr lvl="0"/>
            <a:r>
              <a:rPr lang="en-US" dirty="0" smtClean="0"/>
              <a:t>This Outline Has No Sub-lists</a:t>
            </a:r>
          </a:p>
          <a:p>
            <a:pPr lvl="0"/>
            <a:r>
              <a:rPr lang="en-US" dirty="0" smtClean="0"/>
              <a:t>This List Is Bulleted</a:t>
            </a:r>
          </a:p>
          <a:p>
            <a:pPr lvl="0"/>
            <a:r>
              <a:rPr lang="en-US" dirty="0" smtClean="0"/>
              <a:t>The Outline Slide Has A Footer</a:t>
            </a:r>
          </a:p>
          <a:p>
            <a:pPr lvl="0"/>
            <a:r>
              <a:rPr lang="en-US" dirty="0" smtClean="0"/>
              <a:t>Outline Items Usually Have No Ending Punctuation</a:t>
            </a:r>
          </a:p>
          <a:p>
            <a:pPr lvl="0"/>
            <a:r>
              <a:rPr lang="en-US" dirty="0" smtClean="0"/>
              <a:t>This is Another Heading</a:t>
            </a:r>
          </a:p>
          <a:p>
            <a:pPr lvl="0"/>
            <a:r>
              <a:rPr lang="en-US" dirty="0" smtClean="0"/>
              <a:t>This is Another Heading</a:t>
            </a:r>
          </a:p>
          <a:p>
            <a:pPr marL="292608" marR="0" lvl="0" indent="-292608" algn="l" defTabSz="914400" rtl="0" eaLnBrk="1" fontAlgn="auto" latinLnBrk="0" hangingPunct="1">
              <a:lnSpc>
                <a:spcPct val="90000"/>
              </a:lnSpc>
              <a:spcBef>
                <a:spcPts val="1000"/>
              </a:spcBef>
              <a:spcAft>
                <a:spcPts val="0"/>
              </a:spcAft>
              <a:buClr>
                <a:schemeClr val="accent2"/>
              </a:buClr>
              <a:buSzTx/>
              <a:buFont typeface="Arial"/>
              <a:buChar char="•"/>
              <a:tabLst/>
              <a:defRPr/>
            </a:pPr>
            <a:r>
              <a:rPr lang="en-US" dirty="0" smtClean="0"/>
              <a:t>This is Another Heading</a:t>
            </a:r>
          </a:p>
          <a:p>
            <a:pPr marL="292608" marR="0" lvl="0" indent="-292608" algn="l" defTabSz="914400" rtl="0" eaLnBrk="1" fontAlgn="auto" latinLnBrk="0" hangingPunct="1">
              <a:lnSpc>
                <a:spcPct val="90000"/>
              </a:lnSpc>
              <a:spcBef>
                <a:spcPts val="1000"/>
              </a:spcBef>
              <a:spcAft>
                <a:spcPts val="0"/>
              </a:spcAft>
              <a:buClr>
                <a:schemeClr val="accent2"/>
              </a:buClr>
              <a:buSzTx/>
              <a:buFont typeface="Arial"/>
              <a:buChar char="•"/>
              <a:tabLst/>
              <a:defRPr/>
            </a:pPr>
            <a:r>
              <a:rPr lang="en-US" dirty="0" smtClean="0"/>
              <a:t>This is Another Heading</a:t>
            </a:r>
          </a:p>
          <a:p>
            <a:pPr marL="292608" marR="0" lvl="0" indent="-292608" algn="l" defTabSz="914400" rtl="0" eaLnBrk="1" fontAlgn="auto" latinLnBrk="0" hangingPunct="1">
              <a:lnSpc>
                <a:spcPct val="90000"/>
              </a:lnSpc>
              <a:spcBef>
                <a:spcPts val="1000"/>
              </a:spcBef>
              <a:spcAft>
                <a:spcPts val="0"/>
              </a:spcAft>
              <a:buClr>
                <a:schemeClr val="accent2"/>
              </a:buClr>
              <a:buSzTx/>
              <a:buFont typeface="Arial"/>
              <a:buChar char="•"/>
              <a:tabLst/>
              <a:defRPr/>
            </a:pPr>
            <a:r>
              <a:rPr lang="en-US" dirty="0" smtClean="0"/>
              <a:t>This is Another Heading</a:t>
            </a:r>
          </a:p>
          <a:p>
            <a:pPr marL="292608" marR="0" lvl="0" indent="-292608" algn="l" defTabSz="914400" rtl="0" eaLnBrk="1" fontAlgn="auto" latinLnBrk="0" hangingPunct="1">
              <a:lnSpc>
                <a:spcPct val="90000"/>
              </a:lnSpc>
              <a:spcBef>
                <a:spcPts val="1000"/>
              </a:spcBef>
              <a:spcAft>
                <a:spcPts val="0"/>
              </a:spcAft>
              <a:buClr>
                <a:schemeClr val="accent2"/>
              </a:buClr>
              <a:buSzTx/>
              <a:buFont typeface="Arial"/>
              <a:buChar char="•"/>
              <a:tabLst/>
              <a:defRPr/>
            </a:pPr>
            <a:r>
              <a:rPr lang="en-US" dirty="0" smtClean="0"/>
              <a:t>This is Another Heading</a:t>
            </a:r>
          </a:p>
          <a:p>
            <a:pPr marL="292608" marR="0" lvl="0" indent="-292608" algn="l" defTabSz="914400" rtl="0" eaLnBrk="1" fontAlgn="auto" latinLnBrk="0" hangingPunct="1">
              <a:lnSpc>
                <a:spcPct val="90000"/>
              </a:lnSpc>
              <a:spcBef>
                <a:spcPts val="1000"/>
              </a:spcBef>
              <a:spcAft>
                <a:spcPts val="0"/>
              </a:spcAft>
              <a:buClr>
                <a:schemeClr val="accent2"/>
              </a:buClr>
              <a:buSzTx/>
              <a:buFont typeface="Arial"/>
              <a:buChar char="•"/>
              <a:tabLst/>
              <a:defRPr/>
            </a:pPr>
            <a:r>
              <a:rPr lang="en-US" dirty="0" smtClean="0"/>
              <a:t>This is Another Heading</a:t>
            </a:r>
          </a:p>
          <a:p>
            <a:pPr marL="292608" marR="0" lvl="0" indent="-292608" algn="l" defTabSz="914400" rtl="0" eaLnBrk="1" fontAlgn="auto" latinLnBrk="0" hangingPunct="1">
              <a:lnSpc>
                <a:spcPct val="90000"/>
              </a:lnSpc>
              <a:spcBef>
                <a:spcPts val="1000"/>
              </a:spcBef>
              <a:spcAft>
                <a:spcPts val="0"/>
              </a:spcAft>
              <a:buClr>
                <a:schemeClr val="accent2"/>
              </a:buClr>
              <a:buSzTx/>
              <a:buFont typeface="Arial"/>
              <a:buChar char="•"/>
              <a:tabLst/>
              <a:defRPr/>
            </a:pPr>
            <a:r>
              <a:rPr lang="en-US" dirty="0" smtClean="0"/>
              <a:t>This is Another Heading</a:t>
            </a:r>
          </a:p>
          <a:p>
            <a:pPr lvl="0"/>
            <a:endParaRPr lang="en-US" dirty="0" smtClean="0"/>
          </a:p>
        </p:txBody>
      </p:sp>
      <p:sp>
        <p:nvSpPr>
          <p:cNvPr id="7" name="Slide Number Placeholder 6"/>
          <p:cNvSpPr>
            <a:spLocks noGrp="1"/>
          </p:cNvSpPr>
          <p:nvPr>
            <p:ph type="sldNum" sz="quarter" idx="14"/>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2" name="Footer Placeholder 1"/>
          <p:cNvSpPr>
            <a:spLocks noGrp="1"/>
          </p:cNvSpPr>
          <p:nvPr>
            <p:ph type="ftr" sz="quarter" idx="13"/>
          </p:nvPr>
        </p:nvSpPr>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99360071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hapter Outline: Version C1 (single#)">
    <p:spTree>
      <p:nvGrpSpPr>
        <p:cNvPr id="1" name=""/>
        <p:cNvGrpSpPr/>
        <p:nvPr/>
      </p:nvGrpSpPr>
      <p:grpSpPr>
        <a:xfrm>
          <a:off x="0" y="0"/>
          <a:ext cx="0" cy="0"/>
          <a:chOff x="0" y="0"/>
          <a:chExt cx="0" cy="0"/>
        </a:xfrm>
      </p:grpSpPr>
      <p:sp>
        <p:nvSpPr>
          <p:cNvPr id="8"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smtClean="0"/>
              <a:t>Chapter Outline</a:t>
            </a:r>
            <a:endParaRPr lang="en-US" dirty="0"/>
          </a:p>
        </p:txBody>
      </p:sp>
      <p:sp>
        <p:nvSpPr>
          <p:cNvPr id="6" name="COBNL"/>
          <p:cNvSpPr>
            <a:spLocks noGrp="1"/>
          </p:cNvSpPr>
          <p:nvPr>
            <p:ph sz="quarter" idx="12" hasCustomPrompt="1"/>
          </p:nvPr>
        </p:nvSpPr>
        <p:spPr>
          <a:xfrm>
            <a:off x="304800" y="1752600"/>
            <a:ext cx="8534400" cy="4495800"/>
          </a:xfrm>
          <a:prstGeom prst="rect">
            <a:avLst/>
          </a:prstGeom>
        </p:spPr>
        <p:txBody>
          <a:bodyPr/>
          <a:lstStyle>
            <a:lvl1pPr marL="514350" indent="-514350">
              <a:buClr>
                <a:schemeClr val="accent2"/>
              </a:buClr>
              <a:buFont typeface="+mj-lt"/>
              <a:buAutoNum type="arabicPeriod"/>
              <a:defRPr sz="2800" b="0" i="0" baseline="0">
                <a:latin typeface="Calibri" charset="0"/>
                <a:ea typeface="Calibri" charset="0"/>
                <a:cs typeface="Calibri" charset="0"/>
              </a:defRPr>
            </a:lvl1pPr>
            <a:lvl2pPr>
              <a:defRPr sz="2800" b="0" i="0">
                <a:latin typeface="Source Sans Pro" charset="0"/>
                <a:ea typeface="Source Sans Pro" charset="0"/>
                <a:cs typeface="Source Sans Pro" charset="0"/>
              </a:defRPr>
            </a:lvl2pPr>
            <a:lvl3pPr>
              <a:defRPr sz="2800" b="0" i="0">
                <a:latin typeface="Source Sans Pro" charset="0"/>
                <a:ea typeface="Source Sans Pro" charset="0"/>
                <a:cs typeface="Source Sans Pro" charset="0"/>
              </a:defRPr>
            </a:lvl3pPr>
            <a:lvl4pPr>
              <a:defRPr sz="2800" b="0" i="0">
                <a:latin typeface="Source Sans Pro" charset="0"/>
                <a:ea typeface="Source Sans Pro" charset="0"/>
                <a:cs typeface="Source Sans Pro" charset="0"/>
              </a:defRPr>
            </a:lvl4pPr>
            <a:lvl5pPr>
              <a:defRPr sz="2800" b="0" i="0">
                <a:latin typeface="Source Sans Pro" charset="0"/>
                <a:ea typeface="Source Sans Pro" charset="0"/>
                <a:cs typeface="Source Sans Pro" charset="0"/>
              </a:defRPr>
            </a:lvl5pPr>
          </a:lstStyle>
          <a:p>
            <a:pPr lvl="0"/>
            <a:r>
              <a:rPr lang="en-US" dirty="0" smtClean="0"/>
              <a:t>This Is a Sample Outline for One-Column</a:t>
            </a:r>
          </a:p>
          <a:p>
            <a:pPr lvl="0"/>
            <a:r>
              <a:rPr lang="en-US" dirty="0" smtClean="0"/>
              <a:t>It Is One-Column Only</a:t>
            </a:r>
          </a:p>
          <a:p>
            <a:pPr lvl="0"/>
            <a:r>
              <a:rPr lang="en-US" dirty="0" smtClean="0"/>
              <a:t>This Outline Has H1 Headings Only</a:t>
            </a:r>
          </a:p>
          <a:p>
            <a:pPr lvl="0"/>
            <a:r>
              <a:rPr lang="en-US" dirty="0" smtClean="0"/>
              <a:t>The Headings Are in Title Case, Matching the </a:t>
            </a:r>
            <a:r>
              <a:rPr lang="en-US" dirty="0" err="1" smtClean="0"/>
              <a:t>eText</a:t>
            </a:r>
            <a:r>
              <a:rPr lang="en-US" dirty="0" smtClean="0"/>
              <a:t>; This Can Vary by Title</a:t>
            </a:r>
          </a:p>
          <a:p>
            <a:pPr lvl="0"/>
            <a:r>
              <a:rPr lang="en-US" dirty="0" smtClean="0"/>
              <a:t>This List Is Numbered</a:t>
            </a:r>
          </a:p>
          <a:p>
            <a:pPr lvl="0"/>
            <a:r>
              <a:rPr lang="en-US" dirty="0" smtClean="0"/>
              <a:t>The Outline Slide Has a Footer</a:t>
            </a:r>
          </a:p>
          <a:p>
            <a:pPr lvl="0"/>
            <a:r>
              <a:rPr lang="en-US" dirty="0" smtClean="0"/>
              <a:t>Outline Items Usually Have No Ending Punctuation</a:t>
            </a:r>
          </a:p>
        </p:txBody>
      </p:sp>
      <p:sp>
        <p:nvSpPr>
          <p:cNvPr id="7" name="Slide Number Placeholder 6"/>
          <p:cNvSpPr>
            <a:spLocks noGrp="1"/>
          </p:cNvSpPr>
          <p:nvPr>
            <p:ph type="sldNum" sz="quarter" idx="14"/>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2" name="Footer Placeholder 1"/>
          <p:cNvSpPr>
            <a:spLocks noGrp="1"/>
          </p:cNvSpPr>
          <p:nvPr>
            <p:ph type="ftr" sz="quarter" idx="13"/>
          </p:nvPr>
        </p:nvSpPr>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1786427635"/>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hapter Outline: Version C2 (double#)">
    <p:spTree>
      <p:nvGrpSpPr>
        <p:cNvPr id="1" name=""/>
        <p:cNvGrpSpPr/>
        <p:nvPr/>
      </p:nvGrpSpPr>
      <p:grpSpPr>
        <a:xfrm>
          <a:off x="0" y="0"/>
          <a:ext cx="0" cy="0"/>
          <a:chOff x="0" y="0"/>
          <a:chExt cx="0" cy="0"/>
        </a:xfrm>
      </p:grpSpPr>
      <p:sp>
        <p:nvSpPr>
          <p:cNvPr id="6"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smtClean="0"/>
              <a:t>Chapter Outline</a:t>
            </a:r>
            <a:endParaRPr lang="en-US" dirty="0"/>
          </a:p>
        </p:txBody>
      </p:sp>
      <p:sp>
        <p:nvSpPr>
          <p:cNvPr id="10" name="COBNL"/>
          <p:cNvSpPr>
            <a:spLocks noGrp="1"/>
          </p:cNvSpPr>
          <p:nvPr>
            <p:ph sz="quarter" idx="14" hasCustomPrompt="1"/>
          </p:nvPr>
        </p:nvSpPr>
        <p:spPr>
          <a:xfrm>
            <a:off x="304800" y="1752600"/>
            <a:ext cx="8534400" cy="4114800"/>
          </a:xfrm>
          <a:prstGeom prst="rect">
            <a:avLst/>
          </a:prstGeom>
        </p:spPr>
        <p:txBody>
          <a:bodyPr/>
          <a:lstStyle>
            <a:lvl1pPr marL="803275" indent="-803275">
              <a:buNone/>
              <a:tabLst/>
              <a:defRPr sz="2800" b="0" i="0" baseline="0">
                <a:latin typeface="Calibri" charset="0"/>
                <a:ea typeface="Calibri" charset="0"/>
                <a:cs typeface="Calibri" charset="0"/>
              </a:defRPr>
            </a:lvl1pPr>
          </a:lstStyle>
          <a:p>
            <a:pPr lvl="0"/>
            <a:r>
              <a:rPr lang="en-US" dirty="0" smtClean="0"/>
              <a:t>1.1	This Is a Sample Outline for One-Column and Double-numbered</a:t>
            </a:r>
            <a:endParaRPr lang="en-US" dirty="0"/>
          </a:p>
          <a:p>
            <a:pPr lvl="0"/>
            <a:r>
              <a:rPr lang="en-US" dirty="0" smtClean="0"/>
              <a:t>1.2	It is One-column Only</a:t>
            </a:r>
          </a:p>
          <a:p>
            <a:pPr lvl="0"/>
            <a:r>
              <a:rPr lang="en-US" dirty="0" smtClean="0"/>
              <a:t>1.3	This Outline Has No Sub-lists</a:t>
            </a:r>
          </a:p>
          <a:p>
            <a:pPr lvl="0"/>
            <a:r>
              <a:rPr lang="en-US" dirty="0" smtClean="0"/>
              <a:t>1.4	This List Is Double-numbered</a:t>
            </a:r>
          </a:p>
          <a:p>
            <a:pPr lvl="0"/>
            <a:r>
              <a:rPr lang="en-US" dirty="0" smtClean="0"/>
              <a:t>1.5	The Outline Slide Has a Footer</a:t>
            </a:r>
          </a:p>
          <a:p>
            <a:pPr lvl="0"/>
            <a:r>
              <a:rPr lang="en-US" dirty="0" smtClean="0"/>
              <a:t>10.6	Outline Items Usually Have No Ending Punctuation</a:t>
            </a:r>
          </a:p>
        </p:txBody>
      </p:sp>
      <p:sp>
        <p:nvSpPr>
          <p:cNvPr id="8" name="Slide Number Placeholder 7"/>
          <p:cNvSpPr>
            <a:spLocks noGrp="1"/>
          </p:cNvSpPr>
          <p:nvPr>
            <p:ph type="sldNum" sz="quarter" idx="16"/>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2" name="Footer Placeholder 1"/>
          <p:cNvSpPr>
            <a:spLocks noGrp="1"/>
          </p:cNvSpPr>
          <p:nvPr>
            <p:ph type="ftr" sz="quarter" idx="15"/>
          </p:nvPr>
        </p:nvSpPr>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1123572541"/>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hapter Outline: Version D">
    <p:spTree>
      <p:nvGrpSpPr>
        <p:cNvPr id="1" name=""/>
        <p:cNvGrpSpPr/>
        <p:nvPr/>
      </p:nvGrpSpPr>
      <p:grpSpPr>
        <a:xfrm>
          <a:off x="0" y="0"/>
          <a:ext cx="0" cy="0"/>
          <a:chOff x="0" y="0"/>
          <a:chExt cx="0" cy="0"/>
        </a:xfrm>
      </p:grpSpPr>
      <p:sp>
        <p:nvSpPr>
          <p:cNvPr id="6"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smtClean="0"/>
              <a:t>Chapter Outline</a:t>
            </a:r>
            <a:endParaRPr lang="en-US" dirty="0"/>
          </a:p>
        </p:txBody>
      </p:sp>
      <p:sp>
        <p:nvSpPr>
          <p:cNvPr id="8" name="COBBL"/>
          <p:cNvSpPr>
            <a:spLocks noGrp="1"/>
          </p:cNvSpPr>
          <p:nvPr>
            <p:ph sz="quarter" idx="12" hasCustomPrompt="1"/>
          </p:nvPr>
        </p:nvSpPr>
        <p:spPr>
          <a:xfrm>
            <a:off x="304800" y="1752600"/>
            <a:ext cx="4191000" cy="4495800"/>
          </a:xfrm>
          <a:prstGeom prst="rect">
            <a:avLst/>
          </a:prstGeom>
        </p:spPr>
        <p:txBody>
          <a:bodyPr/>
          <a:lstStyle>
            <a:lvl1pPr marL="292608" marR="0" indent="-292608" algn="l" defTabSz="914400" rtl="0" eaLnBrk="1" fontAlgn="auto" latinLnBrk="0" hangingPunct="1">
              <a:lnSpc>
                <a:spcPct val="90000"/>
              </a:lnSpc>
              <a:spcBef>
                <a:spcPts val="1000"/>
              </a:spcBef>
              <a:spcAft>
                <a:spcPts val="0"/>
              </a:spcAft>
              <a:buClr>
                <a:schemeClr val="accent2"/>
              </a:buClr>
              <a:buSzTx/>
              <a:buFont typeface="Arial"/>
              <a:buChar char="•"/>
              <a:tabLst/>
              <a:defRPr sz="2800" b="0" i="0" baseline="0">
                <a:latin typeface="Calibri" charset="0"/>
                <a:ea typeface="Calibri" charset="0"/>
                <a:cs typeface="Calibri" charset="0"/>
              </a:defRPr>
            </a:lvl1pPr>
            <a:lvl2pPr marL="621792" marR="0" indent="-320040" algn="l" defTabSz="914400" rtl="0" eaLnBrk="1" fontAlgn="auto" latinLnBrk="0" hangingPunct="1">
              <a:lnSpc>
                <a:spcPct val="90000"/>
              </a:lnSpc>
              <a:spcBef>
                <a:spcPts val="500"/>
              </a:spcBef>
              <a:spcAft>
                <a:spcPts val="0"/>
              </a:spcAft>
              <a:buClr>
                <a:schemeClr val="accent2"/>
              </a:buClr>
              <a:buSzPct val="80000"/>
              <a:buFont typeface="Courier New" charset="0"/>
              <a:buChar char="o"/>
              <a:tabLst/>
              <a:defRPr sz="2400" b="0" i="0" baseline="0">
                <a:latin typeface="Calibri" charset="0"/>
                <a:ea typeface="Calibri" charset="0"/>
                <a:cs typeface="Calibri" charset="0"/>
              </a:defRPr>
            </a:lvl2pPr>
            <a:lvl3pPr>
              <a:defRPr sz="2800" b="0" i="0">
                <a:latin typeface="Source Sans Pro" charset="0"/>
                <a:ea typeface="Source Sans Pro" charset="0"/>
                <a:cs typeface="Source Sans Pro" charset="0"/>
              </a:defRPr>
            </a:lvl3pPr>
            <a:lvl4pPr>
              <a:defRPr sz="2800" b="0" i="0">
                <a:latin typeface="Source Sans Pro" charset="0"/>
                <a:ea typeface="Source Sans Pro" charset="0"/>
                <a:cs typeface="Source Sans Pro" charset="0"/>
              </a:defRPr>
            </a:lvl4pPr>
            <a:lvl5pPr>
              <a:defRPr sz="2800" b="0" i="0">
                <a:latin typeface="Source Sans Pro" charset="0"/>
                <a:ea typeface="Source Sans Pro" charset="0"/>
                <a:cs typeface="Source Sans Pro" charset="0"/>
              </a:defRPr>
            </a:lvl5pPr>
          </a:lstStyle>
          <a:p>
            <a:pPr lvl="0"/>
            <a:r>
              <a:rPr lang="en-US" dirty="0" smtClean="0"/>
              <a:t>This Is a Sample Outline for 1-Column </a:t>
            </a:r>
          </a:p>
          <a:p>
            <a:pPr lvl="1"/>
            <a:r>
              <a:rPr lang="en-US" dirty="0" smtClean="0"/>
              <a:t>It Has H2s</a:t>
            </a:r>
          </a:p>
          <a:p>
            <a:pPr lvl="0"/>
            <a:r>
              <a:rPr lang="en-US" dirty="0" smtClean="0"/>
              <a:t>It Is One-column Only</a:t>
            </a:r>
          </a:p>
          <a:p>
            <a:pPr lvl="1"/>
            <a:r>
              <a:rPr lang="en-US" dirty="0" smtClean="0"/>
              <a:t>It Will Probably Not Have Art</a:t>
            </a:r>
          </a:p>
          <a:p>
            <a:pPr lvl="0"/>
            <a:r>
              <a:rPr lang="en-US" dirty="0" smtClean="0"/>
              <a:t>This Is a Bulleted List</a:t>
            </a:r>
          </a:p>
          <a:p>
            <a:pPr lvl="1"/>
            <a:r>
              <a:rPr lang="en-US" dirty="0" smtClean="0"/>
              <a:t>Make Sure That Any Links Included Here, for Any Reason, Have Descriptive Hyperlinks</a:t>
            </a:r>
          </a:p>
          <a:p>
            <a:pPr lvl="0"/>
            <a:r>
              <a:rPr lang="en-US" dirty="0" smtClean="0"/>
              <a:t>Outline Items Usually Have No Ending Punctuation</a:t>
            </a:r>
          </a:p>
          <a:p>
            <a:pPr lvl="1"/>
            <a:r>
              <a:rPr lang="en-US" dirty="0" smtClean="0"/>
              <a:t>There is a Footer</a:t>
            </a:r>
          </a:p>
        </p:txBody>
      </p:sp>
      <p:sp>
        <p:nvSpPr>
          <p:cNvPr id="4" name="Slide Number Placeholder 3"/>
          <p:cNvSpPr>
            <a:spLocks noGrp="1"/>
          </p:cNvSpPr>
          <p:nvPr>
            <p:ph type="sldNum" sz="quarter" idx="11"/>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3" name="Footer Placeholder 2"/>
          <p:cNvSpPr>
            <a:spLocks noGrp="1"/>
          </p:cNvSpPr>
          <p:nvPr>
            <p:ph type="ftr" sz="quarter" idx="10"/>
          </p:nvPr>
        </p:nvSpPr>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
        <p:nvSpPr>
          <p:cNvPr id="7" name="COBBL"/>
          <p:cNvSpPr>
            <a:spLocks noGrp="1"/>
          </p:cNvSpPr>
          <p:nvPr>
            <p:ph sz="quarter" idx="13" hasCustomPrompt="1"/>
          </p:nvPr>
        </p:nvSpPr>
        <p:spPr>
          <a:xfrm>
            <a:off x="4648200" y="1752600"/>
            <a:ext cx="4191000" cy="4495800"/>
          </a:xfrm>
          <a:prstGeom prst="rect">
            <a:avLst/>
          </a:prstGeom>
        </p:spPr>
        <p:txBody>
          <a:bodyPr/>
          <a:lstStyle>
            <a:lvl1pPr marL="292608" marR="0" indent="-292608" algn="l" defTabSz="914400" rtl="0" eaLnBrk="1" fontAlgn="auto" latinLnBrk="0" hangingPunct="1">
              <a:lnSpc>
                <a:spcPct val="90000"/>
              </a:lnSpc>
              <a:spcBef>
                <a:spcPts val="1000"/>
              </a:spcBef>
              <a:spcAft>
                <a:spcPts val="0"/>
              </a:spcAft>
              <a:buClr>
                <a:schemeClr val="accent2"/>
              </a:buClr>
              <a:buSzTx/>
              <a:buFont typeface="Arial"/>
              <a:buChar char="•"/>
              <a:tabLst/>
              <a:defRPr sz="2800" b="0" i="0" baseline="0">
                <a:latin typeface="Calibri" charset="0"/>
                <a:ea typeface="Calibri" charset="0"/>
                <a:cs typeface="Calibri" charset="0"/>
              </a:defRPr>
            </a:lvl1pPr>
            <a:lvl2pPr marL="621792" marR="0" indent="-320040" algn="l" defTabSz="914400" rtl="0" eaLnBrk="1" fontAlgn="auto" latinLnBrk="0" hangingPunct="1">
              <a:lnSpc>
                <a:spcPct val="90000"/>
              </a:lnSpc>
              <a:spcBef>
                <a:spcPts val="500"/>
              </a:spcBef>
              <a:spcAft>
                <a:spcPts val="0"/>
              </a:spcAft>
              <a:buClr>
                <a:schemeClr val="accent2"/>
              </a:buClr>
              <a:buSzPct val="80000"/>
              <a:buFont typeface="Courier New" charset="0"/>
              <a:buChar char="o"/>
              <a:tabLst/>
              <a:defRPr sz="2400" b="0" i="0" baseline="0">
                <a:latin typeface="Calibri" charset="0"/>
                <a:ea typeface="Calibri" charset="0"/>
                <a:cs typeface="Calibri" charset="0"/>
              </a:defRPr>
            </a:lvl2pPr>
            <a:lvl3pPr>
              <a:defRPr sz="2800" b="0" i="0">
                <a:latin typeface="Source Sans Pro" charset="0"/>
                <a:ea typeface="Source Sans Pro" charset="0"/>
                <a:cs typeface="Source Sans Pro" charset="0"/>
              </a:defRPr>
            </a:lvl3pPr>
            <a:lvl4pPr>
              <a:defRPr sz="2800" b="0" i="0">
                <a:latin typeface="Source Sans Pro" charset="0"/>
                <a:ea typeface="Source Sans Pro" charset="0"/>
                <a:cs typeface="Source Sans Pro" charset="0"/>
              </a:defRPr>
            </a:lvl4pPr>
            <a:lvl5pPr>
              <a:defRPr sz="2800" b="0" i="0">
                <a:latin typeface="Source Sans Pro" charset="0"/>
                <a:ea typeface="Source Sans Pro" charset="0"/>
                <a:cs typeface="Source Sans Pro" charset="0"/>
              </a:defRPr>
            </a:lvl5pPr>
          </a:lstStyle>
          <a:p>
            <a:pPr lvl="0"/>
            <a:r>
              <a:rPr lang="en-US" dirty="0" smtClean="0"/>
              <a:t>This Is a Sample Outline for 1-Column </a:t>
            </a:r>
          </a:p>
          <a:p>
            <a:pPr lvl="1"/>
            <a:r>
              <a:rPr lang="en-US" dirty="0" smtClean="0"/>
              <a:t>It Has H2s</a:t>
            </a:r>
          </a:p>
          <a:p>
            <a:pPr lvl="0"/>
            <a:r>
              <a:rPr lang="en-US" dirty="0" smtClean="0"/>
              <a:t>It Is One-column Only</a:t>
            </a:r>
          </a:p>
          <a:p>
            <a:pPr lvl="1"/>
            <a:r>
              <a:rPr lang="en-US" dirty="0" smtClean="0"/>
              <a:t>It Will Probably Not Have Art</a:t>
            </a:r>
          </a:p>
          <a:p>
            <a:pPr lvl="0"/>
            <a:r>
              <a:rPr lang="en-US" dirty="0" smtClean="0"/>
              <a:t>This Is a Bulleted List</a:t>
            </a:r>
          </a:p>
          <a:p>
            <a:pPr lvl="1"/>
            <a:r>
              <a:rPr lang="en-US" dirty="0" smtClean="0"/>
              <a:t>Make Sure That Any Links Included Here, for Any Reason, Have Descriptive Hyperlinks</a:t>
            </a:r>
          </a:p>
          <a:p>
            <a:pPr lvl="0"/>
            <a:r>
              <a:rPr lang="en-US" dirty="0" smtClean="0"/>
              <a:t>Outline Items Usually Have No Ending Punctuation</a:t>
            </a:r>
          </a:p>
          <a:p>
            <a:pPr lvl="1"/>
            <a:r>
              <a:rPr lang="en-US" dirty="0" smtClean="0"/>
              <a:t>There is a Footer</a:t>
            </a:r>
          </a:p>
        </p:txBody>
      </p:sp>
    </p:spTree>
    <p:extLst>
      <p:ext uri="{BB962C8B-B14F-4D97-AF65-F5344CB8AC3E}">
        <p14:creationId xmlns:p14="http://schemas.microsoft.com/office/powerpoint/2010/main" val="837909333"/>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hapter Outline: Version E1 (single#)">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smtClean="0"/>
              <a:t>Chapter Outline</a:t>
            </a:r>
            <a:endParaRPr lang="en-US" dirty="0"/>
          </a:p>
        </p:txBody>
      </p:sp>
      <p:sp>
        <p:nvSpPr>
          <p:cNvPr id="6" name="COBNL"/>
          <p:cNvSpPr>
            <a:spLocks noGrp="1"/>
          </p:cNvSpPr>
          <p:nvPr>
            <p:ph sz="quarter" idx="14" hasCustomPrompt="1"/>
          </p:nvPr>
        </p:nvSpPr>
        <p:spPr>
          <a:xfrm>
            <a:off x="304800" y="1752600"/>
            <a:ext cx="8534400" cy="4419600"/>
          </a:xfrm>
          <a:prstGeom prst="rect">
            <a:avLst/>
          </a:prstGeom>
        </p:spPr>
        <p:txBody>
          <a:bodyPr/>
          <a:lstStyle>
            <a:lvl1pPr marL="465138" indent="-465138">
              <a:buClr>
                <a:schemeClr val="accent2"/>
              </a:buClr>
              <a:buFont typeface="+mj-lt"/>
              <a:buAutoNum type="arabicPeriod"/>
              <a:tabLst/>
              <a:defRPr sz="2800" b="0" i="0" baseline="0">
                <a:latin typeface="Calibri" charset="0"/>
                <a:ea typeface="Calibri" charset="0"/>
                <a:cs typeface="Calibri" charset="0"/>
              </a:defRPr>
            </a:lvl1pPr>
            <a:lvl2pPr marL="803275" indent="-282575">
              <a:buClr>
                <a:schemeClr val="accent2"/>
              </a:buClr>
              <a:tabLst/>
              <a:defRPr sz="2400" b="0" i="0" baseline="0">
                <a:latin typeface="Calibri" charset="0"/>
                <a:ea typeface="Calibri" charset="0"/>
                <a:cs typeface="Calibri" charset="0"/>
              </a:defRPr>
            </a:lvl2pPr>
            <a:lvl3pPr marL="803275" marR="0" indent="-282575" algn="l" defTabSz="914400" rtl="0" eaLnBrk="1" fontAlgn="auto" latinLnBrk="0" hangingPunct="1">
              <a:lnSpc>
                <a:spcPct val="90000"/>
              </a:lnSpc>
              <a:spcBef>
                <a:spcPts val="500"/>
              </a:spcBef>
              <a:spcAft>
                <a:spcPts val="0"/>
              </a:spcAft>
              <a:buClrTx/>
              <a:buSzTx/>
              <a:buFont typeface="Arial"/>
              <a:buChar char="•"/>
              <a:tabLst/>
              <a:defRPr sz="2400" b="0" i="0">
                <a:solidFill>
                  <a:schemeClr val="accent2"/>
                </a:solidFill>
                <a:latin typeface="Calibri" charset="0"/>
                <a:ea typeface="Calibri" charset="0"/>
                <a:cs typeface="Calibri" charset="0"/>
              </a:defRPr>
            </a:lvl3pPr>
          </a:lstStyle>
          <a:p>
            <a:pPr lvl="0"/>
            <a:r>
              <a:rPr lang="en-US" dirty="0" smtClean="0"/>
              <a:t>This Is a Sample Outline for One-Column and single number</a:t>
            </a:r>
          </a:p>
          <a:p>
            <a:pPr lvl="1"/>
            <a:r>
              <a:rPr lang="en-US" dirty="0" smtClean="0"/>
              <a:t>The H2 Level Does Not Have a Number</a:t>
            </a:r>
          </a:p>
          <a:p>
            <a:pPr lvl="2"/>
            <a:r>
              <a:rPr lang="en-US" dirty="0" smtClean="0"/>
              <a:t>One of the Subheadings May Be a Special Feature  </a:t>
            </a:r>
          </a:p>
          <a:p>
            <a:pPr lvl="0"/>
            <a:r>
              <a:rPr lang="en-US" dirty="0" smtClean="0"/>
              <a:t>This Outline Has Two Levels</a:t>
            </a:r>
          </a:p>
          <a:p>
            <a:pPr lvl="1"/>
            <a:r>
              <a:rPr lang="en-US" dirty="0" smtClean="0"/>
              <a:t>Outline Items Usually Have No Ending Punctuation</a:t>
            </a:r>
          </a:p>
          <a:p>
            <a:pPr marL="803275" marR="0" lvl="2" indent="-282575" algn="l" defTabSz="914400" rtl="0" eaLnBrk="1" fontAlgn="auto" latinLnBrk="0" hangingPunct="1">
              <a:lnSpc>
                <a:spcPct val="90000"/>
              </a:lnSpc>
              <a:spcBef>
                <a:spcPts val="500"/>
              </a:spcBef>
              <a:spcAft>
                <a:spcPts val="0"/>
              </a:spcAft>
              <a:buClrTx/>
              <a:buSzTx/>
              <a:buFont typeface="Arial"/>
              <a:buChar char="•"/>
              <a:tabLst/>
              <a:defRPr/>
            </a:pPr>
            <a:r>
              <a:rPr lang="en-US" dirty="0" smtClean="0"/>
              <a:t>Special Feature</a:t>
            </a:r>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1263432289"/>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hapter Outline: Version E2 (double#)">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smtClean="0"/>
              <a:t>Chapter Outline</a:t>
            </a:r>
            <a:endParaRPr lang="en-US" dirty="0"/>
          </a:p>
        </p:txBody>
      </p:sp>
      <p:sp>
        <p:nvSpPr>
          <p:cNvPr id="6" name="COBNL"/>
          <p:cNvSpPr>
            <a:spLocks noGrp="1"/>
          </p:cNvSpPr>
          <p:nvPr>
            <p:ph sz="quarter" idx="14" hasCustomPrompt="1"/>
          </p:nvPr>
        </p:nvSpPr>
        <p:spPr>
          <a:xfrm>
            <a:off x="304800" y="1752600"/>
            <a:ext cx="8534400" cy="4343400"/>
          </a:xfrm>
          <a:prstGeom prst="rect">
            <a:avLst/>
          </a:prstGeom>
        </p:spPr>
        <p:txBody>
          <a:bodyPr/>
          <a:lstStyle>
            <a:lvl1pPr marL="803275" indent="-803275">
              <a:buNone/>
              <a:tabLst/>
              <a:defRPr sz="2800" b="0" i="0" baseline="0">
                <a:latin typeface="Calibri" charset="0"/>
                <a:ea typeface="Calibri" charset="0"/>
                <a:cs typeface="Calibri" charset="0"/>
              </a:defRPr>
            </a:lvl1pPr>
            <a:lvl2pPr marL="1143000" indent="-292608">
              <a:buClr>
                <a:schemeClr val="accent2"/>
              </a:buClr>
              <a:defRPr sz="2400" b="0" i="0" baseline="0">
                <a:latin typeface="Calibri" charset="0"/>
                <a:ea typeface="Calibri" charset="0"/>
                <a:cs typeface="Calibri" charset="0"/>
              </a:defRPr>
            </a:lvl2pPr>
            <a:lvl3pPr marL="1143000" marR="0" indent="-292608" algn="l" defTabSz="914400" rtl="0" eaLnBrk="1" fontAlgn="auto" latinLnBrk="0" hangingPunct="1">
              <a:lnSpc>
                <a:spcPct val="90000"/>
              </a:lnSpc>
              <a:spcBef>
                <a:spcPts val="500"/>
              </a:spcBef>
              <a:spcAft>
                <a:spcPts val="0"/>
              </a:spcAft>
              <a:buClrTx/>
              <a:buSzTx/>
              <a:buFont typeface="Arial"/>
              <a:buChar char="•"/>
              <a:tabLst/>
              <a:defRPr sz="2400" b="0" i="0">
                <a:solidFill>
                  <a:schemeClr val="accent2"/>
                </a:solidFill>
                <a:latin typeface="Calibri" charset="0"/>
                <a:ea typeface="Calibri" charset="0"/>
                <a:cs typeface="Calibri" charset="0"/>
              </a:defRPr>
            </a:lvl3pPr>
          </a:lstStyle>
          <a:p>
            <a:pPr lvl="0"/>
            <a:r>
              <a:rPr lang="en-US" dirty="0" smtClean="0"/>
              <a:t>1.1	This Is a Sample Outline for One-Column and Double-numbered</a:t>
            </a:r>
          </a:p>
          <a:p>
            <a:pPr lvl="1"/>
            <a:r>
              <a:rPr lang="en-US" dirty="0" smtClean="0"/>
              <a:t>The H2 Level Does Not Have a Number</a:t>
            </a:r>
          </a:p>
          <a:p>
            <a:pPr lvl="2"/>
            <a:r>
              <a:rPr lang="en-US" dirty="0" smtClean="0"/>
              <a:t>One of the Subheadings May Be a Special Feature </a:t>
            </a:r>
          </a:p>
          <a:p>
            <a:pPr lvl="0"/>
            <a:r>
              <a:rPr lang="en-US" dirty="0" smtClean="0"/>
              <a:t>10.2	This Outline Has Two Levels</a:t>
            </a:r>
          </a:p>
          <a:p>
            <a:pPr lvl="1"/>
            <a:r>
              <a:rPr lang="en-US" dirty="0" smtClean="0"/>
              <a:t>Outline Items Usually Have No Ending Punctuation</a:t>
            </a:r>
          </a:p>
          <a:p>
            <a:pPr lvl="2"/>
            <a:r>
              <a:rPr lang="en-US" dirty="0" smtClean="0"/>
              <a:t>Special Feature </a:t>
            </a:r>
          </a:p>
        </p:txBody>
      </p:sp>
      <p:sp>
        <p:nvSpPr>
          <p:cNvPr id="4" name="Slide Number Placeholder 3"/>
          <p:cNvSpPr>
            <a:spLocks noGrp="1"/>
          </p:cNvSpPr>
          <p:nvPr>
            <p:ph type="sldNum" sz="quarter" idx="11"/>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3" name="Footer Placeholder 2"/>
          <p:cNvSpPr>
            <a:spLocks noGrp="1"/>
          </p:cNvSpPr>
          <p:nvPr>
            <p:ph type="ftr" sz="quarter" idx="10"/>
          </p:nvPr>
        </p:nvSpPr>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104265528"/>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5.xml"/><Relationship Id="rId1" Type="http://schemas.openxmlformats.org/officeDocument/2006/relationships/slideLayout" Target="../slideLayouts/slideLayout14.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7.xml"/><Relationship Id="rId1" Type="http://schemas.openxmlformats.org/officeDocument/2006/relationships/slideLayout" Target="../slideLayouts/slideLayout16.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9.xml"/><Relationship Id="rId1" Type="http://schemas.openxmlformats.org/officeDocument/2006/relationships/slideLayout" Target="../slideLayouts/slideLayout18.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27.xml"/><Relationship Id="rId3" Type="http://schemas.openxmlformats.org/officeDocument/2006/relationships/slideLayout" Target="../slideLayouts/slideLayout22.xml"/><Relationship Id="rId7" Type="http://schemas.openxmlformats.org/officeDocument/2006/relationships/slideLayout" Target="../slideLayouts/slideLayout26.xml"/><Relationship Id="rId2" Type="http://schemas.openxmlformats.org/officeDocument/2006/relationships/slideLayout" Target="../slideLayouts/slideLayout21.xml"/><Relationship Id="rId1" Type="http://schemas.openxmlformats.org/officeDocument/2006/relationships/slideLayout" Target="../slideLayouts/slideLayout20.xml"/><Relationship Id="rId6" Type="http://schemas.openxmlformats.org/officeDocument/2006/relationships/slideLayout" Target="../slideLayouts/slideLayout25.xml"/><Relationship Id="rId11" Type="http://schemas.openxmlformats.org/officeDocument/2006/relationships/theme" Target="../theme/theme6.xml"/><Relationship Id="rId5" Type="http://schemas.openxmlformats.org/officeDocument/2006/relationships/slideLayout" Target="../slideLayouts/slideLayout24.xml"/><Relationship Id="rId10" Type="http://schemas.openxmlformats.org/officeDocument/2006/relationships/slideLayout" Target="../slideLayouts/slideLayout29.xml"/><Relationship Id="rId4" Type="http://schemas.openxmlformats.org/officeDocument/2006/relationships/slideLayout" Target="../slideLayouts/slideLayout23.xml"/><Relationship Id="rId9" Type="http://schemas.openxmlformats.org/officeDocument/2006/relationships/slideLayout" Target="../slideLayouts/slideLayout28.xml"/></Relationships>
</file>

<file path=ppt/slideMasters/_rels/slideMaster7.xml.rels><?xml version="1.0" encoding="UTF-8" standalone="yes"?>
<Relationships xmlns="http://schemas.openxmlformats.org/package/2006/relationships"><Relationship Id="rId3" Type="http://schemas.openxmlformats.org/officeDocument/2006/relationships/theme" Target="../theme/theme7.xml"/><Relationship Id="rId2" Type="http://schemas.openxmlformats.org/officeDocument/2006/relationships/slideLayout" Target="../slideLayouts/slideLayout31.xml"/><Relationship Id="rId1"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0" y="3048000"/>
            <a:ext cx="91440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93880275"/>
      </p:ext>
    </p:extLst>
  </p:cSld>
  <p:clrMap bg1="lt1" tx1="dk1" bg2="lt2" tx2="dk2" accent1="accent1" accent2="accent2" accent3="accent3" accent4="accent4" accent5="accent5" accent6="accent6" hlink="hlink" folHlink="folHlink"/>
  <p:sldLayoutIdLst>
    <p:sldLayoutId id="2147483940" r:id="rId1"/>
    <p:sldLayoutId id="2147483941" r:id="rId2"/>
  </p:sldLayoutIdLst>
  <p:timing>
    <p:tnLst>
      <p:par>
        <p:cTn id="1" dur="indefinite" restart="never" nodeType="tmRoot"/>
      </p:par>
    </p:tnLst>
  </p:timing>
  <p:hf hdr="0" dt="0"/>
  <p:txStyles>
    <p:titleStyle>
      <a:lvl1pPr algn="ctr" defTabSz="914400" rtl="0" eaLnBrk="1" latinLnBrk="0" hangingPunct="1">
        <a:lnSpc>
          <a:spcPct val="90000"/>
        </a:lnSpc>
        <a:spcBef>
          <a:spcPct val="0"/>
        </a:spcBef>
        <a:buNone/>
        <a:defRPr sz="1100" kern="1200">
          <a:solidFill>
            <a:schemeClr val="tx1"/>
          </a:solidFill>
          <a:latin typeface="Source Sans Pro" charset="0"/>
          <a:ea typeface="Source Sans Pro" charset="0"/>
          <a:cs typeface="Source Sans Pro"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2"/>
          <p:cNvSpPr>
            <a:spLocks noGrp="1"/>
          </p:cNvSpPr>
          <p:nvPr>
            <p:ph type="title"/>
          </p:nvPr>
        </p:nvSpPr>
        <p:spPr>
          <a:xfrm>
            <a:off x="295274" y="777242"/>
            <a:ext cx="8543926" cy="975360"/>
          </a:xfrm>
          <a:prstGeom prst="rect">
            <a:avLst/>
          </a:prstGeom>
        </p:spPr>
        <p:txBody>
          <a:bodyPr vert="horz" lIns="91440" tIns="45720" rIns="91440" bIns="45720" rtlCol="0" anchor="t">
            <a:normAutofit/>
          </a:bodyPr>
          <a:lstStyle/>
          <a:p>
            <a:r>
              <a:rPr lang="en-US" dirty="0" smtClean="0"/>
              <a:t>Click to edit Master title style</a:t>
            </a:r>
            <a:endParaRPr lang="en-US" dirty="0"/>
          </a:p>
        </p:txBody>
      </p:sp>
      <p:sp>
        <p:nvSpPr>
          <p:cNvPr id="16" name="Rectangle 15"/>
          <p:cNvSpPr/>
          <p:nvPr userDrawn="1"/>
        </p:nvSpPr>
        <p:spPr>
          <a:xfrm>
            <a:off x="0" y="0"/>
            <a:ext cx="91440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7" name="Straight Connector 16"/>
          <p:cNvCxnSpPr/>
          <p:nvPr userDrawn="1"/>
        </p:nvCxnSpPr>
        <p:spPr>
          <a:xfrm>
            <a:off x="0" y="6324600"/>
            <a:ext cx="9144000"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6" name="Slide Number Placeholder 5"/>
          <p:cNvSpPr>
            <a:spLocks noGrp="1"/>
          </p:cNvSpPr>
          <p:nvPr>
            <p:ph type="sldNum" sz="quarter" idx="4"/>
          </p:nvPr>
        </p:nvSpPr>
        <p:spPr>
          <a:xfrm>
            <a:off x="6457950" y="6356350"/>
            <a:ext cx="2381250" cy="365125"/>
          </a:xfrm>
          <a:prstGeom prst="rect">
            <a:avLst/>
          </a:prstGeom>
        </p:spPr>
        <p:txBody>
          <a:bodyPr vert="horz" lIns="91440" tIns="45720" rIns="91440" bIns="45720" rtlCol="0" anchor="ctr"/>
          <a:lstStyle>
            <a:lvl1pPr algn="r">
              <a:defRPr sz="1200" b="0" i="0">
                <a:solidFill>
                  <a:schemeClr val="tx1">
                    <a:tint val="75000"/>
                  </a:schemeClr>
                </a:solidFill>
                <a:latin typeface="Source Sans Pro" charset="0"/>
                <a:ea typeface="Source Sans Pro" charset="0"/>
                <a:cs typeface="Source Sans Pro" charset="0"/>
              </a:defRPr>
            </a:lvl1pPr>
          </a:lstStyle>
          <a:p>
            <a:fld id="{67B19427-F580-D146-B60E-4CADEE75497F}" type="slidenum">
              <a:rPr lang="en-US" smtClean="0"/>
              <a:pPr/>
              <a:t>‹#›</a:t>
            </a:fld>
            <a:endParaRPr lang="en-US" dirty="0"/>
          </a:p>
        </p:txBody>
      </p:sp>
      <p:sp>
        <p:nvSpPr>
          <p:cNvPr id="5"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b="0" i="0">
                <a:solidFill>
                  <a:schemeClr val="tx1">
                    <a:tint val="75000"/>
                  </a:schemeClr>
                </a:solidFill>
                <a:latin typeface="Source Sans Pro" charset="0"/>
                <a:ea typeface="Source Sans Pro" charset="0"/>
                <a:cs typeface="Source Sans Pro"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1611586285"/>
      </p:ext>
    </p:extLst>
  </p:cSld>
  <p:clrMap bg1="lt1" tx1="dk1" bg2="lt2" tx2="dk2" accent1="accent1" accent2="accent2" accent3="accent3" accent4="accent4" accent5="accent5" accent6="accent6" hlink="hlink" folHlink="folHlink"/>
  <p:sldLayoutIdLst>
    <p:sldLayoutId id="2147483937" r:id="rId1"/>
    <p:sldLayoutId id="2147483942" r:id="rId2"/>
    <p:sldLayoutId id="2147483956" r:id="rId3"/>
    <p:sldLayoutId id="2147483955" r:id="rId4"/>
    <p:sldLayoutId id="2147483957" r:id="rId5"/>
    <p:sldLayoutId id="2147483959" r:id="rId6"/>
    <p:sldLayoutId id="2147483958" r:id="rId7"/>
    <p:sldLayoutId id="2147483960" r:id="rId8"/>
    <p:sldLayoutId id="2147483961" r:id="rId9"/>
    <p:sldLayoutId id="2147483962" r:id="rId10"/>
    <p:sldLayoutId id="2147483963" r:id="rId11"/>
  </p:sldLayoutIdLst>
  <p:timing>
    <p:tnLst>
      <p:par>
        <p:cTn id="1" dur="indefinite" restart="never" nodeType="tmRoot"/>
      </p:par>
    </p:tnLst>
  </p:timing>
  <p:hf hdr="0" dt="0"/>
  <p:txStyles>
    <p:titleStyle>
      <a:lvl1pPr algn="l" defTabSz="914400" rtl="0" eaLnBrk="1" latinLnBrk="0" hangingPunct="1">
        <a:lnSpc>
          <a:spcPct val="90000"/>
        </a:lnSpc>
        <a:spcBef>
          <a:spcPct val="0"/>
        </a:spcBef>
        <a:buNone/>
        <a:defRPr sz="4000" kern="1200">
          <a:solidFill>
            <a:schemeClr val="accent1"/>
          </a:solidFill>
          <a:latin typeface="Calibri" charset="0"/>
          <a:ea typeface="Calibri" charset="0"/>
          <a:cs typeface="Calibri"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04800" y="743713"/>
            <a:ext cx="8534400" cy="990599"/>
          </a:xfrm>
          <a:prstGeom prst="rect">
            <a:avLst/>
          </a:prstGeom>
        </p:spPr>
        <p:txBody>
          <a:bodyPr vert="horz" lIns="91440" tIns="45720" rIns="91440" bIns="45720" rtlCol="0" anchor="t">
            <a:normAutofit/>
          </a:bodyPr>
          <a:lstStyle/>
          <a:p>
            <a:r>
              <a:rPr lang="en-US" dirty="0" smtClean="0"/>
              <a:t>Click to edit Master title style</a:t>
            </a:r>
            <a:endParaRPr lang="en-US" dirty="0"/>
          </a:p>
        </p:txBody>
      </p:sp>
      <p:sp>
        <p:nvSpPr>
          <p:cNvPr id="7" name="Rectangle 6"/>
          <p:cNvSpPr/>
          <p:nvPr userDrawn="1"/>
        </p:nvSpPr>
        <p:spPr>
          <a:xfrm>
            <a:off x="0" y="0"/>
            <a:ext cx="91440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p:cNvCxnSpPr/>
          <p:nvPr userDrawn="1"/>
        </p:nvCxnSpPr>
        <p:spPr>
          <a:xfrm>
            <a:off x="0" y="6324600"/>
            <a:ext cx="9144000"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9" name="Slide Number Placeholder 5"/>
          <p:cNvSpPr>
            <a:spLocks noGrp="1"/>
          </p:cNvSpPr>
          <p:nvPr>
            <p:ph type="sldNum" sz="quarter" idx="4"/>
          </p:nvPr>
        </p:nvSpPr>
        <p:spPr>
          <a:xfrm>
            <a:off x="6457950" y="6356350"/>
            <a:ext cx="2381250" cy="365125"/>
          </a:xfrm>
          <a:prstGeom prst="rect">
            <a:avLst/>
          </a:prstGeom>
        </p:spPr>
        <p:txBody>
          <a:bodyPr vert="horz" lIns="91440" tIns="45720" rIns="91440" bIns="45720" rtlCol="0" anchor="ctr"/>
          <a:lstStyle>
            <a:lvl1pPr algn="r">
              <a:defRPr sz="1200" b="0" i="0">
                <a:solidFill>
                  <a:schemeClr val="tx1">
                    <a:tint val="75000"/>
                  </a:schemeClr>
                </a:solidFill>
                <a:latin typeface="Source Sans Pro" charset="0"/>
                <a:ea typeface="Source Sans Pro" charset="0"/>
                <a:cs typeface="Source Sans Pro" charset="0"/>
              </a:defRPr>
            </a:lvl1pPr>
          </a:lstStyle>
          <a:p>
            <a:fld id="{67B19427-F580-D146-B60E-4CADEE75497F}" type="slidenum">
              <a:rPr lang="en-US" smtClean="0"/>
              <a:pPr/>
              <a:t>‹#›</a:t>
            </a:fld>
            <a:endParaRPr lang="en-US" dirty="0"/>
          </a:p>
        </p:txBody>
      </p:sp>
      <p:sp>
        <p:nvSpPr>
          <p:cNvPr id="10"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b="0" i="0">
                <a:solidFill>
                  <a:schemeClr val="tx1">
                    <a:tint val="75000"/>
                  </a:schemeClr>
                </a:solidFill>
                <a:latin typeface="Source Sans Pro" charset="0"/>
                <a:ea typeface="Source Sans Pro" charset="0"/>
                <a:cs typeface="Source Sans Pro"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1811935529"/>
      </p:ext>
    </p:extLst>
  </p:cSld>
  <p:clrMap bg1="lt1" tx1="dk1" bg2="lt2" tx2="dk2" accent1="accent1" accent2="accent2" accent3="accent3" accent4="accent4" accent5="accent5" accent6="accent6" hlink="hlink" folHlink="folHlink"/>
  <p:sldLayoutIdLst>
    <p:sldLayoutId id="2147483944" r:id="rId1"/>
    <p:sldLayoutId id="2147483964" r:id="rId2"/>
  </p:sldLayoutIdLst>
  <p:timing>
    <p:tnLst>
      <p:par>
        <p:cTn id="1" dur="indefinite" restart="never" nodeType="tmRoot"/>
      </p:par>
    </p:tnLst>
  </p:timing>
  <p:hf hdr="0" dt="0"/>
  <p:txStyles>
    <p:titleStyle>
      <a:lvl1pPr algn="l" defTabSz="914400" rtl="0" eaLnBrk="1" latinLnBrk="0" hangingPunct="1">
        <a:lnSpc>
          <a:spcPct val="90000"/>
        </a:lnSpc>
        <a:spcBef>
          <a:spcPct val="0"/>
        </a:spcBef>
        <a:buNone/>
        <a:defRPr sz="4000" kern="1200">
          <a:solidFill>
            <a:schemeClr val="accent2"/>
          </a:solidFill>
          <a:latin typeface="Calibri" charset="0"/>
          <a:ea typeface="Calibri" charset="0"/>
          <a:cs typeface="Calibri"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98704" y="762002"/>
            <a:ext cx="8540496" cy="990600"/>
          </a:xfrm>
          <a:prstGeom prst="rect">
            <a:avLst/>
          </a:prstGeom>
        </p:spPr>
        <p:txBody>
          <a:bodyPr vert="horz" lIns="91440" tIns="45720" rIns="91440" bIns="45720" rtlCol="0" anchor="t">
            <a:normAutofit/>
          </a:bodyPr>
          <a:lstStyle/>
          <a:p>
            <a:r>
              <a:rPr lang="en-US" dirty="0" smtClean="0"/>
              <a:t>Click to edit Master title style</a:t>
            </a:r>
            <a:endParaRPr lang="en-US" dirty="0"/>
          </a:p>
        </p:txBody>
      </p:sp>
      <p:sp>
        <p:nvSpPr>
          <p:cNvPr id="7" name="Rectangle 6"/>
          <p:cNvSpPr/>
          <p:nvPr userDrawn="1"/>
        </p:nvSpPr>
        <p:spPr>
          <a:xfrm>
            <a:off x="0" y="0"/>
            <a:ext cx="91440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p:cNvCxnSpPr/>
          <p:nvPr userDrawn="1"/>
        </p:nvCxnSpPr>
        <p:spPr>
          <a:xfrm>
            <a:off x="0" y="6324600"/>
            <a:ext cx="9144000"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9" name="Slide Number Placeholder 5"/>
          <p:cNvSpPr>
            <a:spLocks noGrp="1"/>
          </p:cNvSpPr>
          <p:nvPr>
            <p:ph type="sldNum" sz="quarter" idx="4"/>
          </p:nvPr>
        </p:nvSpPr>
        <p:spPr>
          <a:xfrm>
            <a:off x="6457950" y="6356350"/>
            <a:ext cx="2381250" cy="365125"/>
          </a:xfrm>
          <a:prstGeom prst="rect">
            <a:avLst/>
          </a:prstGeom>
        </p:spPr>
        <p:txBody>
          <a:bodyPr vert="horz" lIns="91440" tIns="45720" rIns="91440" bIns="45720" rtlCol="0" anchor="ctr"/>
          <a:lstStyle>
            <a:lvl1pPr algn="r">
              <a:defRPr sz="1200" b="0" i="0">
                <a:solidFill>
                  <a:schemeClr val="tx1">
                    <a:tint val="75000"/>
                  </a:schemeClr>
                </a:solidFill>
                <a:latin typeface="Source Sans Pro" charset="0"/>
                <a:ea typeface="Source Sans Pro" charset="0"/>
                <a:cs typeface="Source Sans Pro" charset="0"/>
              </a:defRPr>
            </a:lvl1pPr>
          </a:lstStyle>
          <a:p>
            <a:fld id="{67B19427-F580-D146-B60E-4CADEE75497F}" type="slidenum">
              <a:rPr lang="en-US" smtClean="0"/>
              <a:pPr/>
              <a:t>‹#›</a:t>
            </a:fld>
            <a:endParaRPr lang="en-US" dirty="0"/>
          </a:p>
        </p:txBody>
      </p:sp>
      <p:sp>
        <p:nvSpPr>
          <p:cNvPr id="10"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b="0" i="0">
                <a:solidFill>
                  <a:schemeClr val="tx1">
                    <a:tint val="75000"/>
                  </a:schemeClr>
                </a:solidFill>
                <a:latin typeface="Source Sans Pro" charset="0"/>
                <a:ea typeface="Source Sans Pro" charset="0"/>
                <a:cs typeface="Source Sans Pro"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332194706"/>
      </p:ext>
    </p:extLst>
  </p:cSld>
  <p:clrMap bg1="lt1" tx1="dk1" bg2="lt2" tx2="dk2" accent1="accent1" accent2="accent2" accent3="accent3" accent4="accent4" accent5="accent5" accent6="accent6" hlink="hlink" folHlink="folHlink"/>
  <p:sldLayoutIdLst>
    <p:sldLayoutId id="2147483966" r:id="rId1"/>
    <p:sldLayoutId id="2147483967" r:id="rId2"/>
  </p:sldLayoutIdLst>
  <p:timing>
    <p:tnLst>
      <p:par>
        <p:cTn id="1" dur="indefinite" restart="never" nodeType="tmRoot"/>
      </p:par>
    </p:tnLst>
  </p:timing>
  <p:hf hdr="0" dt="0"/>
  <p:txStyles>
    <p:titleStyle>
      <a:lvl1pPr algn="l" defTabSz="914400" rtl="0" eaLnBrk="1" latinLnBrk="0" hangingPunct="1">
        <a:lnSpc>
          <a:spcPct val="90000"/>
        </a:lnSpc>
        <a:spcBef>
          <a:spcPct val="0"/>
        </a:spcBef>
        <a:buNone/>
        <a:defRPr sz="4000" kern="1200">
          <a:solidFill>
            <a:schemeClr val="accent1"/>
          </a:solidFill>
          <a:latin typeface="Calibri" charset="0"/>
          <a:ea typeface="Calibri" charset="0"/>
          <a:cs typeface="Calibri"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04800" y="762000"/>
            <a:ext cx="8534400" cy="990599"/>
          </a:xfrm>
          <a:prstGeom prst="rect">
            <a:avLst/>
          </a:prstGeom>
        </p:spPr>
        <p:txBody>
          <a:bodyPr vert="horz" lIns="91440" tIns="45720" rIns="91440" bIns="45720" rtlCol="0" anchor="t">
            <a:normAutofit/>
          </a:bodyPr>
          <a:lstStyle/>
          <a:p>
            <a:r>
              <a:rPr lang="en-US" dirty="0" smtClean="0"/>
              <a:t>Click to edit Master title style</a:t>
            </a:r>
            <a:endParaRPr lang="en-US" dirty="0"/>
          </a:p>
        </p:txBody>
      </p:sp>
      <p:sp>
        <p:nvSpPr>
          <p:cNvPr id="7" name="Rectangle 6"/>
          <p:cNvSpPr/>
          <p:nvPr userDrawn="1"/>
        </p:nvSpPr>
        <p:spPr>
          <a:xfrm>
            <a:off x="0" y="0"/>
            <a:ext cx="91440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p:cNvCxnSpPr/>
          <p:nvPr userDrawn="1"/>
        </p:nvCxnSpPr>
        <p:spPr>
          <a:xfrm>
            <a:off x="0" y="6324600"/>
            <a:ext cx="9144000"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9" name="Slide Number Placeholder 5"/>
          <p:cNvSpPr>
            <a:spLocks noGrp="1"/>
          </p:cNvSpPr>
          <p:nvPr>
            <p:ph type="sldNum" sz="quarter" idx="4"/>
          </p:nvPr>
        </p:nvSpPr>
        <p:spPr>
          <a:xfrm>
            <a:off x="6457950" y="6356350"/>
            <a:ext cx="2381250" cy="365125"/>
          </a:xfrm>
          <a:prstGeom prst="rect">
            <a:avLst/>
          </a:prstGeom>
        </p:spPr>
        <p:txBody>
          <a:bodyPr vert="horz" lIns="91440" tIns="45720" rIns="91440" bIns="45720" rtlCol="0" anchor="ctr"/>
          <a:lstStyle>
            <a:lvl1pPr algn="r">
              <a:defRPr sz="1200" b="0" i="0">
                <a:solidFill>
                  <a:schemeClr val="tx1">
                    <a:tint val="75000"/>
                  </a:schemeClr>
                </a:solidFill>
                <a:latin typeface="Source Sans Pro" charset="0"/>
                <a:ea typeface="Source Sans Pro" charset="0"/>
                <a:cs typeface="Source Sans Pro" charset="0"/>
              </a:defRPr>
            </a:lvl1pPr>
          </a:lstStyle>
          <a:p>
            <a:fld id="{67B19427-F580-D146-B60E-4CADEE75497F}" type="slidenum">
              <a:rPr lang="en-US" smtClean="0"/>
              <a:pPr/>
              <a:t>‹#›</a:t>
            </a:fld>
            <a:endParaRPr lang="en-US" dirty="0"/>
          </a:p>
        </p:txBody>
      </p:sp>
      <p:sp>
        <p:nvSpPr>
          <p:cNvPr id="10"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b="0" i="0">
                <a:solidFill>
                  <a:schemeClr val="tx1">
                    <a:tint val="75000"/>
                  </a:schemeClr>
                </a:solidFill>
                <a:latin typeface="Source Sans Pro" charset="0"/>
                <a:ea typeface="Source Sans Pro" charset="0"/>
                <a:cs typeface="Source Sans Pro"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1616953850"/>
      </p:ext>
    </p:extLst>
  </p:cSld>
  <p:clrMap bg1="lt1" tx1="dk1" bg2="lt2" tx2="dk2" accent1="accent1" accent2="accent2" accent3="accent3" accent4="accent4" accent5="accent5" accent6="accent6" hlink="hlink" folHlink="folHlink"/>
  <p:sldLayoutIdLst>
    <p:sldLayoutId id="2147483969" r:id="rId1"/>
    <p:sldLayoutId id="2147483970" r:id="rId2"/>
  </p:sldLayoutIdLst>
  <p:timing>
    <p:tnLst>
      <p:par>
        <p:cTn id="1" dur="indefinite" restart="never" nodeType="tmRoot"/>
      </p:par>
    </p:tnLst>
  </p:timing>
  <p:hf hdr="0" dt="0"/>
  <p:txStyles>
    <p:titleStyle>
      <a:lvl1pPr algn="l" defTabSz="914400" rtl="0" eaLnBrk="1" latinLnBrk="0" hangingPunct="1">
        <a:lnSpc>
          <a:spcPct val="90000"/>
        </a:lnSpc>
        <a:spcBef>
          <a:spcPct val="0"/>
        </a:spcBef>
        <a:buNone/>
        <a:defRPr sz="4000" kern="1200">
          <a:solidFill>
            <a:schemeClr val="accent1"/>
          </a:solidFill>
          <a:latin typeface="Calibri" charset="0"/>
          <a:ea typeface="Calibri" charset="0"/>
          <a:cs typeface="Calibri"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6512" y="762000"/>
            <a:ext cx="8534400" cy="990599"/>
          </a:xfrm>
          <a:prstGeom prst="rect">
            <a:avLst/>
          </a:prstGeom>
        </p:spPr>
        <p:txBody>
          <a:bodyPr vert="horz" lIns="91440" tIns="45720" rIns="91440" bIns="45720" rtlCol="0" anchor="t">
            <a:normAutofit/>
          </a:bodyPr>
          <a:lstStyle/>
          <a:p>
            <a:r>
              <a:rPr lang="en-US" dirty="0" smtClean="0"/>
              <a:t>Click to edit Master title style</a:t>
            </a:r>
            <a:endParaRPr lang="en-US" dirty="0"/>
          </a:p>
        </p:txBody>
      </p:sp>
      <p:sp>
        <p:nvSpPr>
          <p:cNvPr id="7" name="Rectangle 6"/>
          <p:cNvSpPr/>
          <p:nvPr userDrawn="1"/>
        </p:nvSpPr>
        <p:spPr>
          <a:xfrm>
            <a:off x="0" y="0"/>
            <a:ext cx="91440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p:cNvCxnSpPr/>
          <p:nvPr userDrawn="1"/>
        </p:nvCxnSpPr>
        <p:spPr>
          <a:xfrm>
            <a:off x="0" y="6324600"/>
            <a:ext cx="9144000"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9" name="Slide Number Placeholder 5"/>
          <p:cNvSpPr>
            <a:spLocks noGrp="1"/>
          </p:cNvSpPr>
          <p:nvPr>
            <p:ph type="sldNum" sz="quarter" idx="4"/>
          </p:nvPr>
        </p:nvSpPr>
        <p:spPr>
          <a:xfrm>
            <a:off x="6457950" y="6356350"/>
            <a:ext cx="2381250" cy="365125"/>
          </a:xfrm>
          <a:prstGeom prst="rect">
            <a:avLst/>
          </a:prstGeom>
        </p:spPr>
        <p:txBody>
          <a:bodyPr vert="horz" lIns="91440" tIns="45720" rIns="91440" bIns="45720" rtlCol="0" anchor="ctr"/>
          <a:lstStyle>
            <a:lvl1pPr algn="r">
              <a:defRPr sz="1200" b="0" i="0">
                <a:solidFill>
                  <a:schemeClr val="tx1">
                    <a:tint val="75000"/>
                  </a:schemeClr>
                </a:solidFill>
                <a:latin typeface="Source Sans Pro" charset="0"/>
                <a:ea typeface="Source Sans Pro" charset="0"/>
                <a:cs typeface="Source Sans Pro" charset="0"/>
              </a:defRPr>
            </a:lvl1pPr>
          </a:lstStyle>
          <a:p>
            <a:fld id="{67B19427-F580-D146-B60E-4CADEE75497F}" type="slidenum">
              <a:rPr lang="en-US" smtClean="0"/>
              <a:pPr/>
              <a:t>‹#›</a:t>
            </a:fld>
            <a:endParaRPr lang="en-US" dirty="0"/>
          </a:p>
        </p:txBody>
      </p:sp>
      <p:sp>
        <p:nvSpPr>
          <p:cNvPr id="10"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b="0" i="0">
                <a:solidFill>
                  <a:schemeClr val="tx1">
                    <a:tint val="75000"/>
                  </a:schemeClr>
                </a:solidFill>
                <a:latin typeface="Source Sans Pro" charset="0"/>
                <a:ea typeface="Source Sans Pro" charset="0"/>
                <a:cs typeface="Source Sans Pro"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302625734"/>
      </p:ext>
    </p:extLst>
  </p:cSld>
  <p:clrMap bg1="lt1" tx1="dk1" bg2="lt2" tx2="dk2" accent1="accent1" accent2="accent2" accent3="accent3" accent4="accent4" accent5="accent5" accent6="accent6" hlink="hlink" folHlink="folHlink"/>
  <p:sldLayoutIdLst>
    <p:sldLayoutId id="2147483972" r:id="rId1"/>
    <p:sldLayoutId id="2147483973" r:id="rId2"/>
    <p:sldLayoutId id="2147483981" r:id="rId3"/>
    <p:sldLayoutId id="2147483982" r:id="rId4"/>
    <p:sldLayoutId id="2147483980" r:id="rId5"/>
    <p:sldLayoutId id="2147483983" r:id="rId6"/>
    <p:sldLayoutId id="2147483985" r:id="rId7"/>
    <p:sldLayoutId id="2147483974" r:id="rId8"/>
    <p:sldLayoutId id="2147483975" r:id="rId9"/>
    <p:sldLayoutId id="2147483984" r:id="rId10"/>
  </p:sldLayoutIdLst>
  <p:timing>
    <p:tnLst>
      <p:par>
        <p:cTn id="1" dur="indefinite" restart="never" nodeType="tmRoot"/>
      </p:par>
    </p:tnLst>
  </p:timing>
  <p:hf hdr="0" dt="0"/>
  <p:txStyles>
    <p:titleStyle>
      <a:lvl1pPr algn="l" defTabSz="914400" rtl="0" eaLnBrk="1" latinLnBrk="0" hangingPunct="1">
        <a:lnSpc>
          <a:spcPct val="90000"/>
        </a:lnSpc>
        <a:spcBef>
          <a:spcPct val="0"/>
        </a:spcBef>
        <a:buNone/>
        <a:defRPr sz="4000" kern="1200">
          <a:solidFill>
            <a:schemeClr val="accent1"/>
          </a:solidFill>
          <a:latin typeface="Calibri" charset="0"/>
          <a:ea typeface="Calibri" charset="0"/>
          <a:cs typeface="Calibri"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3028950" y="640080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smtClean="0"/>
              <a:t>Copyright ©2018 John Wiley &amp; Sons, Inc. </a:t>
            </a:r>
            <a:endParaRPr lang="en-US" dirty="0"/>
          </a:p>
        </p:txBody>
      </p:sp>
      <p:sp>
        <p:nvSpPr>
          <p:cNvPr id="6" name="Slide Number Placeholder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2181430-7FCB-BA4C-90CE-EB7ACCC9EC50}" type="slidenum">
              <a:rPr lang="en-US" smtClean="0"/>
              <a:t>‹#›</a:t>
            </a:fld>
            <a:endParaRPr lang="en-US"/>
          </a:p>
        </p:txBody>
      </p:sp>
      <p:sp>
        <p:nvSpPr>
          <p:cNvPr id="7" name="Rectangle 6"/>
          <p:cNvSpPr/>
          <p:nvPr userDrawn="1"/>
        </p:nvSpPr>
        <p:spPr>
          <a:xfrm>
            <a:off x="0" y="0"/>
            <a:ext cx="91440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p:cNvCxnSpPr/>
          <p:nvPr userDrawn="1"/>
        </p:nvCxnSpPr>
        <p:spPr>
          <a:xfrm>
            <a:off x="0" y="6324600"/>
            <a:ext cx="9144000" cy="0"/>
          </a:xfrm>
          <a:prstGeom prst="line">
            <a:avLst/>
          </a:prstGeom>
          <a:ln w="127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5216900"/>
      </p:ext>
    </p:extLst>
  </p:cSld>
  <p:clrMap bg1="lt1" tx1="dk1" bg2="lt2" tx2="dk2" accent1="accent1" accent2="accent2" accent3="accent3" accent4="accent4" accent5="accent5" accent6="accent6" hlink="hlink" folHlink="folHlink"/>
  <p:sldLayoutIdLst>
    <p:sldLayoutId id="2147483978" r:id="rId1"/>
    <p:sldLayoutId id="2147483979" r:id="rId2"/>
  </p:sldLayoutIdLst>
  <p:timing>
    <p:tnLst>
      <p:par>
        <p:cTn id="1" dur="indefinite" restart="never" nodeType="tmRoot"/>
      </p:par>
    </p:tnLst>
  </p:timing>
  <p:hf hdr="0" dt="0"/>
  <p:txStyles>
    <p:titleStyle>
      <a:lvl1pPr algn="l" defTabSz="914400" rtl="0" eaLnBrk="1" latinLnBrk="0" hangingPunct="1">
        <a:lnSpc>
          <a:spcPct val="90000"/>
        </a:lnSpc>
        <a:spcBef>
          <a:spcPct val="0"/>
        </a:spcBef>
        <a:buNone/>
        <a:defRPr sz="1600" b="0" i="0" kern="1200">
          <a:solidFill>
            <a:schemeClr val="tx1"/>
          </a:solidFill>
          <a:latin typeface="Source Sans Pro" charset="0"/>
          <a:ea typeface="Source Sans Pro" charset="0"/>
          <a:cs typeface="Source Sans Pro"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1.xml"/></Relationships>
</file>

<file path=ppt/slides/_rels/slide1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1.xml"/></Relationships>
</file>

<file path=ppt/slides/_rels/slide1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1.xml"/></Relationships>
</file>

<file path=ppt/slides/_rels/slide1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0.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0.xml"/></Relationships>
</file>

<file path=ppt/slides/_rels/slide2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4.xml"/></Relationships>
</file>

<file path=ppt/slides/_rels/slide2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0.xml"/></Relationships>
</file>

<file path=ppt/slides/_rels/slide2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0.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9.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3.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0.xml"/></Relationships>
</file>

<file path=ppt/slides/_rels/slide34.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6.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0.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8.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4.xml"/></Relationships>
</file>

<file path=ppt/slides/_rels/slide40.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2.xml"/></Relationships>
</file>

<file path=ppt/slides/_rels/slide41.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2.xml"/></Relationships>
</file>

<file path=ppt/slides/_rels/slide42.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8.xml.rels><?xml version="1.0" encoding="UTF-8" standalone="yes"?>
<Relationships xmlns="http://schemas.openxmlformats.org/package/2006/relationships"><Relationship Id="rId8" Type="http://schemas.openxmlformats.org/officeDocument/2006/relationships/image" Target="../media/image10.emf"/><Relationship Id="rId3" Type="http://schemas.openxmlformats.org/officeDocument/2006/relationships/image" Target="../media/image5.emf"/><Relationship Id="rId7" Type="http://schemas.openxmlformats.org/officeDocument/2006/relationships/image" Target="../media/image9.emf"/><Relationship Id="rId2" Type="http://schemas.openxmlformats.org/officeDocument/2006/relationships/image" Target="../media/image4.emf"/><Relationship Id="rId1" Type="http://schemas.openxmlformats.org/officeDocument/2006/relationships/slideLayout" Target="../slideLayouts/slideLayout26.xml"/><Relationship Id="rId6" Type="http://schemas.openxmlformats.org/officeDocument/2006/relationships/image" Target="../media/image8.emf"/><Relationship Id="rId5" Type="http://schemas.openxmlformats.org/officeDocument/2006/relationships/image" Target="../media/image7.emf"/><Relationship Id="rId4" Type="http://schemas.openxmlformats.org/officeDocument/2006/relationships/image" Target="../media/image6.emf"/><Relationship Id="rId9" Type="http://schemas.openxmlformats.org/officeDocument/2006/relationships/image" Target="../media/image11.emf"/></Relationships>
</file>

<file path=ppt/slides/_rels/slide9.xml.rels><?xml version="1.0" encoding="UTF-8" standalone="yes"?>
<Relationships xmlns="http://schemas.openxmlformats.org/package/2006/relationships"><Relationship Id="rId8" Type="http://schemas.openxmlformats.org/officeDocument/2006/relationships/image" Target="../media/image18.emf"/><Relationship Id="rId3" Type="http://schemas.openxmlformats.org/officeDocument/2006/relationships/image" Target="../media/image13.emf"/><Relationship Id="rId7" Type="http://schemas.openxmlformats.org/officeDocument/2006/relationships/image" Target="../media/image17.emf"/><Relationship Id="rId2" Type="http://schemas.openxmlformats.org/officeDocument/2006/relationships/image" Target="../media/image12.emf"/><Relationship Id="rId1" Type="http://schemas.openxmlformats.org/officeDocument/2006/relationships/slideLayout" Target="../slideLayouts/slideLayout26.xml"/><Relationship Id="rId6" Type="http://schemas.openxmlformats.org/officeDocument/2006/relationships/image" Target="../media/image16.emf"/><Relationship Id="rId5" Type="http://schemas.openxmlformats.org/officeDocument/2006/relationships/image" Target="../media/image15.emf"/><Relationship Id="rId4" Type="http://schemas.openxmlformats.org/officeDocument/2006/relationships/image" Target="../media/image14.emf"/><Relationship Id="rId9" Type="http://schemas.openxmlformats.org/officeDocument/2006/relationships/image" Target="../media/image19.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p:nvPr>
        </p:nvSpPr>
        <p:spPr>
          <a:xfrm>
            <a:off x="152400" y="365125"/>
            <a:ext cx="8839200" cy="930275"/>
          </a:xfrm>
        </p:spPr>
        <p:txBody>
          <a:bodyPr/>
          <a:lstStyle/>
          <a:p>
            <a:pPr>
              <a:defRPr/>
            </a:pPr>
            <a:r>
              <a:rPr lang="en-IN" dirty="0" smtClean="0"/>
              <a:t>Environment</a:t>
            </a:r>
            <a:endParaRPr lang="en-IN" dirty="0"/>
          </a:p>
        </p:txBody>
      </p:sp>
      <p:sp>
        <p:nvSpPr>
          <p:cNvPr id="3" name="Edition"/>
          <p:cNvSpPr>
            <a:spLocks noGrp="1"/>
          </p:cNvSpPr>
          <p:nvPr>
            <p:ph sz="quarter" idx="17"/>
          </p:nvPr>
        </p:nvSpPr>
        <p:spPr>
          <a:xfrm>
            <a:off x="152400" y="1653210"/>
            <a:ext cx="8839200" cy="381000"/>
          </a:xfrm>
        </p:spPr>
        <p:txBody>
          <a:bodyPr/>
          <a:lstStyle/>
          <a:p>
            <a:r>
              <a:rPr lang="en-US" dirty="0" smtClean="0"/>
              <a:t>Tenth Edition</a:t>
            </a:r>
            <a:endParaRPr lang="en-US" dirty="0"/>
          </a:p>
        </p:txBody>
      </p:sp>
      <p:sp>
        <p:nvSpPr>
          <p:cNvPr id="4" name="Author"/>
          <p:cNvSpPr>
            <a:spLocks noGrp="1"/>
          </p:cNvSpPr>
          <p:nvPr>
            <p:ph sz="quarter" idx="18"/>
          </p:nvPr>
        </p:nvSpPr>
        <p:spPr>
          <a:xfrm>
            <a:off x="152400" y="2362200"/>
            <a:ext cx="8839200" cy="457200"/>
          </a:xfrm>
        </p:spPr>
        <p:txBody>
          <a:bodyPr/>
          <a:lstStyle/>
          <a:p>
            <a:r>
              <a:rPr lang="en-US" dirty="0" smtClean="0"/>
              <a:t>Raven</a:t>
            </a:r>
            <a:endParaRPr lang="en-US" dirty="0"/>
          </a:p>
        </p:txBody>
      </p:sp>
      <p:sp>
        <p:nvSpPr>
          <p:cNvPr id="5" name="CN"/>
          <p:cNvSpPr>
            <a:spLocks noGrp="1"/>
          </p:cNvSpPr>
          <p:nvPr>
            <p:ph sz="quarter" idx="19"/>
          </p:nvPr>
        </p:nvSpPr>
        <p:spPr>
          <a:xfrm>
            <a:off x="152400" y="3733800"/>
            <a:ext cx="8839200" cy="609600"/>
          </a:xfrm>
        </p:spPr>
        <p:txBody>
          <a:bodyPr/>
          <a:lstStyle/>
          <a:p>
            <a:r>
              <a:rPr lang="en-US" b="1" dirty="0" smtClean="0"/>
              <a:t>Chapter 15</a:t>
            </a:r>
            <a:endParaRPr lang="en-US" b="1" dirty="0"/>
          </a:p>
        </p:txBody>
      </p:sp>
      <p:sp>
        <p:nvSpPr>
          <p:cNvPr id="6" name="CT"/>
          <p:cNvSpPr>
            <a:spLocks noGrp="1"/>
          </p:cNvSpPr>
          <p:nvPr>
            <p:ph sz="quarter" idx="20"/>
          </p:nvPr>
        </p:nvSpPr>
        <p:spPr>
          <a:xfrm>
            <a:off x="152400" y="4648200"/>
            <a:ext cx="8839200" cy="990600"/>
          </a:xfrm>
        </p:spPr>
        <p:txBody>
          <a:bodyPr/>
          <a:lstStyle/>
          <a:p>
            <a:r>
              <a:rPr lang="en-US" altLang="en-US" sz="3600" dirty="0">
                <a:latin typeface="Calibri" panose="020F0502020204030204" pitchFamily="34" charset="0"/>
                <a:ea typeface="ＭＳ Ｐゴシック" panose="020B0600070205080204" pitchFamily="34" charset="-128"/>
              </a:rPr>
              <a:t>Mineral Resources</a:t>
            </a:r>
          </a:p>
        </p:txBody>
      </p:sp>
    </p:spTree>
    <p:extLst>
      <p:ext uri="{BB962C8B-B14F-4D97-AF65-F5344CB8AC3E}">
        <p14:creationId xmlns:p14="http://schemas.microsoft.com/office/powerpoint/2010/main" val="161435981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
          <p:cNvSpPr>
            <a:spLocks noGrp="1"/>
          </p:cNvSpPr>
          <p:nvPr>
            <p:ph type="title"/>
          </p:nvPr>
        </p:nvSpPr>
        <p:spPr>
          <a:xfrm>
            <a:off x="304800" y="762000"/>
            <a:ext cx="8534400" cy="762000"/>
          </a:xfrm>
          <a:prstGeom prst="rect">
            <a:avLst/>
          </a:prstGeom>
        </p:spPr>
        <p:txBody>
          <a:bodyPr>
            <a:normAutofit/>
          </a:bodyPr>
          <a:lstStyle/>
          <a:p>
            <a:r>
              <a:rPr lang="en-US" altLang="en-US" b="1" dirty="0">
                <a:latin typeface="Calibri" panose="020F0502020204030204" pitchFamily="34" charset="0"/>
                <a:ea typeface="ＭＳ Ｐゴシック" panose="020B0600070205080204" pitchFamily="34" charset="-128"/>
              </a:rPr>
              <a:t>Mineral Distribution and Formation</a:t>
            </a:r>
            <a:endParaRPr lang="en-US" sz="4000" b="1" dirty="0">
              <a:solidFill>
                <a:schemeClr val="accent1"/>
              </a:solidFill>
              <a:latin typeface="Calibri" panose="020F0502020204030204" pitchFamily="34" charset="0"/>
            </a:endParaRPr>
          </a:p>
        </p:txBody>
      </p:sp>
      <p:sp>
        <p:nvSpPr>
          <p:cNvPr id="4" name="Content Placeholder 2"/>
          <p:cNvSpPr>
            <a:spLocks noGrp="1"/>
          </p:cNvSpPr>
          <p:nvPr>
            <p:ph sz="quarter" idx="15"/>
          </p:nvPr>
        </p:nvSpPr>
        <p:spPr>
          <a:xfrm>
            <a:off x="304800" y="1676400"/>
            <a:ext cx="8382000" cy="4038600"/>
          </a:xfrm>
        </p:spPr>
        <p:txBody>
          <a:bodyPr/>
          <a:lstStyle/>
          <a:p>
            <a:r>
              <a:rPr lang="en-US" altLang="en-US" dirty="0">
                <a:latin typeface="Calibri" panose="020F0502020204030204" pitchFamily="34" charset="0"/>
                <a:ea typeface="ＭＳ Ｐゴシック" panose="020B0600070205080204" pitchFamily="34" charset="-128"/>
              </a:rPr>
              <a:t>Abundant minerals in crust</a:t>
            </a:r>
          </a:p>
          <a:p>
            <a:pPr marL="622800" lvl="1" indent="-320400">
              <a:spcBef>
                <a:spcPts val="600"/>
              </a:spcBef>
              <a:buClr>
                <a:schemeClr val="accent2"/>
              </a:buClr>
              <a:buSzPct val="80000"/>
              <a:buFont typeface="Courier New" panose="02070309020205020404" pitchFamily="49" charset="0"/>
              <a:buChar char="o"/>
            </a:pPr>
            <a:r>
              <a:rPr lang="en-US" altLang="en-US" sz="2400" dirty="0">
                <a:latin typeface="Calibri" panose="020F0502020204030204" pitchFamily="34" charset="0"/>
                <a:ea typeface="+mn-ea"/>
                <a:cs typeface="+mn-cs"/>
              </a:rPr>
              <a:t>Aluminum and iron</a:t>
            </a:r>
          </a:p>
          <a:p>
            <a:pPr marL="622800" lvl="1" indent="-320400">
              <a:spcBef>
                <a:spcPts val="600"/>
              </a:spcBef>
              <a:buClr>
                <a:schemeClr val="accent2"/>
              </a:buClr>
              <a:buSzPct val="80000"/>
              <a:buFont typeface="Courier New" panose="02070309020205020404" pitchFamily="49" charset="0"/>
              <a:buChar char="o"/>
            </a:pPr>
            <a:r>
              <a:rPr lang="en-US" altLang="en-US" sz="2400" dirty="0">
                <a:latin typeface="Calibri" panose="020F0502020204030204" pitchFamily="34" charset="0"/>
                <a:ea typeface="+mn-ea"/>
                <a:cs typeface="+mn-cs"/>
              </a:rPr>
              <a:t>Not always easily accessible for mining</a:t>
            </a:r>
          </a:p>
          <a:p>
            <a:r>
              <a:rPr lang="en-US" altLang="en-US" dirty="0">
                <a:latin typeface="Calibri" panose="020F0502020204030204" pitchFamily="34" charset="0"/>
                <a:ea typeface="ＭＳ Ｐゴシック" panose="020B0600070205080204" pitchFamily="34" charset="-128"/>
              </a:rPr>
              <a:t>Scarce minerals in crust</a:t>
            </a:r>
          </a:p>
          <a:p>
            <a:pPr marL="622800" lvl="1" indent="-320400">
              <a:spcBef>
                <a:spcPts val="600"/>
              </a:spcBef>
              <a:buClr>
                <a:schemeClr val="accent2"/>
              </a:buClr>
              <a:buSzPct val="80000"/>
              <a:buFont typeface="Courier New" panose="02070309020205020404" pitchFamily="49" charset="0"/>
              <a:buChar char="o"/>
            </a:pPr>
            <a:r>
              <a:rPr lang="en-US" altLang="en-US" sz="2400" dirty="0">
                <a:latin typeface="Calibri" panose="020F0502020204030204" pitchFamily="34" charset="0"/>
                <a:ea typeface="+mn-ea"/>
                <a:cs typeface="+mn-cs"/>
              </a:rPr>
              <a:t>Copper, chromium, and molybdenum</a:t>
            </a:r>
          </a:p>
          <a:p>
            <a:r>
              <a:rPr lang="en-US" altLang="en-US" dirty="0">
                <a:latin typeface="Calibri" panose="020F0502020204030204" pitchFamily="34" charset="0"/>
                <a:ea typeface="ＭＳ Ｐゴシック" panose="020B0600070205080204" pitchFamily="34" charset="-128"/>
              </a:rPr>
              <a:t>Distributed unevenly across globe</a:t>
            </a:r>
          </a:p>
          <a:p>
            <a:pPr marL="622800" lvl="1" indent="-320400">
              <a:spcBef>
                <a:spcPts val="600"/>
              </a:spcBef>
              <a:buClr>
                <a:schemeClr val="accent2"/>
              </a:buClr>
              <a:buSzPct val="80000"/>
              <a:buFont typeface="Courier New" panose="02070309020205020404" pitchFamily="49" charset="0"/>
              <a:buChar char="o"/>
            </a:pPr>
            <a:r>
              <a:rPr lang="en-US" altLang="en-US" sz="2400" dirty="0">
                <a:latin typeface="Calibri" panose="020F0502020204030204" pitchFamily="34" charset="0"/>
                <a:ea typeface="+mn-ea"/>
                <a:cs typeface="+mn-cs"/>
              </a:rPr>
              <a:t>If found in low abundance, mining is not profitable</a:t>
            </a:r>
          </a:p>
          <a:p>
            <a:pPr marL="622800" lvl="1" indent="-320400">
              <a:spcBef>
                <a:spcPts val="600"/>
              </a:spcBef>
              <a:buClr>
                <a:schemeClr val="accent2"/>
              </a:buClr>
              <a:buSzPct val="80000"/>
              <a:buFont typeface="Courier New" panose="02070309020205020404" pitchFamily="49" charset="0"/>
              <a:buChar char="o"/>
            </a:pPr>
            <a:r>
              <a:rPr lang="en-US" altLang="en-US" sz="2400" dirty="0">
                <a:latin typeface="Calibri" panose="020F0502020204030204" pitchFamily="34" charset="0"/>
                <a:ea typeface="+mn-ea"/>
                <a:cs typeface="+mn-cs"/>
              </a:rPr>
              <a:t>Concentrations a result of many natural processes</a:t>
            </a:r>
          </a:p>
        </p:txBody>
      </p:sp>
      <p:sp>
        <p:nvSpPr>
          <p:cNvPr id="5" name="Slide Number Placeholder "/>
          <p:cNvSpPr>
            <a:spLocks noGrp="1"/>
          </p:cNvSpPr>
          <p:nvPr>
            <p:ph type="sldNum" sz="quarter" idx="10"/>
          </p:nvPr>
        </p:nvSpPr>
        <p:spPr/>
        <p:txBody>
          <a:bodyPr/>
          <a:lstStyle/>
          <a:p>
            <a:fld id="{67B19427-F580-D146-B60E-4CADEE75497F}" type="slidenum">
              <a:rPr lang="en-US" smtClean="0">
                <a:latin typeface="Calibri" panose="020F0502020204030204" pitchFamily="34" charset="0"/>
              </a:rPr>
              <a:pPr/>
              <a:t>10</a:t>
            </a:fld>
            <a:endParaRPr lang="en-US" dirty="0">
              <a:latin typeface="Calibri" panose="020F0502020204030204" pitchFamily="34" charset="0"/>
            </a:endParaRPr>
          </a:p>
        </p:txBody>
      </p:sp>
      <p:sp>
        <p:nvSpPr>
          <p:cNvPr id="6" name="Footer Placeholder "/>
          <p:cNvSpPr>
            <a:spLocks noGrp="1"/>
          </p:cNvSpPr>
          <p:nvPr>
            <p:ph type="ftr" sz="quarter" idx="11"/>
          </p:nvPr>
        </p:nvSpPr>
        <p:spPr/>
        <p:txBody>
          <a:bodyPr/>
          <a:lstStyle/>
          <a:p>
            <a:r>
              <a:rPr lang="en-US" dirty="0">
                <a:latin typeface="Calibri" panose="020F0502020204030204" pitchFamily="34" charset="0"/>
              </a:rPr>
              <a:t>Copyright ©2018 John Wiley &amp; Sons, Inc. </a:t>
            </a:r>
          </a:p>
        </p:txBody>
      </p:sp>
    </p:spTree>
    <p:extLst>
      <p:ext uri="{BB962C8B-B14F-4D97-AF65-F5344CB8AC3E}">
        <p14:creationId xmlns:p14="http://schemas.microsoft.com/office/powerpoint/2010/main" val="57545130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
          <p:cNvSpPr>
            <a:spLocks noGrp="1"/>
          </p:cNvSpPr>
          <p:nvPr>
            <p:ph type="title"/>
          </p:nvPr>
        </p:nvSpPr>
        <p:spPr>
          <a:xfrm>
            <a:off x="304800" y="762000"/>
            <a:ext cx="8534400" cy="762000"/>
          </a:xfrm>
          <a:prstGeom prst="rect">
            <a:avLst/>
          </a:prstGeom>
        </p:spPr>
        <p:txBody>
          <a:bodyPr>
            <a:normAutofit/>
          </a:bodyPr>
          <a:lstStyle/>
          <a:p>
            <a:r>
              <a:rPr lang="en-US" altLang="en-US" b="1" dirty="0">
                <a:latin typeface="Calibri" panose="020F0502020204030204" pitchFamily="34" charset="0"/>
                <a:ea typeface="ＭＳ Ｐゴシック" panose="020B0600070205080204" pitchFamily="34" charset="-128"/>
              </a:rPr>
              <a:t>Formation of Mineral Deposits</a:t>
            </a:r>
            <a:endParaRPr lang="en-US" sz="4000" b="1" dirty="0">
              <a:solidFill>
                <a:schemeClr val="accent1"/>
              </a:solidFill>
              <a:latin typeface="Calibri" panose="020F0502020204030204" pitchFamily="34" charset="0"/>
            </a:endParaRPr>
          </a:p>
        </p:txBody>
      </p:sp>
      <p:sp>
        <p:nvSpPr>
          <p:cNvPr id="4" name="Content Placeholder 2"/>
          <p:cNvSpPr>
            <a:spLocks noGrp="1"/>
          </p:cNvSpPr>
          <p:nvPr>
            <p:ph sz="quarter" idx="15"/>
          </p:nvPr>
        </p:nvSpPr>
        <p:spPr>
          <a:xfrm>
            <a:off x="304800" y="1676400"/>
            <a:ext cx="8382000" cy="4343400"/>
          </a:xfrm>
        </p:spPr>
        <p:txBody>
          <a:bodyPr/>
          <a:lstStyle/>
          <a:p>
            <a:r>
              <a:rPr lang="en-US" altLang="en-US" sz="2800" dirty="0">
                <a:latin typeface="Calibri" panose="020F0502020204030204" pitchFamily="34" charset="0"/>
                <a:ea typeface="ＭＳ Ｐゴシック" panose="020B0600070205080204" pitchFamily="34" charset="-128"/>
              </a:rPr>
              <a:t>Result of natural processes</a:t>
            </a:r>
          </a:p>
          <a:p>
            <a:pPr marL="622800" lvl="1" indent="-320400">
              <a:spcBef>
                <a:spcPts val="600"/>
              </a:spcBef>
              <a:buClr>
                <a:schemeClr val="accent2"/>
              </a:buClr>
              <a:buSzPct val="80000"/>
              <a:buFont typeface="Courier New" panose="02070309020205020404" pitchFamily="49" charset="0"/>
              <a:buChar char="o"/>
            </a:pPr>
            <a:r>
              <a:rPr lang="en-US" altLang="en-US" sz="2400" dirty="0">
                <a:latin typeface="Calibri" panose="020F0502020204030204" pitchFamily="34" charset="0"/>
                <a:ea typeface="+mn-ea"/>
                <a:cs typeface="+mn-cs"/>
              </a:rPr>
              <a:t>Magmatic concentration</a:t>
            </a:r>
          </a:p>
          <a:p>
            <a:pPr lvl="2">
              <a:buClr>
                <a:schemeClr val="accent2"/>
              </a:buClr>
              <a:buSzPct val="80000"/>
            </a:pPr>
            <a:r>
              <a:rPr lang="en-US" altLang="en-US" dirty="0">
                <a:latin typeface="Calibri" panose="020F0502020204030204" pitchFamily="34" charset="0"/>
                <a:ea typeface="ＭＳ Ｐゴシック" panose="020B0600070205080204" pitchFamily="34" charset="-128"/>
              </a:rPr>
              <a:t>As magma cools, heavier elements (</a:t>
            </a:r>
            <a:r>
              <a:rPr lang="en-US" altLang="en-US" dirty="0" smtClean="0">
                <a:latin typeface="Calibri" panose="020F0502020204030204" pitchFamily="34" charset="0"/>
                <a:ea typeface="ＭＳ Ｐゴシック" panose="020B0600070205080204" pitchFamily="34" charset="-128"/>
              </a:rPr>
              <a:t>F</a:t>
            </a:r>
            <a:r>
              <a:rPr lang="en-US" altLang="en-US" sz="100" dirty="0" smtClean="0">
                <a:latin typeface="Calibri" panose="020F0502020204030204" pitchFamily="34" charset="0"/>
                <a:ea typeface="ＭＳ Ｐゴシック" panose="020B0600070205080204" pitchFamily="34" charset="-128"/>
              </a:rPr>
              <a:t> </a:t>
            </a:r>
            <a:r>
              <a:rPr lang="en-US" altLang="en-US" dirty="0" smtClean="0">
                <a:latin typeface="Calibri" panose="020F0502020204030204" pitchFamily="34" charset="0"/>
                <a:ea typeface="ＭＳ Ｐゴシック" panose="020B0600070205080204" pitchFamily="34" charset="-128"/>
              </a:rPr>
              <a:t>e </a:t>
            </a:r>
            <a:r>
              <a:rPr lang="en-US" altLang="en-US" dirty="0">
                <a:latin typeface="Calibri" panose="020F0502020204030204" pitchFamily="34" charset="0"/>
                <a:ea typeface="ＭＳ Ｐゴシック" panose="020B0600070205080204" pitchFamily="34" charset="-128"/>
              </a:rPr>
              <a:t>and </a:t>
            </a:r>
            <a:r>
              <a:rPr lang="en-US" altLang="en-US" dirty="0" smtClean="0">
                <a:latin typeface="Calibri" panose="020F0502020204030204" pitchFamily="34" charset="0"/>
                <a:ea typeface="ＭＳ Ｐゴシック" panose="020B0600070205080204" pitchFamily="34" charset="-128"/>
              </a:rPr>
              <a:t>M</a:t>
            </a:r>
            <a:r>
              <a:rPr lang="en-US" altLang="en-US" sz="100" dirty="0" smtClean="0">
                <a:latin typeface="Calibri" panose="020F0502020204030204" pitchFamily="34" charset="0"/>
                <a:ea typeface="ＭＳ Ｐゴシック" panose="020B0600070205080204" pitchFamily="34" charset="-128"/>
              </a:rPr>
              <a:t> </a:t>
            </a:r>
            <a:r>
              <a:rPr lang="en-US" altLang="en-US" dirty="0" smtClean="0">
                <a:latin typeface="Calibri" panose="020F0502020204030204" pitchFamily="34" charset="0"/>
                <a:ea typeface="ＭＳ Ｐゴシック" panose="020B0600070205080204" pitchFamily="34" charset="-128"/>
              </a:rPr>
              <a:t>g</a:t>
            </a:r>
            <a:r>
              <a:rPr lang="en-US" altLang="en-US" dirty="0">
                <a:latin typeface="Calibri" panose="020F0502020204030204" pitchFamily="34" charset="0"/>
                <a:ea typeface="ＭＳ Ｐゴシック" panose="020B0600070205080204" pitchFamily="34" charset="-128"/>
              </a:rPr>
              <a:t>) settle</a:t>
            </a:r>
          </a:p>
          <a:p>
            <a:pPr lvl="2">
              <a:buClr>
                <a:schemeClr val="accent2"/>
              </a:buClr>
              <a:buSzPct val="80000"/>
            </a:pPr>
            <a:r>
              <a:rPr lang="en-US" altLang="en-US" dirty="0">
                <a:latin typeface="Calibri" panose="020F0502020204030204" pitchFamily="34" charset="0"/>
                <a:ea typeface="ＭＳ Ｐゴシック" panose="020B0600070205080204" pitchFamily="34" charset="-128"/>
              </a:rPr>
              <a:t>Responsible for deposits of </a:t>
            </a:r>
            <a:r>
              <a:rPr lang="en-US" altLang="en-US" dirty="0" smtClean="0">
                <a:latin typeface="Calibri" panose="020F0502020204030204" pitchFamily="34" charset="0"/>
                <a:ea typeface="ＭＳ Ｐゴシック" panose="020B0600070205080204" pitchFamily="34" charset="-128"/>
              </a:rPr>
              <a:t>F</a:t>
            </a:r>
            <a:r>
              <a:rPr lang="en-US" altLang="en-US" sz="100" dirty="0" smtClean="0">
                <a:latin typeface="Calibri" panose="020F0502020204030204" pitchFamily="34" charset="0"/>
                <a:ea typeface="ＭＳ Ｐゴシック" panose="020B0600070205080204" pitchFamily="34" charset="-128"/>
              </a:rPr>
              <a:t> </a:t>
            </a:r>
            <a:r>
              <a:rPr lang="en-US" altLang="en-US" dirty="0" smtClean="0">
                <a:latin typeface="Calibri" panose="020F0502020204030204" pitchFamily="34" charset="0"/>
                <a:ea typeface="ＭＳ Ｐゴシック" panose="020B0600070205080204" pitchFamily="34" charset="-128"/>
              </a:rPr>
              <a:t>e</a:t>
            </a:r>
            <a:r>
              <a:rPr lang="en-US" altLang="en-US" dirty="0">
                <a:latin typeface="Calibri" panose="020F0502020204030204" pitchFamily="34" charset="0"/>
                <a:ea typeface="ＭＳ Ｐゴシック" panose="020B0600070205080204" pitchFamily="34" charset="-128"/>
              </a:rPr>
              <a:t>, </a:t>
            </a:r>
            <a:r>
              <a:rPr lang="en-US" altLang="en-US" dirty="0" smtClean="0">
                <a:latin typeface="Calibri" panose="020F0502020204030204" pitchFamily="34" charset="0"/>
                <a:ea typeface="ＭＳ Ｐゴシック" panose="020B0600070205080204" pitchFamily="34" charset="-128"/>
              </a:rPr>
              <a:t>C</a:t>
            </a:r>
            <a:r>
              <a:rPr lang="en-US" altLang="en-US" sz="100" dirty="0" smtClean="0">
                <a:latin typeface="Calibri" panose="020F0502020204030204" pitchFamily="34" charset="0"/>
                <a:ea typeface="ＭＳ Ｐゴシック" panose="020B0600070205080204" pitchFamily="34" charset="-128"/>
              </a:rPr>
              <a:t> </a:t>
            </a:r>
            <a:r>
              <a:rPr lang="en-US" altLang="en-US" dirty="0" smtClean="0">
                <a:latin typeface="Calibri" panose="020F0502020204030204" pitchFamily="34" charset="0"/>
                <a:ea typeface="ＭＳ Ｐゴシック" panose="020B0600070205080204" pitchFamily="34" charset="-128"/>
              </a:rPr>
              <a:t>u</a:t>
            </a:r>
            <a:r>
              <a:rPr lang="en-US" altLang="en-US" dirty="0">
                <a:latin typeface="Calibri" panose="020F0502020204030204" pitchFamily="34" charset="0"/>
                <a:ea typeface="ＭＳ Ｐゴシック" panose="020B0600070205080204" pitchFamily="34" charset="-128"/>
              </a:rPr>
              <a:t>, </a:t>
            </a:r>
            <a:r>
              <a:rPr lang="en-US" altLang="en-US" dirty="0" smtClean="0">
                <a:latin typeface="Calibri" panose="020F0502020204030204" pitchFamily="34" charset="0"/>
                <a:ea typeface="ＭＳ Ｐゴシック" panose="020B0600070205080204" pitchFamily="34" charset="-128"/>
              </a:rPr>
              <a:t>N</a:t>
            </a:r>
            <a:r>
              <a:rPr lang="en-US" altLang="en-US" sz="100" dirty="0" smtClean="0">
                <a:latin typeface="Calibri" panose="020F0502020204030204" pitchFamily="34" charset="0"/>
                <a:ea typeface="ＭＳ Ｐゴシック" panose="020B0600070205080204" pitchFamily="34" charset="-128"/>
              </a:rPr>
              <a:t> </a:t>
            </a:r>
            <a:r>
              <a:rPr lang="en-US" altLang="en-US" dirty="0" smtClean="0">
                <a:latin typeface="Calibri" panose="020F0502020204030204" pitchFamily="34" charset="0"/>
                <a:ea typeface="ＭＳ Ｐゴシック" panose="020B0600070205080204" pitchFamily="34" charset="-128"/>
              </a:rPr>
              <a:t>i</a:t>
            </a:r>
            <a:r>
              <a:rPr lang="en-US" altLang="en-US" dirty="0">
                <a:latin typeface="Calibri" panose="020F0502020204030204" pitchFamily="34" charset="0"/>
                <a:ea typeface="ＭＳ Ｐゴシック" panose="020B0600070205080204" pitchFamily="34" charset="-128"/>
              </a:rPr>
              <a:t>, </a:t>
            </a:r>
            <a:r>
              <a:rPr lang="en-US" altLang="en-US" dirty="0" smtClean="0">
                <a:latin typeface="Calibri" panose="020F0502020204030204" pitchFamily="34" charset="0"/>
                <a:ea typeface="ＭＳ Ｐゴシック" panose="020B0600070205080204" pitchFamily="34" charset="-128"/>
              </a:rPr>
              <a:t>C</a:t>
            </a:r>
            <a:r>
              <a:rPr lang="en-US" altLang="en-US" sz="100" dirty="0" smtClean="0">
                <a:latin typeface="Calibri" panose="020F0502020204030204" pitchFamily="34" charset="0"/>
                <a:ea typeface="ＭＳ Ｐゴシック" panose="020B0600070205080204" pitchFamily="34" charset="-128"/>
              </a:rPr>
              <a:t> </a:t>
            </a:r>
            <a:r>
              <a:rPr lang="en-US" altLang="en-US" dirty="0" smtClean="0">
                <a:latin typeface="Calibri" panose="020F0502020204030204" pitchFamily="34" charset="0"/>
                <a:ea typeface="ＭＳ Ｐゴシック" panose="020B0600070205080204" pitchFamily="34" charset="-128"/>
              </a:rPr>
              <a:t>r</a:t>
            </a:r>
            <a:endParaRPr lang="en-US" altLang="en-US" dirty="0">
              <a:latin typeface="Calibri" panose="020F0502020204030204" pitchFamily="34" charset="0"/>
              <a:ea typeface="ＭＳ Ｐゴシック" panose="020B0600070205080204" pitchFamily="34" charset="-128"/>
            </a:endParaRPr>
          </a:p>
          <a:p>
            <a:pPr marL="622800" lvl="1" indent="-320400">
              <a:spcBef>
                <a:spcPts val="600"/>
              </a:spcBef>
              <a:buClr>
                <a:schemeClr val="accent2"/>
              </a:buClr>
              <a:buSzPct val="80000"/>
              <a:buFont typeface="Courier New" panose="02070309020205020404" pitchFamily="49" charset="0"/>
              <a:buChar char="o"/>
            </a:pPr>
            <a:r>
              <a:rPr lang="en-US" altLang="en-US" sz="2400" dirty="0">
                <a:latin typeface="Calibri" panose="020F0502020204030204" pitchFamily="34" charset="0"/>
                <a:ea typeface="+mn-ea"/>
                <a:cs typeface="+mn-cs"/>
              </a:rPr>
              <a:t>Hydrothermal processes</a:t>
            </a:r>
          </a:p>
          <a:p>
            <a:pPr lvl="2">
              <a:buClr>
                <a:schemeClr val="accent2"/>
              </a:buClr>
              <a:buSzPct val="80000"/>
            </a:pPr>
            <a:r>
              <a:rPr lang="en-US" altLang="en-US" dirty="0">
                <a:latin typeface="Calibri" panose="020F0502020204030204" pitchFamily="34" charset="0"/>
                <a:ea typeface="ＭＳ Ｐゴシック" panose="020B0600070205080204" pitchFamily="34" charset="-128"/>
              </a:rPr>
              <a:t>Minerals are carried and deposited by water heated deep in Earth’s crust</a:t>
            </a:r>
          </a:p>
          <a:p>
            <a:pPr marL="622800" lvl="1" indent="-320400">
              <a:spcBef>
                <a:spcPts val="600"/>
              </a:spcBef>
              <a:buClr>
                <a:schemeClr val="accent2"/>
              </a:buClr>
              <a:buSzPct val="80000"/>
              <a:buFont typeface="Courier New" panose="02070309020205020404" pitchFamily="49" charset="0"/>
              <a:buChar char="o"/>
            </a:pPr>
            <a:r>
              <a:rPr lang="en-US" altLang="en-US" sz="2400" dirty="0">
                <a:latin typeface="Calibri" panose="020F0502020204030204" pitchFamily="34" charset="0"/>
                <a:ea typeface="+mn-ea"/>
                <a:cs typeface="+mn-cs"/>
              </a:rPr>
              <a:t>Sedimentation</a:t>
            </a:r>
          </a:p>
          <a:p>
            <a:pPr lvl="2">
              <a:buClr>
                <a:schemeClr val="accent2"/>
              </a:buClr>
              <a:buSzPct val="80000"/>
            </a:pPr>
            <a:r>
              <a:rPr lang="en-US" altLang="en-US" dirty="0">
                <a:latin typeface="Calibri" panose="020F0502020204030204" pitchFamily="34" charset="0"/>
                <a:ea typeface="ＭＳ Ｐゴシック" panose="020B0600070205080204" pitchFamily="34" charset="-128"/>
              </a:rPr>
              <a:t>Weathered particles are transported by water and deposited as sediment on sea floor or shore</a:t>
            </a:r>
          </a:p>
          <a:p>
            <a:pPr marL="622800" lvl="1" indent="-320400">
              <a:spcBef>
                <a:spcPts val="600"/>
              </a:spcBef>
              <a:buClr>
                <a:schemeClr val="accent2"/>
              </a:buClr>
              <a:buSzPct val="80000"/>
              <a:buFont typeface="Courier New" panose="02070309020205020404" pitchFamily="49" charset="0"/>
              <a:buChar char="o"/>
            </a:pPr>
            <a:r>
              <a:rPr lang="en-US" altLang="en-US" sz="2400" dirty="0">
                <a:latin typeface="Calibri" panose="020F0502020204030204" pitchFamily="34" charset="0"/>
                <a:ea typeface="+mn-ea"/>
                <a:cs typeface="+mn-cs"/>
              </a:rPr>
              <a:t>Evaporation</a:t>
            </a:r>
          </a:p>
          <a:p>
            <a:pPr lvl="2">
              <a:buClr>
                <a:schemeClr val="accent2"/>
              </a:buClr>
              <a:buSzPct val="80000"/>
            </a:pPr>
            <a:r>
              <a:rPr lang="en-US" altLang="en-US" dirty="0">
                <a:latin typeface="Calibri" panose="020F0502020204030204" pitchFamily="34" charset="0"/>
                <a:ea typeface="ＭＳ Ｐゴシック" panose="020B0600070205080204" pitchFamily="34" charset="-128"/>
              </a:rPr>
              <a:t>Salts are left behind after water body dries up</a:t>
            </a:r>
          </a:p>
        </p:txBody>
      </p:sp>
      <p:sp>
        <p:nvSpPr>
          <p:cNvPr id="5" name="Slide Number Placeholder "/>
          <p:cNvSpPr>
            <a:spLocks noGrp="1"/>
          </p:cNvSpPr>
          <p:nvPr>
            <p:ph type="sldNum" sz="quarter" idx="10"/>
          </p:nvPr>
        </p:nvSpPr>
        <p:spPr/>
        <p:txBody>
          <a:bodyPr/>
          <a:lstStyle/>
          <a:p>
            <a:fld id="{67B19427-F580-D146-B60E-4CADEE75497F}" type="slidenum">
              <a:rPr lang="en-US" smtClean="0">
                <a:latin typeface="Calibri" panose="020F0502020204030204" pitchFamily="34" charset="0"/>
              </a:rPr>
              <a:pPr/>
              <a:t>11</a:t>
            </a:fld>
            <a:endParaRPr lang="en-US" dirty="0">
              <a:latin typeface="Calibri" panose="020F0502020204030204" pitchFamily="34" charset="0"/>
            </a:endParaRPr>
          </a:p>
        </p:txBody>
      </p:sp>
      <p:sp>
        <p:nvSpPr>
          <p:cNvPr id="6" name="Footer Placeholder "/>
          <p:cNvSpPr>
            <a:spLocks noGrp="1"/>
          </p:cNvSpPr>
          <p:nvPr>
            <p:ph type="ftr" sz="quarter" idx="11"/>
          </p:nvPr>
        </p:nvSpPr>
        <p:spPr/>
        <p:txBody>
          <a:bodyPr/>
          <a:lstStyle/>
          <a:p>
            <a:r>
              <a:rPr lang="en-US" dirty="0">
                <a:latin typeface="Calibri" panose="020F0502020204030204" pitchFamily="34" charset="0"/>
              </a:rPr>
              <a:t>Copyright ©2018 John Wiley &amp; Sons, Inc. </a:t>
            </a:r>
          </a:p>
        </p:txBody>
      </p:sp>
    </p:spTree>
    <p:extLst>
      <p:ext uri="{BB962C8B-B14F-4D97-AF65-F5344CB8AC3E}">
        <p14:creationId xmlns:p14="http://schemas.microsoft.com/office/powerpoint/2010/main" val="107922473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
          <p:cNvSpPr>
            <a:spLocks noGrp="1"/>
          </p:cNvSpPr>
          <p:nvPr>
            <p:ph type="title"/>
          </p:nvPr>
        </p:nvSpPr>
        <p:spPr>
          <a:xfrm>
            <a:off x="304800" y="762000"/>
            <a:ext cx="8534400" cy="762000"/>
          </a:xfrm>
          <a:prstGeom prst="rect">
            <a:avLst/>
          </a:prstGeom>
        </p:spPr>
        <p:txBody>
          <a:bodyPr>
            <a:normAutofit/>
          </a:bodyPr>
          <a:lstStyle/>
          <a:p>
            <a:r>
              <a:rPr lang="en-US" altLang="en-US" b="1" dirty="0">
                <a:latin typeface="Calibri" panose="020F0502020204030204" pitchFamily="34" charset="0"/>
                <a:ea typeface="ＭＳ Ｐゴシック" panose="020B0600070205080204" pitchFamily="34" charset="-128"/>
              </a:rPr>
              <a:t>Discovering Mineral Deposits</a:t>
            </a:r>
            <a:endParaRPr lang="en-US" sz="4000" b="1" dirty="0">
              <a:solidFill>
                <a:schemeClr val="accent1"/>
              </a:solidFill>
              <a:latin typeface="Calibri" panose="020F0502020204030204" pitchFamily="34" charset="0"/>
            </a:endParaRPr>
          </a:p>
        </p:txBody>
      </p:sp>
      <p:sp>
        <p:nvSpPr>
          <p:cNvPr id="4" name="Content Placeholder 2"/>
          <p:cNvSpPr>
            <a:spLocks noGrp="1"/>
          </p:cNvSpPr>
          <p:nvPr>
            <p:ph sz="quarter" idx="15"/>
          </p:nvPr>
        </p:nvSpPr>
        <p:spPr>
          <a:xfrm>
            <a:off x="304800" y="1676400"/>
            <a:ext cx="8382000" cy="4038600"/>
          </a:xfrm>
        </p:spPr>
        <p:txBody>
          <a:bodyPr/>
          <a:lstStyle/>
          <a:p>
            <a:pPr>
              <a:defRPr/>
            </a:pPr>
            <a:r>
              <a:rPr lang="en-US" altLang="en-US" sz="2800" dirty="0">
                <a:latin typeface="Calibri" panose="020F0502020204030204" pitchFamily="34" charset="0"/>
                <a:ea typeface="ＭＳ Ｐゴシック" panose="020B0600070205080204" pitchFamily="34" charset="-128"/>
              </a:rPr>
              <a:t>Geologists use a variety of instruments and measurements</a:t>
            </a:r>
          </a:p>
          <a:p>
            <a:pPr marL="622800" lvl="1" indent="-320400">
              <a:spcBef>
                <a:spcPts val="600"/>
              </a:spcBef>
              <a:buClr>
                <a:schemeClr val="accent2"/>
              </a:buClr>
              <a:buSzPct val="80000"/>
              <a:buFont typeface="Courier New" panose="02070309020205020404" pitchFamily="49" charset="0"/>
              <a:buChar char="o"/>
              <a:defRPr/>
            </a:pPr>
            <a:r>
              <a:rPr lang="en-US" altLang="en-US" sz="2400" dirty="0">
                <a:latin typeface="Calibri" panose="020F0502020204030204" pitchFamily="34" charset="0"/>
                <a:ea typeface="+mn-ea"/>
                <a:cs typeface="+mn-cs"/>
              </a:rPr>
              <a:t>Aerial and satellite photography</a:t>
            </a:r>
          </a:p>
          <a:p>
            <a:pPr marL="622800" lvl="1" indent="-320400">
              <a:spcBef>
                <a:spcPts val="600"/>
              </a:spcBef>
              <a:buClr>
                <a:schemeClr val="accent2"/>
              </a:buClr>
              <a:buSzPct val="80000"/>
              <a:buFont typeface="Courier New" panose="02070309020205020404" pitchFamily="49" charset="0"/>
              <a:buChar char="o"/>
              <a:defRPr/>
            </a:pPr>
            <a:r>
              <a:rPr lang="en-US" altLang="en-US" sz="2400" dirty="0">
                <a:latin typeface="Calibri" panose="020F0502020204030204" pitchFamily="34" charset="0"/>
                <a:ea typeface="+mn-ea"/>
                <a:cs typeface="+mn-cs"/>
              </a:rPr>
              <a:t>Seismographs</a:t>
            </a:r>
          </a:p>
          <a:p>
            <a:pPr marL="622800" lvl="1" indent="-320400">
              <a:spcBef>
                <a:spcPts val="600"/>
              </a:spcBef>
              <a:buClr>
                <a:schemeClr val="accent2"/>
              </a:buClr>
              <a:buSzPct val="80000"/>
              <a:buFont typeface="Courier New" panose="02070309020205020404" pitchFamily="49" charset="0"/>
              <a:buChar char="o"/>
              <a:defRPr/>
            </a:pPr>
            <a:r>
              <a:rPr lang="en-US" altLang="en-US" sz="2400" dirty="0">
                <a:latin typeface="Calibri" panose="020F0502020204030204" pitchFamily="34" charset="0"/>
                <a:ea typeface="+mn-ea"/>
                <a:cs typeface="+mn-cs"/>
              </a:rPr>
              <a:t>Instruments to measure magnetic field</a:t>
            </a:r>
          </a:p>
          <a:p>
            <a:pPr>
              <a:defRPr/>
            </a:pPr>
            <a:r>
              <a:rPr lang="en-US" altLang="en-US" sz="2800" dirty="0">
                <a:latin typeface="Calibri" panose="020F0502020204030204" pitchFamily="34" charset="0"/>
                <a:ea typeface="ＭＳ Ｐゴシック" panose="020B0600070205080204" pitchFamily="34" charset="-128"/>
              </a:rPr>
              <a:t>Combine this with knowledge of how minerals are formed</a:t>
            </a:r>
          </a:p>
          <a:p>
            <a:pPr marL="292608" lvl="1" indent="-292608">
              <a:buClr>
                <a:schemeClr val="accent2"/>
              </a:buClr>
              <a:buSzPct val="100000"/>
              <a:buFont typeface="Arial" charset="0"/>
              <a:buChar char="•"/>
              <a:defRPr/>
            </a:pPr>
            <a:r>
              <a:rPr lang="en-US" altLang="en-US" dirty="0">
                <a:latin typeface="Calibri" panose="020F0502020204030204" pitchFamily="34" charset="0"/>
                <a:ea typeface="ＭＳ Ｐゴシック" panose="020B0600070205080204" pitchFamily="34" charset="-128"/>
                <a:cs typeface="Calibri" charset="0"/>
              </a:rPr>
              <a:t>Can create three-dimensional map of seafloor and use computer analysis to estimate deposits</a:t>
            </a:r>
          </a:p>
        </p:txBody>
      </p:sp>
      <p:sp>
        <p:nvSpPr>
          <p:cNvPr id="5" name="Slide Number Placeholder "/>
          <p:cNvSpPr>
            <a:spLocks noGrp="1"/>
          </p:cNvSpPr>
          <p:nvPr>
            <p:ph type="sldNum" sz="quarter" idx="10"/>
          </p:nvPr>
        </p:nvSpPr>
        <p:spPr/>
        <p:txBody>
          <a:bodyPr/>
          <a:lstStyle/>
          <a:p>
            <a:fld id="{67B19427-F580-D146-B60E-4CADEE75497F}" type="slidenum">
              <a:rPr lang="en-US" smtClean="0">
                <a:latin typeface="Calibri" panose="020F0502020204030204" pitchFamily="34" charset="0"/>
              </a:rPr>
              <a:pPr/>
              <a:t>12</a:t>
            </a:fld>
            <a:endParaRPr lang="en-US" dirty="0">
              <a:latin typeface="Calibri" panose="020F0502020204030204" pitchFamily="34" charset="0"/>
            </a:endParaRPr>
          </a:p>
        </p:txBody>
      </p:sp>
      <p:sp>
        <p:nvSpPr>
          <p:cNvPr id="6" name="Footer Placeholder "/>
          <p:cNvSpPr>
            <a:spLocks noGrp="1"/>
          </p:cNvSpPr>
          <p:nvPr>
            <p:ph type="ftr" sz="quarter" idx="11"/>
          </p:nvPr>
        </p:nvSpPr>
        <p:spPr/>
        <p:txBody>
          <a:bodyPr/>
          <a:lstStyle/>
          <a:p>
            <a:r>
              <a:rPr lang="en-US" dirty="0">
                <a:latin typeface="Calibri" panose="020F0502020204030204" pitchFamily="34" charset="0"/>
              </a:rPr>
              <a:t>Copyright ©2018 John Wiley &amp; Sons, Inc. </a:t>
            </a:r>
          </a:p>
        </p:txBody>
      </p:sp>
    </p:spTree>
    <p:extLst>
      <p:ext uri="{BB962C8B-B14F-4D97-AF65-F5344CB8AC3E}">
        <p14:creationId xmlns:p14="http://schemas.microsoft.com/office/powerpoint/2010/main" val="312293117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
          <p:cNvSpPr>
            <a:spLocks noGrp="1"/>
          </p:cNvSpPr>
          <p:nvPr>
            <p:ph type="title"/>
          </p:nvPr>
        </p:nvSpPr>
        <p:spPr>
          <a:xfrm>
            <a:off x="304800" y="762000"/>
            <a:ext cx="8534400" cy="762000"/>
          </a:xfrm>
          <a:prstGeom prst="rect">
            <a:avLst/>
          </a:prstGeom>
        </p:spPr>
        <p:txBody>
          <a:bodyPr>
            <a:normAutofit/>
          </a:bodyPr>
          <a:lstStyle/>
          <a:p>
            <a:r>
              <a:rPr lang="en-US" altLang="en-US" b="1" dirty="0">
                <a:latin typeface="Calibri" panose="020F0502020204030204" pitchFamily="34" charset="0"/>
                <a:ea typeface="ＭＳ Ｐゴシック" panose="020B0600070205080204" pitchFamily="34" charset="-128"/>
              </a:rPr>
              <a:t>Extracting Minerals</a:t>
            </a:r>
            <a:endParaRPr lang="en-US" sz="4000" b="1" dirty="0">
              <a:solidFill>
                <a:schemeClr val="accent1"/>
              </a:solidFill>
              <a:latin typeface="Calibri" panose="020F0502020204030204" pitchFamily="34" charset="0"/>
            </a:endParaRPr>
          </a:p>
        </p:txBody>
      </p:sp>
      <p:sp>
        <p:nvSpPr>
          <p:cNvPr id="4" name="Content Placeholder 2"/>
          <p:cNvSpPr>
            <a:spLocks noGrp="1"/>
          </p:cNvSpPr>
          <p:nvPr>
            <p:ph sz="quarter" idx="15"/>
          </p:nvPr>
        </p:nvSpPr>
        <p:spPr>
          <a:xfrm>
            <a:off x="304800" y="1676400"/>
            <a:ext cx="8382000" cy="4038600"/>
          </a:xfrm>
        </p:spPr>
        <p:txBody>
          <a:bodyPr/>
          <a:lstStyle/>
          <a:p>
            <a:r>
              <a:rPr lang="en-US" altLang="en-US" sz="2800" dirty="0">
                <a:latin typeface="Calibri" panose="020F0502020204030204" pitchFamily="34" charset="0"/>
                <a:ea typeface="ＭＳ Ｐゴシック" panose="020B0600070205080204" pitchFamily="34" charset="-128"/>
              </a:rPr>
              <a:t>Surface Mining</a:t>
            </a:r>
          </a:p>
          <a:p>
            <a:pPr marL="622800" lvl="1" indent="-320400">
              <a:spcBef>
                <a:spcPts val="600"/>
              </a:spcBef>
              <a:buClr>
                <a:schemeClr val="accent2"/>
              </a:buClr>
              <a:buSzPct val="80000"/>
              <a:buFont typeface="Courier New" panose="02070309020205020404" pitchFamily="49" charset="0"/>
              <a:buChar char="o"/>
              <a:defRPr/>
            </a:pPr>
            <a:r>
              <a:rPr lang="en-US" altLang="en-US" sz="2400" dirty="0">
                <a:latin typeface="Calibri" panose="020F0502020204030204" pitchFamily="34" charset="0"/>
                <a:ea typeface="+mn-ea"/>
                <a:cs typeface="+mn-cs"/>
              </a:rPr>
              <a:t>Mineral and energy resources are extracted near Earth’s surface</a:t>
            </a:r>
          </a:p>
          <a:p>
            <a:pPr marL="622800" lvl="1" indent="-320400">
              <a:spcBef>
                <a:spcPts val="600"/>
              </a:spcBef>
              <a:buClr>
                <a:schemeClr val="accent2"/>
              </a:buClr>
              <a:buSzPct val="80000"/>
              <a:buFont typeface="Courier New" panose="02070309020205020404" pitchFamily="49" charset="0"/>
              <a:buChar char="o"/>
              <a:defRPr/>
            </a:pPr>
            <a:r>
              <a:rPr lang="en-US" altLang="en-US" sz="2400" dirty="0">
                <a:latin typeface="Calibri" panose="020F0502020204030204" pitchFamily="34" charset="0"/>
                <a:ea typeface="+mn-ea"/>
                <a:cs typeface="+mn-cs"/>
              </a:rPr>
              <a:t>Remove soil, subsoil and over-lying rock strata (overburden)</a:t>
            </a:r>
          </a:p>
          <a:p>
            <a:pPr marL="622800" lvl="1" indent="-320400">
              <a:spcBef>
                <a:spcPts val="600"/>
              </a:spcBef>
              <a:buClr>
                <a:schemeClr val="accent2"/>
              </a:buClr>
              <a:buSzPct val="80000"/>
              <a:buFont typeface="Courier New" panose="02070309020205020404" pitchFamily="49" charset="0"/>
              <a:buChar char="o"/>
              <a:defRPr/>
            </a:pPr>
            <a:r>
              <a:rPr lang="en-US" altLang="en-US" sz="2400" dirty="0">
                <a:latin typeface="Calibri" panose="020F0502020204030204" pitchFamily="34" charset="0"/>
                <a:ea typeface="+mn-ea"/>
                <a:cs typeface="+mn-cs"/>
              </a:rPr>
              <a:t>More common because less expensive</a:t>
            </a:r>
          </a:p>
          <a:p>
            <a:pPr marL="622800" lvl="1" indent="-320400">
              <a:spcBef>
                <a:spcPts val="600"/>
              </a:spcBef>
              <a:buClr>
                <a:schemeClr val="accent2"/>
              </a:buClr>
              <a:buSzPct val="80000"/>
              <a:buFont typeface="Courier New" panose="02070309020205020404" pitchFamily="49" charset="0"/>
              <a:buChar char="o"/>
              <a:defRPr/>
            </a:pPr>
            <a:r>
              <a:rPr lang="en-US" altLang="en-US" sz="2400" dirty="0">
                <a:latin typeface="Calibri" panose="020F0502020204030204" pitchFamily="34" charset="0"/>
                <a:ea typeface="+mn-ea"/>
                <a:cs typeface="+mn-cs"/>
              </a:rPr>
              <a:t>Two kinds:</a:t>
            </a:r>
          </a:p>
          <a:p>
            <a:pPr lvl="2">
              <a:buClr>
                <a:schemeClr val="accent2"/>
              </a:buClr>
              <a:buSzPct val="80000"/>
            </a:pPr>
            <a:r>
              <a:rPr lang="en-US" altLang="en-US" sz="2200" dirty="0">
                <a:latin typeface="Calibri" panose="020F0502020204030204" pitchFamily="34" charset="0"/>
                <a:ea typeface="ＭＳ Ｐゴシック" panose="020B0600070205080204" pitchFamily="34" charset="-128"/>
              </a:rPr>
              <a:t>Open pit - large hole is dug</a:t>
            </a:r>
          </a:p>
          <a:p>
            <a:pPr lvl="2">
              <a:buClr>
                <a:schemeClr val="accent2"/>
              </a:buClr>
              <a:buSzPct val="80000"/>
            </a:pPr>
            <a:r>
              <a:rPr lang="en-US" altLang="en-US" sz="2200" dirty="0">
                <a:latin typeface="Calibri" panose="020F0502020204030204" pitchFamily="34" charset="0"/>
                <a:ea typeface="ＭＳ Ｐゴシック" panose="020B0600070205080204" pitchFamily="34" charset="-128"/>
              </a:rPr>
              <a:t>Strip Mine - trench is dug</a:t>
            </a:r>
          </a:p>
        </p:txBody>
      </p:sp>
      <p:sp>
        <p:nvSpPr>
          <p:cNvPr id="5" name="Slide Number Placeholder "/>
          <p:cNvSpPr>
            <a:spLocks noGrp="1"/>
          </p:cNvSpPr>
          <p:nvPr>
            <p:ph type="sldNum" sz="quarter" idx="10"/>
          </p:nvPr>
        </p:nvSpPr>
        <p:spPr/>
        <p:txBody>
          <a:bodyPr/>
          <a:lstStyle/>
          <a:p>
            <a:fld id="{67B19427-F580-D146-B60E-4CADEE75497F}" type="slidenum">
              <a:rPr lang="en-US" smtClean="0">
                <a:latin typeface="Calibri" panose="020F0502020204030204" pitchFamily="34" charset="0"/>
              </a:rPr>
              <a:pPr/>
              <a:t>13</a:t>
            </a:fld>
            <a:endParaRPr lang="en-US" dirty="0">
              <a:latin typeface="Calibri" panose="020F0502020204030204" pitchFamily="34" charset="0"/>
            </a:endParaRPr>
          </a:p>
        </p:txBody>
      </p:sp>
      <p:sp>
        <p:nvSpPr>
          <p:cNvPr id="6" name="Footer Placeholder "/>
          <p:cNvSpPr>
            <a:spLocks noGrp="1"/>
          </p:cNvSpPr>
          <p:nvPr>
            <p:ph type="ftr" sz="quarter" idx="11"/>
          </p:nvPr>
        </p:nvSpPr>
        <p:spPr/>
        <p:txBody>
          <a:bodyPr/>
          <a:lstStyle/>
          <a:p>
            <a:r>
              <a:rPr lang="en-US" dirty="0">
                <a:latin typeface="Calibri" panose="020F0502020204030204" pitchFamily="34" charset="0"/>
              </a:rPr>
              <a:t>Copyright ©2018 John Wiley &amp; Sons, Inc. </a:t>
            </a:r>
          </a:p>
        </p:txBody>
      </p:sp>
    </p:spTree>
    <p:extLst>
      <p:ext uri="{BB962C8B-B14F-4D97-AF65-F5344CB8AC3E}">
        <p14:creationId xmlns:p14="http://schemas.microsoft.com/office/powerpoint/2010/main" val="95164513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85799"/>
          </a:xfrm>
        </p:spPr>
        <p:txBody>
          <a:bodyPr/>
          <a:lstStyle/>
          <a:p>
            <a:r>
              <a:rPr lang="en-US" altLang="en-US" b="1" dirty="0">
                <a:latin typeface="Calibri" panose="020F0502020204030204" pitchFamily="34" charset="0"/>
                <a:ea typeface="ＭＳ Ｐゴシック" panose="020B0600070205080204" pitchFamily="34" charset="-128"/>
              </a:rPr>
              <a:t>Surface Mining - Open Pit</a:t>
            </a:r>
            <a:endParaRPr lang="en-IN" b="1" dirty="0">
              <a:latin typeface="Calibri" panose="020F0502020204030204" pitchFamily="34" charset="0"/>
            </a:endParaRPr>
          </a:p>
        </p:txBody>
      </p:sp>
      <p:pic>
        <p:nvPicPr>
          <p:cNvPr id="6" name="Content Placeholder 5" descr="A photo of an open pit copper mine in Utah. James L. Amos/National Geographic Creative"/>
          <p:cNvPicPr>
            <a:picLocks noGrp="1" noChangeAspect="1"/>
          </p:cNvPicPr>
          <p:nvPr>
            <p:ph sz="quarter" idx="16"/>
          </p:nvPr>
        </p:nvPicPr>
        <p:blipFill>
          <a:blip r:embed="rId2"/>
          <a:stretch>
            <a:fillRect/>
          </a:stretch>
        </p:blipFill>
        <p:spPr>
          <a:xfrm>
            <a:off x="1251769" y="1905000"/>
            <a:ext cx="6396806" cy="4126450"/>
          </a:xfrm>
          <a:prstGeom prst="rect">
            <a:avLst/>
          </a:prstGeom>
        </p:spPr>
      </p:pic>
      <p:sp>
        <p:nvSpPr>
          <p:cNvPr id="4" name="Slide Number Placeholder 3"/>
          <p:cNvSpPr>
            <a:spLocks noGrp="1"/>
          </p:cNvSpPr>
          <p:nvPr>
            <p:ph type="sldNum" sz="quarter" idx="10"/>
          </p:nvPr>
        </p:nvSpPr>
        <p:spPr/>
        <p:txBody>
          <a:bodyPr/>
          <a:lstStyle/>
          <a:p>
            <a:fld id="{67B19427-F580-D146-B60E-4CADEE75497F}" type="slidenum">
              <a:rPr lang="en-US" smtClean="0">
                <a:latin typeface="Calibri" panose="020F0502020204030204" pitchFamily="34" charset="0"/>
              </a:rPr>
              <a:pPr/>
              <a:t>14</a:t>
            </a:fld>
            <a:endParaRPr lang="en-US" dirty="0">
              <a:latin typeface="Calibri" panose="020F0502020204030204" pitchFamily="34" charset="0"/>
            </a:endParaRPr>
          </a:p>
        </p:txBody>
      </p:sp>
      <p:sp>
        <p:nvSpPr>
          <p:cNvPr id="5" name="Footer Placeholder 4"/>
          <p:cNvSpPr>
            <a:spLocks noGrp="1"/>
          </p:cNvSpPr>
          <p:nvPr>
            <p:ph type="ftr" sz="quarter" idx="11"/>
          </p:nvPr>
        </p:nvSpPr>
        <p:spPr/>
        <p:txBody>
          <a:bodyPr/>
          <a:lstStyle/>
          <a:p>
            <a:r>
              <a:rPr lang="en-US" smtClean="0">
                <a:latin typeface="Calibri" panose="020F0502020204030204" pitchFamily="34" charset="0"/>
              </a:rPr>
              <a:t>Copyright ©2018 John Wiley &amp; Sons, Inc. </a:t>
            </a:r>
            <a:endParaRPr lang="en-US" dirty="0">
              <a:latin typeface="Calibri" panose="020F0502020204030204" pitchFamily="34" charset="0"/>
            </a:endParaRPr>
          </a:p>
        </p:txBody>
      </p:sp>
    </p:spTree>
    <p:extLst>
      <p:ext uri="{BB962C8B-B14F-4D97-AF65-F5344CB8AC3E}">
        <p14:creationId xmlns:p14="http://schemas.microsoft.com/office/powerpoint/2010/main" val="31861931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761999"/>
          </a:xfrm>
        </p:spPr>
        <p:txBody>
          <a:bodyPr/>
          <a:lstStyle/>
          <a:p>
            <a:r>
              <a:rPr lang="en-US" altLang="en-US" b="1" dirty="0">
                <a:latin typeface="Calibri" panose="020F0502020204030204" pitchFamily="34" charset="0"/>
                <a:ea typeface="ＭＳ Ｐゴシック" panose="020B0600070205080204" pitchFamily="34" charset="-128"/>
              </a:rPr>
              <a:t>Surface Mining - Strip Mine</a:t>
            </a:r>
            <a:endParaRPr lang="en-IN" b="1" dirty="0">
              <a:latin typeface="Calibri" panose="020F0502020204030204" pitchFamily="34" charset="0"/>
            </a:endParaRPr>
          </a:p>
        </p:txBody>
      </p:sp>
      <p:pic>
        <p:nvPicPr>
          <p:cNvPr id="7" name="Content Placeholder 6" descr="An illustration.Strip mining removes overburden along narrow strips to reach the ore beneath. A bulldozer removes the overburden and adds it to the spoil bank to reveal the ore.&#10;"/>
          <p:cNvPicPr>
            <a:picLocks noGrp="1" noChangeAspect="1"/>
          </p:cNvPicPr>
          <p:nvPr>
            <p:ph sz="quarter" idx="16"/>
          </p:nvPr>
        </p:nvPicPr>
        <p:blipFill>
          <a:blip r:embed="rId2"/>
          <a:stretch>
            <a:fillRect/>
          </a:stretch>
        </p:blipFill>
        <p:spPr>
          <a:xfrm>
            <a:off x="672363" y="2185625"/>
            <a:ext cx="7799273" cy="3509099"/>
          </a:xfrm>
          <a:prstGeom prst="rect">
            <a:avLst/>
          </a:prstGeom>
        </p:spPr>
      </p:pic>
      <p:sp>
        <p:nvSpPr>
          <p:cNvPr id="4" name="Slide Number Placeholder 3"/>
          <p:cNvSpPr>
            <a:spLocks noGrp="1"/>
          </p:cNvSpPr>
          <p:nvPr>
            <p:ph type="sldNum" sz="quarter" idx="10"/>
          </p:nvPr>
        </p:nvSpPr>
        <p:spPr/>
        <p:txBody>
          <a:bodyPr/>
          <a:lstStyle/>
          <a:p>
            <a:fld id="{67B19427-F580-D146-B60E-4CADEE75497F}" type="slidenum">
              <a:rPr lang="en-US" smtClean="0">
                <a:latin typeface="Calibri" panose="020F0502020204030204" pitchFamily="34" charset="0"/>
              </a:rPr>
              <a:pPr/>
              <a:t>15</a:t>
            </a:fld>
            <a:endParaRPr lang="en-US" dirty="0">
              <a:latin typeface="Calibri" panose="020F0502020204030204" pitchFamily="34" charset="0"/>
            </a:endParaRPr>
          </a:p>
        </p:txBody>
      </p:sp>
      <p:sp>
        <p:nvSpPr>
          <p:cNvPr id="5" name="Footer Placeholder 4"/>
          <p:cNvSpPr>
            <a:spLocks noGrp="1"/>
          </p:cNvSpPr>
          <p:nvPr>
            <p:ph type="ftr" sz="quarter" idx="11"/>
          </p:nvPr>
        </p:nvSpPr>
        <p:spPr/>
        <p:txBody>
          <a:bodyPr/>
          <a:lstStyle/>
          <a:p>
            <a:r>
              <a:rPr lang="en-US" smtClean="0">
                <a:latin typeface="Calibri" panose="020F0502020204030204" pitchFamily="34" charset="0"/>
              </a:rPr>
              <a:t>Copyright ©2018 John Wiley &amp; Sons, Inc. </a:t>
            </a:r>
            <a:endParaRPr lang="en-US" dirty="0">
              <a:latin typeface="Calibri" panose="020F0502020204030204" pitchFamily="34" charset="0"/>
            </a:endParaRPr>
          </a:p>
        </p:txBody>
      </p:sp>
    </p:spTree>
    <p:extLst>
      <p:ext uri="{BB962C8B-B14F-4D97-AF65-F5344CB8AC3E}">
        <p14:creationId xmlns:p14="http://schemas.microsoft.com/office/powerpoint/2010/main" val="308743916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
          <p:cNvSpPr>
            <a:spLocks noGrp="1"/>
          </p:cNvSpPr>
          <p:nvPr>
            <p:ph type="title"/>
          </p:nvPr>
        </p:nvSpPr>
        <p:spPr>
          <a:xfrm>
            <a:off x="304800" y="533400"/>
            <a:ext cx="8534400" cy="1143000"/>
          </a:xfrm>
          <a:prstGeom prst="rect">
            <a:avLst/>
          </a:prstGeom>
        </p:spPr>
        <p:txBody>
          <a:bodyPr>
            <a:noAutofit/>
          </a:bodyPr>
          <a:lstStyle/>
          <a:p>
            <a:r>
              <a:rPr lang="en-US" altLang="en-US" b="1" dirty="0">
                <a:latin typeface="Calibri" panose="020F0502020204030204" pitchFamily="34" charset="0"/>
                <a:ea typeface="ＭＳ Ｐゴシック" panose="020B0600070205080204" pitchFamily="34" charset="-128"/>
              </a:rPr>
              <a:t>Extracting Minerals - Subsurface Mining </a:t>
            </a:r>
            <a:endParaRPr lang="en-US" b="1" dirty="0">
              <a:solidFill>
                <a:schemeClr val="accent1"/>
              </a:solidFill>
              <a:latin typeface="Calibri" panose="020F0502020204030204" pitchFamily="34" charset="0"/>
            </a:endParaRPr>
          </a:p>
        </p:txBody>
      </p:sp>
      <p:sp>
        <p:nvSpPr>
          <p:cNvPr id="4" name="Content Placeholder 2"/>
          <p:cNvSpPr>
            <a:spLocks noGrp="1"/>
          </p:cNvSpPr>
          <p:nvPr>
            <p:ph sz="quarter" idx="15"/>
          </p:nvPr>
        </p:nvSpPr>
        <p:spPr>
          <a:xfrm>
            <a:off x="304800" y="1828800"/>
            <a:ext cx="8610600" cy="4038600"/>
          </a:xfrm>
        </p:spPr>
        <p:txBody>
          <a:bodyPr/>
          <a:lstStyle/>
          <a:p>
            <a:pPr marL="291600" indent="-291600">
              <a:buFont typeface="Arial" panose="020B0604020202020204" pitchFamily="34" charset="0"/>
              <a:buChar char="•"/>
            </a:pPr>
            <a:r>
              <a:rPr lang="en-US" altLang="en-US" sz="2800" dirty="0">
                <a:latin typeface="Calibri" panose="020F0502020204030204" pitchFamily="34" charset="0"/>
                <a:ea typeface="ＭＳ Ｐゴシック" panose="020B0600070205080204" pitchFamily="34" charset="-128"/>
              </a:rPr>
              <a:t>Mineral and energy resources are extracted from deep underground deposits</a:t>
            </a:r>
          </a:p>
          <a:p>
            <a:pPr marL="291600" indent="-291600">
              <a:buFont typeface="Arial" panose="020B0604020202020204" pitchFamily="34" charset="0"/>
              <a:buChar char="•"/>
            </a:pPr>
            <a:r>
              <a:rPr lang="en-US" altLang="en-US" sz="2800" dirty="0">
                <a:latin typeface="Calibri" panose="020F0502020204030204" pitchFamily="34" charset="0"/>
                <a:ea typeface="ＭＳ Ｐゴシック" panose="020B0600070205080204" pitchFamily="34" charset="-128"/>
              </a:rPr>
              <a:t>Two kinds:</a:t>
            </a:r>
          </a:p>
          <a:p>
            <a:pPr marL="622800" lvl="1" indent="-320400">
              <a:spcBef>
                <a:spcPts val="600"/>
              </a:spcBef>
              <a:buClr>
                <a:schemeClr val="accent2"/>
              </a:buClr>
              <a:buSzPct val="80000"/>
              <a:buFont typeface="Courier New" panose="02070309020205020404" pitchFamily="49" charset="0"/>
              <a:buChar char="o"/>
              <a:defRPr/>
            </a:pPr>
            <a:r>
              <a:rPr lang="en-US" altLang="en-US" sz="2400" dirty="0">
                <a:latin typeface="Calibri" panose="020F0502020204030204" pitchFamily="34" charset="0"/>
                <a:ea typeface="+mn-ea"/>
                <a:cs typeface="+mn-cs"/>
              </a:rPr>
              <a:t>Shaft mine - direct vertical shaft into the vein of ore, which is hoisted up using buckets</a:t>
            </a:r>
          </a:p>
          <a:p>
            <a:pPr marL="622800" lvl="1" indent="-320400">
              <a:spcBef>
                <a:spcPts val="600"/>
              </a:spcBef>
              <a:buClr>
                <a:schemeClr val="accent2"/>
              </a:buClr>
              <a:buSzPct val="80000"/>
              <a:buFont typeface="Courier New" panose="02070309020205020404" pitchFamily="49" charset="0"/>
              <a:buChar char="o"/>
              <a:defRPr/>
            </a:pPr>
            <a:r>
              <a:rPr lang="en-US" altLang="en-US" sz="2400" dirty="0">
                <a:latin typeface="Calibri" panose="020F0502020204030204" pitchFamily="34" charset="0"/>
                <a:ea typeface="+mn-ea"/>
                <a:cs typeface="+mn-cs"/>
              </a:rPr>
              <a:t>Slope mine - slanting passage where ore is lifted out using carts</a:t>
            </a:r>
          </a:p>
        </p:txBody>
      </p:sp>
      <p:sp>
        <p:nvSpPr>
          <p:cNvPr id="5" name="Slide Number Placeholder "/>
          <p:cNvSpPr>
            <a:spLocks noGrp="1"/>
          </p:cNvSpPr>
          <p:nvPr>
            <p:ph type="sldNum" sz="quarter" idx="10"/>
          </p:nvPr>
        </p:nvSpPr>
        <p:spPr/>
        <p:txBody>
          <a:bodyPr/>
          <a:lstStyle/>
          <a:p>
            <a:fld id="{67B19427-F580-D146-B60E-4CADEE75497F}" type="slidenum">
              <a:rPr lang="en-US" smtClean="0">
                <a:latin typeface="Calibri" panose="020F0502020204030204" pitchFamily="34" charset="0"/>
              </a:rPr>
              <a:pPr/>
              <a:t>16</a:t>
            </a:fld>
            <a:endParaRPr lang="en-US" dirty="0">
              <a:latin typeface="Calibri" panose="020F0502020204030204" pitchFamily="34" charset="0"/>
            </a:endParaRPr>
          </a:p>
        </p:txBody>
      </p:sp>
      <p:sp>
        <p:nvSpPr>
          <p:cNvPr id="6" name="Footer Placeholder "/>
          <p:cNvSpPr>
            <a:spLocks noGrp="1"/>
          </p:cNvSpPr>
          <p:nvPr>
            <p:ph type="ftr" sz="quarter" idx="11"/>
          </p:nvPr>
        </p:nvSpPr>
        <p:spPr/>
        <p:txBody>
          <a:bodyPr/>
          <a:lstStyle/>
          <a:p>
            <a:r>
              <a:rPr lang="en-US" dirty="0">
                <a:latin typeface="Calibri" panose="020F0502020204030204" pitchFamily="34" charset="0"/>
              </a:rPr>
              <a:t>Copyright ©2018 John Wiley &amp; Sons, Inc. </a:t>
            </a:r>
          </a:p>
        </p:txBody>
      </p:sp>
    </p:spTree>
    <p:extLst>
      <p:ext uri="{BB962C8B-B14F-4D97-AF65-F5344CB8AC3E}">
        <p14:creationId xmlns:p14="http://schemas.microsoft.com/office/powerpoint/2010/main" val="259613556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838199"/>
          </a:xfrm>
        </p:spPr>
        <p:txBody>
          <a:bodyPr/>
          <a:lstStyle/>
          <a:p>
            <a:r>
              <a:rPr lang="en-US" altLang="en-US" b="1" dirty="0">
                <a:latin typeface="Calibri" panose="020F0502020204030204" pitchFamily="34" charset="0"/>
                <a:ea typeface="ＭＳ Ｐゴシック" panose="020B0600070205080204" pitchFamily="34" charset="-128"/>
              </a:rPr>
              <a:t>Subsurface Mining - Shaft Mine</a:t>
            </a:r>
            <a:endParaRPr lang="en-IN" b="1" dirty="0">
              <a:latin typeface="Calibri" panose="020F0502020204030204" pitchFamily="34" charset="0"/>
            </a:endParaRPr>
          </a:p>
        </p:txBody>
      </p:sp>
      <p:pic>
        <p:nvPicPr>
          <p:cNvPr id="6" name="Content Placeholder 5" descr="An illustration. In a shaft mine, two holes are dug straight through the overburden to the ore, which is removed up through the shaft in buckets. The holes are an air shaft and a main shaft.&#10;"/>
          <p:cNvPicPr>
            <a:picLocks noGrp="1" noChangeAspect="1"/>
          </p:cNvPicPr>
          <p:nvPr>
            <p:ph sz="quarter" idx="16"/>
          </p:nvPr>
        </p:nvPicPr>
        <p:blipFill>
          <a:blip r:embed="rId2"/>
          <a:stretch>
            <a:fillRect/>
          </a:stretch>
        </p:blipFill>
        <p:spPr>
          <a:xfrm>
            <a:off x="432457" y="2153755"/>
            <a:ext cx="8279086" cy="3657917"/>
          </a:xfrm>
          <a:prstGeom prst="rect">
            <a:avLst/>
          </a:prstGeom>
        </p:spPr>
      </p:pic>
      <p:sp>
        <p:nvSpPr>
          <p:cNvPr id="4" name="Slide Number Placeholder 3"/>
          <p:cNvSpPr>
            <a:spLocks noGrp="1"/>
          </p:cNvSpPr>
          <p:nvPr>
            <p:ph type="sldNum" sz="quarter" idx="10"/>
          </p:nvPr>
        </p:nvSpPr>
        <p:spPr/>
        <p:txBody>
          <a:bodyPr/>
          <a:lstStyle/>
          <a:p>
            <a:fld id="{67B19427-F580-D146-B60E-4CADEE75497F}" type="slidenum">
              <a:rPr lang="en-US" smtClean="0">
                <a:latin typeface="Calibri" panose="020F0502020204030204" pitchFamily="34" charset="0"/>
              </a:rPr>
              <a:pPr/>
              <a:t>17</a:t>
            </a:fld>
            <a:endParaRPr lang="en-US" dirty="0">
              <a:latin typeface="Calibri" panose="020F0502020204030204" pitchFamily="34" charset="0"/>
            </a:endParaRPr>
          </a:p>
        </p:txBody>
      </p:sp>
      <p:sp>
        <p:nvSpPr>
          <p:cNvPr id="5" name="Footer Placeholder 4"/>
          <p:cNvSpPr>
            <a:spLocks noGrp="1"/>
          </p:cNvSpPr>
          <p:nvPr>
            <p:ph type="ftr" sz="quarter" idx="11"/>
          </p:nvPr>
        </p:nvSpPr>
        <p:spPr/>
        <p:txBody>
          <a:bodyPr/>
          <a:lstStyle/>
          <a:p>
            <a:r>
              <a:rPr lang="en-US" smtClean="0">
                <a:latin typeface="Calibri" panose="020F0502020204030204" pitchFamily="34" charset="0"/>
              </a:rPr>
              <a:t>Copyright ©2018 John Wiley &amp; Sons, Inc. </a:t>
            </a:r>
            <a:endParaRPr lang="en-US" dirty="0">
              <a:latin typeface="Calibri" panose="020F0502020204030204" pitchFamily="34" charset="0"/>
            </a:endParaRPr>
          </a:p>
        </p:txBody>
      </p:sp>
    </p:spTree>
    <p:extLst>
      <p:ext uri="{BB962C8B-B14F-4D97-AF65-F5344CB8AC3E}">
        <p14:creationId xmlns:p14="http://schemas.microsoft.com/office/powerpoint/2010/main" val="106248893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838199"/>
          </a:xfrm>
        </p:spPr>
        <p:txBody>
          <a:bodyPr/>
          <a:lstStyle/>
          <a:p>
            <a:r>
              <a:rPr lang="en-US" altLang="en-US" b="1" dirty="0">
                <a:latin typeface="Calibri" panose="020F0502020204030204" pitchFamily="34" charset="0"/>
                <a:ea typeface="ＭＳ Ｐゴシック" panose="020B0600070205080204" pitchFamily="34" charset="-128"/>
              </a:rPr>
              <a:t>Subsurface Mining - Slant Mine</a:t>
            </a:r>
            <a:endParaRPr lang="en-IN" b="1" dirty="0">
              <a:latin typeface="Calibri" panose="020F0502020204030204" pitchFamily="34" charset="0"/>
            </a:endParaRPr>
          </a:p>
        </p:txBody>
      </p:sp>
      <p:pic>
        <p:nvPicPr>
          <p:cNvPr id="7" name="Content Placeholder 6" descr="An illustration. In a slope mine, an entry to the ore is dug at an angle through the overburden so that the ore can be hauled out in carts.&#10;"/>
          <p:cNvPicPr>
            <a:picLocks noGrp="1" noChangeAspect="1"/>
          </p:cNvPicPr>
          <p:nvPr>
            <p:ph sz="quarter" idx="16"/>
          </p:nvPr>
        </p:nvPicPr>
        <p:blipFill>
          <a:blip r:embed="rId2"/>
          <a:stretch>
            <a:fillRect/>
          </a:stretch>
        </p:blipFill>
        <p:spPr>
          <a:xfrm>
            <a:off x="432457" y="1981200"/>
            <a:ext cx="8279086" cy="3712786"/>
          </a:xfrm>
          <a:prstGeom prst="rect">
            <a:avLst/>
          </a:prstGeom>
        </p:spPr>
      </p:pic>
      <p:sp>
        <p:nvSpPr>
          <p:cNvPr id="4" name="Slide Number Placeholder 3"/>
          <p:cNvSpPr>
            <a:spLocks noGrp="1"/>
          </p:cNvSpPr>
          <p:nvPr>
            <p:ph type="sldNum" sz="quarter" idx="10"/>
          </p:nvPr>
        </p:nvSpPr>
        <p:spPr/>
        <p:txBody>
          <a:bodyPr/>
          <a:lstStyle/>
          <a:p>
            <a:fld id="{67B19427-F580-D146-B60E-4CADEE75497F}" type="slidenum">
              <a:rPr lang="en-US" smtClean="0">
                <a:latin typeface="Calibri" panose="020F0502020204030204" pitchFamily="34" charset="0"/>
              </a:rPr>
              <a:pPr/>
              <a:t>18</a:t>
            </a:fld>
            <a:endParaRPr lang="en-US" dirty="0">
              <a:latin typeface="Calibri" panose="020F0502020204030204" pitchFamily="34" charset="0"/>
            </a:endParaRPr>
          </a:p>
        </p:txBody>
      </p:sp>
      <p:sp>
        <p:nvSpPr>
          <p:cNvPr id="5" name="Footer Placeholder 4"/>
          <p:cNvSpPr>
            <a:spLocks noGrp="1"/>
          </p:cNvSpPr>
          <p:nvPr>
            <p:ph type="ftr" sz="quarter" idx="11"/>
          </p:nvPr>
        </p:nvSpPr>
        <p:spPr/>
        <p:txBody>
          <a:bodyPr/>
          <a:lstStyle/>
          <a:p>
            <a:r>
              <a:rPr lang="en-US" smtClean="0">
                <a:latin typeface="Calibri" panose="020F0502020204030204" pitchFamily="34" charset="0"/>
              </a:rPr>
              <a:t>Copyright ©2018 John Wiley &amp; Sons, Inc. </a:t>
            </a:r>
            <a:endParaRPr lang="en-US" dirty="0">
              <a:latin typeface="Calibri" panose="020F0502020204030204" pitchFamily="34" charset="0"/>
            </a:endParaRPr>
          </a:p>
        </p:txBody>
      </p:sp>
    </p:spTree>
    <p:extLst>
      <p:ext uri="{BB962C8B-B14F-4D97-AF65-F5344CB8AC3E}">
        <p14:creationId xmlns:p14="http://schemas.microsoft.com/office/powerpoint/2010/main" val="311202594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761999"/>
          </a:xfrm>
        </p:spPr>
        <p:txBody>
          <a:bodyPr>
            <a:normAutofit/>
          </a:bodyPr>
          <a:lstStyle/>
          <a:p>
            <a:r>
              <a:rPr lang="en-US" altLang="en-US" b="1" dirty="0">
                <a:latin typeface="Calibri" panose="020F0502020204030204" pitchFamily="34" charset="0"/>
                <a:ea typeface="ＭＳ Ｐゴシック" panose="020B0600070205080204" pitchFamily="34" charset="-128"/>
              </a:rPr>
              <a:t>Processing Minerals</a:t>
            </a:r>
            <a:endParaRPr lang="en-IN" b="1" dirty="0">
              <a:latin typeface="Calibri" panose="020F0502020204030204" pitchFamily="34" charset="0"/>
            </a:endParaRPr>
          </a:p>
        </p:txBody>
      </p:sp>
      <p:sp>
        <p:nvSpPr>
          <p:cNvPr id="3" name="Content Placeholder 2"/>
          <p:cNvSpPr>
            <a:spLocks noGrp="1"/>
          </p:cNvSpPr>
          <p:nvPr>
            <p:ph sz="quarter" idx="16"/>
          </p:nvPr>
        </p:nvSpPr>
        <p:spPr>
          <a:xfrm>
            <a:off x="304800" y="1752599"/>
            <a:ext cx="3962400" cy="3581401"/>
          </a:xfrm>
        </p:spPr>
        <p:txBody>
          <a:bodyPr/>
          <a:lstStyle/>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rPr>
              <a:t>Smelting- process in which ore is melted at high temperatures to separate impurities from the molten metal</a:t>
            </a:r>
          </a:p>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rPr>
              <a:t>Blast furnace</a:t>
            </a:r>
          </a:p>
        </p:txBody>
      </p:sp>
      <p:pic>
        <p:nvPicPr>
          <p:cNvPr id="7" name="Content Placeholder 6" descr="An illustrated diagram of a blast furnace. Iron ore, coke, and limestone enter the furnace and reach temperatures up to 1510 degrees Celsius. Molten slag or the impurities are removed and the molten iron is taken. The other outputs include exhaust gases and hot gases used to preheat the air. Another intake is the hot blast of preheated air or oxygen to heat the furnace.&#10;"/>
          <p:cNvPicPr>
            <a:picLocks noGrp="1" noChangeAspect="1"/>
          </p:cNvPicPr>
          <p:nvPr>
            <p:ph sz="quarter" idx="18"/>
          </p:nvPr>
        </p:nvPicPr>
        <p:blipFill>
          <a:blip r:embed="rId2"/>
          <a:stretch>
            <a:fillRect/>
          </a:stretch>
        </p:blipFill>
        <p:spPr>
          <a:xfrm>
            <a:off x="5078020" y="1882774"/>
            <a:ext cx="3761180" cy="3962401"/>
          </a:xfrm>
          <a:prstGeom prst="rect">
            <a:avLst/>
          </a:prstGeom>
        </p:spPr>
      </p:pic>
      <p:sp>
        <p:nvSpPr>
          <p:cNvPr id="5" name="Slide Number Placeholder 4"/>
          <p:cNvSpPr>
            <a:spLocks noGrp="1"/>
          </p:cNvSpPr>
          <p:nvPr>
            <p:ph type="sldNum" sz="quarter" idx="10"/>
          </p:nvPr>
        </p:nvSpPr>
        <p:spPr/>
        <p:txBody>
          <a:bodyPr/>
          <a:lstStyle/>
          <a:p>
            <a:fld id="{67B19427-F580-D146-B60E-4CADEE75497F}" type="slidenum">
              <a:rPr lang="en-US" smtClean="0">
                <a:latin typeface="Calibri" panose="020F0502020204030204" pitchFamily="34" charset="0"/>
              </a:rPr>
              <a:pPr/>
              <a:t>19</a:t>
            </a:fld>
            <a:endParaRPr lang="en-US" dirty="0">
              <a:latin typeface="Calibri" panose="020F0502020204030204" pitchFamily="34" charset="0"/>
            </a:endParaRPr>
          </a:p>
        </p:txBody>
      </p:sp>
      <p:sp>
        <p:nvSpPr>
          <p:cNvPr id="6" name="Footer Placeholder 5"/>
          <p:cNvSpPr>
            <a:spLocks noGrp="1"/>
          </p:cNvSpPr>
          <p:nvPr>
            <p:ph type="ftr" sz="quarter" idx="11"/>
          </p:nvPr>
        </p:nvSpPr>
        <p:spPr/>
        <p:txBody>
          <a:bodyPr/>
          <a:lstStyle/>
          <a:p>
            <a:r>
              <a:rPr lang="en-US" smtClean="0">
                <a:latin typeface="Calibri" panose="020F0502020204030204" pitchFamily="34" charset="0"/>
              </a:rPr>
              <a:t>Copyright ©2018 John Wiley &amp; Sons, Inc. </a:t>
            </a:r>
            <a:endParaRPr lang="en-US" dirty="0">
              <a:latin typeface="Calibri" panose="020F0502020204030204" pitchFamily="34" charset="0"/>
            </a:endParaRPr>
          </a:p>
        </p:txBody>
      </p:sp>
    </p:spTree>
    <p:extLst>
      <p:ext uri="{BB962C8B-B14F-4D97-AF65-F5344CB8AC3E}">
        <p14:creationId xmlns:p14="http://schemas.microsoft.com/office/powerpoint/2010/main" val="274033770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85799"/>
          </a:xfrm>
        </p:spPr>
        <p:txBody>
          <a:bodyPr>
            <a:normAutofit/>
          </a:bodyPr>
          <a:lstStyle/>
          <a:p>
            <a:r>
              <a:rPr lang="en-US" altLang="en-US" b="1" dirty="0">
                <a:latin typeface="Calibri" panose="020F0502020204030204" pitchFamily="34" charset="0"/>
                <a:ea typeface="ＭＳ Ｐゴシック" panose="020B0600070205080204" pitchFamily="34" charset="-128"/>
              </a:rPr>
              <a:t>Mineral Resources</a:t>
            </a:r>
          </a:p>
        </p:txBody>
      </p:sp>
      <p:pic>
        <p:nvPicPr>
          <p:cNvPr id="4" name="Content Placeholder 3" descr="A photo shows a mining area built among snowy mountains. Image is from U.S. Geological Survey Bulletin 2220.&#10;"/>
          <p:cNvPicPr>
            <a:picLocks noGrp="1" noChangeAspect="1"/>
          </p:cNvPicPr>
          <p:nvPr>
            <p:ph sz="quarter" idx="16"/>
          </p:nvPr>
        </p:nvPicPr>
        <p:blipFill>
          <a:blip r:embed="rId2"/>
          <a:stretch>
            <a:fillRect/>
          </a:stretch>
        </p:blipFill>
        <p:spPr>
          <a:xfrm>
            <a:off x="2057400" y="1620787"/>
            <a:ext cx="4610100" cy="4562576"/>
          </a:xfrm>
          <a:prstGeom prst="rect">
            <a:avLst/>
          </a:prstGeom>
        </p:spPr>
      </p:pic>
      <p:sp>
        <p:nvSpPr>
          <p:cNvPr id="5" name="Slide Number Placeholder 4"/>
          <p:cNvSpPr>
            <a:spLocks noGrp="1"/>
          </p:cNvSpPr>
          <p:nvPr>
            <p:ph type="sldNum" sz="quarter" idx="10"/>
          </p:nvPr>
        </p:nvSpPr>
        <p:spPr/>
        <p:txBody>
          <a:bodyPr/>
          <a:lstStyle/>
          <a:p>
            <a:fld id="{67B19427-F580-D146-B60E-4CADEE75497F}" type="slidenum">
              <a:rPr lang="en-US" smtClean="0">
                <a:latin typeface="Calibri" panose="020F0502020204030204" pitchFamily="34" charset="0"/>
              </a:rPr>
              <a:pPr/>
              <a:t>2</a:t>
            </a:fld>
            <a:endParaRPr lang="en-US" dirty="0">
              <a:latin typeface="Calibri" panose="020F0502020204030204" pitchFamily="34" charset="0"/>
            </a:endParaRPr>
          </a:p>
        </p:txBody>
      </p:sp>
      <p:sp>
        <p:nvSpPr>
          <p:cNvPr id="6" name="Footer Placeholder 5"/>
          <p:cNvSpPr>
            <a:spLocks noGrp="1"/>
          </p:cNvSpPr>
          <p:nvPr>
            <p:ph type="ftr" sz="quarter" idx="11"/>
          </p:nvPr>
        </p:nvSpPr>
        <p:spPr/>
        <p:txBody>
          <a:bodyPr/>
          <a:lstStyle/>
          <a:p>
            <a:r>
              <a:rPr lang="en-US" smtClean="0">
                <a:latin typeface="Calibri" panose="020F0502020204030204" pitchFamily="34" charset="0"/>
              </a:rPr>
              <a:t>Copyright ©2018 John Wiley &amp; Sons, Inc. </a:t>
            </a:r>
            <a:endParaRPr lang="en-US" dirty="0">
              <a:latin typeface="Calibri" panose="020F0502020204030204" pitchFamily="34" charset="0"/>
            </a:endParaRPr>
          </a:p>
        </p:txBody>
      </p:sp>
    </p:spTree>
    <p:extLst>
      <p:ext uri="{BB962C8B-B14F-4D97-AF65-F5344CB8AC3E}">
        <p14:creationId xmlns:p14="http://schemas.microsoft.com/office/powerpoint/2010/main" val="35413066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761999"/>
          </a:xfrm>
        </p:spPr>
        <p:txBody>
          <a:bodyPr/>
          <a:lstStyle/>
          <a:p>
            <a:r>
              <a:rPr lang="en-US" altLang="en-US" b="1" dirty="0">
                <a:latin typeface="Calibri" panose="020F0502020204030204" pitchFamily="34" charset="0"/>
                <a:ea typeface="ＭＳ Ｐゴシック" panose="020B0600070205080204" pitchFamily="34" charset="-128"/>
              </a:rPr>
              <a:t>Mining and the Environment</a:t>
            </a:r>
            <a:endParaRPr lang="en-IN" b="1" dirty="0">
              <a:latin typeface="Calibri" panose="020F0502020204030204" pitchFamily="34" charset="0"/>
            </a:endParaRPr>
          </a:p>
        </p:txBody>
      </p:sp>
      <p:sp>
        <p:nvSpPr>
          <p:cNvPr id="3" name="Content Placeholder 2"/>
          <p:cNvSpPr>
            <a:spLocks noGrp="1"/>
          </p:cNvSpPr>
          <p:nvPr>
            <p:ph sz="quarter" idx="16"/>
          </p:nvPr>
        </p:nvSpPr>
        <p:spPr>
          <a:xfrm>
            <a:off x="304800" y="1752600"/>
            <a:ext cx="8305800" cy="3886200"/>
          </a:xfrm>
        </p:spPr>
        <p:txBody>
          <a:bodyPr/>
          <a:lstStyle/>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rPr>
              <a:t>Disturbs large area</a:t>
            </a:r>
          </a:p>
          <a:p>
            <a:pPr marL="622800" lvl="1" indent="-320400">
              <a:spcBef>
                <a:spcPts val="600"/>
              </a:spcBef>
              <a:spcAft>
                <a:spcPts val="600"/>
              </a:spcAft>
              <a:buClr>
                <a:schemeClr val="accent2"/>
              </a:buClr>
              <a:buSzPct val="80000"/>
              <a:buFont typeface="Courier New" panose="02070309020205020404" pitchFamily="49" charset="0"/>
              <a:buChar char="o"/>
            </a:pPr>
            <a:r>
              <a:rPr lang="en-US" altLang="en-US" dirty="0">
                <a:latin typeface="Calibri" panose="020F0502020204030204" pitchFamily="34" charset="0"/>
              </a:rPr>
              <a:t>U.S.- current and abandoned mines cover 22 million acres</a:t>
            </a:r>
          </a:p>
          <a:p>
            <a:pPr marL="622800" lvl="1" indent="-320400">
              <a:spcBef>
                <a:spcPts val="600"/>
              </a:spcBef>
              <a:spcAft>
                <a:spcPts val="600"/>
              </a:spcAft>
              <a:buClr>
                <a:schemeClr val="accent2"/>
              </a:buClr>
              <a:buSzPct val="80000"/>
              <a:buFont typeface="Courier New" panose="02070309020205020404" pitchFamily="49" charset="0"/>
              <a:buChar char="o"/>
            </a:pPr>
            <a:r>
              <a:rPr lang="en-US" altLang="en-US" dirty="0">
                <a:latin typeface="Calibri" panose="020F0502020204030204" pitchFamily="34" charset="0"/>
              </a:rPr>
              <a:t>Prone to erosion</a:t>
            </a:r>
          </a:p>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rPr>
              <a:t>Uses large quantities of water</a:t>
            </a:r>
          </a:p>
          <a:p>
            <a:pPr marL="622800" lvl="1" indent="-320400">
              <a:spcBef>
                <a:spcPts val="600"/>
              </a:spcBef>
              <a:spcAft>
                <a:spcPts val="600"/>
              </a:spcAft>
              <a:buClr>
                <a:schemeClr val="accent2"/>
              </a:buClr>
              <a:buSzPct val="80000"/>
              <a:buFont typeface="Courier New" panose="02070309020205020404" pitchFamily="49" charset="0"/>
              <a:buChar char="o"/>
            </a:pPr>
            <a:r>
              <a:rPr lang="en-US" altLang="en-US" dirty="0">
                <a:latin typeface="Calibri" panose="020F0502020204030204" pitchFamily="34" charset="0"/>
              </a:rPr>
              <a:t>Must pump water out of mine to keep it dry</a:t>
            </a:r>
          </a:p>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rPr>
              <a:t>Estimates of at least 11,800 mi of streams and rivers in U.S. contaminated due to mining</a:t>
            </a:r>
          </a:p>
          <a:p>
            <a:pPr marL="622800" lvl="1" indent="-320400">
              <a:spcBef>
                <a:spcPts val="600"/>
              </a:spcBef>
              <a:spcAft>
                <a:spcPts val="600"/>
              </a:spcAft>
              <a:buClr>
                <a:schemeClr val="accent2"/>
              </a:buClr>
              <a:buSzPct val="80000"/>
              <a:buFont typeface="Courier New" panose="02070309020205020404" pitchFamily="49" charset="0"/>
              <a:buChar char="o"/>
            </a:pPr>
            <a:r>
              <a:rPr lang="en-US" altLang="en-US" dirty="0">
                <a:latin typeface="Calibri" panose="020F0502020204030204" pitchFamily="34" charset="0"/>
              </a:rPr>
              <a:t>From rainwater seepage and wastes</a:t>
            </a:r>
          </a:p>
        </p:txBody>
      </p:sp>
      <p:sp>
        <p:nvSpPr>
          <p:cNvPr id="4" name="Slide Number Placeholder 3"/>
          <p:cNvSpPr>
            <a:spLocks noGrp="1"/>
          </p:cNvSpPr>
          <p:nvPr>
            <p:ph type="sldNum" sz="quarter" idx="10"/>
          </p:nvPr>
        </p:nvSpPr>
        <p:spPr/>
        <p:txBody>
          <a:bodyPr/>
          <a:lstStyle/>
          <a:p>
            <a:fld id="{67B19427-F580-D146-B60E-4CADEE75497F}" type="slidenum">
              <a:rPr lang="en-US" smtClean="0">
                <a:latin typeface="Calibri" panose="020F0502020204030204" pitchFamily="34" charset="0"/>
              </a:rPr>
              <a:pPr/>
              <a:t>20</a:t>
            </a:fld>
            <a:endParaRPr lang="en-US" dirty="0">
              <a:latin typeface="Calibri" panose="020F0502020204030204" pitchFamily="34" charset="0"/>
            </a:endParaRPr>
          </a:p>
        </p:txBody>
      </p:sp>
      <p:sp>
        <p:nvSpPr>
          <p:cNvPr id="5" name="Footer Placeholder 4"/>
          <p:cNvSpPr>
            <a:spLocks noGrp="1"/>
          </p:cNvSpPr>
          <p:nvPr>
            <p:ph type="ftr" sz="quarter" idx="11"/>
          </p:nvPr>
        </p:nvSpPr>
        <p:spPr/>
        <p:txBody>
          <a:bodyPr/>
          <a:lstStyle/>
          <a:p>
            <a:r>
              <a:rPr lang="en-US" smtClean="0">
                <a:latin typeface="Calibri" panose="020F0502020204030204" pitchFamily="34" charset="0"/>
              </a:rPr>
              <a:t>Copyright ©2018 John Wiley &amp; Sons, Inc. </a:t>
            </a:r>
            <a:endParaRPr lang="en-US" dirty="0">
              <a:latin typeface="Calibri" panose="020F0502020204030204" pitchFamily="34" charset="0"/>
            </a:endParaRPr>
          </a:p>
        </p:txBody>
      </p:sp>
    </p:spTree>
    <p:extLst>
      <p:ext uri="{BB962C8B-B14F-4D97-AF65-F5344CB8AC3E}">
        <p14:creationId xmlns:p14="http://schemas.microsoft.com/office/powerpoint/2010/main" val="271271021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762002"/>
            <a:ext cx="8534400" cy="764326"/>
          </a:xfrm>
        </p:spPr>
        <p:txBody>
          <a:bodyPr>
            <a:normAutofit/>
          </a:bodyPr>
          <a:lstStyle/>
          <a:p>
            <a:r>
              <a:rPr lang="en-US" altLang="en-US" b="1" dirty="0">
                <a:latin typeface="Calibri" panose="020F0502020204030204" pitchFamily="34" charset="0"/>
                <a:ea typeface="ＭＳ Ｐゴシック" panose="020B0600070205080204" pitchFamily="34" charset="-128"/>
              </a:rPr>
              <a:t>Acid Mine Drainage</a:t>
            </a:r>
            <a:endParaRPr lang="en-IN" b="1" dirty="0">
              <a:latin typeface="Calibri" panose="020F0502020204030204" pitchFamily="34" charset="0"/>
            </a:endParaRPr>
          </a:p>
        </p:txBody>
      </p:sp>
      <p:sp>
        <p:nvSpPr>
          <p:cNvPr id="7" name="Content Placeholder 6"/>
          <p:cNvSpPr>
            <a:spLocks noGrp="1"/>
          </p:cNvSpPr>
          <p:nvPr>
            <p:ph sz="quarter" idx="16"/>
          </p:nvPr>
        </p:nvSpPr>
        <p:spPr>
          <a:xfrm>
            <a:off x="304800" y="1752600"/>
            <a:ext cx="4800600" cy="3733801"/>
          </a:xfrm>
        </p:spPr>
        <p:txBody>
          <a:bodyPr/>
          <a:lstStyle/>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rPr>
              <a:t>Pollution caused when sulfuric acid and toxic dissolved materials, such as lead, arsenic, and cadmium, wash from mines into nearby lakes and streams</a:t>
            </a:r>
          </a:p>
        </p:txBody>
      </p:sp>
      <p:pic>
        <p:nvPicPr>
          <p:cNvPr id="3" name="Content Placeholder 2" descr="A photo. Bright orange acid contaminates a stream of water. © Thomas R. Fletcher/Alamy"/>
          <p:cNvPicPr>
            <a:picLocks noGrp="1" noChangeAspect="1"/>
          </p:cNvPicPr>
          <p:nvPr>
            <p:ph sz="quarter" idx="19"/>
          </p:nvPr>
        </p:nvPicPr>
        <p:blipFill>
          <a:blip r:embed="rId2"/>
          <a:stretch>
            <a:fillRect/>
          </a:stretch>
        </p:blipFill>
        <p:spPr>
          <a:xfrm>
            <a:off x="5410200" y="1828800"/>
            <a:ext cx="3056328" cy="3886200"/>
          </a:xfrm>
          <a:prstGeom prst="rect">
            <a:avLst/>
          </a:prstGeom>
        </p:spPr>
      </p:pic>
      <p:sp>
        <p:nvSpPr>
          <p:cNvPr id="4" name="Slide Number Placeholder 3"/>
          <p:cNvSpPr>
            <a:spLocks noGrp="1"/>
          </p:cNvSpPr>
          <p:nvPr>
            <p:ph type="sldNum" sz="quarter" idx="10"/>
          </p:nvPr>
        </p:nvSpPr>
        <p:spPr/>
        <p:txBody>
          <a:bodyPr/>
          <a:lstStyle/>
          <a:p>
            <a:fld id="{67B19427-F580-D146-B60E-4CADEE75497F}" type="slidenum">
              <a:rPr lang="en-US" smtClean="0">
                <a:latin typeface="Calibri" panose="020F0502020204030204" pitchFamily="34" charset="0"/>
              </a:rPr>
              <a:pPr/>
              <a:t>21</a:t>
            </a:fld>
            <a:endParaRPr lang="en-US" dirty="0">
              <a:latin typeface="Calibri" panose="020F0502020204030204" pitchFamily="34" charset="0"/>
            </a:endParaRPr>
          </a:p>
        </p:txBody>
      </p:sp>
      <p:sp>
        <p:nvSpPr>
          <p:cNvPr id="5" name="Footer Placeholder 4"/>
          <p:cNvSpPr>
            <a:spLocks noGrp="1"/>
          </p:cNvSpPr>
          <p:nvPr>
            <p:ph type="ftr" sz="quarter" idx="11"/>
          </p:nvPr>
        </p:nvSpPr>
        <p:spPr/>
        <p:txBody>
          <a:bodyPr/>
          <a:lstStyle/>
          <a:p>
            <a:r>
              <a:rPr lang="en-US" smtClean="0">
                <a:latin typeface="Calibri" panose="020F0502020204030204" pitchFamily="34" charset="0"/>
              </a:rPr>
              <a:t>Copyright ©2018 John Wiley &amp; Sons, Inc. </a:t>
            </a:r>
            <a:endParaRPr lang="en-US" dirty="0">
              <a:latin typeface="Calibri" panose="020F0502020204030204" pitchFamily="34" charset="0"/>
            </a:endParaRPr>
          </a:p>
        </p:txBody>
      </p:sp>
    </p:spTree>
    <p:extLst>
      <p:ext uri="{BB962C8B-B14F-4D97-AF65-F5344CB8AC3E}">
        <p14:creationId xmlns:p14="http://schemas.microsoft.com/office/powerpoint/2010/main" val="385083174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762001"/>
            <a:ext cx="8534400" cy="824803"/>
          </a:xfrm>
        </p:spPr>
        <p:txBody>
          <a:bodyPr>
            <a:normAutofit/>
          </a:bodyPr>
          <a:lstStyle/>
          <a:p>
            <a:r>
              <a:rPr lang="en-US" altLang="en-US" b="1" dirty="0">
                <a:latin typeface="Calibri" panose="020F0502020204030204" pitchFamily="34" charset="0"/>
                <a:ea typeface="ＭＳ Ｐゴシック" panose="020B0600070205080204" pitchFamily="34" charset="-128"/>
              </a:rPr>
              <a:t>Refining Ore Produces Wastes</a:t>
            </a:r>
            <a:endParaRPr lang="en-IN" b="1" dirty="0">
              <a:latin typeface="Calibri" panose="020F0502020204030204" pitchFamily="34" charset="0"/>
            </a:endParaRPr>
          </a:p>
        </p:txBody>
      </p:sp>
      <p:sp>
        <p:nvSpPr>
          <p:cNvPr id="12" name="Content Placeholder 11"/>
          <p:cNvSpPr>
            <a:spLocks noGrp="1"/>
          </p:cNvSpPr>
          <p:nvPr>
            <p:ph sz="quarter" idx="16"/>
          </p:nvPr>
        </p:nvSpPr>
        <p:spPr>
          <a:xfrm>
            <a:off x="304800" y="1752600"/>
            <a:ext cx="3429000" cy="2362200"/>
          </a:xfrm>
        </p:spPr>
        <p:txBody>
          <a:bodyPr/>
          <a:lstStyle/>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rPr>
              <a:t>Mined ore contains impurities that must be removed before use</a:t>
            </a:r>
          </a:p>
          <a:p>
            <a:pPr marL="622800" lvl="1" indent="-320400">
              <a:spcBef>
                <a:spcPts val="600"/>
              </a:spcBef>
              <a:spcAft>
                <a:spcPts val="600"/>
              </a:spcAft>
              <a:buClr>
                <a:schemeClr val="accent2"/>
              </a:buClr>
              <a:buSzPct val="80000"/>
              <a:buFont typeface="Courier New" panose="02070309020205020404" pitchFamily="49" charset="0"/>
              <a:buChar char="o"/>
            </a:pPr>
            <a:r>
              <a:rPr lang="en-US" altLang="en-US" dirty="0">
                <a:latin typeface="Calibri" panose="020F0502020204030204" pitchFamily="34" charset="0"/>
              </a:rPr>
              <a:t>i.e. refining</a:t>
            </a:r>
          </a:p>
        </p:txBody>
      </p:sp>
      <p:sp>
        <p:nvSpPr>
          <p:cNvPr id="14" name="Content Placeholder 13"/>
          <p:cNvSpPr>
            <a:spLocks noGrp="1"/>
          </p:cNvSpPr>
          <p:nvPr>
            <p:ph sz="quarter" idx="18"/>
          </p:nvPr>
        </p:nvSpPr>
        <p:spPr>
          <a:xfrm>
            <a:off x="3886200" y="1828800"/>
            <a:ext cx="4724400" cy="533400"/>
          </a:xfrm>
        </p:spPr>
        <p:txBody>
          <a:bodyPr/>
          <a:lstStyle/>
          <a:p>
            <a:r>
              <a:rPr lang="en-IN" sz="2000" b="1" dirty="0" smtClean="0">
                <a:latin typeface="Calibri" panose="020F0502020204030204" pitchFamily="34" charset="0"/>
              </a:rPr>
              <a:t>Table </a:t>
            </a:r>
            <a:r>
              <a:rPr lang="en-IN" sz="2000" b="1" dirty="0">
                <a:latin typeface="Calibri" panose="020F0502020204030204" pitchFamily="34" charset="0"/>
              </a:rPr>
              <a:t>15.2 Ore and Waste Production for </a:t>
            </a:r>
            <a:r>
              <a:rPr lang="en-IN" sz="2000" b="1" dirty="0" smtClean="0">
                <a:latin typeface="Calibri" panose="020F0502020204030204" pitchFamily="34" charset="0"/>
              </a:rPr>
              <a:t>Selected Minerals</a:t>
            </a:r>
            <a:endParaRPr lang="en-IN" sz="2000" dirty="0">
              <a:latin typeface="Calibri" panose="020F0502020204030204" pitchFamily="34" charset="0"/>
            </a:endParaRPr>
          </a:p>
        </p:txBody>
      </p:sp>
      <p:graphicFrame>
        <p:nvGraphicFramePr>
          <p:cNvPr id="17" name="Content Placeholder 16" descr="Table is accessible to screenreaders"/>
          <p:cNvGraphicFramePr>
            <a:graphicFrameLocks noGrp="1"/>
          </p:cNvGraphicFramePr>
          <p:nvPr>
            <p:ph sz="quarter" idx="17"/>
            <p:extLst>
              <p:ext uri="{D42A27DB-BD31-4B8C-83A1-F6EECF244321}">
                <p14:modId xmlns:p14="http://schemas.microsoft.com/office/powerpoint/2010/main" val="3861874785"/>
              </p:ext>
            </p:extLst>
          </p:nvPr>
        </p:nvGraphicFramePr>
        <p:xfrm>
          <a:off x="3886200" y="2514600"/>
          <a:ext cx="4953000" cy="2585720"/>
        </p:xfrm>
        <a:graphic>
          <a:graphicData uri="http://schemas.openxmlformats.org/drawingml/2006/table">
            <a:tbl>
              <a:tblPr firstRow="1" bandRow="1">
                <a:tableStyleId>{5C22544A-7EE6-4342-B048-85BDC9FD1C3A}</a:tableStyleId>
              </a:tblPr>
              <a:tblGrid>
                <a:gridCol w="1295400">
                  <a:extLst>
                    <a:ext uri="{9D8B030D-6E8A-4147-A177-3AD203B41FA5}">
                      <a16:colId xmlns:a16="http://schemas.microsoft.com/office/drawing/2014/main" xmlns="" val="535008542"/>
                    </a:ext>
                  </a:extLst>
                </a:gridCol>
                <a:gridCol w="1651000">
                  <a:extLst>
                    <a:ext uri="{9D8B030D-6E8A-4147-A177-3AD203B41FA5}">
                      <a16:colId xmlns:a16="http://schemas.microsoft.com/office/drawing/2014/main" xmlns="" val="3600700677"/>
                    </a:ext>
                  </a:extLst>
                </a:gridCol>
                <a:gridCol w="2006600">
                  <a:extLst>
                    <a:ext uri="{9D8B030D-6E8A-4147-A177-3AD203B41FA5}">
                      <a16:colId xmlns:a16="http://schemas.microsoft.com/office/drawing/2014/main" xmlns="" val="1175320692"/>
                    </a:ext>
                  </a:extLst>
                </a:gridCol>
              </a:tblGrid>
              <a:tr h="370840">
                <a:tc>
                  <a:txBody>
                    <a:bodyPr/>
                    <a:lstStyle/>
                    <a:p>
                      <a:pPr algn="l"/>
                      <a:r>
                        <a:rPr lang="en-IN" sz="1400" b="1" i="0" u="none" strike="noStrike" kern="1200" baseline="0" dirty="0" smtClean="0">
                          <a:solidFill>
                            <a:schemeClr val="lt1"/>
                          </a:solidFill>
                          <a:latin typeface="+mn-lt"/>
                          <a:ea typeface="+mn-ea"/>
                          <a:cs typeface="+mn-cs"/>
                        </a:rPr>
                        <a:t>Mineral</a:t>
                      </a:r>
                      <a:endParaRPr lang="en-IN" sz="1400" dirty="0"/>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N" sz="1400" b="1" i="0" u="none" strike="noStrike" kern="1200" baseline="0" dirty="0" smtClean="0">
                          <a:solidFill>
                            <a:schemeClr val="lt1"/>
                          </a:solidFill>
                          <a:latin typeface="+mn-lt"/>
                          <a:ea typeface="+mn-ea"/>
                          <a:cs typeface="+mn-cs"/>
                        </a:rPr>
                        <a:t>Amount of Mined</a:t>
                      </a:r>
                    </a:p>
                    <a:p>
                      <a:pPr algn="ctr"/>
                      <a:r>
                        <a:rPr lang="en-IN" sz="1400" b="1" i="0" u="none" strike="noStrike" kern="1200" baseline="0" dirty="0" smtClean="0">
                          <a:solidFill>
                            <a:schemeClr val="lt1"/>
                          </a:solidFill>
                          <a:latin typeface="+mn-lt"/>
                          <a:ea typeface="+mn-ea"/>
                          <a:cs typeface="+mn-cs"/>
                        </a:rPr>
                        <a:t>Ore (Million Tons)</a:t>
                      </a:r>
                      <a:endParaRPr lang="en-IN" sz="1400" dirty="0"/>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N" sz="1400" b="1" i="0" u="none" strike="noStrike" kern="1200" baseline="0" dirty="0" smtClean="0">
                          <a:solidFill>
                            <a:schemeClr val="lt1"/>
                          </a:solidFill>
                          <a:latin typeface="+mn-lt"/>
                          <a:ea typeface="+mn-ea"/>
                          <a:cs typeface="+mn-cs"/>
                        </a:rPr>
                        <a:t>Percentage of Ore</a:t>
                      </a:r>
                    </a:p>
                    <a:p>
                      <a:pPr algn="ctr"/>
                      <a:r>
                        <a:rPr lang="en-IN" sz="1400" b="1" i="0" u="none" strike="noStrike" kern="1200" baseline="0" dirty="0" smtClean="0">
                          <a:solidFill>
                            <a:schemeClr val="lt1"/>
                          </a:solidFill>
                          <a:latin typeface="+mn-lt"/>
                          <a:ea typeface="+mn-ea"/>
                          <a:cs typeface="+mn-cs"/>
                        </a:rPr>
                        <a:t>That Becomes Waste</a:t>
                      </a:r>
                    </a:p>
                    <a:p>
                      <a:pPr algn="ctr"/>
                      <a:r>
                        <a:rPr lang="en-IN" sz="1400" b="1" i="0" u="none" strike="noStrike" kern="1200" baseline="0" dirty="0" smtClean="0">
                          <a:solidFill>
                            <a:schemeClr val="lt1"/>
                          </a:solidFill>
                          <a:latin typeface="+mn-lt"/>
                          <a:ea typeface="+mn-ea"/>
                          <a:cs typeface="+mn-cs"/>
                        </a:rPr>
                        <a:t>During Refining*</a:t>
                      </a:r>
                      <a:endParaRPr lang="en-IN" sz="1400" dirty="0"/>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751346899"/>
                  </a:ext>
                </a:extLst>
              </a:tr>
              <a:tr h="370840">
                <a:tc>
                  <a:txBody>
                    <a:bodyPr/>
                    <a:lstStyle/>
                    <a:p>
                      <a:r>
                        <a:rPr lang="en-IN" sz="1400" b="0" i="0" u="none" strike="noStrike" kern="1200" baseline="0" dirty="0" smtClean="0">
                          <a:solidFill>
                            <a:schemeClr val="dk1"/>
                          </a:solidFill>
                          <a:latin typeface="+mn-lt"/>
                          <a:ea typeface="+mn-ea"/>
                          <a:cs typeface="+mn-cs"/>
                        </a:rPr>
                        <a:t>Iron ore</a:t>
                      </a:r>
                      <a:endParaRPr lang="en-IN"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400" dirty="0" smtClean="0"/>
                        <a:t>2958</a:t>
                      </a:r>
                      <a:endParaRPr lang="en-IN"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400" dirty="0" smtClean="0"/>
                        <a:t>60</a:t>
                      </a:r>
                      <a:endParaRPr lang="en-IN"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377613024"/>
                  </a:ext>
                </a:extLst>
              </a:tr>
              <a:tr h="370840">
                <a:tc>
                  <a:txBody>
                    <a:bodyPr/>
                    <a:lstStyle/>
                    <a:p>
                      <a:r>
                        <a:rPr lang="en-IN" sz="1400" b="0" i="0" u="none" strike="noStrike" kern="1200" baseline="0" dirty="0" smtClean="0">
                          <a:solidFill>
                            <a:schemeClr val="dk1"/>
                          </a:solidFill>
                          <a:latin typeface="+mn-lt"/>
                          <a:ea typeface="+mn-ea"/>
                          <a:cs typeface="+mn-cs"/>
                        </a:rPr>
                        <a:t>Copper</a:t>
                      </a:r>
                      <a:endParaRPr lang="en-IN"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400" dirty="0" smtClean="0"/>
                        <a:t>1663</a:t>
                      </a:r>
                      <a:endParaRPr lang="en-IN"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400" dirty="0" smtClean="0"/>
                        <a:t>99</a:t>
                      </a:r>
                      <a:endParaRPr lang="en-IN"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3773784623"/>
                  </a:ext>
                </a:extLst>
              </a:tr>
              <a:tr h="370840">
                <a:tc>
                  <a:txBody>
                    <a:bodyPr/>
                    <a:lstStyle/>
                    <a:p>
                      <a:r>
                        <a:rPr lang="en-IN" sz="1400" b="0" i="0" u="none" strike="noStrike" kern="1200" baseline="0" dirty="0" smtClean="0">
                          <a:solidFill>
                            <a:schemeClr val="dk1"/>
                          </a:solidFill>
                          <a:latin typeface="+mn-lt"/>
                          <a:ea typeface="+mn-ea"/>
                          <a:cs typeface="+mn-cs"/>
                        </a:rPr>
                        <a:t>Gold</a:t>
                      </a:r>
                      <a:endParaRPr lang="en-IN"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400" dirty="0" smtClean="0"/>
                        <a:t>745</a:t>
                      </a:r>
                      <a:endParaRPr lang="en-IN"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400" dirty="0" smtClean="0"/>
                        <a:t>     99.99</a:t>
                      </a:r>
                      <a:endParaRPr lang="en-IN"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358384938"/>
                  </a:ext>
                </a:extLst>
              </a:tr>
              <a:tr h="370840">
                <a:tc>
                  <a:txBody>
                    <a:bodyPr/>
                    <a:lstStyle/>
                    <a:p>
                      <a:r>
                        <a:rPr lang="en-IN" sz="1400" b="0" i="0" u="none" strike="noStrike" kern="1200" baseline="0" dirty="0" smtClean="0">
                          <a:solidFill>
                            <a:schemeClr val="dk1"/>
                          </a:solidFill>
                          <a:latin typeface="+mn-lt"/>
                          <a:ea typeface="+mn-ea"/>
                          <a:cs typeface="+mn-cs"/>
                        </a:rPr>
                        <a:t>Lead</a:t>
                      </a:r>
                      <a:endParaRPr lang="en-IN"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400" dirty="0" smtClean="0"/>
                        <a:t>267</a:t>
                      </a:r>
                      <a:endParaRPr lang="en-IN"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400" dirty="0" smtClean="0"/>
                        <a:t>   97.5</a:t>
                      </a:r>
                      <a:endParaRPr lang="en-IN"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253570212"/>
                  </a:ext>
                </a:extLst>
              </a:tr>
              <a:tr h="370840">
                <a:tc>
                  <a:txBody>
                    <a:bodyPr/>
                    <a:lstStyle/>
                    <a:p>
                      <a:r>
                        <a:rPr lang="en-IN" sz="1400" b="0" i="0" u="none" strike="noStrike" kern="1200" baseline="0" dirty="0" smtClean="0">
                          <a:solidFill>
                            <a:schemeClr val="dk1"/>
                          </a:solidFill>
                          <a:latin typeface="+mn-lt"/>
                          <a:ea typeface="+mn-ea"/>
                          <a:cs typeface="+mn-cs"/>
                        </a:rPr>
                        <a:t>Aluminum</a:t>
                      </a:r>
                      <a:endParaRPr lang="en-IN"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400" dirty="0" smtClean="0"/>
                        <a:t>128</a:t>
                      </a:r>
                      <a:endParaRPr lang="en-IN"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400" dirty="0" smtClean="0"/>
                        <a:t>81</a:t>
                      </a:r>
                      <a:endParaRPr lang="en-IN"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608800753"/>
                  </a:ext>
                </a:extLst>
              </a:tr>
            </a:tbl>
          </a:graphicData>
        </a:graphic>
      </p:graphicFrame>
      <p:sp>
        <p:nvSpPr>
          <p:cNvPr id="15" name="Content Placeholder 14"/>
          <p:cNvSpPr>
            <a:spLocks noGrp="1"/>
          </p:cNvSpPr>
          <p:nvPr>
            <p:ph sz="quarter" idx="19"/>
          </p:nvPr>
        </p:nvSpPr>
        <p:spPr>
          <a:xfrm>
            <a:off x="304801" y="5334000"/>
            <a:ext cx="8531468" cy="914400"/>
          </a:xfrm>
        </p:spPr>
        <p:txBody>
          <a:bodyPr/>
          <a:lstStyle/>
          <a:p>
            <a:r>
              <a:rPr lang="en-IN" sz="1600" dirty="0">
                <a:latin typeface="Calibri" panose="020F0502020204030204" pitchFamily="34" charset="0"/>
              </a:rPr>
              <a:t>*Data do not include the overburden of rock and soil that originally </a:t>
            </a:r>
            <a:r>
              <a:rPr lang="en-IN" sz="1600" dirty="0" smtClean="0">
                <a:latin typeface="Calibri" panose="020F0502020204030204" pitchFamily="34" charset="0"/>
              </a:rPr>
              <a:t>covered the </a:t>
            </a:r>
            <a:r>
              <a:rPr lang="en-IN" sz="1600" dirty="0">
                <a:latin typeface="Calibri" panose="020F0502020204030204" pitchFamily="34" charset="0"/>
              </a:rPr>
              <a:t>ore deposits.</a:t>
            </a:r>
          </a:p>
          <a:p>
            <a:r>
              <a:rPr lang="en-IN" sz="1600" dirty="0">
                <a:latin typeface="Calibri" panose="020F0502020204030204" pitchFamily="34" charset="0"/>
              </a:rPr>
              <a:t>Source: Adapted from Table 6.4 on page 117 in </a:t>
            </a:r>
            <a:r>
              <a:rPr lang="en-IN" sz="1600" dirty="0" smtClean="0">
                <a:latin typeface="Calibri" panose="020F0502020204030204" pitchFamily="34" charset="0"/>
              </a:rPr>
              <a:t>G. Gardner</a:t>
            </a:r>
            <a:r>
              <a:rPr lang="en-IN" sz="1600" dirty="0">
                <a:latin typeface="Calibri" panose="020F0502020204030204" pitchFamily="34" charset="0"/>
              </a:rPr>
              <a:t>, et al. State </a:t>
            </a:r>
            <a:r>
              <a:rPr lang="en-IN" sz="1600" dirty="0" smtClean="0">
                <a:latin typeface="Calibri" panose="020F0502020204030204" pitchFamily="34" charset="0"/>
              </a:rPr>
              <a:t>of the </a:t>
            </a:r>
            <a:r>
              <a:rPr lang="en-IN" sz="1600" dirty="0">
                <a:latin typeface="Calibri" panose="020F0502020204030204" pitchFamily="34" charset="0"/>
              </a:rPr>
              <a:t>World, 2003. New York: W.W. Norton &amp; Company (2003) and </a:t>
            </a:r>
            <a:r>
              <a:rPr lang="en-IN" sz="1600" dirty="0" smtClean="0">
                <a:latin typeface="Calibri" panose="020F0502020204030204" pitchFamily="34" charset="0"/>
              </a:rPr>
              <a:t>based on </a:t>
            </a:r>
            <a:r>
              <a:rPr lang="en-IN" sz="1600" dirty="0">
                <a:latin typeface="Calibri" panose="020F0502020204030204" pitchFamily="34" charset="0"/>
              </a:rPr>
              <a:t>data from U.S. Geological Survey and Worldwatch.</a:t>
            </a:r>
          </a:p>
        </p:txBody>
      </p:sp>
      <p:sp>
        <p:nvSpPr>
          <p:cNvPr id="4" name="Slide Number Placeholder 3"/>
          <p:cNvSpPr>
            <a:spLocks noGrp="1"/>
          </p:cNvSpPr>
          <p:nvPr>
            <p:ph type="sldNum" sz="quarter" idx="10"/>
          </p:nvPr>
        </p:nvSpPr>
        <p:spPr/>
        <p:txBody>
          <a:bodyPr/>
          <a:lstStyle/>
          <a:p>
            <a:fld id="{67B19427-F580-D146-B60E-4CADEE75497F}" type="slidenum">
              <a:rPr lang="en-US" smtClean="0">
                <a:latin typeface="Calibri" panose="020F0502020204030204" pitchFamily="34" charset="0"/>
              </a:rPr>
              <a:pPr/>
              <a:t>22</a:t>
            </a:fld>
            <a:endParaRPr lang="en-US" dirty="0">
              <a:latin typeface="Calibri" panose="020F0502020204030204" pitchFamily="34" charset="0"/>
            </a:endParaRPr>
          </a:p>
        </p:txBody>
      </p:sp>
      <p:sp>
        <p:nvSpPr>
          <p:cNvPr id="5" name="Footer Placeholder 4"/>
          <p:cNvSpPr>
            <a:spLocks noGrp="1"/>
          </p:cNvSpPr>
          <p:nvPr>
            <p:ph type="ftr" sz="quarter" idx="11"/>
          </p:nvPr>
        </p:nvSpPr>
        <p:spPr/>
        <p:txBody>
          <a:bodyPr/>
          <a:lstStyle/>
          <a:p>
            <a:r>
              <a:rPr lang="en-US" dirty="0" smtClean="0">
                <a:latin typeface="Calibri" panose="020F0502020204030204" pitchFamily="34" charset="0"/>
              </a:rPr>
              <a:t>Copyright ©2018 John Wiley &amp; Sons, Inc. </a:t>
            </a:r>
            <a:endParaRPr lang="en-US" dirty="0">
              <a:latin typeface="Calibri" panose="020F0502020204030204" pitchFamily="34" charset="0"/>
            </a:endParaRPr>
          </a:p>
        </p:txBody>
      </p:sp>
    </p:spTree>
    <p:extLst>
      <p:ext uri="{BB962C8B-B14F-4D97-AF65-F5344CB8AC3E}">
        <p14:creationId xmlns:p14="http://schemas.microsoft.com/office/powerpoint/2010/main" val="267047342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838199"/>
          </a:xfrm>
        </p:spPr>
        <p:txBody>
          <a:bodyPr>
            <a:normAutofit fontScale="90000"/>
          </a:bodyPr>
          <a:lstStyle/>
          <a:p>
            <a:r>
              <a:rPr lang="en-US" altLang="en-US" b="1" dirty="0">
                <a:latin typeface="Calibri" panose="020F0502020204030204" pitchFamily="34" charset="0"/>
                <a:ea typeface="ＭＳ Ｐゴシック" panose="020B0600070205080204" pitchFamily="34" charset="-128"/>
              </a:rPr>
              <a:t>Environmental Impacts of Refining Minerals</a:t>
            </a:r>
            <a:endParaRPr lang="en-IN" b="1" dirty="0">
              <a:latin typeface="Calibri" panose="020F0502020204030204" pitchFamily="34" charset="0"/>
            </a:endParaRPr>
          </a:p>
        </p:txBody>
      </p:sp>
      <p:sp>
        <p:nvSpPr>
          <p:cNvPr id="3" name="Content Placeholder 2"/>
          <p:cNvSpPr>
            <a:spLocks noGrp="1"/>
          </p:cNvSpPr>
          <p:nvPr>
            <p:ph sz="quarter" idx="16"/>
          </p:nvPr>
        </p:nvSpPr>
        <p:spPr>
          <a:xfrm>
            <a:off x="304800" y="1752599"/>
            <a:ext cx="4191000" cy="4419601"/>
          </a:xfrm>
        </p:spPr>
        <p:txBody>
          <a:bodyPr/>
          <a:lstStyle/>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rPr>
              <a:t>80% or more of mined ore consists of impurities - called tailings </a:t>
            </a:r>
          </a:p>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rPr>
              <a:t>Contain toxic </a:t>
            </a:r>
            <a:r>
              <a:rPr lang="en-US" altLang="en-US" dirty="0" smtClean="0">
                <a:latin typeface="Calibri" panose="020F0502020204030204" pitchFamily="34" charset="0"/>
                <a:ea typeface="ＭＳ Ｐゴシック" panose="020B0600070205080204" pitchFamily="34" charset="-128"/>
              </a:rPr>
              <a:t>materials</a:t>
            </a:r>
          </a:p>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rPr>
              <a:t>Smelting plants emit large amounts of air pollutants</a:t>
            </a:r>
          </a:p>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rPr>
              <a:t>Requires a lot of energy (fossil fuel combustion</a:t>
            </a:r>
            <a:r>
              <a:rPr lang="en-US" altLang="en-US" dirty="0" smtClean="0">
                <a:latin typeface="Calibri" panose="020F0502020204030204" pitchFamily="34" charset="0"/>
                <a:ea typeface="ＭＳ Ｐゴシック" panose="020B0600070205080204" pitchFamily="34" charset="-128"/>
              </a:rPr>
              <a:t>)</a:t>
            </a:r>
            <a:endParaRPr lang="en-US" altLang="en-US" dirty="0">
              <a:latin typeface="Calibri" panose="020F0502020204030204" pitchFamily="34" charset="0"/>
              <a:ea typeface="ＭＳ Ｐゴシック" panose="020B0600070205080204" pitchFamily="34" charset="-128"/>
            </a:endParaRPr>
          </a:p>
        </p:txBody>
      </p:sp>
      <p:pic>
        <p:nvPicPr>
          <p:cNvPr id="9" name="Content Placeholder 8" descr="A photo of an aerial view of tailing ponds shows a series of ponds surrounded by sandy area. © Ron Chapple Stock/Alamy"/>
          <p:cNvPicPr>
            <a:picLocks noGrp="1" noChangeAspect="1"/>
          </p:cNvPicPr>
          <p:nvPr>
            <p:ph sz="quarter" idx="15"/>
          </p:nvPr>
        </p:nvPicPr>
        <p:blipFill>
          <a:blip r:embed="rId2"/>
          <a:stretch>
            <a:fillRect/>
          </a:stretch>
        </p:blipFill>
        <p:spPr>
          <a:xfrm>
            <a:off x="4576276" y="2286000"/>
            <a:ext cx="4262924" cy="3077844"/>
          </a:xfrm>
          <a:prstGeom prst="rect">
            <a:avLst/>
          </a:prstGeom>
        </p:spPr>
      </p:pic>
      <p:sp>
        <p:nvSpPr>
          <p:cNvPr id="5" name="Slide Number Placeholder 4"/>
          <p:cNvSpPr>
            <a:spLocks noGrp="1"/>
          </p:cNvSpPr>
          <p:nvPr>
            <p:ph type="sldNum" sz="quarter" idx="10"/>
          </p:nvPr>
        </p:nvSpPr>
        <p:spPr/>
        <p:txBody>
          <a:bodyPr/>
          <a:lstStyle/>
          <a:p>
            <a:fld id="{67B19427-F580-D146-B60E-4CADEE75497F}" type="slidenum">
              <a:rPr lang="en-US" smtClean="0">
                <a:latin typeface="Calibri" panose="020F0502020204030204" pitchFamily="34" charset="0"/>
              </a:rPr>
              <a:pPr/>
              <a:t>23</a:t>
            </a:fld>
            <a:endParaRPr lang="en-US" dirty="0">
              <a:latin typeface="Calibri" panose="020F0502020204030204" pitchFamily="34" charset="0"/>
            </a:endParaRPr>
          </a:p>
        </p:txBody>
      </p:sp>
      <p:sp>
        <p:nvSpPr>
          <p:cNvPr id="6" name="Footer Placeholder 5"/>
          <p:cNvSpPr>
            <a:spLocks noGrp="1"/>
          </p:cNvSpPr>
          <p:nvPr>
            <p:ph type="ftr" sz="quarter" idx="11"/>
          </p:nvPr>
        </p:nvSpPr>
        <p:spPr/>
        <p:txBody>
          <a:bodyPr/>
          <a:lstStyle/>
          <a:p>
            <a:r>
              <a:rPr lang="en-US" smtClean="0">
                <a:latin typeface="Calibri" panose="020F0502020204030204" pitchFamily="34" charset="0"/>
              </a:rPr>
              <a:t>Copyright ©2018 John Wiley &amp; Sons, Inc. </a:t>
            </a:r>
            <a:endParaRPr lang="en-US" dirty="0">
              <a:latin typeface="Calibri" panose="020F0502020204030204" pitchFamily="34" charset="0"/>
            </a:endParaRPr>
          </a:p>
        </p:txBody>
      </p:sp>
    </p:spTree>
    <p:extLst>
      <p:ext uri="{BB962C8B-B14F-4D97-AF65-F5344CB8AC3E}">
        <p14:creationId xmlns:p14="http://schemas.microsoft.com/office/powerpoint/2010/main" val="233621510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761999"/>
          </a:xfrm>
        </p:spPr>
        <p:txBody>
          <a:bodyPr>
            <a:normAutofit/>
          </a:bodyPr>
          <a:lstStyle/>
          <a:p>
            <a:r>
              <a:rPr lang="en-US" altLang="en-US" b="1" dirty="0">
                <a:latin typeface="Calibri" panose="020F0502020204030204" pitchFamily="34" charset="0"/>
                <a:ea typeface="ＭＳ Ｐゴシック" panose="020B0600070205080204" pitchFamily="34" charset="-128"/>
              </a:rPr>
              <a:t>Tailings Can Contaminate Water</a:t>
            </a:r>
            <a:endParaRPr lang="en-IN" b="1" dirty="0">
              <a:latin typeface="Calibri" panose="020F0502020204030204" pitchFamily="34" charset="0"/>
            </a:endParaRPr>
          </a:p>
        </p:txBody>
      </p:sp>
      <p:sp>
        <p:nvSpPr>
          <p:cNvPr id="7" name="Content Placeholder 6"/>
          <p:cNvSpPr>
            <a:spLocks noGrp="1"/>
          </p:cNvSpPr>
          <p:nvPr>
            <p:ph sz="quarter" idx="17"/>
          </p:nvPr>
        </p:nvSpPr>
        <p:spPr>
          <a:xfrm>
            <a:off x="304800" y="1752600"/>
            <a:ext cx="8534400" cy="838200"/>
          </a:xfrm>
        </p:spPr>
        <p:txBody>
          <a:bodyPr/>
          <a:lstStyle/>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rPr>
              <a:t>Mining activities and tailing often contaminate nearby drinking water or aquatic ecosystems </a:t>
            </a:r>
          </a:p>
        </p:txBody>
      </p:sp>
      <p:pic>
        <p:nvPicPr>
          <p:cNvPr id="12" name="Content Placeholder 11" descr="A graph depicts the environmental impact of disposed tailings. Values are graphed by distance downstream in creek in kilometers versus dissolved uranium in micrograms per liter. The E P A drinking water standard is at 25 micrograms per liter. The more distance downstream, the more dissolved uranium was found. The highest point was over 250 micrograms per liter at nearly 4.5 kilometers down stream.&#10;"/>
          <p:cNvPicPr>
            <a:picLocks noGrp="1" noChangeAspect="1"/>
          </p:cNvPicPr>
          <p:nvPr>
            <p:ph sz="quarter" idx="18"/>
          </p:nvPr>
        </p:nvPicPr>
        <p:blipFill>
          <a:blip r:embed="rId2"/>
          <a:stretch>
            <a:fillRect/>
          </a:stretch>
        </p:blipFill>
        <p:spPr>
          <a:xfrm>
            <a:off x="3112100" y="2947395"/>
            <a:ext cx="3345850" cy="3212217"/>
          </a:xfrm>
          <a:prstGeom prst="rect">
            <a:avLst/>
          </a:prstGeom>
        </p:spPr>
      </p:pic>
      <p:sp>
        <p:nvSpPr>
          <p:cNvPr id="8" name="Slide Number Placeholder 7"/>
          <p:cNvSpPr>
            <a:spLocks noGrp="1"/>
          </p:cNvSpPr>
          <p:nvPr>
            <p:ph type="sldNum" sz="quarter" idx="10"/>
          </p:nvPr>
        </p:nvSpPr>
        <p:spPr/>
        <p:txBody>
          <a:bodyPr/>
          <a:lstStyle/>
          <a:p>
            <a:fld id="{67B19427-F580-D146-B60E-4CADEE75497F}" type="slidenum">
              <a:rPr lang="en-US" smtClean="0">
                <a:latin typeface="Calibri" panose="020F0502020204030204" pitchFamily="34" charset="0"/>
              </a:rPr>
              <a:pPr/>
              <a:t>24</a:t>
            </a:fld>
            <a:endParaRPr lang="en-US" dirty="0">
              <a:latin typeface="Calibri" panose="020F0502020204030204" pitchFamily="34" charset="0"/>
            </a:endParaRPr>
          </a:p>
        </p:txBody>
      </p:sp>
      <p:sp>
        <p:nvSpPr>
          <p:cNvPr id="9" name="Footer Placeholder 8"/>
          <p:cNvSpPr>
            <a:spLocks noGrp="1"/>
          </p:cNvSpPr>
          <p:nvPr>
            <p:ph type="ftr" sz="quarter" idx="11"/>
          </p:nvPr>
        </p:nvSpPr>
        <p:spPr/>
        <p:txBody>
          <a:bodyPr/>
          <a:lstStyle/>
          <a:p>
            <a:r>
              <a:rPr lang="en-US" smtClean="0">
                <a:latin typeface="Calibri" panose="020F0502020204030204" pitchFamily="34" charset="0"/>
              </a:rPr>
              <a:t>Copyright ©2018 John Wiley &amp; Sons, Inc. </a:t>
            </a:r>
            <a:endParaRPr lang="en-US" dirty="0">
              <a:latin typeface="Calibri" panose="020F0502020204030204" pitchFamily="34" charset="0"/>
            </a:endParaRPr>
          </a:p>
        </p:txBody>
      </p:sp>
    </p:spTree>
    <p:extLst>
      <p:ext uri="{BB962C8B-B14F-4D97-AF65-F5344CB8AC3E}">
        <p14:creationId xmlns:p14="http://schemas.microsoft.com/office/powerpoint/2010/main" val="330646233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762001"/>
            <a:ext cx="8534400" cy="722530"/>
          </a:xfrm>
        </p:spPr>
        <p:txBody>
          <a:bodyPr>
            <a:normAutofit/>
          </a:bodyPr>
          <a:lstStyle/>
          <a:p>
            <a:r>
              <a:rPr lang="en-US" altLang="en-US" b="1" dirty="0">
                <a:latin typeface="Calibri" panose="020F0502020204030204" pitchFamily="34" charset="0"/>
                <a:ea typeface="ＭＳ Ｐゴシック" panose="020B0600070205080204" pitchFamily="34" charset="-128"/>
              </a:rPr>
              <a:t>Copper Basin, TN</a:t>
            </a:r>
            <a:endParaRPr lang="en-IN" b="1" dirty="0">
              <a:latin typeface="Calibri" panose="020F0502020204030204" pitchFamily="34" charset="0"/>
            </a:endParaRPr>
          </a:p>
        </p:txBody>
      </p:sp>
      <p:sp>
        <p:nvSpPr>
          <p:cNvPr id="7" name="Content Placeholder 6"/>
          <p:cNvSpPr>
            <a:spLocks noGrp="1"/>
          </p:cNvSpPr>
          <p:nvPr>
            <p:ph sz="quarter" idx="15"/>
          </p:nvPr>
        </p:nvSpPr>
        <p:spPr>
          <a:xfrm>
            <a:off x="304800" y="1676401"/>
            <a:ext cx="4800600" cy="4495800"/>
          </a:xfrm>
        </p:spPr>
        <p:txBody>
          <a:bodyPr/>
          <a:lstStyle/>
          <a:p>
            <a:pPr marL="291600" indent="-291600">
              <a:buClr>
                <a:schemeClr val="accent2"/>
              </a:buClr>
              <a:buFont typeface="Arial" panose="020B0604020202020204" pitchFamily="34" charset="0"/>
              <a:buChar char="•"/>
            </a:pPr>
            <a:r>
              <a:rPr lang="en-US" altLang="en-US" sz="2600" dirty="0">
                <a:latin typeface="Calibri" panose="020F0502020204030204" pitchFamily="34" charset="0"/>
                <a:ea typeface="ＭＳ Ｐゴシック" panose="020B0600070205080204" pitchFamily="34" charset="-128"/>
              </a:rPr>
              <a:t>Cooper ore mined and smelted in open-air pits in </a:t>
            </a:r>
            <a:r>
              <a:rPr lang="en-US" altLang="en-US" sz="2600" dirty="0" smtClean="0">
                <a:latin typeface="Calibri" panose="020F0502020204030204" pitchFamily="34" charset="0"/>
                <a:ea typeface="ＭＳ Ｐゴシック" panose="020B0600070205080204" pitchFamily="34" charset="-128"/>
              </a:rPr>
              <a:t>mid-1900s</a:t>
            </a:r>
            <a:endParaRPr lang="en-US" altLang="en-US" sz="2600" dirty="0">
              <a:latin typeface="Calibri" panose="020F0502020204030204" pitchFamily="34" charset="0"/>
              <a:ea typeface="ＭＳ Ｐゴシック" panose="020B0600070205080204" pitchFamily="34" charset="-128"/>
            </a:endParaRPr>
          </a:p>
          <a:p>
            <a:pPr marL="291600" indent="-291600">
              <a:spcBef>
                <a:spcPts val="500"/>
              </a:spcBef>
              <a:buClr>
                <a:schemeClr val="accent2"/>
              </a:buClr>
              <a:buFont typeface="Arial" panose="020B0604020202020204" pitchFamily="34" charset="0"/>
              <a:buChar char="•"/>
            </a:pPr>
            <a:r>
              <a:rPr lang="en-US" altLang="en-US" sz="2600" dirty="0">
                <a:latin typeface="Calibri" panose="020F0502020204030204" pitchFamily="34" charset="0"/>
                <a:ea typeface="ＭＳ Ｐゴシック" panose="020B0600070205080204" pitchFamily="34" charset="-128"/>
              </a:rPr>
              <a:t>Air pollution caused acid rain</a:t>
            </a:r>
          </a:p>
          <a:p>
            <a:pPr marL="291600" indent="-291600">
              <a:spcBef>
                <a:spcPts val="500"/>
              </a:spcBef>
              <a:buClr>
                <a:schemeClr val="accent2"/>
              </a:buClr>
              <a:buFont typeface="Arial" panose="020B0604020202020204" pitchFamily="34" charset="0"/>
              <a:buChar char="•"/>
            </a:pPr>
            <a:r>
              <a:rPr lang="en-US" altLang="en-US" sz="2600" dirty="0">
                <a:latin typeface="Calibri" panose="020F0502020204030204" pitchFamily="34" charset="0"/>
                <a:ea typeface="ＭＳ Ｐゴシック" panose="020B0600070205080204" pitchFamily="34" charset="-128"/>
              </a:rPr>
              <a:t>Resulting deforestation triggered ecological degradation</a:t>
            </a:r>
          </a:p>
          <a:p>
            <a:pPr marL="622800" lvl="1" indent="-320400">
              <a:spcBef>
                <a:spcPts val="600"/>
              </a:spcBef>
              <a:spcAft>
                <a:spcPts val="600"/>
              </a:spcAft>
              <a:buClr>
                <a:schemeClr val="accent2"/>
              </a:buClr>
              <a:buSzPct val="80000"/>
              <a:buFont typeface="Courier New" panose="02070309020205020404" pitchFamily="49" charset="0"/>
              <a:buChar char="o"/>
            </a:pPr>
            <a:r>
              <a:rPr lang="en-US" altLang="en-US" sz="2200" dirty="0">
                <a:latin typeface="Calibri" panose="020F0502020204030204" pitchFamily="34" charset="0"/>
                <a:ea typeface="+mn-ea"/>
                <a:cs typeface="+mn-cs"/>
              </a:rPr>
              <a:t>Few animal and plant species could be found</a:t>
            </a:r>
          </a:p>
          <a:p>
            <a:pPr marL="291600" indent="-291600">
              <a:spcBef>
                <a:spcPts val="500"/>
              </a:spcBef>
              <a:buClr>
                <a:schemeClr val="accent2"/>
              </a:buClr>
              <a:buFont typeface="Arial" panose="020B0604020202020204" pitchFamily="34" charset="0"/>
              <a:buChar char="•"/>
            </a:pPr>
            <a:r>
              <a:rPr lang="en-US" altLang="en-US" sz="2600" dirty="0">
                <a:latin typeface="Calibri" panose="020F0502020204030204" pitchFamily="34" charset="0"/>
                <a:ea typeface="ＭＳ Ｐゴシック" panose="020B0600070205080204" pitchFamily="34" charset="-128"/>
              </a:rPr>
              <a:t>New restoration techniques increased establishment of replanted vegetation</a:t>
            </a:r>
          </a:p>
        </p:txBody>
      </p:sp>
      <p:pic>
        <p:nvPicPr>
          <p:cNvPr id="10" name="Content Placeholder 9" descr="A photo. An area of land has no vegetation and includes visible signs of water erosion, cracks and depression covering the land. Emory Kristof/National Geographic Image Creative"/>
          <p:cNvPicPr>
            <a:picLocks noGrp="1" noChangeAspect="1"/>
          </p:cNvPicPr>
          <p:nvPr>
            <p:ph sz="quarter" idx="16"/>
          </p:nvPr>
        </p:nvPicPr>
        <p:blipFill>
          <a:blip r:embed="rId2"/>
          <a:stretch>
            <a:fillRect/>
          </a:stretch>
        </p:blipFill>
        <p:spPr>
          <a:xfrm>
            <a:off x="5542249" y="1729748"/>
            <a:ext cx="3007935" cy="1996775"/>
          </a:xfrm>
          <a:prstGeom prst="rect">
            <a:avLst/>
          </a:prstGeom>
        </p:spPr>
      </p:pic>
      <p:pic>
        <p:nvPicPr>
          <p:cNvPr id="11" name="Content Placeholder 10" descr="A photo. Vegetation covers an area of land that includes a canyon. © Andre Jenny/Alamy"/>
          <p:cNvPicPr>
            <a:picLocks noGrp="1" noChangeAspect="1"/>
          </p:cNvPicPr>
          <p:nvPr>
            <p:ph sz="quarter" idx="17"/>
          </p:nvPr>
        </p:nvPicPr>
        <p:blipFill>
          <a:blip r:embed="rId3"/>
          <a:stretch>
            <a:fillRect/>
          </a:stretch>
        </p:blipFill>
        <p:spPr>
          <a:xfrm>
            <a:off x="5542249" y="4114358"/>
            <a:ext cx="3119635" cy="1996775"/>
          </a:xfrm>
          <a:prstGeom prst="rect">
            <a:avLst/>
          </a:prstGeom>
        </p:spPr>
      </p:pic>
      <p:sp>
        <p:nvSpPr>
          <p:cNvPr id="4" name="Slide Number Placeholder 3"/>
          <p:cNvSpPr>
            <a:spLocks noGrp="1"/>
          </p:cNvSpPr>
          <p:nvPr>
            <p:ph type="sldNum" sz="quarter" idx="10"/>
          </p:nvPr>
        </p:nvSpPr>
        <p:spPr/>
        <p:txBody>
          <a:bodyPr/>
          <a:lstStyle/>
          <a:p>
            <a:fld id="{67B19427-F580-D146-B60E-4CADEE75497F}" type="slidenum">
              <a:rPr lang="en-US" smtClean="0">
                <a:latin typeface="Calibri" panose="020F0502020204030204" pitchFamily="34" charset="0"/>
              </a:rPr>
              <a:pPr/>
              <a:t>25</a:t>
            </a:fld>
            <a:endParaRPr lang="en-US" dirty="0">
              <a:latin typeface="Calibri" panose="020F0502020204030204" pitchFamily="34" charset="0"/>
            </a:endParaRPr>
          </a:p>
        </p:txBody>
      </p:sp>
      <p:sp>
        <p:nvSpPr>
          <p:cNvPr id="5" name="Footer Placeholder 4"/>
          <p:cNvSpPr>
            <a:spLocks noGrp="1"/>
          </p:cNvSpPr>
          <p:nvPr>
            <p:ph type="ftr" sz="quarter" idx="11"/>
          </p:nvPr>
        </p:nvSpPr>
        <p:spPr/>
        <p:txBody>
          <a:bodyPr/>
          <a:lstStyle/>
          <a:p>
            <a:r>
              <a:rPr lang="en-US" smtClean="0">
                <a:latin typeface="Calibri" panose="020F0502020204030204" pitchFamily="34" charset="0"/>
              </a:rPr>
              <a:t>Copyright ©2018 John Wiley &amp; Sons, Inc. </a:t>
            </a:r>
            <a:endParaRPr lang="en-US" dirty="0">
              <a:latin typeface="Calibri" panose="020F0502020204030204" pitchFamily="34" charset="0"/>
            </a:endParaRPr>
          </a:p>
        </p:txBody>
      </p:sp>
    </p:spTree>
    <p:extLst>
      <p:ext uri="{BB962C8B-B14F-4D97-AF65-F5344CB8AC3E}">
        <p14:creationId xmlns:p14="http://schemas.microsoft.com/office/powerpoint/2010/main" val="237614015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762001"/>
            <a:ext cx="8534400" cy="763868"/>
          </a:xfrm>
        </p:spPr>
        <p:txBody>
          <a:bodyPr>
            <a:normAutofit/>
          </a:bodyPr>
          <a:lstStyle/>
          <a:p>
            <a:r>
              <a:rPr lang="en-US" altLang="en-US" b="1" dirty="0">
                <a:latin typeface="Calibri" panose="020F0502020204030204" pitchFamily="34" charset="0"/>
                <a:ea typeface="ＭＳ Ｐゴシック" panose="020B0600070205080204" pitchFamily="34" charset="-128"/>
              </a:rPr>
              <a:t>Restoration of Mined Lands</a:t>
            </a:r>
            <a:endParaRPr lang="en-IN" b="1" dirty="0">
              <a:latin typeface="Calibri" panose="020F0502020204030204" pitchFamily="34" charset="0"/>
            </a:endParaRPr>
          </a:p>
        </p:txBody>
      </p:sp>
      <p:sp>
        <p:nvSpPr>
          <p:cNvPr id="2" name="Content Placeholder 1"/>
          <p:cNvSpPr>
            <a:spLocks noGrp="1"/>
          </p:cNvSpPr>
          <p:nvPr>
            <p:ph sz="quarter" idx="17"/>
          </p:nvPr>
        </p:nvSpPr>
        <p:spPr>
          <a:xfrm>
            <a:off x="304800" y="1828800"/>
            <a:ext cx="4800600" cy="4343400"/>
          </a:xfrm>
        </p:spPr>
        <p:txBody>
          <a:bodyPr/>
          <a:lstStyle/>
          <a:p>
            <a:pPr marL="291600" indent="-291600">
              <a:buClr>
                <a:schemeClr val="accent2"/>
              </a:buClr>
              <a:buFont typeface="Arial" panose="020B0604020202020204" pitchFamily="34" charset="0"/>
              <a:buChar char="•"/>
              <a:defRPr/>
            </a:pPr>
            <a:r>
              <a:rPr lang="en-US" altLang="en-US" sz="2600" dirty="0">
                <a:latin typeface="Calibri" panose="020F0502020204030204" pitchFamily="34" charset="0"/>
                <a:ea typeface="ＭＳ Ｐゴシック" panose="020B0600070205080204" pitchFamily="34" charset="-128"/>
              </a:rPr>
              <a:t>Degraded land due to mining called derelict lands</a:t>
            </a:r>
          </a:p>
          <a:p>
            <a:pPr marL="291600" indent="-291600">
              <a:buClr>
                <a:schemeClr val="accent2"/>
              </a:buClr>
              <a:buFont typeface="Arial" panose="020B0604020202020204" pitchFamily="34" charset="0"/>
              <a:buChar char="•"/>
              <a:defRPr/>
            </a:pPr>
            <a:r>
              <a:rPr lang="en-US" altLang="en-US" sz="2600" dirty="0">
                <a:latin typeface="Calibri" panose="020F0502020204030204" pitchFamily="34" charset="0"/>
                <a:ea typeface="ＭＳ Ｐゴシック" panose="020B0600070205080204" pitchFamily="34" charset="-128"/>
              </a:rPr>
              <a:t>Goals: prevent further degradation and erosion of land, eliminate local sources of toxins, and make land productive for another purpose</a:t>
            </a:r>
          </a:p>
          <a:p>
            <a:pPr marL="291600" indent="-291600">
              <a:buClr>
                <a:schemeClr val="accent2"/>
              </a:buClr>
              <a:buFont typeface="Arial" panose="020B0604020202020204" pitchFamily="34" charset="0"/>
              <a:buChar char="•"/>
              <a:defRPr/>
            </a:pPr>
            <a:r>
              <a:rPr lang="en-US" sz="2600" dirty="0">
                <a:latin typeface="Calibri" panose="020F0502020204030204" pitchFamily="34" charset="0"/>
                <a:ea typeface="ＭＳ Ｐゴシック" panose="020B0600070205080204" pitchFamily="34" charset="-128"/>
              </a:rPr>
              <a:t>Surface Mining Control and Reclamation Act of </a:t>
            </a:r>
            <a:r>
              <a:rPr lang="en-US" sz="2600" dirty="0" smtClean="0">
                <a:latin typeface="Calibri" panose="020F0502020204030204" pitchFamily="34" charset="0"/>
                <a:ea typeface="ＭＳ Ｐゴシック" panose="020B0600070205080204" pitchFamily="34" charset="-128"/>
              </a:rPr>
              <a:t>19</a:t>
            </a:r>
            <a:r>
              <a:rPr lang="en-US" sz="100" dirty="0" smtClean="0">
                <a:latin typeface="Calibri" panose="020F0502020204030204" pitchFamily="34" charset="0"/>
                <a:ea typeface="ＭＳ Ｐゴシック" panose="020B0600070205080204" pitchFamily="34" charset="-128"/>
              </a:rPr>
              <a:t> </a:t>
            </a:r>
            <a:r>
              <a:rPr lang="en-US" sz="2600" dirty="0" smtClean="0">
                <a:latin typeface="Calibri" panose="020F0502020204030204" pitchFamily="34" charset="0"/>
                <a:ea typeface="ＭＳ Ｐゴシック" panose="020B0600070205080204" pitchFamily="34" charset="-128"/>
              </a:rPr>
              <a:t>77 </a:t>
            </a:r>
            <a:r>
              <a:rPr lang="en-US" sz="2600" dirty="0">
                <a:latin typeface="Calibri" panose="020F0502020204030204" pitchFamily="34" charset="0"/>
                <a:ea typeface="ＭＳ Ｐゴシック" panose="020B0600070205080204" pitchFamily="34" charset="-128"/>
              </a:rPr>
              <a:t>for coal, but no federal law for other types of mines</a:t>
            </a:r>
            <a:endParaRPr lang="en-IN" sz="2600" dirty="0">
              <a:latin typeface="Calibri" panose="020F0502020204030204" pitchFamily="34" charset="0"/>
              <a:ea typeface="ＭＳ Ｐゴシック" panose="020B0600070205080204" pitchFamily="34" charset="-128"/>
            </a:endParaRPr>
          </a:p>
        </p:txBody>
      </p:sp>
      <p:pic>
        <p:nvPicPr>
          <p:cNvPr id="10" name="Content Placeholder 9" descr="A photo. Vegetation grows up from rows of soil that are different shades of color. Keith Douglas/Alamy Stock Photo "/>
          <p:cNvPicPr>
            <a:picLocks noGrp="1" noChangeAspect="1"/>
          </p:cNvPicPr>
          <p:nvPr>
            <p:ph sz="quarter" idx="16"/>
          </p:nvPr>
        </p:nvPicPr>
        <p:blipFill>
          <a:blip r:embed="rId2"/>
          <a:stretch>
            <a:fillRect/>
          </a:stretch>
        </p:blipFill>
        <p:spPr>
          <a:xfrm>
            <a:off x="5906979" y="1870571"/>
            <a:ext cx="2740242" cy="3966948"/>
          </a:xfrm>
          <a:prstGeom prst="rect">
            <a:avLst/>
          </a:prstGeom>
        </p:spPr>
      </p:pic>
      <p:sp>
        <p:nvSpPr>
          <p:cNvPr id="3" name="Content Placeholder 2"/>
          <p:cNvSpPr>
            <a:spLocks noGrp="1"/>
          </p:cNvSpPr>
          <p:nvPr>
            <p:ph sz="quarter" idx="15"/>
          </p:nvPr>
        </p:nvSpPr>
        <p:spPr>
          <a:xfrm>
            <a:off x="5562600" y="5943600"/>
            <a:ext cx="3276600" cy="306669"/>
          </a:xfrm>
        </p:spPr>
        <p:txBody>
          <a:bodyPr/>
          <a:lstStyle/>
          <a:p>
            <a:r>
              <a:rPr lang="en-US" altLang="en-US" dirty="0">
                <a:latin typeface="Calibri" panose="020F0502020204030204" pitchFamily="34" charset="0"/>
              </a:rPr>
              <a:t>Reclaimed copper-mined </a:t>
            </a:r>
            <a:r>
              <a:rPr lang="en-US" altLang="en-US" dirty="0" smtClean="0">
                <a:latin typeface="Calibri" panose="020F0502020204030204" pitchFamily="34" charset="0"/>
              </a:rPr>
              <a:t>land</a:t>
            </a:r>
            <a:endParaRPr lang="en-US" altLang="en-US" dirty="0">
              <a:latin typeface="Calibri" panose="020F0502020204030204" pitchFamily="34" charset="0"/>
            </a:endParaRPr>
          </a:p>
        </p:txBody>
      </p:sp>
      <p:sp>
        <p:nvSpPr>
          <p:cNvPr id="4" name="Slide Number Placeholder 3"/>
          <p:cNvSpPr>
            <a:spLocks noGrp="1"/>
          </p:cNvSpPr>
          <p:nvPr>
            <p:ph type="sldNum" sz="quarter" idx="10"/>
          </p:nvPr>
        </p:nvSpPr>
        <p:spPr/>
        <p:txBody>
          <a:bodyPr/>
          <a:lstStyle/>
          <a:p>
            <a:fld id="{67B19427-F580-D146-B60E-4CADEE75497F}" type="slidenum">
              <a:rPr lang="en-US" smtClean="0">
                <a:latin typeface="Calibri" panose="020F0502020204030204" pitchFamily="34" charset="0"/>
              </a:rPr>
              <a:pPr/>
              <a:t>26</a:t>
            </a:fld>
            <a:endParaRPr lang="en-US" dirty="0">
              <a:latin typeface="Calibri" panose="020F0502020204030204" pitchFamily="34" charset="0"/>
            </a:endParaRPr>
          </a:p>
        </p:txBody>
      </p:sp>
      <p:sp>
        <p:nvSpPr>
          <p:cNvPr id="5" name="Footer Placeholder 4"/>
          <p:cNvSpPr>
            <a:spLocks noGrp="1"/>
          </p:cNvSpPr>
          <p:nvPr>
            <p:ph type="ftr" sz="quarter" idx="11"/>
          </p:nvPr>
        </p:nvSpPr>
        <p:spPr/>
        <p:txBody>
          <a:bodyPr/>
          <a:lstStyle/>
          <a:p>
            <a:r>
              <a:rPr lang="en-US" smtClean="0">
                <a:latin typeface="Calibri" panose="020F0502020204030204" pitchFamily="34" charset="0"/>
              </a:rPr>
              <a:t>Copyright ©2018 John Wiley &amp; Sons, Inc. </a:t>
            </a:r>
            <a:endParaRPr lang="en-US" dirty="0">
              <a:latin typeface="Calibri" panose="020F0502020204030204" pitchFamily="34" charset="0"/>
            </a:endParaRPr>
          </a:p>
        </p:txBody>
      </p:sp>
    </p:spTree>
    <p:extLst>
      <p:ext uri="{BB962C8B-B14F-4D97-AF65-F5344CB8AC3E}">
        <p14:creationId xmlns:p14="http://schemas.microsoft.com/office/powerpoint/2010/main" val="145633523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990599"/>
          </a:xfrm>
        </p:spPr>
        <p:txBody>
          <a:bodyPr>
            <a:normAutofit fontScale="90000"/>
          </a:bodyPr>
          <a:lstStyle/>
          <a:p>
            <a:r>
              <a:rPr lang="en-US" altLang="en-US" b="1" dirty="0">
                <a:latin typeface="Calibri" panose="020F0502020204030204" pitchFamily="34" charset="0"/>
                <a:ea typeface="ＭＳ Ｐゴシック" panose="020B0600070205080204" pitchFamily="34" charset="-128"/>
              </a:rPr>
              <a:t>Creative Approaches to Cleaning Up Mining Areas</a:t>
            </a:r>
            <a:endParaRPr lang="en-IN" b="1" dirty="0">
              <a:latin typeface="Calibri" panose="020F0502020204030204" pitchFamily="34" charset="0"/>
            </a:endParaRPr>
          </a:p>
        </p:txBody>
      </p:sp>
      <p:sp>
        <p:nvSpPr>
          <p:cNvPr id="3" name="Content Placeholder 2"/>
          <p:cNvSpPr>
            <a:spLocks noGrp="1"/>
          </p:cNvSpPr>
          <p:nvPr>
            <p:ph sz="quarter" idx="16"/>
          </p:nvPr>
        </p:nvSpPr>
        <p:spPr>
          <a:xfrm>
            <a:off x="304800" y="1981200"/>
            <a:ext cx="8001000" cy="3352800"/>
          </a:xfrm>
        </p:spPr>
        <p:txBody>
          <a:bodyPr/>
          <a:lstStyle/>
          <a:p>
            <a:pPr marL="291600" indent="-291600">
              <a:buClr>
                <a:schemeClr val="accent2"/>
              </a:buClr>
              <a:buFont typeface="Arial" panose="020B0604020202020204" pitchFamily="34" charset="0"/>
              <a:buChar char="•"/>
              <a:defRPr/>
            </a:pPr>
            <a:r>
              <a:rPr lang="en-US" altLang="en-US" dirty="0">
                <a:latin typeface="Calibri" panose="020F0502020204030204" pitchFamily="34" charset="0"/>
                <a:ea typeface="ＭＳ Ｐゴシック" panose="020B0600070205080204" pitchFamily="34" charset="-128"/>
              </a:rPr>
              <a:t>Created Wetlands</a:t>
            </a:r>
          </a:p>
          <a:p>
            <a:pPr marL="622800" lvl="1" indent="-320400">
              <a:spcBef>
                <a:spcPts val="600"/>
              </a:spcBef>
              <a:buClr>
                <a:schemeClr val="accent2"/>
              </a:buClr>
              <a:buSzPct val="80000"/>
              <a:buFont typeface="Courier New" panose="02070309020205020404" pitchFamily="49" charset="0"/>
              <a:buChar char="o"/>
            </a:pPr>
            <a:r>
              <a:rPr lang="en-US" altLang="en-US" dirty="0">
                <a:latin typeface="Calibri" panose="020F0502020204030204" pitchFamily="34" charset="0"/>
              </a:rPr>
              <a:t>Can trap and filter pollutants before they get into streams</a:t>
            </a:r>
          </a:p>
          <a:p>
            <a:pPr marL="622800" lvl="1" indent="-320400">
              <a:spcBef>
                <a:spcPts val="600"/>
              </a:spcBef>
              <a:buClr>
                <a:schemeClr val="accent2"/>
              </a:buClr>
              <a:buSzPct val="80000"/>
              <a:buFont typeface="Courier New" panose="02070309020205020404" pitchFamily="49" charset="0"/>
              <a:buChar char="o"/>
            </a:pPr>
            <a:r>
              <a:rPr lang="en-US" altLang="en-US" dirty="0">
                <a:latin typeface="Calibri" panose="020F0502020204030204" pitchFamily="34" charset="0"/>
              </a:rPr>
              <a:t>Initially expensive, but cost effective in long term</a:t>
            </a:r>
          </a:p>
          <a:p>
            <a:pPr marL="291600" indent="-291600">
              <a:buClr>
                <a:schemeClr val="accent2"/>
              </a:buClr>
              <a:buFont typeface="Arial" panose="020B0604020202020204" pitchFamily="34" charset="0"/>
              <a:buChar char="•"/>
              <a:defRPr/>
            </a:pPr>
            <a:r>
              <a:rPr lang="en-US" altLang="en-US" dirty="0">
                <a:latin typeface="Calibri" panose="020F0502020204030204" pitchFamily="34" charset="0"/>
                <a:ea typeface="ＭＳ Ｐゴシック" panose="020B0600070205080204" pitchFamily="34" charset="-128"/>
              </a:rPr>
              <a:t>Phytoremediation</a:t>
            </a:r>
          </a:p>
          <a:p>
            <a:pPr marL="622800" lvl="1" indent="-320400">
              <a:spcBef>
                <a:spcPts val="600"/>
              </a:spcBef>
              <a:buClr>
                <a:schemeClr val="accent2"/>
              </a:buClr>
              <a:buSzPct val="80000"/>
              <a:buFont typeface="Courier New" panose="02070309020205020404" pitchFamily="49" charset="0"/>
              <a:buChar char="o"/>
            </a:pPr>
            <a:r>
              <a:rPr lang="en-US" altLang="en-US" dirty="0">
                <a:latin typeface="Calibri" panose="020F0502020204030204" pitchFamily="34" charset="0"/>
              </a:rPr>
              <a:t>Use of specific plants to absorb and accumulate toxic materials in soil</a:t>
            </a:r>
          </a:p>
        </p:txBody>
      </p:sp>
      <p:sp>
        <p:nvSpPr>
          <p:cNvPr id="4" name="Slide Number Placeholder 3"/>
          <p:cNvSpPr>
            <a:spLocks noGrp="1"/>
          </p:cNvSpPr>
          <p:nvPr>
            <p:ph type="sldNum" sz="quarter" idx="10"/>
          </p:nvPr>
        </p:nvSpPr>
        <p:spPr/>
        <p:txBody>
          <a:bodyPr/>
          <a:lstStyle/>
          <a:p>
            <a:fld id="{67B19427-F580-D146-B60E-4CADEE75497F}" type="slidenum">
              <a:rPr lang="en-US" smtClean="0">
                <a:latin typeface="Calibri" panose="020F0502020204030204" pitchFamily="34" charset="0"/>
              </a:rPr>
              <a:pPr/>
              <a:t>27</a:t>
            </a:fld>
            <a:endParaRPr lang="en-US" dirty="0">
              <a:latin typeface="Calibri" panose="020F0502020204030204" pitchFamily="34" charset="0"/>
            </a:endParaRPr>
          </a:p>
        </p:txBody>
      </p:sp>
      <p:sp>
        <p:nvSpPr>
          <p:cNvPr id="5" name="Footer Placeholder 4"/>
          <p:cNvSpPr>
            <a:spLocks noGrp="1"/>
          </p:cNvSpPr>
          <p:nvPr>
            <p:ph type="ftr" sz="quarter" idx="11"/>
          </p:nvPr>
        </p:nvSpPr>
        <p:spPr/>
        <p:txBody>
          <a:bodyPr/>
          <a:lstStyle/>
          <a:p>
            <a:r>
              <a:rPr lang="en-US" smtClean="0">
                <a:latin typeface="Calibri" panose="020F0502020204030204" pitchFamily="34" charset="0"/>
              </a:rPr>
              <a:t>Copyright ©2018 John Wiley &amp; Sons, Inc. </a:t>
            </a:r>
            <a:endParaRPr lang="en-US" dirty="0">
              <a:latin typeface="Calibri" panose="020F0502020204030204" pitchFamily="34" charset="0"/>
            </a:endParaRPr>
          </a:p>
        </p:txBody>
      </p:sp>
    </p:spTree>
    <p:extLst>
      <p:ext uri="{BB962C8B-B14F-4D97-AF65-F5344CB8AC3E}">
        <p14:creationId xmlns:p14="http://schemas.microsoft.com/office/powerpoint/2010/main" val="261822139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85799"/>
          </a:xfrm>
        </p:spPr>
        <p:txBody>
          <a:bodyPr>
            <a:normAutofit/>
          </a:bodyPr>
          <a:lstStyle/>
          <a:p>
            <a:r>
              <a:rPr lang="en-US" altLang="en-US" b="1" dirty="0">
                <a:latin typeface="Calibri" panose="020F0502020204030204" pitchFamily="34" charset="0"/>
                <a:ea typeface="ＭＳ Ｐゴシック" panose="020B0600070205080204" pitchFamily="34" charset="-128"/>
              </a:rPr>
              <a:t>Minerals: An International Perspective</a:t>
            </a:r>
            <a:endParaRPr lang="en-IN" b="1" dirty="0">
              <a:latin typeface="Calibri" panose="020F0502020204030204" pitchFamily="34" charset="0"/>
            </a:endParaRPr>
          </a:p>
        </p:txBody>
      </p:sp>
      <p:sp>
        <p:nvSpPr>
          <p:cNvPr id="3" name="Content Placeholder 2"/>
          <p:cNvSpPr>
            <a:spLocks noGrp="1"/>
          </p:cNvSpPr>
          <p:nvPr>
            <p:ph sz="quarter" idx="16"/>
          </p:nvPr>
        </p:nvSpPr>
        <p:spPr>
          <a:xfrm>
            <a:off x="304800" y="1752600"/>
            <a:ext cx="8001000" cy="4343400"/>
          </a:xfrm>
        </p:spPr>
        <p:txBody>
          <a:bodyPr/>
          <a:lstStyle/>
          <a:p>
            <a:pPr marL="291600" indent="-291600">
              <a:buClr>
                <a:schemeClr val="accent2"/>
              </a:buClr>
              <a:buFont typeface="Arial" panose="020B0604020202020204" pitchFamily="34" charset="0"/>
              <a:buChar char="•"/>
              <a:defRPr/>
            </a:pPr>
            <a:r>
              <a:rPr lang="en-US" altLang="en-US" dirty="0">
                <a:latin typeface="Calibri" panose="020F0502020204030204" pitchFamily="34" charset="0"/>
                <a:ea typeface="ＭＳ Ｐゴシック" panose="020B0600070205080204" pitchFamily="34" charset="-128"/>
              </a:rPr>
              <a:t>Highly developed countries </a:t>
            </a:r>
          </a:p>
          <a:p>
            <a:pPr marL="622800" lvl="1" indent="-320400">
              <a:spcBef>
                <a:spcPts val="600"/>
              </a:spcBef>
              <a:buClr>
                <a:schemeClr val="accent2"/>
              </a:buClr>
              <a:buSzPct val="80000"/>
              <a:buFont typeface="Courier New" panose="02070309020205020404" pitchFamily="49" charset="0"/>
              <a:buChar char="o"/>
            </a:pPr>
            <a:r>
              <a:rPr lang="en-US" altLang="en-US" dirty="0">
                <a:latin typeface="Calibri" panose="020F0502020204030204" pitchFamily="34" charset="0"/>
              </a:rPr>
              <a:t>Rely on mineral deposits in developing countries</a:t>
            </a:r>
          </a:p>
          <a:p>
            <a:pPr marL="622800" lvl="1" indent="-320400">
              <a:spcBef>
                <a:spcPts val="600"/>
              </a:spcBef>
              <a:buClr>
                <a:schemeClr val="accent2"/>
              </a:buClr>
              <a:buSzPct val="80000"/>
              <a:buFont typeface="Courier New" panose="02070309020205020404" pitchFamily="49" charset="0"/>
              <a:buChar char="o"/>
            </a:pPr>
            <a:r>
              <a:rPr lang="en-US" altLang="en-US" dirty="0">
                <a:latin typeface="Calibri" panose="020F0502020204030204" pitchFamily="34" charset="0"/>
              </a:rPr>
              <a:t>Have usually exhausted country’s own supplies</a:t>
            </a:r>
          </a:p>
          <a:p>
            <a:pPr marL="622800" lvl="1" indent="-320400">
              <a:spcBef>
                <a:spcPts val="600"/>
              </a:spcBef>
              <a:buClr>
                <a:schemeClr val="accent2"/>
              </a:buClr>
              <a:buSzPct val="80000"/>
              <a:buFont typeface="Courier New" panose="02070309020205020404" pitchFamily="49" charset="0"/>
              <a:buChar char="o"/>
            </a:pPr>
            <a:r>
              <a:rPr lang="en-US" altLang="en-US" dirty="0">
                <a:latin typeface="Calibri" panose="020F0502020204030204" pitchFamily="34" charset="0"/>
              </a:rPr>
              <a:t>Industrialization often related to depleting domestic mineral reserves</a:t>
            </a:r>
          </a:p>
          <a:p>
            <a:pPr marL="291600" indent="-291600">
              <a:buClr>
                <a:schemeClr val="accent2"/>
              </a:buClr>
              <a:buFont typeface="Arial" panose="020B0604020202020204" pitchFamily="34" charset="0"/>
              <a:buChar char="•"/>
              <a:defRPr/>
            </a:pPr>
            <a:r>
              <a:rPr lang="en-US" altLang="en-US" dirty="0">
                <a:latin typeface="Calibri" panose="020F0502020204030204" pitchFamily="34" charset="0"/>
                <a:ea typeface="ＭＳ Ｐゴシック" panose="020B0600070205080204" pitchFamily="34" charset="-128"/>
              </a:rPr>
              <a:t>Developing countries </a:t>
            </a:r>
          </a:p>
          <a:p>
            <a:pPr marL="622800" lvl="1" indent="-320400">
              <a:spcBef>
                <a:spcPts val="600"/>
              </a:spcBef>
              <a:buClr>
                <a:schemeClr val="accent2"/>
              </a:buClr>
              <a:buSzPct val="80000"/>
              <a:buFont typeface="Courier New" panose="02070309020205020404" pitchFamily="49" charset="0"/>
              <a:buChar char="o"/>
            </a:pPr>
            <a:r>
              <a:rPr lang="en-US" altLang="en-US" dirty="0">
                <a:latin typeface="Calibri" panose="020F0502020204030204" pitchFamily="34" charset="0"/>
              </a:rPr>
              <a:t>As countries develop, use of nonrenewable mineral resources increases</a:t>
            </a:r>
          </a:p>
          <a:p>
            <a:pPr marL="622800" lvl="1" indent="-320400">
              <a:spcBef>
                <a:spcPts val="600"/>
              </a:spcBef>
              <a:buClr>
                <a:schemeClr val="accent2"/>
              </a:buClr>
              <a:buSzPct val="80000"/>
              <a:buFont typeface="Courier New" panose="02070309020205020404" pitchFamily="49" charset="0"/>
              <a:buChar char="o"/>
            </a:pPr>
            <a:r>
              <a:rPr lang="en-US" altLang="en-US" dirty="0">
                <a:latin typeface="Calibri" panose="020F0502020204030204" pitchFamily="34" charset="0"/>
              </a:rPr>
              <a:t>Governments lack financial resources to handle associated pollution</a:t>
            </a:r>
          </a:p>
          <a:p>
            <a:pPr lvl="2">
              <a:buClr>
                <a:schemeClr val="accent2"/>
              </a:buClr>
              <a:buSzPct val="80000"/>
            </a:pPr>
            <a:r>
              <a:rPr lang="en-US" altLang="en-US" sz="2200" dirty="0">
                <a:latin typeface="Calibri" panose="020F0502020204030204" pitchFamily="34" charset="0"/>
                <a:ea typeface="ＭＳ Ｐゴシック" panose="020B0600070205080204" pitchFamily="34" charset="-128"/>
              </a:rPr>
              <a:t>Acid mine drainage, air and water pollution</a:t>
            </a:r>
          </a:p>
        </p:txBody>
      </p:sp>
      <p:sp>
        <p:nvSpPr>
          <p:cNvPr id="4" name="Slide Number Placeholder 3"/>
          <p:cNvSpPr>
            <a:spLocks noGrp="1"/>
          </p:cNvSpPr>
          <p:nvPr>
            <p:ph type="sldNum" sz="quarter" idx="10"/>
          </p:nvPr>
        </p:nvSpPr>
        <p:spPr/>
        <p:txBody>
          <a:bodyPr/>
          <a:lstStyle/>
          <a:p>
            <a:fld id="{67B19427-F580-D146-B60E-4CADEE75497F}" type="slidenum">
              <a:rPr lang="en-US" smtClean="0">
                <a:latin typeface="Calibri" panose="020F0502020204030204" pitchFamily="34" charset="0"/>
              </a:rPr>
              <a:pPr/>
              <a:t>28</a:t>
            </a:fld>
            <a:endParaRPr lang="en-US" dirty="0">
              <a:latin typeface="Calibri" panose="020F0502020204030204" pitchFamily="34" charset="0"/>
            </a:endParaRPr>
          </a:p>
        </p:txBody>
      </p:sp>
      <p:sp>
        <p:nvSpPr>
          <p:cNvPr id="5" name="Footer Placeholder 4"/>
          <p:cNvSpPr>
            <a:spLocks noGrp="1"/>
          </p:cNvSpPr>
          <p:nvPr>
            <p:ph type="ftr" sz="quarter" idx="11"/>
          </p:nvPr>
        </p:nvSpPr>
        <p:spPr/>
        <p:txBody>
          <a:bodyPr/>
          <a:lstStyle/>
          <a:p>
            <a:r>
              <a:rPr lang="en-US" smtClean="0">
                <a:latin typeface="Calibri" panose="020F0502020204030204" pitchFamily="34" charset="0"/>
              </a:rPr>
              <a:t>Copyright ©2018 John Wiley &amp; Sons, Inc. </a:t>
            </a:r>
            <a:endParaRPr lang="en-US" dirty="0">
              <a:latin typeface="Calibri" panose="020F0502020204030204" pitchFamily="34" charset="0"/>
            </a:endParaRPr>
          </a:p>
        </p:txBody>
      </p:sp>
    </p:spTree>
    <p:extLst>
      <p:ext uri="{BB962C8B-B14F-4D97-AF65-F5344CB8AC3E}">
        <p14:creationId xmlns:p14="http://schemas.microsoft.com/office/powerpoint/2010/main" val="245126306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838199"/>
          </a:xfrm>
        </p:spPr>
        <p:txBody>
          <a:bodyPr/>
          <a:lstStyle/>
          <a:p>
            <a:r>
              <a:rPr lang="en-US" altLang="en-US" b="1" dirty="0">
                <a:latin typeface="Calibri" panose="020F0502020204030204" pitchFamily="34" charset="0"/>
                <a:ea typeface="ＭＳ Ｐゴシック" panose="020B0600070205080204" pitchFamily="34" charset="-128"/>
              </a:rPr>
              <a:t>U.S. Use of Raw Nonfuel Minerals</a:t>
            </a:r>
            <a:endParaRPr lang="en-IN" b="1" dirty="0">
              <a:latin typeface="Calibri" panose="020F0502020204030204" pitchFamily="34" charset="0"/>
            </a:endParaRPr>
          </a:p>
        </p:txBody>
      </p:sp>
      <p:pic>
        <p:nvPicPr>
          <p:cNvPr id="6" name="Content Placeholder 5" descr="A graph depicts the annual United States use of raw nonfuel minerals from 19 00 to 2010. Values are graphed by year versus million metric tons. The types of materials are primary, recycled, industrial, and construction. The highest used materials were construction types at over 3600 in 2008. The next highest was industrial at 400 in 2008. There are plots marking certain eras such as World War 1, the Great Depression, World War 2, the Oil Crisis, and the Recessions in the 19 80s and 19 90s. Use of construction materials has grown the most post World War 2, at roughly 400 million metric tons in 19 45 to 3700 million metric tons in 2010.&#10;"/>
          <p:cNvPicPr>
            <a:picLocks noGrp="1" noChangeAspect="1"/>
          </p:cNvPicPr>
          <p:nvPr>
            <p:ph sz="quarter" idx="16"/>
          </p:nvPr>
        </p:nvPicPr>
        <p:blipFill>
          <a:blip r:embed="rId2"/>
          <a:stretch>
            <a:fillRect/>
          </a:stretch>
        </p:blipFill>
        <p:spPr>
          <a:xfrm>
            <a:off x="787052" y="2053302"/>
            <a:ext cx="7569897" cy="4002345"/>
          </a:xfrm>
          <a:prstGeom prst="rect">
            <a:avLst/>
          </a:prstGeom>
        </p:spPr>
      </p:pic>
      <p:sp>
        <p:nvSpPr>
          <p:cNvPr id="4" name="Slide Number Placeholder 3"/>
          <p:cNvSpPr>
            <a:spLocks noGrp="1"/>
          </p:cNvSpPr>
          <p:nvPr>
            <p:ph type="sldNum" sz="quarter" idx="10"/>
          </p:nvPr>
        </p:nvSpPr>
        <p:spPr/>
        <p:txBody>
          <a:bodyPr/>
          <a:lstStyle/>
          <a:p>
            <a:fld id="{67B19427-F580-D146-B60E-4CADEE75497F}" type="slidenum">
              <a:rPr lang="en-US" smtClean="0">
                <a:latin typeface="Calibri" panose="020F0502020204030204" pitchFamily="34" charset="0"/>
              </a:rPr>
              <a:pPr/>
              <a:t>29</a:t>
            </a:fld>
            <a:endParaRPr lang="en-US" dirty="0">
              <a:latin typeface="Calibri" panose="020F0502020204030204" pitchFamily="34" charset="0"/>
            </a:endParaRPr>
          </a:p>
        </p:txBody>
      </p:sp>
      <p:sp>
        <p:nvSpPr>
          <p:cNvPr id="5" name="Footer Placeholder 4"/>
          <p:cNvSpPr>
            <a:spLocks noGrp="1"/>
          </p:cNvSpPr>
          <p:nvPr>
            <p:ph type="ftr" sz="quarter" idx="11"/>
          </p:nvPr>
        </p:nvSpPr>
        <p:spPr/>
        <p:txBody>
          <a:bodyPr/>
          <a:lstStyle/>
          <a:p>
            <a:r>
              <a:rPr lang="en-US" smtClean="0">
                <a:latin typeface="Calibri" panose="020F0502020204030204" pitchFamily="34" charset="0"/>
              </a:rPr>
              <a:t>Copyright ©2018 John Wiley &amp; Sons, Inc. </a:t>
            </a:r>
            <a:endParaRPr lang="en-US" dirty="0">
              <a:latin typeface="Calibri" panose="020F0502020204030204" pitchFamily="34" charset="0"/>
            </a:endParaRPr>
          </a:p>
        </p:txBody>
      </p:sp>
    </p:spTree>
    <p:extLst>
      <p:ext uri="{BB962C8B-B14F-4D97-AF65-F5344CB8AC3E}">
        <p14:creationId xmlns:p14="http://schemas.microsoft.com/office/powerpoint/2010/main" val="212650816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
          <p:cNvSpPr>
            <a:spLocks noGrp="1"/>
          </p:cNvSpPr>
          <p:nvPr>
            <p:ph type="title"/>
          </p:nvPr>
        </p:nvSpPr>
        <p:spPr>
          <a:prstGeom prst="rect">
            <a:avLst/>
          </a:prstGeom>
        </p:spPr>
        <p:txBody>
          <a:bodyPr/>
          <a:lstStyle/>
          <a:p>
            <a:r>
              <a:rPr lang="en-US" altLang="en-US" b="1" dirty="0">
                <a:latin typeface="Calibri" panose="020F0502020204030204" pitchFamily="34" charset="0"/>
                <a:ea typeface="ＭＳ Ｐゴシック" panose="020B0600070205080204" pitchFamily="34" charset="-128"/>
              </a:rPr>
              <a:t>Overview of Chapter </a:t>
            </a:r>
            <a:r>
              <a:rPr lang="en-US" altLang="en-US" b="1" dirty="0" smtClean="0">
                <a:latin typeface="Calibri" panose="020F0502020204030204" pitchFamily="34" charset="0"/>
                <a:ea typeface="ＭＳ Ｐゴシック" panose="020B0600070205080204" pitchFamily="34" charset="-128"/>
              </a:rPr>
              <a:t>15</a:t>
            </a:r>
            <a:endParaRPr lang="en-US" sz="4000" b="1" dirty="0">
              <a:latin typeface="Calibri" panose="020F0502020204030204" pitchFamily="34" charset="0"/>
            </a:endParaRPr>
          </a:p>
        </p:txBody>
      </p:sp>
      <p:sp>
        <p:nvSpPr>
          <p:cNvPr id="4" name="Content Placeholder 1"/>
          <p:cNvSpPr>
            <a:spLocks noGrp="1"/>
          </p:cNvSpPr>
          <p:nvPr>
            <p:ph sz="quarter" idx="16"/>
          </p:nvPr>
        </p:nvSpPr>
        <p:spPr>
          <a:xfrm>
            <a:off x="304800" y="1752600"/>
            <a:ext cx="7543800" cy="3124200"/>
          </a:xfrm>
        </p:spPr>
        <p:txBody>
          <a:bodyPr/>
          <a:lstStyle/>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rPr>
              <a:t>Introduction to Minerals</a:t>
            </a:r>
          </a:p>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rPr>
              <a:t>Environmental Impact Associated with Minerals</a:t>
            </a:r>
          </a:p>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rPr>
              <a:t>Minerals: An International Perspective</a:t>
            </a:r>
          </a:p>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rPr>
              <a:t>Increasing the Supply of Minerals</a:t>
            </a:r>
          </a:p>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rPr>
              <a:t>Using Substitution and Conservation to Expand Mineral Supplies</a:t>
            </a:r>
          </a:p>
        </p:txBody>
      </p:sp>
      <p:sp>
        <p:nvSpPr>
          <p:cNvPr id="5" name="Slide Number Placeholder "/>
          <p:cNvSpPr>
            <a:spLocks noGrp="1"/>
          </p:cNvSpPr>
          <p:nvPr>
            <p:ph type="sldNum" sz="quarter" idx="10"/>
          </p:nvPr>
        </p:nvSpPr>
        <p:spPr/>
        <p:txBody>
          <a:bodyPr/>
          <a:lstStyle/>
          <a:p>
            <a:fld id="{67B19427-F580-D146-B60E-4CADEE75497F}" type="slidenum">
              <a:rPr lang="en-US" smtClean="0">
                <a:latin typeface="Calibri" panose="020F0502020204030204" pitchFamily="34" charset="0"/>
              </a:rPr>
              <a:pPr/>
              <a:t>3</a:t>
            </a:fld>
            <a:endParaRPr lang="en-US" dirty="0">
              <a:latin typeface="Calibri" panose="020F0502020204030204" pitchFamily="34" charset="0"/>
            </a:endParaRPr>
          </a:p>
        </p:txBody>
      </p:sp>
      <p:sp>
        <p:nvSpPr>
          <p:cNvPr id="6" name="Footer Placeholder "/>
          <p:cNvSpPr>
            <a:spLocks noGrp="1"/>
          </p:cNvSpPr>
          <p:nvPr>
            <p:ph type="ftr" sz="quarter" idx="11"/>
          </p:nvPr>
        </p:nvSpPr>
        <p:spPr/>
        <p:txBody>
          <a:bodyPr/>
          <a:lstStyle/>
          <a:p>
            <a:r>
              <a:rPr lang="en-US" dirty="0">
                <a:latin typeface="Calibri" panose="020F0502020204030204" pitchFamily="34" charset="0"/>
              </a:rPr>
              <a:t>Copyright ©2018 John Wiley &amp; Sons, Inc. </a:t>
            </a:r>
          </a:p>
        </p:txBody>
      </p:sp>
    </p:spTree>
    <p:extLst>
      <p:ext uri="{BB962C8B-B14F-4D97-AF65-F5344CB8AC3E}">
        <p14:creationId xmlns:p14="http://schemas.microsoft.com/office/powerpoint/2010/main" val="26166046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85799"/>
          </a:xfrm>
        </p:spPr>
        <p:txBody>
          <a:bodyPr>
            <a:normAutofit/>
          </a:bodyPr>
          <a:lstStyle/>
          <a:p>
            <a:r>
              <a:rPr lang="en-US" altLang="en-US" b="1" dirty="0">
                <a:latin typeface="Calibri" panose="020F0502020204030204" pitchFamily="34" charset="0"/>
                <a:ea typeface="ＭＳ Ｐゴシック" panose="020B0600070205080204" pitchFamily="34" charset="-128"/>
              </a:rPr>
              <a:t>Evaluating Mineral Supplies</a:t>
            </a:r>
            <a:endParaRPr lang="en-IN" b="1" dirty="0">
              <a:latin typeface="Calibri" panose="020F0502020204030204" pitchFamily="34" charset="0"/>
            </a:endParaRPr>
          </a:p>
        </p:txBody>
      </p:sp>
      <p:sp>
        <p:nvSpPr>
          <p:cNvPr id="3" name="Content Placeholder 2"/>
          <p:cNvSpPr>
            <a:spLocks noGrp="1"/>
          </p:cNvSpPr>
          <p:nvPr>
            <p:ph sz="quarter" idx="16"/>
          </p:nvPr>
        </p:nvSpPr>
        <p:spPr>
          <a:xfrm>
            <a:off x="304800" y="1752600"/>
            <a:ext cx="8001000" cy="4343400"/>
          </a:xfrm>
        </p:spPr>
        <p:txBody>
          <a:bodyPr/>
          <a:lstStyle/>
          <a:p>
            <a:pPr marL="291600" indent="-291600">
              <a:buClr>
                <a:schemeClr val="accent2"/>
              </a:buClr>
              <a:buFont typeface="Arial" panose="020B0604020202020204" pitchFamily="34" charset="0"/>
              <a:buChar char="•"/>
              <a:defRPr/>
            </a:pPr>
            <a:r>
              <a:rPr lang="en-US" altLang="en-US" dirty="0">
                <a:latin typeface="Calibri" panose="020F0502020204030204" pitchFamily="34" charset="0"/>
                <a:ea typeface="ＭＳ Ｐゴシック" panose="020B0600070205080204" pitchFamily="34" charset="-128"/>
              </a:rPr>
              <a:t>Mineral Reserves</a:t>
            </a:r>
          </a:p>
          <a:p>
            <a:pPr marL="622800" lvl="1" indent="-320400">
              <a:spcBef>
                <a:spcPts val="600"/>
              </a:spcBef>
              <a:buClr>
                <a:schemeClr val="accent2"/>
              </a:buClr>
              <a:buSzPct val="80000"/>
              <a:buFont typeface="Courier New" panose="02070309020205020404" pitchFamily="49" charset="0"/>
              <a:buChar char="o"/>
            </a:pPr>
            <a:r>
              <a:rPr lang="en-US" altLang="en-US" dirty="0">
                <a:latin typeface="Calibri" panose="020F0502020204030204" pitchFamily="34" charset="0"/>
              </a:rPr>
              <a:t>Mineral deposits that have been identified and are currently profitable to extract</a:t>
            </a:r>
          </a:p>
          <a:p>
            <a:pPr marL="291600" indent="-291600">
              <a:buClr>
                <a:schemeClr val="accent2"/>
              </a:buClr>
              <a:buFont typeface="Arial" panose="020B0604020202020204" pitchFamily="34" charset="0"/>
              <a:buChar char="•"/>
              <a:defRPr/>
            </a:pPr>
            <a:r>
              <a:rPr lang="en-US" altLang="en-US" dirty="0">
                <a:latin typeface="Calibri" panose="020F0502020204030204" pitchFamily="34" charset="0"/>
                <a:ea typeface="ＭＳ Ｐゴシック" panose="020B0600070205080204" pitchFamily="34" charset="-128"/>
              </a:rPr>
              <a:t>Mineral Resources</a:t>
            </a:r>
          </a:p>
          <a:p>
            <a:pPr marL="622800" lvl="1" indent="-320400">
              <a:spcBef>
                <a:spcPts val="600"/>
              </a:spcBef>
              <a:buClr>
                <a:schemeClr val="accent2"/>
              </a:buClr>
              <a:buSzPct val="80000"/>
              <a:buFont typeface="Courier New" panose="02070309020205020404" pitchFamily="49" charset="0"/>
              <a:buChar char="o"/>
            </a:pPr>
            <a:r>
              <a:rPr lang="en-US" altLang="en-US" dirty="0">
                <a:latin typeface="Calibri" panose="020F0502020204030204" pitchFamily="34" charset="0"/>
              </a:rPr>
              <a:t>Any undiscovered mineral deposits or known deposits of low-grade ore that are currently unprofitable to extract</a:t>
            </a:r>
          </a:p>
          <a:p>
            <a:pPr marL="291600" indent="-291600">
              <a:buClr>
                <a:schemeClr val="accent2"/>
              </a:buClr>
              <a:buFont typeface="Arial" panose="020B0604020202020204" pitchFamily="34" charset="0"/>
              <a:buChar char="•"/>
              <a:defRPr/>
            </a:pPr>
            <a:r>
              <a:rPr lang="en-US" altLang="en-US" dirty="0">
                <a:latin typeface="Calibri" panose="020F0502020204030204" pitchFamily="34" charset="0"/>
                <a:ea typeface="ＭＳ Ｐゴシック" panose="020B0600070205080204" pitchFamily="34" charset="-128"/>
              </a:rPr>
              <a:t>Estimates of reserves and resources fluctuate with economy</a:t>
            </a:r>
          </a:p>
          <a:p>
            <a:pPr marL="622800" lvl="1" indent="-320400">
              <a:spcBef>
                <a:spcPts val="600"/>
              </a:spcBef>
              <a:buClr>
                <a:schemeClr val="accent2"/>
              </a:buClr>
              <a:buSzPct val="80000"/>
              <a:buFont typeface="Courier New" panose="02070309020205020404" pitchFamily="49" charset="0"/>
              <a:buChar char="o"/>
            </a:pPr>
            <a:r>
              <a:rPr lang="en-US" altLang="en-US" dirty="0">
                <a:latin typeface="Calibri" panose="020F0502020204030204" pitchFamily="34" charset="0"/>
              </a:rPr>
              <a:t>Difficult to forecast future mineral supplies</a:t>
            </a:r>
          </a:p>
          <a:p>
            <a:pPr marL="622800" lvl="1" indent="-320400">
              <a:spcBef>
                <a:spcPts val="600"/>
              </a:spcBef>
              <a:buClr>
                <a:schemeClr val="accent2"/>
              </a:buClr>
              <a:buSzPct val="80000"/>
              <a:buFont typeface="Courier New" panose="02070309020205020404" pitchFamily="49" charset="0"/>
              <a:buChar char="o"/>
            </a:pPr>
            <a:r>
              <a:rPr lang="en-US" altLang="en-US" dirty="0">
                <a:latin typeface="Calibri" panose="020F0502020204030204" pitchFamily="34" charset="0"/>
              </a:rPr>
              <a:t>Often technology based</a:t>
            </a:r>
          </a:p>
        </p:txBody>
      </p:sp>
      <p:sp>
        <p:nvSpPr>
          <p:cNvPr id="4" name="Slide Number Placeholder 3"/>
          <p:cNvSpPr>
            <a:spLocks noGrp="1"/>
          </p:cNvSpPr>
          <p:nvPr>
            <p:ph type="sldNum" sz="quarter" idx="10"/>
          </p:nvPr>
        </p:nvSpPr>
        <p:spPr/>
        <p:txBody>
          <a:bodyPr/>
          <a:lstStyle/>
          <a:p>
            <a:fld id="{67B19427-F580-D146-B60E-4CADEE75497F}" type="slidenum">
              <a:rPr lang="en-US" smtClean="0">
                <a:latin typeface="Calibri" panose="020F0502020204030204" pitchFamily="34" charset="0"/>
              </a:rPr>
              <a:pPr/>
              <a:t>30</a:t>
            </a:fld>
            <a:endParaRPr lang="en-US" dirty="0">
              <a:latin typeface="Calibri" panose="020F0502020204030204" pitchFamily="34" charset="0"/>
            </a:endParaRPr>
          </a:p>
        </p:txBody>
      </p:sp>
      <p:sp>
        <p:nvSpPr>
          <p:cNvPr id="5" name="Footer Placeholder 4"/>
          <p:cNvSpPr>
            <a:spLocks noGrp="1"/>
          </p:cNvSpPr>
          <p:nvPr>
            <p:ph type="ftr" sz="quarter" idx="11"/>
          </p:nvPr>
        </p:nvSpPr>
        <p:spPr/>
        <p:txBody>
          <a:bodyPr/>
          <a:lstStyle/>
          <a:p>
            <a:r>
              <a:rPr lang="en-US" smtClean="0">
                <a:latin typeface="Calibri" panose="020F0502020204030204" pitchFamily="34" charset="0"/>
              </a:rPr>
              <a:t>Copyright ©2018 John Wiley &amp; Sons, Inc. </a:t>
            </a:r>
            <a:endParaRPr lang="en-US" dirty="0">
              <a:latin typeface="Calibri" panose="020F0502020204030204" pitchFamily="34" charset="0"/>
            </a:endParaRPr>
          </a:p>
        </p:txBody>
      </p:sp>
    </p:spTree>
    <p:extLst>
      <p:ext uri="{BB962C8B-B14F-4D97-AF65-F5344CB8AC3E}">
        <p14:creationId xmlns:p14="http://schemas.microsoft.com/office/powerpoint/2010/main" val="327802593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85799"/>
          </a:xfrm>
        </p:spPr>
        <p:txBody>
          <a:bodyPr>
            <a:normAutofit/>
          </a:bodyPr>
          <a:lstStyle/>
          <a:p>
            <a:r>
              <a:rPr lang="en-US" altLang="en-US" b="1" dirty="0">
                <a:latin typeface="Calibri" panose="020F0502020204030204" pitchFamily="34" charset="0"/>
                <a:ea typeface="ＭＳ Ｐゴシック" panose="020B0600070205080204" pitchFamily="34" charset="-128"/>
              </a:rPr>
              <a:t>Conflict (Blood) Minerals</a:t>
            </a:r>
            <a:endParaRPr lang="en-IN" b="1" dirty="0">
              <a:latin typeface="Calibri" panose="020F0502020204030204" pitchFamily="34" charset="0"/>
            </a:endParaRPr>
          </a:p>
        </p:txBody>
      </p:sp>
      <p:sp>
        <p:nvSpPr>
          <p:cNvPr id="3" name="Content Placeholder 2"/>
          <p:cNvSpPr>
            <a:spLocks noGrp="1"/>
          </p:cNvSpPr>
          <p:nvPr>
            <p:ph sz="quarter" idx="16"/>
          </p:nvPr>
        </p:nvSpPr>
        <p:spPr>
          <a:xfrm>
            <a:off x="304800" y="1752600"/>
            <a:ext cx="8001000" cy="4343400"/>
          </a:xfrm>
        </p:spPr>
        <p:txBody>
          <a:bodyPr/>
          <a:lstStyle/>
          <a:p>
            <a:pPr marL="291600" indent="-291600">
              <a:buClr>
                <a:schemeClr val="accent2"/>
              </a:buClr>
              <a:buFont typeface="Arial" panose="020B0604020202020204" pitchFamily="34" charset="0"/>
              <a:buChar char="•"/>
              <a:defRPr/>
            </a:pPr>
            <a:r>
              <a:rPr lang="en-US" altLang="en-US" dirty="0">
                <a:latin typeface="Calibri" panose="020F0502020204030204" pitchFamily="34" charset="0"/>
                <a:ea typeface="ＭＳ Ｐゴシック" panose="020B0600070205080204" pitchFamily="34" charset="-128"/>
              </a:rPr>
              <a:t>Ex: Tantalum (coltan)</a:t>
            </a:r>
          </a:p>
          <a:p>
            <a:pPr marL="622800" lvl="1" indent="-320400">
              <a:spcBef>
                <a:spcPts val="600"/>
              </a:spcBef>
              <a:buClr>
                <a:schemeClr val="accent2"/>
              </a:buClr>
              <a:buSzPct val="80000"/>
              <a:buFont typeface="Courier New" panose="02070309020205020404" pitchFamily="49" charset="0"/>
              <a:buChar char="o"/>
            </a:pPr>
            <a:r>
              <a:rPr lang="en-US" altLang="en-US" dirty="0">
                <a:latin typeface="Calibri" panose="020F0502020204030204" pitchFamily="34" charset="0"/>
              </a:rPr>
              <a:t>Dark-gray, very hard metal able to resist heat and corrosion and conduct electricity</a:t>
            </a:r>
          </a:p>
          <a:p>
            <a:pPr marL="291600" indent="-291600">
              <a:buClr>
                <a:schemeClr val="accent2"/>
              </a:buClr>
              <a:buFont typeface="Arial" panose="020B0604020202020204" pitchFamily="34" charset="0"/>
              <a:buChar char="•"/>
              <a:defRPr/>
            </a:pPr>
            <a:r>
              <a:rPr lang="en-US" altLang="en-US" dirty="0">
                <a:latin typeface="Calibri" panose="020F0502020204030204" pitchFamily="34" charset="0"/>
                <a:ea typeface="ＭＳ Ｐゴシック" panose="020B0600070205080204" pitchFamily="34" charset="-128"/>
              </a:rPr>
              <a:t>Mined in Democratic Republic of the Congo (</a:t>
            </a:r>
            <a:r>
              <a:rPr lang="en-US" altLang="en-US" dirty="0" smtClean="0">
                <a:latin typeface="Calibri" panose="020F0502020204030204" pitchFamily="34" charset="0"/>
                <a:ea typeface="ＭＳ Ｐゴシック" panose="020B0600070205080204" pitchFamily="34" charset="-128"/>
              </a:rPr>
              <a:t>D</a:t>
            </a:r>
            <a:r>
              <a:rPr lang="en-US" altLang="en-US" sz="100" dirty="0" smtClean="0">
                <a:latin typeface="Calibri" panose="020F0502020204030204" pitchFamily="34" charset="0"/>
                <a:ea typeface="ＭＳ Ｐゴシック" panose="020B0600070205080204" pitchFamily="34" charset="-128"/>
              </a:rPr>
              <a:t> </a:t>
            </a:r>
            <a:r>
              <a:rPr lang="en-US" altLang="en-US" dirty="0" smtClean="0">
                <a:latin typeface="Calibri" panose="020F0502020204030204" pitchFamily="34" charset="0"/>
                <a:ea typeface="ＭＳ Ｐゴシック" panose="020B0600070205080204" pitchFamily="34" charset="-128"/>
              </a:rPr>
              <a:t>R</a:t>
            </a:r>
            <a:r>
              <a:rPr lang="en-US" altLang="en-US" sz="100" dirty="0" smtClean="0">
                <a:latin typeface="Calibri" panose="020F0502020204030204" pitchFamily="34" charset="0"/>
                <a:ea typeface="ＭＳ Ｐゴシック" panose="020B0600070205080204" pitchFamily="34" charset="-128"/>
              </a:rPr>
              <a:t> </a:t>
            </a:r>
            <a:r>
              <a:rPr lang="en-US" altLang="en-US" dirty="0" smtClean="0">
                <a:latin typeface="Calibri" panose="020F0502020204030204" pitchFamily="34" charset="0"/>
                <a:ea typeface="ＭＳ Ｐゴシック" panose="020B0600070205080204" pitchFamily="34" charset="-128"/>
              </a:rPr>
              <a:t>C</a:t>
            </a:r>
            <a:r>
              <a:rPr lang="en-US" altLang="en-US" dirty="0">
                <a:latin typeface="Calibri" panose="020F0502020204030204" pitchFamily="34" charset="0"/>
                <a:ea typeface="ＭＳ Ｐゴシック" panose="020B0600070205080204" pitchFamily="34" charset="-128"/>
              </a:rPr>
              <a:t>) and neighboring Rwanda</a:t>
            </a:r>
          </a:p>
          <a:p>
            <a:pPr marL="622800" lvl="1" indent="-320400">
              <a:spcBef>
                <a:spcPts val="600"/>
              </a:spcBef>
              <a:buClr>
                <a:schemeClr val="accent2"/>
              </a:buClr>
              <a:buSzPct val="80000"/>
              <a:buFont typeface="Courier New" panose="02070309020205020404" pitchFamily="49" charset="0"/>
              <a:buChar char="o"/>
            </a:pPr>
            <a:r>
              <a:rPr lang="en-US" altLang="en-US" dirty="0">
                <a:latin typeface="Calibri" panose="020F0502020204030204" pitchFamily="34" charset="0"/>
              </a:rPr>
              <a:t>During devastating war in area, militia took over mines</a:t>
            </a:r>
          </a:p>
          <a:p>
            <a:pPr marL="622800" lvl="1" indent="-320400">
              <a:spcBef>
                <a:spcPts val="600"/>
              </a:spcBef>
              <a:buClr>
                <a:schemeClr val="accent2"/>
              </a:buClr>
              <a:buSzPct val="80000"/>
              <a:buFont typeface="Courier New" panose="02070309020205020404" pitchFamily="49" charset="0"/>
              <a:buChar char="o"/>
            </a:pPr>
            <a:r>
              <a:rPr lang="en-US" altLang="en-US" dirty="0">
                <a:latin typeface="Calibri" panose="020F0502020204030204" pitchFamily="34" charset="0"/>
              </a:rPr>
              <a:t>Forced residents into labor </a:t>
            </a:r>
          </a:p>
          <a:p>
            <a:pPr marL="622800" lvl="1" indent="-320400">
              <a:spcBef>
                <a:spcPts val="600"/>
              </a:spcBef>
              <a:buClr>
                <a:schemeClr val="accent2"/>
              </a:buClr>
              <a:buSzPct val="80000"/>
              <a:buFont typeface="Courier New" panose="02070309020205020404" pitchFamily="49" charset="0"/>
              <a:buChar char="o"/>
            </a:pPr>
            <a:r>
              <a:rPr lang="en-US" altLang="en-US" dirty="0">
                <a:latin typeface="Calibri" panose="020F0502020204030204" pitchFamily="34" charset="0"/>
              </a:rPr>
              <a:t>Use mineral profits to fund war</a:t>
            </a:r>
          </a:p>
          <a:p>
            <a:pPr marL="291600" indent="-291600">
              <a:buClr>
                <a:schemeClr val="accent2"/>
              </a:buClr>
              <a:buFont typeface="Arial" panose="020B0604020202020204" pitchFamily="34" charset="0"/>
              <a:buChar char="•"/>
              <a:defRPr/>
            </a:pPr>
            <a:r>
              <a:rPr lang="en-US" altLang="en-US" dirty="0">
                <a:latin typeface="Calibri" panose="020F0502020204030204" pitchFamily="34" charset="0"/>
                <a:ea typeface="ＭＳ Ｐゴシック" panose="020B0600070205080204" pitchFamily="34" charset="-128"/>
              </a:rPr>
              <a:t>How to avoid social and environmental damage with use of high-tech devices?</a:t>
            </a:r>
          </a:p>
        </p:txBody>
      </p:sp>
      <p:sp>
        <p:nvSpPr>
          <p:cNvPr id="4" name="Slide Number Placeholder 3"/>
          <p:cNvSpPr>
            <a:spLocks noGrp="1"/>
          </p:cNvSpPr>
          <p:nvPr>
            <p:ph type="sldNum" sz="quarter" idx="10"/>
          </p:nvPr>
        </p:nvSpPr>
        <p:spPr/>
        <p:txBody>
          <a:bodyPr/>
          <a:lstStyle/>
          <a:p>
            <a:fld id="{67B19427-F580-D146-B60E-4CADEE75497F}" type="slidenum">
              <a:rPr lang="en-US" smtClean="0">
                <a:latin typeface="Calibri" panose="020F0502020204030204" pitchFamily="34" charset="0"/>
              </a:rPr>
              <a:pPr/>
              <a:t>31</a:t>
            </a:fld>
            <a:endParaRPr lang="en-US" dirty="0">
              <a:latin typeface="Calibri" panose="020F0502020204030204" pitchFamily="34" charset="0"/>
            </a:endParaRPr>
          </a:p>
        </p:txBody>
      </p:sp>
      <p:sp>
        <p:nvSpPr>
          <p:cNvPr id="5" name="Footer Placeholder 4"/>
          <p:cNvSpPr>
            <a:spLocks noGrp="1"/>
          </p:cNvSpPr>
          <p:nvPr>
            <p:ph type="ftr" sz="quarter" idx="11"/>
          </p:nvPr>
        </p:nvSpPr>
        <p:spPr/>
        <p:txBody>
          <a:bodyPr/>
          <a:lstStyle/>
          <a:p>
            <a:r>
              <a:rPr lang="en-US" smtClean="0">
                <a:latin typeface="Calibri" panose="020F0502020204030204" pitchFamily="34" charset="0"/>
              </a:rPr>
              <a:t>Copyright ©2018 John Wiley &amp; Sons, Inc. </a:t>
            </a:r>
            <a:endParaRPr lang="en-US" dirty="0">
              <a:latin typeface="Calibri" panose="020F0502020204030204" pitchFamily="34" charset="0"/>
            </a:endParaRPr>
          </a:p>
        </p:txBody>
      </p:sp>
    </p:spTree>
    <p:extLst>
      <p:ext uri="{BB962C8B-B14F-4D97-AF65-F5344CB8AC3E}">
        <p14:creationId xmlns:p14="http://schemas.microsoft.com/office/powerpoint/2010/main" val="423777966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990599"/>
          </a:xfrm>
        </p:spPr>
        <p:txBody>
          <a:bodyPr>
            <a:normAutofit fontScale="90000"/>
          </a:bodyPr>
          <a:lstStyle/>
          <a:p>
            <a:r>
              <a:rPr lang="en-US" altLang="en-US" b="1" dirty="0">
                <a:latin typeface="Calibri" panose="020F0502020204030204" pitchFamily="34" charset="0"/>
                <a:ea typeface="ＭＳ Ｐゴシック" panose="020B0600070205080204" pitchFamily="34" charset="-128"/>
              </a:rPr>
              <a:t>Increasing </a:t>
            </a:r>
            <a:r>
              <a:rPr lang="en-US" altLang="en-US" b="1" dirty="0" smtClean="0">
                <a:latin typeface="Calibri" panose="020F0502020204030204" pitchFamily="34" charset="0"/>
                <a:ea typeface="ＭＳ Ｐゴシック" panose="020B0600070205080204" pitchFamily="34" charset="-128"/>
              </a:rPr>
              <a:t>Supply–Locating </a:t>
            </a:r>
            <a:r>
              <a:rPr lang="en-US" altLang="en-US" b="1" dirty="0">
                <a:latin typeface="Calibri" panose="020F0502020204030204" pitchFamily="34" charset="0"/>
                <a:ea typeface="ＭＳ Ｐゴシック" panose="020B0600070205080204" pitchFamily="34" charset="-128"/>
              </a:rPr>
              <a:t>and Mining New Deposits</a:t>
            </a:r>
            <a:endParaRPr lang="en-IN" b="1" dirty="0">
              <a:latin typeface="Calibri" panose="020F0502020204030204" pitchFamily="34" charset="0"/>
            </a:endParaRPr>
          </a:p>
        </p:txBody>
      </p:sp>
      <p:sp>
        <p:nvSpPr>
          <p:cNvPr id="3" name="Content Placeholder 2"/>
          <p:cNvSpPr>
            <a:spLocks noGrp="1"/>
          </p:cNvSpPr>
          <p:nvPr>
            <p:ph sz="quarter" idx="16"/>
          </p:nvPr>
        </p:nvSpPr>
        <p:spPr>
          <a:xfrm>
            <a:off x="304800" y="1981200"/>
            <a:ext cx="8001000" cy="3505200"/>
          </a:xfrm>
        </p:spPr>
        <p:txBody>
          <a:bodyPr/>
          <a:lstStyle/>
          <a:p>
            <a:pPr marL="291600" indent="-291600">
              <a:buClr>
                <a:schemeClr val="accent2"/>
              </a:buClr>
              <a:buFont typeface="Arial" panose="020B0604020202020204" pitchFamily="34" charset="0"/>
              <a:buChar char="•"/>
              <a:defRPr/>
            </a:pPr>
            <a:r>
              <a:rPr lang="en-US" altLang="en-US" dirty="0">
                <a:latin typeface="Calibri" panose="020F0502020204030204" pitchFamily="34" charset="0"/>
                <a:ea typeface="ＭＳ Ｐゴシック" panose="020B0600070205080204" pitchFamily="34" charset="-128"/>
              </a:rPr>
              <a:t>Many known mineral deposits have not yet been exploited</a:t>
            </a:r>
          </a:p>
          <a:p>
            <a:pPr marL="622800" lvl="1" indent="-320400">
              <a:spcBef>
                <a:spcPts val="600"/>
              </a:spcBef>
              <a:buClr>
                <a:schemeClr val="accent2"/>
              </a:buClr>
              <a:buSzPct val="80000"/>
              <a:buFont typeface="Courier New" panose="02070309020205020404" pitchFamily="49" charset="0"/>
              <a:buChar char="o"/>
            </a:pPr>
            <a:r>
              <a:rPr lang="en-US" altLang="en-US" sz="2600" dirty="0">
                <a:latin typeface="Calibri" panose="020F0502020204030204" pitchFamily="34" charset="0"/>
              </a:rPr>
              <a:t>Difficult to access</a:t>
            </a:r>
          </a:p>
          <a:p>
            <a:pPr marL="622800" lvl="1" indent="-320400">
              <a:spcBef>
                <a:spcPts val="600"/>
              </a:spcBef>
              <a:buClr>
                <a:schemeClr val="accent2"/>
              </a:buClr>
              <a:buSzPct val="80000"/>
              <a:buFont typeface="Courier New" panose="02070309020205020404" pitchFamily="49" charset="0"/>
              <a:buChar char="o"/>
            </a:pPr>
            <a:r>
              <a:rPr lang="en-US" altLang="en-US" sz="2600" dirty="0">
                <a:latin typeface="Calibri" panose="020F0502020204030204" pitchFamily="34" charset="0"/>
              </a:rPr>
              <a:t>Insufficient technology</a:t>
            </a:r>
          </a:p>
          <a:p>
            <a:pPr marL="622800" lvl="1" indent="-320400">
              <a:spcBef>
                <a:spcPts val="600"/>
              </a:spcBef>
              <a:buClr>
                <a:schemeClr val="accent2"/>
              </a:buClr>
              <a:buSzPct val="80000"/>
              <a:buFont typeface="Courier New" panose="02070309020205020404" pitchFamily="49" charset="0"/>
              <a:buChar char="o"/>
            </a:pPr>
            <a:r>
              <a:rPr lang="en-US" altLang="en-US" sz="2600" dirty="0">
                <a:latin typeface="Calibri" panose="020F0502020204030204" pitchFamily="34" charset="0"/>
              </a:rPr>
              <a:t>Located too deep</a:t>
            </a:r>
          </a:p>
          <a:p>
            <a:pPr lvl="2">
              <a:buClr>
                <a:schemeClr val="accent2"/>
              </a:buClr>
              <a:buSzPct val="82000"/>
            </a:pPr>
            <a:r>
              <a:rPr lang="en-US" altLang="en-US" sz="2400" dirty="0">
                <a:latin typeface="Calibri" panose="020F0502020204030204" pitchFamily="34" charset="0"/>
                <a:ea typeface="ＭＳ Ｐゴシック" panose="020B0600070205080204" pitchFamily="34" charset="-128"/>
              </a:rPr>
              <a:t>Ex: </a:t>
            </a:r>
            <a:r>
              <a:rPr lang="en-US" altLang="en-US" sz="2400" dirty="0" smtClean="0">
                <a:latin typeface="Calibri" panose="020F0502020204030204" pitchFamily="34" charset="0"/>
                <a:ea typeface="ＭＳ Ｐゴシック" panose="020B0600070205080204" pitchFamily="34" charset="-128"/>
              </a:rPr>
              <a:t>10 k</a:t>
            </a:r>
            <a:r>
              <a:rPr lang="en-US" altLang="en-US" sz="100" dirty="0" smtClean="0">
                <a:latin typeface="Calibri" panose="020F0502020204030204" pitchFamily="34" charset="0"/>
                <a:ea typeface="ＭＳ Ｐゴシック" panose="020B0600070205080204" pitchFamily="34" charset="-128"/>
              </a:rPr>
              <a:t> </a:t>
            </a:r>
            <a:r>
              <a:rPr lang="en-US" altLang="en-US" sz="2400" dirty="0" smtClean="0">
                <a:latin typeface="Calibri" panose="020F0502020204030204" pitchFamily="34" charset="0"/>
                <a:ea typeface="ＭＳ Ｐゴシック" panose="020B0600070205080204" pitchFamily="34" charset="-128"/>
              </a:rPr>
              <a:t>m </a:t>
            </a:r>
            <a:r>
              <a:rPr lang="en-US" altLang="en-US" sz="2400" dirty="0">
                <a:latin typeface="Calibri" panose="020F0502020204030204" pitchFamily="34" charset="0"/>
                <a:ea typeface="ＭＳ Ｐゴシック" panose="020B0600070205080204" pitchFamily="34" charset="-128"/>
              </a:rPr>
              <a:t>or deeper</a:t>
            </a:r>
          </a:p>
        </p:txBody>
      </p:sp>
      <p:sp>
        <p:nvSpPr>
          <p:cNvPr id="4" name="Slide Number Placeholder 3"/>
          <p:cNvSpPr>
            <a:spLocks noGrp="1"/>
          </p:cNvSpPr>
          <p:nvPr>
            <p:ph type="sldNum" sz="quarter" idx="10"/>
          </p:nvPr>
        </p:nvSpPr>
        <p:spPr/>
        <p:txBody>
          <a:bodyPr/>
          <a:lstStyle/>
          <a:p>
            <a:fld id="{67B19427-F580-D146-B60E-4CADEE75497F}" type="slidenum">
              <a:rPr lang="en-US" smtClean="0">
                <a:latin typeface="Calibri" panose="020F0502020204030204" pitchFamily="34" charset="0"/>
              </a:rPr>
              <a:pPr/>
              <a:t>32</a:t>
            </a:fld>
            <a:endParaRPr lang="en-US" dirty="0">
              <a:latin typeface="Calibri" panose="020F0502020204030204" pitchFamily="34" charset="0"/>
            </a:endParaRPr>
          </a:p>
        </p:txBody>
      </p:sp>
      <p:sp>
        <p:nvSpPr>
          <p:cNvPr id="5" name="Footer Placeholder 4"/>
          <p:cNvSpPr>
            <a:spLocks noGrp="1"/>
          </p:cNvSpPr>
          <p:nvPr>
            <p:ph type="ftr" sz="quarter" idx="11"/>
          </p:nvPr>
        </p:nvSpPr>
        <p:spPr/>
        <p:txBody>
          <a:bodyPr/>
          <a:lstStyle/>
          <a:p>
            <a:r>
              <a:rPr lang="en-US" smtClean="0">
                <a:latin typeface="Calibri" panose="020F0502020204030204" pitchFamily="34" charset="0"/>
              </a:rPr>
              <a:t>Copyright ©2018 John Wiley &amp; Sons, Inc. </a:t>
            </a:r>
            <a:endParaRPr lang="en-US" dirty="0">
              <a:latin typeface="Calibri" panose="020F0502020204030204" pitchFamily="34" charset="0"/>
            </a:endParaRPr>
          </a:p>
        </p:txBody>
      </p:sp>
    </p:spTree>
    <p:extLst>
      <p:ext uri="{BB962C8B-B14F-4D97-AF65-F5344CB8AC3E}">
        <p14:creationId xmlns:p14="http://schemas.microsoft.com/office/powerpoint/2010/main" val="260225479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2"/>
            <a:ext cx="8534400" cy="654048"/>
          </a:xfrm>
        </p:spPr>
        <p:txBody>
          <a:bodyPr/>
          <a:lstStyle/>
          <a:p>
            <a:r>
              <a:rPr lang="en-US" altLang="en-US" b="1" dirty="0">
                <a:latin typeface="Calibri" panose="020F0502020204030204" pitchFamily="34" charset="0"/>
                <a:ea typeface="ＭＳ Ｐゴシック" panose="020B0600070205080204" pitchFamily="34" charset="-128"/>
              </a:rPr>
              <a:t>Minerals in Antarctica</a:t>
            </a:r>
            <a:endParaRPr lang="en-IN" b="1" dirty="0">
              <a:latin typeface="Calibri" panose="020F0502020204030204" pitchFamily="34" charset="0"/>
            </a:endParaRPr>
          </a:p>
        </p:txBody>
      </p:sp>
      <p:sp>
        <p:nvSpPr>
          <p:cNvPr id="3" name="Content Placeholder 2"/>
          <p:cNvSpPr>
            <a:spLocks noGrp="1"/>
          </p:cNvSpPr>
          <p:nvPr>
            <p:ph sz="quarter" idx="15"/>
          </p:nvPr>
        </p:nvSpPr>
        <p:spPr>
          <a:xfrm>
            <a:off x="304800" y="1600199"/>
            <a:ext cx="5105400" cy="4495801"/>
          </a:xfrm>
        </p:spPr>
        <p:txBody>
          <a:bodyPr/>
          <a:lstStyle/>
          <a:p>
            <a:pPr marL="291600" indent="-291600">
              <a:buClr>
                <a:schemeClr val="accent2"/>
              </a:buClr>
              <a:buFont typeface="Arial" panose="020B0604020202020204" pitchFamily="34" charset="0"/>
              <a:buChar char="•"/>
              <a:defRPr/>
            </a:pPr>
            <a:r>
              <a:rPr lang="en-US" altLang="en-US" sz="2600" dirty="0">
                <a:latin typeface="Calibri" panose="020F0502020204030204" pitchFamily="34" charset="0"/>
                <a:ea typeface="ＭＳ Ｐゴシック" panose="020B0600070205080204" pitchFamily="34" charset="-128"/>
              </a:rPr>
              <a:t>No substantial deposits identified to date, but scientists think likely major deposits exist</a:t>
            </a:r>
          </a:p>
          <a:p>
            <a:pPr marL="291600" indent="-291600">
              <a:buClr>
                <a:schemeClr val="accent2"/>
              </a:buClr>
              <a:buFont typeface="Arial" panose="020B0604020202020204" pitchFamily="34" charset="0"/>
              <a:buChar char="•"/>
              <a:defRPr/>
            </a:pPr>
            <a:r>
              <a:rPr lang="en-US" altLang="en-US" sz="2600" dirty="0">
                <a:latin typeface="Calibri" panose="020F0502020204030204" pitchFamily="34" charset="0"/>
                <a:ea typeface="ＭＳ Ｐゴシック" panose="020B0600070205080204" pitchFamily="34" charset="-128"/>
              </a:rPr>
              <a:t>Antarctic Treaty (</a:t>
            </a:r>
            <a:r>
              <a:rPr lang="en-US" altLang="en-US" sz="2600" dirty="0" smtClean="0">
                <a:latin typeface="Calibri" panose="020F0502020204030204" pitchFamily="34" charset="0"/>
                <a:ea typeface="ＭＳ Ｐゴシック" panose="020B0600070205080204" pitchFamily="34" charset="-128"/>
              </a:rPr>
              <a:t>19</a:t>
            </a:r>
            <a:r>
              <a:rPr lang="en-US" altLang="en-US" sz="100" dirty="0" smtClean="0">
                <a:latin typeface="Calibri" panose="020F0502020204030204" pitchFamily="34" charset="0"/>
                <a:ea typeface="ＭＳ Ｐゴシック" panose="020B0600070205080204" pitchFamily="34" charset="-128"/>
              </a:rPr>
              <a:t> </a:t>
            </a:r>
            <a:r>
              <a:rPr lang="en-US" altLang="en-US" sz="2600" dirty="0" smtClean="0">
                <a:latin typeface="Calibri" panose="020F0502020204030204" pitchFamily="34" charset="0"/>
                <a:ea typeface="ＭＳ Ｐゴシック" panose="020B0600070205080204" pitchFamily="34" charset="-128"/>
              </a:rPr>
              <a:t>61</a:t>
            </a:r>
            <a:r>
              <a:rPr lang="en-US" altLang="en-US" sz="2600" dirty="0">
                <a:latin typeface="Calibri" panose="020F0502020204030204" pitchFamily="34" charset="0"/>
                <a:ea typeface="ＭＳ Ｐゴシック" panose="020B0600070205080204" pitchFamily="34" charset="-128"/>
              </a:rPr>
              <a:t>)</a:t>
            </a:r>
          </a:p>
          <a:p>
            <a:pPr marL="622800" lvl="1" indent="-320400">
              <a:spcBef>
                <a:spcPts val="600"/>
              </a:spcBef>
              <a:buClr>
                <a:schemeClr val="accent2"/>
              </a:buClr>
              <a:buSzPct val="80000"/>
              <a:buFont typeface="Courier New" panose="02070309020205020404" pitchFamily="49" charset="0"/>
              <a:buChar char="o"/>
            </a:pPr>
            <a:r>
              <a:rPr lang="en-US" altLang="en-US" sz="2200" dirty="0">
                <a:latin typeface="Calibri" panose="020F0502020204030204" pitchFamily="34" charset="0"/>
                <a:ea typeface="+mn-ea"/>
                <a:cs typeface="+mn-cs"/>
              </a:rPr>
              <a:t>Limits activity to peaceful uses (i.e. scientific studies</a:t>
            </a:r>
            <a:r>
              <a:rPr lang="en-US" altLang="en-US" sz="2200" dirty="0" smtClean="0">
                <a:latin typeface="Calibri" panose="020F0502020204030204" pitchFamily="34" charset="0"/>
                <a:ea typeface="+mn-ea"/>
                <a:cs typeface="+mn-cs"/>
              </a:rPr>
              <a:t>)</a:t>
            </a:r>
          </a:p>
          <a:p>
            <a:pPr marL="291600" indent="-291600">
              <a:buClr>
                <a:schemeClr val="accent2"/>
              </a:buClr>
              <a:buFont typeface="Arial" panose="020B0604020202020204" pitchFamily="34" charset="0"/>
              <a:buChar char="•"/>
              <a:defRPr/>
            </a:pPr>
            <a:r>
              <a:rPr lang="en-US" altLang="en-US" sz="2600" dirty="0">
                <a:latin typeface="Calibri" panose="020F0502020204030204" pitchFamily="34" charset="0"/>
                <a:ea typeface="ＭＳ Ｐゴシック" panose="020B0600070205080204" pitchFamily="34" charset="-128"/>
              </a:rPr>
              <a:t>Madrid Protocol (19</a:t>
            </a:r>
            <a:r>
              <a:rPr lang="en-US" altLang="en-US" sz="100" dirty="0">
                <a:latin typeface="Calibri" panose="020F0502020204030204" pitchFamily="34" charset="0"/>
                <a:ea typeface="ＭＳ Ｐゴシック" panose="020B0600070205080204" pitchFamily="34" charset="-128"/>
              </a:rPr>
              <a:t> </a:t>
            </a:r>
            <a:r>
              <a:rPr lang="en-US" altLang="en-US" sz="2600" dirty="0">
                <a:latin typeface="Calibri" panose="020F0502020204030204" pitchFamily="34" charset="0"/>
                <a:ea typeface="ＭＳ Ｐゴシック" panose="020B0600070205080204" pitchFamily="34" charset="-128"/>
              </a:rPr>
              <a:t>90)</a:t>
            </a:r>
          </a:p>
          <a:p>
            <a:pPr marL="622800" lvl="1" indent="-320400">
              <a:spcBef>
                <a:spcPts val="600"/>
              </a:spcBef>
              <a:buClr>
                <a:schemeClr val="accent2"/>
              </a:buClr>
              <a:buSzPct val="80000"/>
              <a:buFont typeface="Courier New" panose="02070309020205020404" pitchFamily="49" charset="0"/>
              <a:buChar char="o"/>
            </a:pPr>
            <a:r>
              <a:rPr lang="en-US" altLang="en-US" sz="2200" dirty="0">
                <a:latin typeface="Calibri" panose="020F0502020204030204" pitchFamily="34" charset="0"/>
              </a:rPr>
              <a:t>Moratorium on mineral exploration and development for minimum of 50 years</a:t>
            </a:r>
          </a:p>
          <a:p>
            <a:pPr marL="622800" lvl="1" indent="-320400">
              <a:spcBef>
                <a:spcPts val="600"/>
              </a:spcBef>
              <a:buClr>
                <a:schemeClr val="accent2"/>
              </a:buClr>
              <a:buSzPct val="80000"/>
              <a:buFont typeface="Courier New" panose="02070309020205020404" pitchFamily="49" charset="0"/>
              <a:buChar char="o"/>
            </a:pPr>
            <a:r>
              <a:rPr lang="en-US" altLang="en-US" sz="2200" dirty="0">
                <a:latin typeface="Calibri" panose="020F0502020204030204" pitchFamily="34" charset="0"/>
              </a:rPr>
              <a:t>States that Antarctica is a natural reserve dedicated to peace and </a:t>
            </a:r>
            <a:r>
              <a:rPr lang="en-US" altLang="en-US" sz="2200" dirty="0" smtClean="0">
                <a:latin typeface="Calibri" panose="020F0502020204030204" pitchFamily="34" charset="0"/>
              </a:rPr>
              <a:t>society</a:t>
            </a:r>
            <a:endParaRPr lang="en-US" altLang="en-US" sz="2200" dirty="0">
              <a:latin typeface="Calibri" panose="020F0502020204030204" pitchFamily="34" charset="0"/>
            </a:endParaRPr>
          </a:p>
        </p:txBody>
      </p:sp>
      <p:pic>
        <p:nvPicPr>
          <p:cNvPr id="8" name="Content Placeholder 7" descr="A photo. Researchers set up equipment on rocky snow covered terrain. © Bryan &amp; Cherry Alexander Photography/Alamy"/>
          <p:cNvPicPr>
            <a:picLocks noGrp="1" noChangeAspect="1"/>
          </p:cNvPicPr>
          <p:nvPr>
            <p:ph sz="quarter" idx="17"/>
          </p:nvPr>
        </p:nvPicPr>
        <p:blipFill>
          <a:blip r:embed="rId2"/>
          <a:stretch>
            <a:fillRect/>
          </a:stretch>
        </p:blipFill>
        <p:spPr>
          <a:xfrm>
            <a:off x="5562600" y="2133600"/>
            <a:ext cx="3430227" cy="2209800"/>
          </a:xfrm>
          <a:prstGeom prst="rect">
            <a:avLst/>
          </a:prstGeom>
        </p:spPr>
      </p:pic>
      <p:sp>
        <p:nvSpPr>
          <p:cNvPr id="5" name="Slide Number Placeholder 4"/>
          <p:cNvSpPr>
            <a:spLocks noGrp="1"/>
          </p:cNvSpPr>
          <p:nvPr>
            <p:ph type="sldNum" sz="quarter" idx="10"/>
          </p:nvPr>
        </p:nvSpPr>
        <p:spPr/>
        <p:txBody>
          <a:bodyPr/>
          <a:lstStyle/>
          <a:p>
            <a:fld id="{67B19427-F580-D146-B60E-4CADEE75497F}" type="slidenum">
              <a:rPr lang="en-US" smtClean="0">
                <a:latin typeface="Calibri" panose="020F0502020204030204" pitchFamily="34" charset="0"/>
              </a:rPr>
              <a:pPr/>
              <a:t>33</a:t>
            </a:fld>
            <a:endParaRPr lang="en-US" dirty="0">
              <a:latin typeface="Calibri" panose="020F0502020204030204" pitchFamily="34" charset="0"/>
            </a:endParaRPr>
          </a:p>
        </p:txBody>
      </p:sp>
      <p:sp>
        <p:nvSpPr>
          <p:cNvPr id="6" name="Footer Placeholder 5"/>
          <p:cNvSpPr>
            <a:spLocks noGrp="1"/>
          </p:cNvSpPr>
          <p:nvPr>
            <p:ph type="ftr" sz="quarter" idx="11"/>
          </p:nvPr>
        </p:nvSpPr>
        <p:spPr/>
        <p:txBody>
          <a:bodyPr/>
          <a:lstStyle/>
          <a:p>
            <a:r>
              <a:rPr lang="en-US" dirty="0" smtClean="0">
                <a:latin typeface="Calibri" panose="020F0502020204030204" pitchFamily="34" charset="0"/>
              </a:rPr>
              <a:t>Copyright ©2018 John Wiley &amp; Sons, Inc. </a:t>
            </a:r>
            <a:endParaRPr lang="en-US" dirty="0">
              <a:latin typeface="Calibri" panose="020F0502020204030204" pitchFamily="34" charset="0"/>
            </a:endParaRPr>
          </a:p>
        </p:txBody>
      </p:sp>
    </p:spTree>
    <p:extLst>
      <p:ext uri="{BB962C8B-B14F-4D97-AF65-F5344CB8AC3E}">
        <p14:creationId xmlns:p14="http://schemas.microsoft.com/office/powerpoint/2010/main" val="120967344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762002"/>
            <a:ext cx="8534400" cy="764326"/>
          </a:xfrm>
        </p:spPr>
        <p:txBody>
          <a:bodyPr>
            <a:normAutofit/>
          </a:bodyPr>
          <a:lstStyle/>
          <a:p>
            <a:r>
              <a:rPr lang="en-US" altLang="en-US" b="1" dirty="0">
                <a:latin typeface="Calibri" panose="020F0502020204030204" pitchFamily="34" charset="0"/>
                <a:ea typeface="ＭＳ Ｐゴシック" panose="020B0600070205080204" pitchFamily="34" charset="-128"/>
              </a:rPr>
              <a:t>Minerals from the Ocean</a:t>
            </a:r>
            <a:endParaRPr lang="en-IN" b="1" dirty="0">
              <a:latin typeface="Calibri" panose="020F0502020204030204" pitchFamily="34" charset="0"/>
            </a:endParaRPr>
          </a:p>
        </p:txBody>
      </p:sp>
      <p:sp>
        <p:nvSpPr>
          <p:cNvPr id="7" name="Content Placeholder 6"/>
          <p:cNvSpPr>
            <a:spLocks noGrp="1"/>
          </p:cNvSpPr>
          <p:nvPr>
            <p:ph sz="quarter" idx="16"/>
          </p:nvPr>
        </p:nvSpPr>
        <p:spPr>
          <a:xfrm>
            <a:off x="304800" y="1752600"/>
            <a:ext cx="4572000" cy="4267200"/>
          </a:xfrm>
        </p:spPr>
        <p:txBody>
          <a:bodyPr/>
          <a:lstStyle/>
          <a:p>
            <a:pPr marL="291600" indent="-291600">
              <a:buClr>
                <a:schemeClr val="accent2"/>
              </a:buClr>
              <a:buFont typeface="Arial" panose="020B0604020202020204" pitchFamily="34" charset="0"/>
              <a:buChar char="•"/>
              <a:defRPr/>
            </a:pPr>
            <a:r>
              <a:rPr lang="en-US" altLang="en-US" dirty="0">
                <a:latin typeface="Calibri" panose="020F0502020204030204" pitchFamily="34" charset="0"/>
                <a:ea typeface="ＭＳ Ｐゴシック" panose="020B0600070205080204" pitchFamily="34" charset="-128"/>
              </a:rPr>
              <a:t>May provide us with future supplies</a:t>
            </a:r>
          </a:p>
          <a:p>
            <a:pPr marL="622800" lvl="1" indent="-320400">
              <a:spcBef>
                <a:spcPts val="600"/>
              </a:spcBef>
              <a:buClr>
                <a:schemeClr val="accent2"/>
              </a:buClr>
              <a:buSzPct val="80000"/>
              <a:buFont typeface="Courier New" panose="02070309020205020404" pitchFamily="49" charset="0"/>
              <a:buChar char="o"/>
            </a:pPr>
            <a:r>
              <a:rPr lang="en-US" altLang="en-US" dirty="0">
                <a:latin typeface="Calibri" panose="020F0502020204030204" pitchFamily="34" charset="0"/>
              </a:rPr>
              <a:t>Extracting minerals from seawater</a:t>
            </a:r>
          </a:p>
          <a:p>
            <a:pPr marL="622800" lvl="1" indent="-320400">
              <a:spcBef>
                <a:spcPts val="600"/>
              </a:spcBef>
              <a:buClr>
                <a:schemeClr val="accent2"/>
              </a:buClr>
              <a:buSzPct val="80000"/>
              <a:buFont typeface="Courier New" panose="02070309020205020404" pitchFamily="49" charset="0"/>
              <a:buChar char="o"/>
            </a:pPr>
            <a:r>
              <a:rPr lang="en-US" altLang="en-US" dirty="0">
                <a:latin typeface="Calibri" panose="020F0502020204030204" pitchFamily="34" charset="0"/>
              </a:rPr>
              <a:t>Mining seafloor - Manganese nodules</a:t>
            </a:r>
          </a:p>
          <a:p>
            <a:pPr marL="622800" lvl="1" indent="-320400">
              <a:spcBef>
                <a:spcPts val="600"/>
              </a:spcBef>
              <a:buClr>
                <a:schemeClr val="accent2"/>
              </a:buClr>
              <a:buSzPct val="80000"/>
              <a:buFont typeface="Courier New" panose="02070309020205020404" pitchFamily="49" charset="0"/>
              <a:buChar char="o"/>
            </a:pPr>
            <a:r>
              <a:rPr lang="en-US" altLang="en-US" dirty="0">
                <a:latin typeface="Calibri" panose="020F0502020204030204" pitchFamily="34" charset="0"/>
              </a:rPr>
              <a:t>U.N. Convention on the Law of the Sea (</a:t>
            </a:r>
            <a:r>
              <a:rPr lang="en-US" altLang="en-US" dirty="0" smtClean="0">
                <a:latin typeface="Calibri" panose="020F0502020204030204" pitchFamily="34" charset="0"/>
              </a:rPr>
              <a:t>U</a:t>
            </a:r>
            <a:r>
              <a:rPr lang="en-US" altLang="en-US" sz="100" dirty="0" smtClean="0">
                <a:latin typeface="Calibri" panose="020F0502020204030204" pitchFamily="34" charset="0"/>
              </a:rPr>
              <a:t> </a:t>
            </a:r>
            <a:r>
              <a:rPr lang="en-US" altLang="en-US" dirty="0" smtClean="0">
                <a:latin typeface="Calibri" panose="020F0502020204030204" pitchFamily="34" charset="0"/>
              </a:rPr>
              <a:t>N</a:t>
            </a:r>
            <a:r>
              <a:rPr lang="en-US" altLang="en-US" sz="100" dirty="0" smtClean="0">
                <a:latin typeface="Calibri" panose="020F0502020204030204" pitchFamily="34" charset="0"/>
              </a:rPr>
              <a:t> </a:t>
            </a:r>
            <a:r>
              <a:rPr lang="en-US" altLang="en-US" dirty="0" smtClean="0">
                <a:latin typeface="Calibri" panose="020F0502020204030204" pitchFamily="34" charset="0"/>
              </a:rPr>
              <a:t>C</a:t>
            </a:r>
            <a:r>
              <a:rPr lang="en-US" altLang="en-US" sz="100" dirty="0" smtClean="0">
                <a:latin typeface="Calibri" panose="020F0502020204030204" pitchFamily="34" charset="0"/>
              </a:rPr>
              <a:t> </a:t>
            </a:r>
            <a:r>
              <a:rPr lang="en-US" altLang="en-US" dirty="0" smtClean="0">
                <a:latin typeface="Calibri" panose="020F0502020204030204" pitchFamily="34" charset="0"/>
              </a:rPr>
              <a:t>L</a:t>
            </a:r>
            <a:r>
              <a:rPr lang="en-US" altLang="en-US" sz="100" dirty="0" smtClean="0">
                <a:latin typeface="Calibri" panose="020F0502020204030204" pitchFamily="34" charset="0"/>
              </a:rPr>
              <a:t> </a:t>
            </a:r>
            <a:r>
              <a:rPr lang="en-US" altLang="en-US" dirty="0" smtClean="0">
                <a:latin typeface="Calibri" panose="020F0502020204030204" pitchFamily="34" charset="0"/>
              </a:rPr>
              <a:t>O</a:t>
            </a:r>
            <a:r>
              <a:rPr lang="en-US" altLang="en-US" sz="100" dirty="0" smtClean="0">
                <a:latin typeface="Calibri" panose="020F0502020204030204" pitchFamily="34" charset="0"/>
              </a:rPr>
              <a:t> </a:t>
            </a:r>
            <a:r>
              <a:rPr lang="en-US" altLang="en-US" dirty="0" smtClean="0">
                <a:latin typeface="Calibri" panose="020F0502020204030204" pitchFamily="34" charset="0"/>
              </a:rPr>
              <a:t>S</a:t>
            </a:r>
            <a:r>
              <a:rPr lang="en-US" altLang="en-US" dirty="0">
                <a:latin typeface="Calibri" panose="020F0502020204030204" pitchFamily="34" charset="0"/>
              </a:rPr>
              <a:t>) </a:t>
            </a:r>
            <a:r>
              <a:rPr lang="en-US" altLang="en-US" dirty="0" smtClean="0">
                <a:latin typeface="Calibri" panose="020F0502020204030204" pitchFamily="34" charset="0"/>
              </a:rPr>
              <a:t>19</a:t>
            </a:r>
            <a:r>
              <a:rPr lang="en-US" altLang="en-US" sz="100" dirty="0" smtClean="0">
                <a:latin typeface="Calibri" panose="020F0502020204030204" pitchFamily="34" charset="0"/>
              </a:rPr>
              <a:t> </a:t>
            </a:r>
            <a:r>
              <a:rPr lang="en-US" altLang="en-US" dirty="0" smtClean="0">
                <a:latin typeface="Calibri" panose="020F0502020204030204" pitchFamily="34" charset="0"/>
              </a:rPr>
              <a:t>94</a:t>
            </a:r>
            <a:endParaRPr lang="en-US" altLang="en-US" dirty="0">
              <a:latin typeface="Calibri" panose="020F0502020204030204" pitchFamily="34" charset="0"/>
            </a:endParaRPr>
          </a:p>
          <a:p>
            <a:pPr lvl="2">
              <a:buClr>
                <a:schemeClr val="accent2"/>
              </a:buClr>
              <a:buSzPct val="80000"/>
            </a:pPr>
            <a:r>
              <a:rPr lang="en-US" altLang="en-US" sz="2200" dirty="0">
                <a:latin typeface="Calibri" panose="020F0502020204030204" pitchFamily="34" charset="0"/>
                <a:ea typeface="ＭＳ Ｐゴシック" panose="020B0600070205080204" pitchFamily="34" charset="-128"/>
              </a:rPr>
              <a:t>Constitution for the ocean</a:t>
            </a:r>
          </a:p>
        </p:txBody>
      </p:sp>
      <p:pic>
        <p:nvPicPr>
          <p:cNvPr id="8" name="Content Placeholder 7" descr="A photo of black rocks of different sizes and shapes. Tom McHugh/Science Source"/>
          <p:cNvPicPr>
            <a:picLocks noGrp="1" noChangeAspect="1"/>
          </p:cNvPicPr>
          <p:nvPr>
            <p:ph sz="quarter" idx="19"/>
          </p:nvPr>
        </p:nvPicPr>
        <p:blipFill>
          <a:blip r:embed="rId2"/>
          <a:stretch>
            <a:fillRect/>
          </a:stretch>
        </p:blipFill>
        <p:spPr>
          <a:xfrm>
            <a:off x="5181600" y="2501156"/>
            <a:ext cx="3794552" cy="2445123"/>
          </a:xfrm>
          <a:prstGeom prst="rect">
            <a:avLst/>
          </a:prstGeom>
        </p:spPr>
      </p:pic>
      <p:sp>
        <p:nvSpPr>
          <p:cNvPr id="4" name="Slide Number Placeholder 3"/>
          <p:cNvSpPr>
            <a:spLocks noGrp="1"/>
          </p:cNvSpPr>
          <p:nvPr>
            <p:ph type="sldNum" sz="quarter" idx="10"/>
          </p:nvPr>
        </p:nvSpPr>
        <p:spPr/>
        <p:txBody>
          <a:bodyPr/>
          <a:lstStyle/>
          <a:p>
            <a:fld id="{67B19427-F580-D146-B60E-4CADEE75497F}" type="slidenum">
              <a:rPr lang="en-US" smtClean="0">
                <a:latin typeface="Calibri" panose="020F0502020204030204" pitchFamily="34" charset="0"/>
              </a:rPr>
              <a:pPr/>
              <a:t>34</a:t>
            </a:fld>
            <a:endParaRPr lang="en-US" dirty="0">
              <a:latin typeface="Calibri" panose="020F0502020204030204" pitchFamily="34" charset="0"/>
            </a:endParaRPr>
          </a:p>
        </p:txBody>
      </p:sp>
      <p:sp>
        <p:nvSpPr>
          <p:cNvPr id="5" name="Footer Placeholder 4"/>
          <p:cNvSpPr>
            <a:spLocks noGrp="1"/>
          </p:cNvSpPr>
          <p:nvPr>
            <p:ph type="ftr" sz="quarter" idx="11"/>
          </p:nvPr>
        </p:nvSpPr>
        <p:spPr/>
        <p:txBody>
          <a:bodyPr/>
          <a:lstStyle/>
          <a:p>
            <a:r>
              <a:rPr lang="en-US" smtClean="0">
                <a:latin typeface="Calibri" panose="020F0502020204030204" pitchFamily="34" charset="0"/>
              </a:rPr>
              <a:t>Copyright ©2018 John Wiley &amp; Sons, Inc. </a:t>
            </a:r>
            <a:endParaRPr lang="en-US" dirty="0">
              <a:latin typeface="Calibri" panose="020F0502020204030204" pitchFamily="34" charset="0"/>
            </a:endParaRPr>
          </a:p>
        </p:txBody>
      </p:sp>
    </p:spTree>
    <p:extLst>
      <p:ext uri="{BB962C8B-B14F-4D97-AF65-F5344CB8AC3E}">
        <p14:creationId xmlns:p14="http://schemas.microsoft.com/office/powerpoint/2010/main" val="241158200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ltLang="en-US" b="1" dirty="0">
                <a:latin typeface="Calibri" panose="020F0502020204030204" pitchFamily="34" charset="0"/>
                <a:ea typeface="ＭＳ Ｐゴシック" panose="020B0600070205080204" pitchFamily="34" charset="-128"/>
              </a:rPr>
              <a:t>Advanced Mining and Processing Technologies</a:t>
            </a:r>
            <a:endParaRPr lang="en-IN" b="1" dirty="0">
              <a:latin typeface="Calibri" panose="020F0502020204030204" pitchFamily="34" charset="0"/>
            </a:endParaRPr>
          </a:p>
        </p:txBody>
      </p:sp>
      <p:sp>
        <p:nvSpPr>
          <p:cNvPr id="3" name="Content Placeholder 2"/>
          <p:cNvSpPr>
            <a:spLocks noGrp="1"/>
          </p:cNvSpPr>
          <p:nvPr>
            <p:ph sz="quarter" idx="16"/>
          </p:nvPr>
        </p:nvSpPr>
        <p:spPr>
          <a:xfrm>
            <a:off x="304800" y="1905000"/>
            <a:ext cx="8534400" cy="4190999"/>
          </a:xfrm>
        </p:spPr>
        <p:txBody>
          <a:bodyPr/>
          <a:lstStyle/>
          <a:p>
            <a:pPr marL="291600" indent="-291600">
              <a:buClr>
                <a:schemeClr val="accent2"/>
              </a:buClr>
              <a:buFont typeface="Arial" panose="020B0604020202020204" pitchFamily="34" charset="0"/>
              <a:buChar char="•"/>
              <a:defRPr/>
            </a:pPr>
            <a:r>
              <a:rPr lang="en-US" altLang="en-US" dirty="0">
                <a:latin typeface="Calibri" panose="020F0502020204030204" pitchFamily="34" charset="0"/>
                <a:ea typeface="ＭＳ Ｐゴシック" panose="020B0600070205080204" pitchFamily="34" charset="-128"/>
              </a:rPr>
              <a:t>Special techniques to make use of large, low-grade mineral deposits worldwide </a:t>
            </a:r>
          </a:p>
          <a:p>
            <a:pPr marL="622800" lvl="1" indent="-320400">
              <a:spcBef>
                <a:spcPts val="600"/>
              </a:spcBef>
              <a:buClr>
                <a:schemeClr val="accent2"/>
              </a:buClr>
              <a:buSzPct val="80000"/>
              <a:buFont typeface="Courier New" panose="02070309020205020404" pitchFamily="49" charset="0"/>
              <a:buChar char="o"/>
            </a:pPr>
            <a:r>
              <a:rPr lang="en-US" altLang="en-US" dirty="0">
                <a:latin typeface="Calibri" panose="020F0502020204030204" pitchFamily="34" charset="0"/>
              </a:rPr>
              <a:t>Increase efficiency of current deposits</a:t>
            </a:r>
          </a:p>
          <a:p>
            <a:pPr marL="291600" indent="-291600">
              <a:buClr>
                <a:schemeClr val="accent2"/>
              </a:buClr>
              <a:buFont typeface="Arial" panose="020B0604020202020204" pitchFamily="34" charset="0"/>
              <a:buChar char="•"/>
              <a:defRPr/>
            </a:pPr>
            <a:r>
              <a:rPr lang="en-US" altLang="en-US" dirty="0">
                <a:latin typeface="Calibri" panose="020F0502020204030204" pitchFamily="34" charset="0"/>
                <a:ea typeface="ＭＳ Ｐゴシック" panose="020B0600070205080204" pitchFamily="34" charset="-128"/>
              </a:rPr>
              <a:t>Biomining</a:t>
            </a:r>
          </a:p>
          <a:p>
            <a:pPr marL="622800" lvl="1" indent="-320400">
              <a:spcBef>
                <a:spcPts val="600"/>
              </a:spcBef>
              <a:buClr>
                <a:schemeClr val="accent2"/>
              </a:buClr>
              <a:buSzPct val="80000"/>
              <a:buFont typeface="Courier New" panose="02070309020205020404" pitchFamily="49" charset="0"/>
              <a:buChar char="o"/>
            </a:pPr>
            <a:r>
              <a:rPr lang="en-US" altLang="en-US" dirty="0">
                <a:latin typeface="Calibri" panose="020F0502020204030204" pitchFamily="34" charset="0"/>
              </a:rPr>
              <a:t>Using microorganisms to extract minerals from low-grade ores</a:t>
            </a:r>
          </a:p>
          <a:p>
            <a:pPr lvl="2">
              <a:buClr>
                <a:schemeClr val="accent2"/>
              </a:buClr>
              <a:buSzPct val="80000"/>
            </a:pPr>
            <a:r>
              <a:rPr lang="en-US" altLang="en-US" sz="2200" dirty="0">
                <a:latin typeface="Calibri" panose="020F0502020204030204" pitchFamily="34" charset="0"/>
                <a:ea typeface="ＭＳ Ｐゴシック" panose="020B0600070205080204" pitchFamily="34" charset="-128"/>
              </a:rPr>
              <a:t>When mixed with sulfuric acid, a bacterium  (Thiobacillus ferrooxidans) promotes chemical reaction that leaches copper into an acidic solution</a:t>
            </a:r>
          </a:p>
          <a:p>
            <a:pPr marL="291600" lvl="1" indent="-291600">
              <a:spcBef>
                <a:spcPts val="1000"/>
              </a:spcBef>
              <a:buClr>
                <a:schemeClr val="accent2"/>
              </a:buClr>
              <a:buFont typeface="Arial" panose="020B0604020202020204" pitchFamily="34" charset="0"/>
              <a:buChar char="•"/>
              <a:defRPr/>
            </a:pPr>
            <a:r>
              <a:rPr lang="en-US" altLang="en-US" sz="2800" dirty="0">
                <a:latin typeface="Calibri" panose="020F0502020204030204" pitchFamily="34" charset="0"/>
                <a:ea typeface="ＭＳ Ｐゴシック" panose="020B0600070205080204" pitchFamily="34" charset="-128"/>
                <a:cs typeface="Calibri" charset="0"/>
              </a:rPr>
              <a:t>Bacteria can </a:t>
            </a:r>
            <a:r>
              <a:rPr lang="en-US" altLang="en-US" sz="2800" dirty="0" smtClean="0">
                <a:latin typeface="Calibri" panose="020F0502020204030204" pitchFamily="34" charset="0"/>
                <a:ea typeface="ＭＳ Ｐゴシック" panose="020B0600070205080204" pitchFamily="34" charset="-128"/>
                <a:cs typeface="Calibri" charset="0"/>
              </a:rPr>
              <a:t>recover ~90% </a:t>
            </a:r>
            <a:r>
              <a:rPr lang="en-US" altLang="en-US" sz="2800" dirty="0">
                <a:latin typeface="Calibri" panose="020F0502020204030204" pitchFamily="34" charset="0"/>
                <a:ea typeface="ＭＳ Ｐゴシック" panose="020B0600070205080204" pitchFamily="34" charset="-128"/>
              </a:rPr>
              <a:t>compared to 75% for other </a:t>
            </a:r>
            <a:r>
              <a:rPr lang="en-US" altLang="en-US" sz="2800" dirty="0" smtClean="0">
                <a:latin typeface="Calibri" panose="020F0502020204030204" pitchFamily="34" charset="0"/>
                <a:ea typeface="ＭＳ Ｐゴシック" panose="020B0600070205080204" pitchFamily="34" charset="-128"/>
              </a:rPr>
              <a:t>methods</a:t>
            </a:r>
            <a:endParaRPr lang="en-IN" sz="2800" dirty="0">
              <a:latin typeface="Calibri" panose="020F0502020204030204" pitchFamily="34" charset="0"/>
            </a:endParaRPr>
          </a:p>
        </p:txBody>
      </p:sp>
      <p:sp>
        <p:nvSpPr>
          <p:cNvPr id="4" name="Slide Number Placeholder 3"/>
          <p:cNvSpPr>
            <a:spLocks noGrp="1"/>
          </p:cNvSpPr>
          <p:nvPr>
            <p:ph type="sldNum" sz="quarter" idx="10"/>
          </p:nvPr>
        </p:nvSpPr>
        <p:spPr/>
        <p:txBody>
          <a:bodyPr/>
          <a:lstStyle/>
          <a:p>
            <a:fld id="{67B19427-F580-D146-B60E-4CADEE75497F}" type="slidenum">
              <a:rPr lang="en-US" smtClean="0">
                <a:latin typeface="Calibri" panose="020F0502020204030204" pitchFamily="34" charset="0"/>
              </a:rPr>
              <a:pPr/>
              <a:t>35</a:t>
            </a:fld>
            <a:endParaRPr lang="en-US" dirty="0">
              <a:latin typeface="Calibri" panose="020F0502020204030204" pitchFamily="34" charset="0"/>
            </a:endParaRPr>
          </a:p>
        </p:txBody>
      </p:sp>
      <p:sp>
        <p:nvSpPr>
          <p:cNvPr id="5" name="Footer Placeholder 4"/>
          <p:cNvSpPr>
            <a:spLocks noGrp="1"/>
          </p:cNvSpPr>
          <p:nvPr>
            <p:ph type="ftr" sz="quarter" idx="11"/>
          </p:nvPr>
        </p:nvSpPr>
        <p:spPr/>
        <p:txBody>
          <a:bodyPr/>
          <a:lstStyle/>
          <a:p>
            <a:r>
              <a:rPr lang="en-US" smtClean="0">
                <a:latin typeface="Calibri" panose="020F0502020204030204" pitchFamily="34" charset="0"/>
              </a:rPr>
              <a:t>Copyright ©2018 John Wiley &amp; Sons, Inc. </a:t>
            </a:r>
            <a:endParaRPr lang="en-US" dirty="0">
              <a:latin typeface="Calibri" panose="020F0502020204030204" pitchFamily="34" charset="0"/>
            </a:endParaRPr>
          </a:p>
        </p:txBody>
      </p:sp>
    </p:spTree>
    <p:extLst>
      <p:ext uri="{BB962C8B-B14F-4D97-AF65-F5344CB8AC3E}">
        <p14:creationId xmlns:p14="http://schemas.microsoft.com/office/powerpoint/2010/main" val="295050363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p:nvPr>
        </p:nvSpPr>
        <p:spPr>
          <a:xfrm>
            <a:off x="304800" y="762001"/>
            <a:ext cx="8534400" cy="838199"/>
          </a:xfrm>
        </p:spPr>
        <p:txBody>
          <a:bodyPr>
            <a:normAutofit/>
          </a:bodyPr>
          <a:lstStyle/>
          <a:p>
            <a:r>
              <a:rPr lang="en-US" altLang="en-US" b="1" dirty="0">
                <a:latin typeface="Calibri" panose="020F0502020204030204" pitchFamily="34" charset="0"/>
                <a:ea typeface="ＭＳ Ｐゴシック" panose="020B0600070205080204" pitchFamily="34" charset="-128"/>
              </a:rPr>
              <a:t>Finding Mineral Substitutes</a:t>
            </a:r>
            <a:endParaRPr lang="en-US" altLang="en-US" sz="2700" b="1" dirty="0" smtClean="0">
              <a:latin typeface="Calibri" panose="020F0502020204030204" pitchFamily="34" charset="0"/>
              <a:ea typeface="ＭＳ Ｐゴシック" panose="020B0600070205080204" pitchFamily="34" charset="-128"/>
            </a:endParaRPr>
          </a:p>
        </p:txBody>
      </p:sp>
      <p:sp>
        <p:nvSpPr>
          <p:cNvPr id="2" name="Content Placeholder 1"/>
          <p:cNvSpPr>
            <a:spLocks noGrp="1"/>
          </p:cNvSpPr>
          <p:nvPr>
            <p:ph sz="quarter" idx="16"/>
          </p:nvPr>
        </p:nvSpPr>
        <p:spPr>
          <a:xfrm>
            <a:off x="304800" y="1752600"/>
            <a:ext cx="4648200" cy="4399360"/>
          </a:xfrm>
        </p:spPr>
        <p:txBody>
          <a:bodyPr/>
          <a:lstStyle/>
          <a:p>
            <a:pPr marL="291600" indent="-291600">
              <a:buClr>
                <a:schemeClr val="accent2"/>
              </a:buClr>
              <a:buFont typeface="Arial" panose="020B0604020202020204" pitchFamily="34" charset="0"/>
              <a:buChar char="•"/>
              <a:defRPr/>
            </a:pPr>
            <a:r>
              <a:rPr lang="en-US" altLang="en-US" dirty="0">
                <a:latin typeface="Calibri" panose="020F0502020204030204" pitchFamily="34" charset="0"/>
                <a:ea typeface="ＭＳ Ｐゴシック" panose="020B0600070205080204" pitchFamily="34" charset="-128"/>
              </a:rPr>
              <a:t>Important goal in manufacturing</a:t>
            </a:r>
          </a:p>
          <a:p>
            <a:pPr marL="291600" indent="-291600">
              <a:buClr>
                <a:schemeClr val="accent2"/>
              </a:buClr>
              <a:buFont typeface="Arial" panose="020B0604020202020204" pitchFamily="34" charset="0"/>
              <a:buChar char="•"/>
              <a:defRPr/>
            </a:pPr>
            <a:r>
              <a:rPr lang="en-US" altLang="en-US" dirty="0">
                <a:latin typeface="Calibri" panose="020F0502020204030204" pitchFamily="34" charset="0"/>
                <a:ea typeface="ＭＳ Ｐゴシック" panose="020B0600070205080204" pitchFamily="34" charset="-128"/>
              </a:rPr>
              <a:t>Substitute expensive/scarce mineral resources for inexpensive/abundant ones</a:t>
            </a:r>
          </a:p>
          <a:p>
            <a:pPr marL="291600" indent="-291600">
              <a:buClr>
                <a:schemeClr val="accent2"/>
              </a:buClr>
              <a:buFont typeface="Arial" panose="020B0604020202020204" pitchFamily="34" charset="0"/>
              <a:buChar char="•"/>
              <a:defRPr/>
            </a:pPr>
            <a:r>
              <a:rPr lang="en-US" altLang="en-US" dirty="0">
                <a:latin typeface="Calibri" panose="020F0502020204030204" pitchFamily="34" charset="0"/>
                <a:ea typeface="ＭＳ Ｐゴシック" panose="020B0600070205080204" pitchFamily="34" charset="-128"/>
              </a:rPr>
              <a:t>Examples: </a:t>
            </a:r>
            <a:endParaRPr lang="en-US" altLang="en-US" dirty="0" smtClean="0">
              <a:latin typeface="Calibri" panose="020F0502020204030204" pitchFamily="34" charset="0"/>
              <a:ea typeface="ＭＳ Ｐゴシック" panose="020B0600070205080204" pitchFamily="34" charset="-128"/>
            </a:endParaRPr>
          </a:p>
          <a:p>
            <a:pPr marL="622800" lvl="1" indent="-320400">
              <a:spcBef>
                <a:spcPts val="600"/>
              </a:spcBef>
              <a:buClr>
                <a:schemeClr val="accent2"/>
              </a:buClr>
              <a:buSzPct val="80000"/>
              <a:buFont typeface="Courier New" panose="02070309020205020404" pitchFamily="49" charset="0"/>
              <a:buChar char="o"/>
            </a:pPr>
            <a:r>
              <a:rPr lang="en-US" altLang="en-US" dirty="0">
                <a:latin typeface="Calibri" panose="020F0502020204030204" pitchFamily="34" charset="0"/>
              </a:rPr>
              <a:t>Using plastic, glass, or aluminum in place of tin</a:t>
            </a:r>
          </a:p>
          <a:p>
            <a:pPr marL="622800" lvl="1" indent="-320400">
              <a:spcBef>
                <a:spcPts val="600"/>
              </a:spcBef>
              <a:buClr>
                <a:schemeClr val="accent2"/>
              </a:buClr>
              <a:buSzPct val="80000"/>
              <a:buFont typeface="Courier New" panose="02070309020205020404" pitchFamily="49" charset="0"/>
              <a:buChar char="o"/>
            </a:pPr>
            <a:r>
              <a:rPr lang="en-US" altLang="en-US" dirty="0">
                <a:latin typeface="Calibri" panose="020F0502020204030204" pitchFamily="34" charset="0"/>
              </a:rPr>
              <a:t>Using glass fibers instead of copper wiring in telephone </a:t>
            </a:r>
            <a:r>
              <a:rPr lang="en-US" altLang="en-US" dirty="0" smtClean="0">
                <a:latin typeface="Calibri" panose="020F0502020204030204" pitchFamily="34" charset="0"/>
              </a:rPr>
              <a:t>cables</a:t>
            </a:r>
            <a:endParaRPr lang="en-US" altLang="en-US" dirty="0">
              <a:latin typeface="Calibri" panose="020F0502020204030204" pitchFamily="34" charset="0"/>
            </a:endParaRPr>
          </a:p>
        </p:txBody>
      </p:sp>
      <p:pic>
        <p:nvPicPr>
          <p:cNvPr id="8" name="Content Placeholder 7" descr="An image shows glass fiber cables used in wires. Cigdem Simsek/Alamy Stock Photo"/>
          <p:cNvPicPr>
            <a:picLocks noGrp="1" noChangeAspect="1"/>
          </p:cNvPicPr>
          <p:nvPr>
            <p:ph sz="quarter" idx="15"/>
          </p:nvPr>
        </p:nvPicPr>
        <p:blipFill>
          <a:blip r:embed="rId2"/>
          <a:stretch>
            <a:fillRect/>
          </a:stretch>
        </p:blipFill>
        <p:spPr>
          <a:xfrm>
            <a:off x="5217106" y="2622292"/>
            <a:ext cx="3622094" cy="2659976"/>
          </a:xfrm>
          <a:prstGeom prst="rect">
            <a:avLst/>
          </a:prstGeom>
        </p:spPr>
      </p:pic>
      <p:sp>
        <p:nvSpPr>
          <p:cNvPr id="6" name="Slide Number Placeholder 4"/>
          <p:cNvSpPr>
            <a:spLocks noGrp="1"/>
          </p:cNvSpPr>
          <p:nvPr>
            <p:ph type="sldNum" sz="quarter" idx="10"/>
          </p:nvPr>
        </p:nvSpPr>
        <p:spPr/>
        <p:txBody>
          <a:bodyPr/>
          <a:lstStyle/>
          <a:p>
            <a:r>
              <a:rPr lang="en-US" dirty="0" smtClean="0">
                <a:latin typeface="Calibri" panose="020F0502020204030204" pitchFamily="34" charset="0"/>
              </a:rPr>
              <a:t>21</a:t>
            </a:r>
            <a:endParaRPr lang="en-US" dirty="0">
              <a:latin typeface="Calibri" panose="020F0502020204030204" pitchFamily="34" charset="0"/>
            </a:endParaRPr>
          </a:p>
        </p:txBody>
      </p:sp>
      <p:sp>
        <p:nvSpPr>
          <p:cNvPr id="7" name="Footer Placeholder 5"/>
          <p:cNvSpPr>
            <a:spLocks noGrp="1"/>
          </p:cNvSpPr>
          <p:nvPr>
            <p:ph type="ftr" sz="quarter" idx="11"/>
          </p:nvPr>
        </p:nvSpPr>
        <p:spPr/>
        <p:txBody>
          <a:bodyPr/>
          <a:lstStyle/>
          <a:p>
            <a:r>
              <a:rPr lang="en-US" dirty="0" smtClean="0">
                <a:latin typeface="Calibri" panose="020F0502020204030204" pitchFamily="34" charset="0"/>
              </a:rPr>
              <a:t>Copyright ©2018 John Wiley &amp; Sons, Inc. </a:t>
            </a:r>
            <a:endParaRPr lang="en-US" dirty="0">
              <a:latin typeface="Calibri" panose="020F0502020204030204" pitchFamily="34" charset="0"/>
            </a:endParaRPr>
          </a:p>
        </p:txBody>
      </p:sp>
    </p:spTree>
    <p:extLst>
      <p:ext uri="{BB962C8B-B14F-4D97-AF65-F5344CB8AC3E}">
        <p14:creationId xmlns:p14="http://schemas.microsoft.com/office/powerpoint/2010/main" val="101689512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85799"/>
          </a:xfrm>
        </p:spPr>
        <p:txBody>
          <a:bodyPr/>
          <a:lstStyle/>
          <a:p>
            <a:r>
              <a:rPr lang="en-US" altLang="en-US" b="1" dirty="0">
                <a:latin typeface="Calibri" panose="020F0502020204030204" pitchFamily="34" charset="0"/>
                <a:ea typeface="ＭＳ Ｐゴシック" panose="020B0600070205080204" pitchFamily="34" charset="-128"/>
              </a:rPr>
              <a:t>Mineral Conservation</a:t>
            </a:r>
            <a:endParaRPr lang="en-IN" b="1" dirty="0">
              <a:latin typeface="Calibri" panose="020F0502020204030204" pitchFamily="34" charset="0"/>
            </a:endParaRPr>
          </a:p>
        </p:txBody>
      </p:sp>
      <p:sp>
        <p:nvSpPr>
          <p:cNvPr id="3" name="Content Placeholder 2"/>
          <p:cNvSpPr>
            <a:spLocks noGrp="1"/>
          </p:cNvSpPr>
          <p:nvPr>
            <p:ph sz="quarter" idx="16"/>
          </p:nvPr>
        </p:nvSpPr>
        <p:spPr>
          <a:xfrm>
            <a:off x="304800" y="1600200"/>
            <a:ext cx="8305800" cy="4191000"/>
          </a:xfrm>
        </p:spPr>
        <p:txBody>
          <a:bodyPr/>
          <a:lstStyle/>
          <a:p>
            <a:pPr marL="291600" indent="-291600">
              <a:buClr>
                <a:schemeClr val="accent2"/>
              </a:buClr>
              <a:buFont typeface="Arial" panose="020B0604020202020204" pitchFamily="34" charset="0"/>
              <a:buChar char="•"/>
              <a:defRPr/>
            </a:pPr>
            <a:r>
              <a:rPr lang="en-US" altLang="en-US" dirty="0">
                <a:latin typeface="Calibri" panose="020F0502020204030204" pitchFamily="34" charset="0"/>
                <a:ea typeface="ＭＳ Ｐゴシック" panose="020B0600070205080204" pitchFamily="34" charset="-128"/>
              </a:rPr>
              <a:t>Includes reuse and recycling of existing mineral supplies</a:t>
            </a:r>
          </a:p>
          <a:p>
            <a:pPr marL="622800" lvl="1" indent="-320400">
              <a:spcBef>
                <a:spcPts val="600"/>
              </a:spcBef>
              <a:buClr>
                <a:schemeClr val="accent2"/>
              </a:buClr>
              <a:buSzPct val="80000"/>
              <a:buFont typeface="Courier New" panose="02070309020205020404" pitchFamily="49" charset="0"/>
              <a:buChar char="o"/>
            </a:pPr>
            <a:r>
              <a:rPr lang="en-US" altLang="en-US" sz="2600" dirty="0">
                <a:latin typeface="Calibri" panose="020F0502020204030204" pitchFamily="34" charset="0"/>
              </a:rPr>
              <a:t>Reuse - using items over and over again</a:t>
            </a:r>
          </a:p>
          <a:p>
            <a:pPr lvl="2">
              <a:buClr>
                <a:schemeClr val="accent2"/>
              </a:buClr>
              <a:buSzPct val="80000"/>
            </a:pPr>
            <a:r>
              <a:rPr lang="en-US" altLang="en-US" sz="2400" dirty="0">
                <a:latin typeface="Calibri" panose="020F0502020204030204" pitchFamily="34" charset="0"/>
                <a:ea typeface="ＭＳ Ｐゴシック" panose="020B0600070205080204" pitchFamily="34" charset="-128"/>
              </a:rPr>
              <a:t>Reduces both mineral consumption, waste, and pollution</a:t>
            </a:r>
          </a:p>
          <a:p>
            <a:pPr marL="622800" lvl="1" indent="-320400">
              <a:spcBef>
                <a:spcPts val="600"/>
              </a:spcBef>
              <a:buClr>
                <a:schemeClr val="accent2"/>
              </a:buClr>
              <a:buSzPct val="80000"/>
              <a:buFont typeface="Courier New" panose="02070309020205020404" pitchFamily="49" charset="0"/>
              <a:buChar char="o"/>
            </a:pPr>
            <a:r>
              <a:rPr lang="en-US" altLang="en-US" sz="2600" dirty="0">
                <a:latin typeface="Calibri" panose="020F0502020204030204" pitchFamily="34" charset="0"/>
              </a:rPr>
              <a:t>Recycling- converting item into new product</a:t>
            </a:r>
          </a:p>
          <a:p>
            <a:pPr lvl="2">
              <a:buClr>
                <a:schemeClr val="accent2"/>
              </a:buClr>
              <a:buSzPct val="80000"/>
            </a:pPr>
            <a:r>
              <a:rPr lang="en-US" altLang="en-US" sz="2400" dirty="0">
                <a:latin typeface="Calibri" panose="020F0502020204030204" pitchFamily="34" charset="0"/>
                <a:ea typeface="ＭＳ Ｐゴシック" panose="020B0600070205080204" pitchFamily="34" charset="-128"/>
              </a:rPr>
              <a:t>Reduces land destruction from mining</a:t>
            </a:r>
          </a:p>
          <a:p>
            <a:pPr lvl="2">
              <a:buClr>
                <a:schemeClr val="accent2"/>
              </a:buClr>
              <a:buSzPct val="80000"/>
            </a:pPr>
            <a:r>
              <a:rPr lang="en-US" altLang="en-US" sz="2400" dirty="0">
                <a:latin typeface="Calibri" panose="020F0502020204030204" pitchFamily="34" charset="0"/>
                <a:ea typeface="ＭＳ Ｐゴシック" panose="020B0600070205080204" pitchFamily="34" charset="-128"/>
              </a:rPr>
              <a:t>Reduces solid waste</a:t>
            </a:r>
          </a:p>
        </p:txBody>
      </p:sp>
      <p:sp>
        <p:nvSpPr>
          <p:cNvPr id="4" name="Slide Number Placeholder 3"/>
          <p:cNvSpPr>
            <a:spLocks noGrp="1"/>
          </p:cNvSpPr>
          <p:nvPr>
            <p:ph type="sldNum" sz="quarter" idx="10"/>
          </p:nvPr>
        </p:nvSpPr>
        <p:spPr/>
        <p:txBody>
          <a:bodyPr/>
          <a:lstStyle/>
          <a:p>
            <a:fld id="{67B19427-F580-D146-B60E-4CADEE75497F}" type="slidenum">
              <a:rPr lang="en-US" smtClean="0">
                <a:latin typeface="Calibri" panose="020F0502020204030204" pitchFamily="34" charset="0"/>
              </a:rPr>
              <a:pPr/>
              <a:t>37</a:t>
            </a:fld>
            <a:endParaRPr lang="en-US" dirty="0">
              <a:latin typeface="Calibri" panose="020F0502020204030204" pitchFamily="34" charset="0"/>
            </a:endParaRPr>
          </a:p>
        </p:txBody>
      </p:sp>
      <p:sp>
        <p:nvSpPr>
          <p:cNvPr id="5" name="Footer Placeholder 4"/>
          <p:cNvSpPr>
            <a:spLocks noGrp="1"/>
          </p:cNvSpPr>
          <p:nvPr>
            <p:ph type="ftr" sz="quarter" idx="11"/>
          </p:nvPr>
        </p:nvSpPr>
        <p:spPr/>
        <p:txBody>
          <a:bodyPr/>
          <a:lstStyle/>
          <a:p>
            <a:r>
              <a:rPr lang="en-US" smtClean="0">
                <a:latin typeface="Calibri" panose="020F0502020204030204" pitchFamily="34" charset="0"/>
              </a:rPr>
              <a:t>Copyright ©2018 John Wiley &amp; Sons, Inc. </a:t>
            </a:r>
            <a:endParaRPr lang="en-US" dirty="0">
              <a:latin typeface="Calibri" panose="020F0502020204030204" pitchFamily="34" charset="0"/>
            </a:endParaRPr>
          </a:p>
        </p:txBody>
      </p:sp>
    </p:spTree>
    <p:extLst>
      <p:ext uri="{BB962C8B-B14F-4D97-AF65-F5344CB8AC3E}">
        <p14:creationId xmlns:p14="http://schemas.microsoft.com/office/powerpoint/2010/main" val="221487693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762002"/>
            <a:ext cx="8534400" cy="764326"/>
          </a:xfrm>
        </p:spPr>
        <p:txBody>
          <a:bodyPr>
            <a:normAutofit/>
          </a:bodyPr>
          <a:lstStyle/>
          <a:p>
            <a:r>
              <a:rPr lang="en-US" altLang="en-US" b="1" dirty="0">
                <a:latin typeface="Calibri" panose="020F0502020204030204" pitchFamily="34" charset="0"/>
                <a:ea typeface="ＭＳ Ｐゴシック" panose="020B0600070205080204" pitchFamily="34" charset="-128"/>
              </a:rPr>
              <a:t>Changing Our Mineral Needs</a:t>
            </a:r>
            <a:endParaRPr lang="en-IN" b="1" dirty="0">
              <a:latin typeface="Calibri" panose="020F0502020204030204" pitchFamily="34" charset="0"/>
            </a:endParaRPr>
          </a:p>
        </p:txBody>
      </p:sp>
      <p:sp>
        <p:nvSpPr>
          <p:cNvPr id="7" name="Content Placeholder 6"/>
          <p:cNvSpPr>
            <a:spLocks noGrp="1"/>
          </p:cNvSpPr>
          <p:nvPr>
            <p:ph sz="quarter" idx="16"/>
          </p:nvPr>
        </p:nvSpPr>
        <p:spPr>
          <a:xfrm>
            <a:off x="304800" y="1752600"/>
            <a:ext cx="8001000" cy="569381"/>
          </a:xfrm>
        </p:spPr>
        <p:txBody>
          <a:bodyPr/>
          <a:lstStyle/>
          <a:p>
            <a:pPr marL="291600" indent="-291600">
              <a:buClr>
                <a:schemeClr val="accent2"/>
              </a:buClr>
              <a:buFont typeface="Arial" panose="020B0604020202020204" pitchFamily="34" charset="0"/>
              <a:buChar char="•"/>
              <a:defRPr/>
            </a:pPr>
            <a:r>
              <a:rPr lang="en-US" altLang="en-US" dirty="0">
                <a:latin typeface="Calibri" panose="020F0502020204030204" pitchFamily="34" charset="0"/>
                <a:ea typeface="ＭＳ Ｐゴシック" panose="020B0600070205080204" pitchFamily="34" charset="-128"/>
              </a:rPr>
              <a:t>Must change our “throw away” mentality</a:t>
            </a:r>
          </a:p>
        </p:txBody>
      </p:sp>
      <p:pic>
        <p:nvPicPr>
          <p:cNvPr id="3" name="Content Placeholder 2" descr="The graph depicts the depletion times of a non renewable resource such as copper. Values are graphed in time progression versus available mineral resources. The earliest plot is use and discard. The next plot is use, recycle, and reuse. The latest plot is use, recycle, reuse, substitute a more abundant material, and reduce consumption.&#10;"/>
          <p:cNvPicPr>
            <a:picLocks noGrp="1" noChangeAspect="1"/>
          </p:cNvPicPr>
          <p:nvPr>
            <p:ph sz="quarter" idx="19"/>
          </p:nvPr>
        </p:nvPicPr>
        <p:blipFill>
          <a:blip r:embed="rId2"/>
          <a:stretch>
            <a:fillRect/>
          </a:stretch>
        </p:blipFill>
        <p:spPr>
          <a:xfrm>
            <a:off x="2590800" y="2558465"/>
            <a:ext cx="4038599" cy="3561401"/>
          </a:xfrm>
          <a:prstGeom prst="rect">
            <a:avLst/>
          </a:prstGeom>
        </p:spPr>
      </p:pic>
      <p:sp>
        <p:nvSpPr>
          <p:cNvPr id="4" name="Slide Number Placeholder 3"/>
          <p:cNvSpPr>
            <a:spLocks noGrp="1"/>
          </p:cNvSpPr>
          <p:nvPr>
            <p:ph type="sldNum" sz="quarter" idx="10"/>
          </p:nvPr>
        </p:nvSpPr>
        <p:spPr/>
        <p:txBody>
          <a:bodyPr/>
          <a:lstStyle/>
          <a:p>
            <a:fld id="{67B19427-F580-D146-B60E-4CADEE75497F}" type="slidenum">
              <a:rPr lang="en-US" smtClean="0">
                <a:latin typeface="Calibri" panose="020F0502020204030204" pitchFamily="34" charset="0"/>
              </a:rPr>
              <a:pPr/>
              <a:t>38</a:t>
            </a:fld>
            <a:endParaRPr lang="en-US" dirty="0">
              <a:latin typeface="Calibri" panose="020F0502020204030204" pitchFamily="34" charset="0"/>
            </a:endParaRPr>
          </a:p>
        </p:txBody>
      </p:sp>
      <p:sp>
        <p:nvSpPr>
          <p:cNvPr id="5" name="Footer Placeholder 4"/>
          <p:cNvSpPr>
            <a:spLocks noGrp="1"/>
          </p:cNvSpPr>
          <p:nvPr>
            <p:ph type="ftr" sz="quarter" idx="11"/>
          </p:nvPr>
        </p:nvSpPr>
        <p:spPr/>
        <p:txBody>
          <a:bodyPr/>
          <a:lstStyle/>
          <a:p>
            <a:r>
              <a:rPr lang="en-US" smtClean="0">
                <a:latin typeface="Calibri" panose="020F0502020204030204" pitchFamily="34" charset="0"/>
              </a:rPr>
              <a:t>Copyright ©2018 John Wiley &amp; Sons, Inc. </a:t>
            </a:r>
            <a:endParaRPr lang="en-US" dirty="0">
              <a:latin typeface="Calibri" panose="020F0502020204030204" pitchFamily="34" charset="0"/>
            </a:endParaRPr>
          </a:p>
        </p:txBody>
      </p:sp>
    </p:spTree>
    <p:extLst>
      <p:ext uri="{BB962C8B-B14F-4D97-AF65-F5344CB8AC3E}">
        <p14:creationId xmlns:p14="http://schemas.microsoft.com/office/powerpoint/2010/main" val="287517330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762001"/>
            <a:ext cx="8534400" cy="685799"/>
          </a:xfrm>
        </p:spPr>
        <p:txBody>
          <a:bodyPr>
            <a:normAutofit/>
          </a:bodyPr>
          <a:lstStyle/>
          <a:p>
            <a:r>
              <a:rPr lang="en-US" altLang="en-US" b="1" dirty="0">
                <a:latin typeface="Calibri" panose="020F0502020204030204" pitchFamily="34" charset="0"/>
                <a:ea typeface="ＭＳ Ｐゴシック" panose="020B0600070205080204" pitchFamily="34" charset="-128"/>
              </a:rPr>
              <a:t>Metal Recycling Rates</a:t>
            </a:r>
            <a:endParaRPr lang="en-IN" b="1" dirty="0">
              <a:latin typeface="Calibri" panose="020F0502020204030204" pitchFamily="34" charset="0"/>
            </a:endParaRPr>
          </a:p>
        </p:txBody>
      </p:sp>
      <p:sp>
        <p:nvSpPr>
          <p:cNvPr id="14" name="Content Placeholder 13"/>
          <p:cNvSpPr>
            <a:spLocks noGrp="1"/>
          </p:cNvSpPr>
          <p:nvPr>
            <p:ph sz="quarter" idx="18"/>
          </p:nvPr>
        </p:nvSpPr>
        <p:spPr>
          <a:xfrm>
            <a:off x="457200" y="1676400"/>
            <a:ext cx="8077200" cy="650323"/>
          </a:xfrm>
        </p:spPr>
        <p:txBody>
          <a:bodyPr/>
          <a:lstStyle/>
          <a:p>
            <a:r>
              <a:rPr lang="en-IN" sz="2400" b="1" dirty="0" smtClean="0">
                <a:latin typeface="Calibri" panose="020F0502020204030204" pitchFamily="34" charset="0"/>
              </a:rPr>
              <a:t>Table </a:t>
            </a:r>
            <a:r>
              <a:rPr lang="en-IN" sz="2400" b="1" dirty="0">
                <a:latin typeface="Calibri" panose="020F0502020204030204" pitchFamily="34" charset="0"/>
              </a:rPr>
              <a:t>15.3 Recycling Rates for Metals in the </a:t>
            </a:r>
            <a:r>
              <a:rPr lang="en-IN" sz="2400" b="1" dirty="0" smtClean="0">
                <a:latin typeface="Calibri" panose="020F0502020204030204" pitchFamily="34" charset="0"/>
              </a:rPr>
              <a:t>United States</a:t>
            </a:r>
            <a:r>
              <a:rPr lang="en-IN" sz="2400" b="1" dirty="0">
                <a:latin typeface="Calibri" panose="020F0502020204030204" pitchFamily="34" charset="0"/>
              </a:rPr>
              <a:t>, 2014</a:t>
            </a:r>
            <a:endParaRPr lang="en-IN" sz="2400" dirty="0">
              <a:latin typeface="Calibri" panose="020F0502020204030204" pitchFamily="34" charset="0"/>
            </a:endParaRPr>
          </a:p>
        </p:txBody>
      </p:sp>
      <p:graphicFrame>
        <p:nvGraphicFramePr>
          <p:cNvPr id="17" name="Content Placeholder 16" descr="Table is accessible to screenreaders"/>
          <p:cNvGraphicFramePr>
            <a:graphicFrameLocks noGrp="1"/>
          </p:cNvGraphicFramePr>
          <p:nvPr>
            <p:ph sz="quarter" idx="17"/>
            <p:extLst>
              <p:ext uri="{D42A27DB-BD31-4B8C-83A1-F6EECF244321}">
                <p14:modId xmlns:p14="http://schemas.microsoft.com/office/powerpoint/2010/main" val="353318289"/>
              </p:ext>
            </p:extLst>
          </p:nvPr>
        </p:nvGraphicFramePr>
        <p:xfrm>
          <a:off x="1143000" y="2676258"/>
          <a:ext cx="5314950" cy="2834640"/>
        </p:xfrm>
        <a:graphic>
          <a:graphicData uri="http://schemas.openxmlformats.org/drawingml/2006/table">
            <a:tbl>
              <a:tblPr firstRow="1" bandRow="1">
                <a:tableStyleId>{5C22544A-7EE6-4342-B048-85BDC9FD1C3A}</a:tableStyleId>
              </a:tblPr>
              <a:tblGrid>
                <a:gridCol w="2336747">
                  <a:extLst>
                    <a:ext uri="{9D8B030D-6E8A-4147-A177-3AD203B41FA5}">
                      <a16:colId xmlns:a16="http://schemas.microsoft.com/office/drawing/2014/main" xmlns="" val="535008542"/>
                    </a:ext>
                  </a:extLst>
                </a:gridCol>
                <a:gridCol w="2978203">
                  <a:extLst>
                    <a:ext uri="{9D8B030D-6E8A-4147-A177-3AD203B41FA5}">
                      <a16:colId xmlns:a16="http://schemas.microsoft.com/office/drawing/2014/main" xmlns="" val="3600700677"/>
                    </a:ext>
                  </a:extLst>
                </a:gridCol>
              </a:tblGrid>
              <a:tr h="482851">
                <a:tc>
                  <a:txBody>
                    <a:bodyPr/>
                    <a:lstStyle/>
                    <a:p>
                      <a:pPr algn="l"/>
                      <a:r>
                        <a:rPr lang="en-IN" sz="1800" b="1" i="0" u="none" strike="noStrike" kern="1200" baseline="0" dirty="0" smtClean="0">
                          <a:solidFill>
                            <a:schemeClr val="lt1"/>
                          </a:solidFill>
                          <a:latin typeface="+mn-lt"/>
                          <a:ea typeface="+mn-ea"/>
                          <a:cs typeface="+mn-cs"/>
                        </a:rPr>
                        <a:t>Mineral</a:t>
                      </a:r>
                      <a:endParaRPr lang="en-IN"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N" sz="1800" b="1" i="0" u="none" strike="noStrike" kern="1200" baseline="0" dirty="0" smtClean="0">
                          <a:solidFill>
                            <a:schemeClr val="lt1"/>
                          </a:solidFill>
                          <a:latin typeface="+mn-lt"/>
                          <a:ea typeface="+mn-ea"/>
                          <a:cs typeface="+mn-cs"/>
                        </a:rPr>
                        <a:t>Amount of Mined</a:t>
                      </a:r>
                    </a:p>
                    <a:p>
                      <a:pPr algn="ctr"/>
                      <a:r>
                        <a:rPr lang="en-IN" sz="1800" b="1" i="0" u="none" strike="noStrike" kern="1200" baseline="0" dirty="0" smtClean="0">
                          <a:solidFill>
                            <a:schemeClr val="lt1"/>
                          </a:solidFill>
                          <a:latin typeface="+mn-lt"/>
                          <a:ea typeface="+mn-ea"/>
                          <a:cs typeface="+mn-cs"/>
                        </a:rPr>
                        <a:t>Ore (Million Tons)</a:t>
                      </a:r>
                      <a:endParaRPr lang="en-IN"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751346899"/>
                  </a:ext>
                </a:extLst>
              </a:tr>
              <a:tr h="345570">
                <a:tc>
                  <a:txBody>
                    <a:bodyPr/>
                    <a:lstStyle/>
                    <a:p>
                      <a:r>
                        <a:rPr lang="en-IN" sz="1800" b="0" i="0" u="none" strike="noStrike" kern="1200" baseline="0" dirty="0" smtClean="0">
                          <a:solidFill>
                            <a:schemeClr val="dk1"/>
                          </a:solidFill>
                          <a:latin typeface="+mn-lt"/>
                          <a:ea typeface="+mn-ea"/>
                          <a:cs typeface="+mn-cs"/>
                        </a:rPr>
                        <a:t>Aluminum</a:t>
                      </a:r>
                      <a:endParaRPr lang="en-IN"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800" dirty="0" smtClean="0"/>
                        <a:t>52</a:t>
                      </a:r>
                      <a:endParaRPr lang="en-IN"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377613024"/>
                  </a:ext>
                </a:extLst>
              </a:tr>
              <a:tr h="345570">
                <a:tc>
                  <a:txBody>
                    <a:bodyPr/>
                    <a:lstStyle/>
                    <a:p>
                      <a:r>
                        <a:rPr lang="en-IN" sz="1800" b="0" i="0" u="none" strike="noStrike" kern="1200" baseline="0" dirty="0" smtClean="0">
                          <a:solidFill>
                            <a:schemeClr val="dk1"/>
                          </a:solidFill>
                          <a:latin typeface="+mn-lt"/>
                          <a:ea typeface="+mn-ea"/>
                          <a:cs typeface="+mn-cs"/>
                        </a:rPr>
                        <a:t>Copper</a:t>
                      </a:r>
                      <a:endParaRPr lang="en-IN"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800" dirty="0" smtClean="0"/>
                        <a:t>33</a:t>
                      </a:r>
                      <a:endParaRPr lang="en-IN"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3773784623"/>
                  </a:ext>
                </a:extLst>
              </a:tr>
              <a:tr h="345570">
                <a:tc>
                  <a:txBody>
                    <a:bodyPr/>
                    <a:lstStyle/>
                    <a:p>
                      <a:r>
                        <a:rPr lang="en-IN" sz="1800" b="0" i="0" u="none" strike="noStrike" kern="1200" baseline="0" dirty="0" smtClean="0">
                          <a:solidFill>
                            <a:schemeClr val="dk1"/>
                          </a:solidFill>
                          <a:latin typeface="+mn-lt"/>
                          <a:ea typeface="+mn-ea"/>
                          <a:cs typeface="+mn-cs"/>
                        </a:rPr>
                        <a:t>Iron and Steel</a:t>
                      </a:r>
                      <a:endParaRPr lang="en-IN"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800" dirty="0" smtClean="0"/>
                        <a:t>50</a:t>
                      </a:r>
                      <a:endParaRPr lang="en-IN"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358384938"/>
                  </a:ext>
                </a:extLst>
              </a:tr>
              <a:tr h="345570">
                <a:tc>
                  <a:txBody>
                    <a:bodyPr/>
                    <a:lstStyle/>
                    <a:p>
                      <a:r>
                        <a:rPr lang="en-IN" sz="1800" b="0" i="0" u="none" strike="noStrike" kern="1200" baseline="0" dirty="0" smtClean="0">
                          <a:solidFill>
                            <a:schemeClr val="dk1"/>
                          </a:solidFill>
                          <a:latin typeface="+mn-lt"/>
                          <a:ea typeface="+mn-ea"/>
                          <a:cs typeface="+mn-cs"/>
                        </a:rPr>
                        <a:t>Lead</a:t>
                      </a:r>
                      <a:endParaRPr lang="en-IN"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800" dirty="0" smtClean="0"/>
                        <a:t>68</a:t>
                      </a:r>
                      <a:endParaRPr lang="en-IN"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253570212"/>
                  </a:ext>
                </a:extLst>
              </a:tr>
              <a:tr h="345570">
                <a:tc>
                  <a:txBody>
                    <a:bodyPr/>
                    <a:lstStyle/>
                    <a:p>
                      <a:r>
                        <a:rPr lang="en-IN" sz="1800" b="0" i="0" u="none" strike="noStrike" kern="1200" baseline="0" dirty="0" smtClean="0">
                          <a:solidFill>
                            <a:schemeClr val="dk1"/>
                          </a:solidFill>
                          <a:latin typeface="+mn-lt"/>
                          <a:ea typeface="+mn-ea"/>
                          <a:cs typeface="+mn-cs"/>
                        </a:rPr>
                        <a:t>Magnesium</a:t>
                      </a:r>
                      <a:endParaRPr lang="en-IN"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800" dirty="0" smtClean="0"/>
                        <a:t>46</a:t>
                      </a:r>
                      <a:endParaRPr lang="en-IN"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608800753"/>
                  </a:ext>
                </a:extLst>
              </a:tr>
              <a:tr h="345570">
                <a:tc>
                  <a:txBody>
                    <a:bodyPr/>
                    <a:lstStyle/>
                    <a:p>
                      <a:r>
                        <a:rPr lang="en-IN" sz="1800" b="0" i="0" u="none" strike="noStrike" kern="1200" baseline="0" dirty="0" smtClean="0">
                          <a:solidFill>
                            <a:schemeClr val="dk1"/>
                          </a:solidFill>
                          <a:latin typeface="+mn-lt"/>
                          <a:ea typeface="+mn-ea"/>
                          <a:cs typeface="+mn-cs"/>
                        </a:rPr>
                        <a:t>Titanium</a:t>
                      </a:r>
                      <a:endParaRPr lang="en-IN"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800" dirty="0" smtClean="0"/>
                        <a:t>63</a:t>
                      </a:r>
                      <a:endParaRPr lang="en-IN"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538301769"/>
                  </a:ext>
                </a:extLst>
              </a:tr>
            </a:tbl>
          </a:graphicData>
        </a:graphic>
      </p:graphicFrame>
      <p:sp>
        <p:nvSpPr>
          <p:cNvPr id="15" name="Content Placeholder 14"/>
          <p:cNvSpPr>
            <a:spLocks noGrp="1"/>
          </p:cNvSpPr>
          <p:nvPr>
            <p:ph sz="quarter" idx="19"/>
          </p:nvPr>
        </p:nvSpPr>
        <p:spPr>
          <a:xfrm>
            <a:off x="1143000" y="5579462"/>
            <a:ext cx="4193931" cy="329954"/>
          </a:xfrm>
        </p:spPr>
        <p:txBody>
          <a:bodyPr/>
          <a:lstStyle/>
          <a:p>
            <a:r>
              <a:rPr lang="en-IN" sz="2000" dirty="0">
                <a:latin typeface="Calibri" panose="020F0502020204030204" pitchFamily="34" charset="0"/>
              </a:rPr>
              <a:t>Source: </a:t>
            </a:r>
            <a:r>
              <a:rPr lang="en-IN" sz="2000" dirty="0" smtClean="0">
                <a:latin typeface="Calibri" panose="020F0502020204030204" pitchFamily="34" charset="0"/>
              </a:rPr>
              <a:t>U</a:t>
            </a:r>
            <a:r>
              <a:rPr lang="en-IN" sz="100" dirty="0" smtClean="0">
                <a:latin typeface="Calibri" panose="020F0502020204030204" pitchFamily="34" charset="0"/>
              </a:rPr>
              <a:t> </a:t>
            </a:r>
            <a:r>
              <a:rPr lang="en-IN" sz="2000" dirty="0" smtClean="0">
                <a:latin typeface="Calibri" panose="020F0502020204030204" pitchFamily="34" charset="0"/>
              </a:rPr>
              <a:t>S</a:t>
            </a:r>
            <a:r>
              <a:rPr lang="en-IN" sz="100" dirty="0" smtClean="0">
                <a:latin typeface="Calibri" panose="020F0502020204030204" pitchFamily="34" charset="0"/>
              </a:rPr>
              <a:t> </a:t>
            </a:r>
            <a:r>
              <a:rPr lang="en-IN" sz="2000" dirty="0" smtClean="0">
                <a:latin typeface="Calibri" panose="020F0502020204030204" pitchFamily="34" charset="0"/>
              </a:rPr>
              <a:t>G</a:t>
            </a:r>
            <a:r>
              <a:rPr lang="en-IN" sz="100" dirty="0" smtClean="0">
                <a:latin typeface="Calibri" panose="020F0502020204030204" pitchFamily="34" charset="0"/>
              </a:rPr>
              <a:t> </a:t>
            </a:r>
            <a:r>
              <a:rPr lang="en-IN" sz="2000" dirty="0" smtClean="0">
                <a:latin typeface="Calibri" panose="020F0502020204030204" pitchFamily="34" charset="0"/>
              </a:rPr>
              <a:t>S </a:t>
            </a:r>
            <a:r>
              <a:rPr lang="en-IN" sz="2000" dirty="0">
                <a:latin typeface="Calibri" panose="020F0502020204030204" pitchFamily="34" charset="0"/>
              </a:rPr>
              <a:t>2014 Minerals Yearbook.</a:t>
            </a:r>
          </a:p>
        </p:txBody>
      </p:sp>
      <p:sp>
        <p:nvSpPr>
          <p:cNvPr id="4" name="Slide Number Placeholder 3"/>
          <p:cNvSpPr>
            <a:spLocks noGrp="1"/>
          </p:cNvSpPr>
          <p:nvPr>
            <p:ph type="sldNum" sz="quarter" idx="10"/>
          </p:nvPr>
        </p:nvSpPr>
        <p:spPr/>
        <p:txBody>
          <a:bodyPr/>
          <a:lstStyle/>
          <a:p>
            <a:fld id="{67B19427-F580-D146-B60E-4CADEE75497F}" type="slidenum">
              <a:rPr lang="en-US" smtClean="0">
                <a:latin typeface="Calibri" panose="020F0502020204030204" pitchFamily="34" charset="0"/>
              </a:rPr>
              <a:pPr/>
              <a:t>39</a:t>
            </a:fld>
            <a:endParaRPr lang="en-US" dirty="0">
              <a:latin typeface="Calibri" panose="020F0502020204030204" pitchFamily="34" charset="0"/>
            </a:endParaRPr>
          </a:p>
        </p:txBody>
      </p:sp>
      <p:sp>
        <p:nvSpPr>
          <p:cNvPr id="5" name="Footer Placeholder 4"/>
          <p:cNvSpPr>
            <a:spLocks noGrp="1"/>
          </p:cNvSpPr>
          <p:nvPr>
            <p:ph type="ftr" sz="quarter" idx="11"/>
          </p:nvPr>
        </p:nvSpPr>
        <p:spPr/>
        <p:txBody>
          <a:bodyPr/>
          <a:lstStyle/>
          <a:p>
            <a:r>
              <a:rPr lang="en-US" dirty="0" smtClean="0">
                <a:latin typeface="Calibri" panose="020F0502020204030204" pitchFamily="34" charset="0"/>
              </a:rPr>
              <a:t>Copyright ©2018 John Wiley &amp; Sons, Inc. </a:t>
            </a:r>
            <a:endParaRPr lang="en-US" dirty="0">
              <a:latin typeface="Calibri" panose="020F0502020204030204" pitchFamily="34" charset="0"/>
            </a:endParaRPr>
          </a:p>
        </p:txBody>
      </p:sp>
    </p:spTree>
    <p:extLst>
      <p:ext uri="{BB962C8B-B14F-4D97-AF65-F5344CB8AC3E}">
        <p14:creationId xmlns:p14="http://schemas.microsoft.com/office/powerpoint/2010/main" val="326101721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762002"/>
            <a:ext cx="8534400" cy="764326"/>
          </a:xfrm>
        </p:spPr>
        <p:txBody>
          <a:bodyPr>
            <a:normAutofit/>
          </a:bodyPr>
          <a:lstStyle/>
          <a:p>
            <a:r>
              <a:rPr lang="en-US" altLang="en-US" b="1" dirty="0">
                <a:latin typeface="Calibri" panose="020F0502020204030204" pitchFamily="34" charset="0"/>
                <a:ea typeface="ＭＳ Ｐゴシック" panose="020B0600070205080204" pitchFamily="34" charset="-128"/>
              </a:rPr>
              <a:t>General Mining Law </a:t>
            </a:r>
            <a:r>
              <a:rPr lang="en-US" altLang="en-US" b="1" dirty="0" smtClean="0">
                <a:latin typeface="Calibri" panose="020F0502020204030204" pitchFamily="34" charset="0"/>
                <a:ea typeface="ＭＳ Ｐゴシック" panose="020B0600070205080204" pitchFamily="34" charset="-128"/>
              </a:rPr>
              <a:t>18</a:t>
            </a:r>
            <a:r>
              <a:rPr lang="en-US" altLang="en-US" sz="100" b="1" dirty="0" smtClean="0">
                <a:latin typeface="Calibri" panose="020F0502020204030204" pitchFamily="34" charset="0"/>
                <a:ea typeface="ＭＳ Ｐゴシック" panose="020B0600070205080204" pitchFamily="34" charset="-128"/>
              </a:rPr>
              <a:t> </a:t>
            </a:r>
            <a:r>
              <a:rPr lang="en-US" altLang="en-US" b="1" dirty="0" smtClean="0">
                <a:latin typeface="Calibri" panose="020F0502020204030204" pitchFamily="34" charset="0"/>
                <a:ea typeface="ＭＳ Ｐゴシック" panose="020B0600070205080204" pitchFamily="34" charset="-128"/>
              </a:rPr>
              <a:t>72</a:t>
            </a:r>
            <a:endParaRPr lang="en-IN" b="1" dirty="0">
              <a:latin typeface="Calibri" panose="020F0502020204030204" pitchFamily="34" charset="0"/>
            </a:endParaRPr>
          </a:p>
        </p:txBody>
      </p:sp>
      <p:sp>
        <p:nvSpPr>
          <p:cNvPr id="3" name="Content Placeholder 2"/>
          <p:cNvSpPr>
            <a:spLocks noGrp="1"/>
          </p:cNvSpPr>
          <p:nvPr>
            <p:ph sz="quarter" idx="16"/>
          </p:nvPr>
        </p:nvSpPr>
        <p:spPr>
          <a:xfrm>
            <a:off x="304800" y="1676400"/>
            <a:ext cx="5334000" cy="4572000"/>
          </a:xfrm>
        </p:spPr>
        <p:txBody>
          <a:bodyPr/>
          <a:lstStyle/>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rPr>
              <a:t>U.S. law to encourage settlement in sparsely populated western states</a:t>
            </a:r>
          </a:p>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rPr>
              <a:t>Stake mining claims on federal </a:t>
            </a:r>
            <a:r>
              <a:rPr lang="en-US" altLang="en-US" dirty="0" smtClean="0">
                <a:latin typeface="Calibri" panose="020F0502020204030204" pitchFamily="34" charset="0"/>
                <a:ea typeface="ＭＳ Ｐゴシック" panose="020B0600070205080204" pitchFamily="34" charset="-128"/>
              </a:rPr>
              <a:t>lands</a:t>
            </a:r>
          </a:p>
          <a:p>
            <a:pPr marL="622800" lvl="1" indent="-320400">
              <a:spcBef>
                <a:spcPts val="600"/>
              </a:spcBef>
              <a:buClr>
                <a:schemeClr val="accent2"/>
              </a:buClr>
              <a:buSzPct val="80000"/>
              <a:buFont typeface="Courier New" panose="02070309020205020404" pitchFamily="49" charset="0"/>
              <a:buChar char="o"/>
            </a:pPr>
            <a:r>
              <a:rPr lang="en-US" altLang="en-US" dirty="0">
                <a:latin typeface="Calibri" panose="020F0502020204030204" pitchFamily="34" charset="0"/>
              </a:rPr>
              <a:t>Keep money from minerals</a:t>
            </a:r>
          </a:p>
          <a:p>
            <a:pPr marL="622800" lvl="1" indent="-320400">
              <a:spcBef>
                <a:spcPts val="600"/>
              </a:spcBef>
              <a:buClr>
                <a:schemeClr val="accent2"/>
              </a:buClr>
              <a:buSzPct val="80000"/>
              <a:buFont typeface="Courier New" panose="02070309020205020404" pitchFamily="49" charset="0"/>
              <a:buChar char="o"/>
            </a:pPr>
            <a:r>
              <a:rPr lang="en-US" altLang="en-US" dirty="0">
                <a:latin typeface="Calibri" panose="020F0502020204030204" pitchFamily="34" charset="0"/>
              </a:rPr>
              <a:t>Profits from other natural resources shared with government</a:t>
            </a:r>
          </a:p>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rPr>
              <a:t>No provisions for environmental protection</a:t>
            </a:r>
          </a:p>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rPr>
              <a:t>Mining reform </a:t>
            </a:r>
            <a:r>
              <a:rPr lang="en-US" altLang="en-US" dirty="0" smtClean="0">
                <a:latin typeface="Calibri" panose="020F0502020204030204" pitchFamily="34" charset="0"/>
                <a:ea typeface="ＭＳ Ｐゴシック" panose="020B0600070205080204" pitchFamily="34" charset="-128"/>
              </a:rPr>
              <a:t>contentious</a:t>
            </a:r>
            <a:endParaRPr lang="en-US" altLang="en-US" dirty="0">
              <a:latin typeface="Calibri" panose="020F0502020204030204" pitchFamily="34" charset="0"/>
              <a:ea typeface="ＭＳ Ｐゴシック" panose="020B0600070205080204" pitchFamily="34" charset="-128"/>
            </a:endParaRPr>
          </a:p>
        </p:txBody>
      </p:sp>
      <p:pic>
        <p:nvPicPr>
          <p:cNvPr id="8" name="Content Placeholder 7" descr="A photo shows a mining area built among snowy mountains. Image is from U.S. Geological Survey Bulletin 2220.&#10;"/>
          <p:cNvPicPr>
            <a:picLocks noGrp="1" noChangeAspect="1"/>
          </p:cNvPicPr>
          <p:nvPr>
            <p:ph sz="quarter" idx="19"/>
          </p:nvPr>
        </p:nvPicPr>
        <p:blipFill>
          <a:blip r:embed="rId2"/>
          <a:stretch>
            <a:fillRect/>
          </a:stretch>
        </p:blipFill>
        <p:spPr>
          <a:xfrm>
            <a:off x="5805404" y="2133600"/>
            <a:ext cx="3017520" cy="2985367"/>
          </a:xfrm>
          <a:prstGeom prst="rect">
            <a:avLst/>
          </a:prstGeom>
        </p:spPr>
      </p:pic>
      <p:sp>
        <p:nvSpPr>
          <p:cNvPr id="4" name="Slide Number Placeholder 3"/>
          <p:cNvSpPr>
            <a:spLocks noGrp="1"/>
          </p:cNvSpPr>
          <p:nvPr>
            <p:ph type="sldNum" sz="quarter" idx="10"/>
          </p:nvPr>
        </p:nvSpPr>
        <p:spPr/>
        <p:txBody>
          <a:bodyPr/>
          <a:lstStyle/>
          <a:p>
            <a:fld id="{67B19427-F580-D146-B60E-4CADEE75497F}" type="slidenum">
              <a:rPr lang="en-US" smtClean="0">
                <a:latin typeface="Calibri" panose="020F0502020204030204" pitchFamily="34" charset="0"/>
              </a:rPr>
              <a:pPr/>
              <a:t>4</a:t>
            </a:fld>
            <a:endParaRPr lang="en-US" dirty="0">
              <a:latin typeface="Calibri" panose="020F0502020204030204" pitchFamily="34" charset="0"/>
            </a:endParaRPr>
          </a:p>
        </p:txBody>
      </p:sp>
      <p:sp>
        <p:nvSpPr>
          <p:cNvPr id="5" name="Footer Placeholder 4"/>
          <p:cNvSpPr>
            <a:spLocks noGrp="1"/>
          </p:cNvSpPr>
          <p:nvPr>
            <p:ph type="ftr" sz="quarter" idx="11"/>
          </p:nvPr>
        </p:nvSpPr>
        <p:spPr/>
        <p:txBody>
          <a:bodyPr/>
          <a:lstStyle/>
          <a:p>
            <a:r>
              <a:rPr lang="en-US" smtClean="0">
                <a:latin typeface="Calibri" panose="020F0502020204030204" pitchFamily="34" charset="0"/>
              </a:rPr>
              <a:t>Copyright ©2018 John Wiley &amp; Sons, Inc. </a:t>
            </a:r>
            <a:endParaRPr lang="en-US" dirty="0">
              <a:latin typeface="Calibri" panose="020F0502020204030204" pitchFamily="34" charset="0"/>
            </a:endParaRPr>
          </a:p>
        </p:txBody>
      </p:sp>
    </p:spTree>
    <p:extLst>
      <p:ext uri="{BB962C8B-B14F-4D97-AF65-F5344CB8AC3E}">
        <p14:creationId xmlns:p14="http://schemas.microsoft.com/office/powerpoint/2010/main" val="395552783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721474"/>
          </a:xfrm>
        </p:spPr>
        <p:txBody>
          <a:bodyPr/>
          <a:lstStyle/>
          <a:p>
            <a:r>
              <a:rPr lang="en-US" altLang="en-US" b="1" dirty="0">
                <a:latin typeface="Calibri" panose="020F0502020204030204" pitchFamily="34" charset="0"/>
                <a:ea typeface="ＭＳ Ｐゴシック" panose="020B0600070205080204" pitchFamily="34" charset="-128"/>
              </a:rPr>
              <a:t>Traditional Flow of Minerals</a:t>
            </a:r>
            <a:endParaRPr lang="en-IN" b="1" dirty="0">
              <a:latin typeface="Calibri" panose="020F0502020204030204" pitchFamily="34" charset="0"/>
            </a:endParaRPr>
          </a:p>
        </p:txBody>
      </p:sp>
      <p:sp>
        <p:nvSpPr>
          <p:cNvPr id="8" name="Content Placeholder 7"/>
          <p:cNvSpPr>
            <a:spLocks noGrp="1"/>
          </p:cNvSpPr>
          <p:nvPr>
            <p:ph sz="quarter" idx="16"/>
          </p:nvPr>
        </p:nvSpPr>
        <p:spPr>
          <a:xfrm>
            <a:off x="304800" y="1752600"/>
            <a:ext cx="8534400" cy="1600200"/>
          </a:xfrm>
        </p:spPr>
        <p:txBody>
          <a:bodyPr/>
          <a:lstStyle/>
          <a:p>
            <a:pPr marL="291600" indent="-291600">
              <a:spcBef>
                <a:spcPts val="600"/>
              </a:spcBef>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rPr>
              <a:t>Waste produced in all steps in the production of minerals</a:t>
            </a:r>
          </a:p>
          <a:p>
            <a:pPr marL="291600" indent="-291600">
              <a:spcBef>
                <a:spcPts val="600"/>
              </a:spcBef>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rPr>
              <a:t>What type of environmental damage occurs at each stage of mineral flow?</a:t>
            </a:r>
            <a:endParaRPr lang="en-IN" dirty="0">
              <a:latin typeface="Calibri" panose="020F0502020204030204" pitchFamily="34" charset="0"/>
              <a:ea typeface="ＭＳ Ｐゴシック" panose="020B0600070205080204" pitchFamily="34" charset="-128"/>
            </a:endParaRPr>
          </a:p>
        </p:txBody>
      </p:sp>
      <p:pic>
        <p:nvPicPr>
          <p:cNvPr id="9" name="Content Placeholder 8" descr="A flow chart illustrates mineral flow in an industrial society.&#10;"/>
          <p:cNvPicPr>
            <a:picLocks noGrp="1" noChangeAspect="1"/>
          </p:cNvPicPr>
          <p:nvPr>
            <p:ph sz="quarter" idx="17"/>
          </p:nvPr>
        </p:nvPicPr>
        <p:blipFill>
          <a:blip r:embed="rId2"/>
          <a:stretch>
            <a:fillRect/>
          </a:stretch>
        </p:blipFill>
        <p:spPr>
          <a:xfrm>
            <a:off x="1104738" y="3621925"/>
            <a:ext cx="6934524" cy="2609383"/>
          </a:xfrm>
          <a:prstGeom prst="rect">
            <a:avLst/>
          </a:prstGeom>
        </p:spPr>
      </p:pic>
      <p:sp>
        <p:nvSpPr>
          <p:cNvPr id="4" name="Slide Number Placeholder 3"/>
          <p:cNvSpPr>
            <a:spLocks noGrp="1"/>
          </p:cNvSpPr>
          <p:nvPr>
            <p:ph type="sldNum" sz="quarter" idx="10"/>
          </p:nvPr>
        </p:nvSpPr>
        <p:spPr/>
        <p:txBody>
          <a:bodyPr/>
          <a:lstStyle/>
          <a:p>
            <a:fld id="{67B19427-F580-D146-B60E-4CADEE75497F}" type="slidenum">
              <a:rPr lang="en-US" smtClean="0">
                <a:latin typeface="Calibri" panose="020F0502020204030204" pitchFamily="34" charset="0"/>
              </a:rPr>
              <a:pPr/>
              <a:t>40</a:t>
            </a:fld>
            <a:endParaRPr lang="en-US" dirty="0">
              <a:latin typeface="Calibri" panose="020F0502020204030204" pitchFamily="34" charset="0"/>
            </a:endParaRPr>
          </a:p>
        </p:txBody>
      </p:sp>
      <p:sp>
        <p:nvSpPr>
          <p:cNvPr id="5" name="Footer Placeholder 4"/>
          <p:cNvSpPr>
            <a:spLocks noGrp="1"/>
          </p:cNvSpPr>
          <p:nvPr>
            <p:ph type="ftr" sz="quarter" idx="11"/>
          </p:nvPr>
        </p:nvSpPr>
        <p:spPr/>
        <p:txBody>
          <a:bodyPr/>
          <a:lstStyle/>
          <a:p>
            <a:r>
              <a:rPr lang="en-US" smtClean="0">
                <a:latin typeface="Calibri" panose="020F0502020204030204" pitchFamily="34" charset="0"/>
              </a:rPr>
              <a:t>Copyright ©2018 John Wiley &amp; Sons, Inc. </a:t>
            </a:r>
            <a:endParaRPr lang="en-US" dirty="0">
              <a:latin typeface="Calibri" panose="020F0502020204030204" pitchFamily="34" charset="0"/>
            </a:endParaRPr>
          </a:p>
        </p:txBody>
      </p:sp>
    </p:spTree>
    <p:extLst>
      <p:ext uri="{BB962C8B-B14F-4D97-AF65-F5344CB8AC3E}">
        <p14:creationId xmlns:p14="http://schemas.microsoft.com/office/powerpoint/2010/main" val="3377433311"/>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721474"/>
          </a:xfrm>
        </p:spPr>
        <p:txBody>
          <a:bodyPr/>
          <a:lstStyle/>
          <a:p>
            <a:r>
              <a:rPr lang="en-US" altLang="en-US" b="1" dirty="0">
                <a:latin typeface="Calibri" panose="020F0502020204030204" pitchFamily="34" charset="0"/>
                <a:ea typeface="ＭＳ Ｐゴシック" panose="020B0600070205080204" pitchFamily="34" charset="-128"/>
              </a:rPr>
              <a:t>Sustainable Manufacturing</a:t>
            </a:r>
            <a:endParaRPr lang="en-IN" b="1" dirty="0">
              <a:latin typeface="Calibri" panose="020F0502020204030204" pitchFamily="34" charset="0"/>
            </a:endParaRPr>
          </a:p>
        </p:txBody>
      </p:sp>
      <p:sp>
        <p:nvSpPr>
          <p:cNvPr id="8" name="Content Placeholder 7"/>
          <p:cNvSpPr>
            <a:spLocks noGrp="1"/>
          </p:cNvSpPr>
          <p:nvPr>
            <p:ph sz="quarter" idx="16"/>
          </p:nvPr>
        </p:nvSpPr>
        <p:spPr>
          <a:xfrm>
            <a:off x="304800" y="1752600"/>
            <a:ext cx="8534400" cy="812277"/>
          </a:xfrm>
        </p:spPr>
        <p:txBody>
          <a:bodyPr/>
          <a:lstStyle/>
          <a:p>
            <a:pPr marL="291600" indent="-291600">
              <a:spcBef>
                <a:spcPts val="600"/>
              </a:spcBef>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rPr>
              <a:t>How might damage be altered by the efforts of a low-waste society?</a:t>
            </a:r>
          </a:p>
        </p:txBody>
      </p:sp>
      <p:pic>
        <p:nvPicPr>
          <p:cNvPr id="6" name="Content Placeholder 5" descr="The flowchart on top represents a society that is not low waste. Minerals are obtained from the Earth in mines. Minerals are processed and refined in mills. Goods are manufactured in factories. Finished products are used in homes and businesses. All steps produce wastes that must be disposed of. The flowchart on the bottom represents a low waste society. Mills and factories are sustainably manufactured into themselves. Factories sustainably manufacture back into mills. Factories also sustainably manufacture into secondary material industries which go back to mills. Homes and business reuse and recycle.&#10;"/>
          <p:cNvPicPr>
            <a:picLocks noGrp="1" noChangeAspect="1"/>
          </p:cNvPicPr>
          <p:nvPr>
            <p:ph sz="quarter" idx="17"/>
          </p:nvPr>
        </p:nvPicPr>
        <p:blipFill>
          <a:blip r:embed="rId2"/>
          <a:stretch>
            <a:fillRect/>
          </a:stretch>
        </p:blipFill>
        <p:spPr>
          <a:xfrm>
            <a:off x="2514600" y="2667000"/>
            <a:ext cx="5029200" cy="3587227"/>
          </a:xfrm>
          <a:prstGeom prst="rect">
            <a:avLst/>
          </a:prstGeom>
        </p:spPr>
      </p:pic>
      <p:sp>
        <p:nvSpPr>
          <p:cNvPr id="4" name="Slide Number Placeholder 3"/>
          <p:cNvSpPr>
            <a:spLocks noGrp="1"/>
          </p:cNvSpPr>
          <p:nvPr>
            <p:ph type="sldNum" sz="quarter" idx="10"/>
          </p:nvPr>
        </p:nvSpPr>
        <p:spPr/>
        <p:txBody>
          <a:bodyPr/>
          <a:lstStyle/>
          <a:p>
            <a:fld id="{67B19427-F580-D146-B60E-4CADEE75497F}" type="slidenum">
              <a:rPr lang="en-US" smtClean="0">
                <a:latin typeface="Calibri" panose="020F0502020204030204" pitchFamily="34" charset="0"/>
              </a:rPr>
              <a:pPr/>
              <a:t>41</a:t>
            </a:fld>
            <a:endParaRPr lang="en-US" dirty="0">
              <a:latin typeface="Calibri" panose="020F0502020204030204" pitchFamily="34" charset="0"/>
            </a:endParaRPr>
          </a:p>
        </p:txBody>
      </p:sp>
      <p:sp>
        <p:nvSpPr>
          <p:cNvPr id="5" name="Footer Placeholder 4"/>
          <p:cNvSpPr>
            <a:spLocks noGrp="1"/>
          </p:cNvSpPr>
          <p:nvPr>
            <p:ph type="ftr" sz="quarter" idx="11"/>
          </p:nvPr>
        </p:nvSpPr>
        <p:spPr/>
        <p:txBody>
          <a:bodyPr/>
          <a:lstStyle/>
          <a:p>
            <a:r>
              <a:rPr lang="en-US" smtClean="0">
                <a:latin typeface="Calibri" panose="020F0502020204030204" pitchFamily="34" charset="0"/>
              </a:rPr>
              <a:t>Copyright ©2018 John Wiley &amp; Sons, Inc. </a:t>
            </a:r>
            <a:endParaRPr lang="en-US" dirty="0">
              <a:latin typeface="Calibri" panose="020F0502020204030204" pitchFamily="34" charset="0"/>
            </a:endParaRPr>
          </a:p>
        </p:txBody>
      </p:sp>
    </p:spTree>
    <p:extLst>
      <p:ext uri="{BB962C8B-B14F-4D97-AF65-F5344CB8AC3E}">
        <p14:creationId xmlns:p14="http://schemas.microsoft.com/office/powerpoint/2010/main" val="127841163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721474"/>
          </a:xfrm>
        </p:spPr>
        <p:txBody>
          <a:bodyPr/>
          <a:lstStyle/>
          <a:p>
            <a:r>
              <a:rPr lang="en-US" altLang="en-US" b="1" dirty="0">
                <a:ea typeface="ＭＳ Ｐゴシック" panose="020B0600070205080204" pitchFamily="34" charset="-128"/>
              </a:rPr>
              <a:t>Industrial Ecosystems</a:t>
            </a:r>
            <a:endParaRPr lang="en-IN" b="1" dirty="0">
              <a:latin typeface="Calibri" panose="020F0502020204030204" pitchFamily="34" charset="0"/>
            </a:endParaRPr>
          </a:p>
        </p:txBody>
      </p:sp>
      <p:sp>
        <p:nvSpPr>
          <p:cNvPr id="8" name="Content Placeholder 7"/>
          <p:cNvSpPr>
            <a:spLocks noGrp="1"/>
          </p:cNvSpPr>
          <p:nvPr>
            <p:ph sz="quarter" idx="16"/>
          </p:nvPr>
        </p:nvSpPr>
        <p:spPr>
          <a:xfrm>
            <a:off x="304800" y="1752600"/>
            <a:ext cx="8153400" cy="1371600"/>
          </a:xfrm>
        </p:spPr>
        <p:txBody>
          <a:bodyPr/>
          <a:lstStyle/>
          <a:p>
            <a:pPr marL="291600" indent="-291600">
              <a:spcBef>
                <a:spcPts val="600"/>
              </a:spcBef>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rPr>
              <a:t>Interconnections within industrial cycles</a:t>
            </a:r>
          </a:p>
          <a:p>
            <a:pPr marL="291600" indent="-291600">
              <a:spcBef>
                <a:spcPts val="600"/>
              </a:spcBef>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rPr>
              <a:t>Studied in field of industrial ecology</a:t>
            </a:r>
          </a:p>
          <a:p>
            <a:pPr marL="291600" indent="-291600">
              <a:spcBef>
                <a:spcPts val="600"/>
              </a:spcBef>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rPr>
              <a:t>Can reduce local inefficiencies and increase profits</a:t>
            </a:r>
          </a:p>
        </p:txBody>
      </p:sp>
      <p:pic>
        <p:nvPicPr>
          <p:cNvPr id="7" name="Content Placeholder 6" descr="A flowchart of the industrial ecosystem in Kalundborg, Denmark. Electric power plant puts off waste steam and heat for oil refineries, area homes, greenhouses, fish farming, and pharmaceutical plants. They also put off fly ash for cement manufacturers and waste calcium sulfate for wallboards. Oil refineries put off surplus natural gas for electric power plants and wallboards and also put off waste sulfur for sulfuric acid producers. Fish farming and pharmaceutical plants put off sludge for local farmers.&#10;"/>
          <p:cNvPicPr>
            <a:picLocks noGrp="1" noChangeAspect="1"/>
          </p:cNvPicPr>
          <p:nvPr>
            <p:ph sz="quarter" idx="17"/>
          </p:nvPr>
        </p:nvPicPr>
        <p:blipFill>
          <a:blip r:embed="rId2"/>
          <a:stretch>
            <a:fillRect/>
          </a:stretch>
        </p:blipFill>
        <p:spPr>
          <a:xfrm>
            <a:off x="1904070" y="3429000"/>
            <a:ext cx="4868082" cy="2459468"/>
          </a:xfrm>
          <a:prstGeom prst="rect">
            <a:avLst/>
          </a:prstGeom>
        </p:spPr>
      </p:pic>
      <p:sp>
        <p:nvSpPr>
          <p:cNvPr id="4" name="Slide Number Placeholder 3"/>
          <p:cNvSpPr>
            <a:spLocks noGrp="1"/>
          </p:cNvSpPr>
          <p:nvPr>
            <p:ph type="sldNum" sz="quarter" idx="10"/>
          </p:nvPr>
        </p:nvSpPr>
        <p:spPr/>
        <p:txBody>
          <a:bodyPr/>
          <a:lstStyle/>
          <a:p>
            <a:fld id="{67B19427-F580-D146-B60E-4CADEE75497F}" type="slidenum">
              <a:rPr lang="en-US" smtClean="0">
                <a:latin typeface="Calibri" panose="020F0502020204030204" pitchFamily="34" charset="0"/>
              </a:rPr>
              <a:pPr/>
              <a:t>42</a:t>
            </a:fld>
            <a:endParaRPr lang="en-US" dirty="0">
              <a:latin typeface="Calibri" panose="020F0502020204030204" pitchFamily="34" charset="0"/>
            </a:endParaRPr>
          </a:p>
        </p:txBody>
      </p:sp>
      <p:sp>
        <p:nvSpPr>
          <p:cNvPr id="5" name="Footer Placeholder 4"/>
          <p:cNvSpPr>
            <a:spLocks noGrp="1"/>
          </p:cNvSpPr>
          <p:nvPr>
            <p:ph type="ftr" sz="quarter" idx="11"/>
          </p:nvPr>
        </p:nvSpPr>
        <p:spPr/>
        <p:txBody>
          <a:bodyPr/>
          <a:lstStyle/>
          <a:p>
            <a:r>
              <a:rPr lang="en-US" smtClean="0">
                <a:latin typeface="Calibri" panose="020F0502020204030204" pitchFamily="34" charset="0"/>
              </a:rPr>
              <a:t>Copyright ©2018 John Wiley &amp; Sons, Inc. </a:t>
            </a:r>
            <a:endParaRPr lang="en-US" dirty="0">
              <a:latin typeface="Calibri" panose="020F0502020204030204" pitchFamily="34" charset="0"/>
            </a:endParaRPr>
          </a:p>
        </p:txBody>
      </p:sp>
    </p:spTree>
    <p:extLst>
      <p:ext uri="{BB962C8B-B14F-4D97-AF65-F5344CB8AC3E}">
        <p14:creationId xmlns:p14="http://schemas.microsoft.com/office/powerpoint/2010/main" val="1540405028"/>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761999"/>
          </a:xfrm>
        </p:spPr>
        <p:txBody>
          <a:bodyPr/>
          <a:lstStyle/>
          <a:p>
            <a:r>
              <a:rPr lang="en-US" b="1" dirty="0" smtClean="0">
                <a:latin typeface="Calibri" panose="020F0502020204030204" pitchFamily="34" charset="0"/>
              </a:rPr>
              <a:t>Copyright</a:t>
            </a:r>
            <a:endParaRPr lang="en-US" b="1" dirty="0">
              <a:latin typeface="Calibri" panose="020F0502020204030204" pitchFamily="34" charset="0"/>
            </a:endParaRPr>
          </a:p>
        </p:txBody>
      </p:sp>
      <p:sp>
        <p:nvSpPr>
          <p:cNvPr id="3" name="Content Placeholder 2"/>
          <p:cNvSpPr>
            <a:spLocks noGrp="1"/>
          </p:cNvSpPr>
          <p:nvPr>
            <p:ph sz="quarter" idx="16"/>
          </p:nvPr>
        </p:nvSpPr>
        <p:spPr>
          <a:xfrm>
            <a:off x="304800" y="1752600"/>
            <a:ext cx="8534400" cy="3733800"/>
          </a:xfrm>
        </p:spPr>
        <p:txBody>
          <a:bodyPr/>
          <a:lstStyle/>
          <a:p>
            <a:r>
              <a:rPr lang="en-US" sz="2400" b="1" dirty="0" smtClean="0">
                <a:latin typeface="Calibri" panose="020F0502020204030204" pitchFamily="34" charset="0"/>
              </a:rPr>
              <a:t>Copyright © 2018 John Wiley &amp; Sons, Inc.</a:t>
            </a:r>
          </a:p>
          <a:p>
            <a:pPr>
              <a:lnSpc>
                <a:spcPct val="150000"/>
              </a:lnSpc>
            </a:pPr>
            <a:r>
              <a:rPr lang="en-US" sz="1800" dirty="0" smtClean="0">
                <a:latin typeface="Calibri" panose="020F0502020204030204" pitchFamily="34" charset="0"/>
              </a:rPr>
              <a:t>All rights reserved. Reproduction or translation of this work beyond that permitted in Section 117 of the 19</a:t>
            </a:r>
            <a:r>
              <a:rPr lang="en-US" sz="100" dirty="0" smtClean="0">
                <a:latin typeface="Calibri" panose="020F0502020204030204" pitchFamily="34" charset="0"/>
              </a:rPr>
              <a:t> </a:t>
            </a:r>
            <a:r>
              <a:rPr lang="en-US" sz="1800" dirty="0" smtClean="0">
                <a:latin typeface="Calibri" panose="020F0502020204030204" pitchFamily="34" charset="0"/>
              </a:rPr>
              <a:t>76 United States Act without the express written permission of the copyright owner is unlawful. Request for further information should be addressed to the Permissions Department, John Wiley &amp; Sons, Inc. The purchaser may make back-up copies for his/her own use only and not for distribution or resale. The Publisher assumes no responsibility for errors, omissions, or damages, caused by the use of these programs or from the use of the information contained herein.</a:t>
            </a:r>
            <a:endParaRPr lang="en-US" sz="1800" dirty="0">
              <a:latin typeface="Calibri" panose="020F0502020204030204" pitchFamily="34" charset="0"/>
            </a:endParaRPr>
          </a:p>
        </p:txBody>
      </p:sp>
      <p:sp>
        <p:nvSpPr>
          <p:cNvPr id="4" name="Slide Number Placeholder 3"/>
          <p:cNvSpPr>
            <a:spLocks noGrp="1"/>
          </p:cNvSpPr>
          <p:nvPr>
            <p:ph type="sldNum" sz="quarter" idx="10"/>
          </p:nvPr>
        </p:nvSpPr>
        <p:spPr/>
        <p:txBody>
          <a:bodyPr/>
          <a:lstStyle/>
          <a:p>
            <a:fld id="{67B19427-F580-D146-B60E-4CADEE75497F}" type="slidenum">
              <a:rPr lang="en-US" smtClean="0">
                <a:latin typeface="Calibri" panose="020F0502020204030204" pitchFamily="34" charset="0"/>
              </a:rPr>
              <a:pPr/>
              <a:t>43</a:t>
            </a:fld>
            <a:endParaRPr lang="en-US" dirty="0">
              <a:latin typeface="Calibri" panose="020F0502020204030204" pitchFamily="34" charset="0"/>
            </a:endParaRPr>
          </a:p>
        </p:txBody>
      </p:sp>
      <p:sp>
        <p:nvSpPr>
          <p:cNvPr id="5" name="Footer Placeholder 4"/>
          <p:cNvSpPr>
            <a:spLocks noGrp="1"/>
          </p:cNvSpPr>
          <p:nvPr>
            <p:ph type="ftr" sz="quarter" idx="11"/>
          </p:nvPr>
        </p:nvSpPr>
        <p:spPr/>
        <p:txBody>
          <a:bodyPr/>
          <a:lstStyle/>
          <a:p>
            <a:r>
              <a:rPr lang="en-US" dirty="0">
                <a:latin typeface="Calibri" panose="020F0502020204030204" pitchFamily="34" charset="0"/>
              </a:rPr>
              <a:t>Copyright ©2018 John Wiley &amp; Sons, Inc. </a:t>
            </a:r>
          </a:p>
        </p:txBody>
      </p:sp>
    </p:spTree>
    <p:extLst>
      <p:ext uri="{BB962C8B-B14F-4D97-AF65-F5344CB8AC3E}">
        <p14:creationId xmlns:p14="http://schemas.microsoft.com/office/powerpoint/2010/main" val="3364328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
          <p:cNvSpPr>
            <a:spLocks noGrp="1"/>
          </p:cNvSpPr>
          <p:nvPr>
            <p:ph type="title"/>
          </p:nvPr>
        </p:nvSpPr>
        <p:spPr>
          <a:xfrm>
            <a:off x="304800" y="762000"/>
            <a:ext cx="8534400" cy="685800"/>
          </a:xfrm>
          <a:prstGeom prst="rect">
            <a:avLst/>
          </a:prstGeom>
        </p:spPr>
        <p:txBody>
          <a:bodyPr/>
          <a:lstStyle/>
          <a:p>
            <a:r>
              <a:rPr lang="en-US" altLang="en-US" b="1" dirty="0">
                <a:latin typeface="Calibri" panose="020F0502020204030204" pitchFamily="34" charset="0"/>
                <a:ea typeface="ＭＳ Ｐゴシック" panose="020B0600070205080204" pitchFamily="34" charset="-128"/>
              </a:rPr>
              <a:t>Introduction to Minerals</a:t>
            </a:r>
            <a:endParaRPr lang="en-US" sz="4000" b="1" dirty="0">
              <a:solidFill>
                <a:schemeClr val="accent1"/>
              </a:solidFill>
              <a:latin typeface="Calibri" panose="020F0502020204030204" pitchFamily="34" charset="0"/>
            </a:endParaRPr>
          </a:p>
        </p:txBody>
      </p:sp>
      <p:sp>
        <p:nvSpPr>
          <p:cNvPr id="4" name="Content Placeholder 2"/>
          <p:cNvSpPr>
            <a:spLocks noGrp="1"/>
          </p:cNvSpPr>
          <p:nvPr>
            <p:ph sz="quarter" idx="15"/>
          </p:nvPr>
        </p:nvSpPr>
        <p:spPr>
          <a:xfrm>
            <a:off x="304800" y="1524000"/>
            <a:ext cx="8382000" cy="4572000"/>
          </a:xfrm>
        </p:spPr>
        <p:txBody>
          <a:bodyPr/>
          <a:lstStyle/>
          <a:p>
            <a:r>
              <a:rPr lang="en-US" altLang="en-US" dirty="0">
                <a:latin typeface="Calibri" panose="020F0502020204030204" pitchFamily="34" charset="0"/>
                <a:ea typeface="ＭＳ Ｐゴシック" panose="020B0600070205080204" pitchFamily="34" charset="-128"/>
              </a:rPr>
              <a:t>Mineral - inorganic solid, occurring naturally in or on the Earth’s crust with a characteristic chemical and physical properties</a:t>
            </a:r>
          </a:p>
          <a:p>
            <a:r>
              <a:rPr lang="en-US" altLang="en-US" dirty="0">
                <a:latin typeface="Calibri" panose="020F0502020204030204" pitchFamily="34" charset="0"/>
                <a:ea typeface="ＭＳ Ｐゴシック" panose="020B0600070205080204" pitchFamily="34" charset="-128"/>
              </a:rPr>
              <a:t>Rock - naturally formed aggregate of minerals</a:t>
            </a:r>
          </a:p>
          <a:p>
            <a:pPr marL="622800" lvl="1" indent="-320400">
              <a:spcBef>
                <a:spcPts val="600"/>
              </a:spcBef>
              <a:buClr>
                <a:schemeClr val="accent2"/>
              </a:buClr>
              <a:buSzPct val="80000"/>
              <a:buFont typeface="Courier New" panose="02070309020205020404" pitchFamily="49" charset="0"/>
              <a:buChar char="o"/>
            </a:pPr>
            <a:r>
              <a:rPr lang="en-US" altLang="en-US" sz="2400" dirty="0">
                <a:latin typeface="Calibri" panose="020F0502020204030204" pitchFamily="34" charset="0"/>
                <a:ea typeface="+mn-ea"/>
                <a:cs typeface="+mn-cs"/>
              </a:rPr>
              <a:t>Igneous, sedimentary, metamorphic</a:t>
            </a:r>
          </a:p>
          <a:p>
            <a:pPr marL="622800" lvl="1" indent="-320400">
              <a:spcBef>
                <a:spcPts val="600"/>
              </a:spcBef>
              <a:buClr>
                <a:schemeClr val="accent2"/>
              </a:buClr>
              <a:buSzPct val="80000"/>
              <a:buFont typeface="Courier New" panose="02070309020205020404" pitchFamily="49" charset="0"/>
              <a:buChar char="o"/>
            </a:pPr>
            <a:r>
              <a:rPr lang="en-US" altLang="en-US" sz="2400" dirty="0">
                <a:latin typeface="Calibri" panose="020F0502020204030204" pitchFamily="34" charset="0"/>
                <a:ea typeface="+mn-ea"/>
                <a:cs typeface="+mn-cs"/>
              </a:rPr>
              <a:t>Rock cycle – cycle of rock transformation that involves all parts of Earth’s crust</a:t>
            </a:r>
          </a:p>
          <a:p>
            <a:r>
              <a:rPr lang="en-US" altLang="en-US" dirty="0">
                <a:latin typeface="Calibri" panose="020F0502020204030204" pitchFamily="34" charset="0"/>
                <a:ea typeface="ＭＳ Ｐゴシック" panose="020B0600070205080204" pitchFamily="34" charset="-128"/>
              </a:rPr>
              <a:t>Ore</a:t>
            </a:r>
          </a:p>
          <a:p>
            <a:pPr marL="622800" lvl="1" indent="-320400">
              <a:spcBef>
                <a:spcPts val="600"/>
              </a:spcBef>
              <a:buClr>
                <a:schemeClr val="accent2"/>
              </a:buClr>
              <a:buSzPct val="80000"/>
              <a:buFont typeface="Courier New" panose="02070309020205020404" pitchFamily="49" charset="0"/>
              <a:buChar char="o"/>
            </a:pPr>
            <a:r>
              <a:rPr lang="en-US" altLang="en-US" sz="2400" dirty="0">
                <a:latin typeface="Calibri" panose="020F0502020204030204" pitchFamily="34" charset="0"/>
                <a:ea typeface="+mn-ea"/>
                <a:cs typeface="+mn-cs"/>
              </a:rPr>
              <a:t>Rock that contains enough of a mineral to be profitably mined and extracted</a:t>
            </a:r>
          </a:p>
        </p:txBody>
      </p:sp>
      <p:sp>
        <p:nvSpPr>
          <p:cNvPr id="5" name="Slide Number Placeholder "/>
          <p:cNvSpPr>
            <a:spLocks noGrp="1"/>
          </p:cNvSpPr>
          <p:nvPr>
            <p:ph type="sldNum" sz="quarter" idx="10"/>
          </p:nvPr>
        </p:nvSpPr>
        <p:spPr/>
        <p:txBody>
          <a:bodyPr/>
          <a:lstStyle/>
          <a:p>
            <a:fld id="{67B19427-F580-D146-B60E-4CADEE75497F}" type="slidenum">
              <a:rPr lang="en-US" smtClean="0">
                <a:latin typeface="Calibri" panose="020F0502020204030204" pitchFamily="34" charset="0"/>
              </a:rPr>
              <a:pPr/>
              <a:t>5</a:t>
            </a:fld>
            <a:endParaRPr lang="en-US" dirty="0">
              <a:latin typeface="Calibri" panose="020F0502020204030204" pitchFamily="34" charset="0"/>
            </a:endParaRPr>
          </a:p>
        </p:txBody>
      </p:sp>
      <p:sp>
        <p:nvSpPr>
          <p:cNvPr id="6" name="Footer Placeholder "/>
          <p:cNvSpPr>
            <a:spLocks noGrp="1"/>
          </p:cNvSpPr>
          <p:nvPr>
            <p:ph type="ftr" sz="quarter" idx="11"/>
          </p:nvPr>
        </p:nvSpPr>
        <p:spPr/>
        <p:txBody>
          <a:bodyPr/>
          <a:lstStyle/>
          <a:p>
            <a:r>
              <a:rPr lang="en-US" dirty="0">
                <a:latin typeface="Calibri" panose="020F0502020204030204" pitchFamily="34" charset="0"/>
              </a:rPr>
              <a:t>Copyright ©2018 John Wiley &amp; Sons, Inc. </a:t>
            </a:r>
          </a:p>
        </p:txBody>
      </p:sp>
    </p:spTree>
    <p:extLst>
      <p:ext uri="{BB962C8B-B14F-4D97-AF65-F5344CB8AC3E}">
        <p14:creationId xmlns:p14="http://schemas.microsoft.com/office/powerpoint/2010/main" val="358485911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762002"/>
            <a:ext cx="8534400" cy="695043"/>
          </a:xfrm>
        </p:spPr>
        <p:txBody>
          <a:bodyPr>
            <a:normAutofit/>
          </a:bodyPr>
          <a:lstStyle/>
          <a:p>
            <a:r>
              <a:rPr lang="en-US" altLang="en-US" b="1" dirty="0">
                <a:latin typeface="Calibri" panose="020F0502020204030204" pitchFamily="34" charset="0"/>
                <a:ea typeface="ＭＳ Ｐゴシック" panose="020B0600070205080204" pitchFamily="34" charset="-128"/>
              </a:rPr>
              <a:t>Rock Cycle</a:t>
            </a:r>
            <a:endParaRPr lang="en-IN" b="1" dirty="0">
              <a:latin typeface="Calibri" panose="020F0502020204030204" pitchFamily="34" charset="0"/>
            </a:endParaRPr>
          </a:p>
        </p:txBody>
      </p:sp>
      <p:pic>
        <p:nvPicPr>
          <p:cNvPr id="3" name="Content Placeholder 2" descr="A diagram lists the rock cycle in 4 steps using photos and arrows. Step 1. Igneous rock. Basalt columns are a type of igneous rock formed by the cooling of magma. Weathering, erosion, transport, deposition, and compaction lead to sedimentary. Heating, pressure, and chemical action lead to metamorphic. Step 2. Sedimentary rock. Sandstone is a type of sedimentary rock. Heat, pressure, and chemical action lead to metamorphic. Step 3. Metamorphic rock. Quartzite is a metamorphic rock derived from sandstone. Weathering, erosion, transport, deposition, and compaction lead to sedimentary. Heating and melting lead to magma. Step 4. Magma. Lava is magma that reaches the surface through a volcanic vent. Cooling and solidification lead to igneous.&#10;"/>
          <p:cNvPicPr>
            <a:picLocks noGrp="1" noChangeAspect="1"/>
          </p:cNvPicPr>
          <p:nvPr>
            <p:ph sz="quarter" idx="16"/>
          </p:nvPr>
        </p:nvPicPr>
        <p:blipFill>
          <a:blip r:embed="rId2"/>
          <a:stretch>
            <a:fillRect/>
          </a:stretch>
        </p:blipFill>
        <p:spPr>
          <a:xfrm>
            <a:off x="1790752" y="1694634"/>
            <a:ext cx="5410095" cy="3576618"/>
          </a:xfrm>
          <a:prstGeom prst="rect">
            <a:avLst/>
          </a:prstGeom>
        </p:spPr>
      </p:pic>
      <p:sp>
        <p:nvSpPr>
          <p:cNvPr id="7" name="Content Placeholder 6"/>
          <p:cNvSpPr>
            <a:spLocks noGrp="1"/>
          </p:cNvSpPr>
          <p:nvPr>
            <p:ph sz="quarter" idx="16"/>
          </p:nvPr>
        </p:nvSpPr>
        <p:spPr>
          <a:xfrm>
            <a:off x="304800" y="5410201"/>
            <a:ext cx="8382000" cy="838200"/>
          </a:xfrm>
        </p:spPr>
        <p:txBody>
          <a:bodyPr/>
          <a:lstStyle/>
          <a:p>
            <a:pPr marL="292608" indent="-292608">
              <a:buClr>
                <a:schemeClr val="accent2"/>
              </a:buClr>
              <a:buFont typeface="Arial" charset="0"/>
              <a:buChar char="•"/>
            </a:pPr>
            <a:r>
              <a:rPr lang="en-US" altLang="en-US" sz="3000" dirty="0">
                <a:latin typeface="Calibri" panose="020F0502020204030204" pitchFamily="34" charset="0"/>
                <a:ea typeface="ＭＳ Ｐゴシック" panose="020B0600070205080204" pitchFamily="34" charset="-128"/>
              </a:rPr>
              <a:t>Which process is shared by more than one part of the rock cycle?</a:t>
            </a:r>
          </a:p>
        </p:txBody>
      </p:sp>
      <p:sp>
        <p:nvSpPr>
          <p:cNvPr id="4" name="Slide Number Placeholder 3"/>
          <p:cNvSpPr>
            <a:spLocks noGrp="1"/>
          </p:cNvSpPr>
          <p:nvPr>
            <p:ph type="sldNum" sz="quarter" idx="10"/>
          </p:nvPr>
        </p:nvSpPr>
        <p:spPr/>
        <p:txBody>
          <a:bodyPr/>
          <a:lstStyle/>
          <a:p>
            <a:fld id="{67B19427-F580-D146-B60E-4CADEE75497F}" type="slidenum">
              <a:rPr lang="en-US" smtClean="0">
                <a:latin typeface="Calibri" panose="020F0502020204030204" pitchFamily="34" charset="0"/>
              </a:rPr>
              <a:pPr/>
              <a:t>6</a:t>
            </a:fld>
            <a:endParaRPr lang="en-US" dirty="0">
              <a:latin typeface="Calibri" panose="020F0502020204030204" pitchFamily="34" charset="0"/>
            </a:endParaRPr>
          </a:p>
        </p:txBody>
      </p:sp>
      <p:sp>
        <p:nvSpPr>
          <p:cNvPr id="5" name="Footer Placeholder 4"/>
          <p:cNvSpPr>
            <a:spLocks noGrp="1"/>
          </p:cNvSpPr>
          <p:nvPr>
            <p:ph type="ftr" sz="quarter" idx="11"/>
          </p:nvPr>
        </p:nvSpPr>
        <p:spPr/>
        <p:txBody>
          <a:bodyPr/>
          <a:lstStyle/>
          <a:p>
            <a:r>
              <a:rPr lang="en-US" smtClean="0">
                <a:latin typeface="Calibri" panose="020F0502020204030204" pitchFamily="34" charset="0"/>
              </a:rPr>
              <a:t>Copyright ©2018 John Wiley &amp; Sons, Inc. </a:t>
            </a:r>
            <a:endParaRPr lang="en-US" dirty="0">
              <a:latin typeface="Calibri" panose="020F0502020204030204" pitchFamily="34" charset="0"/>
            </a:endParaRPr>
          </a:p>
        </p:txBody>
      </p:sp>
    </p:spTree>
    <p:extLst>
      <p:ext uri="{BB962C8B-B14F-4D97-AF65-F5344CB8AC3E}">
        <p14:creationId xmlns:p14="http://schemas.microsoft.com/office/powerpoint/2010/main" val="101445594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
          <p:cNvSpPr>
            <a:spLocks noGrp="1"/>
          </p:cNvSpPr>
          <p:nvPr>
            <p:ph type="title"/>
          </p:nvPr>
        </p:nvSpPr>
        <p:spPr>
          <a:xfrm>
            <a:off x="304800" y="762000"/>
            <a:ext cx="8534400" cy="1066800"/>
          </a:xfrm>
          <a:prstGeom prst="rect">
            <a:avLst/>
          </a:prstGeom>
        </p:spPr>
        <p:txBody>
          <a:bodyPr>
            <a:normAutofit fontScale="90000"/>
          </a:bodyPr>
          <a:lstStyle/>
          <a:p>
            <a:r>
              <a:rPr lang="en-US" altLang="en-US" b="1" dirty="0">
                <a:latin typeface="Calibri" panose="020F0502020204030204" pitchFamily="34" charset="0"/>
                <a:ea typeface="ＭＳ Ｐゴシック" panose="020B0600070205080204" pitchFamily="34" charset="-128"/>
              </a:rPr>
              <a:t>Igneous, Sedimentary, and Metamorphic Rocks</a:t>
            </a:r>
            <a:endParaRPr lang="en-US" sz="4000" b="1" dirty="0">
              <a:solidFill>
                <a:schemeClr val="accent1"/>
              </a:solidFill>
              <a:latin typeface="Calibri" panose="020F0502020204030204" pitchFamily="34" charset="0"/>
            </a:endParaRPr>
          </a:p>
        </p:txBody>
      </p:sp>
      <p:sp>
        <p:nvSpPr>
          <p:cNvPr id="4" name="Content Placeholder 2"/>
          <p:cNvSpPr>
            <a:spLocks noGrp="1"/>
          </p:cNvSpPr>
          <p:nvPr>
            <p:ph sz="quarter" idx="15"/>
          </p:nvPr>
        </p:nvSpPr>
        <p:spPr>
          <a:xfrm>
            <a:off x="304800" y="1981200"/>
            <a:ext cx="8382000" cy="3429000"/>
          </a:xfrm>
        </p:spPr>
        <p:txBody>
          <a:bodyPr/>
          <a:lstStyle/>
          <a:p>
            <a:r>
              <a:rPr lang="en-US" altLang="en-US" sz="2800" dirty="0">
                <a:latin typeface="Calibri" panose="020F0502020204030204" pitchFamily="34" charset="0"/>
                <a:ea typeface="ＭＳ Ｐゴシック" panose="020B0600070205080204" pitchFamily="34" charset="-128"/>
              </a:rPr>
              <a:t>Igneous</a:t>
            </a:r>
          </a:p>
          <a:p>
            <a:pPr marL="622800" lvl="1" indent="-320400">
              <a:spcBef>
                <a:spcPts val="600"/>
              </a:spcBef>
              <a:buClr>
                <a:schemeClr val="accent2"/>
              </a:buClr>
              <a:buSzPct val="80000"/>
              <a:buFont typeface="Courier New" panose="02070309020205020404" pitchFamily="49" charset="0"/>
              <a:buChar char="o"/>
            </a:pPr>
            <a:r>
              <a:rPr lang="en-US" altLang="en-US" sz="2400" dirty="0">
                <a:latin typeface="Calibri" panose="020F0502020204030204" pitchFamily="34" charset="0"/>
                <a:ea typeface="+mn-ea"/>
                <a:cs typeface="+mn-cs"/>
              </a:rPr>
              <a:t>When magma rises from the mantle and cools</a:t>
            </a:r>
          </a:p>
          <a:p>
            <a:r>
              <a:rPr lang="en-US" altLang="en-US" sz="2800" dirty="0">
                <a:latin typeface="Calibri" panose="020F0502020204030204" pitchFamily="34" charset="0"/>
                <a:ea typeface="ＭＳ Ｐゴシック" panose="020B0600070205080204" pitchFamily="34" charset="-128"/>
              </a:rPr>
              <a:t>Sedimentary</a:t>
            </a:r>
          </a:p>
          <a:p>
            <a:pPr marL="622800" lvl="1" indent="-320400">
              <a:spcBef>
                <a:spcPts val="600"/>
              </a:spcBef>
              <a:buClr>
                <a:schemeClr val="accent2"/>
              </a:buClr>
              <a:buSzPct val="80000"/>
              <a:buFont typeface="Courier New" panose="02070309020205020404" pitchFamily="49" charset="0"/>
              <a:buChar char="o"/>
            </a:pPr>
            <a:r>
              <a:rPr lang="en-US" altLang="en-US" sz="2400" dirty="0">
                <a:latin typeface="Calibri" panose="020F0502020204030204" pitchFamily="34" charset="0"/>
                <a:ea typeface="+mn-ea"/>
                <a:cs typeface="+mn-cs"/>
              </a:rPr>
              <a:t>When small fragments of weathered, eroded rocks (or marine organisms) are deposited, compacted, and cemented</a:t>
            </a:r>
          </a:p>
          <a:p>
            <a:r>
              <a:rPr lang="en-US" altLang="en-US" sz="2800" dirty="0">
                <a:latin typeface="Calibri" panose="020F0502020204030204" pitchFamily="34" charset="0"/>
                <a:ea typeface="ＭＳ Ｐゴシック" panose="020B0600070205080204" pitchFamily="34" charset="-128"/>
              </a:rPr>
              <a:t>Metamorphic</a:t>
            </a:r>
          </a:p>
          <a:p>
            <a:pPr marL="622800" lvl="1" indent="-320400">
              <a:spcBef>
                <a:spcPts val="600"/>
              </a:spcBef>
              <a:buClr>
                <a:schemeClr val="accent2"/>
              </a:buClr>
              <a:buSzPct val="80000"/>
              <a:buFont typeface="Courier New" panose="02070309020205020404" pitchFamily="49" charset="0"/>
              <a:buChar char="o"/>
            </a:pPr>
            <a:r>
              <a:rPr lang="en-US" altLang="en-US" sz="2400" dirty="0">
                <a:latin typeface="Calibri" panose="020F0502020204030204" pitchFamily="34" charset="0"/>
                <a:ea typeface="+mn-ea"/>
                <a:cs typeface="+mn-cs"/>
              </a:rPr>
              <a:t>When intense heat and pressure alter igneous, sedimentary, or other metamorphic rocks</a:t>
            </a:r>
          </a:p>
        </p:txBody>
      </p:sp>
      <p:sp>
        <p:nvSpPr>
          <p:cNvPr id="5" name="Slide Number Placeholder "/>
          <p:cNvSpPr>
            <a:spLocks noGrp="1"/>
          </p:cNvSpPr>
          <p:nvPr>
            <p:ph type="sldNum" sz="quarter" idx="10"/>
          </p:nvPr>
        </p:nvSpPr>
        <p:spPr/>
        <p:txBody>
          <a:bodyPr/>
          <a:lstStyle/>
          <a:p>
            <a:fld id="{67B19427-F580-D146-B60E-4CADEE75497F}" type="slidenum">
              <a:rPr lang="en-US" smtClean="0">
                <a:latin typeface="Calibri" panose="020F0502020204030204" pitchFamily="34" charset="0"/>
              </a:rPr>
              <a:pPr/>
              <a:t>7</a:t>
            </a:fld>
            <a:endParaRPr lang="en-US" dirty="0">
              <a:latin typeface="Calibri" panose="020F0502020204030204" pitchFamily="34" charset="0"/>
            </a:endParaRPr>
          </a:p>
        </p:txBody>
      </p:sp>
      <p:sp>
        <p:nvSpPr>
          <p:cNvPr id="6" name="Footer Placeholder "/>
          <p:cNvSpPr>
            <a:spLocks noGrp="1"/>
          </p:cNvSpPr>
          <p:nvPr>
            <p:ph type="ftr" sz="quarter" idx="11"/>
          </p:nvPr>
        </p:nvSpPr>
        <p:spPr/>
        <p:txBody>
          <a:bodyPr/>
          <a:lstStyle/>
          <a:p>
            <a:r>
              <a:rPr lang="en-US" dirty="0">
                <a:latin typeface="Calibri" panose="020F0502020204030204" pitchFamily="34" charset="0"/>
              </a:rPr>
              <a:t>Copyright ©2018 John Wiley &amp; Sons, Inc. </a:t>
            </a:r>
          </a:p>
        </p:txBody>
      </p:sp>
    </p:spTree>
    <p:extLst>
      <p:ext uri="{BB962C8B-B14F-4D97-AF65-F5344CB8AC3E}">
        <p14:creationId xmlns:p14="http://schemas.microsoft.com/office/powerpoint/2010/main" val="102483025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702008"/>
          </a:xfrm>
        </p:spPr>
        <p:txBody>
          <a:bodyPr/>
          <a:lstStyle/>
          <a:p>
            <a:r>
              <a:rPr lang="en-US" altLang="en-US" b="1" dirty="0">
                <a:latin typeface="Calibri" panose="020F0502020204030204" pitchFamily="34" charset="0"/>
                <a:ea typeface="ＭＳ Ｐゴシック" panose="020B0600070205080204" pitchFamily="34" charset="-128"/>
              </a:rPr>
              <a:t>Important Minerals and Their Uses</a:t>
            </a:r>
            <a:endParaRPr lang="en-IN" b="1" dirty="0">
              <a:latin typeface="Calibri" panose="020F0502020204030204" pitchFamily="34" charset="0"/>
            </a:endParaRPr>
          </a:p>
        </p:txBody>
      </p:sp>
      <p:sp>
        <p:nvSpPr>
          <p:cNvPr id="4" name="Content Placeholder 3"/>
          <p:cNvSpPr>
            <a:spLocks noGrp="1"/>
          </p:cNvSpPr>
          <p:nvPr>
            <p:ph sz="quarter" idx="17"/>
          </p:nvPr>
        </p:nvSpPr>
        <p:spPr>
          <a:xfrm>
            <a:off x="304800" y="1547171"/>
            <a:ext cx="8153400" cy="357829"/>
          </a:xfrm>
        </p:spPr>
        <p:txBody>
          <a:bodyPr/>
          <a:lstStyle/>
          <a:p>
            <a:r>
              <a:rPr lang="en-IN" b="1" dirty="0" smtClean="0">
                <a:latin typeface="Calibri" panose="020F0502020204030204" pitchFamily="34" charset="0"/>
              </a:rPr>
              <a:t>Table </a:t>
            </a:r>
            <a:r>
              <a:rPr lang="en-IN" b="1" dirty="0">
                <a:latin typeface="Calibri" panose="020F0502020204030204" pitchFamily="34" charset="0"/>
              </a:rPr>
              <a:t>15.1 Some Important Minerals and Their Uses.*</a:t>
            </a:r>
            <a:endParaRPr lang="en-IN" dirty="0">
              <a:latin typeface="Calibri" panose="020F0502020204030204" pitchFamily="34" charset="0"/>
            </a:endParaRPr>
          </a:p>
        </p:txBody>
      </p:sp>
      <p:graphicFrame>
        <p:nvGraphicFramePr>
          <p:cNvPr id="22" name="Content Placeholder 21" descr="Table is accessible to screenreaders"/>
          <p:cNvGraphicFramePr>
            <a:graphicFrameLocks noGrp="1"/>
          </p:cNvGraphicFramePr>
          <p:nvPr>
            <p:ph sz="quarter" idx="16"/>
            <p:extLst>
              <p:ext uri="{D42A27DB-BD31-4B8C-83A1-F6EECF244321}">
                <p14:modId xmlns:p14="http://schemas.microsoft.com/office/powerpoint/2010/main" val="2645293620"/>
              </p:ext>
            </p:extLst>
          </p:nvPr>
        </p:nvGraphicFramePr>
        <p:xfrm>
          <a:off x="228511" y="2057400"/>
          <a:ext cx="8534400" cy="4236720"/>
        </p:xfrm>
        <a:graphic>
          <a:graphicData uri="http://schemas.openxmlformats.org/drawingml/2006/table">
            <a:tbl>
              <a:tblPr firstRow="1" bandRow="1">
                <a:tableStyleId>{5C22544A-7EE6-4342-B048-85BDC9FD1C3A}</a:tableStyleId>
              </a:tblPr>
              <a:tblGrid>
                <a:gridCol w="2133600">
                  <a:extLst>
                    <a:ext uri="{9D8B030D-6E8A-4147-A177-3AD203B41FA5}">
                      <a16:colId xmlns:a16="http://schemas.microsoft.com/office/drawing/2014/main" xmlns="" val="1825265751"/>
                    </a:ext>
                  </a:extLst>
                </a:gridCol>
                <a:gridCol w="1981289">
                  <a:extLst>
                    <a:ext uri="{9D8B030D-6E8A-4147-A177-3AD203B41FA5}">
                      <a16:colId xmlns:a16="http://schemas.microsoft.com/office/drawing/2014/main" xmlns="" val="1891510362"/>
                    </a:ext>
                  </a:extLst>
                </a:gridCol>
                <a:gridCol w="2133600">
                  <a:extLst>
                    <a:ext uri="{9D8B030D-6E8A-4147-A177-3AD203B41FA5}">
                      <a16:colId xmlns:a16="http://schemas.microsoft.com/office/drawing/2014/main" xmlns="" val="3523983391"/>
                    </a:ext>
                  </a:extLst>
                </a:gridCol>
                <a:gridCol w="2285911">
                  <a:extLst>
                    <a:ext uri="{9D8B030D-6E8A-4147-A177-3AD203B41FA5}">
                      <a16:colId xmlns:a16="http://schemas.microsoft.com/office/drawing/2014/main" xmlns="" val="1400852204"/>
                    </a:ext>
                  </a:extLst>
                </a:gridCol>
              </a:tblGrid>
              <a:tr h="1828800">
                <a:tc>
                  <a:txBody>
                    <a:bodyPr/>
                    <a:lstStyle/>
                    <a:p>
                      <a:pPr algn="ctr"/>
                      <a:r>
                        <a:rPr lang="en-IN" sz="1400" b="0" i="0" u="none" strike="noStrike" kern="1200" baseline="0" dirty="0" smtClean="0">
                          <a:solidFill>
                            <a:schemeClr val="tx1"/>
                          </a:solidFill>
                          <a:latin typeface="+mn-lt"/>
                          <a:ea typeface="+mn-ea"/>
                          <a:cs typeface="+mn-cs"/>
                        </a:rPr>
                        <a:t>Aluminum</a:t>
                      </a:r>
                    </a:p>
                    <a:p>
                      <a:pPr algn="l"/>
                      <a:endParaRPr lang="en-IN" sz="700" b="0" i="0" u="none" strike="noStrike" kern="1200" baseline="0" dirty="0" smtClean="0">
                        <a:solidFill>
                          <a:schemeClr val="bg1"/>
                        </a:solidFill>
                        <a:latin typeface="+mn-lt"/>
                        <a:ea typeface="+mn-ea"/>
                        <a:cs typeface="+mn-cs"/>
                      </a:endParaRPr>
                    </a:p>
                    <a:p>
                      <a:pPr algn="l"/>
                      <a:r>
                        <a:rPr lang="en-IN" sz="700" b="0" i="0" u="none" strike="noStrike" kern="1200" baseline="0" dirty="0" smtClean="0">
                          <a:solidFill>
                            <a:schemeClr val="bg1"/>
                          </a:solidFill>
                          <a:latin typeface="+mn-lt"/>
                          <a:ea typeface="+mn-ea"/>
                          <a:cs typeface="+mn-cs"/>
                        </a:rPr>
                        <a:t>A photo of a turbine engine of a plane is marked as aluminum.</a:t>
                      </a:r>
                      <a:endParaRPr lang="en-IN" sz="1400" b="0" i="0" u="none" strike="noStrike" kern="1200" baseline="0" dirty="0" smtClean="0">
                        <a:solidFill>
                          <a:schemeClr val="tx1"/>
                        </a:solidFill>
                        <a:latin typeface="+mn-lt"/>
                        <a:ea typeface="+mn-ea"/>
                        <a:cs typeface="+mn-cs"/>
                      </a:endParaRPr>
                    </a:p>
                    <a:p>
                      <a:pPr algn="l"/>
                      <a:endParaRPr lang="en-IN" sz="1400" b="0" i="0" u="none" strike="noStrike" kern="1200" baseline="0" dirty="0" smtClean="0">
                        <a:solidFill>
                          <a:schemeClr val="tx1"/>
                        </a:solidFill>
                        <a:latin typeface="+mn-lt"/>
                        <a:ea typeface="+mn-ea"/>
                        <a:cs typeface="+mn-cs"/>
                      </a:endParaRPr>
                    </a:p>
                    <a:p>
                      <a:pPr algn="l"/>
                      <a:endParaRPr lang="en-IN" sz="1400" b="0" i="0" u="none" strike="noStrike" kern="1200" baseline="0" dirty="0" smtClean="0">
                        <a:solidFill>
                          <a:schemeClr val="tx1"/>
                        </a:solidFill>
                        <a:latin typeface="+mn-lt"/>
                        <a:ea typeface="+mn-ea"/>
                        <a:cs typeface="+mn-cs"/>
                      </a:endParaRPr>
                    </a:p>
                    <a:p>
                      <a:pPr algn="l"/>
                      <a:endParaRPr lang="en-IN" sz="1400" b="0" i="0" u="none" strike="noStrike" kern="1200" baseline="0" dirty="0" smtClean="0">
                        <a:solidFill>
                          <a:schemeClr val="tx1"/>
                        </a:solidFill>
                        <a:latin typeface="+mn-lt"/>
                        <a:ea typeface="+mn-ea"/>
                        <a:cs typeface="+mn-cs"/>
                      </a:endParaRPr>
                    </a:p>
                    <a:p>
                      <a:pPr algn="l"/>
                      <a:endParaRPr lang="en-IN" sz="1400" b="0" i="0" u="none" strike="noStrike" kern="1200" baseline="0" dirty="0" smtClean="0">
                        <a:solidFill>
                          <a:schemeClr val="tx1"/>
                        </a:solidFill>
                        <a:latin typeface="+mn-lt"/>
                        <a:ea typeface="+mn-ea"/>
                        <a:cs typeface="+mn-cs"/>
                      </a:endParaRPr>
                    </a:p>
                    <a:p>
                      <a:pPr algn="l"/>
                      <a:endParaRPr lang="en-IN" sz="1400" b="0" i="0" u="none" strike="noStrike" kern="1200" baseline="0" dirty="0" smtClean="0">
                        <a:solidFill>
                          <a:schemeClr val="tx1"/>
                        </a:solidFill>
                        <a:latin typeface="+mn-lt"/>
                        <a:ea typeface="+mn-ea"/>
                        <a:cs typeface="+mn-cs"/>
                      </a:endParaRPr>
                    </a:p>
                    <a:p>
                      <a:pPr algn="l"/>
                      <a:r>
                        <a:rPr lang="en-IN" sz="1400" b="0" i="0" u="none" strike="noStrike" kern="1200" baseline="0" dirty="0" smtClean="0">
                          <a:solidFill>
                            <a:schemeClr val="tx1"/>
                          </a:solidFill>
                          <a:latin typeface="+mn-lt"/>
                          <a:ea typeface="+mn-ea"/>
                          <a:cs typeface="+mn-cs"/>
                        </a:rPr>
                        <a:t>Aircraft, motor vehicles,</a:t>
                      </a:r>
                    </a:p>
                    <a:p>
                      <a:pPr algn="l"/>
                      <a:r>
                        <a:rPr lang="en-IN" sz="1400" b="0" i="0" u="none" strike="noStrike" kern="1200" baseline="0" dirty="0" smtClean="0">
                          <a:solidFill>
                            <a:schemeClr val="tx1"/>
                          </a:solidFill>
                          <a:latin typeface="+mn-lt"/>
                          <a:ea typeface="+mn-ea"/>
                          <a:cs typeface="+mn-cs"/>
                        </a:rPr>
                        <a:t>packaging (cans, foil),</a:t>
                      </a:r>
                    </a:p>
                    <a:p>
                      <a:pPr algn="l"/>
                      <a:r>
                        <a:rPr lang="en-IN" sz="1400" b="0" i="0" u="none" strike="noStrike" kern="1200" baseline="0" dirty="0" smtClean="0">
                          <a:solidFill>
                            <a:schemeClr val="tx1"/>
                          </a:solidFill>
                          <a:latin typeface="+mn-lt"/>
                          <a:ea typeface="+mn-ea"/>
                          <a:cs typeface="+mn-cs"/>
                        </a:rPr>
                        <a:t>water treatment</a:t>
                      </a:r>
                      <a:endParaRPr lang="en-IN"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IN" sz="1400" b="0" i="0" u="none" strike="noStrike" kern="1200" baseline="0" dirty="0" smtClean="0">
                          <a:solidFill>
                            <a:schemeClr val="tx1"/>
                          </a:solidFill>
                          <a:latin typeface="+mn-lt"/>
                          <a:ea typeface="+mn-ea"/>
                          <a:cs typeface="+mn-cs"/>
                        </a:rPr>
                        <a:t>Chromium</a:t>
                      </a:r>
                    </a:p>
                    <a:p>
                      <a:pPr algn="ctr"/>
                      <a:endParaRPr lang="en-IN" sz="700" b="0" i="0" u="none" strike="noStrike" kern="1200" baseline="0" dirty="0" smtClean="0">
                        <a:solidFill>
                          <a:schemeClr val="bg1"/>
                        </a:solidFill>
                        <a:latin typeface="+mn-lt"/>
                        <a:ea typeface="+mn-ea"/>
                        <a:cs typeface="+mn-cs"/>
                      </a:endParaRPr>
                    </a:p>
                    <a:p>
                      <a:pPr algn="l"/>
                      <a:r>
                        <a:rPr lang="en-IN" sz="700" b="0" i="0" u="none" strike="noStrike" kern="1200" baseline="0" dirty="0" smtClean="0">
                          <a:solidFill>
                            <a:schemeClr val="bg1"/>
                          </a:solidFill>
                          <a:latin typeface="+mn-lt"/>
                          <a:ea typeface="+mn-ea"/>
                          <a:cs typeface="+mn-cs"/>
                        </a:rPr>
                        <a:t>A photo of water coming out of a faucet is marked as chromium.</a:t>
                      </a:r>
                      <a:endParaRPr lang="en-IN" sz="1400" b="0" i="0" u="none" strike="noStrike" kern="1200" baseline="0" dirty="0" smtClean="0">
                        <a:solidFill>
                          <a:schemeClr val="tx1"/>
                        </a:solidFill>
                        <a:latin typeface="+mn-lt"/>
                        <a:ea typeface="+mn-ea"/>
                        <a:cs typeface="+mn-cs"/>
                      </a:endParaRPr>
                    </a:p>
                    <a:p>
                      <a:pPr algn="l"/>
                      <a:endParaRPr lang="en-IN" sz="1400" b="0" i="0" u="none" strike="noStrike" kern="1200" baseline="0" dirty="0" smtClean="0">
                        <a:solidFill>
                          <a:schemeClr val="tx1"/>
                        </a:solidFill>
                        <a:latin typeface="+mn-lt"/>
                        <a:ea typeface="+mn-ea"/>
                        <a:cs typeface="+mn-cs"/>
                      </a:endParaRPr>
                    </a:p>
                    <a:p>
                      <a:pPr algn="l"/>
                      <a:endParaRPr lang="en-IN" sz="1400" b="0" i="0" u="none" strike="noStrike" kern="1200" baseline="0" dirty="0" smtClean="0">
                        <a:solidFill>
                          <a:schemeClr val="tx1"/>
                        </a:solidFill>
                        <a:latin typeface="+mn-lt"/>
                        <a:ea typeface="+mn-ea"/>
                        <a:cs typeface="+mn-cs"/>
                      </a:endParaRPr>
                    </a:p>
                    <a:p>
                      <a:pPr algn="l"/>
                      <a:endParaRPr lang="en-IN" sz="1400" b="0" i="0" u="none" strike="noStrike" kern="1200" baseline="0" dirty="0" smtClean="0">
                        <a:solidFill>
                          <a:schemeClr val="tx1"/>
                        </a:solidFill>
                        <a:latin typeface="+mn-lt"/>
                        <a:ea typeface="+mn-ea"/>
                        <a:cs typeface="+mn-cs"/>
                      </a:endParaRPr>
                    </a:p>
                    <a:p>
                      <a:pPr algn="l"/>
                      <a:endParaRPr lang="en-IN" sz="1400" b="0" i="0" u="none" strike="noStrike" kern="1200" baseline="0" dirty="0" smtClean="0">
                        <a:solidFill>
                          <a:schemeClr val="tx1"/>
                        </a:solidFill>
                        <a:latin typeface="+mn-lt"/>
                        <a:ea typeface="+mn-ea"/>
                        <a:cs typeface="+mn-cs"/>
                      </a:endParaRPr>
                    </a:p>
                    <a:p>
                      <a:pPr algn="l"/>
                      <a:r>
                        <a:rPr lang="en-IN" sz="1400" b="0" i="0" u="none" strike="noStrike" kern="1200" baseline="0" dirty="0" smtClean="0">
                          <a:solidFill>
                            <a:schemeClr val="tx1"/>
                          </a:solidFill>
                          <a:latin typeface="+mn-lt"/>
                          <a:ea typeface="+mn-ea"/>
                          <a:cs typeface="+mn-cs"/>
                        </a:rPr>
                        <a:t>Chrome plate, dyes</a:t>
                      </a:r>
                    </a:p>
                    <a:p>
                      <a:pPr algn="l"/>
                      <a:r>
                        <a:rPr lang="en-IN" sz="1400" b="0" i="0" u="none" strike="noStrike" kern="1200" baseline="0" dirty="0" smtClean="0">
                          <a:solidFill>
                            <a:schemeClr val="tx1"/>
                          </a:solidFill>
                          <a:latin typeface="+mn-lt"/>
                          <a:ea typeface="+mn-ea"/>
                          <a:cs typeface="+mn-cs"/>
                        </a:rPr>
                        <a:t>and paints, steel alloys</a:t>
                      </a:r>
                    </a:p>
                    <a:p>
                      <a:pPr algn="l"/>
                      <a:r>
                        <a:rPr lang="en-IN" sz="1400" b="0" i="0" u="none" strike="noStrike" kern="1200" baseline="0" dirty="0" smtClean="0">
                          <a:solidFill>
                            <a:schemeClr val="tx1"/>
                          </a:solidFill>
                          <a:latin typeface="+mn-lt"/>
                          <a:ea typeface="+mn-ea"/>
                          <a:cs typeface="+mn-cs"/>
                        </a:rPr>
                        <a:t>(cutlery)</a:t>
                      </a:r>
                      <a:endParaRPr lang="en-IN"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IN" sz="1400" b="0" i="0" u="none" strike="noStrike" kern="1200" baseline="0" dirty="0" smtClean="0">
                          <a:solidFill>
                            <a:schemeClr val="tx1"/>
                          </a:solidFill>
                          <a:latin typeface="+mn-lt"/>
                          <a:ea typeface="+mn-ea"/>
                          <a:cs typeface="+mn-cs"/>
                        </a:rPr>
                        <a:t>Cobalt</a:t>
                      </a:r>
                    </a:p>
                    <a:p>
                      <a:pPr algn="l"/>
                      <a:endParaRPr lang="en-IN" sz="700" b="0" i="0" u="none" strike="noStrike" kern="1200" baseline="0" dirty="0" smtClean="0">
                        <a:solidFill>
                          <a:schemeClr val="bg1"/>
                        </a:solidFill>
                        <a:latin typeface="+mn-lt"/>
                        <a:ea typeface="+mn-ea"/>
                        <a:cs typeface="+mn-cs"/>
                      </a:endParaRPr>
                    </a:p>
                    <a:p>
                      <a:pPr algn="l"/>
                      <a:endParaRPr lang="en-IN" sz="700" b="0" i="0" u="none" strike="noStrike" kern="1200" baseline="0" dirty="0" smtClean="0">
                        <a:solidFill>
                          <a:schemeClr val="bg1"/>
                        </a:solidFill>
                        <a:latin typeface="+mn-lt"/>
                        <a:ea typeface="+mn-ea"/>
                        <a:cs typeface="+mn-cs"/>
                      </a:endParaRPr>
                    </a:p>
                    <a:p>
                      <a:pPr algn="l"/>
                      <a:r>
                        <a:rPr lang="en-IN" sz="700" b="0" i="0" u="none" strike="noStrike" kern="1200" baseline="0" dirty="0" smtClean="0">
                          <a:solidFill>
                            <a:schemeClr val="bg1"/>
                          </a:solidFill>
                          <a:latin typeface="+mn-lt"/>
                          <a:ea typeface="+mn-ea"/>
                          <a:cs typeface="+mn-cs"/>
                        </a:rPr>
                        <a:t>A photo of a wine glass half full is marked as cobalt.</a:t>
                      </a:r>
                      <a:endParaRPr lang="en-IN" sz="1400" b="0" i="0" u="none" strike="noStrike" kern="1200" baseline="0" dirty="0" smtClean="0">
                        <a:solidFill>
                          <a:schemeClr val="tx1"/>
                        </a:solidFill>
                        <a:latin typeface="+mn-lt"/>
                        <a:ea typeface="+mn-ea"/>
                        <a:cs typeface="+mn-cs"/>
                      </a:endParaRPr>
                    </a:p>
                    <a:p>
                      <a:pPr algn="l"/>
                      <a:endParaRPr lang="en-IN" sz="1400" b="0" i="0" u="none" strike="noStrike" kern="1200" baseline="0" dirty="0" smtClean="0">
                        <a:solidFill>
                          <a:schemeClr val="tx1"/>
                        </a:solidFill>
                        <a:latin typeface="+mn-lt"/>
                        <a:ea typeface="+mn-ea"/>
                        <a:cs typeface="+mn-cs"/>
                      </a:endParaRPr>
                    </a:p>
                    <a:p>
                      <a:pPr algn="l"/>
                      <a:endParaRPr lang="en-IN" sz="1400" b="0" i="0" u="none" strike="noStrike" kern="1200" baseline="0" dirty="0" smtClean="0">
                        <a:solidFill>
                          <a:schemeClr val="tx1"/>
                        </a:solidFill>
                        <a:latin typeface="+mn-lt"/>
                        <a:ea typeface="+mn-ea"/>
                        <a:cs typeface="+mn-cs"/>
                      </a:endParaRPr>
                    </a:p>
                    <a:p>
                      <a:pPr algn="l"/>
                      <a:endParaRPr lang="en-IN" sz="1400" b="0" i="0" u="none" strike="noStrike" kern="1200" baseline="0" dirty="0" smtClean="0">
                        <a:solidFill>
                          <a:schemeClr val="tx1"/>
                        </a:solidFill>
                        <a:latin typeface="+mn-lt"/>
                        <a:ea typeface="+mn-ea"/>
                        <a:cs typeface="+mn-cs"/>
                      </a:endParaRPr>
                    </a:p>
                    <a:p>
                      <a:pPr algn="l"/>
                      <a:endParaRPr lang="en-IN" sz="1400" b="0" i="0" u="none" strike="noStrike" kern="1200" baseline="0" dirty="0" smtClean="0">
                        <a:solidFill>
                          <a:schemeClr val="tx1"/>
                        </a:solidFill>
                        <a:latin typeface="+mn-lt"/>
                        <a:ea typeface="+mn-ea"/>
                        <a:cs typeface="+mn-cs"/>
                      </a:endParaRPr>
                    </a:p>
                    <a:p>
                      <a:pPr algn="l"/>
                      <a:r>
                        <a:rPr lang="en-IN" sz="1400" b="0" i="0" u="none" strike="noStrike" kern="1200" baseline="0" dirty="0" smtClean="0">
                          <a:solidFill>
                            <a:schemeClr val="tx1"/>
                          </a:solidFill>
                          <a:latin typeface="+mn-lt"/>
                          <a:ea typeface="+mn-ea"/>
                          <a:cs typeface="+mn-cs"/>
                        </a:rPr>
                        <a:t>Corrosion and wear-resistant alloys, pigments</a:t>
                      </a:r>
                    </a:p>
                    <a:p>
                      <a:pPr algn="l"/>
                      <a:r>
                        <a:rPr lang="en-IN" sz="1400" b="0" i="0" u="none" strike="noStrike" kern="1200" baseline="0" dirty="0" smtClean="0">
                          <a:solidFill>
                            <a:schemeClr val="tx1"/>
                          </a:solidFill>
                          <a:latin typeface="+mn-lt"/>
                          <a:ea typeface="+mn-ea"/>
                          <a:cs typeface="+mn-cs"/>
                        </a:rPr>
                        <a:t>(cobalt blue)</a:t>
                      </a:r>
                      <a:endParaRPr lang="en-IN"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IN" sz="1400" b="0" i="0" u="none" strike="noStrike" kern="1200" baseline="0" dirty="0" smtClean="0">
                          <a:solidFill>
                            <a:schemeClr val="tx1"/>
                          </a:solidFill>
                          <a:latin typeface="+mn-lt"/>
                          <a:ea typeface="+mn-ea"/>
                          <a:cs typeface="+mn-cs"/>
                        </a:rPr>
                        <a:t>Gold</a:t>
                      </a:r>
                    </a:p>
                    <a:p>
                      <a:pPr algn="l"/>
                      <a:endParaRPr lang="en-IN" sz="700" b="0" i="0" u="none" strike="noStrike" kern="1200" baseline="0" dirty="0" smtClean="0">
                        <a:solidFill>
                          <a:schemeClr val="bg1"/>
                        </a:solidFill>
                        <a:latin typeface="+mn-lt"/>
                        <a:ea typeface="+mn-ea"/>
                        <a:cs typeface="+mn-cs"/>
                      </a:endParaRPr>
                    </a:p>
                    <a:p>
                      <a:pPr algn="l"/>
                      <a:endParaRPr lang="en-IN" sz="700" b="0" i="0" u="none" strike="noStrike" kern="1200" baseline="0" dirty="0" smtClean="0">
                        <a:solidFill>
                          <a:schemeClr val="bg1"/>
                        </a:solidFill>
                        <a:latin typeface="+mn-lt"/>
                        <a:ea typeface="+mn-ea"/>
                        <a:cs typeface="+mn-cs"/>
                      </a:endParaRPr>
                    </a:p>
                    <a:p>
                      <a:pPr algn="l"/>
                      <a:r>
                        <a:rPr lang="en-IN" sz="700" b="0" i="0" u="none" strike="noStrike" kern="1200" baseline="0" dirty="0" smtClean="0">
                          <a:solidFill>
                            <a:schemeClr val="bg1"/>
                          </a:solidFill>
                          <a:latin typeface="+mn-lt"/>
                          <a:ea typeface="+mn-ea"/>
                          <a:cs typeface="+mn-cs"/>
                        </a:rPr>
                        <a:t>A photo of a stack of gold bars is marked as gold.</a:t>
                      </a:r>
                      <a:endParaRPr lang="en-IN" sz="1400" b="0" i="0" u="none" strike="noStrike" kern="1200" baseline="0" dirty="0" smtClean="0">
                        <a:solidFill>
                          <a:schemeClr val="tx1"/>
                        </a:solidFill>
                        <a:latin typeface="+mn-lt"/>
                        <a:ea typeface="+mn-ea"/>
                        <a:cs typeface="+mn-cs"/>
                      </a:endParaRPr>
                    </a:p>
                    <a:p>
                      <a:pPr algn="l"/>
                      <a:endParaRPr lang="en-IN" sz="1400" b="0" i="0" u="none" strike="noStrike" kern="1200" baseline="0" dirty="0" smtClean="0">
                        <a:solidFill>
                          <a:schemeClr val="tx1"/>
                        </a:solidFill>
                        <a:latin typeface="+mn-lt"/>
                        <a:ea typeface="+mn-ea"/>
                        <a:cs typeface="+mn-cs"/>
                      </a:endParaRPr>
                    </a:p>
                    <a:p>
                      <a:pPr algn="l"/>
                      <a:endParaRPr lang="en-IN" sz="1400" b="0" i="0" u="none" strike="noStrike" kern="1200" baseline="0" dirty="0" smtClean="0">
                        <a:solidFill>
                          <a:schemeClr val="tx1"/>
                        </a:solidFill>
                        <a:latin typeface="+mn-lt"/>
                        <a:ea typeface="+mn-ea"/>
                        <a:cs typeface="+mn-cs"/>
                      </a:endParaRPr>
                    </a:p>
                    <a:p>
                      <a:pPr algn="l"/>
                      <a:endParaRPr lang="en-IN" sz="1400" b="0" i="0" u="none" strike="noStrike" kern="1200" baseline="0" dirty="0" smtClean="0">
                        <a:solidFill>
                          <a:schemeClr val="tx1"/>
                        </a:solidFill>
                        <a:latin typeface="+mn-lt"/>
                        <a:ea typeface="+mn-ea"/>
                        <a:cs typeface="+mn-cs"/>
                      </a:endParaRPr>
                    </a:p>
                    <a:p>
                      <a:pPr algn="l"/>
                      <a:endParaRPr lang="en-IN" sz="1400" b="0" i="0" u="none" strike="noStrike" kern="1200" baseline="0" dirty="0" smtClean="0">
                        <a:solidFill>
                          <a:schemeClr val="tx1"/>
                        </a:solidFill>
                        <a:latin typeface="+mn-lt"/>
                        <a:ea typeface="+mn-ea"/>
                        <a:cs typeface="+mn-cs"/>
                      </a:endParaRPr>
                    </a:p>
                    <a:p>
                      <a:pPr algn="l"/>
                      <a:r>
                        <a:rPr lang="en-IN" sz="1400" b="0" i="0" u="none" strike="noStrike" kern="1200" baseline="0" dirty="0" err="1" smtClean="0">
                          <a:solidFill>
                            <a:schemeClr val="tx1"/>
                          </a:solidFill>
                          <a:latin typeface="+mn-lt"/>
                          <a:ea typeface="+mn-ea"/>
                          <a:cs typeface="+mn-cs"/>
                        </a:rPr>
                        <a:t>Jewelry</a:t>
                      </a:r>
                      <a:r>
                        <a:rPr lang="en-IN" sz="1400" b="0" i="0" u="none" strike="noStrike" kern="1200" baseline="0" dirty="0" smtClean="0">
                          <a:solidFill>
                            <a:schemeClr val="tx1"/>
                          </a:solidFill>
                          <a:latin typeface="+mn-lt"/>
                          <a:ea typeface="+mn-ea"/>
                          <a:cs typeface="+mn-cs"/>
                        </a:rPr>
                        <a:t>, money,  electronics, aerospace, restorative dentistry</a:t>
                      </a:r>
                      <a:endParaRPr lang="en-IN"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2194052213"/>
                  </a:ext>
                </a:extLst>
              </a:tr>
              <a:tr h="1828800">
                <a:tc>
                  <a:txBody>
                    <a:bodyPr/>
                    <a:lstStyle/>
                    <a:p>
                      <a:pPr algn="ctr"/>
                      <a:r>
                        <a:rPr lang="en-IN" sz="1400" b="0" i="0" u="none" strike="noStrike" kern="1200" baseline="0" dirty="0" smtClean="0">
                          <a:solidFill>
                            <a:schemeClr val="dk1"/>
                          </a:solidFill>
                          <a:latin typeface="+mn-lt"/>
                          <a:ea typeface="+mn-ea"/>
                          <a:cs typeface="+mn-cs"/>
                        </a:rPr>
                        <a:t>Iron</a:t>
                      </a:r>
                      <a:endParaRPr lang="en-IN" sz="1400" b="0" i="0" u="none" strike="noStrike" kern="1200" baseline="0" dirty="0" smtClean="0">
                        <a:solidFill>
                          <a:schemeClr val="tx1"/>
                        </a:solidFill>
                        <a:latin typeface="+mn-lt"/>
                        <a:ea typeface="+mn-ea"/>
                        <a:cs typeface="+mn-cs"/>
                      </a:endParaRPr>
                    </a:p>
                    <a:p>
                      <a:pPr algn="l"/>
                      <a:r>
                        <a:rPr lang="en-IN" sz="700" b="0" i="0" u="none" strike="noStrike" kern="1200" baseline="0" dirty="0" smtClean="0">
                          <a:solidFill>
                            <a:schemeClr val="bg1"/>
                          </a:solidFill>
                          <a:latin typeface="+mn-lt"/>
                          <a:ea typeface="+mn-ea"/>
                          <a:cs typeface="+mn-cs"/>
                        </a:rPr>
                        <a:t>A photo of a man working on steel scaffolding is marked as iron.</a:t>
                      </a:r>
                      <a:endParaRPr lang="en-IN" sz="1400" b="0" i="0" u="none" strike="noStrike" kern="1200" baseline="0" dirty="0" smtClean="0">
                        <a:solidFill>
                          <a:schemeClr val="tx1"/>
                        </a:solidFill>
                        <a:latin typeface="+mn-lt"/>
                        <a:ea typeface="+mn-ea"/>
                        <a:cs typeface="+mn-cs"/>
                      </a:endParaRPr>
                    </a:p>
                    <a:p>
                      <a:pPr algn="l"/>
                      <a:endParaRPr lang="en-IN" sz="1400" b="0" i="0" u="none" strike="noStrike" kern="1200" baseline="0" dirty="0" smtClean="0">
                        <a:solidFill>
                          <a:schemeClr val="tx1"/>
                        </a:solidFill>
                        <a:latin typeface="+mn-lt"/>
                        <a:ea typeface="+mn-ea"/>
                        <a:cs typeface="+mn-cs"/>
                      </a:endParaRPr>
                    </a:p>
                    <a:p>
                      <a:pPr algn="l"/>
                      <a:endParaRPr lang="en-IN" sz="1400" b="0" i="0" u="none" strike="noStrike" kern="1200" baseline="0" dirty="0" smtClean="0">
                        <a:solidFill>
                          <a:schemeClr val="tx1"/>
                        </a:solidFill>
                        <a:latin typeface="+mn-lt"/>
                        <a:ea typeface="+mn-ea"/>
                        <a:cs typeface="+mn-cs"/>
                      </a:endParaRPr>
                    </a:p>
                    <a:p>
                      <a:pPr algn="l"/>
                      <a:endParaRPr lang="en-IN" sz="1400" b="0" i="0" u="none" strike="noStrike" kern="1200" baseline="0" dirty="0" smtClean="0">
                        <a:solidFill>
                          <a:schemeClr val="tx1"/>
                        </a:solidFill>
                        <a:latin typeface="+mn-lt"/>
                        <a:ea typeface="+mn-ea"/>
                        <a:cs typeface="+mn-cs"/>
                      </a:endParaRPr>
                    </a:p>
                    <a:p>
                      <a:pPr algn="l"/>
                      <a:endParaRPr lang="en-IN" sz="1400" b="0" i="0" u="none" strike="noStrike" kern="1200" baseline="0" dirty="0" smtClean="0">
                        <a:solidFill>
                          <a:schemeClr val="tx1"/>
                        </a:solidFill>
                        <a:latin typeface="+mn-lt"/>
                        <a:ea typeface="+mn-ea"/>
                        <a:cs typeface="+mn-cs"/>
                      </a:endParaRPr>
                    </a:p>
                    <a:p>
                      <a:pPr algn="l"/>
                      <a:r>
                        <a:rPr lang="en-IN" sz="1400" b="0" i="0" u="none" strike="noStrike" kern="1200" baseline="0" dirty="0" smtClean="0">
                          <a:solidFill>
                            <a:schemeClr val="tx1"/>
                          </a:solidFill>
                          <a:latin typeface="+mn-lt"/>
                          <a:ea typeface="+mn-ea"/>
                          <a:cs typeface="+mn-cs"/>
                        </a:rPr>
                        <a:t>Steel (alloy of iron) buildings and machinery</a:t>
                      </a:r>
                      <a:endParaRPr lang="en-IN"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IN" sz="1400" b="0" i="0" u="none" strike="noStrike" kern="1200" baseline="0" dirty="0" smtClean="0">
                          <a:solidFill>
                            <a:schemeClr val="dk1"/>
                          </a:solidFill>
                          <a:latin typeface="+mn-lt"/>
                          <a:ea typeface="+mn-ea"/>
                          <a:cs typeface="+mn-cs"/>
                        </a:rPr>
                        <a:t>Magnesium</a:t>
                      </a:r>
                      <a:endParaRPr lang="en-IN" sz="1400" b="0" i="0" u="none" strike="noStrike" kern="1200" baseline="0" dirty="0" smtClean="0">
                        <a:solidFill>
                          <a:schemeClr val="tx1"/>
                        </a:solidFill>
                        <a:latin typeface="+mn-lt"/>
                        <a:ea typeface="+mn-ea"/>
                        <a:cs typeface="+mn-cs"/>
                      </a:endParaRPr>
                    </a:p>
                    <a:p>
                      <a:pPr algn="l"/>
                      <a:r>
                        <a:rPr lang="en-IN" sz="700" b="0" i="0" u="none" strike="noStrike" kern="1200" baseline="0" dirty="0" smtClean="0">
                          <a:solidFill>
                            <a:schemeClr val="bg1"/>
                          </a:solidFill>
                          <a:latin typeface="+mn-lt"/>
                          <a:ea typeface="+mn-ea"/>
                          <a:cs typeface="+mn-cs"/>
                        </a:rPr>
                        <a:t>A photo of a firecracker stick is marked as magnesium.</a:t>
                      </a:r>
                      <a:endParaRPr lang="en-IN" sz="1400" b="0" i="0" u="none" strike="noStrike" kern="1200" baseline="0" dirty="0" smtClean="0">
                        <a:solidFill>
                          <a:schemeClr val="tx1"/>
                        </a:solidFill>
                        <a:latin typeface="+mn-lt"/>
                        <a:ea typeface="+mn-ea"/>
                        <a:cs typeface="+mn-cs"/>
                      </a:endParaRPr>
                    </a:p>
                    <a:p>
                      <a:pPr algn="l"/>
                      <a:endParaRPr lang="en-IN" sz="1400" b="0" i="0" u="none" strike="noStrike" kern="1200" baseline="0" dirty="0" smtClean="0">
                        <a:solidFill>
                          <a:schemeClr val="tx1"/>
                        </a:solidFill>
                        <a:latin typeface="+mn-lt"/>
                        <a:ea typeface="+mn-ea"/>
                        <a:cs typeface="+mn-cs"/>
                      </a:endParaRPr>
                    </a:p>
                    <a:p>
                      <a:pPr algn="l"/>
                      <a:endParaRPr lang="en-IN" sz="1400" b="0" i="0" u="none" strike="noStrike" kern="1200" baseline="0" dirty="0" smtClean="0">
                        <a:solidFill>
                          <a:schemeClr val="tx1"/>
                        </a:solidFill>
                        <a:latin typeface="+mn-lt"/>
                        <a:ea typeface="+mn-ea"/>
                        <a:cs typeface="+mn-cs"/>
                      </a:endParaRPr>
                    </a:p>
                    <a:p>
                      <a:pPr algn="l"/>
                      <a:endParaRPr lang="en-IN" sz="1400" b="0" i="0" u="none" strike="noStrike" kern="1200" baseline="0" dirty="0" smtClean="0">
                        <a:solidFill>
                          <a:schemeClr val="tx1"/>
                        </a:solidFill>
                        <a:latin typeface="+mn-lt"/>
                        <a:ea typeface="+mn-ea"/>
                        <a:cs typeface="+mn-cs"/>
                      </a:endParaRPr>
                    </a:p>
                    <a:p>
                      <a:pPr algn="l"/>
                      <a:r>
                        <a:rPr lang="en-IN" sz="1400" b="0" i="0" u="none" strike="noStrike" kern="1200" baseline="0" dirty="0" smtClean="0">
                          <a:solidFill>
                            <a:schemeClr val="tx1"/>
                          </a:solidFill>
                          <a:latin typeface="+mn-lt"/>
                          <a:ea typeface="+mn-ea"/>
                          <a:cs typeface="+mn-cs"/>
                        </a:rPr>
                        <a:t>Beverage cans, electronic devices, firecrackers, flares</a:t>
                      </a:r>
                      <a:endParaRPr lang="en-IN"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IN" sz="1400" b="0" i="0" u="none" strike="noStrike" kern="1200" baseline="0" dirty="0" smtClean="0">
                          <a:solidFill>
                            <a:schemeClr val="dk1"/>
                          </a:solidFill>
                          <a:latin typeface="+mn-lt"/>
                          <a:ea typeface="+mn-ea"/>
                          <a:cs typeface="+mn-cs"/>
                        </a:rPr>
                        <a:t>Mercury</a:t>
                      </a:r>
                      <a:endParaRPr lang="en-IN" sz="1400" b="0" i="0" u="none" strike="noStrike" kern="1200" baseline="0" dirty="0" smtClean="0">
                        <a:solidFill>
                          <a:schemeClr val="tx1"/>
                        </a:solidFill>
                        <a:latin typeface="+mn-lt"/>
                        <a:ea typeface="+mn-ea"/>
                        <a:cs typeface="+mn-cs"/>
                      </a:endParaRPr>
                    </a:p>
                    <a:p>
                      <a:pPr algn="l"/>
                      <a:endParaRPr lang="en-IN" sz="1400" b="0" i="0" u="none" strike="noStrike" kern="1200" baseline="0" dirty="0" smtClean="0">
                        <a:solidFill>
                          <a:schemeClr val="tx1"/>
                        </a:solidFill>
                        <a:latin typeface="+mn-lt"/>
                        <a:ea typeface="+mn-ea"/>
                        <a:cs typeface="+mn-cs"/>
                      </a:endParaRPr>
                    </a:p>
                    <a:p>
                      <a:pPr algn="l"/>
                      <a:r>
                        <a:rPr lang="en-IN" sz="700" b="0" i="0" u="none" strike="noStrike" kern="1200" baseline="0" dirty="0" smtClean="0">
                          <a:solidFill>
                            <a:schemeClr val="bg1"/>
                          </a:solidFill>
                          <a:latin typeface="+mn-lt"/>
                          <a:ea typeface="+mn-ea"/>
                          <a:cs typeface="+mn-cs"/>
                        </a:rPr>
                        <a:t>A photo of light bulb is marked as mercury..</a:t>
                      </a:r>
                    </a:p>
                    <a:p>
                      <a:pPr algn="l"/>
                      <a:endParaRPr lang="en-IN" sz="1400" b="0" i="0" u="none" strike="noStrike" kern="1200" baseline="0" dirty="0" smtClean="0">
                        <a:solidFill>
                          <a:schemeClr val="tx1"/>
                        </a:solidFill>
                        <a:latin typeface="+mn-lt"/>
                        <a:ea typeface="+mn-ea"/>
                        <a:cs typeface="+mn-cs"/>
                      </a:endParaRPr>
                    </a:p>
                    <a:p>
                      <a:pPr algn="l"/>
                      <a:endParaRPr lang="en-IN" sz="1400" b="0" i="0" u="none" strike="noStrike" kern="1200" baseline="0" dirty="0" smtClean="0">
                        <a:solidFill>
                          <a:schemeClr val="tx1"/>
                        </a:solidFill>
                        <a:latin typeface="+mn-lt"/>
                        <a:ea typeface="+mn-ea"/>
                        <a:cs typeface="+mn-cs"/>
                      </a:endParaRPr>
                    </a:p>
                    <a:p>
                      <a:pPr algn="l"/>
                      <a:endParaRPr lang="en-IN" sz="1400" b="0" i="0" u="none" strike="noStrike" kern="1200" baseline="0" dirty="0" smtClean="0">
                        <a:solidFill>
                          <a:schemeClr val="tx1"/>
                        </a:solidFill>
                        <a:latin typeface="+mn-lt"/>
                        <a:ea typeface="+mn-ea"/>
                        <a:cs typeface="+mn-cs"/>
                      </a:endParaRPr>
                    </a:p>
                    <a:p>
                      <a:pPr algn="l"/>
                      <a:r>
                        <a:rPr lang="en-IN" sz="1400" b="0" i="0" u="none" strike="noStrike" kern="1200" baseline="0" dirty="0" smtClean="0">
                          <a:solidFill>
                            <a:schemeClr val="tx1"/>
                          </a:solidFill>
                          <a:latin typeface="+mn-lt"/>
                          <a:ea typeface="+mn-ea"/>
                          <a:cs typeface="+mn-cs"/>
                        </a:rPr>
                        <a:t>Industrial chemicals, electric and electronic applications, batteries</a:t>
                      </a:r>
                      <a:endParaRPr lang="en-IN"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IN" sz="1400" b="0" i="0" u="none" strike="noStrike" kern="1200" baseline="0" dirty="0" smtClean="0">
                          <a:solidFill>
                            <a:schemeClr val="dk1"/>
                          </a:solidFill>
                          <a:latin typeface="+mn-lt"/>
                          <a:ea typeface="+mn-ea"/>
                          <a:cs typeface="+mn-cs"/>
                        </a:rPr>
                        <a:t>Molybdenum</a:t>
                      </a:r>
                      <a:endParaRPr lang="en-IN" sz="1400" b="0" i="0" u="none" strike="noStrike" kern="1200" baseline="0" dirty="0" smtClean="0">
                        <a:solidFill>
                          <a:schemeClr val="tx1"/>
                        </a:solidFill>
                        <a:latin typeface="+mn-lt"/>
                        <a:ea typeface="+mn-ea"/>
                        <a:cs typeface="+mn-cs"/>
                      </a:endParaRPr>
                    </a:p>
                    <a:p>
                      <a:pPr algn="l"/>
                      <a:r>
                        <a:rPr lang="en-IN" sz="700" b="0" i="0" u="none" strike="noStrike" kern="1200" baseline="0" dirty="0" smtClean="0">
                          <a:solidFill>
                            <a:schemeClr val="bg1"/>
                          </a:solidFill>
                          <a:latin typeface="+mn-lt"/>
                          <a:ea typeface="+mn-ea"/>
                          <a:cs typeface="+mn-cs"/>
                        </a:rPr>
                        <a:t>A photo of an industrial motor is marked as molybdenum.</a:t>
                      </a:r>
                      <a:endParaRPr lang="en-IN" sz="1400" b="0" i="0" u="none" strike="noStrike" kern="1200" baseline="0" dirty="0" smtClean="0">
                        <a:solidFill>
                          <a:schemeClr val="tx1"/>
                        </a:solidFill>
                        <a:latin typeface="+mn-lt"/>
                        <a:ea typeface="+mn-ea"/>
                        <a:cs typeface="+mn-cs"/>
                      </a:endParaRPr>
                    </a:p>
                    <a:p>
                      <a:pPr algn="l"/>
                      <a:endParaRPr lang="en-IN" sz="1400" b="0" i="0" u="none" strike="noStrike" kern="1200" baseline="0" dirty="0" smtClean="0">
                        <a:solidFill>
                          <a:schemeClr val="tx1"/>
                        </a:solidFill>
                        <a:latin typeface="+mn-lt"/>
                        <a:ea typeface="+mn-ea"/>
                        <a:cs typeface="+mn-cs"/>
                      </a:endParaRPr>
                    </a:p>
                    <a:p>
                      <a:pPr algn="l"/>
                      <a:endParaRPr lang="en-IN" sz="1400" b="0" i="0" u="none" strike="noStrike" kern="1200" baseline="0" dirty="0" smtClean="0">
                        <a:solidFill>
                          <a:schemeClr val="tx1"/>
                        </a:solidFill>
                        <a:latin typeface="+mn-lt"/>
                        <a:ea typeface="+mn-ea"/>
                        <a:cs typeface="+mn-cs"/>
                      </a:endParaRPr>
                    </a:p>
                    <a:p>
                      <a:pPr algn="l"/>
                      <a:endParaRPr lang="en-IN" sz="1400" b="0" i="0" u="none" strike="noStrike" kern="1200" baseline="0" dirty="0" smtClean="0">
                        <a:solidFill>
                          <a:schemeClr val="tx1"/>
                        </a:solidFill>
                        <a:latin typeface="+mn-lt"/>
                        <a:ea typeface="+mn-ea"/>
                        <a:cs typeface="+mn-cs"/>
                      </a:endParaRPr>
                    </a:p>
                    <a:p>
                      <a:pPr algn="l"/>
                      <a:endParaRPr lang="en-IN" sz="1400" b="0" i="0" u="none" strike="noStrike" kern="1200" baseline="0" dirty="0" smtClean="0">
                        <a:solidFill>
                          <a:schemeClr val="tx1"/>
                        </a:solidFill>
                        <a:latin typeface="+mn-lt"/>
                        <a:ea typeface="+mn-ea"/>
                        <a:cs typeface="+mn-cs"/>
                      </a:endParaRPr>
                    </a:p>
                    <a:p>
                      <a:pPr algn="l"/>
                      <a:endParaRPr lang="en-IN" sz="1400" b="0" i="0" u="none" strike="noStrike" kern="1200" baseline="0" dirty="0" smtClean="0">
                        <a:solidFill>
                          <a:schemeClr val="tx1"/>
                        </a:solidFill>
                        <a:latin typeface="+mn-lt"/>
                        <a:ea typeface="+mn-ea"/>
                        <a:cs typeface="+mn-cs"/>
                      </a:endParaRPr>
                    </a:p>
                    <a:p>
                      <a:pPr algn="l"/>
                      <a:r>
                        <a:rPr lang="en-IN" sz="1400" b="0" i="0" u="none" strike="noStrike" kern="1200" baseline="0" dirty="0" smtClean="0">
                          <a:solidFill>
                            <a:schemeClr val="tx1"/>
                          </a:solidFill>
                          <a:latin typeface="+mn-lt"/>
                          <a:ea typeface="+mn-ea"/>
                          <a:cs typeface="+mn-cs"/>
                        </a:rPr>
                        <a:t>High-temperature alloys for</a:t>
                      </a:r>
                    </a:p>
                    <a:p>
                      <a:pPr algn="l"/>
                      <a:r>
                        <a:rPr lang="en-IN" sz="1400" b="0" i="0" u="none" strike="noStrike" kern="1200" baseline="0" dirty="0" smtClean="0">
                          <a:solidFill>
                            <a:schemeClr val="tx1"/>
                          </a:solidFill>
                          <a:latin typeface="+mn-lt"/>
                          <a:ea typeface="+mn-ea"/>
                          <a:cs typeface="+mn-cs"/>
                        </a:rPr>
                        <a:t>aircraft, industrial motors</a:t>
                      </a:r>
                      <a:endParaRPr lang="en-IN"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3081826087"/>
                  </a:ext>
                </a:extLst>
              </a:tr>
            </a:tbl>
          </a:graphicData>
        </a:graphic>
      </p:graphicFrame>
      <p:pic>
        <p:nvPicPr>
          <p:cNvPr id="23" name="Content Placeholder 22" descr="Image description is in table cell"/>
          <p:cNvPicPr>
            <a:picLocks noGrp="1" noChangeAspect="1"/>
          </p:cNvPicPr>
          <p:nvPr>
            <p:ph sz="quarter" idx="21"/>
          </p:nvPr>
        </p:nvPicPr>
        <p:blipFill>
          <a:blip r:embed="rId2"/>
          <a:stretch>
            <a:fillRect/>
          </a:stretch>
        </p:blipFill>
        <p:spPr>
          <a:xfrm>
            <a:off x="511209" y="2619173"/>
            <a:ext cx="1188246" cy="868562"/>
          </a:xfrm>
          <a:prstGeom prst="rect">
            <a:avLst/>
          </a:prstGeom>
        </p:spPr>
      </p:pic>
      <p:pic>
        <p:nvPicPr>
          <p:cNvPr id="24" name="Content Placeholder 23" descr="Image description is in table cell"/>
          <p:cNvPicPr>
            <a:picLocks noGrp="1" noChangeAspect="1"/>
          </p:cNvPicPr>
          <p:nvPr>
            <p:ph sz="quarter" idx="25"/>
          </p:nvPr>
        </p:nvPicPr>
        <p:blipFill>
          <a:blip r:embed="rId3"/>
          <a:stretch>
            <a:fillRect/>
          </a:stretch>
        </p:blipFill>
        <p:spPr>
          <a:xfrm>
            <a:off x="2776608" y="2490698"/>
            <a:ext cx="843889" cy="931216"/>
          </a:xfrm>
          <a:prstGeom prst="rect">
            <a:avLst/>
          </a:prstGeom>
        </p:spPr>
      </p:pic>
      <p:pic>
        <p:nvPicPr>
          <p:cNvPr id="25" name="Content Placeholder 24" descr="Image description is in table cell"/>
          <p:cNvPicPr>
            <a:picLocks noGrp="1" noChangeAspect="1"/>
          </p:cNvPicPr>
          <p:nvPr>
            <p:ph sz="quarter" idx="22"/>
          </p:nvPr>
        </p:nvPicPr>
        <p:blipFill>
          <a:blip r:embed="rId4"/>
          <a:stretch>
            <a:fillRect/>
          </a:stretch>
        </p:blipFill>
        <p:spPr>
          <a:xfrm>
            <a:off x="4783311" y="2478541"/>
            <a:ext cx="1152020" cy="912867"/>
          </a:xfrm>
          <a:prstGeom prst="rect">
            <a:avLst/>
          </a:prstGeom>
        </p:spPr>
      </p:pic>
      <p:pic>
        <p:nvPicPr>
          <p:cNvPr id="26" name="Content Placeholder 25" descr="Image description is in table cell"/>
          <p:cNvPicPr>
            <a:picLocks noGrp="1" noChangeAspect="1"/>
          </p:cNvPicPr>
          <p:nvPr>
            <p:ph sz="quarter" idx="26"/>
          </p:nvPr>
        </p:nvPicPr>
        <p:blipFill>
          <a:blip r:embed="rId5"/>
          <a:stretch>
            <a:fillRect/>
          </a:stretch>
        </p:blipFill>
        <p:spPr>
          <a:xfrm>
            <a:off x="6936868" y="2518085"/>
            <a:ext cx="1146696" cy="903829"/>
          </a:xfrm>
          <a:prstGeom prst="rect">
            <a:avLst/>
          </a:prstGeom>
        </p:spPr>
      </p:pic>
      <p:pic>
        <p:nvPicPr>
          <p:cNvPr id="27" name="Content Placeholder 26" descr="Image description is in table cell"/>
          <p:cNvPicPr>
            <a:picLocks noGrp="1" noChangeAspect="1"/>
          </p:cNvPicPr>
          <p:nvPr>
            <p:ph sz="quarter" idx="23"/>
          </p:nvPr>
        </p:nvPicPr>
        <p:blipFill>
          <a:blip r:embed="rId6"/>
          <a:stretch>
            <a:fillRect/>
          </a:stretch>
        </p:blipFill>
        <p:spPr>
          <a:xfrm>
            <a:off x="695622" y="4733596"/>
            <a:ext cx="1069545" cy="843018"/>
          </a:xfrm>
          <a:prstGeom prst="rect">
            <a:avLst/>
          </a:prstGeom>
        </p:spPr>
      </p:pic>
      <p:pic>
        <p:nvPicPr>
          <p:cNvPr id="28" name="Content Placeholder 27" descr="Image description is in table cell"/>
          <p:cNvPicPr>
            <a:picLocks noGrp="1" noChangeAspect="1"/>
          </p:cNvPicPr>
          <p:nvPr>
            <p:ph sz="quarter" idx="27"/>
          </p:nvPr>
        </p:nvPicPr>
        <p:blipFill>
          <a:blip r:embed="rId7"/>
          <a:stretch>
            <a:fillRect/>
          </a:stretch>
        </p:blipFill>
        <p:spPr>
          <a:xfrm>
            <a:off x="2497841" y="4884101"/>
            <a:ext cx="1308074" cy="571877"/>
          </a:xfrm>
          <a:prstGeom prst="rect">
            <a:avLst/>
          </a:prstGeom>
        </p:spPr>
      </p:pic>
      <p:pic>
        <p:nvPicPr>
          <p:cNvPr id="29" name="Content Placeholder 28" descr="Image description is in table cell"/>
          <p:cNvPicPr>
            <a:picLocks noGrp="1" noChangeAspect="1"/>
          </p:cNvPicPr>
          <p:nvPr>
            <p:ph sz="quarter" idx="24"/>
          </p:nvPr>
        </p:nvPicPr>
        <p:blipFill>
          <a:blip r:embed="rId8"/>
          <a:stretch>
            <a:fillRect/>
          </a:stretch>
        </p:blipFill>
        <p:spPr>
          <a:xfrm>
            <a:off x="4822676" y="4733596"/>
            <a:ext cx="882726" cy="843018"/>
          </a:xfrm>
          <a:prstGeom prst="rect">
            <a:avLst/>
          </a:prstGeom>
        </p:spPr>
      </p:pic>
      <p:pic>
        <p:nvPicPr>
          <p:cNvPr id="30" name="Content Placeholder 29" descr="Image description is in table cell"/>
          <p:cNvPicPr>
            <a:picLocks noGrp="1" noChangeAspect="1"/>
          </p:cNvPicPr>
          <p:nvPr>
            <p:ph sz="quarter" idx="28"/>
          </p:nvPr>
        </p:nvPicPr>
        <p:blipFill>
          <a:blip r:embed="rId9"/>
          <a:stretch>
            <a:fillRect/>
          </a:stretch>
        </p:blipFill>
        <p:spPr>
          <a:xfrm>
            <a:off x="6866428" y="4816466"/>
            <a:ext cx="1243476" cy="886020"/>
          </a:xfrm>
          <a:prstGeom prst="rect">
            <a:avLst/>
          </a:prstGeom>
        </p:spPr>
      </p:pic>
      <p:sp>
        <p:nvSpPr>
          <p:cNvPr id="8" name="Slide Number Placeholder 7"/>
          <p:cNvSpPr>
            <a:spLocks noGrp="1"/>
          </p:cNvSpPr>
          <p:nvPr>
            <p:ph type="sldNum" sz="quarter" idx="10"/>
          </p:nvPr>
        </p:nvSpPr>
        <p:spPr/>
        <p:txBody>
          <a:bodyPr/>
          <a:lstStyle/>
          <a:p>
            <a:fld id="{67B19427-F580-D146-B60E-4CADEE75497F}" type="slidenum">
              <a:rPr lang="en-US" smtClean="0">
                <a:latin typeface="Calibri" panose="020F0502020204030204" pitchFamily="34" charset="0"/>
              </a:rPr>
              <a:pPr/>
              <a:t>8</a:t>
            </a:fld>
            <a:endParaRPr lang="en-US" dirty="0">
              <a:latin typeface="Calibri" panose="020F0502020204030204" pitchFamily="34" charset="0"/>
            </a:endParaRPr>
          </a:p>
        </p:txBody>
      </p:sp>
      <p:sp>
        <p:nvSpPr>
          <p:cNvPr id="9" name="Footer Placeholder 8"/>
          <p:cNvSpPr>
            <a:spLocks noGrp="1"/>
          </p:cNvSpPr>
          <p:nvPr>
            <p:ph type="ftr" sz="quarter" idx="11"/>
          </p:nvPr>
        </p:nvSpPr>
        <p:spPr/>
        <p:txBody>
          <a:bodyPr/>
          <a:lstStyle/>
          <a:p>
            <a:r>
              <a:rPr lang="en-US" smtClean="0">
                <a:latin typeface="Calibri" panose="020F0502020204030204" pitchFamily="34" charset="0"/>
              </a:rPr>
              <a:t>Copyright ©2018 John Wiley &amp; Sons, Inc. </a:t>
            </a:r>
            <a:endParaRPr lang="en-US" dirty="0">
              <a:latin typeface="Calibri" panose="020F0502020204030204" pitchFamily="34" charset="0"/>
            </a:endParaRPr>
          </a:p>
        </p:txBody>
      </p:sp>
    </p:spTree>
    <p:extLst>
      <p:ext uri="{BB962C8B-B14F-4D97-AF65-F5344CB8AC3E}">
        <p14:creationId xmlns:p14="http://schemas.microsoft.com/office/powerpoint/2010/main" val="9060599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83461"/>
          </a:xfrm>
        </p:spPr>
        <p:txBody>
          <a:bodyPr>
            <a:normAutofit fontScale="90000"/>
          </a:bodyPr>
          <a:lstStyle/>
          <a:p>
            <a:r>
              <a:rPr lang="en-US" altLang="en-US" b="1" dirty="0">
                <a:latin typeface="Calibri" panose="020F0502020204030204" pitchFamily="34" charset="0"/>
                <a:ea typeface="ＭＳ Ｐゴシック" panose="020B0600070205080204" pitchFamily="34" charset="-128"/>
              </a:rPr>
              <a:t>More Important Minerals and Their Uses</a:t>
            </a:r>
            <a:endParaRPr lang="en-IN" b="1" dirty="0">
              <a:latin typeface="Calibri" panose="020F0502020204030204" pitchFamily="34" charset="0"/>
            </a:endParaRPr>
          </a:p>
        </p:txBody>
      </p:sp>
      <p:sp>
        <p:nvSpPr>
          <p:cNvPr id="4" name="Content Placeholder 3"/>
          <p:cNvSpPr>
            <a:spLocks noGrp="1"/>
          </p:cNvSpPr>
          <p:nvPr>
            <p:ph sz="quarter" idx="17"/>
          </p:nvPr>
        </p:nvSpPr>
        <p:spPr>
          <a:xfrm>
            <a:off x="304800" y="1547171"/>
            <a:ext cx="3586750" cy="357829"/>
          </a:xfrm>
        </p:spPr>
        <p:txBody>
          <a:bodyPr/>
          <a:lstStyle/>
          <a:p>
            <a:r>
              <a:rPr lang="en-IN" b="1" dirty="0" smtClean="0">
                <a:latin typeface="Calibri" panose="020F0502020204030204" pitchFamily="34" charset="0"/>
              </a:rPr>
              <a:t>[Table 15.1 continued]</a:t>
            </a:r>
            <a:endParaRPr lang="en-IN" dirty="0">
              <a:latin typeface="Calibri" panose="020F0502020204030204" pitchFamily="34" charset="0"/>
            </a:endParaRPr>
          </a:p>
        </p:txBody>
      </p:sp>
      <p:graphicFrame>
        <p:nvGraphicFramePr>
          <p:cNvPr id="22" name="Content Placeholder 21" descr="Table is accessible to screenreaders"/>
          <p:cNvGraphicFramePr>
            <a:graphicFrameLocks noGrp="1"/>
          </p:cNvGraphicFramePr>
          <p:nvPr>
            <p:ph sz="quarter" idx="16"/>
            <p:extLst>
              <p:ext uri="{D42A27DB-BD31-4B8C-83A1-F6EECF244321}">
                <p14:modId xmlns:p14="http://schemas.microsoft.com/office/powerpoint/2010/main" val="1829427490"/>
              </p:ext>
            </p:extLst>
          </p:nvPr>
        </p:nvGraphicFramePr>
        <p:xfrm>
          <a:off x="228511" y="2057400"/>
          <a:ext cx="8534400" cy="4023360"/>
        </p:xfrm>
        <a:graphic>
          <a:graphicData uri="http://schemas.openxmlformats.org/drawingml/2006/table">
            <a:tbl>
              <a:tblPr firstRow="1" bandRow="1">
                <a:tableStyleId>{5C22544A-7EE6-4342-B048-85BDC9FD1C3A}</a:tableStyleId>
              </a:tblPr>
              <a:tblGrid>
                <a:gridCol w="2133600">
                  <a:extLst>
                    <a:ext uri="{9D8B030D-6E8A-4147-A177-3AD203B41FA5}">
                      <a16:colId xmlns:a16="http://schemas.microsoft.com/office/drawing/2014/main" xmlns="" val="1825265751"/>
                    </a:ext>
                  </a:extLst>
                </a:gridCol>
                <a:gridCol w="1981289">
                  <a:extLst>
                    <a:ext uri="{9D8B030D-6E8A-4147-A177-3AD203B41FA5}">
                      <a16:colId xmlns:a16="http://schemas.microsoft.com/office/drawing/2014/main" xmlns="" val="1891510362"/>
                    </a:ext>
                  </a:extLst>
                </a:gridCol>
                <a:gridCol w="2133600">
                  <a:extLst>
                    <a:ext uri="{9D8B030D-6E8A-4147-A177-3AD203B41FA5}">
                      <a16:colId xmlns:a16="http://schemas.microsoft.com/office/drawing/2014/main" xmlns="" val="3523983391"/>
                    </a:ext>
                  </a:extLst>
                </a:gridCol>
                <a:gridCol w="2285911">
                  <a:extLst>
                    <a:ext uri="{9D8B030D-6E8A-4147-A177-3AD203B41FA5}">
                      <a16:colId xmlns:a16="http://schemas.microsoft.com/office/drawing/2014/main" xmlns="" val="1400852204"/>
                    </a:ext>
                  </a:extLst>
                </a:gridCol>
              </a:tblGrid>
              <a:tr h="1828800">
                <a:tc>
                  <a:txBody>
                    <a:bodyPr/>
                    <a:lstStyle/>
                    <a:p>
                      <a:pPr algn="ctr"/>
                      <a:r>
                        <a:rPr lang="en-IN" sz="1400" b="0" i="0" u="none" strike="noStrike" kern="1200" baseline="0" dirty="0" smtClean="0">
                          <a:solidFill>
                            <a:schemeClr val="tx1"/>
                          </a:solidFill>
                          <a:latin typeface="+mn-lt"/>
                          <a:ea typeface="+mn-ea"/>
                          <a:cs typeface="+mn-cs"/>
                        </a:rPr>
                        <a:t>Nickel</a:t>
                      </a:r>
                    </a:p>
                    <a:p>
                      <a:pPr algn="l"/>
                      <a:endParaRPr lang="en-IN" sz="1400" b="0" i="0" u="none" strike="noStrike" kern="1200" baseline="0" dirty="0" smtClean="0">
                        <a:solidFill>
                          <a:schemeClr val="tx1"/>
                        </a:solidFill>
                        <a:latin typeface="+mn-lt"/>
                        <a:ea typeface="+mn-ea"/>
                        <a:cs typeface="+mn-cs"/>
                      </a:endParaRPr>
                    </a:p>
                    <a:p>
                      <a:pPr algn="l"/>
                      <a:r>
                        <a:rPr lang="en-IN" sz="700" b="0" i="0" u="none" strike="noStrike" kern="1200" baseline="0" dirty="0" smtClean="0">
                          <a:solidFill>
                            <a:schemeClr val="bg1"/>
                          </a:solidFill>
                          <a:latin typeface="+mn-lt"/>
                          <a:ea typeface="+mn-ea"/>
                          <a:cs typeface="+mn-cs"/>
                        </a:rPr>
                        <a:t>A photo of a pile of screws marked as nickel</a:t>
                      </a:r>
                      <a:endParaRPr lang="en-IN" sz="1400" b="0" i="0" u="none" strike="noStrike" kern="1200" baseline="0" dirty="0" smtClean="0">
                        <a:solidFill>
                          <a:schemeClr val="tx1"/>
                        </a:solidFill>
                        <a:latin typeface="+mn-lt"/>
                        <a:ea typeface="+mn-ea"/>
                        <a:cs typeface="+mn-cs"/>
                      </a:endParaRPr>
                    </a:p>
                    <a:p>
                      <a:pPr algn="l"/>
                      <a:endParaRPr lang="en-IN" sz="1400" b="0" i="0" u="none" strike="noStrike" kern="1200" baseline="0" dirty="0" smtClean="0">
                        <a:solidFill>
                          <a:schemeClr val="tx1"/>
                        </a:solidFill>
                        <a:latin typeface="+mn-lt"/>
                        <a:ea typeface="+mn-ea"/>
                        <a:cs typeface="+mn-cs"/>
                      </a:endParaRPr>
                    </a:p>
                    <a:p>
                      <a:pPr algn="l"/>
                      <a:endParaRPr lang="en-IN" sz="1400" b="0" i="0" u="none" strike="noStrike" kern="1200" baseline="0" dirty="0" smtClean="0">
                        <a:solidFill>
                          <a:schemeClr val="tx1"/>
                        </a:solidFill>
                        <a:latin typeface="+mn-lt"/>
                        <a:ea typeface="+mn-ea"/>
                        <a:cs typeface="+mn-cs"/>
                      </a:endParaRPr>
                    </a:p>
                    <a:p>
                      <a:endParaRPr lang="en-IN" sz="1400" b="0" i="0" u="none" strike="noStrike" kern="1200" baseline="0" dirty="0" smtClean="0">
                        <a:solidFill>
                          <a:schemeClr val="tx1"/>
                        </a:solidFill>
                        <a:latin typeface="+mn-lt"/>
                        <a:ea typeface="+mn-ea"/>
                        <a:cs typeface="+mn-cs"/>
                      </a:endParaRPr>
                    </a:p>
                    <a:p>
                      <a:r>
                        <a:rPr lang="en-IN" sz="1400" b="0" i="0" u="none" strike="noStrike" kern="1200" baseline="0" dirty="0" smtClean="0">
                          <a:solidFill>
                            <a:schemeClr val="tx1"/>
                          </a:solidFill>
                          <a:latin typeface="+mn-lt"/>
                          <a:ea typeface="+mn-ea"/>
                          <a:cs typeface="+mn-cs"/>
                        </a:rPr>
                        <a:t>Coins, metal plating, alloys</a:t>
                      </a:r>
                    </a:p>
                    <a:p>
                      <a:r>
                        <a:rPr lang="en-IN" sz="1400" b="0" i="0" u="none" strike="noStrike" kern="1200" baseline="0" dirty="0" smtClean="0">
                          <a:solidFill>
                            <a:schemeClr val="tx1"/>
                          </a:solidFill>
                          <a:latin typeface="+mn-lt"/>
                          <a:ea typeface="+mn-ea"/>
                          <a:cs typeface="+mn-cs"/>
                        </a:rPr>
                        <a:t>with various uses</a:t>
                      </a:r>
                      <a:endParaRPr lang="en-IN"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IN" sz="1400" b="0" i="0" u="none" strike="noStrike" kern="1200" baseline="0" dirty="0" smtClean="0">
                          <a:solidFill>
                            <a:schemeClr val="tx1"/>
                          </a:solidFill>
                          <a:latin typeface="+mn-lt"/>
                          <a:ea typeface="+mn-ea"/>
                          <a:cs typeface="+mn-cs"/>
                        </a:rPr>
                        <a:t>Potassium</a:t>
                      </a:r>
                    </a:p>
                    <a:p>
                      <a:pPr algn="l"/>
                      <a:endParaRPr lang="en-IN" sz="1400" b="0" i="0" u="none" strike="noStrike" kern="1200" baseline="0" dirty="0" smtClean="0">
                        <a:solidFill>
                          <a:schemeClr val="tx1"/>
                        </a:solidFill>
                        <a:latin typeface="+mn-lt"/>
                        <a:ea typeface="+mn-ea"/>
                        <a:cs typeface="+mn-cs"/>
                      </a:endParaRPr>
                    </a:p>
                    <a:p>
                      <a:pPr algn="l"/>
                      <a:r>
                        <a:rPr lang="en-IN" sz="700" b="0" i="0" u="none" strike="noStrike" kern="1200" baseline="0" dirty="0" smtClean="0">
                          <a:solidFill>
                            <a:schemeClr val="bg1"/>
                          </a:solidFill>
                          <a:latin typeface="+mn-lt"/>
                          <a:ea typeface="+mn-ea"/>
                          <a:cs typeface="+mn-cs"/>
                        </a:rPr>
                        <a:t>A photo of two bags of fertilizer marked as potassium.</a:t>
                      </a:r>
                      <a:endParaRPr lang="en-IN" sz="1400" b="0" i="0" u="none" strike="noStrike" kern="1200" baseline="0" dirty="0" smtClean="0">
                        <a:solidFill>
                          <a:schemeClr val="tx1"/>
                        </a:solidFill>
                        <a:latin typeface="+mn-lt"/>
                        <a:ea typeface="+mn-ea"/>
                        <a:cs typeface="+mn-cs"/>
                      </a:endParaRPr>
                    </a:p>
                    <a:p>
                      <a:pPr algn="l"/>
                      <a:endParaRPr lang="en-IN" sz="1400" b="0" i="0" u="none" strike="noStrike" kern="1200" baseline="0" dirty="0" smtClean="0">
                        <a:solidFill>
                          <a:schemeClr val="tx1"/>
                        </a:solidFill>
                        <a:latin typeface="+mn-lt"/>
                        <a:ea typeface="+mn-ea"/>
                        <a:cs typeface="+mn-cs"/>
                      </a:endParaRPr>
                    </a:p>
                    <a:p>
                      <a:pPr algn="l"/>
                      <a:endParaRPr lang="en-IN" sz="1400" b="0" i="0" u="none" strike="noStrike" kern="1200" baseline="0" dirty="0" smtClean="0">
                        <a:solidFill>
                          <a:schemeClr val="tx1"/>
                        </a:solidFill>
                        <a:latin typeface="+mn-lt"/>
                        <a:ea typeface="+mn-ea"/>
                        <a:cs typeface="+mn-cs"/>
                      </a:endParaRPr>
                    </a:p>
                    <a:p>
                      <a:pPr algn="l"/>
                      <a:endParaRPr lang="en-IN" sz="1400" b="0" i="0" u="none" strike="noStrike" kern="1200" baseline="0" dirty="0" smtClean="0">
                        <a:solidFill>
                          <a:schemeClr val="tx1"/>
                        </a:solidFill>
                        <a:latin typeface="+mn-lt"/>
                        <a:ea typeface="+mn-ea"/>
                        <a:cs typeface="+mn-cs"/>
                      </a:endParaRPr>
                    </a:p>
                    <a:p>
                      <a:pPr algn="l"/>
                      <a:r>
                        <a:rPr lang="en-IN" sz="1400" b="0" i="0" u="none" strike="noStrike" kern="1200" baseline="0" dirty="0" smtClean="0">
                          <a:solidFill>
                            <a:schemeClr val="tx1"/>
                          </a:solidFill>
                          <a:latin typeface="+mn-lt"/>
                          <a:ea typeface="+mn-ea"/>
                          <a:cs typeface="+mn-cs"/>
                        </a:rPr>
                        <a:t>Fertilizers, photography</a:t>
                      </a:r>
                      <a:endParaRPr lang="en-IN"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IN" sz="1400" b="0" i="0" u="none" strike="noStrike" kern="1200" baseline="0" dirty="0" smtClean="0">
                          <a:solidFill>
                            <a:schemeClr val="tx1"/>
                          </a:solidFill>
                          <a:latin typeface="+mn-lt"/>
                          <a:ea typeface="+mn-ea"/>
                          <a:cs typeface="+mn-cs"/>
                        </a:rPr>
                        <a:t>Silver</a:t>
                      </a:r>
                    </a:p>
                    <a:p>
                      <a:pPr algn="l"/>
                      <a:endParaRPr lang="en-IN" sz="1400" b="0" i="0" u="none" strike="noStrike" kern="1200" baseline="0" dirty="0" smtClean="0">
                        <a:solidFill>
                          <a:schemeClr val="tx1"/>
                        </a:solidFill>
                        <a:latin typeface="+mn-lt"/>
                        <a:ea typeface="+mn-ea"/>
                        <a:cs typeface="+mn-cs"/>
                      </a:endParaRPr>
                    </a:p>
                    <a:p>
                      <a:pPr algn="l"/>
                      <a:r>
                        <a:rPr lang="en-IN" sz="700" b="0" i="0" u="none" strike="noStrike" kern="1200" baseline="0" dirty="0" smtClean="0">
                          <a:solidFill>
                            <a:schemeClr val="bg1"/>
                          </a:solidFill>
                          <a:latin typeface="+mn-lt"/>
                          <a:ea typeface="+mn-ea"/>
                          <a:cs typeface="+mn-cs"/>
                        </a:rPr>
                        <a:t>A photo of a silver trophy marked as silver.</a:t>
                      </a:r>
                    </a:p>
                    <a:p>
                      <a:pPr algn="l"/>
                      <a:endParaRPr lang="en-IN" sz="1400" b="0" i="0" u="none" strike="noStrike" kern="1200" baseline="0" dirty="0" smtClean="0">
                        <a:solidFill>
                          <a:schemeClr val="tx1"/>
                        </a:solidFill>
                        <a:latin typeface="+mn-lt"/>
                        <a:ea typeface="+mn-ea"/>
                        <a:cs typeface="+mn-cs"/>
                      </a:endParaRPr>
                    </a:p>
                    <a:p>
                      <a:endParaRPr lang="en-IN" sz="1400" b="0" i="0" u="none" strike="noStrike" kern="1200" baseline="0" dirty="0" smtClean="0">
                        <a:solidFill>
                          <a:schemeClr val="tx1"/>
                        </a:solidFill>
                        <a:latin typeface="+mn-lt"/>
                        <a:ea typeface="+mn-ea"/>
                        <a:cs typeface="+mn-cs"/>
                      </a:endParaRPr>
                    </a:p>
                    <a:p>
                      <a:endParaRPr lang="en-IN" sz="1400" b="0" i="0" u="none" strike="noStrike" kern="1200" baseline="0" dirty="0" smtClean="0">
                        <a:solidFill>
                          <a:schemeClr val="tx1"/>
                        </a:solidFill>
                        <a:latin typeface="+mn-lt"/>
                        <a:ea typeface="+mn-ea"/>
                        <a:cs typeface="+mn-cs"/>
                      </a:endParaRPr>
                    </a:p>
                    <a:p>
                      <a:r>
                        <a:rPr lang="en-IN" sz="1400" b="0" i="0" u="none" strike="noStrike" kern="1200" baseline="0" dirty="0" err="1" smtClean="0">
                          <a:solidFill>
                            <a:schemeClr val="tx1"/>
                          </a:solidFill>
                          <a:latin typeface="+mn-lt"/>
                          <a:ea typeface="+mn-ea"/>
                          <a:cs typeface="+mn-cs"/>
                        </a:rPr>
                        <a:t>Jewelry</a:t>
                      </a:r>
                      <a:r>
                        <a:rPr lang="en-IN" sz="1400" b="0" i="0" u="none" strike="noStrike" kern="1200" baseline="0" dirty="0" smtClean="0">
                          <a:solidFill>
                            <a:schemeClr val="tx1"/>
                          </a:solidFill>
                          <a:latin typeface="+mn-lt"/>
                          <a:ea typeface="+mn-ea"/>
                          <a:cs typeface="+mn-cs"/>
                        </a:rPr>
                        <a:t>, silverware, photography, electronics</a:t>
                      </a:r>
                      <a:endParaRPr lang="en-IN"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IN" sz="1400" b="0" i="0" u="none" strike="noStrike" kern="1200" baseline="0" dirty="0" smtClean="0">
                          <a:solidFill>
                            <a:schemeClr val="tx1"/>
                          </a:solidFill>
                          <a:latin typeface="+mn-lt"/>
                          <a:ea typeface="+mn-ea"/>
                          <a:cs typeface="+mn-cs"/>
                        </a:rPr>
                        <a:t>Titanium</a:t>
                      </a:r>
                    </a:p>
                    <a:p>
                      <a:pPr algn="l"/>
                      <a:endParaRPr lang="en-IN" sz="1400" b="0" i="0" u="none" strike="noStrike" kern="1200" baseline="0" dirty="0" smtClean="0">
                        <a:solidFill>
                          <a:schemeClr val="tx1"/>
                        </a:solidFill>
                        <a:latin typeface="+mn-lt"/>
                        <a:ea typeface="+mn-ea"/>
                        <a:cs typeface="+mn-cs"/>
                      </a:endParaRPr>
                    </a:p>
                    <a:p>
                      <a:pPr algn="l"/>
                      <a:endParaRPr lang="en-IN" sz="1400" b="0" i="0" u="none" strike="noStrike" kern="1200" baseline="0" dirty="0" smtClean="0">
                        <a:solidFill>
                          <a:schemeClr val="tx1"/>
                        </a:solidFill>
                        <a:latin typeface="+mn-lt"/>
                        <a:ea typeface="+mn-ea"/>
                        <a:cs typeface="+mn-cs"/>
                      </a:endParaRPr>
                    </a:p>
                    <a:p>
                      <a:pPr algn="l"/>
                      <a:r>
                        <a:rPr lang="en-IN" sz="700" b="0" i="0" u="none" strike="noStrike" kern="1200" baseline="0" dirty="0" smtClean="0">
                          <a:solidFill>
                            <a:schemeClr val="bg1"/>
                          </a:solidFill>
                          <a:latin typeface="+mn-lt"/>
                          <a:ea typeface="+mn-ea"/>
                          <a:cs typeface="+mn-cs"/>
                        </a:rPr>
                        <a:t>A photo of a watch marked as titanium.</a:t>
                      </a:r>
                      <a:endParaRPr lang="en-IN" sz="1400" b="0" i="0" u="none" strike="noStrike" kern="1200" baseline="0" dirty="0" smtClean="0">
                        <a:solidFill>
                          <a:schemeClr val="tx1"/>
                        </a:solidFill>
                        <a:latin typeface="+mn-lt"/>
                        <a:ea typeface="+mn-ea"/>
                        <a:cs typeface="+mn-cs"/>
                      </a:endParaRPr>
                    </a:p>
                    <a:p>
                      <a:pPr algn="l"/>
                      <a:endParaRPr lang="en-IN" sz="1400" b="0" i="0" u="none" strike="noStrike" kern="1200" baseline="0" dirty="0" smtClean="0">
                        <a:solidFill>
                          <a:schemeClr val="tx1"/>
                        </a:solidFill>
                        <a:latin typeface="+mn-lt"/>
                        <a:ea typeface="+mn-ea"/>
                        <a:cs typeface="+mn-cs"/>
                      </a:endParaRPr>
                    </a:p>
                    <a:p>
                      <a:endParaRPr lang="en-IN" sz="1400" b="0" i="0" u="none" strike="noStrike" kern="1200" baseline="0" dirty="0" smtClean="0">
                        <a:solidFill>
                          <a:schemeClr val="tx1"/>
                        </a:solidFill>
                        <a:latin typeface="+mn-lt"/>
                        <a:ea typeface="+mn-ea"/>
                        <a:cs typeface="+mn-cs"/>
                      </a:endParaRPr>
                    </a:p>
                    <a:p>
                      <a:r>
                        <a:rPr lang="en-IN" sz="1400" b="0" i="0" u="none" strike="noStrike" kern="1200" baseline="0" dirty="0" smtClean="0">
                          <a:solidFill>
                            <a:schemeClr val="tx1"/>
                          </a:solidFill>
                          <a:latin typeface="+mn-lt"/>
                          <a:ea typeface="+mn-ea"/>
                          <a:cs typeface="+mn-cs"/>
                        </a:rPr>
                        <a:t>Alloy in steel and other</a:t>
                      </a:r>
                    </a:p>
                    <a:p>
                      <a:r>
                        <a:rPr lang="en-IN" sz="1400" b="0" i="0" u="none" strike="noStrike" kern="1200" baseline="0" dirty="0" smtClean="0">
                          <a:solidFill>
                            <a:schemeClr val="tx1"/>
                          </a:solidFill>
                          <a:latin typeface="+mn-lt"/>
                          <a:ea typeface="+mn-ea"/>
                          <a:cs typeface="+mn-cs"/>
                        </a:rPr>
                        <a:t>industrial alloys; pigment in</a:t>
                      </a:r>
                    </a:p>
                    <a:p>
                      <a:r>
                        <a:rPr lang="en-IN" sz="1400" b="0" i="0" u="none" strike="noStrike" kern="1200" baseline="0" dirty="0" smtClean="0">
                          <a:solidFill>
                            <a:schemeClr val="tx1"/>
                          </a:solidFill>
                          <a:latin typeface="+mn-lt"/>
                          <a:ea typeface="+mn-ea"/>
                          <a:cs typeface="+mn-cs"/>
                        </a:rPr>
                        <a:t>paints, plastics</a:t>
                      </a:r>
                      <a:endParaRPr lang="en-IN"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2194052213"/>
                  </a:ext>
                </a:extLst>
              </a:tr>
              <a:tr h="1828800">
                <a:tc>
                  <a:txBody>
                    <a:bodyPr/>
                    <a:lstStyle/>
                    <a:p>
                      <a:pPr algn="ctr"/>
                      <a:r>
                        <a:rPr lang="en-IN" sz="1400" b="0" i="0" u="none" strike="noStrike" kern="1200" baseline="0" dirty="0" smtClean="0">
                          <a:solidFill>
                            <a:schemeClr val="tx1"/>
                          </a:solidFill>
                          <a:latin typeface="+mn-lt"/>
                          <a:ea typeface="+mn-ea"/>
                          <a:cs typeface="+mn-cs"/>
                        </a:rPr>
                        <a:t>Zinc</a:t>
                      </a:r>
                    </a:p>
                    <a:p>
                      <a:pPr algn="l"/>
                      <a:r>
                        <a:rPr lang="en-IN" sz="700" b="0" i="0" u="none" strike="noStrike" kern="1200" baseline="0" dirty="0" smtClean="0">
                          <a:solidFill>
                            <a:schemeClr val="bg1"/>
                          </a:solidFill>
                          <a:latin typeface="+mn-lt"/>
                          <a:ea typeface="+mn-ea"/>
                          <a:cs typeface="+mn-cs"/>
                        </a:rPr>
                        <a:t>A photo of two batteries marked as zinc.</a:t>
                      </a:r>
                      <a:endParaRPr lang="en-IN" sz="1400" b="0" i="0" u="none" strike="noStrike" kern="1200" baseline="0" dirty="0" smtClean="0">
                        <a:solidFill>
                          <a:schemeClr val="tx1"/>
                        </a:solidFill>
                        <a:latin typeface="+mn-lt"/>
                        <a:ea typeface="+mn-ea"/>
                        <a:cs typeface="+mn-cs"/>
                      </a:endParaRPr>
                    </a:p>
                    <a:p>
                      <a:endParaRPr lang="en-IN" sz="1400" b="0" i="0" u="none" strike="noStrike" kern="1200" baseline="0" dirty="0" smtClean="0">
                        <a:solidFill>
                          <a:schemeClr val="tx1"/>
                        </a:solidFill>
                        <a:latin typeface="+mn-lt"/>
                        <a:ea typeface="+mn-ea"/>
                        <a:cs typeface="+mn-cs"/>
                      </a:endParaRPr>
                    </a:p>
                    <a:p>
                      <a:endParaRPr lang="en-IN" sz="1400" b="0" i="0" u="none" strike="noStrike" kern="1200" baseline="0" dirty="0" smtClean="0">
                        <a:solidFill>
                          <a:schemeClr val="tx1"/>
                        </a:solidFill>
                        <a:latin typeface="+mn-lt"/>
                        <a:ea typeface="+mn-ea"/>
                        <a:cs typeface="+mn-cs"/>
                      </a:endParaRPr>
                    </a:p>
                    <a:p>
                      <a:endParaRPr lang="en-IN" sz="1400" b="0" i="0" u="none" strike="noStrike" kern="1200" baseline="0" dirty="0" smtClean="0">
                        <a:solidFill>
                          <a:schemeClr val="tx1"/>
                        </a:solidFill>
                        <a:latin typeface="+mn-lt"/>
                        <a:ea typeface="+mn-ea"/>
                        <a:cs typeface="+mn-cs"/>
                      </a:endParaRPr>
                    </a:p>
                    <a:p>
                      <a:endParaRPr lang="en-IN" sz="1400" b="0" i="0" u="none" strike="noStrike" kern="1200" baseline="0" dirty="0" smtClean="0">
                        <a:solidFill>
                          <a:schemeClr val="tx1"/>
                        </a:solidFill>
                        <a:latin typeface="+mn-lt"/>
                        <a:ea typeface="+mn-ea"/>
                        <a:cs typeface="+mn-cs"/>
                      </a:endParaRPr>
                    </a:p>
                    <a:p>
                      <a:endParaRPr lang="en-IN" sz="1400" b="0" i="0" u="none" strike="noStrike" kern="1200" baseline="0" dirty="0" smtClean="0">
                        <a:solidFill>
                          <a:schemeClr val="tx1"/>
                        </a:solidFill>
                        <a:latin typeface="+mn-lt"/>
                        <a:ea typeface="+mn-ea"/>
                        <a:cs typeface="+mn-cs"/>
                      </a:endParaRPr>
                    </a:p>
                    <a:p>
                      <a:r>
                        <a:rPr lang="en-IN" sz="1400" b="0" i="0" u="none" strike="noStrike" kern="1200" baseline="0" dirty="0" smtClean="0">
                          <a:solidFill>
                            <a:schemeClr val="tx1"/>
                          </a:solidFill>
                          <a:latin typeface="+mn-lt"/>
                          <a:ea typeface="+mn-ea"/>
                          <a:cs typeface="+mn-cs"/>
                        </a:rPr>
                        <a:t>Galvanizing steel, alloys (brass), anode in alkaline batteries</a:t>
                      </a:r>
                      <a:endParaRPr lang="en-IN"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IN" sz="1400" b="0" i="0" u="none" strike="noStrike" kern="1200" baseline="0" dirty="0" smtClean="0">
                          <a:solidFill>
                            <a:schemeClr val="tx1"/>
                          </a:solidFill>
                          <a:latin typeface="+mn-lt"/>
                          <a:ea typeface="+mn-ea"/>
                          <a:cs typeface="+mn-cs"/>
                        </a:rPr>
                        <a:t>Gysum (CaSO4−2H2O)</a:t>
                      </a:r>
                    </a:p>
                    <a:p>
                      <a:pPr algn="l"/>
                      <a:endParaRPr lang="en-IN" sz="1400" b="0" i="0" u="none" strike="noStrike" kern="1200" baseline="0" dirty="0" smtClean="0">
                        <a:solidFill>
                          <a:schemeClr val="tx1"/>
                        </a:solidFill>
                        <a:latin typeface="+mn-lt"/>
                        <a:ea typeface="+mn-ea"/>
                        <a:cs typeface="+mn-cs"/>
                      </a:endParaRPr>
                    </a:p>
                    <a:p>
                      <a:pPr algn="l"/>
                      <a:r>
                        <a:rPr lang="en-IN" sz="700" b="0" i="0" u="none" strike="noStrike" kern="1200" baseline="0" dirty="0" smtClean="0">
                          <a:solidFill>
                            <a:schemeClr val="bg1"/>
                          </a:solidFill>
                          <a:latin typeface="+mn-lt"/>
                          <a:ea typeface="+mn-ea"/>
                          <a:cs typeface="+mn-cs"/>
                        </a:rPr>
                        <a:t>A photo of an arm in a cast marked as </a:t>
                      </a:r>
                      <a:r>
                        <a:rPr lang="en-IN" sz="700" b="0" i="0" u="none" strike="noStrike" kern="1200" baseline="0" dirty="0" err="1" smtClean="0">
                          <a:solidFill>
                            <a:schemeClr val="bg1"/>
                          </a:solidFill>
                          <a:latin typeface="+mn-lt"/>
                          <a:ea typeface="+mn-ea"/>
                          <a:cs typeface="+mn-cs"/>
                        </a:rPr>
                        <a:t>gysum</a:t>
                      </a:r>
                      <a:r>
                        <a:rPr lang="en-IN" sz="700" b="0" i="0" u="none" strike="noStrike" kern="1200" baseline="0" dirty="0" smtClean="0">
                          <a:solidFill>
                            <a:schemeClr val="bg1"/>
                          </a:solidFill>
                          <a:latin typeface="+mn-lt"/>
                          <a:ea typeface="+mn-ea"/>
                          <a:cs typeface="+mn-cs"/>
                        </a:rPr>
                        <a:t> or C A S O 4 minus 2 H 2 O.</a:t>
                      </a:r>
                      <a:endParaRPr lang="en-IN" sz="1400" b="0" i="0" u="none" strike="noStrike" kern="1200" baseline="0" dirty="0" smtClean="0">
                        <a:solidFill>
                          <a:schemeClr val="tx1"/>
                        </a:solidFill>
                        <a:latin typeface="+mn-lt"/>
                        <a:ea typeface="+mn-ea"/>
                        <a:cs typeface="+mn-cs"/>
                      </a:endParaRPr>
                    </a:p>
                    <a:p>
                      <a:pPr algn="l"/>
                      <a:endParaRPr lang="en-IN" sz="1400" b="0" i="0" u="none" strike="noStrike" kern="1200" baseline="0" dirty="0" smtClean="0">
                        <a:solidFill>
                          <a:schemeClr val="tx1"/>
                        </a:solidFill>
                        <a:latin typeface="+mn-lt"/>
                        <a:ea typeface="+mn-ea"/>
                        <a:cs typeface="+mn-cs"/>
                      </a:endParaRPr>
                    </a:p>
                    <a:p>
                      <a:endParaRPr lang="en-IN" sz="1400" b="0" i="0" u="none" strike="noStrike" kern="1200" baseline="0" dirty="0" smtClean="0">
                        <a:solidFill>
                          <a:schemeClr val="tx1"/>
                        </a:solidFill>
                        <a:latin typeface="+mn-lt"/>
                        <a:ea typeface="+mn-ea"/>
                        <a:cs typeface="+mn-cs"/>
                      </a:endParaRPr>
                    </a:p>
                    <a:p>
                      <a:endParaRPr lang="en-IN" sz="1400" b="0" i="0" u="none" strike="noStrike" kern="1200" baseline="0" dirty="0" smtClean="0">
                        <a:solidFill>
                          <a:schemeClr val="tx1"/>
                        </a:solidFill>
                        <a:latin typeface="+mn-lt"/>
                        <a:ea typeface="+mn-ea"/>
                        <a:cs typeface="+mn-cs"/>
                      </a:endParaRPr>
                    </a:p>
                    <a:p>
                      <a:endParaRPr lang="en-IN" sz="1400" b="0" i="0" u="none" strike="noStrike" kern="1200" baseline="0" dirty="0" smtClean="0">
                        <a:solidFill>
                          <a:schemeClr val="tx1"/>
                        </a:solidFill>
                        <a:latin typeface="+mn-lt"/>
                        <a:ea typeface="+mn-ea"/>
                        <a:cs typeface="+mn-cs"/>
                      </a:endParaRPr>
                    </a:p>
                    <a:p>
                      <a:r>
                        <a:rPr lang="en-IN" sz="1400" b="0" i="0" u="none" strike="noStrike" kern="1200" baseline="0" dirty="0" smtClean="0">
                          <a:solidFill>
                            <a:schemeClr val="tx1"/>
                          </a:solidFill>
                          <a:latin typeface="+mn-lt"/>
                          <a:ea typeface="+mn-ea"/>
                          <a:cs typeface="+mn-cs"/>
                        </a:rPr>
                        <a:t>Drywall, plaster of Paris, Soil conditioner</a:t>
                      </a:r>
                      <a:endParaRPr lang="en-IN"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IN" sz="1400" b="0" i="0" u="none" strike="noStrike" kern="1200" baseline="0" dirty="0" smtClean="0">
                          <a:solidFill>
                            <a:schemeClr val="tx1"/>
                          </a:solidFill>
                          <a:latin typeface="+mn-lt"/>
                          <a:ea typeface="+mn-ea"/>
                          <a:cs typeface="+mn-cs"/>
                        </a:rPr>
                        <a:t>Silicon</a:t>
                      </a:r>
                    </a:p>
                    <a:p>
                      <a:pPr algn="l"/>
                      <a:r>
                        <a:rPr lang="en-IN" sz="700" b="0" i="0" u="none" strike="noStrike" kern="1200" baseline="0" dirty="0" smtClean="0">
                          <a:solidFill>
                            <a:schemeClr val="bg1"/>
                          </a:solidFill>
                          <a:latin typeface="+mn-lt"/>
                          <a:ea typeface="+mn-ea"/>
                          <a:cs typeface="+mn-cs"/>
                        </a:rPr>
                        <a:t>A photo of a computer motherboard is marked as silicon</a:t>
                      </a:r>
                      <a:endParaRPr lang="en-IN" sz="1400" b="0" i="0" u="none" strike="noStrike" kern="1200" baseline="0" dirty="0" smtClean="0">
                        <a:solidFill>
                          <a:schemeClr val="tx1"/>
                        </a:solidFill>
                        <a:latin typeface="+mn-lt"/>
                        <a:ea typeface="+mn-ea"/>
                        <a:cs typeface="+mn-cs"/>
                      </a:endParaRPr>
                    </a:p>
                    <a:p>
                      <a:pPr algn="l"/>
                      <a:endParaRPr lang="en-IN" sz="1400" b="0" i="0" u="none" strike="noStrike" kern="1200" baseline="0" dirty="0" smtClean="0">
                        <a:solidFill>
                          <a:schemeClr val="tx1"/>
                        </a:solidFill>
                        <a:latin typeface="+mn-lt"/>
                        <a:ea typeface="+mn-ea"/>
                        <a:cs typeface="+mn-cs"/>
                      </a:endParaRPr>
                    </a:p>
                    <a:p>
                      <a:endParaRPr lang="en-IN" sz="1400" b="0" i="0" u="none" strike="noStrike" kern="1200" baseline="0" dirty="0" smtClean="0">
                        <a:solidFill>
                          <a:schemeClr val="tx1"/>
                        </a:solidFill>
                        <a:latin typeface="+mn-lt"/>
                        <a:ea typeface="+mn-ea"/>
                        <a:cs typeface="+mn-cs"/>
                      </a:endParaRPr>
                    </a:p>
                    <a:p>
                      <a:endParaRPr lang="en-IN" sz="1400" b="0" i="0" u="none" strike="noStrike" kern="1200" baseline="0" dirty="0" smtClean="0">
                        <a:solidFill>
                          <a:schemeClr val="tx1"/>
                        </a:solidFill>
                        <a:latin typeface="+mn-lt"/>
                        <a:ea typeface="+mn-ea"/>
                        <a:cs typeface="+mn-cs"/>
                      </a:endParaRPr>
                    </a:p>
                    <a:p>
                      <a:endParaRPr lang="en-IN" sz="1400" b="0" i="0" u="none" strike="noStrike" kern="1200" baseline="0" dirty="0" smtClean="0">
                        <a:solidFill>
                          <a:schemeClr val="tx1"/>
                        </a:solidFill>
                        <a:latin typeface="+mn-lt"/>
                        <a:ea typeface="+mn-ea"/>
                        <a:cs typeface="+mn-cs"/>
                      </a:endParaRPr>
                    </a:p>
                    <a:p>
                      <a:r>
                        <a:rPr lang="en-IN" sz="1400" b="0" i="0" u="none" strike="noStrike" kern="1200" baseline="0" dirty="0" smtClean="0">
                          <a:solidFill>
                            <a:schemeClr val="tx1"/>
                          </a:solidFill>
                          <a:latin typeface="+mn-lt"/>
                          <a:ea typeface="+mn-ea"/>
                          <a:cs typeface="+mn-cs"/>
                        </a:rPr>
                        <a:t>Electronic devices, semiconductors, natural stone, glass, concrete</a:t>
                      </a:r>
                      <a:endParaRPr lang="en-IN"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IN" sz="1400" b="0" i="0" u="none" strike="noStrike" kern="1200" baseline="0" dirty="0" smtClean="0">
                          <a:solidFill>
                            <a:schemeClr val="tx1"/>
                          </a:solidFill>
                          <a:latin typeface="+mn-lt"/>
                          <a:ea typeface="+mn-ea"/>
                          <a:cs typeface="+mn-cs"/>
                        </a:rPr>
                        <a:t>Sulfur</a:t>
                      </a:r>
                    </a:p>
                    <a:p>
                      <a:pPr algn="l"/>
                      <a:endParaRPr lang="en-IN" sz="1400" b="0" i="0" u="none" strike="noStrike" kern="1200" baseline="0" dirty="0" smtClean="0">
                        <a:solidFill>
                          <a:schemeClr val="tx1"/>
                        </a:solidFill>
                        <a:latin typeface="+mn-lt"/>
                        <a:ea typeface="+mn-ea"/>
                        <a:cs typeface="+mn-cs"/>
                      </a:endParaRPr>
                    </a:p>
                    <a:p>
                      <a:pPr algn="l"/>
                      <a:r>
                        <a:rPr lang="en-IN" sz="700" b="0" i="0" u="none" strike="noStrike" kern="1200" baseline="0" dirty="0" smtClean="0">
                          <a:solidFill>
                            <a:schemeClr val="bg1"/>
                          </a:solidFill>
                          <a:latin typeface="+mn-lt"/>
                          <a:ea typeface="+mn-ea"/>
                          <a:cs typeface="+mn-cs"/>
                        </a:rPr>
                        <a:t>A photo of a tire marked as </a:t>
                      </a:r>
                      <a:r>
                        <a:rPr lang="en-IN" sz="700" b="0" i="0" u="none" strike="noStrike" kern="1200" baseline="0" dirty="0" err="1" smtClean="0">
                          <a:solidFill>
                            <a:schemeClr val="bg1"/>
                          </a:solidFill>
                          <a:latin typeface="+mn-lt"/>
                          <a:ea typeface="+mn-ea"/>
                          <a:cs typeface="+mn-cs"/>
                        </a:rPr>
                        <a:t>sulfur</a:t>
                      </a:r>
                      <a:r>
                        <a:rPr lang="en-IN" sz="700" b="0" i="0" u="none" strike="noStrike" kern="1200" baseline="0" dirty="0" smtClean="0">
                          <a:solidFill>
                            <a:schemeClr val="bg1"/>
                          </a:solidFill>
                          <a:latin typeface="+mn-lt"/>
                          <a:ea typeface="+mn-ea"/>
                          <a:cs typeface="+mn-cs"/>
                        </a:rPr>
                        <a:t>.</a:t>
                      </a:r>
                      <a:endParaRPr lang="en-IN" sz="1400" b="0" i="0" u="none" strike="noStrike" kern="1200" baseline="0" dirty="0" smtClean="0">
                        <a:solidFill>
                          <a:schemeClr val="tx1"/>
                        </a:solidFill>
                        <a:latin typeface="+mn-lt"/>
                        <a:ea typeface="+mn-ea"/>
                        <a:cs typeface="+mn-cs"/>
                      </a:endParaRPr>
                    </a:p>
                    <a:p>
                      <a:pPr algn="l"/>
                      <a:endParaRPr lang="en-IN" sz="1400" b="0" i="0" u="none" strike="noStrike" kern="1200" baseline="0" dirty="0" smtClean="0">
                        <a:solidFill>
                          <a:schemeClr val="tx1"/>
                        </a:solidFill>
                        <a:latin typeface="+mn-lt"/>
                        <a:ea typeface="+mn-ea"/>
                        <a:cs typeface="+mn-cs"/>
                      </a:endParaRPr>
                    </a:p>
                    <a:p>
                      <a:pPr algn="l"/>
                      <a:endParaRPr lang="en-IN" sz="1400" b="0" i="0" u="none" strike="noStrike" kern="1200" baseline="0" dirty="0" smtClean="0">
                        <a:solidFill>
                          <a:schemeClr val="tx1"/>
                        </a:solidFill>
                        <a:latin typeface="+mn-lt"/>
                        <a:ea typeface="+mn-ea"/>
                        <a:cs typeface="+mn-cs"/>
                      </a:endParaRPr>
                    </a:p>
                    <a:p>
                      <a:endParaRPr lang="en-IN" sz="1400" b="0" i="0" u="none" strike="noStrike" kern="1200" baseline="0" dirty="0" smtClean="0">
                        <a:solidFill>
                          <a:schemeClr val="tx1"/>
                        </a:solidFill>
                        <a:latin typeface="+mn-lt"/>
                        <a:ea typeface="+mn-ea"/>
                        <a:cs typeface="+mn-cs"/>
                      </a:endParaRPr>
                    </a:p>
                    <a:p>
                      <a:r>
                        <a:rPr lang="en-IN" sz="1400" b="0" i="0" u="none" strike="noStrike" kern="1200" baseline="0" dirty="0" smtClean="0">
                          <a:solidFill>
                            <a:schemeClr val="tx1"/>
                          </a:solidFill>
                          <a:latin typeface="+mn-lt"/>
                          <a:ea typeface="+mn-ea"/>
                          <a:cs typeface="+mn-cs"/>
                        </a:rPr>
                        <a:t>Industrial chemicals, insecticides, gunpowder, vulcanized tires</a:t>
                      </a:r>
                      <a:endParaRPr lang="en-IN"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3081826087"/>
                  </a:ext>
                </a:extLst>
              </a:tr>
            </a:tbl>
          </a:graphicData>
        </a:graphic>
      </p:graphicFrame>
      <p:pic>
        <p:nvPicPr>
          <p:cNvPr id="5" name="Content Placeholder 4" descr="Image description is in table cell"/>
          <p:cNvPicPr>
            <a:picLocks noGrp="1" noChangeAspect="1"/>
          </p:cNvPicPr>
          <p:nvPr>
            <p:ph sz="quarter" idx="21"/>
          </p:nvPr>
        </p:nvPicPr>
        <p:blipFill>
          <a:blip r:embed="rId2"/>
          <a:stretch>
            <a:fillRect/>
          </a:stretch>
        </p:blipFill>
        <p:spPr>
          <a:xfrm>
            <a:off x="601993" y="2387964"/>
            <a:ext cx="1058955" cy="834671"/>
          </a:xfrm>
          <a:prstGeom prst="rect">
            <a:avLst/>
          </a:prstGeom>
        </p:spPr>
      </p:pic>
      <p:pic>
        <p:nvPicPr>
          <p:cNvPr id="7" name="Content Placeholder 6" descr="Image description is in table cell"/>
          <p:cNvPicPr>
            <a:picLocks noGrp="1" noChangeAspect="1"/>
          </p:cNvPicPr>
          <p:nvPr>
            <p:ph sz="quarter" idx="25"/>
          </p:nvPr>
        </p:nvPicPr>
        <p:blipFill>
          <a:blip r:embed="rId3"/>
          <a:stretch>
            <a:fillRect/>
          </a:stretch>
        </p:blipFill>
        <p:spPr>
          <a:xfrm>
            <a:off x="2709652" y="2439082"/>
            <a:ext cx="1203352" cy="834671"/>
          </a:xfrm>
          <a:prstGeom prst="rect">
            <a:avLst/>
          </a:prstGeom>
        </p:spPr>
      </p:pic>
      <p:pic>
        <p:nvPicPr>
          <p:cNvPr id="11" name="Content Placeholder 10" descr="Image description is in table cell"/>
          <p:cNvPicPr>
            <a:picLocks noGrp="1" noChangeAspect="1"/>
          </p:cNvPicPr>
          <p:nvPr>
            <p:ph sz="quarter" idx="22"/>
          </p:nvPr>
        </p:nvPicPr>
        <p:blipFill>
          <a:blip r:embed="rId4"/>
          <a:stretch>
            <a:fillRect/>
          </a:stretch>
        </p:blipFill>
        <p:spPr>
          <a:xfrm>
            <a:off x="5105400" y="2366675"/>
            <a:ext cx="498779" cy="877248"/>
          </a:xfrm>
          <a:prstGeom prst="rect">
            <a:avLst/>
          </a:prstGeom>
        </p:spPr>
      </p:pic>
      <p:pic>
        <p:nvPicPr>
          <p:cNvPr id="13" name="Content Placeholder 12" descr="Image description is in table cell"/>
          <p:cNvPicPr>
            <a:picLocks noGrp="1" noChangeAspect="1"/>
          </p:cNvPicPr>
          <p:nvPr>
            <p:ph sz="quarter" idx="26"/>
          </p:nvPr>
        </p:nvPicPr>
        <p:blipFill>
          <a:blip r:embed="rId5"/>
          <a:stretch>
            <a:fillRect/>
          </a:stretch>
        </p:blipFill>
        <p:spPr>
          <a:xfrm>
            <a:off x="6979555" y="2362200"/>
            <a:ext cx="968245" cy="763173"/>
          </a:xfrm>
          <a:prstGeom prst="rect">
            <a:avLst/>
          </a:prstGeom>
        </p:spPr>
      </p:pic>
      <p:pic>
        <p:nvPicPr>
          <p:cNvPr id="15" name="Content Placeholder 14" descr="Image description is in table cell"/>
          <p:cNvPicPr>
            <a:picLocks noGrp="1" noChangeAspect="1"/>
          </p:cNvPicPr>
          <p:nvPr>
            <p:ph sz="quarter" idx="23"/>
          </p:nvPr>
        </p:nvPicPr>
        <p:blipFill>
          <a:blip r:embed="rId6"/>
          <a:stretch>
            <a:fillRect/>
          </a:stretch>
        </p:blipFill>
        <p:spPr>
          <a:xfrm>
            <a:off x="510616" y="4287980"/>
            <a:ext cx="1241707" cy="978716"/>
          </a:xfrm>
          <a:prstGeom prst="rect">
            <a:avLst/>
          </a:prstGeom>
        </p:spPr>
      </p:pic>
      <p:pic>
        <p:nvPicPr>
          <p:cNvPr id="17" name="Content Placeholder 16" descr="Image description is in table cell"/>
          <p:cNvPicPr>
            <a:picLocks noGrp="1" noChangeAspect="1"/>
          </p:cNvPicPr>
          <p:nvPr>
            <p:ph sz="quarter" idx="27"/>
          </p:nvPr>
        </p:nvPicPr>
        <p:blipFill>
          <a:blip r:embed="rId7"/>
          <a:stretch>
            <a:fillRect/>
          </a:stretch>
        </p:blipFill>
        <p:spPr>
          <a:xfrm>
            <a:off x="2675736" y="4404246"/>
            <a:ext cx="1241707" cy="978716"/>
          </a:xfrm>
          <a:prstGeom prst="rect">
            <a:avLst/>
          </a:prstGeom>
        </p:spPr>
      </p:pic>
      <p:pic>
        <p:nvPicPr>
          <p:cNvPr id="19" name="Content Placeholder 18" descr="Image description is in table cell"/>
          <p:cNvPicPr>
            <a:picLocks noGrp="1" noChangeAspect="1"/>
          </p:cNvPicPr>
          <p:nvPr>
            <p:ph sz="quarter" idx="24"/>
          </p:nvPr>
        </p:nvPicPr>
        <p:blipFill>
          <a:blip r:embed="rId8"/>
          <a:stretch>
            <a:fillRect/>
          </a:stretch>
        </p:blipFill>
        <p:spPr>
          <a:xfrm>
            <a:off x="4826678" y="4287980"/>
            <a:ext cx="923448" cy="877248"/>
          </a:xfrm>
          <a:prstGeom prst="rect">
            <a:avLst/>
          </a:prstGeom>
        </p:spPr>
      </p:pic>
      <p:pic>
        <p:nvPicPr>
          <p:cNvPr id="21" name="Content Placeholder 20" descr="Image description is in table cell"/>
          <p:cNvPicPr>
            <a:picLocks noGrp="1" noChangeAspect="1"/>
          </p:cNvPicPr>
          <p:nvPr>
            <p:ph sz="quarter" idx="28"/>
          </p:nvPr>
        </p:nvPicPr>
        <p:blipFill>
          <a:blip r:embed="rId9"/>
          <a:stretch>
            <a:fillRect/>
          </a:stretch>
        </p:blipFill>
        <p:spPr>
          <a:xfrm>
            <a:off x="6856463" y="4252903"/>
            <a:ext cx="1080240" cy="851448"/>
          </a:xfrm>
          <a:prstGeom prst="rect">
            <a:avLst/>
          </a:prstGeom>
        </p:spPr>
      </p:pic>
      <p:sp>
        <p:nvSpPr>
          <p:cNvPr id="8" name="Slide Number Placeholder 7"/>
          <p:cNvSpPr>
            <a:spLocks noGrp="1"/>
          </p:cNvSpPr>
          <p:nvPr>
            <p:ph type="sldNum" sz="quarter" idx="10"/>
          </p:nvPr>
        </p:nvSpPr>
        <p:spPr/>
        <p:txBody>
          <a:bodyPr/>
          <a:lstStyle/>
          <a:p>
            <a:fld id="{67B19427-F580-D146-B60E-4CADEE75497F}" type="slidenum">
              <a:rPr lang="en-US" smtClean="0">
                <a:latin typeface="Calibri" panose="020F0502020204030204" pitchFamily="34" charset="0"/>
              </a:rPr>
              <a:pPr/>
              <a:t>9</a:t>
            </a:fld>
            <a:endParaRPr lang="en-US" dirty="0">
              <a:latin typeface="Calibri" panose="020F0502020204030204" pitchFamily="34" charset="0"/>
            </a:endParaRPr>
          </a:p>
        </p:txBody>
      </p:sp>
      <p:sp>
        <p:nvSpPr>
          <p:cNvPr id="9" name="Footer Placeholder 8"/>
          <p:cNvSpPr>
            <a:spLocks noGrp="1"/>
          </p:cNvSpPr>
          <p:nvPr>
            <p:ph type="ftr" sz="quarter" idx="11"/>
          </p:nvPr>
        </p:nvSpPr>
        <p:spPr/>
        <p:txBody>
          <a:bodyPr/>
          <a:lstStyle/>
          <a:p>
            <a:r>
              <a:rPr lang="en-US" smtClean="0">
                <a:latin typeface="Calibri" panose="020F0502020204030204" pitchFamily="34" charset="0"/>
              </a:rPr>
              <a:t>Copyright ©2018 John Wiley &amp; Sons, Inc. </a:t>
            </a:r>
            <a:endParaRPr lang="en-US" dirty="0">
              <a:latin typeface="Calibri" panose="020F0502020204030204" pitchFamily="34" charset="0"/>
            </a:endParaRPr>
          </a:p>
        </p:txBody>
      </p:sp>
    </p:spTree>
    <p:extLst>
      <p:ext uri="{BB962C8B-B14F-4D97-AF65-F5344CB8AC3E}">
        <p14:creationId xmlns:p14="http://schemas.microsoft.com/office/powerpoint/2010/main" val="4274685142"/>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269bcaede3761b52fc895fa16414445a25543824"/>
</p:tagLst>
</file>

<file path=ppt/theme/theme1.xml><?xml version="1.0" encoding="utf-8"?>
<a:theme xmlns:a="http://schemas.openxmlformats.org/drawingml/2006/main" name="Opener">
  <a:themeElements>
    <a:clrScheme name="Standard Design">
      <a:dk1>
        <a:srgbClr val="000000"/>
      </a:dk1>
      <a:lt1>
        <a:srgbClr val="FFFFFF"/>
      </a:lt1>
      <a:dk2>
        <a:srgbClr val="1A698A"/>
      </a:dk2>
      <a:lt2>
        <a:srgbClr val="FFFEFE"/>
      </a:lt2>
      <a:accent1>
        <a:srgbClr val="196E78"/>
      </a:accent1>
      <a:accent2>
        <a:srgbClr val="911B21"/>
      </a:accent2>
      <a:accent3>
        <a:srgbClr val="73653A"/>
      </a:accent3>
      <a:accent4>
        <a:srgbClr val="15344A"/>
      </a:accent4>
      <a:accent5>
        <a:srgbClr val="5A6F80"/>
      </a:accent5>
      <a:accent6>
        <a:srgbClr val="404140"/>
      </a:accent6>
      <a:hlink>
        <a:srgbClr val="1A698A"/>
      </a:hlink>
      <a:folHlink>
        <a:srgbClr val="4F3B58"/>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Chapter Outline">
  <a:themeElements>
    <a:clrScheme name="Standard Design">
      <a:dk1>
        <a:srgbClr val="000000"/>
      </a:dk1>
      <a:lt1>
        <a:srgbClr val="FFFFFF"/>
      </a:lt1>
      <a:dk2>
        <a:srgbClr val="1A698A"/>
      </a:dk2>
      <a:lt2>
        <a:srgbClr val="FFFEFE"/>
      </a:lt2>
      <a:accent1>
        <a:srgbClr val="196E78"/>
      </a:accent1>
      <a:accent2>
        <a:srgbClr val="911B21"/>
      </a:accent2>
      <a:accent3>
        <a:srgbClr val="73653A"/>
      </a:accent3>
      <a:accent4>
        <a:srgbClr val="15344A"/>
      </a:accent4>
      <a:accent5>
        <a:srgbClr val="5A6F80"/>
      </a:accent5>
      <a:accent6>
        <a:srgbClr val="404140"/>
      </a:accent6>
      <a:hlink>
        <a:srgbClr val="1A698A"/>
      </a:hlink>
      <a:folHlink>
        <a:srgbClr val="4F3B58"/>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Learning Objectives">
  <a:themeElements>
    <a:clrScheme name="Standard Design">
      <a:dk1>
        <a:srgbClr val="000000"/>
      </a:dk1>
      <a:lt1>
        <a:srgbClr val="FFFFFF"/>
      </a:lt1>
      <a:dk2>
        <a:srgbClr val="1A698A"/>
      </a:dk2>
      <a:lt2>
        <a:srgbClr val="FFFEFE"/>
      </a:lt2>
      <a:accent1>
        <a:srgbClr val="196E78"/>
      </a:accent1>
      <a:accent2>
        <a:srgbClr val="911B21"/>
      </a:accent2>
      <a:accent3>
        <a:srgbClr val="73653A"/>
      </a:accent3>
      <a:accent4>
        <a:srgbClr val="15344A"/>
      </a:accent4>
      <a:accent5>
        <a:srgbClr val="5A6F80"/>
      </a:accent5>
      <a:accent6>
        <a:srgbClr val="404140"/>
      </a:accent6>
      <a:hlink>
        <a:srgbClr val="1A698A"/>
      </a:hlink>
      <a:folHlink>
        <a:srgbClr val="4F3B58"/>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Concept Check Question">
  <a:themeElements>
    <a:clrScheme name="Standard Design">
      <a:dk1>
        <a:srgbClr val="000000"/>
      </a:dk1>
      <a:lt1>
        <a:srgbClr val="FFFFFF"/>
      </a:lt1>
      <a:dk2>
        <a:srgbClr val="1A698A"/>
      </a:dk2>
      <a:lt2>
        <a:srgbClr val="FFFEFE"/>
      </a:lt2>
      <a:accent1>
        <a:srgbClr val="196E78"/>
      </a:accent1>
      <a:accent2>
        <a:srgbClr val="911B21"/>
      </a:accent2>
      <a:accent3>
        <a:srgbClr val="73653A"/>
      </a:accent3>
      <a:accent4>
        <a:srgbClr val="15344A"/>
      </a:accent4>
      <a:accent5>
        <a:srgbClr val="5A6F80"/>
      </a:accent5>
      <a:accent6>
        <a:srgbClr val="404140"/>
      </a:accent6>
      <a:hlink>
        <a:srgbClr val="1A698A"/>
      </a:hlink>
      <a:folHlink>
        <a:srgbClr val="4F3B58"/>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5.xml><?xml version="1.0" encoding="utf-8"?>
<a:theme xmlns:a="http://schemas.openxmlformats.org/drawingml/2006/main" name="Key Term">
  <a:themeElements>
    <a:clrScheme name="Standard Design">
      <a:dk1>
        <a:srgbClr val="000000"/>
      </a:dk1>
      <a:lt1>
        <a:srgbClr val="FFFFFF"/>
      </a:lt1>
      <a:dk2>
        <a:srgbClr val="1A698A"/>
      </a:dk2>
      <a:lt2>
        <a:srgbClr val="FFFEFE"/>
      </a:lt2>
      <a:accent1>
        <a:srgbClr val="196E78"/>
      </a:accent1>
      <a:accent2>
        <a:srgbClr val="911B21"/>
      </a:accent2>
      <a:accent3>
        <a:srgbClr val="73653A"/>
      </a:accent3>
      <a:accent4>
        <a:srgbClr val="15344A"/>
      </a:accent4>
      <a:accent5>
        <a:srgbClr val="5A6F80"/>
      </a:accent5>
      <a:accent6>
        <a:srgbClr val="404140"/>
      </a:accent6>
      <a:hlink>
        <a:srgbClr val="1A698A"/>
      </a:hlink>
      <a:folHlink>
        <a:srgbClr val="4F3B58"/>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6.xml><?xml version="1.0" encoding="utf-8"?>
<a:theme xmlns:a="http://schemas.openxmlformats.org/drawingml/2006/main" name="Section">
  <a:themeElements>
    <a:clrScheme name="Standard Design">
      <a:dk1>
        <a:srgbClr val="000000"/>
      </a:dk1>
      <a:lt1>
        <a:srgbClr val="FFFFFF"/>
      </a:lt1>
      <a:dk2>
        <a:srgbClr val="1A698A"/>
      </a:dk2>
      <a:lt2>
        <a:srgbClr val="FFFEFE"/>
      </a:lt2>
      <a:accent1>
        <a:srgbClr val="196E78"/>
      </a:accent1>
      <a:accent2>
        <a:srgbClr val="911B21"/>
      </a:accent2>
      <a:accent3>
        <a:srgbClr val="73653A"/>
      </a:accent3>
      <a:accent4>
        <a:srgbClr val="15344A"/>
      </a:accent4>
      <a:accent5>
        <a:srgbClr val="5A6F80"/>
      </a:accent5>
      <a:accent6>
        <a:srgbClr val="404140"/>
      </a:accent6>
      <a:hlink>
        <a:srgbClr val="1A698A"/>
      </a:hlink>
      <a:folHlink>
        <a:srgbClr val="4F3B58"/>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7.xml><?xml version="1.0" encoding="utf-8"?>
<a:theme xmlns:a="http://schemas.openxmlformats.org/drawingml/2006/main" name="Image Slide Master">
  <a:themeElements>
    <a:clrScheme name="Standard Design">
      <a:dk1>
        <a:srgbClr val="000000"/>
      </a:dk1>
      <a:lt1>
        <a:srgbClr val="FFFFFF"/>
      </a:lt1>
      <a:dk2>
        <a:srgbClr val="1A698A"/>
      </a:dk2>
      <a:lt2>
        <a:srgbClr val="FFFEFE"/>
      </a:lt2>
      <a:accent1>
        <a:srgbClr val="196E78"/>
      </a:accent1>
      <a:accent2>
        <a:srgbClr val="911B21"/>
      </a:accent2>
      <a:accent3>
        <a:srgbClr val="73653A"/>
      </a:accent3>
      <a:accent4>
        <a:srgbClr val="15344A"/>
      </a:accent4>
      <a:accent5>
        <a:srgbClr val="5A6F80"/>
      </a:accent5>
      <a:accent6>
        <a:srgbClr val="404140"/>
      </a:accent6>
      <a:hlink>
        <a:srgbClr val="1A698A"/>
      </a:hlink>
      <a:folHlink>
        <a:srgbClr val="4F3B58"/>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0E39A3ED730EF40BC95659DEDC34250" ma:contentTypeVersion="4" ma:contentTypeDescription="Create a new document." ma:contentTypeScope="" ma:versionID="35ae4085b5cb6bde6e905c69dcb10e27">
  <xsd:schema xmlns:xsd="http://www.w3.org/2001/XMLSchema" xmlns:xs="http://www.w3.org/2001/XMLSchema" xmlns:p="http://schemas.microsoft.com/office/2006/metadata/properties" xmlns:ns2="2e108766-8a5d-4dd6-bf2d-0e83b2e3ea10" targetNamespace="http://schemas.microsoft.com/office/2006/metadata/properties" ma:root="true" ma:fieldsID="6e076ca49e7c802acdbea8cc88235627" ns2:_="">
    <xsd:import namespace="2e108766-8a5d-4dd6-bf2d-0e83b2e3ea10"/>
    <xsd:element name="properties">
      <xsd:complexType>
        <xsd:sequence>
          <xsd:element name="documentManagement">
            <xsd:complexType>
              <xsd:all>
                <xsd:element ref="ns2:MediaServiceMetadata" minOccurs="0"/>
                <xsd:element ref="ns2: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e108766-8a5d-4dd6-bf2d-0e83b2e3ea10" elementFormDefault="qualified">
    <xsd:import namespace="http://schemas.microsoft.com/office/2006/documentManagement/types"/>
    <xsd:import namespace="http://schemas.microsoft.com/office/infopath/2007/PartnerControls"/>
    <xsd:element name="MediaServiceMetadata" ma:index="8" nillable="true" ma:displayName="MediaServiceMetadata" ma:description="" ma:hidden="true" ma:internalName="MediaServiceMetadata" ma:readOnly="true">
      <xsd:simpleType>
        <xsd:restriction base="dms:Note"/>
      </xsd:simpleType>
    </xsd:element>
    <xsd:element name="MediaServiceFastMetadata" ma:index="9" nillable="true" ma:displayName="MediaServiceFastMetadata" ma:description=""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C3B437B-5571-458A-B772-A3A5359EBFA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e108766-8a5d-4dd6-bf2d-0e83b2e3ea1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EF1C71EB-81EB-430C-AADD-7391148CA650}">
  <ds:schemaRefs>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purl.org/dc/terms/"/>
    <ds:schemaRef ds:uri="http://schemas.openxmlformats.org/package/2006/metadata/core-properties"/>
    <ds:schemaRef ds:uri="2e108766-8a5d-4dd6-bf2d-0e83b2e3ea10"/>
    <ds:schemaRef ds:uri="http://www.w3.org/XML/1998/namespace"/>
    <ds:schemaRef ds:uri="http://purl.org/dc/dcmitype/"/>
  </ds:schemaRefs>
</ds:datastoreItem>
</file>

<file path=customXml/itemProps3.xml><?xml version="1.0" encoding="utf-8"?>
<ds:datastoreItem xmlns:ds="http://schemas.openxmlformats.org/officeDocument/2006/customXml" ds:itemID="{288F1D47-4251-47E8-ACDB-2528FF86B6C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15764</TotalTime>
  <Words>2478</Words>
  <Application>Microsoft Office PowerPoint</Application>
  <PresentationFormat>On-screen Show (4:3)</PresentationFormat>
  <Paragraphs>459</Paragraphs>
  <Slides>43</Slides>
  <Notes>1</Notes>
  <HiddenSlides>0</HiddenSlides>
  <MMClips>0</MMClips>
  <ScaleCrop>false</ScaleCrop>
  <HeadingPairs>
    <vt:vector size="4" baseType="variant">
      <vt:variant>
        <vt:lpstr>Theme</vt:lpstr>
      </vt:variant>
      <vt:variant>
        <vt:i4>7</vt:i4>
      </vt:variant>
      <vt:variant>
        <vt:lpstr>Slide Titles</vt:lpstr>
      </vt:variant>
      <vt:variant>
        <vt:i4>43</vt:i4>
      </vt:variant>
    </vt:vector>
  </HeadingPairs>
  <TitlesOfParts>
    <vt:vector size="50" baseType="lpstr">
      <vt:lpstr>Opener</vt:lpstr>
      <vt:lpstr>Chapter Outline</vt:lpstr>
      <vt:lpstr>Learning Objectives</vt:lpstr>
      <vt:lpstr>Concept Check Question</vt:lpstr>
      <vt:lpstr>Key Term</vt:lpstr>
      <vt:lpstr>Section</vt:lpstr>
      <vt:lpstr>Image Slide Master</vt:lpstr>
      <vt:lpstr>Environment</vt:lpstr>
      <vt:lpstr>Mineral Resources</vt:lpstr>
      <vt:lpstr>Overview of Chapter 15</vt:lpstr>
      <vt:lpstr>General Mining Law 18 72</vt:lpstr>
      <vt:lpstr>Introduction to Minerals</vt:lpstr>
      <vt:lpstr>Rock Cycle</vt:lpstr>
      <vt:lpstr>Igneous, Sedimentary, and Metamorphic Rocks</vt:lpstr>
      <vt:lpstr>Important Minerals and Their Uses</vt:lpstr>
      <vt:lpstr>More Important Minerals and Their Uses</vt:lpstr>
      <vt:lpstr>Mineral Distribution and Formation</vt:lpstr>
      <vt:lpstr>Formation of Mineral Deposits</vt:lpstr>
      <vt:lpstr>Discovering Mineral Deposits</vt:lpstr>
      <vt:lpstr>Extracting Minerals</vt:lpstr>
      <vt:lpstr>Surface Mining - Open Pit</vt:lpstr>
      <vt:lpstr>Surface Mining - Strip Mine</vt:lpstr>
      <vt:lpstr>Extracting Minerals - Subsurface Mining </vt:lpstr>
      <vt:lpstr>Subsurface Mining - Shaft Mine</vt:lpstr>
      <vt:lpstr>Subsurface Mining - Slant Mine</vt:lpstr>
      <vt:lpstr>Processing Minerals</vt:lpstr>
      <vt:lpstr>Mining and the Environment</vt:lpstr>
      <vt:lpstr>Acid Mine Drainage</vt:lpstr>
      <vt:lpstr>Refining Ore Produces Wastes</vt:lpstr>
      <vt:lpstr>Environmental Impacts of Refining Minerals</vt:lpstr>
      <vt:lpstr>Tailings Can Contaminate Water</vt:lpstr>
      <vt:lpstr>Copper Basin, TN</vt:lpstr>
      <vt:lpstr>Restoration of Mined Lands</vt:lpstr>
      <vt:lpstr>Creative Approaches to Cleaning Up Mining Areas</vt:lpstr>
      <vt:lpstr>Minerals: An International Perspective</vt:lpstr>
      <vt:lpstr>U.S. Use of Raw Nonfuel Minerals</vt:lpstr>
      <vt:lpstr>Evaluating Mineral Supplies</vt:lpstr>
      <vt:lpstr>Conflict (Blood) Minerals</vt:lpstr>
      <vt:lpstr>Increasing Supply–Locating and Mining New Deposits</vt:lpstr>
      <vt:lpstr>Minerals in Antarctica</vt:lpstr>
      <vt:lpstr>Minerals from the Ocean</vt:lpstr>
      <vt:lpstr>Advanced Mining and Processing Technologies</vt:lpstr>
      <vt:lpstr>Finding Mineral Substitutes</vt:lpstr>
      <vt:lpstr>Mineral Conservation</vt:lpstr>
      <vt:lpstr>Changing Our Mineral Needs</vt:lpstr>
      <vt:lpstr>Metal Recycling Rates</vt:lpstr>
      <vt:lpstr>Traditional Flow of Minerals</vt:lpstr>
      <vt:lpstr>Sustainable Manufacturing</vt:lpstr>
      <vt:lpstr>Industrial Ecosystems</vt:lpstr>
      <vt:lpstr>Copyright</vt:lpstr>
    </vt:vector>
  </TitlesOfParts>
  <Company>John Wiley and Sons, Inc.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Number Chapter Title</dc:title>
  <dc:creator>Garvin, Megan - Hoboken</dc:creator>
  <cp:lastModifiedBy>Meade, Mark</cp:lastModifiedBy>
  <cp:revision>1169</cp:revision>
  <cp:lastPrinted>2017-04-26T13:25:47Z</cp:lastPrinted>
  <dcterms:created xsi:type="dcterms:W3CDTF">2017-04-21T14:49:46Z</dcterms:created>
  <dcterms:modified xsi:type="dcterms:W3CDTF">2022-06-30T15:08:05Z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0x01010070E39A3ED730EF40BC95659DEDC34250</vt:lpwstr>
  </property>
</Properties>
</file>