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9" r:id="rId4"/>
    <p:sldMasterId id="2147483936" r:id="rId5"/>
    <p:sldMasterId id="2147483943" r:id="rId6"/>
    <p:sldMasterId id="2147483965" r:id="rId7"/>
    <p:sldMasterId id="2147483968" r:id="rId8"/>
    <p:sldMasterId id="2147483971" r:id="rId9"/>
    <p:sldMasterId id="2147483976" r:id="rId10"/>
  </p:sldMasterIdLst>
  <p:notesMasterIdLst>
    <p:notesMasterId r:id="rId47"/>
  </p:notesMasterIdLst>
  <p:sldIdLst>
    <p:sldId id="296" r:id="rId11"/>
    <p:sldId id="297"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Lst>
  <p:sldSz cx="9144000" cy="6858000" type="screen4x3"/>
  <p:notesSz cx="7315200" cy="96012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vin, Megan - Hoboken" initials="MG" lastIdx="38" clrIdx="0"/>
  <p:cmAuthor id="1" name="Michael, Leah - Indianapolis" initials="LM" lastIdx="9" clrIdx="1"/>
  <p:cmAuthor id="2" name="Heaney, Barbara - Hoboken" initials="BH" lastIdx="3" clrIdx="2"/>
  <p:cmAuthor id="3" name="Perry, Nancy - Hoboken" initials="NP" lastIdx="2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9"/>
    <a:srgbClr val="E4E5E3"/>
    <a:srgbClr val="F2F2F1"/>
    <a:srgbClr val="EB97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92" autoAdjust="0"/>
    <p:restoredTop sz="89128" autoAdjust="0"/>
  </p:normalViewPr>
  <p:slideViewPr>
    <p:cSldViewPr>
      <p:cViewPr varScale="1">
        <p:scale>
          <a:sx n="104" d="100"/>
          <a:sy n="104" d="100"/>
        </p:scale>
        <p:origin x="-1824" y="-84"/>
      </p:cViewPr>
      <p:guideLst>
        <p:guide orient="horz" pos="2160"/>
        <p:guide pos="2880"/>
      </p:guideLst>
    </p:cSldViewPr>
  </p:slideViewPr>
  <p:outlineViewPr>
    <p:cViewPr>
      <p:scale>
        <a:sx n="33" d="100"/>
        <a:sy n="33" d="100"/>
      </p:scale>
      <p:origin x="0" y="-19158"/>
    </p:cViewPr>
  </p:outlineViewPr>
  <p:notesTextViewPr>
    <p:cViewPr>
      <p:scale>
        <a:sx n="66" d="100"/>
        <a:sy n="66" d="100"/>
      </p:scale>
      <p:origin x="0" y="0"/>
    </p:cViewPr>
  </p:notesTextViewPr>
  <p:sorterViewPr>
    <p:cViewPr>
      <p:scale>
        <a:sx n="70" d="100"/>
        <a:sy n="70" d="100"/>
      </p:scale>
      <p:origin x="0" y="6254"/>
    </p:cViewPr>
  </p:sorterViewPr>
  <p:notesViewPr>
    <p:cSldViewPr>
      <p:cViewPr varScale="1">
        <p:scale>
          <a:sx n="134" d="100"/>
          <a:sy n="134" d="100"/>
        </p:scale>
        <p:origin x="3184" y="20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tags" Target="tags/tag1.xml"/><Relationship Id="rId8" Type="http://schemas.openxmlformats.org/officeDocument/2006/relationships/slideMaster" Target="slideMasters/slideMaster5.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E194C1A8-DC4B-4329-AF88-FD913597DE85}" type="datetimeFigureOut">
              <a:rPr lang="en-US" smtClean="0"/>
              <a:t>11/29/2021</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8073E54-D085-4E2E-B9A5-A53D7E51940E}" type="slidenum">
              <a:rPr lang="en-US" smtClean="0"/>
              <a:t>‹#›</a:t>
            </a:fld>
            <a:endParaRPr lang="en-US" dirty="0"/>
          </a:p>
        </p:txBody>
      </p:sp>
    </p:spTree>
    <p:extLst>
      <p:ext uri="{BB962C8B-B14F-4D97-AF65-F5344CB8AC3E}">
        <p14:creationId xmlns:p14="http://schemas.microsoft.com/office/powerpoint/2010/main" val="263075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073E54-D085-4E2E-B9A5-A53D7E51940E}" type="slidenum">
              <a:rPr lang="en-US" smtClean="0"/>
              <a:t>36</a:t>
            </a:fld>
            <a:endParaRPr lang="en-US" dirty="0"/>
          </a:p>
        </p:txBody>
      </p:sp>
    </p:spTree>
    <p:extLst>
      <p:ext uri="{BB962C8B-B14F-4D97-AF65-F5344CB8AC3E}">
        <p14:creationId xmlns:p14="http://schemas.microsoft.com/office/powerpoint/2010/main" val="2147350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Tree>
    <p:extLst>
      <p:ext uri="{BB962C8B-B14F-4D97-AF65-F5344CB8AC3E}">
        <p14:creationId xmlns:p14="http://schemas.microsoft.com/office/powerpoint/2010/main" val="82637240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Outline: Version E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
          <p:cNvSpPr>
            <a:spLocks noGrp="1"/>
          </p:cNvSpPr>
          <p:nvPr>
            <p:ph sz="quarter" idx="14" hasCustomPrompt="1"/>
          </p:nvPr>
        </p:nvSpPr>
        <p:spPr>
          <a:xfrm>
            <a:off x="304800" y="1752600"/>
            <a:ext cx="8534400" cy="4495800"/>
          </a:xfrm>
          <a:prstGeom prst="rect">
            <a:avLst/>
          </a:prstGeom>
        </p:spPr>
        <p:txBody>
          <a:bodyPr/>
          <a:lstStyle>
            <a:lvl1pPr marL="0" indent="0">
              <a:buFont typeface="+mj-lt"/>
              <a:buNone/>
              <a:tabLst/>
              <a:defRPr sz="2800" b="0" i="0" baseline="0">
                <a:latin typeface="Calibri" charset="0"/>
                <a:ea typeface="Calibri" charset="0"/>
                <a:cs typeface="Calibri" charset="0"/>
              </a:defRPr>
            </a:lvl1pPr>
            <a:lvl2pPr marL="803275" indent="-282575">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with No Numbers and One-column</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403783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Outline: Version F1">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numCol="2"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0518789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Outline: Version F2 (2 text boxes)">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1"/>
          <p:cNvSpPr>
            <a:spLocks noGrp="1"/>
          </p:cNvSpPr>
          <p:nvPr>
            <p:ph sz="quarter" idx="14" hasCustomPrompt="1"/>
          </p:nvPr>
        </p:nvSpPr>
        <p:spPr>
          <a:xfrm>
            <a:off x="304800"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1.1	This Is a Sample Outline for Two-Column (2 Boxes) and Double-numbered</a:t>
            </a:r>
            <a:endParaRPr lang="en-US" dirty="0"/>
          </a:p>
          <a:p>
            <a:pPr lvl="0"/>
            <a:r>
              <a:rPr lang="en-US" dirty="0" smtClean="0"/>
              <a:t>1.2	It is Two-column </a:t>
            </a:r>
          </a:p>
          <a:p>
            <a:pPr lvl="0"/>
            <a:r>
              <a:rPr lang="en-US" dirty="0" smtClean="0"/>
              <a:t>1.3	This Outline Has No Sub-lists</a:t>
            </a:r>
          </a:p>
          <a:p>
            <a:pPr lvl="0"/>
            <a:r>
              <a:rPr lang="en-US" dirty="0" smtClean="0"/>
              <a:t>1.4	This List Is Double-numbered</a:t>
            </a:r>
          </a:p>
        </p:txBody>
      </p:sp>
      <p:sp>
        <p:nvSpPr>
          <p:cNvPr id="7" name="COBNL2"/>
          <p:cNvSpPr>
            <a:spLocks noGrp="1"/>
          </p:cNvSpPr>
          <p:nvPr>
            <p:ph sz="quarter" idx="15" hasCustomPrompt="1"/>
          </p:nvPr>
        </p:nvSpPr>
        <p:spPr>
          <a:xfrm>
            <a:off x="4767262" y="1752600"/>
            <a:ext cx="4038600" cy="4419600"/>
          </a:xfrm>
          <a:prstGeom prst="rect">
            <a:avLst/>
          </a:prstGeom>
        </p:spPr>
        <p:txBody>
          <a:bodyPr numCol="1" spcCol="548640"/>
          <a:lstStyle>
            <a:lvl1pPr marL="803275" marR="0" indent="-803275" algn="l" defTabSz="914400" rtl="0" eaLnBrk="1" fontAlgn="auto" latinLnBrk="0" hangingPunct="1">
              <a:lnSpc>
                <a:spcPct val="90000"/>
              </a:lnSpc>
              <a:spcBef>
                <a:spcPts val="1000"/>
              </a:spcBef>
              <a:spcAft>
                <a:spcPts val="0"/>
              </a:spcAft>
              <a:buClrTx/>
              <a:buSzTx/>
              <a:buFont typeface="Arial"/>
              <a:buNone/>
              <a:tabLst/>
              <a:defRPr sz="2800" b="0" i="0" baseline="0">
                <a:latin typeface="Calibri" charset="0"/>
                <a:ea typeface="Calibri" charset="0"/>
                <a:cs typeface="Calibri" charset="0"/>
              </a:defRPr>
            </a:lvl1pPr>
          </a:lstStyle>
          <a:p>
            <a:pPr lvl="0"/>
            <a:r>
              <a:rPr lang="en-US" dirty="0" smtClean="0"/>
              <a:t>1.5	The Outline Slide Has a Footer</a:t>
            </a:r>
          </a:p>
          <a:p>
            <a:pPr lvl="0"/>
            <a:r>
              <a:rPr lang="en-US" dirty="0" smtClean="0"/>
              <a:t>1.6	Outline Items Usually Have No Ending Punctuation</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1.7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1.8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1.9	Another Heading</a:t>
            </a:r>
          </a:p>
          <a:p>
            <a:pPr marL="803275" marR="0" lvl="0" indent="-803275" algn="l" defTabSz="914400" rtl="0" eaLnBrk="1" fontAlgn="auto" latinLnBrk="0" hangingPunct="1">
              <a:lnSpc>
                <a:spcPct val="90000"/>
              </a:lnSpc>
              <a:spcBef>
                <a:spcPts val="1000"/>
              </a:spcBef>
              <a:spcAft>
                <a:spcPts val="0"/>
              </a:spcAft>
              <a:buClrTx/>
              <a:buSzTx/>
              <a:buFont typeface="Arial"/>
              <a:buNone/>
              <a:tabLst/>
              <a:defRPr/>
            </a:pPr>
            <a:r>
              <a:rPr lang="en-US" dirty="0" smtClean="0"/>
              <a:t>1.10	Another Heading</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410060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Outline: Version 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5" name="Content Placeholder 4"/>
          <p:cNvSpPr>
            <a:spLocks noGrp="1"/>
          </p:cNvSpPr>
          <p:nvPr>
            <p:ph sz="quarter" idx="15" hasCustomPrompt="1"/>
          </p:nvPr>
        </p:nvSpPr>
        <p:spPr>
          <a:xfrm>
            <a:off x="304800" y="1752600"/>
            <a:ext cx="8534400" cy="4419600"/>
          </a:xfrm>
          <a:prstGeom prst="rect">
            <a:avLst/>
          </a:prstGeom>
        </p:spPr>
        <p:txBody>
          <a:bodyPr/>
          <a:lstStyle>
            <a:lvl1pPr marL="0" indent="0">
              <a:buNone/>
              <a:defRPr sz="2800" baseline="0"/>
            </a:lvl1pPr>
            <a:lvl2pPr marL="457200" indent="-446088">
              <a:spcBef>
                <a:spcPts val="2000"/>
              </a:spcBef>
              <a:buFont typeface="+mj-lt"/>
              <a:buNone/>
              <a:tabLst/>
              <a:defRPr sz="2800">
                <a:solidFill>
                  <a:schemeClr val="accent2"/>
                </a:solidFill>
              </a:defRPr>
            </a:lvl2pPr>
            <a:lvl3pPr marL="688975" indent="-400050">
              <a:spcBef>
                <a:spcPts val="1000"/>
              </a:spcBef>
              <a:buClr>
                <a:schemeClr val="accent2"/>
              </a:buClr>
              <a:buFont typeface="+mj-lt"/>
              <a:buAutoNum type="arabicPeriod"/>
              <a:tabLst/>
              <a:defRPr sz="2800"/>
            </a:lvl3pPr>
            <a:lvl4pPr marL="1371600" indent="0">
              <a:buNone/>
              <a:defRPr sz="2800"/>
            </a:lvl4pPr>
            <a:lvl5pPr marL="1828800" indent="0">
              <a:buNone/>
              <a:defRPr sz="2800"/>
            </a:lvl5pPr>
          </a:lstStyle>
          <a:p>
            <a:pPr lvl="0"/>
            <a:r>
              <a:rPr lang="en-US" dirty="0" smtClean="0"/>
              <a:t>This Is a Sample Outline with No Numbers</a:t>
            </a:r>
          </a:p>
          <a:p>
            <a:pPr lvl="1"/>
            <a:r>
              <a:rPr lang="en-US" dirty="0" smtClean="0"/>
              <a:t>Learning Objective</a:t>
            </a:r>
          </a:p>
          <a:p>
            <a:pPr lvl="2"/>
            <a:r>
              <a:rPr lang="en-US" dirty="0" smtClean="0"/>
              <a:t>Describe what racial &amp; ethnic group make up Latin America.</a:t>
            </a:r>
          </a:p>
          <a:p>
            <a:pPr lvl="2"/>
            <a:r>
              <a:rPr lang="en-US" dirty="0" smtClean="0"/>
              <a:t>Explain Latin American agricultural systems.</a:t>
            </a:r>
          </a:p>
          <a:p>
            <a:pPr lvl="2"/>
            <a:r>
              <a:rPr lang="en-US" dirty="0" smtClean="0"/>
              <a:t>Critically evaluate models of biodiversity conservation in the Latin American context.</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©2017 John Wiley &amp; Son, Inc. </a:t>
            </a:r>
            <a:endParaRPr lang="en-US" dirty="0"/>
          </a:p>
        </p:txBody>
      </p:sp>
    </p:spTree>
    <p:extLst>
      <p:ext uri="{BB962C8B-B14F-4D97-AF65-F5344CB8AC3E}">
        <p14:creationId xmlns:p14="http://schemas.microsoft.com/office/powerpoint/2010/main" val="1956338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earning Objectives: Version A">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9" name="LONL"/>
          <p:cNvSpPr>
            <a:spLocks noGrp="1"/>
          </p:cNvSpPr>
          <p:nvPr>
            <p:ph sz="quarter" idx="16"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6" name="Slide Number Placeholder 5"/>
          <p:cNvSpPr>
            <a:spLocks noGrp="1"/>
          </p:cNvSpPr>
          <p:nvPr>
            <p:ph type="sldNum" sz="quarter" idx="12"/>
          </p:nvPr>
        </p:nvSpPr>
        <p:spPr>
          <a:xfrm>
            <a:off x="6457950" y="6356350"/>
            <a:ext cx="2381250" cy="365125"/>
          </a:xfrm>
          <a:prstGeom prst="rect">
            <a:avLst/>
          </a:prstGeom>
        </p:spPr>
        <p:txBody>
          <a:bodyPr/>
          <a:lstStyle>
            <a:lvl1pPr>
              <a:defRPr b="0" i="0">
                <a:latin typeface="Calibri" charset="0"/>
                <a:ea typeface="Calibri" charset="0"/>
                <a:cs typeface="Calibri" charset="0"/>
              </a:defRPr>
            </a:lvl1pPr>
          </a:lstStyle>
          <a:p>
            <a:fld id="{957104EA-F2AF-1046-9253-EE8D978719B5}" type="slidenum">
              <a:rPr lang="en-US" smtClean="0"/>
              <a:pPr/>
              <a:t>‹#›</a:t>
            </a:fld>
            <a:endParaRPr lang="en-US" dirty="0"/>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823214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arning Objectives: Version B">
    <p:spTree>
      <p:nvGrpSpPr>
        <p:cNvPr id="1" name=""/>
        <p:cNvGrpSpPr/>
        <p:nvPr/>
      </p:nvGrpSpPr>
      <p:grpSpPr>
        <a:xfrm>
          <a:off x="0" y="0"/>
          <a:ext cx="0" cy="0"/>
          <a:chOff x="0" y="0"/>
          <a:chExt cx="0" cy="0"/>
        </a:xfrm>
      </p:grpSpPr>
      <p:sp>
        <p:nvSpPr>
          <p:cNvPr id="6" name="Title"/>
          <p:cNvSpPr>
            <a:spLocks noGrp="1"/>
          </p:cNvSpPr>
          <p:nvPr>
            <p:ph type="title" hasCustomPrompt="1"/>
          </p:nvPr>
        </p:nvSpPr>
        <p:spPr>
          <a:xfrm>
            <a:off x="304800" y="743712"/>
            <a:ext cx="8534400" cy="990600"/>
          </a:xfrm>
          <a:prstGeom prst="rect">
            <a:avLst/>
          </a:prstGeom>
        </p:spPr>
        <p:txBody>
          <a:bodyPr/>
          <a:lstStyle>
            <a:lvl1pPr>
              <a:defRPr sz="4000" b="0" i="0">
                <a:solidFill>
                  <a:schemeClr val="accent2"/>
                </a:solidFill>
                <a:latin typeface="Calibri" charset="0"/>
                <a:ea typeface="Calibri" charset="0"/>
                <a:cs typeface="Calibri" charset="0"/>
              </a:defRPr>
            </a:lvl1pPr>
          </a:lstStyle>
          <a:p>
            <a:r>
              <a:rPr lang="en-US" dirty="0" smtClean="0"/>
              <a:t>Learning Objectives</a:t>
            </a:r>
            <a:endParaRPr lang="en-US" dirty="0"/>
          </a:p>
        </p:txBody>
      </p:sp>
      <p:sp>
        <p:nvSpPr>
          <p:cNvPr id="7" name="LOBL"/>
          <p:cNvSpPr>
            <a:spLocks noGrp="1"/>
          </p:cNvSpPr>
          <p:nvPr>
            <p:ph sz="quarter" idx="16" hasCustomPrompt="1"/>
          </p:nvPr>
        </p:nvSpPr>
        <p:spPr>
          <a:xfrm>
            <a:off x="304800" y="1752600"/>
            <a:ext cx="8534400" cy="4495800"/>
          </a:xfrm>
          <a:prstGeom prst="rect">
            <a:avLst/>
          </a:prstGeom>
        </p:spPr>
        <p:txBody>
          <a:bodyPr/>
          <a:lstStyle>
            <a:lvl1pPr marL="292608" indent="-292608">
              <a:buClr>
                <a:schemeClr val="accent2"/>
              </a:buClr>
              <a:buFont typeface="Arial" charset="0"/>
              <a:buChar char="•"/>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Explain the time value of money and why it is so important in the field of finance.</a:t>
            </a:r>
          </a:p>
          <a:p>
            <a:pPr lvl="0"/>
            <a:r>
              <a:rPr lang="en-US" dirty="0" smtClean="0"/>
              <a:t>Explain the concept of future value, including the meaning of the terms principal, simple interest, and compound interest.</a:t>
            </a:r>
          </a:p>
          <a:p>
            <a:pPr lvl="0"/>
            <a:r>
              <a:rPr lang="en-US" dirty="0" smtClean="0"/>
              <a:t>Explain the concept of present value, how it relates to future value, and is used to make business decisions.</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771821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cept Check Question (1of 2)">
    <p:spTree>
      <p:nvGrpSpPr>
        <p:cNvPr id="1" name=""/>
        <p:cNvGrpSpPr/>
        <p:nvPr/>
      </p:nvGrpSpPr>
      <p:grpSpPr>
        <a:xfrm>
          <a:off x="0" y="0"/>
          <a:ext cx="0" cy="0"/>
          <a:chOff x="0" y="0"/>
          <a:chExt cx="0" cy="0"/>
        </a:xfrm>
      </p:grpSpPr>
      <p:sp>
        <p:nvSpPr>
          <p:cNvPr id="14" name="Title 13"/>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pPr lvl="0"/>
            <a:r>
              <a:rPr lang="en-US" dirty="0" smtClean="0"/>
              <a:t>1.1 Periodicity Assumption</a:t>
            </a:r>
            <a:endParaRPr lang="en-US" dirty="0"/>
          </a:p>
        </p:txBody>
      </p:sp>
      <p:sp>
        <p:nvSpPr>
          <p:cNvPr id="5" name="Content Placeholder 4"/>
          <p:cNvSpPr>
            <a:spLocks noGrp="1"/>
          </p:cNvSpPr>
          <p:nvPr>
            <p:ph sz="quarter" idx="16" hasCustomPrompt="1"/>
          </p:nvPr>
        </p:nvSpPr>
        <p:spPr>
          <a:xfrm>
            <a:off x="304800" y="1752600"/>
            <a:ext cx="8534400" cy="4419600"/>
          </a:xfrm>
          <a:prstGeom prst="rect">
            <a:avLst/>
          </a:prstGeom>
        </p:spPr>
        <p:txBody>
          <a:bodyPr/>
          <a:lstStyle>
            <a:lvl1pPr marL="0" indent="0">
              <a:spcBef>
                <a:spcPts val="1000"/>
              </a:spcBef>
              <a:buNone/>
              <a:defRPr sz="2800" baseline="0"/>
            </a:lvl1pPr>
            <a:lvl2pPr marL="809625" indent="-460375">
              <a:spcBef>
                <a:spcPts val="1000"/>
              </a:spcBef>
              <a:buClr>
                <a:schemeClr val="accent2"/>
              </a:buClr>
              <a:buFont typeface="+mj-lt"/>
              <a:buAutoNum type="alphaLcPeriod"/>
              <a:tabLst/>
              <a:defRPr sz="2800"/>
            </a:lvl2pPr>
            <a:lvl3pPr marL="914400" indent="0">
              <a:buNone/>
              <a:defRPr sz="2800"/>
            </a:lvl3pPr>
            <a:lvl4pPr marL="1371600" indent="0">
              <a:buNone/>
              <a:defRPr sz="2800"/>
            </a:lvl4pPr>
            <a:lvl5pPr marL="1828800" indent="0">
              <a:buNone/>
              <a:defRPr sz="2800"/>
            </a:lvl5pPr>
          </a:lstStyle>
          <a:p>
            <a:pPr lvl="0"/>
            <a:r>
              <a:rPr lang="en-US" dirty="0" smtClean="0"/>
              <a:t>Which one of these statements about the accrual basis of accounting is false?</a:t>
            </a:r>
          </a:p>
          <a:p>
            <a:pPr lvl="1"/>
            <a:r>
              <a:rPr lang="en-US" dirty="0" smtClean="0"/>
              <a:t>Companies record events that change their financial statements in the period in which events occur, even if cash was not exchanged.</a:t>
            </a:r>
          </a:p>
          <a:p>
            <a:pPr lvl="1"/>
            <a:r>
              <a:rPr lang="en-US" dirty="0" smtClean="0"/>
              <a:t>Companies recognize revenue in the period in which the performance obligation is satisfied.</a:t>
            </a:r>
          </a:p>
          <a:p>
            <a:pPr lvl="1"/>
            <a:r>
              <a:rPr lang="en-US" dirty="0" smtClean="0"/>
              <a:t>This basis is accord with generally accepted accounting principles.</a:t>
            </a:r>
          </a:p>
          <a:p>
            <a:pPr lvl="1"/>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1243813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cept Check Question (2of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1.1 Periodicity Assumption</a:t>
            </a:r>
            <a:endParaRPr lang="en-US" dirty="0"/>
          </a:p>
        </p:txBody>
      </p:sp>
      <p:sp>
        <p:nvSpPr>
          <p:cNvPr id="12" name="Question"/>
          <p:cNvSpPr>
            <a:spLocks noGrp="1"/>
          </p:cNvSpPr>
          <p:nvPr>
            <p:ph sz="quarter" idx="15" hasCustomPrompt="1"/>
          </p:nvPr>
        </p:nvSpPr>
        <p:spPr>
          <a:xfrm>
            <a:off x="304800" y="1752600"/>
            <a:ext cx="8534400" cy="4419600"/>
          </a:xfrm>
          <a:prstGeom prst="rect">
            <a:avLst/>
          </a:prstGeom>
        </p:spPr>
        <p:txBody>
          <a:bodyPr/>
          <a:lstStyle>
            <a:lvl1pPr marL="12700" indent="0">
              <a:spcBef>
                <a:spcPts val="1000"/>
              </a:spcBef>
              <a:buNone/>
              <a:tabLst/>
              <a:defRPr sz="2800" b="0" i="0" baseline="0">
                <a:solidFill>
                  <a:schemeClr val="tx1"/>
                </a:solidFill>
                <a:latin typeface="Calibri" charset="0"/>
                <a:ea typeface="Calibri" charset="0"/>
                <a:cs typeface="Calibri" charset="0"/>
              </a:defRPr>
            </a:lvl1pPr>
            <a:lvl2pPr marL="803275" indent="-450850">
              <a:spcBef>
                <a:spcPts val="1000"/>
              </a:spcBef>
              <a:buFont typeface="+mj-lt"/>
              <a:buNone/>
              <a:tabLst/>
              <a:defRPr sz="2800" b="0" i="0" baseline="0">
                <a:solidFill>
                  <a:schemeClr val="tx1"/>
                </a:solidFill>
                <a:latin typeface="Calibri" charset="0"/>
                <a:ea typeface="Calibri" charset="0"/>
                <a:cs typeface="Calibri" charset="0"/>
              </a:defRPr>
            </a:lvl2pPr>
            <a:lvl3pPr marL="803275" indent="-790575">
              <a:buNone/>
              <a:tabLst/>
              <a:defRPr sz="2800" b="0" i="0">
                <a:latin typeface="Calibri" charset="0"/>
                <a:ea typeface="Calibri" charset="0"/>
                <a:cs typeface="Calibri" charset="0"/>
              </a:defRPr>
            </a:lvl3pPr>
          </a:lstStyle>
          <a:p>
            <a:pPr lvl="0"/>
            <a:r>
              <a:rPr lang="en-US" dirty="0" smtClean="0"/>
              <a:t>Which one of these statements about the accrual basis of accounting is false?</a:t>
            </a:r>
          </a:p>
          <a:p>
            <a:pPr lvl="1"/>
            <a:r>
              <a:rPr lang="en-US" dirty="0" smtClean="0"/>
              <a:t>a.	Companies record events that change their financial statements in the period in which events occur, even if cash was not exchanged.</a:t>
            </a:r>
          </a:p>
          <a:p>
            <a:pPr lvl="2"/>
            <a:r>
              <a:rPr lang="en-US" dirty="0" smtClean="0"/>
              <a:t>✔️b.	Companies recognize revenue in the period in which the performance obligation is satisfied.</a:t>
            </a:r>
          </a:p>
          <a:p>
            <a:pPr lvl="1"/>
            <a:r>
              <a:rPr lang="en-US" dirty="0" smtClean="0"/>
              <a:t>c.	This basis is accord with generally accepted accounting principles.</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85239354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 Term: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768350"/>
            <a:ext cx="8534400" cy="990599"/>
          </a:xfrm>
        </p:spPr>
        <p:txBody>
          <a:bodyPr/>
          <a:lstStyle/>
          <a:p>
            <a:r>
              <a:rPr lang="en-US" smtClean="0"/>
              <a:t>Language</a:t>
            </a:r>
            <a:endParaRPr lang="en-US" dirty="0"/>
          </a:p>
        </p:txBody>
      </p:sp>
      <p:sp>
        <p:nvSpPr>
          <p:cNvPr id="7" name="Definition of Key Term"/>
          <p:cNvSpPr>
            <a:spLocks noGrp="1"/>
          </p:cNvSpPr>
          <p:nvPr>
            <p:ph sz="quarter" idx="15" hasCustomPrompt="1"/>
          </p:nvPr>
        </p:nvSpPr>
        <p:spPr>
          <a:xfrm>
            <a:off x="304800" y="1752600"/>
            <a:ext cx="8534400" cy="4114800"/>
          </a:xfrm>
          <a:prstGeom prst="rect">
            <a:avLst/>
          </a:prstGeom>
        </p:spPr>
        <p:txBody>
          <a:bodyPr/>
          <a:lstStyle>
            <a:lvl1pPr marL="292608" indent="-292608">
              <a:spcBef>
                <a:spcPts val="1000"/>
              </a:spcBef>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Form of communication using sounds and symbols combined according to specified rules</a:t>
            </a:r>
            <a:endParaRPr lang="en-US" dirty="0"/>
          </a:p>
        </p:txBody>
      </p:sp>
      <p:sp>
        <p:nvSpPr>
          <p:cNvPr id="9" name="Media LInk"/>
          <p:cNvSpPr>
            <a:spLocks noGrp="1"/>
          </p:cNvSpPr>
          <p:nvPr>
            <p:ph sz="quarter" idx="16" hasCustomPrompt="1"/>
          </p:nvPr>
        </p:nvSpPr>
        <p:spPr>
          <a:xfrm>
            <a:off x="304800" y="5867400"/>
            <a:ext cx="8534400" cy="609600"/>
          </a:xfrm>
          <a:prstGeom prst="rect">
            <a:avLst/>
          </a:prstGeom>
        </p:spPr>
        <p:txBody>
          <a:bodyPr/>
          <a:lstStyle>
            <a:lvl1pPr marL="0" indent="0" algn="r">
              <a:buNone/>
              <a:defRPr sz="2200" b="0" i="0" baseline="0">
                <a:latin typeface="Calibri" charset="0"/>
                <a:ea typeface="Calibri" charset="0"/>
                <a:cs typeface="Calibri" charset="0"/>
              </a:defRPr>
            </a:lvl1pPr>
            <a:lvl2pPr algn="r">
              <a:defRPr/>
            </a:lvl2pPr>
            <a:lvl3pPr algn="r">
              <a:defRPr/>
            </a:lvl3pPr>
            <a:lvl4pPr algn="r">
              <a:defRPr/>
            </a:lvl4pPr>
            <a:lvl5pPr algn="r">
              <a:defRPr/>
            </a:lvl5pPr>
          </a:lstStyle>
          <a:p>
            <a:pPr lvl="0"/>
            <a:r>
              <a:rPr lang="en-US" dirty="0" smtClean="0"/>
              <a:t>Media link placeholder</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70060934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 Term: Version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914401"/>
            <a:ext cx="8534400" cy="990599"/>
          </a:xfrm>
        </p:spPr>
        <p:txBody>
          <a:bodyPr/>
          <a:lstStyle>
            <a:lvl1pPr>
              <a:defRPr baseline="0"/>
            </a:lvl1pPr>
          </a:lstStyle>
          <a:p>
            <a:r>
              <a:rPr lang="en-US" dirty="0" smtClean="0"/>
              <a:t>Anatomy and Physiology Defined</a:t>
            </a:r>
            <a:endParaRPr lang="en-US" dirty="0"/>
          </a:p>
        </p:txBody>
      </p:sp>
      <p:sp>
        <p:nvSpPr>
          <p:cNvPr id="7" name="Definition of Key Term"/>
          <p:cNvSpPr>
            <a:spLocks noGrp="1"/>
          </p:cNvSpPr>
          <p:nvPr>
            <p:ph sz="quarter" idx="15" hasCustomPrompt="1"/>
          </p:nvPr>
        </p:nvSpPr>
        <p:spPr>
          <a:xfrm>
            <a:off x="304800" y="1905000"/>
            <a:ext cx="8534400" cy="3962400"/>
          </a:xfrm>
          <a:prstGeom prst="rect">
            <a:avLst/>
          </a:prstGeom>
        </p:spPr>
        <p:txBody>
          <a:bodyPr/>
          <a:lstStyle>
            <a:lvl1pPr marL="292608" indent="-292608">
              <a:spcBef>
                <a:spcPts val="1000"/>
              </a:spcBef>
              <a:buClr>
                <a:schemeClr val="accent2"/>
              </a:buClr>
              <a:buFont typeface="Arial" charset="0"/>
              <a:buChar char="•"/>
              <a:defRPr sz="3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dirty="0" smtClean="0"/>
              <a:t>Anatomy is the science of structure and the relationships among structures.</a:t>
            </a:r>
          </a:p>
          <a:p>
            <a:pPr lvl="0"/>
            <a:r>
              <a:rPr lang="en-US" dirty="0" smtClean="0"/>
              <a:t>Physiology is the science of body functions, that is, how the body parts work.</a:t>
            </a:r>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6227112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ener: Version B">
    <p:spTree>
      <p:nvGrpSpPr>
        <p:cNvPr id="1" name=""/>
        <p:cNvGrpSpPr/>
        <p:nvPr/>
      </p:nvGrpSpPr>
      <p:grpSpPr>
        <a:xfrm>
          <a:off x="0" y="0"/>
          <a:ext cx="0" cy="0"/>
          <a:chOff x="0" y="0"/>
          <a:chExt cx="0" cy="0"/>
        </a:xfrm>
      </p:grpSpPr>
      <p:sp>
        <p:nvSpPr>
          <p:cNvPr id="13" name="CN"/>
          <p:cNvSpPr>
            <a:spLocks noGrp="1"/>
          </p:cNvSpPr>
          <p:nvPr>
            <p:ph sz="quarter" idx="19" hasCustomPrompt="1"/>
          </p:nvPr>
        </p:nvSpPr>
        <p:spPr>
          <a:xfrm>
            <a:off x="152400" y="2286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smtClean="0"/>
              <a:t>Chapter 1</a:t>
            </a:r>
            <a:endParaRPr lang="en-US" dirty="0"/>
          </a:p>
        </p:txBody>
      </p:sp>
      <p:sp>
        <p:nvSpPr>
          <p:cNvPr id="14" name="CT"/>
          <p:cNvSpPr>
            <a:spLocks noGrp="1"/>
          </p:cNvSpPr>
          <p:nvPr>
            <p:ph sz="quarter" idx="20" hasCustomPrompt="1"/>
          </p:nvPr>
        </p:nvSpPr>
        <p:spPr>
          <a:xfrm>
            <a:off x="152400" y="762000"/>
            <a:ext cx="8839200" cy="22860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smtClean="0"/>
              <a:t>Click to Edit Chapter Title</a:t>
            </a:r>
            <a:endParaRPr lang="en-US" dirty="0"/>
          </a:p>
        </p:txBody>
      </p:sp>
      <p:sp>
        <p:nvSpPr>
          <p:cNvPr id="8" name="Title "/>
          <p:cNvSpPr>
            <a:spLocks noGrp="1"/>
          </p:cNvSpPr>
          <p:nvPr>
            <p:ph type="title" hasCustomPrompt="1"/>
          </p:nvPr>
        </p:nvSpPr>
        <p:spPr>
          <a:xfrm>
            <a:off x="152400" y="3505200"/>
            <a:ext cx="8839200" cy="1524000"/>
          </a:xfrm>
          <a:prstGeom prst="rect">
            <a:avLst/>
          </a:prstGeom>
        </p:spPr>
        <p:txBody>
          <a:bodyPr anchor="b"/>
          <a:lstStyle>
            <a:lvl1pPr>
              <a:defRPr sz="6200" b="0" i="0" baseline="0">
                <a:latin typeface="Calibri Light" charset="0"/>
                <a:ea typeface="Calibri Light" charset="0"/>
                <a:cs typeface="Calibri Light" charset="0"/>
              </a:defRPr>
            </a:lvl1pPr>
          </a:lstStyle>
          <a:p>
            <a:r>
              <a:rPr lang="en-US" dirty="0" smtClean="0"/>
              <a:t>Click to Edit Book Title</a:t>
            </a:r>
            <a:endParaRPr lang="en-US" dirty="0"/>
          </a:p>
        </p:txBody>
      </p:sp>
      <p:sp>
        <p:nvSpPr>
          <p:cNvPr id="15" name="Edition"/>
          <p:cNvSpPr>
            <a:spLocks noGrp="1"/>
          </p:cNvSpPr>
          <p:nvPr>
            <p:ph sz="quarter" idx="17" hasCustomPrompt="1"/>
          </p:nvPr>
        </p:nvSpPr>
        <p:spPr>
          <a:xfrm>
            <a:off x="152400" y="5029200"/>
            <a:ext cx="8839200" cy="7620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smtClean="0">
                <a:latin typeface="Source Sans Pro" charset="0"/>
                <a:ea typeface="Source Sans Pro" charset="0"/>
                <a:cs typeface="Source Sans Pro" charset="0"/>
              </a:rPr>
              <a:t>Third Edition</a:t>
            </a:r>
            <a:endParaRPr lang="en-US" dirty="0"/>
          </a:p>
        </p:txBody>
      </p:sp>
      <p:sp>
        <p:nvSpPr>
          <p:cNvPr id="16" name="Author"/>
          <p:cNvSpPr>
            <a:spLocks noGrp="1"/>
          </p:cNvSpPr>
          <p:nvPr>
            <p:ph sz="quarter" idx="18" hasCustomPrompt="1"/>
          </p:nvPr>
        </p:nvSpPr>
        <p:spPr>
          <a:xfrm>
            <a:off x="152400" y="6096000"/>
            <a:ext cx="8839200" cy="5334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smtClean="0">
                <a:latin typeface="Source Sans Pro" charset="0"/>
                <a:ea typeface="Source Sans Pro" charset="0"/>
                <a:cs typeface="Source Sans Pro" charset="0"/>
              </a:rPr>
              <a:t>David Klein</a:t>
            </a:r>
            <a:endParaRPr lang="en-US" dirty="0"/>
          </a:p>
        </p:txBody>
      </p:sp>
    </p:spTree>
    <p:extLst>
      <p:ext uri="{BB962C8B-B14F-4D97-AF65-F5344CB8AC3E}">
        <p14:creationId xmlns:p14="http://schemas.microsoft.com/office/powerpoint/2010/main" val="106423207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for Figure">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11" name="Content Placeholder 10"/>
          <p:cNvSpPr>
            <a:spLocks noGrp="1"/>
          </p:cNvSpPr>
          <p:nvPr>
            <p:ph sz="quarter" idx="16"/>
          </p:nvPr>
        </p:nvSpPr>
        <p:spPr>
          <a:xfrm>
            <a:off x="304800" y="1752600"/>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Figure caption"/>
          <p:cNvSpPr>
            <a:spLocks noGrp="1"/>
          </p:cNvSpPr>
          <p:nvPr>
            <p:ph sz="quarter" idx="15" hasCustomPrompt="1"/>
          </p:nvPr>
        </p:nvSpPr>
        <p:spPr>
          <a:xfrm>
            <a:off x="304800" y="5029200"/>
            <a:ext cx="8534400" cy="1143000"/>
          </a:xfrm>
          <a:prstGeom prst="rect">
            <a:avLst/>
          </a:prstGeom>
        </p:spPr>
        <p:txBody>
          <a:bodyPr/>
          <a:lstStyle>
            <a:lvl1pPr marL="0" indent="0">
              <a:spcBef>
                <a:spcPts val="1000"/>
              </a:spcBef>
              <a:buFont typeface="Arial" charset="0"/>
              <a:buNone/>
              <a:defRPr sz="2000" b="0" i="0" baseline="0">
                <a:solidFill>
                  <a:schemeClr val="tx1"/>
                </a:solidFill>
                <a:latin typeface="Calibri" charset="0"/>
                <a:ea typeface="Calibri" charset="0"/>
                <a:cs typeface="Calibri" charset="0"/>
              </a:defRPr>
            </a:lvl1pPr>
            <a:lvl2pPr marL="803275" indent="-450850">
              <a:spcBef>
                <a:spcPts val="1000"/>
              </a:spcBef>
              <a:buFont typeface="+mj-lt"/>
              <a:buAutoNum type="alphaLcPeriod"/>
              <a:tabLst/>
              <a:defRPr sz="2800" b="0" i="0" baseline="0">
                <a:solidFill>
                  <a:schemeClr val="tx1"/>
                </a:solidFill>
                <a:latin typeface="Source Sans Pro" charset="0"/>
                <a:ea typeface="Source Sans Pro" charset="0"/>
                <a:cs typeface="Source Sans Pro" charset="0"/>
              </a:defRPr>
            </a:lvl2pPr>
          </a:lstStyle>
          <a:p>
            <a:pPr lvl="0"/>
            <a:r>
              <a:rPr lang="en-US" sz="2000" dirty="0" smtClean="0"/>
              <a:t>Figure 4.5 Figure title placeholder</a:t>
            </a:r>
          </a:p>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9" name="Content Placeholder 10"/>
          <p:cNvSpPr>
            <a:spLocks noGrp="1"/>
          </p:cNvSpPr>
          <p:nvPr>
            <p:ph sz="quarter" idx="17"/>
          </p:nvPr>
        </p:nvSpPr>
        <p:spPr>
          <a:xfrm>
            <a:off x="304800" y="3773632"/>
            <a:ext cx="8534400" cy="10668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Tree>
    <p:extLst>
      <p:ext uri="{BB962C8B-B14F-4D97-AF65-F5344CB8AC3E}">
        <p14:creationId xmlns:p14="http://schemas.microsoft.com/office/powerpoint/2010/main" val="9771030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25397916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6608195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17526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3886200"/>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4800" y="4899023"/>
            <a:ext cx="8534400" cy="717551"/>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2614218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p:cNvSpPr>
            <a:spLocks noGrp="1"/>
          </p:cNvSpPr>
          <p:nvPr>
            <p:ph sz="quarter" idx="16"/>
          </p:nvPr>
        </p:nvSpPr>
        <p:spPr>
          <a:xfrm>
            <a:off x="304800" y="1752600"/>
            <a:ext cx="8534400" cy="355846"/>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p:cNvSpPr>
            <a:spLocks noGrp="1"/>
          </p:cNvSpPr>
          <p:nvPr>
            <p:ph sz="quarter" idx="17"/>
          </p:nvPr>
        </p:nvSpPr>
        <p:spPr>
          <a:xfrm>
            <a:off x="304800" y="2209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8" name="Content Placeholder"/>
          <p:cNvSpPr>
            <a:spLocks noGrp="1"/>
          </p:cNvSpPr>
          <p:nvPr>
            <p:ph sz="quarter" idx="18"/>
          </p:nvPr>
        </p:nvSpPr>
        <p:spPr>
          <a:xfrm>
            <a:off x="301869" y="2819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p:cNvSpPr>
            <a:spLocks noGrp="1"/>
          </p:cNvSpPr>
          <p:nvPr>
            <p:ph sz="quarter" idx="19"/>
          </p:nvPr>
        </p:nvSpPr>
        <p:spPr>
          <a:xfrm>
            <a:off x="301869" y="35052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0" name="Content Placeholder"/>
          <p:cNvSpPr>
            <a:spLocks noGrp="1"/>
          </p:cNvSpPr>
          <p:nvPr>
            <p:ph sz="quarter" idx="20"/>
          </p:nvPr>
        </p:nvSpPr>
        <p:spPr>
          <a:xfrm>
            <a:off x="301869" y="41148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1" name="Content Placeholder"/>
          <p:cNvSpPr>
            <a:spLocks noGrp="1"/>
          </p:cNvSpPr>
          <p:nvPr>
            <p:ph sz="quarter" idx="21"/>
          </p:nvPr>
        </p:nvSpPr>
        <p:spPr>
          <a:xfrm>
            <a:off x="304800" y="47244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12" name="Content Placeholder"/>
          <p:cNvSpPr>
            <a:spLocks noGrp="1"/>
          </p:cNvSpPr>
          <p:nvPr>
            <p:ph sz="quarter" idx="22"/>
          </p:nvPr>
        </p:nvSpPr>
        <p:spPr>
          <a:xfrm>
            <a:off x="304800" y="5334000"/>
            <a:ext cx="8534400" cy="533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4882494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460375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476041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Title "/>
          <p:cNvSpPr>
            <a:spLocks noGrp="1"/>
          </p:cNvSpPr>
          <p:nvPr>
            <p:ph type="title" hasCustomPrompt="1"/>
          </p:nvPr>
        </p:nvSpPr>
        <p:spPr>
          <a:xfrm>
            <a:off x="304800" y="762001"/>
            <a:ext cx="8534400" cy="99060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Section or Topic Heading</a:t>
            </a:r>
            <a:endParaRPr lang="en-US" dirty="0"/>
          </a:p>
        </p:txBody>
      </p:sp>
      <p:sp>
        <p:nvSpPr>
          <p:cNvPr id="6" name="Content Placeholder 1"/>
          <p:cNvSpPr>
            <a:spLocks noGrp="1"/>
          </p:cNvSpPr>
          <p:nvPr>
            <p:ph sz="quarter" idx="16"/>
          </p:nvPr>
        </p:nvSpPr>
        <p:spPr>
          <a:xfrm>
            <a:off x="3048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7" name="Content Placeholder 2"/>
          <p:cNvSpPr>
            <a:spLocks noGrp="1"/>
          </p:cNvSpPr>
          <p:nvPr>
            <p:ph sz="quarter" idx="17"/>
          </p:nvPr>
        </p:nvSpPr>
        <p:spPr>
          <a:xfrm>
            <a:off x="4724400" y="1752600"/>
            <a:ext cx="4114800" cy="2819400"/>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9" name="Content Placeholder 8"/>
          <p:cNvSpPr>
            <a:spLocks noGrp="1"/>
          </p:cNvSpPr>
          <p:nvPr>
            <p:ph sz="quarter" idx="18"/>
          </p:nvPr>
        </p:nvSpPr>
        <p:spPr>
          <a:xfrm>
            <a:off x="2286000" y="4724400"/>
            <a:ext cx="4572000" cy="1489075"/>
          </a:xfrm>
          <a:prstGeom prst="rect">
            <a:avLst/>
          </a:prstGeom>
        </p:spPr>
        <p:txBody>
          <a:bodyPr/>
          <a:lstStyle>
            <a:lvl1pPr marL="0" indent="0">
              <a:buNone/>
              <a:defRPr sz="2800" b="0" i="0">
                <a:latin typeface="Calibri" charset="0"/>
                <a:ea typeface="Calibri" charset="0"/>
                <a:cs typeface="Calibri" charset="0"/>
              </a:defRPr>
            </a:lvl1pPr>
          </a:lstStyle>
          <a:p>
            <a:pPr lvl="0"/>
            <a:endParaRPr lang="en-US" dirty="0"/>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61329841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Slid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5350050"/>
            <a:ext cx="8534400" cy="309975"/>
          </a:xfrm>
          <a:prstGeom prst="rect">
            <a:avLst/>
          </a:prstGeom>
        </p:spPr>
        <p:txBody>
          <a:bodyPr/>
          <a:lstStyle>
            <a:lvl1pPr>
              <a:defRPr sz="2000" b="0" i="0">
                <a:latin typeface="Calibri" charset="0"/>
                <a:ea typeface="Calibri" charset="0"/>
                <a:cs typeface="Calibri" charset="0"/>
              </a:defRPr>
            </a:lvl1pPr>
          </a:lstStyle>
          <a:p>
            <a:pPr lvl="0"/>
            <a:r>
              <a:rPr lang="en-US" sz="2000" dirty="0" smtClean="0"/>
              <a:t>Figure Title</a:t>
            </a:r>
          </a:p>
        </p:txBody>
      </p:sp>
      <p:sp>
        <p:nvSpPr>
          <p:cNvPr id="3" name="Content Placeholder 2"/>
          <p:cNvSpPr>
            <a:spLocks noGrp="1"/>
          </p:cNvSpPr>
          <p:nvPr>
            <p:ph idx="1"/>
          </p:nvPr>
        </p:nvSpPr>
        <p:spPr>
          <a:xfrm>
            <a:off x="304800" y="820738"/>
            <a:ext cx="8534400" cy="4452937"/>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8" name="Content Placeholder 7"/>
          <p:cNvSpPr>
            <a:spLocks noGrp="1"/>
          </p:cNvSpPr>
          <p:nvPr>
            <p:ph sz="quarter" idx="13" hasCustomPrompt="1"/>
          </p:nvPr>
        </p:nvSpPr>
        <p:spPr>
          <a:xfrm>
            <a:off x="304800" y="5780675"/>
            <a:ext cx="8534400" cy="467725"/>
          </a:xfrm>
          <a:prstGeom prst="rect">
            <a:avLst/>
          </a:prstGeom>
        </p:spPr>
        <p:txBody>
          <a:bodyPr/>
          <a:lstStyle>
            <a:lvl1pPr marL="0" indent="0">
              <a:buNone/>
              <a:defRPr sz="2000" b="0" i="0">
                <a:latin typeface="Calibri" charset="0"/>
                <a:ea typeface="Calibri" charset="0"/>
                <a:cs typeface="Calibri" charset="0"/>
              </a:defRPr>
            </a:lvl1pPr>
          </a:lstStyle>
          <a:p>
            <a:pPr lvl="0"/>
            <a:r>
              <a:rPr lang="en-US" sz="2000" dirty="0" smtClean="0"/>
              <a:t>Figure 4.5 Figure title placeholder</a:t>
            </a:r>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67376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Slide: Version B">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304800" y="5920581"/>
            <a:ext cx="8534400" cy="435770"/>
          </a:xfrm>
          <a:prstGeom prst="rect">
            <a:avLst/>
          </a:prstGeom>
        </p:spPr>
        <p:txBody>
          <a:bodyPr/>
          <a:lstStyle>
            <a:lvl1pPr algn="ctr">
              <a:defRPr b="0" i="0">
                <a:latin typeface="Calibri" charset="0"/>
                <a:ea typeface="Calibri" charset="0"/>
                <a:cs typeface="Calibri" charset="0"/>
              </a:defRPr>
            </a:lvl1pPr>
          </a:lstStyle>
          <a:p>
            <a:r>
              <a:rPr lang="en-US" dirty="0" smtClean="0"/>
              <a:t>Image Title</a:t>
            </a:r>
            <a:endParaRPr lang="en-US" dirty="0"/>
          </a:p>
        </p:txBody>
      </p:sp>
      <p:sp>
        <p:nvSpPr>
          <p:cNvPr id="3" name="Content Placeholder 2"/>
          <p:cNvSpPr>
            <a:spLocks noGrp="1"/>
          </p:cNvSpPr>
          <p:nvPr>
            <p:ph idx="1"/>
          </p:nvPr>
        </p:nvSpPr>
        <p:spPr>
          <a:xfrm>
            <a:off x="304800" y="820738"/>
            <a:ext cx="8534400" cy="4970462"/>
          </a:xfrm>
          <a:prstGeom prst="rect">
            <a:avLst/>
          </a:prstGeom>
        </p:spPr>
        <p:txBody>
          <a:bodyPr/>
          <a:lstStyle>
            <a:lvl1pPr marL="0" indent="0">
              <a:buNone/>
              <a:defRPr b="0" i="0">
                <a:latin typeface="Calibri" charset="0"/>
                <a:ea typeface="Calibri" charset="0"/>
                <a:cs typeface="Calibri" charset="0"/>
              </a:defRPr>
            </a:lvl1pPr>
          </a:lstStyle>
          <a:p>
            <a:pPr lvl="0"/>
            <a:endParaRPr lang="en-US" dirty="0"/>
          </a:p>
        </p:txBody>
      </p:sp>
      <p:sp>
        <p:nvSpPr>
          <p:cNvPr id="6" name="Slide Number Placeholder 5"/>
          <p:cNvSpPr>
            <a:spLocks noGrp="1"/>
          </p:cNvSpPr>
          <p:nvPr>
            <p:ph type="sldNum" sz="quarter" idx="12"/>
          </p:nvPr>
        </p:nvSpPr>
        <p:spPr>
          <a:xfrm>
            <a:off x="6457950" y="6356350"/>
            <a:ext cx="2381250" cy="365125"/>
          </a:xfrm>
        </p:spPr>
        <p:txBody>
          <a:bodyPr/>
          <a:lstStyle>
            <a:lvl1pPr>
              <a:defRPr b="0" i="0">
                <a:latin typeface="Calibri" charset="0"/>
                <a:ea typeface="Calibri" charset="0"/>
                <a:cs typeface="Calibri" charset="0"/>
              </a:defRPr>
            </a:lvl1pPr>
          </a:lstStyle>
          <a:p>
            <a:fld id="{42181430-7FCB-BA4C-90CE-EB7ACCC9EC50}" type="slidenum">
              <a:rPr lang="en-US" smtClean="0"/>
              <a:pPr/>
              <a:t>‹#›</a:t>
            </a:fld>
            <a:endParaRPr lang="en-US" dirty="0"/>
          </a:p>
        </p:txBody>
      </p:sp>
      <p:sp>
        <p:nvSpPr>
          <p:cNvPr id="5" name="Footer Placeholder 4"/>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Outline: Version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95274" y="777241"/>
            <a:ext cx="8543926"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3" name="COBBL"/>
          <p:cNvSpPr>
            <a:spLocks noGrp="1"/>
          </p:cNvSpPr>
          <p:nvPr>
            <p:ph sz="quarter" idx="10" hasCustomPrompt="1"/>
          </p:nvPr>
        </p:nvSpPr>
        <p:spPr>
          <a:xfrm>
            <a:off x="304800" y="1752600"/>
            <a:ext cx="8534400" cy="4495800"/>
          </a:xfrm>
          <a:prstGeom prst="rect">
            <a:avLst/>
          </a:prstGeom>
        </p:spPr>
        <p:txBody>
          <a:bodyPr/>
          <a:lstStyle>
            <a:lvl1pPr marL="295275" indent="-295275">
              <a:buClr>
                <a:schemeClr val="accent2"/>
              </a:buCl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p:txBody>
      </p:sp>
      <p:sp>
        <p:nvSpPr>
          <p:cNvPr id="4" name="Slide Number Placeholder 3"/>
          <p:cNvSpPr>
            <a:spLocks noGrp="1"/>
          </p:cNvSpPr>
          <p:nvPr>
            <p:ph type="sldNum" sz="quarter" idx="12"/>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6693603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hapter Outline: Version B">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BL 2-col"/>
          <p:cNvSpPr>
            <a:spLocks noGrp="1"/>
          </p:cNvSpPr>
          <p:nvPr>
            <p:ph sz="quarter" idx="12" hasCustomPrompt="1"/>
          </p:nvPr>
        </p:nvSpPr>
        <p:spPr>
          <a:xfrm>
            <a:off x="304800" y="1752600"/>
            <a:ext cx="8534400" cy="4603750"/>
          </a:xfrm>
          <a:prstGeom prst="rect">
            <a:avLst/>
          </a:prstGeom>
        </p:spPr>
        <p:txBody>
          <a:bodyPr numCol="2" spcCol="548640"/>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Two-Column</a:t>
            </a:r>
          </a:p>
          <a:p>
            <a:pPr lvl="0"/>
            <a:r>
              <a:rPr lang="en-US" dirty="0" smtClean="0"/>
              <a:t>This Outline Has No Sub-lists</a:t>
            </a:r>
          </a:p>
          <a:p>
            <a:pPr lvl="0"/>
            <a:r>
              <a:rPr lang="en-US" dirty="0" smtClean="0"/>
              <a:t>This List Is Bulleted</a:t>
            </a:r>
          </a:p>
          <a:p>
            <a:pPr lvl="0"/>
            <a:r>
              <a:rPr lang="en-US" dirty="0" smtClean="0"/>
              <a:t>The Outline Slide Has A Footer</a:t>
            </a:r>
          </a:p>
          <a:p>
            <a:pPr lvl="0"/>
            <a:r>
              <a:rPr lang="en-US" dirty="0" smtClean="0"/>
              <a:t>Outline Items Usually Have No Ending Punctuation</a:t>
            </a:r>
          </a:p>
          <a:p>
            <a:pPr lvl="0"/>
            <a:r>
              <a:rPr lang="en-US" dirty="0" smtClean="0"/>
              <a:t>This is Another Heading</a:t>
            </a:r>
          </a:p>
          <a:p>
            <a:pPr lvl="0"/>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marL="292608" marR="0" lvl="0" indent="-292608" algn="l" defTabSz="914400" rtl="0" eaLnBrk="1" fontAlgn="auto" latinLnBrk="0" hangingPunct="1">
              <a:lnSpc>
                <a:spcPct val="90000"/>
              </a:lnSpc>
              <a:spcBef>
                <a:spcPts val="1000"/>
              </a:spcBef>
              <a:spcAft>
                <a:spcPts val="0"/>
              </a:spcAft>
              <a:buClr>
                <a:schemeClr val="accent2"/>
              </a:buClr>
              <a:buSzTx/>
              <a:buFont typeface="Arial"/>
              <a:buChar char="•"/>
              <a:tabLst/>
              <a:defRPr/>
            </a:pPr>
            <a:r>
              <a:rPr lang="en-US" dirty="0" smtClean="0"/>
              <a:t>This is Another Heading</a:t>
            </a:r>
          </a:p>
          <a:p>
            <a:pPr lvl="0"/>
            <a:endParaRPr lang="en-US" dirty="0" smtClean="0"/>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9936007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pter Outline: Version C1 (singl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2" hasCustomPrompt="1"/>
          </p:nvPr>
        </p:nvSpPr>
        <p:spPr>
          <a:xfrm>
            <a:off x="304800" y="1752600"/>
            <a:ext cx="8534400" cy="4495800"/>
          </a:xfrm>
          <a:prstGeom prst="rect">
            <a:avLst/>
          </a:prstGeom>
        </p:spPr>
        <p:txBody>
          <a:bodyPr/>
          <a:lstStyle>
            <a:lvl1pPr marL="514350" indent="-514350">
              <a:buClr>
                <a:schemeClr val="accent2"/>
              </a:buClr>
              <a:buFont typeface="+mj-lt"/>
              <a:buAutoNum type="arabicPeriod"/>
              <a:defRPr sz="2800" b="0" i="0" baseline="0">
                <a:latin typeface="Calibri" charset="0"/>
                <a:ea typeface="Calibri" charset="0"/>
                <a:cs typeface="Calibri" charset="0"/>
              </a:defRPr>
            </a:lvl1pPr>
            <a:lvl2pPr>
              <a:defRPr sz="2800" b="0" i="0">
                <a:latin typeface="Source Sans Pro" charset="0"/>
                <a:ea typeface="Source Sans Pro" charset="0"/>
                <a:cs typeface="Source Sans Pro"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One-Column</a:t>
            </a:r>
          </a:p>
          <a:p>
            <a:pPr lvl="0"/>
            <a:r>
              <a:rPr lang="en-US" dirty="0" smtClean="0"/>
              <a:t>It Is One-Column Only</a:t>
            </a:r>
          </a:p>
          <a:p>
            <a:pPr lvl="0"/>
            <a:r>
              <a:rPr lang="en-US" dirty="0" smtClean="0"/>
              <a:t>This Outline Has H1 Headings Only</a:t>
            </a:r>
          </a:p>
          <a:p>
            <a:pPr lvl="0"/>
            <a:r>
              <a:rPr lang="en-US" dirty="0" smtClean="0"/>
              <a:t>The Headings Are in Title Case, Matching the </a:t>
            </a:r>
            <a:r>
              <a:rPr lang="en-US" dirty="0" err="1" smtClean="0"/>
              <a:t>eText</a:t>
            </a:r>
            <a:r>
              <a:rPr lang="en-US" dirty="0" smtClean="0"/>
              <a:t>; This Can Vary by Title</a:t>
            </a:r>
          </a:p>
          <a:p>
            <a:pPr lvl="0"/>
            <a:r>
              <a:rPr lang="en-US" dirty="0" smtClean="0"/>
              <a:t>This List Is Numbered</a:t>
            </a:r>
          </a:p>
          <a:p>
            <a:pPr lvl="0"/>
            <a:r>
              <a:rPr lang="en-US" dirty="0" smtClean="0"/>
              <a:t>The Outline Slide Has a Footer</a:t>
            </a:r>
          </a:p>
          <a:p>
            <a:pPr lvl="0"/>
            <a:r>
              <a:rPr lang="en-US" dirty="0" smtClean="0"/>
              <a:t>Outline Items Usually Have No Ending Punctuation</a:t>
            </a:r>
          </a:p>
        </p:txBody>
      </p:sp>
      <p:sp>
        <p:nvSpPr>
          <p:cNvPr id="7" name="Slide Number Placeholder 6"/>
          <p:cNvSpPr>
            <a:spLocks noGrp="1"/>
          </p:cNvSpPr>
          <p:nvPr>
            <p:ph type="sldNum" sz="quarter" idx="14"/>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3"/>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7864276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pter Outline: Version C2 (doubl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10" name="COBNL"/>
          <p:cNvSpPr>
            <a:spLocks noGrp="1"/>
          </p:cNvSpPr>
          <p:nvPr>
            <p:ph sz="quarter" idx="14" hasCustomPrompt="1"/>
          </p:nvPr>
        </p:nvSpPr>
        <p:spPr>
          <a:xfrm>
            <a:off x="304800" y="1752600"/>
            <a:ext cx="8534400" cy="4114800"/>
          </a:xfrm>
          <a:prstGeom prst="rect">
            <a:avLst/>
          </a:prstGeom>
        </p:spPr>
        <p:txBody>
          <a:bodyPr/>
          <a:lstStyle>
            <a:lvl1pPr marL="803275" indent="-803275">
              <a:buNone/>
              <a:tabLst/>
              <a:defRPr sz="2800" b="0" i="0" baseline="0">
                <a:latin typeface="Calibri" charset="0"/>
                <a:ea typeface="Calibri" charset="0"/>
                <a:cs typeface="Calibri" charset="0"/>
              </a:defRPr>
            </a:lvl1pPr>
          </a:lstStyle>
          <a:p>
            <a:pPr lvl="0"/>
            <a:r>
              <a:rPr lang="en-US" dirty="0" smtClean="0"/>
              <a:t>1.1	This Is a Sample Outline for One-Column and Double-numbered</a:t>
            </a:r>
            <a:endParaRPr lang="en-US" dirty="0"/>
          </a:p>
          <a:p>
            <a:pPr lvl="0"/>
            <a:r>
              <a:rPr lang="en-US" dirty="0" smtClean="0"/>
              <a:t>1.2	It is One-column Only</a:t>
            </a:r>
          </a:p>
          <a:p>
            <a:pPr lvl="0"/>
            <a:r>
              <a:rPr lang="en-US" dirty="0" smtClean="0"/>
              <a:t>1.3	This Outline Has No Sub-lists</a:t>
            </a:r>
          </a:p>
          <a:p>
            <a:pPr lvl="0"/>
            <a:r>
              <a:rPr lang="en-US" dirty="0" smtClean="0"/>
              <a:t>1.4	This List Is Double-numbered</a:t>
            </a:r>
          </a:p>
          <a:p>
            <a:pPr lvl="0"/>
            <a:r>
              <a:rPr lang="en-US" dirty="0" smtClean="0"/>
              <a:t>1.5	The Outline Slide Has a Footer</a:t>
            </a:r>
          </a:p>
          <a:p>
            <a:pPr lvl="0"/>
            <a:r>
              <a:rPr lang="en-US" dirty="0" smtClean="0"/>
              <a:t>10.6	Outline Items Usually Have No Ending Punctuation</a:t>
            </a:r>
          </a:p>
        </p:txBody>
      </p:sp>
      <p:sp>
        <p:nvSpPr>
          <p:cNvPr id="8" name="Slide Number Placeholder 7"/>
          <p:cNvSpPr>
            <a:spLocks noGrp="1"/>
          </p:cNvSpPr>
          <p:nvPr>
            <p:ph type="sldNum" sz="quarter" idx="16"/>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2" name="Footer Placeholder 1"/>
          <p:cNvSpPr>
            <a:spLocks noGrp="1"/>
          </p:cNvSpPr>
          <p:nvPr>
            <p:ph type="ftr" sz="quarter" idx="15"/>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1235725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Outline: Version D">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8" name="COBBL"/>
          <p:cNvSpPr>
            <a:spLocks noGrp="1"/>
          </p:cNvSpPr>
          <p:nvPr>
            <p:ph sz="quarter" idx="12" hasCustomPrompt="1"/>
          </p:nvPr>
        </p:nvSpPr>
        <p:spPr>
          <a:xfrm>
            <a:off x="3048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
        <p:nvSpPr>
          <p:cNvPr id="7" name="COBBL"/>
          <p:cNvSpPr>
            <a:spLocks noGrp="1"/>
          </p:cNvSpPr>
          <p:nvPr>
            <p:ph sz="quarter" idx="13" hasCustomPrompt="1"/>
          </p:nvPr>
        </p:nvSpPr>
        <p:spPr>
          <a:xfrm>
            <a:off x="4648200" y="1752600"/>
            <a:ext cx="4191000" cy="4495800"/>
          </a:xfrm>
          <a:prstGeom prst="rect">
            <a:avLst/>
          </a:prstGeom>
        </p:spPr>
        <p:txBody>
          <a:bodyPr/>
          <a:lstStyle>
            <a:lvl1pPr marL="292608" marR="0" indent="-292608" algn="l" defTabSz="914400" rtl="0" eaLnBrk="1" fontAlgn="auto" latinLnBrk="0" hangingPunct="1">
              <a:lnSpc>
                <a:spcPct val="90000"/>
              </a:lnSpc>
              <a:spcBef>
                <a:spcPts val="1000"/>
              </a:spcBef>
              <a:spcAft>
                <a:spcPts val="0"/>
              </a:spcAft>
              <a:buClr>
                <a:schemeClr val="accent2"/>
              </a:buClr>
              <a:buSzTx/>
              <a:buFont typeface="Arial"/>
              <a:buChar char="•"/>
              <a:tabLst/>
              <a:defRPr sz="2800" b="0" i="0" baseline="0">
                <a:latin typeface="Calibri" charset="0"/>
                <a:ea typeface="Calibri" charset="0"/>
                <a:cs typeface="Calibri" charset="0"/>
              </a:defRPr>
            </a:lvl1pPr>
            <a:lvl2pPr marL="621792" marR="0" indent="-320040" algn="l" defTabSz="914400" rtl="0" eaLnBrk="1" fontAlgn="auto" latinLnBrk="0" hangingPunct="1">
              <a:lnSpc>
                <a:spcPct val="90000"/>
              </a:lnSpc>
              <a:spcBef>
                <a:spcPts val="500"/>
              </a:spcBef>
              <a:spcAft>
                <a:spcPts val="0"/>
              </a:spcAft>
              <a:buClr>
                <a:schemeClr val="accent2"/>
              </a:buClr>
              <a:buSzPct val="80000"/>
              <a:buFont typeface="Courier New" charset="0"/>
              <a:buChar char="o"/>
              <a:tabLst/>
              <a:defRPr sz="2400" b="0" i="0" baseline="0">
                <a:latin typeface="Calibri" charset="0"/>
                <a:ea typeface="Calibri" charset="0"/>
                <a:cs typeface="Calibri" charset="0"/>
              </a:defRPr>
            </a:lvl2pPr>
            <a:lvl3pPr>
              <a:defRPr sz="2800" b="0" i="0">
                <a:latin typeface="Source Sans Pro" charset="0"/>
                <a:ea typeface="Source Sans Pro" charset="0"/>
                <a:cs typeface="Source Sans Pro" charset="0"/>
              </a:defRPr>
            </a:lvl3pPr>
            <a:lvl4pPr>
              <a:defRPr sz="2800" b="0" i="0">
                <a:latin typeface="Source Sans Pro" charset="0"/>
                <a:ea typeface="Source Sans Pro" charset="0"/>
                <a:cs typeface="Source Sans Pro" charset="0"/>
              </a:defRPr>
            </a:lvl4pPr>
            <a:lvl5pPr>
              <a:defRPr sz="2800" b="0" i="0">
                <a:latin typeface="Source Sans Pro" charset="0"/>
                <a:ea typeface="Source Sans Pro" charset="0"/>
                <a:cs typeface="Source Sans Pro" charset="0"/>
              </a:defRPr>
            </a:lvl5pPr>
          </a:lstStyle>
          <a:p>
            <a:pPr lvl="0"/>
            <a:r>
              <a:rPr lang="en-US" dirty="0" smtClean="0"/>
              <a:t>This Is a Sample Outline for 1-Column </a:t>
            </a:r>
          </a:p>
          <a:p>
            <a:pPr lvl="1"/>
            <a:r>
              <a:rPr lang="en-US" dirty="0" smtClean="0"/>
              <a:t>It Has H2s</a:t>
            </a:r>
          </a:p>
          <a:p>
            <a:pPr lvl="0"/>
            <a:r>
              <a:rPr lang="en-US" dirty="0" smtClean="0"/>
              <a:t>It Is One-column Only</a:t>
            </a:r>
          </a:p>
          <a:p>
            <a:pPr lvl="1"/>
            <a:r>
              <a:rPr lang="en-US" dirty="0" smtClean="0"/>
              <a:t>It Will Probably Not Have Art</a:t>
            </a:r>
          </a:p>
          <a:p>
            <a:pPr lvl="0"/>
            <a:r>
              <a:rPr lang="en-US" dirty="0" smtClean="0"/>
              <a:t>This Is a Bulleted List</a:t>
            </a:r>
          </a:p>
          <a:p>
            <a:pPr lvl="1"/>
            <a:r>
              <a:rPr lang="en-US" dirty="0" smtClean="0"/>
              <a:t>Make Sure That Any Links Included Here, for Any Reason, Have Descriptive Hyperlinks</a:t>
            </a:r>
          </a:p>
          <a:p>
            <a:pPr lvl="0"/>
            <a:r>
              <a:rPr lang="en-US" dirty="0" smtClean="0"/>
              <a:t>Outline Items Usually Have No Ending Punctuation</a:t>
            </a:r>
          </a:p>
          <a:p>
            <a:pPr lvl="1"/>
            <a:r>
              <a:rPr lang="en-US" dirty="0" smtClean="0"/>
              <a:t>There is a Footer</a:t>
            </a:r>
          </a:p>
        </p:txBody>
      </p:sp>
    </p:spTree>
    <p:extLst>
      <p:ext uri="{BB962C8B-B14F-4D97-AF65-F5344CB8AC3E}">
        <p14:creationId xmlns:p14="http://schemas.microsoft.com/office/powerpoint/2010/main" val="8379093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Outline: Version E1 (sing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419600"/>
          </a:xfrm>
          <a:prstGeom prst="rect">
            <a:avLst/>
          </a:prstGeom>
        </p:spPr>
        <p:txBody>
          <a:bodyPr/>
          <a:lstStyle>
            <a:lvl1pPr marL="465138" indent="-465138">
              <a:buClr>
                <a:schemeClr val="accent2"/>
              </a:buClr>
              <a:buFont typeface="+mj-lt"/>
              <a:buAutoNum type="arabicPeriod"/>
              <a:tabLst/>
              <a:defRPr sz="2800" b="0" i="0" baseline="0">
                <a:latin typeface="Calibri" charset="0"/>
                <a:ea typeface="Calibri" charset="0"/>
                <a:cs typeface="Calibri" charset="0"/>
              </a:defRPr>
            </a:lvl1pPr>
            <a:lvl2pPr marL="803275" indent="-282575">
              <a:buClr>
                <a:schemeClr val="accent2"/>
              </a:buClr>
              <a:tabLst/>
              <a:defRPr sz="2400" b="0" i="0" baseline="0">
                <a:latin typeface="Calibri" charset="0"/>
                <a:ea typeface="Calibri" charset="0"/>
                <a:cs typeface="Calibri" charset="0"/>
              </a:defRPr>
            </a:lvl2pPr>
            <a:lvl3pPr marL="803275" marR="0" indent="-282575"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This Is a Sample Outline for One-Column and single number</a:t>
            </a:r>
          </a:p>
          <a:p>
            <a:pPr lvl="1"/>
            <a:r>
              <a:rPr lang="en-US" dirty="0" smtClean="0"/>
              <a:t>The H2 Level Does Not Have a Number</a:t>
            </a:r>
          </a:p>
          <a:p>
            <a:pPr lvl="2"/>
            <a:r>
              <a:rPr lang="en-US" dirty="0" smtClean="0"/>
              <a:t>One of the Subheadings May Be a Special Feature  </a:t>
            </a:r>
          </a:p>
          <a:p>
            <a:pPr lvl="0"/>
            <a:r>
              <a:rPr lang="en-US" dirty="0" smtClean="0"/>
              <a:t>This Outline Has Two Levels</a:t>
            </a:r>
          </a:p>
          <a:p>
            <a:pPr lvl="1"/>
            <a:r>
              <a:rPr lang="en-US" dirty="0" smtClean="0"/>
              <a:t>Outline Items Usually Have No Ending Punctuation</a:t>
            </a:r>
          </a:p>
          <a:p>
            <a:pPr marL="803275" marR="0" lvl="2" indent="-282575" algn="l" defTabSz="914400" rtl="0" eaLnBrk="1" fontAlgn="auto" latinLnBrk="0" hangingPunct="1">
              <a:lnSpc>
                <a:spcPct val="90000"/>
              </a:lnSpc>
              <a:spcBef>
                <a:spcPts val="500"/>
              </a:spcBef>
              <a:spcAft>
                <a:spcPts val="0"/>
              </a:spcAft>
              <a:buClrTx/>
              <a:buSzTx/>
              <a:buFont typeface="Arial"/>
              <a:buChar char="•"/>
              <a:tabLst/>
              <a:defRPr/>
            </a:pPr>
            <a:r>
              <a:rPr lang="en-US" dirty="0" smtClean="0"/>
              <a:t>Special Feature</a:t>
            </a:r>
          </a:p>
        </p:txBody>
      </p:sp>
      <p:sp>
        <p:nvSpPr>
          <p:cNvPr id="3" name="Slide Number Placeholder 2"/>
          <p:cNvSpPr>
            <a:spLocks noGrp="1"/>
          </p:cNvSpPr>
          <p:nvPr>
            <p:ph type="sldNum" sz="quarter" idx="10"/>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4" name="Footer Placeholder 3"/>
          <p:cNvSpPr>
            <a:spLocks noGrp="1"/>
          </p:cNvSpPr>
          <p:nvPr>
            <p:ph type="ftr" sz="quarter" idx="11"/>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2634322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Outline: Version E2 (double#)">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304800" y="777241"/>
            <a:ext cx="8534400" cy="975360"/>
          </a:xfrm>
          <a:prstGeom prst="rect">
            <a:avLst/>
          </a:prstGeom>
        </p:spPr>
        <p:txBody>
          <a:bodyPr/>
          <a:lstStyle>
            <a:lvl1pPr>
              <a:defRPr sz="4000" b="0" i="0">
                <a:solidFill>
                  <a:schemeClr val="accent1"/>
                </a:solidFill>
                <a:latin typeface="Calibri" charset="0"/>
                <a:ea typeface="Calibri" charset="0"/>
                <a:cs typeface="Calibri" charset="0"/>
              </a:defRPr>
            </a:lvl1pPr>
          </a:lstStyle>
          <a:p>
            <a:r>
              <a:rPr lang="en-US" dirty="0" smtClean="0"/>
              <a:t>Chapter Outline</a:t>
            </a:r>
            <a:endParaRPr lang="en-US" dirty="0"/>
          </a:p>
        </p:txBody>
      </p:sp>
      <p:sp>
        <p:nvSpPr>
          <p:cNvPr id="6" name="COBNL"/>
          <p:cNvSpPr>
            <a:spLocks noGrp="1"/>
          </p:cNvSpPr>
          <p:nvPr>
            <p:ph sz="quarter" idx="14" hasCustomPrompt="1"/>
          </p:nvPr>
        </p:nvSpPr>
        <p:spPr>
          <a:xfrm>
            <a:off x="304800" y="1752600"/>
            <a:ext cx="8534400" cy="4343400"/>
          </a:xfrm>
          <a:prstGeom prst="rect">
            <a:avLst/>
          </a:prstGeom>
        </p:spPr>
        <p:txBody>
          <a:bodyPr/>
          <a:lstStyle>
            <a:lvl1pPr marL="803275" indent="-803275">
              <a:buNone/>
              <a:tabLst/>
              <a:defRPr sz="2800" b="0" i="0" baseline="0">
                <a:latin typeface="Calibri" charset="0"/>
                <a:ea typeface="Calibri" charset="0"/>
                <a:cs typeface="Calibri" charset="0"/>
              </a:defRPr>
            </a:lvl1pPr>
            <a:lvl2pPr marL="1143000" indent="-292608">
              <a:buClr>
                <a:schemeClr val="accent2"/>
              </a:buClr>
              <a:defRPr sz="2400" b="0" i="0" baseline="0">
                <a:latin typeface="Calibri" charset="0"/>
                <a:ea typeface="Calibri" charset="0"/>
                <a:cs typeface="Calibri" charset="0"/>
              </a:defRPr>
            </a:lvl2pPr>
            <a:lvl3pPr marL="1143000" marR="0" indent="-292608" algn="l" defTabSz="914400" rtl="0" eaLnBrk="1" fontAlgn="auto" latinLnBrk="0" hangingPunct="1">
              <a:lnSpc>
                <a:spcPct val="90000"/>
              </a:lnSpc>
              <a:spcBef>
                <a:spcPts val="500"/>
              </a:spcBef>
              <a:spcAft>
                <a:spcPts val="0"/>
              </a:spcAft>
              <a:buClrTx/>
              <a:buSzTx/>
              <a:buFont typeface="Arial"/>
              <a:buChar char="•"/>
              <a:tabLst/>
              <a:defRPr sz="2400" b="0" i="0">
                <a:solidFill>
                  <a:schemeClr val="accent2"/>
                </a:solidFill>
                <a:latin typeface="Calibri" charset="0"/>
                <a:ea typeface="Calibri" charset="0"/>
                <a:cs typeface="Calibri" charset="0"/>
              </a:defRPr>
            </a:lvl3pPr>
          </a:lstStyle>
          <a:p>
            <a:pPr lvl="0"/>
            <a:r>
              <a:rPr lang="en-US" dirty="0" smtClean="0"/>
              <a:t>1.1	This Is a Sample Outline for One-Column and Double-numbered</a:t>
            </a:r>
          </a:p>
          <a:p>
            <a:pPr lvl="1"/>
            <a:r>
              <a:rPr lang="en-US" dirty="0" smtClean="0"/>
              <a:t>The H2 Level Does Not Have a Number</a:t>
            </a:r>
          </a:p>
          <a:p>
            <a:pPr lvl="2"/>
            <a:r>
              <a:rPr lang="en-US" dirty="0" smtClean="0"/>
              <a:t>One of the Subheadings May Be a Special Feature </a:t>
            </a:r>
          </a:p>
          <a:p>
            <a:pPr lvl="0"/>
            <a:r>
              <a:rPr lang="en-US" dirty="0" smtClean="0"/>
              <a:t>10.2	This Outline Has Two Levels</a:t>
            </a:r>
          </a:p>
          <a:p>
            <a:pPr lvl="1"/>
            <a:r>
              <a:rPr lang="en-US" dirty="0" smtClean="0"/>
              <a:t>Outline Items Usually Have No Ending Punctuation</a:t>
            </a:r>
          </a:p>
          <a:p>
            <a:pPr lvl="2"/>
            <a:r>
              <a:rPr lang="en-US" dirty="0" smtClean="0"/>
              <a:t>Special Feature </a:t>
            </a:r>
          </a:p>
        </p:txBody>
      </p:sp>
      <p:sp>
        <p:nvSpPr>
          <p:cNvPr id="4" name="Slide Number Placeholder 3"/>
          <p:cNvSpPr>
            <a:spLocks noGrp="1"/>
          </p:cNvSpPr>
          <p:nvPr>
            <p:ph type="sldNum" sz="quarter" idx="11"/>
          </p:nvPr>
        </p:nvSpPr>
        <p:spPr/>
        <p:txBody>
          <a:bodyPr/>
          <a:lstStyle>
            <a:lvl1pPr>
              <a:defRPr b="0" i="0">
                <a:latin typeface="Calibri" charset="0"/>
                <a:ea typeface="Calibri" charset="0"/>
                <a:cs typeface="Calibri" charset="0"/>
              </a:defRPr>
            </a:lvl1pPr>
          </a:lstStyle>
          <a:p>
            <a:fld id="{67B19427-F580-D146-B60E-4CADEE75497F}" type="slidenum">
              <a:rPr lang="en-US" smtClean="0"/>
              <a:pPr/>
              <a:t>‹#›</a:t>
            </a:fld>
            <a:endParaRPr lang="en-US" dirty="0"/>
          </a:p>
        </p:txBody>
      </p:sp>
      <p:sp>
        <p:nvSpPr>
          <p:cNvPr id="3" name="Footer Placeholder 2"/>
          <p:cNvSpPr>
            <a:spLocks noGrp="1"/>
          </p:cNvSpPr>
          <p:nvPr>
            <p:ph type="ftr" sz="quarter" idx="10"/>
          </p:nvPr>
        </p:nvSpPr>
        <p:spPr/>
        <p:txBody>
          <a:bodyPr/>
          <a:lstStyle>
            <a:lvl1pPr>
              <a:defRPr b="0" i="0">
                <a:latin typeface="Calibri" charset="0"/>
                <a:ea typeface="Calibri" charset="0"/>
                <a:cs typeface="Calibri"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0426552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880275"/>
      </p:ext>
    </p:extLst>
  </p:cSld>
  <p:clrMap bg1="lt1" tx1="dk1" bg2="lt2" tx2="dk2" accent1="accent1" accent2="accent2" accent3="accent3" accent4="accent4" accent5="accent5" accent6="accent6" hlink="hlink" folHlink="folHlink"/>
  <p:sldLayoutIdLst>
    <p:sldLayoutId id="2147483940" r:id="rId1"/>
    <p:sldLayoutId id="2147483941" r:id="rId2"/>
  </p:sldLayoutIdLst>
  <p:timing>
    <p:tnLst>
      <p:par>
        <p:cTn id="1" dur="indefinite" restart="never" nodeType="tmRoot"/>
      </p:par>
    </p:tnLst>
  </p:timing>
  <p:hf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2"/>
          <p:cNvSpPr>
            <a:spLocks noGrp="1"/>
          </p:cNvSpPr>
          <p:nvPr>
            <p:ph type="title"/>
          </p:nvPr>
        </p:nvSpPr>
        <p:spPr>
          <a:xfrm>
            <a:off x="295274" y="777242"/>
            <a:ext cx="8543926" cy="97536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16" name="Rectangle 15"/>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1586285"/>
      </p:ext>
    </p:extLst>
  </p:cSld>
  <p:clrMap bg1="lt1" tx1="dk1" bg2="lt2" tx2="dk2" accent1="accent1" accent2="accent2" accent3="accent3" accent4="accent4" accent5="accent5" accent6="accent6" hlink="hlink" folHlink="folHlink"/>
  <p:sldLayoutIdLst>
    <p:sldLayoutId id="2147483937" r:id="rId1"/>
    <p:sldLayoutId id="2147483942" r:id="rId2"/>
    <p:sldLayoutId id="2147483956" r:id="rId3"/>
    <p:sldLayoutId id="2147483955" r:id="rId4"/>
    <p:sldLayoutId id="2147483957" r:id="rId5"/>
    <p:sldLayoutId id="2147483959" r:id="rId6"/>
    <p:sldLayoutId id="2147483958" r:id="rId7"/>
    <p:sldLayoutId id="2147483960" r:id="rId8"/>
    <p:sldLayoutId id="2147483961" r:id="rId9"/>
    <p:sldLayoutId id="2147483962" r:id="rId10"/>
    <p:sldLayoutId id="2147483963" r:id="rId11"/>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43713"/>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811935529"/>
      </p:ext>
    </p:extLst>
  </p:cSld>
  <p:clrMap bg1="lt1" tx1="dk1" bg2="lt2" tx2="dk2" accent1="accent1" accent2="accent2" accent3="accent3" accent4="accent4" accent5="accent5" accent6="accent6" hlink="hlink" folHlink="folHlink"/>
  <p:sldLayoutIdLst>
    <p:sldLayoutId id="2147483944" r:id="rId1"/>
    <p:sldLayoutId id="2147483964"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2"/>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98704" y="762002"/>
            <a:ext cx="8540496" cy="990600"/>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32194706"/>
      </p:ext>
    </p:extLst>
  </p:cSld>
  <p:clrMap bg1="lt1" tx1="dk1" bg2="lt2" tx2="dk2" accent1="accent1" accent2="accent2" accent3="accent3" accent4="accent4" accent5="accent5" accent6="accent6" hlink="hlink" folHlink="folHlink"/>
  <p:sldLayoutIdLst>
    <p:sldLayoutId id="2147483966" r:id="rId1"/>
    <p:sldLayoutId id="2147483967"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1616953850"/>
      </p:ext>
    </p:extLst>
  </p:cSld>
  <p:clrMap bg1="lt1" tx1="dk1" bg2="lt2" tx2="dk2" accent1="accent1" accent2="accent2" accent3="accent3" accent4="accent4" accent5="accent5" accent6="accent6" hlink="hlink" folHlink="folHlink"/>
  <p:sldLayoutIdLst>
    <p:sldLayoutId id="2147483969" r:id="rId1"/>
    <p:sldLayoutId id="2147483970"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6457950" y="6356350"/>
            <a:ext cx="2381250" cy="365125"/>
          </a:xfrm>
          <a:prstGeom prst="rect">
            <a:avLst/>
          </a:prstGeom>
        </p:spPr>
        <p:txBody>
          <a:bodyPr vert="horz" lIns="91440" tIns="45720" rIns="91440" bIns="45720" rtlCol="0" anchor="ctr"/>
          <a:lstStyle>
            <a:lvl1pPr algn="r">
              <a:defRPr sz="1200" b="0" i="0">
                <a:solidFill>
                  <a:schemeClr val="tx1">
                    <a:tint val="75000"/>
                  </a:schemeClr>
                </a:solidFill>
                <a:latin typeface="Source Sans Pro" charset="0"/>
                <a:ea typeface="Source Sans Pro" charset="0"/>
                <a:cs typeface="Source Sans Pro" charset="0"/>
              </a:defRPr>
            </a:lvl1pPr>
          </a:lstStyle>
          <a:p>
            <a:fld id="{67B19427-F580-D146-B60E-4CADEE75497F}" type="slidenum">
              <a:rPr lang="en-US" smtClean="0"/>
              <a:pPr/>
              <a:t>‹#›</a:t>
            </a:fld>
            <a:endParaRPr lang="en-US" dirty="0"/>
          </a:p>
        </p:txBody>
      </p:sp>
      <p:sp>
        <p:nvSpPr>
          <p:cNvPr id="10"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b="0" i="0">
                <a:solidFill>
                  <a:schemeClr val="tx1">
                    <a:tint val="75000"/>
                  </a:schemeClr>
                </a:solidFill>
                <a:latin typeface="Source Sans Pro" charset="0"/>
                <a:ea typeface="Source Sans Pro" charset="0"/>
                <a:cs typeface="Source Sans Pro" charset="0"/>
              </a:defRPr>
            </a:lvl1pPr>
          </a:lstStyle>
          <a:p>
            <a:r>
              <a:rPr lang="en-US" dirty="0" smtClean="0"/>
              <a:t>Copyright ©2018 John Wiley &amp; Sons, Inc. </a:t>
            </a:r>
            <a:endParaRPr lang="en-US" dirty="0"/>
          </a:p>
        </p:txBody>
      </p:sp>
    </p:spTree>
    <p:extLst>
      <p:ext uri="{BB962C8B-B14F-4D97-AF65-F5344CB8AC3E}">
        <p14:creationId xmlns:p14="http://schemas.microsoft.com/office/powerpoint/2010/main" val="302625734"/>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81" r:id="rId3"/>
    <p:sldLayoutId id="2147483982" r:id="rId4"/>
    <p:sldLayoutId id="2147483980" r:id="rId5"/>
    <p:sldLayoutId id="2147483974" r:id="rId6"/>
    <p:sldLayoutId id="2147483975" r:id="rId7"/>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028950" y="640080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©2018 John Wiley &amp; Sons, Inc. </a:t>
            </a:r>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181430-7FCB-BA4C-90CE-EB7ACCC9EC50}" type="slidenum">
              <a:rPr lang="en-US" smtClean="0"/>
              <a:t>‹#›</a:t>
            </a:fld>
            <a:endParaRPr lang="en-US"/>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3246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16900"/>
      </p:ext>
    </p:extLst>
  </p:cSld>
  <p:clrMap bg1="lt1" tx1="dk1" bg2="lt2" tx2="dk2" accent1="accent1" accent2="accent2" accent3="accent3" accent4="accent4" accent5="accent5" accent6="accent6" hlink="hlink" folHlink="folHlink"/>
  <p:sldLayoutIdLst>
    <p:sldLayoutId id="2147483978" r:id="rId1"/>
    <p:sldLayoutId id="2147483979" r:id="rId2"/>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1600" b="0" i="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4.xml"/><Relationship Id="rId1" Type="http://schemas.openxmlformats.org/officeDocument/2006/relationships/vmlDrawing" Target="../drawings/vmlDrawing2.vml"/><Relationship Id="rId4" Type="http://schemas.openxmlformats.org/officeDocument/2006/relationships/image" Target="../media/image7.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4.xml"/><Relationship Id="rId1" Type="http://schemas.openxmlformats.org/officeDocument/2006/relationships/vmlDrawing" Target="../drawings/vmlDrawing3.vml"/><Relationship Id="rId5" Type="http://schemas.openxmlformats.org/officeDocument/2006/relationships/image" Target="../media/image9.png"/><Relationship Id="rId4" Type="http://schemas.openxmlformats.org/officeDocument/2006/relationships/image" Target="../media/image8.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wmf"/></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4.xml"/><Relationship Id="rId1" Type="http://schemas.openxmlformats.org/officeDocument/2006/relationships/vmlDrawing" Target="../drawings/vmlDrawing5.vml"/><Relationship Id="rId5" Type="http://schemas.openxmlformats.org/officeDocument/2006/relationships/image" Target="../media/image24.png"/><Relationship Id="rId4" Type="http://schemas.openxmlformats.org/officeDocument/2006/relationships/image" Target="../media/image23.wmf"/></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4.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image" Target="../media/image4.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152400" y="365125"/>
            <a:ext cx="8839200" cy="930275"/>
          </a:xfrm>
        </p:spPr>
        <p:txBody>
          <a:bodyPr/>
          <a:lstStyle/>
          <a:p>
            <a:pPr>
              <a:defRPr/>
            </a:pPr>
            <a:r>
              <a:rPr lang="en-IN" dirty="0" smtClean="0"/>
              <a:t>Environment</a:t>
            </a:r>
            <a:endParaRPr lang="en-IN" dirty="0"/>
          </a:p>
        </p:txBody>
      </p:sp>
      <p:sp>
        <p:nvSpPr>
          <p:cNvPr id="3" name="Edition"/>
          <p:cNvSpPr>
            <a:spLocks noGrp="1"/>
          </p:cNvSpPr>
          <p:nvPr>
            <p:ph sz="quarter" idx="17"/>
          </p:nvPr>
        </p:nvSpPr>
        <p:spPr>
          <a:xfrm>
            <a:off x="152400" y="1653210"/>
            <a:ext cx="8839200" cy="381000"/>
          </a:xfrm>
        </p:spPr>
        <p:txBody>
          <a:bodyPr/>
          <a:lstStyle/>
          <a:p>
            <a:r>
              <a:rPr lang="en-US" dirty="0" smtClean="0"/>
              <a:t>Tenth Edition</a:t>
            </a:r>
            <a:endParaRPr lang="en-US" dirty="0"/>
          </a:p>
        </p:txBody>
      </p:sp>
      <p:sp>
        <p:nvSpPr>
          <p:cNvPr id="4" name="Author"/>
          <p:cNvSpPr>
            <a:spLocks noGrp="1"/>
          </p:cNvSpPr>
          <p:nvPr>
            <p:ph sz="quarter" idx="18"/>
          </p:nvPr>
        </p:nvSpPr>
        <p:spPr>
          <a:xfrm>
            <a:off x="152400" y="2362200"/>
            <a:ext cx="8839200" cy="457200"/>
          </a:xfrm>
        </p:spPr>
        <p:txBody>
          <a:bodyPr/>
          <a:lstStyle/>
          <a:p>
            <a:r>
              <a:rPr lang="en-US" dirty="0" smtClean="0"/>
              <a:t>Raven</a:t>
            </a:r>
            <a:endParaRPr lang="en-US" dirty="0"/>
          </a:p>
        </p:txBody>
      </p:sp>
      <p:sp>
        <p:nvSpPr>
          <p:cNvPr id="5" name="CN"/>
          <p:cNvSpPr>
            <a:spLocks noGrp="1"/>
          </p:cNvSpPr>
          <p:nvPr>
            <p:ph sz="quarter" idx="19"/>
          </p:nvPr>
        </p:nvSpPr>
        <p:spPr>
          <a:xfrm>
            <a:off x="152400" y="3733800"/>
            <a:ext cx="8839200" cy="609600"/>
          </a:xfrm>
        </p:spPr>
        <p:txBody>
          <a:bodyPr/>
          <a:lstStyle/>
          <a:p>
            <a:r>
              <a:rPr lang="en-US" b="1" dirty="0" smtClean="0"/>
              <a:t>Chapter 18</a:t>
            </a:r>
            <a:endParaRPr lang="en-US" b="1" dirty="0"/>
          </a:p>
        </p:txBody>
      </p:sp>
      <p:sp>
        <p:nvSpPr>
          <p:cNvPr id="6" name="CT"/>
          <p:cNvSpPr>
            <a:spLocks noGrp="1"/>
          </p:cNvSpPr>
          <p:nvPr>
            <p:ph sz="quarter" idx="20"/>
          </p:nvPr>
        </p:nvSpPr>
        <p:spPr>
          <a:xfrm>
            <a:off x="152400" y="4648200"/>
            <a:ext cx="8839200" cy="990600"/>
          </a:xfrm>
        </p:spPr>
        <p:txBody>
          <a:bodyPr/>
          <a:lstStyle/>
          <a:p>
            <a:r>
              <a:rPr lang="en-US" altLang="en-US" sz="4000" dirty="0">
                <a:ea typeface="ＭＳ Ｐゴシック" panose="020B0600070205080204" pitchFamily="34" charset="-128"/>
              </a:rPr>
              <a:t>Food Resources</a:t>
            </a:r>
          </a:p>
        </p:txBody>
      </p:sp>
    </p:spTree>
    <p:extLst>
      <p:ext uri="{BB962C8B-B14F-4D97-AF65-F5344CB8AC3E}">
        <p14:creationId xmlns:p14="http://schemas.microsoft.com/office/powerpoint/2010/main" val="18447739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Economics, Politics, and Food Security</a:t>
            </a:r>
            <a:endParaRPr lang="en-IN" b="1" dirty="0"/>
          </a:p>
        </p:txBody>
      </p:sp>
      <p:sp>
        <p:nvSpPr>
          <p:cNvPr id="3" name="Content Placeholder 2"/>
          <p:cNvSpPr>
            <a:spLocks noGrp="1"/>
          </p:cNvSpPr>
          <p:nvPr>
            <p:ph sz="quarter" idx="16"/>
          </p:nvPr>
        </p:nvSpPr>
        <p:spPr>
          <a:xfrm>
            <a:off x="304800" y="16764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Leading cause of famine is type of government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Cost money to store, produce, transport, and distribute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Getting food to those who need it is political</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Observation by Amartya Sen (Nobel Prize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98</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Globalization – process of people increasingly linked through economics, communication, transportation, governance, culture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Governments may focus on producing food for exports rather than food for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population</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10</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4915874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Insecurity</a:t>
            </a:r>
            <a:endParaRPr lang="en-IN" b="1" dirty="0"/>
          </a:p>
        </p:txBody>
      </p:sp>
      <p:sp>
        <p:nvSpPr>
          <p:cNvPr id="3" name="Content Placeholder 2"/>
          <p:cNvSpPr>
            <a:spLocks noGrp="1"/>
          </p:cNvSpPr>
          <p:nvPr>
            <p:ph sz="quarter" idx="16"/>
          </p:nvPr>
        </p:nvSpPr>
        <p:spPr>
          <a:xfrm>
            <a:off x="304800" y="1600200"/>
            <a:ext cx="8534400" cy="4114800"/>
          </a:xfrm>
        </p:spPr>
        <p:txBody>
          <a:bodyPr/>
          <a:lstStyle/>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Enough food is produced, but not shared equally</a:t>
            </a:r>
          </a:p>
          <a:p>
            <a:pPr marL="291600" lvl="1" indent="-291600">
              <a:spcBef>
                <a:spcPts val="700"/>
              </a:spcBef>
              <a:buClr>
                <a:schemeClr val="accent2"/>
              </a:buClr>
              <a:buSzPct val="100000"/>
              <a:defRPr/>
            </a:pPr>
            <a:r>
              <a:rPr lang="en-US" altLang="en-US" sz="2800" dirty="0">
                <a:latin typeface="Calibri" panose="020F0502020204030204" pitchFamily="34" charset="0"/>
                <a:ea typeface="ＭＳ Ｐゴシック" panose="020B0600070205080204" pitchFamily="34" charset="-128"/>
                <a:cs typeface="Calibri" panose="020F0502020204030204" pitchFamily="34" charset="0"/>
              </a:rPr>
              <a:t>Food insecurity - state of fear of not being able to acquire sufficient food</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1.3 billion people are so poor they cannot afford proper nutrition</a:t>
            </a:r>
          </a:p>
          <a:p>
            <a:pPr marL="291600" indent="-291600">
              <a:buClr>
                <a:schemeClr val="accent2"/>
              </a:buClr>
              <a:buFont typeface="Arial" panose="020B0604020202020204" pitchFamily="34" charset="0"/>
              <a:buChar char="•"/>
              <a:defRP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Women particularly useful in food production</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Some regions, women grow 80% of basic nutritional foods</a:t>
            </a:r>
          </a:p>
          <a:p>
            <a:pPr marL="622800" lvl="1" indent="-320400">
              <a:buClr>
                <a:schemeClr val="accent2"/>
              </a:buClr>
              <a:buSzPct val="80000"/>
              <a:buFont typeface="Courier New" panose="02070309020205020404" pitchFamily="49" charset="0"/>
              <a:buChar char="o"/>
              <a:defRP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With increase in women’s wages, money goes toward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food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11</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2527248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Undernourished People</a:t>
            </a:r>
            <a:endParaRPr lang="en-IN" b="1" dirty="0"/>
          </a:p>
        </p:txBody>
      </p:sp>
      <p:sp>
        <p:nvSpPr>
          <p:cNvPr id="3" name="Content Placeholder 2"/>
          <p:cNvSpPr>
            <a:spLocks noGrp="1"/>
          </p:cNvSpPr>
          <p:nvPr>
            <p:ph sz="quarter" idx="16"/>
          </p:nvPr>
        </p:nvSpPr>
        <p:spPr>
          <a:xfrm>
            <a:off x="304800" y="1752600"/>
            <a:ext cx="41148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Chronic hunger more common in: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Rural than urban areas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Infants, children, and the elderly</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Most in Asia</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Highest proportion of population in Sub-Saharan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Africa</a:t>
            </a:r>
            <a:endParaRPr lang="en-IN" dirty="0">
              <a:latin typeface="Calibri" panose="020F0502020204030204" pitchFamily="34" charset="0"/>
              <a:cs typeface="Calibri" panose="020F0502020204030204" pitchFamily="34" charset="0"/>
            </a:endParaRPr>
          </a:p>
        </p:txBody>
      </p:sp>
      <p:pic>
        <p:nvPicPr>
          <p:cNvPr id="7" name="Content Placeholder 6" descr="A pie chart shows shares of undernourished people by region as follows. Asia and South Pacific, 63 percent. Sub Saharan Africa, 26 percent. North Africa and Near East, 4 percent. Latin America and Caribbean, 5 percent. Highly developed countries, 2 percent."/>
          <p:cNvPicPr>
            <a:picLocks noGrp="1" noChangeAspect="1"/>
          </p:cNvPicPr>
          <p:nvPr>
            <p:ph sz="quarter" idx="17"/>
          </p:nvPr>
        </p:nvPicPr>
        <p:blipFill>
          <a:blip r:embed="rId2"/>
          <a:stretch>
            <a:fillRect/>
          </a:stretch>
        </p:blipFill>
        <p:spPr>
          <a:xfrm>
            <a:off x="4648200" y="1828800"/>
            <a:ext cx="4114800" cy="4311277"/>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12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1971832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a:t>
            </a:r>
            <a:r>
              <a:rPr lang="en-US" altLang="en-US" b="1" dirty="0" smtClean="0">
                <a:ea typeface="ＭＳ Ｐゴシック" panose="020B0600070205080204" pitchFamily="34" charset="-128"/>
              </a:rPr>
              <a:t>Sources </a:t>
            </a:r>
            <a:r>
              <a:rPr lang="en-US" altLang="en-US" sz="2400" dirty="0" smtClean="0">
                <a:ea typeface="ＭＳ Ｐゴシック" panose="020B0600070205080204" pitchFamily="34" charset="-128"/>
              </a:rPr>
              <a:t>(1 of 2)</a:t>
            </a:r>
            <a:endParaRPr lang="en-IN" sz="2400" dirty="0"/>
          </a:p>
        </p:txBody>
      </p:sp>
      <p:sp>
        <p:nvSpPr>
          <p:cNvPr id="3" name="Content Placeholder 2"/>
          <p:cNvSpPr>
            <a:spLocks noGrp="1"/>
          </p:cNvSpPr>
          <p:nvPr>
            <p:ph sz="quarter" idx="16"/>
          </p:nvPr>
        </p:nvSpPr>
        <p:spPr>
          <a:xfrm>
            <a:off x="304800" y="1676400"/>
            <a:ext cx="3505200" cy="1978877"/>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Few species provide majority of our food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Large variety does exist, but few used</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3 cereal grains provide</a:t>
            </a:r>
            <a:endParaRPr lang="en-IN" sz="2600" dirty="0">
              <a:latin typeface="Calibri" panose="020F0502020204030204" pitchFamily="34" charset="0"/>
              <a:cs typeface="Calibri" panose="020F0502020204030204" pitchFamily="34" charset="0"/>
            </a:endParaRPr>
          </a:p>
        </p:txBody>
      </p:sp>
      <p:graphicFrame>
        <p:nvGraphicFramePr>
          <p:cNvPr id="12" name="Content Placeholder 11" descr="approximately 50%"/>
          <p:cNvGraphicFramePr>
            <a:graphicFrameLocks noGrp="1" noChangeAspect="1"/>
          </p:cNvGraphicFramePr>
          <p:nvPr>
            <p:ph sz="quarter" idx="22"/>
            <p:extLst>
              <p:ext uri="{D42A27DB-BD31-4B8C-83A1-F6EECF244321}">
                <p14:modId xmlns:p14="http://schemas.microsoft.com/office/powerpoint/2010/main" val="980209363"/>
              </p:ext>
            </p:extLst>
          </p:nvPr>
        </p:nvGraphicFramePr>
        <p:xfrm>
          <a:off x="636105" y="3731477"/>
          <a:ext cx="764376" cy="301090"/>
        </p:xfrm>
        <a:graphic>
          <a:graphicData uri="http://schemas.openxmlformats.org/presentationml/2006/ole">
            <mc:AlternateContent xmlns:mc="http://schemas.openxmlformats.org/markup-compatibility/2006">
              <mc:Choice xmlns:v="urn:schemas-microsoft-com:vml" Requires="v">
                <p:oleObj spid="_x0000_s2118"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636105" y="3731477"/>
                        <a:ext cx="764376" cy="301090"/>
                      </a:xfrm>
                      <a:prstGeom prst="rect">
                        <a:avLst/>
                      </a:prstGeom>
                    </p:spPr>
                  </p:pic>
                </p:oleObj>
              </mc:Fallback>
            </mc:AlternateContent>
          </a:graphicData>
        </a:graphic>
      </p:graphicFrame>
      <p:sp>
        <p:nvSpPr>
          <p:cNvPr id="6" name="Content Placeholder 5"/>
          <p:cNvSpPr>
            <a:spLocks noGrp="1"/>
          </p:cNvSpPr>
          <p:nvPr>
            <p:ph sz="quarter" idx="19"/>
          </p:nvPr>
        </p:nvSpPr>
        <p:spPr>
          <a:xfrm>
            <a:off x="301869" y="3657600"/>
            <a:ext cx="3508131" cy="2438400"/>
          </a:xfrm>
        </p:spPr>
        <p:txBody>
          <a:bodyPr/>
          <a:lstStyle/>
          <a:p>
            <a:r>
              <a:rPr lang="en-US" altLang="en-US" sz="2600" dirty="0" smtClean="0">
                <a:ea typeface="ＭＳ Ｐゴシック" panose="020B0600070205080204" pitchFamily="34" charset="-128"/>
              </a:rPr>
              <a:t>              of </a:t>
            </a:r>
            <a:r>
              <a:rPr lang="en-US" altLang="en-US" sz="2600" dirty="0">
                <a:ea typeface="ＭＳ Ｐゴシック" panose="020B0600070205080204" pitchFamily="34" charset="-128"/>
              </a:rPr>
              <a:t>all calories</a:t>
            </a:r>
          </a:p>
          <a:p>
            <a:pPr marL="622800" lvl="1" indent="-320400">
              <a:buClr>
                <a:schemeClr val="accent2"/>
              </a:buClr>
              <a:buSzPct val="80000"/>
              <a:buFont typeface="Courier New" panose="02070309020205020404" pitchFamily="49" charset="0"/>
              <a:buChar char="o"/>
            </a:pPr>
            <a:r>
              <a:rPr lang="en-US" altLang="en-US" dirty="0">
                <a:ea typeface="ＭＳ Ｐゴシック" panose="020B0600070205080204" pitchFamily="34" charset="-128"/>
              </a:rPr>
              <a:t>Disease or other factor in these crops could cause massive food </a:t>
            </a:r>
            <a:r>
              <a:rPr lang="en-US" altLang="en-US" dirty="0" smtClean="0">
                <a:ea typeface="ＭＳ Ｐゴシック" panose="020B0600070205080204" pitchFamily="34" charset="-128"/>
              </a:rPr>
              <a:t>shortages</a:t>
            </a:r>
            <a:endParaRPr lang="en-IN" dirty="0"/>
          </a:p>
        </p:txBody>
      </p:sp>
      <p:sp>
        <p:nvSpPr>
          <p:cNvPr id="4" name="Content Placeholder 3"/>
          <p:cNvSpPr>
            <a:spLocks noGrp="1"/>
          </p:cNvSpPr>
          <p:nvPr>
            <p:ph sz="quarter" idx="17"/>
          </p:nvPr>
        </p:nvSpPr>
        <p:spPr>
          <a:xfrm>
            <a:off x="3962400" y="1524000"/>
            <a:ext cx="4876800" cy="533400"/>
          </a:xfrm>
        </p:spPr>
        <p:txBody>
          <a:bodyPr/>
          <a:lstStyle/>
          <a:p>
            <a:r>
              <a:rPr lang="en-IN" sz="1800" b="1" dirty="0" smtClean="0"/>
              <a:t>Table 18.1 </a:t>
            </a:r>
            <a:r>
              <a:rPr lang="en-IN" sz="1800" dirty="0" smtClean="0"/>
              <a:t>The 15 Most Important Food Crops In Terms Of Production</a:t>
            </a:r>
            <a:endParaRPr lang="en-IN" sz="1800" dirty="0"/>
          </a:p>
        </p:txBody>
      </p:sp>
      <p:graphicFrame>
        <p:nvGraphicFramePr>
          <p:cNvPr id="13" name="Content Placeholder 12" descr="Table is accessible to screenreaders"/>
          <p:cNvGraphicFramePr>
            <a:graphicFrameLocks noGrp="1"/>
          </p:cNvGraphicFramePr>
          <p:nvPr>
            <p:ph sz="quarter" idx="18"/>
            <p:extLst>
              <p:ext uri="{D42A27DB-BD31-4B8C-83A1-F6EECF244321}">
                <p14:modId xmlns:p14="http://schemas.microsoft.com/office/powerpoint/2010/main" val="766426133"/>
              </p:ext>
            </p:extLst>
          </p:nvPr>
        </p:nvGraphicFramePr>
        <p:xfrm>
          <a:off x="3962400" y="2176780"/>
          <a:ext cx="4876800" cy="3842823"/>
        </p:xfrm>
        <a:graphic>
          <a:graphicData uri="http://schemas.openxmlformats.org/drawingml/2006/table">
            <a:tbl>
              <a:tblPr firstRow="1" bandRow="1">
                <a:tableStyleId>{5C22544A-7EE6-4342-B048-85BDC9FD1C3A}</a:tableStyleId>
              </a:tblPr>
              <a:tblGrid>
                <a:gridCol w="1371600">
                  <a:extLst>
                    <a:ext uri="{9D8B030D-6E8A-4147-A177-3AD203B41FA5}">
                      <a16:colId xmlns="" xmlns:a16="http://schemas.microsoft.com/office/drawing/2014/main" val="3573595061"/>
                    </a:ext>
                  </a:extLst>
                </a:gridCol>
                <a:gridCol w="2057400">
                  <a:extLst>
                    <a:ext uri="{9D8B030D-6E8A-4147-A177-3AD203B41FA5}">
                      <a16:colId xmlns="" xmlns:a16="http://schemas.microsoft.com/office/drawing/2014/main" val="821392290"/>
                    </a:ext>
                  </a:extLst>
                </a:gridCol>
                <a:gridCol w="1447800">
                  <a:extLst>
                    <a:ext uri="{9D8B030D-6E8A-4147-A177-3AD203B41FA5}">
                      <a16:colId xmlns="" xmlns:a16="http://schemas.microsoft.com/office/drawing/2014/main" val="3966803775"/>
                    </a:ext>
                  </a:extLst>
                </a:gridCol>
              </a:tblGrid>
              <a:tr h="519676">
                <a:tc>
                  <a:txBody>
                    <a:bodyPr/>
                    <a:lstStyle/>
                    <a:p>
                      <a:r>
                        <a:rPr lang="en-IN" sz="1800" b="1" i="0" u="none" strike="noStrike" kern="1200" baseline="0" dirty="0" smtClean="0">
                          <a:solidFill>
                            <a:schemeClr val="lt1"/>
                          </a:solidFill>
                          <a:latin typeface="+mn-lt"/>
                          <a:ea typeface="+mn-ea"/>
                          <a:cs typeface="+mn-cs"/>
                        </a:rPr>
                        <a:t>Plant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smtClean="0">
                          <a:solidFill>
                            <a:schemeClr val="lt1"/>
                          </a:solidFill>
                          <a:latin typeface="+mn-lt"/>
                          <a:ea typeface="+mn-ea"/>
                          <a:cs typeface="+mn-cs"/>
                        </a:rPr>
                        <a:t>Type of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smtClean="0">
                          <a:solidFill>
                            <a:schemeClr val="lt1"/>
                          </a:solidFill>
                          <a:latin typeface="+mn-lt"/>
                          <a:ea typeface="+mn-ea"/>
                          <a:cs typeface="+mn-cs"/>
                        </a:rPr>
                        <a:t>2012 World Production*</a:t>
                      </a:r>
                    </a:p>
                    <a:p>
                      <a:r>
                        <a:rPr lang="en-IN" sz="1800" b="1" i="0" u="none" strike="noStrike" kern="1200" baseline="0" dirty="0" smtClean="0">
                          <a:solidFill>
                            <a:schemeClr val="lt1"/>
                          </a:solidFill>
                          <a:latin typeface="+mn-lt"/>
                          <a:ea typeface="+mn-ea"/>
                          <a:cs typeface="+mn-cs"/>
                        </a:rPr>
                        <a:t>(1000 tons)</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97078961"/>
                  </a:ext>
                </a:extLst>
              </a:tr>
              <a:tr h="216531">
                <a:tc>
                  <a:txBody>
                    <a:bodyPr/>
                    <a:lstStyle/>
                    <a:p>
                      <a:r>
                        <a:rPr lang="en-IN" sz="1800" b="0" i="0" u="none" strike="noStrike" kern="1200" baseline="0" dirty="0" smtClean="0">
                          <a:solidFill>
                            <a:schemeClr val="dk1"/>
                          </a:solidFill>
                          <a:latin typeface="+mn-lt"/>
                          <a:ea typeface="+mn-ea"/>
                          <a:cs typeface="+mn-cs"/>
                        </a:rPr>
                        <a:t>Sugar cane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Sugar plant (stem)</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2,020,031</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635352512"/>
                  </a:ext>
                </a:extLst>
              </a:tr>
              <a:tr h="216531">
                <a:tc>
                  <a:txBody>
                    <a:bodyPr/>
                    <a:lstStyle/>
                    <a:p>
                      <a:r>
                        <a:rPr lang="en-IN" sz="1800" b="0" i="0" u="none" strike="noStrike" kern="1200" baseline="0" dirty="0" smtClean="0">
                          <a:solidFill>
                            <a:schemeClr val="dk1"/>
                          </a:solidFill>
                          <a:latin typeface="+mn-lt"/>
                          <a:ea typeface="+mn-ea"/>
                          <a:cs typeface="+mn-cs"/>
                        </a:rPr>
                        <a:t>Corn (maize)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961,289</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069640012"/>
                  </a:ext>
                </a:extLst>
              </a:tr>
              <a:tr h="216531">
                <a:tc>
                  <a:txBody>
                    <a:bodyPr/>
                    <a:lstStyle/>
                    <a:p>
                      <a:r>
                        <a:rPr lang="en-IN" sz="1800" b="0" i="0" u="none" strike="noStrike" kern="1200" baseline="0" dirty="0" smtClean="0">
                          <a:solidFill>
                            <a:schemeClr val="dk1"/>
                          </a:solidFill>
                          <a:latin typeface="+mn-lt"/>
                          <a:ea typeface="+mn-ea"/>
                          <a:cs typeface="+mn-cs"/>
                        </a:rPr>
                        <a:t>Rice, paddy</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793,376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659139411"/>
                  </a:ext>
                </a:extLst>
              </a:tr>
              <a:tr h="216531">
                <a:tc>
                  <a:txBody>
                    <a:bodyPr/>
                    <a:lstStyle/>
                    <a:p>
                      <a:r>
                        <a:rPr lang="en-IN" sz="1800" b="0" i="0" u="none" strike="noStrike" kern="1200" baseline="0" dirty="0" smtClean="0">
                          <a:solidFill>
                            <a:schemeClr val="dk1"/>
                          </a:solidFill>
                          <a:latin typeface="+mn-lt"/>
                          <a:ea typeface="+mn-ea"/>
                          <a:cs typeface="+mn-cs"/>
                        </a:rPr>
                        <a:t>Wheat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Cereal grain</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739,513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45454064"/>
                  </a:ext>
                </a:extLst>
              </a:tr>
              <a:tr h="368104">
                <a:tc>
                  <a:txBody>
                    <a:bodyPr/>
                    <a:lstStyle/>
                    <a:p>
                      <a:r>
                        <a:rPr lang="en-IN" sz="1800" b="0" i="0" u="none" strike="noStrike" kern="1200" baseline="0" dirty="0" smtClean="0">
                          <a:solidFill>
                            <a:schemeClr val="dk1"/>
                          </a:solidFill>
                          <a:latin typeface="+mn-lt"/>
                          <a:ea typeface="+mn-ea"/>
                          <a:cs typeface="+mn-cs"/>
                        </a:rPr>
                        <a:t>Potatoes</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Ground crop (tuber)</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402,133</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584584835"/>
                  </a:ext>
                </a:extLst>
              </a:tr>
              <a:tr h="216531">
                <a:tc>
                  <a:txBody>
                    <a:bodyPr/>
                    <a:lstStyle/>
                    <a:p>
                      <a:r>
                        <a:rPr lang="en-IN" sz="1800" b="0" i="0" u="none" strike="noStrike" kern="1200" baseline="0" dirty="0" smtClean="0">
                          <a:solidFill>
                            <a:schemeClr val="dk1"/>
                          </a:solidFill>
                          <a:latin typeface="+mn-lt"/>
                          <a:ea typeface="+mn-ea"/>
                          <a:cs typeface="+mn-cs"/>
                        </a:rPr>
                        <a:t>Sugar beet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Sugar plant (root)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297,476</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553062045"/>
                  </a:ext>
                </a:extLst>
              </a:tr>
              <a:tr h="216531">
                <a:tc>
                  <a:txBody>
                    <a:bodyPr/>
                    <a:lstStyle/>
                    <a:p>
                      <a:r>
                        <a:rPr lang="en-IN" sz="1800" b="0" i="0" u="none" strike="noStrike" kern="1200" baseline="0" dirty="0" smtClean="0">
                          <a:solidFill>
                            <a:schemeClr val="dk1"/>
                          </a:solidFill>
                          <a:latin typeface="+mn-lt"/>
                          <a:ea typeface="+mn-ea"/>
                          <a:cs typeface="+mn-cs"/>
                        </a:rPr>
                        <a:t>Cassava</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Ground crop (root)</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289,451</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2379935234"/>
                  </a:ext>
                </a:extLst>
              </a:tr>
              <a:tr h="216531">
                <a:tc>
                  <a:txBody>
                    <a:bodyPr/>
                    <a:lstStyle/>
                    <a:p>
                      <a:r>
                        <a:rPr lang="en-IN" sz="1800" b="0" i="0" u="none" strike="noStrike" kern="1200" baseline="0" dirty="0" smtClean="0">
                          <a:solidFill>
                            <a:schemeClr val="dk1"/>
                          </a:solidFill>
                          <a:latin typeface="+mn-lt"/>
                          <a:ea typeface="+mn-ea"/>
                          <a:cs typeface="+mn-cs"/>
                        </a:rPr>
                        <a:t>Soybeans</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Legume</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266,585</a:t>
                      </a:r>
                      <a:endParaRPr lang="en-IN"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181025124"/>
                  </a:ext>
                </a:extLst>
              </a:tr>
            </a:tbl>
          </a:graphicData>
        </a:graphic>
      </p:graphicFrame>
      <p:sp>
        <p:nvSpPr>
          <p:cNvPr id="10" name="Slide Number Placeholder 9"/>
          <p:cNvSpPr>
            <a:spLocks noGrp="1"/>
          </p:cNvSpPr>
          <p:nvPr>
            <p:ph type="sldNum" sz="quarter" idx="10"/>
          </p:nvPr>
        </p:nvSpPr>
        <p:spPr/>
        <p:txBody>
          <a:bodyPr/>
          <a:lstStyle/>
          <a:p>
            <a:fld id="{67B19427-F580-D146-B60E-4CADEE75497F}" type="slidenum">
              <a:rPr lang="en-US" smtClean="0"/>
              <a:pPr/>
              <a:t>13</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9990920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Food </a:t>
            </a:r>
            <a:r>
              <a:rPr lang="en-US" altLang="en-US" b="1" dirty="0" smtClean="0">
                <a:ea typeface="ＭＳ Ｐゴシック" panose="020B0600070205080204" pitchFamily="34" charset="-128"/>
              </a:rPr>
              <a:t>Sources </a:t>
            </a:r>
            <a:r>
              <a:rPr lang="en-US" altLang="en-US" sz="2400" dirty="0" smtClean="0">
                <a:ea typeface="ＭＳ Ｐゴシック" panose="020B0600070205080204" pitchFamily="34" charset="-128"/>
              </a:rPr>
              <a:t>(2 of 2)</a:t>
            </a:r>
            <a:endParaRPr lang="en-IN" sz="2400" dirty="0"/>
          </a:p>
        </p:txBody>
      </p:sp>
      <p:graphicFrame>
        <p:nvGraphicFramePr>
          <p:cNvPr id="9" name="Content Placeholder 8" descr="Table is accessible to screenreaders"/>
          <p:cNvGraphicFramePr>
            <a:graphicFrameLocks noGrp="1"/>
          </p:cNvGraphicFramePr>
          <p:nvPr>
            <p:ph sz="quarter" idx="16"/>
            <p:extLst>
              <p:ext uri="{D42A27DB-BD31-4B8C-83A1-F6EECF244321}">
                <p14:modId xmlns:p14="http://schemas.microsoft.com/office/powerpoint/2010/main" val="945936385"/>
              </p:ext>
            </p:extLst>
          </p:nvPr>
        </p:nvGraphicFramePr>
        <p:xfrm>
          <a:off x="914400" y="1752600"/>
          <a:ext cx="6705600" cy="3235960"/>
        </p:xfrm>
        <a:graphic>
          <a:graphicData uri="http://schemas.openxmlformats.org/drawingml/2006/table">
            <a:tbl>
              <a:tblPr firstRow="1" bandRow="1">
                <a:tableStyleId>{5C22544A-7EE6-4342-B048-85BDC9FD1C3A}</a:tableStyleId>
              </a:tblPr>
              <a:tblGrid>
                <a:gridCol w="1778000">
                  <a:extLst>
                    <a:ext uri="{9D8B030D-6E8A-4147-A177-3AD203B41FA5}">
                      <a16:colId xmlns="" xmlns:a16="http://schemas.microsoft.com/office/drawing/2014/main" val="1560998907"/>
                    </a:ext>
                  </a:extLst>
                </a:gridCol>
                <a:gridCol w="2032000">
                  <a:extLst>
                    <a:ext uri="{9D8B030D-6E8A-4147-A177-3AD203B41FA5}">
                      <a16:colId xmlns="" xmlns:a16="http://schemas.microsoft.com/office/drawing/2014/main" val="2666147144"/>
                    </a:ext>
                  </a:extLst>
                </a:gridCol>
                <a:gridCol w="2895600">
                  <a:extLst>
                    <a:ext uri="{9D8B030D-6E8A-4147-A177-3AD203B41FA5}">
                      <a16:colId xmlns="" xmlns:a16="http://schemas.microsoft.com/office/drawing/2014/main" val="2916693528"/>
                    </a:ext>
                  </a:extLst>
                </a:gridCol>
              </a:tblGrid>
              <a:tr h="370840">
                <a:tc>
                  <a:txBody>
                    <a:bodyPr/>
                    <a:lstStyle/>
                    <a:p>
                      <a:r>
                        <a:rPr lang="en-IN" sz="1800" b="1" i="0" u="none" strike="noStrike" kern="1200" baseline="0" dirty="0" smtClean="0">
                          <a:solidFill>
                            <a:schemeClr val="lt1"/>
                          </a:solidFill>
                          <a:latin typeface="+mn-lt"/>
                          <a:ea typeface="+mn-ea"/>
                          <a:cs typeface="+mn-cs"/>
                        </a:rPr>
                        <a:t>Plant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smtClean="0">
                          <a:solidFill>
                            <a:schemeClr val="lt1"/>
                          </a:solidFill>
                          <a:latin typeface="+mn-lt"/>
                          <a:ea typeface="+mn-ea"/>
                          <a:cs typeface="+mn-cs"/>
                        </a:rPr>
                        <a:t>Type of Crop</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N" sz="1800" b="1" i="0" u="none" strike="noStrike" kern="1200" baseline="0" dirty="0" smtClean="0">
                          <a:solidFill>
                            <a:schemeClr val="lt1"/>
                          </a:solidFill>
                          <a:latin typeface="+mn-lt"/>
                          <a:ea typeface="+mn-ea"/>
                          <a:cs typeface="+mn-cs"/>
                        </a:rPr>
                        <a:t>2012 World Production*</a:t>
                      </a:r>
                    </a:p>
                    <a:p>
                      <a:r>
                        <a:rPr lang="en-IN" sz="1800" b="1" i="0" u="none" strike="noStrike" kern="1200" baseline="0" dirty="0" smtClean="0">
                          <a:solidFill>
                            <a:schemeClr val="lt1"/>
                          </a:solidFill>
                          <a:latin typeface="+mn-lt"/>
                          <a:ea typeface="+mn-ea"/>
                          <a:cs typeface="+mn-cs"/>
                        </a:rPr>
                        <a:t>(1000 tons)</a:t>
                      </a:r>
                      <a:endParaRPr lang="en-IN" sz="1800" dirty="0"/>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419275751"/>
                  </a:ext>
                </a:extLst>
              </a:tr>
              <a:tr h="370840">
                <a:tc>
                  <a:txBody>
                    <a:bodyPr/>
                    <a:lstStyle/>
                    <a:p>
                      <a:r>
                        <a:rPr lang="en-IN" sz="1800" b="0" i="0" u="none" strike="noStrike" kern="1200" baseline="0" dirty="0" smtClean="0">
                          <a:solidFill>
                            <a:schemeClr val="tx1"/>
                          </a:solidFill>
                          <a:latin typeface="+mn-lt"/>
                          <a:ea typeface="+mn-ea"/>
                          <a:cs typeface="+mn-cs"/>
                        </a:rPr>
                        <a:t>Tomatoes</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tx1"/>
                          </a:solidFill>
                          <a:latin typeface="+mn-lt"/>
                          <a:ea typeface="+mn-ea"/>
                          <a:cs typeface="+mn-cs"/>
                        </a:rPr>
                        <a:t>Fruit (annual herb)</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tx1"/>
                          </a:solidFill>
                          <a:latin typeface="+mn-lt"/>
                          <a:ea typeface="+mn-ea"/>
                          <a:cs typeface="+mn-cs"/>
                        </a:rPr>
                        <a:t>178,347</a:t>
                      </a:r>
                      <a:endParaRPr lang="en-IN" b="0" dirty="0">
                        <a:solidFill>
                          <a:schemeClr val="tx1"/>
                        </a:solidFill>
                      </a:endParaRPr>
                    </a:p>
                  </a:txBody>
                  <a:tcPr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456685044"/>
                  </a:ext>
                </a:extLst>
              </a:tr>
              <a:tr h="370840">
                <a:tc>
                  <a:txBody>
                    <a:bodyPr/>
                    <a:lstStyle/>
                    <a:p>
                      <a:r>
                        <a:rPr lang="en-IN" sz="1800" b="0" i="0" u="none" strike="noStrike" kern="1200" baseline="0" dirty="0" smtClean="0">
                          <a:solidFill>
                            <a:schemeClr val="dk1"/>
                          </a:solidFill>
                          <a:latin typeface="+mn-lt"/>
                          <a:ea typeface="+mn-ea"/>
                          <a:cs typeface="+mn-cs"/>
                        </a:rPr>
                        <a:t>Barley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Cereal grain</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146,482</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729637772"/>
                  </a:ext>
                </a:extLst>
              </a:tr>
              <a:tr h="370840">
                <a:tc>
                  <a:txBody>
                    <a:bodyPr/>
                    <a:lstStyle/>
                    <a:p>
                      <a:r>
                        <a:rPr lang="en-IN" sz="1800" b="0" i="0" u="none" strike="noStrike" kern="1200" baseline="0" dirty="0" smtClean="0">
                          <a:solidFill>
                            <a:schemeClr val="dk1"/>
                          </a:solidFill>
                          <a:latin typeface="+mn-lt"/>
                          <a:ea typeface="+mn-ea"/>
                          <a:cs typeface="+mn-cs"/>
                        </a:rPr>
                        <a:t>Watermelons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Fruit (vine)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116,153</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226870661"/>
                  </a:ext>
                </a:extLst>
              </a:tr>
              <a:tr h="370840">
                <a:tc>
                  <a:txBody>
                    <a:bodyPr/>
                    <a:lstStyle/>
                    <a:p>
                      <a:r>
                        <a:rPr lang="en-IN" sz="1800" b="0" i="0" u="none" strike="noStrike" kern="1200" baseline="0" dirty="0" smtClean="0">
                          <a:solidFill>
                            <a:schemeClr val="dk1"/>
                          </a:solidFill>
                          <a:latin typeface="+mn-lt"/>
                          <a:ea typeface="+mn-ea"/>
                          <a:cs typeface="+mn-cs"/>
                        </a:rPr>
                        <a:t>Sweet potatoes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Ground crop (root)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113,698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231290907"/>
                  </a:ext>
                </a:extLst>
              </a:tr>
              <a:tr h="370840">
                <a:tc>
                  <a:txBody>
                    <a:bodyPr/>
                    <a:lstStyle/>
                    <a:p>
                      <a:r>
                        <a:rPr lang="en-IN" sz="1800" b="0" i="0" u="none" strike="noStrike" kern="1200" baseline="0" dirty="0" smtClean="0">
                          <a:solidFill>
                            <a:schemeClr val="dk1"/>
                          </a:solidFill>
                          <a:latin typeface="+mn-lt"/>
                          <a:ea typeface="+mn-ea"/>
                          <a:cs typeface="+mn-cs"/>
                        </a:rPr>
                        <a:t>Bananas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Fruit (tree)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112,428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563181575"/>
                  </a:ext>
                </a:extLst>
              </a:tr>
              <a:tr h="370840">
                <a:tc>
                  <a:txBody>
                    <a:bodyPr/>
                    <a:lstStyle/>
                    <a:p>
                      <a:r>
                        <a:rPr lang="en-IN" sz="1800" b="0" i="0" u="none" strike="noStrike" kern="1200" baseline="0" dirty="0" smtClean="0">
                          <a:solidFill>
                            <a:schemeClr val="dk1"/>
                          </a:solidFill>
                          <a:latin typeface="+mn-lt"/>
                          <a:ea typeface="+mn-ea"/>
                          <a:cs typeface="+mn-cs"/>
                        </a:rPr>
                        <a:t>Onions, dry</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Ground crop (root)</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91,328</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18157427"/>
                  </a:ext>
                </a:extLst>
              </a:tr>
              <a:tr h="370840">
                <a:tc>
                  <a:txBody>
                    <a:bodyPr/>
                    <a:lstStyle/>
                    <a:p>
                      <a:r>
                        <a:rPr lang="en-IN" sz="1800" b="0" i="0" u="none" strike="noStrike" kern="1200" baseline="0" dirty="0" smtClean="0">
                          <a:solidFill>
                            <a:schemeClr val="dk1"/>
                          </a:solidFill>
                          <a:latin typeface="+mn-lt"/>
                          <a:ea typeface="+mn-ea"/>
                          <a:cs typeface="+mn-cs"/>
                        </a:rPr>
                        <a:t>Apples</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800" b="0" i="0" u="none" strike="noStrike" kern="1200" baseline="0" dirty="0" smtClean="0">
                          <a:solidFill>
                            <a:schemeClr val="dk1"/>
                          </a:solidFill>
                          <a:latin typeface="+mn-lt"/>
                          <a:ea typeface="+mn-ea"/>
                          <a:cs typeface="+mn-cs"/>
                        </a:rPr>
                        <a:t>Fruit (tree)</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800" b="0" i="0" u="none" strike="noStrike" kern="1200" baseline="0" dirty="0" smtClean="0">
                          <a:solidFill>
                            <a:schemeClr val="dk1"/>
                          </a:solidFill>
                          <a:latin typeface="+mn-lt"/>
                          <a:ea typeface="+mn-ea"/>
                          <a:cs typeface="+mn-cs"/>
                        </a:rPr>
                        <a:t>  84,193</a:t>
                      </a:r>
                      <a:endParaRPr lang="en-I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3990685452"/>
                  </a:ext>
                </a:extLst>
              </a:tr>
            </a:tbl>
          </a:graphicData>
        </a:graphic>
      </p:graphicFrame>
      <p:sp>
        <p:nvSpPr>
          <p:cNvPr id="4" name="Content Placeholder 3"/>
          <p:cNvSpPr>
            <a:spLocks noGrp="1"/>
          </p:cNvSpPr>
          <p:nvPr>
            <p:ph sz="quarter" idx="17"/>
          </p:nvPr>
        </p:nvSpPr>
        <p:spPr>
          <a:xfrm>
            <a:off x="304800" y="5257800"/>
            <a:ext cx="8686800" cy="762000"/>
          </a:xfrm>
        </p:spPr>
        <p:txBody>
          <a:bodyPr/>
          <a:lstStyle/>
          <a:p>
            <a:pPr marL="457200" lvl="1" indent="0">
              <a:buNone/>
            </a:pPr>
            <a:r>
              <a:rPr lang="en-IN" sz="1800" dirty="0">
                <a:latin typeface="Calibri" panose="020F0502020204030204" pitchFamily="34" charset="0"/>
                <a:cs typeface="Calibri" panose="020F0502020204030204" pitchFamily="34" charset="0"/>
              </a:rPr>
              <a:t>*Based on the 20 highest-producing countries for a </a:t>
            </a:r>
            <a:r>
              <a:rPr lang="en-IN" sz="1800" dirty="0" smtClean="0">
                <a:latin typeface="Calibri" panose="020F0502020204030204" pitchFamily="34" charset="0"/>
                <a:cs typeface="Calibri" panose="020F0502020204030204" pitchFamily="34" charset="0"/>
              </a:rPr>
              <a:t>specific agricultural commodity</a:t>
            </a:r>
            <a:r>
              <a:rPr lang="en-IN" sz="1800" dirty="0">
                <a:latin typeface="Calibri" panose="020F0502020204030204" pitchFamily="34" charset="0"/>
                <a:cs typeface="Calibri" panose="020F0502020204030204" pitchFamily="34" charset="0"/>
              </a:rPr>
              <a:t>.</a:t>
            </a:r>
          </a:p>
          <a:p>
            <a:r>
              <a:rPr lang="en-IN" sz="1800" dirty="0">
                <a:latin typeface="Calibri" panose="020F0502020204030204" pitchFamily="34" charset="0"/>
                <a:cs typeface="Calibri" panose="020F0502020204030204" pitchFamily="34" charset="0"/>
              </a:rPr>
              <a:t>Source: World production data from </a:t>
            </a:r>
            <a:r>
              <a:rPr lang="en-IN" sz="1800" dirty="0" smtClean="0">
                <a:latin typeface="Calibri" panose="020F0502020204030204" pitchFamily="34" charset="0"/>
                <a:cs typeface="Calibri" panose="020F0502020204030204" pitchFamily="34" charset="0"/>
              </a:rPr>
              <a:t>F</a:t>
            </a:r>
            <a:r>
              <a:rPr lang="en-IN" sz="100" dirty="0" smtClean="0">
                <a:latin typeface="Calibri" panose="020F0502020204030204" pitchFamily="34" charset="0"/>
                <a:cs typeface="Calibri" panose="020F0502020204030204" pitchFamily="34" charset="0"/>
              </a:rPr>
              <a:t> </a:t>
            </a:r>
            <a:r>
              <a:rPr lang="en-IN" sz="1800" dirty="0" smtClean="0">
                <a:latin typeface="Calibri" panose="020F0502020204030204" pitchFamily="34" charset="0"/>
                <a:cs typeface="Calibri" panose="020F0502020204030204" pitchFamily="34" charset="0"/>
              </a:rPr>
              <a:t>A</a:t>
            </a:r>
            <a:r>
              <a:rPr lang="en-IN" sz="100" dirty="0" smtClean="0">
                <a:latin typeface="Calibri" panose="020F0502020204030204" pitchFamily="34" charset="0"/>
                <a:cs typeface="Calibri" panose="020F0502020204030204" pitchFamily="34" charset="0"/>
              </a:rPr>
              <a:t> </a:t>
            </a:r>
            <a:r>
              <a:rPr lang="en-IN" sz="1800" dirty="0" smtClean="0">
                <a:latin typeface="Calibri" panose="020F0502020204030204" pitchFamily="34" charset="0"/>
                <a:cs typeface="Calibri" panose="020F0502020204030204" pitchFamily="34" charset="0"/>
              </a:rPr>
              <a:t>O</a:t>
            </a:r>
            <a:r>
              <a:rPr lang="en-IN" sz="1800" dirty="0">
                <a:latin typeface="Calibri" panose="020F0502020204030204" pitchFamily="34" charset="0"/>
                <a:cs typeface="Calibri" panose="020F0502020204030204" pitchFamily="34" charset="0"/>
              </a:rPr>
              <a:t>.</a:t>
            </a:r>
          </a:p>
        </p:txBody>
      </p:sp>
      <p:sp>
        <p:nvSpPr>
          <p:cNvPr id="5" name="Slide Number Placeholder 4"/>
          <p:cNvSpPr>
            <a:spLocks noGrp="1"/>
          </p:cNvSpPr>
          <p:nvPr>
            <p:ph type="sldNum" sz="quarter" idx="10"/>
          </p:nvPr>
        </p:nvSpPr>
        <p:spPr/>
        <p:txBody>
          <a:bodyPr/>
          <a:lstStyle/>
          <a:p>
            <a:fld id="{67B19427-F580-D146-B60E-4CADEE75497F}" type="slidenum">
              <a:rPr lang="en-US" smtClean="0"/>
              <a:pPr/>
              <a:t>14</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2212645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23899"/>
          </a:xfrm>
        </p:spPr>
        <p:txBody>
          <a:bodyPr/>
          <a:lstStyle/>
          <a:p>
            <a:r>
              <a:rPr lang="en-US" altLang="en-US" b="1" dirty="0">
                <a:ea typeface="ＭＳ Ｐゴシック" panose="020B0600070205080204" pitchFamily="34" charset="-128"/>
              </a:rPr>
              <a:t>Meat Consumption</a:t>
            </a:r>
            <a:endParaRPr lang="en-IN" b="1" dirty="0"/>
          </a:p>
        </p:txBody>
      </p:sp>
      <p:sp>
        <p:nvSpPr>
          <p:cNvPr id="8" name="Content Placeholder 7"/>
          <p:cNvSpPr>
            <a:spLocks noGrp="1"/>
          </p:cNvSpPr>
          <p:nvPr>
            <p:ph sz="quarter" idx="16"/>
          </p:nvPr>
        </p:nvSpPr>
        <p:spPr>
          <a:xfrm>
            <a:off x="304800" y="1600200"/>
            <a:ext cx="3810000" cy="1219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Constitute 40% of the </a:t>
            </a:r>
            <a:r>
              <a:rPr lang="en-US" altLang="en-US" dirty="0" smtClean="0">
                <a:ea typeface="ＭＳ Ｐゴシック" panose="020B0600070205080204" pitchFamily="34" charset="-128"/>
              </a:rPr>
              <a:t>calories </a:t>
            </a:r>
            <a:r>
              <a:rPr lang="en-US" altLang="en-US" dirty="0">
                <a:ea typeface="ＭＳ Ｐゴシック" panose="020B0600070205080204" pitchFamily="34" charset="-128"/>
              </a:rPr>
              <a:t>consumed in developed </a:t>
            </a:r>
            <a:r>
              <a:rPr lang="en-US" altLang="en-US" dirty="0" smtClean="0">
                <a:ea typeface="ＭＳ Ｐゴシック" panose="020B0600070205080204" pitchFamily="34" charset="-128"/>
              </a:rPr>
              <a:t>countries</a:t>
            </a:r>
            <a:endParaRPr lang="en-IN" dirty="0"/>
          </a:p>
        </p:txBody>
      </p:sp>
      <p:sp>
        <p:nvSpPr>
          <p:cNvPr id="10" name="Content Placeholder 9"/>
          <p:cNvSpPr>
            <a:spLocks noGrp="1"/>
          </p:cNvSpPr>
          <p:nvPr>
            <p:ph sz="quarter" idx="18"/>
          </p:nvPr>
        </p:nvSpPr>
        <p:spPr>
          <a:xfrm>
            <a:off x="301869" y="2971800"/>
            <a:ext cx="307731" cy="381000"/>
          </a:xfrm>
        </p:spPr>
        <p:txBody>
          <a:bodyPr/>
          <a:lstStyle/>
          <a:p>
            <a:pPr marL="291600" indent="-291600">
              <a:buClr>
                <a:schemeClr val="accent2"/>
              </a:buClr>
              <a:buFont typeface="Arial" panose="020B0604020202020204" pitchFamily="34" charset="0"/>
              <a:buChar char="•"/>
            </a:pPr>
            <a:r>
              <a:rPr lang="en-IN" dirty="0" smtClean="0"/>
              <a:t> </a:t>
            </a:r>
            <a:endParaRPr lang="en-IN" dirty="0"/>
          </a:p>
        </p:txBody>
      </p:sp>
      <p:graphicFrame>
        <p:nvGraphicFramePr>
          <p:cNvPr id="15" name="Content Placeholder 14" descr="approximately 5%"/>
          <p:cNvGraphicFramePr>
            <a:graphicFrameLocks noGrp="1" noChangeAspect="1"/>
          </p:cNvGraphicFramePr>
          <p:nvPr>
            <p:ph sz="quarter" idx="19"/>
            <p:extLst>
              <p:ext uri="{D42A27DB-BD31-4B8C-83A1-F6EECF244321}">
                <p14:modId xmlns:p14="http://schemas.microsoft.com/office/powerpoint/2010/main" val="1418342379"/>
              </p:ext>
            </p:extLst>
          </p:nvPr>
        </p:nvGraphicFramePr>
        <p:xfrm>
          <a:off x="654526" y="3001723"/>
          <a:ext cx="688028" cy="331199"/>
        </p:xfrm>
        <a:graphic>
          <a:graphicData uri="http://schemas.openxmlformats.org/presentationml/2006/ole">
            <mc:AlternateContent xmlns:mc="http://schemas.openxmlformats.org/markup-compatibility/2006">
              <mc:Choice xmlns:v="urn:schemas-microsoft-com:vml" Requires="v">
                <p:oleObj spid="_x0000_s3135" name="Equation" r:id="rId3" imgW="342720" imgH="164880" progId="Equation.DSMT4">
                  <p:embed/>
                </p:oleObj>
              </mc:Choice>
              <mc:Fallback>
                <p:oleObj name="Equation" r:id="rId3" imgW="342720" imgH="164880" progId="Equation.DSMT4">
                  <p:embed/>
                  <p:pic>
                    <p:nvPicPr>
                      <p:cNvPr id="0" name=""/>
                      <p:cNvPicPr/>
                      <p:nvPr/>
                    </p:nvPicPr>
                    <p:blipFill>
                      <a:blip r:embed="rId4"/>
                      <a:stretch>
                        <a:fillRect/>
                      </a:stretch>
                    </p:blipFill>
                    <p:spPr>
                      <a:xfrm>
                        <a:off x="654526" y="3001723"/>
                        <a:ext cx="688028" cy="331199"/>
                      </a:xfrm>
                      <a:prstGeom prst="rect">
                        <a:avLst/>
                      </a:prstGeom>
                    </p:spPr>
                  </p:pic>
                </p:oleObj>
              </mc:Fallback>
            </mc:AlternateContent>
          </a:graphicData>
        </a:graphic>
      </p:graphicFrame>
      <p:sp>
        <p:nvSpPr>
          <p:cNvPr id="12" name="Content Placeholder 11"/>
          <p:cNvSpPr>
            <a:spLocks noGrp="1"/>
          </p:cNvSpPr>
          <p:nvPr>
            <p:ph sz="quarter" idx="20"/>
          </p:nvPr>
        </p:nvSpPr>
        <p:spPr>
          <a:xfrm>
            <a:off x="301869" y="2922069"/>
            <a:ext cx="4041531" cy="3250131"/>
          </a:xfrm>
        </p:spPr>
        <p:txBody>
          <a:bodyPr/>
          <a:lstStyle/>
          <a:p>
            <a:pPr marL="268288" indent="-268288"/>
            <a:r>
              <a:rPr lang="en-US" altLang="en-US" dirty="0" smtClean="0">
                <a:ea typeface="ＭＳ Ｐゴシック" panose="020B0600070205080204" pitchFamily="34" charset="-128"/>
              </a:rPr>
              <a:t>             of calories </a:t>
            </a:r>
            <a:r>
              <a:rPr lang="en-US" altLang="en-US" dirty="0">
                <a:latin typeface="Calibri" panose="020F0502020204030204" pitchFamily="34" charset="0"/>
                <a:ea typeface="ＭＳ Ｐゴシック" panose="020B0600070205080204" pitchFamily="34" charset="-128"/>
                <a:cs typeface="Calibri" panose="020F0502020204030204" pitchFamily="34" charset="0"/>
              </a:rPr>
              <a:t>consumed in developing countries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Livestock inefficient converter of plant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For every 100 calories of food cow consumes, 86 burned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off</a:t>
            </a:r>
            <a:endParaRPr lang="en-IN" sz="2600" dirty="0">
              <a:latin typeface="Calibri" panose="020F0502020204030204" pitchFamily="34" charset="0"/>
              <a:cs typeface="Calibri" panose="020F0502020204030204" pitchFamily="34" charset="0"/>
            </a:endParaRPr>
          </a:p>
        </p:txBody>
      </p:sp>
      <p:pic>
        <p:nvPicPr>
          <p:cNvPr id="16" name="Content Placeholder 15" descr="A line graph depicts annual meat consumption in selected regions from 19 61 to 2009. The graph shows year versus annual per capita meat consumption in kilograms. Consumption for countries include the United States, Brazil, China, India, Liberia, and Ethiopia. India has the lowest meat consumption which remains at roughly 0. The U S is the highest ascending from 90 in 19 61 to 120 in 2009 and stayed at least 40 kilograms above the next highest country, Brazil."/>
          <p:cNvPicPr>
            <a:picLocks noGrp="1" noChangeAspect="1"/>
          </p:cNvPicPr>
          <p:nvPr>
            <p:ph sz="quarter" idx="17"/>
          </p:nvPr>
        </p:nvPicPr>
        <p:blipFill>
          <a:blip r:embed="rId5"/>
          <a:stretch>
            <a:fillRect/>
          </a:stretch>
        </p:blipFill>
        <p:spPr>
          <a:xfrm>
            <a:off x="4533711" y="1843904"/>
            <a:ext cx="4457889" cy="3947296"/>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15</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048201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Principle Types of Agriculture</a:t>
            </a:r>
            <a:endParaRPr lang="en-IN" b="1" dirty="0"/>
          </a:p>
        </p:txBody>
      </p:sp>
      <p:sp>
        <p:nvSpPr>
          <p:cNvPr id="3" name="Content Placeholder 2"/>
          <p:cNvSpPr>
            <a:spLocks noGrp="1"/>
          </p:cNvSpPr>
          <p:nvPr>
            <p:ph sz="quarter" idx="16"/>
          </p:nvPr>
        </p:nvSpPr>
        <p:spPr>
          <a:xfrm>
            <a:off x="304800" y="1752600"/>
            <a:ext cx="8534400" cy="4114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Industrialized agriculture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Modern agricultural methods, which require a large capital input and less land and labor than traditional methods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Also called high input agriculture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Subsistence Agriculture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Traditional agricultural methods, which depend on labor to produce enough food to feed oneself and one’s family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Shifting cultivation, slash and burn agriculture, nomadic herding,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intercropping</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16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575142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143000"/>
          </a:xfrm>
        </p:spPr>
        <p:txBody>
          <a:bodyPr>
            <a:noAutofit/>
          </a:bodyPr>
          <a:lstStyle/>
          <a:p>
            <a:r>
              <a:rPr lang="en-US" altLang="en-US" b="1" dirty="0">
                <a:ea typeface="ＭＳ Ｐゴシック" panose="020B0600070205080204" pitchFamily="34" charset="-128"/>
              </a:rPr>
              <a:t>Energy Inputs in </a:t>
            </a:r>
            <a:r>
              <a:rPr lang="en-US" altLang="en-US" b="1" dirty="0" smtClean="0">
                <a:ea typeface="ＭＳ Ｐゴシック" panose="020B0600070205080204" pitchFamily="34" charset="-128"/>
              </a:rPr>
              <a:t>Industrialized Agriculture</a:t>
            </a:r>
            <a:endParaRPr lang="en-IN" b="1" dirty="0"/>
          </a:p>
        </p:txBody>
      </p:sp>
      <p:pic>
        <p:nvPicPr>
          <p:cNvPr id="6" name="Content Placeholder 5" descr="Illustrated diagram with photo of garden. Energy inputs in industrialized agriculture. Fossil fuel energy inputs occur at virtually every stage of agricultural production. Purchased inputs include machines, plant nutrient minerals, seed, water, and agricultural chemicals. This leads to farm production which includes tillage, fertilization, seeding, irrigation, and weed and insect control. These along with solar energy, precipitation, and carbon dioxide create biomass. Biomass that is harvested, stored, packaged, and transported is then food yield."/>
          <p:cNvPicPr>
            <a:picLocks noGrp="1" noChangeAspect="1"/>
          </p:cNvPicPr>
          <p:nvPr>
            <p:ph sz="quarter" idx="16"/>
          </p:nvPr>
        </p:nvPicPr>
        <p:blipFill>
          <a:blip r:embed="rId2"/>
          <a:stretch>
            <a:fillRect/>
          </a:stretch>
        </p:blipFill>
        <p:spPr>
          <a:xfrm>
            <a:off x="1600200" y="1981200"/>
            <a:ext cx="5760595" cy="4185227"/>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17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5438917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30249"/>
          </a:xfrm>
        </p:spPr>
        <p:txBody>
          <a:bodyPr>
            <a:normAutofit/>
          </a:bodyPr>
          <a:lstStyle/>
          <a:p>
            <a:r>
              <a:rPr lang="en-US" altLang="en-US" b="1" dirty="0">
                <a:ea typeface="ＭＳ Ｐゴシック" panose="020B0600070205080204" pitchFamily="34" charset="-128"/>
              </a:rPr>
              <a:t>Subsistence Agriculture</a:t>
            </a:r>
            <a:endParaRPr lang="en-IN" b="1" dirty="0"/>
          </a:p>
        </p:txBody>
      </p:sp>
      <p:sp>
        <p:nvSpPr>
          <p:cNvPr id="3" name="Content Placeholder 2"/>
          <p:cNvSpPr>
            <a:spLocks noGrp="1"/>
          </p:cNvSpPr>
          <p:nvPr>
            <p:ph sz="quarter" idx="16"/>
          </p:nvPr>
        </p:nvSpPr>
        <p:spPr>
          <a:xfrm>
            <a:off x="304800" y="1752600"/>
            <a:ext cx="4800600" cy="4114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Renewing interest in subsistence or growing a lot of your own food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Polyculture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Type of intercropping that grows plants together each maturing at different times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three sisters (corn, beans, and squash</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a:t>
            </a:r>
            <a:endParaRPr lang="en-IN" sz="2600" dirty="0">
              <a:latin typeface="Calibri" panose="020F0502020204030204" pitchFamily="34" charset="0"/>
              <a:cs typeface="Calibri" panose="020F0502020204030204" pitchFamily="34" charset="0"/>
            </a:endParaRPr>
          </a:p>
        </p:txBody>
      </p:sp>
      <p:pic>
        <p:nvPicPr>
          <p:cNvPr id="8" name="Content Placeholder 7" descr="An illustration shows the three sisters which include squash, corn, and beans. The squash covers the ground and the beans climb up the corn stalk."/>
          <p:cNvPicPr>
            <a:picLocks noGrp="1" noChangeAspect="1"/>
          </p:cNvPicPr>
          <p:nvPr>
            <p:ph sz="quarter" idx="17"/>
          </p:nvPr>
        </p:nvPicPr>
        <p:blipFill>
          <a:blip r:embed="rId2"/>
          <a:stretch>
            <a:fillRect/>
          </a:stretch>
        </p:blipFill>
        <p:spPr>
          <a:xfrm>
            <a:off x="5344260" y="1572125"/>
            <a:ext cx="3501708" cy="4127883"/>
          </a:xfrm>
          <a:prstGeom prst="rect">
            <a:avLst/>
          </a:prstGeom>
        </p:spPr>
      </p:pic>
      <p:sp>
        <p:nvSpPr>
          <p:cNvPr id="5" name="Content Placeholder 4"/>
          <p:cNvSpPr>
            <a:spLocks noGrp="1"/>
          </p:cNvSpPr>
          <p:nvPr>
            <p:ph sz="quarter" idx="18"/>
          </p:nvPr>
        </p:nvSpPr>
        <p:spPr>
          <a:xfrm>
            <a:off x="6172200" y="5821767"/>
            <a:ext cx="2057400" cy="426633"/>
          </a:xfrm>
        </p:spPr>
        <p:txBody>
          <a:bodyPr/>
          <a:lstStyle/>
          <a:p>
            <a:r>
              <a:rPr lang="en-US" altLang="en-US" dirty="0">
                <a:cs typeface="ＭＳ Ｐゴシック" charset="-128"/>
              </a:rPr>
              <a:t>Three </a:t>
            </a:r>
            <a:r>
              <a:rPr lang="en-US" altLang="en-US" dirty="0" smtClean="0">
                <a:cs typeface="ＭＳ Ｐゴシック" charset="-128"/>
              </a:rPr>
              <a:t>sisters</a:t>
            </a:r>
            <a:endParaRPr lang="en-IN" dirty="0"/>
          </a:p>
        </p:txBody>
      </p:sp>
      <p:sp>
        <p:nvSpPr>
          <p:cNvPr id="6" name="Slide Number Placeholder 5"/>
          <p:cNvSpPr>
            <a:spLocks noGrp="1"/>
          </p:cNvSpPr>
          <p:nvPr>
            <p:ph type="sldNum" sz="quarter" idx="10"/>
          </p:nvPr>
        </p:nvSpPr>
        <p:spPr/>
        <p:txBody>
          <a:bodyPr/>
          <a:lstStyle/>
          <a:p>
            <a:fld id="{67B19427-F580-D146-B60E-4CADEE75497F}" type="slidenum">
              <a:rPr lang="en-US" smtClean="0"/>
              <a:pPr/>
              <a:t>18</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4033893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1"/>
            <a:ext cx="8534400" cy="1229632"/>
          </a:xfrm>
        </p:spPr>
        <p:txBody>
          <a:bodyPr>
            <a:normAutofit/>
          </a:bodyPr>
          <a:lstStyle/>
          <a:p>
            <a:r>
              <a:rPr lang="en-US" altLang="en-US" b="1" dirty="0">
                <a:ea typeface="ＭＳ Ｐゴシック" panose="020B0600070205080204" pitchFamily="34" charset="-128"/>
              </a:rPr>
              <a:t>Decline in Plant and Animal Variety and Diversity</a:t>
            </a:r>
            <a:endParaRPr lang="en-IN" b="1" dirty="0"/>
          </a:p>
        </p:txBody>
      </p:sp>
      <p:sp>
        <p:nvSpPr>
          <p:cNvPr id="3" name="Content Placeholder 2"/>
          <p:cNvSpPr>
            <a:spLocks noGrp="1"/>
          </p:cNvSpPr>
          <p:nvPr>
            <p:ph sz="quarter" idx="16"/>
          </p:nvPr>
        </p:nvSpPr>
        <p:spPr>
          <a:xfrm>
            <a:off x="304800" y="1905000"/>
            <a:ext cx="6248400" cy="4309382"/>
          </a:xfrm>
        </p:spPr>
        <p:txBody>
          <a:bodyPr/>
          <a:lstStyle/>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Industrialized agriculture has created more uniformity (domestication)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Domestication decreases genetic diversity</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Farmer selects and propagates animals with desirable agricultural </a:t>
            </a:r>
            <a:r>
              <a:rPr lang="en-US" altLang="en-US" dirty="0" smtClean="0">
                <a:latin typeface="Calibri" panose="020F0502020204030204" pitchFamily="34" charset="0"/>
                <a:cs typeface="Calibri" panose="020F0502020204030204" pitchFamily="34" charset="0"/>
              </a:rPr>
              <a:t>characteristics</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ea typeface="ＭＳ Ｐゴシック" panose="020B0600070205080204" pitchFamily="34" charset="-128"/>
                <a:cs typeface="Calibri" panose="020F0502020204030204" pitchFamily="34" charset="0"/>
              </a:rPr>
              <a:t>Process of taming animals or adapting wild plants to serve humans markedly altering characteristics of the organisms</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Genetic diversity is the variation of traits in a population’s genes that can be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inherited</a:t>
            </a:r>
            <a:endParaRPr lang="en-IN" sz="2600" dirty="0">
              <a:latin typeface="Calibri" panose="020F0502020204030204" pitchFamily="34" charset="0"/>
              <a:cs typeface="Calibri" panose="020F0502020204030204" pitchFamily="34" charset="0"/>
            </a:endParaRPr>
          </a:p>
        </p:txBody>
      </p:sp>
      <p:pic>
        <p:nvPicPr>
          <p:cNvPr id="8" name="Content Placeholder 7" descr="A photo of different types of corn include longer and shorter ears as well as different shades of kernels. © Media Bakery"/>
          <p:cNvPicPr>
            <a:picLocks noGrp="1" noChangeAspect="1"/>
          </p:cNvPicPr>
          <p:nvPr>
            <p:ph sz="quarter" idx="18"/>
          </p:nvPr>
        </p:nvPicPr>
        <p:blipFill>
          <a:blip r:embed="rId2"/>
          <a:stretch>
            <a:fillRect/>
          </a:stretch>
        </p:blipFill>
        <p:spPr>
          <a:xfrm>
            <a:off x="6829478" y="2811542"/>
            <a:ext cx="2084906" cy="2724898"/>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19</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0872495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54049"/>
          </a:xfrm>
        </p:spPr>
        <p:txBody>
          <a:bodyPr/>
          <a:lstStyle/>
          <a:p>
            <a:r>
              <a:rPr lang="en-US" altLang="en-US" b="1" dirty="0">
                <a:ea typeface="ＭＳ Ｐゴシック" panose="020B0600070205080204" pitchFamily="34" charset="-128"/>
              </a:rPr>
              <a:t>Food Resources</a:t>
            </a:r>
          </a:p>
        </p:txBody>
      </p:sp>
      <p:pic>
        <p:nvPicPr>
          <p:cNvPr id="10" name="Content Placeholder 9" descr="A photo shows gardener crouching in front of flowers on a rooftop garden. Two children stand beside the garden. Nancy Gift"/>
          <p:cNvPicPr>
            <a:picLocks noGrp="1" noChangeAspect="1"/>
          </p:cNvPicPr>
          <p:nvPr>
            <p:ph sz="quarter" idx="16"/>
          </p:nvPr>
        </p:nvPicPr>
        <p:blipFill>
          <a:blip r:embed="rId2"/>
          <a:stretch>
            <a:fillRect/>
          </a:stretch>
        </p:blipFill>
        <p:spPr>
          <a:xfrm>
            <a:off x="1573401" y="1539240"/>
            <a:ext cx="5997198" cy="4693920"/>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6620208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1143000"/>
          </a:xfrm>
        </p:spPr>
        <p:txBody>
          <a:bodyPr>
            <a:noAutofit/>
          </a:bodyPr>
          <a:lstStyle/>
          <a:p>
            <a:r>
              <a:rPr lang="en-US" altLang="en-US" b="1" dirty="0">
                <a:ea typeface="ＭＳ Ｐゴシック" panose="020B0600070205080204" pitchFamily="34" charset="-128"/>
              </a:rPr>
              <a:t>Scientific Advances Have Increased Yields</a:t>
            </a:r>
            <a:endParaRPr lang="en-IN" b="1" dirty="0"/>
          </a:p>
        </p:txBody>
      </p:sp>
      <p:sp>
        <p:nvSpPr>
          <p:cNvPr id="3" name="Content Placeholder 2"/>
          <p:cNvSpPr>
            <a:spLocks noGrp="1"/>
          </p:cNvSpPr>
          <p:nvPr>
            <p:ph sz="quarter" idx="16"/>
          </p:nvPr>
        </p:nvSpPr>
        <p:spPr>
          <a:xfrm>
            <a:off x="304800" y="1752600"/>
            <a:ext cx="41148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Increasing yield mostly in developed nations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Greater knowledge and use of: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Pesticides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Selective breeding</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Green Revolution</a:t>
            </a:r>
          </a:p>
          <a:p>
            <a:pPr marL="622800" lvl="1" indent="-320400">
              <a:buClr>
                <a:schemeClr val="accent2"/>
              </a:buClr>
              <a:buSzPct val="80000"/>
              <a:buFont typeface="Courier New" panose="02070309020205020404" pitchFamily="49" charset="0"/>
              <a:buChar char="o"/>
            </a:pP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60s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transition of food production toward higher-yielding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varieties</a:t>
            </a:r>
            <a:endParaRPr lang="en-IN" sz="2600" dirty="0">
              <a:latin typeface="Calibri" panose="020F0502020204030204" pitchFamily="34" charset="0"/>
              <a:cs typeface="Calibri" panose="020F0502020204030204" pitchFamily="34" charset="0"/>
            </a:endParaRPr>
          </a:p>
        </p:txBody>
      </p:sp>
      <p:pic>
        <p:nvPicPr>
          <p:cNvPr id="7" name="Content Placeholder 6" descr="The bar graph depicts average United States wheat yields from 19 50 to 2010. The graph shows years versus annual yield in bushels per acre. There has been an increase over the years from over 15 in 19 50 to over 45 in 2010."/>
          <p:cNvPicPr>
            <a:picLocks noGrp="1" noChangeAspect="1"/>
          </p:cNvPicPr>
          <p:nvPr>
            <p:ph sz="quarter" idx="17"/>
          </p:nvPr>
        </p:nvPicPr>
        <p:blipFill>
          <a:blip r:embed="rId2"/>
          <a:stretch>
            <a:fillRect/>
          </a:stretch>
        </p:blipFill>
        <p:spPr>
          <a:xfrm>
            <a:off x="4648200" y="2004060"/>
            <a:ext cx="4343189" cy="3101340"/>
          </a:xfrm>
          <a:prstGeom prst="rect">
            <a:avLst/>
          </a:prstGeom>
        </p:spPr>
      </p:pic>
      <p:sp>
        <p:nvSpPr>
          <p:cNvPr id="8" name="Content Placeholder 7"/>
          <p:cNvSpPr>
            <a:spLocks noGrp="1"/>
          </p:cNvSpPr>
          <p:nvPr>
            <p:ph sz="quarter" idx="18"/>
          </p:nvPr>
        </p:nvSpPr>
        <p:spPr>
          <a:xfrm>
            <a:off x="4810029" y="5334000"/>
            <a:ext cx="4181571" cy="381000"/>
          </a:xfrm>
        </p:spPr>
        <p:txBody>
          <a:bodyPr/>
          <a:lstStyle/>
          <a:p>
            <a:r>
              <a:rPr lang="en-US" sz="2000" dirty="0">
                <a:ea typeface="ＭＳ Ｐゴシック" charset="-128"/>
                <a:cs typeface="ＭＳ Ｐゴシック" charset="-128"/>
              </a:rPr>
              <a:t>Average U.S. wheat yields, </a:t>
            </a:r>
            <a:r>
              <a:rPr lang="en-US" sz="2000" dirty="0" smtClean="0">
                <a:ea typeface="ＭＳ Ｐゴシック" charset="-128"/>
                <a:cs typeface="ＭＳ Ｐゴシック" charset="-128"/>
              </a:rPr>
              <a:t>19</a:t>
            </a:r>
            <a:r>
              <a:rPr lang="en-US" sz="100" dirty="0" smtClean="0">
                <a:ea typeface="ＭＳ Ｐゴシック" charset="-128"/>
                <a:cs typeface="ＭＳ Ｐゴシック" charset="-128"/>
              </a:rPr>
              <a:t> </a:t>
            </a:r>
            <a:r>
              <a:rPr lang="en-US" sz="2000" dirty="0" smtClean="0">
                <a:ea typeface="ＭＳ Ｐゴシック" charset="-128"/>
                <a:cs typeface="ＭＳ Ｐゴシック" charset="-128"/>
              </a:rPr>
              <a:t>50-2010</a:t>
            </a:r>
            <a:endParaRPr lang="en-IN" sz="2000" dirty="0"/>
          </a:p>
        </p:txBody>
      </p:sp>
      <p:sp>
        <p:nvSpPr>
          <p:cNvPr id="5" name="Slide Number Placeholder 4"/>
          <p:cNvSpPr>
            <a:spLocks noGrp="1"/>
          </p:cNvSpPr>
          <p:nvPr>
            <p:ph type="sldNum" sz="quarter" idx="10"/>
          </p:nvPr>
        </p:nvSpPr>
        <p:spPr/>
        <p:txBody>
          <a:bodyPr/>
          <a:lstStyle/>
          <a:p>
            <a:fld id="{67B19427-F580-D146-B60E-4CADEE75497F}" type="slidenum">
              <a:rPr lang="en-US" smtClean="0"/>
              <a:pPr/>
              <a:t>20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17232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Grow Appalachia</a:t>
            </a:r>
            <a:endParaRPr lang="en-IN" b="1" dirty="0"/>
          </a:p>
        </p:txBody>
      </p:sp>
      <p:sp>
        <p:nvSpPr>
          <p:cNvPr id="3" name="Content Placeholder 2"/>
          <p:cNvSpPr>
            <a:spLocks noGrp="1"/>
          </p:cNvSpPr>
          <p:nvPr>
            <p:ph sz="quarter" idx="16"/>
          </p:nvPr>
        </p:nvSpPr>
        <p:spPr>
          <a:xfrm>
            <a:off x="304800" y="1752600"/>
            <a:ext cx="4114800" cy="4375150"/>
          </a:xfrm>
        </p:spPr>
        <p:txBody>
          <a:bodyPr/>
          <a:lstStyle/>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Mountains in this area are primarily forested</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Fossil fuel dependent economy</a:t>
            </a:r>
          </a:p>
          <a:p>
            <a:pPr marL="291600" indent="-291600">
              <a:buClr>
                <a:schemeClr val="accent2"/>
              </a:buClr>
              <a:buFont typeface="Arial" panose="020B0604020202020204" pitchFamily="34" charset="0"/>
              <a:buChar char="•"/>
            </a:pPr>
            <a:r>
              <a:rPr lang="en-US" altLang="en-US" sz="2600" dirty="0">
                <a:ea typeface="ＭＳ Ｐゴシック" panose="020B0600070205080204" pitchFamily="34" charset="-128"/>
              </a:rPr>
              <a:t>Big gap between wealthy and </a:t>
            </a:r>
            <a:r>
              <a:rPr lang="en-US" altLang="en-US" sz="2600" dirty="0" smtClean="0">
                <a:ea typeface="ＭＳ Ｐゴシック" panose="020B0600070205080204" pitchFamily="34" charset="-128"/>
              </a:rPr>
              <a:t>poor</a:t>
            </a:r>
          </a:p>
          <a:p>
            <a:pPr marL="291600" indent="-291600">
              <a:buClr>
                <a:schemeClr val="accent2"/>
              </a:buClr>
              <a:buFont typeface="Arial" panose="020B0604020202020204" pitchFamily="34" charset="0"/>
              <a:buChar char="•"/>
            </a:pPr>
            <a:r>
              <a:rPr lang="en-US" altLang="en-US" sz="2600" dirty="0"/>
              <a:t>Grow Appalachia Project in 2009 to address food insecurity through large-scale gardening and small farm </a:t>
            </a:r>
            <a:r>
              <a:rPr lang="en-US" altLang="en-US" sz="2600" dirty="0" smtClean="0"/>
              <a:t>investment</a:t>
            </a:r>
            <a:endParaRPr lang="en-IN" sz="2600" dirty="0"/>
          </a:p>
        </p:txBody>
      </p:sp>
      <p:pic>
        <p:nvPicPr>
          <p:cNvPr id="7" name="Content Placeholder 6" descr="A photo. A man pushes a tiller over a field, plowing the land. Courtesy Grow Appalachia"/>
          <p:cNvPicPr>
            <a:picLocks noGrp="1" noChangeAspect="1"/>
          </p:cNvPicPr>
          <p:nvPr>
            <p:ph sz="quarter" idx="17"/>
          </p:nvPr>
        </p:nvPicPr>
        <p:blipFill>
          <a:blip r:embed="rId2"/>
          <a:stretch>
            <a:fillRect/>
          </a:stretch>
        </p:blipFill>
        <p:spPr>
          <a:xfrm>
            <a:off x="4572000" y="2133600"/>
            <a:ext cx="4359017" cy="344697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21</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3842477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Supplements for Livestock </a:t>
            </a:r>
            <a:endParaRPr lang="en-IN" b="1" dirty="0"/>
          </a:p>
        </p:txBody>
      </p:sp>
      <p:sp>
        <p:nvSpPr>
          <p:cNvPr id="3" name="Content Placeholder 2"/>
          <p:cNvSpPr>
            <a:spLocks noGrp="1"/>
          </p:cNvSpPr>
          <p:nvPr>
            <p:ph sz="quarter" idx="16"/>
          </p:nvPr>
        </p:nvSpPr>
        <p:spPr>
          <a:xfrm>
            <a:off x="304800" y="1752600"/>
            <a:ext cx="8534400" cy="3581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Hormones increase animal growth rates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Regulate bodily functions and foster growth </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U.S. and Canada, banned in Europe (due to health concerns)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Antibiotics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40% of antibiotics produced in U.S. used in livestock operations</a:t>
            </a:r>
          </a:p>
          <a:p>
            <a:pPr lvl="2">
              <a:buClr>
                <a:schemeClr val="accent2"/>
              </a:buClr>
            </a:pPr>
            <a:r>
              <a:rPr lang="en-US" altLang="en-US" sz="2400" dirty="0">
                <a:latin typeface="Calibri" panose="020F0502020204030204" pitchFamily="34" charset="0"/>
                <a:ea typeface="ＭＳ Ｐゴシック" panose="020B0600070205080204" pitchFamily="34" charset="-128"/>
                <a:cs typeface="Calibri" panose="020F0502020204030204" pitchFamily="34" charset="0"/>
              </a:rPr>
              <a:t>Problems with increased bacterial resistance- some bacteria are resistant to every antibiotic known </a:t>
            </a:r>
            <a:endParaRPr lang="en-IN" sz="24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22</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228796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Evolution of Antibiotic Resistance</a:t>
            </a:r>
            <a:endParaRPr lang="en-IN" b="1" dirty="0"/>
          </a:p>
        </p:txBody>
      </p:sp>
      <p:pic>
        <p:nvPicPr>
          <p:cNvPr id="6" name="Content Placeholder 5" descr="The bar graph depicts evolution of antibiotic resistance with year versus percent of resistance. There has been an increase over the years with 19 90 being near 0 percent and 2004 being near 16 percent. The greatest increase was between 2002 and 2004 with an 8 percent increase."/>
          <p:cNvPicPr>
            <a:picLocks noGrp="1" noChangeAspect="1"/>
          </p:cNvPicPr>
          <p:nvPr>
            <p:ph sz="quarter" idx="16"/>
          </p:nvPr>
        </p:nvPicPr>
        <p:blipFill>
          <a:blip r:embed="rId2"/>
          <a:stretch>
            <a:fillRect/>
          </a:stretch>
        </p:blipFill>
        <p:spPr>
          <a:xfrm>
            <a:off x="990600" y="1600200"/>
            <a:ext cx="7037502"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23</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3125740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Genetic Engineering</a:t>
            </a:r>
            <a:endParaRPr lang="en-IN" b="1" dirty="0"/>
          </a:p>
        </p:txBody>
      </p:sp>
      <p:sp>
        <p:nvSpPr>
          <p:cNvPr id="3" name="Content Placeholder 2"/>
          <p:cNvSpPr>
            <a:spLocks noGrp="1"/>
          </p:cNvSpPr>
          <p:nvPr>
            <p:ph sz="quarter" idx="16"/>
          </p:nvPr>
        </p:nvSpPr>
        <p:spPr>
          <a:xfrm>
            <a:off x="304800" y="1752600"/>
            <a:ext cx="8534400" cy="3810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Manipulation of genes by taking specific gene from a cell of one species and placing it into the cell of an unrelated species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Used to produce Genetically Modified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G</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M</a:t>
            </a:r>
            <a:r>
              <a:rPr lang="en-US" altLang="en-US" dirty="0">
                <a:latin typeface="Calibri" panose="020F0502020204030204" pitchFamily="34" charset="0"/>
                <a:ea typeface="ＭＳ Ｐゴシック" panose="020B0600070205080204" pitchFamily="34" charset="-128"/>
                <a:cs typeface="Calibri" panose="020F0502020204030204" pitchFamily="34" charset="0"/>
              </a:rPr>
              <a:t>)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golden rice - rich in beta carotene (prevent Vitamin A deficiency in developing countries)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Plants that are tolerant to insect pests, heat, cold, drought, or acidic soils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More productive farm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animals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24</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6193853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The Genetic Engineering Process</a:t>
            </a:r>
            <a:endParaRPr lang="en-IN" b="1" dirty="0"/>
          </a:p>
        </p:txBody>
      </p:sp>
      <p:pic>
        <p:nvPicPr>
          <p:cNvPr id="6" name="Content Placeholder 5" descr="The diagram depicts genetic engineering. The plasmid from an agrobacterium chromosome contains a foreign gene from soybean codes for desirable trait and is inserted chromosome and nucleus of the plant cell. The plant cells divide in tissue culture, each cell contains the foreign gene. Using tissue culture techniques, cells are regenerated into plants, creating genetically engineered plants."/>
          <p:cNvPicPr>
            <a:picLocks noGrp="1" noChangeAspect="1"/>
          </p:cNvPicPr>
          <p:nvPr>
            <p:ph sz="quarter" idx="16"/>
          </p:nvPr>
        </p:nvPicPr>
        <p:blipFill>
          <a:blip r:embed="rId2"/>
          <a:stretch>
            <a:fillRect/>
          </a:stretch>
        </p:blipFill>
        <p:spPr>
          <a:xfrm>
            <a:off x="935043" y="1644650"/>
            <a:ext cx="7142157" cy="46037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25</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0196161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normAutofit/>
          </a:bodyPr>
          <a:lstStyle/>
          <a:p>
            <a:r>
              <a:rPr lang="en-US" altLang="en-US" b="1" dirty="0">
                <a:ea typeface="ＭＳ Ｐゴシック" panose="020B0600070205080204" pitchFamily="34" charset="-128"/>
              </a:rPr>
              <a:t>GM Foods in the U.S.</a:t>
            </a:r>
            <a:endParaRPr lang="en-IN" b="1" dirty="0"/>
          </a:p>
        </p:txBody>
      </p:sp>
      <p:sp>
        <p:nvSpPr>
          <p:cNvPr id="3" name="Content Placeholder 2"/>
          <p:cNvSpPr>
            <a:spLocks noGrp="1"/>
          </p:cNvSpPr>
          <p:nvPr>
            <p:ph sz="quarter" idx="16"/>
          </p:nvPr>
        </p:nvSpPr>
        <p:spPr>
          <a:xfrm>
            <a:off x="304800" y="1752600"/>
            <a:ext cx="302186" cy="355846"/>
          </a:xfrm>
        </p:spPr>
        <p:txBody>
          <a:bodyPr/>
          <a:lstStyle/>
          <a:p>
            <a:pPr marL="291600" indent="-291600">
              <a:buClr>
                <a:schemeClr val="accent2"/>
              </a:buClr>
              <a:buFont typeface="Arial" panose="020B0604020202020204" pitchFamily="34" charset="0"/>
              <a:buChar char="•"/>
            </a:pPr>
            <a:r>
              <a:rPr lang="en-IN" dirty="0" smtClean="0"/>
              <a:t> </a:t>
            </a:r>
            <a:endParaRPr lang="en-IN" dirty="0"/>
          </a:p>
        </p:txBody>
      </p:sp>
      <p:graphicFrame>
        <p:nvGraphicFramePr>
          <p:cNvPr id="15" name="Content Placeholder 14" descr="approximately 50%"/>
          <p:cNvGraphicFramePr>
            <a:graphicFrameLocks noGrp="1" noChangeAspect="1"/>
          </p:cNvGraphicFramePr>
          <p:nvPr>
            <p:ph sz="quarter" idx="21"/>
            <p:extLst>
              <p:ext uri="{D42A27DB-BD31-4B8C-83A1-F6EECF244321}">
                <p14:modId xmlns:p14="http://schemas.microsoft.com/office/powerpoint/2010/main" val="3707523261"/>
              </p:ext>
            </p:extLst>
          </p:nvPr>
        </p:nvGraphicFramePr>
        <p:xfrm>
          <a:off x="685800" y="1802401"/>
          <a:ext cx="840814" cy="331199"/>
        </p:xfrm>
        <a:graphic>
          <a:graphicData uri="http://schemas.openxmlformats.org/presentationml/2006/ole">
            <mc:AlternateContent xmlns:mc="http://schemas.openxmlformats.org/markup-compatibility/2006">
              <mc:Choice xmlns:v="urn:schemas-microsoft-com:vml" Requires="v">
                <p:oleObj spid="_x0000_s4145"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685800" y="1802401"/>
                        <a:ext cx="840814" cy="331199"/>
                      </a:xfrm>
                      <a:prstGeom prst="rect">
                        <a:avLst/>
                      </a:prstGeom>
                    </p:spPr>
                  </p:pic>
                </p:oleObj>
              </mc:Fallback>
            </mc:AlternateContent>
          </a:graphicData>
        </a:graphic>
      </p:graphicFrame>
      <p:sp>
        <p:nvSpPr>
          <p:cNvPr id="4" name="Content Placeholder 3"/>
          <p:cNvSpPr>
            <a:spLocks noGrp="1"/>
          </p:cNvSpPr>
          <p:nvPr>
            <p:ph sz="quarter" idx="17"/>
          </p:nvPr>
        </p:nvSpPr>
        <p:spPr>
          <a:xfrm>
            <a:off x="1565673" y="1732722"/>
            <a:ext cx="4185772" cy="533400"/>
          </a:xfrm>
        </p:spPr>
        <p:txBody>
          <a:bodyPr/>
          <a:lstStyle/>
          <a:p>
            <a:r>
              <a:rPr lang="en-US" altLang="en-US" dirty="0">
                <a:ea typeface="ＭＳ Ｐゴシック" panose="020B0600070205080204" pitchFamily="34" charset="-128"/>
              </a:rPr>
              <a:t>of GM foods planted in U.S</a:t>
            </a:r>
            <a:r>
              <a:rPr lang="en-US" altLang="en-US" dirty="0" smtClean="0">
                <a:ea typeface="ＭＳ Ｐゴシック" panose="020B0600070205080204" pitchFamily="34" charset="-128"/>
              </a:rPr>
              <a:t>.</a:t>
            </a:r>
            <a:endParaRPr lang="en-IN" dirty="0"/>
          </a:p>
        </p:txBody>
      </p:sp>
      <p:sp>
        <p:nvSpPr>
          <p:cNvPr id="5" name="Content Placeholder 4"/>
          <p:cNvSpPr>
            <a:spLocks noGrp="1"/>
          </p:cNvSpPr>
          <p:nvPr>
            <p:ph sz="quarter" idx="18"/>
          </p:nvPr>
        </p:nvSpPr>
        <p:spPr>
          <a:xfrm>
            <a:off x="301869" y="2362200"/>
            <a:ext cx="8534400" cy="7620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Proportion of crops planted has increased since first </a:t>
            </a:r>
            <a:r>
              <a:rPr lang="en-US" altLang="en-US" dirty="0" smtClean="0">
                <a:ea typeface="ＭＳ Ｐゴシック" panose="020B0600070205080204" pitchFamily="34" charset="-128"/>
              </a:rPr>
              <a:t>introduced</a:t>
            </a:r>
            <a:endParaRPr lang="en-IN" dirty="0"/>
          </a:p>
        </p:txBody>
      </p:sp>
      <p:pic>
        <p:nvPicPr>
          <p:cNvPr id="13" name="Content Placeholder 12" descr="The bar graph depicts global production of G M crops among five countries versus millions of G M hectares planted in 20 16. The countries include United States, Brazil, Argentina, Canada, and India. United States is highest at over 70. India is the lowest at 10. Countries are listed from lowest to highest as follows. U S, Brazil, Argentina, Canada, India."/>
          <p:cNvPicPr>
            <a:picLocks noGrp="1" noChangeAspect="1"/>
          </p:cNvPicPr>
          <p:nvPr>
            <p:ph sz="quarter" idx="19"/>
          </p:nvPr>
        </p:nvPicPr>
        <p:blipFill>
          <a:blip r:embed="rId5"/>
          <a:stretch>
            <a:fillRect/>
          </a:stretch>
        </p:blipFill>
        <p:spPr>
          <a:xfrm>
            <a:off x="283187" y="3444913"/>
            <a:ext cx="3679213" cy="2450960"/>
          </a:xfrm>
          <a:prstGeom prst="rect">
            <a:avLst/>
          </a:prstGeom>
        </p:spPr>
      </p:pic>
      <p:pic>
        <p:nvPicPr>
          <p:cNvPr id="14" name="Content Placeholder 13" descr="A line graph depicts proportion of G M crops in the United States graphed by years versus percent of planted crops. The following crops are graphed. B T soybeans, H T cotton, B T cotton, B T corn, and H T corn. Highest percent of planted crops throughout the years is B T soybeans, ascending to roughly 95 in 20 10. The lowest is H T corn which reaches as low as 5 in 19 97. All crops rise in percent of planted crops. From 2008 to post 2012, all crops except for soybeans are within a 20 percent range from each other, between 60 and 80 percent."/>
          <p:cNvPicPr>
            <a:picLocks noGrp="1" noChangeAspect="1"/>
          </p:cNvPicPr>
          <p:nvPr>
            <p:ph sz="quarter" idx="20"/>
          </p:nvPr>
        </p:nvPicPr>
        <p:blipFill>
          <a:blip r:embed="rId6"/>
          <a:stretch>
            <a:fillRect/>
          </a:stretch>
        </p:blipFill>
        <p:spPr>
          <a:xfrm>
            <a:off x="4724400" y="3492640"/>
            <a:ext cx="3726342" cy="2450960"/>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26</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3344062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Backlash Against </a:t>
            </a:r>
            <a:r>
              <a:rPr lang="en-US" altLang="en-US" b="1" dirty="0" smtClean="0">
                <a:ea typeface="ＭＳ Ｐゴシック" panose="020B0600070205080204" pitchFamily="34" charset="-128"/>
              </a:rPr>
              <a:t>G</a:t>
            </a:r>
            <a:r>
              <a:rPr lang="en-US" altLang="en-US" sz="100" b="1" dirty="0" smtClean="0">
                <a:ea typeface="ＭＳ Ｐゴシック" panose="020B0600070205080204" pitchFamily="34" charset="-128"/>
              </a:rPr>
              <a:t> </a:t>
            </a:r>
            <a:r>
              <a:rPr lang="en-US" altLang="en-US" b="1" dirty="0" smtClean="0">
                <a:ea typeface="ＭＳ Ｐゴシック" panose="020B0600070205080204" pitchFamily="34" charset="-128"/>
              </a:rPr>
              <a:t>M </a:t>
            </a:r>
            <a:r>
              <a:rPr lang="en-US" altLang="en-US" b="1" dirty="0">
                <a:ea typeface="ＭＳ Ｐゴシック" panose="020B0600070205080204" pitchFamily="34" charset="-128"/>
              </a:rPr>
              <a:t>Foods</a:t>
            </a:r>
            <a:endParaRPr lang="en-IN" b="1" dirty="0"/>
          </a:p>
        </p:txBody>
      </p:sp>
      <p:sp>
        <p:nvSpPr>
          <p:cNvPr id="3" name="Content Placeholder 2"/>
          <p:cNvSpPr>
            <a:spLocks noGrp="1"/>
          </p:cNvSpPr>
          <p:nvPr>
            <p:ph sz="quarter" idx="16"/>
          </p:nvPr>
        </p:nvSpPr>
        <p:spPr>
          <a:xfrm>
            <a:off x="304800" y="1524000"/>
            <a:ext cx="4724400" cy="4724400"/>
          </a:xfrm>
        </p:spPr>
        <p:txBody>
          <a:bodyPr/>
          <a:lstStyle/>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Determined safe for human consumption</a:t>
            </a:r>
          </a:p>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Concerns about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G</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M </a:t>
            </a: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seed or pollen spreading in wild</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panose="020F0502020204030204" pitchFamily="34" charset="0"/>
              </a:rPr>
              <a:t>Currently does not appear to be an issue</a:t>
            </a:r>
          </a:p>
          <a:p>
            <a:pPr marL="622800" lvl="1" indent="-320400">
              <a:buClr>
                <a:schemeClr val="accent2"/>
              </a:buClr>
              <a:buSzPct val="80000"/>
              <a:buFont typeface="Courier New" panose="02070309020205020404" pitchFamily="49" charset="0"/>
              <a:buChar char="o"/>
            </a:pPr>
            <a:r>
              <a:rPr lang="en-US" altLang="en-US" sz="2000" dirty="0">
                <a:latin typeface="Calibri" panose="020F0502020204030204" pitchFamily="34" charset="0"/>
                <a:ea typeface="ＭＳ Ｐゴシック" panose="020B0600070205080204" pitchFamily="34" charset="-128"/>
                <a:cs typeface="Calibri" panose="020F0502020204030204" pitchFamily="34" charset="0"/>
              </a:rPr>
              <a:t>Long term unknown</a:t>
            </a:r>
          </a:p>
          <a:p>
            <a:pPr marL="291600" indent="-291600">
              <a:buClr>
                <a:schemeClr val="accent2"/>
              </a:buClr>
              <a:buFont typeface="Arial" panose="020B0604020202020204" pitchFamily="34" charset="0"/>
              <a:buChar char="•"/>
            </a:pP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European Union has approved only one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G</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M </a:t>
            </a:r>
            <a:r>
              <a:rPr lang="en-US" altLang="en-US" sz="2200" dirty="0">
                <a:latin typeface="Calibri" panose="020F0502020204030204" pitchFamily="34" charset="0"/>
                <a:ea typeface="ＭＳ Ｐゴシック" panose="020B0600070205080204" pitchFamily="34" charset="-128"/>
                <a:cs typeface="Calibri" panose="020F0502020204030204" pitchFamily="34" charset="0"/>
              </a:rPr>
              <a:t>crop (2014</a:t>
            </a:r>
            <a:r>
              <a:rPr lang="en-US" altLang="en-US" sz="2200" dirty="0" smtClean="0">
                <a:latin typeface="Calibri" panose="020F0502020204030204" pitchFamily="34" charset="0"/>
                <a:ea typeface="ＭＳ Ｐゴシック" panose="020B0600070205080204" pitchFamily="34" charset="-128"/>
                <a:cs typeface="Calibri" panose="020F0502020204030204" pitchFamily="34" charset="0"/>
              </a:rPr>
              <a:t>)</a:t>
            </a:r>
          </a:p>
          <a:p>
            <a:pPr marL="291600" indent="-291600">
              <a:buClr>
                <a:schemeClr val="accent2"/>
              </a:buClr>
              <a:buFont typeface="Arial" panose="020B0604020202020204" pitchFamily="34" charset="0"/>
              <a:buChar char="•"/>
            </a:pPr>
            <a:r>
              <a:rPr lang="en-US" altLang="en-US" sz="2200" dirty="0"/>
              <a:t>Cartagena Protocol on Biosafety lessens the threat of gene transfer from G</a:t>
            </a:r>
            <a:r>
              <a:rPr lang="en-US" altLang="en-US" sz="100" dirty="0"/>
              <a:t> </a:t>
            </a:r>
            <a:r>
              <a:rPr lang="en-US" altLang="en-US" sz="2200" dirty="0"/>
              <a:t>M organisms to wild relatives by requiring appropriate handling </a:t>
            </a:r>
            <a:r>
              <a:rPr lang="en-US" altLang="en-US" sz="2200" dirty="0" smtClean="0"/>
              <a:t>procedures</a:t>
            </a:r>
            <a:endParaRPr lang="en-IN" sz="2200" dirty="0"/>
          </a:p>
        </p:txBody>
      </p:sp>
      <p:pic>
        <p:nvPicPr>
          <p:cNvPr id="12" name="Content Placeholder 11" descr="&quot;Two photos. On the left, a sorghum crop grows as a stalk from the ground. On the right, johnsongrass grows from the ground. DustyPixel/iStockphoto. Russell Graves/Design Pics/Age Fotostock&quot;"/>
          <p:cNvPicPr>
            <a:picLocks noGrp="1" noChangeAspect="1"/>
          </p:cNvPicPr>
          <p:nvPr>
            <p:ph sz="quarter" idx="22"/>
          </p:nvPr>
        </p:nvPicPr>
        <p:blipFill>
          <a:blip r:embed="rId2"/>
          <a:stretch>
            <a:fillRect/>
          </a:stretch>
        </p:blipFill>
        <p:spPr>
          <a:xfrm>
            <a:off x="5213022" y="2390778"/>
            <a:ext cx="3676442" cy="2450960"/>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27</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0753512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534400" cy="990600"/>
          </a:xfrm>
        </p:spPr>
        <p:txBody>
          <a:bodyPr>
            <a:normAutofit fontScale="90000"/>
          </a:bodyPr>
          <a:lstStyle/>
          <a:p>
            <a:r>
              <a:rPr lang="en-US" altLang="en-US" b="1" dirty="0">
                <a:ea typeface="ＭＳ Ｐゴシック" panose="020B0600070205080204" pitchFamily="34" charset="-128"/>
              </a:rPr>
              <a:t>Environmental Effects of Industrialized Agriculture</a:t>
            </a:r>
            <a:endParaRPr lang="en-IN" b="1" dirty="0"/>
          </a:p>
        </p:txBody>
      </p:sp>
      <p:pic>
        <p:nvPicPr>
          <p:cNvPr id="6" name="Content Placeholder 5" descr="Selected environmental effects of industrialized agriculture are shown with four photos and the effects listed underneath. Water issues include groundwater depletion from irrigation, pollution from fertilizer and pesticide runoff, sediment pollution from eroding soil particles, pollution from animal wastes, and enrichment of surface water from fertilizer runoff and livestock wastes. Air pollution includes pesticide sprays, soil particles from wind erosion, odors from livestock factories, greenhouse gases from combustion of fossil fuels, and other air pollutants from combustion of fossil fuels. Land degradation includes soil erosion, loss of soil fertility, soil salinization, soil pollution, and waterlogged soil from improper irrigation. Loss of biological diversity includes habitat fragmentation, monocultures, stressors from air and water pollution, and replacement of many traditional crop and livestock varieties with just a few."/>
          <p:cNvPicPr>
            <a:picLocks noGrp="1" noChangeAspect="1"/>
          </p:cNvPicPr>
          <p:nvPr>
            <p:ph sz="quarter" idx="16"/>
          </p:nvPr>
        </p:nvPicPr>
        <p:blipFill>
          <a:blip r:embed="rId2"/>
          <a:stretch>
            <a:fillRect/>
          </a:stretch>
        </p:blipFill>
        <p:spPr>
          <a:xfrm>
            <a:off x="899509" y="1885750"/>
            <a:ext cx="7344982" cy="4375150"/>
          </a:xfrm>
          <a:prstGeom prst="rect">
            <a:avLst/>
          </a:prstGeom>
        </p:spPr>
      </p:pic>
      <p:sp>
        <p:nvSpPr>
          <p:cNvPr id="4" name="Slide Number Placeholder 3"/>
          <p:cNvSpPr>
            <a:spLocks noGrp="1"/>
          </p:cNvSpPr>
          <p:nvPr>
            <p:ph type="sldNum" sz="quarter" idx="10"/>
          </p:nvPr>
        </p:nvSpPr>
        <p:spPr/>
        <p:txBody>
          <a:bodyPr/>
          <a:lstStyle/>
          <a:p>
            <a:fld id="{67B19427-F580-D146-B60E-4CADEE75497F}" type="slidenum">
              <a:rPr lang="en-US" smtClean="0"/>
              <a:pPr/>
              <a:t>28</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26176313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Agricultural Effects to Land</a:t>
            </a:r>
            <a:endParaRPr lang="en-IN" b="1" dirty="0"/>
          </a:p>
        </p:txBody>
      </p:sp>
      <p:sp>
        <p:nvSpPr>
          <p:cNvPr id="3" name="Content Placeholder 2"/>
          <p:cNvSpPr>
            <a:spLocks noGrp="1"/>
          </p:cNvSpPr>
          <p:nvPr>
            <p:ph sz="quarter" idx="16"/>
          </p:nvPr>
        </p:nvSpPr>
        <p:spPr>
          <a:xfrm>
            <a:off x="304800" y="1600200"/>
            <a:ext cx="8534400" cy="29718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Land degradation reduces potential productivity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Natural or human-induced process that decreases the future ability of the land to support crops or livestock</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Clearing grasslands and forests for farms results in habitat fragmentation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Breakup of large areas of habitat into small, isolated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patches</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29</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14204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
          <p:cNvSpPr>
            <a:spLocks noGrp="1"/>
          </p:cNvSpPr>
          <p:nvPr>
            <p:ph type="title"/>
          </p:nvPr>
        </p:nvSpPr>
        <p:spPr>
          <a:xfrm>
            <a:off x="304800" y="762001"/>
            <a:ext cx="8534400" cy="625474"/>
          </a:xfrm>
          <a:prstGeom prst="rect">
            <a:avLst/>
          </a:prstGeom>
        </p:spPr>
        <p:txBody>
          <a:bodyPr>
            <a:noAutofit/>
          </a:bodyPr>
          <a:lstStyle/>
          <a:p>
            <a:r>
              <a:rPr lang="en-US" altLang="en-US" b="1" dirty="0">
                <a:ea typeface="ＭＳ Ｐゴシック" panose="020B0600070205080204" pitchFamily="34" charset="-128"/>
              </a:rPr>
              <a:t>Overview of Chapter </a:t>
            </a:r>
            <a:r>
              <a:rPr lang="en-US" altLang="en-US" b="1" dirty="0" smtClean="0">
                <a:ea typeface="ＭＳ Ｐゴシック" panose="020B0600070205080204" pitchFamily="34" charset="-128"/>
              </a:rPr>
              <a:t>18</a:t>
            </a:r>
            <a:endParaRPr lang="en-US" b="1" dirty="0"/>
          </a:p>
        </p:txBody>
      </p:sp>
      <p:sp>
        <p:nvSpPr>
          <p:cNvPr id="7" name="Content Placeholder 6"/>
          <p:cNvSpPr>
            <a:spLocks noGrp="1"/>
          </p:cNvSpPr>
          <p:nvPr>
            <p:ph sz="quarter" idx="16"/>
          </p:nvPr>
        </p:nvSpPr>
        <p:spPr>
          <a:xfrm>
            <a:off x="304800" y="1600200"/>
            <a:ext cx="8534400" cy="3124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World Food Security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Food Production</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Challenges of Producing More Crops and Livestock</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Environmental Impacts of Agriculture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Solutions to Agricultural Problems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Fisheries of the World</a:t>
            </a:r>
          </a:p>
        </p:txBody>
      </p:sp>
      <p:sp>
        <p:nvSpPr>
          <p:cNvPr id="5" name="Slide Number Placeholder "/>
          <p:cNvSpPr>
            <a:spLocks noGrp="1"/>
          </p:cNvSpPr>
          <p:nvPr>
            <p:ph type="sldNum" sz="quarter" idx="10"/>
          </p:nvPr>
        </p:nvSpPr>
        <p:spPr/>
        <p:txBody>
          <a:bodyPr/>
          <a:lstStyle/>
          <a:p>
            <a:fld id="{67B19427-F580-D146-B60E-4CADEE75497F}" type="slidenum">
              <a:rPr lang="en-US" smtClean="0"/>
              <a:pPr/>
              <a:t>3</a:t>
            </a:fld>
            <a:endParaRPr lang="en-US" dirty="0"/>
          </a:p>
        </p:txBody>
      </p:sp>
      <p:sp>
        <p:nvSpPr>
          <p:cNvPr id="6" name="Footer Placeholder "/>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2616604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Some Goals of Sustainable Agriculture</a:t>
            </a:r>
            <a:endParaRPr lang="en-IN" b="1" dirty="0"/>
          </a:p>
        </p:txBody>
      </p:sp>
      <p:sp>
        <p:nvSpPr>
          <p:cNvPr id="3" name="Content Placeholder 2"/>
          <p:cNvSpPr>
            <a:spLocks noGrp="1"/>
          </p:cNvSpPr>
          <p:nvPr>
            <p:ph sz="quarter" idx="16"/>
          </p:nvPr>
        </p:nvSpPr>
        <p:spPr>
          <a:xfrm>
            <a:off x="304800" y="1676400"/>
            <a:ext cx="8534400" cy="12192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Agricultural methods that maintain soil productivity and a healthy ecological balance while having minimal long-term </a:t>
            </a:r>
            <a:r>
              <a:rPr lang="en-US" altLang="en-US" dirty="0" smtClean="0">
                <a:ea typeface="ＭＳ Ｐゴシック" panose="020B0600070205080204" pitchFamily="34" charset="-128"/>
              </a:rPr>
              <a:t>impacts</a:t>
            </a:r>
            <a:endParaRPr lang="en-IN" dirty="0"/>
          </a:p>
        </p:txBody>
      </p:sp>
      <p:pic>
        <p:nvPicPr>
          <p:cNvPr id="7" name="Content Placeholder 6" descr="A diagram lists goals of sustainable agriculture. Sustainable agriculture includes wetlands, certified sustainable timber, pasture, crops, and orchards. Increase biological diversity in crops and livestock to enhance food security, maximize natural processes, and minimize pesticide inputs. Manage wetlands and water resources carefully. Leave existing wetlands intact. Enhance soil health and minimize erosion through crop rotation, multiple cropping, conservation tillage, and planting tracts of forest. Improve soil fertility by adding organic matter and managing soil biology to minimize commercial inorganic fertilizer inputs. Emphasize total agricultural ecosystem rather than single crop. Focus on biological processes rather than single actions."/>
          <p:cNvPicPr>
            <a:picLocks noGrp="1" noChangeAspect="1"/>
          </p:cNvPicPr>
          <p:nvPr>
            <p:ph sz="quarter" idx="17"/>
          </p:nvPr>
        </p:nvPicPr>
        <p:blipFill>
          <a:blip r:embed="rId2"/>
          <a:stretch>
            <a:fillRect/>
          </a:stretch>
        </p:blipFill>
        <p:spPr>
          <a:xfrm>
            <a:off x="1583466" y="3143562"/>
            <a:ext cx="5977068" cy="31048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30</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9956066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799"/>
          </a:xfrm>
        </p:spPr>
        <p:txBody>
          <a:bodyPr>
            <a:normAutofit/>
          </a:bodyPr>
          <a:lstStyle/>
          <a:p>
            <a:r>
              <a:rPr lang="en-US" altLang="en-US" b="1" dirty="0">
                <a:ea typeface="ＭＳ Ｐゴシック" panose="020B0600070205080204" pitchFamily="34" charset="-128"/>
              </a:rPr>
              <a:t>Sustainable Agriculture</a:t>
            </a:r>
            <a:endParaRPr lang="en-IN" b="1" dirty="0"/>
          </a:p>
        </p:txBody>
      </p:sp>
      <p:sp>
        <p:nvSpPr>
          <p:cNvPr id="3" name="Content Placeholder 2"/>
          <p:cNvSpPr>
            <a:spLocks noGrp="1"/>
          </p:cNvSpPr>
          <p:nvPr>
            <p:ph sz="quarter" idx="16"/>
          </p:nvPr>
        </p:nvSpPr>
        <p:spPr>
          <a:xfrm>
            <a:off x="304800" y="1752600"/>
            <a:ext cx="8534400" cy="43434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Examples: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Natural Predator-prey relationships instead of pesticides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Crop selection, rotation, and conservation tillage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Supplying nitrogen to soil with legumes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Organic agriculture</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Integrated Pest Management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I</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P</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M</a:t>
            </a:r>
            <a:r>
              <a:rPr lang="en-US" altLang="en-US" dirty="0">
                <a:latin typeface="Calibri" panose="020F0502020204030204" pitchFamily="34" charset="0"/>
                <a:ea typeface="ＭＳ Ｐゴシック" panose="020B0600070205080204" pitchFamily="34" charset="-128"/>
                <a:cs typeface="Calibri" panose="020F0502020204030204" pitchFamily="34" charset="0"/>
              </a:rPr>
              <a: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Limited use of pesticides along with sustainable agricultural practices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Rise of a second green revolution focused on long-term sustainability</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a:t>
            </a:r>
            <a:endParaRPr lang="en-IN"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31</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6002484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Problems of World Fisheries</a:t>
            </a:r>
            <a:endParaRPr lang="en-IN" b="1" dirty="0"/>
          </a:p>
        </p:txBody>
      </p:sp>
      <p:sp>
        <p:nvSpPr>
          <p:cNvPr id="3" name="Content Placeholder 2"/>
          <p:cNvSpPr>
            <a:spLocks noGrp="1"/>
          </p:cNvSpPr>
          <p:nvPr>
            <p:ph sz="quarter" idx="16"/>
          </p:nvPr>
        </p:nvSpPr>
        <p:spPr>
          <a:xfrm>
            <a:off x="304800" y="1524000"/>
            <a:ext cx="4800600" cy="3886200"/>
          </a:xfrm>
        </p:spPr>
        <p:txBody>
          <a:bodyPr/>
          <a:lstStyle/>
          <a:p>
            <a:r>
              <a:rPr lang="en-US" altLang="en-US" sz="2600" dirty="0">
                <a:ea typeface="ＭＳ Ｐゴシック" panose="020B0600070205080204" pitchFamily="34" charset="-128"/>
              </a:rPr>
              <a:t>Fish provides highly nutritious protein </a:t>
            </a:r>
            <a:r>
              <a:rPr lang="en-US" altLang="en-US" sz="2600" dirty="0" smtClean="0">
                <a:ea typeface="ＭＳ Ｐゴシック" panose="020B0600070205080204" pitchFamily="34" charset="-128"/>
              </a:rPr>
              <a:t>(15%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of </a:t>
            </a: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human protein from fish and seafood)</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No nation can claim open ocean</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Resource susceptible to overuse and degradation</a:t>
            </a:r>
          </a:p>
          <a:p>
            <a:pPr marL="291600" indent="-291600">
              <a:buClr>
                <a:schemeClr val="accent2"/>
              </a:buClr>
              <a:buFont typeface="Arial" panose="020B0604020202020204" pitchFamily="34" charset="0"/>
              <a:buChar char="•"/>
            </a:pPr>
            <a:r>
              <a:rPr lang="en-US" altLang="en-US" sz="2600" dirty="0">
                <a:latin typeface="Calibri" panose="020F0502020204030204" pitchFamily="34" charset="0"/>
                <a:cs typeface="Calibri" panose="020F0502020204030204" pitchFamily="34" charset="0"/>
              </a:rPr>
              <a:t>Overharvesting - Many species severely depleted</a:t>
            </a:r>
          </a:p>
          <a:p>
            <a:pPr marL="622800" lvl="1" indent="-320400">
              <a:buClr>
                <a:schemeClr val="accent2"/>
              </a:buClr>
              <a:buSzPct val="80000"/>
              <a:buFont typeface="Courier New" panose="02070309020205020404" pitchFamily="49" charset="0"/>
              <a:buChar char="o"/>
            </a:pPr>
            <a:r>
              <a:rPr lang="en-US" altLang="en-US" dirty="0">
                <a:latin typeface="Calibri" panose="020F0502020204030204" pitchFamily="34" charset="0"/>
                <a:cs typeface="Calibri" panose="020F0502020204030204" pitchFamily="34" charset="0"/>
              </a:rPr>
              <a:t>Declines of 90% of large predatory </a:t>
            </a:r>
            <a:r>
              <a:rPr lang="en-US" altLang="en-US" dirty="0" smtClean="0">
                <a:latin typeface="Calibri" panose="020F0502020204030204" pitchFamily="34" charset="0"/>
                <a:cs typeface="Calibri" panose="020F0502020204030204" pitchFamily="34" charset="0"/>
              </a:rPr>
              <a:t>fish</a:t>
            </a:r>
            <a:endParaRPr lang="en-IN" dirty="0">
              <a:latin typeface="Calibri" panose="020F0502020204030204" pitchFamily="34" charset="0"/>
              <a:cs typeface="Calibri" panose="020F0502020204030204" pitchFamily="34" charset="0"/>
            </a:endParaRPr>
          </a:p>
        </p:txBody>
      </p:sp>
      <p:sp>
        <p:nvSpPr>
          <p:cNvPr id="8" name="Content Placeholder 7"/>
          <p:cNvSpPr>
            <a:spLocks noGrp="1"/>
          </p:cNvSpPr>
          <p:nvPr>
            <p:ph sz="quarter" idx="21"/>
          </p:nvPr>
        </p:nvSpPr>
        <p:spPr>
          <a:xfrm>
            <a:off x="294861" y="5476461"/>
            <a:ext cx="762000" cy="533400"/>
          </a:xfrm>
        </p:spPr>
        <p:txBody>
          <a:bodyPr/>
          <a:lstStyle/>
          <a:p>
            <a:pPr marL="622800" indent="-320400">
              <a:buClr>
                <a:schemeClr val="accent2"/>
              </a:buClr>
              <a:buSzPct val="80000"/>
              <a:buFont typeface="Courier New" panose="02070309020205020404" pitchFamily="49" charset="0"/>
              <a:buChar char="o"/>
            </a:pPr>
            <a:r>
              <a:rPr lang="en-IN" sz="2400" dirty="0" smtClean="0"/>
              <a:t> </a:t>
            </a:r>
            <a:endParaRPr lang="en-IN" sz="2400" dirty="0"/>
          </a:p>
        </p:txBody>
      </p:sp>
      <p:graphicFrame>
        <p:nvGraphicFramePr>
          <p:cNvPr id="14" name="Content Placeholder 13" descr="approximately 30%"/>
          <p:cNvGraphicFramePr>
            <a:graphicFrameLocks noGrp="1" noChangeAspect="1"/>
          </p:cNvGraphicFramePr>
          <p:nvPr>
            <p:ph sz="quarter" idx="19"/>
            <p:extLst>
              <p:ext uri="{D42A27DB-BD31-4B8C-83A1-F6EECF244321}">
                <p14:modId xmlns:p14="http://schemas.microsoft.com/office/powerpoint/2010/main" val="3599160439"/>
              </p:ext>
            </p:extLst>
          </p:nvPr>
        </p:nvGraphicFramePr>
        <p:xfrm>
          <a:off x="983811" y="5554632"/>
          <a:ext cx="768789" cy="302829"/>
        </p:xfrm>
        <a:graphic>
          <a:graphicData uri="http://schemas.openxmlformats.org/presentationml/2006/ole">
            <mc:AlternateContent xmlns:mc="http://schemas.openxmlformats.org/markup-compatibility/2006">
              <mc:Choice xmlns:v="urn:schemas-microsoft-com:vml" Requires="v">
                <p:oleObj spid="_x0000_s5179" name="Equation" r:id="rId3" imgW="419040" imgH="164880" progId="Equation.DSMT4">
                  <p:embed/>
                </p:oleObj>
              </mc:Choice>
              <mc:Fallback>
                <p:oleObj name="Equation" r:id="rId3" imgW="419040" imgH="164880" progId="Equation.DSMT4">
                  <p:embed/>
                  <p:pic>
                    <p:nvPicPr>
                      <p:cNvPr id="0" name=""/>
                      <p:cNvPicPr/>
                      <p:nvPr/>
                    </p:nvPicPr>
                    <p:blipFill>
                      <a:blip r:embed="rId4"/>
                      <a:stretch>
                        <a:fillRect/>
                      </a:stretch>
                    </p:blipFill>
                    <p:spPr>
                      <a:xfrm>
                        <a:off x="983811" y="5554632"/>
                        <a:ext cx="768789" cy="302829"/>
                      </a:xfrm>
                      <a:prstGeom prst="rect">
                        <a:avLst/>
                      </a:prstGeom>
                    </p:spPr>
                  </p:pic>
                </p:oleObj>
              </mc:Fallback>
            </mc:AlternateContent>
          </a:graphicData>
        </a:graphic>
      </p:graphicFrame>
      <p:sp>
        <p:nvSpPr>
          <p:cNvPr id="9" name="Content Placeholder 8"/>
          <p:cNvSpPr>
            <a:spLocks noGrp="1"/>
          </p:cNvSpPr>
          <p:nvPr>
            <p:ph sz="quarter" idx="22"/>
          </p:nvPr>
        </p:nvSpPr>
        <p:spPr>
          <a:xfrm>
            <a:off x="1742661" y="5476461"/>
            <a:ext cx="4876800" cy="533400"/>
          </a:xfrm>
        </p:spPr>
        <p:txBody>
          <a:bodyPr/>
          <a:lstStyle/>
          <a:p>
            <a:pPr marL="0" lvl="1" indent="0">
              <a:spcBef>
                <a:spcPts val="1000"/>
              </a:spcBef>
              <a:buNone/>
            </a:pPr>
            <a:r>
              <a:rPr lang="en-US" altLang="en-US" dirty="0">
                <a:latin typeface="Calibri" panose="020F0502020204030204" pitchFamily="34" charset="0"/>
                <a:cs typeface="Calibri" panose="020F0502020204030204" pitchFamily="34" charset="0"/>
              </a:rPr>
              <a:t>of world’s fish stock are </a:t>
            </a:r>
            <a:r>
              <a:rPr lang="en-US" altLang="en-US" dirty="0" smtClean="0">
                <a:latin typeface="Calibri" panose="020F0502020204030204" pitchFamily="34" charset="0"/>
                <a:cs typeface="Calibri" panose="020F0502020204030204" pitchFamily="34" charset="0"/>
              </a:rPr>
              <a:t>overexploited</a:t>
            </a:r>
            <a:endParaRPr lang="en-IN" dirty="0">
              <a:latin typeface="Calibri" panose="020F0502020204030204" pitchFamily="34" charset="0"/>
              <a:cs typeface="Calibri" panose="020F0502020204030204" pitchFamily="34" charset="0"/>
            </a:endParaRPr>
          </a:p>
        </p:txBody>
      </p:sp>
      <p:pic>
        <p:nvPicPr>
          <p:cNvPr id="12" name="Content Placeholder 11" descr="A line graph depicts trends in exploitation of fish stocks from 19 74 to 2013 with years versus percent of global fish stocks. The plots include fully exploited, nonfully exploited, and overexploited. The lowest was overexploited with less than 10 percent in 19 80 and nonfully exploited at 10 percent in 20 13. The highest is consistently fully exploited reaching as high as 60 percent in 20 13."/>
          <p:cNvPicPr>
            <a:picLocks noGrp="1" noChangeAspect="1"/>
          </p:cNvPicPr>
          <p:nvPr>
            <p:ph sz="quarter" idx="20"/>
          </p:nvPr>
        </p:nvPicPr>
        <p:blipFill>
          <a:blip r:embed="rId5"/>
          <a:stretch>
            <a:fillRect/>
          </a:stretch>
        </p:blipFill>
        <p:spPr>
          <a:xfrm>
            <a:off x="5473609" y="1981200"/>
            <a:ext cx="3365591" cy="2965662"/>
          </a:xfrm>
          <a:prstGeom prst="rect">
            <a:avLst/>
          </a:prstGeom>
        </p:spPr>
      </p:pic>
      <p:sp>
        <p:nvSpPr>
          <p:cNvPr id="10" name="Slide Number Placeholder 9"/>
          <p:cNvSpPr>
            <a:spLocks noGrp="1"/>
          </p:cNvSpPr>
          <p:nvPr>
            <p:ph type="sldNum" sz="quarter" idx="10"/>
          </p:nvPr>
        </p:nvSpPr>
        <p:spPr/>
        <p:txBody>
          <a:bodyPr/>
          <a:lstStyle/>
          <a:p>
            <a:fld id="{67B19427-F580-D146-B60E-4CADEE75497F}" type="slidenum">
              <a:rPr lang="en-US" smtClean="0"/>
              <a:pPr/>
              <a:t>32</a:t>
            </a:fld>
            <a:endParaRPr lang="en-US" dirty="0"/>
          </a:p>
        </p:txBody>
      </p:sp>
      <p:sp>
        <p:nvSpPr>
          <p:cNvPr id="11" name="Footer Placeholder 10"/>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909845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Modern Commercial Fishing Methods</a:t>
            </a:r>
            <a:endParaRPr lang="en-IN" b="1" dirty="0"/>
          </a:p>
        </p:txBody>
      </p:sp>
      <p:sp>
        <p:nvSpPr>
          <p:cNvPr id="3" name="Content Placeholder 2"/>
          <p:cNvSpPr>
            <a:spLocks noGrp="1"/>
          </p:cNvSpPr>
          <p:nvPr>
            <p:ph sz="quarter" idx="16"/>
          </p:nvPr>
        </p:nvSpPr>
        <p:spPr>
          <a:xfrm>
            <a:off x="304800" y="1752600"/>
            <a:ext cx="3962400" cy="34290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Overharvesting results from:</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Sophisticated fishing equipment</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Bycatch killed off</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Magnuson Fisheries Conservation Act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19</a:t>
            </a:r>
            <a:r>
              <a:rPr lang="en-US" altLang="en-US" sz="100" dirty="0" smtClean="0">
                <a:latin typeface="Calibri" panose="020F0502020204030204" pitchFamily="34" charset="0"/>
                <a:ea typeface="ＭＳ Ｐゴシック" panose="020B0600070205080204" pitchFamily="34" charset="-128"/>
                <a:cs typeface="Calibri" panose="020F0502020204030204" pitchFamily="34" charset="0"/>
              </a:rPr>
              <a:t> </a:t>
            </a:r>
            <a:r>
              <a:rPr lang="en-US" altLang="en-US" dirty="0" smtClean="0">
                <a:latin typeface="Calibri" panose="020F0502020204030204" pitchFamily="34" charset="0"/>
                <a:ea typeface="ＭＳ Ｐゴシック" panose="020B0600070205080204" pitchFamily="34" charset="-128"/>
                <a:cs typeface="Calibri" panose="020F0502020204030204" pitchFamily="34" charset="0"/>
              </a:rPr>
              <a:t>77)</a:t>
            </a:r>
            <a:endParaRPr lang="en-IN" dirty="0">
              <a:latin typeface="Calibri" panose="020F0502020204030204" pitchFamily="34" charset="0"/>
              <a:cs typeface="Calibri" panose="020F0502020204030204" pitchFamily="34" charset="0"/>
            </a:endParaRPr>
          </a:p>
        </p:txBody>
      </p:sp>
      <p:pic>
        <p:nvPicPr>
          <p:cNvPr id="7" name="Content Placeholder 6" descr="A diagram shows fishing methods as follows. Satellite tracking, sonar, spotter airplane, aquaculture, drift net, long lines, floats, lines with hooks, purse seine net, and trawl bag."/>
          <p:cNvPicPr>
            <a:picLocks noGrp="1" noChangeAspect="1"/>
          </p:cNvPicPr>
          <p:nvPr>
            <p:ph sz="quarter" idx="17"/>
          </p:nvPr>
        </p:nvPicPr>
        <p:blipFill>
          <a:blip r:embed="rId2"/>
          <a:stretch>
            <a:fillRect/>
          </a:stretch>
        </p:blipFill>
        <p:spPr>
          <a:xfrm>
            <a:off x="4724400" y="1752600"/>
            <a:ext cx="4114800" cy="4125543"/>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33</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42190517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76273"/>
            <a:ext cx="8534400" cy="695327"/>
          </a:xfrm>
        </p:spPr>
        <p:txBody>
          <a:bodyPr/>
          <a:lstStyle/>
          <a:p>
            <a:r>
              <a:rPr lang="en-US" altLang="en-US" b="1" dirty="0">
                <a:ea typeface="ＭＳ Ｐゴシック" panose="020B0600070205080204" pitchFamily="34" charset="-128"/>
              </a:rPr>
              <a:t>Aquaculture</a:t>
            </a:r>
            <a:endParaRPr lang="en-IN" b="1" dirty="0"/>
          </a:p>
        </p:txBody>
      </p:sp>
      <p:sp>
        <p:nvSpPr>
          <p:cNvPr id="3" name="Content Placeholder 2"/>
          <p:cNvSpPr>
            <a:spLocks noGrp="1"/>
          </p:cNvSpPr>
          <p:nvPr>
            <p:ph sz="quarter" idx="16"/>
          </p:nvPr>
        </p:nvSpPr>
        <p:spPr>
          <a:xfrm>
            <a:off x="304800" y="1524000"/>
            <a:ext cx="5029200" cy="4677075"/>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Growing of aquatic organisms for human consumption</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Great potential to supply food, huge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industry</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Location may hurt natural habitats (wastes, built in natural habitats)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Fish grown on antibiotics may escape and interbreed with wild populations</a:t>
            </a: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Mariculture – cultivation of marine </a:t>
            </a:r>
            <a:r>
              <a:rPr lang="en-US" altLang="en-US" dirty="0" smtClean="0">
                <a:latin typeface="Calibri" panose="020F0502020204030204" pitchFamily="34" charset="0"/>
                <a:cs typeface="Calibri" panose="020F0502020204030204" pitchFamily="34" charset="0"/>
              </a:rPr>
              <a:t>organisms</a:t>
            </a:r>
            <a:endParaRPr lang="en-IN" dirty="0">
              <a:latin typeface="Calibri" panose="020F0502020204030204" pitchFamily="34" charset="0"/>
              <a:cs typeface="Calibri" panose="020F0502020204030204" pitchFamily="34" charset="0"/>
            </a:endParaRPr>
          </a:p>
        </p:txBody>
      </p:sp>
      <p:pic>
        <p:nvPicPr>
          <p:cNvPr id="8" name="Content Placeholder 7" descr="A line graph depicts global aquaculture production from 19 70 to 2014 with years versus million metric tons. All other regions and Asia a graphed. All other regions increase over the years to reach nearly 10 post 2010. Asia is higher, consistently reaching as high as 65 post 2010."/>
          <p:cNvPicPr>
            <a:picLocks noGrp="1" noChangeAspect="1"/>
          </p:cNvPicPr>
          <p:nvPr>
            <p:ph sz="quarter" idx="18"/>
          </p:nvPr>
        </p:nvPicPr>
        <p:blipFill>
          <a:blip r:embed="rId2"/>
          <a:stretch>
            <a:fillRect/>
          </a:stretch>
        </p:blipFill>
        <p:spPr>
          <a:xfrm>
            <a:off x="5715000" y="2221832"/>
            <a:ext cx="3231181" cy="329712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34</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680140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686800" cy="1142999"/>
          </a:xfrm>
        </p:spPr>
        <p:txBody>
          <a:bodyPr>
            <a:noAutofit/>
          </a:bodyPr>
          <a:lstStyle/>
          <a:p>
            <a:r>
              <a:rPr lang="en-US" altLang="en-US" b="1" dirty="0">
                <a:ea typeface="ＭＳ Ｐゴシック" panose="020B0600070205080204" pitchFamily="34" charset="-128"/>
              </a:rPr>
              <a:t>Aquaculture Can Decrease Sensitive Habitats</a:t>
            </a:r>
            <a:endParaRPr lang="en-IN" b="1" dirty="0"/>
          </a:p>
        </p:txBody>
      </p:sp>
      <p:sp>
        <p:nvSpPr>
          <p:cNvPr id="3" name="Content Placeholder 2"/>
          <p:cNvSpPr>
            <a:spLocks noGrp="1"/>
          </p:cNvSpPr>
          <p:nvPr>
            <p:ph sz="quarter" idx="16"/>
          </p:nvPr>
        </p:nvSpPr>
        <p:spPr>
          <a:xfrm>
            <a:off x="304800" y="1752600"/>
            <a:ext cx="8534400" cy="12954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Shrimp farm in coastal mangrove forest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Shrimp aquaculture single largest factor for mangrove habitat </a:t>
            </a:r>
            <a:r>
              <a:rPr lang="en-US" altLang="en-US" dirty="0" smtClean="0">
                <a:ea typeface="ＭＳ Ｐゴシック" panose="020B0600070205080204" pitchFamily="34" charset="-128"/>
              </a:rPr>
              <a:t>loss</a:t>
            </a:r>
            <a:endParaRPr lang="en-IN" dirty="0"/>
          </a:p>
        </p:txBody>
      </p:sp>
      <p:pic>
        <p:nvPicPr>
          <p:cNvPr id="8" name="Content Placeholder 7" descr="A photo of an an aerial view of dikes enclosing shrimp ponds in a coastal mangrove forest. Frans Lanting Mint Images/Newscom"/>
          <p:cNvPicPr>
            <a:picLocks noGrp="1" noChangeAspect="1"/>
          </p:cNvPicPr>
          <p:nvPr>
            <p:ph sz="quarter" idx="17"/>
          </p:nvPr>
        </p:nvPicPr>
        <p:blipFill>
          <a:blip r:embed="rId2"/>
          <a:stretch>
            <a:fillRect/>
          </a:stretch>
        </p:blipFill>
        <p:spPr>
          <a:xfrm>
            <a:off x="2209800" y="3120888"/>
            <a:ext cx="4389037" cy="3104838"/>
          </a:xfrm>
          <a:prstGeom prst="rect">
            <a:avLst/>
          </a:prstGeom>
        </p:spPr>
      </p:pic>
      <p:sp>
        <p:nvSpPr>
          <p:cNvPr id="5" name="Slide Number Placeholder 4"/>
          <p:cNvSpPr>
            <a:spLocks noGrp="1"/>
          </p:cNvSpPr>
          <p:nvPr>
            <p:ph type="sldNum" sz="quarter" idx="10"/>
          </p:nvPr>
        </p:nvSpPr>
        <p:spPr/>
        <p:txBody>
          <a:bodyPr/>
          <a:lstStyle/>
          <a:p>
            <a:fld id="{67B19427-F580-D146-B60E-4CADEE75497F}" type="slidenum">
              <a:rPr lang="en-US" smtClean="0"/>
              <a:pPr/>
              <a:t>35</a:t>
            </a:fld>
            <a:endParaRPr lang="en-US" dirty="0"/>
          </a:p>
        </p:txBody>
      </p:sp>
      <p:sp>
        <p:nvSpPr>
          <p:cNvPr id="6" name="Footer Placeholder 5"/>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71077538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b="1" dirty="0" smtClean="0"/>
              <a:t>Copyright</a:t>
            </a:r>
            <a:endParaRPr lang="en-US" b="1" dirty="0"/>
          </a:p>
        </p:txBody>
      </p:sp>
      <p:sp>
        <p:nvSpPr>
          <p:cNvPr id="3" name="Content Placeholder 2"/>
          <p:cNvSpPr>
            <a:spLocks noGrp="1"/>
          </p:cNvSpPr>
          <p:nvPr>
            <p:ph sz="quarter" idx="16"/>
          </p:nvPr>
        </p:nvSpPr>
        <p:spPr>
          <a:xfrm>
            <a:off x="304800" y="1752600"/>
            <a:ext cx="8534400" cy="3429000"/>
          </a:xfrm>
        </p:spPr>
        <p:txBody>
          <a:bodyPr/>
          <a:lstStyle/>
          <a:p>
            <a:r>
              <a:rPr lang="en-US" sz="2400" b="1" dirty="0" smtClean="0"/>
              <a:t>Copyright © 2018 John Wiley &amp; Sons, Inc.</a:t>
            </a:r>
          </a:p>
          <a:p>
            <a:pPr>
              <a:lnSpc>
                <a:spcPct val="150000"/>
              </a:lnSpc>
            </a:pPr>
            <a:r>
              <a:rPr lang="en-US" sz="1800" dirty="0" smtClean="0"/>
              <a:t>All rights reserved. Reproduction or translation of this work beyond that permitted in Section 117 of the 19</a:t>
            </a:r>
            <a:r>
              <a:rPr lang="en-US" sz="100" dirty="0" smtClean="0"/>
              <a:t> </a:t>
            </a:r>
            <a:r>
              <a:rPr lang="en-US" sz="1800" dirty="0" smtClean="0"/>
              <a:t>76 United States Act without the express written permission of the copyright owner is unlawful. Request for further information should be addressed to the Permissions Department, John Wiley &amp; Sons, Inc. The purchaser may make back-up copies for his/her own use only and not for distribution or resale. The Publisher assumes no responsibility for errors, omissions, or damages, caused by the use of these programs or from the use of the information contained herein.</a:t>
            </a:r>
            <a:endParaRPr lang="en-US" sz="1800"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36</a:t>
            </a:fld>
            <a:endParaRPr lang="en-US" dirty="0"/>
          </a:p>
        </p:txBody>
      </p:sp>
      <p:sp>
        <p:nvSpPr>
          <p:cNvPr id="5" name="Footer Placeholder 4"/>
          <p:cNvSpPr>
            <a:spLocks noGrp="1"/>
          </p:cNvSpPr>
          <p:nvPr>
            <p:ph type="ftr" sz="quarter" idx="11"/>
          </p:nvPr>
        </p:nvSpPr>
        <p:spPr/>
        <p:txBody>
          <a:bodyPr/>
          <a:lstStyle/>
          <a:p>
            <a:r>
              <a:rPr lang="en-US" dirty="0"/>
              <a:t>Copyright ©2018 John Wiley &amp; Sons, Inc. </a:t>
            </a:r>
          </a:p>
        </p:txBody>
      </p:sp>
    </p:spTree>
    <p:extLst>
      <p:ext uri="{BB962C8B-B14F-4D97-AF65-F5344CB8AC3E}">
        <p14:creationId xmlns:p14="http://schemas.microsoft.com/office/powerpoint/2010/main" val="1632890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Urban Agriculture</a:t>
            </a:r>
            <a:endParaRPr lang="en-IN" b="1" dirty="0"/>
          </a:p>
        </p:txBody>
      </p:sp>
      <p:sp>
        <p:nvSpPr>
          <p:cNvPr id="3" name="Content Placeholder 2"/>
          <p:cNvSpPr>
            <a:spLocks noGrp="1"/>
          </p:cNvSpPr>
          <p:nvPr>
            <p:ph sz="quarter" idx="16"/>
          </p:nvPr>
        </p:nvSpPr>
        <p:spPr>
          <a:xfrm>
            <a:off x="304800" y="1752600"/>
            <a:ext cx="4343400" cy="4419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Increases food availability for urban communities</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Does not require large swaths of land </a:t>
            </a:r>
            <a:endParaRPr lang="en-US" altLang="en-US" dirty="0" smtClean="0">
              <a:ea typeface="ＭＳ Ｐゴシック" panose="020B0600070205080204" pitchFamily="34" charset="-128"/>
            </a:endParaRPr>
          </a:p>
          <a:p>
            <a:pPr marL="291600" indent="-291600">
              <a:buClr>
                <a:schemeClr val="accent2"/>
              </a:buClr>
              <a:buFont typeface="Arial" panose="020B0604020202020204" pitchFamily="34" charset="0"/>
              <a:buChar char="•"/>
            </a:pPr>
            <a:r>
              <a:rPr lang="en-US" altLang="en-US" dirty="0">
                <a:latin typeface="Calibri" panose="020F0502020204030204" pitchFamily="34" charset="0"/>
                <a:cs typeface="Calibri" panose="020F0502020204030204" pitchFamily="34" charset="0"/>
              </a:rPr>
              <a:t>Ex: Rooftop gardens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Helps clean water, reduce flooding/runoff</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Work experience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cs typeface="Calibri" panose="020F0502020204030204" pitchFamily="34" charset="0"/>
              </a:rPr>
              <a:t>Connects city residents to where food comes </a:t>
            </a:r>
            <a:r>
              <a:rPr lang="en-US" altLang="en-US" sz="2600" dirty="0" smtClean="0">
                <a:latin typeface="Calibri" panose="020F0502020204030204" pitchFamily="34" charset="0"/>
                <a:cs typeface="Calibri" panose="020F0502020204030204" pitchFamily="34" charset="0"/>
              </a:rPr>
              <a:t>from</a:t>
            </a:r>
            <a:endParaRPr lang="en-IN" sz="2600" dirty="0">
              <a:latin typeface="Calibri" panose="020F0502020204030204" pitchFamily="34" charset="0"/>
              <a:cs typeface="Calibri" panose="020F0502020204030204" pitchFamily="34" charset="0"/>
            </a:endParaRPr>
          </a:p>
        </p:txBody>
      </p:sp>
      <p:pic>
        <p:nvPicPr>
          <p:cNvPr id="8" name="Content Placeholder 7" descr="A photo shows gardener crouching in front of flowers on a rooftop garden. Two children stand beside the garden. Nancy Gift"/>
          <p:cNvPicPr>
            <a:picLocks noGrp="1" noChangeAspect="1"/>
          </p:cNvPicPr>
          <p:nvPr>
            <p:ph sz="quarter" idx="18"/>
          </p:nvPr>
        </p:nvPicPr>
        <p:blipFill>
          <a:blip r:embed="rId2"/>
          <a:stretch>
            <a:fillRect/>
          </a:stretch>
        </p:blipFill>
        <p:spPr>
          <a:xfrm>
            <a:off x="4767468" y="2133600"/>
            <a:ext cx="4222735" cy="3297127"/>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4</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306650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95327"/>
          </a:xfrm>
        </p:spPr>
        <p:txBody>
          <a:bodyPr/>
          <a:lstStyle/>
          <a:p>
            <a:r>
              <a:rPr lang="en-US" altLang="en-US" b="1" dirty="0">
                <a:ea typeface="ＭＳ Ｐゴシック" panose="020B0600070205080204" pitchFamily="34" charset="-128"/>
              </a:rPr>
              <a:t>World Food Security</a:t>
            </a:r>
            <a:endParaRPr lang="en-IN" b="1" dirty="0"/>
          </a:p>
        </p:txBody>
      </p:sp>
      <p:sp>
        <p:nvSpPr>
          <p:cNvPr id="3" name="Content Placeholder 2"/>
          <p:cNvSpPr>
            <a:spLocks noGrp="1"/>
          </p:cNvSpPr>
          <p:nvPr>
            <p:ph sz="quarter" idx="16"/>
          </p:nvPr>
        </p:nvSpPr>
        <p:spPr>
          <a:xfrm>
            <a:off x="304800" y="1514374"/>
            <a:ext cx="4572000" cy="4581626"/>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842 million people lack access to food for healthy, productive life</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Feeding the growing population is difficult</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Annual grain production (right) has increased from </a:t>
            </a:r>
            <a:r>
              <a:rPr lang="en-US" altLang="en-US" dirty="0" smtClean="0">
                <a:ea typeface="ＭＳ Ｐゴシック" panose="020B0600070205080204" pitchFamily="34" charset="-128"/>
              </a:rPr>
              <a:t>19</a:t>
            </a:r>
            <a:r>
              <a:rPr lang="en-US" altLang="en-US" sz="100" dirty="0" smtClean="0">
                <a:ea typeface="ＭＳ Ｐゴシック" panose="020B0600070205080204" pitchFamily="34" charset="-128"/>
              </a:rPr>
              <a:t> </a:t>
            </a:r>
            <a:r>
              <a:rPr lang="en-US" altLang="en-US" dirty="0" smtClean="0">
                <a:ea typeface="ＭＳ Ｐゴシック" panose="020B0600070205080204" pitchFamily="34" charset="-128"/>
              </a:rPr>
              <a:t>61–2008</a:t>
            </a:r>
          </a:p>
          <a:p>
            <a:pPr marL="622800" lvl="2" indent="-320400">
              <a:spcBef>
                <a:spcPts val="1000"/>
              </a:spcBef>
              <a:buClr>
                <a:schemeClr val="accent2"/>
              </a:buClr>
              <a:buFont typeface="Courier New" panose="02070309020205020404" pitchFamily="49" charset="0"/>
              <a:buChar char="o"/>
            </a:pPr>
            <a:r>
              <a:rPr lang="en-US" altLang="en-US" sz="2400" dirty="0">
                <a:latin typeface="Calibri" panose="020F0502020204030204" pitchFamily="34" charset="0"/>
                <a:cs typeface="Calibri" panose="020F0502020204030204" pitchFamily="34" charset="0"/>
              </a:rPr>
              <a:t>Due to increase in population, amount of grain per person has not </a:t>
            </a:r>
            <a:r>
              <a:rPr lang="en-US" altLang="en-US" sz="2400" dirty="0" smtClean="0">
                <a:latin typeface="Calibri" panose="020F0502020204030204" pitchFamily="34" charset="0"/>
                <a:cs typeface="Calibri" panose="020F0502020204030204" pitchFamily="34" charset="0"/>
              </a:rPr>
              <a:t>increased</a:t>
            </a:r>
            <a:endParaRPr lang="en-IN" sz="2400" dirty="0">
              <a:latin typeface="Calibri" panose="020F0502020204030204" pitchFamily="34" charset="0"/>
              <a:cs typeface="Calibri" panose="020F0502020204030204" pitchFamily="34" charset="0"/>
            </a:endParaRPr>
          </a:p>
        </p:txBody>
      </p:sp>
      <p:pic>
        <p:nvPicPr>
          <p:cNvPr id="8" name="Content Placeholder 7" descr="A line graph depicts total world grain production and grain production per person from 19 61 to 2013. Lines include per capita and production and are graphed by year versus total global grain production in billion tons and per capita grain production in kilograms. Production was slightly over 0.5 in total and 100 in per capita in 19 60 and eventually rose to over 2.5 total or over 400 per capita in 20 13. Per capita stayed around 2.0 total and 300 per capita throughout the years. Per capita and production intersect at roughly (2005, 325 per capita grain production, 2.0 total global grain production)."/>
          <p:cNvPicPr>
            <a:picLocks noGrp="1" noChangeAspect="1"/>
          </p:cNvPicPr>
          <p:nvPr>
            <p:ph sz="quarter" idx="18"/>
          </p:nvPr>
        </p:nvPicPr>
        <p:blipFill>
          <a:blip r:embed="rId2"/>
          <a:stretch>
            <a:fillRect/>
          </a:stretch>
        </p:blipFill>
        <p:spPr>
          <a:xfrm>
            <a:off x="5129010" y="2631806"/>
            <a:ext cx="3786390" cy="2477180"/>
          </a:xfrm>
          <a:prstGeom prst="rect">
            <a:avLst/>
          </a:prstGeom>
        </p:spPr>
      </p:pic>
      <p:sp>
        <p:nvSpPr>
          <p:cNvPr id="6" name="Slide Number Placeholder 5"/>
          <p:cNvSpPr>
            <a:spLocks noGrp="1"/>
          </p:cNvSpPr>
          <p:nvPr>
            <p:ph type="sldNum" sz="quarter" idx="10"/>
          </p:nvPr>
        </p:nvSpPr>
        <p:spPr/>
        <p:txBody>
          <a:bodyPr/>
          <a:lstStyle/>
          <a:p>
            <a:fld id="{67B19427-F580-D146-B60E-4CADEE75497F}" type="slidenum">
              <a:rPr lang="en-US" smtClean="0"/>
              <a:pPr/>
              <a:t>5</a:t>
            </a:fld>
            <a:endParaRPr lang="en-US" dirty="0"/>
          </a:p>
        </p:txBody>
      </p:sp>
      <p:sp>
        <p:nvSpPr>
          <p:cNvPr id="7" name="Footer Placeholder 6"/>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771727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61999"/>
          </a:xfrm>
        </p:spPr>
        <p:txBody>
          <a:bodyPr/>
          <a:lstStyle/>
          <a:p>
            <a:r>
              <a:rPr lang="en-US" altLang="en-US" b="1" dirty="0">
                <a:ea typeface="ＭＳ Ｐゴシック" panose="020B0600070205080204" pitchFamily="34" charset="-128"/>
              </a:rPr>
              <a:t>Food Security and Overeating</a:t>
            </a:r>
            <a:endParaRPr lang="en-IN" b="1" dirty="0"/>
          </a:p>
        </p:txBody>
      </p:sp>
      <p:sp>
        <p:nvSpPr>
          <p:cNvPr id="3" name="Content Placeholder 2"/>
          <p:cNvSpPr>
            <a:spLocks noGrp="1"/>
          </p:cNvSpPr>
          <p:nvPr>
            <p:ph sz="quarter" idx="16"/>
          </p:nvPr>
        </p:nvSpPr>
        <p:spPr>
          <a:xfrm>
            <a:off x="304800" y="1676400"/>
            <a:ext cx="8534400" cy="44196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Food security - goal of all people having access to sufficient, safe, nutritious food at all times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182 million children under age 5 are underweight worldwide</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Malnourished – not receiving specific essential nutrients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Overeating on poor nutritional food becoming widespread problem</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Nutrition transition in developing nations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Emergence of overeating in countries that also have widespread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hunger</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6</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38006580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0"/>
            <a:ext cx="8534400" cy="685800"/>
          </a:xfrm>
        </p:spPr>
        <p:txBody>
          <a:bodyPr>
            <a:normAutofit/>
          </a:bodyPr>
          <a:lstStyle/>
          <a:p>
            <a:r>
              <a:rPr lang="en-US" altLang="en-US" b="1" dirty="0">
                <a:ea typeface="ＭＳ Ｐゴシック" panose="020B0600070205080204" pitchFamily="34" charset="-128"/>
              </a:rPr>
              <a:t>Famines</a:t>
            </a:r>
            <a:endParaRPr lang="en-IN" b="1" dirty="0"/>
          </a:p>
        </p:txBody>
      </p:sp>
      <p:sp>
        <p:nvSpPr>
          <p:cNvPr id="3" name="Content Placeholder 2"/>
          <p:cNvSpPr>
            <a:spLocks noGrp="1"/>
          </p:cNvSpPr>
          <p:nvPr>
            <p:ph sz="quarter" idx="16"/>
          </p:nvPr>
        </p:nvSpPr>
        <p:spPr>
          <a:xfrm>
            <a:off x="304800" y="1752600"/>
            <a:ext cx="8534400" cy="3276600"/>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Temporary, but severe shortage of food</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Occurs usually when natural event, such as drought or flood, is accompanied by political instability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Developing nations of Africa, Asia, and Latin America are most at risk</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More people die from endemic malnutrition rather than starvation during a </a:t>
            </a:r>
            <a:r>
              <a:rPr lang="en-US" altLang="en-US" dirty="0" smtClean="0">
                <a:ea typeface="ＭＳ Ｐゴシック" panose="020B0600070205080204" pitchFamily="34" charset="-128"/>
              </a:rPr>
              <a:t>famine</a:t>
            </a:r>
            <a:endParaRPr lang="en-IN" dirty="0"/>
          </a:p>
        </p:txBody>
      </p:sp>
      <p:sp>
        <p:nvSpPr>
          <p:cNvPr id="4" name="Slide Number Placeholder 3"/>
          <p:cNvSpPr>
            <a:spLocks noGrp="1"/>
          </p:cNvSpPr>
          <p:nvPr>
            <p:ph type="sldNum" sz="quarter" idx="10"/>
          </p:nvPr>
        </p:nvSpPr>
        <p:spPr/>
        <p:txBody>
          <a:bodyPr/>
          <a:lstStyle/>
          <a:p>
            <a:fld id="{67B19427-F580-D146-B60E-4CADEE75497F}" type="slidenum">
              <a:rPr lang="en-US" smtClean="0"/>
              <a:pPr/>
              <a:t>7</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6977289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730249"/>
          </a:xfrm>
        </p:spPr>
        <p:txBody>
          <a:bodyPr/>
          <a:lstStyle/>
          <a:p>
            <a:r>
              <a:rPr lang="en-US" altLang="en-US" b="1" dirty="0">
                <a:ea typeface="ＭＳ Ｐゴシック" panose="020B0600070205080204" pitchFamily="34" charset="-128"/>
              </a:rPr>
              <a:t>Maintaining Grain Stocks</a:t>
            </a:r>
            <a:endParaRPr lang="en-IN" b="1" dirty="0"/>
          </a:p>
        </p:txBody>
      </p:sp>
      <p:sp>
        <p:nvSpPr>
          <p:cNvPr id="3" name="Content Placeholder 2"/>
          <p:cNvSpPr>
            <a:spLocks noGrp="1"/>
          </p:cNvSpPr>
          <p:nvPr>
            <p:ph sz="quarter" idx="16"/>
          </p:nvPr>
        </p:nvSpPr>
        <p:spPr>
          <a:xfrm>
            <a:off x="304800" y="1752599"/>
            <a:ext cx="8534400" cy="1858617"/>
          </a:xfrm>
        </p:spPr>
        <p:txBody>
          <a:bodyPr/>
          <a:lstStyle/>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Grain stocks provide measure of food security</a:t>
            </a:r>
          </a:p>
          <a:p>
            <a:pPr marL="291600" indent="-291600">
              <a:buClr>
                <a:schemeClr val="accent2"/>
              </a:buClr>
              <a:buFont typeface="Arial" panose="020B0604020202020204" pitchFamily="34" charset="0"/>
              <a:buChar char="•"/>
            </a:pPr>
            <a:r>
              <a:rPr lang="en-US" altLang="en-US" dirty="0">
                <a:ea typeface="ＭＳ Ｐゴシック" panose="020B0600070205080204" pitchFamily="34" charset="-128"/>
              </a:rPr>
              <a:t>Amounts of rice, wheat, corn, and other grains remaining from previous </a:t>
            </a:r>
            <a:r>
              <a:rPr lang="en-US" altLang="en-US" dirty="0" smtClean="0">
                <a:ea typeface="ＭＳ Ｐゴシック" panose="020B0600070205080204" pitchFamily="34" charset="-128"/>
              </a:rPr>
              <a:t>harvest</a:t>
            </a:r>
          </a:p>
          <a:p>
            <a:pPr marL="291600" indent="-291600">
              <a:buClr>
                <a:schemeClr val="accent2"/>
              </a:buClr>
              <a:buFont typeface="Arial" panose="020B0604020202020204" pitchFamily="34" charset="0"/>
              <a:buChar char="•"/>
            </a:pPr>
            <a:r>
              <a:rPr lang="en-US" altLang="en-US" dirty="0"/>
              <a:t>All time highs in </a:t>
            </a:r>
            <a:r>
              <a:rPr lang="en-US" altLang="en-US" dirty="0" smtClean="0"/>
              <a:t>mid-19</a:t>
            </a:r>
            <a:r>
              <a:rPr lang="en-US" altLang="en-US" sz="100" dirty="0" smtClean="0"/>
              <a:t> </a:t>
            </a:r>
            <a:r>
              <a:rPr lang="en-US" altLang="en-US" dirty="0" smtClean="0"/>
              <a:t>80s </a:t>
            </a:r>
            <a:r>
              <a:rPr lang="en-US" altLang="en-US" dirty="0"/>
              <a:t>and </a:t>
            </a:r>
            <a:r>
              <a:rPr lang="en-US" altLang="en-US" dirty="0" smtClean="0"/>
              <a:t>late-19</a:t>
            </a:r>
            <a:r>
              <a:rPr lang="en-US" altLang="en-US" sz="100" dirty="0" smtClean="0"/>
              <a:t> </a:t>
            </a:r>
            <a:r>
              <a:rPr lang="en-US" altLang="en-US" dirty="0" smtClean="0"/>
              <a:t>90s</a:t>
            </a:r>
            <a:endParaRPr lang="en-IN" dirty="0"/>
          </a:p>
        </p:txBody>
      </p:sp>
      <p:sp>
        <p:nvSpPr>
          <p:cNvPr id="11" name="Content Placeholder 10"/>
          <p:cNvSpPr>
            <a:spLocks noGrp="1"/>
          </p:cNvSpPr>
          <p:nvPr>
            <p:ph sz="quarter" idx="21"/>
          </p:nvPr>
        </p:nvSpPr>
        <p:spPr>
          <a:xfrm>
            <a:off x="301868" y="3657598"/>
            <a:ext cx="612532" cy="533400"/>
          </a:xfrm>
        </p:spPr>
        <p:txBody>
          <a:bodyPr/>
          <a:lstStyle/>
          <a:p>
            <a:pPr marL="622800" indent="-320400">
              <a:spcBef>
                <a:spcPts val="500"/>
              </a:spcBef>
              <a:buClr>
                <a:schemeClr val="accent2"/>
              </a:buClr>
              <a:buSzPct val="80000"/>
              <a:buFont typeface="Courier New" panose="02070309020205020404" pitchFamily="49" charset="0"/>
              <a:buChar char="o"/>
            </a:pPr>
            <a:r>
              <a:rPr lang="en-IN" dirty="0" smtClean="0"/>
              <a:t> </a:t>
            </a:r>
            <a:endParaRPr lang="en-IN" dirty="0"/>
          </a:p>
        </p:txBody>
      </p:sp>
      <p:graphicFrame>
        <p:nvGraphicFramePr>
          <p:cNvPr id="14" name="Content Placeholder 13" descr="approximately 86"/>
          <p:cNvGraphicFramePr>
            <a:graphicFrameLocks noGrp="1" noChangeAspect="1"/>
          </p:cNvGraphicFramePr>
          <p:nvPr>
            <p:ph sz="quarter" idx="22"/>
            <p:extLst>
              <p:ext uri="{D42A27DB-BD31-4B8C-83A1-F6EECF244321}">
                <p14:modId xmlns:p14="http://schemas.microsoft.com/office/powerpoint/2010/main" val="3806279389"/>
              </p:ext>
            </p:extLst>
          </p:nvPr>
        </p:nvGraphicFramePr>
        <p:xfrm>
          <a:off x="986512" y="3736594"/>
          <a:ext cx="672256" cy="364319"/>
        </p:xfrm>
        <a:graphic>
          <a:graphicData uri="http://schemas.openxmlformats.org/presentationml/2006/ole">
            <mc:AlternateContent xmlns:mc="http://schemas.openxmlformats.org/markup-compatibility/2006">
              <mc:Choice xmlns:v="urn:schemas-microsoft-com:vml" Requires="v">
                <p:oleObj spid="_x0000_s1102" name="Equation" r:id="rId3" imgW="304560" imgH="164880" progId="Equation.DSMT4">
                  <p:embed/>
                </p:oleObj>
              </mc:Choice>
              <mc:Fallback>
                <p:oleObj name="Equation" r:id="rId3" imgW="304560" imgH="164880" progId="Equation.DSMT4">
                  <p:embed/>
                  <p:pic>
                    <p:nvPicPr>
                      <p:cNvPr id="0" name=""/>
                      <p:cNvPicPr/>
                      <p:nvPr/>
                    </p:nvPicPr>
                    <p:blipFill>
                      <a:blip r:embed="rId4"/>
                      <a:stretch>
                        <a:fillRect/>
                      </a:stretch>
                    </p:blipFill>
                    <p:spPr>
                      <a:xfrm>
                        <a:off x="986512" y="3736594"/>
                        <a:ext cx="672256" cy="364319"/>
                      </a:xfrm>
                      <a:prstGeom prst="rect">
                        <a:avLst/>
                      </a:prstGeom>
                    </p:spPr>
                  </p:pic>
                </p:oleObj>
              </mc:Fallback>
            </mc:AlternateContent>
          </a:graphicData>
        </a:graphic>
      </p:graphicFrame>
      <p:sp>
        <p:nvSpPr>
          <p:cNvPr id="6" name="Content Placeholder 5"/>
          <p:cNvSpPr>
            <a:spLocks noGrp="1"/>
          </p:cNvSpPr>
          <p:nvPr>
            <p:ph sz="quarter" idx="18"/>
          </p:nvPr>
        </p:nvSpPr>
        <p:spPr>
          <a:xfrm>
            <a:off x="301869" y="3687416"/>
            <a:ext cx="4193932" cy="2332384"/>
          </a:xfrm>
        </p:spPr>
        <p:txBody>
          <a:bodyPr/>
          <a:lstStyle/>
          <a:p>
            <a:pPr marL="0" lvl="1" indent="0">
              <a:spcBef>
                <a:spcPts val="1000"/>
              </a:spcBef>
              <a:buNone/>
            </a:pPr>
            <a:r>
              <a:rPr lang="en-US" altLang="en-US" sz="2600" dirty="0" smtClean="0">
                <a:latin typeface="Calibri" panose="020F0502020204030204" pitchFamily="34" charset="0"/>
                <a:cs typeface="Calibri" panose="020F0502020204030204" pitchFamily="34" charset="0"/>
              </a:rPr>
              <a:t>                days</a:t>
            </a:r>
            <a:r>
              <a:rPr lang="en-US" altLang="en-US" sz="2600" dirty="0">
                <a:latin typeface="Calibri" panose="020F0502020204030204" pitchFamily="34" charset="0"/>
                <a:cs typeface="Calibri" panose="020F0502020204030204" pitchFamily="34" charset="0"/>
              </a:rPr>
              <a:t>’ supply (2016</a:t>
            </a:r>
            <a:r>
              <a:rPr lang="en-US" altLang="en-US" sz="2600" dirty="0" smtClean="0">
                <a:latin typeface="Calibri" panose="020F0502020204030204" pitchFamily="34" charset="0"/>
                <a:cs typeface="Calibri" panose="020F0502020204030204" pitchFamily="34" charset="0"/>
              </a:rPr>
              <a:t>) </a:t>
            </a:r>
          </a:p>
          <a:p>
            <a:pPr marL="291600" lvl="1" indent="-291600">
              <a:spcBef>
                <a:spcPts val="1000"/>
              </a:spcBef>
              <a:buClr>
                <a:schemeClr val="accent2"/>
              </a:buClr>
              <a:buFont typeface="Arial" panose="020B0604020202020204" pitchFamily="34" charset="0"/>
              <a:buChar char="•"/>
            </a:pPr>
            <a:r>
              <a:rPr lang="en-US" altLang="en-US" sz="2800" dirty="0">
                <a:latin typeface="Calibri" charset="0"/>
                <a:ea typeface="ＭＳ Ｐゴシック" panose="020B0600070205080204" pitchFamily="34" charset="-128"/>
                <a:cs typeface="Calibri" charset="0"/>
              </a:rPr>
              <a:t>Fluctuations in supply, food prices, and political instability can result in food riots</a:t>
            </a:r>
            <a:endParaRPr lang="en-IN" sz="2800" dirty="0">
              <a:latin typeface="Calibri" charset="0"/>
              <a:ea typeface="ＭＳ Ｐゴシック" panose="020B0600070205080204" pitchFamily="34" charset="-128"/>
              <a:cs typeface="Calibri" charset="0"/>
            </a:endParaRPr>
          </a:p>
        </p:txBody>
      </p:sp>
      <p:pic>
        <p:nvPicPr>
          <p:cNvPr id="12" name="Content Placeholder 11" descr="A line graph shows days of consumption available from grain production from 19 60 to 2016. The line begins at roughly 85 days in 19 60, ascends and peaks at 130 days in the mid 19 80s and ends at roughly 86 days in 2016."/>
          <p:cNvPicPr>
            <a:picLocks noGrp="1" noChangeAspect="1"/>
          </p:cNvPicPr>
          <p:nvPr>
            <p:ph sz="quarter" idx="20"/>
          </p:nvPr>
        </p:nvPicPr>
        <p:blipFill>
          <a:blip r:embed="rId5"/>
          <a:stretch>
            <a:fillRect/>
          </a:stretch>
        </p:blipFill>
        <p:spPr>
          <a:xfrm>
            <a:off x="5350169" y="3758303"/>
            <a:ext cx="3322886" cy="2450960"/>
          </a:xfrm>
          <a:prstGeom prst="rect">
            <a:avLst/>
          </a:prstGeom>
        </p:spPr>
      </p:pic>
      <p:sp>
        <p:nvSpPr>
          <p:cNvPr id="8" name="Slide Number Placeholder 7"/>
          <p:cNvSpPr>
            <a:spLocks noGrp="1"/>
          </p:cNvSpPr>
          <p:nvPr>
            <p:ph type="sldNum" sz="quarter" idx="10"/>
          </p:nvPr>
        </p:nvSpPr>
        <p:spPr/>
        <p:txBody>
          <a:bodyPr/>
          <a:lstStyle/>
          <a:p>
            <a:fld id="{67B19427-F580-D146-B60E-4CADEE75497F}" type="slidenum">
              <a:rPr lang="en-US" smtClean="0"/>
              <a:pPr/>
              <a:t>8</a:t>
            </a:fld>
            <a:endParaRPr lang="en-US" dirty="0"/>
          </a:p>
        </p:txBody>
      </p:sp>
      <p:sp>
        <p:nvSpPr>
          <p:cNvPr id="9" name="Footer Placeholder 8"/>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284361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1"/>
            <a:ext cx="8534400" cy="685799"/>
          </a:xfrm>
        </p:spPr>
        <p:txBody>
          <a:bodyPr/>
          <a:lstStyle/>
          <a:p>
            <a:r>
              <a:rPr lang="en-US" altLang="en-US" b="1" dirty="0">
                <a:ea typeface="ＭＳ Ｐゴシック" panose="020B0600070205080204" pitchFamily="34" charset="-128"/>
              </a:rPr>
              <a:t>Decline in Grain Stocks</a:t>
            </a:r>
            <a:endParaRPr lang="en-IN" b="1" dirty="0"/>
          </a:p>
        </p:txBody>
      </p:sp>
      <p:sp>
        <p:nvSpPr>
          <p:cNvPr id="3" name="Content Placeholder 2"/>
          <p:cNvSpPr>
            <a:spLocks noGrp="1"/>
          </p:cNvSpPr>
          <p:nvPr>
            <p:ph sz="quarter" idx="16"/>
          </p:nvPr>
        </p:nvSpPr>
        <p:spPr>
          <a:xfrm>
            <a:off x="304800" y="1600200"/>
            <a:ext cx="8534400" cy="4267200"/>
          </a:xfrm>
        </p:spPr>
        <p:txBody>
          <a:bodyPr/>
          <a:lstStyle/>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Environmental conditions affect stocks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Rising temps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Falling water tables and droughts</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Competition for produced food</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Ex: corn used for ethanol production rather than food (green energy demand)</a:t>
            </a:r>
          </a:p>
          <a:p>
            <a:pPr marL="291600" indent="-291600">
              <a:buClr>
                <a:schemeClr val="accent2"/>
              </a:buClr>
              <a:buFont typeface="Arial" panose="020B0604020202020204" pitchFamily="34" charset="0"/>
              <a:buChar char="•"/>
            </a:pPr>
            <a:r>
              <a:rPr lang="en-US" altLang="en-US" dirty="0">
                <a:latin typeface="Calibri" panose="020F0502020204030204" pitchFamily="34" charset="0"/>
                <a:ea typeface="ＭＳ Ｐゴシック" panose="020B0600070205080204" pitchFamily="34" charset="-128"/>
                <a:cs typeface="Calibri" panose="020F0502020204030204" pitchFamily="34" charset="0"/>
              </a:rPr>
              <a:t>Food choices</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Grain goes toward feeding livestock</a:t>
            </a:r>
          </a:p>
          <a:p>
            <a:pPr marL="622800" lvl="1" indent="-320400">
              <a:buClr>
                <a:schemeClr val="accent2"/>
              </a:buClr>
              <a:buSzPct val="80000"/>
              <a:buFont typeface="Courier New" panose="02070309020205020404" pitchFamily="49" charset="0"/>
              <a:buChar char="o"/>
            </a:pPr>
            <a:r>
              <a:rPr lang="en-US" altLang="en-US" sz="2600" dirty="0">
                <a:latin typeface="Calibri" panose="020F0502020204030204" pitchFamily="34" charset="0"/>
                <a:ea typeface="ＭＳ Ｐゴシック" panose="020B0600070205080204" pitchFamily="34" charset="-128"/>
                <a:cs typeface="Calibri" panose="020F0502020204030204" pitchFamily="34" charset="0"/>
              </a:rPr>
              <a:t>Increased meat consumption in developing countries calls for more </a:t>
            </a:r>
            <a:r>
              <a:rPr lang="en-US" altLang="en-US" sz="2600" dirty="0" smtClean="0">
                <a:latin typeface="Calibri" panose="020F0502020204030204" pitchFamily="34" charset="0"/>
                <a:ea typeface="ＭＳ Ｐゴシック" panose="020B0600070205080204" pitchFamily="34" charset="-128"/>
                <a:cs typeface="Calibri" panose="020F0502020204030204" pitchFamily="34" charset="0"/>
              </a:rPr>
              <a:t>feed</a:t>
            </a:r>
            <a:endParaRPr lang="en-IN" sz="2600"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67B19427-F580-D146-B60E-4CADEE75497F}" type="slidenum">
              <a:rPr lang="en-US" smtClean="0"/>
              <a:pPr/>
              <a:t>9</a:t>
            </a:fld>
            <a:endParaRPr lang="en-US" dirty="0"/>
          </a:p>
        </p:txBody>
      </p:sp>
      <p:sp>
        <p:nvSpPr>
          <p:cNvPr id="5" name="Footer Placeholder 4"/>
          <p:cNvSpPr>
            <a:spLocks noGrp="1"/>
          </p:cNvSpPr>
          <p:nvPr>
            <p:ph type="ftr" sz="quarter" idx="11"/>
          </p:nvPr>
        </p:nvSpPr>
        <p:spPr/>
        <p:txBody>
          <a:bodyPr/>
          <a:lstStyle/>
          <a:p>
            <a:r>
              <a:rPr lang="en-US" smtClean="0"/>
              <a:t>Copyright ©2018 John Wiley &amp; Sons, Inc. </a:t>
            </a:r>
            <a:endParaRPr lang="en-US" dirty="0"/>
          </a:p>
        </p:txBody>
      </p:sp>
    </p:spTree>
    <p:extLst>
      <p:ext uri="{BB962C8B-B14F-4D97-AF65-F5344CB8AC3E}">
        <p14:creationId xmlns:p14="http://schemas.microsoft.com/office/powerpoint/2010/main" val="123282478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b9d3e9cc73fb42739aefc965a88763f4029db87"/>
</p:tagLst>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hapter Outline">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earning Objectives">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 Check Ques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Key Term">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0E39A3ED730EF40BC95659DEDC34250" ma:contentTypeVersion="4" ma:contentTypeDescription="Create a new document." ma:contentTypeScope="" ma:versionID="35ae4085b5cb6bde6e905c69dcb10e27">
  <xsd:schema xmlns:xsd="http://www.w3.org/2001/XMLSchema" xmlns:xs="http://www.w3.org/2001/XMLSchema" xmlns:p="http://schemas.microsoft.com/office/2006/metadata/properties" xmlns:ns2="2e108766-8a5d-4dd6-bf2d-0e83b2e3ea10" targetNamespace="http://schemas.microsoft.com/office/2006/metadata/properties" ma:root="true" ma:fieldsID="6e076ca49e7c802acdbea8cc88235627" ns2:_="">
    <xsd:import namespace="2e108766-8a5d-4dd6-bf2d-0e83b2e3ea10"/>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108766-8a5d-4dd6-bf2d-0e83b2e3ea10"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1C71EB-81EB-430C-AADD-7391148CA650}">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e108766-8a5d-4dd6-bf2d-0e83b2e3ea10"/>
    <ds:schemaRef ds:uri="http://www.w3.org/XML/1998/namespace"/>
    <ds:schemaRef ds:uri="http://purl.org/dc/dcmitype/"/>
  </ds:schemaRefs>
</ds:datastoreItem>
</file>

<file path=customXml/itemProps2.xml><?xml version="1.0" encoding="utf-8"?>
<ds:datastoreItem xmlns:ds="http://schemas.openxmlformats.org/officeDocument/2006/customXml" ds:itemID="{288F1D47-4251-47E8-ACDB-2528FF86B6CA}">
  <ds:schemaRefs>
    <ds:schemaRef ds:uri="http://schemas.microsoft.com/sharepoint/v3/contenttype/forms"/>
  </ds:schemaRefs>
</ds:datastoreItem>
</file>

<file path=customXml/itemProps3.xml><?xml version="1.0" encoding="utf-8"?>
<ds:datastoreItem xmlns:ds="http://schemas.openxmlformats.org/officeDocument/2006/customXml" ds:itemID="{BC3B437B-5571-458A-B772-A3A5359EBF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108766-8a5d-4dd6-bf2d-0e83b2e3ea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15894</TotalTime>
  <Words>1995</Words>
  <Application>Microsoft Office PowerPoint</Application>
  <PresentationFormat>On-screen Show (4:3)</PresentationFormat>
  <Paragraphs>314</Paragraphs>
  <Slides>36</Slides>
  <Notes>1</Notes>
  <HiddenSlides>0</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36</vt:i4>
      </vt:variant>
    </vt:vector>
  </HeadingPairs>
  <TitlesOfParts>
    <vt:vector size="44" baseType="lpstr">
      <vt:lpstr>Opener</vt:lpstr>
      <vt:lpstr>Chapter Outline</vt:lpstr>
      <vt:lpstr>Learning Objectives</vt:lpstr>
      <vt:lpstr>Concept Check Question</vt:lpstr>
      <vt:lpstr>Key Term</vt:lpstr>
      <vt:lpstr>Section</vt:lpstr>
      <vt:lpstr>Image Slide Master</vt:lpstr>
      <vt:lpstr>Equation</vt:lpstr>
      <vt:lpstr>Environment</vt:lpstr>
      <vt:lpstr>Food Resources</vt:lpstr>
      <vt:lpstr>Overview of Chapter 18</vt:lpstr>
      <vt:lpstr>Urban Agriculture</vt:lpstr>
      <vt:lpstr>World Food Security</vt:lpstr>
      <vt:lpstr>Food Security and Overeating</vt:lpstr>
      <vt:lpstr>Famines</vt:lpstr>
      <vt:lpstr>Maintaining Grain Stocks</vt:lpstr>
      <vt:lpstr>Decline in Grain Stocks</vt:lpstr>
      <vt:lpstr>Economics, Politics, and Food Security</vt:lpstr>
      <vt:lpstr>Food Insecurity</vt:lpstr>
      <vt:lpstr>Undernourished People</vt:lpstr>
      <vt:lpstr>Food Sources (1 of 2)</vt:lpstr>
      <vt:lpstr>Food Sources (2 of 2)</vt:lpstr>
      <vt:lpstr>Meat Consumption</vt:lpstr>
      <vt:lpstr>Principle Types of Agriculture</vt:lpstr>
      <vt:lpstr>Energy Inputs in Industrialized Agriculture</vt:lpstr>
      <vt:lpstr>Subsistence Agriculture</vt:lpstr>
      <vt:lpstr>Decline in Plant and Animal Variety and Diversity</vt:lpstr>
      <vt:lpstr>Scientific Advances Have Increased Yields</vt:lpstr>
      <vt:lpstr>Grow Appalachia</vt:lpstr>
      <vt:lpstr>Supplements for Livestock </vt:lpstr>
      <vt:lpstr>Evolution of Antibiotic Resistance</vt:lpstr>
      <vt:lpstr>Genetic Engineering</vt:lpstr>
      <vt:lpstr>The Genetic Engineering Process</vt:lpstr>
      <vt:lpstr>GM Foods in the U.S.</vt:lpstr>
      <vt:lpstr>Backlash Against G M Foods</vt:lpstr>
      <vt:lpstr>Environmental Effects of Industrialized Agriculture</vt:lpstr>
      <vt:lpstr>Agricultural Effects to Land</vt:lpstr>
      <vt:lpstr>Some Goals of Sustainable Agriculture</vt:lpstr>
      <vt:lpstr>Sustainable Agriculture</vt:lpstr>
      <vt:lpstr>Problems of World Fisheries</vt:lpstr>
      <vt:lpstr>Modern Commercial Fishing Methods</vt:lpstr>
      <vt:lpstr>Aquaculture</vt:lpstr>
      <vt:lpstr>Aquaculture Can Decrease Sensitive Habitats</vt:lpstr>
      <vt:lpstr>Copyright</vt:lpstr>
    </vt:vector>
  </TitlesOfParts>
  <Company>John Wiley and Sons,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Number Chapter Title</dc:title>
  <dc:creator>Garvin, Megan - Hoboken</dc:creator>
  <cp:lastModifiedBy>Meade, Mark</cp:lastModifiedBy>
  <cp:revision>1441</cp:revision>
  <cp:lastPrinted>2017-04-26T13:25:47Z</cp:lastPrinted>
  <dcterms:created xsi:type="dcterms:W3CDTF">2017-04-21T14:49:46Z</dcterms:created>
  <dcterms:modified xsi:type="dcterms:W3CDTF">2021-11-29T17:22:57Z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0x01010070E39A3ED730EF40BC95659DEDC34250</vt:lpwstr>
  </property>
</Properties>
</file>