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1"/>
  </p:sldMasterIdLst>
  <p:notesMasterIdLst>
    <p:notesMasterId r:id="rId52"/>
  </p:notesMasterIdLst>
  <p:handoutMasterIdLst>
    <p:handoutMasterId r:id="rId53"/>
  </p:handoutMasterIdLst>
  <p:sldIdLst>
    <p:sldId id="260" r:id="rId2"/>
    <p:sldId id="349" r:id="rId3"/>
    <p:sldId id="283" r:id="rId4"/>
    <p:sldId id="284" r:id="rId5"/>
    <p:sldId id="285" r:id="rId6"/>
    <p:sldId id="287" r:id="rId7"/>
    <p:sldId id="289" r:id="rId8"/>
    <p:sldId id="290" r:id="rId9"/>
    <p:sldId id="291" r:id="rId10"/>
    <p:sldId id="302" r:id="rId11"/>
    <p:sldId id="303" r:id="rId12"/>
    <p:sldId id="304" r:id="rId13"/>
    <p:sldId id="305" r:id="rId14"/>
    <p:sldId id="300" r:id="rId15"/>
    <p:sldId id="301" r:id="rId16"/>
    <p:sldId id="306" r:id="rId17"/>
    <p:sldId id="322" r:id="rId18"/>
    <p:sldId id="307" r:id="rId19"/>
    <p:sldId id="311" r:id="rId20"/>
    <p:sldId id="312" r:id="rId21"/>
    <p:sldId id="313" r:id="rId22"/>
    <p:sldId id="314" r:id="rId23"/>
    <p:sldId id="308" r:id="rId24"/>
    <p:sldId id="318" r:id="rId25"/>
    <p:sldId id="319" r:id="rId26"/>
    <p:sldId id="320" r:id="rId27"/>
    <p:sldId id="321" r:id="rId28"/>
    <p:sldId id="325" r:id="rId29"/>
    <p:sldId id="326" r:id="rId30"/>
    <p:sldId id="327" r:id="rId31"/>
    <p:sldId id="328" r:id="rId32"/>
    <p:sldId id="329" r:id="rId33"/>
    <p:sldId id="330" r:id="rId34"/>
    <p:sldId id="331" r:id="rId35"/>
    <p:sldId id="348" r:id="rId36"/>
    <p:sldId id="333" r:id="rId37"/>
    <p:sldId id="334" r:id="rId38"/>
    <p:sldId id="335" r:id="rId39"/>
    <p:sldId id="336" r:id="rId40"/>
    <p:sldId id="337" r:id="rId41"/>
    <p:sldId id="338" r:id="rId42"/>
    <p:sldId id="339" r:id="rId43"/>
    <p:sldId id="340" r:id="rId44"/>
    <p:sldId id="341" r:id="rId45"/>
    <p:sldId id="342" r:id="rId46"/>
    <p:sldId id="343" r:id="rId47"/>
    <p:sldId id="344" r:id="rId48"/>
    <p:sldId id="345" r:id="rId49"/>
    <p:sldId id="346" r:id="rId50"/>
    <p:sldId id="347"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in Content" id="{40B6E032-E0AB-493A-806C-ABBD77B7BD90}">
          <p14:sldIdLst>
            <p14:sldId id="260"/>
            <p14:sldId id="349"/>
            <p14:sldId id="283"/>
            <p14:sldId id="284"/>
            <p14:sldId id="285"/>
            <p14:sldId id="287"/>
            <p14:sldId id="289"/>
            <p14:sldId id="290"/>
            <p14:sldId id="291"/>
            <p14:sldId id="302"/>
            <p14:sldId id="303"/>
            <p14:sldId id="304"/>
            <p14:sldId id="305"/>
            <p14:sldId id="300"/>
            <p14:sldId id="301"/>
            <p14:sldId id="306"/>
            <p14:sldId id="322"/>
            <p14:sldId id="307"/>
            <p14:sldId id="311"/>
            <p14:sldId id="312"/>
            <p14:sldId id="313"/>
            <p14:sldId id="314"/>
            <p14:sldId id="308"/>
            <p14:sldId id="318"/>
            <p14:sldId id="319"/>
            <p14:sldId id="320"/>
            <p14:sldId id="321"/>
            <p14:sldId id="325"/>
            <p14:sldId id="326"/>
            <p14:sldId id="327"/>
            <p14:sldId id="328"/>
            <p14:sldId id="329"/>
            <p14:sldId id="330"/>
            <p14:sldId id="331"/>
            <p14:sldId id="348"/>
            <p14:sldId id="333"/>
            <p14:sldId id="334"/>
            <p14:sldId id="335"/>
            <p14:sldId id="336"/>
            <p14:sldId id="337"/>
            <p14:sldId id="338"/>
            <p14:sldId id="339"/>
            <p14:sldId id="340"/>
            <p14:sldId id="341"/>
            <p14:sldId id="342"/>
            <p14:sldId id="343"/>
            <p14:sldId id="344"/>
            <p14:sldId id="345"/>
            <p14:sldId id="346"/>
            <p14:sldId id="34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42328"/>
    <a:srgbClr val="800000"/>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5047" autoAdjust="0"/>
    <p:restoredTop sz="82113" autoAdjust="0"/>
  </p:normalViewPr>
  <p:slideViewPr>
    <p:cSldViewPr>
      <p:cViewPr varScale="1">
        <p:scale>
          <a:sx n="53" d="100"/>
          <a:sy n="53" d="100"/>
        </p:scale>
        <p:origin x="808" y="32"/>
      </p:cViewPr>
      <p:guideLst>
        <p:guide orient="horz" pos="2160"/>
        <p:guide pos="2880"/>
      </p:guideLst>
    </p:cSldViewPr>
  </p:slideViewPr>
  <p:outlineViewPr>
    <p:cViewPr>
      <p:scale>
        <a:sx n="33" d="100"/>
        <a:sy n="33" d="100"/>
      </p:scale>
      <p:origin x="0" y="-42942"/>
    </p:cViewPr>
  </p:outlineViewPr>
  <p:notesTextViewPr>
    <p:cViewPr>
      <p:scale>
        <a:sx n="1" d="1"/>
        <a:sy n="1" d="1"/>
      </p:scale>
      <p:origin x="0" y="0"/>
    </p:cViewPr>
  </p:notesTextViewPr>
  <p:notesViewPr>
    <p:cSldViewPr>
      <p:cViewPr varScale="1">
        <p:scale>
          <a:sx n="85" d="100"/>
          <a:sy n="85" d="100"/>
        </p:scale>
        <p:origin x="-323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1A582A5-E592-4D56-958B-56E54152252B}" type="datetimeFigureOut">
              <a:rPr lang="en-US" smtClean="0"/>
              <a:t>10/8/2023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A02C072-76FC-4439-8E21-B179EA1F4A47}" type="slidenum">
              <a:rPr lang="en-US" smtClean="0"/>
              <a:t>‹#›</a:t>
            </a:fld>
            <a:endParaRPr lang="en-US"/>
          </a:p>
        </p:txBody>
      </p:sp>
    </p:spTree>
    <p:extLst>
      <p:ext uri="{BB962C8B-B14F-4D97-AF65-F5344CB8AC3E}">
        <p14:creationId xmlns:p14="http://schemas.microsoft.com/office/powerpoint/2010/main" val="21941851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8B3C75-08A5-4994-A3E6-7DBDB37BC5E8}" type="datetimeFigureOut">
              <a:rPr lang="en-US" smtClean="0"/>
              <a:t>10/8/2023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355D2A-133C-4D7D-81D4-14D33A91400E}" type="slidenum">
              <a:rPr lang="en-US" smtClean="0"/>
              <a:t>‹#›</a:t>
            </a:fld>
            <a:endParaRPr lang="en-US"/>
          </a:p>
        </p:txBody>
      </p:sp>
    </p:spTree>
    <p:extLst>
      <p:ext uri="{BB962C8B-B14F-4D97-AF65-F5344CB8AC3E}">
        <p14:creationId xmlns:p14="http://schemas.microsoft.com/office/powerpoint/2010/main" val="18109762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dirty="0">
                <a:ea typeface="ＭＳ Ｐゴシック" pitchFamily="34" charset="-128"/>
              </a:rPr>
              <a:t>Chapter 10: </a:t>
            </a:r>
            <a:r>
              <a:rPr lang="en-US" altLang="en-US" i="1" dirty="0">
                <a:ea typeface="ＭＳ Ｐゴシック" pitchFamily="34" charset="-128"/>
              </a:rPr>
              <a:t>Auditing the Revenue Process</a:t>
            </a:r>
            <a:endParaRPr lang="en-US" altLang="en-US" dirty="0">
              <a:ea typeface="ＭＳ Ｐゴシック" pitchFamily="34" charset="-128"/>
            </a:endParaRPr>
          </a:p>
        </p:txBody>
      </p:sp>
      <p:sp>
        <p:nvSpPr>
          <p:cNvPr id="4" name="Slide Number Placeholder 3"/>
          <p:cNvSpPr>
            <a:spLocks noGrp="1"/>
          </p:cNvSpPr>
          <p:nvPr>
            <p:ph type="sldNum" sz="quarter" idx="10"/>
          </p:nvPr>
        </p:nvSpPr>
        <p:spPr/>
        <p:txBody>
          <a:bodyPr/>
          <a:lstStyle/>
          <a:p>
            <a:fld id="{ED355D2A-133C-4D7D-81D4-14D33A91400E}" type="slidenum">
              <a:rPr lang="en-US" smtClean="0"/>
              <a:t>1</a:t>
            </a:fld>
            <a:endParaRPr lang="en-US"/>
          </a:p>
        </p:txBody>
      </p:sp>
    </p:spTree>
    <p:extLst>
      <p:ext uri="{BB962C8B-B14F-4D97-AF65-F5344CB8AC3E}">
        <p14:creationId xmlns:p14="http://schemas.microsoft.com/office/powerpoint/2010/main" val="36650069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dirty="0">
                <a:ea typeface="ＭＳ Ｐゴシック" pitchFamily="34" charset="-128"/>
                <a:cs typeface="ＭＳ Ｐゴシック" pitchFamily="34" charset="-128"/>
              </a:rPr>
              <a:t>Types of Documents and Records</a:t>
            </a:r>
          </a:p>
          <a:p>
            <a:pPr eaLnBrk="1" hangingPunct="1">
              <a:defRPr/>
            </a:pPr>
            <a:endParaRPr lang="en-US" altLang="en-US" dirty="0">
              <a:ea typeface="ＭＳ Ｐゴシック" pitchFamily="34" charset="-128"/>
              <a:cs typeface="ＭＳ Ｐゴシック" pitchFamily="34" charset="-128"/>
            </a:endParaRPr>
          </a:p>
          <a:p>
            <a:pPr>
              <a:spcBef>
                <a:spcPct val="50000"/>
              </a:spcBef>
              <a:defRPr/>
            </a:pPr>
            <a:r>
              <a:rPr lang="en-US" altLang="en-US" dirty="0">
                <a:solidFill>
                  <a:srgbClr val="CC6600"/>
                </a:solidFill>
                <a:effectLst>
                  <a:outerShdw blurRad="38100" dist="38100" dir="2700000" algn="tl">
                    <a:srgbClr val="C0C0C0"/>
                  </a:outerShdw>
                </a:effectLst>
                <a:ea typeface="ＭＳ Ｐゴシック" pitchFamily="34" charset="-128"/>
                <a:cs typeface="ＭＳ Ｐゴシック" pitchFamily="34" charset="-128"/>
              </a:rPr>
              <a:t>Aged Trial Balance of Accounts Receivable: </a:t>
            </a:r>
            <a:r>
              <a:rPr lang="en-US" altLang="en-US" dirty="0">
                <a:solidFill>
                  <a:srgbClr val="3B3B3B"/>
                </a:solidFill>
                <a:effectLst>
                  <a:outerShdw blurRad="38100" dist="38100" dir="2700000" algn="tl">
                    <a:srgbClr val="C0C0C0"/>
                  </a:outerShdw>
                </a:effectLst>
                <a:ea typeface="ＭＳ Ｐゴシック" pitchFamily="34" charset="-128"/>
                <a:cs typeface="ＭＳ Ｐゴシック" pitchFamily="34" charset="-128"/>
              </a:rPr>
              <a:t>This report summarizes all the customer balances in the accounts receivable subsidiary</a:t>
            </a:r>
            <a:r>
              <a:rPr lang="en-US" altLang="en-US" dirty="0">
                <a:effectLst>
                  <a:outerShdw blurRad="38100" dist="38100" dir="2700000" algn="tl">
                    <a:srgbClr val="C0C0C0"/>
                  </a:outerShdw>
                </a:effectLst>
                <a:ea typeface="ＭＳ Ｐゴシック" pitchFamily="34" charset="-128"/>
                <a:cs typeface="ＭＳ Ｐゴシック" pitchFamily="34" charset="-128"/>
              </a:rPr>
              <a:t> </a:t>
            </a:r>
            <a:r>
              <a:rPr lang="en-US" altLang="en-US" dirty="0">
                <a:solidFill>
                  <a:srgbClr val="3B3B3B"/>
                </a:solidFill>
                <a:effectLst>
                  <a:outerShdw blurRad="38100" dist="38100" dir="2700000" algn="tl">
                    <a:srgbClr val="C0C0C0"/>
                  </a:outerShdw>
                </a:effectLst>
                <a:ea typeface="ＭＳ Ｐゴシック" pitchFamily="34" charset="-128"/>
                <a:cs typeface="ＭＳ Ｐゴシック" pitchFamily="34" charset="-128"/>
              </a:rPr>
              <a:t>ledger. Each account is classified as current or</a:t>
            </a:r>
            <a:r>
              <a:rPr lang="en-US" altLang="en-US" dirty="0">
                <a:effectLst>
                  <a:outerShdw blurRad="38100" dist="38100" dir="2700000" algn="tl">
                    <a:srgbClr val="C0C0C0"/>
                  </a:outerShdw>
                </a:effectLst>
                <a:ea typeface="ＭＳ Ｐゴシック" pitchFamily="34" charset="-128"/>
                <a:cs typeface="ＭＳ Ｐゴシック" pitchFamily="34" charset="-128"/>
              </a:rPr>
              <a:t> </a:t>
            </a:r>
            <a:r>
              <a:rPr lang="en-US" altLang="en-US" dirty="0">
                <a:solidFill>
                  <a:srgbClr val="3B3B3B"/>
                </a:solidFill>
                <a:effectLst>
                  <a:outerShdw blurRad="38100" dist="38100" dir="2700000" algn="tl">
                    <a:srgbClr val="C0C0C0"/>
                  </a:outerShdw>
                </a:effectLst>
                <a:ea typeface="ＭＳ Ｐゴシック" pitchFamily="34" charset="-128"/>
                <a:cs typeface="ＭＳ Ｐゴシック" pitchFamily="34" charset="-128"/>
              </a:rPr>
              <a:t>placed into one of several past due categories.</a:t>
            </a:r>
          </a:p>
          <a:p>
            <a:pPr eaLnBrk="1" hangingPunct="1">
              <a:defRPr/>
            </a:pPr>
            <a:endParaRPr lang="en-US" altLang="en-US" dirty="0">
              <a:ea typeface="ＭＳ Ｐゴシック" pitchFamily="34" charset="-128"/>
              <a:cs typeface="ＭＳ Ｐゴシック" pitchFamily="34" charset="-128"/>
            </a:endParaRPr>
          </a:p>
          <a:p>
            <a:pPr>
              <a:spcBef>
                <a:spcPct val="50000"/>
              </a:spcBef>
              <a:defRPr/>
            </a:pPr>
            <a:r>
              <a:rPr lang="en-US" altLang="en-US" dirty="0">
                <a:solidFill>
                  <a:schemeClr val="bg2"/>
                </a:solidFill>
                <a:effectLst>
                  <a:outerShdw blurRad="38100" dist="38100" dir="2700000" algn="tl">
                    <a:srgbClr val="C0C0C0"/>
                  </a:outerShdw>
                </a:effectLst>
                <a:ea typeface="ＭＳ Ｐゴシック" pitchFamily="34" charset="-128"/>
                <a:cs typeface="ＭＳ Ｐゴシック" pitchFamily="34" charset="-128"/>
              </a:rPr>
              <a:t>Remittance Advice </a:t>
            </a:r>
            <a:r>
              <a:rPr lang="en-US" altLang="en-US" dirty="0">
                <a:solidFill>
                  <a:srgbClr val="404040"/>
                </a:solidFill>
                <a:effectLst>
                  <a:outerShdw blurRad="38100" dist="38100" dir="2700000" algn="tl">
                    <a:srgbClr val="C0C0C0"/>
                  </a:outerShdw>
                </a:effectLst>
                <a:ea typeface="ＭＳ Ｐゴシック" pitchFamily="34" charset="-128"/>
                <a:cs typeface="ＭＳ Ｐゴシック" pitchFamily="34" charset="-128"/>
              </a:rPr>
              <a:t>This is usually the part of the customer’s</a:t>
            </a:r>
            <a:r>
              <a:rPr lang="en-US" altLang="ja-JP" dirty="0">
                <a:solidFill>
                  <a:srgbClr val="404040"/>
                </a:solidFill>
                <a:effectLst>
                  <a:outerShdw blurRad="38100" dist="38100" dir="2700000" algn="tl">
                    <a:srgbClr val="C0C0C0"/>
                  </a:outerShdw>
                </a:effectLst>
                <a:ea typeface="ＭＳ Ｐゴシック" pitchFamily="34" charset="-128"/>
                <a:cs typeface="ＭＳ Ｐゴシック" pitchFamily="34" charset="-128"/>
              </a:rPr>
              <a:t> bill that should be returned with the payment.</a:t>
            </a:r>
            <a:endParaRPr lang="en-US" altLang="en-US" dirty="0">
              <a:solidFill>
                <a:srgbClr val="404040"/>
              </a:solidFill>
              <a:effectLst>
                <a:outerShdw blurRad="38100" dist="38100" dir="2700000" algn="tl">
                  <a:srgbClr val="C0C0C0"/>
                </a:outerShdw>
              </a:effectLst>
              <a:ea typeface="ＭＳ Ｐゴシック" pitchFamily="34" charset="-128"/>
              <a:cs typeface="ＭＳ Ｐゴシック" pitchFamily="34" charset="-128"/>
            </a:endParaRPr>
          </a:p>
        </p:txBody>
      </p:sp>
      <p:sp>
        <p:nvSpPr>
          <p:cNvPr id="4" name="Slide Number Placeholder 3"/>
          <p:cNvSpPr>
            <a:spLocks noGrp="1"/>
          </p:cNvSpPr>
          <p:nvPr>
            <p:ph type="sldNum" sz="quarter" idx="10"/>
          </p:nvPr>
        </p:nvSpPr>
        <p:spPr/>
        <p:txBody>
          <a:bodyPr/>
          <a:lstStyle/>
          <a:p>
            <a:fld id="{ED355D2A-133C-4D7D-81D4-14D33A91400E}" type="slidenum">
              <a:rPr lang="en-US" smtClean="0"/>
              <a:t>11</a:t>
            </a:fld>
            <a:endParaRPr lang="en-US"/>
          </a:p>
        </p:txBody>
      </p:sp>
    </p:spTree>
    <p:extLst>
      <p:ext uri="{BB962C8B-B14F-4D97-AF65-F5344CB8AC3E}">
        <p14:creationId xmlns:p14="http://schemas.microsoft.com/office/powerpoint/2010/main" val="15997437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dirty="0">
                <a:ea typeface="ＭＳ Ｐゴシック" pitchFamily="34" charset="-128"/>
                <a:cs typeface="ＭＳ Ｐゴシック" pitchFamily="34" charset="-128"/>
              </a:rPr>
              <a:t>Types of Documents and Records</a:t>
            </a:r>
          </a:p>
          <a:p>
            <a:pPr eaLnBrk="1" hangingPunct="1">
              <a:defRPr/>
            </a:pPr>
            <a:endParaRPr lang="en-US" altLang="en-US" dirty="0">
              <a:ea typeface="ＭＳ Ｐゴシック" pitchFamily="34" charset="-128"/>
              <a:cs typeface="ＭＳ Ｐゴシック" pitchFamily="34" charset="-128"/>
            </a:endParaRPr>
          </a:p>
          <a:p>
            <a:pPr eaLnBrk="1" hangingPunct="1">
              <a:defRPr/>
            </a:pPr>
            <a:r>
              <a:rPr lang="en-US" altLang="en-US" dirty="0">
                <a:ea typeface="ＭＳ Ｐゴシック" pitchFamily="34" charset="-128"/>
                <a:cs typeface="ＭＳ Ｐゴシック" pitchFamily="34" charset="-128"/>
              </a:rPr>
              <a:t>Cash Receipts Journal: This journal is used to record the cash receipts of the entity.</a:t>
            </a:r>
          </a:p>
          <a:p>
            <a:pPr eaLnBrk="1" hangingPunct="1">
              <a:defRPr/>
            </a:pPr>
            <a:endParaRPr lang="en-US" altLang="en-US" dirty="0">
              <a:ea typeface="ＭＳ Ｐゴシック" pitchFamily="34" charset="-128"/>
              <a:cs typeface="ＭＳ Ｐゴシック" pitchFamily="34" charset="-128"/>
            </a:endParaRPr>
          </a:p>
          <a:p>
            <a:pPr eaLnBrk="1" hangingPunct="1">
              <a:defRPr/>
            </a:pPr>
            <a:endParaRPr lang="en-US" altLang="en-US" dirty="0">
              <a:ea typeface="ＭＳ Ｐゴシック" pitchFamily="34" charset="-128"/>
              <a:cs typeface="ＭＳ Ｐゴシック" pitchFamily="34" charset="-128"/>
            </a:endParaRPr>
          </a:p>
          <a:p>
            <a:pPr>
              <a:spcBef>
                <a:spcPct val="50000"/>
              </a:spcBef>
              <a:defRPr/>
            </a:pPr>
            <a:r>
              <a:rPr lang="en-US" altLang="en-US" dirty="0">
                <a:solidFill>
                  <a:srgbClr val="000000"/>
                </a:solidFill>
                <a:effectLst>
                  <a:outerShdw blurRad="38100" dist="38100" dir="2700000" algn="tl">
                    <a:srgbClr val="C0C0C0"/>
                  </a:outerShdw>
                </a:effectLst>
                <a:ea typeface="ＭＳ Ｐゴシック" pitchFamily="34" charset="-128"/>
                <a:cs typeface="ＭＳ Ｐゴシック" pitchFamily="34" charset="-128"/>
              </a:rPr>
              <a:t>Credit Memorandum: </a:t>
            </a:r>
            <a:r>
              <a:rPr lang="en-US" altLang="en-US" dirty="0">
                <a:solidFill>
                  <a:srgbClr val="000000"/>
                </a:solidFill>
                <a:ea typeface="ＭＳ Ｐゴシック" pitchFamily="34" charset="-128"/>
                <a:cs typeface="ＭＳ Ｐゴシック" pitchFamily="34" charset="-128"/>
              </a:rPr>
              <a:t>This document is used to record credits for the return of goods by a customer.</a:t>
            </a:r>
          </a:p>
        </p:txBody>
      </p:sp>
      <p:sp>
        <p:nvSpPr>
          <p:cNvPr id="4" name="Slide Number Placeholder 3"/>
          <p:cNvSpPr>
            <a:spLocks noGrp="1"/>
          </p:cNvSpPr>
          <p:nvPr>
            <p:ph type="sldNum" sz="quarter" idx="10"/>
          </p:nvPr>
        </p:nvSpPr>
        <p:spPr/>
        <p:txBody>
          <a:bodyPr/>
          <a:lstStyle/>
          <a:p>
            <a:fld id="{ED355D2A-133C-4D7D-81D4-14D33A91400E}" type="slidenum">
              <a:rPr lang="en-US" smtClean="0"/>
              <a:t>12</a:t>
            </a:fld>
            <a:endParaRPr lang="en-US"/>
          </a:p>
        </p:txBody>
      </p:sp>
    </p:spTree>
    <p:extLst>
      <p:ext uri="{BB962C8B-B14F-4D97-AF65-F5344CB8AC3E}">
        <p14:creationId xmlns:p14="http://schemas.microsoft.com/office/powerpoint/2010/main" val="15247754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Types of Documents and Records</a:t>
            </a:r>
          </a:p>
          <a:p>
            <a:pPr eaLnBrk="1" hangingPunct="1"/>
            <a:endParaRPr lang="en-US" altLang="en-US" dirty="0">
              <a:ea typeface="ＭＳ Ｐゴシック" pitchFamily="34" charset="-128"/>
            </a:endParaRPr>
          </a:p>
          <a:p>
            <a:pPr eaLnBrk="1" hangingPunct="1"/>
            <a:r>
              <a:rPr lang="en-US" altLang="en-US" dirty="0">
                <a:ea typeface="ＭＳ Ｐゴシック" pitchFamily="34" charset="-128"/>
              </a:rPr>
              <a:t>Write-Off Authorization: This document authorizes the write-off of an uncollectible account receivable. Final approval is generally authorized by the treasurer.</a:t>
            </a:r>
          </a:p>
        </p:txBody>
      </p:sp>
      <p:sp>
        <p:nvSpPr>
          <p:cNvPr id="4" name="Slide Number Placeholder 3"/>
          <p:cNvSpPr>
            <a:spLocks noGrp="1"/>
          </p:cNvSpPr>
          <p:nvPr>
            <p:ph type="sldNum" sz="quarter" idx="10"/>
          </p:nvPr>
        </p:nvSpPr>
        <p:spPr/>
        <p:txBody>
          <a:bodyPr/>
          <a:lstStyle/>
          <a:p>
            <a:fld id="{ED355D2A-133C-4D7D-81D4-14D33A91400E}" type="slidenum">
              <a:rPr lang="en-US" smtClean="0"/>
              <a:t>13</a:t>
            </a:fld>
            <a:endParaRPr lang="en-US"/>
          </a:p>
        </p:txBody>
      </p:sp>
    </p:spTree>
    <p:extLst>
      <p:ext uri="{BB962C8B-B14F-4D97-AF65-F5344CB8AC3E}">
        <p14:creationId xmlns:p14="http://schemas.microsoft.com/office/powerpoint/2010/main" val="12165866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50000"/>
              </a:spcBef>
              <a:buClr>
                <a:schemeClr val="bg1"/>
              </a:buClr>
              <a:defRPr/>
            </a:pPr>
            <a:r>
              <a:rPr lang="en-US" altLang="en-US" dirty="0">
                <a:solidFill>
                  <a:srgbClr val="939393"/>
                </a:solidFill>
                <a:effectLst>
                  <a:outerShdw blurRad="38100" dist="38100" dir="2700000" algn="tl">
                    <a:srgbClr val="C0C0C0"/>
                  </a:outerShdw>
                </a:effectLst>
                <a:ea typeface="ＭＳ Ｐゴシック" pitchFamily="34" charset="-128"/>
                <a:cs typeface="ＭＳ Ｐゴシック" pitchFamily="34" charset="-128"/>
              </a:rPr>
              <a:t>The four inherent risk factors that may affect the revenue process are:</a:t>
            </a:r>
          </a:p>
          <a:p>
            <a:pPr>
              <a:spcBef>
                <a:spcPct val="50000"/>
              </a:spcBef>
              <a:buClr>
                <a:schemeClr val="bg1"/>
              </a:buClr>
              <a:defRPr/>
            </a:pPr>
            <a:endParaRPr lang="en-US" altLang="en-US" dirty="0">
              <a:solidFill>
                <a:srgbClr val="BFBFBF"/>
              </a:solidFill>
              <a:effectLst>
                <a:outerShdw blurRad="38100" dist="38100" dir="2700000" algn="tl">
                  <a:srgbClr val="C0C0C0"/>
                </a:outerShdw>
              </a:effectLst>
              <a:ea typeface="ＭＳ Ｐゴシック" pitchFamily="34" charset="-128"/>
              <a:cs typeface="ＭＳ Ｐゴシック" pitchFamily="34" charset="-128"/>
            </a:endParaRPr>
          </a:p>
          <a:p>
            <a:pPr>
              <a:spcBef>
                <a:spcPct val="50000"/>
              </a:spcBef>
              <a:buClr>
                <a:schemeClr val="bg1"/>
              </a:buClr>
              <a:buFontTx/>
              <a:buAutoNum type="arabicPeriod"/>
              <a:defRPr/>
            </a:pPr>
            <a:r>
              <a:rPr lang="en-US" altLang="en-US" dirty="0">
                <a:solidFill>
                  <a:srgbClr val="BFBFBF"/>
                </a:solidFill>
                <a:effectLst>
                  <a:outerShdw blurRad="38100" dist="38100" dir="2700000" algn="tl">
                    <a:srgbClr val="C0C0C0"/>
                  </a:outerShdw>
                </a:effectLst>
                <a:ea typeface="ＭＳ Ｐゴシック" pitchFamily="34" charset="-128"/>
                <a:cs typeface="ＭＳ Ｐゴシック" pitchFamily="34" charset="-128"/>
              </a:rPr>
              <a:t> Industry-related factors.</a:t>
            </a:r>
          </a:p>
          <a:p>
            <a:pPr>
              <a:spcBef>
                <a:spcPct val="50000"/>
              </a:spcBef>
              <a:buClr>
                <a:schemeClr val="bg1"/>
              </a:buClr>
              <a:buFontTx/>
              <a:buAutoNum type="arabicPeriod"/>
              <a:defRPr/>
            </a:pPr>
            <a:r>
              <a:rPr lang="en-US" altLang="en-US" dirty="0">
                <a:solidFill>
                  <a:srgbClr val="BFBFBF"/>
                </a:solidFill>
                <a:effectLst>
                  <a:outerShdw blurRad="38100" dist="38100" dir="2700000" algn="tl">
                    <a:srgbClr val="C0C0C0"/>
                  </a:outerShdw>
                </a:effectLst>
                <a:ea typeface="ＭＳ Ｐゴシック" pitchFamily="34" charset="-128"/>
                <a:cs typeface="ＭＳ Ｐゴシック" pitchFamily="34" charset="-128"/>
              </a:rPr>
              <a:t> The complexity and contentiousness of revenue recognition issues.</a:t>
            </a:r>
          </a:p>
          <a:p>
            <a:pPr>
              <a:spcBef>
                <a:spcPct val="50000"/>
              </a:spcBef>
              <a:buClr>
                <a:schemeClr val="bg1"/>
              </a:buClr>
              <a:buFontTx/>
              <a:buAutoNum type="arabicPeriod"/>
              <a:defRPr/>
            </a:pPr>
            <a:r>
              <a:rPr lang="en-US" altLang="en-US" dirty="0">
                <a:solidFill>
                  <a:srgbClr val="BFBFBF"/>
                </a:solidFill>
                <a:effectLst>
                  <a:outerShdw blurRad="38100" dist="38100" dir="2700000" algn="tl">
                    <a:srgbClr val="C0C0C0"/>
                  </a:outerShdw>
                </a:effectLst>
                <a:ea typeface="ＭＳ Ｐゴシック" pitchFamily="34" charset="-128"/>
                <a:cs typeface="ＭＳ Ｐゴシック" pitchFamily="34" charset="-128"/>
              </a:rPr>
              <a:t> The difficulty of auditing transactions and account balances.</a:t>
            </a:r>
          </a:p>
          <a:p>
            <a:pPr>
              <a:spcBef>
                <a:spcPct val="50000"/>
              </a:spcBef>
              <a:buClr>
                <a:schemeClr val="bg1"/>
              </a:buClr>
              <a:buFontTx/>
              <a:buAutoNum type="arabicPeriod"/>
              <a:defRPr/>
            </a:pPr>
            <a:r>
              <a:rPr lang="en-US" altLang="en-US" dirty="0">
                <a:solidFill>
                  <a:srgbClr val="BFBFBF"/>
                </a:solidFill>
                <a:effectLst>
                  <a:outerShdw blurRad="38100" dist="38100" dir="2700000" algn="tl">
                    <a:srgbClr val="C0C0C0"/>
                  </a:outerShdw>
                </a:effectLst>
                <a:ea typeface="ＭＳ Ｐゴシック" pitchFamily="34" charset="-128"/>
                <a:cs typeface="ＭＳ Ｐゴシック" pitchFamily="34" charset="-128"/>
              </a:rPr>
              <a:t> Misstatements detected in prior audits.</a:t>
            </a:r>
          </a:p>
        </p:txBody>
      </p:sp>
      <p:sp>
        <p:nvSpPr>
          <p:cNvPr id="4" name="Slide Number Placeholder 3"/>
          <p:cNvSpPr>
            <a:spLocks noGrp="1"/>
          </p:cNvSpPr>
          <p:nvPr>
            <p:ph type="sldNum" sz="quarter" idx="10"/>
          </p:nvPr>
        </p:nvSpPr>
        <p:spPr/>
        <p:txBody>
          <a:bodyPr/>
          <a:lstStyle/>
          <a:p>
            <a:fld id="{ED355D2A-133C-4D7D-81D4-14D33A91400E}" type="slidenum">
              <a:rPr lang="en-US" smtClean="0"/>
              <a:t>14</a:t>
            </a:fld>
            <a:endParaRPr lang="en-US"/>
          </a:p>
        </p:txBody>
      </p:sp>
    </p:spTree>
    <p:extLst>
      <p:ext uri="{BB962C8B-B14F-4D97-AF65-F5344CB8AC3E}">
        <p14:creationId xmlns:p14="http://schemas.microsoft.com/office/powerpoint/2010/main" val="13867058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dirty="0">
                <a:ea typeface="ＭＳ Ｐゴシック" pitchFamily="34" charset="-128"/>
                <a:cs typeface="ＭＳ Ｐゴシック" pitchFamily="34" charset="-128"/>
              </a:rPr>
              <a:t>Control Risk Assessment:</a:t>
            </a:r>
          </a:p>
          <a:p>
            <a:pPr eaLnBrk="1" hangingPunct="1">
              <a:defRPr/>
            </a:pPr>
            <a:endParaRPr lang="en-US" altLang="en-US" dirty="0">
              <a:ea typeface="ＭＳ Ｐゴシック" pitchFamily="34" charset="-128"/>
              <a:cs typeface="ＭＳ Ｐゴシック" pitchFamily="34" charset="-128"/>
            </a:endParaRPr>
          </a:p>
          <a:p>
            <a:pPr eaLnBrk="1" hangingPunct="1">
              <a:defRPr/>
            </a:pPr>
            <a:r>
              <a:rPr lang="en-US" altLang="en-US" dirty="0">
                <a:solidFill>
                  <a:schemeClr val="bg1"/>
                </a:solidFill>
                <a:effectLst>
                  <a:outerShdw blurRad="38100" dist="38100" dir="2700000" algn="tl">
                    <a:srgbClr val="C0C0C0"/>
                  </a:outerShdw>
                </a:effectLst>
                <a:ea typeface="ＭＳ Ｐゴシック" pitchFamily="34" charset="-128"/>
                <a:cs typeface="ＭＳ Ｐゴシック" pitchFamily="34" charset="-128"/>
              </a:rPr>
              <a:t>Understand and document the revenue process based on a reliance strategy.</a:t>
            </a:r>
          </a:p>
          <a:p>
            <a:pPr eaLnBrk="1" hangingPunct="1">
              <a:defRPr/>
            </a:pPr>
            <a:endParaRPr lang="en-US" altLang="en-US" dirty="0">
              <a:ea typeface="ＭＳ Ｐゴシック" pitchFamily="34" charset="-128"/>
              <a:cs typeface="ＭＳ Ｐゴシック" pitchFamily="34" charset="-128"/>
            </a:endParaRPr>
          </a:p>
          <a:p>
            <a:pPr eaLnBrk="1" hangingPunct="1">
              <a:defRPr/>
            </a:pPr>
            <a:r>
              <a:rPr lang="en-US" altLang="en-US" dirty="0">
                <a:solidFill>
                  <a:schemeClr val="bg1"/>
                </a:solidFill>
                <a:effectLst>
                  <a:outerShdw blurRad="38100" dist="38100" dir="2700000" algn="tl">
                    <a:srgbClr val="C0C0C0"/>
                  </a:outerShdw>
                </a:effectLst>
                <a:ea typeface="ＭＳ Ｐゴシック" pitchFamily="34" charset="-128"/>
                <a:cs typeface="ＭＳ Ｐゴシック" pitchFamily="34" charset="-128"/>
              </a:rPr>
              <a:t>Plan and perform tests of controls on revenue transactions.</a:t>
            </a:r>
          </a:p>
          <a:p>
            <a:pPr eaLnBrk="1" hangingPunct="1">
              <a:defRPr/>
            </a:pPr>
            <a:endParaRPr lang="en-US" altLang="en-US" dirty="0">
              <a:ea typeface="ＭＳ Ｐゴシック" pitchFamily="34" charset="-128"/>
              <a:cs typeface="ＭＳ Ｐゴシック" pitchFamily="34" charset="-128"/>
            </a:endParaRPr>
          </a:p>
          <a:p>
            <a:pPr eaLnBrk="1" hangingPunct="1">
              <a:defRPr/>
            </a:pPr>
            <a:r>
              <a:rPr lang="en-US" altLang="en-US" dirty="0">
                <a:ea typeface="ＭＳ Ｐゴシック" pitchFamily="34" charset="-128"/>
                <a:cs typeface="ＭＳ Ｐゴシック" pitchFamily="34" charset="-128"/>
              </a:rPr>
              <a:t>Set and document the control risk for the revenue process.</a:t>
            </a:r>
          </a:p>
        </p:txBody>
      </p:sp>
      <p:sp>
        <p:nvSpPr>
          <p:cNvPr id="4" name="Slide Number Placeholder 3"/>
          <p:cNvSpPr>
            <a:spLocks noGrp="1"/>
          </p:cNvSpPr>
          <p:nvPr>
            <p:ph type="sldNum" sz="quarter" idx="10"/>
          </p:nvPr>
        </p:nvSpPr>
        <p:spPr/>
        <p:txBody>
          <a:bodyPr/>
          <a:lstStyle/>
          <a:p>
            <a:fld id="{ED355D2A-133C-4D7D-81D4-14D33A91400E}" type="slidenum">
              <a:rPr lang="en-US" smtClean="0"/>
              <a:t>15</a:t>
            </a:fld>
            <a:endParaRPr lang="en-US"/>
          </a:p>
        </p:txBody>
      </p:sp>
    </p:spTree>
    <p:extLst>
      <p:ext uri="{BB962C8B-B14F-4D97-AF65-F5344CB8AC3E}">
        <p14:creationId xmlns:p14="http://schemas.microsoft.com/office/powerpoint/2010/main" val="27897070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endParaRPr lang="en-US" altLang="en-US" dirty="0">
              <a:latin typeface="Arial" panose="020B0604020202020204" pitchFamily="34" charset="0"/>
              <a:ea typeface="ＭＳ Ｐゴシック" panose="020B0600070205080204" pitchFamily="34" charset="-128"/>
            </a:endParaRPr>
          </a:p>
        </p:txBody>
      </p:sp>
      <p:sp>
        <p:nvSpPr>
          <p:cNvPr id="4" name="Slide Number Placeholder 3"/>
          <p:cNvSpPr>
            <a:spLocks noGrp="1"/>
          </p:cNvSpPr>
          <p:nvPr>
            <p:ph type="sldNum" sz="quarter" idx="10"/>
          </p:nvPr>
        </p:nvSpPr>
        <p:spPr/>
        <p:txBody>
          <a:bodyPr/>
          <a:lstStyle/>
          <a:p>
            <a:fld id="{ED355D2A-133C-4D7D-81D4-14D33A91400E}" type="slidenum">
              <a:rPr lang="en-US" smtClean="0"/>
              <a:t>16</a:t>
            </a:fld>
            <a:endParaRPr lang="en-US"/>
          </a:p>
        </p:txBody>
      </p:sp>
    </p:spTree>
    <p:extLst>
      <p:ext uri="{BB962C8B-B14F-4D97-AF65-F5344CB8AC3E}">
        <p14:creationId xmlns:p14="http://schemas.microsoft.com/office/powerpoint/2010/main" val="31727490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dirty="0">
                <a:latin typeface="Arial" panose="020B0604020202020204" pitchFamily="34" charset="0"/>
                <a:ea typeface="ＭＳ Ｐゴシック" panose="020B0600070205080204" pitchFamily="34" charset="-128"/>
              </a:rPr>
              <a:t>Control Activities</a:t>
            </a:r>
          </a:p>
          <a:p>
            <a:pPr eaLnBrk="1" hangingPunct="1">
              <a:defRPr/>
            </a:pPr>
            <a:r>
              <a:rPr lang="en-US" altLang="en-US" dirty="0">
                <a:latin typeface="Arial" panose="020B0604020202020204" pitchFamily="34" charset="0"/>
                <a:ea typeface="ＭＳ Ｐゴシック" panose="020B0600070205080204" pitchFamily="34" charset="-128"/>
              </a:rPr>
              <a:t>The auditor identifies what controls ensure that the assertions for transactions and events are being met. Documentation of the auditor’s understanding of the revenue process can be accomplished using:</a:t>
            </a:r>
          </a:p>
          <a:p>
            <a:pPr marL="171450" indent="-171450" eaLnBrk="1" hangingPunct="1">
              <a:buFontTx/>
              <a:buChar char="-"/>
              <a:defRPr/>
            </a:pPr>
            <a:r>
              <a:rPr lang="en-US" altLang="en-US" dirty="0">
                <a:latin typeface="Arial" panose="020B0604020202020204" pitchFamily="34" charset="0"/>
                <a:ea typeface="ＭＳ Ｐゴシック" panose="020B0600070205080204" pitchFamily="34" charset="-128"/>
              </a:rPr>
              <a:t>Procedures Manuals</a:t>
            </a:r>
          </a:p>
          <a:p>
            <a:pPr marL="171450" indent="-171450" eaLnBrk="1" hangingPunct="1">
              <a:buFontTx/>
              <a:buChar char="-"/>
              <a:defRPr/>
            </a:pPr>
            <a:r>
              <a:rPr lang="en-US" altLang="en-US" dirty="0">
                <a:latin typeface="Arial" panose="020B0604020202020204" pitchFamily="34" charset="0"/>
                <a:ea typeface="ＭＳ Ｐゴシック" panose="020B0600070205080204" pitchFamily="34" charset="-128"/>
              </a:rPr>
              <a:t>Narrative descriptions</a:t>
            </a:r>
          </a:p>
          <a:p>
            <a:pPr marL="171450" indent="-171450" eaLnBrk="1" hangingPunct="1">
              <a:buFontTx/>
              <a:buChar char="-"/>
              <a:defRPr/>
            </a:pPr>
            <a:r>
              <a:rPr lang="en-US" altLang="en-US" dirty="0">
                <a:latin typeface="Arial" panose="020B0604020202020204" pitchFamily="34" charset="0"/>
                <a:ea typeface="ＭＳ Ｐゴシック" panose="020B0600070205080204" pitchFamily="34" charset="-128"/>
              </a:rPr>
              <a:t>Internal control questionnaires?</a:t>
            </a:r>
          </a:p>
          <a:p>
            <a:pPr marL="171450" indent="-171450" eaLnBrk="1" hangingPunct="1">
              <a:buFontTx/>
              <a:buChar char="-"/>
              <a:defRPr/>
            </a:pPr>
            <a:r>
              <a:rPr lang="en-US" altLang="en-US" dirty="0">
                <a:latin typeface="Arial" panose="020B0604020202020204" pitchFamily="34" charset="0"/>
                <a:ea typeface="ＭＳ Ｐゴシック" panose="020B0600070205080204" pitchFamily="34" charset="-128"/>
              </a:rPr>
              <a:t>Flowcharts</a:t>
            </a:r>
          </a:p>
        </p:txBody>
      </p:sp>
      <p:sp>
        <p:nvSpPr>
          <p:cNvPr id="4" name="Slide Number Placeholder 3"/>
          <p:cNvSpPr>
            <a:spLocks noGrp="1"/>
          </p:cNvSpPr>
          <p:nvPr>
            <p:ph type="sldNum" sz="quarter" idx="10"/>
          </p:nvPr>
        </p:nvSpPr>
        <p:spPr/>
        <p:txBody>
          <a:bodyPr/>
          <a:lstStyle/>
          <a:p>
            <a:fld id="{ED355D2A-133C-4D7D-81D4-14D33A91400E}" type="slidenum">
              <a:rPr lang="en-US" smtClean="0"/>
              <a:t>17</a:t>
            </a:fld>
            <a:endParaRPr lang="en-US"/>
          </a:p>
        </p:txBody>
      </p:sp>
    </p:spTree>
    <p:extLst>
      <p:ext uri="{BB962C8B-B14F-4D97-AF65-F5344CB8AC3E}">
        <p14:creationId xmlns:p14="http://schemas.microsoft.com/office/powerpoint/2010/main" val="31727490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dirty="0">
                <a:ea typeface="ＭＳ Ｐゴシック" pitchFamily="34" charset="-128"/>
                <a:cs typeface="ＭＳ Ｐゴシック" pitchFamily="34" charset="-128"/>
              </a:rPr>
              <a:t>Some of the things that play into an auditor’s knowledge are:</a:t>
            </a:r>
          </a:p>
          <a:p>
            <a:pPr eaLnBrk="1" hangingPunct="1">
              <a:defRPr/>
            </a:pPr>
            <a:r>
              <a:rPr lang="en-US" altLang="en-US" dirty="0">
                <a:ea typeface="ＭＳ Ｐゴシック" pitchFamily="34" charset="-128"/>
                <a:cs typeface="ＭＳ Ｐゴシック" pitchFamily="34" charset="-128"/>
              </a:rPr>
              <a:t>-</a:t>
            </a:r>
            <a:r>
              <a:rPr lang="en-US" altLang="en-US" dirty="0">
                <a:solidFill>
                  <a:srgbClr val="2D2DB9"/>
                </a:solidFill>
                <a:effectLst>
                  <a:outerShdw blurRad="38100" dist="38100" dir="2700000" algn="tl">
                    <a:srgbClr val="C0C0C0"/>
                  </a:outerShdw>
                </a:effectLst>
                <a:ea typeface="ＭＳ Ｐゴシック" pitchFamily="34" charset="-128"/>
                <a:cs typeface="ＭＳ Ｐゴシック" pitchFamily="34" charset="-128"/>
              </a:rPr>
              <a:t>The process by which sales, cash receipts, and sales returns and allowances transactions are initiated.</a:t>
            </a:r>
          </a:p>
          <a:p>
            <a:pPr eaLnBrk="1" hangingPunct="1">
              <a:defRPr/>
            </a:pPr>
            <a:endParaRPr lang="en-US" altLang="en-US" dirty="0">
              <a:solidFill>
                <a:srgbClr val="2D2DB9"/>
              </a:solidFill>
              <a:effectLst>
                <a:outerShdw blurRad="38100" dist="38100" dir="2700000" algn="tl">
                  <a:srgbClr val="C0C0C0"/>
                </a:outerShdw>
              </a:effectLst>
              <a:ea typeface="ＭＳ Ｐゴシック" pitchFamily="34" charset="-128"/>
              <a:cs typeface="ＭＳ Ｐゴシック" pitchFamily="34" charset="-128"/>
            </a:endParaRPr>
          </a:p>
          <a:p>
            <a:pPr eaLnBrk="1" hangingPunct="1">
              <a:defRPr/>
            </a:pPr>
            <a:r>
              <a:rPr lang="en-US" altLang="en-US" dirty="0">
                <a:ea typeface="ＭＳ Ｐゴシック" pitchFamily="34" charset="-128"/>
                <a:cs typeface="ＭＳ Ｐゴシック" pitchFamily="34" charset="-128"/>
              </a:rPr>
              <a:t>-</a:t>
            </a:r>
            <a:r>
              <a:rPr lang="en-US" altLang="en-US" dirty="0">
                <a:solidFill>
                  <a:srgbClr val="2D2DB9"/>
                </a:solidFill>
                <a:effectLst>
                  <a:outerShdw blurRad="38100" dist="38100" dir="2700000" algn="tl">
                    <a:srgbClr val="C0C0C0"/>
                  </a:outerShdw>
                </a:effectLst>
                <a:ea typeface="ＭＳ Ｐゴシック" pitchFamily="34" charset="-128"/>
                <a:cs typeface="ＭＳ Ｐゴシック" pitchFamily="34" charset="-128"/>
              </a:rPr>
              <a:t>The flow of each transaction from initiation to inclusion in the financial statements.</a:t>
            </a:r>
          </a:p>
          <a:p>
            <a:pPr eaLnBrk="1" hangingPunct="1">
              <a:defRPr/>
            </a:pPr>
            <a:endParaRPr lang="en-US" altLang="en-US" dirty="0">
              <a:ea typeface="ＭＳ Ｐゴシック" pitchFamily="34" charset="-128"/>
              <a:cs typeface="ＭＳ Ｐゴシック" pitchFamily="34" charset="-128"/>
            </a:endParaRPr>
          </a:p>
          <a:p>
            <a:pPr eaLnBrk="1" hangingPunct="1">
              <a:buFontTx/>
              <a:buChar char="-"/>
              <a:defRPr/>
            </a:pPr>
            <a:r>
              <a:rPr lang="en-US" altLang="en-US" dirty="0">
                <a:solidFill>
                  <a:srgbClr val="2D2DB9"/>
                </a:solidFill>
                <a:effectLst>
                  <a:outerShdw blurRad="38100" dist="38100" dir="2700000" algn="tl">
                    <a:srgbClr val="C0C0C0"/>
                  </a:outerShdw>
                </a:effectLst>
                <a:ea typeface="ＭＳ Ｐゴシック" pitchFamily="34" charset="-128"/>
                <a:cs typeface="ＭＳ Ｐゴシック" pitchFamily="34" charset="-128"/>
              </a:rPr>
              <a:t>The accounting records, supporting documents, and accounts that are involved in sales, cash receipts, and sales returns.</a:t>
            </a:r>
          </a:p>
          <a:p>
            <a:pPr eaLnBrk="1" hangingPunct="1">
              <a:buFontTx/>
              <a:buChar char="-"/>
              <a:defRPr/>
            </a:pPr>
            <a:endParaRPr lang="en-US" altLang="en-US" dirty="0">
              <a:solidFill>
                <a:srgbClr val="2D2DB9"/>
              </a:solidFill>
              <a:effectLst>
                <a:outerShdw blurRad="38100" dist="38100" dir="2700000" algn="tl">
                  <a:srgbClr val="C0C0C0"/>
                </a:outerShdw>
              </a:effectLst>
              <a:ea typeface="ＭＳ Ｐゴシック" pitchFamily="34" charset="-128"/>
              <a:cs typeface="ＭＳ Ｐゴシック" pitchFamily="34" charset="-128"/>
            </a:endParaRPr>
          </a:p>
          <a:p>
            <a:pPr eaLnBrk="1" hangingPunct="1">
              <a:buFontTx/>
              <a:buChar char="-"/>
              <a:defRPr/>
            </a:pPr>
            <a:r>
              <a:rPr lang="en-US" altLang="en-US" dirty="0">
                <a:solidFill>
                  <a:srgbClr val="2D2DB9"/>
                </a:solidFill>
                <a:effectLst>
                  <a:outerShdw blurRad="38100" dist="38100" dir="2700000" algn="tl">
                    <a:srgbClr val="C0C0C0"/>
                  </a:outerShdw>
                </a:effectLst>
                <a:ea typeface="ＭＳ Ｐゴシック" pitchFamily="34" charset="-128"/>
                <a:cs typeface="ＭＳ Ｐゴシック" pitchFamily="34" charset="-128"/>
              </a:rPr>
              <a:t>The process used to prepare estimates for accounts such as bad debts and sales returns.</a:t>
            </a:r>
          </a:p>
        </p:txBody>
      </p:sp>
      <p:sp>
        <p:nvSpPr>
          <p:cNvPr id="4" name="Slide Number Placeholder 3"/>
          <p:cNvSpPr>
            <a:spLocks noGrp="1"/>
          </p:cNvSpPr>
          <p:nvPr>
            <p:ph type="sldNum" sz="quarter" idx="10"/>
          </p:nvPr>
        </p:nvSpPr>
        <p:spPr/>
        <p:txBody>
          <a:bodyPr/>
          <a:lstStyle/>
          <a:p>
            <a:fld id="{ED355D2A-133C-4D7D-81D4-14D33A91400E}" type="slidenum">
              <a:rPr lang="en-US" smtClean="0"/>
              <a:t>18</a:t>
            </a:fld>
            <a:endParaRPr lang="en-US"/>
          </a:p>
        </p:txBody>
      </p:sp>
    </p:spTree>
    <p:extLst>
      <p:ext uri="{BB962C8B-B14F-4D97-AF65-F5344CB8AC3E}">
        <p14:creationId xmlns:p14="http://schemas.microsoft.com/office/powerpoint/2010/main" val="21108543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Monitoring of Controls:</a:t>
            </a:r>
          </a:p>
          <a:p>
            <a:pPr eaLnBrk="1" hangingPunct="1"/>
            <a:endParaRPr lang="en-US" altLang="en-US" dirty="0">
              <a:ea typeface="ＭＳ Ｐゴシック" pitchFamily="34" charset="-128"/>
            </a:endParaRPr>
          </a:p>
          <a:p>
            <a:pPr eaLnBrk="1" hangingPunct="1"/>
            <a:r>
              <a:rPr lang="en-US" altLang="en-US" dirty="0">
                <a:solidFill>
                  <a:srgbClr val="7E4E99"/>
                </a:solidFill>
                <a:ea typeface="ＭＳ Ｐゴシック" pitchFamily="34" charset="-128"/>
              </a:rPr>
              <a:t>The auditor must understand how management assesses the design and operation of controls in the revenue process. This understanding should include how supervisory personnel review the personnel who perform the controls and evaluate the performance of the entity’s</a:t>
            </a:r>
            <a:r>
              <a:rPr lang="en-US" altLang="ja-JP" dirty="0">
                <a:solidFill>
                  <a:srgbClr val="7E4E99"/>
                </a:solidFill>
                <a:ea typeface="ＭＳ Ｐゴシック" pitchFamily="34" charset="-128"/>
              </a:rPr>
              <a:t> IT function.</a:t>
            </a:r>
            <a:endParaRPr lang="en-US" altLang="en-US" dirty="0">
              <a:solidFill>
                <a:srgbClr val="7E4E99"/>
              </a:solidFill>
              <a:ea typeface="ＭＳ Ｐゴシック" pitchFamily="34" charset="-128"/>
            </a:endParaRPr>
          </a:p>
        </p:txBody>
      </p:sp>
      <p:sp>
        <p:nvSpPr>
          <p:cNvPr id="4" name="Slide Number Placeholder 3"/>
          <p:cNvSpPr>
            <a:spLocks noGrp="1"/>
          </p:cNvSpPr>
          <p:nvPr>
            <p:ph type="sldNum" sz="quarter" idx="10"/>
          </p:nvPr>
        </p:nvSpPr>
        <p:spPr/>
        <p:txBody>
          <a:bodyPr/>
          <a:lstStyle/>
          <a:p>
            <a:fld id="{ED355D2A-133C-4D7D-81D4-14D33A91400E}" type="slidenum">
              <a:rPr lang="en-US" smtClean="0"/>
              <a:t>19</a:t>
            </a:fld>
            <a:endParaRPr lang="en-US"/>
          </a:p>
        </p:txBody>
      </p:sp>
    </p:spTree>
    <p:extLst>
      <p:ext uri="{BB962C8B-B14F-4D97-AF65-F5344CB8AC3E}">
        <p14:creationId xmlns:p14="http://schemas.microsoft.com/office/powerpoint/2010/main" val="21108543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Plan and Perform Tests of Controls:</a:t>
            </a:r>
          </a:p>
          <a:p>
            <a:pPr eaLnBrk="1" hangingPunct="1"/>
            <a:r>
              <a:rPr lang="en-US" altLang="en-US" dirty="0">
                <a:solidFill>
                  <a:srgbClr val="7E4E99"/>
                </a:solidFill>
                <a:ea typeface="ＭＳ Ｐゴシック" pitchFamily="34" charset="-128"/>
              </a:rPr>
              <a:t>The auditor systematically examines the entity’s</a:t>
            </a:r>
            <a:r>
              <a:rPr lang="en-US" altLang="ja-JP" dirty="0">
                <a:solidFill>
                  <a:srgbClr val="7E4E99"/>
                </a:solidFill>
                <a:ea typeface="ＭＳ Ｐゴシック" pitchFamily="34" charset="-128"/>
              </a:rPr>
              <a:t> revenue process to identify relevant controls that help to prevent, or detect and correct, material misstatements.</a:t>
            </a:r>
            <a:endParaRPr lang="en-US" altLang="en-US" dirty="0">
              <a:solidFill>
                <a:srgbClr val="7E4E99"/>
              </a:solidFill>
              <a:ea typeface="ＭＳ Ｐゴシック" pitchFamily="34" charset="-128"/>
            </a:endParaRPr>
          </a:p>
          <a:p>
            <a:pPr eaLnBrk="1" hangingPunct="1"/>
            <a:r>
              <a:rPr lang="en-US" altLang="en-US" dirty="0">
                <a:ea typeface="ＭＳ Ｐゴシック" pitchFamily="34" charset="-128"/>
              </a:rPr>
              <a:t>In order to properly set control risk, the auditor must test controls over the revenue process. Such tests may include . . .</a:t>
            </a:r>
          </a:p>
          <a:p>
            <a:pPr eaLnBrk="1" hangingPunct="1"/>
            <a:r>
              <a:rPr lang="en-US" altLang="en-US" dirty="0">
                <a:ea typeface="ＭＳ Ｐゴシック" pitchFamily="34" charset="-128"/>
              </a:rPr>
              <a:t>-</a:t>
            </a:r>
            <a:r>
              <a:rPr lang="en-US" altLang="en-US" dirty="0">
                <a:solidFill>
                  <a:srgbClr val="22228B"/>
                </a:solidFill>
                <a:ea typeface="ＭＳ Ｐゴシック" pitchFamily="34" charset="-128"/>
              </a:rPr>
              <a:t>Inquiry of client personnel.</a:t>
            </a:r>
          </a:p>
          <a:p>
            <a:pPr eaLnBrk="1" hangingPunct="1"/>
            <a:r>
              <a:rPr lang="en-US" altLang="en-US" dirty="0">
                <a:ea typeface="ＭＳ Ｐゴシック" pitchFamily="34" charset="-128"/>
              </a:rPr>
              <a:t>-</a:t>
            </a:r>
            <a:r>
              <a:rPr lang="en-US" altLang="en-US" dirty="0">
                <a:solidFill>
                  <a:srgbClr val="22228B"/>
                </a:solidFill>
                <a:ea typeface="ＭＳ Ｐゴシック" pitchFamily="34" charset="-128"/>
              </a:rPr>
              <a:t>Inspection of documents and records.</a:t>
            </a:r>
          </a:p>
          <a:p>
            <a:pPr eaLnBrk="1" hangingPunct="1"/>
            <a:r>
              <a:rPr lang="en-US" altLang="en-US" dirty="0">
                <a:ea typeface="ＭＳ Ｐゴシック" pitchFamily="34" charset="-128"/>
              </a:rPr>
              <a:t>-</a:t>
            </a:r>
            <a:r>
              <a:rPr lang="en-US" altLang="en-US" dirty="0">
                <a:solidFill>
                  <a:srgbClr val="22228B"/>
                </a:solidFill>
                <a:ea typeface="ＭＳ Ｐゴシック" pitchFamily="34" charset="-128"/>
              </a:rPr>
              <a:t>Observations of the operation of the control.</a:t>
            </a:r>
          </a:p>
          <a:p>
            <a:pPr eaLnBrk="1" hangingPunct="1">
              <a:buFontTx/>
              <a:buChar char="-"/>
            </a:pPr>
            <a:r>
              <a:rPr lang="en-US" altLang="en-US" dirty="0">
                <a:ea typeface="ＭＳ Ｐゴシック" pitchFamily="34" charset="-128"/>
              </a:rPr>
              <a:t>Walkthroughs</a:t>
            </a:r>
          </a:p>
          <a:p>
            <a:pPr eaLnBrk="1" hangingPunct="1">
              <a:buFontTx/>
              <a:buChar char="-"/>
            </a:pPr>
            <a:r>
              <a:rPr lang="en-US" altLang="en-US" dirty="0" err="1">
                <a:solidFill>
                  <a:srgbClr val="7E4E99"/>
                </a:solidFill>
                <a:ea typeface="ＭＳ Ｐゴシック" pitchFamily="34" charset="-128"/>
              </a:rPr>
              <a:t>Reperformance</a:t>
            </a:r>
            <a:r>
              <a:rPr lang="en-US" altLang="en-US" dirty="0">
                <a:solidFill>
                  <a:srgbClr val="7E4E99"/>
                </a:solidFill>
                <a:ea typeface="ＭＳ Ｐゴシック" pitchFamily="34" charset="-128"/>
              </a:rPr>
              <a:t> of the control activities.</a:t>
            </a:r>
          </a:p>
        </p:txBody>
      </p:sp>
      <p:sp>
        <p:nvSpPr>
          <p:cNvPr id="4" name="Slide Number Placeholder 3"/>
          <p:cNvSpPr>
            <a:spLocks noGrp="1"/>
          </p:cNvSpPr>
          <p:nvPr>
            <p:ph type="sldNum" sz="quarter" idx="10"/>
          </p:nvPr>
        </p:nvSpPr>
        <p:spPr/>
        <p:txBody>
          <a:bodyPr/>
          <a:lstStyle/>
          <a:p>
            <a:fld id="{ED355D2A-133C-4D7D-81D4-14D33A91400E}" type="slidenum">
              <a:rPr lang="en-US" smtClean="0"/>
              <a:t>20</a:t>
            </a:fld>
            <a:endParaRPr lang="en-US"/>
          </a:p>
        </p:txBody>
      </p:sp>
    </p:spTree>
    <p:extLst>
      <p:ext uri="{BB962C8B-B14F-4D97-AF65-F5344CB8AC3E}">
        <p14:creationId xmlns:p14="http://schemas.microsoft.com/office/powerpoint/2010/main" val="21108543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solidFill>
                  <a:srgbClr val="7E4E99"/>
                </a:solidFill>
                <a:ea typeface="ＭＳ Ｐゴシック" pitchFamily="34" charset="-128"/>
              </a:rPr>
              <a:t>Revenue is defined as inflows or other enhancements of assets of an entity or settlements of its liabilities (or a combination of both) from delivery or producing goods, rendering services, or other activities that constitute the entity’s</a:t>
            </a:r>
            <a:r>
              <a:rPr lang="en-US" altLang="ja-JP" dirty="0">
                <a:solidFill>
                  <a:srgbClr val="7E4E99"/>
                </a:solidFill>
                <a:ea typeface="ＭＳ Ｐゴシック" pitchFamily="34" charset="-128"/>
              </a:rPr>
              <a:t> major or central operations.</a:t>
            </a:r>
            <a:endParaRPr lang="en-US" altLang="en-US" dirty="0">
              <a:solidFill>
                <a:srgbClr val="7E4E99"/>
              </a:solidFill>
              <a:ea typeface="ＭＳ Ｐゴシック" pitchFamily="34" charset="-128"/>
            </a:endParaRPr>
          </a:p>
        </p:txBody>
      </p:sp>
      <p:sp>
        <p:nvSpPr>
          <p:cNvPr id="4" name="Slide Number Placeholder 3"/>
          <p:cNvSpPr>
            <a:spLocks noGrp="1"/>
          </p:cNvSpPr>
          <p:nvPr>
            <p:ph type="sldNum" sz="quarter" idx="10"/>
          </p:nvPr>
        </p:nvSpPr>
        <p:spPr/>
        <p:txBody>
          <a:bodyPr/>
          <a:lstStyle/>
          <a:p>
            <a:fld id="{ED355D2A-133C-4D7D-81D4-14D33A91400E}" type="slidenum">
              <a:rPr lang="en-US" smtClean="0"/>
              <a:t>3</a:t>
            </a:fld>
            <a:endParaRPr lang="en-US"/>
          </a:p>
        </p:txBody>
      </p:sp>
    </p:spTree>
    <p:extLst>
      <p:ext uri="{BB962C8B-B14F-4D97-AF65-F5344CB8AC3E}">
        <p14:creationId xmlns:p14="http://schemas.microsoft.com/office/powerpoint/2010/main" val="30256358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Set and Document the Control Risk:</a:t>
            </a:r>
          </a:p>
          <a:p>
            <a:pPr eaLnBrk="1" hangingPunct="1"/>
            <a:r>
              <a:rPr lang="en-US" altLang="en-US" dirty="0">
                <a:solidFill>
                  <a:srgbClr val="2D2DB9"/>
                </a:solidFill>
                <a:ea typeface="ＭＳ Ｐゴシック" pitchFamily="34" charset="-128"/>
              </a:rPr>
              <a:t>If the results of the tests of controls </a:t>
            </a:r>
            <a:r>
              <a:rPr lang="en-US" altLang="en-US" i="1" dirty="0">
                <a:solidFill>
                  <a:srgbClr val="0000CC"/>
                </a:solidFill>
                <a:ea typeface="ＭＳ Ｐゴシック" pitchFamily="34" charset="-128"/>
              </a:rPr>
              <a:t>support</a:t>
            </a:r>
            <a:r>
              <a:rPr lang="en-US" altLang="en-US" dirty="0">
                <a:ea typeface="ＭＳ Ｐゴシック" pitchFamily="34" charset="-128"/>
              </a:rPr>
              <a:t> </a:t>
            </a:r>
            <a:r>
              <a:rPr lang="en-US" altLang="en-US" dirty="0">
                <a:solidFill>
                  <a:srgbClr val="2D2DB9"/>
                </a:solidFill>
                <a:ea typeface="ＭＳ Ｐゴシック" pitchFamily="34" charset="-128"/>
              </a:rPr>
              <a:t>the planned level of control risk, the auditor conducts the </a:t>
            </a:r>
            <a:r>
              <a:rPr lang="en-US" altLang="en-US" i="1" dirty="0">
                <a:solidFill>
                  <a:srgbClr val="0000CC"/>
                </a:solidFill>
                <a:ea typeface="ＭＳ Ｐゴシック" pitchFamily="34" charset="-128"/>
              </a:rPr>
              <a:t>planned </a:t>
            </a:r>
            <a:r>
              <a:rPr lang="en-US" altLang="en-US" dirty="0">
                <a:solidFill>
                  <a:srgbClr val="2D2DB9"/>
                </a:solidFill>
                <a:ea typeface="ＭＳ Ｐゴシック" pitchFamily="34" charset="-128"/>
              </a:rPr>
              <a:t>level of substantive procedures for the account balances.</a:t>
            </a:r>
          </a:p>
          <a:p>
            <a:pPr eaLnBrk="1" hangingPunct="1"/>
            <a:r>
              <a:rPr lang="en-US" altLang="en-US" dirty="0">
                <a:ea typeface="ＭＳ Ｐゴシック" pitchFamily="34" charset="-128"/>
              </a:rPr>
              <a:t>The level of control risk for the revenue process can be set using either quantitative amounts or qualitative terms such as “low,” “medium,” or “high.”</a:t>
            </a:r>
          </a:p>
        </p:txBody>
      </p:sp>
      <p:sp>
        <p:nvSpPr>
          <p:cNvPr id="4" name="Slide Number Placeholder 3"/>
          <p:cNvSpPr>
            <a:spLocks noGrp="1"/>
          </p:cNvSpPr>
          <p:nvPr>
            <p:ph type="sldNum" sz="quarter" idx="10"/>
          </p:nvPr>
        </p:nvSpPr>
        <p:spPr/>
        <p:txBody>
          <a:bodyPr/>
          <a:lstStyle/>
          <a:p>
            <a:fld id="{ED355D2A-133C-4D7D-81D4-14D33A91400E}" type="slidenum">
              <a:rPr lang="en-US" smtClean="0"/>
              <a:t>21</a:t>
            </a:fld>
            <a:endParaRPr lang="en-US"/>
          </a:p>
        </p:txBody>
      </p:sp>
    </p:spTree>
    <p:extLst>
      <p:ext uri="{BB962C8B-B14F-4D97-AF65-F5344CB8AC3E}">
        <p14:creationId xmlns:p14="http://schemas.microsoft.com/office/powerpoint/2010/main" val="21108543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Assertions about Classes of Transactions and Events for the Period under Audit:</a:t>
            </a:r>
          </a:p>
          <a:p>
            <a:pPr eaLnBrk="1" hangingPunct="1"/>
            <a:endParaRPr lang="en-US" altLang="en-US" dirty="0">
              <a:ea typeface="ＭＳ Ｐゴシック" pitchFamily="34" charset="-128"/>
            </a:endParaRPr>
          </a:p>
          <a:p>
            <a:pPr eaLnBrk="1" hangingPunct="1"/>
            <a:r>
              <a:rPr lang="en-US" altLang="en-US" b="1" dirty="0">
                <a:ea typeface="ＭＳ Ｐゴシック" pitchFamily="34" charset="-128"/>
              </a:rPr>
              <a:t>Occurrence:</a:t>
            </a:r>
            <a:r>
              <a:rPr lang="en-US" altLang="en-US" dirty="0">
                <a:ea typeface="ＭＳ Ｐゴシック" pitchFamily="34" charset="-128"/>
              </a:rPr>
              <a:t> </a:t>
            </a:r>
            <a:r>
              <a:rPr lang="en-US" altLang="en-US" b="1" dirty="0">
                <a:ea typeface="ＭＳ Ｐゴシック" pitchFamily="34" charset="-128"/>
              </a:rPr>
              <a:t>All revenue and cash receipt transactions and events that have been recorded have occurred and pertain to the entity.</a:t>
            </a:r>
            <a:r>
              <a:rPr lang="en-US" altLang="en-US" dirty="0">
                <a:ea typeface="ＭＳ Ｐゴシック" pitchFamily="34" charset="-128"/>
              </a:rPr>
              <a:t> </a:t>
            </a:r>
          </a:p>
          <a:p>
            <a:pPr eaLnBrk="1" hangingPunct="1"/>
            <a:r>
              <a:rPr lang="en-US" altLang="en-US" b="1" dirty="0">
                <a:ea typeface="ＭＳ Ｐゴシック" pitchFamily="34" charset="-128"/>
              </a:rPr>
              <a:t>Completeness:</a:t>
            </a:r>
            <a:r>
              <a:rPr lang="en-US" altLang="en-US" dirty="0">
                <a:ea typeface="ＭＳ Ｐゴシック" pitchFamily="34" charset="-128"/>
              </a:rPr>
              <a:t> </a:t>
            </a:r>
            <a:r>
              <a:rPr lang="en-US" altLang="en-US" b="1" dirty="0">
                <a:ea typeface="ＭＳ Ｐゴシック" pitchFamily="34" charset="-128"/>
              </a:rPr>
              <a:t>All revenue and cash receipt transactions and events that should have been recorded have been recorded.</a:t>
            </a:r>
            <a:r>
              <a:rPr lang="en-US" altLang="en-US" dirty="0">
                <a:ea typeface="ＭＳ Ｐゴシック" pitchFamily="34" charset="-128"/>
              </a:rPr>
              <a:t> </a:t>
            </a:r>
          </a:p>
          <a:p>
            <a:pPr eaLnBrk="1" hangingPunct="1"/>
            <a:r>
              <a:rPr lang="en-US" altLang="en-US" b="1" dirty="0">
                <a:ea typeface="ＭＳ Ｐゴシック" pitchFamily="34" charset="-128"/>
              </a:rPr>
              <a:t>Authorization:</a:t>
            </a:r>
            <a:r>
              <a:rPr lang="en-US" altLang="en-US" dirty="0">
                <a:ea typeface="ＭＳ Ｐゴシック" pitchFamily="34" charset="-128"/>
              </a:rPr>
              <a:t> </a:t>
            </a:r>
            <a:r>
              <a:rPr lang="en-US" altLang="en-US" b="1" dirty="0">
                <a:ea typeface="ＭＳ Ｐゴシック" pitchFamily="34" charset="-128"/>
              </a:rPr>
              <a:t>All revenue and cash receipt transactions and events are properly authorized.</a:t>
            </a:r>
            <a:r>
              <a:rPr lang="en-US" altLang="en-US" dirty="0">
                <a:ea typeface="ＭＳ Ｐゴシック" pitchFamily="34" charset="-128"/>
              </a:rPr>
              <a:t> </a:t>
            </a:r>
          </a:p>
          <a:p>
            <a:pPr eaLnBrk="1" hangingPunct="1"/>
            <a:r>
              <a:rPr lang="en-US" altLang="en-US" b="1" dirty="0">
                <a:ea typeface="ＭＳ Ｐゴシック" pitchFamily="34" charset="-128"/>
              </a:rPr>
              <a:t>Accuracy:</a:t>
            </a:r>
            <a:r>
              <a:rPr lang="en-US" altLang="en-US" dirty="0">
                <a:ea typeface="ＭＳ Ｐゴシック" pitchFamily="34" charset="-128"/>
              </a:rPr>
              <a:t> </a:t>
            </a:r>
            <a:r>
              <a:rPr lang="en-US" altLang="en-US" b="1" dirty="0">
                <a:ea typeface="ＭＳ Ｐゴシック" pitchFamily="34" charset="-128"/>
              </a:rPr>
              <a:t>Amounts and other data relating to recorded revenue and cash receipt transactions and events have been recorded appropriately.</a:t>
            </a:r>
            <a:r>
              <a:rPr lang="en-US" altLang="en-US" dirty="0">
                <a:ea typeface="ＭＳ Ｐゴシック" pitchFamily="34" charset="-128"/>
              </a:rPr>
              <a:t> </a:t>
            </a:r>
          </a:p>
          <a:p>
            <a:pPr eaLnBrk="1" hangingPunct="1"/>
            <a:r>
              <a:rPr lang="en-US" altLang="en-US" b="1" dirty="0">
                <a:ea typeface="ＭＳ Ｐゴシック" pitchFamily="34" charset="-128"/>
              </a:rPr>
              <a:t>Cutoff:</a:t>
            </a:r>
            <a:r>
              <a:rPr lang="en-US" altLang="en-US" dirty="0">
                <a:ea typeface="ＭＳ Ｐゴシック" pitchFamily="34" charset="-128"/>
              </a:rPr>
              <a:t> </a:t>
            </a:r>
            <a:r>
              <a:rPr lang="en-US" altLang="en-US" b="1" dirty="0">
                <a:ea typeface="ＭＳ Ｐゴシック" pitchFamily="34" charset="-128"/>
              </a:rPr>
              <a:t>All revenue and cash receipt transactions and events have been recorded in the correct accounting period.</a:t>
            </a:r>
            <a:r>
              <a:rPr lang="en-US" altLang="en-US" dirty="0">
                <a:ea typeface="ＭＳ Ｐゴシック" pitchFamily="34" charset="-128"/>
              </a:rPr>
              <a:t> </a:t>
            </a:r>
          </a:p>
          <a:p>
            <a:pPr eaLnBrk="1" hangingPunct="1"/>
            <a:r>
              <a:rPr lang="en-US" altLang="en-US" b="1" dirty="0">
                <a:ea typeface="ＭＳ Ｐゴシック" pitchFamily="34" charset="-128"/>
              </a:rPr>
              <a:t>Classification:</a:t>
            </a:r>
            <a:r>
              <a:rPr lang="en-US" altLang="en-US" dirty="0">
                <a:ea typeface="ＭＳ Ｐゴシック" pitchFamily="34" charset="-128"/>
              </a:rPr>
              <a:t> </a:t>
            </a:r>
            <a:r>
              <a:rPr lang="en-US" altLang="en-US" b="1" dirty="0">
                <a:ea typeface="ＭＳ Ｐゴシック" pitchFamily="34" charset="-128"/>
              </a:rPr>
              <a:t>All revenue and cash receipt transactions and events have been recorded in the proper accounts.</a:t>
            </a:r>
            <a:endParaRPr lang="en-US" altLang="en-US" dirty="0">
              <a:ea typeface="ＭＳ Ｐゴシック" pitchFamily="34" charset="-128"/>
            </a:endParaRPr>
          </a:p>
        </p:txBody>
      </p:sp>
      <p:sp>
        <p:nvSpPr>
          <p:cNvPr id="4" name="Slide Number Placeholder 3"/>
          <p:cNvSpPr>
            <a:spLocks noGrp="1"/>
          </p:cNvSpPr>
          <p:nvPr>
            <p:ph type="sldNum" sz="quarter" idx="10"/>
          </p:nvPr>
        </p:nvSpPr>
        <p:spPr/>
        <p:txBody>
          <a:bodyPr/>
          <a:lstStyle/>
          <a:p>
            <a:fld id="{ED355D2A-133C-4D7D-81D4-14D33A91400E}" type="slidenum">
              <a:rPr lang="en-US" smtClean="0"/>
              <a:t>22</a:t>
            </a:fld>
            <a:endParaRPr lang="en-US"/>
          </a:p>
        </p:txBody>
      </p:sp>
    </p:spTree>
    <p:extLst>
      <p:ext uri="{BB962C8B-B14F-4D97-AF65-F5344CB8AC3E}">
        <p14:creationId xmlns:p14="http://schemas.microsoft.com/office/powerpoint/2010/main" val="32604632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dirty="0">
                <a:ea typeface="ＭＳ Ｐゴシック" pitchFamily="34" charset="-128"/>
                <a:cs typeface="ＭＳ Ｐゴシック" pitchFamily="34" charset="-128"/>
              </a:rPr>
              <a:t>Occurrence of Revenue Transactions:</a:t>
            </a:r>
          </a:p>
          <a:p>
            <a:pPr eaLnBrk="1" hangingPunct="1">
              <a:defRPr/>
            </a:pPr>
            <a:endParaRPr lang="en-US" altLang="en-US" dirty="0">
              <a:ea typeface="ＭＳ Ｐゴシック" pitchFamily="34" charset="-128"/>
              <a:cs typeface="ＭＳ Ｐゴシック" pitchFamily="34" charset="-128"/>
            </a:endParaRPr>
          </a:p>
          <a:p>
            <a:pPr eaLnBrk="1" hangingPunct="1">
              <a:defRPr/>
            </a:pPr>
            <a:r>
              <a:rPr lang="en-US" altLang="en-US" dirty="0">
                <a:solidFill>
                  <a:schemeClr val="bg1"/>
                </a:solidFill>
                <a:effectLst>
                  <a:outerShdw blurRad="38100" dist="38100" dir="2700000" algn="tl">
                    <a:srgbClr val="C0C0C0"/>
                  </a:outerShdw>
                </a:effectLst>
                <a:ea typeface="ＭＳ Ｐゴシック" pitchFamily="34" charset="-128"/>
                <a:cs typeface="ＭＳ Ｐゴシック" pitchFamily="34" charset="-128"/>
              </a:rPr>
              <a:t>The auditor is concerned about two major types of material misstatements:</a:t>
            </a:r>
          </a:p>
          <a:p>
            <a:pPr>
              <a:spcBef>
                <a:spcPct val="50000"/>
              </a:spcBef>
              <a:buClr>
                <a:schemeClr val="bg1"/>
              </a:buClr>
              <a:buFontTx/>
              <a:buAutoNum type="arabicPeriod"/>
              <a:defRPr/>
            </a:pPr>
            <a:r>
              <a:rPr lang="en-US" altLang="en-US" dirty="0">
                <a:solidFill>
                  <a:schemeClr val="bg1"/>
                </a:solidFill>
                <a:effectLst>
                  <a:outerShdw blurRad="38100" dist="38100" dir="2700000" algn="tl">
                    <a:srgbClr val="C0C0C0"/>
                  </a:outerShdw>
                </a:effectLst>
                <a:ea typeface="ＭＳ Ｐゴシック" pitchFamily="34" charset="-128"/>
                <a:cs typeface="ＭＳ Ｐゴシック" pitchFamily="34" charset="-128"/>
              </a:rPr>
              <a:t> Sales to fictitious customers.</a:t>
            </a:r>
          </a:p>
          <a:p>
            <a:pPr>
              <a:spcBef>
                <a:spcPct val="50000"/>
              </a:spcBef>
              <a:buClr>
                <a:schemeClr val="bg1"/>
              </a:buClr>
              <a:buFontTx/>
              <a:buAutoNum type="arabicPeriod"/>
              <a:defRPr/>
            </a:pPr>
            <a:r>
              <a:rPr lang="en-US" altLang="en-US" dirty="0">
                <a:solidFill>
                  <a:schemeClr val="bg1"/>
                </a:solidFill>
                <a:effectLst>
                  <a:outerShdw blurRad="38100" dist="38100" dir="2700000" algn="tl">
                    <a:srgbClr val="C0C0C0"/>
                  </a:outerShdw>
                </a:effectLst>
                <a:ea typeface="ＭＳ Ｐゴシック" pitchFamily="34" charset="-128"/>
                <a:cs typeface="ＭＳ Ｐゴシック" pitchFamily="34" charset="-128"/>
              </a:rPr>
              <a:t> Recording revenue when goods have not been shipped or services have not been performed.</a:t>
            </a:r>
          </a:p>
          <a:p>
            <a:pPr eaLnBrk="1" hangingPunct="1">
              <a:defRPr/>
            </a:pPr>
            <a:endParaRPr lang="en-US" altLang="en-US" dirty="0">
              <a:ea typeface="ＭＳ Ｐゴシック" pitchFamily="34" charset="-128"/>
              <a:cs typeface="ＭＳ Ｐゴシック" pitchFamily="34" charset="-128"/>
            </a:endParaRPr>
          </a:p>
          <a:p>
            <a:pPr eaLnBrk="1" hangingPunct="1">
              <a:defRPr/>
            </a:pPr>
            <a:r>
              <a:rPr lang="en-US" altLang="en-US" dirty="0">
                <a:solidFill>
                  <a:srgbClr val="008080"/>
                </a:solidFill>
                <a:effectLst>
                  <a:outerShdw blurRad="38100" dist="38100" dir="2700000" algn="tl">
                    <a:srgbClr val="C0C0C0"/>
                  </a:outerShdw>
                </a:effectLst>
                <a:ea typeface="ＭＳ Ｐゴシック" pitchFamily="34" charset="-128"/>
                <a:cs typeface="ＭＳ Ｐゴシック" pitchFamily="34" charset="-128"/>
              </a:rPr>
              <a:t>The auditor needs assurance that all recorded revenue transactions are valid.</a:t>
            </a:r>
          </a:p>
        </p:txBody>
      </p:sp>
      <p:sp>
        <p:nvSpPr>
          <p:cNvPr id="4" name="Slide Number Placeholder 3"/>
          <p:cNvSpPr>
            <a:spLocks noGrp="1"/>
          </p:cNvSpPr>
          <p:nvPr>
            <p:ph type="sldNum" sz="quarter" idx="10"/>
          </p:nvPr>
        </p:nvSpPr>
        <p:spPr/>
        <p:txBody>
          <a:bodyPr/>
          <a:lstStyle/>
          <a:p>
            <a:fld id="{ED355D2A-133C-4D7D-81D4-14D33A91400E}" type="slidenum">
              <a:rPr lang="en-US" smtClean="0"/>
              <a:t>23</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dirty="0">
                <a:ea typeface="ＭＳ Ｐゴシック" pitchFamily="34" charset="-128"/>
                <a:cs typeface="ＭＳ Ｐゴシック" pitchFamily="34" charset="-128"/>
              </a:rPr>
              <a:t>Completeness of Revenue Transactions:</a:t>
            </a:r>
          </a:p>
          <a:p>
            <a:pPr eaLnBrk="1" hangingPunct="1">
              <a:defRPr/>
            </a:pPr>
            <a:endParaRPr lang="en-US" altLang="en-US" dirty="0">
              <a:ea typeface="ＭＳ Ｐゴシック" pitchFamily="34" charset="-128"/>
              <a:cs typeface="ＭＳ Ｐゴシック" pitchFamily="34" charset="-128"/>
            </a:endParaRPr>
          </a:p>
          <a:p>
            <a:pPr eaLnBrk="1" hangingPunct="1">
              <a:defRPr/>
            </a:pPr>
            <a:r>
              <a:rPr lang="en-US" altLang="en-US" dirty="0">
                <a:solidFill>
                  <a:schemeClr val="hlink"/>
                </a:solidFill>
                <a:ea typeface="ＭＳ Ｐゴシック" pitchFamily="34" charset="-128"/>
                <a:cs typeface="ＭＳ Ｐゴシック" pitchFamily="34" charset="-128"/>
              </a:rPr>
              <a:t>The major misstatement that concerns both management and the auditor is that goods are shipped or services are performed and </a:t>
            </a:r>
            <a:r>
              <a:rPr lang="en-US" altLang="en-US" i="1" dirty="0">
                <a:solidFill>
                  <a:schemeClr val="hlink"/>
                </a:solidFill>
                <a:ea typeface="ＭＳ Ｐゴシック" pitchFamily="34" charset="-128"/>
                <a:cs typeface="ＭＳ Ｐゴシック" pitchFamily="34" charset="-128"/>
              </a:rPr>
              <a:t>no</a:t>
            </a:r>
            <a:r>
              <a:rPr lang="en-US" altLang="en-US" dirty="0">
                <a:solidFill>
                  <a:schemeClr val="hlink"/>
                </a:solidFill>
                <a:ea typeface="ＭＳ Ｐゴシック" pitchFamily="34" charset="-128"/>
                <a:cs typeface="ＭＳ Ｐゴシック" pitchFamily="34" charset="-128"/>
              </a:rPr>
              <a:t> revenue is recognized</a:t>
            </a:r>
            <a:r>
              <a:rPr lang="en-US" altLang="en-US" dirty="0">
                <a:solidFill>
                  <a:schemeClr val="bg1"/>
                </a:solidFill>
                <a:ea typeface="ＭＳ Ｐゴシック" pitchFamily="34" charset="-128"/>
                <a:cs typeface="ＭＳ Ｐゴシック" pitchFamily="34" charset="-128"/>
              </a:rPr>
              <a:t>.</a:t>
            </a:r>
          </a:p>
          <a:p>
            <a:pPr eaLnBrk="1" hangingPunct="1">
              <a:defRPr/>
            </a:pPr>
            <a:r>
              <a:rPr lang="en-US" altLang="en-US" dirty="0">
                <a:solidFill>
                  <a:schemeClr val="bg1"/>
                </a:solidFill>
                <a:effectLst>
                  <a:outerShdw blurRad="38100" dist="38100" dir="2700000" algn="tl">
                    <a:srgbClr val="C0C0C0"/>
                  </a:outerShdw>
                </a:effectLst>
                <a:ea typeface="ＭＳ Ｐゴシック" pitchFamily="34" charset="-128"/>
                <a:cs typeface="ＭＳ Ｐゴシック" pitchFamily="34" charset="-128"/>
              </a:rPr>
              <a:t>Controls concerning completeness include: </a:t>
            </a:r>
            <a:r>
              <a:rPr lang="en-US" altLang="en-US" dirty="0">
                <a:solidFill>
                  <a:srgbClr val="16165D"/>
                </a:solidFill>
                <a:effectLst>
                  <a:outerShdw blurRad="38100" dist="38100" dir="2700000" algn="tl">
                    <a:srgbClr val="C0C0C0"/>
                  </a:outerShdw>
                </a:effectLst>
                <a:ea typeface="ＭＳ Ｐゴシック" pitchFamily="34" charset="-128"/>
                <a:cs typeface="ＭＳ Ｐゴシック" pitchFamily="34" charset="-128"/>
              </a:rPr>
              <a:t>(1) </a:t>
            </a:r>
            <a:r>
              <a:rPr lang="en-US" altLang="en-US" dirty="0">
                <a:solidFill>
                  <a:schemeClr val="bg1"/>
                </a:solidFill>
                <a:effectLst>
                  <a:outerShdw blurRad="38100" dist="38100" dir="2700000" algn="tl">
                    <a:srgbClr val="C0C0C0"/>
                  </a:outerShdw>
                </a:effectLst>
                <a:ea typeface="ＭＳ Ｐゴシック" pitchFamily="34" charset="-128"/>
                <a:cs typeface="ＭＳ Ｐゴシック" pitchFamily="34" charset="-128"/>
              </a:rPr>
              <a:t>accounting for numerical sequence of shipping documents and sales invoices, </a:t>
            </a:r>
            <a:r>
              <a:rPr lang="en-US" altLang="en-US" dirty="0">
                <a:solidFill>
                  <a:srgbClr val="16165D"/>
                </a:solidFill>
                <a:effectLst>
                  <a:outerShdw blurRad="38100" dist="38100" dir="2700000" algn="tl">
                    <a:srgbClr val="C0C0C0"/>
                  </a:outerShdw>
                </a:effectLst>
                <a:ea typeface="ＭＳ Ｐゴシック" pitchFamily="34" charset="-128"/>
                <a:cs typeface="ＭＳ Ｐゴシック" pitchFamily="34" charset="-128"/>
              </a:rPr>
              <a:t>(2) </a:t>
            </a:r>
            <a:r>
              <a:rPr lang="en-US" altLang="en-US" dirty="0">
                <a:solidFill>
                  <a:schemeClr val="bg1"/>
                </a:solidFill>
                <a:effectLst>
                  <a:outerShdw blurRad="38100" dist="38100" dir="2700000" algn="tl">
                    <a:srgbClr val="C0C0C0"/>
                  </a:outerShdw>
                </a:effectLst>
                <a:ea typeface="ＭＳ Ｐゴシック" pitchFamily="34" charset="-128"/>
                <a:cs typeface="ＭＳ Ｐゴシック" pitchFamily="34" charset="-128"/>
              </a:rPr>
              <a:t>matching shipping documents with sales invoices, </a:t>
            </a:r>
            <a:r>
              <a:rPr lang="en-US" altLang="en-US" dirty="0">
                <a:solidFill>
                  <a:srgbClr val="16165D"/>
                </a:solidFill>
                <a:effectLst>
                  <a:outerShdw blurRad="38100" dist="38100" dir="2700000" algn="tl">
                    <a:srgbClr val="C0C0C0"/>
                  </a:outerShdw>
                </a:effectLst>
                <a:ea typeface="ＭＳ Ｐゴシック" pitchFamily="34" charset="-128"/>
                <a:cs typeface="ＭＳ Ｐゴシック" pitchFamily="34" charset="-128"/>
              </a:rPr>
              <a:t>(3) </a:t>
            </a:r>
            <a:r>
              <a:rPr lang="en-US" altLang="en-US" dirty="0">
                <a:solidFill>
                  <a:schemeClr val="bg1"/>
                </a:solidFill>
                <a:effectLst>
                  <a:outerShdw blurRad="38100" dist="38100" dir="2700000" algn="tl">
                    <a:srgbClr val="C0C0C0"/>
                  </a:outerShdw>
                </a:effectLst>
                <a:ea typeface="ＭＳ Ｐゴシック" pitchFamily="34" charset="-128"/>
                <a:cs typeface="ＭＳ Ｐゴシック" pitchFamily="34" charset="-128"/>
              </a:rPr>
              <a:t>reconciling sales invoices to daily sales reports, and </a:t>
            </a:r>
            <a:r>
              <a:rPr lang="en-US" altLang="en-US" dirty="0">
                <a:solidFill>
                  <a:srgbClr val="16165D"/>
                </a:solidFill>
                <a:effectLst>
                  <a:outerShdw blurRad="38100" dist="38100" dir="2700000" algn="tl">
                    <a:srgbClr val="C0C0C0"/>
                  </a:outerShdw>
                </a:effectLst>
                <a:ea typeface="ＭＳ Ｐゴシック" pitchFamily="34" charset="-128"/>
                <a:cs typeface="ＭＳ Ｐゴシック" pitchFamily="34" charset="-128"/>
              </a:rPr>
              <a:t>(4) </a:t>
            </a:r>
            <a:r>
              <a:rPr lang="en-US" altLang="en-US" dirty="0">
                <a:solidFill>
                  <a:schemeClr val="bg1"/>
                </a:solidFill>
                <a:effectLst>
                  <a:outerShdw blurRad="38100" dist="38100" dir="2700000" algn="tl">
                    <a:srgbClr val="C0C0C0"/>
                  </a:outerShdw>
                </a:effectLst>
                <a:ea typeface="ＭＳ Ｐゴシック" pitchFamily="34" charset="-128"/>
                <a:cs typeface="ＭＳ Ｐゴシック" pitchFamily="34" charset="-128"/>
              </a:rPr>
              <a:t>maintaining and reviewing the open-order file.</a:t>
            </a:r>
          </a:p>
        </p:txBody>
      </p:sp>
      <p:sp>
        <p:nvSpPr>
          <p:cNvPr id="4" name="Slide Number Placeholder 3"/>
          <p:cNvSpPr>
            <a:spLocks noGrp="1"/>
          </p:cNvSpPr>
          <p:nvPr>
            <p:ph type="sldNum" sz="quarter" idx="10"/>
          </p:nvPr>
        </p:nvSpPr>
        <p:spPr/>
        <p:txBody>
          <a:bodyPr/>
          <a:lstStyle/>
          <a:p>
            <a:fld id="{ED355D2A-133C-4D7D-81D4-14D33A91400E}" type="slidenum">
              <a:rPr lang="en-US" smtClean="0"/>
              <a:t>24</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Authorization and Accuracy of Revenue Transactions:</a:t>
            </a:r>
          </a:p>
          <a:p>
            <a:pPr eaLnBrk="1" hangingPunct="1"/>
            <a:endParaRPr lang="en-US" altLang="en-US" dirty="0">
              <a:ea typeface="ＭＳ Ｐゴシック" pitchFamily="34" charset="-128"/>
            </a:endParaRPr>
          </a:p>
          <a:p>
            <a:pPr eaLnBrk="1" hangingPunct="1"/>
            <a:r>
              <a:rPr lang="en-US" altLang="en-US" dirty="0">
                <a:solidFill>
                  <a:srgbClr val="22228B"/>
                </a:solidFill>
                <a:ea typeface="ＭＳ Ｐゴシック" pitchFamily="34" charset="-128"/>
              </a:rPr>
              <a:t>Possible misstatements due to improper authorization include shipping goods to, or performing services for, customers who are bad credit risks and making sales at unauthorized prices or terms.</a:t>
            </a:r>
          </a:p>
          <a:p>
            <a:pPr eaLnBrk="1" hangingPunct="1"/>
            <a:r>
              <a:rPr lang="en-US" altLang="en-US" dirty="0">
                <a:solidFill>
                  <a:srgbClr val="2D2DB9"/>
                </a:solidFill>
                <a:ea typeface="ＭＳ Ｐゴシック" pitchFamily="34" charset="-128"/>
              </a:rPr>
              <a:t>The presence of an authorized price list and terms of trade reduces the risk of inaccuracies. The sales invoice should also be verified for mathematical accuracy before being sent to the customer.</a:t>
            </a:r>
          </a:p>
        </p:txBody>
      </p:sp>
      <p:sp>
        <p:nvSpPr>
          <p:cNvPr id="4" name="Slide Number Placeholder 3"/>
          <p:cNvSpPr>
            <a:spLocks noGrp="1"/>
          </p:cNvSpPr>
          <p:nvPr>
            <p:ph type="sldNum" sz="quarter" idx="10"/>
          </p:nvPr>
        </p:nvSpPr>
        <p:spPr/>
        <p:txBody>
          <a:bodyPr/>
          <a:lstStyle/>
          <a:p>
            <a:fld id="{ED355D2A-133C-4D7D-81D4-14D33A91400E}" type="slidenum">
              <a:rPr lang="en-US" smtClean="0"/>
              <a:t>25</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ea typeface="ＭＳ Ｐゴシック" charset="-128"/>
                <a:cs typeface="ＭＳ Ｐゴシック" charset="-128"/>
              </a:rPr>
              <a:t>Sales may be recorded in the wrong accounting period unless proper controls are in place. All shipping documents should be forwarded to the billing department daily.</a:t>
            </a:r>
          </a:p>
          <a:p>
            <a:r>
              <a:rPr lang="en-US" sz="1200" dirty="0">
                <a:ea typeface="ＭＳ Ｐゴシック" charset="-128"/>
                <a:cs typeface="ＭＳ Ｐゴシック" charset="-128"/>
              </a:rPr>
              <a:t>Auditor’s test of controls around management’s use of a chart of accounts, proper codes for recording revenue transactions, and the financial reporting process, including the use of a disclosure checklist, should provide adequate assurance for the classification assertion.</a:t>
            </a:r>
          </a:p>
        </p:txBody>
      </p:sp>
      <p:sp>
        <p:nvSpPr>
          <p:cNvPr id="4" name="Slide Number Placeholder 3"/>
          <p:cNvSpPr>
            <a:spLocks noGrp="1"/>
          </p:cNvSpPr>
          <p:nvPr>
            <p:ph type="sldNum" sz="quarter" idx="10"/>
          </p:nvPr>
        </p:nvSpPr>
        <p:spPr/>
        <p:txBody>
          <a:bodyPr/>
          <a:lstStyle/>
          <a:p>
            <a:fld id="{ED355D2A-133C-4D7D-81D4-14D33A91400E}" type="slidenum">
              <a:rPr lang="en-US" smtClean="0"/>
              <a:t>26</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ea typeface="ＭＳ Ｐゴシック" charset="-128"/>
                <a:cs typeface="ＭＳ Ｐゴシック" charset="-128"/>
              </a:rPr>
              <a:t>Sales may be recorded in the wrong accounting period unless proper controls are in place. All shipping documents should be forwarded to the billing department daily.</a:t>
            </a:r>
          </a:p>
          <a:p>
            <a:r>
              <a:rPr lang="en-US" sz="1200" dirty="0">
                <a:ea typeface="ＭＳ Ｐゴシック" charset="-128"/>
                <a:cs typeface="ＭＳ Ｐゴシック" charset="-128"/>
              </a:rPr>
              <a:t>Auditor’s test of controls around management’s use of a chart of accounts, proper codes for recording revenue transactions, and the financial reporting process, including the use of a disclosure checklist, should provide adequate assurance for the classification assertion.</a:t>
            </a:r>
          </a:p>
        </p:txBody>
      </p:sp>
      <p:sp>
        <p:nvSpPr>
          <p:cNvPr id="4" name="Slide Number Placeholder 3"/>
          <p:cNvSpPr>
            <a:spLocks noGrp="1"/>
          </p:cNvSpPr>
          <p:nvPr>
            <p:ph type="sldNum" sz="quarter" idx="10"/>
          </p:nvPr>
        </p:nvSpPr>
        <p:spPr/>
        <p:txBody>
          <a:bodyPr/>
          <a:lstStyle/>
          <a:p>
            <a:fld id="{ED355D2A-133C-4D7D-81D4-14D33A91400E}" type="slidenum">
              <a:rPr lang="en-US" smtClean="0"/>
              <a:t>27</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Occurrence of Cash Receipts Transactions:</a:t>
            </a:r>
          </a:p>
          <a:p>
            <a:pPr eaLnBrk="1" hangingPunct="1"/>
            <a:r>
              <a:rPr lang="en-US" altLang="en-US" dirty="0">
                <a:solidFill>
                  <a:srgbClr val="7E4E99"/>
                </a:solidFill>
                <a:ea typeface="ＭＳ Ｐゴシック" pitchFamily="34" charset="-128"/>
              </a:rPr>
              <a:t>The possible misstatement that concerns the auditor when considering the occurrence assertion is that cash receipts are recorded but not deposited in the entity’s</a:t>
            </a:r>
            <a:r>
              <a:rPr lang="en-US" altLang="ja-JP" dirty="0">
                <a:solidFill>
                  <a:srgbClr val="7E4E99"/>
                </a:solidFill>
                <a:ea typeface="ＭＳ Ｐゴシック" pitchFamily="34" charset="-128"/>
              </a:rPr>
              <a:t> bank account.</a:t>
            </a:r>
            <a:endParaRPr lang="en-US" altLang="en-US" dirty="0">
              <a:solidFill>
                <a:srgbClr val="7E4E99"/>
              </a:solidFill>
              <a:ea typeface="ＭＳ Ｐゴシック" pitchFamily="34" charset="-128"/>
            </a:endParaRPr>
          </a:p>
        </p:txBody>
      </p:sp>
      <p:sp>
        <p:nvSpPr>
          <p:cNvPr id="4" name="Slide Number Placeholder 3"/>
          <p:cNvSpPr>
            <a:spLocks noGrp="1"/>
          </p:cNvSpPr>
          <p:nvPr>
            <p:ph type="sldNum" sz="quarter" idx="10"/>
          </p:nvPr>
        </p:nvSpPr>
        <p:spPr/>
        <p:txBody>
          <a:bodyPr/>
          <a:lstStyle/>
          <a:p>
            <a:fld id="{ED355D2A-133C-4D7D-81D4-14D33A91400E}" type="slidenum">
              <a:rPr lang="en-US" smtClean="0"/>
              <a:t>28</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Completeness of Cash Receipts and Authorization of Discounts:</a:t>
            </a:r>
          </a:p>
          <a:p>
            <a:pPr eaLnBrk="1" hangingPunct="1"/>
            <a:r>
              <a:rPr lang="en-US" altLang="en-US" dirty="0">
                <a:solidFill>
                  <a:srgbClr val="22228B"/>
                </a:solidFill>
                <a:ea typeface="ＭＳ Ｐゴシック" pitchFamily="34" charset="-128"/>
              </a:rPr>
              <a:t>A major misstatement is that cash or checks are stolen or lost before being recorded in the cash receipts records. Proper segregation of duties and a lockbox system are strong controls relating to completeness. </a:t>
            </a:r>
            <a:r>
              <a:rPr lang="en-US" altLang="en-US" dirty="0">
                <a:solidFill>
                  <a:srgbClr val="2D2DB9"/>
                </a:solidFill>
                <a:ea typeface="ＭＳ Ｐゴシック" pitchFamily="34" charset="-128"/>
              </a:rPr>
              <a:t>Terms of trade generally include discounts for payment within a specified period as a way of encouraging customers to pay on time.</a:t>
            </a:r>
          </a:p>
        </p:txBody>
      </p:sp>
      <p:sp>
        <p:nvSpPr>
          <p:cNvPr id="4" name="Slide Number Placeholder 3"/>
          <p:cNvSpPr>
            <a:spLocks noGrp="1"/>
          </p:cNvSpPr>
          <p:nvPr>
            <p:ph type="sldNum" sz="quarter" idx="10"/>
          </p:nvPr>
        </p:nvSpPr>
        <p:spPr/>
        <p:txBody>
          <a:bodyPr/>
          <a:lstStyle/>
          <a:p>
            <a:fld id="{ED355D2A-133C-4D7D-81D4-14D33A91400E}" type="slidenum">
              <a:rPr lang="en-US" smtClean="0"/>
              <a:t>29</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Accuracy of Cash Transactions:</a:t>
            </a:r>
          </a:p>
          <a:p>
            <a:pPr eaLnBrk="1" hangingPunct="1"/>
            <a:endParaRPr lang="en-US" altLang="en-US" dirty="0">
              <a:ea typeface="ＭＳ Ｐゴシック" pitchFamily="34" charset="-128"/>
            </a:endParaRPr>
          </a:p>
          <a:p>
            <a:pPr eaLnBrk="1" hangingPunct="1"/>
            <a:r>
              <a:rPr lang="en-US" altLang="en-US" dirty="0">
                <a:solidFill>
                  <a:srgbClr val="7E4E99"/>
                </a:solidFill>
                <a:ea typeface="ＭＳ Ｐゴシック" pitchFamily="34" charset="-128"/>
              </a:rPr>
              <a:t>The wrong amount of cash could be recorded from the remittance advice, or the receipt could be incorrectly processed during data entry. To minimize these types of errors, daily remittance reports should be reconciled to a control listing of remittance advices. All bank statements should be reconciled monthly.</a:t>
            </a:r>
          </a:p>
        </p:txBody>
      </p:sp>
      <p:sp>
        <p:nvSpPr>
          <p:cNvPr id="4" name="Slide Number Placeholder 3"/>
          <p:cNvSpPr>
            <a:spLocks noGrp="1"/>
          </p:cNvSpPr>
          <p:nvPr>
            <p:ph type="sldNum" sz="quarter" idx="10"/>
          </p:nvPr>
        </p:nvSpPr>
        <p:spPr/>
        <p:txBody>
          <a:bodyPr/>
          <a:lstStyle/>
          <a:p>
            <a:fld id="{ED355D2A-133C-4D7D-81D4-14D33A91400E}" type="slidenum">
              <a:rPr lang="en-US" smtClean="0"/>
              <a:t>30</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Arial" charset="0"/>
                <a:ea typeface="ＭＳ Ｐゴシック" charset="-128"/>
                <a:cs typeface="ＭＳ Ｐゴシック" charset="-128"/>
              </a:rPr>
              <a:t>Step 1: </a:t>
            </a:r>
            <a:r>
              <a:rPr lang="en-US" sz="1200" kern="1200" dirty="0">
                <a:solidFill>
                  <a:schemeClr val="tx1"/>
                </a:solidFill>
                <a:effectLst/>
                <a:latin typeface="Arial" charset="0"/>
                <a:ea typeface="ＭＳ Ｐゴシック" charset="-128"/>
                <a:cs typeface="ＭＳ Ｐゴシック" charset="-128"/>
              </a:rPr>
              <a:t>Identify the contract(s) with a customer, where a contract is an agreement between two or more parties that creates enforceable rights and obligations. </a:t>
            </a:r>
          </a:p>
          <a:p>
            <a:r>
              <a:rPr lang="en-US" sz="1200" kern="1200" dirty="0">
                <a:solidFill>
                  <a:schemeClr val="tx1"/>
                </a:solidFill>
                <a:effectLst/>
                <a:latin typeface="Arial" charset="0"/>
                <a:ea typeface="ＭＳ Ｐゴシック" charset="-128"/>
                <a:cs typeface="ＭＳ Ｐゴシック" charset="-128"/>
              </a:rPr>
              <a:t> </a:t>
            </a:r>
          </a:p>
          <a:p>
            <a:r>
              <a:rPr lang="en-US" sz="1200" b="1" kern="1200" dirty="0">
                <a:solidFill>
                  <a:schemeClr val="tx1"/>
                </a:solidFill>
                <a:effectLst/>
                <a:latin typeface="Arial" charset="0"/>
                <a:ea typeface="ＭＳ Ｐゴシック" charset="-128"/>
                <a:cs typeface="ＭＳ Ｐゴシック" charset="-128"/>
              </a:rPr>
              <a:t>Step 2:</a:t>
            </a:r>
            <a:r>
              <a:rPr lang="en-US" sz="1200" kern="1200" dirty="0">
                <a:solidFill>
                  <a:schemeClr val="tx1"/>
                </a:solidFill>
                <a:effectLst/>
                <a:latin typeface="Arial" charset="0"/>
                <a:ea typeface="ＭＳ Ｐゴシック" charset="-128"/>
                <a:cs typeface="ＭＳ Ｐゴシック" charset="-128"/>
              </a:rPr>
              <a:t> Identify the performance obligations in the contract, where a contract includes promises to transfer goods or services to a customer.</a:t>
            </a:r>
          </a:p>
          <a:p>
            <a:r>
              <a:rPr lang="en-US" sz="1200" kern="1200" dirty="0">
                <a:solidFill>
                  <a:schemeClr val="tx1"/>
                </a:solidFill>
                <a:effectLst/>
                <a:latin typeface="Arial" charset="0"/>
                <a:ea typeface="ＭＳ Ｐゴシック" charset="-128"/>
                <a:cs typeface="ＭＳ Ｐゴシック" charset="-128"/>
              </a:rPr>
              <a:t> </a:t>
            </a:r>
          </a:p>
          <a:p>
            <a:r>
              <a:rPr lang="en-US" sz="1200" b="1" kern="1200" dirty="0">
                <a:solidFill>
                  <a:schemeClr val="tx1"/>
                </a:solidFill>
                <a:effectLst/>
                <a:latin typeface="Arial" charset="0"/>
                <a:ea typeface="ＭＳ Ｐゴシック" charset="-128"/>
                <a:cs typeface="ＭＳ Ｐゴシック" charset="-128"/>
              </a:rPr>
              <a:t>Step 3:</a:t>
            </a:r>
            <a:r>
              <a:rPr lang="en-US" sz="1200" kern="1200" dirty="0">
                <a:solidFill>
                  <a:schemeClr val="tx1"/>
                </a:solidFill>
                <a:effectLst/>
                <a:latin typeface="Arial" charset="0"/>
                <a:ea typeface="ＭＳ Ｐゴシック" charset="-128"/>
                <a:cs typeface="ＭＳ Ｐゴシック" charset="-128"/>
              </a:rPr>
              <a:t> Determine the transaction price, where the transaction price is the amount of consideration in a contract to which an entity expects to be entitled in exchange for transferring promised goods or services to a customer. </a:t>
            </a:r>
          </a:p>
          <a:p>
            <a:r>
              <a:rPr lang="en-US" sz="1200" kern="1200" dirty="0">
                <a:solidFill>
                  <a:schemeClr val="tx1"/>
                </a:solidFill>
                <a:effectLst/>
                <a:latin typeface="Arial" charset="0"/>
                <a:ea typeface="ＭＳ Ｐゴシック" charset="-128"/>
                <a:cs typeface="ＭＳ Ｐゴシック" charset="-128"/>
              </a:rPr>
              <a:t> </a:t>
            </a:r>
          </a:p>
          <a:p>
            <a:r>
              <a:rPr lang="en-US" sz="1200" b="1" kern="1200" dirty="0">
                <a:solidFill>
                  <a:schemeClr val="tx1"/>
                </a:solidFill>
                <a:effectLst/>
                <a:latin typeface="Arial" charset="0"/>
                <a:ea typeface="ＭＳ Ｐゴシック" charset="-128"/>
                <a:cs typeface="ＭＳ Ｐゴシック" charset="-128"/>
              </a:rPr>
              <a:t>Step 4:</a:t>
            </a:r>
            <a:r>
              <a:rPr lang="en-US" sz="1200" kern="1200" dirty="0">
                <a:solidFill>
                  <a:schemeClr val="tx1"/>
                </a:solidFill>
                <a:effectLst/>
                <a:latin typeface="Arial" charset="0"/>
                <a:ea typeface="ＭＳ Ｐゴシック" charset="-128"/>
                <a:cs typeface="ＭＳ Ｐゴシック" charset="-128"/>
              </a:rPr>
              <a:t> Allocate the transaction price to the performance obligations in the contract. An entity typically allocates the transaction price to each performance obligation on the basis of the relative standalone selling prices of each distinct good or service promised in the contract. </a:t>
            </a:r>
          </a:p>
          <a:p>
            <a:r>
              <a:rPr lang="en-US" sz="1200" kern="1200" dirty="0">
                <a:solidFill>
                  <a:schemeClr val="tx1"/>
                </a:solidFill>
                <a:effectLst/>
                <a:latin typeface="Arial" charset="0"/>
                <a:ea typeface="ＭＳ Ｐゴシック" charset="-128"/>
                <a:cs typeface="ＭＳ Ｐゴシック" charset="-128"/>
              </a:rPr>
              <a:t> </a:t>
            </a:r>
          </a:p>
          <a:p>
            <a:r>
              <a:rPr lang="en-US" sz="1200" b="1" kern="1200" dirty="0">
                <a:solidFill>
                  <a:schemeClr val="tx1"/>
                </a:solidFill>
                <a:effectLst/>
                <a:latin typeface="Arial" charset="0"/>
                <a:ea typeface="ＭＳ Ｐゴシック" charset="-128"/>
                <a:cs typeface="ＭＳ Ｐゴシック" charset="-128"/>
              </a:rPr>
              <a:t>Step 5:</a:t>
            </a:r>
            <a:r>
              <a:rPr lang="en-US" sz="1200" kern="1200" dirty="0">
                <a:solidFill>
                  <a:schemeClr val="tx1"/>
                </a:solidFill>
                <a:effectLst/>
                <a:latin typeface="Arial" charset="0"/>
                <a:ea typeface="ＭＳ Ｐゴシック" charset="-128"/>
                <a:cs typeface="ＭＳ Ｐゴシック" charset="-128"/>
              </a:rPr>
              <a:t> Recognize revenue when the entity satisfies a performance obligation. An entity recognizes revenue when it satisfies a performance obligation by transferring a promised good or service to a customer (which is when the customer obtains control of that good or service).</a:t>
            </a:r>
          </a:p>
        </p:txBody>
      </p:sp>
      <p:sp>
        <p:nvSpPr>
          <p:cNvPr id="4" name="Slide Number Placeholder 3"/>
          <p:cNvSpPr>
            <a:spLocks noGrp="1"/>
          </p:cNvSpPr>
          <p:nvPr>
            <p:ph type="sldNum" sz="quarter" idx="10"/>
          </p:nvPr>
        </p:nvSpPr>
        <p:spPr/>
        <p:txBody>
          <a:bodyPr/>
          <a:lstStyle/>
          <a:p>
            <a:fld id="{ED355D2A-133C-4D7D-81D4-14D33A91400E}" type="slidenum">
              <a:rPr lang="en-US" smtClean="0"/>
              <a:t>4</a:t>
            </a:fld>
            <a:endParaRPr lang="en-US"/>
          </a:p>
        </p:txBody>
      </p:sp>
    </p:spTree>
    <p:extLst>
      <p:ext uri="{BB962C8B-B14F-4D97-AF65-F5344CB8AC3E}">
        <p14:creationId xmlns:p14="http://schemas.microsoft.com/office/powerpoint/2010/main" val="10449197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Cutoff and Classification of Cash Receipts Transactions:</a:t>
            </a:r>
          </a:p>
          <a:p>
            <a:pPr eaLnBrk="1" hangingPunct="1"/>
            <a:endParaRPr lang="en-US" altLang="en-US" dirty="0">
              <a:ea typeface="ＭＳ Ｐゴシック" pitchFamily="34" charset="-128"/>
            </a:endParaRPr>
          </a:p>
          <a:p>
            <a:pPr eaLnBrk="1" hangingPunct="1"/>
            <a:r>
              <a:rPr lang="en-US" altLang="en-US" dirty="0">
                <a:solidFill>
                  <a:srgbClr val="7E4E99"/>
                </a:solidFill>
                <a:ea typeface="ＭＳ Ｐゴシック" pitchFamily="34" charset="-128"/>
              </a:rPr>
              <a:t>If the entity uses a lockbox system or if cash is deposited daily in the bank, there is a small possibility of cash being recorded in the wrong accounting period. </a:t>
            </a:r>
            <a:r>
              <a:rPr lang="en-US" altLang="en-US" dirty="0">
                <a:solidFill>
                  <a:srgbClr val="2D2DB9"/>
                </a:solidFill>
                <a:ea typeface="ＭＳ Ｐゴシック" pitchFamily="34" charset="-128"/>
              </a:rPr>
              <a:t>The auditor seldom has major concerns about cash receipts being recorded in the wrong financial statement account.</a:t>
            </a:r>
          </a:p>
        </p:txBody>
      </p:sp>
      <p:sp>
        <p:nvSpPr>
          <p:cNvPr id="4" name="Slide Number Placeholder 3"/>
          <p:cNvSpPr>
            <a:spLocks noGrp="1"/>
          </p:cNvSpPr>
          <p:nvPr>
            <p:ph type="sldNum" sz="quarter" idx="10"/>
          </p:nvPr>
        </p:nvSpPr>
        <p:spPr/>
        <p:txBody>
          <a:bodyPr/>
          <a:lstStyle/>
          <a:p>
            <a:fld id="{ED355D2A-133C-4D7D-81D4-14D33A91400E}" type="slidenum">
              <a:rPr lang="en-US" smtClean="0"/>
              <a:t>31</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Control Activities and Tests of Controls – Sales Returns and Allowances:</a:t>
            </a:r>
          </a:p>
          <a:p>
            <a:pPr eaLnBrk="1" hangingPunct="1"/>
            <a:r>
              <a:rPr lang="en-US" altLang="en-US" dirty="0">
                <a:solidFill>
                  <a:srgbClr val="7E4E99"/>
                </a:solidFill>
                <a:ea typeface="ＭＳ Ｐゴシック" pitchFamily="34" charset="-128"/>
              </a:rPr>
              <a:t>Sales returns and allowances is usually not a material amount in the financial statements. However, credit memoranda that are used to process sales returns can also be used to cover an unauthorized shipment of goods or conceal a misappropriation of cash. As a result, all credit memoranda should be properly authorized.</a:t>
            </a:r>
          </a:p>
        </p:txBody>
      </p:sp>
      <p:sp>
        <p:nvSpPr>
          <p:cNvPr id="4" name="Slide Number Placeholder 3"/>
          <p:cNvSpPr>
            <a:spLocks noGrp="1"/>
          </p:cNvSpPr>
          <p:nvPr>
            <p:ph type="sldNum" sz="quarter" idx="10"/>
          </p:nvPr>
        </p:nvSpPr>
        <p:spPr/>
        <p:txBody>
          <a:bodyPr/>
          <a:lstStyle/>
          <a:p>
            <a:fld id="{ED355D2A-133C-4D7D-81D4-14D33A91400E}" type="slidenum">
              <a:rPr lang="en-US" smtClean="0"/>
              <a:t>32</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latin typeface="Arial" panose="020B0604020202020204" pitchFamily="34" charset="0"/>
                <a:ea typeface="ＭＳ Ｐゴシック" panose="020B0600070205080204" pitchFamily="34" charset="-128"/>
              </a:rPr>
              <a:t>Relating the Assessed Level of Control Risk to Substantive Procedures</a:t>
            </a:r>
          </a:p>
          <a:p>
            <a:pPr eaLnBrk="1" hangingPunct="1"/>
            <a:r>
              <a:rPr lang="en-US" altLang="en-US" dirty="0">
                <a:solidFill>
                  <a:srgbClr val="7E4E99"/>
                </a:solidFill>
                <a:latin typeface="Arial" panose="020B0604020202020204" pitchFamily="34" charset="0"/>
                <a:ea typeface="ＭＳ Ｐゴシック" panose="020B0600070205080204" pitchFamily="34" charset="-128"/>
              </a:rPr>
              <a:t>The auditor’s</a:t>
            </a:r>
            <a:r>
              <a:rPr lang="en-US" altLang="ja-JP" dirty="0">
                <a:solidFill>
                  <a:srgbClr val="7E4E99"/>
                </a:solidFill>
                <a:latin typeface="Arial" panose="020B0604020202020204" pitchFamily="34" charset="0"/>
                <a:ea typeface="ＭＳ Ｐゴシック" panose="020B0600070205080204" pitchFamily="34" charset="-128"/>
              </a:rPr>
              <a:t> testing of control for revenue processing impacts the detection risk and therefore the level of substantive procedures impacted by the controls.</a:t>
            </a:r>
            <a:endParaRPr lang="en-US" altLang="en-US" dirty="0">
              <a:solidFill>
                <a:srgbClr val="7E4E99"/>
              </a:solidFill>
              <a:latin typeface="Arial" panose="020B0604020202020204" pitchFamily="34" charset="0"/>
              <a:ea typeface="ＭＳ Ｐゴシック" panose="020B0600070205080204" pitchFamily="34" charset="-128"/>
            </a:endParaRPr>
          </a:p>
        </p:txBody>
      </p:sp>
      <p:sp>
        <p:nvSpPr>
          <p:cNvPr id="4" name="Slide Number Placeholder 3"/>
          <p:cNvSpPr>
            <a:spLocks noGrp="1"/>
          </p:cNvSpPr>
          <p:nvPr>
            <p:ph type="sldNum" sz="quarter" idx="10"/>
          </p:nvPr>
        </p:nvSpPr>
        <p:spPr/>
        <p:txBody>
          <a:bodyPr/>
          <a:lstStyle/>
          <a:p>
            <a:fld id="{ED355D2A-133C-4D7D-81D4-14D33A91400E}" type="slidenum">
              <a:rPr lang="en-US" smtClean="0"/>
              <a:t>33</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dirty="0">
                <a:ea typeface="ＭＳ Ｐゴシック" pitchFamily="34" charset="-128"/>
                <a:cs typeface="ＭＳ Ｐゴシック" pitchFamily="34" charset="-128"/>
              </a:rPr>
              <a:t>Auditing Revenue Related Accounts</a:t>
            </a:r>
          </a:p>
          <a:p>
            <a:pPr eaLnBrk="1" hangingPunct="1">
              <a:defRPr/>
            </a:pPr>
            <a:r>
              <a:rPr lang="en-US" altLang="en-US" dirty="0">
                <a:solidFill>
                  <a:srgbClr val="000090"/>
                </a:solidFill>
                <a:effectLst>
                  <a:outerShdw blurRad="38100" dist="38100" dir="2700000" algn="tl">
                    <a:srgbClr val="C0C0C0"/>
                  </a:outerShdw>
                </a:effectLst>
                <a:ea typeface="ＭＳ Ｐゴシック" pitchFamily="34" charset="-128"/>
                <a:cs typeface="ＭＳ Ｐゴシック" pitchFamily="34" charset="-128"/>
              </a:rPr>
              <a:t>Substantive analytical procedures are used to examine plausible relationships among revenue related accounts. Tests of details focus on transactions, account balances, or disclosures. Tests of details concentrate on the ending balance for accounts receivable and related accounts as well as related disclosures.</a:t>
            </a:r>
          </a:p>
        </p:txBody>
      </p:sp>
      <p:sp>
        <p:nvSpPr>
          <p:cNvPr id="4" name="Slide Number Placeholder 3"/>
          <p:cNvSpPr>
            <a:spLocks noGrp="1"/>
          </p:cNvSpPr>
          <p:nvPr>
            <p:ph type="sldNum" sz="quarter" idx="10"/>
          </p:nvPr>
        </p:nvSpPr>
        <p:spPr/>
        <p:txBody>
          <a:bodyPr/>
          <a:lstStyle/>
          <a:p>
            <a:fld id="{ED355D2A-133C-4D7D-81D4-14D33A91400E}" type="slidenum">
              <a:rPr lang="en-US" smtClean="0"/>
              <a:t>34</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latin typeface="Arial" panose="020B0604020202020204" pitchFamily="34" charset="0"/>
                <a:ea typeface="ＭＳ Ｐゴシック" panose="020B0600070205080204" pitchFamily="34" charset="-128"/>
              </a:rPr>
              <a:t>Refer to Table 10-10 in the text for more details on substantive tests of transactions.</a:t>
            </a:r>
          </a:p>
        </p:txBody>
      </p:sp>
      <p:sp>
        <p:nvSpPr>
          <p:cNvPr id="4" name="Slide Number Placeholder 3"/>
          <p:cNvSpPr>
            <a:spLocks noGrp="1"/>
          </p:cNvSpPr>
          <p:nvPr>
            <p:ph type="sldNum" sz="quarter" idx="10"/>
          </p:nvPr>
        </p:nvSpPr>
        <p:spPr/>
        <p:txBody>
          <a:bodyPr/>
          <a:lstStyle/>
          <a:p>
            <a:fld id="{ED355D2A-133C-4D7D-81D4-14D33A91400E}" type="slidenum">
              <a:rPr lang="en-US" smtClean="0"/>
              <a:t>36</a:t>
            </a:fld>
            <a:endParaRPr lang="en-US"/>
          </a:p>
        </p:txBody>
      </p:sp>
    </p:spTree>
    <p:extLst>
      <p:ext uri="{BB962C8B-B14F-4D97-AF65-F5344CB8AC3E}">
        <p14:creationId xmlns:p14="http://schemas.microsoft.com/office/powerpoint/2010/main" val="350363881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latin typeface="Arial" panose="020B0604020202020204" pitchFamily="34" charset="0"/>
                <a:ea typeface="ＭＳ Ｐゴシック" panose="020B0600070205080204" pitchFamily="34" charset="-128"/>
              </a:rPr>
              <a:t>Refer to Table 10-10 in the text for more details on substantive tests of transactions.</a:t>
            </a:r>
          </a:p>
        </p:txBody>
      </p:sp>
      <p:sp>
        <p:nvSpPr>
          <p:cNvPr id="4" name="Slide Number Placeholder 3"/>
          <p:cNvSpPr>
            <a:spLocks noGrp="1"/>
          </p:cNvSpPr>
          <p:nvPr>
            <p:ph type="sldNum" sz="quarter" idx="10"/>
          </p:nvPr>
        </p:nvSpPr>
        <p:spPr/>
        <p:txBody>
          <a:bodyPr/>
          <a:lstStyle/>
          <a:p>
            <a:fld id="{ED355D2A-133C-4D7D-81D4-14D33A91400E}" type="slidenum">
              <a:rPr lang="en-US" smtClean="0"/>
              <a:t>37</a:t>
            </a:fld>
            <a:endParaRPr lang="en-US"/>
          </a:p>
        </p:txBody>
      </p:sp>
    </p:spTree>
    <p:extLst>
      <p:ext uri="{BB962C8B-B14F-4D97-AF65-F5344CB8AC3E}">
        <p14:creationId xmlns:p14="http://schemas.microsoft.com/office/powerpoint/2010/main" val="35036388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dirty="0">
                <a:ea typeface="ＭＳ Ｐゴシック" pitchFamily="34" charset="-128"/>
                <a:cs typeface="ＭＳ Ｐゴシック" pitchFamily="34" charset="-128"/>
              </a:rPr>
              <a:t>Completeness</a:t>
            </a:r>
          </a:p>
          <a:p>
            <a:pPr eaLnBrk="1" hangingPunct="1">
              <a:defRPr/>
            </a:pPr>
            <a:r>
              <a:rPr lang="en-US" altLang="en-US" dirty="0">
                <a:solidFill>
                  <a:srgbClr val="7E4E99"/>
                </a:solidFill>
                <a:ea typeface="ＭＳ Ｐゴシック" pitchFamily="34" charset="-128"/>
                <a:cs typeface="ＭＳ Ｐゴシック" pitchFamily="34" charset="-128"/>
              </a:rPr>
              <a:t>The auditor’s</a:t>
            </a:r>
            <a:r>
              <a:rPr lang="en-US" altLang="ja-JP" dirty="0">
                <a:solidFill>
                  <a:srgbClr val="7E4E99"/>
                </a:solidFill>
                <a:ea typeface="ＭＳ Ｐゴシック" pitchFamily="34" charset="-128"/>
                <a:cs typeface="ＭＳ Ｐゴシック" pitchFamily="34" charset="-128"/>
              </a:rPr>
              <a:t> primary concern is whether all accounts receivable have been included in the accounts receivable subsidiary ledger and the general ledger accounts receivable account.</a:t>
            </a:r>
          </a:p>
          <a:p>
            <a:pPr eaLnBrk="1" hangingPunct="1">
              <a:defRPr/>
            </a:pPr>
            <a:r>
              <a:rPr lang="en-US" altLang="en-US" dirty="0">
                <a:solidFill>
                  <a:schemeClr val="bg1"/>
                </a:solidFill>
                <a:effectLst>
                  <a:outerShdw blurRad="38100" dist="38100" dir="2700000" algn="tl">
                    <a:srgbClr val="C0C0C0"/>
                  </a:outerShdw>
                </a:effectLst>
                <a:ea typeface="ＭＳ Ｐゴシック" pitchFamily="34" charset="-128"/>
                <a:cs typeface="ＭＳ Ｐゴシック" pitchFamily="34" charset="-128"/>
              </a:rPr>
              <a:t>Reconciliation of the aged trial balance to the general ledger account should detect an omission of a receivable from either the subsidiary or general ledger.</a:t>
            </a:r>
          </a:p>
        </p:txBody>
      </p:sp>
      <p:sp>
        <p:nvSpPr>
          <p:cNvPr id="4" name="Slide Number Placeholder 3"/>
          <p:cNvSpPr>
            <a:spLocks noGrp="1"/>
          </p:cNvSpPr>
          <p:nvPr>
            <p:ph type="sldNum" sz="quarter" idx="10"/>
          </p:nvPr>
        </p:nvSpPr>
        <p:spPr/>
        <p:txBody>
          <a:bodyPr/>
          <a:lstStyle/>
          <a:p>
            <a:fld id="{ED355D2A-133C-4D7D-81D4-14D33A91400E}" type="slidenum">
              <a:rPr lang="en-US" smtClean="0"/>
              <a:t>38</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Cutoff:</a:t>
            </a:r>
          </a:p>
          <a:p>
            <a:pPr eaLnBrk="1" hangingPunct="1">
              <a:defRPr/>
            </a:pPr>
            <a:r>
              <a:rPr lang="en-US" dirty="0">
                <a:solidFill>
                  <a:schemeClr val="accent6">
                    <a:lumMod val="75000"/>
                  </a:schemeClr>
                </a:solidFill>
              </a:rPr>
              <a:t>The cutoff test attempts to determine whether all revenue transactions and related accounts receivable are recorded in the proper period. For example, test a few shipping documents just prior to year end, and a few shipping documents just after year end.</a:t>
            </a:r>
          </a:p>
        </p:txBody>
      </p:sp>
      <p:sp>
        <p:nvSpPr>
          <p:cNvPr id="4" name="Slide Number Placeholder 3"/>
          <p:cNvSpPr>
            <a:spLocks noGrp="1"/>
          </p:cNvSpPr>
          <p:nvPr>
            <p:ph type="sldNum" sz="quarter" idx="10"/>
          </p:nvPr>
        </p:nvSpPr>
        <p:spPr/>
        <p:txBody>
          <a:bodyPr/>
          <a:lstStyle/>
          <a:p>
            <a:fld id="{ED355D2A-133C-4D7D-81D4-14D33A91400E}" type="slidenum">
              <a:rPr lang="en-US" smtClean="0"/>
              <a:t>39</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latin typeface="Arial" panose="020B0604020202020204" pitchFamily="34" charset="0"/>
                <a:ea typeface="ＭＳ Ｐゴシック" panose="020B0600070205080204" pitchFamily="34" charset="-128"/>
              </a:rPr>
              <a:t>Existence and Rights and Obligations:</a:t>
            </a:r>
          </a:p>
          <a:p>
            <a:pPr eaLnBrk="1" hangingPunct="1"/>
            <a:r>
              <a:rPr lang="en-US" altLang="en-US" dirty="0">
                <a:solidFill>
                  <a:srgbClr val="7E4E99"/>
                </a:solidFill>
                <a:latin typeface="Arial" panose="020B0604020202020204" pitchFamily="34" charset="0"/>
                <a:ea typeface="ＭＳ Ｐゴシック" panose="020B0600070205080204" pitchFamily="34" charset="-128"/>
              </a:rPr>
              <a:t>Existence is one of the more important assertions for accounts receivable because the auditor wants assurance that this account balance is not overstated through the inclusion of fictitious customer accounts or amounts. Confirmation is the major audit procedure used for testing this assertion. </a:t>
            </a:r>
            <a:r>
              <a:rPr lang="en-US" altLang="en-US" dirty="0">
                <a:solidFill>
                  <a:srgbClr val="2D2DB9"/>
                </a:solidFill>
                <a:latin typeface="Arial" panose="020B0604020202020204" pitchFamily="34" charset="0"/>
                <a:ea typeface="ＭＳ Ｐゴシック" panose="020B0600070205080204" pitchFamily="34" charset="-128"/>
              </a:rPr>
              <a:t>The auditor must determine that all accounts receivables are owned by the entity. This is usually not a problem, however, in some cases, accounts receivable may be sold or factored with or without recourse.</a:t>
            </a:r>
          </a:p>
        </p:txBody>
      </p:sp>
      <p:sp>
        <p:nvSpPr>
          <p:cNvPr id="4" name="Slide Number Placeholder 3"/>
          <p:cNvSpPr>
            <a:spLocks noGrp="1"/>
          </p:cNvSpPr>
          <p:nvPr>
            <p:ph type="sldNum" sz="quarter" idx="10"/>
          </p:nvPr>
        </p:nvSpPr>
        <p:spPr/>
        <p:txBody>
          <a:bodyPr/>
          <a:lstStyle/>
          <a:p>
            <a:fld id="{ED355D2A-133C-4D7D-81D4-14D33A91400E}" type="slidenum">
              <a:rPr lang="en-US" smtClean="0"/>
              <a:t>40</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latin typeface="Arial" panose="020B0604020202020204" pitchFamily="34" charset="0"/>
                <a:ea typeface="ＭＳ Ｐゴシック" panose="020B0600070205080204" pitchFamily="34" charset="-128"/>
              </a:rPr>
              <a:t>Valuation and Allocation:</a:t>
            </a:r>
          </a:p>
          <a:p>
            <a:pPr eaLnBrk="1" hangingPunct="1"/>
            <a:r>
              <a:rPr lang="en-US" altLang="en-US" dirty="0">
                <a:solidFill>
                  <a:srgbClr val="2D2DB9"/>
                </a:solidFill>
                <a:latin typeface="Arial" panose="020B0604020202020204" pitchFamily="34" charset="0"/>
                <a:ea typeface="ＭＳ Ｐゴシック" panose="020B0600070205080204" pitchFamily="34" charset="-128"/>
              </a:rPr>
              <a:t>Accounts receivable should be shown on the balance sheet at net realizable value (gross amount less allowance for uncollectible accounts). </a:t>
            </a:r>
          </a:p>
          <a:p>
            <a:pPr eaLnBrk="1" hangingPunct="1"/>
            <a:r>
              <a:rPr lang="en-US" altLang="en-US" dirty="0">
                <a:latin typeface="Arial" panose="020B0604020202020204" pitchFamily="34" charset="0"/>
                <a:ea typeface="ＭＳ Ｐゴシック" panose="020B0600070205080204" pitchFamily="34" charset="-128"/>
              </a:rPr>
              <a:t>The auditor must verify the adequacy of the allowance for uncollectible accounts. The first step is to prepare an aged trial balance and discuss results with the credit manager. Next, a comparison with last year’s results should be examined.</a:t>
            </a:r>
          </a:p>
        </p:txBody>
      </p:sp>
      <p:sp>
        <p:nvSpPr>
          <p:cNvPr id="4" name="Slide Number Placeholder 3"/>
          <p:cNvSpPr>
            <a:spLocks noGrp="1"/>
          </p:cNvSpPr>
          <p:nvPr>
            <p:ph type="sldNum" sz="quarter" idx="10"/>
          </p:nvPr>
        </p:nvSpPr>
        <p:spPr/>
        <p:txBody>
          <a:bodyPr/>
          <a:lstStyle/>
          <a:p>
            <a:fld id="{ED355D2A-133C-4D7D-81D4-14D33A91400E}" type="slidenum">
              <a:rPr lang="en-US" smtClean="0"/>
              <a:t>41</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Fraud Risks in Revenue Recognition:</a:t>
            </a:r>
          </a:p>
          <a:p>
            <a:pPr>
              <a:spcBef>
                <a:spcPct val="50000"/>
              </a:spcBef>
              <a:buFontTx/>
              <a:buAutoNum type="arabicPeriod"/>
            </a:pPr>
            <a:r>
              <a:rPr lang="en-US" altLang="en-US" dirty="0">
                <a:solidFill>
                  <a:srgbClr val="22228B"/>
                </a:solidFill>
                <a:ea typeface="ＭＳ Ｐゴシック" pitchFamily="34" charset="-128"/>
              </a:rPr>
              <a:t> Side agreements</a:t>
            </a:r>
          </a:p>
          <a:p>
            <a:pPr>
              <a:spcBef>
                <a:spcPct val="50000"/>
              </a:spcBef>
              <a:buFontTx/>
              <a:buAutoNum type="arabicPeriod"/>
            </a:pPr>
            <a:r>
              <a:rPr lang="en-US" altLang="en-US" dirty="0">
                <a:solidFill>
                  <a:srgbClr val="22228B"/>
                </a:solidFill>
                <a:ea typeface="ＭＳ Ｐゴシック" pitchFamily="34" charset="-128"/>
              </a:rPr>
              <a:t> Channel stuffing</a:t>
            </a:r>
          </a:p>
          <a:p>
            <a:pPr>
              <a:spcBef>
                <a:spcPct val="50000"/>
              </a:spcBef>
              <a:buFontTx/>
              <a:buAutoNum type="arabicPeriod"/>
            </a:pPr>
            <a:r>
              <a:rPr lang="en-US" altLang="en-US" dirty="0">
                <a:solidFill>
                  <a:srgbClr val="22228B"/>
                </a:solidFill>
                <a:ea typeface="ＭＳ Ｐゴシック" pitchFamily="34" charset="-128"/>
              </a:rPr>
              <a:t> Related party transactions</a:t>
            </a:r>
          </a:p>
          <a:p>
            <a:pPr>
              <a:spcBef>
                <a:spcPct val="50000"/>
              </a:spcBef>
              <a:buFontTx/>
              <a:buAutoNum type="arabicPeriod"/>
            </a:pPr>
            <a:r>
              <a:rPr lang="en-US" altLang="en-US" dirty="0">
                <a:solidFill>
                  <a:srgbClr val="22228B"/>
                </a:solidFill>
                <a:ea typeface="ＭＳ Ｐゴシック" pitchFamily="34" charset="-128"/>
              </a:rPr>
              <a:t> Bill and hold sales</a:t>
            </a:r>
          </a:p>
        </p:txBody>
      </p:sp>
      <p:sp>
        <p:nvSpPr>
          <p:cNvPr id="4" name="Slide Number Placeholder 3"/>
          <p:cNvSpPr>
            <a:spLocks noGrp="1"/>
          </p:cNvSpPr>
          <p:nvPr>
            <p:ph type="sldNum" sz="quarter" idx="10"/>
          </p:nvPr>
        </p:nvSpPr>
        <p:spPr/>
        <p:txBody>
          <a:bodyPr/>
          <a:lstStyle/>
          <a:p>
            <a:fld id="{ED355D2A-133C-4D7D-81D4-14D33A91400E}" type="slidenum">
              <a:rPr lang="en-US" smtClean="0"/>
              <a:t>5</a:t>
            </a:fld>
            <a:endParaRPr lang="en-US"/>
          </a:p>
        </p:txBody>
      </p:sp>
    </p:spTree>
    <p:extLst>
      <p:ext uri="{BB962C8B-B14F-4D97-AF65-F5344CB8AC3E}">
        <p14:creationId xmlns:p14="http://schemas.microsoft.com/office/powerpoint/2010/main" val="242238567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dirty="0">
                <a:ea typeface="ＭＳ Ｐゴシック" pitchFamily="34" charset="-128"/>
                <a:cs typeface="ＭＳ Ｐゴシック" pitchFamily="34" charset="-128"/>
              </a:rPr>
              <a:t>Classification:</a:t>
            </a:r>
          </a:p>
          <a:p>
            <a:pPr eaLnBrk="1" hangingPunct="1">
              <a:defRPr/>
            </a:pPr>
            <a:r>
              <a:rPr lang="en-US" altLang="en-US" dirty="0">
                <a:solidFill>
                  <a:srgbClr val="000090"/>
                </a:solidFill>
                <a:effectLst>
                  <a:outerShdw blurRad="38100" dist="38100" dir="2700000" algn="tl">
                    <a:srgbClr val="C0C0C0"/>
                  </a:outerShdw>
                </a:effectLst>
                <a:ea typeface="ＭＳ Ｐゴシック" pitchFamily="34" charset="-128"/>
                <a:cs typeface="ＭＳ Ｐゴシック" pitchFamily="34" charset="-128"/>
              </a:rPr>
              <a:t>The major issues related to classification are:</a:t>
            </a:r>
          </a:p>
          <a:p>
            <a:pPr>
              <a:spcBef>
                <a:spcPct val="50000"/>
              </a:spcBef>
              <a:buClr>
                <a:schemeClr val="tx1"/>
              </a:buClr>
              <a:buFontTx/>
              <a:buAutoNum type="arabicPeriod"/>
              <a:defRPr/>
            </a:pPr>
            <a:r>
              <a:rPr lang="en-US" altLang="en-US" dirty="0">
                <a:solidFill>
                  <a:srgbClr val="000090"/>
                </a:solidFill>
                <a:effectLst>
                  <a:outerShdw blurRad="38100" dist="38100" dir="2700000" algn="tl">
                    <a:srgbClr val="C0C0C0"/>
                  </a:outerShdw>
                </a:effectLst>
                <a:ea typeface="ＭＳ Ｐゴシック" pitchFamily="34" charset="-128"/>
                <a:cs typeface="ＭＳ Ｐゴシック" pitchFamily="34" charset="-128"/>
              </a:rPr>
              <a:t> Identifying and reclassifying any material credits contained in accounts receivable.</a:t>
            </a:r>
          </a:p>
          <a:p>
            <a:pPr>
              <a:spcBef>
                <a:spcPct val="50000"/>
              </a:spcBef>
              <a:buClr>
                <a:schemeClr val="tx1"/>
              </a:buClr>
              <a:buFontTx/>
              <a:buAutoNum type="arabicPeriod"/>
              <a:defRPr/>
            </a:pPr>
            <a:r>
              <a:rPr lang="en-US" altLang="en-US" dirty="0">
                <a:solidFill>
                  <a:srgbClr val="000090"/>
                </a:solidFill>
                <a:effectLst>
                  <a:outerShdw blurRad="38100" dist="38100" dir="2700000" algn="tl">
                    <a:srgbClr val="C0C0C0"/>
                  </a:outerShdw>
                </a:effectLst>
                <a:ea typeface="ＭＳ Ｐゴシック" pitchFamily="34" charset="-128"/>
                <a:cs typeface="ＭＳ Ｐゴシック" pitchFamily="34" charset="-128"/>
              </a:rPr>
              <a:t> Segregating short-term and long-term receivables.</a:t>
            </a:r>
          </a:p>
          <a:p>
            <a:pPr>
              <a:spcBef>
                <a:spcPct val="50000"/>
              </a:spcBef>
              <a:buClr>
                <a:schemeClr val="tx1"/>
              </a:buClr>
              <a:buFontTx/>
              <a:buAutoNum type="arabicPeriod"/>
              <a:defRPr/>
            </a:pPr>
            <a:r>
              <a:rPr lang="en-US" altLang="en-US" dirty="0">
                <a:solidFill>
                  <a:srgbClr val="000090"/>
                </a:solidFill>
                <a:effectLst>
                  <a:outerShdw blurRad="38100" dist="38100" dir="2700000" algn="tl">
                    <a:srgbClr val="C0C0C0"/>
                  </a:outerShdw>
                </a:effectLst>
                <a:ea typeface="ＭＳ Ｐゴシック" pitchFamily="34" charset="-128"/>
                <a:cs typeface="ＭＳ Ｐゴシック" pitchFamily="34" charset="-128"/>
              </a:rPr>
              <a:t> Ensuring that different types of receivables are properly classified.</a:t>
            </a:r>
          </a:p>
        </p:txBody>
      </p:sp>
      <p:sp>
        <p:nvSpPr>
          <p:cNvPr id="4" name="Slide Number Placeholder 3"/>
          <p:cNvSpPr>
            <a:spLocks noGrp="1"/>
          </p:cNvSpPr>
          <p:nvPr>
            <p:ph type="sldNum" sz="quarter" idx="10"/>
          </p:nvPr>
        </p:nvSpPr>
        <p:spPr/>
        <p:txBody>
          <a:bodyPr/>
          <a:lstStyle/>
          <a:p>
            <a:fld id="{ED355D2A-133C-4D7D-81D4-14D33A91400E}" type="slidenum">
              <a:rPr lang="en-US" smtClean="0"/>
              <a:t>42</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dirty="0">
                <a:ea typeface="ＭＳ Ｐゴシック" pitchFamily="34" charset="-128"/>
                <a:cs typeface="ＭＳ Ｐゴシック" pitchFamily="34" charset="-128"/>
              </a:rPr>
              <a:t>Presentation:</a:t>
            </a:r>
          </a:p>
          <a:p>
            <a:pPr marL="0" indent="0">
              <a:buNone/>
            </a:pPr>
            <a:r>
              <a:rPr lang="en-US" dirty="0"/>
              <a:t>The auditor must ensure that all necessary disclosures are made. </a:t>
            </a:r>
          </a:p>
          <a:p>
            <a:r>
              <a:rPr lang="en-US" dirty="0"/>
              <a:t>Most public accounting firms use some type of financial statement reporting checklist to ensure that all necessary disclosures are made for each account</a:t>
            </a:r>
            <a:r>
              <a:rPr lang="en-US" dirty="0">
                <a:ea typeface="ＭＳ Ｐゴシック" charset="-128"/>
                <a:cs typeface="ＭＳ Ｐゴシック" charset="-128"/>
              </a:rPr>
              <a:t>.</a:t>
            </a:r>
          </a:p>
        </p:txBody>
      </p:sp>
      <p:sp>
        <p:nvSpPr>
          <p:cNvPr id="4" name="Slide Number Placeholder 3"/>
          <p:cNvSpPr>
            <a:spLocks noGrp="1"/>
          </p:cNvSpPr>
          <p:nvPr>
            <p:ph type="sldNum" sz="quarter" idx="10"/>
          </p:nvPr>
        </p:nvSpPr>
        <p:spPr/>
        <p:txBody>
          <a:bodyPr/>
          <a:lstStyle/>
          <a:p>
            <a:fld id="{ED355D2A-133C-4D7D-81D4-14D33A91400E}" type="slidenum">
              <a:rPr lang="en-US" smtClean="0"/>
              <a:t>43</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The Confirmation Process – Accounts Receivable</a:t>
            </a:r>
          </a:p>
          <a:p>
            <a:pPr eaLnBrk="1" hangingPunct="1"/>
            <a:r>
              <a:rPr lang="en-US" altLang="en-US" dirty="0">
                <a:solidFill>
                  <a:srgbClr val="7E4E99"/>
                </a:solidFill>
                <a:ea typeface="ＭＳ Ｐゴシック" pitchFamily="34" charset="-128"/>
              </a:rPr>
              <a:t>Confirmation is audit evidence that is a direct written response from third parties about the account receivable balance. Confirmation is a good source of evidence about the existence of the accounts receivable. The confirmation process should be controlled by the auditor.</a:t>
            </a:r>
          </a:p>
        </p:txBody>
      </p:sp>
      <p:sp>
        <p:nvSpPr>
          <p:cNvPr id="4" name="Slide Number Placeholder 3"/>
          <p:cNvSpPr>
            <a:spLocks noGrp="1"/>
          </p:cNvSpPr>
          <p:nvPr>
            <p:ph type="sldNum" sz="quarter" idx="10"/>
          </p:nvPr>
        </p:nvSpPr>
        <p:spPr/>
        <p:txBody>
          <a:bodyPr/>
          <a:lstStyle/>
          <a:p>
            <a:fld id="{ED355D2A-133C-4D7D-81D4-14D33A91400E}" type="slidenum">
              <a:rPr lang="en-US" smtClean="0"/>
              <a:t>44</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Omitting Confirmations:</a:t>
            </a:r>
          </a:p>
          <a:p>
            <a:r>
              <a:rPr lang="en-US" altLang="en-US" dirty="0">
                <a:ea typeface="ＭＳ Ｐゴシック" pitchFamily="34" charset="-128"/>
              </a:rPr>
              <a:t>IF…</a:t>
            </a:r>
          </a:p>
          <a:p>
            <a:pPr eaLnBrk="1" hangingPunct="1"/>
            <a:r>
              <a:rPr lang="en-US" altLang="en-US" dirty="0">
                <a:ea typeface="ＭＳ Ｐゴシック" pitchFamily="34" charset="-128"/>
              </a:rPr>
              <a:t>Accounts receivable balance is immaterial.</a:t>
            </a:r>
          </a:p>
          <a:p>
            <a:pPr eaLnBrk="1" hangingPunct="1"/>
            <a:r>
              <a:rPr lang="en-US" altLang="en-US" dirty="0">
                <a:ea typeface="ＭＳ Ｐゴシック" pitchFamily="34" charset="-128"/>
              </a:rPr>
              <a:t>External confirmations would be ineffective (based on prior experience).</a:t>
            </a:r>
          </a:p>
          <a:p>
            <a:pPr eaLnBrk="1" hangingPunct="1"/>
            <a:r>
              <a:rPr lang="en-US" altLang="en-US" dirty="0">
                <a:ea typeface="ＭＳ Ｐゴシック" pitchFamily="34" charset="-128"/>
              </a:rPr>
              <a:t>The auditor’s assessed level of risk of material misstatement at the relevant assertion level is low, and the other planned substantive procedures address the assessed risk.</a:t>
            </a:r>
          </a:p>
        </p:txBody>
      </p:sp>
      <p:sp>
        <p:nvSpPr>
          <p:cNvPr id="4" name="Slide Number Placeholder 3"/>
          <p:cNvSpPr>
            <a:spLocks noGrp="1"/>
          </p:cNvSpPr>
          <p:nvPr>
            <p:ph type="sldNum" sz="quarter" idx="10"/>
          </p:nvPr>
        </p:nvSpPr>
        <p:spPr/>
        <p:txBody>
          <a:bodyPr/>
          <a:lstStyle/>
          <a:p>
            <a:fld id="{ED355D2A-133C-4D7D-81D4-14D33A91400E}" type="slidenum">
              <a:rPr lang="en-US" smtClean="0"/>
              <a:t>45</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Factors Affecting the Reliability of A/R Confirmations:</a:t>
            </a:r>
          </a:p>
          <a:p>
            <a:pPr>
              <a:buFont typeface="Wingdings" pitchFamily="2" charset="2"/>
              <a:buChar char="u"/>
            </a:pPr>
            <a:r>
              <a:rPr lang="en-US" altLang="en-US" dirty="0">
                <a:ea typeface="ＭＳ Ｐゴシック" pitchFamily="34" charset="-128"/>
              </a:rPr>
              <a:t>Type of confirmation request (positive versus negative).</a:t>
            </a:r>
          </a:p>
          <a:p>
            <a:pPr>
              <a:buFont typeface="Wingdings" pitchFamily="2" charset="2"/>
              <a:buChar char="u"/>
            </a:pPr>
            <a:r>
              <a:rPr lang="en-US" altLang="en-US" dirty="0">
                <a:ea typeface="ＭＳ Ｐゴシック" pitchFamily="34" charset="-128"/>
              </a:rPr>
              <a:t>Prior experience with the client or similar engagements (e.g., response rate, accuracy of returned confirmations, misstatements identified).</a:t>
            </a:r>
          </a:p>
          <a:p>
            <a:pPr>
              <a:buFont typeface="Wingdings" pitchFamily="2" charset="2"/>
              <a:buChar char="u"/>
            </a:pPr>
            <a:r>
              <a:rPr lang="en-US" altLang="en-US" dirty="0">
                <a:ea typeface="ＭＳ Ｐゴシック" pitchFamily="34" charset="-128"/>
              </a:rPr>
              <a:t>The intended respondent (competence, knowledge, ability, and objectivity).</a:t>
            </a:r>
          </a:p>
        </p:txBody>
      </p:sp>
      <p:sp>
        <p:nvSpPr>
          <p:cNvPr id="4" name="Slide Number Placeholder 3"/>
          <p:cNvSpPr>
            <a:spLocks noGrp="1"/>
          </p:cNvSpPr>
          <p:nvPr>
            <p:ph type="sldNum" sz="quarter" idx="10"/>
          </p:nvPr>
        </p:nvSpPr>
        <p:spPr/>
        <p:txBody>
          <a:bodyPr/>
          <a:lstStyle/>
          <a:p>
            <a:fld id="{ED355D2A-133C-4D7D-81D4-14D33A91400E}" type="slidenum">
              <a:rPr lang="en-US" smtClean="0"/>
              <a:t>46</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latin typeface="Arial" panose="020B0604020202020204" pitchFamily="34" charset="0"/>
                <a:ea typeface="ＭＳ Ｐゴシック" panose="020B0600070205080204" pitchFamily="34" charset="-128"/>
              </a:rPr>
              <a:t>There are two types of confirmations:</a:t>
            </a:r>
          </a:p>
          <a:p>
            <a:pPr eaLnBrk="1" hangingPunct="1">
              <a:lnSpc>
                <a:spcPct val="90000"/>
              </a:lnSpc>
              <a:buClr>
                <a:srgbClr val="006600"/>
              </a:buClr>
            </a:pPr>
            <a:r>
              <a:rPr lang="en-US" altLang="en-US" sz="1400" b="1" dirty="0">
                <a:solidFill>
                  <a:srgbClr val="006600"/>
                </a:solidFill>
                <a:latin typeface="Arial" panose="020B0604020202020204" pitchFamily="34" charset="0"/>
                <a:ea typeface="ＭＳ Ｐゴシック" panose="020B0600070205080204" pitchFamily="34" charset="-128"/>
              </a:rPr>
              <a:t>Positive Confirmation: </a:t>
            </a:r>
            <a:r>
              <a:rPr lang="en-US" altLang="en-US" dirty="0">
                <a:solidFill>
                  <a:srgbClr val="006600"/>
                </a:solidFill>
                <a:latin typeface="Arial" panose="020B0604020202020204" pitchFamily="34" charset="0"/>
                <a:ea typeface="ＭＳ Ｐゴシック" panose="020B0600070205080204" pitchFamily="34" charset="-128"/>
              </a:rPr>
              <a:t>Requests that customers indicate whether they agree with the amount due to the client. A response is expected whether the customer agrees or disagrees with the balance indicated.</a:t>
            </a:r>
          </a:p>
          <a:p>
            <a:pPr eaLnBrk="1" hangingPunct="1">
              <a:lnSpc>
                <a:spcPct val="90000"/>
              </a:lnSpc>
              <a:buClr>
                <a:srgbClr val="006600"/>
              </a:buClr>
            </a:pPr>
            <a:endParaRPr lang="en-US" altLang="en-US" dirty="0">
              <a:solidFill>
                <a:srgbClr val="006600"/>
              </a:solidFill>
              <a:latin typeface="Arial" panose="020B0604020202020204" pitchFamily="34" charset="0"/>
              <a:ea typeface="ＭＳ Ｐゴシック" panose="020B0600070205080204" pitchFamily="34" charset="-128"/>
            </a:endParaRPr>
          </a:p>
          <a:p>
            <a:pPr eaLnBrk="1" hangingPunct="1">
              <a:lnSpc>
                <a:spcPct val="90000"/>
              </a:lnSpc>
              <a:buClr>
                <a:srgbClr val="006600"/>
              </a:buClr>
            </a:pPr>
            <a:r>
              <a:rPr lang="en-US" altLang="en-US" sz="1400" b="1" dirty="0">
                <a:solidFill>
                  <a:srgbClr val="006600"/>
                </a:solidFill>
                <a:latin typeface="Arial" panose="020B0604020202020204" pitchFamily="34" charset="0"/>
                <a:ea typeface="ＭＳ Ｐゴシック" panose="020B0600070205080204" pitchFamily="34" charset="-128"/>
              </a:rPr>
              <a:t>Negative Confirmation: </a:t>
            </a:r>
            <a:r>
              <a:rPr lang="en-US" altLang="en-US" dirty="0">
                <a:solidFill>
                  <a:srgbClr val="006600"/>
                </a:solidFill>
                <a:latin typeface="Arial" panose="020B0604020202020204" pitchFamily="34" charset="0"/>
                <a:ea typeface="ＭＳ Ｐゴシック" panose="020B0600070205080204" pitchFamily="34" charset="-128"/>
              </a:rPr>
              <a:t>Requests that the customer respond only when they disagree with the amount due to the client. Negative confirmations are used when the client has many small account balances and control risk is assessed as low.</a:t>
            </a:r>
          </a:p>
        </p:txBody>
      </p:sp>
      <p:sp>
        <p:nvSpPr>
          <p:cNvPr id="4" name="Slide Number Placeholder 3"/>
          <p:cNvSpPr>
            <a:spLocks noGrp="1"/>
          </p:cNvSpPr>
          <p:nvPr>
            <p:ph type="sldNum" sz="quarter" idx="10"/>
          </p:nvPr>
        </p:nvSpPr>
        <p:spPr/>
        <p:txBody>
          <a:bodyPr/>
          <a:lstStyle/>
          <a:p>
            <a:fld id="{ED355D2A-133C-4D7D-81D4-14D33A91400E}" type="slidenum">
              <a:rPr lang="en-US" smtClean="0"/>
              <a:t>47</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Timing:</a:t>
            </a:r>
          </a:p>
          <a:p>
            <a:pPr eaLnBrk="1" hangingPunct="1"/>
            <a:r>
              <a:rPr lang="en-US" altLang="en-US" dirty="0">
                <a:solidFill>
                  <a:srgbClr val="22228B"/>
                </a:solidFill>
                <a:ea typeface="ＭＳ Ｐゴシック" pitchFamily="34" charset="-128"/>
              </a:rPr>
              <a:t>Accounts receivable may be confirmed at an interim date or at year-end. The confirmation request should be sent soon after the end of the accounting period in order to maximize the response rate.</a:t>
            </a:r>
          </a:p>
        </p:txBody>
      </p:sp>
      <p:sp>
        <p:nvSpPr>
          <p:cNvPr id="4" name="Slide Number Placeholder 3"/>
          <p:cNvSpPr>
            <a:spLocks noGrp="1"/>
          </p:cNvSpPr>
          <p:nvPr>
            <p:ph type="sldNum" sz="quarter" idx="10"/>
          </p:nvPr>
        </p:nvSpPr>
        <p:spPr/>
        <p:txBody>
          <a:bodyPr/>
          <a:lstStyle/>
          <a:p>
            <a:fld id="{ED355D2A-133C-4D7D-81D4-14D33A91400E}" type="slidenum">
              <a:rPr lang="en-US" smtClean="0"/>
              <a:t>48</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latin typeface="Arial" panose="020B0604020202020204" pitchFamily="34" charset="0"/>
                <a:ea typeface="ＭＳ Ｐゴシック" panose="020B0600070205080204" pitchFamily="34" charset="-128"/>
              </a:rPr>
              <a:t>Confirmation Procedures:</a:t>
            </a:r>
          </a:p>
          <a:p>
            <a:pPr eaLnBrk="1" hangingPunct="1"/>
            <a:r>
              <a:rPr lang="en-US" altLang="en-US" dirty="0">
                <a:solidFill>
                  <a:srgbClr val="7E4E99"/>
                </a:solidFill>
                <a:latin typeface="Arial" panose="020B0604020202020204" pitchFamily="34" charset="0"/>
                <a:ea typeface="ＭＳ Ｐゴシック" panose="020B0600070205080204" pitchFamily="34" charset="-128"/>
              </a:rPr>
              <a:t>The auditor should mail the confirmation requests outside the entity’s</a:t>
            </a:r>
            <a:r>
              <a:rPr lang="en-US" altLang="ja-JP" dirty="0">
                <a:solidFill>
                  <a:srgbClr val="7E4E99"/>
                </a:solidFill>
                <a:latin typeface="Arial" panose="020B0604020202020204" pitchFamily="34" charset="0"/>
                <a:ea typeface="ＭＳ Ｐゴシック" panose="020B0600070205080204" pitchFamily="34" charset="-128"/>
              </a:rPr>
              <a:t> facilities. A record should be maintained of the confirmations mailed and those returned. A second request may be necessary in some cases. </a:t>
            </a:r>
            <a:r>
              <a:rPr lang="en-US" altLang="en-US" dirty="0">
                <a:solidFill>
                  <a:srgbClr val="543466"/>
                </a:solidFill>
                <a:latin typeface="Arial" panose="020B0604020202020204" pitchFamily="34" charset="0"/>
                <a:ea typeface="ＭＳ Ｐゴシック" panose="020B0600070205080204" pitchFamily="34" charset="-128"/>
              </a:rPr>
              <a:t>For each exception received, the auditor should examine the reasons for the difference between the balance on the client’s books and the balance indicated by the customer.</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In many cases, exceptions result from what are referred to as </a:t>
            </a:r>
            <a:r>
              <a:rPr lang="en-US" i="1" dirty="0"/>
              <a:t>timing differences. </a:t>
            </a:r>
            <a:r>
              <a:rPr lang="en-US" dirty="0"/>
              <a:t>Such differences occur because of delays in recording transactions in either the client’s or the customer’s records. </a:t>
            </a:r>
            <a:endParaRPr lang="en-US" altLang="en-US" dirty="0"/>
          </a:p>
        </p:txBody>
      </p:sp>
      <p:sp>
        <p:nvSpPr>
          <p:cNvPr id="4" name="Slide Number Placeholder 3"/>
          <p:cNvSpPr>
            <a:spLocks noGrp="1"/>
          </p:cNvSpPr>
          <p:nvPr>
            <p:ph type="sldNum" sz="quarter" idx="10"/>
          </p:nvPr>
        </p:nvSpPr>
        <p:spPr/>
        <p:txBody>
          <a:bodyPr/>
          <a:lstStyle/>
          <a:p>
            <a:fld id="{ED355D2A-133C-4D7D-81D4-14D33A91400E}" type="slidenum">
              <a:rPr lang="en-US" smtClean="0"/>
              <a:t>49</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latin typeface="Arial" panose="020B0604020202020204" pitchFamily="34" charset="0"/>
                <a:ea typeface="ＭＳ Ｐゴシック" panose="020B0600070205080204" pitchFamily="34" charset="-128"/>
              </a:rPr>
              <a:t>Alternative Procedures:</a:t>
            </a:r>
          </a:p>
          <a:p>
            <a:pPr eaLnBrk="1" hangingPunct="1"/>
            <a:r>
              <a:rPr lang="en-US" altLang="en-US" dirty="0">
                <a:solidFill>
                  <a:srgbClr val="32946A"/>
                </a:solidFill>
                <a:latin typeface="Arial" panose="020B0604020202020204" pitchFamily="34" charset="0"/>
                <a:ea typeface="ＭＳ Ｐゴシック" panose="020B0600070205080204" pitchFamily="34" charset="-128"/>
              </a:rPr>
              <a:t>When the auditor does not receive responses to positive confirmations, alternative audit procedures are used. These alternative procedures include:</a:t>
            </a:r>
          </a:p>
          <a:p>
            <a:pPr>
              <a:spcBef>
                <a:spcPct val="50000"/>
              </a:spcBef>
              <a:buClr>
                <a:schemeClr val="bg1"/>
              </a:buClr>
              <a:buFontTx/>
              <a:buAutoNum type="arabicPeriod"/>
            </a:pPr>
            <a:r>
              <a:rPr lang="en-US" altLang="en-US" dirty="0">
                <a:solidFill>
                  <a:srgbClr val="000000"/>
                </a:solidFill>
                <a:latin typeface="Arial" panose="020B0604020202020204" pitchFamily="34" charset="0"/>
                <a:ea typeface="ＭＳ Ｐゴシック" panose="020B0600070205080204" pitchFamily="34" charset="-128"/>
              </a:rPr>
              <a:t>Examination of specific subsequent cash receipts.</a:t>
            </a:r>
          </a:p>
          <a:p>
            <a:pPr>
              <a:spcBef>
                <a:spcPct val="50000"/>
              </a:spcBef>
              <a:buClr>
                <a:schemeClr val="bg1"/>
              </a:buClr>
              <a:buFontTx/>
              <a:buAutoNum type="arabicPeriod"/>
            </a:pPr>
            <a:r>
              <a:rPr lang="en-US" altLang="en-US" dirty="0">
                <a:solidFill>
                  <a:srgbClr val="000000"/>
                </a:solidFill>
                <a:latin typeface="Arial" panose="020B0604020202020204" pitchFamily="34" charset="0"/>
                <a:ea typeface="ＭＳ Ｐゴシック" panose="020B0600070205080204" pitchFamily="34" charset="-128"/>
              </a:rPr>
              <a:t>Examination of shipping documentation.</a:t>
            </a:r>
          </a:p>
          <a:p>
            <a:pPr>
              <a:spcBef>
                <a:spcPct val="50000"/>
              </a:spcBef>
              <a:buClr>
                <a:schemeClr val="bg1"/>
              </a:buClr>
              <a:buFontTx/>
              <a:buAutoNum type="arabicPeriod"/>
            </a:pPr>
            <a:r>
              <a:rPr lang="en-US" altLang="en-US" dirty="0">
                <a:solidFill>
                  <a:srgbClr val="000000"/>
                </a:solidFill>
                <a:latin typeface="Arial" panose="020B0604020202020204" pitchFamily="34" charset="0"/>
                <a:ea typeface="ＭＳ Ｐゴシック" panose="020B0600070205080204" pitchFamily="34" charset="-128"/>
              </a:rPr>
              <a:t>Examination of other client documentation.</a:t>
            </a:r>
          </a:p>
        </p:txBody>
      </p:sp>
      <p:sp>
        <p:nvSpPr>
          <p:cNvPr id="4" name="Slide Number Placeholder 3"/>
          <p:cNvSpPr>
            <a:spLocks noGrp="1"/>
          </p:cNvSpPr>
          <p:nvPr>
            <p:ph type="sldNum" sz="quarter" idx="10"/>
          </p:nvPr>
        </p:nvSpPr>
        <p:spPr/>
        <p:txBody>
          <a:bodyPr/>
          <a:lstStyle/>
          <a:p>
            <a:fld id="{ED355D2A-133C-4D7D-81D4-14D33A91400E}" type="slidenum">
              <a:rPr lang="en-US" smtClean="0"/>
              <a:t>50</a:t>
            </a:fld>
            <a:endParaRPr lang="en-US"/>
          </a:p>
        </p:txBody>
      </p:sp>
    </p:spTree>
    <p:extLst>
      <p:ext uri="{BB962C8B-B14F-4D97-AF65-F5344CB8AC3E}">
        <p14:creationId xmlns:p14="http://schemas.microsoft.com/office/powerpoint/2010/main" val="3081994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dirty="0">
                <a:ea typeface="ＭＳ Ｐゴシック" pitchFamily="34" charset="-128"/>
                <a:cs typeface="ＭＳ Ｐゴシック" pitchFamily="34" charset="-128"/>
              </a:rPr>
              <a:t>Types of Transactions and Financial Statement Accounts Affected:</a:t>
            </a:r>
          </a:p>
          <a:p>
            <a:pPr eaLnBrk="1" hangingPunct="1">
              <a:defRPr/>
            </a:pPr>
            <a:r>
              <a:rPr lang="en-US" altLang="en-US" dirty="0">
                <a:solidFill>
                  <a:srgbClr val="32946A"/>
                </a:solidFill>
                <a:effectLst>
                  <a:outerShdw blurRad="38100" dist="38100" dir="2700000" algn="tl">
                    <a:srgbClr val="C0C0C0"/>
                  </a:outerShdw>
                </a:effectLst>
                <a:ea typeface="ＭＳ Ｐゴシック" pitchFamily="34" charset="-128"/>
                <a:cs typeface="ＭＳ Ｐゴシック" pitchFamily="34" charset="-128"/>
              </a:rPr>
              <a:t>Three types of transactions are typically processed through the revenue process:</a:t>
            </a:r>
          </a:p>
          <a:p>
            <a:pPr>
              <a:spcBef>
                <a:spcPct val="50000"/>
              </a:spcBef>
              <a:buClr>
                <a:schemeClr val="bg1"/>
              </a:buClr>
              <a:defRPr/>
            </a:pPr>
            <a:r>
              <a:rPr lang="en-US" altLang="en-US" dirty="0">
                <a:solidFill>
                  <a:schemeClr val="hlink"/>
                </a:solidFill>
                <a:effectLst>
                  <a:outerShdw blurRad="38100" dist="38100" dir="2700000" algn="tl">
                    <a:srgbClr val="C0C0C0"/>
                  </a:outerShdw>
                </a:effectLst>
                <a:ea typeface="ＭＳ Ｐゴシック" pitchFamily="34" charset="-128"/>
                <a:cs typeface="ＭＳ Ｐゴシック" pitchFamily="34" charset="-128"/>
              </a:rPr>
              <a:t>1. The sale of goods or rendering of a service for cash or credit.</a:t>
            </a:r>
          </a:p>
          <a:p>
            <a:pPr>
              <a:spcBef>
                <a:spcPct val="50000"/>
              </a:spcBef>
              <a:buClr>
                <a:schemeClr val="bg1"/>
              </a:buClr>
              <a:defRPr/>
            </a:pPr>
            <a:r>
              <a:rPr lang="en-US" altLang="en-US" dirty="0">
                <a:solidFill>
                  <a:schemeClr val="hlink"/>
                </a:solidFill>
                <a:effectLst>
                  <a:outerShdw blurRad="38100" dist="38100" dir="2700000" algn="tl">
                    <a:srgbClr val="C0C0C0"/>
                  </a:outerShdw>
                </a:effectLst>
                <a:ea typeface="ＭＳ Ｐゴシック" pitchFamily="34" charset="-128"/>
                <a:cs typeface="ＭＳ Ｐゴシック" pitchFamily="34" charset="-128"/>
              </a:rPr>
              <a:t>2. The receipt of cash from the customer in payment for goods or services.</a:t>
            </a:r>
          </a:p>
          <a:p>
            <a:pPr>
              <a:spcBef>
                <a:spcPct val="50000"/>
              </a:spcBef>
              <a:buClr>
                <a:schemeClr val="bg1"/>
              </a:buClr>
              <a:defRPr/>
            </a:pPr>
            <a:r>
              <a:rPr lang="en-US" altLang="en-US" dirty="0">
                <a:solidFill>
                  <a:schemeClr val="hlink"/>
                </a:solidFill>
                <a:effectLst>
                  <a:outerShdw blurRad="38100" dist="38100" dir="2700000" algn="tl">
                    <a:srgbClr val="C0C0C0"/>
                  </a:outerShdw>
                </a:effectLst>
                <a:ea typeface="ＭＳ Ｐゴシック" pitchFamily="34" charset="-128"/>
                <a:cs typeface="ＭＳ Ｐゴシック" pitchFamily="34" charset="-128"/>
              </a:rPr>
              <a:t>3. The return of goods by the customer for credit or cash.</a:t>
            </a:r>
          </a:p>
        </p:txBody>
      </p:sp>
      <p:sp>
        <p:nvSpPr>
          <p:cNvPr id="4" name="Slide Number Placeholder 3"/>
          <p:cNvSpPr>
            <a:spLocks noGrp="1"/>
          </p:cNvSpPr>
          <p:nvPr>
            <p:ph type="sldNum" sz="quarter" idx="10"/>
          </p:nvPr>
        </p:nvSpPr>
        <p:spPr/>
        <p:txBody>
          <a:bodyPr/>
          <a:lstStyle/>
          <a:p>
            <a:fld id="{ED355D2A-133C-4D7D-81D4-14D33A91400E}" type="slidenum">
              <a:rPr lang="en-US" smtClean="0"/>
              <a:t>6</a:t>
            </a:fld>
            <a:endParaRPr lang="en-US"/>
          </a:p>
        </p:txBody>
      </p:sp>
    </p:spTree>
    <p:extLst>
      <p:ext uri="{BB962C8B-B14F-4D97-AF65-F5344CB8AC3E}">
        <p14:creationId xmlns:p14="http://schemas.microsoft.com/office/powerpoint/2010/main" val="2133147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dirty="0">
                <a:ea typeface="ＭＳ Ｐゴシック" pitchFamily="34" charset="-128"/>
                <a:cs typeface="ＭＳ Ｐゴシック" pitchFamily="34" charset="-128"/>
              </a:rPr>
              <a:t>Types of Documents and Records:</a:t>
            </a:r>
          </a:p>
          <a:p>
            <a:pPr eaLnBrk="1" hangingPunct="1">
              <a:defRPr/>
            </a:pPr>
            <a:endParaRPr lang="en-US" altLang="en-US" dirty="0">
              <a:ea typeface="ＭＳ Ｐゴシック" pitchFamily="34" charset="-128"/>
              <a:cs typeface="ＭＳ Ｐゴシック" pitchFamily="34" charset="-128"/>
            </a:endParaRPr>
          </a:p>
          <a:p>
            <a:pPr>
              <a:spcBef>
                <a:spcPct val="50000"/>
              </a:spcBef>
              <a:defRPr/>
            </a:pPr>
            <a:r>
              <a:rPr lang="en-US" altLang="en-US" dirty="0">
                <a:solidFill>
                  <a:srgbClr val="CC6600"/>
                </a:solidFill>
                <a:effectLst>
                  <a:outerShdw blurRad="38100" dist="38100" dir="2700000" algn="tl">
                    <a:srgbClr val="C0C0C0"/>
                  </a:outerShdw>
                </a:effectLst>
                <a:ea typeface="ＭＳ Ｐゴシック" pitchFamily="34" charset="-128"/>
                <a:cs typeface="ＭＳ Ｐゴシック" pitchFamily="34" charset="-128"/>
              </a:rPr>
              <a:t>Credit Approval Form: </a:t>
            </a:r>
            <a:r>
              <a:rPr lang="en-US" altLang="en-US" dirty="0">
                <a:solidFill>
                  <a:srgbClr val="000000"/>
                </a:solidFill>
                <a:effectLst>
                  <a:outerShdw blurRad="38100" dist="38100" dir="2700000" algn="tl">
                    <a:srgbClr val="C0C0C0"/>
                  </a:outerShdw>
                </a:effectLst>
                <a:ea typeface="ＭＳ Ｐゴシック" pitchFamily="34" charset="-128"/>
                <a:cs typeface="ＭＳ Ｐゴシック" pitchFamily="34" charset="-128"/>
              </a:rPr>
              <a:t>For credit sales, the entity must have a formal procedure for investigating the creditworthiness of the customer.</a:t>
            </a:r>
          </a:p>
          <a:p>
            <a:pPr>
              <a:spcBef>
                <a:spcPct val="50000"/>
              </a:spcBef>
              <a:defRPr/>
            </a:pPr>
            <a:r>
              <a:rPr lang="en-US" altLang="en-US" dirty="0">
                <a:solidFill>
                  <a:srgbClr val="FFFF00"/>
                </a:solidFill>
                <a:effectLst>
                  <a:outerShdw blurRad="38100" dist="38100" dir="2700000" algn="tl">
                    <a:srgbClr val="C0C0C0"/>
                  </a:outerShdw>
                </a:effectLst>
                <a:ea typeface="ＭＳ Ｐゴシック" pitchFamily="34" charset="-128"/>
                <a:cs typeface="ＭＳ Ｐゴシック" pitchFamily="34" charset="-128"/>
              </a:rPr>
              <a:t>Customer Sales Order: </a:t>
            </a:r>
            <a:r>
              <a:rPr lang="en-US" altLang="en-US" dirty="0">
                <a:solidFill>
                  <a:schemeClr val="bg1"/>
                </a:solidFill>
                <a:effectLst>
                  <a:outerShdw blurRad="38100" dist="38100" dir="2700000" algn="tl">
                    <a:srgbClr val="C0C0C0"/>
                  </a:outerShdw>
                </a:effectLst>
                <a:ea typeface="ＭＳ Ｐゴシック" pitchFamily="34" charset="-128"/>
                <a:cs typeface="ＭＳ Ｐゴシック" pitchFamily="34" charset="-128"/>
              </a:rPr>
              <a:t>Contains the details of the type and quantity of products or services ordered by the customer.</a:t>
            </a:r>
          </a:p>
        </p:txBody>
      </p:sp>
      <p:sp>
        <p:nvSpPr>
          <p:cNvPr id="4" name="Slide Number Placeholder 3"/>
          <p:cNvSpPr>
            <a:spLocks noGrp="1"/>
          </p:cNvSpPr>
          <p:nvPr>
            <p:ph type="sldNum" sz="quarter" idx="10"/>
          </p:nvPr>
        </p:nvSpPr>
        <p:spPr/>
        <p:txBody>
          <a:bodyPr/>
          <a:lstStyle/>
          <a:p>
            <a:fld id="{ED355D2A-133C-4D7D-81D4-14D33A91400E}" type="slidenum">
              <a:rPr lang="en-US" smtClean="0"/>
              <a:t>7</a:t>
            </a:fld>
            <a:endParaRPr lang="en-US"/>
          </a:p>
        </p:txBody>
      </p:sp>
    </p:spTree>
    <p:extLst>
      <p:ext uri="{BB962C8B-B14F-4D97-AF65-F5344CB8AC3E}">
        <p14:creationId xmlns:p14="http://schemas.microsoft.com/office/powerpoint/2010/main" val="36864515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Types of Documents and Records</a:t>
            </a:r>
          </a:p>
          <a:p>
            <a:pPr eaLnBrk="1" hangingPunct="1"/>
            <a:endParaRPr lang="en-US" altLang="en-US" dirty="0">
              <a:ea typeface="ＭＳ Ｐゴシック" pitchFamily="34" charset="-128"/>
            </a:endParaRPr>
          </a:p>
          <a:p>
            <a:pPr eaLnBrk="1" hangingPunct="1"/>
            <a:r>
              <a:rPr lang="en-US" altLang="en-US" dirty="0">
                <a:ea typeface="ＭＳ Ｐゴシック" pitchFamily="34" charset="-128"/>
              </a:rPr>
              <a:t>Open-Order Report: A report of all customer orders for which processing has not been completed.</a:t>
            </a:r>
          </a:p>
          <a:p>
            <a:pPr eaLnBrk="1" hangingPunct="1"/>
            <a:endParaRPr lang="en-US" altLang="en-US" dirty="0">
              <a:ea typeface="ＭＳ Ｐゴシック" pitchFamily="34" charset="-128"/>
            </a:endParaRPr>
          </a:p>
          <a:p>
            <a:pPr eaLnBrk="1" hangingPunct="1"/>
            <a:r>
              <a:rPr lang="en-US" altLang="en-US" dirty="0">
                <a:ea typeface="ＭＳ Ｐゴシック" pitchFamily="34" charset="-128"/>
              </a:rPr>
              <a:t>Shipping Document: This document generally serves as a bill of lading and contains information on the type of product shipped, the quantity shipped, and other relevant information.</a:t>
            </a:r>
          </a:p>
        </p:txBody>
      </p:sp>
      <p:sp>
        <p:nvSpPr>
          <p:cNvPr id="4" name="Slide Number Placeholder 3"/>
          <p:cNvSpPr>
            <a:spLocks noGrp="1"/>
          </p:cNvSpPr>
          <p:nvPr>
            <p:ph type="sldNum" sz="quarter" idx="10"/>
          </p:nvPr>
        </p:nvSpPr>
        <p:spPr/>
        <p:txBody>
          <a:bodyPr/>
          <a:lstStyle/>
          <a:p>
            <a:fld id="{ED355D2A-133C-4D7D-81D4-14D33A91400E}" type="slidenum">
              <a:rPr lang="en-US" smtClean="0"/>
              <a:t>8</a:t>
            </a:fld>
            <a:endParaRPr lang="en-US"/>
          </a:p>
        </p:txBody>
      </p:sp>
    </p:spTree>
    <p:extLst>
      <p:ext uri="{BB962C8B-B14F-4D97-AF65-F5344CB8AC3E}">
        <p14:creationId xmlns:p14="http://schemas.microsoft.com/office/powerpoint/2010/main" val="34145163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dirty="0">
                <a:ea typeface="ＭＳ Ｐゴシック" pitchFamily="34" charset="-128"/>
                <a:cs typeface="ＭＳ Ｐゴシック" pitchFamily="34" charset="-128"/>
              </a:rPr>
              <a:t>Types of Documents and Records</a:t>
            </a:r>
          </a:p>
          <a:p>
            <a:pPr eaLnBrk="1" hangingPunct="1">
              <a:defRPr/>
            </a:pPr>
            <a:endParaRPr lang="en-US" altLang="en-US" dirty="0">
              <a:ea typeface="ＭＳ Ｐゴシック" pitchFamily="34" charset="-128"/>
              <a:cs typeface="ＭＳ Ｐゴシック" pitchFamily="34" charset="-128"/>
            </a:endParaRPr>
          </a:p>
          <a:p>
            <a:pPr>
              <a:spcBef>
                <a:spcPct val="50000"/>
              </a:spcBef>
              <a:defRPr/>
            </a:pPr>
            <a:r>
              <a:rPr lang="en-US" altLang="en-US" dirty="0">
                <a:solidFill>
                  <a:schemeClr val="accent2"/>
                </a:solidFill>
                <a:effectLst>
                  <a:outerShdw blurRad="38100" dist="38100" dir="2700000" algn="tl">
                    <a:srgbClr val="C0C0C0"/>
                  </a:outerShdw>
                </a:effectLst>
                <a:ea typeface="ＭＳ Ｐゴシック" pitchFamily="34" charset="-128"/>
                <a:cs typeface="ＭＳ Ｐゴシック" pitchFamily="34" charset="-128"/>
              </a:rPr>
              <a:t>Sales Invoice: </a:t>
            </a:r>
            <a:r>
              <a:rPr lang="en-US" altLang="en-US" dirty="0">
                <a:effectLst>
                  <a:outerShdw blurRad="38100" dist="38100" dir="2700000" algn="tl">
                    <a:srgbClr val="C0C0C0"/>
                  </a:outerShdw>
                </a:effectLst>
                <a:ea typeface="ＭＳ Ｐゴシック" pitchFamily="34" charset="-128"/>
                <a:cs typeface="ＭＳ Ｐゴシック" pitchFamily="34" charset="-128"/>
              </a:rPr>
              <a:t>The document is used to bill the customer. This document contains information on the type of product or service, the quantity, the price, and the terms of trade.</a:t>
            </a:r>
          </a:p>
          <a:p>
            <a:pPr>
              <a:spcBef>
                <a:spcPct val="50000"/>
              </a:spcBef>
              <a:defRPr/>
            </a:pPr>
            <a:r>
              <a:rPr lang="en-US" altLang="en-US" dirty="0">
                <a:solidFill>
                  <a:srgbClr val="191966"/>
                </a:solidFill>
                <a:effectLst>
                  <a:outerShdw blurRad="38100" dist="38100" dir="2700000" algn="tl">
                    <a:srgbClr val="C0C0C0"/>
                  </a:outerShdw>
                </a:effectLst>
                <a:ea typeface="ＭＳ Ｐゴシック" pitchFamily="34" charset="-128"/>
                <a:cs typeface="ＭＳ Ｐゴシック" pitchFamily="34" charset="-128"/>
              </a:rPr>
              <a:t>Sales Journal: </a:t>
            </a:r>
            <a:r>
              <a:rPr lang="en-US" altLang="en-US" dirty="0">
                <a:solidFill>
                  <a:srgbClr val="00664D"/>
                </a:solidFill>
                <a:effectLst>
                  <a:outerShdw blurRad="38100" dist="38100" dir="2700000" algn="tl">
                    <a:srgbClr val="C0C0C0"/>
                  </a:outerShdw>
                </a:effectLst>
                <a:ea typeface="ＭＳ Ｐゴシック" pitchFamily="34" charset="-128"/>
                <a:cs typeface="ＭＳ Ｐゴシック" pitchFamily="34" charset="-128"/>
              </a:rPr>
              <a:t>Once a sales invoice has been issued, the sale needs to be recorded in the accounting records. The sales journal is used to record information about the sales transaction.</a:t>
            </a:r>
          </a:p>
        </p:txBody>
      </p:sp>
      <p:sp>
        <p:nvSpPr>
          <p:cNvPr id="4" name="Slide Number Placeholder 3"/>
          <p:cNvSpPr>
            <a:spLocks noGrp="1"/>
          </p:cNvSpPr>
          <p:nvPr>
            <p:ph type="sldNum" sz="quarter" idx="10"/>
          </p:nvPr>
        </p:nvSpPr>
        <p:spPr/>
        <p:txBody>
          <a:bodyPr/>
          <a:lstStyle/>
          <a:p>
            <a:fld id="{ED355D2A-133C-4D7D-81D4-14D33A91400E}" type="slidenum">
              <a:rPr lang="en-US" smtClean="0"/>
              <a:t>9</a:t>
            </a:fld>
            <a:endParaRPr lang="en-US"/>
          </a:p>
        </p:txBody>
      </p:sp>
    </p:spTree>
    <p:extLst>
      <p:ext uri="{BB962C8B-B14F-4D97-AF65-F5344CB8AC3E}">
        <p14:creationId xmlns:p14="http://schemas.microsoft.com/office/powerpoint/2010/main" val="33351045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Types of Documents and Records</a:t>
            </a:r>
          </a:p>
          <a:p>
            <a:pPr eaLnBrk="1" hangingPunct="1"/>
            <a:endParaRPr lang="en-US" altLang="en-US" dirty="0">
              <a:ea typeface="ＭＳ Ｐゴシック" pitchFamily="34" charset="-128"/>
            </a:endParaRPr>
          </a:p>
          <a:p>
            <a:pPr eaLnBrk="1" hangingPunct="1"/>
            <a:r>
              <a:rPr lang="en-US" altLang="en-US" dirty="0">
                <a:ea typeface="ＭＳ Ｐゴシック" pitchFamily="34" charset="-128"/>
              </a:rPr>
              <a:t>Customer Statement: This document is mailed to the customer and contains details of all sales, cash receipts, and credit memorandum transactions.</a:t>
            </a:r>
          </a:p>
          <a:p>
            <a:pPr eaLnBrk="1" hangingPunct="1"/>
            <a:endParaRPr lang="en-US" altLang="en-US" dirty="0">
              <a:ea typeface="ＭＳ Ｐゴシック" pitchFamily="34" charset="-128"/>
            </a:endParaRPr>
          </a:p>
          <a:p>
            <a:pPr eaLnBrk="1" hangingPunct="1"/>
            <a:r>
              <a:rPr lang="en-US" altLang="en-US" dirty="0">
                <a:ea typeface="ＭＳ Ｐゴシック" pitchFamily="34" charset="-128"/>
              </a:rPr>
              <a:t>Accounts Receivable Subsidiary Ledger: This ledger contains an account and the details of transactions for each customer.</a:t>
            </a:r>
          </a:p>
        </p:txBody>
      </p:sp>
      <p:sp>
        <p:nvSpPr>
          <p:cNvPr id="4" name="Slide Number Placeholder 3"/>
          <p:cNvSpPr>
            <a:spLocks noGrp="1"/>
          </p:cNvSpPr>
          <p:nvPr>
            <p:ph type="sldNum" sz="quarter" idx="10"/>
          </p:nvPr>
        </p:nvSpPr>
        <p:spPr/>
        <p:txBody>
          <a:bodyPr/>
          <a:lstStyle/>
          <a:p>
            <a:fld id="{ED355D2A-133C-4D7D-81D4-14D33A91400E}" type="slidenum">
              <a:rPr lang="en-US" smtClean="0"/>
              <a:t>10</a:t>
            </a:fld>
            <a:endParaRPr lang="en-US"/>
          </a:p>
        </p:txBody>
      </p:sp>
    </p:spTree>
    <p:extLst>
      <p:ext uri="{BB962C8B-B14F-4D97-AF65-F5344CB8AC3E}">
        <p14:creationId xmlns:p14="http://schemas.microsoft.com/office/powerpoint/2010/main" val="3980034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Opener">
    <p:spTree>
      <p:nvGrpSpPr>
        <p:cNvPr id="1" name=""/>
        <p:cNvGrpSpPr/>
        <p:nvPr/>
      </p:nvGrpSpPr>
      <p:grpSpPr>
        <a:xfrm>
          <a:off x="0" y="0"/>
          <a:ext cx="0" cy="0"/>
          <a:chOff x="0" y="0"/>
          <a:chExt cx="0" cy="0"/>
        </a:xfrm>
      </p:grpSpPr>
      <p:sp>
        <p:nvSpPr>
          <p:cNvPr id="2" name="Title 1"/>
          <p:cNvSpPr>
            <a:spLocks noGrp="1"/>
          </p:cNvSpPr>
          <p:nvPr>
            <p:ph type="ctrTitle"/>
          </p:nvPr>
        </p:nvSpPr>
        <p:spPr>
          <a:xfrm>
            <a:off x="76200" y="76200"/>
            <a:ext cx="8991600" cy="1600200"/>
          </a:xfrm>
        </p:spPr>
        <p:txBody>
          <a:bodyPr/>
          <a:lstStyle>
            <a:lvl1pPr algn="l">
              <a:spcBef>
                <a:spcPts val="600"/>
              </a:spcBef>
              <a:buClr>
                <a:srgbClr val="000000"/>
              </a:buClr>
              <a:defRPr>
                <a:solidFill>
                  <a:srgbClr val="1E3C64"/>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p>
        </p:txBody>
      </p:sp>
      <p:sp>
        <p:nvSpPr>
          <p:cNvPr id="3" name="Subtitle 2"/>
          <p:cNvSpPr>
            <a:spLocks noGrp="1"/>
          </p:cNvSpPr>
          <p:nvPr>
            <p:ph type="subTitle" idx="1"/>
          </p:nvPr>
        </p:nvSpPr>
        <p:spPr>
          <a:xfrm>
            <a:off x="5334000" y="2209800"/>
            <a:ext cx="3111500" cy="3657600"/>
          </a:xfrm>
        </p:spPr>
        <p:txBody>
          <a:bodyPr vert="horz" lIns="91440" tIns="45720" rIns="91440" bIns="45720" rtlCol="0" anchor="ctr">
            <a:normAutofit/>
          </a:bodyPr>
          <a:lstStyle>
            <a:lvl1pPr algn="ctr">
              <a:buClr>
                <a:srgbClr val="000000"/>
              </a:buClr>
              <a:defRPr lang="en-US" sz="4400">
                <a:solidFill>
                  <a:srgbClr val="1E3C64"/>
                </a:solidFill>
                <a:latin typeface="Verdana" panose="020B0604030504040204" pitchFamily="34" charset="0"/>
                <a:ea typeface="Verdana" pitchFamily="34" charset="0"/>
                <a:cs typeface="Verdana" panose="020B0604030504040204" pitchFamily="34" charset="0"/>
              </a:defRPr>
            </a:lvl1pPr>
          </a:lstStyle>
          <a:p>
            <a:pPr lvl="0">
              <a:spcBef>
                <a:spcPct val="0"/>
              </a:spcBef>
              <a:buNone/>
            </a:pPr>
            <a:r>
              <a:rPr lang="en-US" dirty="0"/>
              <a:t>Click to edit Master subtitle style</a:t>
            </a:r>
          </a:p>
        </p:txBody>
      </p:sp>
      <p:sp>
        <p:nvSpPr>
          <p:cNvPr id="10" name="Text Placeholder 9"/>
          <p:cNvSpPr>
            <a:spLocks noGrp="1"/>
          </p:cNvSpPr>
          <p:nvPr>
            <p:ph type="body" sz="quarter" idx="11"/>
          </p:nvPr>
        </p:nvSpPr>
        <p:spPr>
          <a:xfrm>
            <a:off x="609600" y="6277998"/>
            <a:ext cx="7924800" cy="503802"/>
          </a:xfrm>
        </p:spPr>
        <p:txBody>
          <a:bodyPr anchor="ctr">
            <a:noAutofit/>
          </a:bodyPr>
          <a:lstStyle>
            <a:lvl1pPr marL="0" indent="0" algn="ctr">
              <a:buClr>
                <a:srgbClr val="000000"/>
              </a:buClr>
              <a:buNone/>
              <a:defRPr sz="1200">
                <a:solidFill>
                  <a:schemeClr val="tx1"/>
                </a:solidFill>
                <a:latin typeface="Helvetica" pitchFamily="34" charset="0"/>
                <a:cs typeface="Helvetica" pitchFamily="34" charset="0"/>
              </a:defRPr>
            </a:lvl1pPr>
            <a:lvl2pPr>
              <a:buClr>
                <a:srgbClr val="000000"/>
              </a:buClr>
              <a:defRPr sz="1200">
                <a:solidFill>
                  <a:schemeClr val="tx1"/>
                </a:solidFill>
              </a:defRPr>
            </a:lvl2pPr>
            <a:lvl3pPr>
              <a:buClr>
                <a:srgbClr val="000000"/>
              </a:buClr>
              <a:defRPr sz="1200">
                <a:solidFill>
                  <a:schemeClr val="tx1"/>
                </a:solidFill>
              </a:defRPr>
            </a:lvl3pPr>
            <a:lvl4pPr>
              <a:buClr>
                <a:srgbClr val="000000"/>
              </a:buClr>
              <a:defRPr sz="1200">
                <a:solidFill>
                  <a:schemeClr val="tx1"/>
                </a:solidFill>
              </a:defRPr>
            </a:lvl4pPr>
            <a:lvl5pPr>
              <a:buClr>
                <a:srgbClr val="000000"/>
              </a:buClr>
              <a:defRPr sz="1200">
                <a:solidFill>
                  <a:schemeClr val="tx1"/>
                </a:solidFill>
              </a:defRPr>
            </a:lvl5pPr>
          </a:lstStyle>
          <a:p>
            <a:pPr lvl="0"/>
            <a:endParaRPr lang="en-US" dirty="0"/>
          </a:p>
        </p:txBody>
      </p:sp>
    </p:spTree>
    <p:extLst>
      <p:ext uri="{BB962C8B-B14F-4D97-AF65-F5344CB8AC3E}">
        <p14:creationId xmlns:p14="http://schemas.microsoft.com/office/powerpoint/2010/main" val="1557701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le +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Click to edit Master title style</a:t>
            </a:r>
          </a:p>
        </p:txBody>
      </p:sp>
      <p:sp>
        <p:nvSpPr>
          <p:cNvPr id="7" name="Content Placeholder 6"/>
          <p:cNvSpPr>
            <a:spLocks noGrp="1"/>
          </p:cNvSpPr>
          <p:nvPr>
            <p:ph sz="quarter" idx="10"/>
          </p:nvPr>
        </p:nvSpPr>
        <p:spPr>
          <a:xfrm>
            <a:off x="457200" y="1600200"/>
            <a:ext cx="8229600" cy="4572000"/>
          </a:xfrm>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17"/>
          <p:cNvSpPr>
            <a:spLocks noGrp="1"/>
          </p:cNvSpPr>
          <p:nvPr>
            <p:ph sz="quarter" idx="12"/>
          </p:nvPr>
        </p:nvSpPr>
        <p:spPr>
          <a:xfrm>
            <a:off x="5538451" y="9814"/>
            <a:ext cx="3578899" cy="355284"/>
          </a:xfrm>
        </p:spPr>
        <p:txBody>
          <a:bodyPr vert="horz" lIns="91440" tIns="45720" rIns="91440" bIns="45720" rtlCol="0" anchor="ctr">
            <a:normAutofit/>
          </a:bodyPr>
          <a:lstStyle>
            <a:lvl1pPr>
              <a:defRPr lang="en-US" sz="120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marL="0" lvl="0" indent="0" algn="r" defTabSz="914400" rtl="0" eaLnBrk="1" latinLnBrk="0" hangingPunct="1">
              <a:spcBef>
                <a:spcPct val="20000"/>
              </a:spcBef>
              <a:buClr>
                <a:srgbClr val="000000"/>
              </a:buClr>
              <a:buFont typeface="Arial" pitchFamily="34" charset="0"/>
              <a:buNone/>
            </a:pPr>
            <a:endParaRPr lang="en-US" dirty="0"/>
          </a:p>
        </p:txBody>
      </p:sp>
      <p:sp>
        <p:nvSpPr>
          <p:cNvPr id="6" name="Slide Number Placeholder 5"/>
          <p:cNvSpPr txBox="1">
            <a:spLocks/>
          </p:cNvSpPr>
          <p:nvPr userDrawn="1"/>
        </p:nvSpPr>
        <p:spPr>
          <a:xfrm>
            <a:off x="8229600" y="6400800"/>
            <a:ext cx="914400" cy="457200"/>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r>
              <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rPr>
              <a:t>10-</a:t>
            </a:r>
            <a:fld id="{6F94BB01-2447-4377-8194-F82F4D072C18}" type="slidenum">
              <a:rPr lang="en-US" sz="1200" smtClean="0">
                <a:solidFill>
                  <a:prstClr val="black"/>
                </a:solidFill>
                <a:latin typeface="Verdana" panose="020B0604030504040204" pitchFamily="34" charset="0"/>
                <a:ea typeface="Verdana" panose="020B0604030504040204" pitchFamily="34" charset="0"/>
                <a:cs typeface="Verdana" panose="020B0604030504040204" pitchFamily="34" charset="0"/>
              </a:rPr>
              <a:pPr algn="ctr">
                <a:defRPr/>
              </a:pPr>
              <a:t>‹#›</a:t>
            </a:fld>
            <a:endPar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 Placeholder 3"/>
          <p:cNvSpPr txBox="1">
            <a:spLocks/>
          </p:cNvSpPr>
          <p:nvPr userDrawn="1"/>
        </p:nvSpPr>
        <p:spPr>
          <a:xfrm>
            <a:off x="869950" y="6421582"/>
            <a:ext cx="7404100" cy="415636"/>
          </a:xfrm>
          <a:prstGeom prst="rect">
            <a:avLst/>
          </a:prstGeom>
        </p:spPr>
        <p:txBody>
          <a:bodyPr anchor="ctr"/>
          <a:lstStyle>
            <a:lvl1pPr marL="0" indent="0" algn="l" defTabSz="914400" rtl="0" eaLnBrk="1" latinLnBrk="0" hangingPunct="1">
              <a:spcBef>
                <a:spcPct val="20000"/>
              </a:spcBef>
              <a:buFont typeface="Arial" pitchFamily="34" charset="0"/>
              <a:buNone/>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solidFill>
                  <a:prstClr val="black"/>
                </a:solidFill>
                <a:latin typeface="Arial" pitchFamily="34" charset="0"/>
                <a:cs typeface="Arial" pitchFamily="34" charset="0"/>
              </a:rPr>
              <a:t>© 2022 McGraw Hill Education.</a:t>
            </a:r>
          </a:p>
        </p:txBody>
      </p:sp>
    </p:spTree>
    <p:extLst>
      <p:ext uri="{BB962C8B-B14F-4D97-AF65-F5344CB8AC3E}">
        <p14:creationId xmlns:p14="http://schemas.microsoft.com/office/powerpoint/2010/main" val="2441247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17"/>
          <p:cNvSpPr>
            <a:spLocks noGrp="1"/>
          </p:cNvSpPr>
          <p:nvPr>
            <p:ph sz="quarter" idx="12"/>
          </p:nvPr>
        </p:nvSpPr>
        <p:spPr>
          <a:xfrm>
            <a:off x="5538451" y="9814"/>
            <a:ext cx="3578899" cy="355284"/>
          </a:xfrm>
        </p:spPr>
        <p:txBody>
          <a:bodyPr vert="horz" lIns="91440" tIns="45720" rIns="91440" bIns="45720" rtlCol="0" anchor="ctr">
            <a:normAutofit/>
          </a:bodyPr>
          <a:lstStyle>
            <a:lvl1pPr>
              <a:defRPr lang="en-US" sz="120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marL="0" lvl="0" indent="0" algn="r" defTabSz="914400" rtl="0" eaLnBrk="1" latinLnBrk="0" hangingPunct="1">
              <a:spcBef>
                <a:spcPct val="20000"/>
              </a:spcBef>
              <a:buClr>
                <a:srgbClr val="000000"/>
              </a:buClr>
              <a:buFont typeface="Arial" pitchFamily="34" charset="0"/>
              <a:buNone/>
            </a:pPr>
            <a:endParaRPr lang="en-US" dirty="0"/>
          </a:p>
        </p:txBody>
      </p:sp>
      <p:sp>
        <p:nvSpPr>
          <p:cNvPr id="4" name="Content Placeholder 6"/>
          <p:cNvSpPr>
            <a:spLocks noGrp="1"/>
          </p:cNvSpPr>
          <p:nvPr>
            <p:ph sz="quarter" idx="10"/>
          </p:nvPr>
        </p:nvSpPr>
        <p:spPr>
          <a:xfrm>
            <a:off x="457200" y="1600200"/>
            <a:ext cx="8229600" cy="1066800"/>
          </a:xfrm>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6"/>
          <p:cNvSpPr>
            <a:spLocks noGrp="1"/>
          </p:cNvSpPr>
          <p:nvPr>
            <p:ph sz="quarter" idx="13"/>
          </p:nvPr>
        </p:nvSpPr>
        <p:spPr>
          <a:xfrm>
            <a:off x="457200" y="2743200"/>
            <a:ext cx="8229600" cy="1066800"/>
          </a:xfrm>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6"/>
          <p:cNvSpPr>
            <a:spLocks noGrp="1"/>
          </p:cNvSpPr>
          <p:nvPr>
            <p:ph sz="quarter" idx="14"/>
          </p:nvPr>
        </p:nvSpPr>
        <p:spPr>
          <a:xfrm>
            <a:off x="457200" y="3962400"/>
            <a:ext cx="8229600" cy="1066800"/>
          </a:xfrm>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txBox="1">
            <a:spLocks/>
          </p:cNvSpPr>
          <p:nvPr userDrawn="1"/>
        </p:nvSpPr>
        <p:spPr>
          <a:xfrm>
            <a:off x="8229600" y="6400800"/>
            <a:ext cx="914400" cy="457200"/>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r>
              <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rPr>
              <a:t>10-</a:t>
            </a:r>
            <a:fld id="{6F94BB01-2447-4377-8194-F82F4D072C18}" type="slidenum">
              <a:rPr lang="en-US" sz="1200" smtClean="0">
                <a:solidFill>
                  <a:prstClr val="black"/>
                </a:solidFill>
                <a:latin typeface="Verdana" panose="020B0604030504040204" pitchFamily="34" charset="0"/>
                <a:ea typeface="Verdana" panose="020B0604030504040204" pitchFamily="34" charset="0"/>
                <a:cs typeface="Verdana" panose="020B0604030504040204" pitchFamily="34" charset="0"/>
              </a:rPr>
              <a:pPr algn="ctr">
                <a:defRPr/>
              </a:pPr>
              <a:t>‹#›</a:t>
            </a:fld>
            <a:endPar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Content Placeholder 6"/>
          <p:cNvSpPr>
            <a:spLocks noGrp="1"/>
          </p:cNvSpPr>
          <p:nvPr>
            <p:ph sz="quarter" idx="15"/>
          </p:nvPr>
        </p:nvSpPr>
        <p:spPr>
          <a:xfrm>
            <a:off x="457200" y="5181600"/>
            <a:ext cx="8229600" cy="1066800"/>
          </a:xfrm>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3"/>
          <p:cNvSpPr txBox="1">
            <a:spLocks/>
          </p:cNvSpPr>
          <p:nvPr userDrawn="1"/>
        </p:nvSpPr>
        <p:spPr>
          <a:xfrm>
            <a:off x="869950" y="6421582"/>
            <a:ext cx="7404100" cy="415636"/>
          </a:xfrm>
          <a:prstGeom prst="rect">
            <a:avLst/>
          </a:prstGeom>
        </p:spPr>
        <p:txBody>
          <a:bodyPr anchor="ctr"/>
          <a:lstStyle>
            <a:lvl1pPr marL="0" indent="0" algn="l" defTabSz="914400" rtl="0" eaLnBrk="1" latinLnBrk="0" hangingPunct="1">
              <a:spcBef>
                <a:spcPct val="20000"/>
              </a:spcBef>
              <a:buFont typeface="Arial" pitchFamily="34" charset="0"/>
              <a:buNone/>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solidFill>
                  <a:prstClr val="black"/>
                </a:solidFill>
                <a:latin typeface="Arial" pitchFamily="34" charset="0"/>
                <a:cs typeface="Arial" pitchFamily="34" charset="0"/>
              </a:rPr>
              <a:t>© 2022 McGraw Hill Education.</a:t>
            </a:r>
          </a:p>
        </p:txBody>
      </p:sp>
    </p:spTree>
    <p:extLst>
      <p:ext uri="{BB962C8B-B14F-4D97-AF65-F5344CB8AC3E}">
        <p14:creationId xmlns:p14="http://schemas.microsoft.com/office/powerpoint/2010/main" val="3112068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igure + Caption">
    <p:spTree>
      <p:nvGrpSpPr>
        <p:cNvPr id="1" name=""/>
        <p:cNvGrpSpPr/>
        <p:nvPr/>
      </p:nvGrpSpPr>
      <p:grpSpPr>
        <a:xfrm>
          <a:off x="0" y="0"/>
          <a:ext cx="0" cy="0"/>
          <a:chOff x="0" y="0"/>
          <a:chExt cx="0" cy="0"/>
        </a:xfrm>
      </p:grpSpPr>
      <p:sp>
        <p:nvSpPr>
          <p:cNvPr id="9" name="Title 2"/>
          <p:cNvSpPr>
            <a:spLocks noGrp="1"/>
          </p:cNvSpPr>
          <p:nvPr>
            <p:ph type="title"/>
          </p:nvPr>
        </p:nvSpPr>
        <p:spPr>
          <a:xfrm>
            <a:off x="457200" y="274638"/>
            <a:ext cx="8229600" cy="1143000"/>
          </a:xfrm>
        </p:spPr>
        <p:txBody>
          <a:bodyPr/>
          <a:lstStyle/>
          <a:p>
            <a:r>
              <a:rPr lang="en-US"/>
              <a:t>Click to edit Master title style</a:t>
            </a:r>
          </a:p>
        </p:txBody>
      </p:sp>
      <p:sp>
        <p:nvSpPr>
          <p:cNvPr id="15" name="Content Placeholder 17"/>
          <p:cNvSpPr>
            <a:spLocks noGrp="1"/>
          </p:cNvSpPr>
          <p:nvPr>
            <p:ph sz="quarter" idx="12"/>
          </p:nvPr>
        </p:nvSpPr>
        <p:spPr>
          <a:xfrm>
            <a:off x="5538451" y="9814"/>
            <a:ext cx="3578899" cy="355284"/>
          </a:xfrm>
        </p:spPr>
        <p:txBody>
          <a:bodyPr vert="horz" lIns="91440" tIns="45720" rIns="91440" bIns="45720" rtlCol="0" anchor="ctr">
            <a:normAutofit/>
          </a:bodyPr>
          <a:lstStyle>
            <a:lvl1pPr algn="r">
              <a:defRPr lang="en-US" sz="120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marL="0" lvl="0" indent="0" algn="r">
              <a:buNone/>
            </a:pPr>
            <a:endParaRPr lang="en-US" dirty="0"/>
          </a:p>
        </p:txBody>
      </p:sp>
      <p:sp>
        <p:nvSpPr>
          <p:cNvPr id="3" name="Picture Placeholder 2"/>
          <p:cNvSpPr>
            <a:spLocks noGrp="1"/>
          </p:cNvSpPr>
          <p:nvPr>
            <p:ph type="pic" sz="quarter" idx="13"/>
          </p:nvPr>
        </p:nvSpPr>
        <p:spPr>
          <a:xfrm>
            <a:off x="7086600" y="3048000"/>
            <a:ext cx="990600" cy="1295400"/>
          </a:xfrm>
        </p:spPr>
        <p:txBody>
          <a:bodyPr/>
          <a:lstStyle/>
          <a:p>
            <a:endParaRPr lang="en-US"/>
          </a:p>
        </p:txBody>
      </p:sp>
      <p:sp>
        <p:nvSpPr>
          <p:cNvPr id="7" name="Slide Number Placeholder 5"/>
          <p:cNvSpPr txBox="1">
            <a:spLocks/>
          </p:cNvSpPr>
          <p:nvPr userDrawn="1"/>
        </p:nvSpPr>
        <p:spPr>
          <a:xfrm>
            <a:off x="8229600" y="6400800"/>
            <a:ext cx="914400" cy="457200"/>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r>
              <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rPr>
              <a:t>10-</a:t>
            </a:r>
            <a:fld id="{6F94BB01-2447-4377-8194-F82F4D072C18}" type="slidenum">
              <a:rPr lang="en-US" sz="1200" smtClean="0">
                <a:solidFill>
                  <a:prstClr val="black"/>
                </a:solidFill>
                <a:latin typeface="Verdana" panose="020B0604030504040204" pitchFamily="34" charset="0"/>
                <a:ea typeface="Verdana" panose="020B0604030504040204" pitchFamily="34" charset="0"/>
                <a:cs typeface="Verdana" panose="020B0604030504040204" pitchFamily="34" charset="0"/>
              </a:rPr>
              <a:pPr algn="ctr">
                <a:defRPr/>
              </a:pPr>
              <a:t>‹#›</a:t>
            </a:fld>
            <a:endPar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 Placeholder 3"/>
          <p:cNvSpPr txBox="1">
            <a:spLocks/>
          </p:cNvSpPr>
          <p:nvPr userDrawn="1"/>
        </p:nvSpPr>
        <p:spPr>
          <a:xfrm>
            <a:off x="869950" y="6421582"/>
            <a:ext cx="7404100" cy="415636"/>
          </a:xfrm>
          <a:prstGeom prst="rect">
            <a:avLst/>
          </a:prstGeom>
        </p:spPr>
        <p:txBody>
          <a:bodyPr anchor="ctr"/>
          <a:lstStyle>
            <a:lvl1pPr marL="0" indent="0" algn="l" defTabSz="914400" rtl="0" eaLnBrk="1" latinLnBrk="0" hangingPunct="1">
              <a:spcBef>
                <a:spcPct val="20000"/>
              </a:spcBef>
              <a:buFont typeface="Arial" pitchFamily="34" charset="0"/>
              <a:buNone/>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solidFill>
                  <a:prstClr val="black"/>
                </a:solidFill>
                <a:latin typeface="Arial" pitchFamily="34" charset="0"/>
                <a:cs typeface="Arial" pitchFamily="34" charset="0"/>
              </a:rPr>
              <a:t>© 2022 McGraw Hill Education.</a:t>
            </a:r>
          </a:p>
        </p:txBody>
      </p:sp>
      <p:sp>
        <p:nvSpPr>
          <p:cNvPr id="10" name="Content Placeholder 6"/>
          <p:cNvSpPr>
            <a:spLocks noGrp="1"/>
          </p:cNvSpPr>
          <p:nvPr>
            <p:ph sz="quarter" idx="10"/>
          </p:nvPr>
        </p:nvSpPr>
        <p:spPr>
          <a:xfrm>
            <a:off x="457200" y="1600200"/>
            <a:ext cx="8229600" cy="1905000"/>
          </a:xfrm>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6"/>
          <p:cNvSpPr>
            <a:spLocks noGrp="1"/>
          </p:cNvSpPr>
          <p:nvPr>
            <p:ph sz="quarter" idx="14"/>
          </p:nvPr>
        </p:nvSpPr>
        <p:spPr>
          <a:xfrm>
            <a:off x="457200" y="4495800"/>
            <a:ext cx="8229600" cy="1905000"/>
          </a:xfrm>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able Placeholder 3"/>
          <p:cNvSpPr>
            <a:spLocks noGrp="1"/>
          </p:cNvSpPr>
          <p:nvPr>
            <p:ph type="tbl" sz="quarter" idx="15"/>
          </p:nvPr>
        </p:nvSpPr>
        <p:spPr>
          <a:xfrm>
            <a:off x="609600" y="3733800"/>
            <a:ext cx="2209800" cy="685800"/>
          </a:xfrm>
        </p:spPr>
        <p:txBody>
          <a:bodyPr/>
          <a:lstStyle/>
          <a:p>
            <a:endParaRPr lang="ru-RU"/>
          </a:p>
        </p:txBody>
      </p:sp>
    </p:spTree>
    <p:extLst>
      <p:ext uri="{BB962C8B-B14F-4D97-AF65-F5344CB8AC3E}">
        <p14:creationId xmlns:p14="http://schemas.microsoft.com/office/powerpoint/2010/main" val="2564230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nd_Slide">
    <p:spTree>
      <p:nvGrpSpPr>
        <p:cNvPr id="1" name=""/>
        <p:cNvGrpSpPr/>
        <p:nvPr/>
      </p:nvGrpSpPr>
      <p:grpSpPr>
        <a:xfrm>
          <a:off x="0" y="0"/>
          <a:ext cx="0" cy="0"/>
          <a:chOff x="0" y="0"/>
          <a:chExt cx="0" cy="0"/>
        </a:xfrm>
      </p:grpSpPr>
      <p:sp>
        <p:nvSpPr>
          <p:cNvPr id="2" name="Title 1"/>
          <p:cNvSpPr>
            <a:spLocks noGrp="1"/>
          </p:cNvSpPr>
          <p:nvPr>
            <p:ph type="ctrTitle"/>
          </p:nvPr>
        </p:nvSpPr>
        <p:spPr>
          <a:xfrm>
            <a:off x="701040" y="2867787"/>
            <a:ext cx="8046720" cy="1198626"/>
          </a:xfrm>
        </p:spPr>
        <p:txBody>
          <a:bodyPr>
            <a:noAutofit/>
          </a:bodyPr>
          <a:lstStyle>
            <a:lvl1pPr marL="444500" indent="0" algn="ctr" defTabSz="914400" rtl="0" eaLnBrk="1" latinLnBrk="0" hangingPunct="1">
              <a:spcBef>
                <a:spcPct val="20000"/>
              </a:spcBef>
              <a:buClr>
                <a:srgbClr val="242328"/>
              </a:buClr>
              <a:buFont typeface="Arial" pitchFamily="34" charset="0"/>
              <a:buNone/>
              <a:defRPr lang="en-US" sz="3600" kern="1200" dirty="0">
                <a:solidFill>
                  <a:srgbClr val="1E3C64"/>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p>
        </p:txBody>
      </p:sp>
      <p:sp>
        <p:nvSpPr>
          <p:cNvPr id="4" name="Slide Number Placeholder 5"/>
          <p:cNvSpPr txBox="1">
            <a:spLocks/>
          </p:cNvSpPr>
          <p:nvPr userDrawn="1"/>
        </p:nvSpPr>
        <p:spPr>
          <a:xfrm>
            <a:off x="8229600" y="6400800"/>
            <a:ext cx="914400" cy="457200"/>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r>
              <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rPr>
              <a:t>10-</a:t>
            </a:r>
            <a:fld id="{6F94BB01-2447-4377-8194-F82F4D072C18}" type="slidenum">
              <a:rPr lang="en-US" sz="1200" smtClean="0">
                <a:solidFill>
                  <a:prstClr val="black"/>
                </a:solidFill>
                <a:latin typeface="Verdana" panose="020B0604030504040204" pitchFamily="34" charset="0"/>
                <a:ea typeface="Verdana" panose="020B0604030504040204" pitchFamily="34" charset="0"/>
                <a:cs typeface="Verdana" panose="020B0604030504040204" pitchFamily="34" charset="0"/>
              </a:rPr>
              <a:pPr algn="ctr">
                <a:defRPr/>
              </a:pPr>
              <a:t>‹#›</a:t>
            </a:fld>
            <a:endPar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7" name="Text Placeholder 3"/>
          <p:cNvSpPr txBox="1">
            <a:spLocks/>
          </p:cNvSpPr>
          <p:nvPr userDrawn="1"/>
        </p:nvSpPr>
        <p:spPr>
          <a:xfrm>
            <a:off x="869950" y="6421582"/>
            <a:ext cx="7404100" cy="415636"/>
          </a:xfrm>
          <a:prstGeom prst="rect">
            <a:avLst/>
          </a:prstGeom>
        </p:spPr>
        <p:txBody>
          <a:bodyPr anchor="ctr"/>
          <a:lstStyle>
            <a:lvl1pPr marL="0" indent="0" algn="l" defTabSz="914400" rtl="0" eaLnBrk="1" latinLnBrk="0" hangingPunct="1">
              <a:spcBef>
                <a:spcPct val="20000"/>
              </a:spcBef>
              <a:buFont typeface="Arial" pitchFamily="34" charset="0"/>
              <a:buNone/>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solidFill>
                  <a:prstClr val="black"/>
                </a:solidFill>
                <a:latin typeface="Arial" pitchFamily="34" charset="0"/>
                <a:cs typeface="Arial" pitchFamily="34" charset="0"/>
              </a:rPr>
              <a:t>© 2022 McGraw Hill Education.</a:t>
            </a:r>
          </a:p>
        </p:txBody>
      </p:sp>
    </p:spTree>
    <p:extLst>
      <p:ext uri="{BB962C8B-B14F-4D97-AF65-F5344CB8AC3E}">
        <p14:creationId xmlns:p14="http://schemas.microsoft.com/office/powerpoint/2010/main" val="38975947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83568181"/>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9" r:id="rId3"/>
    <p:sldLayoutId id="2147483657" r:id="rId4"/>
    <p:sldLayoutId id="2147483658" r:id="rId5"/>
  </p:sldLayoutIdLst>
  <p:txStyles>
    <p:titleStyle>
      <a:lvl1pPr algn="ctr" defTabSz="914400" rtl="0" eaLnBrk="1" latinLnBrk="0" hangingPunct="1">
        <a:spcBef>
          <a:spcPts val="600"/>
        </a:spcBef>
        <a:buNone/>
        <a:defRPr sz="3600" kern="1200">
          <a:solidFill>
            <a:srgbClr val="1E3C64"/>
          </a:solidFill>
          <a:latin typeface="Verdana" panose="020B0604030504040204" pitchFamily="34" charset="0"/>
          <a:ea typeface="Verdana" panose="020B0604030504040204" pitchFamily="34" charset="0"/>
          <a:cs typeface="Verdana" panose="020B0604030504040204" pitchFamily="34" charset="0"/>
        </a:defRPr>
      </a:lvl1pPr>
    </p:titleStyle>
    <p:bodyStyle>
      <a:lvl1pPr marL="457200" indent="-457200" algn="l" defTabSz="914400" rtl="0" eaLnBrk="1" latinLnBrk="0" hangingPunct="1">
        <a:spcBef>
          <a:spcPct val="20000"/>
        </a:spcBef>
        <a:buClr>
          <a:srgbClr val="1E3C64"/>
        </a:buClr>
        <a:buFont typeface="Arial" panose="020B0604020202020204" pitchFamily="34" charset="0"/>
        <a:buChar char="•"/>
        <a:defRPr sz="26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914400" indent="-457200" algn="l" defTabSz="914400" rtl="0" eaLnBrk="1" latinLnBrk="0" hangingPunct="1">
        <a:spcBef>
          <a:spcPct val="20000"/>
        </a:spcBef>
        <a:buClr>
          <a:srgbClr val="1E3C64"/>
        </a:buClr>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371600" indent="-457200" algn="l" defTabSz="914400" rtl="0" eaLnBrk="1" latinLnBrk="0" hangingPunct="1">
        <a:spcBef>
          <a:spcPct val="20000"/>
        </a:spcBef>
        <a:buClr>
          <a:srgbClr val="1E3C64"/>
        </a:buClr>
        <a:buFont typeface="Wingdings" panose="05000000000000000000" pitchFamily="2" charset="2"/>
        <a:buChar char="§"/>
        <a:defRPr sz="22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828800" indent="-457200" algn="l" defTabSz="914400" rtl="0" eaLnBrk="1" latinLnBrk="0" hangingPunct="1">
        <a:spcBef>
          <a:spcPct val="20000"/>
        </a:spcBef>
        <a:buClr>
          <a:srgbClr val="1E3C64"/>
        </a:buClr>
        <a:buFont typeface="Courier New" panose="02070309020205020404" pitchFamily="49" charset="0"/>
        <a:buChar char="o"/>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286000" indent="-457200" algn="l" defTabSz="914400" rtl="0" eaLnBrk="1" latinLnBrk="0" hangingPunct="1">
        <a:spcBef>
          <a:spcPct val="20000"/>
        </a:spcBef>
        <a:buClr>
          <a:srgbClr val="1E3C64"/>
        </a:buClr>
        <a:buFont typeface="Wingdings" panose="05000000000000000000" pitchFamily="2" charset="2"/>
        <a:buChar char="Ø"/>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108460"/>
            <a:ext cx="9144000" cy="1567940"/>
          </a:xfrm>
        </p:spPr>
        <p:txBody>
          <a:bodyPr anchor="t">
            <a:normAutofit/>
          </a:bodyPr>
          <a:lstStyle/>
          <a:p>
            <a:pPr>
              <a:defRPr/>
            </a:pPr>
            <a:r>
              <a:rPr lang="en-US" altLang="en-US" dirty="0">
                <a:ea typeface="MS PGothic" panose="020B0600070205080204" pitchFamily="34" charset="-128"/>
              </a:rPr>
              <a:t>Auditing and Assurance Services</a:t>
            </a:r>
            <a:br>
              <a:rPr lang="en-US" altLang="en-US" dirty="0">
                <a:ea typeface="MS PGothic" panose="020B0600070205080204" pitchFamily="34" charset="-128"/>
              </a:rPr>
            </a:br>
            <a:r>
              <a:rPr lang="en-US" altLang="en-US" sz="2800" dirty="0">
                <a:ea typeface="MS PGothic" panose="020B0600070205080204" pitchFamily="34" charset="-128"/>
              </a:rPr>
              <a:t>A Systematic Approach</a:t>
            </a:r>
            <a:br>
              <a:rPr lang="en-US" altLang="en-US" sz="2800">
                <a:ea typeface="MS PGothic" panose="020B0600070205080204" pitchFamily="34" charset="-128"/>
              </a:rPr>
            </a:br>
            <a:r>
              <a:rPr lang="en-US" sz="2800"/>
              <a:t>Twelfth </a:t>
            </a:r>
            <a:r>
              <a:rPr lang="en-US" sz="2800" dirty="0"/>
              <a:t>Edition</a:t>
            </a:r>
          </a:p>
        </p:txBody>
      </p:sp>
      <p:pic>
        <p:nvPicPr>
          <p:cNvPr id="6" name="Picture 5">
            <a:extLs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73955" y="1828800"/>
            <a:ext cx="3151775" cy="4033037"/>
          </a:xfrm>
          <a:prstGeom prst="rect">
            <a:avLst/>
          </a:prstGeom>
        </p:spPr>
      </p:pic>
      <p:sp>
        <p:nvSpPr>
          <p:cNvPr id="5" name="Subtitle 4"/>
          <p:cNvSpPr>
            <a:spLocks noGrp="1"/>
          </p:cNvSpPr>
          <p:nvPr>
            <p:ph type="subTitle" idx="1"/>
          </p:nvPr>
        </p:nvSpPr>
        <p:spPr>
          <a:xfrm>
            <a:off x="3962400" y="2074469"/>
            <a:ext cx="4953000" cy="3640531"/>
          </a:xfrm>
        </p:spPr>
        <p:txBody>
          <a:bodyPr>
            <a:normAutofit/>
          </a:bodyPr>
          <a:lstStyle/>
          <a:p>
            <a:pPr>
              <a:buSzPct val="10000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4000" b="1" dirty="0"/>
              <a:t>Chapter 10</a:t>
            </a:r>
            <a:endParaRPr lang="en-US" sz="4000" dirty="0"/>
          </a:p>
          <a:p>
            <a:pPr marL="0" indent="0">
              <a:buNone/>
              <a:defRPr/>
            </a:pPr>
            <a:r>
              <a:rPr lang="en-US" altLang="en-US" sz="3600" dirty="0">
                <a:ea typeface="MS PGothic" pitchFamily="34" charset="-128"/>
              </a:rPr>
              <a:t>Auditing the Revenue Process</a:t>
            </a:r>
          </a:p>
        </p:txBody>
      </p:sp>
      <p:pic>
        <p:nvPicPr>
          <p:cNvPr id="10" name="Picture 9" descr="McGraw Hill Education "/>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985" y="6273800"/>
            <a:ext cx="503699" cy="50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6"/>
          <p:cNvSpPr>
            <a:spLocks noGrp="1"/>
          </p:cNvSpPr>
          <p:nvPr>
            <p:ph type="body" sz="quarter" idx="11"/>
          </p:nvPr>
        </p:nvSpPr>
        <p:spPr>
          <a:xfrm>
            <a:off x="630269" y="6226669"/>
            <a:ext cx="8437531" cy="577077"/>
          </a:xfrm>
        </p:spPr>
        <p:txBody>
          <a:bodyPr anchor="ctr">
            <a:noAutofit/>
          </a:bodyPr>
          <a:lstStyle/>
          <a:p>
            <a:pPr marL="0" indent="0" algn="ctr">
              <a:buNone/>
            </a:pPr>
            <a:r>
              <a:rPr sz="1200" dirty="0"/>
              <a:t>© </a:t>
            </a:r>
            <a:r>
              <a:rPr lang="en-US" sz="1200" dirty="0"/>
              <a:t>2022 </a:t>
            </a:r>
            <a:r>
              <a:rPr sz="1200" dirty="0"/>
              <a:t>McGraw</a:t>
            </a:r>
            <a:r>
              <a:rPr lang="en-US" sz="1200" dirty="0"/>
              <a:t> </a:t>
            </a:r>
            <a:r>
              <a:rPr sz="1200" dirty="0"/>
              <a:t>Hill Education. All rights reserved. Authorized only for instructor use in the classroom. No reproduction or further distribution permitted without the prior written consent of McGraw</a:t>
            </a:r>
            <a:r>
              <a:rPr lang="en-US" sz="1200" dirty="0"/>
              <a:t> </a:t>
            </a:r>
            <a:r>
              <a:rPr sz="1200" dirty="0"/>
              <a:t>Hill Education.</a:t>
            </a:r>
          </a:p>
        </p:txBody>
      </p:sp>
    </p:spTree>
    <p:extLst>
      <p:ext uri="{BB962C8B-B14F-4D97-AF65-F5344CB8AC3E}">
        <p14:creationId xmlns:p14="http://schemas.microsoft.com/office/powerpoint/2010/main" val="4378773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Types of Documents and Records (4 of 7)</a:t>
            </a:r>
          </a:p>
        </p:txBody>
      </p:sp>
      <p:sp>
        <p:nvSpPr>
          <p:cNvPr id="3" name="Content Placeholder 2"/>
          <p:cNvSpPr>
            <a:spLocks noGrp="1"/>
          </p:cNvSpPr>
          <p:nvPr>
            <p:ph sz="quarter" idx="10"/>
          </p:nvPr>
        </p:nvSpPr>
        <p:spPr/>
        <p:txBody>
          <a:bodyPr/>
          <a:lstStyle/>
          <a:p>
            <a:pPr marL="0" indent="0">
              <a:buNone/>
            </a:pPr>
            <a:r>
              <a:rPr lang="en-US" sz="2400" dirty="0">
                <a:ea typeface="ＭＳ Ｐゴシック" charset="-128"/>
              </a:rPr>
              <a:t>Customer Statement</a:t>
            </a:r>
          </a:p>
          <a:p>
            <a:r>
              <a:rPr lang="en-US" sz="2400" dirty="0">
                <a:ea typeface="ＭＳ Ｐゴシック" charset="-128"/>
              </a:rPr>
              <a:t>This document is mailed or emailed to the customer and contains details of all sales, cash receipts, and credit memorandum transactions.</a:t>
            </a:r>
          </a:p>
          <a:p>
            <a:pPr marL="0" indent="0">
              <a:buNone/>
            </a:pPr>
            <a:r>
              <a:rPr lang="en-US" sz="2400" b="1" dirty="0">
                <a:solidFill>
                  <a:srgbClr val="FF0000"/>
                </a:solidFill>
                <a:ea typeface="ＭＳ Ｐゴシック" charset="-128"/>
              </a:rPr>
              <a:t>Accounts Receivable Subsidiary Ledger</a:t>
            </a:r>
          </a:p>
          <a:p>
            <a:r>
              <a:rPr lang="en-US" sz="2400" dirty="0">
                <a:ea typeface="ＭＳ Ｐゴシック" charset="-128"/>
              </a:rPr>
              <a:t>This ledger contains an account and the details of transactions for each customer.</a:t>
            </a:r>
          </a:p>
        </p:txBody>
      </p:sp>
      <p:sp>
        <p:nvSpPr>
          <p:cNvPr id="4" name="Content Placeholder 3"/>
          <p:cNvSpPr>
            <a:spLocks noGrp="1"/>
          </p:cNvSpPr>
          <p:nvPr>
            <p:ph sz="quarter" idx="12"/>
          </p:nvPr>
        </p:nvSpPr>
        <p:spPr/>
        <p:txBody>
          <a:bodyPr/>
          <a:lstStyle/>
          <a:p>
            <a:pPr marL="0" indent="0" algn="r">
              <a:buNone/>
            </a:pPr>
            <a:r>
              <a:rPr lang="en-US" dirty="0"/>
              <a:t>Learning Objective 10-4</a:t>
            </a:r>
          </a:p>
        </p:txBody>
      </p:sp>
    </p:spTree>
    <p:extLst>
      <p:ext uri="{BB962C8B-B14F-4D97-AF65-F5344CB8AC3E}">
        <p14:creationId xmlns:p14="http://schemas.microsoft.com/office/powerpoint/2010/main" val="4531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Types of Documents and Records (5 of 7)</a:t>
            </a:r>
          </a:p>
        </p:txBody>
      </p:sp>
      <p:sp>
        <p:nvSpPr>
          <p:cNvPr id="3" name="Content Placeholder 2"/>
          <p:cNvSpPr>
            <a:spLocks noGrp="1"/>
          </p:cNvSpPr>
          <p:nvPr>
            <p:ph sz="quarter" idx="10"/>
          </p:nvPr>
        </p:nvSpPr>
        <p:spPr/>
        <p:txBody>
          <a:bodyPr/>
          <a:lstStyle/>
          <a:p>
            <a:pPr marL="0" indent="0">
              <a:buNone/>
            </a:pPr>
            <a:r>
              <a:rPr lang="en-US" b="1" dirty="0">
                <a:solidFill>
                  <a:srgbClr val="FF0000"/>
                </a:solidFill>
              </a:rPr>
              <a:t>Aged Trial Balance of Accounts Receivable</a:t>
            </a:r>
          </a:p>
          <a:p>
            <a:r>
              <a:rPr lang="en-US" dirty="0"/>
              <a:t>This report summarizes all the customer balances in the accounts receivable subsidiary ledger. Each account is classified as current or placed into one of several past due categories.</a:t>
            </a:r>
          </a:p>
          <a:p>
            <a:pPr marL="0" indent="0">
              <a:buNone/>
            </a:pPr>
            <a:r>
              <a:rPr lang="en-US" dirty="0"/>
              <a:t>Remittance Advice</a:t>
            </a:r>
          </a:p>
          <a:p>
            <a:r>
              <a:rPr lang="en-US" dirty="0"/>
              <a:t>This is usually the part of the customer’s bill that should be returned with the payment.</a:t>
            </a:r>
          </a:p>
        </p:txBody>
      </p:sp>
      <p:sp>
        <p:nvSpPr>
          <p:cNvPr id="4" name="Content Placeholder 3"/>
          <p:cNvSpPr>
            <a:spLocks noGrp="1"/>
          </p:cNvSpPr>
          <p:nvPr>
            <p:ph sz="quarter" idx="12"/>
          </p:nvPr>
        </p:nvSpPr>
        <p:spPr/>
        <p:txBody>
          <a:bodyPr/>
          <a:lstStyle/>
          <a:p>
            <a:pPr marL="0" indent="0" algn="r">
              <a:buNone/>
            </a:pPr>
            <a:r>
              <a:rPr lang="en-US" dirty="0"/>
              <a:t>Learning Objective 10-4</a:t>
            </a:r>
          </a:p>
        </p:txBody>
      </p:sp>
    </p:spTree>
    <p:extLst>
      <p:ext uri="{BB962C8B-B14F-4D97-AF65-F5344CB8AC3E}">
        <p14:creationId xmlns:p14="http://schemas.microsoft.com/office/powerpoint/2010/main" val="2176336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Types of Documents and Records (6 of 7)</a:t>
            </a:r>
          </a:p>
        </p:txBody>
      </p:sp>
      <p:sp>
        <p:nvSpPr>
          <p:cNvPr id="3" name="Content Placeholder 2"/>
          <p:cNvSpPr>
            <a:spLocks noGrp="1"/>
          </p:cNvSpPr>
          <p:nvPr>
            <p:ph sz="quarter" idx="10"/>
          </p:nvPr>
        </p:nvSpPr>
        <p:spPr/>
        <p:txBody>
          <a:bodyPr/>
          <a:lstStyle/>
          <a:p>
            <a:pPr marL="0" indent="0">
              <a:buNone/>
            </a:pPr>
            <a:r>
              <a:rPr lang="en-US" dirty="0"/>
              <a:t>Cash Receipts Journal</a:t>
            </a:r>
          </a:p>
          <a:p>
            <a:r>
              <a:rPr lang="en-US" dirty="0"/>
              <a:t>This journal is used to record the cash receipts of the entity.</a:t>
            </a:r>
          </a:p>
          <a:p>
            <a:pPr marL="0" indent="0">
              <a:buNone/>
            </a:pPr>
            <a:r>
              <a:rPr lang="en-US" dirty="0"/>
              <a:t>Credit Memorandum</a:t>
            </a:r>
          </a:p>
          <a:p>
            <a:r>
              <a:rPr lang="en-US" dirty="0"/>
              <a:t>This document is used to record credits for the return of goods by a customer.</a:t>
            </a:r>
          </a:p>
        </p:txBody>
      </p:sp>
      <p:sp>
        <p:nvSpPr>
          <p:cNvPr id="4" name="Content Placeholder 3"/>
          <p:cNvSpPr>
            <a:spLocks noGrp="1"/>
          </p:cNvSpPr>
          <p:nvPr>
            <p:ph sz="quarter" idx="12"/>
          </p:nvPr>
        </p:nvSpPr>
        <p:spPr/>
        <p:txBody>
          <a:bodyPr/>
          <a:lstStyle/>
          <a:p>
            <a:pPr marL="0" indent="0" algn="r">
              <a:buNone/>
            </a:pPr>
            <a:r>
              <a:rPr lang="en-US" dirty="0"/>
              <a:t>Learning Objective 10-4</a:t>
            </a:r>
          </a:p>
        </p:txBody>
      </p:sp>
    </p:spTree>
    <p:extLst>
      <p:ext uri="{BB962C8B-B14F-4D97-AF65-F5344CB8AC3E}">
        <p14:creationId xmlns:p14="http://schemas.microsoft.com/office/powerpoint/2010/main" val="25587225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Types of Documents and Records (7 of 7)</a:t>
            </a:r>
          </a:p>
        </p:txBody>
      </p:sp>
      <p:sp>
        <p:nvSpPr>
          <p:cNvPr id="3" name="Content Placeholder 2"/>
          <p:cNvSpPr>
            <a:spLocks noGrp="1"/>
          </p:cNvSpPr>
          <p:nvPr>
            <p:ph sz="quarter" idx="10"/>
          </p:nvPr>
        </p:nvSpPr>
        <p:spPr/>
        <p:txBody>
          <a:bodyPr/>
          <a:lstStyle/>
          <a:p>
            <a:pPr marL="0" indent="0">
              <a:buNone/>
            </a:pPr>
            <a:r>
              <a:rPr lang="en-US" dirty="0"/>
              <a:t>Write-Off Authorization</a:t>
            </a:r>
          </a:p>
          <a:p>
            <a:r>
              <a:rPr lang="en-US" dirty="0"/>
              <a:t>This document authorizes the write-off of an uncollectible account receivable. Final approval is generally authorized by the treasurer.</a:t>
            </a:r>
          </a:p>
        </p:txBody>
      </p:sp>
      <p:sp>
        <p:nvSpPr>
          <p:cNvPr id="4" name="Content Placeholder 3"/>
          <p:cNvSpPr>
            <a:spLocks noGrp="1"/>
          </p:cNvSpPr>
          <p:nvPr>
            <p:ph sz="quarter" idx="12"/>
          </p:nvPr>
        </p:nvSpPr>
        <p:spPr/>
        <p:txBody>
          <a:bodyPr/>
          <a:lstStyle/>
          <a:p>
            <a:pPr marL="0" indent="0" algn="r">
              <a:buNone/>
            </a:pPr>
            <a:r>
              <a:rPr lang="en-US" dirty="0"/>
              <a:t>Learning Objective 10-4</a:t>
            </a:r>
          </a:p>
        </p:txBody>
      </p:sp>
    </p:spTree>
    <p:extLst>
      <p:ext uri="{BB962C8B-B14F-4D97-AF65-F5344CB8AC3E}">
        <p14:creationId xmlns:p14="http://schemas.microsoft.com/office/powerpoint/2010/main" val="17693198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Inherent Risk Assessment</a:t>
            </a:r>
          </a:p>
        </p:txBody>
      </p:sp>
      <p:sp>
        <p:nvSpPr>
          <p:cNvPr id="3" name="Content Placeholder 2"/>
          <p:cNvSpPr>
            <a:spLocks noGrp="1"/>
          </p:cNvSpPr>
          <p:nvPr>
            <p:ph sz="quarter" idx="10"/>
          </p:nvPr>
        </p:nvSpPr>
        <p:spPr/>
        <p:txBody>
          <a:bodyPr/>
          <a:lstStyle/>
          <a:p>
            <a:pPr marL="0" indent="0">
              <a:buNone/>
            </a:pPr>
            <a:r>
              <a:rPr lang="en-US" dirty="0"/>
              <a:t>The four inherent risk factors that may affect the revenue process are:</a:t>
            </a:r>
          </a:p>
          <a:p>
            <a:pPr marL="514350" indent="-514350">
              <a:buFont typeface="+mj-lt"/>
              <a:buAutoNum type="arabicPeriod"/>
            </a:pPr>
            <a:r>
              <a:rPr lang="en-US" dirty="0"/>
              <a:t>Industry-related factors.</a:t>
            </a:r>
          </a:p>
          <a:p>
            <a:pPr marL="514350" indent="-514350">
              <a:buFont typeface="+mj-lt"/>
              <a:buAutoNum type="arabicPeriod"/>
            </a:pPr>
            <a:r>
              <a:rPr lang="en-US" dirty="0"/>
              <a:t>The complexity and contentiousness of revenue recognition issues.</a:t>
            </a:r>
          </a:p>
          <a:p>
            <a:pPr marL="514350" indent="-514350">
              <a:buFont typeface="+mj-lt"/>
              <a:buAutoNum type="arabicPeriod"/>
            </a:pPr>
            <a:r>
              <a:rPr lang="en-US" dirty="0"/>
              <a:t>The difficulty of auditing transactions and account balances.</a:t>
            </a:r>
          </a:p>
          <a:p>
            <a:pPr marL="514350" indent="-514350">
              <a:buFont typeface="+mj-lt"/>
              <a:buAutoNum type="arabicPeriod"/>
            </a:pPr>
            <a:r>
              <a:rPr lang="en-US" dirty="0"/>
              <a:t>Misstatements detected in prior audits.</a:t>
            </a:r>
          </a:p>
        </p:txBody>
      </p:sp>
      <p:sp>
        <p:nvSpPr>
          <p:cNvPr id="4" name="Content Placeholder 3"/>
          <p:cNvSpPr>
            <a:spLocks noGrp="1"/>
          </p:cNvSpPr>
          <p:nvPr>
            <p:ph sz="quarter" idx="12"/>
          </p:nvPr>
        </p:nvSpPr>
        <p:spPr/>
        <p:txBody>
          <a:bodyPr/>
          <a:lstStyle/>
          <a:p>
            <a:pPr marL="0" indent="0" algn="r">
              <a:buNone/>
            </a:pPr>
            <a:r>
              <a:rPr lang="en-US" dirty="0"/>
              <a:t>Learning Objective 10-7</a:t>
            </a:r>
          </a:p>
        </p:txBody>
      </p:sp>
    </p:spTree>
    <p:extLst>
      <p:ext uri="{BB962C8B-B14F-4D97-AF65-F5344CB8AC3E}">
        <p14:creationId xmlns:p14="http://schemas.microsoft.com/office/powerpoint/2010/main" val="8489801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Control Risk Assessment</a:t>
            </a:r>
          </a:p>
        </p:txBody>
      </p:sp>
      <p:sp>
        <p:nvSpPr>
          <p:cNvPr id="3" name="Content Placeholder 2"/>
          <p:cNvSpPr>
            <a:spLocks noGrp="1"/>
          </p:cNvSpPr>
          <p:nvPr>
            <p:ph sz="quarter" idx="10"/>
          </p:nvPr>
        </p:nvSpPr>
        <p:spPr/>
        <p:txBody>
          <a:bodyPr/>
          <a:lstStyle/>
          <a:p>
            <a:pPr marL="0" indent="0">
              <a:buNone/>
            </a:pPr>
            <a:r>
              <a:rPr lang="en-US" b="1" dirty="0">
                <a:solidFill>
                  <a:srgbClr val="FF0000"/>
                </a:solidFill>
              </a:rPr>
              <a:t>Understand and document the revenue process </a:t>
            </a:r>
            <a:r>
              <a:rPr lang="en-US" dirty="0"/>
              <a:t>based on a reliance strategy.</a:t>
            </a:r>
          </a:p>
          <a:p>
            <a:pPr marL="0" indent="0">
              <a:buNone/>
            </a:pPr>
            <a:r>
              <a:rPr lang="en-US" b="1" dirty="0">
                <a:solidFill>
                  <a:srgbClr val="FF0000"/>
                </a:solidFill>
              </a:rPr>
              <a:t>Plan and perform tests of controls </a:t>
            </a:r>
            <a:r>
              <a:rPr lang="en-US" dirty="0"/>
              <a:t>on revenue transactions.</a:t>
            </a:r>
          </a:p>
          <a:p>
            <a:pPr marL="0" indent="0">
              <a:buNone/>
            </a:pPr>
            <a:r>
              <a:rPr lang="en-US" dirty="0"/>
              <a:t>Set and document the control risk for the revenue process.</a:t>
            </a:r>
          </a:p>
        </p:txBody>
      </p:sp>
      <p:sp>
        <p:nvSpPr>
          <p:cNvPr id="4" name="Content Placeholder 3"/>
          <p:cNvSpPr>
            <a:spLocks noGrp="1"/>
          </p:cNvSpPr>
          <p:nvPr>
            <p:ph sz="quarter" idx="12"/>
          </p:nvPr>
        </p:nvSpPr>
        <p:spPr/>
        <p:txBody>
          <a:bodyPr/>
          <a:lstStyle/>
          <a:p>
            <a:pPr marL="0" indent="0" algn="r">
              <a:buNone/>
            </a:pPr>
            <a:r>
              <a:rPr lang="en-US" dirty="0"/>
              <a:t>Learning Objective 10-8</a:t>
            </a:r>
          </a:p>
        </p:txBody>
      </p:sp>
    </p:spTree>
    <p:extLst>
      <p:ext uri="{BB962C8B-B14F-4D97-AF65-F5344CB8AC3E}">
        <p14:creationId xmlns:p14="http://schemas.microsoft.com/office/powerpoint/2010/main" val="5785351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Understanding and Documenting Internal Control (1 of 2)</a:t>
            </a:r>
          </a:p>
        </p:txBody>
      </p:sp>
      <p:sp>
        <p:nvSpPr>
          <p:cNvPr id="3" name="Content Placeholder 2"/>
          <p:cNvSpPr>
            <a:spLocks noGrp="1"/>
          </p:cNvSpPr>
          <p:nvPr>
            <p:ph sz="quarter" idx="10"/>
          </p:nvPr>
        </p:nvSpPr>
        <p:spPr/>
        <p:txBody>
          <a:bodyPr>
            <a:normAutofit lnSpcReduction="10000"/>
          </a:bodyPr>
          <a:lstStyle/>
          <a:p>
            <a:pPr marL="0" indent="0">
              <a:buNone/>
            </a:pPr>
            <a:r>
              <a:rPr lang="en-US" b="1" dirty="0">
                <a:solidFill>
                  <a:srgbClr val="FF0000"/>
                </a:solidFill>
              </a:rPr>
              <a:t>Control Environment</a:t>
            </a:r>
          </a:p>
          <a:p>
            <a:r>
              <a:rPr lang="en-US" dirty="0"/>
              <a:t>Understanding the control environment is generally completed on an overall entity basis.</a:t>
            </a:r>
          </a:p>
          <a:p>
            <a:pPr marL="0" indent="0">
              <a:buNone/>
            </a:pPr>
            <a:r>
              <a:rPr lang="en-US" dirty="0"/>
              <a:t>The Entity’s </a:t>
            </a:r>
            <a:r>
              <a:rPr lang="en-US" b="1" dirty="0">
                <a:solidFill>
                  <a:srgbClr val="FF0000"/>
                </a:solidFill>
              </a:rPr>
              <a:t>Risk Assessment Process</a:t>
            </a:r>
          </a:p>
          <a:p>
            <a:r>
              <a:rPr lang="en-US" dirty="0"/>
              <a:t>The </a:t>
            </a:r>
            <a:r>
              <a:rPr lang="en-US" b="1" dirty="0">
                <a:solidFill>
                  <a:srgbClr val="FF0000"/>
                </a:solidFill>
              </a:rPr>
              <a:t>auditor must understand</a:t>
            </a:r>
            <a:r>
              <a:rPr lang="en-US" dirty="0"/>
              <a:t> how management considers risks that are </a:t>
            </a:r>
            <a:r>
              <a:rPr lang="en-US" b="1" dirty="0">
                <a:solidFill>
                  <a:srgbClr val="FF0000"/>
                </a:solidFill>
              </a:rPr>
              <a:t>relevant to the revenue process</a:t>
            </a:r>
            <a:r>
              <a:rPr lang="en-US" dirty="0"/>
              <a:t>. The auditor should estimate the significance of the risk and </a:t>
            </a:r>
            <a:r>
              <a:rPr lang="en-US" b="1" dirty="0">
                <a:solidFill>
                  <a:srgbClr val="FF0000"/>
                </a:solidFill>
              </a:rPr>
              <a:t>assess</a:t>
            </a:r>
            <a:r>
              <a:rPr lang="en-US" dirty="0"/>
              <a:t> the likelihood of occurrence.</a:t>
            </a:r>
          </a:p>
        </p:txBody>
      </p:sp>
      <p:sp>
        <p:nvSpPr>
          <p:cNvPr id="4" name="Content Placeholder 3"/>
          <p:cNvSpPr>
            <a:spLocks noGrp="1"/>
          </p:cNvSpPr>
          <p:nvPr>
            <p:ph sz="quarter" idx="12"/>
          </p:nvPr>
        </p:nvSpPr>
        <p:spPr/>
        <p:txBody>
          <a:bodyPr/>
          <a:lstStyle/>
          <a:p>
            <a:pPr marL="0" indent="0" algn="r">
              <a:buNone/>
            </a:pPr>
            <a:r>
              <a:rPr lang="en-US" dirty="0"/>
              <a:t>Learning Objective 10-8</a:t>
            </a:r>
          </a:p>
        </p:txBody>
      </p:sp>
    </p:spTree>
    <p:extLst>
      <p:ext uri="{BB962C8B-B14F-4D97-AF65-F5344CB8AC3E}">
        <p14:creationId xmlns:p14="http://schemas.microsoft.com/office/powerpoint/2010/main" val="40933923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Understanding and Documenting Internal Control (2 of 2)</a:t>
            </a:r>
          </a:p>
        </p:txBody>
      </p:sp>
      <p:sp>
        <p:nvSpPr>
          <p:cNvPr id="3" name="Content Placeholder 2"/>
          <p:cNvSpPr>
            <a:spLocks noGrp="1"/>
          </p:cNvSpPr>
          <p:nvPr>
            <p:ph sz="quarter" idx="10"/>
          </p:nvPr>
        </p:nvSpPr>
        <p:spPr/>
        <p:txBody>
          <a:bodyPr/>
          <a:lstStyle/>
          <a:p>
            <a:pPr marL="0" indent="0">
              <a:buNone/>
            </a:pPr>
            <a:r>
              <a:rPr lang="en-US" b="1" dirty="0">
                <a:solidFill>
                  <a:srgbClr val="FF0000"/>
                </a:solidFill>
              </a:rPr>
              <a:t>Control Activities</a:t>
            </a:r>
          </a:p>
          <a:p>
            <a:r>
              <a:rPr lang="en-US" dirty="0"/>
              <a:t>The auditor identifies what controls ensure that the assertions for transactions and events are being met.</a:t>
            </a:r>
          </a:p>
        </p:txBody>
      </p:sp>
      <p:sp>
        <p:nvSpPr>
          <p:cNvPr id="4" name="Content Placeholder 3"/>
          <p:cNvSpPr>
            <a:spLocks noGrp="1"/>
          </p:cNvSpPr>
          <p:nvPr>
            <p:ph sz="quarter" idx="12"/>
          </p:nvPr>
        </p:nvSpPr>
        <p:spPr/>
        <p:txBody>
          <a:bodyPr/>
          <a:lstStyle/>
          <a:p>
            <a:pPr marL="0" indent="0" algn="r">
              <a:buNone/>
            </a:pPr>
            <a:r>
              <a:rPr lang="en-US" dirty="0"/>
              <a:t>Learning Objective 10-8</a:t>
            </a:r>
          </a:p>
        </p:txBody>
      </p:sp>
    </p:spTree>
    <p:extLst>
      <p:ext uri="{BB962C8B-B14F-4D97-AF65-F5344CB8AC3E}">
        <p14:creationId xmlns:p14="http://schemas.microsoft.com/office/powerpoint/2010/main" val="39902508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a:solidFill>
                  <a:srgbClr val="FF0000"/>
                </a:solidFill>
              </a:rPr>
              <a:t>Information Systems and Communication</a:t>
            </a:r>
          </a:p>
        </p:txBody>
      </p:sp>
      <p:sp>
        <p:nvSpPr>
          <p:cNvPr id="3" name="Content Placeholder 2"/>
          <p:cNvSpPr>
            <a:spLocks noGrp="1"/>
          </p:cNvSpPr>
          <p:nvPr>
            <p:ph sz="quarter" idx="10"/>
          </p:nvPr>
        </p:nvSpPr>
        <p:spPr>
          <a:xfrm>
            <a:off x="457200" y="1600200"/>
            <a:ext cx="8305800" cy="4876800"/>
          </a:xfrm>
        </p:spPr>
        <p:txBody>
          <a:bodyPr>
            <a:normAutofit/>
          </a:bodyPr>
          <a:lstStyle/>
          <a:p>
            <a:pPr marL="0" indent="0">
              <a:spcBef>
                <a:spcPts val="624"/>
              </a:spcBef>
              <a:buNone/>
            </a:pPr>
            <a:r>
              <a:rPr lang="en-US" sz="2200" dirty="0"/>
              <a:t>For each major class of transactions in the revenue process, the </a:t>
            </a:r>
            <a:r>
              <a:rPr lang="en-US" sz="2200" b="1" dirty="0">
                <a:solidFill>
                  <a:srgbClr val="FF0000"/>
                </a:solidFill>
              </a:rPr>
              <a:t>auditor needs to obtain the following knowledge:</a:t>
            </a:r>
          </a:p>
          <a:p>
            <a:pPr>
              <a:spcBef>
                <a:spcPts val="624"/>
              </a:spcBef>
            </a:pPr>
            <a:r>
              <a:rPr lang="en-US" sz="2200" dirty="0"/>
              <a:t>The process by which sales, cash receipts, and sales returns and allowances transactions are initiated.</a:t>
            </a:r>
          </a:p>
          <a:p>
            <a:pPr>
              <a:spcBef>
                <a:spcPts val="624"/>
              </a:spcBef>
            </a:pPr>
            <a:r>
              <a:rPr lang="en-US" sz="2200" dirty="0"/>
              <a:t>The flow of each transaction from initiation to inclusion in the financial statements.</a:t>
            </a:r>
          </a:p>
          <a:p>
            <a:pPr>
              <a:spcBef>
                <a:spcPts val="624"/>
              </a:spcBef>
            </a:pPr>
            <a:r>
              <a:rPr lang="en-US" sz="2200" dirty="0"/>
              <a:t>The accounting records, supporting documents, and accounts that are involved in sales, cash receipts, and sales returns.</a:t>
            </a:r>
          </a:p>
          <a:p>
            <a:pPr>
              <a:spcBef>
                <a:spcPts val="624"/>
              </a:spcBef>
            </a:pPr>
            <a:r>
              <a:rPr lang="en-US" sz="2200" dirty="0"/>
              <a:t>The process used to prepare estimates for accounts such as bad debts and sales returns.</a:t>
            </a:r>
          </a:p>
        </p:txBody>
      </p:sp>
      <p:sp>
        <p:nvSpPr>
          <p:cNvPr id="4" name="Content Placeholder 3"/>
          <p:cNvSpPr>
            <a:spLocks noGrp="1"/>
          </p:cNvSpPr>
          <p:nvPr>
            <p:ph sz="quarter" idx="12"/>
          </p:nvPr>
        </p:nvSpPr>
        <p:spPr/>
        <p:txBody>
          <a:bodyPr/>
          <a:lstStyle/>
          <a:p>
            <a:pPr marL="0" indent="0" algn="r">
              <a:buNone/>
            </a:pPr>
            <a:r>
              <a:rPr lang="en-US" dirty="0"/>
              <a:t>Learning Objective 10-8</a:t>
            </a:r>
          </a:p>
        </p:txBody>
      </p:sp>
    </p:spTree>
    <p:extLst>
      <p:ext uri="{BB962C8B-B14F-4D97-AF65-F5344CB8AC3E}">
        <p14:creationId xmlns:p14="http://schemas.microsoft.com/office/powerpoint/2010/main" val="41921009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a:solidFill>
                  <a:srgbClr val="FF0000"/>
                </a:solidFill>
              </a:rPr>
              <a:t>Monitoring of Controls</a:t>
            </a:r>
          </a:p>
        </p:txBody>
      </p:sp>
      <p:sp>
        <p:nvSpPr>
          <p:cNvPr id="3" name="Content Placeholder 2"/>
          <p:cNvSpPr>
            <a:spLocks noGrp="1"/>
          </p:cNvSpPr>
          <p:nvPr>
            <p:ph sz="quarter" idx="10"/>
          </p:nvPr>
        </p:nvSpPr>
        <p:spPr/>
        <p:txBody>
          <a:bodyPr>
            <a:normAutofit/>
          </a:bodyPr>
          <a:lstStyle/>
          <a:p>
            <a:pPr marL="0" indent="0">
              <a:buNone/>
            </a:pPr>
            <a:r>
              <a:rPr lang="en-US" dirty="0"/>
              <a:t>The </a:t>
            </a:r>
            <a:r>
              <a:rPr lang="en-US" b="1" dirty="0">
                <a:solidFill>
                  <a:srgbClr val="FF0000"/>
                </a:solidFill>
              </a:rPr>
              <a:t>auditor must understand </a:t>
            </a:r>
            <a:r>
              <a:rPr lang="en-US" dirty="0"/>
              <a:t>how management assesses the design and operation of controls in the revenue process. This understanding should include how supervisory personnel review the personnel who perform the controls and evaluate the performance of the entity’s IT function.</a:t>
            </a:r>
          </a:p>
        </p:txBody>
      </p:sp>
      <p:sp>
        <p:nvSpPr>
          <p:cNvPr id="4" name="Content Placeholder 3"/>
          <p:cNvSpPr>
            <a:spLocks noGrp="1"/>
          </p:cNvSpPr>
          <p:nvPr>
            <p:ph sz="quarter" idx="12"/>
          </p:nvPr>
        </p:nvSpPr>
        <p:spPr/>
        <p:txBody>
          <a:bodyPr/>
          <a:lstStyle/>
          <a:p>
            <a:pPr marL="0" indent="0" algn="r">
              <a:buNone/>
            </a:pPr>
            <a:r>
              <a:rPr lang="en-US" dirty="0"/>
              <a:t>Learning Objective 10-8</a:t>
            </a:r>
          </a:p>
        </p:txBody>
      </p:sp>
    </p:spTree>
    <p:extLst>
      <p:ext uri="{BB962C8B-B14F-4D97-AF65-F5344CB8AC3E}">
        <p14:creationId xmlns:p14="http://schemas.microsoft.com/office/powerpoint/2010/main" val="1825583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45D24-F873-DB5B-7CF8-D0FCB39D3810}"/>
              </a:ext>
            </a:extLst>
          </p:cNvPr>
          <p:cNvSpPr>
            <a:spLocks noGrp="1"/>
          </p:cNvSpPr>
          <p:nvPr>
            <p:ph type="title"/>
          </p:nvPr>
        </p:nvSpPr>
        <p:spPr/>
        <p:txBody>
          <a:bodyPr/>
          <a:lstStyle/>
          <a:p>
            <a:r>
              <a:rPr lang="en-US" dirty="0"/>
              <a:t>The revenue Cycle</a:t>
            </a:r>
          </a:p>
        </p:txBody>
      </p:sp>
      <p:sp>
        <p:nvSpPr>
          <p:cNvPr id="4" name="Content Placeholder 3">
            <a:extLst>
              <a:ext uri="{FF2B5EF4-FFF2-40B4-BE49-F238E27FC236}">
                <a16:creationId xmlns:a16="http://schemas.microsoft.com/office/drawing/2014/main" id="{1925807B-9AD2-4D04-074E-9833907834A1}"/>
              </a:ext>
            </a:extLst>
          </p:cNvPr>
          <p:cNvSpPr>
            <a:spLocks noGrp="1"/>
          </p:cNvSpPr>
          <p:nvPr>
            <p:ph sz="quarter" idx="12"/>
          </p:nvPr>
        </p:nvSpPr>
        <p:spPr/>
        <p:txBody>
          <a:bodyPr/>
          <a:lstStyle/>
          <a:p>
            <a:endParaRPr lang="en-US"/>
          </a:p>
        </p:txBody>
      </p:sp>
      <p:pic>
        <p:nvPicPr>
          <p:cNvPr id="2050" name="Picture 2">
            <a:extLst>
              <a:ext uri="{FF2B5EF4-FFF2-40B4-BE49-F238E27FC236}">
                <a16:creationId xmlns:a16="http://schemas.microsoft.com/office/drawing/2014/main" id="{C14E0E90-3A91-0938-B1AA-F89C6A5AC288}"/>
              </a:ext>
            </a:extLst>
          </p:cNvPr>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bwMode="auto">
          <a:xfrm>
            <a:off x="457200" y="1682462"/>
            <a:ext cx="8534400" cy="3956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5952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highlight>
                  <a:srgbClr val="FFFF00"/>
                </a:highlight>
              </a:rPr>
              <a:t>Plan and Perform Tests of Controls</a:t>
            </a:r>
          </a:p>
        </p:txBody>
      </p:sp>
      <p:sp>
        <p:nvSpPr>
          <p:cNvPr id="3" name="Content Placeholder 2"/>
          <p:cNvSpPr>
            <a:spLocks noGrp="1"/>
          </p:cNvSpPr>
          <p:nvPr>
            <p:ph sz="quarter" idx="10"/>
          </p:nvPr>
        </p:nvSpPr>
        <p:spPr>
          <a:xfrm>
            <a:off x="457200" y="1676400"/>
            <a:ext cx="8458200" cy="4724400"/>
          </a:xfrm>
        </p:spPr>
        <p:txBody>
          <a:bodyPr>
            <a:normAutofit/>
          </a:bodyPr>
          <a:lstStyle/>
          <a:p>
            <a:pPr marL="0" indent="0">
              <a:spcBef>
                <a:spcPts val="624"/>
              </a:spcBef>
              <a:buNone/>
            </a:pPr>
            <a:r>
              <a:rPr lang="en-US" sz="2200" dirty="0"/>
              <a:t>The auditor systematically examines the entity’s revenue process to </a:t>
            </a:r>
            <a:r>
              <a:rPr lang="en-US" sz="2200" b="1" dirty="0">
                <a:solidFill>
                  <a:srgbClr val="FF0000"/>
                </a:solidFill>
              </a:rPr>
              <a:t>identify relevant risks of material misstatement and controls that help to prevent, or detect and correct, those misstatements</a:t>
            </a:r>
            <a:r>
              <a:rPr lang="en-US" sz="2200" dirty="0"/>
              <a:t>.</a:t>
            </a:r>
          </a:p>
          <a:p>
            <a:pPr marL="0" indent="0">
              <a:spcBef>
                <a:spcPts val="624"/>
              </a:spcBef>
              <a:buNone/>
            </a:pPr>
            <a:r>
              <a:rPr lang="en-US" sz="2200" dirty="0"/>
              <a:t>In order to properly set control risk, the auditor </a:t>
            </a:r>
            <a:r>
              <a:rPr lang="en-US" sz="2200" b="1" dirty="0">
                <a:solidFill>
                  <a:srgbClr val="FF0000"/>
                </a:solidFill>
              </a:rPr>
              <a:t>must test controls over the revenue process.</a:t>
            </a:r>
          </a:p>
          <a:p>
            <a:pPr marL="0" indent="0">
              <a:spcBef>
                <a:spcPts val="624"/>
              </a:spcBef>
              <a:buNone/>
            </a:pPr>
            <a:r>
              <a:rPr lang="en-US" sz="2200" dirty="0"/>
              <a:t>Such tests may include . . .</a:t>
            </a:r>
          </a:p>
          <a:p>
            <a:pPr>
              <a:spcBef>
                <a:spcPts val="624"/>
              </a:spcBef>
            </a:pPr>
            <a:r>
              <a:rPr lang="en-US" sz="2200" b="1" dirty="0">
                <a:solidFill>
                  <a:srgbClr val="FF0000"/>
                </a:solidFill>
              </a:rPr>
              <a:t>Inquiry</a:t>
            </a:r>
            <a:r>
              <a:rPr lang="en-US" sz="2200" dirty="0"/>
              <a:t> of client personnel.</a:t>
            </a:r>
          </a:p>
          <a:p>
            <a:pPr>
              <a:spcBef>
                <a:spcPts val="624"/>
              </a:spcBef>
            </a:pPr>
            <a:r>
              <a:rPr lang="en-US" sz="2200" b="1" dirty="0">
                <a:solidFill>
                  <a:srgbClr val="FF0000"/>
                </a:solidFill>
              </a:rPr>
              <a:t>Inspection of documents and records</a:t>
            </a:r>
            <a:r>
              <a:rPr lang="en-US" sz="2200" dirty="0"/>
              <a:t>.</a:t>
            </a:r>
          </a:p>
          <a:p>
            <a:pPr>
              <a:spcBef>
                <a:spcPts val="624"/>
              </a:spcBef>
            </a:pPr>
            <a:r>
              <a:rPr lang="en-US" sz="2200" b="1" dirty="0">
                <a:solidFill>
                  <a:srgbClr val="FF0000"/>
                </a:solidFill>
              </a:rPr>
              <a:t>Observations</a:t>
            </a:r>
            <a:r>
              <a:rPr lang="en-US" sz="2200" dirty="0"/>
              <a:t> of the operation of the control.</a:t>
            </a:r>
          </a:p>
          <a:p>
            <a:pPr>
              <a:spcBef>
                <a:spcPts val="624"/>
              </a:spcBef>
            </a:pPr>
            <a:r>
              <a:rPr lang="en-US" sz="2200" b="1" dirty="0">
                <a:solidFill>
                  <a:srgbClr val="FF0000"/>
                </a:solidFill>
              </a:rPr>
              <a:t>Walkthroughs</a:t>
            </a:r>
            <a:r>
              <a:rPr lang="en-US" sz="2200" dirty="0"/>
              <a:t>.</a:t>
            </a:r>
          </a:p>
          <a:p>
            <a:pPr>
              <a:spcBef>
                <a:spcPts val="624"/>
              </a:spcBef>
            </a:pPr>
            <a:r>
              <a:rPr lang="en-US" sz="2200" b="1" dirty="0" err="1">
                <a:solidFill>
                  <a:srgbClr val="FF0000"/>
                </a:solidFill>
              </a:rPr>
              <a:t>Reperformance</a:t>
            </a:r>
            <a:r>
              <a:rPr lang="en-US" sz="2200" dirty="0"/>
              <a:t> of the control activities.</a:t>
            </a:r>
          </a:p>
        </p:txBody>
      </p:sp>
      <p:sp>
        <p:nvSpPr>
          <p:cNvPr id="4" name="Content Placeholder 3"/>
          <p:cNvSpPr>
            <a:spLocks noGrp="1"/>
          </p:cNvSpPr>
          <p:nvPr>
            <p:ph sz="quarter" idx="12"/>
          </p:nvPr>
        </p:nvSpPr>
        <p:spPr/>
        <p:txBody>
          <a:bodyPr/>
          <a:lstStyle/>
          <a:p>
            <a:pPr marL="0" indent="0" algn="r">
              <a:buNone/>
            </a:pPr>
            <a:r>
              <a:rPr lang="en-US" dirty="0"/>
              <a:t>Learning Objective 10-8</a:t>
            </a:r>
          </a:p>
        </p:txBody>
      </p:sp>
    </p:spTree>
    <p:extLst>
      <p:ext uri="{BB962C8B-B14F-4D97-AF65-F5344CB8AC3E}">
        <p14:creationId xmlns:p14="http://schemas.microsoft.com/office/powerpoint/2010/main" val="13577360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Set and Document the Control Risk</a:t>
            </a:r>
          </a:p>
        </p:txBody>
      </p:sp>
      <p:sp>
        <p:nvSpPr>
          <p:cNvPr id="3" name="Content Placeholder 2"/>
          <p:cNvSpPr>
            <a:spLocks noGrp="1"/>
          </p:cNvSpPr>
          <p:nvPr>
            <p:ph sz="quarter" idx="10"/>
          </p:nvPr>
        </p:nvSpPr>
        <p:spPr/>
        <p:txBody>
          <a:bodyPr>
            <a:normAutofit/>
          </a:bodyPr>
          <a:lstStyle/>
          <a:p>
            <a:pPr marL="0" indent="0">
              <a:buNone/>
            </a:pPr>
            <a:r>
              <a:rPr lang="en-US" dirty="0">
                <a:ea typeface="ＭＳ Ｐゴシック" charset="-128"/>
                <a:cs typeface="ＭＳ Ｐゴシック" charset="-128"/>
              </a:rPr>
              <a:t>If the results of the tests of controls </a:t>
            </a:r>
            <a:r>
              <a:rPr lang="en-US" b="1" i="1" dirty="0">
                <a:solidFill>
                  <a:srgbClr val="FF0000"/>
                </a:solidFill>
                <a:ea typeface="ＭＳ Ｐゴシック" charset="-128"/>
                <a:cs typeface="ＭＳ Ｐゴシック" charset="-128"/>
              </a:rPr>
              <a:t>support</a:t>
            </a:r>
            <a:r>
              <a:rPr lang="en-US" dirty="0">
                <a:ea typeface="ＭＳ Ｐゴシック" charset="-128"/>
                <a:cs typeface="ＭＳ Ｐゴシック" charset="-128"/>
              </a:rPr>
              <a:t> the planned level of control risk, the </a:t>
            </a:r>
            <a:r>
              <a:rPr lang="en-US" b="1" dirty="0">
                <a:solidFill>
                  <a:srgbClr val="FF0000"/>
                </a:solidFill>
                <a:ea typeface="ＭＳ Ｐゴシック" charset="-128"/>
                <a:cs typeface="ＭＳ Ｐゴシック" charset="-128"/>
              </a:rPr>
              <a:t>auditor conducts the </a:t>
            </a:r>
            <a:r>
              <a:rPr lang="en-US" b="1" i="1" dirty="0">
                <a:solidFill>
                  <a:srgbClr val="FF0000"/>
                </a:solidFill>
                <a:ea typeface="ＭＳ Ｐゴシック" charset="-128"/>
                <a:cs typeface="ＭＳ Ｐゴシック" charset="-128"/>
              </a:rPr>
              <a:t>planned </a:t>
            </a:r>
            <a:r>
              <a:rPr lang="en-US" b="1" dirty="0">
                <a:solidFill>
                  <a:srgbClr val="FF0000"/>
                </a:solidFill>
                <a:ea typeface="ＭＳ Ｐゴシック" charset="-128"/>
                <a:cs typeface="ＭＳ Ｐゴシック" charset="-128"/>
              </a:rPr>
              <a:t>level of substantive procedures for the account balances</a:t>
            </a:r>
            <a:r>
              <a:rPr lang="en-US" dirty="0">
                <a:ea typeface="ＭＳ Ｐゴシック" charset="-128"/>
                <a:cs typeface="ＭＳ Ｐゴシック" charset="-128"/>
              </a:rPr>
              <a:t>.</a:t>
            </a:r>
          </a:p>
          <a:p>
            <a:pPr marL="0" indent="0">
              <a:buNone/>
            </a:pPr>
            <a:r>
              <a:rPr lang="en-US" altLang="en-US" dirty="0">
                <a:effectLst>
                  <a:outerShdw blurRad="38100" dist="38100" dir="2700000" algn="tl">
                    <a:srgbClr val="FFFFFF"/>
                  </a:outerShdw>
                </a:effectLst>
              </a:rPr>
              <a:t>The level of control risk for the revenue process can be set using either quantitative amounts or qualitative terms such as </a:t>
            </a:r>
            <a:r>
              <a:rPr lang="ja-JP" altLang="en-US" dirty="0">
                <a:effectLst>
                  <a:outerShdw blurRad="38100" dist="38100" dir="2700000" algn="tl">
                    <a:srgbClr val="FFFFFF"/>
                  </a:outerShdw>
                </a:effectLst>
              </a:rPr>
              <a:t>“</a:t>
            </a:r>
            <a:r>
              <a:rPr lang="en-US" altLang="ja-JP" dirty="0">
                <a:effectLst>
                  <a:outerShdw blurRad="38100" dist="38100" dir="2700000" algn="tl">
                    <a:srgbClr val="FFFFFF"/>
                  </a:outerShdw>
                </a:effectLst>
              </a:rPr>
              <a:t>low,</a:t>
            </a:r>
            <a:r>
              <a:rPr lang="ja-JP" altLang="en-US" dirty="0">
                <a:effectLst>
                  <a:outerShdw blurRad="38100" dist="38100" dir="2700000" algn="tl">
                    <a:srgbClr val="FFFFFF"/>
                  </a:outerShdw>
                </a:effectLst>
              </a:rPr>
              <a:t>”</a:t>
            </a:r>
            <a:r>
              <a:rPr lang="en-US" altLang="ja-JP" dirty="0">
                <a:effectLst>
                  <a:outerShdw blurRad="38100" dist="38100" dir="2700000" algn="tl">
                    <a:srgbClr val="FFFFFF"/>
                  </a:outerShdw>
                </a:effectLst>
              </a:rPr>
              <a:t> </a:t>
            </a:r>
            <a:r>
              <a:rPr lang="ja-JP" altLang="en-US" dirty="0">
                <a:effectLst>
                  <a:outerShdw blurRad="38100" dist="38100" dir="2700000" algn="tl">
                    <a:srgbClr val="FFFFFF"/>
                  </a:outerShdw>
                </a:effectLst>
              </a:rPr>
              <a:t>“</a:t>
            </a:r>
            <a:r>
              <a:rPr lang="en-US" altLang="ja-JP" dirty="0">
                <a:effectLst>
                  <a:outerShdw blurRad="38100" dist="38100" dir="2700000" algn="tl">
                    <a:srgbClr val="FFFFFF"/>
                  </a:outerShdw>
                </a:effectLst>
              </a:rPr>
              <a:t>medium,</a:t>
            </a:r>
            <a:r>
              <a:rPr lang="ja-JP" altLang="en-US" dirty="0">
                <a:effectLst>
                  <a:outerShdw blurRad="38100" dist="38100" dir="2700000" algn="tl">
                    <a:srgbClr val="FFFFFF"/>
                  </a:outerShdw>
                </a:effectLst>
              </a:rPr>
              <a:t>”</a:t>
            </a:r>
            <a:r>
              <a:rPr lang="en-US" altLang="ja-JP" dirty="0">
                <a:effectLst>
                  <a:outerShdw blurRad="38100" dist="38100" dir="2700000" algn="tl">
                    <a:srgbClr val="FFFFFF"/>
                  </a:outerShdw>
                </a:effectLst>
              </a:rPr>
              <a:t> or </a:t>
            </a:r>
            <a:r>
              <a:rPr lang="ja-JP" altLang="en-US" dirty="0">
                <a:effectLst>
                  <a:outerShdw blurRad="38100" dist="38100" dir="2700000" algn="tl">
                    <a:srgbClr val="FFFFFF"/>
                  </a:outerShdw>
                </a:effectLst>
              </a:rPr>
              <a:t>“</a:t>
            </a:r>
            <a:r>
              <a:rPr lang="en-US" altLang="ja-JP" dirty="0">
                <a:effectLst>
                  <a:outerShdw blurRad="38100" dist="38100" dir="2700000" algn="tl">
                    <a:srgbClr val="FFFFFF"/>
                  </a:outerShdw>
                </a:effectLst>
              </a:rPr>
              <a:t>high.</a:t>
            </a:r>
            <a:r>
              <a:rPr lang="ja-JP" altLang="en-US" dirty="0">
                <a:effectLst>
                  <a:outerShdw blurRad="38100" dist="38100" dir="2700000" algn="tl">
                    <a:srgbClr val="FFFFFF"/>
                  </a:outerShdw>
                </a:effectLst>
              </a:rPr>
              <a:t>”</a:t>
            </a:r>
            <a:endParaRPr lang="en-US" dirty="0"/>
          </a:p>
        </p:txBody>
      </p:sp>
      <p:sp>
        <p:nvSpPr>
          <p:cNvPr id="4" name="Content Placeholder 3"/>
          <p:cNvSpPr>
            <a:spLocks noGrp="1"/>
          </p:cNvSpPr>
          <p:nvPr>
            <p:ph sz="quarter" idx="12"/>
          </p:nvPr>
        </p:nvSpPr>
        <p:spPr/>
        <p:txBody>
          <a:bodyPr/>
          <a:lstStyle/>
          <a:p>
            <a:pPr marL="0" indent="0" algn="r">
              <a:buNone/>
            </a:pPr>
            <a:r>
              <a:rPr lang="en-US" dirty="0"/>
              <a:t>Learning Objective 10-8</a:t>
            </a:r>
          </a:p>
        </p:txBody>
      </p:sp>
    </p:spTree>
    <p:extLst>
      <p:ext uri="{BB962C8B-B14F-4D97-AF65-F5344CB8AC3E}">
        <p14:creationId xmlns:p14="http://schemas.microsoft.com/office/powerpoint/2010/main" val="28736688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dirty="0">
                <a:ea typeface="ＭＳ Ｐゴシック" pitchFamily="34" charset="-128"/>
              </a:rPr>
              <a:t>Control Activities and Tests of Controls – Revenue Transactions</a:t>
            </a:r>
            <a:endParaRPr lang="en-US" dirty="0"/>
          </a:p>
        </p:txBody>
      </p:sp>
      <p:sp>
        <p:nvSpPr>
          <p:cNvPr id="6" name="Content Placeholder 5"/>
          <p:cNvSpPr>
            <a:spLocks noGrp="1"/>
          </p:cNvSpPr>
          <p:nvPr>
            <p:ph sz="quarter" idx="10"/>
          </p:nvPr>
        </p:nvSpPr>
        <p:spPr>
          <a:xfrm>
            <a:off x="457200" y="1600200"/>
            <a:ext cx="8229600" cy="762000"/>
          </a:xfrm>
        </p:spPr>
        <p:txBody>
          <a:bodyPr>
            <a:normAutofit fontScale="92500"/>
          </a:bodyPr>
          <a:lstStyle/>
          <a:p>
            <a:pPr marL="0" indent="0">
              <a:buNone/>
            </a:pPr>
            <a:r>
              <a:rPr lang="en-US" altLang="en-US" sz="2400" dirty="0"/>
              <a:t>Assertions about Classes of Transactions and Events, and related disclosures, for the Period under Audit</a:t>
            </a:r>
            <a:endParaRPr lang="en-US" sz="2400" dirty="0"/>
          </a:p>
        </p:txBody>
      </p:sp>
      <p:graphicFrame>
        <p:nvGraphicFramePr>
          <p:cNvPr id="3" name="Table 2"/>
          <p:cNvGraphicFramePr>
            <a:graphicFrameLocks noGrp="1"/>
          </p:cNvGraphicFramePr>
          <p:nvPr>
            <p:extLst>
              <p:ext uri="{D42A27DB-BD31-4B8C-83A1-F6EECF244321}">
                <p14:modId xmlns:p14="http://schemas.microsoft.com/office/powerpoint/2010/main" val="416428473"/>
              </p:ext>
            </p:extLst>
          </p:nvPr>
        </p:nvGraphicFramePr>
        <p:xfrm>
          <a:off x="293915" y="2514600"/>
          <a:ext cx="8556171" cy="3749040"/>
        </p:xfrm>
        <a:graphic>
          <a:graphicData uri="http://schemas.openxmlformats.org/drawingml/2006/table">
            <a:tbl>
              <a:tblPr firstRow="1" bandRow="1">
                <a:tableStyleId>{2D5ABB26-0587-4C30-8999-92F81FD0307C}</a:tableStyleId>
              </a:tblPr>
              <a:tblGrid>
                <a:gridCol w="1600200">
                  <a:extLst>
                    <a:ext uri="{9D8B030D-6E8A-4147-A177-3AD203B41FA5}">
                      <a16:colId xmlns:a16="http://schemas.microsoft.com/office/drawing/2014/main" val="20000"/>
                    </a:ext>
                  </a:extLst>
                </a:gridCol>
                <a:gridCol w="6955971">
                  <a:extLst>
                    <a:ext uri="{9D8B030D-6E8A-4147-A177-3AD203B41FA5}">
                      <a16:colId xmlns:a16="http://schemas.microsoft.com/office/drawing/2014/main" val="20001"/>
                    </a:ext>
                  </a:extLst>
                </a:gridCol>
              </a:tblGrid>
              <a:tr h="457200">
                <a:tc>
                  <a:txBody>
                    <a:bodyPr/>
                    <a:lstStyle/>
                    <a:p>
                      <a:r>
                        <a:rPr lang="en-US" altLang="en-US" sz="1200" b="0" dirty="0">
                          <a:latin typeface="Verdana" panose="020B0604030504040204" pitchFamily="34" charset="0"/>
                          <a:ea typeface="Verdana" panose="020B0604030504040204" pitchFamily="34" charset="0"/>
                          <a:cs typeface="Verdana" panose="020B0604030504040204" pitchFamily="34" charset="0"/>
                        </a:rPr>
                        <a:t>Occurrence</a:t>
                      </a:r>
                      <a:endParaRPr lang="en-US" sz="1200" b="0"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en-US" sz="1200" b="0" dirty="0">
                          <a:latin typeface="Verdana" panose="020B0604030504040204" pitchFamily="34" charset="0"/>
                          <a:ea typeface="Verdana" panose="020B0604030504040204" pitchFamily="34" charset="0"/>
                          <a:cs typeface="Verdana" panose="020B0604030504040204" pitchFamily="34" charset="0"/>
                        </a:rPr>
                        <a:t>All revenue and cash receipt transactions and events that have been recorded or disclosed have occurred, and such transactions and events pertain to the entity. </a:t>
                      </a:r>
                      <a:endParaRPr lang="en-US" sz="1200" b="0"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57200">
                <a:tc>
                  <a:txBody>
                    <a:bodyPr/>
                    <a:lstStyle/>
                    <a:p>
                      <a:r>
                        <a:rPr lang="en-US" altLang="en-US" sz="1200" b="0" dirty="0">
                          <a:latin typeface="Verdana" panose="020B0604030504040204" pitchFamily="34" charset="0"/>
                          <a:ea typeface="Verdana" panose="020B0604030504040204" pitchFamily="34" charset="0"/>
                          <a:cs typeface="Verdana" panose="020B0604030504040204" pitchFamily="34" charset="0"/>
                        </a:rPr>
                        <a:t>Completeness</a:t>
                      </a:r>
                      <a:endParaRPr lang="en-US" sz="1200" b="0"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en-US" sz="1200" b="0" dirty="0">
                          <a:latin typeface="Verdana" panose="020B0604030504040204" pitchFamily="34" charset="0"/>
                          <a:ea typeface="Verdana" panose="020B0604030504040204" pitchFamily="34" charset="0"/>
                          <a:cs typeface="Verdana" panose="020B0604030504040204" pitchFamily="34" charset="0"/>
                        </a:rPr>
                        <a:t>All revenue and cash receipt transactions and events that should have been recorded have been recorded, and all related disclosures that should have been included in the financial statements have been included.</a:t>
                      </a:r>
                      <a:endParaRPr lang="en-US" sz="1200" b="0"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13360">
                <a:tc>
                  <a:txBody>
                    <a:bodyPr/>
                    <a:lstStyle/>
                    <a:p>
                      <a:r>
                        <a:rPr lang="en-US" altLang="en-US" sz="1200" b="0" dirty="0">
                          <a:latin typeface="Verdana" panose="020B0604030504040204" pitchFamily="34" charset="0"/>
                          <a:ea typeface="Verdana" panose="020B0604030504040204" pitchFamily="34" charset="0"/>
                          <a:cs typeface="Verdana" panose="020B0604030504040204" pitchFamily="34" charset="0"/>
                        </a:rPr>
                        <a:t>Authorization</a:t>
                      </a:r>
                      <a:endParaRPr lang="en-US" sz="1200" b="0"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en-US" sz="1200" b="0" dirty="0">
                          <a:latin typeface="Verdana" panose="020B0604030504040204" pitchFamily="34" charset="0"/>
                          <a:ea typeface="Verdana" panose="020B0604030504040204" pitchFamily="34" charset="0"/>
                          <a:cs typeface="Verdana" panose="020B0604030504040204" pitchFamily="34" charset="0"/>
                        </a:rPr>
                        <a:t>All revenue and cash receipt transactions and events have been properly authorized.</a:t>
                      </a:r>
                      <a:endParaRPr lang="en-US" sz="1200" b="0"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198120">
                <a:tc>
                  <a:txBody>
                    <a:bodyPr/>
                    <a:lstStyle/>
                    <a:p>
                      <a:r>
                        <a:rPr lang="en-US" altLang="en-US" sz="1200" b="0" dirty="0">
                          <a:latin typeface="Verdana" panose="020B0604030504040204" pitchFamily="34" charset="0"/>
                          <a:ea typeface="Verdana" panose="020B0604030504040204" pitchFamily="34" charset="0"/>
                          <a:cs typeface="Verdana" panose="020B0604030504040204" pitchFamily="34" charset="0"/>
                        </a:rPr>
                        <a:t>Accuracy</a:t>
                      </a:r>
                      <a:endParaRPr lang="en-US" sz="1200" b="0"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en-US" sz="1200" b="0" dirty="0">
                          <a:latin typeface="Verdana" panose="020B0604030504040204" pitchFamily="34" charset="0"/>
                          <a:ea typeface="Verdana" panose="020B0604030504040204" pitchFamily="34" charset="0"/>
                          <a:cs typeface="Verdana" panose="020B0604030504040204" pitchFamily="34" charset="0"/>
                        </a:rPr>
                        <a:t>Amounts and other data relating to recorded revenue and cash receipt transactions and events have been recorded appropriately, and related disclosures have been appropriately measured and described.</a:t>
                      </a:r>
                      <a:endParaRPr lang="en-US" sz="1200" b="0"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335280">
                <a:tc>
                  <a:txBody>
                    <a:bodyPr/>
                    <a:lstStyle/>
                    <a:p>
                      <a:r>
                        <a:rPr lang="en-US" altLang="en-US" sz="1200" b="0" dirty="0">
                          <a:latin typeface="Verdana" panose="020B0604030504040204" pitchFamily="34" charset="0"/>
                          <a:ea typeface="Verdana" panose="020B0604030504040204" pitchFamily="34" charset="0"/>
                          <a:cs typeface="Verdana" panose="020B0604030504040204" pitchFamily="34" charset="0"/>
                        </a:rPr>
                        <a:t>Cutoff</a:t>
                      </a:r>
                      <a:endParaRPr lang="en-US" sz="1200" b="0"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b="0" dirty="0">
                          <a:latin typeface="Verdana" panose="020B0604030504040204" pitchFamily="34" charset="0"/>
                          <a:ea typeface="Verdana" panose="020B0604030504040204" pitchFamily="34" charset="0"/>
                          <a:cs typeface="Verdana" panose="020B0604030504040204" pitchFamily="34" charset="0"/>
                        </a:rPr>
                        <a:t>All revenue and cash receipt transactions and events have been recorded in the correct accounting period.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167640">
                <a:tc>
                  <a:txBody>
                    <a:bodyPr/>
                    <a:lstStyle/>
                    <a:p>
                      <a:r>
                        <a:rPr lang="en-US" altLang="en-US" sz="1200" b="0" dirty="0">
                          <a:latin typeface="Verdana" panose="020B0604030504040204" pitchFamily="34" charset="0"/>
                          <a:ea typeface="Verdana" panose="020B0604030504040204" pitchFamily="34" charset="0"/>
                          <a:cs typeface="Verdana" panose="020B0604030504040204" pitchFamily="34" charset="0"/>
                        </a:rPr>
                        <a:t>Classification</a:t>
                      </a:r>
                      <a:endParaRPr lang="en-US" sz="1200" b="0"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b="0" dirty="0">
                          <a:latin typeface="Verdana" panose="020B0604030504040204" pitchFamily="34" charset="0"/>
                          <a:ea typeface="Verdana" panose="020B0604030504040204" pitchFamily="34" charset="0"/>
                          <a:cs typeface="Verdana" panose="020B0604030504040204" pitchFamily="34" charset="0"/>
                        </a:rPr>
                        <a:t>All revenue and cash receipt transactions and events have been recorded in the proper accounts.</a:t>
                      </a:r>
                      <a:endParaRPr lang="en-US" sz="1200" b="0"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304800">
                <a:tc>
                  <a:txBody>
                    <a:bodyPr/>
                    <a:lstStyle/>
                    <a:p>
                      <a:r>
                        <a:rPr lang="en-US" sz="1200" b="0" dirty="0">
                          <a:latin typeface="Verdana" panose="020B0604030504040204" pitchFamily="34" charset="0"/>
                          <a:ea typeface="Verdana" panose="020B0604030504040204" pitchFamily="34" charset="0"/>
                          <a:cs typeface="Verdana" panose="020B0604030504040204" pitchFamily="34" charset="0"/>
                        </a:rPr>
                        <a:t>Presentation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b="0" dirty="0">
                          <a:latin typeface="Verdana" panose="020B0604030504040204" pitchFamily="34" charset="0"/>
                          <a:ea typeface="Verdana" panose="020B0604030504040204" pitchFamily="34" charset="0"/>
                          <a:cs typeface="Verdana" panose="020B0604030504040204" pitchFamily="34" charset="0"/>
                        </a:rPr>
                        <a:t>All revenue and cash receipt transactions and events are appropriately aggregated or disaggregated and clearly described, and related disclosures are relevant and understandable in the context of the requirements of the applicable financial reporting framework.</a:t>
                      </a:r>
                      <a:endParaRPr lang="en-US" sz="1200" b="0"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7" name="Content Placeholder 6"/>
          <p:cNvSpPr>
            <a:spLocks noGrp="1"/>
          </p:cNvSpPr>
          <p:nvPr>
            <p:ph sz="quarter" idx="12"/>
          </p:nvPr>
        </p:nvSpPr>
        <p:spPr/>
        <p:txBody>
          <a:bodyPr/>
          <a:lstStyle/>
          <a:p>
            <a:pPr marL="0" indent="0">
              <a:buNone/>
            </a:pPr>
            <a:r>
              <a:rPr lang="en-US" dirty="0"/>
              <a:t>Learning Objective 10-9</a:t>
            </a:r>
          </a:p>
        </p:txBody>
      </p:sp>
    </p:spTree>
    <p:extLst>
      <p:ext uri="{BB962C8B-B14F-4D97-AF65-F5344CB8AC3E}">
        <p14:creationId xmlns:p14="http://schemas.microsoft.com/office/powerpoint/2010/main" val="16731789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Occurrence of Revenue Transactions</a:t>
            </a:r>
          </a:p>
        </p:txBody>
      </p:sp>
      <p:sp>
        <p:nvSpPr>
          <p:cNvPr id="3" name="Content Placeholder 2"/>
          <p:cNvSpPr>
            <a:spLocks noGrp="1"/>
          </p:cNvSpPr>
          <p:nvPr>
            <p:ph sz="quarter" idx="10"/>
          </p:nvPr>
        </p:nvSpPr>
        <p:spPr/>
        <p:txBody>
          <a:bodyPr/>
          <a:lstStyle/>
          <a:p>
            <a:pPr marL="0" indent="0">
              <a:buNone/>
            </a:pPr>
            <a:r>
              <a:rPr lang="en-US" dirty="0"/>
              <a:t>The </a:t>
            </a:r>
            <a:r>
              <a:rPr lang="en-US" b="1" dirty="0">
                <a:solidFill>
                  <a:srgbClr val="FF0000"/>
                </a:solidFill>
              </a:rPr>
              <a:t>auditor is concerned </a:t>
            </a:r>
            <a:r>
              <a:rPr lang="en-US" dirty="0"/>
              <a:t>about two major types of material misstatements:</a:t>
            </a:r>
          </a:p>
          <a:p>
            <a:pPr marL="514350" indent="-514350">
              <a:buFont typeface="+mj-lt"/>
              <a:buAutoNum type="arabicPeriod"/>
            </a:pPr>
            <a:r>
              <a:rPr lang="en-US" dirty="0"/>
              <a:t>Sales to </a:t>
            </a:r>
            <a:r>
              <a:rPr lang="en-US" b="1" dirty="0">
                <a:solidFill>
                  <a:srgbClr val="FF0000"/>
                </a:solidFill>
              </a:rPr>
              <a:t>fictitious customers</a:t>
            </a:r>
            <a:r>
              <a:rPr lang="en-US" dirty="0"/>
              <a:t>.</a:t>
            </a:r>
          </a:p>
          <a:p>
            <a:pPr marL="514350" indent="-514350">
              <a:buFont typeface="+mj-lt"/>
              <a:buAutoNum type="arabicPeriod"/>
            </a:pPr>
            <a:r>
              <a:rPr lang="en-US" b="1" dirty="0">
                <a:solidFill>
                  <a:srgbClr val="FF0000"/>
                </a:solidFill>
              </a:rPr>
              <a:t>Recording revenue when goods have not been shipped or services have not been performed.</a:t>
            </a:r>
          </a:p>
          <a:p>
            <a:pPr marL="0" indent="0">
              <a:buNone/>
            </a:pPr>
            <a:r>
              <a:rPr lang="en-US" dirty="0"/>
              <a:t>The auditor needs assurance that all recorded revenue transactions are valid.</a:t>
            </a:r>
          </a:p>
        </p:txBody>
      </p:sp>
      <p:sp>
        <p:nvSpPr>
          <p:cNvPr id="4" name="Content Placeholder 3"/>
          <p:cNvSpPr>
            <a:spLocks noGrp="1"/>
          </p:cNvSpPr>
          <p:nvPr>
            <p:ph sz="quarter" idx="12"/>
          </p:nvPr>
        </p:nvSpPr>
        <p:spPr/>
        <p:txBody>
          <a:bodyPr/>
          <a:lstStyle/>
          <a:p>
            <a:pPr marL="0" indent="0" algn="r">
              <a:buNone/>
            </a:pPr>
            <a:r>
              <a:rPr lang="en-US" dirty="0"/>
              <a:t>Learning Objective 10-9</a:t>
            </a:r>
          </a:p>
        </p:txBody>
      </p:sp>
    </p:spTree>
    <p:extLst>
      <p:ext uri="{BB962C8B-B14F-4D97-AF65-F5344CB8AC3E}">
        <p14:creationId xmlns:p14="http://schemas.microsoft.com/office/powerpoint/2010/main" val="9838898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Completeness of Revenue Transactions</a:t>
            </a:r>
          </a:p>
        </p:txBody>
      </p:sp>
      <p:sp>
        <p:nvSpPr>
          <p:cNvPr id="3" name="Content Placeholder 2"/>
          <p:cNvSpPr>
            <a:spLocks noGrp="1"/>
          </p:cNvSpPr>
          <p:nvPr>
            <p:ph sz="quarter" idx="10"/>
          </p:nvPr>
        </p:nvSpPr>
        <p:spPr>
          <a:xfrm>
            <a:off x="457200" y="1524000"/>
            <a:ext cx="8229600" cy="4876800"/>
          </a:xfrm>
        </p:spPr>
        <p:txBody>
          <a:bodyPr>
            <a:noAutofit/>
          </a:bodyPr>
          <a:lstStyle/>
          <a:p>
            <a:pPr marL="0" indent="0">
              <a:spcBef>
                <a:spcPts val="624"/>
              </a:spcBef>
              <a:buNone/>
            </a:pPr>
            <a:r>
              <a:rPr lang="en-US" sz="2400" b="1" dirty="0">
                <a:solidFill>
                  <a:srgbClr val="FF0000"/>
                </a:solidFill>
              </a:rPr>
              <a:t>The major misstatement that concerns both management and the auditor is that goods are shipped or services are performed and no revenue is recognized.</a:t>
            </a:r>
          </a:p>
          <a:p>
            <a:pPr marL="0" indent="0">
              <a:spcBef>
                <a:spcPts val="624"/>
              </a:spcBef>
              <a:buNone/>
            </a:pPr>
            <a:r>
              <a:rPr lang="en-US" sz="2400" dirty="0"/>
              <a:t>Controls concerning completeness include: </a:t>
            </a:r>
          </a:p>
          <a:p>
            <a:pPr marL="514350" indent="-514350">
              <a:spcBef>
                <a:spcPts val="624"/>
              </a:spcBef>
              <a:buFont typeface="+mj-lt"/>
              <a:buAutoNum type="arabicPeriod"/>
            </a:pPr>
            <a:r>
              <a:rPr lang="en-US" sz="2400" dirty="0"/>
              <a:t>accounting for </a:t>
            </a:r>
            <a:r>
              <a:rPr lang="en-US" sz="2400" b="1" dirty="0">
                <a:solidFill>
                  <a:srgbClr val="FF0000"/>
                </a:solidFill>
              </a:rPr>
              <a:t>numerical sequence </a:t>
            </a:r>
            <a:r>
              <a:rPr lang="en-US" sz="2400" dirty="0"/>
              <a:t>of shipping documents and sales invoices, </a:t>
            </a:r>
          </a:p>
          <a:p>
            <a:pPr marL="514350" indent="-514350">
              <a:spcBef>
                <a:spcPts val="624"/>
              </a:spcBef>
              <a:buFont typeface="+mj-lt"/>
              <a:buAutoNum type="arabicPeriod"/>
            </a:pPr>
            <a:r>
              <a:rPr lang="en-US" sz="2400" b="1" dirty="0">
                <a:solidFill>
                  <a:srgbClr val="FF0000"/>
                </a:solidFill>
              </a:rPr>
              <a:t>matching shipping documents with sales invoices,</a:t>
            </a:r>
          </a:p>
          <a:p>
            <a:pPr marL="514350" indent="-514350">
              <a:spcBef>
                <a:spcPts val="624"/>
              </a:spcBef>
              <a:buFont typeface="+mj-lt"/>
              <a:buAutoNum type="arabicPeriod"/>
            </a:pPr>
            <a:r>
              <a:rPr lang="en-US" sz="2400" b="1" dirty="0">
                <a:solidFill>
                  <a:srgbClr val="FF0000"/>
                </a:solidFill>
              </a:rPr>
              <a:t>reconciling sales invoices to daily sales reports</a:t>
            </a:r>
            <a:r>
              <a:rPr lang="en-US" sz="2400" dirty="0"/>
              <a:t>, and</a:t>
            </a:r>
          </a:p>
          <a:p>
            <a:pPr marL="514350" indent="-514350">
              <a:spcBef>
                <a:spcPts val="624"/>
              </a:spcBef>
              <a:buFont typeface="+mj-lt"/>
              <a:buAutoNum type="arabicPeriod"/>
            </a:pPr>
            <a:r>
              <a:rPr lang="en-US" sz="2400" dirty="0"/>
              <a:t>maintaining and reviewing the open-order file.</a:t>
            </a:r>
          </a:p>
        </p:txBody>
      </p:sp>
      <p:sp>
        <p:nvSpPr>
          <p:cNvPr id="4" name="Content Placeholder 3"/>
          <p:cNvSpPr>
            <a:spLocks noGrp="1"/>
          </p:cNvSpPr>
          <p:nvPr>
            <p:ph sz="quarter" idx="12"/>
          </p:nvPr>
        </p:nvSpPr>
        <p:spPr/>
        <p:txBody>
          <a:bodyPr/>
          <a:lstStyle/>
          <a:p>
            <a:pPr marL="0" indent="0" algn="r">
              <a:buNone/>
            </a:pPr>
            <a:r>
              <a:rPr lang="en-US" dirty="0"/>
              <a:t>Learning Objective 10-9</a:t>
            </a:r>
          </a:p>
        </p:txBody>
      </p:sp>
    </p:spTree>
    <p:extLst>
      <p:ext uri="{BB962C8B-B14F-4D97-AF65-F5344CB8AC3E}">
        <p14:creationId xmlns:p14="http://schemas.microsoft.com/office/powerpoint/2010/main" val="11858917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Authorization and Accuracy of Revenue Transactions</a:t>
            </a:r>
          </a:p>
        </p:txBody>
      </p:sp>
      <p:sp>
        <p:nvSpPr>
          <p:cNvPr id="3" name="Content Placeholder 2"/>
          <p:cNvSpPr>
            <a:spLocks noGrp="1"/>
          </p:cNvSpPr>
          <p:nvPr>
            <p:ph sz="quarter" idx="10"/>
          </p:nvPr>
        </p:nvSpPr>
        <p:spPr/>
        <p:txBody>
          <a:bodyPr>
            <a:normAutofit/>
          </a:bodyPr>
          <a:lstStyle/>
          <a:p>
            <a:pPr marL="0" indent="0">
              <a:buNone/>
            </a:pPr>
            <a:r>
              <a:rPr lang="en-US" dirty="0"/>
              <a:t>Possible misstatements due to improper authorization include shipping goods to, or performing services for, </a:t>
            </a:r>
            <a:r>
              <a:rPr lang="en-US" b="1" dirty="0">
                <a:solidFill>
                  <a:srgbClr val="FF0000"/>
                </a:solidFill>
              </a:rPr>
              <a:t>customers who are bad credit risks and making sales at unauthorized prices or terms.</a:t>
            </a:r>
          </a:p>
          <a:p>
            <a:pPr marL="0" indent="0">
              <a:buNone/>
            </a:pPr>
            <a:r>
              <a:rPr lang="en-US" dirty="0"/>
              <a:t>The presence of an authorized price list and terms of trade reduces the risk of inaccuracies. The sales invoice should also be verified for mathematical accuracy before being sent to the customer.</a:t>
            </a:r>
          </a:p>
        </p:txBody>
      </p:sp>
      <p:sp>
        <p:nvSpPr>
          <p:cNvPr id="4" name="Content Placeholder 3"/>
          <p:cNvSpPr>
            <a:spLocks noGrp="1"/>
          </p:cNvSpPr>
          <p:nvPr>
            <p:ph sz="quarter" idx="12"/>
          </p:nvPr>
        </p:nvSpPr>
        <p:spPr/>
        <p:txBody>
          <a:bodyPr/>
          <a:lstStyle/>
          <a:p>
            <a:pPr marL="0" indent="0" algn="r">
              <a:buNone/>
            </a:pPr>
            <a:r>
              <a:rPr lang="en-US" dirty="0"/>
              <a:t>Learning Objective 10-9</a:t>
            </a:r>
          </a:p>
        </p:txBody>
      </p:sp>
    </p:spTree>
    <p:extLst>
      <p:ext uri="{BB962C8B-B14F-4D97-AF65-F5344CB8AC3E}">
        <p14:creationId xmlns:p14="http://schemas.microsoft.com/office/powerpoint/2010/main" val="31068058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Cutoff and Classification of Revenue Transactions</a:t>
            </a:r>
          </a:p>
        </p:txBody>
      </p:sp>
      <p:sp>
        <p:nvSpPr>
          <p:cNvPr id="3" name="Content Placeholder 2"/>
          <p:cNvSpPr>
            <a:spLocks noGrp="1"/>
          </p:cNvSpPr>
          <p:nvPr>
            <p:ph sz="quarter" idx="10"/>
          </p:nvPr>
        </p:nvSpPr>
        <p:spPr/>
        <p:txBody>
          <a:bodyPr>
            <a:normAutofit/>
          </a:bodyPr>
          <a:lstStyle/>
          <a:p>
            <a:pPr marL="0" indent="0">
              <a:buNone/>
            </a:pPr>
            <a:r>
              <a:rPr lang="en-US" b="1" dirty="0">
                <a:solidFill>
                  <a:srgbClr val="FF0000"/>
                </a:solidFill>
              </a:rPr>
              <a:t>Sales may be recorded in the wrong accounting period </a:t>
            </a:r>
            <a:r>
              <a:rPr lang="en-US" dirty="0"/>
              <a:t>unless proper controls are in place. All shipping documents should be forwarded to the billing department daily.</a:t>
            </a:r>
          </a:p>
          <a:p>
            <a:pPr marL="0" indent="0">
              <a:buNone/>
            </a:pPr>
            <a:r>
              <a:rPr lang="en-US" dirty="0"/>
              <a:t>Auditor’s test of controls around management’s use of a chart of accounts, proper codes for recording revenue transactions, and the financial reporting process, including the use of a disclosure checklist, should provide adequate assurance for the classification assertion.</a:t>
            </a:r>
          </a:p>
        </p:txBody>
      </p:sp>
      <p:sp>
        <p:nvSpPr>
          <p:cNvPr id="4" name="Content Placeholder 3"/>
          <p:cNvSpPr>
            <a:spLocks noGrp="1"/>
          </p:cNvSpPr>
          <p:nvPr>
            <p:ph sz="quarter" idx="12"/>
          </p:nvPr>
        </p:nvSpPr>
        <p:spPr/>
        <p:txBody>
          <a:bodyPr/>
          <a:lstStyle/>
          <a:p>
            <a:pPr marL="0" indent="0" algn="r">
              <a:buNone/>
            </a:pPr>
            <a:r>
              <a:rPr lang="en-US" dirty="0"/>
              <a:t>Learning Objective 10-9</a:t>
            </a:r>
          </a:p>
        </p:txBody>
      </p:sp>
    </p:spTree>
    <p:extLst>
      <p:ext uri="{BB962C8B-B14F-4D97-AF65-F5344CB8AC3E}">
        <p14:creationId xmlns:p14="http://schemas.microsoft.com/office/powerpoint/2010/main" val="8502400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Presentation of Revenue Transactions</a:t>
            </a:r>
          </a:p>
        </p:txBody>
      </p:sp>
      <p:sp>
        <p:nvSpPr>
          <p:cNvPr id="3" name="Content Placeholder 2"/>
          <p:cNvSpPr>
            <a:spLocks noGrp="1"/>
          </p:cNvSpPr>
          <p:nvPr>
            <p:ph sz="quarter" idx="10"/>
          </p:nvPr>
        </p:nvSpPr>
        <p:spPr>
          <a:xfrm>
            <a:off x="416052" y="1600200"/>
            <a:ext cx="8311896" cy="4572000"/>
          </a:xfrm>
        </p:spPr>
        <p:txBody>
          <a:bodyPr>
            <a:normAutofit/>
          </a:bodyPr>
          <a:lstStyle/>
          <a:p>
            <a:pPr marL="0" indent="0">
              <a:buNone/>
            </a:pPr>
            <a:r>
              <a:rPr lang="en-US" dirty="0"/>
              <a:t>Auditors’ tests of controls around management’s use of a chart of accounts, proper codes for recording revenue transactions, and the financial reporting process, including the use of a disclosure checklist, should provide adequate assurance for the presentation assertion</a:t>
            </a:r>
          </a:p>
        </p:txBody>
      </p:sp>
      <p:sp>
        <p:nvSpPr>
          <p:cNvPr id="4" name="Content Placeholder 3"/>
          <p:cNvSpPr>
            <a:spLocks noGrp="1"/>
          </p:cNvSpPr>
          <p:nvPr>
            <p:ph sz="quarter" idx="12"/>
          </p:nvPr>
        </p:nvSpPr>
        <p:spPr/>
        <p:txBody>
          <a:bodyPr/>
          <a:lstStyle/>
          <a:p>
            <a:pPr marL="0" indent="0" algn="r">
              <a:buNone/>
            </a:pPr>
            <a:r>
              <a:rPr lang="en-US" dirty="0"/>
              <a:t>Learning Objective 10-9</a:t>
            </a:r>
          </a:p>
        </p:txBody>
      </p:sp>
    </p:spTree>
    <p:extLst>
      <p:ext uri="{BB962C8B-B14F-4D97-AF65-F5344CB8AC3E}">
        <p14:creationId xmlns:p14="http://schemas.microsoft.com/office/powerpoint/2010/main" val="7858291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Occurrence of Cash Receipts Transactions</a:t>
            </a:r>
          </a:p>
        </p:txBody>
      </p:sp>
      <p:sp>
        <p:nvSpPr>
          <p:cNvPr id="3" name="Content Placeholder 2"/>
          <p:cNvSpPr>
            <a:spLocks noGrp="1"/>
          </p:cNvSpPr>
          <p:nvPr>
            <p:ph sz="quarter" idx="10"/>
          </p:nvPr>
        </p:nvSpPr>
        <p:spPr/>
        <p:txBody>
          <a:bodyPr>
            <a:normAutofit/>
          </a:bodyPr>
          <a:lstStyle/>
          <a:p>
            <a:pPr marL="0" indent="0">
              <a:buNone/>
            </a:pPr>
            <a:r>
              <a:rPr lang="en-US" b="1" dirty="0">
                <a:solidFill>
                  <a:srgbClr val="FF0000"/>
                </a:solidFill>
              </a:rPr>
              <a:t>The possible misstatement that concerns the auditor when considering the occurrence assertion is that cash receipts are recorded but not deposited in the entity’s bank account</a:t>
            </a:r>
            <a:r>
              <a:rPr lang="en-US" dirty="0"/>
              <a:t>.</a:t>
            </a:r>
          </a:p>
        </p:txBody>
      </p:sp>
      <p:sp>
        <p:nvSpPr>
          <p:cNvPr id="4" name="Content Placeholder 3"/>
          <p:cNvSpPr>
            <a:spLocks noGrp="1"/>
          </p:cNvSpPr>
          <p:nvPr>
            <p:ph sz="quarter" idx="12"/>
          </p:nvPr>
        </p:nvSpPr>
        <p:spPr/>
        <p:txBody>
          <a:bodyPr/>
          <a:lstStyle/>
          <a:p>
            <a:pPr marL="0" indent="0" algn="r">
              <a:buNone/>
            </a:pPr>
            <a:r>
              <a:rPr lang="en-US" dirty="0"/>
              <a:t>Learning Objective 10-9</a:t>
            </a:r>
          </a:p>
        </p:txBody>
      </p:sp>
    </p:spTree>
    <p:extLst>
      <p:ext uri="{BB962C8B-B14F-4D97-AF65-F5344CB8AC3E}">
        <p14:creationId xmlns:p14="http://schemas.microsoft.com/office/powerpoint/2010/main" val="11315430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Completeness of Cash Receipts and Authorization of Discounts</a:t>
            </a:r>
          </a:p>
        </p:txBody>
      </p:sp>
      <p:sp>
        <p:nvSpPr>
          <p:cNvPr id="3" name="Content Placeholder 2"/>
          <p:cNvSpPr>
            <a:spLocks noGrp="1"/>
          </p:cNvSpPr>
          <p:nvPr>
            <p:ph sz="quarter" idx="10"/>
          </p:nvPr>
        </p:nvSpPr>
        <p:spPr>
          <a:xfrm>
            <a:off x="457200" y="1600200"/>
            <a:ext cx="8229600" cy="4800600"/>
          </a:xfrm>
        </p:spPr>
        <p:txBody>
          <a:bodyPr>
            <a:noAutofit/>
          </a:bodyPr>
          <a:lstStyle/>
          <a:p>
            <a:pPr marL="0" indent="0">
              <a:buNone/>
            </a:pPr>
            <a:r>
              <a:rPr lang="en-US" sz="2400" b="1" dirty="0">
                <a:solidFill>
                  <a:srgbClr val="FF0000"/>
                </a:solidFill>
                <a:ea typeface="ＭＳ Ｐゴシック" charset="-128"/>
                <a:cs typeface="ＭＳ Ｐゴシック" charset="-128"/>
              </a:rPr>
              <a:t>A major misstatement is that cash or checks are stolen or lost before being recorded in the cash receipts records. </a:t>
            </a:r>
            <a:r>
              <a:rPr lang="en-US" sz="2400" dirty="0">
                <a:ea typeface="ＭＳ Ｐゴシック" charset="-128"/>
                <a:cs typeface="ＭＳ Ｐゴシック" charset="-128"/>
              </a:rPr>
              <a:t>Proper segregation of duties and a </a:t>
            </a:r>
            <a:r>
              <a:rPr lang="en-US" sz="2400" b="1" dirty="0">
                <a:solidFill>
                  <a:srgbClr val="FF0000"/>
                </a:solidFill>
                <a:ea typeface="ＭＳ Ｐゴシック" charset="-128"/>
                <a:cs typeface="ＭＳ Ｐゴシック" charset="-128"/>
              </a:rPr>
              <a:t>lockbox system are strong controls </a:t>
            </a:r>
            <a:r>
              <a:rPr lang="en-US" sz="2400" dirty="0">
                <a:ea typeface="ＭＳ Ｐゴシック" charset="-128"/>
                <a:cs typeface="ＭＳ Ｐゴシック" charset="-128"/>
              </a:rPr>
              <a:t>relating to completeness.</a:t>
            </a:r>
          </a:p>
          <a:p>
            <a:pPr marL="0" indent="0">
              <a:buNone/>
            </a:pPr>
            <a:r>
              <a:rPr lang="en-US" sz="2400" b="1" dirty="0">
                <a:ea typeface="ＭＳ Ｐゴシック" charset="-128"/>
                <a:cs typeface="ＭＳ Ｐゴシック" charset="-128"/>
              </a:rPr>
              <a:t>2/10, n/30</a:t>
            </a:r>
          </a:p>
          <a:p>
            <a:pPr marL="0" indent="0">
              <a:buNone/>
            </a:pPr>
            <a:r>
              <a:rPr lang="en-US" sz="2400" dirty="0">
                <a:ea typeface="ＭＳ Ｐゴシック" charset="-128"/>
                <a:cs typeface="ＭＳ Ｐゴシック" charset="-128"/>
              </a:rPr>
              <a:t>Terms of trade generally include discounts for payment within a specified period as a way of encouraging customers to pay on time.</a:t>
            </a:r>
          </a:p>
          <a:p>
            <a:pPr marL="0" indent="0">
              <a:buNone/>
            </a:pPr>
            <a:r>
              <a:rPr lang="en-US" sz="2400" dirty="0"/>
              <a:t>Controls in the accounting system and data analytics should ensure that management’s policies concerning cash discounts are followed </a:t>
            </a:r>
            <a:endParaRPr lang="en-US" sz="2400" dirty="0">
              <a:effectLst>
                <a:outerShdw blurRad="38100" dist="38100" dir="2700000" algn="tl">
                  <a:srgbClr val="000000"/>
                </a:outerShdw>
              </a:effectLst>
              <a:ea typeface="ＭＳ Ｐゴシック" charset="-128"/>
              <a:cs typeface="ＭＳ Ｐゴシック" charset="-128"/>
            </a:endParaRPr>
          </a:p>
        </p:txBody>
      </p:sp>
      <p:sp>
        <p:nvSpPr>
          <p:cNvPr id="4" name="Content Placeholder 3"/>
          <p:cNvSpPr>
            <a:spLocks noGrp="1"/>
          </p:cNvSpPr>
          <p:nvPr>
            <p:ph sz="quarter" idx="12"/>
          </p:nvPr>
        </p:nvSpPr>
        <p:spPr/>
        <p:txBody>
          <a:bodyPr/>
          <a:lstStyle/>
          <a:p>
            <a:pPr marL="0" indent="0" algn="r">
              <a:buNone/>
            </a:pPr>
            <a:r>
              <a:rPr lang="en-US" dirty="0"/>
              <a:t>Learning Objective 10-9</a:t>
            </a:r>
          </a:p>
        </p:txBody>
      </p:sp>
    </p:spTree>
    <p:extLst>
      <p:ext uri="{BB962C8B-B14F-4D97-AF65-F5344CB8AC3E}">
        <p14:creationId xmlns:p14="http://schemas.microsoft.com/office/powerpoint/2010/main" val="1152860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Revenue Recognition</a:t>
            </a:r>
          </a:p>
        </p:txBody>
      </p:sp>
      <p:sp>
        <p:nvSpPr>
          <p:cNvPr id="3" name="Content Placeholder 2"/>
          <p:cNvSpPr>
            <a:spLocks noGrp="1"/>
          </p:cNvSpPr>
          <p:nvPr>
            <p:ph sz="quarter" idx="10"/>
          </p:nvPr>
        </p:nvSpPr>
        <p:spPr/>
        <p:txBody>
          <a:bodyPr/>
          <a:lstStyle/>
          <a:p>
            <a:pPr marL="0" indent="0">
              <a:buNone/>
            </a:pPr>
            <a:r>
              <a:rPr lang="en-US" dirty="0"/>
              <a:t>Revenue is defined as inflows or other enhancements of assets of an entity or settlements of its liabilities (or a combination of both) from delivery or producing goods, rendering services, or other activities that constitute the entity’s major or central operations</a:t>
            </a:r>
          </a:p>
        </p:txBody>
      </p:sp>
      <p:sp>
        <p:nvSpPr>
          <p:cNvPr id="4" name="Content Placeholder 3"/>
          <p:cNvSpPr>
            <a:spLocks noGrp="1"/>
          </p:cNvSpPr>
          <p:nvPr>
            <p:ph sz="quarter" idx="12"/>
          </p:nvPr>
        </p:nvSpPr>
        <p:spPr/>
        <p:txBody>
          <a:bodyPr/>
          <a:lstStyle/>
          <a:p>
            <a:pPr marL="0" indent="0" algn="r">
              <a:buNone/>
            </a:pPr>
            <a:r>
              <a:rPr lang="en-US" dirty="0"/>
              <a:t>Learning Objective 10-1</a:t>
            </a:r>
          </a:p>
        </p:txBody>
      </p:sp>
    </p:spTree>
    <p:extLst>
      <p:ext uri="{BB962C8B-B14F-4D97-AF65-F5344CB8AC3E}">
        <p14:creationId xmlns:p14="http://schemas.microsoft.com/office/powerpoint/2010/main" val="14205305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Accuracy of Cash Transactions</a:t>
            </a:r>
          </a:p>
        </p:txBody>
      </p:sp>
      <p:sp>
        <p:nvSpPr>
          <p:cNvPr id="3" name="Content Placeholder 2"/>
          <p:cNvSpPr>
            <a:spLocks noGrp="1"/>
          </p:cNvSpPr>
          <p:nvPr>
            <p:ph sz="quarter" idx="10"/>
          </p:nvPr>
        </p:nvSpPr>
        <p:spPr>
          <a:xfrm>
            <a:off x="457200" y="1600200"/>
            <a:ext cx="8229600" cy="4800600"/>
          </a:xfrm>
        </p:spPr>
        <p:txBody>
          <a:bodyPr>
            <a:noAutofit/>
          </a:bodyPr>
          <a:lstStyle/>
          <a:p>
            <a:pPr marL="0" indent="0">
              <a:buNone/>
            </a:pPr>
            <a:r>
              <a:rPr lang="en-US" dirty="0">
                <a:ea typeface="ＭＳ Ｐゴシック" charset="-128"/>
                <a:cs typeface="ＭＳ Ｐゴシック" charset="-128"/>
              </a:rPr>
              <a:t>The </a:t>
            </a:r>
            <a:r>
              <a:rPr lang="en-US" b="1" dirty="0">
                <a:solidFill>
                  <a:srgbClr val="FF0000"/>
                </a:solidFill>
                <a:ea typeface="ＭＳ Ｐゴシック" charset="-128"/>
                <a:cs typeface="ＭＳ Ｐゴシック" charset="-128"/>
              </a:rPr>
              <a:t>wrong amount of cash could be recorded </a:t>
            </a:r>
            <a:r>
              <a:rPr lang="en-US" dirty="0">
                <a:ea typeface="ＭＳ Ｐゴシック" charset="-128"/>
                <a:cs typeface="ＭＳ Ｐゴシック" charset="-128"/>
              </a:rPr>
              <a:t>from the remittance advice, or the receipt could be incorrectly processed during data entry. To minimize these types of errors, daily remittance reports should be reconciled to a control listing of remittance advices.</a:t>
            </a:r>
          </a:p>
          <a:p>
            <a:pPr marL="0" indent="0">
              <a:buNone/>
            </a:pPr>
            <a:r>
              <a:rPr lang="en-US" dirty="0">
                <a:ea typeface="ＭＳ Ｐゴシック" charset="-128"/>
                <a:cs typeface="ＭＳ Ｐゴシック" charset="-128"/>
              </a:rPr>
              <a:t>The use of monthly customer statements also provides a check on posting to the correct customer account.</a:t>
            </a:r>
          </a:p>
        </p:txBody>
      </p:sp>
      <p:sp>
        <p:nvSpPr>
          <p:cNvPr id="4" name="Content Placeholder 3"/>
          <p:cNvSpPr>
            <a:spLocks noGrp="1"/>
          </p:cNvSpPr>
          <p:nvPr>
            <p:ph sz="quarter" idx="12"/>
          </p:nvPr>
        </p:nvSpPr>
        <p:spPr/>
        <p:txBody>
          <a:bodyPr/>
          <a:lstStyle/>
          <a:p>
            <a:pPr marL="0" indent="0" algn="r">
              <a:buNone/>
            </a:pPr>
            <a:r>
              <a:rPr lang="en-US" dirty="0"/>
              <a:t>Learning Objective 10-9</a:t>
            </a:r>
          </a:p>
        </p:txBody>
      </p:sp>
    </p:spTree>
    <p:extLst>
      <p:ext uri="{BB962C8B-B14F-4D97-AF65-F5344CB8AC3E}">
        <p14:creationId xmlns:p14="http://schemas.microsoft.com/office/powerpoint/2010/main" val="38471361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Cutoff and Classification of Cash Receipts Transactions</a:t>
            </a:r>
          </a:p>
        </p:txBody>
      </p:sp>
      <p:sp>
        <p:nvSpPr>
          <p:cNvPr id="3" name="Content Placeholder 2"/>
          <p:cNvSpPr>
            <a:spLocks noGrp="1"/>
          </p:cNvSpPr>
          <p:nvPr>
            <p:ph sz="quarter" idx="10"/>
          </p:nvPr>
        </p:nvSpPr>
        <p:spPr>
          <a:xfrm>
            <a:off x="457200" y="1600200"/>
            <a:ext cx="8229600" cy="4800600"/>
          </a:xfrm>
        </p:spPr>
        <p:txBody>
          <a:bodyPr>
            <a:noAutofit/>
          </a:bodyPr>
          <a:lstStyle/>
          <a:p>
            <a:pPr marL="0" indent="0">
              <a:buNone/>
            </a:pPr>
            <a:r>
              <a:rPr lang="en-US" dirty="0">
                <a:ea typeface="ＭＳ Ｐゴシック" charset="-128"/>
                <a:cs typeface="ＭＳ Ｐゴシック" charset="-128"/>
              </a:rPr>
              <a:t>If the entity uses a lockbox system or if cash is deposited daily in the bank, there is a small possibility of cash being recorded in the wrong accounting period.</a:t>
            </a:r>
          </a:p>
          <a:p>
            <a:pPr marL="0" indent="0">
              <a:buNone/>
            </a:pPr>
            <a:r>
              <a:rPr lang="en-US" dirty="0">
                <a:ea typeface="ＭＳ Ｐゴシック" charset="-128"/>
                <a:cs typeface="ＭＳ Ｐゴシック" charset="-128"/>
              </a:rPr>
              <a:t>The auditor seldom has major concerns about cash receipts being recorded in the wrong financial statement account.</a:t>
            </a:r>
          </a:p>
        </p:txBody>
      </p:sp>
      <p:sp>
        <p:nvSpPr>
          <p:cNvPr id="4" name="Content Placeholder 3"/>
          <p:cNvSpPr>
            <a:spLocks noGrp="1"/>
          </p:cNvSpPr>
          <p:nvPr>
            <p:ph sz="quarter" idx="12"/>
          </p:nvPr>
        </p:nvSpPr>
        <p:spPr/>
        <p:txBody>
          <a:bodyPr/>
          <a:lstStyle/>
          <a:p>
            <a:pPr marL="0" indent="0" algn="r">
              <a:buNone/>
            </a:pPr>
            <a:r>
              <a:rPr lang="en-US" dirty="0"/>
              <a:t>Learning Objective 10-9</a:t>
            </a:r>
          </a:p>
        </p:txBody>
      </p:sp>
    </p:spTree>
    <p:extLst>
      <p:ext uri="{BB962C8B-B14F-4D97-AF65-F5344CB8AC3E}">
        <p14:creationId xmlns:p14="http://schemas.microsoft.com/office/powerpoint/2010/main" val="4786046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Control Activities and Tests of Controls – Sales Returns and Allowances</a:t>
            </a:r>
          </a:p>
        </p:txBody>
      </p:sp>
      <p:sp>
        <p:nvSpPr>
          <p:cNvPr id="3" name="Content Placeholder 2"/>
          <p:cNvSpPr>
            <a:spLocks noGrp="1"/>
          </p:cNvSpPr>
          <p:nvPr>
            <p:ph sz="quarter" idx="10"/>
          </p:nvPr>
        </p:nvSpPr>
        <p:spPr>
          <a:xfrm>
            <a:off x="457200" y="1600200"/>
            <a:ext cx="8229600" cy="4800600"/>
          </a:xfrm>
        </p:spPr>
        <p:txBody>
          <a:bodyPr>
            <a:noAutofit/>
          </a:bodyPr>
          <a:lstStyle/>
          <a:p>
            <a:pPr marL="0" indent="0">
              <a:buNone/>
            </a:pPr>
            <a:r>
              <a:rPr lang="en-US" sz="2400" dirty="0">
                <a:ea typeface="ＭＳ Ｐゴシック" charset="-128"/>
                <a:cs typeface="ＭＳ Ｐゴシック" charset="-128"/>
              </a:rPr>
              <a:t>Sales returns and allowances is usually not a material amount in the financial statements. However, credit memoranda that are used to process sales returns can also be used to cover an unauthorized shipment of goods or conceal a misappropriation of cash.</a:t>
            </a:r>
          </a:p>
          <a:p>
            <a:pPr marL="0" indent="0">
              <a:buNone/>
            </a:pPr>
            <a:r>
              <a:rPr lang="en-US" sz="2400" dirty="0">
                <a:ea typeface="ＭＳ Ｐゴシック" charset="-128"/>
                <a:cs typeface="ＭＳ Ｐゴシック" charset="-128"/>
              </a:rPr>
              <a:t>As a result, all </a:t>
            </a:r>
            <a:r>
              <a:rPr lang="en-US" sz="2400" b="1" dirty="0">
                <a:solidFill>
                  <a:srgbClr val="FF0000"/>
                </a:solidFill>
                <a:ea typeface="ＭＳ Ｐゴシック" charset="-128"/>
                <a:cs typeface="ＭＳ Ｐゴシック" charset="-128"/>
              </a:rPr>
              <a:t>credit memoranda should be properly authorized</a:t>
            </a:r>
            <a:r>
              <a:rPr lang="en-US" sz="2400" dirty="0">
                <a:ea typeface="ＭＳ Ｐゴシック" charset="-128"/>
                <a:cs typeface="ＭＳ Ｐゴシック" charset="-128"/>
              </a:rPr>
              <a:t>.</a:t>
            </a:r>
          </a:p>
          <a:p>
            <a:pPr marL="0" indent="0">
              <a:buNone/>
            </a:pPr>
            <a:r>
              <a:rPr lang="en-US" sz="2400" b="1" dirty="0">
                <a:solidFill>
                  <a:srgbClr val="FF0000"/>
                </a:solidFill>
                <a:ea typeface="ＭＳ Ｐゴシック" charset="-128"/>
                <a:cs typeface="ＭＳ Ｐゴシック" charset="-128"/>
              </a:rPr>
              <a:t>A credit for returned goods should be supported by a receiving document indicating that the goods have been returned</a:t>
            </a:r>
            <a:r>
              <a:rPr lang="en-US" sz="2400" dirty="0">
                <a:ea typeface="ＭＳ Ｐゴシック" charset="-128"/>
                <a:cs typeface="ＭＳ Ｐゴシック" charset="-128"/>
              </a:rPr>
              <a:t>.</a:t>
            </a:r>
          </a:p>
        </p:txBody>
      </p:sp>
      <p:sp>
        <p:nvSpPr>
          <p:cNvPr id="4" name="Content Placeholder 3"/>
          <p:cNvSpPr>
            <a:spLocks noGrp="1"/>
          </p:cNvSpPr>
          <p:nvPr>
            <p:ph sz="quarter" idx="12"/>
          </p:nvPr>
        </p:nvSpPr>
        <p:spPr/>
        <p:txBody>
          <a:bodyPr/>
          <a:lstStyle/>
          <a:p>
            <a:pPr marL="0" indent="0" algn="r">
              <a:buNone/>
            </a:pPr>
            <a:r>
              <a:rPr lang="en-US" dirty="0"/>
              <a:t>Learning Objective 10-9</a:t>
            </a:r>
          </a:p>
        </p:txBody>
      </p:sp>
    </p:spTree>
    <p:extLst>
      <p:ext uri="{BB962C8B-B14F-4D97-AF65-F5344CB8AC3E}">
        <p14:creationId xmlns:p14="http://schemas.microsoft.com/office/powerpoint/2010/main" val="20977595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Relating the Assessed Level of Control Risk to Substantive Procedures</a:t>
            </a:r>
          </a:p>
        </p:txBody>
      </p:sp>
      <p:sp>
        <p:nvSpPr>
          <p:cNvPr id="3" name="Content Placeholder 2"/>
          <p:cNvSpPr>
            <a:spLocks noGrp="1"/>
          </p:cNvSpPr>
          <p:nvPr>
            <p:ph sz="quarter" idx="10"/>
          </p:nvPr>
        </p:nvSpPr>
        <p:spPr>
          <a:xfrm>
            <a:off x="457200" y="1600200"/>
            <a:ext cx="8229600" cy="4800600"/>
          </a:xfrm>
        </p:spPr>
        <p:txBody>
          <a:bodyPr>
            <a:noAutofit/>
          </a:bodyPr>
          <a:lstStyle/>
          <a:p>
            <a:pPr marL="0" indent="0">
              <a:buNone/>
            </a:pPr>
            <a:r>
              <a:rPr lang="en-US" b="1" dirty="0">
                <a:solidFill>
                  <a:srgbClr val="FF0000"/>
                </a:solidFill>
                <a:ea typeface="ＭＳ Ｐゴシック" charset="-128"/>
                <a:cs typeface="ＭＳ Ｐゴシック" charset="-128"/>
              </a:rPr>
              <a:t>The auditor’s testing of control for revenue processing impacts the detection risk and therefore the level of substantive procedures impacted by the controls</a:t>
            </a:r>
            <a:r>
              <a:rPr lang="en-US" dirty="0">
                <a:ea typeface="ＭＳ Ｐゴシック" charset="-128"/>
                <a:cs typeface="ＭＳ Ｐゴシック" charset="-128"/>
              </a:rPr>
              <a:t>.</a:t>
            </a:r>
          </a:p>
          <a:p>
            <a:r>
              <a:rPr lang="en-US" dirty="0">
                <a:ea typeface="ＭＳ Ｐゴシック" charset="-128"/>
                <a:cs typeface="ＭＳ Ｐゴシック" charset="-128"/>
              </a:rPr>
              <a:t>Accounts receivable</a:t>
            </a:r>
          </a:p>
          <a:p>
            <a:r>
              <a:rPr lang="en-US" dirty="0">
                <a:ea typeface="ＭＳ Ｐゴシック" charset="-128"/>
                <a:cs typeface="ＭＳ Ｐゴシック" charset="-128"/>
              </a:rPr>
              <a:t>Allowance for bad debts</a:t>
            </a:r>
          </a:p>
          <a:p>
            <a:r>
              <a:rPr lang="en-US" dirty="0">
                <a:ea typeface="ＭＳ Ｐゴシック" charset="-128"/>
                <a:cs typeface="ＭＳ Ｐゴシック" charset="-128"/>
              </a:rPr>
              <a:t>Sales</a:t>
            </a:r>
          </a:p>
          <a:p>
            <a:r>
              <a:rPr lang="en-US" dirty="0">
                <a:ea typeface="ＭＳ Ｐゴシック" charset="-128"/>
                <a:cs typeface="ＭＳ Ｐゴシック" charset="-128"/>
              </a:rPr>
              <a:t>Sales returns and allowances</a:t>
            </a:r>
          </a:p>
          <a:p>
            <a:r>
              <a:rPr lang="en-US" dirty="0">
                <a:ea typeface="ＭＳ Ｐゴシック" charset="-128"/>
                <a:cs typeface="ＭＳ Ｐゴシック" charset="-128"/>
              </a:rPr>
              <a:t>Bad debts expense</a:t>
            </a:r>
          </a:p>
          <a:p>
            <a:r>
              <a:rPr lang="en-US" dirty="0">
                <a:ea typeface="ＭＳ Ｐゴシック" charset="-128"/>
                <a:cs typeface="ＭＳ Ｐゴシック" charset="-128"/>
              </a:rPr>
              <a:t>Cash</a:t>
            </a:r>
          </a:p>
        </p:txBody>
      </p:sp>
      <p:sp>
        <p:nvSpPr>
          <p:cNvPr id="4" name="Content Placeholder 3"/>
          <p:cNvSpPr>
            <a:spLocks noGrp="1"/>
          </p:cNvSpPr>
          <p:nvPr>
            <p:ph sz="quarter" idx="12"/>
          </p:nvPr>
        </p:nvSpPr>
        <p:spPr/>
        <p:txBody>
          <a:bodyPr/>
          <a:lstStyle/>
          <a:p>
            <a:pPr marL="0" indent="0" algn="r">
              <a:buNone/>
            </a:pPr>
            <a:r>
              <a:rPr lang="en-US" dirty="0"/>
              <a:t>Learning Objective 10-10</a:t>
            </a:r>
          </a:p>
        </p:txBody>
      </p:sp>
    </p:spTree>
    <p:extLst>
      <p:ext uri="{BB962C8B-B14F-4D97-AF65-F5344CB8AC3E}">
        <p14:creationId xmlns:p14="http://schemas.microsoft.com/office/powerpoint/2010/main" val="15654293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Auditing Revenue Related Accounts</a:t>
            </a:r>
          </a:p>
        </p:txBody>
      </p:sp>
      <p:sp>
        <p:nvSpPr>
          <p:cNvPr id="3" name="Content Placeholder 2"/>
          <p:cNvSpPr>
            <a:spLocks noGrp="1"/>
          </p:cNvSpPr>
          <p:nvPr>
            <p:ph sz="quarter" idx="10"/>
          </p:nvPr>
        </p:nvSpPr>
        <p:spPr>
          <a:xfrm>
            <a:off x="457200" y="1600200"/>
            <a:ext cx="8229600" cy="4800600"/>
          </a:xfrm>
        </p:spPr>
        <p:txBody>
          <a:bodyPr>
            <a:noAutofit/>
          </a:bodyPr>
          <a:lstStyle/>
          <a:p>
            <a:pPr marL="0" indent="0">
              <a:buNone/>
            </a:pPr>
            <a:r>
              <a:rPr lang="en-US" b="1" dirty="0">
                <a:solidFill>
                  <a:srgbClr val="FF0000"/>
                </a:solidFill>
                <a:ea typeface="ＭＳ Ｐゴシック" charset="-128"/>
                <a:cs typeface="ＭＳ Ｐゴシック" charset="-128"/>
              </a:rPr>
              <a:t>Substantive analytical procedures </a:t>
            </a:r>
            <a:r>
              <a:rPr lang="en-US" dirty="0">
                <a:ea typeface="ＭＳ Ｐゴシック" charset="-128"/>
                <a:cs typeface="ＭＳ Ｐゴシック" charset="-128"/>
              </a:rPr>
              <a:t>are used to examine plausible relationships among revenue related accounts.</a:t>
            </a:r>
          </a:p>
          <a:p>
            <a:pPr marL="0" indent="0">
              <a:buNone/>
            </a:pPr>
            <a:r>
              <a:rPr lang="en-US" dirty="0">
                <a:ea typeface="ＭＳ Ｐゴシック" charset="-128"/>
                <a:cs typeface="ＭＳ Ｐゴシック" charset="-128"/>
              </a:rPr>
              <a:t>Tests of details focus on transactions, account balances, or disclosures. Tests of details concentrate on the ending balance for accounts receivable and related accounts as well as related disclosures.</a:t>
            </a:r>
          </a:p>
        </p:txBody>
      </p:sp>
      <p:sp>
        <p:nvSpPr>
          <p:cNvPr id="4" name="Content Placeholder 3"/>
          <p:cNvSpPr>
            <a:spLocks noGrp="1"/>
          </p:cNvSpPr>
          <p:nvPr>
            <p:ph sz="quarter" idx="12"/>
          </p:nvPr>
        </p:nvSpPr>
        <p:spPr/>
        <p:txBody>
          <a:bodyPr/>
          <a:lstStyle/>
          <a:p>
            <a:pPr marL="0" indent="0" algn="r">
              <a:buNone/>
            </a:pPr>
            <a:r>
              <a:rPr lang="en-US" dirty="0"/>
              <a:t>Learning Objective 10-10</a:t>
            </a:r>
          </a:p>
        </p:txBody>
      </p:sp>
    </p:spTree>
    <p:extLst>
      <p:ext uri="{BB962C8B-B14F-4D97-AF65-F5344CB8AC3E}">
        <p14:creationId xmlns:p14="http://schemas.microsoft.com/office/powerpoint/2010/main" val="41134650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7CE3F-3712-C97F-DB72-68F8AD930825}"/>
              </a:ext>
            </a:extLst>
          </p:cNvPr>
          <p:cNvSpPr>
            <a:spLocks noGrp="1"/>
          </p:cNvSpPr>
          <p:nvPr>
            <p:ph type="title"/>
          </p:nvPr>
        </p:nvSpPr>
        <p:spPr/>
        <p:txBody>
          <a:bodyPr/>
          <a:lstStyle/>
          <a:p>
            <a:r>
              <a:rPr lang="en-US" dirty="0"/>
              <a:t>Auditing Sales Transactions</a:t>
            </a:r>
          </a:p>
        </p:txBody>
      </p:sp>
      <p:sp>
        <p:nvSpPr>
          <p:cNvPr id="4" name="Content Placeholder 3">
            <a:extLst>
              <a:ext uri="{FF2B5EF4-FFF2-40B4-BE49-F238E27FC236}">
                <a16:creationId xmlns:a16="http://schemas.microsoft.com/office/drawing/2014/main" id="{2CC1D9B3-0344-8100-93F5-D29F5D24C066}"/>
              </a:ext>
            </a:extLst>
          </p:cNvPr>
          <p:cNvSpPr>
            <a:spLocks noGrp="1"/>
          </p:cNvSpPr>
          <p:nvPr>
            <p:ph sz="quarter" idx="12"/>
          </p:nvPr>
        </p:nvSpPr>
        <p:spPr/>
        <p:txBody>
          <a:bodyPr/>
          <a:lstStyle/>
          <a:p>
            <a:endParaRPr lang="en-US"/>
          </a:p>
        </p:txBody>
      </p:sp>
      <p:pic>
        <p:nvPicPr>
          <p:cNvPr id="1026" name="Picture 2">
            <a:extLst>
              <a:ext uri="{FF2B5EF4-FFF2-40B4-BE49-F238E27FC236}">
                <a16:creationId xmlns:a16="http://schemas.microsoft.com/office/drawing/2014/main" id="{31C50545-A35B-9F34-87B6-08738B695FA6}"/>
              </a:ext>
            </a:extLst>
          </p:cNvPr>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bwMode="auto">
          <a:xfrm>
            <a:off x="457200" y="1417638"/>
            <a:ext cx="7848600" cy="43292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502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304800"/>
            <a:ext cx="8229600" cy="1143000"/>
          </a:xfrm>
        </p:spPr>
        <p:txBody>
          <a:bodyPr/>
          <a:lstStyle/>
          <a:p>
            <a:r>
              <a:rPr lang="en-US" dirty="0"/>
              <a:t>Substantive Tests of Transactions</a:t>
            </a:r>
          </a:p>
        </p:txBody>
      </p:sp>
      <p:sp>
        <p:nvSpPr>
          <p:cNvPr id="6" name="Content Placeholder 5"/>
          <p:cNvSpPr>
            <a:spLocks noGrp="1"/>
          </p:cNvSpPr>
          <p:nvPr>
            <p:ph sz="quarter" idx="10"/>
          </p:nvPr>
        </p:nvSpPr>
        <p:spPr>
          <a:xfrm>
            <a:off x="457200" y="1309255"/>
            <a:ext cx="8229600" cy="900545"/>
          </a:xfrm>
        </p:spPr>
        <p:txBody>
          <a:bodyPr>
            <a:normAutofit/>
          </a:bodyPr>
          <a:lstStyle/>
          <a:p>
            <a:pPr marL="0" indent="0">
              <a:spcBef>
                <a:spcPts val="624"/>
              </a:spcBef>
              <a:buNone/>
            </a:pPr>
            <a:r>
              <a:rPr lang="en-US" sz="2400" dirty="0">
                <a:ea typeface="ＭＳ Ｐゴシック" charset="-128"/>
                <a:cs typeface="ＭＳ Ｐゴシック" charset="-128"/>
              </a:rPr>
              <a:t>For Sales Revenue, Accounts Receivable, Allowance for Uncollectible Accounts, and Bad-Debt Expense</a:t>
            </a:r>
            <a:endParaRPr lang="en-US" sz="2400" dirty="0"/>
          </a:p>
        </p:txBody>
      </p:sp>
      <p:graphicFrame>
        <p:nvGraphicFramePr>
          <p:cNvPr id="3" name="Table 2"/>
          <p:cNvGraphicFramePr>
            <a:graphicFrameLocks noGrp="1"/>
          </p:cNvGraphicFramePr>
          <p:nvPr>
            <p:extLst>
              <p:ext uri="{D42A27DB-BD31-4B8C-83A1-F6EECF244321}">
                <p14:modId xmlns:p14="http://schemas.microsoft.com/office/powerpoint/2010/main" val="1642628952"/>
              </p:ext>
            </p:extLst>
          </p:nvPr>
        </p:nvGraphicFramePr>
        <p:xfrm>
          <a:off x="381000" y="2279148"/>
          <a:ext cx="8382000" cy="2826252"/>
        </p:xfrm>
        <a:graphic>
          <a:graphicData uri="http://schemas.openxmlformats.org/drawingml/2006/table">
            <a:tbl>
              <a:tblPr firstRow="1" bandRow="1">
                <a:tableStyleId>{5940675A-B579-460E-94D1-54222C63F5DA}</a:tableStyleId>
              </a:tblPr>
              <a:tblGrid>
                <a:gridCol w="1981200">
                  <a:extLst>
                    <a:ext uri="{9D8B030D-6E8A-4147-A177-3AD203B41FA5}">
                      <a16:colId xmlns:a16="http://schemas.microsoft.com/office/drawing/2014/main" val="20000"/>
                    </a:ext>
                  </a:extLst>
                </a:gridCol>
                <a:gridCol w="6400800">
                  <a:extLst>
                    <a:ext uri="{9D8B030D-6E8A-4147-A177-3AD203B41FA5}">
                      <a16:colId xmlns:a16="http://schemas.microsoft.com/office/drawing/2014/main" val="20001"/>
                    </a:ext>
                  </a:extLst>
                </a:gridCol>
              </a:tblGrid>
              <a:tr h="0">
                <a:tc>
                  <a:txBody>
                    <a:bodyPr/>
                    <a:lstStyle/>
                    <a:p>
                      <a:r>
                        <a:rPr lang="en-US" sz="1000" b="1" dirty="0">
                          <a:latin typeface="Verdana" panose="020B0604030504040204" pitchFamily="34" charset="0"/>
                          <a:ea typeface="Verdana" panose="020B0604030504040204" pitchFamily="34" charset="0"/>
                          <a:cs typeface="Verdana" panose="020B0604030504040204" pitchFamily="34" charset="0"/>
                        </a:rPr>
                        <a:t>Assertions about</a:t>
                      </a:r>
                      <a:r>
                        <a:rPr lang="en-US" sz="1000" b="1" baseline="0" dirty="0">
                          <a:latin typeface="Verdana" panose="020B0604030504040204" pitchFamily="34" charset="0"/>
                          <a:ea typeface="Verdana" panose="020B0604030504040204" pitchFamily="34" charset="0"/>
                          <a:cs typeface="Verdana" panose="020B0604030504040204" pitchFamily="34" charset="0"/>
                        </a:rPr>
                        <a:t> Classes of Transactions</a:t>
                      </a:r>
                      <a:endParaRPr lang="en-US" sz="10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US" sz="1000" b="1" dirty="0">
                          <a:latin typeface="Verdana" panose="020B0604030504040204" pitchFamily="34" charset="0"/>
                          <a:ea typeface="Verdana" panose="020B0604030504040204" pitchFamily="34" charset="0"/>
                          <a:cs typeface="Verdana" panose="020B0604030504040204" pitchFamily="34" charset="0"/>
                        </a:rPr>
                        <a:t>Substantive Tests</a:t>
                      </a:r>
                      <a:r>
                        <a:rPr lang="en-US" sz="1000" b="1" baseline="0" dirty="0">
                          <a:latin typeface="Verdana" panose="020B0604030504040204" pitchFamily="34" charset="0"/>
                          <a:ea typeface="Verdana" panose="020B0604030504040204" pitchFamily="34" charset="0"/>
                          <a:cs typeface="Verdana" panose="020B0604030504040204" pitchFamily="34" charset="0"/>
                        </a:rPr>
                        <a:t> of Transactions*</a:t>
                      </a:r>
                      <a:endParaRPr lang="en-US" sz="10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0"/>
                  </a:ext>
                </a:extLst>
              </a:tr>
              <a:tr h="376246">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Occurrence</a:t>
                      </a:r>
                    </a:p>
                  </a:txBody>
                  <a:tcPr anchor="ctr"/>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For a sample of sales transactions recorded in the sales journal, vouch the sales invoices back to customer order and shipping documents. If reliable data is maintained and controls are found to be effective, use audit data analytics to match important data from the population of sales invoices with related customer orders and shipping documents.</a:t>
                      </a:r>
                    </a:p>
                  </a:txBody>
                  <a:tcPr/>
                </a:tc>
                <a:extLst>
                  <a:ext uri="{0D108BD9-81ED-4DB2-BD59-A6C34878D82A}">
                    <a16:rowId xmlns:a16="http://schemas.microsoft.com/office/drawing/2014/main" val="10001"/>
                  </a:ext>
                </a:extLst>
              </a:tr>
              <a:tr h="376246">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Completeness</a:t>
                      </a:r>
                    </a:p>
                  </a:txBody>
                  <a:tcPr anchor="ctr"/>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Tracing of a</a:t>
                      </a:r>
                      <a:r>
                        <a:rPr lang="en-US" sz="1000" baseline="0" dirty="0">
                          <a:latin typeface="Verdana" panose="020B0604030504040204" pitchFamily="34" charset="0"/>
                          <a:ea typeface="Verdana" panose="020B0604030504040204" pitchFamily="34" charset="0"/>
                          <a:cs typeface="Verdana" panose="020B0604030504040204" pitchFamily="34" charset="0"/>
                        </a:rPr>
                        <a:t> sample of shipping documents to the details of the sales invoices and to the sales journal and customer’s accounts receivable subsidiary ledger.</a:t>
                      </a:r>
                      <a:endParaRPr lang="en-US" sz="1000" dirty="0">
                        <a:latin typeface="Verdana" panose="020B0604030504040204" pitchFamily="34" charset="0"/>
                        <a:ea typeface="Verdana" panose="020B0604030504040204" pitchFamily="34" charset="0"/>
                        <a:cs typeface="Verdana" panose="020B0604030504040204" pitchFamily="34" charset="0"/>
                      </a:endParaRPr>
                    </a:p>
                  </a:txBody>
                  <a:tcPr/>
                </a:tc>
                <a:extLst>
                  <a:ext uri="{0D108BD9-81ED-4DB2-BD59-A6C34878D82A}">
                    <a16:rowId xmlns:a16="http://schemas.microsoft.com/office/drawing/2014/main" val="10002"/>
                  </a:ext>
                </a:extLst>
              </a:tr>
              <a:tr h="270126">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Authorization &amp; Accuracy</a:t>
                      </a:r>
                    </a:p>
                  </a:txBody>
                  <a:tcPr anchor="ctr"/>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Comparison</a:t>
                      </a:r>
                      <a:r>
                        <a:rPr lang="en-US" sz="1000" baseline="0" dirty="0">
                          <a:latin typeface="Verdana" panose="020B0604030504040204" pitchFamily="34" charset="0"/>
                          <a:ea typeface="Verdana" panose="020B0604030504040204" pitchFamily="34" charset="0"/>
                          <a:cs typeface="Verdana" panose="020B0604030504040204" pitchFamily="34" charset="0"/>
                        </a:rPr>
                        <a:t> of prices and terms on a sample of sales invoices with authorized price list and terms of trade.</a:t>
                      </a:r>
                      <a:endParaRPr lang="en-US" sz="1000" dirty="0">
                        <a:latin typeface="Verdana" panose="020B0604030504040204" pitchFamily="34" charset="0"/>
                        <a:ea typeface="Verdana" panose="020B0604030504040204" pitchFamily="34" charset="0"/>
                        <a:cs typeface="Verdana" panose="020B0604030504040204" pitchFamily="34" charset="0"/>
                      </a:endParaRPr>
                    </a:p>
                  </a:txBody>
                  <a:tcPr/>
                </a:tc>
                <a:extLst>
                  <a:ext uri="{0D108BD9-81ED-4DB2-BD59-A6C34878D82A}">
                    <a16:rowId xmlns:a16="http://schemas.microsoft.com/office/drawing/2014/main" val="10003"/>
                  </a:ext>
                </a:extLst>
              </a:tr>
              <a:tr h="0">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Cutoff</a:t>
                      </a:r>
                    </a:p>
                  </a:txBody>
                  <a:tcPr anchor="ctr"/>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Comparison of the dates on a sample of sales invoices with the dates of shipment and with the</a:t>
                      </a:r>
                      <a:r>
                        <a:rPr lang="en-US" sz="1000" baseline="0" dirty="0">
                          <a:latin typeface="Verdana" panose="020B0604030504040204" pitchFamily="34" charset="0"/>
                          <a:ea typeface="Verdana" panose="020B0604030504040204" pitchFamily="34" charset="0"/>
                          <a:cs typeface="Verdana" panose="020B0604030504040204" pitchFamily="34" charset="0"/>
                        </a:rPr>
                        <a:t> dates they were recorded in the sales journal.</a:t>
                      </a:r>
                      <a:endParaRPr lang="en-US" sz="1000" dirty="0">
                        <a:latin typeface="Verdana" panose="020B0604030504040204" pitchFamily="34" charset="0"/>
                        <a:ea typeface="Verdana" panose="020B0604030504040204" pitchFamily="34" charset="0"/>
                        <a:cs typeface="Verdana" panose="020B0604030504040204" pitchFamily="34" charset="0"/>
                      </a:endParaRPr>
                    </a:p>
                  </a:txBody>
                  <a:tcPr/>
                </a:tc>
                <a:extLst>
                  <a:ext uri="{0D108BD9-81ED-4DB2-BD59-A6C34878D82A}">
                    <a16:rowId xmlns:a16="http://schemas.microsoft.com/office/drawing/2014/main" val="10004"/>
                  </a:ext>
                </a:extLst>
              </a:tr>
              <a:tr h="270126">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Classification</a:t>
                      </a:r>
                    </a:p>
                  </a:txBody>
                  <a:tcPr anchor="ctr"/>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Examine a sample of sales invoices for proper classification into revenue</a:t>
                      </a:r>
                      <a:r>
                        <a:rPr lang="en-US" sz="1000" baseline="0" dirty="0">
                          <a:latin typeface="Verdana" panose="020B0604030504040204" pitchFamily="34" charset="0"/>
                          <a:ea typeface="Verdana" panose="020B0604030504040204" pitchFamily="34" charset="0"/>
                          <a:cs typeface="Verdana" panose="020B0604030504040204" pitchFamily="34" charset="0"/>
                        </a:rPr>
                        <a:t> accounts.</a:t>
                      </a:r>
                      <a:endParaRPr lang="en-US" sz="1000" dirty="0">
                        <a:latin typeface="Verdana" panose="020B0604030504040204" pitchFamily="34" charset="0"/>
                        <a:ea typeface="Verdana" panose="020B0604030504040204" pitchFamily="34" charset="0"/>
                        <a:cs typeface="Verdana" panose="020B0604030504040204" pitchFamily="34" charset="0"/>
                      </a:endParaRPr>
                    </a:p>
                  </a:txBody>
                  <a:tcPr/>
                </a:tc>
                <a:extLst>
                  <a:ext uri="{0D108BD9-81ED-4DB2-BD59-A6C34878D82A}">
                    <a16:rowId xmlns:a16="http://schemas.microsoft.com/office/drawing/2014/main" val="10005"/>
                  </a:ext>
                </a:extLst>
              </a:tr>
              <a:tr h="270126">
                <a:tc>
                  <a:txBody>
                    <a:bodyPr/>
                    <a:lstStyle/>
                    <a:p>
                      <a:pPr marL="0" marR="0">
                        <a:spcBef>
                          <a:spcPts val="0"/>
                        </a:spcBef>
                        <a:spcAft>
                          <a:spcPts val="0"/>
                        </a:spcAft>
                      </a:pPr>
                      <a:r>
                        <a:rPr lang="en-US" sz="1000" dirty="0">
                          <a:effectLst/>
                          <a:latin typeface="Verdana" panose="020B0604030504040204" pitchFamily="34" charset="0"/>
                          <a:ea typeface="Verdana" panose="020B0604030504040204" pitchFamily="34" charset="0"/>
                          <a:cs typeface="Verdana" panose="020B0604030504040204" pitchFamily="34" charset="0"/>
                        </a:rPr>
                        <a:t>Presentation</a:t>
                      </a:r>
                    </a:p>
                  </a:txBody>
                  <a:tcPr/>
                </a:tc>
                <a:tc>
                  <a:txBody>
                    <a:bodyPr/>
                    <a:lstStyle/>
                    <a:p>
                      <a:pPr marL="0" marR="0">
                        <a:spcBef>
                          <a:spcPts val="0"/>
                        </a:spcBef>
                        <a:spcAft>
                          <a:spcPts val="0"/>
                        </a:spcAft>
                      </a:pPr>
                      <a:r>
                        <a:rPr lang="en-US" sz="1000" dirty="0">
                          <a:effectLst/>
                          <a:latin typeface="Verdana" panose="020B0604030504040204" pitchFamily="34" charset="0"/>
                          <a:ea typeface="Verdana" panose="020B0604030504040204" pitchFamily="34" charset="0"/>
                          <a:cs typeface="Verdana" panose="020B0604030504040204" pitchFamily="34" charset="0"/>
                        </a:rPr>
                        <a:t>Review disclosure checklist and related disclosures for relevance and completeness.</a:t>
                      </a:r>
                    </a:p>
                  </a:txBody>
                  <a:tcPr/>
                </a:tc>
                <a:extLst>
                  <a:ext uri="{0D108BD9-81ED-4DB2-BD59-A6C34878D82A}">
                    <a16:rowId xmlns:a16="http://schemas.microsoft.com/office/drawing/2014/main" val="10006"/>
                  </a:ext>
                </a:extLst>
              </a:tr>
            </a:tbl>
          </a:graphicData>
        </a:graphic>
      </p:graphicFrame>
      <p:sp>
        <p:nvSpPr>
          <p:cNvPr id="9" name="Content Placeholder 8"/>
          <p:cNvSpPr>
            <a:spLocks noGrp="1"/>
          </p:cNvSpPr>
          <p:nvPr>
            <p:ph sz="quarter" idx="14"/>
          </p:nvPr>
        </p:nvSpPr>
        <p:spPr>
          <a:xfrm>
            <a:off x="457200" y="5181600"/>
            <a:ext cx="8229600" cy="1295400"/>
          </a:xfrm>
        </p:spPr>
        <p:txBody>
          <a:bodyPr>
            <a:noAutofit/>
          </a:bodyPr>
          <a:lstStyle/>
          <a:p>
            <a:pPr marL="0" indent="0">
              <a:buNone/>
            </a:pPr>
            <a:r>
              <a:rPr lang="en-US" sz="2000" dirty="0"/>
              <a:t>*Each of these substantive test of transactions could be conducted as a test of controls or a dual-purpose test. Of these six assertions, the cutoff assertion is the one that is most often conducted as a substantive test of transactions.</a:t>
            </a:r>
          </a:p>
        </p:txBody>
      </p:sp>
      <p:sp>
        <p:nvSpPr>
          <p:cNvPr id="7" name="Content Placeholder 6"/>
          <p:cNvSpPr>
            <a:spLocks noGrp="1"/>
          </p:cNvSpPr>
          <p:nvPr>
            <p:ph sz="quarter" idx="12"/>
          </p:nvPr>
        </p:nvSpPr>
        <p:spPr/>
        <p:txBody>
          <a:bodyPr/>
          <a:lstStyle/>
          <a:p>
            <a:pPr marL="0" indent="0">
              <a:buNone/>
            </a:pPr>
            <a:r>
              <a:rPr lang="en-US" dirty="0"/>
              <a:t>Learning Objective 10-12</a:t>
            </a:r>
          </a:p>
        </p:txBody>
      </p:sp>
    </p:spTree>
    <p:extLst>
      <p:ext uri="{BB962C8B-B14F-4D97-AF65-F5344CB8AC3E}">
        <p14:creationId xmlns:p14="http://schemas.microsoft.com/office/powerpoint/2010/main" val="22934882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304800"/>
            <a:ext cx="8229600" cy="1143000"/>
          </a:xfrm>
        </p:spPr>
        <p:txBody>
          <a:bodyPr>
            <a:normAutofit fontScale="90000"/>
          </a:bodyPr>
          <a:lstStyle/>
          <a:p>
            <a:r>
              <a:rPr lang="en-US" dirty="0"/>
              <a:t>Tests of Details of Account Balances</a:t>
            </a:r>
          </a:p>
        </p:txBody>
      </p:sp>
      <p:graphicFrame>
        <p:nvGraphicFramePr>
          <p:cNvPr id="3" name="Table 2"/>
          <p:cNvGraphicFramePr>
            <a:graphicFrameLocks noGrp="1"/>
          </p:cNvGraphicFramePr>
          <p:nvPr>
            <p:extLst>
              <p:ext uri="{D42A27DB-BD31-4B8C-83A1-F6EECF244321}">
                <p14:modId xmlns:p14="http://schemas.microsoft.com/office/powerpoint/2010/main" val="3426341813"/>
              </p:ext>
            </p:extLst>
          </p:nvPr>
        </p:nvGraphicFramePr>
        <p:xfrm>
          <a:off x="342900" y="2468880"/>
          <a:ext cx="8458200" cy="3688080"/>
        </p:xfrm>
        <a:graphic>
          <a:graphicData uri="http://schemas.openxmlformats.org/drawingml/2006/table">
            <a:tbl>
              <a:tblPr firstRow="1" bandRow="1">
                <a:tableStyleId>{5940675A-B579-460E-94D1-54222C63F5DA}</a:tableStyleId>
              </a:tblPr>
              <a:tblGrid>
                <a:gridCol w="2438400">
                  <a:extLst>
                    <a:ext uri="{9D8B030D-6E8A-4147-A177-3AD203B41FA5}">
                      <a16:colId xmlns:a16="http://schemas.microsoft.com/office/drawing/2014/main" val="20000"/>
                    </a:ext>
                  </a:extLst>
                </a:gridCol>
                <a:gridCol w="6019800">
                  <a:extLst>
                    <a:ext uri="{9D8B030D-6E8A-4147-A177-3AD203B41FA5}">
                      <a16:colId xmlns:a16="http://schemas.microsoft.com/office/drawing/2014/main" val="20001"/>
                    </a:ext>
                  </a:extLst>
                </a:gridCol>
              </a:tblGrid>
              <a:tr h="164005">
                <a:tc>
                  <a:txBody>
                    <a:bodyPr/>
                    <a:lstStyle/>
                    <a:p>
                      <a:r>
                        <a:rPr lang="en-US" sz="1000" b="1" dirty="0">
                          <a:latin typeface="Verdana" panose="020B0604030504040204" pitchFamily="34" charset="0"/>
                          <a:ea typeface="Verdana" panose="020B0604030504040204" pitchFamily="34" charset="0"/>
                          <a:cs typeface="Verdana" panose="020B0604030504040204" pitchFamily="34" charset="0"/>
                        </a:rPr>
                        <a:t>Assertions about</a:t>
                      </a:r>
                      <a:r>
                        <a:rPr lang="en-US" sz="1000" b="1" baseline="0" dirty="0">
                          <a:latin typeface="Verdana" panose="020B0604030504040204" pitchFamily="34" charset="0"/>
                          <a:ea typeface="Verdana" panose="020B0604030504040204" pitchFamily="34" charset="0"/>
                          <a:cs typeface="Verdana" panose="020B0604030504040204" pitchFamily="34" charset="0"/>
                        </a:rPr>
                        <a:t> Account Balances</a:t>
                      </a:r>
                      <a:endParaRPr lang="en-US" sz="10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US" sz="1000" b="1" dirty="0">
                          <a:latin typeface="Verdana" panose="020B0604030504040204" pitchFamily="34" charset="0"/>
                          <a:ea typeface="Verdana" panose="020B0604030504040204" pitchFamily="34" charset="0"/>
                          <a:cs typeface="Verdana" panose="020B0604030504040204" pitchFamily="34" charset="0"/>
                        </a:rPr>
                        <a:t>Tests of Details of Account</a:t>
                      </a:r>
                      <a:r>
                        <a:rPr lang="en-US" sz="1000" b="1" baseline="0" dirty="0">
                          <a:latin typeface="Verdana" panose="020B0604030504040204" pitchFamily="34" charset="0"/>
                          <a:ea typeface="Verdana" panose="020B0604030504040204" pitchFamily="34" charset="0"/>
                          <a:cs typeface="Verdana" panose="020B0604030504040204" pitchFamily="34" charset="0"/>
                        </a:rPr>
                        <a:t> Balances</a:t>
                      </a:r>
                      <a:endParaRPr lang="en-US" sz="10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0"/>
                  </a:ext>
                </a:extLst>
              </a:tr>
              <a:tr h="376246">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Existence</a:t>
                      </a:r>
                    </a:p>
                  </a:txBody>
                  <a:tcPr anchor="ctr"/>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Confirmation of selected</a:t>
                      </a:r>
                      <a:r>
                        <a:rPr lang="en-US" sz="1000" baseline="0" dirty="0">
                          <a:latin typeface="Verdana" panose="020B0604030504040204" pitchFamily="34" charset="0"/>
                          <a:ea typeface="Verdana" panose="020B0604030504040204" pitchFamily="34" charset="0"/>
                          <a:cs typeface="Verdana" panose="020B0604030504040204" pitchFamily="34" charset="0"/>
                        </a:rPr>
                        <a:t> accounts receivable.</a:t>
                      </a:r>
                    </a:p>
                    <a:p>
                      <a:r>
                        <a:rPr lang="en-US" sz="1000" baseline="0" dirty="0">
                          <a:latin typeface="Verdana" panose="020B0604030504040204" pitchFamily="34" charset="0"/>
                          <a:ea typeface="Verdana" panose="020B0604030504040204" pitchFamily="34" charset="0"/>
                          <a:cs typeface="Verdana" panose="020B0604030504040204" pitchFamily="34" charset="0"/>
                        </a:rPr>
                        <a:t>Performance of alternative procedures for accounts receivable confirmation exceptions and nonresponses.</a:t>
                      </a:r>
                      <a:endParaRPr lang="en-US" sz="1000" dirty="0">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1"/>
                  </a:ext>
                </a:extLst>
              </a:tr>
              <a:tr h="376246">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Right and obligations</a:t>
                      </a:r>
                    </a:p>
                  </a:txBody>
                  <a:tcPr anchor="ctr"/>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Review of bank confirmation for</a:t>
                      </a:r>
                      <a:r>
                        <a:rPr lang="en-US" sz="1000" baseline="0" dirty="0">
                          <a:latin typeface="Verdana" panose="020B0604030504040204" pitchFamily="34" charset="0"/>
                          <a:ea typeface="Verdana" panose="020B0604030504040204" pitchFamily="34" charset="0"/>
                          <a:cs typeface="Verdana" panose="020B0604030504040204" pitchFamily="34" charset="0"/>
                        </a:rPr>
                        <a:t> any liens on receivables.</a:t>
                      </a:r>
                    </a:p>
                    <a:p>
                      <a:r>
                        <a:rPr lang="en-US" sz="1000" baseline="0" dirty="0">
                          <a:latin typeface="Verdana" panose="020B0604030504040204" pitchFamily="34" charset="0"/>
                          <a:ea typeface="Verdana" panose="020B0604030504040204" pitchFamily="34" charset="0"/>
                          <a:cs typeface="Verdana" panose="020B0604030504040204" pitchFamily="34" charset="0"/>
                        </a:rPr>
                        <a:t>Inquiry of management, review of any loan agreements, and review of board of director’s minutes for any indication that the accounts receivable have been sold.</a:t>
                      </a:r>
                      <a:endParaRPr lang="en-US" sz="1000" dirty="0">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2"/>
                  </a:ext>
                </a:extLst>
              </a:tr>
              <a:tr h="270126">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Completeness</a:t>
                      </a:r>
                    </a:p>
                  </a:txBody>
                  <a:tcPr anchor="ctr"/>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Obtaining</a:t>
                      </a:r>
                      <a:r>
                        <a:rPr lang="en-US" sz="1000" baseline="0" dirty="0">
                          <a:latin typeface="Verdana" panose="020B0604030504040204" pitchFamily="34" charset="0"/>
                          <a:ea typeface="Verdana" panose="020B0604030504040204" pitchFamily="34" charset="0"/>
                          <a:cs typeface="Verdana" panose="020B0604030504040204" pitchFamily="34" charset="0"/>
                        </a:rPr>
                        <a:t> of aged trial balance of accounts receivable and agreeing total to general ledger control accounts.</a:t>
                      </a:r>
                    </a:p>
                    <a:p>
                      <a:r>
                        <a:rPr lang="en-US" sz="1000" baseline="0" dirty="0">
                          <a:latin typeface="Verdana" panose="020B0604030504040204" pitchFamily="34" charset="0"/>
                          <a:ea typeface="Verdana" panose="020B0604030504040204" pitchFamily="34" charset="0"/>
                          <a:cs typeface="Verdana" panose="020B0604030504040204" pitchFamily="34" charset="0"/>
                        </a:rPr>
                        <a:t>Review result of testing the completeness assertion for assessing control risk; tracing of shipping documents into sales journal and to accounts receivable subsidiary ledger if such testing was not performed as a test of controls.</a:t>
                      </a:r>
                      <a:endParaRPr lang="en-US" sz="1000" dirty="0">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3"/>
                  </a:ext>
                </a:extLst>
              </a:tr>
              <a:tr h="350520">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Accuracy, Valuation and allocation</a:t>
                      </a:r>
                    </a:p>
                  </a:txBody>
                  <a:tcPr anchor="ctr"/>
                </a:tc>
                <a:tc>
                  <a:txBody>
                    <a:bodyPr/>
                    <a:lstStyle/>
                    <a:p>
                      <a:r>
                        <a:rPr lang="en-US" sz="1000" dirty="0">
                          <a:latin typeface="Verdana" panose="020B0604030504040204" pitchFamily="34" charset="0"/>
                          <a:ea typeface="Verdana" panose="020B0604030504040204" pitchFamily="34" charset="0"/>
                          <a:cs typeface="Verdana" panose="020B0604030504040204" pitchFamily="34" charset="0"/>
                        </a:rPr>
                        <a:t>Examination of the results of confirmations of selected accounts receivable.</a:t>
                      </a:r>
                    </a:p>
                    <a:p>
                      <a:r>
                        <a:rPr lang="en-US" sz="1000" dirty="0">
                          <a:latin typeface="Verdana" panose="020B0604030504040204" pitchFamily="34" charset="0"/>
                          <a:ea typeface="Verdana" panose="020B0604030504040204" pitchFamily="34" charset="0"/>
                          <a:cs typeface="Verdana" panose="020B0604030504040204" pitchFamily="34" charset="0"/>
                        </a:rPr>
                        <a:t>Examination of the adequacy of the allowance for uncollectible</a:t>
                      </a:r>
                      <a:r>
                        <a:rPr lang="en-US" sz="1000" baseline="0" dirty="0">
                          <a:latin typeface="Verdana" panose="020B0604030504040204" pitchFamily="34" charset="0"/>
                          <a:ea typeface="Verdana" panose="020B0604030504040204" pitchFamily="34" charset="0"/>
                          <a:cs typeface="Verdana" panose="020B0604030504040204" pitchFamily="34" charset="0"/>
                        </a:rPr>
                        <a:t> accounts.</a:t>
                      </a:r>
                      <a:endParaRPr lang="en-US" sz="1000" dirty="0">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4"/>
                  </a:ext>
                </a:extLst>
              </a:tr>
              <a:tr h="350520">
                <a:tc>
                  <a:txBody>
                    <a:bodyPr/>
                    <a:lstStyle/>
                    <a:p>
                      <a:pPr marL="0" marR="0">
                        <a:spcBef>
                          <a:spcPts val="0"/>
                        </a:spcBef>
                        <a:spcAft>
                          <a:spcPts val="0"/>
                        </a:spcAft>
                      </a:pPr>
                      <a:r>
                        <a:rPr lang="en-US" sz="1000" dirty="0">
                          <a:effectLst/>
                          <a:latin typeface="Verdana" panose="020B0604030504040204" pitchFamily="34" charset="0"/>
                          <a:ea typeface="Verdana" panose="020B0604030504040204" pitchFamily="34" charset="0"/>
                          <a:cs typeface="Verdana" panose="020B0604030504040204" pitchFamily="34" charset="0"/>
                        </a:rPr>
                        <a:t>Classification</a:t>
                      </a:r>
                    </a:p>
                  </a:txBody>
                  <a:tcPr/>
                </a:tc>
                <a:tc>
                  <a:txBody>
                    <a:bodyPr/>
                    <a:lstStyle/>
                    <a:p>
                      <a:pPr marL="0" marR="0">
                        <a:spcBef>
                          <a:spcPts val="0"/>
                        </a:spcBef>
                        <a:spcAft>
                          <a:spcPts val="0"/>
                        </a:spcAft>
                      </a:pPr>
                      <a:r>
                        <a:rPr lang="en-US" sz="1000" dirty="0">
                          <a:effectLst/>
                          <a:latin typeface="Verdana" panose="020B0604030504040204" pitchFamily="34" charset="0"/>
                          <a:ea typeface="Verdana" panose="020B0604030504040204" pitchFamily="34" charset="0"/>
                          <a:cs typeface="Verdana" panose="020B0604030504040204" pitchFamily="34" charset="0"/>
                        </a:rPr>
                        <a:t>Review accounts receivable accounts to ensure that different types of receivables are properly classified.</a:t>
                      </a:r>
                    </a:p>
                  </a:txBody>
                  <a:tcPr/>
                </a:tc>
                <a:extLst>
                  <a:ext uri="{0D108BD9-81ED-4DB2-BD59-A6C34878D82A}">
                    <a16:rowId xmlns:a16="http://schemas.microsoft.com/office/drawing/2014/main" val="10005"/>
                  </a:ext>
                </a:extLst>
              </a:tr>
              <a:tr h="350520">
                <a:tc>
                  <a:txBody>
                    <a:bodyPr/>
                    <a:lstStyle/>
                    <a:p>
                      <a:pPr marL="0" marR="0">
                        <a:spcBef>
                          <a:spcPts val="0"/>
                        </a:spcBef>
                        <a:spcAft>
                          <a:spcPts val="0"/>
                        </a:spcAft>
                      </a:pPr>
                      <a:r>
                        <a:rPr lang="en-US" sz="1000" dirty="0">
                          <a:effectLst/>
                          <a:latin typeface="Verdana" panose="020B0604030504040204" pitchFamily="34" charset="0"/>
                          <a:ea typeface="Verdana" panose="020B0604030504040204" pitchFamily="34" charset="0"/>
                          <a:cs typeface="Verdana" panose="020B0604030504040204" pitchFamily="34" charset="0"/>
                        </a:rPr>
                        <a:t>Presentation</a:t>
                      </a:r>
                    </a:p>
                  </a:txBody>
                  <a:tcPr/>
                </a:tc>
                <a:tc>
                  <a:txBody>
                    <a:bodyPr/>
                    <a:lstStyle/>
                    <a:p>
                      <a:pPr marL="0" marR="0">
                        <a:spcBef>
                          <a:spcPts val="0"/>
                        </a:spcBef>
                        <a:spcAft>
                          <a:spcPts val="0"/>
                        </a:spcAft>
                      </a:pPr>
                      <a:r>
                        <a:rPr lang="en-US" sz="1000" dirty="0">
                          <a:effectLst/>
                          <a:latin typeface="Verdana" panose="020B0604030504040204" pitchFamily="34" charset="0"/>
                          <a:ea typeface="Verdana" panose="020B0604030504040204" pitchFamily="34" charset="0"/>
                          <a:cs typeface="Verdana" panose="020B0604030504040204" pitchFamily="34" charset="0"/>
                        </a:rPr>
                        <a:t>Review disclosure checklist and related disclosures for relevance and completeness.</a:t>
                      </a:r>
                    </a:p>
                    <a:p>
                      <a:pPr marL="0" marR="0">
                        <a:spcBef>
                          <a:spcPts val="0"/>
                        </a:spcBef>
                        <a:spcAft>
                          <a:spcPts val="0"/>
                        </a:spcAft>
                      </a:pPr>
                      <a:r>
                        <a:rPr lang="en-US" sz="1000" dirty="0">
                          <a:effectLst/>
                          <a:latin typeface="Verdana" panose="020B0604030504040204" pitchFamily="34" charset="0"/>
                          <a:ea typeface="Verdana" panose="020B0604030504040204" pitchFamily="34" charset="0"/>
                          <a:cs typeface="Verdana" panose="020B0604030504040204" pitchFamily="34" charset="0"/>
                        </a:rPr>
                        <a:t>Read the financial statements and evaluate that disclosures are relevant and understandable.</a:t>
                      </a:r>
                    </a:p>
                  </a:txBody>
                  <a:tcPr/>
                </a:tc>
                <a:extLst>
                  <a:ext uri="{0D108BD9-81ED-4DB2-BD59-A6C34878D82A}">
                    <a16:rowId xmlns:a16="http://schemas.microsoft.com/office/drawing/2014/main" val="10006"/>
                  </a:ext>
                </a:extLst>
              </a:tr>
            </a:tbl>
          </a:graphicData>
        </a:graphic>
      </p:graphicFrame>
      <p:sp>
        <p:nvSpPr>
          <p:cNvPr id="6" name="Content Placeholder 5"/>
          <p:cNvSpPr>
            <a:spLocks noGrp="1"/>
          </p:cNvSpPr>
          <p:nvPr>
            <p:ph sz="quarter" idx="10"/>
          </p:nvPr>
        </p:nvSpPr>
        <p:spPr>
          <a:xfrm>
            <a:off x="457200" y="1371600"/>
            <a:ext cx="8229600" cy="914400"/>
          </a:xfrm>
        </p:spPr>
        <p:txBody>
          <a:bodyPr>
            <a:normAutofit/>
          </a:bodyPr>
          <a:lstStyle/>
          <a:p>
            <a:pPr marL="0" indent="0">
              <a:buNone/>
            </a:pPr>
            <a:r>
              <a:rPr lang="en-US" sz="2400" dirty="0">
                <a:ea typeface="ＭＳ Ｐゴシック" charset="-128"/>
                <a:cs typeface="ＭＳ Ｐゴシック" charset="-128"/>
              </a:rPr>
              <a:t>For Accounts Receivable, Allowance for Uncollectible Accounts, and Bad-Debt Expense</a:t>
            </a:r>
          </a:p>
        </p:txBody>
      </p:sp>
      <p:sp>
        <p:nvSpPr>
          <p:cNvPr id="7" name="Content Placeholder 6"/>
          <p:cNvSpPr>
            <a:spLocks noGrp="1"/>
          </p:cNvSpPr>
          <p:nvPr>
            <p:ph sz="quarter" idx="12"/>
          </p:nvPr>
        </p:nvSpPr>
        <p:spPr/>
        <p:txBody>
          <a:bodyPr/>
          <a:lstStyle/>
          <a:p>
            <a:pPr marL="0" indent="0">
              <a:buNone/>
            </a:pPr>
            <a:r>
              <a:rPr lang="en-US" dirty="0"/>
              <a:t>Learning Objective 10-12</a:t>
            </a:r>
          </a:p>
        </p:txBody>
      </p:sp>
    </p:spTree>
    <p:extLst>
      <p:ext uri="{BB962C8B-B14F-4D97-AF65-F5344CB8AC3E}">
        <p14:creationId xmlns:p14="http://schemas.microsoft.com/office/powerpoint/2010/main" val="10343949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Completeness</a:t>
            </a:r>
          </a:p>
        </p:txBody>
      </p:sp>
      <p:sp>
        <p:nvSpPr>
          <p:cNvPr id="3" name="Content Placeholder 2"/>
          <p:cNvSpPr>
            <a:spLocks noGrp="1"/>
          </p:cNvSpPr>
          <p:nvPr>
            <p:ph sz="quarter" idx="10"/>
          </p:nvPr>
        </p:nvSpPr>
        <p:spPr>
          <a:xfrm>
            <a:off x="457200" y="1600200"/>
            <a:ext cx="8229600" cy="4800600"/>
          </a:xfrm>
        </p:spPr>
        <p:txBody>
          <a:bodyPr>
            <a:noAutofit/>
          </a:bodyPr>
          <a:lstStyle/>
          <a:p>
            <a:pPr marL="0" indent="0">
              <a:buNone/>
            </a:pPr>
            <a:r>
              <a:rPr lang="en-US" b="1" dirty="0">
                <a:solidFill>
                  <a:srgbClr val="FF0000"/>
                </a:solidFill>
                <a:ea typeface="ＭＳ Ｐゴシック" charset="-128"/>
                <a:cs typeface="ＭＳ Ｐゴシック" charset="-128"/>
              </a:rPr>
              <a:t>The auditor’s primary concern is whether all accounts receivable have been included in the accounts receivable subsidiary ledger and the general ledger accounts receivable account</a:t>
            </a:r>
            <a:r>
              <a:rPr lang="en-US" dirty="0">
                <a:ea typeface="ＭＳ Ｐゴシック" charset="-128"/>
                <a:cs typeface="ＭＳ Ｐゴシック" charset="-128"/>
              </a:rPr>
              <a:t>.</a:t>
            </a:r>
          </a:p>
          <a:p>
            <a:pPr marL="0" indent="0">
              <a:buNone/>
            </a:pPr>
            <a:r>
              <a:rPr lang="en-US" b="1" dirty="0">
                <a:solidFill>
                  <a:srgbClr val="FF0000"/>
                </a:solidFill>
                <a:ea typeface="ＭＳ Ｐゴシック" charset="-128"/>
                <a:cs typeface="ＭＳ Ｐゴシック" charset="-128"/>
              </a:rPr>
              <a:t>Reconciliation</a:t>
            </a:r>
            <a:r>
              <a:rPr lang="en-US" dirty="0">
                <a:ea typeface="ＭＳ Ｐゴシック" charset="-128"/>
                <a:cs typeface="ＭＳ Ｐゴシック" charset="-128"/>
              </a:rPr>
              <a:t> of the aged trial balance to the general ledger account should detect an omission of a receivable from either the subsidiary or general ledger.</a:t>
            </a:r>
          </a:p>
        </p:txBody>
      </p:sp>
      <p:sp>
        <p:nvSpPr>
          <p:cNvPr id="4" name="Content Placeholder 3"/>
          <p:cNvSpPr>
            <a:spLocks noGrp="1"/>
          </p:cNvSpPr>
          <p:nvPr>
            <p:ph sz="quarter" idx="12"/>
          </p:nvPr>
        </p:nvSpPr>
        <p:spPr/>
        <p:txBody>
          <a:bodyPr/>
          <a:lstStyle/>
          <a:p>
            <a:pPr marL="0" indent="0" algn="r">
              <a:buNone/>
            </a:pPr>
            <a:r>
              <a:rPr lang="en-US" dirty="0"/>
              <a:t>Learning Objective 10-12</a:t>
            </a:r>
          </a:p>
        </p:txBody>
      </p:sp>
    </p:spTree>
    <p:extLst>
      <p:ext uri="{BB962C8B-B14F-4D97-AF65-F5344CB8AC3E}">
        <p14:creationId xmlns:p14="http://schemas.microsoft.com/office/powerpoint/2010/main" val="23825740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Cutoff</a:t>
            </a:r>
          </a:p>
        </p:txBody>
      </p:sp>
      <p:sp>
        <p:nvSpPr>
          <p:cNvPr id="3" name="Content Placeholder 2"/>
          <p:cNvSpPr>
            <a:spLocks noGrp="1"/>
          </p:cNvSpPr>
          <p:nvPr>
            <p:ph sz="quarter" idx="10"/>
          </p:nvPr>
        </p:nvSpPr>
        <p:spPr>
          <a:xfrm>
            <a:off x="457200" y="1600200"/>
            <a:ext cx="8229600" cy="4800600"/>
          </a:xfrm>
        </p:spPr>
        <p:txBody>
          <a:bodyPr>
            <a:noAutofit/>
          </a:bodyPr>
          <a:lstStyle/>
          <a:p>
            <a:pPr marL="0" indent="0">
              <a:buNone/>
            </a:pPr>
            <a:r>
              <a:rPr lang="en-US" dirty="0"/>
              <a:t>The cutoff test attempts to determine whether all </a:t>
            </a:r>
            <a:r>
              <a:rPr lang="en-US" b="1" dirty="0">
                <a:solidFill>
                  <a:srgbClr val="FF0000"/>
                </a:solidFill>
              </a:rPr>
              <a:t>revenue transactions and related accounts receivable are recorded in the proper period</a:t>
            </a:r>
            <a:r>
              <a:rPr lang="en-US" dirty="0"/>
              <a:t>.</a:t>
            </a:r>
          </a:p>
          <a:p>
            <a:r>
              <a:rPr lang="en-US" dirty="0"/>
              <a:t>Test a few shipping documents just </a:t>
            </a:r>
            <a:r>
              <a:rPr lang="en-US" b="1" i="1" dirty="0"/>
              <a:t>prior</a:t>
            </a:r>
            <a:r>
              <a:rPr lang="en-US" dirty="0"/>
              <a:t> to year-end.</a:t>
            </a:r>
          </a:p>
          <a:p>
            <a:r>
              <a:rPr lang="en-US" dirty="0"/>
              <a:t>Test a few shipping documents just </a:t>
            </a:r>
            <a:r>
              <a:rPr lang="en-US" b="1" dirty="0"/>
              <a:t>after</a:t>
            </a:r>
            <a:r>
              <a:rPr lang="en-US" dirty="0"/>
              <a:t> year-end.</a:t>
            </a:r>
          </a:p>
          <a:p>
            <a:pPr marL="914400" lvl="3">
              <a:buFont typeface="Arial" panose="020B0604020202020204" pitchFamily="34" charset="0"/>
              <a:buChar char="•"/>
            </a:pPr>
            <a:r>
              <a:rPr lang="en-US" sz="2400" dirty="0"/>
              <a:t>12/31/21</a:t>
            </a:r>
          </a:p>
          <a:p>
            <a:pPr marL="0" indent="0">
              <a:buNone/>
            </a:pPr>
            <a:r>
              <a:rPr lang="en-US" b="1" dirty="0"/>
              <a:t>Are all transactions tested recorded in the proper period?</a:t>
            </a:r>
          </a:p>
        </p:txBody>
      </p:sp>
      <p:sp>
        <p:nvSpPr>
          <p:cNvPr id="4" name="Content Placeholder 3"/>
          <p:cNvSpPr>
            <a:spLocks noGrp="1"/>
          </p:cNvSpPr>
          <p:nvPr>
            <p:ph sz="quarter" idx="12"/>
          </p:nvPr>
        </p:nvSpPr>
        <p:spPr/>
        <p:txBody>
          <a:bodyPr/>
          <a:lstStyle/>
          <a:p>
            <a:pPr marL="0" indent="0" algn="r">
              <a:buNone/>
            </a:pPr>
            <a:r>
              <a:rPr lang="en-US" dirty="0"/>
              <a:t>Learning Objective 10-12</a:t>
            </a:r>
          </a:p>
        </p:txBody>
      </p:sp>
    </p:spTree>
    <p:extLst>
      <p:ext uri="{BB962C8B-B14F-4D97-AF65-F5344CB8AC3E}">
        <p14:creationId xmlns:p14="http://schemas.microsoft.com/office/powerpoint/2010/main" val="20585173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Five-step approach to revenue recognition</a:t>
            </a:r>
          </a:p>
        </p:txBody>
      </p:sp>
      <p:sp>
        <p:nvSpPr>
          <p:cNvPr id="3" name="Content Placeholder 2"/>
          <p:cNvSpPr>
            <a:spLocks noGrp="1"/>
          </p:cNvSpPr>
          <p:nvPr>
            <p:ph sz="quarter" idx="10"/>
          </p:nvPr>
        </p:nvSpPr>
        <p:spPr/>
        <p:txBody>
          <a:bodyPr/>
          <a:lstStyle/>
          <a:p>
            <a:pPr marL="0" indent="0">
              <a:buNone/>
            </a:pPr>
            <a:r>
              <a:rPr lang="en-US" b="1" dirty="0"/>
              <a:t>Step 1: </a:t>
            </a:r>
            <a:r>
              <a:rPr lang="en-US" dirty="0"/>
              <a:t>Identify the </a:t>
            </a:r>
            <a:r>
              <a:rPr lang="en-US" b="1" dirty="0">
                <a:solidFill>
                  <a:srgbClr val="FF0000"/>
                </a:solidFill>
              </a:rPr>
              <a:t>contract(s)</a:t>
            </a:r>
            <a:r>
              <a:rPr lang="en-US" dirty="0"/>
              <a:t> with a customer</a:t>
            </a:r>
          </a:p>
          <a:p>
            <a:pPr marL="0" indent="0">
              <a:buNone/>
            </a:pPr>
            <a:r>
              <a:rPr lang="en-US" b="1" dirty="0"/>
              <a:t>Step 2:</a:t>
            </a:r>
            <a:r>
              <a:rPr lang="en-US" dirty="0"/>
              <a:t> Identify the </a:t>
            </a:r>
            <a:r>
              <a:rPr lang="en-US" b="1" dirty="0">
                <a:solidFill>
                  <a:srgbClr val="FF0000"/>
                </a:solidFill>
              </a:rPr>
              <a:t>performance obligations</a:t>
            </a:r>
            <a:r>
              <a:rPr lang="en-US" dirty="0"/>
              <a:t> in the contract.</a:t>
            </a:r>
          </a:p>
          <a:p>
            <a:pPr marL="0" indent="0">
              <a:buNone/>
            </a:pPr>
            <a:r>
              <a:rPr lang="en-US" b="1" dirty="0"/>
              <a:t>Step 3:</a:t>
            </a:r>
            <a:r>
              <a:rPr lang="en-US" dirty="0"/>
              <a:t> Determine the transaction </a:t>
            </a:r>
            <a:r>
              <a:rPr lang="en-US" b="1" dirty="0">
                <a:solidFill>
                  <a:srgbClr val="FF0000"/>
                </a:solidFill>
              </a:rPr>
              <a:t>price</a:t>
            </a:r>
            <a:r>
              <a:rPr lang="en-US" dirty="0"/>
              <a:t>.</a:t>
            </a:r>
          </a:p>
          <a:p>
            <a:pPr marL="0" indent="0">
              <a:buNone/>
            </a:pPr>
            <a:r>
              <a:rPr lang="en-US" b="1" dirty="0"/>
              <a:t>Step 4:</a:t>
            </a:r>
            <a:r>
              <a:rPr lang="en-US" dirty="0"/>
              <a:t> </a:t>
            </a:r>
            <a:r>
              <a:rPr lang="en-US" b="1" dirty="0">
                <a:solidFill>
                  <a:srgbClr val="FF0000"/>
                </a:solidFill>
              </a:rPr>
              <a:t>Allocate the transaction price to the performance obligations</a:t>
            </a:r>
            <a:r>
              <a:rPr lang="en-US" dirty="0"/>
              <a:t> in the contract.</a:t>
            </a:r>
          </a:p>
          <a:p>
            <a:pPr marL="0" indent="0">
              <a:buNone/>
            </a:pPr>
            <a:r>
              <a:rPr lang="en-US" b="1" dirty="0"/>
              <a:t>Step 5:</a:t>
            </a:r>
            <a:r>
              <a:rPr lang="en-US" dirty="0"/>
              <a:t> </a:t>
            </a:r>
            <a:r>
              <a:rPr lang="en-US" b="1" dirty="0">
                <a:solidFill>
                  <a:srgbClr val="FF0000"/>
                </a:solidFill>
              </a:rPr>
              <a:t>Recognize revenue </a:t>
            </a:r>
            <a:r>
              <a:rPr lang="en-US" dirty="0"/>
              <a:t>when the entity satisfies a performance obligation.</a:t>
            </a:r>
          </a:p>
        </p:txBody>
      </p:sp>
      <p:sp>
        <p:nvSpPr>
          <p:cNvPr id="4" name="Content Placeholder 3"/>
          <p:cNvSpPr>
            <a:spLocks noGrp="1"/>
          </p:cNvSpPr>
          <p:nvPr>
            <p:ph sz="quarter" idx="12"/>
          </p:nvPr>
        </p:nvSpPr>
        <p:spPr/>
        <p:txBody>
          <a:bodyPr/>
          <a:lstStyle/>
          <a:p>
            <a:pPr marL="0" indent="0" algn="r">
              <a:buNone/>
            </a:pPr>
            <a:r>
              <a:rPr lang="en-US" dirty="0"/>
              <a:t>Learning Objective 10-1</a:t>
            </a:r>
          </a:p>
        </p:txBody>
      </p:sp>
    </p:spTree>
    <p:extLst>
      <p:ext uri="{BB962C8B-B14F-4D97-AF65-F5344CB8AC3E}">
        <p14:creationId xmlns:p14="http://schemas.microsoft.com/office/powerpoint/2010/main" val="29391689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Existence and Rights and Obligations</a:t>
            </a:r>
          </a:p>
        </p:txBody>
      </p:sp>
      <p:sp>
        <p:nvSpPr>
          <p:cNvPr id="3" name="Content Placeholder 2"/>
          <p:cNvSpPr>
            <a:spLocks noGrp="1"/>
          </p:cNvSpPr>
          <p:nvPr>
            <p:ph sz="quarter" idx="10"/>
          </p:nvPr>
        </p:nvSpPr>
        <p:spPr>
          <a:xfrm>
            <a:off x="457200" y="1600200"/>
            <a:ext cx="8229600" cy="4800600"/>
          </a:xfrm>
        </p:spPr>
        <p:txBody>
          <a:bodyPr>
            <a:noAutofit/>
          </a:bodyPr>
          <a:lstStyle/>
          <a:p>
            <a:pPr marL="0" indent="0">
              <a:spcBef>
                <a:spcPts val="624"/>
              </a:spcBef>
              <a:buNone/>
            </a:pPr>
            <a:r>
              <a:rPr lang="en-US" altLang="en-US" sz="2400" b="1" dirty="0">
                <a:solidFill>
                  <a:srgbClr val="FF0000"/>
                </a:solidFill>
              </a:rPr>
              <a:t>Existence is one of the more important assertions for accounts receivable because the auditor wants assurance that this account balance is not overstated through the inclusion of fictitious customer accounts or amounts.</a:t>
            </a:r>
            <a:r>
              <a:rPr lang="en-US" altLang="en-US" sz="2400" dirty="0"/>
              <a:t> </a:t>
            </a:r>
            <a:r>
              <a:rPr lang="en-US" altLang="en-US" sz="2400" dirty="0">
                <a:highlight>
                  <a:srgbClr val="FFFF00"/>
                </a:highlight>
              </a:rPr>
              <a:t>Confirmation</a:t>
            </a:r>
            <a:r>
              <a:rPr lang="en-US" altLang="en-US" sz="2400" dirty="0"/>
              <a:t> is the major audit procedure used for testing this assertion.</a:t>
            </a:r>
          </a:p>
          <a:p>
            <a:pPr marL="0" indent="0">
              <a:spcBef>
                <a:spcPts val="624"/>
              </a:spcBef>
              <a:buNone/>
            </a:pPr>
            <a:r>
              <a:rPr lang="en-US" sz="2400" dirty="0"/>
              <a:t>The auditor must determine that all accounts receivables are owned by the entity. This is usually not a problem; however, in some cases, </a:t>
            </a:r>
            <a:r>
              <a:rPr lang="en-US" sz="2400" dirty="0">
                <a:solidFill>
                  <a:srgbClr val="FF0000"/>
                </a:solidFill>
                <a:highlight>
                  <a:srgbClr val="FFFF00"/>
                </a:highlight>
              </a:rPr>
              <a:t>accounts receivable may be sold or factored with or without recourse.</a:t>
            </a:r>
            <a:endParaRPr lang="en-US" altLang="en-US" sz="2400" dirty="0">
              <a:solidFill>
                <a:srgbClr val="FF0000"/>
              </a:solidFill>
              <a:highlight>
                <a:srgbClr val="FFFF00"/>
              </a:highlight>
            </a:endParaRPr>
          </a:p>
        </p:txBody>
      </p:sp>
      <p:sp>
        <p:nvSpPr>
          <p:cNvPr id="4" name="Content Placeholder 3"/>
          <p:cNvSpPr>
            <a:spLocks noGrp="1"/>
          </p:cNvSpPr>
          <p:nvPr>
            <p:ph sz="quarter" idx="12"/>
          </p:nvPr>
        </p:nvSpPr>
        <p:spPr/>
        <p:txBody>
          <a:bodyPr/>
          <a:lstStyle/>
          <a:p>
            <a:pPr marL="0" indent="0" algn="r">
              <a:buNone/>
            </a:pPr>
            <a:r>
              <a:rPr lang="en-US" dirty="0"/>
              <a:t>Learning Objective 10-12</a:t>
            </a:r>
          </a:p>
        </p:txBody>
      </p:sp>
    </p:spTree>
    <p:extLst>
      <p:ext uri="{BB962C8B-B14F-4D97-AF65-F5344CB8AC3E}">
        <p14:creationId xmlns:p14="http://schemas.microsoft.com/office/powerpoint/2010/main" val="22992065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Accuracy, Valuation and Allocation</a:t>
            </a:r>
          </a:p>
        </p:txBody>
      </p:sp>
      <p:sp>
        <p:nvSpPr>
          <p:cNvPr id="3" name="Content Placeholder 2"/>
          <p:cNvSpPr>
            <a:spLocks noGrp="1"/>
          </p:cNvSpPr>
          <p:nvPr>
            <p:ph sz="quarter" idx="10"/>
          </p:nvPr>
        </p:nvSpPr>
        <p:spPr>
          <a:xfrm>
            <a:off x="152400" y="1782762"/>
            <a:ext cx="8229600" cy="4800600"/>
          </a:xfrm>
        </p:spPr>
        <p:txBody>
          <a:bodyPr>
            <a:noAutofit/>
          </a:bodyPr>
          <a:lstStyle/>
          <a:p>
            <a:pPr marL="0" indent="0">
              <a:buNone/>
            </a:pPr>
            <a:r>
              <a:rPr lang="en-US" b="1" dirty="0">
                <a:solidFill>
                  <a:srgbClr val="FF0000"/>
                </a:solidFill>
              </a:rPr>
              <a:t>Accounts receivable should be shown on the balance sheet at net realizable value </a:t>
            </a:r>
            <a:r>
              <a:rPr lang="en-US" dirty="0"/>
              <a:t>(gross amount less allowance for uncollectible accounts).</a:t>
            </a:r>
          </a:p>
          <a:p>
            <a:pPr marL="0" indent="0">
              <a:buNone/>
            </a:pPr>
            <a:r>
              <a:rPr lang="en-US" altLang="en-US" dirty="0"/>
              <a:t>The auditor must </a:t>
            </a:r>
            <a:r>
              <a:rPr lang="en-US" altLang="en-US" b="1" dirty="0">
                <a:solidFill>
                  <a:srgbClr val="FF0000"/>
                </a:solidFill>
              </a:rPr>
              <a:t>verify the adequacy of the allowance for uncollectible accounts</a:t>
            </a:r>
            <a:r>
              <a:rPr lang="en-US" altLang="en-US" dirty="0"/>
              <a:t>. The first step is to prepare an aged trial balance and discuss results with the credit manager. Next, a comparison with last year’</a:t>
            </a:r>
            <a:r>
              <a:rPr lang="en-US" altLang="ja-JP" dirty="0"/>
              <a:t>s results should be examined.</a:t>
            </a:r>
            <a:endParaRPr lang="en-US" dirty="0"/>
          </a:p>
        </p:txBody>
      </p:sp>
      <p:sp>
        <p:nvSpPr>
          <p:cNvPr id="4" name="Content Placeholder 3"/>
          <p:cNvSpPr>
            <a:spLocks noGrp="1"/>
          </p:cNvSpPr>
          <p:nvPr>
            <p:ph sz="quarter" idx="12"/>
          </p:nvPr>
        </p:nvSpPr>
        <p:spPr/>
        <p:txBody>
          <a:bodyPr/>
          <a:lstStyle/>
          <a:p>
            <a:pPr marL="0" indent="0" algn="r">
              <a:buNone/>
            </a:pPr>
            <a:r>
              <a:rPr lang="en-US" dirty="0"/>
              <a:t>Learning Objective 10-12</a:t>
            </a:r>
          </a:p>
        </p:txBody>
      </p:sp>
    </p:spTree>
    <p:extLst>
      <p:ext uri="{BB962C8B-B14F-4D97-AF65-F5344CB8AC3E}">
        <p14:creationId xmlns:p14="http://schemas.microsoft.com/office/powerpoint/2010/main" val="25381246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Classification</a:t>
            </a:r>
          </a:p>
        </p:txBody>
      </p:sp>
      <p:sp>
        <p:nvSpPr>
          <p:cNvPr id="3" name="Content Placeholder 2"/>
          <p:cNvSpPr>
            <a:spLocks noGrp="1"/>
          </p:cNvSpPr>
          <p:nvPr>
            <p:ph sz="quarter" idx="10"/>
          </p:nvPr>
        </p:nvSpPr>
        <p:spPr>
          <a:xfrm>
            <a:off x="457200" y="1600200"/>
            <a:ext cx="8229600" cy="4800600"/>
          </a:xfrm>
        </p:spPr>
        <p:txBody>
          <a:bodyPr>
            <a:noAutofit/>
          </a:bodyPr>
          <a:lstStyle/>
          <a:p>
            <a:pPr marL="0" indent="0">
              <a:spcBef>
                <a:spcPts val="624"/>
              </a:spcBef>
              <a:buNone/>
            </a:pPr>
            <a:r>
              <a:rPr lang="en-US" dirty="0">
                <a:ea typeface="ＭＳ Ｐゴシック" charset="-128"/>
                <a:cs typeface="ＭＳ Ｐゴシック" charset="-128"/>
              </a:rPr>
              <a:t>The major issues related to classification are:</a:t>
            </a:r>
          </a:p>
          <a:p>
            <a:pPr marL="514350" indent="-514350">
              <a:spcBef>
                <a:spcPts val="624"/>
              </a:spcBef>
              <a:buFont typeface="+mj-lt"/>
              <a:buAutoNum type="arabicPeriod"/>
              <a:defRPr/>
            </a:pPr>
            <a:r>
              <a:rPr lang="en-US" dirty="0">
                <a:ea typeface="ＭＳ Ｐゴシック" charset="-128"/>
                <a:cs typeface="ＭＳ Ｐゴシック" charset="-128"/>
              </a:rPr>
              <a:t>Identifying and reclassifying any material credits contained in accounts receivable.</a:t>
            </a:r>
          </a:p>
          <a:p>
            <a:pPr marL="514350" indent="-514350">
              <a:spcBef>
                <a:spcPts val="624"/>
              </a:spcBef>
              <a:buFont typeface="+mj-lt"/>
              <a:buAutoNum type="arabicPeriod"/>
              <a:defRPr/>
            </a:pPr>
            <a:r>
              <a:rPr lang="en-US" b="1" dirty="0">
                <a:solidFill>
                  <a:srgbClr val="FF0000"/>
                </a:solidFill>
                <a:ea typeface="ＭＳ Ｐゴシック" charset="-128"/>
                <a:cs typeface="ＭＳ Ｐゴシック" charset="-128"/>
              </a:rPr>
              <a:t>Segregating short-term and long-term receivables</a:t>
            </a:r>
            <a:r>
              <a:rPr lang="en-US" dirty="0">
                <a:ea typeface="ＭＳ Ｐゴシック" charset="-128"/>
                <a:cs typeface="ＭＳ Ｐゴシック" charset="-128"/>
              </a:rPr>
              <a:t>.</a:t>
            </a:r>
          </a:p>
          <a:p>
            <a:pPr marL="514350" indent="-514350">
              <a:spcBef>
                <a:spcPts val="624"/>
              </a:spcBef>
              <a:buFont typeface="+mj-lt"/>
              <a:buAutoNum type="arabicPeriod"/>
              <a:defRPr/>
            </a:pPr>
            <a:r>
              <a:rPr lang="en-US" dirty="0">
                <a:ea typeface="ＭＳ Ｐゴシック" charset="-128"/>
                <a:cs typeface="ＭＳ Ｐゴシック" charset="-128"/>
              </a:rPr>
              <a:t>Ensuring that different types of receivables are properly classified.</a:t>
            </a:r>
          </a:p>
        </p:txBody>
      </p:sp>
      <p:sp>
        <p:nvSpPr>
          <p:cNvPr id="4" name="Content Placeholder 3"/>
          <p:cNvSpPr>
            <a:spLocks noGrp="1"/>
          </p:cNvSpPr>
          <p:nvPr>
            <p:ph sz="quarter" idx="12"/>
          </p:nvPr>
        </p:nvSpPr>
        <p:spPr/>
        <p:txBody>
          <a:bodyPr/>
          <a:lstStyle/>
          <a:p>
            <a:pPr marL="0" indent="0" algn="r">
              <a:buNone/>
            </a:pPr>
            <a:r>
              <a:rPr lang="en-US" dirty="0"/>
              <a:t>Learning Objective 10-13</a:t>
            </a:r>
          </a:p>
        </p:txBody>
      </p:sp>
    </p:spTree>
    <p:extLst>
      <p:ext uri="{BB962C8B-B14F-4D97-AF65-F5344CB8AC3E}">
        <p14:creationId xmlns:p14="http://schemas.microsoft.com/office/powerpoint/2010/main" val="38897461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Presentation</a:t>
            </a:r>
          </a:p>
        </p:txBody>
      </p:sp>
      <p:sp>
        <p:nvSpPr>
          <p:cNvPr id="3" name="Content Placeholder 2"/>
          <p:cNvSpPr>
            <a:spLocks noGrp="1"/>
          </p:cNvSpPr>
          <p:nvPr>
            <p:ph sz="quarter" idx="10"/>
          </p:nvPr>
        </p:nvSpPr>
        <p:spPr>
          <a:xfrm>
            <a:off x="457200" y="1600200"/>
            <a:ext cx="8229600" cy="4800600"/>
          </a:xfrm>
        </p:spPr>
        <p:txBody>
          <a:bodyPr>
            <a:noAutofit/>
          </a:bodyPr>
          <a:lstStyle/>
          <a:p>
            <a:pPr marL="0" indent="0">
              <a:spcBef>
                <a:spcPts val="624"/>
              </a:spcBef>
              <a:buNone/>
            </a:pPr>
            <a:r>
              <a:rPr lang="en-US" dirty="0">
                <a:ea typeface="ＭＳ Ｐゴシック" charset="-128"/>
                <a:cs typeface="ＭＳ Ｐゴシック" charset="-128"/>
              </a:rPr>
              <a:t>The auditor must ensure that all </a:t>
            </a:r>
            <a:r>
              <a:rPr lang="en-US" b="1" dirty="0">
                <a:solidFill>
                  <a:srgbClr val="FF0000"/>
                </a:solidFill>
                <a:ea typeface="ＭＳ Ｐゴシック" charset="-128"/>
                <a:cs typeface="ＭＳ Ｐゴシック" charset="-128"/>
              </a:rPr>
              <a:t>necessary disclosures are made. </a:t>
            </a:r>
          </a:p>
          <a:p>
            <a:pPr marL="0" indent="0">
              <a:spcBef>
                <a:spcPts val="624"/>
              </a:spcBef>
              <a:buNone/>
            </a:pPr>
            <a:r>
              <a:rPr lang="en-US" dirty="0">
                <a:ea typeface="ＭＳ Ｐゴシック" charset="-128"/>
                <a:cs typeface="ＭＳ Ｐゴシック" charset="-128"/>
              </a:rPr>
              <a:t>Most public accounting firms use some type of financial statement reporting </a:t>
            </a:r>
            <a:r>
              <a:rPr lang="en-US" b="1" dirty="0">
                <a:solidFill>
                  <a:srgbClr val="FF0000"/>
                </a:solidFill>
                <a:ea typeface="ＭＳ Ｐゴシック" charset="-128"/>
                <a:cs typeface="ＭＳ Ｐゴシック" charset="-128"/>
              </a:rPr>
              <a:t>checklist </a:t>
            </a:r>
            <a:r>
              <a:rPr lang="en-US" dirty="0">
                <a:ea typeface="ＭＳ Ｐゴシック" charset="-128"/>
                <a:cs typeface="ＭＳ Ｐゴシック" charset="-128"/>
              </a:rPr>
              <a:t>to ensure that all necessary disclosures are made for each account.</a:t>
            </a:r>
          </a:p>
        </p:txBody>
      </p:sp>
      <p:sp>
        <p:nvSpPr>
          <p:cNvPr id="4" name="Content Placeholder 3"/>
          <p:cNvSpPr>
            <a:spLocks noGrp="1"/>
          </p:cNvSpPr>
          <p:nvPr>
            <p:ph sz="quarter" idx="12"/>
          </p:nvPr>
        </p:nvSpPr>
        <p:spPr/>
        <p:txBody>
          <a:bodyPr/>
          <a:lstStyle/>
          <a:p>
            <a:pPr marL="0" indent="0" algn="r">
              <a:buNone/>
            </a:pPr>
            <a:r>
              <a:rPr lang="en-US" dirty="0"/>
              <a:t>Learning Objective 10-13</a:t>
            </a:r>
          </a:p>
        </p:txBody>
      </p:sp>
    </p:spTree>
    <p:extLst>
      <p:ext uri="{BB962C8B-B14F-4D97-AF65-F5344CB8AC3E}">
        <p14:creationId xmlns:p14="http://schemas.microsoft.com/office/powerpoint/2010/main" val="15120239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The Confirmation Process – Accounts Receivable</a:t>
            </a:r>
          </a:p>
        </p:txBody>
      </p:sp>
      <p:sp>
        <p:nvSpPr>
          <p:cNvPr id="3" name="Content Placeholder 2"/>
          <p:cNvSpPr>
            <a:spLocks noGrp="1"/>
          </p:cNvSpPr>
          <p:nvPr>
            <p:ph sz="quarter" idx="10"/>
          </p:nvPr>
        </p:nvSpPr>
        <p:spPr>
          <a:xfrm>
            <a:off x="457200" y="1600200"/>
            <a:ext cx="8229600" cy="4800600"/>
          </a:xfrm>
        </p:spPr>
        <p:txBody>
          <a:bodyPr>
            <a:noAutofit/>
          </a:bodyPr>
          <a:lstStyle/>
          <a:p>
            <a:pPr marL="0" indent="0">
              <a:buNone/>
            </a:pPr>
            <a:r>
              <a:rPr lang="en-US" altLang="en-US" dirty="0"/>
              <a:t>Confirmation is audit evidence that is a direct written response from third parties about the account receivable balance. Confirmation is a good source of evidence about the existence of the accounts receivable. </a:t>
            </a:r>
            <a:r>
              <a:rPr lang="en-US" altLang="en-US" b="1" dirty="0">
                <a:solidFill>
                  <a:srgbClr val="FF0000"/>
                </a:solidFill>
              </a:rPr>
              <a:t>The confirmation process should be controlled by the auditor</a:t>
            </a:r>
            <a:r>
              <a:rPr lang="en-US" altLang="en-US" dirty="0"/>
              <a:t>.</a:t>
            </a:r>
          </a:p>
        </p:txBody>
      </p:sp>
      <p:sp>
        <p:nvSpPr>
          <p:cNvPr id="4" name="Content Placeholder 3"/>
          <p:cNvSpPr>
            <a:spLocks noGrp="1"/>
          </p:cNvSpPr>
          <p:nvPr>
            <p:ph sz="quarter" idx="12"/>
          </p:nvPr>
        </p:nvSpPr>
        <p:spPr/>
        <p:txBody>
          <a:bodyPr/>
          <a:lstStyle/>
          <a:p>
            <a:pPr marL="0" indent="0" algn="r">
              <a:buNone/>
            </a:pPr>
            <a:r>
              <a:rPr lang="en-US" dirty="0"/>
              <a:t>Learning Objective 10-13</a:t>
            </a:r>
          </a:p>
        </p:txBody>
      </p:sp>
    </p:spTree>
    <p:extLst>
      <p:ext uri="{BB962C8B-B14F-4D97-AF65-F5344CB8AC3E}">
        <p14:creationId xmlns:p14="http://schemas.microsoft.com/office/powerpoint/2010/main" val="26054667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Omitting Confirmations</a:t>
            </a:r>
          </a:p>
        </p:txBody>
      </p:sp>
      <p:sp>
        <p:nvSpPr>
          <p:cNvPr id="3" name="Content Placeholder 2"/>
          <p:cNvSpPr>
            <a:spLocks noGrp="1"/>
          </p:cNvSpPr>
          <p:nvPr>
            <p:ph sz="quarter" idx="10"/>
          </p:nvPr>
        </p:nvSpPr>
        <p:spPr>
          <a:xfrm>
            <a:off x="457200" y="1600200"/>
            <a:ext cx="8229600" cy="4800600"/>
          </a:xfrm>
        </p:spPr>
        <p:txBody>
          <a:bodyPr>
            <a:noAutofit/>
          </a:bodyPr>
          <a:lstStyle/>
          <a:p>
            <a:pPr marL="0" indent="0">
              <a:buNone/>
            </a:pPr>
            <a:r>
              <a:rPr lang="en-US" altLang="en-US" b="1" dirty="0">
                <a:solidFill>
                  <a:srgbClr val="FF0000"/>
                </a:solidFill>
              </a:rPr>
              <a:t>Accounts receivable balance is immaterial</a:t>
            </a:r>
            <a:r>
              <a:rPr lang="en-US" altLang="en-US" dirty="0"/>
              <a:t>.</a:t>
            </a:r>
          </a:p>
          <a:p>
            <a:pPr marL="0" indent="0">
              <a:buNone/>
            </a:pPr>
            <a:r>
              <a:rPr lang="en-US" altLang="en-US" dirty="0"/>
              <a:t>External confirmations would be ineffective (based on prior experience).</a:t>
            </a:r>
          </a:p>
          <a:p>
            <a:pPr marL="0" indent="0">
              <a:buNone/>
            </a:pPr>
            <a:r>
              <a:rPr lang="en-US" altLang="en-US" b="1" dirty="0">
                <a:solidFill>
                  <a:srgbClr val="FF0000"/>
                </a:solidFill>
              </a:rPr>
              <a:t>The auditor’s assessed level of risk of material misstatement at the relevant assertion level is low, and the other planned substantive procedures address the assessed risk.</a:t>
            </a:r>
          </a:p>
        </p:txBody>
      </p:sp>
      <p:sp>
        <p:nvSpPr>
          <p:cNvPr id="4" name="Content Placeholder 3"/>
          <p:cNvSpPr>
            <a:spLocks noGrp="1"/>
          </p:cNvSpPr>
          <p:nvPr>
            <p:ph sz="quarter" idx="12"/>
          </p:nvPr>
        </p:nvSpPr>
        <p:spPr/>
        <p:txBody>
          <a:bodyPr/>
          <a:lstStyle/>
          <a:p>
            <a:pPr marL="0" indent="0" algn="r">
              <a:buNone/>
            </a:pPr>
            <a:r>
              <a:rPr lang="en-US" dirty="0"/>
              <a:t>Learning Objective 10-13</a:t>
            </a:r>
          </a:p>
        </p:txBody>
      </p:sp>
    </p:spTree>
    <p:extLst>
      <p:ext uri="{BB962C8B-B14F-4D97-AF65-F5344CB8AC3E}">
        <p14:creationId xmlns:p14="http://schemas.microsoft.com/office/powerpoint/2010/main" val="299420689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Factors Affecting the Reliability of A/R Confirmations</a:t>
            </a:r>
          </a:p>
        </p:txBody>
      </p:sp>
      <p:sp>
        <p:nvSpPr>
          <p:cNvPr id="3" name="Content Placeholder 2"/>
          <p:cNvSpPr>
            <a:spLocks noGrp="1"/>
          </p:cNvSpPr>
          <p:nvPr>
            <p:ph sz="quarter" idx="10"/>
          </p:nvPr>
        </p:nvSpPr>
        <p:spPr>
          <a:xfrm>
            <a:off x="457200" y="1600200"/>
            <a:ext cx="8229600" cy="4800600"/>
          </a:xfrm>
        </p:spPr>
        <p:txBody>
          <a:bodyPr>
            <a:noAutofit/>
          </a:bodyPr>
          <a:lstStyle/>
          <a:p>
            <a:pPr marL="0" indent="0">
              <a:buNone/>
              <a:defRPr/>
            </a:pPr>
            <a:r>
              <a:rPr lang="en-US" b="1" dirty="0">
                <a:solidFill>
                  <a:srgbClr val="FF0000"/>
                </a:solidFill>
              </a:rPr>
              <a:t>Type of confirmation request </a:t>
            </a:r>
            <a:r>
              <a:rPr lang="en-US" dirty="0"/>
              <a:t>(positive versus negative).</a:t>
            </a:r>
          </a:p>
          <a:p>
            <a:pPr marL="0" indent="0">
              <a:buNone/>
              <a:defRPr/>
            </a:pPr>
            <a:r>
              <a:rPr lang="en-US" dirty="0"/>
              <a:t>Prior experience with the client or similar engagements (e.g., response rate, accuracy of returned confirmations, misstatements identified).</a:t>
            </a:r>
          </a:p>
          <a:p>
            <a:pPr marL="0" indent="0">
              <a:buNone/>
              <a:defRPr/>
            </a:pPr>
            <a:r>
              <a:rPr lang="en-US" dirty="0"/>
              <a:t>The intended respondent (competence, knowledge, ability, and objectivity).</a:t>
            </a:r>
          </a:p>
        </p:txBody>
      </p:sp>
      <p:sp>
        <p:nvSpPr>
          <p:cNvPr id="4" name="Content Placeholder 3"/>
          <p:cNvSpPr>
            <a:spLocks noGrp="1"/>
          </p:cNvSpPr>
          <p:nvPr>
            <p:ph sz="quarter" idx="12"/>
          </p:nvPr>
        </p:nvSpPr>
        <p:spPr/>
        <p:txBody>
          <a:bodyPr/>
          <a:lstStyle/>
          <a:p>
            <a:pPr marL="0" indent="0" algn="r">
              <a:buNone/>
            </a:pPr>
            <a:r>
              <a:rPr lang="en-US" dirty="0"/>
              <a:t>Learning Objective 10-13</a:t>
            </a:r>
          </a:p>
        </p:txBody>
      </p:sp>
    </p:spTree>
    <p:extLst>
      <p:ext uri="{BB962C8B-B14F-4D97-AF65-F5344CB8AC3E}">
        <p14:creationId xmlns:p14="http://schemas.microsoft.com/office/powerpoint/2010/main" val="14804025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a:solidFill>
                  <a:srgbClr val="FF0000"/>
                </a:solidFill>
              </a:rPr>
              <a:t>Types of Confirmations</a:t>
            </a:r>
          </a:p>
        </p:txBody>
      </p:sp>
      <p:sp>
        <p:nvSpPr>
          <p:cNvPr id="3" name="Content Placeholder 2"/>
          <p:cNvSpPr>
            <a:spLocks noGrp="1"/>
          </p:cNvSpPr>
          <p:nvPr>
            <p:ph sz="quarter" idx="10"/>
          </p:nvPr>
        </p:nvSpPr>
        <p:spPr>
          <a:xfrm>
            <a:off x="457200" y="1600200"/>
            <a:ext cx="8229600" cy="4800600"/>
          </a:xfrm>
        </p:spPr>
        <p:txBody>
          <a:bodyPr>
            <a:noAutofit/>
          </a:bodyPr>
          <a:lstStyle/>
          <a:p>
            <a:pPr marL="0" indent="0">
              <a:buNone/>
              <a:defRPr/>
            </a:pPr>
            <a:r>
              <a:rPr lang="en-US" sz="2400" b="1" dirty="0">
                <a:solidFill>
                  <a:srgbClr val="FF0000"/>
                </a:solidFill>
              </a:rPr>
              <a:t>Positive Confirmation</a:t>
            </a:r>
          </a:p>
          <a:p>
            <a:pPr>
              <a:defRPr/>
            </a:pPr>
            <a:r>
              <a:rPr lang="en-US" sz="2400" dirty="0"/>
              <a:t>Requests that </a:t>
            </a:r>
            <a:r>
              <a:rPr lang="en-US" sz="2400" b="1" dirty="0">
                <a:solidFill>
                  <a:srgbClr val="FF0000"/>
                </a:solidFill>
              </a:rPr>
              <a:t>customers indicate whether they agree with the amount due</a:t>
            </a:r>
            <a:r>
              <a:rPr lang="en-US" sz="2400" dirty="0"/>
              <a:t> to the client. </a:t>
            </a:r>
            <a:r>
              <a:rPr lang="en-US" sz="2400" b="1" dirty="0">
                <a:solidFill>
                  <a:srgbClr val="FF0000"/>
                </a:solidFill>
              </a:rPr>
              <a:t>A response is expected </a:t>
            </a:r>
            <a:r>
              <a:rPr lang="en-US" sz="2400" dirty="0"/>
              <a:t>whether the customer agrees or disagrees with the balance indicated.</a:t>
            </a:r>
          </a:p>
          <a:p>
            <a:pPr marL="0" indent="0">
              <a:buNone/>
              <a:defRPr/>
            </a:pPr>
            <a:r>
              <a:rPr lang="en-US" sz="2400" b="1" dirty="0">
                <a:solidFill>
                  <a:srgbClr val="FF0000"/>
                </a:solidFill>
              </a:rPr>
              <a:t>Negative Confirmation</a:t>
            </a:r>
          </a:p>
          <a:p>
            <a:pPr>
              <a:defRPr/>
            </a:pPr>
            <a:r>
              <a:rPr lang="en-US" sz="2400" dirty="0"/>
              <a:t>Requests that the customer </a:t>
            </a:r>
            <a:r>
              <a:rPr lang="en-US" sz="2400" b="1" dirty="0">
                <a:solidFill>
                  <a:srgbClr val="FF0000"/>
                </a:solidFill>
              </a:rPr>
              <a:t>respond only when they disagree</a:t>
            </a:r>
            <a:r>
              <a:rPr lang="en-US" sz="2400" dirty="0"/>
              <a:t> with the amount due to the client. Negative confirmations are </a:t>
            </a:r>
            <a:r>
              <a:rPr lang="en-US" sz="2400" b="1" dirty="0">
                <a:solidFill>
                  <a:srgbClr val="FF0000"/>
                </a:solidFill>
              </a:rPr>
              <a:t>used when the client has many small account balances and control risk is assessed as low.</a:t>
            </a:r>
          </a:p>
        </p:txBody>
      </p:sp>
      <p:sp>
        <p:nvSpPr>
          <p:cNvPr id="4" name="Content Placeholder 3"/>
          <p:cNvSpPr>
            <a:spLocks noGrp="1"/>
          </p:cNvSpPr>
          <p:nvPr>
            <p:ph sz="quarter" idx="12"/>
          </p:nvPr>
        </p:nvSpPr>
        <p:spPr/>
        <p:txBody>
          <a:bodyPr/>
          <a:lstStyle/>
          <a:p>
            <a:pPr marL="0" indent="0" algn="r">
              <a:buNone/>
            </a:pPr>
            <a:r>
              <a:rPr lang="en-US" dirty="0"/>
              <a:t>Learning Objective 10-13</a:t>
            </a:r>
          </a:p>
        </p:txBody>
      </p:sp>
    </p:spTree>
    <p:extLst>
      <p:ext uri="{BB962C8B-B14F-4D97-AF65-F5344CB8AC3E}">
        <p14:creationId xmlns:p14="http://schemas.microsoft.com/office/powerpoint/2010/main" val="345652043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Timing</a:t>
            </a:r>
          </a:p>
        </p:txBody>
      </p:sp>
      <p:sp>
        <p:nvSpPr>
          <p:cNvPr id="3" name="Content Placeholder 2"/>
          <p:cNvSpPr>
            <a:spLocks noGrp="1"/>
          </p:cNvSpPr>
          <p:nvPr>
            <p:ph sz="quarter" idx="10"/>
          </p:nvPr>
        </p:nvSpPr>
        <p:spPr>
          <a:xfrm>
            <a:off x="457200" y="1600200"/>
            <a:ext cx="8229600" cy="4800600"/>
          </a:xfrm>
        </p:spPr>
        <p:txBody>
          <a:bodyPr>
            <a:noAutofit/>
          </a:bodyPr>
          <a:lstStyle/>
          <a:p>
            <a:pPr marL="0" indent="0">
              <a:buNone/>
            </a:pPr>
            <a:r>
              <a:rPr lang="en-US" dirty="0">
                <a:ea typeface="ＭＳ Ｐゴシック" charset="-128"/>
                <a:cs typeface="ＭＳ Ｐゴシック" charset="-128"/>
              </a:rPr>
              <a:t>The confirmation request should be sent soon after the end of the accounting period in order to maximize the response rate.</a:t>
            </a:r>
          </a:p>
        </p:txBody>
      </p:sp>
      <p:sp>
        <p:nvSpPr>
          <p:cNvPr id="4" name="Content Placeholder 3"/>
          <p:cNvSpPr>
            <a:spLocks noGrp="1"/>
          </p:cNvSpPr>
          <p:nvPr>
            <p:ph sz="quarter" idx="12"/>
          </p:nvPr>
        </p:nvSpPr>
        <p:spPr/>
        <p:txBody>
          <a:bodyPr/>
          <a:lstStyle/>
          <a:p>
            <a:pPr marL="0" indent="0" algn="r">
              <a:buNone/>
            </a:pPr>
            <a:r>
              <a:rPr lang="en-US" dirty="0"/>
              <a:t>Learning Objective 10-13</a:t>
            </a:r>
          </a:p>
        </p:txBody>
      </p:sp>
    </p:spTree>
    <p:extLst>
      <p:ext uri="{BB962C8B-B14F-4D97-AF65-F5344CB8AC3E}">
        <p14:creationId xmlns:p14="http://schemas.microsoft.com/office/powerpoint/2010/main" val="20190333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Confirmation Procedures</a:t>
            </a:r>
          </a:p>
        </p:txBody>
      </p:sp>
      <p:sp>
        <p:nvSpPr>
          <p:cNvPr id="3" name="Content Placeholder 2"/>
          <p:cNvSpPr>
            <a:spLocks noGrp="1"/>
          </p:cNvSpPr>
          <p:nvPr>
            <p:ph sz="quarter" idx="10"/>
          </p:nvPr>
        </p:nvSpPr>
        <p:spPr>
          <a:xfrm>
            <a:off x="457200" y="1219200"/>
            <a:ext cx="8229600" cy="5364162"/>
          </a:xfrm>
        </p:spPr>
        <p:txBody>
          <a:bodyPr>
            <a:noAutofit/>
          </a:bodyPr>
          <a:lstStyle/>
          <a:p>
            <a:pPr marL="0" indent="0">
              <a:buNone/>
            </a:pPr>
            <a:r>
              <a:rPr lang="en-US" altLang="en-US" sz="2400" dirty="0"/>
              <a:t>The auditor should </a:t>
            </a:r>
            <a:r>
              <a:rPr lang="en-US" altLang="en-US" sz="2400" b="1" dirty="0">
                <a:solidFill>
                  <a:srgbClr val="FF0000"/>
                </a:solidFill>
              </a:rPr>
              <a:t>mail the confirmation requests outside the entity’s</a:t>
            </a:r>
            <a:r>
              <a:rPr lang="en-US" altLang="ja-JP" sz="2400" b="1" dirty="0">
                <a:solidFill>
                  <a:srgbClr val="FF0000"/>
                </a:solidFill>
              </a:rPr>
              <a:t> facilities</a:t>
            </a:r>
            <a:r>
              <a:rPr lang="en-US" altLang="ja-JP" sz="2400" dirty="0"/>
              <a:t>. A record should be maintained of the confirmations mailed and those returned. </a:t>
            </a:r>
            <a:r>
              <a:rPr lang="en-US" altLang="ja-JP" sz="2400" b="1" dirty="0">
                <a:solidFill>
                  <a:srgbClr val="FF0000"/>
                </a:solidFill>
              </a:rPr>
              <a:t>A second request may be necessary</a:t>
            </a:r>
            <a:r>
              <a:rPr lang="en-US" altLang="ja-JP" sz="2400" dirty="0"/>
              <a:t> in some cases.</a:t>
            </a:r>
          </a:p>
          <a:p>
            <a:pPr marL="0" indent="0">
              <a:buNone/>
            </a:pPr>
            <a:r>
              <a:rPr lang="en-US" altLang="en-US" sz="2400" dirty="0"/>
              <a:t>For each exception received, the auditor should examine the reasons for the difference between the balance on the client’s books and the balance indicated by the customer.</a:t>
            </a:r>
          </a:p>
          <a:p>
            <a:pPr marL="0" indent="0">
              <a:buNone/>
            </a:pPr>
            <a:r>
              <a:rPr lang="en-US" sz="2400" dirty="0"/>
              <a:t>In many cases, exceptions result from what are referred to as </a:t>
            </a:r>
            <a:r>
              <a:rPr lang="en-US" sz="2400" b="1" i="1" dirty="0">
                <a:solidFill>
                  <a:srgbClr val="FF0000"/>
                </a:solidFill>
              </a:rPr>
              <a:t>timing differences</a:t>
            </a:r>
            <a:r>
              <a:rPr lang="en-US" sz="2400" i="1" dirty="0"/>
              <a:t>. </a:t>
            </a:r>
            <a:r>
              <a:rPr lang="en-US" sz="2400" dirty="0"/>
              <a:t>Such differences occur because of delays in recording transactions in either the client’s or the customer’s records.</a:t>
            </a:r>
            <a:endParaRPr lang="en-US" altLang="en-US" sz="2400" dirty="0"/>
          </a:p>
        </p:txBody>
      </p:sp>
      <p:sp>
        <p:nvSpPr>
          <p:cNvPr id="4" name="Content Placeholder 3"/>
          <p:cNvSpPr>
            <a:spLocks noGrp="1"/>
          </p:cNvSpPr>
          <p:nvPr>
            <p:ph sz="quarter" idx="12"/>
          </p:nvPr>
        </p:nvSpPr>
        <p:spPr/>
        <p:txBody>
          <a:bodyPr/>
          <a:lstStyle/>
          <a:p>
            <a:pPr marL="0" indent="0" algn="r">
              <a:buNone/>
            </a:pPr>
            <a:r>
              <a:rPr lang="en-US" dirty="0"/>
              <a:t>Learning Objective 10-13</a:t>
            </a:r>
          </a:p>
        </p:txBody>
      </p:sp>
    </p:spTree>
    <p:extLst>
      <p:ext uri="{BB962C8B-B14F-4D97-AF65-F5344CB8AC3E}">
        <p14:creationId xmlns:p14="http://schemas.microsoft.com/office/powerpoint/2010/main" val="6396516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 y="274638"/>
            <a:ext cx="9052560" cy="1143000"/>
          </a:xfrm>
        </p:spPr>
        <p:txBody>
          <a:bodyPr>
            <a:noAutofit/>
          </a:bodyPr>
          <a:lstStyle/>
          <a:p>
            <a:r>
              <a:rPr lang="en-US" dirty="0"/>
              <a:t>Fraud Risks in Revenue Recognition</a:t>
            </a:r>
          </a:p>
        </p:txBody>
      </p:sp>
      <p:sp>
        <p:nvSpPr>
          <p:cNvPr id="3" name="Content Placeholder 2"/>
          <p:cNvSpPr>
            <a:spLocks noGrp="1"/>
          </p:cNvSpPr>
          <p:nvPr>
            <p:ph sz="quarter" idx="10"/>
          </p:nvPr>
        </p:nvSpPr>
        <p:spPr>
          <a:xfrm>
            <a:off x="457200" y="1066800"/>
            <a:ext cx="8229600" cy="5516562"/>
          </a:xfrm>
        </p:spPr>
        <p:txBody>
          <a:bodyPr>
            <a:normAutofit lnSpcReduction="10000"/>
          </a:bodyPr>
          <a:lstStyle/>
          <a:p>
            <a:pPr marL="514350" indent="-514350">
              <a:buFont typeface="+mj-lt"/>
              <a:buAutoNum type="arabicPeriod"/>
            </a:pPr>
            <a:endParaRPr lang="en-US" b="1" dirty="0">
              <a:solidFill>
                <a:srgbClr val="FF0000"/>
              </a:solidFill>
            </a:endParaRPr>
          </a:p>
          <a:p>
            <a:pPr marL="514350" indent="-514350">
              <a:buFont typeface="+mj-lt"/>
              <a:buAutoNum type="arabicPeriod"/>
            </a:pPr>
            <a:r>
              <a:rPr lang="en-US" b="1" dirty="0">
                <a:solidFill>
                  <a:srgbClr val="FF0000"/>
                </a:solidFill>
              </a:rPr>
              <a:t>Early revenue recognition</a:t>
            </a:r>
          </a:p>
          <a:p>
            <a:pPr marL="514350" indent="-514350">
              <a:buFont typeface="+mj-lt"/>
              <a:buAutoNum type="arabicPeriod"/>
            </a:pPr>
            <a:r>
              <a:rPr lang="en-US" b="1" dirty="0">
                <a:solidFill>
                  <a:srgbClr val="FF0000"/>
                </a:solidFill>
              </a:rPr>
              <a:t>Holding the books open past the close of accounting period</a:t>
            </a:r>
          </a:p>
          <a:p>
            <a:pPr marL="514350" indent="-514350">
              <a:buFont typeface="+mj-lt"/>
              <a:buAutoNum type="arabicPeriod"/>
            </a:pPr>
            <a:r>
              <a:rPr lang="en-US" b="1" dirty="0">
                <a:solidFill>
                  <a:srgbClr val="FF0000"/>
                </a:solidFill>
              </a:rPr>
              <a:t>Fictitious Sales</a:t>
            </a:r>
          </a:p>
          <a:p>
            <a:pPr marL="514350" indent="-514350">
              <a:buFont typeface="+mj-lt"/>
              <a:buAutoNum type="arabicPeriod"/>
            </a:pPr>
            <a:r>
              <a:rPr lang="en-US" b="1" dirty="0">
                <a:solidFill>
                  <a:srgbClr val="FF0000"/>
                </a:solidFill>
              </a:rPr>
              <a:t>Failure to record sales returns</a:t>
            </a:r>
          </a:p>
          <a:p>
            <a:pPr marL="514350" indent="-514350">
              <a:buFont typeface="+mj-lt"/>
              <a:buAutoNum type="arabicPeriod"/>
            </a:pPr>
            <a:r>
              <a:rPr lang="en-US" b="1" dirty="0">
                <a:solidFill>
                  <a:srgbClr val="FF0000"/>
                </a:solidFill>
              </a:rPr>
              <a:t>Side agreements – alter sales terms</a:t>
            </a:r>
          </a:p>
          <a:p>
            <a:pPr marL="514350" indent="-514350">
              <a:buFont typeface="+mj-lt"/>
              <a:buAutoNum type="arabicPeriod"/>
            </a:pPr>
            <a:r>
              <a:rPr lang="en-US" b="1" dirty="0">
                <a:solidFill>
                  <a:srgbClr val="FF0000"/>
                </a:solidFill>
              </a:rPr>
              <a:t>Channel stuffing – convincing distributors to purchase more inventory than they can sell in the near term</a:t>
            </a:r>
          </a:p>
          <a:p>
            <a:pPr marL="514350" indent="-514350">
              <a:buFont typeface="+mj-lt"/>
              <a:buAutoNum type="arabicPeriod"/>
            </a:pPr>
            <a:r>
              <a:rPr lang="en-US" b="1" dirty="0">
                <a:solidFill>
                  <a:srgbClr val="FF0000"/>
                </a:solidFill>
              </a:rPr>
              <a:t>Overstatement of Receivables – reporting fictious balances, understating uncollectible accounts</a:t>
            </a:r>
          </a:p>
          <a:p>
            <a:pPr marL="514350" indent="-514350">
              <a:buFont typeface="+mj-lt"/>
              <a:buAutoNum type="arabicPeriod"/>
            </a:pPr>
            <a:endParaRPr lang="en-US" b="1" dirty="0">
              <a:solidFill>
                <a:srgbClr val="FF0000"/>
              </a:solidFill>
            </a:endParaRPr>
          </a:p>
          <a:p>
            <a:pPr marL="0" indent="0">
              <a:buNone/>
            </a:pPr>
            <a:endParaRPr lang="en-US" b="1" dirty="0">
              <a:solidFill>
                <a:srgbClr val="FF0000"/>
              </a:solidFill>
            </a:endParaRPr>
          </a:p>
          <a:p>
            <a:pPr marL="514350" indent="-514350">
              <a:buFont typeface="+mj-lt"/>
              <a:buAutoNum type="arabicPeriod"/>
            </a:pPr>
            <a:endParaRPr lang="en-US" b="1" dirty="0">
              <a:solidFill>
                <a:srgbClr val="FF0000"/>
              </a:solidFill>
            </a:endParaRPr>
          </a:p>
        </p:txBody>
      </p:sp>
      <p:sp>
        <p:nvSpPr>
          <p:cNvPr id="4" name="Content Placeholder 3"/>
          <p:cNvSpPr>
            <a:spLocks noGrp="1"/>
          </p:cNvSpPr>
          <p:nvPr>
            <p:ph sz="quarter" idx="12"/>
          </p:nvPr>
        </p:nvSpPr>
        <p:spPr/>
        <p:txBody>
          <a:bodyPr/>
          <a:lstStyle/>
          <a:p>
            <a:pPr marL="0" indent="0" algn="r">
              <a:buNone/>
            </a:pPr>
            <a:r>
              <a:rPr lang="en-US" dirty="0"/>
              <a:t>Learning Objective 10-1</a:t>
            </a:r>
          </a:p>
        </p:txBody>
      </p:sp>
    </p:spTree>
    <p:extLst>
      <p:ext uri="{BB962C8B-B14F-4D97-AF65-F5344CB8AC3E}">
        <p14:creationId xmlns:p14="http://schemas.microsoft.com/office/powerpoint/2010/main" val="91115174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a:solidFill>
                  <a:srgbClr val="FF0000"/>
                </a:solidFill>
              </a:rPr>
              <a:t>Alternative Procedures</a:t>
            </a:r>
          </a:p>
        </p:txBody>
      </p:sp>
      <p:sp>
        <p:nvSpPr>
          <p:cNvPr id="3" name="Content Placeholder 2"/>
          <p:cNvSpPr>
            <a:spLocks noGrp="1"/>
          </p:cNvSpPr>
          <p:nvPr>
            <p:ph sz="quarter" idx="10"/>
          </p:nvPr>
        </p:nvSpPr>
        <p:spPr>
          <a:xfrm>
            <a:off x="457200" y="1524000"/>
            <a:ext cx="8229600" cy="5029200"/>
          </a:xfrm>
        </p:spPr>
        <p:txBody>
          <a:bodyPr>
            <a:noAutofit/>
          </a:bodyPr>
          <a:lstStyle/>
          <a:p>
            <a:pPr marL="0" indent="0">
              <a:buNone/>
            </a:pPr>
            <a:r>
              <a:rPr lang="en-US" altLang="en-US" dirty="0"/>
              <a:t>When the </a:t>
            </a:r>
            <a:r>
              <a:rPr lang="en-US" altLang="en-US" b="1" dirty="0">
                <a:solidFill>
                  <a:srgbClr val="FF0000"/>
                </a:solidFill>
              </a:rPr>
              <a:t>auditor does not receive responses </a:t>
            </a:r>
            <a:r>
              <a:rPr lang="en-US" altLang="en-US" dirty="0"/>
              <a:t>to positive confirmations, alternative audit procedures are used. These alternative procedures include:</a:t>
            </a:r>
          </a:p>
          <a:p>
            <a:pPr>
              <a:buFont typeface="+mj-lt"/>
              <a:buAutoNum type="arabicPeriod"/>
            </a:pPr>
            <a:r>
              <a:rPr lang="en-US" altLang="en-US" b="1" dirty="0">
                <a:solidFill>
                  <a:srgbClr val="FF0000"/>
                </a:solidFill>
              </a:rPr>
              <a:t>Examination of specific subsequent cash receipts</a:t>
            </a:r>
            <a:r>
              <a:rPr lang="en-US" altLang="en-US" dirty="0"/>
              <a:t>.</a:t>
            </a:r>
          </a:p>
          <a:p>
            <a:pPr>
              <a:buFont typeface="+mj-lt"/>
              <a:buAutoNum type="arabicPeriod"/>
            </a:pPr>
            <a:r>
              <a:rPr lang="en-US" altLang="en-US" b="1" dirty="0">
                <a:solidFill>
                  <a:srgbClr val="FF0000"/>
                </a:solidFill>
              </a:rPr>
              <a:t>Examination of shipping documentation</a:t>
            </a:r>
            <a:r>
              <a:rPr lang="en-US" altLang="en-US" dirty="0"/>
              <a:t>.</a:t>
            </a:r>
            <a:endParaRPr lang="en-US" altLang="en-US" i="1" dirty="0"/>
          </a:p>
          <a:p>
            <a:pPr>
              <a:buFont typeface="+mj-lt"/>
              <a:buAutoNum type="arabicPeriod"/>
            </a:pPr>
            <a:r>
              <a:rPr lang="en-US" altLang="en-US" b="1" dirty="0">
                <a:solidFill>
                  <a:srgbClr val="FF0000"/>
                </a:solidFill>
              </a:rPr>
              <a:t>Examination of other client documentation</a:t>
            </a:r>
            <a:r>
              <a:rPr lang="en-US" altLang="en-US" dirty="0"/>
              <a:t>.</a:t>
            </a:r>
          </a:p>
        </p:txBody>
      </p:sp>
      <p:sp>
        <p:nvSpPr>
          <p:cNvPr id="4" name="Content Placeholder 3"/>
          <p:cNvSpPr>
            <a:spLocks noGrp="1"/>
          </p:cNvSpPr>
          <p:nvPr>
            <p:ph sz="quarter" idx="12"/>
          </p:nvPr>
        </p:nvSpPr>
        <p:spPr/>
        <p:txBody>
          <a:bodyPr/>
          <a:lstStyle/>
          <a:p>
            <a:pPr marL="0" indent="0" algn="r">
              <a:buNone/>
            </a:pPr>
            <a:r>
              <a:rPr lang="en-US" dirty="0"/>
              <a:t>Learning Objective 10-14</a:t>
            </a:r>
          </a:p>
        </p:txBody>
      </p:sp>
    </p:spTree>
    <p:extLst>
      <p:ext uri="{BB962C8B-B14F-4D97-AF65-F5344CB8AC3E}">
        <p14:creationId xmlns:p14="http://schemas.microsoft.com/office/powerpoint/2010/main" val="1456416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Types of Transactions and Financial Statement Accounts Affected (1 of 2)</a:t>
            </a:r>
          </a:p>
        </p:txBody>
      </p:sp>
      <p:sp>
        <p:nvSpPr>
          <p:cNvPr id="3" name="Content Placeholder 2"/>
          <p:cNvSpPr>
            <a:spLocks noGrp="1"/>
          </p:cNvSpPr>
          <p:nvPr>
            <p:ph sz="quarter" idx="10"/>
          </p:nvPr>
        </p:nvSpPr>
        <p:spPr/>
        <p:txBody>
          <a:bodyPr>
            <a:normAutofit/>
          </a:bodyPr>
          <a:lstStyle/>
          <a:p>
            <a:pPr marL="0" indent="0">
              <a:buNone/>
              <a:defRPr/>
            </a:pPr>
            <a:r>
              <a:rPr lang="en-US" altLang="en-US" dirty="0">
                <a:ea typeface="ＭＳ Ｐゴシック" pitchFamily="34" charset="-128"/>
                <a:cs typeface="ＭＳ Ｐゴシック" pitchFamily="34" charset="-128"/>
              </a:rPr>
              <a:t>Three types of transactions are typically processed through the revenue process:</a:t>
            </a:r>
          </a:p>
          <a:p>
            <a:pPr marL="514350" indent="-514350">
              <a:buFont typeface="+mj-lt"/>
              <a:buAutoNum type="arabicPeriod"/>
              <a:defRPr/>
            </a:pPr>
            <a:r>
              <a:rPr lang="en-US" altLang="en-US" dirty="0">
                <a:ea typeface="ＭＳ Ｐゴシック" pitchFamily="34" charset="-128"/>
                <a:cs typeface="ＭＳ Ｐゴシック" pitchFamily="34" charset="-128"/>
              </a:rPr>
              <a:t>The </a:t>
            </a:r>
            <a:r>
              <a:rPr lang="en-US" altLang="en-US" b="1" dirty="0">
                <a:solidFill>
                  <a:srgbClr val="FF0000"/>
                </a:solidFill>
                <a:ea typeface="ＭＳ Ｐゴシック" pitchFamily="34" charset="-128"/>
                <a:cs typeface="ＭＳ Ｐゴシック" pitchFamily="34" charset="-128"/>
              </a:rPr>
              <a:t>sale of goods or rendering of a service for cash or credit</a:t>
            </a:r>
            <a:r>
              <a:rPr lang="en-US" altLang="en-US" dirty="0">
                <a:ea typeface="ＭＳ Ｐゴシック" pitchFamily="34" charset="-128"/>
                <a:cs typeface="ＭＳ Ｐゴシック" pitchFamily="34" charset="-128"/>
              </a:rPr>
              <a:t>.</a:t>
            </a:r>
          </a:p>
          <a:p>
            <a:pPr marL="514350" indent="-514350">
              <a:buFont typeface="+mj-lt"/>
              <a:buAutoNum type="arabicPeriod"/>
              <a:defRPr/>
            </a:pPr>
            <a:r>
              <a:rPr lang="en-US" altLang="en-US" dirty="0">
                <a:ea typeface="ＭＳ Ｐゴシック" pitchFamily="34" charset="-128"/>
                <a:cs typeface="ＭＳ Ｐゴシック" pitchFamily="34" charset="-128"/>
              </a:rPr>
              <a:t>The </a:t>
            </a:r>
            <a:r>
              <a:rPr lang="en-US" altLang="en-US" b="1" dirty="0">
                <a:solidFill>
                  <a:srgbClr val="FF0000"/>
                </a:solidFill>
                <a:ea typeface="ＭＳ Ｐゴシック" pitchFamily="34" charset="-128"/>
                <a:cs typeface="ＭＳ Ｐゴシック" pitchFamily="34" charset="-128"/>
              </a:rPr>
              <a:t>receipt of cash </a:t>
            </a:r>
            <a:r>
              <a:rPr lang="en-US" altLang="en-US" dirty="0">
                <a:ea typeface="ＭＳ Ｐゴシック" pitchFamily="34" charset="-128"/>
                <a:cs typeface="ＭＳ Ｐゴシック" pitchFamily="34" charset="-128"/>
              </a:rPr>
              <a:t>from the customer in payment for goods or services.</a:t>
            </a:r>
          </a:p>
          <a:p>
            <a:pPr marL="514350" indent="-514350">
              <a:buFont typeface="+mj-lt"/>
              <a:buAutoNum type="arabicPeriod"/>
              <a:defRPr/>
            </a:pPr>
            <a:r>
              <a:rPr lang="en-US" altLang="en-US" dirty="0">
                <a:ea typeface="ＭＳ Ｐゴシック" pitchFamily="34" charset="-128"/>
                <a:cs typeface="ＭＳ Ｐゴシック" pitchFamily="34" charset="-128"/>
              </a:rPr>
              <a:t>The </a:t>
            </a:r>
            <a:r>
              <a:rPr lang="en-US" altLang="en-US" b="1" dirty="0">
                <a:solidFill>
                  <a:srgbClr val="FF0000"/>
                </a:solidFill>
                <a:ea typeface="ＭＳ Ｐゴシック" pitchFamily="34" charset="-128"/>
                <a:cs typeface="ＭＳ Ｐゴシック" pitchFamily="34" charset="-128"/>
              </a:rPr>
              <a:t>return of goods by the customer </a:t>
            </a:r>
            <a:r>
              <a:rPr lang="en-US" altLang="en-US" dirty="0">
                <a:ea typeface="ＭＳ Ｐゴシック" pitchFamily="34" charset="-128"/>
                <a:cs typeface="ＭＳ Ｐゴシック" pitchFamily="34" charset="-128"/>
              </a:rPr>
              <a:t>for credit or cash.</a:t>
            </a:r>
            <a:endParaRPr lang="en-US" dirty="0"/>
          </a:p>
        </p:txBody>
      </p:sp>
      <p:sp>
        <p:nvSpPr>
          <p:cNvPr id="4" name="Content Placeholder 3"/>
          <p:cNvSpPr>
            <a:spLocks noGrp="1"/>
          </p:cNvSpPr>
          <p:nvPr>
            <p:ph sz="quarter" idx="12"/>
          </p:nvPr>
        </p:nvSpPr>
        <p:spPr/>
        <p:txBody>
          <a:bodyPr/>
          <a:lstStyle/>
          <a:p>
            <a:pPr marL="0" indent="0" algn="r">
              <a:buNone/>
            </a:pPr>
            <a:r>
              <a:rPr lang="en-US" dirty="0"/>
              <a:t>Learning Objective 10-3</a:t>
            </a:r>
          </a:p>
        </p:txBody>
      </p:sp>
    </p:spTree>
    <p:extLst>
      <p:ext uri="{BB962C8B-B14F-4D97-AF65-F5344CB8AC3E}">
        <p14:creationId xmlns:p14="http://schemas.microsoft.com/office/powerpoint/2010/main" val="3276721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Types of Documents and Records (1 of 7)</a:t>
            </a:r>
          </a:p>
        </p:txBody>
      </p:sp>
      <p:sp>
        <p:nvSpPr>
          <p:cNvPr id="3" name="Content Placeholder 2"/>
          <p:cNvSpPr>
            <a:spLocks noGrp="1"/>
          </p:cNvSpPr>
          <p:nvPr>
            <p:ph sz="quarter" idx="10"/>
          </p:nvPr>
        </p:nvSpPr>
        <p:spPr/>
        <p:txBody>
          <a:bodyPr/>
          <a:lstStyle/>
          <a:p>
            <a:pPr marL="0" indent="0">
              <a:buNone/>
            </a:pPr>
            <a:r>
              <a:rPr lang="en-US" b="1" dirty="0">
                <a:solidFill>
                  <a:srgbClr val="FF0000"/>
                </a:solidFill>
              </a:rPr>
              <a:t>Credit Approval Form</a:t>
            </a:r>
          </a:p>
          <a:p>
            <a:r>
              <a:rPr lang="en-US" dirty="0"/>
              <a:t>For credit sales, the entity must have a formal procedure for investigating the creditworthiness of the customer.</a:t>
            </a:r>
          </a:p>
          <a:p>
            <a:pPr marL="0" indent="0">
              <a:buNone/>
            </a:pPr>
            <a:r>
              <a:rPr lang="en-US" b="1" dirty="0">
                <a:solidFill>
                  <a:srgbClr val="FF0000"/>
                </a:solidFill>
              </a:rPr>
              <a:t>Customer Sales Order</a:t>
            </a:r>
          </a:p>
          <a:p>
            <a:r>
              <a:rPr lang="en-US" dirty="0"/>
              <a:t>Contains the details of the type and quantity of products or services ordered by the customer.</a:t>
            </a:r>
          </a:p>
        </p:txBody>
      </p:sp>
      <p:sp>
        <p:nvSpPr>
          <p:cNvPr id="4" name="Content Placeholder 3"/>
          <p:cNvSpPr>
            <a:spLocks noGrp="1"/>
          </p:cNvSpPr>
          <p:nvPr>
            <p:ph sz="quarter" idx="12"/>
          </p:nvPr>
        </p:nvSpPr>
        <p:spPr/>
        <p:txBody>
          <a:bodyPr/>
          <a:lstStyle/>
          <a:p>
            <a:pPr marL="0" indent="0" algn="r">
              <a:buNone/>
            </a:pPr>
            <a:r>
              <a:rPr lang="en-US" dirty="0"/>
              <a:t>Learning Objective 10-4</a:t>
            </a:r>
          </a:p>
        </p:txBody>
      </p:sp>
    </p:spTree>
    <p:extLst>
      <p:ext uri="{BB962C8B-B14F-4D97-AF65-F5344CB8AC3E}">
        <p14:creationId xmlns:p14="http://schemas.microsoft.com/office/powerpoint/2010/main" val="831979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Types of Documents and Records (2 of 7)</a:t>
            </a:r>
          </a:p>
        </p:txBody>
      </p:sp>
      <p:sp>
        <p:nvSpPr>
          <p:cNvPr id="3" name="Content Placeholder 2"/>
          <p:cNvSpPr>
            <a:spLocks noGrp="1"/>
          </p:cNvSpPr>
          <p:nvPr>
            <p:ph sz="quarter" idx="10"/>
          </p:nvPr>
        </p:nvSpPr>
        <p:spPr/>
        <p:txBody>
          <a:bodyPr/>
          <a:lstStyle/>
          <a:p>
            <a:pPr marL="0" indent="0">
              <a:buNone/>
            </a:pPr>
            <a:r>
              <a:rPr lang="en-US" dirty="0"/>
              <a:t>Open-Order Report</a:t>
            </a:r>
          </a:p>
          <a:p>
            <a:r>
              <a:rPr lang="en-US" dirty="0"/>
              <a:t>A report of all customer orders for which processing has not been completed.</a:t>
            </a:r>
          </a:p>
          <a:p>
            <a:pPr marL="0" indent="0">
              <a:buNone/>
            </a:pPr>
            <a:r>
              <a:rPr lang="en-US" b="1" dirty="0">
                <a:solidFill>
                  <a:srgbClr val="FF0000"/>
                </a:solidFill>
              </a:rPr>
              <a:t>Shipping Document</a:t>
            </a:r>
          </a:p>
          <a:p>
            <a:r>
              <a:rPr lang="en-US" dirty="0"/>
              <a:t>This document generally serves as a bill of lading and contains information on the type of product shipped, the quantity shipped, and other relevant information.</a:t>
            </a:r>
          </a:p>
        </p:txBody>
      </p:sp>
      <p:sp>
        <p:nvSpPr>
          <p:cNvPr id="4" name="Content Placeholder 3"/>
          <p:cNvSpPr>
            <a:spLocks noGrp="1"/>
          </p:cNvSpPr>
          <p:nvPr>
            <p:ph sz="quarter" idx="12"/>
          </p:nvPr>
        </p:nvSpPr>
        <p:spPr/>
        <p:txBody>
          <a:bodyPr/>
          <a:lstStyle/>
          <a:p>
            <a:pPr marL="0" indent="0" algn="r">
              <a:buNone/>
            </a:pPr>
            <a:r>
              <a:rPr lang="en-US" dirty="0"/>
              <a:t>Learning Objective 10-4</a:t>
            </a:r>
          </a:p>
        </p:txBody>
      </p:sp>
    </p:spTree>
    <p:extLst>
      <p:ext uri="{BB962C8B-B14F-4D97-AF65-F5344CB8AC3E}">
        <p14:creationId xmlns:p14="http://schemas.microsoft.com/office/powerpoint/2010/main" val="2752431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Types of Documents and Records (3 of 7)</a:t>
            </a:r>
          </a:p>
        </p:txBody>
      </p:sp>
      <p:sp>
        <p:nvSpPr>
          <p:cNvPr id="3" name="Content Placeholder 2"/>
          <p:cNvSpPr>
            <a:spLocks noGrp="1"/>
          </p:cNvSpPr>
          <p:nvPr>
            <p:ph sz="quarter" idx="10"/>
          </p:nvPr>
        </p:nvSpPr>
        <p:spPr/>
        <p:txBody>
          <a:bodyPr>
            <a:normAutofit lnSpcReduction="10000"/>
          </a:bodyPr>
          <a:lstStyle/>
          <a:p>
            <a:pPr marL="0" indent="0">
              <a:buNone/>
            </a:pPr>
            <a:r>
              <a:rPr lang="en-US" b="1" dirty="0">
                <a:solidFill>
                  <a:srgbClr val="FF0000"/>
                </a:solidFill>
              </a:rPr>
              <a:t>Sales Invoice</a:t>
            </a:r>
          </a:p>
          <a:p>
            <a:r>
              <a:rPr lang="en-US" dirty="0"/>
              <a:t>The document is used to bill the customer. This document contains information on the type of product or service, the quantity, the price, and the terms of trade.</a:t>
            </a:r>
          </a:p>
          <a:p>
            <a:pPr marL="0" indent="0">
              <a:buNone/>
            </a:pPr>
            <a:r>
              <a:rPr lang="en-US" b="1" dirty="0">
                <a:solidFill>
                  <a:srgbClr val="FF0000"/>
                </a:solidFill>
              </a:rPr>
              <a:t>Sales Journal</a:t>
            </a:r>
          </a:p>
          <a:p>
            <a:r>
              <a:rPr lang="en-US" dirty="0"/>
              <a:t>Once a sales invoice has been issued, and revenue can be recognized per ASC 606, the sale needs to be recorded in the accounting records. The sales journal is used to record information about the sales transaction.</a:t>
            </a:r>
          </a:p>
        </p:txBody>
      </p:sp>
      <p:sp>
        <p:nvSpPr>
          <p:cNvPr id="4" name="Content Placeholder 3"/>
          <p:cNvSpPr>
            <a:spLocks noGrp="1"/>
          </p:cNvSpPr>
          <p:nvPr>
            <p:ph sz="quarter" idx="12"/>
          </p:nvPr>
        </p:nvSpPr>
        <p:spPr/>
        <p:txBody>
          <a:bodyPr/>
          <a:lstStyle/>
          <a:p>
            <a:pPr marL="0" indent="0" algn="r">
              <a:buNone/>
            </a:pPr>
            <a:r>
              <a:rPr lang="en-US" dirty="0"/>
              <a:t>Learning Objective 10-4</a:t>
            </a:r>
          </a:p>
        </p:txBody>
      </p:sp>
    </p:spTree>
    <p:extLst>
      <p:ext uri="{BB962C8B-B14F-4D97-AF65-F5344CB8AC3E}">
        <p14:creationId xmlns:p14="http://schemas.microsoft.com/office/powerpoint/2010/main" val="484998778"/>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3833</TotalTime>
  <Words>6189</Words>
  <Application>Microsoft Office PowerPoint</Application>
  <PresentationFormat>On-screen Show (4:3)</PresentationFormat>
  <Paragraphs>528</Paragraphs>
  <Slides>50</Slides>
  <Notes>48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50</vt:i4>
      </vt:variant>
    </vt:vector>
  </HeadingPairs>
  <TitlesOfParts>
    <vt:vector size="57" baseType="lpstr">
      <vt:lpstr>Arial</vt:lpstr>
      <vt:lpstr>Calibri</vt:lpstr>
      <vt:lpstr>Courier New</vt:lpstr>
      <vt:lpstr>Helvetica</vt:lpstr>
      <vt:lpstr>Verdana</vt:lpstr>
      <vt:lpstr>Wingdings</vt:lpstr>
      <vt:lpstr>1_Office Theme</vt:lpstr>
      <vt:lpstr>Auditing and Assurance Services A Systematic Approach Twelfth Edition</vt:lpstr>
      <vt:lpstr>The revenue Cycle</vt:lpstr>
      <vt:lpstr>Revenue Recognition</vt:lpstr>
      <vt:lpstr>Five-step approach to revenue recognition</vt:lpstr>
      <vt:lpstr>Fraud Risks in Revenue Recognition</vt:lpstr>
      <vt:lpstr>Types of Transactions and Financial Statement Accounts Affected (1 of 2)</vt:lpstr>
      <vt:lpstr>Types of Documents and Records (1 of 7)</vt:lpstr>
      <vt:lpstr>Types of Documents and Records (2 of 7)</vt:lpstr>
      <vt:lpstr>Types of Documents and Records (3 of 7)</vt:lpstr>
      <vt:lpstr>Types of Documents and Records (4 of 7)</vt:lpstr>
      <vt:lpstr>Types of Documents and Records (5 of 7)</vt:lpstr>
      <vt:lpstr>Types of Documents and Records (6 of 7)</vt:lpstr>
      <vt:lpstr>Types of Documents and Records (7 of 7)</vt:lpstr>
      <vt:lpstr>Inherent Risk Assessment</vt:lpstr>
      <vt:lpstr>Control Risk Assessment</vt:lpstr>
      <vt:lpstr>Understanding and Documenting Internal Control (1 of 2)</vt:lpstr>
      <vt:lpstr>Understanding and Documenting Internal Control (2 of 2)</vt:lpstr>
      <vt:lpstr>Information Systems and Communication</vt:lpstr>
      <vt:lpstr>Monitoring of Controls</vt:lpstr>
      <vt:lpstr>Plan and Perform Tests of Controls</vt:lpstr>
      <vt:lpstr>Set and Document the Control Risk</vt:lpstr>
      <vt:lpstr>Control Activities and Tests of Controls – Revenue Transactions</vt:lpstr>
      <vt:lpstr>Occurrence of Revenue Transactions</vt:lpstr>
      <vt:lpstr>Completeness of Revenue Transactions</vt:lpstr>
      <vt:lpstr>Authorization and Accuracy of Revenue Transactions</vt:lpstr>
      <vt:lpstr>Cutoff and Classification of Revenue Transactions</vt:lpstr>
      <vt:lpstr>Presentation of Revenue Transactions</vt:lpstr>
      <vt:lpstr>Occurrence of Cash Receipts Transactions</vt:lpstr>
      <vt:lpstr>Completeness of Cash Receipts and Authorization of Discounts</vt:lpstr>
      <vt:lpstr>Accuracy of Cash Transactions</vt:lpstr>
      <vt:lpstr>Cutoff and Classification of Cash Receipts Transactions</vt:lpstr>
      <vt:lpstr>Control Activities and Tests of Controls – Sales Returns and Allowances</vt:lpstr>
      <vt:lpstr>Relating the Assessed Level of Control Risk to Substantive Procedures</vt:lpstr>
      <vt:lpstr>Auditing Revenue Related Accounts</vt:lpstr>
      <vt:lpstr>Auditing Sales Transactions</vt:lpstr>
      <vt:lpstr>Substantive Tests of Transactions</vt:lpstr>
      <vt:lpstr>Tests of Details of Account Balances</vt:lpstr>
      <vt:lpstr>Completeness</vt:lpstr>
      <vt:lpstr>Cutoff</vt:lpstr>
      <vt:lpstr>Existence and Rights and Obligations</vt:lpstr>
      <vt:lpstr>Accuracy, Valuation and Allocation</vt:lpstr>
      <vt:lpstr>Classification</vt:lpstr>
      <vt:lpstr>Presentation</vt:lpstr>
      <vt:lpstr>The Confirmation Process – Accounts Receivable</vt:lpstr>
      <vt:lpstr>Omitting Confirmations</vt:lpstr>
      <vt:lpstr>Factors Affecting the Reliability of A/R Confirmations</vt:lpstr>
      <vt:lpstr>Types of Confirmations</vt:lpstr>
      <vt:lpstr>Timing</vt:lpstr>
      <vt:lpstr>Confirmation Procedures</vt:lpstr>
      <vt:lpstr>Alternative Procedures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10 Auditing the Revenue Process</dc:title>
  <dc:creator>Messier</dc:creator>
  <cp:lastModifiedBy>sylvester</cp:lastModifiedBy>
  <cp:revision>628</cp:revision>
  <dcterms:created xsi:type="dcterms:W3CDTF">2017-04-26T01:00:04Z</dcterms:created>
  <dcterms:modified xsi:type="dcterms:W3CDTF">2023-10-09T15:59:33Z</dcterms:modified>
</cp:coreProperties>
</file>