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1"/>
  </p:sldMasterIdLst>
  <p:notesMasterIdLst>
    <p:notesMasterId r:id="rId34"/>
  </p:notesMasterIdLst>
  <p:handoutMasterIdLst>
    <p:handoutMasterId r:id="rId35"/>
  </p:handoutMasterIdLst>
  <p:sldIdLst>
    <p:sldId id="260" r:id="rId2"/>
    <p:sldId id="449" r:id="rId3"/>
    <p:sldId id="413" r:id="rId4"/>
    <p:sldId id="362" r:id="rId5"/>
    <p:sldId id="414" r:id="rId6"/>
    <p:sldId id="416" r:id="rId7"/>
    <p:sldId id="415" r:id="rId8"/>
    <p:sldId id="418" r:id="rId9"/>
    <p:sldId id="419" r:id="rId10"/>
    <p:sldId id="417" r:id="rId11"/>
    <p:sldId id="421" r:id="rId12"/>
    <p:sldId id="422" r:id="rId13"/>
    <p:sldId id="423" r:id="rId14"/>
    <p:sldId id="420" r:id="rId15"/>
    <p:sldId id="424" r:id="rId16"/>
    <p:sldId id="425" r:id="rId17"/>
    <p:sldId id="427" r:id="rId18"/>
    <p:sldId id="431" r:id="rId19"/>
    <p:sldId id="432" r:id="rId20"/>
    <p:sldId id="433" r:id="rId21"/>
    <p:sldId id="435" r:id="rId22"/>
    <p:sldId id="436" r:id="rId23"/>
    <p:sldId id="438" r:id="rId24"/>
    <p:sldId id="439" r:id="rId25"/>
    <p:sldId id="440" r:id="rId26"/>
    <p:sldId id="437" r:id="rId27"/>
    <p:sldId id="441" r:id="rId28"/>
    <p:sldId id="443" r:id="rId29"/>
    <p:sldId id="444" r:id="rId30"/>
    <p:sldId id="445" r:id="rId31"/>
    <p:sldId id="442" r:id="rId32"/>
    <p:sldId id="446"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in Content" id="{D101ED86-25D1-4E5C-8476-F29EA4FE671B}">
          <p14:sldIdLst>
            <p14:sldId id="260"/>
            <p14:sldId id="449"/>
            <p14:sldId id="413"/>
            <p14:sldId id="362"/>
            <p14:sldId id="414"/>
            <p14:sldId id="416"/>
            <p14:sldId id="415"/>
            <p14:sldId id="418"/>
            <p14:sldId id="419"/>
            <p14:sldId id="417"/>
            <p14:sldId id="421"/>
            <p14:sldId id="422"/>
            <p14:sldId id="423"/>
            <p14:sldId id="420"/>
            <p14:sldId id="424"/>
            <p14:sldId id="425"/>
            <p14:sldId id="427"/>
            <p14:sldId id="431"/>
            <p14:sldId id="432"/>
            <p14:sldId id="433"/>
            <p14:sldId id="435"/>
            <p14:sldId id="436"/>
            <p14:sldId id="438"/>
            <p14:sldId id="439"/>
            <p14:sldId id="440"/>
            <p14:sldId id="437"/>
            <p14:sldId id="441"/>
            <p14:sldId id="443"/>
            <p14:sldId id="444"/>
            <p14:sldId id="445"/>
            <p14:sldId id="442"/>
            <p14:sldId id="44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42328"/>
    <a:srgbClr val="800000"/>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520" autoAdjust="0"/>
    <p:restoredTop sz="86391" autoAdjust="0"/>
  </p:normalViewPr>
  <p:slideViewPr>
    <p:cSldViewPr>
      <p:cViewPr varScale="1">
        <p:scale>
          <a:sx n="55" d="100"/>
          <a:sy n="55" d="100"/>
        </p:scale>
        <p:origin x="1168" y="48"/>
      </p:cViewPr>
      <p:guideLst>
        <p:guide orient="horz" pos="2160"/>
        <p:guide pos="2880"/>
      </p:guideLst>
    </p:cSldViewPr>
  </p:slideViewPr>
  <p:outlineViewPr>
    <p:cViewPr>
      <p:scale>
        <a:sx n="33" d="100"/>
        <a:sy n="33" d="100"/>
      </p:scale>
      <p:origin x="0" y="25218"/>
    </p:cViewPr>
  </p:outlineViewPr>
  <p:notesTextViewPr>
    <p:cViewPr>
      <p:scale>
        <a:sx n="1" d="1"/>
        <a:sy n="1" d="1"/>
      </p:scale>
      <p:origin x="0" y="0"/>
    </p:cViewPr>
  </p:notesTextViewPr>
  <p:notesViewPr>
    <p:cSldViewPr>
      <p:cViewPr varScale="1">
        <p:scale>
          <a:sx n="85" d="100"/>
          <a:sy n="85" d="100"/>
        </p:scale>
        <p:origin x="-323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1A582A5-E592-4D56-958B-56E54152252B}" type="datetimeFigureOut">
              <a:rPr lang="en-US" smtClean="0"/>
              <a:t>10/11/2023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A02C072-76FC-4439-8E21-B179EA1F4A47}" type="slidenum">
              <a:rPr lang="en-US" smtClean="0"/>
              <a:t>‹#›</a:t>
            </a:fld>
            <a:endParaRPr lang="en-US"/>
          </a:p>
        </p:txBody>
      </p:sp>
    </p:spTree>
    <p:extLst>
      <p:ext uri="{BB962C8B-B14F-4D97-AF65-F5344CB8AC3E}">
        <p14:creationId xmlns:p14="http://schemas.microsoft.com/office/powerpoint/2010/main" val="21941851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8B3C75-08A5-4994-A3E6-7DBDB37BC5E8}" type="datetimeFigureOut">
              <a:rPr lang="en-US" smtClean="0"/>
              <a:t>10/11/2023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355D2A-133C-4D7D-81D4-14D33A91400E}" type="slidenum">
              <a:rPr lang="en-US" smtClean="0"/>
              <a:t>‹#›</a:t>
            </a:fld>
            <a:endParaRPr lang="en-US"/>
          </a:p>
        </p:txBody>
      </p:sp>
    </p:spTree>
    <p:extLst>
      <p:ext uri="{BB962C8B-B14F-4D97-AF65-F5344CB8AC3E}">
        <p14:creationId xmlns:p14="http://schemas.microsoft.com/office/powerpoint/2010/main" val="18109762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a:ea typeface="ＭＳ Ｐゴシック" pitchFamily="34" charset="-128"/>
            </a:endParaRPr>
          </a:p>
        </p:txBody>
      </p:sp>
      <p:sp>
        <p:nvSpPr>
          <p:cNvPr id="4" name="Slide Number Placeholder 3"/>
          <p:cNvSpPr>
            <a:spLocks noGrp="1"/>
          </p:cNvSpPr>
          <p:nvPr>
            <p:ph type="sldNum" sz="quarter" idx="10"/>
          </p:nvPr>
        </p:nvSpPr>
        <p:spPr/>
        <p:txBody>
          <a:bodyPr/>
          <a:lstStyle/>
          <a:p>
            <a:fld id="{ED355D2A-133C-4D7D-81D4-14D33A91400E}" type="slidenum">
              <a:rPr lang="en-US" smtClean="0"/>
              <a:t>1</a:t>
            </a:fld>
            <a:endParaRPr lang="en-US"/>
          </a:p>
        </p:txBody>
      </p:sp>
    </p:spTree>
    <p:extLst>
      <p:ext uri="{BB962C8B-B14F-4D97-AF65-F5344CB8AC3E}">
        <p14:creationId xmlns:p14="http://schemas.microsoft.com/office/powerpoint/2010/main" val="31061499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Auditing the General Cash Account</a:t>
            </a:r>
          </a:p>
          <a:p>
            <a:endParaRPr lang="en-US" altLang="en-US" dirty="0">
              <a:ea typeface="ＭＳ Ｐゴシック" pitchFamily="34" charset="-128"/>
            </a:endParaRPr>
          </a:p>
          <a:p>
            <a:r>
              <a:rPr lang="en-US" altLang="en-US" b="1" dirty="0">
                <a:solidFill>
                  <a:srgbClr val="2D2DB9"/>
                </a:solidFill>
                <a:ea typeface="ＭＳ Ｐゴシック" pitchFamily="34" charset="-128"/>
              </a:rPr>
              <a:t>To audit a cash account, the auditor should obtain these items.</a:t>
            </a:r>
          </a:p>
          <a:p>
            <a:pPr>
              <a:buFontTx/>
              <a:buChar char="-"/>
            </a:pPr>
            <a:r>
              <a:rPr lang="en-US" altLang="en-US" dirty="0">
                <a:ea typeface="ＭＳ Ｐゴシック" pitchFamily="34" charset="-128"/>
              </a:rPr>
              <a:t>Copy of Bank Reconciliation</a:t>
            </a:r>
          </a:p>
          <a:p>
            <a:pPr>
              <a:buFontTx/>
              <a:buChar char="-"/>
            </a:pPr>
            <a:r>
              <a:rPr lang="en-US" altLang="en-US" dirty="0">
                <a:ea typeface="ＭＳ Ｐゴシック" pitchFamily="34" charset="-128"/>
              </a:rPr>
              <a:t>Standard Bank Confirmation</a:t>
            </a:r>
          </a:p>
          <a:p>
            <a:pPr>
              <a:buFontTx/>
              <a:buChar char="-"/>
            </a:pPr>
            <a:r>
              <a:rPr lang="en-US" altLang="en-US" dirty="0">
                <a:ea typeface="ＭＳ Ｐゴシック" pitchFamily="34" charset="-128"/>
              </a:rPr>
              <a:t>Cutoff Bank Statement</a:t>
            </a:r>
          </a:p>
        </p:txBody>
      </p:sp>
      <p:sp>
        <p:nvSpPr>
          <p:cNvPr id="4" name="Slide Number Placeholder 3"/>
          <p:cNvSpPr>
            <a:spLocks noGrp="1"/>
          </p:cNvSpPr>
          <p:nvPr>
            <p:ph type="sldNum" sz="quarter" idx="10"/>
          </p:nvPr>
        </p:nvSpPr>
        <p:spPr/>
        <p:txBody>
          <a:bodyPr/>
          <a:lstStyle/>
          <a:p>
            <a:fld id="{ED355D2A-133C-4D7D-81D4-14D33A91400E}" type="slidenum">
              <a:rPr lang="en-US" smtClean="0"/>
              <a:t>10</a:t>
            </a:fld>
            <a:endParaRPr lang="en-US"/>
          </a:p>
        </p:txBody>
      </p:sp>
    </p:spTree>
    <p:extLst>
      <p:ext uri="{BB962C8B-B14F-4D97-AF65-F5344CB8AC3E}">
        <p14:creationId xmlns:p14="http://schemas.microsoft.com/office/powerpoint/2010/main" val="24473169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Bank Reconciliation Working Paper</a:t>
            </a:r>
          </a:p>
          <a:p>
            <a:pPr eaLnBrk="1" hangingPunct="1"/>
            <a:endParaRPr lang="en-US" altLang="en-US" dirty="0">
              <a:ea typeface="ＭＳ Ｐゴシック" pitchFamily="34" charset="-128"/>
            </a:endParaRPr>
          </a:p>
          <a:p>
            <a:pPr eaLnBrk="1" hangingPunct="1"/>
            <a:r>
              <a:rPr lang="en-US" altLang="en-US" dirty="0">
                <a:ea typeface="ＭＳ Ｐゴシック" pitchFamily="34" charset="-128"/>
              </a:rPr>
              <a:t>Refer to Exhibit 16-1 in the text for more details.</a:t>
            </a:r>
          </a:p>
        </p:txBody>
      </p:sp>
      <p:sp>
        <p:nvSpPr>
          <p:cNvPr id="4" name="Slide Number Placeholder 3"/>
          <p:cNvSpPr>
            <a:spLocks noGrp="1"/>
          </p:cNvSpPr>
          <p:nvPr>
            <p:ph type="sldNum" sz="quarter" idx="10"/>
          </p:nvPr>
        </p:nvSpPr>
        <p:spPr/>
        <p:txBody>
          <a:bodyPr/>
          <a:lstStyle/>
          <a:p>
            <a:fld id="{ED355D2A-133C-4D7D-81D4-14D33A91400E}" type="slidenum">
              <a:rPr lang="en-US" smtClean="0"/>
              <a:t>11</a:t>
            </a:fld>
            <a:endParaRPr lang="en-US"/>
          </a:p>
        </p:txBody>
      </p:sp>
    </p:spTree>
    <p:extLst>
      <p:ext uri="{BB962C8B-B14F-4D97-AF65-F5344CB8AC3E}">
        <p14:creationId xmlns:p14="http://schemas.microsoft.com/office/powerpoint/2010/main" val="20332336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Standard Bank Confirmation Form</a:t>
            </a:r>
          </a:p>
          <a:p>
            <a:pPr eaLnBrk="1" hangingPunct="1"/>
            <a:endParaRPr lang="en-US" altLang="en-US" dirty="0">
              <a:ea typeface="ＭＳ Ｐゴシック" pitchFamily="34" charset="-128"/>
            </a:endParaRPr>
          </a:p>
          <a:p>
            <a:pPr eaLnBrk="1" hangingPunct="1"/>
            <a:r>
              <a:rPr lang="en-US" altLang="en-US" dirty="0">
                <a:ea typeface="ＭＳ Ｐゴシック" pitchFamily="34" charset="-128"/>
              </a:rPr>
              <a:t>Refer to Exhibit 16-2 in the text for more details.</a:t>
            </a:r>
          </a:p>
        </p:txBody>
      </p:sp>
      <p:sp>
        <p:nvSpPr>
          <p:cNvPr id="4" name="Slide Number Placeholder 3"/>
          <p:cNvSpPr>
            <a:spLocks noGrp="1"/>
          </p:cNvSpPr>
          <p:nvPr>
            <p:ph type="sldNum" sz="quarter" idx="10"/>
          </p:nvPr>
        </p:nvSpPr>
        <p:spPr/>
        <p:txBody>
          <a:bodyPr/>
          <a:lstStyle/>
          <a:p>
            <a:fld id="{ED355D2A-133C-4D7D-81D4-14D33A91400E}" type="slidenum">
              <a:rPr lang="en-US" smtClean="0"/>
              <a:t>12</a:t>
            </a:fld>
            <a:endParaRPr lang="en-US"/>
          </a:p>
        </p:txBody>
      </p:sp>
    </p:spTree>
    <p:extLst>
      <p:ext uri="{BB962C8B-B14F-4D97-AF65-F5344CB8AC3E}">
        <p14:creationId xmlns:p14="http://schemas.microsoft.com/office/powerpoint/2010/main" val="20332336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Cutoff Bank Statement</a:t>
            </a:r>
          </a:p>
          <a:p>
            <a:endParaRPr lang="en-US" altLang="en-US" dirty="0">
              <a:ea typeface="ＭＳ Ｐゴシック" pitchFamily="34" charset="-128"/>
            </a:endParaRPr>
          </a:p>
          <a:p>
            <a:pPr>
              <a:spcBef>
                <a:spcPct val="50000"/>
              </a:spcBef>
            </a:pPr>
            <a:r>
              <a:rPr lang="en-US" altLang="en-US" dirty="0">
                <a:solidFill>
                  <a:srgbClr val="16165D"/>
                </a:solidFill>
                <a:ea typeface="ＭＳ Ｐゴシック" pitchFamily="34" charset="-128"/>
              </a:rPr>
              <a:t>A cutoff bank statement normally covers the 7- to 20-day period after the date on which the bank account is reconciled. </a:t>
            </a:r>
          </a:p>
          <a:p>
            <a:pPr>
              <a:spcBef>
                <a:spcPct val="50000"/>
              </a:spcBef>
            </a:pPr>
            <a:r>
              <a:rPr lang="en-US" altLang="en-US" dirty="0">
                <a:solidFill>
                  <a:srgbClr val="16165D"/>
                </a:solidFill>
                <a:ea typeface="ＭＳ Ｐゴシック" pitchFamily="34" charset="-128"/>
              </a:rPr>
              <a:t>For reconciliation purposes, any item should have cleared the entity’</a:t>
            </a:r>
            <a:r>
              <a:rPr lang="en-US" altLang="ja-JP" dirty="0">
                <a:solidFill>
                  <a:srgbClr val="16165D"/>
                </a:solidFill>
                <a:ea typeface="ＭＳ Ｐゴシック" pitchFamily="34" charset="-128"/>
              </a:rPr>
              <a:t>s bank account during the 7- to 20-day period </a:t>
            </a:r>
            <a:r>
              <a:rPr lang="en-US" altLang="ja-JP" sz="1200" dirty="0">
                <a:latin typeface="Verdana" pitchFamily="34" charset="0"/>
              </a:rPr>
              <a:t>(sometimes longer).</a:t>
            </a:r>
            <a:endParaRPr lang="en-US" altLang="ja-JP" dirty="0">
              <a:solidFill>
                <a:srgbClr val="0000FF"/>
              </a:solidFill>
              <a:ea typeface="ＭＳ Ｐゴシック" pitchFamily="34" charset="-128"/>
            </a:endParaRPr>
          </a:p>
        </p:txBody>
      </p:sp>
      <p:sp>
        <p:nvSpPr>
          <p:cNvPr id="4" name="Slide Number Placeholder 3"/>
          <p:cNvSpPr>
            <a:spLocks noGrp="1"/>
          </p:cNvSpPr>
          <p:nvPr>
            <p:ph type="sldNum" sz="quarter" idx="10"/>
          </p:nvPr>
        </p:nvSpPr>
        <p:spPr/>
        <p:txBody>
          <a:bodyPr/>
          <a:lstStyle/>
          <a:p>
            <a:fld id="{ED355D2A-133C-4D7D-81D4-14D33A91400E}" type="slidenum">
              <a:rPr lang="en-US" smtClean="0"/>
              <a:t>13</a:t>
            </a:fld>
            <a:endParaRPr lang="en-US"/>
          </a:p>
        </p:txBody>
      </p:sp>
    </p:spTree>
    <p:extLst>
      <p:ext uri="{BB962C8B-B14F-4D97-AF65-F5344CB8AC3E}">
        <p14:creationId xmlns:p14="http://schemas.microsoft.com/office/powerpoint/2010/main" val="18811011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Tests of the Bank Reconciliation</a:t>
            </a:r>
          </a:p>
          <a:p>
            <a:r>
              <a:rPr lang="en-US" altLang="en-US" sz="1400" dirty="0">
                <a:ea typeface="ＭＳ Ｐゴシック" pitchFamily="34" charset="-128"/>
              </a:rPr>
              <a:t>The auditor typically uses the following audit procedures to test the bank reconciliation:</a:t>
            </a:r>
          </a:p>
          <a:p>
            <a:pPr>
              <a:spcBef>
                <a:spcPct val="50000"/>
              </a:spcBef>
              <a:buFontTx/>
              <a:buAutoNum type="arabicPeriod"/>
            </a:pPr>
            <a:r>
              <a:rPr lang="en-US" altLang="en-US" dirty="0">
                <a:ea typeface="ＭＳ Ｐゴシック" pitchFamily="34" charset="-128"/>
              </a:rPr>
              <a:t>Verify the mathematical accuracy and agree the balance per the books to the general ledger.</a:t>
            </a:r>
          </a:p>
          <a:p>
            <a:pPr>
              <a:spcBef>
                <a:spcPct val="50000"/>
              </a:spcBef>
              <a:buFontTx/>
              <a:buAutoNum type="arabicPeriod"/>
            </a:pPr>
            <a:r>
              <a:rPr lang="en-US" altLang="en-US" dirty="0">
                <a:ea typeface="ＭＳ Ｐゴシック" pitchFamily="34" charset="-128"/>
              </a:rPr>
              <a:t>Agree the bank balance on the reconciliation with the balance shown on the standard bank confirmation.</a:t>
            </a:r>
          </a:p>
          <a:p>
            <a:pPr>
              <a:spcBef>
                <a:spcPct val="50000"/>
              </a:spcBef>
              <a:buFontTx/>
              <a:buAutoNum type="arabicPeriod"/>
            </a:pPr>
            <a:r>
              <a:rPr lang="en-US" altLang="en-US" dirty="0">
                <a:ea typeface="ＭＳ Ｐゴシック" pitchFamily="34" charset="-128"/>
              </a:rPr>
              <a:t>Trace the deposits in transit on the bank reconciliation to the cutoff bank statement.</a:t>
            </a:r>
          </a:p>
          <a:p>
            <a:pPr>
              <a:spcBef>
                <a:spcPct val="50000"/>
              </a:spcBef>
              <a:buFontTx/>
              <a:buAutoNum type="arabicPeriod"/>
            </a:pPr>
            <a:r>
              <a:rPr lang="en-US" altLang="en-US" dirty="0">
                <a:ea typeface="ＭＳ Ｐゴシック" pitchFamily="34" charset="-128"/>
              </a:rPr>
              <a:t>Compare the outstanding checks on the bank reconciliation with the canceled checks contained in the cutoff bank statement for proper payee, amount, and endorsement.</a:t>
            </a:r>
          </a:p>
          <a:p>
            <a:pPr>
              <a:spcBef>
                <a:spcPct val="50000"/>
              </a:spcBef>
              <a:buFontTx/>
              <a:buAutoNum type="arabicPeriod"/>
            </a:pPr>
            <a:r>
              <a:rPr lang="en-US" altLang="en-US" dirty="0">
                <a:ea typeface="ＭＳ Ｐゴシック" pitchFamily="34" charset="-128"/>
              </a:rPr>
              <a:t>Agree any charges included on the bank statement to the bank reconciliation.</a:t>
            </a:r>
          </a:p>
          <a:p>
            <a:pPr>
              <a:spcBef>
                <a:spcPct val="50000"/>
              </a:spcBef>
              <a:buFontTx/>
              <a:buAutoNum type="arabicPeriod"/>
            </a:pPr>
            <a:r>
              <a:rPr lang="en-US" altLang="en-US" dirty="0">
                <a:ea typeface="ＭＳ Ｐゴシック" pitchFamily="34" charset="-128"/>
              </a:rPr>
              <a:t>Agree the adjusted book balance to the cash account lead schedule.</a:t>
            </a:r>
          </a:p>
        </p:txBody>
      </p:sp>
      <p:sp>
        <p:nvSpPr>
          <p:cNvPr id="4" name="Slide Number Placeholder 3"/>
          <p:cNvSpPr>
            <a:spLocks noGrp="1"/>
          </p:cNvSpPr>
          <p:nvPr>
            <p:ph type="sldNum" sz="quarter" idx="10"/>
          </p:nvPr>
        </p:nvSpPr>
        <p:spPr/>
        <p:txBody>
          <a:bodyPr/>
          <a:lstStyle/>
          <a:p>
            <a:fld id="{ED355D2A-133C-4D7D-81D4-14D33A91400E}" type="slidenum">
              <a:rPr lang="en-US" smtClean="0"/>
              <a:t>14</a:t>
            </a:fld>
            <a:endParaRPr lang="en-US"/>
          </a:p>
        </p:txBody>
      </p:sp>
    </p:spTree>
    <p:extLst>
      <p:ext uri="{BB962C8B-B14F-4D97-AF65-F5344CB8AC3E}">
        <p14:creationId xmlns:p14="http://schemas.microsoft.com/office/powerpoint/2010/main" val="24473169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Fraud-Related Audit Procedures</a:t>
            </a:r>
          </a:p>
          <a:p>
            <a:endParaRPr lang="en-US" altLang="en-US" dirty="0">
              <a:ea typeface="ＭＳ Ｐゴシック" pitchFamily="34" charset="-128"/>
            </a:endParaRPr>
          </a:p>
          <a:p>
            <a:r>
              <a:rPr lang="en-US" altLang="en-US" b="1" dirty="0">
                <a:ea typeface="ＭＳ Ｐゴシック" pitchFamily="34" charset="-128"/>
              </a:rPr>
              <a:t>Extended Bank Reconciliation Procedures</a:t>
            </a:r>
          </a:p>
          <a:p>
            <a:r>
              <a:rPr lang="en-US" altLang="en-US" b="1" dirty="0">
                <a:ea typeface="ＭＳ Ｐゴシック" pitchFamily="34" charset="-128"/>
              </a:rPr>
              <a:t>Proof of Cash</a:t>
            </a:r>
          </a:p>
          <a:p>
            <a:r>
              <a:rPr lang="en-US" altLang="en-US" b="1" dirty="0">
                <a:ea typeface="ＭＳ Ｐゴシック" pitchFamily="34" charset="-128"/>
              </a:rPr>
              <a:t>Tests for Kiting</a:t>
            </a:r>
          </a:p>
        </p:txBody>
      </p:sp>
      <p:sp>
        <p:nvSpPr>
          <p:cNvPr id="4" name="Slide Number Placeholder 3"/>
          <p:cNvSpPr>
            <a:spLocks noGrp="1"/>
          </p:cNvSpPr>
          <p:nvPr>
            <p:ph type="sldNum" sz="quarter" idx="10"/>
          </p:nvPr>
        </p:nvSpPr>
        <p:spPr/>
        <p:txBody>
          <a:bodyPr/>
          <a:lstStyle/>
          <a:p>
            <a:fld id="{ED355D2A-133C-4D7D-81D4-14D33A91400E}" type="slidenum">
              <a:rPr lang="en-US" smtClean="0"/>
              <a:t>15</a:t>
            </a:fld>
            <a:endParaRPr lang="en-US"/>
          </a:p>
        </p:txBody>
      </p:sp>
    </p:spTree>
    <p:extLst>
      <p:ext uri="{BB962C8B-B14F-4D97-AF65-F5344CB8AC3E}">
        <p14:creationId xmlns:p14="http://schemas.microsoft.com/office/powerpoint/2010/main" val="24473169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Extended Bank Reconciliation Procedures</a:t>
            </a:r>
          </a:p>
          <a:p>
            <a:pPr eaLnBrk="1" hangingPunct="1"/>
            <a:endParaRPr lang="en-US" altLang="en-US" dirty="0">
              <a:ea typeface="ＭＳ Ｐゴシック" pitchFamily="34" charset="-128"/>
            </a:endParaRPr>
          </a:p>
          <a:p>
            <a:r>
              <a:rPr lang="en-US" altLang="en-US" sz="1200" dirty="0">
                <a:latin typeface="Verdana" pitchFamily="34" charset="0"/>
                <a:ea typeface="Verdana" pitchFamily="34" charset="0"/>
                <a:cs typeface="Verdana" pitchFamily="34" charset="0"/>
              </a:rPr>
              <a:t>In some instances, the year-end bank reconciliation can be used to cover cash defalcations. This is usually accomplished by manipulating the reconciling items in the bank reconciliation. </a:t>
            </a:r>
          </a:p>
          <a:p>
            <a:r>
              <a:rPr lang="en-US" altLang="en-US" sz="1200" dirty="0">
                <a:latin typeface="Verdana" pitchFamily="34" charset="0"/>
                <a:ea typeface="Verdana" pitchFamily="34" charset="0"/>
                <a:cs typeface="Verdana" pitchFamily="34" charset="0"/>
              </a:rPr>
              <a:t>Example: suppose an employee was able to steal $5,000 from the entity. The entity’</a:t>
            </a:r>
            <a:r>
              <a:rPr lang="en-US" altLang="ja-JP" sz="1200" dirty="0">
                <a:latin typeface="Verdana" pitchFamily="34" charset="0"/>
              </a:rPr>
              <a:t>s cash balance at the bank would then be $5,000 less than reported on the entity’s books. The employee could </a:t>
            </a:r>
            <a:r>
              <a:rPr lang="ja-JP" altLang="en-US" sz="1200" dirty="0">
                <a:latin typeface="Verdana" pitchFamily="34" charset="0"/>
                <a:cs typeface="Verdana" pitchFamily="34" charset="0"/>
              </a:rPr>
              <a:t>“</a:t>
            </a:r>
            <a:r>
              <a:rPr lang="en-US" altLang="ja-JP" sz="1200" dirty="0">
                <a:latin typeface="Verdana" pitchFamily="34" charset="0"/>
              </a:rPr>
              <a:t>hide</a:t>
            </a:r>
            <a:r>
              <a:rPr lang="ja-JP" altLang="en-US" sz="1200" dirty="0">
                <a:latin typeface="Verdana" pitchFamily="34" charset="0"/>
              </a:rPr>
              <a:t>”</a:t>
            </a:r>
            <a:r>
              <a:rPr lang="en-US" altLang="ja-JP" sz="1200" dirty="0">
                <a:latin typeface="Verdana" pitchFamily="34" charset="0"/>
              </a:rPr>
              <a:t> the $5,000 shortage in the bank reconciliation by including a fictitious deposit in transit.</a:t>
            </a:r>
          </a:p>
          <a:p>
            <a:r>
              <a:rPr lang="en-US" sz="1200" dirty="0"/>
              <a:t>A typical approach to searching for possible fraud is to extend the bank reconciliation procedures to examine the disposition of the reconciling items included on the prior months’ reconciliations and the reconciling items included in the current bank reconciliation</a:t>
            </a:r>
            <a:endParaRPr lang="en-US" altLang="en-US" sz="1200" dirty="0">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ED355D2A-133C-4D7D-81D4-14D33A91400E}" type="slidenum">
              <a:rPr lang="en-US" smtClean="0"/>
              <a:t>16</a:t>
            </a:fld>
            <a:endParaRPr lang="en-US"/>
          </a:p>
        </p:txBody>
      </p:sp>
    </p:spTree>
    <p:extLst>
      <p:ext uri="{BB962C8B-B14F-4D97-AF65-F5344CB8AC3E}">
        <p14:creationId xmlns:p14="http://schemas.microsoft.com/office/powerpoint/2010/main" val="24473169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Auditing a Payroll or Branch </a:t>
            </a:r>
            <a:r>
              <a:rPr lang="en-US" altLang="en-US" dirty="0" err="1">
                <a:ea typeface="ＭＳ Ｐゴシック" pitchFamily="34" charset="-128"/>
              </a:rPr>
              <a:t>Imprest</a:t>
            </a:r>
            <a:r>
              <a:rPr lang="en-US" altLang="en-US" dirty="0">
                <a:ea typeface="ＭＳ Ｐゴシック" pitchFamily="34" charset="-128"/>
              </a:rPr>
              <a:t> Account</a:t>
            </a:r>
          </a:p>
          <a:p>
            <a:endParaRPr lang="en-US" altLang="en-US" dirty="0">
              <a:ea typeface="ＭＳ Ｐゴシック" pitchFamily="34" charset="-128"/>
            </a:endParaRPr>
          </a:p>
          <a:p>
            <a:r>
              <a:rPr lang="en-US" altLang="en-US" dirty="0">
                <a:solidFill>
                  <a:srgbClr val="0000CC"/>
                </a:solidFill>
                <a:ea typeface="ＭＳ Ｐゴシック" pitchFamily="34" charset="-128"/>
              </a:rPr>
              <a:t>The audit of any </a:t>
            </a:r>
            <a:r>
              <a:rPr lang="en-US" altLang="en-US" dirty="0" err="1">
                <a:solidFill>
                  <a:srgbClr val="0000CC"/>
                </a:solidFill>
                <a:ea typeface="ＭＳ Ｐゴシック" pitchFamily="34" charset="-128"/>
              </a:rPr>
              <a:t>imprest</a:t>
            </a:r>
            <a:r>
              <a:rPr lang="en-US" altLang="en-US" dirty="0">
                <a:solidFill>
                  <a:srgbClr val="0000CC"/>
                </a:solidFill>
                <a:ea typeface="ＭＳ Ｐゴシック" pitchFamily="34" charset="-128"/>
              </a:rPr>
              <a:t> cash account such as </a:t>
            </a:r>
            <a:r>
              <a:rPr lang="en-US" altLang="en-US" dirty="0">
                <a:solidFill>
                  <a:srgbClr val="008080"/>
                </a:solidFill>
                <a:ea typeface="ＭＳ Ｐゴシック" pitchFamily="34" charset="-128"/>
              </a:rPr>
              <a:t>payroll or a branch account</a:t>
            </a:r>
            <a:r>
              <a:rPr lang="en-US" altLang="en-US" dirty="0">
                <a:solidFill>
                  <a:srgbClr val="0000CC"/>
                </a:solidFill>
                <a:ea typeface="ＭＳ Ｐゴシック" pitchFamily="34" charset="-128"/>
              </a:rPr>
              <a:t> follows the same basic audit steps discussed under the audit of the general cash account.</a:t>
            </a:r>
          </a:p>
        </p:txBody>
      </p:sp>
      <p:sp>
        <p:nvSpPr>
          <p:cNvPr id="4" name="Slide Number Placeholder 3"/>
          <p:cNvSpPr>
            <a:spLocks noGrp="1"/>
          </p:cNvSpPr>
          <p:nvPr>
            <p:ph type="sldNum" sz="quarter" idx="10"/>
          </p:nvPr>
        </p:nvSpPr>
        <p:spPr/>
        <p:txBody>
          <a:bodyPr/>
          <a:lstStyle/>
          <a:p>
            <a:fld id="{ED355D2A-133C-4D7D-81D4-14D33A91400E}" type="slidenum">
              <a:rPr lang="en-US" smtClean="0"/>
              <a:t>17</a:t>
            </a:fld>
            <a:endParaRPr lang="en-US"/>
          </a:p>
        </p:txBody>
      </p:sp>
    </p:spTree>
    <p:extLst>
      <p:ext uri="{BB962C8B-B14F-4D97-AF65-F5344CB8AC3E}">
        <p14:creationId xmlns:p14="http://schemas.microsoft.com/office/powerpoint/2010/main" val="24473169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Auditing Petty Cash</a:t>
            </a:r>
          </a:p>
          <a:p>
            <a:endParaRPr lang="en-US" altLang="en-US" dirty="0">
              <a:ea typeface="ＭＳ Ｐゴシック" pitchFamily="34" charset="-128"/>
            </a:endParaRPr>
          </a:p>
          <a:p>
            <a:pPr>
              <a:buFontTx/>
              <a:buChar char="-"/>
            </a:pPr>
            <a:r>
              <a:rPr lang="en-US" altLang="en-US" dirty="0">
                <a:ea typeface="ＭＳ Ｐゴシック" pitchFamily="34" charset="-128"/>
              </a:rPr>
              <a:t>Usually not material</a:t>
            </a:r>
          </a:p>
          <a:p>
            <a:pPr>
              <a:buFontTx/>
              <a:buChar char="-"/>
            </a:pPr>
            <a:r>
              <a:rPr lang="en-US" altLang="en-US" dirty="0">
                <a:ea typeface="ＭＳ Ｐゴシック" pitchFamily="34" charset="-128"/>
              </a:rPr>
              <a:t>Potential for defalcation</a:t>
            </a:r>
          </a:p>
          <a:p>
            <a:pPr>
              <a:buFontTx/>
              <a:buChar char="-"/>
            </a:pPr>
            <a:r>
              <a:rPr lang="en-US" altLang="en-US" dirty="0">
                <a:ea typeface="ＭＳ Ｐゴシック" pitchFamily="34" charset="-128"/>
              </a:rPr>
              <a:t>Seldom perform substantive tests</a:t>
            </a:r>
          </a:p>
          <a:p>
            <a:pPr>
              <a:buFontTx/>
              <a:buChar char="-"/>
            </a:pPr>
            <a:r>
              <a:rPr lang="en-US" altLang="en-US" dirty="0">
                <a:ea typeface="ＭＳ Ｐゴシック" pitchFamily="34" charset="-128"/>
              </a:rPr>
              <a:t>Document controls.</a:t>
            </a:r>
          </a:p>
        </p:txBody>
      </p:sp>
      <p:sp>
        <p:nvSpPr>
          <p:cNvPr id="4" name="Slide Number Placeholder 3"/>
          <p:cNvSpPr>
            <a:spLocks noGrp="1"/>
          </p:cNvSpPr>
          <p:nvPr>
            <p:ph type="sldNum" sz="quarter" idx="10"/>
          </p:nvPr>
        </p:nvSpPr>
        <p:spPr/>
        <p:txBody>
          <a:bodyPr/>
          <a:lstStyle/>
          <a:p>
            <a:fld id="{ED355D2A-133C-4D7D-81D4-14D33A91400E}" type="slidenum">
              <a:rPr lang="en-US" smtClean="0"/>
              <a:t>18</a:t>
            </a:fld>
            <a:endParaRPr lang="en-US"/>
          </a:p>
        </p:txBody>
      </p:sp>
    </p:spTree>
    <p:extLst>
      <p:ext uri="{BB962C8B-B14F-4D97-AF65-F5344CB8AC3E}">
        <p14:creationId xmlns:p14="http://schemas.microsoft.com/office/powerpoint/2010/main" val="24473169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Disclosure Issues for Cash</a:t>
            </a:r>
          </a:p>
          <a:p>
            <a:r>
              <a:rPr lang="en-US" altLang="en-US" dirty="0">
                <a:solidFill>
                  <a:srgbClr val="16165D"/>
                </a:solidFill>
                <a:ea typeface="ＭＳ Ｐゴシック" pitchFamily="34" charset="-128"/>
              </a:rPr>
              <a:t>1. Accounting policy for defining cash and cash equivalents</a:t>
            </a:r>
          </a:p>
          <a:p>
            <a:r>
              <a:rPr lang="en-US" altLang="en-US" dirty="0">
                <a:solidFill>
                  <a:srgbClr val="16165D"/>
                </a:solidFill>
                <a:ea typeface="ＭＳ Ｐゴシック" pitchFamily="34" charset="-128"/>
              </a:rPr>
              <a:t>2. Any restrictions on cash such as a sinking fund requirement for funds allocated by the entity’s board of directors for special purposes</a:t>
            </a:r>
          </a:p>
          <a:p>
            <a:r>
              <a:rPr lang="en-US" altLang="en-US" dirty="0">
                <a:solidFill>
                  <a:srgbClr val="16165D"/>
                </a:solidFill>
                <a:ea typeface="ＭＳ Ｐゴシック" pitchFamily="34" charset="-128"/>
              </a:rPr>
              <a:t>3. Contractual obligations to maintain compensating balances</a:t>
            </a:r>
          </a:p>
          <a:p>
            <a:r>
              <a:rPr lang="en-US" altLang="en-US" dirty="0">
                <a:solidFill>
                  <a:srgbClr val="16165D"/>
                </a:solidFill>
                <a:ea typeface="ＭＳ Ｐゴシック" pitchFamily="34" charset="-128"/>
              </a:rPr>
              <a:t>4. Cash balances restricted by foreign exchange controls</a:t>
            </a:r>
          </a:p>
          <a:p>
            <a:r>
              <a:rPr lang="en-US" altLang="en-US" dirty="0">
                <a:solidFill>
                  <a:srgbClr val="16165D"/>
                </a:solidFill>
                <a:ea typeface="ＭＳ Ｐゴシック" pitchFamily="34" charset="-128"/>
              </a:rPr>
              <a:t>5. Letters of Credit</a:t>
            </a:r>
          </a:p>
        </p:txBody>
      </p:sp>
      <p:sp>
        <p:nvSpPr>
          <p:cNvPr id="4" name="Slide Number Placeholder 3"/>
          <p:cNvSpPr>
            <a:spLocks noGrp="1"/>
          </p:cNvSpPr>
          <p:nvPr>
            <p:ph type="sldNum" sz="quarter" idx="10"/>
          </p:nvPr>
        </p:nvSpPr>
        <p:spPr/>
        <p:txBody>
          <a:bodyPr/>
          <a:lstStyle/>
          <a:p>
            <a:fld id="{ED355D2A-133C-4D7D-81D4-14D33A91400E}" type="slidenum">
              <a:rPr lang="en-US" smtClean="0"/>
              <a:t>19</a:t>
            </a:fld>
            <a:endParaRPr lang="en-US"/>
          </a:p>
        </p:txBody>
      </p:sp>
    </p:spTree>
    <p:extLst>
      <p:ext uri="{BB962C8B-B14F-4D97-AF65-F5344CB8AC3E}">
        <p14:creationId xmlns:p14="http://schemas.microsoft.com/office/powerpoint/2010/main" val="2447316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Cash and Cash Equivalents</a:t>
            </a:r>
          </a:p>
          <a:p>
            <a:pPr eaLnBrk="1" hangingPunct="1"/>
            <a:endParaRPr lang="en-US" altLang="en-US" dirty="0">
              <a:ea typeface="ＭＳ Ｐゴシック" pitchFamily="34" charset="-128"/>
            </a:endParaRPr>
          </a:p>
          <a:p>
            <a:pPr eaLnBrk="1" hangingPunct="1"/>
            <a:r>
              <a:rPr lang="ja-JP" altLang="en-US" dirty="0">
                <a:solidFill>
                  <a:srgbClr val="008080"/>
                </a:solidFill>
                <a:ea typeface="ＭＳ Ｐゴシック" pitchFamily="34" charset="-128"/>
              </a:rPr>
              <a:t>“</a:t>
            </a:r>
            <a:r>
              <a:rPr lang="en-US" altLang="ja-JP" dirty="0">
                <a:solidFill>
                  <a:srgbClr val="16165D"/>
                </a:solidFill>
                <a:ea typeface="ＭＳ Ｐゴシック" pitchFamily="34" charset="-128"/>
              </a:rPr>
              <a:t>Cash</a:t>
            </a:r>
            <a:r>
              <a:rPr lang="ja-JP" altLang="en-US" dirty="0">
                <a:solidFill>
                  <a:srgbClr val="008080"/>
                </a:solidFill>
                <a:ea typeface="ＭＳ Ｐゴシック" pitchFamily="34" charset="-128"/>
              </a:rPr>
              <a:t>”</a:t>
            </a:r>
            <a:r>
              <a:rPr lang="en-US" altLang="ja-JP" dirty="0">
                <a:solidFill>
                  <a:srgbClr val="008080"/>
                </a:solidFill>
                <a:ea typeface="ＭＳ Ｐゴシック" pitchFamily="34" charset="-128"/>
              </a:rPr>
              <a:t> reported in the financial statements represents currency on hand and cash on deposit in bank accounts, including certificates of deposit, time deposits, and savings accounts.</a:t>
            </a:r>
            <a:endParaRPr lang="en-US" altLang="en-US" dirty="0">
              <a:solidFill>
                <a:srgbClr val="008080"/>
              </a:solidFill>
              <a:ea typeface="ＭＳ Ｐゴシック" pitchFamily="34" charset="-128"/>
            </a:endParaRPr>
          </a:p>
          <a:p>
            <a:pPr>
              <a:spcBef>
                <a:spcPct val="50000"/>
              </a:spcBef>
            </a:pPr>
            <a:r>
              <a:rPr lang="ja-JP" altLang="en-US" dirty="0">
                <a:solidFill>
                  <a:srgbClr val="008080"/>
                </a:solidFill>
                <a:ea typeface="ＭＳ Ｐゴシック" pitchFamily="34" charset="-128"/>
              </a:rPr>
              <a:t>“</a:t>
            </a:r>
            <a:r>
              <a:rPr lang="en-US" altLang="ja-JP" dirty="0">
                <a:solidFill>
                  <a:srgbClr val="543466"/>
                </a:solidFill>
                <a:ea typeface="ＭＳ Ｐゴシック" pitchFamily="34" charset="-128"/>
              </a:rPr>
              <a:t>Cash equivalents</a:t>
            </a:r>
            <a:r>
              <a:rPr lang="ja-JP" altLang="en-US" dirty="0">
                <a:solidFill>
                  <a:srgbClr val="008080"/>
                </a:solidFill>
                <a:ea typeface="ＭＳ Ｐゴシック" pitchFamily="34" charset="-128"/>
              </a:rPr>
              <a:t>”</a:t>
            </a:r>
            <a:r>
              <a:rPr lang="en-US" altLang="ja-JP" dirty="0">
                <a:solidFill>
                  <a:srgbClr val="008080"/>
                </a:solidFill>
                <a:ea typeface="ＭＳ Ｐゴシック" pitchFamily="34" charset="-128"/>
              </a:rPr>
              <a:t> are frequently combined with cash for presentation in the financial statements.</a:t>
            </a:r>
          </a:p>
          <a:p>
            <a:pPr>
              <a:spcBef>
                <a:spcPct val="50000"/>
              </a:spcBef>
            </a:pPr>
            <a:r>
              <a:rPr lang="en-US" altLang="en-US" dirty="0">
                <a:solidFill>
                  <a:srgbClr val="543466"/>
                </a:solidFill>
                <a:ea typeface="ＭＳ Ｐゴシック" pitchFamily="34" charset="-128"/>
              </a:rPr>
              <a:t>Definition:</a:t>
            </a:r>
            <a:r>
              <a:rPr lang="en-US" altLang="en-US" dirty="0">
                <a:solidFill>
                  <a:srgbClr val="FF0000"/>
                </a:solidFill>
                <a:ea typeface="ＭＳ Ｐゴシック" pitchFamily="34" charset="-128"/>
              </a:rPr>
              <a:t> </a:t>
            </a:r>
            <a:r>
              <a:rPr lang="en-US" altLang="en-US" dirty="0">
                <a:solidFill>
                  <a:srgbClr val="008080"/>
                </a:solidFill>
                <a:ea typeface="ＭＳ Ｐゴシック" pitchFamily="34" charset="-128"/>
              </a:rPr>
              <a:t>Short-term, highly liquid investments that are readily convertible to cash or so near their maturity that there is little risk of change in their value. </a:t>
            </a:r>
          </a:p>
          <a:p>
            <a:pPr>
              <a:spcBef>
                <a:spcPct val="50000"/>
              </a:spcBef>
            </a:pPr>
            <a:r>
              <a:rPr lang="en-US" altLang="en-US" dirty="0">
                <a:solidFill>
                  <a:srgbClr val="543466"/>
                </a:solidFill>
                <a:ea typeface="ＭＳ Ｐゴシック" pitchFamily="34" charset="-128"/>
              </a:rPr>
              <a:t>Examples: </a:t>
            </a:r>
            <a:r>
              <a:rPr lang="en-US" altLang="en-US" dirty="0">
                <a:solidFill>
                  <a:srgbClr val="008080"/>
                </a:solidFill>
                <a:ea typeface="ＭＳ Ｐゴシック" pitchFamily="34" charset="-128"/>
              </a:rPr>
              <a:t>Treasury bills and money market funds.</a:t>
            </a:r>
          </a:p>
        </p:txBody>
      </p:sp>
      <p:sp>
        <p:nvSpPr>
          <p:cNvPr id="4" name="Slide Number Placeholder 3"/>
          <p:cNvSpPr>
            <a:spLocks noGrp="1"/>
          </p:cNvSpPr>
          <p:nvPr>
            <p:ph type="sldNum" sz="quarter" idx="10"/>
          </p:nvPr>
        </p:nvSpPr>
        <p:spPr/>
        <p:txBody>
          <a:bodyPr/>
          <a:lstStyle/>
          <a:p>
            <a:fld id="{ED355D2A-133C-4D7D-81D4-14D33A91400E}" type="slidenum">
              <a:rPr lang="en-US" smtClean="0"/>
              <a:t>2</a:t>
            </a:fld>
            <a:endParaRPr lang="en-US"/>
          </a:p>
        </p:txBody>
      </p:sp>
    </p:spTree>
    <p:extLst>
      <p:ext uri="{BB962C8B-B14F-4D97-AF65-F5344CB8AC3E}">
        <p14:creationId xmlns:p14="http://schemas.microsoft.com/office/powerpoint/2010/main" val="35332949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Disclosure Issues for Cash</a:t>
            </a:r>
          </a:p>
          <a:p>
            <a:pPr eaLnBrk="1" hangingPunct="1"/>
            <a:endParaRPr lang="en-US" altLang="en-US" dirty="0">
              <a:ea typeface="ＭＳ Ｐゴシック" pitchFamily="34" charset="-128"/>
            </a:endParaRPr>
          </a:p>
          <a:p>
            <a:pPr eaLnBrk="1" hangingPunct="1"/>
            <a:r>
              <a:rPr lang="en-US" altLang="en-US" dirty="0">
                <a:ea typeface="ＭＳ Ｐゴシック" pitchFamily="34" charset="-128"/>
              </a:rPr>
              <a:t>Refer to Exhibit 16-8 in the text for more detail.</a:t>
            </a:r>
          </a:p>
        </p:txBody>
      </p:sp>
      <p:sp>
        <p:nvSpPr>
          <p:cNvPr id="4" name="Slide Number Placeholder 3"/>
          <p:cNvSpPr>
            <a:spLocks noGrp="1"/>
          </p:cNvSpPr>
          <p:nvPr>
            <p:ph type="sldNum" sz="quarter" idx="10"/>
          </p:nvPr>
        </p:nvSpPr>
        <p:spPr/>
        <p:txBody>
          <a:bodyPr/>
          <a:lstStyle/>
          <a:p>
            <a:fld id="{ED355D2A-133C-4D7D-81D4-14D33A91400E}" type="slidenum">
              <a:rPr lang="en-US" smtClean="0"/>
              <a:t>20</a:t>
            </a:fld>
            <a:endParaRPr lang="en-US"/>
          </a:p>
        </p:txBody>
      </p:sp>
    </p:spTree>
    <p:extLst>
      <p:ext uri="{BB962C8B-B14F-4D97-AF65-F5344CB8AC3E}">
        <p14:creationId xmlns:p14="http://schemas.microsoft.com/office/powerpoint/2010/main" val="24473169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Auditing Investments</a:t>
            </a:r>
          </a:p>
          <a:p>
            <a:endParaRPr lang="en-US" altLang="en-US" dirty="0">
              <a:ea typeface="ＭＳ Ｐゴシック" pitchFamily="34" charset="-128"/>
            </a:endParaRPr>
          </a:p>
          <a:p>
            <a:r>
              <a:rPr lang="en-US" altLang="en-US" sz="2600" dirty="0"/>
              <a:t>Equity Securities</a:t>
            </a:r>
          </a:p>
          <a:p>
            <a:pPr lvl="1"/>
            <a:r>
              <a:rPr lang="en-US" altLang="en-US" sz="2200" dirty="0">
                <a:latin typeface="Verdana" pitchFamily="34" charset="0"/>
                <a:ea typeface="Verdana" pitchFamily="34" charset="0"/>
                <a:cs typeface="Verdana" pitchFamily="34" charset="0"/>
              </a:rPr>
              <a:t>Common stock</a:t>
            </a:r>
          </a:p>
          <a:p>
            <a:pPr lvl="1"/>
            <a:r>
              <a:rPr lang="en-US" altLang="en-US" sz="2200" dirty="0">
                <a:latin typeface="Verdana" pitchFamily="34" charset="0"/>
                <a:ea typeface="Verdana" pitchFamily="34" charset="0"/>
                <a:cs typeface="Verdana" pitchFamily="34" charset="0"/>
              </a:rPr>
              <a:t>Preferred stock</a:t>
            </a:r>
          </a:p>
          <a:p>
            <a:r>
              <a:rPr lang="en-US" altLang="en-US" sz="2600" dirty="0">
                <a:latin typeface="Verdana" pitchFamily="34" charset="0"/>
                <a:ea typeface="Verdana" pitchFamily="34" charset="0"/>
                <a:cs typeface="Verdana" pitchFamily="34" charset="0"/>
              </a:rPr>
              <a:t>Debt securities</a:t>
            </a:r>
          </a:p>
          <a:p>
            <a:pPr lvl="1"/>
            <a:r>
              <a:rPr lang="en-US" altLang="en-US" sz="2200" dirty="0"/>
              <a:t>Notes</a:t>
            </a:r>
          </a:p>
          <a:p>
            <a:pPr lvl="1"/>
            <a:r>
              <a:rPr lang="en-US" altLang="en-US" sz="2200" dirty="0">
                <a:latin typeface="Verdana" pitchFamily="34" charset="0"/>
                <a:ea typeface="Verdana" pitchFamily="34" charset="0"/>
                <a:cs typeface="Verdana" pitchFamily="34" charset="0"/>
              </a:rPr>
              <a:t>Bonds</a:t>
            </a:r>
          </a:p>
          <a:p>
            <a:r>
              <a:rPr lang="en-US" altLang="en-US" sz="2600" dirty="0">
                <a:latin typeface="Verdana" pitchFamily="34" charset="0"/>
                <a:ea typeface="Verdana" pitchFamily="34" charset="0"/>
                <a:cs typeface="Verdana" pitchFamily="34" charset="0"/>
              </a:rPr>
              <a:t>Hybrid Securities</a:t>
            </a:r>
          </a:p>
          <a:p>
            <a:pPr lvl="1"/>
            <a:r>
              <a:rPr lang="en-US" altLang="en-US" sz="2200" dirty="0"/>
              <a:t>Convertible Bonds</a:t>
            </a:r>
          </a:p>
          <a:p>
            <a:pPr lvl="1"/>
            <a:r>
              <a:rPr lang="en-US" altLang="en-US" sz="2200" dirty="0">
                <a:latin typeface="Verdana" pitchFamily="34" charset="0"/>
                <a:ea typeface="Verdana" pitchFamily="34" charset="0"/>
                <a:cs typeface="Verdana" pitchFamily="34" charset="0"/>
              </a:rPr>
              <a:t>Convertible Stocks</a:t>
            </a:r>
          </a:p>
        </p:txBody>
      </p:sp>
      <p:sp>
        <p:nvSpPr>
          <p:cNvPr id="4" name="Slide Number Placeholder 3"/>
          <p:cNvSpPr>
            <a:spLocks noGrp="1"/>
          </p:cNvSpPr>
          <p:nvPr>
            <p:ph type="sldNum" sz="quarter" idx="10"/>
          </p:nvPr>
        </p:nvSpPr>
        <p:spPr/>
        <p:txBody>
          <a:bodyPr/>
          <a:lstStyle/>
          <a:p>
            <a:fld id="{ED355D2A-133C-4D7D-81D4-14D33A91400E}" type="slidenum">
              <a:rPr lang="en-US" smtClean="0"/>
              <a:t>21</a:t>
            </a:fld>
            <a:endParaRPr lang="en-US"/>
          </a:p>
        </p:txBody>
      </p:sp>
    </p:spTree>
    <p:extLst>
      <p:ext uri="{BB962C8B-B14F-4D97-AF65-F5344CB8AC3E}">
        <p14:creationId xmlns:p14="http://schemas.microsoft.com/office/powerpoint/2010/main" val="24473169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Control Risk Assessment—Investments</a:t>
            </a:r>
          </a:p>
          <a:p>
            <a:endParaRPr lang="en-US" altLang="en-US" dirty="0">
              <a:ea typeface="ＭＳ Ｐゴシック" pitchFamily="34" charset="-128"/>
            </a:endParaRPr>
          </a:p>
          <a:p>
            <a:r>
              <a:rPr lang="en-US" altLang="en-US" dirty="0">
                <a:solidFill>
                  <a:srgbClr val="22228B"/>
                </a:solidFill>
                <a:ea typeface="ＭＳ Ｐゴシック" pitchFamily="34" charset="-128"/>
              </a:rPr>
              <a:t>Here are some of the more important assertions for investments:</a:t>
            </a:r>
          </a:p>
          <a:p>
            <a:endParaRPr lang="en-US" altLang="en-US" dirty="0">
              <a:solidFill>
                <a:srgbClr val="22228B"/>
              </a:solidFill>
              <a:ea typeface="ＭＳ Ｐゴシック" pitchFamily="34" charset="-128"/>
            </a:endParaRPr>
          </a:p>
          <a:p>
            <a:pPr>
              <a:buFontTx/>
              <a:buChar char="-"/>
            </a:pPr>
            <a:r>
              <a:rPr lang="en-US" altLang="en-US" dirty="0">
                <a:solidFill>
                  <a:srgbClr val="22228B"/>
                </a:solidFill>
                <a:ea typeface="ＭＳ Ｐゴシック" pitchFamily="34" charset="-128"/>
              </a:rPr>
              <a:t>Occurrence and Authorization</a:t>
            </a:r>
          </a:p>
          <a:p>
            <a:pPr>
              <a:buFontTx/>
              <a:buChar char="-"/>
            </a:pPr>
            <a:r>
              <a:rPr lang="en-US" altLang="en-US" dirty="0">
                <a:solidFill>
                  <a:srgbClr val="22228B"/>
                </a:solidFill>
                <a:ea typeface="ＭＳ Ｐゴシック" pitchFamily="34" charset="-128"/>
              </a:rPr>
              <a:t>Completeness</a:t>
            </a:r>
          </a:p>
          <a:p>
            <a:pPr>
              <a:buFontTx/>
              <a:buChar char="-"/>
            </a:pPr>
            <a:r>
              <a:rPr lang="en-US" altLang="en-US" dirty="0">
                <a:solidFill>
                  <a:srgbClr val="22228B"/>
                </a:solidFill>
                <a:ea typeface="ＭＳ Ｐゴシック" pitchFamily="34" charset="-128"/>
              </a:rPr>
              <a:t>Accuracy and classification</a:t>
            </a:r>
          </a:p>
        </p:txBody>
      </p:sp>
      <p:sp>
        <p:nvSpPr>
          <p:cNvPr id="4" name="Slide Number Placeholder 3"/>
          <p:cNvSpPr>
            <a:spLocks noGrp="1"/>
          </p:cNvSpPr>
          <p:nvPr>
            <p:ph type="sldNum" sz="quarter" idx="10"/>
          </p:nvPr>
        </p:nvSpPr>
        <p:spPr/>
        <p:txBody>
          <a:bodyPr/>
          <a:lstStyle/>
          <a:p>
            <a:fld id="{ED355D2A-133C-4D7D-81D4-14D33A91400E}" type="slidenum">
              <a:rPr lang="en-US" smtClean="0"/>
              <a:t>22</a:t>
            </a:fld>
            <a:endParaRPr lang="en-US"/>
          </a:p>
        </p:txBody>
      </p:sp>
    </p:spTree>
    <p:extLst>
      <p:ext uri="{BB962C8B-B14F-4D97-AF65-F5344CB8AC3E}">
        <p14:creationId xmlns:p14="http://schemas.microsoft.com/office/powerpoint/2010/main" val="24473169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Segregation of Duties</a:t>
            </a:r>
          </a:p>
          <a:p>
            <a:endParaRPr lang="en-US" altLang="en-US" dirty="0">
              <a:ea typeface="ＭＳ Ｐゴシック" pitchFamily="34" charset="-128"/>
            </a:endParaRPr>
          </a:p>
          <a:p>
            <a:r>
              <a:rPr lang="en-US" altLang="en-US" dirty="0">
                <a:ea typeface="ＭＳ Ｐゴシック" pitchFamily="34" charset="-128"/>
              </a:rPr>
              <a:t>Refer to Table 16-4 in the text for more details.</a:t>
            </a:r>
          </a:p>
        </p:txBody>
      </p:sp>
      <p:sp>
        <p:nvSpPr>
          <p:cNvPr id="4" name="Slide Number Placeholder 3"/>
          <p:cNvSpPr>
            <a:spLocks noGrp="1"/>
          </p:cNvSpPr>
          <p:nvPr>
            <p:ph type="sldNum" sz="quarter" idx="10"/>
          </p:nvPr>
        </p:nvSpPr>
        <p:spPr/>
        <p:txBody>
          <a:bodyPr/>
          <a:lstStyle/>
          <a:p>
            <a:fld id="{ED355D2A-133C-4D7D-81D4-14D33A91400E}" type="slidenum">
              <a:rPr lang="en-US" smtClean="0"/>
              <a:t>23</a:t>
            </a:fld>
            <a:endParaRPr lang="en-US"/>
          </a:p>
        </p:txBody>
      </p:sp>
    </p:spTree>
    <p:extLst>
      <p:ext uri="{BB962C8B-B14F-4D97-AF65-F5344CB8AC3E}">
        <p14:creationId xmlns:p14="http://schemas.microsoft.com/office/powerpoint/2010/main" val="30942697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Substantive Procedures for Testing Investments</a:t>
            </a:r>
          </a:p>
          <a:p>
            <a:endParaRPr lang="en-US" altLang="en-US" dirty="0">
              <a:ea typeface="ＭＳ Ｐゴシック" pitchFamily="34" charset="-128"/>
            </a:endParaRPr>
          </a:p>
          <a:p>
            <a:pPr rtl="0" eaLnBrk="1" fontAlgn="auto" latinLnBrk="0" hangingPunct="1"/>
            <a:r>
              <a:rPr lang="en-US" sz="1200" b="1" i="0" u="none" strike="noStrike" kern="1200" dirty="0">
                <a:solidFill>
                  <a:schemeClr val="tx1"/>
                </a:solidFill>
                <a:effectLst/>
                <a:latin typeface="Arial" charset="0"/>
                <a:ea typeface="ＭＳ Ｐゴシック" charset="-128"/>
                <a:cs typeface="ＭＳ Ｐゴシック" charset="-128"/>
              </a:rPr>
              <a:t>Assertions about Account Balances at Period End</a:t>
            </a:r>
            <a:endParaRPr lang="en-US" sz="1200" b="0" i="0" u="none" strike="noStrike" kern="1200" dirty="0">
              <a:solidFill>
                <a:schemeClr val="tx1"/>
              </a:solidFill>
              <a:effectLst/>
              <a:latin typeface="Arial" charset="0"/>
              <a:ea typeface="ＭＳ Ｐゴシック" charset="-128"/>
              <a:cs typeface="ＭＳ Ｐゴシック" charset="-128"/>
            </a:endParaRPr>
          </a:p>
          <a:p>
            <a:pPr rtl="0" eaLnBrk="1" fontAlgn="auto" latinLnBrk="0" hangingPunct="1"/>
            <a:r>
              <a:rPr lang="en-US" sz="1200" b="1" i="0" u="none" strike="noStrike" kern="1200" dirty="0">
                <a:solidFill>
                  <a:schemeClr val="tx1"/>
                </a:solidFill>
                <a:effectLst/>
                <a:latin typeface="Arial" charset="0"/>
                <a:ea typeface="ＭＳ Ｐゴシック" charset="-128"/>
                <a:cs typeface="ＭＳ Ｐゴシック" charset="-128"/>
              </a:rPr>
              <a:t>Example Tests of Details of Account Balances</a:t>
            </a:r>
            <a:endParaRPr lang="en-US" sz="1200" b="0" i="0" u="none" strike="noStrike" kern="1200" dirty="0">
              <a:solidFill>
                <a:schemeClr val="tx1"/>
              </a:solidFill>
              <a:effectLst/>
              <a:latin typeface="Arial" charset="0"/>
              <a:ea typeface="ＭＳ Ｐゴシック" charset="-128"/>
              <a:cs typeface="ＭＳ Ｐゴシック" charset="-128"/>
            </a:endParaRPr>
          </a:p>
          <a:p>
            <a:pPr rtl="0" eaLnBrk="1" fontAlgn="t" latinLnBrk="0" hangingPunct="1"/>
            <a:r>
              <a:rPr lang="en-US" sz="1200" b="1" i="0" u="none" strike="noStrike" kern="1200" dirty="0">
                <a:solidFill>
                  <a:schemeClr val="tx1"/>
                </a:solidFill>
                <a:effectLst/>
                <a:latin typeface="Arial" charset="0"/>
                <a:ea typeface="ＭＳ Ｐゴシック" charset="-128"/>
                <a:cs typeface="ＭＳ Ｐゴシック" charset="-128"/>
              </a:rPr>
              <a:t>Existence</a:t>
            </a:r>
          </a:p>
          <a:p>
            <a:pPr rtl="0" eaLnBrk="1" fontAlgn="ctr" latinLnBrk="0" hangingPunct="1"/>
            <a:r>
              <a:rPr lang="en-US" sz="1200" b="0" i="0" u="none" strike="noStrike" kern="1200" dirty="0">
                <a:solidFill>
                  <a:schemeClr val="tx1"/>
                </a:solidFill>
                <a:effectLst/>
                <a:latin typeface="Arial" charset="0"/>
                <a:ea typeface="ＭＳ Ｐゴシック" charset="-128"/>
                <a:cs typeface="ＭＳ Ｐゴシック" charset="-128"/>
              </a:rPr>
              <a:t>Inspect securities if maintained by client or obtain confirmation from Independent custodian. </a:t>
            </a:r>
          </a:p>
          <a:p>
            <a:pPr marL="0" marR="0" lvl="0" indent="0" algn="l" defTabSz="914400" rtl="0" eaLnBrk="1" fontAlgn="ctr" latinLnBrk="0" hangingPunct="1">
              <a:lnSpc>
                <a:spcPct val="100000"/>
              </a:lnSpc>
              <a:spcBef>
                <a:spcPct val="30000"/>
              </a:spcBef>
              <a:spcAft>
                <a:spcPct val="0"/>
              </a:spcAft>
              <a:buClrTx/>
              <a:buSzTx/>
              <a:buFontTx/>
              <a:buNone/>
              <a:tabLst/>
              <a:defRPr/>
            </a:pPr>
            <a:r>
              <a:rPr lang="en-US" sz="1200" b="1" i="0" u="none" strike="noStrike" kern="1200" dirty="0">
                <a:solidFill>
                  <a:schemeClr val="tx1"/>
                </a:solidFill>
                <a:effectLst/>
                <a:latin typeface="Arial" charset="0"/>
                <a:ea typeface="ＭＳ Ｐゴシック" charset="-128"/>
                <a:cs typeface="ＭＳ Ｐゴシック" charset="-128"/>
              </a:rPr>
              <a:t>Rights and obligations</a:t>
            </a:r>
            <a:r>
              <a:rPr lang="en-US" sz="1200" b="0" i="0" u="none" strike="noStrike" kern="1200" dirty="0">
                <a:solidFill>
                  <a:schemeClr val="tx1"/>
                </a:solidFill>
                <a:effectLst/>
                <a:latin typeface="Arial" charset="0"/>
                <a:ea typeface="ＭＳ Ｐゴシック" charset="-128"/>
                <a:cs typeface="ＭＳ Ｐゴシック" charset="-128"/>
              </a:rPr>
              <a:t> </a:t>
            </a:r>
          </a:p>
          <a:p>
            <a:pPr rtl="0" eaLnBrk="1" fontAlgn="ctr" latinLnBrk="0" hangingPunct="1"/>
            <a:r>
              <a:rPr lang="en-US" sz="1200" b="0" i="0" u="none" strike="noStrike" kern="1200" dirty="0">
                <a:solidFill>
                  <a:schemeClr val="tx1"/>
                </a:solidFill>
                <a:effectLst/>
                <a:latin typeface="Arial" charset="0"/>
                <a:ea typeface="ＭＳ Ｐゴシック" charset="-128"/>
                <a:cs typeface="ＭＳ Ｐゴシック" charset="-128"/>
              </a:rPr>
              <a:t>Examine brokers" advices for a sample of securities purchased during the year.</a:t>
            </a:r>
          </a:p>
          <a:p>
            <a:pPr rtl="0" eaLnBrk="1" fontAlgn="auto" latinLnBrk="0" hangingPunct="1"/>
            <a:r>
              <a:rPr lang="en-US" sz="1200" b="0" i="0" u="none" strike="noStrike" kern="1200" baseline="0" dirty="0">
                <a:solidFill>
                  <a:schemeClr val="tx1"/>
                </a:solidFill>
                <a:effectLst/>
                <a:latin typeface="Arial" charset="0"/>
                <a:ea typeface="ＭＳ Ｐゴシック" charset="-128"/>
                <a:cs typeface="ＭＳ Ｐゴシック" charset="-128"/>
              </a:rPr>
              <a:t>Determine whether any securities have been pledged as collateral by (1) asking management and (2) reviewing board of directors’ minutes, loan agreements, and other documents 	</a:t>
            </a:r>
            <a:endParaRPr lang="en-US" sz="1200" b="0" i="0" u="none" strike="noStrike" kern="1200" dirty="0">
              <a:solidFill>
                <a:schemeClr val="tx1"/>
              </a:solidFill>
              <a:effectLst/>
              <a:latin typeface="Arial" charset="0"/>
              <a:ea typeface="ＭＳ Ｐゴシック" charset="-128"/>
              <a:cs typeface="ＭＳ Ｐゴシック" charset="-128"/>
            </a:endParaRPr>
          </a:p>
          <a:p>
            <a:pPr marL="0" marR="0" lvl="0" indent="0" algn="l" defTabSz="914400" rtl="0" eaLnBrk="1" fontAlgn="ctr" latinLnBrk="0" hangingPunct="1">
              <a:lnSpc>
                <a:spcPct val="100000"/>
              </a:lnSpc>
              <a:spcBef>
                <a:spcPct val="30000"/>
              </a:spcBef>
              <a:spcAft>
                <a:spcPct val="0"/>
              </a:spcAft>
              <a:buClrTx/>
              <a:buSzTx/>
              <a:buFontTx/>
              <a:buNone/>
              <a:tabLst/>
              <a:defRPr/>
            </a:pPr>
            <a:r>
              <a:rPr lang="en-US" sz="1200" b="1" i="0" u="none" strike="noStrike" kern="1200" dirty="0">
                <a:solidFill>
                  <a:schemeClr val="tx1"/>
                </a:solidFill>
                <a:effectLst/>
                <a:latin typeface="Arial" charset="0"/>
                <a:ea typeface="ＭＳ Ｐゴシック" charset="-128"/>
                <a:cs typeface="ＭＳ Ｐゴシック" charset="-128"/>
              </a:rPr>
              <a:t>Completeness</a:t>
            </a:r>
          </a:p>
          <a:p>
            <a:pPr rtl="0" eaLnBrk="1" fontAlgn="ctr" latinLnBrk="0" hangingPunct="1"/>
            <a:r>
              <a:rPr lang="en-US" sz="1200" b="0" i="0" u="none" strike="noStrike" kern="1200" dirty="0">
                <a:solidFill>
                  <a:schemeClr val="tx1"/>
                </a:solidFill>
                <a:effectLst/>
                <a:latin typeface="Arial" charset="0"/>
                <a:ea typeface="ＭＳ Ｐゴシック" charset="-128"/>
                <a:cs typeface="ＭＳ Ｐゴシック" charset="-128"/>
              </a:rPr>
              <a:t>Search for purchases of securities by examining transactions for a few days after year-end. </a:t>
            </a:r>
          </a:p>
          <a:p>
            <a:pPr rtl="0" eaLnBrk="1" fontAlgn="ctr" latinLnBrk="0" hangingPunct="1"/>
            <a:r>
              <a:rPr lang="en-US" sz="1200" b="0" i="0" u="none" strike="noStrike" kern="1200" dirty="0">
                <a:solidFill>
                  <a:schemeClr val="tx1"/>
                </a:solidFill>
                <a:effectLst/>
                <a:latin typeface="Arial" charset="0"/>
                <a:ea typeface="ＭＳ Ｐゴシック" charset="-128"/>
                <a:cs typeface="ＭＳ Ｐゴシック" charset="-128"/>
              </a:rPr>
              <a:t>Confirm securities held by Independent custodian.</a:t>
            </a:r>
          </a:p>
          <a:p>
            <a:pPr rtl="0" eaLnBrk="1" fontAlgn="ctr" latinLnBrk="0" hangingPunct="1"/>
            <a:r>
              <a:rPr lang="en-US" sz="1200" b="0" i="0" u="none" strike="noStrike" kern="1200" dirty="0">
                <a:solidFill>
                  <a:schemeClr val="tx1"/>
                </a:solidFill>
                <a:effectLst/>
                <a:latin typeface="Arial" charset="0"/>
                <a:ea typeface="ＭＳ Ｐゴシック" charset="-128"/>
                <a:cs typeface="ＭＳ Ｐゴシック" charset="-128"/>
              </a:rPr>
              <a:t>Review and test securities information to determine If all interest and dividend income has been recorded.</a:t>
            </a:r>
          </a:p>
          <a:p>
            <a:pPr>
              <a:lnSpc>
                <a:spcPct val="100000"/>
              </a:lnSpc>
            </a:pPr>
            <a:r>
              <a:rPr lang="en-US" sz="1200" b="0" i="0" u="none" strike="noStrike" kern="1200" baseline="0" dirty="0">
                <a:solidFill>
                  <a:schemeClr val="tx1"/>
                </a:solidFill>
                <a:latin typeface="Verdana" panose="020B0604030504040204" pitchFamily="34" charset="0"/>
                <a:ea typeface="Verdana" panose="020B0604030504040204" pitchFamily="34" charset="0"/>
                <a:cs typeface="ＭＳ Ｐゴシック" charset="-128"/>
              </a:rPr>
              <a:t>Determine that all disclosures required by ASC Topics 320 and 321</a:t>
            </a:r>
            <a:r>
              <a:rPr lang="en-US" sz="1200" b="0" i="0" u="none" strike="noStrike" kern="1200" baseline="0" dirty="0">
                <a:solidFill>
                  <a:srgbClr val="FF0000"/>
                </a:solidFill>
                <a:latin typeface="Verdana" panose="020B0604030504040204" pitchFamily="34" charset="0"/>
                <a:ea typeface="Verdana" panose="020B0604030504040204" pitchFamily="34" charset="0"/>
                <a:cs typeface="ＭＳ Ｐゴシック" charset="-128"/>
              </a:rPr>
              <a:t> </a:t>
            </a:r>
            <a:r>
              <a:rPr lang="en-US" sz="1200" b="0" i="0" u="none" strike="noStrike" kern="1200" baseline="0" dirty="0">
                <a:solidFill>
                  <a:schemeClr val="tx1"/>
                </a:solidFill>
                <a:latin typeface="Verdana" panose="020B0604030504040204" pitchFamily="34" charset="0"/>
                <a:ea typeface="Verdana" panose="020B0604030504040204" pitchFamily="34" charset="0"/>
                <a:cs typeface="ＭＳ Ｐゴシック" charset="-128"/>
              </a:rPr>
              <a:t>have been made for investments (both debt and equity securities).</a:t>
            </a:r>
          </a:p>
          <a:p>
            <a:pPr>
              <a:lnSpc>
                <a:spcPct val="100000"/>
              </a:lnSpc>
            </a:pPr>
            <a:r>
              <a:rPr lang="en-US" sz="1200" b="0" i="0" u="none" strike="noStrike" kern="1200" baseline="0" dirty="0">
                <a:solidFill>
                  <a:schemeClr val="tx1"/>
                </a:solidFill>
                <a:effectLst/>
                <a:latin typeface="Arial" charset="0"/>
                <a:ea typeface="ＭＳ Ｐゴシック" charset="-128"/>
                <a:cs typeface="ＭＳ Ｐゴシック" charset="-128"/>
              </a:rPr>
              <a:t>Complete financial reporting checklist to ensure all financial statement disclosures related to investments are made.</a:t>
            </a:r>
            <a:endParaRPr lang="en-US" sz="1200" b="0" i="0" u="none" strike="noStrike"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10"/>
          </p:nvPr>
        </p:nvSpPr>
        <p:spPr/>
        <p:txBody>
          <a:bodyPr/>
          <a:lstStyle/>
          <a:p>
            <a:fld id="{ED355D2A-133C-4D7D-81D4-14D33A91400E}" type="slidenum">
              <a:rPr lang="en-US" smtClean="0"/>
              <a:t>24</a:t>
            </a:fld>
            <a:endParaRPr lang="en-US"/>
          </a:p>
        </p:txBody>
      </p:sp>
    </p:spTree>
    <p:extLst>
      <p:ext uri="{BB962C8B-B14F-4D97-AF65-F5344CB8AC3E}">
        <p14:creationId xmlns:p14="http://schemas.microsoft.com/office/powerpoint/2010/main" val="30942697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Substantive Procedures for Testing Investments</a:t>
            </a:r>
          </a:p>
          <a:p>
            <a:endParaRPr lang="en-US" altLang="en-US" dirty="0">
              <a:ea typeface="ＭＳ Ｐゴシック" pitchFamily="34" charset="-128"/>
            </a:endParaRPr>
          </a:p>
          <a:p>
            <a:pPr rtl="0" eaLnBrk="1" fontAlgn="t" latinLnBrk="0" hangingPunct="1"/>
            <a:r>
              <a:rPr lang="en-US" sz="1200" b="1" i="0" u="none" strike="noStrike" kern="1200" dirty="0">
                <a:solidFill>
                  <a:schemeClr val="tx1"/>
                </a:solidFill>
                <a:effectLst/>
                <a:latin typeface="Arial" charset="0"/>
                <a:ea typeface="ＭＳ Ｐゴシック" charset="-128"/>
                <a:cs typeface="ＭＳ Ｐゴシック" charset="-128"/>
              </a:rPr>
              <a:t>Accuracy, Valuation, and Allocation</a:t>
            </a:r>
          </a:p>
          <a:p>
            <a:pPr rtl="0" eaLnBrk="1" fontAlgn="t" latinLnBrk="0" hangingPunct="1"/>
            <a:r>
              <a:rPr lang="en-US" sz="1200" b="0" i="0" u="none" strike="noStrike" kern="1200" dirty="0">
                <a:solidFill>
                  <a:schemeClr val="tx1"/>
                </a:solidFill>
                <a:effectLst/>
                <a:latin typeface="Arial" charset="0"/>
                <a:ea typeface="ＭＳ Ｐゴシック" charset="-128"/>
                <a:cs typeface="ＭＳ Ｐゴシック" charset="-128"/>
              </a:rPr>
              <a:t>Review brokers' invoices for cost basis of securities purchased.</a:t>
            </a:r>
          </a:p>
          <a:p>
            <a:pPr rtl="0" eaLnBrk="1" fontAlgn="t" latinLnBrk="0" hangingPunct="1"/>
            <a:r>
              <a:rPr lang="en-US" sz="1200" b="0" i="0" u="none" strike="noStrike" kern="1200" dirty="0">
                <a:solidFill>
                  <a:schemeClr val="tx1"/>
                </a:solidFill>
                <a:effectLst/>
                <a:latin typeface="Arial" charset="0"/>
                <a:ea typeface="ＭＳ Ｐゴシック" charset="-128"/>
                <a:cs typeface="ＭＳ Ｐゴシック" charset="-128"/>
              </a:rPr>
              <a:t>Determine basis for valuing Investments by tracing values to published quotations for marketable securities. </a:t>
            </a:r>
          </a:p>
          <a:p>
            <a:pPr rtl="0" eaLnBrk="1" fontAlgn="t" latinLnBrk="0" hangingPunct="1"/>
            <a:r>
              <a:rPr lang="en-US" sz="1200" b="0" i="0" u="none" strike="noStrike" kern="1200" dirty="0">
                <a:solidFill>
                  <a:schemeClr val="tx1"/>
                </a:solidFill>
                <a:effectLst/>
                <a:latin typeface="Arial" charset="0"/>
                <a:ea typeface="ＭＳ Ｐゴシック" charset="-128"/>
                <a:cs typeface="ＭＳ Ｐゴシック" charset="-128"/>
              </a:rPr>
              <a:t>Determine whether there has been any permanent Impairment In the value of the cost basis of an Individual security.</a:t>
            </a:r>
          </a:p>
          <a:p>
            <a:pPr rtl="0" eaLnBrk="1" fontAlgn="t" latinLnBrk="0" hangingPunct="1"/>
            <a:r>
              <a:rPr lang="en-US" sz="1200" b="0" i="0" u="none" strike="noStrike" kern="1200" dirty="0">
                <a:solidFill>
                  <a:schemeClr val="tx1"/>
                </a:solidFill>
                <a:effectLst/>
                <a:latin typeface="Arial" charset="0"/>
                <a:ea typeface="ＭＳ Ｐゴシック" charset="-128"/>
                <a:cs typeface="ＭＳ Ｐゴシック" charset="-128"/>
              </a:rPr>
              <a:t>Examine sales of securities to ensure proper recognition of realized gains or losses. </a:t>
            </a:r>
          </a:p>
          <a:p>
            <a:pPr marL="0" marR="0">
              <a:lnSpc>
                <a:spcPct val="100000"/>
              </a:lnSpc>
              <a:spcBef>
                <a:spcPts val="300"/>
              </a:spcBef>
              <a:spcAft>
                <a:spcPts val="0"/>
              </a:spcAft>
            </a:pPr>
            <a:r>
              <a:rPr lang="en-US" sz="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Obtain a listing of </a:t>
            </a:r>
            <a:r>
              <a:rPr lang="en-US" sz="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investments by category;</a:t>
            </a:r>
            <a:r>
              <a:rPr lang="en-US" sz="1200" dirty="0">
                <a:solidFill>
                  <a:srgbClr val="FF0000"/>
                </a:solidFill>
                <a:effectLst/>
                <a:latin typeface="Verdana" panose="020B0604030504040204" pitchFamily="34" charset="0"/>
                <a:ea typeface="Verdana" panose="020B0604030504040204" pitchFamily="34" charset="0"/>
                <a:cs typeface="Verdana" panose="020B0604030504040204" pitchFamily="34" charset="0"/>
              </a:rPr>
              <a:t> </a:t>
            </a:r>
            <a:r>
              <a:rPr lang="en-US" sz="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foot listing and agree totals to securities register and general ledger.</a:t>
            </a:r>
          </a:p>
          <a:p>
            <a:pPr rtl="0" eaLnBrk="1" fontAlgn="t" latinLnBrk="0" hangingPunct="1"/>
            <a:r>
              <a:rPr lang="en-US" sz="1200" b="1" i="0" u="none" strike="noStrike" kern="1200" dirty="0">
                <a:solidFill>
                  <a:schemeClr val="tx1"/>
                </a:solidFill>
                <a:effectLst/>
                <a:latin typeface="Arial" charset="0"/>
                <a:ea typeface="ＭＳ Ｐゴシック" charset="-128"/>
                <a:cs typeface="ＭＳ Ｐゴシック" charset="-128"/>
              </a:rPr>
              <a:t>Classification</a:t>
            </a:r>
          </a:p>
          <a:p>
            <a:pPr rtl="0" eaLnBrk="1" fontAlgn="t" latinLnBrk="0" hangingPunct="1"/>
            <a:r>
              <a:rPr lang="en-US" sz="1200" b="0" i="0" u="none" strike="noStrike" kern="1200" dirty="0">
                <a:solidFill>
                  <a:schemeClr val="tx1"/>
                </a:solidFill>
                <a:effectLst/>
                <a:latin typeface="Arial" charset="0"/>
                <a:ea typeface="ＭＳ Ｐゴシック" charset="-128"/>
                <a:cs typeface="ＭＳ Ｐゴシック" charset="-128"/>
              </a:rPr>
              <a:t>Examine an analysis of investments and related disclosures for proper classification.</a:t>
            </a:r>
          </a:p>
          <a:p>
            <a:pPr rtl="0" eaLnBrk="1" fontAlgn="t" latinLnBrk="0" hangingPunct="1"/>
            <a:r>
              <a:rPr lang="en-US" sz="1200" b="1" i="0" u="none" strike="noStrike" kern="1200" dirty="0">
                <a:solidFill>
                  <a:schemeClr val="tx1"/>
                </a:solidFill>
                <a:effectLst/>
                <a:latin typeface="Arial" charset="0"/>
                <a:ea typeface="ＭＳ Ｐゴシック" charset="-128"/>
                <a:cs typeface="ＭＳ Ｐゴシック" charset="-128"/>
              </a:rPr>
              <a:t>Presentation</a:t>
            </a:r>
          </a:p>
          <a:p>
            <a:pPr rtl="0" eaLnBrk="1" fontAlgn="t" latinLnBrk="0" hangingPunct="1"/>
            <a:r>
              <a:rPr lang="en-US" sz="1200" b="0" i="0" u="none" strike="noStrike" kern="1200" dirty="0">
                <a:solidFill>
                  <a:schemeClr val="tx1"/>
                </a:solidFill>
                <a:effectLst/>
                <a:latin typeface="Arial" charset="0"/>
                <a:ea typeface="ＭＳ Ｐゴシック" charset="-128"/>
                <a:cs typeface="ＭＳ Ｐゴシック" charset="-128"/>
              </a:rPr>
              <a:t>Review disclosure checklist and related disclosures for relevance and completeness.</a:t>
            </a:r>
          </a:p>
          <a:p>
            <a:pPr rtl="0" eaLnBrk="1" fontAlgn="t" latinLnBrk="0" hangingPunct="1"/>
            <a:r>
              <a:rPr lang="en-US" sz="1200" b="0" i="0" u="none" strike="noStrike" kern="1200" dirty="0">
                <a:solidFill>
                  <a:schemeClr val="tx1"/>
                </a:solidFill>
                <a:effectLst/>
                <a:latin typeface="Arial" charset="0"/>
                <a:ea typeface="ＭＳ Ｐゴシック" charset="-128"/>
                <a:cs typeface="ＭＳ Ｐゴシック" charset="-128"/>
              </a:rPr>
              <a:t>Read disclosures to ensure the information is accurate, presented properly in the appropriate amounts and that the disclosures are understandable.</a:t>
            </a:r>
          </a:p>
        </p:txBody>
      </p:sp>
      <p:sp>
        <p:nvSpPr>
          <p:cNvPr id="4" name="Slide Number Placeholder 3"/>
          <p:cNvSpPr>
            <a:spLocks noGrp="1"/>
          </p:cNvSpPr>
          <p:nvPr>
            <p:ph type="sldNum" sz="quarter" idx="10"/>
          </p:nvPr>
        </p:nvSpPr>
        <p:spPr/>
        <p:txBody>
          <a:bodyPr/>
          <a:lstStyle/>
          <a:p>
            <a:fld id="{ED355D2A-133C-4D7D-81D4-14D33A91400E}" type="slidenum">
              <a:rPr lang="en-US" smtClean="0"/>
              <a:t>25</a:t>
            </a:fld>
            <a:endParaRPr lang="en-US"/>
          </a:p>
        </p:txBody>
      </p:sp>
    </p:spTree>
    <p:extLst>
      <p:ext uri="{BB962C8B-B14F-4D97-AF65-F5344CB8AC3E}">
        <p14:creationId xmlns:p14="http://schemas.microsoft.com/office/powerpoint/2010/main" val="30942697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Tests of Details—Investments </a:t>
            </a:r>
          </a:p>
          <a:p>
            <a:endParaRPr lang="en-US" altLang="en-US" dirty="0">
              <a:ea typeface="ＭＳ Ｐゴシック" pitchFamily="34" charset="-128"/>
            </a:endParaRPr>
          </a:p>
          <a:p>
            <a:r>
              <a:rPr lang="en-US" altLang="en-US" u="sng" dirty="0">
                <a:solidFill>
                  <a:srgbClr val="32946A"/>
                </a:solidFill>
                <a:ea typeface="ＭＳ Ｐゴシック" pitchFamily="34" charset="-128"/>
              </a:rPr>
              <a:t>Existence</a:t>
            </a:r>
          </a:p>
          <a:p>
            <a:endParaRPr lang="en-US" altLang="en-US" dirty="0">
              <a:ea typeface="ＭＳ Ｐゴシック" pitchFamily="34" charset="-128"/>
            </a:endParaRPr>
          </a:p>
          <a:p>
            <a:r>
              <a:rPr lang="en-US" altLang="en-US" dirty="0">
                <a:solidFill>
                  <a:srgbClr val="32946A"/>
                </a:solidFill>
                <a:ea typeface="ＭＳ Ｐゴシック" pitchFamily="34" charset="-128"/>
              </a:rPr>
              <a:t>Auditing Standards state that the auditor should perform one of the following procedures when gathering evidence for existence:</a:t>
            </a:r>
          </a:p>
          <a:p>
            <a:pPr lvl="1" eaLnBrk="1" hangingPunct="1">
              <a:lnSpc>
                <a:spcPct val="90000"/>
              </a:lnSpc>
            </a:pPr>
            <a:r>
              <a:rPr lang="en-US" altLang="en-US" sz="2200" dirty="0">
                <a:solidFill>
                  <a:srgbClr val="AAE2CA"/>
                </a:solidFill>
              </a:rPr>
              <a:t>Physical examination</a:t>
            </a:r>
          </a:p>
          <a:p>
            <a:pPr lvl="1" eaLnBrk="1" hangingPunct="1">
              <a:lnSpc>
                <a:spcPct val="90000"/>
              </a:lnSpc>
            </a:pPr>
            <a:r>
              <a:rPr lang="en-US" altLang="en-US" sz="2200" dirty="0">
                <a:solidFill>
                  <a:srgbClr val="AAE2CA"/>
                </a:solidFill>
              </a:rPr>
              <a:t>Confirmation with the issuer</a:t>
            </a:r>
          </a:p>
          <a:p>
            <a:pPr lvl="1" eaLnBrk="1" hangingPunct="1">
              <a:lnSpc>
                <a:spcPct val="90000"/>
              </a:lnSpc>
            </a:pPr>
            <a:r>
              <a:rPr lang="en-US" altLang="en-US" sz="2200" dirty="0">
                <a:solidFill>
                  <a:srgbClr val="AAE2CA"/>
                </a:solidFill>
              </a:rPr>
              <a:t>Confirmation with the custodian</a:t>
            </a:r>
          </a:p>
          <a:p>
            <a:pPr lvl="1" eaLnBrk="1" hangingPunct="1">
              <a:lnSpc>
                <a:spcPct val="90000"/>
              </a:lnSpc>
            </a:pPr>
            <a:r>
              <a:rPr lang="en-US" altLang="en-US" sz="2200" dirty="0">
                <a:solidFill>
                  <a:srgbClr val="AAE2CA"/>
                </a:solidFill>
              </a:rPr>
              <a:t>Confirmation of unsettled transactions with the broker-dealer</a:t>
            </a:r>
          </a:p>
          <a:p>
            <a:pPr lvl="1" eaLnBrk="1" hangingPunct="1">
              <a:lnSpc>
                <a:spcPct val="90000"/>
              </a:lnSpc>
            </a:pPr>
            <a:r>
              <a:rPr lang="en-US" altLang="en-US" sz="2200" dirty="0">
                <a:solidFill>
                  <a:srgbClr val="AAE2CA"/>
                </a:solidFill>
              </a:rPr>
              <a:t>Confirmation with the counterparty</a:t>
            </a:r>
          </a:p>
          <a:p>
            <a:pPr lvl="1" eaLnBrk="1" hangingPunct="1">
              <a:lnSpc>
                <a:spcPct val="90000"/>
              </a:lnSpc>
            </a:pPr>
            <a:r>
              <a:rPr lang="en-US" altLang="en-US" sz="2200" dirty="0">
                <a:solidFill>
                  <a:srgbClr val="AAE2CA"/>
                </a:solidFill>
              </a:rPr>
              <a:t>Reading executed partnership or similar agreements</a:t>
            </a:r>
          </a:p>
        </p:txBody>
      </p:sp>
      <p:sp>
        <p:nvSpPr>
          <p:cNvPr id="4" name="Slide Number Placeholder 3"/>
          <p:cNvSpPr>
            <a:spLocks noGrp="1"/>
          </p:cNvSpPr>
          <p:nvPr>
            <p:ph type="sldNum" sz="quarter" idx="10"/>
          </p:nvPr>
        </p:nvSpPr>
        <p:spPr/>
        <p:txBody>
          <a:bodyPr/>
          <a:lstStyle/>
          <a:p>
            <a:fld id="{ED355D2A-133C-4D7D-81D4-14D33A91400E}" type="slidenum">
              <a:rPr lang="en-US" smtClean="0"/>
              <a:t>26</a:t>
            </a:fld>
            <a:endParaRPr lang="en-US"/>
          </a:p>
        </p:txBody>
      </p:sp>
    </p:spTree>
    <p:extLst>
      <p:ext uri="{BB962C8B-B14F-4D97-AF65-F5344CB8AC3E}">
        <p14:creationId xmlns:p14="http://schemas.microsoft.com/office/powerpoint/2010/main" val="24473169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Tests of Details—Investments </a:t>
            </a:r>
          </a:p>
          <a:p>
            <a:endParaRPr lang="en-US" altLang="en-US" dirty="0">
              <a:ea typeface="ＭＳ Ｐゴシック" pitchFamily="34" charset="-128"/>
            </a:endParaRPr>
          </a:p>
          <a:p>
            <a:pPr marL="0" indent="0" algn="ctr" fontAlgn="auto">
              <a:spcAft>
                <a:spcPts val="0"/>
              </a:spcAft>
              <a:buFont typeface="Arial" panose="020B0604020202020204" pitchFamily="34" charset="0"/>
              <a:buNone/>
              <a:defRPr/>
            </a:pPr>
            <a:r>
              <a:rPr lang="en-US" altLang="en-US" sz="1200" u="sng" dirty="0">
                <a:latin typeface="Verdana" panose="020B0604030504040204" pitchFamily="34" charset="0"/>
                <a:ea typeface="Verdana" panose="020B0604030504040204" pitchFamily="34" charset="0"/>
                <a:cs typeface="Verdana" panose="020B0604030504040204" pitchFamily="34" charset="0"/>
              </a:rPr>
              <a:t>Accuracy, Valuation and Allocation</a:t>
            </a:r>
          </a:p>
          <a:p>
            <a:pPr fontAlgn="auto">
              <a:spcAft>
                <a:spcPts val="0"/>
              </a:spcAft>
              <a:buFont typeface="Arial" panose="020B0604020202020204" pitchFamily="34" charset="0"/>
              <a:buChar char="•"/>
              <a:defRPr/>
            </a:pPr>
            <a:r>
              <a:rPr lang="en-US" altLang="en-US" sz="1200" dirty="0">
                <a:latin typeface="Verdana" panose="020B0604030504040204" pitchFamily="34" charset="0"/>
                <a:ea typeface="Verdana" panose="020B0604030504040204" pitchFamily="34" charset="0"/>
                <a:cs typeface="Verdana" panose="020B0604030504040204" pitchFamily="34" charset="0"/>
              </a:rPr>
              <a:t>The auditor must also determine if there has been any </a:t>
            </a:r>
            <a:r>
              <a:rPr lang="ja-JP" altLang="en-US" sz="1200" dirty="0">
                <a:latin typeface="Verdana" panose="020B0604030504040204" pitchFamily="34" charset="0"/>
                <a:cs typeface="Verdana" panose="020B0604030504040204" pitchFamily="34" charset="0"/>
              </a:rPr>
              <a:t>“</a:t>
            </a:r>
            <a:r>
              <a:rPr lang="en-US" altLang="ja-JP" sz="1200" dirty="0">
                <a:latin typeface="Verdana" panose="020B0604030504040204" pitchFamily="34" charset="0"/>
                <a:ea typeface="Verdana" panose="020B0604030504040204" pitchFamily="34" charset="0"/>
                <a:cs typeface="Verdana" panose="020B0604030504040204" pitchFamily="34" charset="0"/>
              </a:rPr>
              <a:t>other than temporary</a:t>
            </a:r>
            <a:r>
              <a:rPr lang="ja-JP" altLang="en-US" sz="1200" dirty="0">
                <a:latin typeface="Verdana" panose="020B0604030504040204" pitchFamily="34" charset="0"/>
                <a:cs typeface="Verdana" panose="020B0604030504040204" pitchFamily="34" charset="0"/>
              </a:rPr>
              <a:t>”</a:t>
            </a:r>
            <a:r>
              <a:rPr lang="en-US" altLang="ja-JP" sz="1200" dirty="0">
                <a:latin typeface="Verdana" panose="020B0604030504040204" pitchFamily="34" charset="0"/>
                <a:ea typeface="Verdana" panose="020B0604030504040204" pitchFamily="34" charset="0"/>
                <a:cs typeface="Verdana" panose="020B0604030504040204" pitchFamily="34" charset="0"/>
              </a:rPr>
              <a:t> or permanent decline in the value of an investment security.</a:t>
            </a:r>
            <a:endParaRPr lang="en-US" altLang="en-US" sz="1200" dirty="0">
              <a:latin typeface="Verdana" panose="020B0604030504040204" pitchFamily="34" charset="0"/>
              <a:ea typeface="Verdana" panose="020B0604030504040204" pitchFamily="34" charset="0"/>
              <a:cs typeface="Verdana" panose="020B0604030504040204" pitchFamily="34" charset="0"/>
            </a:endParaRPr>
          </a:p>
          <a:p>
            <a:pPr fontAlgn="auto">
              <a:spcAft>
                <a:spcPts val="0"/>
              </a:spcAft>
              <a:buFont typeface="Arial" panose="020B0604020202020204" pitchFamily="34" charset="0"/>
              <a:buChar char="•"/>
              <a:defRPr/>
            </a:pPr>
            <a:r>
              <a:rPr lang="en-US" sz="1200" dirty="0"/>
              <a:t>The following factors are indicators that the value decline of the investment may be other than temporary</a:t>
            </a:r>
            <a:r>
              <a:rPr lang="en-US" altLang="en-US" sz="1200" dirty="0">
                <a:latin typeface="Verdana" panose="020B0604030504040204" pitchFamily="34" charset="0"/>
                <a:ea typeface="Verdana" panose="020B0604030504040204" pitchFamily="34" charset="0"/>
                <a:cs typeface="Verdana" panose="020B0604030504040204" pitchFamily="34" charset="0"/>
              </a:rPr>
              <a:t>.</a:t>
            </a:r>
          </a:p>
        </p:txBody>
      </p:sp>
      <p:sp>
        <p:nvSpPr>
          <p:cNvPr id="4" name="Slide Number Placeholder 3"/>
          <p:cNvSpPr>
            <a:spLocks noGrp="1"/>
          </p:cNvSpPr>
          <p:nvPr>
            <p:ph type="sldNum" sz="quarter" idx="10"/>
          </p:nvPr>
        </p:nvSpPr>
        <p:spPr/>
        <p:txBody>
          <a:bodyPr/>
          <a:lstStyle/>
          <a:p>
            <a:fld id="{ED355D2A-133C-4D7D-81D4-14D33A91400E}" type="slidenum">
              <a:rPr lang="en-US" smtClean="0"/>
              <a:t>27</a:t>
            </a:fld>
            <a:endParaRPr lang="en-US"/>
          </a:p>
        </p:txBody>
      </p:sp>
    </p:spTree>
    <p:extLst>
      <p:ext uri="{BB962C8B-B14F-4D97-AF65-F5344CB8AC3E}">
        <p14:creationId xmlns:p14="http://schemas.microsoft.com/office/powerpoint/2010/main" val="24473169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ltLang="en-US" dirty="0">
                <a:ea typeface="ＭＳ Ｐゴシック" pitchFamily="34" charset="-128"/>
                <a:cs typeface="ＭＳ Ｐゴシック" pitchFamily="34" charset="-128"/>
              </a:rPr>
              <a:t>Tests of Details—Investments </a:t>
            </a:r>
          </a:p>
          <a:p>
            <a:pPr>
              <a:defRPr/>
            </a:pPr>
            <a:endParaRPr lang="en-US" altLang="en-US" dirty="0">
              <a:ea typeface="ＭＳ Ｐゴシック" pitchFamily="34" charset="-128"/>
              <a:cs typeface="ＭＳ Ｐゴシック" pitchFamily="34" charset="-128"/>
            </a:endParaRPr>
          </a:p>
          <a:p>
            <a:pPr eaLnBrk="1" hangingPunct="1">
              <a:lnSpc>
                <a:spcPct val="80000"/>
              </a:lnSpc>
              <a:buFont typeface="Wingdings" pitchFamily="2" charset="2"/>
              <a:buNone/>
              <a:defRPr/>
            </a:pPr>
            <a:r>
              <a:rPr lang="en-US" altLang="en-US" sz="1800" u="sng" dirty="0">
                <a:solidFill>
                  <a:srgbClr val="7F7F7F"/>
                </a:solidFill>
                <a:ea typeface="ＭＳ Ｐゴシック" pitchFamily="34" charset="-128"/>
                <a:cs typeface="ＭＳ Ｐゴシック" pitchFamily="34" charset="-128"/>
              </a:rPr>
              <a:t>Accuracy, Valuation and Allocation</a:t>
            </a:r>
          </a:p>
          <a:p>
            <a:pPr lvl="1" eaLnBrk="1" hangingPunct="1">
              <a:lnSpc>
                <a:spcPct val="80000"/>
              </a:lnSpc>
              <a:defRPr/>
            </a:pPr>
            <a:r>
              <a:rPr lang="en-US" altLang="en-US" sz="1800" dirty="0">
                <a:solidFill>
                  <a:srgbClr val="7F7F7F"/>
                </a:solidFill>
                <a:effectLst>
                  <a:outerShdw blurRad="38100" dist="38100" dir="2700000" algn="tl">
                    <a:srgbClr val="C0C0C0"/>
                  </a:outerShdw>
                </a:effectLst>
              </a:rPr>
              <a:t>Fair value is significantly below cost</a:t>
            </a:r>
          </a:p>
          <a:p>
            <a:pPr lvl="1" eaLnBrk="1" hangingPunct="1">
              <a:lnSpc>
                <a:spcPct val="80000"/>
              </a:lnSpc>
              <a:defRPr/>
            </a:pPr>
            <a:r>
              <a:rPr lang="en-US" altLang="en-US" sz="1800" dirty="0">
                <a:solidFill>
                  <a:srgbClr val="7F7F7F"/>
                </a:solidFill>
                <a:effectLst>
                  <a:outerShdw blurRad="38100" dist="38100" dir="2700000" algn="tl">
                    <a:srgbClr val="C0C0C0"/>
                  </a:outerShdw>
                </a:effectLst>
              </a:rPr>
              <a:t>Decline in fair value is attributable to specific adverse conditions affecting a particular investment</a:t>
            </a:r>
          </a:p>
          <a:p>
            <a:pPr lvl="1" eaLnBrk="1" hangingPunct="1">
              <a:lnSpc>
                <a:spcPct val="80000"/>
              </a:lnSpc>
              <a:defRPr/>
            </a:pPr>
            <a:r>
              <a:rPr lang="en-US" altLang="en-US" sz="1800" dirty="0">
                <a:solidFill>
                  <a:srgbClr val="7F7F7F"/>
                </a:solidFill>
                <a:effectLst>
                  <a:outerShdw blurRad="38100" dist="38100" dir="2700000" algn="tl">
                    <a:srgbClr val="C0C0C0"/>
                  </a:outerShdw>
                </a:effectLst>
              </a:rPr>
              <a:t>Decline in fair value is attributable to specific conditions, such as conditions in an industry or in a geographic area</a:t>
            </a:r>
          </a:p>
          <a:p>
            <a:pPr lvl="1" eaLnBrk="1" hangingPunct="1">
              <a:lnSpc>
                <a:spcPct val="80000"/>
              </a:lnSpc>
              <a:defRPr/>
            </a:pPr>
            <a:r>
              <a:rPr lang="en-US" altLang="en-US" sz="1800" dirty="0">
                <a:solidFill>
                  <a:srgbClr val="7F7F7F"/>
                </a:solidFill>
                <a:effectLst>
                  <a:outerShdw blurRad="38100" dist="38100" dir="2700000" algn="tl">
                    <a:srgbClr val="C0C0C0"/>
                  </a:outerShdw>
                </a:effectLst>
              </a:rPr>
              <a:t>Management does not possess both the intent and ability to hold the investment long enough to allow for any anticipated recovery in fair value</a:t>
            </a:r>
          </a:p>
          <a:p>
            <a:pPr lvl="1" eaLnBrk="1" hangingPunct="1">
              <a:lnSpc>
                <a:spcPct val="80000"/>
              </a:lnSpc>
              <a:defRPr/>
            </a:pPr>
            <a:r>
              <a:rPr lang="en-US" altLang="en-US" sz="1800" dirty="0">
                <a:solidFill>
                  <a:srgbClr val="7F7F7F"/>
                </a:solidFill>
                <a:effectLst>
                  <a:outerShdw blurRad="38100" dist="38100" dir="2700000" algn="tl">
                    <a:srgbClr val="C0C0C0"/>
                  </a:outerShdw>
                </a:effectLst>
              </a:rPr>
              <a:t>The decline in fair value has existed for an extended period</a:t>
            </a:r>
          </a:p>
          <a:p>
            <a:pPr lvl="1" eaLnBrk="1" hangingPunct="1">
              <a:lnSpc>
                <a:spcPct val="80000"/>
              </a:lnSpc>
              <a:defRPr/>
            </a:pPr>
            <a:r>
              <a:rPr lang="en-US" altLang="en-US" sz="1800" dirty="0">
                <a:solidFill>
                  <a:srgbClr val="7F7F7F"/>
                </a:solidFill>
                <a:effectLst>
                  <a:outerShdw blurRad="38100" dist="38100" dir="2700000" algn="tl">
                    <a:srgbClr val="C0C0C0"/>
                  </a:outerShdw>
                </a:effectLst>
              </a:rPr>
              <a:t>A debt security has been downgraded by a rating agency</a:t>
            </a:r>
          </a:p>
          <a:p>
            <a:pPr lvl="1" eaLnBrk="1" hangingPunct="1">
              <a:lnSpc>
                <a:spcPct val="80000"/>
              </a:lnSpc>
              <a:defRPr/>
            </a:pPr>
            <a:r>
              <a:rPr lang="en-US" altLang="en-US" sz="1800" dirty="0">
                <a:solidFill>
                  <a:srgbClr val="7F7F7F"/>
                </a:solidFill>
                <a:effectLst>
                  <a:outerShdw blurRad="38100" dist="38100" dir="2700000" algn="tl">
                    <a:srgbClr val="C0C0C0"/>
                  </a:outerShdw>
                </a:effectLst>
              </a:rPr>
              <a:t>The financial condition of the issuer has deteriorated</a:t>
            </a:r>
          </a:p>
          <a:p>
            <a:pPr lvl="1" eaLnBrk="1" hangingPunct="1">
              <a:lnSpc>
                <a:spcPct val="80000"/>
              </a:lnSpc>
              <a:defRPr/>
            </a:pPr>
            <a:r>
              <a:rPr lang="en-US" altLang="en-US" sz="1800" dirty="0">
                <a:solidFill>
                  <a:srgbClr val="7F7F7F"/>
                </a:solidFill>
                <a:effectLst>
                  <a:outerShdw blurRad="38100" dist="38100" dir="2700000" algn="tl">
                    <a:srgbClr val="C0C0C0"/>
                  </a:outerShdw>
                </a:effectLst>
              </a:rPr>
              <a:t>Dividends have been reduced or eliminated, or scheduled interest payments on debt securities have not been made</a:t>
            </a:r>
          </a:p>
          <a:p>
            <a:pPr eaLnBrk="1" hangingPunct="1">
              <a:lnSpc>
                <a:spcPct val="80000"/>
              </a:lnSpc>
              <a:buFont typeface="Wingdings" pitchFamily="2" charset="2"/>
              <a:buNone/>
              <a:defRPr/>
            </a:pPr>
            <a:endParaRPr lang="en-US" altLang="en-US" sz="1800" dirty="0">
              <a:solidFill>
                <a:srgbClr val="7F7F7F"/>
              </a:solidFill>
              <a:ea typeface="ＭＳ Ｐゴシック" pitchFamily="34" charset="-128"/>
              <a:cs typeface="ＭＳ Ｐゴシック" pitchFamily="34" charset="-128"/>
            </a:endParaRPr>
          </a:p>
          <a:p>
            <a:pPr eaLnBrk="1" hangingPunct="1">
              <a:lnSpc>
                <a:spcPct val="80000"/>
              </a:lnSpc>
              <a:buFont typeface="Wingdings" pitchFamily="2" charset="2"/>
              <a:buNone/>
              <a:defRPr/>
            </a:pPr>
            <a:r>
              <a:rPr lang="en-US" altLang="en-US" sz="1800" dirty="0">
                <a:solidFill>
                  <a:srgbClr val="7F7F7F"/>
                </a:solidFill>
                <a:ea typeface="ＭＳ Ｐゴシック" pitchFamily="34" charset="-128"/>
                <a:cs typeface="ＭＳ Ｐゴシック" pitchFamily="34" charset="-128"/>
              </a:rPr>
              <a:t>Permanently Impaired = Write down to new carrying amount</a:t>
            </a:r>
          </a:p>
        </p:txBody>
      </p:sp>
      <p:sp>
        <p:nvSpPr>
          <p:cNvPr id="4" name="Slide Number Placeholder 3"/>
          <p:cNvSpPr>
            <a:spLocks noGrp="1"/>
          </p:cNvSpPr>
          <p:nvPr>
            <p:ph type="sldNum" sz="quarter" idx="10"/>
          </p:nvPr>
        </p:nvSpPr>
        <p:spPr/>
        <p:txBody>
          <a:bodyPr/>
          <a:lstStyle/>
          <a:p>
            <a:fld id="{ED355D2A-133C-4D7D-81D4-14D33A91400E}" type="slidenum">
              <a:rPr lang="en-US" smtClean="0"/>
              <a:t>28</a:t>
            </a:fld>
            <a:endParaRPr lang="en-US"/>
          </a:p>
        </p:txBody>
      </p:sp>
    </p:spTree>
    <p:extLst>
      <p:ext uri="{BB962C8B-B14F-4D97-AF65-F5344CB8AC3E}">
        <p14:creationId xmlns:p14="http://schemas.microsoft.com/office/powerpoint/2010/main" val="24473169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ltLang="en-US" dirty="0">
                <a:ea typeface="ＭＳ Ｐゴシック" pitchFamily="34" charset="-128"/>
                <a:cs typeface="ＭＳ Ｐゴシック" pitchFamily="34" charset="-128"/>
              </a:rPr>
              <a:t>Tests of Details—Investments </a:t>
            </a:r>
          </a:p>
          <a:p>
            <a:pPr>
              <a:defRPr/>
            </a:pPr>
            <a:endParaRPr lang="en-US" altLang="en-US" dirty="0">
              <a:ea typeface="ＭＳ Ｐゴシック" pitchFamily="34" charset="-128"/>
              <a:cs typeface="ＭＳ Ｐゴシック" pitchFamily="34" charset="-128"/>
            </a:endParaRPr>
          </a:p>
          <a:p>
            <a:pPr eaLnBrk="1" hangingPunct="1">
              <a:lnSpc>
                <a:spcPct val="80000"/>
              </a:lnSpc>
              <a:buFont typeface="Wingdings" pitchFamily="2" charset="2"/>
              <a:buNone/>
              <a:defRPr/>
            </a:pPr>
            <a:r>
              <a:rPr lang="en-US" altLang="en-US" sz="1800" u="sng" dirty="0">
                <a:solidFill>
                  <a:srgbClr val="7F7F7F"/>
                </a:solidFill>
                <a:ea typeface="ＭＳ Ｐゴシック" pitchFamily="34" charset="-128"/>
                <a:cs typeface="ＭＳ Ｐゴシック" pitchFamily="34" charset="-128"/>
              </a:rPr>
              <a:t>Valuation and Allocation</a:t>
            </a:r>
          </a:p>
          <a:p>
            <a:pPr eaLnBrk="1" hangingPunct="1">
              <a:lnSpc>
                <a:spcPct val="80000"/>
              </a:lnSpc>
              <a:buFont typeface="Wingdings" pitchFamily="2" charset="2"/>
              <a:buNone/>
              <a:defRPr/>
            </a:pPr>
            <a:r>
              <a:rPr lang="en-US" altLang="en-US" sz="1800" dirty="0">
                <a:solidFill>
                  <a:srgbClr val="7F7F7F"/>
                </a:solidFill>
                <a:ea typeface="ＭＳ Ｐゴシック" pitchFamily="34" charset="-128"/>
                <a:cs typeface="ＭＳ Ｐゴシック" pitchFamily="34" charset="-128"/>
              </a:rPr>
              <a:t>Here are some factors that may indicate a non-temporary impairment of investment value:</a:t>
            </a:r>
          </a:p>
          <a:p>
            <a:pPr lvl="1" eaLnBrk="1" hangingPunct="1">
              <a:lnSpc>
                <a:spcPct val="80000"/>
              </a:lnSpc>
              <a:defRPr/>
            </a:pPr>
            <a:r>
              <a:rPr lang="en-US" altLang="en-US" sz="1800" dirty="0">
                <a:solidFill>
                  <a:srgbClr val="7F7F7F"/>
                </a:solidFill>
                <a:effectLst>
                  <a:outerShdw blurRad="38100" dist="38100" dir="2700000" algn="tl">
                    <a:srgbClr val="C0C0C0"/>
                  </a:outerShdw>
                </a:effectLst>
              </a:rPr>
              <a:t>Fair value is significantly below cost</a:t>
            </a:r>
          </a:p>
          <a:p>
            <a:pPr lvl="1" eaLnBrk="1" hangingPunct="1">
              <a:lnSpc>
                <a:spcPct val="80000"/>
              </a:lnSpc>
              <a:defRPr/>
            </a:pPr>
            <a:r>
              <a:rPr lang="en-US" altLang="en-US" sz="1800" dirty="0">
                <a:solidFill>
                  <a:srgbClr val="7F7F7F"/>
                </a:solidFill>
                <a:effectLst>
                  <a:outerShdw blurRad="38100" dist="38100" dir="2700000" algn="tl">
                    <a:srgbClr val="C0C0C0"/>
                  </a:outerShdw>
                </a:effectLst>
              </a:rPr>
              <a:t>Decline in fair value is attributable to specific adverse conditions affecting a particular investment</a:t>
            </a:r>
          </a:p>
          <a:p>
            <a:pPr lvl="1" eaLnBrk="1" hangingPunct="1">
              <a:lnSpc>
                <a:spcPct val="80000"/>
              </a:lnSpc>
              <a:defRPr/>
            </a:pPr>
            <a:r>
              <a:rPr lang="en-US" altLang="en-US" sz="1800" dirty="0">
                <a:solidFill>
                  <a:srgbClr val="7F7F7F"/>
                </a:solidFill>
                <a:effectLst>
                  <a:outerShdw blurRad="38100" dist="38100" dir="2700000" algn="tl">
                    <a:srgbClr val="C0C0C0"/>
                  </a:outerShdw>
                </a:effectLst>
              </a:rPr>
              <a:t>Decline in fair value is attributable to specific conditions, such as conditions in an industry or in a geographic area</a:t>
            </a:r>
          </a:p>
          <a:p>
            <a:pPr lvl="1" eaLnBrk="1" hangingPunct="1">
              <a:lnSpc>
                <a:spcPct val="80000"/>
              </a:lnSpc>
              <a:defRPr/>
            </a:pPr>
            <a:r>
              <a:rPr lang="en-US" altLang="en-US" sz="1800" dirty="0">
                <a:solidFill>
                  <a:srgbClr val="7F7F7F"/>
                </a:solidFill>
                <a:effectLst>
                  <a:outerShdw blurRad="38100" dist="38100" dir="2700000" algn="tl">
                    <a:srgbClr val="C0C0C0"/>
                  </a:outerShdw>
                </a:effectLst>
              </a:rPr>
              <a:t>Management does not possess both the intent and ability to hold the investment long enough to allow for any anticipated recovery in fair value</a:t>
            </a:r>
          </a:p>
          <a:p>
            <a:pPr lvl="1" eaLnBrk="1" hangingPunct="1">
              <a:lnSpc>
                <a:spcPct val="80000"/>
              </a:lnSpc>
              <a:defRPr/>
            </a:pPr>
            <a:r>
              <a:rPr lang="en-US" altLang="en-US" sz="1800" dirty="0">
                <a:solidFill>
                  <a:srgbClr val="7F7F7F"/>
                </a:solidFill>
                <a:effectLst>
                  <a:outerShdw blurRad="38100" dist="38100" dir="2700000" algn="tl">
                    <a:srgbClr val="C0C0C0"/>
                  </a:outerShdw>
                </a:effectLst>
              </a:rPr>
              <a:t>The decline in fair value has existed for an extended period</a:t>
            </a:r>
          </a:p>
          <a:p>
            <a:pPr lvl="1" eaLnBrk="1" hangingPunct="1">
              <a:lnSpc>
                <a:spcPct val="80000"/>
              </a:lnSpc>
              <a:defRPr/>
            </a:pPr>
            <a:r>
              <a:rPr lang="en-US" altLang="en-US" sz="1800" dirty="0">
                <a:solidFill>
                  <a:srgbClr val="7F7F7F"/>
                </a:solidFill>
                <a:effectLst>
                  <a:outerShdw blurRad="38100" dist="38100" dir="2700000" algn="tl">
                    <a:srgbClr val="C0C0C0"/>
                  </a:outerShdw>
                </a:effectLst>
              </a:rPr>
              <a:t>A debt security has been downgraded by a rating agency</a:t>
            </a:r>
          </a:p>
          <a:p>
            <a:pPr lvl="1" eaLnBrk="1" hangingPunct="1">
              <a:lnSpc>
                <a:spcPct val="80000"/>
              </a:lnSpc>
              <a:defRPr/>
            </a:pPr>
            <a:r>
              <a:rPr lang="en-US" altLang="en-US" sz="1800" dirty="0">
                <a:solidFill>
                  <a:srgbClr val="7F7F7F"/>
                </a:solidFill>
                <a:effectLst>
                  <a:outerShdw blurRad="38100" dist="38100" dir="2700000" algn="tl">
                    <a:srgbClr val="C0C0C0"/>
                  </a:outerShdw>
                </a:effectLst>
              </a:rPr>
              <a:t>The financial condition of the issuer has deteriorated</a:t>
            </a:r>
          </a:p>
          <a:p>
            <a:pPr lvl="1" eaLnBrk="1" hangingPunct="1">
              <a:lnSpc>
                <a:spcPct val="80000"/>
              </a:lnSpc>
              <a:defRPr/>
            </a:pPr>
            <a:r>
              <a:rPr lang="en-US" altLang="en-US" sz="1800" dirty="0">
                <a:solidFill>
                  <a:srgbClr val="7F7F7F"/>
                </a:solidFill>
                <a:effectLst>
                  <a:outerShdw blurRad="38100" dist="38100" dir="2700000" algn="tl">
                    <a:srgbClr val="C0C0C0"/>
                  </a:outerShdw>
                </a:effectLst>
              </a:rPr>
              <a:t>Dividends have been reduced or eliminated, or scheduled interest payments on debt securities have not been made</a:t>
            </a:r>
          </a:p>
          <a:p>
            <a:pPr eaLnBrk="1" hangingPunct="1">
              <a:lnSpc>
                <a:spcPct val="80000"/>
              </a:lnSpc>
              <a:buFont typeface="Wingdings" pitchFamily="2" charset="2"/>
              <a:buNone/>
              <a:defRPr/>
            </a:pPr>
            <a:endParaRPr lang="en-US" altLang="en-US" sz="1800" dirty="0">
              <a:solidFill>
                <a:srgbClr val="7F7F7F"/>
              </a:solidFill>
              <a:ea typeface="ＭＳ Ｐゴシック" pitchFamily="34" charset="-128"/>
              <a:cs typeface="ＭＳ Ｐゴシック" pitchFamily="34" charset="-128"/>
            </a:endParaRPr>
          </a:p>
          <a:p>
            <a:pPr eaLnBrk="1" hangingPunct="1">
              <a:lnSpc>
                <a:spcPct val="80000"/>
              </a:lnSpc>
              <a:buFont typeface="Wingdings" pitchFamily="2" charset="2"/>
              <a:buNone/>
              <a:defRPr/>
            </a:pPr>
            <a:r>
              <a:rPr lang="en-US" altLang="en-US" sz="1800" dirty="0">
                <a:solidFill>
                  <a:srgbClr val="7F7F7F"/>
                </a:solidFill>
                <a:ea typeface="ＭＳ Ｐゴシック" pitchFamily="34" charset="-128"/>
                <a:cs typeface="ＭＳ Ｐゴシック" pitchFamily="34" charset="-128"/>
              </a:rPr>
              <a:t>Permanently Impaired = Write down to new carrying amount</a:t>
            </a:r>
          </a:p>
        </p:txBody>
      </p:sp>
      <p:sp>
        <p:nvSpPr>
          <p:cNvPr id="4" name="Slide Number Placeholder 3"/>
          <p:cNvSpPr>
            <a:spLocks noGrp="1"/>
          </p:cNvSpPr>
          <p:nvPr>
            <p:ph type="sldNum" sz="quarter" idx="10"/>
          </p:nvPr>
        </p:nvSpPr>
        <p:spPr/>
        <p:txBody>
          <a:bodyPr/>
          <a:lstStyle/>
          <a:p>
            <a:fld id="{ED355D2A-133C-4D7D-81D4-14D33A91400E}" type="slidenum">
              <a:rPr lang="en-US" smtClean="0"/>
              <a:t>29</a:t>
            </a:fld>
            <a:endParaRPr lang="en-US"/>
          </a:p>
        </p:txBody>
      </p:sp>
    </p:spTree>
    <p:extLst>
      <p:ext uri="{BB962C8B-B14F-4D97-AF65-F5344CB8AC3E}">
        <p14:creationId xmlns:p14="http://schemas.microsoft.com/office/powerpoint/2010/main" val="24473169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Cash and the Effect of Major Accounting Transactions/Business Processes</a:t>
            </a:r>
          </a:p>
          <a:p>
            <a:endParaRPr lang="en-US" altLang="en-US" dirty="0">
              <a:ea typeface="ＭＳ Ｐゴシック" pitchFamily="34" charset="-128"/>
            </a:endParaRPr>
          </a:p>
          <a:p>
            <a:r>
              <a:rPr lang="en-US" altLang="en-US" dirty="0">
                <a:ea typeface="ＭＳ Ｐゴシック" pitchFamily="34" charset="-128"/>
              </a:rPr>
              <a:t>Cash can come from revenue, sale of PPE, or issuance of LT debt or stock. It is disbursed through purchases, payroll, and paying for LT debt and stock. See Figure 16-1 in the textbook.</a:t>
            </a:r>
          </a:p>
        </p:txBody>
      </p:sp>
      <p:sp>
        <p:nvSpPr>
          <p:cNvPr id="4" name="Slide Number Placeholder 3"/>
          <p:cNvSpPr>
            <a:spLocks noGrp="1"/>
          </p:cNvSpPr>
          <p:nvPr>
            <p:ph type="sldNum" sz="quarter" idx="10"/>
          </p:nvPr>
        </p:nvSpPr>
        <p:spPr/>
        <p:txBody>
          <a:bodyPr/>
          <a:lstStyle/>
          <a:p>
            <a:fld id="{ED355D2A-133C-4D7D-81D4-14D33A91400E}" type="slidenum">
              <a:rPr lang="en-US" smtClean="0"/>
              <a:t>3</a:t>
            </a:fld>
            <a:endParaRPr lang="en-US"/>
          </a:p>
        </p:txBody>
      </p:sp>
    </p:spTree>
    <p:extLst>
      <p:ext uri="{BB962C8B-B14F-4D97-AF65-F5344CB8AC3E}">
        <p14:creationId xmlns:p14="http://schemas.microsoft.com/office/powerpoint/2010/main" val="27904731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800" dirty="0">
                <a:ea typeface="ＭＳ Ｐゴシック" pitchFamily="34" charset="-128"/>
              </a:rPr>
              <a:t>Tests of Details—Investments </a:t>
            </a:r>
          </a:p>
          <a:p>
            <a:endParaRPr lang="en-US" altLang="en-US" sz="1800" dirty="0">
              <a:ea typeface="ＭＳ Ｐゴシック" pitchFamily="34" charset="-128"/>
            </a:endParaRPr>
          </a:p>
          <a:p>
            <a:r>
              <a:rPr lang="en-US" sz="1800" u="sng" dirty="0">
                <a:latin typeface="Verdana" panose="020B0604030504040204" pitchFamily="34" charset="0"/>
                <a:ea typeface="Verdana" panose="020B0604030504040204" pitchFamily="34" charset="0"/>
                <a:cs typeface="Verdana" panose="020B0604030504040204" pitchFamily="34" charset="0"/>
              </a:rPr>
              <a:t>Classification and Presentation</a:t>
            </a:r>
            <a:r>
              <a:rPr lang="en-US" altLang="en-US" sz="1800" dirty="0">
                <a:ea typeface="ＭＳ Ｐゴシック" pitchFamily="34" charset="-128"/>
              </a:rPr>
              <a:t>:</a:t>
            </a:r>
          </a:p>
          <a:p>
            <a:endParaRPr lang="en-US" altLang="en-US" sz="1800" dirty="0">
              <a:ea typeface="ＭＳ Ｐゴシック" pitchFamily="34" charset="-128"/>
            </a:endParaRPr>
          </a:p>
          <a:p>
            <a:r>
              <a:rPr lang="en-US" altLang="en-US" sz="1800" dirty="0">
                <a:ea typeface="ＭＳ Ｐゴシック" pitchFamily="34" charset="-128"/>
              </a:rPr>
              <a:t>Debt securities need to be properly classified as held-to-maturity, trading, and available-for-sale.</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800" dirty="0">
                <a:ea typeface="ＭＳ Ｐゴシック" pitchFamily="34" charset="-128"/>
              </a:rPr>
              <a:t>All trading securities should be classified as current assets.</a:t>
            </a:r>
          </a:p>
          <a:p>
            <a:r>
              <a:rPr lang="en-US" altLang="en-US" sz="1800" dirty="0">
                <a:ea typeface="ＭＳ Ｐゴシック" pitchFamily="34" charset="-128"/>
              </a:rPr>
              <a:t>Held-to-maturity securities and individual available-for-sale securities should be classified as current or non-current assets based on whether management expects to convert them to cash within 12 months.</a:t>
            </a:r>
          </a:p>
        </p:txBody>
      </p:sp>
      <p:sp>
        <p:nvSpPr>
          <p:cNvPr id="4" name="Slide Number Placeholder 3"/>
          <p:cNvSpPr>
            <a:spLocks noGrp="1"/>
          </p:cNvSpPr>
          <p:nvPr>
            <p:ph type="sldNum" sz="quarter" idx="10"/>
          </p:nvPr>
        </p:nvSpPr>
        <p:spPr/>
        <p:txBody>
          <a:bodyPr/>
          <a:lstStyle/>
          <a:p>
            <a:fld id="{ED355D2A-133C-4D7D-81D4-14D33A91400E}" type="slidenum">
              <a:rPr lang="en-US" smtClean="0"/>
              <a:t>30</a:t>
            </a:fld>
            <a:endParaRPr lang="en-US"/>
          </a:p>
        </p:txBody>
      </p:sp>
    </p:spTree>
    <p:extLst>
      <p:ext uri="{BB962C8B-B14F-4D97-AF65-F5344CB8AC3E}">
        <p14:creationId xmlns:p14="http://schemas.microsoft.com/office/powerpoint/2010/main" val="24473169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Advanced Module: Auditing Fair Value Measurements</a:t>
            </a:r>
          </a:p>
          <a:p>
            <a:endParaRPr lang="en-US" altLang="en-US" dirty="0">
              <a:ea typeface="ＭＳ Ｐゴシック" pitchFamily="34" charset="-128"/>
            </a:endParaRPr>
          </a:p>
          <a:p>
            <a:r>
              <a:rPr lang="en-US" altLang="en-US" dirty="0">
                <a:ea typeface="ＭＳ Ｐゴシック" pitchFamily="34" charset="-128"/>
              </a:rPr>
              <a:t>ASC Topic 820 Levels:</a:t>
            </a:r>
          </a:p>
          <a:p>
            <a:r>
              <a:rPr lang="en-US" altLang="en-US" dirty="0">
                <a:ea typeface="ＭＳ Ｐゴシック" pitchFamily="34" charset="-128"/>
              </a:rPr>
              <a:t>Level 1: Valuations based on quoted prices in active markets for identical assets. Also known as “marking to market.”</a:t>
            </a:r>
          </a:p>
          <a:p>
            <a:r>
              <a:rPr lang="en-US" altLang="en-US" dirty="0">
                <a:ea typeface="ＭＳ Ｐゴシック" pitchFamily="34" charset="-128"/>
              </a:rPr>
              <a:t>Level 2: Valuations based on directly or indirectly observable market data for similar assets. Also known as “marking to matrix.” </a:t>
            </a:r>
          </a:p>
          <a:p>
            <a:r>
              <a:rPr lang="en-US" altLang="en-US" dirty="0">
                <a:ea typeface="ＭＳ Ｐゴシック" pitchFamily="34" charset="-128"/>
              </a:rPr>
              <a:t>Level 3: Valuations based on management’s best judgment and involve management’s assumptions. Also known as “marking to model.”</a:t>
            </a:r>
          </a:p>
        </p:txBody>
      </p:sp>
      <p:sp>
        <p:nvSpPr>
          <p:cNvPr id="4" name="Slide Number Placeholder 3"/>
          <p:cNvSpPr>
            <a:spLocks noGrp="1"/>
          </p:cNvSpPr>
          <p:nvPr>
            <p:ph type="sldNum" sz="quarter" idx="10"/>
          </p:nvPr>
        </p:nvSpPr>
        <p:spPr/>
        <p:txBody>
          <a:bodyPr/>
          <a:lstStyle/>
          <a:p>
            <a:fld id="{ED355D2A-133C-4D7D-81D4-14D33A91400E}" type="slidenum">
              <a:rPr lang="en-US" smtClean="0"/>
              <a:t>31</a:t>
            </a:fld>
            <a:endParaRPr lang="en-US"/>
          </a:p>
        </p:txBody>
      </p:sp>
    </p:spTree>
    <p:extLst>
      <p:ext uri="{BB962C8B-B14F-4D97-AF65-F5344CB8AC3E}">
        <p14:creationId xmlns:p14="http://schemas.microsoft.com/office/powerpoint/2010/main" val="24473169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Advanced Module: Auditing Fair Value Measurements</a:t>
            </a:r>
          </a:p>
          <a:p>
            <a:endParaRPr lang="en-US" altLang="en-US" dirty="0">
              <a:ea typeface="ＭＳ Ｐゴシック" pitchFamily="34" charset="-128"/>
            </a:endParaRPr>
          </a:p>
          <a:p>
            <a:pPr>
              <a:lnSpc>
                <a:spcPct val="90000"/>
              </a:lnSpc>
              <a:spcBef>
                <a:spcPct val="20000"/>
              </a:spcBef>
              <a:buClr>
                <a:srgbClr val="CC9900"/>
              </a:buClr>
              <a:buFont typeface="Wingdings" pitchFamily="2" charset="2"/>
              <a:buChar char="q"/>
            </a:pPr>
            <a:r>
              <a:rPr lang="en-US" altLang="en-US" dirty="0">
                <a:ea typeface="ＭＳ Ｐゴシック" pitchFamily="34" charset="-128"/>
              </a:rPr>
              <a:t>Obtain an understanding of how management makes the fair value measurements.</a:t>
            </a:r>
          </a:p>
          <a:p>
            <a:pPr>
              <a:lnSpc>
                <a:spcPct val="90000"/>
              </a:lnSpc>
              <a:spcBef>
                <a:spcPct val="20000"/>
              </a:spcBef>
              <a:buClr>
                <a:srgbClr val="CC9900"/>
              </a:buClr>
              <a:buFont typeface="Wingdings" pitchFamily="2" charset="2"/>
              <a:buChar char="q"/>
            </a:pPr>
            <a:r>
              <a:rPr lang="en-US" altLang="en-US" dirty="0">
                <a:ea typeface="ＭＳ Ｐゴシック" pitchFamily="34" charset="-128"/>
              </a:rPr>
              <a:t>Consider whether specialized skills or knowledge are required.</a:t>
            </a:r>
            <a:endParaRPr lang="en-US" altLang="en-US" dirty="0">
              <a:solidFill>
                <a:srgbClr val="FF0000"/>
              </a:solidFill>
              <a:ea typeface="ＭＳ Ｐゴシック" pitchFamily="34" charset="-128"/>
            </a:endParaRPr>
          </a:p>
          <a:p>
            <a:pPr>
              <a:lnSpc>
                <a:spcPct val="90000"/>
              </a:lnSpc>
              <a:spcBef>
                <a:spcPct val="20000"/>
              </a:spcBef>
              <a:buClr>
                <a:srgbClr val="CC9900"/>
              </a:buClr>
              <a:buFont typeface="Wingdings" pitchFamily="2" charset="2"/>
              <a:buChar char="q"/>
            </a:pPr>
            <a:r>
              <a:rPr lang="en-US" altLang="en-US" dirty="0">
                <a:solidFill>
                  <a:srgbClr val="FF0000"/>
                </a:solidFill>
                <a:ea typeface="ＭＳ Ｐゴシック" pitchFamily="34" charset="-128"/>
              </a:rPr>
              <a:t>Test the entity’s </a:t>
            </a:r>
            <a:r>
              <a:rPr lang="en-US" altLang="ja-JP" dirty="0">
                <a:solidFill>
                  <a:srgbClr val="FF0000"/>
                </a:solidFill>
                <a:ea typeface="ＭＳ Ｐゴシック" pitchFamily="34" charset="-128"/>
              </a:rPr>
              <a:t>fair value measurements.</a:t>
            </a:r>
          </a:p>
          <a:p>
            <a:pPr>
              <a:lnSpc>
                <a:spcPct val="90000"/>
              </a:lnSpc>
              <a:spcBef>
                <a:spcPct val="20000"/>
              </a:spcBef>
              <a:buClr>
                <a:srgbClr val="CC9900"/>
              </a:buClr>
              <a:buFont typeface="Wingdings" pitchFamily="2" charset="2"/>
              <a:buChar char="q"/>
            </a:pPr>
            <a:r>
              <a:rPr lang="en-US" altLang="en-US" dirty="0">
                <a:ea typeface="ＭＳ Ｐゴシック" pitchFamily="34" charset="-128"/>
              </a:rPr>
              <a:t>Evaluate the reasonableness of the fair value measurements.</a:t>
            </a:r>
          </a:p>
        </p:txBody>
      </p:sp>
      <p:sp>
        <p:nvSpPr>
          <p:cNvPr id="4" name="Slide Number Placeholder 3"/>
          <p:cNvSpPr>
            <a:spLocks noGrp="1"/>
          </p:cNvSpPr>
          <p:nvPr>
            <p:ph type="sldNum" sz="quarter" idx="10"/>
          </p:nvPr>
        </p:nvSpPr>
        <p:spPr/>
        <p:txBody>
          <a:bodyPr/>
          <a:lstStyle/>
          <a:p>
            <a:fld id="{ED355D2A-133C-4D7D-81D4-14D33A91400E}" type="slidenum">
              <a:rPr lang="en-US" smtClean="0"/>
              <a:t>32</a:t>
            </a:fld>
            <a:endParaRPr lang="en-US"/>
          </a:p>
        </p:txBody>
      </p:sp>
    </p:spTree>
    <p:extLst>
      <p:ext uri="{BB962C8B-B14F-4D97-AF65-F5344CB8AC3E}">
        <p14:creationId xmlns:p14="http://schemas.microsoft.com/office/powerpoint/2010/main" val="2447316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Types of Bank Accounts</a:t>
            </a:r>
          </a:p>
          <a:p>
            <a:pPr eaLnBrk="1" hangingPunct="1"/>
            <a:endParaRPr lang="en-US" altLang="en-US" dirty="0">
              <a:ea typeface="ＭＳ Ｐゴシック" pitchFamily="34" charset="-128"/>
            </a:endParaRPr>
          </a:p>
          <a:p>
            <a:pPr eaLnBrk="1" hangingPunct="1"/>
            <a:r>
              <a:rPr lang="en-US" altLang="en-US" dirty="0">
                <a:ea typeface="ＭＳ Ｐゴシック" pitchFamily="34" charset="-128"/>
              </a:rPr>
              <a:t>General Cash Account</a:t>
            </a:r>
          </a:p>
          <a:p>
            <a:pPr eaLnBrk="1" hangingPunct="1"/>
            <a:r>
              <a:rPr lang="en-US" altLang="en-US" dirty="0" err="1">
                <a:ea typeface="ＭＳ Ｐゴシック" pitchFamily="34" charset="-128"/>
              </a:rPr>
              <a:t>Imprest</a:t>
            </a:r>
            <a:r>
              <a:rPr lang="en-US" altLang="en-US" dirty="0">
                <a:ea typeface="ＭＳ Ｐゴシック" pitchFamily="34" charset="-128"/>
              </a:rPr>
              <a:t> Cash Accounts</a:t>
            </a:r>
          </a:p>
          <a:p>
            <a:pPr eaLnBrk="1" hangingPunct="1"/>
            <a:r>
              <a:rPr lang="en-US" altLang="en-US" dirty="0">
                <a:ea typeface="ＭＳ Ｐゴシック" pitchFamily="34" charset="-128"/>
              </a:rPr>
              <a:t>Branch Accounts</a:t>
            </a:r>
          </a:p>
          <a:p>
            <a:pPr eaLnBrk="1" hangingPunct="1"/>
            <a:r>
              <a:rPr lang="en-US" altLang="en-US" dirty="0">
                <a:solidFill>
                  <a:srgbClr val="6699FF"/>
                </a:solidFill>
                <a:ea typeface="ＭＳ Ｐゴシック" pitchFamily="34" charset="-128"/>
              </a:rPr>
              <a:t>In order to optimize its cash flow, an entity implements procedures for accelerating the collection of cash receipts and delaying the payment of cash disbursements, to the extent delay is appropriate.</a:t>
            </a:r>
          </a:p>
        </p:txBody>
      </p:sp>
      <p:sp>
        <p:nvSpPr>
          <p:cNvPr id="4" name="Slide Number Placeholder 3"/>
          <p:cNvSpPr>
            <a:spLocks noGrp="1"/>
          </p:cNvSpPr>
          <p:nvPr>
            <p:ph type="sldNum" sz="quarter" idx="10"/>
          </p:nvPr>
        </p:nvSpPr>
        <p:spPr/>
        <p:txBody>
          <a:bodyPr/>
          <a:lstStyle/>
          <a:p>
            <a:fld id="{ED355D2A-133C-4D7D-81D4-14D33A91400E}" type="slidenum">
              <a:rPr lang="en-US" smtClean="0"/>
              <a:t>4</a:t>
            </a:fld>
            <a:endParaRPr lang="en-US"/>
          </a:p>
        </p:txBody>
      </p:sp>
    </p:spTree>
    <p:extLst>
      <p:ext uri="{BB962C8B-B14F-4D97-AF65-F5344CB8AC3E}">
        <p14:creationId xmlns:p14="http://schemas.microsoft.com/office/powerpoint/2010/main" val="2447316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The Effects of Controls</a:t>
            </a:r>
          </a:p>
          <a:p>
            <a:endParaRPr lang="en-US" altLang="en-US" dirty="0">
              <a:ea typeface="ＭＳ Ｐゴシック" pitchFamily="34" charset="-128"/>
            </a:endParaRPr>
          </a:p>
          <a:p>
            <a:r>
              <a:rPr lang="en-US" altLang="en-US" dirty="0">
                <a:solidFill>
                  <a:srgbClr val="FFFFCC"/>
                </a:solidFill>
                <a:ea typeface="ＭＳ Ｐゴシック" pitchFamily="34" charset="-128"/>
              </a:rPr>
              <a:t>The reliability of the entity’</a:t>
            </a:r>
            <a:r>
              <a:rPr lang="en-US" altLang="ja-JP" dirty="0">
                <a:solidFill>
                  <a:srgbClr val="FFFFCC"/>
                </a:solidFill>
                <a:ea typeface="ＭＳ Ｐゴシック" pitchFamily="34" charset="-128"/>
              </a:rPr>
              <a:t>s controls over cash affects the nature and extent of the auditor’s tests of details.</a:t>
            </a:r>
            <a:endParaRPr lang="en-US" altLang="en-US" dirty="0">
              <a:solidFill>
                <a:srgbClr val="FFFFCC"/>
              </a:solidFill>
              <a:ea typeface="ＭＳ Ｐゴシック" pitchFamily="34" charset="-128"/>
            </a:endParaRPr>
          </a:p>
          <a:p>
            <a:r>
              <a:rPr lang="en-US" altLang="en-US" dirty="0">
                <a:ea typeface="ＭＳ Ｐゴシック" pitchFamily="34" charset="-128"/>
              </a:rPr>
              <a:t>A company needs to have controls over Cash Receipts and Cash Disbursements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A major control that directly affects the audit of cash is the completion of a monthly bank reconciliation by entity personnel who are independent of the handling and recording of cash receipts and cash disbursements</a:t>
            </a:r>
            <a:r>
              <a:rPr lang="en-US" altLang="en-US" dirty="0">
                <a:ea typeface="ＭＳ Ｐゴシック" pitchFamily="34" charset="-128"/>
              </a:rPr>
              <a:t>.</a:t>
            </a:r>
          </a:p>
        </p:txBody>
      </p:sp>
      <p:sp>
        <p:nvSpPr>
          <p:cNvPr id="4" name="Slide Number Placeholder 3"/>
          <p:cNvSpPr>
            <a:spLocks noGrp="1"/>
          </p:cNvSpPr>
          <p:nvPr>
            <p:ph type="sldNum" sz="quarter" idx="10"/>
          </p:nvPr>
        </p:nvSpPr>
        <p:spPr/>
        <p:txBody>
          <a:bodyPr/>
          <a:lstStyle/>
          <a:p>
            <a:fld id="{ED355D2A-133C-4D7D-81D4-14D33A91400E}" type="slidenum">
              <a:rPr lang="en-US" smtClean="0"/>
              <a:t>5</a:t>
            </a:fld>
            <a:endParaRPr lang="en-US"/>
          </a:p>
        </p:txBody>
      </p:sp>
    </p:spTree>
    <p:extLst>
      <p:ext uri="{BB962C8B-B14F-4D97-AF65-F5344CB8AC3E}">
        <p14:creationId xmlns:p14="http://schemas.microsoft.com/office/powerpoint/2010/main" val="24473169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Substantive Analytical Procedures—Cash</a:t>
            </a:r>
          </a:p>
          <a:p>
            <a:pPr eaLnBrk="1" hangingPunct="1"/>
            <a:endParaRPr lang="en-US" altLang="en-US" dirty="0">
              <a:ea typeface="ＭＳ Ｐゴシック" pitchFamily="34" charset="-128"/>
            </a:endParaRPr>
          </a:p>
          <a:p>
            <a:pPr eaLnBrk="1" hangingPunct="1"/>
            <a:r>
              <a:rPr lang="en-US" altLang="en-US" dirty="0">
                <a:solidFill>
                  <a:schemeClr val="bg1"/>
                </a:solidFill>
                <a:ea typeface="ＭＳ Ｐゴシック" pitchFamily="34" charset="-128"/>
              </a:rPr>
              <a:t>Because of the residual nature of the cash account, the auditor’s use of substantive analytical procedures for auditing cash is limited to . . .</a:t>
            </a:r>
          </a:p>
          <a:p>
            <a:pPr eaLnBrk="1" hangingPunct="1"/>
            <a:r>
              <a:rPr lang="en-US" altLang="en-US" dirty="0">
                <a:solidFill>
                  <a:schemeClr val="bg1"/>
                </a:solidFill>
                <a:ea typeface="ＭＳ Ｐゴシック" pitchFamily="34" charset="-128"/>
              </a:rPr>
              <a:t>comparisons with prior years’ cash balances.</a:t>
            </a:r>
          </a:p>
          <a:p>
            <a:pPr eaLnBrk="1" hangingPunct="1"/>
            <a:r>
              <a:rPr lang="en-US" altLang="en-US" dirty="0">
                <a:ea typeface="ＭＳ Ｐゴシック" pitchFamily="34" charset="-128"/>
              </a:rPr>
              <a:t>OR</a:t>
            </a:r>
          </a:p>
          <a:p>
            <a:pPr eaLnBrk="1" hangingPunct="1"/>
            <a:r>
              <a:rPr lang="en-US" altLang="en-US" dirty="0">
                <a:solidFill>
                  <a:schemeClr val="bg1"/>
                </a:solidFill>
                <a:ea typeface="ＭＳ Ｐゴシック" pitchFamily="34" charset="-128"/>
              </a:rPr>
              <a:t>comparisons with budgeted amounts.</a:t>
            </a:r>
          </a:p>
          <a:p>
            <a:pPr eaLnBrk="1" hangingPunct="1"/>
            <a:endParaRPr lang="en-US" altLang="en-US" dirty="0">
              <a:solidFill>
                <a:schemeClr val="bg1"/>
              </a:solidFill>
              <a:ea typeface="ＭＳ Ｐゴシック" pitchFamily="34" charset="-128"/>
            </a:endParaRPr>
          </a:p>
          <a:p>
            <a:pPr eaLnBrk="1" hangingPunct="1"/>
            <a:r>
              <a:rPr lang="en-US" altLang="en-US" dirty="0">
                <a:ea typeface="ＭＳ Ｐゴシック" pitchFamily="34" charset="-128"/>
              </a:rPr>
              <a:t>This limited applicability of substantive analytical procedures is normally offset by </a:t>
            </a:r>
            <a:r>
              <a:rPr lang="en-US" altLang="en-US" dirty="0">
                <a:solidFill>
                  <a:srgbClr val="99FF33"/>
                </a:solidFill>
                <a:ea typeface="ＭＳ Ｐゴシック" pitchFamily="34" charset="-128"/>
              </a:rPr>
              <a:t>(1)</a:t>
            </a:r>
            <a:r>
              <a:rPr lang="en-US" altLang="en-US" dirty="0">
                <a:ea typeface="ＭＳ Ｐゴシック" pitchFamily="34" charset="-128"/>
              </a:rPr>
              <a:t> extensive tests of controls and/or substantive tests of transactions for cash receipts and disbursements or </a:t>
            </a:r>
            <a:r>
              <a:rPr lang="en-US" altLang="en-US" dirty="0">
                <a:solidFill>
                  <a:srgbClr val="99FF33"/>
                </a:solidFill>
                <a:ea typeface="ＭＳ Ｐゴシック" pitchFamily="34" charset="-128"/>
              </a:rPr>
              <a:t>(2)</a:t>
            </a:r>
            <a:r>
              <a:rPr lang="en-US" altLang="en-US" dirty="0">
                <a:ea typeface="ＭＳ Ｐゴシック" pitchFamily="34" charset="-128"/>
              </a:rPr>
              <a:t> extensive tests of the entity</a:t>
            </a:r>
            <a:r>
              <a:rPr lang="ja-JP" altLang="en-US" dirty="0">
                <a:ea typeface="ＭＳ Ｐゴシック" pitchFamily="34" charset="-128"/>
              </a:rPr>
              <a:t>’</a:t>
            </a:r>
            <a:r>
              <a:rPr lang="en-US" altLang="ja-JP" dirty="0">
                <a:ea typeface="ＭＳ Ｐゴシック" pitchFamily="34" charset="-128"/>
              </a:rPr>
              <a:t>s bank reconciliations.</a:t>
            </a:r>
            <a:endParaRPr lang="en-US" altLang="en-US" dirty="0">
              <a:ea typeface="ＭＳ Ｐゴシック" pitchFamily="34" charset="-128"/>
            </a:endParaRPr>
          </a:p>
        </p:txBody>
      </p:sp>
      <p:sp>
        <p:nvSpPr>
          <p:cNvPr id="4" name="Slide Number Placeholder 3"/>
          <p:cNvSpPr>
            <a:spLocks noGrp="1"/>
          </p:cNvSpPr>
          <p:nvPr>
            <p:ph type="sldNum" sz="quarter" idx="10"/>
          </p:nvPr>
        </p:nvSpPr>
        <p:spPr/>
        <p:txBody>
          <a:bodyPr/>
          <a:lstStyle/>
          <a:p>
            <a:fld id="{ED355D2A-133C-4D7D-81D4-14D33A91400E}" type="slidenum">
              <a:rPr lang="en-US" smtClean="0"/>
              <a:t>6</a:t>
            </a:fld>
            <a:endParaRPr lang="en-US"/>
          </a:p>
        </p:txBody>
      </p:sp>
    </p:spTree>
    <p:extLst>
      <p:ext uri="{BB962C8B-B14F-4D97-AF65-F5344CB8AC3E}">
        <p14:creationId xmlns:p14="http://schemas.microsoft.com/office/powerpoint/2010/main" val="24473169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Substantive Tests of Details of Transactions and Balances </a:t>
            </a:r>
          </a:p>
          <a:p>
            <a:pPr eaLnBrk="1" hangingPunct="1"/>
            <a:endParaRPr lang="en-US" altLang="en-US" dirty="0">
              <a:ea typeface="ＭＳ Ｐゴシック" pitchFamily="34" charset="-128"/>
            </a:endParaRPr>
          </a:p>
          <a:p>
            <a:pPr eaLnBrk="1" hangingPunct="1"/>
            <a:r>
              <a:rPr lang="en-US" altLang="en-US" dirty="0">
                <a:ea typeface="ＭＳ Ｐゴシック" pitchFamily="34" charset="-128"/>
              </a:rPr>
              <a:t>Refer to Table 16-1 in the text for more details.</a:t>
            </a:r>
          </a:p>
        </p:txBody>
      </p:sp>
      <p:sp>
        <p:nvSpPr>
          <p:cNvPr id="4" name="Slide Number Placeholder 3"/>
          <p:cNvSpPr>
            <a:spLocks noGrp="1"/>
          </p:cNvSpPr>
          <p:nvPr>
            <p:ph type="sldNum" sz="quarter" idx="10"/>
          </p:nvPr>
        </p:nvSpPr>
        <p:spPr/>
        <p:txBody>
          <a:bodyPr/>
          <a:lstStyle/>
          <a:p>
            <a:fld id="{ED355D2A-133C-4D7D-81D4-14D33A91400E}" type="slidenum">
              <a:rPr lang="en-US" smtClean="0"/>
              <a:t>7</a:t>
            </a:fld>
            <a:endParaRPr lang="en-US"/>
          </a:p>
        </p:txBody>
      </p:sp>
    </p:spTree>
    <p:extLst>
      <p:ext uri="{BB962C8B-B14F-4D97-AF65-F5344CB8AC3E}">
        <p14:creationId xmlns:p14="http://schemas.microsoft.com/office/powerpoint/2010/main" val="24473169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ea typeface="ＭＳ Ｐゴシック" pitchFamily="34" charset="-128"/>
              </a:rPr>
              <a:t>Substantive Tests of Details of Transactions and Balances </a:t>
            </a:r>
          </a:p>
          <a:p>
            <a:pPr eaLnBrk="1" hangingPunct="1"/>
            <a:endParaRPr lang="en-US" altLang="en-US" dirty="0">
              <a:ea typeface="ＭＳ Ｐゴシック" pitchFamily="34" charset="-128"/>
            </a:endParaRPr>
          </a:p>
          <a:p>
            <a:pPr eaLnBrk="1" hangingPunct="1"/>
            <a:r>
              <a:rPr lang="en-US" altLang="en-US">
                <a:ea typeface="ＭＳ Ｐゴシック" pitchFamily="34" charset="-128"/>
              </a:rPr>
              <a:t>Refer to Table 16-1 in the text for more details.</a:t>
            </a:r>
          </a:p>
        </p:txBody>
      </p:sp>
      <p:sp>
        <p:nvSpPr>
          <p:cNvPr id="4" name="Slide Number Placeholder 3"/>
          <p:cNvSpPr>
            <a:spLocks noGrp="1"/>
          </p:cNvSpPr>
          <p:nvPr>
            <p:ph type="sldNum" sz="quarter" idx="10"/>
          </p:nvPr>
        </p:nvSpPr>
        <p:spPr/>
        <p:txBody>
          <a:bodyPr/>
          <a:lstStyle/>
          <a:p>
            <a:fld id="{ED355D2A-133C-4D7D-81D4-14D33A91400E}" type="slidenum">
              <a:rPr lang="en-US" smtClean="0"/>
              <a:t>8</a:t>
            </a:fld>
            <a:endParaRPr lang="en-US"/>
          </a:p>
        </p:txBody>
      </p:sp>
    </p:spTree>
    <p:extLst>
      <p:ext uri="{BB962C8B-B14F-4D97-AF65-F5344CB8AC3E}">
        <p14:creationId xmlns:p14="http://schemas.microsoft.com/office/powerpoint/2010/main" val="24473169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Balance-Related Assertions</a:t>
            </a:r>
          </a:p>
          <a:p>
            <a:endParaRPr lang="en-US" altLang="en-US" dirty="0">
              <a:ea typeface="ＭＳ Ｐゴシック" pitchFamily="34" charset="-128"/>
            </a:endParaRPr>
          </a:p>
          <a:p>
            <a:pPr eaLnBrk="1" hangingPunct="1"/>
            <a:r>
              <a:rPr lang="en-US" altLang="en-US" dirty="0">
                <a:ea typeface="ＭＳ Ｐゴシック" pitchFamily="34" charset="-128"/>
              </a:rPr>
              <a:t>Refer to Table 16-2 in the text for more details.</a:t>
            </a:r>
          </a:p>
        </p:txBody>
      </p:sp>
      <p:sp>
        <p:nvSpPr>
          <p:cNvPr id="4" name="Slide Number Placeholder 3"/>
          <p:cNvSpPr>
            <a:spLocks noGrp="1"/>
          </p:cNvSpPr>
          <p:nvPr>
            <p:ph type="sldNum" sz="quarter" idx="10"/>
          </p:nvPr>
        </p:nvSpPr>
        <p:spPr/>
        <p:txBody>
          <a:bodyPr/>
          <a:lstStyle/>
          <a:p>
            <a:fld id="{ED355D2A-133C-4D7D-81D4-14D33A91400E}" type="slidenum">
              <a:rPr lang="en-US" smtClean="0"/>
              <a:t>9</a:t>
            </a:fld>
            <a:endParaRPr lang="en-US"/>
          </a:p>
        </p:txBody>
      </p:sp>
    </p:spTree>
    <p:extLst>
      <p:ext uri="{BB962C8B-B14F-4D97-AF65-F5344CB8AC3E}">
        <p14:creationId xmlns:p14="http://schemas.microsoft.com/office/powerpoint/2010/main" val="2447316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Opener">
    <p:spTree>
      <p:nvGrpSpPr>
        <p:cNvPr id="1" name=""/>
        <p:cNvGrpSpPr/>
        <p:nvPr/>
      </p:nvGrpSpPr>
      <p:grpSpPr>
        <a:xfrm>
          <a:off x="0" y="0"/>
          <a:ext cx="0" cy="0"/>
          <a:chOff x="0" y="0"/>
          <a:chExt cx="0" cy="0"/>
        </a:xfrm>
      </p:grpSpPr>
      <p:sp>
        <p:nvSpPr>
          <p:cNvPr id="2" name="Title 1"/>
          <p:cNvSpPr>
            <a:spLocks noGrp="1"/>
          </p:cNvSpPr>
          <p:nvPr>
            <p:ph type="ctrTitle"/>
          </p:nvPr>
        </p:nvSpPr>
        <p:spPr>
          <a:xfrm>
            <a:off x="76200" y="76200"/>
            <a:ext cx="8991600" cy="1600200"/>
          </a:xfrm>
        </p:spPr>
        <p:txBody>
          <a:bodyPr/>
          <a:lstStyle>
            <a:lvl1pPr algn="l">
              <a:spcBef>
                <a:spcPts val="600"/>
              </a:spcBef>
              <a:buClr>
                <a:srgbClr val="000000"/>
              </a:buClr>
              <a:defRPr>
                <a:solidFill>
                  <a:srgbClr val="1E3C64"/>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p>
        </p:txBody>
      </p:sp>
      <p:sp>
        <p:nvSpPr>
          <p:cNvPr id="3" name="Subtitle 2"/>
          <p:cNvSpPr>
            <a:spLocks noGrp="1"/>
          </p:cNvSpPr>
          <p:nvPr>
            <p:ph type="subTitle" idx="1"/>
          </p:nvPr>
        </p:nvSpPr>
        <p:spPr>
          <a:xfrm>
            <a:off x="5334000" y="2209800"/>
            <a:ext cx="3111500" cy="3657600"/>
          </a:xfrm>
        </p:spPr>
        <p:txBody>
          <a:bodyPr vert="horz" lIns="91440" tIns="45720" rIns="91440" bIns="45720" rtlCol="0" anchor="ctr">
            <a:normAutofit/>
          </a:bodyPr>
          <a:lstStyle>
            <a:lvl1pPr algn="ctr">
              <a:buClr>
                <a:srgbClr val="000000"/>
              </a:buClr>
              <a:defRPr lang="en-US" sz="4400">
                <a:solidFill>
                  <a:srgbClr val="1E3C64"/>
                </a:solidFill>
                <a:latin typeface="Verdana" panose="020B0604030504040204" pitchFamily="34" charset="0"/>
                <a:ea typeface="Verdana" pitchFamily="34" charset="0"/>
                <a:cs typeface="Verdana" panose="020B0604030504040204" pitchFamily="34" charset="0"/>
              </a:defRPr>
            </a:lvl1pPr>
          </a:lstStyle>
          <a:p>
            <a:pPr lvl="0">
              <a:spcBef>
                <a:spcPct val="0"/>
              </a:spcBef>
              <a:buNone/>
            </a:pPr>
            <a:r>
              <a:rPr lang="en-US" dirty="0"/>
              <a:t>Click to edit Master subtitle style</a:t>
            </a:r>
          </a:p>
        </p:txBody>
      </p:sp>
      <p:sp>
        <p:nvSpPr>
          <p:cNvPr id="10" name="Text Placeholder 9"/>
          <p:cNvSpPr>
            <a:spLocks noGrp="1"/>
          </p:cNvSpPr>
          <p:nvPr>
            <p:ph type="body" sz="quarter" idx="11"/>
          </p:nvPr>
        </p:nvSpPr>
        <p:spPr>
          <a:xfrm>
            <a:off x="609600" y="6277998"/>
            <a:ext cx="7924800" cy="503802"/>
          </a:xfrm>
        </p:spPr>
        <p:txBody>
          <a:bodyPr anchor="ctr">
            <a:noAutofit/>
          </a:bodyPr>
          <a:lstStyle>
            <a:lvl1pPr marL="0" indent="0" algn="ctr">
              <a:buClr>
                <a:srgbClr val="000000"/>
              </a:buClr>
              <a:buNone/>
              <a:defRPr sz="1200">
                <a:solidFill>
                  <a:schemeClr val="tx1"/>
                </a:solidFill>
                <a:latin typeface="Helvetica" pitchFamily="34" charset="0"/>
                <a:cs typeface="Helvetica" pitchFamily="34" charset="0"/>
              </a:defRPr>
            </a:lvl1pPr>
            <a:lvl2pPr>
              <a:buClr>
                <a:srgbClr val="000000"/>
              </a:buClr>
              <a:defRPr sz="1200">
                <a:solidFill>
                  <a:schemeClr val="tx1"/>
                </a:solidFill>
              </a:defRPr>
            </a:lvl2pPr>
            <a:lvl3pPr>
              <a:buClr>
                <a:srgbClr val="000000"/>
              </a:buClr>
              <a:defRPr sz="1200">
                <a:solidFill>
                  <a:schemeClr val="tx1"/>
                </a:solidFill>
              </a:defRPr>
            </a:lvl3pPr>
            <a:lvl4pPr>
              <a:buClr>
                <a:srgbClr val="000000"/>
              </a:buClr>
              <a:defRPr sz="1200">
                <a:solidFill>
                  <a:schemeClr val="tx1"/>
                </a:solidFill>
              </a:defRPr>
            </a:lvl4pPr>
            <a:lvl5pPr>
              <a:buClr>
                <a:srgbClr val="000000"/>
              </a:buClr>
              <a:defRPr sz="1200">
                <a:solidFill>
                  <a:schemeClr val="tx1"/>
                </a:solidFill>
              </a:defRPr>
            </a:lvl5pPr>
          </a:lstStyle>
          <a:p>
            <a:pPr lvl="0"/>
            <a:endParaRPr lang="en-US" dirty="0"/>
          </a:p>
        </p:txBody>
      </p:sp>
    </p:spTree>
    <p:extLst>
      <p:ext uri="{BB962C8B-B14F-4D97-AF65-F5344CB8AC3E}">
        <p14:creationId xmlns:p14="http://schemas.microsoft.com/office/powerpoint/2010/main" val="1557701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le +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7" name="Content Placeholder 6"/>
          <p:cNvSpPr>
            <a:spLocks noGrp="1"/>
          </p:cNvSpPr>
          <p:nvPr>
            <p:ph sz="quarter" idx="10"/>
          </p:nvPr>
        </p:nvSpPr>
        <p:spPr>
          <a:xfrm>
            <a:off x="685800" y="1981200"/>
            <a:ext cx="7696200" cy="1752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15"/>
          <p:cNvSpPr>
            <a:spLocks noGrp="1"/>
          </p:cNvSpPr>
          <p:nvPr>
            <p:ph sz="quarter" idx="11"/>
          </p:nvPr>
        </p:nvSpPr>
        <p:spPr>
          <a:xfrm>
            <a:off x="1143000" y="4495800"/>
            <a:ext cx="6858000" cy="1524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7"/>
          <p:cNvSpPr>
            <a:spLocks noGrp="1"/>
          </p:cNvSpPr>
          <p:nvPr>
            <p:ph sz="quarter" idx="12"/>
          </p:nvPr>
        </p:nvSpPr>
        <p:spPr>
          <a:xfrm>
            <a:off x="5538451" y="9814"/>
            <a:ext cx="3578899" cy="355284"/>
          </a:xfrm>
        </p:spPr>
        <p:txBody>
          <a:bodyPr vert="horz" lIns="91440" tIns="45720" rIns="91440" bIns="45720" rtlCol="0" anchor="ctr">
            <a:normAutofit/>
          </a:bodyPr>
          <a:lstStyle>
            <a:lvl1pPr>
              <a:defRPr lang="en-US" sz="120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marL="0" lvl="0" indent="0" algn="r" defTabSz="914400" rtl="0" eaLnBrk="1" latinLnBrk="0" hangingPunct="1">
              <a:spcBef>
                <a:spcPct val="20000"/>
              </a:spcBef>
              <a:buClr>
                <a:srgbClr val="000000"/>
              </a:buClr>
              <a:buFont typeface="Arial" pitchFamily="34" charset="0"/>
              <a:buNone/>
            </a:pPr>
            <a:endParaRPr lang="en-US" dirty="0"/>
          </a:p>
        </p:txBody>
      </p:sp>
      <p:sp>
        <p:nvSpPr>
          <p:cNvPr id="6" name="Slide Number Placeholder 5"/>
          <p:cNvSpPr txBox="1">
            <a:spLocks/>
          </p:cNvSpPr>
          <p:nvPr userDrawn="1"/>
        </p:nvSpPr>
        <p:spPr>
          <a:xfrm>
            <a:off x="8229600" y="6400800"/>
            <a:ext cx="914400" cy="457200"/>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r>
              <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rPr>
              <a:t>16-</a:t>
            </a:r>
            <a:fld id="{6F94BB01-2447-4377-8194-F82F4D072C18}" type="slidenum">
              <a:rPr lang="en-US" sz="1200" smtClean="0">
                <a:solidFill>
                  <a:prstClr val="black"/>
                </a:solidFill>
                <a:latin typeface="Verdana" panose="020B0604030504040204" pitchFamily="34" charset="0"/>
                <a:ea typeface="Verdana" panose="020B0604030504040204" pitchFamily="34" charset="0"/>
                <a:cs typeface="Verdana" panose="020B0604030504040204" pitchFamily="34" charset="0"/>
              </a:rPr>
              <a:pPr algn="ctr">
                <a:defRPr/>
              </a:pPr>
              <a:t>‹#›</a:t>
            </a:fld>
            <a:endPar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 Placeholder 3"/>
          <p:cNvSpPr txBox="1">
            <a:spLocks/>
          </p:cNvSpPr>
          <p:nvPr userDrawn="1"/>
        </p:nvSpPr>
        <p:spPr>
          <a:xfrm>
            <a:off x="869950" y="6421582"/>
            <a:ext cx="7404100" cy="415636"/>
          </a:xfrm>
          <a:prstGeom prst="rect">
            <a:avLst/>
          </a:prstGeom>
        </p:spPr>
        <p:txBody>
          <a:bodyPr anchor="ctr"/>
          <a:lstStyle>
            <a:lvl1pPr marL="0" indent="0" algn="l" defTabSz="914400" rtl="0" eaLnBrk="1" latinLnBrk="0" hangingPunct="1">
              <a:spcBef>
                <a:spcPct val="20000"/>
              </a:spcBef>
              <a:buFont typeface="Arial" pitchFamily="34" charset="0"/>
              <a:buNone/>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solidFill>
                  <a:prstClr val="black"/>
                </a:solidFill>
                <a:latin typeface="Arial" pitchFamily="34" charset="0"/>
                <a:cs typeface="Arial" pitchFamily="34" charset="0"/>
              </a:rPr>
              <a:t>© 2022 McGraw Hill Education.</a:t>
            </a:r>
          </a:p>
        </p:txBody>
      </p:sp>
    </p:spTree>
    <p:extLst>
      <p:ext uri="{BB962C8B-B14F-4D97-AF65-F5344CB8AC3E}">
        <p14:creationId xmlns:p14="http://schemas.microsoft.com/office/powerpoint/2010/main" val="2441247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igure + Caption">
    <p:spTree>
      <p:nvGrpSpPr>
        <p:cNvPr id="1" name=""/>
        <p:cNvGrpSpPr/>
        <p:nvPr/>
      </p:nvGrpSpPr>
      <p:grpSpPr>
        <a:xfrm>
          <a:off x="0" y="0"/>
          <a:ext cx="0" cy="0"/>
          <a:chOff x="0" y="0"/>
          <a:chExt cx="0" cy="0"/>
        </a:xfrm>
      </p:grpSpPr>
      <p:sp>
        <p:nvSpPr>
          <p:cNvPr id="9" name="Title 2"/>
          <p:cNvSpPr>
            <a:spLocks noGrp="1"/>
          </p:cNvSpPr>
          <p:nvPr>
            <p:ph type="title"/>
          </p:nvPr>
        </p:nvSpPr>
        <p:spPr>
          <a:xfrm>
            <a:off x="457200" y="274638"/>
            <a:ext cx="8229600" cy="1143000"/>
          </a:xfrm>
        </p:spPr>
        <p:txBody>
          <a:bodyPr/>
          <a:lstStyle/>
          <a:p>
            <a:r>
              <a:rPr lang="en-US"/>
              <a:t>Click to edit Master title style</a:t>
            </a:r>
          </a:p>
        </p:txBody>
      </p:sp>
      <p:sp>
        <p:nvSpPr>
          <p:cNvPr id="13" name="Content Placeholder 6"/>
          <p:cNvSpPr>
            <a:spLocks noGrp="1"/>
          </p:cNvSpPr>
          <p:nvPr>
            <p:ph sz="quarter" idx="10"/>
          </p:nvPr>
        </p:nvSpPr>
        <p:spPr>
          <a:xfrm>
            <a:off x="685800" y="1981200"/>
            <a:ext cx="7696200" cy="1752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15"/>
          <p:cNvSpPr>
            <a:spLocks noGrp="1"/>
          </p:cNvSpPr>
          <p:nvPr>
            <p:ph sz="quarter" idx="11"/>
          </p:nvPr>
        </p:nvSpPr>
        <p:spPr>
          <a:xfrm>
            <a:off x="1143000" y="4495800"/>
            <a:ext cx="6858000" cy="1524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17"/>
          <p:cNvSpPr>
            <a:spLocks noGrp="1"/>
          </p:cNvSpPr>
          <p:nvPr>
            <p:ph sz="quarter" idx="12"/>
          </p:nvPr>
        </p:nvSpPr>
        <p:spPr>
          <a:xfrm>
            <a:off x="5538451" y="9814"/>
            <a:ext cx="3578899" cy="355284"/>
          </a:xfrm>
        </p:spPr>
        <p:txBody>
          <a:bodyPr vert="horz" lIns="91440" tIns="45720" rIns="91440" bIns="45720" rtlCol="0" anchor="ctr">
            <a:normAutofit/>
          </a:bodyPr>
          <a:lstStyle>
            <a:lvl1pPr algn="r">
              <a:defRPr lang="en-US" sz="120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marL="0" lvl="0" indent="0" algn="r">
              <a:buNone/>
            </a:pPr>
            <a:endParaRPr lang="en-US" dirty="0"/>
          </a:p>
        </p:txBody>
      </p:sp>
      <p:sp>
        <p:nvSpPr>
          <p:cNvPr id="3" name="Picture Placeholder 2"/>
          <p:cNvSpPr>
            <a:spLocks noGrp="1"/>
          </p:cNvSpPr>
          <p:nvPr>
            <p:ph type="pic" sz="quarter" idx="13"/>
          </p:nvPr>
        </p:nvSpPr>
        <p:spPr>
          <a:xfrm>
            <a:off x="1295400" y="3124200"/>
            <a:ext cx="990600" cy="1295400"/>
          </a:xfrm>
        </p:spPr>
        <p:txBody>
          <a:bodyPr/>
          <a:lstStyle/>
          <a:p>
            <a:endParaRPr lang="en-US" dirty="0"/>
          </a:p>
        </p:txBody>
      </p:sp>
      <p:sp>
        <p:nvSpPr>
          <p:cNvPr id="7" name="Slide Number Placeholder 5"/>
          <p:cNvSpPr txBox="1">
            <a:spLocks/>
          </p:cNvSpPr>
          <p:nvPr userDrawn="1"/>
        </p:nvSpPr>
        <p:spPr>
          <a:xfrm>
            <a:off x="8229600" y="6400800"/>
            <a:ext cx="914400" cy="457200"/>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r>
              <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rPr>
              <a:t>16-</a:t>
            </a:r>
            <a:fld id="{6F94BB01-2447-4377-8194-F82F4D072C18}" type="slidenum">
              <a:rPr lang="en-US" sz="1200" smtClean="0">
                <a:solidFill>
                  <a:prstClr val="black"/>
                </a:solidFill>
                <a:latin typeface="Verdana" panose="020B0604030504040204" pitchFamily="34" charset="0"/>
                <a:ea typeface="Verdana" panose="020B0604030504040204" pitchFamily="34" charset="0"/>
                <a:cs typeface="Verdana" panose="020B0604030504040204" pitchFamily="34" charset="0"/>
              </a:rPr>
              <a:pPr algn="ctr">
                <a:defRPr/>
              </a:pPr>
              <a:t>‹#›</a:t>
            </a:fld>
            <a:endPar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 Placeholder 3"/>
          <p:cNvSpPr txBox="1">
            <a:spLocks/>
          </p:cNvSpPr>
          <p:nvPr userDrawn="1"/>
        </p:nvSpPr>
        <p:spPr>
          <a:xfrm>
            <a:off x="869950" y="6421582"/>
            <a:ext cx="7404100" cy="415636"/>
          </a:xfrm>
          <a:prstGeom prst="rect">
            <a:avLst/>
          </a:prstGeom>
        </p:spPr>
        <p:txBody>
          <a:bodyPr anchor="ctr"/>
          <a:lstStyle>
            <a:lvl1pPr marL="0" indent="0" algn="l" defTabSz="914400" rtl="0" eaLnBrk="1" latinLnBrk="0" hangingPunct="1">
              <a:spcBef>
                <a:spcPct val="20000"/>
              </a:spcBef>
              <a:buFont typeface="Arial" pitchFamily="34" charset="0"/>
              <a:buNone/>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solidFill>
                  <a:prstClr val="black"/>
                </a:solidFill>
                <a:latin typeface="Arial" pitchFamily="34" charset="0"/>
                <a:cs typeface="Arial" pitchFamily="34" charset="0"/>
              </a:rPr>
              <a:t>© 2022 McGraw Hill Education.</a:t>
            </a:r>
          </a:p>
        </p:txBody>
      </p:sp>
      <p:sp>
        <p:nvSpPr>
          <p:cNvPr id="4" name="Table Placeholder 3"/>
          <p:cNvSpPr>
            <a:spLocks noGrp="1"/>
          </p:cNvSpPr>
          <p:nvPr>
            <p:ph type="tbl" sz="quarter" idx="14"/>
          </p:nvPr>
        </p:nvSpPr>
        <p:spPr>
          <a:xfrm>
            <a:off x="7162800" y="3276600"/>
            <a:ext cx="914400" cy="1143000"/>
          </a:xfrm>
        </p:spPr>
        <p:txBody>
          <a:bodyPr/>
          <a:lstStyle/>
          <a:p>
            <a:endParaRPr lang="ru-RU"/>
          </a:p>
        </p:txBody>
      </p:sp>
    </p:spTree>
    <p:extLst>
      <p:ext uri="{BB962C8B-B14F-4D97-AF65-F5344CB8AC3E}">
        <p14:creationId xmlns:p14="http://schemas.microsoft.com/office/powerpoint/2010/main" val="2564230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d_Slide">
    <p:spTree>
      <p:nvGrpSpPr>
        <p:cNvPr id="1" name=""/>
        <p:cNvGrpSpPr/>
        <p:nvPr/>
      </p:nvGrpSpPr>
      <p:grpSpPr>
        <a:xfrm>
          <a:off x="0" y="0"/>
          <a:ext cx="0" cy="0"/>
          <a:chOff x="0" y="0"/>
          <a:chExt cx="0" cy="0"/>
        </a:xfrm>
      </p:grpSpPr>
      <p:sp>
        <p:nvSpPr>
          <p:cNvPr id="2" name="Title 1"/>
          <p:cNvSpPr>
            <a:spLocks noGrp="1"/>
          </p:cNvSpPr>
          <p:nvPr>
            <p:ph type="ctrTitle"/>
          </p:nvPr>
        </p:nvSpPr>
        <p:spPr>
          <a:xfrm>
            <a:off x="701040" y="2867787"/>
            <a:ext cx="8046720" cy="1198626"/>
          </a:xfrm>
        </p:spPr>
        <p:txBody>
          <a:bodyPr>
            <a:noAutofit/>
          </a:bodyPr>
          <a:lstStyle>
            <a:lvl1pPr marL="444500" indent="0" algn="ctr" defTabSz="914400" rtl="0" eaLnBrk="1" latinLnBrk="0" hangingPunct="1">
              <a:spcBef>
                <a:spcPct val="20000"/>
              </a:spcBef>
              <a:buClr>
                <a:srgbClr val="242328"/>
              </a:buClr>
              <a:buFont typeface="Arial" pitchFamily="34" charset="0"/>
              <a:buNone/>
              <a:defRPr lang="en-US" sz="3600" kern="1200" dirty="0">
                <a:solidFill>
                  <a:srgbClr val="1E3C64"/>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p>
        </p:txBody>
      </p:sp>
      <p:sp>
        <p:nvSpPr>
          <p:cNvPr id="4" name="Slide Number Placeholder 5"/>
          <p:cNvSpPr txBox="1">
            <a:spLocks/>
          </p:cNvSpPr>
          <p:nvPr userDrawn="1"/>
        </p:nvSpPr>
        <p:spPr>
          <a:xfrm>
            <a:off x="8229600" y="6400800"/>
            <a:ext cx="914400" cy="457200"/>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r>
              <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rPr>
              <a:t>16-</a:t>
            </a:r>
            <a:fld id="{6F94BB01-2447-4377-8194-F82F4D072C18}" type="slidenum">
              <a:rPr lang="en-US" sz="1200" smtClean="0">
                <a:solidFill>
                  <a:prstClr val="black"/>
                </a:solidFill>
                <a:latin typeface="Verdana" panose="020B0604030504040204" pitchFamily="34" charset="0"/>
                <a:ea typeface="Verdana" panose="020B0604030504040204" pitchFamily="34" charset="0"/>
                <a:cs typeface="Verdana" panose="020B0604030504040204" pitchFamily="34" charset="0"/>
              </a:rPr>
              <a:pPr algn="ctr">
                <a:defRPr/>
              </a:pPr>
              <a:t>‹#›</a:t>
            </a:fld>
            <a:endPar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7" name="Text Placeholder 3"/>
          <p:cNvSpPr txBox="1">
            <a:spLocks/>
          </p:cNvSpPr>
          <p:nvPr userDrawn="1"/>
        </p:nvSpPr>
        <p:spPr>
          <a:xfrm>
            <a:off x="869950" y="6421582"/>
            <a:ext cx="7404100" cy="415636"/>
          </a:xfrm>
          <a:prstGeom prst="rect">
            <a:avLst/>
          </a:prstGeom>
        </p:spPr>
        <p:txBody>
          <a:bodyPr anchor="ctr"/>
          <a:lstStyle>
            <a:lvl1pPr marL="0" indent="0" algn="l" defTabSz="914400" rtl="0" eaLnBrk="1" latinLnBrk="0" hangingPunct="1">
              <a:spcBef>
                <a:spcPct val="20000"/>
              </a:spcBef>
              <a:buFont typeface="Arial" pitchFamily="34" charset="0"/>
              <a:buNone/>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solidFill>
                  <a:prstClr val="black"/>
                </a:solidFill>
                <a:latin typeface="Arial" pitchFamily="34" charset="0"/>
                <a:cs typeface="Arial" pitchFamily="34" charset="0"/>
              </a:rPr>
              <a:t>© 2022 McGraw Hill Education.</a:t>
            </a:r>
          </a:p>
        </p:txBody>
      </p:sp>
    </p:spTree>
    <p:extLst>
      <p:ext uri="{BB962C8B-B14F-4D97-AF65-F5344CB8AC3E}">
        <p14:creationId xmlns:p14="http://schemas.microsoft.com/office/powerpoint/2010/main" val="3897594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Figure + Caption 02">
    <p:spTree>
      <p:nvGrpSpPr>
        <p:cNvPr id="1" name=""/>
        <p:cNvGrpSpPr/>
        <p:nvPr/>
      </p:nvGrpSpPr>
      <p:grpSpPr>
        <a:xfrm>
          <a:off x="0" y="0"/>
          <a:ext cx="0" cy="0"/>
          <a:chOff x="0" y="0"/>
          <a:chExt cx="0" cy="0"/>
        </a:xfrm>
      </p:grpSpPr>
      <p:sp>
        <p:nvSpPr>
          <p:cNvPr id="9" name="Title 2"/>
          <p:cNvSpPr>
            <a:spLocks noGrp="1"/>
          </p:cNvSpPr>
          <p:nvPr>
            <p:ph type="title"/>
          </p:nvPr>
        </p:nvSpPr>
        <p:spPr>
          <a:xfrm>
            <a:off x="457200" y="274638"/>
            <a:ext cx="8229600" cy="1143000"/>
          </a:xfrm>
        </p:spPr>
        <p:txBody>
          <a:bodyPr/>
          <a:lstStyle/>
          <a:p>
            <a:r>
              <a:rPr lang="en-US"/>
              <a:t>Click to edit Master title style</a:t>
            </a:r>
          </a:p>
        </p:txBody>
      </p:sp>
      <p:sp>
        <p:nvSpPr>
          <p:cNvPr id="15" name="Content Placeholder 17"/>
          <p:cNvSpPr>
            <a:spLocks noGrp="1"/>
          </p:cNvSpPr>
          <p:nvPr>
            <p:ph sz="quarter" idx="12"/>
          </p:nvPr>
        </p:nvSpPr>
        <p:spPr>
          <a:xfrm>
            <a:off x="609600" y="3983182"/>
            <a:ext cx="7664450" cy="2010902"/>
          </a:xfrm>
        </p:spPr>
        <p:txBody>
          <a:bodyPr vert="horz" lIns="91440" tIns="45720" rIns="91440" bIns="45720" rtlCol="0" anchor="ctr">
            <a:normAutofit/>
          </a:bodyPr>
          <a:lstStyle>
            <a:lvl1pPr algn="l">
              <a:defRPr lang="en-US" sz="260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marL="0" lvl="0" indent="0" algn="r">
              <a:buNone/>
            </a:pPr>
            <a:endParaRPr lang="en-US" dirty="0"/>
          </a:p>
        </p:txBody>
      </p:sp>
      <p:sp>
        <p:nvSpPr>
          <p:cNvPr id="3" name="Picture Placeholder 2"/>
          <p:cNvSpPr>
            <a:spLocks noGrp="1"/>
          </p:cNvSpPr>
          <p:nvPr>
            <p:ph type="pic" sz="quarter" idx="13"/>
          </p:nvPr>
        </p:nvSpPr>
        <p:spPr>
          <a:xfrm>
            <a:off x="7086600" y="3048000"/>
            <a:ext cx="990600" cy="1295400"/>
          </a:xfrm>
        </p:spPr>
        <p:txBody>
          <a:bodyPr/>
          <a:lstStyle/>
          <a:p>
            <a:endParaRPr lang="en-US"/>
          </a:p>
        </p:txBody>
      </p:sp>
      <p:sp>
        <p:nvSpPr>
          <p:cNvPr id="10" name="Content Placeholder 6"/>
          <p:cNvSpPr>
            <a:spLocks noGrp="1"/>
          </p:cNvSpPr>
          <p:nvPr>
            <p:ph sz="quarter" idx="10"/>
          </p:nvPr>
        </p:nvSpPr>
        <p:spPr>
          <a:xfrm>
            <a:off x="457200" y="1600200"/>
            <a:ext cx="8229600" cy="1905000"/>
          </a:xfrm>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6"/>
          <p:cNvSpPr>
            <a:spLocks noGrp="1"/>
          </p:cNvSpPr>
          <p:nvPr>
            <p:ph sz="quarter" idx="14"/>
          </p:nvPr>
        </p:nvSpPr>
        <p:spPr>
          <a:xfrm>
            <a:off x="5562600" y="8467"/>
            <a:ext cx="3550031" cy="372080"/>
          </a:xfrm>
        </p:spPr>
        <p:txBody>
          <a:bodyPr anchor="ctr">
            <a:noAutofit/>
          </a:bodyPr>
          <a:lstStyle>
            <a:lvl1pPr marL="0" indent="0" algn="r">
              <a:buNone/>
              <a:defRPr sz="1200">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endParaRPr lang="en-US" dirty="0"/>
          </a:p>
        </p:txBody>
      </p:sp>
      <p:sp>
        <p:nvSpPr>
          <p:cNvPr id="4" name="Table Placeholder 3"/>
          <p:cNvSpPr>
            <a:spLocks noGrp="1"/>
          </p:cNvSpPr>
          <p:nvPr>
            <p:ph type="tbl" sz="quarter" idx="15"/>
          </p:nvPr>
        </p:nvSpPr>
        <p:spPr>
          <a:xfrm>
            <a:off x="609600" y="3733800"/>
            <a:ext cx="2209800" cy="685800"/>
          </a:xfrm>
        </p:spPr>
        <p:txBody>
          <a:bodyPr/>
          <a:lstStyle/>
          <a:p>
            <a:endParaRPr lang="ru-RU"/>
          </a:p>
        </p:txBody>
      </p:sp>
      <p:sp>
        <p:nvSpPr>
          <p:cNvPr id="5" name="Content Placeholder 4"/>
          <p:cNvSpPr>
            <a:spLocks noGrp="1"/>
          </p:cNvSpPr>
          <p:nvPr>
            <p:ph sz="quarter" idx="16"/>
          </p:nvPr>
        </p:nvSpPr>
        <p:spPr>
          <a:xfrm>
            <a:off x="1447800" y="5029200"/>
            <a:ext cx="914400" cy="91440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p:cNvSpPr txBox="1">
            <a:spLocks/>
          </p:cNvSpPr>
          <p:nvPr userDrawn="1"/>
        </p:nvSpPr>
        <p:spPr>
          <a:xfrm>
            <a:off x="8229600" y="6400800"/>
            <a:ext cx="914400" cy="457200"/>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r>
              <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rPr>
              <a:t>16-</a:t>
            </a:r>
            <a:fld id="{6F94BB01-2447-4377-8194-F82F4D072C18}" type="slidenum">
              <a:rPr lang="en-US" sz="1200" smtClean="0">
                <a:solidFill>
                  <a:prstClr val="black"/>
                </a:solidFill>
                <a:latin typeface="Verdana" panose="020B0604030504040204" pitchFamily="34" charset="0"/>
                <a:ea typeface="Verdana" panose="020B0604030504040204" pitchFamily="34" charset="0"/>
                <a:cs typeface="Verdana" panose="020B0604030504040204" pitchFamily="34" charset="0"/>
              </a:rPr>
              <a:pPr algn="ctr">
                <a:defRPr/>
              </a:pPr>
              <a:t>‹#›</a:t>
            </a:fld>
            <a:endPar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Text Placeholder 3"/>
          <p:cNvSpPr txBox="1">
            <a:spLocks/>
          </p:cNvSpPr>
          <p:nvPr userDrawn="1"/>
        </p:nvSpPr>
        <p:spPr>
          <a:xfrm>
            <a:off x="869950" y="6421582"/>
            <a:ext cx="7404100" cy="415636"/>
          </a:xfrm>
          <a:prstGeom prst="rect">
            <a:avLst/>
          </a:prstGeom>
        </p:spPr>
        <p:txBody>
          <a:bodyPr anchor="ctr"/>
          <a:lstStyle>
            <a:lvl1pPr marL="0" indent="0" algn="l" defTabSz="914400" rtl="0" eaLnBrk="1" latinLnBrk="0" hangingPunct="1">
              <a:spcBef>
                <a:spcPct val="20000"/>
              </a:spcBef>
              <a:buFont typeface="Arial" pitchFamily="34" charset="0"/>
              <a:buNone/>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solidFill>
                  <a:prstClr val="black"/>
                </a:solidFill>
                <a:latin typeface="Arial" pitchFamily="34" charset="0"/>
                <a:cs typeface="Arial" pitchFamily="34" charset="0"/>
              </a:rPr>
              <a:t>© 2022 McGraw Hill Education.</a:t>
            </a:r>
          </a:p>
        </p:txBody>
      </p:sp>
    </p:spTree>
    <p:extLst>
      <p:ext uri="{BB962C8B-B14F-4D97-AF65-F5344CB8AC3E}">
        <p14:creationId xmlns:p14="http://schemas.microsoft.com/office/powerpoint/2010/main" val="138982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Text above title">
    <p:spTree>
      <p:nvGrpSpPr>
        <p:cNvPr id="1" name=""/>
        <p:cNvGrpSpPr/>
        <p:nvPr/>
      </p:nvGrpSpPr>
      <p:grpSpPr>
        <a:xfrm>
          <a:off x="0" y="0"/>
          <a:ext cx="0" cy="0"/>
          <a:chOff x="0" y="0"/>
          <a:chExt cx="0" cy="0"/>
        </a:xfrm>
      </p:grpSpPr>
      <p:sp>
        <p:nvSpPr>
          <p:cNvPr id="2" name="Title 1"/>
          <p:cNvSpPr>
            <a:spLocks noGrp="1"/>
          </p:cNvSpPr>
          <p:nvPr>
            <p:ph type="title"/>
          </p:nvPr>
        </p:nvSpPr>
        <p:spPr>
          <a:xfrm>
            <a:off x="722313" y="2643186"/>
            <a:ext cx="7202487" cy="1362075"/>
          </a:xfrm>
          <a:prstGeom prst="rect">
            <a:avLst/>
          </a:prstGeom>
        </p:spPr>
        <p:txBody>
          <a:bodyPr anchor="t"/>
          <a:lstStyle>
            <a:lvl1pPr algn="l">
              <a:defRPr sz="4400" b="1" cap="all">
                <a:solidFill>
                  <a:schemeClr val="bg1"/>
                </a:solidFill>
              </a:defRPr>
            </a:lvl1pPr>
          </a:lstStyle>
          <a:p>
            <a:r>
              <a:rPr lang="en-US" dirty="0"/>
              <a:t>Click to edit Master title style</a:t>
            </a:r>
          </a:p>
        </p:txBody>
      </p:sp>
      <p:sp>
        <p:nvSpPr>
          <p:cNvPr id="3" name="Text Placeholder 2"/>
          <p:cNvSpPr>
            <a:spLocks noGrp="1"/>
          </p:cNvSpPr>
          <p:nvPr>
            <p:ph type="body" idx="1"/>
          </p:nvPr>
        </p:nvSpPr>
        <p:spPr>
          <a:xfrm>
            <a:off x="722313" y="1143000"/>
            <a:ext cx="7202487" cy="1500187"/>
          </a:xfrm>
          <a:prstGeom prst="rect">
            <a:avLst/>
          </a:prstGeo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Edit Master text styles</a:t>
            </a:r>
          </a:p>
        </p:txBody>
      </p:sp>
      <p:sp>
        <p:nvSpPr>
          <p:cNvPr id="6" name="Slide Number Placeholder 5"/>
          <p:cNvSpPr txBox="1">
            <a:spLocks/>
          </p:cNvSpPr>
          <p:nvPr userDrawn="1"/>
        </p:nvSpPr>
        <p:spPr>
          <a:xfrm>
            <a:off x="8229600" y="6400800"/>
            <a:ext cx="914400" cy="457200"/>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r>
              <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rPr>
              <a:t>16-</a:t>
            </a:r>
            <a:fld id="{6F94BB01-2447-4377-8194-F82F4D072C18}" type="slidenum">
              <a:rPr lang="en-US" sz="1200" smtClean="0">
                <a:solidFill>
                  <a:prstClr val="black"/>
                </a:solidFill>
                <a:latin typeface="Verdana" panose="020B0604030504040204" pitchFamily="34" charset="0"/>
                <a:ea typeface="Verdana" panose="020B0604030504040204" pitchFamily="34" charset="0"/>
                <a:cs typeface="Verdana" panose="020B0604030504040204" pitchFamily="34" charset="0"/>
              </a:rPr>
              <a:pPr algn="ctr">
                <a:defRPr/>
              </a:pPr>
              <a:t>‹#›</a:t>
            </a:fld>
            <a:endPar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7" name="Text Placeholder 3"/>
          <p:cNvSpPr txBox="1">
            <a:spLocks/>
          </p:cNvSpPr>
          <p:nvPr userDrawn="1"/>
        </p:nvSpPr>
        <p:spPr>
          <a:xfrm>
            <a:off x="869950" y="6421582"/>
            <a:ext cx="7404100" cy="415636"/>
          </a:xfrm>
          <a:prstGeom prst="rect">
            <a:avLst/>
          </a:prstGeom>
        </p:spPr>
        <p:txBody>
          <a:bodyPr anchor="ctr"/>
          <a:lstStyle>
            <a:lvl1pPr marL="0" indent="0" algn="l" defTabSz="914400" rtl="0" eaLnBrk="1" latinLnBrk="0" hangingPunct="1">
              <a:spcBef>
                <a:spcPct val="20000"/>
              </a:spcBef>
              <a:buFont typeface="Arial" pitchFamily="34" charset="0"/>
              <a:buNone/>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solidFill>
                  <a:prstClr val="black"/>
                </a:solidFill>
                <a:latin typeface="Arial" pitchFamily="34" charset="0"/>
                <a:cs typeface="Arial" pitchFamily="34" charset="0"/>
              </a:rPr>
              <a:t>© 2022 McGraw Hill Education.</a:t>
            </a:r>
          </a:p>
        </p:txBody>
      </p:sp>
    </p:spTree>
    <p:extLst>
      <p:ext uri="{BB962C8B-B14F-4D97-AF65-F5344CB8AC3E}">
        <p14:creationId xmlns:p14="http://schemas.microsoft.com/office/powerpoint/2010/main" val="30760801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83568181"/>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Lst>
  <p:txStyles>
    <p:titleStyle>
      <a:lvl1pPr algn="ctr" defTabSz="914400" rtl="0" eaLnBrk="1" latinLnBrk="0" hangingPunct="1">
        <a:spcBef>
          <a:spcPts val="600"/>
        </a:spcBef>
        <a:buNone/>
        <a:defRPr sz="3600" kern="1200">
          <a:solidFill>
            <a:srgbClr val="1E3C64"/>
          </a:solidFill>
          <a:latin typeface="Verdana" panose="020B0604030504040204" pitchFamily="34" charset="0"/>
          <a:ea typeface="Verdana" panose="020B0604030504040204" pitchFamily="34" charset="0"/>
          <a:cs typeface="Verdana" panose="020B0604030504040204" pitchFamily="34" charset="0"/>
        </a:defRPr>
      </a:lvl1pPr>
    </p:titleStyle>
    <p:bodyStyle>
      <a:lvl1pPr marL="457200" indent="-457200" algn="l" defTabSz="914400" rtl="0" eaLnBrk="1" latinLnBrk="0" hangingPunct="1">
        <a:spcBef>
          <a:spcPct val="20000"/>
        </a:spcBef>
        <a:buClr>
          <a:srgbClr val="1E3C64"/>
        </a:buClr>
        <a:buFont typeface="Arial" panose="020B0604020202020204" pitchFamily="34" charset="0"/>
        <a:buChar char="•"/>
        <a:defRPr sz="26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914400" indent="-457200" algn="l" defTabSz="914400" rtl="0" eaLnBrk="1" latinLnBrk="0" hangingPunct="1">
        <a:spcBef>
          <a:spcPct val="20000"/>
        </a:spcBef>
        <a:buClr>
          <a:srgbClr val="1E3C64"/>
        </a:buClr>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371600" indent="-457200" algn="l" defTabSz="914400" rtl="0" eaLnBrk="1" latinLnBrk="0" hangingPunct="1">
        <a:spcBef>
          <a:spcPct val="20000"/>
        </a:spcBef>
        <a:buClr>
          <a:srgbClr val="1E3C64"/>
        </a:buClr>
        <a:buFont typeface="Wingdings" panose="05000000000000000000" pitchFamily="2" charset="2"/>
        <a:buChar char="§"/>
        <a:defRPr sz="22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828800" indent="-457200" algn="l" defTabSz="914400" rtl="0" eaLnBrk="1" latinLnBrk="0" hangingPunct="1">
        <a:spcBef>
          <a:spcPct val="20000"/>
        </a:spcBef>
        <a:buClr>
          <a:srgbClr val="1E3C64"/>
        </a:buClr>
        <a:buFont typeface="Courier New" panose="02070309020205020404" pitchFamily="49" charset="0"/>
        <a:buChar char="o"/>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286000" indent="-457200" algn="l" defTabSz="914400" rtl="0" eaLnBrk="1" latinLnBrk="0" hangingPunct="1">
        <a:spcBef>
          <a:spcPct val="20000"/>
        </a:spcBef>
        <a:buClr>
          <a:srgbClr val="1E3C64"/>
        </a:buClr>
        <a:buFont typeface="Wingdings" panose="05000000000000000000" pitchFamily="2" charset="2"/>
        <a:buChar char="Ø"/>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108460"/>
            <a:ext cx="9144000" cy="1567940"/>
          </a:xfrm>
        </p:spPr>
        <p:txBody>
          <a:bodyPr anchor="t">
            <a:normAutofit/>
          </a:bodyPr>
          <a:lstStyle/>
          <a:p>
            <a:pPr>
              <a:defRPr/>
            </a:pPr>
            <a:r>
              <a:rPr lang="en-US" altLang="en-US" dirty="0">
                <a:ea typeface="MS PGothic" panose="020B0600070205080204" pitchFamily="34" charset="-128"/>
              </a:rPr>
              <a:t>Auditing and Assurance Services</a:t>
            </a:r>
            <a:br>
              <a:rPr lang="en-US" altLang="en-US" dirty="0">
                <a:ea typeface="MS PGothic" panose="020B0600070205080204" pitchFamily="34" charset="-128"/>
              </a:rPr>
            </a:br>
            <a:r>
              <a:rPr lang="en-US" altLang="en-US" sz="2800" dirty="0">
                <a:ea typeface="MS PGothic" panose="020B0600070205080204" pitchFamily="34" charset="-128"/>
              </a:rPr>
              <a:t>A Systematic Approach</a:t>
            </a:r>
            <a:br>
              <a:rPr lang="en-US" altLang="en-US" sz="2800">
                <a:ea typeface="MS PGothic" panose="020B0600070205080204" pitchFamily="34" charset="-128"/>
              </a:rPr>
            </a:br>
            <a:r>
              <a:rPr lang="en-US" sz="2800"/>
              <a:t>Twelfth </a:t>
            </a:r>
            <a:r>
              <a:rPr lang="en-US" sz="2800" dirty="0"/>
              <a:t>Edition</a:t>
            </a:r>
          </a:p>
        </p:txBody>
      </p:sp>
      <p:pic>
        <p:nvPicPr>
          <p:cNvPr id="6" name="Picture 5">
            <a:extLs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73955" y="1828800"/>
            <a:ext cx="3151775" cy="4033037"/>
          </a:xfrm>
          <a:prstGeom prst="rect">
            <a:avLst/>
          </a:prstGeom>
        </p:spPr>
      </p:pic>
      <p:sp>
        <p:nvSpPr>
          <p:cNvPr id="5" name="Subtitle 4"/>
          <p:cNvSpPr>
            <a:spLocks noGrp="1"/>
          </p:cNvSpPr>
          <p:nvPr>
            <p:ph type="subTitle" idx="1"/>
          </p:nvPr>
        </p:nvSpPr>
        <p:spPr>
          <a:xfrm>
            <a:off x="3962400" y="2074469"/>
            <a:ext cx="4953000" cy="3640531"/>
          </a:xfrm>
        </p:spPr>
        <p:txBody>
          <a:bodyPr>
            <a:normAutofit/>
          </a:bodyPr>
          <a:lstStyle/>
          <a:p>
            <a:pPr>
              <a:buSzPct val="10000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4300" b="1" dirty="0"/>
              <a:t>Chapter 16</a:t>
            </a:r>
            <a:endParaRPr lang="en-US" sz="4300" dirty="0"/>
          </a:p>
          <a:p>
            <a:pPr marL="0" indent="0">
              <a:buSzPct val="10000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altLang="en-US" sz="3600" dirty="0"/>
              <a:t>Auditing the Financing/Investing Process: Cash and Investments</a:t>
            </a:r>
            <a:endParaRPr lang="en-US" sz="3600" b="1" dirty="0"/>
          </a:p>
        </p:txBody>
      </p:sp>
      <p:pic>
        <p:nvPicPr>
          <p:cNvPr id="10" name="Picture 9" descr="McGraw Hill Education "/>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985" y="6273800"/>
            <a:ext cx="503699" cy="50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6"/>
          <p:cNvSpPr>
            <a:spLocks noGrp="1"/>
          </p:cNvSpPr>
          <p:nvPr>
            <p:ph type="body" sz="quarter" idx="11"/>
          </p:nvPr>
        </p:nvSpPr>
        <p:spPr>
          <a:xfrm>
            <a:off x="630269" y="6226669"/>
            <a:ext cx="8437531" cy="577077"/>
          </a:xfrm>
        </p:spPr>
        <p:txBody>
          <a:bodyPr anchor="ctr">
            <a:noAutofit/>
          </a:bodyPr>
          <a:lstStyle/>
          <a:p>
            <a:pPr marL="0" indent="0" algn="ctr">
              <a:buNone/>
            </a:pPr>
            <a:r>
              <a:rPr sz="1200" dirty="0"/>
              <a:t>© </a:t>
            </a:r>
            <a:r>
              <a:rPr lang="en-US" sz="1200" dirty="0"/>
              <a:t>2022 </a:t>
            </a:r>
            <a:r>
              <a:rPr sz="1200" dirty="0"/>
              <a:t>McGraw</a:t>
            </a:r>
            <a:r>
              <a:rPr lang="en-US" sz="1200" dirty="0"/>
              <a:t> </a:t>
            </a:r>
            <a:r>
              <a:rPr sz="1200" dirty="0"/>
              <a:t>Hill Education. All rights reserved. Authorized only for instructor use in the classroom. No reproduction or further distribution permitted without the prior written consent of McGraw</a:t>
            </a:r>
            <a:r>
              <a:rPr lang="en-US" sz="1200" dirty="0"/>
              <a:t> </a:t>
            </a:r>
            <a:r>
              <a:rPr sz="1200" dirty="0"/>
              <a:t>Hill Education.</a:t>
            </a:r>
          </a:p>
        </p:txBody>
      </p:sp>
    </p:spTree>
    <p:extLst>
      <p:ext uri="{BB962C8B-B14F-4D97-AF65-F5344CB8AC3E}">
        <p14:creationId xmlns:p14="http://schemas.microsoft.com/office/powerpoint/2010/main" val="4378773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Autofit/>
          </a:bodyPr>
          <a:lstStyle/>
          <a:p>
            <a:r>
              <a:rPr lang="en-US" altLang="en-US" dirty="0"/>
              <a:t>Auditing the General Cash Account</a:t>
            </a:r>
            <a:endParaRPr lang="ru-RU" dirty="0"/>
          </a:p>
        </p:txBody>
      </p:sp>
      <p:sp>
        <p:nvSpPr>
          <p:cNvPr id="2" name="Content Placeholder 1"/>
          <p:cNvSpPr>
            <a:spLocks noGrp="1"/>
          </p:cNvSpPr>
          <p:nvPr>
            <p:ph sz="quarter" idx="10"/>
          </p:nvPr>
        </p:nvSpPr>
        <p:spPr>
          <a:xfrm>
            <a:off x="495300" y="1905000"/>
            <a:ext cx="8153400" cy="4495800"/>
          </a:xfrm>
        </p:spPr>
        <p:txBody>
          <a:bodyPr>
            <a:noAutofit/>
          </a:bodyPr>
          <a:lstStyle/>
          <a:p>
            <a:pPr marL="0" indent="0">
              <a:spcBef>
                <a:spcPts val="624"/>
              </a:spcBef>
              <a:buNone/>
              <a:defRPr/>
            </a:pPr>
            <a:r>
              <a:rPr lang="en-US" dirty="0"/>
              <a:t>To audit a cash account, the auditor should obtain these items.</a:t>
            </a:r>
          </a:p>
          <a:p>
            <a:pPr>
              <a:spcBef>
                <a:spcPts val="624"/>
              </a:spcBef>
              <a:defRPr/>
            </a:pPr>
            <a:r>
              <a:rPr lang="en-US" b="1" dirty="0">
                <a:solidFill>
                  <a:srgbClr val="FF0000"/>
                </a:solidFill>
              </a:rPr>
              <a:t>Copy of Bank Reconciliation</a:t>
            </a:r>
          </a:p>
          <a:p>
            <a:pPr>
              <a:spcBef>
                <a:spcPts val="624"/>
              </a:spcBef>
              <a:defRPr/>
            </a:pPr>
            <a:r>
              <a:rPr lang="en-US" b="1" dirty="0">
                <a:solidFill>
                  <a:srgbClr val="FF0000"/>
                </a:solidFill>
              </a:rPr>
              <a:t>Standard Bank Confirmation</a:t>
            </a:r>
          </a:p>
          <a:p>
            <a:pPr>
              <a:spcBef>
                <a:spcPts val="624"/>
              </a:spcBef>
              <a:defRPr/>
            </a:pPr>
            <a:r>
              <a:rPr lang="en-US" b="1" dirty="0">
                <a:solidFill>
                  <a:srgbClr val="FF0000"/>
                </a:solidFill>
              </a:rPr>
              <a:t>Cutoff Bank Statement</a:t>
            </a:r>
          </a:p>
        </p:txBody>
      </p:sp>
      <p:sp>
        <p:nvSpPr>
          <p:cNvPr id="4" name="Content Placeholder 3"/>
          <p:cNvSpPr>
            <a:spLocks noGrp="1"/>
          </p:cNvSpPr>
          <p:nvPr>
            <p:ph sz="quarter" idx="12"/>
          </p:nvPr>
        </p:nvSpPr>
        <p:spPr/>
        <p:txBody>
          <a:bodyPr/>
          <a:lstStyle/>
          <a:p>
            <a:pPr marL="0" indent="0" algn="r">
              <a:buNone/>
            </a:pPr>
            <a:r>
              <a:rPr lang="en-US" altLang="en-US" dirty="0">
                <a:solidFill>
                  <a:srgbClr val="292929"/>
                </a:solidFill>
              </a:rPr>
              <a:t>Learning Objective 16-5</a:t>
            </a:r>
            <a:endParaRPr lang="en-US" dirty="0"/>
          </a:p>
        </p:txBody>
      </p:sp>
    </p:spTree>
    <p:extLst>
      <p:ext uri="{BB962C8B-B14F-4D97-AF65-F5344CB8AC3E}">
        <p14:creationId xmlns:p14="http://schemas.microsoft.com/office/powerpoint/2010/main" val="4908532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 y="274638"/>
            <a:ext cx="9052560" cy="1143000"/>
          </a:xfrm>
        </p:spPr>
        <p:txBody>
          <a:bodyPr>
            <a:noAutofit/>
          </a:bodyPr>
          <a:lstStyle/>
          <a:p>
            <a:r>
              <a:rPr lang="en-US" dirty="0"/>
              <a:t>EXHIBIT 16-1 Example of a Bank Reconciliation Working Paper</a:t>
            </a:r>
            <a:endParaRPr lang="ru-RU" dirty="0"/>
          </a:p>
        </p:txBody>
      </p:sp>
      <p:sp>
        <p:nvSpPr>
          <p:cNvPr id="3" name="Content Placeholder 2"/>
          <p:cNvSpPr>
            <a:spLocks noGrp="1"/>
          </p:cNvSpPr>
          <p:nvPr>
            <p:ph sz="quarter" idx="14"/>
          </p:nvPr>
        </p:nvSpPr>
        <p:spPr/>
        <p:txBody>
          <a:bodyPr/>
          <a:lstStyle/>
          <a:p>
            <a:r>
              <a:rPr lang="en-US" dirty="0"/>
              <a:t>Learning Objective 16-5</a:t>
            </a:r>
          </a:p>
        </p:txBody>
      </p:sp>
      <p:pic>
        <p:nvPicPr>
          <p:cNvPr id="2" name="Picture 1"/>
          <p:cNvPicPr>
            <a:picLocks noChangeAspect="1"/>
          </p:cNvPicPr>
          <p:nvPr/>
        </p:nvPicPr>
        <p:blipFill>
          <a:blip r:embed="rId3"/>
          <a:stretch>
            <a:fillRect/>
          </a:stretch>
        </p:blipFill>
        <p:spPr>
          <a:xfrm>
            <a:off x="2050026" y="1417638"/>
            <a:ext cx="5043948" cy="5114394"/>
          </a:xfrm>
          <a:prstGeom prst="rect">
            <a:avLst/>
          </a:prstGeom>
        </p:spPr>
      </p:pic>
    </p:spTree>
    <p:extLst>
      <p:ext uri="{BB962C8B-B14F-4D97-AF65-F5344CB8AC3E}">
        <p14:creationId xmlns:p14="http://schemas.microsoft.com/office/powerpoint/2010/main" val="3979783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 y="274638"/>
            <a:ext cx="9052560" cy="1143000"/>
          </a:xfrm>
        </p:spPr>
        <p:txBody>
          <a:bodyPr>
            <a:noAutofit/>
          </a:bodyPr>
          <a:lstStyle/>
          <a:p>
            <a:r>
              <a:rPr lang="en-US" dirty="0"/>
              <a:t>EXHIBIT 16-2 Example of a Complete Standard Bank Confirmation Form</a:t>
            </a:r>
            <a:endParaRPr lang="ru-RU" dirty="0"/>
          </a:p>
        </p:txBody>
      </p:sp>
      <p:sp>
        <p:nvSpPr>
          <p:cNvPr id="3" name="Content Placeholder 2"/>
          <p:cNvSpPr>
            <a:spLocks noGrp="1"/>
          </p:cNvSpPr>
          <p:nvPr>
            <p:ph sz="quarter" idx="12"/>
          </p:nvPr>
        </p:nvSpPr>
        <p:spPr/>
        <p:txBody>
          <a:bodyPr/>
          <a:lstStyle/>
          <a:p>
            <a:pPr marL="0" indent="0">
              <a:buNone/>
            </a:pPr>
            <a:r>
              <a:rPr lang="en-US" dirty="0"/>
              <a:t>Learning Objective 16-5</a:t>
            </a:r>
          </a:p>
        </p:txBody>
      </p:sp>
      <p:pic>
        <p:nvPicPr>
          <p:cNvPr id="2" name="Picture 1"/>
          <p:cNvPicPr>
            <a:picLocks noChangeAspect="1"/>
          </p:cNvPicPr>
          <p:nvPr/>
        </p:nvPicPr>
        <p:blipFill>
          <a:blip r:embed="rId3"/>
          <a:stretch>
            <a:fillRect/>
          </a:stretch>
        </p:blipFill>
        <p:spPr>
          <a:xfrm>
            <a:off x="2701644" y="1493838"/>
            <a:ext cx="3740712" cy="4983162"/>
          </a:xfrm>
          <a:prstGeom prst="rect">
            <a:avLst/>
          </a:prstGeom>
        </p:spPr>
      </p:pic>
    </p:spTree>
    <p:extLst>
      <p:ext uri="{BB962C8B-B14F-4D97-AF65-F5344CB8AC3E}">
        <p14:creationId xmlns:p14="http://schemas.microsoft.com/office/powerpoint/2010/main" val="1674361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Cutoff Bank Statement</a:t>
            </a:r>
            <a:endParaRPr lang="ru-RU" dirty="0"/>
          </a:p>
        </p:txBody>
      </p:sp>
      <p:pic>
        <p:nvPicPr>
          <p:cNvPr id="1026" name="Picture 2" descr="Timeline with left and right arrow heads. At midpoint, a vertical segment is labeled Date of Last Bank Reconciliation. To the right is a vertical line segment labeled 7 to 20 Days."/>
          <p:cNvPicPr>
            <a:picLocks noGrp="1" noChangeAspect="1" noChangeArrowheads="1"/>
          </p:cNvPicPr>
          <p:nvPr>
            <p:ph type="pic" sz="quarter" idx="13"/>
          </p:nvPr>
        </p:nvPicPr>
        <p:blipFill>
          <a:blip r:embed="rId3">
            <a:extLst>
              <a:ext uri="{28A0092B-C50C-407E-A947-70E740481C1C}">
                <a14:useLocalDpi xmlns:a14="http://schemas.microsoft.com/office/drawing/2010/main" val="0"/>
              </a:ext>
            </a:extLst>
          </a:blip>
          <a:stretch>
            <a:fillRect/>
          </a:stretch>
        </p:blipFill>
        <p:spPr bwMode="auto">
          <a:xfrm>
            <a:off x="750837" y="1668056"/>
            <a:ext cx="7642327" cy="1685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sz="quarter" idx="10"/>
          </p:nvPr>
        </p:nvSpPr>
        <p:spPr>
          <a:xfrm>
            <a:off x="339090" y="3429000"/>
            <a:ext cx="8465820" cy="2819400"/>
          </a:xfrm>
        </p:spPr>
        <p:txBody>
          <a:bodyPr>
            <a:normAutofit lnSpcReduction="10000"/>
          </a:bodyPr>
          <a:lstStyle/>
          <a:p>
            <a:pPr marL="0" indent="0">
              <a:spcAft>
                <a:spcPts val="600"/>
              </a:spcAft>
              <a:buNone/>
            </a:pPr>
            <a:r>
              <a:rPr lang="en-US" dirty="0"/>
              <a:t>A cutoff bank statement normally covers the 7- to 20-day period after the date on which the bank account is reconciled.</a:t>
            </a:r>
          </a:p>
          <a:p>
            <a:pPr marL="0" indent="0">
              <a:buNone/>
            </a:pPr>
            <a:r>
              <a:rPr lang="en-US" b="1" dirty="0">
                <a:solidFill>
                  <a:srgbClr val="FF0000"/>
                </a:solidFill>
              </a:rPr>
              <a:t>For reconciliation purposes, any item should have cleared the entity’s bank account during the 7- to 20-day period</a:t>
            </a:r>
            <a:r>
              <a:rPr lang="en-US" dirty="0"/>
              <a:t> (sometimes longer).</a:t>
            </a:r>
          </a:p>
        </p:txBody>
      </p:sp>
      <p:sp>
        <p:nvSpPr>
          <p:cNvPr id="5" name="Content Placeholder 4"/>
          <p:cNvSpPr>
            <a:spLocks noGrp="1"/>
          </p:cNvSpPr>
          <p:nvPr>
            <p:ph sz="quarter" idx="12"/>
          </p:nvPr>
        </p:nvSpPr>
        <p:spPr/>
        <p:txBody>
          <a:bodyPr/>
          <a:lstStyle/>
          <a:p>
            <a:pPr marL="0" indent="0">
              <a:buNone/>
            </a:pPr>
            <a:r>
              <a:rPr lang="en-US" dirty="0"/>
              <a:t>Learning Objective 16-5</a:t>
            </a:r>
            <a:endParaRPr lang="ru-RU" dirty="0"/>
          </a:p>
        </p:txBody>
      </p:sp>
    </p:spTree>
    <p:extLst>
      <p:ext uri="{BB962C8B-B14F-4D97-AF65-F5344CB8AC3E}">
        <p14:creationId xmlns:p14="http://schemas.microsoft.com/office/powerpoint/2010/main" val="35536839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Autofit/>
          </a:bodyPr>
          <a:lstStyle/>
          <a:p>
            <a:r>
              <a:rPr lang="en-US" altLang="en-US" dirty="0"/>
              <a:t>Tests of the Bank Reconciliation</a:t>
            </a:r>
            <a:endParaRPr lang="ru-RU" dirty="0"/>
          </a:p>
        </p:txBody>
      </p:sp>
      <p:sp>
        <p:nvSpPr>
          <p:cNvPr id="2" name="Content Placeholder 1"/>
          <p:cNvSpPr>
            <a:spLocks noGrp="1"/>
          </p:cNvSpPr>
          <p:nvPr>
            <p:ph sz="quarter" idx="10"/>
          </p:nvPr>
        </p:nvSpPr>
        <p:spPr>
          <a:xfrm>
            <a:off x="495300" y="1447800"/>
            <a:ext cx="8153400" cy="5135562"/>
          </a:xfrm>
        </p:spPr>
        <p:txBody>
          <a:bodyPr>
            <a:noAutofit/>
          </a:bodyPr>
          <a:lstStyle/>
          <a:p>
            <a:pPr marL="0" indent="0" fontAlgn="auto">
              <a:spcBef>
                <a:spcPts val="624"/>
              </a:spcBef>
              <a:spcAft>
                <a:spcPts val="0"/>
              </a:spcAft>
              <a:buClrTx/>
              <a:buNone/>
              <a:defRPr/>
            </a:pPr>
            <a:r>
              <a:rPr lang="en-US" altLang="en-US" sz="1800" dirty="0"/>
              <a:t>The auditor typically uses the following audit procedures to test the bank reconciliation:</a:t>
            </a:r>
          </a:p>
          <a:p>
            <a:pPr fontAlgn="auto">
              <a:spcBef>
                <a:spcPts val="624"/>
              </a:spcBef>
              <a:spcAft>
                <a:spcPts val="0"/>
              </a:spcAft>
              <a:buFontTx/>
              <a:buAutoNum type="arabicPeriod"/>
              <a:defRPr/>
            </a:pPr>
            <a:r>
              <a:rPr lang="en-US" altLang="en-US" sz="1800" b="1" dirty="0">
                <a:solidFill>
                  <a:srgbClr val="FF0000"/>
                </a:solidFill>
              </a:rPr>
              <a:t>Verify the mathematical accuracy and agree the balance per the books to the general ledger.</a:t>
            </a:r>
          </a:p>
          <a:p>
            <a:pPr fontAlgn="auto">
              <a:spcBef>
                <a:spcPts val="624"/>
              </a:spcBef>
              <a:spcAft>
                <a:spcPts val="0"/>
              </a:spcAft>
              <a:buFontTx/>
              <a:buAutoNum type="arabicPeriod"/>
              <a:defRPr/>
            </a:pPr>
            <a:r>
              <a:rPr lang="en-US" altLang="en-US" sz="1800" b="1" dirty="0">
                <a:solidFill>
                  <a:srgbClr val="FF0000"/>
                </a:solidFill>
              </a:rPr>
              <a:t>Agree the bank balance on the reconciliation with the balance shown on the standard bank confirmation.</a:t>
            </a:r>
          </a:p>
          <a:p>
            <a:pPr fontAlgn="auto">
              <a:spcBef>
                <a:spcPts val="624"/>
              </a:spcBef>
              <a:spcAft>
                <a:spcPts val="0"/>
              </a:spcAft>
              <a:buFontTx/>
              <a:buAutoNum type="arabicPeriod"/>
              <a:defRPr/>
            </a:pPr>
            <a:r>
              <a:rPr lang="en-US" altLang="en-US" sz="1800" b="1" dirty="0">
                <a:solidFill>
                  <a:srgbClr val="FF0000"/>
                </a:solidFill>
              </a:rPr>
              <a:t>Trace the deposits in transit on the bank reconciliation to the cutoff bank statement.</a:t>
            </a:r>
          </a:p>
          <a:p>
            <a:pPr fontAlgn="auto">
              <a:spcBef>
                <a:spcPts val="624"/>
              </a:spcBef>
              <a:spcAft>
                <a:spcPts val="0"/>
              </a:spcAft>
              <a:buFontTx/>
              <a:buAutoNum type="arabicPeriod"/>
              <a:defRPr/>
            </a:pPr>
            <a:r>
              <a:rPr lang="en-US" altLang="en-US" sz="1800" b="1" dirty="0">
                <a:solidFill>
                  <a:srgbClr val="FF0000"/>
                </a:solidFill>
              </a:rPr>
              <a:t>Compare the outstanding checks on the bank reconciliation with the canceled checks contained in the cutoff bank statement for proper payee, amount, and endorsement.</a:t>
            </a:r>
          </a:p>
          <a:p>
            <a:pPr fontAlgn="auto">
              <a:spcBef>
                <a:spcPts val="624"/>
              </a:spcBef>
              <a:spcAft>
                <a:spcPts val="0"/>
              </a:spcAft>
              <a:buFontTx/>
              <a:buAutoNum type="arabicPeriod"/>
              <a:defRPr/>
            </a:pPr>
            <a:r>
              <a:rPr lang="en-US" altLang="en-US" sz="1800" b="1" dirty="0">
                <a:solidFill>
                  <a:srgbClr val="FF0000"/>
                </a:solidFill>
              </a:rPr>
              <a:t>Agree any charges included on the bank statement to the bank reconciliation.</a:t>
            </a:r>
          </a:p>
          <a:p>
            <a:pPr fontAlgn="auto">
              <a:spcBef>
                <a:spcPts val="624"/>
              </a:spcBef>
              <a:spcAft>
                <a:spcPts val="0"/>
              </a:spcAft>
              <a:buFontTx/>
              <a:buAutoNum type="arabicPeriod"/>
              <a:defRPr/>
            </a:pPr>
            <a:r>
              <a:rPr lang="en-US" altLang="en-US" sz="1800" b="1" dirty="0">
                <a:solidFill>
                  <a:srgbClr val="FF0000"/>
                </a:solidFill>
              </a:rPr>
              <a:t>Agree the adjusted book balance to the cash account lead schedule.</a:t>
            </a:r>
            <a:endParaRPr lang="en-US" sz="1800" b="1" dirty="0">
              <a:solidFill>
                <a:srgbClr val="FF0000"/>
              </a:solidFill>
            </a:endParaRPr>
          </a:p>
        </p:txBody>
      </p:sp>
      <p:sp>
        <p:nvSpPr>
          <p:cNvPr id="4" name="Content Placeholder 3"/>
          <p:cNvSpPr>
            <a:spLocks noGrp="1"/>
          </p:cNvSpPr>
          <p:nvPr>
            <p:ph sz="quarter" idx="12"/>
          </p:nvPr>
        </p:nvSpPr>
        <p:spPr/>
        <p:txBody>
          <a:bodyPr/>
          <a:lstStyle/>
          <a:p>
            <a:pPr marL="0" indent="0" algn="r">
              <a:buNone/>
            </a:pPr>
            <a:r>
              <a:rPr lang="en-US" altLang="en-US" dirty="0">
                <a:solidFill>
                  <a:srgbClr val="292929"/>
                </a:solidFill>
              </a:rPr>
              <a:t>Learning Objective 16-5</a:t>
            </a:r>
            <a:endParaRPr lang="en-US" dirty="0"/>
          </a:p>
        </p:txBody>
      </p:sp>
    </p:spTree>
    <p:extLst>
      <p:ext uri="{BB962C8B-B14F-4D97-AF65-F5344CB8AC3E}">
        <p14:creationId xmlns:p14="http://schemas.microsoft.com/office/powerpoint/2010/main" val="38249540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Autofit/>
          </a:bodyPr>
          <a:lstStyle/>
          <a:p>
            <a:r>
              <a:rPr lang="en-US" altLang="en-US" dirty="0"/>
              <a:t>Fraud-Related Audit Procedures</a:t>
            </a:r>
            <a:endParaRPr lang="ru-RU" dirty="0"/>
          </a:p>
        </p:txBody>
      </p:sp>
      <p:sp>
        <p:nvSpPr>
          <p:cNvPr id="2" name="Content Placeholder 1"/>
          <p:cNvSpPr>
            <a:spLocks noGrp="1"/>
          </p:cNvSpPr>
          <p:nvPr>
            <p:ph sz="quarter" idx="10"/>
          </p:nvPr>
        </p:nvSpPr>
        <p:spPr>
          <a:xfrm>
            <a:off x="495300" y="1905000"/>
            <a:ext cx="8153400" cy="4495800"/>
          </a:xfrm>
        </p:spPr>
        <p:txBody>
          <a:bodyPr>
            <a:noAutofit/>
          </a:bodyPr>
          <a:lstStyle/>
          <a:p>
            <a:pPr marL="0" indent="0">
              <a:spcBef>
                <a:spcPts val="624"/>
              </a:spcBef>
              <a:spcAft>
                <a:spcPts val="600"/>
              </a:spcAft>
              <a:buNone/>
              <a:defRPr/>
            </a:pPr>
            <a:r>
              <a:rPr lang="en-US" dirty="0"/>
              <a:t>Extended Bank Reconciliation Procedures</a:t>
            </a:r>
          </a:p>
          <a:p>
            <a:pPr marL="0" indent="0">
              <a:spcBef>
                <a:spcPts val="624"/>
              </a:spcBef>
              <a:spcAft>
                <a:spcPts val="600"/>
              </a:spcAft>
              <a:buNone/>
              <a:defRPr/>
            </a:pPr>
            <a:r>
              <a:rPr lang="en-US" b="1" dirty="0">
                <a:solidFill>
                  <a:srgbClr val="FF0000"/>
                </a:solidFill>
              </a:rPr>
              <a:t>Proof</a:t>
            </a:r>
            <a:r>
              <a:rPr lang="en-US" dirty="0"/>
              <a:t> of Cash</a:t>
            </a:r>
          </a:p>
          <a:p>
            <a:pPr marL="0" indent="0">
              <a:spcBef>
                <a:spcPts val="624"/>
              </a:spcBef>
              <a:spcAft>
                <a:spcPts val="600"/>
              </a:spcAft>
              <a:buNone/>
              <a:defRPr/>
            </a:pPr>
            <a:r>
              <a:rPr lang="en-US" b="1" dirty="0">
                <a:solidFill>
                  <a:srgbClr val="FF0000"/>
                </a:solidFill>
              </a:rPr>
              <a:t>Lapping</a:t>
            </a:r>
          </a:p>
          <a:p>
            <a:pPr marL="0" indent="0">
              <a:spcBef>
                <a:spcPts val="624"/>
              </a:spcBef>
              <a:spcAft>
                <a:spcPts val="600"/>
              </a:spcAft>
              <a:buNone/>
              <a:defRPr/>
            </a:pPr>
            <a:r>
              <a:rPr lang="en-US" dirty="0"/>
              <a:t>Tests for </a:t>
            </a:r>
            <a:r>
              <a:rPr lang="en-US" b="1" dirty="0">
                <a:solidFill>
                  <a:srgbClr val="FF0000"/>
                </a:solidFill>
              </a:rPr>
              <a:t>Kiting</a:t>
            </a:r>
          </a:p>
          <a:p>
            <a:pPr marL="0" indent="0">
              <a:spcBef>
                <a:spcPts val="624"/>
              </a:spcBef>
              <a:spcAft>
                <a:spcPts val="600"/>
              </a:spcAft>
              <a:buNone/>
              <a:defRPr/>
            </a:pPr>
            <a:endParaRPr lang="en-US" b="1" dirty="0">
              <a:solidFill>
                <a:srgbClr val="FF0000"/>
              </a:solidFill>
            </a:endParaRPr>
          </a:p>
        </p:txBody>
      </p:sp>
      <p:sp>
        <p:nvSpPr>
          <p:cNvPr id="4" name="Content Placeholder 3"/>
          <p:cNvSpPr>
            <a:spLocks noGrp="1"/>
          </p:cNvSpPr>
          <p:nvPr>
            <p:ph sz="quarter" idx="12"/>
          </p:nvPr>
        </p:nvSpPr>
        <p:spPr/>
        <p:txBody>
          <a:bodyPr/>
          <a:lstStyle/>
          <a:p>
            <a:pPr marL="0" indent="0" algn="r">
              <a:buNone/>
            </a:pPr>
            <a:r>
              <a:rPr lang="en-US" altLang="en-US" dirty="0">
                <a:solidFill>
                  <a:srgbClr val="292929"/>
                </a:solidFill>
              </a:rPr>
              <a:t>Learning Objective 16-6</a:t>
            </a:r>
            <a:endParaRPr lang="en-US" dirty="0"/>
          </a:p>
        </p:txBody>
      </p:sp>
    </p:spTree>
    <p:extLst>
      <p:ext uri="{BB962C8B-B14F-4D97-AF65-F5344CB8AC3E}">
        <p14:creationId xmlns:p14="http://schemas.microsoft.com/office/powerpoint/2010/main" val="35060258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Autofit/>
          </a:bodyPr>
          <a:lstStyle/>
          <a:p>
            <a:r>
              <a:rPr lang="en-US" dirty="0"/>
              <a:t>Extended Bank Reconciliation Procedures</a:t>
            </a:r>
            <a:endParaRPr lang="ru-RU" dirty="0"/>
          </a:p>
        </p:txBody>
      </p:sp>
      <p:sp>
        <p:nvSpPr>
          <p:cNvPr id="2" name="Content Placeholder 1"/>
          <p:cNvSpPr>
            <a:spLocks noGrp="1"/>
          </p:cNvSpPr>
          <p:nvPr>
            <p:ph sz="quarter" idx="10"/>
          </p:nvPr>
        </p:nvSpPr>
        <p:spPr>
          <a:xfrm>
            <a:off x="495300" y="1524000"/>
            <a:ext cx="8153400" cy="4800600"/>
          </a:xfrm>
        </p:spPr>
        <p:txBody>
          <a:bodyPr>
            <a:noAutofit/>
          </a:bodyPr>
          <a:lstStyle/>
          <a:p>
            <a:pPr marL="0" indent="0">
              <a:spcBef>
                <a:spcPts val="624"/>
              </a:spcBef>
              <a:buNone/>
              <a:defRPr/>
            </a:pPr>
            <a:r>
              <a:rPr lang="en-US" sz="2000" dirty="0"/>
              <a:t>In some instances, the year-end bank reconciliation can be used to cover theft or misuse of cash. This is usually accomplished by manipulating the reconciling items in the bank reconciliation.</a:t>
            </a:r>
          </a:p>
          <a:p>
            <a:pPr marL="0" indent="0">
              <a:spcBef>
                <a:spcPts val="624"/>
              </a:spcBef>
              <a:buNone/>
              <a:defRPr/>
            </a:pPr>
            <a:r>
              <a:rPr lang="en-US" sz="2000" dirty="0"/>
              <a:t>Example: suppose an employee was able to steal $5,000 from the entity. The entity’s cash balance at the bank would then be $5,000 less than reported on the entity’s books. The employee could “hide” the $5,000 shortage in the bank reconciliation by including a fictitious deposit in transit.</a:t>
            </a:r>
          </a:p>
          <a:p>
            <a:pPr marL="0" indent="0">
              <a:spcBef>
                <a:spcPts val="624"/>
              </a:spcBef>
              <a:buNone/>
              <a:defRPr/>
            </a:pPr>
            <a:r>
              <a:rPr lang="en-US" sz="2000" dirty="0"/>
              <a:t>A typical approach to searching for possible fraud is to extend the bank reconciliation procedures to examine the disposition of the reconciling items included on the prior months’ reconciliations and the reconciling items included in the current bank reconciliation</a:t>
            </a:r>
          </a:p>
        </p:txBody>
      </p:sp>
      <p:sp>
        <p:nvSpPr>
          <p:cNvPr id="4" name="Content Placeholder 3"/>
          <p:cNvSpPr>
            <a:spLocks noGrp="1"/>
          </p:cNvSpPr>
          <p:nvPr>
            <p:ph sz="quarter" idx="12"/>
          </p:nvPr>
        </p:nvSpPr>
        <p:spPr/>
        <p:txBody>
          <a:bodyPr/>
          <a:lstStyle/>
          <a:p>
            <a:pPr marL="0" indent="0" algn="r">
              <a:buNone/>
            </a:pPr>
            <a:r>
              <a:rPr lang="en-US" altLang="en-US" dirty="0">
                <a:solidFill>
                  <a:srgbClr val="292929"/>
                </a:solidFill>
              </a:rPr>
              <a:t>Learning Objective 16-6</a:t>
            </a:r>
            <a:endParaRPr lang="en-US" dirty="0"/>
          </a:p>
        </p:txBody>
      </p:sp>
    </p:spTree>
    <p:extLst>
      <p:ext uri="{BB962C8B-B14F-4D97-AF65-F5344CB8AC3E}">
        <p14:creationId xmlns:p14="http://schemas.microsoft.com/office/powerpoint/2010/main" val="26995113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Autofit/>
          </a:bodyPr>
          <a:lstStyle/>
          <a:p>
            <a:r>
              <a:rPr lang="en-US" dirty="0"/>
              <a:t>Auditing a Payroll or Branch </a:t>
            </a:r>
            <a:r>
              <a:rPr lang="en-US" dirty="0" err="1"/>
              <a:t>Imprest</a:t>
            </a:r>
            <a:r>
              <a:rPr lang="en-US" dirty="0"/>
              <a:t> Account</a:t>
            </a:r>
            <a:endParaRPr lang="ru-RU" dirty="0"/>
          </a:p>
        </p:txBody>
      </p:sp>
      <p:sp>
        <p:nvSpPr>
          <p:cNvPr id="2" name="Content Placeholder 1"/>
          <p:cNvSpPr>
            <a:spLocks noGrp="1"/>
          </p:cNvSpPr>
          <p:nvPr>
            <p:ph sz="quarter" idx="10"/>
          </p:nvPr>
        </p:nvSpPr>
        <p:spPr>
          <a:xfrm>
            <a:off x="495300" y="1905000"/>
            <a:ext cx="8153400" cy="4495800"/>
          </a:xfrm>
        </p:spPr>
        <p:txBody>
          <a:bodyPr>
            <a:noAutofit/>
          </a:bodyPr>
          <a:lstStyle/>
          <a:p>
            <a:pPr marL="0" indent="0">
              <a:spcBef>
                <a:spcPts val="624"/>
              </a:spcBef>
              <a:buNone/>
              <a:defRPr/>
            </a:pPr>
            <a:r>
              <a:rPr lang="en-US" dirty="0"/>
              <a:t>The audit of any </a:t>
            </a:r>
            <a:r>
              <a:rPr lang="en-US" dirty="0" err="1"/>
              <a:t>imprest</a:t>
            </a:r>
            <a:r>
              <a:rPr lang="en-US" dirty="0"/>
              <a:t> cash account such as payroll or a branch account follows the same basic audit steps discussed under the audit of the general cash account.</a:t>
            </a:r>
          </a:p>
        </p:txBody>
      </p:sp>
      <p:sp>
        <p:nvSpPr>
          <p:cNvPr id="4" name="Content Placeholder 3"/>
          <p:cNvSpPr>
            <a:spLocks noGrp="1"/>
          </p:cNvSpPr>
          <p:nvPr>
            <p:ph sz="quarter" idx="12"/>
          </p:nvPr>
        </p:nvSpPr>
        <p:spPr/>
        <p:txBody>
          <a:bodyPr/>
          <a:lstStyle/>
          <a:p>
            <a:pPr marL="0" indent="0" algn="r">
              <a:buNone/>
            </a:pPr>
            <a:r>
              <a:rPr lang="en-US" altLang="en-US" dirty="0">
                <a:solidFill>
                  <a:srgbClr val="292929"/>
                </a:solidFill>
              </a:rPr>
              <a:t>Learning Objective 16-6</a:t>
            </a:r>
            <a:endParaRPr lang="en-US" dirty="0"/>
          </a:p>
        </p:txBody>
      </p:sp>
    </p:spTree>
    <p:extLst>
      <p:ext uri="{BB962C8B-B14F-4D97-AF65-F5344CB8AC3E}">
        <p14:creationId xmlns:p14="http://schemas.microsoft.com/office/powerpoint/2010/main" val="22549010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Autofit/>
          </a:bodyPr>
          <a:lstStyle/>
          <a:p>
            <a:r>
              <a:rPr lang="en-US" altLang="en-US" dirty="0"/>
              <a:t>Auditing </a:t>
            </a:r>
            <a:r>
              <a:rPr lang="en-US" altLang="en-US" b="1" dirty="0">
                <a:solidFill>
                  <a:srgbClr val="FF0000"/>
                </a:solidFill>
              </a:rPr>
              <a:t>Petty</a:t>
            </a:r>
            <a:r>
              <a:rPr lang="en-US" altLang="en-US" dirty="0"/>
              <a:t> Cash</a:t>
            </a:r>
            <a:endParaRPr lang="ru-RU" dirty="0"/>
          </a:p>
        </p:txBody>
      </p:sp>
      <p:sp>
        <p:nvSpPr>
          <p:cNvPr id="2" name="Content Placeholder 1"/>
          <p:cNvSpPr>
            <a:spLocks noGrp="1"/>
          </p:cNvSpPr>
          <p:nvPr>
            <p:ph sz="quarter" idx="10"/>
          </p:nvPr>
        </p:nvSpPr>
        <p:spPr>
          <a:xfrm>
            <a:off x="495300" y="1905000"/>
            <a:ext cx="8153400" cy="4495800"/>
          </a:xfrm>
        </p:spPr>
        <p:txBody>
          <a:bodyPr>
            <a:noAutofit/>
          </a:bodyPr>
          <a:lstStyle/>
          <a:p>
            <a:pPr marL="0" indent="0">
              <a:spcBef>
                <a:spcPts val="624"/>
              </a:spcBef>
              <a:spcAft>
                <a:spcPts val="600"/>
              </a:spcAft>
              <a:buNone/>
              <a:defRPr/>
            </a:pPr>
            <a:r>
              <a:rPr lang="en-US" b="1" dirty="0">
                <a:solidFill>
                  <a:srgbClr val="FF0000"/>
                </a:solidFill>
              </a:rPr>
              <a:t>Usually not material</a:t>
            </a:r>
            <a:r>
              <a:rPr lang="en-US" dirty="0"/>
              <a:t>.</a:t>
            </a:r>
          </a:p>
          <a:p>
            <a:pPr marL="0" indent="0">
              <a:spcBef>
                <a:spcPts val="624"/>
              </a:spcBef>
              <a:spcAft>
                <a:spcPts val="600"/>
              </a:spcAft>
              <a:buNone/>
              <a:defRPr/>
            </a:pPr>
            <a:r>
              <a:rPr lang="en-US" dirty="0"/>
              <a:t>Potential for theft.</a:t>
            </a:r>
          </a:p>
          <a:p>
            <a:pPr marL="0" indent="0">
              <a:spcBef>
                <a:spcPts val="624"/>
              </a:spcBef>
              <a:spcAft>
                <a:spcPts val="600"/>
              </a:spcAft>
              <a:buNone/>
              <a:defRPr/>
            </a:pPr>
            <a:r>
              <a:rPr lang="en-US" dirty="0"/>
              <a:t>Seldom perform substantive</a:t>
            </a:r>
            <a:r>
              <a:rPr lang="en-US" baseline="0" dirty="0"/>
              <a:t> </a:t>
            </a:r>
            <a:r>
              <a:rPr lang="en-US" dirty="0"/>
              <a:t>tests.</a:t>
            </a:r>
          </a:p>
          <a:p>
            <a:pPr marL="0" indent="0">
              <a:spcBef>
                <a:spcPts val="624"/>
              </a:spcBef>
              <a:spcAft>
                <a:spcPts val="600"/>
              </a:spcAft>
              <a:buNone/>
              <a:defRPr/>
            </a:pPr>
            <a:r>
              <a:rPr lang="en-US" dirty="0"/>
              <a:t>Document controls.</a:t>
            </a:r>
          </a:p>
        </p:txBody>
      </p:sp>
      <p:sp>
        <p:nvSpPr>
          <p:cNvPr id="4" name="Content Placeholder 3"/>
          <p:cNvSpPr>
            <a:spLocks noGrp="1"/>
          </p:cNvSpPr>
          <p:nvPr>
            <p:ph sz="quarter" idx="12"/>
          </p:nvPr>
        </p:nvSpPr>
        <p:spPr/>
        <p:txBody>
          <a:bodyPr/>
          <a:lstStyle/>
          <a:p>
            <a:pPr marL="0" indent="0" algn="r">
              <a:buNone/>
            </a:pPr>
            <a:r>
              <a:rPr lang="en-US" altLang="en-US" dirty="0">
                <a:solidFill>
                  <a:srgbClr val="292929"/>
                </a:solidFill>
              </a:rPr>
              <a:t>Learning Objective 16-6</a:t>
            </a:r>
            <a:endParaRPr lang="en-US" dirty="0"/>
          </a:p>
        </p:txBody>
      </p:sp>
    </p:spTree>
    <p:extLst>
      <p:ext uri="{BB962C8B-B14F-4D97-AF65-F5344CB8AC3E}">
        <p14:creationId xmlns:p14="http://schemas.microsoft.com/office/powerpoint/2010/main" val="19480221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Autofit/>
          </a:bodyPr>
          <a:lstStyle/>
          <a:p>
            <a:r>
              <a:rPr lang="en-US" altLang="en-US" dirty="0"/>
              <a:t>Disclosure Issues for Cash</a:t>
            </a:r>
            <a:endParaRPr lang="ru-RU" dirty="0"/>
          </a:p>
        </p:txBody>
      </p:sp>
      <p:sp>
        <p:nvSpPr>
          <p:cNvPr id="2" name="Content Placeholder 1"/>
          <p:cNvSpPr>
            <a:spLocks noGrp="1"/>
          </p:cNvSpPr>
          <p:nvPr>
            <p:ph sz="quarter" idx="10"/>
          </p:nvPr>
        </p:nvSpPr>
        <p:spPr>
          <a:xfrm>
            <a:off x="495300" y="1905000"/>
            <a:ext cx="8153400" cy="4495800"/>
          </a:xfrm>
        </p:spPr>
        <p:txBody>
          <a:bodyPr>
            <a:noAutofit/>
          </a:bodyPr>
          <a:lstStyle/>
          <a:p>
            <a:pPr>
              <a:spcBef>
                <a:spcPts val="624"/>
              </a:spcBef>
              <a:buFont typeface="+mj-lt"/>
              <a:buAutoNum type="arabicPeriod"/>
              <a:defRPr/>
            </a:pPr>
            <a:r>
              <a:rPr lang="en-US" sz="2400" dirty="0"/>
              <a:t>Accounting policy for defining cash and cash equivalents</a:t>
            </a:r>
          </a:p>
          <a:p>
            <a:pPr>
              <a:spcBef>
                <a:spcPts val="624"/>
              </a:spcBef>
              <a:buFont typeface="+mj-lt"/>
              <a:buAutoNum type="arabicPeriod"/>
              <a:defRPr/>
            </a:pPr>
            <a:r>
              <a:rPr lang="en-US" sz="2400" dirty="0"/>
              <a:t>Any restrictions on cash such as a sinking fund requirement for funds allocated by the entity’s board of directors for special purposes</a:t>
            </a:r>
          </a:p>
          <a:p>
            <a:pPr>
              <a:spcBef>
                <a:spcPts val="624"/>
              </a:spcBef>
              <a:buFont typeface="+mj-lt"/>
              <a:buAutoNum type="arabicPeriod"/>
              <a:defRPr/>
            </a:pPr>
            <a:r>
              <a:rPr lang="en-US" sz="2400" dirty="0"/>
              <a:t>Contractual obligations to maintain compensating balances</a:t>
            </a:r>
          </a:p>
          <a:p>
            <a:pPr>
              <a:spcBef>
                <a:spcPts val="624"/>
              </a:spcBef>
              <a:buFont typeface="+mj-lt"/>
              <a:buAutoNum type="arabicPeriod"/>
              <a:defRPr/>
            </a:pPr>
            <a:r>
              <a:rPr lang="en-US" sz="2400" dirty="0"/>
              <a:t>Cash balances restricted by foreign exchange controls</a:t>
            </a:r>
          </a:p>
          <a:p>
            <a:pPr>
              <a:spcBef>
                <a:spcPts val="624"/>
              </a:spcBef>
              <a:buFont typeface="+mj-lt"/>
              <a:buAutoNum type="arabicPeriod"/>
              <a:defRPr/>
            </a:pPr>
            <a:r>
              <a:rPr lang="en-US" sz="2400" dirty="0"/>
              <a:t>Letters of Credit</a:t>
            </a:r>
          </a:p>
        </p:txBody>
      </p:sp>
      <p:sp>
        <p:nvSpPr>
          <p:cNvPr id="4" name="Content Placeholder 3"/>
          <p:cNvSpPr>
            <a:spLocks noGrp="1"/>
          </p:cNvSpPr>
          <p:nvPr>
            <p:ph sz="quarter" idx="12"/>
          </p:nvPr>
        </p:nvSpPr>
        <p:spPr/>
        <p:txBody>
          <a:bodyPr/>
          <a:lstStyle/>
          <a:p>
            <a:pPr marL="0" indent="0" algn="r">
              <a:buNone/>
            </a:pPr>
            <a:r>
              <a:rPr lang="en-US" altLang="en-US" dirty="0">
                <a:solidFill>
                  <a:srgbClr val="292929"/>
                </a:solidFill>
              </a:rPr>
              <a:t>Learning Objective 16-6</a:t>
            </a:r>
            <a:endParaRPr lang="en-US" dirty="0"/>
          </a:p>
        </p:txBody>
      </p:sp>
    </p:spTree>
    <p:extLst>
      <p:ext uri="{BB962C8B-B14F-4D97-AF65-F5344CB8AC3E}">
        <p14:creationId xmlns:p14="http://schemas.microsoft.com/office/powerpoint/2010/main" val="3177375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dirty="0"/>
              <a:t>Cash and Cash Equivalents</a:t>
            </a:r>
            <a:endParaRPr lang="en-US" dirty="0"/>
          </a:p>
        </p:txBody>
      </p:sp>
      <p:sp>
        <p:nvSpPr>
          <p:cNvPr id="7" name="Content Placeholder 6"/>
          <p:cNvSpPr>
            <a:spLocks noGrp="1"/>
          </p:cNvSpPr>
          <p:nvPr>
            <p:ph sz="quarter" idx="10"/>
          </p:nvPr>
        </p:nvSpPr>
        <p:spPr>
          <a:xfrm>
            <a:off x="685800" y="1524000"/>
            <a:ext cx="8077200" cy="4572000"/>
          </a:xfrm>
        </p:spPr>
        <p:txBody>
          <a:bodyPr>
            <a:normAutofit/>
          </a:bodyPr>
          <a:lstStyle/>
          <a:p>
            <a:pPr marL="0" indent="0">
              <a:spcBef>
                <a:spcPts val="624"/>
              </a:spcBef>
              <a:buNone/>
            </a:pPr>
            <a:r>
              <a:rPr lang="ja-JP" altLang="en-US" sz="2200" b="1" dirty="0"/>
              <a:t>“</a:t>
            </a:r>
            <a:r>
              <a:rPr lang="en-US" altLang="ja-JP" sz="2200" b="1" dirty="0"/>
              <a:t>Cash</a:t>
            </a:r>
            <a:r>
              <a:rPr lang="ja-JP" altLang="en-US" sz="2200" b="1" dirty="0"/>
              <a:t>”</a:t>
            </a:r>
            <a:r>
              <a:rPr lang="en-US" altLang="ja-JP" sz="2200" b="1" dirty="0"/>
              <a:t> reported</a:t>
            </a:r>
            <a:r>
              <a:rPr lang="en-US" altLang="ja-JP" sz="2200" dirty="0"/>
              <a:t> in the financial statements represents currency on hand and cash on deposit in bank accounts, including certificates of deposit, time deposits, and savings accounts.</a:t>
            </a:r>
          </a:p>
          <a:p>
            <a:pPr marL="0" indent="0">
              <a:spcBef>
                <a:spcPts val="624"/>
              </a:spcBef>
              <a:buNone/>
            </a:pPr>
            <a:r>
              <a:rPr lang="ja-JP" altLang="en-US" sz="2200" b="1" dirty="0"/>
              <a:t>“</a:t>
            </a:r>
            <a:r>
              <a:rPr lang="en-US" altLang="ja-JP" sz="2200" b="1" dirty="0"/>
              <a:t>Cash equivalents</a:t>
            </a:r>
            <a:r>
              <a:rPr lang="ja-JP" altLang="en-US" sz="2200" b="1" dirty="0"/>
              <a:t>”</a:t>
            </a:r>
            <a:r>
              <a:rPr lang="en-US" altLang="ja-JP" sz="2200" dirty="0"/>
              <a:t> are frequently combined with cash for presentation in the financial statements.</a:t>
            </a:r>
          </a:p>
          <a:p>
            <a:pPr>
              <a:spcBef>
                <a:spcPts val="624"/>
              </a:spcBef>
            </a:pPr>
            <a:r>
              <a:rPr lang="en-US" altLang="en-US" sz="2200" b="1" dirty="0"/>
              <a:t>Definition:</a:t>
            </a:r>
            <a:r>
              <a:rPr lang="en-US" altLang="en-US" sz="2200" dirty="0"/>
              <a:t> Short-term, </a:t>
            </a:r>
            <a:r>
              <a:rPr lang="en-US" altLang="en-US" sz="2200" b="1" dirty="0">
                <a:solidFill>
                  <a:srgbClr val="FF0000"/>
                </a:solidFill>
              </a:rPr>
              <a:t>highly liquid investments </a:t>
            </a:r>
            <a:r>
              <a:rPr lang="en-US" altLang="en-US" sz="2200" dirty="0"/>
              <a:t>that are readily convertible to cash or so near their maturity that there is little risk of change in their value. </a:t>
            </a:r>
          </a:p>
          <a:p>
            <a:pPr>
              <a:spcBef>
                <a:spcPts val="624"/>
              </a:spcBef>
            </a:pPr>
            <a:r>
              <a:rPr lang="en-US" altLang="en-US" sz="2200" b="1" dirty="0"/>
              <a:t>Examples:</a:t>
            </a:r>
            <a:r>
              <a:rPr lang="en-US" altLang="en-US" sz="2200" dirty="0"/>
              <a:t> Treasury bills and money market funds.</a:t>
            </a:r>
          </a:p>
        </p:txBody>
      </p:sp>
      <p:sp>
        <p:nvSpPr>
          <p:cNvPr id="9" name="Content Placeholder 8"/>
          <p:cNvSpPr>
            <a:spLocks noGrp="1"/>
          </p:cNvSpPr>
          <p:nvPr>
            <p:ph sz="quarter" idx="12"/>
          </p:nvPr>
        </p:nvSpPr>
        <p:spPr/>
        <p:txBody>
          <a:bodyPr/>
          <a:lstStyle/>
          <a:p>
            <a:pPr marL="0" indent="0" algn="r">
              <a:buNone/>
            </a:pPr>
            <a:r>
              <a:rPr lang="en-US" dirty="0"/>
              <a:t>Learning Objective 16-1</a:t>
            </a:r>
          </a:p>
        </p:txBody>
      </p:sp>
    </p:spTree>
    <p:extLst>
      <p:ext uri="{BB962C8B-B14F-4D97-AF65-F5344CB8AC3E}">
        <p14:creationId xmlns:p14="http://schemas.microsoft.com/office/powerpoint/2010/main" val="18818131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Autofit/>
          </a:bodyPr>
          <a:lstStyle/>
          <a:p>
            <a:r>
              <a:rPr lang="en-US" altLang="en-US" dirty="0"/>
              <a:t>EXHIBIT 16-8 </a:t>
            </a:r>
            <a:r>
              <a:rPr lang="en-US" dirty="0"/>
              <a:t>Sample Disclosure of Compensating Balances</a:t>
            </a:r>
            <a:endParaRPr lang="ru-RU" dirty="0"/>
          </a:p>
        </p:txBody>
      </p:sp>
      <p:sp>
        <p:nvSpPr>
          <p:cNvPr id="2" name="Content Placeholder 1"/>
          <p:cNvSpPr>
            <a:spLocks noGrp="1"/>
          </p:cNvSpPr>
          <p:nvPr>
            <p:ph sz="quarter" idx="10"/>
          </p:nvPr>
        </p:nvSpPr>
        <p:spPr>
          <a:xfrm>
            <a:off x="495300" y="1600200"/>
            <a:ext cx="8153400" cy="4876800"/>
          </a:xfrm>
        </p:spPr>
        <p:txBody>
          <a:bodyPr>
            <a:noAutofit/>
          </a:bodyPr>
          <a:lstStyle/>
          <a:p>
            <a:pPr marL="0" indent="0">
              <a:spcBef>
                <a:spcPts val="624"/>
              </a:spcBef>
              <a:buNone/>
              <a:defRPr/>
            </a:pPr>
            <a:r>
              <a:rPr lang="en-US" sz="2400" b="1" dirty="0"/>
              <a:t>Lines of Credit:</a:t>
            </a:r>
          </a:p>
          <a:p>
            <a:pPr marL="0" indent="0">
              <a:spcBef>
                <a:spcPts val="624"/>
              </a:spcBef>
              <a:buNone/>
              <a:defRPr/>
            </a:pPr>
            <a:r>
              <a:rPr lang="en-US" sz="2400" dirty="0"/>
              <a:t>On December 31, 2017, the company established a line of credit with a bank that provides for unsecured borrowings of $7,000,000 at the bank's prime rate (7% at December 31, 2021). At December 31, 2020 and 2021, $200,000 and $800,000, respectively, had been borrowed under this arrangement. Under the credit arrangement, the company is expected to maintain compensating balances equal to 5 percent of the borrowings in excess of $500,000. This requirement is generally met through normal operating cash balances, which are not restricted as to withdrawal.</a:t>
            </a:r>
          </a:p>
        </p:txBody>
      </p:sp>
      <p:sp>
        <p:nvSpPr>
          <p:cNvPr id="4" name="Content Placeholder 3"/>
          <p:cNvSpPr>
            <a:spLocks noGrp="1"/>
          </p:cNvSpPr>
          <p:nvPr>
            <p:ph sz="quarter" idx="12"/>
          </p:nvPr>
        </p:nvSpPr>
        <p:spPr/>
        <p:txBody>
          <a:bodyPr/>
          <a:lstStyle/>
          <a:p>
            <a:pPr marL="0" indent="0" algn="r">
              <a:buNone/>
            </a:pPr>
            <a:r>
              <a:rPr lang="en-US" altLang="en-US" dirty="0">
                <a:solidFill>
                  <a:srgbClr val="292929"/>
                </a:solidFill>
              </a:rPr>
              <a:t>Learning Objective 16-6</a:t>
            </a:r>
            <a:endParaRPr lang="en-US" dirty="0"/>
          </a:p>
        </p:txBody>
      </p:sp>
    </p:spTree>
    <p:extLst>
      <p:ext uri="{BB962C8B-B14F-4D97-AF65-F5344CB8AC3E}">
        <p14:creationId xmlns:p14="http://schemas.microsoft.com/office/powerpoint/2010/main" val="9430253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Autofit/>
          </a:bodyPr>
          <a:lstStyle/>
          <a:p>
            <a:r>
              <a:rPr lang="en-US" altLang="en-US" b="1" dirty="0">
                <a:solidFill>
                  <a:srgbClr val="FF0000"/>
                </a:solidFill>
              </a:rPr>
              <a:t>Auditing Investments</a:t>
            </a:r>
            <a:endParaRPr lang="ru-RU" b="1" dirty="0">
              <a:solidFill>
                <a:srgbClr val="FF0000"/>
              </a:solidFill>
            </a:endParaRPr>
          </a:p>
        </p:txBody>
      </p:sp>
      <p:sp>
        <p:nvSpPr>
          <p:cNvPr id="2" name="Content Placeholder 1"/>
          <p:cNvSpPr>
            <a:spLocks noGrp="1"/>
          </p:cNvSpPr>
          <p:nvPr>
            <p:ph sz="quarter" idx="10"/>
          </p:nvPr>
        </p:nvSpPr>
        <p:spPr>
          <a:xfrm>
            <a:off x="495300" y="1905000"/>
            <a:ext cx="8153400" cy="4495800"/>
          </a:xfrm>
        </p:spPr>
        <p:txBody>
          <a:bodyPr>
            <a:noAutofit/>
          </a:bodyPr>
          <a:lstStyle/>
          <a:p>
            <a:pPr marL="0" indent="0">
              <a:buNone/>
            </a:pPr>
            <a:r>
              <a:rPr lang="en-US" altLang="en-US" b="1" dirty="0">
                <a:solidFill>
                  <a:srgbClr val="FF0000"/>
                </a:solidFill>
              </a:rPr>
              <a:t>Equity Securities</a:t>
            </a:r>
          </a:p>
          <a:p>
            <a:r>
              <a:rPr lang="en-US" altLang="en-US" dirty="0"/>
              <a:t>Common stock</a:t>
            </a:r>
          </a:p>
          <a:p>
            <a:r>
              <a:rPr lang="en-US" altLang="en-US" dirty="0"/>
              <a:t>Preferred stock</a:t>
            </a:r>
          </a:p>
          <a:p>
            <a:pPr marL="0" indent="0">
              <a:buNone/>
            </a:pPr>
            <a:r>
              <a:rPr lang="en-US" altLang="en-US" b="1" dirty="0">
                <a:solidFill>
                  <a:srgbClr val="FF0000"/>
                </a:solidFill>
              </a:rPr>
              <a:t>Debt securities</a:t>
            </a:r>
          </a:p>
          <a:p>
            <a:r>
              <a:rPr lang="en-US" altLang="en-US" dirty="0"/>
              <a:t>Notes</a:t>
            </a:r>
          </a:p>
          <a:p>
            <a:r>
              <a:rPr lang="en-US" altLang="en-US" dirty="0"/>
              <a:t>Bonds</a:t>
            </a:r>
          </a:p>
          <a:p>
            <a:pPr marL="0" indent="0">
              <a:buNone/>
            </a:pPr>
            <a:r>
              <a:rPr lang="en-US" altLang="en-US" dirty="0"/>
              <a:t>Hybrid Securities</a:t>
            </a:r>
          </a:p>
          <a:p>
            <a:r>
              <a:rPr lang="en-US" altLang="en-US" dirty="0"/>
              <a:t>Convertible Bonds</a:t>
            </a:r>
          </a:p>
          <a:p>
            <a:r>
              <a:rPr lang="en-US" altLang="en-US" dirty="0"/>
              <a:t>Convertible Stocks</a:t>
            </a:r>
            <a:endParaRPr lang="en-US" dirty="0"/>
          </a:p>
        </p:txBody>
      </p:sp>
      <p:sp>
        <p:nvSpPr>
          <p:cNvPr id="4" name="Content Placeholder 3"/>
          <p:cNvSpPr>
            <a:spLocks noGrp="1"/>
          </p:cNvSpPr>
          <p:nvPr>
            <p:ph sz="quarter" idx="12"/>
          </p:nvPr>
        </p:nvSpPr>
        <p:spPr/>
        <p:txBody>
          <a:bodyPr/>
          <a:lstStyle/>
          <a:p>
            <a:pPr marL="0" indent="0" algn="r">
              <a:buNone/>
            </a:pPr>
            <a:r>
              <a:rPr lang="en-US" altLang="en-US" dirty="0">
                <a:solidFill>
                  <a:srgbClr val="292929"/>
                </a:solidFill>
              </a:rPr>
              <a:t>Learning Objective 16-7</a:t>
            </a:r>
            <a:endParaRPr lang="en-US" dirty="0"/>
          </a:p>
        </p:txBody>
      </p:sp>
    </p:spTree>
    <p:extLst>
      <p:ext uri="{BB962C8B-B14F-4D97-AF65-F5344CB8AC3E}">
        <p14:creationId xmlns:p14="http://schemas.microsoft.com/office/powerpoint/2010/main" val="7242179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Autofit/>
          </a:bodyPr>
          <a:lstStyle/>
          <a:p>
            <a:r>
              <a:rPr lang="en-US" dirty="0"/>
              <a:t>Control Risk Assessment—Investments</a:t>
            </a:r>
            <a:endParaRPr lang="ru-RU" dirty="0"/>
          </a:p>
        </p:txBody>
      </p:sp>
      <p:sp>
        <p:nvSpPr>
          <p:cNvPr id="2" name="Content Placeholder 1"/>
          <p:cNvSpPr>
            <a:spLocks noGrp="1"/>
          </p:cNvSpPr>
          <p:nvPr>
            <p:ph sz="quarter" idx="10"/>
          </p:nvPr>
        </p:nvSpPr>
        <p:spPr>
          <a:xfrm>
            <a:off x="495300" y="1905000"/>
            <a:ext cx="8153400" cy="4495800"/>
          </a:xfrm>
        </p:spPr>
        <p:txBody>
          <a:bodyPr>
            <a:noAutofit/>
          </a:bodyPr>
          <a:lstStyle/>
          <a:p>
            <a:pPr marL="0" indent="0">
              <a:buNone/>
            </a:pPr>
            <a:r>
              <a:rPr lang="en-US" altLang="en-US" dirty="0"/>
              <a:t>Here are some of the more important assertions for investments.</a:t>
            </a:r>
          </a:p>
          <a:p>
            <a:pPr marL="0" indent="0">
              <a:buNone/>
            </a:pPr>
            <a:r>
              <a:rPr lang="en-US" altLang="en-US" dirty="0"/>
              <a:t>Occurrence and Authorization</a:t>
            </a:r>
          </a:p>
          <a:p>
            <a:pPr marL="0" indent="0">
              <a:buNone/>
            </a:pPr>
            <a:r>
              <a:rPr lang="en-US" altLang="en-US" dirty="0"/>
              <a:t>Completeness</a:t>
            </a:r>
          </a:p>
          <a:p>
            <a:pPr marL="0" indent="0">
              <a:buNone/>
            </a:pPr>
            <a:r>
              <a:rPr lang="en-US" altLang="en-US" dirty="0"/>
              <a:t>Accuracy and Classification</a:t>
            </a:r>
            <a:endParaRPr lang="en-US" dirty="0"/>
          </a:p>
        </p:txBody>
      </p:sp>
      <p:sp>
        <p:nvSpPr>
          <p:cNvPr id="4" name="Content Placeholder 3"/>
          <p:cNvSpPr>
            <a:spLocks noGrp="1"/>
          </p:cNvSpPr>
          <p:nvPr>
            <p:ph sz="quarter" idx="12"/>
          </p:nvPr>
        </p:nvSpPr>
        <p:spPr/>
        <p:txBody>
          <a:bodyPr/>
          <a:lstStyle/>
          <a:p>
            <a:pPr marL="0" indent="0" algn="r">
              <a:buNone/>
            </a:pPr>
            <a:r>
              <a:rPr lang="en-US" altLang="en-US" dirty="0">
                <a:solidFill>
                  <a:srgbClr val="292929"/>
                </a:solidFill>
              </a:rPr>
              <a:t>Learning Objective 16-8</a:t>
            </a:r>
            <a:endParaRPr lang="en-US" dirty="0"/>
          </a:p>
        </p:txBody>
      </p:sp>
    </p:spTree>
    <p:extLst>
      <p:ext uri="{BB962C8B-B14F-4D97-AF65-F5344CB8AC3E}">
        <p14:creationId xmlns:p14="http://schemas.microsoft.com/office/powerpoint/2010/main" val="8776264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304800"/>
            <a:ext cx="8229600" cy="1371600"/>
          </a:xfrm>
        </p:spPr>
        <p:txBody>
          <a:bodyPr>
            <a:noAutofit/>
          </a:bodyPr>
          <a:lstStyle/>
          <a:p>
            <a:r>
              <a:rPr lang="en-US" altLang="en-US" sz="3200" dirty="0"/>
              <a:t>TABLE 16-4 Segregation of Duties for Investments and Possible Errors or Fraud</a:t>
            </a:r>
            <a:endParaRPr lang="ru-RU" sz="3200" dirty="0"/>
          </a:p>
        </p:txBody>
      </p:sp>
      <p:graphicFrame>
        <p:nvGraphicFramePr>
          <p:cNvPr id="12" name="Table Placeholder 11" descr="Segregation of Duties&#10;The Initiation function should be segregated from the final approval function.&#10;The valuation-monitoring function should be segregated from the acquisition function. &#10;Responsibility for maintaining the securities ledger should be separate from that of making entries in the general ledger.&#10;Responsibility for custody of the securities should be separate from that of accounting for the securities.&#10;&#10;Possible Errors or Fraud Resulting from Conflicts of Duties&#10;If one Individual is responsible for both the initiating and approving of securities transactions, fictitious transactions can be made or acuities can be stolen.&#10;If one Individual is responsible for both acquiring securities and monitoring their valuation, securities values can be improperly recorded or not reported to management.&#10;If one individual is responsible for both the securities ledger and the general ledger entries, that Individual can conceal any defalcation that would normally be detected by reconciliation of subsidiary records with general ledger control accounts.&#10;If one individual has access both to securities and to the supporting accounting records, a theft of the securities can be concealed.&#10;" title="Segregation of duties and possible errors"/>
          <p:cNvGraphicFramePr>
            <a:graphicFrameLocks noGrp="1"/>
          </p:cNvGraphicFramePr>
          <p:nvPr>
            <p:ph type="tbl" sz="quarter" idx="14"/>
            <p:extLst>
              <p:ext uri="{D42A27DB-BD31-4B8C-83A1-F6EECF244321}">
                <p14:modId xmlns:p14="http://schemas.microsoft.com/office/powerpoint/2010/main" val="3293215250"/>
              </p:ext>
            </p:extLst>
          </p:nvPr>
        </p:nvGraphicFramePr>
        <p:xfrm>
          <a:off x="400050" y="1859280"/>
          <a:ext cx="8343900" cy="4297680"/>
        </p:xfrm>
        <a:graphic>
          <a:graphicData uri="http://schemas.openxmlformats.org/drawingml/2006/table">
            <a:tbl>
              <a:tblPr firstRow="1" bandRow="1">
                <a:tableStyleId>{5940675A-B579-460E-94D1-54222C63F5DA}</a:tableStyleId>
              </a:tblPr>
              <a:tblGrid>
                <a:gridCol w="3390900">
                  <a:extLst>
                    <a:ext uri="{9D8B030D-6E8A-4147-A177-3AD203B41FA5}">
                      <a16:colId xmlns:a16="http://schemas.microsoft.com/office/drawing/2014/main" val="20000"/>
                    </a:ext>
                  </a:extLst>
                </a:gridCol>
                <a:gridCol w="4953000">
                  <a:extLst>
                    <a:ext uri="{9D8B030D-6E8A-4147-A177-3AD203B41FA5}">
                      <a16:colId xmlns:a16="http://schemas.microsoft.com/office/drawing/2014/main" val="20001"/>
                    </a:ext>
                  </a:extLst>
                </a:gridCol>
              </a:tblGrid>
              <a:tr h="45728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kern="1200" dirty="0">
                          <a:effectLst/>
                          <a:latin typeface="Verdana" pitchFamily="34" charset="0"/>
                          <a:ea typeface="Verdana" pitchFamily="34" charset="0"/>
                          <a:cs typeface="Verdana" pitchFamily="34" charset="0"/>
                        </a:rPr>
                        <a:t>Segregation of Duties</a:t>
                      </a:r>
                      <a:endParaRPr lang="en-US" sz="1400" b="1" i="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US" sz="1400" b="1" kern="1200" dirty="0">
                          <a:effectLst/>
                          <a:latin typeface="Verdana" pitchFamily="34" charset="0"/>
                          <a:ea typeface="Verdana" pitchFamily="34" charset="0"/>
                          <a:cs typeface="Verdana" pitchFamily="34" charset="0"/>
                        </a:rPr>
                        <a:t>Possible Errors or Fraud Resulting from Conflicts of Duties</a:t>
                      </a:r>
                      <a:endParaRPr lang="en-US" sz="1400" b="1" i="0"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0"/>
                  </a:ext>
                </a:extLst>
              </a:tr>
              <a:tr h="457288">
                <a:tc>
                  <a:txBody>
                    <a:bodyPr/>
                    <a:lstStyle/>
                    <a:p>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The initiation function should be</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segregated</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from the final</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approval</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function.</a:t>
                      </a:r>
                      <a:endParaRPr lang="en-US" sz="1400" i="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indent="-457200"/>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If one individual is responsible for both the initiating and</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approving of securities transactions,</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fictitious transactions</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can be made or acuities can be stolen.</a:t>
                      </a:r>
                    </a:p>
                  </a:txBody>
                  <a:tcPr/>
                </a:tc>
                <a:extLst>
                  <a:ext uri="{0D108BD9-81ED-4DB2-BD59-A6C34878D82A}">
                    <a16:rowId xmlns:a16="http://schemas.microsoft.com/office/drawing/2014/main" val="10001"/>
                  </a:ext>
                </a:extLst>
              </a:tr>
              <a:tr h="457288">
                <a:tc>
                  <a:txBody>
                    <a:bodyPr/>
                    <a:lstStyle/>
                    <a:p>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The valuation-monitoring function should</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be segregated from the acquisition</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function.</a:t>
                      </a:r>
                    </a:p>
                  </a:txBody>
                  <a:tcPr/>
                </a:tc>
                <a:tc>
                  <a:txBody>
                    <a:bodyPr/>
                    <a:lstStyle/>
                    <a:p>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If one individual is responsible for both acquiring securities and</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monitoring their valuation,</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securities values can be</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improperly recorded or not reported to management.</a:t>
                      </a:r>
                    </a:p>
                  </a:txBody>
                  <a:tcPr/>
                </a:tc>
                <a:extLst>
                  <a:ext uri="{0D108BD9-81ED-4DB2-BD59-A6C34878D82A}">
                    <a16:rowId xmlns:a16="http://schemas.microsoft.com/office/drawing/2014/main" val="10002"/>
                  </a:ext>
                </a:extLst>
              </a:tr>
              <a:tr h="457288">
                <a:tc>
                  <a:txBody>
                    <a:bodyPr/>
                    <a:lstStyle/>
                    <a:p>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Responsibility for maintaining the</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securities ledger should be separate</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from that of making entries in the</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general</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ledger.</a:t>
                      </a:r>
                    </a:p>
                  </a:txBody>
                  <a:tcPr/>
                </a:tc>
                <a:tc>
                  <a:txBody>
                    <a:bodyPr/>
                    <a:lstStyle/>
                    <a:p>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If one individual is responsible for both the securities ledger</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and the general ledger entries,</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that individual can conceal</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any theft that would normally be detected by</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reconciliation of subsidiary records with general ledger</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control accounts.</a:t>
                      </a:r>
                      <a:endParaRPr lang="en-US" sz="1400" i="0"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tc>
                <a:extLst>
                  <a:ext uri="{0D108BD9-81ED-4DB2-BD59-A6C34878D82A}">
                    <a16:rowId xmlns:a16="http://schemas.microsoft.com/office/drawing/2014/main" val="10003"/>
                  </a:ext>
                </a:extLst>
              </a:tr>
              <a:tr h="6400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Responsibility for custody of the securities</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should be separate from that of</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accounting for the securities.</a:t>
                      </a:r>
                    </a:p>
                  </a:txBody>
                  <a:tcPr/>
                </a:tc>
                <a:tc>
                  <a:txBody>
                    <a:bodyPr/>
                    <a:lstStyle/>
                    <a:p>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If one individual has access both to securities and to the</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supporting accounting records, a theft</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of the securities can</a:t>
                      </a:r>
                      <a:r>
                        <a:rPr lang="en-US" sz="1400" i="0" kern="1200" baseline="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i="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be concealed.</a:t>
                      </a:r>
                    </a:p>
                  </a:txBody>
                  <a:tcPr/>
                </a:tc>
                <a:extLst>
                  <a:ext uri="{0D108BD9-81ED-4DB2-BD59-A6C34878D82A}">
                    <a16:rowId xmlns:a16="http://schemas.microsoft.com/office/drawing/2014/main" val="10004"/>
                  </a:ext>
                </a:extLst>
              </a:tr>
            </a:tbl>
          </a:graphicData>
        </a:graphic>
      </p:graphicFrame>
      <p:sp>
        <p:nvSpPr>
          <p:cNvPr id="9" name="Content Placeholder 8"/>
          <p:cNvSpPr>
            <a:spLocks noGrp="1"/>
          </p:cNvSpPr>
          <p:nvPr>
            <p:ph sz="quarter" idx="12"/>
          </p:nvPr>
        </p:nvSpPr>
        <p:spPr/>
        <p:txBody>
          <a:bodyPr/>
          <a:lstStyle/>
          <a:p>
            <a:pPr marL="0" indent="0">
              <a:buNone/>
            </a:pPr>
            <a:r>
              <a:rPr lang="en-US" dirty="0"/>
              <a:t>Learning Objective 16-9</a:t>
            </a:r>
            <a:endParaRPr lang="ru-RU" dirty="0"/>
          </a:p>
        </p:txBody>
      </p:sp>
    </p:spTree>
    <p:extLst>
      <p:ext uri="{BB962C8B-B14F-4D97-AF65-F5344CB8AC3E}">
        <p14:creationId xmlns:p14="http://schemas.microsoft.com/office/powerpoint/2010/main" val="35186600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304800"/>
            <a:ext cx="8229600" cy="1371600"/>
          </a:xfrm>
        </p:spPr>
        <p:txBody>
          <a:bodyPr>
            <a:noAutofit/>
          </a:bodyPr>
          <a:lstStyle/>
          <a:p>
            <a:r>
              <a:rPr lang="en-US" sz="3200" dirty="0"/>
              <a:t>TABLE 16-5 Examples of Tests of Account Balances and Related Disclosures—Investments</a:t>
            </a:r>
            <a:endParaRPr lang="ru-RU" sz="3200" dirty="0"/>
          </a:p>
        </p:txBody>
      </p:sp>
      <p:graphicFrame>
        <p:nvGraphicFramePr>
          <p:cNvPr id="3" name="Table Placeholder 2"/>
          <p:cNvGraphicFramePr>
            <a:graphicFrameLocks noGrp="1"/>
          </p:cNvGraphicFramePr>
          <p:nvPr>
            <p:ph type="tbl" sz="quarter" idx="14"/>
            <p:extLst>
              <p:ext uri="{D42A27DB-BD31-4B8C-83A1-F6EECF244321}">
                <p14:modId xmlns:p14="http://schemas.microsoft.com/office/powerpoint/2010/main" val="1972428967"/>
              </p:ext>
            </p:extLst>
          </p:nvPr>
        </p:nvGraphicFramePr>
        <p:xfrm>
          <a:off x="365443" y="1813560"/>
          <a:ext cx="8549957" cy="4587240"/>
        </p:xfrm>
        <a:graphic>
          <a:graphicData uri="http://schemas.openxmlformats.org/drawingml/2006/table">
            <a:tbl>
              <a:tblPr firstRow="1" bandRow="1">
                <a:tableStyleId>{5940675A-B579-460E-94D1-54222C63F5DA}</a:tableStyleId>
              </a:tblPr>
              <a:tblGrid>
                <a:gridCol w="2758757">
                  <a:extLst>
                    <a:ext uri="{9D8B030D-6E8A-4147-A177-3AD203B41FA5}">
                      <a16:colId xmlns:a16="http://schemas.microsoft.com/office/drawing/2014/main" val="20000"/>
                    </a:ext>
                  </a:extLst>
                </a:gridCol>
                <a:gridCol w="5791200">
                  <a:extLst>
                    <a:ext uri="{9D8B030D-6E8A-4147-A177-3AD203B41FA5}">
                      <a16:colId xmlns:a16="http://schemas.microsoft.com/office/drawing/2014/main" val="20001"/>
                    </a:ext>
                  </a:extLst>
                </a:gridCol>
              </a:tblGrid>
              <a:tr h="370840">
                <a:tc>
                  <a:txBody>
                    <a:bodyPr/>
                    <a:lstStyle/>
                    <a:p>
                      <a:pPr algn="ctr"/>
                      <a:r>
                        <a:rPr lang="en-US" sz="1400" b="1" dirty="0">
                          <a:effectLst/>
                          <a:latin typeface="Verdana" pitchFamily="34" charset="0"/>
                          <a:ea typeface="Verdana" pitchFamily="34" charset="0"/>
                          <a:cs typeface="Verdana" pitchFamily="34" charset="0"/>
                        </a:rPr>
                        <a:t>Assertions about Account Balances at Period End</a:t>
                      </a:r>
                      <a:endParaRPr lang="ru-RU" sz="1400" b="1" dirty="0">
                        <a:latin typeface="Verdana" pitchFamily="34" charset="0"/>
                        <a:ea typeface="Verdana" pitchFamily="34" charset="0"/>
                        <a:cs typeface="Verdana" pitchFamily="34" charset="0"/>
                      </a:endParaRPr>
                    </a:p>
                  </a:txBody>
                  <a:tcPr anchor="ctr"/>
                </a:tc>
                <a:tc>
                  <a:txBody>
                    <a:bodyPr/>
                    <a:lstStyle/>
                    <a:p>
                      <a:pPr algn="ctr"/>
                      <a:r>
                        <a:rPr lang="en-US" sz="1400" b="1" dirty="0">
                          <a:latin typeface="Verdana" pitchFamily="34" charset="0"/>
                          <a:ea typeface="Verdana" pitchFamily="34" charset="0"/>
                          <a:cs typeface="Verdana" pitchFamily="34" charset="0"/>
                        </a:rPr>
                        <a:t>Example Tests of Details of Account Balances</a:t>
                      </a:r>
                    </a:p>
                  </a:txBody>
                  <a:tcPr anchor="ctr"/>
                </a:tc>
                <a:extLst>
                  <a:ext uri="{0D108BD9-81ED-4DB2-BD59-A6C34878D82A}">
                    <a16:rowId xmlns:a16="http://schemas.microsoft.com/office/drawing/2014/main" val="10000"/>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Existence</a:t>
                      </a:r>
                      <a:endParaRPr lang="en-US" sz="1400"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a:lnSpc>
                          <a:spcPct val="100000"/>
                        </a:lnSpc>
                        <a:spcBef>
                          <a:spcPts val="300"/>
                        </a:spcBef>
                        <a:spcAft>
                          <a:spcPts val="0"/>
                        </a:spcAft>
                      </a:pPr>
                      <a:r>
                        <a:rPr lang="en-US" sz="14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Inspect securities if maintained by client or obtain confirmation from</a:t>
                      </a:r>
                      <a:r>
                        <a:rPr lang="en-US" sz="1400" baseline="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en-US" sz="14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independent custodian.</a:t>
                      </a:r>
                      <a:endParaRPr lang="ru-RU" sz="1400" dirty="0">
                        <a:latin typeface="Verdana" pitchFamily="34" charset="0"/>
                        <a:ea typeface="Verdana" pitchFamily="34" charset="0"/>
                        <a:cs typeface="Verdana" pitchFamily="34" charset="0"/>
                      </a:endParaRPr>
                    </a:p>
                  </a:txBody>
                  <a:tcPr/>
                </a:tc>
                <a:extLst>
                  <a:ext uri="{0D108BD9-81ED-4DB2-BD59-A6C34878D82A}">
                    <a16:rowId xmlns:a16="http://schemas.microsoft.com/office/drawing/2014/main" val="10001"/>
                  </a:ext>
                </a:extLst>
              </a:tr>
              <a:tr h="12496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Rights and obligations</a:t>
                      </a:r>
                    </a:p>
                  </a:txBody>
                  <a:tcPr/>
                </a:tc>
                <a:tc>
                  <a:txBody>
                    <a:bodyPr/>
                    <a:lstStyle/>
                    <a:p>
                      <a:pPr marL="0" marR="0">
                        <a:lnSpc>
                          <a:spcPct val="100000"/>
                        </a:lnSpc>
                        <a:spcBef>
                          <a:spcPts val="300"/>
                        </a:spcBef>
                        <a:spcAft>
                          <a:spcPts val="0"/>
                        </a:spcAft>
                      </a:pPr>
                      <a:r>
                        <a:rPr lang="en-US" sz="14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Examine brokers’ advices for a sample of securities purchased during</a:t>
                      </a:r>
                      <a:r>
                        <a:rPr lang="en-US" sz="1400" baseline="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en-US" sz="14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the year.</a:t>
                      </a:r>
                    </a:p>
                    <a:p>
                      <a:pPr marL="0" marR="0" lvl="0" indent="0" algn="l" defTabSz="914400" rtl="0" eaLnBrk="1" fontAlgn="auto" latinLnBrk="0" hangingPunct="1">
                        <a:lnSpc>
                          <a:spcPct val="100000"/>
                        </a:lnSpc>
                        <a:spcBef>
                          <a:spcPts val="300"/>
                        </a:spcBef>
                        <a:spcAft>
                          <a:spcPts val="0"/>
                        </a:spcAft>
                        <a:buClrTx/>
                        <a:buSzTx/>
                        <a:buFontTx/>
                        <a:buNone/>
                        <a:tabLst/>
                        <a:defRPr/>
                      </a:pPr>
                      <a:r>
                        <a:rPr lang="en-US" sz="1400" b="0" i="0" u="none" strike="noStrike" kern="1200" baseline="0" dirty="0">
                          <a:solidFill>
                            <a:schemeClr val="tx1"/>
                          </a:solidFill>
                          <a:latin typeface="Verdana" panose="020B0604030504040204" pitchFamily="34" charset="0"/>
                          <a:ea typeface="Verdana" panose="020B0604030504040204" pitchFamily="34" charset="0"/>
                          <a:cs typeface="+mn-cs"/>
                        </a:rPr>
                        <a:t>Determine whether any securities have been pledged as collateral by (1) asking management and (2) reviewing board of directors’ minutes, loan agreements, and other documents </a:t>
                      </a:r>
                      <a:endParaRPr lang="ru-RU" sz="1400" dirty="0">
                        <a:latin typeface="Verdana" pitchFamily="34" charset="0"/>
                        <a:ea typeface="Verdana" pitchFamily="34" charset="0"/>
                        <a:cs typeface="Verdana" pitchFamily="34" charset="0"/>
                      </a:endParaRPr>
                    </a:p>
                  </a:txBody>
                  <a:tcPr/>
                </a:tc>
                <a:extLst>
                  <a:ext uri="{0D108BD9-81ED-4DB2-BD59-A6C34878D82A}">
                    <a16:rowId xmlns:a16="http://schemas.microsoft.com/office/drawing/2014/main" val="10002"/>
                  </a:ext>
                </a:extLst>
              </a:tr>
              <a:tr h="2049780">
                <a:tc>
                  <a:txBody>
                    <a:bodyPr/>
                    <a:lstStyle/>
                    <a:p>
                      <a:r>
                        <a:rPr lang="en-US" sz="14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Completeness</a:t>
                      </a:r>
                      <a:endParaRPr lang="ru-RU" sz="1400" dirty="0">
                        <a:latin typeface="Verdana" pitchFamily="34" charset="0"/>
                        <a:ea typeface="Verdana" pitchFamily="34" charset="0"/>
                        <a:cs typeface="Verdana" pitchFamily="34" charset="0"/>
                      </a:endParaRPr>
                    </a:p>
                  </a:txBody>
                  <a:tcPr/>
                </a:tc>
                <a:tc>
                  <a:txBody>
                    <a:bodyPr/>
                    <a:lstStyle/>
                    <a:p>
                      <a:pPr marL="0" marR="0">
                        <a:lnSpc>
                          <a:spcPct val="100000"/>
                        </a:lnSpc>
                        <a:spcBef>
                          <a:spcPts val="300"/>
                        </a:spcBef>
                        <a:spcAft>
                          <a:spcPts val="0"/>
                        </a:spcAft>
                      </a:pPr>
                      <a:r>
                        <a:rPr lang="en-US" sz="14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Search for purchases of securities by examining transactions for a few days after year-end.</a:t>
                      </a:r>
                    </a:p>
                    <a:p>
                      <a:pPr marL="0" marR="0">
                        <a:lnSpc>
                          <a:spcPct val="100000"/>
                        </a:lnSpc>
                        <a:spcBef>
                          <a:spcPts val="300"/>
                        </a:spcBef>
                        <a:spcAft>
                          <a:spcPts val="0"/>
                        </a:spcAft>
                      </a:pPr>
                      <a:r>
                        <a:rPr lang="en-US" sz="14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Confirm securities held by independent custodian.</a:t>
                      </a:r>
                      <a:endParaRPr lang="en-US" sz="1400" dirty="0">
                        <a:effectLst/>
                        <a:latin typeface="Verdana" panose="020B0604030504040204" pitchFamily="34" charset="0"/>
                        <a:ea typeface="Verdana" panose="020B0604030504040204" pitchFamily="34" charset="0"/>
                        <a:cs typeface="Verdana" panose="020B0604030504040204" pitchFamily="34" charset="0"/>
                      </a:endParaRPr>
                    </a:p>
                    <a:p>
                      <a:pPr marL="0" marR="0">
                        <a:lnSpc>
                          <a:spcPct val="100000"/>
                        </a:lnSpc>
                        <a:spcBef>
                          <a:spcPts val="300"/>
                        </a:spcBef>
                        <a:spcAft>
                          <a:spcPts val="0"/>
                        </a:spcAft>
                      </a:pPr>
                      <a:r>
                        <a:rPr lang="en-US" sz="14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Review and test securities information to determine if all interest and dividend income has been recorded.</a:t>
                      </a:r>
                    </a:p>
                    <a:p>
                      <a:pPr>
                        <a:lnSpc>
                          <a:spcPct val="100000"/>
                        </a:lnSpc>
                      </a:pPr>
                      <a:r>
                        <a:rPr lang="en-US" sz="1400" b="0" i="0" u="none" strike="noStrike" kern="1200" baseline="0" dirty="0">
                          <a:solidFill>
                            <a:schemeClr val="tx1"/>
                          </a:solidFill>
                          <a:latin typeface="Verdana" panose="020B0604030504040204" pitchFamily="34" charset="0"/>
                          <a:ea typeface="Verdana" panose="020B0604030504040204" pitchFamily="34" charset="0"/>
                          <a:cs typeface="+mn-cs"/>
                        </a:rPr>
                        <a:t>Determine that all disclosures required by ASC Topics 320 and 321</a:t>
                      </a:r>
                      <a:r>
                        <a:rPr lang="en-US" sz="1400" b="0" i="0" u="none" strike="noStrike" kern="1200" baseline="0" dirty="0">
                          <a:solidFill>
                            <a:srgbClr val="FF0000"/>
                          </a:solidFill>
                          <a:latin typeface="Verdana" panose="020B0604030504040204" pitchFamily="34" charset="0"/>
                          <a:ea typeface="Verdana" panose="020B0604030504040204" pitchFamily="34" charset="0"/>
                          <a:cs typeface="+mn-cs"/>
                        </a:rPr>
                        <a:t> </a:t>
                      </a:r>
                      <a:r>
                        <a:rPr lang="en-US" sz="1400" b="0" i="0" u="none" strike="noStrike" kern="1200" baseline="0" dirty="0">
                          <a:solidFill>
                            <a:schemeClr val="tx1"/>
                          </a:solidFill>
                          <a:latin typeface="Verdana" panose="020B0604030504040204" pitchFamily="34" charset="0"/>
                          <a:ea typeface="Verdana" panose="020B0604030504040204" pitchFamily="34" charset="0"/>
                          <a:cs typeface="+mn-cs"/>
                        </a:rPr>
                        <a:t>have been made for investments (both debt and equity securities).</a:t>
                      </a:r>
                    </a:p>
                    <a:p>
                      <a:pPr>
                        <a:lnSpc>
                          <a:spcPct val="100000"/>
                        </a:lnSpc>
                      </a:pPr>
                      <a:r>
                        <a:rPr lang="en-US" sz="1400" b="0" i="0" u="none" strike="noStrike" kern="1200" baseline="0" dirty="0">
                          <a:solidFill>
                            <a:schemeClr val="tx1"/>
                          </a:solidFill>
                          <a:latin typeface="Verdana" panose="020B0604030504040204" pitchFamily="34" charset="0"/>
                          <a:ea typeface="Verdana" panose="020B0604030504040204" pitchFamily="34" charset="0"/>
                          <a:cs typeface="+mn-cs"/>
                        </a:rPr>
                        <a:t>Complete financial reporting checklist to ensure all financial statement disclosures related to investments are made.</a:t>
                      </a:r>
                      <a:endParaRPr lang="ru-RU" sz="1400" dirty="0">
                        <a:latin typeface="Verdana" pitchFamily="34" charset="0"/>
                        <a:ea typeface="Verdana" pitchFamily="34" charset="0"/>
                        <a:cs typeface="Verdana" pitchFamily="34" charset="0"/>
                      </a:endParaRPr>
                    </a:p>
                  </a:txBody>
                  <a:tcPr/>
                </a:tc>
                <a:extLst>
                  <a:ext uri="{0D108BD9-81ED-4DB2-BD59-A6C34878D82A}">
                    <a16:rowId xmlns:a16="http://schemas.microsoft.com/office/drawing/2014/main" val="10003"/>
                  </a:ext>
                </a:extLst>
              </a:tr>
            </a:tbl>
          </a:graphicData>
        </a:graphic>
      </p:graphicFrame>
      <p:sp>
        <p:nvSpPr>
          <p:cNvPr id="9" name="Content Placeholder 8"/>
          <p:cNvSpPr>
            <a:spLocks noGrp="1"/>
          </p:cNvSpPr>
          <p:nvPr>
            <p:ph sz="quarter" idx="12"/>
          </p:nvPr>
        </p:nvSpPr>
        <p:spPr/>
        <p:txBody>
          <a:bodyPr/>
          <a:lstStyle/>
          <a:p>
            <a:pPr marL="0" indent="0">
              <a:buNone/>
            </a:pPr>
            <a:r>
              <a:rPr lang="en-US" dirty="0"/>
              <a:t>Learning Objective 16-10</a:t>
            </a:r>
            <a:endParaRPr lang="ru-RU" dirty="0"/>
          </a:p>
        </p:txBody>
      </p:sp>
    </p:spTree>
    <p:extLst>
      <p:ext uri="{BB962C8B-B14F-4D97-AF65-F5344CB8AC3E}">
        <p14:creationId xmlns:p14="http://schemas.microsoft.com/office/powerpoint/2010/main" val="34278243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304800"/>
            <a:ext cx="8229600" cy="1371600"/>
          </a:xfrm>
        </p:spPr>
        <p:txBody>
          <a:bodyPr>
            <a:noAutofit/>
          </a:bodyPr>
          <a:lstStyle/>
          <a:p>
            <a:r>
              <a:rPr lang="en-US" sz="3200" dirty="0"/>
              <a:t>TABLE 16-5 Examples of Tests of Account Balances and Disclosures—Investments</a:t>
            </a:r>
            <a:endParaRPr lang="ru-RU" sz="3200" dirty="0"/>
          </a:p>
        </p:txBody>
      </p:sp>
      <p:graphicFrame>
        <p:nvGraphicFramePr>
          <p:cNvPr id="3" name="Table Placeholder 2"/>
          <p:cNvGraphicFramePr>
            <a:graphicFrameLocks noGrp="1"/>
          </p:cNvGraphicFramePr>
          <p:nvPr>
            <p:ph type="tbl" sz="quarter" idx="14"/>
            <p:extLst>
              <p:ext uri="{D42A27DB-BD31-4B8C-83A1-F6EECF244321}">
                <p14:modId xmlns:p14="http://schemas.microsoft.com/office/powerpoint/2010/main" val="1902833884"/>
              </p:ext>
            </p:extLst>
          </p:nvPr>
        </p:nvGraphicFramePr>
        <p:xfrm>
          <a:off x="365443" y="1943100"/>
          <a:ext cx="8549957" cy="4038600"/>
        </p:xfrm>
        <a:graphic>
          <a:graphicData uri="http://schemas.openxmlformats.org/drawingml/2006/table">
            <a:tbl>
              <a:tblPr firstRow="1" bandRow="1">
                <a:tableStyleId>{5940675A-B579-460E-94D1-54222C63F5DA}</a:tableStyleId>
              </a:tblPr>
              <a:tblGrid>
                <a:gridCol w="2834957">
                  <a:extLst>
                    <a:ext uri="{9D8B030D-6E8A-4147-A177-3AD203B41FA5}">
                      <a16:colId xmlns:a16="http://schemas.microsoft.com/office/drawing/2014/main" val="20000"/>
                    </a:ext>
                  </a:extLst>
                </a:gridCol>
                <a:gridCol w="5715000">
                  <a:extLst>
                    <a:ext uri="{9D8B030D-6E8A-4147-A177-3AD203B41FA5}">
                      <a16:colId xmlns:a16="http://schemas.microsoft.com/office/drawing/2014/main" val="20001"/>
                    </a:ext>
                  </a:extLst>
                </a:gridCol>
              </a:tblGrid>
              <a:tr h="370840">
                <a:tc>
                  <a:txBody>
                    <a:bodyPr/>
                    <a:lstStyle/>
                    <a:p>
                      <a:pPr algn="ctr">
                        <a:spcBef>
                          <a:spcPts val="624"/>
                        </a:spcBef>
                      </a:pPr>
                      <a:r>
                        <a:rPr lang="en-US" sz="1200" b="1" dirty="0">
                          <a:effectLst/>
                          <a:latin typeface="Verdana" pitchFamily="34" charset="0"/>
                          <a:ea typeface="Verdana" pitchFamily="34" charset="0"/>
                          <a:cs typeface="Verdana" pitchFamily="34" charset="0"/>
                        </a:rPr>
                        <a:t>Assertions about Account Balances at Period End</a:t>
                      </a:r>
                      <a:endParaRPr lang="ru-RU" sz="1200" b="1" dirty="0">
                        <a:latin typeface="Verdana" pitchFamily="34" charset="0"/>
                        <a:ea typeface="Verdana" pitchFamily="34" charset="0"/>
                        <a:cs typeface="Verdana" pitchFamily="34" charset="0"/>
                      </a:endParaRPr>
                    </a:p>
                  </a:txBody>
                  <a:tcPr anchor="ctr"/>
                </a:tc>
                <a:tc>
                  <a:txBody>
                    <a:bodyPr/>
                    <a:lstStyle/>
                    <a:p>
                      <a:pPr algn="ctr">
                        <a:spcBef>
                          <a:spcPts val="624"/>
                        </a:spcBef>
                      </a:pPr>
                      <a:r>
                        <a:rPr lang="en-US" sz="1200" b="1" dirty="0">
                          <a:latin typeface="Verdana" pitchFamily="34" charset="0"/>
                          <a:ea typeface="Verdana" pitchFamily="34" charset="0"/>
                          <a:cs typeface="Verdana" pitchFamily="34" charset="0"/>
                        </a:rPr>
                        <a:t>Example Tests of Details of Account Balances</a:t>
                      </a:r>
                    </a:p>
                  </a:txBody>
                  <a:tcPr anchor="ctr"/>
                </a:tc>
                <a:extLst>
                  <a:ext uri="{0D108BD9-81ED-4DB2-BD59-A6C34878D82A}">
                    <a16:rowId xmlns:a16="http://schemas.microsoft.com/office/drawing/2014/main" val="10000"/>
                  </a:ext>
                </a:extLst>
              </a:tr>
              <a:tr h="370840">
                <a:tc>
                  <a:txBody>
                    <a:bodyPr/>
                    <a:lstStyle/>
                    <a:p>
                      <a:pPr marL="6350" marR="0" indent="0">
                        <a:lnSpc>
                          <a:spcPct val="100000"/>
                        </a:lnSpc>
                        <a:spcBef>
                          <a:spcPts val="624"/>
                        </a:spcBef>
                        <a:spcAft>
                          <a:spcPts val="0"/>
                        </a:spcAft>
                      </a:pPr>
                      <a:r>
                        <a:rPr lang="en-US" sz="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Accuracy, Valuation, and Allocation</a:t>
                      </a:r>
                    </a:p>
                  </a:txBody>
                  <a:tcPr/>
                </a:tc>
                <a:tc>
                  <a:txBody>
                    <a:bodyPr/>
                    <a:lstStyle/>
                    <a:p>
                      <a:pPr marL="0" marR="0">
                        <a:lnSpc>
                          <a:spcPct val="100000"/>
                        </a:lnSpc>
                        <a:spcBef>
                          <a:spcPts val="624"/>
                        </a:spcBef>
                        <a:spcAft>
                          <a:spcPts val="0"/>
                        </a:spcAft>
                      </a:pPr>
                      <a:r>
                        <a:rPr lang="en-US" sz="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Review brokers' invoices for cost basis of securities purchased.</a:t>
                      </a:r>
                      <a:endParaRPr lang="en-US" sz="1200" dirty="0">
                        <a:effectLst/>
                        <a:latin typeface="Verdana" panose="020B0604030504040204" pitchFamily="34" charset="0"/>
                        <a:ea typeface="Verdana" panose="020B0604030504040204" pitchFamily="34" charset="0"/>
                        <a:cs typeface="Verdana" panose="020B0604030504040204" pitchFamily="34" charset="0"/>
                      </a:endParaRPr>
                    </a:p>
                    <a:p>
                      <a:pPr marL="0" marR="0">
                        <a:lnSpc>
                          <a:spcPct val="100000"/>
                        </a:lnSpc>
                        <a:spcBef>
                          <a:spcPts val="624"/>
                        </a:spcBef>
                        <a:spcAft>
                          <a:spcPts val="0"/>
                        </a:spcAft>
                      </a:pPr>
                      <a:r>
                        <a:rPr lang="en-US" sz="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Determine basis for valuing investments by tracing values to published quotations for marketable securities. </a:t>
                      </a:r>
                    </a:p>
                    <a:p>
                      <a:pPr marL="0" marR="0">
                        <a:lnSpc>
                          <a:spcPct val="100000"/>
                        </a:lnSpc>
                        <a:spcBef>
                          <a:spcPts val="624"/>
                        </a:spcBef>
                        <a:spcAft>
                          <a:spcPts val="0"/>
                        </a:spcAft>
                      </a:pPr>
                      <a:r>
                        <a:rPr lang="en-US" sz="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Determine whether there has been any permanent impairment in the value of the cost basis of an individual security.</a:t>
                      </a:r>
                      <a:endParaRPr lang="en-US" sz="1200" dirty="0">
                        <a:effectLst/>
                        <a:latin typeface="Verdana" panose="020B0604030504040204" pitchFamily="34" charset="0"/>
                        <a:ea typeface="Verdana" panose="020B0604030504040204" pitchFamily="34" charset="0"/>
                        <a:cs typeface="Verdana" panose="020B0604030504040204" pitchFamily="34" charset="0"/>
                      </a:endParaRPr>
                    </a:p>
                    <a:p>
                      <a:pPr marL="0" marR="0">
                        <a:lnSpc>
                          <a:spcPct val="100000"/>
                        </a:lnSpc>
                        <a:spcBef>
                          <a:spcPts val="624"/>
                        </a:spcBef>
                        <a:spcAft>
                          <a:spcPts val="0"/>
                        </a:spcAft>
                      </a:pPr>
                      <a:r>
                        <a:rPr lang="en-US" sz="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Examine sales of securities to ensure proper recognition of realized gains or losses. </a:t>
                      </a:r>
                    </a:p>
                    <a:p>
                      <a:pPr marL="0" marR="0">
                        <a:lnSpc>
                          <a:spcPct val="100000"/>
                        </a:lnSpc>
                        <a:spcBef>
                          <a:spcPts val="624"/>
                        </a:spcBef>
                        <a:spcAft>
                          <a:spcPts val="0"/>
                        </a:spcAft>
                      </a:pPr>
                      <a:r>
                        <a:rPr lang="en-US" sz="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Obtain a listing of </a:t>
                      </a:r>
                      <a:r>
                        <a:rPr lang="en-US" sz="120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investments by category;</a:t>
                      </a:r>
                      <a:r>
                        <a:rPr lang="en-US" sz="1200" dirty="0">
                          <a:solidFill>
                            <a:srgbClr val="FF0000"/>
                          </a:solidFill>
                          <a:effectLst/>
                          <a:latin typeface="Verdana" panose="020B0604030504040204" pitchFamily="34" charset="0"/>
                          <a:ea typeface="Verdana" panose="020B0604030504040204" pitchFamily="34" charset="0"/>
                          <a:cs typeface="Verdana" panose="020B0604030504040204" pitchFamily="34" charset="0"/>
                        </a:rPr>
                        <a:t> </a:t>
                      </a:r>
                      <a:r>
                        <a:rPr lang="en-US" sz="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foot listing and agree totals to securities register and general ledger.</a:t>
                      </a:r>
                    </a:p>
                  </a:txBody>
                  <a:tcPr/>
                </a:tc>
                <a:extLst>
                  <a:ext uri="{0D108BD9-81ED-4DB2-BD59-A6C34878D82A}">
                    <a16:rowId xmlns:a16="http://schemas.microsoft.com/office/drawing/2014/main" val="10001"/>
                  </a:ext>
                </a:extLst>
              </a:tr>
              <a:tr h="370840">
                <a:tc>
                  <a:txBody>
                    <a:bodyPr/>
                    <a:lstStyle/>
                    <a:p>
                      <a:pPr marL="6350" marR="0" indent="0">
                        <a:lnSpc>
                          <a:spcPct val="100000"/>
                        </a:lnSpc>
                        <a:spcBef>
                          <a:spcPts val="624"/>
                        </a:spcBef>
                        <a:spcAft>
                          <a:spcPts val="0"/>
                        </a:spcAft>
                      </a:pPr>
                      <a:r>
                        <a:rPr lang="en-US" sz="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Classification</a:t>
                      </a:r>
                    </a:p>
                  </a:txBody>
                  <a:tcPr/>
                </a:tc>
                <a:tc>
                  <a:txBody>
                    <a:bodyPr/>
                    <a:lstStyle/>
                    <a:p>
                      <a:pPr marL="0" marR="0" indent="0">
                        <a:lnSpc>
                          <a:spcPct val="100000"/>
                        </a:lnSpc>
                        <a:spcBef>
                          <a:spcPts val="624"/>
                        </a:spcBef>
                        <a:spcAft>
                          <a:spcPts val="0"/>
                        </a:spcAft>
                        <a:buFont typeface="Arial" pitchFamily="34" charset="0"/>
                        <a:buNone/>
                      </a:pPr>
                      <a:r>
                        <a:rPr lang="en-US" sz="1200" kern="1200" dirty="0">
                          <a:solidFill>
                            <a:schemeClr val="tx1"/>
                          </a:solidFill>
                          <a:effectLst/>
                          <a:latin typeface="Verdana" panose="020B0604030504040204" pitchFamily="34" charset="0"/>
                          <a:ea typeface="Verdana" panose="020B0604030504040204" pitchFamily="34" charset="0"/>
                          <a:cs typeface="+mn-cs"/>
                        </a:rPr>
                        <a:t>Examine an analysis of investments and related disclosures for proper classification.</a:t>
                      </a:r>
                    </a:p>
                  </a:txBody>
                  <a:tcPr/>
                </a:tc>
                <a:extLst>
                  <a:ext uri="{0D108BD9-81ED-4DB2-BD59-A6C34878D82A}">
                    <a16:rowId xmlns:a16="http://schemas.microsoft.com/office/drawing/2014/main" val="10002"/>
                  </a:ext>
                </a:extLst>
              </a:tr>
              <a:tr h="370840">
                <a:tc>
                  <a:txBody>
                    <a:bodyPr/>
                    <a:lstStyle/>
                    <a:p>
                      <a:pPr marL="6350" marR="0" indent="0">
                        <a:lnSpc>
                          <a:spcPct val="100000"/>
                        </a:lnSpc>
                        <a:spcBef>
                          <a:spcPts val="624"/>
                        </a:spcBef>
                        <a:spcAft>
                          <a:spcPts val="0"/>
                        </a:spcAft>
                      </a:pPr>
                      <a:r>
                        <a:rPr lang="en-US" sz="12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Presentation</a:t>
                      </a:r>
                      <a:endParaRPr lang="en-US" sz="1200"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indent="0">
                        <a:spcBef>
                          <a:spcPts val="624"/>
                        </a:spcBef>
                        <a:buFont typeface="Arial" pitchFamily="34" charset="0"/>
                        <a:buNone/>
                      </a:pPr>
                      <a:r>
                        <a:rPr lang="en-US" sz="1200" kern="1200" dirty="0">
                          <a:solidFill>
                            <a:schemeClr val="tx1"/>
                          </a:solidFill>
                          <a:effectLst/>
                          <a:latin typeface="Verdana" panose="020B0604030504040204" pitchFamily="34" charset="0"/>
                          <a:ea typeface="Verdana" panose="020B0604030504040204" pitchFamily="34" charset="0"/>
                          <a:cs typeface="+mn-cs"/>
                        </a:rPr>
                        <a:t>Review disclosure checklist and related disclosures for relevance and completeness.</a:t>
                      </a:r>
                    </a:p>
                    <a:p>
                      <a:pPr marL="0" indent="0">
                        <a:spcBef>
                          <a:spcPts val="624"/>
                        </a:spcBef>
                        <a:buFont typeface="Arial" pitchFamily="34" charset="0"/>
                        <a:buNone/>
                      </a:pPr>
                      <a:r>
                        <a:rPr lang="en-US" sz="1200" kern="1200" dirty="0">
                          <a:solidFill>
                            <a:schemeClr val="tx1"/>
                          </a:solidFill>
                          <a:effectLst/>
                          <a:latin typeface="Verdana" panose="020B0604030504040204" pitchFamily="34" charset="0"/>
                          <a:ea typeface="Verdana" panose="020B0604030504040204" pitchFamily="34" charset="0"/>
                          <a:cs typeface="+mn-cs"/>
                        </a:rPr>
                        <a:t>Read disclosures to ensure the information is accurate, presented properly in the appropriate amounts and that the disclosures are understandable.</a:t>
                      </a:r>
                    </a:p>
                  </a:txBody>
                  <a:tcPr/>
                </a:tc>
                <a:extLst>
                  <a:ext uri="{0D108BD9-81ED-4DB2-BD59-A6C34878D82A}">
                    <a16:rowId xmlns:a16="http://schemas.microsoft.com/office/drawing/2014/main" val="10003"/>
                  </a:ext>
                </a:extLst>
              </a:tr>
            </a:tbl>
          </a:graphicData>
        </a:graphic>
      </p:graphicFrame>
      <p:sp>
        <p:nvSpPr>
          <p:cNvPr id="9" name="Content Placeholder 8"/>
          <p:cNvSpPr>
            <a:spLocks noGrp="1"/>
          </p:cNvSpPr>
          <p:nvPr>
            <p:ph sz="quarter" idx="12"/>
          </p:nvPr>
        </p:nvSpPr>
        <p:spPr/>
        <p:txBody>
          <a:bodyPr/>
          <a:lstStyle/>
          <a:p>
            <a:pPr marL="0" indent="0">
              <a:buNone/>
            </a:pPr>
            <a:r>
              <a:rPr lang="en-US" dirty="0"/>
              <a:t>Learning Objective 16-10</a:t>
            </a:r>
            <a:endParaRPr lang="ru-RU" dirty="0"/>
          </a:p>
        </p:txBody>
      </p:sp>
    </p:spTree>
    <p:extLst>
      <p:ext uri="{BB962C8B-B14F-4D97-AF65-F5344CB8AC3E}">
        <p14:creationId xmlns:p14="http://schemas.microsoft.com/office/powerpoint/2010/main" val="11810479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782371" y="274638"/>
            <a:ext cx="7579259" cy="1143000"/>
          </a:xfrm>
        </p:spPr>
        <p:txBody>
          <a:bodyPr>
            <a:noAutofit/>
          </a:bodyPr>
          <a:lstStyle/>
          <a:p>
            <a:r>
              <a:rPr lang="en-US" altLang="en-US" dirty="0"/>
              <a:t>Tests of Details—Investments (1 of 5)</a:t>
            </a:r>
            <a:endParaRPr lang="ru-RU" dirty="0"/>
          </a:p>
        </p:txBody>
      </p:sp>
      <p:sp>
        <p:nvSpPr>
          <p:cNvPr id="2" name="Content Placeholder 1"/>
          <p:cNvSpPr>
            <a:spLocks noGrp="1"/>
          </p:cNvSpPr>
          <p:nvPr>
            <p:ph sz="quarter" idx="10"/>
          </p:nvPr>
        </p:nvSpPr>
        <p:spPr>
          <a:xfrm>
            <a:off x="495300" y="1524000"/>
            <a:ext cx="8153400" cy="5324186"/>
          </a:xfrm>
        </p:spPr>
        <p:txBody>
          <a:bodyPr>
            <a:noAutofit/>
          </a:bodyPr>
          <a:lstStyle/>
          <a:p>
            <a:pPr marL="0" indent="0">
              <a:spcBef>
                <a:spcPts val="624"/>
              </a:spcBef>
              <a:buNone/>
              <a:defRPr/>
            </a:pPr>
            <a:r>
              <a:rPr lang="en-US" sz="2400" u="sng" dirty="0"/>
              <a:t>Existence</a:t>
            </a:r>
          </a:p>
          <a:p>
            <a:pPr marL="0" indent="0">
              <a:spcBef>
                <a:spcPts val="624"/>
              </a:spcBef>
              <a:buNone/>
              <a:defRPr/>
            </a:pPr>
            <a:r>
              <a:rPr lang="en-US" sz="2400" dirty="0"/>
              <a:t>Auditing Standards state that the auditor should perform one of the following procedures when gathering evidence for existence:</a:t>
            </a:r>
          </a:p>
          <a:p>
            <a:pPr>
              <a:spcBef>
                <a:spcPts val="624"/>
              </a:spcBef>
              <a:defRPr/>
            </a:pPr>
            <a:r>
              <a:rPr lang="en-US" sz="2400" b="1" dirty="0">
                <a:solidFill>
                  <a:srgbClr val="FF0000"/>
                </a:solidFill>
              </a:rPr>
              <a:t>Physical examination</a:t>
            </a:r>
          </a:p>
          <a:p>
            <a:pPr>
              <a:spcBef>
                <a:spcPts val="624"/>
              </a:spcBef>
              <a:defRPr/>
            </a:pPr>
            <a:r>
              <a:rPr lang="en-US" sz="2400" b="1" dirty="0">
                <a:solidFill>
                  <a:srgbClr val="FF0000"/>
                </a:solidFill>
              </a:rPr>
              <a:t>Confirmation with the issuer</a:t>
            </a:r>
          </a:p>
          <a:p>
            <a:pPr>
              <a:spcBef>
                <a:spcPts val="624"/>
              </a:spcBef>
              <a:defRPr/>
            </a:pPr>
            <a:r>
              <a:rPr lang="en-US" sz="2400" b="1" dirty="0">
                <a:solidFill>
                  <a:srgbClr val="FF0000"/>
                </a:solidFill>
              </a:rPr>
              <a:t>Confirmation with the custodian</a:t>
            </a:r>
          </a:p>
          <a:p>
            <a:pPr>
              <a:spcBef>
                <a:spcPts val="624"/>
              </a:spcBef>
              <a:defRPr/>
            </a:pPr>
            <a:r>
              <a:rPr lang="en-US" sz="2400" b="1" dirty="0">
                <a:solidFill>
                  <a:srgbClr val="FF0000"/>
                </a:solidFill>
              </a:rPr>
              <a:t>Confirmation of unsettled transactions with the broker-dealer</a:t>
            </a:r>
          </a:p>
          <a:p>
            <a:pPr>
              <a:spcBef>
                <a:spcPts val="624"/>
              </a:spcBef>
              <a:defRPr/>
            </a:pPr>
            <a:r>
              <a:rPr lang="en-US" sz="2400" b="1" dirty="0">
                <a:solidFill>
                  <a:srgbClr val="FF0000"/>
                </a:solidFill>
              </a:rPr>
              <a:t>Confirmation with the counterparty</a:t>
            </a:r>
          </a:p>
          <a:p>
            <a:pPr>
              <a:spcBef>
                <a:spcPts val="624"/>
              </a:spcBef>
              <a:defRPr/>
            </a:pPr>
            <a:r>
              <a:rPr lang="en-US" sz="2400" b="1" dirty="0">
                <a:solidFill>
                  <a:srgbClr val="FF0000"/>
                </a:solidFill>
              </a:rPr>
              <a:t>Reading executed partnership or similar agreements</a:t>
            </a:r>
          </a:p>
        </p:txBody>
      </p:sp>
      <p:sp>
        <p:nvSpPr>
          <p:cNvPr id="4" name="Content Placeholder 3"/>
          <p:cNvSpPr>
            <a:spLocks noGrp="1"/>
          </p:cNvSpPr>
          <p:nvPr>
            <p:ph sz="quarter" idx="12"/>
          </p:nvPr>
        </p:nvSpPr>
        <p:spPr/>
        <p:txBody>
          <a:bodyPr/>
          <a:lstStyle/>
          <a:p>
            <a:pPr marL="0" indent="0" algn="r">
              <a:buNone/>
            </a:pPr>
            <a:r>
              <a:rPr lang="en-US" altLang="en-US" dirty="0">
                <a:solidFill>
                  <a:srgbClr val="292929"/>
                </a:solidFill>
              </a:rPr>
              <a:t>Learning Objective 16-10</a:t>
            </a:r>
            <a:endParaRPr lang="en-US" dirty="0"/>
          </a:p>
        </p:txBody>
      </p:sp>
    </p:spTree>
    <p:extLst>
      <p:ext uri="{BB962C8B-B14F-4D97-AF65-F5344CB8AC3E}">
        <p14:creationId xmlns:p14="http://schemas.microsoft.com/office/powerpoint/2010/main" val="22520159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762000" y="304800"/>
            <a:ext cx="7620000" cy="1143000"/>
          </a:xfrm>
        </p:spPr>
        <p:txBody>
          <a:bodyPr>
            <a:noAutofit/>
          </a:bodyPr>
          <a:lstStyle/>
          <a:p>
            <a:r>
              <a:rPr lang="en-US" dirty="0"/>
              <a:t>Tests of Details—Investments (2 of 5)</a:t>
            </a:r>
            <a:endParaRPr lang="ru-RU" dirty="0"/>
          </a:p>
        </p:txBody>
      </p:sp>
      <p:sp>
        <p:nvSpPr>
          <p:cNvPr id="2" name="Content Placeholder 1"/>
          <p:cNvSpPr>
            <a:spLocks noGrp="1"/>
          </p:cNvSpPr>
          <p:nvPr>
            <p:ph sz="quarter" idx="10"/>
          </p:nvPr>
        </p:nvSpPr>
        <p:spPr>
          <a:xfrm>
            <a:off x="495300" y="1905000"/>
            <a:ext cx="8153400" cy="4495800"/>
          </a:xfrm>
        </p:spPr>
        <p:txBody>
          <a:bodyPr>
            <a:noAutofit/>
          </a:bodyPr>
          <a:lstStyle/>
          <a:p>
            <a:pPr marL="0" indent="0">
              <a:spcBef>
                <a:spcPts val="624"/>
              </a:spcBef>
              <a:buNone/>
              <a:defRPr/>
            </a:pPr>
            <a:r>
              <a:rPr lang="en-US" u="sng" dirty="0"/>
              <a:t>Accuracy, Valuation and Allocation</a:t>
            </a:r>
          </a:p>
          <a:p>
            <a:pPr marL="0" indent="0">
              <a:spcBef>
                <a:spcPts val="624"/>
              </a:spcBef>
              <a:buNone/>
              <a:defRPr/>
            </a:pPr>
            <a:r>
              <a:rPr lang="en-US" dirty="0"/>
              <a:t>The auditor must also determine if there has been any “</a:t>
            </a:r>
            <a:r>
              <a:rPr lang="en-US" b="1" dirty="0">
                <a:solidFill>
                  <a:srgbClr val="FF0000"/>
                </a:solidFill>
              </a:rPr>
              <a:t>other than temporary” or permanent decline in the value </a:t>
            </a:r>
            <a:r>
              <a:rPr lang="en-US" dirty="0"/>
              <a:t>of an investment security.</a:t>
            </a:r>
          </a:p>
          <a:p>
            <a:pPr marL="0" indent="0">
              <a:spcBef>
                <a:spcPts val="624"/>
              </a:spcBef>
              <a:buNone/>
              <a:defRPr/>
            </a:pPr>
            <a:r>
              <a:rPr lang="en-US" dirty="0"/>
              <a:t>The following factors are indicators that the value decline of the investment may be other than temporary.</a:t>
            </a:r>
          </a:p>
        </p:txBody>
      </p:sp>
      <p:sp>
        <p:nvSpPr>
          <p:cNvPr id="4" name="Content Placeholder 3"/>
          <p:cNvSpPr>
            <a:spLocks noGrp="1"/>
          </p:cNvSpPr>
          <p:nvPr>
            <p:ph sz="quarter" idx="12"/>
          </p:nvPr>
        </p:nvSpPr>
        <p:spPr/>
        <p:txBody>
          <a:bodyPr/>
          <a:lstStyle/>
          <a:p>
            <a:pPr marL="0" indent="0" algn="r">
              <a:buNone/>
            </a:pPr>
            <a:r>
              <a:rPr lang="en-US" altLang="en-US" dirty="0">
                <a:solidFill>
                  <a:srgbClr val="292929"/>
                </a:solidFill>
              </a:rPr>
              <a:t>Learning Objective 16-10</a:t>
            </a:r>
            <a:endParaRPr lang="en-US" dirty="0"/>
          </a:p>
        </p:txBody>
      </p:sp>
    </p:spTree>
    <p:extLst>
      <p:ext uri="{BB962C8B-B14F-4D97-AF65-F5344CB8AC3E}">
        <p14:creationId xmlns:p14="http://schemas.microsoft.com/office/powerpoint/2010/main" val="24778969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762000" y="304800"/>
            <a:ext cx="7620000" cy="1143000"/>
          </a:xfrm>
        </p:spPr>
        <p:txBody>
          <a:bodyPr>
            <a:noAutofit/>
          </a:bodyPr>
          <a:lstStyle/>
          <a:p>
            <a:r>
              <a:rPr lang="en-US" dirty="0"/>
              <a:t>Tests of Details—Investments (3 of 5)</a:t>
            </a:r>
            <a:endParaRPr lang="ru-RU" dirty="0"/>
          </a:p>
        </p:txBody>
      </p:sp>
      <p:sp>
        <p:nvSpPr>
          <p:cNvPr id="2" name="Content Placeholder 1"/>
          <p:cNvSpPr>
            <a:spLocks noGrp="1"/>
          </p:cNvSpPr>
          <p:nvPr>
            <p:ph sz="quarter" idx="10"/>
          </p:nvPr>
        </p:nvSpPr>
        <p:spPr>
          <a:xfrm>
            <a:off x="495300" y="1828800"/>
            <a:ext cx="8153400" cy="4572000"/>
          </a:xfrm>
        </p:spPr>
        <p:txBody>
          <a:bodyPr>
            <a:noAutofit/>
          </a:bodyPr>
          <a:lstStyle/>
          <a:p>
            <a:pPr marL="0" indent="0">
              <a:spcBef>
                <a:spcPts val="624"/>
              </a:spcBef>
              <a:buNone/>
              <a:defRPr/>
            </a:pPr>
            <a:r>
              <a:rPr lang="en-US" sz="1800" u="sng" dirty="0"/>
              <a:t>Accuracy, Valuation and Allocation</a:t>
            </a:r>
          </a:p>
          <a:p>
            <a:pPr>
              <a:spcBef>
                <a:spcPts val="624"/>
              </a:spcBef>
              <a:defRPr/>
            </a:pPr>
            <a:r>
              <a:rPr lang="en-US" sz="1800" dirty="0"/>
              <a:t>Fair value is significantly below cost</a:t>
            </a:r>
          </a:p>
          <a:p>
            <a:pPr>
              <a:spcBef>
                <a:spcPts val="624"/>
              </a:spcBef>
              <a:defRPr/>
            </a:pPr>
            <a:r>
              <a:rPr lang="en-US" sz="1800" dirty="0"/>
              <a:t>The decline in fair value is attributable to specific adverse conditions, such as conditions in an industry or in a geographic area, affecting a particular investment</a:t>
            </a:r>
          </a:p>
          <a:p>
            <a:pPr>
              <a:spcBef>
                <a:spcPts val="624"/>
              </a:spcBef>
              <a:defRPr/>
            </a:pPr>
            <a:r>
              <a:rPr lang="en-US" sz="1800"/>
              <a:t>Management </a:t>
            </a:r>
            <a:r>
              <a:rPr lang="en-US" sz="1800" dirty="0"/>
              <a:t>does not possess both the intent and ability to hold the investment long enough to allow for any anticipated recovery in fair value</a:t>
            </a:r>
          </a:p>
          <a:p>
            <a:pPr>
              <a:spcBef>
                <a:spcPts val="624"/>
              </a:spcBef>
              <a:defRPr/>
            </a:pPr>
            <a:r>
              <a:rPr lang="en-US" sz="1800" dirty="0"/>
              <a:t>The decline in fair value has existed for an extended period</a:t>
            </a:r>
          </a:p>
          <a:p>
            <a:pPr>
              <a:spcBef>
                <a:spcPts val="624"/>
              </a:spcBef>
              <a:defRPr/>
            </a:pPr>
            <a:r>
              <a:rPr lang="en-US" sz="1800" dirty="0"/>
              <a:t>A debt security has been downgraded by a rating agency</a:t>
            </a:r>
          </a:p>
          <a:p>
            <a:pPr>
              <a:spcBef>
                <a:spcPts val="624"/>
              </a:spcBef>
              <a:defRPr/>
            </a:pPr>
            <a:r>
              <a:rPr lang="en-US" sz="1800" dirty="0"/>
              <a:t>The financial condition of the issuer has deteriorated</a:t>
            </a:r>
          </a:p>
          <a:p>
            <a:pPr>
              <a:spcBef>
                <a:spcPts val="624"/>
              </a:spcBef>
              <a:defRPr/>
            </a:pPr>
            <a:r>
              <a:rPr lang="en-US" sz="1800" dirty="0"/>
              <a:t>Dividends have been reduced or eliminated, or scheduled interest payments on debt securities have not been made</a:t>
            </a:r>
          </a:p>
        </p:txBody>
      </p:sp>
      <p:sp>
        <p:nvSpPr>
          <p:cNvPr id="4" name="Content Placeholder 3"/>
          <p:cNvSpPr>
            <a:spLocks noGrp="1"/>
          </p:cNvSpPr>
          <p:nvPr>
            <p:ph sz="quarter" idx="12"/>
          </p:nvPr>
        </p:nvSpPr>
        <p:spPr/>
        <p:txBody>
          <a:bodyPr/>
          <a:lstStyle/>
          <a:p>
            <a:pPr marL="0" indent="0" algn="r">
              <a:buNone/>
            </a:pPr>
            <a:r>
              <a:rPr lang="en-US" altLang="en-US" dirty="0">
                <a:solidFill>
                  <a:srgbClr val="292929"/>
                </a:solidFill>
              </a:rPr>
              <a:t>Learning Objective 16-10</a:t>
            </a:r>
            <a:endParaRPr lang="en-US" dirty="0"/>
          </a:p>
        </p:txBody>
      </p:sp>
    </p:spTree>
    <p:extLst>
      <p:ext uri="{BB962C8B-B14F-4D97-AF65-F5344CB8AC3E}">
        <p14:creationId xmlns:p14="http://schemas.microsoft.com/office/powerpoint/2010/main" val="2385817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762000" y="304800"/>
            <a:ext cx="7620000" cy="1143000"/>
          </a:xfrm>
        </p:spPr>
        <p:txBody>
          <a:bodyPr>
            <a:noAutofit/>
          </a:bodyPr>
          <a:lstStyle/>
          <a:p>
            <a:r>
              <a:rPr lang="en-US" dirty="0"/>
              <a:t>Tests of Details—Investments (4 of 5)</a:t>
            </a:r>
            <a:endParaRPr lang="ru-RU" dirty="0"/>
          </a:p>
        </p:txBody>
      </p:sp>
      <p:sp>
        <p:nvSpPr>
          <p:cNvPr id="2" name="Content Placeholder 1"/>
          <p:cNvSpPr>
            <a:spLocks noGrp="1"/>
          </p:cNvSpPr>
          <p:nvPr>
            <p:ph sz="quarter" idx="10"/>
          </p:nvPr>
        </p:nvSpPr>
        <p:spPr>
          <a:xfrm>
            <a:off x="495300" y="1828800"/>
            <a:ext cx="8153400" cy="4343400"/>
          </a:xfrm>
        </p:spPr>
        <p:txBody>
          <a:bodyPr>
            <a:noAutofit/>
          </a:bodyPr>
          <a:lstStyle/>
          <a:p>
            <a:pPr marL="0" indent="0">
              <a:spcBef>
                <a:spcPts val="624"/>
              </a:spcBef>
              <a:buNone/>
              <a:defRPr/>
            </a:pPr>
            <a:r>
              <a:rPr lang="en-US" u="sng" dirty="0"/>
              <a:t>Accuracy, Valuation and Allocation</a:t>
            </a:r>
          </a:p>
          <a:p>
            <a:pPr marL="0" indent="0">
              <a:spcBef>
                <a:spcPts val="624"/>
              </a:spcBef>
              <a:buNone/>
              <a:defRPr/>
            </a:pPr>
            <a:r>
              <a:rPr lang="en-US" b="1" dirty="0">
                <a:solidFill>
                  <a:srgbClr val="FF0000"/>
                </a:solidFill>
              </a:rPr>
              <a:t>Permanently Impaired = Write down to new carrying amount</a:t>
            </a:r>
          </a:p>
        </p:txBody>
      </p:sp>
      <p:sp>
        <p:nvSpPr>
          <p:cNvPr id="4" name="Content Placeholder 3"/>
          <p:cNvSpPr>
            <a:spLocks noGrp="1"/>
          </p:cNvSpPr>
          <p:nvPr>
            <p:ph sz="quarter" idx="12"/>
          </p:nvPr>
        </p:nvSpPr>
        <p:spPr/>
        <p:txBody>
          <a:bodyPr/>
          <a:lstStyle/>
          <a:p>
            <a:pPr marL="0" indent="0" algn="r">
              <a:buNone/>
            </a:pPr>
            <a:r>
              <a:rPr lang="en-US" altLang="en-US" dirty="0">
                <a:solidFill>
                  <a:srgbClr val="292929"/>
                </a:solidFill>
              </a:rPr>
              <a:t>Learning Objective 16-10</a:t>
            </a:r>
            <a:endParaRPr lang="en-US" dirty="0"/>
          </a:p>
        </p:txBody>
      </p:sp>
    </p:spTree>
    <p:extLst>
      <p:ext uri="{BB962C8B-B14F-4D97-AF65-F5344CB8AC3E}">
        <p14:creationId xmlns:p14="http://schemas.microsoft.com/office/powerpoint/2010/main" val="1045296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503172"/>
            <a:ext cx="8229600" cy="944628"/>
          </a:xfrm>
        </p:spPr>
        <p:txBody>
          <a:bodyPr>
            <a:noAutofit/>
          </a:bodyPr>
          <a:lstStyle/>
          <a:p>
            <a:r>
              <a:rPr lang="en-US" altLang="en-US" sz="2800" dirty="0"/>
              <a:t>FIGURE 16-1 The Effect of Major Accounting Transactions/Business Processes on Cash</a:t>
            </a:r>
            <a:endParaRPr lang="ru-RU" sz="2800" dirty="0"/>
          </a:p>
        </p:txBody>
      </p:sp>
      <p:pic>
        <p:nvPicPr>
          <p:cNvPr id="7" name="Picture 6" descr="Flowchart tracks effects of disbursing cash."/>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9546" y="1926338"/>
            <a:ext cx="8104909" cy="3483862"/>
          </a:xfrm>
          <a:prstGeom prst="rect">
            <a:avLst/>
          </a:prstGeom>
        </p:spPr>
      </p:pic>
      <p:sp>
        <p:nvSpPr>
          <p:cNvPr id="3" name="Content Placeholder 2"/>
          <p:cNvSpPr>
            <a:spLocks noGrp="1"/>
          </p:cNvSpPr>
          <p:nvPr>
            <p:ph sz="quarter" idx="14"/>
          </p:nvPr>
        </p:nvSpPr>
        <p:spPr/>
        <p:txBody>
          <a:bodyPr/>
          <a:lstStyle/>
          <a:p>
            <a:r>
              <a:rPr lang="en-US" dirty="0"/>
              <a:t>Learning Objective 16-1</a:t>
            </a:r>
            <a:endParaRPr lang="ru-RU" dirty="0"/>
          </a:p>
        </p:txBody>
      </p:sp>
    </p:spTree>
    <p:extLst>
      <p:ext uri="{BB962C8B-B14F-4D97-AF65-F5344CB8AC3E}">
        <p14:creationId xmlns:p14="http://schemas.microsoft.com/office/powerpoint/2010/main" val="28087963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762000" y="304800"/>
            <a:ext cx="7620000" cy="1143000"/>
          </a:xfrm>
        </p:spPr>
        <p:txBody>
          <a:bodyPr>
            <a:noAutofit/>
          </a:bodyPr>
          <a:lstStyle/>
          <a:p>
            <a:r>
              <a:rPr lang="en-US" dirty="0"/>
              <a:t>Tests of Details—Investments (5 of 5)</a:t>
            </a:r>
            <a:endParaRPr lang="ru-RU" dirty="0"/>
          </a:p>
        </p:txBody>
      </p:sp>
      <p:sp>
        <p:nvSpPr>
          <p:cNvPr id="2" name="Content Placeholder 1"/>
          <p:cNvSpPr>
            <a:spLocks noGrp="1"/>
          </p:cNvSpPr>
          <p:nvPr>
            <p:ph sz="quarter" idx="10"/>
          </p:nvPr>
        </p:nvSpPr>
        <p:spPr>
          <a:xfrm>
            <a:off x="495300" y="1828800"/>
            <a:ext cx="8153400" cy="4724400"/>
          </a:xfrm>
        </p:spPr>
        <p:txBody>
          <a:bodyPr>
            <a:noAutofit/>
          </a:bodyPr>
          <a:lstStyle/>
          <a:p>
            <a:pPr marL="0" indent="0">
              <a:spcBef>
                <a:spcPts val="624"/>
              </a:spcBef>
              <a:buNone/>
              <a:defRPr/>
            </a:pPr>
            <a:r>
              <a:rPr lang="en-US" u="sng" dirty="0"/>
              <a:t>Classification and Presentation</a:t>
            </a:r>
          </a:p>
          <a:p>
            <a:pPr marL="0" indent="0">
              <a:spcBef>
                <a:spcPts val="624"/>
              </a:spcBef>
              <a:buNone/>
              <a:defRPr/>
            </a:pPr>
            <a:r>
              <a:rPr lang="en-US" dirty="0"/>
              <a:t>Debt needs to be properly classified as </a:t>
            </a:r>
            <a:r>
              <a:rPr lang="en-US" b="1" dirty="0">
                <a:solidFill>
                  <a:srgbClr val="FF0000"/>
                </a:solidFill>
              </a:rPr>
              <a:t>held-to-maturity, trading, and available-for-sale</a:t>
            </a:r>
            <a:r>
              <a:rPr lang="en-US" dirty="0"/>
              <a:t>.</a:t>
            </a:r>
          </a:p>
          <a:p>
            <a:pPr marL="0" indent="0">
              <a:spcBef>
                <a:spcPts val="624"/>
              </a:spcBef>
              <a:buNone/>
              <a:defRPr/>
            </a:pPr>
            <a:r>
              <a:rPr lang="en-US" b="1" dirty="0">
                <a:solidFill>
                  <a:srgbClr val="FF0000"/>
                </a:solidFill>
              </a:rPr>
              <a:t>All trading securities </a:t>
            </a:r>
            <a:r>
              <a:rPr lang="en-US" dirty="0"/>
              <a:t>should be classified as </a:t>
            </a:r>
            <a:r>
              <a:rPr lang="en-US" b="1" dirty="0">
                <a:solidFill>
                  <a:srgbClr val="FF0000"/>
                </a:solidFill>
              </a:rPr>
              <a:t>current assets</a:t>
            </a:r>
            <a:r>
              <a:rPr lang="en-US" dirty="0"/>
              <a:t>.</a:t>
            </a:r>
          </a:p>
          <a:p>
            <a:pPr marL="0" indent="0">
              <a:spcBef>
                <a:spcPts val="624"/>
              </a:spcBef>
              <a:buNone/>
              <a:defRPr/>
            </a:pPr>
            <a:r>
              <a:rPr lang="en-US" dirty="0"/>
              <a:t>Held-to-maturity securities and individual available-for-sale securities should be classified as </a:t>
            </a:r>
            <a:r>
              <a:rPr lang="en-US" b="1" dirty="0">
                <a:solidFill>
                  <a:srgbClr val="FF0000"/>
                </a:solidFill>
              </a:rPr>
              <a:t>current or non-current assets based on whether management expects to convert them to cash within 12 months.</a:t>
            </a:r>
          </a:p>
        </p:txBody>
      </p:sp>
      <p:sp>
        <p:nvSpPr>
          <p:cNvPr id="4" name="Content Placeholder 3"/>
          <p:cNvSpPr>
            <a:spLocks noGrp="1"/>
          </p:cNvSpPr>
          <p:nvPr>
            <p:ph sz="quarter" idx="12"/>
          </p:nvPr>
        </p:nvSpPr>
        <p:spPr/>
        <p:txBody>
          <a:bodyPr/>
          <a:lstStyle/>
          <a:p>
            <a:pPr marL="0" indent="0" algn="r">
              <a:buNone/>
            </a:pPr>
            <a:r>
              <a:rPr lang="en-US" altLang="en-US" dirty="0">
                <a:solidFill>
                  <a:srgbClr val="292929"/>
                </a:solidFill>
              </a:rPr>
              <a:t>Learning Objective 16-10</a:t>
            </a:r>
            <a:endParaRPr lang="en-US" dirty="0"/>
          </a:p>
        </p:txBody>
      </p:sp>
    </p:spTree>
    <p:extLst>
      <p:ext uri="{BB962C8B-B14F-4D97-AF65-F5344CB8AC3E}">
        <p14:creationId xmlns:p14="http://schemas.microsoft.com/office/powerpoint/2010/main" val="14888749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Autofit/>
          </a:bodyPr>
          <a:lstStyle/>
          <a:p>
            <a:r>
              <a:rPr lang="en-US" dirty="0"/>
              <a:t>Advanced Module: Auditing Fair Value Measurements</a:t>
            </a:r>
            <a:r>
              <a:rPr lang="en-US" altLang="en-US" dirty="0"/>
              <a:t> (1 of 2)</a:t>
            </a:r>
            <a:endParaRPr lang="ru-RU" dirty="0"/>
          </a:p>
        </p:txBody>
      </p:sp>
      <p:sp>
        <p:nvSpPr>
          <p:cNvPr id="2" name="Content Placeholder 1"/>
          <p:cNvSpPr>
            <a:spLocks noGrp="1"/>
          </p:cNvSpPr>
          <p:nvPr>
            <p:ph sz="quarter" idx="10"/>
          </p:nvPr>
        </p:nvSpPr>
        <p:spPr>
          <a:xfrm>
            <a:off x="495300" y="1752600"/>
            <a:ext cx="8153400" cy="5095586"/>
          </a:xfrm>
        </p:spPr>
        <p:txBody>
          <a:bodyPr>
            <a:noAutofit/>
          </a:bodyPr>
          <a:lstStyle/>
          <a:p>
            <a:pPr marL="0" indent="0">
              <a:spcBef>
                <a:spcPts val="624"/>
              </a:spcBef>
              <a:buNone/>
              <a:defRPr/>
            </a:pPr>
            <a:r>
              <a:rPr lang="en-US" u="sng" dirty="0"/>
              <a:t>ASC Topic 820 Levels</a:t>
            </a:r>
          </a:p>
          <a:p>
            <a:pPr marL="0" indent="0">
              <a:spcBef>
                <a:spcPts val="624"/>
              </a:spcBef>
              <a:buNone/>
              <a:defRPr/>
            </a:pPr>
            <a:r>
              <a:rPr lang="en-US" b="1" dirty="0"/>
              <a:t>Level 1:</a:t>
            </a:r>
            <a:r>
              <a:rPr lang="en-US" dirty="0"/>
              <a:t> Valuations based on </a:t>
            </a:r>
            <a:r>
              <a:rPr lang="en-US" b="1" dirty="0">
                <a:solidFill>
                  <a:srgbClr val="FF0000"/>
                </a:solidFill>
              </a:rPr>
              <a:t>quoted prices in active markets</a:t>
            </a:r>
            <a:r>
              <a:rPr lang="en-US" dirty="0"/>
              <a:t> for identical assets. Also known as “marking to market.”</a:t>
            </a:r>
          </a:p>
          <a:p>
            <a:pPr marL="0" indent="0">
              <a:spcBef>
                <a:spcPts val="624"/>
              </a:spcBef>
              <a:buNone/>
              <a:defRPr/>
            </a:pPr>
            <a:r>
              <a:rPr lang="en-US" b="1" dirty="0"/>
              <a:t>Level 2:</a:t>
            </a:r>
            <a:r>
              <a:rPr lang="en-US" dirty="0"/>
              <a:t> </a:t>
            </a:r>
            <a:r>
              <a:rPr lang="en-US" b="1" dirty="0">
                <a:solidFill>
                  <a:srgbClr val="FF0000"/>
                </a:solidFill>
              </a:rPr>
              <a:t>Valuations based on directly or indirectly observable market data for similar assets</a:t>
            </a:r>
            <a:r>
              <a:rPr lang="en-US" dirty="0"/>
              <a:t>. Also known as “marking to matrix.”</a:t>
            </a:r>
          </a:p>
          <a:p>
            <a:pPr marL="0" indent="0">
              <a:spcBef>
                <a:spcPts val="624"/>
              </a:spcBef>
              <a:buNone/>
              <a:defRPr/>
            </a:pPr>
            <a:r>
              <a:rPr lang="en-US" b="1" dirty="0"/>
              <a:t>Level 3:</a:t>
            </a:r>
            <a:r>
              <a:rPr lang="en-US" dirty="0"/>
              <a:t> Valuations based on management’s best </a:t>
            </a:r>
            <a:r>
              <a:rPr lang="en-US" b="1" dirty="0">
                <a:solidFill>
                  <a:srgbClr val="FF0000"/>
                </a:solidFill>
              </a:rPr>
              <a:t>judgment and involve management’s assumptions</a:t>
            </a:r>
            <a:r>
              <a:rPr lang="en-US" dirty="0"/>
              <a:t>. Also known as “marking to model.”</a:t>
            </a:r>
          </a:p>
        </p:txBody>
      </p:sp>
      <p:sp>
        <p:nvSpPr>
          <p:cNvPr id="4" name="Content Placeholder 3"/>
          <p:cNvSpPr>
            <a:spLocks noGrp="1"/>
          </p:cNvSpPr>
          <p:nvPr>
            <p:ph sz="quarter" idx="12"/>
          </p:nvPr>
        </p:nvSpPr>
        <p:spPr/>
        <p:txBody>
          <a:bodyPr/>
          <a:lstStyle/>
          <a:p>
            <a:pPr marL="0" indent="0" algn="r">
              <a:buNone/>
            </a:pPr>
            <a:r>
              <a:rPr lang="en-US" altLang="en-US" dirty="0">
                <a:solidFill>
                  <a:srgbClr val="292929"/>
                </a:solidFill>
              </a:rPr>
              <a:t>Learning Objective 16-11</a:t>
            </a:r>
            <a:endParaRPr lang="en-US" dirty="0"/>
          </a:p>
        </p:txBody>
      </p:sp>
    </p:spTree>
    <p:extLst>
      <p:ext uri="{BB962C8B-B14F-4D97-AF65-F5344CB8AC3E}">
        <p14:creationId xmlns:p14="http://schemas.microsoft.com/office/powerpoint/2010/main" val="39044002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Autofit/>
          </a:bodyPr>
          <a:lstStyle/>
          <a:p>
            <a:r>
              <a:rPr lang="en-US" dirty="0"/>
              <a:t>Advanced Module: Auditing Fair Value Measurements</a:t>
            </a:r>
            <a:r>
              <a:rPr lang="en-US" altLang="en-US" dirty="0"/>
              <a:t> (2 of 2)</a:t>
            </a:r>
            <a:endParaRPr lang="ru-RU" dirty="0"/>
          </a:p>
        </p:txBody>
      </p:sp>
      <p:sp>
        <p:nvSpPr>
          <p:cNvPr id="2" name="Content Placeholder 1"/>
          <p:cNvSpPr>
            <a:spLocks noGrp="1"/>
          </p:cNvSpPr>
          <p:nvPr>
            <p:ph sz="quarter" idx="10"/>
          </p:nvPr>
        </p:nvSpPr>
        <p:spPr>
          <a:xfrm>
            <a:off x="495300" y="1905000"/>
            <a:ext cx="8153400" cy="4495800"/>
          </a:xfrm>
        </p:spPr>
        <p:txBody>
          <a:bodyPr>
            <a:noAutofit/>
          </a:bodyPr>
          <a:lstStyle/>
          <a:p>
            <a:pPr marL="0" indent="0">
              <a:buNone/>
            </a:pPr>
            <a:r>
              <a:rPr lang="en-US" altLang="en-US" b="1" dirty="0">
                <a:solidFill>
                  <a:srgbClr val="FF0000"/>
                </a:solidFill>
              </a:rPr>
              <a:t>Obtain an understanding </a:t>
            </a:r>
            <a:r>
              <a:rPr lang="en-US" altLang="en-US" dirty="0"/>
              <a:t>of how management makes the fair value measurements.</a:t>
            </a:r>
          </a:p>
          <a:p>
            <a:pPr marL="0" indent="0">
              <a:buNone/>
            </a:pPr>
            <a:r>
              <a:rPr lang="en-US" altLang="en-US" dirty="0"/>
              <a:t>Consider whether specialized skills or knowledge are required.</a:t>
            </a:r>
          </a:p>
          <a:p>
            <a:pPr marL="0" indent="0">
              <a:buNone/>
            </a:pPr>
            <a:r>
              <a:rPr lang="en-US" altLang="en-US" dirty="0"/>
              <a:t>Test the entity’s fair value measurements.</a:t>
            </a:r>
          </a:p>
          <a:p>
            <a:pPr marL="0" indent="0">
              <a:buNone/>
            </a:pPr>
            <a:r>
              <a:rPr lang="en-US" altLang="en-US" dirty="0"/>
              <a:t>Evaluate the reasonableness of the fair value measurements.</a:t>
            </a:r>
            <a:endParaRPr lang="en-US" dirty="0"/>
          </a:p>
        </p:txBody>
      </p:sp>
      <p:sp>
        <p:nvSpPr>
          <p:cNvPr id="4" name="Content Placeholder 3"/>
          <p:cNvSpPr>
            <a:spLocks noGrp="1"/>
          </p:cNvSpPr>
          <p:nvPr>
            <p:ph sz="quarter" idx="12"/>
          </p:nvPr>
        </p:nvSpPr>
        <p:spPr/>
        <p:txBody>
          <a:bodyPr/>
          <a:lstStyle/>
          <a:p>
            <a:pPr marL="0" indent="0" algn="r">
              <a:buNone/>
            </a:pPr>
            <a:r>
              <a:rPr lang="en-US" altLang="en-US" dirty="0">
                <a:solidFill>
                  <a:srgbClr val="292929"/>
                </a:solidFill>
              </a:rPr>
              <a:t>Learning Objective 16-11</a:t>
            </a:r>
            <a:endParaRPr lang="en-US" dirty="0"/>
          </a:p>
        </p:txBody>
      </p:sp>
    </p:spTree>
    <p:extLst>
      <p:ext uri="{BB962C8B-B14F-4D97-AF65-F5344CB8AC3E}">
        <p14:creationId xmlns:p14="http://schemas.microsoft.com/office/powerpoint/2010/main" val="1670975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Autofit/>
          </a:bodyPr>
          <a:lstStyle/>
          <a:p>
            <a:r>
              <a:rPr lang="en-US" dirty="0">
                <a:ea typeface="ＭＳ Ｐゴシック" charset="-128"/>
                <a:cs typeface="ＭＳ Ｐゴシック" charset="-128"/>
              </a:rPr>
              <a:t>Types of Bank Accounts</a:t>
            </a:r>
            <a:endParaRPr lang="ru-RU" dirty="0"/>
          </a:p>
        </p:txBody>
      </p:sp>
      <p:sp>
        <p:nvSpPr>
          <p:cNvPr id="2" name="Content Placeholder 1"/>
          <p:cNvSpPr>
            <a:spLocks noGrp="1"/>
          </p:cNvSpPr>
          <p:nvPr>
            <p:ph sz="quarter" idx="10"/>
          </p:nvPr>
        </p:nvSpPr>
        <p:spPr>
          <a:xfrm>
            <a:off x="495300" y="1600200"/>
            <a:ext cx="8153400" cy="4495800"/>
          </a:xfrm>
        </p:spPr>
        <p:txBody>
          <a:bodyPr>
            <a:noAutofit/>
          </a:bodyPr>
          <a:lstStyle/>
          <a:p>
            <a:pPr marL="0" indent="0">
              <a:spcBef>
                <a:spcPts val="624"/>
              </a:spcBef>
              <a:spcAft>
                <a:spcPts val="1200"/>
              </a:spcAft>
              <a:buNone/>
              <a:defRPr/>
            </a:pPr>
            <a:r>
              <a:rPr lang="en-US" dirty="0"/>
              <a:t>In order to optimize its cash flow, an </a:t>
            </a:r>
            <a:r>
              <a:rPr lang="en-US" b="1" dirty="0">
                <a:solidFill>
                  <a:srgbClr val="FF0000"/>
                </a:solidFill>
              </a:rPr>
              <a:t>entity implements procedures for accelerating the collection of cash receipts </a:t>
            </a:r>
            <a:r>
              <a:rPr lang="en-US" dirty="0"/>
              <a:t>and </a:t>
            </a:r>
            <a:r>
              <a:rPr lang="en-US" b="1" dirty="0">
                <a:solidFill>
                  <a:srgbClr val="FF0000"/>
                </a:solidFill>
              </a:rPr>
              <a:t>delaying the payment of cash disbursements</a:t>
            </a:r>
            <a:r>
              <a:rPr lang="en-US" dirty="0"/>
              <a:t>, to the extent delay is appropriate.</a:t>
            </a:r>
          </a:p>
          <a:p>
            <a:pPr marL="0" indent="0">
              <a:spcBef>
                <a:spcPts val="624"/>
              </a:spcBef>
              <a:buNone/>
              <a:defRPr/>
            </a:pPr>
            <a:r>
              <a:rPr lang="en-US" dirty="0"/>
              <a:t>Types of Bank Accounts</a:t>
            </a:r>
          </a:p>
          <a:p>
            <a:pPr>
              <a:spcBef>
                <a:spcPts val="624"/>
              </a:spcBef>
              <a:defRPr/>
            </a:pPr>
            <a:r>
              <a:rPr lang="en-US" dirty="0"/>
              <a:t>General Cash Account</a:t>
            </a:r>
          </a:p>
          <a:p>
            <a:pPr>
              <a:spcBef>
                <a:spcPts val="624"/>
              </a:spcBef>
              <a:defRPr/>
            </a:pPr>
            <a:r>
              <a:rPr lang="en-US" dirty="0" err="1"/>
              <a:t>Imprest</a:t>
            </a:r>
            <a:r>
              <a:rPr lang="en-US" dirty="0"/>
              <a:t> Cash Accounts</a:t>
            </a:r>
          </a:p>
          <a:p>
            <a:pPr>
              <a:spcBef>
                <a:spcPts val="624"/>
              </a:spcBef>
              <a:defRPr/>
            </a:pPr>
            <a:r>
              <a:rPr lang="en-US" dirty="0"/>
              <a:t>Branch Accounts</a:t>
            </a:r>
          </a:p>
        </p:txBody>
      </p:sp>
      <p:sp>
        <p:nvSpPr>
          <p:cNvPr id="4" name="Content Placeholder 3"/>
          <p:cNvSpPr>
            <a:spLocks noGrp="1"/>
          </p:cNvSpPr>
          <p:nvPr>
            <p:ph sz="quarter" idx="12"/>
          </p:nvPr>
        </p:nvSpPr>
        <p:spPr/>
        <p:txBody>
          <a:bodyPr/>
          <a:lstStyle/>
          <a:p>
            <a:pPr marL="0" indent="0" algn="r">
              <a:buNone/>
            </a:pPr>
            <a:r>
              <a:rPr lang="en-US" altLang="en-US" dirty="0">
                <a:solidFill>
                  <a:srgbClr val="292929"/>
                </a:solidFill>
              </a:rPr>
              <a:t>Learning Objective 16-2</a:t>
            </a:r>
            <a:endParaRPr lang="en-US" dirty="0"/>
          </a:p>
        </p:txBody>
      </p:sp>
    </p:spTree>
    <p:extLst>
      <p:ext uri="{BB962C8B-B14F-4D97-AF65-F5344CB8AC3E}">
        <p14:creationId xmlns:p14="http://schemas.microsoft.com/office/powerpoint/2010/main" val="3597759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Autofit/>
          </a:bodyPr>
          <a:lstStyle/>
          <a:p>
            <a:r>
              <a:rPr lang="en-US" altLang="en-US" dirty="0"/>
              <a:t>Control Risk Assessment—Cash</a:t>
            </a:r>
            <a:endParaRPr lang="ru-RU" dirty="0"/>
          </a:p>
        </p:txBody>
      </p:sp>
      <p:sp>
        <p:nvSpPr>
          <p:cNvPr id="2" name="Content Placeholder 1"/>
          <p:cNvSpPr>
            <a:spLocks noGrp="1"/>
          </p:cNvSpPr>
          <p:nvPr>
            <p:ph sz="quarter" idx="10"/>
          </p:nvPr>
        </p:nvSpPr>
        <p:spPr>
          <a:xfrm>
            <a:off x="495300" y="1905000"/>
            <a:ext cx="8153400" cy="4678362"/>
          </a:xfrm>
        </p:spPr>
        <p:txBody>
          <a:bodyPr>
            <a:noAutofit/>
          </a:bodyPr>
          <a:lstStyle/>
          <a:p>
            <a:pPr marL="0" indent="0">
              <a:spcBef>
                <a:spcPts val="624"/>
              </a:spcBef>
              <a:buNone/>
              <a:defRPr/>
            </a:pPr>
            <a:r>
              <a:rPr lang="en-US" dirty="0"/>
              <a:t>The reliability of the entity’s controls over cash affects the </a:t>
            </a:r>
            <a:r>
              <a:rPr lang="en-US" b="1" dirty="0">
                <a:solidFill>
                  <a:srgbClr val="FF0000"/>
                </a:solidFill>
              </a:rPr>
              <a:t>nature and extent of the auditor’s tests of details.</a:t>
            </a:r>
          </a:p>
          <a:p>
            <a:pPr>
              <a:spcBef>
                <a:spcPts val="624"/>
              </a:spcBef>
              <a:defRPr/>
            </a:pPr>
            <a:r>
              <a:rPr lang="en-US" dirty="0"/>
              <a:t>Controls for Cash Receipts</a:t>
            </a:r>
          </a:p>
          <a:p>
            <a:pPr>
              <a:spcBef>
                <a:spcPts val="624"/>
              </a:spcBef>
              <a:defRPr/>
            </a:pPr>
            <a:r>
              <a:rPr lang="en-US" dirty="0"/>
              <a:t>Controls for Cash Disbursements</a:t>
            </a:r>
          </a:p>
          <a:p>
            <a:pPr marL="0" indent="0">
              <a:spcBef>
                <a:spcPts val="624"/>
              </a:spcBef>
              <a:buNone/>
              <a:defRPr/>
            </a:pPr>
            <a:r>
              <a:rPr lang="en-US" b="1" dirty="0">
                <a:solidFill>
                  <a:srgbClr val="FF0000"/>
                </a:solidFill>
              </a:rPr>
              <a:t>A major control that directly affects the audit of cash is the completion of a monthly bank reconciliation</a:t>
            </a:r>
            <a:r>
              <a:rPr lang="en-US" dirty="0"/>
              <a:t> by entity personnel who are independent of the handling and recording of cash receipts and cash disbursements.</a:t>
            </a:r>
          </a:p>
        </p:txBody>
      </p:sp>
      <p:sp>
        <p:nvSpPr>
          <p:cNvPr id="4" name="Content Placeholder 3"/>
          <p:cNvSpPr>
            <a:spLocks noGrp="1"/>
          </p:cNvSpPr>
          <p:nvPr>
            <p:ph sz="quarter" idx="12"/>
          </p:nvPr>
        </p:nvSpPr>
        <p:spPr/>
        <p:txBody>
          <a:bodyPr/>
          <a:lstStyle/>
          <a:p>
            <a:pPr marL="0" indent="0" algn="r">
              <a:buNone/>
            </a:pPr>
            <a:r>
              <a:rPr lang="en-US" altLang="en-US" dirty="0">
                <a:solidFill>
                  <a:srgbClr val="292929"/>
                </a:solidFill>
              </a:rPr>
              <a:t>Learning Objective 16-2</a:t>
            </a:r>
            <a:endParaRPr lang="en-US" dirty="0"/>
          </a:p>
        </p:txBody>
      </p:sp>
    </p:spTree>
    <p:extLst>
      <p:ext uri="{BB962C8B-B14F-4D97-AF65-F5344CB8AC3E}">
        <p14:creationId xmlns:p14="http://schemas.microsoft.com/office/powerpoint/2010/main" val="3772176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 y="274638"/>
            <a:ext cx="9052560" cy="1143000"/>
          </a:xfrm>
        </p:spPr>
        <p:txBody>
          <a:bodyPr>
            <a:noAutofit/>
          </a:bodyPr>
          <a:lstStyle/>
          <a:p>
            <a:r>
              <a:rPr lang="en-US" dirty="0"/>
              <a:t>Substantive Analytical Procedures—Cash</a:t>
            </a:r>
            <a:endParaRPr lang="ru-RU" dirty="0"/>
          </a:p>
        </p:txBody>
      </p:sp>
      <p:sp>
        <p:nvSpPr>
          <p:cNvPr id="2" name="Content Placeholder 1"/>
          <p:cNvSpPr>
            <a:spLocks noGrp="1"/>
          </p:cNvSpPr>
          <p:nvPr>
            <p:ph sz="quarter" idx="10"/>
          </p:nvPr>
        </p:nvSpPr>
        <p:spPr>
          <a:xfrm>
            <a:off x="495300" y="1524000"/>
            <a:ext cx="8420100" cy="4876800"/>
          </a:xfrm>
        </p:spPr>
        <p:txBody>
          <a:bodyPr>
            <a:noAutofit/>
          </a:bodyPr>
          <a:lstStyle/>
          <a:p>
            <a:pPr marL="0" indent="0">
              <a:spcBef>
                <a:spcPts val="624"/>
              </a:spcBef>
              <a:buNone/>
              <a:defRPr/>
            </a:pPr>
            <a:r>
              <a:rPr lang="en-US" dirty="0"/>
              <a:t>Because of the residual nature of the cash account, the auditor’s use of substantive analytical procedures for auditing cash is typically limited to . . .</a:t>
            </a:r>
          </a:p>
          <a:p>
            <a:pPr>
              <a:spcBef>
                <a:spcPts val="624"/>
              </a:spcBef>
              <a:defRPr/>
            </a:pPr>
            <a:r>
              <a:rPr lang="en-US" dirty="0"/>
              <a:t>comparisons with prior years’ cash balances.</a:t>
            </a:r>
          </a:p>
          <a:p>
            <a:pPr>
              <a:spcBef>
                <a:spcPts val="624"/>
              </a:spcBef>
              <a:defRPr/>
            </a:pPr>
            <a:r>
              <a:rPr lang="en-US" dirty="0"/>
              <a:t>comparisons with budgeted amounts.</a:t>
            </a:r>
          </a:p>
          <a:p>
            <a:pPr lvl="1">
              <a:spcBef>
                <a:spcPts val="624"/>
              </a:spcBef>
              <a:buFont typeface="Arial" pitchFamily="34" charset="0"/>
              <a:buChar char="•"/>
              <a:defRPr/>
            </a:pPr>
            <a:r>
              <a:rPr lang="en-US" dirty="0"/>
              <a:t>This limited applicability of substantive analytical procedures is normally offset by (1) extensive tests of controls and/or substantive tests of transactions for cash receipts and disbursements or (2) extensive tests of the entity’s bank reconciliations.</a:t>
            </a:r>
          </a:p>
        </p:txBody>
      </p:sp>
      <p:sp>
        <p:nvSpPr>
          <p:cNvPr id="4" name="Content Placeholder 3"/>
          <p:cNvSpPr>
            <a:spLocks noGrp="1"/>
          </p:cNvSpPr>
          <p:nvPr>
            <p:ph sz="quarter" idx="12"/>
          </p:nvPr>
        </p:nvSpPr>
        <p:spPr/>
        <p:txBody>
          <a:bodyPr/>
          <a:lstStyle/>
          <a:p>
            <a:pPr marL="0" indent="0" algn="r">
              <a:buNone/>
            </a:pPr>
            <a:r>
              <a:rPr lang="en-US" altLang="en-US" dirty="0">
                <a:solidFill>
                  <a:srgbClr val="292929"/>
                </a:solidFill>
              </a:rPr>
              <a:t>Learning Objective 16-3, 16-4</a:t>
            </a:r>
            <a:endParaRPr lang="en-US" dirty="0"/>
          </a:p>
        </p:txBody>
      </p:sp>
    </p:spTree>
    <p:extLst>
      <p:ext uri="{BB962C8B-B14F-4D97-AF65-F5344CB8AC3E}">
        <p14:creationId xmlns:p14="http://schemas.microsoft.com/office/powerpoint/2010/main" val="37744106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 y="389667"/>
            <a:ext cx="9052560" cy="1095505"/>
          </a:xfrm>
        </p:spPr>
        <p:txBody>
          <a:bodyPr>
            <a:noAutofit/>
          </a:bodyPr>
          <a:lstStyle/>
          <a:p>
            <a:r>
              <a:rPr lang="en-US" sz="2800" dirty="0"/>
              <a:t>TABLE 16-1 Examples of Tests of Transactions for Cash Receipts and Disbursements (1 of 2)</a:t>
            </a:r>
            <a:endParaRPr lang="ru-RU" sz="2800" dirty="0"/>
          </a:p>
        </p:txBody>
      </p:sp>
      <p:sp>
        <p:nvSpPr>
          <p:cNvPr id="6" name="Content Placeholder 5"/>
          <p:cNvSpPr>
            <a:spLocks noGrp="1"/>
          </p:cNvSpPr>
          <p:nvPr>
            <p:ph sz="quarter" idx="10"/>
          </p:nvPr>
        </p:nvSpPr>
        <p:spPr>
          <a:xfrm>
            <a:off x="304800" y="1600200"/>
            <a:ext cx="7696200" cy="533400"/>
          </a:xfrm>
        </p:spPr>
        <p:txBody>
          <a:bodyPr>
            <a:normAutofit/>
          </a:bodyPr>
          <a:lstStyle/>
          <a:p>
            <a:pPr marL="0" indent="0">
              <a:buNone/>
            </a:pPr>
            <a:r>
              <a:rPr lang="en-US" sz="2400" dirty="0"/>
              <a:t>Example Substantive Tests of Transactions*</a:t>
            </a:r>
            <a:endParaRPr lang="ru-RU" sz="2400" dirty="0"/>
          </a:p>
        </p:txBody>
      </p:sp>
      <p:graphicFrame>
        <p:nvGraphicFramePr>
          <p:cNvPr id="15" name="Table Placeholder 14"/>
          <p:cNvGraphicFramePr>
            <a:graphicFrameLocks noGrp="1"/>
          </p:cNvGraphicFramePr>
          <p:nvPr>
            <p:ph type="tbl" sz="quarter" idx="14"/>
            <p:extLst>
              <p:ext uri="{D42A27DB-BD31-4B8C-83A1-F6EECF244321}">
                <p14:modId xmlns:p14="http://schemas.microsoft.com/office/powerpoint/2010/main" val="3229841328"/>
              </p:ext>
            </p:extLst>
          </p:nvPr>
        </p:nvGraphicFramePr>
        <p:xfrm>
          <a:off x="304800" y="2286000"/>
          <a:ext cx="8665369" cy="4114800"/>
        </p:xfrm>
        <a:graphic>
          <a:graphicData uri="http://schemas.openxmlformats.org/drawingml/2006/table">
            <a:tbl>
              <a:tblPr firstRow="1" bandRow="1">
                <a:tableStyleId>{5940675A-B579-460E-94D1-54222C63F5DA}</a:tableStyleId>
              </a:tblPr>
              <a:tblGrid>
                <a:gridCol w="1938338">
                  <a:extLst>
                    <a:ext uri="{9D8B030D-6E8A-4147-A177-3AD203B41FA5}">
                      <a16:colId xmlns:a16="http://schemas.microsoft.com/office/drawing/2014/main" val="20000"/>
                    </a:ext>
                  </a:extLst>
                </a:gridCol>
                <a:gridCol w="3200400">
                  <a:extLst>
                    <a:ext uri="{9D8B030D-6E8A-4147-A177-3AD203B41FA5}">
                      <a16:colId xmlns:a16="http://schemas.microsoft.com/office/drawing/2014/main" val="20001"/>
                    </a:ext>
                  </a:extLst>
                </a:gridCol>
                <a:gridCol w="3526631">
                  <a:extLst>
                    <a:ext uri="{9D8B030D-6E8A-4147-A177-3AD203B41FA5}">
                      <a16:colId xmlns:a16="http://schemas.microsoft.com/office/drawing/2014/main" val="20002"/>
                    </a:ext>
                  </a:extLst>
                </a:gridCol>
              </a:tblGrid>
              <a:tr h="1524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kern="1200" dirty="0">
                          <a:effectLst/>
                          <a:latin typeface="Verdana" pitchFamily="34" charset="0"/>
                          <a:ea typeface="Verdana" pitchFamily="34" charset="0"/>
                          <a:cs typeface="Verdana" pitchFamily="34" charset="0"/>
                        </a:rPr>
                        <a:t>Assertions about</a:t>
                      </a:r>
                      <a:r>
                        <a:rPr lang="en-US" sz="1200" b="1" kern="1200" baseline="0" dirty="0">
                          <a:effectLst/>
                          <a:latin typeface="Verdana" pitchFamily="34" charset="0"/>
                          <a:ea typeface="Verdana" pitchFamily="34" charset="0"/>
                          <a:cs typeface="Verdana" pitchFamily="34" charset="0"/>
                        </a:rPr>
                        <a:t> </a:t>
                      </a:r>
                      <a:r>
                        <a:rPr lang="en-US" sz="1200" b="1" kern="1200" dirty="0">
                          <a:effectLst/>
                          <a:latin typeface="Verdana" pitchFamily="34" charset="0"/>
                          <a:ea typeface="Verdana" pitchFamily="34" charset="0"/>
                          <a:cs typeface="Verdana" pitchFamily="34" charset="0"/>
                        </a:rPr>
                        <a:t>Classes of</a:t>
                      </a:r>
                      <a:r>
                        <a:rPr lang="en-US" sz="1200" b="1" kern="1200" baseline="0" dirty="0">
                          <a:effectLst/>
                          <a:latin typeface="Verdana" pitchFamily="34" charset="0"/>
                          <a:ea typeface="Verdana" pitchFamily="34" charset="0"/>
                          <a:cs typeface="Verdana" pitchFamily="34" charset="0"/>
                        </a:rPr>
                        <a:t> </a:t>
                      </a:r>
                      <a:r>
                        <a:rPr lang="en-US" sz="1200" b="1" kern="1200" dirty="0">
                          <a:effectLst/>
                          <a:latin typeface="Verdana" pitchFamily="34" charset="0"/>
                          <a:ea typeface="Verdana" pitchFamily="34" charset="0"/>
                          <a:cs typeface="Verdana" pitchFamily="34" charset="0"/>
                        </a:rPr>
                        <a:t>Transactions </a:t>
                      </a:r>
                      <a:endParaRPr lang="en-US" sz="1200" b="1" i="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kern="1200" dirty="0">
                          <a:effectLst/>
                          <a:latin typeface="Verdana" pitchFamily="34" charset="0"/>
                          <a:ea typeface="Verdana" pitchFamily="34" charset="0"/>
                          <a:cs typeface="Verdana" pitchFamily="34" charset="0"/>
                        </a:rPr>
                        <a:t>Cash Receipts</a:t>
                      </a:r>
                      <a:endParaRPr lang="en-US" sz="1200" b="1" i="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kern="1200" dirty="0">
                          <a:effectLst/>
                          <a:latin typeface="Verdana" pitchFamily="34" charset="0"/>
                          <a:ea typeface="Verdana" pitchFamily="34" charset="0"/>
                          <a:cs typeface="Verdana" pitchFamily="34" charset="0"/>
                        </a:rPr>
                        <a:t>Cash Disbursements</a:t>
                      </a:r>
                      <a:endParaRPr lang="en-US" sz="1200" b="1" i="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0"/>
                  </a:ext>
                </a:extLst>
              </a:tr>
              <a:tr h="121920">
                <a:tc>
                  <a:txBody>
                    <a:bodyPr/>
                    <a:lstStyle/>
                    <a:p>
                      <a:r>
                        <a:rPr lang="en-US" sz="1200" dirty="0">
                          <a:latin typeface="Verdana" panose="020B0604030504040204" pitchFamily="34" charset="0"/>
                          <a:ea typeface="Verdana" panose="020B0604030504040204" pitchFamily="34" charset="0"/>
                          <a:cs typeface="Verdana" panose="020B0604030504040204" pitchFamily="34" charset="0"/>
                        </a:rPr>
                        <a:t>Occurrence</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effectLst/>
                          <a:latin typeface="Verdana" pitchFamily="34" charset="0"/>
                          <a:ea typeface="Verdana" pitchFamily="34" charset="0"/>
                          <a:cs typeface="Verdana" pitchFamily="34" charset="0"/>
                        </a:rPr>
                        <a:t>Vouch a sample of entries in the cash</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receipts journal to remittance advices, </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daily deposit slips, and bank statement</a:t>
                      </a:r>
                      <a:endParaRPr lang="en-US" sz="12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en-US" sz="1200" dirty="0">
                          <a:latin typeface="Verdana" pitchFamily="34" charset="0"/>
                          <a:ea typeface="Verdana" pitchFamily="34" charset="0"/>
                          <a:cs typeface="Verdana" pitchFamily="34" charset="0"/>
                        </a:rPr>
                        <a:t>Vouch a sample of entries from the</a:t>
                      </a:r>
                      <a:r>
                        <a:rPr lang="en-US" sz="1200" baseline="0" dirty="0">
                          <a:latin typeface="Verdana" pitchFamily="34" charset="0"/>
                          <a:ea typeface="Verdana" pitchFamily="34" charset="0"/>
                          <a:cs typeface="Verdana" pitchFamily="34" charset="0"/>
                        </a:rPr>
                        <a:t> </a:t>
                      </a:r>
                      <a:r>
                        <a:rPr lang="en-US" sz="1200" dirty="0">
                          <a:latin typeface="Verdana" pitchFamily="34" charset="0"/>
                          <a:ea typeface="Verdana" pitchFamily="34" charset="0"/>
                          <a:cs typeface="Verdana" pitchFamily="34" charset="0"/>
                        </a:rPr>
                        <a:t>cash disbursements</a:t>
                      </a:r>
                      <a:r>
                        <a:rPr lang="en-US" sz="1200" baseline="0" dirty="0">
                          <a:latin typeface="Verdana" pitchFamily="34" charset="0"/>
                          <a:ea typeface="Verdana" pitchFamily="34" charset="0"/>
                          <a:cs typeface="Verdana" pitchFamily="34" charset="0"/>
                        </a:rPr>
                        <a:t> </a:t>
                      </a:r>
                      <a:r>
                        <a:rPr lang="en-US" sz="1200" dirty="0">
                          <a:latin typeface="Verdana" pitchFamily="34" charset="0"/>
                          <a:ea typeface="Verdana" pitchFamily="34" charset="0"/>
                          <a:cs typeface="Verdana" pitchFamily="34" charset="0"/>
                        </a:rPr>
                        <a:t>journal to</a:t>
                      </a:r>
                      <a:r>
                        <a:rPr lang="en-US" sz="1200" baseline="0" dirty="0">
                          <a:latin typeface="Verdana" pitchFamily="34" charset="0"/>
                          <a:ea typeface="Verdana" pitchFamily="34" charset="0"/>
                          <a:cs typeface="Verdana" pitchFamily="34" charset="0"/>
                        </a:rPr>
                        <a:t> </a:t>
                      </a:r>
                      <a:r>
                        <a:rPr lang="en-US" sz="1200" dirty="0">
                          <a:latin typeface="Verdana" pitchFamily="34" charset="0"/>
                          <a:ea typeface="Verdana" pitchFamily="34" charset="0"/>
                          <a:cs typeface="Verdana" pitchFamily="34" charset="0"/>
                        </a:rPr>
                        <a:t>canceled checks, voucher packet, </a:t>
                      </a:r>
                      <a:r>
                        <a:rPr lang="en-US" sz="1200" baseline="0" dirty="0">
                          <a:latin typeface="Verdana" pitchFamily="34" charset="0"/>
                          <a:ea typeface="Verdana" pitchFamily="34" charset="0"/>
                          <a:cs typeface="Verdana" pitchFamily="34" charset="0"/>
                        </a:rPr>
                        <a:t> </a:t>
                      </a:r>
                      <a:r>
                        <a:rPr lang="en-US" sz="1200" dirty="0">
                          <a:latin typeface="Verdana" pitchFamily="34" charset="0"/>
                          <a:ea typeface="Verdana" pitchFamily="34" charset="0"/>
                          <a:cs typeface="Verdana" pitchFamily="34" charset="0"/>
                        </a:rPr>
                        <a:t>and</a:t>
                      </a:r>
                      <a:r>
                        <a:rPr lang="en-US" sz="1200" baseline="0" dirty="0">
                          <a:latin typeface="Verdana" pitchFamily="34" charset="0"/>
                          <a:ea typeface="Verdana" pitchFamily="34" charset="0"/>
                          <a:cs typeface="Verdana" pitchFamily="34" charset="0"/>
                        </a:rPr>
                        <a:t> </a:t>
                      </a:r>
                      <a:r>
                        <a:rPr lang="en-US" sz="1200" dirty="0">
                          <a:latin typeface="Verdana" pitchFamily="34" charset="0"/>
                          <a:ea typeface="Verdana" pitchFamily="34" charset="0"/>
                          <a:cs typeface="Verdana" pitchFamily="34" charset="0"/>
                        </a:rPr>
                        <a:t>bank statement</a:t>
                      </a:r>
                    </a:p>
                  </a:txBody>
                  <a:tcPr/>
                </a:tc>
                <a:extLst>
                  <a:ext uri="{0D108BD9-81ED-4DB2-BD59-A6C34878D82A}">
                    <a16:rowId xmlns:a16="http://schemas.microsoft.com/office/drawing/2014/main" val="10001"/>
                  </a:ext>
                </a:extLst>
              </a:tr>
              <a:tr h="370840">
                <a:tc>
                  <a:txBody>
                    <a:bodyPr/>
                    <a:lstStyle/>
                    <a:p>
                      <a:r>
                        <a:rPr lang="en-US" sz="1200" dirty="0">
                          <a:latin typeface="Verdana" panose="020B0604030504040204" pitchFamily="34" charset="0"/>
                          <a:ea typeface="Verdana" panose="020B0604030504040204" pitchFamily="34" charset="0"/>
                          <a:cs typeface="Verdana" panose="020B0604030504040204" pitchFamily="34" charset="0"/>
                        </a:rPr>
                        <a:t>Completeness</a:t>
                      </a:r>
                    </a:p>
                  </a:txBody>
                  <a:tcPr anchor="ctr"/>
                </a:tc>
                <a:tc>
                  <a:txBody>
                    <a:bodyPr/>
                    <a:lstStyle/>
                    <a:p>
                      <a:r>
                        <a:rPr lang="en-US" sz="1200" dirty="0">
                          <a:latin typeface="Verdana" pitchFamily="34" charset="0"/>
                          <a:ea typeface="Verdana" pitchFamily="34" charset="0"/>
                          <a:cs typeface="Verdana" pitchFamily="34" charset="0"/>
                        </a:rPr>
                        <a:t>Trace a sample of remittance advices to cash</a:t>
                      </a:r>
                      <a:r>
                        <a:rPr lang="en-US" sz="1200" baseline="0" dirty="0">
                          <a:latin typeface="Verdana" pitchFamily="34" charset="0"/>
                          <a:ea typeface="Verdana" pitchFamily="34" charset="0"/>
                          <a:cs typeface="Verdana" pitchFamily="34" charset="0"/>
                        </a:rPr>
                        <a:t> </a:t>
                      </a:r>
                      <a:r>
                        <a:rPr lang="en-US" sz="1200" dirty="0">
                          <a:latin typeface="Verdana" pitchFamily="34" charset="0"/>
                          <a:ea typeface="Verdana" pitchFamily="34" charset="0"/>
                          <a:cs typeface="Verdana" pitchFamily="34" charset="0"/>
                        </a:rPr>
                        <a:t>receipts journal</a:t>
                      </a:r>
                      <a:r>
                        <a:rPr lang="en-US" sz="1200" baseline="0" dirty="0">
                          <a:latin typeface="Verdana" pitchFamily="34" charset="0"/>
                          <a:ea typeface="Verdana" pitchFamily="34" charset="0"/>
                          <a:cs typeface="Verdana" pitchFamily="34" charset="0"/>
                        </a:rPr>
                        <a:t> </a:t>
                      </a:r>
                      <a:r>
                        <a:rPr lang="en-US" sz="1200" dirty="0">
                          <a:latin typeface="Verdana" pitchFamily="34" charset="0"/>
                          <a:ea typeface="Verdana" pitchFamily="34" charset="0"/>
                          <a:cs typeface="Verdana" pitchFamily="34" charset="0"/>
                        </a:rPr>
                        <a:t>and, if necessary, to</a:t>
                      </a:r>
                      <a:r>
                        <a:rPr lang="en-US" sz="1200" baseline="0" dirty="0">
                          <a:latin typeface="Verdana" pitchFamily="34" charset="0"/>
                          <a:ea typeface="Verdana" pitchFamily="34" charset="0"/>
                          <a:cs typeface="Verdana" pitchFamily="34" charset="0"/>
                        </a:rPr>
                        <a:t> </a:t>
                      </a:r>
                      <a:r>
                        <a:rPr lang="en-US" sz="1200" dirty="0">
                          <a:latin typeface="Verdana" pitchFamily="34" charset="0"/>
                          <a:ea typeface="Verdana" pitchFamily="34" charset="0"/>
                          <a:cs typeface="Verdana" pitchFamily="34" charset="0"/>
                        </a:rPr>
                        <a:t>deposit slips</a:t>
                      </a:r>
                    </a:p>
                  </a:txBody>
                  <a:tcPr/>
                </a:tc>
                <a:tc>
                  <a:txBody>
                    <a:bodyPr/>
                    <a:lstStyle/>
                    <a:p>
                      <a:r>
                        <a:rPr lang="en-US" sz="1200" dirty="0">
                          <a:latin typeface="Verdana" pitchFamily="34" charset="0"/>
                          <a:ea typeface="Verdana" pitchFamily="34" charset="0"/>
                          <a:cs typeface="Verdana" pitchFamily="34" charset="0"/>
                        </a:rPr>
                        <a:t>Trace a sample of canceled checks to </a:t>
                      </a:r>
                      <a:r>
                        <a:rPr lang="en-US" sz="1200" baseline="0" dirty="0">
                          <a:latin typeface="Verdana" pitchFamily="34" charset="0"/>
                          <a:ea typeface="Verdana" pitchFamily="34" charset="0"/>
                          <a:cs typeface="Verdana" pitchFamily="34" charset="0"/>
                        </a:rPr>
                        <a:t> </a:t>
                      </a:r>
                      <a:r>
                        <a:rPr lang="en-US" sz="1200" dirty="0">
                          <a:latin typeface="Verdana" pitchFamily="34" charset="0"/>
                          <a:ea typeface="Verdana" pitchFamily="34" charset="0"/>
                          <a:cs typeface="Verdana" pitchFamily="34" charset="0"/>
                        </a:rPr>
                        <a:t>the cash </a:t>
                      </a:r>
                      <a:r>
                        <a:rPr lang="en-US" sz="1200" kern="1200" dirty="0">
                          <a:effectLst/>
                          <a:latin typeface="Verdana" pitchFamily="34" charset="0"/>
                          <a:ea typeface="Verdana" pitchFamily="34" charset="0"/>
                          <a:cs typeface="Verdana" pitchFamily="34" charset="0"/>
                        </a:rPr>
                        <a:t>disbursements journal </a:t>
                      </a:r>
                      <a:endParaRPr lang="en-US" sz="1200" dirty="0">
                        <a:latin typeface="Verdana" panose="020B0604030504040204" pitchFamily="34" charset="0"/>
                        <a:ea typeface="Verdana" panose="020B0604030504040204" pitchFamily="34" charset="0"/>
                        <a:cs typeface="Verdana" panose="020B0604030504040204" pitchFamily="34" charset="0"/>
                      </a:endParaRPr>
                    </a:p>
                  </a:txBody>
                  <a:tcPr/>
                </a:tc>
                <a:extLst>
                  <a:ext uri="{0D108BD9-81ED-4DB2-BD59-A6C34878D82A}">
                    <a16:rowId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effectLst/>
                          <a:latin typeface="Verdana" pitchFamily="34" charset="0"/>
                          <a:ea typeface="Verdana" pitchFamily="34" charset="0"/>
                          <a:cs typeface="Verdana" pitchFamily="34" charset="0"/>
                        </a:rPr>
                        <a:t>Authorization</a:t>
                      </a:r>
                      <a:endParaRPr lang="en-US" sz="12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en-US" sz="1200" kern="1200" dirty="0">
                          <a:effectLst/>
                          <a:latin typeface="Verdana" pitchFamily="34" charset="0"/>
                          <a:ea typeface="Verdana" pitchFamily="34" charset="0"/>
                          <a:cs typeface="Verdana" pitchFamily="34" charset="0"/>
                        </a:rPr>
                        <a:t>For a sample of days, examine the</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signature</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on the deposit</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slip and the check</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endorsements for proper authorization</a:t>
                      </a:r>
                      <a:endParaRPr lang="en-US" sz="12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en-US" sz="1200" kern="1200" dirty="0">
                          <a:effectLst/>
                          <a:latin typeface="Verdana" pitchFamily="34" charset="0"/>
                          <a:ea typeface="Verdana" pitchFamily="34" charset="0"/>
                          <a:cs typeface="Verdana" pitchFamily="34" charset="0"/>
                        </a:rPr>
                        <a:t>Examine a sample of canceled checks </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for authorized</a:t>
                      </a:r>
                      <a:r>
                        <a:rPr lang="en-US" sz="1200" kern="1200" baseline="0" dirty="0">
                          <a:effectLst/>
                          <a:latin typeface="Verdana" pitchFamily="34" charset="0"/>
                          <a:ea typeface="Verdana" pitchFamily="34" charset="0"/>
                          <a:cs typeface="Verdana" pitchFamily="34" charset="0"/>
                        </a:rPr>
                        <a:t> signature and proper endorsement</a:t>
                      </a:r>
                      <a:endParaRPr lang="en-US" sz="12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a:tc>
                <a:extLst>
                  <a:ext uri="{0D108BD9-81ED-4DB2-BD59-A6C34878D82A}">
                    <a16:rowId xmlns:a16="http://schemas.microsoft.com/office/drawing/2014/main"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effectLst/>
                          <a:latin typeface="Verdana" pitchFamily="34" charset="0"/>
                          <a:ea typeface="Verdana" pitchFamily="34" charset="0"/>
                          <a:cs typeface="Verdana" pitchFamily="34" charset="0"/>
                        </a:rPr>
                        <a:t>Accuracy</a:t>
                      </a:r>
                      <a:endParaRPr lang="en-US" sz="12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en-US" sz="1200" kern="1200" dirty="0">
                          <a:effectLst/>
                          <a:latin typeface="Verdana" pitchFamily="34" charset="0"/>
                          <a:ea typeface="Verdana" pitchFamily="34" charset="0"/>
                          <a:cs typeface="Verdana" pitchFamily="34" charset="0"/>
                        </a:rPr>
                        <a:t>For a sample of daily deposits, foot the</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remittance advices and</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entries on the</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deposit slip and agree to the cash receipts</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journal and bank statement </a:t>
                      </a:r>
                      <a:endParaRPr lang="en-US" sz="1200" kern="1200" baseline="0" dirty="0">
                        <a:effectLst/>
                        <a:latin typeface="Verdana" pitchFamily="34" charset="0"/>
                        <a:ea typeface="Verdana" pitchFamily="34" charset="0"/>
                        <a:cs typeface="Verdana" pitchFamily="34" charset="0"/>
                      </a:endParaRPr>
                    </a:p>
                    <a:p>
                      <a:r>
                        <a:rPr lang="en-US" sz="1200" kern="1200" dirty="0">
                          <a:effectLst/>
                          <a:latin typeface="Verdana" pitchFamily="34" charset="0"/>
                          <a:ea typeface="Verdana" pitchFamily="34" charset="0"/>
                          <a:cs typeface="Verdana" pitchFamily="34" charset="0"/>
                        </a:rPr>
                        <a:t>For a sample of weeks, foot the cash</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receipts journal and</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agree posting to the</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general ledger </a:t>
                      </a:r>
                      <a:endParaRPr lang="en-US" sz="12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en-US" sz="1200" kern="1200" dirty="0">
                          <a:effectLst/>
                          <a:latin typeface="Verdana" pitchFamily="34" charset="0"/>
                          <a:ea typeface="Verdana" pitchFamily="34" charset="0"/>
                          <a:cs typeface="Verdana" pitchFamily="34" charset="0"/>
                        </a:rPr>
                        <a:t>For a sample of voucher packets, </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agree amounts in</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purchase order, </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receiving report, invoice, canceled</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check, and disbursement journal</a:t>
                      </a:r>
                    </a:p>
                    <a:p>
                      <a:r>
                        <a:rPr lang="en-US" sz="1200" kern="1200" dirty="0">
                          <a:effectLst/>
                          <a:latin typeface="Verdana" pitchFamily="34" charset="0"/>
                          <a:ea typeface="Verdana" pitchFamily="34" charset="0"/>
                          <a:cs typeface="Verdana" pitchFamily="34" charset="0"/>
                        </a:rPr>
                        <a:t>For a sample of weeks, foot the cash</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disbursements</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journal and agree </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posting to the general ledger</a:t>
                      </a:r>
                      <a:endParaRPr lang="en-US" sz="1200" dirty="0">
                        <a:latin typeface="Verdana" panose="020B0604030504040204" pitchFamily="34" charset="0"/>
                        <a:ea typeface="Verdana" panose="020B0604030504040204" pitchFamily="34" charset="0"/>
                        <a:cs typeface="Verdana" panose="020B0604030504040204" pitchFamily="34" charset="0"/>
                      </a:endParaRPr>
                    </a:p>
                  </a:txBody>
                  <a:tcPr/>
                </a:tc>
                <a:extLst>
                  <a:ext uri="{0D108BD9-81ED-4DB2-BD59-A6C34878D82A}">
                    <a16:rowId xmlns:a16="http://schemas.microsoft.com/office/drawing/2014/main" val="10004"/>
                  </a:ext>
                </a:extLst>
              </a:tr>
            </a:tbl>
          </a:graphicData>
        </a:graphic>
      </p:graphicFrame>
      <p:sp>
        <p:nvSpPr>
          <p:cNvPr id="12" name="Content Placeholder 11"/>
          <p:cNvSpPr>
            <a:spLocks noGrp="1"/>
          </p:cNvSpPr>
          <p:nvPr>
            <p:ph sz="quarter" idx="12"/>
          </p:nvPr>
        </p:nvSpPr>
        <p:spPr/>
        <p:txBody>
          <a:bodyPr/>
          <a:lstStyle/>
          <a:p>
            <a:pPr marL="0" indent="0">
              <a:buNone/>
            </a:pPr>
            <a:r>
              <a:rPr lang="en-US" dirty="0"/>
              <a:t>Learning Objective 16-3, 16-4</a:t>
            </a:r>
            <a:endParaRPr lang="ru-RU" dirty="0"/>
          </a:p>
        </p:txBody>
      </p:sp>
    </p:spTree>
    <p:extLst>
      <p:ext uri="{BB962C8B-B14F-4D97-AF65-F5344CB8AC3E}">
        <p14:creationId xmlns:p14="http://schemas.microsoft.com/office/powerpoint/2010/main" val="3159235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 y="389667"/>
            <a:ext cx="9052560" cy="1095505"/>
          </a:xfrm>
        </p:spPr>
        <p:txBody>
          <a:bodyPr>
            <a:noAutofit/>
          </a:bodyPr>
          <a:lstStyle/>
          <a:p>
            <a:r>
              <a:rPr lang="en-US" sz="2800" dirty="0"/>
              <a:t>TABLE 16-1 Examples of Tests of Transactions for Cash Receipts and Disbursements (2 of 2)</a:t>
            </a:r>
            <a:endParaRPr lang="ru-RU" sz="2800" dirty="0"/>
          </a:p>
        </p:txBody>
      </p:sp>
      <p:sp>
        <p:nvSpPr>
          <p:cNvPr id="6" name="Content Placeholder 5"/>
          <p:cNvSpPr>
            <a:spLocks noGrp="1"/>
          </p:cNvSpPr>
          <p:nvPr>
            <p:ph sz="quarter" idx="10"/>
          </p:nvPr>
        </p:nvSpPr>
        <p:spPr>
          <a:xfrm>
            <a:off x="723900" y="1676400"/>
            <a:ext cx="7696200" cy="502920"/>
          </a:xfrm>
        </p:spPr>
        <p:txBody>
          <a:bodyPr>
            <a:normAutofit/>
          </a:bodyPr>
          <a:lstStyle/>
          <a:p>
            <a:pPr marL="0" indent="0">
              <a:buNone/>
            </a:pPr>
            <a:r>
              <a:rPr lang="en-US" sz="2400" dirty="0"/>
              <a:t>Example Substantive Tests of Transactions*</a:t>
            </a:r>
            <a:endParaRPr lang="ru-RU" sz="2400" dirty="0"/>
          </a:p>
        </p:txBody>
      </p:sp>
      <p:graphicFrame>
        <p:nvGraphicFramePr>
          <p:cNvPr id="8" name="Table Placeholder 7" descr="In the table, Assertions about Classes of Transactions are listed, followed by test of Cash Receipts and then of Cash Disbursements&#10;&#10;Cutoff: Cash Receipts: Compare the dates for recording a sample of cash receipts transactions in the cash receipts journal with the dates the cash was deposited in the bank (note any significant delays). Observe cash on hand for the last day of the year, and trace deposits to cash receipts journal and cutoff bank statement; Cash Disbursements: Compare the dates for a sample of checks with the dates the checks cleared the bank (note any significant delays). Record the last check issued on the last day of the year, and trace to cash disbursements journal.&#10;&#10;Classification: Cash Receipts: Examine a sample of remittance advices for proper account classification; Cash Disbursements: Examine a sample of canceled checks for proper account classification.&#10;" title="Continued examples from previous slide"/>
          <p:cNvGraphicFramePr>
            <a:graphicFrameLocks noGrp="1"/>
          </p:cNvGraphicFramePr>
          <p:nvPr>
            <p:ph type="tbl" sz="quarter" idx="14"/>
            <p:extLst>
              <p:ext uri="{D42A27DB-BD31-4B8C-83A1-F6EECF244321}">
                <p14:modId xmlns:p14="http://schemas.microsoft.com/office/powerpoint/2010/main" val="3253152318"/>
              </p:ext>
            </p:extLst>
          </p:nvPr>
        </p:nvGraphicFramePr>
        <p:xfrm>
          <a:off x="381000" y="2346897"/>
          <a:ext cx="8610600" cy="2834703"/>
        </p:xfrm>
        <a:graphic>
          <a:graphicData uri="http://schemas.openxmlformats.org/drawingml/2006/table">
            <a:tbl>
              <a:tblPr firstRow="1" bandRow="1">
                <a:tableStyleId>{5940675A-B579-460E-94D1-54222C63F5DA}</a:tableStyleId>
              </a:tblPr>
              <a:tblGrid>
                <a:gridCol w="1828800">
                  <a:extLst>
                    <a:ext uri="{9D8B030D-6E8A-4147-A177-3AD203B41FA5}">
                      <a16:colId xmlns:a16="http://schemas.microsoft.com/office/drawing/2014/main" val="20000"/>
                    </a:ext>
                  </a:extLst>
                </a:gridCol>
                <a:gridCol w="3429000">
                  <a:extLst>
                    <a:ext uri="{9D8B030D-6E8A-4147-A177-3AD203B41FA5}">
                      <a16:colId xmlns:a16="http://schemas.microsoft.com/office/drawing/2014/main" val="20001"/>
                    </a:ext>
                  </a:extLst>
                </a:gridCol>
                <a:gridCol w="3352800">
                  <a:extLst>
                    <a:ext uri="{9D8B030D-6E8A-4147-A177-3AD203B41FA5}">
                      <a16:colId xmlns:a16="http://schemas.microsoft.com/office/drawing/2014/main" val="20002"/>
                    </a:ext>
                  </a:extLst>
                </a:gridCol>
              </a:tblGrid>
              <a:tr h="3821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kern="1200" dirty="0">
                          <a:effectLst/>
                          <a:latin typeface="Verdana" pitchFamily="34" charset="0"/>
                          <a:ea typeface="Verdana" pitchFamily="34" charset="0"/>
                          <a:cs typeface="Verdana" pitchFamily="34" charset="0"/>
                        </a:rPr>
                        <a:t>Assertions about Classes of Transactions</a:t>
                      </a:r>
                      <a:endParaRPr lang="en-US" sz="1200" b="1" i="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kern="1200" dirty="0">
                          <a:effectLst/>
                          <a:latin typeface="Verdana" pitchFamily="34" charset="0"/>
                          <a:ea typeface="Verdana" pitchFamily="34" charset="0"/>
                          <a:cs typeface="Verdana" pitchFamily="34" charset="0"/>
                        </a:rPr>
                        <a:t>Cash Receipts</a:t>
                      </a:r>
                      <a:endParaRPr lang="en-US" sz="1200" b="1" i="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kern="1200" dirty="0">
                          <a:effectLst/>
                          <a:latin typeface="Verdana" pitchFamily="34" charset="0"/>
                          <a:ea typeface="Verdana" pitchFamily="34" charset="0"/>
                          <a:cs typeface="Verdana" pitchFamily="34" charset="0"/>
                        </a:rPr>
                        <a:t>Cash Disbursements</a:t>
                      </a:r>
                      <a:endParaRPr lang="en-US" sz="1200" b="1" i="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0"/>
                  </a:ext>
                </a:extLst>
              </a:tr>
              <a:tr h="7016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effectLst/>
                          <a:latin typeface="Verdana" pitchFamily="34" charset="0"/>
                          <a:ea typeface="Verdana" pitchFamily="34" charset="0"/>
                          <a:cs typeface="Verdana" pitchFamily="34" charset="0"/>
                        </a:rPr>
                        <a:t>Cutoff</a:t>
                      </a:r>
                    </a:p>
                  </a:txBody>
                  <a:tcPr anchor="ctr"/>
                </a:tc>
                <a:tc>
                  <a:txBody>
                    <a:bodyPr/>
                    <a:lstStyle/>
                    <a:p>
                      <a:r>
                        <a:rPr lang="en-US" sz="1200" kern="1200" dirty="0">
                          <a:effectLst/>
                          <a:latin typeface="Verdana" pitchFamily="34" charset="0"/>
                          <a:ea typeface="Verdana" pitchFamily="34" charset="0"/>
                          <a:cs typeface="Verdana" pitchFamily="34" charset="0"/>
                        </a:rPr>
                        <a:t>Compare the dates for recording a sample</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of cash receipts</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transactions in the cash</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receipts journal with the dates the</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cash</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was deposited in the bank (note any</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significant delays)</a:t>
                      </a:r>
                    </a:p>
                    <a:p>
                      <a:r>
                        <a:rPr lang="en-US" sz="1200" kern="1200" dirty="0">
                          <a:effectLst/>
                          <a:latin typeface="Verdana" pitchFamily="34" charset="0"/>
                          <a:ea typeface="Verdana" pitchFamily="34" charset="0"/>
                          <a:cs typeface="Verdana" pitchFamily="34" charset="0"/>
                        </a:rPr>
                        <a:t>Observe cash on hand for the last day of</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the year, and trace</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deposits to cash</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receipts journal and cutoff bank</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statement</a:t>
                      </a:r>
                      <a:endParaRPr lang="en-US" sz="12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en-US" sz="1200" kern="1200" dirty="0">
                          <a:effectLst/>
                          <a:latin typeface="Verdana" pitchFamily="34" charset="0"/>
                          <a:ea typeface="Verdana" pitchFamily="34" charset="0"/>
                          <a:cs typeface="Verdana" pitchFamily="34" charset="0"/>
                        </a:rPr>
                        <a:t>Compare the dates for a sample of</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checks with the</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dates the checks</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cleared the bank (note any</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significant delays)</a:t>
                      </a:r>
                    </a:p>
                    <a:p>
                      <a:pPr algn="l"/>
                      <a:r>
                        <a:rPr lang="en-US" sz="1200" kern="1200" dirty="0">
                          <a:effectLst/>
                          <a:latin typeface="Verdana" pitchFamily="34" charset="0"/>
                          <a:ea typeface="Verdana" pitchFamily="34" charset="0"/>
                          <a:cs typeface="Verdana" pitchFamily="34" charset="0"/>
                        </a:rPr>
                        <a:t>Record the last check issued on the</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last day of the year,</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and trace to</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cash disbursements journal</a:t>
                      </a:r>
                      <a:endParaRPr lang="en-US" sz="1200" dirty="0">
                        <a:latin typeface="Verdana" panose="020B0604030504040204" pitchFamily="34" charset="0"/>
                        <a:ea typeface="Verdana" panose="020B0604030504040204" pitchFamily="34" charset="0"/>
                        <a:cs typeface="Verdana" panose="020B0604030504040204" pitchFamily="34" charset="0"/>
                      </a:endParaRPr>
                    </a:p>
                  </a:txBody>
                  <a:tcPr/>
                </a:tc>
                <a:extLst>
                  <a:ext uri="{0D108BD9-81ED-4DB2-BD59-A6C34878D82A}">
                    <a16:rowId xmlns:a16="http://schemas.microsoft.com/office/drawing/2014/main" val="10001"/>
                  </a:ext>
                </a:extLst>
              </a:tr>
              <a:tr h="457263">
                <a:tc>
                  <a:txBody>
                    <a:bodyPr/>
                    <a:lstStyle/>
                    <a:p>
                      <a:r>
                        <a:rPr lang="en-US" sz="1200" dirty="0">
                          <a:latin typeface="Verdana" panose="020B0604030504040204" pitchFamily="34" charset="0"/>
                          <a:ea typeface="Verdana" panose="020B0604030504040204" pitchFamily="34" charset="0"/>
                          <a:cs typeface="Verdana" panose="020B0604030504040204" pitchFamily="34" charset="0"/>
                        </a:rPr>
                        <a:t>Classification</a:t>
                      </a:r>
                    </a:p>
                  </a:txBody>
                  <a:tcPr anchor="ctr"/>
                </a:tc>
                <a:tc>
                  <a:txBody>
                    <a:bodyPr/>
                    <a:lstStyle/>
                    <a:p>
                      <a:r>
                        <a:rPr lang="en-US" sz="1200" kern="1200" dirty="0">
                          <a:effectLst/>
                          <a:latin typeface="Verdana" pitchFamily="34" charset="0"/>
                          <a:ea typeface="Verdana" pitchFamily="34" charset="0"/>
                          <a:cs typeface="Verdana" pitchFamily="34" charset="0"/>
                        </a:rPr>
                        <a:t>Examine a sample of remittance advices for</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proper account</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classification</a:t>
                      </a:r>
                    </a:p>
                  </a:txBody>
                  <a:tcPr/>
                </a:tc>
                <a:tc>
                  <a:txBody>
                    <a:bodyPr/>
                    <a:lstStyle/>
                    <a:p>
                      <a:r>
                        <a:rPr lang="en-US" sz="1200" kern="1200" dirty="0">
                          <a:effectLst/>
                          <a:latin typeface="Verdana" pitchFamily="34" charset="0"/>
                          <a:ea typeface="Verdana" pitchFamily="34" charset="0"/>
                          <a:cs typeface="Verdana" pitchFamily="34" charset="0"/>
                        </a:rPr>
                        <a:t>Examine a sample of canceled</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checks for proper</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account</a:t>
                      </a:r>
                      <a:r>
                        <a:rPr lang="en-US" sz="1200" kern="1200" baseline="0" dirty="0">
                          <a:effectLst/>
                          <a:latin typeface="Verdana" pitchFamily="34" charset="0"/>
                          <a:ea typeface="Verdana" pitchFamily="34" charset="0"/>
                          <a:cs typeface="Verdana" pitchFamily="34" charset="0"/>
                        </a:rPr>
                        <a:t> </a:t>
                      </a:r>
                      <a:r>
                        <a:rPr lang="en-US" sz="1200" kern="1200" dirty="0">
                          <a:effectLst/>
                          <a:latin typeface="Verdana" pitchFamily="34" charset="0"/>
                          <a:ea typeface="Verdana" pitchFamily="34" charset="0"/>
                          <a:cs typeface="Verdana" pitchFamily="34" charset="0"/>
                        </a:rPr>
                        <a:t>classification</a:t>
                      </a:r>
                    </a:p>
                  </a:txBody>
                  <a:tcPr/>
                </a:tc>
                <a:extLst>
                  <a:ext uri="{0D108BD9-81ED-4DB2-BD59-A6C34878D82A}">
                    <a16:rowId xmlns:a16="http://schemas.microsoft.com/office/drawing/2014/main" val="10002"/>
                  </a:ext>
                </a:extLst>
              </a:tr>
            </a:tbl>
          </a:graphicData>
        </a:graphic>
      </p:graphicFrame>
      <p:sp>
        <p:nvSpPr>
          <p:cNvPr id="12" name="Content Placeholder 11"/>
          <p:cNvSpPr>
            <a:spLocks noGrp="1"/>
          </p:cNvSpPr>
          <p:nvPr>
            <p:ph sz="quarter" idx="11"/>
          </p:nvPr>
        </p:nvSpPr>
        <p:spPr>
          <a:xfrm>
            <a:off x="533400" y="5334000"/>
            <a:ext cx="8001000" cy="1066800"/>
          </a:xfrm>
        </p:spPr>
        <p:txBody>
          <a:bodyPr>
            <a:normAutofit fontScale="92500"/>
          </a:bodyPr>
          <a:lstStyle/>
          <a:p>
            <a:pPr marL="0" indent="0">
              <a:lnSpc>
                <a:spcPct val="110000"/>
              </a:lnSpc>
              <a:spcBef>
                <a:spcPts val="624"/>
              </a:spcBef>
              <a:buNone/>
            </a:pPr>
            <a:r>
              <a:rPr lang="en-US" altLang="en-US" sz="2200" dirty="0"/>
              <a:t>*These substantive tests of transactions are commonly conducted as dual-purpose tests (i.e., in conjunction with tests of controls).</a:t>
            </a:r>
          </a:p>
        </p:txBody>
      </p:sp>
      <p:sp>
        <p:nvSpPr>
          <p:cNvPr id="5" name="Content Placeholder 4"/>
          <p:cNvSpPr>
            <a:spLocks noGrp="1"/>
          </p:cNvSpPr>
          <p:nvPr>
            <p:ph sz="quarter" idx="12"/>
          </p:nvPr>
        </p:nvSpPr>
        <p:spPr/>
        <p:txBody>
          <a:bodyPr/>
          <a:lstStyle/>
          <a:p>
            <a:pPr marL="0" indent="0">
              <a:buNone/>
            </a:pPr>
            <a:r>
              <a:rPr lang="en-US" dirty="0"/>
              <a:t>Learning Objective 16-3, 16-4</a:t>
            </a:r>
            <a:endParaRPr lang="ru-RU" dirty="0"/>
          </a:p>
        </p:txBody>
      </p:sp>
    </p:spTree>
    <p:extLst>
      <p:ext uri="{BB962C8B-B14F-4D97-AF65-F5344CB8AC3E}">
        <p14:creationId xmlns:p14="http://schemas.microsoft.com/office/powerpoint/2010/main" val="1784532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1020762"/>
          </a:xfrm>
        </p:spPr>
        <p:txBody>
          <a:bodyPr>
            <a:noAutofit/>
          </a:bodyPr>
          <a:lstStyle/>
          <a:p>
            <a:r>
              <a:rPr lang="en-US" altLang="en-US" sz="3200" dirty="0"/>
              <a:t>Balance-Related Assertions</a:t>
            </a:r>
            <a:endParaRPr lang="ru-RU" sz="3000" dirty="0"/>
          </a:p>
        </p:txBody>
      </p:sp>
      <p:sp>
        <p:nvSpPr>
          <p:cNvPr id="6" name="Content Placeholder 5"/>
          <p:cNvSpPr>
            <a:spLocks noGrp="1"/>
          </p:cNvSpPr>
          <p:nvPr>
            <p:ph sz="quarter" idx="10"/>
          </p:nvPr>
        </p:nvSpPr>
        <p:spPr>
          <a:xfrm>
            <a:off x="300990" y="1371600"/>
            <a:ext cx="8465820" cy="838200"/>
          </a:xfrm>
        </p:spPr>
        <p:txBody>
          <a:bodyPr>
            <a:noAutofit/>
          </a:bodyPr>
          <a:lstStyle/>
          <a:p>
            <a:pPr marL="0" indent="0">
              <a:buNone/>
              <a:defRPr/>
            </a:pPr>
            <a:r>
              <a:rPr lang="en-US" sz="2400" dirty="0"/>
              <a:t>TABLE 16-2 Examples of Tests of Details of Balances for Cash</a:t>
            </a:r>
          </a:p>
        </p:txBody>
      </p:sp>
      <p:graphicFrame>
        <p:nvGraphicFramePr>
          <p:cNvPr id="4" name="Table Placeholder 3"/>
          <p:cNvGraphicFramePr>
            <a:graphicFrameLocks noGrp="1"/>
          </p:cNvGraphicFramePr>
          <p:nvPr>
            <p:ph type="tbl" sz="quarter" idx="14"/>
            <p:extLst>
              <p:ext uri="{D42A27DB-BD31-4B8C-83A1-F6EECF244321}">
                <p14:modId xmlns:p14="http://schemas.microsoft.com/office/powerpoint/2010/main" val="703980826"/>
              </p:ext>
            </p:extLst>
          </p:nvPr>
        </p:nvGraphicFramePr>
        <p:xfrm>
          <a:off x="473869" y="2362200"/>
          <a:ext cx="8289131" cy="3779520"/>
        </p:xfrm>
        <a:graphic>
          <a:graphicData uri="http://schemas.openxmlformats.org/drawingml/2006/table">
            <a:tbl>
              <a:tblPr firstRow="1" bandRow="1">
                <a:tableStyleId>{5940675A-B579-460E-94D1-54222C63F5DA}</a:tableStyleId>
              </a:tblPr>
              <a:tblGrid>
                <a:gridCol w="3031331">
                  <a:extLst>
                    <a:ext uri="{9D8B030D-6E8A-4147-A177-3AD203B41FA5}">
                      <a16:colId xmlns:a16="http://schemas.microsoft.com/office/drawing/2014/main" val="20000"/>
                    </a:ext>
                  </a:extLst>
                </a:gridCol>
                <a:gridCol w="5257800">
                  <a:extLst>
                    <a:ext uri="{9D8B030D-6E8A-4147-A177-3AD203B41FA5}">
                      <a16:colId xmlns:a16="http://schemas.microsoft.com/office/drawing/2014/main" val="20001"/>
                    </a:ext>
                  </a:extLst>
                </a:gridCol>
              </a:tblGrid>
              <a:tr h="426720">
                <a:tc>
                  <a:txBody>
                    <a:bodyPr/>
                    <a:lstStyle/>
                    <a:p>
                      <a:pPr algn="ctr"/>
                      <a:r>
                        <a:rPr lang="en-US" sz="1400" b="1" kern="1200" dirty="0">
                          <a:effectLst/>
                          <a:latin typeface="Verdana" pitchFamily="34" charset="0"/>
                          <a:ea typeface="Verdana" pitchFamily="34" charset="0"/>
                          <a:cs typeface="Verdana" pitchFamily="34" charset="0"/>
                        </a:rPr>
                        <a:t>Assertions about Account Balances of Period End</a:t>
                      </a:r>
                      <a:endParaRPr lang="en-US" sz="1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kern="1200" dirty="0">
                          <a:effectLst/>
                          <a:latin typeface="Verdana" pitchFamily="34" charset="0"/>
                          <a:ea typeface="Verdana" pitchFamily="34" charset="0"/>
                          <a:cs typeface="Verdana" pitchFamily="34" charset="0"/>
                        </a:rPr>
                        <a:t>Example Tests of Details Account Balances</a:t>
                      </a:r>
                      <a:endParaRPr lang="en-US" sz="1400" b="1"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0"/>
                  </a:ext>
                </a:extLst>
              </a:tr>
              <a:tr h="3261360">
                <a:tc>
                  <a:txBody>
                    <a:bodyPr/>
                    <a:lstStyle/>
                    <a:p>
                      <a:r>
                        <a:rPr lang="en-US" sz="1400" kern="1200" dirty="0">
                          <a:effectLst/>
                          <a:latin typeface="Verdana" pitchFamily="34" charset="0"/>
                          <a:ea typeface="Verdana" pitchFamily="34" charset="0"/>
                          <a:cs typeface="Verdana" pitchFamily="34" charset="0"/>
                        </a:rPr>
                        <a:t>Existence</a:t>
                      </a:r>
                    </a:p>
                    <a:p>
                      <a:r>
                        <a:rPr lang="en-US" sz="1400" kern="1200" dirty="0">
                          <a:effectLst/>
                          <a:latin typeface="Verdana" pitchFamily="34" charset="0"/>
                          <a:ea typeface="Verdana" pitchFamily="34" charset="0"/>
                          <a:cs typeface="Verdana" pitchFamily="34" charset="0"/>
                        </a:rPr>
                        <a:t>Completeness, </a:t>
                      </a:r>
                    </a:p>
                    <a:p>
                      <a:r>
                        <a:rPr lang="en-US" sz="1400" kern="1200" dirty="0">
                          <a:effectLst/>
                          <a:latin typeface="Verdana" pitchFamily="34" charset="0"/>
                          <a:ea typeface="Verdana" pitchFamily="34" charset="0"/>
                          <a:cs typeface="Verdana" pitchFamily="34" charset="0"/>
                        </a:rPr>
                        <a:t>Accuracy, Valuation, and</a:t>
                      </a:r>
                      <a:r>
                        <a:rPr lang="en-US" sz="1400" kern="1200" baseline="0" dirty="0">
                          <a:effectLst/>
                          <a:latin typeface="Verdana" pitchFamily="34" charset="0"/>
                          <a:ea typeface="Verdana" pitchFamily="34" charset="0"/>
                          <a:cs typeface="Verdana" pitchFamily="34" charset="0"/>
                        </a:rPr>
                        <a:t> </a:t>
                      </a:r>
                      <a:r>
                        <a:rPr lang="en-US" sz="1400" kern="1200" dirty="0">
                          <a:effectLst/>
                          <a:latin typeface="Verdana" pitchFamily="34" charset="0"/>
                          <a:ea typeface="Verdana" pitchFamily="34" charset="0"/>
                          <a:cs typeface="Verdana" pitchFamily="34" charset="0"/>
                        </a:rPr>
                        <a:t>Allocation</a:t>
                      </a:r>
                      <a:endParaRPr lang="en-US" sz="1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en-US" sz="1400" kern="1200" dirty="0">
                          <a:effectLst/>
                          <a:latin typeface="Verdana" pitchFamily="34" charset="0"/>
                          <a:ea typeface="Verdana" pitchFamily="34" charset="0"/>
                          <a:cs typeface="Verdana" pitchFamily="34" charset="0"/>
                        </a:rPr>
                        <a:t>Confirm bank account balance with financial institution</a:t>
                      </a:r>
                    </a:p>
                    <a:p>
                      <a:r>
                        <a:rPr lang="en-US" sz="1400" kern="1200" dirty="0">
                          <a:effectLst/>
                          <a:latin typeface="Verdana" pitchFamily="34" charset="0"/>
                          <a:ea typeface="Verdana" pitchFamily="34" charset="0"/>
                          <a:cs typeface="Verdana" pitchFamily="34" charset="0"/>
                        </a:rPr>
                        <a:t>Test bank reconciliation for each account;</a:t>
                      </a:r>
                    </a:p>
                    <a:p>
                      <a:pPr marL="285750" lvl="0" indent="-285750">
                        <a:buFont typeface="Arial" panose="020B0604020202020204" pitchFamily="34" charset="0"/>
                        <a:buChar char="•"/>
                      </a:pPr>
                      <a:r>
                        <a:rPr lang="en-US" sz="1400" kern="1200" dirty="0">
                          <a:effectLst/>
                          <a:latin typeface="Verdana" pitchFamily="34" charset="0"/>
                          <a:ea typeface="Verdana" pitchFamily="34" charset="0"/>
                          <a:cs typeface="Verdana" pitchFamily="34" charset="0"/>
                        </a:rPr>
                        <a:t>Foot the reconciliation and the outstanding check listing.</a:t>
                      </a:r>
                    </a:p>
                    <a:p>
                      <a:pPr marL="285750" lvl="0" indent="-285750">
                        <a:buFont typeface="Arial" panose="020B0604020202020204" pitchFamily="34" charset="0"/>
                        <a:buChar char="•"/>
                      </a:pPr>
                      <a:r>
                        <a:rPr lang="en-US" sz="1400" kern="1200" dirty="0">
                          <a:effectLst/>
                          <a:latin typeface="Verdana" pitchFamily="34" charset="0"/>
                          <a:ea typeface="Verdana" pitchFamily="34" charset="0"/>
                          <a:cs typeface="Verdana" pitchFamily="34" charset="0"/>
                        </a:rPr>
                        <a:t>Trace balances per book to the general ledger.</a:t>
                      </a:r>
                    </a:p>
                    <a:p>
                      <a:pPr marL="285750" lvl="0" indent="-285750">
                        <a:buFont typeface="Arial" panose="020B0604020202020204" pitchFamily="34" charset="0"/>
                        <a:buChar char="•"/>
                      </a:pPr>
                      <a:r>
                        <a:rPr lang="en-US" sz="1400" kern="1200" dirty="0">
                          <a:effectLst/>
                          <a:latin typeface="Verdana" pitchFamily="34" charset="0"/>
                          <a:ea typeface="Verdana" pitchFamily="34" charset="0"/>
                          <a:cs typeface="Verdana" pitchFamily="34" charset="0"/>
                        </a:rPr>
                        <a:t>Obtain standard bank confirmation and trace balance per bank to the bank reconciliation.</a:t>
                      </a:r>
                    </a:p>
                    <a:p>
                      <a:pPr marL="285750" lvl="0" indent="-285750">
                        <a:buFont typeface="Arial" panose="020B0604020202020204" pitchFamily="34" charset="0"/>
                        <a:buChar char="•"/>
                      </a:pPr>
                      <a:r>
                        <a:rPr lang="en-US" sz="1400" kern="1200" dirty="0">
                          <a:effectLst/>
                          <a:latin typeface="Verdana" pitchFamily="34" charset="0"/>
                          <a:ea typeface="Verdana" pitchFamily="34" charset="0"/>
                          <a:cs typeface="Verdana" pitchFamily="34" charset="0"/>
                        </a:rPr>
                        <a:t>Obtain cutoff bank statement</a:t>
                      </a:r>
                    </a:p>
                    <a:p>
                      <a:pPr marL="285750" lvl="0" indent="-285750">
                        <a:buFont typeface="Arial" panose="020B0604020202020204" pitchFamily="34" charset="0"/>
                        <a:buChar char="•"/>
                      </a:pPr>
                      <a:r>
                        <a:rPr lang="en-US" sz="1400" kern="1200" dirty="0">
                          <a:effectLst/>
                          <a:latin typeface="Verdana" pitchFamily="34" charset="0"/>
                          <a:ea typeface="Verdana" pitchFamily="34" charset="0"/>
                          <a:cs typeface="Verdana" pitchFamily="34" charset="0"/>
                        </a:rPr>
                        <a:t>Trace deposits in transit, outstanding checks, and other reconciling items to cutoff bank statement.</a:t>
                      </a:r>
                    </a:p>
                    <a:p>
                      <a:r>
                        <a:rPr lang="en-US" sz="1400" kern="1200" dirty="0">
                          <a:effectLst/>
                          <a:latin typeface="Verdana" pitchFamily="34" charset="0"/>
                          <a:ea typeface="Verdana" pitchFamily="34" charset="0"/>
                          <a:cs typeface="Verdana" pitchFamily="34" charset="0"/>
                        </a:rPr>
                        <a:t>If control risk is high or if fraud is suspected:</a:t>
                      </a:r>
                    </a:p>
                    <a:p>
                      <a:pPr marL="285750" lvl="0" indent="-285750">
                        <a:buFont typeface="Arial" panose="020B0604020202020204" pitchFamily="34" charset="0"/>
                        <a:buChar char="•"/>
                      </a:pPr>
                      <a:r>
                        <a:rPr lang="en-US" sz="1400" kern="1200" dirty="0">
                          <a:effectLst/>
                          <a:latin typeface="Verdana" pitchFamily="34" charset="0"/>
                          <a:ea typeface="Verdana" pitchFamily="34" charset="0"/>
                          <a:cs typeface="Verdana" pitchFamily="34" charset="0"/>
                        </a:rPr>
                        <a:t>Perform extended bank reconciliation procedures</a:t>
                      </a:r>
                    </a:p>
                    <a:p>
                      <a:pPr marL="285750" lvl="0" indent="-285750">
                        <a:buFont typeface="Arial" panose="020B0604020202020204" pitchFamily="34" charset="0"/>
                        <a:buChar char="•"/>
                      </a:pPr>
                      <a:r>
                        <a:rPr lang="en-US" sz="1400" kern="1200" dirty="0">
                          <a:effectLst/>
                          <a:latin typeface="Verdana" pitchFamily="34" charset="0"/>
                          <a:ea typeface="Verdana" pitchFamily="34" charset="0"/>
                          <a:cs typeface="Verdana" pitchFamily="34" charset="0"/>
                        </a:rPr>
                        <a:t>Perform a proof of cash.</a:t>
                      </a:r>
                    </a:p>
                    <a:p>
                      <a:pPr marL="285750" lvl="0" indent="-285750">
                        <a:buFont typeface="Arial" panose="020B0604020202020204" pitchFamily="34" charset="0"/>
                        <a:buChar char="•"/>
                      </a:pPr>
                      <a:r>
                        <a:rPr lang="en-US" sz="1400" kern="1200" dirty="0">
                          <a:effectLst/>
                          <a:latin typeface="Verdana" pitchFamily="34" charset="0"/>
                          <a:ea typeface="Verdana" pitchFamily="34" charset="0"/>
                          <a:cs typeface="Verdana" pitchFamily="34" charset="0"/>
                        </a:rPr>
                        <a:t>Test for kiting (kiting is defined later in the chapter).</a:t>
                      </a:r>
                      <a:endParaRPr lang="en-US" sz="1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a:tc>
                <a:extLst>
                  <a:ext uri="{0D108BD9-81ED-4DB2-BD59-A6C34878D82A}">
                    <a16:rowId xmlns:a16="http://schemas.microsoft.com/office/drawing/2014/main" val="10001"/>
                  </a:ext>
                </a:extLst>
              </a:tr>
            </a:tbl>
          </a:graphicData>
        </a:graphic>
      </p:graphicFrame>
      <p:sp>
        <p:nvSpPr>
          <p:cNvPr id="12" name="Content Placeholder 11"/>
          <p:cNvSpPr>
            <a:spLocks noGrp="1"/>
          </p:cNvSpPr>
          <p:nvPr>
            <p:ph sz="quarter" idx="12"/>
          </p:nvPr>
        </p:nvSpPr>
        <p:spPr/>
        <p:txBody>
          <a:bodyPr/>
          <a:lstStyle/>
          <a:p>
            <a:pPr marL="0" indent="0">
              <a:buNone/>
            </a:pPr>
            <a:r>
              <a:rPr lang="en-US" dirty="0"/>
              <a:t>Learning Objective 16-3, 16-4</a:t>
            </a:r>
            <a:endParaRPr lang="ru-RU" dirty="0"/>
          </a:p>
        </p:txBody>
      </p:sp>
    </p:spTree>
    <p:extLst>
      <p:ext uri="{BB962C8B-B14F-4D97-AF65-F5344CB8AC3E}">
        <p14:creationId xmlns:p14="http://schemas.microsoft.com/office/powerpoint/2010/main" val="738129110"/>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2349</TotalTime>
  <Words>4464</Words>
  <Application>Microsoft Office PowerPoint</Application>
  <PresentationFormat>On-screen Show (4:3)</PresentationFormat>
  <Paragraphs>477</Paragraphs>
  <Slides>32</Slides>
  <Notes>32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Calibri</vt:lpstr>
      <vt:lpstr>Courier New</vt:lpstr>
      <vt:lpstr>Helvetica</vt:lpstr>
      <vt:lpstr>Verdana</vt:lpstr>
      <vt:lpstr>Wingdings</vt:lpstr>
      <vt:lpstr>1_Office Theme</vt:lpstr>
      <vt:lpstr>Auditing and Assurance Services A Systematic Approach Twelfth Edition</vt:lpstr>
      <vt:lpstr>Cash and Cash Equivalents</vt:lpstr>
      <vt:lpstr>FIGURE 16-1 The Effect of Major Accounting Transactions/Business Processes on Cash</vt:lpstr>
      <vt:lpstr>Types of Bank Accounts</vt:lpstr>
      <vt:lpstr>Control Risk Assessment—Cash</vt:lpstr>
      <vt:lpstr>Substantive Analytical Procedures—Cash</vt:lpstr>
      <vt:lpstr>TABLE 16-1 Examples of Tests of Transactions for Cash Receipts and Disbursements (1 of 2)</vt:lpstr>
      <vt:lpstr>TABLE 16-1 Examples of Tests of Transactions for Cash Receipts and Disbursements (2 of 2)</vt:lpstr>
      <vt:lpstr>Balance-Related Assertions</vt:lpstr>
      <vt:lpstr>Auditing the General Cash Account</vt:lpstr>
      <vt:lpstr>EXHIBIT 16-1 Example of a Bank Reconciliation Working Paper</vt:lpstr>
      <vt:lpstr>EXHIBIT 16-2 Example of a Complete Standard Bank Confirmation Form</vt:lpstr>
      <vt:lpstr>Cutoff Bank Statement</vt:lpstr>
      <vt:lpstr>Tests of the Bank Reconciliation</vt:lpstr>
      <vt:lpstr>Fraud-Related Audit Procedures</vt:lpstr>
      <vt:lpstr>Extended Bank Reconciliation Procedures</vt:lpstr>
      <vt:lpstr>Auditing a Payroll or Branch Imprest Account</vt:lpstr>
      <vt:lpstr>Auditing Petty Cash</vt:lpstr>
      <vt:lpstr>Disclosure Issues for Cash</vt:lpstr>
      <vt:lpstr>EXHIBIT 16-8 Sample Disclosure of Compensating Balances</vt:lpstr>
      <vt:lpstr>Auditing Investments</vt:lpstr>
      <vt:lpstr>Control Risk Assessment—Investments</vt:lpstr>
      <vt:lpstr>TABLE 16-4 Segregation of Duties for Investments and Possible Errors or Fraud</vt:lpstr>
      <vt:lpstr>TABLE 16-5 Examples of Tests of Account Balances and Related Disclosures—Investments</vt:lpstr>
      <vt:lpstr>TABLE 16-5 Examples of Tests of Account Balances and Disclosures—Investments</vt:lpstr>
      <vt:lpstr>Tests of Details—Investments (1 of 5)</vt:lpstr>
      <vt:lpstr>Tests of Details—Investments (2 of 5)</vt:lpstr>
      <vt:lpstr>Tests of Details—Investments (3 of 5)</vt:lpstr>
      <vt:lpstr>Tests of Details—Investments (4 of 5)</vt:lpstr>
      <vt:lpstr>Tests of Details—Investments (5 of 5)</vt:lpstr>
      <vt:lpstr>Advanced Module: Auditing Fair Value Measurements (1 of 2)</vt:lpstr>
      <vt:lpstr>Advanced Module: Auditing Fair Value Measurements (2 of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16 Auditing the Financing/Investing Process: Cash and Investments</dc:title>
  <dc:creator>Messier</dc:creator>
  <cp:lastModifiedBy>sylvester</cp:lastModifiedBy>
  <cp:revision>845</cp:revision>
  <dcterms:created xsi:type="dcterms:W3CDTF">2017-04-26T01:00:04Z</dcterms:created>
  <dcterms:modified xsi:type="dcterms:W3CDTF">2023-10-11T15:37:40Z</dcterms:modified>
</cp:coreProperties>
</file>