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50"/>
  </p:notesMasterIdLst>
  <p:handoutMasterIdLst>
    <p:handoutMasterId r:id="rId51"/>
  </p:handoutMasterIdLst>
  <p:sldIdLst>
    <p:sldId id="342" r:id="rId2"/>
    <p:sldId id="388" r:id="rId3"/>
    <p:sldId id="344" r:id="rId4"/>
    <p:sldId id="389" r:id="rId5"/>
    <p:sldId id="391" r:id="rId6"/>
    <p:sldId id="345" r:id="rId7"/>
    <p:sldId id="401" r:id="rId8"/>
    <p:sldId id="392" r:id="rId9"/>
    <p:sldId id="403" r:id="rId10"/>
    <p:sldId id="346" r:id="rId11"/>
    <p:sldId id="402" r:id="rId12"/>
    <p:sldId id="394" r:id="rId13"/>
    <p:sldId id="381" r:id="rId14"/>
    <p:sldId id="417" r:id="rId15"/>
    <p:sldId id="418" r:id="rId16"/>
    <p:sldId id="419" r:id="rId17"/>
    <p:sldId id="379" r:id="rId18"/>
    <p:sldId id="378" r:id="rId19"/>
    <p:sldId id="420" r:id="rId20"/>
    <p:sldId id="421" r:id="rId21"/>
    <p:sldId id="422" r:id="rId22"/>
    <p:sldId id="423" r:id="rId23"/>
    <p:sldId id="382" r:id="rId24"/>
    <p:sldId id="383" r:id="rId25"/>
    <p:sldId id="351" r:id="rId26"/>
    <p:sldId id="406" r:id="rId27"/>
    <p:sldId id="429" r:id="rId28"/>
    <p:sldId id="424" r:id="rId29"/>
    <p:sldId id="430" r:id="rId30"/>
    <p:sldId id="425" r:id="rId31"/>
    <p:sldId id="426" r:id="rId32"/>
    <p:sldId id="416" r:id="rId33"/>
    <p:sldId id="375" r:id="rId34"/>
    <p:sldId id="350" r:id="rId35"/>
    <p:sldId id="387" r:id="rId36"/>
    <p:sldId id="386" r:id="rId37"/>
    <p:sldId id="396" r:id="rId38"/>
    <p:sldId id="354" r:id="rId39"/>
    <p:sldId id="410" r:id="rId40"/>
    <p:sldId id="409" r:id="rId41"/>
    <p:sldId id="355" r:id="rId42"/>
    <p:sldId id="411" r:id="rId43"/>
    <p:sldId id="395" r:id="rId44"/>
    <p:sldId id="412" r:id="rId45"/>
    <p:sldId id="398" r:id="rId46"/>
    <p:sldId id="359" r:id="rId47"/>
    <p:sldId id="360" r:id="rId48"/>
    <p:sldId id="413" r:id="rId49"/>
  </p:sldIdLst>
  <p:sldSz cx="9144000" cy="6858000" type="screen4x3"/>
  <p:notesSz cx="9296400" cy="70104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bbie" initials="BG" lastIdx="18" clrIdx="0"/>
  <p:cmAuthor id="1" name="Anna Lusher" initials="AL" lastIdx="4" clrIdx="1"/>
  <p:cmAuthor id="2" name="Bobbie Gershman" initials="BG" lastIdx="28" clrIdx="2"/>
  <p:cmAuthor id="3" name="Amanda Brenner" initials="" lastIdx="0" clrIdx="3"/>
  <p:cmAuthor id="4" name="John Abernathy" initials="JA" lastIdx="4" clrIdx="4"/>
  <p:cmAuthor id="5" name="Elizabeth Pappas" initials="EP"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175F"/>
    <a:srgbClr val="333300"/>
    <a:srgbClr val="CCFFFF"/>
    <a:srgbClr val="777777"/>
    <a:srgbClr val="FFFFFF"/>
    <a:srgbClr val="000099"/>
    <a:srgbClr val="00FF00"/>
    <a:srgbClr val="663300"/>
    <a:srgbClr val="FF000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6" autoAdjust="0"/>
    <p:restoredTop sz="89076" autoAdjust="0"/>
  </p:normalViewPr>
  <p:slideViewPr>
    <p:cSldViewPr>
      <p:cViewPr varScale="1">
        <p:scale>
          <a:sx n="57" d="100"/>
          <a:sy n="57" d="100"/>
        </p:scale>
        <p:origin x="1652" y="2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_rels/viewProps.xml.rels><?xml version="1.0" encoding="UTF-8" standalone="yes"?>
<Relationships xmlns="http://schemas.openxmlformats.org/package/2006/relationships"><Relationship Id="rId3" Type="http://schemas.openxmlformats.org/officeDocument/2006/relationships/slide" Target="slides/slide5.xml"/><Relationship Id="rId7" Type="http://schemas.openxmlformats.org/officeDocument/2006/relationships/slide" Target="slides/slide4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7.xml"/><Relationship Id="rId5" Type="http://schemas.openxmlformats.org/officeDocument/2006/relationships/slide" Target="slides/slide12.xml"/><Relationship Id="rId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8059034" y="176477"/>
            <a:ext cx="1028630" cy="280533"/>
          </a:xfrm>
          <a:prstGeom prst="rect">
            <a:avLst/>
          </a:prstGeom>
          <a:noFill/>
          <a:ln w="12700">
            <a:noFill/>
            <a:miter lim="800000"/>
            <a:headEnd/>
            <a:tailEnd/>
          </a:ln>
          <a:effectLst/>
        </p:spPr>
        <p:txBody>
          <a:bodyPr lIns="92207" tIns="45295" rIns="92207" bIns="45295">
            <a:spAutoFit/>
          </a:bodyPr>
          <a:lstStyle/>
          <a:p>
            <a:pPr algn="ctr">
              <a:spcBef>
                <a:spcPct val="50000"/>
              </a:spcBef>
              <a:defRPr/>
            </a:pPr>
            <a:r>
              <a:rPr lang="en-US" sz="1200" dirty="0">
                <a:latin typeface="Arial" charset="0"/>
              </a:rPr>
              <a:t>1-</a:t>
            </a:r>
            <a:fld id="{3D51AB34-8A7E-4400-B8BA-FF60565CBE73}" type="slidenum">
              <a:rPr lang="en-US" sz="1200">
                <a:latin typeface="Arial" charset="0"/>
              </a:rPr>
              <a:pPr algn="ctr">
                <a:spcBef>
                  <a:spcPct val="50000"/>
                </a:spcBef>
                <a:defRPr/>
              </a:pPr>
              <a:t>‹#›</a:t>
            </a:fld>
            <a:endParaRPr lang="en-US" sz="1200" dirty="0">
              <a:latin typeface="Arial" charset="0"/>
            </a:endParaRPr>
          </a:p>
        </p:txBody>
      </p:sp>
    </p:spTree>
    <p:extLst>
      <p:ext uri="{BB962C8B-B14F-4D97-AF65-F5344CB8AC3E}">
        <p14:creationId xmlns:p14="http://schemas.microsoft.com/office/powerpoint/2010/main" val="362161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1239520" y="3329940"/>
            <a:ext cx="6817360" cy="3154680"/>
          </a:xfrm>
          <a:prstGeom prst="rect">
            <a:avLst/>
          </a:prstGeom>
          <a:noFill/>
          <a:ln w="12700">
            <a:noFill/>
            <a:miter lim="800000"/>
            <a:headEnd/>
            <a:tailEnd/>
          </a:ln>
          <a:effectLst/>
        </p:spPr>
        <p:txBody>
          <a:bodyPr vert="horz" wrap="square" lIns="92207" tIns="45295" rIns="92207" bIns="4529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1747" name="Rectangle 3"/>
          <p:cNvSpPr>
            <a:spLocks noGrp="1" noRot="1" noChangeAspect="1" noChangeArrowheads="1" noTextEdit="1"/>
          </p:cNvSpPr>
          <p:nvPr>
            <p:ph type="sldImg" idx="2"/>
          </p:nvPr>
        </p:nvSpPr>
        <p:spPr bwMode="auto">
          <a:xfrm>
            <a:off x="2901950" y="530225"/>
            <a:ext cx="3492500" cy="2619375"/>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32690395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2901950" y="530225"/>
            <a:ext cx="3492500" cy="2619375"/>
          </a:xfrm>
          <a:ln/>
        </p:spPr>
      </p:sp>
      <p:sp>
        <p:nvSpPr>
          <p:cNvPr id="32771" name="Rectangle 3"/>
          <p:cNvSpPr>
            <a:spLocks noGrp="1" noChangeArrowheads="1"/>
          </p:cNvSpPr>
          <p:nvPr>
            <p:ph type="body" idx="1"/>
          </p:nvPr>
        </p:nvSpPr>
        <p:spPr>
          <a:noFill/>
          <a:ln w="9525"/>
        </p:spPr>
        <p:txBody>
          <a:bodyPr/>
          <a:lstStyle/>
          <a:p>
            <a:endParaRPr lang="en-US" dirty="0"/>
          </a:p>
        </p:txBody>
      </p:sp>
    </p:spTree>
    <p:extLst>
      <p:ext uri="{BB962C8B-B14F-4D97-AF65-F5344CB8AC3E}">
        <p14:creationId xmlns:p14="http://schemas.microsoft.com/office/powerpoint/2010/main" val="2349491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5843"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4</a:t>
            </a:r>
          </a:p>
        </p:txBody>
      </p:sp>
      <p:sp>
        <p:nvSpPr>
          <p:cNvPr id="35844"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5845"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5846" name="Rectangle 6"/>
          <p:cNvSpPr>
            <a:spLocks noGrp="1" noRot="1" noChangeAspect="1" noChangeArrowheads="1" noTextEdit="1"/>
          </p:cNvSpPr>
          <p:nvPr>
            <p:ph type="sldImg"/>
          </p:nvPr>
        </p:nvSpPr>
        <p:spPr>
          <a:xfrm>
            <a:off x="2901950" y="530225"/>
            <a:ext cx="3492500" cy="2619375"/>
          </a:xfrm>
          <a:ln cap="flat"/>
        </p:spPr>
      </p:sp>
      <p:sp>
        <p:nvSpPr>
          <p:cNvPr id="35847" name="Rectangle 7"/>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 addition, because of the markup, Arlington’s records show a $30,000 gross profit from this intra-entity sale. However,</a:t>
            </a:r>
            <a:r>
              <a:rPr lang="en-US" baseline="0" dirty="0"/>
              <a:t> b</a:t>
            </a:r>
            <a:r>
              <a:rPr lang="en-US" dirty="0"/>
              <a:t>ecause the transaction did not occur with an outside party, recognition of this profit is not appropriate for the combination as a whole.</a:t>
            </a:r>
            <a:endParaRPr lang="en-US" b="1" dirty="0"/>
          </a:p>
          <a:p>
            <a:endParaRPr lang="en-US" dirty="0"/>
          </a:p>
          <a:p>
            <a:r>
              <a:rPr lang="en-US" dirty="0"/>
              <a:t>Correcting the ending inventory requires only reducing the asset. However, correcting gross profit requires a careful analysis of the effect of the intra-entity transfer on the Cost of Goods Sold account.</a:t>
            </a:r>
            <a:r>
              <a:rPr lang="en-US" baseline="0" dirty="0"/>
              <a:t> In the Arlington/Zirkin example, d</a:t>
            </a:r>
            <a:r>
              <a:rPr lang="en-US" dirty="0"/>
              <a:t>espite Entry </a:t>
            </a:r>
            <a:r>
              <a:rPr lang="en-US" b="0" dirty="0"/>
              <a:t>TI, </a:t>
            </a:r>
            <a:r>
              <a:rPr lang="en-US" dirty="0"/>
              <a:t>the inflated ending inventory figure causes Cost of Goods Sold to be too low and, thus, profits to be too high by $30,000. For consolidation purposes, the expense is increased by this amount through a worksheet adjustment that properly removes the unrealized gross profit from consolidated net income. </a:t>
            </a:r>
          </a:p>
        </p:txBody>
      </p:sp>
    </p:spTree>
    <p:extLst>
      <p:ext uri="{BB962C8B-B14F-4D97-AF65-F5344CB8AC3E}">
        <p14:creationId xmlns:p14="http://schemas.microsoft.com/office/powerpoint/2010/main" val="2587193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5843"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4</a:t>
            </a:r>
          </a:p>
        </p:txBody>
      </p:sp>
      <p:sp>
        <p:nvSpPr>
          <p:cNvPr id="35844"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5845"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5846" name="Rectangle 6"/>
          <p:cNvSpPr>
            <a:spLocks noGrp="1" noRot="1" noChangeAspect="1" noChangeArrowheads="1" noTextEdit="1"/>
          </p:cNvSpPr>
          <p:nvPr>
            <p:ph type="sldImg"/>
          </p:nvPr>
        </p:nvSpPr>
        <p:spPr>
          <a:xfrm>
            <a:off x="2901950" y="530225"/>
            <a:ext cx="3492500" cy="2619375"/>
          </a:xfrm>
          <a:ln cap="flat"/>
        </p:spPr>
      </p:sp>
      <p:sp>
        <p:nvSpPr>
          <p:cNvPr id="35847" name="Rectangle 7"/>
          <p:cNvSpPr>
            <a:spLocks noGrp="1" noChangeArrowheads="1"/>
          </p:cNvSpPr>
          <p:nvPr>
            <p:ph type="body" idx="1"/>
          </p:nvPr>
        </p:nvSpPr>
        <p:spPr>
          <a:noFill/>
          <a:ln w="9525"/>
        </p:spPr>
        <p:txBody>
          <a:bodyPr/>
          <a:lstStyle/>
          <a:p>
            <a:r>
              <a:rPr lang="en-US" dirty="0"/>
              <a:t>Consequently, if all of the transferred inventory is retained by the business combination at the end of the year, the worksheet entry labeled</a:t>
            </a:r>
            <a:r>
              <a:rPr lang="en-US" baseline="0" dirty="0"/>
              <a:t> G</a:t>
            </a:r>
            <a:r>
              <a:rPr lang="en-US" dirty="0"/>
              <a:t> also must be included to eliminate the effects of the seller’s gross profit</a:t>
            </a:r>
            <a:r>
              <a:rPr lang="en-US" baseline="0" dirty="0"/>
              <a:t> (</a:t>
            </a:r>
            <a:r>
              <a:rPr lang="en-US" dirty="0"/>
              <a:t>$30,000) that remains unrealized within the buyer’s ending inventory in Year 1.</a:t>
            </a:r>
          </a:p>
        </p:txBody>
      </p:sp>
    </p:spTree>
    <p:extLst>
      <p:ext uri="{BB962C8B-B14F-4D97-AF65-F5344CB8AC3E}">
        <p14:creationId xmlns:p14="http://schemas.microsoft.com/office/powerpoint/2010/main" val="4243430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2901950" y="530225"/>
            <a:ext cx="3492500" cy="2619375"/>
          </a:xfrm>
          <a:ln/>
        </p:spPr>
      </p:sp>
      <p:sp>
        <p:nvSpPr>
          <p:cNvPr id="32771" name="Rectangle 3"/>
          <p:cNvSpPr>
            <a:spLocks noGrp="1" noChangeArrowheads="1"/>
          </p:cNvSpPr>
          <p:nvPr>
            <p:ph type="body" idx="1"/>
          </p:nvPr>
        </p:nvSpPr>
        <p:spPr>
          <a:noFill/>
          <a:ln w="9525"/>
        </p:spPr>
        <p:txBody>
          <a:bodyPr/>
          <a:lstStyle/>
          <a:p>
            <a:r>
              <a:rPr lang="en-US" dirty="0"/>
              <a:t>LO 5-5: Explain the difference between upstream and downstream intra-entity transfers and how each affects the computation of noncontrolling interest balances.</a:t>
            </a:r>
            <a:endParaRPr lang="en-US" b="1" dirty="0">
              <a:solidFill>
                <a:srgbClr val="002060"/>
              </a:solidFill>
              <a:cs typeface="Times New Roman" pitchFamily="18" charset="0"/>
            </a:endParaRPr>
          </a:p>
        </p:txBody>
      </p:sp>
    </p:spTree>
    <p:extLst>
      <p:ext uri="{BB962C8B-B14F-4D97-AF65-F5344CB8AC3E}">
        <p14:creationId xmlns:p14="http://schemas.microsoft.com/office/powerpoint/2010/main" val="797987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1950" y="530225"/>
            <a:ext cx="3492500" cy="2619375"/>
          </a:xfrm>
        </p:spPr>
      </p:sp>
      <p:sp>
        <p:nvSpPr>
          <p:cNvPr id="3" name="Notes Placeholder 2"/>
          <p:cNvSpPr>
            <a:spLocks noGrp="1"/>
          </p:cNvSpPr>
          <p:nvPr>
            <p:ph type="body" idx="1"/>
          </p:nvPr>
        </p:nvSpPr>
        <p:spPr/>
        <p:txBody>
          <a:bodyPr>
            <a:normAutofit/>
          </a:bodyPr>
          <a:lstStyle/>
          <a:p>
            <a:r>
              <a:rPr lang="en-US" dirty="0"/>
              <a:t>Paragraph 810-10-45-18 of the FASB ASC states,</a:t>
            </a:r>
          </a:p>
          <a:p>
            <a:endParaRPr lang="en-US" dirty="0"/>
          </a:p>
          <a:p>
            <a:pPr lvl="1"/>
            <a:r>
              <a:rPr lang="en-US" dirty="0"/>
              <a:t>The amount of intra-entity profit or loss to be eliminated in accordance with paragraph</a:t>
            </a:r>
            <a:r>
              <a:rPr lang="en-US" baseline="0" dirty="0"/>
              <a:t> </a:t>
            </a:r>
            <a:r>
              <a:rPr lang="en-US" dirty="0"/>
              <a:t>810-10-45-1 is not affected by the existence of a noncontrolling interest. The complete elimination of the intra-entity income or loss is consistent with the underlying assumption that consolidated financial statements represent the financial position and operating results of a single economic entity. The elimination of the intra-entity income or loss may be allocated between the parent and noncontrolling interests.</a:t>
            </a:r>
          </a:p>
          <a:p>
            <a:endParaRPr lang="en-US" dirty="0"/>
          </a:p>
          <a:p>
            <a:r>
              <a:rPr lang="en-US" dirty="0"/>
              <a:t>The last sentence indicates that alternative approaches are available in computing the noncontrolling interest’s share of a subsidiary’s net income. According to this pronouncement, gross profits in inventory resulting from intra-entity transfers may or may not affect recognition of outside ownership.</a:t>
            </a:r>
            <a:r>
              <a:rPr lang="en-US" baseline="0" dirty="0"/>
              <a:t> </a:t>
            </a:r>
            <a:r>
              <a:rPr lang="en-US" dirty="0"/>
              <a:t>Because the amount attributed to a noncontrolling interest reduces consolidated net income, the handling of this issue can affect the reported profitability of a business combination.</a:t>
            </a:r>
          </a:p>
        </p:txBody>
      </p:sp>
    </p:spTree>
    <p:extLst>
      <p:ext uri="{BB962C8B-B14F-4D97-AF65-F5344CB8AC3E}">
        <p14:creationId xmlns:p14="http://schemas.microsoft.com/office/powerpoint/2010/main" val="2930953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1950" y="530225"/>
            <a:ext cx="3492500" cy="2619375"/>
          </a:xfrm>
        </p:spPr>
      </p:sp>
      <p:sp>
        <p:nvSpPr>
          <p:cNvPr id="3" name="Notes Placeholder 2"/>
          <p:cNvSpPr>
            <a:spLocks noGrp="1"/>
          </p:cNvSpPr>
          <p:nvPr>
            <p:ph type="body" idx="1"/>
          </p:nvPr>
        </p:nvSpPr>
        <p:spPr/>
        <p:txBody>
          <a:bodyPr>
            <a:normAutofit fontScale="700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3200" dirty="0"/>
              <a:t>Top Company applies the equity method to its investment in Bottom.</a:t>
            </a:r>
            <a:r>
              <a:rPr lang="en-US" sz="3200" baseline="0" dirty="0"/>
              <a:t> </a:t>
            </a:r>
            <a:r>
              <a:rPr lang="en-US" sz="3200" dirty="0"/>
              <a:t>The subsidiary reports net income of $30,000 in 2020 and $70,000 in 2021, the current year. The subsidiary declares dividends of $20,000 in the first year and $50,000 in the second. After the takeover, intra-entity inventory transfers between the two companies occurred as shown in Exhibit 5.2. A $10,000 intra-entity receivable and payable also exists as of December 31, 2021.</a:t>
            </a:r>
            <a:endParaRPr lang="en-US" sz="2900" dirty="0"/>
          </a:p>
          <a:p>
            <a:pPr>
              <a:spcBef>
                <a:spcPts val="0"/>
              </a:spcBef>
            </a:pPr>
            <a:endParaRPr lang="en-US" sz="1000" dirty="0"/>
          </a:p>
          <a:p>
            <a:pPr>
              <a:spcBef>
                <a:spcPts val="0"/>
              </a:spcBef>
            </a:pPr>
            <a:r>
              <a:rPr lang="en-US" sz="2000" dirty="0"/>
              <a:t>Intra-entity inventory transfers between the two companies are shown in Exhibit</a:t>
            </a:r>
            <a:r>
              <a:rPr lang="en-US" sz="2000" baseline="0" dirty="0"/>
              <a:t> 5.2</a:t>
            </a:r>
            <a:endParaRPr lang="en-US" sz="2000" dirty="0"/>
          </a:p>
        </p:txBody>
      </p:sp>
    </p:spTree>
    <p:extLst>
      <p:ext uri="{BB962C8B-B14F-4D97-AF65-F5344CB8AC3E}">
        <p14:creationId xmlns:p14="http://schemas.microsoft.com/office/powerpoint/2010/main" val="72912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1950" y="530225"/>
            <a:ext cx="3492500" cy="2619375"/>
          </a:xfrm>
        </p:spPr>
      </p:sp>
      <p:sp>
        <p:nvSpPr>
          <p:cNvPr id="3" name="Notes Placeholder 2"/>
          <p:cNvSpPr>
            <a:spLocks noGrp="1"/>
          </p:cNvSpPr>
          <p:nvPr>
            <p:ph type="body" idx="1"/>
          </p:nvPr>
        </p:nvSpPr>
        <p:spPr/>
        <p:txBody>
          <a:bodyPr>
            <a:normAutofit/>
          </a:bodyPr>
          <a:lstStyle/>
          <a:p>
            <a:r>
              <a:rPr lang="en-US" sz="1100" dirty="0"/>
              <a:t>Assume</a:t>
            </a:r>
            <a:r>
              <a:rPr lang="en-US" sz="1100" baseline="0" dirty="0"/>
              <a:t> that </a:t>
            </a:r>
            <a:r>
              <a:rPr lang="en-US" sz="1100" dirty="0"/>
              <a:t>Top Company acquires 80 percent of the voting stock of Bottom Company on January 1, 2020. The parent pays $400,000 and the acquisition-date fair value of the noncontrolling interest is $100,000. Top allocates the entire $50,000 excess fair value over book value to adjust a database owned by Bottom to fair value. The database has an estimated remaining life of 20 years.</a:t>
            </a:r>
          </a:p>
        </p:txBody>
      </p:sp>
    </p:spTree>
    <p:extLst>
      <p:ext uri="{BB962C8B-B14F-4D97-AF65-F5344CB8AC3E}">
        <p14:creationId xmlns:p14="http://schemas.microsoft.com/office/powerpoint/2010/main" val="4197987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1950" y="530225"/>
            <a:ext cx="3492500" cy="2619375"/>
          </a:xfrm>
        </p:spPr>
      </p:sp>
      <p:sp>
        <p:nvSpPr>
          <p:cNvPr id="3" name="Notes Placeholder 2"/>
          <p:cNvSpPr>
            <a:spLocks noGrp="1"/>
          </p:cNvSpPr>
          <p:nvPr>
            <p:ph type="body" idx="1"/>
          </p:nvPr>
        </p:nvSpPr>
        <p:spPr/>
        <p:txBody>
          <a:bodyPr>
            <a:normAutofit/>
          </a:bodyPr>
          <a:lstStyle/>
          <a:p>
            <a:r>
              <a:rPr lang="en-US" dirty="0"/>
              <a:t>We examine only three of these entries in detail along with the computation of the net income attributable to the noncontrolling interest.</a:t>
            </a:r>
          </a:p>
          <a:p>
            <a:endParaRPr lang="en-US" dirty="0"/>
          </a:p>
          <a:p>
            <a:r>
              <a:rPr lang="en-US" dirty="0"/>
              <a:t>First, consolidation entry *G adjusts for the intra-entity gross profit carried over in the beginning inventory from the 2020 intra-entity downstream transfers.</a:t>
            </a:r>
            <a:r>
              <a:rPr lang="en-US" baseline="0" dirty="0"/>
              <a:t> </a:t>
            </a:r>
            <a:r>
              <a:rPr lang="en-US" dirty="0"/>
              <a:t>The gross profit rate (Exhibit 5.2) on these items was 25 percent ($20,000 gross profit ÷ $80,000 transfer price), indicating an intra-entity profit of $4,000 (25 percent of the remaining $16,000 in inventory). To recognize this gross profit in 2021, Entry *G reduces Cost of Goods Sold (or the beginning inventory component of that expense) by that amount. The reduction in Cost of Goods Sold creates an increase in current year net income. From a consolidation perspective, the gross profit is correctly recognized in 2021 when the inventory is sold to an outside party. The debit to the Investment in Bottom account becomes part of the sequence of adjustments to bring that account to a zero balance in consolidation.</a:t>
            </a:r>
          </a:p>
        </p:txBody>
      </p:sp>
    </p:spTree>
    <p:extLst>
      <p:ext uri="{BB962C8B-B14F-4D97-AF65-F5344CB8AC3E}">
        <p14:creationId xmlns:p14="http://schemas.microsoft.com/office/powerpoint/2010/main" val="5013523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1950" y="530225"/>
            <a:ext cx="3492500" cy="2619375"/>
          </a:xfrm>
        </p:spPr>
      </p:sp>
      <p:sp>
        <p:nvSpPr>
          <p:cNvPr id="3" name="Notes Placeholder 2"/>
          <p:cNvSpPr>
            <a:spLocks noGrp="1"/>
          </p:cNvSpPr>
          <p:nvPr>
            <p:ph type="body" idx="1"/>
          </p:nvPr>
        </p:nvSpPr>
        <p:spPr/>
        <p:txBody>
          <a:bodyPr>
            <a:normAutofit/>
          </a:bodyPr>
          <a:lstStyle/>
          <a:p>
            <a:r>
              <a:rPr lang="en-US" dirty="0"/>
              <a:t>Entry TI eliminates the intra-entity sales/purchases for 2018. The entire $100,000 transfer recorded by the two parties during the current period is removed to arrive at consolidated figures for the business combination.</a:t>
            </a:r>
          </a:p>
          <a:p>
            <a:endParaRPr lang="en-US" dirty="0"/>
          </a:p>
          <a:p>
            <a:r>
              <a:rPr lang="en-US" b="0" dirty="0"/>
              <a:t>Entry G defers the intra-entity gross profit remaining in ending inventory at the end of 2021. The $20,000 in transferred merchandise (Exhibit 5.2) that Bottom has not yet sold has a gross profit rate of 30 percent ($30,000 gross profit ÷ $100,000 transfer price); thus, the intra-entity gross profit amounts to $6,000. On the worksheet, Entry G eliminates this overstatement in the Inventory asset balance as well as the ending inventory (credit) component of Cost of Goods Sold. Because the gross profit must be deferred, the increase in this expense appropriately decreases consolidated net income.</a:t>
            </a:r>
          </a:p>
        </p:txBody>
      </p:sp>
    </p:spTree>
    <p:extLst>
      <p:ext uri="{BB962C8B-B14F-4D97-AF65-F5344CB8AC3E}">
        <p14:creationId xmlns:p14="http://schemas.microsoft.com/office/powerpoint/2010/main" val="593992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1987"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8</a:t>
            </a:r>
          </a:p>
        </p:txBody>
      </p:sp>
      <p:sp>
        <p:nvSpPr>
          <p:cNvPr id="41988"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1989"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1990" name="Rectangle 6"/>
          <p:cNvSpPr>
            <a:spLocks noGrp="1" noRot="1" noChangeAspect="1" noChangeArrowheads="1" noTextEdit="1"/>
          </p:cNvSpPr>
          <p:nvPr>
            <p:ph type="sldImg"/>
          </p:nvPr>
        </p:nvSpPr>
        <p:spPr>
          <a:xfrm>
            <a:off x="2901950" y="530225"/>
            <a:ext cx="3492500" cy="2619375"/>
          </a:xfrm>
          <a:ln cap="flat"/>
        </p:spPr>
      </p:sp>
      <p:sp>
        <p:nvSpPr>
          <p:cNvPr id="41991" name="Rectangle 7"/>
          <p:cNvSpPr>
            <a:spLocks noGrp="1" noChangeArrowheads="1"/>
          </p:cNvSpPr>
          <p:nvPr>
            <p:ph type="body" idx="1"/>
          </p:nvPr>
        </p:nvSpPr>
        <p:spPr>
          <a:noFill/>
          <a:ln w="9525"/>
        </p:spPr>
        <p:txBody>
          <a:bodyPr/>
          <a:lstStyle/>
          <a:p>
            <a:pPr>
              <a:spcBef>
                <a:spcPts val="1223"/>
              </a:spcBef>
            </a:pPr>
            <a:r>
              <a:rPr lang="en-US" b="0" dirty="0">
                <a:solidFill>
                  <a:srgbClr val="002060"/>
                </a:solidFill>
              </a:rPr>
              <a:t>In this first illustration, the intra-entity transfers are downstream. Thus, the deferred intra-entity gross profits are considered to relate solely to the parent company, creating no effect on the subsidiary or the outside ownership. For this reason, the noncontrolling interest’s share of consolidated net income is unaffected by the downstream intra-entity profit deferral and subsequent recognition. Therefore, Top allocates $13,500 of Bottom’s net income to the noncontrolling interest computed as 20 percent of $67,500 ($70,000 reported net income less $2,500 current year database excess fair-value amortization).</a:t>
            </a:r>
          </a:p>
          <a:p>
            <a:pPr>
              <a:spcBef>
                <a:spcPts val="1223"/>
              </a:spcBef>
            </a:pPr>
            <a:endParaRPr lang="en-US" b="0" dirty="0">
              <a:solidFill>
                <a:srgbClr val="002060"/>
              </a:solidFill>
            </a:endParaRPr>
          </a:p>
          <a:p>
            <a:pPr>
              <a:spcBef>
                <a:spcPts val="1223"/>
              </a:spcBef>
            </a:pPr>
            <a:r>
              <a:rPr lang="en-US" b="0" dirty="0">
                <a:solidFill>
                  <a:srgbClr val="002060"/>
                </a:solidFill>
              </a:rPr>
              <a:t>By including these entries along with the other routine worksheet eliminations and adjustments, the accounting information generated by Top and Bottom is brought together into a single set of consolidated financial statements. However, this process does more than simply delete intra-entity transfers; it also affects reported net income. A $4,000 gross profit is removed on the worksheet from 2020 figures and subsequently recognized in 2021 (Entry *G). A $6,000 gross profit is deferred in a similar fashion from 2021 (Entry G) and subsequently recognized in 2022. However, these changes do not affect the noncontrolling interest because the transfers were downstream.</a:t>
            </a:r>
            <a:endParaRPr lang="en-US" b="0" dirty="0"/>
          </a:p>
        </p:txBody>
      </p:sp>
    </p:spTree>
    <p:extLst>
      <p:ext uri="{BB962C8B-B14F-4D97-AF65-F5344CB8AC3E}">
        <p14:creationId xmlns:p14="http://schemas.microsoft.com/office/powerpoint/2010/main" val="39851763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1987"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8</a:t>
            </a:r>
          </a:p>
        </p:txBody>
      </p:sp>
      <p:sp>
        <p:nvSpPr>
          <p:cNvPr id="41988"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1989"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1990" name="Rectangle 6"/>
          <p:cNvSpPr>
            <a:spLocks noGrp="1" noRot="1" noChangeAspect="1" noChangeArrowheads="1" noTextEdit="1"/>
          </p:cNvSpPr>
          <p:nvPr>
            <p:ph type="sldImg"/>
          </p:nvPr>
        </p:nvSpPr>
        <p:spPr>
          <a:xfrm>
            <a:off x="2901950" y="530225"/>
            <a:ext cx="3492500" cy="2619375"/>
          </a:xfrm>
          <a:ln cap="flat"/>
        </p:spPr>
      </p:sp>
      <p:sp>
        <p:nvSpPr>
          <p:cNvPr id="41991" name="Rectangle 7"/>
          <p:cNvSpPr>
            <a:spLocks noGrp="1" noChangeArrowheads="1"/>
          </p:cNvSpPr>
          <p:nvPr>
            <p:ph type="body" idx="1"/>
          </p:nvPr>
        </p:nvSpPr>
        <p:spPr>
          <a:noFill/>
          <a:ln w="9525"/>
        </p:spPr>
        <p:txBody>
          <a:bodyPr/>
          <a:lstStyle/>
          <a:p>
            <a:pPr>
              <a:spcBef>
                <a:spcPts val="1223"/>
              </a:spcBef>
            </a:pPr>
            <a:r>
              <a:rPr lang="en-US" b="0" dirty="0">
                <a:solidFill>
                  <a:srgbClr val="002060"/>
                </a:solidFill>
              </a:rPr>
              <a:t>A different set of consolidation procedures is necessary if the intra-entity transfers are upstream from Bottom to Top. As previously discussed, upstream gross profits are attributed to the subsidiary rather than to the parent company. Therefore, had these transfers been upstream, both the $4,000 beginning inventory gross profit recognition (Entry *G) and the $6,000 intra-entity gross profit deferral (Entry G) would be considered adjustments to Bottom’s reported totals.</a:t>
            </a:r>
          </a:p>
          <a:p>
            <a:pPr>
              <a:spcBef>
                <a:spcPts val="1223"/>
              </a:spcBef>
            </a:pPr>
            <a:endParaRPr lang="en-US" b="0" dirty="0">
              <a:solidFill>
                <a:srgbClr val="002060"/>
              </a:solidFill>
            </a:endParaRPr>
          </a:p>
          <a:p>
            <a:pPr>
              <a:spcBef>
                <a:spcPts val="1223"/>
              </a:spcBef>
            </a:pPr>
            <a:r>
              <a:rPr lang="en-US" b="0" dirty="0">
                <a:solidFill>
                  <a:srgbClr val="002060"/>
                </a:solidFill>
              </a:rPr>
              <a:t>&gt;When the inventory transfers are upstream from subsidiary to parent, only Ownership percentage of the profit deferral and subsequent recognition is allocated to the parent’s equity earnings and investment account.</a:t>
            </a:r>
          </a:p>
          <a:p>
            <a:pPr>
              <a:spcBef>
                <a:spcPts val="1223"/>
              </a:spcBef>
            </a:pPr>
            <a:r>
              <a:rPr lang="en-US" b="0" dirty="0">
                <a:solidFill>
                  <a:srgbClr val="002060"/>
                </a:solidFill>
              </a:rPr>
              <a:t> As a result, the intra-entity profit reallocation across time affects both the subsidiary’s reported net income and the noncontrolling interest.</a:t>
            </a:r>
          </a:p>
          <a:p>
            <a:pPr>
              <a:spcBef>
                <a:spcPts val="1223"/>
              </a:spcBef>
            </a:pPr>
            <a:endParaRPr lang="en-US" b="0" dirty="0">
              <a:solidFill>
                <a:srgbClr val="002060"/>
              </a:solidFill>
            </a:endParaRPr>
          </a:p>
          <a:p>
            <a:pPr>
              <a:spcBef>
                <a:spcPts val="1223"/>
              </a:spcBef>
            </a:pPr>
            <a:r>
              <a:rPr lang="en-US" b="0" dirty="0"/>
              <a:t>Because the intra-entity sales are upstream, the $4,000 beginning intra-entity gross profit (Entry *G) deferral no longer involves a debit to the parent’s Investment in Bottom account.</a:t>
            </a:r>
          </a:p>
        </p:txBody>
      </p:sp>
    </p:spTree>
    <p:extLst>
      <p:ext uri="{BB962C8B-B14F-4D97-AF65-F5344CB8AC3E}">
        <p14:creationId xmlns:p14="http://schemas.microsoft.com/office/powerpoint/2010/main" val="3044907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2901950" y="530225"/>
            <a:ext cx="3492500" cy="2619375"/>
          </a:xfrm>
          <a:ln/>
        </p:spPr>
      </p:sp>
      <p:sp>
        <p:nvSpPr>
          <p:cNvPr id="32771" name="Rectangle 3"/>
          <p:cNvSpPr>
            <a:spLocks noGrp="1" noChangeArrowheads="1"/>
          </p:cNvSpPr>
          <p:nvPr>
            <p:ph type="body" idx="1"/>
          </p:nvPr>
        </p:nvSpPr>
        <p:spPr>
          <a:noFill/>
          <a:ln w="9525"/>
        </p:spPr>
        <p:txBody>
          <a:bodyPr/>
          <a:lstStyle/>
          <a:p>
            <a:r>
              <a:rPr lang="en-US" dirty="0">
                <a:solidFill>
                  <a:srgbClr val="002060"/>
                </a:solidFill>
              </a:rPr>
              <a:t>LO 5-1: Understand why intra-entity asset transfers create accounting effects within the financial records of affiliated companies that must be eliminated or adjusted in preparing consolidated financial statements.</a:t>
            </a:r>
            <a:endParaRPr lang="en-US" dirty="0"/>
          </a:p>
        </p:txBody>
      </p:sp>
    </p:spTree>
    <p:extLst>
      <p:ext uri="{BB962C8B-B14F-4D97-AF65-F5344CB8AC3E}">
        <p14:creationId xmlns:p14="http://schemas.microsoft.com/office/powerpoint/2010/main" val="1546330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1987"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8</a:t>
            </a:r>
          </a:p>
        </p:txBody>
      </p:sp>
      <p:sp>
        <p:nvSpPr>
          <p:cNvPr id="41988"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1989"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1990" name="Rectangle 6"/>
          <p:cNvSpPr>
            <a:spLocks noGrp="1" noRot="1" noChangeAspect="1" noChangeArrowheads="1" noTextEdit="1"/>
          </p:cNvSpPr>
          <p:nvPr>
            <p:ph type="sldImg"/>
          </p:nvPr>
        </p:nvSpPr>
        <p:spPr>
          <a:xfrm>
            <a:off x="2901950" y="530225"/>
            <a:ext cx="3492500" cy="2619375"/>
          </a:xfrm>
          <a:ln cap="flat"/>
        </p:spPr>
      </p:sp>
      <p:sp>
        <p:nvSpPr>
          <p:cNvPr id="41991" name="Rectangle 7"/>
          <p:cNvSpPr>
            <a:spLocks noGrp="1" noChangeArrowheads="1"/>
          </p:cNvSpPr>
          <p:nvPr>
            <p:ph type="body" idx="1"/>
          </p:nvPr>
        </p:nvSpPr>
        <p:spPr>
          <a:noFill/>
          <a:ln w="9525"/>
        </p:spPr>
        <p:txBody>
          <a:bodyPr/>
          <a:lstStyle/>
          <a:p>
            <a:pPr>
              <a:spcBef>
                <a:spcPts val="1223"/>
              </a:spcBef>
            </a:pPr>
            <a:r>
              <a:rPr lang="en-US" b="0" dirty="0">
                <a:solidFill>
                  <a:srgbClr val="002060"/>
                </a:solidFill>
              </a:rPr>
              <a:t>A different set of consolidation procedures is necessary if the intra-entity transfers are upstream from Bottom to Top. As previously discussed, upstream gross profits are attributed to the subsidiary rather than to the parent company. Therefore, had these transfers been upstream, both the $4,000 beginning inventory gross profit recognition (Entry *G) and the $6,000 intra-entity gross profit deferral (Entry G) would be considered adjustments to Bottom’s reported totals.</a:t>
            </a:r>
          </a:p>
          <a:p>
            <a:pPr>
              <a:spcBef>
                <a:spcPts val="1223"/>
              </a:spcBef>
            </a:pPr>
            <a:r>
              <a:rPr lang="en-US" b="0" dirty="0">
                <a:solidFill>
                  <a:srgbClr val="002060"/>
                </a:solidFill>
              </a:rPr>
              <a:t>When the inventory transfers are upstream from subsidiary to parent, only Ownership percentage of the profit deferral and subsequent recognition is allocated to the parent’s equity earnings and investment account.</a:t>
            </a:r>
          </a:p>
          <a:p>
            <a:pPr>
              <a:spcBef>
                <a:spcPts val="1223"/>
              </a:spcBef>
            </a:pPr>
            <a:r>
              <a:rPr lang="en-US" b="0" dirty="0">
                <a:solidFill>
                  <a:srgbClr val="002060"/>
                </a:solidFill>
              </a:rPr>
              <a:t> As a result, the intra-entity profit reallocation across time affects both the subsidiary’s reported net income and the noncontrolling interest</a:t>
            </a:r>
          </a:p>
          <a:p>
            <a:pPr>
              <a:spcBef>
                <a:spcPts val="1223"/>
              </a:spcBef>
            </a:pPr>
            <a:endParaRPr lang="en-US" b="0" dirty="0">
              <a:solidFill>
                <a:srgbClr val="002060"/>
              </a:solidFill>
            </a:endParaRPr>
          </a:p>
          <a:p>
            <a:pPr>
              <a:spcBef>
                <a:spcPts val="1223"/>
              </a:spcBef>
            </a:pPr>
            <a:r>
              <a:rPr lang="en-US" b="0" dirty="0"/>
              <a:t>Because the intra-entity sales are upstream, the $4,000 beginning intra-entity gross profit (Entry *G) deferral no longer involves a debit to the parent’s Investment in Bottom account.</a:t>
            </a:r>
          </a:p>
        </p:txBody>
      </p:sp>
    </p:spTree>
    <p:extLst>
      <p:ext uri="{BB962C8B-B14F-4D97-AF65-F5344CB8AC3E}">
        <p14:creationId xmlns:p14="http://schemas.microsoft.com/office/powerpoint/2010/main" val="19430175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1950" y="530225"/>
            <a:ext cx="3492500" cy="2619375"/>
          </a:xfrm>
        </p:spPr>
      </p:sp>
      <p:sp>
        <p:nvSpPr>
          <p:cNvPr id="3" name="Notes Placeholder 2"/>
          <p:cNvSpPr>
            <a:spLocks noGrp="1"/>
          </p:cNvSpPr>
          <p:nvPr>
            <p:ph type="body" idx="1"/>
          </p:nvPr>
        </p:nvSpPr>
        <p:spPr/>
        <p:txBody>
          <a:bodyPr>
            <a:normAutofit/>
          </a:bodyPr>
          <a:lstStyle/>
          <a:p>
            <a:r>
              <a:rPr lang="en-US" b="0" dirty="0"/>
              <a:t>Recall that Top and Bottom, as separate legal entities, maintain independent accounting information systems. Thus, when it transferred inventory to Top in 2020, Bottom recorded the transfer as a regular sale even though the counterparty (Top) is a member of the consolidated group. Because $16,000 of these transfers remain in Top’s inventory, $4,000 of gross profit (25 percent) is deferred from a consolidated perspective as of January 1, 2021. Also from a consolidated standpoint, Bottom’s January 1, 2021, Retained Earnings are overstated by the $4,000 gross profit from the 2020 intra-entity transfers. Thus, Exhibit 5.6 shows a worksheet adjustment that reduces Bottom’s January 1, 2021, Retained Earnings balance. Similar to Exhibit 5.4, the credit to Cost of Goods Sold increases consolidated net income to recognize the profit in 2021 from sales to outsiders as shown.</a:t>
            </a:r>
          </a:p>
        </p:txBody>
      </p:sp>
    </p:spTree>
    <p:extLst>
      <p:ext uri="{BB962C8B-B14F-4D97-AF65-F5344CB8AC3E}">
        <p14:creationId xmlns:p14="http://schemas.microsoft.com/office/powerpoint/2010/main" val="2049201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0963"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8</a:t>
            </a:r>
          </a:p>
        </p:txBody>
      </p:sp>
      <p:sp>
        <p:nvSpPr>
          <p:cNvPr id="40964"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0965"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0966" name="Rectangle 6"/>
          <p:cNvSpPr>
            <a:spLocks noGrp="1" noRot="1" noChangeAspect="1" noChangeArrowheads="1" noTextEdit="1"/>
          </p:cNvSpPr>
          <p:nvPr>
            <p:ph type="sldImg"/>
          </p:nvPr>
        </p:nvSpPr>
        <p:spPr>
          <a:xfrm>
            <a:off x="2901950" y="530225"/>
            <a:ext cx="3492500" cy="2619375"/>
          </a:xfrm>
          <a:ln cap="flat"/>
        </p:spPr>
      </p:sp>
      <p:sp>
        <p:nvSpPr>
          <p:cNvPr id="40967" name="Rectangle 7"/>
          <p:cNvSpPr>
            <a:spLocks noGrp="1" noChangeArrowheads="1"/>
          </p:cNvSpPr>
          <p:nvPr>
            <p:ph type="body" idx="1"/>
          </p:nvPr>
        </p:nvSpPr>
        <p:spPr>
          <a:noFill/>
          <a:ln w="9525"/>
        </p:spPr>
        <p:txBody>
          <a:bodyPr/>
          <a:lstStyle/>
          <a:p>
            <a:r>
              <a:rPr lang="en-US" b="0" dirty="0">
                <a:solidFill>
                  <a:srgbClr val="002060"/>
                </a:solidFill>
              </a:rPr>
              <a:t>Consolidation entry S eliminates a portion of the parent’s investment account and provides the initial noncontrolling interest balance. This worksheet entry also removes the stockholders’ equity accounts of the subsidiary as of the beginning of the current year. Thus, the above $4,000 reduction in Bottom’s January 1, 2021, Retained Earnings to defer the intra-entity gross profit affects Entry S. After posting Entry *G, only $306,000 remains as the subsidiary’s January 1, 2021, Retained Earnings, which along with Bottom’s common stock is eliminated</a:t>
            </a:r>
            <a:r>
              <a:rPr lang="en-US" b="0" baseline="0" dirty="0">
                <a:solidFill>
                  <a:srgbClr val="002060"/>
                </a:solidFill>
              </a:rPr>
              <a:t> as shown.</a:t>
            </a:r>
            <a:endParaRPr lang="en-US" b="0" dirty="0"/>
          </a:p>
        </p:txBody>
      </p:sp>
    </p:spTree>
    <p:extLst>
      <p:ext uri="{BB962C8B-B14F-4D97-AF65-F5344CB8AC3E}">
        <p14:creationId xmlns:p14="http://schemas.microsoft.com/office/powerpoint/2010/main" val="6597491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1950" y="530225"/>
            <a:ext cx="3492500" cy="2619375"/>
          </a:xfrm>
        </p:spPr>
      </p:sp>
      <p:sp>
        <p:nvSpPr>
          <p:cNvPr id="3" name="Notes Placeholder 2"/>
          <p:cNvSpPr>
            <a:spLocks noGrp="1"/>
          </p:cNvSpPr>
          <p:nvPr>
            <p:ph type="body" idx="1"/>
          </p:nvPr>
        </p:nvSpPr>
        <p:spPr/>
        <p:txBody>
          <a:bodyPr>
            <a:normAutofit/>
          </a:bodyPr>
          <a:lstStyle/>
          <a:p>
            <a:r>
              <a:rPr lang="en-US" b="0" dirty="0">
                <a:solidFill>
                  <a:srgbClr val="002060"/>
                </a:solidFill>
              </a:rPr>
              <a:t>To help clarify the effect of downstream and upstream transfers when the parent uses the equity method, we compare two of the worksheet entries in more detail.</a:t>
            </a:r>
          </a:p>
        </p:txBody>
      </p:sp>
    </p:spTree>
    <p:extLst>
      <p:ext uri="{BB962C8B-B14F-4D97-AF65-F5344CB8AC3E}">
        <p14:creationId xmlns:p14="http://schemas.microsoft.com/office/powerpoint/2010/main" val="30702849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0963"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8</a:t>
            </a:r>
          </a:p>
        </p:txBody>
      </p:sp>
      <p:sp>
        <p:nvSpPr>
          <p:cNvPr id="40964"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0965"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0966" name="Rectangle 6"/>
          <p:cNvSpPr>
            <a:spLocks noGrp="1" noRot="1" noChangeAspect="1" noChangeArrowheads="1" noTextEdit="1"/>
          </p:cNvSpPr>
          <p:nvPr>
            <p:ph type="sldImg"/>
          </p:nvPr>
        </p:nvSpPr>
        <p:spPr>
          <a:xfrm>
            <a:off x="2901950" y="530225"/>
            <a:ext cx="3492500" cy="2619375"/>
          </a:xfrm>
          <a:ln cap="flat"/>
        </p:spPr>
      </p:sp>
      <p:sp>
        <p:nvSpPr>
          <p:cNvPr id="40967" name="Rectangle 7"/>
          <p:cNvSpPr>
            <a:spLocks noGrp="1" noChangeArrowheads="1"/>
          </p:cNvSpPr>
          <p:nvPr>
            <p:ph type="body" idx="1"/>
          </p:nvPr>
        </p:nvSpPr>
        <p:spPr>
          <a:noFill/>
          <a:ln w="9525"/>
        </p:spPr>
        <p:txBody>
          <a:bodyPr/>
          <a:lstStyle/>
          <a:p>
            <a:pPr defTabSz="931774">
              <a:defRPr/>
            </a:pPr>
            <a:r>
              <a:rPr lang="en-US" b="0" dirty="0">
                <a:solidFill>
                  <a:srgbClr val="002060"/>
                </a:solidFill>
              </a:rPr>
              <a:t>To help clarify the effect of downstream and upstream transfers when the parent uses the equity method, we compare two of the worksheet entries in more detail.</a:t>
            </a:r>
            <a:endParaRPr lang="en-US" b="0" dirty="0"/>
          </a:p>
        </p:txBody>
      </p:sp>
    </p:spTree>
    <p:extLst>
      <p:ext uri="{BB962C8B-B14F-4D97-AF65-F5344CB8AC3E}">
        <p14:creationId xmlns:p14="http://schemas.microsoft.com/office/powerpoint/2010/main" val="25329754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2901950" y="530225"/>
            <a:ext cx="3492500" cy="2619375"/>
          </a:xfrm>
          <a:ln/>
        </p:spPr>
      </p:sp>
      <p:sp>
        <p:nvSpPr>
          <p:cNvPr id="32771" name="Rectangle 3"/>
          <p:cNvSpPr>
            <a:spLocks noGrp="1" noChangeArrowheads="1"/>
          </p:cNvSpPr>
          <p:nvPr>
            <p:ph type="body" idx="1"/>
          </p:nvPr>
        </p:nvSpPr>
        <p:spPr>
          <a:noFill/>
          <a:ln w="9525"/>
        </p:spPr>
        <p:txBody>
          <a:bodyPr/>
          <a:lstStyle/>
          <a:p>
            <a:r>
              <a:rPr lang="en-US" dirty="0"/>
              <a:t>LO 5-6: Prepare the consolidation entry to defer any gain created by an intra-entity transfer of land from the accounting records of the year of transfer and subsequent years.</a:t>
            </a:r>
            <a:endParaRPr lang="en-US" b="1" dirty="0">
              <a:solidFill>
                <a:srgbClr val="002060"/>
              </a:solidFill>
              <a:cs typeface="Times New Roman" pitchFamily="18" charset="0"/>
            </a:endParaRPr>
          </a:p>
        </p:txBody>
      </p:sp>
    </p:spTree>
    <p:extLst>
      <p:ext uri="{BB962C8B-B14F-4D97-AF65-F5344CB8AC3E}">
        <p14:creationId xmlns:p14="http://schemas.microsoft.com/office/powerpoint/2010/main" val="18957588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3011"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10</a:t>
            </a:r>
          </a:p>
        </p:txBody>
      </p:sp>
      <p:sp>
        <p:nvSpPr>
          <p:cNvPr id="43012"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3013"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3014" name="Rectangle 6"/>
          <p:cNvSpPr>
            <a:spLocks noGrp="1" noRot="1" noChangeAspect="1" noChangeArrowheads="1" noTextEdit="1"/>
          </p:cNvSpPr>
          <p:nvPr>
            <p:ph type="sldImg"/>
          </p:nvPr>
        </p:nvSpPr>
        <p:spPr>
          <a:xfrm>
            <a:off x="2901950" y="530225"/>
            <a:ext cx="3492500" cy="2619375"/>
          </a:xfrm>
          <a:ln cap="flat"/>
        </p:spPr>
      </p:sp>
      <p:sp>
        <p:nvSpPr>
          <p:cNvPr id="43015" name="Rectangle 7"/>
          <p:cNvSpPr>
            <a:spLocks noGrp="1" noChangeArrowheads="1"/>
          </p:cNvSpPr>
          <p:nvPr>
            <p:ph type="body" idx="1"/>
          </p:nvPr>
        </p:nvSpPr>
        <p:spPr>
          <a:noFill/>
          <a:ln w="9525"/>
        </p:spPr>
        <p:txBody>
          <a:bodyPr/>
          <a:lstStyle/>
          <a:p>
            <a:pPr algn="l"/>
            <a:r>
              <a:rPr lang="en-US" b="0" dirty="0"/>
              <a:t>The consolidation procedures necessitated by intra-entity land transfers partially parallel those for intra-entity inventory. As with inventory, the sale of land creates a series of effects on the individual records of the two companies. The worksheet process must then adjust the account balances to reflect the perspective of a single economic entity.</a:t>
            </a:r>
          </a:p>
          <a:p>
            <a:pPr algn="l"/>
            <a:endParaRPr lang="en-US" b="0" dirty="0"/>
          </a:p>
          <a:p>
            <a:pPr algn="l"/>
            <a:r>
              <a:rPr lang="en-US" b="0" dirty="0"/>
              <a:t>By reviewing the sequence of events occurring in an intra-entity land sale, the similarities to inventory transfers can be ascertained as well as the unique features of this transaction.</a:t>
            </a:r>
          </a:p>
          <a:p>
            <a:pPr algn="l"/>
            <a:endParaRPr lang="en-US" b="0" dirty="0"/>
          </a:p>
          <a:p>
            <a:pPr marL="228600" indent="-228600" algn="l">
              <a:buFont typeface="+mj-lt"/>
              <a:buAutoNum type="arabicPeriod"/>
            </a:pPr>
            <a:r>
              <a:rPr lang="en-US" b="0" dirty="0"/>
              <a:t>The original seller of the land reports a gain (losses are rare in intra-entity asset transfers), even though the transaction occurred between related parties.</a:t>
            </a:r>
            <a:r>
              <a:rPr lang="en-US" b="0" baseline="0" dirty="0"/>
              <a:t> </a:t>
            </a:r>
            <a:r>
              <a:rPr lang="en-US" b="0" dirty="0"/>
              <a:t>At the same time, the acquiring company capitalizes the inflated transfer price rather than the land’s historical cost to the business combination. </a:t>
            </a:r>
            <a:endParaRPr lang="en-US" dirty="0"/>
          </a:p>
        </p:txBody>
      </p:sp>
    </p:spTree>
    <p:extLst>
      <p:ext uri="{BB962C8B-B14F-4D97-AF65-F5344CB8AC3E}">
        <p14:creationId xmlns:p14="http://schemas.microsoft.com/office/powerpoint/2010/main" val="2735198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3011"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10</a:t>
            </a:r>
          </a:p>
        </p:txBody>
      </p:sp>
      <p:sp>
        <p:nvSpPr>
          <p:cNvPr id="43012"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3013"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3014" name="Rectangle 6"/>
          <p:cNvSpPr>
            <a:spLocks noGrp="1" noRot="1" noChangeAspect="1" noChangeArrowheads="1" noTextEdit="1"/>
          </p:cNvSpPr>
          <p:nvPr>
            <p:ph type="sldImg"/>
          </p:nvPr>
        </p:nvSpPr>
        <p:spPr>
          <a:xfrm>
            <a:off x="2901950" y="530225"/>
            <a:ext cx="3492500" cy="2619375"/>
          </a:xfrm>
          <a:ln cap="flat"/>
        </p:spPr>
      </p:sp>
      <p:sp>
        <p:nvSpPr>
          <p:cNvPr id="43015" name="Rectangle 7"/>
          <p:cNvSpPr>
            <a:spLocks noGrp="1" noChangeArrowheads="1"/>
          </p:cNvSpPr>
          <p:nvPr>
            <p:ph type="body" idx="1"/>
          </p:nvPr>
        </p:nvSpPr>
        <p:spPr>
          <a:noFill/>
          <a:ln w="9525"/>
        </p:spPr>
        <p:txBody>
          <a:bodyPr/>
          <a:lstStyle/>
          <a:p>
            <a:pPr marL="228600" indent="-228600" algn="l">
              <a:buFont typeface="+mj-lt"/>
              <a:buAutoNum type="arabicPeriod" startAt="2"/>
            </a:pPr>
            <a:r>
              <a:rPr lang="en-US" b="0" dirty="0"/>
              <a:t>The gain the seller recorded is closed into Retained Earnings at the end of the year. From a consolidated perspective, this account has been artificially increased by a related party. Thus, both the buyer’s Land account and the seller’s Retained Earnings account continue to contain the intra-entity gain.</a:t>
            </a:r>
          </a:p>
          <a:p>
            <a:pPr marL="228600" indent="-228600" algn="l">
              <a:buFont typeface="+mj-lt"/>
              <a:buAutoNum type="arabicPeriod" startAt="2"/>
            </a:pPr>
            <a:r>
              <a:rPr lang="en-US" b="0" dirty="0"/>
              <a:t>The gain on the original transfer is recognized in consolidated net income only when the land is subsequently disposed of to an outside party. Therefore, appropriate consolidation techniques must be designed to eliminate the intra-entity gain each period until the time of resale. </a:t>
            </a:r>
            <a:endParaRPr lang="en-US" dirty="0"/>
          </a:p>
        </p:txBody>
      </p:sp>
    </p:spTree>
    <p:extLst>
      <p:ext uri="{BB962C8B-B14F-4D97-AF65-F5344CB8AC3E}">
        <p14:creationId xmlns:p14="http://schemas.microsoft.com/office/powerpoint/2010/main" val="34615715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3011"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10</a:t>
            </a:r>
          </a:p>
        </p:txBody>
      </p:sp>
      <p:sp>
        <p:nvSpPr>
          <p:cNvPr id="43012"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3013"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3014" name="Rectangle 6"/>
          <p:cNvSpPr>
            <a:spLocks noGrp="1" noRot="1" noChangeAspect="1" noChangeArrowheads="1" noTextEdit="1"/>
          </p:cNvSpPr>
          <p:nvPr>
            <p:ph type="sldImg"/>
          </p:nvPr>
        </p:nvSpPr>
        <p:spPr>
          <a:xfrm>
            <a:off x="2901950" y="530225"/>
            <a:ext cx="3492500" cy="2619375"/>
          </a:xfrm>
          <a:ln cap="flat"/>
        </p:spPr>
      </p:sp>
      <p:sp>
        <p:nvSpPr>
          <p:cNvPr id="43015" name="Rectangle 7"/>
          <p:cNvSpPr>
            <a:spLocks noGrp="1" noChangeArrowheads="1"/>
          </p:cNvSpPr>
          <p:nvPr>
            <p:ph type="body" idx="1"/>
          </p:nvPr>
        </p:nvSpPr>
        <p:spPr>
          <a:noFill/>
          <a:ln w="9525"/>
        </p:spPr>
        <p:txBody>
          <a:bodyPr/>
          <a:lstStyle/>
          <a:p>
            <a:pPr algn="l"/>
            <a:r>
              <a:rPr lang="en-US" b="0" dirty="0"/>
              <a:t>Assume that Hastings Company and Patrick Company are related parties. On July 1, 2021, Hastings sold land that originally cost $60,000 to Patrick at a $100,000 transfer price. The seller reports a $40,000 gain; the buyer records the land at the $100,000 acquisition price. At the end of this fiscal period, the intra-entity effect of this transaction must be eliminated for consolidation purposes.</a:t>
            </a:r>
            <a:endParaRPr lang="en-US" dirty="0"/>
          </a:p>
        </p:txBody>
      </p:sp>
    </p:spTree>
    <p:extLst>
      <p:ext uri="{BB962C8B-B14F-4D97-AF65-F5344CB8AC3E}">
        <p14:creationId xmlns:p14="http://schemas.microsoft.com/office/powerpoint/2010/main" val="27685726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4035"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11</a:t>
            </a:r>
          </a:p>
        </p:txBody>
      </p:sp>
      <p:sp>
        <p:nvSpPr>
          <p:cNvPr id="44036"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4037"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4038" name="Rectangle 6"/>
          <p:cNvSpPr>
            <a:spLocks noGrp="1" noRot="1" noChangeAspect="1" noChangeArrowheads="1" noTextEdit="1"/>
          </p:cNvSpPr>
          <p:nvPr>
            <p:ph type="sldImg"/>
          </p:nvPr>
        </p:nvSpPr>
        <p:spPr>
          <a:xfrm>
            <a:off x="2901950" y="530225"/>
            <a:ext cx="3492500" cy="2619375"/>
          </a:xfrm>
          <a:ln cap="flat"/>
        </p:spPr>
      </p:sp>
      <p:sp>
        <p:nvSpPr>
          <p:cNvPr id="44039" name="Rectangle 7"/>
          <p:cNvSpPr>
            <a:spLocks noGrp="1" noChangeArrowheads="1"/>
          </p:cNvSpPr>
          <p:nvPr>
            <p:ph type="body" idx="1"/>
          </p:nvPr>
        </p:nvSpPr>
        <p:spPr>
          <a:noFill/>
          <a:ln w="9525"/>
        </p:spPr>
        <p:txBody>
          <a:bodyPr/>
          <a:lstStyle/>
          <a:p>
            <a:r>
              <a:rPr lang="en-US" dirty="0"/>
              <a:t>This worksheet entry eliminates the intra-entity gain from the 2021 consolidated statements and returns the land to its recorded value at date of transfer, for consolidated purposes. However, as with the transfer of inventory, the effects created by the original transaction remain in the financial records of the individual companies for as long as the property is held. The gain recorded by Hastings carries through to Retained Earnings while Patrick’s Land account retains the inflated transfer price. Therefore, for every subsequent consolidation until the land is eventually sold, the elimination process must be repeated. Including the entry as shown on each subsequent worksheet removes the intra-entity gain from the asset and from the earnings reported by the combination.</a:t>
            </a:r>
          </a:p>
        </p:txBody>
      </p:sp>
    </p:spTree>
    <p:extLst>
      <p:ext uri="{BB962C8B-B14F-4D97-AF65-F5344CB8AC3E}">
        <p14:creationId xmlns:p14="http://schemas.microsoft.com/office/powerpoint/2010/main" val="4036199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3795"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2</a:t>
            </a:r>
          </a:p>
        </p:txBody>
      </p:sp>
      <p:sp>
        <p:nvSpPr>
          <p:cNvPr id="33796"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3797"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3798" name="Rectangle 6"/>
          <p:cNvSpPr>
            <a:spLocks noGrp="1" noRot="1" noChangeAspect="1" noChangeArrowheads="1" noTextEdit="1"/>
          </p:cNvSpPr>
          <p:nvPr>
            <p:ph type="sldImg"/>
          </p:nvPr>
        </p:nvSpPr>
        <p:spPr>
          <a:xfrm>
            <a:off x="2901950" y="530225"/>
            <a:ext cx="3492500" cy="2619375"/>
          </a:xfrm>
          <a:ln cap="flat"/>
        </p:spPr>
      </p:sp>
      <p:sp>
        <p:nvSpPr>
          <p:cNvPr id="33799" name="Rectangle 7"/>
          <p:cNvSpPr>
            <a:spLocks noGrp="1" noChangeArrowheads="1"/>
          </p:cNvSpPr>
          <p:nvPr>
            <p:ph type="body" idx="1"/>
          </p:nvPr>
        </p:nvSpPr>
        <p:spPr>
          <a:noFill/>
          <a:ln w="9525"/>
        </p:spPr>
        <p:txBody>
          <a:bodyPr/>
          <a:lstStyle/>
          <a:p>
            <a:r>
              <a:rPr lang="en-US" dirty="0"/>
              <a:t>Companies that make up a business combination frequently retain their legal identities as separate operating centers and maintain their own record-keeping. Thus, inventory sales between these companies trigger the independent accounting systems of both parties. The seller duly records revenue, and the buyer simultaneously enters the purchase into its accounts. For internal reporting purposes, recording an inventory transfer as a sale/purchase provides vital data to help measure the operational efficiency of each enterprise.</a:t>
            </a:r>
          </a:p>
        </p:txBody>
      </p:sp>
    </p:spTree>
    <p:extLst>
      <p:ext uri="{BB962C8B-B14F-4D97-AF65-F5344CB8AC3E}">
        <p14:creationId xmlns:p14="http://schemas.microsoft.com/office/powerpoint/2010/main" val="21320358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5059"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12</a:t>
            </a:r>
          </a:p>
        </p:txBody>
      </p:sp>
      <p:sp>
        <p:nvSpPr>
          <p:cNvPr id="45060"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5061"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5062" name="Rectangle 6"/>
          <p:cNvSpPr>
            <a:spLocks noGrp="1" noRot="1" noChangeAspect="1" noChangeArrowheads="1" noTextEdit="1"/>
          </p:cNvSpPr>
          <p:nvPr>
            <p:ph type="sldImg"/>
          </p:nvPr>
        </p:nvSpPr>
        <p:spPr>
          <a:xfrm>
            <a:off x="2901950" y="530225"/>
            <a:ext cx="3492500" cy="2619375"/>
          </a:xfrm>
          <a:ln cap="flat"/>
        </p:spPr>
      </p:sp>
      <p:sp>
        <p:nvSpPr>
          <p:cNvPr id="45063" name="Rectangle 7"/>
          <p:cNvSpPr>
            <a:spLocks noGrp="1" noChangeArrowheads="1"/>
          </p:cNvSpPr>
          <p:nvPr>
            <p:ph type="body" idx="1"/>
          </p:nvPr>
        </p:nvSpPr>
        <p:spPr>
          <a:noFill/>
          <a:ln w="9525"/>
        </p:spPr>
        <p:txBody>
          <a:bodyPr/>
          <a:lstStyle/>
          <a:p>
            <a:pPr>
              <a:lnSpc>
                <a:spcPct val="90000"/>
              </a:lnSpc>
              <a:buFont typeface="Wingdings" panose="05000000000000000000" pitchFamily="2" charset="2"/>
              <a:buNone/>
            </a:pPr>
            <a:r>
              <a:rPr lang="en-US" sz="1200" dirty="0"/>
              <a:t>The gain or loss being recognized is incorrect for consolidation purposes; it has not been computed by comparison to the land’s historical cost. Again, the separate financial records fail to reflect the transaction from the perspective of the single economic entity.</a:t>
            </a:r>
          </a:p>
          <a:p>
            <a:pPr>
              <a:lnSpc>
                <a:spcPct val="90000"/>
              </a:lnSpc>
              <a:buFont typeface="Wingdings" panose="05000000000000000000" pitchFamily="2" charset="2"/>
              <a:buNone/>
            </a:pPr>
            <a:endParaRPr lang="en-US" sz="1200" dirty="0"/>
          </a:p>
          <a:p>
            <a:pPr>
              <a:lnSpc>
                <a:spcPct val="90000"/>
              </a:lnSpc>
              <a:buFont typeface="Wingdings" panose="05000000000000000000" pitchFamily="2" charset="2"/>
              <a:buNone/>
            </a:pPr>
            <a:r>
              <a:rPr lang="en-US" sz="1200" dirty="0"/>
              <a:t>Therefore, if the company eventually sells the land, it must recognize the gain deferred at the time of the original transfer. Gain recognition is appropriate once the property is sold to outsiders. On the worksheet, the gain is removed one last time from beginning Retained Earnings (or the investment account, if applicable). In this instance, though, the worksheet entry reclassifies the amount as a recognized gain. Thus, the gain recognition is reallocated from the year of transfer into the fiscal period in which the land is sold to the unrelated party.</a:t>
            </a:r>
          </a:p>
        </p:txBody>
      </p:sp>
    </p:spTree>
    <p:extLst>
      <p:ext uri="{BB962C8B-B14F-4D97-AF65-F5344CB8AC3E}">
        <p14:creationId xmlns:p14="http://schemas.microsoft.com/office/powerpoint/2010/main" val="15843173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2901950" y="530225"/>
            <a:ext cx="3492500" cy="2619375"/>
          </a:xfrm>
          <a:ln/>
        </p:spPr>
      </p:sp>
      <p:sp>
        <p:nvSpPr>
          <p:cNvPr id="32771" name="Rectangle 3"/>
          <p:cNvSpPr>
            <a:spLocks noGrp="1" noChangeArrowheads="1"/>
          </p:cNvSpPr>
          <p:nvPr>
            <p:ph type="body" idx="1"/>
          </p:nvPr>
        </p:nvSpPr>
        <p:spPr>
          <a:noFill/>
          <a:ln w="9525"/>
        </p:spPr>
        <p:txBody>
          <a:bodyPr/>
          <a:lstStyle/>
          <a:p>
            <a:r>
              <a:rPr lang="en-US" dirty="0"/>
              <a:t>LO 5-7: Prepare the consolidation entries to remove the effects of upstream and downstream intra-entity fixed asset transfers across affiliated entities.</a:t>
            </a:r>
            <a:endParaRPr lang="en-US" b="1" dirty="0">
              <a:solidFill>
                <a:srgbClr val="002060"/>
              </a:solidFill>
              <a:cs typeface="Times New Roman" pitchFamily="18" charset="0"/>
            </a:endParaRPr>
          </a:p>
        </p:txBody>
      </p:sp>
    </p:spTree>
    <p:extLst>
      <p:ext uri="{BB962C8B-B14F-4D97-AF65-F5344CB8AC3E}">
        <p14:creationId xmlns:p14="http://schemas.microsoft.com/office/powerpoint/2010/main" val="30326392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1950" y="530225"/>
            <a:ext cx="3492500" cy="2619375"/>
          </a:xfrm>
        </p:spPr>
      </p:sp>
      <p:sp>
        <p:nvSpPr>
          <p:cNvPr id="3" name="Notes Placeholder 2"/>
          <p:cNvSpPr>
            <a:spLocks noGrp="1"/>
          </p:cNvSpPr>
          <p:nvPr>
            <p:ph type="body" idx="1"/>
          </p:nvPr>
        </p:nvSpPr>
        <p:spPr/>
        <p:txBody>
          <a:bodyPr>
            <a:normAutofit/>
          </a:bodyPr>
          <a:lstStyle/>
          <a:p>
            <a:pPr marL="0" indent="0" algn="l">
              <a:spcBef>
                <a:spcPct val="20000"/>
              </a:spcBef>
              <a:buClr>
                <a:srgbClr val="002060"/>
              </a:buClr>
              <a:buSzPct val="80000"/>
              <a:defRPr/>
            </a:pPr>
            <a:r>
              <a:rPr lang="en-US" sz="1200" b="0" i="0" u="none" strike="noStrike" kern="1200" baseline="0" dirty="0">
                <a:solidFill>
                  <a:schemeClr val="tx1"/>
                </a:solidFill>
                <a:latin typeface="Times New Roman" pitchFamily="18" charset="0"/>
                <a:ea typeface="+mn-ea"/>
                <a:cs typeface="+mn-cs"/>
              </a:rPr>
              <a:t>To examine the consolidation procedures required by the intra-entity transfer of a depreciable asset, assume that Able Company sells equipment to Baker Company at the current market value of $90,000. Able originally acquired the equipment for $100,000 several years ago; since that time, it has recorded $40,000 in accumulated depreciation. The transfer is made on January 1, 2020, when the equipment has a 10-year remaining life.</a:t>
            </a:r>
            <a:endParaRPr lang="en-US" b="0" kern="0" dirty="0">
              <a:solidFill>
                <a:srgbClr val="002060"/>
              </a:solidFill>
              <a:cs typeface="Times New Roman" pitchFamily="18" charset="0"/>
            </a:endParaRPr>
          </a:p>
        </p:txBody>
      </p:sp>
    </p:spTree>
    <p:extLst>
      <p:ext uri="{BB962C8B-B14F-4D97-AF65-F5344CB8AC3E}">
        <p14:creationId xmlns:p14="http://schemas.microsoft.com/office/powerpoint/2010/main" val="15724032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1950" y="530225"/>
            <a:ext cx="3492500" cy="2619375"/>
          </a:xfrm>
        </p:spPr>
      </p:sp>
      <p:sp>
        <p:nvSpPr>
          <p:cNvPr id="3" name="Notes Placeholder 2"/>
          <p:cNvSpPr>
            <a:spLocks noGrp="1"/>
          </p:cNvSpPr>
          <p:nvPr>
            <p:ph type="body" idx="1"/>
          </p:nvPr>
        </p:nvSpPr>
        <p:spPr/>
        <p:txBody>
          <a:bodyPr>
            <a:normAutofit/>
          </a:bodyPr>
          <a:lstStyle/>
          <a:p>
            <a:r>
              <a:rPr lang="en-US" dirty="0"/>
              <a:t>The 2020 effects on the separate financial accounts of the two companies can be quickly enumerated:</a:t>
            </a:r>
          </a:p>
          <a:p>
            <a:endParaRPr lang="en-US" dirty="0"/>
          </a:p>
          <a:p>
            <a:pPr marL="228600" indent="-228600">
              <a:buFont typeface="+mj-lt"/>
              <a:buAutoNum type="arabicPeriod"/>
            </a:pPr>
            <a:r>
              <a:rPr lang="en-US" dirty="0"/>
              <a:t>Baker, as the buyer, enters the equipment into its records at the $90,000 transfer price. However, from a consolidated view, the asset has not been sold, and therefore the $60,000 book value ($100,000 cost less $40,000 accumulated depreciation) remains appropriate.</a:t>
            </a:r>
          </a:p>
          <a:p>
            <a:pPr marL="228600" indent="-228600">
              <a:buFont typeface="+mj-lt"/>
              <a:buAutoNum type="arabicPeriod"/>
            </a:pPr>
            <a:r>
              <a:rPr lang="en-US" dirty="0"/>
              <a:t>Able, as the seller, reports a $30,000 gain, although the consolidated entity has not yet sold the asset to outsiders. After preparation of the 12/31/20 consolidated financial statements, Able then closes this gain to its Retained Earnings account.</a:t>
            </a:r>
          </a:p>
        </p:txBody>
      </p:sp>
    </p:spTree>
    <p:extLst>
      <p:ext uri="{BB962C8B-B14F-4D97-AF65-F5344CB8AC3E}">
        <p14:creationId xmlns:p14="http://schemas.microsoft.com/office/powerpoint/2010/main" val="29770467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7107"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15</a:t>
            </a:r>
          </a:p>
        </p:txBody>
      </p:sp>
      <p:sp>
        <p:nvSpPr>
          <p:cNvPr id="47108"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7109"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7110" name="Rectangle 6"/>
          <p:cNvSpPr>
            <a:spLocks noGrp="1" noRot="1" noChangeAspect="1" noChangeArrowheads="1" noTextEdit="1"/>
          </p:cNvSpPr>
          <p:nvPr>
            <p:ph type="sldImg"/>
          </p:nvPr>
        </p:nvSpPr>
        <p:spPr>
          <a:xfrm>
            <a:off x="2901950" y="530225"/>
            <a:ext cx="3492500" cy="2619375"/>
          </a:xfrm>
          <a:ln cap="flat"/>
        </p:spPr>
      </p:sp>
      <p:sp>
        <p:nvSpPr>
          <p:cNvPr id="47111" name="Rectangle 7"/>
          <p:cNvSpPr>
            <a:spLocks noGrp="1" noChangeArrowheads="1"/>
          </p:cNvSpPr>
          <p:nvPr>
            <p:ph type="body" idx="1"/>
          </p:nvPr>
        </p:nvSpPr>
        <p:spPr>
          <a:noFill/>
          <a:ln w="9525"/>
        </p:spPr>
        <p:txBody>
          <a:bodyPr/>
          <a:lstStyle/>
          <a:p>
            <a:pPr marL="228600" marR="0" indent="-228600" algn="l" defTabSz="914400" rtl="0" eaLnBrk="0" fontAlgn="base" latinLnBrk="0" hangingPunct="0">
              <a:lnSpc>
                <a:spcPct val="100000"/>
              </a:lnSpc>
              <a:spcBef>
                <a:spcPct val="30000"/>
              </a:spcBef>
              <a:spcAft>
                <a:spcPct val="0"/>
              </a:spcAft>
              <a:buClrTx/>
              <a:buSzTx/>
              <a:buFont typeface="+mj-lt"/>
              <a:buAutoNum type="arabicPeriod" startAt="3"/>
              <a:tabLst/>
              <a:defRPr/>
            </a:pPr>
            <a:r>
              <a:rPr lang="en-US" dirty="0"/>
              <a:t>Assuming application of the straight-line depreciation method with no salvage value, Baker records expense of $9,000 at the end of 2020 ($90,000 transfer price ÷ 10 years). The proper depreciation expense for consolidation, however, is based on the asset’s carrying amount to the consolidated entity at the date of the intra-entity transfer. Consolidated depreciation expense for this asset would thus be $6,000 ($60,000 carrying amount ÷ 10 remaining years). This requires a $3,000 consolidated worksheet adjustment to depreciation expense. </a:t>
            </a:r>
          </a:p>
          <a:p>
            <a:endParaRPr lang="en-US" dirty="0"/>
          </a:p>
          <a:p>
            <a:r>
              <a:rPr lang="en-US" sz="1200" b="0" i="0" u="none" strike="noStrike" kern="1200" baseline="0" dirty="0">
                <a:solidFill>
                  <a:schemeClr val="tx1"/>
                </a:solidFill>
                <a:latin typeface="Times New Roman" pitchFamily="18" charset="0"/>
                <a:ea typeface="+mn-ea"/>
                <a:cs typeface="+mn-cs"/>
              </a:rPr>
              <a:t>To report these events as seen by the consolidated entity, we first acknowledge that an asset write up cannot be recognized based on an intra-entity transfer. </a:t>
            </a:r>
            <a:r>
              <a:rPr lang="en-US" dirty="0"/>
              <a:t>A consolidated worksheet entry must therefore return the asset to its pre-transfer carrying amount based on historical cost.</a:t>
            </a:r>
            <a:r>
              <a:rPr lang="en-US" baseline="0" dirty="0"/>
              <a:t> </a:t>
            </a:r>
            <a:r>
              <a:rPr lang="en-US" dirty="0"/>
              <a:t>Moreover, both the $30,000 intra-entity gain and the $3,000 overstatement in depreciation expense must be eliminated on the worksheet. The two consolidation entries for 2020 are shown</a:t>
            </a:r>
            <a:r>
              <a:rPr lang="en-US" baseline="0" dirty="0"/>
              <a:t> on the following slides.</a:t>
            </a:r>
            <a:endParaRPr lang="en-US" dirty="0"/>
          </a:p>
        </p:txBody>
      </p:sp>
    </p:spTree>
    <p:extLst>
      <p:ext uri="{BB962C8B-B14F-4D97-AF65-F5344CB8AC3E}">
        <p14:creationId xmlns:p14="http://schemas.microsoft.com/office/powerpoint/2010/main" val="22045196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8131"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16</a:t>
            </a:r>
          </a:p>
        </p:txBody>
      </p:sp>
      <p:sp>
        <p:nvSpPr>
          <p:cNvPr id="48132"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8133"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8134" name="Rectangle 6"/>
          <p:cNvSpPr>
            <a:spLocks noGrp="1" noRot="1" noChangeAspect="1" noChangeArrowheads="1" noTextEdit="1"/>
          </p:cNvSpPr>
          <p:nvPr>
            <p:ph type="sldImg"/>
          </p:nvPr>
        </p:nvSpPr>
        <p:spPr>
          <a:xfrm>
            <a:off x="2901950" y="530225"/>
            <a:ext cx="3492500" cy="2619375"/>
          </a:xfrm>
          <a:ln cap="flat"/>
        </p:spPr>
      </p:sp>
      <p:sp>
        <p:nvSpPr>
          <p:cNvPr id="48135" name="Rectangle 7"/>
          <p:cNvSpPr>
            <a:spLocks noGrp="1" noChangeArrowheads="1"/>
          </p:cNvSpPr>
          <p:nvPr>
            <p:ph type="body" idx="1"/>
          </p:nvPr>
        </p:nvSpPr>
        <p:spPr>
          <a:noFill/>
          <a:ln w="9525"/>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a:solidFill>
                  <a:srgbClr val="21175F"/>
                </a:solidFill>
              </a:rPr>
              <a:t>The $30,000 intra-entity gain and $3,000 overstated depreciation expense must be eliminated. </a:t>
            </a:r>
            <a:r>
              <a:rPr lang="en-US" b="0" dirty="0"/>
              <a:t>In the year of the intra-entity depreciable asset transfer, the preceding consolidation entries TA and ED are applicable regardless of whether the transfer was upstream or downstream. </a:t>
            </a:r>
            <a:r>
              <a:rPr lang="en-US" b="0" dirty="0">
                <a:solidFill>
                  <a:srgbClr val="21175F"/>
                </a:solidFill>
              </a:rPr>
              <a:t>Entry TA removes intra-entity gain and returns equipment accounts to balances based on original historical cost. It is labeled “TA” in reference to the transferred asset.</a:t>
            </a:r>
          </a:p>
        </p:txBody>
      </p:sp>
    </p:spTree>
    <p:extLst>
      <p:ext uri="{BB962C8B-B14F-4D97-AF65-F5344CB8AC3E}">
        <p14:creationId xmlns:p14="http://schemas.microsoft.com/office/powerpoint/2010/main" val="11637708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8131"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16</a:t>
            </a:r>
          </a:p>
        </p:txBody>
      </p:sp>
      <p:sp>
        <p:nvSpPr>
          <p:cNvPr id="48132"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8133"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48134" name="Rectangle 6"/>
          <p:cNvSpPr>
            <a:spLocks noGrp="1" noRot="1" noChangeAspect="1" noChangeArrowheads="1" noTextEdit="1"/>
          </p:cNvSpPr>
          <p:nvPr>
            <p:ph type="sldImg"/>
          </p:nvPr>
        </p:nvSpPr>
        <p:spPr>
          <a:xfrm>
            <a:off x="2901950" y="530225"/>
            <a:ext cx="3492500" cy="2619375"/>
          </a:xfrm>
          <a:ln cap="flat"/>
        </p:spPr>
      </p:sp>
      <p:sp>
        <p:nvSpPr>
          <p:cNvPr id="48135" name="Rectangle 7"/>
          <p:cNvSpPr>
            <a:spLocks noGrp="1" noChangeArrowheads="1"/>
          </p:cNvSpPr>
          <p:nvPr>
            <p:ph type="body" idx="1"/>
          </p:nvPr>
        </p:nvSpPr>
        <p:spPr>
          <a:noFill/>
          <a:ln w="9525"/>
        </p:spPr>
        <p:txBody>
          <a:bodyPr/>
          <a:lstStyle/>
          <a:p>
            <a:r>
              <a:rPr lang="en-US" dirty="0"/>
              <a:t>Deferred intra-entity profits on depreciable asset transfers are achieved on the consolidated worksheet through a credit to depreciation expense. Entry ED eliminates the overstatement of depreciation expense caused by the inflated transfer price. It is labeled “ED” in</a:t>
            </a:r>
            <a:r>
              <a:rPr lang="en-US" baseline="0" dirty="0"/>
              <a:t> reference to excess depreciation.</a:t>
            </a:r>
            <a:endParaRPr lang="en-US" dirty="0"/>
          </a:p>
        </p:txBody>
      </p:sp>
    </p:spTree>
    <p:extLst>
      <p:ext uri="{BB962C8B-B14F-4D97-AF65-F5344CB8AC3E}">
        <p14:creationId xmlns:p14="http://schemas.microsoft.com/office/powerpoint/2010/main" val="2516037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3795"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2</a:t>
            </a:r>
          </a:p>
        </p:txBody>
      </p:sp>
      <p:sp>
        <p:nvSpPr>
          <p:cNvPr id="33796"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3797"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3798" name="Rectangle 6"/>
          <p:cNvSpPr>
            <a:spLocks noGrp="1" noRot="1" noChangeAspect="1" noChangeArrowheads="1" noTextEdit="1"/>
          </p:cNvSpPr>
          <p:nvPr>
            <p:ph type="sldImg"/>
          </p:nvPr>
        </p:nvSpPr>
        <p:spPr>
          <a:xfrm>
            <a:off x="2901950" y="530225"/>
            <a:ext cx="3492500" cy="2619375"/>
          </a:xfrm>
          <a:ln cap="flat"/>
        </p:spPr>
      </p:sp>
      <p:sp>
        <p:nvSpPr>
          <p:cNvPr id="33799" name="Rectangle 7"/>
          <p:cNvSpPr>
            <a:spLocks noGrp="1" noChangeArrowheads="1"/>
          </p:cNvSpPr>
          <p:nvPr>
            <p:ph type="body" idx="1"/>
          </p:nvPr>
        </p:nvSpPr>
        <p:spPr>
          <a:noFill/>
          <a:ln w="9525"/>
        </p:spPr>
        <p:txBody>
          <a:bodyPr/>
          <a:lstStyle/>
          <a:p>
            <a:pPr>
              <a:buFont typeface="Wingdings" pitchFamily="2" charset="2"/>
              <a:buNone/>
            </a:pPr>
            <a:r>
              <a:rPr lang="en-US" dirty="0"/>
              <a:t>From a consolidated perspective, neither a sale nor a purchase has occurred. An intra-entity transfer is merely the internal movement of inventory, an event that creates no net change in the financial position of the business combination taken as a whole. Thus, in producing consolidated financial statements, the recorded effects of these transfers are eliminated so that consolidated statements reflect only transactions (and thus profits) with outside parties. Worksheet entries serve this purpose; they adapt the financial information reported by the separate companies to the perspective of the consolidated enterprise. The entire impact of the intra-entity transfer must be identified and then removed. Deleting the effects of the actual transfer is described here first.</a:t>
            </a:r>
          </a:p>
        </p:txBody>
      </p:sp>
    </p:spTree>
    <p:extLst>
      <p:ext uri="{BB962C8B-B14F-4D97-AF65-F5344CB8AC3E}">
        <p14:creationId xmlns:p14="http://schemas.microsoft.com/office/powerpoint/2010/main" val="3495297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2901950" y="530225"/>
            <a:ext cx="3492500" cy="2619375"/>
          </a:xfrm>
          <a:ln/>
        </p:spPr>
      </p:sp>
      <p:sp>
        <p:nvSpPr>
          <p:cNvPr id="32771" name="Rectangle 3"/>
          <p:cNvSpPr>
            <a:spLocks noGrp="1" noChangeArrowheads="1"/>
          </p:cNvSpPr>
          <p:nvPr>
            <p:ph type="body" idx="1"/>
          </p:nvPr>
        </p:nvSpPr>
        <p:spPr>
          <a:noFill/>
          <a:ln w="9525"/>
        </p:spPr>
        <p:txBody>
          <a:bodyPr/>
          <a:lstStyle/>
          <a:p>
            <a:r>
              <a:rPr lang="en-US" dirty="0"/>
              <a:t>LO-2: Demonstrate the consolidation procedures to eliminate intra-entity sales and purchases balances.</a:t>
            </a:r>
          </a:p>
        </p:txBody>
      </p:sp>
    </p:spTree>
    <p:extLst>
      <p:ext uri="{BB962C8B-B14F-4D97-AF65-F5344CB8AC3E}">
        <p14:creationId xmlns:p14="http://schemas.microsoft.com/office/powerpoint/2010/main" val="1724974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4819"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3</a:t>
            </a:r>
          </a:p>
        </p:txBody>
      </p:sp>
      <p:sp>
        <p:nvSpPr>
          <p:cNvPr id="34820"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4821"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4822" name="Rectangle 6"/>
          <p:cNvSpPr>
            <a:spLocks noGrp="1" noRot="1" noChangeAspect="1" noChangeArrowheads="1" noTextEdit="1"/>
          </p:cNvSpPr>
          <p:nvPr>
            <p:ph type="sldImg"/>
          </p:nvPr>
        </p:nvSpPr>
        <p:spPr>
          <a:xfrm>
            <a:off x="2901950" y="530225"/>
            <a:ext cx="3492500" cy="2619375"/>
          </a:xfrm>
          <a:ln cap="flat"/>
        </p:spPr>
      </p:sp>
      <p:sp>
        <p:nvSpPr>
          <p:cNvPr id="34823" name="Rectangle 7"/>
          <p:cNvSpPr>
            <a:spLocks noGrp="1" noChangeArrowheads="1"/>
          </p:cNvSpPr>
          <p:nvPr>
            <p:ph type="body" idx="1"/>
          </p:nvPr>
        </p:nvSpPr>
        <p:spPr>
          <a:noFill/>
          <a:ln w="9525"/>
        </p:spPr>
        <p:txBody>
          <a:bodyPr/>
          <a:lstStyle/>
          <a:p>
            <a:pPr defTabSz="931774">
              <a:defRPr/>
            </a:pPr>
            <a:r>
              <a:rPr lang="en-US" sz="1200" b="0" i="0" u="none" strike="noStrike" kern="1200" baseline="0" dirty="0">
                <a:solidFill>
                  <a:schemeClr val="tx1"/>
                </a:solidFill>
                <a:latin typeface="Times New Roman" pitchFamily="18" charset="0"/>
                <a:ea typeface="+mn-ea"/>
                <a:cs typeface="+mn-cs"/>
              </a:rPr>
              <a:t>To account for related companies as a single economic entity requires eliminating all intra-entity sales/purchases balances. </a:t>
            </a:r>
            <a:r>
              <a:rPr lang="en-US" sz="1200" dirty="0"/>
              <a:t>For example,</a:t>
            </a:r>
            <a:r>
              <a:rPr lang="en-US" sz="1200" baseline="0" dirty="0"/>
              <a:t> </a:t>
            </a:r>
            <a:r>
              <a:rPr lang="en-US" sz="1200" dirty="0"/>
              <a:t>if Arlington Company makes an $80,000 inventory sale to Zirkin Company, an affiliated party within a business combination, both parties record the transfer in their internal records as a normal sale/purchase.</a:t>
            </a:r>
          </a:p>
          <a:p>
            <a:pPr defTabSz="931774">
              <a:defRPr/>
            </a:pPr>
            <a:endParaRPr lang="en-US" sz="1200" dirty="0"/>
          </a:p>
          <a:p>
            <a:pPr defTabSz="931774">
              <a:defRPr/>
            </a:pPr>
            <a:r>
              <a:rPr lang="en-US" sz="1200" dirty="0"/>
              <a:t>In the preparation of consolidated financial statements, the preceding elimination must be made for all intra-entity inventory transfers. A consolidation worksheet entry, TI, is then necessary to remove the resulting balances from the externally reported figures. </a:t>
            </a:r>
          </a:p>
        </p:txBody>
      </p:sp>
    </p:spTree>
    <p:extLst>
      <p:ext uri="{BB962C8B-B14F-4D97-AF65-F5344CB8AC3E}">
        <p14:creationId xmlns:p14="http://schemas.microsoft.com/office/powerpoint/2010/main" val="2606289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4819"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3</a:t>
            </a:r>
          </a:p>
        </p:txBody>
      </p:sp>
      <p:sp>
        <p:nvSpPr>
          <p:cNvPr id="34820"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4821"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4822" name="Rectangle 6"/>
          <p:cNvSpPr>
            <a:spLocks noGrp="1" noRot="1" noChangeAspect="1" noChangeArrowheads="1" noTextEdit="1"/>
          </p:cNvSpPr>
          <p:nvPr>
            <p:ph type="sldImg"/>
          </p:nvPr>
        </p:nvSpPr>
        <p:spPr>
          <a:xfrm>
            <a:off x="2901950" y="530225"/>
            <a:ext cx="3492500" cy="2619375"/>
          </a:xfrm>
          <a:ln cap="flat"/>
        </p:spPr>
      </p:sp>
      <p:sp>
        <p:nvSpPr>
          <p:cNvPr id="34823" name="Rectangle 7"/>
          <p:cNvSpPr>
            <a:spLocks noGrp="1" noChangeArrowheads="1"/>
          </p:cNvSpPr>
          <p:nvPr>
            <p:ph type="body" idx="1"/>
          </p:nvPr>
        </p:nvSpPr>
        <p:spPr>
          <a:noFill/>
          <a:ln w="9525"/>
        </p:spPr>
        <p:txBody>
          <a:bodyPr/>
          <a:lstStyle/>
          <a:p>
            <a:pPr defTabSz="931774">
              <a:defRPr/>
            </a:pPr>
            <a:r>
              <a:rPr lang="en-US" sz="1200" b="0" i="0" u="none" strike="noStrike" kern="1200" baseline="0" dirty="0">
                <a:solidFill>
                  <a:schemeClr val="tx1"/>
                </a:solidFill>
                <a:latin typeface="Times New Roman" pitchFamily="18" charset="0"/>
                <a:ea typeface="+mn-ea"/>
                <a:cs typeface="+mn-cs"/>
              </a:rPr>
              <a:t>Cost of Goods Sold is reduced here under the assumption that the Purchases account usually is closed out prior to the consolidation process.</a:t>
            </a:r>
          </a:p>
          <a:p>
            <a:pPr defTabSz="931774">
              <a:defRPr/>
            </a:pPr>
            <a:endParaRPr lang="en-US" dirty="0"/>
          </a:p>
          <a:p>
            <a:pPr defTabSz="931774">
              <a:defRPr/>
            </a:pPr>
            <a:r>
              <a:rPr lang="en-US" dirty="0"/>
              <a:t>The total recorded (intra-entity) sales figure is deleted regardless of whether the transfer was downstream (from parent to subsidiary) or upstream (from subsidiary to parent). Furthermore, any gross profit included in the transfer price does not affect this sales/purchases elimination. Because the entire amount of the transfer occurred between related parties, the total effect must be removed in preparing the consolidated statements.</a:t>
            </a:r>
          </a:p>
        </p:txBody>
      </p:sp>
    </p:spTree>
    <p:extLst>
      <p:ext uri="{BB962C8B-B14F-4D97-AF65-F5344CB8AC3E}">
        <p14:creationId xmlns:p14="http://schemas.microsoft.com/office/powerpoint/2010/main" val="141093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2901950" y="530225"/>
            <a:ext cx="3492500" cy="2619375"/>
          </a:xfrm>
          <a:ln/>
        </p:spPr>
      </p:sp>
      <p:sp>
        <p:nvSpPr>
          <p:cNvPr id="32771" name="Rectangle 3"/>
          <p:cNvSpPr>
            <a:spLocks noGrp="1" noChangeArrowheads="1"/>
          </p:cNvSpPr>
          <p:nvPr>
            <p:ph type="body" idx="1"/>
          </p:nvPr>
        </p:nvSpPr>
        <p:spPr>
          <a:noFill/>
          <a:ln w="9525"/>
        </p:spPr>
        <p:txBody>
          <a:bodyPr/>
          <a:lstStyle/>
          <a:p>
            <a:r>
              <a:rPr lang="en-US" dirty="0">
                <a:solidFill>
                  <a:srgbClr val="002060"/>
                </a:solidFill>
              </a:rPr>
              <a:t>LO 5-3:</a:t>
            </a:r>
            <a:r>
              <a:rPr lang="en-US" baseline="0" dirty="0">
                <a:solidFill>
                  <a:srgbClr val="002060"/>
                </a:solidFill>
              </a:rPr>
              <a:t> </a:t>
            </a:r>
            <a:r>
              <a:rPr lang="en-US" dirty="0">
                <a:solidFill>
                  <a:srgbClr val="002060"/>
                </a:solidFill>
              </a:rPr>
              <a:t>Explain why consolidated entities defer intra-entity gross profit in ending inventory and the consolidation procedures required subsequently to recognize profits.</a:t>
            </a:r>
          </a:p>
        </p:txBody>
      </p:sp>
    </p:spTree>
    <p:extLst>
      <p:ext uri="{BB962C8B-B14F-4D97-AF65-F5344CB8AC3E}">
        <p14:creationId xmlns:p14="http://schemas.microsoft.com/office/powerpoint/2010/main" val="31997221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526796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5843" name="Rectangle 3"/>
          <p:cNvSpPr>
            <a:spLocks noChangeArrowheads="1"/>
          </p:cNvSpPr>
          <p:nvPr/>
        </p:nvSpPr>
        <p:spPr bwMode="auto">
          <a:xfrm>
            <a:off x="5267960" y="6659880"/>
            <a:ext cx="4028440" cy="350520"/>
          </a:xfrm>
          <a:prstGeom prst="rect">
            <a:avLst/>
          </a:prstGeom>
          <a:noFill/>
          <a:ln w="12700">
            <a:noFill/>
            <a:miter lim="800000"/>
            <a:headEnd/>
            <a:tailEnd/>
          </a:ln>
        </p:spPr>
        <p:txBody>
          <a:bodyPr lIns="19412" tIns="0" rIns="19412" bIns="0" anchor="b"/>
          <a:lstStyle/>
          <a:p>
            <a:pPr algn="r"/>
            <a:r>
              <a:rPr lang="en-US" sz="1000" i="1" dirty="0"/>
              <a:t>4</a:t>
            </a:r>
          </a:p>
        </p:txBody>
      </p:sp>
      <p:sp>
        <p:nvSpPr>
          <p:cNvPr id="35844" name="Rectangle 4"/>
          <p:cNvSpPr>
            <a:spLocks noChangeArrowheads="1"/>
          </p:cNvSpPr>
          <p:nvPr/>
        </p:nvSpPr>
        <p:spPr bwMode="auto">
          <a:xfrm>
            <a:off x="0" y="665988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5845" name="Rectangle 5"/>
          <p:cNvSpPr>
            <a:spLocks noChangeArrowheads="1"/>
          </p:cNvSpPr>
          <p:nvPr/>
        </p:nvSpPr>
        <p:spPr bwMode="auto">
          <a:xfrm>
            <a:off x="0" y="0"/>
            <a:ext cx="4028440" cy="350520"/>
          </a:xfrm>
          <a:prstGeom prst="rect">
            <a:avLst/>
          </a:prstGeom>
          <a:noFill/>
          <a:ln w="12700">
            <a:noFill/>
            <a:miter lim="800000"/>
            <a:headEnd/>
            <a:tailEnd/>
          </a:ln>
        </p:spPr>
        <p:txBody>
          <a:bodyPr wrap="none" lIns="93177" tIns="46589" rIns="93177" bIns="46589" anchor="ctr"/>
          <a:lstStyle/>
          <a:p>
            <a:endParaRPr lang="en-US" dirty="0"/>
          </a:p>
        </p:txBody>
      </p:sp>
      <p:sp>
        <p:nvSpPr>
          <p:cNvPr id="35846" name="Rectangle 6"/>
          <p:cNvSpPr>
            <a:spLocks noGrp="1" noRot="1" noChangeAspect="1" noChangeArrowheads="1" noTextEdit="1"/>
          </p:cNvSpPr>
          <p:nvPr>
            <p:ph type="sldImg"/>
          </p:nvPr>
        </p:nvSpPr>
        <p:spPr>
          <a:xfrm>
            <a:off x="2901950" y="530225"/>
            <a:ext cx="3492500" cy="2619375"/>
          </a:xfrm>
          <a:ln cap="flat"/>
        </p:spPr>
      </p:sp>
      <p:sp>
        <p:nvSpPr>
          <p:cNvPr id="35847" name="Rectangle 7"/>
          <p:cNvSpPr>
            <a:spLocks noGrp="1" noChangeArrowheads="1"/>
          </p:cNvSpPr>
          <p:nvPr>
            <p:ph type="body" idx="1"/>
          </p:nvPr>
        </p:nvSpPr>
        <p:spPr>
          <a:noFill/>
          <a:ln w="9525"/>
        </p:spPr>
        <p:txBody>
          <a:bodyPr/>
          <a:lstStyle/>
          <a:p>
            <a:r>
              <a:rPr lang="en-US" dirty="0"/>
              <a:t>Removal of the sale/purchase is often just the first in a series of consolidation entries necessitated by inventory transfers. Despite the previous elimination, gross profits in ending inventory created by such sales can still exist in the accounting records at year-end. These profits initially result when the merchandise is priced at more than historical cost. Actual transfer prices are established in several ways, including the normal sales price of the inventory, sales price less a specified discount, or at a predetermined markup above cost. </a:t>
            </a:r>
          </a:p>
          <a:p>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a:t>
            </a:r>
            <a:r>
              <a:rPr lang="en-US" baseline="0" dirty="0"/>
              <a:t> the preceding example, a</a:t>
            </a:r>
            <a:r>
              <a:rPr lang="en-US" dirty="0"/>
              <a:t>ssume that Arlington acquired or produced this inventory at a cost of $50,000 and then sold it to Zirkin, an affiliated party, at the indicated $80,000 price. From a consolidated perspective, the inventory still has a historical cost of only $50,000.</a:t>
            </a:r>
            <a:r>
              <a:rPr lang="en-US" baseline="0" dirty="0"/>
              <a:t> </a:t>
            </a:r>
            <a:r>
              <a:rPr lang="en-US" dirty="0"/>
              <a:t>However, Zirkin’s records now reflect the inventory at the $80,000 transfer price. </a:t>
            </a:r>
            <a:endParaRPr lang="en-US" b="1" dirty="0"/>
          </a:p>
        </p:txBody>
      </p:sp>
    </p:spTree>
    <p:extLst>
      <p:ext uri="{BB962C8B-B14F-4D97-AF65-F5344CB8AC3E}">
        <p14:creationId xmlns:p14="http://schemas.microsoft.com/office/powerpoint/2010/main" val="607106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McGraw-Hill/Irwin</a:t>
            </a:r>
          </a:p>
        </p:txBody>
      </p:sp>
      <p:sp>
        <p:nvSpPr>
          <p:cNvPr id="5" name="Footer Placeholder 4"/>
          <p:cNvSpPr>
            <a:spLocks noGrp="1"/>
          </p:cNvSpPr>
          <p:nvPr>
            <p:ph type="ftr" sz="quarter" idx="11"/>
          </p:nvPr>
        </p:nvSpPr>
        <p:spPr/>
        <p:txBody>
          <a:bodyPr/>
          <a:lstStyle/>
          <a:p>
            <a:r>
              <a:rPr lang="en-US" dirty="0"/>
              <a:t>Copyright © 2015 by The McGraw-Hill Companies, Inc. All rights reserved.</a:t>
            </a:r>
          </a:p>
        </p:txBody>
      </p:sp>
      <p:sp>
        <p:nvSpPr>
          <p:cNvPr id="6" name="Slide Number Placeholder 5"/>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McGraw-Hill/Irwin</a:t>
            </a:r>
          </a:p>
        </p:txBody>
      </p:sp>
      <p:sp>
        <p:nvSpPr>
          <p:cNvPr id="5" name="Footer Placeholder 4"/>
          <p:cNvSpPr>
            <a:spLocks noGrp="1"/>
          </p:cNvSpPr>
          <p:nvPr>
            <p:ph type="ftr" sz="quarter" idx="11"/>
          </p:nvPr>
        </p:nvSpPr>
        <p:spPr/>
        <p:txBody>
          <a:bodyPr/>
          <a:lstStyle/>
          <a:p>
            <a:r>
              <a:rPr lang="en-US" dirty="0"/>
              <a:t>Copyright © 2015 by The McGraw-Hill Companies, Inc. All rights reserved.</a:t>
            </a:r>
          </a:p>
        </p:txBody>
      </p:sp>
      <p:sp>
        <p:nvSpPr>
          <p:cNvPr id="6" name="Slide Number Placeholder 5"/>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McGraw-Hill/Irwin</a:t>
            </a:r>
          </a:p>
        </p:txBody>
      </p:sp>
      <p:sp>
        <p:nvSpPr>
          <p:cNvPr id="5" name="Footer Placeholder 4"/>
          <p:cNvSpPr>
            <a:spLocks noGrp="1"/>
          </p:cNvSpPr>
          <p:nvPr>
            <p:ph type="ftr" sz="quarter" idx="11"/>
          </p:nvPr>
        </p:nvSpPr>
        <p:spPr/>
        <p:txBody>
          <a:bodyPr/>
          <a:lstStyle/>
          <a:p>
            <a:r>
              <a:rPr lang="en-US" dirty="0"/>
              <a:t>Copyright © 2015 by The McGraw-Hill Companies, Inc. All rights reserved.</a:t>
            </a:r>
          </a:p>
        </p:txBody>
      </p:sp>
      <p:sp>
        <p:nvSpPr>
          <p:cNvPr id="6" name="Slide Number Placeholder 5"/>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
        <p:nvSpPr>
          <p:cNvPr id="7" name="Rectangle 7"/>
          <p:cNvSpPr>
            <a:spLocks noChangeArrowheads="1"/>
          </p:cNvSpPr>
          <p:nvPr userDrawn="1"/>
        </p:nvSpPr>
        <p:spPr bwMode="auto">
          <a:xfrm>
            <a:off x="76200" y="0"/>
            <a:ext cx="1447800" cy="6858000"/>
          </a:xfrm>
          <a:prstGeom prst="rect">
            <a:avLst/>
          </a:prstGeom>
          <a:gradFill>
            <a:gsLst>
              <a:gs pos="46000">
                <a:srgbClr val="001122"/>
              </a:gs>
              <a:gs pos="100000">
                <a:schemeClr val="accent1">
                  <a:shade val="94000"/>
                  <a:satMod val="135000"/>
                </a:schemeClr>
              </a:gs>
            </a:gsLst>
            <a:lin ang="5400000" scaled="1"/>
          </a:gradFill>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McGraw-Hill/Irwin</a:t>
            </a:r>
          </a:p>
        </p:txBody>
      </p:sp>
      <p:sp>
        <p:nvSpPr>
          <p:cNvPr id="5" name="Footer Placeholder 4"/>
          <p:cNvSpPr>
            <a:spLocks noGrp="1"/>
          </p:cNvSpPr>
          <p:nvPr>
            <p:ph type="ftr" sz="quarter" idx="11"/>
          </p:nvPr>
        </p:nvSpPr>
        <p:spPr/>
        <p:txBody>
          <a:bodyPr/>
          <a:lstStyle/>
          <a:p>
            <a:r>
              <a:rPr lang="en-US" dirty="0"/>
              <a:t>Copyright © 2015 by The McGraw-Hill Companies, Inc. All rights reserved.</a:t>
            </a:r>
          </a:p>
        </p:txBody>
      </p:sp>
      <p:sp>
        <p:nvSpPr>
          <p:cNvPr id="6" name="Slide Number Placeholder 5"/>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McGraw-Hill/Irwin</a:t>
            </a:r>
          </a:p>
        </p:txBody>
      </p:sp>
      <p:sp>
        <p:nvSpPr>
          <p:cNvPr id="5" name="Footer Placeholder 4"/>
          <p:cNvSpPr>
            <a:spLocks noGrp="1"/>
          </p:cNvSpPr>
          <p:nvPr>
            <p:ph type="ftr" sz="quarter" idx="11"/>
          </p:nvPr>
        </p:nvSpPr>
        <p:spPr/>
        <p:txBody>
          <a:bodyPr/>
          <a:lstStyle/>
          <a:p>
            <a:r>
              <a:rPr lang="en-US" dirty="0"/>
              <a:t>Copyright © 2015 by The McGraw-Hill Companies, Inc. All rights reserved.</a:t>
            </a:r>
          </a:p>
        </p:txBody>
      </p:sp>
      <p:sp>
        <p:nvSpPr>
          <p:cNvPr id="6" name="Slide Number Placeholder 5"/>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McGraw-Hill/Irwin</a:t>
            </a:r>
          </a:p>
        </p:txBody>
      </p:sp>
      <p:sp>
        <p:nvSpPr>
          <p:cNvPr id="6" name="Footer Placeholder 5"/>
          <p:cNvSpPr>
            <a:spLocks noGrp="1"/>
          </p:cNvSpPr>
          <p:nvPr>
            <p:ph type="ftr" sz="quarter" idx="11"/>
          </p:nvPr>
        </p:nvSpPr>
        <p:spPr/>
        <p:txBody>
          <a:bodyPr/>
          <a:lstStyle/>
          <a:p>
            <a:r>
              <a:rPr lang="en-US" dirty="0"/>
              <a:t>Copyright © 2015 by The McGraw-Hill Companies, Inc. All rights reserved.</a:t>
            </a:r>
          </a:p>
        </p:txBody>
      </p:sp>
      <p:sp>
        <p:nvSpPr>
          <p:cNvPr id="7" name="Slide Number Placeholder 6"/>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McGraw-Hill/Irwin</a:t>
            </a:r>
          </a:p>
        </p:txBody>
      </p:sp>
      <p:sp>
        <p:nvSpPr>
          <p:cNvPr id="8" name="Footer Placeholder 7"/>
          <p:cNvSpPr>
            <a:spLocks noGrp="1"/>
          </p:cNvSpPr>
          <p:nvPr>
            <p:ph type="ftr" sz="quarter" idx="11"/>
          </p:nvPr>
        </p:nvSpPr>
        <p:spPr/>
        <p:txBody>
          <a:bodyPr/>
          <a:lstStyle/>
          <a:p>
            <a:r>
              <a:rPr lang="en-US" dirty="0"/>
              <a:t>Copyright © 2015 by The McGraw-Hill Companies, Inc. All rights reserved.</a:t>
            </a:r>
          </a:p>
        </p:txBody>
      </p:sp>
      <p:sp>
        <p:nvSpPr>
          <p:cNvPr id="9" name="Slide Number Placeholder 8"/>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McGraw-Hill/Irwin</a:t>
            </a:r>
          </a:p>
        </p:txBody>
      </p:sp>
      <p:sp>
        <p:nvSpPr>
          <p:cNvPr id="4" name="Footer Placeholder 3"/>
          <p:cNvSpPr>
            <a:spLocks noGrp="1"/>
          </p:cNvSpPr>
          <p:nvPr>
            <p:ph type="ftr" sz="quarter" idx="11"/>
          </p:nvPr>
        </p:nvSpPr>
        <p:spPr/>
        <p:txBody>
          <a:bodyPr/>
          <a:lstStyle/>
          <a:p>
            <a:r>
              <a:rPr lang="en-US" dirty="0"/>
              <a:t>Copyright © 2015 by The McGraw-Hill Companies, Inc. All rights reserved.</a:t>
            </a:r>
          </a:p>
        </p:txBody>
      </p:sp>
      <p:sp>
        <p:nvSpPr>
          <p:cNvPr id="5" name="Slide Number Placeholder 4"/>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McGraw-Hill/Irwin</a:t>
            </a:r>
          </a:p>
        </p:txBody>
      </p:sp>
      <p:sp>
        <p:nvSpPr>
          <p:cNvPr id="3" name="Footer Placeholder 2"/>
          <p:cNvSpPr>
            <a:spLocks noGrp="1"/>
          </p:cNvSpPr>
          <p:nvPr>
            <p:ph type="ftr" sz="quarter" idx="11"/>
          </p:nvPr>
        </p:nvSpPr>
        <p:spPr/>
        <p:txBody>
          <a:bodyPr/>
          <a:lstStyle/>
          <a:p>
            <a:r>
              <a:rPr lang="en-US" dirty="0"/>
              <a:t>Copyright © 2015 by The McGraw-Hill Companies, Inc. All rights reserved.</a:t>
            </a:r>
          </a:p>
        </p:txBody>
      </p:sp>
      <p:sp>
        <p:nvSpPr>
          <p:cNvPr id="4" name="Slide Number Placeholder 3"/>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McGraw-Hill/Irwin</a:t>
            </a:r>
          </a:p>
        </p:txBody>
      </p:sp>
      <p:sp>
        <p:nvSpPr>
          <p:cNvPr id="6" name="Footer Placeholder 5"/>
          <p:cNvSpPr>
            <a:spLocks noGrp="1"/>
          </p:cNvSpPr>
          <p:nvPr>
            <p:ph type="ftr" sz="quarter" idx="11"/>
          </p:nvPr>
        </p:nvSpPr>
        <p:spPr/>
        <p:txBody>
          <a:bodyPr/>
          <a:lstStyle/>
          <a:p>
            <a:r>
              <a:rPr lang="en-US" dirty="0"/>
              <a:t>Copyright © 2015 by The McGraw-Hill Companies, Inc. All rights reserved.</a:t>
            </a:r>
          </a:p>
        </p:txBody>
      </p:sp>
      <p:sp>
        <p:nvSpPr>
          <p:cNvPr id="7" name="Slide Number Placeholder 6"/>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McGraw-Hill/Irwin</a:t>
            </a:r>
          </a:p>
        </p:txBody>
      </p:sp>
      <p:sp>
        <p:nvSpPr>
          <p:cNvPr id="6" name="Footer Placeholder 5"/>
          <p:cNvSpPr>
            <a:spLocks noGrp="1"/>
          </p:cNvSpPr>
          <p:nvPr>
            <p:ph type="ftr" sz="quarter" idx="11"/>
          </p:nvPr>
        </p:nvSpPr>
        <p:spPr/>
        <p:txBody>
          <a:bodyPr/>
          <a:lstStyle/>
          <a:p>
            <a:r>
              <a:rPr lang="en-US" dirty="0"/>
              <a:t>Copyright © 2015 by The McGraw-Hill Companies, Inc. All rights reserved.</a:t>
            </a:r>
          </a:p>
        </p:txBody>
      </p:sp>
      <p:sp>
        <p:nvSpPr>
          <p:cNvPr id="7" name="Slide Number Placeholder 6"/>
          <p:cNvSpPr>
            <a:spLocks noGrp="1"/>
          </p:cNvSpPr>
          <p:nvPr>
            <p:ph type="sldNum" sz="quarter" idx="12"/>
          </p:nvPr>
        </p:nvSpPr>
        <p:spPr/>
        <p:txBody>
          <a:bodyPr/>
          <a:lstStyle/>
          <a:p>
            <a:r>
              <a:rPr lang="en-US" dirty="0"/>
              <a:t>5-</a:t>
            </a:r>
            <a:fld id="{0CD9D783-C76B-4F4C-BE39-54956A6C484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76200"/>
            <a:ext cx="7315200" cy="1143000"/>
          </a:xfrm>
          <a:prstGeom prst="roundRect">
            <a:avLst/>
          </a:prstGeom>
          <a:ln w="57150">
            <a:solidFill>
              <a:srgbClr val="002060"/>
            </a:solidFill>
          </a:ln>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24000" y="6477000"/>
            <a:ext cx="1524000" cy="457200"/>
          </a:xfrm>
          <a:prstGeom prst="rect">
            <a:avLst/>
          </a:prstGeom>
        </p:spPr>
        <p:txBody>
          <a:bodyPr vert="horz" lIns="91440" tIns="45720" rIns="91440" bIns="45720" rtlCol="0" anchor="ctr"/>
          <a:lstStyle>
            <a:lvl1pPr algn="l">
              <a:defRPr sz="1200" b="1" i="1">
                <a:solidFill>
                  <a:srgbClr val="002060"/>
                </a:solidFill>
              </a:defRPr>
            </a:lvl1pPr>
          </a:lstStyle>
          <a:p>
            <a:r>
              <a:rPr lang="en-US" dirty="0"/>
              <a:t>McGraw-Hill/Irwin</a:t>
            </a:r>
          </a:p>
        </p:txBody>
      </p:sp>
      <p:sp>
        <p:nvSpPr>
          <p:cNvPr id="5" name="Footer Placeholder 4"/>
          <p:cNvSpPr>
            <a:spLocks noGrp="1"/>
          </p:cNvSpPr>
          <p:nvPr>
            <p:ph type="ftr" sz="quarter" idx="3"/>
          </p:nvPr>
        </p:nvSpPr>
        <p:spPr>
          <a:xfrm>
            <a:off x="3124200" y="6477000"/>
            <a:ext cx="5257800" cy="457200"/>
          </a:xfrm>
          <a:prstGeom prst="rect">
            <a:avLst/>
          </a:prstGeom>
        </p:spPr>
        <p:txBody>
          <a:bodyPr vert="horz" lIns="91440" tIns="45720" rIns="91440" bIns="45720" rtlCol="0" anchor="ctr"/>
          <a:lstStyle>
            <a:lvl1pPr algn="ctr">
              <a:defRPr sz="1200" b="1" i="1">
                <a:solidFill>
                  <a:srgbClr val="002060"/>
                </a:solidFill>
              </a:defRPr>
            </a:lvl1pPr>
          </a:lstStyle>
          <a:p>
            <a:pPr algn="l"/>
            <a:r>
              <a:rPr lang="en-US" dirty="0"/>
              <a:t>Copyright © 2015 by The McGraw-Hill Companies, Inc. All rights reserved.</a:t>
            </a:r>
          </a:p>
        </p:txBody>
      </p:sp>
      <p:sp>
        <p:nvSpPr>
          <p:cNvPr id="6" name="Slide Number Placeholder 5"/>
          <p:cNvSpPr>
            <a:spLocks noGrp="1"/>
          </p:cNvSpPr>
          <p:nvPr>
            <p:ph type="sldNum" sz="quarter" idx="4"/>
          </p:nvPr>
        </p:nvSpPr>
        <p:spPr>
          <a:xfrm>
            <a:off x="8458200" y="6553200"/>
            <a:ext cx="533400" cy="304800"/>
          </a:xfrm>
          <a:prstGeom prst="rect">
            <a:avLst/>
          </a:prstGeom>
        </p:spPr>
        <p:txBody>
          <a:bodyPr vert="horz" lIns="91440" tIns="45720" rIns="91440" bIns="45720" rtlCol="0" anchor="ctr"/>
          <a:lstStyle>
            <a:lvl1pPr algn="r">
              <a:defRPr sz="1200" b="1" i="1">
                <a:solidFill>
                  <a:srgbClr val="002060"/>
                </a:solidFill>
              </a:defRPr>
            </a:lvl1pPr>
          </a:lstStyle>
          <a:p>
            <a:r>
              <a:rPr lang="en-US" dirty="0"/>
              <a:t>5-</a:t>
            </a:r>
            <a:fld id="{0CD9D783-C76B-4F4C-BE39-54956A6C4847}" type="slidenum">
              <a:rPr lang="en-US" smtClean="0"/>
              <a:pPr/>
              <a:t>‹#›</a:t>
            </a:fld>
            <a:endParaRPr lang="en-US" dirty="0"/>
          </a:p>
        </p:txBody>
      </p:sp>
      <p:sp>
        <p:nvSpPr>
          <p:cNvPr id="7" name="Rectangle 7"/>
          <p:cNvSpPr>
            <a:spLocks noChangeArrowheads="1"/>
          </p:cNvSpPr>
          <p:nvPr userDrawn="1"/>
        </p:nvSpPr>
        <p:spPr bwMode="auto">
          <a:xfrm>
            <a:off x="0" y="0"/>
            <a:ext cx="1447800" cy="6858000"/>
          </a:xfrm>
          <a:prstGeom prst="rect">
            <a:avLst/>
          </a:prstGeom>
          <a:gradFill>
            <a:gsLst>
              <a:gs pos="73000">
                <a:srgbClr val="001122"/>
              </a:gs>
              <a:gs pos="100000">
                <a:schemeClr val="accent1">
                  <a:shade val="94000"/>
                  <a:satMod val="135000"/>
                </a:schemeClr>
              </a:gs>
            </a:gsLst>
            <a:lin ang="5400000" scaled="1"/>
          </a:gradFill>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4000" b="1" kern="1200">
          <a:solidFill>
            <a:srgbClr val="002060"/>
          </a:solidFill>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3200" b="1" kern="1200">
          <a:solidFill>
            <a:srgbClr val="002060"/>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800" b="1" kern="1200">
          <a:solidFill>
            <a:srgbClr val="002060"/>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400" b="1" kern="1200">
          <a:solidFill>
            <a:srgbClr val="002060"/>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2000" b="1" kern="1200">
          <a:solidFill>
            <a:srgbClr val="002060"/>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2000" b="1" kern="1200">
          <a:solidFill>
            <a:srgbClr val="002060"/>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9"/>
          <p:cNvSpPr>
            <a:spLocks noGrp="1" noChangeArrowheads="1"/>
          </p:cNvSpPr>
          <p:nvPr>
            <p:ph type="title"/>
          </p:nvPr>
        </p:nvSpPr>
        <p:spPr>
          <a:xfrm>
            <a:off x="192024" y="164592"/>
            <a:ext cx="8763000" cy="1207008"/>
          </a:xfrm>
        </p:spPr>
        <p:txBody>
          <a:bodyPr/>
          <a:lstStyle/>
          <a:p>
            <a:r>
              <a:rPr lang="en-US" sz="4000" dirty="0"/>
              <a:t>Chapter Five</a:t>
            </a:r>
          </a:p>
        </p:txBody>
      </p:sp>
      <p:sp>
        <p:nvSpPr>
          <p:cNvPr id="198664" name="Rectangle 8"/>
          <p:cNvSpPr>
            <a:spLocks noChangeArrowheads="1"/>
          </p:cNvSpPr>
          <p:nvPr/>
        </p:nvSpPr>
        <p:spPr bwMode="auto">
          <a:xfrm>
            <a:off x="530352" y="1755648"/>
            <a:ext cx="3886200" cy="4038600"/>
          </a:xfrm>
          <a:prstGeom prst="rect">
            <a:avLst/>
          </a:prstGeom>
          <a:noFill/>
          <a:ln w="12700">
            <a:noFill/>
            <a:miter lim="800000"/>
            <a:headEnd/>
            <a:tailEnd/>
          </a:ln>
          <a:effectLst/>
        </p:spPr>
        <p:txBody>
          <a:bodyPr anchor="ctr" anchorCtr="1"/>
          <a:lstStyle/>
          <a:p>
            <a:pPr algn="ctr">
              <a:defRPr/>
            </a:pPr>
            <a:r>
              <a:rPr lang="en-US" sz="4000" b="1" dirty="0">
                <a:solidFill>
                  <a:srgbClr val="002060"/>
                </a:solidFill>
                <a:cs typeface="Times New Roman" pitchFamily="18" charset="0"/>
              </a:rPr>
              <a:t>Consolidated Financial Statements—Intra-Entity Asset Transactions</a:t>
            </a:r>
          </a:p>
        </p:txBody>
      </p:sp>
      <p:sp>
        <p:nvSpPr>
          <p:cNvPr id="11" name="Rectangle 10"/>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5" name="Picture 4">
            <a:extLst>
              <a:ext uri="{FF2B5EF4-FFF2-40B4-BE49-F238E27FC236}">
                <a16:creationId xmlns:a16="http://schemas.microsoft.com/office/drawing/2014/main" id="{6E0D6ECE-4031-42EF-9165-40F6C279C991}"/>
              </a:ext>
            </a:extLst>
          </p:cNvPr>
          <p:cNvPicPr>
            <a:picLocks noChangeAspect="1"/>
          </p:cNvPicPr>
          <p:nvPr/>
        </p:nvPicPr>
        <p:blipFill>
          <a:blip r:embed="rId3"/>
          <a:stretch>
            <a:fillRect/>
          </a:stretch>
        </p:blipFill>
        <p:spPr>
          <a:xfrm>
            <a:off x="4953000" y="1752599"/>
            <a:ext cx="3505200" cy="448528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192024" y="164592"/>
            <a:ext cx="8759952" cy="1207008"/>
          </a:xfrm>
        </p:spPr>
        <p:txBody>
          <a:bodyPr>
            <a:normAutofit/>
          </a:bodyPr>
          <a:lstStyle/>
          <a:p>
            <a:r>
              <a:rPr lang="en-US" dirty="0"/>
              <a:t>Intra-Entity Gross Profit (continued)</a:t>
            </a:r>
          </a:p>
        </p:txBody>
      </p:sp>
      <p:sp>
        <p:nvSpPr>
          <p:cNvPr id="2053" name="Rectangle 5"/>
          <p:cNvSpPr>
            <a:spLocks noGrp="1" noChangeArrowheads="1"/>
          </p:cNvSpPr>
          <p:nvPr>
            <p:ph idx="1"/>
          </p:nvPr>
        </p:nvSpPr>
        <p:spPr>
          <a:xfrm>
            <a:off x="411480" y="1554480"/>
            <a:ext cx="8321040" cy="4937760"/>
          </a:xfrm>
        </p:spPr>
        <p:txBody>
          <a:bodyPr>
            <a:noAutofit/>
          </a:bodyPr>
          <a:lstStyle/>
          <a:p>
            <a:pPr marL="457200" indent="-457200">
              <a:spcBef>
                <a:spcPts val="600"/>
              </a:spcBef>
              <a:buClr>
                <a:srgbClr val="21175F"/>
              </a:buClr>
              <a:buFont typeface="Wingdings" panose="05000000000000000000" pitchFamily="2" charset="2"/>
              <a:buChar char="Ø"/>
            </a:pPr>
            <a:r>
              <a:rPr lang="en-US" sz="2500" dirty="0">
                <a:solidFill>
                  <a:srgbClr val="21175F"/>
                </a:solidFill>
              </a:rPr>
              <a:t>Because of the markup, Arlington’s records show a $30,000 gross profit from the intra-entity sale. </a:t>
            </a:r>
          </a:p>
          <a:p>
            <a:pPr marL="457200" indent="-457200">
              <a:spcBef>
                <a:spcPts val="600"/>
              </a:spcBef>
              <a:buClr>
                <a:srgbClr val="21175F"/>
              </a:buClr>
              <a:buFont typeface="Wingdings" panose="05000000000000000000" pitchFamily="2" charset="2"/>
              <a:buChar char="Ø"/>
            </a:pPr>
            <a:r>
              <a:rPr lang="en-US" sz="2500" dirty="0">
                <a:solidFill>
                  <a:srgbClr val="FF0000"/>
                </a:solidFill>
              </a:rPr>
              <a:t>Because the transaction did not occur with an outside party</a:t>
            </a:r>
            <a:r>
              <a:rPr lang="en-US" sz="2500" dirty="0">
                <a:solidFill>
                  <a:srgbClr val="21175F"/>
                </a:solidFill>
              </a:rPr>
              <a:t>, </a:t>
            </a:r>
            <a:r>
              <a:rPr lang="en-US" sz="2500" dirty="0">
                <a:solidFill>
                  <a:srgbClr val="FF0000"/>
                </a:solidFill>
              </a:rPr>
              <a:t>recognition of profit is not appropriate </a:t>
            </a:r>
            <a:r>
              <a:rPr lang="en-US" sz="2500" dirty="0">
                <a:solidFill>
                  <a:srgbClr val="21175F"/>
                </a:solidFill>
              </a:rPr>
              <a:t>for the combination as a whole. </a:t>
            </a:r>
            <a:endParaRPr lang="en-US" sz="2500" dirty="0"/>
          </a:p>
          <a:p>
            <a:pPr marL="457200" indent="-457200">
              <a:spcBef>
                <a:spcPts val="600"/>
              </a:spcBef>
              <a:buClr>
                <a:srgbClr val="21175F"/>
              </a:buClr>
              <a:buFont typeface="Wingdings" panose="05000000000000000000" pitchFamily="2" charset="2"/>
              <a:buChar char="Ø"/>
            </a:pPr>
            <a:r>
              <a:rPr lang="en-US" sz="2500" dirty="0"/>
              <a:t>Despite Entry TI, ending inventory is inflated by $30,000, causing Cost of Goods Sold to be too low and profits to be too high. </a:t>
            </a:r>
          </a:p>
          <a:p>
            <a:pPr marL="457200" indent="-457200">
              <a:spcBef>
                <a:spcPts val="600"/>
              </a:spcBef>
              <a:buClr>
                <a:srgbClr val="21175F"/>
              </a:buClr>
              <a:buFont typeface="Wingdings" panose="05000000000000000000" pitchFamily="2" charset="2"/>
              <a:buChar char="Ø"/>
            </a:pPr>
            <a:r>
              <a:rPr lang="en-US" sz="2500" dirty="0"/>
              <a:t>For consolidation purposes, the expense is increased by this amount through a worksheet adjustment that properly removes the unrealized gross profit from consolidated net income.</a:t>
            </a:r>
          </a:p>
        </p:txBody>
      </p:sp>
      <p:sp>
        <p:nvSpPr>
          <p:cNvPr id="2054" name="Rectangle 7"/>
          <p:cNvSpPr>
            <a:spLocks noChangeArrowheads="1"/>
          </p:cNvSpPr>
          <p:nvPr/>
        </p:nvSpPr>
        <p:spPr bwMode="auto">
          <a:xfrm>
            <a:off x="3124200" y="5181600"/>
            <a:ext cx="990600" cy="304800"/>
          </a:xfrm>
          <a:prstGeom prst="rect">
            <a:avLst/>
          </a:prstGeom>
          <a:noFill/>
          <a:ln w="12700">
            <a:noFill/>
            <a:miter lim="800000"/>
            <a:headEnd/>
            <a:tailEnd/>
          </a:ln>
        </p:spPr>
        <p:txBody>
          <a:bodyPr wrap="none" anchor="ctr"/>
          <a:lstStyle/>
          <a:p>
            <a:endParaRPr lang="en-US" dirty="0">
              <a:solidFill>
                <a:schemeClr val="tx2"/>
              </a:solidFill>
            </a:endParaRPr>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10</a:t>
            </a:fld>
            <a:endParaRPr lang="en-US" sz="1000" i="0" dirty="0">
              <a:solidFill>
                <a:srgbClr val="002060"/>
              </a:solidFill>
            </a:endParaRPr>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192024" y="164592"/>
            <a:ext cx="8759952" cy="1207008"/>
          </a:xfrm>
        </p:spPr>
        <p:txBody>
          <a:bodyPr>
            <a:noAutofit/>
          </a:bodyPr>
          <a:lstStyle/>
          <a:p>
            <a:pPr>
              <a:lnSpc>
                <a:spcPct val="85000"/>
              </a:lnSpc>
            </a:pPr>
            <a:r>
              <a:rPr lang="en-US" dirty="0"/>
              <a:t>Intra-Entity Gross Profit—Entry G All Inventory Remains at Year-End</a:t>
            </a:r>
          </a:p>
        </p:txBody>
      </p:sp>
      <p:sp>
        <p:nvSpPr>
          <p:cNvPr id="2053" name="Rectangle 5"/>
          <p:cNvSpPr>
            <a:spLocks noGrp="1" noChangeArrowheads="1"/>
          </p:cNvSpPr>
          <p:nvPr>
            <p:ph idx="1"/>
          </p:nvPr>
        </p:nvSpPr>
        <p:spPr>
          <a:xfrm>
            <a:off x="411480" y="1554480"/>
            <a:ext cx="8321040" cy="4937760"/>
          </a:xfrm>
        </p:spPr>
        <p:txBody>
          <a:bodyPr>
            <a:noAutofit/>
          </a:bodyPr>
          <a:lstStyle/>
          <a:p>
            <a:pPr marL="457200" indent="-457200">
              <a:spcBef>
                <a:spcPts val="600"/>
              </a:spcBef>
              <a:buClr>
                <a:srgbClr val="21175F"/>
              </a:buClr>
              <a:buFont typeface="Wingdings" panose="05000000000000000000" pitchFamily="2" charset="2"/>
              <a:buChar char="Ø"/>
            </a:pPr>
            <a:r>
              <a:rPr lang="en-US" sz="2600" dirty="0"/>
              <a:t>If all transferred inventory is retained by the business combination at year-end, Entry G eliminates the effects of the seller’s gross profit that is unrealized in the buyer’s ending inventory in Year 1.</a:t>
            </a:r>
          </a:p>
        </p:txBody>
      </p:sp>
      <p:sp>
        <p:nvSpPr>
          <p:cNvPr id="2054" name="Rectangle 7"/>
          <p:cNvSpPr>
            <a:spLocks noChangeArrowheads="1"/>
          </p:cNvSpPr>
          <p:nvPr/>
        </p:nvSpPr>
        <p:spPr bwMode="auto">
          <a:xfrm>
            <a:off x="3124200" y="5181600"/>
            <a:ext cx="990600" cy="304800"/>
          </a:xfrm>
          <a:prstGeom prst="rect">
            <a:avLst/>
          </a:prstGeom>
          <a:noFill/>
          <a:ln w="12700">
            <a:noFill/>
            <a:miter lim="800000"/>
            <a:headEnd/>
            <a:tailEnd/>
          </a:ln>
        </p:spPr>
        <p:txBody>
          <a:bodyPr wrap="none" anchor="ctr"/>
          <a:lstStyle/>
          <a:p>
            <a:endParaRPr lang="en-US" dirty="0">
              <a:solidFill>
                <a:schemeClr val="tx2"/>
              </a:solidFill>
            </a:endParaRPr>
          </a:p>
        </p:txBody>
      </p:sp>
      <p:sp>
        <p:nvSpPr>
          <p:cNvPr id="7"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11</a:t>
            </a:fld>
            <a:endParaRPr lang="en-US" sz="1000" i="0" dirty="0">
              <a:solidFill>
                <a:srgbClr val="002060"/>
              </a:solidFill>
            </a:endParaRPr>
          </a:p>
        </p:txBody>
      </p:sp>
      <p:sp>
        <p:nvSpPr>
          <p:cNvPr id="8" name="Rectangle 7"/>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2" name="Picture 1" descr="Screen Shot 2019-09-11 at 2.28.5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33800"/>
            <a:ext cx="9144000" cy="1842448"/>
          </a:xfrm>
          <a:prstGeom prst="rect">
            <a:avLst/>
          </a:prstGeom>
        </p:spPr>
      </p:pic>
    </p:spTree>
    <p:extLst>
      <p:ext uri="{BB962C8B-B14F-4D97-AF65-F5344CB8AC3E}">
        <p14:creationId xmlns:p14="http://schemas.microsoft.com/office/powerpoint/2010/main" val="3925876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9"/>
          <p:cNvSpPr>
            <a:spLocks noGrp="1" noChangeArrowheads="1"/>
          </p:cNvSpPr>
          <p:nvPr>
            <p:ph type="title"/>
          </p:nvPr>
        </p:nvSpPr>
        <p:spPr>
          <a:xfrm>
            <a:off x="192024" y="164592"/>
            <a:ext cx="8763000" cy="1207008"/>
          </a:xfrm>
        </p:spPr>
        <p:txBody>
          <a:bodyPr/>
          <a:lstStyle/>
          <a:p>
            <a:r>
              <a:rPr lang="en-US" sz="4000" dirty="0"/>
              <a:t>Learning Objective 5-5</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2060"/>
                </a:solidFill>
              </a:rPr>
              <a:t>Explain the difference between upstream and downstream intra-entity transfers and how each affects the computation of noncontrolling interest balances.</a:t>
            </a:r>
            <a:endParaRPr lang="en-US" sz="3600" b="1" dirty="0">
              <a:solidFill>
                <a:srgbClr val="002060"/>
              </a:solidFill>
              <a:cs typeface="Times New Roman" pitchFamily="18" charset="0"/>
            </a:endParaRP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12</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2728143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pPr>
              <a:lnSpc>
                <a:spcPct val="85000"/>
              </a:lnSpc>
            </a:pPr>
            <a:r>
              <a:rPr lang="en-US" dirty="0"/>
              <a:t>Unrealized Gross Profit—Effect on Noncontrolling Interest</a:t>
            </a:r>
          </a:p>
        </p:txBody>
      </p:sp>
      <p:sp>
        <p:nvSpPr>
          <p:cNvPr id="3" name="Content Placeholder 2"/>
          <p:cNvSpPr>
            <a:spLocks noGrp="1"/>
          </p:cNvSpPr>
          <p:nvPr>
            <p:ph idx="1"/>
          </p:nvPr>
        </p:nvSpPr>
        <p:spPr>
          <a:xfrm>
            <a:off x="411480" y="1554480"/>
            <a:ext cx="8321040" cy="4937760"/>
          </a:xfrm>
        </p:spPr>
        <p:txBody>
          <a:bodyPr>
            <a:noAutofit/>
          </a:bodyPr>
          <a:lstStyle/>
          <a:p>
            <a:pPr marL="0" indent="0">
              <a:spcBef>
                <a:spcPts val="600"/>
              </a:spcBef>
              <a:spcAft>
                <a:spcPts val="600"/>
              </a:spcAft>
              <a:buNone/>
            </a:pPr>
            <a:r>
              <a:rPr lang="en-US" sz="2500" dirty="0"/>
              <a:t>According to FASB ASC paragraph 810-10-45-6:</a:t>
            </a:r>
          </a:p>
          <a:p>
            <a:pPr marL="457200" indent="-457200">
              <a:spcBef>
                <a:spcPts val="600"/>
              </a:spcBef>
              <a:buFont typeface="Wingdings" panose="05000000000000000000" pitchFamily="2" charset="2"/>
              <a:buChar char="Ø"/>
            </a:pPr>
            <a:r>
              <a:rPr lang="en-US" sz="2500" dirty="0"/>
              <a:t>Amount of intra-entity profit or loss to be eliminated is not affected by the existence of a noncontrolling interest. </a:t>
            </a:r>
          </a:p>
          <a:p>
            <a:pPr marL="457200" indent="-457200">
              <a:spcBef>
                <a:spcPts val="600"/>
              </a:spcBef>
              <a:buFont typeface="Wingdings" panose="05000000000000000000" pitchFamily="2" charset="2"/>
              <a:buChar char="Ø"/>
            </a:pPr>
            <a:r>
              <a:rPr lang="en-US" sz="2500" dirty="0"/>
              <a:t>Complete elimination of the intra-entity profit or loss is consistent with the underlying assumption that consolidated financial statements represent the financial position and operating results of a single economic entity. </a:t>
            </a:r>
          </a:p>
          <a:p>
            <a:pPr marL="457200" indent="-457200">
              <a:spcBef>
                <a:spcPts val="600"/>
              </a:spcBef>
              <a:buFont typeface="Wingdings" panose="05000000000000000000" pitchFamily="2" charset="2"/>
              <a:buChar char="Ø"/>
            </a:pPr>
            <a:r>
              <a:rPr lang="en-US" sz="2500" dirty="0"/>
              <a:t>Elimination of the intra-entity profit or loss may be allocated proportionately between the parent and noncontrolling interests.</a:t>
            </a: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13</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AC657-5C29-C954-242D-9B3915DFE872}"/>
              </a:ext>
            </a:extLst>
          </p:cNvPr>
          <p:cNvSpPr>
            <a:spLocks noGrp="1"/>
          </p:cNvSpPr>
          <p:nvPr>
            <p:ph type="title"/>
          </p:nvPr>
        </p:nvSpPr>
        <p:spPr/>
        <p:txBody>
          <a:bodyPr/>
          <a:lstStyle/>
          <a:p>
            <a:r>
              <a:rPr lang="en-US" dirty="0"/>
              <a:t>Intra-Entity Gross Profit</a:t>
            </a:r>
          </a:p>
        </p:txBody>
      </p:sp>
      <p:sp>
        <p:nvSpPr>
          <p:cNvPr id="4" name="Date Placeholder 3">
            <a:extLst>
              <a:ext uri="{FF2B5EF4-FFF2-40B4-BE49-F238E27FC236}">
                <a16:creationId xmlns:a16="http://schemas.microsoft.com/office/drawing/2014/main" id="{A026310C-97F3-12A4-0801-35D25B28E671}"/>
              </a:ext>
            </a:extLst>
          </p:cNvPr>
          <p:cNvSpPr>
            <a:spLocks noGrp="1"/>
          </p:cNvSpPr>
          <p:nvPr>
            <p:ph type="dt" sz="half" idx="10"/>
          </p:nvPr>
        </p:nvSpPr>
        <p:spPr/>
        <p:txBody>
          <a:bodyPr/>
          <a:lstStyle/>
          <a:p>
            <a:r>
              <a:rPr lang="en-US"/>
              <a:t>McGraw-Hill/Irwin</a:t>
            </a:r>
            <a:endParaRPr lang="en-US" dirty="0"/>
          </a:p>
        </p:txBody>
      </p:sp>
      <p:sp>
        <p:nvSpPr>
          <p:cNvPr id="5" name="Footer Placeholder 4">
            <a:extLst>
              <a:ext uri="{FF2B5EF4-FFF2-40B4-BE49-F238E27FC236}">
                <a16:creationId xmlns:a16="http://schemas.microsoft.com/office/drawing/2014/main" id="{9ACB365F-372A-2AAD-6BB2-7F1C22876C8E}"/>
              </a:ext>
            </a:extLst>
          </p:cNvPr>
          <p:cNvSpPr>
            <a:spLocks noGrp="1"/>
          </p:cNvSpPr>
          <p:nvPr>
            <p:ph type="ftr" sz="quarter" idx="11"/>
          </p:nvPr>
        </p:nvSpPr>
        <p:spPr/>
        <p:txBody>
          <a:bodyPr/>
          <a:lstStyle/>
          <a:p>
            <a:r>
              <a:rPr lang="en-US"/>
              <a:t>Copyright © 2015 by The McGraw-Hill Companies, Inc. All rights reserved.</a:t>
            </a:r>
            <a:endParaRPr lang="en-US" dirty="0"/>
          </a:p>
        </p:txBody>
      </p:sp>
      <p:sp>
        <p:nvSpPr>
          <p:cNvPr id="6" name="Slide Number Placeholder 5">
            <a:extLst>
              <a:ext uri="{FF2B5EF4-FFF2-40B4-BE49-F238E27FC236}">
                <a16:creationId xmlns:a16="http://schemas.microsoft.com/office/drawing/2014/main" id="{DDC90EAC-9697-9E8F-C3B2-F47D27CCC180}"/>
              </a:ext>
            </a:extLst>
          </p:cNvPr>
          <p:cNvSpPr>
            <a:spLocks noGrp="1"/>
          </p:cNvSpPr>
          <p:nvPr>
            <p:ph type="sldNum" sz="quarter" idx="12"/>
          </p:nvPr>
        </p:nvSpPr>
        <p:spPr/>
        <p:txBody>
          <a:bodyPr/>
          <a:lstStyle/>
          <a:p>
            <a:r>
              <a:rPr lang="en-US"/>
              <a:t>5-</a:t>
            </a:r>
            <a:fld id="{0CD9D783-C76B-4F4C-BE39-54956A6C4847}" type="slidenum">
              <a:rPr lang="en-US" smtClean="0"/>
              <a:pPr/>
              <a:t>14</a:t>
            </a:fld>
            <a:endParaRPr lang="en-US" dirty="0"/>
          </a:p>
        </p:txBody>
      </p:sp>
      <p:pic>
        <p:nvPicPr>
          <p:cNvPr id="1026" name="Picture 2">
            <a:extLst>
              <a:ext uri="{FF2B5EF4-FFF2-40B4-BE49-F238E27FC236}">
                <a16:creationId xmlns:a16="http://schemas.microsoft.com/office/drawing/2014/main" id="{67437745-EFB1-81FF-F2F2-3210708442D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8534400"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780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FBB9E-FFF5-0F70-A5DD-2635AC8E88D3}"/>
              </a:ext>
            </a:extLst>
          </p:cNvPr>
          <p:cNvSpPr>
            <a:spLocks noGrp="1"/>
          </p:cNvSpPr>
          <p:nvPr>
            <p:ph type="title"/>
          </p:nvPr>
        </p:nvSpPr>
        <p:spPr/>
        <p:txBody>
          <a:bodyPr/>
          <a:lstStyle/>
          <a:p>
            <a:r>
              <a:rPr lang="en-US" dirty="0"/>
              <a:t>Summary of Consolidation</a:t>
            </a:r>
          </a:p>
        </p:txBody>
      </p:sp>
      <p:sp>
        <p:nvSpPr>
          <p:cNvPr id="4" name="Date Placeholder 3">
            <a:extLst>
              <a:ext uri="{FF2B5EF4-FFF2-40B4-BE49-F238E27FC236}">
                <a16:creationId xmlns:a16="http://schemas.microsoft.com/office/drawing/2014/main" id="{5FCE5D7C-C38F-EE8B-2B32-97869F8B8049}"/>
              </a:ext>
            </a:extLst>
          </p:cNvPr>
          <p:cNvSpPr>
            <a:spLocks noGrp="1"/>
          </p:cNvSpPr>
          <p:nvPr>
            <p:ph type="dt" sz="half" idx="10"/>
          </p:nvPr>
        </p:nvSpPr>
        <p:spPr/>
        <p:txBody>
          <a:bodyPr/>
          <a:lstStyle/>
          <a:p>
            <a:r>
              <a:rPr lang="en-US"/>
              <a:t>McGraw-Hill/Irwin</a:t>
            </a:r>
            <a:endParaRPr lang="en-US" dirty="0"/>
          </a:p>
        </p:txBody>
      </p:sp>
      <p:sp>
        <p:nvSpPr>
          <p:cNvPr id="5" name="Footer Placeholder 4">
            <a:extLst>
              <a:ext uri="{FF2B5EF4-FFF2-40B4-BE49-F238E27FC236}">
                <a16:creationId xmlns:a16="http://schemas.microsoft.com/office/drawing/2014/main" id="{9B980BD5-1B3E-DCFD-39ED-6ECCCBB8113D}"/>
              </a:ext>
            </a:extLst>
          </p:cNvPr>
          <p:cNvSpPr>
            <a:spLocks noGrp="1"/>
          </p:cNvSpPr>
          <p:nvPr>
            <p:ph type="ftr" sz="quarter" idx="11"/>
          </p:nvPr>
        </p:nvSpPr>
        <p:spPr/>
        <p:txBody>
          <a:bodyPr/>
          <a:lstStyle/>
          <a:p>
            <a:r>
              <a:rPr lang="en-US"/>
              <a:t>Copyright © 2015 by The McGraw-Hill Companies, Inc. All rights reserved.</a:t>
            </a:r>
            <a:endParaRPr lang="en-US" dirty="0"/>
          </a:p>
        </p:txBody>
      </p:sp>
      <p:sp>
        <p:nvSpPr>
          <p:cNvPr id="6" name="Slide Number Placeholder 5">
            <a:extLst>
              <a:ext uri="{FF2B5EF4-FFF2-40B4-BE49-F238E27FC236}">
                <a16:creationId xmlns:a16="http://schemas.microsoft.com/office/drawing/2014/main" id="{165F9BA5-D1B6-169A-EB2E-AB837817F4BC}"/>
              </a:ext>
            </a:extLst>
          </p:cNvPr>
          <p:cNvSpPr>
            <a:spLocks noGrp="1"/>
          </p:cNvSpPr>
          <p:nvPr>
            <p:ph type="sldNum" sz="quarter" idx="12"/>
          </p:nvPr>
        </p:nvSpPr>
        <p:spPr/>
        <p:txBody>
          <a:bodyPr/>
          <a:lstStyle/>
          <a:p>
            <a:r>
              <a:rPr lang="en-US"/>
              <a:t>5-</a:t>
            </a:r>
            <a:fld id="{0CD9D783-C76B-4F4C-BE39-54956A6C4847}" type="slidenum">
              <a:rPr lang="en-US" smtClean="0"/>
              <a:pPr/>
              <a:t>15</a:t>
            </a:fld>
            <a:endParaRPr lang="en-US" dirty="0"/>
          </a:p>
        </p:txBody>
      </p:sp>
      <p:pic>
        <p:nvPicPr>
          <p:cNvPr id="2050" name="Picture 2">
            <a:extLst>
              <a:ext uri="{FF2B5EF4-FFF2-40B4-BE49-F238E27FC236}">
                <a16:creationId xmlns:a16="http://schemas.microsoft.com/office/drawing/2014/main" id="{57A4952B-4B23-13F7-284C-18DC4CC8586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14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Title 1">
            <a:extLst>
              <a:ext uri="{FF2B5EF4-FFF2-40B4-BE49-F238E27FC236}">
                <a16:creationId xmlns:a16="http://schemas.microsoft.com/office/drawing/2014/main" id="{7D8EBAB1-4E8F-9F3F-30AE-D673C4691626}"/>
              </a:ext>
            </a:extLst>
          </p:cNvPr>
          <p:cNvSpPr>
            <a:spLocks noGrp="1"/>
          </p:cNvSpPr>
          <p:nvPr>
            <p:ph type="title"/>
          </p:nvPr>
        </p:nvSpPr>
        <p:spPr>
          <a:xfrm>
            <a:off x="1600200" y="76200"/>
            <a:ext cx="7315200" cy="1143000"/>
          </a:xfrm>
        </p:spPr>
        <p:txBody>
          <a:bodyPr/>
          <a:lstStyle/>
          <a:p>
            <a:r>
              <a:rPr lang="en-US" dirty="0"/>
              <a:t>Intra-Entity Inventory Transfer</a:t>
            </a:r>
          </a:p>
        </p:txBody>
      </p:sp>
      <p:pic>
        <p:nvPicPr>
          <p:cNvPr id="3074" name="Picture 2">
            <a:extLst>
              <a:ext uri="{FF2B5EF4-FFF2-40B4-BE49-F238E27FC236}">
                <a16:creationId xmlns:a16="http://schemas.microsoft.com/office/drawing/2014/main" id="{838BBC74-68F2-8963-2601-1E5605A1209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57200" y="1524000"/>
            <a:ext cx="8534400" cy="5029200"/>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0260115E-27C9-9AF7-0BF1-102CC75EA15E}"/>
              </a:ext>
            </a:extLst>
          </p:cNvPr>
          <p:cNvSpPr>
            <a:spLocks noGrp="1"/>
          </p:cNvSpPr>
          <p:nvPr>
            <p:ph type="dt" sz="half" idx="10"/>
          </p:nvPr>
        </p:nvSpPr>
        <p:spPr>
          <a:xfrm>
            <a:off x="1524000" y="6477000"/>
            <a:ext cx="1524000" cy="457200"/>
          </a:xfrm>
        </p:spPr>
        <p:txBody>
          <a:bodyPr anchor="ctr">
            <a:normAutofit/>
          </a:bodyPr>
          <a:lstStyle/>
          <a:p>
            <a:pPr>
              <a:spcAft>
                <a:spcPts val="600"/>
              </a:spcAft>
            </a:pPr>
            <a:r>
              <a:rPr lang="en-US"/>
              <a:t>McGraw-Hill/Irwin</a:t>
            </a:r>
          </a:p>
        </p:txBody>
      </p:sp>
      <p:sp>
        <p:nvSpPr>
          <p:cNvPr id="5" name="Footer Placeholder 4">
            <a:extLst>
              <a:ext uri="{FF2B5EF4-FFF2-40B4-BE49-F238E27FC236}">
                <a16:creationId xmlns:a16="http://schemas.microsoft.com/office/drawing/2014/main" id="{D5B7FA57-52B2-C8BD-C059-2DEA423AD6BE}"/>
              </a:ext>
            </a:extLst>
          </p:cNvPr>
          <p:cNvSpPr>
            <a:spLocks noGrp="1"/>
          </p:cNvSpPr>
          <p:nvPr>
            <p:ph type="ftr" sz="quarter" idx="11"/>
          </p:nvPr>
        </p:nvSpPr>
        <p:spPr>
          <a:xfrm>
            <a:off x="3124200" y="6477000"/>
            <a:ext cx="5257800" cy="457200"/>
          </a:xfrm>
        </p:spPr>
        <p:txBody>
          <a:bodyPr anchor="ctr">
            <a:normAutofit/>
          </a:bodyPr>
          <a:lstStyle/>
          <a:p>
            <a:pPr>
              <a:spcAft>
                <a:spcPts val="600"/>
              </a:spcAft>
            </a:pPr>
            <a:r>
              <a:rPr lang="en-US"/>
              <a:t>Copyright © 2015 by The McGraw-Hill Companies, Inc. All rights reserved.</a:t>
            </a:r>
          </a:p>
        </p:txBody>
      </p:sp>
      <p:sp>
        <p:nvSpPr>
          <p:cNvPr id="6" name="Slide Number Placeholder 5">
            <a:extLst>
              <a:ext uri="{FF2B5EF4-FFF2-40B4-BE49-F238E27FC236}">
                <a16:creationId xmlns:a16="http://schemas.microsoft.com/office/drawing/2014/main" id="{803567C4-BF56-7C94-A1AC-4AD7219AEB3F}"/>
              </a:ext>
            </a:extLst>
          </p:cNvPr>
          <p:cNvSpPr>
            <a:spLocks noGrp="1"/>
          </p:cNvSpPr>
          <p:nvPr>
            <p:ph type="sldNum" sz="quarter" idx="12"/>
          </p:nvPr>
        </p:nvSpPr>
        <p:spPr>
          <a:xfrm>
            <a:off x="8458200" y="6553200"/>
            <a:ext cx="533400" cy="304800"/>
          </a:xfrm>
        </p:spPr>
        <p:txBody>
          <a:bodyPr anchor="ctr">
            <a:normAutofit/>
          </a:bodyPr>
          <a:lstStyle/>
          <a:p>
            <a:pPr>
              <a:spcAft>
                <a:spcPts val="600"/>
              </a:spcAft>
            </a:pPr>
            <a:r>
              <a:rPr lang="en-US"/>
              <a:t>5-</a:t>
            </a:r>
            <a:fld id="{0CD9D783-C76B-4F4C-BE39-54956A6C4847}" type="slidenum">
              <a:rPr lang="en-US" smtClean="0"/>
              <a:pPr>
                <a:spcAft>
                  <a:spcPts val="600"/>
                </a:spcAft>
              </a:pPr>
              <a:t>16</a:t>
            </a:fld>
            <a:endParaRPr lang="en-US"/>
          </a:p>
        </p:txBody>
      </p:sp>
    </p:spTree>
    <p:extLst>
      <p:ext uri="{BB962C8B-B14F-4D97-AF65-F5344CB8AC3E}">
        <p14:creationId xmlns:p14="http://schemas.microsoft.com/office/powerpoint/2010/main" val="1618376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pPr>
              <a:lnSpc>
                <a:spcPct val="85000"/>
              </a:lnSpc>
            </a:pPr>
            <a:r>
              <a:rPr lang="en-US" dirty="0"/>
              <a:t>Intra-Entity Inventory Transfers—Equity Method Example (continued)</a:t>
            </a:r>
          </a:p>
        </p:txBody>
      </p:sp>
      <p:sp>
        <p:nvSpPr>
          <p:cNvPr id="3" name="Content Placeholder 2"/>
          <p:cNvSpPr>
            <a:spLocks noGrp="1"/>
          </p:cNvSpPr>
          <p:nvPr>
            <p:ph idx="1"/>
          </p:nvPr>
        </p:nvSpPr>
        <p:spPr>
          <a:xfrm>
            <a:off x="411480" y="1554480"/>
            <a:ext cx="8321040" cy="2514600"/>
          </a:xfrm>
        </p:spPr>
        <p:txBody>
          <a:bodyPr>
            <a:noAutofit/>
          </a:bodyPr>
          <a:lstStyle/>
          <a:p>
            <a:pPr marL="457200" indent="-457200">
              <a:spcBef>
                <a:spcPts val="600"/>
              </a:spcBef>
              <a:buFont typeface="Wingdings" panose="05000000000000000000" pitchFamily="2" charset="2"/>
              <a:buChar char="Ø"/>
            </a:pPr>
            <a:r>
              <a:rPr lang="en-US" sz="2500" dirty="0"/>
              <a:t>The subsidiary reports net income of $30,000 in 2020 and $70,000 in 2021, the current year.</a:t>
            </a:r>
          </a:p>
          <a:p>
            <a:pPr marL="457200" indent="-457200">
              <a:spcBef>
                <a:spcPts val="600"/>
              </a:spcBef>
              <a:buFont typeface="Wingdings" panose="05000000000000000000" pitchFamily="2" charset="2"/>
              <a:buChar char="Ø"/>
            </a:pPr>
            <a:r>
              <a:rPr lang="en-US" sz="2500" dirty="0"/>
              <a:t>Dividends declared are $20,000 in the first year and $50,000 in the second. </a:t>
            </a:r>
          </a:p>
          <a:p>
            <a:pPr marL="457200" indent="-457200">
              <a:spcBef>
                <a:spcPts val="600"/>
              </a:spcBef>
              <a:buFont typeface="Wingdings" panose="05000000000000000000" pitchFamily="2" charset="2"/>
              <a:buChar char="Ø"/>
            </a:pPr>
            <a:r>
              <a:rPr lang="en-US" sz="2500" dirty="0"/>
              <a:t>A $10,000 intra-entity receivable and payable exists as of December 31, 2021.</a:t>
            </a:r>
            <a:endParaRPr lang="en-US" sz="2000" dirty="0"/>
          </a:p>
        </p:txBody>
      </p:sp>
      <p:sp>
        <p:nvSpPr>
          <p:cNvPr id="4" name="TextBox 3"/>
          <p:cNvSpPr txBox="1"/>
          <p:nvPr/>
        </p:nvSpPr>
        <p:spPr>
          <a:xfrm>
            <a:off x="2684122" y="4038600"/>
            <a:ext cx="3775756" cy="369332"/>
          </a:xfrm>
          <a:prstGeom prst="rect">
            <a:avLst/>
          </a:prstGeom>
          <a:noFill/>
        </p:spPr>
        <p:txBody>
          <a:bodyPr wrap="none" rtlCol="0">
            <a:spAutoFit/>
          </a:bodyPr>
          <a:lstStyle/>
          <a:p>
            <a:r>
              <a:rPr lang="en-US" sz="1800" b="1" dirty="0">
                <a:solidFill>
                  <a:srgbClr val="21175F"/>
                </a:solidFill>
              </a:rPr>
              <a:t>EXHIBIT 5.2 Intra-Entity Transfers</a:t>
            </a:r>
          </a:p>
        </p:txBody>
      </p:sp>
      <p:sp>
        <p:nvSpPr>
          <p:cNvPr id="7"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17</a:t>
            </a:fld>
            <a:endParaRPr lang="en-US" sz="1000" i="0" dirty="0">
              <a:solidFill>
                <a:srgbClr val="002060"/>
              </a:solidFill>
            </a:endParaRPr>
          </a:p>
        </p:txBody>
      </p:sp>
      <p:sp>
        <p:nvSpPr>
          <p:cNvPr id="8" name="Rectangle 7"/>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6" name="Picture 5" descr="Screen Shot 2019-09-11 at 2.31.4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4038600"/>
            <a:ext cx="8991600" cy="250715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pPr>
              <a:lnSpc>
                <a:spcPct val="85000"/>
              </a:lnSpc>
            </a:pPr>
            <a:r>
              <a:rPr lang="en-US" dirty="0"/>
              <a:t>Intra-Entity Inventory Transfers—Equity Method Example</a:t>
            </a:r>
          </a:p>
        </p:txBody>
      </p:sp>
      <p:sp>
        <p:nvSpPr>
          <p:cNvPr id="3" name="Content Placeholder 2"/>
          <p:cNvSpPr>
            <a:spLocks noGrp="1"/>
          </p:cNvSpPr>
          <p:nvPr>
            <p:ph idx="1"/>
          </p:nvPr>
        </p:nvSpPr>
        <p:spPr>
          <a:xfrm>
            <a:off x="411480" y="1554479"/>
            <a:ext cx="8321040" cy="4937760"/>
          </a:xfrm>
        </p:spPr>
        <p:txBody>
          <a:bodyPr>
            <a:normAutofit fontScale="92500"/>
          </a:bodyPr>
          <a:lstStyle/>
          <a:p>
            <a:pPr marL="457200" indent="-457200">
              <a:lnSpc>
                <a:spcPct val="110000"/>
              </a:lnSpc>
              <a:spcBef>
                <a:spcPts val="600"/>
              </a:spcBef>
              <a:buFont typeface="Wingdings" panose="05000000000000000000" pitchFamily="2" charset="2"/>
              <a:buChar char="Ø"/>
            </a:pPr>
            <a:r>
              <a:rPr lang="en-US" dirty="0"/>
              <a:t>Top pays $400,000 for 80 percent of the voting stock of Bottom Company on January 1, 2020. </a:t>
            </a:r>
          </a:p>
          <a:p>
            <a:pPr marL="457200" indent="-457200">
              <a:lnSpc>
                <a:spcPct val="110000"/>
              </a:lnSpc>
              <a:spcBef>
                <a:spcPts val="600"/>
              </a:spcBef>
              <a:buFont typeface="Wingdings" panose="05000000000000000000" pitchFamily="2" charset="2"/>
              <a:buChar char="Ø"/>
            </a:pPr>
            <a:r>
              <a:rPr lang="en-US" dirty="0"/>
              <a:t>Acquisition-date fair value of noncontrolling interest is $100,000. </a:t>
            </a:r>
          </a:p>
          <a:p>
            <a:pPr marL="457200" indent="-457200">
              <a:lnSpc>
                <a:spcPct val="110000"/>
              </a:lnSpc>
              <a:spcBef>
                <a:spcPts val="600"/>
              </a:spcBef>
              <a:buFont typeface="Wingdings" panose="05000000000000000000" pitchFamily="2" charset="2"/>
              <a:buChar char="Ø"/>
            </a:pPr>
            <a:r>
              <a:rPr lang="en-US" dirty="0"/>
              <a:t>Top allocates the entire $50,000 excess fair value over book value to adjust a database owned by Bottom to fair value.</a:t>
            </a:r>
          </a:p>
          <a:p>
            <a:pPr marL="457200" indent="-457200">
              <a:lnSpc>
                <a:spcPct val="110000"/>
              </a:lnSpc>
              <a:spcBef>
                <a:spcPts val="600"/>
              </a:spcBef>
              <a:buFont typeface="Wingdings" panose="05000000000000000000" pitchFamily="2" charset="2"/>
              <a:buChar char="Ø"/>
            </a:pPr>
            <a:r>
              <a:rPr lang="en-US" dirty="0"/>
              <a:t>The database has an estimated remaining life of 20 years.</a:t>
            </a: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18</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E6C22-8140-53BC-4568-09A61CBD1A9F}"/>
              </a:ext>
            </a:extLst>
          </p:cNvPr>
          <p:cNvSpPr>
            <a:spLocks noGrp="1"/>
          </p:cNvSpPr>
          <p:nvPr>
            <p:ph type="title"/>
          </p:nvPr>
        </p:nvSpPr>
        <p:spPr/>
        <p:txBody>
          <a:bodyPr/>
          <a:lstStyle/>
          <a:p>
            <a:r>
              <a:rPr lang="en-US" dirty="0"/>
              <a:t>Down Stream Sale</a:t>
            </a:r>
          </a:p>
        </p:txBody>
      </p:sp>
      <p:sp>
        <p:nvSpPr>
          <p:cNvPr id="4" name="Date Placeholder 3">
            <a:extLst>
              <a:ext uri="{FF2B5EF4-FFF2-40B4-BE49-F238E27FC236}">
                <a16:creationId xmlns:a16="http://schemas.microsoft.com/office/drawing/2014/main" id="{DF6ACCA4-B653-7BF9-2389-87FF06F32A76}"/>
              </a:ext>
            </a:extLst>
          </p:cNvPr>
          <p:cNvSpPr>
            <a:spLocks noGrp="1"/>
          </p:cNvSpPr>
          <p:nvPr>
            <p:ph type="dt" sz="half" idx="10"/>
          </p:nvPr>
        </p:nvSpPr>
        <p:spPr/>
        <p:txBody>
          <a:bodyPr/>
          <a:lstStyle/>
          <a:p>
            <a:r>
              <a:rPr lang="en-US"/>
              <a:t>McGraw-Hill/Irwin</a:t>
            </a:r>
            <a:endParaRPr lang="en-US" dirty="0"/>
          </a:p>
        </p:txBody>
      </p:sp>
      <p:sp>
        <p:nvSpPr>
          <p:cNvPr id="5" name="Footer Placeholder 4">
            <a:extLst>
              <a:ext uri="{FF2B5EF4-FFF2-40B4-BE49-F238E27FC236}">
                <a16:creationId xmlns:a16="http://schemas.microsoft.com/office/drawing/2014/main" id="{273DC2A9-20B2-E557-7BBA-C23A469FFA40}"/>
              </a:ext>
            </a:extLst>
          </p:cNvPr>
          <p:cNvSpPr>
            <a:spLocks noGrp="1"/>
          </p:cNvSpPr>
          <p:nvPr>
            <p:ph type="ftr" sz="quarter" idx="11"/>
          </p:nvPr>
        </p:nvSpPr>
        <p:spPr/>
        <p:txBody>
          <a:bodyPr/>
          <a:lstStyle/>
          <a:p>
            <a:r>
              <a:rPr lang="en-US"/>
              <a:t>Copyright © 2015 by The McGraw-Hill Companies, Inc. All rights reserved.</a:t>
            </a:r>
            <a:endParaRPr lang="en-US" dirty="0"/>
          </a:p>
        </p:txBody>
      </p:sp>
      <p:sp>
        <p:nvSpPr>
          <p:cNvPr id="6" name="Slide Number Placeholder 5">
            <a:extLst>
              <a:ext uri="{FF2B5EF4-FFF2-40B4-BE49-F238E27FC236}">
                <a16:creationId xmlns:a16="http://schemas.microsoft.com/office/drawing/2014/main" id="{2D8F6DC2-B71D-074A-E26A-D212AC9635EF}"/>
              </a:ext>
            </a:extLst>
          </p:cNvPr>
          <p:cNvSpPr>
            <a:spLocks noGrp="1"/>
          </p:cNvSpPr>
          <p:nvPr>
            <p:ph type="sldNum" sz="quarter" idx="12"/>
          </p:nvPr>
        </p:nvSpPr>
        <p:spPr/>
        <p:txBody>
          <a:bodyPr/>
          <a:lstStyle/>
          <a:p>
            <a:r>
              <a:rPr lang="en-US"/>
              <a:t>5-</a:t>
            </a:r>
            <a:fld id="{0CD9D783-C76B-4F4C-BE39-54956A6C4847}" type="slidenum">
              <a:rPr lang="en-US" smtClean="0"/>
              <a:pPr/>
              <a:t>19</a:t>
            </a:fld>
            <a:endParaRPr lang="en-US" dirty="0"/>
          </a:p>
        </p:txBody>
      </p:sp>
      <p:pic>
        <p:nvPicPr>
          <p:cNvPr id="4098" name="Picture 2">
            <a:extLst>
              <a:ext uri="{FF2B5EF4-FFF2-40B4-BE49-F238E27FC236}">
                <a16:creationId xmlns:a16="http://schemas.microsoft.com/office/drawing/2014/main" id="{410A4097-585A-B919-F63E-1007F473A59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1524000"/>
            <a:ext cx="88392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9701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9"/>
          <p:cNvSpPr>
            <a:spLocks noGrp="1" noChangeArrowheads="1"/>
          </p:cNvSpPr>
          <p:nvPr>
            <p:ph type="title"/>
          </p:nvPr>
        </p:nvSpPr>
        <p:spPr>
          <a:xfrm>
            <a:off x="192024" y="164592"/>
            <a:ext cx="8763000" cy="1207008"/>
          </a:xfrm>
        </p:spPr>
        <p:txBody>
          <a:bodyPr/>
          <a:lstStyle/>
          <a:p>
            <a:r>
              <a:rPr lang="en-US" sz="4000" dirty="0"/>
              <a:t>Learning Objective 5-1</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2060"/>
                </a:solidFill>
              </a:rPr>
              <a:t>Understand why intra-entity asset transfers create accounting effects within the financial records of affiliated companies that must be eliminated or adjusted in preparing consolidated financial statements.</a:t>
            </a:r>
            <a:endParaRPr lang="en-US" sz="3600" b="1" dirty="0">
              <a:solidFill>
                <a:srgbClr val="002060"/>
              </a:solidFill>
              <a:cs typeface="Times New Roman" pitchFamily="18" charset="0"/>
            </a:endParaRP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2</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981037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21C0C-2CDE-AFB5-5B22-5DD9D1349D97}"/>
              </a:ext>
            </a:extLst>
          </p:cNvPr>
          <p:cNvSpPr>
            <a:spLocks noGrp="1"/>
          </p:cNvSpPr>
          <p:nvPr>
            <p:ph type="title"/>
          </p:nvPr>
        </p:nvSpPr>
        <p:spPr>
          <a:xfrm>
            <a:off x="838200" y="76200"/>
            <a:ext cx="8077200" cy="1143000"/>
          </a:xfrm>
        </p:spPr>
        <p:txBody>
          <a:bodyPr/>
          <a:lstStyle/>
          <a:p>
            <a:r>
              <a:rPr lang="en-US" dirty="0"/>
              <a:t>Down Stream Sale</a:t>
            </a:r>
          </a:p>
        </p:txBody>
      </p:sp>
      <p:sp>
        <p:nvSpPr>
          <p:cNvPr id="4" name="Date Placeholder 3">
            <a:extLst>
              <a:ext uri="{FF2B5EF4-FFF2-40B4-BE49-F238E27FC236}">
                <a16:creationId xmlns:a16="http://schemas.microsoft.com/office/drawing/2014/main" id="{17A0B762-CD67-300D-91B2-6800C8FB1211}"/>
              </a:ext>
            </a:extLst>
          </p:cNvPr>
          <p:cNvSpPr>
            <a:spLocks noGrp="1"/>
          </p:cNvSpPr>
          <p:nvPr>
            <p:ph type="dt" sz="half" idx="10"/>
          </p:nvPr>
        </p:nvSpPr>
        <p:spPr/>
        <p:txBody>
          <a:bodyPr/>
          <a:lstStyle/>
          <a:p>
            <a:r>
              <a:rPr lang="en-US"/>
              <a:t>McGraw-Hill/Irwin</a:t>
            </a:r>
            <a:endParaRPr lang="en-US" dirty="0"/>
          </a:p>
        </p:txBody>
      </p:sp>
      <p:sp>
        <p:nvSpPr>
          <p:cNvPr id="5" name="Footer Placeholder 4">
            <a:extLst>
              <a:ext uri="{FF2B5EF4-FFF2-40B4-BE49-F238E27FC236}">
                <a16:creationId xmlns:a16="http://schemas.microsoft.com/office/drawing/2014/main" id="{1CC5AE54-CE65-6ABB-25EE-69DD61889124}"/>
              </a:ext>
            </a:extLst>
          </p:cNvPr>
          <p:cNvSpPr>
            <a:spLocks noGrp="1"/>
          </p:cNvSpPr>
          <p:nvPr>
            <p:ph type="ftr" sz="quarter" idx="11"/>
          </p:nvPr>
        </p:nvSpPr>
        <p:spPr/>
        <p:txBody>
          <a:bodyPr/>
          <a:lstStyle/>
          <a:p>
            <a:r>
              <a:rPr lang="en-US"/>
              <a:t>Copyright © 2015 by The McGraw-Hill Companies, Inc. All rights reserved.</a:t>
            </a:r>
            <a:endParaRPr lang="en-US" dirty="0"/>
          </a:p>
        </p:txBody>
      </p:sp>
      <p:sp>
        <p:nvSpPr>
          <p:cNvPr id="6" name="Slide Number Placeholder 5">
            <a:extLst>
              <a:ext uri="{FF2B5EF4-FFF2-40B4-BE49-F238E27FC236}">
                <a16:creationId xmlns:a16="http://schemas.microsoft.com/office/drawing/2014/main" id="{B638B2C6-2386-6B66-69A0-A545465C5999}"/>
              </a:ext>
            </a:extLst>
          </p:cNvPr>
          <p:cNvSpPr>
            <a:spLocks noGrp="1"/>
          </p:cNvSpPr>
          <p:nvPr>
            <p:ph type="sldNum" sz="quarter" idx="12"/>
          </p:nvPr>
        </p:nvSpPr>
        <p:spPr/>
        <p:txBody>
          <a:bodyPr/>
          <a:lstStyle/>
          <a:p>
            <a:r>
              <a:rPr lang="en-US"/>
              <a:t>5-</a:t>
            </a:r>
            <a:fld id="{0CD9D783-C76B-4F4C-BE39-54956A6C4847}" type="slidenum">
              <a:rPr lang="en-US" smtClean="0"/>
              <a:pPr/>
              <a:t>20</a:t>
            </a:fld>
            <a:endParaRPr lang="en-US" dirty="0"/>
          </a:p>
        </p:txBody>
      </p:sp>
      <p:pic>
        <p:nvPicPr>
          <p:cNvPr id="5122" name="Picture 2">
            <a:extLst>
              <a:ext uri="{FF2B5EF4-FFF2-40B4-BE49-F238E27FC236}">
                <a16:creationId xmlns:a16="http://schemas.microsoft.com/office/drawing/2014/main" id="{76643C51-B27D-C2CD-7519-F6B6366CA03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8229600" cy="4876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6557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9599C-D508-8AB5-1F27-969647C267E1}"/>
              </a:ext>
            </a:extLst>
          </p:cNvPr>
          <p:cNvSpPr>
            <a:spLocks noGrp="1"/>
          </p:cNvSpPr>
          <p:nvPr>
            <p:ph type="title"/>
          </p:nvPr>
        </p:nvSpPr>
        <p:spPr>
          <a:xfrm>
            <a:off x="457200" y="76200"/>
            <a:ext cx="8458200" cy="1143000"/>
          </a:xfrm>
        </p:spPr>
        <p:txBody>
          <a:bodyPr/>
          <a:lstStyle/>
          <a:p>
            <a:r>
              <a:rPr lang="en-US" dirty="0"/>
              <a:t>Consolidation</a:t>
            </a:r>
          </a:p>
        </p:txBody>
      </p:sp>
      <p:sp>
        <p:nvSpPr>
          <p:cNvPr id="4" name="Date Placeholder 3">
            <a:extLst>
              <a:ext uri="{FF2B5EF4-FFF2-40B4-BE49-F238E27FC236}">
                <a16:creationId xmlns:a16="http://schemas.microsoft.com/office/drawing/2014/main" id="{26205478-3E99-4E27-CC10-CB90FB48B7FA}"/>
              </a:ext>
            </a:extLst>
          </p:cNvPr>
          <p:cNvSpPr>
            <a:spLocks noGrp="1"/>
          </p:cNvSpPr>
          <p:nvPr>
            <p:ph type="dt" sz="half" idx="10"/>
          </p:nvPr>
        </p:nvSpPr>
        <p:spPr/>
        <p:txBody>
          <a:bodyPr/>
          <a:lstStyle/>
          <a:p>
            <a:r>
              <a:rPr lang="en-US"/>
              <a:t>McGraw-Hill/Irwin</a:t>
            </a:r>
            <a:endParaRPr lang="en-US" dirty="0"/>
          </a:p>
        </p:txBody>
      </p:sp>
      <p:sp>
        <p:nvSpPr>
          <p:cNvPr id="5" name="Footer Placeholder 4">
            <a:extLst>
              <a:ext uri="{FF2B5EF4-FFF2-40B4-BE49-F238E27FC236}">
                <a16:creationId xmlns:a16="http://schemas.microsoft.com/office/drawing/2014/main" id="{2FEE9EE9-9E88-4329-E401-B695B7E5F94E}"/>
              </a:ext>
            </a:extLst>
          </p:cNvPr>
          <p:cNvSpPr>
            <a:spLocks noGrp="1"/>
          </p:cNvSpPr>
          <p:nvPr>
            <p:ph type="ftr" sz="quarter" idx="11"/>
          </p:nvPr>
        </p:nvSpPr>
        <p:spPr/>
        <p:txBody>
          <a:bodyPr/>
          <a:lstStyle/>
          <a:p>
            <a:r>
              <a:rPr lang="en-US"/>
              <a:t>Copyright © 2015 by The McGraw-Hill Companies, Inc. All rights reserved.</a:t>
            </a:r>
            <a:endParaRPr lang="en-US" dirty="0"/>
          </a:p>
        </p:txBody>
      </p:sp>
      <p:sp>
        <p:nvSpPr>
          <p:cNvPr id="6" name="Slide Number Placeholder 5">
            <a:extLst>
              <a:ext uri="{FF2B5EF4-FFF2-40B4-BE49-F238E27FC236}">
                <a16:creationId xmlns:a16="http://schemas.microsoft.com/office/drawing/2014/main" id="{B4DE4D7D-1732-DD31-45A0-55DC032A774B}"/>
              </a:ext>
            </a:extLst>
          </p:cNvPr>
          <p:cNvSpPr>
            <a:spLocks noGrp="1"/>
          </p:cNvSpPr>
          <p:nvPr>
            <p:ph type="sldNum" sz="quarter" idx="12"/>
          </p:nvPr>
        </p:nvSpPr>
        <p:spPr/>
        <p:txBody>
          <a:bodyPr/>
          <a:lstStyle/>
          <a:p>
            <a:r>
              <a:rPr lang="en-US"/>
              <a:t>5-</a:t>
            </a:r>
            <a:fld id="{0CD9D783-C76B-4F4C-BE39-54956A6C4847}" type="slidenum">
              <a:rPr lang="en-US" smtClean="0"/>
              <a:pPr/>
              <a:t>21</a:t>
            </a:fld>
            <a:endParaRPr lang="en-US" dirty="0"/>
          </a:p>
        </p:txBody>
      </p:sp>
      <p:pic>
        <p:nvPicPr>
          <p:cNvPr id="6146" name="Picture 2">
            <a:extLst>
              <a:ext uri="{FF2B5EF4-FFF2-40B4-BE49-F238E27FC236}">
                <a16:creationId xmlns:a16="http://schemas.microsoft.com/office/drawing/2014/main" id="{D20F1394-AB67-B6ED-9EFB-ECB588BDB7F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155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3B32D-A0BC-F378-7D62-36D2673667C6}"/>
              </a:ext>
            </a:extLst>
          </p:cNvPr>
          <p:cNvSpPr>
            <a:spLocks noGrp="1"/>
          </p:cNvSpPr>
          <p:nvPr>
            <p:ph type="title"/>
          </p:nvPr>
        </p:nvSpPr>
        <p:spPr>
          <a:xfrm>
            <a:off x="457200" y="76200"/>
            <a:ext cx="8458200" cy="1143000"/>
          </a:xfrm>
        </p:spPr>
        <p:txBody>
          <a:bodyPr/>
          <a:lstStyle/>
          <a:p>
            <a:r>
              <a:rPr lang="en-US" dirty="0"/>
              <a:t>Consolidation</a:t>
            </a:r>
          </a:p>
        </p:txBody>
      </p:sp>
      <p:sp>
        <p:nvSpPr>
          <p:cNvPr id="4" name="Date Placeholder 3">
            <a:extLst>
              <a:ext uri="{FF2B5EF4-FFF2-40B4-BE49-F238E27FC236}">
                <a16:creationId xmlns:a16="http://schemas.microsoft.com/office/drawing/2014/main" id="{8ECC0B63-FBBB-1CE0-FA6F-B043492B6FFD}"/>
              </a:ext>
            </a:extLst>
          </p:cNvPr>
          <p:cNvSpPr>
            <a:spLocks noGrp="1"/>
          </p:cNvSpPr>
          <p:nvPr>
            <p:ph type="dt" sz="half" idx="10"/>
          </p:nvPr>
        </p:nvSpPr>
        <p:spPr/>
        <p:txBody>
          <a:bodyPr/>
          <a:lstStyle/>
          <a:p>
            <a:r>
              <a:rPr lang="en-US"/>
              <a:t>McGraw-Hill/Irwin</a:t>
            </a:r>
            <a:endParaRPr lang="en-US" dirty="0"/>
          </a:p>
        </p:txBody>
      </p:sp>
      <p:sp>
        <p:nvSpPr>
          <p:cNvPr id="5" name="Footer Placeholder 4">
            <a:extLst>
              <a:ext uri="{FF2B5EF4-FFF2-40B4-BE49-F238E27FC236}">
                <a16:creationId xmlns:a16="http://schemas.microsoft.com/office/drawing/2014/main" id="{38A972F0-138C-ABB7-2C90-32C9CF24AB86}"/>
              </a:ext>
            </a:extLst>
          </p:cNvPr>
          <p:cNvSpPr>
            <a:spLocks noGrp="1"/>
          </p:cNvSpPr>
          <p:nvPr>
            <p:ph type="ftr" sz="quarter" idx="11"/>
          </p:nvPr>
        </p:nvSpPr>
        <p:spPr/>
        <p:txBody>
          <a:bodyPr/>
          <a:lstStyle/>
          <a:p>
            <a:r>
              <a:rPr lang="en-US"/>
              <a:t>Copyright © 2015 by The McGraw-Hill Companies, Inc. All rights reserved.</a:t>
            </a:r>
            <a:endParaRPr lang="en-US" dirty="0"/>
          </a:p>
        </p:txBody>
      </p:sp>
      <p:sp>
        <p:nvSpPr>
          <p:cNvPr id="6" name="Slide Number Placeholder 5">
            <a:extLst>
              <a:ext uri="{FF2B5EF4-FFF2-40B4-BE49-F238E27FC236}">
                <a16:creationId xmlns:a16="http://schemas.microsoft.com/office/drawing/2014/main" id="{E520A168-9A34-96A2-3F9A-C44E5C3624AD}"/>
              </a:ext>
            </a:extLst>
          </p:cNvPr>
          <p:cNvSpPr>
            <a:spLocks noGrp="1"/>
          </p:cNvSpPr>
          <p:nvPr>
            <p:ph type="sldNum" sz="quarter" idx="12"/>
          </p:nvPr>
        </p:nvSpPr>
        <p:spPr/>
        <p:txBody>
          <a:bodyPr/>
          <a:lstStyle/>
          <a:p>
            <a:r>
              <a:rPr lang="en-US"/>
              <a:t>5-</a:t>
            </a:r>
            <a:fld id="{0CD9D783-C76B-4F4C-BE39-54956A6C4847}" type="slidenum">
              <a:rPr lang="en-US" smtClean="0"/>
              <a:pPr/>
              <a:t>22</a:t>
            </a:fld>
            <a:endParaRPr lang="en-US" dirty="0"/>
          </a:p>
        </p:txBody>
      </p:sp>
      <p:pic>
        <p:nvPicPr>
          <p:cNvPr id="7170" name="Picture 2">
            <a:extLst>
              <a:ext uri="{FF2B5EF4-FFF2-40B4-BE49-F238E27FC236}">
                <a16:creationId xmlns:a16="http://schemas.microsoft.com/office/drawing/2014/main" id="{46831B00-CE2F-E0BA-BB17-91BFEAB7C55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524000"/>
            <a:ext cx="8229600" cy="495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0432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63000" cy="1207008"/>
          </a:xfrm>
        </p:spPr>
        <p:txBody>
          <a:bodyPr>
            <a:noAutofit/>
          </a:bodyPr>
          <a:lstStyle/>
          <a:p>
            <a:pPr>
              <a:lnSpc>
                <a:spcPct val="85000"/>
              </a:lnSpc>
            </a:pPr>
            <a:r>
              <a:rPr lang="en-US" dirty="0"/>
              <a:t>Intra-Entity Inventory Transfers—Entry *G Example</a:t>
            </a:r>
          </a:p>
        </p:txBody>
      </p:sp>
      <p:sp>
        <p:nvSpPr>
          <p:cNvPr id="3" name="Content Placeholder 2"/>
          <p:cNvSpPr>
            <a:spLocks noGrp="1"/>
          </p:cNvSpPr>
          <p:nvPr>
            <p:ph idx="1"/>
          </p:nvPr>
        </p:nvSpPr>
        <p:spPr>
          <a:xfrm>
            <a:off x="411480" y="1554480"/>
            <a:ext cx="8321040" cy="4937760"/>
          </a:xfrm>
        </p:spPr>
        <p:txBody>
          <a:bodyPr>
            <a:noAutofit/>
          </a:bodyPr>
          <a:lstStyle/>
          <a:p>
            <a:pPr marL="0" indent="0">
              <a:spcBef>
                <a:spcPts val="0"/>
              </a:spcBef>
              <a:buNone/>
            </a:pPr>
            <a:r>
              <a:rPr lang="en-US" sz="2300" dirty="0"/>
              <a:t>Entry *G:</a:t>
            </a:r>
          </a:p>
          <a:p>
            <a:pPr marL="457200" indent="-457200">
              <a:spcBef>
                <a:spcPts val="600"/>
              </a:spcBef>
              <a:buFont typeface="Wingdings" panose="05000000000000000000" pitchFamily="2" charset="2"/>
              <a:buChar char="Ø"/>
            </a:pPr>
            <a:r>
              <a:rPr lang="en-US" sz="2300" dirty="0"/>
              <a:t>Recognizes gross profit in 2021. </a:t>
            </a:r>
          </a:p>
          <a:p>
            <a:pPr marL="457200" indent="-457200">
              <a:spcBef>
                <a:spcPts val="600"/>
              </a:spcBef>
              <a:buFont typeface="Wingdings" panose="05000000000000000000" pitchFamily="2" charset="2"/>
              <a:buChar char="Ø"/>
            </a:pPr>
            <a:r>
              <a:rPr lang="en-US" sz="2300" dirty="0"/>
              <a:t>Reduces Cost of Goods Sold (or beginning inventory component).</a:t>
            </a:r>
          </a:p>
          <a:p>
            <a:pPr marL="457200" indent="-457200">
              <a:spcBef>
                <a:spcPts val="600"/>
              </a:spcBef>
              <a:buFont typeface="Wingdings" panose="05000000000000000000" pitchFamily="2" charset="2"/>
              <a:buChar char="Ø"/>
            </a:pPr>
            <a:r>
              <a:rPr lang="en-US" sz="2300" dirty="0"/>
              <a:t>Reduction in Cost of Goods Sold increases current year net income by $4,000 (25 percent of the remaining $16,000 in inventory).</a:t>
            </a:r>
          </a:p>
          <a:p>
            <a:pPr marL="457200" indent="-457200">
              <a:spcBef>
                <a:spcPts val="600"/>
              </a:spcBef>
              <a:buFont typeface="Wingdings" panose="05000000000000000000" pitchFamily="2" charset="2"/>
              <a:buChar char="Ø"/>
            </a:pPr>
            <a:r>
              <a:rPr lang="en-US" sz="2300" dirty="0"/>
              <a:t>Gross profit is correctly recognized in 2021 when the inventory is sold to an outside party.</a:t>
            </a:r>
          </a:p>
        </p:txBody>
      </p:sp>
      <p:sp>
        <p:nvSpPr>
          <p:cNvPr id="7"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23</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5" name="Picture 4" descr="Screen Shot 2019-09-11 at 2.32.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5105400"/>
            <a:ext cx="6781800" cy="1500399"/>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2024" y="164592"/>
            <a:ext cx="8759952" cy="1207008"/>
          </a:xfrm>
        </p:spPr>
        <p:txBody>
          <a:bodyPr>
            <a:noAutofit/>
          </a:bodyPr>
          <a:lstStyle/>
          <a:p>
            <a:pPr>
              <a:lnSpc>
                <a:spcPct val="85000"/>
              </a:lnSpc>
            </a:pPr>
            <a:r>
              <a:rPr lang="en-US" dirty="0"/>
              <a:t>Intra-Entity Inventory Downstream Transfer—Entry TI and Entry G</a:t>
            </a:r>
          </a:p>
        </p:txBody>
      </p:sp>
      <p:sp>
        <p:nvSpPr>
          <p:cNvPr id="9" name="Rectangle 8"/>
          <p:cNvSpPr/>
          <p:nvPr/>
        </p:nvSpPr>
        <p:spPr>
          <a:xfrm>
            <a:off x="411480" y="1554480"/>
            <a:ext cx="8321040" cy="3170099"/>
          </a:xfrm>
          <a:prstGeom prst="rect">
            <a:avLst/>
          </a:prstGeom>
          <a:noFill/>
        </p:spPr>
        <p:txBody>
          <a:bodyPr wrap="square">
            <a:spAutoFit/>
          </a:bodyPr>
          <a:lstStyle/>
          <a:p>
            <a:r>
              <a:rPr lang="en-US" sz="2500" b="1" dirty="0">
                <a:solidFill>
                  <a:srgbClr val="002060"/>
                </a:solidFill>
              </a:rPr>
              <a:t>Entry TI eliminates the intra-entity sales/purchases for 2021. </a:t>
            </a:r>
          </a:p>
          <a:p>
            <a:endParaRPr lang="en-US" sz="2500" b="1" dirty="0">
              <a:solidFill>
                <a:srgbClr val="002060"/>
              </a:solidFill>
            </a:endParaRPr>
          </a:p>
          <a:p>
            <a:endParaRPr lang="en-US" sz="2500" b="1" dirty="0">
              <a:solidFill>
                <a:srgbClr val="002060"/>
              </a:solidFill>
            </a:endParaRPr>
          </a:p>
          <a:p>
            <a:endParaRPr lang="en-US" sz="2500" b="1" dirty="0">
              <a:solidFill>
                <a:srgbClr val="002060"/>
              </a:solidFill>
            </a:endParaRPr>
          </a:p>
          <a:p>
            <a:endParaRPr lang="en-US" sz="2500" b="1" dirty="0">
              <a:solidFill>
                <a:srgbClr val="002060"/>
              </a:solidFill>
            </a:endParaRPr>
          </a:p>
          <a:p>
            <a:r>
              <a:rPr lang="en-US" sz="2500" b="1" dirty="0">
                <a:solidFill>
                  <a:srgbClr val="002060"/>
                </a:solidFill>
              </a:rPr>
              <a:t>Entry G defers unrealized gross profit remaining at the end of 2021. </a:t>
            </a:r>
          </a:p>
        </p:txBody>
      </p:sp>
      <p:sp>
        <p:nvSpPr>
          <p:cNvPr id="7"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24</a:t>
            </a:fld>
            <a:endParaRPr lang="en-US" sz="1000" i="0" dirty="0">
              <a:solidFill>
                <a:srgbClr val="002060"/>
              </a:solidFill>
            </a:endParaRPr>
          </a:p>
        </p:txBody>
      </p:sp>
      <p:sp>
        <p:nvSpPr>
          <p:cNvPr id="8" name="Rectangle 7"/>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3" name="Picture 2" descr="Screen Shot 2019-09-11 at 2.37.1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62199"/>
            <a:ext cx="9144000" cy="1549831"/>
          </a:xfrm>
          <a:prstGeom prst="rect">
            <a:avLst/>
          </a:prstGeom>
        </p:spPr>
      </p:pic>
      <p:pic>
        <p:nvPicPr>
          <p:cNvPr id="4" name="Picture 3" descr="Screen Shot 2019-09-11 at 2.37.4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800600"/>
            <a:ext cx="9144000" cy="153951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8" name="Rectangle 5"/>
          <p:cNvSpPr>
            <a:spLocks noGrp="1" noChangeArrowheads="1"/>
          </p:cNvSpPr>
          <p:nvPr>
            <p:ph type="title"/>
          </p:nvPr>
        </p:nvSpPr>
        <p:spPr>
          <a:xfrm>
            <a:off x="192024" y="164592"/>
            <a:ext cx="8759952" cy="1207008"/>
          </a:xfrm>
        </p:spPr>
        <p:txBody>
          <a:bodyPr>
            <a:noAutofit/>
          </a:bodyPr>
          <a:lstStyle/>
          <a:p>
            <a:pPr>
              <a:lnSpc>
                <a:spcPct val="85000"/>
              </a:lnSpc>
            </a:pPr>
            <a:r>
              <a:rPr lang="en-US" dirty="0"/>
              <a:t>Net Income Attributable to the </a:t>
            </a:r>
            <a:br>
              <a:rPr lang="en-US" dirty="0"/>
            </a:br>
            <a:r>
              <a:rPr lang="en-US" dirty="0"/>
              <a:t>Noncontrolling Interest </a:t>
            </a:r>
          </a:p>
        </p:txBody>
      </p:sp>
      <p:sp>
        <p:nvSpPr>
          <p:cNvPr id="8" name="TextBox 7"/>
          <p:cNvSpPr txBox="1"/>
          <p:nvPr/>
        </p:nvSpPr>
        <p:spPr>
          <a:xfrm>
            <a:off x="411480" y="1554480"/>
            <a:ext cx="8321040" cy="3185488"/>
          </a:xfrm>
          <a:prstGeom prst="rect">
            <a:avLst/>
          </a:prstGeom>
          <a:noFill/>
          <a:ln w="38100">
            <a:noFill/>
          </a:ln>
        </p:spPr>
        <p:txBody>
          <a:bodyPr wrap="square">
            <a:spAutoFit/>
          </a:bodyPr>
          <a:lstStyle/>
          <a:p>
            <a:pPr marL="457200" indent="-457200">
              <a:spcBef>
                <a:spcPts val="600"/>
              </a:spcBef>
              <a:buFont typeface="Wingdings" panose="05000000000000000000" pitchFamily="2" charset="2"/>
              <a:buChar char="Ø"/>
            </a:pPr>
            <a:r>
              <a:rPr lang="en-US" sz="2800" b="1" dirty="0">
                <a:solidFill>
                  <a:srgbClr val="002060"/>
                </a:solidFill>
              </a:rPr>
              <a:t>When intra-entity transfers are downstream, deferred intra-entity gross profits relate solely to the parent company and have no effect on the subsidiary or outside ownership. </a:t>
            </a:r>
          </a:p>
          <a:p>
            <a:pPr marL="457200" indent="-457200">
              <a:spcBef>
                <a:spcPts val="600"/>
              </a:spcBef>
              <a:buFont typeface="Wingdings" panose="05000000000000000000" pitchFamily="2" charset="2"/>
              <a:buChar char="Ø"/>
            </a:pPr>
            <a:r>
              <a:rPr lang="en-US" sz="2800" b="1" dirty="0">
                <a:solidFill>
                  <a:srgbClr val="002060"/>
                </a:solidFill>
              </a:rPr>
              <a:t>The noncontrolling interest’s share of consolidated net income is unaffected by the downstream intra-entity profit deferral and subsequent recognition.</a:t>
            </a:r>
            <a:endParaRPr lang="en-US" sz="2800" b="1" dirty="0">
              <a:solidFill>
                <a:srgbClr val="002060"/>
              </a:solidFill>
              <a:latin typeface="+mn-lt"/>
            </a:endParaRP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25</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8" name="Rectangle 5"/>
          <p:cNvSpPr>
            <a:spLocks noGrp="1" noChangeArrowheads="1"/>
          </p:cNvSpPr>
          <p:nvPr>
            <p:ph type="title"/>
          </p:nvPr>
        </p:nvSpPr>
        <p:spPr>
          <a:xfrm>
            <a:off x="192024" y="164592"/>
            <a:ext cx="8759952" cy="1207008"/>
          </a:xfrm>
        </p:spPr>
        <p:txBody>
          <a:bodyPr>
            <a:noAutofit/>
          </a:bodyPr>
          <a:lstStyle/>
          <a:p>
            <a:pPr>
              <a:lnSpc>
                <a:spcPct val="85000"/>
              </a:lnSpc>
            </a:pPr>
            <a:r>
              <a:rPr lang="en-US" dirty="0"/>
              <a:t>Intra-Entity Transactions—Upstream Inventory Transfers</a:t>
            </a:r>
          </a:p>
        </p:txBody>
      </p:sp>
      <p:sp>
        <p:nvSpPr>
          <p:cNvPr id="8" name="TextBox 7"/>
          <p:cNvSpPr txBox="1"/>
          <p:nvPr/>
        </p:nvSpPr>
        <p:spPr>
          <a:xfrm>
            <a:off x="411480" y="1554480"/>
            <a:ext cx="8321040" cy="4555093"/>
          </a:xfrm>
          <a:prstGeom prst="rect">
            <a:avLst/>
          </a:prstGeom>
          <a:noFill/>
          <a:ln w="38100">
            <a:noFill/>
          </a:ln>
        </p:spPr>
        <p:txBody>
          <a:bodyPr wrap="square">
            <a:spAutoFit/>
          </a:bodyPr>
          <a:lstStyle/>
          <a:p>
            <a:pPr marL="457200" indent="-457200">
              <a:spcBef>
                <a:spcPts val="600"/>
              </a:spcBef>
              <a:buFont typeface="Wingdings" panose="05000000000000000000" pitchFamily="2" charset="2"/>
              <a:buChar char="Ø"/>
            </a:pPr>
            <a:r>
              <a:rPr lang="en-US" sz="2800" b="1" dirty="0">
                <a:solidFill>
                  <a:srgbClr val="002060"/>
                </a:solidFill>
              </a:rPr>
              <a:t>A different set of consolidation procedures is necessary if the intra-entity transfers are upstream. </a:t>
            </a:r>
          </a:p>
          <a:p>
            <a:pPr marL="457200" indent="-457200">
              <a:spcBef>
                <a:spcPts val="600"/>
              </a:spcBef>
              <a:buFont typeface="Wingdings" panose="05000000000000000000" pitchFamily="2" charset="2"/>
              <a:buChar char="Ø"/>
            </a:pPr>
            <a:r>
              <a:rPr lang="en-US" sz="2800" b="1" dirty="0">
                <a:solidFill>
                  <a:srgbClr val="002060"/>
                </a:solidFill>
              </a:rPr>
              <a:t>Upstream gross profits are attributed to the subsidiary (Bottom) not the parent (Top). </a:t>
            </a:r>
          </a:p>
          <a:p>
            <a:pPr marL="457200" indent="-457200">
              <a:spcBef>
                <a:spcPts val="600"/>
              </a:spcBef>
              <a:buFont typeface="Wingdings" panose="05000000000000000000" pitchFamily="2" charset="2"/>
              <a:buChar char="Ø"/>
            </a:pPr>
            <a:r>
              <a:rPr lang="en-US" sz="2800" b="1" dirty="0">
                <a:solidFill>
                  <a:srgbClr val="002060"/>
                </a:solidFill>
              </a:rPr>
              <a:t>When the inventory transfers are upstream from subsidiary to parent, only ownership percentage of the profit deferral and subsequent recognition is allocated to the parent’s equity earnings and investment account.</a:t>
            </a: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26</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8988280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C0F42-CC40-F329-075D-CCA91DE1F237}"/>
              </a:ext>
            </a:extLst>
          </p:cNvPr>
          <p:cNvSpPr>
            <a:spLocks noGrp="1"/>
          </p:cNvSpPr>
          <p:nvPr>
            <p:ph type="title"/>
          </p:nvPr>
        </p:nvSpPr>
        <p:spPr>
          <a:xfrm>
            <a:off x="1600200" y="76200"/>
            <a:ext cx="7315200" cy="1143000"/>
          </a:xfrm>
        </p:spPr>
        <p:txBody>
          <a:bodyPr anchor="ctr">
            <a:normAutofit/>
          </a:bodyPr>
          <a:lstStyle/>
          <a:p>
            <a:r>
              <a:rPr lang="en-US" dirty="0"/>
              <a:t>Upstream Transfer</a:t>
            </a:r>
          </a:p>
        </p:txBody>
      </p:sp>
      <p:sp>
        <p:nvSpPr>
          <p:cNvPr id="3" name="Date Placeholder 2">
            <a:extLst>
              <a:ext uri="{FF2B5EF4-FFF2-40B4-BE49-F238E27FC236}">
                <a16:creationId xmlns:a16="http://schemas.microsoft.com/office/drawing/2014/main" id="{2D329CC8-78FD-DBEA-CCC3-5421CB5C0FA4}"/>
              </a:ext>
            </a:extLst>
          </p:cNvPr>
          <p:cNvSpPr>
            <a:spLocks noGrp="1"/>
          </p:cNvSpPr>
          <p:nvPr>
            <p:ph type="dt" sz="half" idx="10"/>
          </p:nvPr>
        </p:nvSpPr>
        <p:spPr>
          <a:xfrm>
            <a:off x="1524000" y="6477000"/>
            <a:ext cx="1524000" cy="457200"/>
          </a:xfrm>
        </p:spPr>
        <p:txBody>
          <a:bodyPr anchor="ctr">
            <a:normAutofit/>
          </a:bodyPr>
          <a:lstStyle/>
          <a:p>
            <a:pPr>
              <a:spcAft>
                <a:spcPts val="600"/>
              </a:spcAft>
            </a:pPr>
            <a:r>
              <a:rPr lang="en-US"/>
              <a:t>McGraw-Hill/Irwin</a:t>
            </a:r>
          </a:p>
        </p:txBody>
      </p:sp>
      <p:sp>
        <p:nvSpPr>
          <p:cNvPr id="4" name="Footer Placeholder 3">
            <a:extLst>
              <a:ext uri="{FF2B5EF4-FFF2-40B4-BE49-F238E27FC236}">
                <a16:creationId xmlns:a16="http://schemas.microsoft.com/office/drawing/2014/main" id="{70018046-1470-780E-2657-24D2452534AE}"/>
              </a:ext>
            </a:extLst>
          </p:cNvPr>
          <p:cNvSpPr>
            <a:spLocks noGrp="1"/>
          </p:cNvSpPr>
          <p:nvPr>
            <p:ph type="ftr" sz="quarter" idx="11"/>
          </p:nvPr>
        </p:nvSpPr>
        <p:spPr>
          <a:xfrm>
            <a:off x="3124200" y="6477000"/>
            <a:ext cx="5257800" cy="457200"/>
          </a:xfrm>
        </p:spPr>
        <p:txBody>
          <a:bodyPr anchor="ctr">
            <a:normAutofit/>
          </a:bodyPr>
          <a:lstStyle/>
          <a:p>
            <a:pPr>
              <a:spcAft>
                <a:spcPts val="600"/>
              </a:spcAft>
            </a:pPr>
            <a:r>
              <a:rPr lang="en-US"/>
              <a:t>Copyright © 2015 by The McGraw-Hill Companies, Inc. All rights reserved.</a:t>
            </a:r>
          </a:p>
        </p:txBody>
      </p:sp>
      <p:sp>
        <p:nvSpPr>
          <p:cNvPr id="5" name="Slide Number Placeholder 4">
            <a:extLst>
              <a:ext uri="{FF2B5EF4-FFF2-40B4-BE49-F238E27FC236}">
                <a16:creationId xmlns:a16="http://schemas.microsoft.com/office/drawing/2014/main" id="{FA062B59-6E0F-9FE3-7734-EF29EA82D679}"/>
              </a:ext>
            </a:extLst>
          </p:cNvPr>
          <p:cNvSpPr>
            <a:spLocks noGrp="1"/>
          </p:cNvSpPr>
          <p:nvPr>
            <p:ph type="sldNum" sz="quarter" idx="12"/>
          </p:nvPr>
        </p:nvSpPr>
        <p:spPr>
          <a:xfrm>
            <a:off x="8458200" y="6553200"/>
            <a:ext cx="533400" cy="304800"/>
          </a:xfrm>
        </p:spPr>
        <p:txBody>
          <a:bodyPr anchor="ctr">
            <a:normAutofit/>
          </a:bodyPr>
          <a:lstStyle/>
          <a:p>
            <a:pPr>
              <a:spcAft>
                <a:spcPts val="600"/>
              </a:spcAft>
            </a:pPr>
            <a:r>
              <a:rPr lang="en-US"/>
              <a:t>5-</a:t>
            </a:r>
            <a:fld id="{0CD9D783-C76B-4F4C-BE39-54956A6C4847}" type="slidenum">
              <a:rPr lang="en-US" smtClean="0"/>
              <a:pPr>
                <a:spcAft>
                  <a:spcPts val="600"/>
                </a:spcAft>
              </a:pPr>
              <a:t>27</a:t>
            </a:fld>
            <a:endParaRPr lang="en-US"/>
          </a:p>
        </p:txBody>
      </p:sp>
      <p:pic>
        <p:nvPicPr>
          <p:cNvPr id="8196" name="Picture 4">
            <a:extLst>
              <a:ext uri="{FF2B5EF4-FFF2-40B4-BE49-F238E27FC236}">
                <a16:creationId xmlns:a16="http://schemas.microsoft.com/office/drawing/2014/main" id="{474B6373-9F1E-DC94-E906-2D3A985EB0E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371600"/>
            <a:ext cx="8305800"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8282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A13BC02-3E74-CDA3-81F1-5C02A23AA904}"/>
              </a:ext>
            </a:extLst>
          </p:cNvPr>
          <p:cNvSpPr>
            <a:spLocks noGrp="1"/>
          </p:cNvSpPr>
          <p:nvPr>
            <p:ph type="title"/>
          </p:nvPr>
        </p:nvSpPr>
        <p:spPr>
          <a:xfrm>
            <a:off x="1600200" y="76200"/>
            <a:ext cx="7315200" cy="1143000"/>
          </a:xfrm>
        </p:spPr>
        <p:txBody>
          <a:bodyPr/>
          <a:lstStyle/>
          <a:p>
            <a:r>
              <a:rPr lang="en-US" dirty="0"/>
              <a:t>Upstream Transfer</a:t>
            </a:r>
          </a:p>
        </p:txBody>
      </p:sp>
      <p:sp>
        <p:nvSpPr>
          <p:cNvPr id="3" name="Date Placeholder 2">
            <a:extLst>
              <a:ext uri="{FF2B5EF4-FFF2-40B4-BE49-F238E27FC236}">
                <a16:creationId xmlns:a16="http://schemas.microsoft.com/office/drawing/2014/main" id="{0DF06EEF-FBE4-2D59-B2CC-EB3B80BECC14}"/>
              </a:ext>
            </a:extLst>
          </p:cNvPr>
          <p:cNvSpPr>
            <a:spLocks noGrp="1"/>
          </p:cNvSpPr>
          <p:nvPr>
            <p:ph type="dt" sz="half" idx="10"/>
          </p:nvPr>
        </p:nvSpPr>
        <p:spPr>
          <a:xfrm>
            <a:off x="1524000" y="6477000"/>
            <a:ext cx="1524000" cy="457200"/>
          </a:xfrm>
        </p:spPr>
        <p:txBody>
          <a:bodyPr anchor="ctr">
            <a:normAutofit/>
          </a:bodyPr>
          <a:lstStyle/>
          <a:p>
            <a:pPr>
              <a:spcAft>
                <a:spcPts val="600"/>
              </a:spcAft>
            </a:pPr>
            <a:r>
              <a:rPr lang="en-US"/>
              <a:t>McGraw-Hill/Irwin</a:t>
            </a:r>
          </a:p>
        </p:txBody>
      </p:sp>
      <p:sp>
        <p:nvSpPr>
          <p:cNvPr id="4" name="Footer Placeholder 3">
            <a:extLst>
              <a:ext uri="{FF2B5EF4-FFF2-40B4-BE49-F238E27FC236}">
                <a16:creationId xmlns:a16="http://schemas.microsoft.com/office/drawing/2014/main" id="{BDEC1225-8347-8599-051D-96E23B4CF086}"/>
              </a:ext>
            </a:extLst>
          </p:cNvPr>
          <p:cNvSpPr>
            <a:spLocks noGrp="1"/>
          </p:cNvSpPr>
          <p:nvPr>
            <p:ph type="ftr" sz="quarter" idx="11"/>
          </p:nvPr>
        </p:nvSpPr>
        <p:spPr>
          <a:xfrm>
            <a:off x="3124200" y="6477000"/>
            <a:ext cx="5257800" cy="457200"/>
          </a:xfrm>
        </p:spPr>
        <p:txBody>
          <a:bodyPr anchor="ctr">
            <a:normAutofit/>
          </a:bodyPr>
          <a:lstStyle/>
          <a:p>
            <a:pPr>
              <a:spcAft>
                <a:spcPts val="600"/>
              </a:spcAft>
            </a:pPr>
            <a:r>
              <a:rPr lang="en-US"/>
              <a:t>Copyright © 2015 by The McGraw-Hill Companies, Inc. All rights reserved.</a:t>
            </a:r>
          </a:p>
        </p:txBody>
      </p:sp>
      <p:sp>
        <p:nvSpPr>
          <p:cNvPr id="5" name="Slide Number Placeholder 4">
            <a:extLst>
              <a:ext uri="{FF2B5EF4-FFF2-40B4-BE49-F238E27FC236}">
                <a16:creationId xmlns:a16="http://schemas.microsoft.com/office/drawing/2014/main" id="{4687DDA7-FF36-1BA3-E139-E3627F189CDF}"/>
              </a:ext>
            </a:extLst>
          </p:cNvPr>
          <p:cNvSpPr>
            <a:spLocks noGrp="1"/>
          </p:cNvSpPr>
          <p:nvPr>
            <p:ph type="sldNum" sz="quarter" idx="12"/>
          </p:nvPr>
        </p:nvSpPr>
        <p:spPr>
          <a:xfrm>
            <a:off x="8458200" y="6553200"/>
            <a:ext cx="533400" cy="304800"/>
          </a:xfrm>
        </p:spPr>
        <p:txBody>
          <a:bodyPr anchor="ctr">
            <a:normAutofit/>
          </a:bodyPr>
          <a:lstStyle/>
          <a:p>
            <a:pPr>
              <a:spcAft>
                <a:spcPts val="600"/>
              </a:spcAft>
            </a:pPr>
            <a:r>
              <a:rPr lang="en-US"/>
              <a:t>5-</a:t>
            </a:r>
            <a:fld id="{0CD9D783-C76B-4F4C-BE39-54956A6C4847}" type="slidenum">
              <a:rPr lang="en-US" smtClean="0"/>
              <a:pPr>
                <a:spcAft>
                  <a:spcPts val="600"/>
                </a:spcAft>
              </a:pPr>
              <a:t>28</a:t>
            </a:fld>
            <a:endParaRPr lang="en-US"/>
          </a:p>
        </p:txBody>
      </p:sp>
      <p:pic>
        <p:nvPicPr>
          <p:cNvPr id="9218" name="Picture 2">
            <a:extLst>
              <a:ext uri="{FF2B5EF4-FFF2-40B4-BE49-F238E27FC236}">
                <a16:creationId xmlns:a16="http://schemas.microsoft.com/office/drawing/2014/main" id="{BBF4D31E-3AAF-3163-9359-2768AED5A85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822960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542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A13BC02-3E74-CDA3-81F1-5C02A23AA904}"/>
              </a:ext>
            </a:extLst>
          </p:cNvPr>
          <p:cNvSpPr>
            <a:spLocks noGrp="1"/>
          </p:cNvSpPr>
          <p:nvPr>
            <p:ph type="title"/>
          </p:nvPr>
        </p:nvSpPr>
        <p:spPr>
          <a:xfrm>
            <a:off x="1600200" y="76200"/>
            <a:ext cx="7315200" cy="1143000"/>
          </a:xfrm>
        </p:spPr>
        <p:txBody>
          <a:bodyPr/>
          <a:lstStyle/>
          <a:p>
            <a:r>
              <a:rPr lang="en-US" dirty="0"/>
              <a:t>Upstream Transfer</a:t>
            </a:r>
          </a:p>
        </p:txBody>
      </p:sp>
      <p:sp>
        <p:nvSpPr>
          <p:cNvPr id="3" name="Date Placeholder 2">
            <a:extLst>
              <a:ext uri="{FF2B5EF4-FFF2-40B4-BE49-F238E27FC236}">
                <a16:creationId xmlns:a16="http://schemas.microsoft.com/office/drawing/2014/main" id="{0DF06EEF-FBE4-2D59-B2CC-EB3B80BECC14}"/>
              </a:ext>
            </a:extLst>
          </p:cNvPr>
          <p:cNvSpPr>
            <a:spLocks noGrp="1"/>
          </p:cNvSpPr>
          <p:nvPr>
            <p:ph type="dt" sz="half" idx="10"/>
          </p:nvPr>
        </p:nvSpPr>
        <p:spPr>
          <a:xfrm>
            <a:off x="1524000" y="6477000"/>
            <a:ext cx="1524000" cy="457200"/>
          </a:xfrm>
        </p:spPr>
        <p:txBody>
          <a:bodyPr anchor="ctr">
            <a:normAutofit/>
          </a:bodyPr>
          <a:lstStyle/>
          <a:p>
            <a:pPr>
              <a:spcAft>
                <a:spcPts val="600"/>
              </a:spcAft>
            </a:pPr>
            <a:r>
              <a:rPr lang="en-US"/>
              <a:t>McGraw-Hill/Irwin</a:t>
            </a:r>
          </a:p>
        </p:txBody>
      </p:sp>
      <p:sp>
        <p:nvSpPr>
          <p:cNvPr id="4" name="Footer Placeholder 3">
            <a:extLst>
              <a:ext uri="{FF2B5EF4-FFF2-40B4-BE49-F238E27FC236}">
                <a16:creationId xmlns:a16="http://schemas.microsoft.com/office/drawing/2014/main" id="{BDEC1225-8347-8599-051D-96E23B4CF086}"/>
              </a:ext>
            </a:extLst>
          </p:cNvPr>
          <p:cNvSpPr>
            <a:spLocks noGrp="1"/>
          </p:cNvSpPr>
          <p:nvPr>
            <p:ph type="ftr" sz="quarter" idx="11"/>
          </p:nvPr>
        </p:nvSpPr>
        <p:spPr>
          <a:xfrm>
            <a:off x="3124200" y="6477000"/>
            <a:ext cx="5257800" cy="457200"/>
          </a:xfrm>
        </p:spPr>
        <p:txBody>
          <a:bodyPr anchor="ctr">
            <a:normAutofit/>
          </a:bodyPr>
          <a:lstStyle/>
          <a:p>
            <a:pPr>
              <a:spcAft>
                <a:spcPts val="600"/>
              </a:spcAft>
            </a:pPr>
            <a:r>
              <a:rPr lang="en-US"/>
              <a:t>Copyright © 2015 by The McGraw-Hill Companies, Inc. All rights reserved.</a:t>
            </a:r>
          </a:p>
        </p:txBody>
      </p:sp>
      <p:sp>
        <p:nvSpPr>
          <p:cNvPr id="5" name="Slide Number Placeholder 4">
            <a:extLst>
              <a:ext uri="{FF2B5EF4-FFF2-40B4-BE49-F238E27FC236}">
                <a16:creationId xmlns:a16="http://schemas.microsoft.com/office/drawing/2014/main" id="{4687DDA7-FF36-1BA3-E139-E3627F189CDF}"/>
              </a:ext>
            </a:extLst>
          </p:cNvPr>
          <p:cNvSpPr>
            <a:spLocks noGrp="1"/>
          </p:cNvSpPr>
          <p:nvPr>
            <p:ph type="sldNum" sz="quarter" idx="12"/>
          </p:nvPr>
        </p:nvSpPr>
        <p:spPr>
          <a:xfrm>
            <a:off x="8458200" y="6553200"/>
            <a:ext cx="533400" cy="304800"/>
          </a:xfrm>
        </p:spPr>
        <p:txBody>
          <a:bodyPr anchor="ctr">
            <a:normAutofit/>
          </a:bodyPr>
          <a:lstStyle/>
          <a:p>
            <a:pPr>
              <a:spcAft>
                <a:spcPts val="600"/>
              </a:spcAft>
            </a:pPr>
            <a:r>
              <a:rPr lang="en-US"/>
              <a:t>5-</a:t>
            </a:r>
            <a:fld id="{0CD9D783-C76B-4F4C-BE39-54956A6C4847}" type="slidenum">
              <a:rPr lang="en-US" smtClean="0"/>
              <a:pPr>
                <a:spcAft>
                  <a:spcPts val="600"/>
                </a:spcAft>
              </a:pPr>
              <a:t>29</a:t>
            </a:fld>
            <a:endParaRPr lang="en-US"/>
          </a:p>
        </p:txBody>
      </p:sp>
      <p:pic>
        <p:nvPicPr>
          <p:cNvPr id="10242" name="Picture 2">
            <a:extLst>
              <a:ext uri="{FF2B5EF4-FFF2-40B4-BE49-F238E27FC236}">
                <a16:creationId xmlns:a16="http://schemas.microsoft.com/office/drawing/2014/main" id="{FDC8160C-1C7A-384A-38B6-A129F8392E3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8229600" cy="4952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02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3"/>
          <p:cNvSpPr>
            <a:spLocks noGrp="1" noChangeArrowheads="1"/>
          </p:cNvSpPr>
          <p:nvPr>
            <p:ph type="title"/>
          </p:nvPr>
        </p:nvSpPr>
        <p:spPr>
          <a:xfrm>
            <a:off x="192024" y="164592"/>
            <a:ext cx="8759952" cy="1207008"/>
          </a:xfrm>
        </p:spPr>
        <p:txBody>
          <a:bodyPr/>
          <a:lstStyle/>
          <a:p>
            <a:r>
              <a:rPr lang="en-US" dirty="0"/>
              <a:t>Intra-Entity Transactions</a:t>
            </a:r>
          </a:p>
        </p:txBody>
      </p:sp>
      <p:sp>
        <p:nvSpPr>
          <p:cNvPr id="13315" name="Rectangle 4"/>
          <p:cNvSpPr>
            <a:spLocks noGrp="1" noChangeArrowheads="1"/>
          </p:cNvSpPr>
          <p:nvPr>
            <p:ph idx="1"/>
          </p:nvPr>
        </p:nvSpPr>
        <p:spPr>
          <a:xfrm>
            <a:off x="411480" y="1554480"/>
            <a:ext cx="8321040" cy="4937760"/>
          </a:xfrm>
        </p:spPr>
        <p:txBody>
          <a:bodyPr>
            <a:noAutofit/>
          </a:bodyPr>
          <a:lstStyle/>
          <a:p>
            <a:pPr marL="457200" indent="-457200">
              <a:spcBef>
                <a:spcPts val="600"/>
              </a:spcBef>
              <a:buFont typeface="Wingdings" pitchFamily="2" charset="2"/>
              <a:buChar char="Ø"/>
            </a:pPr>
            <a:r>
              <a:rPr lang="en-US" sz="2600" dirty="0"/>
              <a:t>Companies that make up a business combination frequently </a:t>
            </a:r>
            <a:r>
              <a:rPr lang="en-US" sz="2600" dirty="0">
                <a:solidFill>
                  <a:srgbClr val="FF0000"/>
                </a:solidFill>
              </a:rPr>
              <a:t>retain their legal identities as separate operating centers and maintain their own record-keeping.</a:t>
            </a:r>
          </a:p>
          <a:p>
            <a:pPr marL="457200" indent="-457200">
              <a:spcBef>
                <a:spcPts val="600"/>
              </a:spcBef>
              <a:buFont typeface="Wingdings" pitchFamily="2" charset="2"/>
              <a:buChar char="Ø"/>
            </a:pPr>
            <a:r>
              <a:rPr lang="en-US" sz="2600" dirty="0"/>
              <a:t>Inventory sales between the companies are recorded in the accounting system of </a:t>
            </a:r>
            <a:r>
              <a:rPr lang="en-US" sz="2600" dirty="0">
                <a:solidFill>
                  <a:srgbClr val="FF0000"/>
                </a:solidFill>
              </a:rPr>
              <a:t>both parties</a:t>
            </a:r>
            <a:r>
              <a:rPr lang="en-US" sz="2600" dirty="0"/>
              <a:t>. The seller records </a:t>
            </a:r>
            <a:r>
              <a:rPr lang="en-US" sz="2600" dirty="0">
                <a:solidFill>
                  <a:srgbClr val="FF0000"/>
                </a:solidFill>
              </a:rPr>
              <a:t>revenue</a:t>
            </a:r>
            <a:r>
              <a:rPr lang="en-US" sz="2600" dirty="0"/>
              <a:t>, and the buyer enters the </a:t>
            </a:r>
            <a:r>
              <a:rPr lang="en-US" sz="2600" dirty="0">
                <a:solidFill>
                  <a:srgbClr val="FF0000"/>
                </a:solidFill>
              </a:rPr>
              <a:t>purchase</a:t>
            </a:r>
            <a:r>
              <a:rPr lang="en-US" sz="2600" dirty="0"/>
              <a:t> into its accounts. </a:t>
            </a:r>
          </a:p>
          <a:p>
            <a:pPr marL="457200" indent="-457200">
              <a:spcBef>
                <a:spcPts val="600"/>
              </a:spcBef>
              <a:buFont typeface="Wingdings" pitchFamily="2" charset="2"/>
              <a:buChar char="Ø"/>
            </a:pPr>
            <a:r>
              <a:rPr lang="en-US" sz="2600" dirty="0"/>
              <a:t>For internal reporting purposes, recording an inventory transfer as a </a:t>
            </a:r>
            <a:r>
              <a:rPr lang="en-US" sz="2600" dirty="0">
                <a:solidFill>
                  <a:srgbClr val="FF0000"/>
                </a:solidFill>
              </a:rPr>
              <a:t>sale/purchase provides vital data to help measure the operational efficiency </a:t>
            </a:r>
            <a:r>
              <a:rPr lang="en-US" sz="2600" dirty="0"/>
              <a:t>of each enterprise.</a:t>
            </a:r>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3</a:t>
            </a:fld>
            <a:endParaRPr lang="en-US" sz="1000" i="0" dirty="0">
              <a:solidFill>
                <a:srgbClr val="002060"/>
              </a:solidFill>
            </a:endParaRPr>
          </a:p>
        </p:txBody>
      </p:sp>
      <p:sp>
        <p:nvSpPr>
          <p:cNvPr id="5" name="Rectangle 4"/>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E837F1B-7E53-80C8-1BC6-CE111CA28E75}"/>
              </a:ext>
            </a:extLst>
          </p:cNvPr>
          <p:cNvSpPr>
            <a:spLocks noGrp="1"/>
          </p:cNvSpPr>
          <p:nvPr>
            <p:ph type="title"/>
          </p:nvPr>
        </p:nvSpPr>
        <p:spPr>
          <a:xfrm>
            <a:off x="1600200" y="76200"/>
            <a:ext cx="7315200" cy="1143000"/>
          </a:xfrm>
        </p:spPr>
        <p:txBody>
          <a:bodyPr/>
          <a:lstStyle/>
          <a:p>
            <a:r>
              <a:rPr lang="en-US" dirty="0"/>
              <a:t>Consolidation - Upstream</a:t>
            </a:r>
          </a:p>
        </p:txBody>
      </p:sp>
      <p:sp>
        <p:nvSpPr>
          <p:cNvPr id="3" name="Date Placeholder 2">
            <a:extLst>
              <a:ext uri="{FF2B5EF4-FFF2-40B4-BE49-F238E27FC236}">
                <a16:creationId xmlns:a16="http://schemas.microsoft.com/office/drawing/2014/main" id="{E95CC7DD-3A86-12FB-17FC-58820404C7D0}"/>
              </a:ext>
            </a:extLst>
          </p:cNvPr>
          <p:cNvSpPr>
            <a:spLocks noGrp="1"/>
          </p:cNvSpPr>
          <p:nvPr>
            <p:ph type="dt" sz="half" idx="10"/>
          </p:nvPr>
        </p:nvSpPr>
        <p:spPr>
          <a:xfrm>
            <a:off x="1524000" y="6477000"/>
            <a:ext cx="1524000" cy="457200"/>
          </a:xfrm>
        </p:spPr>
        <p:txBody>
          <a:bodyPr anchor="ctr">
            <a:normAutofit/>
          </a:bodyPr>
          <a:lstStyle/>
          <a:p>
            <a:pPr>
              <a:spcAft>
                <a:spcPts val="600"/>
              </a:spcAft>
            </a:pPr>
            <a:r>
              <a:rPr lang="en-US"/>
              <a:t>McGraw-Hill/Irwin</a:t>
            </a:r>
          </a:p>
        </p:txBody>
      </p:sp>
      <p:sp>
        <p:nvSpPr>
          <p:cNvPr id="4" name="Footer Placeholder 3">
            <a:extLst>
              <a:ext uri="{FF2B5EF4-FFF2-40B4-BE49-F238E27FC236}">
                <a16:creationId xmlns:a16="http://schemas.microsoft.com/office/drawing/2014/main" id="{7BCEF8FF-1B27-69A9-6D1A-0CBB388F4434}"/>
              </a:ext>
            </a:extLst>
          </p:cNvPr>
          <p:cNvSpPr>
            <a:spLocks noGrp="1"/>
          </p:cNvSpPr>
          <p:nvPr>
            <p:ph type="ftr" sz="quarter" idx="11"/>
          </p:nvPr>
        </p:nvSpPr>
        <p:spPr>
          <a:xfrm>
            <a:off x="3124200" y="6477000"/>
            <a:ext cx="5257800" cy="457200"/>
          </a:xfrm>
        </p:spPr>
        <p:txBody>
          <a:bodyPr anchor="ctr">
            <a:normAutofit/>
          </a:bodyPr>
          <a:lstStyle/>
          <a:p>
            <a:pPr>
              <a:spcAft>
                <a:spcPts val="600"/>
              </a:spcAft>
            </a:pPr>
            <a:r>
              <a:rPr lang="en-US"/>
              <a:t>Copyright © 2015 by The McGraw-Hill Companies, Inc. All rights reserved.</a:t>
            </a:r>
          </a:p>
        </p:txBody>
      </p:sp>
      <p:sp>
        <p:nvSpPr>
          <p:cNvPr id="5" name="Slide Number Placeholder 4">
            <a:extLst>
              <a:ext uri="{FF2B5EF4-FFF2-40B4-BE49-F238E27FC236}">
                <a16:creationId xmlns:a16="http://schemas.microsoft.com/office/drawing/2014/main" id="{E6CEF8E1-32F8-1616-2321-3A492616AEDA}"/>
              </a:ext>
            </a:extLst>
          </p:cNvPr>
          <p:cNvSpPr>
            <a:spLocks noGrp="1"/>
          </p:cNvSpPr>
          <p:nvPr>
            <p:ph type="sldNum" sz="quarter" idx="12"/>
          </p:nvPr>
        </p:nvSpPr>
        <p:spPr>
          <a:xfrm>
            <a:off x="8458200" y="6553200"/>
            <a:ext cx="533400" cy="304800"/>
          </a:xfrm>
        </p:spPr>
        <p:txBody>
          <a:bodyPr anchor="ctr">
            <a:normAutofit/>
          </a:bodyPr>
          <a:lstStyle/>
          <a:p>
            <a:pPr>
              <a:spcAft>
                <a:spcPts val="600"/>
              </a:spcAft>
            </a:pPr>
            <a:r>
              <a:rPr lang="en-US"/>
              <a:t>5-</a:t>
            </a:r>
            <a:fld id="{0CD9D783-C76B-4F4C-BE39-54956A6C4847}" type="slidenum">
              <a:rPr lang="en-US" smtClean="0"/>
              <a:pPr>
                <a:spcAft>
                  <a:spcPts val="600"/>
                </a:spcAft>
              </a:pPr>
              <a:t>30</a:t>
            </a:fld>
            <a:endParaRPr lang="en-US"/>
          </a:p>
        </p:txBody>
      </p:sp>
      <p:pic>
        <p:nvPicPr>
          <p:cNvPr id="11266" name="Picture 2">
            <a:extLst>
              <a:ext uri="{FF2B5EF4-FFF2-40B4-BE49-F238E27FC236}">
                <a16:creationId xmlns:a16="http://schemas.microsoft.com/office/drawing/2014/main" id="{8219CB84-C6D2-8EF9-C16C-4F5A7E1976D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2145547"/>
            <a:ext cx="8229600" cy="3435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1083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1627FAA-D806-9BF8-7C02-760168C8A644}"/>
              </a:ext>
            </a:extLst>
          </p:cNvPr>
          <p:cNvSpPr>
            <a:spLocks noGrp="1"/>
          </p:cNvSpPr>
          <p:nvPr>
            <p:ph type="title"/>
          </p:nvPr>
        </p:nvSpPr>
        <p:spPr>
          <a:xfrm>
            <a:off x="1600200" y="76200"/>
            <a:ext cx="7315200" cy="1143000"/>
          </a:xfrm>
        </p:spPr>
        <p:txBody>
          <a:bodyPr/>
          <a:lstStyle/>
          <a:p>
            <a:r>
              <a:rPr lang="en-US" dirty="0"/>
              <a:t>Consolidation - Upstream</a:t>
            </a:r>
          </a:p>
        </p:txBody>
      </p:sp>
      <p:sp>
        <p:nvSpPr>
          <p:cNvPr id="3" name="Date Placeholder 2">
            <a:extLst>
              <a:ext uri="{FF2B5EF4-FFF2-40B4-BE49-F238E27FC236}">
                <a16:creationId xmlns:a16="http://schemas.microsoft.com/office/drawing/2014/main" id="{43322C03-807F-D1A2-587D-7AFF95143742}"/>
              </a:ext>
            </a:extLst>
          </p:cNvPr>
          <p:cNvSpPr>
            <a:spLocks noGrp="1"/>
          </p:cNvSpPr>
          <p:nvPr>
            <p:ph type="dt" sz="half" idx="10"/>
          </p:nvPr>
        </p:nvSpPr>
        <p:spPr>
          <a:xfrm>
            <a:off x="1524000" y="6477000"/>
            <a:ext cx="1524000" cy="457200"/>
          </a:xfrm>
        </p:spPr>
        <p:txBody>
          <a:bodyPr anchor="ctr">
            <a:normAutofit/>
          </a:bodyPr>
          <a:lstStyle/>
          <a:p>
            <a:pPr>
              <a:spcAft>
                <a:spcPts val="600"/>
              </a:spcAft>
            </a:pPr>
            <a:r>
              <a:rPr lang="en-US"/>
              <a:t>McGraw-Hill/Irwin</a:t>
            </a:r>
          </a:p>
        </p:txBody>
      </p:sp>
      <p:sp>
        <p:nvSpPr>
          <p:cNvPr id="4" name="Footer Placeholder 3">
            <a:extLst>
              <a:ext uri="{FF2B5EF4-FFF2-40B4-BE49-F238E27FC236}">
                <a16:creationId xmlns:a16="http://schemas.microsoft.com/office/drawing/2014/main" id="{60374B97-8EBF-E3CB-F1B3-9FD24C09A7C7}"/>
              </a:ext>
            </a:extLst>
          </p:cNvPr>
          <p:cNvSpPr>
            <a:spLocks noGrp="1"/>
          </p:cNvSpPr>
          <p:nvPr>
            <p:ph type="ftr" sz="quarter" idx="11"/>
          </p:nvPr>
        </p:nvSpPr>
        <p:spPr>
          <a:xfrm>
            <a:off x="3124200" y="6477000"/>
            <a:ext cx="5257800" cy="457200"/>
          </a:xfrm>
        </p:spPr>
        <p:txBody>
          <a:bodyPr anchor="ctr">
            <a:normAutofit/>
          </a:bodyPr>
          <a:lstStyle/>
          <a:p>
            <a:pPr>
              <a:spcAft>
                <a:spcPts val="600"/>
              </a:spcAft>
            </a:pPr>
            <a:r>
              <a:rPr lang="en-US"/>
              <a:t>Copyright © 2015 by The McGraw-Hill Companies, Inc. All rights reserved.</a:t>
            </a:r>
          </a:p>
        </p:txBody>
      </p:sp>
      <p:sp>
        <p:nvSpPr>
          <p:cNvPr id="5" name="Slide Number Placeholder 4">
            <a:extLst>
              <a:ext uri="{FF2B5EF4-FFF2-40B4-BE49-F238E27FC236}">
                <a16:creationId xmlns:a16="http://schemas.microsoft.com/office/drawing/2014/main" id="{078B5133-876C-F83A-7572-0013453FAAC5}"/>
              </a:ext>
            </a:extLst>
          </p:cNvPr>
          <p:cNvSpPr>
            <a:spLocks noGrp="1"/>
          </p:cNvSpPr>
          <p:nvPr>
            <p:ph type="sldNum" sz="quarter" idx="12"/>
          </p:nvPr>
        </p:nvSpPr>
        <p:spPr>
          <a:xfrm>
            <a:off x="8458200" y="6553200"/>
            <a:ext cx="533400" cy="304800"/>
          </a:xfrm>
        </p:spPr>
        <p:txBody>
          <a:bodyPr anchor="ctr">
            <a:normAutofit/>
          </a:bodyPr>
          <a:lstStyle/>
          <a:p>
            <a:pPr>
              <a:spcAft>
                <a:spcPts val="600"/>
              </a:spcAft>
            </a:pPr>
            <a:r>
              <a:rPr lang="en-US"/>
              <a:t>5-</a:t>
            </a:r>
            <a:fld id="{0CD9D783-C76B-4F4C-BE39-54956A6C4847}" type="slidenum">
              <a:rPr lang="en-US" smtClean="0"/>
              <a:pPr>
                <a:spcAft>
                  <a:spcPts val="600"/>
                </a:spcAft>
              </a:pPr>
              <a:t>31</a:t>
            </a:fld>
            <a:endParaRPr lang="en-US"/>
          </a:p>
        </p:txBody>
      </p:sp>
      <p:pic>
        <p:nvPicPr>
          <p:cNvPr id="12290" name="Picture 2">
            <a:extLst>
              <a:ext uri="{FF2B5EF4-FFF2-40B4-BE49-F238E27FC236}">
                <a16:creationId xmlns:a16="http://schemas.microsoft.com/office/drawing/2014/main" id="{82C12037-D71E-40C2-D21C-9A629EF36F7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524000"/>
            <a:ext cx="8229600"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676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8" name="Rectangle 5"/>
          <p:cNvSpPr>
            <a:spLocks noGrp="1" noChangeArrowheads="1"/>
          </p:cNvSpPr>
          <p:nvPr>
            <p:ph type="title"/>
          </p:nvPr>
        </p:nvSpPr>
        <p:spPr>
          <a:xfrm>
            <a:off x="192024" y="164592"/>
            <a:ext cx="8759952" cy="1207008"/>
          </a:xfrm>
        </p:spPr>
        <p:txBody>
          <a:bodyPr>
            <a:noAutofit/>
          </a:bodyPr>
          <a:lstStyle/>
          <a:p>
            <a:pPr>
              <a:lnSpc>
                <a:spcPct val="85000"/>
              </a:lnSpc>
            </a:pPr>
            <a:r>
              <a:rPr lang="en-US" dirty="0"/>
              <a:t>Intra-Entity Transactions—Upstream Inventory Transfers (continued)</a:t>
            </a:r>
          </a:p>
        </p:txBody>
      </p:sp>
      <p:sp>
        <p:nvSpPr>
          <p:cNvPr id="8" name="TextBox 7"/>
          <p:cNvSpPr txBox="1"/>
          <p:nvPr/>
        </p:nvSpPr>
        <p:spPr>
          <a:xfrm>
            <a:off x="411480" y="1554480"/>
            <a:ext cx="8321040" cy="3185487"/>
          </a:xfrm>
          <a:prstGeom prst="rect">
            <a:avLst/>
          </a:prstGeom>
          <a:noFill/>
          <a:ln w="38100">
            <a:noFill/>
          </a:ln>
        </p:spPr>
        <p:txBody>
          <a:bodyPr wrap="square">
            <a:spAutoFit/>
          </a:bodyPr>
          <a:lstStyle/>
          <a:p>
            <a:pPr marL="457200" indent="-457200">
              <a:spcBef>
                <a:spcPts val="600"/>
              </a:spcBef>
              <a:buFont typeface="Wingdings" panose="05000000000000000000" pitchFamily="2" charset="2"/>
              <a:buChar char="Ø"/>
            </a:pPr>
            <a:r>
              <a:rPr lang="en-US" sz="2800" b="1" dirty="0">
                <a:solidFill>
                  <a:srgbClr val="002060"/>
                </a:solidFill>
              </a:rPr>
              <a:t> As a result, the intra-entity profit reallocation across time affects both the subsidiary’s reported net income and the noncontrolling interest.</a:t>
            </a:r>
          </a:p>
          <a:p>
            <a:pPr marL="457200" indent="-457200">
              <a:spcBef>
                <a:spcPts val="600"/>
              </a:spcBef>
              <a:buFont typeface="Wingdings" panose="05000000000000000000" pitchFamily="2" charset="2"/>
              <a:buChar char="Ø"/>
            </a:pPr>
            <a:r>
              <a:rPr lang="en-US" sz="2800" b="1" dirty="0">
                <a:solidFill>
                  <a:srgbClr val="002060"/>
                </a:solidFill>
              </a:rPr>
              <a:t>Because the intra-entity sales are upstream, the $4,000 beginning intra-entity gross profit (Entry *G) deferral no longer involves a debit to the parent’s Investment in Bottom account. </a:t>
            </a: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32</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1169293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411480" y="1554480"/>
            <a:ext cx="8321040" cy="2862322"/>
          </a:xfrm>
          <a:prstGeom prst="rect">
            <a:avLst/>
          </a:prstGeom>
          <a:noFill/>
          <a:ln w="38100">
            <a:noFill/>
          </a:ln>
        </p:spPr>
        <p:txBody>
          <a:bodyPr wrap="square">
            <a:spAutoFit/>
          </a:bodyPr>
          <a:lstStyle/>
          <a:p>
            <a:pPr marL="457200" indent="-457200">
              <a:spcBef>
                <a:spcPts val="600"/>
              </a:spcBef>
              <a:spcAft>
                <a:spcPts val="0"/>
              </a:spcAft>
              <a:buFont typeface="Wingdings" panose="05000000000000000000" pitchFamily="2" charset="2"/>
              <a:buChar char="Ø"/>
            </a:pPr>
            <a:r>
              <a:rPr lang="en-US" sz="2500" b="1" dirty="0">
                <a:solidFill>
                  <a:srgbClr val="002060"/>
                </a:solidFill>
              </a:rPr>
              <a:t>As of January 1, 2021, $16,000 of transfers remain in Top’s inventory, and $4,000 of gross profit is unearned. Bottom’s beginning Retained Earnings are overstated by $4,000, the gross profit from 2020 intra-entity transfers. </a:t>
            </a:r>
          </a:p>
          <a:p>
            <a:pPr marL="457200" indent="-457200">
              <a:spcBef>
                <a:spcPts val="600"/>
              </a:spcBef>
              <a:spcAft>
                <a:spcPts val="0"/>
              </a:spcAft>
              <a:buFont typeface="Wingdings" panose="05000000000000000000" pitchFamily="2" charset="2"/>
              <a:buChar char="Ø"/>
            </a:pPr>
            <a:r>
              <a:rPr lang="en-US" sz="2500" b="1" dirty="0">
                <a:solidFill>
                  <a:srgbClr val="002060"/>
                </a:solidFill>
              </a:rPr>
              <a:t>A credit to Cost of Goods Sold increases consolidated net income to recognize the profit in 2021 from sales to outsiders as follows:</a:t>
            </a:r>
            <a:endParaRPr lang="en-US" sz="2500" b="1" dirty="0">
              <a:solidFill>
                <a:srgbClr val="002060"/>
              </a:solidFill>
              <a:cs typeface="Times New Roman" pitchFamily="18" charset="0"/>
            </a:endParaRPr>
          </a:p>
        </p:txBody>
      </p:sp>
      <p:sp>
        <p:nvSpPr>
          <p:cNvPr id="8" name="Rectangle 5"/>
          <p:cNvSpPr>
            <a:spLocks noGrp="1" noChangeArrowheads="1"/>
          </p:cNvSpPr>
          <p:nvPr>
            <p:ph type="title"/>
          </p:nvPr>
        </p:nvSpPr>
        <p:spPr>
          <a:xfrm>
            <a:off x="192024" y="164592"/>
            <a:ext cx="8759952" cy="1207008"/>
          </a:xfrm>
        </p:spPr>
        <p:txBody>
          <a:bodyPr>
            <a:noAutofit/>
          </a:bodyPr>
          <a:lstStyle/>
          <a:p>
            <a:pPr>
              <a:lnSpc>
                <a:spcPct val="85000"/>
              </a:lnSpc>
            </a:pPr>
            <a:r>
              <a:rPr lang="en-US" dirty="0"/>
              <a:t>Intra-Entity Transactions—Upstream Inventory Transfers (Entry *G)</a:t>
            </a:r>
          </a:p>
        </p:txBody>
      </p:sp>
      <p:sp>
        <p:nvSpPr>
          <p:cNvPr id="10"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33</a:t>
            </a:fld>
            <a:endParaRPr lang="en-US" sz="1000" i="0" dirty="0">
              <a:solidFill>
                <a:srgbClr val="002060"/>
              </a:solidFill>
            </a:endParaRPr>
          </a:p>
        </p:txBody>
      </p:sp>
      <p:sp>
        <p:nvSpPr>
          <p:cNvPr id="9" name="Rectangle 8"/>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4" name="Picture 3" descr="Screen Shot 2019-09-11 at 2.51.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19600"/>
            <a:ext cx="9144000" cy="2060013"/>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3" name="Rectangle 3"/>
          <p:cNvSpPr>
            <a:spLocks noGrp="1" noChangeArrowheads="1"/>
          </p:cNvSpPr>
          <p:nvPr>
            <p:ph type="title"/>
          </p:nvPr>
        </p:nvSpPr>
        <p:spPr>
          <a:xfrm>
            <a:off x="192024" y="164592"/>
            <a:ext cx="8759952" cy="1207008"/>
          </a:xfrm>
        </p:spPr>
        <p:txBody>
          <a:bodyPr>
            <a:noAutofit/>
          </a:bodyPr>
          <a:lstStyle/>
          <a:p>
            <a:pPr>
              <a:lnSpc>
                <a:spcPct val="85000"/>
              </a:lnSpc>
            </a:pPr>
            <a:r>
              <a:rPr lang="en-US" dirty="0"/>
              <a:t>Intra-Entity Transactions—Upstream Inventory Transfers (Entry S)</a:t>
            </a:r>
          </a:p>
        </p:txBody>
      </p:sp>
      <p:sp>
        <p:nvSpPr>
          <p:cNvPr id="5125" name="Rectangle 6"/>
          <p:cNvSpPr>
            <a:spLocks noChangeArrowheads="1"/>
          </p:cNvSpPr>
          <p:nvPr/>
        </p:nvSpPr>
        <p:spPr bwMode="auto">
          <a:xfrm>
            <a:off x="7010400" y="2895600"/>
            <a:ext cx="609600" cy="457200"/>
          </a:xfrm>
          <a:prstGeom prst="rect">
            <a:avLst/>
          </a:prstGeom>
          <a:noFill/>
          <a:ln w="38100">
            <a:noFill/>
            <a:miter lim="800000"/>
            <a:headEnd/>
            <a:tailEnd/>
          </a:ln>
        </p:spPr>
        <p:txBody>
          <a:bodyPr wrap="none" anchor="ctr"/>
          <a:lstStyle/>
          <a:p>
            <a:endParaRPr lang="en-US" dirty="0">
              <a:solidFill>
                <a:schemeClr val="tx2"/>
              </a:solidFill>
            </a:endParaRPr>
          </a:p>
        </p:txBody>
      </p:sp>
      <p:sp>
        <p:nvSpPr>
          <p:cNvPr id="13" name="Rectangle 12"/>
          <p:cNvSpPr/>
          <p:nvPr/>
        </p:nvSpPr>
        <p:spPr>
          <a:xfrm>
            <a:off x="411480" y="1554479"/>
            <a:ext cx="8321040" cy="2092881"/>
          </a:xfrm>
          <a:prstGeom prst="rect">
            <a:avLst/>
          </a:prstGeom>
          <a:noFill/>
        </p:spPr>
        <p:txBody>
          <a:bodyPr wrap="square">
            <a:spAutoFit/>
          </a:bodyPr>
          <a:lstStyle/>
          <a:p>
            <a:pPr marL="457200" indent="-457200">
              <a:spcBef>
                <a:spcPts val="600"/>
              </a:spcBef>
              <a:spcAft>
                <a:spcPts val="0"/>
              </a:spcAft>
              <a:buFont typeface="Wingdings" panose="05000000000000000000" pitchFamily="2" charset="2"/>
              <a:buChar char="Ø"/>
            </a:pPr>
            <a:r>
              <a:rPr lang="en-US" sz="2500" b="1" dirty="0">
                <a:solidFill>
                  <a:srgbClr val="002060"/>
                </a:solidFill>
              </a:rPr>
              <a:t>Entry S eliminates a portion of the parent’s investment account and provides the initial noncontrolling interest balance. </a:t>
            </a:r>
          </a:p>
          <a:p>
            <a:pPr marL="457200" indent="-457200">
              <a:spcBef>
                <a:spcPts val="600"/>
              </a:spcBef>
              <a:spcAft>
                <a:spcPts val="0"/>
              </a:spcAft>
              <a:buFont typeface="Wingdings" panose="05000000000000000000" pitchFamily="2" charset="2"/>
              <a:buChar char="Ø"/>
            </a:pPr>
            <a:r>
              <a:rPr lang="en-US" sz="2500" b="1" dirty="0">
                <a:solidFill>
                  <a:srgbClr val="002060"/>
                </a:solidFill>
              </a:rPr>
              <a:t>The entry removes stockholders’ equity accounts of the subsidiary as of the beginning of the current year. </a:t>
            </a:r>
          </a:p>
        </p:txBody>
      </p:sp>
      <p:sp>
        <p:nvSpPr>
          <p:cNvPr id="7"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34</a:t>
            </a:fld>
            <a:endParaRPr lang="en-US" sz="1000" i="0" dirty="0">
              <a:solidFill>
                <a:srgbClr val="002060"/>
              </a:solidFill>
            </a:endParaRPr>
          </a:p>
        </p:txBody>
      </p:sp>
      <p:sp>
        <p:nvSpPr>
          <p:cNvPr id="8" name="Rectangle 7"/>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2" name="Picture 1" descr="Screen Shot 2019-09-11 at 2.53.0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038600"/>
            <a:ext cx="9144000" cy="1820133"/>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7609" y="76200"/>
            <a:ext cx="8607791" cy="1143000"/>
          </a:xfrm>
        </p:spPr>
        <p:txBody>
          <a:bodyPr>
            <a:normAutofit fontScale="90000"/>
          </a:bodyPr>
          <a:lstStyle/>
          <a:p>
            <a:r>
              <a:rPr lang="en-US" dirty="0"/>
              <a:t>Consolidations—Downstream versus Upstream Transfers (Entry *G)</a:t>
            </a:r>
          </a:p>
        </p:txBody>
      </p:sp>
      <p:sp>
        <p:nvSpPr>
          <p:cNvPr id="5" name="Rectangle 4"/>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
        <p:nvSpPr>
          <p:cNvPr id="7"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35</a:t>
            </a:fld>
            <a:endParaRPr lang="en-US" sz="1000" i="0" dirty="0">
              <a:solidFill>
                <a:srgbClr val="002060"/>
              </a:solidFill>
            </a:endParaRPr>
          </a:p>
        </p:txBody>
      </p:sp>
      <p:pic>
        <p:nvPicPr>
          <p:cNvPr id="3" name="Picture 2" descr="Screen Shot 2019-09-11 at 2.53.4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7" y="1981200"/>
            <a:ext cx="9144000" cy="3405481"/>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5" name="Rectangle 6"/>
          <p:cNvSpPr>
            <a:spLocks noChangeArrowheads="1"/>
          </p:cNvSpPr>
          <p:nvPr/>
        </p:nvSpPr>
        <p:spPr bwMode="auto">
          <a:xfrm>
            <a:off x="7010400" y="2895600"/>
            <a:ext cx="609600" cy="457200"/>
          </a:xfrm>
          <a:prstGeom prst="rect">
            <a:avLst/>
          </a:prstGeom>
          <a:noFill/>
          <a:ln w="38100">
            <a:noFill/>
            <a:miter lim="800000"/>
            <a:headEnd/>
            <a:tailEnd/>
          </a:ln>
        </p:spPr>
        <p:txBody>
          <a:bodyPr wrap="none" anchor="ctr"/>
          <a:lstStyle/>
          <a:p>
            <a:endParaRPr lang="en-US" dirty="0">
              <a:solidFill>
                <a:schemeClr val="tx2"/>
              </a:solidFill>
            </a:endParaRPr>
          </a:p>
        </p:txBody>
      </p:sp>
      <p:sp>
        <p:nvSpPr>
          <p:cNvPr id="8" name="Rectangle 5"/>
          <p:cNvSpPr txBox="1">
            <a:spLocks noGrp="1" noChangeArrowheads="1"/>
          </p:cNvSpPr>
          <p:nvPr>
            <p:ph type="title"/>
          </p:nvPr>
        </p:nvSpPr>
        <p:spPr bwMode="auto">
          <a:xfrm>
            <a:off x="192024" y="164592"/>
            <a:ext cx="8759952" cy="1207008"/>
          </a:xfrm>
          <a:prstGeom prst="roundRect">
            <a:avLst/>
          </a:prstGeom>
          <a:noFill/>
          <a:ln w="57150">
            <a:solidFill>
              <a:srgbClr val="002060"/>
            </a:solidFill>
            <a:miter lim="800000"/>
            <a:headEnd/>
            <a:tailEnd/>
          </a:ln>
          <a:effectLst/>
        </p:spPr>
        <p:txBody>
          <a:bodyPr lIns="90488" tIns="44450" rIns="90488" bIns="44450" anchor="ctr">
            <a:noAutofit/>
          </a:bodyPr>
          <a:lstStyle/>
          <a:p>
            <a:pPr algn="ctr">
              <a:lnSpc>
                <a:spcPct val="85000"/>
              </a:lnSpc>
              <a:defRPr/>
            </a:pPr>
            <a:r>
              <a:rPr lang="en-US" b="1" dirty="0">
                <a:solidFill>
                  <a:srgbClr val="002060"/>
                </a:solidFill>
              </a:rPr>
              <a:t>Consolidations—Downstream versus Upstream Transfers (Entry S)</a:t>
            </a:r>
            <a:endParaRPr lang="en-US" b="1" kern="0" dirty="0">
              <a:solidFill>
                <a:srgbClr val="002060"/>
              </a:solidFill>
            </a:endParaRPr>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36</a:t>
            </a:fld>
            <a:endParaRPr lang="en-US" sz="1000" i="0" dirty="0">
              <a:solidFill>
                <a:srgbClr val="002060"/>
              </a:solidFill>
            </a:endParaRPr>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3" name="Picture 2" descr="Screen Shot 2019-09-11 at 2.54.4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1447800"/>
            <a:ext cx="6477000" cy="512718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9"/>
          <p:cNvSpPr>
            <a:spLocks noGrp="1" noChangeArrowheads="1"/>
          </p:cNvSpPr>
          <p:nvPr>
            <p:ph type="title"/>
          </p:nvPr>
        </p:nvSpPr>
        <p:spPr>
          <a:xfrm>
            <a:off x="192024" y="164592"/>
            <a:ext cx="8763000" cy="1207008"/>
          </a:xfrm>
        </p:spPr>
        <p:txBody>
          <a:bodyPr/>
          <a:lstStyle/>
          <a:p>
            <a:r>
              <a:rPr lang="en-US" sz="4000" dirty="0"/>
              <a:t>Learning Objective 5-6</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2060"/>
                </a:solidFill>
              </a:rPr>
              <a:t>Prepare the consolidation entry to defer any gain created by the intra-entity transfer of land from the accounting records of the year of transfer and subsequent years.</a:t>
            </a:r>
            <a:endParaRPr lang="en-US" sz="3600" b="1" dirty="0">
              <a:solidFill>
                <a:srgbClr val="002060"/>
              </a:solidFill>
              <a:cs typeface="Times New Roman" pitchFamily="18" charset="0"/>
            </a:endParaRP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37</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0701355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7" name="Title 5"/>
          <p:cNvSpPr>
            <a:spLocks noGrp="1"/>
          </p:cNvSpPr>
          <p:nvPr>
            <p:ph type="title"/>
          </p:nvPr>
        </p:nvSpPr>
        <p:spPr>
          <a:xfrm>
            <a:off x="192024" y="164592"/>
            <a:ext cx="8759952" cy="1207008"/>
          </a:xfrm>
        </p:spPr>
        <p:txBody>
          <a:bodyPr>
            <a:noAutofit/>
          </a:bodyPr>
          <a:lstStyle/>
          <a:p>
            <a:pPr>
              <a:lnSpc>
                <a:spcPct val="85000"/>
              </a:lnSpc>
            </a:pPr>
            <a:r>
              <a:rPr lang="en-US" dirty="0"/>
              <a:t>Intra-Entity Transactions—Land Transfers</a:t>
            </a:r>
          </a:p>
        </p:txBody>
      </p:sp>
      <p:sp>
        <p:nvSpPr>
          <p:cNvPr id="2" name="Content Placeholder 1"/>
          <p:cNvSpPr>
            <a:spLocks noGrp="1"/>
          </p:cNvSpPr>
          <p:nvPr>
            <p:ph idx="1"/>
          </p:nvPr>
        </p:nvSpPr>
        <p:spPr>
          <a:xfrm>
            <a:off x="411480" y="1554480"/>
            <a:ext cx="8321040" cy="4937760"/>
          </a:xfrm>
        </p:spPr>
        <p:txBody>
          <a:bodyPr>
            <a:normAutofit/>
          </a:bodyPr>
          <a:lstStyle/>
          <a:p>
            <a:pPr marL="0" indent="0">
              <a:buNone/>
            </a:pPr>
            <a:r>
              <a:rPr lang="en-US" sz="2600" dirty="0">
                <a:solidFill>
                  <a:srgbClr val="21175F"/>
                </a:solidFill>
              </a:rPr>
              <a:t>Consolidation procedures for intra-entity land transfers partially parallel those for the events occurring in an intra-entity inventory transfer. </a:t>
            </a:r>
            <a:r>
              <a:rPr lang="en-US" sz="2600" dirty="0"/>
              <a:t>The worksheet process must adjust the account balances as a single economic entity.</a:t>
            </a:r>
          </a:p>
          <a:p>
            <a:pPr marL="0" indent="0">
              <a:buNone/>
            </a:pPr>
            <a:r>
              <a:rPr lang="en-US" sz="2600" dirty="0"/>
              <a:t>The sequence of events in an intra-entity land sale:</a:t>
            </a:r>
            <a:endParaRPr lang="en-US" sz="2600" dirty="0">
              <a:solidFill>
                <a:srgbClr val="21175F"/>
              </a:solidFill>
            </a:endParaRPr>
          </a:p>
          <a:p>
            <a:pPr marL="457200" indent="-457200">
              <a:spcBef>
                <a:spcPts val="600"/>
              </a:spcBef>
              <a:buNone/>
            </a:pPr>
            <a:r>
              <a:rPr lang="en-US" sz="2600" dirty="0">
                <a:solidFill>
                  <a:srgbClr val="21175F"/>
                </a:solidFill>
              </a:rPr>
              <a:t>1) 	The original seller of the land reports a </a:t>
            </a:r>
            <a:r>
              <a:rPr lang="en-US" sz="2600" dirty="0">
                <a:solidFill>
                  <a:srgbClr val="FF0000"/>
                </a:solidFill>
              </a:rPr>
              <a:t>gain</a:t>
            </a:r>
            <a:r>
              <a:rPr lang="en-US" sz="2600" dirty="0">
                <a:solidFill>
                  <a:srgbClr val="21175F"/>
                </a:solidFill>
              </a:rPr>
              <a:t>, even though the transaction occurred between related parties. The acquiring company capitalizes the inflated transfer price.</a:t>
            </a: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38</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7" name="Title 5"/>
          <p:cNvSpPr>
            <a:spLocks noGrp="1"/>
          </p:cNvSpPr>
          <p:nvPr>
            <p:ph type="title"/>
          </p:nvPr>
        </p:nvSpPr>
        <p:spPr>
          <a:xfrm>
            <a:off x="192024" y="164592"/>
            <a:ext cx="8759952" cy="1207008"/>
          </a:xfrm>
        </p:spPr>
        <p:txBody>
          <a:bodyPr>
            <a:noAutofit/>
          </a:bodyPr>
          <a:lstStyle/>
          <a:p>
            <a:pPr>
              <a:lnSpc>
                <a:spcPct val="85000"/>
              </a:lnSpc>
            </a:pPr>
            <a:r>
              <a:rPr lang="en-US" dirty="0"/>
              <a:t>Intra-Entity Transactions—Land Transfers (continued)</a:t>
            </a:r>
          </a:p>
        </p:txBody>
      </p:sp>
      <p:sp>
        <p:nvSpPr>
          <p:cNvPr id="2" name="Content Placeholder 1"/>
          <p:cNvSpPr>
            <a:spLocks noGrp="1"/>
          </p:cNvSpPr>
          <p:nvPr>
            <p:ph idx="1"/>
          </p:nvPr>
        </p:nvSpPr>
        <p:spPr>
          <a:xfrm>
            <a:off x="411480" y="1554479"/>
            <a:ext cx="8321040" cy="4937760"/>
          </a:xfrm>
        </p:spPr>
        <p:txBody>
          <a:bodyPr>
            <a:noAutofit/>
          </a:bodyPr>
          <a:lstStyle/>
          <a:p>
            <a:pPr marL="457200" indent="-457200">
              <a:spcBef>
                <a:spcPts val="600"/>
              </a:spcBef>
              <a:buFont typeface="+mj-lt"/>
              <a:buAutoNum type="arabicParenR" startAt="2"/>
            </a:pPr>
            <a:r>
              <a:rPr lang="en-US" sz="2600" dirty="0">
                <a:solidFill>
                  <a:srgbClr val="21175F"/>
                </a:solidFill>
              </a:rPr>
              <a:t>The </a:t>
            </a:r>
            <a:r>
              <a:rPr lang="en-US" sz="2600" dirty="0">
                <a:solidFill>
                  <a:srgbClr val="FF0000"/>
                </a:solidFill>
              </a:rPr>
              <a:t>gain recorded by the seller is closed into Retained Earnings at the end of the year</a:t>
            </a:r>
            <a:r>
              <a:rPr lang="en-US" sz="2600" dirty="0">
                <a:solidFill>
                  <a:srgbClr val="21175F"/>
                </a:solidFill>
              </a:rPr>
              <a:t>. As a consolidated entity, the </a:t>
            </a:r>
            <a:r>
              <a:rPr lang="en-US" sz="2600" dirty="0">
                <a:solidFill>
                  <a:srgbClr val="FF0000"/>
                </a:solidFill>
              </a:rPr>
              <a:t>account is artificially increased by a related party</a:t>
            </a:r>
            <a:r>
              <a:rPr lang="en-US" sz="2600" dirty="0">
                <a:solidFill>
                  <a:srgbClr val="21175F"/>
                </a:solidFill>
              </a:rPr>
              <a:t>. The </a:t>
            </a:r>
            <a:r>
              <a:rPr lang="en-US" sz="2600" dirty="0">
                <a:solidFill>
                  <a:srgbClr val="FF0000"/>
                </a:solidFill>
              </a:rPr>
              <a:t>buyer’s Land account </a:t>
            </a:r>
            <a:r>
              <a:rPr lang="en-US" sz="2600" dirty="0">
                <a:solidFill>
                  <a:srgbClr val="21175F"/>
                </a:solidFill>
              </a:rPr>
              <a:t>and </a:t>
            </a:r>
            <a:r>
              <a:rPr lang="en-US" sz="2600" dirty="0">
                <a:solidFill>
                  <a:srgbClr val="FF0000"/>
                </a:solidFill>
              </a:rPr>
              <a:t>the seller’s Retained Earnings account </a:t>
            </a:r>
            <a:r>
              <a:rPr lang="en-US" sz="2600" dirty="0">
                <a:solidFill>
                  <a:srgbClr val="21175F"/>
                </a:solidFill>
              </a:rPr>
              <a:t>continue to contain the intra-entity gain. </a:t>
            </a:r>
          </a:p>
          <a:p>
            <a:pPr marL="457200" indent="-457200">
              <a:spcBef>
                <a:spcPts val="600"/>
              </a:spcBef>
              <a:buFont typeface="+mj-lt"/>
              <a:buAutoNum type="arabicParenR" startAt="2"/>
            </a:pPr>
            <a:r>
              <a:rPr lang="en-US" sz="2600" dirty="0">
                <a:solidFill>
                  <a:srgbClr val="21175F"/>
                </a:solidFill>
              </a:rPr>
              <a:t>The gain on the original transfer is recognized in consolidated net income only when the land is subsequently disposed of to an </a:t>
            </a:r>
            <a:r>
              <a:rPr lang="en-US" sz="2600" dirty="0">
                <a:solidFill>
                  <a:srgbClr val="FF0000"/>
                </a:solidFill>
              </a:rPr>
              <a:t>outside party</a:t>
            </a:r>
            <a:r>
              <a:rPr lang="en-US" sz="2600" dirty="0">
                <a:solidFill>
                  <a:srgbClr val="21175F"/>
                </a:solidFill>
              </a:rPr>
              <a:t>. Appropriate consolidation techniques must eliminate the intra-entity gain each period until the time of resale.</a:t>
            </a: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39</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509363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3"/>
          <p:cNvSpPr>
            <a:spLocks noGrp="1" noChangeArrowheads="1"/>
          </p:cNvSpPr>
          <p:nvPr>
            <p:ph type="title"/>
          </p:nvPr>
        </p:nvSpPr>
        <p:spPr>
          <a:xfrm>
            <a:off x="192024" y="164592"/>
            <a:ext cx="8759952" cy="1207008"/>
          </a:xfrm>
        </p:spPr>
        <p:txBody>
          <a:bodyPr/>
          <a:lstStyle/>
          <a:p>
            <a:r>
              <a:rPr lang="en-US" dirty="0"/>
              <a:t>Intra-Entity Transactions (continued)</a:t>
            </a:r>
          </a:p>
        </p:txBody>
      </p:sp>
      <p:sp>
        <p:nvSpPr>
          <p:cNvPr id="13315" name="Rectangle 4"/>
          <p:cNvSpPr>
            <a:spLocks noGrp="1" noChangeArrowheads="1"/>
          </p:cNvSpPr>
          <p:nvPr>
            <p:ph idx="1"/>
          </p:nvPr>
        </p:nvSpPr>
        <p:spPr>
          <a:xfrm>
            <a:off x="411480" y="1554480"/>
            <a:ext cx="8321040" cy="4937760"/>
          </a:xfrm>
        </p:spPr>
        <p:txBody>
          <a:bodyPr>
            <a:noAutofit/>
          </a:bodyPr>
          <a:lstStyle/>
          <a:p>
            <a:pPr marL="457200" indent="-457200">
              <a:spcBef>
                <a:spcPts val="600"/>
              </a:spcBef>
              <a:buFont typeface="Wingdings" pitchFamily="2" charset="2"/>
              <a:buChar char="Ø"/>
            </a:pPr>
            <a:r>
              <a:rPr lang="en-US" sz="2600" dirty="0"/>
              <a:t>From a </a:t>
            </a:r>
            <a:r>
              <a:rPr lang="en-US" sz="2600" dirty="0">
                <a:solidFill>
                  <a:srgbClr val="FF0000"/>
                </a:solidFill>
              </a:rPr>
              <a:t>consolidated perspective</a:t>
            </a:r>
            <a:r>
              <a:rPr lang="en-US" sz="2600" dirty="0"/>
              <a:t>, an intra-entity transfer is the </a:t>
            </a:r>
            <a:r>
              <a:rPr lang="en-US" sz="2600" dirty="0">
                <a:solidFill>
                  <a:srgbClr val="FF0000"/>
                </a:solidFill>
              </a:rPr>
              <a:t>internal movement </a:t>
            </a:r>
            <a:r>
              <a:rPr lang="en-US" sz="2600" dirty="0"/>
              <a:t>of inventory that creates </a:t>
            </a:r>
            <a:r>
              <a:rPr lang="en-US" sz="2600" dirty="0">
                <a:solidFill>
                  <a:srgbClr val="FF0000"/>
                </a:solidFill>
              </a:rPr>
              <a:t>no</a:t>
            </a:r>
            <a:r>
              <a:rPr lang="en-US" sz="2600" dirty="0"/>
              <a:t> net change in the financial position of the business combination taken as a whole.</a:t>
            </a:r>
          </a:p>
          <a:p>
            <a:pPr marL="457200" indent="-457200">
              <a:spcBef>
                <a:spcPts val="600"/>
              </a:spcBef>
              <a:buFont typeface="Wingdings" pitchFamily="2" charset="2"/>
              <a:buChar char="Ø"/>
            </a:pPr>
            <a:r>
              <a:rPr lang="en-US" sz="2600" dirty="0"/>
              <a:t>In producing </a:t>
            </a:r>
            <a:r>
              <a:rPr lang="en-US" sz="2600" dirty="0">
                <a:solidFill>
                  <a:srgbClr val="FF0000"/>
                </a:solidFill>
              </a:rPr>
              <a:t>consolidated financial </a:t>
            </a:r>
            <a:r>
              <a:rPr lang="en-US" sz="2600" dirty="0"/>
              <a:t>statements, </a:t>
            </a:r>
            <a:r>
              <a:rPr lang="en-US" sz="2600" dirty="0">
                <a:solidFill>
                  <a:srgbClr val="FF0000"/>
                </a:solidFill>
              </a:rPr>
              <a:t>transfers are eliminated</a:t>
            </a:r>
            <a:r>
              <a:rPr lang="en-US" sz="2600" dirty="0"/>
              <a:t>.</a:t>
            </a:r>
          </a:p>
          <a:p>
            <a:pPr marL="457200" indent="-457200">
              <a:spcBef>
                <a:spcPts val="600"/>
              </a:spcBef>
              <a:buFont typeface="Wingdings" pitchFamily="2" charset="2"/>
              <a:buChar char="Ø"/>
            </a:pPr>
            <a:r>
              <a:rPr lang="en-US" sz="2600" dirty="0">
                <a:solidFill>
                  <a:srgbClr val="FF0000"/>
                </a:solidFill>
              </a:rPr>
              <a:t>Consolidated statements reflect </a:t>
            </a:r>
            <a:r>
              <a:rPr lang="en-US" sz="2600" dirty="0"/>
              <a:t>only transactions with </a:t>
            </a:r>
            <a:r>
              <a:rPr lang="en-US" sz="2600" dirty="0">
                <a:solidFill>
                  <a:srgbClr val="FF0000"/>
                </a:solidFill>
              </a:rPr>
              <a:t>outside parties</a:t>
            </a:r>
            <a:r>
              <a:rPr lang="en-US" sz="2600" dirty="0"/>
              <a:t>.</a:t>
            </a:r>
          </a:p>
          <a:p>
            <a:pPr marL="457200" indent="-457200">
              <a:spcBef>
                <a:spcPts val="600"/>
              </a:spcBef>
              <a:buFont typeface="Wingdings" pitchFamily="2" charset="2"/>
              <a:buChar char="Ø"/>
            </a:pPr>
            <a:r>
              <a:rPr lang="en-US" sz="2600" dirty="0">
                <a:solidFill>
                  <a:srgbClr val="FF0000"/>
                </a:solidFill>
              </a:rPr>
              <a:t>The entire impact of the intra-entity transfer must be identified and then removed. </a:t>
            </a: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8982599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7" name="Title 5"/>
          <p:cNvSpPr>
            <a:spLocks noGrp="1"/>
          </p:cNvSpPr>
          <p:nvPr>
            <p:ph type="title"/>
          </p:nvPr>
        </p:nvSpPr>
        <p:spPr>
          <a:xfrm>
            <a:off x="192024" y="164592"/>
            <a:ext cx="8759952" cy="1207008"/>
          </a:xfrm>
        </p:spPr>
        <p:txBody>
          <a:bodyPr>
            <a:noAutofit/>
          </a:bodyPr>
          <a:lstStyle/>
          <a:p>
            <a:pPr>
              <a:lnSpc>
                <a:spcPct val="85000"/>
              </a:lnSpc>
            </a:pPr>
            <a:r>
              <a:rPr lang="en-US" dirty="0"/>
              <a:t>Eliminating Intra-Entity Gains—Land Transfers (Entry TL)</a:t>
            </a:r>
          </a:p>
        </p:txBody>
      </p:sp>
      <p:sp>
        <p:nvSpPr>
          <p:cNvPr id="8195" name="Rectangle 4"/>
          <p:cNvSpPr>
            <a:spLocks noGrp="1" noChangeArrowheads="1"/>
          </p:cNvSpPr>
          <p:nvPr>
            <p:ph idx="1"/>
          </p:nvPr>
        </p:nvSpPr>
        <p:spPr>
          <a:xfrm>
            <a:off x="411480" y="1554480"/>
            <a:ext cx="8321040" cy="4937760"/>
          </a:xfrm>
        </p:spPr>
        <p:txBody>
          <a:bodyPr>
            <a:noAutofit/>
          </a:bodyPr>
          <a:lstStyle/>
          <a:p>
            <a:pPr marL="0" indent="0">
              <a:spcBef>
                <a:spcPts val="1200"/>
              </a:spcBef>
              <a:buNone/>
            </a:pPr>
            <a:r>
              <a:rPr lang="en-US" sz="2300" dirty="0"/>
              <a:t>Assume that on July 1, 2021, Hastings sold land that originally cost $60,000 to Patrick, a related party, at a $100,000 transfer price. </a:t>
            </a:r>
          </a:p>
          <a:p>
            <a:pPr marL="457200" indent="-457200">
              <a:spcBef>
                <a:spcPts val="600"/>
              </a:spcBef>
              <a:buFont typeface="Wingdings" panose="05000000000000000000" pitchFamily="2" charset="2"/>
              <a:buChar char="Ø"/>
            </a:pPr>
            <a:r>
              <a:rPr lang="en-US" sz="2300" dirty="0"/>
              <a:t>The seller reports a $</a:t>
            </a:r>
            <a:r>
              <a:rPr lang="en-US" sz="2300" dirty="0">
                <a:solidFill>
                  <a:srgbClr val="FF0000"/>
                </a:solidFill>
              </a:rPr>
              <a:t>40,000 gain</a:t>
            </a:r>
            <a:r>
              <a:rPr lang="en-US" sz="2300" dirty="0"/>
              <a:t>.</a:t>
            </a:r>
          </a:p>
          <a:p>
            <a:pPr marL="457200" indent="-457200">
              <a:spcBef>
                <a:spcPts val="600"/>
              </a:spcBef>
              <a:buFont typeface="Wingdings" panose="05000000000000000000" pitchFamily="2" charset="2"/>
              <a:buChar char="Ø"/>
            </a:pPr>
            <a:r>
              <a:rPr lang="en-US" sz="2300" dirty="0"/>
              <a:t>The buyer </a:t>
            </a:r>
            <a:r>
              <a:rPr lang="en-US" sz="2300" dirty="0">
                <a:solidFill>
                  <a:srgbClr val="FF0000"/>
                </a:solidFill>
              </a:rPr>
              <a:t>records the land at the $100,000 </a:t>
            </a:r>
            <a:r>
              <a:rPr lang="en-US" sz="2300" dirty="0"/>
              <a:t>acquisition price. </a:t>
            </a:r>
          </a:p>
          <a:p>
            <a:pPr marL="457200" indent="-457200">
              <a:spcBef>
                <a:spcPts val="600"/>
              </a:spcBef>
              <a:buFont typeface="Wingdings" panose="05000000000000000000" pitchFamily="2" charset="2"/>
              <a:buChar char="Ø"/>
            </a:pPr>
            <a:r>
              <a:rPr lang="en-US" sz="2300" dirty="0"/>
              <a:t>At the end of this fiscal period, the intra-entity effect of this transaction must be eliminated for consolidation purposes.</a:t>
            </a:r>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40</a:t>
            </a:fld>
            <a:endParaRPr lang="en-US" sz="1000" i="0" dirty="0">
              <a:solidFill>
                <a:srgbClr val="002060"/>
              </a:solidFill>
            </a:endParaRPr>
          </a:p>
        </p:txBody>
      </p:sp>
      <p:sp>
        <p:nvSpPr>
          <p:cNvPr id="8" name="Rectangle 7"/>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11" name="Picture 10" descr="Screen Shot 2019-09-11 at 3.05.5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0"/>
            <a:ext cx="9144000" cy="1732011"/>
          </a:xfrm>
          <a:prstGeom prst="rect">
            <a:avLst/>
          </a:prstGeom>
        </p:spPr>
      </p:pic>
    </p:spTree>
    <p:extLst>
      <p:ext uri="{BB962C8B-B14F-4D97-AF65-F5344CB8AC3E}">
        <p14:creationId xmlns:p14="http://schemas.microsoft.com/office/powerpoint/2010/main" val="36431203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9" name="Rectangle 3"/>
          <p:cNvSpPr>
            <a:spLocks noGrp="1" noChangeArrowheads="1"/>
          </p:cNvSpPr>
          <p:nvPr>
            <p:ph type="title"/>
          </p:nvPr>
        </p:nvSpPr>
        <p:spPr>
          <a:xfrm>
            <a:off x="192024" y="164592"/>
            <a:ext cx="8763000" cy="1207008"/>
          </a:xfrm>
        </p:spPr>
        <p:txBody>
          <a:bodyPr>
            <a:noAutofit/>
          </a:bodyPr>
          <a:lstStyle/>
          <a:p>
            <a:pPr>
              <a:lnSpc>
                <a:spcPct val="85000"/>
              </a:lnSpc>
            </a:pPr>
            <a:r>
              <a:rPr lang="en-US" dirty="0"/>
              <a:t>Intra-Entity Transactions—Land Transfers (Entry *GL) – </a:t>
            </a:r>
            <a:r>
              <a:rPr lang="en-US" dirty="0">
                <a:solidFill>
                  <a:srgbClr val="FF0000"/>
                </a:solidFill>
              </a:rPr>
              <a:t>until we sell</a:t>
            </a:r>
          </a:p>
        </p:txBody>
      </p:sp>
      <p:sp>
        <p:nvSpPr>
          <p:cNvPr id="9220" name="Rectangle 4"/>
          <p:cNvSpPr>
            <a:spLocks noGrp="1" noChangeArrowheads="1"/>
          </p:cNvSpPr>
          <p:nvPr>
            <p:ph idx="1"/>
          </p:nvPr>
        </p:nvSpPr>
        <p:spPr>
          <a:xfrm>
            <a:off x="411480" y="1554480"/>
            <a:ext cx="8321040" cy="4937760"/>
          </a:xfrm>
          <a:noFill/>
          <a:ln>
            <a:noFill/>
          </a:ln>
        </p:spPr>
        <p:txBody>
          <a:bodyPr>
            <a:noAutofit/>
          </a:bodyPr>
          <a:lstStyle/>
          <a:p>
            <a:pPr marL="457200" indent="-457200">
              <a:spcBef>
                <a:spcPts val="600"/>
              </a:spcBef>
              <a:buFont typeface="Wingdings" panose="05000000000000000000" pitchFamily="2" charset="2"/>
              <a:buChar char="Ø"/>
            </a:pPr>
            <a:r>
              <a:rPr lang="en-US" sz="2400" dirty="0"/>
              <a:t>The effects of the original transaction remain in the financial records of the individual companies for as long as the property is held. </a:t>
            </a:r>
          </a:p>
          <a:p>
            <a:pPr marL="457200" indent="-457200">
              <a:spcBef>
                <a:spcPts val="600"/>
              </a:spcBef>
              <a:buFont typeface="Wingdings" panose="05000000000000000000" pitchFamily="2" charset="2"/>
              <a:buChar char="Ø"/>
            </a:pPr>
            <a:r>
              <a:rPr lang="en-US" sz="2400" dirty="0"/>
              <a:t>The gain recorded by Hastings carries through to Retained Earnings while Patrick’s Land account retains the inflated transfer price. </a:t>
            </a:r>
          </a:p>
          <a:p>
            <a:pPr marL="457200" indent="-457200">
              <a:spcBef>
                <a:spcPts val="600"/>
              </a:spcBef>
              <a:buFont typeface="Wingdings" panose="05000000000000000000" pitchFamily="2" charset="2"/>
              <a:buChar char="Ø"/>
            </a:pPr>
            <a:r>
              <a:rPr lang="en-US" sz="2400" dirty="0"/>
              <a:t>For every subsequent consolidation until the land is eventually sold, the elimination process must be repeated.</a:t>
            </a:r>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41</a:t>
            </a:fld>
            <a:endParaRPr lang="en-US" sz="1000" i="0" dirty="0">
              <a:solidFill>
                <a:srgbClr val="002060"/>
              </a:solidFill>
            </a:endParaRPr>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5" name="Picture 4" descr="Screen Shot 2019-09-12 at 9.59.24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4724400"/>
            <a:ext cx="8382000" cy="1806466"/>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3" name="Rectangle 3"/>
          <p:cNvSpPr>
            <a:spLocks noGrp="1" noChangeArrowheads="1"/>
          </p:cNvSpPr>
          <p:nvPr>
            <p:ph type="title"/>
          </p:nvPr>
        </p:nvSpPr>
        <p:spPr>
          <a:xfrm>
            <a:off x="192024" y="164592"/>
            <a:ext cx="8759952" cy="1207008"/>
          </a:xfrm>
        </p:spPr>
        <p:txBody>
          <a:bodyPr>
            <a:noAutofit/>
          </a:bodyPr>
          <a:lstStyle/>
          <a:p>
            <a:pPr>
              <a:lnSpc>
                <a:spcPct val="85000"/>
              </a:lnSpc>
            </a:pPr>
            <a:r>
              <a:rPr lang="en-US" sz="3500" dirty="0"/>
              <a:t>Eliminating Intra-Entity Gains—Land Transfers (Entry *GL </a:t>
            </a:r>
            <a:r>
              <a:rPr lang="en-US" sz="3500" dirty="0">
                <a:solidFill>
                  <a:srgbClr val="FF0000"/>
                </a:solidFill>
              </a:rPr>
              <a:t>Sale to Outside Party</a:t>
            </a:r>
            <a:r>
              <a:rPr lang="en-US" sz="3500" dirty="0"/>
              <a:t>)</a:t>
            </a:r>
          </a:p>
        </p:txBody>
      </p:sp>
      <p:sp>
        <p:nvSpPr>
          <p:cNvPr id="10244" name="Rectangle 4"/>
          <p:cNvSpPr>
            <a:spLocks noGrp="1" noChangeArrowheads="1"/>
          </p:cNvSpPr>
          <p:nvPr>
            <p:ph idx="1"/>
          </p:nvPr>
        </p:nvSpPr>
        <p:spPr>
          <a:xfrm>
            <a:off x="411479" y="1554480"/>
            <a:ext cx="8738215" cy="4937760"/>
          </a:xfrm>
        </p:spPr>
        <p:txBody>
          <a:bodyPr>
            <a:noAutofit/>
          </a:bodyPr>
          <a:lstStyle/>
          <a:p>
            <a:pPr marL="457200" indent="-457200">
              <a:buFont typeface="Wingdings" panose="05000000000000000000" pitchFamily="2" charset="2"/>
              <a:buChar char="Ø"/>
            </a:pPr>
            <a:r>
              <a:rPr lang="en-US" sz="2500" dirty="0"/>
              <a:t>When the company eventually sells the land to an outsider, it must </a:t>
            </a:r>
            <a:r>
              <a:rPr lang="en-US" sz="2500" dirty="0">
                <a:solidFill>
                  <a:srgbClr val="FF0000"/>
                </a:solidFill>
              </a:rPr>
              <a:t>recognize the gain deferred </a:t>
            </a:r>
            <a:r>
              <a:rPr lang="en-US" sz="2500" dirty="0"/>
              <a:t>at the time of the original transfer. </a:t>
            </a:r>
          </a:p>
          <a:p>
            <a:pPr marL="457200" indent="-457200">
              <a:buFont typeface="Wingdings" panose="05000000000000000000" pitchFamily="2" charset="2"/>
              <a:buChar char="Ø"/>
            </a:pPr>
            <a:r>
              <a:rPr lang="en-US" sz="2500" dirty="0"/>
              <a:t>On the worksheet, the gain is removed one last time from beginning Retained Earnings (or the investment account, if applicable). In this instance, though, the worksheet entry reclassifies the amount as a recognized gain. </a:t>
            </a:r>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42</a:t>
            </a:fld>
            <a:endParaRPr lang="en-US" sz="1000" i="0" dirty="0">
              <a:solidFill>
                <a:srgbClr val="002060"/>
              </a:solidFill>
            </a:endParaRPr>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2" name="Picture 1" descr="Screen Shot 2019-09-12 at 10.00.1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5" y="4800600"/>
            <a:ext cx="9144000" cy="1728833"/>
          </a:xfrm>
          <a:prstGeom prst="rect">
            <a:avLst/>
          </a:prstGeom>
        </p:spPr>
      </p:pic>
    </p:spTree>
    <p:extLst>
      <p:ext uri="{BB962C8B-B14F-4D97-AF65-F5344CB8AC3E}">
        <p14:creationId xmlns:p14="http://schemas.microsoft.com/office/powerpoint/2010/main" val="31697429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9"/>
          <p:cNvSpPr>
            <a:spLocks noGrp="1" noChangeArrowheads="1"/>
          </p:cNvSpPr>
          <p:nvPr>
            <p:ph type="title"/>
          </p:nvPr>
        </p:nvSpPr>
        <p:spPr>
          <a:xfrm>
            <a:off x="192024" y="164592"/>
            <a:ext cx="8763000" cy="1207008"/>
          </a:xfrm>
        </p:spPr>
        <p:txBody>
          <a:bodyPr/>
          <a:lstStyle/>
          <a:p>
            <a:r>
              <a:rPr lang="en-US" sz="4000" dirty="0"/>
              <a:t>Learning Objective 5-7</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pPr>
              <a:spcBef>
                <a:spcPts val="600"/>
              </a:spcBef>
            </a:pPr>
            <a:r>
              <a:rPr lang="en-US" sz="3600" b="1" dirty="0">
                <a:solidFill>
                  <a:srgbClr val="002060"/>
                </a:solidFill>
              </a:rPr>
              <a:t>Prepare the consolidation entries to remove the effects of upstream and downstream intra-entity fixed asset transfers across affiliated entities (Depreciable Assets).</a:t>
            </a:r>
            <a:endParaRPr lang="en-US" sz="3600" b="1" dirty="0">
              <a:solidFill>
                <a:srgbClr val="002060"/>
              </a:solidFill>
              <a:cs typeface="Times New Roman" pitchFamily="18" charset="0"/>
            </a:endParaRP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43</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6379603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411480" y="1554480"/>
            <a:ext cx="8321040" cy="4937760"/>
          </a:xfrm>
          <a:prstGeom prst="rect">
            <a:avLst/>
          </a:prstGeom>
          <a:noFill/>
          <a:ln w="12700">
            <a:noFill/>
            <a:miter lim="800000"/>
            <a:headEnd/>
            <a:tailEnd/>
          </a:ln>
        </p:spPr>
        <p:txBody>
          <a:bodyPr lIns="90488" tIns="44450" rIns="90488" bIns="44450"/>
          <a:lstStyle/>
          <a:p>
            <a:pPr marL="457200" indent="-457200">
              <a:spcBef>
                <a:spcPct val="20000"/>
              </a:spcBef>
              <a:buClr>
                <a:srgbClr val="002060"/>
              </a:buClr>
              <a:buSzPct val="100000"/>
              <a:buFont typeface="Wingdings" charset="2"/>
              <a:buChar char="Ø"/>
              <a:defRPr/>
            </a:pPr>
            <a:r>
              <a:rPr lang="en-US" sz="2800" b="1" kern="0" dirty="0">
                <a:solidFill>
                  <a:srgbClr val="002060"/>
                </a:solidFill>
                <a:cs typeface="Times New Roman" pitchFamily="18" charset="0"/>
              </a:rPr>
              <a:t>Assume that Able Company sells equipment to Baker Company on January 1, 2020. </a:t>
            </a:r>
          </a:p>
          <a:p>
            <a:pPr marL="457200" indent="-457200">
              <a:spcBef>
                <a:spcPts val="600"/>
              </a:spcBef>
              <a:buClr>
                <a:srgbClr val="002060"/>
              </a:buClr>
              <a:buSzPct val="100000"/>
              <a:buFont typeface="Wingdings" panose="05000000000000000000" pitchFamily="2" charset="2"/>
              <a:buChar char="Ø"/>
              <a:defRPr/>
            </a:pPr>
            <a:r>
              <a:rPr lang="en-US" sz="2800" b="1" kern="0" dirty="0">
                <a:solidFill>
                  <a:srgbClr val="002060"/>
                </a:solidFill>
                <a:cs typeface="Times New Roman" pitchFamily="18" charset="0"/>
              </a:rPr>
              <a:t>Able originally acquired the equipment for $100,000.</a:t>
            </a:r>
          </a:p>
          <a:p>
            <a:pPr marL="457200" indent="-457200">
              <a:spcBef>
                <a:spcPts val="600"/>
              </a:spcBef>
              <a:buClr>
                <a:srgbClr val="002060"/>
              </a:buClr>
              <a:buSzPct val="100000"/>
              <a:buFont typeface="Wingdings" panose="05000000000000000000" pitchFamily="2" charset="2"/>
              <a:buChar char="Ø"/>
              <a:defRPr/>
            </a:pPr>
            <a:r>
              <a:rPr lang="en-US" sz="2800" b="1" kern="0" dirty="0">
                <a:solidFill>
                  <a:srgbClr val="002060"/>
                </a:solidFill>
                <a:cs typeface="Times New Roman" pitchFamily="18" charset="0"/>
              </a:rPr>
              <a:t>The equipment had a:</a:t>
            </a:r>
          </a:p>
          <a:p>
            <a:pPr marL="914400" lvl="1" indent="-457200">
              <a:spcBef>
                <a:spcPts val="600"/>
              </a:spcBef>
              <a:buClr>
                <a:srgbClr val="002060"/>
              </a:buClr>
              <a:buSzPct val="100000"/>
              <a:buFont typeface="Wingdings" panose="05000000000000000000" pitchFamily="2" charset="2"/>
              <a:buChar char="Ø"/>
              <a:defRPr/>
            </a:pPr>
            <a:r>
              <a:rPr lang="en-US" sz="2800" b="1" kern="0" dirty="0">
                <a:solidFill>
                  <a:srgbClr val="002060"/>
                </a:solidFill>
                <a:cs typeface="Times New Roman" pitchFamily="18" charset="0"/>
              </a:rPr>
              <a:t>Current market value of </a:t>
            </a:r>
            <a:r>
              <a:rPr lang="en-US" sz="2800" b="1" kern="0" dirty="0">
                <a:solidFill>
                  <a:srgbClr val="FF0000"/>
                </a:solidFill>
                <a:cs typeface="Times New Roman" pitchFamily="18" charset="0"/>
              </a:rPr>
              <a:t>$90,000.</a:t>
            </a:r>
          </a:p>
          <a:p>
            <a:pPr marL="914400" lvl="1" indent="-457200">
              <a:spcBef>
                <a:spcPts val="600"/>
              </a:spcBef>
              <a:buClr>
                <a:srgbClr val="002060"/>
              </a:buClr>
              <a:buSzPct val="100000"/>
              <a:buFont typeface="Wingdings" panose="05000000000000000000" pitchFamily="2" charset="2"/>
              <a:buChar char="Ø"/>
              <a:defRPr/>
            </a:pPr>
            <a:r>
              <a:rPr lang="en-US" sz="2800" b="1" kern="0" dirty="0">
                <a:solidFill>
                  <a:srgbClr val="002060"/>
                </a:solidFill>
                <a:cs typeface="Times New Roman" pitchFamily="18" charset="0"/>
              </a:rPr>
              <a:t>Recorded accumulated depreciation of $40,000.</a:t>
            </a:r>
          </a:p>
          <a:p>
            <a:pPr marL="914400" lvl="1" indent="-457200">
              <a:spcBef>
                <a:spcPts val="600"/>
              </a:spcBef>
              <a:buClr>
                <a:srgbClr val="002060"/>
              </a:buClr>
              <a:buSzPct val="100000"/>
              <a:buFont typeface="Wingdings" panose="05000000000000000000" pitchFamily="2" charset="2"/>
              <a:buChar char="Ø"/>
              <a:defRPr/>
            </a:pPr>
            <a:r>
              <a:rPr lang="en-US" sz="2800" b="1" kern="0" dirty="0">
                <a:solidFill>
                  <a:srgbClr val="002060"/>
                </a:solidFill>
                <a:cs typeface="Times New Roman" pitchFamily="18" charset="0"/>
              </a:rPr>
              <a:t>Remaining life of 10 years.</a:t>
            </a:r>
          </a:p>
        </p:txBody>
      </p:sp>
      <p:sp>
        <p:nvSpPr>
          <p:cNvPr id="2" name="Title 1"/>
          <p:cNvSpPr>
            <a:spLocks noGrp="1"/>
          </p:cNvSpPr>
          <p:nvPr>
            <p:ph type="title"/>
          </p:nvPr>
        </p:nvSpPr>
        <p:spPr>
          <a:xfrm>
            <a:off x="152400" y="76200"/>
            <a:ext cx="8763000" cy="1143000"/>
          </a:xfrm>
        </p:spPr>
        <p:txBody>
          <a:bodyPr>
            <a:normAutofit fontScale="90000"/>
          </a:bodyPr>
          <a:lstStyle/>
          <a:p>
            <a:r>
              <a:rPr lang="en-US" kern="0" dirty="0"/>
              <a:t>Depreciable Asset Intra-Entity Transfers Illustrated</a:t>
            </a:r>
            <a:endParaRPr lang="en-US" dirty="0"/>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
        <p:nvSpPr>
          <p:cNvPr id="8"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44</a:t>
            </a:fld>
            <a:endParaRPr lang="en-US" sz="1000" i="0" dirty="0">
              <a:solidFill>
                <a:srgbClr val="002060"/>
              </a:solidFill>
            </a:endParaRPr>
          </a:p>
        </p:txBody>
      </p:sp>
    </p:spTree>
    <p:extLst>
      <p:ext uri="{BB962C8B-B14F-4D97-AF65-F5344CB8AC3E}">
        <p14:creationId xmlns:p14="http://schemas.microsoft.com/office/powerpoint/2010/main" val="31877435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4"/>
          <p:cNvSpPr txBox="1">
            <a:spLocks noChangeArrowheads="1"/>
          </p:cNvSpPr>
          <p:nvPr/>
        </p:nvSpPr>
        <p:spPr bwMode="auto">
          <a:xfrm>
            <a:off x="411480" y="1554480"/>
            <a:ext cx="8321040" cy="4937760"/>
          </a:xfrm>
          <a:prstGeom prst="rect">
            <a:avLst/>
          </a:prstGeom>
          <a:noFill/>
          <a:ln w="38100">
            <a:noFill/>
            <a:miter lim="800000"/>
            <a:headEnd/>
            <a:tailEnd/>
          </a:ln>
        </p:spPr>
        <p:txBody>
          <a:bodyPr lIns="90488" tIns="44450" rIns="90488" bIns="44450"/>
          <a:lstStyle/>
          <a:p>
            <a:pPr>
              <a:spcBef>
                <a:spcPct val="20000"/>
              </a:spcBef>
              <a:buClr>
                <a:srgbClr val="002060"/>
              </a:buClr>
              <a:buSzPct val="80000"/>
              <a:defRPr/>
            </a:pPr>
            <a:r>
              <a:rPr lang="en-US" sz="2500" b="1" dirty="0">
                <a:solidFill>
                  <a:srgbClr val="21175F"/>
                </a:solidFill>
              </a:rPr>
              <a:t>The 2020 effects on the separate financial accounts of the two companies: </a:t>
            </a:r>
          </a:p>
          <a:p>
            <a:pPr marL="457200" indent="-457200">
              <a:spcBef>
                <a:spcPts val="600"/>
              </a:spcBef>
              <a:buClr>
                <a:srgbClr val="002060"/>
              </a:buClr>
              <a:buSzPct val="100000"/>
              <a:buFont typeface="+mj-lt"/>
              <a:buAutoNum type="arabicParenR"/>
              <a:defRPr/>
            </a:pPr>
            <a:r>
              <a:rPr lang="en-US" sz="2500" b="1" dirty="0">
                <a:solidFill>
                  <a:srgbClr val="21175F"/>
                </a:solidFill>
              </a:rPr>
              <a:t>Baker (buyer) enters the equipment into its records at the </a:t>
            </a:r>
            <a:r>
              <a:rPr lang="en-US" sz="2500" b="1" dirty="0">
                <a:solidFill>
                  <a:srgbClr val="FF0000"/>
                </a:solidFill>
              </a:rPr>
              <a:t>$90,000 transfer price</a:t>
            </a:r>
            <a:r>
              <a:rPr lang="en-US" sz="2500" b="1" dirty="0">
                <a:solidFill>
                  <a:srgbClr val="21175F"/>
                </a:solidFill>
              </a:rPr>
              <a:t>. </a:t>
            </a:r>
            <a:r>
              <a:rPr lang="en-US" sz="2500" b="1" dirty="0">
                <a:solidFill>
                  <a:srgbClr val="21175F"/>
                </a:solidFill>
                <a:highlight>
                  <a:srgbClr val="FFFF00"/>
                </a:highlight>
              </a:rPr>
              <a:t>From a consolidated view, the asset has not been sold, and the $60,000 book value ($100,000 cost less $40,000 accumulated depreciation) remains appropriate.</a:t>
            </a:r>
            <a:endParaRPr lang="en-US" sz="2500" b="1" kern="0" dirty="0">
              <a:solidFill>
                <a:srgbClr val="21175F"/>
              </a:solidFill>
              <a:highlight>
                <a:srgbClr val="FFFF00"/>
              </a:highlight>
              <a:cs typeface="Times New Roman" pitchFamily="18" charset="0"/>
            </a:endParaRPr>
          </a:p>
          <a:p>
            <a:pPr marL="457200" indent="-457200">
              <a:spcBef>
                <a:spcPts val="600"/>
              </a:spcBef>
              <a:buClr>
                <a:srgbClr val="002060"/>
              </a:buClr>
              <a:buSzPct val="100000"/>
              <a:buFont typeface="+mj-lt"/>
              <a:buAutoNum type="arabicParenR"/>
              <a:defRPr/>
            </a:pPr>
            <a:r>
              <a:rPr lang="en-US" sz="2500" b="1" dirty="0">
                <a:solidFill>
                  <a:srgbClr val="21175F"/>
                </a:solidFill>
              </a:rPr>
              <a:t>Able (seller) reports a $30,000 gain, which is closed to Retained Earnings. </a:t>
            </a:r>
          </a:p>
        </p:txBody>
      </p:sp>
      <p:sp>
        <p:nvSpPr>
          <p:cNvPr id="2" name="Title 1"/>
          <p:cNvSpPr>
            <a:spLocks noGrp="1"/>
          </p:cNvSpPr>
          <p:nvPr>
            <p:ph type="title"/>
          </p:nvPr>
        </p:nvSpPr>
        <p:spPr>
          <a:xfrm>
            <a:off x="152400" y="76200"/>
            <a:ext cx="8763000" cy="1143000"/>
          </a:xfrm>
        </p:spPr>
        <p:txBody>
          <a:bodyPr>
            <a:normAutofit fontScale="90000"/>
          </a:bodyPr>
          <a:lstStyle/>
          <a:p>
            <a:r>
              <a:rPr lang="en-US" kern="0" dirty="0"/>
              <a:t>Depreciable Asset Intra-Entity Transfers Illustrated (continued)</a:t>
            </a:r>
            <a:endParaRPr lang="en-US" dirty="0"/>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
        <p:nvSpPr>
          <p:cNvPr id="7"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45</a:t>
            </a:fld>
            <a:endParaRPr lang="en-US" sz="1000" i="0" dirty="0">
              <a:solidFill>
                <a:srgbClr val="002060"/>
              </a:solidFill>
            </a:endParaRPr>
          </a:p>
        </p:txBody>
      </p:sp>
    </p:spTree>
    <p:extLst>
      <p:ext uri="{BB962C8B-B14F-4D97-AF65-F5344CB8AC3E}">
        <p14:creationId xmlns:p14="http://schemas.microsoft.com/office/powerpoint/2010/main" val="25840398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3"/>
          <p:cNvSpPr>
            <a:spLocks noGrp="1" noChangeArrowheads="1"/>
          </p:cNvSpPr>
          <p:nvPr>
            <p:ph type="title"/>
          </p:nvPr>
        </p:nvSpPr>
        <p:spPr>
          <a:xfrm>
            <a:off x="192024" y="164592"/>
            <a:ext cx="8759952" cy="1207008"/>
          </a:xfrm>
        </p:spPr>
        <p:txBody>
          <a:bodyPr>
            <a:noAutofit/>
          </a:bodyPr>
          <a:lstStyle/>
          <a:p>
            <a:pPr>
              <a:lnSpc>
                <a:spcPct val="85000"/>
              </a:lnSpc>
              <a:defRPr/>
            </a:pPr>
            <a:r>
              <a:rPr lang="en-US" kern="0" dirty="0"/>
              <a:t>Depreciable Asset Intra-Entity Transfers Illustrated (concluded)</a:t>
            </a:r>
          </a:p>
        </p:txBody>
      </p:sp>
      <p:sp>
        <p:nvSpPr>
          <p:cNvPr id="20483" name="Rectangle 4"/>
          <p:cNvSpPr>
            <a:spLocks noGrp="1" noChangeArrowheads="1"/>
          </p:cNvSpPr>
          <p:nvPr>
            <p:ph idx="1"/>
          </p:nvPr>
        </p:nvSpPr>
        <p:spPr>
          <a:xfrm>
            <a:off x="411480" y="1554480"/>
            <a:ext cx="8321040" cy="4937760"/>
          </a:xfrm>
        </p:spPr>
        <p:txBody>
          <a:bodyPr>
            <a:noAutofit/>
          </a:bodyPr>
          <a:lstStyle/>
          <a:p>
            <a:pPr marL="457200" indent="-457200">
              <a:buFont typeface="+mj-lt"/>
              <a:buAutoNum type="arabicParenR" startAt="3"/>
            </a:pPr>
            <a:r>
              <a:rPr lang="en-US" sz="2400" dirty="0">
                <a:solidFill>
                  <a:srgbClr val="21175F"/>
                </a:solidFill>
              </a:rPr>
              <a:t>At 2020 year-end, Baker records expense of $9,000 ($90,000 transfer price ÷ 10 years) assuming straight-line depreciation.</a:t>
            </a:r>
            <a:endParaRPr lang="en-US" sz="2400" dirty="0"/>
          </a:p>
          <a:p>
            <a:pPr marL="917575" indent="-457200">
              <a:buFont typeface="Wingdings" panose="05000000000000000000" pitchFamily="2" charset="2"/>
              <a:buChar char="Ø"/>
            </a:pPr>
            <a:r>
              <a:rPr lang="en-US" sz="2400" dirty="0"/>
              <a:t>Proper depreciation expense for consolidation is based on the asset’s carrying amount to the consolidated entity at the date of the intra-entity transfer. </a:t>
            </a:r>
          </a:p>
          <a:p>
            <a:pPr marL="917575" indent="-457200">
              <a:buFont typeface="Wingdings" panose="05000000000000000000" pitchFamily="2" charset="2"/>
              <a:buChar char="Ø"/>
            </a:pPr>
            <a:r>
              <a:rPr lang="en-US" sz="2400" dirty="0"/>
              <a:t>Consolidated depreciation expenses would be $6,000 ($60,000 carrying amount ÷ 10 remaining years). </a:t>
            </a:r>
          </a:p>
          <a:p>
            <a:pPr marL="917575" indent="-457200">
              <a:buFont typeface="Wingdings" panose="05000000000000000000" pitchFamily="2" charset="2"/>
              <a:buChar char="Ø"/>
            </a:pPr>
            <a:r>
              <a:rPr lang="en-US" sz="2400" dirty="0"/>
              <a:t>A $3,000 consolidated worksheet adjustment to depreciation expense is necessary.</a:t>
            </a:r>
          </a:p>
          <a:p>
            <a:pPr marL="0" indent="0">
              <a:spcBef>
                <a:spcPts val="600"/>
              </a:spcBef>
              <a:buNone/>
            </a:pPr>
            <a:r>
              <a:rPr lang="en-US" sz="2400" dirty="0"/>
              <a:t>A consolidated worksheet entry must return the asset to its pre-transfer historical cost.</a:t>
            </a: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46</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3"/>
          <p:cNvSpPr>
            <a:spLocks noGrp="1" noChangeArrowheads="1"/>
          </p:cNvSpPr>
          <p:nvPr>
            <p:ph type="title"/>
          </p:nvPr>
        </p:nvSpPr>
        <p:spPr>
          <a:xfrm>
            <a:off x="192024" y="164592"/>
            <a:ext cx="8759952" cy="1207008"/>
          </a:xfrm>
        </p:spPr>
        <p:txBody>
          <a:bodyPr>
            <a:noAutofit/>
          </a:bodyPr>
          <a:lstStyle/>
          <a:p>
            <a:pPr>
              <a:lnSpc>
                <a:spcPct val="85000"/>
              </a:lnSpc>
            </a:pPr>
            <a:r>
              <a:rPr lang="en-US" dirty="0"/>
              <a:t>Depreciable Asset Transfers—Year of Transfer (Entry TA)</a:t>
            </a:r>
          </a:p>
        </p:txBody>
      </p:sp>
      <p:sp>
        <p:nvSpPr>
          <p:cNvPr id="2" name="Rectangle 1"/>
          <p:cNvSpPr/>
          <p:nvPr/>
        </p:nvSpPr>
        <p:spPr>
          <a:xfrm>
            <a:off x="411480" y="1554480"/>
            <a:ext cx="8321040" cy="2831544"/>
          </a:xfrm>
          <a:prstGeom prst="rect">
            <a:avLst/>
          </a:prstGeom>
        </p:spPr>
        <p:txBody>
          <a:bodyPr wrap="square">
            <a:spAutoFit/>
          </a:bodyPr>
          <a:lstStyle/>
          <a:p>
            <a:pPr marL="457200" indent="-457200">
              <a:spcBef>
                <a:spcPts val="600"/>
              </a:spcBef>
              <a:buFont typeface="Wingdings" panose="05000000000000000000" pitchFamily="2" charset="2"/>
              <a:buChar char="Ø"/>
            </a:pPr>
            <a:r>
              <a:rPr lang="en-US" b="1" dirty="0">
                <a:solidFill>
                  <a:srgbClr val="FF0000"/>
                </a:solidFill>
              </a:rPr>
              <a:t>The $30,000 intra-entity gain and $3,000 overstated depreciation expense must be eliminated. </a:t>
            </a:r>
          </a:p>
          <a:p>
            <a:pPr marL="457200" indent="-457200">
              <a:spcBef>
                <a:spcPts val="600"/>
              </a:spcBef>
              <a:buFont typeface="Wingdings" panose="05000000000000000000" pitchFamily="2" charset="2"/>
              <a:buChar char="Ø"/>
            </a:pPr>
            <a:r>
              <a:rPr lang="en-US" b="1" dirty="0">
                <a:solidFill>
                  <a:srgbClr val="21175F"/>
                </a:solidFill>
              </a:rPr>
              <a:t>In the year of transfer, consolidation entries TA and ED are applicable with both upstream and downstream transfers. </a:t>
            </a:r>
          </a:p>
          <a:p>
            <a:pPr marL="457200" indent="-457200">
              <a:spcBef>
                <a:spcPts val="600"/>
              </a:spcBef>
              <a:buFont typeface="Wingdings" panose="05000000000000000000" pitchFamily="2" charset="2"/>
              <a:buChar char="Ø"/>
            </a:pPr>
            <a:r>
              <a:rPr lang="en-US" b="1" dirty="0">
                <a:solidFill>
                  <a:srgbClr val="21175F"/>
                </a:solidFill>
              </a:rPr>
              <a:t>Entry TA removes intra-entity gain and returns equipment accounts to balances based on original historical cost. </a:t>
            </a:r>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47</a:t>
            </a:fld>
            <a:endParaRPr lang="en-US" sz="1000" i="0" dirty="0">
              <a:solidFill>
                <a:srgbClr val="002060"/>
              </a:solidFill>
            </a:endParaRPr>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5" name="Content Placeholder 4" descr="Screen Shot 2019-09-12 at 10.02.43 AM.png"/>
          <p:cNvPicPr>
            <a:picLocks noGrp="1" noChangeAspect="1"/>
          </p:cNvPicPr>
          <p:nvPr>
            <p:ph idx="1"/>
          </p:nvPr>
        </p:nvPicPr>
        <p:blipFill>
          <a:blip r:embed="rId3">
            <a:extLst>
              <a:ext uri="{28A0092B-C50C-407E-A947-70E740481C1C}">
                <a14:useLocalDpi xmlns:a14="http://schemas.microsoft.com/office/drawing/2010/main" val="0"/>
              </a:ext>
            </a:extLst>
          </a:blip>
          <a:srcRect t="-56891" b="-56891"/>
          <a:stretch>
            <a:fillRect/>
          </a:stretch>
        </p:blipFill>
        <p:spPr>
          <a:xfrm>
            <a:off x="457200" y="3200400"/>
            <a:ext cx="8229600" cy="4525963"/>
          </a:xfr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3"/>
          <p:cNvSpPr>
            <a:spLocks noGrp="1" noChangeArrowheads="1"/>
          </p:cNvSpPr>
          <p:nvPr>
            <p:ph type="title"/>
          </p:nvPr>
        </p:nvSpPr>
        <p:spPr>
          <a:xfrm>
            <a:off x="192024" y="164592"/>
            <a:ext cx="8759952" cy="1207008"/>
          </a:xfrm>
        </p:spPr>
        <p:txBody>
          <a:bodyPr>
            <a:noAutofit/>
          </a:bodyPr>
          <a:lstStyle/>
          <a:p>
            <a:pPr>
              <a:lnSpc>
                <a:spcPct val="85000"/>
              </a:lnSpc>
            </a:pPr>
            <a:r>
              <a:rPr lang="en-US" sz="3900" dirty="0"/>
              <a:t>Intra-Entity Transactions—Depreciable Asset Transfers (Entry ED)</a:t>
            </a:r>
          </a:p>
        </p:txBody>
      </p:sp>
      <p:sp>
        <p:nvSpPr>
          <p:cNvPr id="9" name="Content Placeholder 8"/>
          <p:cNvSpPr>
            <a:spLocks noGrp="1"/>
          </p:cNvSpPr>
          <p:nvPr>
            <p:ph idx="1"/>
          </p:nvPr>
        </p:nvSpPr>
        <p:spPr>
          <a:xfrm>
            <a:off x="411480" y="1554479"/>
            <a:ext cx="8321040" cy="2169825"/>
          </a:xfrm>
          <a:prstGeom prst="rect">
            <a:avLst/>
          </a:prstGeom>
        </p:spPr>
        <p:txBody>
          <a:bodyPr wrap="square">
            <a:spAutoFit/>
          </a:bodyPr>
          <a:lstStyle/>
          <a:p>
            <a:pPr marL="457200" indent="-457200">
              <a:spcBef>
                <a:spcPts val="600"/>
              </a:spcBef>
              <a:buFont typeface="Wingdings" panose="05000000000000000000" pitchFamily="2" charset="2"/>
              <a:buChar char="Ø"/>
            </a:pPr>
            <a:r>
              <a:rPr lang="en-US" sz="2600" dirty="0">
                <a:solidFill>
                  <a:srgbClr val="21175F"/>
                </a:solidFill>
              </a:rPr>
              <a:t>Deferred intra-entity profits on depreciable asset transfers are achieved on the consolidated worksheet through a credit to depreciation expense. </a:t>
            </a:r>
          </a:p>
          <a:p>
            <a:pPr marL="457200" indent="-457200">
              <a:spcBef>
                <a:spcPts val="600"/>
              </a:spcBef>
              <a:buFont typeface="Wingdings" panose="05000000000000000000" pitchFamily="2" charset="2"/>
              <a:buChar char="Ø"/>
            </a:pPr>
            <a:r>
              <a:rPr lang="en-US" sz="2600" dirty="0">
                <a:solidFill>
                  <a:srgbClr val="21175F"/>
                </a:solidFill>
              </a:rPr>
              <a:t>Entry </a:t>
            </a:r>
            <a:r>
              <a:rPr lang="en-US" sz="2600" b="1" dirty="0">
                <a:solidFill>
                  <a:srgbClr val="21175F"/>
                </a:solidFill>
              </a:rPr>
              <a:t>ED eliminates overstatement of depreciation expense caused by the inflated price.</a:t>
            </a:r>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48</a:t>
            </a:fld>
            <a:endParaRPr lang="en-US" sz="1000" i="0" dirty="0">
              <a:solidFill>
                <a:srgbClr val="002060"/>
              </a:solidFill>
            </a:endParaRPr>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2" name="Picture 1" descr="Screen Shot 2019-09-12 at 10.04.0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038600"/>
            <a:ext cx="9144000" cy="2016279"/>
          </a:xfrm>
          <a:prstGeom prst="rect">
            <a:avLst/>
          </a:prstGeom>
        </p:spPr>
      </p:pic>
    </p:spTree>
    <p:extLst>
      <p:ext uri="{BB962C8B-B14F-4D97-AF65-F5344CB8AC3E}">
        <p14:creationId xmlns:p14="http://schemas.microsoft.com/office/powerpoint/2010/main" val="205889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9"/>
          <p:cNvSpPr>
            <a:spLocks noGrp="1" noChangeArrowheads="1"/>
          </p:cNvSpPr>
          <p:nvPr>
            <p:ph type="title"/>
          </p:nvPr>
        </p:nvSpPr>
        <p:spPr>
          <a:xfrm>
            <a:off x="192024" y="164592"/>
            <a:ext cx="8763000" cy="1207008"/>
          </a:xfrm>
        </p:spPr>
        <p:txBody>
          <a:bodyPr/>
          <a:lstStyle/>
          <a:p>
            <a:r>
              <a:rPr lang="en-US" sz="4000" dirty="0"/>
              <a:t>Learning Objective 5-2</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2060"/>
                </a:solidFill>
              </a:rPr>
              <a:t>Demonstrate the consolidation procedures to eliminate intra-entity sales and purchases balances.</a:t>
            </a:r>
            <a:endParaRPr lang="en-US" sz="3600" b="1" dirty="0">
              <a:solidFill>
                <a:srgbClr val="002060"/>
              </a:solidFill>
              <a:cs typeface="Times New Roman" pitchFamily="18" charset="0"/>
            </a:endParaRP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5</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733177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9" name="Rectangle 5"/>
          <p:cNvSpPr>
            <a:spLocks noGrp="1" noChangeArrowheads="1"/>
          </p:cNvSpPr>
          <p:nvPr>
            <p:ph type="title"/>
          </p:nvPr>
        </p:nvSpPr>
        <p:spPr>
          <a:xfrm>
            <a:off x="192024" y="164592"/>
            <a:ext cx="8763000" cy="1207008"/>
          </a:xfrm>
        </p:spPr>
        <p:txBody>
          <a:bodyPr>
            <a:noAutofit/>
          </a:bodyPr>
          <a:lstStyle/>
          <a:p>
            <a:pPr>
              <a:lnSpc>
                <a:spcPct val="85000"/>
              </a:lnSpc>
            </a:pPr>
            <a:r>
              <a:rPr lang="en-US" dirty="0"/>
              <a:t>Sales and Purchases—Intra-Entity Example</a:t>
            </a:r>
          </a:p>
        </p:txBody>
      </p:sp>
      <p:sp>
        <p:nvSpPr>
          <p:cNvPr id="1030" name="Rectangle 6"/>
          <p:cNvSpPr>
            <a:spLocks noGrp="1" noChangeArrowheads="1"/>
          </p:cNvSpPr>
          <p:nvPr>
            <p:ph idx="1"/>
          </p:nvPr>
        </p:nvSpPr>
        <p:spPr>
          <a:xfrm>
            <a:off x="411480" y="1554480"/>
            <a:ext cx="8321040" cy="4937760"/>
          </a:xfrm>
        </p:spPr>
        <p:txBody>
          <a:bodyPr>
            <a:noAutofit/>
          </a:bodyPr>
          <a:lstStyle/>
          <a:p>
            <a:pPr marL="0" indent="0">
              <a:buClr>
                <a:srgbClr val="21175F"/>
              </a:buClr>
              <a:buNone/>
            </a:pPr>
            <a:r>
              <a:rPr lang="en-US" sz="2600" dirty="0"/>
              <a:t>Arlington Company makes an $80,000 inventory sale to Zirkin Company, an affiliated party within a business combination. </a:t>
            </a:r>
          </a:p>
          <a:p>
            <a:pPr marL="457200" indent="-457200">
              <a:spcBef>
                <a:spcPts val="600"/>
              </a:spcBef>
              <a:buClr>
                <a:srgbClr val="21175F"/>
              </a:buClr>
              <a:buFont typeface="Wingdings" panose="05000000000000000000" pitchFamily="2" charset="2"/>
              <a:buChar char="Ø"/>
            </a:pPr>
            <a:r>
              <a:rPr lang="en-US" sz="2600" dirty="0"/>
              <a:t>Both parties record the transfer in their internal records as a normal sale/purchase. </a:t>
            </a:r>
          </a:p>
          <a:p>
            <a:pPr marL="457200" indent="-457200">
              <a:spcBef>
                <a:spcPts val="600"/>
              </a:spcBef>
              <a:buClr>
                <a:srgbClr val="21175F"/>
              </a:buClr>
              <a:buFont typeface="Wingdings" panose="05000000000000000000" pitchFamily="2" charset="2"/>
              <a:buChar char="Ø"/>
            </a:pPr>
            <a:r>
              <a:rPr lang="en-US" sz="2600" dirty="0"/>
              <a:t>In the consolidated financial statements, all intra-entity inventory transfers must be eliminated.</a:t>
            </a:r>
          </a:p>
          <a:p>
            <a:pPr marL="457200" indent="-457200">
              <a:spcBef>
                <a:spcPts val="600"/>
              </a:spcBef>
              <a:buClr>
                <a:srgbClr val="21175F"/>
              </a:buClr>
              <a:buFont typeface="Wingdings" panose="05000000000000000000" pitchFamily="2" charset="2"/>
              <a:buChar char="Ø"/>
            </a:pPr>
            <a:r>
              <a:rPr lang="en-US" sz="2600" dirty="0"/>
              <a:t>A consolidation worksheet entry, </a:t>
            </a:r>
            <a:r>
              <a:rPr lang="en-US" sz="2600" dirty="0">
                <a:solidFill>
                  <a:srgbClr val="FF0000"/>
                </a:solidFill>
              </a:rPr>
              <a:t>TI</a:t>
            </a:r>
            <a:r>
              <a:rPr lang="en-US" sz="2600" dirty="0"/>
              <a:t>, will remove the resulting balances from the externally reported figures. </a:t>
            </a:r>
          </a:p>
          <a:p>
            <a:pPr>
              <a:buClr>
                <a:srgbClr val="21175F"/>
              </a:buClr>
              <a:buFont typeface="Wingdings" panose="05000000000000000000" pitchFamily="2" charset="2"/>
              <a:buChar char="Ø"/>
            </a:pPr>
            <a:endParaRPr lang="en-US" sz="2600" dirty="0"/>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6</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9" name="Rectangle 5"/>
          <p:cNvSpPr>
            <a:spLocks noGrp="1" noChangeArrowheads="1"/>
          </p:cNvSpPr>
          <p:nvPr>
            <p:ph type="title"/>
          </p:nvPr>
        </p:nvSpPr>
        <p:spPr>
          <a:xfrm>
            <a:off x="192024" y="164592"/>
            <a:ext cx="8763000" cy="1207008"/>
          </a:xfrm>
        </p:spPr>
        <p:txBody>
          <a:bodyPr>
            <a:noAutofit/>
          </a:bodyPr>
          <a:lstStyle/>
          <a:p>
            <a:pPr>
              <a:lnSpc>
                <a:spcPct val="85000"/>
              </a:lnSpc>
            </a:pPr>
            <a:r>
              <a:rPr lang="en-US" dirty="0"/>
              <a:t>Sales and Purchases—Intra-Entity</a:t>
            </a:r>
            <a:br>
              <a:rPr lang="en-US" dirty="0"/>
            </a:br>
            <a:r>
              <a:rPr lang="en-US" dirty="0"/>
              <a:t>Entry TI</a:t>
            </a:r>
          </a:p>
        </p:txBody>
      </p:sp>
      <p:sp>
        <p:nvSpPr>
          <p:cNvPr id="1030" name="Rectangle 6"/>
          <p:cNvSpPr>
            <a:spLocks noGrp="1" noChangeArrowheads="1"/>
          </p:cNvSpPr>
          <p:nvPr>
            <p:ph idx="1"/>
          </p:nvPr>
        </p:nvSpPr>
        <p:spPr>
          <a:xfrm>
            <a:off x="411480" y="1554480"/>
            <a:ext cx="8321040" cy="3200400"/>
          </a:xfrm>
        </p:spPr>
        <p:txBody>
          <a:bodyPr>
            <a:noAutofit/>
          </a:bodyPr>
          <a:lstStyle/>
          <a:p>
            <a:pPr marL="457200" indent="-457200">
              <a:spcBef>
                <a:spcPts val="600"/>
              </a:spcBef>
              <a:buClr>
                <a:srgbClr val="21175F"/>
              </a:buClr>
              <a:buFont typeface="Wingdings" panose="05000000000000000000" pitchFamily="2" charset="2"/>
              <a:buChar char="Ø"/>
            </a:pPr>
            <a:r>
              <a:rPr lang="en-US" sz="2800" dirty="0"/>
              <a:t>Cost of Goods Sold is reduced under the assumption that the Purchases account usually is closed out prior to the consolidation process.</a:t>
            </a:r>
          </a:p>
          <a:p>
            <a:pPr marL="457200" indent="-457200">
              <a:spcBef>
                <a:spcPts val="600"/>
              </a:spcBef>
              <a:buClr>
                <a:srgbClr val="21175F"/>
              </a:buClr>
              <a:buFont typeface="Wingdings" panose="05000000000000000000" pitchFamily="2" charset="2"/>
              <a:buChar char="Ø"/>
            </a:pPr>
            <a:r>
              <a:rPr lang="en-US" sz="2800" dirty="0"/>
              <a:t>Total recorded (intra-entity) sales is deleted regardless of whether the transfer was downstream (from parent to subsidiary) or upstream (from subsidiary to parent). </a:t>
            </a:r>
            <a:endParaRPr lang="en-US" sz="2600" dirty="0"/>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7</a:t>
            </a:fld>
            <a:endParaRPr lang="en-US" sz="1000" i="0" dirty="0">
              <a:solidFill>
                <a:srgbClr val="002060"/>
              </a:solidFill>
            </a:endParaRPr>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pic>
        <p:nvPicPr>
          <p:cNvPr id="2" name="Picture 1" descr="Screen Shot 2019-09-11 at 2.27.0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24400"/>
            <a:ext cx="9144000" cy="1782987"/>
          </a:xfrm>
          <a:prstGeom prst="rect">
            <a:avLst/>
          </a:prstGeom>
        </p:spPr>
      </p:pic>
    </p:spTree>
    <p:extLst>
      <p:ext uri="{BB962C8B-B14F-4D97-AF65-F5344CB8AC3E}">
        <p14:creationId xmlns:p14="http://schemas.microsoft.com/office/powerpoint/2010/main" val="3684547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9"/>
          <p:cNvSpPr>
            <a:spLocks noGrp="1" noChangeArrowheads="1"/>
          </p:cNvSpPr>
          <p:nvPr>
            <p:ph type="title"/>
          </p:nvPr>
        </p:nvSpPr>
        <p:spPr>
          <a:xfrm>
            <a:off x="192024" y="164592"/>
            <a:ext cx="8763000" cy="1207008"/>
          </a:xfrm>
        </p:spPr>
        <p:txBody>
          <a:bodyPr/>
          <a:lstStyle/>
          <a:p>
            <a:r>
              <a:rPr lang="en-US" sz="4000" dirty="0"/>
              <a:t>Learning Objective 5-3</a:t>
            </a:r>
          </a:p>
        </p:txBody>
      </p:sp>
      <p:sp>
        <p:nvSpPr>
          <p:cNvPr id="198664" name="Rectangle 8"/>
          <p:cNvSpPr>
            <a:spLocks noChangeArrowheads="1"/>
          </p:cNvSpPr>
          <p:nvPr/>
        </p:nvSpPr>
        <p:spPr bwMode="auto">
          <a:xfrm>
            <a:off x="411480" y="1554480"/>
            <a:ext cx="8321040" cy="4937760"/>
          </a:xfrm>
          <a:prstGeom prst="rect">
            <a:avLst/>
          </a:prstGeom>
          <a:noFill/>
          <a:ln w="12700">
            <a:noFill/>
            <a:miter lim="800000"/>
            <a:headEnd/>
            <a:tailEnd/>
          </a:ln>
          <a:effectLst/>
        </p:spPr>
        <p:txBody>
          <a:bodyPr anchor="t" anchorCtr="0"/>
          <a:lstStyle/>
          <a:p>
            <a:r>
              <a:rPr lang="en-US" sz="3600" b="1" dirty="0">
                <a:solidFill>
                  <a:srgbClr val="002060"/>
                </a:solidFill>
              </a:rPr>
              <a:t>Explain why consolidated entities defer intra-entity gross profit in ending inventory and the consolidation procedures required to subsequently recognize profits.</a:t>
            </a:r>
            <a:endParaRPr lang="en-US" sz="3600" b="1" dirty="0">
              <a:solidFill>
                <a:srgbClr val="002060"/>
              </a:solidFill>
              <a:cs typeface="Times New Roman" pitchFamily="18" charset="0"/>
            </a:endParaRPr>
          </a:p>
        </p:txBody>
      </p:sp>
      <p:sp>
        <p:nvSpPr>
          <p:cNvPr id="5"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8</a:t>
            </a:fld>
            <a:endParaRPr lang="en-US" sz="1000" i="0" dirty="0">
              <a:solidFill>
                <a:srgbClr val="002060"/>
              </a:solidFill>
            </a:endParaRPr>
          </a:p>
        </p:txBody>
      </p:sp>
      <p:sp>
        <p:nvSpPr>
          <p:cNvPr id="6" name="Rectangle 5"/>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136277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192024" y="164592"/>
            <a:ext cx="8759952" cy="1207008"/>
          </a:xfrm>
        </p:spPr>
        <p:txBody>
          <a:bodyPr>
            <a:normAutofit/>
          </a:bodyPr>
          <a:lstStyle/>
          <a:p>
            <a:r>
              <a:rPr lang="en-US" dirty="0"/>
              <a:t>Intra-Entity Gross Profit</a:t>
            </a:r>
          </a:p>
        </p:txBody>
      </p:sp>
      <p:sp>
        <p:nvSpPr>
          <p:cNvPr id="2053" name="Rectangle 5"/>
          <p:cNvSpPr>
            <a:spLocks noGrp="1" noChangeArrowheads="1"/>
          </p:cNvSpPr>
          <p:nvPr>
            <p:ph idx="1"/>
          </p:nvPr>
        </p:nvSpPr>
        <p:spPr>
          <a:xfrm>
            <a:off x="411480" y="1554480"/>
            <a:ext cx="8321040" cy="4937760"/>
          </a:xfrm>
        </p:spPr>
        <p:txBody>
          <a:bodyPr>
            <a:noAutofit/>
          </a:bodyPr>
          <a:lstStyle/>
          <a:p>
            <a:pPr marL="457200" indent="-457200">
              <a:spcBef>
                <a:spcPts val="600"/>
              </a:spcBef>
              <a:buFont typeface="Wingdings" panose="05000000000000000000" pitchFamily="2" charset="2"/>
              <a:buChar char="Ø"/>
            </a:pPr>
            <a:r>
              <a:rPr lang="en-US" sz="2600" dirty="0"/>
              <a:t>Removal of the sale/purchase is often just the first in a series of consolidation entries necessitated by inventory transfers.</a:t>
            </a:r>
          </a:p>
          <a:p>
            <a:pPr marL="457200" indent="-457200">
              <a:spcBef>
                <a:spcPts val="600"/>
              </a:spcBef>
              <a:buFont typeface="Wingdings" panose="05000000000000000000" pitchFamily="2" charset="2"/>
              <a:buChar char="Ø"/>
            </a:pPr>
            <a:r>
              <a:rPr lang="en-US" sz="2600" dirty="0">
                <a:solidFill>
                  <a:srgbClr val="21175F"/>
                </a:solidFill>
              </a:rPr>
              <a:t>Assume that Arlington acquired or produced this inventory at a cost of $50,000 and sold it to Zirkin at the indicated $80,000 price. </a:t>
            </a:r>
          </a:p>
          <a:p>
            <a:pPr marL="457200" indent="-457200">
              <a:spcBef>
                <a:spcPts val="600"/>
              </a:spcBef>
              <a:buFont typeface="Wingdings" panose="05000000000000000000" pitchFamily="2" charset="2"/>
              <a:buChar char="Ø"/>
            </a:pPr>
            <a:r>
              <a:rPr lang="en-US" sz="2600" dirty="0">
                <a:solidFill>
                  <a:srgbClr val="21175F"/>
                </a:solidFill>
              </a:rPr>
              <a:t>From a consolidated perspective, the inventory still has a historical cost of only $50,000.</a:t>
            </a:r>
          </a:p>
          <a:p>
            <a:pPr marL="457200" indent="-457200">
              <a:spcBef>
                <a:spcPts val="600"/>
              </a:spcBef>
              <a:buFont typeface="Wingdings" panose="05000000000000000000" pitchFamily="2" charset="2"/>
              <a:buChar char="Ø"/>
            </a:pPr>
            <a:r>
              <a:rPr lang="en-US" sz="2600" dirty="0">
                <a:solidFill>
                  <a:srgbClr val="21175F"/>
                </a:solidFill>
              </a:rPr>
              <a:t>Zirkin’s records reflect the inventory at the $80,000 transfer price. </a:t>
            </a:r>
          </a:p>
        </p:txBody>
      </p:sp>
      <p:sp>
        <p:nvSpPr>
          <p:cNvPr id="2054" name="Rectangle 7"/>
          <p:cNvSpPr>
            <a:spLocks noChangeArrowheads="1"/>
          </p:cNvSpPr>
          <p:nvPr/>
        </p:nvSpPr>
        <p:spPr bwMode="auto">
          <a:xfrm>
            <a:off x="3124200" y="5181600"/>
            <a:ext cx="990600" cy="304800"/>
          </a:xfrm>
          <a:prstGeom prst="rect">
            <a:avLst/>
          </a:prstGeom>
          <a:noFill/>
          <a:ln w="12700">
            <a:noFill/>
            <a:miter lim="800000"/>
            <a:headEnd/>
            <a:tailEnd/>
          </a:ln>
        </p:spPr>
        <p:txBody>
          <a:bodyPr wrap="none" anchor="ctr"/>
          <a:lstStyle/>
          <a:p>
            <a:endParaRPr lang="en-US" dirty="0">
              <a:solidFill>
                <a:schemeClr val="tx2"/>
              </a:solidFill>
            </a:endParaRPr>
          </a:p>
        </p:txBody>
      </p:sp>
      <p:sp>
        <p:nvSpPr>
          <p:cNvPr id="6" name="Slide Number Placeholder 8"/>
          <p:cNvSpPr>
            <a:spLocks noGrp="1"/>
          </p:cNvSpPr>
          <p:nvPr>
            <p:ph type="sldNum" sz="quarter" idx="12"/>
          </p:nvPr>
        </p:nvSpPr>
        <p:spPr>
          <a:xfrm>
            <a:off x="8229600" y="6553200"/>
            <a:ext cx="533400" cy="384048"/>
          </a:xfrm>
        </p:spPr>
        <p:txBody>
          <a:bodyPr anchor="t" anchorCtr="0"/>
          <a:lstStyle/>
          <a:p>
            <a:pPr algn="l"/>
            <a:r>
              <a:rPr lang="en-US" sz="1000" i="0" dirty="0">
                <a:solidFill>
                  <a:srgbClr val="002060"/>
                </a:solidFill>
              </a:rPr>
              <a:t>5-</a:t>
            </a:r>
            <a:fld id="{0CD9D783-C76B-4F4C-BE39-54956A6C4847}" type="slidenum">
              <a:rPr lang="en-US" sz="1000" i="0" smtClean="0">
                <a:solidFill>
                  <a:srgbClr val="002060"/>
                </a:solidFill>
              </a:rPr>
              <a:pPr algn="l"/>
              <a:t>9</a:t>
            </a:fld>
            <a:endParaRPr lang="en-US" sz="1000" i="0" dirty="0">
              <a:solidFill>
                <a:srgbClr val="002060"/>
              </a:solidFill>
            </a:endParaRPr>
          </a:p>
        </p:txBody>
      </p:sp>
      <p:sp>
        <p:nvSpPr>
          <p:cNvPr id="7" name="Rectangle 6"/>
          <p:cNvSpPr/>
          <p:nvPr/>
        </p:nvSpPr>
        <p:spPr>
          <a:xfrm>
            <a:off x="466725" y="6537960"/>
            <a:ext cx="8210550" cy="230832"/>
          </a:xfrm>
          <a:prstGeom prst="rect">
            <a:avLst/>
          </a:prstGeom>
        </p:spPr>
        <p:txBody>
          <a:bodyPr wrap="square">
            <a:spAutoFit/>
          </a:bodyPr>
          <a:lstStyle/>
          <a:p>
            <a:pPr algn="ctr"/>
            <a:r>
              <a:rPr lang="en-IN" sz="900" dirty="0">
                <a:solidFill>
                  <a:srgbClr val="000066"/>
                </a:solidFill>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41225225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10626</TotalTime>
  <Pages>10</Pages>
  <Words>6736</Words>
  <Application>Microsoft Office PowerPoint</Application>
  <PresentationFormat>On-screen Show (4:3)</PresentationFormat>
  <Paragraphs>347</Paragraphs>
  <Slides>48</Slides>
  <Notes>36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Arial</vt:lpstr>
      <vt:lpstr>Calibri</vt:lpstr>
      <vt:lpstr>Times New Roman</vt:lpstr>
      <vt:lpstr>Wingdings</vt:lpstr>
      <vt:lpstr>Office Theme</vt:lpstr>
      <vt:lpstr>Chapter Five</vt:lpstr>
      <vt:lpstr>Learning Objective 5-1</vt:lpstr>
      <vt:lpstr>Intra-Entity Transactions</vt:lpstr>
      <vt:lpstr>Intra-Entity Transactions (continued)</vt:lpstr>
      <vt:lpstr>Learning Objective 5-2</vt:lpstr>
      <vt:lpstr>Sales and Purchases—Intra-Entity Example</vt:lpstr>
      <vt:lpstr>Sales and Purchases—Intra-Entity Entry TI</vt:lpstr>
      <vt:lpstr>Learning Objective 5-3</vt:lpstr>
      <vt:lpstr>Intra-Entity Gross Profit</vt:lpstr>
      <vt:lpstr>Intra-Entity Gross Profit (continued)</vt:lpstr>
      <vt:lpstr>Intra-Entity Gross Profit—Entry G All Inventory Remains at Year-End</vt:lpstr>
      <vt:lpstr>Learning Objective 5-5</vt:lpstr>
      <vt:lpstr>Unrealized Gross Profit—Effect on Noncontrolling Interest</vt:lpstr>
      <vt:lpstr>Intra-Entity Gross Profit</vt:lpstr>
      <vt:lpstr>Summary of Consolidation</vt:lpstr>
      <vt:lpstr>Intra-Entity Inventory Transfer</vt:lpstr>
      <vt:lpstr>Intra-Entity Inventory Transfers—Equity Method Example (continued)</vt:lpstr>
      <vt:lpstr>Intra-Entity Inventory Transfers—Equity Method Example</vt:lpstr>
      <vt:lpstr>Down Stream Sale</vt:lpstr>
      <vt:lpstr>Down Stream Sale</vt:lpstr>
      <vt:lpstr>Consolidation</vt:lpstr>
      <vt:lpstr>Consolidation</vt:lpstr>
      <vt:lpstr>Intra-Entity Inventory Transfers—Entry *G Example</vt:lpstr>
      <vt:lpstr>Intra-Entity Inventory Downstream Transfer—Entry TI and Entry G</vt:lpstr>
      <vt:lpstr>Net Income Attributable to the  Noncontrolling Interest </vt:lpstr>
      <vt:lpstr>Intra-Entity Transactions—Upstream Inventory Transfers</vt:lpstr>
      <vt:lpstr>Upstream Transfer</vt:lpstr>
      <vt:lpstr>Upstream Transfer</vt:lpstr>
      <vt:lpstr>Upstream Transfer</vt:lpstr>
      <vt:lpstr>Consolidation - Upstream</vt:lpstr>
      <vt:lpstr>Consolidation - Upstream</vt:lpstr>
      <vt:lpstr>Intra-Entity Transactions—Upstream Inventory Transfers (continued)</vt:lpstr>
      <vt:lpstr>Intra-Entity Transactions—Upstream Inventory Transfers (Entry *G)</vt:lpstr>
      <vt:lpstr>Intra-Entity Transactions—Upstream Inventory Transfers (Entry S)</vt:lpstr>
      <vt:lpstr>Consolidations—Downstream versus Upstream Transfers (Entry *G)</vt:lpstr>
      <vt:lpstr>Consolidations—Downstream versus Upstream Transfers (Entry S)</vt:lpstr>
      <vt:lpstr>Learning Objective 5-6</vt:lpstr>
      <vt:lpstr>Intra-Entity Transactions—Land Transfers</vt:lpstr>
      <vt:lpstr>Intra-Entity Transactions—Land Transfers (continued)</vt:lpstr>
      <vt:lpstr>Eliminating Intra-Entity Gains—Land Transfers (Entry TL)</vt:lpstr>
      <vt:lpstr>Intra-Entity Transactions—Land Transfers (Entry *GL) – until we sell</vt:lpstr>
      <vt:lpstr>Eliminating Intra-Entity Gains—Land Transfers (Entry *GL Sale to Outside Party)</vt:lpstr>
      <vt:lpstr>Learning Objective 5-7</vt:lpstr>
      <vt:lpstr>Depreciable Asset Intra-Entity Transfers Illustrated</vt:lpstr>
      <vt:lpstr>Depreciable Asset Intra-Entity Transfers Illustrated (continued)</vt:lpstr>
      <vt:lpstr>Depreciable Asset Intra-Entity Transfers Illustrated (concluded)</vt:lpstr>
      <vt:lpstr>Depreciable Asset Transfers—Year of Transfer (Entry TA)</vt:lpstr>
      <vt:lpstr>Intra-Entity Transactions—Depreciable Asset Transfers (Entry 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Accounting by Hoyle et al, 6th Edition</dc:title>
  <dc:subject>Chapter 1</dc:subject>
  <dc:creator>Anna L Lusher</dc:creator>
  <cp:lastModifiedBy>sylvester</cp:lastModifiedBy>
  <cp:revision>578</cp:revision>
  <cp:lastPrinted>2016-08-09T17:23:49Z</cp:lastPrinted>
  <dcterms:created xsi:type="dcterms:W3CDTF">1998-05-05T02:49:56Z</dcterms:created>
  <dcterms:modified xsi:type="dcterms:W3CDTF">2023-10-26T16:51:11Z</dcterms:modified>
</cp:coreProperties>
</file>