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5.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6.xml" ContentType="application/vnd.openxmlformats-officedocument.presentationml.tags+xml"/>
  <Override PartName="/ppt/notesSlides/notesSlide37.xml" ContentType="application/vnd.openxmlformats-officedocument.presentationml.notesSlide+xml"/>
  <Override PartName="/ppt/tags/tag7.xml" ContentType="application/vnd.openxmlformats-officedocument.presentationml.tags+xml"/>
  <Override PartName="/ppt/notesSlides/notesSlide38.xml" ContentType="application/vnd.openxmlformats-officedocument.presentationml.notesSlide+xml"/>
  <Override PartName="/ppt/tags/tag8.xml" ContentType="application/vnd.openxmlformats-officedocument.presentationml.tags+xml"/>
  <Override PartName="/ppt/notesSlides/notesSlide39.xml" ContentType="application/vnd.openxmlformats-officedocument.presentationml.notesSlide+xml"/>
  <Override PartName="/ppt/tags/tag9.xml" ContentType="application/vnd.openxmlformats-officedocument.presentationml.tags+xml"/>
  <Override PartName="/ppt/notesSlides/notesSlide40.xml" ContentType="application/vnd.openxmlformats-officedocument.presentationml.notesSlide+xml"/>
  <Override PartName="/ppt/tags/tag10.xml" ContentType="application/vnd.openxmlformats-officedocument.presentationml.tags+xml"/>
  <Override PartName="/ppt/notesSlides/notesSlide41.xml" ContentType="application/vnd.openxmlformats-officedocument.presentationml.notesSlide+xml"/>
  <Override PartName="/ppt/tags/tag11.xml" ContentType="application/vnd.openxmlformats-officedocument.presentationml.tags+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52"/>
  </p:notesMasterIdLst>
  <p:handoutMasterIdLst>
    <p:handoutMasterId r:id="rId53"/>
  </p:handoutMasterIdLst>
  <p:sldIdLst>
    <p:sldId id="411" r:id="rId2"/>
    <p:sldId id="421" r:id="rId3"/>
    <p:sldId id="412" r:id="rId4"/>
    <p:sldId id="459" r:id="rId5"/>
    <p:sldId id="431" r:id="rId6"/>
    <p:sldId id="401" r:id="rId7"/>
    <p:sldId id="414" r:id="rId8"/>
    <p:sldId id="413" r:id="rId9"/>
    <p:sldId id="415" r:id="rId10"/>
    <p:sldId id="422" r:id="rId11"/>
    <p:sldId id="407" r:id="rId12"/>
    <p:sldId id="432" r:id="rId13"/>
    <p:sldId id="433" r:id="rId14"/>
    <p:sldId id="416" r:id="rId15"/>
    <p:sldId id="434" r:id="rId16"/>
    <p:sldId id="423" r:id="rId17"/>
    <p:sldId id="435" r:id="rId18"/>
    <p:sldId id="424" r:id="rId19"/>
    <p:sldId id="436" r:id="rId20"/>
    <p:sldId id="437" r:id="rId21"/>
    <p:sldId id="439" r:id="rId22"/>
    <p:sldId id="440" r:id="rId23"/>
    <p:sldId id="403" r:id="rId24"/>
    <p:sldId id="442" r:id="rId25"/>
    <p:sldId id="443" r:id="rId26"/>
    <p:sldId id="425" r:id="rId27"/>
    <p:sldId id="444" r:id="rId28"/>
    <p:sldId id="445" r:id="rId29"/>
    <p:sldId id="446" r:id="rId30"/>
    <p:sldId id="447" r:id="rId31"/>
    <p:sldId id="448" r:id="rId32"/>
    <p:sldId id="449" r:id="rId33"/>
    <p:sldId id="388" r:id="rId34"/>
    <p:sldId id="450" r:id="rId35"/>
    <p:sldId id="454" r:id="rId36"/>
    <p:sldId id="455" r:id="rId37"/>
    <p:sldId id="426" r:id="rId38"/>
    <p:sldId id="350" r:id="rId39"/>
    <p:sldId id="427" r:id="rId40"/>
    <p:sldId id="355" r:id="rId41"/>
    <p:sldId id="358" r:id="rId42"/>
    <p:sldId id="356" r:id="rId43"/>
    <p:sldId id="462" r:id="rId44"/>
    <p:sldId id="460" r:id="rId45"/>
    <p:sldId id="461" r:id="rId46"/>
    <p:sldId id="463" r:id="rId47"/>
    <p:sldId id="467" r:id="rId48"/>
    <p:sldId id="464" r:id="rId49"/>
    <p:sldId id="465" r:id="rId50"/>
    <p:sldId id="466" r:id="rId51"/>
  </p:sldIdLst>
  <p:sldSz cx="9144000" cy="6858000" type="screen4x3"/>
  <p:notesSz cx="7010400" cy="9296400"/>
  <p:custDataLst>
    <p:tags r:id="rId54"/>
  </p:custData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bbie" initials="BG" lastIdx="9" clrIdx="0"/>
  <p:cmAuthor id="1" name=" " initials="MSOffice" lastIdx="2" clrIdx="1"/>
  <p:cmAuthor id="2" name="Anna Lusher" initials="AL" lastIdx="1" clrIdx="2"/>
  <p:cmAuthor id="3" name="Bobbie Gershman" initials="BG" lastIdx="39" clrIdx="3"/>
  <p:cmAuthor id="4" name="Amanda Brenner" initials="" lastIdx="0" clrIdx="4"/>
  <p:cmAuthor id="5" name="John Abernathy" initials="JA" lastIdx="9" clrIdx="5"/>
  <p:cmAuthor id="6" name="Elizabeth Pappas" initials="EP"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663300"/>
    <a:srgbClr val="FFFFFF"/>
    <a:srgbClr val="00FF00"/>
    <a:srgbClr val="000099"/>
    <a:srgbClr val="FF0000"/>
    <a:srgbClr val="CCFFCC"/>
    <a:srgbClr val="CCFFFF"/>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8" autoAdjust="0"/>
    <p:restoredTop sz="83308" autoAdjust="0"/>
  </p:normalViewPr>
  <p:slideViewPr>
    <p:cSldViewPr>
      <p:cViewPr varScale="1">
        <p:scale>
          <a:sx n="53" d="100"/>
          <a:sy n="53" d="100"/>
        </p:scale>
        <p:origin x="900" y="5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9.xml"/><Relationship Id="rId5" Type="http://schemas.openxmlformats.org/officeDocument/2006/relationships/slide" Target="slides/slide37.xml"/><Relationship Id="rId4"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6077304" y="234025"/>
            <a:ext cx="775688" cy="275986"/>
          </a:xfrm>
          <a:prstGeom prst="rect">
            <a:avLst/>
          </a:prstGeom>
          <a:noFill/>
          <a:ln w="12700">
            <a:noFill/>
            <a:miter lim="800000"/>
            <a:headEnd/>
            <a:tailEnd/>
          </a:ln>
          <a:effectLst/>
        </p:spPr>
        <p:txBody>
          <a:bodyPr lIns="92207" tIns="45295" rIns="92207" bIns="45295">
            <a:spAutoFit/>
          </a:bodyPr>
          <a:lstStyle/>
          <a:p>
            <a:pPr algn="ctr">
              <a:spcBef>
                <a:spcPct val="50000"/>
              </a:spcBef>
              <a:defRPr/>
            </a:pPr>
            <a:r>
              <a:rPr lang="en-US" sz="1200" dirty="0">
                <a:latin typeface="Arial" charset="0"/>
              </a:rPr>
              <a:t>1-</a:t>
            </a:r>
            <a:fld id="{21C4B351-D9D5-4F25-9DC5-0B68ACCEB166}" type="slidenum">
              <a:rPr lang="en-US" sz="1200">
                <a:latin typeface="Arial" charset="0"/>
              </a:rPr>
              <a:pPr algn="ctr">
                <a:spcBef>
                  <a:spcPct val="50000"/>
                </a:spcBef>
                <a:defRPr/>
              </a:pPr>
              <a:t>‹#›</a:t>
            </a:fld>
            <a:endParaRPr lang="en-US" sz="1200" dirty="0">
              <a:latin typeface="Arial" charset="0"/>
            </a:endParaRPr>
          </a:p>
        </p:txBody>
      </p:sp>
    </p:spTree>
    <p:extLst>
      <p:ext uri="{BB962C8B-B14F-4D97-AF65-F5344CB8AC3E}">
        <p14:creationId xmlns:p14="http://schemas.microsoft.com/office/powerpoint/2010/main" val="23433254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4720" y="4415790"/>
            <a:ext cx="5140960" cy="4183380"/>
          </a:xfrm>
          <a:prstGeom prst="rect">
            <a:avLst/>
          </a:prstGeom>
          <a:noFill/>
          <a:ln w="12700">
            <a:noFill/>
            <a:miter lim="800000"/>
            <a:headEnd/>
            <a:tailEnd/>
          </a:ln>
          <a:effectLst/>
        </p:spPr>
        <p:txBody>
          <a:bodyPr vert="horz" wrap="square" lIns="92207" tIns="45295" rIns="92207" bIns="4529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39" name="Rectangle 3"/>
          <p:cNvSpPr>
            <a:spLocks noGrp="1" noRot="1" noChangeAspect="1" noChangeArrowheads="1" noTextEdit="1"/>
          </p:cNvSpPr>
          <p:nvPr>
            <p:ph type="sldImg" idx="2"/>
          </p:nvPr>
        </p:nvSpPr>
        <p:spPr bwMode="auto">
          <a:xfrm>
            <a:off x="1189038" y="703263"/>
            <a:ext cx="4632325" cy="347345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31453899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2157319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89038" y="703263"/>
            <a:ext cx="4632325" cy="3473450"/>
          </a:xfrm>
          <a:ln/>
        </p:spPr>
      </p:sp>
      <p:sp>
        <p:nvSpPr>
          <p:cNvPr id="19459" name="Rectangle 3"/>
          <p:cNvSpPr>
            <a:spLocks noGrp="1" noChangeArrowheads="1"/>
          </p:cNvSpPr>
          <p:nvPr>
            <p:ph type="body" idx="1"/>
          </p:nvPr>
        </p:nvSpPr>
        <p:spPr>
          <a:noFill/>
          <a:ln w="9525"/>
        </p:spPr>
        <p:txBody>
          <a:bodyPr/>
          <a:lstStyle/>
          <a:p>
            <a:pPr defTabSz="931774">
              <a:defRPr/>
            </a:pPr>
            <a:endParaRPr lang="en-US" b="0" dirty="0">
              <a:solidFill>
                <a:srgbClr val="002060"/>
              </a:solidFill>
            </a:endParaRPr>
          </a:p>
        </p:txBody>
      </p:sp>
    </p:spTree>
    <p:extLst>
      <p:ext uri="{BB962C8B-B14F-4D97-AF65-F5344CB8AC3E}">
        <p14:creationId xmlns:p14="http://schemas.microsoft.com/office/powerpoint/2010/main" val="2741825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89038" y="703263"/>
            <a:ext cx="4632325" cy="3473450"/>
          </a:xfrm>
          <a:ln/>
        </p:spPr>
      </p:sp>
      <p:sp>
        <p:nvSpPr>
          <p:cNvPr id="43011" name="Rectangle 3"/>
          <p:cNvSpPr>
            <a:spLocks noGrp="1" noChangeArrowheads="1"/>
          </p:cNvSpPr>
          <p:nvPr>
            <p:ph type="body" idx="1"/>
          </p:nvPr>
        </p:nvSpPr>
        <p:spPr>
          <a:noFill/>
          <a:ln w="9525"/>
        </p:spPr>
        <p:txBody>
          <a:bodyPr/>
          <a:lstStyle/>
          <a:p>
            <a:r>
              <a:rPr lang="en-US" dirty="0"/>
              <a:t>An entity qualifies as a VIE if either of the following conditions exists:</a:t>
            </a:r>
          </a:p>
          <a:p>
            <a:pPr marL="171450" indent="-171450">
              <a:buFont typeface="Arial"/>
              <a:buChar char="•"/>
            </a:pPr>
            <a:r>
              <a:rPr lang="en-US" dirty="0"/>
              <a:t>The total equity at risk is not sufficient to permit the entity to finance its activities without additional subordinated financial support provided by any parties, including equity holders. In most cases, if equity at risk is less than 10 percent of total assets, the risk is deemed insufficient.</a:t>
            </a:r>
          </a:p>
          <a:p>
            <a:pPr marL="171450" indent="-171450">
              <a:buFont typeface="Arial"/>
              <a:buChar char="•"/>
            </a:pPr>
            <a:r>
              <a:rPr lang="en-US" dirty="0"/>
              <a:t>The equity investors in the VIE, as a group, lack any one of the following three characteristics of a controlling financial interest:</a:t>
            </a:r>
          </a:p>
          <a:p>
            <a:pPr marL="685800" lvl="1" indent="-228600">
              <a:buFont typeface="+mj-lt"/>
              <a:buAutoNum type="arabicPeriod"/>
            </a:pPr>
            <a:r>
              <a:rPr lang="en-US" dirty="0"/>
              <a:t>The power, through voting rights or similar rights, to direct the activities of an entity that most significantly impact the entity’s economic performance.</a:t>
            </a:r>
          </a:p>
          <a:p>
            <a:pPr marL="685800" lvl="1" indent="-228600">
              <a:buFont typeface="+mj-lt"/>
              <a:buAutoNum type="arabicPeriod"/>
            </a:pPr>
            <a:r>
              <a:rPr lang="en-US" dirty="0"/>
              <a:t>The obligation to absorb the expected losses of the entity (e.g., the primary beneficiary may guarantee a return to the equity investors).</a:t>
            </a:r>
          </a:p>
          <a:p>
            <a:pPr marL="685800" lvl="1" indent="-228600">
              <a:buFont typeface="+mj-lt"/>
              <a:buAutoNum type="arabicPeriod"/>
            </a:pPr>
            <a:r>
              <a:rPr lang="en-US" dirty="0"/>
              <a:t>The right to receive the expected residual returns of the entity (e.g., the investors’ return may be capped by the entity’s governing documents or other arrangements with variable interest holders).</a:t>
            </a:r>
          </a:p>
        </p:txBody>
      </p:sp>
    </p:spTree>
    <p:extLst>
      <p:ext uri="{BB962C8B-B14F-4D97-AF65-F5344CB8AC3E}">
        <p14:creationId xmlns:p14="http://schemas.microsoft.com/office/powerpoint/2010/main" val="2063560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89038" y="703263"/>
            <a:ext cx="4632325" cy="3473450"/>
          </a:xfrm>
          <a:ln/>
        </p:spPr>
      </p:sp>
      <p:sp>
        <p:nvSpPr>
          <p:cNvPr id="43011" name="Rectangle 3"/>
          <p:cNvSpPr>
            <a:spLocks noGrp="1" noChangeArrowheads="1"/>
          </p:cNvSpPr>
          <p:nvPr>
            <p:ph type="body" idx="1"/>
          </p:nvPr>
        </p:nvSpPr>
        <p:spPr>
          <a:noFill/>
          <a:ln w="9525"/>
        </p:spPr>
        <p:txBody>
          <a:bodyPr/>
          <a:lstStyle/>
          <a:p>
            <a:r>
              <a:rPr lang="en-US" dirty="0"/>
              <a:t>Once it is established that a firm has a relationship with a VIE, the firm must determine whether it qualifies as the VIE’s primary beneficiary. An enterprise with a variable interest that provides it with a controlling financial interest in a variable interest entity is the primary beneficiary and will have both of the following characteristics:</a:t>
            </a:r>
          </a:p>
          <a:p>
            <a:pPr marL="171450" indent="-171450">
              <a:buFont typeface="Arial"/>
              <a:buChar char="•"/>
            </a:pPr>
            <a:r>
              <a:rPr lang="en-US" dirty="0"/>
              <a:t>The power to direct the activities of a variable interest entity that most significantly impact the entity’s economic performance.</a:t>
            </a:r>
          </a:p>
          <a:p>
            <a:pPr marL="171450" indent="-171450">
              <a:buFont typeface="Arial"/>
              <a:buChar char="•"/>
            </a:pPr>
            <a:r>
              <a:rPr lang="en-US" dirty="0"/>
              <a:t>The obligation to absorb losses of the entity that could potentially be significant to the variable interest entity or the right to receive benefits from the entity that could potentially be significant to the variable interest entity.</a:t>
            </a:r>
          </a:p>
        </p:txBody>
      </p:sp>
    </p:spTree>
    <p:extLst>
      <p:ext uri="{BB962C8B-B14F-4D97-AF65-F5344CB8AC3E}">
        <p14:creationId xmlns:p14="http://schemas.microsoft.com/office/powerpoint/2010/main" val="1943038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89038" y="703263"/>
            <a:ext cx="4632325" cy="3473450"/>
          </a:xfrm>
          <a:ln/>
        </p:spPr>
      </p:sp>
      <p:sp>
        <p:nvSpPr>
          <p:cNvPr id="43011" name="Rectangle 3"/>
          <p:cNvSpPr>
            <a:spLocks noGrp="1" noChangeArrowheads="1"/>
          </p:cNvSpPr>
          <p:nvPr>
            <p:ph type="body" idx="1"/>
          </p:nvPr>
        </p:nvSpPr>
        <p:spPr>
          <a:noFill/>
          <a:ln w="9525"/>
        </p:spPr>
        <p:txBody>
          <a:bodyPr/>
          <a:lstStyle/>
          <a:p>
            <a:r>
              <a:rPr lang="en-US" dirty="0"/>
              <a:t>Note that these characteristics mirror those that the equity investors often lack in a VIE. Instead, the primary beneficiary will absorb a significant share of the VIE’s losses or receive a significant share of the VIE’s residual returns or both. The fact that the primary beneficiary may own no voting shares whatsoever becomes inconsequential because such shares do not effectively give the equity investors power to exercise control. Thus, a careful examination of the VIE’s governing documents, contractual arrangements among parties involved, and who bears the risk is necessary to determine whether a reporting entity possesses control over a VIE.</a:t>
            </a:r>
          </a:p>
        </p:txBody>
      </p:sp>
    </p:spTree>
    <p:extLst>
      <p:ext uri="{BB962C8B-B14F-4D97-AF65-F5344CB8AC3E}">
        <p14:creationId xmlns:p14="http://schemas.microsoft.com/office/powerpoint/2010/main" val="27155963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r>
              <a:rPr lang="en-US" dirty="0"/>
              <a:t>Assume that Twin Peaks Electric Company seeks to acquire a generating plant for a negotiated price of $400 million from Ace Electric Company. Twin Peaks wishes to expand its market share and expects to be able to sell the electricity generated by the plant acquisition at a profit to its owners.</a:t>
            </a:r>
          </a:p>
          <a:p>
            <a:endParaRPr lang="en-US" dirty="0"/>
          </a:p>
          <a:p>
            <a:r>
              <a:rPr lang="en-US" dirty="0"/>
              <a:t>In reviewing financing alternatives, Twin Peaks observed that its general credit rating allowed for a 4 percent annual interest rate on a debt issue. Twin Peaks also explored the establishment of a separate legal entity whose sole purpose would be to own the electric generating plant and lease it back to Twin Peaks.</a:t>
            </a:r>
          </a:p>
        </p:txBody>
      </p:sp>
    </p:spTree>
    <p:extLst>
      <p:ext uri="{BB962C8B-B14F-4D97-AF65-F5344CB8AC3E}">
        <p14:creationId xmlns:p14="http://schemas.microsoft.com/office/powerpoint/2010/main" val="1628256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Because the separate entity would isolate the electric generating plant from Twin Peaks’s other risky assets and liabilities and provide specific collateral, an interest rate of 3 percent on the debt is available, producing before-tax savings of $4 million per year. To obtain the lower interest rate, however, Twin Peaks must guarantee the separate entity’s debt. Twin Peaks must also maintain certain of its own predefined financial ratios and restrict the amount of additional debt it can assume.</a:t>
            </a:r>
          </a:p>
        </p:txBody>
      </p:sp>
    </p:spTree>
    <p:extLst>
      <p:ext uri="{BB962C8B-B14F-4D97-AF65-F5344CB8AC3E}">
        <p14:creationId xmlns:p14="http://schemas.microsoft.com/office/powerpoint/2010/main" val="4146758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r>
              <a:rPr lang="en-US" dirty="0"/>
              <a:t>To take advantage of the lower interest rate, on January 1, 2020, Twin Peaks establishes Power Finance Co., an entity designed solely to own, finance, and lease the electric generating plant to Twin Peaks. The documents governing the new entity specify the following:</a:t>
            </a:r>
          </a:p>
          <a:p>
            <a:pPr marL="228600" indent="-228600">
              <a:buFont typeface="+mj-lt"/>
              <a:buAutoNum type="arabicPeriod"/>
            </a:pPr>
            <a:r>
              <a:rPr lang="en-US" dirty="0"/>
              <a:t>The sole purpose of Power Finance is to purchase the Ace electric generating plant, provide equity and debt financing, and lease the plant to Twin Peaks.</a:t>
            </a:r>
          </a:p>
          <a:p>
            <a:pPr marL="228600" indent="-228600">
              <a:buFont typeface="+mj-lt"/>
              <a:buAutoNum type="arabicPeriod"/>
            </a:pPr>
            <a:r>
              <a:rPr lang="en-US" sz="1200" dirty="0"/>
              <a:t>An outside investor will provide $16 million in exchange for a 100 percent nonvoting equity interest in Power Finance.</a:t>
            </a:r>
          </a:p>
        </p:txBody>
      </p:sp>
    </p:spTree>
    <p:extLst>
      <p:ext uri="{BB962C8B-B14F-4D97-AF65-F5344CB8AC3E}">
        <p14:creationId xmlns:p14="http://schemas.microsoft.com/office/powerpoint/2010/main" val="2126507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0" fontAlgn="base" latinLnBrk="0" hangingPunct="0">
              <a:lnSpc>
                <a:spcPct val="100000"/>
              </a:lnSpc>
              <a:spcBef>
                <a:spcPts val="600"/>
              </a:spcBef>
              <a:spcAft>
                <a:spcPct val="0"/>
              </a:spcAft>
              <a:buClrTx/>
              <a:buSzTx/>
              <a:buFont typeface="+mj-lt"/>
              <a:buAutoNum type="arabicPeriod" startAt="3"/>
              <a:tabLst/>
              <a:defRPr/>
            </a:pPr>
            <a:r>
              <a:rPr lang="en-US" sz="1200" dirty="0"/>
              <a:t>Power Finance will issue debt in exchange for $384 million. Because the $16 million equity investment by itself is insufficient to attract low-interest debt financing, Twin Peaks will guarantee the debt.</a:t>
            </a:r>
          </a:p>
          <a:p>
            <a:pPr marL="228600" marR="0" indent="-228600" algn="l" defTabSz="914400" rtl="0" eaLnBrk="0" fontAlgn="base" latinLnBrk="0" hangingPunct="0">
              <a:lnSpc>
                <a:spcPct val="100000"/>
              </a:lnSpc>
              <a:spcBef>
                <a:spcPts val="600"/>
              </a:spcBef>
              <a:spcAft>
                <a:spcPct val="0"/>
              </a:spcAft>
              <a:buClrTx/>
              <a:buSzTx/>
              <a:buFont typeface="+mj-lt"/>
              <a:buAutoNum type="arabicPeriod" startAt="3"/>
              <a:tabLst/>
              <a:defRPr/>
            </a:pPr>
            <a:r>
              <a:rPr lang="en-US" sz="1200" dirty="0"/>
              <a:t>Twin Peaks will lease the electric generating plant from Power Finance in exchange for payments of $12 million per year based on a 3 percent fixed interest rate for both the debt and equity investors for an initial lease term of five years.</a:t>
            </a:r>
          </a:p>
        </p:txBody>
      </p:sp>
    </p:spTree>
    <p:extLst>
      <p:ext uri="{BB962C8B-B14F-4D97-AF65-F5344CB8AC3E}">
        <p14:creationId xmlns:p14="http://schemas.microsoft.com/office/powerpoint/2010/main" val="2096309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pPr marL="228600" indent="-228600">
              <a:buFont typeface="+mj-lt"/>
              <a:buAutoNum type="arabicPeriod" startAt="5"/>
            </a:pPr>
            <a:r>
              <a:rPr lang="en-US" dirty="0"/>
              <a:t>At the end of the five-year lease term (or any extension), Twin Peaks must do one of the following:</a:t>
            </a:r>
          </a:p>
          <a:p>
            <a:pPr marL="685800" lvl="1" indent="-228600">
              <a:buFont typeface="Arial"/>
              <a:buChar char="•"/>
            </a:pPr>
            <a:r>
              <a:rPr lang="en-US" dirty="0"/>
              <a:t>Renew the lease for five years subject to the approval of the equity investor.</a:t>
            </a:r>
          </a:p>
          <a:p>
            <a:pPr marL="685800" lvl="1" indent="-228600">
              <a:buFont typeface="Arial"/>
              <a:buChar char="•"/>
            </a:pPr>
            <a:r>
              <a:rPr lang="en-US" dirty="0"/>
              <a:t>Purchase the electric generating plant for $400 million.</a:t>
            </a:r>
          </a:p>
          <a:p>
            <a:pPr marL="685800" lvl="1" indent="-228600">
              <a:buFont typeface="Arial"/>
              <a:buChar char="•"/>
            </a:pPr>
            <a:r>
              <a:rPr lang="en-US" dirty="0"/>
              <a:t>Sell the electric generating plant to an independent third party. If the proceeds of the sale are insufficient to repay the equity investor, Twin Peaks must make a payment of $16 million to the equity investor.</a:t>
            </a:r>
          </a:p>
        </p:txBody>
      </p:sp>
    </p:spTree>
    <p:extLst>
      <p:ext uri="{BB962C8B-B14F-4D97-AF65-F5344CB8AC3E}">
        <p14:creationId xmlns:p14="http://schemas.microsoft.com/office/powerpoint/2010/main" val="2124414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In evaluating whether Twin Peaks Electric Company must consolidate Power Finance Company, two conditions must be met. First, Power Finance must qualify as a VIE by either (1) an inability to secure financing without additional subordinated support or (2) a lack of either the risk of losses or entitlement to residual returns (or both). Second, Twin Peaks must qualify as the primary beneficiary of Power Finance.</a:t>
            </a:r>
          </a:p>
        </p:txBody>
      </p:sp>
    </p:spTree>
    <p:extLst>
      <p:ext uri="{BB962C8B-B14F-4D97-AF65-F5344CB8AC3E}">
        <p14:creationId xmlns:p14="http://schemas.microsoft.com/office/powerpoint/2010/main" val="2396574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r>
              <a:rPr lang="en-US" dirty="0"/>
              <a:t>LO 6-1: Describe a variable interest entity, a primary beneficiary, and the factors used to decide when a variable interest entity is subject to consolidation.</a:t>
            </a:r>
          </a:p>
        </p:txBody>
      </p:sp>
    </p:spTree>
    <p:extLst>
      <p:ext uri="{BB962C8B-B14F-4D97-AF65-F5344CB8AC3E}">
        <p14:creationId xmlns:p14="http://schemas.microsoft.com/office/powerpoint/2010/main" val="4033096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In assessing the first condition, several factors point to VIE status for Power Finance. Its owners’ equity comprises only 4 percent of total assets, far short of the 10 percent benchmark. Moreover, Twin Peaks guarantees Power Finance’s debt, suggesting insufficient equity to finance its operations without additional support. Finally, the equity investor appears to bear almost no risk with respect to the operations of the Ace electric plant. These characteristics indicate that Power Finance qualifies as a VIE.</a:t>
            </a:r>
          </a:p>
        </p:txBody>
      </p:sp>
    </p:spTree>
    <p:extLst>
      <p:ext uri="{BB962C8B-B14F-4D97-AF65-F5344CB8AC3E}">
        <p14:creationId xmlns:p14="http://schemas.microsoft.com/office/powerpoint/2010/main" val="2889047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In evaluating the second condition for consolidation, an assessment is made to determine whether Twin Peaks qualifies as Power Finance’s primary beneficiary.</a:t>
            </a:r>
            <a:r>
              <a:rPr lang="en-US" sz="1200" baseline="0" dirty="0"/>
              <a:t> </a:t>
            </a:r>
            <a:r>
              <a:rPr lang="en-US" sz="1200" dirty="0"/>
              <a:t>Clearly, Twin Peaks has the power to direct Power Finance’s activities. But to qualify for consolidation, Twin Peaks must also have the obligation to absorb losses or the right to receive returns from Power Finance—either of which could potentially be significant to Power Finance. But what possible losses or returns would accrue to Twin Peaks? What are Twin Peaks’s variable interests that rise and fall with the fortunes of Power Finance?</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indent="0">
              <a:buNone/>
            </a:pPr>
            <a:r>
              <a:rPr lang="en-US" sz="1200" dirty="0"/>
              <a:t>As stated in the VIE agreement, Twin Peaks will pay a fixed fee to lease the electric generating plant. It will then operate the plant and sell the electric power in its markets. If the business plan is successful, Twin Peaks will enjoy residual profits from operating while Power Finance’s equity investors receive the fixed fee. </a:t>
            </a:r>
            <a:endParaRPr lang="en-US" dirty="0"/>
          </a:p>
        </p:txBody>
      </p:sp>
    </p:spTree>
    <p:extLst>
      <p:ext uri="{BB962C8B-B14F-4D97-AF65-F5344CB8AC3E}">
        <p14:creationId xmlns:p14="http://schemas.microsoft.com/office/powerpoint/2010/main" val="2889047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On the other hand, if prices for electricity fall, Twin Peaks may generate revenues insufficient to cover its lease payments while Power Finance’s equity investors are protected from this risk. Moreover, if the plant’s fair value increases significantly, Twin Peaks can exercise its option to purchase the plant at a fixed price and either resell it or keep it for its own future use. Alternatively, if Twin Peaks were to sell the plant at a loss, it must pay the equity investors all of their initial investment, furthering the loss to Twin Peaks. Each of these elements points to Twin Peaks as the primary beneficiary of its VIE through variable interests. As the primary beneficiary, Twin Peaks must consolidate the assets, liabilities, and results of operations of Power Finance with its own.</a:t>
            </a:r>
            <a:endParaRPr lang="en-US" dirty="0"/>
          </a:p>
        </p:txBody>
      </p:sp>
    </p:spTree>
    <p:extLst>
      <p:ext uri="{BB962C8B-B14F-4D97-AF65-F5344CB8AC3E}">
        <p14:creationId xmlns:p14="http://schemas.microsoft.com/office/powerpoint/2010/main" val="2889047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r>
              <a:rPr lang="en-US" dirty="0"/>
              <a:t>The financial reporting principles for consolidating variable interest entities require asset, liability, and noncontrolling interest valuations. These valuations initially, and with few exceptions, are based on fair values.</a:t>
            </a:r>
          </a:p>
          <a:p>
            <a:endParaRPr lang="en-US" dirty="0"/>
          </a:p>
          <a:p>
            <a:r>
              <a:rPr lang="en-US" dirty="0"/>
              <a:t>The fair-value principle applies to consolidating VIEs in the same manner as business combinations accomplished through voting interests. If the total business fair value of the VIE exceeds the collective fair values of its net assets, goodwill is recognized.</a:t>
            </a:r>
          </a:p>
        </p:txBody>
      </p:sp>
    </p:spTree>
    <p:extLst>
      <p:ext uri="{BB962C8B-B14F-4D97-AF65-F5344CB8AC3E}">
        <p14:creationId xmlns:p14="http://schemas.microsoft.com/office/powerpoint/2010/main" val="1116082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2060"/>
                </a:solidFill>
                <a:cs typeface="Times New Roman" pitchFamily="18" charset="0"/>
              </a:rPr>
              <a:t>Conversely,</a:t>
            </a:r>
            <a:r>
              <a:rPr lang="en-US" sz="1200" b="0" baseline="0" dirty="0">
                <a:solidFill>
                  <a:srgbClr val="002060"/>
                </a:solidFill>
                <a:cs typeface="Times New Roman" pitchFamily="18" charset="0"/>
              </a:rPr>
              <a:t> i</a:t>
            </a:r>
            <a:r>
              <a:rPr lang="en-US" sz="1200" b="0" dirty="0">
                <a:solidFill>
                  <a:srgbClr val="002060"/>
                </a:solidFill>
                <a:cs typeface="Times New Roman" pitchFamily="18" charset="0"/>
              </a:rPr>
              <a:t>f the collective fair values of the net assets exceed the total business fair value, the primary beneficiary recognizes a gain on bargain purchase.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dirty="0">
              <a:solidFill>
                <a:srgbClr val="002060"/>
              </a:solidFill>
              <a:cs typeface="Times New Roman" pitchFamily="18" charset="0"/>
            </a:endParaRPr>
          </a:p>
          <a:p>
            <a:r>
              <a:rPr lang="en-US" dirty="0"/>
              <a:t>In the previous example, assuming that the debt and noncontrolling interests are stated at fair values, Twin Peaks simply includes in its consolidated balance sheet the Electric Generating Plant at $400 million, the Long-Term Debt at $384 million, and a noncontrolling interest of $16 million.</a:t>
            </a:r>
          </a:p>
        </p:txBody>
      </p:sp>
    </p:spTree>
    <p:extLst>
      <p:ext uri="{BB962C8B-B14F-4D97-AF65-F5344CB8AC3E}">
        <p14:creationId xmlns:p14="http://schemas.microsoft.com/office/powerpoint/2010/main" val="35698062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2060"/>
                </a:solidFill>
                <a:cs typeface="Times New Roman" pitchFamily="18" charset="0"/>
              </a:rPr>
              <a:t>After the initial measurement, consolidations of VIEs with their primary beneficiaries should follow the same process as if the entity were consolidated based on voting interests. Importantly, all intra-entity transactions between the primary beneficiary and the VIE (including fees, expenses, other sources of income or loss, and intra-entity inventory purchases) must be eliminated in consolidation. Finally, the VIE’s income must be allocated among the parties involved (i.e., equity holders and the primary beneficiary). For a VIE, contractual arrangements, as opposed to ownership percentages, typically specify the distribution of its income. </a:t>
            </a:r>
            <a:endParaRPr lang="en-US" dirty="0"/>
          </a:p>
        </p:txBody>
      </p:sp>
    </p:spTree>
    <p:extLst>
      <p:ext uri="{BB962C8B-B14F-4D97-AF65-F5344CB8AC3E}">
        <p14:creationId xmlns:p14="http://schemas.microsoft.com/office/powerpoint/2010/main" val="2641883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r>
              <a:rPr lang="en-US" dirty="0">
                <a:solidFill>
                  <a:srgbClr val="002060"/>
                </a:solidFill>
              </a:rPr>
              <a:t>LO 6-2: Demonstrate the process to consolidate a primary beneficiary with a variable interest entity.</a:t>
            </a:r>
            <a:endParaRPr lang="en-US" dirty="0">
              <a:solidFill>
                <a:srgbClr val="002060"/>
              </a:solidFill>
              <a:cs typeface="Times New Roman" pitchFamily="18" charset="0"/>
            </a:endParaRPr>
          </a:p>
        </p:txBody>
      </p:sp>
    </p:spTree>
    <p:extLst>
      <p:ext uri="{BB962C8B-B14F-4D97-AF65-F5344CB8AC3E}">
        <p14:creationId xmlns:p14="http://schemas.microsoft.com/office/powerpoint/2010/main" val="15269080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2060"/>
                </a:solidFill>
                <a:cs typeface="Times New Roman" pitchFamily="18" charset="0"/>
              </a:rPr>
              <a:t>The next example considers (1) the issues that arise when a primary beneficiary obtains control through variable interests of an existing business and (2) financial reporting for a VIE in periods subsequent to obtaining control.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dirty="0">
              <a:solidFill>
                <a:srgbClr val="002060"/>
              </a:solidFill>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2060"/>
                </a:solidFill>
                <a:cs typeface="Times New Roman" pitchFamily="18" charset="0"/>
              </a:rPr>
              <a:t>Assume that on January 1, 2018, Payton Corporation provides a $2,200,000 loan to Vincente, Inc., a business entity. The loan is due on January 1, 2023. Until receiving the loan from Payton, Vincente had been unable to secure from the debt market the financing needed to continue its operations.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dirty="0">
              <a:solidFill>
                <a:srgbClr val="002060"/>
              </a:solidFill>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002060"/>
                </a:solidFill>
                <a:cs typeface="Times New Roman" pitchFamily="18" charset="0"/>
              </a:rPr>
              <a:t>As part of the loan agreement, Vincente agrees to provide the following to Payton during the next five years:</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en-US" sz="1200" b="0" dirty="0">
                <a:solidFill>
                  <a:srgbClr val="002060"/>
                </a:solidFill>
                <a:cs typeface="Times New Roman" pitchFamily="18" charset="0"/>
              </a:rPr>
              <a:t>5 percent annual interest (market rate) on the loan from Payton.</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en-US" sz="1200" b="0" dirty="0">
                <a:solidFill>
                  <a:srgbClr val="002060"/>
                </a:solidFill>
                <a:cs typeface="Times New Roman" pitchFamily="18" charset="0"/>
              </a:rPr>
              <a:t>Decision-making power over Vincente’s operating and financing activities.</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en-US" sz="1200" b="0" dirty="0">
                <a:solidFill>
                  <a:srgbClr val="002060"/>
                </a:solidFill>
                <a:cs typeface="Times New Roman" pitchFamily="18" charset="0"/>
              </a:rPr>
              <a:t>Annual management fee equal to 10% of Vincente’s sales.</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endParaRPr lang="en-US" sz="1200" b="0" dirty="0">
              <a:solidFill>
                <a:srgbClr val="002060"/>
              </a:solidFill>
              <a:cs typeface="Times New Roman" pitchFamily="18" charset="0"/>
            </a:endParaRPr>
          </a:p>
        </p:txBody>
      </p:sp>
    </p:spTree>
    <p:extLst>
      <p:ext uri="{BB962C8B-B14F-4D97-AF65-F5344CB8AC3E}">
        <p14:creationId xmlns:p14="http://schemas.microsoft.com/office/powerpoint/2010/main" val="1474874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At the end of the five-year agreement, Payton has the option of either acquiring ownership of Vincente, Inc., for $500,000 or extending the original agreement for an additional five years. As a result of the agreement, Vincente is a variable interest entity and Payton is its primary beneficiary. </a:t>
            </a:r>
            <a:r>
              <a:rPr lang="en-US" sz="1200" b="0" i="0" u="none" strike="noStrike" kern="1200" baseline="0" dirty="0">
                <a:solidFill>
                  <a:schemeClr val="tx1"/>
                </a:solidFill>
                <a:latin typeface="Times New Roman" pitchFamily="18" charset="0"/>
                <a:ea typeface="+mn-ea"/>
                <a:cs typeface="+mn-cs"/>
              </a:rPr>
              <a:t>Upon consummation of the variable interest agreement, Payton’s and Vincente’s balance sheets appear on the following slide.</a:t>
            </a:r>
            <a:endParaRPr lang="en-US" dirty="0"/>
          </a:p>
        </p:txBody>
      </p:sp>
    </p:spTree>
    <p:extLst>
      <p:ext uri="{BB962C8B-B14F-4D97-AF65-F5344CB8AC3E}">
        <p14:creationId xmlns:p14="http://schemas.microsoft.com/office/powerpoint/2010/main" val="12161774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At January 1, 2021, Payton estimated the fair value of Vincente’s common stock at $143,000. The $125,000 difference between the fair value of the common stock and Vincente’s book value ($143,000 – $18,000) was attributed entirely to the patented technology with a five-year estimated remaining life.</a:t>
            </a:r>
          </a:p>
        </p:txBody>
      </p:sp>
    </p:spTree>
    <p:extLst>
      <p:ext uri="{BB962C8B-B14F-4D97-AF65-F5344CB8AC3E}">
        <p14:creationId xmlns:p14="http://schemas.microsoft.com/office/powerpoint/2010/main" val="2492849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89038" y="703263"/>
            <a:ext cx="4632325" cy="3473450"/>
          </a:xfrm>
          <a:ln/>
        </p:spPr>
      </p:sp>
      <p:sp>
        <p:nvSpPr>
          <p:cNvPr id="19459" name="Rectangle 3"/>
          <p:cNvSpPr>
            <a:spLocks noGrp="1" noChangeArrowheads="1"/>
          </p:cNvSpPr>
          <p:nvPr>
            <p:ph type="body" idx="1"/>
          </p:nvPr>
        </p:nvSpPr>
        <p:spPr>
          <a:noFill/>
          <a:ln w="9525"/>
        </p:spPr>
        <p:txBody>
          <a:bodyPr/>
          <a:lstStyle/>
          <a:p>
            <a:r>
              <a:rPr lang="en-US" sz="1200" b="0" i="0" u="none" strike="noStrike" kern="1200" baseline="0" dirty="0">
                <a:solidFill>
                  <a:schemeClr val="tx1"/>
                </a:solidFill>
                <a:latin typeface="Times New Roman" pitchFamily="18" charset="0"/>
                <a:ea typeface="+mn-ea"/>
                <a:cs typeface="+mn-cs"/>
              </a:rPr>
              <a:t>Several decades ago, many firms began establishing separate business structures to help finance their operations at favorable rates. These structures became commonly known as </a:t>
            </a:r>
            <a:r>
              <a:rPr lang="en-US" sz="1200" b="0" i="1" u="none" strike="noStrike" kern="1200" baseline="0" dirty="0">
                <a:solidFill>
                  <a:schemeClr val="tx1"/>
                </a:solidFill>
                <a:latin typeface="Times New Roman" pitchFamily="18" charset="0"/>
                <a:ea typeface="+mn-ea"/>
                <a:cs typeface="+mn-cs"/>
              </a:rPr>
              <a:t>special purpose entities </a:t>
            </a:r>
            <a:r>
              <a:rPr lang="en-US" sz="1200" b="0" i="0" u="none" strike="noStrike" kern="1200" baseline="0" dirty="0">
                <a:solidFill>
                  <a:schemeClr val="tx1"/>
                </a:solidFill>
                <a:latin typeface="Times New Roman" pitchFamily="18" charset="0"/>
                <a:ea typeface="+mn-ea"/>
                <a:cs typeface="+mn-cs"/>
              </a:rPr>
              <a:t>(SPEs), </a:t>
            </a:r>
            <a:r>
              <a:rPr lang="en-US" sz="1200" b="0" i="1" u="none" strike="noStrike" kern="1200" baseline="0" dirty="0">
                <a:solidFill>
                  <a:schemeClr val="tx1"/>
                </a:solidFill>
                <a:latin typeface="Times New Roman" pitchFamily="18" charset="0"/>
                <a:ea typeface="+mn-ea"/>
                <a:cs typeface="+mn-cs"/>
              </a:rPr>
              <a:t>special purpose vehicles, </a:t>
            </a:r>
            <a:r>
              <a:rPr lang="en-US" sz="1200" b="0" i="0" u="none" strike="noStrike" kern="1200" baseline="0" dirty="0">
                <a:solidFill>
                  <a:schemeClr val="tx1"/>
                </a:solidFill>
                <a:latin typeface="Times New Roman" pitchFamily="18" charset="0"/>
                <a:ea typeface="+mn-ea"/>
                <a:cs typeface="+mn-cs"/>
              </a:rPr>
              <a:t>or </a:t>
            </a:r>
            <a:r>
              <a:rPr lang="en-US" sz="1200" b="0" i="1" u="none" strike="noStrike" kern="1200" baseline="0" dirty="0">
                <a:solidFill>
                  <a:schemeClr val="tx1"/>
                </a:solidFill>
                <a:latin typeface="Times New Roman" pitchFamily="18" charset="0"/>
                <a:ea typeface="+mn-ea"/>
                <a:cs typeface="+mn-cs"/>
              </a:rPr>
              <a:t>off-balance-sheet structures</a:t>
            </a:r>
            <a:r>
              <a:rPr lang="en-US" sz="1200" b="0" i="0" u="none" strike="noStrike" kern="1200" baseline="0" dirty="0">
                <a:solidFill>
                  <a:schemeClr val="tx1"/>
                </a:solidFill>
                <a:latin typeface="Times New Roman" pitchFamily="18" charset="0"/>
                <a:ea typeface="+mn-ea"/>
                <a:cs typeface="+mn-cs"/>
              </a:rPr>
              <a:t>. In this text, we refer to all such entities collectively as </a:t>
            </a:r>
            <a:r>
              <a:rPr lang="en-US" sz="1200" b="0" i="1" u="none" strike="noStrike" kern="1200" baseline="0" dirty="0">
                <a:solidFill>
                  <a:schemeClr val="tx1"/>
                </a:solidFill>
                <a:latin typeface="Times New Roman" pitchFamily="18" charset="0"/>
                <a:ea typeface="+mn-ea"/>
                <a:cs typeface="+mn-cs"/>
              </a:rPr>
              <a:t>variable interest entities, </a:t>
            </a:r>
            <a:r>
              <a:rPr lang="en-US" sz="1200" b="0" i="0" u="none" strike="noStrike" kern="1200" baseline="0" dirty="0">
                <a:solidFill>
                  <a:schemeClr val="tx1"/>
                </a:solidFill>
                <a:latin typeface="Times New Roman" pitchFamily="18" charset="0"/>
                <a:ea typeface="+mn-ea"/>
                <a:cs typeface="+mn-cs"/>
              </a:rPr>
              <a:t>or VIEs.</a:t>
            </a:r>
          </a:p>
          <a:p>
            <a:endParaRPr lang="en-US" sz="1200" b="0" i="0" u="none" strike="noStrike" kern="1200" baseline="0" dirty="0">
              <a:solidFill>
                <a:schemeClr val="tx1"/>
              </a:solidFill>
              <a:latin typeface="Times New Roman" pitchFamily="18" charset="0"/>
              <a:ea typeface="+mn-ea"/>
              <a:cs typeface="+mn-cs"/>
            </a:endParaRPr>
          </a:p>
          <a:p>
            <a:r>
              <a:rPr lang="en-US" dirty="0"/>
              <a:t>A VIE can take the form of a trust, partnership, joint venture, or corporation, although sometimes it has neither independent management nor employees. Most are established for valid business purposes, and transactions involving VIEs have become widespread.</a:t>
            </a:r>
          </a:p>
        </p:txBody>
      </p:sp>
    </p:spTree>
    <p:extLst>
      <p:ext uri="{BB962C8B-B14F-4D97-AF65-F5344CB8AC3E}">
        <p14:creationId xmlns:p14="http://schemas.microsoft.com/office/powerpoint/2010/main" val="37531568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Exhibit 6.3 shows the consolidation worksheet for Payton (the primary beneficiary) and Vincente (the variable interest entity) at January 1, 2021, the date Payton obtained financial control over Vincente.</a:t>
            </a:r>
          </a:p>
        </p:txBody>
      </p:sp>
    </p:spTree>
    <p:extLst>
      <p:ext uri="{BB962C8B-B14F-4D97-AF65-F5344CB8AC3E}">
        <p14:creationId xmlns:p14="http://schemas.microsoft.com/office/powerpoint/2010/main" val="33350543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Following the first year of operations, Exhibit 6.4 shows the consolidation worksheet for December 31, 2021, at the end of the first year in which Payton obtained control of the variable interest entity. At the end of the year, Vincente paid the guaranteed $7,000 dividend to its equity holders.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Worksheet entries, as seen in Exhibit 6.4, are used to consolidate the financial statements of Payton Corporation and its VIE, Vincente, as of December 31, 2021.</a:t>
            </a:r>
          </a:p>
        </p:txBody>
      </p:sp>
    </p:spTree>
    <p:extLst>
      <p:ext uri="{BB962C8B-B14F-4D97-AF65-F5344CB8AC3E}">
        <p14:creationId xmlns:p14="http://schemas.microsoft.com/office/powerpoint/2010/main" val="41740527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89038" y="703263"/>
            <a:ext cx="4632325" cy="3473450"/>
          </a:xfrm>
          <a:ln/>
        </p:spPr>
      </p:sp>
      <p:sp>
        <p:nvSpPr>
          <p:cNvPr id="50179" name="Rectangle 3"/>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Times New Roman" pitchFamily="18" charset="0"/>
                <a:ea typeface="+mn-ea"/>
                <a:cs typeface="+mn-cs"/>
              </a:rPr>
              <a:t>Overall, as shown by Exhibit 6.4, consolidation of a VIE with its primary beneficiary follows a similar process as if the entity were consolidated based on voting interests. Importantly, all intra-entity transactions between the primary beneficiary and the VIE (including fees, expenses, other sources of income or loss, and intra-entity transfers) must be eliminated in consolidation. Because VIEs typically have noncontrolling interests, an appropriate allocation of the VIE’s net income requires a close examination of the underlying contractual arrangements between the primary beneficiary and other holders of variable interests.</a:t>
            </a:r>
            <a:endParaRPr lang="en-US" dirty="0"/>
          </a:p>
        </p:txBody>
      </p:sp>
    </p:spTree>
    <p:extLst>
      <p:ext uri="{BB962C8B-B14F-4D97-AF65-F5344CB8AC3E}">
        <p14:creationId xmlns:p14="http://schemas.microsoft.com/office/powerpoint/2010/main" val="9898497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189038" y="703263"/>
            <a:ext cx="4632325" cy="3473450"/>
          </a:xfrm>
          <a:ln/>
        </p:spPr>
      </p:sp>
      <p:sp>
        <p:nvSpPr>
          <p:cNvPr id="52227" name="Rectangle 3"/>
          <p:cNvSpPr>
            <a:spLocks noGrp="1" noChangeArrowheads="1"/>
          </p:cNvSpPr>
          <p:nvPr>
            <p:ph type="body" idx="1"/>
          </p:nvPr>
        </p:nvSpPr>
        <p:spPr>
          <a:noFill/>
          <a:ln w="9525"/>
        </p:spPr>
        <p:txBody>
          <a:bodyPr/>
          <a:lstStyle/>
          <a:p>
            <a:pPr defTabSz="931774">
              <a:defRPr/>
            </a:pPr>
            <a:r>
              <a:rPr lang="en-US" b="0" dirty="0">
                <a:solidFill>
                  <a:schemeClr val="tx2"/>
                </a:solidFill>
              </a:rPr>
              <a:t>VIE disclosure requirements are designed to provide users of financial statements with more transparent information about an enterprise’s involvement in a VIE.</a:t>
            </a:r>
            <a:r>
              <a:rPr lang="en-US" b="0" baseline="0" dirty="0">
                <a:solidFill>
                  <a:schemeClr val="tx2"/>
                </a:solidFill>
              </a:rPr>
              <a:t> </a:t>
            </a:r>
            <a:r>
              <a:rPr lang="en-US" b="0" dirty="0">
                <a:solidFill>
                  <a:schemeClr val="tx2"/>
                </a:solidFill>
              </a:rPr>
              <a:t>The enhanced disclosures are required for any enterprise that holds a variable interest in a VIE.</a:t>
            </a:r>
            <a:r>
              <a:rPr lang="en-US" b="0" baseline="0" dirty="0">
                <a:solidFill>
                  <a:schemeClr val="tx2"/>
                </a:solidFill>
              </a:rPr>
              <a:t> </a:t>
            </a:r>
            <a:r>
              <a:rPr lang="en-US" b="0" dirty="0">
                <a:solidFill>
                  <a:schemeClr val="tx2"/>
                </a:solidFill>
              </a:rPr>
              <a:t>Included among the enhanced disclosures are requirements to show:</a:t>
            </a:r>
          </a:p>
          <a:p>
            <a:pPr marL="171450" indent="-171450" defTabSz="931774">
              <a:buFont typeface="Arial"/>
              <a:buChar char="•"/>
              <a:defRPr/>
            </a:pPr>
            <a:r>
              <a:rPr lang="en-US" b="0" dirty="0">
                <a:solidFill>
                  <a:schemeClr val="tx2"/>
                </a:solidFill>
              </a:rPr>
              <a:t>The VIE’s nature, purpose, size, and activities.</a:t>
            </a:r>
          </a:p>
          <a:p>
            <a:pPr marL="171450" indent="-171450" defTabSz="931774">
              <a:buFont typeface="Arial"/>
              <a:buChar char="•"/>
              <a:defRPr/>
            </a:pPr>
            <a:r>
              <a:rPr lang="en-US" b="0" dirty="0">
                <a:solidFill>
                  <a:schemeClr val="tx2"/>
                </a:solidFill>
              </a:rPr>
              <a:t>The significant judgments and assumptions made by an enterprise in determining whether it must consolidate a VIE and/or disclose information about its involvement in a VIE.</a:t>
            </a:r>
          </a:p>
          <a:p>
            <a:pPr marL="171450" indent="-171450" defTabSz="931774">
              <a:buFont typeface="Arial"/>
              <a:buChar char="•"/>
              <a:defRPr/>
            </a:pPr>
            <a:r>
              <a:rPr lang="en-US" b="0" dirty="0">
                <a:solidFill>
                  <a:schemeClr val="tx2"/>
                </a:solidFill>
              </a:rPr>
              <a:t>The nature of restrictions on a consolidated VIE’s assets and on the settlement of its liabilities reported by an enterprise in its statement of financial position, including the carrying amounts of such assets and liabilities.</a:t>
            </a:r>
          </a:p>
        </p:txBody>
      </p:sp>
    </p:spTree>
    <p:extLst>
      <p:ext uri="{BB962C8B-B14F-4D97-AF65-F5344CB8AC3E}">
        <p14:creationId xmlns:p14="http://schemas.microsoft.com/office/powerpoint/2010/main" val="35467422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189038" y="703263"/>
            <a:ext cx="4632325" cy="3473450"/>
          </a:xfrm>
          <a:ln/>
        </p:spPr>
      </p:sp>
      <p:sp>
        <p:nvSpPr>
          <p:cNvPr id="52227" name="Rectangle 3"/>
          <p:cNvSpPr>
            <a:spLocks noGrp="1" noChangeArrowheads="1"/>
          </p:cNvSpPr>
          <p:nvPr>
            <p:ph type="body" idx="1"/>
          </p:nvPr>
        </p:nvSpPr>
        <p:spPr>
          <a:noFill/>
          <a:ln w="9525"/>
        </p:spPr>
        <p:txBody>
          <a:bodyPr/>
          <a:lstStyle/>
          <a:p>
            <a:pPr marL="171450" indent="-171450" defTabSz="931774">
              <a:buFont typeface="Arial"/>
              <a:buChar char="•"/>
              <a:defRPr/>
            </a:pPr>
            <a:r>
              <a:rPr lang="en-US" b="0" dirty="0">
                <a:solidFill>
                  <a:schemeClr val="tx2"/>
                </a:solidFill>
              </a:rPr>
              <a:t>The nature of, and changes in, the risks associated with an enterprise’s involvement with the VIE.</a:t>
            </a:r>
          </a:p>
          <a:p>
            <a:pPr marL="171450" indent="-171450" defTabSz="931774">
              <a:buFont typeface="Arial"/>
              <a:buChar char="•"/>
              <a:defRPr/>
            </a:pPr>
            <a:r>
              <a:rPr lang="en-US" b="0" dirty="0">
                <a:solidFill>
                  <a:schemeClr val="tx2"/>
                </a:solidFill>
              </a:rPr>
              <a:t>How an enterprise’s involvement with the VIE affects the enterprise’s financial position, financial performance, and cash flows.</a:t>
            </a:r>
          </a:p>
        </p:txBody>
      </p:sp>
    </p:spTree>
    <p:extLst>
      <p:ext uri="{BB962C8B-B14F-4D97-AF65-F5344CB8AC3E}">
        <p14:creationId xmlns:p14="http://schemas.microsoft.com/office/powerpoint/2010/main" val="26244980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r>
              <a:rPr lang="en-US" dirty="0"/>
              <a:t>LO 6-3: Demonstrate the consolidation procedures to eliminate all intra-entity debt accounts and recognize any associated gain or loss created whenever one company acquires an affiliate’s debt instrument from an outside party.</a:t>
            </a:r>
            <a:endParaRPr lang="en-US" dirty="0">
              <a:solidFill>
                <a:srgbClr val="002060"/>
              </a:solidFill>
              <a:cs typeface="Times New Roman" pitchFamily="18" charset="0"/>
            </a:endParaRPr>
          </a:p>
        </p:txBody>
      </p:sp>
    </p:spTree>
    <p:extLst>
      <p:ext uri="{BB962C8B-B14F-4D97-AF65-F5344CB8AC3E}">
        <p14:creationId xmlns:p14="http://schemas.microsoft.com/office/powerpoint/2010/main" val="29019658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397256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53251" name="Rectangle 3"/>
          <p:cNvSpPr>
            <a:spLocks noChangeArrowheads="1"/>
          </p:cNvSpPr>
          <p:nvPr/>
        </p:nvSpPr>
        <p:spPr bwMode="auto">
          <a:xfrm>
            <a:off x="3972560" y="8831580"/>
            <a:ext cx="3037840" cy="464820"/>
          </a:xfrm>
          <a:prstGeom prst="rect">
            <a:avLst/>
          </a:prstGeom>
          <a:noFill/>
          <a:ln w="12700">
            <a:noFill/>
            <a:miter lim="800000"/>
            <a:headEnd/>
            <a:tailEnd/>
          </a:ln>
        </p:spPr>
        <p:txBody>
          <a:bodyPr lIns="19412" tIns="0" rIns="19412" bIns="0" anchor="b"/>
          <a:lstStyle/>
          <a:p>
            <a:pPr algn="r"/>
            <a:r>
              <a:rPr lang="en-US" sz="1000" i="1" dirty="0"/>
              <a:t>2</a:t>
            </a:r>
          </a:p>
        </p:txBody>
      </p:sp>
      <p:sp>
        <p:nvSpPr>
          <p:cNvPr id="53252" name="Rectangle 4"/>
          <p:cNvSpPr>
            <a:spLocks noChangeArrowheads="1"/>
          </p:cNvSpPr>
          <p:nvPr/>
        </p:nvSpPr>
        <p:spPr bwMode="auto">
          <a:xfrm>
            <a:off x="0" y="883158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53253" name="Rectangle 5"/>
          <p:cNvSpPr>
            <a:spLocks noChangeArrowheads="1"/>
          </p:cNvSpPr>
          <p:nvPr/>
        </p:nvSpPr>
        <p:spPr bwMode="auto">
          <a:xfrm>
            <a:off x="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53254" name="Rectangle 6"/>
          <p:cNvSpPr>
            <a:spLocks noGrp="1" noRot="1" noChangeAspect="1" noChangeArrowheads="1" noTextEdit="1"/>
          </p:cNvSpPr>
          <p:nvPr>
            <p:ph type="sldImg"/>
          </p:nvPr>
        </p:nvSpPr>
        <p:spPr>
          <a:xfrm>
            <a:off x="1189038" y="703263"/>
            <a:ext cx="4632325" cy="3473450"/>
          </a:xfrm>
          <a:ln cap="flat"/>
        </p:spPr>
      </p:sp>
      <p:sp>
        <p:nvSpPr>
          <p:cNvPr id="53255" name="Rectangle 7"/>
          <p:cNvSpPr>
            <a:spLocks noGrp="1" noChangeArrowheads="1"/>
          </p:cNvSpPr>
          <p:nvPr>
            <p:ph type="body" idx="1"/>
          </p:nvPr>
        </p:nvSpPr>
        <p:spPr>
          <a:noFill/>
          <a:ln w="9525"/>
        </p:spPr>
        <p:txBody>
          <a:bodyPr/>
          <a:lstStyle/>
          <a:p>
            <a:r>
              <a:rPr lang="en-US" dirty="0"/>
              <a:t>Before delving into this topic, note that direct loans used to transfer funds between affiliated companies create no unique consolidation problems. Regardless of whether bonds or notes generate such amounts, the resulting receivable/payable balances are necessarily identical. Because no money is owed to or from an outside party, these reciprocal accounts must be eliminated in each subsequent consolidation. A worksheet entry simply offsets the two corresponding balances. Furthermore, the interest revenue/expense accounts associated with direct loans also agree and are removed in the same fashion.</a:t>
            </a:r>
          </a:p>
        </p:txBody>
      </p:sp>
    </p:spTree>
    <p:extLst>
      <p:ext uri="{BB962C8B-B14F-4D97-AF65-F5344CB8AC3E}">
        <p14:creationId xmlns:p14="http://schemas.microsoft.com/office/powerpoint/2010/main" val="38961219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r>
              <a:rPr lang="en-US" dirty="0"/>
              <a:t>LO 6-4: Understand that subsidiary preferred stock not owned by the parent is a component of the noncontrolling interest and is initially measured at acquisition-date fair value.</a:t>
            </a:r>
            <a:endParaRPr lang="en-US" dirty="0">
              <a:solidFill>
                <a:srgbClr val="002060"/>
              </a:solidFill>
              <a:cs typeface="Times New Roman" pitchFamily="18" charset="0"/>
            </a:endParaRPr>
          </a:p>
        </p:txBody>
      </p:sp>
    </p:spTree>
    <p:extLst>
      <p:ext uri="{BB962C8B-B14F-4D97-AF65-F5344CB8AC3E}">
        <p14:creationId xmlns:p14="http://schemas.microsoft.com/office/powerpoint/2010/main" val="9534505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97256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1443" name="Rectangle 3"/>
          <p:cNvSpPr>
            <a:spLocks noChangeArrowheads="1"/>
          </p:cNvSpPr>
          <p:nvPr/>
        </p:nvSpPr>
        <p:spPr bwMode="auto">
          <a:xfrm>
            <a:off x="3972560" y="8831580"/>
            <a:ext cx="3037840" cy="464820"/>
          </a:xfrm>
          <a:prstGeom prst="rect">
            <a:avLst/>
          </a:prstGeom>
          <a:noFill/>
          <a:ln w="12700">
            <a:noFill/>
            <a:miter lim="800000"/>
            <a:headEnd/>
            <a:tailEnd/>
          </a:ln>
        </p:spPr>
        <p:txBody>
          <a:bodyPr lIns="19412" tIns="0" rIns="19412" bIns="0" anchor="b"/>
          <a:lstStyle/>
          <a:p>
            <a:pPr algn="r"/>
            <a:r>
              <a:rPr lang="en-US" sz="1000" i="1" dirty="0"/>
              <a:t>4</a:t>
            </a:r>
          </a:p>
        </p:txBody>
      </p:sp>
      <p:sp>
        <p:nvSpPr>
          <p:cNvPr id="61444" name="Rectangle 4"/>
          <p:cNvSpPr>
            <a:spLocks noChangeArrowheads="1"/>
          </p:cNvSpPr>
          <p:nvPr/>
        </p:nvSpPr>
        <p:spPr bwMode="auto">
          <a:xfrm>
            <a:off x="0" y="883158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1445" name="Rectangle 5"/>
          <p:cNvSpPr>
            <a:spLocks noChangeArrowheads="1"/>
          </p:cNvSpPr>
          <p:nvPr/>
        </p:nvSpPr>
        <p:spPr bwMode="auto">
          <a:xfrm>
            <a:off x="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1446" name="Rectangle 6"/>
          <p:cNvSpPr>
            <a:spLocks noGrp="1" noRot="1" noChangeAspect="1" noChangeArrowheads="1" noTextEdit="1"/>
          </p:cNvSpPr>
          <p:nvPr>
            <p:ph type="sldImg"/>
          </p:nvPr>
        </p:nvSpPr>
        <p:spPr>
          <a:xfrm>
            <a:off x="1189038" y="703263"/>
            <a:ext cx="4632325" cy="3473450"/>
          </a:xfrm>
          <a:ln cap="flat"/>
        </p:spPr>
      </p:sp>
      <p:sp>
        <p:nvSpPr>
          <p:cNvPr id="61447" name="Rectangle 7"/>
          <p:cNvSpPr>
            <a:spLocks noGrp="1" noChangeArrowheads="1"/>
          </p:cNvSpPr>
          <p:nvPr>
            <p:ph type="body" idx="1"/>
          </p:nvPr>
        </p:nvSpPr>
        <p:spPr>
          <a:noFill/>
          <a:ln w="9525"/>
        </p:spPr>
        <p:txBody>
          <a:bodyPr/>
          <a:lstStyle/>
          <a:p>
            <a:pPr>
              <a:spcBef>
                <a:spcPts val="1223"/>
              </a:spcBef>
            </a:pPr>
            <a:r>
              <a:rPr lang="en-US" dirty="0"/>
              <a:t>Although both small and large corporations routinely issue preferred shares, their presence within a subsidiary’s equity structure adds a new dimension to the consolidation process. What accounting should be made of a subsidiary’s preferred stock and the parent’s payments that are made to acquire these shares? </a:t>
            </a:r>
          </a:p>
          <a:p>
            <a:pPr>
              <a:spcBef>
                <a:spcPts val="1223"/>
              </a:spcBef>
            </a:pPr>
            <a:endParaRPr lang="en-US" dirty="0"/>
          </a:p>
          <a:p>
            <a:pPr>
              <a:spcBef>
                <a:spcPts val="1223"/>
              </a:spcBef>
            </a:pPr>
            <a:r>
              <a:rPr lang="en-US" dirty="0"/>
              <a:t>Recall that preferred shares, although typically nonvoting, possess other “preferences” over common shares such as a cumulative dividend preference or participation rights. Some preferred shares even offer limited voting rights. Regardless, preferred shares are part of the subsidiary’s stockholders’ equity and are treated as such in consolidated financial reports.</a:t>
            </a:r>
          </a:p>
          <a:p>
            <a:pPr>
              <a:spcBef>
                <a:spcPts val="1223"/>
              </a:spcBef>
            </a:pPr>
            <a:endParaRPr lang="en-US" dirty="0"/>
          </a:p>
          <a:p>
            <a:pPr>
              <a:spcBef>
                <a:spcPts val="1223"/>
              </a:spcBef>
            </a:pPr>
            <a:r>
              <a:rPr lang="en-US" dirty="0"/>
              <a:t>The existence of subsidiary preferred shares does little to complicate the consolidation process. The acquisition method measures all business acquisitions (whether 100 percent or less than 100 percent acquired) at their full fair values. In accounting for the acquisition of a subsidiary with preferred stock, the essential process of determining the acquisition-date business fair value of the subsidiary remains intact. Any preferred shares not owned by the parent simply become a component of the noncontrolling interest and are included in the subsidiary business fair-value calculation. The acquisition-date fair value for any subsidiary common and/or preferred shares owned by outsiders becomes the basis for the noncontrolling interest valuation in the parent’s consolidated financial reports.</a:t>
            </a:r>
            <a:endParaRPr lang="en-US" b="1" dirty="0">
              <a:solidFill>
                <a:srgbClr val="002060"/>
              </a:solidFill>
            </a:endParaRPr>
          </a:p>
        </p:txBody>
      </p:sp>
    </p:spTree>
    <p:extLst>
      <p:ext uri="{BB962C8B-B14F-4D97-AF65-F5344CB8AC3E}">
        <p14:creationId xmlns:p14="http://schemas.microsoft.com/office/powerpoint/2010/main" val="22835156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xfrm>
            <a:off x="1189038" y="703263"/>
            <a:ext cx="4632325" cy="3473450"/>
          </a:xfrm>
          <a:ln/>
        </p:spPr>
      </p:sp>
      <p:sp>
        <p:nvSpPr>
          <p:cNvPr id="18435" name="Rectangle 3"/>
          <p:cNvSpPr>
            <a:spLocks noGrp="1" noChangeArrowheads="1"/>
          </p:cNvSpPr>
          <p:nvPr>
            <p:ph type="body" idx="1"/>
          </p:nvPr>
        </p:nvSpPr>
        <p:spPr>
          <a:noFill/>
          <a:ln w="9525"/>
        </p:spPr>
        <p:txBody>
          <a:bodyPr/>
          <a:lstStyle/>
          <a:p>
            <a:r>
              <a:rPr lang="en-US" dirty="0"/>
              <a:t>LO 6-5: Prepare a consolidated statement of cash flows.</a:t>
            </a:r>
            <a:endParaRPr lang="en-US" dirty="0">
              <a:solidFill>
                <a:srgbClr val="002060"/>
              </a:solidFill>
              <a:cs typeface="Times New Roman" pitchFamily="18" charset="0"/>
            </a:endParaRPr>
          </a:p>
        </p:txBody>
      </p:sp>
    </p:spTree>
    <p:extLst>
      <p:ext uri="{BB962C8B-B14F-4D97-AF65-F5344CB8AC3E}">
        <p14:creationId xmlns:p14="http://schemas.microsoft.com/office/powerpoint/2010/main" val="1787412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89038" y="703263"/>
            <a:ext cx="4632325" cy="3473450"/>
          </a:xfrm>
          <a:ln/>
        </p:spPr>
      </p:sp>
      <p:sp>
        <p:nvSpPr>
          <p:cNvPr id="19459" name="Rectangle 3"/>
          <p:cNvSpPr>
            <a:spLocks noGrp="1" noChangeArrowheads="1"/>
          </p:cNvSpPr>
          <p:nvPr>
            <p:ph type="body" idx="1"/>
          </p:nvPr>
        </p:nvSpPr>
        <p:spPr>
          <a:noFill/>
          <a:ln w="9525"/>
        </p:spPr>
        <p:txBody>
          <a:bodyPr/>
          <a:lstStyle/>
          <a:p>
            <a:r>
              <a:rPr lang="en-US" dirty="0"/>
              <a:t>Common examples of VIE activities include transfers of financial assets, leasing, hedging financial instruments, research and development, and other arrangements. An enterprise often creates a VIE to accomplish a well-defined and limited business activity and to provide low-cost financing.</a:t>
            </a:r>
          </a:p>
          <a:p>
            <a:endParaRPr lang="en-US" dirty="0"/>
          </a:p>
          <a:p>
            <a:r>
              <a:rPr lang="en-US" dirty="0"/>
              <a:t>Low-cost financing of asset purchases is frequently a main benefit available through VIEs. Rather than engaging in the transaction directly, a business enterprise may establish a VIE to purchase and finance an asset acquisition. The VIE then leases the asset back to the business enterprise that established the VIE. This strategy saves the business enterprise money because the VIE is often eligible for a lower interest rate. This advantage is achieved for several reasons. First, the VIE typically operates with a very limited set of assets—in many cases, just one asset. By isolating an asset in a VIE, the asset’s risk is isolated from the business enterprise’s overall risk. Thus the VIE creditors remain protected by the specific collateral in the asset. Second, the governing documents can strictly limit the actions of a VIE. These limits further protect lenders by preventing the VIE from engaging in any activities not specified in its agreements. The VIE may have been created specifically by the primary beneficiary to provide it with low-cost financing.</a:t>
            </a:r>
          </a:p>
        </p:txBody>
      </p:sp>
    </p:spTree>
    <p:extLst>
      <p:ext uri="{BB962C8B-B14F-4D97-AF65-F5344CB8AC3E}">
        <p14:creationId xmlns:p14="http://schemas.microsoft.com/office/powerpoint/2010/main" val="2999869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397256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8611" name="Rectangle 3"/>
          <p:cNvSpPr>
            <a:spLocks noChangeArrowheads="1"/>
          </p:cNvSpPr>
          <p:nvPr/>
        </p:nvSpPr>
        <p:spPr bwMode="auto">
          <a:xfrm>
            <a:off x="3972560" y="8831580"/>
            <a:ext cx="3037840" cy="464820"/>
          </a:xfrm>
          <a:prstGeom prst="rect">
            <a:avLst/>
          </a:prstGeom>
          <a:noFill/>
          <a:ln w="12700">
            <a:noFill/>
            <a:miter lim="800000"/>
            <a:headEnd/>
            <a:tailEnd/>
          </a:ln>
        </p:spPr>
        <p:txBody>
          <a:bodyPr lIns="19412" tIns="0" rIns="19412" bIns="0" anchor="b"/>
          <a:lstStyle/>
          <a:p>
            <a:pPr algn="r"/>
            <a:r>
              <a:rPr lang="en-US" sz="1000" i="1" dirty="0"/>
              <a:t>11</a:t>
            </a:r>
          </a:p>
        </p:txBody>
      </p:sp>
      <p:sp>
        <p:nvSpPr>
          <p:cNvPr id="68612" name="Rectangle 4"/>
          <p:cNvSpPr>
            <a:spLocks noChangeArrowheads="1"/>
          </p:cNvSpPr>
          <p:nvPr/>
        </p:nvSpPr>
        <p:spPr bwMode="auto">
          <a:xfrm>
            <a:off x="0" y="883158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8613" name="Rectangle 5"/>
          <p:cNvSpPr>
            <a:spLocks noChangeArrowheads="1"/>
          </p:cNvSpPr>
          <p:nvPr/>
        </p:nvSpPr>
        <p:spPr bwMode="auto">
          <a:xfrm>
            <a:off x="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8614" name="Rectangle 6"/>
          <p:cNvSpPr>
            <a:spLocks noGrp="1" noRot="1" noChangeAspect="1" noChangeArrowheads="1" noTextEdit="1"/>
          </p:cNvSpPr>
          <p:nvPr>
            <p:ph type="sldImg"/>
          </p:nvPr>
        </p:nvSpPr>
        <p:spPr>
          <a:xfrm>
            <a:off x="1189038" y="703263"/>
            <a:ext cx="4632325" cy="3473450"/>
          </a:xfrm>
          <a:ln cap="flat"/>
        </p:spPr>
      </p:sp>
      <p:sp>
        <p:nvSpPr>
          <p:cNvPr id="68615" name="Rectangle 7"/>
          <p:cNvSpPr>
            <a:spLocks noGrp="1" noChangeArrowheads="1"/>
          </p:cNvSpPr>
          <p:nvPr>
            <p:ph type="body" idx="1"/>
          </p:nvPr>
        </p:nvSpPr>
        <p:spPr>
          <a:noFill/>
          <a:ln w="9525"/>
        </p:spPr>
        <p:txBody>
          <a:bodyPr/>
          <a:lstStyle/>
          <a:p>
            <a:r>
              <a:rPr lang="en-US" dirty="0"/>
              <a:t>Current accounting standards require that companies include a statement of cash flows among their consolidated financial reports. The main purpose of the statement of cash flows is to provide information about the entity’s cash receipts and cash payments during a period. The statement is also designed to show why an entity’s net income is different from its operating cash flows. For a consolidated entity, the cash flows relate to the entire business combination including the parent and all of its subsidiaries.</a:t>
            </a:r>
          </a:p>
          <a:p>
            <a:endParaRPr lang="en-US" dirty="0"/>
          </a:p>
          <a:p>
            <a:r>
              <a:rPr lang="en-US" dirty="0"/>
              <a:t>The consolidated statement of cash flows is not prepared from the individual cash flow statements of the separate companies. Instead, the consolidated income statements and balance sheets are first brought together on the worksheet.</a:t>
            </a:r>
          </a:p>
        </p:txBody>
      </p:sp>
    </p:spTree>
    <p:extLst>
      <p:ext uri="{BB962C8B-B14F-4D97-AF65-F5344CB8AC3E}">
        <p14:creationId xmlns:p14="http://schemas.microsoft.com/office/powerpoint/2010/main" val="2448291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397256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70659" name="Rectangle 3"/>
          <p:cNvSpPr>
            <a:spLocks noChangeArrowheads="1"/>
          </p:cNvSpPr>
          <p:nvPr/>
        </p:nvSpPr>
        <p:spPr bwMode="auto">
          <a:xfrm>
            <a:off x="3972560" y="8831580"/>
            <a:ext cx="3037840" cy="464820"/>
          </a:xfrm>
          <a:prstGeom prst="rect">
            <a:avLst/>
          </a:prstGeom>
          <a:noFill/>
          <a:ln w="12700">
            <a:noFill/>
            <a:miter lim="800000"/>
            <a:headEnd/>
            <a:tailEnd/>
          </a:ln>
        </p:spPr>
        <p:txBody>
          <a:bodyPr lIns="19412" tIns="0" rIns="19412" bIns="0" anchor="b"/>
          <a:lstStyle/>
          <a:p>
            <a:pPr algn="r"/>
            <a:r>
              <a:rPr lang="en-US" sz="1000" i="1" dirty="0"/>
              <a:t>14</a:t>
            </a:r>
          </a:p>
        </p:txBody>
      </p:sp>
      <p:sp>
        <p:nvSpPr>
          <p:cNvPr id="70660" name="Rectangle 4"/>
          <p:cNvSpPr>
            <a:spLocks noChangeArrowheads="1"/>
          </p:cNvSpPr>
          <p:nvPr/>
        </p:nvSpPr>
        <p:spPr bwMode="auto">
          <a:xfrm>
            <a:off x="0" y="883158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70661" name="Rectangle 5"/>
          <p:cNvSpPr>
            <a:spLocks noChangeArrowheads="1"/>
          </p:cNvSpPr>
          <p:nvPr/>
        </p:nvSpPr>
        <p:spPr bwMode="auto">
          <a:xfrm>
            <a:off x="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70662" name="Rectangle 6"/>
          <p:cNvSpPr>
            <a:spLocks noGrp="1" noRot="1" noChangeAspect="1" noChangeArrowheads="1" noTextEdit="1"/>
          </p:cNvSpPr>
          <p:nvPr>
            <p:ph type="sldImg"/>
          </p:nvPr>
        </p:nvSpPr>
        <p:spPr>
          <a:xfrm>
            <a:off x="1189038" y="703263"/>
            <a:ext cx="4632325" cy="3473450"/>
          </a:xfrm>
          <a:ln cap="flat"/>
        </p:spPr>
      </p:sp>
      <p:sp>
        <p:nvSpPr>
          <p:cNvPr id="70663" name="Rectangle 7"/>
          <p:cNvSpPr>
            <a:spLocks noGrp="1" noChangeArrowheads="1"/>
          </p:cNvSpPr>
          <p:nvPr>
            <p:ph type="body" idx="1"/>
          </p:nvPr>
        </p:nvSpPr>
        <p:spPr>
          <a:noFill/>
          <a:ln w="9525"/>
        </p:spPr>
        <p:txBody>
          <a:bodyPr/>
          <a:lstStyle/>
          <a:p>
            <a:r>
              <a:rPr lang="en-US" dirty="0"/>
              <a:t>If a business combination occurs during a particular reporting period, the consolidated cash flow statement must properly reflect several considerations. Cash purchases of businesses are an investing activity. The net cash outflow (cash paid less subsidiary cash acquired) is reported as the amount paid in a business acquisition.</a:t>
            </a:r>
          </a:p>
          <a:p>
            <a:endParaRPr lang="en-US" dirty="0"/>
          </a:p>
          <a:p>
            <a:r>
              <a:rPr lang="en-US" sz="1200" b="0" i="0" u="none" strike="noStrike" kern="1200" baseline="0" dirty="0">
                <a:solidFill>
                  <a:schemeClr val="tx1"/>
                </a:solidFill>
                <a:latin typeface="Times New Roman" pitchFamily="18" charset="0"/>
                <a:ea typeface="+mn-ea"/>
                <a:cs typeface="+mn-cs"/>
              </a:rPr>
              <a:t>Keeping in mind that the focus is on the consolidated entity’s cash flows (not just the parent’s), consolidated net income is the starting point for the indirect calculation of consolidated operating cash flows. Recall that consolidated net income includes only postacquisition subsidiary revenues and expenses. Therefore, the adjustment to the accrual-based income number must also reflect only postacquisition amounts for the subsidiary.</a:t>
            </a:r>
          </a:p>
          <a:p>
            <a:endParaRPr lang="en-US" sz="1200" b="0" i="0" u="none" strike="noStrike" kern="1200" baseline="0" dirty="0">
              <a:solidFill>
                <a:schemeClr val="tx1"/>
              </a:solidFill>
              <a:latin typeface="Times New Roman" pitchFamily="18" charset="0"/>
              <a:ea typeface="+mn-ea"/>
              <a:cs typeface="+mn-cs"/>
            </a:endParaRPr>
          </a:p>
          <a:p>
            <a:r>
              <a:rPr lang="en-US" sz="1200" b="0" i="0" u="none" strike="noStrike" kern="1200" baseline="0" dirty="0">
                <a:solidFill>
                  <a:schemeClr val="tx1"/>
                </a:solidFill>
                <a:latin typeface="Times New Roman" pitchFamily="18" charset="0"/>
                <a:ea typeface="+mn-ea"/>
                <a:cs typeface="+mn-cs"/>
              </a:rPr>
              <a:t>Any changes in operating balance sheet accounts (accounts receivable, inventory, accounts payable, etc.) must be computed net of the amounts acquired in the combination. </a:t>
            </a:r>
            <a:endParaRPr lang="en-US" dirty="0"/>
          </a:p>
        </p:txBody>
      </p:sp>
    </p:spTree>
    <p:extLst>
      <p:ext uri="{BB962C8B-B14F-4D97-AF65-F5344CB8AC3E}">
        <p14:creationId xmlns:p14="http://schemas.microsoft.com/office/powerpoint/2010/main" val="42520620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397256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9635" name="Rectangle 3"/>
          <p:cNvSpPr>
            <a:spLocks noChangeArrowheads="1"/>
          </p:cNvSpPr>
          <p:nvPr/>
        </p:nvSpPr>
        <p:spPr bwMode="auto">
          <a:xfrm>
            <a:off x="3972560" y="8831580"/>
            <a:ext cx="3037840" cy="464820"/>
          </a:xfrm>
          <a:prstGeom prst="rect">
            <a:avLst/>
          </a:prstGeom>
          <a:noFill/>
          <a:ln w="12700">
            <a:noFill/>
            <a:miter lim="800000"/>
            <a:headEnd/>
            <a:tailEnd/>
          </a:ln>
        </p:spPr>
        <p:txBody>
          <a:bodyPr lIns="19412" tIns="0" rIns="19412" bIns="0" anchor="b"/>
          <a:lstStyle/>
          <a:p>
            <a:pPr algn="r"/>
            <a:r>
              <a:rPr lang="en-US" sz="1000" i="1" dirty="0"/>
              <a:t>12</a:t>
            </a:r>
          </a:p>
        </p:txBody>
      </p:sp>
      <p:sp>
        <p:nvSpPr>
          <p:cNvPr id="69636" name="Rectangle 4"/>
          <p:cNvSpPr>
            <a:spLocks noChangeArrowheads="1"/>
          </p:cNvSpPr>
          <p:nvPr/>
        </p:nvSpPr>
        <p:spPr bwMode="auto">
          <a:xfrm>
            <a:off x="0" y="883158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9637" name="Rectangle 5"/>
          <p:cNvSpPr>
            <a:spLocks noChangeArrowheads="1"/>
          </p:cNvSpPr>
          <p:nvPr/>
        </p:nvSpPr>
        <p:spPr bwMode="auto">
          <a:xfrm>
            <a:off x="0" y="0"/>
            <a:ext cx="3037840" cy="464820"/>
          </a:xfrm>
          <a:prstGeom prst="rect">
            <a:avLst/>
          </a:prstGeom>
          <a:noFill/>
          <a:ln w="12700">
            <a:noFill/>
            <a:miter lim="800000"/>
            <a:headEnd/>
            <a:tailEnd/>
          </a:ln>
        </p:spPr>
        <p:txBody>
          <a:bodyPr wrap="none" lIns="93177" tIns="46589" rIns="93177" bIns="46589" anchor="ctr"/>
          <a:lstStyle/>
          <a:p>
            <a:endParaRPr lang="en-US" dirty="0"/>
          </a:p>
        </p:txBody>
      </p:sp>
      <p:sp>
        <p:nvSpPr>
          <p:cNvPr id="69638" name="Rectangle 6"/>
          <p:cNvSpPr>
            <a:spLocks noGrp="1" noRot="1" noChangeAspect="1" noChangeArrowheads="1" noTextEdit="1"/>
          </p:cNvSpPr>
          <p:nvPr>
            <p:ph type="sldImg"/>
          </p:nvPr>
        </p:nvSpPr>
        <p:spPr>
          <a:xfrm>
            <a:off x="1189038" y="703263"/>
            <a:ext cx="4632325" cy="3473450"/>
          </a:xfrm>
          <a:ln cap="flat"/>
        </p:spPr>
      </p:sp>
      <p:sp>
        <p:nvSpPr>
          <p:cNvPr id="69639" name="Rectangle 7"/>
          <p:cNvSpPr>
            <a:spLocks noGrp="1" noChangeArrowheads="1"/>
          </p:cNvSpPr>
          <p:nvPr>
            <p:ph type="body" idx="1"/>
          </p:nvPr>
        </p:nvSpPr>
        <p:spPr>
          <a:noFill/>
          <a:ln w="9525"/>
        </p:spPr>
        <p:txBody>
          <a:bodyPr/>
          <a:lstStyle/>
          <a:p>
            <a:pPr marL="0" lvl="1">
              <a:lnSpc>
                <a:spcPct val="110000"/>
              </a:lnSpc>
              <a:spcBef>
                <a:spcPts val="1223"/>
              </a:spcBef>
              <a:buClr>
                <a:srgbClr val="0070C0"/>
              </a:buClr>
            </a:pPr>
            <a:r>
              <a:rPr lang="en-US" dirty="0"/>
              <a:t>Any adjustments arising from the subsidiary’s revenues or expenses (e.g., depreciation, amortization) must reflect only postacquisition amounts. Intra-entity sales and purchases do not change the amount of cash held by the business combination when viewed as a whole. Because the statement of cash flows is derived from the consolidated balance sheet and income statement, the impact of all transfers is already removed. Therefore, the proper presentation of cash flows requires no special adjustments for intra-entity transfers.</a:t>
            </a:r>
          </a:p>
          <a:p>
            <a:pPr marL="0" lvl="1">
              <a:lnSpc>
                <a:spcPct val="110000"/>
              </a:lnSpc>
              <a:spcBef>
                <a:spcPts val="1223"/>
              </a:spcBef>
              <a:buClr>
                <a:srgbClr val="0070C0"/>
              </a:buClr>
            </a:pPr>
            <a:endParaRPr lang="en-US" dirty="0"/>
          </a:p>
          <a:p>
            <a:pPr marL="0" marR="0" lvl="1" indent="0" algn="l" defTabSz="914400" rtl="0" eaLnBrk="0" fontAlgn="base" latinLnBrk="0" hangingPunct="0">
              <a:lnSpc>
                <a:spcPct val="110000"/>
              </a:lnSpc>
              <a:spcBef>
                <a:spcPts val="1223"/>
              </a:spcBef>
              <a:spcAft>
                <a:spcPct val="0"/>
              </a:spcAft>
              <a:buClr>
                <a:srgbClr val="0070C0"/>
              </a:buClr>
              <a:buSzTx/>
              <a:buFontTx/>
              <a:buNone/>
              <a:tabLst/>
              <a:defRPr/>
            </a:pPr>
            <a:r>
              <a:rPr lang="en-US" dirty="0"/>
              <a:t>The cash outflow from subsidiary dividends only leaves the consolidated entity when paid to the noncontrolling interest. Thus dividends paid by a subsidiary to its parent do not appear as financing outflows. However, subsidiary dividends paid to the noncontrolling interest are a component of cash outflows from financing activities.</a:t>
            </a:r>
            <a:endParaRPr lang="en-US" sz="3300" u="sng" dirty="0"/>
          </a:p>
        </p:txBody>
      </p:sp>
    </p:spTree>
    <p:extLst>
      <p:ext uri="{BB962C8B-B14F-4D97-AF65-F5344CB8AC3E}">
        <p14:creationId xmlns:p14="http://schemas.microsoft.com/office/powerpoint/2010/main" val="2782889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1189038" y="703263"/>
            <a:ext cx="4632325" cy="3473450"/>
          </a:xfrm>
          <a:ln/>
        </p:spPr>
      </p:sp>
      <p:sp>
        <p:nvSpPr>
          <p:cNvPr id="19459" name="Rectangle 3"/>
          <p:cNvSpPr>
            <a:spLocks noGrp="1" noChangeArrowheads="1"/>
          </p:cNvSpPr>
          <p:nvPr>
            <p:ph type="body" idx="1"/>
          </p:nvPr>
        </p:nvSpPr>
        <p:spPr>
          <a:noFill/>
          <a:ln w="9525"/>
        </p:spPr>
        <p:txBody>
          <a:bodyPr/>
          <a:lstStyle/>
          <a:p>
            <a:r>
              <a:rPr lang="en-US" dirty="0"/>
              <a:t>Because governing agreements limit activities and decision making in most VIEs, ownership of a VIE’s common stock typically does not provide control of the VIE. In fact, the enterprise that created the VIE may own very little, if any, of the VIE’s voting stock. Prior to current consolidation requirements for VIEs, many enterprises left such entities unconsolidated in their financial reports because technically they did not own a majority of the entity’s voting stock. In utilizing the VIE as a conduit to provide financing, the related assets and debt were effectively removed from the enterprise’s balance sheet.</a:t>
            </a:r>
          </a:p>
          <a:p>
            <a:endParaRPr lang="en-US" dirty="0"/>
          </a:p>
          <a:p>
            <a:r>
              <a:rPr lang="en-US" dirty="0"/>
              <a:t>In general, the party that primarily benefits (or risks losses) from the economic activities of the VIE and has the power to direct the VIE’s activities is deemed to have a controlling financial interest in the VIE. We use the term </a:t>
            </a:r>
            <a:r>
              <a:rPr lang="en-US" i="1" dirty="0"/>
              <a:t>primary beneficiary</a:t>
            </a:r>
            <a:r>
              <a:rPr lang="en-US" dirty="0"/>
              <a:t> to designate the party with such financial control. The primary beneficiary (most often a business) typically exercises its financial control through governance documents or other contractual agreements that provide it with decision-making authority over the VIE. Once identified, the primary beneficiary must consolidate in its financial statements the VIE’s assets, liabilities, revenues, expenses, and noncontrolling interest.</a:t>
            </a:r>
          </a:p>
        </p:txBody>
      </p:sp>
    </p:spTree>
    <p:extLst>
      <p:ext uri="{BB962C8B-B14F-4D97-AF65-F5344CB8AC3E}">
        <p14:creationId xmlns:p14="http://schemas.microsoft.com/office/powerpoint/2010/main" val="2553302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89038" y="703263"/>
            <a:ext cx="4632325" cy="3473450"/>
          </a:xfrm>
          <a:ln/>
        </p:spPr>
      </p:sp>
      <p:sp>
        <p:nvSpPr>
          <p:cNvPr id="45059" name="Rectangle 3"/>
          <p:cNvSpPr>
            <a:spLocks noGrp="1" noChangeArrowheads="1"/>
          </p:cNvSpPr>
          <p:nvPr>
            <p:ph type="body" idx="1"/>
          </p:nvPr>
        </p:nvSpPr>
        <p:spPr>
          <a:noFill/>
          <a:ln w="9525"/>
        </p:spPr>
        <p:txBody>
          <a:bodyPr/>
          <a:lstStyle/>
          <a:p>
            <a:r>
              <a:rPr lang="en-US" dirty="0"/>
              <a:t>Similar to most business entities, VIEs generally have assets, liabilities, and investors with equity interests. Unlike most businesses, because a VIE’s activities and decision</a:t>
            </a:r>
            <a:r>
              <a:rPr lang="en-US" baseline="0" dirty="0"/>
              <a:t> </a:t>
            </a:r>
            <a:r>
              <a:rPr lang="en-US" dirty="0"/>
              <a:t>making can be strictly limited, the role of the equity investors can be fairly minor.</a:t>
            </a:r>
            <a:r>
              <a:rPr lang="en-US" baseline="0" dirty="0"/>
              <a:t> </a:t>
            </a:r>
            <a:r>
              <a:rPr lang="en-US" dirty="0"/>
              <a:t>Thus, the equity investors may serve simply as a technical requirement to allow the VIE to function as a legal entity. Because they bear relatively low economic risk, equity investors may be provided only a small rate of return.</a:t>
            </a:r>
          </a:p>
          <a:p>
            <a:endParaRPr lang="en-US" dirty="0"/>
          </a:p>
          <a:p>
            <a:r>
              <a:rPr lang="en-US" dirty="0"/>
              <a:t>The small equity investments in a VIE normally are insufficient to induce lenders to provide financing for the VIE. As a result, another party (e.g., the primary beneficiary) must contribute substantial resources—often loans and/or guarantees—to enable the VIE to secure additional financing needed to accomplish its purpose.</a:t>
            </a:r>
          </a:p>
        </p:txBody>
      </p:sp>
    </p:spTree>
    <p:extLst>
      <p:ext uri="{BB962C8B-B14F-4D97-AF65-F5344CB8AC3E}">
        <p14:creationId xmlns:p14="http://schemas.microsoft.com/office/powerpoint/2010/main" val="165342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pPr defTabSz="931774"/>
            <a:r>
              <a:rPr lang="en-US" dirty="0"/>
              <a:t>For example, the primary beneficiary may guarantee the VIE’s debt, thus assuming the risk of default. Other contractual arrangements may limit returns to equity holders while participation rights provide increased profit potential and risks to the primary beneficiary. Risks and rewards such as these cause the primary beneficiary’s economic interest to vary depending on the created entity’s success—hence the term </a:t>
            </a:r>
            <a:r>
              <a:rPr lang="en-US" i="1" dirty="0"/>
              <a:t>variable interest entity</a:t>
            </a:r>
            <a:r>
              <a:rPr lang="en-US" dirty="0"/>
              <a:t>. In contrast to a traditional entity, a VIE’s risks and rewards frequently are distributed not according to stock ownership but according to other variable interests.</a:t>
            </a:r>
          </a:p>
        </p:txBody>
      </p:sp>
    </p:spTree>
    <p:extLst>
      <p:ext uri="{BB962C8B-B14F-4D97-AF65-F5344CB8AC3E}">
        <p14:creationId xmlns:p14="http://schemas.microsoft.com/office/powerpoint/2010/main" val="1100105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1189038" y="703263"/>
            <a:ext cx="4632325" cy="3473450"/>
          </a:xfrm>
          <a:ln/>
        </p:spPr>
      </p:sp>
      <p:sp>
        <p:nvSpPr>
          <p:cNvPr id="20483" name="Rectangle 3"/>
          <p:cNvSpPr>
            <a:spLocks noGrp="1" noChangeArrowheads="1"/>
          </p:cNvSpPr>
          <p:nvPr>
            <p:ph type="body" idx="1"/>
          </p:nvPr>
        </p:nvSpPr>
        <p:spPr>
          <a:noFill/>
          <a:ln w="9525"/>
        </p:spPr>
        <p:txBody>
          <a:bodyPr/>
          <a:lstStyle/>
          <a:p>
            <a:r>
              <a:rPr lang="en-US" dirty="0"/>
              <a:t>Variable interests increase a firm’s risk as the resources it provides (or guarantees) to the VIE increase. With increased risks come incentives to restrict the VIE’s decision making. In fact, a firm with variable interests will regularly limit the equity investors’ power through the VIE’s governance documents.</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Although the equity investors are technically the owners of the VIE, in reality they may retain little of the traditional responsibilities, risks, and benefits of ownership. In fact, the equity investors sometimes cede financial control of the VIE to those with variable interests in exchange for a guaranteed rate of return.</a:t>
            </a:r>
            <a:r>
              <a:rPr lang="en-US" baseline="0" dirty="0"/>
              <a:t> </a:t>
            </a:r>
            <a:r>
              <a:rPr lang="en-US" sz="1200" b="0" i="0" u="none" strike="noStrike" kern="1200" baseline="0" dirty="0">
                <a:solidFill>
                  <a:schemeClr val="tx1"/>
                </a:solidFill>
                <a:latin typeface="Times New Roman" pitchFamily="18" charset="0"/>
                <a:ea typeface="+mn-ea"/>
                <a:cs typeface="+mn-cs"/>
              </a:rPr>
              <a:t>Alternatively, equity ownership is also a variable interest, and a minority equity holder may be the primary beneficiary and end up consolidating the VIE.</a:t>
            </a:r>
          </a:p>
        </p:txBody>
      </p:sp>
    </p:spTree>
    <p:extLst>
      <p:ext uri="{BB962C8B-B14F-4D97-AF65-F5344CB8AC3E}">
        <p14:creationId xmlns:p14="http://schemas.microsoft.com/office/powerpoint/2010/main" val="75066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703263"/>
            <a:ext cx="4632325" cy="347345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Prior to current financial reporting standards, assets, liabilities, and results of operations for VIEs and other entities frequently were not consolidated with those of the firm that controlled the entity. These firms invoked a reliance on voting interests, as opposed to variable interests, to indicate a lack of a controlling financial interest.</a:t>
            </a:r>
            <a:r>
              <a:rPr lang="en-US" baseline="0" dirty="0"/>
              <a:t> </a:t>
            </a:r>
            <a:r>
              <a:rPr lang="en-US" dirty="0"/>
              <a:t>As legacy FASB standard </a:t>
            </a:r>
            <a:r>
              <a:rPr lang="en-US" i="1" dirty="0"/>
              <a:t>FIN 46R</a:t>
            </a:r>
            <a:r>
              <a:rPr lang="en-US" dirty="0"/>
              <a:t> observed,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dirty="0"/>
              <a:t>An enterprise’s consolidated financial statements include subsidiaries in which the enterprise has a controlling financial interest. That requirement usually has been applied to subsidiaries in which an enterprise has a majority voting interest, but in many circumstances, the enterprise’s consolidated financial statements do not include variable interest entities with which it has similar relationships. The voting interest approach is not effective in identifying controlling financial interests in entities that are not controllable through voting interests or in which the equity investors do not bear residual economic risk.</a:t>
            </a:r>
          </a:p>
        </p:txBody>
      </p:sp>
    </p:spTree>
    <p:extLst>
      <p:ext uri="{BB962C8B-B14F-4D97-AF65-F5344CB8AC3E}">
        <p14:creationId xmlns:p14="http://schemas.microsoft.com/office/powerpoint/2010/main" val="478924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11" name="Date Placeholder 3"/>
          <p:cNvSpPr>
            <a:spLocks noGrp="1"/>
          </p:cNvSpPr>
          <p:nvPr>
            <p:ph type="dt" sz="half" idx="2"/>
          </p:nvPr>
        </p:nvSpPr>
        <p:spPr>
          <a:xfrm>
            <a:off x="1524000" y="6553200"/>
            <a:ext cx="1524000" cy="457200"/>
          </a:xfrm>
          <a:prstGeom prst="rect">
            <a:avLst/>
          </a:prstGeom>
        </p:spPr>
        <p:txBody>
          <a:bodyPr/>
          <a:lstStyle>
            <a:lvl1pPr>
              <a:defRPr sz="1200" b="1" i="1">
                <a:solidFill>
                  <a:srgbClr val="002060"/>
                </a:solidFill>
              </a:defRPr>
            </a:lvl1pPr>
          </a:lstStyle>
          <a:p>
            <a:r>
              <a:rPr lang="en-US" dirty="0"/>
              <a:t>McGraw-Hill/Irwin</a:t>
            </a:r>
          </a:p>
        </p:txBody>
      </p:sp>
      <p:sp>
        <p:nvSpPr>
          <p:cNvPr id="12" name="Footer Placeholder 4"/>
          <p:cNvSpPr>
            <a:spLocks noGrp="1"/>
          </p:cNvSpPr>
          <p:nvPr>
            <p:ph type="ftr" sz="quarter" idx="3"/>
          </p:nvPr>
        </p:nvSpPr>
        <p:spPr>
          <a:xfrm>
            <a:off x="2971800" y="6553200"/>
            <a:ext cx="5105400" cy="457200"/>
          </a:xfrm>
          <a:prstGeom prst="rect">
            <a:avLst/>
          </a:prstGeom>
        </p:spPr>
        <p:txBody>
          <a:bodyPr/>
          <a:lstStyle>
            <a:lvl1pPr>
              <a:defRPr sz="1200" b="1" i="1">
                <a:solidFill>
                  <a:srgbClr val="002060"/>
                </a:solidFill>
              </a:defRPr>
            </a:lvl1pPr>
          </a:lstStyle>
          <a:p>
            <a:endParaRPr lang="en-US" dirty="0"/>
          </a:p>
        </p:txBody>
      </p:sp>
      <p:sp>
        <p:nvSpPr>
          <p:cNvPr id="13" name="Slide Number Placeholder 5"/>
          <p:cNvSpPr>
            <a:spLocks noGrp="1"/>
          </p:cNvSpPr>
          <p:nvPr>
            <p:ph type="sldNum" sz="quarter" idx="4"/>
          </p:nvPr>
        </p:nvSpPr>
        <p:spPr>
          <a:xfrm>
            <a:off x="8001000" y="6553200"/>
            <a:ext cx="533400" cy="304800"/>
          </a:xfrm>
          <a:prstGeom prst="rect">
            <a:avLst/>
          </a:prstGeom>
        </p:spPr>
        <p:txBody>
          <a:bodyPr/>
          <a:lstStyle>
            <a:lvl1pPr>
              <a:defRPr sz="1200" b="1" i="1">
                <a:solidFill>
                  <a:srgbClr val="002060"/>
                </a:solidFill>
              </a:defRPr>
            </a:lvl1p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10600" cy="11430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5" name="Footer Placeholder 4"/>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00200" y="6553200"/>
            <a:ext cx="1524000" cy="457200"/>
          </a:xfrm>
          <a:prstGeom prst="rect">
            <a:avLst/>
          </a:prstGeom>
        </p:spPr>
        <p:txBody>
          <a:bodyPr/>
          <a:lstStyle/>
          <a:p>
            <a:r>
              <a:rPr lang="en-US" dirty="0"/>
              <a:t>McGraw-Hill/Irwin</a:t>
            </a:r>
          </a:p>
        </p:txBody>
      </p:sp>
      <p:sp>
        <p:nvSpPr>
          <p:cNvPr id="5" name="Footer Placeholder 4"/>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524000" y="6553200"/>
            <a:ext cx="1524000" cy="304800"/>
          </a:xfrm>
          <a:prstGeom prst="rect">
            <a:avLst/>
          </a:prstGeom>
        </p:spPr>
        <p:txBody>
          <a:bodyPr/>
          <a:lstStyle/>
          <a:p>
            <a:r>
              <a:rPr lang="en-US" dirty="0"/>
              <a:t>McGraw-Hill/Irwin</a:t>
            </a:r>
          </a:p>
        </p:txBody>
      </p:sp>
      <p:sp>
        <p:nvSpPr>
          <p:cNvPr id="5" name="Footer Placeholder 4"/>
          <p:cNvSpPr>
            <a:spLocks noGrp="1"/>
          </p:cNvSpPr>
          <p:nvPr>
            <p:ph type="ftr" sz="quarter" idx="11"/>
          </p:nvPr>
        </p:nvSpPr>
        <p:spPr>
          <a:xfrm>
            <a:off x="2971800" y="6553200"/>
            <a:ext cx="5105400" cy="30480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0010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3"/>
          <p:cNvSpPr>
            <a:spLocks noGrp="1"/>
          </p:cNvSpPr>
          <p:nvPr>
            <p:ph type="dt" sz="half" idx="10"/>
          </p:nvPr>
        </p:nvSpPr>
        <p:spPr>
          <a:xfrm>
            <a:off x="1524000" y="6553200"/>
            <a:ext cx="1524000" cy="304800"/>
          </a:xfrm>
          <a:prstGeom prst="rect">
            <a:avLst/>
          </a:prstGeom>
        </p:spPr>
        <p:txBody>
          <a:bodyPr/>
          <a:lstStyle/>
          <a:p>
            <a:r>
              <a:rPr lang="en-US" dirty="0"/>
              <a:t>McGraw-Hill/Irwin</a:t>
            </a:r>
          </a:p>
        </p:txBody>
      </p:sp>
      <p:sp>
        <p:nvSpPr>
          <p:cNvPr id="9" name="Footer Placeholder 4"/>
          <p:cNvSpPr>
            <a:spLocks noGrp="1"/>
          </p:cNvSpPr>
          <p:nvPr>
            <p:ph type="ftr" sz="quarter" idx="11"/>
          </p:nvPr>
        </p:nvSpPr>
        <p:spPr>
          <a:xfrm>
            <a:off x="2971800" y="6553200"/>
            <a:ext cx="5105400" cy="304800"/>
          </a:xfrm>
          <a:prstGeom prst="rect">
            <a:avLst/>
          </a:prstGeom>
        </p:spPr>
        <p:txBody>
          <a:bodyPr/>
          <a:lstStyle/>
          <a:p>
            <a:endParaRPr lang="en-US" dirty="0"/>
          </a:p>
        </p:txBody>
      </p:sp>
      <p:sp>
        <p:nvSpPr>
          <p:cNvPr id="10" name="Slide Number Placeholder 5"/>
          <p:cNvSpPr>
            <a:spLocks noGrp="1"/>
          </p:cNvSpPr>
          <p:nvPr>
            <p:ph type="sldNum" sz="quarter" idx="12"/>
          </p:nvPr>
        </p:nvSpPr>
        <p:spPr>
          <a:xfrm>
            <a:off x="80010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6" name="Footer Placeholder 5"/>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8" name="Footer Placeholder 7"/>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9" name="Slide Number Placeholder 8"/>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1143000"/>
          </a:xfrm>
        </p:spPr>
        <p:txBody>
          <a:bodyPr/>
          <a:lstStyle/>
          <a:p>
            <a:r>
              <a:rPr lang="en-US"/>
              <a:t>Click to edit Master title style</a:t>
            </a:r>
          </a:p>
        </p:txBody>
      </p:sp>
      <p:sp>
        <p:nvSpPr>
          <p:cNvPr id="7" name="Date Placeholder 3"/>
          <p:cNvSpPr>
            <a:spLocks noGrp="1"/>
          </p:cNvSpPr>
          <p:nvPr>
            <p:ph type="dt" sz="half" idx="10"/>
          </p:nvPr>
        </p:nvSpPr>
        <p:spPr>
          <a:xfrm>
            <a:off x="1524000" y="6553200"/>
            <a:ext cx="1524000" cy="304800"/>
          </a:xfrm>
          <a:prstGeom prst="rect">
            <a:avLst/>
          </a:prstGeom>
        </p:spPr>
        <p:txBody>
          <a:bodyPr/>
          <a:lstStyle/>
          <a:p>
            <a:r>
              <a:rPr lang="en-US" dirty="0"/>
              <a:t>McGraw-Hill/Irwin</a:t>
            </a:r>
          </a:p>
        </p:txBody>
      </p:sp>
      <p:sp>
        <p:nvSpPr>
          <p:cNvPr id="8" name="Footer Placeholder 4"/>
          <p:cNvSpPr>
            <a:spLocks noGrp="1"/>
          </p:cNvSpPr>
          <p:nvPr>
            <p:ph type="ftr" sz="quarter" idx="11"/>
          </p:nvPr>
        </p:nvSpPr>
        <p:spPr>
          <a:xfrm>
            <a:off x="2971800" y="6553200"/>
            <a:ext cx="5105400" cy="304800"/>
          </a:xfrm>
          <a:prstGeom prst="rect">
            <a:avLst/>
          </a:prstGeom>
        </p:spPr>
        <p:txBody>
          <a:bodyPr/>
          <a:lstStyle/>
          <a:p>
            <a:endParaRPr lang="en-US" dirty="0"/>
          </a:p>
        </p:txBody>
      </p:sp>
      <p:sp>
        <p:nvSpPr>
          <p:cNvPr id="9" name="Slide Number Placeholder 5"/>
          <p:cNvSpPr>
            <a:spLocks noGrp="1"/>
          </p:cNvSpPr>
          <p:nvPr>
            <p:ph type="sldNum" sz="quarter" idx="12"/>
          </p:nvPr>
        </p:nvSpPr>
        <p:spPr>
          <a:xfrm>
            <a:off x="80010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3" name="Footer Placeholder 2"/>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4" name="Slide Number Placeholder 3"/>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6" name="Footer Placeholder 5"/>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524000" y="6553200"/>
            <a:ext cx="1524000" cy="457200"/>
          </a:xfrm>
          <a:prstGeom prst="rect">
            <a:avLst/>
          </a:prstGeom>
        </p:spPr>
        <p:txBody>
          <a:bodyPr/>
          <a:lstStyle/>
          <a:p>
            <a:r>
              <a:rPr lang="en-US" dirty="0"/>
              <a:t>McGraw-Hill/Irwin</a:t>
            </a:r>
          </a:p>
        </p:txBody>
      </p:sp>
      <p:sp>
        <p:nvSpPr>
          <p:cNvPr id="6" name="Footer Placeholder 5"/>
          <p:cNvSpPr>
            <a:spLocks noGrp="1"/>
          </p:cNvSpPr>
          <p:nvPr>
            <p:ph type="ftr" sz="quarter" idx="11"/>
          </p:nvPr>
        </p:nvSpPr>
        <p:spPr>
          <a:xfrm>
            <a:off x="3124200" y="6553200"/>
            <a:ext cx="5410200" cy="53340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077200" y="6553200"/>
            <a:ext cx="533400" cy="304800"/>
          </a:xfrm>
          <a:prstGeom prst="rect">
            <a:avLst/>
          </a:prstGeom>
        </p:spPr>
        <p:txBody>
          <a:bodyPr/>
          <a:lstStyle/>
          <a:p>
            <a:r>
              <a:rPr lang="en-US" dirty="0"/>
              <a:t>6-</a:t>
            </a:r>
            <a:fld id="{0CD9D783-C76B-4F4C-BE39-54956A6C48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76200"/>
            <a:ext cx="7315200" cy="1143000"/>
          </a:xfrm>
          <a:prstGeom prst="roundRect">
            <a:avLst/>
          </a:prstGeom>
          <a:ln w="57150">
            <a:solidFill>
              <a:srgbClr val="002060"/>
            </a:solidFill>
          </a:ln>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752600" y="1600200"/>
            <a:ext cx="69342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ChangeArrowheads="1"/>
          </p:cNvSpPr>
          <p:nvPr/>
        </p:nvSpPr>
        <p:spPr bwMode="auto">
          <a:xfrm>
            <a:off x="0" y="0"/>
            <a:ext cx="1447800" cy="6858000"/>
          </a:xfrm>
          <a:prstGeom prst="rect">
            <a:avLst/>
          </a:prstGeom>
          <a:gradFill>
            <a:gsLst>
              <a:gs pos="73000">
                <a:srgbClr val="001122"/>
              </a:gs>
              <a:gs pos="100000">
                <a:schemeClr val="accent1">
                  <a:shade val="94000"/>
                  <a:satMod val="135000"/>
                </a:schemeClr>
              </a:gs>
            </a:gsLst>
            <a:lin ang="5400000" scaled="1"/>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n-US" dirty="0"/>
          </a:p>
        </p:txBody>
      </p:sp>
      <p:sp>
        <p:nvSpPr>
          <p:cNvPr id="8" name="Date Placeholder 3"/>
          <p:cNvSpPr>
            <a:spLocks noGrp="1"/>
          </p:cNvSpPr>
          <p:nvPr>
            <p:ph type="dt" sz="half" idx="2"/>
          </p:nvPr>
        </p:nvSpPr>
        <p:spPr>
          <a:xfrm>
            <a:off x="1524000" y="6553200"/>
            <a:ext cx="1524000" cy="457200"/>
          </a:xfrm>
          <a:prstGeom prst="rect">
            <a:avLst/>
          </a:prstGeom>
        </p:spPr>
        <p:txBody>
          <a:bodyPr/>
          <a:lstStyle>
            <a:lvl1pPr>
              <a:defRPr sz="1200" b="1" i="1">
                <a:solidFill>
                  <a:srgbClr val="002060"/>
                </a:solidFill>
              </a:defRPr>
            </a:lvl1pPr>
          </a:lstStyle>
          <a:p>
            <a:r>
              <a:rPr lang="en-US" dirty="0"/>
              <a:t>McGraw-Hill/Irwin</a:t>
            </a:r>
          </a:p>
        </p:txBody>
      </p:sp>
      <p:sp>
        <p:nvSpPr>
          <p:cNvPr id="9" name="Footer Placeholder 4"/>
          <p:cNvSpPr>
            <a:spLocks noGrp="1"/>
          </p:cNvSpPr>
          <p:nvPr>
            <p:ph type="ftr" sz="quarter" idx="3"/>
          </p:nvPr>
        </p:nvSpPr>
        <p:spPr>
          <a:xfrm>
            <a:off x="2971800" y="6553200"/>
            <a:ext cx="5105400" cy="457200"/>
          </a:xfrm>
          <a:prstGeom prst="rect">
            <a:avLst/>
          </a:prstGeom>
        </p:spPr>
        <p:txBody>
          <a:bodyPr/>
          <a:lstStyle>
            <a:lvl1pPr>
              <a:defRPr sz="1200" b="1" i="1">
                <a:solidFill>
                  <a:srgbClr val="002060"/>
                </a:solidFill>
              </a:defRPr>
            </a:lvl1pPr>
          </a:lstStyle>
          <a:p>
            <a:endParaRPr lang="en-US" dirty="0"/>
          </a:p>
        </p:txBody>
      </p:sp>
      <p:sp>
        <p:nvSpPr>
          <p:cNvPr id="10" name="Slide Number Placeholder 5"/>
          <p:cNvSpPr>
            <a:spLocks noGrp="1"/>
          </p:cNvSpPr>
          <p:nvPr>
            <p:ph type="sldNum" sz="quarter" idx="4"/>
          </p:nvPr>
        </p:nvSpPr>
        <p:spPr>
          <a:xfrm>
            <a:off x="8229600" y="6553200"/>
            <a:ext cx="533400" cy="384048"/>
          </a:xfrm>
          <a:prstGeom prst="rect">
            <a:avLst/>
          </a:prstGeom>
        </p:spPr>
        <p:txBody>
          <a:bodyPr/>
          <a:lstStyle>
            <a:lvl1pPr>
              <a:defRPr sz="1000" b="1" i="0">
                <a:solidFill>
                  <a:srgbClr val="002060"/>
                </a:solidFill>
              </a:defRPr>
            </a:lvl1pPr>
          </a:lstStyle>
          <a:p>
            <a:r>
              <a:rPr lang="en-US" dirty="0"/>
              <a:t>6-</a:t>
            </a:r>
            <a:fld id="{0CD9D783-C76B-4F4C-BE39-54956A6C484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000" b="1" kern="1200">
          <a:solidFill>
            <a:srgbClr val="002060"/>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b="1" kern="1200">
          <a:solidFill>
            <a:srgbClr val="002060"/>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b="1" kern="1200">
          <a:solidFill>
            <a:srgbClr val="002060"/>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b="1" kern="1200">
          <a:solidFill>
            <a:srgbClr val="002060"/>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b="1" kern="1200">
          <a:solidFill>
            <a:srgbClr val="002060"/>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b="1" kern="1200">
          <a:solidFill>
            <a:srgbClr val="002060"/>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Chapter Six</a:t>
            </a:r>
          </a:p>
        </p:txBody>
      </p:sp>
      <p:sp>
        <p:nvSpPr>
          <p:cNvPr id="198664" name="Rectangle 8"/>
          <p:cNvSpPr>
            <a:spLocks noChangeArrowheads="1"/>
          </p:cNvSpPr>
          <p:nvPr/>
        </p:nvSpPr>
        <p:spPr bwMode="auto">
          <a:xfrm>
            <a:off x="530352" y="1752600"/>
            <a:ext cx="3886200" cy="4038600"/>
          </a:xfrm>
          <a:prstGeom prst="rect">
            <a:avLst/>
          </a:prstGeom>
          <a:noFill/>
          <a:ln w="12700">
            <a:noFill/>
            <a:miter lim="800000"/>
            <a:headEnd/>
            <a:tailEnd/>
          </a:ln>
          <a:effectLst/>
        </p:spPr>
        <p:txBody>
          <a:bodyPr anchor="ctr" anchorCtr="1"/>
          <a:lstStyle/>
          <a:p>
            <a:pPr algn="ctr">
              <a:defRPr/>
            </a:pPr>
            <a:r>
              <a:rPr lang="en-US" sz="4000" b="1" dirty="0">
                <a:solidFill>
                  <a:srgbClr val="002060"/>
                </a:solidFill>
                <a:cs typeface="Times New Roman" pitchFamily="18" charset="0"/>
              </a:rPr>
              <a:t>Variable Interest Entities, Intra-Entity Debt, Consolidated Cash Flows, and Other Issues</a:t>
            </a:r>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6" name="Picture 5">
            <a:extLst>
              <a:ext uri="{FF2B5EF4-FFF2-40B4-BE49-F238E27FC236}">
                <a16:creationId xmlns:a16="http://schemas.microsoft.com/office/drawing/2014/main" id="{3966D39C-F339-4E99-AD31-BACC090829FC}"/>
              </a:ext>
            </a:extLst>
          </p:cNvPr>
          <p:cNvPicPr>
            <a:picLocks noChangeAspect="1"/>
          </p:cNvPicPr>
          <p:nvPr/>
        </p:nvPicPr>
        <p:blipFill>
          <a:blip r:embed="rId4"/>
          <a:stretch>
            <a:fillRect/>
          </a:stretch>
        </p:blipFill>
        <p:spPr>
          <a:xfrm>
            <a:off x="4953000" y="1752599"/>
            <a:ext cx="3505200" cy="4485281"/>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2024" y="164592"/>
            <a:ext cx="8763000" cy="1207008"/>
          </a:xfrm>
        </p:spPr>
        <p:txBody>
          <a:bodyPr>
            <a:normAutofit/>
          </a:bodyPr>
          <a:lstStyle/>
          <a:p>
            <a:r>
              <a:rPr lang="en-US" dirty="0"/>
              <a:t>Examples of VIEs</a:t>
            </a:r>
          </a:p>
        </p:txBody>
      </p:sp>
      <p:sp>
        <p:nvSpPr>
          <p:cNvPr id="3" name="TextBox 2"/>
          <p:cNvSpPr txBox="1"/>
          <p:nvPr/>
        </p:nvSpPr>
        <p:spPr>
          <a:xfrm>
            <a:off x="2286000" y="1554480"/>
            <a:ext cx="4572000" cy="369332"/>
          </a:xfrm>
          <a:prstGeom prst="rect">
            <a:avLst/>
          </a:prstGeom>
          <a:noFill/>
        </p:spPr>
        <p:txBody>
          <a:bodyPr wrap="square" rtlCol="0">
            <a:spAutoFit/>
          </a:bodyPr>
          <a:lstStyle/>
          <a:p>
            <a:r>
              <a:rPr lang="en-US" sz="1800" b="1" dirty="0">
                <a:solidFill>
                  <a:srgbClr val="002060"/>
                </a:solidFill>
              </a:rPr>
              <a:t>EXHIBIT 6.1 Examples of Variable Interests</a:t>
            </a:r>
            <a:endParaRPr lang="en-US" sz="1800" dirty="0">
              <a:solidFill>
                <a:srgbClr val="002060"/>
              </a:solidFill>
            </a:endParaRPr>
          </a:p>
        </p:txBody>
      </p:sp>
      <p:sp>
        <p:nvSpPr>
          <p:cNvPr id="6"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10</a:t>
            </a:fld>
            <a:endParaRPr lang="en-US" dirty="0"/>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4" name="Picture 3" descr="Screen Shot 2019-09-12 at 1.22.0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1905000"/>
            <a:ext cx="7315200" cy="4680509"/>
          </a:xfrm>
          <a:prstGeom prst="rect">
            <a:avLst/>
          </a:prstGeom>
        </p:spPr>
      </p:pic>
    </p:spTree>
    <p:custDataLst>
      <p:tags r:id="rId1"/>
    </p:custDataLst>
    <p:extLst>
      <p:ext uri="{BB962C8B-B14F-4D97-AF65-F5344CB8AC3E}">
        <p14:creationId xmlns:p14="http://schemas.microsoft.com/office/powerpoint/2010/main" val="1261827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2024" y="164592"/>
            <a:ext cx="8759952" cy="1207008"/>
          </a:xfrm>
        </p:spPr>
        <p:txBody>
          <a:bodyPr>
            <a:normAutofit/>
          </a:bodyPr>
          <a:lstStyle/>
          <a:p>
            <a:r>
              <a:rPr lang="en-US" dirty="0"/>
              <a:t>Identification of a VIE</a:t>
            </a:r>
          </a:p>
        </p:txBody>
      </p:sp>
      <p:sp>
        <p:nvSpPr>
          <p:cNvPr id="14339" name="Rectangle 3"/>
          <p:cNvSpPr>
            <a:spLocks noGrp="1" noChangeArrowheads="1"/>
          </p:cNvSpPr>
          <p:nvPr>
            <p:ph idx="1"/>
          </p:nvPr>
        </p:nvSpPr>
        <p:spPr>
          <a:xfrm>
            <a:off x="411480" y="1554480"/>
            <a:ext cx="8321040" cy="4937760"/>
          </a:xfrm>
        </p:spPr>
        <p:txBody>
          <a:bodyPr>
            <a:noAutofit/>
          </a:bodyPr>
          <a:lstStyle/>
          <a:p>
            <a:pPr marL="0" indent="0">
              <a:spcBef>
                <a:spcPts val="600"/>
              </a:spcBef>
              <a:buNone/>
            </a:pPr>
            <a:r>
              <a:rPr lang="en-US" sz="2200" dirty="0"/>
              <a:t>An entity qualifies as a VIE if </a:t>
            </a:r>
            <a:r>
              <a:rPr lang="en-US" sz="2200" dirty="0">
                <a:solidFill>
                  <a:srgbClr val="FF0000"/>
                </a:solidFill>
              </a:rPr>
              <a:t>either</a:t>
            </a:r>
            <a:r>
              <a:rPr lang="en-US" sz="2200" dirty="0"/>
              <a:t> of the following conditions exists:</a:t>
            </a:r>
          </a:p>
          <a:p>
            <a:pPr marL="457200" indent="-457200">
              <a:spcBef>
                <a:spcPts val="600"/>
              </a:spcBef>
              <a:buFont typeface="Wingdings" panose="05000000000000000000" pitchFamily="2" charset="2"/>
              <a:buChar char="Ø"/>
            </a:pPr>
            <a:r>
              <a:rPr lang="en-US" sz="2200" dirty="0">
                <a:solidFill>
                  <a:srgbClr val="FF0000"/>
                </a:solidFill>
              </a:rPr>
              <a:t>Total equity at risk is not sufficient to permit the entity to finance its activities without additional subordinated financial support provided by any parties</a:t>
            </a:r>
            <a:r>
              <a:rPr lang="en-US" sz="2200" dirty="0"/>
              <a:t>, including equity holders. </a:t>
            </a:r>
          </a:p>
          <a:p>
            <a:pPr marL="457200" indent="-457200">
              <a:spcBef>
                <a:spcPts val="600"/>
              </a:spcBef>
              <a:buFont typeface="Wingdings" panose="05000000000000000000" pitchFamily="2" charset="2"/>
              <a:buChar char="Ø"/>
            </a:pPr>
            <a:r>
              <a:rPr lang="en-US" sz="2200" dirty="0">
                <a:solidFill>
                  <a:srgbClr val="FF0000"/>
                </a:solidFill>
              </a:rPr>
              <a:t>Equity investors </a:t>
            </a:r>
            <a:r>
              <a:rPr lang="en-US" sz="2200" dirty="0"/>
              <a:t>in VIE, as a group, </a:t>
            </a:r>
            <a:r>
              <a:rPr lang="en-US" sz="2200" dirty="0">
                <a:solidFill>
                  <a:srgbClr val="FF0000"/>
                </a:solidFill>
              </a:rPr>
              <a:t>lack any one of three characteristics of a controlling financial interest</a:t>
            </a:r>
            <a:r>
              <a:rPr lang="en-US" sz="2200" dirty="0"/>
              <a:t>: </a:t>
            </a:r>
          </a:p>
          <a:p>
            <a:pPr marL="914400" indent="-457200">
              <a:spcBef>
                <a:spcPts val="600"/>
              </a:spcBef>
              <a:buNone/>
            </a:pPr>
            <a:r>
              <a:rPr lang="en-US" sz="2200" dirty="0"/>
              <a:t>1) 	</a:t>
            </a:r>
            <a:r>
              <a:rPr lang="en-US" sz="2200" dirty="0">
                <a:solidFill>
                  <a:srgbClr val="FF0000"/>
                </a:solidFill>
              </a:rPr>
              <a:t>The power</a:t>
            </a:r>
            <a:r>
              <a:rPr lang="en-US" sz="2200" dirty="0"/>
              <a:t>, through voting rights or similar rights, </a:t>
            </a:r>
            <a:r>
              <a:rPr lang="en-US" sz="2200" dirty="0">
                <a:solidFill>
                  <a:srgbClr val="FF0000"/>
                </a:solidFill>
              </a:rPr>
              <a:t>to direct the activities of an entity </a:t>
            </a:r>
            <a:r>
              <a:rPr lang="en-US" sz="2200" dirty="0"/>
              <a:t>that most significantly impact the entity’s economic performance. </a:t>
            </a:r>
          </a:p>
          <a:p>
            <a:pPr marL="914400" indent="-457200">
              <a:spcBef>
                <a:spcPts val="600"/>
              </a:spcBef>
              <a:buNone/>
            </a:pPr>
            <a:r>
              <a:rPr lang="en-US" sz="2200" dirty="0"/>
              <a:t>2) 	</a:t>
            </a:r>
            <a:r>
              <a:rPr lang="en-US" sz="2200" dirty="0">
                <a:solidFill>
                  <a:srgbClr val="FF0000"/>
                </a:solidFill>
              </a:rPr>
              <a:t>The obligation to absorb the expected losses </a:t>
            </a:r>
            <a:r>
              <a:rPr lang="en-US" sz="2200" dirty="0"/>
              <a:t>of the entity. </a:t>
            </a:r>
          </a:p>
          <a:p>
            <a:pPr marL="914400" indent="-457200">
              <a:spcBef>
                <a:spcPts val="600"/>
              </a:spcBef>
              <a:buNone/>
            </a:pPr>
            <a:r>
              <a:rPr lang="en-US" sz="2200" dirty="0"/>
              <a:t>3) 	</a:t>
            </a:r>
            <a:r>
              <a:rPr lang="en-US" sz="2200" dirty="0">
                <a:solidFill>
                  <a:srgbClr val="FF0000"/>
                </a:solidFill>
              </a:rPr>
              <a:t>The right to receive expected residual returns</a:t>
            </a:r>
            <a:r>
              <a:rPr lang="en-US" sz="2200" dirty="0"/>
              <a:t> of the entity.</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11</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Identification of the Primary Beneficiary of the VIE</a:t>
            </a:r>
          </a:p>
        </p:txBody>
      </p:sp>
      <p:sp>
        <p:nvSpPr>
          <p:cNvPr id="14339" name="Rectangle 3"/>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400" dirty="0"/>
              <a:t>Once a firm has a relationship with a VIE, the firm must determine whether it qualifies as the </a:t>
            </a:r>
            <a:r>
              <a:rPr lang="en-US" sz="2400" dirty="0">
                <a:solidFill>
                  <a:srgbClr val="FF0000"/>
                </a:solidFill>
              </a:rPr>
              <a:t>VIE’s primary beneficiary.</a:t>
            </a:r>
          </a:p>
          <a:p>
            <a:pPr marL="457200" indent="-457200">
              <a:spcBef>
                <a:spcPts val="600"/>
              </a:spcBef>
              <a:buFont typeface="Wingdings" panose="05000000000000000000" pitchFamily="2" charset="2"/>
              <a:buChar char="Ø"/>
            </a:pPr>
            <a:r>
              <a:rPr lang="en-US" sz="2400" dirty="0"/>
              <a:t> An enterprise with a variable interest with a controlling financial interest in a VIE is the </a:t>
            </a:r>
            <a:r>
              <a:rPr lang="en-US" sz="2400" dirty="0">
                <a:solidFill>
                  <a:srgbClr val="FF0000"/>
                </a:solidFill>
              </a:rPr>
              <a:t>primary beneficiary </a:t>
            </a:r>
            <a:r>
              <a:rPr lang="en-US" sz="2400" dirty="0"/>
              <a:t>and will have </a:t>
            </a:r>
            <a:r>
              <a:rPr lang="en-US" sz="2400" dirty="0">
                <a:solidFill>
                  <a:srgbClr val="FF0000"/>
                </a:solidFill>
              </a:rPr>
              <a:t>both of the following characteristics</a:t>
            </a:r>
            <a:r>
              <a:rPr lang="en-US" sz="2400" dirty="0"/>
              <a:t>: </a:t>
            </a:r>
          </a:p>
          <a:p>
            <a:pPr marL="914400" indent="-457200">
              <a:spcBef>
                <a:spcPts val="600"/>
              </a:spcBef>
              <a:buFont typeface="+mj-lt"/>
              <a:buAutoNum type="arabicParenR"/>
            </a:pPr>
            <a:r>
              <a:rPr lang="en-US" sz="2400" dirty="0">
                <a:solidFill>
                  <a:srgbClr val="FF0000"/>
                </a:solidFill>
              </a:rPr>
              <a:t>The power to direct the activities </a:t>
            </a:r>
            <a:r>
              <a:rPr lang="en-US" sz="2400" dirty="0"/>
              <a:t>of a VIE that most significantly impact the entity’s economic performance. </a:t>
            </a:r>
          </a:p>
          <a:p>
            <a:pPr marL="914400" indent="-457200">
              <a:spcBef>
                <a:spcPts val="600"/>
              </a:spcBef>
              <a:buFont typeface="+mj-lt"/>
              <a:buAutoNum type="arabicParenR"/>
            </a:pPr>
            <a:r>
              <a:rPr lang="en-US" sz="2400" dirty="0">
                <a:solidFill>
                  <a:srgbClr val="FF0000"/>
                </a:solidFill>
              </a:rPr>
              <a:t>The obligation to absorb losses </a:t>
            </a:r>
            <a:r>
              <a:rPr lang="en-US" sz="2400" dirty="0"/>
              <a:t>that could potentially be significant to the VIE or the right to receive benefits from it that could be significant to the VIE.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12</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103378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Identification of the Primary </a:t>
            </a:r>
            <a:br>
              <a:rPr lang="en-US" dirty="0"/>
            </a:br>
            <a:r>
              <a:rPr lang="en-US" dirty="0"/>
              <a:t>Beneficiary of the VIE (continued)</a:t>
            </a:r>
          </a:p>
        </p:txBody>
      </p:sp>
      <p:sp>
        <p:nvSpPr>
          <p:cNvPr id="14339" name="Rectangle 3"/>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400" dirty="0"/>
              <a:t>These characteristics mirror those that the equity investors often lack in a VIE. </a:t>
            </a:r>
          </a:p>
          <a:p>
            <a:pPr marL="457200" indent="-457200">
              <a:spcBef>
                <a:spcPts val="600"/>
              </a:spcBef>
              <a:buFont typeface="Wingdings" panose="05000000000000000000" pitchFamily="2" charset="2"/>
              <a:buChar char="Ø"/>
            </a:pPr>
            <a:r>
              <a:rPr lang="en-US" sz="2400" dirty="0"/>
              <a:t>The </a:t>
            </a:r>
            <a:r>
              <a:rPr lang="en-US" sz="2400" dirty="0">
                <a:solidFill>
                  <a:srgbClr val="FF0000"/>
                </a:solidFill>
              </a:rPr>
              <a:t>primary beneficiary will absorb </a:t>
            </a:r>
            <a:r>
              <a:rPr lang="en-US" sz="2400" dirty="0"/>
              <a:t>a significant share of the VIE’s losses or receive a significant share of the VIE’s residual returns or both. </a:t>
            </a:r>
          </a:p>
          <a:p>
            <a:pPr marL="457200" indent="-457200">
              <a:spcBef>
                <a:spcPts val="600"/>
              </a:spcBef>
              <a:buFont typeface="Wingdings" panose="05000000000000000000" pitchFamily="2" charset="2"/>
              <a:buChar char="Ø"/>
            </a:pPr>
            <a:r>
              <a:rPr lang="en-US" sz="2400" dirty="0"/>
              <a:t>The fact that the primary beneficiary may own no voting shares whatsoever becomes inconsequential because they do not effectively give equity investors power to exercise control. </a:t>
            </a:r>
          </a:p>
          <a:p>
            <a:pPr marL="457200" indent="-457200">
              <a:spcBef>
                <a:spcPts val="600"/>
              </a:spcBef>
              <a:buFont typeface="Wingdings" panose="05000000000000000000" pitchFamily="2" charset="2"/>
              <a:buChar char="Ø"/>
            </a:pPr>
            <a:r>
              <a:rPr lang="en-US" sz="2400" dirty="0"/>
              <a:t>Careful examination of the VIE’s governing documents and who bears risk is necessary to determine whether a reporting entity possesses control over a VIE.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13</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45072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Example of a Primary Beneficiary </a:t>
            </a:r>
            <a:br>
              <a:rPr lang="en-US" dirty="0"/>
            </a:br>
            <a:r>
              <a:rPr lang="en-US" dirty="0"/>
              <a:t>and Consolidated VIE </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600" dirty="0"/>
              <a:t>Twin Peaks, a power company, seeks to acquire an electric generating plant for $400 million to expand its market share. It expects to sell the electricity generated by the plant acquisition at a profit to its owners. </a:t>
            </a:r>
          </a:p>
          <a:p>
            <a:pPr marL="457200" indent="-457200">
              <a:spcBef>
                <a:spcPts val="600"/>
              </a:spcBef>
              <a:buFont typeface="Wingdings" panose="05000000000000000000" pitchFamily="2" charset="2"/>
              <a:buChar char="Ø"/>
            </a:pPr>
            <a:r>
              <a:rPr lang="en-US" sz="2600" dirty="0"/>
              <a:t>Twin Peaks’s general credit rating allowed for a </a:t>
            </a:r>
            <a:r>
              <a:rPr lang="en-US" sz="2600" dirty="0">
                <a:solidFill>
                  <a:srgbClr val="FF0000"/>
                </a:solidFill>
              </a:rPr>
              <a:t>4 percent annual interest </a:t>
            </a:r>
            <a:r>
              <a:rPr lang="en-US" sz="2600" dirty="0"/>
              <a:t>rate on a debt issue. It explored establishing a separate legal entity whose sole purpose would be to own the electric generating plant and lease it back to Twin Peaks.</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14</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Example of a Primary Beneficiary </a:t>
            </a:r>
            <a:br>
              <a:rPr lang="en-US" dirty="0"/>
            </a:br>
            <a:r>
              <a:rPr lang="en-US" dirty="0"/>
              <a:t>and Consolidated VIE (continued)</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600" dirty="0"/>
              <a:t>The separate entity will isolate the electric generating plant from Twin Peaks’s other risky assets and liabilities and provide specific collateral. </a:t>
            </a:r>
          </a:p>
          <a:p>
            <a:pPr marL="457200" indent="-457200">
              <a:spcBef>
                <a:spcPts val="600"/>
              </a:spcBef>
              <a:buFont typeface="Wingdings" panose="05000000000000000000" pitchFamily="2" charset="2"/>
              <a:buChar char="Ø"/>
            </a:pPr>
            <a:r>
              <a:rPr lang="en-US" sz="2600" dirty="0"/>
              <a:t>An interest rate of </a:t>
            </a:r>
            <a:r>
              <a:rPr lang="en-US" sz="2600" dirty="0">
                <a:solidFill>
                  <a:srgbClr val="FF0000"/>
                </a:solidFill>
              </a:rPr>
              <a:t>3 percent </a:t>
            </a:r>
            <a:r>
              <a:rPr lang="en-US" sz="2600" dirty="0"/>
              <a:t>on the debt is available, producing before-tax savings of $4 million per year. </a:t>
            </a:r>
          </a:p>
          <a:p>
            <a:pPr marL="457200" indent="-457200">
              <a:spcBef>
                <a:spcPts val="600"/>
              </a:spcBef>
              <a:buFont typeface="Wingdings" panose="05000000000000000000" pitchFamily="2" charset="2"/>
              <a:buChar char="Ø"/>
            </a:pPr>
            <a:r>
              <a:rPr lang="en-US" sz="2600" dirty="0"/>
              <a:t>To obtain the lower interest rate, however, Twin Peaks must:</a:t>
            </a:r>
          </a:p>
          <a:p>
            <a:pPr marL="914400" indent="-457200">
              <a:spcBef>
                <a:spcPts val="600"/>
              </a:spcBef>
              <a:buFont typeface="+mj-lt"/>
              <a:buAutoNum type="arabicParenR"/>
            </a:pPr>
            <a:r>
              <a:rPr lang="en-US" sz="2600" dirty="0">
                <a:solidFill>
                  <a:srgbClr val="FF0000"/>
                </a:solidFill>
              </a:rPr>
              <a:t>Guarantee</a:t>
            </a:r>
            <a:r>
              <a:rPr lang="en-US" sz="2600" dirty="0"/>
              <a:t> the separate entity’s debt. </a:t>
            </a:r>
          </a:p>
          <a:p>
            <a:pPr marL="914400" indent="-457200">
              <a:spcBef>
                <a:spcPts val="600"/>
              </a:spcBef>
              <a:buFont typeface="+mj-lt"/>
              <a:buAutoNum type="arabicParenR"/>
            </a:pPr>
            <a:r>
              <a:rPr lang="en-US" sz="2600" dirty="0"/>
              <a:t>Maintain its own predefined financial ratios and restrict the amount of additional debt it can assume.</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15</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255451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63000" cy="1207008"/>
          </a:xfrm>
        </p:spPr>
        <p:txBody>
          <a:bodyPr>
            <a:noAutofit/>
          </a:bodyPr>
          <a:lstStyle/>
          <a:p>
            <a:r>
              <a:rPr lang="en-US" dirty="0"/>
              <a:t>Power Finance Co.</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600" dirty="0"/>
              <a:t>Twin Peaks establishes Power Finance Co., designed solely to own, finance, and lease the electric generating plant to Twin Peaks.</a:t>
            </a:r>
          </a:p>
          <a:p>
            <a:pPr marL="457200" indent="-457200">
              <a:spcBef>
                <a:spcPts val="600"/>
              </a:spcBef>
              <a:buFont typeface="Wingdings" panose="05000000000000000000" pitchFamily="2" charset="2"/>
              <a:buChar char="Ø"/>
            </a:pPr>
            <a:r>
              <a:rPr lang="en-US" sz="2600" dirty="0"/>
              <a:t>The </a:t>
            </a:r>
            <a:r>
              <a:rPr lang="en-US" sz="2600" dirty="0">
                <a:solidFill>
                  <a:srgbClr val="FF0000"/>
                </a:solidFill>
              </a:rPr>
              <a:t>documents governing</a:t>
            </a:r>
            <a:r>
              <a:rPr lang="en-US" sz="2600" dirty="0"/>
              <a:t> the new entity specify the following: </a:t>
            </a:r>
          </a:p>
          <a:p>
            <a:pPr marL="914400" indent="-457200">
              <a:spcBef>
                <a:spcPts val="600"/>
              </a:spcBef>
              <a:buAutoNum type="arabicParenR"/>
            </a:pPr>
            <a:r>
              <a:rPr lang="en-US" sz="2600" dirty="0"/>
              <a:t>The </a:t>
            </a:r>
            <a:r>
              <a:rPr lang="en-US" sz="2600" dirty="0">
                <a:solidFill>
                  <a:srgbClr val="FF0000"/>
                </a:solidFill>
              </a:rPr>
              <a:t>sole purpose </a:t>
            </a:r>
            <a:r>
              <a:rPr lang="en-US" sz="2600" dirty="0"/>
              <a:t>of Power Finance is to purchase the Ace electric generating plant, provide equity and debt financing, and lease the plant to Twin Peaks. </a:t>
            </a:r>
          </a:p>
          <a:p>
            <a:pPr marL="914400" indent="-457200">
              <a:spcBef>
                <a:spcPts val="600"/>
              </a:spcBef>
              <a:buAutoNum type="arabicParenR"/>
            </a:pPr>
            <a:r>
              <a:rPr lang="en-US" sz="2600" dirty="0"/>
              <a:t>An </a:t>
            </a:r>
            <a:r>
              <a:rPr lang="en-US" sz="2600" dirty="0">
                <a:solidFill>
                  <a:srgbClr val="FF0000"/>
                </a:solidFill>
              </a:rPr>
              <a:t>outside investor </a:t>
            </a:r>
            <a:r>
              <a:rPr lang="en-US" sz="2600" dirty="0"/>
              <a:t>will provide $</a:t>
            </a:r>
            <a:r>
              <a:rPr lang="en-US" sz="2600" dirty="0">
                <a:solidFill>
                  <a:srgbClr val="FF0000"/>
                </a:solidFill>
              </a:rPr>
              <a:t>16 million </a:t>
            </a:r>
            <a:r>
              <a:rPr lang="en-US" sz="2600" dirty="0"/>
              <a:t>in exchange for a </a:t>
            </a:r>
            <a:r>
              <a:rPr lang="en-US" sz="2600" dirty="0">
                <a:solidFill>
                  <a:srgbClr val="FF0000"/>
                </a:solidFill>
              </a:rPr>
              <a:t>100 percent nonvoting </a:t>
            </a:r>
            <a:r>
              <a:rPr lang="en-US" sz="2600" dirty="0"/>
              <a:t>equity interest in Power Finance.</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16</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681563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rmAutofit/>
          </a:bodyPr>
          <a:lstStyle/>
          <a:p>
            <a:r>
              <a:rPr lang="en-US" dirty="0"/>
              <a:t>Power Finance Co. (continued) </a:t>
            </a:r>
          </a:p>
        </p:txBody>
      </p:sp>
      <p:sp>
        <p:nvSpPr>
          <p:cNvPr id="3" name="Content Placeholder 2"/>
          <p:cNvSpPr>
            <a:spLocks noGrp="1"/>
          </p:cNvSpPr>
          <p:nvPr>
            <p:ph idx="1"/>
          </p:nvPr>
        </p:nvSpPr>
        <p:spPr>
          <a:xfrm>
            <a:off x="411480" y="1554480"/>
            <a:ext cx="8321040" cy="4937760"/>
          </a:xfrm>
        </p:spPr>
        <p:txBody>
          <a:bodyPr>
            <a:noAutofit/>
          </a:bodyPr>
          <a:lstStyle/>
          <a:p>
            <a:pPr marL="514350" indent="-514350">
              <a:spcBef>
                <a:spcPts val="600"/>
              </a:spcBef>
              <a:buFont typeface="+mj-lt"/>
              <a:buAutoNum type="arabicParenR" startAt="3"/>
            </a:pPr>
            <a:r>
              <a:rPr lang="en-US" sz="2600" dirty="0"/>
              <a:t>Power Finance will </a:t>
            </a:r>
            <a:r>
              <a:rPr lang="en-US" sz="2600" dirty="0">
                <a:solidFill>
                  <a:srgbClr val="FF0000"/>
                </a:solidFill>
              </a:rPr>
              <a:t>issue debt in exchange for $384 million</a:t>
            </a:r>
            <a:r>
              <a:rPr lang="en-US" sz="2600" dirty="0"/>
              <a:t>. </a:t>
            </a:r>
            <a:r>
              <a:rPr lang="en-US" sz="2600" dirty="0">
                <a:solidFill>
                  <a:srgbClr val="FF0000"/>
                </a:solidFill>
              </a:rPr>
              <a:t>Twin Peaks guarantees the debt </a:t>
            </a:r>
            <a:r>
              <a:rPr lang="en-US" sz="2600" dirty="0"/>
              <a:t>because the $16 million equity investment is insufficient to attract low-interest debt financing.</a:t>
            </a:r>
          </a:p>
          <a:p>
            <a:pPr marL="457200" indent="-457200">
              <a:spcBef>
                <a:spcPts val="600"/>
              </a:spcBef>
              <a:buFont typeface="+mj-lt"/>
              <a:buAutoNum type="arabicParenR" startAt="3"/>
            </a:pPr>
            <a:r>
              <a:rPr lang="en-US" sz="2600" dirty="0">
                <a:solidFill>
                  <a:srgbClr val="FF0000"/>
                </a:solidFill>
              </a:rPr>
              <a:t>Twin Peaks will lease the electric generating plant from Power Finance </a:t>
            </a:r>
            <a:r>
              <a:rPr lang="en-US" sz="2600" dirty="0"/>
              <a:t>in exchange for payments of $12 million per year based on a </a:t>
            </a:r>
            <a:r>
              <a:rPr lang="en-US" sz="2600" dirty="0">
                <a:solidFill>
                  <a:srgbClr val="FF0000"/>
                </a:solidFill>
              </a:rPr>
              <a:t>3 percent fixed interest </a:t>
            </a:r>
            <a:r>
              <a:rPr lang="en-US" sz="2600" dirty="0"/>
              <a:t>rate for the debt and equity investors for an initial five-year lease term.</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17</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516565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rmAutofit/>
          </a:bodyPr>
          <a:lstStyle/>
          <a:p>
            <a:r>
              <a:rPr lang="en-US" dirty="0"/>
              <a:t>Power Finance Co. (concluded) </a:t>
            </a:r>
          </a:p>
        </p:txBody>
      </p:sp>
      <p:sp>
        <p:nvSpPr>
          <p:cNvPr id="3" name="Content Placeholder 2"/>
          <p:cNvSpPr>
            <a:spLocks noGrp="1"/>
          </p:cNvSpPr>
          <p:nvPr>
            <p:ph idx="1"/>
          </p:nvPr>
        </p:nvSpPr>
        <p:spPr>
          <a:xfrm>
            <a:off x="411480" y="1554480"/>
            <a:ext cx="8321040" cy="4937760"/>
          </a:xfrm>
        </p:spPr>
        <p:txBody>
          <a:bodyPr>
            <a:noAutofit/>
          </a:bodyPr>
          <a:lstStyle/>
          <a:p>
            <a:pPr marL="514350" indent="-514350">
              <a:spcBef>
                <a:spcPts val="600"/>
              </a:spcBef>
              <a:buFont typeface="+mj-lt"/>
              <a:buAutoNum type="arabicParenR" startAt="5"/>
            </a:pPr>
            <a:r>
              <a:rPr lang="en-US" sz="2600" dirty="0"/>
              <a:t>At the end of the five-year lease term (or any extension), Twin Peaks must do one of the following:</a:t>
            </a:r>
          </a:p>
          <a:p>
            <a:pPr marL="914400" indent="-457200">
              <a:spcBef>
                <a:spcPts val="600"/>
              </a:spcBef>
              <a:tabLst>
                <a:tab pos="457200" algn="l"/>
              </a:tabLst>
            </a:pPr>
            <a:r>
              <a:rPr lang="en-US" sz="2600" dirty="0"/>
              <a:t>Renew the lease for five years subject to the approval of the equity investor.</a:t>
            </a:r>
          </a:p>
          <a:p>
            <a:pPr marL="914400" indent="-457200">
              <a:spcBef>
                <a:spcPts val="600"/>
              </a:spcBef>
              <a:tabLst>
                <a:tab pos="457200" algn="l"/>
              </a:tabLst>
            </a:pPr>
            <a:r>
              <a:rPr lang="en-US" sz="2600" dirty="0"/>
              <a:t>Purchase the electric generating plant for $400 million.</a:t>
            </a:r>
          </a:p>
          <a:p>
            <a:pPr marL="914400" indent="-457200">
              <a:spcBef>
                <a:spcPts val="600"/>
              </a:spcBef>
              <a:tabLst>
                <a:tab pos="457200" algn="l"/>
              </a:tabLst>
            </a:pPr>
            <a:r>
              <a:rPr lang="en-US" sz="2600" dirty="0"/>
              <a:t>Sell the electric generating plant to an independent third party. If the proceeds of the sale are insufficient to repay the equity investor, Twin Peaks must make a payment of $16 million to the equity investor.</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18</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18295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sz="3200" dirty="0"/>
              <a:t>Conditions for Consolidation of Twin Peaks Electric Company and Power Finance Company</a:t>
            </a:r>
          </a:p>
        </p:txBody>
      </p:sp>
      <p:sp>
        <p:nvSpPr>
          <p:cNvPr id="3" name="Content Placeholder 2"/>
          <p:cNvSpPr>
            <a:spLocks noGrp="1"/>
          </p:cNvSpPr>
          <p:nvPr>
            <p:ph idx="1"/>
          </p:nvPr>
        </p:nvSpPr>
        <p:spPr>
          <a:xfrm>
            <a:off x="411480" y="1554480"/>
            <a:ext cx="8321040" cy="4937760"/>
          </a:xfrm>
        </p:spPr>
        <p:txBody>
          <a:bodyPr>
            <a:normAutofit/>
          </a:bodyPr>
          <a:lstStyle/>
          <a:p>
            <a:pPr marL="0" indent="0">
              <a:buNone/>
            </a:pPr>
            <a:r>
              <a:rPr lang="en-US" sz="2600" dirty="0"/>
              <a:t>In evaluating whether Twin Peaks Electric Company must consolidate Power Finance Company, </a:t>
            </a:r>
            <a:r>
              <a:rPr lang="en-US" sz="2600" dirty="0">
                <a:solidFill>
                  <a:srgbClr val="FF0000"/>
                </a:solidFill>
              </a:rPr>
              <a:t>two conditions must be met</a:t>
            </a:r>
            <a:r>
              <a:rPr lang="en-US" sz="2600" dirty="0"/>
              <a:t>:</a:t>
            </a:r>
          </a:p>
          <a:p>
            <a:pPr marL="457200" indent="-457200">
              <a:spcBef>
                <a:spcPts val="600"/>
              </a:spcBef>
              <a:buFont typeface="+mj-lt"/>
              <a:buAutoNum type="arabicParenR"/>
            </a:pPr>
            <a:r>
              <a:rPr lang="en-US" sz="2600" dirty="0">
                <a:solidFill>
                  <a:srgbClr val="FF0000"/>
                </a:solidFill>
              </a:rPr>
              <a:t>Power Finance must qualify as a VIE </a:t>
            </a:r>
            <a:r>
              <a:rPr lang="en-US" sz="2600" dirty="0"/>
              <a:t>by either: </a:t>
            </a:r>
          </a:p>
          <a:p>
            <a:pPr marL="917575" indent="-457200">
              <a:spcBef>
                <a:spcPts val="600"/>
              </a:spcBef>
            </a:pPr>
            <a:r>
              <a:rPr lang="en-US" sz="2600" dirty="0"/>
              <a:t>An </a:t>
            </a:r>
            <a:r>
              <a:rPr lang="en-US" sz="2600" dirty="0">
                <a:solidFill>
                  <a:srgbClr val="FF0000"/>
                </a:solidFill>
              </a:rPr>
              <a:t>inability to secure financing </a:t>
            </a:r>
            <a:r>
              <a:rPr lang="en-US" sz="2600" dirty="0"/>
              <a:t>without additional subordinated support or</a:t>
            </a:r>
          </a:p>
          <a:p>
            <a:pPr marL="917575" indent="-457200">
              <a:spcBef>
                <a:spcPts val="600"/>
              </a:spcBef>
            </a:pPr>
            <a:r>
              <a:rPr lang="en-US" sz="2600" dirty="0"/>
              <a:t>A </a:t>
            </a:r>
            <a:r>
              <a:rPr lang="en-US" sz="2600" dirty="0">
                <a:solidFill>
                  <a:srgbClr val="FF0000"/>
                </a:solidFill>
              </a:rPr>
              <a:t>lack of either the risk of losses or entitlement to residual returns (or both). </a:t>
            </a:r>
          </a:p>
          <a:p>
            <a:pPr marL="457200" indent="-457200">
              <a:spcBef>
                <a:spcPts val="600"/>
              </a:spcBef>
              <a:buFont typeface="+mj-lt"/>
              <a:buAutoNum type="arabicParenR" startAt="2"/>
            </a:pPr>
            <a:r>
              <a:rPr lang="en-US" sz="2600" dirty="0"/>
              <a:t>Twin Peaks </a:t>
            </a:r>
            <a:r>
              <a:rPr lang="en-US" sz="2600" dirty="0">
                <a:solidFill>
                  <a:srgbClr val="FF0000"/>
                </a:solidFill>
              </a:rPr>
              <a:t>must qualify as the primary beneficiary </a:t>
            </a:r>
            <a:r>
              <a:rPr lang="en-US" sz="2600" dirty="0"/>
              <a:t>of Power Finance.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19</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668933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Learning Objective 6-1</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Describe a variable interest entity, a primary beneficiary, and the factors used to decide when a variable interest entity is subject to consolidation.</a:t>
            </a:r>
            <a:endParaRPr lang="en-US" sz="3600" b="1" dirty="0">
              <a:solidFill>
                <a:srgbClr val="002060"/>
              </a:solidFill>
              <a:cs typeface="Times New Roman" pitchFamily="18" charset="0"/>
            </a:endParaRPr>
          </a:p>
        </p:txBody>
      </p:sp>
      <p:sp>
        <p:nvSpPr>
          <p:cNvPr id="2"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a:t>
            </a:fld>
            <a:endParaRPr lang="en-US" dirty="0"/>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extLst>
      <p:ext uri="{BB962C8B-B14F-4D97-AF65-F5344CB8AC3E}">
        <p14:creationId xmlns:p14="http://schemas.microsoft.com/office/powerpoint/2010/main" val="3176717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r>
              <a:rPr lang="en-US" dirty="0"/>
              <a:t>Power Finance Company—VIE Status </a:t>
            </a:r>
          </a:p>
        </p:txBody>
      </p:sp>
      <p:sp>
        <p:nvSpPr>
          <p:cNvPr id="3" name="Content Placeholder 2"/>
          <p:cNvSpPr>
            <a:spLocks noGrp="1"/>
          </p:cNvSpPr>
          <p:nvPr>
            <p:ph idx="1"/>
          </p:nvPr>
        </p:nvSpPr>
        <p:spPr>
          <a:xfrm>
            <a:off x="411480" y="1554480"/>
            <a:ext cx="8321040" cy="4937760"/>
          </a:xfrm>
        </p:spPr>
        <p:txBody>
          <a:bodyPr>
            <a:normAutofit fontScale="92500"/>
          </a:bodyPr>
          <a:lstStyle/>
          <a:p>
            <a:pPr marL="0" indent="0">
              <a:buNone/>
            </a:pPr>
            <a:r>
              <a:rPr lang="en-US" sz="2800" dirty="0"/>
              <a:t>In assessing the first condition, several factors point to VIE status for Power Finance: </a:t>
            </a:r>
          </a:p>
          <a:p>
            <a:pPr marL="457200" indent="-457200">
              <a:spcBef>
                <a:spcPts val="600"/>
              </a:spcBef>
              <a:buFont typeface="+mj-lt"/>
              <a:buAutoNum type="arabicParenR"/>
            </a:pPr>
            <a:r>
              <a:rPr lang="en-US" sz="2800" dirty="0">
                <a:solidFill>
                  <a:srgbClr val="FF0000"/>
                </a:solidFill>
              </a:rPr>
              <a:t>Its owners’ equity comprises only 4 percent of total assets</a:t>
            </a:r>
            <a:r>
              <a:rPr lang="en-US" sz="2800" dirty="0"/>
              <a:t>, far short of the 10 percent benchmark. </a:t>
            </a:r>
          </a:p>
          <a:p>
            <a:pPr marL="457200" indent="-457200">
              <a:spcBef>
                <a:spcPts val="600"/>
              </a:spcBef>
              <a:buFont typeface="+mj-lt"/>
              <a:buAutoNum type="arabicParenR"/>
            </a:pPr>
            <a:r>
              <a:rPr lang="en-US" sz="2800" dirty="0"/>
              <a:t> Twin Peaks </a:t>
            </a:r>
            <a:r>
              <a:rPr lang="en-US" sz="2800" dirty="0">
                <a:solidFill>
                  <a:srgbClr val="FF0000"/>
                </a:solidFill>
              </a:rPr>
              <a:t>guarantees</a:t>
            </a:r>
            <a:r>
              <a:rPr lang="en-US" sz="2800" dirty="0"/>
              <a:t> Power Finance’s debt, suggesting insufficient equity to finance its operations without additional support. </a:t>
            </a:r>
          </a:p>
          <a:p>
            <a:pPr marL="457200" indent="-457200">
              <a:spcBef>
                <a:spcPts val="600"/>
              </a:spcBef>
              <a:buFont typeface="+mj-lt"/>
              <a:buAutoNum type="arabicParenR"/>
            </a:pPr>
            <a:r>
              <a:rPr lang="en-US" sz="2800" dirty="0"/>
              <a:t>The equity investor appears to </a:t>
            </a:r>
            <a:r>
              <a:rPr lang="en-US" sz="2800" dirty="0">
                <a:solidFill>
                  <a:srgbClr val="FF0000"/>
                </a:solidFill>
              </a:rPr>
              <a:t>bear almost no risk </a:t>
            </a:r>
            <a:r>
              <a:rPr lang="en-US" sz="2800" dirty="0"/>
              <a:t>with respect to the operations of the Ace electric plant. </a:t>
            </a:r>
          </a:p>
          <a:p>
            <a:pPr marL="0" indent="0">
              <a:buNone/>
            </a:pPr>
            <a:r>
              <a:rPr lang="en-US" sz="2800" dirty="0"/>
              <a:t>These characteristics indicate that Power Finance qualifies as a </a:t>
            </a:r>
            <a:r>
              <a:rPr lang="en-US" sz="2800" dirty="0">
                <a:solidFill>
                  <a:srgbClr val="FF0000"/>
                </a:solidFill>
              </a:rPr>
              <a:t>VIE</a:t>
            </a:r>
            <a:r>
              <a:rPr lang="en-US" sz="2800" dirty="0"/>
              <a:t>.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20</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23398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Power Finance Company—VIE Status (continued)</a:t>
            </a:r>
          </a:p>
        </p:txBody>
      </p:sp>
      <p:sp>
        <p:nvSpPr>
          <p:cNvPr id="3" name="Content Placeholder 2"/>
          <p:cNvSpPr>
            <a:spLocks noGrp="1"/>
          </p:cNvSpPr>
          <p:nvPr>
            <p:ph idx="1"/>
          </p:nvPr>
        </p:nvSpPr>
        <p:spPr>
          <a:xfrm>
            <a:off x="411480" y="1554480"/>
            <a:ext cx="8321040" cy="4937760"/>
          </a:xfrm>
        </p:spPr>
        <p:txBody>
          <a:bodyPr>
            <a:noAutofit/>
          </a:bodyPr>
          <a:lstStyle/>
          <a:p>
            <a:pPr marL="0" indent="0">
              <a:buNone/>
            </a:pPr>
            <a:r>
              <a:rPr lang="en-US" sz="2400" dirty="0"/>
              <a:t>For the second condition for consolidation, an assessment is made to determine whether Twin Peaks qualifies as Power Finance’s </a:t>
            </a:r>
            <a:r>
              <a:rPr lang="en-US" sz="2400" dirty="0">
                <a:solidFill>
                  <a:srgbClr val="FF0000"/>
                </a:solidFill>
              </a:rPr>
              <a:t>primary beneficiary</a:t>
            </a:r>
            <a:r>
              <a:rPr lang="en-US" sz="2400" dirty="0"/>
              <a:t>. </a:t>
            </a:r>
          </a:p>
          <a:p>
            <a:pPr marL="457200" indent="-457200">
              <a:spcBef>
                <a:spcPts val="600"/>
              </a:spcBef>
              <a:buFont typeface="Wingdings" panose="05000000000000000000" pitchFamily="2" charset="2"/>
              <a:buChar char="Ø"/>
            </a:pPr>
            <a:r>
              <a:rPr lang="en-US" sz="2400" dirty="0"/>
              <a:t>Twin Peaks has the </a:t>
            </a:r>
            <a:r>
              <a:rPr lang="en-US" sz="2400" dirty="0">
                <a:solidFill>
                  <a:srgbClr val="FF0000"/>
                </a:solidFill>
              </a:rPr>
              <a:t>power to direct Power Finance’s activities</a:t>
            </a:r>
            <a:r>
              <a:rPr lang="en-US" sz="2400" dirty="0"/>
              <a:t>, but to qualify for consolidation, Twin Peaks must also have the obligation to absorb losses or the right to receive returns from Power Finance.</a:t>
            </a:r>
          </a:p>
          <a:p>
            <a:pPr marL="457200" indent="-457200">
              <a:spcBef>
                <a:spcPts val="600"/>
              </a:spcBef>
              <a:buFont typeface="Wingdings" panose="05000000000000000000" pitchFamily="2" charset="2"/>
              <a:buChar char="Ø"/>
            </a:pPr>
            <a:r>
              <a:rPr lang="en-US" sz="2400" dirty="0"/>
              <a:t>Twin Peaks will </a:t>
            </a:r>
            <a:r>
              <a:rPr lang="en-US" sz="2400" dirty="0">
                <a:solidFill>
                  <a:srgbClr val="FF0000"/>
                </a:solidFill>
              </a:rPr>
              <a:t>pay a fixed fee to lease the electric generating plant, operate the plant, and sell the electric power in its markets</a:t>
            </a:r>
            <a:r>
              <a:rPr lang="en-US" sz="2400" dirty="0"/>
              <a:t>. </a:t>
            </a:r>
          </a:p>
          <a:p>
            <a:pPr marL="457200" indent="-457200">
              <a:spcBef>
                <a:spcPts val="600"/>
              </a:spcBef>
              <a:buFont typeface="Wingdings" panose="05000000000000000000" pitchFamily="2" charset="2"/>
              <a:buChar char="Ø"/>
            </a:pPr>
            <a:r>
              <a:rPr lang="en-US" sz="2400" dirty="0"/>
              <a:t>If the business plan is successful, Twin Peaks will enjoy </a:t>
            </a:r>
            <a:r>
              <a:rPr lang="en-US" sz="2400" dirty="0">
                <a:solidFill>
                  <a:srgbClr val="FF0000"/>
                </a:solidFill>
              </a:rPr>
              <a:t>residual profits from operating while Power Finance’s equity investors receive the fixed fee</a:t>
            </a:r>
            <a:r>
              <a:rPr lang="en-US" sz="2400" dirty="0"/>
              <a:t>.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21</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59525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Power Finance Company—VIE Status (concluded)</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400" dirty="0"/>
              <a:t>If </a:t>
            </a:r>
            <a:r>
              <a:rPr lang="en-US" sz="2400" dirty="0">
                <a:solidFill>
                  <a:srgbClr val="FF0000"/>
                </a:solidFill>
              </a:rPr>
              <a:t>electricity prices fall</a:t>
            </a:r>
            <a:r>
              <a:rPr lang="en-US" sz="2400" dirty="0"/>
              <a:t>, revenues generated may be insufficient to cover Twin Peaks’s lease payments, but the VIE equity investors are </a:t>
            </a:r>
            <a:r>
              <a:rPr lang="en-US" sz="2400" dirty="0">
                <a:solidFill>
                  <a:srgbClr val="FF0000"/>
                </a:solidFill>
              </a:rPr>
              <a:t>protected from this risk</a:t>
            </a:r>
            <a:r>
              <a:rPr lang="en-US" sz="2400" dirty="0"/>
              <a:t>. </a:t>
            </a:r>
          </a:p>
          <a:p>
            <a:pPr marL="457200" indent="-457200">
              <a:spcBef>
                <a:spcPts val="600"/>
              </a:spcBef>
              <a:buFont typeface="Wingdings" panose="05000000000000000000" pitchFamily="2" charset="2"/>
              <a:buChar char="Ø"/>
            </a:pPr>
            <a:r>
              <a:rPr lang="en-US" sz="2400" dirty="0"/>
              <a:t>If the plant’s fair value increases significantly, Twin Peaks can exercise its option to purchase the plant at a fixed price and either resell it or keep it for its own future use. </a:t>
            </a:r>
          </a:p>
          <a:p>
            <a:pPr marL="457200" indent="-457200">
              <a:spcBef>
                <a:spcPts val="600"/>
              </a:spcBef>
              <a:buFont typeface="Wingdings" panose="05000000000000000000" pitchFamily="2" charset="2"/>
              <a:buChar char="Ø"/>
            </a:pPr>
            <a:r>
              <a:rPr lang="en-US" sz="2400" dirty="0"/>
              <a:t>If Twin Peaks sells the plant at a loss, it must pay the equity investors all of their initial investment, furthering the loss to Twin Peaks. </a:t>
            </a:r>
          </a:p>
          <a:p>
            <a:pPr marL="0" indent="0">
              <a:buNone/>
            </a:pPr>
            <a:r>
              <a:rPr lang="en-US" sz="2400" dirty="0"/>
              <a:t>These elements point to Twin Peaks as the </a:t>
            </a:r>
            <a:r>
              <a:rPr lang="en-US" sz="2400" dirty="0">
                <a:solidFill>
                  <a:srgbClr val="FF0000"/>
                </a:solidFill>
              </a:rPr>
              <a:t>primary beneficiary</a:t>
            </a:r>
            <a:r>
              <a:rPr lang="en-US" sz="2400" dirty="0"/>
              <a:t> of its VIE, meaning it must </a:t>
            </a:r>
            <a:r>
              <a:rPr lang="en-US" sz="2400" dirty="0">
                <a:solidFill>
                  <a:srgbClr val="FF0000"/>
                </a:solidFill>
              </a:rPr>
              <a:t>consolidate</a:t>
            </a:r>
            <a:r>
              <a:rPr lang="en-US" sz="2400" dirty="0"/>
              <a:t> the VIE’s assets, liabilities, and results of operations with its own.</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22</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970625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sz="3200" dirty="0"/>
              <a:t>Financial Reporting Principles for Consolidating VIEs—Initial Measurement Issues </a:t>
            </a:r>
          </a:p>
        </p:txBody>
      </p:sp>
      <p:sp>
        <p:nvSpPr>
          <p:cNvPr id="8" name="Text Box 11"/>
          <p:cNvSpPr txBox="1">
            <a:spLocks noChangeArrowheads="1"/>
          </p:cNvSpPr>
          <p:nvPr/>
        </p:nvSpPr>
        <p:spPr bwMode="auto">
          <a:xfrm>
            <a:off x="411480" y="1554480"/>
            <a:ext cx="8321040" cy="4937760"/>
          </a:xfrm>
          <a:prstGeom prst="rect">
            <a:avLst/>
          </a:prstGeom>
          <a:noFill/>
          <a:ln w="38100">
            <a:noFill/>
            <a:miter lim="800000"/>
            <a:headEnd/>
            <a:tailEnd/>
          </a:ln>
        </p:spPr>
        <p:txBody>
          <a:bodyPr anchor="t" anchorCtr="0"/>
          <a:lstStyle/>
          <a:p>
            <a:pPr marL="457200" indent="-457200">
              <a:spcBef>
                <a:spcPts val="600"/>
              </a:spcBef>
              <a:buFont typeface="Wingdings" panose="05000000000000000000" pitchFamily="2" charset="2"/>
              <a:buChar char="Ø"/>
            </a:pPr>
            <a:r>
              <a:rPr lang="en-US" sz="2600" b="1" dirty="0">
                <a:solidFill>
                  <a:srgbClr val="002060"/>
                </a:solidFill>
                <a:cs typeface="Times New Roman" pitchFamily="18" charset="0"/>
              </a:rPr>
              <a:t>Financial reporting principles for consolidating VIEs </a:t>
            </a:r>
            <a:r>
              <a:rPr lang="en-US" sz="2600" b="1" dirty="0">
                <a:solidFill>
                  <a:srgbClr val="FF0000"/>
                </a:solidFill>
                <a:cs typeface="Times New Roman" pitchFamily="18" charset="0"/>
              </a:rPr>
              <a:t>require asset, liability, and noncontrolling interest valuations</a:t>
            </a:r>
            <a:r>
              <a:rPr lang="en-US" sz="2600" b="1" dirty="0">
                <a:solidFill>
                  <a:srgbClr val="002060"/>
                </a:solidFill>
                <a:cs typeface="Times New Roman" pitchFamily="18" charset="0"/>
              </a:rPr>
              <a:t>. </a:t>
            </a:r>
          </a:p>
          <a:p>
            <a:pPr marL="457200" indent="-457200">
              <a:spcBef>
                <a:spcPts val="600"/>
              </a:spcBef>
              <a:buFont typeface="Wingdings" panose="05000000000000000000" pitchFamily="2" charset="2"/>
              <a:buChar char="Ø"/>
            </a:pPr>
            <a:r>
              <a:rPr lang="en-US" sz="2600" b="1" dirty="0">
                <a:solidFill>
                  <a:srgbClr val="002060"/>
                </a:solidFill>
                <a:cs typeface="Times New Roman" pitchFamily="18" charset="0"/>
              </a:rPr>
              <a:t>These valuations initially, with few exceptions, are based on </a:t>
            </a:r>
            <a:r>
              <a:rPr lang="en-US" sz="2600" b="1" dirty="0">
                <a:solidFill>
                  <a:srgbClr val="FF0000"/>
                </a:solidFill>
                <a:cs typeface="Times New Roman" pitchFamily="18" charset="0"/>
              </a:rPr>
              <a:t>fair values</a:t>
            </a:r>
            <a:r>
              <a:rPr lang="en-US" sz="2600" b="1" dirty="0">
                <a:solidFill>
                  <a:srgbClr val="002060"/>
                </a:solidFill>
                <a:cs typeface="Times New Roman" pitchFamily="18" charset="0"/>
              </a:rPr>
              <a:t>. </a:t>
            </a:r>
          </a:p>
          <a:p>
            <a:pPr marL="457200" indent="-457200">
              <a:spcBef>
                <a:spcPts val="600"/>
              </a:spcBef>
              <a:buFont typeface="Wingdings" panose="05000000000000000000" pitchFamily="2" charset="2"/>
              <a:buChar char="Ø"/>
            </a:pPr>
            <a:r>
              <a:rPr lang="en-US" sz="2600" b="1" dirty="0">
                <a:solidFill>
                  <a:srgbClr val="002060"/>
                </a:solidFill>
                <a:cs typeface="Times New Roman" pitchFamily="18" charset="0"/>
              </a:rPr>
              <a:t>If the total </a:t>
            </a:r>
            <a:r>
              <a:rPr lang="en-US" sz="2600" b="1" dirty="0">
                <a:solidFill>
                  <a:srgbClr val="FF0000"/>
                </a:solidFill>
                <a:cs typeface="Times New Roman" pitchFamily="18" charset="0"/>
              </a:rPr>
              <a:t>business fair value </a:t>
            </a:r>
            <a:r>
              <a:rPr lang="en-US" sz="2600" b="1" dirty="0">
                <a:solidFill>
                  <a:srgbClr val="002060"/>
                </a:solidFill>
                <a:cs typeface="Times New Roman" pitchFamily="18" charset="0"/>
              </a:rPr>
              <a:t>of the VIE </a:t>
            </a:r>
            <a:r>
              <a:rPr lang="en-US" sz="2600" b="1" dirty="0">
                <a:solidFill>
                  <a:srgbClr val="FF0000"/>
                </a:solidFill>
                <a:cs typeface="Times New Roman" pitchFamily="18" charset="0"/>
              </a:rPr>
              <a:t>exceeds</a:t>
            </a:r>
            <a:r>
              <a:rPr lang="en-US" sz="2600" b="1" dirty="0">
                <a:solidFill>
                  <a:srgbClr val="002060"/>
                </a:solidFill>
                <a:cs typeface="Times New Roman" pitchFamily="18" charset="0"/>
              </a:rPr>
              <a:t> the </a:t>
            </a:r>
            <a:r>
              <a:rPr lang="en-US" sz="2600" b="1" dirty="0">
                <a:solidFill>
                  <a:srgbClr val="FF0000"/>
                </a:solidFill>
                <a:cs typeface="Times New Roman" pitchFamily="18" charset="0"/>
              </a:rPr>
              <a:t>collective fair values of its net assets</a:t>
            </a:r>
            <a:r>
              <a:rPr lang="en-US" sz="2600" b="1" dirty="0">
                <a:solidFill>
                  <a:srgbClr val="002060"/>
                </a:solidFill>
                <a:cs typeface="Times New Roman" pitchFamily="18" charset="0"/>
              </a:rPr>
              <a:t>, </a:t>
            </a:r>
            <a:r>
              <a:rPr lang="en-US" sz="2600" b="1" dirty="0">
                <a:solidFill>
                  <a:srgbClr val="FF0000"/>
                </a:solidFill>
                <a:cs typeface="Times New Roman" pitchFamily="18" charset="0"/>
              </a:rPr>
              <a:t>goodwill is recognized.</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23</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3" y="164592"/>
            <a:ext cx="8759952" cy="1207008"/>
          </a:xfrm>
        </p:spPr>
        <p:txBody>
          <a:bodyPr>
            <a:noAutofit/>
          </a:bodyPr>
          <a:lstStyle/>
          <a:p>
            <a:pPr>
              <a:lnSpc>
                <a:spcPct val="85000"/>
              </a:lnSpc>
            </a:pPr>
            <a:r>
              <a:rPr lang="en-US" dirty="0"/>
              <a:t>Initial Measurement Issues—Collective Fair Values </a:t>
            </a:r>
          </a:p>
        </p:txBody>
      </p:sp>
      <p:sp>
        <p:nvSpPr>
          <p:cNvPr id="8" name="Text Box 11"/>
          <p:cNvSpPr txBox="1">
            <a:spLocks noChangeArrowheads="1"/>
          </p:cNvSpPr>
          <p:nvPr/>
        </p:nvSpPr>
        <p:spPr bwMode="auto">
          <a:xfrm>
            <a:off x="411480" y="1554480"/>
            <a:ext cx="8321040" cy="4937760"/>
          </a:xfrm>
          <a:prstGeom prst="rect">
            <a:avLst/>
          </a:prstGeom>
          <a:noFill/>
          <a:ln w="38100">
            <a:noFill/>
            <a:miter lim="800000"/>
            <a:headEnd/>
            <a:tailEnd/>
          </a:ln>
        </p:spPr>
        <p:txBody>
          <a:bodyPr anchor="t" anchorCtr="0"/>
          <a:lstStyle/>
          <a:p>
            <a:pPr marL="457200" indent="-457200">
              <a:spcBef>
                <a:spcPts val="600"/>
              </a:spcBef>
              <a:buFont typeface="Wingdings" panose="05000000000000000000" pitchFamily="2" charset="2"/>
              <a:buChar char="Ø"/>
            </a:pPr>
            <a:r>
              <a:rPr lang="en-US" sz="2600" b="1" dirty="0">
                <a:solidFill>
                  <a:srgbClr val="002060"/>
                </a:solidFill>
                <a:cs typeface="Times New Roman" pitchFamily="18" charset="0"/>
              </a:rPr>
              <a:t>If the </a:t>
            </a:r>
            <a:r>
              <a:rPr lang="en-US" sz="2600" b="1" dirty="0">
                <a:solidFill>
                  <a:srgbClr val="FF0000"/>
                </a:solidFill>
                <a:cs typeface="Times New Roman" pitchFamily="18" charset="0"/>
              </a:rPr>
              <a:t>collective fair values</a:t>
            </a:r>
            <a:r>
              <a:rPr lang="en-US" sz="2600" b="1" dirty="0">
                <a:solidFill>
                  <a:srgbClr val="002060"/>
                </a:solidFill>
                <a:cs typeface="Times New Roman" pitchFamily="18" charset="0"/>
              </a:rPr>
              <a:t> of the net assets </a:t>
            </a:r>
            <a:r>
              <a:rPr lang="en-US" sz="2600" b="1" dirty="0">
                <a:solidFill>
                  <a:srgbClr val="FF0000"/>
                </a:solidFill>
                <a:cs typeface="Times New Roman" pitchFamily="18" charset="0"/>
              </a:rPr>
              <a:t>exceed</a:t>
            </a:r>
            <a:r>
              <a:rPr lang="en-US" sz="2600" b="1" dirty="0">
                <a:solidFill>
                  <a:srgbClr val="002060"/>
                </a:solidFill>
                <a:cs typeface="Times New Roman" pitchFamily="18" charset="0"/>
              </a:rPr>
              <a:t> the total business fair value, the </a:t>
            </a:r>
            <a:r>
              <a:rPr lang="en-US" sz="2600" b="1" dirty="0">
                <a:solidFill>
                  <a:srgbClr val="FF0000"/>
                </a:solidFill>
                <a:cs typeface="Times New Roman" pitchFamily="18" charset="0"/>
              </a:rPr>
              <a:t>primary beneficiary recognizes a gain on bargain </a:t>
            </a:r>
            <a:r>
              <a:rPr lang="en-US" sz="2600" b="1" dirty="0">
                <a:solidFill>
                  <a:srgbClr val="002060"/>
                </a:solidFill>
                <a:cs typeface="Times New Roman" pitchFamily="18" charset="0"/>
              </a:rPr>
              <a:t>purchase. </a:t>
            </a:r>
          </a:p>
          <a:p>
            <a:pPr marL="457200" indent="-457200">
              <a:spcBef>
                <a:spcPts val="600"/>
              </a:spcBef>
              <a:buFont typeface="Wingdings" panose="05000000000000000000" pitchFamily="2" charset="2"/>
              <a:buChar char="Ø"/>
            </a:pPr>
            <a:r>
              <a:rPr lang="en-US" sz="2600" b="1" dirty="0">
                <a:solidFill>
                  <a:srgbClr val="002060"/>
                </a:solidFill>
                <a:cs typeface="Times New Roman" pitchFamily="18" charset="0"/>
              </a:rPr>
              <a:t>Assuming that the debt and noncontrolling interests are stated at fair values, Twin Peaks includes in its consolidated balance sheet: </a:t>
            </a:r>
          </a:p>
          <a:p>
            <a:pPr marL="914400" lvl="1" indent="-457200">
              <a:spcBef>
                <a:spcPts val="600"/>
              </a:spcBef>
              <a:buFont typeface="Wingdings" panose="05000000000000000000" pitchFamily="2" charset="2"/>
              <a:buChar char="Ø"/>
            </a:pPr>
            <a:r>
              <a:rPr lang="en-US" sz="2600" b="1" dirty="0">
                <a:solidFill>
                  <a:srgbClr val="002060"/>
                </a:solidFill>
                <a:cs typeface="Times New Roman" pitchFamily="18" charset="0"/>
              </a:rPr>
              <a:t>Electric Generating Plant at $</a:t>
            </a:r>
            <a:r>
              <a:rPr lang="en-US" sz="2600" b="1" dirty="0">
                <a:solidFill>
                  <a:srgbClr val="FF0000"/>
                </a:solidFill>
                <a:cs typeface="Times New Roman" pitchFamily="18" charset="0"/>
              </a:rPr>
              <a:t>400 million</a:t>
            </a:r>
            <a:r>
              <a:rPr lang="en-US" sz="2600" b="1" dirty="0">
                <a:solidFill>
                  <a:srgbClr val="002060"/>
                </a:solidFill>
                <a:cs typeface="Times New Roman" pitchFamily="18" charset="0"/>
              </a:rPr>
              <a:t>.</a:t>
            </a:r>
          </a:p>
          <a:p>
            <a:pPr marL="914400" lvl="1" indent="-457200">
              <a:spcBef>
                <a:spcPts val="600"/>
              </a:spcBef>
              <a:buFont typeface="Wingdings" panose="05000000000000000000" pitchFamily="2" charset="2"/>
              <a:buChar char="Ø"/>
            </a:pPr>
            <a:r>
              <a:rPr lang="en-US" sz="2600" b="1" dirty="0">
                <a:solidFill>
                  <a:srgbClr val="002060"/>
                </a:solidFill>
                <a:cs typeface="Times New Roman" pitchFamily="18" charset="0"/>
              </a:rPr>
              <a:t>Long-Term Debt at $</a:t>
            </a:r>
            <a:r>
              <a:rPr lang="en-US" sz="2600" b="1" dirty="0">
                <a:solidFill>
                  <a:srgbClr val="FF0000"/>
                </a:solidFill>
                <a:cs typeface="Times New Roman" pitchFamily="18" charset="0"/>
              </a:rPr>
              <a:t>384 million</a:t>
            </a:r>
            <a:r>
              <a:rPr lang="en-US" sz="2600" b="1" dirty="0">
                <a:solidFill>
                  <a:srgbClr val="002060"/>
                </a:solidFill>
                <a:cs typeface="Times New Roman" pitchFamily="18" charset="0"/>
              </a:rPr>
              <a:t>.</a:t>
            </a:r>
          </a:p>
          <a:p>
            <a:pPr marL="914400" lvl="1" indent="-457200">
              <a:spcBef>
                <a:spcPts val="600"/>
              </a:spcBef>
              <a:buFont typeface="Wingdings" panose="05000000000000000000" pitchFamily="2" charset="2"/>
              <a:buChar char="Ø"/>
            </a:pPr>
            <a:r>
              <a:rPr lang="en-US" sz="2600" b="1" dirty="0">
                <a:solidFill>
                  <a:srgbClr val="002060"/>
                </a:solidFill>
                <a:cs typeface="Times New Roman" pitchFamily="18" charset="0"/>
              </a:rPr>
              <a:t>Noncontrolling interest of $</a:t>
            </a:r>
            <a:r>
              <a:rPr lang="en-US" sz="2600" b="1" dirty="0">
                <a:solidFill>
                  <a:srgbClr val="FF0000"/>
                </a:solidFill>
                <a:cs typeface="Times New Roman" pitchFamily="18" charset="0"/>
              </a:rPr>
              <a:t>16</a:t>
            </a:r>
            <a:r>
              <a:rPr lang="en-US" sz="2600" b="1" dirty="0">
                <a:solidFill>
                  <a:srgbClr val="002060"/>
                </a:solidFill>
                <a:cs typeface="Times New Roman" pitchFamily="18" charset="0"/>
              </a:rPr>
              <a:t> </a:t>
            </a:r>
            <a:r>
              <a:rPr lang="en-US" sz="2600" b="1" dirty="0">
                <a:solidFill>
                  <a:srgbClr val="FF0000"/>
                </a:solidFill>
                <a:cs typeface="Times New Roman" pitchFamily="18" charset="0"/>
              </a:rPr>
              <a:t>million.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24</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45350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3" y="164592"/>
            <a:ext cx="8759952" cy="1207008"/>
          </a:xfrm>
        </p:spPr>
        <p:txBody>
          <a:bodyPr>
            <a:noAutofit/>
          </a:bodyPr>
          <a:lstStyle/>
          <a:p>
            <a:pPr>
              <a:lnSpc>
                <a:spcPct val="85000"/>
              </a:lnSpc>
            </a:pPr>
            <a:r>
              <a:rPr lang="en-US" dirty="0"/>
              <a:t>Consolidation of VIEs Subsequent to Initial Measurement </a:t>
            </a:r>
          </a:p>
        </p:txBody>
      </p:sp>
      <p:sp>
        <p:nvSpPr>
          <p:cNvPr id="2" name="Rectangle 1"/>
          <p:cNvSpPr/>
          <p:nvPr/>
        </p:nvSpPr>
        <p:spPr>
          <a:xfrm>
            <a:off x="411480" y="1554480"/>
            <a:ext cx="8321040" cy="3693319"/>
          </a:xfrm>
          <a:prstGeom prst="rect">
            <a:avLst/>
          </a:prstGeom>
        </p:spPr>
        <p:txBody>
          <a:bodyPr wrap="square">
            <a:spAutoFit/>
          </a:bodyPr>
          <a:lstStyle/>
          <a:p>
            <a:pPr marL="457200" indent="-457200">
              <a:spcBef>
                <a:spcPts val="600"/>
              </a:spcBef>
              <a:buFont typeface="Wingdings" panose="05000000000000000000" pitchFamily="2" charset="2"/>
              <a:buChar char="Ø"/>
            </a:pPr>
            <a:r>
              <a:rPr lang="en-US" sz="2800" b="1" dirty="0">
                <a:solidFill>
                  <a:srgbClr val="002060"/>
                </a:solidFill>
                <a:cs typeface="Times New Roman" pitchFamily="18" charset="0"/>
              </a:rPr>
              <a:t>After the initial measurement, </a:t>
            </a:r>
            <a:r>
              <a:rPr lang="en-US" sz="2800" b="1" dirty="0">
                <a:solidFill>
                  <a:srgbClr val="FF0000"/>
                </a:solidFill>
                <a:cs typeface="Times New Roman" pitchFamily="18" charset="0"/>
              </a:rPr>
              <a:t>all intra-entity transactions between the primary beneficiary and the VIE must be eliminated</a:t>
            </a:r>
            <a:r>
              <a:rPr lang="en-US" sz="2800" b="1" dirty="0">
                <a:solidFill>
                  <a:srgbClr val="002060"/>
                </a:solidFill>
                <a:cs typeface="Times New Roman" pitchFamily="18" charset="0"/>
              </a:rPr>
              <a:t> in consolidation.</a:t>
            </a:r>
          </a:p>
          <a:p>
            <a:pPr marL="457200" indent="-457200">
              <a:spcBef>
                <a:spcPts val="600"/>
              </a:spcBef>
              <a:buFont typeface="Wingdings" panose="05000000000000000000" pitchFamily="2" charset="2"/>
              <a:buChar char="Ø"/>
            </a:pPr>
            <a:r>
              <a:rPr lang="en-US" sz="2800" b="1" dirty="0">
                <a:solidFill>
                  <a:srgbClr val="002060"/>
                </a:solidFill>
                <a:cs typeface="Times New Roman" pitchFamily="18" charset="0"/>
              </a:rPr>
              <a:t>VIE’s </a:t>
            </a:r>
            <a:r>
              <a:rPr lang="en-US" sz="2800" b="1" dirty="0">
                <a:solidFill>
                  <a:srgbClr val="FF0000"/>
                </a:solidFill>
                <a:cs typeface="Times New Roman" pitchFamily="18" charset="0"/>
              </a:rPr>
              <a:t>income must be allocated among the parties involved </a:t>
            </a:r>
            <a:r>
              <a:rPr lang="en-US" sz="2800" b="1" dirty="0">
                <a:solidFill>
                  <a:srgbClr val="002060"/>
                </a:solidFill>
                <a:cs typeface="Times New Roman" pitchFamily="18" charset="0"/>
              </a:rPr>
              <a:t>(equity holders and the primary beneficiary). </a:t>
            </a:r>
          </a:p>
          <a:p>
            <a:pPr marL="457200" indent="-457200">
              <a:spcBef>
                <a:spcPts val="600"/>
              </a:spcBef>
              <a:buFont typeface="Wingdings" panose="05000000000000000000" pitchFamily="2" charset="2"/>
              <a:buChar char="Ø"/>
            </a:pPr>
            <a:r>
              <a:rPr lang="en-US" sz="2800" b="1" dirty="0">
                <a:solidFill>
                  <a:srgbClr val="002060"/>
                </a:solidFill>
                <a:cs typeface="Times New Roman" pitchFamily="18" charset="0"/>
              </a:rPr>
              <a:t>The distribution of income is typically specified in </a:t>
            </a:r>
            <a:r>
              <a:rPr lang="en-US" sz="2800" b="1" dirty="0">
                <a:solidFill>
                  <a:srgbClr val="FF0000"/>
                </a:solidFill>
                <a:cs typeface="Times New Roman" pitchFamily="18" charset="0"/>
              </a:rPr>
              <a:t>contractual arrangements</a:t>
            </a:r>
            <a:r>
              <a:rPr lang="en-US" sz="2800" b="1" dirty="0">
                <a:solidFill>
                  <a:srgbClr val="002060"/>
                </a:solidFill>
                <a:cs typeface="Times New Roman" pitchFamily="18" charset="0"/>
              </a:rPr>
              <a:t>. </a:t>
            </a:r>
            <a:endParaRPr lang="en-US" sz="2800" b="1" dirty="0"/>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25</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47862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Learning Objective 6-2</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Demonstrate the process to consolidate a primary beneficiary with a variable interest entity.</a:t>
            </a:r>
            <a:endParaRPr lang="en-US" sz="3600" b="1" dirty="0">
              <a:solidFill>
                <a:srgbClr val="002060"/>
              </a:solidFill>
              <a:cs typeface="Times New Roman" pitchFamily="18" charset="0"/>
            </a:endParaRP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26</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265895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Consolidation of a Primary Beneficiary and VIE Illustrated</a:t>
            </a:r>
          </a:p>
        </p:txBody>
      </p:sp>
      <p:sp>
        <p:nvSpPr>
          <p:cNvPr id="2" name="Rectangle 1"/>
          <p:cNvSpPr/>
          <p:nvPr/>
        </p:nvSpPr>
        <p:spPr>
          <a:xfrm>
            <a:off x="411480" y="1554480"/>
            <a:ext cx="8321040" cy="4370427"/>
          </a:xfrm>
          <a:prstGeom prst="rect">
            <a:avLst/>
          </a:prstGeom>
        </p:spPr>
        <p:txBody>
          <a:bodyPr wrap="square">
            <a:spAutoFit/>
          </a:bodyPr>
          <a:lstStyle/>
          <a:p>
            <a:pPr marL="457200" indent="-457200">
              <a:spcBef>
                <a:spcPts val="600"/>
              </a:spcBef>
              <a:buFont typeface="Wingdings" charset="2"/>
              <a:buChar char="Ø"/>
            </a:pPr>
            <a:r>
              <a:rPr lang="en-US" sz="2300" b="1" dirty="0">
                <a:solidFill>
                  <a:srgbClr val="002060"/>
                </a:solidFill>
                <a:cs typeface="Times New Roman" pitchFamily="18" charset="0"/>
              </a:rPr>
              <a:t>Assume that on January 1, 2018, Payton Corporation loans Vincente, Inc., a business entity $2,200,000 due January 1, 2023.</a:t>
            </a:r>
          </a:p>
          <a:p>
            <a:pPr marL="457200" indent="-457200">
              <a:spcBef>
                <a:spcPts val="600"/>
              </a:spcBef>
              <a:buFont typeface="Wingdings" charset="2"/>
              <a:buChar char="Ø"/>
            </a:pPr>
            <a:r>
              <a:rPr lang="en-US" sz="2300" b="1" dirty="0">
                <a:solidFill>
                  <a:srgbClr val="002060"/>
                </a:solidFill>
                <a:cs typeface="Times New Roman" pitchFamily="18" charset="0"/>
              </a:rPr>
              <a:t>Vincente had been unable to secure the financing needed to continue its operations.</a:t>
            </a:r>
          </a:p>
          <a:p>
            <a:pPr marL="457200" indent="-457200">
              <a:spcBef>
                <a:spcPts val="600"/>
              </a:spcBef>
              <a:buFont typeface="Wingdings" charset="2"/>
              <a:buChar char="Ø"/>
            </a:pPr>
            <a:r>
              <a:rPr lang="en-US" sz="2300" b="1" dirty="0">
                <a:solidFill>
                  <a:srgbClr val="002060"/>
                </a:solidFill>
                <a:cs typeface="Times New Roman" pitchFamily="18" charset="0"/>
              </a:rPr>
              <a:t>As part of the loan agreement, Vincente agrees to provide to Payton during the next five years:</a:t>
            </a:r>
          </a:p>
          <a:p>
            <a:pPr marL="914400" lvl="1" indent="-457200">
              <a:spcBef>
                <a:spcPts val="600"/>
              </a:spcBef>
              <a:buFont typeface="Wingdings" charset="2"/>
              <a:buChar char="Ø"/>
            </a:pPr>
            <a:r>
              <a:rPr lang="en-US" sz="2300" b="1" dirty="0">
                <a:solidFill>
                  <a:srgbClr val="002060"/>
                </a:solidFill>
                <a:cs typeface="Times New Roman" pitchFamily="18" charset="0"/>
              </a:rPr>
              <a:t>5 percent annual interest (market rate) on the loan. </a:t>
            </a:r>
          </a:p>
          <a:p>
            <a:pPr marL="914400" lvl="1" indent="-457200">
              <a:spcBef>
                <a:spcPts val="600"/>
              </a:spcBef>
              <a:buFont typeface="Wingdings" charset="2"/>
              <a:buChar char="Ø"/>
            </a:pPr>
            <a:r>
              <a:rPr lang="en-US" sz="2300" b="1" dirty="0">
                <a:solidFill>
                  <a:srgbClr val="002060"/>
                </a:solidFill>
                <a:cs typeface="Times New Roman" pitchFamily="18" charset="0"/>
              </a:rPr>
              <a:t>Decision-making power over Vincente’s operating and financing activities.</a:t>
            </a:r>
          </a:p>
          <a:p>
            <a:pPr marL="914400" lvl="1" indent="-457200">
              <a:spcBef>
                <a:spcPts val="600"/>
              </a:spcBef>
              <a:buFont typeface="Wingdings" charset="2"/>
              <a:buChar char="Ø"/>
            </a:pPr>
            <a:r>
              <a:rPr lang="en-US" sz="2300" b="1" dirty="0">
                <a:solidFill>
                  <a:srgbClr val="002060"/>
                </a:solidFill>
                <a:cs typeface="Times New Roman" pitchFamily="18" charset="0"/>
              </a:rPr>
              <a:t>Annual management fee equal to 10% of Vincente’s sales.</a:t>
            </a:r>
            <a:endParaRPr lang="en-US" sz="2300" b="1" dirty="0"/>
          </a:p>
        </p:txBody>
      </p:sp>
      <p:sp>
        <p:nvSpPr>
          <p:cNvPr id="6"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27</a:t>
            </a:fld>
            <a:endParaRPr lang="en-US" dirty="0"/>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501178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sz="3900" dirty="0"/>
              <a:t>Consolidation of a Primary Beneficiary and VIE—Agreement Options</a:t>
            </a:r>
          </a:p>
        </p:txBody>
      </p:sp>
      <p:sp>
        <p:nvSpPr>
          <p:cNvPr id="2" name="Rectangle 1"/>
          <p:cNvSpPr/>
          <p:nvPr/>
        </p:nvSpPr>
        <p:spPr>
          <a:xfrm>
            <a:off x="411480" y="1554480"/>
            <a:ext cx="8321040" cy="3567130"/>
          </a:xfrm>
          <a:prstGeom prst="rect">
            <a:avLst/>
          </a:prstGeom>
        </p:spPr>
        <p:txBody>
          <a:bodyPr wrap="square">
            <a:spAutoFit/>
          </a:bodyPr>
          <a:lstStyle/>
          <a:p>
            <a:pPr>
              <a:spcBef>
                <a:spcPct val="30000"/>
              </a:spcBef>
              <a:defRPr/>
            </a:pPr>
            <a:r>
              <a:rPr lang="en-US" sz="2600" b="1" dirty="0">
                <a:solidFill>
                  <a:srgbClr val="002060"/>
                </a:solidFill>
              </a:rPr>
              <a:t>At the end of the five-year agreement, Payton has the option of either:</a:t>
            </a:r>
          </a:p>
          <a:p>
            <a:pPr marL="457200" indent="-457200">
              <a:spcBef>
                <a:spcPts val="600"/>
              </a:spcBef>
              <a:buAutoNum type="arabicParenR"/>
              <a:defRPr/>
            </a:pPr>
            <a:r>
              <a:rPr lang="en-US" sz="2600" b="1" dirty="0">
                <a:solidFill>
                  <a:srgbClr val="002060"/>
                </a:solidFill>
              </a:rPr>
              <a:t>Acquiring ownership of Vincente, Inc., for $500,000 or </a:t>
            </a:r>
          </a:p>
          <a:p>
            <a:pPr marL="457200" indent="-457200">
              <a:spcBef>
                <a:spcPts val="600"/>
              </a:spcBef>
              <a:buAutoNum type="arabicParenR"/>
              <a:defRPr/>
            </a:pPr>
            <a:r>
              <a:rPr lang="en-US" sz="2600" b="1" dirty="0">
                <a:solidFill>
                  <a:srgbClr val="002060"/>
                </a:solidFill>
              </a:rPr>
              <a:t>Extending the original agreement for an additional five years.</a:t>
            </a:r>
          </a:p>
          <a:p>
            <a:pPr>
              <a:spcBef>
                <a:spcPct val="30000"/>
              </a:spcBef>
              <a:defRPr/>
            </a:pPr>
            <a:r>
              <a:rPr lang="en-US" sz="2600" b="1" dirty="0">
                <a:solidFill>
                  <a:srgbClr val="002060"/>
                </a:solidFill>
              </a:rPr>
              <a:t>As a result of the agreement, Vincente is a variable interest entity, and Payton is its primary beneficiary that requires consolidation.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28</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683023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Primary Beneficiary and VIE—Balance Sheets</a:t>
            </a:r>
          </a:p>
        </p:txBody>
      </p:sp>
      <p:sp>
        <p:nvSpPr>
          <p:cNvPr id="2" name="Rectangle 1"/>
          <p:cNvSpPr/>
          <p:nvPr/>
        </p:nvSpPr>
        <p:spPr>
          <a:xfrm>
            <a:off x="411480" y="1554480"/>
            <a:ext cx="8321040" cy="1723549"/>
          </a:xfrm>
          <a:prstGeom prst="rect">
            <a:avLst/>
          </a:prstGeom>
        </p:spPr>
        <p:txBody>
          <a:bodyPr wrap="square">
            <a:spAutoFit/>
          </a:bodyPr>
          <a:lstStyle/>
          <a:p>
            <a:pPr>
              <a:spcBef>
                <a:spcPct val="30000"/>
              </a:spcBef>
              <a:defRPr/>
            </a:pPr>
            <a:r>
              <a:rPr lang="en-US" sz="2000" b="1" dirty="0">
                <a:solidFill>
                  <a:srgbClr val="002060"/>
                </a:solidFill>
              </a:rPr>
              <a:t>At January 1, 2021, Payton estimated the fair value of Vicente’s common stock at $143,000. </a:t>
            </a:r>
          </a:p>
          <a:p>
            <a:pPr>
              <a:spcBef>
                <a:spcPct val="30000"/>
              </a:spcBef>
              <a:defRPr/>
            </a:pPr>
            <a:r>
              <a:rPr lang="en-US" sz="2000" b="1" dirty="0">
                <a:solidFill>
                  <a:srgbClr val="002060"/>
                </a:solidFill>
              </a:rPr>
              <a:t>The $125,000 difference between the fair value of the common stock and Vicente’s book value ($143,000 – $18,000) was attributed entirely to the patented technology with a five-year estimated remaining life. </a:t>
            </a:r>
          </a:p>
        </p:txBody>
      </p:sp>
      <p:sp>
        <p:nvSpPr>
          <p:cNvPr id="3" name="Rectangle 2"/>
          <p:cNvSpPr/>
          <p:nvPr/>
        </p:nvSpPr>
        <p:spPr>
          <a:xfrm>
            <a:off x="2552700" y="3424168"/>
            <a:ext cx="4038600" cy="369332"/>
          </a:xfrm>
          <a:prstGeom prst="rect">
            <a:avLst/>
          </a:prstGeom>
        </p:spPr>
        <p:txBody>
          <a:bodyPr wrap="square">
            <a:spAutoFit/>
          </a:bodyPr>
          <a:lstStyle/>
          <a:p>
            <a:r>
              <a:rPr lang="en-US" sz="1800" b="1" dirty="0">
                <a:solidFill>
                  <a:srgbClr val="002060"/>
                </a:solidFill>
              </a:rPr>
              <a:t> Payton’s and Vicente’s balance sheets</a:t>
            </a:r>
          </a:p>
        </p:txBody>
      </p:sp>
      <p:sp>
        <p:nvSpPr>
          <p:cNvPr id="7"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29</a:t>
            </a:fld>
            <a:endParaRPr lang="en-US" dirty="0"/>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6" name="Picture 5" descr="Screen Shot 2019-09-12 at 1.23.1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3810000"/>
            <a:ext cx="6172200" cy="2708386"/>
          </a:xfrm>
          <a:prstGeom prst="rect">
            <a:avLst/>
          </a:prstGeom>
        </p:spPr>
      </p:pic>
    </p:spTree>
    <p:extLst>
      <p:ext uri="{BB962C8B-B14F-4D97-AF65-F5344CB8AC3E}">
        <p14:creationId xmlns:p14="http://schemas.microsoft.com/office/powerpoint/2010/main" val="45075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2024" y="164592"/>
            <a:ext cx="8759952" cy="1207008"/>
          </a:xfrm>
        </p:spPr>
        <p:txBody>
          <a:bodyPr>
            <a:normAutofit/>
          </a:bodyPr>
          <a:lstStyle/>
          <a:p>
            <a:r>
              <a:rPr lang="en-US" dirty="0"/>
              <a:t>Variable Interest Entities (VIEs)</a:t>
            </a:r>
          </a:p>
        </p:txBody>
      </p:sp>
      <p:sp>
        <p:nvSpPr>
          <p:cNvPr id="9219" name="Rectangle 3"/>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itchFamily="2" charset="2"/>
              <a:buChar char="Ø"/>
            </a:pPr>
            <a:r>
              <a:rPr lang="en-US" sz="2400" dirty="0"/>
              <a:t>Commonly known as </a:t>
            </a:r>
            <a:r>
              <a:rPr lang="en-US" sz="2400" i="1" dirty="0"/>
              <a:t>special purpose entities </a:t>
            </a:r>
            <a:r>
              <a:rPr lang="en-US" sz="2400" dirty="0"/>
              <a:t>(SPEs).</a:t>
            </a:r>
          </a:p>
          <a:p>
            <a:pPr marL="457200" indent="-457200">
              <a:spcBef>
                <a:spcPts val="600"/>
              </a:spcBef>
              <a:buFont typeface="Wingdings" pitchFamily="2" charset="2"/>
              <a:buChar char="Ø"/>
            </a:pPr>
            <a:r>
              <a:rPr lang="en-US" sz="2400" dirty="0"/>
              <a:t>Most VIEs are established for valid business purposes. </a:t>
            </a:r>
          </a:p>
          <a:p>
            <a:pPr marL="457200" indent="-457200">
              <a:spcBef>
                <a:spcPts val="600"/>
              </a:spcBef>
              <a:buFont typeface="Wingdings" pitchFamily="2" charset="2"/>
              <a:buChar char="Ø"/>
            </a:pPr>
            <a:r>
              <a:rPr lang="en-US" sz="2400" dirty="0"/>
              <a:t>Established as a separate business structure:</a:t>
            </a:r>
          </a:p>
          <a:p>
            <a:pPr marL="914400" lvl="1" indent="-457200">
              <a:spcBef>
                <a:spcPts val="600"/>
              </a:spcBef>
            </a:pPr>
            <a:r>
              <a:rPr lang="en-US" sz="2400" dirty="0"/>
              <a:t>Trust</a:t>
            </a:r>
          </a:p>
          <a:p>
            <a:pPr marL="914400" lvl="1" indent="-457200">
              <a:spcBef>
                <a:spcPts val="600"/>
              </a:spcBef>
            </a:pPr>
            <a:r>
              <a:rPr lang="en-US" sz="2400" dirty="0"/>
              <a:t>Joint venture</a:t>
            </a:r>
          </a:p>
          <a:p>
            <a:pPr marL="914400" lvl="1" indent="-457200">
              <a:spcBef>
                <a:spcPts val="600"/>
              </a:spcBef>
            </a:pPr>
            <a:r>
              <a:rPr lang="en-US" sz="2400" dirty="0"/>
              <a:t>Partnership</a:t>
            </a:r>
          </a:p>
          <a:p>
            <a:pPr marL="914400" lvl="1" indent="-457200">
              <a:spcBef>
                <a:spcPts val="600"/>
              </a:spcBef>
            </a:pPr>
            <a:r>
              <a:rPr lang="en-US" sz="2400" dirty="0"/>
              <a:t>Corporation</a:t>
            </a:r>
          </a:p>
          <a:p>
            <a:pPr marL="457200" lvl="1" indent="-457200">
              <a:spcBef>
                <a:spcPts val="600"/>
              </a:spcBef>
              <a:buFont typeface="Wingdings" panose="05000000000000000000" pitchFamily="2" charset="2"/>
              <a:buChar char="Ø"/>
            </a:pPr>
            <a:r>
              <a:rPr lang="en-US" sz="2400" dirty="0"/>
              <a:t>VIEs sometimes have no independent management or employees.</a:t>
            </a:r>
          </a:p>
        </p:txBody>
      </p:sp>
      <p:sp>
        <p:nvSpPr>
          <p:cNvPr id="2"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a:t>
            </a:fld>
            <a:endParaRPr lang="en-US" dirty="0"/>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3" y="164592"/>
            <a:ext cx="8759952" cy="1207008"/>
          </a:xfrm>
        </p:spPr>
        <p:txBody>
          <a:bodyPr>
            <a:noAutofit/>
          </a:bodyPr>
          <a:lstStyle/>
          <a:p>
            <a:pPr>
              <a:lnSpc>
                <a:spcPct val="85000"/>
              </a:lnSpc>
            </a:pPr>
            <a:r>
              <a:rPr lang="en-US" dirty="0"/>
              <a:t>Consolidation Worksheet: </a:t>
            </a:r>
            <a:br>
              <a:rPr lang="en-US" dirty="0"/>
            </a:br>
            <a:r>
              <a:rPr lang="en-US" dirty="0"/>
              <a:t>Date of Acquisition</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30</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3" name="Picture 2" descr="Screen Shot 2019-09-12 at 1.24.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447800"/>
            <a:ext cx="8915400" cy="4977814"/>
          </a:xfrm>
          <a:prstGeom prst="rect">
            <a:avLst/>
          </a:prstGeom>
        </p:spPr>
      </p:pic>
    </p:spTree>
    <p:extLst>
      <p:ext uri="{BB962C8B-B14F-4D97-AF65-F5344CB8AC3E}">
        <p14:creationId xmlns:p14="http://schemas.microsoft.com/office/powerpoint/2010/main" val="19074615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3" y="164592"/>
            <a:ext cx="8759952" cy="1207008"/>
          </a:xfrm>
        </p:spPr>
        <p:txBody>
          <a:bodyPr>
            <a:noAutofit/>
          </a:bodyPr>
          <a:lstStyle/>
          <a:p>
            <a:pPr>
              <a:lnSpc>
                <a:spcPct val="85000"/>
              </a:lnSpc>
            </a:pPr>
            <a:r>
              <a:rPr lang="en-US" dirty="0"/>
              <a:t>Consolidation Worksheet: </a:t>
            </a:r>
            <a:br>
              <a:rPr lang="en-US" dirty="0"/>
            </a:br>
            <a:r>
              <a:rPr lang="en-US" dirty="0"/>
              <a:t>Subsequent to Initial Measurement </a:t>
            </a:r>
          </a:p>
        </p:txBody>
      </p:sp>
      <p:sp>
        <p:nvSpPr>
          <p:cNvPr id="6"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31</a:t>
            </a:fld>
            <a:endParaRPr lang="en-US" dirty="0"/>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3" name="Picture 2" descr="Screen Shot 2019-09-12 at 1.27.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447800"/>
            <a:ext cx="5410200" cy="5118187"/>
          </a:xfrm>
          <a:prstGeom prst="rect">
            <a:avLst/>
          </a:prstGeom>
        </p:spPr>
      </p:pic>
    </p:spTree>
    <p:extLst>
      <p:ext uri="{BB962C8B-B14F-4D97-AF65-F5344CB8AC3E}">
        <p14:creationId xmlns:p14="http://schemas.microsoft.com/office/powerpoint/2010/main" val="22900467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2023" y="164592"/>
            <a:ext cx="8759952" cy="1207008"/>
          </a:xfrm>
        </p:spPr>
        <p:txBody>
          <a:bodyPr>
            <a:noAutofit/>
          </a:bodyPr>
          <a:lstStyle/>
          <a:p>
            <a:pPr>
              <a:lnSpc>
                <a:spcPct val="85000"/>
              </a:lnSpc>
            </a:pPr>
            <a:r>
              <a:rPr lang="en-US" dirty="0"/>
              <a:t>Consolidation Worksheet Process: </a:t>
            </a:r>
            <a:br>
              <a:rPr lang="en-US" dirty="0"/>
            </a:br>
            <a:r>
              <a:rPr lang="en-US" dirty="0"/>
              <a:t>Subsequent to Initial Measurement </a:t>
            </a:r>
          </a:p>
        </p:txBody>
      </p:sp>
      <p:sp>
        <p:nvSpPr>
          <p:cNvPr id="2" name="Rectangle 1"/>
          <p:cNvSpPr/>
          <p:nvPr/>
        </p:nvSpPr>
        <p:spPr>
          <a:xfrm>
            <a:off x="411480" y="1554480"/>
            <a:ext cx="8321040" cy="4678203"/>
          </a:xfrm>
          <a:prstGeom prst="rect">
            <a:avLst/>
          </a:prstGeom>
        </p:spPr>
        <p:txBody>
          <a:bodyPr wrap="square">
            <a:spAutoFit/>
          </a:bodyPr>
          <a:lstStyle/>
          <a:p>
            <a:pPr marL="457200" indent="-457200">
              <a:spcBef>
                <a:spcPts val="600"/>
              </a:spcBef>
              <a:buFont typeface="Wingdings" panose="05000000000000000000" pitchFamily="2" charset="2"/>
              <a:buChar char="Ø"/>
            </a:pPr>
            <a:r>
              <a:rPr lang="en-US" b="1" dirty="0">
                <a:solidFill>
                  <a:srgbClr val="002060"/>
                </a:solidFill>
              </a:rPr>
              <a:t>Consolidation of a VIE with its </a:t>
            </a:r>
            <a:r>
              <a:rPr lang="en-US" b="1" dirty="0">
                <a:solidFill>
                  <a:srgbClr val="FF0000"/>
                </a:solidFill>
              </a:rPr>
              <a:t>primary beneficiary follows a similar process as if the entity were consolidated based on voting interests. </a:t>
            </a:r>
          </a:p>
          <a:p>
            <a:pPr marL="457200" indent="-457200">
              <a:spcBef>
                <a:spcPts val="600"/>
              </a:spcBef>
              <a:buFont typeface="Wingdings" panose="05000000000000000000" pitchFamily="2" charset="2"/>
              <a:buChar char="Ø"/>
            </a:pPr>
            <a:r>
              <a:rPr lang="en-US" b="1" dirty="0">
                <a:solidFill>
                  <a:srgbClr val="002060"/>
                </a:solidFill>
              </a:rPr>
              <a:t>All intra-entity transactions between the </a:t>
            </a:r>
            <a:r>
              <a:rPr lang="en-US" b="1" dirty="0">
                <a:solidFill>
                  <a:srgbClr val="FF0000"/>
                </a:solidFill>
              </a:rPr>
              <a:t>primary beneficiary and the VIE (including fees, expenses, other sources of income or loss, and intra-entity transfers) must be eliminated in consolidation</a:t>
            </a:r>
            <a:r>
              <a:rPr lang="en-US" b="1" dirty="0">
                <a:solidFill>
                  <a:srgbClr val="002060"/>
                </a:solidFill>
              </a:rPr>
              <a:t>. </a:t>
            </a:r>
          </a:p>
          <a:p>
            <a:pPr marL="457200" indent="-457200">
              <a:spcBef>
                <a:spcPts val="600"/>
              </a:spcBef>
              <a:buFont typeface="Wingdings" panose="05000000000000000000" pitchFamily="2" charset="2"/>
              <a:buChar char="Ø"/>
            </a:pPr>
            <a:r>
              <a:rPr lang="en-US" b="1" dirty="0">
                <a:solidFill>
                  <a:srgbClr val="002060"/>
                </a:solidFill>
              </a:rPr>
              <a:t>Because VIEs typically have </a:t>
            </a:r>
            <a:r>
              <a:rPr lang="en-US" b="1" dirty="0">
                <a:solidFill>
                  <a:srgbClr val="FF0000"/>
                </a:solidFill>
              </a:rPr>
              <a:t>noncontrolling interests</a:t>
            </a:r>
            <a:r>
              <a:rPr lang="en-US" b="1" dirty="0">
                <a:solidFill>
                  <a:srgbClr val="002060"/>
                </a:solidFill>
              </a:rPr>
              <a:t>, an appropriate allocation of the VIE’s net income requires a close examination of the </a:t>
            </a:r>
            <a:r>
              <a:rPr lang="en-US" b="1" dirty="0">
                <a:solidFill>
                  <a:srgbClr val="FF0000"/>
                </a:solidFill>
              </a:rPr>
              <a:t>underlying contractual arrangements between the primary beneficiary and other holders</a:t>
            </a:r>
            <a:r>
              <a:rPr lang="en-US" b="1" dirty="0">
                <a:solidFill>
                  <a:srgbClr val="002060"/>
                </a:solidFill>
              </a:rPr>
              <a:t> of variable interests.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32</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94370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2024" y="164592"/>
            <a:ext cx="8763000" cy="1207008"/>
          </a:xfrm>
        </p:spPr>
        <p:txBody>
          <a:bodyPr>
            <a:noAutofit/>
          </a:bodyPr>
          <a:lstStyle/>
          <a:p>
            <a:pPr>
              <a:lnSpc>
                <a:spcPct val="85000"/>
              </a:lnSpc>
            </a:pPr>
            <a:r>
              <a:rPr lang="en-US" dirty="0"/>
              <a:t>Variable Interest Entity Disclosure Requirements</a:t>
            </a:r>
          </a:p>
        </p:txBody>
      </p:sp>
      <p:sp>
        <p:nvSpPr>
          <p:cNvPr id="6"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pPr defTabSz="931774">
              <a:defRPr/>
            </a:pPr>
            <a:r>
              <a:rPr lang="en-US" sz="2600" b="1" dirty="0">
                <a:solidFill>
                  <a:srgbClr val="FF0000"/>
                </a:solidFill>
              </a:rPr>
              <a:t>Enhanced disclosures are required </a:t>
            </a:r>
            <a:r>
              <a:rPr lang="en-US" sz="2600" b="1" dirty="0">
                <a:solidFill>
                  <a:srgbClr val="000066"/>
                </a:solidFill>
              </a:rPr>
              <a:t>for any enterprise that holds a variable interest in a VIE, including: </a:t>
            </a:r>
          </a:p>
          <a:p>
            <a:pPr lvl="1" indent="-457200" defTabSz="931774">
              <a:spcBef>
                <a:spcPts val="600"/>
              </a:spcBef>
              <a:buFont typeface="Wingdings" panose="05000000000000000000" pitchFamily="2" charset="2"/>
              <a:buChar char="Ø"/>
              <a:defRPr/>
            </a:pPr>
            <a:r>
              <a:rPr lang="en-US" sz="2600" b="1" dirty="0">
                <a:solidFill>
                  <a:srgbClr val="FF0000"/>
                </a:solidFill>
              </a:rPr>
              <a:t>VIE’s nature, purpose, size</a:t>
            </a:r>
            <a:r>
              <a:rPr lang="en-US" sz="2600" b="1" dirty="0">
                <a:solidFill>
                  <a:srgbClr val="000066"/>
                </a:solidFill>
              </a:rPr>
              <a:t>, and activities.</a:t>
            </a:r>
          </a:p>
          <a:p>
            <a:pPr lvl="1" indent="-457200" defTabSz="931774">
              <a:spcBef>
                <a:spcPts val="600"/>
              </a:spcBef>
              <a:buFont typeface="Wingdings" panose="05000000000000000000" pitchFamily="2" charset="2"/>
              <a:buChar char="Ø"/>
              <a:defRPr/>
            </a:pPr>
            <a:r>
              <a:rPr lang="en-US" sz="2600" b="1" dirty="0">
                <a:solidFill>
                  <a:srgbClr val="FF0000"/>
                </a:solidFill>
              </a:rPr>
              <a:t>Significant judgments and assumptions </a:t>
            </a:r>
            <a:r>
              <a:rPr lang="en-US" sz="2600" b="1" dirty="0">
                <a:solidFill>
                  <a:srgbClr val="000066"/>
                </a:solidFill>
              </a:rPr>
              <a:t>an enterprise makes in determining whether it must consolidate a VIE and/or disclose information about its involvement in a VIE. </a:t>
            </a:r>
          </a:p>
          <a:p>
            <a:pPr lvl="1" indent="-457200" defTabSz="931774">
              <a:spcBef>
                <a:spcPts val="600"/>
              </a:spcBef>
              <a:buFont typeface="Wingdings" panose="05000000000000000000" pitchFamily="2" charset="2"/>
              <a:buChar char="Ø"/>
              <a:defRPr/>
            </a:pPr>
            <a:r>
              <a:rPr lang="en-US" sz="2600" b="1" dirty="0">
                <a:solidFill>
                  <a:srgbClr val="FF0000"/>
                </a:solidFill>
                <a:latin typeface="Times New Roman"/>
                <a:cs typeface="Times New Roman"/>
              </a:rPr>
              <a:t>Nature of restrictions </a:t>
            </a:r>
            <a:r>
              <a:rPr lang="en-US" sz="2600" b="1" dirty="0">
                <a:solidFill>
                  <a:srgbClr val="000066"/>
                </a:solidFill>
                <a:latin typeface="Times New Roman"/>
                <a:cs typeface="Times New Roman"/>
              </a:rPr>
              <a:t>on a consolidated VIE’s assets and on the settlement of its liabilities reported by an enterprise in its statement of financial position, including the carrying amounts of such assets and liabilities.</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33</a:t>
            </a:fld>
            <a:endParaRPr lang="en-US" dirty="0"/>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2024" y="164592"/>
            <a:ext cx="8763000" cy="1207008"/>
          </a:xfrm>
        </p:spPr>
        <p:txBody>
          <a:bodyPr>
            <a:noAutofit/>
          </a:bodyPr>
          <a:lstStyle/>
          <a:p>
            <a:pPr>
              <a:lnSpc>
                <a:spcPct val="85000"/>
              </a:lnSpc>
            </a:pPr>
            <a:r>
              <a:rPr lang="en-US" dirty="0"/>
              <a:t>Variable Interest Entity Disclosure Requirements (continued)</a:t>
            </a:r>
          </a:p>
        </p:txBody>
      </p:sp>
      <p:sp>
        <p:nvSpPr>
          <p:cNvPr id="3" name="Rectangle 2"/>
          <p:cNvSpPr/>
          <p:nvPr/>
        </p:nvSpPr>
        <p:spPr>
          <a:xfrm>
            <a:off x="411480" y="1554480"/>
            <a:ext cx="8321040" cy="2169825"/>
          </a:xfrm>
          <a:prstGeom prst="rect">
            <a:avLst/>
          </a:prstGeom>
        </p:spPr>
        <p:txBody>
          <a:bodyPr>
            <a:spAutoFit/>
          </a:bodyPr>
          <a:lstStyle/>
          <a:p>
            <a:pPr lvl="1" indent="-457200" defTabSz="931774">
              <a:spcBef>
                <a:spcPts val="600"/>
              </a:spcBef>
              <a:buFont typeface="Wingdings" panose="05000000000000000000" pitchFamily="2" charset="2"/>
              <a:buChar char="Ø"/>
              <a:defRPr/>
            </a:pPr>
            <a:r>
              <a:rPr lang="en-US" sz="2600" b="1" dirty="0">
                <a:solidFill>
                  <a:srgbClr val="FF0000"/>
                </a:solidFill>
              </a:rPr>
              <a:t>Nature of, and changes in, the risks</a:t>
            </a:r>
            <a:r>
              <a:rPr lang="en-US" sz="2600" b="1" dirty="0">
                <a:solidFill>
                  <a:srgbClr val="000066"/>
                </a:solidFill>
              </a:rPr>
              <a:t> associated with an enterprise’s involvement with the VIE.</a:t>
            </a:r>
          </a:p>
          <a:p>
            <a:pPr lvl="1" indent="-457200" defTabSz="931774">
              <a:spcBef>
                <a:spcPts val="600"/>
              </a:spcBef>
              <a:buFont typeface="Wingdings" panose="05000000000000000000" pitchFamily="2" charset="2"/>
              <a:buChar char="Ø"/>
              <a:defRPr/>
            </a:pPr>
            <a:r>
              <a:rPr lang="en-US" sz="2600" b="1" dirty="0">
                <a:solidFill>
                  <a:srgbClr val="FF0000"/>
                </a:solidFill>
              </a:rPr>
              <a:t>How an enterprise’s involvement with the VIE affects the enterprise’s financial position, financial performance, and cash flows</a:t>
            </a:r>
            <a:r>
              <a:rPr lang="en-US" sz="2600" b="1" dirty="0">
                <a:solidFill>
                  <a:srgbClr val="000066"/>
                </a:solidFill>
              </a:rPr>
              <a:t>.</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34</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7306156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Learning Objective 6-3</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0066"/>
                </a:solidFill>
              </a:rPr>
              <a:t>Demonstrate the consolidation procedures to eliminate all intra-entity debt accounts and recognize any associated gain or loss created whenever one company acquires an affiliate’s debt instrument from an outside party.</a:t>
            </a:r>
            <a:endParaRPr lang="en-US" sz="3600" b="1" dirty="0">
              <a:solidFill>
                <a:srgbClr val="000066"/>
              </a:solidFill>
              <a:cs typeface="Times New Roman" pitchFamily="18" charset="0"/>
            </a:endParaRP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35</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extLst>
      <p:ext uri="{BB962C8B-B14F-4D97-AF65-F5344CB8AC3E}">
        <p14:creationId xmlns:p14="http://schemas.microsoft.com/office/powerpoint/2010/main" val="25292985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a:xfrm>
            <a:off x="192024" y="164592"/>
            <a:ext cx="8763000" cy="1207008"/>
          </a:xfrm>
        </p:spPr>
        <p:txBody>
          <a:bodyPr/>
          <a:lstStyle/>
          <a:p>
            <a:r>
              <a:rPr lang="en-US" dirty="0"/>
              <a:t>Intra-Entity Debt Transactions</a:t>
            </a:r>
          </a:p>
        </p:txBody>
      </p:sp>
      <p:sp>
        <p:nvSpPr>
          <p:cNvPr id="3076" name="Rectangle 4"/>
          <p:cNvSpPr>
            <a:spLocks noGrp="1" noChangeArrowheads="1"/>
          </p:cNvSpPr>
          <p:nvPr>
            <p:ph idx="1"/>
          </p:nvPr>
        </p:nvSpPr>
        <p:spPr>
          <a:xfrm>
            <a:off x="411480" y="1554480"/>
            <a:ext cx="8321040" cy="4937760"/>
          </a:xfrm>
        </p:spPr>
        <p:txBody>
          <a:bodyPr>
            <a:noAutofit/>
          </a:bodyPr>
          <a:lstStyle/>
          <a:p>
            <a:pPr marL="0" indent="0">
              <a:spcBef>
                <a:spcPts val="1200"/>
              </a:spcBef>
              <a:buNone/>
            </a:pPr>
            <a:r>
              <a:rPr lang="en-US" sz="2800" dirty="0">
                <a:solidFill>
                  <a:srgbClr val="FF0000"/>
                </a:solidFill>
              </a:rPr>
              <a:t>A company </a:t>
            </a:r>
            <a:r>
              <a:rPr lang="en-US" sz="2800" u="sng" dirty="0">
                <a:solidFill>
                  <a:srgbClr val="FF0000"/>
                </a:solidFill>
              </a:rPr>
              <a:t>CANNOT</a:t>
            </a:r>
            <a:r>
              <a:rPr lang="en-US" sz="2800" dirty="0">
                <a:solidFill>
                  <a:srgbClr val="FF0000"/>
                </a:solidFill>
              </a:rPr>
              <a:t> lend money to itself</a:t>
            </a:r>
            <a:r>
              <a:rPr lang="en-US" sz="2800" dirty="0"/>
              <a:t>.</a:t>
            </a:r>
          </a:p>
          <a:p>
            <a:pPr marL="457200" indent="-457200">
              <a:spcBef>
                <a:spcPts val="600"/>
              </a:spcBef>
              <a:buFont typeface="Wingdings" pitchFamily="2" charset="2"/>
              <a:buChar char="Ø"/>
            </a:pPr>
            <a:r>
              <a:rPr lang="en-US" sz="2800" dirty="0"/>
              <a:t>Intra-entity investments in debt securities and related debt accounts </a:t>
            </a:r>
            <a:r>
              <a:rPr lang="en-US" sz="2800" dirty="0">
                <a:solidFill>
                  <a:srgbClr val="FF0000"/>
                </a:solidFill>
              </a:rPr>
              <a:t>must be eliminated in consolidation.</a:t>
            </a:r>
          </a:p>
          <a:p>
            <a:pPr marL="457200" indent="-457200">
              <a:spcBef>
                <a:spcPts val="600"/>
              </a:spcBef>
              <a:buFont typeface="Wingdings" pitchFamily="2" charset="2"/>
              <a:buChar char="Ø"/>
            </a:pPr>
            <a:r>
              <a:rPr lang="en-US" sz="2800" dirty="0">
                <a:solidFill>
                  <a:srgbClr val="FF0000"/>
                </a:solidFill>
              </a:rPr>
              <a:t>Corresponding receivable and payable and revenue and interest from the consolidated financial statements must be eliminated</a:t>
            </a:r>
            <a:r>
              <a:rPr lang="en-US" sz="2800" dirty="0"/>
              <a:t>.</a:t>
            </a:r>
          </a:p>
          <a:p>
            <a:pPr marL="457200" indent="-457200">
              <a:spcBef>
                <a:spcPts val="600"/>
              </a:spcBef>
              <a:buFont typeface="Wingdings" pitchFamily="2" charset="2"/>
              <a:buChar char="Ø"/>
            </a:pPr>
            <a:r>
              <a:rPr lang="en-US" sz="2800" dirty="0">
                <a:solidFill>
                  <a:srgbClr val="FF0000"/>
                </a:solidFill>
              </a:rPr>
              <a:t>Because no money is owed to or from an outside party</a:t>
            </a:r>
            <a:r>
              <a:rPr lang="en-US" sz="2800" dirty="0"/>
              <a:t>, these reciprocal accounts must be eliminated in each subsequent consolidation.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36</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3215663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Learning Objective 6-4</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0066"/>
                </a:solidFill>
              </a:rPr>
              <a:t>Understand that subsidiary preferred stock not owned by the parent is a component of the noncontrolling interest and is initially measured at acquisition-date fair value.</a:t>
            </a:r>
            <a:endParaRPr lang="en-US" sz="3600" b="1" dirty="0">
              <a:solidFill>
                <a:srgbClr val="000066"/>
              </a:solidFill>
              <a:cs typeface="Times New Roman" pitchFamily="18" charset="0"/>
            </a:endParaRP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37</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extLst>
      <p:ext uri="{BB962C8B-B14F-4D97-AF65-F5344CB8AC3E}">
        <p14:creationId xmlns:p14="http://schemas.microsoft.com/office/powerpoint/2010/main" val="2911806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Rectangle 2"/>
          <p:cNvSpPr>
            <a:spLocks noChangeArrowheads="1"/>
          </p:cNvSpPr>
          <p:nvPr/>
        </p:nvSpPr>
        <p:spPr bwMode="auto">
          <a:xfrm>
            <a:off x="411480" y="1554480"/>
            <a:ext cx="8321040" cy="4937760"/>
          </a:xfrm>
          <a:prstGeom prst="rect">
            <a:avLst/>
          </a:prstGeom>
          <a:noFill/>
          <a:ln w="38100">
            <a:noFill/>
            <a:miter lim="800000"/>
            <a:headEnd/>
            <a:tailEnd/>
          </a:ln>
        </p:spPr>
        <p:txBody>
          <a:bodyPr lIns="90488" tIns="44450" rIns="90488" bIns="44450"/>
          <a:lstStyle/>
          <a:p>
            <a:pPr marL="457200" indent="-457200">
              <a:spcBef>
                <a:spcPts val="600"/>
              </a:spcBef>
              <a:spcAft>
                <a:spcPts val="0"/>
              </a:spcAft>
              <a:buFont typeface="Wingdings" panose="05000000000000000000" pitchFamily="2" charset="2"/>
              <a:buChar char="Ø"/>
            </a:pPr>
            <a:r>
              <a:rPr lang="en-US" sz="2600" b="1" dirty="0">
                <a:solidFill>
                  <a:srgbClr val="FF0000"/>
                </a:solidFill>
              </a:rPr>
              <a:t>Preferred shares</a:t>
            </a:r>
            <a:r>
              <a:rPr lang="en-US" sz="2600" b="1" dirty="0">
                <a:solidFill>
                  <a:srgbClr val="002060"/>
                </a:solidFill>
              </a:rPr>
              <a:t>, usually nonvoting, possess </a:t>
            </a:r>
            <a:r>
              <a:rPr lang="en-US" sz="2600" b="1" dirty="0">
                <a:solidFill>
                  <a:srgbClr val="FF0000"/>
                </a:solidFill>
              </a:rPr>
              <a:t>certain “preferences</a:t>
            </a:r>
            <a:r>
              <a:rPr lang="en-US" sz="2600" b="1" dirty="0">
                <a:solidFill>
                  <a:srgbClr val="002060"/>
                </a:solidFill>
              </a:rPr>
              <a:t>” over common shares such as cumulative dividends, participation rights, and sometimes limited voting rights. </a:t>
            </a:r>
          </a:p>
          <a:p>
            <a:pPr marL="457200" indent="-457200">
              <a:spcBef>
                <a:spcPts val="600"/>
              </a:spcBef>
              <a:spcAft>
                <a:spcPts val="0"/>
              </a:spcAft>
              <a:buFont typeface="Wingdings" panose="05000000000000000000" pitchFamily="2" charset="2"/>
              <a:buChar char="Ø"/>
            </a:pPr>
            <a:r>
              <a:rPr lang="en-US" sz="2600" b="1" dirty="0">
                <a:solidFill>
                  <a:srgbClr val="FF0000"/>
                </a:solidFill>
              </a:rPr>
              <a:t>Preferred shares are part of the sub’s stockholders’ equity and are treated in consolidation similarly to common shares. </a:t>
            </a:r>
          </a:p>
          <a:p>
            <a:pPr marL="457200" indent="-457200">
              <a:spcBef>
                <a:spcPts val="600"/>
              </a:spcBef>
              <a:spcAft>
                <a:spcPts val="0"/>
              </a:spcAft>
              <a:buFont typeface="Wingdings" panose="05000000000000000000" pitchFamily="2" charset="2"/>
              <a:buChar char="Ø"/>
            </a:pPr>
            <a:r>
              <a:rPr lang="en-US" sz="2600" b="1" dirty="0">
                <a:solidFill>
                  <a:srgbClr val="002060"/>
                </a:solidFill>
              </a:rPr>
              <a:t>The existence of subsidiary preferred shares </a:t>
            </a:r>
            <a:r>
              <a:rPr lang="en-US" sz="2600" b="1" dirty="0">
                <a:solidFill>
                  <a:srgbClr val="FF0000"/>
                </a:solidFill>
              </a:rPr>
              <a:t>does not complicate the consolidation process</a:t>
            </a:r>
            <a:r>
              <a:rPr lang="en-US" sz="2600" b="1" dirty="0">
                <a:solidFill>
                  <a:srgbClr val="002060"/>
                </a:solidFill>
              </a:rPr>
              <a:t>. The acquisition method values all business acquisitions (whether 100 percent or less acquired) at their full </a:t>
            </a:r>
            <a:r>
              <a:rPr lang="en-US" sz="2600" b="1" dirty="0">
                <a:solidFill>
                  <a:srgbClr val="FF0000"/>
                </a:solidFill>
              </a:rPr>
              <a:t>fair values</a:t>
            </a:r>
            <a:r>
              <a:rPr lang="en-US" sz="2600" b="1" dirty="0">
                <a:solidFill>
                  <a:srgbClr val="002060"/>
                </a:solidFill>
              </a:rPr>
              <a:t>.</a:t>
            </a:r>
            <a:endParaRPr lang="en-US" sz="2600" b="1" dirty="0">
              <a:solidFill>
                <a:srgbClr val="002060"/>
              </a:solidFill>
              <a:cs typeface="Times New Roman" pitchFamily="18" charset="0"/>
            </a:endParaRPr>
          </a:p>
        </p:txBody>
      </p:sp>
      <p:sp>
        <p:nvSpPr>
          <p:cNvPr id="6148" name="Rectangle 4"/>
          <p:cNvSpPr>
            <a:spLocks noGrp="1" noChangeArrowheads="1"/>
          </p:cNvSpPr>
          <p:nvPr>
            <p:ph type="title"/>
          </p:nvPr>
        </p:nvSpPr>
        <p:spPr>
          <a:xfrm>
            <a:off x="192023" y="164592"/>
            <a:ext cx="8759952" cy="1207008"/>
          </a:xfrm>
        </p:spPr>
        <p:txBody>
          <a:bodyPr/>
          <a:lstStyle/>
          <a:p>
            <a:r>
              <a:rPr lang="en-US" dirty="0"/>
              <a:t>Subsidiary Preferred Stock</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38</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9"/>
          <p:cNvSpPr>
            <a:spLocks noGrp="1" noChangeArrowheads="1"/>
          </p:cNvSpPr>
          <p:nvPr>
            <p:ph type="title"/>
          </p:nvPr>
        </p:nvSpPr>
        <p:spPr>
          <a:xfrm>
            <a:off x="192024" y="164592"/>
            <a:ext cx="8759952" cy="1207008"/>
          </a:xfrm>
        </p:spPr>
        <p:txBody>
          <a:bodyPr/>
          <a:lstStyle/>
          <a:p>
            <a:r>
              <a:rPr lang="en-US" sz="4000" dirty="0"/>
              <a:t>Learning Objective 6-5</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Prepare a consolidated statement of cash flows.</a:t>
            </a:r>
            <a:endParaRPr lang="en-US" sz="3600" b="1" dirty="0">
              <a:solidFill>
                <a:srgbClr val="002060"/>
              </a:solidFill>
              <a:cs typeface="Times New Roman" pitchFamily="18" charset="0"/>
            </a:endParaRP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39</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extLst>
      <p:ext uri="{BB962C8B-B14F-4D97-AF65-F5344CB8AC3E}">
        <p14:creationId xmlns:p14="http://schemas.microsoft.com/office/powerpoint/2010/main" val="2260318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Variable Interest Entities (VIEs) (continued)</a:t>
            </a:r>
          </a:p>
        </p:txBody>
      </p:sp>
      <p:sp>
        <p:nvSpPr>
          <p:cNvPr id="9219" name="Rectangle 3"/>
          <p:cNvSpPr>
            <a:spLocks noGrp="1" noChangeArrowheads="1"/>
          </p:cNvSpPr>
          <p:nvPr>
            <p:ph idx="1"/>
          </p:nvPr>
        </p:nvSpPr>
        <p:spPr>
          <a:xfrm>
            <a:off x="411480" y="1554480"/>
            <a:ext cx="8321040" cy="4937760"/>
          </a:xfrm>
        </p:spPr>
        <p:txBody>
          <a:bodyPr>
            <a:noAutofit/>
          </a:bodyPr>
          <a:lstStyle/>
          <a:p>
            <a:pPr marL="457200" indent="-457200">
              <a:spcBef>
                <a:spcPts val="600"/>
              </a:spcBef>
              <a:buClr>
                <a:srgbClr val="000066"/>
              </a:buClr>
              <a:buFont typeface="Wingdings" pitchFamily="2" charset="2"/>
              <a:buChar char="Ø"/>
            </a:pPr>
            <a:r>
              <a:rPr lang="en-US" sz="2800" dirty="0"/>
              <a:t>Common examples of VIE activities: </a:t>
            </a:r>
          </a:p>
          <a:p>
            <a:pPr marL="914400" lvl="1" indent="-457200">
              <a:spcBef>
                <a:spcPts val="600"/>
              </a:spcBef>
            </a:pPr>
            <a:r>
              <a:rPr lang="en-US" dirty="0"/>
              <a:t>Transfers of financial assets</a:t>
            </a:r>
          </a:p>
          <a:p>
            <a:pPr marL="914400" lvl="1" indent="-457200">
              <a:spcBef>
                <a:spcPts val="600"/>
              </a:spcBef>
            </a:pPr>
            <a:r>
              <a:rPr lang="en-US" dirty="0"/>
              <a:t>Leasing</a:t>
            </a:r>
          </a:p>
          <a:p>
            <a:pPr marL="914400" lvl="1" indent="-457200">
              <a:spcBef>
                <a:spcPts val="600"/>
              </a:spcBef>
            </a:pPr>
            <a:r>
              <a:rPr lang="en-US" dirty="0"/>
              <a:t>Hedging financial instruments</a:t>
            </a:r>
          </a:p>
          <a:p>
            <a:pPr marL="914400" lvl="1" indent="-457200">
              <a:spcBef>
                <a:spcPts val="600"/>
              </a:spcBef>
            </a:pPr>
            <a:r>
              <a:rPr lang="en-US" dirty="0"/>
              <a:t>Research and development</a:t>
            </a:r>
          </a:p>
          <a:p>
            <a:pPr marL="457200" lvl="1" indent="-457200">
              <a:spcBef>
                <a:spcPts val="600"/>
              </a:spcBef>
              <a:buFont typeface="Wingdings" panose="05000000000000000000" pitchFamily="2" charset="2"/>
              <a:buChar char="Ø"/>
            </a:pPr>
            <a:r>
              <a:rPr lang="en-US" dirty="0"/>
              <a:t>Benefits of VIE:</a:t>
            </a:r>
          </a:p>
          <a:p>
            <a:pPr marL="914400" lvl="1" indent="-457200">
              <a:spcBef>
                <a:spcPts val="600"/>
              </a:spcBef>
            </a:pPr>
            <a:r>
              <a:rPr lang="en-US" dirty="0"/>
              <a:t>Often eligible for a </a:t>
            </a:r>
            <a:r>
              <a:rPr lang="en-US" dirty="0">
                <a:solidFill>
                  <a:srgbClr val="FF0000"/>
                </a:solidFill>
              </a:rPr>
              <a:t>lower interest rate</a:t>
            </a:r>
          </a:p>
          <a:p>
            <a:pPr marL="914400" lvl="1" indent="-457200">
              <a:spcBef>
                <a:spcPts val="600"/>
              </a:spcBef>
            </a:pPr>
            <a:r>
              <a:rPr lang="en-US" dirty="0">
                <a:solidFill>
                  <a:srgbClr val="FF0000"/>
                </a:solidFill>
              </a:rPr>
              <a:t>Low-cost financing</a:t>
            </a:r>
            <a:r>
              <a:rPr lang="en-US" dirty="0"/>
              <a:t> of assets</a:t>
            </a:r>
          </a:p>
          <a:p>
            <a:pPr marL="457200" lvl="1" indent="-457200">
              <a:spcBef>
                <a:spcPts val="600"/>
              </a:spcBef>
              <a:buClr>
                <a:srgbClr val="000066"/>
              </a:buClr>
              <a:buFont typeface="Wingdings" panose="05000000000000000000" pitchFamily="2" charset="2"/>
              <a:buChar char="Ø"/>
            </a:pPr>
            <a:r>
              <a:rPr lang="en-US" dirty="0"/>
              <a:t>Governing agreements limit activities and decision making.</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4</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875210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a:xfrm>
            <a:off x="192024" y="164592"/>
            <a:ext cx="8774101" cy="1143000"/>
          </a:xfrm>
        </p:spPr>
        <p:txBody>
          <a:bodyPr>
            <a:normAutofit/>
          </a:bodyPr>
          <a:lstStyle/>
          <a:p>
            <a:r>
              <a:rPr lang="en-US" dirty="0"/>
              <a:t>Consolidated Statement of Cash Flows</a:t>
            </a:r>
          </a:p>
        </p:txBody>
      </p:sp>
      <p:sp>
        <p:nvSpPr>
          <p:cNvPr id="625668" name="Rectangle 4"/>
          <p:cNvSpPr>
            <a:spLocks noGrp="1" noChangeArrowheads="1"/>
          </p:cNvSpPr>
          <p:nvPr>
            <p:ph idx="1"/>
          </p:nvPr>
        </p:nvSpPr>
        <p:spPr>
          <a:xfrm>
            <a:off x="411480" y="1554480"/>
            <a:ext cx="8321040" cy="4937760"/>
          </a:xfrm>
        </p:spPr>
        <p:txBody>
          <a:bodyPr anchor="t" anchorCtr="0">
            <a:noAutofit/>
          </a:bodyPr>
          <a:lstStyle/>
          <a:p>
            <a:pPr marL="457200" indent="-457200">
              <a:spcBef>
                <a:spcPts val="600"/>
              </a:spcBef>
              <a:buFont typeface="Wingdings" panose="05000000000000000000" pitchFamily="2" charset="2"/>
              <a:buChar char="Ø"/>
            </a:pPr>
            <a:r>
              <a:rPr lang="en-US" sz="2600" dirty="0"/>
              <a:t>Current accounting standards require that companies </a:t>
            </a:r>
            <a:r>
              <a:rPr lang="en-US" sz="2600" dirty="0">
                <a:solidFill>
                  <a:srgbClr val="FF0000"/>
                </a:solidFill>
              </a:rPr>
              <a:t>include a statement of cash flows among the consolidated financial reports</a:t>
            </a:r>
            <a:r>
              <a:rPr lang="en-US" sz="2600" dirty="0"/>
              <a:t>. </a:t>
            </a:r>
          </a:p>
          <a:p>
            <a:pPr marL="457200" indent="-457200">
              <a:spcBef>
                <a:spcPts val="600"/>
              </a:spcBef>
              <a:buFont typeface="Wingdings" panose="05000000000000000000" pitchFamily="2" charset="2"/>
              <a:buChar char="Ø"/>
            </a:pPr>
            <a:r>
              <a:rPr lang="en-US" sz="2600" dirty="0"/>
              <a:t>Main purpose of the statement of cash flows is to </a:t>
            </a:r>
            <a:r>
              <a:rPr lang="en-US" sz="2600" dirty="0">
                <a:solidFill>
                  <a:srgbClr val="FF0000"/>
                </a:solidFill>
              </a:rPr>
              <a:t>provide information about the entity’s cash receipts and cash payments during a period</a:t>
            </a:r>
            <a:r>
              <a:rPr lang="en-US" sz="2600" dirty="0"/>
              <a:t>.</a:t>
            </a:r>
          </a:p>
          <a:p>
            <a:pPr marL="457200" indent="-457200">
              <a:spcBef>
                <a:spcPts val="600"/>
              </a:spcBef>
              <a:buFont typeface="Wingdings" panose="05000000000000000000" pitchFamily="2" charset="2"/>
              <a:buChar char="Ø"/>
            </a:pPr>
            <a:r>
              <a:rPr lang="en-US" sz="2600" dirty="0"/>
              <a:t>It is also designed to show why an </a:t>
            </a:r>
            <a:r>
              <a:rPr lang="en-US" sz="2600" dirty="0">
                <a:solidFill>
                  <a:srgbClr val="FF0000"/>
                </a:solidFill>
              </a:rPr>
              <a:t>entity’s net income is different from its operating cash flows</a:t>
            </a:r>
            <a:r>
              <a:rPr lang="en-US" sz="2600" dirty="0"/>
              <a:t>.</a:t>
            </a:r>
          </a:p>
          <a:p>
            <a:pPr marL="457200" indent="-457200">
              <a:spcBef>
                <a:spcPts val="600"/>
              </a:spcBef>
              <a:buFont typeface="Wingdings" panose="05000000000000000000" pitchFamily="2" charset="2"/>
              <a:buChar char="Ø"/>
            </a:pPr>
            <a:r>
              <a:rPr lang="en-US" sz="2600" dirty="0"/>
              <a:t>A </a:t>
            </a:r>
            <a:r>
              <a:rPr lang="en-US" sz="2600" dirty="0">
                <a:solidFill>
                  <a:srgbClr val="FF0000"/>
                </a:solidFill>
              </a:rPr>
              <a:t>consolidated statement of cash flows </a:t>
            </a:r>
            <a:r>
              <a:rPr lang="en-US" sz="2600" dirty="0"/>
              <a:t>is based on the </a:t>
            </a:r>
            <a:r>
              <a:rPr lang="en-US" sz="2600" dirty="0">
                <a:solidFill>
                  <a:srgbClr val="FF0000"/>
                </a:solidFill>
                <a:effectLst>
                  <a:outerShdw blurRad="38100" dist="38100" dir="2700000" algn="tl">
                    <a:srgbClr val="C0C0C0"/>
                  </a:outerShdw>
                </a:effectLst>
              </a:rPr>
              <a:t>consolidated</a:t>
            </a:r>
            <a:r>
              <a:rPr lang="en-US" sz="2600" dirty="0">
                <a:solidFill>
                  <a:srgbClr val="FF0000"/>
                </a:solidFill>
              </a:rPr>
              <a:t> balance sheet and </a:t>
            </a:r>
            <a:r>
              <a:rPr lang="en-US" sz="2600" dirty="0">
                <a:solidFill>
                  <a:srgbClr val="FF0000"/>
                </a:solidFill>
                <a:effectLst>
                  <a:outerShdw blurRad="38100" dist="38100" dir="2700000" algn="tl">
                    <a:srgbClr val="C0C0C0"/>
                  </a:outerShdw>
                </a:effectLst>
              </a:rPr>
              <a:t>consolidated</a:t>
            </a:r>
            <a:r>
              <a:rPr lang="en-US" sz="2600" dirty="0">
                <a:solidFill>
                  <a:srgbClr val="FF0000"/>
                </a:solidFill>
              </a:rPr>
              <a:t> income statement.</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40</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3"/>
          <p:cNvSpPr>
            <a:spLocks noGrp="1" noChangeArrowheads="1"/>
          </p:cNvSpPr>
          <p:nvPr>
            <p:ph type="title"/>
          </p:nvPr>
        </p:nvSpPr>
        <p:spPr>
          <a:xfrm>
            <a:off x="192024" y="164592"/>
            <a:ext cx="8759952" cy="1207008"/>
          </a:xfrm>
        </p:spPr>
        <p:txBody>
          <a:bodyPr>
            <a:noAutofit/>
          </a:bodyPr>
          <a:lstStyle/>
          <a:p>
            <a:pPr>
              <a:lnSpc>
                <a:spcPct val="85000"/>
              </a:lnSpc>
            </a:pPr>
            <a:r>
              <a:rPr lang="en-US" dirty="0"/>
              <a:t>Acquisition Period Statement</a:t>
            </a:r>
            <a:br>
              <a:rPr lang="en-US" dirty="0"/>
            </a:br>
            <a:r>
              <a:rPr lang="en-US" dirty="0"/>
              <a:t>of Cash Flow</a:t>
            </a:r>
          </a:p>
        </p:txBody>
      </p:sp>
      <p:sp>
        <p:nvSpPr>
          <p:cNvPr id="34819" name="Rectangle 4"/>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charset="2"/>
              <a:buChar char="Ø"/>
            </a:pPr>
            <a:r>
              <a:rPr lang="en-US" sz="2500" dirty="0"/>
              <a:t>If a business combination occurs during a particular reporting period, the consolidated cash flow statement must reflect several considerations. </a:t>
            </a:r>
          </a:p>
          <a:p>
            <a:pPr marL="457200" indent="-457200">
              <a:spcBef>
                <a:spcPts val="600"/>
              </a:spcBef>
              <a:buFont typeface="Wingdings" charset="2"/>
              <a:buChar char="Ø"/>
            </a:pPr>
            <a:r>
              <a:rPr lang="en-US" sz="2500" dirty="0">
                <a:solidFill>
                  <a:srgbClr val="FF0000"/>
                </a:solidFill>
              </a:rPr>
              <a:t>Cash purchases of businesses </a:t>
            </a:r>
            <a:r>
              <a:rPr lang="en-US" sz="2500" dirty="0"/>
              <a:t>are an </a:t>
            </a:r>
            <a:r>
              <a:rPr lang="en-US" sz="2500" dirty="0">
                <a:solidFill>
                  <a:srgbClr val="FF0000"/>
                </a:solidFill>
              </a:rPr>
              <a:t>investing activity</a:t>
            </a:r>
            <a:r>
              <a:rPr lang="en-US" sz="2500" dirty="0"/>
              <a:t>. The net cash outflow is reported as the amount paid at acquisition.</a:t>
            </a:r>
          </a:p>
          <a:p>
            <a:pPr marL="457200" indent="-457200">
              <a:spcBef>
                <a:spcPts val="600"/>
              </a:spcBef>
              <a:buFont typeface="Wingdings" charset="2"/>
              <a:buChar char="Ø"/>
            </a:pPr>
            <a:r>
              <a:rPr lang="en-US" sz="2500" dirty="0">
                <a:solidFill>
                  <a:srgbClr val="FF0000"/>
                </a:solidFill>
              </a:rPr>
              <a:t>Changes in operating balance sheet accounts (accounts receivable, inventory, accounts payable, etc.) must be computed net of the amounts acquired in the combination.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41</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5" name="Rectangle 4"/>
          <p:cNvSpPr>
            <a:spLocks noGrp="1" noChangeArrowheads="1"/>
          </p:cNvSpPr>
          <p:nvPr>
            <p:ph type="title"/>
          </p:nvPr>
        </p:nvSpPr>
        <p:spPr>
          <a:xfrm>
            <a:off x="192024" y="164592"/>
            <a:ext cx="8759952" cy="1207008"/>
          </a:xfrm>
        </p:spPr>
        <p:txBody>
          <a:bodyPr>
            <a:noAutofit/>
          </a:bodyPr>
          <a:lstStyle/>
          <a:p>
            <a:pPr>
              <a:lnSpc>
                <a:spcPct val="85000"/>
              </a:lnSpc>
            </a:pPr>
            <a:r>
              <a:rPr lang="en-US" dirty="0"/>
              <a:t>Consolidated Statement</a:t>
            </a:r>
            <a:br>
              <a:rPr lang="en-US" dirty="0"/>
            </a:br>
            <a:r>
              <a:rPr lang="en-US" dirty="0"/>
              <a:t>of Cash Flows—Adjustments</a:t>
            </a:r>
          </a:p>
        </p:txBody>
      </p:sp>
      <p:sp>
        <p:nvSpPr>
          <p:cNvPr id="33794" name="Rectangle 2"/>
          <p:cNvSpPr>
            <a:spLocks noGrp="1" noChangeArrowheads="1"/>
          </p:cNvSpPr>
          <p:nvPr>
            <p:ph idx="1"/>
          </p:nvPr>
        </p:nvSpPr>
        <p:spPr>
          <a:xfrm>
            <a:off x="411480" y="1554480"/>
            <a:ext cx="8321040" cy="4937760"/>
          </a:xfrm>
          <a:ln w="38100">
            <a:noFill/>
          </a:ln>
        </p:spPr>
        <p:txBody>
          <a:bodyPr>
            <a:normAutofit/>
          </a:bodyPr>
          <a:lstStyle/>
          <a:p>
            <a:pPr marL="457200" indent="-457200">
              <a:spcBef>
                <a:spcPts val="600"/>
              </a:spcBef>
              <a:buClr>
                <a:srgbClr val="002060"/>
              </a:buClr>
              <a:buFont typeface="Wingdings" panose="05000000000000000000" pitchFamily="2" charset="2"/>
              <a:buChar char="Ø"/>
            </a:pPr>
            <a:r>
              <a:rPr lang="en-US" sz="2800" dirty="0"/>
              <a:t>Adjustments arising from subsidiary’s </a:t>
            </a:r>
            <a:r>
              <a:rPr lang="en-US" sz="2800" dirty="0">
                <a:solidFill>
                  <a:srgbClr val="FF0000"/>
                </a:solidFill>
              </a:rPr>
              <a:t>revenues or expenses (e.g., depreciation, amortization) </a:t>
            </a:r>
            <a:r>
              <a:rPr lang="en-US" sz="2800" dirty="0"/>
              <a:t>must reflect only </a:t>
            </a:r>
            <a:r>
              <a:rPr lang="en-US" sz="2800" dirty="0">
                <a:solidFill>
                  <a:srgbClr val="FF0000"/>
                </a:solidFill>
              </a:rPr>
              <a:t>postacquisition amounts</a:t>
            </a:r>
            <a:r>
              <a:rPr lang="en-US" sz="2800" dirty="0"/>
              <a:t>. </a:t>
            </a:r>
          </a:p>
          <a:p>
            <a:pPr marL="457200" indent="-457200">
              <a:spcBef>
                <a:spcPts val="600"/>
              </a:spcBef>
              <a:buClr>
                <a:srgbClr val="002060"/>
              </a:buClr>
              <a:buFont typeface="Wingdings" panose="05000000000000000000" pitchFamily="2" charset="2"/>
              <a:buChar char="Ø"/>
            </a:pPr>
            <a:r>
              <a:rPr lang="en-US" sz="2800" dirty="0"/>
              <a:t>Proper presentation of cash flows requires </a:t>
            </a:r>
            <a:r>
              <a:rPr lang="en-US" sz="2800" dirty="0">
                <a:solidFill>
                  <a:srgbClr val="FF0000"/>
                </a:solidFill>
              </a:rPr>
              <a:t>no special adjustments for intra-entity transfers</a:t>
            </a:r>
            <a:r>
              <a:rPr lang="en-US" sz="2800" dirty="0"/>
              <a:t>.</a:t>
            </a:r>
          </a:p>
          <a:p>
            <a:pPr marL="457200" lvl="1" indent="-457200">
              <a:spcBef>
                <a:spcPts val="600"/>
              </a:spcBef>
              <a:buClr>
                <a:srgbClr val="002060"/>
              </a:buClr>
              <a:buFont typeface="Wingdings" panose="05000000000000000000" pitchFamily="2" charset="2"/>
              <a:buChar char="Ø"/>
            </a:pPr>
            <a:r>
              <a:rPr lang="en-US" dirty="0"/>
              <a:t>Subsidiary </a:t>
            </a:r>
            <a:r>
              <a:rPr lang="en-US" dirty="0">
                <a:solidFill>
                  <a:srgbClr val="FF0000"/>
                </a:solidFill>
              </a:rPr>
              <a:t>dividends paid </a:t>
            </a:r>
            <a:r>
              <a:rPr lang="en-US" dirty="0"/>
              <a:t>to a noncontrolling interest are a component of cash outflows from </a:t>
            </a:r>
            <a:r>
              <a:rPr lang="en-US" dirty="0">
                <a:solidFill>
                  <a:srgbClr val="FF0000"/>
                </a:solidFill>
              </a:rPr>
              <a:t>financing activities</a:t>
            </a:r>
            <a:r>
              <a:rPr lang="en-US" dirty="0"/>
              <a:t>.</a:t>
            </a:r>
            <a:endParaRPr lang="en-US" u="sng" dirty="0"/>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42</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4AAE9-2E96-49C9-318C-C835D08E8343}"/>
              </a:ext>
            </a:extLst>
          </p:cNvPr>
          <p:cNvSpPr>
            <a:spLocks noGrp="1"/>
          </p:cNvSpPr>
          <p:nvPr>
            <p:ph type="title"/>
          </p:nvPr>
        </p:nvSpPr>
        <p:spPr/>
        <p:txBody>
          <a:bodyPr/>
          <a:lstStyle/>
          <a:p>
            <a:r>
              <a:rPr lang="en-US" dirty="0"/>
              <a:t>Cash Flow</a:t>
            </a:r>
          </a:p>
        </p:txBody>
      </p:sp>
      <p:pic>
        <p:nvPicPr>
          <p:cNvPr id="5" name="Content Placeholder 4">
            <a:extLst>
              <a:ext uri="{FF2B5EF4-FFF2-40B4-BE49-F238E27FC236}">
                <a16:creationId xmlns:a16="http://schemas.microsoft.com/office/drawing/2014/main" id="{25EDF47E-AB97-233D-DCC4-3078C2BC06A5}"/>
              </a:ext>
            </a:extLst>
          </p:cNvPr>
          <p:cNvPicPr>
            <a:picLocks noGrp="1" noChangeAspect="1"/>
          </p:cNvPicPr>
          <p:nvPr>
            <p:ph idx="1"/>
          </p:nvPr>
        </p:nvPicPr>
        <p:blipFill>
          <a:blip r:embed="rId2"/>
          <a:stretch>
            <a:fillRect/>
          </a:stretch>
        </p:blipFill>
        <p:spPr>
          <a:xfrm>
            <a:off x="1371600" y="1600201"/>
            <a:ext cx="7772400" cy="2590799"/>
          </a:xfrm>
          <a:prstGeom prst="rect">
            <a:avLst/>
          </a:prstGeom>
        </p:spPr>
      </p:pic>
      <p:sp>
        <p:nvSpPr>
          <p:cNvPr id="4" name="Slide Number Placeholder 3">
            <a:extLst>
              <a:ext uri="{FF2B5EF4-FFF2-40B4-BE49-F238E27FC236}">
                <a16:creationId xmlns:a16="http://schemas.microsoft.com/office/drawing/2014/main" id="{4012B6D4-6F0C-7BBB-2DFA-89B9029BA05A}"/>
              </a:ext>
            </a:extLst>
          </p:cNvPr>
          <p:cNvSpPr>
            <a:spLocks noGrp="1"/>
          </p:cNvSpPr>
          <p:nvPr>
            <p:ph type="sldNum" sz="quarter" idx="12"/>
          </p:nvPr>
        </p:nvSpPr>
        <p:spPr/>
        <p:txBody>
          <a:bodyPr/>
          <a:lstStyle/>
          <a:p>
            <a:r>
              <a:rPr lang="en-US"/>
              <a:t>6-</a:t>
            </a:r>
            <a:fld id="{0CD9D783-C76B-4F4C-BE39-54956A6C4847}" type="slidenum">
              <a:rPr lang="en-US" smtClean="0"/>
              <a:pPr/>
              <a:t>43</a:t>
            </a:fld>
            <a:endParaRPr lang="en-US" dirty="0"/>
          </a:p>
        </p:txBody>
      </p:sp>
    </p:spTree>
    <p:extLst>
      <p:ext uri="{BB962C8B-B14F-4D97-AF65-F5344CB8AC3E}">
        <p14:creationId xmlns:p14="http://schemas.microsoft.com/office/powerpoint/2010/main" val="3844048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1CB4D-0B87-DADB-8775-6689C6FA3483}"/>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AE6B9800-BD78-C3F0-B092-D87ECEF22E66}"/>
              </a:ext>
            </a:extLst>
          </p:cNvPr>
          <p:cNvSpPr>
            <a:spLocks noGrp="1"/>
          </p:cNvSpPr>
          <p:nvPr>
            <p:ph type="sldNum" sz="quarter" idx="12"/>
          </p:nvPr>
        </p:nvSpPr>
        <p:spPr/>
        <p:txBody>
          <a:bodyPr/>
          <a:lstStyle/>
          <a:p>
            <a:r>
              <a:rPr lang="en-US"/>
              <a:t>6-</a:t>
            </a:r>
            <a:fld id="{0CD9D783-C76B-4F4C-BE39-54956A6C4847}" type="slidenum">
              <a:rPr lang="en-US" smtClean="0"/>
              <a:pPr/>
              <a:t>44</a:t>
            </a:fld>
            <a:endParaRPr lang="en-US" dirty="0"/>
          </a:p>
        </p:txBody>
      </p:sp>
      <p:pic>
        <p:nvPicPr>
          <p:cNvPr id="1026" name="Picture 2">
            <a:extLst>
              <a:ext uri="{FF2B5EF4-FFF2-40B4-BE49-F238E27FC236}">
                <a16:creationId xmlns:a16="http://schemas.microsoft.com/office/drawing/2014/main" id="{A6B9463E-D307-8E7C-6F76-AECD282A0ED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8686800"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1117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9BA05-472E-6C66-63BE-A2D9578D7D79}"/>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D816CDAF-27AA-86E8-548D-65C98B0E103A}"/>
              </a:ext>
            </a:extLst>
          </p:cNvPr>
          <p:cNvSpPr>
            <a:spLocks noGrp="1"/>
          </p:cNvSpPr>
          <p:nvPr>
            <p:ph type="sldNum" sz="quarter" idx="12"/>
          </p:nvPr>
        </p:nvSpPr>
        <p:spPr/>
        <p:txBody>
          <a:bodyPr/>
          <a:lstStyle/>
          <a:p>
            <a:r>
              <a:rPr lang="en-US"/>
              <a:t>6-</a:t>
            </a:r>
            <a:fld id="{0CD9D783-C76B-4F4C-BE39-54956A6C4847}" type="slidenum">
              <a:rPr lang="en-US" smtClean="0"/>
              <a:pPr/>
              <a:t>45</a:t>
            </a:fld>
            <a:endParaRPr lang="en-US" dirty="0"/>
          </a:p>
        </p:txBody>
      </p:sp>
      <p:pic>
        <p:nvPicPr>
          <p:cNvPr id="2050" name="Picture 2">
            <a:extLst>
              <a:ext uri="{FF2B5EF4-FFF2-40B4-BE49-F238E27FC236}">
                <a16:creationId xmlns:a16="http://schemas.microsoft.com/office/drawing/2014/main" id="{7ABFDD69-415E-30FF-CC1B-2989D9BD17B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763000"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8404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DB088-E1EC-CB81-0AF3-90586B93FE21}"/>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C2B3985B-8B6B-9DBB-6E45-A483D02DD607}"/>
              </a:ext>
            </a:extLst>
          </p:cNvPr>
          <p:cNvSpPr>
            <a:spLocks noGrp="1"/>
          </p:cNvSpPr>
          <p:nvPr>
            <p:ph type="sldNum" sz="quarter" idx="12"/>
          </p:nvPr>
        </p:nvSpPr>
        <p:spPr/>
        <p:txBody>
          <a:bodyPr/>
          <a:lstStyle/>
          <a:p>
            <a:r>
              <a:rPr lang="en-US"/>
              <a:t>6-</a:t>
            </a:r>
            <a:fld id="{0CD9D783-C76B-4F4C-BE39-54956A6C4847}" type="slidenum">
              <a:rPr lang="en-US" smtClean="0"/>
              <a:pPr/>
              <a:t>46</a:t>
            </a:fld>
            <a:endParaRPr lang="en-US" dirty="0"/>
          </a:p>
        </p:txBody>
      </p:sp>
      <p:pic>
        <p:nvPicPr>
          <p:cNvPr id="4098" name="Picture 2">
            <a:extLst>
              <a:ext uri="{FF2B5EF4-FFF2-40B4-BE49-F238E27FC236}">
                <a16:creationId xmlns:a16="http://schemas.microsoft.com/office/drawing/2014/main" id="{96F07909-3DA1-7F08-67E2-58DF78170BD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8686800" cy="548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364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E7FDA-FC7A-DA6A-9D0D-8861182374A5}"/>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241E9080-5AFE-6C41-198E-F0FAE724C73F}"/>
              </a:ext>
            </a:extLst>
          </p:cNvPr>
          <p:cNvSpPr>
            <a:spLocks noGrp="1"/>
          </p:cNvSpPr>
          <p:nvPr>
            <p:ph type="sldNum" sz="quarter" idx="12"/>
          </p:nvPr>
        </p:nvSpPr>
        <p:spPr/>
        <p:txBody>
          <a:bodyPr/>
          <a:lstStyle/>
          <a:p>
            <a:r>
              <a:rPr lang="en-US"/>
              <a:t>6-</a:t>
            </a:r>
            <a:fld id="{0CD9D783-C76B-4F4C-BE39-54956A6C4847}" type="slidenum">
              <a:rPr lang="en-US" smtClean="0"/>
              <a:pPr/>
              <a:t>47</a:t>
            </a:fld>
            <a:endParaRPr lang="en-US" dirty="0"/>
          </a:p>
        </p:txBody>
      </p:sp>
      <p:pic>
        <p:nvPicPr>
          <p:cNvPr id="6148" name="Picture 4">
            <a:extLst>
              <a:ext uri="{FF2B5EF4-FFF2-40B4-BE49-F238E27FC236}">
                <a16:creationId xmlns:a16="http://schemas.microsoft.com/office/drawing/2014/main" id="{CF3E3156-813C-FF83-89D9-1EF4CDC887D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447801"/>
            <a:ext cx="84582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4009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5E16-0F66-8FC5-0744-945551E329A4}"/>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ADAF4FC5-64C5-CDE5-CFF6-54267F3A44A6}"/>
              </a:ext>
            </a:extLst>
          </p:cNvPr>
          <p:cNvSpPr>
            <a:spLocks noGrp="1"/>
          </p:cNvSpPr>
          <p:nvPr>
            <p:ph type="sldNum" sz="quarter" idx="12"/>
          </p:nvPr>
        </p:nvSpPr>
        <p:spPr/>
        <p:txBody>
          <a:bodyPr/>
          <a:lstStyle/>
          <a:p>
            <a:r>
              <a:rPr lang="en-US"/>
              <a:t>6-</a:t>
            </a:r>
            <a:fld id="{0CD9D783-C76B-4F4C-BE39-54956A6C4847}" type="slidenum">
              <a:rPr lang="en-US" smtClean="0"/>
              <a:pPr/>
              <a:t>48</a:t>
            </a:fld>
            <a:endParaRPr lang="en-US" dirty="0"/>
          </a:p>
        </p:txBody>
      </p:sp>
      <p:pic>
        <p:nvPicPr>
          <p:cNvPr id="5126" name="Picture 6">
            <a:extLst>
              <a:ext uri="{FF2B5EF4-FFF2-40B4-BE49-F238E27FC236}">
                <a16:creationId xmlns:a16="http://schemas.microsoft.com/office/drawing/2014/main" id="{63C4652B-F843-E98C-28EE-02AB6D925AE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8839200" cy="5333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491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DFB9D-47B8-462B-A832-E80327EED723}"/>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5C584B74-D0EE-795B-D0F8-1DE3C5BE72E4}"/>
              </a:ext>
            </a:extLst>
          </p:cNvPr>
          <p:cNvSpPr>
            <a:spLocks noGrp="1"/>
          </p:cNvSpPr>
          <p:nvPr>
            <p:ph type="sldNum" sz="quarter" idx="12"/>
          </p:nvPr>
        </p:nvSpPr>
        <p:spPr/>
        <p:txBody>
          <a:bodyPr/>
          <a:lstStyle/>
          <a:p>
            <a:r>
              <a:rPr lang="en-US"/>
              <a:t>6-</a:t>
            </a:r>
            <a:fld id="{0CD9D783-C76B-4F4C-BE39-54956A6C4847}" type="slidenum">
              <a:rPr lang="en-US" smtClean="0"/>
              <a:pPr/>
              <a:t>49</a:t>
            </a:fld>
            <a:endParaRPr lang="en-US" dirty="0"/>
          </a:p>
        </p:txBody>
      </p:sp>
      <p:pic>
        <p:nvPicPr>
          <p:cNvPr id="7170" name="Picture 2">
            <a:extLst>
              <a:ext uri="{FF2B5EF4-FFF2-40B4-BE49-F238E27FC236}">
                <a16:creationId xmlns:a16="http://schemas.microsoft.com/office/drawing/2014/main" id="{29BFFA1D-AB27-3287-821D-371AD64AD53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86868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572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Variable Interest Entities (VIEs)—Primary Beneficiary</a:t>
            </a:r>
          </a:p>
        </p:txBody>
      </p:sp>
      <p:sp>
        <p:nvSpPr>
          <p:cNvPr id="9219" name="Rectangle 3"/>
          <p:cNvSpPr>
            <a:spLocks noGrp="1" noChangeArrowheads="1"/>
          </p:cNvSpPr>
          <p:nvPr>
            <p:ph idx="1"/>
          </p:nvPr>
        </p:nvSpPr>
        <p:spPr>
          <a:xfrm>
            <a:off x="411480" y="1554480"/>
            <a:ext cx="8321040" cy="4937760"/>
          </a:xfrm>
        </p:spPr>
        <p:txBody>
          <a:bodyPr>
            <a:noAutofit/>
          </a:bodyPr>
          <a:lstStyle/>
          <a:p>
            <a:pPr marL="457200" indent="-457200">
              <a:buFont typeface="Wingdings" pitchFamily="2" charset="2"/>
              <a:buChar char="Ø"/>
            </a:pPr>
            <a:r>
              <a:rPr lang="en-US" sz="2500" dirty="0"/>
              <a:t>Enterprise that created VIE </a:t>
            </a:r>
            <a:r>
              <a:rPr lang="en-US" sz="2500" dirty="0">
                <a:solidFill>
                  <a:srgbClr val="FF0000"/>
                </a:solidFill>
              </a:rPr>
              <a:t>may not own </a:t>
            </a:r>
            <a:r>
              <a:rPr lang="en-US" sz="2500" dirty="0"/>
              <a:t>any of its </a:t>
            </a:r>
            <a:r>
              <a:rPr lang="en-US" sz="2500" dirty="0">
                <a:solidFill>
                  <a:srgbClr val="FF0000"/>
                </a:solidFill>
              </a:rPr>
              <a:t>voting stock</a:t>
            </a:r>
            <a:r>
              <a:rPr lang="en-US" sz="2500" dirty="0"/>
              <a:t>.</a:t>
            </a:r>
          </a:p>
          <a:p>
            <a:pPr marL="457200" indent="-457200">
              <a:buFont typeface="Wingdings" pitchFamily="2" charset="2"/>
              <a:buChar char="Ø"/>
            </a:pPr>
            <a:r>
              <a:rPr lang="en-US" sz="2500" dirty="0"/>
              <a:t>Prior to current consolidation requirements, enterprises left VIEs unconsolidated in their financial reports. </a:t>
            </a:r>
          </a:p>
          <a:p>
            <a:pPr marL="457200" indent="-457200">
              <a:buFont typeface="Wingdings" pitchFamily="2" charset="2"/>
              <a:buChar char="Ø"/>
            </a:pPr>
            <a:r>
              <a:rPr lang="en-US" sz="2500" dirty="0">
                <a:solidFill>
                  <a:srgbClr val="FF0000"/>
                </a:solidFill>
              </a:rPr>
              <a:t>Primary beneficiary </a:t>
            </a:r>
            <a:r>
              <a:rPr lang="en-US" sz="2500" dirty="0"/>
              <a:t>typically exercises its financial control through </a:t>
            </a:r>
            <a:r>
              <a:rPr lang="en-US" sz="2500" dirty="0">
                <a:solidFill>
                  <a:srgbClr val="FF0000"/>
                </a:solidFill>
              </a:rPr>
              <a:t>governance documents or contractual agreements</a:t>
            </a:r>
            <a:r>
              <a:rPr lang="en-US" sz="2500" dirty="0"/>
              <a:t> giving it decision-making authority over the VIE.</a:t>
            </a:r>
          </a:p>
          <a:p>
            <a:pPr marL="457200" indent="-457200">
              <a:buFont typeface="Wingdings" pitchFamily="2" charset="2"/>
              <a:buChar char="Ø"/>
            </a:pPr>
            <a:r>
              <a:rPr lang="en-US" sz="2500" dirty="0">
                <a:solidFill>
                  <a:srgbClr val="FF0000"/>
                </a:solidFill>
              </a:rPr>
              <a:t>Primary beneficiary must consolidate </a:t>
            </a:r>
            <a:r>
              <a:rPr lang="en-US" sz="2500" dirty="0"/>
              <a:t>in its financial statements the VIE’s </a:t>
            </a:r>
            <a:r>
              <a:rPr lang="en-US" sz="2500" dirty="0">
                <a:solidFill>
                  <a:srgbClr val="FF0000"/>
                </a:solidFill>
              </a:rPr>
              <a:t>assets, liabilities, revenues, expenses, and noncontrolling interest</a:t>
            </a:r>
            <a:r>
              <a:rPr lang="en-US" sz="2500" dirty="0"/>
              <a:t>. </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5</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5817219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ABE20-A23A-9657-752D-6ADBBE716943}"/>
              </a:ext>
            </a:extLst>
          </p:cNvPr>
          <p:cNvSpPr>
            <a:spLocks noGrp="1"/>
          </p:cNvSpPr>
          <p:nvPr>
            <p:ph type="title"/>
          </p:nvPr>
        </p:nvSpPr>
        <p:spPr/>
        <p:txBody>
          <a:bodyPr/>
          <a:lstStyle/>
          <a:p>
            <a:r>
              <a:rPr lang="en-US" dirty="0"/>
              <a:t>Cash Flow</a:t>
            </a:r>
          </a:p>
        </p:txBody>
      </p:sp>
      <p:sp>
        <p:nvSpPr>
          <p:cNvPr id="4" name="Slide Number Placeholder 3">
            <a:extLst>
              <a:ext uri="{FF2B5EF4-FFF2-40B4-BE49-F238E27FC236}">
                <a16:creationId xmlns:a16="http://schemas.microsoft.com/office/drawing/2014/main" id="{CEB6D87E-FFC2-7DA1-4E4A-3C66AEA151EC}"/>
              </a:ext>
            </a:extLst>
          </p:cNvPr>
          <p:cNvSpPr>
            <a:spLocks noGrp="1"/>
          </p:cNvSpPr>
          <p:nvPr>
            <p:ph type="sldNum" sz="quarter" idx="12"/>
          </p:nvPr>
        </p:nvSpPr>
        <p:spPr/>
        <p:txBody>
          <a:bodyPr/>
          <a:lstStyle/>
          <a:p>
            <a:r>
              <a:rPr lang="en-US"/>
              <a:t>6-</a:t>
            </a:r>
            <a:fld id="{0CD9D783-C76B-4F4C-BE39-54956A6C4847}" type="slidenum">
              <a:rPr lang="en-US" smtClean="0"/>
              <a:pPr/>
              <a:t>50</a:t>
            </a:fld>
            <a:endParaRPr lang="en-US" dirty="0"/>
          </a:p>
        </p:txBody>
      </p:sp>
      <p:pic>
        <p:nvPicPr>
          <p:cNvPr id="8194" name="Picture 2">
            <a:extLst>
              <a:ext uri="{FF2B5EF4-FFF2-40B4-BE49-F238E27FC236}">
                <a16:creationId xmlns:a16="http://schemas.microsoft.com/office/drawing/2014/main" id="{6435E3CF-AA92-B4F2-5AA5-B8BF01A9164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89154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991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92024" y="164592"/>
            <a:ext cx="8759952" cy="1207008"/>
          </a:xfrm>
        </p:spPr>
        <p:txBody>
          <a:bodyPr>
            <a:normAutofit/>
          </a:bodyPr>
          <a:lstStyle/>
          <a:p>
            <a:r>
              <a:rPr lang="en-US" dirty="0"/>
              <a:t>Characteristics of VIEs</a:t>
            </a:r>
          </a:p>
        </p:txBody>
      </p:sp>
      <p:sp>
        <p:nvSpPr>
          <p:cNvPr id="15363" name="Rectangle 3"/>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400" dirty="0"/>
              <a:t>VIEs generally have </a:t>
            </a:r>
            <a:r>
              <a:rPr lang="en-US" sz="2400" dirty="0">
                <a:solidFill>
                  <a:srgbClr val="FF0000"/>
                </a:solidFill>
              </a:rPr>
              <a:t>assets, liabilities, and investors </a:t>
            </a:r>
            <a:r>
              <a:rPr lang="en-US" sz="2400" dirty="0"/>
              <a:t>with equity interests.</a:t>
            </a:r>
          </a:p>
          <a:p>
            <a:pPr marL="457200" indent="-457200">
              <a:spcBef>
                <a:spcPts val="600"/>
              </a:spcBef>
              <a:buFont typeface="Wingdings" panose="05000000000000000000" pitchFamily="2" charset="2"/>
              <a:buChar char="Ø"/>
            </a:pPr>
            <a:r>
              <a:rPr lang="en-US" sz="2400" dirty="0"/>
              <a:t>Activities are </a:t>
            </a:r>
            <a:r>
              <a:rPr lang="en-US" sz="2400" dirty="0">
                <a:solidFill>
                  <a:srgbClr val="FF0000"/>
                </a:solidFill>
              </a:rPr>
              <a:t>strictly limited</a:t>
            </a:r>
            <a:r>
              <a:rPr lang="en-US" sz="2400" dirty="0"/>
              <a:t>.</a:t>
            </a:r>
          </a:p>
          <a:p>
            <a:pPr marL="457200" indent="-457200">
              <a:spcBef>
                <a:spcPts val="600"/>
              </a:spcBef>
              <a:buFont typeface="Wingdings" panose="05000000000000000000" pitchFamily="2" charset="2"/>
              <a:buChar char="Ø"/>
            </a:pPr>
            <a:r>
              <a:rPr lang="en-US" sz="2400" dirty="0">
                <a:solidFill>
                  <a:srgbClr val="FF0000"/>
                </a:solidFill>
              </a:rPr>
              <a:t>Role of equity investors can be minor</a:t>
            </a:r>
            <a:r>
              <a:rPr lang="en-US" sz="2400" dirty="0"/>
              <a:t>; they may serve </a:t>
            </a:r>
            <a:r>
              <a:rPr lang="en-US" sz="2400" dirty="0">
                <a:solidFill>
                  <a:srgbClr val="FF0000"/>
                </a:solidFill>
              </a:rPr>
              <a:t>simply to allow the VIE to function as a legal entity</a:t>
            </a:r>
            <a:r>
              <a:rPr lang="en-US" sz="2400" dirty="0"/>
              <a:t>.</a:t>
            </a:r>
          </a:p>
          <a:p>
            <a:pPr marL="457200" indent="-457200">
              <a:spcBef>
                <a:spcPts val="600"/>
              </a:spcBef>
              <a:buFont typeface="Wingdings" panose="05000000000000000000" pitchFamily="2" charset="2"/>
              <a:buChar char="Ø"/>
            </a:pPr>
            <a:r>
              <a:rPr lang="en-US" sz="2400" dirty="0"/>
              <a:t>Because they bear relatively low economic risk, investors may be provided only a small rate of return. </a:t>
            </a:r>
          </a:p>
          <a:p>
            <a:pPr marL="457200" indent="-457200">
              <a:spcBef>
                <a:spcPts val="600"/>
              </a:spcBef>
              <a:buFont typeface="Wingdings" panose="05000000000000000000" pitchFamily="2" charset="2"/>
              <a:buChar char="Ø"/>
            </a:pPr>
            <a:r>
              <a:rPr lang="en-US" sz="2400" dirty="0"/>
              <a:t>Another party, e.g., </a:t>
            </a:r>
            <a:r>
              <a:rPr lang="en-US" sz="2400" dirty="0">
                <a:solidFill>
                  <a:srgbClr val="FF0000"/>
                </a:solidFill>
              </a:rPr>
              <a:t>the primary beneficiary, contributes substantial resources</a:t>
            </a:r>
            <a:r>
              <a:rPr lang="en-US" sz="2400" dirty="0"/>
              <a:t>—</a:t>
            </a:r>
            <a:r>
              <a:rPr lang="en-US" sz="2400" dirty="0">
                <a:solidFill>
                  <a:srgbClr val="FF0000"/>
                </a:solidFill>
              </a:rPr>
              <a:t>loans and/or guarantees</a:t>
            </a:r>
            <a:r>
              <a:rPr lang="en-US" sz="2400" dirty="0"/>
              <a:t>—to enable the VIE to </a:t>
            </a:r>
            <a:r>
              <a:rPr lang="en-US" sz="2400" dirty="0">
                <a:solidFill>
                  <a:srgbClr val="FF0000"/>
                </a:solidFill>
              </a:rPr>
              <a:t>secure additional financing </a:t>
            </a:r>
            <a:r>
              <a:rPr lang="en-US" sz="2400" dirty="0"/>
              <a:t>to accomplish its purpose.</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6</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lstStyle/>
          <a:p>
            <a:r>
              <a:rPr lang="en-US" dirty="0"/>
              <a:t>Characteristics of VIEs (continued)</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500" dirty="0"/>
              <a:t>Primary beneficiary may </a:t>
            </a:r>
            <a:r>
              <a:rPr lang="en-US" sz="2500" dirty="0">
                <a:solidFill>
                  <a:srgbClr val="FF0000"/>
                </a:solidFill>
              </a:rPr>
              <a:t>guarantee the VIE’s debt</a:t>
            </a:r>
            <a:r>
              <a:rPr lang="en-US" sz="2500" dirty="0"/>
              <a:t>, </a:t>
            </a:r>
            <a:r>
              <a:rPr lang="en-US" sz="2500" dirty="0">
                <a:solidFill>
                  <a:srgbClr val="FF0000"/>
                </a:solidFill>
              </a:rPr>
              <a:t>assuming the risk of default</a:t>
            </a:r>
            <a:r>
              <a:rPr lang="en-US" sz="2500" dirty="0"/>
              <a:t>. </a:t>
            </a:r>
          </a:p>
          <a:p>
            <a:pPr marL="457200" indent="-457200">
              <a:spcBef>
                <a:spcPts val="600"/>
              </a:spcBef>
              <a:buFont typeface="Wingdings" panose="05000000000000000000" pitchFamily="2" charset="2"/>
              <a:buChar char="Ø"/>
            </a:pPr>
            <a:r>
              <a:rPr lang="en-US" sz="2500" dirty="0">
                <a:solidFill>
                  <a:srgbClr val="FF0000"/>
                </a:solidFill>
              </a:rPr>
              <a:t>Contractual arrangements may limit returns to equity holders</a:t>
            </a:r>
            <a:r>
              <a:rPr lang="en-US" sz="2500" dirty="0"/>
              <a:t>, yet </a:t>
            </a:r>
            <a:r>
              <a:rPr lang="en-US" sz="2500" dirty="0">
                <a:solidFill>
                  <a:srgbClr val="FF0000"/>
                </a:solidFill>
              </a:rPr>
              <a:t>participation rights provide increased profit potential and risks to the primary beneficiary</a:t>
            </a:r>
            <a:r>
              <a:rPr lang="en-US" sz="2500" dirty="0"/>
              <a:t>. </a:t>
            </a:r>
          </a:p>
          <a:p>
            <a:pPr marL="457200" indent="-457200">
              <a:spcBef>
                <a:spcPts val="600"/>
              </a:spcBef>
              <a:buFont typeface="Wingdings" panose="05000000000000000000" pitchFamily="2" charset="2"/>
              <a:buChar char="Ø"/>
            </a:pPr>
            <a:r>
              <a:rPr lang="en-US" sz="2500" dirty="0">
                <a:solidFill>
                  <a:srgbClr val="FF0000"/>
                </a:solidFill>
              </a:rPr>
              <a:t>Beneficiary’s economic interests vary depending on the VIE’s success—hence the term </a:t>
            </a:r>
            <a:r>
              <a:rPr lang="en-US" sz="2500" i="1" dirty="0">
                <a:solidFill>
                  <a:srgbClr val="FF0000"/>
                </a:solidFill>
              </a:rPr>
              <a:t>variable interest entity</a:t>
            </a:r>
            <a:r>
              <a:rPr lang="en-US" sz="2500" i="1" dirty="0"/>
              <a:t>. </a:t>
            </a:r>
          </a:p>
          <a:p>
            <a:pPr marL="457200" indent="-457200">
              <a:spcBef>
                <a:spcPts val="600"/>
              </a:spcBef>
              <a:buFont typeface="Wingdings" panose="05000000000000000000" pitchFamily="2" charset="2"/>
              <a:buChar char="Ø"/>
            </a:pPr>
            <a:r>
              <a:rPr lang="en-US" sz="2500" dirty="0">
                <a:solidFill>
                  <a:srgbClr val="FF0000"/>
                </a:solidFill>
              </a:rPr>
              <a:t>Risks and rewards are not distributed according to stock ownership but according to other variable interests.</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7</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92024" y="164592"/>
            <a:ext cx="8759952" cy="1207008"/>
          </a:xfrm>
        </p:spPr>
        <p:txBody>
          <a:bodyPr>
            <a:noAutofit/>
          </a:bodyPr>
          <a:lstStyle/>
          <a:p>
            <a:pPr>
              <a:lnSpc>
                <a:spcPct val="85000"/>
              </a:lnSpc>
            </a:pPr>
            <a:r>
              <a:rPr lang="en-US" dirty="0"/>
              <a:t>Variable Interest Entities—Risk and Ownership </a:t>
            </a:r>
          </a:p>
        </p:txBody>
      </p:sp>
      <p:sp>
        <p:nvSpPr>
          <p:cNvPr id="10243" name="Rectangle 3"/>
          <p:cNvSpPr>
            <a:spLocks noGrp="1" noChangeArrowheads="1"/>
          </p:cNvSpPr>
          <p:nvPr>
            <p:ph idx="1"/>
          </p:nvPr>
        </p:nvSpPr>
        <p:spPr>
          <a:xfrm>
            <a:off x="411480" y="1554480"/>
            <a:ext cx="8321040" cy="4937760"/>
          </a:xfrm>
          <a:noFill/>
        </p:spPr>
        <p:txBody>
          <a:bodyPr>
            <a:noAutofit/>
          </a:bodyPr>
          <a:lstStyle/>
          <a:p>
            <a:pPr marL="457200" indent="-457200">
              <a:spcBef>
                <a:spcPts val="600"/>
              </a:spcBef>
              <a:buFont typeface="Wingdings" panose="05000000000000000000" pitchFamily="2" charset="2"/>
              <a:buChar char="Ø"/>
            </a:pPr>
            <a:r>
              <a:rPr lang="en-US" sz="2400" dirty="0"/>
              <a:t>Variable interests </a:t>
            </a:r>
            <a:r>
              <a:rPr lang="en-US" sz="2400" dirty="0">
                <a:solidFill>
                  <a:srgbClr val="FF0000"/>
                </a:solidFill>
              </a:rPr>
              <a:t>increase a firm’s risk as the resources it provides (or guarantees) to the VIE increase</a:t>
            </a:r>
            <a:r>
              <a:rPr lang="en-US" sz="2400" dirty="0"/>
              <a:t>. </a:t>
            </a:r>
          </a:p>
          <a:p>
            <a:pPr marL="457200" indent="-457200">
              <a:spcBef>
                <a:spcPts val="600"/>
              </a:spcBef>
              <a:buFont typeface="Wingdings" panose="05000000000000000000" pitchFamily="2" charset="2"/>
              <a:buChar char="Ø"/>
            </a:pPr>
            <a:r>
              <a:rPr lang="en-US" sz="2400" dirty="0"/>
              <a:t>With </a:t>
            </a:r>
            <a:r>
              <a:rPr lang="en-US" sz="2400" dirty="0">
                <a:solidFill>
                  <a:srgbClr val="FF0000"/>
                </a:solidFill>
              </a:rPr>
              <a:t>increased risks come incentives to restrict the VIE’s decision making.</a:t>
            </a:r>
          </a:p>
          <a:p>
            <a:pPr marL="457200" indent="-457200">
              <a:spcBef>
                <a:spcPts val="600"/>
              </a:spcBef>
              <a:buFont typeface="Wingdings" panose="05000000000000000000" pitchFamily="2" charset="2"/>
              <a:buChar char="Ø"/>
            </a:pPr>
            <a:r>
              <a:rPr lang="en-US" sz="2400" dirty="0"/>
              <a:t>A firm with variable interests will regularly </a:t>
            </a:r>
            <a:r>
              <a:rPr lang="en-US" sz="2400" dirty="0">
                <a:solidFill>
                  <a:srgbClr val="FF0000"/>
                </a:solidFill>
              </a:rPr>
              <a:t>limit the equity investors’ power</a:t>
            </a:r>
            <a:r>
              <a:rPr lang="en-US" sz="2400" dirty="0"/>
              <a:t> through the VIE’s governance documents.</a:t>
            </a:r>
          </a:p>
          <a:p>
            <a:pPr marL="457200" indent="-457200">
              <a:spcBef>
                <a:spcPts val="600"/>
              </a:spcBef>
              <a:buFont typeface="Wingdings" panose="05000000000000000000" pitchFamily="2" charset="2"/>
              <a:buChar char="Ø"/>
            </a:pPr>
            <a:r>
              <a:rPr lang="en-US" sz="2400" dirty="0">
                <a:solidFill>
                  <a:srgbClr val="FF0000"/>
                </a:solidFill>
              </a:rPr>
              <a:t>Investors are the owners of the VIE, but they may retain little responsibility of ownership risk and benefits</a:t>
            </a:r>
            <a:r>
              <a:rPr lang="en-US" sz="2400" dirty="0"/>
              <a:t>. </a:t>
            </a:r>
          </a:p>
          <a:p>
            <a:pPr marL="457200" indent="-457200">
              <a:spcBef>
                <a:spcPts val="600"/>
              </a:spcBef>
              <a:buFont typeface="Wingdings" panose="05000000000000000000" pitchFamily="2" charset="2"/>
              <a:buChar char="Ø"/>
            </a:pPr>
            <a:r>
              <a:rPr lang="en-US" sz="2400" dirty="0"/>
              <a:t>Investors may cede financial control of a VIE to the variable interests in exchange for a guaranteed rate of return.</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8</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rmAutofit/>
          </a:bodyPr>
          <a:lstStyle/>
          <a:p>
            <a:r>
              <a:rPr lang="en-US" dirty="0"/>
              <a:t>Prior Consolidation of VIEs</a:t>
            </a:r>
          </a:p>
        </p:txBody>
      </p:sp>
      <p:sp>
        <p:nvSpPr>
          <p:cNvPr id="3" name="Content Placeholder 2"/>
          <p:cNvSpPr>
            <a:spLocks noGrp="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600" dirty="0">
                <a:solidFill>
                  <a:srgbClr val="FF0000"/>
                </a:solidFill>
              </a:rPr>
              <a:t>In the past</a:t>
            </a:r>
            <a:r>
              <a:rPr lang="en-US" sz="2600" dirty="0"/>
              <a:t>, assets, liabilities, and results of operations for VIEs and other entities frequently were </a:t>
            </a:r>
            <a:r>
              <a:rPr lang="en-US" sz="2600" dirty="0">
                <a:solidFill>
                  <a:srgbClr val="FF0000"/>
                </a:solidFill>
              </a:rPr>
              <a:t>not consolidated</a:t>
            </a:r>
            <a:r>
              <a:rPr lang="en-US" sz="2600" dirty="0"/>
              <a:t> with those of the firm that controlled the entity. </a:t>
            </a:r>
          </a:p>
          <a:p>
            <a:pPr marL="457200" indent="-457200">
              <a:spcBef>
                <a:spcPts val="600"/>
              </a:spcBef>
              <a:buFont typeface="Wingdings" panose="05000000000000000000" pitchFamily="2" charset="2"/>
              <a:buChar char="Ø"/>
            </a:pPr>
            <a:r>
              <a:rPr lang="en-US" sz="2600" dirty="0"/>
              <a:t>These firms invoked a </a:t>
            </a:r>
            <a:r>
              <a:rPr lang="en-US" sz="2600" dirty="0">
                <a:solidFill>
                  <a:srgbClr val="FF0000"/>
                </a:solidFill>
              </a:rPr>
              <a:t>reliance on voting interests</a:t>
            </a:r>
            <a:r>
              <a:rPr lang="en-US" sz="2600" dirty="0"/>
              <a:t>, as opposed to variable interests, to indicate a lack of a controlling financial interest.</a:t>
            </a:r>
          </a:p>
          <a:p>
            <a:pPr marL="457200" indent="-457200">
              <a:spcBef>
                <a:spcPts val="600"/>
              </a:spcBef>
              <a:buFont typeface="Wingdings" panose="05000000000000000000" pitchFamily="2" charset="2"/>
              <a:buChar char="Ø"/>
            </a:pPr>
            <a:r>
              <a:rPr lang="en-US" sz="2600" dirty="0"/>
              <a:t>As noted by GAAP literature, legacy FASB standard </a:t>
            </a:r>
            <a:r>
              <a:rPr lang="en-US" sz="2600" i="1" dirty="0"/>
              <a:t>FIN 46R </a:t>
            </a:r>
            <a:r>
              <a:rPr lang="en-US" sz="2600" dirty="0"/>
              <a:t>requires the </a:t>
            </a:r>
            <a:r>
              <a:rPr lang="en-US" sz="2600" dirty="0">
                <a:solidFill>
                  <a:srgbClr val="FF0000"/>
                </a:solidFill>
              </a:rPr>
              <a:t>primary beneficiary </a:t>
            </a:r>
            <a:r>
              <a:rPr lang="en-US" sz="2600" dirty="0"/>
              <a:t>(regardless of their ownership) </a:t>
            </a:r>
            <a:r>
              <a:rPr lang="en-US" sz="2600" dirty="0">
                <a:solidFill>
                  <a:srgbClr val="FF0000"/>
                </a:solidFill>
              </a:rPr>
              <a:t>to consolidate the VIE</a:t>
            </a:r>
            <a:r>
              <a:rPr lang="en-US" sz="2600" dirty="0"/>
              <a:t>.</a:t>
            </a:r>
          </a:p>
        </p:txBody>
      </p:sp>
      <p:sp>
        <p:nvSpPr>
          <p:cNvPr id="5" name="Slide Number Placeholder 1"/>
          <p:cNvSpPr>
            <a:spLocks noGrp="1"/>
          </p:cNvSpPr>
          <p:nvPr>
            <p:ph type="sldNum" sz="quarter" idx="12"/>
          </p:nvPr>
        </p:nvSpPr>
        <p:spPr>
          <a:xfrm>
            <a:off x="8229600" y="6553200"/>
            <a:ext cx="533400" cy="384048"/>
          </a:xfrm>
        </p:spPr>
        <p:txBody>
          <a:bodyPr/>
          <a:lstStyle/>
          <a:p>
            <a:r>
              <a:rPr lang="en-US" dirty="0"/>
              <a:t>6-</a:t>
            </a:r>
            <a:fld id="{0CD9D783-C76B-4F4C-BE39-54956A6C4847}" type="slidenum">
              <a:rPr lang="en-US" smtClean="0"/>
              <a:pPr/>
              <a:t>9</a:t>
            </a:fld>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3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5733</TotalTime>
  <Pages>10</Pages>
  <Words>8239</Words>
  <Application>Microsoft Office PowerPoint</Application>
  <PresentationFormat>On-screen Show (4:3)</PresentationFormat>
  <Paragraphs>388</Paragraphs>
  <Slides>50</Slides>
  <Notes>42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Times New Roman</vt:lpstr>
      <vt:lpstr>Wingdings</vt:lpstr>
      <vt:lpstr>Theme1</vt:lpstr>
      <vt:lpstr>Chapter Six</vt:lpstr>
      <vt:lpstr>Learning Objective 6-1</vt:lpstr>
      <vt:lpstr>Variable Interest Entities (VIEs)</vt:lpstr>
      <vt:lpstr>Variable Interest Entities (VIEs) (continued)</vt:lpstr>
      <vt:lpstr>Variable Interest Entities (VIEs)—Primary Beneficiary</vt:lpstr>
      <vt:lpstr>Characteristics of VIEs</vt:lpstr>
      <vt:lpstr>Characteristics of VIEs (continued)</vt:lpstr>
      <vt:lpstr>Variable Interest Entities—Risk and Ownership </vt:lpstr>
      <vt:lpstr>Prior Consolidation of VIEs</vt:lpstr>
      <vt:lpstr>Examples of VIEs</vt:lpstr>
      <vt:lpstr>Identification of a VIE</vt:lpstr>
      <vt:lpstr>Identification of the Primary Beneficiary of the VIE</vt:lpstr>
      <vt:lpstr>Identification of the Primary  Beneficiary of the VIE (continued)</vt:lpstr>
      <vt:lpstr>Example of a Primary Beneficiary  and Consolidated VIE </vt:lpstr>
      <vt:lpstr>Example of a Primary Beneficiary  and Consolidated VIE (continued)</vt:lpstr>
      <vt:lpstr>Power Finance Co.</vt:lpstr>
      <vt:lpstr>Power Finance Co. (continued) </vt:lpstr>
      <vt:lpstr>Power Finance Co. (concluded) </vt:lpstr>
      <vt:lpstr>Conditions for Consolidation of Twin Peaks Electric Company and Power Finance Company</vt:lpstr>
      <vt:lpstr>Power Finance Company—VIE Status </vt:lpstr>
      <vt:lpstr>Power Finance Company—VIE Status (continued)</vt:lpstr>
      <vt:lpstr>Power Finance Company—VIE Status (concluded)</vt:lpstr>
      <vt:lpstr>Financial Reporting Principles for Consolidating VIEs—Initial Measurement Issues </vt:lpstr>
      <vt:lpstr>Initial Measurement Issues—Collective Fair Values </vt:lpstr>
      <vt:lpstr>Consolidation of VIEs Subsequent to Initial Measurement </vt:lpstr>
      <vt:lpstr>Learning Objective 6-2</vt:lpstr>
      <vt:lpstr>Consolidation of a Primary Beneficiary and VIE Illustrated</vt:lpstr>
      <vt:lpstr>Consolidation of a Primary Beneficiary and VIE—Agreement Options</vt:lpstr>
      <vt:lpstr>Primary Beneficiary and VIE—Balance Sheets</vt:lpstr>
      <vt:lpstr>Consolidation Worksheet:  Date of Acquisition</vt:lpstr>
      <vt:lpstr>Consolidation Worksheet:  Subsequent to Initial Measurement </vt:lpstr>
      <vt:lpstr>Consolidation Worksheet Process:  Subsequent to Initial Measurement </vt:lpstr>
      <vt:lpstr>Variable Interest Entity Disclosure Requirements</vt:lpstr>
      <vt:lpstr>Variable Interest Entity Disclosure Requirements (continued)</vt:lpstr>
      <vt:lpstr>Learning Objective 6-3</vt:lpstr>
      <vt:lpstr>Intra-Entity Debt Transactions</vt:lpstr>
      <vt:lpstr>Learning Objective 6-4</vt:lpstr>
      <vt:lpstr>Subsidiary Preferred Stock</vt:lpstr>
      <vt:lpstr>Learning Objective 6-5</vt:lpstr>
      <vt:lpstr>Consolidated Statement of Cash Flows</vt:lpstr>
      <vt:lpstr>Acquisition Period Statement of Cash Flow</vt:lpstr>
      <vt:lpstr>Consolidated Statement of Cash Flows—Adjustments</vt:lpstr>
      <vt:lpstr>Cash Flow</vt:lpstr>
      <vt:lpstr>Cash Flow</vt:lpstr>
      <vt:lpstr>Cash Flow</vt:lpstr>
      <vt:lpstr>Cash Flow</vt:lpstr>
      <vt:lpstr>Cash Flow</vt:lpstr>
      <vt:lpstr>Cash Flow</vt:lpstr>
      <vt:lpstr>Cash Flow</vt:lpstr>
      <vt:lpstr>Cash Flow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Accounting by Hoyle et al, 6th Edition</dc:title>
  <dc:subject>Chapter 1</dc:subject>
  <dc:creator>Anna L Lusher</dc:creator>
  <cp:lastModifiedBy>Makoko, Sylvester T</cp:lastModifiedBy>
  <cp:revision>531</cp:revision>
  <cp:lastPrinted>2016-08-11T18:09:28Z</cp:lastPrinted>
  <dcterms:created xsi:type="dcterms:W3CDTF">1998-05-05T02:49:56Z</dcterms:created>
  <dcterms:modified xsi:type="dcterms:W3CDTF">2022-11-08T17:21:10Z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05D7DBB9-C993-49D0-AB46-D2CB15B51B06</vt:lpwstr>
  </property>
  <property fmtid="{D5CDD505-2E9C-101B-9397-08002B2CF9AE}" pid="3" name="ArticulatePath">
    <vt:lpwstr>IPPTChap006</vt:lpwstr>
  </property>
</Properties>
</file>