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6" r:id="rId3"/>
    <p:sldId id="270" r:id="rId4"/>
    <p:sldId id="271" r:id="rId5"/>
    <p:sldId id="272" r:id="rId6"/>
    <p:sldId id="274" r:id="rId7"/>
    <p:sldId id="275" r:id="rId8"/>
    <p:sldId id="276" r:id="rId9"/>
    <p:sldId id="257" r:id="rId10"/>
    <p:sldId id="277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67" d="100"/>
          <a:sy n="67" d="100"/>
        </p:scale>
        <p:origin x="610" y="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22965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860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47067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350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03218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87455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07531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9472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46075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0241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62923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C1C4B3-C6FF-48C3-A086-AB9981812F73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F54A3E-6975-4DCA-B783-EB2DF3A93D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931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/>
              <a:t>Capítulo</a:t>
            </a:r>
            <a:r>
              <a:rPr lang="en-US" dirty="0"/>
              <a:t> 6 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578225"/>
            <a:ext cx="9144000" cy="1655762"/>
          </a:xfrm>
        </p:spPr>
        <p:txBody>
          <a:bodyPr>
            <a:normAutofit/>
          </a:bodyPr>
          <a:lstStyle/>
          <a:p>
            <a:r>
              <a:rPr lang="en-US" sz="5400" dirty="0"/>
              <a:t>The Subjunctive in Adverbial Clauses</a:t>
            </a:r>
          </a:p>
          <a:p>
            <a:endParaRPr lang="en-US" sz="5400" dirty="0"/>
          </a:p>
        </p:txBody>
      </p:sp>
    </p:spTree>
    <p:extLst>
      <p:ext uri="{BB962C8B-B14F-4D97-AF65-F5344CB8AC3E}">
        <p14:creationId xmlns:p14="http://schemas.microsoft.com/office/powerpoint/2010/main" val="171056725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Adverbial Clauses - </a:t>
            </a:r>
            <a:r>
              <a:rPr lang="en-US" sz="4000" dirty="0">
                <a:latin typeface="+mn-lt"/>
              </a:rPr>
              <a:t>Conjunctions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0588" y="1825625"/>
            <a:ext cx="10515600" cy="4351338"/>
          </a:xfrm>
        </p:spPr>
        <p:txBody>
          <a:bodyPr>
            <a:normAutofit fontScale="25000" lnSpcReduction="20000"/>
          </a:bodyPr>
          <a:lstStyle/>
          <a:p>
            <a:pPr lvl="1"/>
            <a:r>
              <a:rPr lang="en-US" sz="10700" dirty="0"/>
              <a:t>All other conjunctions of time</a:t>
            </a:r>
          </a:p>
          <a:p>
            <a:pPr lvl="1"/>
            <a:endParaRPr lang="en-US" sz="10700" dirty="0"/>
          </a:p>
          <a:p>
            <a:pPr lvl="1"/>
            <a:endParaRPr lang="en-US" sz="10700" dirty="0"/>
          </a:p>
          <a:p>
            <a:r>
              <a:rPr lang="en-US" sz="11100" dirty="0"/>
              <a:t>If action has not yet taken place, use </a:t>
            </a:r>
            <a:r>
              <a:rPr lang="en-US" sz="11100" dirty="0">
                <a:solidFill>
                  <a:srgbClr val="FF0000"/>
                </a:solidFill>
              </a:rPr>
              <a:t>the subjunctive</a:t>
            </a:r>
            <a:r>
              <a:rPr lang="en-US" sz="11100" dirty="0"/>
              <a:t>: </a:t>
            </a:r>
          </a:p>
          <a:p>
            <a:pPr marL="0" indent="0">
              <a:buNone/>
            </a:pPr>
            <a:r>
              <a:rPr lang="en-US" sz="11100" dirty="0"/>
              <a:t>	Deposita mi cheque </a:t>
            </a:r>
            <a:r>
              <a:rPr lang="en-US" sz="11100" dirty="0" err="1"/>
              <a:t>cuando</a:t>
            </a:r>
            <a:r>
              <a:rPr lang="en-US" sz="11100" dirty="0"/>
              <a:t> </a:t>
            </a:r>
            <a:r>
              <a:rPr lang="en-US" sz="11100" dirty="0" err="1">
                <a:solidFill>
                  <a:srgbClr val="FF0000"/>
                </a:solidFill>
              </a:rPr>
              <a:t>llegue</a:t>
            </a:r>
            <a:r>
              <a:rPr lang="en-US" sz="11100" dirty="0">
                <a:solidFill>
                  <a:srgbClr val="FF0000"/>
                </a:solidFill>
              </a:rPr>
              <a:t>.</a:t>
            </a:r>
          </a:p>
          <a:p>
            <a:pPr marL="0" indent="0">
              <a:buNone/>
            </a:pPr>
            <a:endParaRPr lang="en-US" sz="11100" dirty="0"/>
          </a:p>
          <a:p>
            <a:pPr marL="0" indent="0">
              <a:buNone/>
            </a:pPr>
            <a:endParaRPr lang="en-US" sz="11100" dirty="0"/>
          </a:p>
          <a:p>
            <a:r>
              <a:rPr lang="en-US" sz="11100" dirty="0"/>
              <a:t>If the action is customary or already has taken place, use </a:t>
            </a:r>
            <a:r>
              <a:rPr lang="en-US" sz="11100" dirty="0">
                <a:solidFill>
                  <a:srgbClr val="00B050"/>
                </a:solidFill>
              </a:rPr>
              <a:t>the indicative</a:t>
            </a:r>
            <a:r>
              <a:rPr lang="en-US" sz="11100" dirty="0"/>
              <a:t>: </a:t>
            </a:r>
          </a:p>
          <a:p>
            <a:pPr marL="0" indent="0">
              <a:buNone/>
            </a:pPr>
            <a:r>
              <a:rPr lang="en-US" sz="11100" dirty="0"/>
              <a:t>	</a:t>
            </a:r>
            <a:r>
              <a:rPr lang="en-US" sz="11100" dirty="0" err="1"/>
              <a:t>Todas</a:t>
            </a:r>
            <a:r>
              <a:rPr lang="en-US" sz="11100" dirty="0"/>
              <a:t> las </a:t>
            </a:r>
            <a:r>
              <a:rPr lang="en-US" sz="11100" dirty="0" err="1"/>
              <a:t>semanas</a:t>
            </a:r>
            <a:r>
              <a:rPr lang="en-US" sz="11100" dirty="0"/>
              <a:t> </a:t>
            </a:r>
            <a:r>
              <a:rPr lang="en-US" sz="11100" dirty="0" err="1"/>
              <a:t>deposito</a:t>
            </a:r>
            <a:r>
              <a:rPr lang="en-US" sz="11100" dirty="0"/>
              <a:t> </a:t>
            </a:r>
            <a:r>
              <a:rPr lang="en-US" sz="11100" dirty="0" err="1"/>
              <a:t>tu</a:t>
            </a:r>
            <a:r>
              <a:rPr lang="en-US" sz="11100" dirty="0"/>
              <a:t> cheque </a:t>
            </a:r>
            <a:r>
              <a:rPr lang="en-US" sz="11100" dirty="0" err="1"/>
              <a:t>cuando</a:t>
            </a:r>
            <a:r>
              <a:rPr lang="en-US" sz="11100" dirty="0"/>
              <a:t> </a:t>
            </a:r>
            <a:r>
              <a:rPr lang="en-US" sz="11100" dirty="0" err="1">
                <a:solidFill>
                  <a:srgbClr val="00B050"/>
                </a:solidFill>
              </a:rPr>
              <a:t>llega</a:t>
            </a:r>
            <a:r>
              <a:rPr lang="en-US" sz="11100" dirty="0">
                <a:solidFill>
                  <a:srgbClr val="00B050"/>
                </a:solidFill>
              </a:rPr>
              <a:t>.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27390308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Adverbs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en-US" sz="11100" dirty="0"/>
              <a:t>adverbs modify a verb</a:t>
            </a:r>
          </a:p>
          <a:p>
            <a:endParaRPr lang="en-US" sz="11100" dirty="0"/>
          </a:p>
          <a:p>
            <a:endParaRPr lang="en-US" sz="11100" dirty="0"/>
          </a:p>
          <a:p>
            <a:r>
              <a:rPr lang="en-US" sz="11100" dirty="0"/>
              <a:t>why? where? when? how?</a:t>
            </a:r>
            <a:endParaRPr lang="en-US" sz="11100" dirty="0">
              <a:solidFill>
                <a:srgbClr val="FF0000"/>
              </a:solidFill>
            </a:endParaRPr>
          </a:p>
          <a:p>
            <a:endParaRPr lang="en-US" sz="11100" dirty="0"/>
          </a:p>
          <a:p>
            <a:endParaRPr lang="en-US" sz="11100" dirty="0"/>
          </a:p>
          <a:p>
            <a:pPr lvl="1"/>
            <a:r>
              <a:rPr lang="en-US" sz="10700" dirty="0"/>
              <a:t>¿</a:t>
            </a:r>
            <a:r>
              <a:rPr lang="en-US" sz="10700" dirty="0" err="1"/>
              <a:t>Trabajas</a:t>
            </a:r>
            <a:r>
              <a:rPr lang="en-US" sz="10700" dirty="0"/>
              <a:t> </a:t>
            </a:r>
            <a:r>
              <a:rPr lang="en-US" sz="10700" i="1" dirty="0" err="1"/>
              <a:t>aquí</a:t>
            </a:r>
            <a:r>
              <a:rPr lang="en-US" sz="10700" dirty="0"/>
              <a:t>? </a:t>
            </a:r>
          </a:p>
          <a:p>
            <a:pPr lvl="1"/>
            <a:endParaRPr lang="en-US" sz="10700" dirty="0"/>
          </a:p>
          <a:p>
            <a:pPr lvl="1"/>
            <a:r>
              <a:rPr lang="en-US" sz="10700" dirty="0"/>
              <a:t>No </a:t>
            </a:r>
            <a:r>
              <a:rPr lang="en-US" sz="10700" dirty="0" err="1"/>
              <a:t>puedo</a:t>
            </a:r>
            <a:r>
              <a:rPr lang="en-US" sz="10700" dirty="0"/>
              <a:t> </a:t>
            </a:r>
            <a:r>
              <a:rPr lang="en-US" sz="10700" dirty="0" err="1"/>
              <a:t>ayudarte</a:t>
            </a:r>
            <a:r>
              <a:rPr lang="en-US" sz="10700" dirty="0"/>
              <a:t> </a:t>
            </a:r>
            <a:r>
              <a:rPr lang="en-US" sz="10700" i="1" dirty="0" err="1"/>
              <a:t>ahora</a:t>
            </a:r>
            <a:r>
              <a:rPr lang="en-US" sz="10700" dirty="0"/>
              <a:t>, </a:t>
            </a:r>
            <a:r>
              <a:rPr lang="en-US" sz="10700" dirty="0" err="1"/>
              <a:t>te</a:t>
            </a:r>
            <a:r>
              <a:rPr lang="en-US" sz="10700" dirty="0"/>
              <a:t> </a:t>
            </a:r>
            <a:r>
              <a:rPr lang="en-US" sz="10700" dirty="0" err="1"/>
              <a:t>ayudo</a:t>
            </a:r>
            <a:r>
              <a:rPr lang="en-US" sz="10700" dirty="0"/>
              <a:t> </a:t>
            </a:r>
            <a:r>
              <a:rPr lang="en-US" sz="10700" i="1" dirty="0" err="1"/>
              <a:t>mañana</a:t>
            </a:r>
            <a:r>
              <a:rPr lang="en-US" sz="10700" i="1" dirty="0"/>
              <a:t>.</a:t>
            </a:r>
          </a:p>
          <a:p>
            <a:pPr lvl="1"/>
            <a:endParaRPr lang="en-US" sz="10700" dirty="0"/>
          </a:p>
          <a:p>
            <a:pPr lvl="1"/>
            <a:r>
              <a:rPr lang="en-US" sz="10700" dirty="0"/>
              <a:t>Ella escribe </a:t>
            </a:r>
            <a:r>
              <a:rPr lang="en-US" sz="10700" i="1" dirty="0"/>
              <a:t>bien</a:t>
            </a:r>
            <a:r>
              <a:rPr lang="en-US" sz="10700" dirty="0"/>
              <a:t>. </a:t>
            </a:r>
          </a:p>
          <a:p>
            <a:pPr marL="0" indent="0">
              <a:buNone/>
            </a:pPr>
            <a:endParaRPr lang="en-US" sz="11100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27871021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Adverbial Clauses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en-US" sz="11100" dirty="0"/>
              <a:t>The same function as adverbs but have a subject and a predicate</a:t>
            </a:r>
          </a:p>
          <a:p>
            <a:pPr marL="0" indent="0">
              <a:buNone/>
            </a:pPr>
            <a:r>
              <a:rPr lang="en-US" sz="11100" dirty="0"/>
              <a:t>    and are introduced by a conjunction or conjunctive phrases</a:t>
            </a:r>
          </a:p>
          <a:p>
            <a:endParaRPr lang="en-US" sz="11100" dirty="0"/>
          </a:p>
          <a:p>
            <a:endParaRPr lang="en-US" sz="11100" dirty="0"/>
          </a:p>
          <a:p>
            <a:pPr lvl="1"/>
            <a:endParaRPr lang="en-US" sz="10700" dirty="0"/>
          </a:p>
          <a:p>
            <a:pPr lvl="1"/>
            <a:r>
              <a:rPr lang="en-US" sz="10700" dirty="0"/>
              <a:t>Le </a:t>
            </a:r>
            <a:r>
              <a:rPr lang="en-US" sz="10700" dirty="0" err="1"/>
              <a:t>daré</a:t>
            </a:r>
            <a:r>
              <a:rPr lang="en-US" sz="10700" dirty="0"/>
              <a:t> </a:t>
            </a:r>
            <a:r>
              <a:rPr lang="en-US" sz="10700" dirty="0" err="1"/>
              <a:t>tu</a:t>
            </a:r>
            <a:r>
              <a:rPr lang="en-US" sz="10700" dirty="0"/>
              <a:t> </a:t>
            </a:r>
            <a:r>
              <a:rPr lang="en-US" sz="10700" dirty="0" err="1"/>
              <a:t>recado</a:t>
            </a:r>
            <a:r>
              <a:rPr lang="en-US" sz="10700" dirty="0"/>
              <a:t> a Ernesto </a:t>
            </a:r>
            <a:r>
              <a:rPr lang="en-US" sz="10700" dirty="0">
                <a:solidFill>
                  <a:srgbClr val="FF0000"/>
                </a:solidFill>
              </a:rPr>
              <a:t>antes de que se </a:t>
            </a:r>
            <a:r>
              <a:rPr lang="en-US" sz="10700" dirty="0" err="1">
                <a:solidFill>
                  <a:srgbClr val="FF0000"/>
                </a:solidFill>
              </a:rPr>
              <a:t>vaya</a:t>
            </a:r>
            <a:r>
              <a:rPr lang="en-US" sz="10700" u="sng" dirty="0"/>
              <a:t>.</a:t>
            </a:r>
          </a:p>
          <a:p>
            <a:pPr lvl="1"/>
            <a:endParaRPr lang="en-US" sz="10700" i="1" dirty="0"/>
          </a:p>
          <a:p>
            <a:pPr lvl="1"/>
            <a:r>
              <a:rPr lang="en-US" sz="10700" dirty="0">
                <a:solidFill>
                  <a:srgbClr val="FF0000"/>
                </a:solidFill>
              </a:rPr>
              <a:t>Antes de que se </a:t>
            </a:r>
            <a:r>
              <a:rPr lang="en-US" sz="10700" dirty="0" err="1">
                <a:solidFill>
                  <a:srgbClr val="FF0000"/>
                </a:solidFill>
              </a:rPr>
              <a:t>vaya</a:t>
            </a:r>
            <a:r>
              <a:rPr lang="en-US" sz="10700" i="1" dirty="0"/>
              <a:t>, </a:t>
            </a:r>
            <a:r>
              <a:rPr lang="en-US" sz="10700" dirty="0"/>
              <a:t>le </a:t>
            </a:r>
            <a:r>
              <a:rPr lang="en-US" sz="10700" dirty="0" err="1"/>
              <a:t>daré</a:t>
            </a:r>
            <a:r>
              <a:rPr lang="en-US" sz="10700" dirty="0"/>
              <a:t> </a:t>
            </a:r>
            <a:r>
              <a:rPr lang="en-US" sz="10700" dirty="0" err="1"/>
              <a:t>tu</a:t>
            </a:r>
            <a:r>
              <a:rPr lang="en-US" sz="10700" dirty="0"/>
              <a:t> </a:t>
            </a:r>
            <a:r>
              <a:rPr lang="en-US" sz="10700" dirty="0" err="1"/>
              <a:t>recado</a:t>
            </a:r>
            <a:r>
              <a:rPr lang="en-US" sz="10700" dirty="0"/>
              <a:t>.</a:t>
            </a:r>
          </a:p>
          <a:p>
            <a:pPr lvl="1"/>
            <a:endParaRPr lang="en-US" sz="10700" dirty="0"/>
          </a:p>
          <a:p>
            <a:pPr marL="0" indent="0">
              <a:buNone/>
            </a:pPr>
            <a:endParaRPr lang="en-US" sz="11100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6536457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Adverbial Clauses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en-US" sz="11100" dirty="0"/>
              <a:t>Conjunctive phrases (proviso, supposition, purpose, p. 149):    </a:t>
            </a:r>
          </a:p>
          <a:p>
            <a:endParaRPr lang="en-US" sz="11100" dirty="0"/>
          </a:p>
          <a:p>
            <a:r>
              <a:rPr lang="en-US" sz="11100" dirty="0"/>
              <a:t>A   </a:t>
            </a:r>
            <a:r>
              <a:rPr lang="en-US" sz="11100" dirty="0" err="1"/>
              <a:t>a</a:t>
            </a:r>
            <a:r>
              <a:rPr lang="en-US" sz="11100" dirty="0"/>
              <a:t> </a:t>
            </a:r>
            <a:r>
              <a:rPr lang="en-US" sz="11100" dirty="0" err="1"/>
              <a:t>menos</a:t>
            </a:r>
            <a:r>
              <a:rPr lang="en-US" sz="11100" dirty="0"/>
              <a:t>  que  (</a:t>
            </a:r>
            <a:r>
              <a:rPr lang="en-US" sz="11100" i="1" dirty="0"/>
              <a:t>unless</a:t>
            </a:r>
            <a:r>
              <a:rPr lang="en-US" sz="11100" dirty="0"/>
              <a:t>)</a:t>
            </a:r>
          </a:p>
          <a:p>
            <a:r>
              <a:rPr lang="en-US" sz="11100" dirty="0">
                <a:highlight>
                  <a:srgbClr val="FFFF00"/>
                </a:highlight>
              </a:rPr>
              <a:t>S   sin que </a:t>
            </a:r>
            <a:r>
              <a:rPr lang="en-US" sz="11100" dirty="0"/>
              <a:t>(</a:t>
            </a:r>
            <a:r>
              <a:rPr lang="en-US" sz="11100" i="1" dirty="0"/>
              <a:t>without</a:t>
            </a:r>
            <a:r>
              <a:rPr lang="en-US" sz="11100" dirty="0"/>
              <a:t>)</a:t>
            </a:r>
          </a:p>
          <a:p>
            <a:r>
              <a:rPr lang="en-US" sz="11100" dirty="0">
                <a:highlight>
                  <a:srgbClr val="FFFF00"/>
                </a:highlight>
              </a:rPr>
              <a:t>P   para que </a:t>
            </a:r>
            <a:r>
              <a:rPr lang="en-US" sz="11100" dirty="0"/>
              <a:t>(</a:t>
            </a:r>
            <a:r>
              <a:rPr lang="en-US" sz="11100" i="1" dirty="0"/>
              <a:t>in order to, so that</a:t>
            </a:r>
            <a:r>
              <a:rPr lang="en-US" sz="11100" dirty="0"/>
              <a:t>)</a:t>
            </a:r>
          </a:p>
          <a:p>
            <a:r>
              <a:rPr lang="en-US" sz="11100" dirty="0"/>
              <a:t>A   </a:t>
            </a:r>
            <a:r>
              <a:rPr lang="en-US" sz="11100" dirty="0" err="1"/>
              <a:t>a</a:t>
            </a:r>
            <a:r>
              <a:rPr lang="en-US" sz="11100" dirty="0"/>
              <a:t> no ser que (</a:t>
            </a:r>
            <a:r>
              <a:rPr lang="en-US" sz="11100" i="1" dirty="0"/>
              <a:t>unless</a:t>
            </a:r>
            <a:r>
              <a:rPr lang="en-US" sz="11100" dirty="0"/>
              <a:t>)</a:t>
            </a:r>
          </a:p>
          <a:p>
            <a:r>
              <a:rPr lang="en-US" sz="11100" dirty="0"/>
              <a:t>C   con </a:t>
            </a:r>
            <a:r>
              <a:rPr lang="en-US" sz="11100" dirty="0" err="1"/>
              <a:t>tal</a:t>
            </a:r>
            <a:r>
              <a:rPr lang="en-US" sz="11100" dirty="0"/>
              <a:t> de que (</a:t>
            </a:r>
            <a:r>
              <a:rPr lang="en-US" sz="11100" i="1" dirty="0"/>
              <a:t>provided</a:t>
            </a:r>
            <a:r>
              <a:rPr lang="en-US" sz="11100" dirty="0"/>
              <a:t>)</a:t>
            </a:r>
          </a:p>
          <a:p>
            <a:r>
              <a:rPr lang="en-US" sz="11100" dirty="0"/>
              <a:t>E   </a:t>
            </a:r>
            <a:r>
              <a:rPr lang="en-US" sz="11100" dirty="0" err="1"/>
              <a:t>en</a:t>
            </a:r>
            <a:r>
              <a:rPr lang="en-US" sz="11100" dirty="0"/>
              <a:t> </a:t>
            </a:r>
            <a:r>
              <a:rPr lang="en-US" sz="11100" dirty="0" err="1"/>
              <a:t>caso</a:t>
            </a:r>
            <a:r>
              <a:rPr lang="en-US" sz="11100" dirty="0"/>
              <a:t> de que (</a:t>
            </a:r>
            <a:r>
              <a:rPr lang="en-US" sz="11100" i="1" dirty="0"/>
              <a:t>in case of</a:t>
            </a:r>
            <a:r>
              <a:rPr lang="en-US" sz="11100" dirty="0"/>
              <a:t>)</a:t>
            </a:r>
          </a:p>
          <a:p>
            <a:endParaRPr lang="en-US" sz="11100" dirty="0"/>
          </a:p>
          <a:p>
            <a:r>
              <a:rPr lang="en-US" sz="11100" dirty="0"/>
              <a:t>A fin de que (</a:t>
            </a:r>
            <a:r>
              <a:rPr lang="en-US" sz="11100" i="1" dirty="0"/>
              <a:t>so that</a:t>
            </a:r>
            <a:r>
              <a:rPr lang="en-US" sz="11100" dirty="0"/>
              <a:t>); no sea que (</a:t>
            </a:r>
            <a:r>
              <a:rPr lang="en-US" sz="11100" i="1" dirty="0"/>
              <a:t>so that…not</a:t>
            </a:r>
            <a:r>
              <a:rPr lang="en-US" sz="11100" dirty="0"/>
              <a:t>)</a:t>
            </a:r>
          </a:p>
          <a:p>
            <a:pPr lvl="1"/>
            <a:endParaRPr lang="en-US" sz="10700" dirty="0"/>
          </a:p>
          <a:p>
            <a:pPr marL="0" indent="0">
              <a:buNone/>
            </a:pPr>
            <a:endParaRPr lang="en-US" sz="11100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14343057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Adverbial Clauses - </a:t>
            </a:r>
            <a:r>
              <a:rPr lang="en-US" sz="4000" dirty="0">
                <a:latin typeface="+mn-lt"/>
              </a:rPr>
              <a:t>Conjunctive phrases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en-US" sz="11100" dirty="0">
                <a:highlight>
                  <a:srgbClr val="FFFF00"/>
                </a:highlight>
              </a:rPr>
              <a:t>S   sin que (</a:t>
            </a:r>
            <a:r>
              <a:rPr lang="en-US" sz="11100" i="1" dirty="0">
                <a:highlight>
                  <a:srgbClr val="FFFF00"/>
                </a:highlight>
              </a:rPr>
              <a:t>without</a:t>
            </a:r>
            <a:r>
              <a:rPr lang="en-US" sz="11100" dirty="0">
                <a:highlight>
                  <a:srgbClr val="FFFF00"/>
                </a:highlight>
              </a:rPr>
              <a:t>)                                </a:t>
            </a:r>
          </a:p>
          <a:p>
            <a:r>
              <a:rPr lang="en-US" sz="11100" dirty="0">
                <a:highlight>
                  <a:srgbClr val="FFFF00"/>
                </a:highlight>
              </a:rPr>
              <a:t>P   para que (</a:t>
            </a:r>
            <a:r>
              <a:rPr lang="en-US" sz="11100" i="1" dirty="0">
                <a:highlight>
                  <a:srgbClr val="FFFF00"/>
                </a:highlight>
              </a:rPr>
              <a:t>in order to, so that</a:t>
            </a:r>
            <a:r>
              <a:rPr lang="en-US" sz="11100" dirty="0">
                <a:highlight>
                  <a:srgbClr val="FFFF00"/>
                </a:highlight>
              </a:rPr>
              <a:t>)</a:t>
            </a:r>
          </a:p>
          <a:p>
            <a:pPr lvl="1"/>
            <a:endParaRPr lang="en-US" sz="10700" dirty="0"/>
          </a:p>
          <a:p>
            <a:pPr marL="0" indent="0">
              <a:buNone/>
            </a:pPr>
            <a:r>
              <a:rPr lang="en-US" sz="11100" dirty="0"/>
              <a:t>Must have different subjects: </a:t>
            </a:r>
          </a:p>
          <a:p>
            <a:pPr marL="0" indent="0">
              <a:buNone/>
            </a:pPr>
            <a:r>
              <a:rPr lang="en-US" sz="11100" dirty="0"/>
              <a:t>	</a:t>
            </a:r>
            <a:r>
              <a:rPr lang="en-US" sz="11100" dirty="0" err="1"/>
              <a:t>Voy</a:t>
            </a:r>
            <a:r>
              <a:rPr lang="en-US" sz="11100" dirty="0"/>
              <a:t> a </a:t>
            </a:r>
            <a:r>
              <a:rPr lang="en-US" sz="11100" dirty="0" err="1"/>
              <a:t>salir</a:t>
            </a:r>
            <a:r>
              <a:rPr lang="en-US" sz="11100" dirty="0"/>
              <a:t> sin que mis padres me </a:t>
            </a:r>
            <a:r>
              <a:rPr lang="en-US" sz="11100" dirty="0" err="1">
                <a:solidFill>
                  <a:srgbClr val="FF0000"/>
                </a:solidFill>
              </a:rPr>
              <a:t>vean</a:t>
            </a:r>
            <a:r>
              <a:rPr lang="en-US" sz="11100" dirty="0"/>
              <a:t>.</a:t>
            </a:r>
          </a:p>
          <a:p>
            <a:pPr marL="0" indent="0">
              <a:buNone/>
            </a:pPr>
            <a:r>
              <a:rPr lang="en-US" sz="11100" dirty="0"/>
              <a:t>	Lo </a:t>
            </a:r>
            <a:r>
              <a:rPr lang="en-US" sz="11100" dirty="0" err="1"/>
              <a:t>expliqué</a:t>
            </a:r>
            <a:r>
              <a:rPr lang="en-US" sz="11100" dirty="0"/>
              <a:t> </a:t>
            </a:r>
            <a:r>
              <a:rPr lang="en-US" sz="11100" dirty="0" err="1"/>
              <a:t>en</a:t>
            </a:r>
            <a:r>
              <a:rPr lang="en-US" sz="11100" dirty="0"/>
              <a:t> la </a:t>
            </a:r>
            <a:r>
              <a:rPr lang="en-US" sz="11100" dirty="0" err="1"/>
              <a:t>clase</a:t>
            </a:r>
            <a:r>
              <a:rPr lang="en-US" sz="11100" dirty="0"/>
              <a:t> para que mis </a:t>
            </a:r>
            <a:r>
              <a:rPr lang="en-US" sz="11100" dirty="0" err="1"/>
              <a:t>estudiantes</a:t>
            </a:r>
            <a:r>
              <a:rPr lang="en-US" sz="11100" dirty="0"/>
              <a:t> lo </a:t>
            </a:r>
            <a:r>
              <a:rPr lang="en-US" sz="11100" dirty="0" err="1">
                <a:solidFill>
                  <a:srgbClr val="FF0000"/>
                </a:solidFill>
              </a:rPr>
              <a:t>entendieran</a:t>
            </a:r>
            <a:r>
              <a:rPr lang="en-US" sz="11100" dirty="0"/>
              <a:t>.</a:t>
            </a:r>
          </a:p>
          <a:p>
            <a:pPr marL="0" indent="0">
              <a:buNone/>
            </a:pPr>
            <a:endParaRPr lang="en-US" sz="11100" dirty="0"/>
          </a:p>
          <a:p>
            <a:pPr marL="0" indent="0">
              <a:buNone/>
            </a:pPr>
            <a:r>
              <a:rPr lang="en-US" sz="11100" dirty="0"/>
              <a:t>Otherwise use the infinitive:</a:t>
            </a:r>
          </a:p>
          <a:p>
            <a:pPr marL="0" indent="0">
              <a:buNone/>
            </a:pPr>
            <a:r>
              <a:rPr lang="en-US" sz="11100" dirty="0"/>
              <a:t>	</a:t>
            </a:r>
            <a:r>
              <a:rPr lang="en-US" sz="11100" dirty="0" err="1"/>
              <a:t>Salió</a:t>
            </a:r>
            <a:r>
              <a:rPr lang="en-US" sz="11100" dirty="0"/>
              <a:t> sin </a:t>
            </a:r>
            <a:r>
              <a:rPr lang="en-US" sz="11100" u="sng" dirty="0" err="1"/>
              <a:t>cerrar</a:t>
            </a:r>
            <a:r>
              <a:rPr lang="en-US" sz="11100" dirty="0"/>
              <a:t> la </a:t>
            </a:r>
            <a:r>
              <a:rPr lang="en-US" sz="11100" dirty="0" err="1"/>
              <a:t>puerta</a:t>
            </a:r>
            <a:r>
              <a:rPr lang="en-US" sz="11100" dirty="0"/>
              <a:t>.</a:t>
            </a:r>
          </a:p>
          <a:p>
            <a:pPr marL="0" indent="0">
              <a:buNone/>
            </a:pPr>
            <a:r>
              <a:rPr lang="en-US" sz="11100" dirty="0"/>
              <a:t>	Nos </a:t>
            </a:r>
            <a:r>
              <a:rPr lang="en-US" sz="11100" dirty="0" err="1"/>
              <a:t>visitaron</a:t>
            </a:r>
            <a:r>
              <a:rPr lang="en-US" sz="11100" dirty="0"/>
              <a:t> para </a:t>
            </a:r>
            <a:r>
              <a:rPr lang="en-US" sz="11100" u="sng" dirty="0" err="1"/>
              <a:t>hablar</a:t>
            </a:r>
            <a:r>
              <a:rPr lang="en-US" sz="11100" dirty="0"/>
              <a:t> con </a:t>
            </a:r>
            <a:r>
              <a:rPr lang="en-US" sz="11100" dirty="0" err="1"/>
              <a:t>nosotros</a:t>
            </a:r>
            <a:r>
              <a:rPr lang="en-US" sz="11100" dirty="0"/>
              <a:t>.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2393739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Adverbial Clauses - </a:t>
            </a:r>
            <a:r>
              <a:rPr lang="en-US" sz="4000" dirty="0">
                <a:latin typeface="+mn-lt"/>
              </a:rPr>
              <a:t>Conjunctions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0588" y="1825625"/>
            <a:ext cx="10515600" cy="4351338"/>
          </a:xfrm>
        </p:spPr>
        <p:txBody>
          <a:bodyPr>
            <a:normAutofit fontScale="25000" lnSpcReduction="20000"/>
          </a:bodyPr>
          <a:lstStyle/>
          <a:p>
            <a:pPr lvl="1"/>
            <a:r>
              <a:rPr lang="en-US" sz="10700" dirty="0"/>
              <a:t>de modo que, de </a:t>
            </a:r>
            <a:r>
              <a:rPr lang="en-US" sz="10700" dirty="0" err="1"/>
              <a:t>manera</a:t>
            </a:r>
            <a:r>
              <a:rPr lang="en-US" sz="10700" dirty="0"/>
              <a:t> que  = so that</a:t>
            </a:r>
          </a:p>
          <a:p>
            <a:pPr lvl="1"/>
            <a:endParaRPr lang="en-US" sz="10700" dirty="0"/>
          </a:p>
          <a:p>
            <a:pPr lvl="1"/>
            <a:endParaRPr lang="en-US" sz="10700" dirty="0"/>
          </a:p>
          <a:p>
            <a:r>
              <a:rPr lang="en-US" sz="11100" dirty="0"/>
              <a:t>If they express </a:t>
            </a:r>
            <a:r>
              <a:rPr lang="en-US" sz="11100" u="sng" dirty="0"/>
              <a:t>purpose</a:t>
            </a:r>
            <a:r>
              <a:rPr lang="en-US" sz="11100" dirty="0"/>
              <a:t>, use </a:t>
            </a:r>
            <a:r>
              <a:rPr lang="en-US" sz="11100" dirty="0">
                <a:solidFill>
                  <a:srgbClr val="FF0000"/>
                </a:solidFill>
              </a:rPr>
              <a:t>the subjunctive</a:t>
            </a:r>
            <a:r>
              <a:rPr lang="en-US" sz="11100" dirty="0"/>
              <a:t>: </a:t>
            </a:r>
          </a:p>
          <a:p>
            <a:pPr marL="0" indent="0">
              <a:buNone/>
            </a:pPr>
            <a:r>
              <a:rPr lang="en-US" sz="11100" dirty="0"/>
              <a:t>	</a:t>
            </a:r>
            <a:r>
              <a:rPr lang="en-US" sz="11100" dirty="0" err="1"/>
              <a:t>Pusieron</a:t>
            </a:r>
            <a:r>
              <a:rPr lang="en-US" sz="11100" dirty="0"/>
              <a:t> </a:t>
            </a:r>
            <a:r>
              <a:rPr lang="en-US" sz="11100" dirty="0" err="1"/>
              <a:t>guardias</a:t>
            </a:r>
            <a:r>
              <a:rPr lang="en-US" sz="11100" dirty="0"/>
              <a:t> junto a la </a:t>
            </a:r>
            <a:r>
              <a:rPr lang="en-US" sz="11100" dirty="0" err="1"/>
              <a:t>tumba</a:t>
            </a:r>
            <a:r>
              <a:rPr lang="en-US" sz="11100" dirty="0"/>
              <a:t> de modo que los ladrones </a:t>
            </a:r>
            <a:r>
              <a:rPr lang="en-US" sz="11100" dirty="0">
                <a:solidFill>
                  <a:srgbClr val="FF0000"/>
                </a:solidFill>
              </a:rPr>
              <a:t>no se </a:t>
            </a:r>
            <a:r>
              <a:rPr lang="en-US" sz="11100" dirty="0" err="1">
                <a:solidFill>
                  <a:srgbClr val="FF0000"/>
                </a:solidFill>
              </a:rPr>
              <a:t>acercaran</a:t>
            </a:r>
            <a:r>
              <a:rPr lang="en-US" sz="11100" dirty="0">
                <a:solidFill>
                  <a:srgbClr val="FF0000"/>
                </a:solidFill>
              </a:rPr>
              <a:t>.</a:t>
            </a:r>
          </a:p>
          <a:p>
            <a:pPr marL="0" indent="0">
              <a:buNone/>
            </a:pPr>
            <a:endParaRPr lang="en-US" sz="11100" dirty="0"/>
          </a:p>
          <a:p>
            <a:pPr marL="0" indent="0">
              <a:buNone/>
            </a:pPr>
            <a:endParaRPr lang="en-US" sz="11100" dirty="0"/>
          </a:p>
          <a:p>
            <a:r>
              <a:rPr lang="en-US" sz="11100" dirty="0"/>
              <a:t>If they express </a:t>
            </a:r>
            <a:r>
              <a:rPr lang="en-US" sz="11100" u="sng" dirty="0"/>
              <a:t>result</a:t>
            </a:r>
            <a:r>
              <a:rPr lang="en-US" sz="11100" dirty="0"/>
              <a:t>, use </a:t>
            </a:r>
            <a:r>
              <a:rPr lang="en-US" sz="11100" dirty="0">
                <a:solidFill>
                  <a:srgbClr val="00B050"/>
                </a:solidFill>
              </a:rPr>
              <a:t>the indicative</a:t>
            </a:r>
            <a:r>
              <a:rPr lang="en-US" sz="11100" dirty="0"/>
              <a:t>: </a:t>
            </a:r>
          </a:p>
          <a:p>
            <a:pPr marL="0" indent="0">
              <a:buNone/>
            </a:pPr>
            <a:r>
              <a:rPr lang="en-US" sz="11100" dirty="0"/>
              <a:t>	</a:t>
            </a:r>
            <a:r>
              <a:rPr lang="en-US" sz="11100" dirty="0" err="1"/>
              <a:t>Pusieron</a:t>
            </a:r>
            <a:r>
              <a:rPr lang="en-US" sz="11100" dirty="0"/>
              <a:t> </a:t>
            </a:r>
            <a:r>
              <a:rPr lang="en-US" sz="11100" dirty="0" err="1"/>
              <a:t>guardias</a:t>
            </a:r>
            <a:r>
              <a:rPr lang="en-US" sz="11100" dirty="0"/>
              <a:t> junto a la </a:t>
            </a:r>
            <a:r>
              <a:rPr lang="en-US" sz="11100" dirty="0" err="1"/>
              <a:t>tumba</a:t>
            </a:r>
            <a:r>
              <a:rPr lang="en-US" sz="11100" dirty="0"/>
              <a:t> de modo que los ladrones </a:t>
            </a:r>
            <a:r>
              <a:rPr lang="en-US" sz="11100" dirty="0">
                <a:solidFill>
                  <a:srgbClr val="00B050"/>
                </a:solidFill>
              </a:rPr>
              <a:t>no se </a:t>
            </a:r>
            <a:r>
              <a:rPr lang="en-US" sz="11100" dirty="0" err="1">
                <a:solidFill>
                  <a:srgbClr val="00B050"/>
                </a:solidFill>
              </a:rPr>
              <a:t>acercaron</a:t>
            </a:r>
            <a:r>
              <a:rPr lang="en-US" sz="11100" dirty="0">
                <a:solidFill>
                  <a:srgbClr val="00B050"/>
                </a:solidFill>
              </a:rPr>
              <a:t>.</a:t>
            </a:r>
          </a:p>
          <a:p>
            <a:pPr marL="0" indent="0">
              <a:buNone/>
            </a:pPr>
            <a:endParaRPr lang="en-US" sz="11100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11766837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Adverbial Clauses - </a:t>
            </a:r>
            <a:r>
              <a:rPr lang="en-US" sz="4000" dirty="0">
                <a:latin typeface="+mn-lt"/>
              </a:rPr>
              <a:t>Conjunctions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0588" y="1825625"/>
            <a:ext cx="10515600" cy="4351338"/>
          </a:xfrm>
        </p:spPr>
        <p:txBody>
          <a:bodyPr>
            <a:normAutofit fontScale="25000" lnSpcReduction="20000"/>
          </a:bodyPr>
          <a:lstStyle/>
          <a:p>
            <a:pPr lvl="1"/>
            <a:r>
              <a:rPr lang="en-US" sz="10700" dirty="0" err="1"/>
              <a:t>aunque</a:t>
            </a:r>
            <a:r>
              <a:rPr lang="en-US" sz="10700" dirty="0"/>
              <a:t> = even if, although</a:t>
            </a:r>
          </a:p>
          <a:p>
            <a:pPr lvl="1"/>
            <a:endParaRPr lang="en-US" sz="10700" dirty="0"/>
          </a:p>
          <a:p>
            <a:pPr lvl="1"/>
            <a:endParaRPr lang="en-US" sz="10700" dirty="0"/>
          </a:p>
          <a:p>
            <a:r>
              <a:rPr lang="en-US" sz="11100" dirty="0"/>
              <a:t>If it refers to an </a:t>
            </a:r>
            <a:r>
              <a:rPr lang="en-US" sz="11100" dirty="0" err="1"/>
              <a:t>unaccoplished</a:t>
            </a:r>
            <a:r>
              <a:rPr lang="en-US" sz="11100" dirty="0"/>
              <a:t> act or hypothesis, use </a:t>
            </a:r>
            <a:r>
              <a:rPr lang="en-US" sz="11100" dirty="0">
                <a:solidFill>
                  <a:srgbClr val="FF0000"/>
                </a:solidFill>
              </a:rPr>
              <a:t>the subjunctive</a:t>
            </a:r>
            <a:r>
              <a:rPr lang="en-US" sz="11100" dirty="0"/>
              <a:t>: </a:t>
            </a:r>
          </a:p>
          <a:p>
            <a:pPr marL="0" indent="0">
              <a:buNone/>
            </a:pPr>
            <a:r>
              <a:rPr lang="en-US" sz="11100" dirty="0"/>
              <a:t>	</a:t>
            </a:r>
            <a:r>
              <a:rPr lang="en-US" sz="11100" dirty="0" err="1"/>
              <a:t>Aunque</a:t>
            </a:r>
            <a:r>
              <a:rPr lang="en-US" sz="11100" dirty="0"/>
              <a:t> me lo </a:t>
            </a:r>
            <a:r>
              <a:rPr lang="en-US" sz="11100" dirty="0" err="1">
                <a:solidFill>
                  <a:srgbClr val="FF0000"/>
                </a:solidFill>
              </a:rPr>
              <a:t>jures</a:t>
            </a:r>
            <a:r>
              <a:rPr lang="en-US" sz="11100" dirty="0"/>
              <a:t>, no lo </a:t>
            </a:r>
            <a:r>
              <a:rPr lang="en-US" sz="11100" dirty="0" err="1"/>
              <a:t>creeré</a:t>
            </a:r>
            <a:r>
              <a:rPr lang="en-US" sz="11100" dirty="0"/>
              <a:t>.</a:t>
            </a:r>
          </a:p>
          <a:p>
            <a:pPr marL="0" indent="0">
              <a:buNone/>
            </a:pPr>
            <a:r>
              <a:rPr lang="en-US" sz="11100" dirty="0"/>
              <a:t>	</a:t>
            </a:r>
            <a:r>
              <a:rPr lang="en-US" sz="11100" dirty="0" err="1"/>
              <a:t>Aunque</a:t>
            </a:r>
            <a:r>
              <a:rPr lang="en-US" sz="11100" dirty="0"/>
              <a:t> </a:t>
            </a:r>
            <a:r>
              <a:rPr lang="en-US" sz="11100" dirty="0" err="1">
                <a:solidFill>
                  <a:srgbClr val="FF0000"/>
                </a:solidFill>
              </a:rPr>
              <a:t>haya</a:t>
            </a:r>
            <a:r>
              <a:rPr lang="en-US" sz="11100" dirty="0">
                <a:solidFill>
                  <a:srgbClr val="FF0000"/>
                </a:solidFill>
              </a:rPr>
              <a:t> </a:t>
            </a:r>
            <a:r>
              <a:rPr lang="en-US" sz="11100" dirty="0" err="1">
                <a:solidFill>
                  <a:srgbClr val="FF0000"/>
                </a:solidFill>
              </a:rPr>
              <a:t>hecho</a:t>
            </a:r>
            <a:r>
              <a:rPr lang="en-US" sz="11100" dirty="0">
                <a:solidFill>
                  <a:srgbClr val="FF0000"/>
                </a:solidFill>
              </a:rPr>
              <a:t> </a:t>
            </a:r>
            <a:r>
              <a:rPr lang="en-US" sz="11100" dirty="0"/>
              <a:t>algo </a:t>
            </a:r>
            <a:r>
              <a:rPr lang="en-US" sz="11100" dirty="0" err="1"/>
              <a:t>malo</a:t>
            </a:r>
            <a:r>
              <a:rPr lang="en-US" sz="11100" dirty="0"/>
              <a:t>, </a:t>
            </a:r>
            <a:r>
              <a:rPr lang="en-US" sz="11100" dirty="0" err="1"/>
              <a:t>yo</a:t>
            </a:r>
            <a:r>
              <a:rPr lang="en-US" sz="11100" dirty="0"/>
              <a:t> lo </a:t>
            </a:r>
            <a:r>
              <a:rPr lang="en-US" sz="11100" dirty="0" err="1"/>
              <a:t>perdonaré</a:t>
            </a:r>
            <a:r>
              <a:rPr lang="en-US" sz="11100" dirty="0"/>
              <a:t>.</a:t>
            </a:r>
          </a:p>
          <a:p>
            <a:pPr marL="0" indent="0">
              <a:buNone/>
            </a:pPr>
            <a:endParaRPr lang="en-US" sz="11100" dirty="0"/>
          </a:p>
          <a:p>
            <a:r>
              <a:rPr lang="en-US" sz="11100" dirty="0"/>
              <a:t>If they express </a:t>
            </a:r>
            <a:r>
              <a:rPr lang="en-US" sz="11100" u="sng" dirty="0"/>
              <a:t>result</a:t>
            </a:r>
            <a:r>
              <a:rPr lang="en-US" sz="11100" dirty="0"/>
              <a:t>, use </a:t>
            </a:r>
            <a:r>
              <a:rPr lang="en-US" sz="11100" dirty="0">
                <a:solidFill>
                  <a:srgbClr val="00B050"/>
                </a:solidFill>
              </a:rPr>
              <a:t>the indicative</a:t>
            </a:r>
            <a:r>
              <a:rPr lang="en-US" sz="11100" dirty="0"/>
              <a:t>: </a:t>
            </a:r>
          </a:p>
          <a:p>
            <a:pPr marL="0" indent="0">
              <a:buNone/>
            </a:pPr>
            <a:r>
              <a:rPr lang="en-US" sz="11100" dirty="0"/>
              <a:t>	</a:t>
            </a:r>
            <a:r>
              <a:rPr lang="en-US" sz="11100" dirty="0" err="1"/>
              <a:t>Aunque</a:t>
            </a:r>
            <a:r>
              <a:rPr lang="en-US" sz="11100" dirty="0"/>
              <a:t> me lo </a:t>
            </a:r>
            <a:r>
              <a:rPr lang="en-US" sz="11100" dirty="0" err="1">
                <a:solidFill>
                  <a:srgbClr val="00B050"/>
                </a:solidFill>
              </a:rPr>
              <a:t>juraste</a:t>
            </a:r>
            <a:r>
              <a:rPr lang="en-US" sz="11100" dirty="0"/>
              <a:t>, no lo </a:t>
            </a:r>
            <a:r>
              <a:rPr lang="en-US" sz="11100" dirty="0" err="1"/>
              <a:t>creí</a:t>
            </a:r>
            <a:r>
              <a:rPr lang="en-US" sz="11100" dirty="0"/>
              <a:t>.</a:t>
            </a:r>
          </a:p>
          <a:p>
            <a:pPr marL="0" indent="0">
              <a:buNone/>
            </a:pPr>
            <a:r>
              <a:rPr lang="en-US" sz="11100" dirty="0"/>
              <a:t>	</a:t>
            </a:r>
            <a:r>
              <a:rPr lang="en-US" sz="11100" dirty="0" err="1"/>
              <a:t>Aunque</a:t>
            </a:r>
            <a:r>
              <a:rPr lang="en-US" sz="11100" dirty="0"/>
              <a:t> </a:t>
            </a:r>
            <a:r>
              <a:rPr lang="en-US" sz="11100" dirty="0" err="1">
                <a:solidFill>
                  <a:srgbClr val="00B050"/>
                </a:solidFill>
              </a:rPr>
              <a:t>hizo</a:t>
            </a:r>
            <a:r>
              <a:rPr lang="en-US" sz="11100" dirty="0"/>
              <a:t> algo </a:t>
            </a:r>
            <a:r>
              <a:rPr lang="en-US" sz="11100" dirty="0" err="1"/>
              <a:t>malo</a:t>
            </a:r>
            <a:r>
              <a:rPr lang="en-US" sz="11100" dirty="0"/>
              <a:t>, </a:t>
            </a:r>
            <a:r>
              <a:rPr lang="en-US" sz="11100" dirty="0" err="1"/>
              <a:t>yo</a:t>
            </a:r>
            <a:r>
              <a:rPr lang="en-US" sz="11100" dirty="0"/>
              <a:t> lo </a:t>
            </a:r>
            <a:r>
              <a:rPr lang="en-US" sz="11100" dirty="0" err="1"/>
              <a:t>perdoné</a:t>
            </a:r>
            <a:r>
              <a:rPr lang="en-US" sz="11100" dirty="0"/>
              <a:t>.</a:t>
            </a:r>
          </a:p>
          <a:p>
            <a:pPr marL="0" indent="0">
              <a:buNone/>
            </a:pPr>
            <a:endParaRPr lang="en-US" sz="11100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41551588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Adverbial Clauses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en-US" sz="11100" dirty="0"/>
              <a:t>Conjunctive phrases (time, p. 152):    </a:t>
            </a:r>
          </a:p>
          <a:p>
            <a:endParaRPr lang="en-US" sz="11100" dirty="0"/>
          </a:p>
          <a:p>
            <a:r>
              <a:rPr lang="en-US" sz="11100" dirty="0"/>
              <a:t>T    tan pronto </a:t>
            </a:r>
            <a:r>
              <a:rPr lang="en-US" sz="11100" dirty="0" err="1"/>
              <a:t>como</a:t>
            </a:r>
            <a:r>
              <a:rPr lang="en-US" sz="11100" dirty="0"/>
              <a:t>  (</a:t>
            </a:r>
            <a:r>
              <a:rPr lang="en-US" sz="11100" i="1" dirty="0"/>
              <a:t>as soon as</a:t>
            </a:r>
            <a:r>
              <a:rPr lang="en-US" sz="11100" dirty="0"/>
              <a:t>)</a:t>
            </a:r>
          </a:p>
          <a:p>
            <a:r>
              <a:rPr lang="en-US" sz="11100" dirty="0"/>
              <a:t>H   hasta que (</a:t>
            </a:r>
            <a:r>
              <a:rPr lang="en-US" sz="11100" i="1" dirty="0"/>
              <a:t>until</a:t>
            </a:r>
            <a:r>
              <a:rPr lang="en-US" sz="11100" dirty="0"/>
              <a:t>)</a:t>
            </a:r>
          </a:p>
          <a:p>
            <a:r>
              <a:rPr lang="en-US" sz="11100" dirty="0"/>
              <a:t>E    </a:t>
            </a:r>
            <a:r>
              <a:rPr lang="en-US" sz="11100" dirty="0" err="1"/>
              <a:t>en</a:t>
            </a:r>
            <a:r>
              <a:rPr lang="en-US" sz="11100" dirty="0"/>
              <a:t> </a:t>
            </a:r>
            <a:r>
              <a:rPr lang="en-US" sz="11100" dirty="0" err="1"/>
              <a:t>cuanto</a:t>
            </a:r>
            <a:r>
              <a:rPr lang="en-US" sz="11100" dirty="0"/>
              <a:t> (</a:t>
            </a:r>
            <a:r>
              <a:rPr lang="en-US" sz="11100" i="1" dirty="0"/>
              <a:t>as soon as</a:t>
            </a:r>
            <a:r>
              <a:rPr lang="en-US" sz="11100" dirty="0"/>
              <a:t>)</a:t>
            </a:r>
          </a:p>
          <a:p>
            <a:r>
              <a:rPr lang="en-US" sz="11100" dirty="0"/>
              <a:t>C    </a:t>
            </a:r>
            <a:r>
              <a:rPr lang="en-US" sz="11100" dirty="0" err="1"/>
              <a:t>cuando</a:t>
            </a:r>
            <a:r>
              <a:rPr lang="en-US" sz="11100" dirty="0"/>
              <a:t> (</a:t>
            </a:r>
            <a:r>
              <a:rPr lang="en-US" sz="11100" i="1" dirty="0"/>
              <a:t>when</a:t>
            </a:r>
            <a:r>
              <a:rPr lang="en-US" sz="11100" dirty="0"/>
              <a:t>)</a:t>
            </a:r>
          </a:p>
          <a:p>
            <a:r>
              <a:rPr lang="en-US" sz="11100" dirty="0"/>
              <a:t>D    </a:t>
            </a:r>
            <a:r>
              <a:rPr lang="en-US" sz="11100" dirty="0" err="1"/>
              <a:t>después</a:t>
            </a:r>
            <a:r>
              <a:rPr lang="en-US" sz="11100" dirty="0"/>
              <a:t> de que  (</a:t>
            </a:r>
            <a:r>
              <a:rPr lang="en-US" sz="11100" i="1" dirty="0"/>
              <a:t>after</a:t>
            </a:r>
            <a:r>
              <a:rPr lang="en-US" sz="11100" dirty="0"/>
              <a:t>)</a:t>
            </a:r>
          </a:p>
          <a:p>
            <a:endParaRPr lang="en-US" sz="11100" dirty="0"/>
          </a:p>
          <a:p>
            <a:r>
              <a:rPr lang="en-US" sz="11100" dirty="0" err="1"/>
              <a:t>mientras</a:t>
            </a:r>
            <a:r>
              <a:rPr lang="en-US" sz="11100" dirty="0"/>
              <a:t> (</a:t>
            </a:r>
            <a:r>
              <a:rPr lang="en-US" sz="11100" i="1" dirty="0"/>
              <a:t>while</a:t>
            </a:r>
            <a:r>
              <a:rPr lang="en-US" sz="11100" dirty="0"/>
              <a:t>), </a:t>
            </a:r>
            <a:r>
              <a:rPr lang="en-US" sz="11100" dirty="0">
                <a:highlight>
                  <a:srgbClr val="FFFF00"/>
                </a:highlight>
              </a:rPr>
              <a:t>antes de que </a:t>
            </a:r>
            <a:r>
              <a:rPr lang="en-US" sz="11100" dirty="0"/>
              <a:t>(</a:t>
            </a:r>
            <a:r>
              <a:rPr lang="en-US" sz="11100" i="1" dirty="0"/>
              <a:t>before</a:t>
            </a:r>
            <a:r>
              <a:rPr lang="en-US" sz="11100" dirty="0"/>
              <a:t>),</a:t>
            </a:r>
            <a:r>
              <a:rPr lang="en-US" sz="11100" dirty="0" err="1"/>
              <a:t>apenas</a:t>
            </a:r>
            <a:r>
              <a:rPr lang="en-US" sz="11100" dirty="0"/>
              <a:t> (</a:t>
            </a:r>
            <a:r>
              <a:rPr lang="en-US" sz="11100" i="1" dirty="0"/>
              <a:t>as soon as</a:t>
            </a:r>
            <a:r>
              <a:rPr lang="en-US" sz="11100" dirty="0"/>
              <a:t>)</a:t>
            </a:r>
          </a:p>
          <a:p>
            <a:pPr lvl="1"/>
            <a:endParaRPr lang="en-US" sz="10700" dirty="0"/>
          </a:p>
          <a:p>
            <a:pPr marL="0" indent="0">
              <a:buNone/>
            </a:pPr>
            <a:endParaRPr lang="en-US" sz="11100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9604718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Adverbial Clauses - </a:t>
            </a:r>
            <a:r>
              <a:rPr lang="en-US" sz="4000" dirty="0">
                <a:latin typeface="+mn-lt"/>
              </a:rPr>
              <a:t>Conjunctive phrases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11337"/>
            <a:ext cx="10515600" cy="4351338"/>
          </a:xfrm>
        </p:spPr>
        <p:txBody>
          <a:bodyPr>
            <a:normAutofit fontScale="25000" lnSpcReduction="20000"/>
          </a:bodyPr>
          <a:lstStyle/>
          <a:p>
            <a:r>
              <a:rPr lang="en-US" sz="11200" dirty="0">
                <a:highlight>
                  <a:srgbClr val="FFFF00"/>
                </a:highlight>
              </a:rPr>
              <a:t>Antes de que  </a:t>
            </a:r>
            <a:r>
              <a:rPr lang="en-US" sz="11200" dirty="0"/>
              <a:t>- always followed by the subjunctive, the action is always pending</a:t>
            </a:r>
          </a:p>
          <a:p>
            <a:endParaRPr lang="en-US" sz="11200" dirty="0"/>
          </a:p>
          <a:p>
            <a:pPr marL="0" indent="0">
              <a:buNone/>
            </a:pPr>
            <a:r>
              <a:rPr lang="en-US" sz="11200" dirty="0" err="1"/>
              <a:t>Todos</a:t>
            </a:r>
            <a:r>
              <a:rPr lang="en-US" sz="11200" dirty="0"/>
              <a:t> los días me </a:t>
            </a:r>
            <a:r>
              <a:rPr lang="en-US" sz="11200" dirty="0" err="1"/>
              <a:t>despierto</a:t>
            </a:r>
            <a:r>
              <a:rPr lang="en-US" sz="11200" dirty="0"/>
              <a:t> </a:t>
            </a:r>
            <a:r>
              <a:rPr lang="en-US" sz="11200" dirty="0">
                <a:solidFill>
                  <a:srgbClr val="FF0000"/>
                </a:solidFill>
              </a:rPr>
              <a:t>antes de que </a:t>
            </a:r>
            <a:r>
              <a:rPr lang="en-US" sz="11200" dirty="0" err="1">
                <a:solidFill>
                  <a:srgbClr val="FF0000"/>
                </a:solidFill>
              </a:rPr>
              <a:t>suene</a:t>
            </a:r>
            <a:r>
              <a:rPr lang="en-US" sz="11200" dirty="0">
                <a:solidFill>
                  <a:srgbClr val="FF0000"/>
                </a:solidFill>
              </a:rPr>
              <a:t> el </a:t>
            </a:r>
            <a:r>
              <a:rPr lang="en-US" sz="11200" dirty="0" err="1">
                <a:solidFill>
                  <a:srgbClr val="FF0000"/>
                </a:solidFill>
              </a:rPr>
              <a:t>despertador</a:t>
            </a:r>
            <a:r>
              <a:rPr lang="en-US" sz="11200" dirty="0">
                <a:solidFill>
                  <a:srgbClr val="FF0000"/>
                </a:solidFill>
              </a:rPr>
              <a:t>. </a:t>
            </a:r>
            <a:endParaRPr lang="en-US" sz="11200" dirty="0"/>
          </a:p>
          <a:p>
            <a:endParaRPr lang="en-US" sz="11200" dirty="0"/>
          </a:p>
          <a:p>
            <a:endParaRPr lang="en-US" sz="11200" dirty="0"/>
          </a:p>
          <a:p>
            <a:pPr marL="0" indent="0">
              <a:buNone/>
            </a:pPr>
            <a:r>
              <a:rPr lang="en-US" sz="11200" dirty="0" err="1"/>
              <a:t>Cuando</a:t>
            </a:r>
            <a:r>
              <a:rPr lang="en-US" sz="11200" dirty="0"/>
              <a:t> era </a:t>
            </a:r>
            <a:r>
              <a:rPr lang="en-US" sz="11200" dirty="0" err="1"/>
              <a:t>niño</a:t>
            </a:r>
            <a:r>
              <a:rPr lang="en-US" sz="11200" dirty="0"/>
              <a:t> me </a:t>
            </a:r>
            <a:r>
              <a:rPr lang="en-US" sz="11200" dirty="0" err="1"/>
              <a:t>despertaba</a:t>
            </a:r>
            <a:r>
              <a:rPr lang="en-US" sz="11200" dirty="0"/>
              <a:t> </a:t>
            </a:r>
            <a:r>
              <a:rPr lang="en-US" sz="11200" dirty="0">
                <a:solidFill>
                  <a:srgbClr val="FF0000"/>
                </a:solidFill>
              </a:rPr>
              <a:t>antes de que </a:t>
            </a:r>
            <a:r>
              <a:rPr lang="en-US" sz="11200" dirty="0" err="1">
                <a:solidFill>
                  <a:srgbClr val="FF0000"/>
                </a:solidFill>
              </a:rPr>
              <a:t>sonara</a:t>
            </a:r>
            <a:r>
              <a:rPr lang="en-US" sz="11200" dirty="0">
                <a:solidFill>
                  <a:srgbClr val="FF0000"/>
                </a:solidFill>
              </a:rPr>
              <a:t> el </a:t>
            </a:r>
            <a:r>
              <a:rPr lang="en-US" sz="11200" dirty="0" err="1">
                <a:solidFill>
                  <a:srgbClr val="FF0000"/>
                </a:solidFill>
              </a:rPr>
              <a:t>despertador</a:t>
            </a:r>
            <a:r>
              <a:rPr lang="en-US" sz="11200" dirty="0">
                <a:solidFill>
                  <a:srgbClr val="FF0000"/>
                </a:solidFill>
              </a:rPr>
              <a:t>.</a:t>
            </a:r>
          </a:p>
          <a:p>
            <a:endParaRPr lang="en-US" dirty="0"/>
          </a:p>
          <a:p>
            <a:endParaRPr lang="en-US" dirty="0"/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39517995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287</TotalTime>
  <Words>543</Words>
  <Application>Microsoft Office PowerPoint</Application>
  <PresentationFormat>Widescreen</PresentationFormat>
  <Paragraphs>159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Office Theme</vt:lpstr>
      <vt:lpstr>Capítulo 6 </vt:lpstr>
      <vt:lpstr>Adverbs</vt:lpstr>
      <vt:lpstr>Adverbial Clauses</vt:lpstr>
      <vt:lpstr>Adverbial Clauses</vt:lpstr>
      <vt:lpstr>Adverbial Clauses - Conjunctive phrases</vt:lpstr>
      <vt:lpstr>Adverbial Clauses - Conjunctions</vt:lpstr>
      <vt:lpstr>Adverbial Clauses - Conjunctions</vt:lpstr>
      <vt:lpstr>Adverbial Clauses</vt:lpstr>
      <vt:lpstr>Adverbial Clauses - Conjunctive phrases</vt:lpstr>
      <vt:lpstr>Adverbial Clauses - Conjunctions</vt:lpstr>
    </vt:vector>
  </TitlesOfParts>
  <Company>Birmingham-Southern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Capítulo 1</dc:title>
  <dc:creator>Domcekova, Barbara</dc:creator>
  <cp:lastModifiedBy>Domcekova, Barbara</cp:lastModifiedBy>
  <cp:revision>29</cp:revision>
  <dcterms:created xsi:type="dcterms:W3CDTF">2021-02-08T20:31:03Z</dcterms:created>
  <dcterms:modified xsi:type="dcterms:W3CDTF">2021-04-08T01:57:46Z</dcterms:modified>
</cp:coreProperties>
</file>

<file path=docProps/thumbnail.jpeg>
</file>