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embeddings/oleObject1.bin" ContentType="application/vnd.openxmlformats-officedocument.oleObject"/>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39"/>
  </p:notesMasterIdLst>
  <p:sldIdLst>
    <p:sldId id="352" r:id="rId11"/>
    <p:sldId id="359" r:id="rId12"/>
    <p:sldId id="262" r:id="rId13"/>
    <p:sldId id="311" r:id="rId14"/>
    <p:sldId id="312" r:id="rId15"/>
    <p:sldId id="313" r:id="rId16"/>
    <p:sldId id="314" r:id="rId17"/>
    <p:sldId id="315" r:id="rId18"/>
    <p:sldId id="316" r:id="rId19"/>
    <p:sldId id="317" r:id="rId20"/>
    <p:sldId id="318" r:id="rId21"/>
    <p:sldId id="319" r:id="rId22"/>
    <p:sldId id="321" r:id="rId23"/>
    <p:sldId id="360" r:id="rId24"/>
    <p:sldId id="322" r:id="rId25"/>
    <p:sldId id="355" r:id="rId26"/>
    <p:sldId id="356" r:id="rId27"/>
    <p:sldId id="357" r:id="rId28"/>
    <p:sldId id="358" r:id="rId29"/>
    <p:sldId id="323" r:id="rId30"/>
    <p:sldId id="324" r:id="rId31"/>
    <p:sldId id="325" r:id="rId32"/>
    <p:sldId id="353" r:id="rId33"/>
    <p:sldId id="327" r:id="rId34"/>
    <p:sldId id="328" r:id="rId35"/>
    <p:sldId id="329" r:id="rId36"/>
    <p:sldId id="336" r:id="rId37"/>
    <p:sldId id="337" r:id="rId38"/>
  </p:sldIdLst>
  <p:sldSz cx="9144000" cy="6858000" type="screen4x3"/>
  <p:notesSz cx="7315200" cy="96012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60" autoAdjust="0"/>
    <p:restoredTop sz="89108" autoAdjust="0"/>
  </p:normalViewPr>
  <p:slideViewPr>
    <p:cSldViewPr>
      <p:cViewPr>
        <p:scale>
          <a:sx n="110" d="100"/>
          <a:sy n="110" d="100"/>
        </p:scale>
        <p:origin x="-1224" y="-912"/>
      </p:cViewPr>
      <p:guideLst>
        <p:guide orient="horz" pos="2160"/>
        <p:guide pos="2880"/>
      </p:guideLst>
    </p:cSldViewPr>
  </p:slideViewPr>
  <p:outlineViewPr>
    <p:cViewPr>
      <p:scale>
        <a:sx n="50" d="100"/>
        <a:sy n="50" d="100"/>
      </p:scale>
      <p:origin x="0" y="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0.xml"/><Relationship Id="rId21" Type="http://schemas.openxmlformats.org/officeDocument/2006/relationships/slide" Target="slides/slide11.xml"/><Relationship Id="rId22" Type="http://schemas.openxmlformats.org/officeDocument/2006/relationships/slide" Target="slides/slide12.xml"/><Relationship Id="rId23" Type="http://schemas.openxmlformats.org/officeDocument/2006/relationships/slide" Target="slides/slide13.xml"/><Relationship Id="rId24" Type="http://schemas.openxmlformats.org/officeDocument/2006/relationships/slide" Target="slides/slide14.xml"/><Relationship Id="rId25" Type="http://schemas.openxmlformats.org/officeDocument/2006/relationships/slide" Target="slides/slide15.xml"/><Relationship Id="rId26" Type="http://schemas.openxmlformats.org/officeDocument/2006/relationships/slide" Target="slides/slide16.xml"/><Relationship Id="rId27" Type="http://schemas.openxmlformats.org/officeDocument/2006/relationships/slide" Target="slides/slide17.xml"/><Relationship Id="rId28" Type="http://schemas.openxmlformats.org/officeDocument/2006/relationships/slide" Target="slides/slide18.xml"/><Relationship Id="rId29" Type="http://schemas.openxmlformats.org/officeDocument/2006/relationships/slide" Target="slides/slide19.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0.xml"/><Relationship Id="rId31" Type="http://schemas.openxmlformats.org/officeDocument/2006/relationships/slide" Target="slides/slide21.xml"/><Relationship Id="rId32" Type="http://schemas.openxmlformats.org/officeDocument/2006/relationships/slide" Target="slides/slide22.xml"/><Relationship Id="rId9" Type="http://schemas.openxmlformats.org/officeDocument/2006/relationships/slideMaster" Target="slideMasters/slideMaster6.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33" Type="http://schemas.openxmlformats.org/officeDocument/2006/relationships/slide" Target="slides/slide23.xml"/><Relationship Id="rId34" Type="http://schemas.openxmlformats.org/officeDocument/2006/relationships/slide" Target="slides/slide24.xml"/><Relationship Id="rId35" Type="http://schemas.openxmlformats.org/officeDocument/2006/relationships/slide" Target="slides/slide25.xml"/><Relationship Id="rId36" Type="http://schemas.openxmlformats.org/officeDocument/2006/relationships/slide" Target="slides/slide26.xml"/><Relationship Id="rId10" Type="http://schemas.openxmlformats.org/officeDocument/2006/relationships/slideMaster" Target="slideMasters/slideMaster7.xml"/><Relationship Id="rId11" Type="http://schemas.openxmlformats.org/officeDocument/2006/relationships/slide" Target="slides/slide1.xml"/><Relationship Id="rId12" Type="http://schemas.openxmlformats.org/officeDocument/2006/relationships/slide" Target="slides/slide2.xml"/><Relationship Id="rId13" Type="http://schemas.openxmlformats.org/officeDocument/2006/relationships/slide" Target="slides/slide3.xml"/><Relationship Id="rId14" Type="http://schemas.openxmlformats.org/officeDocument/2006/relationships/slide" Target="slides/slide4.xml"/><Relationship Id="rId15" Type="http://schemas.openxmlformats.org/officeDocument/2006/relationships/slide" Target="slides/slide5.xml"/><Relationship Id="rId16" Type="http://schemas.openxmlformats.org/officeDocument/2006/relationships/slide" Target="slides/slide6.xml"/><Relationship Id="rId17" Type="http://schemas.openxmlformats.org/officeDocument/2006/relationships/slide" Target="slides/slide7.xml"/><Relationship Id="rId18" Type="http://schemas.openxmlformats.org/officeDocument/2006/relationships/slide" Target="slides/slide8.xml"/><Relationship Id="rId19" Type="http://schemas.openxmlformats.org/officeDocument/2006/relationships/slide" Target="slides/slide9.xml"/><Relationship Id="rId37" Type="http://schemas.openxmlformats.org/officeDocument/2006/relationships/slide" Target="slides/slide27.xml"/><Relationship Id="rId38" Type="http://schemas.openxmlformats.org/officeDocument/2006/relationships/slide" Target="slides/slide28.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tags" Target="tags/tag1.xml"/><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5/31/22</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Tree>
    <p:extLst>
      <p:ext uri="{BB962C8B-B14F-4D97-AF65-F5344CB8AC3E}">
        <p14:creationId xmlns:p14="http://schemas.microsoft.com/office/powerpoint/2010/main" val="826372403"/>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with No Numbers and One-column</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40378349"/>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051878958"/>
      </p:ext>
    </p:extLst>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(2 Boxes)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410060411"/>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smtClean="0"/>
              <a:t>This Is a Sample Outline with No Numbers</a:t>
            </a:r>
          </a:p>
          <a:p>
            <a:pPr lvl="1"/>
            <a:r>
              <a:rPr lang="en-US" dirty="0" smtClean="0"/>
              <a:t>Learning Objective</a:t>
            </a:r>
          </a:p>
          <a:p>
            <a:pPr lvl="2"/>
            <a:r>
              <a:rPr lang="en-US" dirty="0" smtClean="0"/>
              <a:t>Describe what racial &amp; ethnic group make up Latin America.</a:t>
            </a:r>
          </a:p>
          <a:p>
            <a:pPr lvl="2"/>
            <a:r>
              <a:rPr lang="en-US" dirty="0" smtClean="0"/>
              <a:t>Explain Latin American agricultural systems.</a:t>
            </a:r>
          </a:p>
          <a:p>
            <a:pPr lvl="2"/>
            <a:r>
              <a:rPr lang="en-US" dirty="0" smtClean="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©2017 John Wiley &amp; Son, Inc. </a:t>
            </a:r>
            <a:endParaRPr lang="en-US" dirty="0"/>
          </a:p>
        </p:txBody>
      </p:sp>
    </p:spTree>
    <p:extLst>
      <p:ext uri="{BB962C8B-B14F-4D97-AF65-F5344CB8AC3E}">
        <p14:creationId xmlns:p14="http://schemas.microsoft.com/office/powerpoint/2010/main" val="195633805"/>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82321443"/>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7718218"/>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smtClean="0"/>
              <a:t>1.1 Periodicity Assumption</a:t>
            </a:r>
            <a:endParaRPr lang="en-US" dirty="0"/>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smtClean="0"/>
              <a:t>Which one of these statements about the accrual basis of accounting is false?</a:t>
            </a:r>
          </a:p>
          <a:p>
            <a:pPr lvl="1"/>
            <a:r>
              <a:rPr lang="en-US" dirty="0" smtClean="0"/>
              <a:t>Companies record events that change their financial statements in the period in which events occur, even if cash was not exchanged.</a:t>
            </a:r>
          </a:p>
          <a:p>
            <a:pPr lvl="1"/>
            <a:r>
              <a:rPr lang="en-US" dirty="0" smtClean="0"/>
              <a:t>Companies recognize revenue in the period in which the performance obligation is satisfied.</a:t>
            </a:r>
          </a:p>
          <a:p>
            <a:pPr lvl="1"/>
            <a:r>
              <a:rPr lang="en-US" dirty="0" smtClean="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2438137"/>
      </p:ext>
    </p:extLst>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1.1 Periodicity Assumption</a:t>
            </a:r>
            <a:endParaRPr lang="en-US" dirty="0"/>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smtClean="0"/>
              <a:t>Which one of these statements about the accrual basis of accounting is false?</a:t>
            </a:r>
          </a:p>
          <a:p>
            <a:pPr lvl="1"/>
            <a:r>
              <a:rPr lang="en-US" dirty="0" smtClean="0"/>
              <a:t>a.	Companies record events that change their financial statements in the period in which events occur, even if cash was not exchanged.</a:t>
            </a:r>
          </a:p>
          <a:p>
            <a:pPr lvl="2"/>
            <a:r>
              <a:rPr lang="en-US" dirty="0" smtClean="0"/>
              <a:t>✔️b.	Companies recognize revenue in the period in which the performance obligation is satisfied.</a:t>
            </a:r>
          </a:p>
          <a:p>
            <a:pPr lvl="1"/>
            <a:r>
              <a:rPr lang="en-US" dirty="0" smtClean="0"/>
              <a:t>c.	This basis is accord with generally accepted accounting principles.</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52393542"/>
      </p:ext>
    </p:extLst>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smtClean="0"/>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Form of communication using sounds and symbols combined according to specified rules</a:t>
            </a:r>
            <a:endParaRPr lang="en-US" dirty="0"/>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smtClean="0"/>
              <a:t>Media link placeholder</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700609343"/>
      </p:ext>
    </p:extLst>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smtClean="0"/>
              <a:t>Anatomy and Physiology Defined</a:t>
            </a:r>
            <a:endParaRPr lang="en-US" dirty="0"/>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Anatomy is the science of structure and the relationships among structures.</a:t>
            </a:r>
          </a:p>
          <a:p>
            <a:pPr lvl="0"/>
            <a:r>
              <a:rPr lang="en-US" dirty="0" smtClean="0"/>
              <a:t>Physiology is the science of body functions, that is, how the body parts work.</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62271123"/>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smtClean="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53979166"/>
      </p:ext>
    </p:extLst>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66081950"/>
      </p:ext>
    </p:extLst>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26142182"/>
      </p:ext>
    </p:extLst>
  </p:cSld>
  <p:clrMapOvr>
    <a:masterClrMapping/>
  </p:clrMapOvr>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4947462"/>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11" name="Content Placeholder"/>
          <p:cNvSpPr>
            <a:spLocks noGrp="1"/>
          </p:cNvSpPr>
          <p:nvPr>
            <p:ph sz="quarter" idx="21"/>
          </p:nvPr>
        </p:nvSpPr>
        <p:spPr>
          <a:xfrm>
            <a:off x="293402" y="5633263"/>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48824940"/>
      </p:ext>
    </p:extLst>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4760411"/>
      </p:ext>
    </p:extLst>
  </p:cSld>
  <p:clrMapOvr>
    <a:masterClrMapping/>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13298414"/>
      </p:ext>
    </p:extLst>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smtClean="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smtClean="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6737645"/>
      </p:ext>
    </p:extLst>
  </p:cSld>
  <p:clrMapOvr>
    <a:masterClrMapping/>
  </p:clrMapOvr>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smtClean="0"/>
              <a:t>Image Title</a:t>
            </a:r>
            <a:endParaRPr lang="en-US" dirty="0"/>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66936031"/>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Two-Column</a:t>
            </a:r>
          </a:p>
          <a:p>
            <a:pPr lvl="0"/>
            <a:r>
              <a:rPr lang="en-US" dirty="0" smtClean="0"/>
              <a:t>This Outline Has No Sub-lists</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a:p>
            <a:pPr lvl="0"/>
            <a:r>
              <a:rPr lang="en-US" dirty="0" smtClean="0"/>
              <a:t>This is Another Heading</a:t>
            </a:r>
          </a:p>
          <a:p>
            <a:pPr lvl="0"/>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lvl="0"/>
            <a:endParaRPr lang="en-US" dirty="0" smtClean="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93600711"/>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Numbered</a:t>
            </a:r>
          </a:p>
          <a:p>
            <a:pPr lvl="0"/>
            <a:r>
              <a:rPr lang="en-US" dirty="0" smtClean="0"/>
              <a:t>The Outline Slide Has a Footer</a:t>
            </a:r>
          </a:p>
          <a:p>
            <a:pPr lvl="0"/>
            <a:r>
              <a:rPr lang="en-US" dirty="0" smtClean="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786427635"/>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smtClean="0"/>
              <a:t>1.1	This Is a Sample Outline for One-Column and Double-numbered</a:t>
            </a:r>
            <a:endParaRPr lang="en-US" dirty="0"/>
          </a:p>
          <a:p>
            <a:pPr lvl="0"/>
            <a:r>
              <a:rPr lang="en-US" dirty="0" smtClean="0"/>
              <a:t>1.2	It is One-column Only</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123572541"/>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Tree>
    <p:extLst>
      <p:ext uri="{BB962C8B-B14F-4D97-AF65-F5344CB8AC3E}">
        <p14:creationId xmlns:p14="http://schemas.microsoft.com/office/powerpoint/2010/main" val="837909333"/>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for One-Column and single number</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3432289"/>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1.1	This Is a Sample Outline for One-Column and Double-numbered</a:t>
            </a:r>
          </a:p>
          <a:p>
            <a:pPr lvl="1"/>
            <a:r>
              <a:rPr lang="en-US" dirty="0" smtClean="0"/>
              <a:t>The H2 Level Does Not Have a Number</a:t>
            </a:r>
          </a:p>
          <a:p>
            <a:pPr lvl="2"/>
            <a:r>
              <a:rPr lang="en-US" dirty="0" smtClean="0"/>
              <a:t>One of the Subheadings May Be a Special Feature </a:t>
            </a:r>
          </a:p>
          <a:p>
            <a:pPr lvl="0"/>
            <a:r>
              <a:rPr lang="en-US" dirty="0" smtClean="0"/>
              <a:t>10.2	This Outline Has Two Levels</a:t>
            </a:r>
          </a:p>
          <a:p>
            <a:pPr lvl="1"/>
            <a:r>
              <a:rPr lang="en-US" dirty="0" smtClean="0"/>
              <a:t>Outline Items Usually Have No Ending Punctuation</a:t>
            </a:r>
          </a:p>
          <a:p>
            <a:pPr lvl="2"/>
            <a:r>
              <a:rPr lang="en-US" dirty="0" smtClean="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04265528"/>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3.xml"/><Relationship Id="rId12" Type="http://schemas.openxmlformats.org/officeDocument/2006/relationships/theme" Target="../theme/theme2.xml"/><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slideLayout" Target="../slideLayouts/slideLayout9.xml"/><Relationship Id="rId8" Type="http://schemas.openxmlformats.org/officeDocument/2006/relationships/slideLayout" Target="../slideLayouts/slideLayout10.xml"/><Relationship Id="rId9" Type="http://schemas.openxmlformats.org/officeDocument/2006/relationships/slideLayout" Target="../slideLayouts/slideLayout11.xml"/><Relationship Id="rId10"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theme" Target="../theme/theme6.xml"/><Relationship Id="rId1" Type="http://schemas.openxmlformats.org/officeDocument/2006/relationships/slideLayout" Target="../slideLayouts/slideLayout20.xml"/><Relationship Id="rId2" Type="http://schemas.openxmlformats.org/officeDocument/2006/relationships/slideLayout" Target="../slideLayouts/slideLayout21.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timing>
    <p:tnLst>
      <p:par>
        <p:cTn xmlns:p14="http://schemas.microsoft.com/office/powerpoint/2010/main" id="1" dur="indefinite" restart="never" nodeType="tmRoot"/>
      </p:par>
    </p:tnLst>
  </p:timing>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timing>
    <p:tnLst>
      <p:par>
        <p:cTn xmlns:p14="http://schemas.microsoft.com/office/powerpoint/2010/mai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timing>
    <p:tnLst>
      <p:par>
        <p:cTn xmlns:p14="http://schemas.microsoft.com/office/powerpoint/2010/mai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timing>
    <p:tnLst>
      <p:par>
        <p:cTn xmlns:p14="http://schemas.microsoft.com/office/powerpoint/2010/mai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timing>
    <p:tnLst>
      <p:par>
        <p:cTn xmlns:p14="http://schemas.microsoft.com/office/powerpoint/2010/mai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74" r:id="rId6"/>
    <p:sldLayoutId id="2147483975" r:id="rId7"/>
  </p:sldLayoutIdLst>
  <p:timing>
    <p:tnLst>
      <p:par>
        <p:cTn xmlns:p14="http://schemas.microsoft.com/office/powerpoint/2010/mai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©2018 John Wiley &amp; Sons, Inc. </a:t>
            </a:r>
            <a:endParaRPr 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timing>
    <p:tnLst>
      <p:par>
        <p:cTn xmlns:p14="http://schemas.microsoft.com/office/powerpoint/2010/main" id="1" dur="indefinite" restart="never" nodeType="tmRoot"/>
      </p:par>
    </p:tnLst>
  </p:timing>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1.wmf"/><Relationship Id="rId5" Type="http://schemas.openxmlformats.org/officeDocument/2006/relationships/image" Target="../media/image12.png"/><Relationship Id="rId1" Type="http://schemas.openxmlformats.org/officeDocument/2006/relationships/vmlDrawing" Target="../drawings/vmlDrawing1.vml"/><Relationship Id="rId2"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3.jpeg"/><Relationship Id="rId3"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19.wmf"/><Relationship Id="rId1" Type="http://schemas.openxmlformats.org/officeDocument/2006/relationships/vmlDrawing" Target="../drawings/vmlDrawing2.vml"/><Relationship Id="rId2"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3.png"/><Relationship Id="rId3"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smtClean="0"/>
              <a:t>Environment</a:t>
            </a:r>
            <a:endParaRPr lang="en-IN" dirty="0"/>
          </a:p>
        </p:txBody>
      </p:sp>
      <p:sp>
        <p:nvSpPr>
          <p:cNvPr id="3" name="Edition"/>
          <p:cNvSpPr>
            <a:spLocks noGrp="1"/>
          </p:cNvSpPr>
          <p:nvPr>
            <p:ph sz="quarter" idx="17"/>
          </p:nvPr>
        </p:nvSpPr>
        <p:spPr>
          <a:xfrm>
            <a:off x="152400" y="1653210"/>
            <a:ext cx="8839200" cy="404190"/>
          </a:xfrm>
        </p:spPr>
        <p:txBody>
          <a:bodyPr/>
          <a:lstStyle/>
          <a:p>
            <a:r>
              <a:rPr lang="en-US" dirty="0" smtClean="0"/>
              <a:t>Tenth Edition</a:t>
            </a:r>
            <a:endParaRPr lang="en-US" dirty="0"/>
          </a:p>
        </p:txBody>
      </p:sp>
      <p:sp>
        <p:nvSpPr>
          <p:cNvPr id="4" name="Author"/>
          <p:cNvSpPr>
            <a:spLocks noGrp="1"/>
          </p:cNvSpPr>
          <p:nvPr>
            <p:ph sz="quarter" idx="18"/>
          </p:nvPr>
        </p:nvSpPr>
        <p:spPr>
          <a:xfrm>
            <a:off x="152400" y="2362200"/>
            <a:ext cx="8839200" cy="457200"/>
          </a:xfrm>
        </p:spPr>
        <p:txBody>
          <a:bodyPr/>
          <a:lstStyle/>
          <a:p>
            <a:r>
              <a:rPr lang="en-US" dirty="0" smtClean="0"/>
              <a:t>Raven</a:t>
            </a:r>
            <a:endParaRPr lang="en-US" dirty="0"/>
          </a:p>
        </p:txBody>
      </p:sp>
      <p:sp>
        <p:nvSpPr>
          <p:cNvPr id="5" name="CN"/>
          <p:cNvSpPr>
            <a:spLocks noGrp="1"/>
          </p:cNvSpPr>
          <p:nvPr>
            <p:ph sz="quarter" idx="19"/>
          </p:nvPr>
        </p:nvSpPr>
        <p:spPr>
          <a:xfrm>
            <a:off x="152400" y="3733800"/>
            <a:ext cx="8839200" cy="609600"/>
          </a:xfrm>
        </p:spPr>
        <p:txBody>
          <a:bodyPr/>
          <a:lstStyle/>
          <a:p>
            <a:r>
              <a:rPr lang="en-US" b="1" dirty="0" smtClean="0"/>
              <a:t>Chapter 2</a:t>
            </a:r>
            <a:endParaRPr lang="en-US" b="1" dirty="0"/>
          </a:p>
        </p:txBody>
      </p:sp>
      <p:sp>
        <p:nvSpPr>
          <p:cNvPr id="6" name="CT"/>
          <p:cNvSpPr>
            <a:spLocks noGrp="1"/>
          </p:cNvSpPr>
          <p:nvPr>
            <p:ph sz="quarter" idx="20"/>
          </p:nvPr>
        </p:nvSpPr>
        <p:spPr>
          <a:xfrm>
            <a:off x="152400" y="4648200"/>
            <a:ext cx="8839200" cy="990600"/>
          </a:xfrm>
        </p:spPr>
        <p:txBody>
          <a:bodyPr/>
          <a:lstStyle/>
          <a:p>
            <a:r>
              <a:rPr lang="en-US" altLang="en-US">
                <a:ea typeface="ＭＳ Ｐゴシック" panose="020B0600070205080204" pitchFamily="34" charset="-128"/>
              </a:rPr>
              <a:t>Environmental </a:t>
            </a:r>
            <a:r>
              <a:rPr lang="en-US" altLang="en-US" smtClean="0">
                <a:ea typeface="ＭＳ Ｐゴシック" panose="020B0600070205080204" pitchFamily="34" charset="-128"/>
              </a:rPr>
              <a:t>Laws/Economics</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57264024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Hetch Hetchy Valley in Yosemite</a:t>
            </a:r>
            <a:endParaRPr lang="en-IN" b="1" dirty="0"/>
          </a:p>
        </p:txBody>
      </p:sp>
      <p:sp>
        <p:nvSpPr>
          <p:cNvPr id="3" name="Content Placeholder 2"/>
          <p:cNvSpPr>
            <a:spLocks noGrp="1"/>
          </p:cNvSpPr>
          <p:nvPr>
            <p:ph sz="quarter" idx="16"/>
          </p:nvPr>
        </p:nvSpPr>
        <p:spPr>
          <a:xfrm>
            <a:off x="304800" y="1708150"/>
            <a:ext cx="8534400" cy="217805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Some environmental battles lost including Hetch Hetchy</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San Francisco dammed river in Yosemite National Park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13</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 </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Opposed by John Muir’s Sierra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Club</a:t>
            </a:r>
            <a:endParaRPr lang="en-IN" sz="2600" dirty="0">
              <a:latin typeface="Calibri" panose="020F0502020204030204" pitchFamily="34" charset="0"/>
              <a:cs typeface="Calibri" panose="020F0502020204030204" pitchFamily="34" charset="0"/>
            </a:endParaRPr>
          </a:p>
        </p:txBody>
      </p:sp>
      <p:pic>
        <p:nvPicPr>
          <p:cNvPr id="10" name="Content Placeholder 9" descr="Two photos. The image on the left is before and the on the right is a view in Hetch Hetchy Valley after Congress approved a dam to supply water to San Francisco. The left image shows a mountainous area with a small brook and is in black and white. The right image is the same mountainous area but the brook is now a deep lake and is in color. AP Photo/Bancroft Library via Environmental Defense, © Radoslaw Lecyk/Shutterstock"/>
          <p:cNvPicPr>
            <a:picLocks noGrp="1" noChangeAspect="1"/>
          </p:cNvPicPr>
          <p:nvPr>
            <p:ph sz="quarter" idx="17"/>
          </p:nvPr>
        </p:nvPicPr>
        <p:blipFill>
          <a:blip r:embed="rId2">
            <a:extLst>
              <a:ext uri="{28A0092B-C50C-407E-A947-70E740481C1C}">
                <a14:useLocalDpi xmlns:a14="http://schemas.microsoft.com/office/drawing/2010/main" val="0"/>
              </a:ext>
            </a:extLst>
          </a:blip>
          <a:stretch>
            <a:fillRect/>
          </a:stretch>
        </p:blipFill>
        <p:spPr>
          <a:xfrm>
            <a:off x="985920" y="4024218"/>
            <a:ext cx="6806674" cy="2205681"/>
          </a:xfrm>
        </p:spPr>
      </p:pic>
      <p:sp>
        <p:nvSpPr>
          <p:cNvPr id="5" name="Slide Number Placeholder 4"/>
          <p:cNvSpPr>
            <a:spLocks noGrp="1"/>
          </p:cNvSpPr>
          <p:nvPr>
            <p:ph type="sldNum" sz="quarter" idx="10"/>
          </p:nvPr>
        </p:nvSpPr>
        <p:spPr/>
        <p:txBody>
          <a:bodyPr/>
          <a:lstStyle/>
          <a:p>
            <a:fld id="{67B19427-F580-D146-B60E-4CADEE75497F}" type="slidenum">
              <a:rPr lang="en-US" smtClean="0"/>
              <a:pPr/>
              <a:t>10</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90242774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Conservation in the Mid-20th Century</a:t>
            </a:r>
            <a:endParaRPr lang="en-IN" b="1" dirty="0"/>
          </a:p>
        </p:txBody>
      </p:sp>
      <p:sp>
        <p:nvSpPr>
          <p:cNvPr id="3" name="Content Placeholder 2"/>
          <p:cNvSpPr>
            <a:spLocks noGrp="1"/>
          </p:cNvSpPr>
          <p:nvPr>
            <p:ph sz="quarter" idx="16"/>
          </p:nvPr>
        </p:nvSpPr>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Franklin Roosevelt </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Established Civilian Conservation Corps</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Established Soil Conservation Service in response to American Dust Bowl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30s</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Aldo Leopold </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Wildlife biologist and environmental visionary</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 Sand County Almanac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49</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Wallace Stegner</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Famous “Wilderness Essay”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62</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 helped create support for passage of the Wilderness Act of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64</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11</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80109647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86800" cy="1143001"/>
          </a:xfrm>
        </p:spPr>
        <p:txBody>
          <a:bodyPr>
            <a:noAutofit/>
          </a:bodyPr>
          <a:lstStyle/>
          <a:p>
            <a:r>
              <a:rPr lang="en-US" altLang="en-US" b="1" dirty="0">
                <a:ea typeface="ＭＳ Ｐゴシック" panose="020B0600070205080204" pitchFamily="34" charset="-128"/>
              </a:rPr>
              <a:t>Raising Public Awareness and Environmental Health</a:t>
            </a:r>
            <a:endParaRPr lang="en-IN" b="1" dirty="0"/>
          </a:p>
        </p:txBody>
      </p:sp>
      <p:sp>
        <p:nvSpPr>
          <p:cNvPr id="3" name="Content Placeholder 2"/>
          <p:cNvSpPr>
            <a:spLocks noGrp="1"/>
          </p:cNvSpPr>
          <p:nvPr>
            <p:ph sz="quarter" idx="16"/>
          </p:nvPr>
        </p:nvSpPr>
        <p:spPr>
          <a:xfrm>
            <a:off x="304800" y="1905000"/>
            <a:ext cx="5334000" cy="38100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Public concern about pollution, and resource quality grew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60s</a:t>
            </a:r>
            <a:endParaRPr lang="en-US" altLang="en-US" sz="2600" dirty="0">
              <a:latin typeface="Calibri" panose="020F0502020204030204" pitchFamily="34" charset="0"/>
              <a:ea typeface="ＭＳ Ｐゴシック" panose="020B0600070205080204" pitchFamily="34" charset="-128"/>
              <a:cs typeface="Calibri" panose="020F0502020204030204" pitchFamily="34" charset="0"/>
            </a:endParaRP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Book Silent Spring</a:t>
            </a:r>
            <a:r>
              <a:rPr lang="en-US" altLang="en-US" sz="2600" i="1" dirty="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raised public awareness about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D</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D</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T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and pesticides poisoning wildlife and food supplies – Rachel Carson</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Heightened public awareness</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Population ‘problem’ raised by Paul Ehrlich’s The Population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Bomb</a:t>
            </a:r>
            <a:endParaRPr lang="en-IN" sz="2600" dirty="0">
              <a:latin typeface="Calibri" panose="020F0502020204030204" pitchFamily="34" charset="0"/>
              <a:cs typeface="Calibri" panose="020F0502020204030204" pitchFamily="34" charset="0"/>
            </a:endParaRPr>
          </a:p>
        </p:txBody>
      </p:sp>
      <p:pic>
        <p:nvPicPr>
          <p:cNvPr id="7" name="Content Placeholder 6" descr="A photo. Rachel Carson leaning against a tree in Maine, 19 62. © Erich Hartmann/Magnum Photos"/>
          <p:cNvPicPr>
            <a:picLocks noGrp="1" noChangeAspect="1"/>
          </p:cNvPicPr>
          <p:nvPr>
            <p:ph sz="quarter" idx="17"/>
          </p:nvPr>
        </p:nvPicPr>
        <p:blipFill>
          <a:blip r:embed="rId2"/>
          <a:stretch>
            <a:fillRect/>
          </a:stretch>
        </p:blipFill>
        <p:spPr>
          <a:xfrm>
            <a:off x="6089584" y="2050122"/>
            <a:ext cx="2796477" cy="401700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12</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5696725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1"/>
            <a:ext cx="8534400" cy="1143000"/>
          </a:xfrm>
        </p:spPr>
        <p:txBody>
          <a:bodyPr>
            <a:noAutofit/>
          </a:bodyPr>
          <a:lstStyle/>
          <a:p>
            <a:r>
              <a:rPr lang="en-US" altLang="en-US" b="1" dirty="0">
                <a:ea typeface="ＭＳ Ｐゴシック" panose="020B0600070205080204" pitchFamily="34" charset="-128"/>
              </a:rPr>
              <a:t>Environmental Movement in the Late 20</a:t>
            </a:r>
            <a:r>
              <a:rPr lang="en-US" altLang="en-US" b="1" baseline="30000" dirty="0">
                <a:ea typeface="ＭＳ Ｐゴシック" panose="020B0600070205080204" pitchFamily="34" charset="-128"/>
              </a:rPr>
              <a:t>th</a:t>
            </a:r>
            <a:r>
              <a:rPr lang="en-US" altLang="en-US" b="1" dirty="0">
                <a:ea typeface="ＭＳ Ｐゴシック" panose="020B0600070205080204" pitchFamily="34" charset="-128"/>
              </a:rPr>
              <a:t> Century</a:t>
            </a:r>
            <a:endParaRPr lang="en-IN" b="1" dirty="0"/>
          </a:p>
        </p:txBody>
      </p:sp>
      <p:sp>
        <p:nvSpPr>
          <p:cNvPr id="3" name="Content Placeholder 2"/>
          <p:cNvSpPr>
            <a:spLocks noGrp="1"/>
          </p:cNvSpPr>
          <p:nvPr>
            <p:ph sz="quarter" idx="16"/>
          </p:nvPr>
        </p:nvSpPr>
        <p:spPr>
          <a:xfrm>
            <a:off x="304800" y="1981199"/>
            <a:ext cx="5810250" cy="977655"/>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Environmentalism rose in </a:t>
            </a:r>
            <a:r>
              <a:rPr lang="en-US" altLang="en-US"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70s</a:t>
            </a:r>
            <a:endParaRPr lang="en-US" altLang="en-US" dirty="0">
              <a:ea typeface="ＭＳ Ｐゴシック" panose="020B0600070205080204" pitchFamily="34" charset="-128"/>
            </a:endParaRP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First Earth Day celebrated (</a:t>
            </a:r>
            <a:r>
              <a:rPr lang="en-US" altLang="en-US"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70</a:t>
            </a:r>
            <a:r>
              <a:rPr lang="en-US" altLang="en-US" dirty="0">
                <a:ea typeface="ＭＳ Ｐゴシック" panose="020B0600070205080204" pitchFamily="34" charset="-128"/>
              </a:rPr>
              <a:t>) by</a:t>
            </a:r>
            <a:endParaRPr lang="en-IN" dirty="0"/>
          </a:p>
        </p:txBody>
      </p:sp>
      <p:graphicFrame>
        <p:nvGraphicFramePr>
          <p:cNvPr id="11" name="Content Placeholder 10" descr="approximately 20 million people."/>
          <p:cNvGraphicFramePr>
            <a:graphicFrameLocks noGrp="1" noChangeAspect="1"/>
          </p:cNvGraphicFramePr>
          <p:nvPr>
            <p:ph sz="quarter" idx="17"/>
            <p:extLst>
              <p:ext uri="{D42A27DB-BD31-4B8C-83A1-F6EECF244321}">
                <p14:modId xmlns:p14="http://schemas.microsoft.com/office/powerpoint/2010/main" val="2706349629"/>
              </p:ext>
            </p:extLst>
          </p:nvPr>
        </p:nvGraphicFramePr>
        <p:xfrm>
          <a:off x="5931952" y="2541173"/>
          <a:ext cx="2653585" cy="464979"/>
        </p:xfrm>
        <a:graphic>
          <a:graphicData uri="http://schemas.openxmlformats.org/presentationml/2006/ole">
            <mc:AlternateContent xmlns:mc="http://schemas.openxmlformats.org/markup-compatibility/2006">
              <mc:Choice xmlns:v="urn:schemas-microsoft-com:vml" Requires="v">
                <p:oleObj spid="_x0000_s4290" name="Equation" r:id="rId3" imgW="1231560" imgH="215640" progId="Equation.DSMT4">
                  <p:embed/>
                </p:oleObj>
              </mc:Choice>
              <mc:Fallback>
                <p:oleObj name="Equation" r:id="rId3" imgW="1231560" imgH="215640" progId="Equation.DSMT4">
                  <p:embed/>
                  <p:pic>
                    <p:nvPicPr>
                      <p:cNvPr id="0" name=""/>
                      <p:cNvPicPr/>
                      <p:nvPr/>
                    </p:nvPicPr>
                    <p:blipFill>
                      <a:blip r:embed="rId4"/>
                      <a:stretch>
                        <a:fillRect/>
                      </a:stretch>
                    </p:blipFill>
                    <p:spPr>
                      <a:xfrm>
                        <a:off x="5931952" y="2541173"/>
                        <a:ext cx="2653585" cy="464979"/>
                      </a:xfrm>
                      <a:prstGeom prst="rect">
                        <a:avLst/>
                      </a:prstGeom>
                    </p:spPr>
                  </p:pic>
                </p:oleObj>
              </mc:Fallback>
            </mc:AlternateContent>
          </a:graphicData>
        </a:graphic>
      </p:graphicFrame>
      <p:sp>
        <p:nvSpPr>
          <p:cNvPr id="5" name="Content Placeholder 4"/>
          <p:cNvSpPr>
            <a:spLocks noGrp="1"/>
          </p:cNvSpPr>
          <p:nvPr>
            <p:ph sz="quarter" idx="18"/>
          </p:nvPr>
        </p:nvSpPr>
        <p:spPr>
          <a:xfrm>
            <a:off x="301869" y="3025774"/>
            <a:ext cx="4574931" cy="3070226"/>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Earth Day celebrated (</a:t>
            </a:r>
            <a:r>
              <a:rPr lang="en-US" altLang="en-US"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90</a:t>
            </a:r>
            <a:r>
              <a:rPr lang="en-US" altLang="en-US" dirty="0">
                <a:ea typeface="ＭＳ Ｐゴシック" panose="020B0600070205080204" pitchFamily="34" charset="-128"/>
              </a:rPr>
              <a:t>) by 200 million in 141 </a:t>
            </a:r>
            <a:r>
              <a:rPr lang="en-US" altLang="en-US" dirty="0" smtClean="0">
                <a:ea typeface="ＭＳ Ｐゴシック" panose="020B0600070205080204" pitchFamily="34" charset="-128"/>
              </a:rPr>
              <a:t>nations</a:t>
            </a:r>
          </a:p>
          <a:p>
            <a:pPr marL="291600" indent="-291600">
              <a:buClr>
                <a:schemeClr val="accent2"/>
              </a:buClr>
              <a:buFont typeface="Arial" panose="020B0604020202020204" pitchFamily="34" charset="0"/>
              <a:buChar char="•"/>
              <a:defRPr/>
            </a:pPr>
            <a:r>
              <a:rPr lang="en-US" dirty="0"/>
              <a:t>“Think Globally, Act Locally” (19</a:t>
            </a:r>
            <a:r>
              <a:rPr lang="en-US" sz="100" dirty="0"/>
              <a:t> </a:t>
            </a:r>
            <a:r>
              <a:rPr lang="en-US" dirty="0"/>
              <a:t>90)</a:t>
            </a:r>
          </a:p>
          <a:p>
            <a:pPr marL="291600" indent="-291600">
              <a:buClr>
                <a:schemeClr val="accent2"/>
              </a:buClr>
              <a:buFont typeface="Arial" panose="020B0604020202020204" pitchFamily="34" charset="0"/>
              <a:buChar char="•"/>
              <a:defRPr/>
            </a:pPr>
            <a:r>
              <a:rPr lang="en-US" dirty="0"/>
              <a:t>“Environmental and Climate Literacy” (2017</a:t>
            </a:r>
            <a:r>
              <a:rPr lang="en-US" dirty="0" smtClean="0"/>
              <a:t>)</a:t>
            </a:r>
            <a:endParaRPr lang="en-IN" dirty="0"/>
          </a:p>
        </p:txBody>
      </p:sp>
      <p:pic>
        <p:nvPicPr>
          <p:cNvPr id="10" name="Content Placeholder 9" descr="A photo. The 20 17 March for Science. Protestors hold a banner that is in French. John van Hasselt - Corbis/Getty Images"/>
          <p:cNvPicPr>
            <a:picLocks noGrp="1" noChangeAspect="1"/>
          </p:cNvPicPr>
          <p:nvPr>
            <p:ph sz="quarter" idx="20"/>
          </p:nvPr>
        </p:nvPicPr>
        <p:blipFill>
          <a:blip r:embed="rId5"/>
          <a:stretch>
            <a:fillRect/>
          </a:stretch>
        </p:blipFill>
        <p:spPr>
          <a:xfrm>
            <a:off x="5253790" y="3376163"/>
            <a:ext cx="3526989" cy="2228145"/>
          </a:xfrm>
          <a:prstGeom prst="rect">
            <a:avLst/>
          </a:prstGeom>
        </p:spPr>
      </p:pic>
      <p:sp>
        <p:nvSpPr>
          <p:cNvPr id="8" name="Slide Number Placeholder 7"/>
          <p:cNvSpPr>
            <a:spLocks noGrp="1"/>
          </p:cNvSpPr>
          <p:nvPr>
            <p:ph type="sldNum" sz="quarter" idx="10"/>
          </p:nvPr>
        </p:nvSpPr>
        <p:spPr/>
        <p:txBody>
          <a:bodyPr/>
          <a:lstStyle/>
          <a:p>
            <a:fld id="{67B19427-F580-D146-B60E-4CADEE75497F}" type="slidenum">
              <a:rPr lang="en-US" smtClean="0"/>
              <a:pPr/>
              <a:t>13</a:t>
            </a:fld>
            <a:endParaRPr lang="en-US" dirty="0"/>
          </a:p>
        </p:txBody>
      </p:sp>
      <p:sp>
        <p:nvSpPr>
          <p:cNvPr id="9" name="Footer Placeholder 8"/>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01680285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environmentalists</a:t>
            </a:r>
            <a:endParaRPr lang="en-US" dirty="0"/>
          </a:p>
        </p:txBody>
      </p:sp>
      <p:sp>
        <p:nvSpPr>
          <p:cNvPr id="3" name="Content Placeholder 2"/>
          <p:cNvSpPr>
            <a:spLocks noGrp="1"/>
          </p:cNvSpPr>
          <p:nvPr>
            <p:ph sz="quarter" idx="16"/>
          </p:nvPr>
        </p:nvSpPr>
        <p:spPr/>
        <p:txBody>
          <a:bodyPr/>
          <a:lstStyle/>
          <a:p>
            <a:r>
              <a:rPr lang="en-US" dirty="0" smtClean="0"/>
              <a:t>Dr. Jim McClintock (UAB)</a:t>
            </a:r>
          </a:p>
          <a:p>
            <a:r>
              <a:rPr lang="en-US" dirty="0"/>
              <a:t>	</a:t>
            </a:r>
            <a:r>
              <a:rPr lang="en-US" dirty="0" smtClean="0"/>
              <a:t>Invertebrate biologist</a:t>
            </a:r>
          </a:p>
        </p:txBody>
      </p:sp>
      <p:sp>
        <p:nvSpPr>
          <p:cNvPr id="5" name="Slide Number Placeholder 4"/>
          <p:cNvSpPr>
            <a:spLocks noGrp="1"/>
          </p:cNvSpPr>
          <p:nvPr>
            <p:ph type="sldNum" sz="quarter" idx="10"/>
          </p:nvPr>
        </p:nvSpPr>
        <p:spPr/>
        <p:txBody>
          <a:bodyPr/>
          <a:lstStyle/>
          <a:p>
            <a:fld id="{67B19427-F580-D146-B60E-4CADEE75497F}" type="slidenum">
              <a:rPr lang="en-US" smtClean="0"/>
              <a:pPr/>
              <a:t>14</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
        <p:nvSpPr>
          <p:cNvPr id="7" name="Content Placeholder 6"/>
          <p:cNvSpPr>
            <a:spLocks noGrp="1"/>
          </p:cNvSpPr>
          <p:nvPr>
            <p:ph sz="quarter" idx="17"/>
          </p:nvPr>
        </p:nvSpPr>
        <p:spPr/>
        <p:txBody>
          <a:bodyPr/>
          <a:lstStyle/>
          <a:p>
            <a:r>
              <a:rPr lang="en-US" dirty="0" smtClean="0"/>
              <a:t>Dr. </a:t>
            </a:r>
            <a:r>
              <a:rPr lang="en-US" dirty="0" err="1" smtClean="0"/>
              <a:t>Dorceta</a:t>
            </a:r>
            <a:r>
              <a:rPr lang="en-US" dirty="0" smtClean="0"/>
              <a:t> Taylor (UM)</a:t>
            </a:r>
          </a:p>
          <a:p>
            <a:r>
              <a:rPr lang="en-US" dirty="0"/>
              <a:t>	</a:t>
            </a:r>
            <a:r>
              <a:rPr lang="en-US" dirty="0" smtClean="0"/>
              <a:t>Environmental sociologist</a:t>
            </a:r>
            <a:endParaRPr lang="en-US" dirty="0"/>
          </a:p>
        </p:txBody>
      </p:sp>
      <p:pic>
        <p:nvPicPr>
          <p:cNvPr id="6146" name="Picture 2" descr="Jim McClinto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413294"/>
            <a:ext cx="2200275" cy="228600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A Voice for Equity and Justice In the Environmental Move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3886200"/>
            <a:ext cx="1905000" cy="2430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3160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066800"/>
          </a:xfrm>
        </p:spPr>
        <p:txBody>
          <a:bodyPr>
            <a:noAutofit/>
          </a:bodyPr>
          <a:lstStyle/>
          <a:p>
            <a:r>
              <a:rPr lang="en-US" altLang="en-US" b="1" dirty="0">
                <a:ea typeface="ＭＳ Ｐゴシック" panose="020B0600070205080204" pitchFamily="34" charset="-128"/>
              </a:rPr>
              <a:t>Important Environmental Events from </a:t>
            </a:r>
            <a:r>
              <a:rPr lang="en-US" altLang="en-US" b="1" dirty="0" smtClean="0">
                <a:ea typeface="ＭＳ Ｐゴシック" panose="020B0600070205080204" pitchFamily="34" charset="-128"/>
              </a:rPr>
              <a:t>19</a:t>
            </a:r>
            <a:r>
              <a:rPr lang="en-US" altLang="en-US" sz="100" b="1" dirty="0" smtClean="0">
                <a:ea typeface="ＭＳ Ｐゴシック" panose="020B0600070205080204" pitchFamily="34" charset="-128"/>
              </a:rPr>
              <a:t> </a:t>
            </a:r>
            <a:r>
              <a:rPr lang="en-US" altLang="en-US" b="1" dirty="0" smtClean="0">
                <a:ea typeface="ＭＳ Ｐゴシック" panose="020B0600070205080204" pitchFamily="34" charset="-128"/>
              </a:rPr>
              <a:t>70s </a:t>
            </a:r>
            <a:r>
              <a:rPr lang="en-US" altLang="en-US" b="1" dirty="0">
                <a:ea typeface="ＭＳ Ｐゴシック" panose="020B0600070205080204" pitchFamily="34" charset="-128"/>
              </a:rPr>
              <a:t>to </a:t>
            </a:r>
            <a:r>
              <a:rPr lang="en-US" altLang="en-US" b="1" dirty="0" smtClean="0">
                <a:ea typeface="ＭＳ Ｐゴシック" panose="020B0600070205080204" pitchFamily="34" charset="-128"/>
              </a:rPr>
              <a:t>Present </a:t>
            </a:r>
            <a:r>
              <a:rPr lang="en-US" altLang="en-US" sz="2400" dirty="0" smtClean="0">
                <a:ea typeface="ＭＳ Ｐゴシック" panose="020B0600070205080204" pitchFamily="34" charset="-128"/>
              </a:rPr>
              <a:t>(1 of 5)</a:t>
            </a:r>
            <a:endParaRPr lang="en-IN" sz="2400" dirty="0"/>
          </a:p>
        </p:txBody>
      </p:sp>
      <p:sp>
        <p:nvSpPr>
          <p:cNvPr id="3" name="Content Placeholder 2"/>
          <p:cNvSpPr>
            <a:spLocks noGrp="1"/>
          </p:cNvSpPr>
          <p:nvPr>
            <p:ph sz="quarter" idx="16"/>
          </p:nvPr>
        </p:nvSpPr>
        <p:spPr/>
        <p:txBody>
          <a:bodyPr/>
          <a:lstStyle/>
          <a:p>
            <a:r>
              <a:rPr lang="en-IN" sz="2600" b="1" dirty="0" smtClean="0"/>
              <a:t>19</a:t>
            </a:r>
            <a:r>
              <a:rPr lang="en-IN" sz="100" b="1" dirty="0" smtClean="0"/>
              <a:t> </a:t>
            </a:r>
            <a:r>
              <a:rPr lang="en-IN" sz="2600" b="1" dirty="0" smtClean="0"/>
              <a:t>70s</a:t>
            </a:r>
          </a:p>
          <a:p>
            <a:pPr marL="291600" indent="-291600">
              <a:buClr>
                <a:schemeClr val="accent2"/>
              </a:buClr>
              <a:buFont typeface="Arial" panose="020B0604020202020204" pitchFamily="34" charset="0"/>
              <a:buChar char="•"/>
            </a:pPr>
            <a:r>
              <a:rPr lang="en-IN" sz="2200" b="1" dirty="0" smtClean="0"/>
              <a:t>19</a:t>
            </a:r>
            <a:r>
              <a:rPr lang="en-IN" sz="100" b="1" dirty="0" smtClean="0"/>
              <a:t> </a:t>
            </a:r>
            <a:r>
              <a:rPr lang="en-IN" sz="2200" b="1" dirty="0" smtClean="0"/>
              <a:t>70 </a:t>
            </a:r>
            <a:r>
              <a:rPr lang="en-IN" sz="2200" dirty="0"/>
              <a:t>Millions in United </a:t>
            </a:r>
            <a:r>
              <a:rPr lang="en-IN" sz="2200" dirty="0" smtClean="0"/>
              <a:t>States gather </a:t>
            </a:r>
            <a:r>
              <a:rPr lang="en-IN" sz="2200" dirty="0"/>
              <a:t>for first Earth Day</a:t>
            </a:r>
            <a:r>
              <a:rPr lang="en-IN" sz="2200" dirty="0" smtClean="0"/>
              <a:t>.</a:t>
            </a:r>
          </a:p>
          <a:p>
            <a:pPr marL="291600" indent="-291600">
              <a:buClr>
                <a:schemeClr val="accent2"/>
              </a:buClr>
              <a:buFont typeface="Arial" panose="020B0604020202020204" pitchFamily="34" charset="0"/>
              <a:buChar char="•"/>
            </a:pPr>
            <a:r>
              <a:rPr lang="en-IN" sz="2200" b="1" dirty="0" smtClean="0"/>
              <a:t>19</a:t>
            </a:r>
            <a:r>
              <a:rPr lang="en-IN" sz="100" b="1" dirty="0" smtClean="0"/>
              <a:t> </a:t>
            </a:r>
            <a:r>
              <a:rPr lang="en-IN" sz="2200" b="1" dirty="0" smtClean="0"/>
              <a:t>72 </a:t>
            </a:r>
            <a:r>
              <a:rPr lang="en-IN" sz="2200" dirty="0"/>
              <a:t>Scientists report </a:t>
            </a:r>
            <a:r>
              <a:rPr lang="en-IN" sz="2200" dirty="0" smtClean="0"/>
              <a:t>most acid </a:t>
            </a:r>
            <a:r>
              <a:rPr lang="en-IN" sz="2200" dirty="0"/>
              <a:t>rain in Sweden </a:t>
            </a:r>
            <a:r>
              <a:rPr lang="en-IN" sz="2200" dirty="0" smtClean="0"/>
              <a:t>originates in </a:t>
            </a:r>
            <a:r>
              <a:rPr lang="en-IN" sz="2200" dirty="0"/>
              <a:t>other countries</a:t>
            </a:r>
            <a:r>
              <a:rPr lang="en-IN" sz="2200" dirty="0" smtClean="0"/>
              <a:t>.</a:t>
            </a:r>
          </a:p>
          <a:p>
            <a:pPr marL="291600" indent="-291600">
              <a:buClr>
                <a:schemeClr val="accent2"/>
              </a:buClr>
              <a:buFont typeface="Arial" panose="020B0604020202020204" pitchFamily="34" charset="0"/>
              <a:buChar char="•"/>
            </a:pPr>
            <a:r>
              <a:rPr lang="en-IN" sz="2200" b="1" dirty="0" smtClean="0"/>
              <a:t>19</a:t>
            </a:r>
            <a:r>
              <a:rPr lang="en-IN" sz="100" b="1" dirty="0" smtClean="0"/>
              <a:t> </a:t>
            </a:r>
            <a:r>
              <a:rPr lang="en-IN" sz="2200" b="1" dirty="0" smtClean="0"/>
              <a:t>73 </a:t>
            </a:r>
            <a:r>
              <a:rPr lang="en-IN" sz="2200" dirty="0"/>
              <a:t>Convention </a:t>
            </a:r>
            <a:r>
              <a:rPr lang="en-IN" sz="2200" dirty="0" smtClean="0"/>
              <a:t>on International </a:t>
            </a:r>
            <a:r>
              <a:rPr lang="en-IN" sz="2200" dirty="0"/>
              <a:t>Trade </a:t>
            </a:r>
            <a:r>
              <a:rPr lang="en-IN" sz="2200" dirty="0" smtClean="0"/>
              <a:t>in Endangered </a:t>
            </a:r>
            <a:r>
              <a:rPr lang="en-IN" sz="2200" dirty="0"/>
              <a:t>Species </a:t>
            </a:r>
            <a:r>
              <a:rPr lang="en-IN" sz="2200" dirty="0" smtClean="0"/>
              <a:t>of Wild </a:t>
            </a:r>
            <a:r>
              <a:rPr lang="en-IN" sz="2200" dirty="0"/>
              <a:t>Fauna and Flora </a:t>
            </a:r>
            <a:r>
              <a:rPr lang="en-IN" sz="2200" dirty="0" smtClean="0"/>
              <a:t>protects endangered </a:t>
            </a:r>
            <a:r>
              <a:rPr lang="en-IN" sz="2200" dirty="0"/>
              <a:t>species</a:t>
            </a:r>
            <a:r>
              <a:rPr lang="en-IN" sz="2200" dirty="0" smtClean="0"/>
              <a:t>.</a:t>
            </a:r>
          </a:p>
          <a:p>
            <a:pPr marL="291600" indent="-291600">
              <a:buClr>
                <a:schemeClr val="accent2"/>
              </a:buClr>
              <a:buFont typeface="Arial" panose="020B0604020202020204" pitchFamily="34" charset="0"/>
              <a:buChar char="•"/>
            </a:pPr>
            <a:r>
              <a:rPr lang="en-IN" sz="2200" b="1" dirty="0" smtClean="0"/>
              <a:t>19</a:t>
            </a:r>
            <a:r>
              <a:rPr lang="en-IN" sz="100" b="1" dirty="0" smtClean="0"/>
              <a:t> </a:t>
            </a:r>
            <a:r>
              <a:rPr lang="en-IN" sz="2200" b="1" dirty="0" smtClean="0"/>
              <a:t>74 </a:t>
            </a:r>
            <a:r>
              <a:rPr lang="en-IN" sz="2200" dirty="0"/>
              <a:t>Chlorofluorocarbons </a:t>
            </a:r>
            <a:r>
              <a:rPr lang="en-IN" sz="2200" dirty="0" smtClean="0"/>
              <a:t>are first </a:t>
            </a:r>
            <a:r>
              <a:rPr lang="en-IN" sz="2200" dirty="0"/>
              <a:t>hypothesized to </a:t>
            </a:r>
            <a:r>
              <a:rPr lang="en-IN" sz="2200" dirty="0" smtClean="0"/>
              <a:t>cause ozone </a:t>
            </a:r>
            <a:r>
              <a:rPr lang="en-IN" sz="2200" dirty="0"/>
              <a:t>thinning</a:t>
            </a:r>
            <a:r>
              <a:rPr lang="en-IN" sz="2200" dirty="0" smtClean="0"/>
              <a:t>.</a:t>
            </a:r>
          </a:p>
          <a:p>
            <a:pPr marL="291600" indent="-291600">
              <a:buClr>
                <a:schemeClr val="accent2"/>
              </a:buClr>
              <a:buFont typeface="Arial" panose="020B0604020202020204" pitchFamily="34" charset="0"/>
              <a:buChar char="•"/>
            </a:pPr>
            <a:r>
              <a:rPr lang="en-IN" sz="2200" b="1" dirty="0" smtClean="0"/>
              <a:t>19</a:t>
            </a:r>
            <a:r>
              <a:rPr lang="en-IN" sz="100" b="1" dirty="0" smtClean="0"/>
              <a:t> </a:t>
            </a:r>
            <a:r>
              <a:rPr lang="en-IN" sz="2200" b="1" dirty="0" smtClean="0"/>
              <a:t>76 </a:t>
            </a:r>
            <a:r>
              <a:rPr lang="en-IN" sz="2200" dirty="0"/>
              <a:t>Dioxin (</a:t>
            </a:r>
            <a:r>
              <a:rPr lang="en-IN" sz="2200" dirty="0" smtClean="0"/>
              <a:t>poisonous chemical</a:t>
            </a:r>
            <a:r>
              <a:rPr lang="en-IN" sz="2200" dirty="0"/>
              <a:t>) released </a:t>
            </a:r>
            <a:r>
              <a:rPr lang="en-IN" sz="2200" dirty="0" smtClean="0"/>
              <a:t>in industrial </a:t>
            </a:r>
            <a:r>
              <a:rPr lang="en-IN" sz="2200" dirty="0"/>
              <a:t>accident at </a:t>
            </a:r>
            <a:r>
              <a:rPr lang="en-IN" sz="2200" dirty="0" smtClean="0"/>
              <a:t>pesticide plant </a:t>
            </a:r>
            <a:r>
              <a:rPr lang="en-IN" sz="2200" dirty="0"/>
              <a:t>in Italy</a:t>
            </a:r>
            <a:r>
              <a:rPr lang="en-IN" sz="2200" dirty="0" smtClean="0"/>
              <a:t>.</a:t>
            </a:r>
          </a:p>
          <a:p>
            <a:pPr marL="291600" indent="-291600">
              <a:buClr>
                <a:schemeClr val="accent2"/>
              </a:buClr>
              <a:buFont typeface="Arial" panose="020B0604020202020204" pitchFamily="34" charset="0"/>
              <a:buChar char="•"/>
            </a:pPr>
            <a:r>
              <a:rPr lang="en-IN" sz="2200" b="1" dirty="0" smtClean="0"/>
              <a:t>19</a:t>
            </a:r>
            <a:r>
              <a:rPr lang="en-IN" sz="100" b="1" dirty="0" smtClean="0"/>
              <a:t> </a:t>
            </a:r>
            <a:r>
              <a:rPr lang="en-IN" sz="2200" b="1" dirty="0" smtClean="0"/>
              <a:t>79 </a:t>
            </a:r>
            <a:r>
              <a:rPr lang="en-IN" sz="2200" dirty="0"/>
              <a:t>Worst nuclear accident </a:t>
            </a:r>
            <a:r>
              <a:rPr lang="en-IN" sz="2200" dirty="0" smtClean="0"/>
              <a:t>in U.S</a:t>
            </a:r>
            <a:r>
              <a:rPr lang="en-IN" sz="2200" dirty="0"/>
              <a:t>. history occurs at </a:t>
            </a:r>
            <a:r>
              <a:rPr lang="en-IN" sz="2200" dirty="0" smtClean="0"/>
              <a:t>Three Mile </a:t>
            </a:r>
            <a:r>
              <a:rPr lang="en-IN" sz="2200" dirty="0"/>
              <a:t>Island nuclear power </a:t>
            </a:r>
            <a:r>
              <a:rPr lang="en-IN" sz="2200" dirty="0" smtClean="0"/>
              <a:t>plant in </a:t>
            </a:r>
            <a:r>
              <a:rPr lang="en-IN" sz="2200" dirty="0"/>
              <a:t>Pennsylvania.</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15</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7412757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066800"/>
          </a:xfrm>
        </p:spPr>
        <p:txBody>
          <a:bodyPr>
            <a:noAutofit/>
          </a:bodyPr>
          <a:lstStyle/>
          <a:p>
            <a:r>
              <a:rPr lang="en-US" altLang="en-US" b="1" dirty="0">
                <a:ea typeface="ＭＳ Ｐゴシック" panose="020B0600070205080204" pitchFamily="34" charset="-128"/>
              </a:rPr>
              <a:t>Important Environmental Events from </a:t>
            </a:r>
            <a:r>
              <a:rPr lang="en-US" altLang="en-US" b="1" dirty="0" smtClean="0">
                <a:ea typeface="ＭＳ Ｐゴシック" panose="020B0600070205080204" pitchFamily="34" charset="-128"/>
              </a:rPr>
              <a:t>19</a:t>
            </a:r>
            <a:r>
              <a:rPr lang="en-US" altLang="en-US" sz="100" b="1" dirty="0" smtClean="0">
                <a:ea typeface="ＭＳ Ｐゴシック" panose="020B0600070205080204" pitchFamily="34" charset="-128"/>
              </a:rPr>
              <a:t> </a:t>
            </a:r>
            <a:r>
              <a:rPr lang="en-US" altLang="en-US" b="1" dirty="0" smtClean="0">
                <a:ea typeface="ＭＳ Ｐゴシック" panose="020B0600070205080204" pitchFamily="34" charset="-128"/>
              </a:rPr>
              <a:t>70s </a:t>
            </a:r>
            <a:r>
              <a:rPr lang="en-US" altLang="en-US" b="1" dirty="0">
                <a:ea typeface="ＭＳ Ｐゴシック" panose="020B0600070205080204" pitchFamily="34" charset="-128"/>
              </a:rPr>
              <a:t>to </a:t>
            </a:r>
            <a:r>
              <a:rPr lang="en-US" altLang="en-US" b="1" dirty="0" smtClean="0">
                <a:ea typeface="ＭＳ Ｐゴシック" panose="020B0600070205080204" pitchFamily="34" charset="-128"/>
              </a:rPr>
              <a:t>Present </a:t>
            </a:r>
            <a:r>
              <a:rPr lang="en-US" altLang="en-US" sz="2400" dirty="0" smtClean="0">
                <a:ea typeface="ＭＳ Ｐゴシック" panose="020B0600070205080204" pitchFamily="34" charset="-128"/>
              </a:rPr>
              <a:t>(2 of 5)</a:t>
            </a:r>
            <a:endParaRPr lang="en-IN" sz="2400" dirty="0"/>
          </a:p>
        </p:txBody>
      </p:sp>
      <p:sp>
        <p:nvSpPr>
          <p:cNvPr id="3" name="Content Placeholder 2"/>
          <p:cNvSpPr>
            <a:spLocks noGrp="1"/>
          </p:cNvSpPr>
          <p:nvPr>
            <p:ph sz="quarter" idx="16"/>
          </p:nvPr>
        </p:nvSpPr>
        <p:spPr/>
        <p:txBody>
          <a:bodyPr/>
          <a:lstStyle/>
          <a:p>
            <a:r>
              <a:rPr lang="en-IN" sz="2600" b="1" dirty="0" smtClean="0"/>
              <a:t>19</a:t>
            </a:r>
            <a:r>
              <a:rPr lang="en-IN" sz="100" b="1" dirty="0" smtClean="0"/>
              <a:t>  </a:t>
            </a:r>
            <a:r>
              <a:rPr lang="en-IN" sz="2600" b="1" dirty="0" smtClean="0"/>
              <a:t>80s</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82 </a:t>
            </a:r>
            <a:r>
              <a:rPr lang="en-IN" sz="2000" dirty="0"/>
              <a:t>Convention on </a:t>
            </a:r>
            <a:r>
              <a:rPr lang="en-IN" sz="2000" dirty="0" smtClean="0"/>
              <a:t>the Law </a:t>
            </a:r>
            <a:r>
              <a:rPr lang="en-IN" sz="2000" dirty="0"/>
              <a:t>of the Sea </a:t>
            </a:r>
            <a:r>
              <a:rPr lang="en-IN" sz="2000" dirty="0" smtClean="0"/>
              <a:t>developed to </a:t>
            </a:r>
            <a:r>
              <a:rPr lang="en-IN" sz="2000" dirty="0"/>
              <a:t>protect ocean's resources</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84 </a:t>
            </a:r>
            <a:r>
              <a:rPr lang="en-IN" sz="2000" dirty="0"/>
              <a:t>World's worst </a:t>
            </a:r>
            <a:r>
              <a:rPr lang="en-IN" sz="2000" dirty="0" smtClean="0"/>
              <a:t>industrial accident </a:t>
            </a:r>
            <a:r>
              <a:rPr lang="en-IN" sz="2000" dirty="0"/>
              <a:t>at pesticide plant </a:t>
            </a:r>
            <a:r>
              <a:rPr lang="en-IN" sz="2000" dirty="0" smtClean="0"/>
              <a:t>in India </a:t>
            </a:r>
            <a:r>
              <a:rPr lang="en-IN" sz="2000" dirty="0"/>
              <a:t>kills and </a:t>
            </a:r>
            <a:r>
              <a:rPr lang="en-IN" sz="2000" dirty="0" smtClean="0"/>
              <a:t>injures thousands.</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85 </a:t>
            </a:r>
            <a:r>
              <a:rPr lang="en-IN" sz="2000" dirty="0"/>
              <a:t>Scientists discover </a:t>
            </a:r>
            <a:r>
              <a:rPr lang="en-IN" sz="2000" dirty="0" smtClean="0"/>
              <a:t>and measure </a:t>
            </a:r>
            <a:r>
              <a:rPr lang="en-IN" sz="2000" dirty="0"/>
              <a:t>size of ozone </a:t>
            </a:r>
            <a:r>
              <a:rPr lang="en-IN" sz="2000" dirty="0" smtClean="0"/>
              <a:t>hole over </a:t>
            </a:r>
            <a:r>
              <a:rPr lang="en-IN" sz="2000" dirty="0"/>
              <a:t>Antarctica</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86 </a:t>
            </a:r>
            <a:r>
              <a:rPr lang="en-IN" sz="2000" dirty="0"/>
              <a:t>World's worst </a:t>
            </a:r>
            <a:r>
              <a:rPr lang="en-IN" sz="2000" dirty="0" smtClean="0"/>
              <a:t>nuclear accident </a:t>
            </a:r>
            <a:r>
              <a:rPr lang="en-IN" sz="2000" dirty="0"/>
              <a:t>up to that time </a:t>
            </a:r>
            <a:r>
              <a:rPr lang="en-IN" sz="2000" dirty="0" smtClean="0"/>
              <a:t>occurs at </a:t>
            </a:r>
            <a:r>
              <a:rPr lang="en-IN" sz="2000" dirty="0"/>
              <a:t>nuclear power plant </a:t>
            </a:r>
            <a:r>
              <a:rPr lang="en-IN" sz="2000" dirty="0" smtClean="0"/>
              <a:t>in Chernobyl</a:t>
            </a:r>
            <a:r>
              <a:rPr lang="en-IN" sz="2000" dirty="0"/>
              <a:t>, Soviet Union</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86 </a:t>
            </a:r>
            <a:r>
              <a:rPr lang="en-IN" sz="2000" dirty="0"/>
              <a:t>International </a:t>
            </a:r>
            <a:r>
              <a:rPr lang="en-IN" sz="2000" dirty="0" smtClean="0"/>
              <a:t>Whaling Commission announces moratorium </a:t>
            </a:r>
            <a:r>
              <a:rPr lang="en-IN" sz="2000" dirty="0"/>
              <a:t>on </a:t>
            </a:r>
            <a:r>
              <a:rPr lang="en-IN" sz="2000" dirty="0" smtClean="0"/>
              <a:t>commercial whaling.</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87 </a:t>
            </a:r>
            <a:r>
              <a:rPr lang="en-IN" sz="2000" dirty="0"/>
              <a:t>Montreal </a:t>
            </a:r>
            <a:r>
              <a:rPr lang="en-IN" sz="2000" dirty="0" smtClean="0"/>
              <a:t>Protocol requires </a:t>
            </a:r>
            <a:r>
              <a:rPr lang="en-IN" sz="2000" dirty="0"/>
              <a:t>countries to </a:t>
            </a:r>
            <a:r>
              <a:rPr lang="en-IN" sz="2000" dirty="0" smtClean="0"/>
              <a:t>phase out </a:t>
            </a:r>
            <a:r>
              <a:rPr lang="en-IN" sz="2000" dirty="0"/>
              <a:t>ozone-depleting chemicals</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89 </a:t>
            </a:r>
            <a:r>
              <a:rPr lang="en-IN" sz="2000" dirty="0"/>
              <a:t>Exxon Valdez</a:t>
            </a:r>
            <a:r>
              <a:rPr lang="en-IN" sz="2000" i="1" dirty="0"/>
              <a:t> </a:t>
            </a:r>
            <a:r>
              <a:rPr lang="en-IN" sz="2000" dirty="0" smtClean="0"/>
              <a:t>creates largest </a:t>
            </a:r>
            <a:r>
              <a:rPr lang="en-IN" sz="2000" dirty="0"/>
              <a:t>spill from an oil </a:t>
            </a:r>
            <a:r>
              <a:rPr lang="en-IN" sz="2000" dirty="0" smtClean="0"/>
              <a:t>tanker in </a:t>
            </a:r>
            <a:r>
              <a:rPr lang="en-IN" sz="2000" dirty="0"/>
              <a:t>U.S. history.</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52027445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066800"/>
          </a:xfrm>
        </p:spPr>
        <p:txBody>
          <a:bodyPr>
            <a:noAutofit/>
          </a:bodyPr>
          <a:lstStyle/>
          <a:p>
            <a:r>
              <a:rPr lang="en-US" altLang="en-US" b="1" dirty="0">
                <a:ea typeface="ＭＳ Ｐゴシック" panose="020B0600070205080204" pitchFamily="34" charset="-128"/>
              </a:rPr>
              <a:t>Important Environmental Events from </a:t>
            </a:r>
            <a:r>
              <a:rPr lang="en-US" altLang="en-US" b="1" dirty="0" smtClean="0">
                <a:ea typeface="ＭＳ Ｐゴシック" panose="020B0600070205080204" pitchFamily="34" charset="-128"/>
              </a:rPr>
              <a:t>19</a:t>
            </a:r>
            <a:r>
              <a:rPr lang="en-US" altLang="en-US" sz="100" b="1" dirty="0" smtClean="0">
                <a:ea typeface="ＭＳ Ｐゴシック" panose="020B0600070205080204" pitchFamily="34" charset="-128"/>
              </a:rPr>
              <a:t> </a:t>
            </a:r>
            <a:r>
              <a:rPr lang="en-US" altLang="en-US" b="1" dirty="0" smtClean="0">
                <a:ea typeface="ＭＳ Ｐゴシック" panose="020B0600070205080204" pitchFamily="34" charset="-128"/>
              </a:rPr>
              <a:t>70s </a:t>
            </a:r>
            <a:r>
              <a:rPr lang="en-US" altLang="en-US" b="1" dirty="0">
                <a:ea typeface="ＭＳ Ｐゴシック" panose="020B0600070205080204" pitchFamily="34" charset="-128"/>
              </a:rPr>
              <a:t>to </a:t>
            </a:r>
            <a:r>
              <a:rPr lang="en-US" altLang="en-US" b="1" dirty="0" smtClean="0">
                <a:ea typeface="ＭＳ Ｐゴシック" panose="020B0600070205080204" pitchFamily="34" charset="-128"/>
              </a:rPr>
              <a:t>Present </a:t>
            </a:r>
            <a:r>
              <a:rPr lang="en-US" altLang="en-US" sz="2400" dirty="0" smtClean="0">
                <a:ea typeface="ＭＳ Ｐゴシック" panose="020B0600070205080204" pitchFamily="34" charset="-128"/>
              </a:rPr>
              <a:t>(3 of 5)</a:t>
            </a:r>
            <a:endParaRPr lang="en-IN" sz="2400" dirty="0"/>
          </a:p>
        </p:txBody>
      </p:sp>
      <p:sp>
        <p:nvSpPr>
          <p:cNvPr id="3" name="Content Placeholder 2"/>
          <p:cNvSpPr>
            <a:spLocks noGrp="1"/>
          </p:cNvSpPr>
          <p:nvPr>
            <p:ph sz="quarter" idx="16"/>
          </p:nvPr>
        </p:nvSpPr>
        <p:spPr>
          <a:xfrm>
            <a:off x="304800" y="1752600"/>
            <a:ext cx="8534400" cy="4343400"/>
          </a:xfrm>
        </p:spPr>
        <p:txBody>
          <a:bodyPr/>
          <a:lstStyle/>
          <a:p>
            <a:r>
              <a:rPr lang="en-IN" sz="2600" b="1" dirty="0" smtClean="0"/>
              <a:t>19</a:t>
            </a:r>
            <a:r>
              <a:rPr lang="en-IN" sz="100" b="1" dirty="0" smtClean="0"/>
              <a:t> </a:t>
            </a:r>
            <a:r>
              <a:rPr lang="en-IN" sz="2600" b="1" dirty="0" smtClean="0"/>
              <a:t>90s</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90 </a:t>
            </a:r>
            <a:r>
              <a:rPr lang="en-IN" sz="2000" dirty="0"/>
              <a:t>First </a:t>
            </a:r>
            <a:r>
              <a:rPr lang="en-IN" sz="2000" dirty="0" smtClean="0"/>
              <a:t>Intergovernmental Panel </a:t>
            </a:r>
            <a:r>
              <a:rPr lang="en-IN" sz="2000" dirty="0"/>
              <a:t>on Climate </a:t>
            </a:r>
            <a:r>
              <a:rPr lang="en-IN" sz="2000" dirty="0" smtClean="0"/>
              <a:t>Change (I</a:t>
            </a:r>
            <a:r>
              <a:rPr lang="en-IN" sz="100" dirty="0" smtClean="0"/>
              <a:t> </a:t>
            </a:r>
            <a:r>
              <a:rPr lang="en-IN" sz="2000" dirty="0" smtClean="0"/>
              <a:t>P</a:t>
            </a:r>
            <a:r>
              <a:rPr lang="en-IN" sz="100" dirty="0" smtClean="0"/>
              <a:t> </a:t>
            </a:r>
            <a:r>
              <a:rPr lang="en-IN" sz="2000" dirty="0" smtClean="0"/>
              <a:t>C</a:t>
            </a:r>
            <a:r>
              <a:rPr lang="en-IN" sz="100" dirty="0" smtClean="0"/>
              <a:t> </a:t>
            </a:r>
            <a:r>
              <a:rPr lang="en-IN" sz="2000" dirty="0" smtClean="0"/>
              <a:t>C</a:t>
            </a:r>
            <a:r>
              <a:rPr lang="en-IN" sz="2000" dirty="0"/>
              <a:t>) Assessment </a:t>
            </a:r>
            <a:r>
              <a:rPr lang="en-IN" sz="2000" dirty="0" smtClean="0"/>
              <a:t>warns of </a:t>
            </a:r>
            <a:r>
              <a:rPr lang="en-IN" sz="2000" dirty="0"/>
              <a:t>possible global warming</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91 </a:t>
            </a:r>
            <a:r>
              <a:rPr lang="en-IN" sz="2000" dirty="0"/>
              <a:t>World's worst oil </a:t>
            </a:r>
            <a:r>
              <a:rPr lang="en-IN" sz="2000" dirty="0" smtClean="0"/>
              <a:t>spill occurs </a:t>
            </a:r>
            <a:r>
              <a:rPr lang="en-IN" sz="2000" dirty="0"/>
              <a:t>in Kuwait during </a:t>
            </a:r>
            <a:r>
              <a:rPr lang="en-IN" sz="2000" dirty="0" smtClean="0"/>
              <a:t>war with </a:t>
            </a:r>
            <a:r>
              <a:rPr lang="en-IN" sz="2000" dirty="0"/>
              <a:t>Iraq</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92 </a:t>
            </a:r>
            <a:r>
              <a:rPr lang="en-IN" sz="2000" dirty="0"/>
              <a:t>U.N. conference </a:t>
            </a:r>
            <a:r>
              <a:rPr lang="en-IN" sz="2000" dirty="0" smtClean="0"/>
              <a:t>on Environment </a:t>
            </a:r>
            <a:r>
              <a:rPr lang="en-IN" sz="2000" dirty="0"/>
              <a:t>and </a:t>
            </a:r>
            <a:r>
              <a:rPr lang="en-IN" sz="2000" dirty="0" smtClean="0"/>
              <a:t>Development (Earth </a:t>
            </a:r>
            <a:r>
              <a:rPr lang="en-IN" sz="2000" dirty="0"/>
              <a:t>Summit) held in Brazil</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94 </a:t>
            </a:r>
            <a:r>
              <a:rPr lang="en-IN" sz="2000" dirty="0"/>
              <a:t>International </a:t>
            </a:r>
            <a:r>
              <a:rPr lang="en-IN" sz="2000" dirty="0" smtClean="0"/>
              <a:t>Conference on </a:t>
            </a:r>
            <a:r>
              <a:rPr lang="en-IN" sz="2000" dirty="0"/>
              <a:t>Population and </a:t>
            </a:r>
            <a:r>
              <a:rPr lang="en-IN" sz="2000" dirty="0" smtClean="0"/>
              <a:t>Development held </a:t>
            </a:r>
            <a:r>
              <a:rPr lang="en-IN" sz="2000" dirty="0"/>
              <a:t>in Egypt</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95 </a:t>
            </a:r>
            <a:r>
              <a:rPr lang="en-IN" sz="2000" dirty="0"/>
              <a:t>Second </a:t>
            </a:r>
            <a:r>
              <a:rPr lang="en-IN" sz="2000" dirty="0" smtClean="0"/>
              <a:t>I</a:t>
            </a:r>
            <a:r>
              <a:rPr lang="en-IN" sz="100" dirty="0" smtClean="0"/>
              <a:t> </a:t>
            </a:r>
            <a:r>
              <a:rPr lang="en-IN" sz="2000" dirty="0" smtClean="0"/>
              <a:t>P</a:t>
            </a:r>
            <a:r>
              <a:rPr lang="en-IN" sz="100" dirty="0" smtClean="0"/>
              <a:t> </a:t>
            </a:r>
            <a:r>
              <a:rPr lang="en-IN" sz="2000" dirty="0" smtClean="0"/>
              <a:t>C</a:t>
            </a:r>
            <a:r>
              <a:rPr lang="en-IN" sz="100" dirty="0" smtClean="0"/>
              <a:t> </a:t>
            </a:r>
            <a:r>
              <a:rPr lang="en-IN" sz="2000" dirty="0" smtClean="0"/>
              <a:t>C Assessment warns </a:t>
            </a:r>
            <a:r>
              <a:rPr lang="en-IN" sz="2000" dirty="0"/>
              <a:t>of human influence </a:t>
            </a:r>
            <a:r>
              <a:rPr lang="en-IN" sz="2000" dirty="0" smtClean="0"/>
              <a:t>on global </a:t>
            </a:r>
            <a:r>
              <a:rPr lang="en-IN" sz="2000" dirty="0"/>
              <a:t>warming</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97 </a:t>
            </a:r>
            <a:r>
              <a:rPr lang="en-IN" sz="2000" dirty="0"/>
              <a:t>Forest fires destroy </a:t>
            </a:r>
            <a:r>
              <a:rPr lang="en-IN" sz="2000" dirty="0" smtClean="0"/>
              <a:t>more tropical </a:t>
            </a:r>
            <a:r>
              <a:rPr lang="en-IN" sz="2000" dirty="0"/>
              <a:t>forests than </a:t>
            </a:r>
            <a:r>
              <a:rPr lang="en-IN" sz="2000" dirty="0" smtClean="0"/>
              <a:t>ever recorded </a:t>
            </a:r>
            <a:r>
              <a:rPr lang="en-IN" sz="2000" dirty="0"/>
              <a:t>before; </a:t>
            </a:r>
            <a:r>
              <a:rPr lang="en-IN" sz="2000" dirty="0" smtClean="0"/>
              <a:t>Indonesia is </a:t>
            </a:r>
            <a:r>
              <a:rPr lang="en-IN" sz="2000" dirty="0"/>
              <a:t>particularly hard hit</a:t>
            </a:r>
            <a:r>
              <a:rPr lang="en-IN" sz="2000" dirty="0" smtClean="0"/>
              <a:t>.</a:t>
            </a:r>
          </a:p>
          <a:p>
            <a:pPr marL="291600" indent="-291600">
              <a:buClr>
                <a:schemeClr val="accent2"/>
              </a:buClr>
              <a:buFont typeface="Arial" panose="020B0604020202020204" pitchFamily="34" charset="0"/>
              <a:buChar char="•"/>
            </a:pPr>
            <a:r>
              <a:rPr lang="en-IN" sz="2000" b="1" dirty="0" smtClean="0"/>
              <a:t>19</a:t>
            </a:r>
            <a:r>
              <a:rPr lang="en-IN" sz="100" b="1" dirty="0" smtClean="0"/>
              <a:t> </a:t>
            </a:r>
            <a:r>
              <a:rPr lang="en-IN" sz="2000" b="1" dirty="0" smtClean="0"/>
              <a:t>99 </a:t>
            </a:r>
            <a:r>
              <a:rPr lang="en-IN" sz="2000" dirty="0"/>
              <a:t>Human </a:t>
            </a:r>
            <a:r>
              <a:rPr lang="en-IN" sz="2000" dirty="0" smtClean="0"/>
              <a:t>population reaches </a:t>
            </a:r>
            <a:r>
              <a:rPr lang="en-IN" sz="2000" dirty="0"/>
              <a:t>6 billion.</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63972422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066800"/>
          </a:xfrm>
        </p:spPr>
        <p:txBody>
          <a:bodyPr>
            <a:noAutofit/>
          </a:bodyPr>
          <a:lstStyle/>
          <a:p>
            <a:r>
              <a:rPr lang="en-US" altLang="en-US" b="1" dirty="0">
                <a:ea typeface="ＭＳ Ｐゴシック" panose="020B0600070205080204" pitchFamily="34" charset="-128"/>
              </a:rPr>
              <a:t>Important Environmental Events from </a:t>
            </a:r>
            <a:r>
              <a:rPr lang="en-US" altLang="en-US" b="1" dirty="0" smtClean="0">
                <a:ea typeface="ＭＳ Ｐゴシック" panose="020B0600070205080204" pitchFamily="34" charset="-128"/>
              </a:rPr>
              <a:t>19</a:t>
            </a:r>
            <a:r>
              <a:rPr lang="en-US" altLang="en-US" sz="100" b="1" dirty="0" smtClean="0">
                <a:ea typeface="ＭＳ Ｐゴシック" panose="020B0600070205080204" pitchFamily="34" charset="-128"/>
              </a:rPr>
              <a:t> </a:t>
            </a:r>
            <a:r>
              <a:rPr lang="en-US" altLang="en-US" b="1" dirty="0" smtClean="0">
                <a:ea typeface="ＭＳ Ｐゴシック" panose="020B0600070205080204" pitchFamily="34" charset="-128"/>
              </a:rPr>
              <a:t>70s </a:t>
            </a:r>
            <a:r>
              <a:rPr lang="en-US" altLang="en-US" b="1" dirty="0">
                <a:ea typeface="ＭＳ Ｐゴシック" panose="020B0600070205080204" pitchFamily="34" charset="-128"/>
              </a:rPr>
              <a:t>to </a:t>
            </a:r>
            <a:r>
              <a:rPr lang="en-US" altLang="en-US" b="1" dirty="0" smtClean="0">
                <a:ea typeface="ＭＳ Ｐゴシック" panose="020B0600070205080204" pitchFamily="34" charset="-128"/>
              </a:rPr>
              <a:t>Present </a:t>
            </a:r>
            <a:r>
              <a:rPr lang="en-US" altLang="en-US" sz="2400" dirty="0" smtClean="0">
                <a:ea typeface="ＭＳ Ｐゴシック" panose="020B0600070205080204" pitchFamily="34" charset="-128"/>
              </a:rPr>
              <a:t>(4 of 5)</a:t>
            </a:r>
            <a:endParaRPr lang="en-IN" sz="2400" dirty="0"/>
          </a:p>
        </p:txBody>
      </p:sp>
      <p:sp>
        <p:nvSpPr>
          <p:cNvPr id="3" name="Content Placeholder 2"/>
          <p:cNvSpPr>
            <a:spLocks noGrp="1"/>
          </p:cNvSpPr>
          <p:nvPr>
            <p:ph sz="quarter" idx="16"/>
          </p:nvPr>
        </p:nvSpPr>
        <p:spPr/>
        <p:txBody>
          <a:bodyPr/>
          <a:lstStyle/>
          <a:p>
            <a:r>
              <a:rPr lang="en-IN" sz="2600" b="1" dirty="0"/>
              <a:t>2000s</a:t>
            </a:r>
            <a:endParaRPr lang="en-IN" sz="2600" b="1" dirty="0" smtClean="0"/>
          </a:p>
          <a:p>
            <a:pPr marL="291600" indent="-291600">
              <a:buClr>
                <a:schemeClr val="accent2"/>
              </a:buClr>
              <a:buFont typeface="Arial" panose="020B0604020202020204" pitchFamily="34" charset="0"/>
              <a:buChar char="•"/>
            </a:pPr>
            <a:r>
              <a:rPr lang="en-IN" sz="2000" b="1" dirty="0"/>
              <a:t>2000 </a:t>
            </a:r>
            <a:r>
              <a:rPr lang="en-IN" sz="2000" dirty="0"/>
              <a:t>Treaty on </a:t>
            </a:r>
            <a:r>
              <a:rPr lang="en-IN" sz="2000" dirty="0" smtClean="0"/>
              <a:t>Persistent Organic </a:t>
            </a:r>
            <a:r>
              <a:rPr lang="en-IN" sz="2000" dirty="0"/>
              <a:t>Pollutants </a:t>
            </a:r>
            <a:r>
              <a:rPr lang="en-IN" sz="2000" dirty="0" smtClean="0"/>
              <a:t>requires countries </a:t>
            </a:r>
            <a:r>
              <a:rPr lang="en-IN" sz="2000" dirty="0"/>
              <a:t>to phase out </a:t>
            </a:r>
            <a:r>
              <a:rPr lang="en-IN" sz="2000" dirty="0" smtClean="0"/>
              <a:t>certain highly </a:t>
            </a:r>
            <a:r>
              <a:rPr lang="en-IN" sz="2000" dirty="0"/>
              <a:t>toxic chemicals</a:t>
            </a:r>
            <a:r>
              <a:rPr lang="en-IN" sz="2000" dirty="0" smtClean="0"/>
              <a:t>.</a:t>
            </a:r>
          </a:p>
          <a:p>
            <a:pPr marL="291600" indent="-291600">
              <a:buClr>
                <a:schemeClr val="accent2"/>
              </a:buClr>
              <a:buFont typeface="Arial" panose="020B0604020202020204" pitchFamily="34" charset="0"/>
              <a:buChar char="•"/>
            </a:pPr>
            <a:r>
              <a:rPr lang="en-IN" sz="2000" b="1" dirty="0"/>
              <a:t>2001 </a:t>
            </a:r>
            <a:r>
              <a:rPr lang="en-IN" sz="2000" dirty="0"/>
              <a:t>Third </a:t>
            </a:r>
            <a:r>
              <a:rPr lang="en-IN" sz="2000" dirty="0" smtClean="0"/>
              <a:t>I</a:t>
            </a:r>
            <a:r>
              <a:rPr lang="en-IN" sz="100" dirty="0" smtClean="0"/>
              <a:t> </a:t>
            </a:r>
            <a:r>
              <a:rPr lang="en-IN" sz="2000" dirty="0" smtClean="0"/>
              <a:t>P</a:t>
            </a:r>
            <a:r>
              <a:rPr lang="en-IN" sz="100" dirty="0" smtClean="0"/>
              <a:t> </a:t>
            </a:r>
            <a:r>
              <a:rPr lang="en-IN" sz="2000" dirty="0" smtClean="0"/>
              <a:t>C</a:t>
            </a:r>
            <a:r>
              <a:rPr lang="en-IN" sz="100" dirty="0" smtClean="0"/>
              <a:t> </a:t>
            </a:r>
            <a:r>
              <a:rPr lang="en-IN" sz="2000" dirty="0" smtClean="0"/>
              <a:t>C Assessment cites </a:t>
            </a:r>
            <a:r>
              <a:rPr lang="en-IN" sz="2000" dirty="0"/>
              <a:t>strong evidence </a:t>
            </a:r>
            <a:r>
              <a:rPr lang="en-IN" sz="2000" dirty="0" smtClean="0"/>
              <a:t>humans are </a:t>
            </a:r>
            <a:r>
              <a:rPr lang="en-IN" sz="2000" dirty="0"/>
              <a:t>responsible for most </a:t>
            </a:r>
            <a:r>
              <a:rPr lang="en-IN" sz="2000" dirty="0" smtClean="0"/>
              <a:t>of observed </a:t>
            </a:r>
            <a:r>
              <a:rPr lang="en-IN" sz="2000" dirty="0"/>
              <a:t>global warming </a:t>
            </a:r>
            <a:r>
              <a:rPr lang="en-IN" sz="2000" dirty="0" smtClean="0"/>
              <a:t>in past </a:t>
            </a:r>
            <a:r>
              <a:rPr lang="en-IN" sz="2000" dirty="0"/>
              <a:t>50 years</a:t>
            </a:r>
            <a:r>
              <a:rPr lang="en-IN" sz="2000" dirty="0" smtClean="0"/>
              <a:t>.</a:t>
            </a:r>
          </a:p>
          <a:p>
            <a:pPr marL="291600" indent="-291600">
              <a:buClr>
                <a:schemeClr val="accent2"/>
              </a:buClr>
              <a:buFont typeface="Arial" panose="020B0604020202020204" pitchFamily="34" charset="0"/>
              <a:buChar char="•"/>
            </a:pPr>
            <a:r>
              <a:rPr lang="en-IN" sz="2000" b="1" dirty="0"/>
              <a:t>2001 </a:t>
            </a:r>
            <a:r>
              <a:rPr lang="en-IN" sz="2000" dirty="0"/>
              <a:t>President Bush </a:t>
            </a:r>
            <a:r>
              <a:rPr lang="en-IN" sz="2000" dirty="0" smtClean="0"/>
              <a:t>decides the </a:t>
            </a:r>
            <a:r>
              <a:rPr lang="en-IN" sz="2000" dirty="0"/>
              <a:t>United States will not </a:t>
            </a:r>
            <a:r>
              <a:rPr lang="en-IN" sz="2000" dirty="0" smtClean="0"/>
              <a:t>ratify the </a:t>
            </a:r>
            <a:r>
              <a:rPr lang="en-IN" sz="2000" dirty="0"/>
              <a:t>Kyoto Protocol, </a:t>
            </a:r>
            <a:r>
              <a:rPr lang="en-IN" sz="2000" dirty="0" smtClean="0"/>
              <a:t>which mandates </a:t>
            </a:r>
            <a:r>
              <a:rPr lang="en-IN" sz="2000" dirty="0"/>
              <a:t>reductions in </a:t>
            </a:r>
            <a:r>
              <a:rPr lang="en-IN" sz="2000" dirty="0" smtClean="0"/>
              <a:t>C</a:t>
            </a:r>
            <a:r>
              <a:rPr lang="en-IN" sz="100" dirty="0" smtClean="0"/>
              <a:t> </a:t>
            </a:r>
            <a:r>
              <a:rPr lang="en-IN" sz="2000" dirty="0" smtClean="0"/>
              <a:t>O</a:t>
            </a:r>
            <a:r>
              <a:rPr lang="en-IN" sz="2000" baseline="-25000" dirty="0" smtClean="0"/>
              <a:t>2</a:t>
            </a:r>
            <a:r>
              <a:rPr lang="en-IN" sz="2000" dirty="0" smtClean="0"/>
              <a:t> emissions </a:t>
            </a:r>
            <a:r>
              <a:rPr lang="en-IN" sz="2000" dirty="0"/>
              <a:t>to combat </a:t>
            </a:r>
            <a:r>
              <a:rPr lang="en-IN" sz="2000" dirty="0" smtClean="0"/>
              <a:t>global warming.</a:t>
            </a:r>
          </a:p>
          <a:p>
            <a:pPr marL="291600" indent="-291600">
              <a:buClr>
                <a:schemeClr val="accent2"/>
              </a:buClr>
              <a:buFont typeface="Arial" panose="020B0604020202020204" pitchFamily="34" charset="0"/>
              <a:buChar char="•"/>
            </a:pPr>
            <a:r>
              <a:rPr lang="en-IN" sz="2000" b="1" dirty="0"/>
              <a:t>2002 </a:t>
            </a:r>
            <a:r>
              <a:rPr lang="en-IN" sz="2000" dirty="0"/>
              <a:t>Oil spill off Spain's </a:t>
            </a:r>
            <a:r>
              <a:rPr lang="en-IN" sz="2000" dirty="0" smtClean="0"/>
              <a:t>coast raises </a:t>
            </a:r>
            <a:r>
              <a:rPr lang="en-IN" sz="2000" dirty="0"/>
              <a:t>awareness of </a:t>
            </a:r>
            <a:r>
              <a:rPr lang="en-IN" sz="2000" dirty="0" smtClean="0"/>
              <a:t>ocean's vulnerability.</a:t>
            </a:r>
          </a:p>
          <a:p>
            <a:pPr marL="291600" indent="-291600">
              <a:buClr>
                <a:schemeClr val="accent2"/>
              </a:buClr>
              <a:buFont typeface="Arial" panose="020B0604020202020204" pitchFamily="34" charset="0"/>
              <a:buChar char="•"/>
            </a:pPr>
            <a:r>
              <a:rPr lang="en-IN" sz="2000" b="1" dirty="0"/>
              <a:t>2004 </a:t>
            </a:r>
            <a:r>
              <a:rPr lang="en-IN" sz="2000" dirty="0"/>
              <a:t>Record heat waves </a:t>
            </a:r>
            <a:r>
              <a:rPr lang="en-IN" sz="2000" dirty="0" smtClean="0"/>
              <a:t>in Europe </a:t>
            </a:r>
            <a:r>
              <a:rPr lang="en-IN" sz="2000" dirty="0"/>
              <a:t>highlight threat </a:t>
            </a:r>
            <a:r>
              <a:rPr lang="en-IN" sz="2000" dirty="0" smtClean="0"/>
              <a:t>of climate </a:t>
            </a:r>
            <a:r>
              <a:rPr lang="en-IN" sz="2000" dirty="0"/>
              <a:t>change</a:t>
            </a:r>
            <a:r>
              <a:rPr lang="en-IN" sz="2000" dirty="0" smtClean="0"/>
              <a:t>.</a:t>
            </a:r>
          </a:p>
          <a:p>
            <a:pPr marL="291600" indent="-291600">
              <a:buClr>
                <a:schemeClr val="accent2"/>
              </a:buClr>
              <a:buFont typeface="Arial" panose="020B0604020202020204" pitchFamily="34" charset="0"/>
              <a:buChar char="•"/>
            </a:pPr>
            <a:r>
              <a:rPr lang="en-IN" sz="2000" b="1" dirty="0"/>
              <a:t>2007 </a:t>
            </a:r>
            <a:r>
              <a:rPr lang="en-IN" sz="2000" dirty="0"/>
              <a:t>Fourth </a:t>
            </a:r>
            <a:r>
              <a:rPr lang="en-IN" sz="2000" dirty="0" smtClean="0"/>
              <a:t>I</a:t>
            </a:r>
            <a:r>
              <a:rPr lang="en-IN" sz="100" dirty="0" smtClean="0"/>
              <a:t> </a:t>
            </a:r>
            <a:r>
              <a:rPr lang="en-IN" sz="2000" dirty="0" smtClean="0"/>
              <a:t>P</a:t>
            </a:r>
            <a:r>
              <a:rPr lang="en-IN" sz="100" dirty="0" smtClean="0"/>
              <a:t> </a:t>
            </a:r>
            <a:r>
              <a:rPr lang="en-IN" sz="2000" dirty="0" smtClean="0"/>
              <a:t>C</a:t>
            </a:r>
            <a:r>
              <a:rPr lang="en-IN" sz="100" dirty="0" smtClean="0"/>
              <a:t> </a:t>
            </a:r>
            <a:r>
              <a:rPr lang="en-IN" sz="2000" dirty="0" smtClean="0"/>
              <a:t>C Assessment concludes </a:t>
            </a:r>
            <a:r>
              <a:rPr lang="en-IN" sz="2000" dirty="0"/>
              <a:t>that it is “very </a:t>
            </a:r>
            <a:r>
              <a:rPr lang="en-IN" sz="2000" dirty="0" smtClean="0"/>
              <a:t>likely” that </a:t>
            </a:r>
            <a:r>
              <a:rPr lang="en-IN" sz="2000" dirty="0"/>
              <a:t>global warming has </a:t>
            </a:r>
            <a:r>
              <a:rPr lang="en-IN" sz="2000" dirty="0" smtClean="0"/>
              <a:t>been caused </a:t>
            </a:r>
            <a:r>
              <a:rPr lang="en-IN" sz="2000" dirty="0"/>
              <a:t>by human activity</a:t>
            </a:r>
            <a:r>
              <a:rPr lang="en-IN" sz="2000" dirty="0" smtClean="0"/>
              <a:t>.</a:t>
            </a:r>
          </a:p>
          <a:p>
            <a:pPr marL="291600" indent="-291600">
              <a:buClr>
                <a:schemeClr val="accent2"/>
              </a:buClr>
              <a:buFont typeface="Arial" panose="020B0604020202020204" pitchFamily="34" charset="0"/>
              <a:buChar char="•"/>
            </a:pPr>
            <a:r>
              <a:rPr lang="en-IN" sz="2000" b="1" dirty="0"/>
              <a:t>2008 </a:t>
            </a:r>
            <a:r>
              <a:rPr lang="en-IN" sz="2000" dirty="0"/>
              <a:t>U.S. Supreme </a:t>
            </a:r>
            <a:r>
              <a:rPr lang="en-IN" sz="2000" dirty="0" smtClean="0"/>
              <a:t>Court decides </a:t>
            </a:r>
            <a:r>
              <a:rPr lang="en-IN" sz="2000" dirty="0"/>
              <a:t>that </a:t>
            </a:r>
            <a:r>
              <a:rPr lang="en-IN" sz="2000" dirty="0" smtClean="0"/>
              <a:t>E</a:t>
            </a:r>
            <a:r>
              <a:rPr lang="en-IN" sz="100" dirty="0" smtClean="0"/>
              <a:t> </a:t>
            </a:r>
            <a:r>
              <a:rPr lang="en-IN" sz="2000" dirty="0" smtClean="0"/>
              <a:t>P</a:t>
            </a:r>
            <a:r>
              <a:rPr lang="en-IN" sz="100" dirty="0" smtClean="0"/>
              <a:t> </a:t>
            </a:r>
            <a:r>
              <a:rPr lang="en-IN" sz="2000" dirty="0" smtClean="0"/>
              <a:t>A must regulate C</a:t>
            </a:r>
            <a:r>
              <a:rPr lang="en-IN" sz="100" dirty="0" smtClean="0"/>
              <a:t> </a:t>
            </a:r>
            <a:r>
              <a:rPr lang="en-IN" sz="2000" dirty="0" smtClean="0"/>
              <a:t>O</a:t>
            </a:r>
            <a:r>
              <a:rPr lang="en-IN" sz="2000" baseline="-25000" dirty="0" smtClean="0"/>
              <a:t>2</a:t>
            </a:r>
            <a:r>
              <a:rPr lang="en-IN" sz="2000" dirty="0"/>
              <a:t>.</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18</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96553720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066800"/>
          </a:xfrm>
        </p:spPr>
        <p:txBody>
          <a:bodyPr>
            <a:noAutofit/>
          </a:bodyPr>
          <a:lstStyle/>
          <a:p>
            <a:r>
              <a:rPr lang="en-US" altLang="en-US" b="1" dirty="0">
                <a:ea typeface="ＭＳ Ｐゴシック" panose="020B0600070205080204" pitchFamily="34" charset="-128"/>
              </a:rPr>
              <a:t>Important Environmental Events from </a:t>
            </a:r>
            <a:r>
              <a:rPr lang="en-US" altLang="en-US" b="1" dirty="0" smtClean="0">
                <a:ea typeface="ＭＳ Ｐゴシック" panose="020B0600070205080204" pitchFamily="34" charset="-128"/>
              </a:rPr>
              <a:t>19</a:t>
            </a:r>
            <a:r>
              <a:rPr lang="en-US" altLang="en-US" sz="100" b="1" dirty="0" smtClean="0">
                <a:ea typeface="ＭＳ Ｐゴシック" panose="020B0600070205080204" pitchFamily="34" charset="-128"/>
              </a:rPr>
              <a:t> </a:t>
            </a:r>
            <a:r>
              <a:rPr lang="en-US" altLang="en-US" b="1" dirty="0" smtClean="0">
                <a:ea typeface="ＭＳ Ｐゴシック" panose="020B0600070205080204" pitchFamily="34" charset="-128"/>
              </a:rPr>
              <a:t>70s </a:t>
            </a:r>
            <a:r>
              <a:rPr lang="en-US" altLang="en-US" b="1" dirty="0">
                <a:ea typeface="ＭＳ Ｐゴシック" panose="020B0600070205080204" pitchFamily="34" charset="-128"/>
              </a:rPr>
              <a:t>to </a:t>
            </a:r>
            <a:r>
              <a:rPr lang="en-US" altLang="en-US" b="1" dirty="0" smtClean="0">
                <a:ea typeface="ＭＳ Ｐゴシック" panose="020B0600070205080204" pitchFamily="34" charset="-128"/>
              </a:rPr>
              <a:t>Present </a:t>
            </a:r>
            <a:r>
              <a:rPr lang="en-US" altLang="en-US" sz="2400" dirty="0" smtClean="0">
                <a:ea typeface="ＭＳ Ｐゴシック" panose="020B0600070205080204" pitchFamily="34" charset="-128"/>
              </a:rPr>
              <a:t>(5 of 5)</a:t>
            </a:r>
            <a:endParaRPr lang="en-IN" sz="2400" dirty="0"/>
          </a:p>
        </p:txBody>
      </p:sp>
      <p:sp>
        <p:nvSpPr>
          <p:cNvPr id="3" name="Content Placeholder 2"/>
          <p:cNvSpPr>
            <a:spLocks noGrp="1"/>
          </p:cNvSpPr>
          <p:nvPr>
            <p:ph sz="quarter" idx="16"/>
          </p:nvPr>
        </p:nvSpPr>
        <p:spPr/>
        <p:txBody>
          <a:bodyPr/>
          <a:lstStyle/>
          <a:p>
            <a:r>
              <a:rPr lang="en-IN" sz="2600" b="1" dirty="0" smtClean="0"/>
              <a:t>2010s</a:t>
            </a:r>
          </a:p>
          <a:p>
            <a:pPr marL="291600" indent="-291600">
              <a:buClr>
                <a:schemeClr val="accent2"/>
              </a:buClr>
              <a:buFont typeface="Arial" panose="020B0604020202020204" pitchFamily="34" charset="0"/>
              <a:buChar char="•"/>
            </a:pPr>
            <a:r>
              <a:rPr lang="en-IN" sz="2000" b="1" dirty="0"/>
              <a:t>2010 </a:t>
            </a:r>
            <a:r>
              <a:rPr lang="en-IN" sz="2000" dirty="0"/>
              <a:t>The Deepwater </a:t>
            </a:r>
            <a:r>
              <a:rPr lang="en-IN" sz="2000" dirty="0" smtClean="0"/>
              <a:t>Horizon, an </a:t>
            </a:r>
            <a:r>
              <a:rPr lang="en-IN" sz="2000" dirty="0"/>
              <a:t>oil drilling platform in </a:t>
            </a:r>
            <a:r>
              <a:rPr lang="en-IN" sz="2000" dirty="0" smtClean="0"/>
              <a:t>the Gulf </a:t>
            </a:r>
            <a:r>
              <a:rPr lang="en-IN" sz="2000" dirty="0"/>
              <a:t>of Mexico, creates </a:t>
            </a:r>
            <a:r>
              <a:rPr lang="en-IN" sz="2000" dirty="0" smtClean="0"/>
              <a:t>the largest </a:t>
            </a:r>
            <a:r>
              <a:rPr lang="en-IN" sz="2000" dirty="0"/>
              <a:t>oil spill in U.S. history</a:t>
            </a:r>
            <a:r>
              <a:rPr lang="en-IN" sz="2000" dirty="0" smtClean="0"/>
              <a:t>.</a:t>
            </a:r>
          </a:p>
          <a:p>
            <a:pPr marL="291600" indent="-291600">
              <a:buClr>
                <a:schemeClr val="accent2"/>
              </a:buClr>
              <a:buFont typeface="Arial" panose="020B0604020202020204" pitchFamily="34" charset="0"/>
              <a:buChar char="•"/>
            </a:pPr>
            <a:r>
              <a:rPr lang="en-IN" sz="2000" b="1" dirty="0"/>
              <a:t>2011 </a:t>
            </a:r>
            <a:r>
              <a:rPr lang="en-IN" sz="2000" dirty="0"/>
              <a:t>A tsunami in Japan </a:t>
            </a:r>
            <a:r>
              <a:rPr lang="en-IN" sz="2000" dirty="0" smtClean="0"/>
              <a:t>causes severe </a:t>
            </a:r>
            <a:r>
              <a:rPr lang="en-IN" sz="2000" dirty="0"/>
              <a:t>damage and </a:t>
            </a:r>
            <a:r>
              <a:rPr lang="en-IN" sz="2000" dirty="0" smtClean="0"/>
              <a:t>radiation releases </a:t>
            </a:r>
            <a:r>
              <a:rPr lang="en-IN" sz="2000" dirty="0"/>
              <a:t>at several </a:t>
            </a:r>
            <a:r>
              <a:rPr lang="en-IN" sz="2000" dirty="0" smtClean="0"/>
              <a:t>Fukushima Daiichi </a:t>
            </a:r>
            <a:r>
              <a:rPr lang="en-IN" sz="2000" dirty="0"/>
              <a:t>nuclear power </a:t>
            </a:r>
            <a:r>
              <a:rPr lang="en-IN" sz="2000" dirty="0" smtClean="0"/>
              <a:t>plant reactors.</a:t>
            </a:r>
          </a:p>
          <a:p>
            <a:pPr marL="291600" indent="-291600">
              <a:buClr>
                <a:schemeClr val="accent2"/>
              </a:buClr>
              <a:buFont typeface="Arial" panose="020B0604020202020204" pitchFamily="34" charset="0"/>
              <a:buChar char="•"/>
            </a:pPr>
            <a:r>
              <a:rPr lang="en-IN" sz="2000" b="1" dirty="0"/>
              <a:t>2013 </a:t>
            </a:r>
            <a:r>
              <a:rPr lang="en-IN" sz="2000" dirty="0"/>
              <a:t>A “garbage patch” in </a:t>
            </a:r>
            <a:r>
              <a:rPr lang="en-IN" sz="2000" dirty="0" smtClean="0"/>
              <a:t>South Pacific </a:t>
            </a:r>
            <a:r>
              <a:rPr lang="en-IN" sz="2000" dirty="0"/>
              <a:t>Ocean </a:t>
            </a:r>
            <a:r>
              <a:rPr lang="en-IN" sz="2000" dirty="0" smtClean="0"/>
              <a:t>discovered, covering </a:t>
            </a:r>
            <a:r>
              <a:rPr lang="en-IN" sz="2000" dirty="0"/>
              <a:t>at least 700,000 </a:t>
            </a:r>
            <a:r>
              <a:rPr lang="en-IN" sz="2000" dirty="0" smtClean="0"/>
              <a:t>square kilometre of </a:t>
            </a:r>
            <a:r>
              <a:rPr lang="en-IN" sz="2000" dirty="0"/>
              <a:t>the ocean surface</a:t>
            </a:r>
            <a:r>
              <a:rPr lang="en-IN" sz="2000" dirty="0" smtClean="0"/>
              <a:t>.</a:t>
            </a:r>
          </a:p>
          <a:p>
            <a:pPr marL="291600" indent="-291600">
              <a:buClr>
                <a:schemeClr val="accent2"/>
              </a:buClr>
              <a:buFont typeface="Arial" panose="020B0604020202020204" pitchFamily="34" charset="0"/>
              <a:buChar char="•"/>
            </a:pPr>
            <a:r>
              <a:rPr lang="en-IN" sz="2000" b="1" dirty="0"/>
              <a:t>2013 </a:t>
            </a:r>
            <a:r>
              <a:rPr lang="en-IN" sz="2000" dirty="0"/>
              <a:t>The </a:t>
            </a:r>
            <a:r>
              <a:rPr lang="en-IN" sz="2000" dirty="0" smtClean="0"/>
              <a:t>E</a:t>
            </a:r>
            <a:r>
              <a:rPr lang="en-IN" sz="100" dirty="0" smtClean="0"/>
              <a:t> </a:t>
            </a:r>
            <a:r>
              <a:rPr lang="en-IN" sz="2000" dirty="0" smtClean="0"/>
              <a:t>P</a:t>
            </a:r>
            <a:r>
              <a:rPr lang="en-IN" sz="100" dirty="0" smtClean="0"/>
              <a:t> </a:t>
            </a:r>
            <a:r>
              <a:rPr lang="en-IN" sz="2000" dirty="0" smtClean="0"/>
              <a:t>A </a:t>
            </a:r>
            <a:r>
              <a:rPr lang="en-IN" sz="2000" dirty="0"/>
              <a:t>began </a:t>
            </a:r>
            <a:r>
              <a:rPr lang="en-IN" sz="2000" dirty="0" smtClean="0"/>
              <a:t>regulating greenhouse </a:t>
            </a:r>
            <a:r>
              <a:rPr lang="en-IN" sz="2000" dirty="0"/>
              <a:t>gas emissions </a:t>
            </a:r>
            <a:r>
              <a:rPr lang="en-IN" sz="2000" dirty="0" smtClean="0"/>
              <a:t>from coal-fired </a:t>
            </a:r>
            <a:r>
              <a:rPr lang="en-IN" sz="2000" dirty="0"/>
              <a:t>power plants</a:t>
            </a:r>
            <a:r>
              <a:rPr lang="en-IN" sz="2000" dirty="0" smtClean="0"/>
              <a:t>.</a:t>
            </a:r>
          </a:p>
          <a:p>
            <a:pPr marL="291600" indent="-291600">
              <a:buClr>
                <a:schemeClr val="accent2"/>
              </a:buClr>
              <a:buFont typeface="Arial" panose="020B0604020202020204" pitchFamily="34" charset="0"/>
              <a:buChar char="•"/>
            </a:pPr>
            <a:r>
              <a:rPr lang="en-IN" sz="2000" b="1" dirty="0"/>
              <a:t>2014 </a:t>
            </a:r>
            <a:r>
              <a:rPr lang="en-IN" sz="2000" dirty="0"/>
              <a:t>Fifth </a:t>
            </a:r>
            <a:r>
              <a:rPr lang="en-IN" sz="2000" dirty="0" smtClean="0"/>
              <a:t>I</a:t>
            </a:r>
            <a:r>
              <a:rPr lang="en-IN" sz="100" dirty="0" smtClean="0"/>
              <a:t> </a:t>
            </a:r>
            <a:r>
              <a:rPr lang="en-IN" sz="2000" dirty="0" smtClean="0"/>
              <a:t>P</a:t>
            </a:r>
            <a:r>
              <a:rPr lang="en-IN" sz="100" dirty="0" smtClean="0"/>
              <a:t> </a:t>
            </a:r>
            <a:r>
              <a:rPr lang="en-IN" sz="2000" dirty="0" smtClean="0"/>
              <a:t>C</a:t>
            </a:r>
            <a:r>
              <a:rPr lang="en-IN" sz="100" dirty="0" smtClean="0"/>
              <a:t> </a:t>
            </a:r>
            <a:r>
              <a:rPr lang="en-IN" sz="2000" dirty="0" smtClean="0"/>
              <a:t>C Assessment concludes </a:t>
            </a:r>
            <a:r>
              <a:rPr lang="en-IN" sz="2000" dirty="0"/>
              <a:t>with even </a:t>
            </a:r>
            <a:r>
              <a:rPr lang="en-IN" sz="2000" dirty="0" smtClean="0"/>
              <a:t>more confidence </a:t>
            </a:r>
            <a:r>
              <a:rPr lang="en-IN" sz="2000" dirty="0"/>
              <a:t>that human </a:t>
            </a:r>
            <a:r>
              <a:rPr lang="en-IN" sz="2000" dirty="0" smtClean="0"/>
              <a:t>activities drive </a:t>
            </a:r>
            <a:r>
              <a:rPr lang="en-IN" sz="2000" dirty="0"/>
              <a:t>our changing climate</a:t>
            </a:r>
            <a:r>
              <a:rPr lang="en-IN" sz="2000" dirty="0" smtClean="0"/>
              <a:t>.</a:t>
            </a:r>
          </a:p>
          <a:p>
            <a:pPr marL="291600" indent="-291600">
              <a:buClr>
                <a:schemeClr val="accent2"/>
              </a:buClr>
              <a:buFont typeface="Arial" panose="020B0604020202020204" pitchFamily="34" charset="0"/>
              <a:buChar char="•"/>
            </a:pPr>
            <a:r>
              <a:rPr lang="en-IN" sz="2000" b="1" dirty="0"/>
              <a:t>2016 </a:t>
            </a:r>
            <a:r>
              <a:rPr lang="en-IN" sz="2000" dirty="0" smtClean="0"/>
              <a:t>was </a:t>
            </a:r>
            <a:r>
              <a:rPr lang="en-IN" sz="2000" dirty="0"/>
              <a:t>the hottest </a:t>
            </a:r>
            <a:r>
              <a:rPr lang="en-IN" sz="2000" dirty="0" smtClean="0"/>
              <a:t>year on </a:t>
            </a:r>
            <a:r>
              <a:rPr lang="en-IN" sz="2000" dirty="0"/>
              <a:t>record; each of the </a:t>
            </a:r>
            <a:r>
              <a:rPr lang="en-IN" sz="2000" dirty="0" smtClean="0"/>
              <a:t>three previous </a:t>
            </a:r>
            <a:r>
              <a:rPr lang="en-IN" sz="2000" dirty="0"/>
              <a:t>years likewise set </a:t>
            </a:r>
            <a:r>
              <a:rPr lang="en-IN" sz="2000" dirty="0" smtClean="0"/>
              <a:t>a new </a:t>
            </a:r>
            <a:r>
              <a:rPr lang="en-IN" sz="2000" dirty="0"/>
              <a:t>record.</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19</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95332397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fontScale="90000"/>
          </a:bodyPr>
          <a:lstStyle/>
          <a:p>
            <a:r>
              <a:rPr lang="en-US" altLang="en-US" b="1" dirty="0">
                <a:ea typeface="ＭＳ Ｐゴシック" panose="020B0600070205080204" pitchFamily="34" charset="-128"/>
              </a:rPr>
              <a:t>Environmental Laws, Economics, and Ethics</a:t>
            </a:r>
          </a:p>
        </p:txBody>
      </p:sp>
      <p:pic>
        <p:nvPicPr>
          <p:cNvPr id="9" name="Picture 1" descr="A photo. Urban air pollution in Beijing, China. The Beijing skyline also shows a dense fog. Dong Wenjie/Getty Images"/>
          <p:cNvPicPr>
            <a:picLocks noGrp="1" noChangeAspect="1"/>
          </p:cNvPicPr>
          <p:nvPr>
            <p:ph sz="quarter" idx="16"/>
          </p:nvPr>
        </p:nvPicPr>
        <p:blipFill>
          <a:blip r:embed="rId2">
            <a:extLst>
              <a:ext uri="{28A0092B-C50C-407E-A947-70E740481C1C}">
                <a14:useLocalDpi xmlns:a14="http://schemas.microsoft.com/office/drawing/2010/main" val="0"/>
              </a:ext>
            </a:extLst>
          </a:blip>
          <a:srcRect/>
          <a:stretch>
            <a:fillRect/>
          </a:stretch>
        </p:blipFill>
        <p:spPr bwMode="auto">
          <a:xfrm>
            <a:off x="1005520" y="1751787"/>
            <a:ext cx="6650890" cy="429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0"/>
          </p:nvPr>
        </p:nvSpPr>
        <p:spPr/>
        <p:txBody>
          <a:bodyPr/>
          <a:lstStyle/>
          <a:p>
            <a:fld id="{67B19427-F580-D146-B60E-4CADEE75497F}" type="slidenum">
              <a:rPr lang="en-US" smtClean="0"/>
              <a:pPr/>
              <a:t>2</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89449080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685799"/>
          </a:xfrm>
        </p:spPr>
        <p:txBody>
          <a:bodyPr>
            <a:normAutofit/>
          </a:bodyPr>
          <a:lstStyle/>
          <a:p>
            <a:r>
              <a:rPr lang="en-US" altLang="en-US" b="1" dirty="0">
                <a:ea typeface="ＭＳ Ｐゴシック" panose="020B0600070205080204" pitchFamily="34" charset="-128"/>
              </a:rPr>
              <a:t>U.S. Environmental Legislation</a:t>
            </a:r>
            <a:endParaRPr lang="en-IN" b="1" dirty="0"/>
          </a:p>
        </p:txBody>
      </p:sp>
      <p:sp>
        <p:nvSpPr>
          <p:cNvPr id="3" name="Content Placeholder 2"/>
          <p:cNvSpPr>
            <a:spLocks noGrp="1"/>
          </p:cNvSpPr>
          <p:nvPr>
            <p:ph sz="quarter" idx="16"/>
          </p:nvPr>
        </p:nvSpPr>
        <p:spPr>
          <a:xfrm>
            <a:off x="304800" y="1600199"/>
            <a:ext cx="8534400" cy="4572001"/>
          </a:xfrm>
        </p:spPr>
        <p:txBody>
          <a:bodyPr/>
          <a:lstStyle/>
          <a:p>
            <a:pPr marL="291600" indent="-291600">
              <a:spcBef>
                <a:spcPts val="8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Broad public desire for change</a:t>
            </a:r>
          </a:p>
          <a:p>
            <a:pPr marL="291600" indent="-291600">
              <a:spcBef>
                <a:spcPts val="8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Environmental Protection Agency</a:t>
            </a:r>
          </a:p>
          <a:p>
            <a:pPr marL="622800" lvl="1" indent="-320400">
              <a:spcBef>
                <a:spcPts val="8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Established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70</a:t>
            </a:r>
            <a:endParaRPr lang="en-US" altLang="en-US" sz="2600" dirty="0">
              <a:latin typeface="Calibri" panose="020F0502020204030204" pitchFamily="34" charset="0"/>
              <a:ea typeface="ＭＳ Ｐゴシック" panose="020B0600070205080204" pitchFamily="34" charset="-128"/>
              <a:cs typeface="Calibri" panose="020F0502020204030204" pitchFamily="34" charset="0"/>
            </a:endParaRPr>
          </a:p>
          <a:p>
            <a:pPr marL="291600" indent="-291600">
              <a:spcBef>
                <a:spcPts val="8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National Environmental Policy Act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N</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E</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P</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A</a:t>
            </a:r>
            <a:r>
              <a:rPr lang="en-US" altLang="en-US" dirty="0">
                <a:latin typeface="Calibri" panose="020F0502020204030204" pitchFamily="34" charset="0"/>
                <a:ea typeface="ＭＳ Ｐゴシック" panose="020B0600070205080204" pitchFamily="34" charset="-128"/>
                <a:cs typeface="Calibri" panose="020F0502020204030204" pitchFamily="34" charset="0"/>
              </a:rPr>
              <a:t>)</a:t>
            </a:r>
          </a:p>
          <a:p>
            <a:pPr marL="622800" lvl="1" indent="-320400">
              <a:spcBef>
                <a:spcPts val="8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Cornerstone of Environmental Law</a:t>
            </a:r>
          </a:p>
          <a:p>
            <a:pPr marL="622800" lvl="1" indent="-320400">
              <a:spcBef>
                <a:spcPts val="8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Requires Environmental Impact Statements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E</a:t>
            </a:r>
            <a:r>
              <a:rPr lang="en-US" altLang="en-US" sz="1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I</a:t>
            </a:r>
            <a:r>
              <a:rPr lang="en-US" altLang="en-US" sz="1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S</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 for any proposed federal action</a:t>
            </a:r>
          </a:p>
          <a:p>
            <a:pPr marL="1026000" lvl="2" indent="-230400">
              <a:spcBef>
                <a:spcPts val="800"/>
              </a:spcBef>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Ex: highway or dam construction</a:t>
            </a:r>
          </a:p>
          <a:p>
            <a:pPr marL="622800" lvl="1" indent="-320400">
              <a:spcBef>
                <a:spcPts val="8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Revolutionized environmental protection in U.S.</a:t>
            </a:r>
          </a:p>
          <a:p>
            <a:pPr marL="291600" indent="-291600">
              <a:spcBef>
                <a:spcPts val="8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Table 2.1 in textbook provides a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list</a:t>
            </a:r>
            <a:endParaRPr lang="en-IN"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20</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84643593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22326"/>
            <a:ext cx="8534400" cy="685799"/>
          </a:xfrm>
        </p:spPr>
        <p:txBody>
          <a:bodyPr/>
          <a:lstStyle/>
          <a:p>
            <a:r>
              <a:rPr lang="en-US" altLang="en-US" b="1" dirty="0">
                <a:ea typeface="ＭＳ Ｐゴシック" panose="020B0600070205080204" pitchFamily="34" charset="-128"/>
              </a:rPr>
              <a:t>Environmental Impact Statement</a:t>
            </a:r>
            <a:endParaRPr lang="en-IN" b="1" dirty="0"/>
          </a:p>
        </p:txBody>
      </p:sp>
      <p:pic>
        <p:nvPicPr>
          <p:cNvPr id="6" name="Content Placeholder 5" descr="An environmental impact statement or E I S includes the following phrases. How will the project impact wildlife habitat? How will the landscape be altered? Will the project harm any endangered species? How will stream flow rates change? How will air quality be affected? How will increased soil erosion impact water quality?"/>
          <p:cNvPicPr>
            <a:picLocks noGrp="1" noChangeAspect="1"/>
          </p:cNvPicPr>
          <p:nvPr>
            <p:ph sz="quarter" idx="16"/>
          </p:nvPr>
        </p:nvPicPr>
        <p:blipFill>
          <a:blip r:embed="rId2"/>
          <a:stretch>
            <a:fillRect/>
          </a:stretch>
        </p:blipFill>
        <p:spPr>
          <a:xfrm>
            <a:off x="1089215" y="1660525"/>
            <a:ext cx="6965569" cy="4603750"/>
          </a:xfrm>
          <a:prstGeom prst="rect">
            <a:avLst/>
          </a:prstGeom>
        </p:spPr>
      </p:pic>
      <p:sp>
        <p:nvSpPr>
          <p:cNvPr id="4" name="Slide Number Placeholder 3"/>
          <p:cNvSpPr>
            <a:spLocks noGrp="1"/>
          </p:cNvSpPr>
          <p:nvPr>
            <p:ph type="sldNum" sz="quarter" idx="10"/>
          </p:nvPr>
        </p:nvSpPr>
        <p:spPr>
          <a:xfrm>
            <a:off x="6457950" y="6358925"/>
            <a:ext cx="2381250" cy="365125"/>
          </a:xfrm>
        </p:spPr>
        <p:txBody>
          <a:bodyPr/>
          <a:lstStyle/>
          <a:p>
            <a:fld id="{67B19427-F580-D146-B60E-4CADEE75497F}" type="slidenum">
              <a:rPr lang="en-US" smtClean="0"/>
              <a:pPr/>
              <a:t>21</a:t>
            </a:fld>
            <a:endParaRPr lang="en-US" dirty="0"/>
          </a:p>
        </p:txBody>
      </p:sp>
      <p:sp>
        <p:nvSpPr>
          <p:cNvPr id="5" name="Footer Placeholder 4"/>
          <p:cNvSpPr>
            <a:spLocks noGrp="1"/>
          </p:cNvSpPr>
          <p:nvPr>
            <p:ph type="ftr" sz="quarter" idx="11"/>
          </p:nvPr>
        </p:nvSpPr>
        <p:spPr>
          <a:xfrm>
            <a:off x="3028950" y="6358925"/>
            <a:ext cx="3086100" cy="365125"/>
          </a:xfrm>
        </p:spPr>
        <p:txBody>
          <a:bodyPr/>
          <a:lstStyle/>
          <a:p>
            <a:r>
              <a:rPr lang="en-US" dirty="0" smtClean="0"/>
              <a:t>Copyright ©2018 John Wiley &amp; Sons, Inc. </a:t>
            </a:r>
            <a:endParaRPr lang="en-US" dirty="0"/>
          </a:p>
        </p:txBody>
      </p:sp>
    </p:spTree>
    <p:extLst>
      <p:ext uri="{BB962C8B-B14F-4D97-AF65-F5344CB8AC3E}">
        <p14:creationId xmlns:p14="http://schemas.microsoft.com/office/powerpoint/2010/main" val="376644534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Focus of Environmental Legislation</a:t>
            </a:r>
            <a:endParaRPr lang="en-IN" b="1" dirty="0"/>
          </a:p>
        </p:txBody>
      </p:sp>
      <p:sp>
        <p:nvSpPr>
          <p:cNvPr id="3" name="Content Placeholder 2"/>
          <p:cNvSpPr>
            <a:spLocks noGrp="1"/>
          </p:cNvSpPr>
          <p:nvPr>
            <p:ph sz="quarter" idx="16"/>
          </p:nvPr>
        </p:nvSpPr>
        <p:spPr>
          <a:xfrm>
            <a:off x="304800" y="1752600"/>
            <a:ext cx="44196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Numerous laws passed since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70</a:t>
            </a:r>
            <a:endParaRPr lang="en-US" altLang="en-US" dirty="0">
              <a:latin typeface="Calibri" panose="020F0502020204030204" pitchFamily="34" charset="0"/>
              <a:ea typeface="ＭＳ Ｐゴシック" panose="020B0600070205080204" pitchFamily="34" charset="-128"/>
              <a:cs typeface="Calibri" panose="020F0502020204030204" pitchFamily="34" charset="0"/>
            </a:endParaRP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They address: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Clean water</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Clean air</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Energy conservation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Hazardous waste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Pesticides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Federal regulation of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pollution</a:t>
            </a:r>
            <a:endParaRPr lang="en-IN" sz="2600" dirty="0">
              <a:latin typeface="Calibri" panose="020F0502020204030204" pitchFamily="34" charset="0"/>
              <a:cs typeface="Calibri" panose="020F0502020204030204" pitchFamily="34" charset="0"/>
            </a:endParaRPr>
          </a:p>
        </p:txBody>
      </p:sp>
      <p:pic>
        <p:nvPicPr>
          <p:cNvPr id="7" name="Content Placeholder 6" descr="A photo. Three tall smokestacks at a plant. © Stock Connection/SuperStock"/>
          <p:cNvPicPr>
            <a:picLocks noGrp="1" noChangeAspect="1"/>
          </p:cNvPicPr>
          <p:nvPr>
            <p:ph sz="quarter" idx="17"/>
          </p:nvPr>
        </p:nvPicPr>
        <p:blipFill>
          <a:blip r:embed="rId2"/>
          <a:stretch>
            <a:fillRect/>
          </a:stretch>
        </p:blipFill>
        <p:spPr>
          <a:xfrm>
            <a:off x="5432605" y="1690019"/>
            <a:ext cx="3114759" cy="442411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22</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19717683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143000"/>
          </a:xfrm>
        </p:spPr>
        <p:txBody>
          <a:bodyPr>
            <a:noAutofit/>
          </a:bodyPr>
          <a:lstStyle/>
          <a:p>
            <a:r>
              <a:rPr lang="en-US" altLang="en-US" b="1" dirty="0">
                <a:ea typeface="ＭＳ Ｐゴシック" panose="020B0600070205080204" pitchFamily="34" charset="-128"/>
              </a:rPr>
              <a:t>Important Federal Environmental Legislation</a:t>
            </a:r>
            <a:endParaRPr lang="en-IN" b="1" dirty="0"/>
          </a:p>
        </p:txBody>
      </p:sp>
      <p:sp>
        <p:nvSpPr>
          <p:cNvPr id="7" name="Content Placeholder 6"/>
          <p:cNvSpPr>
            <a:spLocks noGrp="1"/>
          </p:cNvSpPr>
          <p:nvPr>
            <p:ph sz="quarter" idx="16"/>
          </p:nvPr>
        </p:nvSpPr>
        <p:spPr>
          <a:xfrm>
            <a:off x="304800" y="1752600"/>
            <a:ext cx="8534400" cy="381000"/>
          </a:xfrm>
        </p:spPr>
        <p:txBody>
          <a:bodyPr/>
          <a:lstStyle/>
          <a:p>
            <a:r>
              <a:rPr lang="en-IN" sz="2400" b="1" dirty="0" smtClean="0">
                <a:solidFill>
                  <a:schemeClr val="accent2"/>
                </a:solidFill>
              </a:rPr>
              <a:t>Table 2.1</a:t>
            </a:r>
            <a:r>
              <a:rPr lang="en-IN" sz="2400" b="1" dirty="0" smtClean="0"/>
              <a:t> Some Important Federal Environmental Legislation</a:t>
            </a:r>
            <a:endParaRPr lang="en-IN" sz="2400" b="1" dirty="0"/>
          </a:p>
        </p:txBody>
      </p:sp>
      <p:pic>
        <p:nvPicPr>
          <p:cNvPr id="13" name="Content Placeholder 12" descr="Important environmental legislation includes the following by type of legislation. General. Freedom of Information Act of 19 66, National Environmental Policy Act of 19 69, National Environmental Education Act of 19 90. Conservation of Energy and Renewable Energy Resource. Energy Policy and Conservation Act of 19 75, Northwest Power Act of 19 80, National Appliance Energy Conservation Act of 19 87, Energy Policy Act of 19 92, American Recovery Reinvestment Act of 2008. Conservation of Wildlife. Fish and Wildlife Act of 19 56, Anadromous Fish Conservation Act of 19 65, Fur Seal Act of 19 66, National Wildlife Refuge System Act of 19 66, Species Conservation Act of 19 66, Marine Mammal Protection Act of 19 72, Endangered Species Act of 19 73, Federal Noxious Weed Act of 19 74, Magnuson Fishery Conservation and Management Act of 19 76, Whale Conservation and Protection Study Act of 19 76, Fish and Wildlife Improvement Act of 19 78, Fish and Wildlife Conservation Act of 19 80, Fur Seal Act Amendments of 19 83, Wild Bird Conservation Act of 19 92, National Invasive Species Act of 19 96, Emergency Wetlands Resources Act of 19 86, North American Wetlands Conservation Act of 19 89, California Desert Protection Act of 19 94, Food, Conservation, and Energy Act of 2008 (the latest version of the farm bill, which has been amended and renamed every 5 years or so since the 19 30s. Air Quality and Noise Control. Noise Control Act of 19 65, Clean Air Act of 19 70, Quiet Communities Act of 19 78, Asbestos Hazard and Emergency Response Act of 19 86, Clean Air Act Amendments of 19 90. Water Quality and Management. Refuse Act of 18 99, Water Resources Research Act of 19 64, Water Resources Planning Act of 19 65, Clean Water Act of 19 72, Ocean Dumping Act of 19 72, Safe Drinking Water Act of 19 74, National Ocean Pollution Planning Act of 19 78, Water Resources Development Act of 19 86, Great Lakes Toxic Substance Control Agreement of 19 86, Water Quality Act of 19 87 (amendment of Clean Water Act), Ocean Dumping Ban Act of 19 88, Oceans Act of 2000."/>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685800" y="2209799"/>
            <a:ext cx="6479507" cy="4083189"/>
          </a:xfrm>
        </p:spPr>
      </p:pic>
      <p:sp>
        <p:nvSpPr>
          <p:cNvPr id="4" name="Slide Number Placeholder 3"/>
          <p:cNvSpPr>
            <a:spLocks noGrp="1"/>
          </p:cNvSpPr>
          <p:nvPr>
            <p:ph type="sldNum" sz="quarter" idx="10"/>
          </p:nvPr>
        </p:nvSpPr>
        <p:spPr/>
        <p:txBody>
          <a:bodyPr/>
          <a:lstStyle/>
          <a:p>
            <a:fld id="{67B19427-F580-D146-B60E-4CADEE75497F}" type="slidenum">
              <a:rPr lang="en-US" smtClean="0"/>
              <a:pPr/>
              <a:t>23</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95985098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8610600" cy="1143001"/>
          </a:xfrm>
        </p:spPr>
        <p:txBody>
          <a:bodyPr>
            <a:noAutofit/>
          </a:bodyPr>
          <a:lstStyle/>
          <a:p>
            <a:r>
              <a:rPr lang="en-US" altLang="en-US" b="1" dirty="0">
                <a:ea typeface="ＭＳ Ｐゴシック" panose="020B0600070205080204" pitchFamily="34" charset="-128"/>
              </a:rPr>
              <a:t>Additional Important Federal Environmental Legislation</a:t>
            </a:r>
            <a:endParaRPr lang="en-IN" b="1" dirty="0"/>
          </a:p>
        </p:txBody>
      </p:sp>
      <p:pic>
        <p:nvPicPr>
          <p:cNvPr id="6" name="Content Placeholder 5" descr="Important environmental legislation includes the following by type of legislation. Conservation of Land. General Revision Act of 18 91, Taylor Grazing Act of 19 34, Soil Conservation Act of 19 35, Multiple Use Sustained Yield Act of 19 60 (re: national forests), Wilderness Act of 19 64, Land and Water Conservation Fund Act of 19 65, Wild and Scenic Rivers Act of 19 68, National Trails System Act of 19 68, Coastal Zone Management Act of 19 72, National Reserves Management Act of 19 74, Forest and Rangeland Renewal Resources Act of 19 74, Federal Land Policy and Management Act of 19 76, National Forest Management Act of 19 76, Soil and Water Resources Conservation Act of 19 77, Surface Mining Control and Reclamation Act of 19 77, Public Rangelands Improvement Act of 19 78, Antarctic Conservation Act of 19 78, Endangered American Wilderness Act of 19 78, Alaska National Interest Lands Act of 19 80, Coastal Barrier Resources Act of 19 82. Control of Pesticides. Food, Drug, and Cosmetics Act of 19 38, Federal Insecticide, Fungicide, and Rodenticide Act of 19 47, Food Quality Protection Act of 19 96. Management of Solid and Hazardous Wastes. Solid Waste Disposal Act of 19 65, Resource Recovery Act of 19 70, Hazardous Materials Transportation Act of 19 75, Toxic Substances Control Act of 19 76, Low-Level Radioactive Policy Act of 19 80, Comprehensive Environmental Response, Compensation, and Liability (Superfund) Act of 19 80, Nuclear Waste Policy Act of 19 82, Hazardous and Solid Waste Amendments of 19 84, Superfund Amendments and Reauthorization Act of 19 86, Medical Waste Tracking Act of 19 88, Marine Plastic Pollution Control Act of 19 87, Oil Pollution Act of 19 90, Pollution Prevention Act of 19 90, State or Regional Solid Waste Plans (R C R A Subtitle D) of 19 91."/>
          <p:cNvPicPr>
            <a:picLocks noGrp="1" noChangeAspect="1"/>
          </p:cNvPicPr>
          <p:nvPr>
            <p:ph sz="quarter" idx="16"/>
          </p:nvPr>
        </p:nvPicPr>
        <p:blipFill>
          <a:blip r:embed="rId2"/>
          <a:stretch>
            <a:fillRect/>
          </a:stretch>
        </p:blipFill>
        <p:spPr>
          <a:xfrm>
            <a:off x="326374" y="1905000"/>
            <a:ext cx="8512826" cy="4322805"/>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24</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50886581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8610600" cy="1143001"/>
          </a:xfrm>
        </p:spPr>
        <p:txBody>
          <a:bodyPr>
            <a:noAutofit/>
          </a:bodyPr>
          <a:lstStyle/>
          <a:p>
            <a:r>
              <a:rPr lang="en-US" altLang="en-US" b="1" dirty="0">
                <a:ea typeface="ＭＳ Ｐゴシック" panose="020B0600070205080204" pitchFamily="34" charset="-128"/>
              </a:rPr>
              <a:t>Positive Effects of Environmental Legislation since </a:t>
            </a:r>
            <a:r>
              <a:rPr lang="en-US" altLang="en-US" b="1" dirty="0" smtClean="0">
                <a:ea typeface="ＭＳ Ｐゴシック" panose="020B0600070205080204" pitchFamily="34" charset="-128"/>
              </a:rPr>
              <a:t>19</a:t>
            </a:r>
            <a:r>
              <a:rPr lang="en-US" altLang="en-US" sz="100" b="1" dirty="0" smtClean="0">
                <a:ea typeface="ＭＳ Ｐゴシック" panose="020B0600070205080204" pitchFamily="34" charset="-128"/>
              </a:rPr>
              <a:t> </a:t>
            </a:r>
            <a:r>
              <a:rPr lang="en-US" altLang="en-US" b="1" dirty="0" smtClean="0">
                <a:ea typeface="ＭＳ Ｐゴシック" panose="020B0600070205080204" pitchFamily="34" charset="-128"/>
              </a:rPr>
              <a:t>70</a:t>
            </a:r>
            <a:endParaRPr lang="en-IN" b="1" dirty="0"/>
          </a:p>
        </p:txBody>
      </p:sp>
      <p:sp>
        <p:nvSpPr>
          <p:cNvPr id="3" name="Content Placeholder 2"/>
          <p:cNvSpPr>
            <a:spLocks noGrp="1"/>
          </p:cNvSpPr>
          <p:nvPr>
            <p:ph sz="quarter" idx="16"/>
          </p:nvPr>
        </p:nvSpPr>
        <p:spPr>
          <a:xfrm>
            <a:off x="304800" y="1905000"/>
            <a:ext cx="8534400" cy="27432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23 national parks established to total of 59</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Millions of hectares vulnerable to erosion withdrawn from farming reducing soil erosion</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Previously endangered species are doing better</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Great improvements in energy efficiency and conservation </a:t>
            </a:r>
            <a:r>
              <a:rPr lang="en-US" altLang="en-US" dirty="0" smtClean="0">
                <a:ea typeface="ＭＳ Ｐゴシック" panose="020B0600070205080204" pitchFamily="34" charset="-128"/>
              </a:rPr>
              <a:t>technology</a:t>
            </a:r>
            <a:endParaRPr lang="en-IN" dirty="0"/>
          </a:p>
        </p:txBody>
      </p:sp>
      <p:sp>
        <p:nvSpPr>
          <p:cNvPr id="4" name="Slide Number Placeholder 3"/>
          <p:cNvSpPr>
            <a:spLocks noGrp="1"/>
          </p:cNvSpPr>
          <p:nvPr>
            <p:ph type="sldNum" sz="quarter" idx="10"/>
          </p:nvPr>
        </p:nvSpPr>
        <p:spPr/>
        <p:txBody>
          <a:bodyPr/>
          <a:lstStyle/>
          <a:p>
            <a:fld id="{67B19427-F580-D146-B60E-4CADEE75497F}" type="slidenum">
              <a:rPr lang="en-US" smtClean="0"/>
              <a:pPr/>
              <a:t>25</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54359142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Success of Pollution Control Efforts</a:t>
            </a:r>
            <a:endParaRPr lang="en-IN" b="1" dirty="0"/>
          </a:p>
        </p:txBody>
      </p:sp>
      <p:sp>
        <p:nvSpPr>
          <p:cNvPr id="3" name="Content Placeholder 2"/>
          <p:cNvSpPr>
            <a:spLocks noGrp="1"/>
          </p:cNvSpPr>
          <p:nvPr>
            <p:ph sz="quarter" idx="16"/>
          </p:nvPr>
        </p:nvSpPr>
        <p:spPr>
          <a:xfrm>
            <a:off x="304800" y="1752600"/>
            <a:ext cx="7239000" cy="15240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Since </a:t>
            </a:r>
            <a:r>
              <a:rPr lang="en-US" altLang="en-US"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70 </a:t>
            </a:r>
            <a:r>
              <a:rPr lang="en-US" altLang="en-US" sz="3200" dirty="0">
                <a:ea typeface="ＭＳ Ｐゴシック" panose="020B0600070205080204" pitchFamily="34" charset="-128"/>
              </a:rPr>
              <a:t>- </a:t>
            </a:r>
            <a:r>
              <a:rPr lang="en-US" altLang="en-US" dirty="0">
                <a:ea typeface="ＭＳ Ｐゴシック" panose="020B0600070205080204" pitchFamily="34" charset="-128"/>
              </a:rPr>
              <a:t>Six air pollutants have dropped by 25% (not </a:t>
            </a:r>
            <a:r>
              <a:rPr lang="en-US" altLang="en-US" dirty="0" smtClean="0">
                <a:ea typeface="ＭＳ Ｐゴシック" panose="020B0600070205080204" pitchFamily="34" charset="-128"/>
              </a:rPr>
              <a:t>C</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O</a:t>
            </a:r>
            <a:r>
              <a:rPr lang="en-US" altLang="en-US" baseline="-25000" dirty="0" smtClean="0">
                <a:ea typeface="ＭＳ Ｐゴシック" panose="020B0600070205080204" pitchFamily="34" charset="-128"/>
              </a:rPr>
              <a:t>2</a:t>
            </a:r>
            <a:r>
              <a:rPr lang="en-US" altLang="en-US" dirty="0">
                <a:ea typeface="ＭＳ Ｐゴシック" panose="020B0600070205080204" pitchFamily="34" charset="-128"/>
              </a:rPr>
              <a:t>), lead to nearly zero</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Since </a:t>
            </a:r>
            <a:r>
              <a:rPr lang="en-US" altLang="en-US"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90 </a:t>
            </a:r>
            <a:r>
              <a:rPr lang="en-US" altLang="en-US" sz="3200" dirty="0">
                <a:ea typeface="ＭＳ Ｐゴシック" panose="020B0600070205080204" pitchFamily="34" charset="-128"/>
              </a:rPr>
              <a:t>– </a:t>
            </a:r>
            <a:r>
              <a:rPr lang="en-US" altLang="en-US" dirty="0">
                <a:ea typeface="ＭＳ Ｐゴシック" panose="020B0600070205080204" pitchFamily="34" charset="-128"/>
              </a:rPr>
              <a:t>sulfur dioxide levels dropped by</a:t>
            </a:r>
            <a:endParaRPr lang="en-IN" dirty="0"/>
          </a:p>
        </p:txBody>
      </p:sp>
      <p:graphicFrame>
        <p:nvGraphicFramePr>
          <p:cNvPr id="8" name="Content Placeholder 7" descr="approximately 75%."/>
          <p:cNvGraphicFramePr>
            <a:graphicFrameLocks noGrp="1" noChangeAspect="1"/>
          </p:cNvGraphicFramePr>
          <p:nvPr>
            <p:ph sz="quarter" idx="18"/>
            <p:extLst>
              <p:ext uri="{D42A27DB-BD31-4B8C-83A1-F6EECF244321}">
                <p14:modId xmlns:p14="http://schemas.microsoft.com/office/powerpoint/2010/main" val="3974541091"/>
              </p:ext>
            </p:extLst>
          </p:nvPr>
        </p:nvGraphicFramePr>
        <p:xfrm>
          <a:off x="7296061" y="2789888"/>
          <a:ext cx="978744" cy="381856"/>
        </p:xfrm>
        <a:graphic>
          <a:graphicData uri="http://schemas.openxmlformats.org/presentationml/2006/ole">
            <mc:AlternateContent xmlns:mc="http://schemas.openxmlformats.org/markup-compatibility/2006">
              <mc:Choice xmlns:v="urn:schemas-microsoft-com:vml" Requires="v">
                <p:oleObj spid="_x0000_s5307" name="Equation" r:id="rId3" imgW="419040" imgH="164880" progId="Equation.DSMT4">
                  <p:embed/>
                </p:oleObj>
              </mc:Choice>
              <mc:Fallback>
                <p:oleObj name="Equation" r:id="rId3" imgW="419040" imgH="164880" progId="Equation.DSMT4">
                  <p:embed/>
                  <p:pic>
                    <p:nvPicPr>
                      <p:cNvPr id="0" name=""/>
                      <p:cNvPicPr/>
                      <p:nvPr/>
                    </p:nvPicPr>
                    <p:blipFill>
                      <a:blip r:embed="rId4"/>
                      <a:stretch>
                        <a:fillRect/>
                      </a:stretch>
                    </p:blipFill>
                    <p:spPr>
                      <a:xfrm>
                        <a:off x="7296061" y="2789888"/>
                        <a:ext cx="978744" cy="381856"/>
                      </a:xfrm>
                      <a:prstGeom prst="rect">
                        <a:avLst/>
                      </a:prstGeom>
                    </p:spPr>
                  </p:pic>
                </p:oleObj>
              </mc:Fallback>
            </mc:AlternateContent>
          </a:graphicData>
        </a:graphic>
      </p:graphicFrame>
      <p:sp>
        <p:nvSpPr>
          <p:cNvPr id="4" name="Content Placeholder 3"/>
          <p:cNvSpPr>
            <a:spLocks noGrp="1"/>
          </p:cNvSpPr>
          <p:nvPr>
            <p:ph sz="quarter" idx="17"/>
          </p:nvPr>
        </p:nvSpPr>
        <p:spPr>
          <a:xfrm>
            <a:off x="304800" y="3363932"/>
            <a:ext cx="8534400" cy="2657472"/>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In 2015, 91% of U.S. had healthy drinking water (up from 75% in </a:t>
            </a:r>
            <a:r>
              <a:rPr lang="en-US" altLang="en-US"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93</a:t>
            </a:r>
            <a:r>
              <a:rPr lang="en-US" altLang="en-US" dirty="0">
                <a:ea typeface="ＭＳ Ｐゴシック" panose="020B0600070205080204" pitchFamily="34" charset="-128"/>
              </a:rPr>
              <a: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In 2014, 45% of municipal waste is burned as waste-to-energy or recovered for recycling</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In 2015, human exposure under control at 87% of listed hazardous waste sites, up from 37% in </a:t>
            </a:r>
            <a:r>
              <a:rPr lang="en-US" altLang="en-US" dirty="0" smtClean="0">
                <a:ea typeface="ＭＳ Ｐゴシック" panose="020B0600070205080204" pitchFamily="34" charset="-128"/>
              </a:rPr>
              <a:t>2000</a:t>
            </a:r>
            <a:endParaRPr lang="en-IN" dirty="0"/>
          </a:p>
        </p:txBody>
      </p:sp>
      <p:sp>
        <p:nvSpPr>
          <p:cNvPr id="6" name="Slide Number Placeholder 5"/>
          <p:cNvSpPr>
            <a:spLocks noGrp="1"/>
          </p:cNvSpPr>
          <p:nvPr>
            <p:ph type="sldNum" sz="quarter" idx="10"/>
          </p:nvPr>
        </p:nvSpPr>
        <p:spPr/>
        <p:txBody>
          <a:bodyPr/>
          <a:lstStyle/>
          <a:p>
            <a:fld id="{67B19427-F580-D146-B60E-4CADEE75497F}" type="slidenum">
              <a:rPr lang="en-US" smtClean="0"/>
              <a:pPr/>
              <a:t>26</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47498394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Strategies for Pollution Control</a:t>
            </a:r>
            <a:endParaRPr lang="en-IN" b="1" dirty="0"/>
          </a:p>
        </p:txBody>
      </p:sp>
      <p:sp>
        <p:nvSpPr>
          <p:cNvPr id="3" name="Content Placeholder 2"/>
          <p:cNvSpPr>
            <a:spLocks noGrp="1"/>
          </p:cNvSpPr>
          <p:nvPr>
            <p:ph sz="quarter" idx="16"/>
          </p:nvPr>
        </p:nvSpPr>
        <p:spPr>
          <a:xfrm>
            <a:off x="304800" y="1752600"/>
            <a:ext cx="8534400" cy="2743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Economists favor market based solutions, but other methods are often used</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Command and Control Solutions</a:t>
            </a:r>
          </a:p>
          <a:p>
            <a:pPr marL="1026000" lvl="2">
              <a:spcBef>
                <a:spcPts val="1000"/>
              </a:spcBef>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Government requires particular equipment installed to lower emissions or pollutants</a:t>
            </a:r>
          </a:p>
          <a:p>
            <a:pPr marL="1026000" lvl="2">
              <a:spcBef>
                <a:spcPts val="1000"/>
              </a:spcBef>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Discourages low-cost alternatives or </a:t>
            </a:r>
            <a:r>
              <a:rPr lang="en-US" altLang="en-US" sz="2400" dirty="0" smtClean="0">
                <a:latin typeface="Calibri" panose="020F0502020204030204" pitchFamily="34" charset="0"/>
                <a:ea typeface="ＭＳ Ｐゴシック" panose="020B0600070205080204" pitchFamily="34" charset="-128"/>
                <a:cs typeface="Calibri" panose="020F0502020204030204" pitchFamily="34" charset="0"/>
              </a:rPr>
              <a:t>creativity</a:t>
            </a:r>
            <a:endParaRPr lang="en-IN" sz="24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27</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71266794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Incentive-Based Strategies</a:t>
            </a:r>
            <a:endParaRPr lang="en-IN" b="1" dirty="0"/>
          </a:p>
        </p:txBody>
      </p:sp>
      <p:sp>
        <p:nvSpPr>
          <p:cNvPr id="3" name="Content Placeholder 2"/>
          <p:cNvSpPr>
            <a:spLocks noGrp="1"/>
          </p:cNvSpPr>
          <p:nvPr>
            <p:ph sz="quarter" idx="16"/>
          </p:nvPr>
        </p:nvSpPr>
        <p:spPr>
          <a:xfrm>
            <a:off x="304800" y="1752600"/>
            <a:ext cx="8534400" cy="4495800"/>
          </a:xfrm>
        </p:spPr>
        <p:txBody>
          <a:bodyPr/>
          <a:lstStyle/>
          <a:p>
            <a:pPr marL="291600" lvl="1" indent="-291600">
              <a:spcBef>
                <a:spcPts val="1000"/>
              </a:spcBef>
              <a:buClr>
                <a:schemeClr val="accent2"/>
              </a:buClr>
            </a:pPr>
            <a:r>
              <a:rPr lang="en-US" altLang="en-US" sz="2800" dirty="0">
                <a:ea typeface="ＭＳ Ｐゴシック" panose="020B0600070205080204" pitchFamily="34" charset="-128"/>
              </a:rPr>
              <a:t>Incentive-based regulations (market based strategy to lower pollution)</a:t>
            </a:r>
          </a:p>
          <a:p>
            <a:pPr marL="622800" lvl="2" indent="-320400">
              <a:spcBef>
                <a:spcPts val="1000"/>
              </a:spcBef>
              <a:buClr>
                <a:schemeClr val="accent2"/>
              </a:buClr>
              <a:buSzPct val="80000"/>
              <a:buFont typeface="Courier New" panose="02070309020205020404" pitchFamily="49" charset="0"/>
              <a:buChar char="o"/>
            </a:pPr>
            <a:r>
              <a:rPr lang="en-US" altLang="en-US" sz="2400" dirty="0">
                <a:ea typeface="ＭＳ Ｐゴシック" panose="020B0600070205080204" pitchFamily="34" charset="-128"/>
              </a:rPr>
              <a:t>Environmental Taxes (green taxes)</a:t>
            </a:r>
          </a:p>
          <a:p>
            <a:pPr marL="1144800" lvl="3">
              <a:spcBef>
                <a:spcPts val="1000"/>
              </a:spcBef>
              <a:buClr>
                <a:schemeClr val="accent2"/>
              </a:buClr>
            </a:pPr>
            <a:r>
              <a:rPr lang="en-US" altLang="en-US" sz="2200" dirty="0">
                <a:ea typeface="ＭＳ Ｐゴシック" panose="020B0600070205080204" pitchFamily="34" charset="-128"/>
              </a:rPr>
              <a:t>Identify and replicate societal cost of pollution with emission charge</a:t>
            </a:r>
          </a:p>
          <a:p>
            <a:pPr marL="1144800" lvl="3">
              <a:spcBef>
                <a:spcPts val="1000"/>
              </a:spcBef>
              <a:buClr>
                <a:schemeClr val="accent2"/>
              </a:buClr>
            </a:pPr>
            <a:r>
              <a:rPr lang="en-US" altLang="en-US" sz="2200" dirty="0">
                <a:ea typeface="ＭＳ Ｐゴシック" panose="020B0600070205080204" pitchFamily="34" charset="-128"/>
              </a:rPr>
              <a:t>If taxes are set at correct level, private marginal cost of pollution = social cost of pollution</a:t>
            </a:r>
          </a:p>
          <a:p>
            <a:pPr marL="1144800" lvl="3">
              <a:spcBef>
                <a:spcPts val="1000"/>
              </a:spcBef>
              <a:buClr>
                <a:schemeClr val="accent2"/>
              </a:buClr>
            </a:pPr>
            <a:r>
              <a:rPr lang="en-US" altLang="en-US" sz="2200" dirty="0">
                <a:ea typeface="ＭＳ Ｐゴシック" panose="020B0600070205080204" pitchFamily="34" charset="-128"/>
              </a:rPr>
              <a:t>Ex: Germany and Netherlands tax gas and oil </a:t>
            </a:r>
          </a:p>
          <a:p>
            <a:pPr marL="622800" lvl="2" indent="-320400">
              <a:spcBef>
                <a:spcPts val="1000"/>
              </a:spcBef>
              <a:buClr>
                <a:schemeClr val="accent2"/>
              </a:buClr>
              <a:buSzPct val="80000"/>
              <a:buFont typeface="Courier New" panose="02070309020205020404" pitchFamily="49" charset="0"/>
              <a:buChar char="o"/>
            </a:pPr>
            <a:r>
              <a:rPr lang="en-US" altLang="en-US" sz="2400" dirty="0">
                <a:ea typeface="ＭＳ Ｐゴシック" panose="020B0600070205080204" pitchFamily="34" charset="-128"/>
              </a:rPr>
              <a:t>Tradable Permits</a:t>
            </a:r>
          </a:p>
          <a:p>
            <a:pPr marL="1144800" lvl="3">
              <a:spcBef>
                <a:spcPts val="1000"/>
              </a:spcBef>
              <a:buClr>
                <a:schemeClr val="accent2"/>
              </a:buClr>
            </a:pPr>
            <a:r>
              <a:rPr lang="en-US" altLang="en-US" sz="2200" dirty="0">
                <a:ea typeface="ＭＳ Ｐゴシック" panose="020B0600070205080204" pitchFamily="34" charset="-128"/>
              </a:rPr>
              <a:t>Rely on identifying optimal level of pollution</a:t>
            </a:r>
          </a:p>
          <a:p>
            <a:pPr marL="1144800" lvl="3">
              <a:spcBef>
                <a:spcPts val="1000"/>
              </a:spcBef>
              <a:buClr>
                <a:schemeClr val="accent2"/>
              </a:buClr>
            </a:pPr>
            <a:r>
              <a:rPr lang="en-US" altLang="en-US" sz="2200" dirty="0">
                <a:ea typeface="ＭＳ Ｐゴシック" panose="020B0600070205080204" pitchFamily="34" charset="-128"/>
              </a:rPr>
              <a:t>Permit holder can generate pollution or sell </a:t>
            </a:r>
            <a:r>
              <a:rPr lang="en-US" altLang="en-US" sz="2200" dirty="0" smtClean="0">
                <a:ea typeface="ＭＳ Ｐゴシック" panose="020B0600070205080204" pitchFamily="34" charset="-128"/>
              </a:rPr>
              <a:t>permit</a:t>
            </a:r>
            <a:endParaRPr lang="en-IN" sz="2200" dirty="0"/>
          </a:p>
        </p:txBody>
      </p:sp>
      <p:sp>
        <p:nvSpPr>
          <p:cNvPr id="4" name="Slide Number Placeholder 3"/>
          <p:cNvSpPr>
            <a:spLocks noGrp="1"/>
          </p:cNvSpPr>
          <p:nvPr>
            <p:ph type="sldNum" sz="quarter" idx="10"/>
          </p:nvPr>
        </p:nvSpPr>
        <p:spPr/>
        <p:txBody>
          <a:bodyPr/>
          <a:lstStyle/>
          <a:p>
            <a:fld id="{67B19427-F580-D146-B60E-4CADEE75497F}"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28857024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761999"/>
          </a:xfrm>
          <a:prstGeom prst="rect">
            <a:avLst/>
          </a:prstGeom>
        </p:spPr>
        <p:txBody>
          <a:bodyPr>
            <a:noAutofit/>
          </a:bodyPr>
          <a:lstStyle/>
          <a:p>
            <a:r>
              <a:rPr lang="en-US" altLang="en-US" b="1" dirty="0">
                <a:ea typeface="ＭＳ Ｐゴシック" panose="020B0600070205080204" pitchFamily="34" charset="-128"/>
              </a:rPr>
              <a:t>Overview of Chapter </a:t>
            </a:r>
            <a:r>
              <a:rPr lang="en-US" altLang="en-US" b="1" dirty="0" smtClean="0">
                <a:ea typeface="ＭＳ Ｐゴシック" panose="020B0600070205080204" pitchFamily="34" charset="-128"/>
              </a:rPr>
              <a:t>2</a:t>
            </a:r>
            <a:endParaRPr lang="en-US" b="1" dirty="0"/>
          </a:p>
        </p:txBody>
      </p:sp>
      <p:sp>
        <p:nvSpPr>
          <p:cNvPr id="7" name="Content Placeholder 6"/>
          <p:cNvSpPr>
            <a:spLocks noGrp="1"/>
          </p:cNvSpPr>
          <p:nvPr>
            <p:ph sz="quarter" idx="16"/>
          </p:nvPr>
        </p:nvSpPr>
        <p:spPr>
          <a:xfrm>
            <a:off x="304800" y="1752600"/>
            <a:ext cx="8534400" cy="2133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Brief Environmental History of the United States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U.S. Environmental Legislation</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Economics and the Environment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Environmental Ethics, Values, and Worldviews</a:t>
            </a:r>
          </a:p>
        </p:txBody>
      </p:sp>
      <p:sp>
        <p:nvSpPr>
          <p:cNvPr id="5" name="Slide Number Placeholder "/>
          <p:cNvSpPr>
            <a:spLocks noGrp="1"/>
          </p:cNvSpPr>
          <p:nvPr>
            <p:ph type="sldNum" sz="quarter" idx="10"/>
          </p:nvPr>
        </p:nvSpPr>
        <p:spPr/>
        <p:txBody>
          <a:bodyPr/>
          <a:lstStyle/>
          <a:p>
            <a:fld id="{67B19427-F580-D146-B60E-4CADEE75497F}" type="slidenum">
              <a:rPr lang="en-US" smtClean="0"/>
              <a:pPr/>
              <a:t>3</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26166046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761999"/>
          </a:xfrm>
        </p:spPr>
        <p:txBody>
          <a:bodyPr>
            <a:noAutofit/>
          </a:bodyPr>
          <a:lstStyle/>
          <a:p>
            <a:r>
              <a:rPr lang="en-US" altLang="en-US" b="1" dirty="0" smtClean="0">
                <a:ea typeface="ＭＳ Ｐゴシック" panose="020B0600070205080204" pitchFamily="34" charset="-128"/>
              </a:rPr>
              <a:t>Example of environmental issue </a:t>
            </a:r>
            <a:br>
              <a:rPr lang="en-US" altLang="en-US" b="1" dirty="0" smtClean="0">
                <a:ea typeface="ＭＳ Ｐゴシック" panose="020B0600070205080204" pitchFamily="34" charset="-128"/>
              </a:rPr>
            </a:br>
            <a:r>
              <a:rPr lang="en-US" altLang="en-US" sz="2400" b="1" dirty="0" smtClean="0">
                <a:ea typeface="ＭＳ Ｐゴシック" panose="020B0600070205080204" pitchFamily="34" charset="-128"/>
              </a:rPr>
              <a:t>(</a:t>
            </a:r>
            <a:r>
              <a:rPr lang="en-US" altLang="en-US" sz="2400" b="1" dirty="0" smtClean="0">
                <a:solidFill>
                  <a:srgbClr val="FF0000"/>
                </a:solidFill>
                <a:ea typeface="ＭＳ Ｐゴシック" panose="020B0600070205080204" pitchFamily="34" charset="-128"/>
              </a:rPr>
              <a:t>Air </a:t>
            </a:r>
            <a:r>
              <a:rPr lang="en-US" altLang="en-US" sz="2400" b="1" dirty="0">
                <a:solidFill>
                  <a:srgbClr val="FF0000"/>
                </a:solidFill>
                <a:ea typeface="ＭＳ Ｐゴシック" panose="020B0600070205080204" pitchFamily="34" charset="-128"/>
              </a:rPr>
              <a:t>Pollution and Premature </a:t>
            </a:r>
            <a:r>
              <a:rPr lang="en-US" altLang="en-US" sz="2400" b="1" dirty="0" smtClean="0">
                <a:solidFill>
                  <a:srgbClr val="FF0000"/>
                </a:solidFill>
                <a:ea typeface="ＭＳ Ｐゴシック" panose="020B0600070205080204" pitchFamily="34" charset="-128"/>
              </a:rPr>
              <a:t>Deaths</a:t>
            </a:r>
            <a:r>
              <a:rPr lang="en-US" altLang="en-US" sz="2400" b="1" dirty="0" smtClean="0">
                <a:ea typeface="ＭＳ Ｐゴシック" panose="020B0600070205080204" pitchFamily="34" charset="-128"/>
              </a:rPr>
              <a:t>)</a:t>
            </a:r>
            <a:endParaRPr lang="en-IN" sz="2400" b="1" dirty="0"/>
          </a:p>
        </p:txBody>
      </p:sp>
      <p:sp>
        <p:nvSpPr>
          <p:cNvPr id="7" name="Content Placeholder 6"/>
          <p:cNvSpPr>
            <a:spLocks noGrp="1"/>
          </p:cNvSpPr>
          <p:nvPr>
            <p:ph sz="quarter" idx="16"/>
          </p:nvPr>
        </p:nvSpPr>
        <p:spPr>
          <a:xfrm>
            <a:off x="304800" y="1752599"/>
            <a:ext cx="5791200" cy="4419601"/>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4 million premature deaths due to air pollution in 2015</a:t>
            </a:r>
            <a:endParaRPr lang="en-US" altLang="en-US" sz="2400" dirty="0">
              <a:latin typeface="Calibri" panose="020F0502020204030204" pitchFamily="34" charset="0"/>
              <a:ea typeface="ＭＳ Ｐゴシック" panose="020B0600070205080204" pitchFamily="34" charset="-128"/>
              <a:cs typeface="Calibri" panose="020F0502020204030204" pitchFamily="34" charset="0"/>
            </a:endParaRPr>
          </a:p>
          <a:p>
            <a:pPr marL="622800" lvl="1" indent="-320400">
              <a:spcBef>
                <a:spcPts val="1000"/>
              </a:spcBef>
              <a:buClr>
                <a:schemeClr val="accent2"/>
              </a:buClr>
              <a:buSzPct val="80000"/>
              <a:buFont typeface="Courier New" panose="02070309020205020404" pitchFamily="49" charset="0"/>
              <a:buChar char="o"/>
              <a:defRP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Cost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&gt; 5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trillion dollars per year, largely in China and India</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State of California as model of regulation and economic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growth</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Very poor air quality (19</a:t>
            </a:r>
            <a:r>
              <a:rPr lang="en-US" altLang="en-US" sz="100" dirty="0">
                <a:latin typeface="Calibri" panose="020F0502020204030204" pitchFamily="34" charset="0"/>
                <a:cs typeface="Calibri" panose="020F0502020204030204" pitchFamily="34" charset="0"/>
              </a:rPr>
              <a:t> </a:t>
            </a:r>
            <a:r>
              <a:rPr lang="en-US" altLang="en-US" sz="2600" dirty="0">
                <a:latin typeface="Calibri" panose="020F0502020204030204" pitchFamily="34" charset="0"/>
                <a:cs typeface="Calibri" panose="020F0502020204030204" pitchFamily="34" charset="0"/>
              </a:rPr>
              <a:t>50s)</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Stringent laws passed</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Greatly decreased death rate from thousands per year to hundreds </a:t>
            </a:r>
            <a:r>
              <a:rPr lang="en-US" altLang="en-US" sz="2600" dirty="0" smtClean="0">
                <a:latin typeface="Calibri" panose="020F0502020204030204" pitchFamily="34" charset="0"/>
                <a:cs typeface="Calibri" panose="020F0502020204030204" pitchFamily="34" charset="0"/>
              </a:rPr>
              <a:t>now</a:t>
            </a:r>
            <a:endParaRPr lang="en-US" altLang="en-US" sz="2400" dirty="0">
              <a:latin typeface="Calibri" panose="020F0502020204030204" pitchFamily="34" charset="0"/>
              <a:ea typeface="ＭＳ Ｐゴシック" panose="020B0600070205080204" pitchFamily="34" charset="-128"/>
              <a:cs typeface="Calibri" panose="020F0502020204030204" pitchFamily="34" charset="0"/>
            </a:endParaRPr>
          </a:p>
        </p:txBody>
      </p:sp>
      <p:pic>
        <p:nvPicPr>
          <p:cNvPr id="3" name="Content Placeholder 2" descr="A photo. Urban air pollution in Beijing, China. The Beijing skyline also shows a dense fog. Dong Wenjie/Getty Images"/>
          <p:cNvPicPr>
            <a:picLocks noGrp="1" noChangeAspect="1"/>
          </p:cNvPicPr>
          <p:nvPr>
            <p:ph sz="quarter" idx="18"/>
          </p:nvPr>
        </p:nvPicPr>
        <p:blipFill>
          <a:blip r:embed="rId2"/>
          <a:stretch>
            <a:fillRect/>
          </a:stretch>
        </p:blipFill>
        <p:spPr>
          <a:xfrm>
            <a:off x="6223487" y="3012927"/>
            <a:ext cx="2857941" cy="1850224"/>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4</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01445594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90350"/>
            <a:ext cx="8458200" cy="1143001"/>
          </a:xfrm>
        </p:spPr>
        <p:txBody>
          <a:bodyPr>
            <a:noAutofit/>
          </a:bodyPr>
          <a:lstStyle/>
          <a:p>
            <a:r>
              <a:rPr lang="en-US" altLang="en-US" b="1" dirty="0" smtClean="0">
                <a:ea typeface="ＭＳ Ｐゴシック" panose="020B0600070205080204" pitchFamily="34" charset="-128"/>
              </a:rPr>
              <a:t>Early </a:t>
            </a:r>
            <a:r>
              <a:rPr lang="en-US" altLang="en-US" b="1" dirty="0">
                <a:ea typeface="ＭＳ Ｐゴシック" panose="020B0600070205080204" pitchFamily="34" charset="-128"/>
              </a:rPr>
              <a:t>U.S. </a:t>
            </a:r>
            <a:r>
              <a:rPr lang="en-US" altLang="en-US" b="1" dirty="0" smtClean="0">
                <a:ea typeface="ＭＳ Ｐゴシック" panose="020B0600070205080204" pitchFamily="34" charset="-128"/>
              </a:rPr>
              <a:t>Environmental History – </a:t>
            </a:r>
            <a:br>
              <a:rPr lang="en-US" altLang="en-US" b="1" dirty="0" smtClean="0">
                <a:ea typeface="ＭＳ Ｐゴシック" panose="020B0600070205080204" pitchFamily="34" charset="-128"/>
              </a:rPr>
            </a:br>
            <a:r>
              <a:rPr lang="en-US" altLang="en-US" b="1" dirty="0">
                <a:solidFill>
                  <a:srgbClr val="FF0000"/>
                </a:solidFill>
                <a:ea typeface="ＭＳ Ｐゴシック" panose="020B0600070205080204" pitchFamily="34" charset="-128"/>
              </a:rPr>
              <a:t>T</a:t>
            </a:r>
            <a:r>
              <a:rPr lang="en-US" altLang="en-US" b="1" dirty="0" smtClean="0">
                <a:solidFill>
                  <a:srgbClr val="FF0000"/>
                </a:solidFill>
                <a:ea typeface="ＭＳ Ｐゴシック" panose="020B0600070205080204" pitchFamily="34" charset="-128"/>
              </a:rPr>
              <a:t>he </a:t>
            </a:r>
            <a:r>
              <a:rPr lang="en-US" altLang="en-US" b="1" dirty="0">
                <a:solidFill>
                  <a:srgbClr val="FF0000"/>
                </a:solidFill>
                <a:ea typeface="ＭＳ Ｐゴシック" panose="020B0600070205080204" pitchFamily="34" charset="-128"/>
              </a:rPr>
              <a:t>Frontier Attitude </a:t>
            </a:r>
            <a:endParaRPr lang="en-IN" b="1" dirty="0">
              <a:solidFill>
                <a:srgbClr val="FF0000"/>
              </a:solidFill>
            </a:endParaRPr>
          </a:p>
        </p:txBody>
      </p:sp>
      <p:sp>
        <p:nvSpPr>
          <p:cNvPr id="3" name="Content Placeholder 2"/>
          <p:cNvSpPr>
            <a:spLocks noGrp="1"/>
          </p:cNvSpPr>
          <p:nvPr>
            <p:ph sz="quarter" idx="16"/>
          </p:nvPr>
        </p:nvSpPr>
        <p:spPr>
          <a:xfrm>
            <a:off x="304800" y="1981200"/>
            <a:ext cx="4724400" cy="23622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17</a:t>
            </a:r>
            <a:r>
              <a:rPr lang="en-US" altLang="en-US" sz="2600" baseline="30000" dirty="0">
                <a:latin typeface="Calibri" panose="020F0502020204030204" pitchFamily="34" charset="0"/>
                <a:ea typeface="ＭＳ Ｐゴシック" panose="020B0600070205080204" pitchFamily="34" charset="-128"/>
                <a:cs typeface="Calibri" panose="020F0502020204030204" pitchFamily="34" charset="0"/>
              </a:rPr>
              <a:t>th</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 and 18</a:t>
            </a:r>
            <a:r>
              <a:rPr lang="en-US" altLang="en-US" sz="2600" baseline="30000" dirty="0">
                <a:latin typeface="Calibri" panose="020F0502020204030204" pitchFamily="34" charset="0"/>
                <a:ea typeface="ＭＳ Ｐゴシック" panose="020B0600070205080204" pitchFamily="34" charset="-128"/>
                <a:cs typeface="Calibri" panose="020F0502020204030204" pitchFamily="34" charset="0"/>
              </a:rPr>
              <a:t>th</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 Centuries-Frontier Attitude</a:t>
            </a: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 </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Natural resources seemed inexhaustible</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Widespread environmental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destruction</a:t>
            </a:r>
            <a:endParaRPr lang="en-IN" dirty="0">
              <a:latin typeface="Calibri" panose="020F0502020204030204" pitchFamily="34" charset="0"/>
              <a:cs typeface="Calibri" panose="020F0502020204030204" pitchFamily="34" charset="0"/>
            </a:endParaRPr>
          </a:p>
        </p:txBody>
      </p:sp>
      <p:pic>
        <p:nvPicPr>
          <p:cNvPr id="8" name="Content Placeholder 7" descr="A photo. A logjam in the St. Croix River in Minnesota. Various people are standing on top of the logs. © Minnesota Historical Image Collection/Corbis Images"/>
          <p:cNvPicPr>
            <a:picLocks noGrp="1" noChangeAspect="1"/>
          </p:cNvPicPr>
          <p:nvPr>
            <p:ph sz="quarter" idx="17"/>
          </p:nvPr>
        </p:nvPicPr>
        <p:blipFill>
          <a:blip r:embed="rId2"/>
          <a:stretch>
            <a:fillRect/>
          </a:stretch>
        </p:blipFill>
        <p:spPr>
          <a:xfrm>
            <a:off x="5430600" y="1828800"/>
            <a:ext cx="3589853" cy="2477180"/>
          </a:xfrm>
          <a:prstGeom prst="rect">
            <a:avLst/>
          </a:prstGeom>
        </p:spPr>
      </p:pic>
      <p:pic>
        <p:nvPicPr>
          <p:cNvPr id="9" name="Content Placeholder 8" descr="A timeline ranges from 16 00 to 19 00 and reads as follows. Roughly in 16 25, Establishment of Jamestown V A. Frontier Attitude dominated from the establishment of Jamestown to roughly 18 50."/>
          <p:cNvPicPr>
            <a:picLocks noGrp="1" noChangeAspect="1"/>
          </p:cNvPicPr>
          <p:nvPr>
            <p:ph sz="quarter" idx="18"/>
          </p:nvPr>
        </p:nvPicPr>
        <p:blipFill>
          <a:blip r:embed="rId3" cstate="print">
            <a:extLst>
              <a:ext uri="{28A0092B-C50C-407E-A947-70E740481C1C}">
                <a14:useLocalDpi xmlns:a14="http://schemas.microsoft.com/office/drawing/2010/main" val="0"/>
              </a:ext>
            </a:extLst>
          </a:blip>
          <a:stretch>
            <a:fillRect/>
          </a:stretch>
        </p:blipFill>
        <p:spPr>
          <a:xfrm>
            <a:off x="715331" y="4562343"/>
            <a:ext cx="7507073" cy="1578110"/>
          </a:xfrm>
        </p:spPr>
      </p:pic>
      <p:sp>
        <p:nvSpPr>
          <p:cNvPr id="6" name="Slide Number Placeholder 5"/>
          <p:cNvSpPr>
            <a:spLocks noGrp="1"/>
          </p:cNvSpPr>
          <p:nvPr>
            <p:ph type="sldNum" sz="quarter" idx="10"/>
          </p:nvPr>
        </p:nvSpPr>
        <p:spPr/>
        <p:txBody>
          <a:bodyPr/>
          <a:lstStyle/>
          <a:p>
            <a:fld id="{67B19427-F580-D146-B60E-4CADEE75497F}" type="slidenum">
              <a:rPr lang="en-US" smtClean="0"/>
              <a:pPr/>
              <a:t>5</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7724682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1"/>
            <a:ext cx="8534400" cy="1219200"/>
          </a:xfrm>
        </p:spPr>
        <p:txBody>
          <a:bodyPr>
            <a:noAutofit/>
          </a:bodyPr>
          <a:lstStyle/>
          <a:p>
            <a:r>
              <a:rPr lang="en-US" altLang="en-US" b="1" dirty="0" smtClean="0">
                <a:ea typeface="ＭＳ Ｐゴシック" panose="020B0600070205080204" pitchFamily="34" charset="-128"/>
              </a:rPr>
              <a:t>U.S. </a:t>
            </a:r>
            <a:r>
              <a:rPr lang="en-US" altLang="en-US" b="1" dirty="0">
                <a:ea typeface="ＭＳ Ｐゴシック" panose="020B0600070205080204" pitchFamily="34" charset="-128"/>
              </a:rPr>
              <a:t>Environmental History of the Early 19</a:t>
            </a:r>
            <a:r>
              <a:rPr lang="en-US" altLang="en-US" b="1" baseline="30000" dirty="0">
                <a:ea typeface="ＭＳ Ｐゴシック" panose="020B0600070205080204" pitchFamily="34" charset="-128"/>
              </a:rPr>
              <a:t>th</a:t>
            </a:r>
            <a:r>
              <a:rPr lang="en-US" altLang="en-US" b="1" dirty="0">
                <a:ea typeface="ＭＳ Ｐゴシック" panose="020B0600070205080204" pitchFamily="34" charset="-128"/>
              </a:rPr>
              <a:t> Century</a:t>
            </a:r>
            <a:endParaRPr lang="en-IN" b="1" dirty="0"/>
          </a:p>
        </p:txBody>
      </p:sp>
      <p:sp>
        <p:nvSpPr>
          <p:cNvPr id="3" name="Content Placeholder 2"/>
          <p:cNvSpPr>
            <a:spLocks noGrp="1"/>
          </p:cNvSpPr>
          <p:nvPr>
            <p:ph sz="quarter" idx="16"/>
          </p:nvPr>
        </p:nvSpPr>
        <p:spPr>
          <a:xfrm>
            <a:off x="304800" y="1981200"/>
            <a:ext cx="8534400" cy="25146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19th century- U.S. naturalists voiced concerns about natural resources</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Audubon- painted nature, which increased interest in environment</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Thoreau- author on harmonizing life with nature</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Marsh- wrote</a:t>
            </a:r>
            <a:r>
              <a:rPr lang="en-US" altLang="en-US" sz="100" dirty="0">
                <a:solidFill>
                  <a:schemeClr val="bg1"/>
                </a:solidFill>
                <a:latin typeface="Calibri" panose="020F0502020204030204" pitchFamily="34" charset="0"/>
                <a:ea typeface="ＭＳ Ｐゴシック" panose="020B0600070205080204" pitchFamily="34" charset="-128"/>
                <a:cs typeface="Calibri" panose="020F0502020204030204" pitchFamily="34" charset="0"/>
              </a:rPr>
              <a:t> </a:t>
            </a:r>
            <a:r>
              <a:rPr lang="en-US" altLang="en-US" sz="100" dirty="0" smtClean="0">
                <a:solidFill>
                  <a:schemeClr val="bg1"/>
                </a:solidFill>
                <a:latin typeface="Calibri" panose="020F0502020204030204" pitchFamily="34" charset="0"/>
                <a:ea typeface="ＭＳ Ｐゴシック" panose="020B0600070205080204" pitchFamily="34" charset="-128"/>
                <a:cs typeface="Calibri" panose="020F0502020204030204" pitchFamily="34" charset="0"/>
              </a:rPr>
              <a:t>begin underline </a:t>
            </a:r>
            <a:r>
              <a:rPr lang="en-US" altLang="en-US" u="sng" dirty="0" smtClean="0">
                <a:latin typeface="Calibri" panose="020F0502020204030204" pitchFamily="34" charset="0"/>
                <a:ea typeface="ＭＳ Ｐゴシック" panose="020B0600070205080204" pitchFamily="34" charset="-128"/>
                <a:cs typeface="Calibri" panose="020F0502020204030204" pitchFamily="34" charset="0"/>
              </a:rPr>
              <a:t>Man </a:t>
            </a:r>
            <a:r>
              <a:rPr lang="en-US" altLang="en-US" u="sng" dirty="0">
                <a:latin typeface="Calibri" panose="020F0502020204030204" pitchFamily="34" charset="0"/>
                <a:ea typeface="ＭＳ Ｐゴシック" panose="020B0600070205080204" pitchFamily="34" charset="-128"/>
                <a:cs typeface="Calibri" panose="020F0502020204030204" pitchFamily="34" charset="0"/>
              </a:rPr>
              <a:t>and </a:t>
            </a:r>
            <a:r>
              <a:rPr lang="en-US" altLang="en-US" u="sng" dirty="0" smtClean="0">
                <a:latin typeface="Calibri" panose="020F0502020204030204" pitchFamily="34" charset="0"/>
                <a:ea typeface="ＭＳ Ｐゴシック" panose="020B0600070205080204" pitchFamily="34" charset="-128"/>
                <a:cs typeface="Calibri" panose="020F0502020204030204" pitchFamily="34" charset="0"/>
              </a:rPr>
              <a:t>Nature</a:t>
            </a:r>
            <a:r>
              <a:rPr lang="en-US" altLang="en-US" sz="100" dirty="0" smtClean="0">
                <a:solidFill>
                  <a:schemeClr val="bg1"/>
                </a:solidFill>
                <a:latin typeface="Calibri" panose="020F0502020204030204" pitchFamily="34" charset="0"/>
                <a:ea typeface="ＭＳ Ｐゴシック" panose="020B0600070205080204" pitchFamily="34" charset="-128"/>
                <a:cs typeface="Calibri" panose="020F0502020204030204" pitchFamily="34" charset="0"/>
              </a:rPr>
              <a:t> end underline</a:t>
            </a:r>
            <a:endParaRPr lang="en-IN" sz="100" dirty="0">
              <a:solidFill>
                <a:schemeClr val="bg1"/>
              </a:solidFill>
              <a:latin typeface="Calibri" panose="020F0502020204030204" pitchFamily="34" charset="0"/>
              <a:cs typeface="Calibri" panose="020F0502020204030204" pitchFamily="34" charset="0"/>
            </a:endParaRPr>
          </a:p>
        </p:txBody>
      </p:sp>
      <p:pic>
        <p:nvPicPr>
          <p:cNvPr id="7" name="Content Placeholder 6" descr="A timeline ranges from 17 50 to 19 00 and reads as follows. 17 85, 18 51, John James Audubon. 18 01 to 18 82, George Perkins Marsh. 18 17 to 18 62, Henry David Thoreau."/>
          <p:cNvPicPr>
            <a:picLocks noGrp="1" noChangeAspect="1"/>
          </p:cNvPicPr>
          <p:nvPr>
            <p:ph sz="quarter" idx="17"/>
          </p:nvPr>
        </p:nvPicPr>
        <p:blipFill>
          <a:blip r:embed="rId2">
            <a:extLst>
              <a:ext uri="{28A0092B-C50C-407E-A947-70E740481C1C}">
                <a14:useLocalDpi xmlns:a14="http://schemas.microsoft.com/office/drawing/2010/main" val="0"/>
              </a:ext>
            </a:extLst>
          </a:blip>
          <a:stretch>
            <a:fillRect/>
          </a:stretch>
        </p:blipFill>
        <p:spPr>
          <a:xfrm>
            <a:off x="1303604" y="4622986"/>
            <a:ext cx="6536793" cy="1611725"/>
          </a:xfrm>
        </p:spPr>
      </p:pic>
      <p:sp>
        <p:nvSpPr>
          <p:cNvPr id="5" name="Slide Number Placeholder 4"/>
          <p:cNvSpPr>
            <a:spLocks noGrp="1"/>
          </p:cNvSpPr>
          <p:nvPr>
            <p:ph type="sldNum" sz="quarter" idx="10"/>
          </p:nvPr>
        </p:nvSpPr>
        <p:spPr/>
        <p:txBody>
          <a:bodyPr/>
          <a:lstStyle/>
          <a:p>
            <a:fld id="{67B19427-F580-D146-B60E-4CADEE75497F}" type="slidenum">
              <a:rPr lang="en-US" smtClean="0"/>
              <a:pPr/>
              <a:t>6</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69183836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1"/>
            <a:ext cx="8534400" cy="1171074"/>
          </a:xfrm>
        </p:spPr>
        <p:txBody>
          <a:bodyPr>
            <a:noAutofit/>
          </a:bodyPr>
          <a:lstStyle/>
          <a:p>
            <a:r>
              <a:rPr lang="en-US" altLang="en-US" b="1" dirty="0">
                <a:ea typeface="ＭＳ Ｐゴシック" panose="020B0600070205080204" pitchFamily="34" charset="-128"/>
              </a:rPr>
              <a:t>U.S. Environmental History of the Late 19</a:t>
            </a:r>
            <a:r>
              <a:rPr lang="en-US" altLang="en-US" b="1" baseline="30000" dirty="0">
                <a:ea typeface="ＭＳ Ｐゴシック" panose="020B0600070205080204" pitchFamily="34" charset="-128"/>
              </a:rPr>
              <a:t>th</a:t>
            </a:r>
            <a:r>
              <a:rPr lang="en-US" altLang="en-US" b="1" dirty="0">
                <a:ea typeface="ＭＳ Ｐゴシック" panose="020B0600070205080204" pitchFamily="34" charset="-128"/>
              </a:rPr>
              <a:t> Century</a:t>
            </a:r>
            <a:endParaRPr lang="en-IN" b="1" dirty="0"/>
          </a:p>
        </p:txBody>
      </p:sp>
      <p:sp>
        <p:nvSpPr>
          <p:cNvPr id="3" name="Content Placeholder 2"/>
          <p:cNvSpPr>
            <a:spLocks noGrp="1"/>
          </p:cNvSpPr>
          <p:nvPr>
            <p:ph sz="quarter" idx="16"/>
          </p:nvPr>
        </p:nvSpPr>
        <p:spPr>
          <a:xfrm>
            <a:off x="304800" y="1981200"/>
            <a:ext cx="8534400" cy="2971800"/>
          </a:xfrm>
        </p:spPr>
        <p:txBody>
          <a:bodyPr/>
          <a:lstStyle/>
          <a:p>
            <a:pPr marL="291600" indent="-291600">
              <a:spcBef>
                <a:spcPts val="600"/>
              </a:spcBef>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General Revision Act</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Gave president authority to establish forest reserves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Presidents Harrison, Cleveland, Roosevelt </a:t>
            </a:r>
          </a:p>
          <a:p>
            <a:pPr marL="1026000" lvl="2">
              <a:spcBef>
                <a:spcPts val="600"/>
              </a:spcBef>
              <a:buClr>
                <a:schemeClr val="accent2"/>
              </a:buClr>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Put 17.4 million hectares into reserve</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President Roosevelt </a:t>
            </a:r>
          </a:p>
          <a:p>
            <a:pPr marL="1026000" lvl="2">
              <a:spcBef>
                <a:spcPts val="600"/>
              </a:spcBef>
              <a:buClr>
                <a:schemeClr val="accent2"/>
              </a:buClr>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Added additional 6.5 million hectares before signing bill preventing further forest reservation, appointed Pinchot first head of U.S. Forest </a:t>
            </a:r>
            <a:r>
              <a:rPr lang="en-US" altLang="en-US" sz="2200" dirty="0" smtClean="0">
                <a:latin typeface="Calibri" panose="020F0502020204030204" pitchFamily="34" charset="0"/>
                <a:ea typeface="ＭＳ Ｐゴシック" panose="020B0600070205080204" pitchFamily="34" charset="-128"/>
                <a:cs typeface="Calibri" panose="020F0502020204030204" pitchFamily="34" charset="0"/>
              </a:rPr>
              <a:t>Service</a:t>
            </a:r>
            <a:endParaRPr lang="en-IN" sz="2200" dirty="0">
              <a:latin typeface="Calibri" panose="020F0502020204030204" pitchFamily="34" charset="0"/>
              <a:cs typeface="Calibri" panose="020F0502020204030204" pitchFamily="34" charset="0"/>
            </a:endParaRPr>
          </a:p>
        </p:txBody>
      </p:sp>
      <p:pic>
        <p:nvPicPr>
          <p:cNvPr id="7" name="Content Placeholder 6" descr="A timeline ranges from 18 50 to 19 00 and reads as follows. 18 75, American Forestry Association formed. 18 90, Yosemite and Sequoia National Parks Established. 18 91, General Revision Act."/>
          <p:cNvPicPr>
            <a:picLocks noGrp="1" noChangeAspect="1"/>
          </p:cNvPicPr>
          <p:nvPr>
            <p:ph sz="quarter" idx="17"/>
          </p:nvPr>
        </p:nvPicPr>
        <p:blipFill>
          <a:blip r:embed="rId2" cstate="print">
            <a:extLst>
              <a:ext uri="{28A0092B-C50C-407E-A947-70E740481C1C}">
                <a14:useLocalDpi xmlns:a14="http://schemas.microsoft.com/office/drawing/2010/main" val="0"/>
              </a:ext>
            </a:extLst>
          </a:blip>
          <a:stretch>
            <a:fillRect/>
          </a:stretch>
        </p:blipFill>
        <p:spPr>
          <a:xfrm>
            <a:off x="1723322" y="5058075"/>
            <a:ext cx="5697357" cy="1227208"/>
          </a:xfrm>
        </p:spPr>
      </p:pic>
      <p:sp>
        <p:nvSpPr>
          <p:cNvPr id="5" name="Slide Number Placeholder 4"/>
          <p:cNvSpPr>
            <a:spLocks noGrp="1"/>
          </p:cNvSpPr>
          <p:nvPr>
            <p:ph type="sldNum" sz="quarter" idx="10"/>
          </p:nvPr>
        </p:nvSpPr>
        <p:spPr/>
        <p:txBody>
          <a:bodyPr/>
          <a:lstStyle/>
          <a:p>
            <a:fld id="{67B19427-F580-D146-B60E-4CADEE75497F}" type="slidenum">
              <a:rPr lang="en-US" smtClean="0"/>
              <a:pPr/>
              <a:t>7</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00298145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685799"/>
          </a:xfrm>
        </p:spPr>
        <p:txBody>
          <a:bodyPr>
            <a:normAutofit/>
          </a:bodyPr>
          <a:lstStyle/>
          <a:p>
            <a:r>
              <a:rPr lang="en-US" altLang="en-US" b="1" dirty="0">
                <a:ea typeface="ＭＳ Ｐゴシック" panose="020B0600070205080204" pitchFamily="34" charset="-128"/>
              </a:rPr>
              <a:t>Utilitarian and Biocentric Views</a:t>
            </a:r>
            <a:endParaRPr lang="en-IN" b="1" dirty="0"/>
          </a:p>
        </p:txBody>
      </p:sp>
      <p:sp>
        <p:nvSpPr>
          <p:cNvPr id="3" name="Content Placeholder 2"/>
          <p:cNvSpPr>
            <a:spLocks noGrp="1"/>
          </p:cNvSpPr>
          <p:nvPr>
            <p:ph sz="quarter" idx="16"/>
          </p:nvPr>
        </p:nvSpPr>
        <p:spPr>
          <a:xfrm>
            <a:off x="304800" y="1752600"/>
            <a:ext cx="4495800" cy="44958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Utilitarian Conservationist</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Value natural resources for their usefulness using them sensibly</a:t>
            </a:r>
          </a:p>
          <a:p>
            <a:pPr marL="622800" lvl="1" indent="-320400">
              <a:spcBef>
                <a:spcPts val="1000"/>
              </a:spcBef>
              <a:buClr>
                <a:schemeClr val="accent2"/>
              </a:buClr>
              <a:buSzPct val="80000"/>
              <a:buFont typeface="Courier New" panose="02070309020205020404" pitchFamily="49" charset="0"/>
              <a:buChar char="o"/>
            </a:pPr>
            <a:r>
              <a:rPr lang="en-US" altLang="en-US" dirty="0">
                <a:solidFill>
                  <a:srgbClr val="FF0000"/>
                </a:solidFill>
                <a:latin typeface="Calibri" panose="020F0502020204030204" pitchFamily="34" charset="0"/>
                <a:ea typeface="ＭＳ Ｐゴシック" panose="020B0600070205080204" pitchFamily="34" charset="-128"/>
                <a:cs typeface="Calibri" panose="020F0502020204030204" pitchFamily="34" charset="0"/>
              </a:rPr>
              <a:t>Roosevelt</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Biocentric Preservationist</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Protect nature because all life deserves respect</a:t>
            </a:r>
          </a:p>
          <a:p>
            <a:pPr marL="622800" lvl="1" indent="-320400">
              <a:spcBef>
                <a:spcPts val="1000"/>
              </a:spcBef>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John </a:t>
            </a:r>
            <a:r>
              <a:rPr lang="en-US" altLang="en-US" dirty="0">
                <a:solidFill>
                  <a:srgbClr val="FF0000"/>
                </a:solidFill>
                <a:latin typeface="Calibri" panose="020F0502020204030204" pitchFamily="34" charset="0"/>
                <a:ea typeface="ＭＳ Ｐゴシック" panose="020B0600070205080204" pitchFamily="34" charset="-128"/>
                <a:cs typeface="Calibri" panose="020F0502020204030204" pitchFamily="34" charset="0"/>
              </a:rPr>
              <a:t>Muir</a:t>
            </a:r>
            <a:r>
              <a:rPr lang="en-US" altLang="en-US" dirty="0">
                <a:latin typeface="Calibri" panose="020F0502020204030204" pitchFamily="34" charset="0"/>
                <a:ea typeface="ＭＳ Ｐゴシック" panose="020B0600070205080204" pitchFamily="34" charset="-128"/>
                <a:cs typeface="Calibri" panose="020F0502020204030204" pitchFamily="34" charset="0"/>
              </a:rPr>
              <a:t> (founded Sierra Club)</a:t>
            </a:r>
          </a:p>
          <a:p>
            <a:pPr marL="1026000" lvl="2">
              <a:spcBef>
                <a:spcPts val="1000"/>
              </a:spcBef>
              <a:buClr>
                <a:schemeClr val="accent2"/>
              </a:buClr>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Fought for National </a:t>
            </a:r>
            <a:r>
              <a:rPr lang="en-US" altLang="en-US" sz="2200" dirty="0" smtClean="0">
                <a:latin typeface="Calibri" panose="020F0502020204030204" pitchFamily="34" charset="0"/>
                <a:ea typeface="ＭＳ Ｐゴシック" panose="020B0600070205080204" pitchFamily="34" charset="-128"/>
                <a:cs typeface="Calibri" panose="020F0502020204030204" pitchFamily="34" charset="0"/>
              </a:rPr>
              <a:t>Parks</a:t>
            </a:r>
            <a:endParaRPr lang="en-IN" sz="2200" dirty="0">
              <a:latin typeface="Calibri" panose="020F0502020204030204" pitchFamily="34" charset="0"/>
              <a:cs typeface="Calibri" panose="020F0502020204030204" pitchFamily="34" charset="0"/>
            </a:endParaRPr>
          </a:p>
        </p:txBody>
      </p:sp>
      <p:pic>
        <p:nvPicPr>
          <p:cNvPr id="7" name="Content Placeholder 6" descr="A photo. President Theodore Roosevelt and John Muir at Glacier Point above Yosemite Valley in California. © Bettmann/Getty Images"/>
          <p:cNvPicPr>
            <a:picLocks noGrp="1" noChangeAspect="1"/>
          </p:cNvPicPr>
          <p:nvPr>
            <p:ph sz="quarter" idx="17"/>
          </p:nvPr>
        </p:nvPicPr>
        <p:blipFill>
          <a:blip r:embed="rId2"/>
          <a:stretch>
            <a:fillRect/>
          </a:stretch>
        </p:blipFill>
        <p:spPr>
          <a:xfrm>
            <a:off x="5029200" y="2202083"/>
            <a:ext cx="3938777" cy="339998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8</a:t>
            </a:fld>
            <a:endParaRPr lang="en-US" dirty="0"/>
          </a:p>
        </p:txBody>
      </p:sp>
      <p:sp>
        <p:nvSpPr>
          <p:cNvPr id="6" name="Footer Placeholder 5"/>
          <p:cNvSpPr>
            <a:spLocks noGrp="1"/>
          </p:cNvSpPr>
          <p:nvPr>
            <p:ph type="ftr" sz="quarter" idx="11"/>
          </p:nvPr>
        </p:nvSpPr>
        <p:spPr/>
        <p:txBody>
          <a:bodyPr/>
          <a:lstStyle/>
          <a:p>
            <a:r>
              <a:rPr lang="en-US" dirty="0" smtClean="0"/>
              <a:t>Copyright ©2018 John Wiley &amp; Sons, Inc. </a:t>
            </a:r>
            <a:endParaRPr lang="en-US" dirty="0"/>
          </a:p>
        </p:txBody>
      </p:sp>
    </p:spTree>
    <p:extLst>
      <p:ext uri="{BB962C8B-B14F-4D97-AF65-F5344CB8AC3E}">
        <p14:creationId xmlns:p14="http://schemas.microsoft.com/office/powerpoint/2010/main" val="239961523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534400" cy="1295400"/>
          </a:xfrm>
        </p:spPr>
        <p:txBody>
          <a:bodyPr>
            <a:noAutofit/>
          </a:bodyPr>
          <a:lstStyle/>
          <a:p>
            <a:r>
              <a:rPr lang="en-US" altLang="en-US" b="1" dirty="0">
                <a:ea typeface="ＭＳ Ｐゴシック" panose="020B0600070205080204" pitchFamily="34" charset="-128"/>
              </a:rPr>
              <a:t>U.S. Environmental History of the Early 20</a:t>
            </a:r>
            <a:r>
              <a:rPr lang="en-US" altLang="en-US" b="1" baseline="30000" dirty="0">
                <a:ea typeface="ＭＳ Ｐゴシック" panose="020B0600070205080204" pitchFamily="34" charset="-128"/>
              </a:rPr>
              <a:t>th</a:t>
            </a:r>
            <a:r>
              <a:rPr lang="en-US" altLang="en-US" b="1" dirty="0">
                <a:ea typeface="ＭＳ Ｐゴシック" panose="020B0600070205080204" pitchFamily="34" charset="-128"/>
              </a:rPr>
              <a:t> Century</a:t>
            </a:r>
            <a:endParaRPr lang="en-IN" b="1" dirty="0"/>
          </a:p>
        </p:txBody>
      </p:sp>
      <p:sp>
        <p:nvSpPr>
          <p:cNvPr id="3" name="Content Placeholder 2"/>
          <p:cNvSpPr>
            <a:spLocks noGrp="1"/>
          </p:cNvSpPr>
          <p:nvPr>
            <p:ph sz="quarter" idx="16"/>
          </p:nvPr>
        </p:nvSpPr>
        <p:spPr>
          <a:xfrm>
            <a:off x="304800" y="2057400"/>
            <a:ext cx="8534400" cy="13716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Antiquities Act</a:t>
            </a:r>
          </a:p>
          <a:p>
            <a:pPr marL="622800" lvl="1" indent="-320400">
              <a:spcBef>
                <a:spcPts val="1000"/>
              </a:spcBef>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Allows president to set aside sites of scientific or historical importance (monuments</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a:t>
            </a:r>
            <a:endParaRPr lang="en-IN" sz="2600" dirty="0">
              <a:latin typeface="Calibri" panose="020F0502020204030204" pitchFamily="34" charset="0"/>
              <a:cs typeface="Calibri" panose="020F0502020204030204" pitchFamily="34" charset="0"/>
            </a:endParaRPr>
          </a:p>
        </p:txBody>
      </p:sp>
      <p:pic>
        <p:nvPicPr>
          <p:cNvPr id="7" name="Content Placeholder 6" descr="A timeline ranges from 19 00 to 19 50 and reads as follows. 19 06, Antiquities Act. 19 13, Hetch Hetchy. 19 16, National Park Service created to protect use without impairment. 19 35, Creation of Soil Conservation Service."/>
          <p:cNvPicPr>
            <a:picLocks noGrp="1" noChangeAspect="1"/>
          </p:cNvPicPr>
          <p:nvPr>
            <p:ph sz="quarter" idx="17"/>
          </p:nvPr>
        </p:nvPicPr>
        <p:blipFill>
          <a:blip r:embed="rId2">
            <a:extLst>
              <a:ext uri="{28A0092B-C50C-407E-A947-70E740481C1C}">
                <a14:useLocalDpi xmlns:a14="http://schemas.microsoft.com/office/drawing/2010/main" val="0"/>
              </a:ext>
            </a:extLst>
          </a:blip>
          <a:stretch>
            <a:fillRect/>
          </a:stretch>
        </p:blipFill>
        <p:spPr>
          <a:xfrm>
            <a:off x="346557" y="3763289"/>
            <a:ext cx="8450886" cy="2332711"/>
          </a:xfrm>
        </p:spPr>
      </p:pic>
      <p:sp>
        <p:nvSpPr>
          <p:cNvPr id="5" name="Slide Number Placeholder 4"/>
          <p:cNvSpPr>
            <a:spLocks noGrp="1"/>
          </p:cNvSpPr>
          <p:nvPr>
            <p:ph type="sldNum" sz="quarter" idx="10"/>
          </p:nvPr>
        </p:nvSpPr>
        <p:spPr/>
        <p:txBody>
          <a:bodyPr/>
          <a:lstStyle/>
          <a:p>
            <a:fld id="{67B19427-F580-D146-B60E-4CADEE75497F}" type="slidenum">
              <a:rPr lang="en-US" smtClean="0"/>
              <a:pPr/>
              <a:t>9</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911064210"/>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901b3adb7c770b197eeb4c9c49b8a4b6cf2"/>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E39A3ED730EF40BC95659DEDC34250" ma:contentTypeVersion="4" ma:contentTypeDescription="Create a new document." ma:contentTypeScope="" ma:versionID="35ae4085b5cb6bde6e905c69dcb10e27">
  <xsd:schema xmlns:xsd="http://www.w3.org/2001/XMLSchema" xmlns:xs="http://www.w3.org/2001/XMLSchema" xmlns:p="http://schemas.microsoft.com/office/2006/metadata/properties" xmlns:ns2="2e108766-8a5d-4dd6-bf2d-0e83b2e3ea10" targetNamespace="http://schemas.microsoft.com/office/2006/metadata/properties" ma:root="true" ma:fieldsID="6e076ca49e7c802acdbea8cc88235627" ns2:_="">
    <xsd:import namespace="2e108766-8a5d-4dd6-bf2d-0e83b2e3ea1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108766-8a5d-4dd6-bf2d-0e83b2e3ea1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C3B437B-5571-458A-B772-A3A5359EBF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108766-8a5d-4dd6-bf2d-0e83b2e3ea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3.xml><?xml version="1.0" encoding="utf-8"?>
<ds:datastoreItem xmlns:ds="http://schemas.openxmlformats.org/officeDocument/2006/customXml" ds:itemID="{EF1C71EB-81EB-430C-AADD-7391148CA650}">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2e108766-8a5d-4dd6-bf2d-0e83b2e3ea1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15416</TotalTime>
  <Words>1793</Words>
  <Application>Microsoft Macintosh PowerPoint</Application>
  <PresentationFormat>On-screen Show (4:3)</PresentationFormat>
  <Paragraphs>219</Paragraphs>
  <Slides>28</Slides>
  <Notes>0</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28</vt:i4>
      </vt:variant>
    </vt:vector>
  </HeadingPairs>
  <TitlesOfParts>
    <vt:vector size="36" baseType="lpstr">
      <vt:lpstr>Opener</vt:lpstr>
      <vt:lpstr>Chapter Outline</vt:lpstr>
      <vt:lpstr>Learning Objectives</vt:lpstr>
      <vt:lpstr>Concept Check Question</vt:lpstr>
      <vt:lpstr>Key Term</vt:lpstr>
      <vt:lpstr>Section</vt:lpstr>
      <vt:lpstr>Image Slide Master</vt:lpstr>
      <vt:lpstr>Equation</vt:lpstr>
      <vt:lpstr>Environment</vt:lpstr>
      <vt:lpstr>Environmental Laws, Economics, and Ethics</vt:lpstr>
      <vt:lpstr>Overview of Chapter 2</vt:lpstr>
      <vt:lpstr>Example of environmental issue  (Air Pollution and Premature Deaths)</vt:lpstr>
      <vt:lpstr>Early U.S. Environmental History –  The Frontier Attitude </vt:lpstr>
      <vt:lpstr>U.S. Environmental History of the Early 19th Century</vt:lpstr>
      <vt:lpstr>U.S. Environmental History of the Late 19th Century</vt:lpstr>
      <vt:lpstr>Utilitarian and Biocentric Views</vt:lpstr>
      <vt:lpstr>U.S. Environmental History of the Early 20th Century</vt:lpstr>
      <vt:lpstr>Hetch Hetchy Valley in Yosemite</vt:lpstr>
      <vt:lpstr>Conservation in the Mid-20th Century</vt:lpstr>
      <vt:lpstr>Raising Public Awareness and Environmental Health</vt:lpstr>
      <vt:lpstr>Environmental Movement in the Late 20th Century</vt:lpstr>
      <vt:lpstr>Modern environmentalists</vt:lpstr>
      <vt:lpstr>Important Environmental Events from 19 70s to Present (1 of 5)</vt:lpstr>
      <vt:lpstr>Important Environmental Events from 19 70s to Present (2 of 5)</vt:lpstr>
      <vt:lpstr>Important Environmental Events from 19 70s to Present (3 of 5)</vt:lpstr>
      <vt:lpstr>Important Environmental Events from 19 70s to Present (4 of 5)</vt:lpstr>
      <vt:lpstr>Important Environmental Events from 19 70s to Present (5 of 5)</vt:lpstr>
      <vt:lpstr>U.S. Environmental Legislation</vt:lpstr>
      <vt:lpstr>Environmental Impact Statement</vt:lpstr>
      <vt:lpstr>Focus of Environmental Legislation</vt:lpstr>
      <vt:lpstr>Important Federal Environmental Legislation</vt:lpstr>
      <vt:lpstr>Additional Important Federal Environmental Legislation</vt:lpstr>
      <vt:lpstr>Positive Effects of Environmental Legislation since 19 70</vt:lpstr>
      <vt:lpstr>Success of Pollution Control Efforts</vt:lpstr>
      <vt:lpstr>Strategies for Pollution Control</vt:lpstr>
      <vt:lpstr>Incentive-Based Strategies</vt:lpstr>
    </vt:vector>
  </TitlesOfParts>
  <Company>SPi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 Tenth Edition</dc:title>
  <dc:creator>Raven</dc:creator>
  <cp:lastModifiedBy>Mark Meade</cp:lastModifiedBy>
  <cp:revision>1267</cp:revision>
  <cp:lastPrinted>2017-04-26T13:25:47Z</cp:lastPrinted>
  <dcterms:created xsi:type="dcterms:W3CDTF">2017-04-21T14:49:46Z</dcterms:created>
  <dcterms:modified xsi:type="dcterms:W3CDTF">2022-05-31T22:04:55Z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0x01010070E39A3ED730EF40BC95659DEDC34250</vt:lpwstr>
  </property>
</Properties>
</file>