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9" r:id="rId4"/>
    <p:sldMasterId id="2147483936" r:id="rId5"/>
    <p:sldMasterId id="2147483943" r:id="rId6"/>
    <p:sldMasterId id="2147483965" r:id="rId7"/>
    <p:sldMasterId id="2147483968" r:id="rId8"/>
    <p:sldMasterId id="2147483971" r:id="rId9"/>
    <p:sldMasterId id="2147483976" r:id="rId10"/>
  </p:sldMasterIdLst>
  <p:notesMasterIdLst>
    <p:notesMasterId r:id="rId36"/>
  </p:notesMasterIdLst>
  <p:sldIdLst>
    <p:sldId id="367" r:id="rId11"/>
    <p:sldId id="262" r:id="rId12"/>
    <p:sldId id="312" r:id="rId13"/>
    <p:sldId id="315" r:id="rId14"/>
    <p:sldId id="320" r:id="rId15"/>
    <p:sldId id="273" r:id="rId16"/>
    <p:sldId id="347" r:id="rId17"/>
    <p:sldId id="348" r:id="rId18"/>
    <p:sldId id="349" r:id="rId19"/>
    <p:sldId id="350" r:id="rId20"/>
    <p:sldId id="351" r:id="rId21"/>
    <p:sldId id="352" r:id="rId22"/>
    <p:sldId id="353" r:id="rId23"/>
    <p:sldId id="354" r:id="rId24"/>
    <p:sldId id="355" r:id="rId25"/>
    <p:sldId id="356" r:id="rId26"/>
    <p:sldId id="357" r:id="rId27"/>
    <p:sldId id="359" r:id="rId28"/>
    <p:sldId id="360" r:id="rId29"/>
    <p:sldId id="368" r:id="rId30"/>
    <p:sldId id="361" r:id="rId31"/>
    <p:sldId id="362" r:id="rId32"/>
    <p:sldId id="363" r:id="rId33"/>
    <p:sldId id="364" r:id="rId34"/>
    <p:sldId id="365" r:id="rId35"/>
  </p:sldIdLst>
  <p:sldSz cx="9144000" cy="6858000" type="screen4x3"/>
  <p:notesSz cx="7315200" cy="9601200"/>
  <p:custDataLst>
    <p:tags r:id="rId3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rvin, Megan - Hoboken" initials="MG" lastIdx="38" clrIdx="0"/>
  <p:cmAuthor id="1" name="Michael, Leah - Indianapolis" initials="LM" lastIdx="9" clrIdx="1"/>
  <p:cmAuthor id="2" name="Heaney, Barbara - Hoboken" initials="BH" lastIdx="3" clrIdx="2"/>
  <p:cmAuthor id="3" name="Perry, Nancy - Hoboken" initials="NP" lastIdx="2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9"/>
    <a:srgbClr val="E4E5E3"/>
    <a:srgbClr val="F2F2F1"/>
    <a:srgbClr val="EB9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85" autoAdjust="0"/>
    <p:restoredTop sz="86327" autoAdjust="0"/>
  </p:normalViewPr>
  <p:slideViewPr>
    <p:cSldViewPr>
      <p:cViewPr>
        <p:scale>
          <a:sx n="107" d="100"/>
          <a:sy n="107" d="100"/>
        </p:scale>
        <p:origin x="-1734" y="-72"/>
      </p:cViewPr>
      <p:guideLst>
        <p:guide orient="horz" pos="2160"/>
        <p:guide pos="2880"/>
      </p:guideLst>
    </p:cSldViewPr>
  </p:slideViewPr>
  <p:outlineViewPr>
    <p:cViewPr>
      <p:scale>
        <a:sx n="33" d="100"/>
        <a:sy n="33" d="100"/>
      </p:scale>
      <p:origin x="0" y="-21054"/>
    </p:cViewPr>
  </p:outlineViewPr>
  <p:notesTextViewPr>
    <p:cViewPr>
      <p:scale>
        <a:sx n="66" d="100"/>
        <a:sy n="66" d="100"/>
      </p:scale>
      <p:origin x="0" y="0"/>
    </p:cViewPr>
  </p:notesTextViewPr>
  <p:sorterViewPr>
    <p:cViewPr>
      <p:scale>
        <a:sx n="70" d="100"/>
        <a:sy n="70" d="100"/>
      </p:scale>
      <p:origin x="0" y="6254"/>
    </p:cViewPr>
  </p:sorterViewPr>
  <p:notesViewPr>
    <p:cSldViewPr>
      <p:cViewPr varScale="1">
        <p:scale>
          <a:sx n="134" d="100"/>
          <a:sy n="134" d="100"/>
        </p:scale>
        <p:origin x="3184" y="20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E194C1A8-DC4B-4329-AF88-FD913597DE85}" type="datetimeFigureOut">
              <a:rPr lang="en-US" smtClean="0"/>
              <a:t>9/8/2021</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A8073E54-D085-4E2E-B9A5-A53D7E51940E}" type="slidenum">
              <a:rPr lang="en-US" smtClean="0"/>
              <a:t>‹#›</a:t>
            </a:fld>
            <a:endParaRPr lang="en-US" dirty="0"/>
          </a:p>
        </p:txBody>
      </p:sp>
    </p:spTree>
    <p:extLst>
      <p:ext uri="{BB962C8B-B14F-4D97-AF65-F5344CB8AC3E}">
        <p14:creationId xmlns:p14="http://schemas.microsoft.com/office/powerpoint/2010/main" val="263075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A8073E54-D085-4E2E-B9A5-A53D7E51940E}" type="slidenum">
              <a:rPr lang="en-US" smtClean="0"/>
              <a:t>1</a:t>
            </a:fld>
            <a:endParaRPr lang="en-US" dirty="0"/>
          </a:p>
        </p:txBody>
      </p:sp>
    </p:spTree>
    <p:extLst>
      <p:ext uri="{BB962C8B-B14F-4D97-AF65-F5344CB8AC3E}">
        <p14:creationId xmlns:p14="http://schemas.microsoft.com/office/powerpoint/2010/main" val="2189925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A8073E54-D085-4E2E-B9A5-A53D7E51940E}" type="slidenum">
              <a:rPr lang="en-US" smtClean="0"/>
              <a:t>22</a:t>
            </a:fld>
            <a:endParaRPr lang="en-US" dirty="0"/>
          </a:p>
        </p:txBody>
      </p:sp>
    </p:spTree>
    <p:extLst>
      <p:ext uri="{BB962C8B-B14F-4D97-AF65-F5344CB8AC3E}">
        <p14:creationId xmlns:p14="http://schemas.microsoft.com/office/powerpoint/2010/main" val="3447790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er: Version A">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152400" y="365125"/>
            <a:ext cx="8839200" cy="1387475"/>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smtClean="0"/>
              <a:t>Click to Edit Book Title</a:t>
            </a:r>
            <a:endParaRPr lang="en-US" dirty="0"/>
          </a:p>
        </p:txBody>
      </p:sp>
      <p:sp>
        <p:nvSpPr>
          <p:cNvPr id="25" name="Edition"/>
          <p:cNvSpPr>
            <a:spLocks noGrp="1"/>
          </p:cNvSpPr>
          <p:nvPr>
            <p:ph sz="quarter" idx="17" hasCustomPrompt="1"/>
          </p:nvPr>
        </p:nvSpPr>
        <p:spPr>
          <a:xfrm>
            <a:off x="152400" y="1752600"/>
            <a:ext cx="8839200" cy="6096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smtClean="0">
                <a:latin typeface="Source Sans Pro" charset="0"/>
                <a:ea typeface="Source Sans Pro" charset="0"/>
                <a:cs typeface="Source Sans Pro" charset="0"/>
              </a:rPr>
              <a:t>Third Edition</a:t>
            </a:r>
            <a:endParaRPr lang="en-US" dirty="0"/>
          </a:p>
        </p:txBody>
      </p:sp>
      <p:sp>
        <p:nvSpPr>
          <p:cNvPr id="27" name="Author"/>
          <p:cNvSpPr>
            <a:spLocks noGrp="1"/>
          </p:cNvSpPr>
          <p:nvPr>
            <p:ph sz="quarter" idx="18" hasCustomPrompt="1"/>
          </p:nvPr>
        </p:nvSpPr>
        <p:spPr>
          <a:xfrm>
            <a:off x="152400" y="2362200"/>
            <a:ext cx="8839200" cy="6858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smtClean="0">
                <a:latin typeface="Source Sans Pro" charset="0"/>
                <a:ea typeface="Source Sans Pro" charset="0"/>
                <a:cs typeface="Source Sans Pro" charset="0"/>
              </a:rPr>
              <a:t>David Klein</a:t>
            </a:r>
            <a:endParaRPr lang="en-US" dirty="0"/>
          </a:p>
        </p:txBody>
      </p:sp>
      <p:sp>
        <p:nvSpPr>
          <p:cNvPr id="29" name="CN"/>
          <p:cNvSpPr>
            <a:spLocks noGrp="1"/>
          </p:cNvSpPr>
          <p:nvPr>
            <p:ph sz="quarter" idx="19" hasCustomPrompt="1"/>
          </p:nvPr>
        </p:nvSpPr>
        <p:spPr>
          <a:xfrm>
            <a:off x="152400" y="37338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smtClean="0"/>
              <a:t>Chapter 1</a:t>
            </a:r>
            <a:endParaRPr lang="en-US" dirty="0"/>
          </a:p>
        </p:txBody>
      </p:sp>
      <p:sp>
        <p:nvSpPr>
          <p:cNvPr id="31" name="CT"/>
          <p:cNvSpPr>
            <a:spLocks noGrp="1"/>
          </p:cNvSpPr>
          <p:nvPr>
            <p:ph sz="quarter" idx="20" hasCustomPrompt="1"/>
          </p:nvPr>
        </p:nvSpPr>
        <p:spPr>
          <a:xfrm>
            <a:off x="152400" y="4267200"/>
            <a:ext cx="8839200" cy="24384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smtClean="0"/>
              <a:t>Click to Edit Chapter Title</a:t>
            </a:r>
            <a:endParaRPr lang="en-US" dirty="0"/>
          </a:p>
        </p:txBody>
      </p:sp>
    </p:spTree>
    <p:extLst>
      <p:ext uri="{BB962C8B-B14F-4D97-AF65-F5344CB8AC3E}">
        <p14:creationId xmlns:p14="http://schemas.microsoft.com/office/powerpoint/2010/main" val="82637240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Outline: Version E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
          <p:cNvSpPr>
            <a:spLocks noGrp="1"/>
          </p:cNvSpPr>
          <p:nvPr>
            <p:ph sz="quarter" idx="14" hasCustomPrompt="1"/>
          </p:nvPr>
        </p:nvSpPr>
        <p:spPr>
          <a:xfrm>
            <a:off x="304800" y="1752600"/>
            <a:ext cx="8534400" cy="4495800"/>
          </a:xfrm>
          <a:prstGeom prst="rect">
            <a:avLst/>
          </a:prstGeom>
        </p:spPr>
        <p:txBody>
          <a:bodyPr/>
          <a:lstStyle>
            <a:lvl1pPr marL="0" indent="0">
              <a:buFont typeface="+mj-lt"/>
              <a:buNone/>
              <a:tabLst/>
              <a:defRPr sz="2800" b="0" i="0" baseline="0">
                <a:latin typeface="Calibri" charset="0"/>
                <a:ea typeface="Calibri" charset="0"/>
                <a:cs typeface="Calibri" charset="0"/>
              </a:defRPr>
            </a:lvl1pPr>
            <a:lvl2pPr marL="803275" indent="-282575">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smtClean="0"/>
              <a:t>This Is a Sample Outline with No Numbers and One-column</a:t>
            </a:r>
          </a:p>
          <a:p>
            <a:pPr lvl="1"/>
            <a:r>
              <a:rPr lang="en-US" dirty="0" smtClean="0"/>
              <a:t>The H2 Level Does Not Have a Number</a:t>
            </a:r>
          </a:p>
          <a:p>
            <a:pPr lvl="2"/>
            <a:r>
              <a:rPr lang="en-US" dirty="0" smtClean="0"/>
              <a:t>One of the Subheadings May Be a Special Feature  </a:t>
            </a:r>
          </a:p>
          <a:p>
            <a:pPr lvl="0"/>
            <a:r>
              <a:rPr lang="en-US" dirty="0" smtClean="0"/>
              <a:t>This Outline Has Two Levels</a:t>
            </a:r>
          </a:p>
          <a:p>
            <a:pPr lvl="1"/>
            <a:r>
              <a:rPr lang="en-US" dirty="0" smtClean="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smtClean="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3403783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Outline: Version F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4" hasCustomPrompt="1"/>
          </p:nvPr>
        </p:nvSpPr>
        <p:spPr>
          <a:xfrm>
            <a:off x="304800" y="1752600"/>
            <a:ext cx="8534400" cy="4419600"/>
          </a:xfrm>
          <a:prstGeom prst="rect">
            <a:avLst/>
          </a:prstGeom>
        </p:spPr>
        <p:txBody>
          <a:bodyPr numCol="2"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smtClean="0"/>
              <a:t>1.1	This Is a Sample Outline for Two-Column and Double-numbered</a:t>
            </a:r>
            <a:endParaRPr lang="en-US" dirty="0"/>
          </a:p>
          <a:p>
            <a:pPr lvl="0"/>
            <a:r>
              <a:rPr lang="en-US" dirty="0" smtClean="0"/>
              <a:t>1.2	It is Two-column </a:t>
            </a:r>
          </a:p>
          <a:p>
            <a:pPr lvl="0"/>
            <a:r>
              <a:rPr lang="en-US" dirty="0" smtClean="0"/>
              <a:t>1.3	This Outline Has No Sub-lists</a:t>
            </a:r>
          </a:p>
          <a:p>
            <a:pPr lvl="0"/>
            <a:r>
              <a:rPr lang="en-US" dirty="0" smtClean="0"/>
              <a:t>1.4	This List Is Double-numbered</a:t>
            </a:r>
          </a:p>
          <a:p>
            <a:pPr lvl="0"/>
            <a:r>
              <a:rPr lang="en-US" dirty="0" smtClean="0"/>
              <a:t>1.5	The Outline Slide Has a Footer</a:t>
            </a:r>
          </a:p>
          <a:p>
            <a:pPr lvl="0"/>
            <a:r>
              <a:rPr lang="en-US" dirty="0" smtClean="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20518789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Outline: Version F2 (2 text boxes)">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1"/>
          <p:cNvSpPr>
            <a:spLocks noGrp="1"/>
          </p:cNvSpPr>
          <p:nvPr>
            <p:ph sz="quarter" idx="14" hasCustomPrompt="1"/>
          </p:nvPr>
        </p:nvSpPr>
        <p:spPr>
          <a:xfrm>
            <a:off x="304800"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smtClean="0"/>
              <a:t>1.1	This Is a Sample Outline for Two-Column (2 Boxes) and Double-numbered</a:t>
            </a:r>
            <a:endParaRPr lang="en-US" dirty="0"/>
          </a:p>
          <a:p>
            <a:pPr lvl="0"/>
            <a:r>
              <a:rPr lang="en-US" dirty="0" smtClean="0"/>
              <a:t>1.2	It is Two-column </a:t>
            </a:r>
          </a:p>
          <a:p>
            <a:pPr lvl="0"/>
            <a:r>
              <a:rPr lang="en-US" dirty="0" smtClean="0"/>
              <a:t>1.3	This Outline Has No Sub-lists</a:t>
            </a:r>
          </a:p>
          <a:p>
            <a:pPr lvl="0"/>
            <a:r>
              <a:rPr lang="en-US" dirty="0" smtClean="0"/>
              <a:t>1.4	This List Is Double-numbered</a:t>
            </a:r>
          </a:p>
        </p:txBody>
      </p:sp>
      <p:sp>
        <p:nvSpPr>
          <p:cNvPr id="7" name="COBNL2"/>
          <p:cNvSpPr>
            <a:spLocks noGrp="1"/>
          </p:cNvSpPr>
          <p:nvPr>
            <p:ph sz="quarter" idx="15" hasCustomPrompt="1"/>
          </p:nvPr>
        </p:nvSpPr>
        <p:spPr>
          <a:xfrm>
            <a:off x="4767262"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smtClean="0"/>
              <a:t>1.5	The Outline Slide Has a Footer</a:t>
            </a:r>
          </a:p>
          <a:p>
            <a:pPr lvl="0"/>
            <a:r>
              <a:rPr lang="en-US" dirty="0" smtClean="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1.9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41006041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Outline: Version 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5" name="Content Placeholder 4"/>
          <p:cNvSpPr>
            <a:spLocks noGrp="1"/>
          </p:cNvSpPr>
          <p:nvPr>
            <p:ph sz="quarter" idx="15" hasCustomPrompt="1"/>
          </p:nvPr>
        </p:nvSpPr>
        <p:spPr>
          <a:xfrm>
            <a:off x="304800" y="1752600"/>
            <a:ext cx="8534400" cy="4419600"/>
          </a:xfrm>
          <a:prstGeom prst="rect">
            <a:avLst/>
          </a:prstGeom>
        </p:spPr>
        <p:txBody>
          <a:bodyPr/>
          <a:lstStyle>
            <a:lvl1pPr marL="0" indent="0">
              <a:buNone/>
              <a:defRPr sz="2800" baseline="0"/>
            </a:lvl1pPr>
            <a:lvl2pPr marL="457200" indent="-446088">
              <a:spcBef>
                <a:spcPts val="2000"/>
              </a:spcBef>
              <a:buFont typeface="+mj-lt"/>
              <a:buNone/>
              <a:tabLst/>
              <a:defRPr sz="2800">
                <a:solidFill>
                  <a:schemeClr val="accent2"/>
                </a:solidFill>
              </a:defRPr>
            </a:lvl2pPr>
            <a:lvl3pPr marL="688975" indent="-400050">
              <a:spcBef>
                <a:spcPts val="1000"/>
              </a:spcBef>
              <a:buClr>
                <a:schemeClr val="accent2"/>
              </a:buClr>
              <a:buFont typeface="+mj-lt"/>
              <a:buAutoNum type="arabicPeriod"/>
              <a:tabLst/>
              <a:defRPr sz="2800"/>
            </a:lvl3pPr>
            <a:lvl4pPr marL="1371600" indent="0">
              <a:buNone/>
              <a:defRPr sz="2800"/>
            </a:lvl4pPr>
            <a:lvl5pPr marL="1828800" indent="0">
              <a:buNone/>
              <a:defRPr sz="2800"/>
            </a:lvl5pPr>
          </a:lstStyle>
          <a:p>
            <a:pPr lvl="0"/>
            <a:r>
              <a:rPr lang="en-US" dirty="0" smtClean="0"/>
              <a:t>This Is a Sample Outline with No Numbers</a:t>
            </a:r>
          </a:p>
          <a:p>
            <a:pPr lvl="1"/>
            <a:r>
              <a:rPr lang="en-US" dirty="0" smtClean="0"/>
              <a:t>Learning Objective</a:t>
            </a:r>
          </a:p>
          <a:p>
            <a:pPr lvl="2"/>
            <a:r>
              <a:rPr lang="en-US" dirty="0" smtClean="0"/>
              <a:t>Describe what racial &amp; ethnic group make up Latin America.</a:t>
            </a:r>
          </a:p>
          <a:p>
            <a:pPr lvl="2"/>
            <a:r>
              <a:rPr lang="en-US" dirty="0" smtClean="0"/>
              <a:t>Explain Latin American agricultural systems.</a:t>
            </a:r>
          </a:p>
          <a:p>
            <a:pPr lvl="2"/>
            <a:r>
              <a:rPr lang="en-US" dirty="0" smtClean="0"/>
              <a:t>Critically evaluate models of biodiversity conservation in the Latin American context.</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©2017 John Wiley &amp; Son, Inc. </a:t>
            </a:r>
            <a:endParaRPr lang="en-US" dirty="0"/>
          </a:p>
        </p:txBody>
      </p:sp>
    </p:spTree>
    <p:extLst>
      <p:ext uri="{BB962C8B-B14F-4D97-AF65-F5344CB8AC3E}">
        <p14:creationId xmlns:p14="http://schemas.microsoft.com/office/powerpoint/2010/main" val="19563380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arning Objectives: Version A">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smtClean="0"/>
              <a:t>Learning Objectives</a:t>
            </a:r>
            <a:endParaRPr lang="en-US" dirty="0"/>
          </a:p>
        </p:txBody>
      </p:sp>
      <p:sp>
        <p:nvSpPr>
          <p:cNvPr id="9" name="LONL"/>
          <p:cNvSpPr>
            <a:spLocks noGrp="1"/>
          </p:cNvSpPr>
          <p:nvPr>
            <p:ph sz="quarter" idx="16"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Explain the time value of money and why it is so important in the field of finance.</a:t>
            </a:r>
          </a:p>
          <a:p>
            <a:pPr lvl="0"/>
            <a:r>
              <a:rPr lang="en-US" dirty="0" smtClean="0"/>
              <a:t>Explain the concept of future value, including the meaning of the terms principal, simple interest, and compound interest.</a:t>
            </a:r>
          </a:p>
          <a:p>
            <a:pPr lvl="0"/>
            <a:r>
              <a:rPr lang="en-US" dirty="0" smtClean="0"/>
              <a:t>Explain the concept of present value, how it relates to future value, and is used to make business decisions.</a:t>
            </a:r>
          </a:p>
        </p:txBody>
      </p:sp>
      <p:sp>
        <p:nvSpPr>
          <p:cNvPr id="6" name="Slide Number Placeholder 5"/>
          <p:cNvSpPr>
            <a:spLocks noGrp="1"/>
          </p:cNvSpPr>
          <p:nvPr>
            <p:ph type="sldNum" sz="quarter" idx="12"/>
          </p:nvPr>
        </p:nvSpPr>
        <p:spPr>
          <a:xfrm>
            <a:off x="6457950" y="6356350"/>
            <a:ext cx="2381250" cy="365125"/>
          </a:xfrm>
          <a:prstGeom prst="rect">
            <a:avLst/>
          </a:prstGeom>
        </p:spPr>
        <p:txBody>
          <a:bodyPr/>
          <a:lstStyle>
            <a:lvl1pPr>
              <a:defRPr b="0" i="0">
                <a:latin typeface="Calibri" charset="0"/>
                <a:ea typeface="Calibri" charset="0"/>
                <a:cs typeface="Calibri" charset="0"/>
              </a:defRPr>
            </a:lvl1pPr>
          </a:lstStyle>
          <a:p>
            <a:fld id="{957104EA-F2AF-1046-9253-EE8D978719B5}" type="slidenum">
              <a:rPr lang="en-US" smtClean="0"/>
              <a:pPr/>
              <a:t>‹#›</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8823214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Version B">
    <p:spTree>
      <p:nvGrpSpPr>
        <p:cNvPr id="1" name=""/>
        <p:cNvGrpSpPr/>
        <p:nvPr/>
      </p:nvGrpSpPr>
      <p:grpSpPr>
        <a:xfrm>
          <a:off x="0" y="0"/>
          <a:ext cx="0" cy="0"/>
          <a:chOff x="0" y="0"/>
          <a:chExt cx="0" cy="0"/>
        </a:xfrm>
      </p:grpSpPr>
      <p:sp>
        <p:nvSpPr>
          <p:cNvPr id="6"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smtClean="0"/>
              <a:t>Learning Objectives</a:t>
            </a:r>
            <a:endParaRPr lang="en-US" dirty="0"/>
          </a:p>
        </p:txBody>
      </p:sp>
      <p:sp>
        <p:nvSpPr>
          <p:cNvPr id="7" name="LOBL"/>
          <p:cNvSpPr>
            <a:spLocks noGrp="1"/>
          </p:cNvSpPr>
          <p:nvPr>
            <p:ph sz="quarter" idx="16" hasCustomPrompt="1"/>
          </p:nvPr>
        </p:nvSpPr>
        <p:spPr>
          <a:xfrm>
            <a:off x="304800" y="1752600"/>
            <a:ext cx="8534400" cy="4495800"/>
          </a:xfrm>
          <a:prstGeom prst="rect">
            <a:avLst/>
          </a:prstGeom>
        </p:spPr>
        <p:txBody>
          <a:bodyPr/>
          <a:lstStyle>
            <a:lvl1pPr marL="292608" indent="-292608">
              <a:buClr>
                <a:schemeClr val="accent2"/>
              </a:buClr>
              <a:buFont typeface="Arial" charset="0"/>
              <a:buChar char="•"/>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Explain the time value of money and why it is so important in the field of finance.</a:t>
            </a:r>
          </a:p>
          <a:p>
            <a:pPr lvl="0"/>
            <a:r>
              <a:rPr lang="en-US" dirty="0" smtClean="0"/>
              <a:t>Explain the concept of future value, including the meaning of the terms principal, simple interest, and compound interest.</a:t>
            </a:r>
          </a:p>
          <a:p>
            <a:pPr lvl="0"/>
            <a:r>
              <a:rPr lang="en-US" dirty="0" smtClean="0"/>
              <a:t>Explain the concept of present value, how it relates to future value, and is used to make business decisions.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81771821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cept Check Question (1of 2)">
    <p:spTree>
      <p:nvGrpSpPr>
        <p:cNvPr id="1" name=""/>
        <p:cNvGrpSpPr/>
        <p:nvPr/>
      </p:nvGrpSpPr>
      <p:grpSpPr>
        <a:xfrm>
          <a:off x="0" y="0"/>
          <a:ext cx="0" cy="0"/>
          <a:chOff x="0" y="0"/>
          <a:chExt cx="0" cy="0"/>
        </a:xfrm>
      </p:grpSpPr>
      <p:sp>
        <p:nvSpPr>
          <p:cNvPr id="14" name="Title 13"/>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pPr lvl="0"/>
            <a:r>
              <a:rPr lang="en-US" dirty="0" smtClean="0"/>
              <a:t>1.1 Periodicity Assumption</a:t>
            </a:r>
            <a:endParaRPr lang="en-US" dirty="0"/>
          </a:p>
        </p:txBody>
      </p:sp>
      <p:sp>
        <p:nvSpPr>
          <p:cNvPr id="5" name="Content Placeholder 4"/>
          <p:cNvSpPr>
            <a:spLocks noGrp="1"/>
          </p:cNvSpPr>
          <p:nvPr>
            <p:ph sz="quarter" idx="16" hasCustomPrompt="1"/>
          </p:nvPr>
        </p:nvSpPr>
        <p:spPr>
          <a:xfrm>
            <a:off x="304800" y="1752600"/>
            <a:ext cx="8534400" cy="4419600"/>
          </a:xfrm>
          <a:prstGeom prst="rect">
            <a:avLst/>
          </a:prstGeom>
        </p:spPr>
        <p:txBody>
          <a:bodyPr/>
          <a:lstStyle>
            <a:lvl1pPr marL="0" indent="0">
              <a:spcBef>
                <a:spcPts val="1000"/>
              </a:spcBef>
              <a:buNone/>
              <a:defRPr sz="2800" baseline="0"/>
            </a:lvl1pPr>
            <a:lvl2pPr marL="809625" indent="-460375">
              <a:spcBef>
                <a:spcPts val="1000"/>
              </a:spcBef>
              <a:buClr>
                <a:schemeClr val="accent2"/>
              </a:buClr>
              <a:buFont typeface="+mj-lt"/>
              <a:buAutoNum type="alphaLcPeriod"/>
              <a:tabLst/>
              <a:defRPr sz="2800"/>
            </a:lvl2pPr>
            <a:lvl3pPr marL="914400" indent="0">
              <a:buNone/>
              <a:defRPr sz="2800"/>
            </a:lvl3pPr>
            <a:lvl4pPr marL="1371600" indent="0">
              <a:buNone/>
              <a:defRPr sz="2800"/>
            </a:lvl4pPr>
            <a:lvl5pPr marL="1828800" indent="0">
              <a:buNone/>
              <a:defRPr sz="2800"/>
            </a:lvl5pPr>
          </a:lstStyle>
          <a:p>
            <a:pPr lvl="0"/>
            <a:r>
              <a:rPr lang="en-US" dirty="0" smtClean="0"/>
              <a:t>Which one of these statements about the accrual basis of accounting is false?</a:t>
            </a:r>
          </a:p>
          <a:p>
            <a:pPr lvl="1"/>
            <a:r>
              <a:rPr lang="en-US" dirty="0" smtClean="0"/>
              <a:t>Companies record events that change their financial statements in the period in which events occur, even if cash was not exchanged.</a:t>
            </a:r>
          </a:p>
          <a:p>
            <a:pPr lvl="1"/>
            <a:r>
              <a:rPr lang="en-US" dirty="0" smtClean="0"/>
              <a:t>Companies recognize revenue in the period in which the performance obligation is satisfied.</a:t>
            </a:r>
          </a:p>
          <a:p>
            <a:pPr lvl="1"/>
            <a:r>
              <a:rPr lang="en-US" dirty="0" smtClean="0"/>
              <a:t>This basis is accord with generally accepted accounting principles.</a:t>
            </a:r>
          </a:p>
          <a:p>
            <a:pPr lvl="1"/>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81243813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cept Check Question (2of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1.1 Periodicity Assumption</a:t>
            </a:r>
            <a:endParaRPr lang="en-US" dirty="0"/>
          </a:p>
        </p:txBody>
      </p:sp>
      <p:sp>
        <p:nvSpPr>
          <p:cNvPr id="12" name="Question"/>
          <p:cNvSpPr>
            <a:spLocks noGrp="1"/>
          </p:cNvSpPr>
          <p:nvPr>
            <p:ph sz="quarter" idx="15" hasCustomPrompt="1"/>
          </p:nvPr>
        </p:nvSpPr>
        <p:spPr>
          <a:xfrm>
            <a:off x="304800" y="1752600"/>
            <a:ext cx="8534400" cy="4419600"/>
          </a:xfrm>
          <a:prstGeom prst="rect">
            <a:avLst/>
          </a:prstGeom>
        </p:spPr>
        <p:txBody>
          <a:bodyPr/>
          <a:lstStyle>
            <a:lvl1pPr marL="12700" indent="0">
              <a:spcBef>
                <a:spcPts val="1000"/>
              </a:spcBef>
              <a:buNone/>
              <a:tabLst/>
              <a:defRPr sz="2800" b="0" i="0" baseline="0">
                <a:solidFill>
                  <a:schemeClr val="tx1"/>
                </a:solidFill>
                <a:latin typeface="Calibri" charset="0"/>
                <a:ea typeface="Calibri" charset="0"/>
                <a:cs typeface="Calibri" charset="0"/>
              </a:defRPr>
            </a:lvl1pPr>
            <a:lvl2pPr marL="803275" indent="-450850">
              <a:spcBef>
                <a:spcPts val="1000"/>
              </a:spcBef>
              <a:buFont typeface="+mj-lt"/>
              <a:buNone/>
              <a:tabLst/>
              <a:defRPr sz="2800" b="0" i="0" baseline="0">
                <a:solidFill>
                  <a:schemeClr val="tx1"/>
                </a:solidFill>
                <a:latin typeface="Calibri" charset="0"/>
                <a:ea typeface="Calibri" charset="0"/>
                <a:cs typeface="Calibri" charset="0"/>
              </a:defRPr>
            </a:lvl2pPr>
            <a:lvl3pPr marL="803275" indent="-790575">
              <a:buNone/>
              <a:tabLst/>
              <a:defRPr sz="2800" b="0" i="0">
                <a:latin typeface="Calibri" charset="0"/>
                <a:ea typeface="Calibri" charset="0"/>
                <a:cs typeface="Calibri" charset="0"/>
              </a:defRPr>
            </a:lvl3pPr>
          </a:lstStyle>
          <a:p>
            <a:pPr lvl="0"/>
            <a:r>
              <a:rPr lang="en-US" dirty="0" smtClean="0"/>
              <a:t>Which one of these statements about the accrual basis of accounting is false?</a:t>
            </a:r>
          </a:p>
          <a:p>
            <a:pPr lvl="1"/>
            <a:r>
              <a:rPr lang="en-US" dirty="0" smtClean="0"/>
              <a:t>a.	Companies record events that change their financial statements in the period in which events occur, even if cash was not exchanged.</a:t>
            </a:r>
          </a:p>
          <a:p>
            <a:pPr lvl="2"/>
            <a:r>
              <a:rPr lang="en-US" dirty="0" smtClean="0"/>
              <a:t>✔️b.	Companies recognize revenue in the period in which the performance obligation is satisfied.</a:t>
            </a:r>
          </a:p>
          <a:p>
            <a:pPr lvl="1"/>
            <a:r>
              <a:rPr lang="en-US" dirty="0" smtClean="0"/>
              <a:t>c.	This basis is accord with generally accepted accounting principles.</a:t>
            </a:r>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85239354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 Term: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768350"/>
            <a:ext cx="8534400" cy="990599"/>
          </a:xfrm>
        </p:spPr>
        <p:txBody>
          <a:bodyPr/>
          <a:lstStyle/>
          <a:p>
            <a:r>
              <a:rPr lang="en-US" smtClean="0"/>
              <a:t>Language</a:t>
            </a:r>
            <a:endParaRPr lang="en-US" dirty="0"/>
          </a:p>
        </p:txBody>
      </p:sp>
      <p:sp>
        <p:nvSpPr>
          <p:cNvPr id="7" name="Definition of Key Term"/>
          <p:cNvSpPr>
            <a:spLocks noGrp="1"/>
          </p:cNvSpPr>
          <p:nvPr>
            <p:ph sz="quarter" idx="15" hasCustomPrompt="1"/>
          </p:nvPr>
        </p:nvSpPr>
        <p:spPr>
          <a:xfrm>
            <a:off x="304800" y="1752600"/>
            <a:ext cx="8534400" cy="4114800"/>
          </a:xfrm>
          <a:prstGeom prst="rect">
            <a:avLst/>
          </a:prstGeom>
        </p:spPr>
        <p:txBody>
          <a:bodyPr/>
          <a:lstStyle>
            <a:lvl1pPr marL="292608" indent="-292608">
              <a:spcBef>
                <a:spcPts val="1000"/>
              </a:spcBef>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smtClean="0"/>
              <a:t>Form of communication using sounds and symbols combined according to specified rules</a:t>
            </a:r>
            <a:endParaRPr lang="en-US" dirty="0"/>
          </a:p>
        </p:txBody>
      </p:sp>
      <p:sp>
        <p:nvSpPr>
          <p:cNvPr id="9" name="Media LInk"/>
          <p:cNvSpPr>
            <a:spLocks noGrp="1"/>
          </p:cNvSpPr>
          <p:nvPr>
            <p:ph sz="quarter" idx="16" hasCustomPrompt="1"/>
          </p:nvPr>
        </p:nvSpPr>
        <p:spPr>
          <a:xfrm>
            <a:off x="304800" y="5867400"/>
            <a:ext cx="8534400" cy="609600"/>
          </a:xfrm>
          <a:prstGeom prst="rect">
            <a:avLst/>
          </a:prstGeom>
        </p:spPr>
        <p:txBody>
          <a:bodyPr/>
          <a:lstStyle>
            <a:lvl1pPr marL="0" indent="0" algn="r">
              <a:buNone/>
              <a:defRPr sz="2200" b="0" i="0" baseline="0">
                <a:latin typeface="Calibri" charset="0"/>
                <a:ea typeface="Calibri" charset="0"/>
                <a:cs typeface="Calibri" charset="0"/>
              </a:defRPr>
            </a:lvl1pPr>
            <a:lvl2pPr algn="r">
              <a:defRPr/>
            </a:lvl2pPr>
            <a:lvl3pPr algn="r">
              <a:defRPr/>
            </a:lvl3pPr>
            <a:lvl4pPr algn="r">
              <a:defRPr/>
            </a:lvl4pPr>
            <a:lvl5pPr algn="r">
              <a:defRPr/>
            </a:lvl5pPr>
          </a:lstStyle>
          <a:p>
            <a:pPr lvl="0"/>
            <a:r>
              <a:rPr lang="en-US" dirty="0" smtClean="0"/>
              <a:t>Media link placeholder</a:t>
            </a:r>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70060934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 Term: Version 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914401"/>
            <a:ext cx="8534400" cy="990599"/>
          </a:xfrm>
        </p:spPr>
        <p:txBody>
          <a:bodyPr/>
          <a:lstStyle>
            <a:lvl1pPr>
              <a:defRPr baseline="0"/>
            </a:lvl1pPr>
          </a:lstStyle>
          <a:p>
            <a:r>
              <a:rPr lang="en-US" dirty="0" smtClean="0"/>
              <a:t>Anatomy and Physiology Defined</a:t>
            </a:r>
            <a:endParaRPr lang="en-US" dirty="0"/>
          </a:p>
        </p:txBody>
      </p:sp>
      <p:sp>
        <p:nvSpPr>
          <p:cNvPr id="7" name="Definition of Key Term"/>
          <p:cNvSpPr>
            <a:spLocks noGrp="1"/>
          </p:cNvSpPr>
          <p:nvPr>
            <p:ph sz="quarter" idx="15" hasCustomPrompt="1"/>
          </p:nvPr>
        </p:nvSpPr>
        <p:spPr>
          <a:xfrm>
            <a:off x="304800" y="1905000"/>
            <a:ext cx="8534400" cy="3962400"/>
          </a:xfrm>
          <a:prstGeom prst="rect">
            <a:avLst/>
          </a:prstGeom>
        </p:spPr>
        <p:txBody>
          <a:bodyPr/>
          <a:lstStyle>
            <a:lvl1pPr marL="292608" indent="-292608">
              <a:spcBef>
                <a:spcPts val="1000"/>
              </a:spcBef>
              <a:buClr>
                <a:schemeClr val="accent2"/>
              </a:buClr>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smtClean="0"/>
              <a:t>Anatomy is the science of structure and the relationships among structures.</a:t>
            </a:r>
          </a:p>
          <a:p>
            <a:pPr lvl="0"/>
            <a:r>
              <a:rPr lang="en-US" dirty="0" smtClean="0"/>
              <a:t>Physiology is the science of body functions, that is, how the body parts work.</a:t>
            </a:r>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6622711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er: Version B">
    <p:spTree>
      <p:nvGrpSpPr>
        <p:cNvPr id="1" name=""/>
        <p:cNvGrpSpPr/>
        <p:nvPr/>
      </p:nvGrpSpPr>
      <p:grpSpPr>
        <a:xfrm>
          <a:off x="0" y="0"/>
          <a:ext cx="0" cy="0"/>
          <a:chOff x="0" y="0"/>
          <a:chExt cx="0" cy="0"/>
        </a:xfrm>
      </p:grpSpPr>
      <p:sp>
        <p:nvSpPr>
          <p:cNvPr id="13" name="CN"/>
          <p:cNvSpPr>
            <a:spLocks noGrp="1"/>
          </p:cNvSpPr>
          <p:nvPr>
            <p:ph sz="quarter" idx="19" hasCustomPrompt="1"/>
          </p:nvPr>
        </p:nvSpPr>
        <p:spPr>
          <a:xfrm>
            <a:off x="152400" y="2286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smtClean="0"/>
              <a:t>Chapter 1</a:t>
            </a:r>
            <a:endParaRPr lang="en-US" dirty="0"/>
          </a:p>
        </p:txBody>
      </p:sp>
      <p:sp>
        <p:nvSpPr>
          <p:cNvPr id="14" name="CT"/>
          <p:cNvSpPr>
            <a:spLocks noGrp="1"/>
          </p:cNvSpPr>
          <p:nvPr>
            <p:ph sz="quarter" idx="20" hasCustomPrompt="1"/>
          </p:nvPr>
        </p:nvSpPr>
        <p:spPr>
          <a:xfrm>
            <a:off x="152400" y="762000"/>
            <a:ext cx="8839200" cy="22860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smtClean="0"/>
              <a:t>Click to Edit Chapter Title</a:t>
            </a:r>
            <a:endParaRPr lang="en-US" dirty="0"/>
          </a:p>
        </p:txBody>
      </p:sp>
      <p:sp>
        <p:nvSpPr>
          <p:cNvPr id="8" name="Title "/>
          <p:cNvSpPr>
            <a:spLocks noGrp="1"/>
          </p:cNvSpPr>
          <p:nvPr>
            <p:ph type="title" hasCustomPrompt="1"/>
          </p:nvPr>
        </p:nvSpPr>
        <p:spPr>
          <a:xfrm>
            <a:off x="152400" y="3505200"/>
            <a:ext cx="8839200" cy="1524000"/>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smtClean="0"/>
              <a:t>Click to Edit Book Title</a:t>
            </a:r>
            <a:endParaRPr lang="en-US" dirty="0"/>
          </a:p>
        </p:txBody>
      </p:sp>
      <p:sp>
        <p:nvSpPr>
          <p:cNvPr id="15" name="Edition"/>
          <p:cNvSpPr>
            <a:spLocks noGrp="1"/>
          </p:cNvSpPr>
          <p:nvPr>
            <p:ph sz="quarter" idx="17" hasCustomPrompt="1"/>
          </p:nvPr>
        </p:nvSpPr>
        <p:spPr>
          <a:xfrm>
            <a:off x="152400" y="5029200"/>
            <a:ext cx="8839200" cy="7620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smtClean="0">
                <a:latin typeface="Source Sans Pro" charset="0"/>
                <a:ea typeface="Source Sans Pro" charset="0"/>
                <a:cs typeface="Source Sans Pro" charset="0"/>
              </a:rPr>
              <a:t>Third Edition</a:t>
            </a:r>
            <a:endParaRPr lang="en-US" dirty="0"/>
          </a:p>
        </p:txBody>
      </p:sp>
      <p:sp>
        <p:nvSpPr>
          <p:cNvPr id="16" name="Author"/>
          <p:cNvSpPr>
            <a:spLocks noGrp="1"/>
          </p:cNvSpPr>
          <p:nvPr>
            <p:ph sz="quarter" idx="18" hasCustomPrompt="1"/>
          </p:nvPr>
        </p:nvSpPr>
        <p:spPr>
          <a:xfrm>
            <a:off x="152400" y="6096000"/>
            <a:ext cx="8839200" cy="5334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smtClean="0">
                <a:latin typeface="Source Sans Pro" charset="0"/>
                <a:ea typeface="Source Sans Pro" charset="0"/>
                <a:cs typeface="Source Sans Pro" charset="0"/>
              </a:rPr>
              <a:t>David Klein</a:t>
            </a:r>
            <a:endParaRPr lang="en-US" dirty="0"/>
          </a:p>
        </p:txBody>
      </p:sp>
    </p:spTree>
    <p:extLst>
      <p:ext uri="{BB962C8B-B14F-4D97-AF65-F5344CB8AC3E}">
        <p14:creationId xmlns:p14="http://schemas.microsoft.com/office/powerpoint/2010/main" val="106423207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for Figure">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11" name="Content Placeholder 10"/>
          <p:cNvSpPr>
            <a:spLocks noGrp="1"/>
          </p:cNvSpPr>
          <p:nvPr>
            <p:ph sz="quarter" idx="16"/>
          </p:nvPr>
        </p:nvSpPr>
        <p:spPr>
          <a:xfrm>
            <a:off x="304800" y="1752600"/>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Figure caption"/>
          <p:cNvSpPr>
            <a:spLocks noGrp="1"/>
          </p:cNvSpPr>
          <p:nvPr>
            <p:ph sz="quarter" idx="15" hasCustomPrompt="1"/>
          </p:nvPr>
        </p:nvSpPr>
        <p:spPr>
          <a:xfrm>
            <a:off x="304800" y="5029200"/>
            <a:ext cx="8534400" cy="1143000"/>
          </a:xfrm>
          <a:prstGeom prst="rect">
            <a:avLst/>
          </a:prstGeom>
        </p:spPr>
        <p:txBody>
          <a:bodyPr/>
          <a:lstStyle>
            <a:lvl1pPr marL="0" indent="0">
              <a:spcBef>
                <a:spcPts val="1000"/>
              </a:spcBef>
              <a:buFont typeface="Arial" charset="0"/>
              <a:buNone/>
              <a:defRPr sz="2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sz="2000" dirty="0" smtClean="0"/>
              <a:t>Figure 4.5 Figure title placeholder</a:t>
            </a:r>
          </a:p>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
        <p:nvSpPr>
          <p:cNvPr id="9" name="Content Placeholder 10"/>
          <p:cNvSpPr>
            <a:spLocks noGrp="1"/>
          </p:cNvSpPr>
          <p:nvPr>
            <p:ph sz="quarter" idx="17"/>
          </p:nvPr>
        </p:nvSpPr>
        <p:spPr>
          <a:xfrm>
            <a:off x="304800" y="3773632"/>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9771030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25397916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46608195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4800" y="4899023"/>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926142182"/>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387598"/>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3170113"/>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4041773"/>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4752726"/>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
        <p:nvSpPr>
          <p:cNvPr id="11" name="Content Placeholder"/>
          <p:cNvSpPr>
            <a:spLocks noGrp="1"/>
          </p:cNvSpPr>
          <p:nvPr>
            <p:ph sz="quarter" idx="21"/>
          </p:nvPr>
        </p:nvSpPr>
        <p:spPr>
          <a:xfrm>
            <a:off x="276467" y="543852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2" name="Content Placeholder"/>
          <p:cNvSpPr>
            <a:spLocks noGrp="1"/>
          </p:cNvSpPr>
          <p:nvPr>
            <p:ph sz="quarter" idx="22"/>
          </p:nvPr>
        </p:nvSpPr>
        <p:spPr>
          <a:xfrm>
            <a:off x="284935" y="5777194"/>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48824940"/>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1"/>
          <p:cNvSpPr>
            <a:spLocks noGrp="1"/>
          </p:cNvSpPr>
          <p:nvPr>
            <p:ph sz="quarter" idx="16"/>
          </p:nvPr>
        </p:nvSpPr>
        <p:spPr>
          <a:xfrm>
            <a:off x="3048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26476041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1"/>
          <p:cNvSpPr>
            <a:spLocks noGrp="1"/>
          </p:cNvSpPr>
          <p:nvPr>
            <p:ph sz="quarter" idx="16"/>
          </p:nvPr>
        </p:nvSpPr>
        <p:spPr>
          <a:xfrm>
            <a:off x="3048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8"/>
          <p:cNvSpPr>
            <a:spLocks noGrp="1"/>
          </p:cNvSpPr>
          <p:nvPr>
            <p:ph sz="quarter" idx="18"/>
          </p:nvPr>
        </p:nvSpPr>
        <p:spPr>
          <a:xfrm>
            <a:off x="2286000" y="4724400"/>
            <a:ext cx="4572000" cy="1489075"/>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613298414"/>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Slid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5350050"/>
            <a:ext cx="8534400" cy="309975"/>
          </a:xfrm>
          <a:prstGeom prst="rect">
            <a:avLst/>
          </a:prstGeom>
        </p:spPr>
        <p:txBody>
          <a:bodyPr/>
          <a:lstStyle>
            <a:lvl1pPr>
              <a:defRPr sz="2000" b="0" i="0">
                <a:latin typeface="Calibri" charset="0"/>
                <a:ea typeface="Calibri" charset="0"/>
                <a:cs typeface="Calibri" charset="0"/>
              </a:defRPr>
            </a:lvl1pPr>
          </a:lstStyle>
          <a:p>
            <a:pPr lvl="0"/>
            <a:r>
              <a:rPr lang="en-US" sz="2000" dirty="0" smtClean="0"/>
              <a:t>Figure Title</a:t>
            </a:r>
          </a:p>
        </p:txBody>
      </p:sp>
      <p:sp>
        <p:nvSpPr>
          <p:cNvPr id="3" name="Content Placeholder 2"/>
          <p:cNvSpPr>
            <a:spLocks noGrp="1"/>
          </p:cNvSpPr>
          <p:nvPr>
            <p:ph idx="1"/>
          </p:nvPr>
        </p:nvSpPr>
        <p:spPr>
          <a:xfrm>
            <a:off x="304800" y="820738"/>
            <a:ext cx="8534400" cy="4452937"/>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8" name="Content Placeholder 7"/>
          <p:cNvSpPr>
            <a:spLocks noGrp="1"/>
          </p:cNvSpPr>
          <p:nvPr>
            <p:ph sz="quarter" idx="13" hasCustomPrompt="1"/>
          </p:nvPr>
        </p:nvSpPr>
        <p:spPr>
          <a:xfrm>
            <a:off x="304800" y="5780675"/>
            <a:ext cx="8534400" cy="467725"/>
          </a:xfrm>
          <a:prstGeom prst="rect">
            <a:avLst/>
          </a:prstGeom>
        </p:spPr>
        <p:txBody>
          <a:bodyPr/>
          <a:lstStyle>
            <a:lvl1pPr marL="0" indent="0">
              <a:buNone/>
              <a:defRPr sz="2000" b="0" i="0">
                <a:latin typeface="Calibri" charset="0"/>
                <a:ea typeface="Calibri" charset="0"/>
                <a:cs typeface="Calibri" charset="0"/>
              </a:defRPr>
            </a:lvl1pPr>
          </a:lstStyle>
          <a:p>
            <a:pPr lvl="0"/>
            <a:r>
              <a:rPr lang="en-US" sz="2000" dirty="0" smtClean="0"/>
              <a:t>Figure 4.5 Figure title placeholder</a:t>
            </a:r>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266737645"/>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Slide: Version B">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304800" y="5920581"/>
            <a:ext cx="8534400" cy="435770"/>
          </a:xfrm>
          <a:prstGeom prst="rect">
            <a:avLst/>
          </a:prstGeom>
        </p:spPr>
        <p:txBody>
          <a:bodyPr/>
          <a:lstStyle>
            <a:lvl1pPr algn="ctr">
              <a:defRPr b="0" i="0">
                <a:latin typeface="Calibri" charset="0"/>
                <a:ea typeface="Calibri" charset="0"/>
                <a:cs typeface="Calibri" charset="0"/>
              </a:defRPr>
            </a:lvl1pPr>
          </a:lstStyle>
          <a:p>
            <a:r>
              <a:rPr lang="en-US" dirty="0" smtClean="0"/>
              <a:t>Image Title</a:t>
            </a:r>
            <a:endParaRPr lang="en-US" dirty="0"/>
          </a:p>
        </p:txBody>
      </p:sp>
      <p:sp>
        <p:nvSpPr>
          <p:cNvPr id="3" name="Content Placeholder 2"/>
          <p:cNvSpPr>
            <a:spLocks noGrp="1"/>
          </p:cNvSpPr>
          <p:nvPr>
            <p:ph idx="1"/>
          </p:nvPr>
        </p:nvSpPr>
        <p:spPr>
          <a:xfrm>
            <a:off x="304800" y="820738"/>
            <a:ext cx="8534400" cy="4970462"/>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Outlin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5274" y="777241"/>
            <a:ext cx="8543926"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13" name="COBBL"/>
          <p:cNvSpPr>
            <a:spLocks noGrp="1"/>
          </p:cNvSpPr>
          <p:nvPr>
            <p:ph sz="quarter" idx="10" hasCustomPrompt="1"/>
          </p:nvPr>
        </p:nvSpPr>
        <p:spPr>
          <a:xfrm>
            <a:off x="304800" y="1752600"/>
            <a:ext cx="8534400" cy="4495800"/>
          </a:xfrm>
          <a:prstGeom prst="rect">
            <a:avLst/>
          </a:prstGeom>
        </p:spPr>
        <p:txBody>
          <a:bodyPr/>
          <a:lstStyle>
            <a:lvl1pPr marL="295275" indent="-295275">
              <a:buClr>
                <a:schemeClr val="accent2"/>
              </a:buCl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One-Column</a:t>
            </a:r>
          </a:p>
          <a:p>
            <a:pPr lvl="0"/>
            <a:r>
              <a:rPr lang="en-US" dirty="0" smtClean="0"/>
              <a:t>It Is One-Column Only</a:t>
            </a:r>
          </a:p>
          <a:p>
            <a:pPr lvl="0"/>
            <a:r>
              <a:rPr lang="en-US" dirty="0" smtClean="0"/>
              <a:t>This Outline Has H1 Headings Only</a:t>
            </a:r>
          </a:p>
          <a:p>
            <a:pPr lvl="0"/>
            <a:r>
              <a:rPr lang="en-US" dirty="0" smtClean="0"/>
              <a:t>The Headings Are in Title Case, Matching the </a:t>
            </a:r>
            <a:r>
              <a:rPr lang="en-US" dirty="0" err="1" smtClean="0"/>
              <a:t>eText</a:t>
            </a:r>
            <a:r>
              <a:rPr lang="en-US" dirty="0" smtClean="0"/>
              <a:t>; This Can Vary by Title</a:t>
            </a:r>
          </a:p>
          <a:p>
            <a:pPr lvl="0"/>
            <a:r>
              <a:rPr lang="en-US" dirty="0" smtClean="0"/>
              <a:t>This List Is Bulleted</a:t>
            </a:r>
          </a:p>
          <a:p>
            <a:pPr lvl="0"/>
            <a:r>
              <a:rPr lang="en-US" dirty="0" smtClean="0"/>
              <a:t>The Outline Slide Has a Footer</a:t>
            </a:r>
          </a:p>
          <a:p>
            <a:pPr lvl="0"/>
            <a:r>
              <a:rPr lang="en-US" dirty="0" smtClean="0"/>
              <a:t>Outline Items Usually Have No Ending Punctuation</a:t>
            </a:r>
          </a:p>
        </p:txBody>
      </p:sp>
      <p:sp>
        <p:nvSpPr>
          <p:cNvPr id="4" name="Slide Number Placeholder 3"/>
          <p:cNvSpPr>
            <a:spLocks noGrp="1"/>
          </p:cNvSpPr>
          <p:nvPr>
            <p:ph type="sldNum" sz="quarter" idx="12"/>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86693603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Outline: Version B">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BL 2-col"/>
          <p:cNvSpPr>
            <a:spLocks noGrp="1"/>
          </p:cNvSpPr>
          <p:nvPr>
            <p:ph sz="quarter" idx="12" hasCustomPrompt="1"/>
          </p:nvPr>
        </p:nvSpPr>
        <p:spPr>
          <a:xfrm>
            <a:off x="304800" y="1752600"/>
            <a:ext cx="8534400" cy="4603750"/>
          </a:xfrm>
          <a:prstGeom prst="rect">
            <a:avLst/>
          </a:prstGeom>
        </p:spPr>
        <p:txBody>
          <a:bodyPr numCol="2" spcCol="548640"/>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Two-Column</a:t>
            </a:r>
          </a:p>
          <a:p>
            <a:pPr lvl="0"/>
            <a:r>
              <a:rPr lang="en-US" dirty="0" smtClean="0"/>
              <a:t>This Outline Has No Sub-lists</a:t>
            </a:r>
          </a:p>
          <a:p>
            <a:pPr lvl="0"/>
            <a:r>
              <a:rPr lang="en-US" dirty="0" smtClean="0"/>
              <a:t>This List Is Bulleted</a:t>
            </a:r>
          </a:p>
          <a:p>
            <a:pPr lvl="0"/>
            <a:r>
              <a:rPr lang="en-US" dirty="0" smtClean="0"/>
              <a:t>The Outline Slide Has A Footer</a:t>
            </a:r>
          </a:p>
          <a:p>
            <a:pPr lvl="0"/>
            <a:r>
              <a:rPr lang="en-US" dirty="0" smtClean="0"/>
              <a:t>Outline Items Usually Have No Ending Punctuation</a:t>
            </a:r>
          </a:p>
          <a:p>
            <a:pPr lvl="0"/>
            <a:r>
              <a:rPr lang="en-US" dirty="0" smtClean="0"/>
              <a:t>This is Another Heading</a:t>
            </a:r>
          </a:p>
          <a:p>
            <a:pPr lvl="0"/>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lvl="0"/>
            <a:endParaRPr lang="en-US" dirty="0" smtClean="0"/>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9936007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Outline: Version C1 (singl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2"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One-Column</a:t>
            </a:r>
          </a:p>
          <a:p>
            <a:pPr lvl="0"/>
            <a:r>
              <a:rPr lang="en-US" dirty="0" smtClean="0"/>
              <a:t>It Is One-Column Only</a:t>
            </a:r>
          </a:p>
          <a:p>
            <a:pPr lvl="0"/>
            <a:r>
              <a:rPr lang="en-US" dirty="0" smtClean="0"/>
              <a:t>This Outline Has H1 Headings Only</a:t>
            </a:r>
          </a:p>
          <a:p>
            <a:pPr lvl="0"/>
            <a:r>
              <a:rPr lang="en-US" dirty="0" smtClean="0"/>
              <a:t>The Headings Are in Title Case, Matching the </a:t>
            </a:r>
            <a:r>
              <a:rPr lang="en-US" dirty="0" err="1" smtClean="0"/>
              <a:t>eText</a:t>
            </a:r>
            <a:r>
              <a:rPr lang="en-US" dirty="0" smtClean="0"/>
              <a:t>; This Can Vary by Title</a:t>
            </a:r>
          </a:p>
          <a:p>
            <a:pPr lvl="0"/>
            <a:r>
              <a:rPr lang="en-US" dirty="0" smtClean="0"/>
              <a:t>This List Is Numbered</a:t>
            </a:r>
          </a:p>
          <a:p>
            <a:pPr lvl="0"/>
            <a:r>
              <a:rPr lang="en-US" dirty="0" smtClean="0"/>
              <a:t>The Outline Slide Has a Footer</a:t>
            </a:r>
          </a:p>
          <a:p>
            <a:pPr lvl="0"/>
            <a:r>
              <a:rPr lang="en-US" dirty="0" smtClean="0"/>
              <a:t>Outline Items Usually Have No Ending Punctuation</a:t>
            </a:r>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78642763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pter Outline: Version C2 (doubl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10" name="COBNL"/>
          <p:cNvSpPr>
            <a:spLocks noGrp="1"/>
          </p:cNvSpPr>
          <p:nvPr>
            <p:ph sz="quarter" idx="14" hasCustomPrompt="1"/>
          </p:nvPr>
        </p:nvSpPr>
        <p:spPr>
          <a:xfrm>
            <a:off x="304800" y="1752600"/>
            <a:ext cx="8534400" cy="4114800"/>
          </a:xfrm>
          <a:prstGeom prst="rect">
            <a:avLst/>
          </a:prstGeom>
        </p:spPr>
        <p:txBody>
          <a:bodyPr/>
          <a:lstStyle>
            <a:lvl1pPr marL="803275" indent="-803275">
              <a:buNone/>
              <a:tabLst/>
              <a:defRPr sz="2800" b="0" i="0" baseline="0">
                <a:latin typeface="Calibri" charset="0"/>
                <a:ea typeface="Calibri" charset="0"/>
                <a:cs typeface="Calibri" charset="0"/>
              </a:defRPr>
            </a:lvl1pPr>
          </a:lstStyle>
          <a:p>
            <a:pPr lvl="0"/>
            <a:r>
              <a:rPr lang="en-US" dirty="0" smtClean="0"/>
              <a:t>1.1	This Is a Sample Outline for One-Column and Double-numbered</a:t>
            </a:r>
            <a:endParaRPr lang="en-US" dirty="0"/>
          </a:p>
          <a:p>
            <a:pPr lvl="0"/>
            <a:r>
              <a:rPr lang="en-US" dirty="0" smtClean="0"/>
              <a:t>1.2	It is One-column Only</a:t>
            </a:r>
          </a:p>
          <a:p>
            <a:pPr lvl="0"/>
            <a:r>
              <a:rPr lang="en-US" dirty="0" smtClean="0"/>
              <a:t>1.3	This Outline Has No Sub-lists</a:t>
            </a:r>
          </a:p>
          <a:p>
            <a:pPr lvl="0"/>
            <a:r>
              <a:rPr lang="en-US" dirty="0" smtClean="0"/>
              <a:t>1.4	This List Is Double-numbered</a:t>
            </a:r>
          </a:p>
          <a:p>
            <a:pPr lvl="0"/>
            <a:r>
              <a:rPr lang="en-US" dirty="0" smtClean="0"/>
              <a:t>1.5	The Outline Slide Has a Footer</a:t>
            </a:r>
          </a:p>
          <a:p>
            <a:pPr lvl="0"/>
            <a:r>
              <a:rPr lang="en-US" dirty="0" smtClean="0"/>
              <a:t>10.6	Outline Items Usually Have No Ending Punctuation</a:t>
            </a:r>
          </a:p>
        </p:txBody>
      </p:sp>
      <p:sp>
        <p:nvSpPr>
          <p:cNvPr id="8" name="Slide Number Placeholder 7"/>
          <p:cNvSpPr>
            <a:spLocks noGrp="1"/>
          </p:cNvSpPr>
          <p:nvPr>
            <p:ph type="sldNum" sz="quarter" idx="16"/>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5"/>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12357254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Outline: Version D">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8" name="COBBL"/>
          <p:cNvSpPr>
            <a:spLocks noGrp="1"/>
          </p:cNvSpPr>
          <p:nvPr>
            <p:ph sz="quarter" idx="12" hasCustomPrompt="1"/>
          </p:nvPr>
        </p:nvSpPr>
        <p:spPr>
          <a:xfrm>
            <a:off x="3048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1-Column </a:t>
            </a:r>
          </a:p>
          <a:p>
            <a:pPr lvl="1"/>
            <a:r>
              <a:rPr lang="en-US" dirty="0" smtClean="0"/>
              <a:t>It Has H2s</a:t>
            </a:r>
          </a:p>
          <a:p>
            <a:pPr lvl="0"/>
            <a:r>
              <a:rPr lang="en-US" dirty="0" smtClean="0"/>
              <a:t>It Is One-column Only</a:t>
            </a:r>
          </a:p>
          <a:p>
            <a:pPr lvl="1"/>
            <a:r>
              <a:rPr lang="en-US" dirty="0" smtClean="0"/>
              <a:t>It Will Probably Not Have Art</a:t>
            </a:r>
          </a:p>
          <a:p>
            <a:pPr lvl="0"/>
            <a:r>
              <a:rPr lang="en-US" dirty="0" smtClean="0"/>
              <a:t>This Is a Bulleted List</a:t>
            </a:r>
          </a:p>
          <a:p>
            <a:pPr lvl="1"/>
            <a:r>
              <a:rPr lang="en-US" dirty="0" smtClean="0"/>
              <a:t>Make Sure That Any Links Included Here, for Any Reason, Have Descriptive Hyperlinks</a:t>
            </a:r>
          </a:p>
          <a:p>
            <a:pPr lvl="0"/>
            <a:r>
              <a:rPr lang="en-US" dirty="0" smtClean="0"/>
              <a:t>Outline Items Usually Have No Ending Punctuation</a:t>
            </a:r>
          </a:p>
          <a:p>
            <a:pPr lvl="1"/>
            <a:r>
              <a:rPr lang="en-US" dirty="0" smtClean="0"/>
              <a:t>There is a Footer</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
        <p:nvSpPr>
          <p:cNvPr id="7" name="COBBL"/>
          <p:cNvSpPr>
            <a:spLocks noGrp="1"/>
          </p:cNvSpPr>
          <p:nvPr>
            <p:ph sz="quarter" idx="13" hasCustomPrompt="1"/>
          </p:nvPr>
        </p:nvSpPr>
        <p:spPr>
          <a:xfrm>
            <a:off x="46482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1-Column </a:t>
            </a:r>
          </a:p>
          <a:p>
            <a:pPr lvl="1"/>
            <a:r>
              <a:rPr lang="en-US" dirty="0" smtClean="0"/>
              <a:t>It Has H2s</a:t>
            </a:r>
          </a:p>
          <a:p>
            <a:pPr lvl="0"/>
            <a:r>
              <a:rPr lang="en-US" dirty="0" smtClean="0"/>
              <a:t>It Is One-column Only</a:t>
            </a:r>
          </a:p>
          <a:p>
            <a:pPr lvl="1"/>
            <a:r>
              <a:rPr lang="en-US" dirty="0" smtClean="0"/>
              <a:t>It Will Probably Not Have Art</a:t>
            </a:r>
          </a:p>
          <a:p>
            <a:pPr lvl="0"/>
            <a:r>
              <a:rPr lang="en-US" dirty="0" smtClean="0"/>
              <a:t>This Is a Bulleted List</a:t>
            </a:r>
          </a:p>
          <a:p>
            <a:pPr lvl="1"/>
            <a:r>
              <a:rPr lang="en-US" dirty="0" smtClean="0"/>
              <a:t>Make Sure That Any Links Included Here, for Any Reason, Have Descriptive Hyperlinks</a:t>
            </a:r>
          </a:p>
          <a:p>
            <a:pPr lvl="0"/>
            <a:r>
              <a:rPr lang="en-US" dirty="0" smtClean="0"/>
              <a:t>Outline Items Usually Have No Ending Punctuation</a:t>
            </a:r>
          </a:p>
          <a:p>
            <a:pPr lvl="1"/>
            <a:r>
              <a:rPr lang="en-US" dirty="0" smtClean="0"/>
              <a:t>There is a Footer</a:t>
            </a:r>
          </a:p>
        </p:txBody>
      </p:sp>
    </p:spTree>
    <p:extLst>
      <p:ext uri="{BB962C8B-B14F-4D97-AF65-F5344CB8AC3E}">
        <p14:creationId xmlns:p14="http://schemas.microsoft.com/office/powerpoint/2010/main" val="8379093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Outline: Version E1 (sing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4" hasCustomPrompt="1"/>
          </p:nvPr>
        </p:nvSpPr>
        <p:spPr>
          <a:xfrm>
            <a:off x="304800" y="1752600"/>
            <a:ext cx="8534400" cy="4419600"/>
          </a:xfrm>
          <a:prstGeom prst="rect">
            <a:avLst/>
          </a:prstGeom>
        </p:spPr>
        <p:txBody>
          <a:bodyPr/>
          <a:lstStyle>
            <a:lvl1pPr marL="465138" indent="-465138">
              <a:buClr>
                <a:schemeClr val="accent2"/>
              </a:buClr>
              <a:buFont typeface="+mj-lt"/>
              <a:buAutoNum type="arabicPeriod"/>
              <a:tabLst/>
              <a:defRPr sz="2800" b="0" i="0" baseline="0">
                <a:latin typeface="Calibri" charset="0"/>
                <a:ea typeface="Calibri" charset="0"/>
                <a:cs typeface="Calibri" charset="0"/>
              </a:defRPr>
            </a:lvl1pPr>
            <a:lvl2pPr marL="803275" indent="-282575">
              <a:buClr>
                <a:schemeClr val="accent2"/>
              </a:buClr>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smtClean="0"/>
              <a:t>This Is a Sample Outline for One-Column and single number</a:t>
            </a:r>
          </a:p>
          <a:p>
            <a:pPr lvl="1"/>
            <a:r>
              <a:rPr lang="en-US" dirty="0" smtClean="0"/>
              <a:t>The H2 Level Does Not Have a Number</a:t>
            </a:r>
          </a:p>
          <a:p>
            <a:pPr lvl="2"/>
            <a:r>
              <a:rPr lang="en-US" dirty="0" smtClean="0"/>
              <a:t>One of the Subheadings May Be a Special Feature  </a:t>
            </a:r>
          </a:p>
          <a:p>
            <a:pPr lvl="0"/>
            <a:r>
              <a:rPr lang="en-US" dirty="0" smtClean="0"/>
              <a:t>This Outline Has Two Levels</a:t>
            </a:r>
          </a:p>
          <a:p>
            <a:pPr lvl="1"/>
            <a:r>
              <a:rPr lang="en-US" dirty="0" smtClean="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smtClean="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2634322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Outline: Version E2 (doub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4" hasCustomPrompt="1"/>
          </p:nvPr>
        </p:nvSpPr>
        <p:spPr>
          <a:xfrm>
            <a:off x="304800" y="1752600"/>
            <a:ext cx="8534400" cy="4343400"/>
          </a:xfrm>
          <a:prstGeom prst="rect">
            <a:avLst/>
          </a:prstGeom>
        </p:spPr>
        <p:txBody>
          <a:bodyPr/>
          <a:lstStyle>
            <a:lvl1pPr marL="803275" indent="-803275">
              <a:buNone/>
              <a:tabLst/>
              <a:defRPr sz="2800" b="0" i="0" baseline="0">
                <a:latin typeface="Calibri" charset="0"/>
                <a:ea typeface="Calibri" charset="0"/>
                <a:cs typeface="Calibri" charset="0"/>
              </a:defRPr>
            </a:lvl1pPr>
            <a:lvl2pPr marL="1143000" indent="-292608">
              <a:buClr>
                <a:schemeClr val="accent2"/>
              </a:buClr>
              <a:defRPr sz="2400" b="0" i="0" baseline="0">
                <a:latin typeface="Calibri" charset="0"/>
                <a:ea typeface="Calibri" charset="0"/>
                <a:cs typeface="Calibri" charset="0"/>
              </a:defRPr>
            </a:lvl2pPr>
            <a:lvl3pPr marL="1143000" marR="0" indent="-292608"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smtClean="0"/>
              <a:t>1.1	This Is a Sample Outline for One-Column and Double-numbered</a:t>
            </a:r>
          </a:p>
          <a:p>
            <a:pPr lvl="1"/>
            <a:r>
              <a:rPr lang="en-US" dirty="0" smtClean="0"/>
              <a:t>The H2 Level Does Not Have a Number</a:t>
            </a:r>
          </a:p>
          <a:p>
            <a:pPr lvl="2"/>
            <a:r>
              <a:rPr lang="en-US" dirty="0" smtClean="0"/>
              <a:t>One of the Subheadings May Be a Special Feature </a:t>
            </a:r>
          </a:p>
          <a:p>
            <a:pPr lvl="0"/>
            <a:r>
              <a:rPr lang="en-US" dirty="0" smtClean="0"/>
              <a:t>10.2	This Outline Has Two Levels</a:t>
            </a:r>
          </a:p>
          <a:p>
            <a:pPr lvl="1"/>
            <a:r>
              <a:rPr lang="en-US" dirty="0" smtClean="0"/>
              <a:t>Outline Items Usually Have No Ending Punctuation</a:t>
            </a:r>
          </a:p>
          <a:p>
            <a:pPr lvl="2"/>
            <a:r>
              <a:rPr lang="en-US" dirty="0" smtClean="0"/>
              <a:t>Special Feature </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0426552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304800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3880275"/>
      </p:ext>
    </p:extLst>
  </p:cSld>
  <p:clrMap bg1="lt1" tx1="dk1" bg2="lt2" tx2="dk2" accent1="accent1" accent2="accent2" accent3="accent3" accent4="accent4" accent5="accent5" accent6="accent6" hlink="hlink" folHlink="folHlink"/>
  <p:sldLayoutIdLst>
    <p:sldLayoutId id="2147483940" r:id="rId1"/>
    <p:sldLayoutId id="2147483941" r:id="rId2"/>
  </p:sldLayoutIdLst>
  <p:timing>
    <p:tnLst>
      <p:par>
        <p:cTn id="1" dur="indefinite" restart="never" nodeType="tmRoot"/>
      </p:par>
    </p:tnLst>
  </p:timing>
  <p:hf hdr="0" dt="0"/>
  <p:txStyles>
    <p:titleStyle>
      <a:lvl1pPr algn="ctr" defTabSz="914400" rtl="0" eaLnBrk="1" latinLnBrk="0" hangingPunct="1">
        <a:lnSpc>
          <a:spcPct val="90000"/>
        </a:lnSpc>
        <a:spcBef>
          <a:spcPct val="0"/>
        </a:spcBef>
        <a:buNone/>
        <a:defRPr sz="110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295274" y="777242"/>
            <a:ext cx="8543926" cy="97536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16" name="Rectangle 15"/>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611586285"/>
      </p:ext>
    </p:extLst>
  </p:cSld>
  <p:clrMap bg1="lt1" tx1="dk1" bg2="lt2" tx2="dk2" accent1="accent1" accent2="accent2" accent3="accent3" accent4="accent4" accent5="accent5" accent6="accent6" hlink="hlink" folHlink="folHlink"/>
  <p:sldLayoutIdLst>
    <p:sldLayoutId id="2147483937" r:id="rId1"/>
    <p:sldLayoutId id="2147483942" r:id="rId2"/>
    <p:sldLayoutId id="2147483956" r:id="rId3"/>
    <p:sldLayoutId id="2147483955" r:id="rId4"/>
    <p:sldLayoutId id="2147483957" r:id="rId5"/>
    <p:sldLayoutId id="2147483959" r:id="rId6"/>
    <p:sldLayoutId id="2147483958" r:id="rId7"/>
    <p:sldLayoutId id="2147483960" r:id="rId8"/>
    <p:sldLayoutId id="2147483961" r:id="rId9"/>
    <p:sldLayoutId id="2147483962" r:id="rId10"/>
    <p:sldLayoutId id="2147483963" r:id="rId11"/>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43713"/>
            <a:ext cx="8534400" cy="990599"/>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811935529"/>
      </p:ext>
    </p:extLst>
  </p:cSld>
  <p:clrMap bg1="lt1" tx1="dk1" bg2="lt2" tx2="dk2" accent1="accent1" accent2="accent2" accent3="accent3" accent4="accent4" accent5="accent5" accent6="accent6" hlink="hlink" folHlink="folHlink"/>
  <p:sldLayoutIdLst>
    <p:sldLayoutId id="2147483944" r:id="rId1"/>
    <p:sldLayoutId id="2147483964" r:id="rId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2"/>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8704" y="762002"/>
            <a:ext cx="8540496" cy="99060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332194706"/>
      </p:ext>
    </p:extLst>
  </p:cSld>
  <p:clrMap bg1="lt1" tx1="dk1" bg2="lt2" tx2="dk2" accent1="accent1" accent2="accent2" accent3="accent3" accent4="accent4" accent5="accent5" accent6="accent6" hlink="hlink" folHlink="folHlink"/>
  <p:sldLayoutIdLst>
    <p:sldLayoutId id="2147483966" r:id="rId1"/>
    <p:sldLayoutId id="2147483967" r:id="rId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0"/>
            <a:ext cx="8534400" cy="990599"/>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616953850"/>
      </p:ext>
    </p:extLst>
  </p:cSld>
  <p:clrMap bg1="lt1" tx1="dk1" bg2="lt2" tx2="dk2" accent1="accent1" accent2="accent2" accent3="accent3" accent4="accent4" accent5="accent5" accent6="accent6" hlink="hlink" folHlink="folHlink"/>
  <p:sldLayoutIdLst>
    <p:sldLayoutId id="2147483969" r:id="rId1"/>
    <p:sldLayoutId id="2147483970" r:id="rId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b="1"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6512" y="762000"/>
            <a:ext cx="8534400" cy="990599"/>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302625734"/>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81" r:id="rId3"/>
    <p:sldLayoutId id="2147483982" r:id="rId4"/>
    <p:sldLayoutId id="2147483980" r:id="rId5"/>
    <p:sldLayoutId id="2147483974" r:id="rId6"/>
    <p:sldLayoutId id="2147483975" r:id="rId7"/>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b="1"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028950" y="640080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Copyright ©2018 John Wiley &amp; Sons, Inc. </a:t>
            </a:r>
            <a:endParaRPr lang="en-US" dirty="0"/>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181430-7FCB-BA4C-90CE-EB7ACCC9EC50}" type="slidenum">
              <a:rPr lang="en-US" smtClean="0"/>
              <a:t>‹#›</a:t>
            </a:fld>
            <a:endParaRPr lang="en-US"/>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216900"/>
      </p:ext>
    </p:extLst>
  </p:cSld>
  <p:clrMap bg1="lt1" tx1="dk1" bg2="lt2" tx2="dk2" accent1="accent1" accent2="accent2" accent3="accent3" accent4="accent4" accent5="accent5" accent6="accent6" hlink="hlink" folHlink="folHlink"/>
  <p:sldLayoutIdLst>
    <p:sldLayoutId id="2147483978" r:id="rId1"/>
    <p:sldLayoutId id="2147483979" r:id="rId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1600" b="0" i="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4.xml"/><Relationship Id="rId1" Type="http://schemas.openxmlformats.org/officeDocument/2006/relationships/vmlDrawing" Target="../drawings/vmlDrawing1.vml"/><Relationship Id="rId5" Type="http://schemas.openxmlformats.org/officeDocument/2006/relationships/image" Target="../media/image13.jpeg"/><Relationship Id="rId4" Type="http://schemas.openxmlformats.org/officeDocument/2006/relationships/image" Target="../media/image12.wmf"/></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152400" y="365125"/>
            <a:ext cx="8839200" cy="930275"/>
          </a:xfrm>
        </p:spPr>
        <p:txBody>
          <a:bodyPr/>
          <a:lstStyle/>
          <a:p>
            <a:pPr>
              <a:defRPr/>
            </a:pPr>
            <a:r>
              <a:rPr lang="en-IN" dirty="0" smtClean="0"/>
              <a:t>Environment</a:t>
            </a:r>
            <a:endParaRPr lang="en-IN" dirty="0"/>
          </a:p>
        </p:txBody>
      </p:sp>
      <p:sp>
        <p:nvSpPr>
          <p:cNvPr id="3" name="Edition"/>
          <p:cNvSpPr>
            <a:spLocks noGrp="1"/>
          </p:cNvSpPr>
          <p:nvPr>
            <p:ph sz="quarter" idx="17"/>
          </p:nvPr>
        </p:nvSpPr>
        <p:spPr>
          <a:xfrm>
            <a:off x="152400" y="1653210"/>
            <a:ext cx="8839200" cy="381000"/>
          </a:xfrm>
        </p:spPr>
        <p:txBody>
          <a:bodyPr/>
          <a:lstStyle/>
          <a:p>
            <a:r>
              <a:rPr lang="en-US" dirty="0" smtClean="0"/>
              <a:t>Tenth Edition</a:t>
            </a:r>
            <a:endParaRPr lang="en-US" dirty="0"/>
          </a:p>
        </p:txBody>
      </p:sp>
      <p:sp>
        <p:nvSpPr>
          <p:cNvPr id="4" name="Author"/>
          <p:cNvSpPr>
            <a:spLocks noGrp="1"/>
          </p:cNvSpPr>
          <p:nvPr>
            <p:ph sz="quarter" idx="18"/>
          </p:nvPr>
        </p:nvSpPr>
        <p:spPr>
          <a:xfrm>
            <a:off x="152400" y="2362200"/>
            <a:ext cx="8839200" cy="457200"/>
          </a:xfrm>
        </p:spPr>
        <p:txBody>
          <a:bodyPr/>
          <a:lstStyle/>
          <a:p>
            <a:r>
              <a:rPr lang="en-US" dirty="0" smtClean="0"/>
              <a:t>Raven</a:t>
            </a:r>
            <a:endParaRPr lang="en-US" dirty="0"/>
          </a:p>
        </p:txBody>
      </p:sp>
      <p:sp>
        <p:nvSpPr>
          <p:cNvPr id="5" name="CN"/>
          <p:cNvSpPr>
            <a:spLocks noGrp="1"/>
          </p:cNvSpPr>
          <p:nvPr>
            <p:ph sz="quarter" idx="19"/>
          </p:nvPr>
        </p:nvSpPr>
        <p:spPr>
          <a:xfrm>
            <a:off x="152400" y="3733800"/>
            <a:ext cx="8839200" cy="609600"/>
          </a:xfrm>
        </p:spPr>
        <p:txBody>
          <a:bodyPr/>
          <a:lstStyle/>
          <a:p>
            <a:r>
              <a:rPr lang="en-US" b="1" dirty="0" smtClean="0"/>
              <a:t>Chapter 3</a:t>
            </a:r>
            <a:endParaRPr lang="en-US" b="1" dirty="0"/>
          </a:p>
        </p:txBody>
      </p:sp>
      <p:sp>
        <p:nvSpPr>
          <p:cNvPr id="6" name="CT"/>
          <p:cNvSpPr>
            <a:spLocks noGrp="1"/>
          </p:cNvSpPr>
          <p:nvPr>
            <p:ph sz="quarter" idx="20"/>
          </p:nvPr>
        </p:nvSpPr>
        <p:spPr>
          <a:xfrm>
            <a:off x="152400" y="4648200"/>
            <a:ext cx="8839200" cy="990600"/>
          </a:xfrm>
        </p:spPr>
        <p:txBody>
          <a:bodyPr/>
          <a:lstStyle/>
          <a:p>
            <a:r>
              <a:rPr lang="en-US" altLang="en-US" dirty="0" smtClean="0">
                <a:ea typeface="ＭＳ Ｐゴシック" panose="020B0600070205080204" pitchFamily="34" charset="-128"/>
              </a:rPr>
              <a:t>Ecosystems</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14304448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Life Without Sun</a:t>
            </a:r>
            <a:endParaRPr lang="en-IN" dirty="0"/>
          </a:p>
        </p:txBody>
      </p:sp>
      <p:sp>
        <p:nvSpPr>
          <p:cNvPr id="3" name="Content Placeholder 2"/>
          <p:cNvSpPr>
            <a:spLocks noGrp="1"/>
          </p:cNvSpPr>
          <p:nvPr>
            <p:ph sz="quarter" idx="16"/>
          </p:nvPr>
        </p:nvSpPr>
        <p:spPr>
          <a:xfrm>
            <a:off x="304800" y="1752599"/>
            <a:ext cx="5334000" cy="4114801"/>
          </a:xfrm>
        </p:spPr>
        <p:txBody>
          <a:bodyPr/>
          <a:lstStyle/>
          <a:p>
            <a:pPr marL="292608" lvl="1" indent="-292608">
              <a:spcBef>
                <a:spcPts val="1000"/>
              </a:spcBef>
              <a:buClr>
                <a:schemeClr val="accent2"/>
              </a:buClr>
              <a:buSzPct val="100000"/>
              <a:defRPr/>
            </a:pPr>
            <a:r>
              <a:rPr lang="en-US" altLang="en-US" sz="2800" dirty="0" smtClean="0">
                <a:latin typeface="Calibri" charset="0"/>
                <a:ea typeface="ＭＳ Ｐゴシック" panose="020B0600070205080204" pitchFamily="34" charset="-128"/>
                <a:cs typeface="Calibri" charset="0"/>
              </a:rPr>
              <a:t>19</a:t>
            </a:r>
            <a:r>
              <a:rPr lang="en-US" altLang="en-US" sz="100" dirty="0" smtClean="0">
                <a:latin typeface="Calibri" charset="0"/>
                <a:ea typeface="ＭＳ Ｐゴシック" panose="020B0600070205080204" pitchFamily="34" charset="-128"/>
                <a:cs typeface="Calibri" charset="0"/>
              </a:rPr>
              <a:t> </a:t>
            </a:r>
            <a:r>
              <a:rPr lang="en-US" altLang="en-US" sz="2800" dirty="0" smtClean="0">
                <a:latin typeface="Calibri" charset="0"/>
                <a:ea typeface="ＭＳ Ｐゴシック" panose="020B0600070205080204" pitchFamily="34" charset="-128"/>
                <a:cs typeface="Calibri" charset="0"/>
              </a:rPr>
              <a:t>70s </a:t>
            </a:r>
            <a:r>
              <a:rPr lang="en-US" altLang="en-US" sz="2800" dirty="0">
                <a:latin typeface="Calibri" charset="0"/>
                <a:ea typeface="ＭＳ Ｐゴシック" panose="020B0600070205080204" pitchFamily="34" charset="-128"/>
                <a:cs typeface="Calibri" charset="0"/>
              </a:rPr>
              <a:t>– discovered hydrothermal vents in deep ocean (</a:t>
            </a:r>
            <a:r>
              <a:rPr lang="en-US" altLang="en-US" sz="2800" dirty="0" smtClean="0">
                <a:latin typeface="Calibri" charset="0"/>
                <a:ea typeface="ＭＳ Ｐゴシック" panose="020B0600070205080204" pitchFamily="34" charset="-128"/>
                <a:cs typeface="Calibri" charset="0"/>
              </a:rPr>
              <a:t>200 degrees Celsius </a:t>
            </a:r>
            <a:r>
              <a:rPr lang="en-US" altLang="en-US" sz="2800" dirty="0">
                <a:latin typeface="Calibri" charset="0"/>
                <a:ea typeface="ＭＳ Ｐゴシック" panose="020B0600070205080204" pitchFamily="34" charset="-128"/>
                <a:cs typeface="Calibri" charset="0"/>
              </a:rPr>
              <a:t>or </a:t>
            </a:r>
            <a:r>
              <a:rPr lang="en-US" altLang="en-US" sz="2800" dirty="0" smtClean="0">
                <a:latin typeface="Calibri" charset="0"/>
                <a:ea typeface="ＭＳ Ｐゴシック" panose="020B0600070205080204" pitchFamily="34" charset="-128"/>
                <a:cs typeface="Calibri" charset="0"/>
              </a:rPr>
              <a:t>392 degrees Fahrenheit)</a:t>
            </a:r>
            <a:endParaRPr lang="en-US" altLang="en-US" sz="2800" dirty="0">
              <a:latin typeface="Calibri" charset="0"/>
              <a:ea typeface="ＭＳ Ｐゴシック" panose="020B0600070205080204" pitchFamily="34" charset="-128"/>
              <a:cs typeface="Calibri" charset="0"/>
            </a:endParaRP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Rich ecosystem supported without </a:t>
            </a:r>
            <a:r>
              <a:rPr lang="en-US" altLang="en-US" sz="2800" dirty="0" smtClean="0">
                <a:latin typeface="Calibri" charset="0"/>
                <a:ea typeface="ＭＳ Ｐゴシック" panose="020B0600070205080204" pitchFamily="34" charset="-128"/>
                <a:cs typeface="Calibri" charset="0"/>
              </a:rPr>
              <a:t>light</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Bacteria perform chemosynthesis</a:t>
            </a:r>
          </a:p>
          <a:p>
            <a:pPr marL="621792" lvl="1" indent="-320040">
              <a:spcBef>
                <a:spcPts val="6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Similar to photosynthesis, but use chemical (H</a:t>
            </a:r>
            <a:r>
              <a:rPr lang="en-US" altLang="en-US" sz="2600" baseline="-25000" dirty="0">
                <a:latin typeface="Calibri" charset="0"/>
                <a:ea typeface="ＭＳ Ｐゴシック" panose="020B0600070205080204" pitchFamily="34" charset="-128"/>
                <a:cs typeface="Calibri" charset="0"/>
              </a:rPr>
              <a:t>2</a:t>
            </a:r>
            <a:r>
              <a:rPr lang="en-US" altLang="en-US" sz="2600" dirty="0">
                <a:latin typeface="Calibri" charset="0"/>
                <a:ea typeface="ＭＳ Ｐゴシック" panose="020B0600070205080204" pitchFamily="34" charset="-128"/>
                <a:cs typeface="Calibri" charset="0"/>
              </a:rPr>
              <a:t>S) not </a:t>
            </a:r>
            <a:r>
              <a:rPr lang="en-US" altLang="en-US" sz="2600" dirty="0" smtClean="0">
                <a:latin typeface="Calibri" charset="0"/>
                <a:ea typeface="ＭＳ Ｐゴシック" panose="020B0600070205080204" pitchFamily="34" charset="-128"/>
                <a:cs typeface="Calibri" charset="0"/>
              </a:rPr>
              <a:t>sunlight</a:t>
            </a:r>
            <a:endParaRPr lang="en-US" altLang="en-US" sz="2600" dirty="0">
              <a:latin typeface="Calibri" charset="0"/>
              <a:ea typeface="ＭＳ Ｐゴシック" panose="020B0600070205080204" pitchFamily="34" charset="-128"/>
              <a:cs typeface="Calibri" charset="0"/>
            </a:endParaRPr>
          </a:p>
        </p:txBody>
      </p:sp>
      <p:pic>
        <p:nvPicPr>
          <p:cNvPr id="9" name="Content Placeholder 8" descr="A photo. Tube worms extend up from the sea floor. N O A A Okeanos Explorer Program, Galapagos Rift Expedition 2011"/>
          <p:cNvPicPr>
            <a:picLocks noGrp="1" noChangeAspect="1"/>
          </p:cNvPicPr>
          <p:nvPr>
            <p:ph sz="quarter" idx="17"/>
          </p:nvPr>
        </p:nvPicPr>
        <p:blipFill>
          <a:blip r:embed="rId2"/>
          <a:stretch>
            <a:fillRect/>
          </a:stretch>
        </p:blipFill>
        <p:spPr>
          <a:xfrm>
            <a:off x="5701914" y="2590800"/>
            <a:ext cx="3383867" cy="1883764"/>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10</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4989522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normAutofit/>
          </a:bodyPr>
          <a:lstStyle/>
          <a:p>
            <a:r>
              <a:rPr lang="en-US" altLang="en-US" dirty="0">
                <a:ea typeface="ＭＳ Ｐゴシック" panose="020B0600070205080204" pitchFamily="34" charset="-128"/>
              </a:rPr>
              <a:t>Energy Flow Through Ecosystems</a:t>
            </a:r>
            <a:endParaRPr lang="en-IN" b="1" dirty="0"/>
          </a:p>
        </p:txBody>
      </p:sp>
      <p:sp>
        <p:nvSpPr>
          <p:cNvPr id="8" name="Content Placeholder 7"/>
          <p:cNvSpPr>
            <a:spLocks noGrp="1"/>
          </p:cNvSpPr>
          <p:nvPr>
            <p:ph sz="quarter" idx="16"/>
          </p:nvPr>
        </p:nvSpPr>
        <p:spPr>
          <a:xfrm>
            <a:off x="304800" y="1752600"/>
            <a:ext cx="8534400" cy="914400"/>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Energy flow among producers, consumers, and decomposers</a:t>
            </a:r>
          </a:p>
        </p:txBody>
      </p:sp>
      <p:pic>
        <p:nvPicPr>
          <p:cNvPr id="7" name="Content Placeholder 6" descr="A diagram outlines energy flow. 1. Energy enters ecosystem from the sun. 2. Energy flows linearly through ecosystems. First trophic level, producers, is plants. Second trophic level or primary consumers are animals like rodents. Third trophic level or secondary consumers are animals like snakes. Fourth trophic level or tertiary consumers are animals like hawks. Decomposers include fungi. 3. Energy exits as heat loss."/>
          <p:cNvPicPr>
            <a:picLocks noGrp="1" noChangeAspect="1"/>
          </p:cNvPicPr>
          <p:nvPr>
            <p:ph sz="quarter" idx="17"/>
          </p:nvPr>
        </p:nvPicPr>
        <p:blipFill>
          <a:blip r:embed="rId2"/>
          <a:stretch>
            <a:fillRect/>
          </a:stretch>
        </p:blipFill>
        <p:spPr>
          <a:xfrm>
            <a:off x="914400" y="2766390"/>
            <a:ext cx="7563342" cy="3280418"/>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11</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8137153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1"/>
            <a:ext cx="8534400" cy="1143000"/>
          </a:xfrm>
        </p:spPr>
        <p:txBody>
          <a:bodyPr>
            <a:noAutofit/>
          </a:bodyPr>
          <a:lstStyle/>
          <a:p>
            <a:r>
              <a:rPr lang="en-US" altLang="en-US" dirty="0">
                <a:ea typeface="ＭＳ Ｐゴシック" panose="020B0600070205080204" pitchFamily="34" charset="-128"/>
              </a:rPr>
              <a:t>Food Chains- The Path of Energy Flow (Who Eats Whom)</a:t>
            </a:r>
            <a:endParaRPr lang="en-IN" dirty="0"/>
          </a:p>
        </p:txBody>
      </p:sp>
      <p:sp>
        <p:nvSpPr>
          <p:cNvPr id="3" name="Content Placeholder 2"/>
          <p:cNvSpPr>
            <a:spLocks noGrp="1"/>
          </p:cNvSpPr>
          <p:nvPr>
            <p:ph sz="quarter" idx="16"/>
          </p:nvPr>
        </p:nvSpPr>
        <p:spPr>
          <a:xfrm>
            <a:off x="304800" y="2057400"/>
            <a:ext cx="8534400" cy="3886200"/>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Energy from food passes from one organism to another based on their</a:t>
            </a:r>
            <a:r>
              <a:rPr lang="en-US" altLang="en-US" sz="100" dirty="0">
                <a:solidFill>
                  <a:schemeClr val="bg1"/>
                </a:solidFill>
                <a:latin typeface="Calibri" charset="0"/>
                <a:ea typeface="ＭＳ Ｐゴシック" panose="020B0600070205080204" pitchFamily="34" charset="-128"/>
                <a:cs typeface="Calibri" charset="0"/>
              </a:rPr>
              <a:t> </a:t>
            </a:r>
            <a:r>
              <a:rPr lang="en-US" altLang="en-US" sz="100" dirty="0" smtClean="0">
                <a:solidFill>
                  <a:schemeClr val="bg1"/>
                </a:solidFill>
                <a:latin typeface="Calibri" charset="0"/>
                <a:ea typeface="ＭＳ Ｐゴシック" panose="020B0600070205080204" pitchFamily="34" charset="-128"/>
                <a:cs typeface="Calibri" charset="0"/>
              </a:rPr>
              <a:t>Begin underline </a:t>
            </a:r>
            <a:r>
              <a:rPr lang="en-US" altLang="en-US" sz="2800" u="sng" dirty="0" smtClean="0">
                <a:latin typeface="Calibri" charset="0"/>
                <a:ea typeface="ＭＳ Ｐゴシック" panose="020B0600070205080204" pitchFamily="34" charset="-128"/>
                <a:cs typeface="Calibri" charset="0"/>
              </a:rPr>
              <a:t>Trophic Level</a:t>
            </a:r>
            <a:r>
              <a:rPr lang="en-US" altLang="en-US" sz="100" dirty="0" smtClean="0">
                <a:solidFill>
                  <a:schemeClr val="bg1"/>
                </a:solidFill>
                <a:latin typeface="Calibri" charset="0"/>
                <a:ea typeface="ＭＳ Ｐゴシック" panose="020B0600070205080204" pitchFamily="34" charset="-128"/>
                <a:cs typeface="Calibri" charset="0"/>
              </a:rPr>
              <a:t> End underline</a:t>
            </a:r>
            <a:endParaRPr lang="en-US" altLang="en-US" sz="100" dirty="0">
              <a:solidFill>
                <a:schemeClr val="bg1"/>
              </a:solidFill>
              <a:latin typeface="Calibri" charset="0"/>
              <a:ea typeface="ＭＳ Ｐゴシック" panose="020B0600070205080204" pitchFamily="34" charset="-128"/>
              <a:cs typeface="Calibri" charset="0"/>
            </a:endParaRPr>
          </a:p>
          <a:p>
            <a:pPr marL="621792" lvl="1" indent="-320040">
              <a:spcBef>
                <a:spcPts val="10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Definition: An organism’s position in a food chain, which is determined by its feeding relationships</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First Trophic Level: Producers </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Second Trophic Level: Primary Consumers</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Third Trophic Level: Secondary Consumers</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Decomposers present at all levels</a:t>
            </a:r>
          </a:p>
        </p:txBody>
      </p:sp>
      <p:sp>
        <p:nvSpPr>
          <p:cNvPr id="4" name="Slide Number Placeholder 3"/>
          <p:cNvSpPr>
            <a:spLocks noGrp="1"/>
          </p:cNvSpPr>
          <p:nvPr>
            <p:ph type="sldNum" sz="quarter" idx="10"/>
          </p:nvPr>
        </p:nvSpPr>
        <p:spPr/>
        <p:txBody>
          <a:bodyPr/>
          <a:lstStyle/>
          <a:p>
            <a:fld id="{67B19427-F580-D146-B60E-4CADEE75497F}" type="slidenum">
              <a:rPr lang="en-US" smtClean="0"/>
              <a:pPr/>
              <a:t>12</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7063082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Producers</a:t>
            </a:r>
            <a:endParaRPr lang="en-IN" dirty="0"/>
          </a:p>
        </p:txBody>
      </p:sp>
      <p:sp>
        <p:nvSpPr>
          <p:cNvPr id="3" name="Content Placeholder 2"/>
          <p:cNvSpPr>
            <a:spLocks noGrp="1"/>
          </p:cNvSpPr>
          <p:nvPr>
            <p:ph sz="quarter" idx="16"/>
          </p:nvPr>
        </p:nvSpPr>
        <p:spPr>
          <a:xfrm>
            <a:off x="304800" y="1752600"/>
            <a:ext cx="8534400" cy="2286000"/>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Autotrophs = Producers</a:t>
            </a:r>
          </a:p>
          <a:p>
            <a:pPr marL="621792" lvl="1" indent="-320040">
              <a:spcBef>
                <a:spcPts val="10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Auto “self” and tropho “nourishment”</a:t>
            </a:r>
          </a:p>
          <a:p>
            <a:pPr marL="621792" lvl="1" indent="-320040">
              <a:spcBef>
                <a:spcPts val="10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Produce own food from inorganic material</a:t>
            </a:r>
          </a:p>
          <a:p>
            <a:pPr marL="621792" lvl="1" indent="-320040">
              <a:spcBef>
                <a:spcPts val="10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Ex: plants via photosynthesis and hydrothermal vent bacteria via chemosynthesis</a:t>
            </a:r>
          </a:p>
        </p:txBody>
      </p:sp>
      <p:pic>
        <p:nvPicPr>
          <p:cNvPr id="7" name="Content Placeholder 6" descr="A diagram outlines energy flow. 1. Energy enters ecosystem from the sun. 2. Energy flows linearly through ecosystems. First trophic level, producers, is plants. Second trophic level or primary consumers are animals like rodents. Third trophic level or secondary consumers are animals like snakes. Fourth trophic level or tertiary consumers are animals like hawks. Decomposers include fungi. 3. Energy exits as heat loss."/>
          <p:cNvPicPr>
            <a:picLocks noGrp="1" noChangeAspect="1"/>
          </p:cNvPicPr>
          <p:nvPr>
            <p:ph sz="quarter" idx="17"/>
          </p:nvPr>
        </p:nvPicPr>
        <p:blipFill>
          <a:blip r:embed="rId2"/>
          <a:stretch>
            <a:fillRect/>
          </a:stretch>
        </p:blipFill>
        <p:spPr>
          <a:xfrm>
            <a:off x="2109939" y="4124007"/>
            <a:ext cx="4924120" cy="2138505"/>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13</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349370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Consumers</a:t>
            </a:r>
            <a:endParaRPr lang="en-IN" dirty="0"/>
          </a:p>
        </p:txBody>
      </p:sp>
      <p:sp>
        <p:nvSpPr>
          <p:cNvPr id="3" name="Content Placeholder 2"/>
          <p:cNvSpPr>
            <a:spLocks noGrp="1"/>
          </p:cNvSpPr>
          <p:nvPr>
            <p:ph sz="quarter" idx="16"/>
          </p:nvPr>
        </p:nvSpPr>
        <p:spPr>
          <a:xfrm>
            <a:off x="304800" y="1752599"/>
            <a:ext cx="4648200" cy="4114801"/>
          </a:xfrm>
        </p:spPr>
        <p:txBody>
          <a:bodyPr/>
          <a:lstStyle/>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Heterotrophs = Consumers</a:t>
            </a:r>
          </a:p>
          <a:p>
            <a:pPr marL="621792" lvl="1" indent="-320040">
              <a:spcBef>
                <a:spcPts val="1000"/>
              </a:spcBef>
              <a:buClr>
                <a:schemeClr val="accent2"/>
              </a:buClr>
              <a:buSzPct val="80000"/>
              <a:buFont typeface="Courier New" charset="0"/>
              <a:buChar char="o"/>
              <a:defRPr/>
            </a:pPr>
            <a:r>
              <a:rPr lang="en-US" altLang="en-US" dirty="0">
                <a:latin typeface="Calibri" charset="0"/>
                <a:ea typeface="ＭＳ Ｐゴシック" panose="020B0600070205080204" pitchFamily="34" charset="-128"/>
                <a:cs typeface="Calibri" charset="0"/>
              </a:rPr>
              <a:t>heter “different” and tropho “nourishment”</a:t>
            </a:r>
          </a:p>
          <a:p>
            <a:pPr marL="621792" lvl="1" indent="-320040">
              <a:spcBef>
                <a:spcPts val="1000"/>
              </a:spcBef>
              <a:buClr>
                <a:schemeClr val="accent2"/>
              </a:buClr>
              <a:buSzPct val="80000"/>
              <a:buFont typeface="Courier New" charset="0"/>
              <a:buChar char="o"/>
              <a:defRPr/>
            </a:pPr>
            <a:r>
              <a:rPr lang="en-US" altLang="en-US" dirty="0">
                <a:latin typeface="Calibri" charset="0"/>
                <a:ea typeface="ＭＳ Ｐゴシック" panose="020B0600070205080204" pitchFamily="34" charset="-128"/>
                <a:cs typeface="Calibri" charset="0"/>
              </a:rPr>
              <a:t>Primary consumers eat plants</a:t>
            </a:r>
          </a:p>
          <a:p>
            <a:pPr marL="621792" lvl="1" indent="-320040">
              <a:spcBef>
                <a:spcPts val="1000"/>
              </a:spcBef>
              <a:buClr>
                <a:schemeClr val="accent2"/>
              </a:buClr>
              <a:buSzPct val="80000"/>
              <a:buFont typeface="Courier New" charset="0"/>
              <a:buChar char="o"/>
              <a:defRPr/>
            </a:pPr>
            <a:r>
              <a:rPr lang="en-US" altLang="en-US" dirty="0">
                <a:latin typeface="Calibri" charset="0"/>
                <a:ea typeface="ＭＳ Ｐゴシック" panose="020B0600070205080204" pitchFamily="34" charset="-128"/>
                <a:cs typeface="Calibri" charset="0"/>
              </a:rPr>
              <a:t>Secondary consumers eat primary consumers</a:t>
            </a:r>
          </a:p>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Omnivores eat both plants and </a:t>
            </a:r>
            <a:r>
              <a:rPr lang="en-US" altLang="en-US" sz="2600" dirty="0" smtClean="0">
                <a:latin typeface="Calibri" charset="0"/>
                <a:ea typeface="ＭＳ Ｐゴシック" panose="020B0600070205080204" pitchFamily="34" charset="-128"/>
                <a:cs typeface="Calibri" charset="0"/>
              </a:rPr>
              <a:t>animals</a:t>
            </a:r>
          </a:p>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Secondary and tertiary consumers called </a:t>
            </a:r>
            <a:r>
              <a:rPr lang="en-US" altLang="en-US" sz="2600" dirty="0" smtClean="0">
                <a:latin typeface="Calibri" charset="0"/>
                <a:ea typeface="ＭＳ Ｐゴシック" panose="020B0600070205080204" pitchFamily="34" charset="-128"/>
                <a:cs typeface="Calibri" charset="0"/>
              </a:rPr>
              <a:t>carnivores</a:t>
            </a:r>
            <a:endParaRPr lang="en-US" altLang="en-US" sz="2600" dirty="0">
              <a:latin typeface="Calibri" charset="0"/>
              <a:ea typeface="ＭＳ Ｐゴシック" panose="020B0600070205080204" pitchFamily="34" charset="-128"/>
              <a:cs typeface="Calibri" charset="0"/>
            </a:endParaRPr>
          </a:p>
        </p:txBody>
      </p:sp>
      <p:pic>
        <p:nvPicPr>
          <p:cNvPr id="8" name="Content Placeholder 7" descr="A diagram outlines energy flow. 1. Energy enters ecosystem from the sun. 2. Energy flows linearly through ecosystems. First trophic level, producers, is plants. Second trophic level or primary consumers are animals like rodents. Third trophic level or secondary consumers are animals like snakes. Fourth trophic level or tertiary consumers are animals like hawks. Decomposers include fungi. 3. Energy exits as heat loss."/>
          <p:cNvPicPr>
            <a:picLocks noGrp="1" noChangeAspect="1"/>
          </p:cNvPicPr>
          <p:nvPr>
            <p:ph sz="quarter" idx="17"/>
          </p:nvPr>
        </p:nvPicPr>
        <p:blipFill>
          <a:blip r:embed="rId2"/>
          <a:stretch>
            <a:fillRect/>
          </a:stretch>
        </p:blipFill>
        <p:spPr>
          <a:xfrm>
            <a:off x="5168838" y="2553764"/>
            <a:ext cx="3930488" cy="1705348"/>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14</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3750085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Detritivores</a:t>
            </a:r>
            <a:endParaRPr lang="en-IN" dirty="0"/>
          </a:p>
        </p:txBody>
      </p:sp>
      <p:sp>
        <p:nvSpPr>
          <p:cNvPr id="3" name="Content Placeholder 2"/>
          <p:cNvSpPr>
            <a:spLocks noGrp="1"/>
          </p:cNvSpPr>
          <p:nvPr>
            <p:ph sz="quarter" idx="16"/>
          </p:nvPr>
        </p:nvSpPr>
        <p:spPr>
          <a:xfrm>
            <a:off x="304800" y="1752599"/>
            <a:ext cx="8382000" cy="1429369"/>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Consumers of detritus (detritivores)</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Eat dead material, such as leaves, carcasses, feces</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Ex: crabs, worms, millipedes, snails</a:t>
            </a:r>
          </a:p>
        </p:txBody>
      </p:sp>
      <p:pic>
        <p:nvPicPr>
          <p:cNvPr id="8" name="Content Placeholder 7" descr="A diagram outlines energy flow. 1. Energy enters ecosystem from the sun. 2. Energy flows linearly through ecosystems. First trophic level, producers, is plants. Second trophic level or primary consumers are animals like rodents. Third trophic level or secondary consumers are animals like snakes. Fourth trophic level or tertiary consumers are animals like hawks. Decomposers include fungi. 3. Energy exits as heat loss."/>
          <p:cNvPicPr>
            <a:picLocks noGrp="1" noChangeAspect="1"/>
          </p:cNvPicPr>
          <p:nvPr>
            <p:ph sz="quarter" idx="17"/>
          </p:nvPr>
        </p:nvPicPr>
        <p:blipFill>
          <a:blip r:embed="rId2"/>
          <a:stretch>
            <a:fillRect/>
          </a:stretch>
        </p:blipFill>
        <p:spPr>
          <a:xfrm>
            <a:off x="1307575" y="3362739"/>
            <a:ext cx="6528851" cy="2832718"/>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15</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5727372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Decomposers or Saprotrophs</a:t>
            </a:r>
            <a:endParaRPr lang="en-IN" dirty="0"/>
          </a:p>
        </p:txBody>
      </p:sp>
      <p:sp>
        <p:nvSpPr>
          <p:cNvPr id="3" name="Content Placeholder 2"/>
          <p:cNvSpPr>
            <a:spLocks noGrp="1"/>
          </p:cNvSpPr>
          <p:nvPr>
            <p:ph sz="quarter" idx="16"/>
          </p:nvPr>
        </p:nvSpPr>
        <p:spPr>
          <a:xfrm>
            <a:off x="304800" y="1752599"/>
            <a:ext cx="4572000" cy="4343401"/>
          </a:xfrm>
        </p:spPr>
        <p:txBody>
          <a:bodyPr/>
          <a:lstStyle/>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Sapro “rotten” and tropho “nourishment”</a:t>
            </a:r>
          </a:p>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Break down dead organic material</a:t>
            </a:r>
          </a:p>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Release inorganic molecules (</a:t>
            </a:r>
            <a:r>
              <a:rPr lang="en-US" altLang="en-US" sz="2600" dirty="0" smtClean="0">
                <a:latin typeface="Calibri" charset="0"/>
                <a:ea typeface="ＭＳ Ｐゴシック" panose="020B0600070205080204" pitchFamily="34" charset="-128"/>
                <a:cs typeface="Calibri" charset="0"/>
              </a:rPr>
              <a:t>C</a:t>
            </a:r>
            <a:r>
              <a:rPr lang="en-US" altLang="en-US" sz="100" dirty="0" smtClean="0">
                <a:latin typeface="Calibri" charset="0"/>
                <a:ea typeface="ＭＳ Ｐゴシック" panose="020B0600070205080204" pitchFamily="34" charset="-128"/>
                <a:cs typeface="Calibri" charset="0"/>
              </a:rPr>
              <a:t> </a:t>
            </a:r>
            <a:r>
              <a:rPr lang="en-US" altLang="en-US" sz="2600" dirty="0" smtClean="0">
                <a:latin typeface="Calibri" charset="0"/>
                <a:ea typeface="ＭＳ Ｐゴシック" panose="020B0600070205080204" pitchFamily="34" charset="-128"/>
                <a:cs typeface="Calibri" charset="0"/>
              </a:rPr>
              <a:t>O</a:t>
            </a:r>
            <a:r>
              <a:rPr lang="en-US" altLang="en-US" sz="2600" baseline="-25000" dirty="0" smtClean="0">
                <a:latin typeface="Calibri" charset="0"/>
                <a:ea typeface="ＭＳ Ｐゴシック" panose="020B0600070205080204" pitchFamily="34" charset="-128"/>
                <a:cs typeface="Calibri" charset="0"/>
              </a:rPr>
              <a:t>2</a:t>
            </a:r>
            <a:r>
              <a:rPr lang="en-US" altLang="en-US" sz="2600" dirty="0" smtClean="0">
                <a:latin typeface="Calibri" charset="0"/>
                <a:ea typeface="ＭＳ Ｐゴシック" panose="020B0600070205080204" pitchFamily="34" charset="-128"/>
                <a:cs typeface="Calibri" charset="0"/>
              </a:rPr>
              <a:t> </a:t>
            </a:r>
            <a:r>
              <a:rPr lang="en-US" altLang="en-US" sz="2600" dirty="0">
                <a:latin typeface="Calibri" charset="0"/>
                <a:ea typeface="ＭＳ Ｐゴシック" panose="020B0600070205080204" pitchFamily="34" charset="-128"/>
                <a:cs typeface="Calibri" charset="0"/>
              </a:rPr>
              <a:t>and nutrients) that producers can </a:t>
            </a:r>
            <a:r>
              <a:rPr lang="en-US" altLang="en-US" sz="2600" dirty="0" smtClean="0">
                <a:latin typeface="Calibri" charset="0"/>
                <a:ea typeface="ＭＳ Ｐゴシック" panose="020B0600070205080204" pitchFamily="34" charset="-128"/>
                <a:cs typeface="Calibri" charset="0"/>
              </a:rPr>
              <a:t>use</a:t>
            </a:r>
          </a:p>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Ex: fungus, bacteria</a:t>
            </a:r>
          </a:p>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Involved in all aspects of food </a:t>
            </a:r>
            <a:r>
              <a:rPr lang="en-US" altLang="en-US" sz="2600" dirty="0" smtClean="0">
                <a:latin typeface="Calibri" charset="0"/>
                <a:ea typeface="ＭＳ Ｐゴシック" panose="020B0600070205080204" pitchFamily="34" charset="-128"/>
                <a:cs typeface="Calibri" charset="0"/>
              </a:rPr>
              <a:t>chain</a:t>
            </a:r>
            <a:endParaRPr lang="en-US" altLang="en-US" sz="2600" dirty="0">
              <a:latin typeface="Calibri" charset="0"/>
              <a:ea typeface="ＭＳ Ｐゴシック" panose="020B0600070205080204" pitchFamily="34" charset="-128"/>
              <a:cs typeface="Calibri" charset="0"/>
            </a:endParaRPr>
          </a:p>
        </p:txBody>
      </p:sp>
      <p:pic>
        <p:nvPicPr>
          <p:cNvPr id="8" name="Content Placeholder 7" descr="A diagram outlines energy flow. 1. Energy enters ecosystem from the sun. 2. Energy flows linearly through ecosystems. First trophic level, producers, is plants. Second trophic level or primary consumers are animals like rodents. Third trophic level or secondary consumers are animals like snakes. Fourth trophic level or tertiary consumers are animals like hawks. Decomposers include fungi. 3. Energy exits as heat loss."/>
          <p:cNvPicPr>
            <a:picLocks noGrp="1" noChangeAspect="1"/>
          </p:cNvPicPr>
          <p:nvPr>
            <p:ph sz="quarter" idx="17"/>
          </p:nvPr>
        </p:nvPicPr>
        <p:blipFill>
          <a:blip r:embed="rId2"/>
          <a:stretch>
            <a:fillRect/>
          </a:stretch>
        </p:blipFill>
        <p:spPr>
          <a:xfrm>
            <a:off x="5040153" y="2732214"/>
            <a:ext cx="4049586" cy="1757021"/>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16</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6851248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54049"/>
          </a:xfrm>
        </p:spPr>
        <p:txBody>
          <a:bodyPr>
            <a:normAutofit/>
          </a:bodyPr>
          <a:lstStyle/>
          <a:p>
            <a:r>
              <a:rPr lang="en-US" altLang="en-US" dirty="0">
                <a:ea typeface="ＭＳ Ｐゴシック" panose="020B0600070205080204" pitchFamily="34" charset="-128"/>
              </a:rPr>
              <a:t>Food Web</a:t>
            </a:r>
            <a:endParaRPr lang="en-IN" dirty="0"/>
          </a:p>
        </p:txBody>
      </p:sp>
      <p:sp>
        <p:nvSpPr>
          <p:cNvPr id="3" name="Content Placeholder 2"/>
          <p:cNvSpPr>
            <a:spLocks noGrp="1"/>
          </p:cNvSpPr>
          <p:nvPr>
            <p:ph sz="quarter" idx="16"/>
          </p:nvPr>
        </p:nvSpPr>
        <p:spPr>
          <a:xfrm>
            <a:off x="304800" y="1752600"/>
            <a:ext cx="3429000" cy="3733800"/>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Food web visualizes feeding relationships within a community</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More complex than food chain</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Still simplified compared to nature</a:t>
            </a:r>
          </a:p>
        </p:txBody>
      </p:sp>
      <p:pic>
        <p:nvPicPr>
          <p:cNvPr id="7" name="Content Placeholder 6" descr="An illustrated food web at the edge of an eastern deciduous forest. The image includes a pitch pine, white oak, barred owl, gray squirrel, eastern chipmunk, eastern cottontail, red fox, white tailed deer, red tailed hawk, eastern bluebird, red winged blackbird, blackberry, American robin, red bellied woodpecker, red clover, bacteria, worms and ants, moths, deer mouse, spiders, insect larvae, insects, and fungi."/>
          <p:cNvPicPr>
            <a:picLocks noGrp="1" noChangeAspect="1"/>
          </p:cNvPicPr>
          <p:nvPr>
            <p:ph sz="quarter" idx="17"/>
          </p:nvPr>
        </p:nvPicPr>
        <p:blipFill>
          <a:blip r:embed="rId2"/>
          <a:stretch>
            <a:fillRect/>
          </a:stretch>
        </p:blipFill>
        <p:spPr>
          <a:xfrm>
            <a:off x="4038978" y="1524000"/>
            <a:ext cx="4571622" cy="4647050"/>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17</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7158183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Ecological Pyramids</a:t>
            </a:r>
            <a:endParaRPr lang="en-IN" dirty="0"/>
          </a:p>
        </p:txBody>
      </p:sp>
      <p:sp>
        <p:nvSpPr>
          <p:cNvPr id="3" name="Content Placeholder 2"/>
          <p:cNvSpPr>
            <a:spLocks noGrp="1"/>
          </p:cNvSpPr>
          <p:nvPr>
            <p:ph sz="quarter" idx="16"/>
          </p:nvPr>
        </p:nvSpPr>
        <p:spPr>
          <a:xfrm>
            <a:off x="304800" y="1752600"/>
            <a:ext cx="8534400" cy="3810000"/>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Graphically represent the relative energy value of each trophic level</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Important feature - large amount of energy is lost as heat between trophic levels</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Three main types</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Pyramid of numbers </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Pyramid of biomass</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Pyramid of energy</a:t>
            </a:r>
          </a:p>
        </p:txBody>
      </p:sp>
      <p:sp>
        <p:nvSpPr>
          <p:cNvPr id="4" name="Slide Number Placeholder 3"/>
          <p:cNvSpPr>
            <a:spLocks noGrp="1"/>
          </p:cNvSpPr>
          <p:nvPr>
            <p:ph type="sldNum" sz="quarter" idx="10"/>
          </p:nvPr>
        </p:nvSpPr>
        <p:spPr/>
        <p:txBody>
          <a:bodyPr/>
          <a:lstStyle/>
          <a:p>
            <a:fld id="{67B19427-F580-D146-B60E-4CADEE75497F}" type="slidenum">
              <a:rPr lang="en-US" smtClean="0"/>
              <a:pPr/>
              <a:t>18</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4940041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a:bodyPr>
          <a:lstStyle/>
          <a:p>
            <a:r>
              <a:rPr lang="en-US" altLang="en-US" dirty="0">
                <a:ea typeface="ＭＳ Ｐゴシック" panose="020B0600070205080204" pitchFamily="34" charset="-128"/>
              </a:rPr>
              <a:t>Pyramid of Numbers</a:t>
            </a:r>
            <a:endParaRPr lang="en-IN" dirty="0"/>
          </a:p>
        </p:txBody>
      </p:sp>
      <p:sp>
        <p:nvSpPr>
          <p:cNvPr id="3" name="Content Placeholder 2"/>
          <p:cNvSpPr>
            <a:spLocks noGrp="1"/>
          </p:cNvSpPr>
          <p:nvPr>
            <p:ph sz="quarter" idx="16"/>
          </p:nvPr>
        </p:nvSpPr>
        <p:spPr>
          <a:xfrm>
            <a:off x="304800" y="1752600"/>
            <a:ext cx="4867905" cy="4419600"/>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Illustrates the number of organisms at each trophic level</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Fewer organisms occupy each successive higher level</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Does not indicate:</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biomass of organisms at each level</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amount of energy transferred between </a:t>
            </a:r>
            <a:r>
              <a:rPr lang="en-US" altLang="en-US" sz="2600" dirty="0" smtClean="0">
                <a:latin typeface="Calibri" charset="0"/>
                <a:ea typeface="ＭＳ Ｐゴシック" panose="020B0600070205080204" pitchFamily="34" charset="-128"/>
                <a:cs typeface="Calibri" charset="0"/>
              </a:rPr>
              <a:t>levels</a:t>
            </a:r>
            <a:endParaRPr lang="en-US" altLang="en-US" sz="2600" dirty="0">
              <a:latin typeface="Calibri" charset="0"/>
              <a:ea typeface="ＭＳ Ｐゴシック" panose="020B0600070205080204" pitchFamily="34" charset="-128"/>
              <a:cs typeface="Calibri" charset="0"/>
            </a:endParaRPr>
          </a:p>
        </p:txBody>
      </p:sp>
      <p:pic>
        <p:nvPicPr>
          <p:cNvPr id="7" name="Content Placeholder 6" descr="A diagram illustrates the pyramid of numbers. The example appears as follows. 10 thousand grass plants or producers support 10 field mice or primary consumers which supports 1 bird of prey or secondary consumer."/>
          <p:cNvPicPr>
            <a:picLocks noGrp="1" noChangeAspect="1"/>
          </p:cNvPicPr>
          <p:nvPr>
            <p:ph sz="quarter" idx="17"/>
          </p:nvPr>
        </p:nvPicPr>
        <p:blipFill>
          <a:blip r:embed="rId2"/>
          <a:stretch>
            <a:fillRect/>
          </a:stretch>
        </p:blipFill>
        <p:spPr>
          <a:xfrm>
            <a:off x="5248905" y="2286000"/>
            <a:ext cx="3666495" cy="2999418"/>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19</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8705455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77241"/>
            <a:ext cx="8534400" cy="746759"/>
          </a:xfrm>
          <a:prstGeom prst="rect">
            <a:avLst/>
          </a:prstGeom>
        </p:spPr>
        <p:txBody>
          <a:bodyPr/>
          <a:lstStyle/>
          <a:p>
            <a:r>
              <a:rPr lang="en-US" altLang="en-US" b="1" dirty="0">
                <a:ea typeface="ＭＳ Ｐゴシック" panose="020B0600070205080204" pitchFamily="34" charset="-128"/>
              </a:rPr>
              <a:t>Overview of Chapter 3</a:t>
            </a:r>
            <a:endParaRPr lang="en-US" sz="4000" b="1" dirty="0"/>
          </a:p>
        </p:txBody>
      </p:sp>
      <p:sp>
        <p:nvSpPr>
          <p:cNvPr id="4" name="Content Placeholder 1"/>
          <p:cNvSpPr>
            <a:spLocks noGrp="1"/>
          </p:cNvSpPr>
          <p:nvPr>
            <p:ph sz="quarter" idx="12"/>
          </p:nvPr>
        </p:nvSpPr>
        <p:spPr>
          <a:xfrm>
            <a:off x="304800" y="1752600"/>
            <a:ext cx="8534400" cy="4343400"/>
          </a:xfrm>
        </p:spPr>
        <p:txBody>
          <a:bodyPr/>
          <a:lstStyle/>
          <a:p>
            <a:pPr>
              <a:spcBef>
                <a:spcPts val="600"/>
              </a:spcBef>
            </a:pPr>
            <a:r>
              <a:rPr lang="en-US" altLang="en-US" dirty="0">
                <a:ea typeface="ＭＳ Ｐゴシック" panose="020B0600070205080204" pitchFamily="34" charset="-128"/>
              </a:rPr>
              <a:t>What is Ecology?</a:t>
            </a:r>
          </a:p>
          <a:p>
            <a:pPr>
              <a:spcBef>
                <a:spcPts val="600"/>
              </a:spcBef>
            </a:pPr>
            <a:r>
              <a:rPr lang="en-US" altLang="en-US" dirty="0">
                <a:ea typeface="ＭＳ Ｐゴシック" panose="020B0600070205080204" pitchFamily="34" charset="-128"/>
              </a:rPr>
              <a:t>The Energy of Life</a:t>
            </a:r>
          </a:p>
          <a:p>
            <a:pPr lvl="1">
              <a:spcBef>
                <a:spcPts val="600"/>
              </a:spcBef>
            </a:pPr>
            <a:r>
              <a:rPr lang="en-US" altLang="en-US" sz="2600" dirty="0" smtClean="0">
                <a:ea typeface="ＭＳ Ｐゴシック" panose="020B0600070205080204" pitchFamily="34" charset="-128"/>
              </a:rPr>
              <a:t>Photosynthesis </a:t>
            </a:r>
            <a:r>
              <a:rPr lang="en-US" altLang="en-US" sz="2600" dirty="0">
                <a:ea typeface="ＭＳ Ｐゴシック" panose="020B0600070205080204" pitchFamily="34" charset="-128"/>
              </a:rPr>
              <a:t>and Cellular Respiration</a:t>
            </a:r>
          </a:p>
          <a:p>
            <a:pPr>
              <a:spcBef>
                <a:spcPts val="600"/>
              </a:spcBef>
            </a:pPr>
            <a:r>
              <a:rPr lang="en-US" altLang="en-US" dirty="0">
                <a:ea typeface="ＭＳ Ｐゴシック" panose="020B0600070205080204" pitchFamily="34" charset="-128"/>
              </a:rPr>
              <a:t>Flow of Energy Through Ecosystems</a:t>
            </a:r>
          </a:p>
          <a:p>
            <a:pPr lvl="1">
              <a:spcBef>
                <a:spcPts val="600"/>
              </a:spcBef>
            </a:pPr>
            <a:r>
              <a:rPr lang="en-US" altLang="en-US" sz="2600" dirty="0">
                <a:ea typeface="ＭＳ Ｐゴシック" panose="020B0600070205080204" pitchFamily="34" charset="-128"/>
              </a:rPr>
              <a:t>Producers, Consumers and Decomposers</a:t>
            </a:r>
          </a:p>
          <a:p>
            <a:pPr lvl="1">
              <a:spcBef>
                <a:spcPts val="600"/>
              </a:spcBef>
            </a:pPr>
            <a:r>
              <a:rPr lang="en-US" altLang="en-US" sz="2600" dirty="0">
                <a:ea typeface="ＭＳ Ｐゴシック" panose="020B0600070205080204" pitchFamily="34" charset="-128"/>
              </a:rPr>
              <a:t>Path of Energy Flow: Who Eats Whom</a:t>
            </a:r>
          </a:p>
          <a:p>
            <a:pPr lvl="1">
              <a:spcBef>
                <a:spcPts val="600"/>
              </a:spcBef>
            </a:pPr>
            <a:r>
              <a:rPr lang="en-US" altLang="en-US" sz="2600" dirty="0">
                <a:ea typeface="ＭＳ Ｐゴシック" panose="020B0600070205080204" pitchFamily="34" charset="-128"/>
              </a:rPr>
              <a:t>Ecological Pyramids</a:t>
            </a:r>
          </a:p>
          <a:p>
            <a:pPr lvl="1">
              <a:spcBef>
                <a:spcPts val="600"/>
              </a:spcBef>
            </a:pPr>
            <a:r>
              <a:rPr lang="en-US" altLang="en-US" sz="2600" dirty="0">
                <a:ea typeface="ＭＳ Ｐゴシック" panose="020B0600070205080204" pitchFamily="34" charset="-128"/>
              </a:rPr>
              <a:t>Ecosystem Productivity</a:t>
            </a:r>
          </a:p>
          <a:p>
            <a:pPr lvl="1">
              <a:spcBef>
                <a:spcPts val="600"/>
              </a:spcBef>
            </a:pPr>
            <a:r>
              <a:rPr lang="en-US" altLang="en-US" sz="2600" dirty="0">
                <a:ea typeface="ＭＳ Ｐゴシック" panose="020B0600070205080204" pitchFamily="34" charset="-128"/>
              </a:rPr>
              <a:t>Human Impact on Net Primary Productivity</a:t>
            </a:r>
          </a:p>
        </p:txBody>
      </p:sp>
      <p:sp>
        <p:nvSpPr>
          <p:cNvPr id="5" name="Slide Number Placeholder "/>
          <p:cNvSpPr>
            <a:spLocks noGrp="1"/>
          </p:cNvSpPr>
          <p:nvPr>
            <p:ph type="sldNum" sz="quarter" idx="11"/>
          </p:nvPr>
        </p:nvSpPr>
        <p:spPr/>
        <p:txBody>
          <a:bodyPr/>
          <a:lstStyle/>
          <a:p>
            <a:fld id="{67B19427-F580-D146-B60E-4CADEE75497F}" type="slidenum">
              <a:rPr lang="en-US" smtClean="0"/>
              <a:pPr/>
              <a:t>2</a:t>
            </a:fld>
            <a:endParaRPr lang="en-US" dirty="0"/>
          </a:p>
        </p:txBody>
      </p:sp>
      <p:sp>
        <p:nvSpPr>
          <p:cNvPr id="6" name="Footer Placeholder "/>
          <p:cNvSpPr>
            <a:spLocks noGrp="1"/>
          </p:cNvSpPr>
          <p:nvPr>
            <p:ph type="ftr" sz="quarter" idx="10"/>
          </p:nvPr>
        </p:nvSpPr>
        <p:spPr/>
        <p:txBody>
          <a:bodyPr/>
          <a:lstStyle/>
          <a:p>
            <a:r>
              <a:rPr lang="en-US" dirty="0"/>
              <a:t>Copyright ©2018 John Wiley &amp; Sons, Inc. </a:t>
            </a:r>
          </a:p>
        </p:txBody>
      </p:sp>
    </p:spTree>
    <p:extLst>
      <p:ext uri="{BB962C8B-B14F-4D97-AF65-F5344CB8AC3E}">
        <p14:creationId xmlns:p14="http://schemas.microsoft.com/office/powerpoint/2010/main" val="2616604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a:bodyPr>
          <a:lstStyle/>
          <a:p>
            <a:r>
              <a:rPr lang="en-US" altLang="en-US" dirty="0">
                <a:ea typeface="ＭＳ Ｐゴシック" panose="020B0600070205080204" pitchFamily="34" charset="-128"/>
              </a:rPr>
              <a:t>Pyramid of Biomass</a:t>
            </a:r>
            <a:endParaRPr lang="en-IN" dirty="0"/>
          </a:p>
        </p:txBody>
      </p:sp>
      <p:sp>
        <p:nvSpPr>
          <p:cNvPr id="14" name="Content Placeholder 13"/>
          <p:cNvSpPr>
            <a:spLocks noGrp="1"/>
          </p:cNvSpPr>
          <p:nvPr>
            <p:ph sz="quarter" idx="16"/>
          </p:nvPr>
        </p:nvSpPr>
        <p:spPr>
          <a:xfrm>
            <a:off x="304800" y="1752600"/>
            <a:ext cx="4495800" cy="3048000"/>
          </a:xfrm>
        </p:spPr>
        <p:txBody>
          <a:bodyPr/>
          <a:lstStyle/>
          <a:p>
            <a:pPr marL="291600" indent="-291600">
              <a:buClr>
                <a:schemeClr val="accent2"/>
              </a:buClr>
              <a:buFont typeface="Arial" panose="020B0604020202020204" pitchFamily="34" charset="0"/>
              <a:buChar char="•"/>
            </a:pPr>
            <a:r>
              <a:rPr lang="en-US" dirty="0">
                <a:latin typeface="+mn-lt"/>
              </a:rPr>
              <a:t>Illustrates the total biomass at each successive trophic </a:t>
            </a:r>
            <a:r>
              <a:rPr lang="en-US" dirty="0" smtClean="0">
                <a:latin typeface="+mn-lt"/>
              </a:rPr>
              <a:t>level</a:t>
            </a:r>
          </a:p>
          <a:p>
            <a:pPr marL="291600" indent="-291600">
              <a:buClr>
                <a:schemeClr val="accent2"/>
              </a:buClr>
              <a:buFont typeface="Arial" panose="020B0604020202020204" pitchFamily="34" charset="0"/>
              <a:buChar char="•"/>
            </a:pPr>
            <a:r>
              <a:rPr lang="en-US" dirty="0">
                <a:latin typeface="+mn-lt"/>
              </a:rPr>
              <a:t>Biomass: estimate of the total amount of living </a:t>
            </a:r>
            <a:r>
              <a:rPr lang="en-US" dirty="0" smtClean="0">
                <a:latin typeface="+mn-lt"/>
              </a:rPr>
              <a:t>material</a:t>
            </a:r>
          </a:p>
          <a:p>
            <a:pPr marL="291600" indent="-291600">
              <a:buClr>
                <a:schemeClr val="accent2"/>
              </a:buClr>
              <a:buFont typeface="Arial" panose="020B0604020202020204" pitchFamily="34" charset="0"/>
              <a:buChar char="•"/>
            </a:pPr>
            <a:r>
              <a:rPr lang="en-US" dirty="0">
                <a:latin typeface="+mn-lt"/>
                <a:cs typeface="Times New Roman" panose="02020603050405020304" pitchFamily="18" charset="0"/>
              </a:rPr>
              <a:t>​</a:t>
            </a:r>
            <a:endParaRPr lang="en-IN" dirty="0">
              <a:latin typeface="+mn-lt"/>
            </a:endParaRPr>
          </a:p>
        </p:txBody>
      </p:sp>
      <p:graphicFrame>
        <p:nvGraphicFramePr>
          <p:cNvPr id="22" name="Content Placeholder 21" descr="approximately 90%."/>
          <p:cNvGraphicFramePr>
            <a:graphicFrameLocks noGrp="1" noChangeAspect="1"/>
          </p:cNvGraphicFramePr>
          <p:nvPr>
            <p:ph sz="quarter" idx="22"/>
            <p:extLst>
              <p:ext uri="{D42A27DB-BD31-4B8C-83A1-F6EECF244321}">
                <p14:modId xmlns:p14="http://schemas.microsoft.com/office/powerpoint/2010/main" val="2509863454"/>
              </p:ext>
            </p:extLst>
          </p:nvPr>
        </p:nvGraphicFramePr>
        <p:xfrm>
          <a:off x="688405" y="4418773"/>
          <a:ext cx="879372" cy="327574"/>
        </p:xfrm>
        <a:graphic>
          <a:graphicData uri="http://schemas.openxmlformats.org/presentationml/2006/ole">
            <mc:AlternateContent xmlns:mc="http://schemas.openxmlformats.org/markup-compatibility/2006">
              <mc:Choice xmlns:v="urn:schemas-microsoft-com:vml" Requires="v">
                <p:oleObj spid="_x0000_s1072" name="Equation" r:id="rId3" imgW="647640" imgH="241200" progId="Equation.DSMT4">
                  <p:embed/>
                </p:oleObj>
              </mc:Choice>
              <mc:Fallback>
                <p:oleObj name="Equation" r:id="rId3" imgW="647640" imgH="241200" progId="Equation.DSMT4">
                  <p:embed/>
                  <p:pic>
                    <p:nvPicPr>
                      <p:cNvPr id="0" name=""/>
                      <p:cNvPicPr/>
                      <p:nvPr/>
                    </p:nvPicPr>
                    <p:blipFill>
                      <a:blip r:embed="rId4"/>
                      <a:stretch>
                        <a:fillRect/>
                      </a:stretch>
                    </p:blipFill>
                    <p:spPr>
                      <a:xfrm>
                        <a:off x="688405" y="4418773"/>
                        <a:ext cx="879372" cy="327574"/>
                      </a:xfrm>
                      <a:prstGeom prst="rect">
                        <a:avLst/>
                      </a:prstGeom>
                    </p:spPr>
                  </p:pic>
                </p:oleObj>
              </mc:Fallback>
            </mc:AlternateContent>
          </a:graphicData>
        </a:graphic>
      </p:graphicFrame>
      <p:sp>
        <p:nvSpPr>
          <p:cNvPr id="17" name="Content Placeholder 16"/>
          <p:cNvSpPr>
            <a:spLocks noGrp="1"/>
          </p:cNvSpPr>
          <p:nvPr>
            <p:ph sz="quarter" idx="19"/>
          </p:nvPr>
        </p:nvSpPr>
        <p:spPr>
          <a:xfrm>
            <a:off x="1557121" y="4349891"/>
            <a:ext cx="3276601" cy="424204"/>
          </a:xfrm>
        </p:spPr>
        <p:txBody>
          <a:bodyPr/>
          <a:lstStyle/>
          <a:p>
            <a:r>
              <a:rPr lang="en-US" dirty="0">
                <a:latin typeface="+mn-lt"/>
              </a:rPr>
              <a:t>reduction in </a:t>
            </a:r>
            <a:r>
              <a:rPr lang="en-US" dirty="0" smtClean="0">
                <a:latin typeface="+mn-lt"/>
              </a:rPr>
              <a:t>biomass</a:t>
            </a:r>
            <a:endParaRPr lang="en-IN" dirty="0">
              <a:latin typeface="+mn-lt"/>
            </a:endParaRPr>
          </a:p>
        </p:txBody>
      </p:sp>
      <p:sp>
        <p:nvSpPr>
          <p:cNvPr id="18" name="Content Placeholder 17"/>
          <p:cNvSpPr>
            <a:spLocks noGrp="1"/>
          </p:cNvSpPr>
          <p:nvPr>
            <p:ph sz="quarter" idx="20"/>
          </p:nvPr>
        </p:nvSpPr>
        <p:spPr>
          <a:xfrm>
            <a:off x="629477" y="4842181"/>
            <a:ext cx="3352801" cy="445436"/>
          </a:xfrm>
        </p:spPr>
        <p:txBody>
          <a:bodyPr/>
          <a:lstStyle/>
          <a:p>
            <a:r>
              <a:rPr lang="en-US" dirty="0"/>
              <a:t>through trophic levels</a:t>
            </a:r>
            <a:endParaRPr lang="en-IN" dirty="0"/>
          </a:p>
        </p:txBody>
      </p:sp>
      <p:sp>
        <p:nvSpPr>
          <p:cNvPr id="16" name="Content Placeholder 15"/>
          <p:cNvSpPr>
            <a:spLocks noGrp="1"/>
          </p:cNvSpPr>
          <p:nvPr>
            <p:ph sz="quarter" idx="18"/>
          </p:nvPr>
        </p:nvSpPr>
        <p:spPr>
          <a:xfrm>
            <a:off x="503585" y="5426298"/>
            <a:ext cx="2643806" cy="398031"/>
          </a:xfrm>
        </p:spPr>
        <p:txBody>
          <a:bodyPr/>
          <a:lstStyle/>
          <a:p>
            <a:pPr marL="622800" indent="-320400">
              <a:buClr>
                <a:schemeClr val="accent2"/>
              </a:buClr>
              <a:buSzPct val="80000"/>
              <a:buFont typeface="Courier New" panose="02070309020205020404" pitchFamily="49" charset="0"/>
              <a:buChar char="o"/>
            </a:pPr>
            <a:r>
              <a:rPr lang="en-US" dirty="0">
                <a:latin typeface="+mn-lt"/>
              </a:rPr>
              <a:t>100 to 10</a:t>
            </a:r>
            <a:endParaRPr lang="en-IN" dirty="0">
              <a:latin typeface="+mn-lt"/>
            </a:endParaRPr>
          </a:p>
        </p:txBody>
      </p:sp>
      <p:pic>
        <p:nvPicPr>
          <p:cNvPr id="21" name="Content Placeholder 18" descr="A diagram depicts the pyramid of biomass. The example, 10 thousand grams per square meter of grass or producers support 1000 grams per square meters of grasshoppers or primary consumers. The grasshoppers support 100 grams per square meters of toads or secondary consumers which supports 10 grams per square meters of snakes or tertiary consumers."/>
          <p:cNvPicPr>
            <a:picLocks noGrp="1" noChangeAspect="1"/>
          </p:cNvPicPr>
          <p:nvPr>
            <p:ph sz="quarter" idx="17"/>
          </p:nvPr>
        </p:nvPicPr>
        <p:blipFill>
          <a:blip r:embed="rId5" cstate="print">
            <a:extLst>
              <a:ext uri="{28A0092B-C50C-407E-A947-70E740481C1C}">
                <a14:useLocalDpi xmlns:a14="http://schemas.microsoft.com/office/drawing/2010/main" val="0"/>
              </a:ext>
            </a:extLst>
          </a:blip>
          <a:srcRect/>
          <a:stretch>
            <a:fillRect/>
          </a:stretch>
        </p:blipFill>
        <p:spPr bwMode="auto">
          <a:xfrm>
            <a:off x="5001363" y="2180597"/>
            <a:ext cx="4017039" cy="3639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p:cNvSpPr>
            <a:spLocks noGrp="1"/>
          </p:cNvSpPr>
          <p:nvPr>
            <p:ph type="sldNum" sz="quarter" idx="10"/>
          </p:nvPr>
        </p:nvSpPr>
        <p:spPr/>
        <p:txBody>
          <a:bodyPr/>
          <a:lstStyle/>
          <a:p>
            <a:fld id="{67B19427-F580-D146-B60E-4CADEE75497F}" type="slidenum">
              <a:rPr lang="en-US" smtClean="0"/>
              <a:pPr/>
              <a:t>20</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8233469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Pyramid of Energy</a:t>
            </a:r>
            <a:endParaRPr lang="en-IN" dirty="0"/>
          </a:p>
        </p:txBody>
      </p:sp>
      <p:sp>
        <p:nvSpPr>
          <p:cNvPr id="3" name="Content Placeholder 2"/>
          <p:cNvSpPr>
            <a:spLocks noGrp="1"/>
          </p:cNvSpPr>
          <p:nvPr>
            <p:ph sz="quarter" idx="16"/>
          </p:nvPr>
        </p:nvSpPr>
        <p:spPr>
          <a:xfrm>
            <a:off x="304800" y="1752600"/>
            <a:ext cx="4114800" cy="4343400"/>
          </a:xfrm>
        </p:spPr>
        <p:txBody>
          <a:bodyPr/>
          <a:lstStyle/>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Illustrates how much energy is present at each trophic level and how much is transferred to the next </a:t>
            </a:r>
            <a:r>
              <a:rPr lang="en-US" altLang="en-US" sz="2600" dirty="0" smtClean="0">
                <a:latin typeface="Calibri" charset="0"/>
                <a:ea typeface="ＭＳ Ｐゴシック" panose="020B0600070205080204" pitchFamily="34" charset="-128"/>
                <a:cs typeface="Calibri" charset="0"/>
              </a:rPr>
              <a:t>level</a:t>
            </a:r>
          </a:p>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Most energy dissipates between trophic levels</a:t>
            </a:r>
          </a:p>
          <a:p>
            <a:pPr marL="621792" lvl="1" indent="-320040">
              <a:spcBef>
                <a:spcPts val="600"/>
              </a:spcBef>
              <a:buClr>
                <a:schemeClr val="accent2"/>
              </a:buClr>
              <a:buSzPct val="80000"/>
              <a:buFont typeface="Courier New" charset="0"/>
              <a:buChar char="o"/>
              <a:defRPr/>
            </a:pPr>
            <a:r>
              <a:rPr lang="en-US" altLang="en-US" dirty="0">
                <a:latin typeface="Calibri" charset="0"/>
                <a:ea typeface="ＭＳ Ｐゴシック" panose="020B0600070205080204" pitchFamily="34" charset="-128"/>
                <a:cs typeface="Calibri" charset="0"/>
              </a:rPr>
              <a:t>Lost as heat and energy to maintain each level</a:t>
            </a:r>
          </a:p>
          <a:p>
            <a:pPr marL="292608" lvl="1" indent="-292608">
              <a:spcBef>
                <a:spcPts val="1000"/>
              </a:spcBef>
              <a:buClr>
                <a:schemeClr val="accent2"/>
              </a:buClr>
              <a:buSzPct val="100000"/>
              <a:defRPr/>
            </a:pPr>
            <a:r>
              <a:rPr lang="en-US" altLang="en-US" sz="2600" dirty="0">
                <a:latin typeface="Calibri" charset="0"/>
                <a:ea typeface="ＭＳ Ｐゴシック" panose="020B0600070205080204" pitchFamily="34" charset="-128"/>
                <a:cs typeface="Calibri" charset="0"/>
              </a:rPr>
              <a:t>Explains why there are so few trophic </a:t>
            </a:r>
            <a:r>
              <a:rPr lang="en-US" altLang="en-US" sz="2600" dirty="0" smtClean="0">
                <a:latin typeface="Calibri" charset="0"/>
                <a:ea typeface="ＭＳ Ｐゴシック" panose="020B0600070205080204" pitchFamily="34" charset="-128"/>
                <a:cs typeface="Calibri" charset="0"/>
              </a:rPr>
              <a:t>levels</a:t>
            </a:r>
            <a:endParaRPr lang="en-US" altLang="en-US" sz="2600" dirty="0">
              <a:latin typeface="Calibri" charset="0"/>
              <a:ea typeface="ＭＳ Ｐゴシック" panose="020B0600070205080204" pitchFamily="34" charset="-128"/>
              <a:cs typeface="Calibri" charset="0"/>
            </a:endParaRPr>
          </a:p>
        </p:txBody>
      </p:sp>
      <p:pic>
        <p:nvPicPr>
          <p:cNvPr id="9" name="Content Placeholder 8" descr="A diagram depicts the pyramid of energy. 36,380 square meters of kilocalories per year supports 596 square meters of kilocalories per year of herbivores or primary consumers which supports 48 square meters of kilocalories of first level carnivores or secondary consumers."/>
          <p:cNvPicPr>
            <a:picLocks noGrp="1" noChangeAspect="1"/>
          </p:cNvPicPr>
          <p:nvPr>
            <p:ph sz="quarter" idx="18"/>
          </p:nvPr>
        </p:nvPicPr>
        <p:blipFill>
          <a:blip r:embed="rId2"/>
          <a:stretch>
            <a:fillRect/>
          </a:stretch>
        </p:blipFill>
        <p:spPr>
          <a:xfrm>
            <a:off x="4648200" y="2438400"/>
            <a:ext cx="4185431" cy="2889655"/>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21</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842509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dirty="0">
                <a:ea typeface="ＭＳ Ｐゴシック" panose="020B0600070205080204" pitchFamily="34" charset="-128"/>
              </a:rPr>
              <a:t>Ecosystem Productivity</a:t>
            </a:r>
            <a:endParaRPr lang="en-IN" dirty="0"/>
          </a:p>
        </p:txBody>
      </p:sp>
      <p:sp>
        <p:nvSpPr>
          <p:cNvPr id="3" name="Content Placeholder 2"/>
          <p:cNvSpPr>
            <a:spLocks noGrp="1"/>
          </p:cNvSpPr>
          <p:nvPr>
            <p:ph sz="quarter" idx="16"/>
          </p:nvPr>
        </p:nvSpPr>
        <p:spPr>
          <a:xfrm>
            <a:off x="304800" y="1752600"/>
            <a:ext cx="8534400" cy="4267200"/>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Gross Primary Productivity (</a:t>
            </a:r>
            <a:r>
              <a:rPr lang="en-US" altLang="en-US" sz="2800" dirty="0" smtClean="0">
                <a:latin typeface="Calibri" charset="0"/>
                <a:ea typeface="ＭＳ Ｐゴシック" panose="020B0600070205080204" pitchFamily="34" charset="-128"/>
                <a:cs typeface="Calibri" charset="0"/>
              </a:rPr>
              <a:t>G</a:t>
            </a:r>
            <a:r>
              <a:rPr lang="en-US" altLang="en-US" sz="100" dirty="0" smtClean="0">
                <a:latin typeface="Calibri" charset="0"/>
                <a:ea typeface="ＭＳ Ｐゴシック" panose="020B0600070205080204" pitchFamily="34" charset="-128"/>
                <a:cs typeface="Calibri" charset="0"/>
              </a:rPr>
              <a:t> </a:t>
            </a:r>
            <a:r>
              <a:rPr lang="en-US" altLang="en-US" sz="2800" dirty="0" smtClean="0">
                <a:latin typeface="Calibri" charset="0"/>
                <a:ea typeface="ＭＳ Ｐゴシック" panose="020B0600070205080204" pitchFamily="34" charset="-128"/>
                <a:cs typeface="Calibri" charset="0"/>
              </a:rPr>
              <a:t>P</a:t>
            </a:r>
            <a:r>
              <a:rPr lang="en-US" altLang="en-US" sz="100" dirty="0" smtClean="0">
                <a:latin typeface="Calibri" charset="0"/>
                <a:ea typeface="ＭＳ Ｐゴシック" panose="020B0600070205080204" pitchFamily="34" charset="-128"/>
                <a:cs typeface="Calibri" charset="0"/>
              </a:rPr>
              <a:t> </a:t>
            </a:r>
            <a:r>
              <a:rPr lang="en-US" altLang="en-US" sz="2800" dirty="0" smtClean="0">
                <a:latin typeface="Calibri" charset="0"/>
                <a:ea typeface="ＭＳ Ｐゴシック" panose="020B0600070205080204" pitchFamily="34" charset="-128"/>
                <a:cs typeface="Calibri" charset="0"/>
              </a:rPr>
              <a:t>P</a:t>
            </a:r>
            <a:r>
              <a:rPr lang="en-US" altLang="en-US" sz="2800" dirty="0">
                <a:latin typeface="Calibri" charset="0"/>
                <a:ea typeface="ＭＳ Ｐゴシック" panose="020B0600070205080204" pitchFamily="34" charset="-128"/>
                <a:cs typeface="Calibri" charset="0"/>
              </a:rPr>
              <a:t>)</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Total amount of energy that plants capture and assimilate in a given period of time</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Cellular respiration (R)</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Plants use some energy of </a:t>
            </a:r>
            <a:r>
              <a:rPr lang="en-US" altLang="en-US" dirty="0">
                <a:latin typeface="Calibri" charset="0"/>
                <a:ea typeface="ＭＳ Ｐゴシック" panose="020B0600070205080204" pitchFamily="34" charset="-128"/>
                <a:cs typeface="Calibri" charset="0"/>
              </a:rPr>
              <a:t>G</a:t>
            </a:r>
            <a:r>
              <a:rPr lang="en-US" altLang="en-US" sz="100" dirty="0">
                <a:latin typeface="Calibri" charset="0"/>
                <a:ea typeface="ＭＳ Ｐゴシック" panose="020B0600070205080204" pitchFamily="34" charset="-128"/>
                <a:cs typeface="Calibri" charset="0"/>
              </a:rPr>
              <a:t> </a:t>
            </a:r>
            <a:r>
              <a:rPr lang="en-US" altLang="en-US" dirty="0">
                <a:latin typeface="Calibri" charset="0"/>
                <a:ea typeface="ＭＳ Ｐゴシック" panose="020B0600070205080204" pitchFamily="34" charset="-128"/>
                <a:cs typeface="Calibri" charset="0"/>
              </a:rPr>
              <a:t>P</a:t>
            </a:r>
            <a:r>
              <a:rPr lang="en-US" altLang="en-US" sz="100" dirty="0">
                <a:latin typeface="Calibri" charset="0"/>
                <a:ea typeface="ＭＳ Ｐゴシック" panose="020B0600070205080204" pitchFamily="34" charset="-128"/>
                <a:cs typeface="Calibri" charset="0"/>
              </a:rPr>
              <a:t> </a:t>
            </a:r>
            <a:r>
              <a:rPr lang="en-US" altLang="en-US" dirty="0">
                <a:latin typeface="Calibri" charset="0"/>
                <a:ea typeface="ＭＳ Ｐゴシック" panose="020B0600070205080204" pitchFamily="34" charset="-128"/>
                <a:cs typeface="Calibri" charset="0"/>
              </a:rPr>
              <a:t>P</a:t>
            </a:r>
            <a:r>
              <a:rPr lang="en-US" altLang="en-US" sz="2600" dirty="0" smtClean="0">
                <a:latin typeface="Calibri" charset="0"/>
                <a:ea typeface="ＭＳ Ｐゴシック" panose="020B0600070205080204" pitchFamily="34" charset="-128"/>
                <a:cs typeface="Calibri" charset="0"/>
              </a:rPr>
              <a:t> </a:t>
            </a:r>
            <a:r>
              <a:rPr lang="en-US" altLang="en-US" sz="2600" dirty="0">
                <a:latin typeface="Calibri" charset="0"/>
                <a:ea typeface="ＭＳ Ｐゴシック" panose="020B0600070205080204" pitchFamily="34" charset="-128"/>
                <a:cs typeface="Calibri" charset="0"/>
              </a:rPr>
              <a:t>to maintain themselves</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Plants respire too</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Net Primary Productivity (</a:t>
            </a:r>
            <a:r>
              <a:rPr lang="en-US" altLang="en-US" sz="2800" dirty="0" smtClean="0">
                <a:latin typeface="Calibri" charset="0"/>
                <a:ea typeface="ＭＳ Ｐゴシック" panose="020B0600070205080204" pitchFamily="34" charset="-128"/>
                <a:cs typeface="Calibri" charset="0"/>
              </a:rPr>
              <a:t>N</a:t>
            </a:r>
            <a:r>
              <a:rPr lang="en-US" altLang="en-US" sz="100" dirty="0" smtClean="0">
                <a:latin typeface="Calibri" charset="0"/>
                <a:ea typeface="ＭＳ Ｐゴシック" panose="020B0600070205080204" pitchFamily="34" charset="-128"/>
                <a:cs typeface="Calibri" charset="0"/>
              </a:rPr>
              <a:t> </a:t>
            </a:r>
            <a:r>
              <a:rPr lang="en-US" altLang="en-US" sz="2800" dirty="0" smtClean="0">
                <a:latin typeface="Calibri" charset="0"/>
                <a:ea typeface="ＭＳ Ｐゴシック" panose="020B0600070205080204" pitchFamily="34" charset="-128"/>
                <a:cs typeface="Calibri" charset="0"/>
              </a:rPr>
              <a:t>P</a:t>
            </a:r>
            <a:r>
              <a:rPr lang="en-US" altLang="en-US" sz="100" dirty="0" smtClean="0">
                <a:latin typeface="Calibri" charset="0"/>
                <a:ea typeface="ＭＳ Ｐゴシック" panose="020B0600070205080204" pitchFamily="34" charset="-128"/>
                <a:cs typeface="Calibri" charset="0"/>
              </a:rPr>
              <a:t> </a:t>
            </a:r>
            <a:r>
              <a:rPr lang="en-US" altLang="en-US" sz="2800" dirty="0" smtClean="0">
                <a:latin typeface="Calibri" charset="0"/>
                <a:ea typeface="ＭＳ Ｐゴシック" panose="020B0600070205080204" pitchFamily="34" charset="-128"/>
                <a:cs typeface="Calibri" charset="0"/>
              </a:rPr>
              <a:t>P</a:t>
            </a:r>
            <a:r>
              <a:rPr lang="en-US" altLang="en-US" sz="2800" dirty="0">
                <a:latin typeface="Calibri" charset="0"/>
                <a:ea typeface="ＭＳ Ｐゴシック" panose="020B0600070205080204" pitchFamily="34" charset="-128"/>
                <a:cs typeface="Calibri" charset="0"/>
              </a:rPr>
              <a:t>)</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Productivity after respiration losses are subtracted</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Energy available as food for other organisms</a:t>
            </a:r>
          </a:p>
        </p:txBody>
      </p:sp>
      <p:sp>
        <p:nvSpPr>
          <p:cNvPr id="4" name="Slide Number Placeholder 3"/>
          <p:cNvSpPr>
            <a:spLocks noGrp="1"/>
          </p:cNvSpPr>
          <p:nvPr>
            <p:ph type="sldNum" sz="quarter" idx="10"/>
          </p:nvPr>
        </p:nvSpPr>
        <p:spPr/>
        <p:txBody>
          <a:bodyPr/>
          <a:lstStyle/>
          <a:p>
            <a:fld id="{67B19427-F580-D146-B60E-4CADEE75497F}" type="slidenum">
              <a:rPr lang="en-US" smtClean="0"/>
              <a:pPr/>
              <a:t>22</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0000414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smtClean="0">
                <a:ea typeface="ＭＳ Ｐゴシック" panose="020B0600070205080204" pitchFamily="34" charset="-128"/>
              </a:rPr>
              <a:t>N</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P</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P = G</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P</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P </a:t>
            </a:r>
            <a:r>
              <a:rPr lang="en-US" altLang="en-US" dirty="0" smtClean="0">
                <a:latin typeface="Calibri" panose="020F0502020204030204" pitchFamily="34" charset="0"/>
                <a:ea typeface="ＭＳ Ｐゴシック" panose="020B0600070205080204" pitchFamily="34" charset="-128"/>
              </a:rPr>
              <a:t>−</a:t>
            </a:r>
            <a:r>
              <a:rPr lang="en-US" altLang="en-US" dirty="0" smtClean="0">
                <a:ea typeface="ＭＳ Ｐゴシック" panose="020B0600070205080204" pitchFamily="34" charset="-128"/>
              </a:rPr>
              <a:t> </a:t>
            </a:r>
            <a:r>
              <a:rPr lang="en-US" altLang="en-US" dirty="0">
                <a:ea typeface="ＭＳ Ｐゴシック" panose="020B0600070205080204" pitchFamily="34" charset="-128"/>
              </a:rPr>
              <a:t>R</a:t>
            </a:r>
            <a:endParaRPr lang="en-IN" dirty="0"/>
          </a:p>
        </p:txBody>
      </p:sp>
      <p:sp>
        <p:nvSpPr>
          <p:cNvPr id="3" name="Content Placeholder 2"/>
          <p:cNvSpPr>
            <a:spLocks noGrp="1"/>
          </p:cNvSpPr>
          <p:nvPr>
            <p:ph sz="quarter" idx="16"/>
          </p:nvPr>
        </p:nvSpPr>
        <p:spPr>
          <a:xfrm>
            <a:off x="304800" y="1752600"/>
            <a:ext cx="8534400" cy="1524000"/>
          </a:xfrm>
        </p:spPr>
        <p:txBody>
          <a:bodyPr/>
          <a:lstStyle/>
          <a:p>
            <a:pPr marL="292608" lvl="1" indent="-292608">
              <a:spcBef>
                <a:spcPts val="1000"/>
              </a:spcBef>
              <a:buClr>
                <a:schemeClr val="accent2"/>
              </a:buClr>
              <a:buSzPct val="100000"/>
              <a:defRPr/>
            </a:pPr>
            <a:r>
              <a:rPr lang="en-US" altLang="en-US" sz="2800" dirty="0" smtClean="0">
                <a:latin typeface="Calibri" charset="0"/>
                <a:ea typeface="ＭＳ Ｐゴシック" panose="020B0600070205080204" pitchFamily="34" charset="-128"/>
                <a:cs typeface="Calibri" charset="0"/>
              </a:rPr>
              <a:t>G</a:t>
            </a:r>
            <a:r>
              <a:rPr lang="en-US" altLang="en-US" sz="100" dirty="0" smtClean="0">
                <a:latin typeface="Calibri" charset="0"/>
                <a:ea typeface="ＭＳ Ｐゴシック" panose="020B0600070205080204" pitchFamily="34" charset="-128"/>
                <a:cs typeface="Calibri" charset="0"/>
              </a:rPr>
              <a:t> </a:t>
            </a:r>
            <a:r>
              <a:rPr lang="en-US" altLang="en-US" sz="2800" dirty="0" smtClean="0">
                <a:latin typeface="Calibri" charset="0"/>
                <a:ea typeface="ＭＳ Ｐゴシック" panose="020B0600070205080204" pitchFamily="34" charset="-128"/>
                <a:cs typeface="Calibri" charset="0"/>
              </a:rPr>
              <a:t>P</a:t>
            </a:r>
            <a:r>
              <a:rPr lang="en-US" altLang="en-US" sz="100" dirty="0" smtClean="0">
                <a:latin typeface="Calibri" charset="0"/>
                <a:ea typeface="ＭＳ Ｐゴシック" panose="020B0600070205080204" pitchFamily="34" charset="-128"/>
                <a:cs typeface="Calibri" charset="0"/>
              </a:rPr>
              <a:t> </a:t>
            </a:r>
            <a:r>
              <a:rPr lang="en-US" altLang="en-US" sz="2800" dirty="0" smtClean="0">
                <a:latin typeface="Calibri" charset="0"/>
                <a:ea typeface="ＭＳ Ｐゴシック" panose="020B0600070205080204" pitchFamily="34" charset="-128"/>
                <a:cs typeface="Calibri" charset="0"/>
              </a:rPr>
              <a:t>P </a:t>
            </a:r>
            <a:r>
              <a:rPr lang="en-US" altLang="en-US" sz="2800" dirty="0">
                <a:latin typeface="Calibri" charset="0"/>
                <a:ea typeface="ＭＳ Ｐゴシック" panose="020B0600070205080204" pitchFamily="34" charset="-128"/>
                <a:cs typeface="Calibri" charset="0"/>
              </a:rPr>
              <a:t>is similar to gross pay in paycheck</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R is similar to taxes</a:t>
            </a:r>
          </a:p>
          <a:p>
            <a:pPr marL="292608" lvl="1" indent="-292608">
              <a:spcBef>
                <a:spcPts val="1000"/>
              </a:spcBef>
              <a:buClr>
                <a:schemeClr val="accent2"/>
              </a:buClr>
              <a:buSzPct val="100000"/>
              <a:defRPr/>
            </a:pPr>
            <a:r>
              <a:rPr lang="en-US" altLang="en-US" sz="2800" dirty="0" smtClean="0">
                <a:latin typeface="Calibri" charset="0"/>
                <a:ea typeface="ＭＳ Ｐゴシック" panose="020B0600070205080204" pitchFamily="34" charset="-128"/>
                <a:cs typeface="Calibri" charset="0"/>
              </a:rPr>
              <a:t>N</a:t>
            </a:r>
            <a:r>
              <a:rPr lang="en-US" altLang="en-US" sz="100" dirty="0" smtClean="0">
                <a:latin typeface="Calibri" charset="0"/>
                <a:ea typeface="ＭＳ Ｐゴシック" panose="020B0600070205080204" pitchFamily="34" charset="-128"/>
                <a:cs typeface="Calibri" charset="0"/>
              </a:rPr>
              <a:t> </a:t>
            </a:r>
            <a:r>
              <a:rPr lang="en-US" altLang="en-US" sz="2800" dirty="0" smtClean="0">
                <a:latin typeface="Calibri" charset="0"/>
                <a:ea typeface="ＭＳ Ｐゴシック" panose="020B0600070205080204" pitchFamily="34" charset="-128"/>
                <a:cs typeface="Calibri" charset="0"/>
              </a:rPr>
              <a:t>P</a:t>
            </a:r>
            <a:r>
              <a:rPr lang="en-US" altLang="en-US" sz="100" dirty="0" smtClean="0">
                <a:latin typeface="Calibri" charset="0"/>
                <a:ea typeface="ＭＳ Ｐゴシック" panose="020B0600070205080204" pitchFamily="34" charset="-128"/>
                <a:cs typeface="Calibri" charset="0"/>
              </a:rPr>
              <a:t> </a:t>
            </a:r>
            <a:r>
              <a:rPr lang="en-US" altLang="en-US" sz="2800" dirty="0" smtClean="0">
                <a:latin typeface="Calibri" charset="0"/>
                <a:ea typeface="ＭＳ Ｐゴシック" panose="020B0600070205080204" pitchFamily="34" charset="-128"/>
                <a:cs typeface="Calibri" charset="0"/>
              </a:rPr>
              <a:t>P </a:t>
            </a:r>
            <a:r>
              <a:rPr lang="en-US" altLang="en-US" sz="2800" dirty="0">
                <a:latin typeface="Calibri" charset="0"/>
                <a:ea typeface="ＭＳ Ｐゴシック" panose="020B0600070205080204" pitchFamily="34" charset="-128"/>
                <a:cs typeface="Calibri" charset="0"/>
              </a:rPr>
              <a:t>is similar to take home pay</a:t>
            </a:r>
          </a:p>
        </p:txBody>
      </p:sp>
      <p:pic>
        <p:nvPicPr>
          <p:cNvPr id="20" name="Content Placeholder 19" descr="Net Primary Productivity (plant growth per area per time) = Gross Primary Productivity (total photosynthesis per area per time) minus Plant Cellular Respiration (per area per time)"/>
          <p:cNvPicPr>
            <a:picLocks noGrp="1" noChangeAspect="1"/>
          </p:cNvPicPr>
          <p:nvPr>
            <p:ph sz="quarter" idx="17"/>
          </p:nvPr>
        </p:nvPicPr>
        <p:blipFill>
          <a:blip r:embed="rId2" cstate="print">
            <a:extLst>
              <a:ext uri="{28A0092B-C50C-407E-A947-70E740481C1C}">
                <a14:useLocalDpi xmlns:a14="http://schemas.microsoft.com/office/drawing/2010/main" val="0"/>
              </a:ext>
            </a:extLst>
          </a:blip>
          <a:stretch>
            <a:fillRect/>
          </a:stretch>
        </p:blipFill>
        <p:spPr>
          <a:xfrm>
            <a:off x="387750" y="3759374"/>
            <a:ext cx="8358567" cy="1351092"/>
          </a:xfrm>
        </p:spPr>
      </p:pic>
      <p:sp>
        <p:nvSpPr>
          <p:cNvPr id="5" name="Slide Number Placeholder 4"/>
          <p:cNvSpPr>
            <a:spLocks noGrp="1"/>
          </p:cNvSpPr>
          <p:nvPr>
            <p:ph type="sldNum" sz="quarter" idx="10"/>
          </p:nvPr>
        </p:nvSpPr>
        <p:spPr/>
        <p:txBody>
          <a:bodyPr/>
          <a:lstStyle/>
          <a:p>
            <a:fld id="{67B19427-F580-D146-B60E-4CADEE75497F}" type="slidenum">
              <a:rPr lang="en-US" smtClean="0"/>
              <a:pPr/>
              <a:t>23</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0530713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Variation in </a:t>
            </a:r>
            <a:r>
              <a:rPr lang="en-US" altLang="en-US" dirty="0" smtClean="0">
                <a:ea typeface="ＭＳ Ｐゴシック" panose="020B0600070205080204" pitchFamily="34" charset="-128"/>
              </a:rPr>
              <a:t>N</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P</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P </a:t>
            </a:r>
            <a:r>
              <a:rPr lang="en-US" altLang="en-US" dirty="0">
                <a:ea typeface="ＭＳ Ｐゴシック" panose="020B0600070205080204" pitchFamily="34" charset="-128"/>
              </a:rPr>
              <a:t>by Ecosystem</a:t>
            </a:r>
            <a:endParaRPr lang="en-IN" dirty="0"/>
          </a:p>
        </p:txBody>
      </p:sp>
      <p:sp>
        <p:nvSpPr>
          <p:cNvPr id="4" name="Content Placeholder 3"/>
          <p:cNvSpPr>
            <a:spLocks noGrp="1"/>
          </p:cNvSpPr>
          <p:nvPr>
            <p:ph sz="quarter" idx="16"/>
          </p:nvPr>
        </p:nvSpPr>
        <p:spPr>
          <a:xfrm>
            <a:off x="304800" y="1676400"/>
            <a:ext cx="5029200" cy="4603750"/>
          </a:xfrm>
        </p:spPr>
        <p:txBody>
          <a:bodyPr/>
          <a:lstStyle/>
          <a:p>
            <a:pPr marL="292608" lvl="1" indent="-292608">
              <a:spcBef>
                <a:spcPts val="1000"/>
              </a:spcBef>
              <a:buClr>
                <a:schemeClr val="accent2"/>
              </a:buClr>
              <a:buSzPct val="100000"/>
              <a:defRPr/>
            </a:pPr>
            <a:r>
              <a:rPr lang="en-US" sz="2800" dirty="0">
                <a:latin typeface="Calibri" charset="0"/>
                <a:ea typeface="ＭＳ Ｐゴシック" panose="020B0600070205080204" pitchFamily="34" charset="-128"/>
                <a:cs typeface="Calibri" charset="0"/>
              </a:rPr>
              <a:t>Coral reefs higher than tropical rain forests</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Ocean has highly productive areas, but vast, so overall low </a:t>
            </a:r>
            <a:r>
              <a:rPr lang="en-US" altLang="en-US" sz="2800" dirty="0" smtClean="0">
                <a:latin typeface="Calibri" charset="0"/>
                <a:ea typeface="ＭＳ Ｐゴシック" panose="020B0600070205080204" pitchFamily="34" charset="-128"/>
                <a:cs typeface="Calibri" charset="0"/>
              </a:rPr>
              <a:t>N</a:t>
            </a:r>
            <a:r>
              <a:rPr lang="en-US" altLang="en-US" sz="100" dirty="0" smtClean="0">
                <a:latin typeface="Calibri" charset="0"/>
                <a:ea typeface="ＭＳ Ｐゴシック" panose="020B0600070205080204" pitchFamily="34" charset="-128"/>
                <a:cs typeface="Calibri" charset="0"/>
              </a:rPr>
              <a:t> </a:t>
            </a:r>
            <a:r>
              <a:rPr lang="en-US" altLang="en-US" sz="2800" dirty="0" smtClean="0">
                <a:latin typeface="Calibri" charset="0"/>
                <a:ea typeface="ＭＳ Ｐゴシック" panose="020B0600070205080204" pitchFamily="34" charset="-128"/>
                <a:cs typeface="Calibri" charset="0"/>
              </a:rPr>
              <a:t>P</a:t>
            </a:r>
            <a:r>
              <a:rPr lang="en-US" altLang="en-US" sz="100" dirty="0" smtClean="0">
                <a:latin typeface="Calibri" charset="0"/>
                <a:ea typeface="ＭＳ Ｐゴシック" panose="020B0600070205080204" pitchFamily="34" charset="-128"/>
                <a:cs typeface="Calibri" charset="0"/>
              </a:rPr>
              <a:t> </a:t>
            </a:r>
            <a:r>
              <a:rPr lang="en-US" altLang="en-US" sz="2800" dirty="0" smtClean="0">
                <a:latin typeface="Calibri" charset="0"/>
                <a:ea typeface="ＭＳ Ｐゴシック" panose="020B0600070205080204" pitchFamily="34" charset="-128"/>
                <a:cs typeface="Calibri" charset="0"/>
              </a:rPr>
              <a:t>P</a:t>
            </a:r>
            <a:endParaRPr lang="en-US" altLang="en-US" sz="2800" dirty="0">
              <a:latin typeface="Calibri" charset="0"/>
              <a:ea typeface="ＭＳ Ｐゴシック" panose="020B0600070205080204" pitchFamily="34" charset="-128"/>
              <a:cs typeface="Calibri" charset="0"/>
            </a:endParaRP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Deserts and tundra lowest for terrestrial N</a:t>
            </a:r>
            <a:r>
              <a:rPr lang="en-US" altLang="en-US" sz="100" dirty="0">
                <a:latin typeface="Calibri" charset="0"/>
                <a:ea typeface="ＭＳ Ｐゴシック" panose="020B0600070205080204" pitchFamily="34" charset="-128"/>
                <a:cs typeface="Calibri" charset="0"/>
              </a:rPr>
              <a:t> </a:t>
            </a:r>
            <a:r>
              <a:rPr lang="en-US" altLang="en-US" sz="2800" dirty="0">
                <a:latin typeface="Calibri" charset="0"/>
                <a:ea typeface="ＭＳ Ｐゴシック" panose="020B0600070205080204" pitchFamily="34" charset="-128"/>
                <a:cs typeface="Calibri" charset="0"/>
              </a:rPr>
              <a:t>P</a:t>
            </a:r>
            <a:r>
              <a:rPr lang="en-US" altLang="en-US" sz="100" dirty="0">
                <a:latin typeface="Calibri" charset="0"/>
                <a:ea typeface="ＭＳ Ｐゴシック" panose="020B0600070205080204" pitchFamily="34" charset="-128"/>
                <a:cs typeface="Calibri" charset="0"/>
              </a:rPr>
              <a:t> </a:t>
            </a:r>
            <a:r>
              <a:rPr lang="en-US" altLang="en-US" sz="2800" dirty="0">
                <a:latin typeface="Calibri" charset="0"/>
                <a:ea typeface="ＭＳ Ｐゴシック" panose="020B0600070205080204" pitchFamily="34" charset="-128"/>
                <a:cs typeface="Calibri" charset="0"/>
              </a:rPr>
              <a:t>P</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Why do you think the productivity of agricultural land might be lower than the forest nearby</a:t>
            </a:r>
            <a:r>
              <a:rPr lang="en-US" altLang="en-US" sz="2800" dirty="0" smtClean="0">
                <a:latin typeface="Calibri" charset="0"/>
                <a:ea typeface="ＭＳ Ｐゴシック" panose="020B0600070205080204" pitchFamily="34" charset="-128"/>
                <a:cs typeface="Calibri" charset="0"/>
              </a:rPr>
              <a:t>?</a:t>
            </a:r>
            <a:endParaRPr lang="en-US" dirty="0"/>
          </a:p>
        </p:txBody>
      </p:sp>
      <p:pic>
        <p:nvPicPr>
          <p:cNvPr id="9" name="Content Placeholder 8" descr="Bar graph shows estimated annual net primary productivities for selected ecosystems on estimated net primary productivity in grams per meter squared per year from 500 to 2500 versus ecosystem from algal beds and reefs to extreme desert with plots for terrestrial ecosystems and aquatic ecosystems. Values are estimated and read by ecosystem as follows. Algal beds or reefs, roughly 2500. Tropical rain forest, 2200. Swamp and marsh, 2000. Estuaries, 1500.Temperate evergreen forest, 1250. Temperate deciduous forests, 1200. Savanna, 900. Boreal northern forest, 800. Woodland and shrubland, 750. Agricultural land, 700. Temperate grassland, 700. Lake and stream, less than 500. Arctic and alpine tundra, 100. Ocean, less than 100. Desert and semidesert scrub, less than 100. Extreme desert including rock sand and ice, close to 0."/>
          <p:cNvPicPr>
            <a:picLocks noGrp="1" noChangeAspect="1"/>
          </p:cNvPicPr>
          <p:nvPr>
            <p:ph sz="quarter" idx="17"/>
          </p:nvPr>
        </p:nvPicPr>
        <p:blipFill>
          <a:blip r:embed="rId2"/>
          <a:stretch>
            <a:fillRect/>
          </a:stretch>
        </p:blipFill>
        <p:spPr>
          <a:xfrm>
            <a:off x="5544348" y="1999513"/>
            <a:ext cx="3494132" cy="3923864"/>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24</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5925831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Human Impact on </a:t>
            </a:r>
            <a:r>
              <a:rPr lang="en-US" altLang="en-US" dirty="0" smtClean="0">
                <a:ea typeface="ＭＳ Ｐゴシック" panose="020B0600070205080204" pitchFamily="34" charset="-128"/>
              </a:rPr>
              <a:t>N</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P</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P</a:t>
            </a:r>
            <a:endParaRPr lang="en-IN" dirty="0"/>
          </a:p>
        </p:txBody>
      </p:sp>
      <p:sp>
        <p:nvSpPr>
          <p:cNvPr id="3" name="Content Placeholder 2"/>
          <p:cNvSpPr>
            <a:spLocks noGrp="1"/>
          </p:cNvSpPr>
          <p:nvPr>
            <p:ph sz="quarter" idx="16"/>
          </p:nvPr>
        </p:nvSpPr>
        <p:spPr>
          <a:xfrm>
            <a:off x="304800" y="1752600"/>
            <a:ext cx="8534400" cy="3200400"/>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Humans consume far more of Earth’s resources than any other of the millions of animal species</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Estimated that humans use 25-32% of the annual </a:t>
            </a:r>
            <a:r>
              <a:rPr lang="en-US" altLang="en-US" sz="2800" dirty="0" smtClean="0">
                <a:latin typeface="Calibri" charset="0"/>
                <a:ea typeface="ＭＳ Ｐゴシック" panose="020B0600070205080204" pitchFamily="34" charset="-128"/>
                <a:cs typeface="Calibri" charset="0"/>
              </a:rPr>
              <a:t>N</a:t>
            </a:r>
            <a:r>
              <a:rPr lang="en-US" altLang="en-US" sz="100" dirty="0" smtClean="0">
                <a:latin typeface="Calibri" charset="0"/>
                <a:ea typeface="ＭＳ Ｐゴシック" panose="020B0600070205080204" pitchFamily="34" charset="-128"/>
                <a:cs typeface="Calibri" charset="0"/>
              </a:rPr>
              <a:t> </a:t>
            </a:r>
            <a:r>
              <a:rPr lang="en-US" altLang="en-US" sz="2800" dirty="0" smtClean="0">
                <a:latin typeface="Calibri" charset="0"/>
                <a:ea typeface="ＭＳ Ｐゴシック" panose="020B0600070205080204" pitchFamily="34" charset="-128"/>
                <a:cs typeface="Calibri" charset="0"/>
              </a:rPr>
              <a:t>P</a:t>
            </a:r>
            <a:r>
              <a:rPr lang="en-US" altLang="en-US" sz="100" dirty="0" smtClean="0">
                <a:latin typeface="Calibri" charset="0"/>
                <a:ea typeface="ＭＳ Ｐゴシック" panose="020B0600070205080204" pitchFamily="34" charset="-128"/>
                <a:cs typeface="Calibri" charset="0"/>
              </a:rPr>
              <a:t> </a:t>
            </a:r>
            <a:r>
              <a:rPr lang="en-US" altLang="en-US" sz="2800" dirty="0" smtClean="0">
                <a:latin typeface="Calibri" charset="0"/>
                <a:ea typeface="ＭＳ Ｐゴシック" panose="020B0600070205080204" pitchFamily="34" charset="-128"/>
                <a:cs typeface="Calibri" charset="0"/>
              </a:rPr>
              <a:t>P </a:t>
            </a:r>
            <a:r>
              <a:rPr lang="en-US" altLang="en-US" sz="2800" dirty="0">
                <a:latin typeface="Calibri" charset="0"/>
                <a:ea typeface="ＭＳ Ｐゴシック" panose="020B0600070205080204" pitchFamily="34" charset="-128"/>
                <a:cs typeface="Calibri" charset="0"/>
              </a:rPr>
              <a:t>of land-based ecosystems</a:t>
            </a:r>
          </a:p>
          <a:p>
            <a:pPr marL="621792" lvl="1" indent="-320040">
              <a:spcBef>
                <a:spcPts val="1000"/>
              </a:spcBef>
              <a:buClr>
                <a:schemeClr val="accent2"/>
              </a:buClr>
              <a:buSzPct val="80000"/>
              <a:buFont typeface="Courier New" charset="0"/>
              <a:buChar char="o"/>
              <a:defRPr/>
            </a:pPr>
            <a:r>
              <a:rPr lang="en-US" altLang="en-US" sz="2600" dirty="0">
                <a:latin typeface="Calibri" charset="0"/>
                <a:ea typeface="ＭＳ Ｐゴシック" panose="020B0600070205080204" pitchFamily="34" charset="-128"/>
                <a:cs typeface="Calibri" charset="0"/>
              </a:rPr>
              <a:t>Ex: Food, biomass for fuel, forage for livestock</a:t>
            </a:r>
          </a:p>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Humans represent about 0.5% of the total biomass of all consumers on Earth</a:t>
            </a:r>
          </a:p>
        </p:txBody>
      </p:sp>
      <p:sp>
        <p:nvSpPr>
          <p:cNvPr id="4" name="Slide Number Placeholder 3"/>
          <p:cNvSpPr>
            <a:spLocks noGrp="1"/>
          </p:cNvSpPr>
          <p:nvPr>
            <p:ph type="sldNum" sz="quarter" idx="10"/>
          </p:nvPr>
        </p:nvSpPr>
        <p:spPr/>
        <p:txBody>
          <a:bodyPr/>
          <a:lstStyle/>
          <a:p>
            <a:fld id="{67B19427-F580-D146-B60E-4CADEE75497F}" type="slidenum">
              <a:rPr lang="en-US" smtClean="0"/>
              <a:pPr/>
              <a:t>25</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0996778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Ecology</a:t>
            </a:r>
            <a:endParaRPr lang="en-IN" b="1" dirty="0"/>
          </a:p>
        </p:txBody>
      </p:sp>
      <p:sp>
        <p:nvSpPr>
          <p:cNvPr id="4" name="Content Placeholder 3"/>
          <p:cNvSpPr>
            <a:spLocks noGrp="1"/>
          </p:cNvSpPr>
          <p:nvPr>
            <p:ph sz="quarter" idx="16"/>
          </p:nvPr>
        </p:nvSpPr>
        <p:spPr>
          <a:xfrm>
            <a:off x="304800" y="1752600"/>
            <a:ext cx="8534400" cy="3733800"/>
          </a:xfrm>
        </p:spPr>
        <p:txBody>
          <a:bodyPr/>
          <a:lstStyle/>
          <a:p>
            <a:pPr marL="292608" indent="-292608">
              <a:buClr>
                <a:schemeClr val="accent2"/>
              </a:buClr>
              <a:buFont typeface="Arial"/>
              <a:buChar char="•"/>
            </a:pPr>
            <a:r>
              <a:rPr lang="en-US" altLang="en-US" dirty="0">
                <a:ea typeface="ＭＳ Ｐゴシック" panose="020B0600070205080204" pitchFamily="34" charset="-128"/>
              </a:rPr>
              <a:t>“logy” study of, “eco”  house – study of one’s house</a:t>
            </a:r>
          </a:p>
          <a:p>
            <a:pPr marL="292608" indent="-292608">
              <a:buClr>
                <a:schemeClr val="accent2"/>
              </a:buClr>
              <a:buFont typeface="Arial"/>
              <a:buChar char="•"/>
            </a:pPr>
            <a:r>
              <a:rPr lang="en-US" altLang="en-US" dirty="0">
                <a:ea typeface="ＭＳ Ｐゴシック" panose="020B0600070205080204" pitchFamily="34" charset="-128"/>
              </a:rPr>
              <a:t>The study of interactions among and between organisms in their abiotic environment</a:t>
            </a:r>
          </a:p>
          <a:p>
            <a:pPr marL="292608" indent="-292608">
              <a:buClr>
                <a:schemeClr val="accent2"/>
              </a:buClr>
              <a:buFont typeface="Arial"/>
              <a:buChar char="•"/>
            </a:pPr>
            <a:r>
              <a:rPr lang="en-US" altLang="en-US" dirty="0">
                <a:ea typeface="ＭＳ Ｐゴシック" panose="020B0600070205080204" pitchFamily="34" charset="-128"/>
              </a:rPr>
              <a:t>Biotic - living environment</a:t>
            </a:r>
          </a:p>
          <a:p>
            <a:pPr marL="621792" lvl="1" indent="-320040">
              <a:spcBef>
                <a:spcPts val="10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Includes all organisms</a:t>
            </a:r>
          </a:p>
          <a:p>
            <a:pPr marL="292608" indent="-292608">
              <a:buClr>
                <a:schemeClr val="accent2"/>
              </a:buClr>
              <a:buFont typeface="Arial"/>
              <a:buChar char="•"/>
            </a:pPr>
            <a:r>
              <a:rPr lang="en-US" altLang="en-US" dirty="0">
                <a:ea typeface="ＭＳ Ｐゴシック" panose="020B0600070205080204" pitchFamily="34" charset="-128"/>
              </a:rPr>
              <a:t>Abiotic – non-living or physical environment</a:t>
            </a:r>
          </a:p>
          <a:p>
            <a:pPr marL="621792" lvl="1" indent="-320040">
              <a:spcBef>
                <a:spcPts val="10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Includes living space, sunlight, soil, precipitation, etc.</a:t>
            </a:r>
          </a:p>
        </p:txBody>
      </p:sp>
      <p:sp>
        <p:nvSpPr>
          <p:cNvPr id="5" name="Slide Number Placeholder 4"/>
          <p:cNvSpPr>
            <a:spLocks noGrp="1"/>
          </p:cNvSpPr>
          <p:nvPr>
            <p:ph type="sldNum" sz="quarter" idx="10"/>
          </p:nvPr>
        </p:nvSpPr>
        <p:spPr/>
        <p:txBody>
          <a:bodyPr/>
          <a:lstStyle/>
          <a:p>
            <a:fld id="{67B19427-F580-D146-B60E-4CADEE75497F}" type="slidenum">
              <a:rPr lang="en-US" smtClean="0"/>
              <a:pPr/>
              <a:t>3</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7403377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1"/>
            <a:ext cx="8534400" cy="685800"/>
          </a:xfrm>
        </p:spPr>
        <p:txBody>
          <a:bodyPr>
            <a:normAutofit/>
          </a:bodyPr>
          <a:lstStyle/>
          <a:p>
            <a:r>
              <a:rPr lang="en-US" altLang="en-US" dirty="0">
                <a:ea typeface="ＭＳ Ｐゴシック" panose="020B0600070205080204" pitchFamily="34" charset="-128"/>
              </a:rPr>
              <a:t>Definitions of Ecological Levels</a:t>
            </a:r>
            <a:endParaRPr lang="en-IN" dirty="0"/>
          </a:p>
        </p:txBody>
      </p:sp>
      <p:sp>
        <p:nvSpPr>
          <p:cNvPr id="3" name="Content Placeholder 2"/>
          <p:cNvSpPr>
            <a:spLocks noGrp="1"/>
          </p:cNvSpPr>
          <p:nvPr>
            <p:ph sz="quarter" idx="16"/>
          </p:nvPr>
        </p:nvSpPr>
        <p:spPr>
          <a:xfrm>
            <a:off x="304800" y="1371600"/>
            <a:ext cx="8686800" cy="47244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Species - A group of similar organisms whose members freely interbreed to produce fertile offspring</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Population - A group of organisms of the same species that live in the same area at the same time</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Community - All the populations of different species that live and interact in the same area at the same time</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Ecosystem - A community and its physical (abiotic) environment</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Landscape - Several interacting ecosystems (ex: forest near a pond with herons that eat fish and build nests in forest)</a:t>
            </a:r>
          </a:p>
        </p:txBody>
      </p:sp>
      <p:sp>
        <p:nvSpPr>
          <p:cNvPr id="4" name="Slide Number Placeholder 3"/>
          <p:cNvSpPr>
            <a:spLocks noGrp="1"/>
          </p:cNvSpPr>
          <p:nvPr>
            <p:ph type="sldNum" sz="quarter" idx="10"/>
          </p:nvPr>
        </p:nvSpPr>
        <p:spPr/>
        <p:txBody>
          <a:bodyPr/>
          <a:lstStyle/>
          <a:p>
            <a:fld id="{67B19427-F580-D146-B60E-4CADEE75497F}" type="slidenum">
              <a:rPr lang="en-US" smtClean="0"/>
              <a:pPr/>
              <a:t>4</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8173268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1"/>
            <a:ext cx="8534400" cy="685799"/>
          </a:xfrm>
        </p:spPr>
        <p:txBody>
          <a:bodyPr>
            <a:normAutofit/>
          </a:bodyPr>
          <a:lstStyle/>
          <a:p>
            <a:r>
              <a:rPr lang="en-US" altLang="en-US" dirty="0">
                <a:ea typeface="ＭＳ Ｐゴシック" panose="020B0600070205080204" pitchFamily="34" charset="-128"/>
              </a:rPr>
              <a:t>Organizing Ecology</a:t>
            </a:r>
            <a:endParaRPr lang="en-IN" b="1" dirty="0"/>
          </a:p>
        </p:txBody>
      </p:sp>
      <p:pic>
        <p:nvPicPr>
          <p:cNvPr id="4" name="Content Placeholder 3" descr="The levels of ecological organization include illustrations as follows. Biosphere, part of Earth that contains living organisms. Ecosystem, community and physical environment. Community, all populations of species in an area. Population, group of same species. Organisms, individuals, shown as a photo of an elephant. Elizabeth DeLaney/Index Stock/Alamy"/>
          <p:cNvPicPr>
            <a:picLocks noGrp="1" noChangeAspect="1"/>
          </p:cNvPicPr>
          <p:nvPr>
            <p:ph sz="quarter" idx="16"/>
          </p:nvPr>
        </p:nvPicPr>
        <p:blipFill>
          <a:blip r:embed="rId2" cstate="print">
            <a:extLst>
              <a:ext uri="{28A0092B-C50C-407E-A947-70E740481C1C}">
                <a14:useLocalDpi xmlns:a14="http://schemas.microsoft.com/office/drawing/2010/main" val="0"/>
              </a:ext>
            </a:extLst>
          </a:blip>
          <a:stretch>
            <a:fillRect/>
          </a:stretch>
        </p:blipFill>
        <p:spPr>
          <a:xfrm>
            <a:off x="998980" y="1389525"/>
            <a:ext cx="7015678" cy="4840953"/>
          </a:xfrm>
        </p:spPr>
      </p:pic>
      <p:sp>
        <p:nvSpPr>
          <p:cNvPr id="5" name="Slide Number Placeholder 4"/>
          <p:cNvSpPr>
            <a:spLocks noGrp="1"/>
          </p:cNvSpPr>
          <p:nvPr>
            <p:ph type="sldNum" sz="quarter" idx="10"/>
          </p:nvPr>
        </p:nvSpPr>
        <p:spPr/>
        <p:txBody>
          <a:bodyPr/>
          <a:lstStyle/>
          <a:p>
            <a:fld id="{67B19427-F580-D146-B60E-4CADEE75497F}" type="slidenum">
              <a:rPr lang="en-US" smtClean="0"/>
              <a:pPr/>
              <a:t>5</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0148933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761999"/>
          </a:xfrm>
          <a:prstGeom prst="rect">
            <a:avLst/>
          </a:prstGeom>
        </p:spPr>
        <p:txBody>
          <a:bodyPr/>
          <a:lstStyle/>
          <a:p>
            <a:r>
              <a:rPr lang="en-US" altLang="en-US" dirty="0">
                <a:ea typeface="ＭＳ Ｐゴシック" panose="020B0600070205080204" pitchFamily="34" charset="-128"/>
              </a:rPr>
              <a:t>Ecology of a Coral Reef</a:t>
            </a:r>
            <a:endParaRPr lang="en-US" sz="4000" b="1" dirty="0">
              <a:solidFill>
                <a:schemeClr val="accent1"/>
              </a:solidFill>
            </a:endParaRPr>
          </a:p>
        </p:txBody>
      </p:sp>
      <p:sp>
        <p:nvSpPr>
          <p:cNvPr id="4" name="Content Placeholder 2"/>
          <p:cNvSpPr>
            <a:spLocks noGrp="1"/>
          </p:cNvSpPr>
          <p:nvPr>
            <p:ph sz="quarter" idx="16"/>
          </p:nvPr>
        </p:nvSpPr>
        <p:spPr>
          <a:xfrm>
            <a:off x="304800" y="1752600"/>
            <a:ext cx="5410200" cy="4267200"/>
          </a:xfrm>
        </p:spPr>
        <p:txBody>
          <a:bodyPr/>
          <a:lstStyle/>
          <a:p>
            <a:pPr marL="292608" indent="-292608">
              <a:buClr>
                <a:schemeClr val="accent2"/>
              </a:buClr>
              <a:buFont typeface="Arial"/>
              <a:buChar char="•"/>
            </a:pPr>
            <a:r>
              <a:rPr lang="en-US" altLang="en-US" dirty="0">
                <a:ea typeface="ＭＳ Ｐゴシック" panose="020B0600070205080204" pitchFamily="34" charset="-128"/>
              </a:rPr>
              <a:t>Coral Reef communities – greatest number of species, most complex aquatic community</a:t>
            </a:r>
          </a:p>
          <a:p>
            <a:pPr marL="621792" lvl="1" indent="-320040">
              <a:spcBef>
                <a:spcPts val="1000"/>
              </a:spcBef>
              <a:buClr>
                <a:schemeClr val="accent2"/>
              </a:buClr>
              <a:buSzPct val="80000"/>
              <a:buFont typeface="Courier New" charset="0"/>
              <a:buChar char="o"/>
            </a:pPr>
            <a:r>
              <a:rPr lang="en-US" altLang="en-US" sz="2600" dirty="0">
                <a:latin typeface="Calibri" charset="0"/>
                <a:ea typeface="ＭＳ Ｐゴシック" panose="020B0600070205080204" pitchFamily="34" charset="-128"/>
                <a:cs typeface="Calibri" charset="0"/>
              </a:rPr>
              <a:t>Green moray eel, French grunts, and several species of </a:t>
            </a:r>
            <a:r>
              <a:rPr lang="en-US" altLang="en-US" sz="2600" dirty="0" smtClean="0">
                <a:latin typeface="Calibri" charset="0"/>
                <a:ea typeface="ＭＳ Ｐゴシック" panose="020B0600070205080204" pitchFamily="34" charset="-128"/>
                <a:cs typeface="Calibri" charset="0"/>
              </a:rPr>
              <a:t>coral</a:t>
            </a:r>
          </a:p>
          <a:p>
            <a:pPr marL="292608" indent="-292608">
              <a:buClr>
                <a:schemeClr val="accent2"/>
              </a:buClr>
              <a:buFont typeface="Arial"/>
              <a:buChar char="•"/>
            </a:pPr>
            <a:r>
              <a:rPr lang="en-US" altLang="en-US" dirty="0">
                <a:ea typeface="ＭＳ Ｐゴシック" panose="020B0600070205080204" pitchFamily="34" charset="-128"/>
              </a:rPr>
              <a:t>Reefs worldwide threatened by climate change</a:t>
            </a:r>
          </a:p>
          <a:p>
            <a:pPr marL="292608" indent="-292608">
              <a:buClr>
                <a:schemeClr val="accent2"/>
              </a:buClr>
              <a:buFont typeface="Arial"/>
              <a:buChar char="•"/>
            </a:pPr>
            <a:r>
              <a:rPr lang="en-US" altLang="en-US" dirty="0">
                <a:ea typeface="ＭＳ Ｐゴシック" panose="020B0600070205080204" pitchFamily="34" charset="-128"/>
              </a:rPr>
              <a:t>What is the most likely direct effect of climate change on coral reefs</a:t>
            </a:r>
            <a:r>
              <a:rPr lang="en-US" altLang="en-US" dirty="0" smtClean="0">
                <a:ea typeface="ＭＳ Ｐゴシック" panose="020B0600070205080204" pitchFamily="34" charset="-128"/>
              </a:rPr>
              <a:t>?</a:t>
            </a:r>
            <a:endParaRPr lang="en-US" altLang="en-US" sz="2600" dirty="0">
              <a:latin typeface="Calibri" charset="0"/>
              <a:ea typeface="ＭＳ Ｐゴシック" panose="020B0600070205080204" pitchFamily="34" charset="-128"/>
              <a:cs typeface="Calibri" charset="0"/>
            </a:endParaRPr>
          </a:p>
        </p:txBody>
      </p:sp>
      <p:pic>
        <p:nvPicPr>
          <p:cNvPr id="10" name="Content Placeholder 9" descr="A photo. A coral reef community in the Caribbean Sea off the coast of Mexico. There is a green moray eel, French grunts, and several species of coral. Gerald Nowak/WaterFrame/Age Fotostock"/>
          <p:cNvPicPr>
            <a:picLocks noGrp="1" noChangeAspect="1"/>
          </p:cNvPicPr>
          <p:nvPr>
            <p:ph sz="quarter" idx="17"/>
          </p:nvPr>
        </p:nvPicPr>
        <p:blipFill>
          <a:blip r:embed="rId2"/>
          <a:stretch>
            <a:fillRect/>
          </a:stretch>
        </p:blipFill>
        <p:spPr>
          <a:xfrm>
            <a:off x="5989624" y="2895652"/>
            <a:ext cx="3009603" cy="2039848"/>
          </a:xfrm>
          <a:prstGeom prst="rect">
            <a:avLst/>
          </a:prstGeom>
        </p:spPr>
      </p:pic>
      <p:sp>
        <p:nvSpPr>
          <p:cNvPr id="5" name="Slide Number Placeholder "/>
          <p:cNvSpPr>
            <a:spLocks noGrp="1"/>
          </p:cNvSpPr>
          <p:nvPr>
            <p:ph type="sldNum" sz="quarter" idx="10"/>
          </p:nvPr>
        </p:nvSpPr>
        <p:spPr/>
        <p:txBody>
          <a:bodyPr/>
          <a:lstStyle/>
          <a:p>
            <a:fld id="{67B19427-F580-D146-B60E-4CADEE75497F}" type="slidenum">
              <a:rPr lang="en-US" smtClean="0"/>
              <a:pPr/>
              <a:t>6</a:t>
            </a:fld>
            <a:endParaRPr lang="en-US" dirty="0"/>
          </a:p>
        </p:txBody>
      </p:sp>
      <p:sp>
        <p:nvSpPr>
          <p:cNvPr id="6" name="Footer Placeholder "/>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10248302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Photosynthesis</a:t>
            </a:r>
            <a:endParaRPr lang="en-IN" dirty="0"/>
          </a:p>
        </p:txBody>
      </p:sp>
      <p:sp>
        <p:nvSpPr>
          <p:cNvPr id="3" name="Content Placeholder 2"/>
          <p:cNvSpPr>
            <a:spLocks noGrp="1"/>
          </p:cNvSpPr>
          <p:nvPr>
            <p:ph sz="quarter" idx="16"/>
          </p:nvPr>
        </p:nvSpPr>
        <p:spPr>
          <a:xfrm>
            <a:off x="304800" y="1752599"/>
            <a:ext cx="8382000" cy="1295401"/>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Biological process in which light energy from the sun is captured and transformed into the chemical energy of carbohydrate (sugar) molecules</a:t>
            </a:r>
          </a:p>
        </p:txBody>
      </p:sp>
      <p:pic>
        <p:nvPicPr>
          <p:cNvPr id="9" name="Content Placeholder 8" descr="6 C 0 2 plus 12 H 2 O plus radiant energy. Chlorophyll in plants. Downward arrow. C 6 H 12 0 6 plus 6 H 2 O plus 6 O 2."/>
          <p:cNvPicPr>
            <a:picLocks noGrp="1" noChangeAspect="1"/>
          </p:cNvPicPr>
          <p:nvPr>
            <p:ph sz="quarter" idx="17"/>
          </p:nvPr>
        </p:nvPicPr>
        <p:blipFill>
          <a:blip r:embed="rId2" cstate="print">
            <a:extLst>
              <a:ext uri="{28A0092B-C50C-407E-A947-70E740481C1C}">
                <a14:useLocalDpi xmlns:a14="http://schemas.microsoft.com/office/drawing/2010/main" val="0"/>
              </a:ext>
            </a:extLst>
          </a:blip>
          <a:stretch>
            <a:fillRect/>
          </a:stretch>
        </p:blipFill>
        <p:spPr>
          <a:xfrm>
            <a:off x="1395602" y="3345186"/>
            <a:ext cx="6193770" cy="2415802"/>
          </a:xfrm>
        </p:spPr>
      </p:pic>
      <p:sp>
        <p:nvSpPr>
          <p:cNvPr id="6" name="Slide Number Placeholder 5"/>
          <p:cNvSpPr>
            <a:spLocks noGrp="1"/>
          </p:cNvSpPr>
          <p:nvPr>
            <p:ph type="sldNum" sz="quarter" idx="10"/>
          </p:nvPr>
        </p:nvSpPr>
        <p:spPr/>
        <p:txBody>
          <a:bodyPr/>
          <a:lstStyle/>
          <a:p>
            <a:fld id="{67B19427-F580-D146-B60E-4CADEE75497F}" type="slidenum">
              <a:rPr lang="en-US" smtClean="0"/>
              <a:pPr/>
              <a:t>7</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4674545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5327"/>
          </a:xfrm>
        </p:spPr>
        <p:txBody>
          <a:bodyPr/>
          <a:lstStyle/>
          <a:p>
            <a:r>
              <a:rPr lang="en-US" altLang="en-US" dirty="0">
                <a:ea typeface="ＭＳ Ｐゴシック" panose="020B0600070205080204" pitchFamily="34" charset="-128"/>
              </a:rPr>
              <a:t>Cellular Respiration</a:t>
            </a:r>
            <a:endParaRPr lang="en-IN" dirty="0"/>
          </a:p>
        </p:txBody>
      </p:sp>
      <p:sp>
        <p:nvSpPr>
          <p:cNvPr id="3" name="Content Placeholder 2"/>
          <p:cNvSpPr>
            <a:spLocks noGrp="1"/>
          </p:cNvSpPr>
          <p:nvPr>
            <p:ph sz="quarter" idx="16"/>
          </p:nvPr>
        </p:nvSpPr>
        <p:spPr>
          <a:xfrm>
            <a:off x="304800" y="1752600"/>
            <a:ext cx="8534400" cy="1219200"/>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The process where the chemical energy captured in photosynthesis is released within cells of plants and animals</a:t>
            </a:r>
          </a:p>
        </p:txBody>
      </p:sp>
      <p:pic>
        <p:nvPicPr>
          <p:cNvPr id="9" name="Content Placeholder 8" descr="C 6 H 12 O 6 plus 6 O 2 plus 6 H 2 O. Aerobic respiration. Downward arrow. 6 C O 2 plus 12 H 2 O plus energy."/>
          <p:cNvPicPr>
            <a:picLocks noGrp="1" noChangeAspect="1"/>
          </p:cNvPicPr>
          <p:nvPr>
            <p:ph sz="quarter" idx="17"/>
          </p:nvPr>
        </p:nvPicPr>
        <p:blipFill>
          <a:blip r:embed="rId2">
            <a:extLst>
              <a:ext uri="{28A0092B-C50C-407E-A947-70E740481C1C}">
                <a14:useLocalDpi xmlns:a14="http://schemas.microsoft.com/office/drawing/2010/main" val="0"/>
              </a:ext>
            </a:extLst>
          </a:blip>
          <a:stretch>
            <a:fillRect/>
          </a:stretch>
        </p:blipFill>
        <p:spPr>
          <a:xfrm>
            <a:off x="1747819" y="3352668"/>
            <a:ext cx="5522334" cy="1228025"/>
          </a:xfrm>
        </p:spPr>
      </p:pic>
      <p:sp>
        <p:nvSpPr>
          <p:cNvPr id="4" name="Content Placeholder 3"/>
          <p:cNvSpPr>
            <a:spLocks noGrp="1"/>
          </p:cNvSpPr>
          <p:nvPr>
            <p:ph sz="quarter" idx="18"/>
          </p:nvPr>
        </p:nvSpPr>
        <p:spPr>
          <a:xfrm>
            <a:off x="304800" y="4899023"/>
            <a:ext cx="8534400" cy="511177"/>
          </a:xfrm>
        </p:spPr>
        <p:txBody>
          <a:bodyPr/>
          <a:lstStyle/>
          <a:p>
            <a:pPr marL="292608" lvl="1" indent="-292608">
              <a:spcBef>
                <a:spcPts val="1000"/>
              </a:spcBef>
              <a:buClr>
                <a:schemeClr val="accent2"/>
              </a:buClr>
              <a:buSzPct val="100000"/>
              <a:defRPr/>
            </a:pPr>
            <a:r>
              <a:rPr lang="en-US" altLang="en-US" sz="2800" dirty="0">
                <a:latin typeface="Calibri" charset="0"/>
                <a:ea typeface="ＭＳ Ｐゴシック" panose="020B0600070205080204" pitchFamily="34" charset="-128"/>
                <a:cs typeface="Calibri" charset="0"/>
              </a:rPr>
              <a:t>This energy is then used for biological work</a:t>
            </a:r>
          </a:p>
        </p:txBody>
      </p:sp>
      <p:sp>
        <p:nvSpPr>
          <p:cNvPr id="6" name="Slide Number Placeholder 5"/>
          <p:cNvSpPr>
            <a:spLocks noGrp="1"/>
          </p:cNvSpPr>
          <p:nvPr>
            <p:ph type="sldNum" sz="quarter" idx="10"/>
          </p:nvPr>
        </p:nvSpPr>
        <p:spPr/>
        <p:txBody>
          <a:bodyPr/>
          <a:lstStyle/>
          <a:p>
            <a:fld id="{67B19427-F580-D146-B60E-4CADEE75497F}" type="slidenum">
              <a:rPr lang="en-US" smtClean="0"/>
              <a:pPr/>
              <a:t>8</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9919658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1"/>
            <a:ext cx="8534400" cy="685799"/>
          </a:xfrm>
        </p:spPr>
        <p:txBody>
          <a:bodyPr>
            <a:normAutofit/>
          </a:bodyPr>
          <a:lstStyle/>
          <a:p>
            <a:r>
              <a:rPr lang="en-US" altLang="en-US" dirty="0">
                <a:ea typeface="ＭＳ Ｐゴシック" panose="020B0600070205080204" pitchFamily="34" charset="-128"/>
              </a:rPr>
              <a:t>Photosynthesis and Cellular Respiration</a:t>
            </a:r>
            <a:endParaRPr lang="en-IN" b="1" dirty="0"/>
          </a:p>
        </p:txBody>
      </p:sp>
      <p:pic>
        <p:nvPicPr>
          <p:cNvPr id="4" name="Content Placeholder 3" descr="A diagram notes the process of photosynthesis and cellular respiration as follows. Photosynthesis manufactures needed materials using light energy from the sun. It puts off oxygen and then cycles to sugar while other molecules store chemical energy. Oxygen and water is added, leading to the process of cellular respiration in which chemical energy is released. This puts off chemical energy required for cell work and heat before cycling to carbon dioxide and water."/>
          <p:cNvPicPr>
            <a:picLocks noGrp="1" noChangeAspect="1"/>
          </p:cNvPicPr>
          <p:nvPr>
            <p:ph sz="quarter" idx="16"/>
          </p:nvPr>
        </p:nvPicPr>
        <p:blipFill>
          <a:blip r:embed="rId2"/>
          <a:stretch>
            <a:fillRect/>
          </a:stretch>
        </p:blipFill>
        <p:spPr>
          <a:xfrm>
            <a:off x="1623594" y="1549261"/>
            <a:ext cx="5896812" cy="4470539"/>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9</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04408161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a1e576796ba1b7a6dead89e3f6f47538f21bc4"/>
</p:tagLst>
</file>

<file path=ppt/theme/theme1.xml><?xml version="1.0" encoding="utf-8"?>
<a:theme xmlns:a="http://schemas.openxmlformats.org/drawingml/2006/main" name="Open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Chapter Outline">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Learning Objectives">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Concept Check Ques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Key Term">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Sec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Image Slide Mast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0E39A3ED730EF40BC95659DEDC34250" ma:contentTypeVersion="4" ma:contentTypeDescription="Create a new document." ma:contentTypeScope="" ma:versionID="35ae4085b5cb6bde6e905c69dcb10e27">
  <xsd:schema xmlns:xsd="http://www.w3.org/2001/XMLSchema" xmlns:xs="http://www.w3.org/2001/XMLSchema" xmlns:p="http://schemas.microsoft.com/office/2006/metadata/properties" xmlns:ns2="2e108766-8a5d-4dd6-bf2d-0e83b2e3ea10" targetNamespace="http://schemas.microsoft.com/office/2006/metadata/properties" ma:root="true" ma:fieldsID="6e076ca49e7c802acdbea8cc88235627" ns2:_="">
    <xsd:import namespace="2e108766-8a5d-4dd6-bf2d-0e83b2e3ea10"/>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108766-8a5d-4dd6-bf2d-0e83b2e3ea10"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1C71EB-81EB-430C-AADD-7391148CA650}">
  <ds:schemaRef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2e108766-8a5d-4dd6-bf2d-0e83b2e3ea10"/>
    <ds:schemaRef ds:uri="http://www.w3.org/XML/1998/namespace"/>
  </ds:schemaRefs>
</ds:datastoreItem>
</file>

<file path=customXml/itemProps2.xml><?xml version="1.0" encoding="utf-8"?>
<ds:datastoreItem xmlns:ds="http://schemas.openxmlformats.org/officeDocument/2006/customXml" ds:itemID="{288F1D47-4251-47E8-ACDB-2528FF86B6CA}">
  <ds:schemaRefs>
    <ds:schemaRef ds:uri="http://schemas.microsoft.com/sharepoint/v3/contenttype/forms"/>
  </ds:schemaRefs>
</ds:datastoreItem>
</file>

<file path=customXml/itemProps3.xml><?xml version="1.0" encoding="utf-8"?>
<ds:datastoreItem xmlns:ds="http://schemas.openxmlformats.org/officeDocument/2006/customXml" ds:itemID="{BC3B437B-5571-458A-B772-A3A5359EBF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e108766-8a5d-4dd6-bf2d-0e83b2e3ea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15730</TotalTime>
  <Words>1211</Words>
  <Application>Microsoft Office PowerPoint</Application>
  <PresentationFormat>On-screen Show (4:3)</PresentationFormat>
  <Paragraphs>178</Paragraphs>
  <Slides>25</Slides>
  <Notes>2</Notes>
  <HiddenSlides>0</HiddenSlides>
  <MMClips>0</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25</vt:i4>
      </vt:variant>
    </vt:vector>
  </HeadingPairs>
  <TitlesOfParts>
    <vt:vector size="33" baseType="lpstr">
      <vt:lpstr>Opener</vt:lpstr>
      <vt:lpstr>Chapter Outline</vt:lpstr>
      <vt:lpstr>Learning Objectives</vt:lpstr>
      <vt:lpstr>Concept Check Question</vt:lpstr>
      <vt:lpstr>Key Term</vt:lpstr>
      <vt:lpstr>Section</vt:lpstr>
      <vt:lpstr>Image Slide Master</vt:lpstr>
      <vt:lpstr>Equation</vt:lpstr>
      <vt:lpstr>Environment</vt:lpstr>
      <vt:lpstr>Overview of Chapter 3</vt:lpstr>
      <vt:lpstr>Ecology</vt:lpstr>
      <vt:lpstr>Definitions of Ecological Levels</vt:lpstr>
      <vt:lpstr>Organizing Ecology</vt:lpstr>
      <vt:lpstr>Ecology of a Coral Reef</vt:lpstr>
      <vt:lpstr>Photosynthesis</vt:lpstr>
      <vt:lpstr>Cellular Respiration</vt:lpstr>
      <vt:lpstr>Photosynthesis and Cellular Respiration</vt:lpstr>
      <vt:lpstr>Life Without Sun</vt:lpstr>
      <vt:lpstr>Energy Flow Through Ecosystems</vt:lpstr>
      <vt:lpstr>Food Chains- The Path of Energy Flow (Who Eats Whom)</vt:lpstr>
      <vt:lpstr>Producers</vt:lpstr>
      <vt:lpstr>Consumers</vt:lpstr>
      <vt:lpstr>Detritivores</vt:lpstr>
      <vt:lpstr>Decomposers or Saprotrophs</vt:lpstr>
      <vt:lpstr>Food Web</vt:lpstr>
      <vt:lpstr>Ecological Pyramids</vt:lpstr>
      <vt:lpstr>Pyramid of Numbers</vt:lpstr>
      <vt:lpstr>Pyramid of Biomass</vt:lpstr>
      <vt:lpstr>Pyramid of Energy</vt:lpstr>
      <vt:lpstr>Ecosystem Productivity</vt:lpstr>
      <vt:lpstr>N P P = G P P − R</vt:lpstr>
      <vt:lpstr>Variation in N P P by Ecosystem</vt:lpstr>
      <vt:lpstr>Human Impact on N P P</vt:lpstr>
    </vt:vector>
  </TitlesOfParts>
  <Company>SPi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 Tenth Edition</dc:title>
  <dc:creator>Raven</dc:creator>
  <cp:lastModifiedBy>Meade, Mark</cp:lastModifiedBy>
  <cp:revision>1167</cp:revision>
  <cp:lastPrinted>2017-04-26T13:25:47Z</cp:lastPrinted>
  <dcterms:created xsi:type="dcterms:W3CDTF">2017-04-21T14:49:46Z</dcterms:created>
  <dcterms:modified xsi:type="dcterms:W3CDTF">2021-09-08T16:12:06Z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0x01010070E39A3ED730EF40BC95659DEDC34250</vt:lpwstr>
  </property>
</Properties>
</file>