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69" r:id="rId4"/>
    <p:sldId id="259" r:id="rId5"/>
    <p:sldId id="270" r:id="rId6"/>
    <p:sldId id="260" r:id="rId7"/>
    <p:sldId id="278" r:id="rId8"/>
    <p:sldId id="271" r:id="rId9"/>
    <p:sldId id="279" r:id="rId10"/>
    <p:sldId id="280" r:id="rId11"/>
    <p:sldId id="28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95"/>
    <p:restoredTop sz="95794"/>
  </p:normalViewPr>
  <p:slideViewPr>
    <p:cSldViewPr snapToGrid="0">
      <p:cViewPr varScale="1">
        <p:scale>
          <a:sx n="111" d="100"/>
          <a:sy n="111" d="100"/>
        </p:scale>
        <p:origin x="25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4/5/23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4/5/23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4/5/23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4/5/23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4/5/23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4/5/23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4/5/23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4/5/23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4/5/23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4/5/23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4/5/23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4/5/23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35B01-1EB1-BF8C-980A-87A63C1614E1}"/>
              </a:ext>
            </a:extLst>
          </p:cNvPr>
          <p:cNvSpPr>
            <a:spLocks noGrp="1"/>
          </p:cNvSpPr>
          <p:nvPr>
            <p:ph type="ctrTitle"/>
          </p:nvPr>
        </p:nvSpPr>
        <p:spPr>
          <a:xfrm>
            <a:off x="810228" y="1481559"/>
            <a:ext cx="10752881" cy="2551105"/>
          </a:xfrm>
        </p:spPr>
        <p:txBody>
          <a:bodyPr>
            <a:normAutofit/>
          </a:bodyPr>
          <a:lstStyle/>
          <a:p>
            <a:r>
              <a:rPr lang="en-US" sz="3200" dirty="0"/>
              <a:t>FUNDAMENTALS OF ACADEMIC WRITING:</a:t>
            </a:r>
            <a:br>
              <a:rPr lang="en-US" sz="3200" dirty="0"/>
            </a:br>
            <a:r>
              <a:rPr lang="en-US" sz="4000" dirty="0"/>
              <a:t>finding and assessing SCHOLARLY sources</a:t>
            </a:r>
          </a:p>
        </p:txBody>
      </p:sp>
      <p:sp>
        <p:nvSpPr>
          <p:cNvPr id="3" name="Subtitle 2">
            <a:extLst>
              <a:ext uri="{FF2B5EF4-FFF2-40B4-BE49-F238E27FC236}">
                <a16:creationId xmlns:a16="http://schemas.microsoft.com/office/drawing/2014/main" id="{0DA06374-BFFD-F13C-F086-FB9ADBDF39ED}"/>
              </a:ext>
            </a:extLst>
          </p:cNvPr>
          <p:cNvSpPr>
            <a:spLocks noGrp="1"/>
          </p:cNvSpPr>
          <p:nvPr>
            <p:ph type="subTitle" idx="1"/>
          </p:nvPr>
        </p:nvSpPr>
        <p:spPr/>
        <p:txBody>
          <a:bodyPr/>
          <a:lstStyle/>
          <a:p>
            <a:r>
              <a:rPr lang="en-US" dirty="0"/>
              <a:t>SPRING 2023</a:t>
            </a:r>
          </a:p>
          <a:p>
            <a:r>
              <a:rPr lang="en-US" dirty="0"/>
              <a:t>EH 102</a:t>
            </a:r>
          </a:p>
        </p:txBody>
      </p:sp>
    </p:spTree>
    <p:extLst>
      <p:ext uri="{BB962C8B-B14F-4D97-AF65-F5344CB8AC3E}">
        <p14:creationId xmlns:p14="http://schemas.microsoft.com/office/powerpoint/2010/main" val="1230413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8B04C4-07CC-1049-5A1E-7BF6D8454D73}"/>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dirty="0">
                <a:solidFill>
                  <a:schemeClr val="bg1"/>
                </a:solidFill>
              </a:rPr>
              <a:t>SAMPLE ASSESSMENT: ABBASI</a:t>
            </a:r>
          </a:p>
        </p:txBody>
      </p:sp>
      <p:pic>
        <p:nvPicPr>
          <p:cNvPr id="6" name="Picture 5" descr="Text&#10;&#10;Description automatically generated">
            <a:extLst>
              <a:ext uri="{FF2B5EF4-FFF2-40B4-BE49-F238E27FC236}">
                <a16:creationId xmlns:a16="http://schemas.microsoft.com/office/drawing/2014/main" id="{73FE6D94-6247-6C06-59C9-BC2E8E41563A}"/>
              </a:ext>
            </a:extLst>
          </p:cNvPr>
          <p:cNvPicPr>
            <a:picLocks noChangeAspect="1"/>
          </p:cNvPicPr>
          <p:nvPr/>
        </p:nvPicPr>
        <p:blipFill>
          <a:blip r:embed="rId2"/>
          <a:stretch>
            <a:fillRect/>
          </a:stretch>
        </p:blipFill>
        <p:spPr>
          <a:xfrm>
            <a:off x="5349572" y="987689"/>
            <a:ext cx="6146115" cy="1039600"/>
          </a:xfrm>
          <a:prstGeom prst="rect">
            <a:avLst/>
          </a:prstGeom>
        </p:spPr>
      </p:pic>
      <p:pic>
        <p:nvPicPr>
          <p:cNvPr id="9" name="Picture 8" descr="Text, letter&#10;&#10;Description automatically generated">
            <a:extLst>
              <a:ext uri="{FF2B5EF4-FFF2-40B4-BE49-F238E27FC236}">
                <a16:creationId xmlns:a16="http://schemas.microsoft.com/office/drawing/2014/main" id="{82844D60-C42A-A7EE-C47F-1B96B44C5C09}"/>
              </a:ext>
            </a:extLst>
          </p:cNvPr>
          <p:cNvPicPr>
            <a:picLocks noChangeAspect="1"/>
          </p:cNvPicPr>
          <p:nvPr/>
        </p:nvPicPr>
        <p:blipFill>
          <a:blip r:embed="rId3"/>
          <a:stretch>
            <a:fillRect/>
          </a:stretch>
        </p:blipFill>
        <p:spPr>
          <a:xfrm>
            <a:off x="5261302" y="2524273"/>
            <a:ext cx="6234385" cy="2371511"/>
          </a:xfrm>
          <a:prstGeom prst="rect">
            <a:avLst/>
          </a:prstGeom>
        </p:spPr>
      </p:pic>
      <p:sp>
        <p:nvSpPr>
          <p:cNvPr id="8" name="Content Placeholder 3">
            <a:extLst>
              <a:ext uri="{FF2B5EF4-FFF2-40B4-BE49-F238E27FC236}">
                <a16:creationId xmlns:a16="http://schemas.microsoft.com/office/drawing/2014/main" id="{C4E4F327-E476-9716-2EC7-9BEFAB00CE15}"/>
              </a:ext>
            </a:extLst>
          </p:cNvPr>
          <p:cNvSpPr txBox="1">
            <a:spLocks/>
          </p:cNvSpPr>
          <p:nvPr/>
        </p:nvSpPr>
        <p:spPr>
          <a:xfrm>
            <a:off x="643468" y="2638044"/>
            <a:ext cx="3363974" cy="399425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buFont typeface="Arial" panose="020B0604020202020204" pitchFamily="34" charset="0"/>
              <a:buNone/>
            </a:pPr>
            <a:r>
              <a:rPr lang="en-US">
                <a:solidFill>
                  <a:schemeClr val="bg1"/>
                </a:solidFill>
              </a:rPr>
              <a:t>How did this writer answer the questions…</a:t>
            </a:r>
          </a:p>
          <a:p>
            <a:pPr marL="228600" lvl="1" indent="0">
              <a:buFont typeface="Arial" panose="020B0604020202020204" pitchFamily="34" charset="0"/>
              <a:buNone/>
            </a:pPr>
            <a:r>
              <a:rPr lang="en-US" sz="1800">
                <a:solidFill>
                  <a:schemeClr val="bg1"/>
                </a:solidFill>
              </a:rPr>
              <a:t>Is it </a:t>
            </a:r>
            <a:r>
              <a:rPr lang="en-US" sz="1800" b="1">
                <a:solidFill>
                  <a:schemeClr val="bg1"/>
                </a:solidFill>
              </a:rPr>
              <a:t>RELEVANT</a:t>
            </a:r>
            <a:r>
              <a:rPr lang="en-US" sz="1800">
                <a:solidFill>
                  <a:schemeClr val="bg1"/>
                </a:solidFill>
              </a:rPr>
              <a:t>?</a:t>
            </a:r>
          </a:p>
          <a:p>
            <a:pPr lvl="1"/>
            <a:r>
              <a:rPr lang="en-US">
                <a:solidFill>
                  <a:schemeClr val="bg1"/>
                </a:solidFill>
              </a:rPr>
              <a:t>How closely related is the source to the topic?</a:t>
            </a:r>
          </a:p>
          <a:p>
            <a:pPr lvl="1"/>
            <a:r>
              <a:rPr lang="en-US">
                <a:solidFill>
                  <a:schemeClr val="bg1"/>
                </a:solidFill>
              </a:rPr>
              <a:t>Will incorporating this source take the writer outside the scope of the research question?</a:t>
            </a:r>
          </a:p>
          <a:p>
            <a:pPr lvl="1"/>
            <a:r>
              <a:rPr lang="en-US">
                <a:solidFill>
                  <a:schemeClr val="bg1"/>
                </a:solidFill>
              </a:rPr>
              <a:t>Is the source up to date?</a:t>
            </a:r>
          </a:p>
          <a:p>
            <a:pPr marL="228600" lvl="1" indent="0">
              <a:buFont typeface="Arial" panose="020B0604020202020204" pitchFamily="34" charset="0"/>
              <a:buNone/>
            </a:pPr>
            <a:endParaRPr lang="en-US" sz="1800">
              <a:solidFill>
                <a:schemeClr val="bg1"/>
              </a:solidFill>
            </a:endParaRPr>
          </a:p>
          <a:p>
            <a:pPr marL="228600" lvl="1" indent="0">
              <a:buFont typeface="Arial" panose="020B0604020202020204" pitchFamily="34" charset="0"/>
              <a:buNone/>
            </a:pPr>
            <a:r>
              <a:rPr lang="en-US" sz="1800">
                <a:solidFill>
                  <a:schemeClr val="bg1"/>
                </a:solidFill>
              </a:rPr>
              <a:t>Is it </a:t>
            </a:r>
            <a:r>
              <a:rPr lang="en-US" sz="1800" b="1">
                <a:solidFill>
                  <a:schemeClr val="bg1"/>
                </a:solidFill>
              </a:rPr>
              <a:t>USEFUL</a:t>
            </a:r>
            <a:r>
              <a:rPr lang="en-US" sz="1800">
                <a:solidFill>
                  <a:schemeClr val="bg1"/>
                </a:solidFill>
              </a:rPr>
              <a:t>?</a:t>
            </a:r>
          </a:p>
          <a:p>
            <a:pPr lvl="1"/>
            <a:r>
              <a:rPr lang="en-US">
                <a:solidFill>
                  <a:schemeClr val="bg1"/>
                </a:solidFill>
              </a:rPr>
              <a:t>How does this source help answer the research question?</a:t>
            </a:r>
          </a:p>
          <a:p>
            <a:pPr lvl="1"/>
            <a:r>
              <a:rPr lang="en-US">
                <a:solidFill>
                  <a:schemeClr val="bg1"/>
                </a:solidFill>
              </a:rPr>
              <a:t>Does it help define a term, give important context or background, or provide evidence for a stance?</a:t>
            </a:r>
          </a:p>
          <a:p>
            <a:pPr lvl="1"/>
            <a:r>
              <a:rPr lang="en-US">
                <a:solidFill>
                  <a:schemeClr val="bg1"/>
                </a:solidFill>
              </a:rPr>
              <a:t>What section might it fit into in the essay?</a:t>
            </a:r>
            <a:endParaRPr lang="en-US" dirty="0">
              <a:solidFill>
                <a:schemeClr val="bg1"/>
              </a:solidFill>
            </a:endParaRPr>
          </a:p>
        </p:txBody>
      </p:sp>
    </p:spTree>
    <p:extLst>
      <p:ext uri="{BB962C8B-B14F-4D97-AF65-F5344CB8AC3E}">
        <p14:creationId xmlns:p14="http://schemas.microsoft.com/office/powerpoint/2010/main" val="4016135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8B04C4-07CC-1049-5A1E-7BF6D8454D73}"/>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dirty="0">
                <a:solidFill>
                  <a:schemeClr val="bg1"/>
                </a:solidFill>
              </a:rPr>
              <a:t>SAMPLE ASSESSMENT: ANDERSON</a:t>
            </a:r>
          </a:p>
        </p:txBody>
      </p:sp>
      <p:pic>
        <p:nvPicPr>
          <p:cNvPr id="5" name="Picture 4" descr="Text, letter&#10;&#10;Description automatically generated">
            <a:extLst>
              <a:ext uri="{FF2B5EF4-FFF2-40B4-BE49-F238E27FC236}">
                <a16:creationId xmlns:a16="http://schemas.microsoft.com/office/drawing/2014/main" id="{9D22699B-0A89-7997-02DD-BF78D7EEB6E0}"/>
              </a:ext>
            </a:extLst>
          </p:cNvPr>
          <p:cNvPicPr>
            <a:picLocks noChangeAspect="1"/>
          </p:cNvPicPr>
          <p:nvPr/>
        </p:nvPicPr>
        <p:blipFill>
          <a:blip r:embed="rId2"/>
          <a:stretch>
            <a:fillRect/>
          </a:stretch>
        </p:blipFill>
        <p:spPr>
          <a:xfrm>
            <a:off x="5297763" y="2256326"/>
            <a:ext cx="6250769" cy="3797340"/>
          </a:xfrm>
          <a:prstGeom prst="rect">
            <a:avLst/>
          </a:prstGeom>
        </p:spPr>
      </p:pic>
      <p:pic>
        <p:nvPicPr>
          <p:cNvPr id="8" name="Picture 7" descr="Text&#10;&#10;Description automatically generated">
            <a:extLst>
              <a:ext uri="{FF2B5EF4-FFF2-40B4-BE49-F238E27FC236}">
                <a16:creationId xmlns:a16="http://schemas.microsoft.com/office/drawing/2014/main" id="{C4005873-5980-8D32-6300-C80F50CB171D}"/>
              </a:ext>
            </a:extLst>
          </p:cNvPr>
          <p:cNvPicPr>
            <a:picLocks noChangeAspect="1"/>
          </p:cNvPicPr>
          <p:nvPr/>
        </p:nvPicPr>
        <p:blipFill>
          <a:blip r:embed="rId3"/>
          <a:stretch>
            <a:fillRect/>
          </a:stretch>
        </p:blipFill>
        <p:spPr>
          <a:xfrm>
            <a:off x="5297763" y="922078"/>
            <a:ext cx="6250769" cy="1122587"/>
          </a:xfrm>
          <a:prstGeom prst="rect">
            <a:avLst/>
          </a:prstGeom>
        </p:spPr>
      </p:pic>
      <p:sp>
        <p:nvSpPr>
          <p:cNvPr id="7" name="Content Placeholder 3">
            <a:extLst>
              <a:ext uri="{FF2B5EF4-FFF2-40B4-BE49-F238E27FC236}">
                <a16:creationId xmlns:a16="http://schemas.microsoft.com/office/drawing/2014/main" id="{60BE71F7-0B6A-DEFC-2625-5938ACF90881}"/>
              </a:ext>
            </a:extLst>
          </p:cNvPr>
          <p:cNvSpPr>
            <a:spLocks noGrp="1"/>
          </p:cNvSpPr>
          <p:nvPr>
            <p:ph idx="1"/>
          </p:nvPr>
        </p:nvSpPr>
        <p:spPr>
          <a:xfrm>
            <a:off x="643468" y="2638044"/>
            <a:ext cx="3363974" cy="3994250"/>
          </a:xfrm>
        </p:spPr>
        <p:txBody>
          <a:bodyPr>
            <a:normAutofit fontScale="77500" lnSpcReduction="20000"/>
          </a:bodyPr>
          <a:lstStyle/>
          <a:p>
            <a:pPr marL="0" indent="0">
              <a:buNone/>
            </a:pPr>
            <a:r>
              <a:rPr lang="en-US" dirty="0">
                <a:solidFill>
                  <a:schemeClr val="bg1"/>
                </a:solidFill>
              </a:rPr>
              <a:t>How did this writer answer the questions…</a:t>
            </a:r>
          </a:p>
          <a:p>
            <a:pPr marL="228600" lvl="1" indent="0">
              <a:buNone/>
            </a:pPr>
            <a:r>
              <a:rPr lang="en-US" sz="1800" dirty="0">
                <a:solidFill>
                  <a:schemeClr val="bg1"/>
                </a:solidFill>
              </a:rPr>
              <a:t>Is it </a:t>
            </a:r>
            <a:r>
              <a:rPr lang="en-US" sz="1800" b="1" dirty="0">
                <a:solidFill>
                  <a:schemeClr val="bg1"/>
                </a:solidFill>
              </a:rPr>
              <a:t>RELEVANT</a:t>
            </a:r>
            <a:r>
              <a:rPr lang="en-US" sz="1800" dirty="0">
                <a:solidFill>
                  <a:schemeClr val="bg1"/>
                </a:solidFill>
              </a:rPr>
              <a:t>?</a:t>
            </a:r>
          </a:p>
          <a:p>
            <a:pPr lvl="1"/>
            <a:r>
              <a:rPr lang="en-US" dirty="0">
                <a:solidFill>
                  <a:schemeClr val="bg1"/>
                </a:solidFill>
              </a:rPr>
              <a:t>How closely related is the source to the topic?</a:t>
            </a:r>
          </a:p>
          <a:p>
            <a:pPr lvl="1"/>
            <a:r>
              <a:rPr lang="en-US" dirty="0">
                <a:solidFill>
                  <a:schemeClr val="bg1"/>
                </a:solidFill>
              </a:rPr>
              <a:t>Will incorporating this source take the writer outside the scope of the research question?</a:t>
            </a:r>
          </a:p>
          <a:p>
            <a:pPr lvl="1"/>
            <a:r>
              <a:rPr lang="en-US" dirty="0">
                <a:solidFill>
                  <a:schemeClr val="bg1"/>
                </a:solidFill>
              </a:rPr>
              <a:t>Is the source up to date?</a:t>
            </a:r>
          </a:p>
          <a:p>
            <a:pPr marL="228600" lvl="1" indent="0">
              <a:buNone/>
            </a:pPr>
            <a:endParaRPr lang="en-US" sz="1800" dirty="0">
              <a:solidFill>
                <a:schemeClr val="bg1"/>
              </a:solidFill>
            </a:endParaRPr>
          </a:p>
          <a:p>
            <a:pPr marL="228600" lvl="1" indent="0">
              <a:buNone/>
            </a:pPr>
            <a:r>
              <a:rPr lang="en-US" sz="1800" dirty="0">
                <a:solidFill>
                  <a:schemeClr val="bg1"/>
                </a:solidFill>
              </a:rPr>
              <a:t>Is it </a:t>
            </a:r>
            <a:r>
              <a:rPr lang="en-US" sz="1800" b="1" dirty="0">
                <a:solidFill>
                  <a:schemeClr val="bg1"/>
                </a:solidFill>
              </a:rPr>
              <a:t>USEFUL</a:t>
            </a:r>
            <a:r>
              <a:rPr lang="en-US" sz="1800" dirty="0">
                <a:solidFill>
                  <a:schemeClr val="bg1"/>
                </a:solidFill>
              </a:rPr>
              <a:t>?</a:t>
            </a:r>
          </a:p>
          <a:p>
            <a:pPr lvl="1"/>
            <a:r>
              <a:rPr lang="en-US" dirty="0">
                <a:solidFill>
                  <a:schemeClr val="bg1"/>
                </a:solidFill>
              </a:rPr>
              <a:t>How does this source help answer the research question?</a:t>
            </a:r>
          </a:p>
          <a:p>
            <a:pPr lvl="1"/>
            <a:r>
              <a:rPr lang="en-US" dirty="0">
                <a:solidFill>
                  <a:schemeClr val="bg1"/>
                </a:solidFill>
              </a:rPr>
              <a:t>Does it help define a term, give important context or background, or provide evidence for a stance?</a:t>
            </a:r>
          </a:p>
          <a:p>
            <a:pPr lvl="1"/>
            <a:r>
              <a:rPr lang="en-US" dirty="0">
                <a:solidFill>
                  <a:schemeClr val="bg1"/>
                </a:solidFill>
              </a:rPr>
              <a:t>What section might it fit into in the essay?</a:t>
            </a:r>
          </a:p>
        </p:txBody>
      </p:sp>
    </p:spTree>
    <p:extLst>
      <p:ext uri="{BB962C8B-B14F-4D97-AF65-F5344CB8AC3E}">
        <p14:creationId xmlns:p14="http://schemas.microsoft.com/office/powerpoint/2010/main" val="2917743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Question marks in a line and one question mark is lit">
            <a:extLst>
              <a:ext uri="{FF2B5EF4-FFF2-40B4-BE49-F238E27FC236}">
                <a16:creationId xmlns:a16="http://schemas.microsoft.com/office/drawing/2014/main" id="{0981AA1F-7699-FF9F-873A-C34A336F4D22}"/>
              </a:ext>
            </a:extLst>
          </p:cNvPr>
          <p:cNvPicPr>
            <a:picLocks noChangeAspect="1"/>
          </p:cNvPicPr>
          <p:nvPr/>
        </p:nvPicPr>
        <p:blipFill rotWithShape="1">
          <a:blip r:embed="rId2">
            <a:alphaModFix amt="40000"/>
          </a:blip>
          <a:srcRect t="2056" b="13674"/>
          <a:stretch/>
        </p:blipFill>
        <p:spPr>
          <a:xfrm>
            <a:off x="20" y="10"/>
            <a:ext cx="12191980" cy="6857990"/>
          </a:xfrm>
          <a:prstGeom prst="rect">
            <a:avLst/>
          </a:prstGeom>
        </p:spPr>
      </p:pic>
      <p:sp>
        <p:nvSpPr>
          <p:cNvPr id="2" name="Title 1">
            <a:extLst>
              <a:ext uri="{FF2B5EF4-FFF2-40B4-BE49-F238E27FC236}">
                <a16:creationId xmlns:a16="http://schemas.microsoft.com/office/drawing/2014/main" id="{C01EFBA7-422C-B7D2-5168-3A9982F3BDE5}"/>
              </a:ext>
            </a:extLst>
          </p:cNvPr>
          <p:cNvSpPr>
            <a:spLocks noGrp="1"/>
          </p:cNvSpPr>
          <p:nvPr>
            <p:ph type="ctrTitle"/>
          </p:nvPr>
        </p:nvSpPr>
        <p:spPr>
          <a:xfrm>
            <a:off x="1600200" y="2386744"/>
            <a:ext cx="8991600" cy="1645920"/>
          </a:xfrm>
          <a:noFill/>
          <a:ln w="38100" cap="sq">
            <a:solidFill>
              <a:schemeClr val="tx1"/>
            </a:solidFill>
            <a:miter lim="800000"/>
          </a:ln>
        </p:spPr>
        <p:txBody>
          <a:bodyPr vert="horz" lIns="182880" tIns="182880" rIns="182880" bIns="182880" rtlCol="0" anchor="ctr">
            <a:normAutofit/>
          </a:bodyPr>
          <a:lstStyle/>
          <a:p>
            <a:r>
              <a:rPr lang="en-US" dirty="0">
                <a:solidFill>
                  <a:schemeClr val="tx1"/>
                </a:solidFill>
              </a:rPr>
              <a:t>What do you already know?</a:t>
            </a:r>
          </a:p>
        </p:txBody>
      </p:sp>
    </p:spTree>
    <p:extLst>
      <p:ext uri="{BB962C8B-B14F-4D97-AF65-F5344CB8AC3E}">
        <p14:creationId xmlns:p14="http://schemas.microsoft.com/office/powerpoint/2010/main" val="90820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3C66D-C212-A3F0-1379-744F82DFA3D2}"/>
              </a:ext>
            </a:extLst>
          </p:cNvPr>
          <p:cNvSpPr>
            <a:spLocks noGrp="1"/>
          </p:cNvSpPr>
          <p:nvPr>
            <p:ph type="title"/>
          </p:nvPr>
        </p:nvSpPr>
        <p:spPr>
          <a:xfrm>
            <a:off x="804672" y="964692"/>
            <a:ext cx="3066937" cy="1188720"/>
          </a:xfrm>
        </p:spPr>
        <p:txBody>
          <a:bodyPr vert="horz" lIns="182880" tIns="182880" rIns="182880" bIns="182880" rtlCol="0" anchor="ctr">
            <a:normAutofit/>
          </a:bodyPr>
          <a:lstStyle/>
          <a:p>
            <a:r>
              <a:rPr lang="en-US" sz="2000"/>
              <a:t>WHY DO WE USE SOURCES ANYWAY?</a:t>
            </a:r>
          </a:p>
        </p:txBody>
      </p:sp>
      <p:sp>
        <p:nvSpPr>
          <p:cNvPr id="18" name="Content Placeholder 17">
            <a:extLst>
              <a:ext uri="{FF2B5EF4-FFF2-40B4-BE49-F238E27FC236}">
                <a16:creationId xmlns:a16="http://schemas.microsoft.com/office/drawing/2014/main" id="{FFB48AD9-E586-B017-DF76-FCA8A899C0B7}"/>
              </a:ext>
            </a:extLst>
          </p:cNvPr>
          <p:cNvSpPr>
            <a:spLocks noGrp="1"/>
          </p:cNvSpPr>
          <p:nvPr>
            <p:ph sz="half" idx="1"/>
          </p:nvPr>
        </p:nvSpPr>
        <p:spPr>
          <a:xfrm>
            <a:off x="474562" y="2384385"/>
            <a:ext cx="3854056" cy="3516865"/>
          </a:xfrm>
        </p:spPr>
        <p:txBody>
          <a:bodyPr vert="horz" lIns="91440" tIns="45720" rIns="91440" bIns="45720" rtlCol="0">
            <a:normAutofit/>
          </a:bodyPr>
          <a:lstStyle/>
          <a:p>
            <a:pPr marL="0" indent="0">
              <a:lnSpc>
                <a:spcPct val="90000"/>
              </a:lnSpc>
              <a:buNone/>
            </a:pPr>
            <a:r>
              <a:rPr lang="en-US" sz="1500" dirty="0"/>
              <a:t>When we cite sources in academic work, we’re engaging in conversation with other members of the academic / professional community.  We do this in order to:</a:t>
            </a:r>
          </a:p>
          <a:p>
            <a:pPr lvl="1">
              <a:lnSpc>
                <a:spcPct val="90000"/>
              </a:lnSpc>
            </a:pPr>
            <a:r>
              <a:rPr lang="en-US" sz="1500" dirty="0"/>
              <a:t>Provide background or context an audience will need to understand something</a:t>
            </a:r>
          </a:p>
          <a:p>
            <a:pPr lvl="1">
              <a:lnSpc>
                <a:spcPct val="90000"/>
              </a:lnSpc>
            </a:pPr>
            <a:r>
              <a:rPr lang="en-US" sz="1500" dirty="0"/>
              <a:t>Help define terms or concepts</a:t>
            </a:r>
          </a:p>
          <a:p>
            <a:pPr lvl="1">
              <a:lnSpc>
                <a:spcPct val="90000"/>
              </a:lnSpc>
            </a:pPr>
            <a:r>
              <a:rPr lang="en-US" sz="1500" dirty="0"/>
              <a:t>Provide evidence and support for our arguments (or counter-evidence!)</a:t>
            </a:r>
          </a:p>
          <a:p>
            <a:pPr lvl="1">
              <a:lnSpc>
                <a:spcPct val="90000"/>
              </a:lnSpc>
            </a:pPr>
            <a:r>
              <a:rPr lang="en-US" sz="1500" dirty="0"/>
              <a:t>Add to OUR authority and credibility (as long as those sources are CREDIBLE to your audience)</a:t>
            </a:r>
          </a:p>
        </p:txBody>
      </p:sp>
      <p:sp>
        <p:nvSpPr>
          <p:cNvPr id="26" name="Rectangle 25">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Content Placeholder 20" descr="Diagram&#10;&#10;Description automatically generated">
            <a:extLst>
              <a:ext uri="{FF2B5EF4-FFF2-40B4-BE49-F238E27FC236}">
                <a16:creationId xmlns:a16="http://schemas.microsoft.com/office/drawing/2014/main" id="{5ACB8CE2-F7BA-7E26-FB45-AB8F091AAB4E}"/>
              </a:ext>
            </a:extLst>
          </p:cNvPr>
          <p:cNvPicPr>
            <a:picLocks noGrp="1" noChangeAspect="1"/>
          </p:cNvPicPr>
          <p:nvPr>
            <p:ph sz="half" idx="2"/>
          </p:nvPr>
        </p:nvPicPr>
        <p:blipFill>
          <a:blip r:embed="rId2"/>
          <a:stretch>
            <a:fillRect/>
          </a:stretch>
        </p:blipFill>
        <p:spPr>
          <a:xfrm>
            <a:off x="4823366" y="2094698"/>
            <a:ext cx="6227064" cy="2676545"/>
          </a:xfrm>
          <a:prstGeom prst="rect">
            <a:avLst/>
          </a:prstGeom>
        </p:spPr>
      </p:pic>
    </p:spTree>
    <p:extLst>
      <p:ext uri="{BB962C8B-B14F-4D97-AF65-F5344CB8AC3E}">
        <p14:creationId xmlns:p14="http://schemas.microsoft.com/office/powerpoint/2010/main" val="2573315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2">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4">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157392-E435-2847-AA23-02E192A4F63B}"/>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sz="1800"/>
              <a:t>So how do we know what is credible to an academic audience? </a:t>
            </a:r>
          </a:p>
        </p:txBody>
      </p:sp>
      <p:pic>
        <p:nvPicPr>
          <p:cNvPr id="8" name="Content Placeholder 7" descr="A person standing in front of a chalkboard&#10;&#10;Description automatically generated">
            <a:extLst>
              <a:ext uri="{FF2B5EF4-FFF2-40B4-BE49-F238E27FC236}">
                <a16:creationId xmlns:a16="http://schemas.microsoft.com/office/drawing/2014/main" id="{8ED0BE77-3B45-AD0A-C95B-5AC0DB7095EA}"/>
              </a:ext>
            </a:extLst>
          </p:cNvPr>
          <p:cNvPicPr>
            <a:picLocks noGrp="1" noChangeAspect="1"/>
          </p:cNvPicPr>
          <p:nvPr>
            <p:ph sz="half" idx="1"/>
          </p:nvPr>
        </p:nvPicPr>
        <p:blipFill>
          <a:blip r:embed="rId2"/>
          <a:stretch>
            <a:fillRect/>
          </a:stretch>
        </p:blipFill>
        <p:spPr>
          <a:xfrm>
            <a:off x="5294376" y="1193248"/>
            <a:ext cx="6257544" cy="4156797"/>
          </a:xfrm>
          <a:prstGeom prst="rect">
            <a:avLst/>
          </a:prstGeom>
        </p:spPr>
      </p:pic>
    </p:spTree>
    <p:extLst>
      <p:ext uri="{BB962C8B-B14F-4D97-AF65-F5344CB8AC3E}">
        <p14:creationId xmlns:p14="http://schemas.microsoft.com/office/powerpoint/2010/main" val="1021528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7C1827C-E02A-DB65-2FB0-13B81D3C38BD}"/>
              </a:ext>
            </a:extLst>
          </p:cNvPr>
          <p:cNvPicPr>
            <a:picLocks noGrp="1" noChangeAspect="1"/>
          </p:cNvPicPr>
          <p:nvPr>
            <p:ph sz="half" idx="2"/>
          </p:nvPr>
        </p:nvPicPr>
        <p:blipFill rotWithShape="1">
          <a:blip r:embed="rId2">
            <a:alphaModFix amt="40000"/>
          </a:blip>
          <a:srcRect/>
          <a:stretch/>
        </p:blipFill>
        <p:spPr>
          <a:xfrm>
            <a:off x="20" y="10"/>
            <a:ext cx="12191980" cy="6857990"/>
          </a:xfrm>
          <a:prstGeom prst="rect">
            <a:avLst/>
          </a:prstGeom>
        </p:spPr>
      </p:pic>
      <p:sp>
        <p:nvSpPr>
          <p:cNvPr id="4" name="Title 3">
            <a:extLst>
              <a:ext uri="{FF2B5EF4-FFF2-40B4-BE49-F238E27FC236}">
                <a16:creationId xmlns:a16="http://schemas.microsoft.com/office/drawing/2014/main" id="{E1941404-14AC-B05E-37A5-C9D93321FCFC}"/>
              </a:ext>
            </a:extLst>
          </p:cNvPr>
          <p:cNvSpPr>
            <a:spLocks noGrp="1"/>
          </p:cNvSpPr>
          <p:nvPr>
            <p:ph type="title"/>
          </p:nvPr>
        </p:nvSpPr>
        <p:spPr>
          <a:xfrm>
            <a:off x="2231136" y="964692"/>
            <a:ext cx="7729728" cy="1188720"/>
          </a:xfrm>
          <a:noFill/>
          <a:ln>
            <a:solidFill>
              <a:srgbClr val="FFFFFF"/>
            </a:solidFill>
          </a:ln>
        </p:spPr>
        <p:txBody>
          <a:bodyPr vert="horz" lIns="182880" tIns="182880" rIns="182880" bIns="182880" rtlCol="0" anchor="ctr">
            <a:normAutofit/>
          </a:bodyPr>
          <a:lstStyle/>
          <a:p>
            <a:r>
              <a:rPr lang="en-US">
                <a:solidFill>
                  <a:schemeClr val="tx1"/>
                </a:solidFill>
              </a:rPr>
              <a:t>Things to look for:</a:t>
            </a:r>
          </a:p>
        </p:txBody>
      </p:sp>
      <p:sp>
        <p:nvSpPr>
          <p:cNvPr id="3" name="Content Placeholder 2">
            <a:extLst>
              <a:ext uri="{FF2B5EF4-FFF2-40B4-BE49-F238E27FC236}">
                <a16:creationId xmlns:a16="http://schemas.microsoft.com/office/drawing/2014/main" id="{44A9D897-EE86-04A8-0366-14415B9ADAAB}"/>
              </a:ext>
            </a:extLst>
          </p:cNvPr>
          <p:cNvSpPr>
            <a:spLocks noGrp="1"/>
          </p:cNvSpPr>
          <p:nvPr>
            <p:ph sz="half" idx="1"/>
          </p:nvPr>
        </p:nvSpPr>
        <p:spPr>
          <a:xfrm>
            <a:off x="2231136" y="2638044"/>
            <a:ext cx="7729728" cy="3693308"/>
          </a:xfrm>
        </p:spPr>
        <p:txBody>
          <a:bodyPr vert="horz" lIns="91440" tIns="45720" rIns="91440" bIns="45720" rtlCol="0">
            <a:normAutofit lnSpcReduction="10000"/>
          </a:bodyPr>
          <a:lstStyle/>
          <a:p>
            <a:r>
              <a:rPr lang="en-US" b="1" dirty="0"/>
              <a:t>Author Credentials</a:t>
            </a:r>
          </a:p>
          <a:p>
            <a:pPr lvl="1"/>
            <a:r>
              <a:rPr lang="en-US" dirty="0"/>
              <a:t>Do they have a degree in the subject they’re covering? Professional experience?</a:t>
            </a:r>
          </a:p>
          <a:p>
            <a:r>
              <a:rPr lang="en-US" b="1" dirty="0"/>
              <a:t>Publication Source</a:t>
            </a:r>
          </a:p>
          <a:p>
            <a:pPr lvl="1"/>
            <a:r>
              <a:rPr lang="en-US" dirty="0"/>
              <a:t>Is it a respected journal, magazine, book publisher, </a:t>
            </a:r>
            <a:r>
              <a:rPr lang="en-US" dirty="0" err="1"/>
              <a:t>etc</a:t>
            </a:r>
            <a:r>
              <a:rPr lang="en-US" dirty="0"/>
              <a:t>? Is it meant for a popular or an academic readership? Is it peer-reviewed?</a:t>
            </a:r>
          </a:p>
          <a:p>
            <a:r>
              <a:rPr lang="en-US" b="1" dirty="0"/>
              <a:t>Accuracy / Stance</a:t>
            </a:r>
          </a:p>
          <a:p>
            <a:pPr lvl="1"/>
            <a:r>
              <a:rPr lang="en-US" dirty="0"/>
              <a:t>Does the information complete and accurate? How extensive / credible are the works the author cites? Does the source merely present facts, or does it also interpret or evaluate them? Are there any underlying purposes of the article or book?</a:t>
            </a:r>
          </a:p>
          <a:p>
            <a:r>
              <a:rPr lang="en-US" b="1" dirty="0"/>
              <a:t>Date of Publication</a:t>
            </a:r>
          </a:p>
          <a:p>
            <a:pPr lvl="1"/>
            <a:r>
              <a:rPr lang="en-US" dirty="0"/>
              <a:t>More recent sources are usually more credible, up-to-date, and accurate</a:t>
            </a:r>
          </a:p>
          <a:p>
            <a:pPr lvl="1"/>
            <a:endParaRPr lang="en-US" dirty="0"/>
          </a:p>
        </p:txBody>
      </p:sp>
    </p:spTree>
    <p:extLst>
      <p:ext uri="{BB962C8B-B14F-4D97-AF65-F5344CB8AC3E}">
        <p14:creationId xmlns:p14="http://schemas.microsoft.com/office/powerpoint/2010/main" val="357984266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Content Placeholder 4" descr="Graphical user interface, website&#10;&#10;Description automatically generated">
            <a:extLst>
              <a:ext uri="{FF2B5EF4-FFF2-40B4-BE49-F238E27FC236}">
                <a16:creationId xmlns:a16="http://schemas.microsoft.com/office/drawing/2014/main" id="{EC69E537-CF33-E0AC-BBDE-CB1A8EA64E29}"/>
              </a:ext>
            </a:extLst>
          </p:cNvPr>
          <p:cNvPicPr>
            <a:picLocks noChangeAspect="1"/>
          </p:cNvPicPr>
          <p:nvPr/>
        </p:nvPicPr>
        <p:blipFill rotWithShape="1">
          <a:blip r:embed="rId2"/>
          <a:srcRect l="4932" r="6179"/>
          <a:stretch/>
        </p:blipFill>
        <p:spPr>
          <a:xfrm>
            <a:off x="642" y="10"/>
            <a:ext cx="6096000" cy="6857990"/>
          </a:xfrm>
          <a:prstGeom prst="rect">
            <a:avLst/>
          </a:prstGeom>
        </p:spPr>
      </p:pic>
      <p:sp>
        <p:nvSpPr>
          <p:cNvPr id="7" name="Title 6">
            <a:extLst>
              <a:ext uri="{FF2B5EF4-FFF2-40B4-BE49-F238E27FC236}">
                <a16:creationId xmlns:a16="http://schemas.microsoft.com/office/drawing/2014/main" id="{61EE8541-211F-CC54-B198-7B3F049A710A}"/>
              </a:ext>
            </a:extLst>
          </p:cNvPr>
          <p:cNvSpPr>
            <a:spLocks noGrp="1"/>
          </p:cNvSpPr>
          <p:nvPr>
            <p:ph type="title"/>
          </p:nvPr>
        </p:nvSpPr>
        <p:spPr>
          <a:xfrm>
            <a:off x="6250328" y="235487"/>
            <a:ext cx="5666657" cy="2079450"/>
          </a:xfrm>
        </p:spPr>
        <p:txBody>
          <a:bodyPr>
            <a:normAutofit/>
          </a:bodyPr>
          <a:lstStyle/>
          <a:p>
            <a:r>
              <a:rPr lang="en-US" dirty="0"/>
              <a:t>Besides being credible, you also want your sources to be…</a:t>
            </a:r>
          </a:p>
        </p:txBody>
      </p:sp>
      <p:sp>
        <p:nvSpPr>
          <p:cNvPr id="3" name="Content Placeholder 2">
            <a:extLst>
              <a:ext uri="{FF2B5EF4-FFF2-40B4-BE49-F238E27FC236}">
                <a16:creationId xmlns:a16="http://schemas.microsoft.com/office/drawing/2014/main" id="{98FAFF38-63C3-BE6A-BD49-DA0A249AB688}"/>
              </a:ext>
            </a:extLst>
          </p:cNvPr>
          <p:cNvSpPr>
            <a:spLocks noGrp="1"/>
          </p:cNvSpPr>
          <p:nvPr>
            <p:ph sz="half" idx="2"/>
          </p:nvPr>
        </p:nvSpPr>
        <p:spPr>
          <a:xfrm>
            <a:off x="6948532" y="2649618"/>
            <a:ext cx="4270247" cy="3972895"/>
          </a:xfrm>
        </p:spPr>
        <p:txBody>
          <a:bodyPr>
            <a:normAutofit lnSpcReduction="10000"/>
          </a:bodyPr>
          <a:lstStyle/>
          <a:p>
            <a:pPr marL="0" indent="0" algn="ctr">
              <a:buNone/>
            </a:pPr>
            <a:r>
              <a:rPr lang="en-US" sz="3600" dirty="0"/>
              <a:t>RELEVANT!</a:t>
            </a:r>
            <a:endParaRPr lang="en-US" sz="2400" dirty="0"/>
          </a:p>
          <a:p>
            <a:pPr marL="0" indent="0" algn="ctr">
              <a:buNone/>
            </a:pPr>
            <a:r>
              <a:rPr lang="en-US" sz="2400" dirty="0"/>
              <a:t>and</a:t>
            </a:r>
          </a:p>
          <a:p>
            <a:pPr marL="0" indent="0" algn="ctr">
              <a:buNone/>
            </a:pPr>
            <a:r>
              <a:rPr lang="en-US" sz="3600" dirty="0"/>
              <a:t>USEFUL!</a:t>
            </a:r>
          </a:p>
          <a:p>
            <a:pPr marL="0" indent="0" algn="ctr">
              <a:buNone/>
            </a:pPr>
            <a:endParaRPr lang="en-US" sz="2600" dirty="0"/>
          </a:p>
          <a:p>
            <a:pPr marL="0" indent="0" algn="ctr">
              <a:buNone/>
            </a:pPr>
            <a:r>
              <a:rPr lang="en-US" sz="2600" dirty="0"/>
              <a:t>The source’s relevance and usefulness are what you’ll discuss in the “assessment” section of your annotation.</a:t>
            </a:r>
          </a:p>
        </p:txBody>
      </p:sp>
    </p:spTree>
    <p:extLst>
      <p:ext uri="{BB962C8B-B14F-4D97-AF65-F5344CB8AC3E}">
        <p14:creationId xmlns:p14="http://schemas.microsoft.com/office/powerpoint/2010/main" val="1621529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B04C4-07CC-1049-5A1E-7BF6D8454D73}"/>
              </a:ext>
            </a:extLst>
          </p:cNvPr>
          <p:cNvSpPr>
            <a:spLocks noGrp="1"/>
          </p:cNvSpPr>
          <p:nvPr>
            <p:ph type="title"/>
          </p:nvPr>
        </p:nvSpPr>
        <p:spPr>
          <a:xfrm>
            <a:off x="804672" y="964692"/>
            <a:ext cx="3066937" cy="1188720"/>
          </a:xfrm>
        </p:spPr>
        <p:txBody>
          <a:bodyPr vert="horz" lIns="182880" tIns="182880" rIns="182880" bIns="182880" rtlCol="0" anchor="ctr" anchorCtr="1">
            <a:normAutofit/>
          </a:bodyPr>
          <a:lstStyle/>
          <a:p>
            <a:r>
              <a:rPr lang="en-US" sz="2800" dirty="0"/>
              <a:t>IS IT RELEVANT?</a:t>
            </a:r>
          </a:p>
        </p:txBody>
      </p:sp>
      <p:sp>
        <p:nvSpPr>
          <p:cNvPr id="7" name="Text Placeholder 6">
            <a:extLst>
              <a:ext uri="{FF2B5EF4-FFF2-40B4-BE49-F238E27FC236}">
                <a16:creationId xmlns:a16="http://schemas.microsoft.com/office/drawing/2014/main" id="{34D65A39-6778-0E40-66BF-5DE9D2306250}"/>
              </a:ext>
            </a:extLst>
          </p:cNvPr>
          <p:cNvSpPr>
            <a:spLocks noGrp="1"/>
          </p:cNvSpPr>
          <p:nvPr>
            <p:ph type="body" sz="half" idx="2"/>
          </p:nvPr>
        </p:nvSpPr>
        <p:spPr>
          <a:xfrm>
            <a:off x="803244" y="2638043"/>
            <a:ext cx="3063765" cy="3638065"/>
          </a:xfrm>
        </p:spPr>
        <p:txBody>
          <a:bodyPr vert="horz" lIns="91440" tIns="45720" rIns="91440" bIns="45720" rtlCol="0">
            <a:noAutofit/>
          </a:bodyPr>
          <a:lstStyle/>
          <a:p>
            <a:pPr algn="l"/>
            <a:r>
              <a:rPr lang="en-US" sz="2000" dirty="0">
                <a:solidFill>
                  <a:schemeClr val="tx1">
                    <a:lumMod val="85000"/>
                    <a:lumOff val="15000"/>
                  </a:schemeClr>
                </a:solidFill>
              </a:rPr>
              <a:t>How closely related is the source to the topic you’re writing about?</a:t>
            </a:r>
          </a:p>
          <a:p>
            <a:pPr algn="l"/>
            <a:r>
              <a:rPr lang="en-US" sz="2000" dirty="0">
                <a:solidFill>
                  <a:schemeClr val="tx1">
                    <a:lumMod val="85000"/>
                    <a:lumOff val="15000"/>
                  </a:schemeClr>
                </a:solidFill>
              </a:rPr>
              <a:t>Will incorporating this source into your essay take you outside the scope of your research question?</a:t>
            </a:r>
          </a:p>
          <a:p>
            <a:pPr algn="l"/>
            <a:r>
              <a:rPr lang="en-US" sz="2000" dirty="0">
                <a:solidFill>
                  <a:schemeClr val="tx1">
                    <a:lumMod val="85000"/>
                    <a:lumOff val="15000"/>
                  </a:schemeClr>
                </a:solidFill>
              </a:rPr>
              <a:t>Is it up to date in comparison with your other sources?</a:t>
            </a:r>
          </a:p>
        </p:txBody>
      </p:sp>
      <p:sp>
        <p:nvSpPr>
          <p:cNvPr id="14" name="Rectangle 13">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A picture containing text, businesscard, envelope&#10;&#10;Description automatically generated">
            <a:extLst>
              <a:ext uri="{FF2B5EF4-FFF2-40B4-BE49-F238E27FC236}">
                <a16:creationId xmlns:a16="http://schemas.microsoft.com/office/drawing/2014/main" id="{5E61D4F4-30CE-6CCD-2515-A58C3865C2E5}"/>
              </a:ext>
            </a:extLst>
          </p:cNvPr>
          <p:cNvPicPr>
            <a:picLocks noGrp="1" noChangeAspect="1"/>
          </p:cNvPicPr>
          <p:nvPr>
            <p:ph idx="1"/>
          </p:nvPr>
        </p:nvPicPr>
        <p:blipFill>
          <a:blip r:embed="rId2"/>
          <a:stretch>
            <a:fillRect/>
          </a:stretch>
        </p:blipFill>
        <p:spPr>
          <a:xfrm>
            <a:off x="4823366" y="1876205"/>
            <a:ext cx="6227064" cy="3113532"/>
          </a:xfrm>
          <a:prstGeom prst="rect">
            <a:avLst/>
          </a:prstGeom>
        </p:spPr>
      </p:pic>
    </p:spTree>
    <p:extLst>
      <p:ext uri="{BB962C8B-B14F-4D97-AF65-F5344CB8AC3E}">
        <p14:creationId xmlns:p14="http://schemas.microsoft.com/office/powerpoint/2010/main" val="384653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 up of a game board&#10;&#10;Description automatically generated with medium confidence">
            <a:extLst>
              <a:ext uri="{FF2B5EF4-FFF2-40B4-BE49-F238E27FC236}">
                <a16:creationId xmlns:a16="http://schemas.microsoft.com/office/drawing/2014/main" id="{6045F5CA-1144-7387-0E34-5842CEDABB33}"/>
              </a:ext>
            </a:extLst>
          </p:cNvPr>
          <p:cNvPicPr>
            <a:picLocks noChangeAspect="1"/>
          </p:cNvPicPr>
          <p:nvPr/>
        </p:nvPicPr>
        <p:blipFill rotWithShape="1">
          <a:blip r:embed="rId2"/>
          <a:srcRect l="9258" r="17618"/>
          <a:stretch/>
        </p:blipFill>
        <p:spPr>
          <a:xfrm>
            <a:off x="4650909" y="10"/>
            <a:ext cx="7541090" cy="6857989"/>
          </a:xfrm>
          <a:prstGeom prst="rect">
            <a:avLst/>
          </a:prstGeom>
        </p:spPr>
      </p:pic>
      <p:sp>
        <p:nvSpPr>
          <p:cNvPr id="22" name="Rectangle 2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8B04C4-07CC-1049-5A1E-7BF6D8454D73}"/>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a:solidFill>
                  <a:schemeClr val="bg1"/>
                </a:solidFill>
              </a:rPr>
              <a:t>IS IT useful?</a:t>
            </a:r>
          </a:p>
        </p:txBody>
      </p:sp>
      <p:sp>
        <p:nvSpPr>
          <p:cNvPr id="4" name="Content Placeholder 3">
            <a:extLst>
              <a:ext uri="{FF2B5EF4-FFF2-40B4-BE49-F238E27FC236}">
                <a16:creationId xmlns:a16="http://schemas.microsoft.com/office/drawing/2014/main" id="{49165018-DE2C-4E69-4D4A-89CFFAD2674A}"/>
              </a:ext>
            </a:extLst>
          </p:cNvPr>
          <p:cNvSpPr>
            <a:spLocks noGrp="1"/>
          </p:cNvSpPr>
          <p:nvPr>
            <p:ph idx="1"/>
          </p:nvPr>
        </p:nvSpPr>
        <p:spPr>
          <a:xfrm>
            <a:off x="643468" y="2638043"/>
            <a:ext cx="3363974" cy="3733727"/>
          </a:xfrm>
        </p:spPr>
        <p:txBody>
          <a:bodyPr>
            <a:normAutofit lnSpcReduction="10000"/>
          </a:bodyPr>
          <a:lstStyle/>
          <a:p>
            <a:pPr marL="0" indent="0">
              <a:buNone/>
            </a:pPr>
            <a:r>
              <a:rPr lang="en-US" sz="2400" dirty="0">
                <a:solidFill>
                  <a:schemeClr val="bg1"/>
                </a:solidFill>
              </a:rPr>
              <a:t>How does this source help you answer your research question?</a:t>
            </a:r>
          </a:p>
          <a:p>
            <a:pPr marL="0" indent="0">
              <a:buNone/>
            </a:pPr>
            <a:r>
              <a:rPr lang="en-US" sz="2400" dirty="0">
                <a:solidFill>
                  <a:schemeClr val="bg1"/>
                </a:solidFill>
              </a:rPr>
              <a:t>Does it help you define a term, give important context or background, or provide evidence for your stance?</a:t>
            </a:r>
          </a:p>
          <a:p>
            <a:pPr marL="0" indent="0">
              <a:buNone/>
            </a:pPr>
            <a:r>
              <a:rPr lang="en-US" sz="2400" dirty="0">
                <a:solidFill>
                  <a:schemeClr val="bg1"/>
                </a:solidFill>
              </a:rPr>
              <a:t>What section might it fit into in your essay?</a:t>
            </a:r>
          </a:p>
        </p:txBody>
      </p:sp>
    </p:spTree>
    <p:extLst>
      <p:ext uri="{BB962C8B-B14F-4D97-AF65-F5344CB8AC3E}">
        <p14:creationId xmlns:p14="http://schemas.microsoft.com/office/powerpoint/2010/main" val="341780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8B04C4-07CC-1049-5A1E-7BF6D8454D73}"/>
              </a:ext>
            </a:extLst>
          </p:cNvPr>
          <p:cNvSpPr>
            <a:spLocks noGrp="1"/>
          </p:cNvSpPr>
          <p:nvPr>
            <p:ph type="title"/>
          </p:nvPr>
        </p:nvSpPr>
        <p:spPr>
          <a:xfrm>
            <a:off x="643467" y="643467"/>
            <a:ext cx="3363974" cy="1728044"/>
          </a:xfrm>
          <a:noFill/>
          <a:ln>
            <a:solidFill>
              <a:schemeClr val="bg1"/>
            </a:solidFill>
          </a:ln>
        </p:spPr>
        <p:txBody>
          <a:bodyPr vert="horz" wrap="square" lIns="274320" tIns="182880" rIns="274320" bIns="182880" rtlCol="0" anchorCtr="1">
            <a:normAutofit/>
          </a:bodyPr>
          <a:lstStyle/>
          <a:p>
            <a:r>
              <a:rPr lang="en-US" dirty="0">
                <a:solidFill>
                  <a:schemeClr val="bg1"/>
                </a:solidFill>
              </a:rPr>
              <a:t>SAMPLE ASSESSMENT: GARETT</a:t>
            </a:r>
          </a:p>
        </p:txBody>
      </p:sp>
      <p:sp>
        <p:nvSpPr>
          <p:cNvPr id="4" name="Content Placeholder 3">
            <a:extLst>
              <a:ext uri="{FF2B5EF4-FFF2-40B4-BE49-F238E27FC236}">
                <a16:creationId xmlns:a16="http://schemas.microsoft.com/office/drawing/2014/main" id="{49165018-DE2C-4E69-4D4A-89CFFAD2674A}"/>
              </a:ext>
            </a:extLst>
          </p:cNvPr>
          <p:cNvSpPr>
            <a:spLocks noGrp="1"/>
          </p:cNvSpPr>
          <p:nvPr>
            <p:ph idx="1"/>
          </p:nvPr>
        </p:nvSpPr>
        <p:spPr>
          <a:xfrm>
            <a:off x="643468" y="2638044"/>
            <a:ext cx="3363974" cy="3994250"/>
          </a:xfrm>
        </p:spPr>
        <p:txBody>
          <a:bodyPr>
            <a:normAutofit fontScale="77500" lnSpcReduction="20000"/>
          </a:bodyPr>
          <a:lstStyle/>
          <a:p>
            <a:pPr marL="0" indent="0">
              <a:buNone/>
            </a:pPr>
            <a:r>
              <a:rPr lang="en-US" dirty="0">
                <a:solidFill>
                  <a:schemeClr val="bg1"/>
                </a:solidFill>
              </a:rPr>
              <a:t>How did this writer answer the questions…</a:t>
            </a:r>
          </a:p>
          <a:p>
            <a:pPr marL="228600" lvl="1" indent="0">
              <a:buNone/>
            </a:pPr>
            <a:r>
              <a:rPr lang="en-US" sz="1800" dirty="0">
                <a:solidFill>
                  <a:schemeClr val="bg1"/>
                </a:solidFill>
              </a:rPr>
              <a:t>Is it </a:t>
            </a:r>
            <a:r>
              <a:rPr lang="en-US" sz="1800" b="1" dirty="0">
                <a:solidFill>
                  <a:schemeClr val="bg1"/>
                </a:solidFill>
              </a:rPr>
              <a:t>RELEVANT</a:t>
            </a:r>
            <a:r>
              <a:rPr lang="en-US" sz="1800" dirty="0">
                <a:solidFill>
                  <a:schemeClr val="bg1"/>
                </a:solidFill>
              </a:rPr>
              <a:t>?</a:t>
            </a:r>
          </a:p>
          <a:p>
            <a:pPr lvl="1"/>
            <a:r>
              <a:rPr lang="en-US" dirty="0">
                <a:solidFill>
                  <a:schemeClr val="bg1"/>
                </a:solidFill>
              </a:rPr>
              <a:t>How closely related is the source to the topic?</a:t>
            </a:r>
          </a:p>
          <a:p>
            <a:pPr lvl="1"/>
            <a:r>
              <a:rPr lang="en-US" dirty="0">
                <a:solidFill>
                  <a:schemeClr val="bg1"/>
                </a:solidFill>
              </a:rPr>
              <a:t>Will incorporating this source take the writer outside the scope of the research question?</a:t>
            </a:r>
          </a:p>
          <a:p>
            <a:pPr lvl="1"/>
            <a:r>
              <a:rPr lang="en-US" dirty="0">
                <a:solidFill>
                  <a:schemeClr val="bg1"/>
                </a:solidFill>
              </a:rPr>
              <a:t>Is the source up to date?</a:t>
            </a:r>
          </a:p>
          <a:p>
            <a:pPr marL="228600" lvl="1" indent="0">
              <a:buNone/>
            </a:pPr>
            <a:endParaRPr lang="en-US" sz="1800" dirty="0">
              <a:solidFill>
                <a:schemeClr val="bg1"/>
              </a:solidFill>
            </a:endParaRPr>
          </a:p>
          <a:p>
            <a:pPr marL="228600" lvl="1" indent="0">
              <a:buNone/>
            </a:pPr>
            <a:r>
              <a:rPr lang="en-US" sz="1800" dirty="0">
                <a:solidFill>
                  <a:schemeClr val="bg1"/>
                </a:solidFill>
              </a:rPr>
              <a:t>Is it </a:t>
            </a:r>
            <a:r>
              <a:rPr lang="en-US" sz="1800" b="1" dirty="0">
                <a:solidFill>
                  <a:schemeClr val="bg1"/>
                </a:solidFill>
              </a:rPr>
              <a:t>USEFUL</a:t>
            </a:r>
            <a:r>
              <a:rPr lang="en-US" sz="1800" dirty="0">
                <a:solidFill>
                  <a:schemeClr val="bg1"/>
                </a:solidFill>
              </a:rPr>
              <a:t>?</a:t>
            </a:r>
          </a:p>
          <a:p>
            <a:pPr lvl="1"/>
            <a:r>
              <a:rPr lang="en-US" dirty="0">
                <a:solidFill>
                  <a:schemeClr val="bg1"/>
                </a:solidFill>
              </a:rPr>
              <a:t>How does this source help answer the research question?</a:t>
            </a:r>
          </a:p>
          <a:p>
            <a:pPr lvl="1"/>
            <a:r>
              <a:rPr lang="en-US" dirty="0">
                <a:solidFill>
                  <a:schemeClr val="bg1"/>
                </a:solidFill>
              </a:rPr>
              <a:t>Does it help define a term, give important context or background, or provide evidence for a stance?</a:t>
            </a:r>
          </a:p>
          <a:p>
            <a:pPr lvl="1"/>
            <a:r>
              <a:rPr lang="en-US" dirty="0">
                <a:solidFill>
                  <a:schemeClr val="bg1"/>
                </a:solidFill>
              </a:rPr>
              <a:t>What section might it fit into in the essay?</a:t>
            </a:r>
          </a:p>
        </p:txBody>
      </p:sp>
      <p:pic>
        <p:nvPicPr>
          <p:cNvPr id="5" name="Picture 4" descr="Text, letter&#10;&#10;Description automatically generated">
            <a:extLst>
              <a:ext uri="{FF2B5EF4-FFF2-40B4-BE49-F238E27FC236}">
                <a16:creationId xmlns:a16="http://schemas.microsoft.com/office/drawing/2014/main" id="{6613B7C7-4B5B-45FB-FBFC-7712D99DA467}"/>
              </a:ext>
            </a:extLst>
          </p:cNvPr>
          <p:cNvPicPr>
            <a:picLocks noChangeAspect="1"/>
          </p:cNvPicPr>
          <p:nvPr/>
        </p:nvPicPr>
        <p:blipFill>
          <a:blip r:embed="rId2"/>
          <a:stretch>
            <a:fillRect/>
          </a:stretch>
        </p:blipFill>
        <p:spPr>
          <a:xfrm>
            <a:off x="5206379" y="2568016"/>
            <a:ext cx="6433536" cy="3718140"/>
          </a:xfrm>
          <a:prstGeom prst="rect">
            <a:avLst/>
          </a:prstGeom>
        </p:spPr>
      </p:pic>
      <p:pic>
        <p:nvPicPr>
          <p:cNvPr id="8" name="Picture 7" descr="Text&#10;&#10;Description automatically generated">
            <a:extLst>
              <a:ext uri="{FF2B5EF4-FFF2-40B4-BE49-F238E27FC236}">
                <a16:creationId xmlns:a16="http://schemas.microsoft.com/office/drawing/2014/main" id="{EDDAC3C7-E9CB-A6F1-BBDD-90BE44540BC3}"/>
              </a:ext>
            </a:extLst>
          </p:cNvPr>
          <p:cNvPicPr>
            <a:picLocks noChangeAspect="1"/>
          </p:cNvPicPr>
          <p:nvPr/>
        </p:nvPicPr>
        <p:blipFill>
          <a:blip r:embed="rId3"/>
          <a:stretch>
            <a:fillRect/>
          </a:stretch>
        </p:blipFill>
        <p:spPr>
          <a:xfrm>
            <a:off x="5206379" y="963593"/>
            <a:ext cx="6433536" cy="1407918"/>
          </a:xfrm>
          <a:prstGeom prst="rect">
            <a:avLst/>
          </a:prstGeom>
        </p:spPr>
      </p:pic>
    </p:spTree>
    <p:extLst>
      <p:ext uri="{BB962C8B-B14F-4D97-AF65-F5344CB8AC3E}">
        <p14:creationId xmlns:p14="http://schemas.microsoft.com/office/powerpoint/2010/main" val="184416455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252</TotalTime>
  <Words>633</Words>
  <Application>Microsoft Macintosh PowerPoint</Application>
  <PresentationFormat>Widescreen</PresentationFormat>
  <Paragraphs>67</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Gill Sans MT</vt:lpstr>
      <vt:lpstr>Parcel</vt:lpstr>
      <vt:lpstr>FUNDAMENTALS OF ACADEMIC WRITING: finding and assessing SCHOLARLY sources</vt:lpstr>
      <vt:lpstr>What do you already know?</vt:lpstr>
      <vt:lpstr>WHY DO WE USE SOURCES ANYWAY?</vt:lpstr>
      <vt:lpstr>So how do we know what is credible to an academic audience? </vt:lpstr>
      <vt:lpstr>Things to look for:</vt:lpstr>
      <vt:lpstr>Besides being credible, you also want your sources to be…</vt:lpstr>
      <vt:lpstr>IS IT RELEVANT?</vt:lpstr>
      <vt:lpstr>IS IT useful?</vt:lpstr>
      <vt:lpstr>SAMPLE ASSESSMENT: GARETT</vt:lpstr>
      <vt:lpstr>SAMPLE ASSESSMENT: ABBASI</vt:lpstr>
      <vt:lpstr>SAMPLE ASSESSMENT: ANDERSON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ACADEMIC WRITING: HIGHER ORDER VS. LOWER ORDER CONCERNS</dc:title>
  <dc:creator>Anna Williams</dc:creator>
  <cp:lastModifiedBy>Anna Williams</cp:lastModifiedBy>
  <cp:revision>14</cp:revision>
  <dcterms:created xsi:type="dcterms:W3CDTF">2022-09-15T13:44:12Z</dcterms:created>
  <dcterms:modified xsi:type="dcterms:W3CDTF">2023-04-05T18:54:48Z</dcterms:modified>
</cp:coreProperties>
</file>