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5" r:id="rId4"/>
  </p:sldMasterIdLst>
  <p:notesMasterIdLst>
    <p:notesMasterId r:id="rId34"/>
  </p:notesMasterIdLst>
  <p:handoutMasterIdLst>
    <p:handoutMasterId r:id="rId35"/>
  </p:handoutMasterIdLst>
  <p:sldIdLst>
    <p:sldId id="256" r:id="rId5"/>
    <p:sldId id="257" r:id="rId6"/>
    <p:sldId id="259" r:id="rId7"/>
    <p:sldId id="291" r:id="rId8"/>
    <p:sldId id="261" r:id="rId9"/>
    <p:sldId id="260" r:id="rId10"/>
    <p:sldId id="293" r:id="rId11"/>
    <p:sldId id="292" r:id="rId12"/>
    <p:sldId id="276" r:id="rId13"/>
    <p:sldId id="307" r:id="rId14"/>
    <p:sldId id="308" r:id="rId15"/>
    <p:sldId id="295" r:id="rId16"/>
    <p:sldId id="309" r:id="rId17"/>
    <p:sldId id="296" r:id="rId18"/>
    <p:sldId id="297" r:id="rId19"/>
    <p:sldId id="294" r:id="rId20"/>
    <p:sldId id="310" r:id="rId21"/>
    <p:sldId id="298" r:id="rId22"/>
    <p:sldId id="318" r:id="rId23"/>
    <p:sldId id="301" r:id="rId24"/>
    <p:sldId id="317" r:id="rId25"/>
    <p:sldId id="302" r:id="rId26"/>
    <p:sldId id="303" r:id="rId27"/>
    <p:sldId id="304" r:id="rId28"/>
    <p:sldId id="299" r:id="rId29"/>
    <p:sldId id="300" r:id="rId30"/>
    <p:sldId id="305" r:id="rId31"/>
    <p:sldId id="306" r:id="rId32"/>
    <p:sldId id="319" r:id="rId3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an Wood" initials="AW" lastIdx="4" clrIdx="0"/>
  <p:cmAuthor id="2" name="Weaver, Connie" initials="WC" lastIdx="2" clrIdx="1"/>
  <p:cmAuthor id="3" name="Weaver, Constance D" initials="WCD" lastIdx="1" clrIdx="2">
    <p:extLst>
      <p:ext uri="{19B8F6BF-5375-455C-9EA6-DF929625EA0E}">
        <p15:presenceInfo xmlns:p15="http://schemas.microsoft.com/office/powerpoint/2012/main" userId="S::cdweaver@tamu.edu::192a9c09-b7ff-4834-8735-e11891c8cd7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0066"/>
    <a:srgbClr val="E6E6E6"/>
    <a:srgbClr val="3333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95" autoAdjust="0"/>
    <p:restoredTop sz="98113" autoAdjust="0"/>
  </p:normalViewPr>
  <p:slideViewPr>
    <p:cSldViewPr>
      <p:cViewPr varScale="1">
        <p:scale>
          <a:sx n="73" d="100"/>
          <a:sy n="73" d="100"/>
        </p:scale>
        <p:origin x="2496" y="66"/>
      </p:cViewPr>
      <p:guideLst>
        <p:guide orient="horz" pos="2160"/>
        <p:guide pos="2880"/>
      </p:guideLst>
    </p:cSldViewPr>
  </p:slideViewPr>
  <p:outlineViewPr>
    <p:cViewPr>
      <p:scale>
        <a:sx n="33" d="100"/>
        <a:sy n="33" d="100"/>
      </p:scale>
      <p:origin x="0" y="17344"/>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EDE0F1-9FC8-CD46-B38A-373A40769F9B}" type="datetimeFigureOut">
              <a:rPr lang="en-US" smtClean="0"/>
              <a:t>8/22/2023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B97AD-E047-D542-88D4-05819FD09286}" type="slidenum">
              <a:rPr lang="en-US" smtClean="0"/>
              <a:t>‹#›</a:t>
            </a:fld>
            <a:endParaRPr lang="en-US" dirty="0"/>
          </a:p>
        </p:txBody>
      </p:sp>
    </p:spTree>
    <p:extLst>
      <p:ext uri="{BB962C8B-B14F-4D97-AF65-F5344CB8AC3E}">
        <p14:creationId xmlns:p14="http://schemas.microsoft.com/office/powerpoint/2010/main" val="3457964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FD7E4-AFA4-440E-AE20-283F8F902D60}" type="datetimeFigureOut">
              <a:rPr lang="en-US" smtClean="0"/>
              <a:t>8/22/2023</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45EB41-87CC-4BF5-BB2A-5ED26C465A69}" type="slidenum">
              <a:rPr lang="en-US" smtClean="0"/>
              <a:t>‹#›</a:t>
            </a:fld>
            <a:endParaRPr lang="en-US" dirty="0"/>
          </a:p>
        </p:txBody>
      </p:sp>
    </p:spTree>
    <p:extLst>
      <p:ext uri="{BB962C8B-B14F-4D97-AF65-F5344CB8AC3E}">
        <p14:creationId xmlns:p14="http://schemas.microsoft.com/office/powerpoint/2010/main" val="265889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6FA0-CE2C-4C6D-BDCD-5EF14C211AC0}"/>
              </a:ext>
            </a:extLst>
          </p:cNvPr>
          <p:cNvSpPr>
            <a:spLocks noGrp="1"/>
          </p:cNvSpPr>
          <p:nvPr>
            <p:ph type="ctrTitle"/>
          </p:nvPr>
        </p:nvSpPr>
        <p:spPr>
          <a:xfrm>
            <a:off x="152400" y="128551"/>
            <a:ext cx="8839200" cy="1076025"/>
          </a:xfrm>
        </p:spPr>
        <p:txBody>
          <a:bodyPr anchor="ctr" anchorCtr="0">
            <a:noAutofit/>
          </a:bodyPr>
          <a:lstStyle>
            <a:lvl1pPr algn="l">
              <a:lnSpc>
                <a:spcPct val="100000"/>
              </a:lnSpc>
              <a:defRPr sz="360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76BD6B7F-664C-4AAB-BE88-D214FD42840A}"/>
              </a:ext>
            </a:extLst>
          </p:cNvPr>
          <p:cNvSpPr>
            <a:spLocks noGrp="1"/>
          </p:cNvSpPr>
          <p:nvPr>
            <p:ph type="subTitle" idx="1"/>
          </p:nvPr>
        </p:nvSpPr>
        <p:spPr>
          <a:xfrm>
            <a:off x="2667000" y="3276600"/>
            <a:ext cx="3769917" cy="3210702"/>
          </a:xfrm>
        </p:spPr>
        <p:txBody>
          <a:bodyPr>
            <a:normAutofit/>
          </a:bodyPr>
          <a:lstStyle>
            <a:lvl1pPr marL="0" indent="0" algn="ctr">
              <a:spcBef>
                <a:spcPts val="0"/>
              </a:spcBef>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42" name="Group 8">
            <a:extLst>
              <a:ext uri="{FF2B5EF4-FFF2-40B4-BE49-F238E27FC236}">
                <a16:creationId xmlns:a16="http://schemas.microsoft.com/office/drawing/2014/main" id="{2D43F388-AA09-40EB-AB4B-1ACF6CB3BAC5}"/>
              </a:ext>
            </a:extLst>
          </p:cNvPr>
          <p:cNvGrpSpPr>
            <a:grpSpLocks/>
          </p:cNvGrpSpPr>
          <p:nvPr userDrawn="1"/>
        </p:nvGrpSpPr>
        <p:grpSpPr bwMode="auto">
          <a:xfrm>
            <a:off x="7531172" y="2590800"/>
            <a:ext cx="1338263" cy="2189162"/>
            <a:chOff x="4704" y="1885"/>
            <a:chExt cx="843" cy="1379"/>
          </a:xfrm>
        </p:grpSpPr>
        <p:sp>
          <p:nvSpPr>
            <p:cNvPr id="43" name="Oval 9">
              <a:extLst>
                <a:ext uri="{FF2B5EF4-FFF2-40B4-BE49-F238E27FC236}">
                  <a16:creationId xmlns:a16="http://schemas.microsoft.com/office/drawing/2014/main" id="{97918627-4587-42CB-A28A-D268DEC17805}"/>
                </a:ext>
              </a:extLst>
            </p:cNvPr>
            <p:cNvSpPr>
              <a:spLocks noChangeArrowheads="1"/>
            </p:cNvSpPr>
            <p:nvPr/>
          </p:nvSpPr>
          <p:spPr bwMode="auto">
            <a:xfrm>
              <a:off x="4704"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4" name="Oval 10">
              <a:extLst>
                <a:ext uri="{FF2B5EF4-FFF2-40B4-BE49-F238E27FC236}">
                  <a16:creationId xmlns:a16="http://schemas.microsoft.com/office/drawing/2014/main" id="{44BB9EF4-9FE4-46F1-AB4F-64A42DB1CF49}"/>
                </a:ext>
              </a:extLst>
            </p:cNvPr>
            <p:cNvSpPr>
              <a:spLocks noChangeArrowheads="1"/>
            </p:cNvSpPr>
            <p:nvPr/>
          </p:nvSpPr>
          <p:spPr bwMode="auto">
            <a:xfrm>
              <a:off x="4883"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5" name="Oval 11">
              <a:extLst>
                <a:ext uri="{FF2B5EF4-FFF2-40B4-BE49-F238E27FC236}">
                  <a16:creationId xmlns:a16="http://schemas.microsoft.com/office/drawing/2014/main" id="{119A10EF-04D8-426E-A068-48D532428764}"/>
                </a:ext>
              </a:extLst>
            </p:cNvPr>
            <p:cNvSpPr>
              <a:spLocks noChangeArrowheads="1"/>
            </p:cNvSpPr>
            <p:nvPr/>
          </p:nvSpPr>
          <p:spPr bwMode="auto">
            <a:xfrm>
              <a:off x="5062" y="1885"/>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6" name="Oval 12">
              <a:extLst>
                <a:ext uri="{FF2B5EF4-FFF2-40B4-BE49-F238E27FC236}">
                  <a16:creationId xmlns:a16="http://schemas.microsoft.com/office/drawing/2014/main" id="{70EFFE3C-E774-492F-A1E4-3E8FA6193033}"/>
                </a:ext>
              </a:extLst>
            </p:cNvPr>
            <p:cNvSpPr>
              <a:spLocks noChangeArrowheads="1"/>
            </p:cNvSpPr>
            <p:nvPr/>
          </p:nvSpPr>
          <p:spPr bwMode="auto">
            <a:xfrm>
              <a:off x="4704"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7" name="Oval 13">
              <a:extLst>
                <a:ext uri="{FF2B5EF4-FFF2-40B4-BE49-F238E27FC236}">
                  <a16:creationId xmlns:a16="http://schemas.microsoft.com/office/drawing/2014/main" id="{9D17119E-F070-4D23-B6DB-84D6DDAD25A5}"/>
                </a:ext>
              </a:extLst>
            </p:cNvPr>
            <p:cNvSpPr>
              <a:spLocks noChangeArrowheads="1"/>
            </p:cNvSpPr>
            <p:nvPr/>
          </p:nvSpPr>
          <p:spPr bwMode="auto">
            <a:xfrm>
              <a:off x="4883"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8" name="Oval 14">
              <a:extLst>
                <a:ext uri="{FF2B5EF4-FFF2-40B4-BE49-F238E27FC236}">
                  <a16:creationId xmlns:a16="http://schemas.microsoft.com/office/drawing/2014/main" id="{086B1006-9924-4077-B3F0-28B93CF776A0}"/>
                </a:ext>
              </a:extLst>
            </p:cNvPr>
            <p:cNvSpPr>
              <a:spLocks noChangeArrowheads="1"/>
            </p:cNvSpPr>
            <p:nvPr/>
          </p:nvSpPr>
          <p:spPr bwMode="auto">
            <a:xfrm>
              <a:off x="5062" y="2064"/>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49" name="Oval 15">
              <a:extLst>
                <a:ext uri="{FF2B5EF4-FFF2-40B4-BE49-F238E27FC236}">
                  <a16:creationId xmlns:a16="http://schemas.microsoft.com/office/drawing/2014/main" id="{978DF150-C948-46FB-8EF7-D54257B7A459}"/>
                </a:ext>
              </a:extLst>
            </p:cNvPr>
            <p:cNvSpPr>
              <a:spLocks noChangeArrowheads="1"/>
            </p:cNvSpPr>
            <p:nvPr/>
          </p:nvSpPr>
          <p:spPr bwMode="auto">
            <a:xfrm>
              <a:off x="5241" y="2064"/>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669999"/>
                </a:solidFill>
                <a:effectLst/>
                <a:uLnTx/>
                <a:uFillTx/>
                <a:latin typeface="Arial" charset="0"/>
              </a:endParaRPr>
            </a:p>
          </p:txBody>
        </p:sp>
        <p:sp>
          <p:nvSpPr>
            <p:cNvPr id="50" name="Oval 16">
              <a:extLst>
                <a:ext uri="{FF2B5EF4-FFF2-40B4-BE49-F238E27FC236}">
                  <a16:creationId xmlns:a16="http://schemas.microsoft.com/office/drawing/2014/main" id="{636C192B-ABC5-4E38-AED9-FC9D9BA9CFF7}"/>
                </a:ext>
              </a:extLst>
            </p:cNvPr>
            <p:cNvSpPr>
              <a:spLocks noChangeArrowheads="1"/>
            </p:cNvSpPr>
            <p:nvPr/>
          </p:nvSpPr>
          <p:spPr bwMode="auto">
            <a:xfrm>
              <a:off x="4704"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1" name="Oval 17">
              <a:extLst>
                <a:ext uri="{FF2B5EF4-FFF2-40B4-BE49-F238E27FC236}">
                  <a16:creationId xmlns:a16="http://schemas.microsoft.com/office/drawing/2014/main" id="{53021690-DF12-4036-A3AC-70D53CD448B5}"/>
                </a:ext>
              </a:extLst>
            </p:cNvPr>
            <p:cNvSpPr>
              <a:spLocks noChangeArrowheads="1"/>
            </p:cNvSpPr>
            <p:nvPr/>
          </p:nvSpPr>
          <p:spPr bwMode="auto">
            <a:xfrm>
              <a:off x="4883" y="2243"/>
              <a:ext cx="127" cy="12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2" name="Oval 18">
              <a:extLst>
                <a:ext uri="{FF2B5EF4-FFF2-40B4-BE49-F238E27FC236}">
                  <a16:creationId xmlns:a16="http://schemas.microsoft.com/office/drawing/2014/main" id="{B2B94080-817D-4AE6-A1C5-B0ADDDE80818}"/>
                </a:ext>
              </a:extLst>
            </p:cNvPr>
            <p:cNvSpPr>
              <a:spLocks noChangeArrowheads="1"/>
            </p:cNvSpPr>
            <p:nvPr/>
          </p:nvSpPr>
          <p:spPr bwMode="auto">
            <a:xfrm>
              <a:off x="5062"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3" name="Oval 19">
              <a:extLst>
                <a:ext uri="{FF2B5EF4-FFF2-40B4-BE49-F238E27FC236}">
                  <a16:creationId xmlns:a16="http://schemas.microsoft.com/office/drawing/2014/main" id="{7027D492-CB78-43B7-A1C1-DAA7BC2C9815}"/>
                </a:ext>
              </a:extLst>
            </p:cNvPr>
            <p:cNvSpPr>
              <a:spLocks noChangeArrowheads="1"/>
            </p:cNvSpPr>
            <p:nvPr/>
          </p:nvSpPr>
          <p:spPr bwMode="auto">
            <a:xfrm>
              <a:off x="5241" y="2243"/>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4" name="Oval 20">
              <a:extLst>
                <a:ext uri="{FF2B5EF4-FFF2-40B4-BE49-F238E27FC236}">
                  <a16:creationId xmlns:a16="http://schemas.microsoft.com/office/drawing/2014/main" id="{0E9A7B81-FA4C-4381-B7A1-6146C201EECA}"/>
                </a:ext>
              </a:extLst>
            </p:cNvPr>
            <p:cNvSpPr>
              <a:spLocks noChangeArrowheads="1"/>
            </p:cNvSpPr>
            <p:nvPr/>
          </p:nvSpPr>
          <p:spPr bwMode="auto">
            <a:xfrm>
              <a:off x="5420" y="2243"/>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D8D8EC"/>
                </a:solidFill>
                <a:effectLst/>
                <a:uLnTx/>
                <a:uFillTx/>
                <a:latin typeface="Arial" charset="0"/>
              </a:endParaRPr>
            </a:p>
          </p:txBody>
        </p:sp>
        <p:sp>
          <p:nvSpPr>
            <p:cNvPr id="55" name="Oval 21">
              <a:extLst>
                <a:ext uri="{FF2B5EF4-FFF2-40B4-BE49-F238E27FC236}">
                  <a16:creationId xmlns:a16="http://schemas.microsoft.com/office/drawing/2014/main" id="{0D6B63CC-8F18-428A-AC1E-53C6A61F6BE3}"/>
                </a:ext>
              </a:extLst>
            </p:cNvPr>
            <p:cNvSpPr>
              <a:spLocks noChangeArrowheads="1"/>
            </p:cNvSpPr>
            <p:nvPr/>
          </p:nvSpPr>
          <p:spPr bwMode="auto">
            <a:xfrm>
              <a:off x="4704" y="2421"/>
              <a:ext cx="127" cy="128"/>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6" name="Oval 22">
              <a:extLst>
                <a:ext uri="{FF2B5EF4-FFF2-40B4-BE49-F238E27FC236}">
                  <a16:creationId xmlns:a16="http://schemas.microsoft.com/office/drawing/2014/main" id="{7CD5C0CB-FB0C-43AB-85B1-665CB82ACD5C}"/>
                </a:ext>
              </a:extLst>
            </p:cNvPr>
            <p:cNvSpPr>
              <a:spLocks noChangeArrowheads="1"/>
            </p:cNvSpPr>
            <p:nvPr/>
          </p:nvSpPr>
          <p:spPr bwMode="auto">
            <a:xfrm>
              <a:off x="4883"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7" name="Oval 23">
              <a:extLst>
                <a:ext uri="{FF2B5EF4-FFF2-40B4-BE49-F238E27FC236}">
                  <a16:creationId xmlns:a16="http://schemas.microsoft.com/office/drawing/2014/main" id="{D48026E4-EC01-45A1-AEE7-09EFE8502C94}"/>
                </a:ext>
              </a:extLst>
            </p:cNvPr>
            <p:cNvSpPr>
              <a:spLocks noChangeArrowheads="1"/>
            </p:cNvSpPr>
            <p:nvPr/>
          </p:nvSpPr>
          <p:spPr bwMode="auto">
            <a:xfrm>
              <a:off x="5062" y="2421"/>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8" name="Oval 24">
              <a:extLst>
                <a:ext uri="{FF2B5EF4-FFF2-40B4-BE49-F238E27FC236}">
                  <a16:creationId xmlns:a16="http://schemas.microsoft.com/office/drawing/2014/main" id="{7CDE816D-8F34-4D69-81F8-38B084DCF7B7}"/>
                </a:ext>
              </a:extLst>
            </p:cNvPr>
            <p:cNvSpPr>
              <a:spLocks noChangeArrowheads="1"/>
            </p:cNvSpPr>
            <p:nvPr/>
          </p:nvSpPr>
          <p:spPr bwMode="auto">
            <a:xfrm>
              <a:off x="5241" y="2421"/>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59" name="Oval 25">
              <a:extLst>
                <a:ext uri="{FF2B5EF4-FFF2-40B4-BE49-F238E27FC236}">
                  <a16:creationId xmlns:a16="http://schemas.microsoft.com/office/drawing/2014/main" id="{F58079B0-4D90-4382-BE56-B31C9A2F1232}"/>
                </a:ext>
              </a:extLst>
            </p:cNvPr>
            <p:cNvSpPr>
              <a:spLocks noChangeArrowheads="1"/>
            </p:cNvSpPr>
            <p:nvPr/>
          </p:nvSpPr>
          <p:spPr bwMode="auto">
            <a:xfrm>
              <a:off x="4704"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0" name="Oval 26">
              <a:extLst>
                <a:ext uri="{FF2B5EF4-FFF2-40B4-BE49-F238E27FC236}">
                  <a16:creationId xmlns:a16="http://schemas.microsoft.com/office/drawing/2014/main" id="{60DB8273-DFEE-4E55-A133-40BCE430F8DC}"/>
                </a:ext>
              </a:extLst>
            </p:cNvPr>
            <p:cNvSpPr>
              <a:spLocks noChangeArrowheads="1"/>
            </p:cNvSpPr>
            <p:nvPr/>
          </p:nvSpPr>
          <p:spPr bwMode="auto">
            <a:xfrm>
              <a:off x="4883" y="2600"/>
              <a:ext cx="127" cy="128"/>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1" name="Oval 27">
              <a:extLst>
                <a:ext uri="{FF2B5EF4-FFF2-40B4-BE49-F238E27FC236}">
                  <a16:creationId xmlns:a16="http://schemas.microsoft.com/office/drawing/2014/main" id="{A87ADE62-1878-4406-A911-73BEBABA27E5}"/>
                </a:ext>
              </a:extLst>
            </p:cNvPr>
            <p:cNvSpPr>
              <a:spLocks noChangeArrowheads="1"/>
            </p:cNvSpPr>
            <p:nvPr/>
          </p:nvSpPr>
          <p:spPr bwMode="auto">
            <a:xfrm>
              <a:off x="5062"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2" name="Oval 28">
              <a:extLst>
                <a:ext uri="{FF2B5EF4-FFF2-40B4-BE49-F238E27FC236}">
                  <a16:creationId xmlns:a16="http://schemas.microsoft.com/office/drawing/2014/main" id="{46117B6E-6154-4576-A2FD-45DC3318A2D1}"/>
                </a:ext>
              </a:extLst>
            </p:cNvPr>
            <p:cNvSpPr>
              <a:spLocks noChangeArrowheads="1"/>
            </p:cNvSpPr>
            <p:nvPr/>
          </p:nvSpPr>
          <p:spPr bwMode="auto">
            <a:xfrm>
              <a:off x="5241" y="2600"/>
              <a:ext cx="127" cy="128"/>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3" name="Oval 29">
              <a:extLst>
                <a:ext uri="{FF2B5EF4-FFF2-40B4-BE49-F238E27FC236}">
                  <a16:creationId xmlns:a16="http://schemas.microsoft.com/office/drawing/2014/main" id="{826E4C7C-C58D-4EED-82FE-86D9BF8C2744}"/>
                </a:ext>
              </a:extLst>
            </p:cNvPr>
            <p:cNvSpPr>
              <a:spLocks noChangeArrowheads="1"/>
            </p:cNvSpPr>
            <p:nvPr/>
          </p:nvSpPr>
          <p:spPr bwMode="auto">
            <a:xfrm>
              <a:off x="5420" y="2600"/>
              <a:ext cx="127" cy="128"/>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4" name="Oval 30">
              <a:extLst>
                <a:ext uri="{FF2B5EF4-FFF2-40B4-BE49-F238E27FC236}">
                  <a16:creationId xmlns:a16="http://schemas.microsoft.com/office/drawing/2014/main" id="{551BEF23-98FE-4C4B-8C4E-D740EE49BD93}"/>
                </a:ext>
              </a:extLst>
            </p:cNvPr>
            <p:cNvSpPr>
              <a:spLocks noChangeArrowheads="1"/>
            </p:cNvSpPr>
            <p:nvPr/>
          </p:nvSpPr>
          <p:spPr bwMode="auto">
            <a:xfrm>
              <a:off x="4704" y="2779"/>
              <a:ext cx="127" cy="12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5" name="Oval 31">
              <a:extLst>
                <a:ext uri="{FF2B5EF4-FFF2-40B4-BE49-F238E27FC236}">
                  <a16:creationId xmlns:a16="http://schemas.microsoft.com/office/drawing/2014/main" id="{E9682AB0-4090-43A1-B032-5E0CFBC60F48}"/>
                </a:ext>
              </a:extLst>
            </p:cNvPr>
            <p:cNvSpPr>
              <a:spLocks noChangeArrowheads="1"/>
            </p:cNvSpPr>
            <p:nvPr/>
          </p:nvSpPr>
          <p:spPr bwMode="auto">
            <a:xfrm>
              <a:off x="4883"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6" name="Oval 32">
              <a:extLst>
                <a:ext uri="{FF2B5EF4-FFF2-40B4-BE49-F238E27FC236}">
                  <a16:creationId xmlns:a16="http://schemas.microsoft.com/office/drawing/2014/main" id="{C20EE964-286C-44B4-ABE5-3F2057054CE7}"/>
                </a:ext>
              </a:extLst>
            </p:cNvPr>
            <p:cNvSpPr>
              <a:spLocks noChangeArrowheads="1"/>
            </p:cNvSpPr>
            <p:nvPr/>
          </p:nvSpPr>
          <p:spPr bwMode="auto">
            <a:xfrm>
              <a:off x="5062" y="2779"/>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7" name="Oval 33">
              <a:extLst>
                <a:ext uri="{FF2B5EF4-FFF2-40B4-BE49-F238E27FC236}">
                  <a16:creationId xmlns:a16="http://schemas.microsoft.com/office/drawing/2014/main" id="{27809CD3-EBAA-47CF-A96D-FC9778C4CA51}"/>
                </a:ext>
              </a:extLst>
            </p:cNvPr>
            <p:cNvSpPr>
              <a:spLocks noChangeArrowheads="1"/>
            </p:cNvSpPr>
            <p:nvPr/>
          </p:nvSpPr>
          <p:spPr bwMode="auto">
            <a:xfrm>
              <a:off x="5241" y="2779"/>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8" name="Oval 34">
              <a:extLst>
                <a:ext uri="{FF2B5EF4-FFF2-40B4-BE49-F238E27FC236}">
                  <a16:creationId xmlns:a16="http://schemas.microsoft.com/office/drawing/2014/main" id="{74F9580D-B6D6-46DF-87D2-CC2967824402}"/>
                </a:ext>
              </a:extLst>
            </p:cNvPr>
            <p:cNvSpPr>
              <a:spLocks noChangeArrowheads="1"/>
            </p:cNvSpPr>
            <p:nvPr/>
          </p:nvSpPr>
          <p:spPr bwMode="auto">
            <a:xfrm>
              <a:off x="4704"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69" name="Oval 35">
              <a:extLst>
                <a:ext uri="{FF2B5EF4-FFF2-40B4-BE49-F238E27FC236}">
                  <a16:creationId xmlns:a16="http://schemas.microsoft.com/office/drawing/2014/main" id="{FD80C86B-8B64-4846-BF39-CC7CD2681A5C}"/>
                </a:ext>
              </a:extLst>
            </p:cNvPr>
            <p:cNvSpPr>
              <a:spLocks noChangeArrowheads="1"/>
            </p:cNvSpPr>
            <p:nvPr/>
          </p:nvSpPr>
          <p:spPr bwMode="auto">
            <a:xfrm>
              <a:off x="4883" y="2958"/>
              <a:ext cx="127" cy="127"/>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0" name="Oval 36">
              <a:extLst>
                <a:ext uri="{FF2B5EF4-FFF2-40B4-BE49-F238E27FC236}">
                  <a16:creationId xmlns:a16="http://schemas.microsoft.com/office/drawing/2014/main" id="{2689767A-AD2D-4307-A0B9-79AD6D8EBA22}"/>
                </a:ext>
              </a:extLst>
            </p:cNvPr>
            <p:cNvSpPr>
              <a:spLocks noChangeArrowheads="1"/>
            </p:cNvSpPr>
            <p:nvPr/>
          </p:nvSpPr>
          <p:spPr bwMode="auto">
            <a:xfrm>
              <a:off x="5062"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1" name="Oval 37">
              <a:extLst>
                <a:ext uri="{FF2B5EF4-FFF2-40B4-BE49-F238E27FC236}">
                  <a16:creationId xmlns:a16="http://schemas.microsoft.com/office/drawing/2014/main" id="{C7F67935-87CE-4D90-90D3-A6E29893394B}"/>
                </a:ext>
              </a:extLst>
            </p:cNvPr>
            <p:cNvSpPr>
              <a:spLocks noChangeArrowheads="1"/>
            </p:cNvSpPr>
            <p:nvPr/>
          </p:nvSpPr>
          <p:spPr bwMode="auto">
            <a:xfrm>
              <a:off x="5241" y="2958"/>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2" name="Oval 38">
              <a:extLst>
                <a:ext uri="{FF2B5EF4-FFF2-40B4-BE49-F238E27FC236}">
                  <a16:creationId xmlns:a16="http://schemas.microsoft.com/office/drawing/2014/main" id="{CCF3BBA6-A63F-4B0D-95DE-CEC91972F1E8}"/>
                </a:ext>
              </a:extLst>
            </p:cNvPr>
            <p:cNvSpPr>
              <a:spLocks noChangeArrowheads="1"/>
            </p:cNvSpPr>
            <p:nvPr/>
          </p:nvSpPr>
          <p:spPr bwMode="auto">
            <a:xfrm>
              <a:off x="4883"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sp>
          <p:nvSpPr>
            <p:cNvPr id="73" name="Oval 39">
              <a:extLst>
                <a:ext uri="{FF2B5EF4-FFF2-40B4-BE49-F238E27FC236}">
                  <a16:creationId xmlns:a16="http://schemas.microsoft.com/office/drawing/2014/main" id="{A955C59F-1C65-4FA1-A214-55DE6D571F4D}"/>
                </a:ext>
              </a:extLst>
            </p:cNvPr>
            <p:cNvSpPr>
              <a:spLocks noChangeArrowheads="1"/>
            </p:cNvSpPr>
            <p:nvPr/>
          </p:nvSpPr>
          <p:spPr bwMode="auto">
            <a:xfrm>
              <a:off x="5241" y="3137"/>
              <a:ext cx="127" cy="127"/>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en-US" sz="1800" b="0" i="0" u="none" strike="noStrike" kern="0" cap="none" spc="0" normalizeH="0" baseline="0" noProof="0" dirty="0">
                <a:ln>
                  <a:noFill/>
                </a:ln>
                <a:solidFill>
                  <a:srgbClr val="000000"/>
                </a:solidFill>
                <a:effectLst/>
                <a:uLnTx/>
                <a:uFillTx/>
                <a:latin typeface="Arial" charset="0"/>
              </a:endParaRPr>
            </a:p>
          </p:txBody>
        </p:sp>
      </p:grpSp>
      <p:sp>
        <p:nvSpPr>
          <p:cNvPr id="79" name="Text Placeholder 78">
            <a:extLst>
              <a:ext uri="{FF2B5EF4-FFF2-40B4-BE49-F238E27FC236}">
                <a16:creationId xmlns:a16="http://schemas.microsoft.com/office/drawing/2014/main" id="{E4F3A911-C404-41DD-A126-C3F9750852B7}"/>
              </a:ext>
            </a:extLst>
          </p:cNvPr>
          <p:cNvSpPr>
            <a:spLocks noGrp="1"/>
          </p:cNvSpPr>
          <p:nvPr>
            <p:ph type="body" sz="quarter" idx="11" hasCustomPrompt="1"/>
          </p:nvPr>
        </p:nvSpPr>
        <p:spPr>
          <a:xfrm>
            <a:off x="152400" y="1204577"/>
            <a:ext cx="5486400" cy="548023"/>
          </a:xfrm>
        </p:spPr>
        <p:txBody>
          <a:bodyPr anchor="ctr" anchorCtr="0">
            <a:noAutofit/>
          </a:bodyPr>
          <a:lstStyle>
            <a:lvl1pPr marL="0" indent="0">
              <a:spcBef>
                <a:spcPts val="0"/>
              </a:spcBef>
              <a:buNone/>
              <a:defRPr sz="2400"/>
            </a:lvl1pPr>
          </a:lstStyle>
          <a:p>
            <a:pPr lvl="0"/>
            <a:r>
              <a:rPr lang="en-US" dirty="0"/>
              <a:t>Click to edit edition</a:t>
            </a:r>
          </a:p>
        </p:txBody>
      </p:sp>
      <p:sp>
        <p:nvSpPr>
          <p:cNvPr id="81" name="Text Placeholder 80">
            <a:extLst>
              <a:ext uri="{FF2B5EF4-FFF2-40B4-BE49-F238E27FC236}">
                <a16:creationId xmlns:a16="http://schemas.microsoft.com/office/drawing/2014/main" id="{679C524E-9DC0-44C4-B192-DD990FE854C3}"/>
              </a:ext>
            </a:extLst>
          </p:cNvPr>
          <p:cNvSpPr>
            <a:spLocks noGrp="1"/>
          </p:cNvSpPr>
          <p:nvPr>
            <p:ph type="body" sz="quarter" idx="12" hasCustomPrompt="1"/>
          </p:nvPr>
        </p:nvSpPr>
        <p:spPr>
          <a:xfrm>
            <a:off x="2667001" y="2590800"/>
            <a:ext cx="3769917" cy="685800"/>
          </a:xfrm>
        </p:spPr>
        <p:txBody>
          <a:bodyPr>
            <a:noAutofit/>
          </a:bodyPr>
          <a:lstStyle>
            <a:lvl1pPr marL="0" indent="0" algn="ctr">
              <a:spcBef>
                <a:spcPts val="0"/>
              </a:spcBef>
              <a:buNone/>
              <a:defRPr sz="3600" b="1">
                <a:solidFill>
                  <a:schemeClr val="tx1"/>
                </a:solidFill>
              </a:defRPr>
            </a:lvl1pPr>
          </a:lstStyle>
          <a:p>
            <a:pPr lvl="0"/>
            <a:r>
              <a:rPr lang="en-US" dirty="0"/>
              <a:t>Chapter #</a:t>
            </a:r>
          </a:p>
        </p:txBody>
      </p:sp>
      <p:sp>
        <p:nvSpPr>
          <p:cNvPr id="82" name="TextBox 81">
            <a:extLst>
              <a:ext uri="{FF2B5EF4-FFF2-40B4-BE49-F238E27FC236}">
                <a16:creationId xmlns:a16="http://schemas.microsoft.com/office/drawing/2014/main" id="{5932024F-FFB1-4368-A9CC-BB06A656B7A6}"/>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
        <p:nvSpPr>
          <p:cNvPr id="4" name="Slide Number Placeholder 3">
            <a:extLst>
              <a:ext uri="{FF2B5EF4-FFF2-40B4-BE49-F238E27FC236}">
                <a16:creationId xmlns:a16="http://schemas.microsoft.com/office/drawing/2014/main" id="{AA878FEC-56A5-40FC-94D8-28AEB38D04B6}"/>
              </a:ext>
            </a:extLst>
          </p:cNvPr>
          <p:cNvSpPr>
            <a:spLocks noGrp="1"/>
          </p:cNvSpPr>
          <p:nvPr>
            <p:ph type="sldNum" sz="quarter" idx="13"/>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1638462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AE89E-C0D4-4F15-A061-0233486073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B3FE4D3-7604-4404-96E1-832FA36FBB72}"/>
              </a:ext>
            </a:extLst>
          </p:cNvPr>
          <p:cNvSpPr>
            <a:spLocks noGrp="1"/>
          </p:cNvSpPr>
          <p:nvPr>
            <p:ph type="pic" idx="1"/>
          </p:nvPr>
        </p:nvSpPr>
        <p:spPr>
          <a:xfrm>
            <a:off x="3887788" y="457201"/>
            <a:ext cx="396081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C2EECDD-AE34-4D20-A7A7-9897E659166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6E673019-DE64-4B29-8BB3-14D3A6041659}"/>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2931056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7EC2A-3105-4C6B-92D3-DB471A79EA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6496CE-5D33-4EFE-9839-B188A5FA3D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E3E1FA94-B8B7-4C91-B593-C4F5CC4C44F0}"/>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33720298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54D107-4281-4018-ABE9-169A13B330C1}"/>
              </a:ext>
            </a:extLst>
          </p:cNvPr>
          <p:cNvSpPr>
            <a:spLocks noGrp="1"/>
          </p:cNvSpPr>
          <p:nvPr>
            <p:ph type="title" orient="vert"/>
          </p:nvPr>
        </p:nvSpPr>
        <p:spPr>
          <a:xfrm>
            <a:off x="6477000" y="365125"/>
            <a:ext cx="1371600" cy="5811838"/>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61F517DF-5E99-4215-8B20-5F53C7E2D5AE}"/>
              </a:ext>
            </a:extLst>
          </p:cNvPr>
          <p:cNvSpPr>
            <a:spLocks noGrp="1"/>
          </p:cNvSpPr>
          <p:nvPr>
            <p:ph type="body" orient="vert" idx="1"/>
          </p:nvPr>
        </p:nvSpPr>
        <p:spPr>
          <a:xfrm>
            <a:off x="457200" y="365125"/>
            <a:ext cx="5943600" cy="5811838"/>
          </a:xfrm>
        </p:spPr>
        <p:txBody>
          <a:bodyPr vert="eaVert"/>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F687C144-D589-4DF0-888C-DE4E36C0A8BA}"/>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851569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a:xfrm>
            <a:off x="785020" y="2743200"/>
            <a:ext cx="7573960" cy="1371600"/>
          </a:xfrm>
        </p:spPr>
        <p:txBody>
          <a:bodyPr/>
          <a:lstStyle/>
          <a:p>
            <a:r>
              <a:rPr lang="en-US"/>
              <a:t>Click to edit Master title style</a:t>
            </a:r>
          </a:p>
        </p:txBody>
      </p:sp>
      <p:sp>
        <p:nvSpPr>
          <p:cNvPr id="4" name="Slide Number Placeholder 3">
            <a:extLst>
              <a:ext uri="{FF2B5EF4-FFF2-40B4-BE49-F238E27FC236}">
                <a16:creationId xmlns:a16="http://schemas.microsoft.com/office/drawing/2014/main" id="{995DFAA2-81E8-4B17-B970-0FF551C90E02}"/>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2048626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p:txBody>
          <a:bodyPr/>
          <a:lstStyle>
            <a:lvl1pPr marL="347472" indent="-347472">
              <a:buSzPct val="100000"/>
              <a:defRPr/>
            </a:lvl1pPr>
            <a:lvl2pPr indent="-347472">
              <a:defRPr/>
            </a:lvl2pPr>
            <a:lvl3pPr indent="-347472">
              <a:defRPr/>
            </a:lvl3pPr>
            <a:lvl4pPr indent="-347472">
              <a:defRPr/>
            </a:lvl4pPr>
            <a:lvl5pPr indent="-347472">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A86F2060-8F1A-4166-A3AD-DCC7FD650EC6}"/>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1130640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2">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130B749-E566-453A-9F37-3389C8EA2FD5}"/>
              </a:ext>
            </a:extLst>
          </p:cNvPr>
          <p:cNvSpPr>
            <a:spLocks noGrp="1"/>
          </p:cNvSpPr>
          <p:nvPr>
            <p:ph idx="1"/>
          </p:nvPr>
        </p:nvSpPr>
        <p:spPr>
          <a:xfrm>
            <a:off x="457200" y="1579474"/>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a:extLst>
              <a:ext uri="{FF2B5EF4-FFF2-40B4-BE49-F238E27FC236}">
                <a16:creationId xmlns:a16="http://schemas.microsoft.com/office/drawing/2014/main" id="{B9D96868-9ECE-4AB5-95D3-59C14481678B}"/>
              </a:ext>
            </a:extLst>
          </p:cNvPr>
          <p:cNvSpPr>
            <a:spLocks noGrp="1"/>
          </p:cNvSpPr>
          <p:nvPr>
            <p:ph type="title"/>
          </p:nvPr>
        </p:nvSpPr>
        <p:spPr/>
        <p:txBody>
          <a:bodyPr/>
          <a:lstStyle/>
          <a:p>
            <a:r>
              <a:rPr lang="en-US"/>
              <a:t>Click to edit Master title style</a:t>
            </a:r>
          </a:p>
        </p:txBody>
      </p:sp>
      <p:sp>
        <p:nvSpPr>
          <p:cNvPr id="5" name="Content Placeholder 2">
            <a:extLst>
              <a:ext uri="{FF2B5EF4-FFF2-40B4-BE49-F238E27FC236}">
                <a16:creationId xmlns:a16="http://schemas.microsoft.com/office/drawing/2014/main" id="{5F97266D-2A6A-4218-B32D-5F065DC79D3C}"/>
              </a:ext>
            </a:extLst>
          </p:cNvPr>
          <p:cNvSpPr>
            <a:spLocks noGrp="1"/>
          </p:cNvSpPr>
          <p:nvPr>
            <p:ph idx="11"/>
          </p:nvPr>
        </p:nvSpPr>
        <p:spPr>
          <a:xfrm>
            <a:off x="457200" y="4089806"/>
            <a:ext cx="8229600" cy="237744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Slide Number Placeholder 1">
            <a:extLst>
              <a:ext uri="{FF2B5EF4-FFF2-40B4-BE49-F238E27FC236}">
                <a16:creationId xmlns:a16="http://schemas.microsoft.com/office/drawing/2014/main" id="{E215DD5F-59F7-4FD4-A797-2943310B9878}"/>
              </a:ext>
            </a:extLst>
          </p:cNvPr>
          <p:cNvSpPr>
            <a:spLocks noGrp="1"/>
          </p:cNvSpPr>
          <p:nvPr>
            <p:ph type="sldNum" sz="quarter" idx="12"/>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1028407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703A9-1D54-4690-9926-8FA12847CD29}"/>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7FAC27-8AFD-4939-B17E-AECC761D2B9B}"/>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Slide Number Placeholder 3">
            <a:extLst>
              <a:ext uri="{FF2B5EF4-FFF2-40B4-BE49-F238E27FC236}">
                <a16:creationId xmlns:a16="http://schemas.microsoft.com/office/drawing/2014/main" id="{A33BE47F-AF5C-462C-BAFF-FA04F6F730B8}"/>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2425191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3FF25-FA2B-490A-AF75-F91981B488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414F32-9841-4930-B6D9-F98F1EE7BE71}"/>
              </a:ext>
            </a:extLst>
          </p:cNvPr>
          <p:cNvSpPr>
            <a:spLocks noGrp="1"/>
          </p:cNvSpPr>
          <p:nvPr>
            <p:ph sz="half" idx="1"/>
          </p:nvPr>
        </p:nvSpPr>
        <p:spPr>
          <a:xfrm>
            <a:off x="457200" y="1579474"/>
            <a:ext cx="4038600" cy="489315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C4BBB2B7-A7FD-406F-B662-A16548A06834}"/>
              </a:ext>
            </a:extLst>
          </p:cNvPr>
          <p:cNvSpPr>
            <a:spLocks noGrp="1"/>
          </p:cNvSpPr>
          <p:nvPr>
            <p:ph sz="half" idx="2"/>
          </p:nvPr>
        </p:nvSpPr>
        <p:spPr>
          <a:xfrm>
            <a:off x="4648200" y="1579474"/>
            <a:ext cx="4038600" cy="4893152"/>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19EBFE42-C9D9-4B04-9930-D207BA8AEBB9}"/>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876821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7DD9FF-E72E-4BAD-BBEF-593A49984550}"/>
              </a:ext>
            </a:extLst>
          </p:cNvPr>
          <p:cNvSpPr>
            <a:spLocks noGrp="1"/>
          </p:cNvSpPr>
          <p:nvPr>
            <p:ph type="body" idx="1"/>
          </p:nvPr>
        </p:nvSpPr>
        <p:spPr>
          <a:xfrm>
            <a:off x="457200"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4D91C74B-35A0-4002-B382-573580AEE3D4}"/>
              </a:ext>
            </a:extLst>
          </p:cNvPr>
          <p:cNvSpPr>
            <a:spLocks noGrp="1"/>
          </p:cNvSpPr>
          <p:nvPr>
            <p:ph type="body" sz="quarter" idx="3"/>
          </p:nvPr>
        </p:nvSpPr>
        <p:spPr>
          <a:xfrm>
            <a:off x="4645026" y="1565442"/>
            <a:ext cx="403859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Content Placeholder 2">
            <a:extLst>
              <a:ext uri="{FF2B5EF4-FFF2-40B4-BE49-F238E27FC236}">
                <a16:creationId xmlns:a16="http://schemas.microsoft.com/office/drawing/2014/main" id="{FF4BE866-F1AE-46CE-A9D2-E3D9A926611E}"/>
              </a:ext>
            </a:extLst>
          </p:cNvPr>
          <p:cNvSpPr>
            <a:spLocks noGrp="1"/>
          </p:cNvSpPr>
          <p:nvPr>
            <p:ph sz="half" idx="11"/>
          </p:nvPr>
        </p:nvSpPr>
        <p:spPr>
          <a:xfrm>
            <a:off x="457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3">
            <a:extLst>
              <a:ext uri="{FF2B5EF4-FFF2-40B4-BE49-F238E27FC236}">
                <a16:creationId xmlns:a16="http://schemas.microsoft.com/office/drawing/2014/main" id="{8F19202B-FA0C-453E-BD2C-96856230623C}"/>
              </a:ext>
            </a:extLst>
          </p:cNvPr>
          <p:cNvSpPr>
            <a:spLocks noGrp="1"/>
          </p:cNvSpPr>
          <p:nvPr>
            <p:ph sz="half" idx="2"/>
          </p:nvPr>
        </p:nvSpPr>
        <p:spPr>
          <a:xfrm>
            <a:off x="4648200" y="2389354"/>
            <a:ext cx="4038600" cy="4083271"/>
          </a:xfrm>
        </p:spPr>
        <p:txBody>
          <a:bodyPr>
            <a:normAutofit/>
          </a:bodyPr>
          <a:lstStyle>
            <a:lvl1pPr>
              <a:defRPr sz="2400"/>
            </a:lvl1pPr>
            <a:lvl2pPr>
              <a:defRPr sz="2000"/>
            </a:lvl2pPr>
            <a:lvl3pPr>
              <a:defRPr sz="18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itle 12">
            <a:extLst>
              <a:ext uri="{FF2B5EF4-FFF2-40B4-BE49-F238E27FC236}">
                <a16:creationId xmlns:a16="http://schemas.microsoft.com/office/drawing/2014/main" id="{B6719E07-3C35-4E8B-8608-CA8D3FC09E9D}"/>
              </a:ext>
            </a:extLst>
          </p:cNvPr>
          <p:cNvSpPr>
            <a:spLocks noGrp="1"/>
          </p:cNvSpPr>
          <p:nvPr>
            <p:ph type="title"/>
          </p:nvPr>
        </p:nvSpPr>
        <p:spPr/>
        <p:txBody>
          <a:bodyPr/>
          <a:lstStyle/>
          <a:p>
            <a:r>
              <a:rPr lang="en-US"/>
              <a:t>Click to edit Master title style</a:t>
            </a:r>
          </a:p>
        </p:txBody>
      </p:sp>
      <p:sp>
        <p:nvSpPr>
          <p:cNvPr id="2" name="Slide Number Placeholder 1">
            <a:extLst>
              <a:ext uri="{FF2B5EF4-FFF2-40B4-BE49-F238E27FC236}">
                <a16:creationId xmlns:a16="http://schemas.microsoft.com/office/drawing/2014/main" id="{D25F97B7-E1B4-40B5-9FF0-00535920361D}"/>
              </a:ext>
            </a:extLst>
          </p:cNvPr>
          <p:cNvSpPr>
            <a:spLocks noGrp="1"/>
          </p:cNvSpPr>
          <p:nvPr>
            <p:ph type="sldNum" sz="quarter" idx="12"/>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644401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0F69-7EB7-492D-8109-39C3F449C7D2}"/>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1962AFC1-EC0F-4071-9C41-39A1A5C4EEF1}"/>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3541115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278B3F-2AF6-4664-8256-FEBFA4CA375E}"/>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2522201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55E-5CFC-49BE-A64C-BFB18679971C}"/>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DAD9949-4549-45B6-9979-D8BC227232EF}"/>
              </a:ext>
            </a:extLst>
          </p:cNvPr>
          <p:cNvSpPr>
            <a:spLocks noGrp="1"/>
          </p:cNvSpPr>
          <p:nvPr>
            <p:ph idx="1"/>
          </p:nvPr>
        </p:nvSpPr>
        <p:spPr>
          <a:xfrm>
            <a:off x="3887788" y="457201"/>
            <a:ext cx="3960812"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565E949-78D3-4C58-99CB-9CDFDA2C94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Slide Number Placeholder 4">
            <a:extLst>
              <a:ext uri="{FF2B5EF4-FFF2-40B4-BE49-F238E27FC236}">
                <a16:creationId xmlns:a16="http://schemas.microsoft.com/office/drawing/2014/main" id="{E407C1C3-2003-462A-ACD5-5563575E5747}"/>
              </a:ext>
            </a:extLst>
          </p:cNvPr>
          <p:cNvSpPr>
            <a:spLocks noGrp="1"/>
          </p:cNvSpPr>
          <p:nvPr>
            <p:ph type="sldNum" sz="quarter" idx="10"/>
          </p:nvPr>
        </p:nvSpPr>
        <p:spPr/>
        <p:txBody>
          <a:bodyPr/>
          <a:lstStyle/>
          <a:p>
            <a:r>
              <a:rPr lang="en-US" dirty="0"/>
              <a:t>3-</a:t>
            </a:r>
            <a:fld id="{847A6AB7-ED92-4CC2-895B-E46908831F7A}" type="slidenum">
              <a:rPr lang="en-US" smtClean="0"/>
              <a:pPr/>
              <a:t>‹#›</a:t>
            </a:fld>
            <a:endParaRPr lang="en-US" dirty="0"/>
          </a:p>
        </p:txBody>
      </p:sp>
    </p:spTree>
    <p:extLst>
      <p:ext uri="{BB962C8B-B14F-4D97-AF65-F5344CB8AC3E}">
        <p14:creationId xmlns:p14="http://schemas.microsoft.com/office/powerpoint/2010/main" val="3868864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B4FD6A-1608-4C27-A44F-30FAF71708F0}"/>
              </a:ext>
            </a:extLst>
          </p:cNvPr>
          <p:cNvSpPr>
            <a:spLocks noGrp="1"/>
          </p:cNvSpPr>
          <p:nvPr>
            <p:ph type="title"/>
          </p:nvPr>
        </p:nvSpPr>
        <p:spPr>
          <a:xfrm>
            <a:off x="198437" y="53356"/>
            <a:ext cx="757396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7DACA77-4884-45AE-A6B3-282C45FBAE06}"/>
              </a:ext>
            </a:extLst>
          </p:cNvPr>
          <p:cNvSpPr>
            <a:spLocks noGrp="1"/>
          </p:cNvSpPr>
          <p:nvPr>
            <p:ph type="body" idx="1"/>
          </p:nvPr>
        </p:nvSpPr>
        <p:spPr>
          <a:xfrm>
            <a:off x="457200" y="1579474"/>
            <a:ext cx="8229600" cy="48931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31DE80F9-5E97-44E0-BB2A-F4C97B8C0B62}"/>
              </a:ext>
            </a:extLst>
          </p:cNvPr>
          <p:cNvSpPr>
            <a:spLocks noGrp="1"/>
          </p:cNvSpPr>
          <p:nvPr>
            <p:ph type="sldNum" sz="quarter" idx="4"/>
          </p:nvPr>
        </p:nvSpPr>
        <p:spPr>
          <a:xfrm>
            <a:off x="8200304" y="6472626"/>
            <a:ext cx="914400" cy="365760"/>
          </a:xfrm>
          <a:prstGeom prst="rect">
            <a:avLst/>
          </a:prstGeom>
        </p:spPr>
        <p:txBody>
          <a:bodyPr vert="horz" lIns="91440" tIns="45720" rIns="91440" bIns="45720" rtlCol="0" anchor="ctr" anchorCtr="0"/>
          <a:lstStyle>
            <a:lvl1pPr algn="r">
              <a:defRPr sz="1200">
                <a:solidFill>
                  <a:schemeClr val="tx1"/>
                </a:solidFill>
                <a:latin typeface="+mn-lt"/>
              </a:defRPr>
            </a:lvl1pPr>
          </a:lstStyle>
          <a:p>
            <a:r>
              <a:rPr lang="en-US" dirty="0"/>
              <a:t>3-</a:t>
            </a:r>
            <a:fld id="{847A6AB7-ED92-4CC2-895B-E46908831F7A}" type="slidenum">
              <a:rPr lang="en-US" smtClean="0"/>
              <a:pPr/>
              <a:t>‹#›</a:t>
            </a:fld>
            <a:endParaRPr lang="en-US" dirty="0"/>
          </a:p>
        </p:txBody>
      </p:sp>
      <p:sp>
        <p:nvSpPr>
          <p:cNvPr id="7" name="Line 2">
            <a:extLst>
              <a:ext uri="{FF2B5EF4-FFF2-40B4-BE49-F238E27FC236}">
                <a16:creationId xmlns:a16="http://schemas.microsoft.com/office/drawing/2014/main" id="{BEBEB1A2-E838-44F6-901B-F883CC0C817B}"/>
              </a:ext>
            </a:extLst>
          </p:cNvPr>
          <p:cNvSpPr>
            <a:spLocks noChangeShapeType="1"/>
          </p:cNvSpPr>
          <p:nvPr userDrawn="1"/>
        </p:nvSpPr>
        <p:spPr bwMode="auto">
          <a:xfrm>
            <a:off x="7962900" y="0"/>
            <a:ext cx="0" cy="152400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nvGrpSpPr>
          <p:cNvPr id="8" name="Group 8">
            <a:extLst>
              <a:ext uri="{FF2B5EF4-FFF2-40B4-BE49-F238E27FC236}">
                <a16:creationId xmlns:a16="http://schemas.microsoft.com/office/drawing/2014/main" id="{F53D8CB1-D416-4FA0-9C1E-638C5BCA8251}"/>
              </a:ext>
            </a:extLst>
          </p:cNvPr>
          <p:cNvGrpSpPr>
            <a:grpSpLocks/>
          </p:cNvGrpSpPr>
          <p:nvPr userDrawn="1"/>
        </p:nvGrpSpPr>
        <p:grpSpPr bwMode="auto">
          <a:xfrm>
            <a:off x="8153400" y="152400"/>
            <a:ext cx="792163" cy="1295400"/>
            <a:chOff x="5136" y="960"/>
            <a:chExt cx="528" cy="864"/>
          </a:xfrm>
        </p:grpSpPr>
        <p:sp>
          <p:nvSpPr>
            <p:cNvPr id="9" name="Oval 9">
              <a:extLst>
                <a:ext uri="{FF2B5EF4-FFF2-40B4-BE49-F238E27FC236}">
                  <a16:creationId xmlns:a16="http://schemas.microsoft.com/office/drawing/2014/main" id="{EFA9D772-C41B-4A9F-B701-C217312EFFCD}"/>
                </a:ext>
              </a:extLst>
            </p:cNvPr>
            <p:cNvSpPr>
              <a:spLocks noChangeArrowheads="1"/>
            </p:cNvSpPr>
            <p:nvPr/>
          </p:nvSpPr>
          <p:spPr bwMode="auto">
            <a:xfrm>
              <a:off x="5136" y="960"/>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0" name="Oval 10">
              <a:extLst>
                <a:ext uri="{FF2B5EF4-FFF2-40B4-BE49-F238E27FC236}">
                  <a16:creationId xmlns:a16="http://schemas.microsoft.com/office/drawing/2014/main" id="{EC996FC8-4053-417A-A719-E895D0BF4128}"/>
                </a:ext>
              </a:extLst>
            </p:cNvPr>
            <p:cNvSpPr>
              <a:spLocks noChangeArrowheads="1"/>
            </p:cNvSpPr>
            <p:nvPr/>
          </p:nvSpPr>
          <p:spPr bwMode="auto">
            <a:xfrm>
              <a:off x="5248" y="960"/>
              <a:ext cx="79"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1" name="Oval 11">
              <a:extLst>
                <a:ext uri="{FF2B5EF4-FFF2-40B4-BE49-F238E27FC236}">
                  <a16:creationId xmlns:a16="http://schemas.microsoft.com/office/drawing/2014/main" id="{18BBED30-A132-4864-A8AD-2D2A3088CFA9}"/>
                </a:ext>
              </a:extLst>
            </p:cNvPr>
            <p:cNvSpPr>
              <a:spLocks noChangeArrowheads="1"/>
            </p:cNvSpPr>
            <p:nvPr/>
          </p:nvSpPr>
          <p:spPr bwMode="auto">
            <a:xfrm>
              <a:off x="5360" y="960"/>
              <a:ext cx="76"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2" name="Oval 12">
              <a:extLst>
                <a:ext uri="{FF2B5EF4-FFF2-40B4-BE49-F238E27FC236}">
                  <a16:creationId xmlns:a16="http://schemas.microsoft.com/office/drawing/2014/main" id="{76BF574F-54BE-4031-A719-44A8073C29B9}"/>
                </a:ext>
              </a:extLst>
            </p:cNvPr>
            <p:cNvSpPr>
              <a:spLocks noChangeArrowheads="1"/>
            </p:cNvSpPr>
            <p:nvPr/>
          </p:nvSpPr>
          <p:spPr bwMode="auto">
            <a:xfrm>
              <a:off x="5136" y="1072"/>
              <a:ext cx="80"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3" name="Oval 13">
              <a:extLst>
                <a:ext uri="{FF2B5EF4-FFF2-40B4-BE49-F238E27FC236}">
                  <a16:creationId xmlns:a16="http://schemas.microsoft.com/office/drawing/2014/main" id="{E9D35AEC-0BCD-4B9C-B009-7BE67D593E79}"/>
                </a:ext>
              </a:extLst>
            </p:cNvPr>
            <p:cNvSpPr>
              <a:spLocks noChangeArrowheads="1"/>
            </p:cNvSpPr>
            <p:nvPr/>
          </p:nvSpPr>
          <p:spPr bwMode="auto">
            <a:xfrm>
              <a:off x="5248" y="1072"/>
              <a:ext cx="79"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4" name="Oval 14">
              <a:extLst>
                <a:ext uri="{FF2B5EF4-FFF2-40B4-BE49-F238E27FC236}">
                  <a16:creationId xmlns:a16="http://schemas.microsoft.com/office/drawing/2014/main" id="{6A381FBB-EB52-4856-89A2-AEB238D6E85E}"/>
                </a:ext>
              </a:extLst>
            </p:cNvPr>
            <p:cNvSpPr>
              <a:spLocks noChangeArrowheads="1"/>
            </p:cNvSpPr>
            <p:nvPr/>
          </p:nvSpPr>
          <p:spPr bwMode="auto">
            <a:xfrm>
              <a:off x="5360" y="1072"/>
              <a:ext cx="76" cy="77"/>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5" name="Oval 15">
              <a:extLst>
                <a:ext uri="{FF2B5EF4-FFF2-40B4-BE49-F238E27FC236}">
                  <a16:creationId xmlns:a16="http://schemas.microsoft.com/office/drawing/2014/main" id="{D4C51E41-652D-467F-9638-80A03566D270}"/>
                </a:ext>
              </a:extLst>
            </p:cNvPr>
            <p:cNvSpPr>
              <a:spLocks noChangeArrowheads="1"/>
            </p:cNvSpPr>
            <p:nvPr/>
          </p:nvSpPr>
          <p:spPr bwMode="auto">
            <a:xfrm>
              <a:off x="5472" y="1072"/>
              <a:ext cx="73" cy="77"/>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6" name="Oval 16">
              <a:extLst>
                <a:ext uri="{FF2B5EF4-FFF2-40B4-BE49-F238E27FC236}">
                  <a16:creationId xmlns:a16="http://schemas.microsoft.com/office/drawing/2014/main" id="{4107003F-CD76-49A1-9E3C-C5628A38D65B}"/>
                </a:ext>
              </a:extLst>
            </p:cNvPr>
            <p:cNvSpPr>
              <a:spLocks noChangeArrowheads="1"/>
            </p:cNvSpPr>
            <p:nvPr/>
          </p:nvSpPr>
          <p:spPr bwMode="auto">
            <a:xfrm>
              <a:off x="5136" y="1184"/>
              <a:ext cx="80"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7" name="Oval 17">
              <a:extLst>
                <a:ext uri="{FF2B5EF4-FFF2-40B4-BE49-F238E27FC236}">
                  <a16:creationId xmlns:a16="http://schemas.microsoft.com/office/drawing/2014/main" id="{88738B38-C675-4AFC-9306-F3BAD6843FBD}"/>
                </a:ext>
              </a:extLst>
            </p:cNvPr>
            <p:cNvSpPr>
              <a:spLocks noChangeArrowheads="1"/>
            </p:cNvSpPr>
            <p:nvPr/>
          </p:nvSpPr>
          <p:spPr bwMode="auto">
            <a:xfrm>
              <a:off x="5248" y="1184"/>
              <a:ext cx="79" cy="73"/>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8" name="Oval 18">
              <a:extLst>
                <a:ext uri="{FF2B5EF4-FFF2-40B4-BE49-F238E27FC236}">
                  <a16:creationId xmlns:a16="http://schemas.microsoft.com/office/drawing/2014/main" id="{F01BB8C9-9CA6-442F-A857-7B9CD5B1C6F0}"/>
                </a:ext>
              </a:extLst>
            </p:cNvPr>
            <p:cNvSpPr>
              <a:spLocks noChangeArrowheads="1"/>
            </p:cNvSpPr>
            <p:nvPr/>
          </p:nvSpPr>
          <p:spPr bwMode="auto">
            <a:xfrm>
              <a:off x="5360" y="1184"/>
              <a:ext cx="76"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19" name="Oval 19">
              <a:extLst>
                <a:ext uri="{FF2B5EF4-FFF2-40B4-BE49-F238E27FC236}">
                  <a16:creationId xmlns:a16="http://schemas.microsoft.com/office/drawing/2014/main" id="{F63DDB2E-7066-4DEB-9573-11150B1DB2C3}"/>
                </a:ext>
              </a:extLst>
            </p:cNvPr>
            <p:cNvSpPr>
              <a:spLocks noChangeArrowheads="1"/>
            </p:cNvSpPr>
            <p:nvPr/>
          </p:nvSpPr>
          <p:spPr bwMode="auto">
            <a:xfrm>
              <a:off x="5472" y="1184"/>
              <a:ext cx="73" cy="73"/>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0" name="Oval 20">
              <a:extLst>
                <a:ext uri="{FF2B5EF4-FFF2-40B4-BE49-F238E27FC236}">
                  <a16:creationId xmlns:a16="http://schemas.microsoft.com/office/drawing/2014/main" id="{CDC0EA3D-23E9-49BF-B519-2081218C4B35}"/>
                </a:ext>
              </a:extLst>
            </p:cNvPr>
            <p:cNvSpPr>
              <a:spLocks noChangeArrowheads="1"/>
            </p:cNvSpPr>
            <p:nvPr/>
          </p:nvSpPr>
          <p:spPr bwMode="auto">
            <a:xfrm>
              <a:off x="5584" y="1184"/>
              <a:ext cx="80" cy="73"/>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1" name="Oval 21">
              <a:extLst>
                <a:ext uri="{FF2B5EF4-FFF2-40B4-BE49-F238E27FC236}">
                  <a16:creationId xmlns:a16="http://schemas.microsoft.com/office/drawing/2014/main" id="{7C21AAD9-8370-4417-AFA6-1D975F978A86}"/>
                </a:ext>
              </a:extLst>
            </p:cNvPr>
            <p:cNvSpPr>
              <a:spLocks noChangeArrowheads="1"/>
            </p:cNvSpPr>
            <p:nvPr/>
          </p:nvSpPr>
          <p:spPr bwMode="auto">
            <a:xfrm>
              <a:off x="5136" y="1296"/>
              <a:ext cx="80" cy="80"/>
            </a:xfrm>
            <a:prstGeom prst="ellipse">
              <a:avLst/>
            </a:prstGeom>
            <a:solidFill>
              <a:srgbClr val="330066"/>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2" name="Oval 22">
              <a:extLst>
                <a:ext uri="{FF2B5EF4-FFF2-40B4-BE49-F238E27FC236}">
                  <a16:creationId xmlns:a16="http://schemas.microsoft.com/office/drawing/2014/main" id="{8F9A553C-94C8-4C5C-A0CC-74575F01E38A}"/>
                </a:ext>
              </a:extLst>
            </p:cNvPr>
            <p:cNvSpPr>
              <a:spLocks noChangeArrowheads="1"/>
            </p:cNvSpPr>
            <p:nvPr/>
          </p:nvSpPr>
          <p:spPr bwMode="auto">
            <a:xfrm>
              <a:off x="5248" y="1296"/>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3" name="Oval 23">
              <a:extLst>
                <a:ext uri="{FF2B5EF4-FFF2-40B4-BE49-F238E27FC236}">
                  <a16:creationId xmlns:a16="http://schemas.microsoft.com/office/drawing/2014/main" id="{8F13C493-56B0-49A5-806C-9D0D4E6A26C6}"/>
                </a:ext>
              </a:extLst>
            </p:cNvPr>
            <p:cNvSpPr>
              <a:spLocks noChangeArrowheads="1"/>
            </p:cNvSpPr>
            <p:nvPr/>
          </p:nvSpPr>
          <p:spPr bwMode="auto">
            <a:xfrm>
              <a:off x="5360" y="1296"/>
              <a:ext cx="76"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4" name="Oval 24">
              <a:extLst>
                <a:ext uri="{FF2B5EF4-FFF2-40B4-BE49-F238E27FC236}">
                  <a16:creationId xmlns:a16="http://schemas.microsoft.com/office/drawing/2014/main" id="{39BC9CB7-A02B-4607-9FFD-0AE6AA1D9A63}"/>
                </a:ext>
              </a:extLst>
            </p:cNvPr>
            <p:cNvSpPr>
              <a:spLocks noChangeArrowheads="1"/>
            </p:cNvSpPr>
            <p:nvPr/>
          </p:nvSpPr>
          <p:spPr bwMode="auto">
            <a:xfrm>
              <a:off x="5472" y="1296"/>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5" name="Oval 25">
              <a:extLst>
                <a:ext uri="{FF2B5EF4-FFF2-40B4-BE49-F238E27FC236}">
                  <a16:creationId xmlns:a16="http://schemas.microsoft.com/office/drawing/2014/main" id="{DFC71F83-6EE8-4A9F-96A7-CA713587A477}"/>
                </a:ext>
              </a:extLst>
            </p:cNvPr>
            <p:cNvSpPr>
              <a:spLocks noChangeArrowheads="1"/>
            </p:cNvSpPr>
            <p:nvPr/>
          </p:nvSpPr>
          <p:spPr bwMode="auto">
            <a:xfrm>
              <a:off x="5136" y="1408"/>
              <a:ext cx="80"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6" name="Oval 26">
              <a:extLst>
                <a:ext uri="{FF2B5EF4-FFF2-40B4-BE49-F238E27FC236}">
                  <a16:creationId xmlns:a16="http://schemas.microsoft.com/office/drawing/2014/main" id="{A8E0A30C-8083-4733-BAEC-2288FB7CD952}"/>
                </a:ext>
              </a:extLst>
            </p:cNvPr>
            <p:cNvSpPr>
              <a:spLocks noChangeArrowheads="1"/>
            </p:cNvSpPr>
            <p:nvPr/>
          </p:nvSpPr>
          <p:spPr bwMode="auto">
            <a:xfrm>
              <a:off x="5248" y="1408"/>
              <a:ext cx="79" cy="80"/>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7" name="Oval 27">
              <a:extLst>
                <a:ext uri="{FF2B5EF4-FFF2-40B4-BE49-F238E27FC236}">
                  <a16:creationId xmlns:a16="http://schemas.microsoft.com/office/drawing/2014/main" id="{E442EFFE-F809-4E28-AEF5-7642974742FE}"/>
                </a:ext>
              </a:extLst>
            </p:cNvPr>
            <p:cNvSpPr>
              <a:spLocks noChangeArrowheads="1"/>
            </p:cNvSpPr>
            <p:nvPr/>
          </p:nvSpPr>
          <p:spPr bwMode="auto">
            <a:xfrm>
              <a:off x="5360" y="1408"/>
              <a:ext cx="76"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8" name="Oval 28">
              <a:extLst>
                <a:ext uri="{FF2B5EF4-FFF2-40B4-BE49-F238E27FC236}">
                  <a16:creationId xmlns:a16="http://schemas.microsoft.com/office/drawing/2014/main" id="{1431E184-3C1D-4AF3-85F1-A3A53052FCFB}"/>
                </a:ext>
              </a:extLst>
            </p:cNvPr>
            <p:cNvSpPr>
              <a:spLocks noChangeArrowheads="1"/>
            </p:cNvSpPr>
            <p:nvPr/>
          </p:nvSpPr>
          <p:spPr bwMode="auto">
            <a:xfrm>
              <a:off x="5472" y="1408"/>
              <a:ext cx="73" cy="80"/>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29" name="Oval 29">
              <a:extLst>
                <a:ext uri="{FF2B5EF4-FFF2-40B4-BE49-F238E27FC236}">
                  <a16:creationId xmlns:a16="http://schemas.microsoft.com/office/drawing/2014/main" id="{9D9BFF41-D8FD-43D4-8090-2DF49A1168DF}"/>
                </a:ext>
              </a:extLst>
            </p:cNvPr>
            <p:cNvSpPr>
              <a:spLocks noChangeArrowheads="1"/>
            </p:cNvSpPr>
            <p:nvPr/>
          </p:nvSpPr>
          <p:spPr bwMode="auto">
            <a:xfrm>
              <a:off x="5584" y="1408"/>
              <a:ext cx="80"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0" name="Oval 30">
              <a:extLst>
                <a:ext uri="{FF2B5EF4-FFF2-40B4-BE49-F238E27FC236}">
                  <a16:creationId xmlns:a16="http://schemas.microsoft.com/office/drawing/2014/main" id="{2AD45B1A-FDB8-4F33-8D58-07EF84274F3D}"/>
                </a:ext>
              </a:extLst>
            </p:cNvPr>
            <p:cNvSpPr>
              <a:spLocks noChangeArrowheads="1"/>
            </p:cNvSpPr>
            <p:nvPr/>
          </p:nvSpPr>
          <p:spPr bwMode="auto">
            <a:xfrm>
              <a:off x="5136" y="1520"/>
              <a:ext cx="80" cy="79"/>
            </a:xfrm>
            <a:prstGeom prst="ellipse">
              <a:avLst/>
            </a:prstGeom>
            <a:solidFill>
              <a:srgbClr val="669999"/>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1" name="Oval 31">
              <a:extLst>
                <a:ext uri="{FF2B5EF4-FFF2-40B4-BE49-F238E27FC236}">
                  <a16:creationId xmlns:a16="http://schemas.microsoft.com/office/drawing/2014/main" id="{AAA60A71-2575-410D-A197-EC4A4FFCCE72}"/>
                </a:ext>
              </a:extLst>
            </p:cNvPr>
            <p:cNvSpPr>
              <a:spLocks noChangeArrowheads="1"/>
            </p:cNvSpPr>
            <p:nvPr/>
          </p:nvSpPr>
          <p:spPr bwMode="auto">
            <a:xfrm>
              <a:off x="5248" y="1520"/>
              <a:ext cx="79"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2" name="Oval 32">
              <a:extLst>
                <a:ext uri="{FF2B5EF4-FFF2-40B4-BE49-F238E27FC236}">
                  <a16:creationId xmlns:a16="http://schemas.microsoft.com/office/drawing/2014/main" id="{5FE3C381-953C-4245-AD23-18391AA2956F}"/>
                </a:ext>
              </a:extLst>
            </p:cNvPr>
            <p:cNvSpPr>
              <a:spLocks noChangeArrowheads="1"/>
            </p:cNvSpPr>
            <p:nvPr/>
          </p:nvSpPr>
          <p:spPr bwMode="auto">
            <a:xfrm>
              <a:off x="5360" y="1520"/>
              <a:ext cx="76" cy="79"/>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3" name="Oval 33">
              <a:extLst>
                <a:ext uri="{FF2B5EF4-FFF2-40B4-BE49-F238E27FC236}">
                  <a16:creationId xmlns:a16="http://schemas.microsoft.com/office/drawing/2014/main" id="{10C9EE5F-A8BC-4C4D-8684-6FBDA46373FB}"/>
                </a:ext>
              </a:extLst>
            </p:cNvPr>
            <p:cNvSpPr>
              <a:spLocks noChangeArrowheads="1"/>
            </p:cNvSpPr>
            <p:nvPr/>
          </p:nvSpPr>
          <p:spPr bwMode="auto">
            <a:xfrm>
              <a:off x="5472" y="1520"/>
              <a:ext cx="73" cy="79"/>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4" name="Oval 34">
              <a:extLst>
                <a:ext uri="{FF2B5EF4-FFF2-40B4-BE49-F238E27FC236}">
                  <a16:creationId xmlns:a16="http://schemas.microsoft.com/office/drawing/2014/main" id="{AA08AC97-5B82-4DE4-A798-C4F8DC7A04FC}"/>
                </a:ext>
              </a:extLst>
            </p:cNvPr>
            <p:cNvSpPr>
              <a:spLocks noChangeArrowheads="1"/>
            </p:cNvSpPr>
            <p:nvPr/>
          </p:nvSpPr>
          <p:spPr bwMode="auto">
            <a:xfrm>
              <a:off x="5136" y="1632"/>
              <a:ext cx="80"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5" name="Oval 35">
              <a:extLst>
                <a:ext uri="{FF2B5EF4-FFF2-40B4-BE49-F238E27FC236}">
                  <a16:creationId xmlns:a16="http://schemas.microsoft.com/office/drawing/2014/main" id="{A3A36C01-C744-4936-BF0B-F85A97671608}"/>
                </a:ext>
              </a:extLst>
            </p:cNvPr>
            <p:cNvSpPr>
              <a:spLocks noChangeArrowheads="1"/>
            </p:cNvSpPr>
            <p:nvPr/>
          </p:nvSpPr>
          <p:spPr bwMode="auto">
            <a:xfrm>
              <a:off x="5248" y="1632"/>
              <a:ext cx="79" cy="75"/>
            </a:xfrm>
            <a:prstGeom prst="ellipse">
              <a:avLst/>
            </a:prstGeom>
            <a:solidFill>
              <a:srgbClr val="CCCC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6" name="Oval 36">
              <a:extLst>
                <a:ext uri="{FF2B5EF4-FFF2-40B4-BE49-F238E27FC236}">
                  <a16:creationId xmlns:a16="http://schemas.microsoft.com/office/drawing/2014/main" id="{F4F1E8A7-C85F-426F-986D-2E8F56EDAFC0}"/>
                </a:ext>
              </a:extLst>
            </p:cNvPr>
            <p:cNvSpPr>
              <a:spLocks noChangeArrowheads="1"/>
            </p:cNvSpPr>
            <p:nvPr/>
          </p:nvSpPr>
          <p:spPr bwMode="auto">
            <a:xfrm>
              <a:off x="5360" y="1632"/>
              <a:ext cx="76"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7" name="Oval 37">
              <a:extLst>
                <a:ext uri="{FF2B5EF4-FFF2-40B4-BE49-F238E27FC236}">
                  <a16:creationId xmlns:a16="http://schemas.microsoft.com/office/drawing/2014/main" id="{3024F792-0813-4DCA-8DBD-49DBFEDDC6B8}"/>
                </a:ext>
              </a:extLst>
            </p:cNvPr>
            <p:cNvSpPr>
              <a:spLocks noChangeArrowheads="1"/>
            </p:cNvSpPr>
            <p:nvPr/>
          </p:nvSpPr>
          <p:spPr bwMode="auto">
            <a:xfrm>
              <a:off x="5472" y="1632"/>
              <a:ext cx="73" cy="75"/>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8" name="Oval 38">
              <a:extLst>
                <a:ext uri="{FF2B5EF4-FFF2-40B4-BE49-F238E27FC236}">
                  <a16:creationId xmlns:a16="http://schemas.microsoft.com/office/drawing/2014/main" id="{D0A347C3-51A9-4BD9-A4CF-1B63872C13F2}"/>
                </a:ext>
              </a:extLst>
            </p:cNvPr>
            <p:cNvSpPr>
              <a:spLocks noChangeArrowheads="1"/>
            </p:cNvSpPr>
            <p:nvPr/>
          </p:nvSpPr>
          <p:spPr bwMode="auto">
            <a:xfrm>
              <a:off x="5248" y="1744"/>
              <a:ext cx="79"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sp>
          <p:nvSpPr>
            <p:cNvPr id="39" name="Oval 39">
              <a:extLst>
                <a:ext uri="{FF2B5EF4-FFF2-40B4-BE49-F238E27FC236}">
                  <a16:creationId xmlns:a16="http://schemas.microsoft.com/office/drawing/2014/main" id="{896D91E0-CAF2-4B94-A698-30863D11796B}"/>
                </a:ext>
              </a:extLst>
            </p:cNvPr>
            <p:cNvSpPr>
              <a:spLocks noChangeArrowheads="1"/>
            </p:cNvSpPr>
            <p:nvPr/>
          </p:nvSpPr>
          <p:spPr bwMode="auto">
            <a:xfrm>
              <a:off x="5472" y="1744"/>
              <a:ext cx="73" cy="80"/>
            </a:xfrm>
            <a:prstGeom prst="ellipse">
              <a:avLst/>
            </a:prstGeom>
            <a:solidFill>
              <a:srgbClr val="D8D8EC"/>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panose="020B0604020202020204" pitchFamily="34" charset="0"/>
              </a:endParaRPr>
            </a:p>
          </p:txBody>
        </p:sp>
      </p:grpSp>
      <p:sp>
        <p:nvSpPr>
          <p:cNvPr id="40" name="TextBox 39">
            <a:extLst>
              <a:ext uri="{FF2B5EF4-FFF2-40B4-BE49-F238E27FC236}">
                <a16:creationId xmlns:a16="http://schemas.microsoft.com/office/drawing/2014/main" id="{4A53814E-10D4-4989-98B5-3D651B8DCEF3}"/>
              </a:ext>
            </a:extLst>
          </p:cNvPr>
          <p:cNvSpPr txBox="1"/>
          <p:nvPr userDrawn="1"/>
        </p:nvSpPr>
        <p:spPr>
          <a:xfrm>
            <a:off x="942037" y="6487302"/>
            <a:ext cx="7271375" cy="365760"/>
          </a:xfrm>
          <a:prstGeom prst="rect">
            <a:avLst/>
          </a:prstGeom>
          <a:noFill/>
        </p:spPr>
        <p:txBody>
          <a:bodyPr wrap="square"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Verdana"/>
              </a:rPr>
              <a:t>© McGraw Hill LLC. All rights reserved. No reproduction or distribution without the prior written consent of McGraw Hill LLC.</a:t>
            </a:r>
          </a:p>
        </p:txBody>
      </p:sp>
    </p:spTree>
    <p:extLst>
      <p:ext uri="{BB962C8B-B14F-4D97-AF65-F5344CB8AC3E}">
        <p14:creationId xmlns:p14="http://schemas.microsoft.com/office/powerpoint/2010/main" val="2458537018"/>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Lst>
  <p:hf hdr="0" ftr="0" dt="0"/>
  <p:txStyles>
    <p:titleStyle>
      <a:lvl1pPr algn="ctr" defTabSz="914400" rtl="0" eaLnBrk="1" latinLnBrk="0" hangingPunct="1">
        <a:lnSpc>
          <a:spcPct val="90000"/>
        </a:lnSpc>
        <a:spcBef>
          <a:spcPct val="0"/>
        </a:spcBef>
        <a:buNone/>
        <a:defRPr sz="3600" kern="1200">
          <a:solidFill>
            <a:srgbClr val="330066"/>
          </a:solidFill>
          <a:latin typeface="+mj-lt"/>
          <a:ea typeface="+mj-ea"/>
          <a:cs typeface="+mj-cs"/>
        </a:defRPr>
      </a:lvl1pPr>
    </p:titleStyle>
    <p:bodyStyle>
      <a:lvl1pPr marL="347472" indent="-347472" algn="l" defTabSz="914400" rtl="0" eaLnBrk="1" latinLnBrk="0" hangingPunct="1">
        <a:lnSpc>
          <a:spcPct val="100000"/>
        </a:lnSpc>
        <a:spcBef>
          <a:spcPts val="720"/>
        </a:spcBef>
        <a:buSzPct val="100000"/>
        <a:buFont typeface="Arial" panose="020B0604020202020204" pitchFamily="34" charset="0"/>
        <a:buChar char="•"/>
        <a:defRPr sz="2800" kern="1200">
          <a:solidFill>
            <a:schemeClr val="tx1"/>
          </a:solidFill>
          <a:latin typeface="+mn-lt"/>
          <a:ea typeface="+mn-ea"/>
          <a:cs typeface="+mn-cs"/>
        </a:defRPr>
      </a:lvl1pPr>
      <a:lvl2pPr marL="685800" indent="-347472" algn="l" defTabSz="914400" rtl="0" eaLnBrk="1" latinLnBrk="0" hangingPunct="1">
        <a:lnSpc>
          <a:spcPct val="100000"/>
        </a:lnSpc>
        <a:spcBef>
          <a:spcPts val="720"/>
        </a:spcBef>
        <a:buFont typeface="Verdana" panose="020B0604030504040204" pitchFamily="34" charset="0"/>
        <a:buChar char="–"/>
        <a:defRPr sz="2400" kern="1200">
          <a:solidFill>
            <a:schemeClr val="tx1"/>
          </a:solidFill>
          <a:latin typeface="+mn-lt"/>
          <a:ea typeface="+mn-ea"/>
          <a:cs typeface="+mn-cs"/>
        </a:defRPr>
      </a:lvl2pPr>
      <a:lvl3pPr marL="1143000" indent="-347472" algn="l" defTabSz="914400" rtl="0" eaLnBrk="1" latinLnBrk="0" hangingPunct="1">
        <a:lnSpc>
          <a:spcPct val="100000"/>
        </a:lnSpc>
        <a:spcBef>
          <a:spcPts val="720"/>
        </a:spcBef>
        <a:buFont typeface="Wingdings" panose="05000000000000000000" pitchFamily="2" charset="2"/>
        <a:buChar char="§"/>
        <a:defRPr sz="2000" kern="1200">
          <a:solidFill>
            <a:schemeClr val="tx1"/>
          </a:solidFill>
          <a:latin typeface="+mn-lt"/>
          <a:ea typeface="+mn-ea"/>
          <a:cs typeface="+mn-cs"/>
        </a:defRPr>
      </a:lvl3pPr>
      <a:lvl4pPr marL="1600200" indent="-347472" algn="l" defTabSz="914400" rtl="0" eaLnBrk="1" latinLnBrk="0" hangingPunct="1">
        <a:lnSpc>
          <a:spcPct val="100000"/>
        </a:lnSpc>
        <a:spcBef>
          <a:spcPts val="720"/>
        </a:spcBef>
        <a:buFont typeface="Courier New" panose="02070309020205020404" pitchFamily="49" charset="0"/>
        <a:buChar char="o"/>
        <a:defRPr sz="1800" kern="1200">
          <a:solidFill>
            <a:schemeClr val="tx1"/>
          </a:solidFill>
          <a:latin typeface="+mn-lt"/>
          <a:ea typeface="+mn-ea"/>
          <a:cs typeface="+mn-cs"/>
        </a:defRPr>
      </a:lvl4pPr>
      <a:lvl5pPr marL="2057400" indent="-347472" algn="l" defTabSz="914400" rtl="0" eaLnBrk="1" latinLnBrk="0" hangingPunct="1">
        <a:lnSpc>
          <a:spcPct val="100000"/>
        </a:lnSpc>
        <a:spcBef>
          <a:spcPts val="72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r>
              <a:rPr lang="en-US" altLang="en-US" dirty="0"/>
              <a:t>Taxation of Individuals and Business Entities</a:t>
            </a:r>
          </a:p>
        </p:txBody>
      </p:sp>
      <p:sp>
        <p:nvSpPr>
          <p:cNvPr id="3075" name="Rectangle 3"/>
          <p:cNvSpPr>
            <a:spLocks noGrp="1" noChangeArrowheads="1"/>
          </p:cNvSpPr>
          <p:nvPr>
            <p:ph type="subTitle" idx="1"/>
          </p:nvPr>
        </p:nvSpPr>
        <p:spPr>
          <a:xfrm>
            <a:off x="3697682" y="3276600"/>
            <a:ext cx="3769917" cy="3210702"/>
          </a:xfrm>
        </p:spPr>
        <p:txBody>
          <a:bodyPr/>
          <a:lstStyle/>
          <a:p>
            <a:r>
              <a:rPr lang="en-US" altLang="en-US" dirty="0"/>
              <a:t>Tax Planning Strategies and Related Limitations</a:t>
            </a:r>
          </a:p>
        </p:txBody>
      </p:sp>
      <p:sp>
        <p:nvSpPr>
          <p:cNvPr id="6" name="Text Placeholder 5">
            <a:extLst>
              <a:ext uri="{FF2B5EF4-FFF2-40B4-BE49-F238E27FC236}">
                <a16:creationId xmlns:a16="http://schemas.microsoft.com/office/drawing/2014/main" id="{14695791-9B0A-408D-B013-1115EFE2915D}"/>
              </a:ext>
            </a:extLst>
          </p:cNvPr>
          <p:cNvSpPr>
            <a:spLocks noGrp="1"/>
          </p:cNvSpPr>
          <p:nvPr>
            <p:ph type="body" sz="quarter" idx="11"/>
          </p:nvPr>
        </p:nvSpPr>
        <p:spPr/>
        <p:txBody>
          <a:bodyPr/>
          <a:lstStyle/>
          <a:p>
            <a:r>
              <a:rPr lang="en-US" dirty="0"/>
              <a:t>2023 Edition</a:t>
            </a:r>
          </a:p>
        </p:txBody>
      </p:sp>
      <p:sp>
        <p:nvSpPr>
          <p:cNvPr id="7" name="Text Placeholder 6">
            <a:extLst>
              <a:ext uri="{FF2B5EF4-FFF2-40B4-BE49-F238E27FC236}">
                <a16:creationId xmlns:a16="http://schemas.microsoft.com/office/drawing/2014/main" id="{538A0C2C-5C25-4083-AC25-B6DAF3E86351}"/>
              </a:ext>
            </a:extLst>
          </p:cNvPr>
          <p:cNvSpPr>
            <a:spLocks noGrp="1"/>
          </p:cNvSpPr>
          <p:nvPr>
            <p:ph type="body" sz="quarter" idx="12"/>
          </p:nvPr>
        </p:nvSpPr>
        <p:spPr>
          <a:xfrm>
            <a:off x="3697683" y="2590800"/>
            <a:ext cx="3769917" cy="685800"/>
          </a:xfrm>
        </p:spPr>
        <p:txBody>
          <a:bodyPr/>
          <a:lstStyle/>
          <a:p>
            <a:r>
              <a:rPr lang="en-US" altLang="en-US" dirty="0"/>
              <a:t>Chapter 3</a:t>
            </a:r>
            <a:endParaRPr lang="en-US" dirty="0"/>
          </a:p>
        </p:txBody>
      </p:sp>
      <p:pic>
        <p:nvPicPr>
          <p:cNvPr id="9" name="Picture 8" descr="Graphical user interface&#10;&#10;Description automatically generated with medium confidence">
            <a:extLst>
              <a:ext uri="{FF2B5EF4-FFF2-40B4-BE49-F238E27FC236}">
                <a16:creationId xmlns:a16="http://schemas.microsoft.com/office/drawing/2014/main" id="{6424752A-8623-46DE-932D-D36DFD0DB2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981201"/>
            <a:ext cx="3124200" cy="4192286"/>
          </a:xfrm>
          <a:prstGeom prst="rect">
            <a:avLst/>
          </a:prstGeom>
          <a:ln w="3175">
            <a:solidFill>
              <a:schemeClr val="tx1"/>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noChangeArrowheads="1"/>
          </p:cNvSpPr>
          <p:nvPr>
            <p:ph idx="1"/>
          </p:nvPr>
        </p:nvSpPr>
        <p:spPr/>
        <p:txBody>
          <a:bodyPr>
            <a:noAutofit/>
          </a:bodyPr>
          <a:lstStyle/>
          <a:p>
            <a:pPr eaLnBrk="1" hangingPunct="1">
              <a:lnSpc>
                <a:spcPct val="90000"/>
              </a:lnSpc>
            </a:pPr>
            <a:r>
              <a:rPr lang="en-US" altLang="zh-HK" sz="2600" dirty="0">
                <a:ea typeface="新細明體" charset="-120"/>
              </a:rPr>
              <a:t>Mercedes, a calendar-year taxpayer, uses the cash method of accounting for her small business. On December 28th, she receives a $10,000 bill from her accountant for consulting services related to her small business. She can avoid late payment charges by paying the $10,000 bill before January 10th of next year. Assume that Mercedes’s marginal tax rate is 32 percent </a:t>
            </a:r>
            <a:r>
              <a:rPr lang="en-US" altLang="zh-HK" sz="2600" i="1" dirty="0">
                <a:ea typeface="新細明體" charset="-120"/>
              </a:rPr>
              <a:t>this year and next</a:t>
            </a:r>
            <a:r>
              <a:rPr lang="en-US" altLang="zh-HK" sz="2600" dirty="0">
                <a:ea typeface="新細明體" charset="-120"/>
              </a:rPr>
              <a:t> and that she can earn an after-tax rate of return of 10 percent on her investments. When should she pay the $10,000 bill—this year or next?</a:t>
            </a:r>
            <a:endParaRPr lang="en-US" altLang="en-US" sz="2600" dirty="0"/>
          </a:p>
        </p:txBody>
      </p:sp>
      <p:sp>
        <p:nvSpPr>
          <p:cNvPr id="12290" name="Rectangle 2"/>
          <p:cNvSpPr>
            <a:spLocks noGrp="1" noChangeArrowheads="1"/>
          </p:cNvSpPr>
          <p:nvPr>
            <p:ph type="title"/>
          </p:nvPr>
        </p:nvSpPr>
        <p:spPr/>
        <p:txBody>
          <a:bodyPr/>
          <a:lstStyle/>
          <a:p>
            <a:pPr eaLnBrk="1" hangingPunct="1"/>
            <a:r>
              <a:rPr lang="en-US" altLang="en-US" dirty="0"/>
              <a:t>Timing Strategies Example </a:t>
            </a:r>
            <a:br>
              <a:rPr lang="en-US" altLang="en-US" dirty="0"/>
            </a:br>
            <a:r>
              <a:rPr lang="en-US" altLang="en-US" dirty="0"/>
              <a:t>(1 of 2)</a:t>
            </a:r>
          </a:p>
        </p:txBody>
      </p:sp>
      <p:sp>
        <p:nvSpPr>
          <p:cNvPr id="2" name="Slide Number Placeholder 1">
            <a:extLst>
              <a:ext uri="{FF2B5EF4-FFF2-40B4-BE49-F238E27FC236}">
                <a16:creationId xmlns:a16="http://schemas.microsoft.com/office/drawing/2014/main" id="{11C215B5-191E-4747-BCB9-385BC8784597}"/>
              </a:ext>
            </a:extLst>
          </p:cNvPr>
          <p:cNvSpPr>
            <a:spLocks noGrp="1"/>
          </p:cNvSpPr>
          <p:nvPr>
            <p:ph type="sldNum" sz="quarter" idx="10"/>
          </p:nvPr>
        </p:nvSpPr>
        <p:spPr/>
        <p:txBody>
          <a:bodyPr/>
          <a:lstStyle/>
          <a:p>
            <a:r>
              <a:rPr lang="en-US" dirty="0"/>
              <a:t>3-</a:t>
            </a:r>
            <a:fld id="{847A6AB7-ED92-4CC2-895B-E46908831F7A}" type="slidenum">
              <a:rPr lang="en-US" smtClean="0"/>
              <a:pPr/>
              <a:t>10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Effect transition="in" filter="fade">
                                      <p:cBhvr>
                                        <p:cTn id="7" dur="2000"/>
                                        <p:tgtEl>
                                          <p:spTgt spid="1085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idx="1"/>
          </p:nvPr>
        </p:nvSpPr>
        <p:spPr/>
        <p:txBody>
          <a:bodyPr/>
          <a:lstStyle/>
          <a:p>
            <a:r>
              <a:rPr lang="en-US" altLang="zh-HK" b="1" dirty="0"/>
              <a:t>Mercedes should pay the bill this year</a:t>
            </a:r>
          </a:p>
          <a:p>
            <a:pPr lvl="1"/>
            <a:r>
              <a:rPr lang="en-US" altLang="zh-HK" dirty="0"/>
              <a:t>Present value tax savings if paying this year: $10,000 × 32% × 1 = $3,200</a:t>
            </a:r>
          </a:p>
          <a:p>
            <a:pPr lvl="1"/>
            <a:r>
              <a:rPr lang="en-US" altLang="zh-HK" dirty="0"/>
              <a:t>Present value tax savings if paying next year: $10,000 × 32% × .909 = $2,909</a:t>
            </a:r>
          </a:p>
        </p:txBody>
      </p:sp>
      <p:sp>
        <p:nvSpPr>
          <p:cNvPr id="13314" name="Rectangle 2"/>
          <p:cNvSpPr>
            <a:spLocks noGrp="1" noChangeArrowheads="1"/>
          </p:cNvSpPr>
          <p:nvPr>
            <p:ph type="title"/>
          </p:nvPr>
        </p:nvSpPr>
        <p:spPr/>
        <p:txBody>
          <a:bodyPr/>
          <a:lstStyle/>
          <a:p>
            <a:r>
              <a:rPr lang="en-US" altLang="en-US" dirty="0"/>
              <a:t>Timing Strategies Example</a:t>
            </a:r>
            <a:br>
              <a:rPr lang="en-US" altLang="en-US" dirty="0"/>
            </a:br>
            <a:r>
              <a:rPr lang="en-US" altLang="en-US" dirty="0"/>
              <a:t>(2 of 2)</a:t>
            </a:r>
          </a:p>
        </p:txBody>
      </p:sp>
      <p:sp>
        <p:nvSpPr>
          <p:cNvPr id="4" name="Slide Number Placeholder 3">
            <a:extLst>
              <a:ext uri="{FF2B5EF4-FFF2-40B4-BE49-F238E27FC236}">
                <a16:creationId xmlns:a16="http://schemas.microsoft.com/office/drawing/2014/main" id="{B08274F4-09B2-48B8-9F5A-B739E7B19009}"/>
              </a:ext>
            </a:extLst>
          </p:cNvPr>
          <p:cNvSpPr>
            <a:spLocks noGrp="1"/>
          </p:cNvSpPr>
          <p:nvPr>
            <p:ph type="sldNum" sz="quarter" idx="10"/>
          </p:nvPr>
        </p:nvSpPr>
        <p:spPr/>
        <p:txBody>
          <a:bodyPr/>
          <a:lstStyle/>
          <a:p>
            <a:r>
              <a:rPr lang="en-US" dirty="0"/>
              <a:t>3-</a:t>
            </a:r>
            <a:fld id="{847A6AB7-ED92-4CC2-895B-E46908831F7A}" type="slidenum">
              <a:rPr lang="en-US" smtClean="0"/>
              <a:pPr/>
              <a:t>11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fade">
                                      <p:cBhvr>
                                        <p:cTn id="7" dur="2000"/>
                                        <p:tgtEl>
                                          <p:spTgt spid="1095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9571">
                                            <p:txEl>
                                              <p:pRg st="1" end="1"/>
                                            </p:txEl>
                                          </p:spTgt>
                                        </p:tgtEl>
                                        <p:attrNameLst>
                                          <p:attrName>style.visibility</p:attrName>
                                        </p:attrNameLst>
                                      </p:cBhvr>
                                      <p:to>
                                        <p:strVal val="visible"/>
                                      </p:to>
                                    </p:set>
                                    <p:animEffect transition="in" filter="fade">
                                      <p:cBhvr>
                                        <p:cTn id="12" dur="2000"/>
                                        <p:tgtEl>
                                          <p:spTgt spid="1095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09571">
                                            <p:txEl>
                                              <p:pRg st="2" end="2"/>
                                            </p:txEl>
                                          </p:spTgt>
                                        </p:tgtEl>
                                        <p:attrNameLst>
                                          <p:attrName>style.visibility</p:attrName>
                                        </p:attrNameLst>
                                      </p:cBhvr>
                                      <p:to>
                                        <p:strVal val="visible"/>
                                      </p:to>
                                    </p:set>
                                    <p:animEffect transition="in" filter="fade">
                                      <p:cBhvr>
                                        <p:cTn id="17" dur="2000"/>
                                        <p:tgtEl>
                                          <p:spTgt spid="1095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3"/>
          <p:cNvSpPr>
            <a:spLocks noGrp="1" noChangeArrowheads="1"/>
          </p:cNvSpPr>
          <p:nvPr>
            <p:ph idx="1"/>
          </p:nvPr>
        </p:nvSpPr>
        <p:spPr/>
        <p:txBody>
          <a:bodyPr>
            <a:noAutofit/>
          </a:bodyPr>
          <a:lstStyle/>
          <a:p>
            <a:pPr eaLnBrk="1" hangingPunct="1"/>
            <a:r>
              <a:rPr lang="en-US" altLang="zh-HK" dirty="0">
                <a:ea typeface="新細明體" charset="-120"/>
              </a:rPr>
              <a:t>When tax rates are increasing, the taxpayer must calculate the optimal tax strategies for deductions and income. Why?</a:t>
            </a:r>
          </a:p>
          <a:p>
            <a:pPr lvl="1" eaLnBrk="1" hangingPunct="1"/>
            <a:r>
              <a:rPr lang="en-US" altLang="zh-HK" dirty="0">
                <a:ea typeface="新細明體" charset="-120"/>
              </a:rPr>
              <a:t>The taxpayer must calculate whether the benefit of accelerating deductions outweighs the disadvantage of recognizing deductions in a </a:t>
            </a:r>
            <a:r>
              <a:rPr lang="en-US" altLang="zh-HK" i="1" dirty="0">
                <a:ea typeface="新細明體" charset="-120"/>
              </a:rPr>
              <a:t>lower</a:t>
            </a:r>
            <a:r>
              <a:rPr lang="en-US" altLang="zh-HK" dirty="0">
                <a:ea typeface="新細明體" charset="-120"/>
              </a:rPr>
              <a:t>-tax-rate year. </a:t>
            </a:r>
          </a:p>
          <a:p>
            <a:pPr lvl="1" eaLnBrk="1" hangingPunct="1"/>
            <a:r>
              <a:rPr lang="en-US" altLang="zh-HK" dirty="0">
                <a:ea typeface="新細明體" charset="-120"/>
              </a:rPr>
              <a:t>The taxpayer must calculate whether the benefit of deferring income outweighs the disadvantage of recognizing income in a </a:t>
            </a:r>
            <a:r>
              <a:rPr lang="en-US" altLang="zh-HK" i="1" dirty="0">
                <a:ea typeface="新細明體" charset="-120"/>
              </a:rPr>
              <a:t>higher-</a:t>
            </a:r>
            <a:r>
              <a:rPr lang="en-US" altLang="zh-HK" dirty="0">
                <a:ea typeface="新細明體" charset="-120"/>
              </a:rPr>
              <a:t>tax-rate year. </a:t>
            </a:r>
            <a:endParaRPr lang="en-US" altLang="en-US" dirty="0"/>
          </a:p>
        </p:txBody>
      </p:sp>
      <p:sp>
        <p:nvSpPr>
          <p:cNvPr id="14338" name="Rectangle 2"/>
          <p:cNvSpPr>
            <a:spLocks noGrp="1" noChangeArrowheads="1"/>
          </p:cNvSpPr>
          <p:nvPr>
            <p:ph type="title"/>
          </p:nvPr>
        </p:nvSpPr>
        <p:spPr/>
        <p:txBody>
          <a:bodyPr/>
          <a:lstStyle/>
          <a:p>
            <a:pPr eaLnBrk="1" hangingPunct="1"/>
            <a:r>
              <a:rPr lang="en-US" altLang="en-US" dirty="0"/>
              <a:t>Timing Strategies When Tax Rates Change (1 of 2)</a:t>
            </a:r>
          </a:p>
        </p:txBody>
      </p:sp>
      <p:sp>
        <p:nvSpPr>
          <p:cNvPr id="2" name="Slide Number Placeholder 1">
            <a:extLst>
              <a:ext uri="{FF2B5EF4-FFF2-40B4-BE49-F238E27FC236}">
                <a16:creationId xmlns:a16="http://schemas.microsoft.com/office/drawing/2014/main" id="{F2FC615A-580F-4A5B-A79C-8B7E34145E09}"/>
              </a:ext>
            </a:extLst>
          </p:cNvPr>
          <p:cNvSpPr>
            <a:spLocks noGrp="1"/>
          </p:cNvSpPr>
          <p:nvPr>
            <p:ph type="sldNum" sz="quarter" idx="10"/>
          </p:nvPr>
        </p:nvSpPr>
        <p:spPr/>
        <p:txBody>
          <a:bodyPr/>
          <a:lstStyle/>
          <a:p>
            <a:r>
              <a:rPr lang="en-US" dirty="0"/>
              <a:t>3-</a:t>
            </a:r>
            <a:fld id="{847A6AB7-ED92-4CC2-895B-E46908831F7A}" type="slidenum">
              <a:rPr lang="en-US" smtClean="0"/>
              <a:pPr/>
              <a:t>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p:txBody>
          <a:bodyPr/>
          <a:lstStyle/>
          <a:p>
            <a:pPr eaLnBrk="1" hangingPunct="1"/>
            <a:r>
              <a:rPr lang="en-US" altLang="zh-HK" dirty="0">
                <a:ea typeface="新細明體" charset="-120"/>
              </a:rPr>
              <a:t>When tax rates are decreasing, taxpayers should accelerate tax deductions into earlier years and defer taxable income to later years. Why?</a:t>
            </a:r>
          </a:p>
          <a:p>
            <a:pPr lvl="1" eaLnBrk="1" hangingPunct="1"/>
            <a:r>
              <a:rPr lang="en-US" altLang="zh-HK" dirty="0">
                <a:ea typeface="新細明體" charset="-120"/>
              </a:rPr>
              <a:t>Accelerating deductions maximizes the present value of tax savings from deductions due to the acceleration of the deductions into </a:t>
            </a:r>
            <a:r>
              <a:rPr lang="en-US" altLang="zh-HK" i="1" dirty="0">
                <a:ea typeface="新細明體" charset="-120"/>
              </a:rPr>
              <a:t>earlier</a:t>
            </a:r>
            <a:r>
              <a:rPr lang="en-US" altLang="zh-HK" dirty="0">
                <a:ea typeface="新細明體" charset="-120"/>
              </a:rPr>
              <a:t> years with a </a:t>
            </a:r>
            <a:r>
              <a:rPr lang="en-US" altLang="zh-HK" i="1" dirty="0">
                <a:ea typeface="新細明體" charset="-120"/>
              </a:rPr>
              <a:t>higher</a:t>
            </a:r>
            <a:r>
              <a:rPr lang="en-US" altLang="zh-HK" dirty="0">
                <a:ea typeface="新細明體" charset="-120"/>
              </a:rPr>
              <a:t> tax rate. </a:t>
            </a:r>
          </a:p>
          <a:p>
            <a:pPr lvl="1" eaLnBrk="1" hangingPunct="1"/>
            <a:r>
              <a:rPr lang="en-US" altLang="zh-HK" dirty="0">
                <a:ea typeface="新細明體" charset="-120"/>
              </a:rPr>
              <a:t>Deferring income minimizes the present value of taxes paid due to the deferral of the income to later years with a </a:t>
            </a:r>
            <a:r>
              <a:rPr lang="en-US" altLang="zh-HK" i="1" dirty="0">
                <a:ea typeface="新細明體" charset="-120"/>
              </a:rPr>
              <a:t>lower</a:t>
            </a:r>
            <a:r>
              <a:rPr lang="en-US" altLang="zh-HK" dirty="0">
                <a:ea typeface="新細明體" charset="-120"/>
              </a:rPr>
              <a:t> tax rate. </a:t>
            </a:r>
            <a:endParaRPr lang="en-US" altLang="en-US" dirty="0"/>
          </a:p>
        </p:txBody>
      </p:sp>
      <p:sp>
        <p:nvSpPr>
          <p:cNvPr id="15362" name="Rectangle 2"/>
          <p:cNvSpPr>
            <a:spLocks noGrp="1" noChangeArrowheads="1"/>
          </p:cNvSpPr>
          <p:nvPr>
            <p:ph type="title"/>
          </p:nvPr>
        </p:nvSpPr>
        <p:spPr/>
        <p:txBody>
          <a:bodyPr/>
          <a:lstStyle/>
          <a:p>
            <a:pPr eaLnBrk="1" hangingPunct="1"/>
            <a:r>
              <a:rPr lang="en-US" altLang="en-US" dirty="0"/>
              <a:t>Timing Strategies When Tax Rates Change (2 of 2)</a:t>
            </a:r>
          </a:p>
        </p:txBody>
      </p:sp>
      <p:sp>
        <p:nvSpPr>
          <p:cNvPr id="2" name="Slide Number Placeholder 1">
            <a:extLst>
              <a:ext uri="{FF2B5EF4-FFF2-40B4-BE49-F238E27FC236}">
                <a16:creationId xmlns:a16="http://schemas.microsoft.com/office/drawing/2014/main" id="{08D9A2BC-6CED-4FB7-A7FE-C529D25631B9}"/>
              </a:ext>
            </a:extLst>
          </p:cNvPr>
          <p:cNvSpPr>
            <a:spLocks noGrp="1"/>
          </p:cNvSpPr>
          <p:nvPr>
            <p:ph type="sldNum" sz="quarter" idx="10"/>
          </p:nvPr>
        </p:nvSpPr>
        <p:spPr/>
        <p:txBody>
          <a:bodyPr/>
          <a:lstStyle/>
          <a:p>
            <a:r>
              <a:rPr lang="en-US" dirty="0"/>
              <a:t>3-</a:t>
            </a:r>
            <a:fld id="{847A6AB7-ED92-4CC2-895B-E46908831F7A}" type="slidenum">
              <a:rPr lang="en-US" smtClean="0"/>
              <a:pPr/>
              <a:t>13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05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5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05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p:txBody>
          <a:bodyPr/>
          <a:lstStyle/>
          <a:p>
            <a:pPr eaLnBrk="1" hangingPunct="1"/>
            <a:r>
              <a:rPr lang="en-US" altLang="zh-HK" sz="2600" dirty="0">
                <a:ea typeface="新細明體" charset="-120"/>
              </a:rPr>
              <a:t>Having decided she needs new equipment for her business, Mercedes is now considering whether to make the purchase and claim a corresponding $10,000 deduction at year-end or next year. Mercedes anticipates that, with the new machinery, her business income will rise such that her marginal rate will increase from 24 percent this year to 32 percent next year. Assuming her after-tax rate of return is 8 percent, what should Mercedes do? </a:t>
            </a:r>
            <a:endParaRPr lang="en-US" altLang="en-US" sz="2600" dirty="0"/>
          </a:p>
        </p:txBody>
      </p:sp>
      <p:sp>
        <p:nvSpPr>
          <p:cNvPr id="16386" name="Rectangle 2"/>
          <p:cNvSpPr>
            <a:spLocks noGrp="1" noChangeArrowheads="1"/>
          </p:cNvSpPr>
          <p:nvPr>
            <p:ph type="title"/>
          </p:nvPr>
        </p:nvSpPr>
        <p:spPr/>
        <p:txBody>
          <a:bodyPr/>
          <a:lstStyle/>
          <a:p>
            <a:pPr eaLnBrk="1" hangingPunct="1"/>
            <a:r>
              <a:rPr lang="en-US" altLang="en-US" dirty="0"/>
              <a:t>Tax Rate Change</a:t>
            </a:r>
          </a:p>
        </p:txBody>
      </p:sp>
      <p:sp>
        <p:nvSpPr>
          <p:cNvPr id="2" name="Slide Number Placeholder 1">
            <a:extLst>
              <a:ext uri="{FF2B5EF4-FFF2-40B4-BE49-F238E27FC236}">
                <a16:creationId xmlns:a16="http://schemas.microsoft.com/office/drawing/2014/main" id="{8C97BEFB-C7FB-486D-B799-D0DBAD703A9A}"/>
              </a:ext>
            </a:extLst>
          </p:cNvPr>
          <p:cNvSpPr>
            <a:spLocks noGrp="1"/>
          </p:cNvSpPr>
          <p:nvPr>
            <p:ph type="sldNum" sz="quarter" idx="10"/>
          </p:nvPr>
        </p:nvSpPr>
        <p:spPr/>
        <p:txBody>
          <a:bodyPr/>
          <a:lstStyle/>
          <a:p>
            <a:r>
              <a:rPr lang="en-US" dirty="0"/>
              <a:t>3-</a:t>
            </a:r>
            <a:fld id="{847A6AB7-ED92-4CC2-895B-E46908831F7A}"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p:txBody>
          <a:bodyPr/>
          <a:lstStyle/>
          <a:p>
            <a:r>
              <a:rPr lang="en-US" altLang="en-US" dirty="0"/>
              <a:t>Mercedes should pay the $10,000 in January.</a:t>
            </a:r>
          </a:p>
          <a:p>
            <a:r>
              <a:rPr lang="en-US" altLang="en-US" dirty="0"/>
              <a:t>Tax savings paid in December</a:t>
            </a:r>
          </a:p>
          <a:p>
            <a:pPr lvl="1"/>
            <a:r>
              <a:rPr lang="en-US" altLang="en-US" dirty="0"/>
              <a:t>$10,000 × 24% × 1 = $2,400</a:t>
            </a:r>
          </a:p>
          <a:p>
            <a:r>
              <a:rPr lang="en-US" altLang="en-US" dirty="0"/>
              <a:t>Tax savings paid in January</a:t>
            </a:r>
          </a:p>
          <a:p>
            <a:pPr lvl="1"/>
            <a:r>
              <a:rPr lang="en-US" altLang="en-US" dirty="0"/>
              <a:t>$10,000 × 32% = $3,200</a:t>
            </a:r>
          </a:p>
          <a:p>
            <a:pPr lvl="1"/>
            <a:r>
              <a:rPr lang="en-US" altLang="en-US" dirty="0"/>
              <a:t>Discount savings back to current year </a:t>
            </a:r>
          </a:p>
          <a:p>
            <a:pPr lvl="2"/>
            <a:r>
              <a:rPr lang="en-US" altLang="en-US" sz="2400" dirty="0"/>
              <a:t>3,200 × .826 = $2,963</a:t>
            </a:r>
          </a:p>
        </p:txBody>
      </p:sp>
      <p:sp>
        <p:nvSpPr>
          <p:cNvPr id="17410" name="Rectangle 2"/>
          <p:cNvSpPr>
            <a:spLocks noGrp="1" noChangeArrowheads="1"/>
          </p:cNvSpPr>
          <p:nvPr>
            <p:ph type="title"/>
          </p:nvPr>
        </p:nvSpPr>
        <p:spPr/>
        <p:txBody>
          <a:bodyPr/>
          <a:lstStyle/>
          <a:p>
            <a:r>
              <a:rPr lang="en-US" altLang="en-US" dirty="0"/>
              <a:t>Tax Rate Change Solution</a:t>
            </a:r>
          </a:p>
        </p:txBody>
      </p:sp>
      <p:sp>
        <p:nvSpPr>
          <p:cNvPr id="4" name="Slide Number Placeholder 3">
            <a:extLst>
              <a:ext uri="{FF2B5EF4-FFF2-40B4-BE49-F238E27FC236}">
                <a16:creationId xmlns:a16="http://schemas.microsoft.com/office/drawing/2014/main" id="{4AAC1E8E-94ED-4868-9745-0206C2344B4F}"/>
              </a:ext>
            </a:extLst>
          </p:cNvPr>
          <p:cNvSpPr>
            <a:spLocks noGrp="1"/>
          </p:cNvSpPr>
          <p:nvPr>
            <p:ph type="sldNum" sz="quarter" idx="10"/>
          </p:nvPr>
        </p:nvSpPr>
        <p:spPr/>
        <p:txBody>
          <a:bodyPr/>
          <a:lstStyle/>
          <a:p>
            <a:r>
              <a:rPr lang="en-US" dirty="0"/>
              <a:t>3-</a:t>
            </a:r>
            <a:fld id="{847A6AB7-ED92-4CC2-895B-E46908831F7A}" type="slidenum">
              <a:rPr lang="en-US" smtClean="0"/>
              <a:pPr/>
              <a:t>15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830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8307">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830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8307">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830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83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idx="1"/>
          </p:nvPr>
        </p:nvSpPr>
        <p:spPr/>
        <p:txBody>
          <a:bodyPr/>
          <a:lstStyle/>
          <a:p>
            <a:pPr eaLnBrk="1" hangingPunct="1">
              <a:lnSpc>
                <a:spcPct val="90000"/>
              </a:lnSpc>
            </a:pPr>
            <a:r>
              <a:rPr lang="en-US" altLang="en-US" sz="2400" dirty="0"/>
              <a:t>The tax deduction often cannot be accelerated without also accelerating the actual cash outflow that generates the deduction.</a:t>
            </a:r>
          </a:p>
          <a:p>
            <a:pPr eaLnBrk="1" hangingPunct="1">
              <a:lnSpc>
                <a:spcPct val="90000"/>
              </a:lnSpc>
            </a:pPr>
            <a:r>
              <a:rPr lang="en-US" altLang="en-US" sz="2400" dirty="0"/>
              <a:t>Tax law generally requires taxpayers to continue their investment to defer income recognition.</a:t>
            </a:r>
          </a:p>
          <a:p>
            <a:pPr eaLnBrk="1" hangingPunct="1">
              <a:lnSpc>
                <a:spcPct val="90000"/>
              </a:lnSpc>
            </a:pPr>
            <a:r>
              <a:rPr lang="en-US" altLang="en-US" sz="2400" dirty="0"/>
              <a:t>A deferral strategy may not be optimal if taxpayer has cash flow needs or if continuing the investment generates low returns or subjects taxpayer to unnecessary risk.</a:t>
            </a:r>
          </a:p>
          <a:p>
            <a:pPr eaLnBrk="1" hangingPunct="1">
              <a:lnSpc>
                <a:spcPct val="90000"/>
              </a:lnSpc>
            </a:pPr>
            <a:r>
              <a:rPr lang="en-US" altLang="en-US" sz="2400" b="1" dirty="0"/>
              <a:t>Constructive receipt doctrine:</a:t>
            </a:r>
            <a:r>
              <a:rPr lang="en-US" altLang="en-US" sz="2400" dirty="0"/>
              <a:t> taxpayer must recognize income when it is actually or constructively received.</a:t>
            </a:r>
          </a:p>
        </p:txBody>
      </p:sp>
      <p:sp>
        <p:nvSpPr>
          <p:cNvPr id="18434" name="Rectangle 2"/>
          <p:cNvSpPr>
            <a:spLocks noGrp="1" noChangeArrowheads="1"/>
          </p:cNvSpPr>
          <p:nvPr>
            <p:ph type="title"/>
          </p:nvPr>
        </p:nvSpPr>
        <p:spPr/>
        <p:txBody>
          <a:bodyPr/>
          <a:lstStyle/>
          <a:p>
            <a:pPr eaLnBrk="1" hangingPunct="1"/>
            <a:r>
              <a:rPr lang="en-US" altLang="en-US" dirty="0"/>
              <a:t>Limitations to Timing Strategies</a:t>
            </a:r>
          </a:p>
        </p:txBody>
      </p:sp>
      <p:sp>
        <p:nvSpPr>
          <p:cNvPr id="2" name="Slide Number Placeholder 1">
            <a:extLst>
              <a:ext uri="{FF2B5EF4-FFF2-40B4-BE49-F238E27FC236}">
                <a16:creationId xmlns:a16="http://schemas.microsoft.com/office/drawing/2014/main" id="{886C3E0A-5866-4833-AC2F-20477F716E43}"/>
              </a:ext>
            </a:extLst>
          </p:cNvPr>
          <p:cNvSpPr>
            <a:spLocks noGrp="1"/>
          </p:cNvSpPr>
          <p:nvPr>
            <p:ph type="sldNum" sz="quarter" idx="10"/>
          </p:nvPr>
        </p:nvSpPr>
        <p:spPr/>
        <p:txBody>
          <a:bodyPr/>
          <a:lstStyle/>
          <a:p>
            <a:r>
              <a:rPr lang="en-US" dirty="0"/>
              <a:t>3-</a:t>
            </a:r>
            <a:fld id="{847A6AB7-ED92-4CC2-895B-E46908831F7A}" type="slidenum">
              <a:rPr lang="en-US" smtClean="0"/>
              <a:pPr/>
              <a:t>16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52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523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523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idx="1"/>
          </p:nvPr>
        </p:nvSpPr>
        <p:spPr/>
        <p:txBody>
          <a:bodyPr>
            <a:noAutofit/>
          </a:bodyPr>
          <a:lstStyle/>
          <a:p>
            <a:r>
              <a:rPr lang="en-US" altLang="zh-HK" sz="2400" dirty="0"/>
              <a:t>Income shifting exploits the differences in tax rates across taxpayers by shifting income from high-tax-rate taxpayers (jurisdictions) to low-tax-rate taxpayers (jurisdictions) or shifting deductions from low-tax-rate taxpayers (jurisdictions) to high-tax-rate taxpayers (jurisdictions).</a:t>
            </a:r>
          </a:p>
          <a:p>
            <a:r>
              <a:rPr lang="en-US" altLang="en-US" sz="2400" dirty="0"/>
              <a:t>Transactions between family members</a:t>
            </a:r>
          </a:p>
          <a:p>
            <a:pPr lvl="1"/>
            <a:r>
              <a:rPr lang="en-US" altLang="en-US" sz="2000" dirty="0"/>
              <a:t>Children generally have lower marginal tax rates, and therefore parents may shift income to children so it will be taxed at the child’s tax rate.</a:t>
            </a:r>
          </a:p>
        </p:txBody>
      </p:sp>
      <p:sp>
        <p:nvSpPr>
          <p:cNvPr id="19458" name="Rectangle 2"/>
          <p:cNvSpPr>
            <a:spLocks noGrp="1" noChangeArrowheads="1"/>
          </p:cNvSpPr>
          <p:nvPr>
            <p:ph type="title"/>
          </p:nvPr>
        </p:nvSpPr>
        <p:spPr/>
        <p:txBody>
          <a:bodyPr/>
          <a:lstStyle/>
          <a:p>
            <a:r>
              <a:rPr lang="en-US" altLang="en-US" dirty="0"/>
              <a:t>Income-Shifting Strategies </a:t>
            </a:r>
            <a:br>
              <a:rPr lang="en-US" altLang="en-US" dirty="0"/>
            </a:br>
            <a:r>
              <a:rPr lang="en-US" altLang="en-US" dirty="0"/>
              <a:t>(1 of 3)</a:t>
            </a:r>
          </a:p>
        </p:txBody>
      </p:sp>
      <p:sp>
        <p:nvSpPr>
          <p:cNvPr id="4" name="Slide Number Placeholder 3">
            <a:extLst>
              <a:ext uri="{FF2B5EF4-FFF2-40B4-BE49-F238E27FC236}">
                <a16:creationId xmlns:a16="http://schemas.microsoft.com/office/drawing/2014/main" id="{53A83586-6116-41D2-9694-5662EFB76BC4}"/>
              </a:ext>
            </a:extLst>
          </p:cNvPr>
          <p:cNvSpPr>
            <a:spLocks noGrp="1"/>
          </p:cNvSpPr>
          <p:nvPr>
            <p:ph type="sldNum" sz="quarter" idx="10"/>
          </p:nvPr>
        </p:nvSpPr>
        <p:spPr/>
        <p:txBody>
          <a:bodyPr/>
          <a:lstStyle/>
          <a:p>
            <a:r>
              <a:rPr lang="en-US" dirty="0"/>
              <a:t>3-</a:t>
            </a:r>
            <a:fld id="{847A6AB7-ED92-4CC2-895B-E46908831F7A}" type="slidenum">
              <a:rPr lang="en-US" smtClean="0"/>
              <a:pPr/>
              <a:t>17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16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16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noChangeArrowheads="1"/>
          </p:cNvSpPr>
          <p:nvPr>
            <p:ph idx="1"/>
          </p:nvPr>
        </p:nvSpPr>
        <p:spPr/>
        <p:txBody>
          <a:bodyPr/>
          <a:lstStyle/>
          <a:p>
            <a:pPr eaLnBrk="1" hangingPunct="1"/>
            <a:r>
              <a:rPr lang="en-US" altLang="en-US" dirty="0"/>
              <a:t>Transactions between owners and their businesses</a:t>
            </a:r>
          </a:p>
          <a:p>
            <a:pPr lvl="1" eaLnBrk="1" hangingPunct="1"/>
            <a:r>
              <a:rPr lang="en-US" altLang="en-US" dirty="0"/>
              <a:t>Incorporating a business, and thus shifting income from an individual to the corporation, may result in lower current taxation of the business income. [See Example 3-8]</a:t>
            </a:r>
          </a:p>
          <a:p>
            <a:pPr lvl="1" eaLnBrk="1" hangingPunct="1"/>
            <a:r>
              <a:rPr lang="en-US" altLang="en-US" dirty="0"/>
              <a:t>Shifting income from a corporation to an owner through tax-deductible expenses (e.g., compensation, interest, rent) allows the owners to avoid double taxation on corporate profits.</a:t>
            </a:r>
          </a:p>
        </p:txBody>
      </p:sp>
      <p:sp>
        <p:nvSpPr>
          <p:cNvPr id="20482" name="Rectangle 2"/>
          <p:cNvSpPr>
            <a:spLocks noGrp="1" noChangeArrowheads="1"/>
          </p:cNvSpPr>
          <p:nvPr>
            <p:ph type="title"/>
          </p:nvPr>
        </p:nvSpPr>
        <p:spPr/>
        <p:txBody>
          <a:bodyPr/>
          <a:lstStyle/>
          <a:p>
            <a:r>
              <a:rPr lang="en-US" altLang="en-US" dirty="0"/>
              <a:t>Income-Shifting Strategies</a:t>
            </a:r>
            <a:br>
              <a:rPr lang="en-US" altLang="en-US" dirty="0"/>
            </a:br>
            <a:r>
              <a:rPr lang="en-US" altLang="en-US" dirty="0"/>
              <a:t>(2 of 3)</a:t>
            </a:r>
          </a:p>
        </p:txBody>
      </p:sp>
      <p:sp>
        <p:nvSpPr>
          <p:cNvPr id="2" name="Slide Number Placeholder 1">
            <a:extLst>
              <a:ext uri="{FF2B5EF4-FFF2-40B4-BE49-F238E27FC236}">
                <a16:creationId xmlns:a16="http://schemas.microsoft.com/office/drawing/2014/main" id="{554253F6-7FB0-4A4B-8115-18400FDC0445}"/>
              </a:ext>
            </a:extLst>
          </p:cNvPr>
          <p:cNvSpPr>
            <a:spLocks noGrp="1"/>
          </p:cNvSpPr>
          <p:nvPr>
            <p:ph type="sldNum" sz="quarter" idx="10"/>
          </p:nvPr>
        </p:nvSpPr>
        <p:spPr/>
        <p:txBody>
          <a:bodyPr/>
          <a:lstStyle/>
          <a:p>
            <a:r>
              <a:rPr lang="en-US" dirty="0"/>
              <a:t>3-</a:t>
            </a:r>
            <a:fld id="{847A6AB7-ED92-4CC2-895B-E46908831F7A}" type="slidenum">
              <a:rPr lang="en-US" smtClean="0"/>
              <a:pPr/>
              <a:t>18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lstStyle/>
          <a:p>
            <a:pPr eaLnBrk="1" hangingPunct="1"/>
            <a:r>
              <a:rPr lang="en-US" altLang="en-US" dirty="0"/>
              <a:t>Transactions across jurisdictions</a:t>
            </a:r>
          </a:p>
          <a:p>
            <a:pPr lvl="1" eaLnBrk="1" hangingPunct="1"/>
            <a:r>
              <a:rPr lang="en-US" altLang="en-US" dirty="0"/>
              <a:t>Income earned in different jurisdictions is often taxed very differently. Taxpayers can use these differences to maximize their after-tax wealth.</a:t>
            </a:r>
          </a:p>
          <a:p>
            <a:pPr eaLnBrk="1" hangingPunct="1"/>
            <a:r>
              <a:rPr lang="en-US" altLang="en-US" dirty="0"/>
              <a:t>IRS scrutiny of related-party transactions, implicit taxes, the kiddie tax, negative publicity, and judicial doctrines (assignment of income) limits income-shifting strategies.</a:t>
            </a:r>
          </a:p>
        </p:txBody>
      </p:sp>
      <p:sp>
        <p:nvSpPr>
          <p:cNvPr id="21506" name="Rectangle 2"/>
          <p:cNvSpPr>
            <a:spLocks noGrp="1" noChangeArrowheads="1"/>
          </p:cNvSpPr>
          <p:nvPr>
            <p:ph type="title"/>
          </p:nvPr>
        </p:nvSpPr>
        <p:spPr/>
        <p:txBody>
          <a:bodyPr/>
          <a:lstStyle/>
          <a:p>
            <a:r>
              <a:rPr lang="en-US" altLang="en-US" dirty="0"/>
              <a:t>Income-Shifting Strategies</a:t>
            </a:r>
            <a:br>
              <a:rPr lang="en-US" altLang="en-US" dirty="0"/>
            </a:br>
            <a:r>
              <a:rPr lang="en-US" altLang="en-US" dirty="0"/>
              <a:t>(3 of 3)</a:t>
            </a:r>
          </a:p>
        </p:txBody>
      </p:sp>
      <p:sp>
        <p:nvSpPr>
          <p:cNvPr id="2" name="Slide Number Placeholder 1">
            <a:extLst>
              <a:ext uri="{FF2B5EF4-FFF2-40B4-BE49-F238E27FC236}">
                <a16:creationId xmlns:a16="http://schemas.microsoft.com/office/drawing/2014/main" id="{95294498-2723-46C2-ADDE-1067C52B9DC3}"/>
              </a:ext>
            </a:extLst>
          </p:cNvPr>
          <p:cNvSpPr>
            <a:spLocks noGrp="1"/>
          </p:cNvSpPr>
          <p:nvPr>
            <p:ph type="sldNum" sz="quarter" idx="10"/>
          </p:nvPr>
        </p:nvSpPr>
        <p:spPr/>
        <p:txBody>
          <a:bodyPr/>
          <a:lstStyle/>
          <a:p>
            <a:r>
              <a:rPr lang="en-US" dirty="0"/>
              <a:t>3-</a:t>
            </a:r>
            <a:fld id="{847A6AB7-ED92-4CC2-895B-E46908831F7A}"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p:txBody>
          <a:bodyPr/>
          <a:lstStyle/>
          <a:p>
            <a:pPr marL="514350" indent="-514350">
              <a:spcBef>
                <a:spcPts val="1200"/>
              </a:spcBef>
              <a:buFont typeface="+mj-lt"/>
              <a:buAutoNum type="arabicPeriod"/>
            </a:pPr>
            <a:r>
              <a:rPr lang="en-US" altLang="zh-HK" dirty="0"/>
              <a:t>Identify the objectives of basic tax planning strategies. </a:t>
            </a:r>
          </a:p>
          <a:p>
            <a:pPr marL="514350" indent="-514350">
              <a:spcBef>
                <a:spcPts val="1200"/>
              </a:spcBef>
              <a:buFont typeface="+mj-lt"/>
              <a:buAutoNum type="arabicPeriod"/>
            </a:pPr>
            <a:r>
              <a:rPr lang="en-US" altLang="zh-HK" dirty="0"/>
              <a:t>Apply the timing strategy.</a:t>
            </a:r>
          </a:p>
          <a:p>
            <a:pPr marL="514350" indent="-514350">
              <a:spcBef>
                <a:spcPts val="1200"/>
              </a:spcBef>
              <a:buFont typeface="+mj-lt"/>
              <a:buAutoNum type="arabicPeriod"/>
            </a:pPr>
            <a:r>
              <a:rPr lang="en-US" altLang="zh-HK" dirty="0"/>
              <a:t>Apply the concept of present value to tax planning. </a:t>
            </a:r>
          </a:p>
          <a:p>
            <a:pPr marL="514350" indent="-514350">
              <a:spcBef>
                <a:spcPts val="1200"/>
              </a:spcBef>
              <a:buFont typeface="+mj-lt"/>
              <a:buAutoNum type="arabicPeriod"/>
            </a:pPr>
            <a:r>
              <a:rPr lang="en-US" altLang="zh-HK" dirty="0"/>
              <a:t>Apply the income-shifting strategy.</a:t>
            </a:r>
          </a:p>
        </p:txBody>
      </p:sp>
      <p:sp>
        <p:nvSpPr>
          <p:cNvPr id="4098" name="Rectangle 2"/>
          <p:cNvSpPr>
            <a:spLocks noGrp="1" noChangeArrowheads="1"/>
          </p:cNvSpPr>
          <p:nvPr>
            <p:ph type="title"/>
          </p:nvPr>
        </p:nvSpPr>
        <p:spPr/>
        <p:txBody>
          <a:bodyPr/>
          <a:lstStyle/>
          <a:p>
            <a:r>
              <a:rPr lang="en-US" altLang="en-US" dirty="0"/>
              <a:t>Learning Objectives (1 of 2)</a:t>
            </a:r>
          </a:p>
        </p:txBody>
      </p:sp>
      <p:sp>
        <p:nvSpPr>
          <p:cNvPr id="12" name="Slide Number Placeholder 11">
            <a:extLst>
              <a:ext uri="{FF2B5EF4-FFF2-40B4-BE49-F238E27FC236}">
                <a16:creationId xmlns:a16="http://schemas.microsoft.com/office/drawing/2014/main" id="{23C78950-8C67-468A-83B4-E1E78311DF4A}"/>
              </a:ext>
            </a:extLst>
          </p:cNvPr>
          <p:cNvSpPr>
            <a:spLocks noGrp="1"/>
          </p:cNvSpPr>
          <p:nvPr>
            <p:ph type="sldNum" sz="quarter" idx="10"/>
          </p:nvPr>
        </p:nvSpPr>
        <p:spPr/>
        <p:txBody>
          <a:bodyPr/>
          <a:lstStyle/>
          <a:p>
            <a:r>
              <a:rPr lang="en-US" dirty="0"/>
              <a:t>3-</a:t>
            </a:r>
            <a:fld id="{847A6AB7-ED92-4CC2-895B-E46908831F7A}"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p:txBody>
          <a:bodyPr/>
          <a:lstStyle/>
          <a:p>
            <a:r>
              <a:rPr lang="en-US" altLang="en-US" dirty="0"/>
              <a:t>Tax rates can vary across different activities.</a:t>
            </a:r>
          </a:p>
          <a:p>
            <a:pPr lvl="1"/>
            <a:r>
              <a:rPr lang="en-US" altLang="en-US" dirty="0"/>
              <a:t>Ordinary income is taxed at ordinary rates.</a:t>
            </a:r>
          </a:p>
          <a:p>
            <a:pPr lvl="1"/>
            <a:r>
              <a:rPr lang="en-US" altLang="en-US" dirty="0"/>
              <a:t>Long-term capital gains are taxed at preferential rates.</a:t>
            </a:r>
          </a:p>
          <a:p>
            <a:pPr lvl="1"/>
            <a:r>
              <a:rPr lang="en-US" altLang="en-US" dirty="0"/>
              <a:t>Some income is tax-exempt.</a:t>
            </a:r>
          </a:p>
        </p:txBody>
      </p:sp>
      <p:sp>
        <p:nvSpPr>
          <p:cNvPr id="22530" name="Rectangle 2"/>
          <p:cNvSpPr>
            <a:spLocks noGrp="1" noChangeArrowheads="1"/>
          </p:cNvSpPr>
          <p:nvPr>
            <p:ph type="title"/>
          </p:nvPr>
        </p:nvSpPr>
        <p:spPr/>
        <p:txBody>
          <a:bodyPr/>
          <a:lstStyle/>
          <a:p>
            <a:r>
              <a:rPr lang="en-US" altLang="en-US" dirty="0"/>
              <a:t>Conversion Strategies (1 of 2)</a:t>
            </a:r>
          </a:p>
        </p:txBody>
      </p:sp>
      <p:sp>
        <p:nvSpPr>
          <p:cNvPr id="2" name="Slide Number Placeholder 1">
            <a:extLst>
              <a:ext uri="{FF2B5EF4-FFF2-40B4-BE49-F238E27FC236}">
                <a16:creationId xmlns:a16="http://schemas.microsoft.com/office/drawing/2014/main" id="{4D94C47D-87DF-453D-9336-05314733568D}"/>
              </a:ext>
            </a:extLst>
          </p:cNvPr>
          <p:cNvSpPr>
            <a:spLocks noGrp="1"/>
          </p:cNvSpPr>
          <p:nvPr>
            <p:ph type="sldNum" sz="quarter" idx="10"/>
          </p:nvPr>
        </p:nvSpPr>
        <p:spPr/>
        <p:txBody>
          <a:bodyPr/>
          <a:lstStyle/>
          <a:p>
            <a:r>
              <a:rPr lang="en-US" dirty="0"/>
              <a:t>3-</a:t>
            </a:r>
            <a:fld id="{847A6AB7-ED92-4CC2-895B-E46908831F7A}" type="slidenum">
              <a:rPr lang="en-US" smtClean="0"/>
              <a:pPr/>
              <a:t>20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3"/>
          <p:cNvSpPr>
            <a:spLocks noGrp="1" noChangeArrowheads="1"/>
          </p:cNvSpPr>
          <p:nvPr>
            <p:ph idx="1"/>
          </p:nvPr>
        </p:nvSpPr>
        <p:spPr/>
        <p:txBody>
          <a:bodyPr>
            <a:normAutofit lnSpcReduction="10000"/>
          </a:bodyPr>
          <a:lstStyle/>
          <a:p>
            <a:r>
              <a:rPr lang="en-US" altLang="en-US" dirty="0"/>
              <a:t>The conversion strategy is based on the understanding that the tax law does not treat all types of income or deductions the same.</a:t>
            </a:r>
          </a:p>
          <a:p>
            <a:r>
              <a:rPr lang="en-US" altLang="en-US" dirty="0"/>
              <a:t>To implement the conversion strategy, you must: </a:t>
            </a:r>
          </a:p>
          <a:p>
            <a:pPr lvl="1"/>
            <a:r>
              <a:rPr lang="en-US" altLang="en-US" dirty="0"/>
              <a:t>Understand the differences in tax treatment across various types of income, expenses, and activities and </a:t>
            </a:r>
          </a:p>
          <a:p>
            <a:pPr lvl="1"/>
            <a:r>
              <a:rPr lang="en-US" altLang="en-US" dirty="0"/>
              <a:t>Have some ability to alter the nature of the income or expense to receive the more advantageous tax treatment.</a:t>
            </a:r>
          </a:p>
        </p:txBody>
      </p:sp>
      <p:sp>
        <p:nvSpPr>
          <p:cNvPr id="23554" name="Rectangle 2"/>
          <p:cNvSpPr>
            <a:spLocks noGrp="1" noChangeArrowheads="1"/>
          </p:cNvSpPr>
          <p:nvPr>
            <p:ph type="title"/>
          </p:nvPr>
        </p:nvSpPr>
        <p:spPr/>
        <p:txBody>
          <a:bodyPr/>
          <a:lstStyle/>
          <a:p>
            <a:r>
              <a:rPr lang="en-US" altLang="en-US" dirty="0"/>
              <a:t>Conversion Strategies (2 of 2)</a:t>
            </a:r>
          </a:p>
        </p:txBody>
      </p:sp>
      <p:sp>
        <p:nvSpPr>
          <p:cNvPr id="4" name="Slide Number Placeholder 3">
            <a:extLst>
              <a:ext uri="{FF2B5EF4-FFF2-40B4-BE49-F238E27FC236}">
                <a16:creationId xmlns:a16="http://schemas.microsoft.com/office/drawing/2014/main" id="{35F60CC4-1DE5-49AD-9685-02F5C446F99A}"/>
              </a:ext>
            </a:extLst>
          </p:cNvPr>
          <p:cNvSpPr>
            <a:spLocks noGrp="1"/>
          </p:cNvSpPr>
          <p:nvPr>
            <p:ph type="sldNum" sz="quarter" idx="10"/>
          </p:nvPr>
        </p:nvSpPr>
        <p:spPr/>
        <p:txBody>
          <a:bodyPr/>
          <a:lstStyle/>
          <a:p>
            <a:r>
              <a:rPr lang="en-US" dirty="0"/>
              <a:t>3-</a:t>
            </a:r>
            <a:fld id="{847A6AB7-ED92-4CC2-895B-E46908831F7A}" type="slidenum">
              <a:rPr lang="en-US" smtClean="0"/>
              <a:pPr/>
              <a:t>21</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878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78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878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a:normAutofit/>
          </a:bodyPr>
          <a:lstStyle/>
          <a:p>
            <a:pPr eaLnBrk="1" hangingPunct="1">
              <a:defRPr/>
            </a:pPr>
            <a:r>
              <a:rPr lang="en-US" altLang="zh-HK" sz="2400" dirty="0">
                <a:ea typeface="新細明體" charset="-120"/>
              </a:rPr>
              <a:t>Bill is contemplating three different investments, each with the same amount of risk: (A) a high-dividend stock that pays 8.5 percent dividends annually with no appreciation potential, (B) taxable corporate bonds that pay 9.7 percent interest annually, (C) tax-exempt municipal bonds that pay 6 percent interest annually. Assuming that dividends are taxed at 20 percent and that Bill’s marginal tax rate on ordinary income is 37 percent, which investment should Bill choose? </a:t>
            </a:r>
            <a:endParaRPr lang="en-US" sz="2400" dirty="0"/>
          </a:p>
        </p:txBody>
      </p:sp>
      <p:sp>
        <p:nvSpPr>
          <p:cNvPr id="24578" name="Rectangle 2"/>
          <p:cNvSpPr>
            <a:spLocks noGrp="1" noChangeArrowheads="1"/>
          </p:cNvSpPr>
          <p:nvPr>
            <p:ph type="title"/>
          </p:nvPr>
        </p:nvSpPr>
        <p:spPr/>
        <p:txBody>
          <a:bodyPr/>
          <a:lstStyle/>
          <a:p>
            <a:pPr eaLnBrk="1" hangingPunct="1"/>
            <a:r>
              <a:rPr lang="en-US" altLang="en-US" dirty="0"/>
              <a:t>Conversion Example</a:t>
            </a:r>
          </a:p>
        </p:txBody>
      </p:sp>
      <p:sp>
        <p:nvSpPr>
          <p:cNvPr id="2" name="Slide Number Placeholder 1">
            <a:extLst>
              <a:ext uri="{FF2B5EF4-FFF2-40B4-BE49-F238E27FC236}">
                <a16:creationId xmlns:a16="http://schemas.microsoft.com/office/drawing/2014/main" id="{B16D358D-E7B4-4B39-AB5A-1D605109E381}"/>
              </a:ext>
            </a:extLst>
          </p:cNvPr>
          <p:cNvSpPr>
            <a:spLocks noGrp="1"/>
          </p:cNvSpPr>
          <p:nvPr>
            <p:ph type="sldNum" sz="quarter" idx="10"/>
          </p:nvPr>
        </p:nvSpPr>
        <p:spPr/>
        <p:txBody>
          <a:bodyPr/>
          <a:lstStyle/>
          <a:p>
            <a:r>
              <a:rPr lang="en-US" dirty="0"/>
              <a:t>3-</a:t>
            </a:r>
            <a:fld id="{847A6AB7-ED92-4CC2-895B-E46908831F7A}"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noChangeArrowheads="1"/>
          </p:cNvSpPr>
          <p:nvPr>
            <p:ph idx="1"/>
          </p:nvPr>
        </p:nvSpPr>
        <p:spPr/>
        <p:txBody>
          <a:bodyPr/>
          <a:lstStyle/>
          <a:p>
            <a:r>
              <a:rPr lang="en-US" altLang="en-US" dirty="0"/>
              <a:t>High-dividend stock: 8.5% × (1 − 20%) = 6.8%</a:t>
            </a:r>
          </a:p>
          <a:p>
            <a:r>
              <a:rPr lang="en-US" altLang="en-US" dirty="0"/>
              <a:t>Corporate bond: 9.7% × (1 − 37%) = 6.1%</a:t>
            </a:r>
          </a:p>
          <a:p>
            <a:r>
              <a:rPr lang="en-US" altLang="en-US" dirty="0"/>
              <a:t>Municipal bond: 6% × (1 − 0%) = 6%</a:t>
            </a:r>
          </a:p>
          <a:p>
            <a:pPr eaLnBrk="1" hangingPunct="1"/>
            <a:endParaRPr lang="en-US" altLang="en-US" dirty="0"/>
          </a:p>
          <a:p>
            <a:pPr eaLnBrk="1" hangingPunct="1"/>
            <a:r>
              <a:rPr lang="en-US" altLang="en-US" dirty="0"/>
              <a:t>Therefore, the high-dividend stock would give the highest return for the investment.</a:t>
            </a:r>
          </a:p>
        </p:txBody>
      </p:sp>
      <p:sp>
        <p:nvSpPr>
          <p:cNvPr id="25602" name="Rectangle 2"/>
          <p:cNvSpPr>
            <a:spLocks noGrp="1" noChangeArrowheads="1"/>
          </p:cNvSpPr>
          <p:nvPr>
            <p:ph type="title"/>
          </p:nvPr>
        </p:nvSpPr>
        <p:spPr/>
        <p:txBody>
          <a:bodyPr/>
          <a:lstStyle/>
          <a:p>
            <a:pPr eaLnBrk="1" hangingPunct="1"/>
            <a:r>
              <a:rPr lang="en-US" altLang="en-US" dirty="0"/>
              <a:t>Conversion Example Solution</a:t>
            </a:r>
          </a:p>
        </p:txBody>
      </p:sp>
      <p:sp>
        <p:nvSpPr>
          <p:cNvPr id="2" name="Slide Number Placeholder 1">
            <a:extLst>
              <a:ext uri="{FF2B5EF4-FFF2-40B4-BE49-F238E27FC236}">
                <a16:creationId xmlns:a16="http://schemas.microsoft.com/office/drawing/2014/main" id="{3C70FCD9-80B0-4D53-9D50-FBFD4A0EDF05}"/>
              </a:ext>
            </a:extLst>
          </p:cNvPr>
          <p:cNvSpPr>
            <a:spLocks noGrp="1"/>
          </p:cNvSpPr>
          <p:nvPr>
            <p:ph type="sldNum" sz="quarter" idx="10"/>
          </p:nvPr>
        </p:nvSpPr>
        <p:spPr/>
        <p:txBody>
          <a:bodyPr/>
          <a:lstStyle/>
          <a:p>
            <a:r>
              <a:rPr lang="en-US" dirty="0"/>
              <a:t>3-</a:t>
            </a:r>
            <a:fld id="{847A6AB7-ED92-4CC2-895B-E46908831F7A}" type="slidenum">
              <a:rPr lang="en-US" smtClean="0"/>
              <a:pPr/>
              <a:t>23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445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44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p:txBody>
          <a:bodyPr/>
          <a:lstStyle/>
          <a:p>
            <a:r>
              <a:rPr lang="en-US" altLang="en-US" dirty="0"/>
              <a:t>The Code itself contains provisions to prevent a taxpayer from changing the nature of expenses and income.</a:t>
            </a:r>
          </a:p>
          <a:p>
            <a:r>
              <a:rPr lang="en-US" altLang="zh-HK" dirty="0"/>
              <a:t>Implicit taxes may also reduce or eliminate the advantages of conversion strategies.</a:t>
            </a:r>
            <a:endParaRPr lang="en-US" altLang="en-US" dirty="0"/>
          </a:p>
          <a:p>
            <a:r>
              <a:rPr lang="en-US" altLang="en-US" dirty="0"/>
              <a:t>Judicial doctrines such as business purpose, step transactions, substance-over-form, and economic substance may limit use of conversion strategies.</a:t>
            </a:r>
          </a:p>
        </p:txBody>
      </p:sp>
      <p:sp>
        <p:nvSpPr>
          <p:cNvPr id="26626" name="Rectangle 2"/>
          <p:cNvSpPr>
            <a:spLocks noGrp="1" noChangeArrowheads="1"/>
          </p:cNvSpPr>
          <p:nvPr>
            <p:ph type="title"/>
          </p:nvPr>
        </p:nvSpPr>
        <p:spPr/>
        <p:txBody>
          <a:bodyPr/>
          <a:lstStyle/>
          <a:p>
            <a:r>
              <a:rPr lang="en-US" altLang="en-US" dirty="0"/>
              <a:t>Limitations of Conversion Strategies</a:t>
            </a:r>
          </a:p>
        </p:txBody>
      </p:sp>
      <p:sp>
        <p:nvSpPr>
          <p:cNvPr id="4" name="Slide Number Placeholder 3">
            <a:extLst>
              <a:ext uri="{FF2B5EF4-FFF2-40B4-BE49-F238E27FC236}">
                <a16:creationId xmlns:a16="http://schemas.microsoft.com/office/drawing/2014/main" id="{6CA7F8D8-BC06-4084-8DF0-F9CED45A7A91}"/>
              </a:ext>
            </a:extLst>
          </p:cNvPr>
          <p:cNvSpPr>
            <a:spLocks noGrp="1"/>
          </p:cNvSpPr>
          <p:nvPr>
            <p:ph type="sldNum" sz="quarter" idx="10"/>
          </p:nvPr>
        </p:nvSpPr>
        <p:spPr/>
        <p:txBody>
          <a:bodyPr/>
          <a:lstStyle/>
          <a:p>
            <a:r>
              <a:rPr lang="en-US" dirty="0"/>
              <a:t>3-</a:t>
            </a:r>
            <a:fld id="{847A6AB7-ED92-4CC2-895B-E46908831F7A}"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idx="1"/>
          </p:nvPr>
        </p:nvSpPr>
        <p:spPr/>
        <p:txBody>
          <a:bodyPr/>
          <a:lstStyle/>
          <a:p>
            <a:r>
              <a:rPr lang="en-US" altLang="en-US" b="1" dirty="0"/>
              <a:t>Constructive Receipt (previously discussed)</a:t>
            </a:r>
          </a:p>
          <a:p>
            <a:r>
              <a:rPr lang="en-US" altLang="en-US" b="1" dirty="0"/>
              <a:t>Assignment of income:</a:t>
            </a:r>
          </a:p>
          <a:p>
            <a:pPr lvl="1"/>
            <a:r>
              <a:rPr lang="en-US" altLang="en-US" dirty="0"/>
              <a:t>Requires income to be taxed to the taxpayer who actually earns the income</a:t>
            </a:r>
          </a:p>
          <a:p>
            <a:pPr lvl="1"/>
            <a:r>
              <a:rPr lang="en-US" altLang="en-US" dirty="0"/>
              <a:t>Merely attributing a paycheck or dividend to another taxpayer does not transfer tax liability.</a:t>
            </a:r>
          </a:p>
          <a:p>
            <a:r>
              <a:rPr lang="en-US" altLang="en-US" b="1" dirty="0"/>
              <a:t>Related-party transactions:</a:t>
            </a:r>
          </a:p>
          <a:p>
            <a:pPr lvl="1"/>
            <a:r>
              <a:rPr lang="en-US" altLang="en-US" dirty="0"/>
              <a:t>IRS scrutinizes these transactions because they are often not </a:t>
            </a:r>
            <a:r>
              <a:rPr lang="en-US" altLang="en-US" b="1" dirty="0"/>
              <a:t>arm’s length transactions</a:t>
            </a:r>
            <a:r>
              <a:rPr lang="en-US" altLang="en-US" dirty="0"/>
              <a:t>.</a:t>
            </a:r>
            <a:endParaRPr lang="en-US" altLang="en-US" b="1" dirty="0"/>
          </a:p>
        </p:txBody>
      </p:sp>
      <p:sp>
        <p:nvSpPr>
          <p:cNvPr id="27650" name="Rectangle 2"/>
          <p:cNvSpPr>
            <a:spLocks noGrp="1" noChangeArrowheads="1"/>
          </p:cNvSpPr>
          <p:nvPr>
            <p:ph type="title"/>
          </p:nvPr>
        </p:nvSpPr>
        <p:spPr/>
        <p:txBody>
          <a:bodyPr>
            <a:noAutofit/>
          </a:bodyPr>
          <a:lstStyle/>
          <a:p>
            <a:r>
              <a:rPr lang="en-US" altLang="en-US" sz="2800" dirty="0"/>
              <a:t>Additional Limitations to Tax Planning Strategies: Judicial Doctrines (1 of 2)</a:t>
            </a:r>
          </a:p>
        </p:txBody>
      </p:sp>
      <p:sp>
        <p:nvSpPr>
          <p:cNvPr id="6" name="Slide Number Placeholder 5">
            <a:extLst>
              <a:ext uri="{FF2B5EF4-FFF2-40B4-BE49-F238E27FC236}">
                <a16:creationId xmlns:a16="http://schemas.microsoft.com/office/drawing/2014/main" id="{AD84C4C8-4B04-4E61-BF23-A69D19CD994A}"/>
              </a:ext>
            </a:extLst>
          </p:cNvPr>
          <p:cNvSpPr>
            <a:spLocks noGrp="1"/>
          </p:cNvSpPr>
          <p:nvPr>
            <p:ph type="sldNum" sz="quarter" idx="10"/>
          </p:nvPr>
        </p:nvSpPr>
        <p:spPr/>
        <p:txBody>
          <a:bodyPr/>
          <a:lstStyle/>
          <a:p>
            <a:r>
              <a:rPr lang="en-US" dirty="0"/>
              <a:t>3-</a:t>
            </a:r>
            <a:fld id="{847A6AB7-ED92-4CC2-895B-E46908831F7A}" type="slidenum">
              <a:rPr lang="en-US" smtClean="0"/>
              <a:pPr/>
              <a:t>25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3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03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035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035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03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3"/>
          <p:cNvSpPr>
            <a:spLocks noGrp="1" noChangeArrowheads="1"/>
          </p:cNvSpPr>
          <p:nvPr>
            <p:ph idx="1"/>
          </p:nvPr>
        </p:nvSpPr>
        <p:spPr/>
        <p:txBody>
          <a:bodyPr>
            <a:normAutofit fontScale="85000" lnSpcReduction="20000"/>
          </a:bodyPr>
          <a:lstStyle/>
          <a:p>
            <a:r>
              <a:rPr lang="en-US" b="1" dirty="0"/>
              <a:t>Business purpose doctrine</a:t>
            </a:r>
            <a:r>
              <a:rPr lang="en-US" dirty="0"/>
              <a:t>:</a:t>
            </a:r>
          </a:p>
          <a:p>
            <a:pPr lvl="1"/>
            <a:r>
              <a:rPr lang="en-US" dirty="0"/>
              <a:t>IRS has the power to disallow business expenses for transactions that don’t have a business purpose.</a:t>
            </a:r>
          </a:p>
          <a:p>
            <a:r>
              <a:rPr lang="en-US" b="1" dirty="0"/>
              <a:t>Step-transaction doctrine</a:t>
            </a:r>
            <a:r>
              <a:rPr lang="en-US" dirty="0"/>
              <a:t>: </a:t>
            </a:r>
          </a:p>
          <a:p>
            <a:pPr lvl="1"/>
            <a:r>
              <a:rPr lang="en-US" dirty="0"/>
              <a:t>IRS has the power to collapse a series of transactions into one to determine tax liability.</a:t>
            </a:r>
          </a:p>
          <a:p>
            <a:r>
              <a:rPr lang="en-US" b="1" dirty="0"/>
              <a:t>Substance-over-form doctrine</a:t>
            </a:r>
            <a:r>
              <a:rPr lang="en-US" dirty="0"/>
              <a:t>: </a:t>
            </a:r>
          </a:p>
          <a:p>
            <a:pPr lvl="1"/>
            <a:r>
              <a:rPr lang="en-US" dirty="0"/>
              <a:t>IRS can reclassify a transaction according to its substance (instead of its form).</a:t>
            </a:r>
          </a:p>
          <a:p>
            <a:r>
              <a:rPr lang="en-US" b="1" dirty="0"/>
              <a:t>Economic substance doctrine</a:t>
            </a:r>
            <a:r>
              <a:rPr lang="en-US" dirty="0"/>
              <a:t>:</a:t>
            </a:r>
          </a:p>
          <a:p>
            <a:pPr lvl="1"/>
            <a:r>
              <a:rPr lang="en-US" dirty="0"/>
              <a:t>Transactions must meet two criteria</a:t>
            </a:r>
          </a:p>
          <a:p>
            <a:pPr marL="1252728" lvl="2" indent="-457200">
              <a:buFont typeface="+mj-lt"/>
              <a:buAutoNum type="arabicPeriod"/>
            </a:pPr>
            <a:r>
              <a:rPr lang="en-US" dirty="0"/>
              <a:t>Transaction must meaningfully change a taxpayer’s economic position (excluding any federal income tax effects).</a:t>
            </a:r>
          </a:p>
          <a:p>
            <a:pPr marL="1252728" lvl="2" indent="-457200">
              <a:buFont typeface="+mj-lt"/>
              <a:buAutoNum type="arabicPeriod"/>
            </a:pPr>
            <a:r>
              <a:rPr lang="en-US" dirty="0"/>
              <a:t>Taxpayer must have a substantial purpose (other than tax avoidance) for the transaction.</a:t>
            </a:r>
          </a:p>
        </p:txBody>
      </p:sp>
      <p:sp>
        <p:nvSpPr>
          <p:cNvPr id="28674" name="Rectangle 2"/>
          <p:cNvSpPr>
            <a:spLocks noGrp="1" noChangeArrowheads="1"/>
          </p:cNvSpPr>
          <p:nvPr>
            <p:ph type="title"/>
          </p:nvPr>
        </p:nvSpPr>
        <p:spPr/>
        <p:txBody>
          <a:bodyPr>
            <a:noAutofit/>
          </a:bodyPr>
          <a:lstStyle/>
          <a:p>
            <a:r>
              <a:rPr lang="en-US" altLang="en-US" sz="2800" dirty="0"/>
              <a:t>Additional Limitations to Tax Planning Strategies: Judicial Doctrines (2 of 2)</a:t>
            </a:r>
          </a:p>
        </p:txBody>
      </p:sp>
      <p:sp>
        <p:nvSpPr>
          <p:cNvPr id="6" name="Slide Number Placeholder 5">
            <a:extLst>
              <a:ext uri="{FF2B5EF4-FFF2-40B4-BE49-F238E27FC236}">
                <a16:creationId xmlns:a16="http://schemas.microsoft.com/office/drawing/2014/main" id="{4D719A7F-496D-4CEF-A4C9-E3FAF16EBF23}"/>
              </a:ext>
            </a:extLst>
          </p:cNvPr>
          <p:cNvSpPr>
            <a:spLocks noGrp="1"/>
          </p:cNvSpPr>
          <p:nvPr>
            <p:ph type="sldNum" sz="quarter" idx="10"/>
          </p:nvPr>
        </p:nvSpPr>
        <p:spPr/>
        <p:txBody>
          <a:bodyPr/>
          <a:lstStyle/>
          <a:p>
            <a:r>
              <a:rPr lang="en-US" dirty="0"/>
              <a:t>3-</a:t>
            </a:r>
            <a:fld id="{847A6AB7-ED92-4CC2-895B-E46908831F7A}" type="slidenum">
              <a:rPr lang="en-US" smtClean="0"/>
              <a:pPr/>
              <a:t>26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137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13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1379">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1379">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1379">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1379">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1379">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1379">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137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p:txBody>
          <a:bodyPr>
            <a:normAutofit/>
          </a:bodyPr>
          <a:lstStyle/>
          <a:p>
            <a:r>
              <a:rPr lang="en-US" altLang="zh-HK" sz="2400" dirty="0"/>
              <a:t>“Over and over again courts have said that there is nothing sinister in so arranging one’s affairs as to keep taxes as low as possible. Everybody does so, rich or poor; and all do right, for nobody owes any public duty to pay more than the law demands: taxes are enforced exactions, not voluntary contributions. To demand more in the name of morals is mere cant.” </a:t>
            </a:r>
          </a:p>
          <a:p>
            <a:pPr marL="338328" lvl="1" indent="0" algn="r">
              <a:spcBef>
                <a:spcPts val="0"/>
              </a:spcBef>
              <a:buNone/>
            </a:pPr>
            <a:r>
              <a:rPr lang="en-US" altLang="en-US" sz="2000" dirty="0"/>
              <a:t>Judge Learned Hand</a:t>
            </a:r>
          </a:p>
          <a:p>
            <a:pPr marL="338328" lvl="1" indent="0" algn="r">
              <a:spcBef>
                <a:spcPts val="0"/>
              </a:spcBef>
              <a:buNone/>
            </a:pPr>
            <a:r>
              <a:rPr lang="en-US" altLang="en-US" sz="2000" i="1" dirty="0"/>
              <a:t>Commissioner vs. Newman</a:t>
            </a:r>
          </a:p>
        </p:txBody>
      </p:sp>
      <p:sp>
        <p:nvSpPr>
          <p:cNvPr id="29698" name="Rectangle 2"/>
          <p:cNvSpPr>
            <a:spLocks noGrp="1" noChangeArrowheads="1"/>
          </p:cNvSpPr>
          <p:nvPr>
            <p:ph type="title"/>
          </p:nvPr>
        </p:nvSpPr>
        <p:spPr/>
        <p:txBody>
          <a:bodyPr>
            <a:normAutofit fontScale="90000"/>
          </a:bodyPr>
          <a:lstStyle/>
          <a:p>
            <a:r>
              <a:rPr lang="en-US" altLang="en-US" dirty="0"/>
              <a:t>Tax Avoidance versus Tax Evasion</a:t>
            </a:r>
            <a:br>
              <a:rPr lang="en-US" altLang="en-US" dirty="0"/>
            </a:br>
            <a:r>
              <a:rPr lang="en-US" altLang="en-US" dirty="0"/>
              <a:t>(1 of 2)</a:t>
            </a:r>
          </a:p>
        </p:txBody>
      </p:sp>
      <p:sp>
        <p:nvSpPr>
          <p:cNvPr id="4" name="Slide Number Placeholder 3">
            <a:extLst>
              <a:ext uri="{FF2B5EF4-FFF2-40B4-BE49-F238E27FC236}">
                <a16:creationId xmlns:a16="http://schemas.microsoft.com/office/drawing/2014/main" id="{96158559-17B2-4636-A098-D70827C6D067}"/>
              </a:ext>
            </a:extLst>
          </p:cNvPr>
          <p:cNvSpPr>
            <a:spLocks noGrp="1"/>
          </p:cNvSpPr>
          <p:nvPr>
            <p:ph type="sldNum" sz="quarter" idx="10"/>
          </p:nvPr>
        </p:nvSpPr>
        <p:spPr/>
        <p:txBody>
          <a:bodyPr/>
          <a:lstStyle/>
          <a:p>
            <a:r>
              <a:rPr lang="en-US" dirty="0"/>
              <a:t>3-</a:t>
            </a:r>
            <a:fld id="{847A6AB7-ED92-4CC2-895B-E46908831F7A}"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p:txBody>
          <a:bodyPr/>
          <a:lstStyle/>
          <a:p>
            <a:r>
              <a:rPr lang="en-US" altLang="en-US" dirty="0"/>
              <a:t>The previous strategies fall into legal tax avoidance.</a:t>
            </a:r>
          </a:p>
          <a:p>
            <a:r>
              <a:rPr lang="en-US" altLang="en-US" b="1" dirty="0"/>
              <a:t>Tax evasion:</a:t>
            </a:r>
            <a:r>
              <a:rPr lang="en-US" altLang="en-US" dirty="0"/>
              <a:t> the willful attempt to defraud the government</a:t>
            </a:r>
          </a:p>
          <a:p>
            <a:pPr lvl="1"/>
            <a:r>
              <a:rPr lang="en-US" altLang="en-US" dirty="0"/>
              <a:t>This is outside the confines of legal tax avoidance.</a:t>
            </a:r>
          </a:p>
          <a:p>
            <a:pPr lvl="1"/>
            <a:r>
              <a:rPr lang="en-US" altLang="en-US" dirty="0"/>
              <a:t>May land the taxpayer in prison</a:t>
            </a:r>
          </a:p>
        </p:txBody>
      </p:sp>
      <p:sp>
        <p:nvSpPr>
          <p:cNvPr id="30722" name="Rectangle 2"/>
          <p:cNvSpPr>
            <a:spLocks noGrp="1" noChangeArrowheads="1"/>
          </p:cNvSpPr>
          <p:nvPr>
            <p:ph type="title"/>
          </p:nvPr>
        </p:nvSpPr>
        <p:spPr/>
        <p:txBody>
          <a:bodyPr>
            <a:normAutofit fontScale="90000"/>
          </a:bodyPr>
          <a:lstStyle/>
          <a:p>
            <a:r>
              <a:rPr lang="en-US" altLang="en-US" dirty="0"/>
              <a:t>Tax Avoidance versus Tax Evasion</a:t>
            </a:r>
            <a:br>
              <a:rPr lang="en-US" altLang="en-US" dirty="0"/>
            </a:br>
            <a:r>
              <a:rPr lang="en-US" altLang="en-US" dirty="0"/>
              <a:t>(2 of 2)</a:t>
            </a:r>
          </a:p>
        </p:txBody>
      </p:sp>
      <p:sp>
        <p:nvSpPr>
          <p:cNvPr id="4" name="Slide Number Placeholder 3">
            <a:extLst>
              <a:ext uri="{FF2B5EF4-FFF2-40B4-BE49-F238E27FC236}">
                <a16:creationId xmlns:a16="http://schemas.microsoft.com/office/drawing/2014/main" id="{248668BC-7DA4-45BC-B5D9-4903E90E9C32}"/>
              </a:ext>
            </a:extLst>
          </p:cNvPr>
          <p:cNvSpPr>
            <a:spLocks noGrp="1"/>
          </p:cNvSpPr>
          <p:nvPr>
            <p:ph type="sldNum" sz="quarter" idx="10"/>
          </p:nvPr>
        </p:nvSpPr>
        <p:spPr/>
        <p:txBody>
          <a:bodyPr/>
          <a:lstStyle/>
          <a:p>
            <a:r>
              <a:rPr lang="en-US" dirty="0"/>
              <a:t>3-</a:t>
            </a:r>
            <a:fld id="{847A6AB7-ED92-4CC2-895B-E46908831F7A}"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C6AC2A-3C77-4976-8439-A84046DEFD41}"/>
              </a:ext>
            </a:extLst>
          </p:cNvPr>
          <p:cNvSpPr>
            <a:spLocks noGrp="1"/>
          </p:cNvSpPr>
          <p:nvPr>
            <p:ph type="title"/>
          </p:nvPr>
        </p:nvSpPr>
        <p:spPr/>
        <p:txBody>
          <a:bodyPr/>
          <a:lstStyle/>
          <a:p>
            <a:r>
              <a:rPr lang="en-US" dirty="0"/>
              <a:t>End of Presentation</a:t>
            </a:r>
          </a:p>
        </p:txBody>
      </p:sp>
      <p:sp>
        <p:nvSpPr>
          <p:cNvPr id="6" name="Slide Number Placeholder 5">
            <a:extLst>
              <a:ext uri="{FF2B5EF4-FFF2-40B4-BE49-F238E27FC236}">
                <a16:creationId xmlns:a16="http://schemas.microsoft.com/office/drawing/2014/main" id="{2BED7CF2-8CD7-4C6D-B095-365E01492452}"/>
              </a:ext>
            </a:extLst>
          </p:cNvPr>
          <p:cNvSpPr>
            <a:spLocks noGrp="1"/>
          </p:cNvSpPr>
          <p:nvPr>
            <p:ph type="sldNum" sz="quarter" idx="10"/>
          </p:nvPr>
        </p:nvSpPr>
        <p:spPr/>
        <p:txBody>
          <a:bodyPr/>
          <a:lstStyle/>
          <a:p>
            <a:r>
              <a:rPr lang="en-US" dirty="0"/>
              <a:t>3-</a:t>
            </a:r>
            <a:fld id="{847A6AB7-ED92-4CC2-895B-E46908831F7A}" type="slidenum">
              <a:rPr lang="en-US" smtClean="0"/>
              <a:pPr/>
              <a:t>29</a:t>
            </a:fld>
            <a:endParaRPr lang="en-US" dirty="0"/>
          </a:p>
        </p:txBody>
      </p:sp>
    </p:spTree>
    <p:extLst>
      <p:ext uri="{BB962C8B-B14F-4D97-AF65-F5344CB8AC3E}">
        <p14:creationId xmlns:p14="http://schemas.microsoft.com/office/powerpoint/2010/main" val="795495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p:txBody>
          <a:bodyPr/>
          <a:lstStyle/>
          <a:p>
            <a:pPr marL="514350" indent="-514350">
              <a:spcBef>
                <a:spcPts val="1200"/>
              </a:spcBef>
              <a:buFont typeface="+mj-lt"/>
              <a:buAutoNum type="arabicPeriod" startAt="5"/>
            </a:pPr>
            <a:r>
              <a:rPr lang="en-US" altLang="zh-HK" dirty="0"/>
              <a:t>Apply the conversion strategy. </a:t>
            </a:r>
          </a:p>
          <a:p>
            <a:pPr marL="514350" indent="-514350">
              <a:spcBef>
                <a:spcPts val="1200"/>
              </a:spcBef>
              <a:buFont typeface="+mj-lt"/>
              <a:buAutoNum type="arabicPeriod" startAt="5"/>
            </a:pPr>
            <a:r>
              <a:rPr lang="en-US" altLang="zh-HK" dirty="0"/>
              <a:t>Describe basic judicial doctrines that limit tax planning strategies.</a:t>
            </a:r>
          </a:p>
          <a:p>
            <a:pPr marL="514350" indent="-514350">
              <a:spcBef>
                <a:spcPts val="1200"/>
              </a:spcBef>
              <a:buFont typeface="+mj-lt"/>
              <a:buAutoNum type="arabicPeriod" startAt="5"/>
            </a:pPr>
            <a:r>
              <a:rPr lang="en-US" altLang="zh-HK" dirty="0"/>
              <a:t>Contrast tax avoidance and tax evasion.</a:t>
            </a:r>
          </a:p>
        </p:txBody>
      </p:sp>
      <p:sp>
        <p:nvSpPr>
          <p:cNvPr id="5122" name="Rectangle 2"/>
          <p:cNvSpPr>
            <a:spLocks noGrp="1" noChangeArrowheads="1"/>
          </p:cNvSpPr>
          <p:nvPr>
            <p:ph type="title"/>
          </p:nvPr>
        </p:nvSpPr>
        <p:spPr/>
        <p:txBody>
          <a:bodyPr/>
          <a:lstStyle/>
          <a:p>
            <a:r>
              <a:rPr lang="en-US" altLang="en-US" dirty="0"/>
              <a:t>Learning Objectives (2 of 2)</a:t>
            </a:r>
          </a:p>
        </p:txBody>
      </p:sp>
      <p:sp>
        <p:nvSpPr>
          <p:cNvPr id="10" name="Slide Number Placeholder 9">
            <a:extLst>
              <a:ext uri="{FF2B5EF4-FFF2-40B4-BE49-F238E27FC236}">
                <a16:creationId xmlns:a16="http://schemas.microsoft.com/office/drawing/2014/main" id="{CDD6BC4E-A9A6-456D-8359-DBFEF48A7722}"/>
              </a:ext>
            </a:extLst>
          </p:cNvPr>
          <p:cNvSpPr>
            <a:spLocks noGrp="1"/>
          </p:cNvSpPr>
          <p:nvPr>
            <p:ph type="sldNum" sz="quarter" idx="10"/>
          </p:nvPr>
        </p:nvSpPr>
        <p:spPr/>
        <p:txBody>
          <a:bodyPr/>
          <a:lstStyle/>
          <a:p>
            <a:r>
              <a:rPr lang="en-US" dirty="0"/>
              <a:t>3-</a:t>
            </a:r>
            <a:fld id="{847A6AB7-ED92-4CC2-895B-E46908831F7A}"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idx="1"/>
          </p:nvPr>
        </p:nvSpPr>
        <p:spPr/>
        <p:txBody>
          <a:bodyPr>
            <a:normAutofit lnSpcReduction="10000"/>
          </a:bodyPr>
          <a:lstStyle/>
          <a:p>
            <a:r>
              <a:rPr lang="en-US" altLang="en-US" dirty="0"/>
              <a:t>Effective planning requires consideration of both </a:t>
            </a:r>
            <a:r>
              <a:rPr lang="en-US" altLang="en-US" b="1" dirty="0"/>
              <a:t>tax</a:t>
            </a:r>
            <a:r>
              <a:rPr lang="en-US" altLang="en-US" dirty="0"/>
              <a:t> and </a:t>
            </a:r>
            <a:r>
              <a:rPr lang="en-US" altLang="en-US" b="1" dirty="0"/>
              <a:t>nontax</a:t>
            </a:r>
            <a:r>
              <a:rPr lang="en-US" altLang="en-US" dirty="0"/>
              <a:t> factors.</a:t>
            </a:r>
          </a:p>
          <a:p>
            <a:r>
              <a:rPr lang="en-US" altLang="en-US" dirty="0"/>
              <a:t>In general terms, effective tax planning </a:t>
            </a:r>
            <a:r>
              <a:rPr lang="en-US" altLang="en-US" b="1" dirty="0"/>
              <a:t>maximizes</a:t>
            </a:r>
            <a:r>
              <a:rPr lang="en-US" altLang="en-US" dirty="0"/>
              <a:t> the taxpayer’s </a:t>
            </a:r>
            <a:r>
              <a:rPr lang="en-US" altLang="en-US" b="1" dirty="0"/>
              <a:t>after-tax wealth</a:t>
            </a:r>
            <a:r>
              <a:rPr lang="en-US" altLang="en-US" dirty="0"/>
              <a:t> while achieving the taxpayer’s </a:t>
            </a:r>
            <a:r>
              <a:rPr lang="en-US" altLang="en-US" b="1" dirty="0"/>
              <a:t>nontax goals</a:t>
            </a:r>
            <a:r>
              <a:rPr lang="en-US" altLang="en-US" dirty="0"/>
              <a:t>.</a:t>
            </a:r>
            <a:endParaRPr lang="en-US" altLang="en-US" b="1" dirty="0"/>
          </a:p>
          <a:p>
            <a:r>
              <a:rPr lang="en-US" altLang="en-US" dirty="0"/>
              <a:t>Three parties to every transaction: </a:t>
            </a:r>
            <a:r>
              <a:rPr lang="en-US" altLang="en-US" b="1" dirty="0"/>
              <a:t>taxpayer,</a:t>
            </a:r>
            <a:r>
              <a:rPr lang="en-US" altLang="en-US" dirty="0"/>
              <a:t> </a:t>
            </a:r>
            <a:r>
              <a:rPr lang="en-US" altLang="en-US" b="1" dirty="0"/>
              <a:t>other transacting party,</a:t>
            </a:r>
            <a:r>
              <a:rPr lang="en-US" altLang="en-US" dirty="0"/>
              <a:t> and the </a:t>
            </a:r>
            <a:r>
              <a:rPr lang="en-US" altLang="en-US" b="1" dirty="0"/>
              <a:t>government</a:t>
            </a:r>
          </a:p>
          <a:p>
            <a:r>
              <a:rPr lang="en-US" altLang="en-US" dirty="0"/>
              <a:t>Three basic planning strategies: </a:t>
            </a:r>
            <a:r>
              <a:rPr lang="en-US" altLang="en-US" b="1" dirty="0"/>
              <a:t>timing</a:t>
            </a:r>
            <a:r>
              <a:rPr lang="en-US" altLang="en-US" dirty="0"/>
              <a:t>, </a:t>
            </a:r>
            <a:r>
              <a:rPr lang="en-US" altLang="en-US" b="1" dirty="0"/>
              <a:t>income shifting</a:t>
            </a:r>
            <a:r>
              <a:rPr lang="en-US" altLang="en-US" dirty="0"/>
              <a:t>, and </a:t>
            </a:r>
            <a:r>
              <a:rPr lang="en-US" altLang="en-US" b="1" dirty="0"/>
              <a:t>conversion</a:t>
            </a:r>
          </a:p>
        </p:txBody>
      </p:sp>
      <p:sp>
        <p:nvSpPr>
          <p:cNvPr id="6146" name="Rectangle 2"/>
          <p:cNvSpPr>
            <a:spLocks noGrp="1" noChangeArrowheads="1"/>
          </p:cNvSpPr>
          <p:nvPr>
            <p:ph type="title"/>
          </p:nvPr>
        </p:nvSpPr>
        <p:spPr/>
        <p:txBody>
          <a:bodyPr/>
          <a:lstStyle/>
          <a:p>
            <a:r>
              <a:rPr lang="en-US" altLang="en-US" dirty="0"/>
              <a:t>Basic Tax Planning Overview</a:t>
            </a:r>
          </a:p>
        </p:txBody>
      </p:sp>
      <p:sp>
        <p:nvSpPr>
          <p:cNvPr id="4" name="Slide Number Placeholder 3">
            <a:extLst>
              <a:ext uri="{FF2B5EF4-FFF2-40B4-BE49-F238E27FC236}">
                <a16:creationId xmlns:a16="http://schemas.microsoft.com/office/drawing/2014/main" id="{E6D21992-EE98-45E6-B026-62397192CEE9}"/>
              </a:ext>
            </a:extLst>
          </p:cNvPr>
          <p:cNvSpPr>
            <a:spLocks noGrp="1"/>
          </p:cNvSpPr>
          <p:nvPr>
            <p:ph type="sldNum" sz="quarter" idx="10"/>
          </p:nvPr>
        </p:nvSpPr>
        <p:spPr/>
        <p:txBody>
          <a:bodyPr/>
          <a:lstStyle/>
          <a:p>
            <a:r>
              <a:rPr lang="en-US" dirty="0"/>
              <a:t>3-</a:t>
            </a:r>
            <a:fld id="{847A6AB7-ED92-4CC2-895B-E46908831F7A}" type="slidenum">
              <a:rPr lang="en-US" smtClean="0"/>
              <a:pPr/>
              <a:t>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Effect transition="in" filter="fade">
                                      <p:cBhvr>
                                        <p:cTn id="7" dur="2000"/>
                                        <p:tgtEl>
                                          <p:spTgt spid="9216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2163">
                                            <p:txEl>
                                              <p:pRg st="1" end="1"/>
                                            </p:txEl>
                                          </p:spTgt>
                                        </p:tgtEl>
                                        <p:attrNameLst>
                                          <p:attrName>style.visibility</p:attrName>
                                        </p:attrNameLst>
                                      </p:cBhvr>
                                      <p:to>
                                        <p:strVal val="visible"/>
                                      </p:to>
                                    </p:set>
                                    <p:animEffect transition="in" filter="fade">
                                      <p:cBhvr>
                                        <p:cTn id="12" dur="2000"/>
                                        <p:tgtEl>
                                          <p:spTgt spid="9216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92163">
                                            <p:txEl>
                                              <p:pRg st="2" end="2"/>
                                            </p:txEl>
                                          </p:spTgt>
                                        </p:tgtEl>
                                        <p:attrNameLst>
                                          <p:attrName>style.visibility</p:attrName>
                                        </p:attrNameLst>
                                      </p:cBhvr>
                                      <p:to>
                                        <p:strVal val="visible"/>
                                      </p:to>
                                    </p:set>
                                    <p:animEffect transition="in" filter="fade">
                                      <p:cBhvr>
                                        <p:cTn id="17" dur="2000"/>
                                        <p:tgtEl>
                                          <p:spTgt spid="9216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92163">
                                            <p:txEl>
                                              <p:pRg st="3" end="3"/>
                                            </p:txEl>
                                          </p:spTgt>
                                        </p:tgtEl>
                                        <p:attrNameLst>
                                          <p:attrName>style.visibility</p:attrName>
                                        </p:attrNameLst>
                                      </p:cBhvr>
                                      <p:to>
                                        <p:strVal val="visible"/>
                                      </p:to>
                                    </p:set>
                                    <p:animEffect transition="in" filter="fade">
                                      <p:cBhvr>
                                        <p:cTn id="22" dur="2000"/>
                                        <p:tgtEl>
                                          <p:spTgt spid="921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idx="1"/>
          </p:nvPr>
        </p:nvSpPr>
        <p:spPr/>
        <p:txBody>
          <a:bodyPr/>
          <a:lstStyle/>
          <a:p>
            <a:pPr eaLnBrk="1" hangingPunct="1"/>
            <a:r>
              <a:rPr lang="en-US" altLang="zh-HK" i="1" dirty="0">
                <a:ea typeface="新細明體" charset="-120"/>
              </a:rPr>
              <a:t>When</a:t>
            </a:r>
            <a:r>
              <a:rPr lang="en-US" altLang="zh-HK" dirty="0">
                <a:ea typeface="新細明體" charset="-120"/>
              </a:rPr>
              <a:t> income is taxed or an expense is deducted affects the associated “real” tax costs or savings for two reasons:</a:t>
            </a:r>
          </a:p>
          <a:p>
            <a:pPr lvl="1" eaLnBrk="1" hangingPunct="1"/>
            <a:r>
              <a:rPr lang="en-US" altLang="zh-HK" dirty="0">
                <a:ea typeface="新細明體" charset="-120"/>
              </a:rPr>
              <a:t>(1) the time when income is taxed or an expense is deducted affects the </a:t>
            </a:r>
            <a:r>
              <a:rPr lang="en-US" altLang="zh-HK" i="1" dirty="0">
                <a:ea typeface="新細明體" charset="-120"/>
              </a:rPr>
              <a:t>present value</a:t>
            </a:r>
            <a:r>
              <a:rPr lang="en-US" altLang="zh-HK" dirty="0">
                <a:ea typeface="新細明體" charset="-120"/>
              </a:rPr>
              <a:t> of the taxes paid on income or the tax savings on deductions.</a:t>
            </a:r>
          </a:p>
          <a:p>
            <a:pPr lvl="1" eaLnBrk="1" hangingPunct="1"/>
            <a:r>
              <a:rPr lang="en-US" altLang="zh-HK" dirty="0">
                <a:ea typeface="新細明體" charset="-120"/>
              </a:rPr>
              <a:t>(2) the tax costs of income and tax savings income vary as </a:t>
            </a:r>
            <a:r>
              <a:rPr lang="en-US" altLang="zh-HK" i="1" dirty="0">
                <a:ea typeface="新細明體" charset="-120"/>
              </a:rPr>
              <a:t>tax rates</a:t>
            </a:r>
            <a:r>
              <a:rPr lang="en-US" altLang="zh-HK" dirty="0">
                <a:ea typeface="新細明體" charset="-120"/>
              </a:rPr>
              <a:t> change.</a:t>
            </a:r>
          </a:p>
        </p:txBody>
      </p:sp>
      <p:sp>
        <p:nvSpPr>
          <p:cNvPr id="7170" name="Rectangle 2"/>
          <p:cNvSpPr>
            <a:spLocks noGrp="1" noChangeArrowheads="1"/>
          </p:cNvSpPr>
          <p:nvPr>
            <p:ph type="title"/>
          </p:nvPr>
        </p:nvSpPr>
        <p:spPr/>
        <p:txBody>
          <a:bodyPr/>
          <a:lstStyle/>
          <a:p>
            <a:pPr eaLnBrk="1" hangingPunct="1"/>
            <a:r>
              <a:rPr lang="en-US" altLang="en-US" dirty="0"/>
              <a:t>Timing Strategies (1 of 4)</a:t>
            </a:r>
          </a:p>
        </p:txBody>
      </p:sp>
      <p:sp>
        <p:nvSpPr>
          <p:cNvPr id="2" name="Slide Number Placeholder 1">
            <a:extLst>
              <a:ext uri="{FF2B5EF4-FFF2-40B4-BE49-F238E27FC236}">
                <a16:creationId xmlns:a16="http://schemas.microsoft.com/office/drawing/2014/main" id="{C0C853C8-B557-4AEB-B4F9-E2BE55BCEE08}"/>
              </a:ext>
            </a:extLst>
          </p:cNvPr>
          <p:cNvSpPr>
            <a:spLocks noGrp="1"/>
          </p:cNvSpPr>
          <p:nvPr>
            <p:ph type="sldNum" sz="quarter" idx="10"/>
          </p:nvPr>
        </p:nvSpPr>
        <p:spPr/>
        <p:txBody>
          <a:bodyPr/>
          <a:lstStyle/>
          <a:p>
            <a:r>
              <a:rPr lang="en-US" dirty="0"/>
              <a:t>3-</a:t>
            </a:r>
            <a:fld id="{847A6AB7-ED92-4CC2-895B-E46908831F7A}" type="slidenum">
              <a:rPr lang="en-US" smtClean="0"/>
              <a:pPr/>
              <a:t>5</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fade">
                                      <p:cBhvr>
                                        <p:cTn id="7" dur="2000"/>
                                        <p:tgtEl>
                                          <p:spTgt spid="593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Effect transition="in" filter="fade">
                                      <p:cBhvr>
                                        <p:cTn id="12" dur="2000"/>
                                        <p:tgtEl>
                                          <p:spTgt spid="593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9395">
                                            <p:txEl>
                                              <p:pRg st="2" end="2"/>
                                            </p:txEl>
                                          </p:spTgt>
                                        </p:tgtEl>
                                        <p:attrNameLst>
                                          <p:attrName>style.visibility</p:attrName>
                                        </p:attrNameLst>
                                      </p:cBhvr>
                                      <p:to>
                                        <p:strVal val="visible"/>
                                      </p:to>
                                    </p:set>
                                    <p:animEffect transition="in" filter="fade">
                                      <p:cBhvr>
                                        <p:cTn id="17" dur="2000"/>
                                        <p:tgtEl>
                                          <p:spTgt spid="593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p:txBody>
          <a:bodyPr/>
          <a:lstStyle/>
          <a:p>
            <a:pPr eaLnBrk="1" hangingPunct="1">
              <a:spcBef>
                <a:spcPts val="1200"/>
              </a:spcBef>
            </a:pPr>
            <a:r>
              <a:rPr lang="en-US" altLang="en-US" sz="2600" dirty="0"/>
              <a:t>The concept of </a:t>
            </a:r>
            <a:r>
              <a:rPr lang="en-US" altLang="en-US" sz="2600" b="1" dirty="0"/>
              <a:t>Present Value</a:t>
            </a:r>
          </a:p>
          <a:p>
            <a:pPr lvl="1" eaLnBrk="1" hangingPunct="1">
              <a:spcBef>
                <a:spcPts val="1200"/>
              </a:spcBef>
            </a:pPr>
            <a:r>
              <a:rPr lang="en-US" altLang="en-US" sz="2200" b="1" dirty="0"/>
              <a:t>$1 today is worth more than $1 in the future. </a:t>
            </a:r>
          </a:p>
          <a:p>
            <a:pPr eaLnBrk="1" hangingPunct="1">
              <a:spcBef>
                <a:spcPts val="1200"/>
              </a:spcBef>
            </a:pPr>
            <a:r>
              <a:rPr lang="en-US" altLang="zh-HK" sz="2600" dirty="0">
                <a:ea typeface="新細明體" charset="-120"/>
              </a:rPr>
              <a:t>The implication of the time value of money for tax planning is that the timing of a cash inflow or a cash outflow affects the present value of the income or expense.</a:t>
            </a:r>
          </a:p>
          <a:p>
            <a:pPr eaLnBrk="1" hangingPunct="1">
              <a:spcBef>
                <a:spcPts val="1200"/>
              </a:spcBef>
            </a:pPr>
            <a:r>
              <a:rPr lang="en-US" altLang="zh-HK" sz="2600" dirty="0">
                <a:ea typeface="新細明體" charset="-120"/>
              </a:rPr>
              <a:t>When considering cash inflows, higher present values are preferred; when considering cash outflows, lower present values are preferred.</a:t>
            </a:r>
          </a:p>
        </p:txBody>
      </p:sp>
      <p:sp>
        <p:nvSpPr>
          <p:cNvPr id="8194" name="Rectangle 2"/>
          <p:cNvSpPr>
            <a:spLocks noGrp="1" noChangeArrowheads="1"/>
          </p:cNvSpPr>
          <p:nvPr>
            <p:ph type="title"/>
          </p:nvPr>
        </p:nvSpPr>
        <p:spPr/>
        <p:txBody>
          <a:bodyPr/>
          <a:lstStyle/>
          <a:p>
            <a:r>
              <a:rPr lang="en-US" altLang="en-US" dirty="0"/>
              <a:t>Timing Strategies (2 of 4)</a:t>
            </a:r>
          </a:p>
        </p:txBody>
      </p:sp>
      <p:sp>
        <p:nvSpPr>
          <p:cNvPr id="2" name="Slide Number Placeholder 1">
            <a:extLst>
              <a:ext uri="{FF2B5EF4-FFF2-40B4-BE49-F238E27FC236}">
                <a16:creationId xmlns:a16="http://schemas.microsoft.com/office/drawing/2014/main" id="{DC5B08DE-6A48-4C3C-9FFD-92FDA6059D6B}"/>
              </a:ext>
            </a:extLst>
          </p:cNvPr>
          <p:cNvSpPr>
            <a:spLocks noGrp="1"/>
          </p:cNvSpPr>
          <p:nvPr>
            <p:ph type="sldNum" sz="quarter" idx="10"/>
          </p:nvPr>
        </p:nvSpPr>
        <p:spPr/>
        <p:txBody>
          <a:bodyPr/>
          <a:lstStyle/>
          <a:p>
            <a:r>
              <a:rPr lang="en-US" dirty="0"/>
              <a:t>3-</a:t>
            </a:r>
            <a:fld id="{847A6AB7-ED92-4CC2-895B-E46908831F7A}" type="slidenum">
              <a:rPr lang="en-US" smtClean="0"/>
              <a:pPr/>
              <a:t>6</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2000"/>
                                        <p:tgtEl>
                                          <p:spTgt spid="583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fade">
                                      <p:cBhvr>
                                        <p:cTn id="12" dur="2000"/>
                                        <p:tgtEl>
                                          <p:spTgt spid="5837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fade">
                                      <p:cBhvr>
                                        <p:cTn id="17" dur="2000"/>
                                        <p:tgtEl>
                                          <p:spTgt spid="5837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8371">
                                            <p:txEl>
                                              <p:pRg st="3" end="3"/>
                                            </p:txEl>
                                          </p:spTgt>
                                        </p:tgtEl>
                                        <p:attrNameLst>
                                          <p:attrName>style.visibility</p:attrName>
                                        </p:attrNameLst>
                                      </p:cBhvr>
                                      <p:to>
                                        <p:strVal val="visible"/>
                                      </p:to>
                                    </p:set>
                                    <p:animEffect transition="in" filter="fade">
                                      <p:cBhvr>
                                        <p:cTn id="22" dur="2000"/>
                                        <p:tgtEl>
                                          <p:spTgt spid="583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3"/>
          <p:cNvSpPr>
            <a:spLocks noGrp="1" noChangeArrowheads="1"/>
          </p:cNvSpPr>
          <p:nvPr>
            <p:ph idx="1"/>
          </p:nvPr>
        </p:nvSpPr>
        <p:spPr/>
        <p:txBody>
          <a:bodyPr/>
          <a:lstStyle/>
          <a:p>
            <a:pPr eaLnBrk="1" hangingPunct="1"/>
            <a:r>
              <a:rPr lang="en-US" altLang="zh-HK" dirty="0">
                <a:ea typeface="新細明體" charset="-120"/>
              </a:rPr>
              <a:t>Present Value = Future Value/(1 + r)</a:t>
            </a:r>
            <a:r>
              <a:rPr lang="en-US" altLang="zh-HK" baseline="30000" dirty="0">
                <a:ea typeface="新細明體" charset="-120"/>
              </a:rPr>
              <a:t>n</a:t>
            </a:r>
            <a:r>
              <a:rPr lang="en-US" altLang="zh-HK" dirty="0">
                <a:ea typeface="新細明體" charset="-120"/>
              </a:rPr>
              <a:t> </a:t>
            </a:r>
          </a:p>
          <a:p>
            <a:pPr eaLnBrk="1" hangingPunct="1"/>
            <a:r>
              <a:rPr lang="en-US" altLang="zh-HK" dirty="0">
                <a:ea typeface="新細明體" charset="-120"/>
              </a:rPr>
              <a:t>Exhibit 3-1 provides the discount rates for a lump sum (single payment) received in </a:t>
            </a:r>
            <a:r>
              <a:rPr lang="en-US" altLang="zh-HK" i="1" dirty="0">
                <a:ea typeface="新細明體" charset="-120"/>
              </a:rPr>
              <a:t>n</a:t>
            </a:r>
            <a:r>
              <a:rPr lang="en-US" altLang="zh-HK" dirty="0">
                <a:ea typeface="新細明體" charset="-120"/>
              </a:rPr>
              <a:t> periods using various rates of return.</a:t>
            </a:r>
            <a:endParaRPr lang="en-US" altLang="en-US" dirty="0"/>
          </a:p>
        </p:txBody>
      </p:sp>
      <p:sp>
        <p:nvSpPr>
          <p:cNvPr id="9218" name="Rectangle 2"/>
          <p:cNvSpPr>
            <a:spLocks noGrp="1" noChangeArrowheads="1"/>
          </p:cNvSpPr>
          <p:nvPr>
            <p:ph type="title"/>
          </p:nvPr>
        </p:nvSpPr>
        <p:spPr/>
        <p:txBody>
          <a:bodyPr/>
          <a:lstStyle/>
          <a:p>
            <a:r>
              <a:rPr lang="en-US" altLang="en-US" dirty="0"/>
              <a:t>Timing Strategies (3 of 4)</a:t>
            </a:r>
          </a:p>
        </p:txBody>
      </p:sp>
      <p:sp>
        <p:nvSpPr>
          <p:cNvPr id="2" name="Slide Number Placeholder 1">
            <a:extLst>
              <a:ext uri="{FF2B5EF4-FFF2-40B4-BE49-F238E27FC236}">
                <a16:creationId xmlns:a16="http://schemas.microsoft.com/office/drawing/2014/main" id="{9D105E3A-80C4-46B2-B675-27A5B3AF8EB1}"/>
              </a:ext>
            </a:extLst>
          </p:cNvPr>
          <p:cNvSpPr>
            <a:spLocks noGrp="1"/>
          </p:cNvSpPr>
          <p:nvPr>
            <p:ph type="sldNum" sz="quarter" idx="10"/>
          </p:nvPr>
        </p:nvSpPr>
        <p:spPr/>
        <p:txBody>
          <a:bodyPr/>
          <a:lstStyle/>
          <a:p>
            <a:r>
              <a:rPr lang="en-US" dirty="0"/>
              <a:t>3-</a:t>
            </a:r>
            <a:fld id="{847A6AB7-ED92-4CC2-895B-E46908831F7A}" type="slidenum">
              <a:rPr lang="en-US" smtClean="0"/>
              <a:pPr/>
              <a:t>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Effect transition="in" filter="fade">
                                      <p:cBhvr>
                                        <p:cTn id="7" dur="2000"/>
                                        <p:tgtEl>
                                          <p:spTgt spid="942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4211">
                                            <p:txEl>
                                              <p:pRg st="1" end="1"/>
                                            </p:txEl>
                                          </p:spTgt>
                                        </p:tgtEl>
                                        <p:attrNameLst>
                                          <p:attrName>style.visibility</p:attrName>
                                        </p:attrNameLst>
                                      </p:cBhvr>
                                      <p:to>
                                        <p:strVal val="visible"/>
                                      </p:to>
                                    </p:set>
                                    <p:animEffect transition="in" filter="fade">
                                      <p:cBhvr>
                                        <p:cTn id="12" dur="2000"/>
                                        <p:tgtEl>
                                          <p:spTgt spid="942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idx="1"/>
          </p:nvPr>
        </p:nvSpPr>
        <p:spPr/>
        <p:txBody>
          <a:bodyPr>
            <a:normAutofit/>
          </a:bodyPr>
          <a:lstStyle/>
          <a:p>
            <a:r>
              <a:rPr lang="en-US" altLang="zh-HK" sz="2300" dirty="0"/>
              <a:t>At a recent holiday sale, Bill and Mercedes purchased $1,000 worth of furniture with “no money down and no payments for one year!” How much money is this deal really worth? (Assume their after-tax rate of return on investments is 10 percent.)</a:t>
            </a:r>
          </a:p>
          <a:p>
            <a:endParaRPr lang="en-US" altLang="zh-HK" sz="2300" dirty="0"/>
          </a:p>
          <a:p>
            <a:r>
              <a:rPr lang="en-US" altLang="zh-HK" sz="2300" dirty="0"/>
              <a:t>The discount factor of .909 (Exhibit 3-1, 10% rate of return column, year 1 row) means the present value of $1,000 is $909 ($1,000 × .909 = $909)—so Bill and Mercedes save $91 ($1,000 − $909 = $91). </a:t>
            </a:r>
            <a:endParaRPr lang="en-US" altLang="en-US" sz="2300" dirty="0"/>
          </a:p>
        </p:txBody>
      </p:sp>
      <p:sp>
        <p:nvSpPr>
          <p:cNvPr id="10242" name="Rectangle 2"/>
          <p:cNvSpPr>
            <a:spLocks noGrp="1" noChangeArrowheads="1"/>
          </p:cNvSpPr>
          <p:nvPr>
            <p:ph type="title"/>
          </p:nvPr>
        </p:nvSpPr>
        <p:spPr/>
        <p:txBody>
          <a:bodyPr/>
          <a:lstStyle/>
          <a:p>
            <a:r>
              <a:rPr lang="en-US" altLang="en-US" dirty="0"/>
              <a:t>Timing Strategies—Present Value Example</a:t>
            </a:r>
          </a:p>
        </p:txBody>
      </p:sp>
      <p:sp>
        <p:nvSpPr>
          <p:cNvPr id="4" name="Slide Number Placeholder 3">
            <a:extLst>
              <a:ext uri="{FF2B5EF4-FFF2-40B4-BE49-F238E27FC236}">
                <a16:creationId xmlns:a16="http://schemas.microsoft.com/office/drawing/2014/main" id="{A8E6E6FB-9B24-4431-93EC-40B0E7383DC9}"/>
              </a:ext>
            </a:extLst>
          </p:cNvPr>
          <p:cNvSpPr>
            <a:spLocks noGrp="1"/>
          </p:cNvSpPr>
          <p:nvPr>
            <p:ph type="sldNum" sz="quarter" idx="10"/>
          </p:nvPr>
        </p:nvSpPr>
        <p:spPr/>
        <p:txBody>
          <a:bodyPr/>
          <a:lstStyle/>
          <a:p>
            <a:r>
              <a:rPr lang="en-US" dirty="0"/>
              <a:t>3-</a:t>
            </a:r>
            <a:fld id="{847A6AB7-ED92-4CC2-895B-E46908831F7A}" type="slidenum">
              <a:rPr lang="en-US" smtClean="0"/>
              <a:pPr/>
              <a:t>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Effect transition="in" filter="fade">
                                      <p:cBhvr>
                                        <p:cTn id="7" dur="2000"/>
                                        <p:tgtEl>
                                          <p:spTgt spid="93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3187">
                                            <p:txEl>
                                              <p:pRg st="2" end="2"/>
                                            </p:txEl>
                                          </p:spTgt>
                                        </p:tgtEl>
                                        <p:attrNameLst>
                                          <p:attrName>style.visibility</p:attrName>
                                        </p:attrNameLst>
                                      </p:cBhvr>
                                      <p:to>
                                        <p:strVal val="visible"/>
                                      </p:to>
                                    </p:set>
                                    <p:animEffect transition="in" filter="fade">
                                      <p:cBhvr>
                                        <p:cTn id="12" dur="2000"/>
                                        <p:tgtEl>
                                          <p:spTgt spid="931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idx="1"/>
          </p:nvPr>
        </p:nvSpPr>
        <p:spPr/>
        <p:txBody>
          <a:bodyPr/>
          <a:lstStyle/>
          <a:p>
            <a:r>
              <a:rPr lang="en-US" altLang="en-US" dirty="0"/>
              <a:t>Two basic tax-related timing strategies:</a:t>
            </a:r>
          </a:p>
          <a:p>
            <a:pPr lvl="1"/>
            <a:r>
              <a:rPr lang="en-US" altLang="en-US" b="1" dirty="0"/>
              <a:t>Accelerating deductions</a:t>
            </a:r>
          </a:p>
          <a:p>
            <a:pPr lvl="2"/>
            <a:r>
              <a:rPr lang="en-US" altLang="en-US" dirty="0"/>
              <a:t>Essentially accelerating a current cash inflow </a:t>
            </a:r>
          </a:p>
          <a:p>
            <a:pPr lvl="1"/>
            <a:r>
              <a:rPr lang="en-US" altLang="en-US" b="1" dirty="0"/>
              <a:t>Deferring income</a:t>
            </a:r>
          </a:p>
          <a:p>
            <a:pPr lvl="2"/>
            <a:r>
              <a:rPr lang="en-US" altLang="en-US" dirty="0"/>
              <a:t>Essentially deferring a current cash outflow</a:t>
            </a:r>
          </a:p>
        </p:txBody>
      </p:sp>
      <p:sp>
        <p:nvSpPr>
          <p:cNvPr id="11266" name="Rectangle 2"/>
          <p:cNvSpPr>
            <a:spLocks noGrp="1" noChangeArrowheads="1"/>
          </p:cNvSpPr>
          <p:nvPr>
            <p:ph type="title"/>
          </p:nvPr>
        </p:nvSpPr>
        <p:spPr/>
        <p:txBody>
          <a:bodyPr/>
          <a:lstStyle/>
          <a:p>
            <a:r>
              <a:rPr lang="en-US" altLang="en-US" dirty="0"/>
              <a:t>Timing Strategies (4 of 4)</a:t>
            </a:r>
          </a:p>
        </p:txBody>
      </p:sp>
      <p:sp>
        <p:nvSpPr>
          <p:cNvPr id="4" name="Slide Number Placeholder 3">
            <a:extLst>
              <a:ext uri="{FF2B5EF4-FFF2-40B4-BE49-F238E27FC236}">
                <a16:creationId xmlns:a16="http://schemas.microsoft.com/office/drawing/2014/main" id="{03F8D12A-B392-4439-8292-E69B373D6041}"/>
              </a:ext>
            </a:extLst>
          </p:cNvPr>
          <p:cNvSpPr>
            <a:spLocks noGrp="1"/>
          </p:cNvSpPr>
          <p:nvPr>
            <p:ph type="sldNum" sz="quarter" idx="10"/>
          </p:nvPr>
        </p:nvSpPr>
        <p:spPr/>
        <p:txBody>
          <a:bodyPr/>
          <a:lstStyle/>
          <a:p>
            <a:r>
              <a:rPr lang="en-US" dirty="0"/>
              <a:t>3-</a:t>
            </a:r>
            <a:fld id="{847A6AB7-ED92-4CC2-895B-E46908831F7A}" type="slidenum">
              <a:rPr lang="en-US" smtClean="0"/>
              <a:pPr/>
              <a:t>9</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Effect transition="in" filter="fade">
                                      <p:cBhvr>
                                        <p:cTn id="7" dur="2000"/>
                                        <p:tgtEl>
                                          <p:spTgt spid="74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4755">
                                            <p:txEl>
                                              <p:pRg st="1" end="1"/>
                                            </p:txEl>
                                          </p:spTgt>
                                        </p:tgtEl>
                                        <p:attrNameLst>
                                          <p:attrName>style.visibility</p:attrName>
                                        </p:attrNameLst>
                                      </p:cBhvr>
                                      <p:to>
                                        <p:strVal val="visible"/>
                                      </p:to>
                                    </p:set>
                                    <p:animEffect transition="in" filter="fade">
                                      <p:cBhvr>
                                        <p:cTn id="12" dur="2000"/>
                                        <p:tgtEl>
                                          <p:spTgt spid="747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74755">
                                            <p:txEl>
                                              <p:pRg st="2" end="2"/>
                                            </p:txEl>
                                          </p:spTgt>
                                        </p:tgtEl>
                                        <p:attrNameLst>
                                          <p:attrName>style.visibility</p:attrName>
                                        </p:attrNameLst>
                                      </p:cBhvr>
                                      <p:to>
                                        <p:strVal val="visible"/>
                                      </p:to>
                                    </p:set>
                                    <p:animEffect transition="in" filter="fade">
                                      <p:cBhvr>
                                        <p:cTn id="17" dur="2000"/>
                                        <p:tgtEl>
                                          <p:spTgt spid="7475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74755">
                                            <p:txEl>
                                              <p:pRg st="3" end="3"/>
                                            </p:txEl>
                                          </p:spTgt>
                                        </p:tgtEl>
                                        <p:attrNameLst>
                                          <p:attrName>style.visibility</p:attrName>
                                        </p:attrNameLst>
                                      </p:cBhvr>
                                      <p:to>
                                        <p:strVal val="visible"/>
                                      </p:to>
                                    </p:set>
                                    <p:animEffect transition="in" filter="fade">
                                      <p:cBhvr>
                                        <p:cTn id="22" dur="2000"/>
                                        <p:tgtEl>
                                          <p:spTgt spid="7475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74755">
                                            <p:txEl>
                                              <p:pRg st="4" end="4"/>
                                            </p:txEl>
                                          </p:spTgt>
                                        </p:tgtEl>
                                        <p:attrNameLst>
                                          <p:attrName>style.visibility</p:attrName>
                                        </p:attrNameLst>
                                      </p:cBhvr>
                                      <p:to>
                                        <p:strVal val="visible"/>
                                      </p:to>
                                    </p:set>
                                    <p:animEffect transition="in" filter="fade">
                                      <p:cBhvr>
                                        <p:cTn id="27" dur="2000"/>
                                        <p:tgtEl>
                                          <p:spTgt spid="747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A4EFF880BA234F9740311115ACF210" ma:contentTypeVersion="11" ma:contentTypeDescription="Create a new document." ma:contentTypeScope="" ma:versionID="a1e9fb5699d8ac6b74d62c624ec40208">
  <xsd:schema xmlns:xsd="http://www.w3.org/2001/XMLSchema" xmlns:xs="http://www.w3.org/2001/XMLSchema" xmlns:p="http://schemas.microsoft.com/office/2006/metadata/properties" xmlns:ns2="2343ed19-8a93-4788-96ed-edb304ede95a" xmlns:ns3="91ab924b-58b3-436d-bb0d-cd35bb1cdd5e" targetNamespace="http://schemas.microsoft.com/office/2006/metadata/properties" ma:root="true" ma:fieldsID="ab449c390b1c3431f2c89f4ec8758188" ns2:_="" ns3:_="">
    <xsd:import namespace="2343ed19-8a93-4788-96ed-edb304ede95a"/>
    <xsd:import namespace="91ab924b-58b3-436d-bb0d-cd35bb1cdd5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43ed19-8a93-4788-96ed-edb304ede9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1ab924b-58b3-436d-bb0d-cd35bb1cdd5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7564AE0-1380-46AF-9CC0-57D958DE95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43ed19-8a93-4788-96ed-edb304ede95a"/>
    <ds:schemaRef ds:uri="91ab924b-58b3-436d-bb0d-cd35bb1cdd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7EFF9A8-25A5-41A4-80AC-BB706E52B05C}">
  <ds:schemaRefs>
    <ds:schemaRef ds:uri="http://schemas.microsoft.com/sharepoint/v3/contenttype/forms"/>
  </ds:schemaRefs>
</ds:datastoreItem>
</file>

<file path=customXml/itemProps3.xml><?xml version="1.0" encoding="utf-8"?>
<ds:datastoreItem xmlns:ds="http://schemas.openxmlformats.org/officeDocument/2006/customXml" ds:itemID="{CB58483C-B998-4BFD-BA43-E9884A576F63}">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Network</Template>
  <TotalTime>2679</TotalTime>
  <Words>1914</Words>
  <Application>Microsoft Office PowerPoint</Application>
  <PresentationFormat>On-screen Show (4:3)</PresentationFormat>
  <Paragraphs>159</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Courier New</vt:lpstr>
      <vt:lpstr>Verdana</vt:lpstr>
      <vt:lpstr>Wingdings</vt:lpstr>
      <vt:lpstr>Custom Design</vt:lpstr>
      <vt:lpstr>Taxation of Individuals and Business Entities</vt:lpstr>
      <vt:lpstr>Learning Objectives (1 of 2)</vt:lpstr>
      <vt:lpstr>Learning Objectives (2 of 2)</vt:lpstr>
      <vt:lpstr>Basic Tax Planning Overview</vt:lpstr>
      <vt:lpstr>Timing Strategies (1 of 4)</vt:lpstr>
      <vt:lpstr>Timing Strategies (2 of 4)</vt:lpstr>
      <vt:lpstr>Timing Strategies (3 of 4)</vt:lpstr>
      <vt:lpstr>Timing Strategies—Present Value Example</vt:lpstr>
      <vt:lpstr>Timing Strategies (4 of 4)</vt:lpstr>
      <vt:lpstr>Timing Strategies Example  (1 of 2)</vt:lpstr>
      <vt:lpstr>Timing Strategies Example (2 of 2)</vt:lpstr>
      <vt:lpstr>Timing Strategies When Tax Rates Change (1 of 2)</vt:lpstr>
      <vt:lpstr>Timing Strategies When Tax Rates Change (2 of 2)</vt:lpstr>
      <vt:lpstr>Tax Rate Change</vt:lpstr>
      <vt:lpstr>Tax Rate Change Solution</vt:lpstr>
      <vt:lpstr>Limitations to Timing Strategies</vt:lpstr>
      <vt:lpstr>Income-Shifting Strategies  (1 of 3)</vt:lpstr>
      <vt:lpstr>Income-Shifting Strategies (2 of 3)</vt:lpstr>
      <vt:lpstr>Income-Shifting Strategies (3 of 3)</vt:lpstr>
      <vt:lpstr>Conversion Strategies (1 of 2)</vt:lpstr>
      <vt:lpstr>Conversion Strategies (2 of 2)</vt:lpstr>
      <vt:lpstr>Conversion Example</vt:lpstr>
      <vt:lpstr>Conversion Example Solution</vt:lpstr>
      <vt:lpstr>Limitations of Conversion Strategies</vt:lpstr>
      <vt:lpstr>Additional Limitations to Tax Planning Strategies: Judicial Doctrines (1 of 2)</vt:lpstr>
      <vt:lpstr>Additional Limitations to Tax Planning Strategies: Judicial Doctrines (2 of 2)</vt:lpstr>
      <vt:lpstr>Tax Avoidance versus Tax Evasion (1 of 2)</vt:lpstr>
      <vt:lpstr>Tax Avoidance versus Tax Evasion (2 of 2)</vt:lpstr>
      <vt:lpstr>End of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3</dc:title>
  <dc:creator>Matthew</dc:creator>
  <cp:lastModifiedBy>Samuel McGarr</cp:lastModifiedBy>
  <cp:revision>76</cp:revision>
  <dcterms:created xsi:type="dcterms:W3CDTF">2006-11-06T16:51:59Z</dcterms:created>
  <dcterms:modified xsi:type="dcterms:W3CDTF">2023-08-22T20:40:36Z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0x01010011A4EFF880BA234F9740311115ACF210</vt:lpwstr>
  </property>
</Properties>
</file>