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Lst>
  <p:notesMasterIdLst>
    <p:notesMasterId r:id="rId53"/>
  </p:notesMasterIdLst>
  <p:handoutMasterIdLst>
    <p:handoutMasterId r:id="rId54"/>
  </p:handoutMasterIdLst>
  <p:sldIdLst>
    <p:sldId id="709" r:id="rId2"/>
    <p:sldId id="370" r:id="rId3"/>
    <p:sldId id="417" r:id="rId4"/>
    <p:sldId id="418" r:id="rId5"/>
    <p:sldId id="373" r:id="rId6"/>
    <p:sldId id="673" r:id="rId7"/>
    <p:sldId id="674" r:id="rId8"/>
    <p:sldId id="675" r:id="rId9"/>
    <p:sldId id="676" r:id="rId10"/>
    <p:sldId id="677" r:id="rId11"/>
    <p:sldId id="678" r:id="rId12"/>
    <p:sldId id="679" r:id="rId13"/>
    <p:sldId id="680" r:id="rId14"/>
    <p:sldId id="681" r:id="rId15"/>
    <p:sldId id="682" r:id="rId16"/>
    <p:sldId id="683" r:id="rId17"/>
    <p:sldId id="684" r:id="rId18"/>
    <p:sldId id="398" r:id="rId19"/>
    <p:sldId id="685" r:id="rId20"/>
    <p:sldId id="686" r:id="rId21"/>
    <p:sldId id="687" r:id="rId22"/>
    <p:sldId id="688" r:id="rId23"/>
    <p:sldId id="689" r:id="rId24"/>
    <p:sldId id="690" r:id="rId25"/>
    <p:sldId id="703" r:id="rId26"/>
    <p:sldId id="702" r:id="rId27"/>
    <p:sldId id="691" r:id="rId28"/>
    <p:sldId id="704" r:id="rId29"/>
    <p:sldId id="399" r:id="rId30"/>
    <p:sldId id="692" r:id="rId31"/>
    <p:sldId id="693" r:id="rId32"/>
    <p:sldId id="705" r:id="rId33"/>
    <p:sldId id="706" r:id="rId34"/>
    <p:sldId id="707" r:id="rId35"/>
    <p:sldId id="668" r:id="rId36"/>
    <p:sldId id="575" r:id="rId37"/>
    <p:sldId id="695" r:id="rId38"/>
    <p:sldId id="669" r:id="rId39"/>
    <p:sldId id="696" r:id="rId40"/>
    <p:sldId id="670" r:id="rId41"/>
    <p:sldId id="708" r:id="rId42"/>
    <p:sldId id="697" r:id="rId43"/>
    <p:sldId id="698" r:id="rId44"/>
    <p:sldId id="700" r:id="rId45"/>
    <p:sldId id="672" r:id="rId46"/>
    <p:sldId id="659" r:id="rId47"/>
    <p:sldId id="400" r:id="rId48"/>
    <p:sldId id="701" r:id="rId49"/>
    <p:sldId id="653" r:id="rId50"/>
    <p:sldId id="654" r:id="rId51"/>
    <p:sldId id="368" r:id="rId52"/>
  </p:sldIdLst>
  <p:sldSz cx="12192000" cy="6858000"/>
  <p:notesSz cx="6858000" cy="9144000"/>
  <p:custDataLst>
    <p:tags r:id="rId55"/>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F7C"/>
    <a:srgbClr val="F2F2F2"/>
    <a:srgbClr val="0098D4"/>
    <a:srgbClr val="003865"/>
    <a:srgbClr val="000000"/>
    <a:srgbClr val="004A78"/>
    <a:srgbClr val="006298"/>
    <a:srgbClr val="FF6300"/>
    <a:srgbClr val="E9255F"/>
    <a:srgbClr val="00B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46" autoAdjust="0"/>
    <p:restoredTop sz="86364" autoAdjust="0"/>
  </p:normalViewPr>
  <p:slideViewPr>
    <p:cSldViewPr snapToGrid="0" snapToObjects="1">
      <p:cViewPr varScale="1">
        <p:scale>
          <a:sx n="78" d="100"/>
          <a:sy n="78" d="100"/>
        </p:scale>
        <p:origin x="864" y="84"/>
      </p:cViewPr>
      <p:guideLst>
        <p:guide orient="horz" pos="2160"/>
        <p:guide pos="3840"/>
      </p:guideLst>
    </p:cSldViewPr>
  </p:slideViewPr>
  <p:outlineViewPr>
    <p:cViewPr>
      <p:scale>
        <a:sx n="33" d="100"/>
        <a:sy n="33" d="100"/>
      </p:scale>
      <p:origin x="0" y="-44274"/>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62" Type="http://schemas.microsoft.com/office/2018/10/relationships/authors" Target="NUL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ags" Target="../tags/tag15.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45</a:t>
            </a:fld>
            <a:endParaRPr lang="en-US" dirty="0"/>
          </a:p>
        </p:txBody>
      </p:sp>
    </p:spTree>
    <p:extLst>
      <p:ext uri="{BB962C8B-B14F-4D97-AF65-F5344CB8AC3E}">
        <p14:creationId xmlns:p14="http://schemas.microsoft.com/office/powerpoint/2010/main" val="2323900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47</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pPr defTabSz="948507"/>
            <a:r>
              <a:rPr lang="en-US" dirty="0"/>
              <a:t>Suggestion:</a:t>
            </a:r>
            <a:r>
              <a:rPr lang="en-US" baseline="0" dirty="0"/>
              <a:t> For the Think-Pair-Share activities, if time allows, allow students to work in small groups for 5-10 minutes. Then allow student groups to share with other groups or with the entire class</a:t>
            </a:r>
            <a:r>
              <a:rPr lang="en-US" dirty="0"/>
              <a:t>.  Or, you can treat the Think-Pair-Share activity</a:t>
            </a:r>
            <a:r>
              <a:rPr lang="en-US" baseline="0" dirty="0"/>
              <a:t> as an open-to-all in–class discussion.</a:t>
            </a:r>
          </a:p>
          <a:p>
            <a:endParaRPr lang="en-US" dirty="0">
              <a:solidFill>
                <a:srgbClr val="002060"/>
              </a:solidFill>
            </a:endParaRPr>
          </a:p>
          <a:p>
            <a:r>
              <a:rPr lang="en-US" dirty="0">
                <a:solidFill>
                  <a:srgbClr val="002060"/>
                </a:solidFill>
              </a:rPr>
              <a:t>Remind your students G = government purchases</a:t>
            </a:r>
          </a:p>
          <a:p>
            <a:r>
              <a:rPr lang="en-US" dirty="0">
                <a:solidFill>
                  <a:srgbClr val="002060"/>
                </a:solidFill>
              </a:rPr>
              <a:t>Discussion points:  </a:t>
            </a:r>
          </a:p>
          <a:p>
            <a:pPr marL="228600" indent="-228600">
              <a:buFont typeface="+mj-lt"/>
              <a:buAutoNum type="alphaUcPeriod"/>
            </a:pPr>
            <a:r>
              <a:rPr lang="en-US" sz="1200" kern="1200" dirty="0">
                <a:solidFill>
                  <a:schemeClr val="tx1"/>
                </a:solidFill>
                <a:effectLst/>
                <a:latin typeface="+mn-lt"/>
                <a:ea typeface="+mn-ea"/>
                <a:cs typeface="+mn-cs"/>
              </a:rPr>
              <a:t>Tax incentives to stimulate saving and invest­ment require a reduction in taxes. This would increase the deficit, which would reduce na­tional saving and investment.</a:t>
            </a:r>
          </a:p>
          <a:p>
            <a:pPr marL="228600" indent="-228600">
              <a:buFont typeface="+mj-lt"/>
              <a:buAutoNum type="alphaUcPeriod"/>
            </a:pPr>
            <a:r>
              <a:rPr lang="en-US" sz="1200" kern="1200" dirty="0">
                <a:solidFill>
                  <a:schemeClr val="tx1"/>
                </a:solidFill>
                <a:effectLst/>
                <a:latin typeface="+mn-lt"/>
                <a:ea typeface="+mn-ea"/>
                <a:cs typeface="+mn-cs"/>
              </a:rPr>
              <a:t>The candidate plans to reduce government spending.</a:t>
            </a:r>
          </a:p>
          <a:p>
            <a:pPr marL="228600" indent="-228600">
              <a:buFont typeface="+mj-lt"/>
              <a:buAutoNum type="alphaUcPeriod"/>
            </a:pPr>
            <a:endParaRPr lang="en-US" sz="1200" kern="1200" dirty="0">
              <a:solidFill>
                <a:schemeClr val="tx1"/>
              </a:solidFill>
              <a:effectLst/>
              <a:latin typeface="+mn-lt"/>
              <a:ea typeface="+mn-ea"/>
              <a:cs typeface="+mn-cs"/>
            </a:endParaRPr>
          </a:p>
          <a:p>
            <a:pPr marL="228600" indent="-228600">
              <a:buFont typeface="+mj-lt"/>
              <a:buAutoNum type="alphaUcPeriod"/>
            </a:pPr>
            <a:endParaRPr lang="en-US" sz="1200" kern="1200" dirty="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 typeface="+mj-lt"/>
              <a:buAutoNum type="alphaUcPeriod"/>
              <a:tabLst/>
              <a:defRPr/>
            </a:pPr>
            <a:r>
              <a:rPr lang="en-US" sz="1200" u="sng" kern="1200" dirty="0">
                <a:solidFill>
                  <a:schemeClr val="tx1"/>
                </a:solidFill>
                <a:effectLst/>
                <a:latin typeface="+mn-lt"/>
                <a:ea typeface="+mn-ea"/>
                <a:cs typeface="+mn-cs"/>
              </a:rPr>
              <a:t>Bonus question: </a:t>
            </a:r>
            <a:r>
              <a:rPr lang="en-US" sz="1200" dirty="0">
                <a:solidFill>
                  <a:srgbClr val="002060"/>
                </a:solidFill>
              </a:rPr>
              <a:t>If policymakers want to increase growth, and if policymakers have to choose between tax incentives to stimulate saving and tax incentives to stimulate investment, what might they want to know about supply and demand in the loanable-funds market before making their decision? Explain.</a:t>
            </a:r>
          </a:p>
          <a:p>
            <a:pPr marL="228600" indent="-228600">
              <a:buFont typeface="+mj-lt"/>
              <a:buAutoNum type="alphaUcPeriod"/>
            </a:pPr>
            <a:endParaRPr lang="en-US" sz="1200" kern="1200" dirty="0">
              <a:solidFill>
                <a:schemeClr val="tx1"/>
              </a:solidFill>
              <a:effectLst/>
              <a:latin typeface="+mn-lt"/>
              <a:ea typeface="+mn-ea"/>
              <a:cs typeface="+mn-cs"/>
            </a:endParaRPr>
          </a:p>
          <a:p>
            <a:pPr marL="0" indent="0">
              <a:buFont typeface="+mj-lt"/>
              <a:buNone/>
            </a:pPr>
            <a:r>
              <a:rPr lang="en-US" sz="1200" kern="1200" dirty="0">
                <a:solidFill>
                  <a:schemeClr val="tx1"/>
                </a:solidFill>
                <a:effectLst/>
                <a:latin typeface="+mn-lt"/>
                <a:ea typeface="+mn-ea"/>
                <a:cs typeface="+mn-cs"/>
              </a:rPr>
              <a:t>ANS: Policymakers would want to know the elastic­ity (Chapter 5) of the supply and demand curves. If loanable funds demand is in­elastic, changes in loanable funds supply have little effect on saving and investment, so tax in­centives to increase saving at each interest rate do little for growth. If loanable funds supply is inelastic, changes in loanable funds demand have little effect on saving and investment, so tax incentives to increase investment at each in­terest rate do little for growth.</a:t>
            </a: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49</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5</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18</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defTabSz="966612">
              <a:defRPr/>
            </a:pPr>
            <a:r>
              <a:rPr lang="en-US" sz="1200" dirty="0"/>
              <a:t>This exercise asks your students to apply the concepts from the preceding slides to the kind of problem they might see on an upcoming exam.</a:t>
            </a:r>
          </a:p>
          <a:p>
            <a:pPr defTabSz="966612">
              <a:defRPr/>
            </a:pPr>
            <a:r>
              <a:rPr lang="en-US" sz="1200" dirty="0"/>
              <a:t>Give your students 5-10 minutes to work before asking for feedback and showing the answers on the next </a:t>
            </a:r>
            <a:r>
              <a:rPr lang="en-US" sz="1200" baseline="0" dirty="0"/>
              <a:t>slide.</a:t>
            </a: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25</a:t>
            </a:fld>
            <a:endParaRPr lang="en-US" dirty="0"/>
          </a:p>
        </p:txBody>
      </p:sp>
    </p:spTree>
    <p:extLst>
      <p:ext uri="{BB962C8B-B14F-4D97-AF65-F5344CB8AC3E}">
        <p14:creationId xmlns:p14="http://schemas.microsoft.com/office/powerpoint/2010/main" val="3014516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26</a:t>
            </a:fld>
            <a:endParaRPr lang="en-US" dirty="0"/>
          </a:p>
        </p:txBody>
      </p:sp>
    </p:spTree>
    <p:extLst>
      <p:ext uri="{BB962C8B-B14F-4D97-AF65-F5344CB8AC3E}">
        <p14:creationId xmlns:p14="http://schemas.microsoft.com/office/powerpoint/2010/main" val="4266000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29</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r>
              <a:rPr lang="en-CA" sz="1200" dirty="0"/>
              <a:t> This “Ask the Experts” feature provides the opportunity for class discussion.</a:t>
            </a:r>
          </a:p>
          <a:p>
            <a:endParaRPr lang="en-CA" sz="1200" dirty="0"/>
          </a:p>
          <a:p>
            <a:r>
              <a:rPr lang="en-CA" sz="1200" dirty="0"/>
              <a:t>After showing the statement, you can ask your students to choose one of the options: agree, disagree, or uncertain. You can collect their answers in a variety of ways: show of hands, ballot, clicker system, etc. If time permits, you can allow students to group and discuss some of the reasons they chose their answer. </a:t>
            </a:r>
          </a:p>
          <a:p>
            <a:r>
              <a:rPr lang="en-CA" sz="1200" dirty="0"/>
              <a:t>Ask the students to share with the class their reasons. Their answers will vary.</a:t>
            </a:r>
          </a:p>
          <a:p>
            <a:endParaRPr lang="en-CA" sz="1200"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2405107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9FFE0BF0-1DBE-4A72-9A77-93DC966194F6}"/>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val="1"/>
              </a:ext>
            </a:extLst>
          </p:cNvPr>
          <p:cNvSpPr/>
          <p:nvPr userDrawn="1"/>
        </p:nvSpPr>
        <p:spPr>
          <a:xfrm>
            <a:off x="0" y="6176964"/>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6959454F-68CC-4E60-B2A0-B40CE764AA53}"/>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65"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p:txBody>
          <a:bodyPr/>
          <a:lstStyle/>
          <a:p>
            <a:r>
              <a:rPr lang="en-US" b="1" dirty="0"/>
              <a:t>Chapter 13: </a:t>
            </a:r>
            <a:r>
              <a:rPr lang="en-US" dirty="0"/>
              <a:t>Saving, Investment, and the Financial System</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62708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A8A0C-F141-1536-5836-B01EDC2B5C5E}"/>
              </a:ext>
            </a:extLst>
          </p:cNvPr>
          <p:cNvSpPr>
            <a:spLocks noGrp="1"/>
          </p:cNvSpPr>
          <p:nvPr>
            <p:ph type="title"/>
          </p:nvPr>
        </p:nvSpPr>
        <p:spPr/>
        <p:txBody>
          <a:bodyPr/>
          <a:lstStyle/>
          <a:p>
            <a:r>
              <a:rPr lang="en-US" dirty="0">
                <a:latin typeface="+mn-lt"/>
              </a:rPr>
              <a:t>Bond Characteristics (2 of 3)</a:t>
            </a:r>
          </a:p>
        </p:txBody>
      </p:sp>
      <p:sp>
        <p:nvSpPr>
          <p:cNvPr id="3" name="Content Placeholder 2">
            <a:extLst>
              <a:ext uri="{FF2B5EF4-FFF2-40B4-BE49-F238E27FC236}">
                <a16:creationId xmlns:a16="http://schemas.microsoft.com/office/drawing/2014/main" id="{92D52E54-7DAD-B78A-F54C-246C95838DA7}"/>
              </a:ext>
            </a:extLst>
          </p:cNvPr>
          <p:cNvSpPr>
            <a:spLocks noGrp="1"/>
          </p:cNvSpPr>
          <p:nvPr>
            <p:ph idx="1"/>
          </p:nvPr>
        </p:nvSpPr>
        <p:spPr/>
        <p:txBody>
          <a:bodyPr/>
          <a:lstStyle/>
          <a:p>
            <a:pPr marL="514350" indent="-514350">
              <a:buFont typeface="+mj-lt"/>
              <a:buAutoNum type="arabicPeriod" startAt="2"/>
            </a:pPr>
            <a:r>
              <a:rPr lang="en-US" altLang="en-US" dirty="0">
                <a:latin typeface="+mn-lt"/>
              </a:rPr>
              <a:t>Credit risk: Probability of borrower default</a:t>
            </a:r>
          </a:p>
          <a:p>
            <a:pPr lvl="1">
              <a:buFont typeface="Arial" panose="020B0604020202020204" pitchFamily="34" charset="0"/>
              <a:buChar char="•"/>
            </a:pPr>
            <a:r>
              <a:rPr lang="en-US" altLang="en-US" dirty="0">
                <a:latin typeface="+mn-lt"/>
              </a:rPr>
              <a:t>Higher interest rates for higher probability of default</a:t>
            </a:r>
          </a:p>
          <a:p>
            <a:pPr lvl="1">
              <a:buFont typeface="Arial" panose="020B0604020202020204" pitchFamily="34" charset="0"/>
              <a:buChar char="•"/>
            </a:pPr>
            <a:r>
              <a:rPr lang="en-US" altLang="en-US" dirty="0">
                <a:latin typeface="+mn-lt"/>
              </a:rPr>
              <a:t>U.S. government bonds tend to pay low interest rates</a:t>
            </a:r>
          </a:p>
          <a:p>
            <a:pPr lvl="1">
              <a:buFont typeface="Arial" panose="020B0604020202020204" pitchFamily="34" charset="0"/>
              <a:buChar char="•"/>
            </a:pPr>
            <a:r>
              <a:rPr lang="en-US" altLang="en-US" dirty="0">
                <a:latin typeface="+mn-lt"/>
              </a:rPr>
              <a:t>High-yield bonds (junk bonds), very high interest rates</a:t>
            </a:r>
            <a:endParaRPr lang="en-US" dirty="0">
              <a:latin typeface="+mn-lt"/>
            </a:endParaRPr>
          </a:p>
        </p:txBody>
      </p:sp>
    </p:spTree>
    <p:extLst>
      <p:ext uri="{BB962C8B-B14F-4D97-AF65-F5344CB8AC3E}">
        <p14:creationId xmlns:p14="http://schemas.microsoft.com/office/powerpoint/2010/main" val="1669168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E5E1-1532-F588-3820-B5C7EDE49EE8}"/>
              </a:ext>
            </a:extLst>
          </p:cNvPr>
          <p:cNvSpPr>
            <a:spLocks noGrp="1"/>
          </p:cNvSpPr>
          <p:nvPr>
            <p:ph type="title"/>
          </p:nvPr>
        </p:nvSpPr>
        <p:spPr/>
        <p:txBody>
          <a:bodyPr/>
          <a:lstStyle/>
          <a:p>
            <a:r>
              <a:rPr lang="en-US" dirty="0">
                <a:latin typeface="+mn-lt"/>
              </a:rPr>
              <a:t>Bond Characteristics (3 of 3)</a:t>
            </a:r>
          </a:p>
        </p:txBody>
      </p:sp>
      <p:sp>
        <p:nvSpPr>
          <p:cNvPr id="3" name="Content Placeholder 2">
            <a:extLst>
              <a:ext uri="{FF2B5EF4-FFF2-40B4-BE49-F238E27FC236}">
                <a16:creationId xmlns:a16="http://schemas.microsoft.com/office/drawing/2014/main" id="{E9D09E20-E77F-7280-6DCD-CBC7B173F152}"/>
              </a:ext>
            </a:extLst>
          </p:cNvPr>
          <p:cNvSpPr>
            <a:spLocks noGrp="1"/>
          </p:cNvSpPr>
          <p:nvPr>
            <p:ph idx="1"/>
          </p:nvPr>
        </p:nvSpPr>
        <p:spPr/>
        <p:txBody>
          <a:bodyPr/>
          <a:lstStyle/>
          <a:p>
            <a:pPr marL="514350" indent="-514350">
              <a:spcBef>
                <a:spcPts val="500"/>
              </a:spcBef>
              <a:spcAft>
                <a:spcPts val="500"/>
              </a:spcAft>
              <a:buFont typeface="+mj-lt"/>
              <a:buAutoNum type="arabicPeriod" startAt="3"/>
            </a:pPr>
            <a:r>
              <a:rPr lang="en-US" altLang="en-US" dirty="0">
                <a:latin typeface="+mn-lt"/>
              </a:rPr>
              <a:t>Tax treatment</a:t>
            </a:r>
          </a:p>
          <a:p>
            <a:pPr lvl="1">
              <a:spcAft>
                <a:spcPts val="500"/>
              </a:spcAft>
              <a:buFont typeface="Arial" panose="020B0604020202020204" pitchFamily="34" charset="0"/>
              <a:buChar char="•"/>
            </a:pPr>
            <a:r>
              <a:rPr lang="en-US" altLang="en-US" dirty="0">
                <a:latin typeface="+mn-lt"/>
              </a:rPr>
              <a:t>Interest on most bonds is taxable income</a:t>
            </a:r>
          </a:p>
          <a:p>
            <a:pPr lvl="1">
              <a:spcAft>
                <a:spcPts val="500"/>
              </a:spcAft>
              <a:buFont typeface="Arial" panose="020B0604020202020204" pitchFamily="34" charset="0"/>
              <a:buChar char="•"/>
            </a:pPr>
            <a:r>
              <a:rPr lang="en-US" altLang="en-US" dirty="0">
                <a:latin typeface="+mn-lt"/>
              </a:rPr>
              <a:t>Municipal bonds</a:t>
            </a:r>
          </a:p>
          <a:p>
            <a:pPr lvl="2">
              <a:spcAft>
                <a:spcPts val="500"/>
              </a:spcAft>
              <a:buSzPct val="100000"/>
              <a:buFont typeface="Arial" panose="020B0604020202020204" pitchFamily="34" charset="0"/>
              <a:buChar char="•"/>
            </a:pPr>
            <a:r>
              <a:rPr lang="en-US" altLang="en-US" dirty="0">
                <a:latin typeface="+mn-lt"/>
              </a:rPr>
              <a:t>Issued by state and local governments</a:t>
            </a:r>
          </a:p>
          <a:p>
            <a:pPr lvl="2">
              <a:spcAft>
                <a:spcPts val="500"/>
              </a:spcAft>
              <a:buSzPct val="100000"/>
              <a:buFont typeface="Arial" panose="020B0604020202020204" pitchFamily="34" charset="0"/>
              <a:buChar char="•"/>
            </a:pPr>
            <a:r>
              <a:rPr lang="en-US" altLang="en-US" dirty="0">
                <a:latin typeface="+mn-lt"/>
              </a:rPr>
              <a:t>No tax, lower interest rate </a:t>
            </a:r>
          </a:p>
          <a:p>
            <a:pPr marL="457200" indent="-457200">
              <a:spcBef>
                <a:spcPts val="500"/>
              </a:spcBef>
              <a:spcAft>
                <a:spcPts val="500"/>
              </a:spcAft>
              <a:buFont typeface="+mj-lt"/>
              <a:buAutoNum type="arabicPeriod" startAt="4"/>
            </a:pPr>
            <a:r>
              <a:rPr lang="en-US" altLang="en-US" dirty="0">
                <a:latin typeface="+mn-lt"/>
              </a:rPr>
              <a:t>Inflation protection</a:t>
            </a:r>
          </a:p>
          <a:p>
            <a:pPr lvl="1">
              <a:spcAft>
                <a:spcPts val="500"/>
              </a:spcAft>
              <a:buFont typeface="Arial" panose="020B0604020202020204" pitchFamily="34" charset="0"/>
              <a:buChar char="•"/>
            </a:pPr>
            <a:r>
              <a:rPr lang="en-US" altLang="en-US" dirty="0">
                <a:latin typeface="+mn-lt"/>
              </a:rPr>
              <a:t>Treasury Inflation-Protected Securities (TIPS)</a:t>
            </a:r>
          </a:p>
          <a:p>
            <a:pPr lvl="1">
              <a:spcAft>
                <a:spcPts val="500"/>
              </a:spcAft>
              <a:buFont typeface="Arial" panose="020B0604020202020204" pitchFamily="34" charset="0"/>
              <a:buChar char="•"/>
            </a:pPr>
            <a:r>
              <a:rPr lang="en-US" altLang="en-US" dirty="0">
                <a:latin typeface="+mn-lt"/>
              </a:rPr>
              <a:t>Indexed to a measure of inflation: When prices rise, payments rise proportionately</a:t>
            </a:r>
          </a:p>
        </p:txBody>
      </p:sp>
    </p:spTree>
    <p:extLst>
      <p:ext uri="{BB962C8B-B14F-4D97-AF65-F5344CB8AC3E}">
        <p14:creationId xmlns:p14="http://schemas.microsoft.com/office/powerpoint/2010/main" val="4026438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C5C37-AB76-F569-6BA2-BA8D81DF4F08}"/>
              </a:ext>
            </a:extLst>
          </p:cNvPr>
          <p:cNvSpPr>
            <a:spLocks noGrp="1"/>
          </p:cNvSpPr>
          <p:nvPr>
            <p:ph type="title"/>
          </p:nvPr>
        </p:nvSpPr>
        <p:spPr/>
        <p:txBody>
          <a:bodyPr/>
          <a:lstStyle/>
          <a:p>
            <a:r>
              <a:rPr lang="en-US" dirty="0">
                <a:latin typeface="+mn-lt"/>
              </a:rPr>
              <a:t>The Stock Market (1 of 2)</a:t>
            </a:r>
          </a:p>
        </p:txBody>
      </p:sp>
      <p:sp>
        <p:nvSpPr>
          <p:cNvPr id="3" name="Content Placeholder 2">
            <a:extLst>
              <a:ext uri="{FF2B5EF4-FFF2-40B4-BE49-F238E27FC236}">
                <a16:creationId xmlns:a16="http://schemas.microsoft.com/office/drawing/2014/main" id="{4C97D87D-CD70-469F-E779-FCE17637405A}"/>
              </a:ext>
            </a:extLst>
          </p:cNvPr>
          <p:cNvSpPr>
            <a:spLocks noGrp="1"/>
          </p:cNvSpPr>
          <p:nvPr>
            <p:ph idx="1"/>
          </p:nvPr>
        </p:nvSpPr>
        <p:spPr/>
        <p:txBody>
          <a:bodyPr/>
          <a:lstStyle/>
          <a:p>
            <a:r>
              <a:rPr lang="en-US" altLang="en-US" b="1" dirty="0">
                <a:solidFill>
                  <a:srgbClr val="C00000"/>
                </a:solidFill>
                <a:latin typeface="+mn-lt"/>
              </a:rPr>
              <a:t>Stock*</a:t>
            </a:r>
          </a:p>
          <a:p>
            <a:pPr lvl="1">
              <a:buFont typeface="Arial" panose="020B0604020202020204" pitchFamily="34" charset="0"/>
              <a:buChar char="•"/>
            </a:pPr>
            <a:r>
              <a:rPr lang="en-US" altLang="en-US" dirty="0">
                <a:latin typeface="+mn-lt"/>
              </a:rPr>
              <a:t>Claim to partial ownership in a firm</a:t>
            </a:r>
          </a:p>
          <a:p>
            <a:pPr lvl="1">
              <a:buFont typeface="Arial" panose="020B0604020202020204" pitchFamily="34" charset="0"/>
              <a:buChar char="•"/>
            </a:pPr>
            <a:r>
              <a:rPr lang="en-US" altLang="en-US" dirty="0">
                <a:latin typeface="+mn-lt"/>
              </a:rPr>
              <a:t>Claim to some of the profits the firm makes </a:t>
            </a:r>
          </a:p>
          <a:p>
            <a:r>
              <a:rPr lang="en-US" altLang="en-US" dirty="0">
                <a:latin typeface="+mn-lt"/>
              </a:rPr>
              <a:t>Equity finance</a:t>
            </a:r>
          </a:p>
          <a:p>
            <a:pPr lvl="1">
              <a:buFont typeface="Arial" panose="020B0604020202020204" pitchFamily="34" charset="0"/>
              <a:buChar char="•"/>
            </a:pPr>
            <a:r>
              <a:rPr lang="en-US" altLang="en-US" dirty="0">
                <a:latin typeface="+mn-lt"/>
              </a:rPr>
              <a:t>Sale of stock to raise money</a:t>
            </a:r>
          </a:p>
          <a:p>
            <a:r>
              <a:rPr lang="en-US" altLang="en-US" dirty="0">
                <a:latin typeface="+mn-lt"/>
              </a:rPr>
              <a:t>Debt finance</a:t>
            </a:r>
          </a:p>
          <a:p>
            <a:pPr lvl="1">
              <a:buFont typeface="Arial" panose="020B0604020202020204" pitchFamily="34" charset="0"/>
              <a:buChar char="•"/>
            </a:pPr>
            <a:r>
              <a:rPr lang="en-US" altLang="en-US" dirty="0">
                <a:latin typeface="+mn-lt"/>
              </a:rPr>
              <a:t>Sale of bonds to raise money</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5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3531595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C5C37-AB76-F569-6BA2-BA8D81DF4F08}"/>
              </a:ext>
            </a:extLst>
          </p:cNvPr>
          <p:cNvSpPr>
            <a:spLocks noGrp="1"/>
          </p:cNvSpPr>
          <p:nvPr>
            <p:ph type="title"/>
          </p:nvPr>
        </p:nvSpPr>
        <p:spPr/>
        <p:txBody>
          <a:bodyPr/>
          <a:lstStyle/>
          <a:p>
            <a:r>
              <a:rPr lang="en-US" dirty="0">
                <a:latin typeface="+mn-lt"/>
              </a:rPr>
              <a:t>The Stock Market (2 of 2)</a:t>
            </a:r>
          </a:p>
        </p:txBody>
      </p:sp>
      <p:sp>
        <p:nvSpPr>
          <p:cNvPr id="3" name="Content Placeholder 2">
            <a:extLst>
              <a:ext uri="{FF2B5EF4-FFF2-40B4-BE49-F238E27FC236}">
                <a16:creationId xmlns:a16="http://schemas.microsoft.com/office/drawing/2014/main" id="{4C97D87D-CD70-469F-E779-FCE17637405A}"/>
              </a:ext>
            </a:extLst>
          </p:cNvPr>
          <p:cNvSpPr>
            <a:spLocks noGrp="1"/>
          </p:cNvSpPr>
          <p:nvPr>
            <p:ph idx="1"/>
          </p:nvPr>
        </p:nvSpPr>
        <p:spPr/>
        <p:txBody>
          <a:bodyPr/>
          <a:lstStyle/>
          <a:p>
            <a:pPr>
              <a:spcBef>
                <a:spcPts val="500"/>
              </a:spcBef>
              <a:spcAft>
                <a:spcPts val="500"/>
              </a:spcAft>
            </a:pPr>
            <a:r>
              <a:rPr lang="en-US" altLang="en-US" sz="2200" dirty="0">
                <a:latin typeface="+mn-lt"/>
              </a:rPr>
              <a:t>Organized stock exchanges</a:t>
            </a:r>
          </a:p>
          <a:p>
            <a:pPr lvl="1">
              <a:spcAft>
                <a:spcPts val="500"/>
              </a:spcAft>
              <a:buFont typeface="Arial" panose="020B0604020202020204" pitchFamily="34" charset="0"/>
              <a:buChar char="•"/>
            </a:pPr>
            <a:r>
              <a:rPr lang="en-US" altLang="en-US" sz="2200" dirty="0">
                <a:latin typeface="+mn-lt"/>
              </a:rPr>
              <a:t>Trading stock shares stockholders</a:t>
            </a:r>
          </a:p>
          <a:p>
            <a:pPr lvl="1">
              <a:spcAft>
                <a:spcPts val="500"/>
              </a:spcAft>
              <a:buFont typeface="Arial" panose="020B0604020202020204" pitchFamily="34" charset="0"/>
              <a:buChar char="•"/>
            </a:pPr>
            <a:r>
              <a:rPr lang="en-US" altLang="en-US" sz="2200" dirty="0">
                <a:latin typeface="+mn-lt"/>
              </a:rPr>
              <a:t>The business (that issued the stock) receives no money</a:t>
            </a:r>
          </a:p>
          <a:p>
            <a:pPr>
              <a:spcBef>
                <a:spcPts val="500"/>
              </a:spcBef>
              <a:spcAft>
                <a:spcPts val="500"/>
              </a:spcAft>
            </a:pPr>
            <a:r>
              <a:rPr lang="en-US" altLang="en-US" sz="2200" dirty="0">
                <a:latin typeface="+mn-lt"/>
              </a:rPr>
              <a:t>Stock prices</a:t>
            </a:r>
          </a:p>
          <a:p>
            <a:pPr lvl="1">
              <a:spcAft>
                <a:spcPts val="500"/>
              </a:spcAft>
              <a:buFont typeface="Arial" panose="020B0604020202020204" pitchFamily="34" charset="0"/>
              <a:buChar char="•"/>
            </a:pPr>
            <a:r>
              <a:rPr lang="en-US" sz="2200" dirty="0">
                <a:latin typeface="+mn-lt"/>
              </a:rPr>
              <a:t>Determined by </a:t>
            </a:r>
            <a:r>
              <a:rPr lang="en-US" altLang="en-US" sz="2200" dirty="0">
                <a:latin typeface="+mn-lt"/>
              </a:rPr>
              <a:t>the supply of and demand for the stock in these companies</a:t>
            </a:r>
          </a:p>
          <a:p>
            <a:pPr>
              <a:spcBef>
                <a:spcPts val="500"/>
              </a:spcBef>
              <a:spcAft>
                <a:spcPts val="500"/>
              </a:spcAft>
            </a:pPr>
            <a:r>
              <a:rPr lang="en-US" altLang="en-US" sz="2200" dirty="0">
                <a:latin typeface="+mn-lt"/>
              </a:rPr>
              <a:t>Stock index</a:t>
            </a:r>
          </a:p>
          <a:p>
            <a:pPr lvl="1">
              <a:spcAft>
                <a:spcPts val="500"/>
              </a:spcAft>
              <a:buFont typeface="Arial" panose="020B0604020202020204" pitchFamily="34" charset="0"/>
              <a:buChar char="•"/>
            </a:pPr>
            <a:r>
              <a:rPr lang="en-US" altLang="en-US" sz="2200" dirty="0">
                <a:latin typeface="+mn-lt"/>
              </a:rPr>
              <a:t>Average of a group of stock prices</a:t>
            </a:r>
          </a:p>
          <a:p>
            <a:pPr lvl="1">
              <a:spcAft>
                <a:spcPts val="500"/>
              </a:spcAft>
              <a:buFont typeface="Arial" panose="020B0604020202020204" pitchFamily="34" charset="0"/>
              <a:buChar char="•"/>
            </a:pPr>
            <a:r>
              <a:rPr lang="en-US" sz="2200" dirty="0">
                <a:latin typeface="+mn-lt"/>
              </a:rPr>
              <a:t>For example, Dow Jones Industrial Average, Standard &amp; Poor’s 500 Index</a:t>
            </a:r>
          </a:p>
        </p:txBody>
      </p:sp>
    </p:spTree>
    <p:extLst>
      <p:ext uri="{BB962C8B-B14F-4D97-AF65-F5344CB8AC3E}">
        <p14:creationId xmlns:p14="http://schemas.microsoft.com/office/powerpoint/2010/main" val="3177277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3BF08-79D4-16CB-E669-9B9C7853BD99}"/>
              </a:ext>
            </a:extLst>
          </p:cNvPr>
          <p:cNvSpPr>
            <a:spLocks noGrp="1"/>
          </p:cNvSpPr>
          <p:nvPr>
            <p:ph type="title"/>
          </p:nvPr>
        </p:nvSpPr>
        <p:spPr/>
        <p:txBody>
          <a:bodyPr/>
          <a:lstStyle/>
          <a:p>
            <a:r>
              <a:rPr lang="en-US" dirty="0">
                <a:latin typeface="+mn-lt"/>
              </a:rPr>
              <a:t>Financial Intermediaries</a:t>
            </a:r>
          </a:p>
        </p:txBody>
      </p:sp>
      <p:sp>
        <p:nvSpPr>
          <p:cNvPr id="3" name="Content Placeholder 2">
            <a:extLst>
              <a:ext uri="{FF2B5EF4-FFF2-40B4-BE49-F238E27FC236}">
                <a16:creationId xmlns:a16="http://schemas.microsoft.com/office/drawing/2014/main" id="{50FAA1B4-A3F1-11F7-CBF0-2D1E90F09A0E}"/>
              </a:ext>
            </a:extLst>
          </p:cNvPr>
          <p:cNvSpPr>
            <a:spLocks noGrp="1"/>
          </p:cNvSpPr>
          <p:nvPr>
            <p:ph idx="1"/>
          </p:nvPr>
        </p:nvSpPr>
        <p:spPr/>
        <p:txBody>
          <a:bodyPr/>
          <a:lstStyle/>
          <a:p>
            <a:r>
              <a:rPr lang="en-US" b="1" dirty="0">
                <a:solidFill>
                  <a:srgbClr val="C00000"/>
                </a:solidFill>
                <a:latin typeface="+mn-lt"/>
              </a:rPr>
              <a:t>Financial intermediaries*</a:t>
            </a:r>
          </a:p>
          <a:p>
            <a:pPr lvl="1">
              <a:buFont typeface="Arial" panose="020B0604020202020204" pitchFamily="34" charset="0"/>
              <a:buChar char="•"/>
            </a:pPr>
            <a:r>
              <a:rPr lang="en-US" dirty="0">
                <a:latin typeface="+mn-lt"/>
              </a:rPr>
              <a:t>Financial institutions through which savers can indirectly provide funds to borrowers</a:t>
            </a:r>
          </a:p>
          <a:p>
            <a:pPr lvl="1">
              <a:spcAft>
                <a:spcPts val="9600"/>
              </a:spcAft>
              <a:buFont typeface="Arial" panose="020B0604020202020204" pitchFamily="34" charset="0"/>
              <a:buChar char="•"/>
            </a:pPr>
            <a:r>
              <a:rPr lang="en-US" dirty="0">
                <a:latin typeface="+mn-lt"/>
              </a:rPr>
              <a:t>Most important are banks and mutual funds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66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1024498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A7FC3-6C2A-69B0-28D1-AFDCA7C3C22D}"/>
              </a:ext>
            </a:extLst>
          </p:cNvPr>
          <p:cNvSpPr>
            <a:spLocks noGrp="1"/>
          </p:cNvSpPr>
          <p:nvPr>
            <p:ph type="title"/>
          </p:nvPr>
        </p:nvSpPr>
        <p:spPr/>
        <p:txBody>
          <a:bodyPr/>
          <a:lstStyle/>
          <a:p>
            <a:r>
              <a:rPr lang="en-US" dirty="0">
                <a:latin typeface="+mn-lt"/>
              </a:rPr>
              <a:t>Banks</a:t>
            </a:r>
          </a:p>
        </p:txBody>
      </p:sp>
      <p:sp>
        <p:nvSpPr>
          <p:cNvPr id="3" name="Content Placeholder 2">
            <a:extLst>
              <a:ext uri="{FF2B5EF4-FFF2-40B4-BE49-F238E27FC236}">
                <a16:creationId xmlns:a16="http://schemas.microsoft.com/office/drawing/2014/main" id="{910AD620-1013-4303-F359-C70A7F806957}"/>
              </a:ext>
            </a:extLst>
          </p:cNvPr>
          <p:cNvSpPr>
            <a:spLocks noGrp="1"/>
          </p:cNvSpPr>
          <p:nvPr>
            <p:ph idx="1"/>
          </p:nvPr>
        </p:nvSpPr>
        <p:spPr/>
        <p:txBody>
          <a:bodyPr/>
          <a:lstStyle/>
          <a:p>
            <a:pPr>
              <a:spcBef>
                <a:spcPts val="500"/>
              </a:spcBef>
              <a:spcAft>
                <a:spcPts val="500"/>
              </a:spcAft>
            </a:pPr>
            <a:r>
              <a:rPr lang="en-US" altLang="en-US" sz="2200" dirty="0">
                <a:latin typeface="+mn-lt"/>
              </a:rPr>
              <a:t>Primary role for banks:</a:t>
            </a:r>
          </a:p>
          <a:p>
            <a:pPr lvl="1">
              <a:spcAft>
                <a:spcPts val="500"/>
              </a:spcAft>
              <a:buFont typeface="Arial" panose="020B0604020202020204" pitchFamily="34" charset="0"/>
              <a:buChar char="•"/>
            </a:pPr>
            <a:r>
              <a:rPr lang="en-US" altLang="en-US" sz="2200" dirty="0">
                <a:latin typeface="+mn-lt"/>
              </a:rPr>
              <a:t>Take in deposits from savers (small interest rate)</a:t>
            </a:r>
          </a:p>
          <a:p>
            <a:pPr lvl="1">
              <a:spcAft>
                <a:spcPts val="500"/>
              </a:spcAft>
              <a:buFont typeface="Arial" panose="020B0604020202020204" pitchFamily="34" charset="0"/>
              <a:buChar char="•"/>
            </a:pPr>
            <a:r>
              <a:rPr lang="en-US" altLang="en-US" sz="2200" dirty="0">
                <a:latin typeface="+mn-lt"/>
              </a:rPr>
              <a:t>Use these deposits to make loans to borrowers (charge a higher interest rate) </a:t>
            </a:r>
          </a:p>
          <a:p>
            <a:pPr>
              <a:spcBef>
                <a:spcPts val="500"/>
              </a:spcBef>
              <a:spcAft>
                <a:spcPts val="500"/>
              </a:spcAft>
            </a:pPr>
            <a:r>
              <a:rPr lang="en-US" altLang="en-US" sz="2200" dirty="0">
                <a:latin typeface="+mn-lt"/>
              </a:rPr>
              <a:t>Secondary role of banks: </a:t>
            </a:r>
          </a:p>
          <a:p>
            <a:pPr lvl="1">
              <a:spcAft>
                <a:spcPts val="500"/>
              </a:spcAft>
              <a:buFont typeface="Arial" panose="020B0604020202020204" pitchFamily="34" charset="0"/>
              <a:buChar char="•"/>
            </a:pPr>
            <a:r>
              <a:rPr lang="en-US" altLang="en-US" sz="2200" dirty="0">
                <a:latin typeface="+mn-lt"/>
              </a:rPr>
              <a:t>Facilitate purchases of goods and services</a:t>
            </a:r>
          </a:p>
          <a:p>
            <a:pPr lvl="2">
              <a:spcAft>
                <a:spcPts val="500"/>
              </a:spcAft>
              <a:buSzPct val="100000"/>
              <a:buFont typeface="Arial" panose="020B0604020202020204" pitchFamily="34" charset="0"/>
              <a:buChar char="•"/>
            </a:pPr>
            <a:r>
              <a:rPr lang="en-US" altLang="en-US" sz="2200" dirty="0">
                <a:latin typeface="+mn-lt"/>
              </a:rPr>
              <a:t>Checks and debit cards to access deposits</a:t>
            </a:r>
          </a:p>
          <a:p>
            <a:pPr lvl="2">
              <a:spcAft>
                <a:spcPts val="500"/>
              </a:spcAft>
              <a:buSzPct val="100000"/>
              <a:buFont typeface="Arial" panose="020B0604020202020204" pitchFamily="34" charset="0"/>
              <a:buChar char="•"/>
            </a:pPr>
            <a:r>
              <a:rPr lang="en-US" altLang="en-US" sz="2200" dirty="0">
                <a:latin typeface="+mn-lt"/>
              </a:rPr>
              <a:t>Medium of exchange</a:t>
            </a:r>
          </a:p>
          <a:p>
            <a:pPr lvl="2">
              <a:spcAft>
                <a:spcPts val="500"/>
              </a:spcAft>
              <a:buSzPct val="100000"/>
              <a:buFont typeface="Arial" panose="020B0604020202020204" pitchFamily="34" charset="0"/>
              <a:buChar char="•"/>
            </a:pPr>
            <a:r>
              <a:rPr lang="en-US" altLang="en-US" sz="2200" dirty="0">
                <a:latin typeface="+mn-lt"/>
              </a:rPr>
              <a:t>Store of value</a:t>
            </a:r>
          </a:p>
        </p:txBody>
      </p:sp>
    </p:spTree>
    <p:extLst>
      <p:ext uri="{BB962C8B-B14F-4D97-AF65-F5344CB8AC3E}">
        <p14:creationId xmlns:p14="http://schemas.microsoft.com/office/powerpoint/2010/main" val="179000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2E1D-82FD-01DB-7362-E1EE66DDE6BE}"/>
              </a:ext>
            </a:extLst>
          </p:cNvPr>
          <p:cNvSpPr>
            <a:spLocks noGrp="1"/>
          </p:cNvSpPr>
          <p:nvPr>
            <p:ph type="title"/>
          </p:nvPr>
        </p:nvSpPr>
        <p:spPr/>
        <p:txBody>
          <a:bodyPr/>
          <a:lstStyle/>
          <a:p>
            <a:r>
              <a:rPr lang="en-US" dirty="0">
                <a:latin typeface="+mn-lt"/>
              </a:rPr>
              <a:t>Mutual Funds</a:t>
            </a:r>
          </a:p>
        </p:txBody>
      </p:sp>
      <p:sp>
        <p:nvSpPr>
          <p:cNvPr id="3" name="Content Placeholder 2">
            <a:extLst>
              <a:ext uri="{FF2B5EF4-FFF2-40B4-BE49-F238E27FC236}">
                <a16:creationId xmlns:a16="http://schemas.microsoft.com/office/drawing/2014/main" id="{419D46A7-EDD0-E418-268D-AFA3FE699B90}"/>
              </a:ext>
            </a:extLst>
          </p:cNvPr>
          <p:cNvSpPr>
            <a:spLocks noGrp="1"/>
          </p:cNvSpPr>
          <p:nvPr>
            <p:ph idx="1"/>
          </p:nvPr>
        </p:nvSpPr>
        <p:spPr>
          <a:xfrm>
            <a:off x="476843" y="1343025"/>
            <a:ext cx="11241915" cy="4719638"/>
          </a:xfrm>
        </p:spPr>
        <p:txBody>
          <a:bodyPr vert="horz" lIns="91440" tIns="45720" rIns="91440" bIns="45720" rtlCol="0" anchor="t">
            <a:noAutofit/>
          </a:bodyPr>
          <a:lstStyle/>
          <a:p>
            <a:pPr>
              <a:spcBef>
                <a:spcPts val="500"/>
              </a:spcBef>
              <a:spcAft>
                <a:spcPts val="500"/>
              </a:spcAft>
            </a:pPr>
            <a:r>
              <a:rPr lang="en-US" sz="2200" b="1" dirty="0">
                <a:solidFill>
                  <a:srgbClr val="C00000"/>
                </a:solidFill>
                <a:latin typeface="+mn-lt"/>
              </a:rPr>
              <a:t>Mutual fund*</a:t>
            </a:r>
          </a:p>
          <a:p>
            <a:pPr lvl="1">
              <a:spcAft>
                <a:spcPts val="500"/>
              </a:spcAft>
              <a:buFont typeface="Arial" panose="020B0604020202020204" pitchFamily="34" charset="0"/>
              <a:buChar char="•"/>
            </a:pPr>
            <a:r>
              <a:rPr lang="en-US" sz="2200" dirty="0">
                <a:latin typeface="+mn-lt"/>
              </a:rPr>
              <a:t>An institution that sells shares to the public and uses the proceeds to buy a portfolio of stocks and bonds</a:t>
            </a:r>
          </a:p>
          <a:p>
            <a:pPr>
              <a:spcBef>
                <a:spcPts val="500"/>
              </a:spcBef>
              <a:spcAft>
                <a:spcPts val="500"/>
              </a:spcAft>
            </a:pPr>
            <a:r>
              <a:rPr lang="en-US" altLang="en-US" sz="2200" dirty="0">
                <a:latin typeface="+mn-lt"/>
              </a:rPr>
              <a:t>Advantages	</a:t>
            </a:r>
          </a:p>
          <a:p>
            <a:pPr lvl="1">
              <a:spcAft>
                <a:spcPts val="500"/>
              </a:spcAft>
              <a:buFont typeface="Arial" panose="020B0604020202020204" pitchFamily="34" charset="0"/>
              <a:buChar char="•"/>
            </a:pPr>
            <a:r>
              <a:rPr lang="en-US" altLang="en-US" sz="2200" dirty="0">
                <a:latin typeface="+mn-lt"/>
              </a:rPr>
              <a:t>Allow people with small amounts of money to diversify their holdings (less risk)</a:t>
            </a:r>
          </a:p>
          <a:p>
            <a:pPr lvl="1">
              <a:spcAft>
                <a:spcPts val="500"/>
              </a:spcAft>
              <a:buFont typeface="Arial" panose="020B0604020202020204" pitchFamily="34" charset="0"/>
              <a:buChar char="•"/>
            </a:pPr>
            <a:r>
              <a:rPr lang="en-US" altLang="en-US" sz="2200" dirty="0">
                <a:latin typeface="+mn-lt"/>
              </a:rPr>
              <a:t>Give ordinary people access to the skills of professional money managers</a:t>
            </a:r>
          </a:p>
          <a:p>
            <a:pPr>
              <a:spcBef>
                <a:spcPts val="500"/>
              </a:spcBef>
              <a:spcAft>
                <a:spcPts val="500"/>
              </a:spcAft>
            </a:pPr>
            <a:r>
              <a:rPr lang="en-US" altLang="en-US" sz="2200" dirty="0">
                <a:latin typeface="+mn-lt"/>
              </a:rPr>
              <a:t>Index funds, buy all the stocks in a stock index</a:t>
            </a:r>
          </a:p>
          <a:p>
            <a:pPr lvl="1">
              <a:spcAft>
                <a:spcPts val="500"/>
              </a:spcAft>
              <a:buFont typeface="Arial" panose="020B0604020202020204" pitchFamily="34" charset="0"/>
              <a:buChar char="•"/>
            </a:pPr>
            <a:r>
              <a:rPr lang="en-US" altLang="en-US" sz="2200" dirty="0">
                <a:latin typeface="+mn-lt"/>
              </a:rPr>
              <a:t>Perform somewhat better on average than mutual funds</a:t>
            </a:r>
            <a:endParaRPr lang="en-US" altLang="en-US" sz="1400" b="0" i="0" u="none" strike="noStrike" kern="1200" cap="none" spc="0" normalizeH="0" baseline="0" noProof="0" dirty="0">
              <a:ln>
                <a:noFill/>
              </a:ln>
              <a:solidFill>
                <a:srgbClr val="282F7C"/>
              </a:solidFill>
              <a:effectLst/>
              <a:uLnTx/>
              <a:uFillTx/>
              <a:latin typeface="+mn-lt"/>
            </a:endParaRPr>
          </a:p>
          <a:p>
            <a:pPr marL="228600" marR="0" lvl="0" indent="-228600" algn="l" defTabSz="914400" rtl="0" eaLnBrk="1" fontAlgn="auto" latinLnBrk="0" hangingPunct="1">
              <a:lnSpc>
                <a:spcPct val="100000"/>
              </a:lnSpc>
              <a:spcBef>
                <a:spcPts val="4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2413419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57307-68C0-86AD-0260-B18FD56EC1E3}"/>
              </a:ext>
            </a:extLst>
          </p:cNvPr>
          <p:cNvSpPr>
            <a:spLocks noGrp="1"/>
          </p:cNvSpPr>
          <p:nvPr>
            <p:ph type="title"/>
          </p:nvPr>
        </p:nvSpPr>
        <p:spPr/>
        <p:txBody>
          <a:bodyPr/>
          <a:lstStyle/>
          <a:p>
            <a:r>
              <a:rPr lang="en-US" dirty="0">
                <a:latin typeface="+mn-lt"/>
              </a:rPr>
              <a:t>Summing Up</a:t>
            </a:r>
          </a:p>
        </p:txBody>
      </p:sp>
      <p:sp>
        <p:nvSpPr>
          <p:cNvPr id="3" name="Content Placeholder 2">
            <a:extLst>
              <a:ext uri="{FF2B5EF4-FFF2-40B4-BE49-F238E27FC236}">
                <a16:creationId xmlns:a16="http://schemas.microsoft.com/office/drawing/2014/main" id="{71195348-4447-E8D9-732E-193DFC49FD4C}"/>
              </a:ext>
            </a:extLst>
          </p:cNvPr>
          <p:cNvSpPr>
            <a:spLocks noGrp="1"/>
          </p:cNvSpPr>
          <p:nvPr>
            <p:ph idx="1"/>
          </p:nvPr>
        </p:nvSpPr>
        <p:spPr/>
        <p:txBody>
          <a:bodyPr/>
          <a:lstStyle/>
          <a:p>
            <a:r>
              <a:rPr lang="en-US" dirty="0">
                <a:latin typeface="+mn-lt"/>
              </a:rPr>
              <a:t>The U.S. economy contains a large variety of financial institutions</a:t>
            </a:r>
          </a:p>
          <a:p>
            <a:pPr lvl="1">
              <a:buFont typeface="Arial" panose="020B0604020202020204" pitchFamily="34" charset="0"/>
              <a:buChar char="•"/>
            </a:pPr>
            <a:r>
              <a:rPr lang="en-US" dirty="0">
                <a:latin typeface="+mn-lt"/>
              </a:rPr>
              <a:t>Bond market, stock market, banks, mutual funds, pension funds, credit unions, insurance companies</a:t>
            </a:r>
          </a:p>
          <a:p>
            <a:r>
              <a:rPr lang="en-US" dirty="0">
                <a:latin typeface="+mn-lt"/>
              </a:rPr>
              <a:t>Important to keep in mind that financial institutions all serve the same goal</a:t>
            </a:r>
          </a:p>
          <a:p>
            <a:pPr lvl="1">
              <a:buFont typeface="Arial" panose="020B0604020202020204" pitchFamily="34" charset="0"/>
              <a:buChar char="•"/>
            </a:pPr>
            <a:r>
              <a:rPr lang="en-US" dirty="0">
                <a:latin typeface="+mn-lt"/>
              </a:rPr>
              <a:t>Directing the resources of savers into the hands of borrowers</a:t>
            </a:r>
          </a:p>
        </p:txBody>
      </p:sp>
    </p:spTree>
    <p:extLst>
      <p:ext uri="{BB962C8B-B14F-4D97-AF65-F5344CB8AC3E}">
        <p14:creationId xmlns:p14="http://schemas.microsoft.com/office/powerpoint/2010/main" val="2441243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13-2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Saving and Investment in the National Income Accounts</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3011C-A99C-ADC0-4DE5-4E0E9E55641A}"/>
              </a:ext>
            </a:extLst>
          </p:cNvPr>
          <p:cNvSpPr>
            <a:spLocks noGrp="1"/>
          </p:cNvSpPr>
          <p:nvPr>
            <p:ph type="title"/>
          </p:nvPr>
        </p:nvSpPr>
        <p:spPr/>
        <p:txBody>
          <a:bodyPr/>
          <a:lstStyle/>
          <a:p>
            <a:r>
              <a:rPr lang="en-US" dirty="0">
                <a:latin typeface="+mn-lt"/>
              </a:rPr>
              <a:t>Some Important Identities</a:t>
            </a:r>
          </a:p>
        </p:txBody>
      </p:sp>
      <p:sp>
        <p:nvSpPr>
          <p:cNvPr id="3" name="Content Placeholder 2">
            <a:extLst>
              <a:ext uri="{FF2B5EF4-FFF2-40B4-BE49-F238E27FC236}">
                <a16:creationId xmlns:a16="http://schemas.microsoft.com/office/drawing/2014/main" id="{17026D35-262B-708A-B35D-4F50BC9818B4}"/>
              </a:ext>
            </a:extLst>
          </p:cNvPr>
          <p:cNvSpPr>
            <a:spLocks noGrp="1"/>
          </p:cNvSpPr>
          <p:nvPr>
            <p:ph idx="1"/>
          </p:nvPr>
        </p:nvSpPr>
        <p:spPr/>
        <p:txBody>
          <a:bodyPr/>
          <a:lstStyle/>
          <a:p>
            <a:r>
              <a:rPr lang="en-US" altLang="en-US" dirty="0">
                <a:latin typeface="+mn-lt"/>
              </a:rPr>
              <a:t>Rules of national income accounting</a:t>
            </a:r>
          </a:p>
          <a:p>
            <a:pPr lvl="1">
              <a:buFont typeface="Arial" panose="020B0604020202020204" pitchFamily="34" charset="0"/>
              <a:buChar char="•"/>
            </a:pPr>
            <a:r>
              <a:rPr lang="en-US" altLang="en-US" dirty="0">
                <a:latin typeface="+mn-lt"/>
              </a:rPr>
              <a:t>Important identities</a:t>
            </a:r>
          </a:p>
          <a:p>
            <a:r>
              <a:rPr lang="en-US" altLang="en-US" dirty="0">
                <a:latin typeface="+mn-lt"/>
              </a:rPr>
              <a:t>Identity</a:t>
            </a:r>
          </a:p>
          <a:p>
            <a:pPr lvl="1">
              <a:buFont typeface="Arial" panose="020B0604020202020204" pitchFamily="34" charset="0"/>
              <a:buChar char="•"/>
            </a:pPr>
            <a:r>
              <a:rPr lang="en-US" altLang="en-US" dirty="0">
                <a:latin typeface="+mn-lt"/>
              </a:rPr>
              <a:t>An equation that must be true because of the way the variables in the equation are defined</a:t>
            </a:r>
          </a:p>
          <a:p>
            <a:pPr lvl="1">
              <a:buFont typeface="Arial" panose="020B0604020202020204" pitchFamily="34" charset="0"/>
              <a:buChar char="•"/>
            </a:pPr>
            <a:r>
              <a:rPr lang="en-US" altLang="en-US" dirty="0">
                <a:latin typeface="+mn-lt"/>
              </a:rPr>
              <a:t>Clarify how different variables are related to one another</a:t>
            </a:r>
          </a:p>
        </p:txBody>
      </p:sp>
    </p:spTree>
    <p:extLst>
      <p:ext uri="{BB962C8B-B14F-4D97-AF65-F5344CB8AC3E}">
        <p14:creationId xmlns:p14="http://schemas.microsoft.com/office/powerpoint/2010/main" val="1260822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(1 of 3)</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buNone/>
            </a:pPr>
            <a:r>
              <a:rPr lang="en-US" dirty="0">
                <a:latin typeface="+mn-lt"/>
              </a:rPr>
              <a:t>By the end of this chapter, you should be able to:</a:t>
            </a:r>
          </a:p>
          <a:p>
            <a:pPr>
              <a:spcBef>
                <a:spcPts val="800"/>
              </a:spcBef>
            </a:pPr>
            <a:r>
              <a:rPr lang="en-US" dirty="0">
                <a:latin typeface="+mn-lt"/>
              </a:rPr>
              <a:t>Categorize an event as either saving or investment.</a:t>
            </a:r>
          </a:p>
          <a:p>
            <a:pPr>
              <a:spcBef>
                <a:spcPts val="800"/>
              </a:spcBef>
            </a:pPr>
            <a:r>
              <a:rPr lang="en-US" dirty="0">
                <a:latin typeface="+mn-lt"/>
              </a:rPr>
              <a:t>Explain how financial intermediaries connect borrowers and savers.</a:t>
            </a:r>
          </a:p>
          <a:p>
            <a:pPr>
              <a:spcBef>
                <a:spcPts val="800"/>
              </a:spcBef>
            </a:pPr>
            <a:r>
              <a:rPr lang="en-US" dirty="0">
                <a:latin typeface="+mn-lt"/>
              </a:rPr>
              <a:t>Analyze the relationship between bond prices and the interest rate.</a:t>
            </a:r>
          </a:p>
          <a:p>
            <a:pPr>
              <a:spcBef>
                <a:spcPts val="800"/>
              </a:spcBef>
            </a:pPr>
            <a:r>
              <a:rPr lang="en-US" dirty="0">
                <a:latin typeface="+mn-lt"/>
              </a:rPr>
              <a:t>Explain how financial markets connect borrowers and savers.</a:t>
            </a:r>
          </a:p>
          <a:p>
            <a:pPr>
              <a:spcBef>
                <a:spcPts val="800"/>
              </a:spcBef>
            </a:pPr>
            <a:r>
              <a:rPr lang="en-US" dirty="0">
                <a:latin typeface="+mn-lt"/>
              </a:rPr>
              <a:t>Explain the difference between the bond market and the stock market.</a:t>
            </a:r>
          </a:p>
          <a:p>
            <a:pPr>
              <a:spcBef>
                <a:spcPts val="800"/>
              </a:spcBef>
            </a:pPr>
            <a:r>
              <a:rPr lang="en-US" dirty="0">
                <a:latin typeface="+mn-lt"/>
              </a:rPr>
              <a:t>Explain how government borrowing can lead to crowding out.</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D6186-8D12-37E2-96C7-DBB2745B9E94}"/>
              </a:ext>
            </a:extLst>
          </p:cNvPr>
          <p:cNvSpPr>
            <a:spLocks noGrp="1"/>
          </p:cNvSpPr>
          <p:nvPr>
            <p:ph type="title"/>
          </p:nvPr>
        </p:nvSpPr>
        <p:spPr/>
        <p:txBody>
          <a:bodyPr/>
          <a:lstStyle/>
          <a:p>
            <a:r>
              <a:rPr lang="en-US" dirty="0">
                <a:latin typeface="+mn-lt"/>
              </a:rPr>
              <a:t>GDP</a:t>
            </a:r>
          </a:p>
        </p:txBody>
      </p:sp>
      <p:sp>
        <p:nvSpPr>
          <p:cNvPr id="3" name="Content Placeholder 2">
            <a:extLst>
              <a:ext uri="{FF2B5EF4-FFF2-40B4-BE49-F238E27FC236}">
                <a16:creationId xmlns:a16="http://schemas.microsoft.com/office/drawing/2014/main" id="{8E54DFE8-E330-9896-E00F-0C0733D6456A}"/>
              </a:ext>
            </a:extLst>
          </p:cNvPr>
          <p:cNvSpPr>
            <a:spLocks noGrp="1"/>
          </p:cNvSpPr>
          <p:nvPr>
            <p:ph idx="1"/>
          </p:nvPr>
        </p:nvSpPr>
        <p:spPr/>
        <p:txBody>
          <a:bodyPr/>
          <a:lstStyle/>
          <a:p>
            <a:r>
              <a:rPr lang="en-US" altLang="en-US" dirty="0">
                <a:latin typeface="+mn-lt"/>
              </a:rPr>
              <a:t>Gross domestic product (GDP, </a:t>
            </a:r>
            <a:r>
              <a:rPr lang="en-US" altLang="en-US" i="1" dirty="0">
                <a:latin typeface="+mn-lt"/>
              </a:rPr>
              <a:t>Y</a:t>
            </a:r>
            <a:r>
              <a:rPr lang="en-US" altLang="en-US" dirty="0">
                <a:latin typeface="+mn-lt"/>
              </a:rPr>
              <a:t>)</a:t>
            </a:r>
          </a:p>
          <a:p>
            <a:pPr lvl="1">
              <a:buFont typeface="Arial" panose="020B0604020202020204" pitchFamily="34" charset="0"/>
              <a:buChar char="•"/>
            </a:pPr>
            <a:r>
              <a:rPr lang="en-US" altLang="en-US" dirty="0">
                <a:latin typeface="+mn-lt"/>
              </a:rPr>
              <a:t>Total income = Total expenditure </a:t>
            </a:r>
          </a:p>
          <a:p>
            <a:r>
              <a:rPr lang="en-US" altLang="en-US" i="1" dirty="0">
                <a:latin typeface="+mn-lt"/>
              </a:rPr>
              <a:t>Y </a:t>
            </a:r>
            <a:r>
              <a:rPr lang="en-US" altLang="en-US" dirty="0">
                <a:latin typeface="+mn-lt"/>
              </a:rPr>
              <a:t>=</a:t>
            </a:r>
            <a:r>
              <a:rPr lang="en-US" altLang="en-US" i="1" dirty="0">
                <a:latin typeface="+mn-lt"/>
              </a:rPr>
              <a:t> C </a:t>
            </a:r>
            <a:r>
              <a:rPr lang="en-US" altLang="en-US" dirty="0">
                <a:latin typeface="+mn-lt"/>
              </a:rPr>
              <a:t>+</a:t>
            </a:r>
            <a:r>
              <a:rPr lang="en-US" altLang="en-US" i="1" dirty="0">
                <a:latin typeface="+mn-lt"/>
              </a:rPr>
              <a:t> I </a:t>
            </a:r>
            <a:r>
              <a:rPr lang="en-US" altLang="en-US" dirty="0">
                <a:latin typeface="+mn-lt"/>
              </a:rPr>
              <a:t>+</a:t>
            </a:r>
            <a:r>
              <a:rPr lang="en-US" altLang="en-US" i="1" dirty="0">
                <a:latin typeface="+mn-lt"/>
              </a:rPr>
              <a:t> G </a:t>
            </a:r>
            <a:r>
              <a:rPr lang="en-US" altLang="en-US" dirty="0">
                <a:latin typeface="+mn-lt"/>
              </a:rPr>
              <a:t>+</a:t>
            </a:r>
            <a:r>
              <a:rPr lang="en-US" altLang="en-US" i="1" dirty="0">
                <a:latin typeface="+mn-lt"/>
              </a:rPr>
              <a:t> NX</a:t>
            </a:r>
          </a:p>
          <a:p>
            <a:pPr lvl="1">
              <a:buFont typeface="Arial" panose="020B0604020202020204" pitchFamily="34" charset="0"/>
              <a:buChar char="•"/>
            </a:pPr>
            <a:r>
              <a:rPr lang="en-US" altLang="en-US" i="1" dirty="0">
                <a:latin typeface="+mn-lt"/>
              </a:rPr>
              <a:t>Y</a:t>
            </a:r>
            <a:r>
              <a:rPr lang="en-US" altLang="en-US" dirty="0">
                <a:latin typeface="+mn-lt"/>
              </a:rPr>
              <a:t> = gross domestic product, GDP</a:t>
            </a:r>
          </a:p>
          <a:p>
            <a:pPr lvl="1">
              <a:buFont typeface="Arial" panose="020B0604020202020204" pitchFamily="34" charset="0"/>
              <a:buChar char="•"/>
            </a:pPr>
            <a:r>
              <a:rPr lang="en-US" altLang="en-US" i="1" dirty="0">
                <a:latin typeface="+mn-lt"/>
              </a:rPr>
              <a:t>C</a:t>
            </a:r>
            <a:r>
              <a:rPr lang="en-US" altLang="en-US" dirty="0">
                <a:latin typeface="+mn-lt"/>
              </a:rPr>
              <a:t> = consumption</a:t>
            </a:r>
          </a:p>
          <a:p>
            <a:pPr lvl="1">
              <a:buFont typeface="Arial" panose="020B0604020202020204" pitchFamily="34" charset="0"/>
              <a:buChar char="•"/>
            </a:pPr>
            <a:r>
              <a:rPr lang="en-US" altLang="en-US" dirty="0">
                <a:latin typeface="+mn-lt"/>
              </a:rPr>
              <a:t> </a:t>
            </a:r>
            <a:r>
              <a:rPr lang="en-US" altLang="en-US" i="1" dirty="0">
                <a:latin typeface="+mn-lt"/>
              </a:rPr>
              <a:t>I</a:t>
            </a:r>
            <a:r>
              <a:rPr lang="en-US" altLang="en-US" dirty="0">
                <a:latin typeface="+mn-lt"/>
              </a:rPr>
              <a:t> = investment</a:t>
            </a:r>
          </a:p>
          <a:p>
            <a:pPr lvl="1">
              <a:buFont typeface="Arial" panose="020B0604020202020204" pitchFamily="34" charset="0"/>
              <a:buChar char="•"/>
            </a:pPr>
            <a:r>
              <a:rPr lang="en-US" altLang="en-US" i="1" dirty="0">
                <a:latin typeface="+mn-lt"/>
              </a:rPr>
              <a:t>G</a:t>
            </a:r>
            <a:r>
              <a:rPr lang="en-US" altLang="en-US" dirty="0">
                <a:latin typeface="+mn-lt"/>
              </a:rPr>
              <a:t> = government purchases</a:t>
            </a:r>
          </a:p>
          <a:p>
            <a:pPr lvl="1">
              <a:buFont typeface="Arial" panose="020B0604020202020204" pitchFamily="34" charset="0"/>
              <a:buChar char="•"/>
            </a:pPr>
            <a:r>
              <a:rPr lang="en-US" altLang="en-US" i="1" dirty="0">
                <a:latin typeface="+mn-lt"/>
              </a:rPr>
              <a:t>NX</a:t>
            </a:r>
            <a:r>
              <a:rPr lang="en-US" altLang="en-US" dirty="0">
                <a:latin typeface="+mn-lt"/>
              </a:rPr>
              <a:t> = net exports</a:t>
            </a:r>
          </a:p>
        </p:txBody>
      </p:sp>
    </p:spTree>
    <p:extLst>
      <p:ext uri="{BB962C8B-B14F-4D97-AF65-F5344CB8AC3E}">
        <p14:creationId xmlns:p14="http://schemas.microsoft.com/office/powerpoint/2010/main" val="709481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AFE24-63DA-2FE2-D89B-7D3EB8021C81}"/>
              </a:ext>
            </a:extLst>
          </p:cNvPr>
          <p:cNvSpPr>
            <a:spLocks noGrp="1"/>
          </p:cNvSpPr>
          <p:nvPr>
            <p:ph type="title"/>
          </p:nvPr>
        </p:nvSpPr>
        <p:spPr/>
        <p:txBody>
          <a:bodyPr/>
          <a:lstStyle/>
          <a:p>
            <a:r>
              <a:rPr lang="en-US" dirty="0">
                <a:latin typeface="+mn-lt"/>
              </a:rPr>
              <a:t>Closed and Open Economies</a:t>
            </a:r>
          </a:p>
        </p:txBody>
      </p:sp>
      <p:sp>
        <p:nvSpPr>
          <p:cNvPr id="3" name="Content Placeholder 2">
            <a:extLst>
              <a:ext uri="{FF2B5EF4-FFF2-40B4-BE49-F238E27FC236}">
                <a16:creationId xmlns:a16="http://schemas.microsoft.com/office/drawing/2014/main" id="{16EB891D-5DEC-AE9C-D599-0BBD6EF364F1}"/>
              </a:ext>
            </a:extLst>
          </p:cNvPr>
          <p:cNvSpPr>
            <a:spLocks noGrp="1"/>
          </p:cNvSpPr>
          <p:nvPr>
            <p:ph idx="1"/>
          </p:nvPr>
        </p:nvSpPr>
        <p:spPr/>
        <p:txBody>
          <a:bodyPr/>
          <a:lstStyle/>
          <a:p>
            <a:r>
              <a:rPr lang="en-US" altLang="en-US" dirty="0">
                <a:latin typeface="+mn-lt"/>
              </a:rPr>
              <a:t>Closed economy</a:t>
            </a:r>
          </a:p>
          <a:p>
            <a:pPr lvl="1">
              <a:buFont typeface="Arial" panose="020B0604020202020204" pitchFamily="34" charset="0"/>
              <a:buChar char="•"/>
            </a:pPr>
            <a:r>
              <a:rPr lang="en-US" altLang="en-US" dirty="0">
                <a:latin typeface="+mn-lt"/>
              </a:rPr>
              <a:t>Does not interact with other economies</a:t>
            </a:r>
          </a:p>
          <a:p>
            <a:pPr lvl="1">
              <a:buFont typeface="Arial" panose="020B0604020202020204" pitchFamily="34" charset="0"/>
              <a:buChar char="•"/>
            </a:pPr>
            <a:r>
              <a:rPr lang="en-US" altLang="en-US" i="1" dirty="0">
                <a:latin typeface="+mn-lt"/>
              </a:rPr>
              <a:t>NX</a:t>
            </a:r>
            <a:r>
              <a:rPr lang="en-US" altLang="en-US" dirty="0">
                <a:latin typeface="+mn-lt"/>
              </a:rPr>
              <a:t> = 0</a:t>
            </a:r>
          </a:p>
          <a:p>
            <a:r>
              <a:rPr lang="en-US" altLang="en-US" dirty="0">
                <a:latin typeface="+mn-lt"/>
              </a:rPr>
              <a:t>Open economy</a:t>
            </a:r>
          </a:p>
          <a:p>
            <a:pPr lvl="1">
              <a:buFont typeface="Arial" panose="020B0604020202020204" pitchFamily="34" charset="0"/>
              <a:buChar char="•"/>
            </a:pPr>
            <a:r>
              <a:rPr lang="en-US" altLang="en-US" dirty="0">
                <a:latin typeface="+mn-lt"/>
              </a:rPr>
              <a:t>Interacts with other economies</a:t>
            </a:r>
          </a:p>
          <a:p>
            <a:pPr lvl="1">
              <a:buFont typeface="Arial" panose="020B0604020202020204" pitchFamily="34" charset="0"/>
              <a:buChar char="•"/>
            </a:pPr>
            <a:r>
              <a:rPr lang="en-US" altLang="en-US" i="1" dirty="0">
                <a:latin typeface="+mn-lt"/>
              </a:rPr>
              <a:t>NX</a:t>
            </a:r>
            <a:r>
              <a:rPr lang="en-US" altLang="en-US" dirty="0">
                <a:latin typeface="+mn-lt"/>
              </a:rPr>
              <a:t> ≠ 0</a:t>
            </a:r>
          </a:p>
        </p:txBody>
      </p:sp>
    </p:spTree>
    <p:extLst>
      <p:ext uri="{BB962C8B-B14F-4D97-AF65-F5344CB8AC3E}">
        <p14:creationId xmlns:p14="http://schemas.microsoft.com/office/powerpoint/2010/main" val="3448645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1C61E-2AB7-823D-101A-74B9DCE89D06}"/>
              </a:ext>
            </a:extLst>
          </p:cNvPr>
          <p:cNvSpPr>
            <a:spLocks noGrp="1"/>
          </p:cNvSpPr>
          <p:nvPr>
            <p:ph type="title"/>
          </p:nvPr>
        </p:nvSpPr>
        <p:spPr/>
        <p:txBody>
          <a:bodyPr/>
          <a:lstStyle/>
          <a:p>
            <a:r>
              <a:rPr lang="en-US" dirty="0">
                <a:latin typeface="+mn-lt"/>
              </a:rPr>
              <a:t>Closed Economy</a:t>
            </a:r>
          </a:p>
        </p:txBody>
      </p:sp>
      <p:sp>
        <p:nvSpPr>
          <p:cNvPr id="3" name="Content Placeholder 2">
            <a:extLst>
              <a:ext uri="{FF2B5EF4-FFF2-40B4-BE49-F238E27FC236}">
                <a16:creationId xmlns:a16="http://schemas.microsoft.com/office/drawing/2014/main" id="{3DFA1FA0-94A8-CD46-C80E-E2EB10EB4047}"/>
              </a:ext>
            </a:extLst>
          </p:cNvPr>
          <p:cNvSpPr>
            <a:spLocks noGrp="1"/>
          </p:cNvSpPr>
          <p:nvPr>
            <p:ph idx="1"/>
          </p:nvPr>
        </p:nvSpPr>
        <p:spPr/>
        <p:txBody>
          <a:bodyPr/>
          <a:lstStyle/>
          <a:p>
            <a:pPr>
              <a:spcBef>
                <a:spcPts val="500"/>
              </a:spcBef>
              <a:spcAft>
                <a:spcPts val="500"/>
              </a:spcAft>
            </a:pPr>
            <a:r>
              <a:rPr lang="en-US" altLang="en-US" b="1" dirty="0">
                <a:solidFill>
                  <a:srgbClr val="C00000"/>
                </a:solidFill>
                <a:latin typeface="+mn-lt"/>
              </a:rPr>
              <a:t>National saving* </a:t>
            </a:r>
            <a:r>
              <a:rPr lang="en-US" altLang="en-US" dirty="0">
                <a:solidFill>
                  <a:srgbClr val="292F7C"/>
                </a:solidFill>
                <a:latin typeface="+mn-lt"/>
              </a:rPr>
              <a:t>(</a:t>
            </a:r>
            <a:r>
              <a:rPr lang="en-US" altLang="en-US" i="1" dirty="0">
                <a:solidFill>
                  <a:srgbClr val="292F7C"/>
                </a:solidFill>
                <a:latin typeface="+mn-lt"/>
              </a:rPr>
              <a:t>S</a:t>
            </a:r>
            <a:r>
              <a:rPr lang="en-US" altLang="en-US" dirty="0">
                <a:solidFill>
                  <a:srgbClr val="292F7C"/>
                </a:solidFill>
                <a:latin typeface="+mn-lt"/>
              </a:rPr>
              <a:t>)</a:t>
            </a:r>
          </a:p>
          <a:p>
            <a:pPr lvl="1">
              <a:spcAft>
                <a:spcPts val="500"/>
              </a:spcAft>
              <a:buFont typeface="Arial" panose="020B0604020202020204" pitchFamily="34" charset="0"/>
              <a:buChar char="•"/>
            </a:pPr>
            <a:r>
              <a:rPr lang="en-US" altLang="en-US" dirty="0">
                <a:latin typeface="+mn-lt"/>
              </a:rPr>
              <a:t>Total income in the economy that remains after paying for consumption and  government purchases</a:t>
            </a:r>
          </a:p>
          <a:p>
            <a:pPr>
              <a:spcBef>
                <a:spcPts val="500"/>
              </a:spcBef>
              <a:spcAft>
                <a:spcPts val="500"/>
              </a:spcAft>
            </a:pPr>
            <a:r>
              <a:rPr lang="en-US" altLang="en-US" dirty="0">
                <a:latin typeface="+mn-lt"/>
              </a:rPr>
              <a:t>Assume closed economy: </a:t>
            </a:r>
            <a:r>
              <a:rPr lang="en-US" altLang="en-US" i="1" dirty="0">
                <a:latin typeface="+mn-lt"/>
              </a:rPr>
              <a:t>NX</a:t>
            </a:r>
            <a:r>
              <a:rPr lang="en-US" altLang="en-US" dirty="0">
                <a:latin typeface="+mn-lt"/>
              </a:rPr>
              <a:t> = 0</a:t>
            </a:r>
          </a:p>
          <a:p>
            <a:pPr marL="457200" lvl="1" indent="0">
              <a:spcAft>
                <a:spcPts val="500"/>
              </a:spcAft>
              <a:buNone/>
            </a:pPr>
            <a:r>
              <a:rPr lang="en-US" altLang="en-US" i="1" dirty="0">
                <a:latin typeface="+mn-lt"/>
              </a:rPr>
              <a:t>Y </a:t>
            </a:r>
            <a:r>
              <a:rPr lang="en-US" altLang="en-US" dirty="0">
                <a:latin typeface="+mn-lt"/>
              </a:rPr>
              <a:t>=</a:t>
            </a:r>
            <a:r>
              <a:rPr lang="en-US" altLang="en-US" i="1" dirty="0">
                <a:latin typeface="+mn-lt"/>
              </a:rPr>
              <a:t> C </a:t>
            </a:r>
            <a:r>
              <a:rPr lang="en-US" altLang="en-US" dirty="0">
                <a:latin typeface="+mn-lt"/>
              </a:rPr>
              <a:t>+</a:t>
            </a:r>
            <a:r>
              <a:rPr lang="en-US" altLang="en-US" i="1" dirty="0">
                <a:latin typeface="+mn-lt"/>
              </a:rPr>
              <a:t> I </a:t>
            </a:r>
            <a:r>
              <a:rPr lang="en-US" altLang="en-US" dirty="0">
                <a:latin typeface="+mn-lt"/>
              </a:rPr>
              <a:t>+</a:t>
            </a:r>
            <a:r>
              <a:rPr lang="en-US" altLang="en-US" i="1" dirty="0">
                <a:latin typeface="+mn-lt"/>
              </a:rPr>
              <a:t> G</a:t>
            </a:r>
          </a:p>
          <a:p>
            <a:pPr marL="457200" lvl="1" indent="0">
              <a:spcAft>
                <a:spcPts val="500"/>
              </a:spcAft>
              <a:buNone/>
            </a:pPr>
            <a:r>
              <a:rPr lang="en-US" altLang="en-US" i="1" dirty="0">
                <a:latin typeface="+mn-lt"/>
              </a:rPr>
              <a:t>Y </a:t>
            </a:r>
            <a:r>
              <a:rPr lang="en-US" altLang="en-US" dirty="0">
                <a:latin typeface="+mn-lt"/>
              </a:rPr>
              <a:t>–</a:t>
            </a:r>
            <a:r>
              <a:rPr lang="en-US" altLang="en-US" i="1" dirty="0">
                <a:latin typeface="+mn-lt"/>
              </a:rPr>
              <a:t> C </a:t>
            </a:r>
            <a:r>
              <a:rPr lang="en-US" altLang="en-US" dirty="0">
                <a:latin typeface="+mn-lt"/>
              </a:rPr>
              <a:t>–</a:t>
            </a:r>
            <a:r>
              <a:rPr lang="en-US" altLang="en-US" i="1" dirty="0">
                <a:latin typeface="+mn-lt"/>
              </a:rPr>
              <a:t> G </a:t>
            </a:r>
            <a:r>
              <a:rPr lang="en-US" altLang="en-US" dirty="0">
                <a:latin typeface="+mn-lt"/>
              </a:rPr>
              <a:t>=</a:t>
            </a:r>
            <a:r>
              <a:rPr lang="en-US" altLang="en-US" i="1" dirty="0">
                <a:latin typeface="+mn-lt"/>
              </a:rPr>
              <a:t> I</a:t>
            </a:r>
          </a:p>
          <a:p>
            <a:pPr marL="457200" lvl="1" indent="0">
              <a:spcAft>
                <a:spcPts val="500"/>
              </a:spcAft>
              <a:buNone/>
            </a:pPr>
            <a:r>
              <a:rPr lang="en-US" altLang="en-US" i="1" dirty="0">
                <a:latin typeface="+mn-lt"/>
              </a:rPr>
              <a:t>S </a:t>
            </a:r>
            <a:r>
              <a:rPr lang="en-US" altLang="en-US" dirty="0">
                <a:latin typeface="+mn-lt"/>
              </a:rPr>
              <a:t>=</a:t>
            </a:r>
            <a:r>
              <a:rPr lang="en-US" altLang="en-US" i="1" dirty="0">
                <a:latin typeface="+mn-lt"/>
              </a:rPr>
              <a:t> Y </a:t>
            </a:r>
            <a:r>
              <a:rPr lang="en-US" altLang="en-US" dirty="0">
                <a:latin typeface="+mn-lt"/>
              </a:rPr>
              <a:t>–</a:t>
            </a:r>
            <a:r>
              <a:rPr lang="en-US" altLang="en-US" i="1" dirty="0">
                <a:latin typeface="+mn-lt"/>
              </a:rPr>
              <a:t> C </a:t>
            </a:r>
            <a:r>
              <a:rPr lang="en-US" altLang="en-US" dirty="0">
                <a:latin typeface="+mn-lt"/>
              </a:rPr>
              <a:t>– </a:t>
            </a:r>
            <a:r>
              <a:rPr lang="en-US" altLang="en-US" i="1" dirty="0">
                <a:latin typeface="+mn-lt"/>
              </a:rPr>
              <a:t>G </a:t>
            </a:r>
          </a:p>
          <a:p>
            <a:pPr marL="457200" lvl="1" indent="0">
              <a:spcAft>
                <a:spcPts val="500"/>
              </a:spcAft>
              <a:buNone/>
            </a:pPr>
            <a:r>
              <a:rPr lang="en-US" altLang="en-US" i="1" dirty="0">
                <a:latin typeface="+mn-lt"/>
              </a:rPr>
              <a:t>S </a:t>
            </a:r>
            <a:r>
              <a:rPr lang="en-US" altLang="en-US" dirty="0">
                <a:latin typeface="+mn-lt"/>
              </a:rPr>
              <a:t>=</a:t>
            </a:r>
            <a:r>
              <a:rPr lang="en-US" altLang="en-US" i="1" dirty="0">
                <a:latin typeface="+mn-lt"/>
              </a:rPr>
              <a:t> I</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8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i="1" dirty="0">
              <a:latin typeface="+mn-lt"/>
            </a:endParaRPr>
          </a:p>
        </p:txBody>
      </p:sp>
    </p:spTree>
    <p:extLst>
      <p:ext uri="{BB962C8B-B14F-4D97-AF65-F5344CB8AC3E}">
        <p14:creationId xmlns:p14="http://schemas.microsoft.com/office/powerpoint/2010/main" val="2486216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E72EC-B744-161F-80B9-317F6BF72042}"/>
              </a:ext>
            </a:extLst>
          </p:cNvPr>
          <p:cNvSpPr>
            <a:spLocks noGrp="1"/>
          </p:cNvSpPr>
          <p:nvPr>
            <p:ph type="title"/>
          </p:nvPr>
        </p:nvSpPr>
        <p:spPr/>
        <p:txBody>
          <a:bodyPr/>
          <a:lstStyle/>
          <a:p>
            <a:r>
              <a:rPr lang="en-US" dirty="0">
                <a:latin typeface="+mn-lt"/>
              </a:rPr>
              <a:t>Private and Public Saving</a:t>
            </a:r>
          </a:p>
        </p:txBody>
      </p:sp>
      <p:sp>
        <p:nvSpPr>
          <p:cNvPr id="3" name="Content Placeholder 2">
            <a:extLst>
              <a:ext uri="{FF2B5EF4-FFF2-40B4-BE49-F238E27FC236}">
                <a16:creationId xmlns:a16="http://schemas.microsoft.com/office/drawing/2014/main" id="{818E4837-9037-B9F0-886F-7245566AD8BE}"/>
              </a:ext>
            </a:extLst>
          </p:cNvPr>
          <p:cNvSpPr>
            <a:spLocks noGrp="1"/>
          </p:cNvSpPr>
          <p:nvPr>
            <p:ph idx="1"/>
          </p:nvPr>
        </p:nvSpPr>
        <p:spPr>
          <a:xfrm>
            <a:off x="476843" y="1825625"/>
            <a:ext cx="11467507" cy="4351338"/>
          </a:xfrm>
        </p:spPr>
        <p:txBody>
          <a:bodyPr/>
          <a:lstStyle/>
          <a:p>
            <a:pPr>
              <a:spcBef>
                <a:spcPts val="300"/>
              </a:spcBef>
              <a:spcAft>
                <a:spcPts val="500"/>
              </a:spcAft>
            </a:pPr>
            <a:r>
              <a:rPr lang="en-US" altLang="en-US" dirty="0">
                <a:latin typeface="+mn-lt"/>
              </a:rPr>
              <a:t>Define</a:t>
            </a:r>
            <a:r>
              <a:rPr lang="en-US" altLang="en-US" i="1" dirty="0">
                <a:latin typeface="+mn-lt"/>
              </a:rPr>
              <a:t> T</a:t>
            </a:r>
            <a:r>
              <a:rPr lang="en-US" altLang="en-US" dirty="0">
                <a:latin typeface="+mn-lt"/>
              </a:rPr>
              <a:t> = Taxes minus transfer payments</a:t>
            </a:r>
          </a:p>
          <a:p>
            <a:pPr marL="457200" lvl="1" indent="0">
              <a:spcBef>
                <a:spcPts val="300"/>
              </a:spcBef>
              <a:spcAft>
                <a:spcPts val="500"/>
              </a:spcAft>
              <a:buNone/>
            </a:pPr>
            <a:r>
              <a:rPr lang="en-US" altLang="en-US" i="1" dirty="0">
                <a:latin typeface="+mn-lt"/>
              </a:rPr>
              <a:t>S</a:t>
            </a:r>
            <a:r>
              <a:rPr lang="en-US" altLang="en-US" dirty="0">
                <a:latin typeface="+mn-lt"/>
              </a:rPr>
              <a:t> = </a:t>
            </a:r>
            <a:r>
              <a:rPr lang="en-US" altLang="en-US" i="1" dirty="0">
                <a:latin typeface="+mn-lt"/>
              </a:rPr>
              <a:t>Y</a:t>
            </a:r>
            <a:r>
              <a:rPr lang="en-US" altLang="en-US" dirty="0">
                <a:latin typeface="+mn-lt"/>
              </a:rPr>
              <a:t> – </a:t>
            </a:r>
            <a:r>
              <a:rPr lang="en-US" altLang="en-US" i="1" dirty="0">
                <a:latin typeface="+mn-lt"/>
              </a:rPr>
              <a:t>C</a:t>
            </a:r>
            <a:r>
              <a:rPr lang="en-US" altLang="en-US" dirty="0">
                <a:latin typeface="+mn-lt"/>
              </a:rPr>
              <a:t> – </a:t>
            </a:r>
            <a:r>
              <a:rPr lang="en-US" altLang="en-US" i="1" dirty="0">
                <a:latin typeface="+mn-lt"/>
              </a:rPr>
              <a:t>G, or S</a:t>
            </a:r>
            <a:r>
              <a:rPr lang="en-US" altLang="en-US" dirty="0">
                <a:latin typeface="+mn-lt"/>
              </a:rPr>
              <a:t> = (</a:t>
            </a:r>
            <a:r>
              <a:rPr lang="en-US" altLang="en-US" i="1" dirty="0">
                <a:latin typeface="+mn-lt"/>
              </a:rPr>
              <a:t>Y</a:t>
            </a:r>
            <a:r>
              <a:rPr lang="en-US" altLang="en-US" dirty="0">
                <a:latin typeface="+mn-lt"/>
              </a:rPr>
              <a:t> – </a:t>
            </a:r>
            <a:r>
              <a:rPr lang="en-US" altLang="en-US" i="1" dirty="0">
                <a:latin typeface="+mn-lt"/>
              </a:rPr>
              <a:t>T</a:t>
            </a:r>
            <a:r>
              <a:rPr lang="en-US" altLang="en-US" dirty="0">
                <a:latin typeface="+mn-lt"/>
              </a:rPr>
              <a:t> – </a:t>
            </a:r>
            <a:r>
              <a:rPr lang="en-US" altLang="en-US" i="1" dirty="0">
                <a:latin typeface="+mn-lt"/>
              </a:rPr>
              <a:t>C</a:t>
            </a:r>
            <a:r>
              <a:rPr lang="en-US" altLang="en-US" dirty="0">
                <a:latin typeface="+mn-lt"/>
              </a:rPr>
              <a:t>) + (</a:t>
            </a:r>
            <a:r>
              <a:rPr lang="en-US" altLang="en-US" i="1" dirty="0">
                <a:latin typeface="+mn-lt"/>
              </a:rPr>
              <a:t>T</a:t>
            </a:r>
            <a:r>
              <a:rPr lang="en-US" altLang="en-US" dirty="0">
                <a:latin typeface="+mn-lt"/>
              </a:rPr>
              <a:t> – </a:t>
            </a:r>
            <a:r>
              <a:rPr lang="en-US" altLang="en-US" i="1" dirty="0">
                <a:latin typeface="+mn-lt"/>
              </a:rPr>
              <a:t>G</a:t>
            </a:r>
            <a:r>
              <a:rPr lang="en-US" altLang="en-US" dirty="0">
                <a:latin typeface="+mn-lt"/>
              </a:rPr>
              <a:t>)</a:t>
            </a:r>
          </a:p>
          <a:p>
            <a:pPr>
              <a:spcBef>
                <a:spcPts val="300"/>
              </a:spcBef>
              <a:spcAft>
                <a:spcPts val="500"/>
              </a:spcAft>
            </a:pPr>
            <a:r>
              <a:rPr lang="en-US" altLang="en-US" b="1" dirty="0">
                <a:solidFill>
                  <a:srgbClr val="C00000"/>
                </a:solidFill>
                <a:latin typeface="+mn-lt"/>
              </a:rPr>
              <a:t>Private saving* </a:t>
            </a:r>
            <a:r>
              <a:rPr lang="en-US" altLang="en-US" dirty="0">
                <a:latin typeface="+mn-lt"/>
              </a:rPr>
              <a:t>(</a:t>
            </a:r>
            <a:r>
              <a:rPr lang="en-US" altLang="en-US" i="1" dirty="0">
                <a:latin typeface="+mn-lt"/>
              </a:rPr>
              <a:t>Y</a:t>
            </a:r>
            <a:r>
              <a:rPr lang="en-US" altLang="en-US" dirty="0">
                <a:latin typeface="+mn-lt"/>
              </a:rPr>
              <a:t> – </a:t>
            </a:r>
            <a:r>
              <a:rPr lang="en-US" altLang="en-US" i="1" dirty="0">
                <a:latin typeface="+mn-lt"/>
              </a:rPr>
              <a:t>T</a:t>
            </a:r>
            <a:r>
              <a:rPr lang="en-US" altLang="en-US" dirty="0">
                <a:latin typeface="+mn-lt"/>
              </a:rPr>
              <a:t> – </a:t>
            </a:r>
            <a:r>
              <a:rPr lang="en-US" altLang="en-US" i="1" dirty="0">
                <a:latin typeface="+mn-lt"/>
              </a:rPr>
              <a:t>C</a:t>
            </a:r>
            <a:r>
              <a:rPr lang="en-US" altLang="en-US" dirty="0">
                <a:latin typeface="+mn-lt"/>
              </a:rPr>
              <a:t>)</a:t>
            </a:r>
          </a:p>
          <a:p>
            <a:pPr lvl="1">
              <a:spcBef>
                <a:spcPts val="300"/>
              </a:spcBef>
              <a:spcAft>
                <a:spcPts val="500"/>
              </a:spcAft>
              <a:buFont typeface="Arial" panose="020B0604020202020204" pitchFamily="34" charset="0"/>
              <a:buChar char="•"/>
            </a:pPr>
            <a:r>
              <a:rPr lang="en-US" altLang="en-US" dirty="0">
                <a:latin typeface="+mn-lt"/>
              </a:rPr>
              <a:t>Income that households have left after paying for taxes and consumption</a:t>
            </a:r>
          </a:p>
          <a:p>
            <a:pPr>
              <a:spcBef>
                <a:spcPts val="300"/>
              </a:spcBef>
              <a:spcAft>
                <a:spcPts val="500"/>
              </a:spcAft>
            </a:pPr>
            <a:r>
              <a:rPr lang="en-US" altLang="en-US" b="1" dirty="0">
                <a:solidFill>
                  <a:srgbClr val="C00000"/>
                </a:solidFill>
                <a:latin typeface="+mn-lt"/>
              </a:rPr>
              <a:t>Public saving* </a:t>
            </a:r>
            <a:r>
              <a:rPr lang="en-US" altLang="en-US" dirty="0">
                <a:latin typeface="+mn-lt"/>
              </a:rPr>
              <a:t>(</a:t>
            </a:r>
            <a:r>
              <a:rPr lang="en-US" altLang="en-US" i="1" dirty="0">
                <a:latin typeface="+mn-lt"/>
              </a:rPr>
              <a:t>T</a:t>
            </a:r>
            <a:r>
              <a:rPr lang="en-US" altLang="en-US" dirty="0">
                <a:latin typeface="+mn-lt"/>
              </a:rPr>
              <a:t> – </a:t>
            </a:r>
            <a:r>
              <a:rPr lang="en-US" altLang="en-US" i="1" dirty="0">
                <a:latin typeface="+mn-lt"/>
              </a:rPr>
              <a:t>G</a:t>
            </a:r>
            <a:r>
              <a:rPr lang="en-US" altLang="en-US" dirty="0">
                <a:latin typeface="+mn-lt"/>
              </a:rPr>
              <a:t>)</a:t>
            </a:r>
          </a:p>
          <a:p>
            <a:pPr lvl="1">
              <a:spcBef>
                <a:spcPts val="300"/>
              </a:spcBef>
              <a:spcAft>
                <a:spcPts val="500"/>
              </a:spcAft>
              <a:buFont typeface="Arial" panose="020B0604020202020204" pitchFamily="34" charset="0"/>
              <a:buChar char="•"/>
            </a:pPr>
            <a:r>
              <a:rPr lang="en-US" altLang="en-US" dirty="0">
                <a:latin typeface="+mn-lt"/>
              </a:rPr>
              <a:t>Tax revenue that the government has left after paying for its spending</a:t>
            </a:r>
          </a:p>
          <a:p>
            <a:pPr>
              <a:spcBef>
                <a:spcPts val="300"/>
              </a:spcBef>
              <a:spcAft>
                <a:spcPts val="500"/>
              </a:spcAft>
            </a:pPr>
            <a:r>
              <a:rPr lang="en-US" altLang="en-US" dirty="0">
                <a:latin typeface="+mn-lt"/>
              </a:rPr>
              <a:t>National saving (</a:t>
            </a:r>
            <a:r>
              <a:rPr lang="en-US" altLang="en-US" i="1" dirty="0">
                <a:latin typeface="+mn-lt"/>
              </a:rPr>
              <a:t>S</a:t>
            </a:r>
            <a:r>
              <a:rPr lang="en-US" altLang="en-US" dirty="0">
                <a:latin typeface="+mn-lt"/>
              </a:rPr>
              <a:t>) = Private saving + Public saving</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3000"/>
              </a:spcBef>
              <a:spcAft>
                <a:spcPts val="5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454456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41EDF-66D3-25F2-2714-99CB1C2BE8D1}"/>
              </a:ext>
            </a:extLst>
          </p:cNvPr>
          <p:cNvSpPr>
            <a:spLocks noGrp="1"/>
          </p:cNvSpPr>
          <p:nvPr>
            <p:ph type="title"/>
          </p:nvPr>
        </p:nvSpPr>
        <p:spPr/>
        <p:txBody>
          <a:bodyPr/>
          <a:lstStyle/>
          <a:p>
            <a:r>
              <a:rPr lang="en-US" dirty="0">
                <a:latin typeface="+mn-lt"/>
              </a:rPr>
              <a:t>Budget Surplus and Deficit</a:t>
            </a:r>
          </a:p>
        </p:txBody>
      </p:sp>
      <p:sp>
        <p:nvSpPr>
          <p:cNvPr id="3" name="Content Placeholder 2">
            <a:extLst>
              <a:ext uri="{FF2B5EF4-FFF2-40B4-BE49-F238E27FC236}">
                <a16:creationId xmlns:a16="http://schemas.microsoft.com/office/drawing/2014/main" id="{C4068B2C-C983-EF37-25DE-4A258539677E}"/>
              </a:ext>
            </a:extLst>
          </p:cNvPr>
          <p:cNvSpPr>
            <a:spLocks noGrp="1"/>
          </p:cNvSpPr>
          <p:nvPr>
            <p:ph idx="1"/>
          </p:nvPr>
        </p:nvSpPr>
        <p:spPr/>
        <p:txBody>
          <a:bodyPr/>
          <a:lstStyle/>
          <a:p>
            <a:r>
              <a:rPr lang="en-US" altLang="en-US" b="1" dirty="0">
                <a:solidFill>
                  <a:srgbClr val="C00000"/>
                </a:solidFill>
                <a:latin typeface="+mn-lt"/>
              </a:rPr>
              <a:t>Budget surplus* </a:t>
            </a:r>
            <a:r>
              <a:rPr lang="en-US" altLang="en-US" dirty="0">
                <a:latin typeface="+mn-lt"/>
              </a:rPr>
              <a:t>(</a:t>
            </a:r>
            <a:r>
              <a:rPr lang="en-US" altLang="en-US" i="1" dirty="0">
                <a:latin typeface="+mn-lt"/>
              </a:rPr>
              <a:t>T</a:t>
            </a:r>
            <a:r>
              <a:rPr lang="en-US" altLang="en-US" dirty="0">
                <a:latin typeface="+mn-lt"/>
              </a:rPr>
              <a:t> – </a:t>
            </a:r>
            <a:r>
              <a:rPr lang="en-US" altLang="en-US" i="1" dirty="0">
                <a:latin typeface="+mn-lt"/>
              </a:rPr>
              <a:t>G</a:t>
            </a:r>
            <a:r>
              <a:rPr lang="en-US" altLang="en-US" dirty="0">
                <a:latin typeface="+mn-lt"/>
              </a:rPr>
              <a:t> &gt; 0)</a:t>
            </a:r>
          </a:p>
          <a:p>
            <a:pPr lvl="1">
              <a:buFont typeface="Arial" panose="020B0604020202020204" pitchFamily="34" charset="0"/>
              <a:buChar char="•"/>
            </a:pPr>
            <a:r>
              <a:rPr lang="en-US" altLang="en-US" dirty="0">
                <a:latin typeface="+mn-lt"/>
              </a:rPr>
              <a:t>Excess of tax revenue over government spending = Public saving </a:t>
            </a:r>
          </a:p>
          <a:p>
            <a:r>
              <a:rPr lang="en-US" altLang="en-US" b="1" dirty="0">
                <a:solidFill>
                  <a:srgbClr val="C00000"/>
                </a:solidFill>
                <a:latin typeface="+mn-lt"/>
              </a:rPr>
              <a:t>Budget deficit*</a:t>
            </a:r>
            <a:r>
              <a:rPr lang="en-US" altLang="en-US" dirty="0">
                <a:solidFill>
                  <a:srgbClr val="C00000"/>
                </a:solidFill>
                <a:latin typeface="+mn-lt"/>
              </a:rPr>
              <a:t> </a:t>
            </a:r>
            <a:r>
              <a:rPr lang="en-US" altLang="en-US" dirty="0">
                <a:latin typeface="+mn-lt"/>
              </a:rPr>
              <a:t>(</a:t>
            </a:r>
            <a:r>
              <a:rPr lang="en-US" altLang="en-US" i="1" dirty="0">
                <a:latin typeface="+mn-lt"/>
              </a:rPr>
              <a:t>T</a:t>
            </a:r>
            <a:r>
              <a:rPr lang="en-US" altLang="en-US" dirty="0">
                <a:latin typeface="+mn-lt"/>
              </a:rPr>
              <a:t> – </a:t>
            </a:r>
            <a:r>
              <a:rPr lang="en-US" altLang="en-US" i="1" dirty="0">
                <a:latin typeface="+mn-lt"/>
              </a:rPr>
              <a:t>G</a:t>
            </a:r>
            <a:r>
              <a:rPr lang="en-US" altLang="en-US" dirty="0">
                <a:latin typeface="+mn-lt"/>
              </a:rPr>
              <a:t> &lt; 0)</a:t>
            </a:r>
          </a:p>
          <a:p>
            <a:pPr lvl="1">
              <a:spcAft>
                <a:spcPts val="6600"/>
              </a:spcAft>
              <a:buFont typeface="Arial" panose="020B0604020202020204" pitchFamily="34" charset="0"/>
              <a:buChar char="•"/>
            </a:pPr>
            <a:r>
              <a:rPr lang="en-US" altLang="en-US" dirty="0">
                <a:latin typeface="+mn-lt"/>
              </a:rPr>
              <a:t>Shortfall of tax revenue from government spending = –Public saving </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7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1020632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BC131-B46C-2153-E09D-715F381D7582}"/>
              </a:ext>
            </a:extLst>
          </p:cNvPr>
          <p:cNvSpPr>
            <a:spLocks noGrp="1"/>
          </p:cNvSpPr>
          <p:nvPr>
            <p:ph type="title"/>
          </p:nvPr>
        </p:nvSpPr>
        <p:spPr/>
        <p:txBody>
          <a:bodyPr/>
          <a:lstStyle/>
          <a:p>
            <a:r>
              <a:rPr lang="en-US" dirty="0">
                <a:latin typeface="+mn-lt"/>
              </a:rPr>
              <a:t>Active Learning: Applying the Concepts</a:t>
            </a:r>
          </a:p>
        </p:txBody>
      </p:sp>
      <p:sp>
        <p:nvSpPr>
          <p:cNvPr id="3" name="Content Placeholder 2">
            <a:extLst>
              <a:ext uri="{FF2B5EF4-FFF2-40B4-BE49-F238E27FC236}">
                <a16:creationId xmlns:a16="http://schemas.microsoft.com/office/drawing/2014/main" id="{52D936D9-55B6-7002-B6F3-022C52881401}"/>
              </a:ext>
            </a:extLst>
          </p:cNvPr>
          <p:cNvSpPr>
            <a:spLocks noGrp="1"/>
          </p:cNvSpPr>
          <p:nvPr>
            <p:ph idx="1"/>
          </p:nvPr>
        </p:nvSpPr>
        <p:spPr/>
        <p:txBody>
          <a:bodyPr/>
          <a:lstStyle/>
          <a:p>
            <a:r>
              <a:rPr lang="en-US" dirty="0">
                <a:latin typeface="+mn-lt"/>
              </a:rPr>
              <a:t>You have the following information: GDP = $19 trillion, </a:t>
            </a:r>
            <a:r>
              <a:rPr lang="en-US" i="1" dirty="0">
                <a:latin typeface="+mn-lt"/>
              </a:rPr>
              <a:t>C</a:t>
            </a:r>
            <a:r>
              <a:rPr lang="en-US" dirty="0">
                <a:latin typeface="+mn-lt"/>
              </a:rPr>
              <a:t> = $13 trillion, </a:t>
            </a:r>
            <a:r>
              <a:rPr lang="en-US" i="1" dirty="0">
                <a:latin typeface="+mn-lt"/>
              </a:rPr>
              <a:t>G</a:t>
            </a:r>
            <a:r>
              <a:rPr lang="en-US" dirty="0">
                <a:latin typeface="+mn-lt"/>
              </a:rPr>
              <a:t> = $2.5 trillion, and Budget deficit = $1.2 trillion.  </a:t>
            </a:r>
          </a:p>
          <a:p>
            <a:r>
              <a:rPr lang="en-US" dirty="0">
                <a:latin typeface="+mn-lt"/>
              </a:rPr>
              <a:t>Find public saving, net taxes, private saving, national saving, and investment.</a:t>
            </a:r>
          </a:p>
        </p:txBody>
      </p:sp>
    </p:spTree>
    <p:extLst>
      <p:ext uri="{BB962C8B-B14F-4D97-AF65-F5344CB8AC3E}">
        <p14:creationId xmlns:p14="http://schemas.microsoft.com/office/powerpoint/2010/main" val="19986387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BC131-B46C-2153-E09D-715F381D7582}"/>
              </a:ext>
            </a:extLst>
          </p:cNvPr>
          <p:cNvSpPr>
            <a:spLocks noGrp="1"/>
          </p:cNvSpPr>
          <p:nvPr>
            <p:ph type="title"/>
          </p:nvPr>
        </p:nvSpPr>
        <p:spPr/>
        <p:txBody>
          <a:bodyPr/>
          <a:lstStyle/>
          <a:p>
            <a:r>
              <a:rPr lang="en-US" dirty="0">
                <a:latin typeface="+mn-lt"/>
              </a:rPr>
              <a:t>Active Learning: Answers</a:t>
            </a:r>
          </a:p>
        </p:txBody>
      </p:sp>
      <p:sp>
        <p:nvSpPr>
          <p:cNvPr id="3" name="Content Placeholder 2">
            <a:extLst>
              <a:ext uri="{FF2B5EF4-FFF2-40B4-BE49-F238E27FC236}">
                <a16:creationId xmlns:a16="http://schemas.microsoft.com/office/drawing/2014/main" id="{52D936D9-55B6-7002-B6F3-022C52881401}"/>
              </a:ext>
            </a:extLst>
          </p:cNvPr>
          <p:cNvSpPr>
            <a:spLocks noGrp="1"/>
          </p:cNvSpPr>
          <p:nvPr>
            <p:ph idx="1"/>
          </p:nvPr>
        </p:nvSpPr>
        <p:spPr/>
        <p:txBody>
          <a:bodyPr/>
          <a:lstStyle/>
          <a:p>
            <a:pPr>
              <a:spcBef>
                <a:spcPts val="800"/>
              </a:spcBef>
              <a:spcAft>
                <a:spcPts val="600"/>
              </a:spcAft>
            </a:pPr>
            <a:r>
              <a:rPr lang="en-US" dirty="0">
                <a:latin typeface="+mn-lt"/>
              </a:rPr>
              <a:t>Public saving: </a:t>
            </a:r>
            <a:r>
              <a:rPr lang="en-US" i="1" dirty="0">
                <a:latin typeface="+mn-lt"/>
              </a:rPr>
              <a:t>T</a:t>
            </a:r>
            <a:r>
              <a:rPr lang="en-US" dirty="0">
                <a:latin typeface="+mn-lt"/>
              </a:rPr>
              <a:t> – </a:t>
            </a:r>
            <a:r>
              <a:rPr lang="en-US" i="1" dirty="0">
                <a:latin typeface="+mn-lt"/>
              </a:rPr>
              <a:t>G</a:t>
            </a:r>
            <a:r>
              <a:rPr lang="en-US" dirty="0">
                <a:latin typeface="+mn-lt"/>
              </a:rPr>
              <a:t> = – $1.2 trillion</a:t>
            </a:r>
          </a:p>
          <a:p>
            <a:pPr>
              <a:spcBef>
                <a:spcPts val="800"/>
              </a:spcBef>
              <a:spcAft>
                <a:spcPts val="600"/>
              </a:spcAft>
            </a:pPr>
            <a:r>
              <a:rPr lang="en-US" dirty="0">
                <a:latin typeface="+mn-lt"/>
              </a:rPr>
              <a:t>Net taxes: </a:t>
            </a:r>
            <a:r>
              <a:rPr lang="en-US" i="1" dirty="0">
                <a:latin typeface="+mn-lt"/>
              </a:rPr>
              <a:t>T</a:t>
            </a:r>
            <a:r>
              <a:rPr lang="en-US" dirty="0">
                <a:latin typeface="+mn-lt"/>
              </a:rPr>
              <a:t> = $1.3 trillion</a:t>
            </a:r>
          </a:p>
          <a:p>
            <a:pPr marL="457200" lvl="1" indent="0">
              <a:spcBef>
                <a:spcPts val="800"/>
              </a:spcBef>
              <a:spcAft>
                <a:spcPts val="600"/>
              </a:spcAft>
              <a:buNone/>
            </a:pPr>
            <a:r>
              <a:rPr lang="en-US" i="1" dirty="0">
                <a:latin typeface="+mn-lt"/>
              </a:rPr>
              <a:t>G </a:t>
            </a:r>
            <a:r>
              <a:rPr lang="en-US" dirty="0">
                <a:latin typeface="+mn-lt"/>
              </a:rPr>
              <a:t>– </a:t>
            </a:r>
            <a:r>
              <a:rPr lang="en-US" i="1" dirty="0">
                <a:latin typeface="+mn-lt"/>
              </a:rPr>
              <a:t>T</a:t>
            </a:r>
            <a:r>
              <a:rPr lang="en-US" dirty="0">
                <a:latin typeface="+mn-lt"/>
              </a:rPr>
              <a:t> = 1.2, </a:t>
            </a:r>
            <a:r>
              <a:rPr lang="en-US" i="1" dirty="0">
                <a:latin typeface="+mn-lt"/>
              </a:rPr>
              <a:t>G</a:t>
            </a:r>
            <a:r>
              <a:rPr lang="en-US" dirty="0">
                <a:latin typeface="+mn-lt"/>
              </a:rPr>
              <a:t> = 2.5, so </a:t>
            </a:r>
            <a:r>
              <a:rPr lang="en-US" i="1" dirty="0">
                <a:latin typeface="+mn-lt"/>
              </a:rPr>
              <a:t>T</a:t>
            </a:r>
            <a:r>
              <a:rPr lang="en-US" dirty="0">
                <a:latin typeface="+mn-lt"/>
              </a:rPr>
              <a:t> = 2.5 – 1.2 = 1.3</a:t>
            </a:r>
          </a:p>
          <a:p>
            <a:pPr>
              <a:spcBef>
                <a:spcPts val="800"/>
              </a:spcBef>
              <a:spcAft>
                <a:spcPts val="600"/>
              </a:spcAft>
            </a:pPr>
            <a:r>
              <a:rPr lang="en-US" dirty="0">
                <a:latin typeface="+mn-lt"/>
              </a:rPr>
              <a:t>Private saving: $4.7 trillion</a:t>
            </a:r>
          </a:p>
          <a:p>
            <a:pPr marL="457200" lvl="1" indent="0">
              <a:spcBef>
                <a:spcPts val="800"/>
              </a:spcBef>
              <a:spcAft>
                <a:spcPts val="600"/>
              </a:spcAft>
              <a:buNone/>
            </a:pPr>
            <a:r>
              <a:rPr lang="en-US" dirty="0">
                <a:latin typeface="+mn-lt"/>
              </a:rPr>
              <a:t>= </a:t>
            </a:r>
            <a:r>
              <a:rPr lang="en-US" i="1" dirty="0">
                <a:latin typeface="+mn-lt"/>
              </a:rPr>
              <a:t>Y</a:t>
            </a:r>
            <a:r>
              <a:rPr lang="en-US" dirty="0">
                <a:latin typeface="+mn-lt"/>
              </a:rPr>
              <a:t> – </a:t>
            </a:r>
            <a:r>
              <a:rPr lang="en-US" i="1" dirty="0">
                <a:latin typeface="+mn-lt"/>
              </a:rPr>
              <a:t>T</a:t>
            </a:r>
            <a:r>
              <a:rPr lang="en-US" dirty="0">
                <a:latin typeface="+mn-lt"/>
              </a:rPr>
              <a:t> – </a:t>
            </a:r>
            <a:r>
              <a:rPr lang="en-US" i="1" dirty="0">
                <a:latin typeface="+mn-lt"/>
              </a:rPr>
              <a:t>C</a:t>
            </a:r>
            <a:r>
              <a:rPr lang="en-US" dirty="0">
                <a:latin typeface="+mn-lt"/>
              </a:rPr>
              <a:t> = 19 – 1.3 – 13 = 4.7</a:t>
            </a:r>
          </a:p>
          <a:p>
            <a:pPr>
              <a:spcBef>
                <a:spcPts val="800"/>
              </a:spcBef>
              <a:spcAft>
                <a:spcPts val="600"/>
              </a:spcAft>
            </a:pPr>
            <a:r>
              <a:rPr lang="en-US" dirty="0">
                <a:latin typeface="+mn-lt"/>
              </a:rPr>
              <a:t>National saving = Investment: </a:t>
            </a:r>
            <a:r>
              <a:rPr lang="en-US" i="1" dirty="0">
                <a:latin typeface="+mn-lt"/>
              </a:rPr>
              <a:t>S</a:t>
            </a:r>
            <a:r>
              <a:rPr lang="en-US" dirty="0">
                <a:latin typeface="+mn-lt"/>
              </a:rPr>
              <a:t> = </a:t>
            </a:r>
            <a:r>
              <a:rPr lang="en-US" i="1" dirty="0">
                <a:latin typeface="+mn-lt"/>
              </a:rPr>
              <a:t>I</a:t>
            </a:r>
            <a:r>
              <a:rPr lang="en-US" dirty="0">
                <a:latin typeface="+mn-lt"/>
              </a:rPr>
              <a:t> = $3.5 trillion</a:t>
            </a:r>
          </a:p>
          <a:p>
            <a:pPr marL="457200" lvl="1" indent="0">
              <a:spcBef>
                <a:spcPts val="800"/>
              </a:spcBef>
              <a:spcAft>
                <a:spcPts val="600"/>
              </a:spcAft>
              <a:buNone/>
            </a:pPr>
            <a:r>
              <a:rPr lang="en-US" i="1" dirty="0">
                <a:latin typeface="+mn-lt"/>
              </a:rPr>
              <a:t>S</a:t>
            </a:r>
            <a:r>
              <a:rPr lang="en-US" dirty="0">
                <a:latin typeface="+mn-lt"/>
              </a:rPr>
              <a:t> = </a:t>
            </a:r>
            <a:r>
              <a:rPr lang="en-US" i="1" dirty="0">
                <a:latin typeface="+mn-lt"/>
              </a:rPr>
              <a:t>Y</a:t>
            </a:r>
            <a:r>
              <a:rPr lang="en-US" dirty="0">
                <a:latin typeface="+mn-lt"/>
              </a:rPr>
              <a:t> – </a:t>
            </a:r>
            <a:r>
              <a:rPr lang="en-US" i="1" dirty="0">
                <a:latin typeface="+mn-lt"/>
              </a:rPr>
              <a:t>C</a:t>
            </a:r>
            <a:r>
              <a:rPr lang="en-US" dirty="0">
                <a:latin typeface="+mn-lt"/>
              </a:rPr>
              <a:t> – </a:t>
            </a:r>
            <a:r>
              <a:rPr lang="en-US" i="1" dirty="0">
                <a:latin typeface="+mn-lt"/>
              </a:rPr>
              <a:t>G</a:t>
            </a:r>
            <a:r>
              <a:rPr lang="en-US" dirty="0">
                <a:latin typeface="+mn-lt"/>
              </a:rPr>
              <a:t> = 19 – 13 – 2.5 = 3.5</a:t>
            </a:r>
          </a:p>
          <a:p>
            <a:pPr marL="457200" lvl="1" indent="0">
              <a:spcBef>
                <a:spcPts val="800"/>
              </a:spcBef>
              <a:spcAft>
                <a:spcPts val="600"/>
              </a:spcAft>
              <a:buNone/>
            </a:pPr>
            <a:r>
              <a:rPr lang="en-US" i="1" dirty="0">
                <a:latin typeface="+mn-lt"/>
              </a:rPr>
              <a:t>S</a:t>
            </a:r>
            <a:r>
              <a:rPr lang="en-US" dirty="0">
                <a:latin typeface="+mn-lt"/>
              </a:rPr>
              <a:t> = Private + Public saving = 4.7 – 1.2 = 3.5</a:t>
            </a:r>
          </a:p>
        </p:txBody>
      </p:sp>
    </p:spTree>
    <p:extLst>
      <p:ext uri="{BB962C8B-B14F-4D97-AF65-F5344CB8AC3E}">
        <p14:creationId xmlns:p14="http://schemas.microsoft.com/office/powerpoint/2010/main" val="1530751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9001F-13FB-0B6F-C9AE-D0FEE7BA582A}"/>
              </a:ext>
            </a:extLst>
          </p:cNvPr>
          <p:cNvSpPr>
            <a:spLocks noGrp="1"/>
          </p:cNvSpPr>
          <p:nvPr>
            <p:ph type="title"/>
          </p:nvPr>
        </p:nvSpPr>
        <p:spPr/>
        <p:txBody>
          <a:bodyPr/>
          <a:lstStyle/>
          <a:p>
            <a:r>
              <a:rPr lang="en-US" sz="3600" dirty="0">
                <a:latin typeface="+mn-lt"/>
              </a:rPr>
              <a:t>The Meaning of Saving and Investment (1 of 2)</a:t>
            </a:r>
          </a:p>
        </p:txBody>
      </p:sp>
      <p:sp>
        <p:nvSpPr>
          <p:cNvPr id="3" name="Content Placeholder 2">
            <a:extLst>
              <a:ext uri="{FF2B5EF4-FFF2-40B4-BE49-F238E27FC236}">
                <a16:creationId xmlns:a16="http://schemas.microsoft.com/office/drawing/2014/main" id="{D471FDF6-4730-62F8-C15A-D57623864563}"/>
              </a:ext>
            </a:extLst>
          </p:cNvPr>
          <p:cNvSpPr>
            <a:spLocks noGrp="1"/>
          </p:cNvSpPr>
          <p:nvPr>
            <p:ph idx="1"/>
          </p:nvPr>
        </p:nvSpPr>
        <p:spPr/>
        <p:txBody>
          <a:bodyPr/>
          <a:lstStyle/>
          <a:p>
            <a:r>
              <a:rPr lang="en-US" altLang="en-US" dirty="0">
                <a:latin typeface="+mn-lt"/>
              </a:rPr>
              <a:t>Private saving </a:t>
            </a:r>
          </a:p>
          <a:p>
            <a:pPr lvl="1">
              <a:buFont typeface="Arial" panose="020B0604020202020204" pitchFamily="34" charset="0"/>
              <a:buChar char="•"/>
            </a:pPr>
            <a:r>
              <a:rPr lang="en-US" altLang="en-US" dirty="0">
                <a:latin typeface="+mn-lt"/>
              </a:rPr>
              <a:t>Income remaining after households pay their taxes and pay for consumption  </a:t>
            </a:r>
          </a:p>
          <a:p>
            <a:pPr lvl="1">
              <a:buFont typeface="Arial" panose="020B0604020202020204" pitchFamily="34" charset="0"/>
              <a:buChar char="•"/>
            </a:pPr>
            <a:r>
              <a:rPr lang="en-US" altLang="en-US" dirty="0">
                <a:latin typeface="+mn-lt"/>
              </a:rPr>
              <a:t>Examples of what households do with saving</a:t>
            </a:r>
          </a:p>
          <a:p>
            <a:pPr lvl="2">
              <a:buSzPct val="100000"/>
              <a:buFont typeface="Arial" panose="020B0604020202020204" pitchFamily="34" charset="0"/>
              <a:buChar char="•"/>
            </a:pPr>
            <a:r>
              <a:rPr lang="en-US" altLang="en-US" dirty="0">
                <a:latin typeface="+mn-lt"/>
              </a:rPr>
              <a:t>Buy corporate bonds or equities</a:t>
            </a:r>
          </a:p>
          <a:p>
            <a:pPr lvl="2">
              <a:buSzPct val="100000"/>
              <a:buFont typeface="Arial" panose="020B0604020202020204" pitchFamily="34" charset="0"/>
              <a:buChar char="•"/>
            </a:pPr>
            <a:r>
              <a:rPr lang="en-US" altLang="en-US" dirty="0">
                <a:latin typeface="+mn-lt"/>
              </a:rPr>
              <a:t>Purchase a certificate of deposit at the bank</a:t>
            </a:r>
          </a:p>
          <a:p>
            <a:pPr lvl="2">
              <a:buSzPct val="100000"/>
              <a:buFont typeface="Arial" panose="020B0604020202020204" pitchFamily="34" charset="0"/>
              <a:buChar char="•"/>
            </a:pPr>
            <a:r>
              <a:rPr lang="en-US" altLang="en-US" dirty="0">
                <a:latin typeface="+mn-lt"/>
              </a:rPr>
              <a:t>Buy shares of a mutual fund</a:t>
            </a:r>
          </a:p>
          <a:p>
            <a:pPr lvl="2">
              <a:buSzPct val="100000"/>
              <a:buFont typeface="Arial" panose="020B0604020202020204" pitchFamily="34" charset="0"/>
              <a:buChar char="•"/>
            </a:pPr>
            <a:r>
              <a:rPr lang="en-US" altLang="en-US" dirty="0">
                <a:latin typeface="+mn-lt"/>
              </a:rPr>
              <a:t>Let accumulate in saving or checking accounts</a:t>
            </a:r>
          </a:p>
        </p:txBody>
      </p:sp>
    </p:spTree>
    <p:extLst>
      <p:ext uri="{BB962C8B-B14F-4D97-AF65-F5344CB8AC3E}">
        <p14:creationId xmlns:p14="http://schemas.microsoft.com/office/powerpoint/2010/main" val="4141258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BA068-5E90-B83B-807A-6763518F24D9}"/>
              </a:ext>
            </a:extLst>
          </p:cNvPr>
          <p:cNvSpPr>
            <a:spLocks noGrp="1"/>
          </p:cNvSpPr>
          <p:nvPr>
            <p:ph type="title"/>
          </p:nvPr>
        </p:nvSpPr>
        <p:spPr/>
        <p:txBody>
          <a:bodyPr/>
          <a:lstStyle/>
          <a:p>
            <a:r>
              <a:rPr lang="en-US" sz="3600" dirty="0">
                <a:latin typeface="+mn-lt"/>
              </a:rPr>
              <a:t>The Meaning of Saving and Investment (2 of 2)</a:t>
            </a:r>
          </a:p>
        </p:txBody>
      </p:sp>
      <p:sp>
        <p:nvSpPr>
          <p:cNvPr id="3" name="Content Placeholder 2">
            <a:extLst>
              <a:ext uri="{FF2B5EF4-FFF2-40B4-BE49-F238E27FC236}">
                <a16:creationId xmlns:a16="http://schemas.microsoft.com/office/drawing/2014/main" id="{E66CCEE3-05AF-DDCF-3A5E-2FB14E5B4AA6}"/>
              </a:ext>
            </a:extLst>
          </p:cNvPr>
          <p:cNvSpPr>
            <a:spLocks noGrp="1"/>
          </p:cNvSpPr>
          <p:nvPr>
            <p:ph idx="1"/>
          </p:nvPr>
        </p:nvSpPr>
        <p:spPr/>
        <p:txBody>
          <a:bodyPr/>
          <a:lstStyle/>
          <a:p>
            <a:r>
              <a:rPr lang="en-US" dirty="0">
                <a:latin typeface="+mn-lt"/>
              </a:rPr>
              <a:t>Investment </a:t>
            </a:r>
          </a:p>
          <a:p>
            <a:pPr lvl="1">
              <a:buFont typeface="Arial" panose="020B0604020202020204" pitchFamily="34" charset="0"/>
              <a:buChar char="•"/>
            </a:pPr>
            <a:r>
              <a:rPr lang="en-US" dirty="0">
                <a:latin typeface="+mn-lt"/>
              </a:rPr>
              <a:t>The purchase of new capital </a:t>
            </a:r>
          </a:p>
          <a:p>
            <a:r>
              <a:rPr lang="en-US" dirty="0">
                <a:latin typeface="+mn-lt"/>
              </a:rPr>
              <a:t>Examples of investment</a:t>
            </a:r>
          </a:p>
          <a:p>
            <a:pPr lvl="1">
              <a:buFont typeface="Arial" panose="020B0604020202020204" pitchFamily="34" charset="0"/>
              <a:buChar char="•"/>
            </a:pPr>
            <a:r>
              <a:rPr lang="en-US" dirty="0">
                <a:latin typeface="+mn-lt"/>
              </a:rPr>
              <a:t>General Motors spends $250 million to build a new factory in Ohio</a:t>
            </a:r>
          </a:p>
          <a:p>
            <a:pPr lvl="1">
              <a:buFont typeface="Arial" panose="020B0604020202020204" pitchFamily="34" charset="0"/>
              <a:buChar char="•"/>
            </a:pPr>
            <a:r>
              <a:rPr lang="en-US" dirty="0">
                <a:latin typeface="+mn-lt"/>
              </a:rPr>
              <a:t>You buy $5,000 worth of computer equipment for your business</a:t>
            </a:r>
          </a:p>
          <a:p>
            <a:pPr lvl="1">
              <a:buFont typeface="Arial" panose="020B0604020202020204" pitchFamily="34" charset="0"/>
              <a:buChar char="•"/>
            </a:pPr>
            <a:r>
              <a:rPr lang="en-US" dirty="0">
                <a:latin typeface="+mn-lt"/>
              </a:rPr>
              <a:t>Your parents spend $300,000 to have a new house built</a:t>
            </a:r>
          </a:p>
        </p:txBody>
      </p:sp>
    </p:spTree>
    <p:extLst>
      <p:ext uri="{BB962C8B-B14F-4D97-AF65-F5344CB8AC3E}">
        <p14:creationId xmlns:p14="http://schemas.microsoft.com/office/powerpoint/2010/main" val="4253477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13-3</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Market for Loanable Funds</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(2 of 3)</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latin typeface="+mn-lt"/>
              </a:rPr>
              <a:t>Analyze how changes in demand impact equilibrium in the market for loanable funds.</a:t>
            </a:r>
          </a:p>
          <a:p>
            <a:pPr>
              <a:spcBef>
                <a:spcPts val="800"/>
              </a:spcBef>
            </a:pPr>
            <a:r>
              <a:rPr lang="en-US" dirty="0">
                <a:latin typeface="+mn-lt"/>
              </a:rPr>
              <a:t>Describe the loanable funds market.</a:t>
            </a:r>
          </a:p>
          <a:p>
            <a:pPr>
              <a:spcBef>
                <a:spcPts val="800"/>
              </a:spcBef>
            </a:pPr>
            <a:r>
              <a:rPr lang="en-US" dirty="0">
                <a:latin typeface="+mn-lt"/>
              </a:rPr>
              <a:t>Explain the relationship between national saving, public saving, and private saving.</a:t>
            </a:r>
          </a:p>
          <a:p>
            <a:pPr>
              <a:spcBef>
                <a:spcPts val="800"/>
              </a:spcBef>
            </a:pPr>
            <a:r>
              <a:rPr lang="en-US" dirty="0">
                <a:latin typeface="+mn-lt"/>
              </a:rPr>
              <a:t>Analyze how changes in the government budget impact equilibrium in the market for loanable funds.</a:t>
            </a:r>
          </a:p>
          <a:p>
            <a:pPr>
              <a:spcBef>
                <a:spcPts val="800"/>
              </a:spcBef>
            </a:pPr>
            <a:r>
              <a:rPr lang="en-US" dirty="0">
                <a:latin typeface="+mn-lt"/>
              </a:rPr>
              <a:t>Explain the saving and investment identity.</a:t>
            </a:r>
          </a:p>
        </p:txBody>
      </p:sp>
    </p:spTree>
    <p:extLst>
      <p:ext uri="{BB962C8B-B14F-4D97-AF65-F5344CB8AC3E}">
        <p14:creationId xmlns:p14="http://schemas.microsoft.com/office/powerpoint/2010/main" val="3253170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69007-1093-3651-7204-C8BAE907ECE4}"/>
              </a:ext>
            </a:extLst>
          </p:cNvPr>
          <p:cNvSpPr>
            <a:spLocks noGrp="1"/>
          </p:cNvSpPr>
          <p:nvPr>
            <p:ph type="title"/>
          </p:nvPr>
        </p:nvSpPr>
        <p:spPr/>
        <p:txBody>
          <a:bodyPr/>
          <a:lstStyle/>
          <a:p>
            <a:r>
              <a:rPr lang="en-US" dirty="0">
                <a:latin typeface="+mn-lt"/>
              </a:rPr>
              <a:t>Market for Loanable Funds</a:t>
            </a:r>
            <a:br>
              <a:rPr lang="en-US" dirty="0">
                <a:latin typeface="+mn-lt"/>
              </a:rPr>
            </a:br>
            <a:endParaRPr lang="en-US" dirty="0">
              <a:latin typeface="+mn-lt"/>
            </a:endParaRPr>
          </a:p>
        </p:txBody>
      </p:sp>
      <p:sp>
        <p:nvSpPr>
          <p:cNvPr id="3" name="Content Placeholder 2">
            <a:extLst>
              <a:ext uri="{FF2B5EF4-FFF2-40B4-BE49-F238E27FC236}">
                <a16:creationId xmlns:a16="http://schemas.microsoft.com/office/drawing/2014/main" id="{D3C03253-1890-DD9C-3284-2412E7AB564C}"/>
              </a:ext>
            </a:extLst>
          </p:cNvPr>
          <p:cNvSpPr>
            <a:spLocks noGrp="1"/>
          </p:cNvSpPr>
          <p:nvPr>
            <p:ph idx="1"/>
          </p:nvPr>
        </p:nvSpPr>
        <p:spPr/>
        <p:txBody>
          <a:bodyPr/>
          <a:lstStyle/>
          <a:p>
            <a:pPr>
              <a:spcBef>
                <a:spcPts val="500"/>
              </a:spcBef>
              <a:spcAft>
                <a:spcPts val="500"/>
              </a:spcAft>
            </a:pPr>
            <a:r>
              <a:rPr lang="en-US" b="1" dirty="0">
                <a:solidFill>
                  <a:srgbClr val="C00000"/>
                </a:solidFill>
                <a:latin typeface="+mn-lt"/>
              </a:rPr>
              <a:t>Market for loanable funds*</a:t>
            </a:r>
          </a:p>
          <a:p>
            <a:pPr lvl="1">
              <a:spcAft>
                <a:spcPts val="500"/>
              </a:spcAft>
              <a:buFont typeface="Arial" panose="020B0604020202020204" pitchFamily="34" charset="0"/>
              <a:buChar char="•"/>
            </a:pPr>
            <a:r>
              <a:rPr lang="en-US" dirty="0">
                <a:latin typeface="+mn-lt"/>
              </a:rPr>
              <a:t>The market in which those who want to save supply funds and those who want to borrow to invest demand funds</a:t>
            </a:r>
          </a:p>
          <a:p>
            <a:pPr lvl="1">
              <a:spcAft>
                <a:spcPts val="500"/>
              </a:spcAft>
              <a:buFont typeface="Arial" panose="020B0604020202020204" pitchFamily="34" charset="0"/>
              <a:buChar char="•"/>
            </a:pPr>
            <a:r>
              <a:rPr lang="en-US" dirty="0">
                <a:latin typeface="+mn-lt"/>
              </a:rPr>
              <a:t>A supply–demand model of the financial system</a:t>
            </a:r>
          </a:p>
          <a:p>
            <a:pPr>
              <a:spcBef>
                <a:spcPts val="500"/>
              </a:spcBef>
              <a:spcAft>
                <a:spcPts val="500"/>
              </a:spcAft>
            </a:pPr>
            <a:r>
              <a:rPr lang="en-US" dirty="0">
                <a:latin typeface="+mn-lt"/>
              </a:rPr>
              <a:t>Helps us understand</a:t>
            </a:r>
          </a:p>
          <a:p>
            <a:pPr lvl="1">
              <a:spcAft>
                <a:spcPts val="500"/>
              </a:spcAft>
              <a:buFont typeface="Arial" panose="020B0604020202020204" pitchFamily="34" charset="0"/>
              <a:buChar char="•"/>
            </a:pPr>
            <a:r>
              <a:rPr lang="en-US" dirty="0">
                <a:latin typeface="+mn-lt"/>
              </a:rPr>
              <a:t>How the financial system coordinates saving &amp; investment</a:t>
            </a:r>
          </a:p>
          <a:p>
            <a:pPr lvl="1">
              <a:spcAft>
                <a:spcPts val="500"/>
              </a:spcAft>
              <a:buFont typeface="Arial" panose="020B0604020202020204" pitchFamily="34" charset="0"/>
              <a:buChar char="•"/>
            </a:pPr>
            <a:r>
              <a:rPr lang="en-US" dirty="0">
                <a:latin typeface="+mn-lt"/>
              </a:rPr>
              <a:t>How government policies and other factors affect saving, investment, the interest rate</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2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sz="2800" dirty="0">
              <a:latin typeface="+mn-lt"/>
            </a:endParaRPr>
          </a:p>
        </p:txBody>
      </p:sp>
    </p:spTree>
    <p:extLst>
      <p:ext uri="{BB962C8B-B14F-4D97-AF65-F5344CB8AC3E}">
        <p14:creationId xmlns:p14="http://schemas.microsoft.com/office/powerpoint/2010/main" val="528812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84A51-00FF-C101-17EA-5E688C4A8392}"/>
              </a:ext>
            </a:extLst>
          </p:cNvPr>
          <p:cNvSpPr>
            <a:spLocks noGrp="1"/>
          </p:cNvSpPr>
          <p:nvPr>
            <p:ph type="title"/>
          </p:nvPr>
        </p:nvSpPr>
        <p:spPr/>
        <p:txBody>
          <a:bodyPr/>
          <a:lstStyle/>
          <a:p>
            <a:r>
              <a:rPr lang="en-US" dirty="0">
                <a:latin typeface="+mn-lt"/>
              </a:rPr>
              <a:t>Supply and Demand for Loanable</a:t>
            </a:r>
          </a:p>
        </p:txBody>
      </p:sp>
      <p:sp>
        <p:nvSpPr>
          <p:cNvPr id="3" name="Content Placeholder 2">
            <a:extLst>
              <a:ext uri="{FF2B5EF4-FFF2-40B4-BE49-F238E27FC236}">
                <a16:creationId xmlns:a16="http://schemas.microsoft.com/office/drawing/2014/main" id="{4A4F9B57-234E-48D9-57F9-DD5B74E924F9}"/>
              </a:ext>
            </a:extLst>
          </p:cNvPr>
          <p:cNvSpPr>
            <a:spLocks noGrp="1"/>
          </p:cNvSpPr>
          <p:nvPr>
            <p:ph idx="1"/>
          </p:nvPr>
        </p:nvSpPr>
        <p:spPr/>
        <p:txBody>
          <a:bodyPr/>
          <a:lstStyle/>
          <a:p>
            <a:r>
              <a:rPr lang="en-US" altLang="en-US" dirty="0">
                <a:latin typeface="+mn-lt"/>
              </a:rPr>
              <a:t>Assume only one financial market</a:t>
            </a:r>
          </a:p>
          <a:p>
            <a:pPr lvl="1">
              <a:buFont typeface="Arial" panose="020B0604020202020204" pitchFamily="34" charset="0"/>
              <a:buChar char="•"/>
            </a:pPr>
            <a:r>
              <a:rPr lang="en-US" altLang="en-US" dirty="0">
                <a:latin typeface="+mn-lt"/>
              </a:rPr>
              <a:t>All savers deposit their saving in this market</a:t>
            </a:r>
          </a:p>
          <a:p>
            <a:pPr lvl="1">
              <a:buFont typeface="Arial" panose="020B0604020202020204" pitchFamily="34" charset="0"/>
              <a:buChar char="•"/>
            </a:pPr>
            <a:r>
              <a:rPr lang="en-US" altLang="en-US" dirty="0">
                <a:latin typeface="+mn-lt"/>
              </a:rPr>
              <a:t>All borrowers take out loans from this market</a:t>
            </a:r>
          </a:p>
          <a:p>
            <a:pPr lvl="1">
              <a:buFont typeface="Arial" panose="020B0604020202020204" pitchFamily="34" charset="0"/>
              <a:buChar char="•"/>
            </a:pPr>
            <a:r>
              <a:rPr lang="en-US" altLang="en-US" dirty="0">
                <a:latin typeface="+mn-lt"/>
              </a:rPr>
              <a:t>There is one interest rate, which is both the return to saving and the cost of borrowing</a:t>
            </a:r>
          </a:p>
        </p:txBody>
      </p:sp>
    </p:spTree>
    <p:extLst>
      <p:ext uri="{BB962C8B-B14F-4D97-AF65-F5344CB8AC3E}">
        <p14:creationId xmlns:p14="http://schemas.microsoft.com/office/powerpoint/2010/main" val="10275253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45EF4-0C5E-48EF-0E81-FC837609CF8E}"/>
              </a:ext>
            </a:extLst>
          </p:cNvPr>
          <p:cNvSpPr>
            <a:spLocks noGrp="1"/>
          </p:cNvSpPr>
          <p:nvPr>
            <p:ph type="title"/>
          </p:nvPr>
        </p:nvSpPr>
        <p:spPr/>
        <p:txBody>
          <a:bodyPr/>
          <a:lstStyle/>
          <a:p>
            <a:r>
              <a:rPr lang="en-US" dirty="0">
                <a:latin typeface="+mn-lt"/>
              </a:rPr>
              <a:t>The Supply of Loanable Funds</a:t>
            </a:r>
          </a:p>
        </p:txBody>
      </p:sp>
      <p:sp>
        <p:nvSpPr>
          <p:cNvPr id="3" name="Content Placeholder 2">
            <a:extLst>
              <a:ext uri="{FF2B5EF4-FFF2-40B4-BE49-F238E27FC236}">
                <a16:creationId xmlns:a16="http://schemas.microsoft.com/office/drawing/2014/main" id="{60AB6863-9908-D3A7-2D4A-699BA2C55CFB}"/>
              </a:ext>
            </a:extLst>
          </p:cNvPr>
          <p:cNvSpPr>
            <a:spLocks noGrp="1"/>
          </p:cNvSpPr>
          <p:nvPr>
            <p:ph idx="1"/>
          </p:nvPr>
        </p:nvSpPr>
        <p:spPr/>
        <p:txBody>
          <a:bodyPr/>
          <a:lstStyle/>
          <a:p>
            <a:r>
              <a:rPr lang="en-US" dirty="0">
                <a:latin typeface="+mn-lt"/>
              </a:rPr>
              <a:t>Saving is the source of the supply of loanable funds</a:t>
            </a:r>
          </a:p>
          <a:p>
            <a:pPr lvl="1">
              <a:buFont typeface="Arial" panose="020B0604020202020204" pitchFamily="34" charset="0"/>
              <a:buChar char="•"/>
            </a:pPr>
            <a:r>
              <a:rPr lang="en-US" dirty="0">
                <a:latin typeface="+mn-lt"/>
              </a:rPr>
              <a:t>Households with extra income can loan it out and earn interest</a:t>
            </a:r>
          </a:p>
          <a:p>
            <a:pPr lvl="1">
              <a:buFont typeface="Arial" panose="020B0604020202020204" pitchFamily="34" charset="0"/>
              <a:buChar char="•"/>
            </a:pPr>
            <a:r>
              <a:rPr lang="en-US" dirty="0">
                <a:latin typeface="+mn-lt"/>
              </a:rPr>
              <a:t>Public saving</a:t>
            </a:r>
          </a:p>
          <a:p>
            <a:pPr lvl="2">
              <a:buSzPct val="100000"/>
              <a:buFont typeface="Arial" panose="020B0604020202020204" pitchFamily="34" charset="0"/>
              <a:buChar char="•"/>
            </a:pPr>
            <a:r>
              <a:rPr lang="en-US" dirty="0">
                <a:latin typeface="+mn-lt"/>
              </a:rPr>
              <a:t>If positive, adds to national saving and the supply of loanable funds</a:t>
            </a:r>
          </a:p>
          <a:p>
            <a:pPr lvl="2">
              <a:buSzPct val="100000"/>
              <a:buFont typeface="Arial" panose="020B0604020202020204" pitchFamily="34" charset="0"/>
              <a:buChar char="•"/>
            </a:pPr>
            <a:r>
              <a:rPr lang="en-US" dirty="0">
                <a:latin typeface="+mn-lt"/>
              </a:rPr>
              <a:t>If negative, it reduces national saving and the supply of loanable funds</a:t>
            </a:r>
          </a:p>
        </p:txBody>
      </p:sp>
    </p:spTree>
    <p:extLst>
      <p:ext uri="{BB962C8B-B14F-4D97-AF65-F5344CB8AC3E}">
        <p14:creationId xmlns:p14="http://schemas.microsoft.com/office/powerpoint/2010/main" val="47687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9D3F1-D14B-7BE9-F0BC-2B2FA44F47D0}"/>
              </a:ext>
            </a:extLst>
          </p:cNvPr>
          <p:cNvSpPr>
            <a:spLocks noGrp="1"/>
          </p:cNvSpPr>
          <p:nvPr>
            <p:ph type="title"/>
          </p:nvPr>
        </p:nvSpPr>
        <p:spPr/>
        <p:txBody>
          <a:bodyPr/>
          <a:lstStyle/>
          <a:p>
            <a:r>
              <a:rPr lang="en-US" dirty="0">
                <a:latin typeface="+mn-lt"/>
              </a:rPr>
              <a:t>The Demand for Loanable Funds</a:t>
            </a:r>
          </a:p>
        </p:txBody>
      </p:sp>
      <p:sp>
        <p:nvSpPr>
          <p:cNvPr id="3" name="Content Placeholder 2">
            <a:extLst>
              <a:ext uri="{FF2B5EF4-FFF2-40B4-BE49-F238E27FC236}">
                <a16:creationId xmlns:a16="http://schemas.microsoft.com/office/drawing/2014/main" id="{F6CEFB1C-E68C-FDBE-52AD-E4CBC99384C5}"/>
              </a:ext>
            </a:extLst>
          </p:cNvPr>
          <p:cNvSpPr>
            <a:spLocks noGrp="1"/>
          </p:cNvSpPr>
          <p:nvPr>
            <p:ph idx="1"/>
          </p:nvPr>
        </p:nvSpPr>
        <p:spPr/>
        <p:txBody>
          <a:bodyPr/>
          <a:lstStyle/>
          <a:p>
            <a:r>
              <a:rPr lang="en-US" dirty="0">
                <a:latin typeface="+mn-lt"/>
              </a:rPr>
              <a:t>Investment is the source of the demand for loanable funds </a:t>
            </a:r>
          </a:p>
          <a:p>
            <a:pPr lvl="1">
              <a:buFont typeface="Arial" panose="020B0604020202020204" pitchFamily="34" charset="0"/>
              <a:buChar char="•"/>
            </a:pPr>
            <a:r>
              <a:rPr lang="en-US" dirty="0">
                <a:latin typeface="+mn-lt"/>
              </a:rPr>
              <a:t>Firms borrow the funds they need to pay for new equipment, factories, etc.   </a:t>
            </a:r>
          </a:p>
          <a:p>
            <a:pPr lvl="1">
              <a:buFont typeface="Arial" panose="020B0604020202020204" pitchFamily="34" charset="0"/>
              <a:buChar char="•"/>
            </a:pPr>
            <a:r>
              <a:rPr lang="en-US" dirty="0">
                <a:latin typeface="+mn-lt"/>
              </a:rPr>
              <a:t>Households borrow the funds they need to purchase new houses</a:t>
            </a:r>
          </a:p>
        </p:txBody>
      </p:sp>
    </p:spTree>
    <p:extLst>
      <p:ext uri="{BB962C8B-B14F-4D97-AF65-F5344CB8AC3E}">
        <p14:creationId xmlns:p14="http://schemas.microsoft.com/office/powerpoint/2010/main" val="770741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33D65-F695-76C3-6EB4-335D24C3657C}"/>
              </a:ext>
            </a:extLst>
          </p:cNvPr>
          <p:cNvSpPr>
            <a:spLocks noGrp="1"/>
          </p:cNvSpPr>
          <p:nvPr>
            <p:ph type="title"/>
          </p:nvPr>
        </p:nvSpPr>
        <p:spPr/>
        <p:txBody>
          <a:bodyPr/>
          <a:lstStyle/>
          <a:p>
            <a:r>
              <a:rPr lang="en-US" dirty="0">
                <a:latin typeface="+mn-lt"/>
              </a:rPr>
              <a:t>Reaching Equilibrium</a:t>
            </a:r>
          </a:p>
        </p:txBody>
      </p:sp>
      <p:sp>
        <p:nvSpPr>
          <p:cNvPr id="3" name="Content Placeholder 2">
            <a:extLst>
              <a:ext uri="{FF2B5EF4-FFF2-40B4-BE49-F238E27FC236}">
                <a16:creationId xmlns:a16="http://schemas.microsoft.com/office/drawing/2014/main" id="{D75B6B7C-C5E3-F39C-F7F0-DCD2CC490FED}"/>
              </a:ext>
            </a:extLst>
          </p:cNvPr>
          <p:cNvSpPr>
            <a:spLocks noGrp="1"/>
          </p:cNvSpPr>
          <p:nvPr>
            <p:ph idx="1"/>
          </p:nvPr>
        </p:nvSpPr>
        <p:spPr/>
        <p:txBody>
          <a:bodyPr/>
          <a:lstStyle/>
          <a:p>
            <a:r>
              <a:rPr lang="en-US" dirty="0">
                <a:latin typeface="+mn-lt"/>
              </a:rPr>
              <a:t>If interest rate &lt;  equilibrium</a:t>
            </a:r>
          </a:p>
          <a:p>
            <a:pPr lvl="1">
              <a:buFont typeface="Arial" panose="020B0604020202020204" pitchFamily="34" charset="0"/>
              <a:buChar char="•"/>
            </a:pPr>
            <a:r>
              <a:rPr lang="en-US" i="1" dirty="0">
                <a:latin typeface="+mn-lt"/>
              </a:rPr>
              <a:t>Q</a:t>
            </a:r>
            <a:r>
              <a:rPr lang="en-US" i="1" baseline="-25000" dirty="0">
                <a:latin typeface="+mn-lt"/>
              </a:rPr>
              <a:t>S</a:t>
            </a:r>
            <a:r>
              <a:rPr lang="en-US" dirty="0">
                <a:latin typeface="+mn-lt"/>
              </a:rPr>
              <a:t> &lt; </a:t>
            </a:r>
            <a:r>
              <a:rPr lang="en-US" i="1" dirty="0">
                <a:latin typeface="+mn-lt"/>
              </a:rPr>
              <a:t>Q</a:t>
            </a:r>
            <a:r>
              <a:rPr lang="en-US" i="1" baseline="-25000" dirty="0">
                <a:latin typeface="+mn-lt"/>
              </a:rPr>
              <a:t>D</a:t>
            </a:r>
            <a:r>
              <a:rPr lang="en-US" dirty="0">
                <a:latin typeface="+mn-lt"/>
              </a:rPr>
              <a:t>, so shortage of loanable funds</a:t>
            </a:r>
          </a:p>
          <a:p>
            <a:pPr lvl="2">
              <a:buSzPct val="100000"/>
              <a:buFont typeface="Arial" panose="020B0604020202020204" pitchFamily="34" charset="0"/>
              <a:buChar char="•"/>
            </a:pPr>
            <a:r>
              <a:rPr lang="en-US" dirty="0">
                <a:latin typeface="+mn-lt"/>
              </a:rPr>
              <a:t>Encourage lenders to raise the interest rate</a:t>
            </a:r>
          </a:p>
          <a:p>
            <a:pPr lvl="2">
              <a:buSzPct val="100000"/>
              <a:buFont typeface="Arial" panose="020B0604020202020204" pitchFamily="34" charset="0"/>
              <a:buChar char="•"/>
            </a:pPr>
            <a:r>
              <a:rPr lang="en-US" dirty="0">
                <a:latin typeface="+mn-lt"/>
              </a:rPr>
              <a:t>Encourage saving (increase </a:t>
            </a:r>
            <a:r>
              <a:rPr lang="en-US" i="1" dirty="0">
                <a:latin typeface="+mn-lt"/>
              </a:rPr>
              <a:t>Q</a:t>
            </a:r>
            <a:r>
              <a:rPr lang="en-US" i="1" baseline="-25000" dirty="0">
                <a:latin typeface="+mn-lt"/>
              </a:rPr>
              <a:t>S</a:t>
            </a:r>
            <a:r>
              <a:rPr lang="en-US" dirty="0">
                <a:latin typeface="+mn-lt"/>
              </a:rPr>
              <a:t>)</a:t>
            </a:r>
          </a:p>
          <a:p>
            <a:pPr lvl="2">
              <a:buSzPct val="100000"/>
              <a:buFont typeface="Arial" panose="020B0604020202020204" pitchFamily="34" charset="0"/>
              <a:buChar char="•"/>
            </a:pPr>
            <a:r>
              <a:rPr lang="en-US" dirty="0">
                <a:latin typeface="+mn-lt"/>
              </a:rPr>
              <a:t>Discourage borrowing for investment (decreasing </a:t>
            </a:r>
            <a:r>
              <a:rPr lang="en-US" i="1" dirty="0">
                <a:latin typeface="+mn-lt"/>
              </a:rPr>
              <a:t>Q</a:t>
            </a:r>
            <a:r>
              <a:rPr lang="en-US" i="1" baseline="-25000" dirty="0">
                <a:latin typeface="+mn-lt"/>
              </a:rPr>
              <a:t>D</a:t>
            </a:r>
            <a:r>
              <a:rPr lang="en-US" dirty="0">
                <a:latin typeface="+mn-lt"/>
              </a:rPr>
              <a:t>)</a:t>
            </a:r>
          </a:p>
          <a:p>
            <a:r>
              <a:rPr lang="en-US" dirty="0">
                <a:latin typeface="+mn-lt"/>
              </a:rPr>
              <a:t>If interest rate &gt; equilibrium</a:t>
            </a:r>
          </a:p>
          <a:p>
            <a:pPr lvl="1">
              <a:buFont typeface="Arial" panose="020B0604020202020204" pitchFamily="34" charset="0"/>
              <a:buChar char="•"/>
            </a:pPr>
            <a:r>
              <a:rPr lang="en-US" dirty="0">
                <a:latin typeface="+mn-lt"/>
              </a:rPr>
              <a:t>Surplus of loanable funds</a:t>
            </a:r>
          </a:p>
          <a:p>
            <a:pPr lvl="1">
              <a:buFont typeface="Arial" panose="020B0604020202020204" pitchFamily="34" charset="0"/>
              <a:buChar char="•"/>
            </a:pPr>
            <a:r>
              <a:rPr lang="en-US" dirty="0">
                <a:latin typeface="+mn-lt"/>
              </a:rPr>
              <a:t>Decrease interest rate</a:t>
            </a:r>
          </a:p>
        </p:txBody>
      </p:sp>
    </p:spTree>
    <p:extLst>
      <p:ext uri="{BB962C8B-B14F-4D97-AF65-F5344CB8AC3E}">
        <p14:creationId xmlns:p14="http://schemas.microsoft.com/office/powerpoint/2010/main" val="30804662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1 The Market for Loanable Funds</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p:txBody>
          <a:bodyPr/>
          <a:lstStyle/>
          <a:p>
            <a:pPr>
              <a:spcBef>
                <a:spcPts val="300"/>
              </a:spcBef>
            </a:pPr>
            <a:r>
              <a:rPr lang="en-US" sz="2000" dirty="0">
                <a:latin typeface="+mn-lt"/>
              </a:rPr>
              <a:t>The interest rate in the economy adjusts to balance the supply and demand for loanable funds.</a:t>
            </a:r>
          </a:p>
          <a:p>
            <a:pPr>
              <a:spcBef>
                <a:spcPts val="300"/>
              </a:spcBef>
            </a:pPr>
            <a:r>
              <a:rPr lang="en-US" sz="2000" dirty="0">
                <a:latin typeface="+mn-lt"/>
              </a:rPr>
              <a:t>The supply of loanable funds comes from national saving, both private and public. </a:t>
            </a:r>
          </a:p>
          <a:p>
            <a:pPr>
              <a:spcBef>
                <a:spcPts val="300"/>
              </a:spcBef>
            </a:pPr>
            <a:r>
              <a:rPr lang="en-US" sz="2000" dirty="0">
                <a:latin typeface="+mn-lt"/>
              </a:rPr>
              <a:t>The demand for loanable funds comes from firms and households that want to borrow for purposes of investment.</a:t>
            </a:r>
          </a:p>
          <a:p>
            <a:pPr>
              <a:spcBef>
                <a:spcPts val="300"/>
              </a:spcBef>
            </a:pPr>
            <a:r>
              <a:rPr lang="en-US" sz="2000" dirty="0">
                <a:latin typeface="+mn-lt"/>
              </a:rPr>
              <a:t>Here, the equilibrium interest rate is 5 percent, and $1,200 billion of loanable funds are supplied and demanded.</a:t>
            </a:r>
          </a:p>
        </p:txBody>
      </p:sp>
      <p:pic>
        <p:nvPicPr>
          <p:cNvPr id="8" name="Picture 3" descr="The figure plots a production function for an economy that demonstrates how the amount of capital per work affects the output per worker.  The graph is shown on a rectangular coordinate system.  The horizontal axis is the amount of capital per worker, and the values range from 0 upward, but no numerical values are used.  The vertical axis is the amount of output per worker, and the values range from 0 upward, but no numerical values are used.  The plot of the production function is a curve emanating from the origin, going up smoothly from left to right.  It initially shows large increases in output per worker and then the increase begins to decline.  There are two areas on this curve that demonstrate this effect.  These points are explained by two callouts.  The first, which occurs near the origin, shows the effect of a 1 unit increase in capital per worker.  Callout 1 states: “When the economy has a low level of capital, an extra unit of capital leads to a large increase in output.  The second point occurs that is further away from the origin and at a point where slope of curve is declining (that is, increasing at a decreasing rate), the effect of a 1 unit increase in capital per worker has a much smaller impact.  Callout 2 explains this: “When the economy has a high level of capital, an extra unit of capital leads to a small increase in output.”  This result is due to the existence of diminishing returns to capital.">
            <a:extLst>
              <a:ext uri="{FF2B5EF4-FFF2-40B4-BE49-F238E27FC236}">
                <a16:creationId xmlns:a16="http://schemas.microsoft.com/office/drawing/2014/main" id="{61CCF97A-0AEF-BD14-FD8D-AC2A35145EB9}"/>
              </a:ext>
            </a:extLst>
          </p:cNvPr>
          <p:cNvPicPr>
            <a:picLocks noGrp="1" noChangeAspect="1"/>
          </p:cNvPicPr>
          <p:nvPr>
            <p:ph sz="half" idx="2"/>
          </p:nvPr>
        </p:nvPicPr>
        <p:blipFill>
          <a:blip r:embed="rId2"/>
          <a:stretch>
            <a:fillRect/>
          </a:stretch>
        </p:blipFill>
        <p:spPr>
          <a:xfrm>
            <a:off x="6285911" y="2091871"/>
            <a:ext cx="5631691" cy="3840479"/>
          </a:xfrm>
        </p:spPr>
      </p:pic>
    </p:spTree>
    <p:extLst>
      <p:ext uri="{BB962C8B-B14F-4D97-AF65-F5344CB8AC3E}">
        <p14:creationId xmlns:p14="http://schemas.microsoft.com/office/powerpoint/2010/main" val="24215577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Ask the Experts: Fiscal Policy and Saving</a:t>
            </a:r>
          </a:p>
        </p:txBody>
      </p:sp>
      <p:sp>
        <p:nvSpPr>
          <p:cNvPr id="3" name="Content Placeholder 2"/>
          <p:cNvSpPr>
            <a:spLocks noGrp="1"/>
          </p:cNvSpPr>
          <p:nvPr>
            <p:ph sz="half" idx="1"/>
          </p:nvPr>
        </p:nvSpPr>
        <p:spPr>
          <a:xfrm>
            <a:off x="476843" y="1887673"/>
            <a:ext cx="11241915" cy="822960"/>
          </a:xfrm>
        </p:spPr>
        <p:txBody>
          <a:bodyPr/>
          <a:lstStyle/>
          <a:p>
            <a:r>
              <a:rPr lang="en-US" sz="2400" b="0" dirty="0">
                <a:latin typeface="+mn-lt"/>
              </a:rPr>
              <a:t>“Sustained tax and spending policies that boost consumption in ways that reduce the saving rate are likely to lower long-run living standards.”</a:t>
            </a:r>
          </a:p>
        </p:txBody>
      </p:sp>
      <p:pic>
        <p:nvPicPr>
          <p:cNvPr id="8" name="Picture 3" descr="A pie chart titled &quot;What do economists say?&quot; plots three values. They are 79% agree, 0% disagree, and 21% uncertain.">
            <a:extLst>
              <a:ext uri="{FF2B5EF4-FFF2-40B4-BE49-F238E27FC236}">
                <a16:creationId xmlns:a16="http://schemas.microsoft.com/office/drawing/2014/main" id="{E218A8B8-691A-9D3A-F761-550B5B7F1A9D}"/>
              </a:ext>
            </a:extLst>
          </p:cNvPr>
          <p:cNvPicPr>
            <a:picLocks noGrp="1" noChangeAspect="1"/>
          </p:cNvPicPr>
          <p:nvPr>
            <p:ph sz="half" idx="2"/>
          </p:nvPr>
        </p:nvPicPr>
        <p:blipFill>
          <a:blip r:embed="rId3"/>
          <a:stretch>
            <a:fillRect/>
          </a:stretch>
        </p:blipFill>
        <p:spPr>
          <a:xfrm>
            <a:off x="3428766" y="2897976"/>
            <a:ext cx="5334468" cy="2743200"/>
          </a:xfrm>
        </p:spPr>
      </p:pic>
      <p:sp>
        <p:nvSpPr>
          <p:cNvPr id="5" name="Text Placeholder 4"/>
          <p:cNvSpPr>
            <a:spLocks noGrp="1"/>
          </p:cNvSpPr>
          <p:nvPr>
            <p:ph type="body" sz="quarter" idx="13"/>
          </p:nvPr>
        </p:nvSpPr>
        <p:spPr>
          <a:xfrm>
            <a:off x="3428766" y="5723943"/>
            <a:ext cx="5334468" cy="365760"/>
          </a:xfrm>
        </p:spPr>
        <p:txBody>
          <a:bodyPr/>
          <a:lstStyle/>
          <a:p>
            <a:pPr algn="ctr">
              <a:buNone/>
            </a:pPr>
            <a:r>
              <a:rPr lang="en-US" sz="1600" dirty="0">
                <a:latin typeface="+mn-lt"/>
              </a:rPr>
              <a:t>Source: IGM Economic Experts Panel, July 8, 2013.</a:t>
            </a:r>
          </a:p>
        </p:txBody>
      </p:sp>
    </p:spTree>
  </p:cSld>
  <p:clrMapOvr>
    <a:masterClrMapping/>
  </p:clrMapOvr>
  <p:extLst mod="1"/>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15B3-B5A7-27C7-377F-EED8FBCFB255}"/>
              </a:ext>
            </a:extLst>
          </p:cNvPr>
          <p:cNvSpPr>
            <a:spLocks noGrp="1"/>
          </p:cNvSpPr>
          <p:nvPr>
            <p:ph type="title"/>
          </p:nvPr>
        </p:nvSpPr>
        <p:spPr/>
        <p:txBody>
          <a:bodyPr/>
          <a:lstStyle/>
          <a:p>
            <a:r>
              <a:rPr lang="en-US" dirty="0">
                <a:latin typeface="+mn-lt"/>
              </a:rPr>
              <a:t>Policy 1: Saving Incentives</a:t>
            </a:r>
          </a:p>
        </p:txBody>
      </p:sp>
      <p:sp>
        <p:nvSpPr>
          <p:cNvPr id="3" name="Content Placeholder 2">
            <a:extLst>
              <a:ext uri="{FF2B5EF4-FFF2-40B4-BE49-F238E27FC236}">
                <a16:creationId xmlns:a16="http://schemas.microsoft.com/office/drawing/2014/main" id="{154C0772-B6E0-5BBE-60FB-C281B2A565AD}"/>
              </a:ext>
            </a:extLst>
          </p:cNvPr>
          <p:cNvSpPr>
            <a:spLocks noGrp="1"/>
          </p:cNvSpPr>
          <p:nvPr>
            <p:ph idx="1"/>
          </p:nvPr>
        </p:nvSpPr>
        <p:spPr/>
        <p:txBody>
          <a:bodyPr/>
          <a:lstStyle/>
          <a:p>
            <a:r>
              <a:rPr lang="en-US" altLang="en-US" dirty="0">
                <a:latin typeface="+mn-lt"/>
              </a:rPr>
              <a:t>If a reform of the tax laws encourages greater saving, the result is lower interest rates and greater investment</a:t>
            </a:r>
          </a:p>
          <a:p>
            <a:r>
              <a:rPr lang="en-US" altLang="en-US" dirty="0">
                <a:latin typeface="+mn-lt"/>
              </a:rPr>
              <a:t>Ten Principles of Economics: People respond to incentives</a:t>
            </a:r>
          </a:p>
          <a:p>
            <a:pPr lvl="1">
              <a:buFont typeface="Arial" panose="020B0604020202020204" pitchFamily="34" charset="0"/>
              <a:buChar char="•"/>
            </a:pPr>
            <a:r>
              <a:rPr lang="en-US" altLang="en-US" dirty="0">
                <a:latin typeface="+mn-lt"/>
              </a:rPr>
              <a:t>Increase in supply</a:t>
            </a:r>
          </a:p>
          <a:p>
            <a:pPr lvl="1">
              <a:buFont typeface="Arial" panose="020B0604020202020204" pitchFamily="34" charset="0"/>
              <a:buChar char="•"/>
            </a:pPr>
            <a:r>
              <a:rPr lang="en-US" altLang="en-US" dirty="0">
                <a:latin typeface="+mn-lt"/>
              </a:rPr>
              <a:t>New equilibrium</a:t>
            </a:r>
          </a:p>
          <a:p>
            <a:pPr lvl="2">
              <a:buSzPct val="100000"/>
              <a:buFont typeface="Arial" panose="020B0604020202020204" pitchFamily="34" charset="0"/>
              <a:buChar char="•"/>
            </a:pPr>
            <a:r>
              <a:rPr lang="en-US" altLang="en-US" dirty="0">
                <a:latin typeface="+mn-lt"/>
              </a:rPr>
              <a:t>Lower interest rate</a:t>
            </a:r>
          </a:p>
          <a:p>
            <a:pPr lvl="2">
              <a:buSzPct val="100000"/>
              <a:buFont typeface="Arial" panose="020B0604020202020204" pitchFamily="34" charset="0"/>
              <a:buChar char="•"/>
            </a:pPr>
            <a:r>
              <a:rPr lang="en-US" altLang="en-US" dirty="0">
                <a:latin typeface="+mn-lt"/>
              </a:rPr>
              <a:t>Higher quantity of loanable funds</a:t>
            </a:r>
          </a:p>
          <a:p>
            <a:pPr lvl="1">
              <a:buFont typeface="Arial" panose="020B0604020202020204" pitchFamily="34" charset="0"/>
              <a:buChar char="•"/>
            </a:pPr>
            <a:r>
              <a:rPr lang="en-US" altLang="en-US" dirty="0">
                <a:latin typeface="+mn-lt"/>
              </a:rPr>
              <a:t>Greater </a:t>
            </a:r>
            <a:r>
              <a:rPr lang="en-US" altLang="en-US" i="1" dirty="0">
                <a:latin typeface="+mn-lt"/>
              </a:rPr>
              <a:t>S</a:t>
            </a:r>
            <a:r>
              <a:rPr lang="en-US" altLang="en-US" dirty="0">
                <a:latin typeface="+mn-lt"/>
              </a:rPr>
              <a:t> and </a:t>
            </a:r>
            <a:r>
              <a:rPr lang="en-US" altLang="en-US" i="1" dirty="0">
                <a:latin typeface="+mn-lt"/>
              </a:rPr>
              <a:t>I</a:t>
            </a:r>
          </a:p>
        </p:txBody>
      </p:sp>
    </p:spTree>
    <p:extLst>
      <p:ext uri="{BB962C8B-B14F-4D97-AF65-F5344CB8AC3E}">
        <p14:creationId xmlns:p14="http://schemas.microsoft.com/office/powerpoint/2010/main" val="40263787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2 Saving Incentives Increase the Supply of Loanable Funds</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p:txBody>
          <a:bodyPr/>
          <a:lstStyle/>
          <a:p>
            <a:pPr>
              <a:spcBef>
                <a:spcPts val="600"/>
              </a:spcBef>
            </a:pPr>
            <a:r>
              <a:rPr lang="en-US" sz="2000" dirty="0">
                <a:latin typeface="+mn-lt"/>
              </a:rPr>
              <a:t>A change in the tax laws to encourage Americans to save more shifts the supply of loanable funds to the right from </a:t>
            </a:r>
            <a:r>
              <a:rPr lang="en-US" sz="2000" i="1" dirty="0">
                <a:latin typeface="+mn-lt"/>
              </a:rPr>
              <a:t>S</a:t>
            </a:r>
            <a:r>
              <a:rPr lang="en-US" sz="2000" i="1" baseline="-25000" dirty="0">
                <a:latin typeface="+mn-lt"/>
              </a:rPr>
              <a:t>1</a:t>
            </a:r>
            <a:r>
              <a:rPr lang="en-US" sz="2000" dirty="0">
                <a:latin typeface="+mn-lt"/>
              </a:rPr>
              <a:t> to </a:t>
            </a:r>
            <a:r>
              <a:rPr lang="en-US" sz="2000" i="1" dirty="0">
                <a:latin typeface="+mn-lt"/>
              </a:rPr>
              <a:t>S</a:t>
            </a:r>
            <a:r>
              <a:rPr lang="en-US" sz="2000" i="1" baseline="-25000" dirty="0">
                <a:latin typeface="+mn-lt"/>
              </a:rPr>
              <a:t>2</a:t>
            </a:r>
            <a:r>
              <a:rPr lang="en-US" sz="2000" dirty="0">
                <a:latin typeface="+mn-lt"/>
              </a:rPr>
              <a:t>. </a:t>
            </a:r>
          </a:p>
          <a:p>
            <a:pPr>
              <a:spcBef>
                <a:spcPts val="600"/>
              </a:spcBef>
            </a:pPr>
            <a:r>
              <a:rPr lang="en-US" sz="2000" dirty="0">
                <a:latin typeface="+mn-lt"/>
              </a:rPr>
              <a:t>As a result, the equilibrium interest rate falls, and the lower interest rate stimulates investment. </a:t>
            </a:r>
          </a:p>
          <a:p>
            <a:pPr>
              <a:spcBef>
                <a:spcPts val="600"/>
              </a:spcBef>
            </a:pPr>
            <a:r>
              <a:rPr lang="en-US" sz="2000" dirty="0">
                <a:latin typeface="+mn-lt"/>
              </a:rPr>
              <a:t>Here, the equilibrium interest rate falls from 5 percent to 4 percent, and the equilibrium quantity of loanable funds saved and invested rises from $1,200 billion to $1,600 billion.</a:t>
            </a:r>
          </a:p>
        </p:txBody>
      </p:sp>
      <p:pic>
        <p:nvPicPr>
          <p:cNvPr id="7" name="Picture 3" descr="The figure plots a graph, using the demand and supply framework, to examine the market for loanable funds.  This diagram is shown on a rectangular coordinate system.  The horizontal axis is the amount of loanable funds, measured in billions of dollars, and the values are from 0 up to $1600 and beyond.  The vertical axis is the interest rate, measured as a percentage, with values that start at 0 and go up to 5% and beyond.   The demand for loanable funds goes down linearly from left to right and is labeled Demand.  Two supply curves for loanable funds are plotted, and both go up linearly from left to right and are labeled S sub 1 and S sub 2.   Supply S sub 2 is parallel to S sub 1 and to the right of S sub 1 The initial equilibrium is shown where Demand intersects S sub 1, which is at the point ($1200, 5%).  In the diagram, supply shifts out from S sub 1 to S sub 2 as the result of a tax change that creates an incentive to save more.  This is shown by an arrow from left to right, from S sub 1 to S sub 2.  This results in a new equilibrium in the market where Demand intersects with S sub 2, which is at the point ($1600, 4%).  This is explained through a series of three callouts.  Callout 1 points at the supply shift and states “Tax incentives for saving increase the supply of loanable funds …”. Callout 2 follows with this point: “… which reduces the equilibrium interest rate …” and concludes with Callout 3, which states “… and raises the equilibrium quantity of loanable funds.”">
            <a:extLst>
              <a:ext uri="{FF2B5EF4-FFF2-40B4-BE49-F238E27FC236}">
                <a16:creationId xmlns:a16="http://schemas.microsoft.com/office/drawing/2014/main" id="{985604CC-1313-45E4-6057-D337D01FB4F1}"/>
              </a:ext>
            </a:extLst>
          </p:cNvPr>
          <p:cNvPicPr>
            <a:picLocks noGrp="1" noChangeAspect="1"/>
          </p:cNvPicPr>
          <p:nvPr>
            <p:ph sz="half" idx="2"/>
          </p:nvPr>
        </p:nvPicPr>
        <p:blipFill>
          <a:blip r:embed="rId2"/>
          <a:stretch>
            <a:fillRect/>
          </a:stretch>
        </p:blipFill>
        <p:spPr>
          <a:xfrm>
            <a:off x="6143626" y="2008383"/>
            <a:ext cx="5803813" cy="4023360"/>
          </a:xfrm>
        </p:spPr>
      </p:pic>
    </p:spTree>
    <p:extLst>
      <p:ext uri="{BB962C8B-B14F-4D97-AF65-F5344CB8AC3E}">
        <p14:creationId xmlns:p14="http://schemas.microsoft.com/office/powerpoint/2010/main" val="30228789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4C66-B3B8-BBC5-00BA-BB70BBDA1FF2}"/>
              </a:ext>
            </a:extLst>
          </p:cNvPr>
          <p:cNvSpPr>
            <a:spLocks noGrp="1"/>
          </p:cNvSpPr>
          <p:nvPr>
            <p:ph type="title"/>
          </p:nvPr>
        </p:nvSpPr>
        <p:spPr/>
        <p:txBody>
          <a:bodyPr/>
          <a:lstStyle/>
          <a:p>
            <a:r>
              <a:rPr lang="en-US" dirty="0">
                <a:latin typeface="+mn-lt"/>
              </a:rPr>
              <a:t>Policy 2: Investment Incentives</a:t>
            </a:r>
          </a:p>
        </p:txBody>
      </p:sp>
      <p:sp>
        <p:nvSpPr>
          <p:cNvPr id="3" name="Content Placeholder 2">
            <a:extLst>
              <a:ext uri="{FF2B5EF4-FFF2-40B4-BE49-F238E27FC236}">
                <a16:creationId xmlns:a16="http://schemas.microsoft.com/office/drawing/2014/main" id="{F16CA88D-4C90-E897-4951-DBE1B902136A}"/>
              </a:ext>
            </a:extLst>
          </p:cNvPr>
          <p:cNvSpPr>
            <a:spLocks noGrp="1"/>
          </p:cNvSpPr>
          <p:nvPr>
            <p:ph idx="1"/>
          </p:nvPr>
        </p:nvSpPr>
        <p:spPr/>
        <p:txBody>
          <a:bodyPr/>
          <a:lstStyle/>
          <a:p>
            <a:r>
              <a:rPr lang="en-US" altLang="en-US" dirty="0">
                <a:latin typeface="+mn-lt"/>
              </a:rPr>
              <a:t>If a reform of the tax laws encourages greater investment, the result is higher interest rates and greater </a:t>
            </a:r>
            <a:r>
              <a:rPr lang="en-US" altLang="en-US" dirty="0" err="1">
                <a:latin typeface="+mn-lt"/>
              </a:rPr>
              <a:t>savingInvestment</a:t>
            </a:r>
            <a:r>
              <a:rPr lang="en-US" altLang="en-US" dirty="0">
                <a:latin typeface="+mn-lt"/>
              </a:rPr>
              <a:t> tax credit</a:t>
            </a:r>
          </a:p>
          <a:p>
            <a:pPr lvl="1">
              <a:buFont typeface="Arial" panose="020B0604020202020204" pitchFamily="34" charset="0"/>
              <a:buChar char="•"/>
            </a:pPr>
            <a:r>
              <a:rPr lang="en-US" altLang="en-US" dirty="0">
                <a:latin typeface="+mn-lt"/>
              </a:rPr>
              <a:t>Increase in demand</a:t>
            </a:r>
          </a:p>
          <a:p>
            <a:pPr lvl="2">
              <a:buSzPct val="100000"/>
              <a:buFont typeface="Arial" panose="020B0604020202020204" pitchFamily="34" charset="0"/>
              <a:buChar char="•"/>
            </a:pPr>
            <a:r>
              <a:rPr lang="en-US" altLang="en-US" dirty="0">
                <a:latin typeface="+mn-lt"/>
              </a:rPr>
              <a:t>Demand curve shifts right</a:t>
            </a:r>
          </a:p>
          <a:p>
            <a:pPr lvl="1">
              <a:buFont typeface="Arial" panose="020B0604020202020204" pitchFamily="34" charset="0"/>
              <a:buChar char="•"/>
            </a:pPr>
            <a:r>
              <a:rPr lang="en-US" altLang="en-US" dirty="0">
                <a:latin typeface="+mn-lt"/>
              </a:rPr>
              <a:t>New equilibrium</a:t>
            </a:r>
          </a:p>
          <a:p>
            <a:pPr lvl="2">
              <a:buSzPct val="100000"/>
              <a:buFont typeface="Arial" panose="020B0604020202020204" pitchFamily="34" charset="0"/>
              <a:buChar char="•"/>
            </a:pPr>
            <a:r>
              <a:rPr lang="en-US" altLang="en-US" dirty="0">
                <a:latin typeface="+mn-lt"/>
              </a:rPr>
              <a:t>Higher interest rate</a:t>
            </a:r>
          </a:p>
          <a:p>
            <a:pPr lvl="2">
              <a:buSzPct val="100000"/>
              <a:buFont typeface="Arial" panose="020B0604020202020204" pitchFamily="34" charset="0"/>
              <a:buChar char="•"/>
            </a:pPr>
            <a:r>
              <a:rPr lang="en-US" altLang="en-US" dirty="0">
                <a:latin typeface="+mn-lt"/>
              </a:rPr>
              <a:t>Higher quantity of loanable funds</a:t>
            </a:r>
          </a:p>
          <a:p>
            <a:pPr lvl="1">
              <a:buFont typeface="Arial" panose="020B0604020202020204" pitchFamily="34" charset="0"/>
              <a:buChar char="•"/>
            </a:pPr>
            <a:r>
              <a:rPr lang="en-US" altLang="en-US" dirty="0">
                <a:latin typeface="+mn-lt"/>
              </a:rPr>
              <a:t>Greater </a:t>
            </a:r>
            <a:r>
              <a:rPr lang="en-US" altLang="en-US" i="1" dirty="0">
                <a:latin typeface="+mn-lt"/>
              </a:rPr>
              <a:t>S</a:t>
            </a:r>
            <a:r>
              <a:rPr lang="en-US" altLang="en-US" dirty="0">
                <a:latin typeface="+mn-lt"/>
              </a:rPr>
              <a:t> and </a:t>
            </a:r>
            <a:r>
              <a:rPr lang="en-US" altLang="en-US" i="1" dirty="0">
                <a:latin typeface="+mn-lt"/>
              </a:rPr>
              <a:t>I</a:t>
            </a:r>
          </a:p>
        </p:txBody>
      </p:sp>
    </p:spTree>
    <p:extLst>
      <p:ext uri="{BB962C8B-B14F-4D97-AF65-F5344CB8AC3E}">
        <p14:creationId xmlns:p14="http://schemas.microsoft.com/office/powerpoint/2010/main" val="3769539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(3 of 3)</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latin typeface="+mn-lt"/>
              </a:rPr>
              <a:t>Analyze how changes in supply impact equilibrium in the market for loanable funds.</a:t>
            </a:r>
          </a:p>
          <a:p>
            <a:pPr>
              <a:spcBef>
                <a:spcPts val="800"/>
              </a:spcBef>
            </a:pPr>
            <a:r>
              <a:rPr lang="en-US" dirty="0">
                <a:latin typeface="+mn-lt"/>
              </a:rPr>
              <a:t>Analyze the relationship between interest rates and quantity demanded.</a:t>
            </a:r>
          </a:p>
          <a:p>
            <a:pPr>
              <a:spcBef>
                <a:spcPts val="800"/>
              </a:spcBef>
            </a:pPr>
            <a:r>
              <a:rPr lang="en-US" dirty="0">
                <a:latin typeface="+mn-lt"/>
              </a:rPr>
              <a:t>Analyze the relationship between interest rates and quantity supplied.</a:t>
            </a:r>
          </a:p>
          <a:p>
            <a:pPr>
              <a:spcBef>
                <a:spcPts val="800"/>
              </a:spcBef>
            </a:pPr>
            <a:r>
              <a:rPr lang="en-US" dirty="0">
                <a:latin typeface="+mn-lt"/>
              </a:rPr>
              <a:t>Identify market equilibrium in the loanable funds market. </a:t>
            </a:r>
          </a:p>
        </p:txBody>
      </p:sp>
    </p:spTree>
    <p:extLst>
      <p:ext uri="{BB962C8B-B14F-4D97-AF65-F5344CB8AC3E}">
        <p14:creationId xmlns:p14="http://schemas.microsoft.com/office/powerpoint/2010/main" val="3253170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3 Investment Incentives Increase the Demand for Loanable Funds</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3" y="1825625"/>
            <a:ext cx="5695357" cy="4351338"/>
          </a:xfrm>
        </p:spPr>
        <p:txBody>
          <a:bodyPr/>
          <a:lstStyle/>
          <a:p>
            <a:pPr>
              <a:spcBef>
                <a:spcPts val="600"/>
              </a:spcBef>
              <a:spcAft>
                <a:spcPts val="600"/>
              </a:spcAft>
            </a:pPr>
            <a:r>
              <a:rPr lang="en-US" sz="2000" dirty="0">
                <a:latin typeface="+mn-lt"/>
              </a:rPr>
              <a:t>If the passage of an investment tax credit encourages firms to invest more, the demand for loanable funds increases. </a:t>
            </a:r>
          </a:p>
          <a:p>
            <a:pPr>
              <a:spcBef>
                <a:spcPts val="600"/>
              </a:spcBef>
              <a:spcAft>
                <a:spcPts val="600"/>
              </a:spcAft>
            </a:pPr>
            <a:r>
              <a:rPr lang="en-US" sz="2000" dirty="0">
                <a:latin typeface="+mn-lt"/>
              </a:rPr>
              <a:t>As a result, the equilibrium interest rate rises, and the higher interest rate stimulates saving. </a:t>
            </a:r>
          </a:p>
          <a:p>
            <a:pPr>
              <a:spcBef>
                <a:spcPts val="600"/>
              </a:spcBef>
              <a:spcAft>
                <a:spcPts val="600"/>
              </a:spcAft>
            </a:pPr>
            <a:r>
              <a:rPr lang="en-US" sz="2000" dirty="0">
                <a:latin typeface="+mn-lt"/>
              </a:rPr>
              <a:t>Here, when the demand curve shifts from </a:t>
            </a:r>
            <a:r>
              <a:rPr lang="en-US" sz="2000" i="1" dirty="0">
                <a:latin typeface="+mn-lt"/>
              </a:rPr>
              <a:t>D</a:t>
            </a:r>
            <a:r>
              <a:rPr lang="en-US" sz="2000" i="1" baseline="-25000" dirty="0">
                <a:latin typeface="+mn-lt"/>
              </a:rPr>
              <a:t>1</a:t>
            </a:r>
            <a:r>
              <a:rPr lang="en-US" sz="2000" dirty="0">
                <a:latin typeface="+mn-lt"/>
              </a:rPr>
              <a:t> to </a:t>
            </a:r>
            <a:r>
              <a:rPr lang="en-US" sz="2000" i="1" dirty="0">
                <a:latin typeface="+mn-lt"/>
              </a:rPr>
              <a:t>D</a:t>
            </a:r>
            <a:r>
              <a:rPr lang="en-US" sz="2000" i="1" baseline="-25000" dirty="0">
                <a:latin typeface="+mn-lt"/>
              </a:rPr>
              <a:t>2</a:t>
            </a:r>
            <a:r>
              <a:rPr lang="en-US" sz="2000" dirty="0">
                <a:latin typeface="+mn-lt"/>
              </a:rPr>
              <a:t>, the equilibrium interest rate rises from 5 percent to 6 percent, and the equilibrium quantity of loanable funds saved and invested rises from $1,200 billion to $1,400 billion.</a:t>
            </a:r>
          </a:p>
        </p:txBody>
      </p:sp>
      <p:pic>
        <p:nvPicPr>
          <p:cNvPr id="8" name="Picture 3" descr="The figure plots a graph, using the demand and supply framework, to examine the market for loanable funds.  This diagram is shown on a rectangular coordinate system.  The horizontal axis is the amount of loanable funds, measured in billions of dollars, and the values are from 0 up to $1400 and beyond.  The vertical axis is the interest rate, measured as a percentage, with values that start at 0 and go up to 6% and beyond.   Two demand curves for loanable funds are plotted and these go down linearly from left to right and is labeled D sub 1 and D sub 2.  Demand D sub 2 is parallel to D sub 1 and to the right of D sub 1.  The supply of loanable funds goes up linearly from left to right and is labeled Supply.   The initial equilibrium is shown where D sub 1 intersects Supply, which is at the point ($1200, 5%).   A tax credit results in an incentive to invest more, and increases the demand for loanable funds, as shown through the shift from D sub 1 to D sub 2.  A new equilibrium is reached at the point where D sub 2 intersects Supply, at the point ($1400, 6%).  Three callouts explain this change.  Callout 1 states “An investment tax credit increases the demand for loanable funds …”. Callout 2 follows, and states: “… which raises the equilibrium interest rate.  Callout 3 concludes the point: “… and raises the equilibrium quantity of loanable funds.”">
            <a:extLst>
              <a:ext uri="{FF2B5EF4-FFF2-40B4-BE49-F238E27FC236}">
                <a16:creationId xmlns:a16="http://schemas.microsoft.com/office/drawing/2014/main" id="{42E635A2-26A0-2A28-59F5-77081752137B}"/>
              </a:ext>
            </a:extLst>
          </p:cNvPr>
          <p:cNvPicPr>
            <a:picLocks noGrp="1" noChangeAspect="1"/>
          </p:cNvPicPr>
          <p:nvPr>
            <p:ph sz="half" idx="2"/>
          </p:nvPr>
        </p:nvPicPr>
        <p:blipFill>
          <a:blip r:embed="rId2"/>
          <a:stretch>
            <a:fillRect/>
          </a:stretch>
        </p:blipFill>
        <p:spPr>
          <a:xfrm>
            <a:off x="6272215" y="1956644"/>
            <a:ext cx="5730661" cy="3931920"/>
          </a:xfrm>
        </p:spPr>
      </p:pic>
    </p:spTree>
    <p:extLst>
      <p:ext uri="{BB962C8B-B14F-4D97-AF65-F5344CB8AC3E}">
        <p14:creationId xmlns:p14="http://schemas.microsoft.com/office/powerpoint/2010/main" val="39971034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6D75F-8C95-415D-8FB2-B02629673525}"/>
              </a:ext>
            </a:extLst>
          </p:cNvPr>
          <p:cNvSpPr>
            <a:spLocks noGrp="1"/>
          </p:cNvSpPr>
          <p:nvPr>
            <p:ph type="title"/>
          </p:nvPr>
        </p:nvSpPr>
        <p:spPr>
          <a:xfrm>
            <a:off x="289560" y="312605"/>
            <a:ext cx="11612880" cy="688290"/>
          </a:xfrm>
        </p:spPr>
        <p:txBody>
          <a:bodyPr/>
          <a:lstStyle/>
          <a:p>
            <a:r>
              <a:rPr lang="en-US" dirty="0"/>
              <a:t>Figure 4 The Decline in the Real Interest Rate</a:t>
            </a:r>
            <a:endParaRPr lang="en-IN" dirty="0"/>
          </a:p>
        </p:txBody>
      </p:sp>
      <p:sp>
        <p:nvSpPr>
          <p:cNvPr id="3" name="Content Placeholder 2">
            <a:extLst>
              <a:ext uri="{FF2B5EF4-FFF2-40B4-BE49-F238E27FC236}">
                <a16:creationId xmlns:a16="http://schemas.microsoft.com/office/drawing/2014/main" id="{D6BE6682-1B73-4830-B9E6-A32DEF60A7AD}"/>
              </a:ext>
            </a:extLst>
          </p:cNvPr>
          <p:cNvSpPr>
            <a:spLocks noGrp="1"/>
          </p:cNvSpPr>
          <p:nvPr>
            <p:ph sz="half" idx="1"/>
          </p:nvPr>
        </p:nvSpPr>
        <p:spPr>
          <a:xfrm>
            <a:off x="476844" y="1343706"/>
            <a:ext cx="3959232" cy="2944083"/>
          </a:xfrm>
        </p:spPr>
        <p:txBody>
          <a:bodyPr/>
          <a:lstStyle/>
          <a:p>
            <a:r>
              <a:rPr lang="en-US" dirty="0"/>
              <a:t>The real interest rate declined substantially from 1984 to 2020. </a:t>
            </a:r>
          </a:p>
          <a:p>
            <a:pPr>
              <a:spcAft>
                <a:spcPts val="6600"/>
              </a:spcAft>
            </a:pPr>
            <a:r>
              <a:rPr lang="en-US" dirty="0"/>
              <a:t>The reason is a puzzle, though various hypotheses have been proposed.</a:t>
            </a:r>
          </a:p>
        </p:txBody>
      </p:sp>
      <p:pic>
        <p:nvPicPr>
          <p:cNvPr id="6" name="Picture 3" descr=" The figure shows a line graph that plots the pattern of the real interest rate over time, covering the period 1984 through 2020.  The horizontal axis is the calendar year over the period 1984 to 2020, in five-year increments.  The vertical axis is the real interest rate, measured in percent per year; the values goes from -2% up to 10%.    The plot of the graph begins at above 8% in 1984 and falls consistently over time, until reaching a value just below 0% in 2020.  It should be noted that real interest rates hover near 0% over the last 10 year period from 2010 to 2020.">
            <a:extLst>
              <a:ext uri="{FF2B5EF4-FFF2-40B4-BE49-F238E27FC236}">
                <a16:creationId xmlns:a16="http://schemas.microsoft.com/office/drawing/2014/main" id="{292BE6A0-93CA-4F79-9C1B-501A7BA9704E}"/>
              </a:ext>
            </a:extLst>
          </p:cNvPr>
          <p:cNvPicPr>
            <a:picLocks noGrp="1" noChangeAspect="1"/>
          </p:cNvPicPr>
          <p:nvPr>
            <p:ph sz="half" idx="10"/>
          </p:nvPr>
        </p:nvPicPr>
        <p:blipFill>
          <a:blip r:embed="rId2"/>
          <a:stretch>
            <a:fillRect/>
          </a:stretch>
        </p:blipFill>
        <p:spPr>
          <a:xfrm>
            <a:off x="4847506" y="1233491"/>
            <a:ext cx="6629225" cy="3820422"/>
          </a:xfrm>
        </p:spPr>
      </p:pic>
      <p:sp>
        <p:nvSpPr>
          <p:cNvPr id="5" name="Content Placeholder 4">
            <a:extLst>
              <a:ext uri="{FF2B5EF4-FFF2-40B4-BE49-F238E27FC236}">
                <a16:creationId xmlns:a16="http://schemas.microsoft.com/office/drawing/2014/main" id="{97BE1F7A-BA3A-4A9A-A5AA-5B8AA40E07E2}"/>
              </a:ext>
            </a:extLst>
          </p:cNvPr>
          <p:cNvSpPr>
            <a:spLocks noGrp="1"/>
          </p:cNvSpPr>
          <p:nvPr>
            <p:ph sz="half" idx="2"/>
          </p:nvPr>
        </p:nvSpPr>
        <p:spPr>
          <a:xfrm>
            <a:off x="4361940" y="5053913"/>
            <a:ext cx="7600356" cy="1073622"/>
          </a:xfrm>
        </p:spPr>
        <p:txBody>
          <a:bodyPr/>
          <a:lstStyle/>
          <a:p>
            <a:pPr marL="0" indent="0">
              <a:buNone/>
            </a:pPr>
            <a:r>
              <a:rPr lang="en-US" sz="1600" dirty="0"/>
              <a:t>Source: The Federal Reserve, the Department of Commerce, and the author’s calculations. The real interest rate presented here is the yield on 10-year Treasury bonds minus the core inflation rate (based on the </a:t>
            </a:r>
            <a:r>
              <a:rPr lang="en-US" sz="1600" dirty="0" err="1"/>
              <a:t>PCE</a:t>
            </a:r>
            <a:r>
              <a:rPr lang="en-US" sz="1600" dirty="0"/>
              <a:t> deflator excluding food and energy) as a measure of expected inflation.</a:t>
            </a:r>
          </a:p>
        </p:txBody>
      </p:sp>
    </p:spTree>
    <p:extLst>
      <p:ext uri="{BB962C8B-B14F-4D97-AF65-F5344CB8AC3E}">
        <p14:creationId xmlns:p14="http://schemas.microsoft.com/office/powerpoint/2010/main" val="37174721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CF0C-8F52-2AAF-D3B7-2DF3E8A02D88}"/>
              </a:ext>
            </a:extLst>
          </p:cNvPr>
          <p:cNvSpPr>
            <a:spLocks noGrp="1"/>
          </p:cNvSpPr>
          <p:nvPr>
            <p:ph type="title"/>
          </p:nvPr>
        </p:nvSpPr>
        <p:spPr/>
        <p:txBody>
          <a:bodyPr/>
          <a:lstStyle/>
          <a:p>
            <a:r>
              <a:rPr lang="en-US" dirty="0">
                <a:latin typeface="+mn-lt"/>
              </a:rPr>
              <a:t>Policy 3: Government Budget Deficits and Surpluses (1 of 3)</a:t>
            </a:r>
          </a:p>
        </p:txBody>
      </p:sp>
      <p:sp>
        <p:nvSpPr>
          <p:cNvPr id="3" name="Content Placeholder 2">
            <a:extLst>
              <a:ext uri="{FF2B5EF4-FFF2-40B4-BE49-F238E27FC236}">
                <a16:creationId xmlns:a16="http://schemas.microsoft.com/office/drawing/2014/main" id="{CB3AB910-7DD6-141C-8625-448B238191B9}"/>
              </a:ext>
            </a:extLst>
          </p:cNvPr>
          <p:cNvSpPr>
            <a:spLocks noGrp="1"/>
          </p:cNvSpPr>
          <p:nvPr>
            <p:ph idx="1"/>
          </p:nvPr>
        </p:nvSpPr>
        <p:spPr/>
        <p:txBody>
          <a:bodyPr/>
          <a:lstStyle/>
          <a:p>
            <a:pPr>
              <a:spcBef>
                <a:spcPts val="500"/>
              </a:spcBef>
              <a:spcAft>
                <a:spcPts val="500"/>
              </a:spcAft>
            </a:pPr>
            <a:r>
              <a:rPr lang="en-US" altLang="en-US" dirty="0">
                <a:latin typeface="+mn-lt"/>
              </a:rPr>
              <a:t>Budget deficit</a:t>
            </a:r>
          </a:p>
          <a:p>
            <a:pPr lvl="1">
              <a:spcAft>
                <a:spcPts val="500"/>
              </a:spcAft>
              <a:buFont typeface="Arial" panose="020B0604020202020204" pitchFamily="34" charset="0"/>
              <a:buChar char="•"/>
            </a:pPr>
            <a:r>
              <a:rPr lang="en-US" altLang="en-US" dirty="0">
                <a:latin typeface="+mn-lt"/>
              </a:rPr>
              <a:t> Excess of government spending over tax revenue</a:t>
            </a:r>
          </a:p>
          <a:p>
            <a:pPr>
              <a:spcBef>
                <a:spcPts val="500"/>
              </a:spcBef>
              <a:spcAft>
                <a:spcPts val="500"/>
              </a:spcAft>
            </a:pPr>
            <a:r>
              <a:rPr lang="en-US" altLang="en-US" dirty="0">
                <a:latin typeface="+mn-lt"/>
              </a:rPr>
              <a:t>Government debt</a:t>
            </a:r>
          </a:p>
          <a:p>
            <a:pPr lvl="1">
              <a:spcAft>
                <a:spcPts val="500"/>
              </a:spcAft>
              <a:buFont typeface="Arial" panose="020B0604020202020204" pitchFamily="34" charset="0"/>
              <a:buChar char="•"/>
            </a:pPr>
            <a:r>
              <a:rPr lang="en-US" altLang="en-US" dirty="0">
                <a:latin typeface="+mn-lt"/>
              </a:rPr>
              <a:t>Accumulation of past government borrowing </a:t>
            </a:r>
          </a:p>
          <a:p>
            <a:pPr>
              <a:spcBef>
                <a:spcPts val="500"/>
              </a:spcBef>
              <a:spcAft>
                <a:spcPts val="500"/>
              </a:spcAft>
            </a:pPr>
            <a:r>
              <a:rPr lang="en-US" altLang="en-US" dirty="0">
                <a:latin typeface="+mn-lt"/>
              </a:rPr>
              <a:t>Budget surplus</a:t>
            </a:r>
          </a:p>
          <a:p>
            <a:pPr lvl="1">
              <a:spcAft>
                <a:spcPts val="500"/>
              </a:spcAft>
              <a:buFont typeface="Arial" panose="020B0604020202020204" pitchFamily="34" charset="0"/>
              <a:buChar char="•"/>
            </a:pPr>
            <a:r>
              <a:rPr lang="en-US" altLang="en-US" dirty="0">
                <a:latin typeface="+mn-lt"/>
              </a:rPr>
              <a:t>Excess of tax revenue over government spending</a:t>
            </a:r>
          </a:p>
          <a:p>
            <a:pPr>
              <a:spcBef>
                <a:spcPts val="500"/>
              </a:spcBef>
              <a:spcAft>
                <a:spcPts val="500"/>
              </a:spcAft>
            </a:pPr>
            <a:r>
              <a:rPr lang="en-US" altLang="en-US" dirty="0">
                <a:latin typeface="+mn-lt"/>
              </a:rPr>
              <a:t>Balanced budget</a:t>
            </a:r>
          </a:p>
          <a:p>
            <a:pPr lvl="1">
              <a:spcAft>
                <a:spcPts val="500"/>
              </a:spcAft>
              <a:buFont typeface="Arial" panose="020B0604020202020204" pitchFamily="34" charset="0"/>
              <a:buChar char="•"/>
            </a:pPr>
            <a:r>
              <a:rPr lang="en-US" dirty="0">
                <a:latin typeface="+mn-lt"/>
              </a:rPr>
              <a:t>Government spending exactly equals tax revenue</a:t>
            </a:r>
          </a:p>
        </p:txBody>
      </p:sp>
    </p:spTree>
    <p:extLst>
      <p:ext uri="{BB962C8B-B14F-4D97-AF65-F5344CB8AC3E}">
        <p14:creationId xmlns:p14="http://schemas.microsoft.com/office/powerpoint/2010/main" val="10785045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CF0C-8F52-2AAF-D3B7-2DF3E8A02D88}"/>
              </a:ext>
            </a:extLst>
          </p:cNvPr>
          <p:cNvSpPr>
            <a:spLocks noGrp="1"/>
          </p:cNvSpPr>
          <p:nvPr>
            <p:ph type="title"/>
          </p:nvPr>
        </p:nvSpPr>
        <p:spPr/>
        <p:txBody>
          <a:bodyPr/>
          <a:lstStyle/>
          <a:p>
            <a:r>
              <a:rPr lang="en-US" dirty="0">
                <a:latin typeface="+mn-lt"/>
              </a:rPr>
              <a:t>Policy 3: Government Budget Deficits and Surpluses (2 of 3)</a:t>
            </a:r>
          </a:p>
        </p:txBody>
      </p:sp>
      <p:sp>
        <p:nvSpPr>
          <p:cNvPr id="3" name="Content Placeholder 2">
            <a:extLst>
              <a:ext uri="{FF2B5EF4-FFF2-40B4-BE49-F238E27FC236}">
                <a16:creationId xmlns:a16="http://schemas.microsoft.com/office/drawing/2014/main" id="{CB3AB910-7DD6-141C-8625-448B238191B9}"/>
              </a:ext>
            </a:extLst>
          </p:cNvPr>
          <p:cNvSpPr>
            <a:spLocks noGrp="1"/>
          </p:cNvSpPr>
          <p:nvPr>
            <p:ph idx="1"/>
          </p:nvPr>
        </p:nvSpPr>
        <p:spPr/>
        <p:txBody>
          <a:bodyPr/>
          <a:lstStyle/>
          <a:p>
            <a:r>
              <a:rPr lang="en-US" altLang="en-US" dirty="0">
                <a:latin typeface="+mn-lt"/>
              </a:rPr>
              <a:t>Government starts with a balanced budget then runs budget deficit</a:t>
            </a:r>
          </a:p>
          <a:p>
            <a:pPr lvl="1">
              <a:buFont typeface="Arial" panose="020B0604020202020204" pitchFamily="34" charset="0"/>
              <a:buChar char="•"/>
            </a:pPr>
            <a:r>
              <a:rPr lang="en-US" altLang="en-US" dirty="0">
                <a:latin typeface="+mn-lt"/>
              </a:rPr>
              <a:t>Change in supply of loanable funds</a:t>
            </a:r>
          </a:p>
          <a:p>
            <a:pPr lvl="1">
              <a:buFont typeface="Arial" panose="020B0604020202020204" pitchFamily="34" charset="0"/>
              <a:buChar char="•"/>
            </a:pPr>
            <a:r>
              <a:rPr lang="en-US" altLang="en-US" dirty="0">
                <a:latin typeface="+mn-lt"/>
              </a:rPr>
              <a:t>Decrease in supply</a:t>
            </a:r>
          </a:p>
          <a:p>
            <a:pPr lvl="2">
              <a:buSzPct val="100000"/>
              <a:buFont typeface="Arial" panose="020B0604020202020204" pitchFamily="34" charset="0"/>
              <a:buChar char="•"/>
            </a:pPr>
            <a:r>
              <a:rPr lang="en-US" altLang="en-US" dirty="0">
                <a:latin typeface="+mn-lt"/>
              </a:rPr>
              <a:t>Supply curve shifts left</a:t>
            </a:r>
          </a:p>
          <a:p>
            <a:pPr lvl="1">
              <a:buFont typeface="Arial" panose="020B0604020202020204" pitchFamily="34" charset="0"/>
              <a:buChar char="•"/>
            </a:pPr>
            <a:r>
              <a:rPr lang="en-US" altLang="en-US" dirty="0">
                <a:latin typeface="+mn-lt"/>
              </a:rPr>
              <a:t>New equilibrium</a:t>
            </a:r>
          </a:p>
          <a:p>
            <a:pPr lvl="2">
              <a:buSzPct val="100000"/>
              <a:buFont typeface="Arial" panose="020B0604020202020204" pitchFamily="34" charset="0"/>
              <a:buChar char="•"/>
            </a:pPr>
            <a:r>
              <a:rPr lang="en-US" altLang="en-US" dirty="0">
                <a:latin typeface="+mn-lt"/>
              </a:rPr>
              <a:t>Higher interest rate</a:t>
            </a:r>
          </a:p>
          <a:p>
            <a:pPr lvl="2">
              <a:buSzPct val="100000"/>
              <a:buFont typeface="Arial" panose="020B0604020202020204" pitchFamily="34" charset="0"/>
              <a:buChar char="•"/>
            </a:pPr>
            <a:r>
              <a:rPr lang="en-US" altLang="en-US" dirty="0">
                <a:latin typeface="+mn-lt"/>
              </a:rPr>
              <a:t>Smaller quantity of loanable funds</a:t>
            </a:r>
          </a:p>
        </p:txBody>
      </p:sp>
    </p:spTree>
    <p:extLst>
      <p:ext uri="{BB962C8B-B14F-4D97-AF65-F5344CB8AC3E}">
        <p14:creationId xmlns:p14="http://schemas.microsoft.com/office/powerpoint/2010/main" val="41133001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ECF0C-8F52-2AAF-D3B7-2DF3E8A02D88}"/>
              </a:ext>
            </a:extLst>
          </p:cNvPr>
          <p:cNvSpPr>
            <a:spLocks noGrp="1"/>
          </p:cNvSpPr>
          <p:nvPr>
            <p:ph type="title"/>
          </p:nvPr>
        </p:nvSpPr>
        <p:spPr/>
        <p:txBody>
          <a:bodyPr/>
          <a:lstStyle/>
          <a:p>
            <a:r>
              <a:rPr lang="en-US" dirty="0">
                <a:latin typeface="+mn-lt"/>
              </a:rPr>
              <a:t>Policy 3: Government Budget Deficits and Surpluses (3 of 3)</a:t>
            </a:r>
          </a:p>
        </p:txBody>
      </p:sp>
      <p:sp>
        <p:nvSpPr>
          <p:cNvPr id="3" name="Content Placeholder 2">
            <a:extLst>
              <a:ext uri="{FF2B5EF4-FFF2-40B4-BE49-F238E27FC236}">
                <a16:creationId xmlns:a16="http://schemas.microsoft.com/office/drawing/2014/main" id="{CB3AB910-7DD6-141C-8625-448B238191B9}"/>
              </a:ext>
            </a:extLst>
          </p:cNvPr>
          <p:cNvSpPr>
            <a:spLocks noGrp="1"/>
          </p:cNvSpPr>
          <p:nvPr>
            <p:ph idx="1"/>
          </p:nvPr>
        </p:nvSpPr>
        <p:spPr/>
        <p:txBody>
          <a:bodyPr/>
          <a:lstStyle/>
          <a:p>
            <a:r>
              <a:rPr lang="en-US" altLang="en-US" b="1" dirty="0">
                <a:solidFill>
                  <a:srgbClr val="C00000"/>
                </a:solidFill>
                <a:latin typeface="+mn-lt"/>
              </a:rPr>
              <a:t>Crowding out*</a:t>
            </a:r>
          </a:p>
          <a:p>
            <a:pPr lvl="1">
              <a:buFont typeface="Arial" panose="020B0604020202020204" pitchFamily="34" charset="0"/>
              <a:buChar char="•"/>
            </a:pPr>
            <a:r>
              <a:rPr lang="en-US" altLang="en-US" dirty="0">
                <a:latin typeface="+mn-lt"/>
              </a:rPr>
              <a:t>Decrease in investment that results from government borrowing</a:t>
            </a:r>
          </a:p>
          <a:p>
            <a:r>
              <a:rPr lang="en-US" altLang="en-US" dirty="0">
                <a:latin typeface="+mn-lt"/>
              </a:rPr>
              <a:t>A budget deficit reduces national saving, decreases the supply of loanable funds, raises the interest rate, and investment falls</a:t>
            </a:r>
          </a:p>
          <a:p>
            <a:pPr>
              <a:spcAft>
                <a:spcPts val="3000"/>
              </a:spcAft>
            </a:pPr>
            <a:r>
              <a:rPr lang="en-US" altLang="en-US" dirty="0">
                <a:latin typeface="+mn-lt"/>
              </a:rPr>
              <a:t>A budget surplus increases the supply of loanable funds, reduces the interest rate, and stimulates investment</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60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3253322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5 The Effect of a Government Budget Deficit</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3" y="1825625"/>
            <a:ext cx="5752507" cy="4351338"/>
          </a:xfrm>
        </p:spPr>
        <p:txBody>
          <a:bodyPr/>
          <a:lstStyle/>
          <a:p>
            <a:pPr>
              <a:spcBef>
                <a:spcPts val="300"/>
              </a:spcBef>
              <a:spcAft>
                <a:spcPts val="600"/>
              </a:spcAft>
            </a:pPr>
            <a:r>
              <a:rPr lang="en-US" sz="1800" dirty="0">
                <a:latin typeface="+mn-lt"/>
              </a:rPr>
              <a:t>When the government spends more than it receives in tax revenue, the resulting budget deficit lowers national saving. </a:t>
            </a:r>
          </a:p>
          <a:p>
            <a:pPr>
              <a:spcBef>
                <a:spcPts val="300"/>
              </a:spcBef>
              <a:spcAft>
                <a:spcPts val="600"/>
              </a:spcAft>
            </a:pPr>
            <a:r>
              <a:rPr lang="en-US" sz="1800" dirty="0">
                <a:latin typeface="+mn-lt"/>
              </a:rPr>
              <a:t>The supply of loanable funds decreases, and the equilibrium interest rate rises. </a:t>
            </a:r>
          </a:p>
          <a:p>
            <a:pPr>
              <a:spcBef>
                <a:spcPts val="300"/>
              </a:spcBef>
              <a:spcAft>
                <a:spcPts val="600"/>
              </a:spcAft>
            </a:pPr>
            <a:r>
              <a:rPr lang="en-US" sz="1800" dirty="0">
                <a:latin typeface="+mn-lt"/>
              </a:rPr>
              <a:t>Thus, when the government borrows to finance its budget deficit, it crowds out households and firms that otherwise would borrow to finance investment.</a:t>
            </a:r>
          </a:p>
          <a:p>
            <a:pPr>
              <a:spcBef>
                <a:spcPts val="300"/>
              </a:spcBef>
              <a:spcAft>
                <a:spcPts val="600"/>
              </a:spcAft>
            </a:pPr>
            <a:r>
              <a:rPr lang="en-US" sz="1800" dirty="0">
                <a:latin typeface="+mn-lt"/>
              </a:rPr>
              <a:t>Here, when the supply curve shifts from </a:t>
            </a:r>
            <a:r>
              <a:rPr lang="en-US" sz="1800" i="1" dirty="0">
                <a:latin typeface="+mn-lt"/>
              </a:rPr>
              <a:t>S</a:t>
            </a:r>
            <a:r>
              <a:rPr lang="en-US" sz="1800" i="1" baseline="-25000" dirty="0">
                <a:latin typeface="+mn-lt"/>
              </a:rPr>
              <a:t>1</a:t>
            </a:r>
            <a:r>
              <a:rPr lang="en-US" sz="1800" dirty="0">
                <a:latin typeface="+mn-lt"/>
              </a:rPr>
              <a:t> to </a:t>
            </a:r>
            <a:r>
              <a:rPr lang="en-US" sz="1800" i="1" dirty="0">
                <a:latin typeface="+mn-lt"/>
              </a:rPr>
              <a:t>S</a:t>
            </a:r>
            <a:r>
              <a:rPr lang="en-US" sz="1800" i="1" baseline="-25000" dirty="0">
                <a:latin typeface="+mn-lt"/>
              </a:rPr>
              <a:t>2</a:t>
            </a:r>
            <a:r>
              <a:rPr lang="en-US" sz="1800" dirty="0">
                <a:latin typeface="+mn-lt"/>
              </a:rPr>
              <a:t>, the equilibrium interest rate rises from 5 percent to 6 percent, and the equilibrium quantity of loanable funds saved and invested falls from $1,200 billion to $800 billion.</a:t>
            </a:r>
            <a:endParaRPr lang="en-US" sz="1200" dirty="0">
              <a:latin typeface="+mn-lt"/>
            </a:endParaRPr>
          </a:p>
        </p:txBody>
      </p:sp>
      <p:pic>
        <p:nvPicPr>
          <p:cNvPr id="8" name="Picture 3" descr="The figure plots a graph, using the demand and supply framework, to examine the market for loanable funds and the effects of deficit spending on this market.  This diagram is shown on a rectangular coordinate system.  The horizontal axis is the amount of loanable funds, measured in billions of dollars, and the values are from 0 up to $1200 and beyond.  The vertical axis is the interest rate, measured as a percentage, with values that start at 0 and go up to 6% and higher.   The demand for loanable funds goes down linearly from left to right and is labeled Demand.  Two supply curves for loanable funds are plotted, and both go up linearly from left to right and are labeled S sub 1 and S sub 2.   Supply S sub 2 is parallel to S sub 1 and to the left of S sub 1 The initial equilibrium is shown where Demand intersects S sub 1, which is at the point ($1200, 5%).  In the diagram, supply shifts left from S sub 1 to S sub 2 as the result of a budget deficit, which leads the government to borrow more funds and crowds out private borrowing.  This is shown by an arrow from right to left, from S sub 1 to S sub 2.  The new equilibrium is where Demand intersects S sub 2 at the point ($800, 6%).  Three callouts explain this effect.  Callout 1 states: “A budget deficit decreases the supply of loanable funds …”  Callout 2 then states: “… which raises the equilibrium interest rate …”. Callout 3 concludes the explanation: “… and reduces the equilibrium quantity of loanable funds.”">
            <a:extLst>
              <a:ext uri="{FF2B5EF4-FFF2-40B4-BE49-F238E27FC236}">
                <a16:creationId xmlns:a16="http://schemas.microsoft.com/office/drawing/2014/main" id="{9BDEC782-5F75-0C4C-EE72-94A7DBBC704E}"/>
              </a:ext>
            </a:extLst>
          </p:cNvPr>
          <p:cNvPicPr>
            <a:picLocks noGrp="1" noChangeAspect="1"/>
          </p:cNvPicPr>
          <p:nvPr>
            <p:ph sz="half" idx="2"/>
          </p:nvPr>
        </p:nvPicPr>
        <p:blipFill>
          <a:blip r:embed="rId3"/>
          <a:stretch>
            <a:fillRect/>
          </a:stretch>
        </p:blipFill>
        <p:spPr>
          <a:xfrm>
            <a:off x="6342490" y="2144691"/>
            <a:ext cx="5676847" cy="3840480"/>
          </a:xfrm>
        </p:spPr>
      </p:pic>
    </p:spTree>
    <p:extLst>
      <p:ext uri="{BB962C8B-B14F-4D97-AF65-F5344CB8AC3E}">
        <p14:creationId xmlns:p14="http://schemas.microsoft.com/office/powerpoint/2010/main" val="3539444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476843" y="189039"/>
            <a:ext cx="11241915" cy="614150"/>
          </a:xfrm>
        </p:spPr>
        <p:txBody>
          <a:bodyPr/>
          <a:lstStyle/>
          <a:p>
            <a:r>
              <a:rPr lang="en-US" dirty="0">
                <a:latin typeface="+mn-lt"/>
              </a:rPr>
              <a:t>Figure 6 The U.S. Government Debt</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4" y="1320457"/>
            <a:ext cx="3383280" cy="4546943"/>
          </a:xfrm>
        </p:spPr>
        <p:txBody>
          <a:bodyPr/>
          <a:lstStyle/>
          <a:p>
            <a:r>
              <a:rPr lang="en-US" sz="2400" b="0" dirty="0">
                <a:latin typeface="+mn-lt"/>
              </a:rPr>
              <a:t>The debt of the U.S. federal government, expressed here as a percentage of GDP, has varied throughout history. Wars and deep economic downturns are typically associated with substantial increases in government debt.</a:t>
            </a:r>
          </a:p>
        </p:txBody>
      </p:sp>
      <p:pic>
        <p:nvPicPr>
          <p:cNvPr id="8" name="Picture 3" descr="The figure is a plot of US government debt as a percentage of GDP over the period 1790 to 2012.  The horizontal axis is the calendar year from 1790 up to 2012, in twenty-year increments.  The vertical axis is the size of the US government debt, expressed as a percentage of GDP.  The trend follows the impact on the size of debt attributable to significant national and, at times, global events.  This includes primarily wars but also economic downturns, including the Great Depression of the 1930s and the Great Recession in the 2000s.  More recently, there was a sharp increase due to the Covid Recession of 2020.  The plot of the graph opens in 1790 with the debt from the Revolutionary war, when debt was over 40% of GDP.  From there the debt level falls steadily, reaching near zero from the 1830s up through the early 1850s.  There was another spike due to the Civil War, and debt climbed to 35%.  Following this, the debt falls again until World War I, reaching about 30%.  There is a brief fall through the 1920s followed by another sharp increase due to the Great Depression in the 1930s, followed by an even bigger increase because of World War II, when the rate exceeded 100%.  After the war, there is a sharp decline in the debt rate up through the early 1970s, falling to about 25%.  After the 1970’s, there were fluctuations, with the rate climbing once again to approximately 50% in 1990.  The two events of the 21st century—the Great Recession and the Covid Recession—have sent the debt-to-GDP ratio once again back up over 100%.  Short of substantial increases in tax revenues or cuts to government spending, this ratio is likely to continue to climb.">
            <a:extLst>
              <a:ext uri="{FF2B5EF4-FFF2-40B4-BE49-F238E27FC236}">
                <a16:creationId xmlns:a16="http://schemas.microsoft.com/office/drawing/2014/main" id="{DED83C02-0ED5-9837-411C-866E362C218D}"/>
              </a:ext>
            </a:extLst>
          </p:cNvPr>
          <p:cNvPicPr>
            <a:picLocks noGrp="1" noChangeAspect="1"/>
          </p:cNvPicPr>
          <p:nvPr>
            <p:ph sz="half" idx="2"/>
          </p:nvPr>
        </p:nvPicPr>
        <p:blipFill>
          <a:blip r:embed="rId2"/>
          <a:stretch>
            <a:fillRect/>
          </a:stretch>
        </p:blipFill>
        <p:spPr>
          <a:xfrm>
            <a:off x="3931165" y="1410169"/>
            <a:ext cx="5409148" cy="4297680"/>
          </a:xfrm>
        </p:spPr>
      </p:pic>
      <p:sp>
        <p:nvSpPr>
          <p:cNvPr id="5" name="Text Placeholder 4">
            <a:extLst>
              <a:ext uri="{FF2B5EF4-FFF2-40B4-BE49-F238E27FC236}">
                <a16:creationId xmlns:a16="http://schemas.microsoft.com/office/drawing/2014/main" id="{0B28EEF6-F38E-FBA0-DAC6-83DE26E60AD7}"/>
              </a:ext>
            </a:extLst>
          </p:cNvPr>
          <p:cNvSpPr>
            <a:spLocks noGrp="1"/>
          </p:cNvSpPr>
          <p:nvPr>
            <p:ph type="body" sz="quarter" idx="13"/>
          </p:nvPr>
        </p:nvSpPr>
        <p:spPr>
          <a:xfrm>
            <a:off x="9525000" y="1562101"/>
            <a:ext cx="2468880" cy="4297680"/>
          </a:xfrm>
        </p:spPr>
        <p:txBody>
          <a:bodyPr/>
          <a:lstStyle/>
          <a:p>
            <a:pPr marL="0" indent="0">
              <a:buNone/>
            </a:pPr>
            <a:r>
              <a:rPr lang="en-US" sz="1600" dirty="0">
                <a:latin typeface="+mn-lt"/>
              </a:rPr>
              <a:t>Source: U.S. Department of Treasury; U.S. Department of Commerce; and T. S. Berry, “Production and Population since 1789,” Bostwick Paper No. 6, Richmond, 1988. The data here are for government debt held by the public, which excludes government debt held in government accounts, such as the Social Security trust fund.</a:t>
            </a:r>
          </a:p>
        </p:txBody>
      </p:sp>
    </p:spTree>
    <p:extLst>
      <p:ext uri="{BB962C8B-B14F-4D97-AF65-F5344CB8AC3E}">
        <p14:creationId xmlns:p14="http://schemas.microsoft.com/office/powerpoint/2010/main" val="2915628009"/>
      </p:ext>
    </p:extLst>
  </p:cSld>
  <p:clrMapOvr>
    <a:masterClrMapping/>
  </p:clrMapOvr>
  <p:extLst mod="1"/>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13-4</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Conclusion</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DFF2A-87C2-DC28-B3F6-7F70F8A83FA3}"/>
              </a:ext>
            </a:extLst>
          </p:cNvPr>
          <p:cNvSpPr>
            <a:spLocks noGrp="1"/>
          </p:cNvSpPr>
          <p:nvPr>
            <p:ph type="title"/>
          </p:nvPr>
        </p:nvSpPr>
        <p:spPr/>
        <p:txBody>
          <a:bodyPr/>
          <a:lstStyle/>
          <a:p>
            <a:r>
              <a:rPr lang="en-US" dirty="0">
                <a:latin typeface="+mn-lt"/>
              </a:rPr>
              <a:t>Conclusion</a:t>
            </a:r>
          </a:p>
        </p:txBody>
      </p:sp>
      <p:sp>
        <p:nvSpPr>
          <p:cNvPr id="3" name="Content Placeholder 2">
            <a:extLst>
              <a:ext uri="{FF2B5EF4-FFF2-40B4-BE49-F238E27FC236}">
                <a16:creationId xmlns:a16="http://schemas.microsoft.com/office/drawing/2014/main" id="{F4ED3FA6-3BFD-614A-212C-24928B6AA312}"/>
              </a:ext>
            </a:extLst>
          </p:cNvPr>
          <p:cNvSpPr>
            <a:spLocks noGrp="1"/>
          </p:cNvSpPr>
          <p:nvPr>
            <p:ph idx="1"/>
          </p:nvPr>
        </p:nvSpPr>
        <p:spPr/>
        <p:txBody>
          <a:bodyPr/>
          <a:lstStyle/>
          <a:p>
            <a:r>
              <a:rPr lang="en-US" dirty="0">
                <a:latin typeface="+mn-lt"/>
              </a:rPr>
              <a:t>Ten Principles of Economics: Markets are usually a good way to organize economic activity</a:t>
            </a:r>
          </a:p>
          <a:p>
            <a:r>
              <a:rPr lang="en-US" dirty="0">
                <a:latin typeface="+mn-lt"/>
              </a:rPr>
              <a:t>When financial markets bring the supply and demand for loanable funds into balance, they help allocate the economy’s scarce resources to their most efficient uses</a:t>
            </a:r>
          </a:p>
          <a:p>
            <a:r>
              <a:rPr lang="en-US" dirty="0">
                <a:latin typeface="+mn-lt"/>
              </a:rPr>
              <a:t>Financial markets link the present and the future</a:t>
            </a:r>
          </a:p>
          <a:p>
            <a:r>
              <a:rPr lang="en-US" dirty="0">
                <a:latin typeface="+mn-lt"/>
              </a:rPr>
              <a:t>Well-functioning financial markets are important not only for current generations but also for future generations who will inherit many of the benefits</a:t>
            </a:r>
          </a:p>
        </p:txBody>
      </p:sp>
    </p:spTree>
    <p:extLst>
      <p:ext uri="{BB962C8B-B14F-4D97-AF65-F5344CB8AC3E}">
        <p14:creationId xmlns:p14="http://schemas.microsoft.com/office/powerpoint/2010/main" val="42191932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mn-lt"/>
              </a:rPr>
              <a:t>Think-Pair-Share Activity</a:t>
            </a:r>
          </a:p>
        </p:txBody>
      </p:sp>
      <p:sp>
        <p:nvSpPr>
          <p:cNvPr id="3" name="Content Placeholder 2"/>
          <p:cNvSpPr>
            <a:spLocks noGrp="1"/>
          </p:cNvSpPr>
          <p:nvPr>
            <p:ph idx="1"/>
          </p:nvPr>
        </p:nvSpPr>
        <p:spPr/>
        <p:txBody>
          <a:bodyPr vert="horz" lIns="91440" tIns="45720" rIns="91440" bIns="45720" rtlCol="0" anchor="t">
            <a:noAutofit/>
          </a:bodyPr>
          <a:lstStyle/>
          <a:p>
            <a:pPr marL="0" indent="0">
              <a:buNone/>
            </a:pPr>
            <a:r>
              <a:rPr lang="en-US" sz="2200" dirty="0">
                <a:latin typeface="+mn-lt"/>
                <a:ea typeface="+mn-lt"/>
                <a:cs typeface="+mn-lt"/>
              </a:rPr>
              <a:t>You are watching a presidential debate. When a candidate is questioned about his position on economic growth, the presidential candidate steps forward and says, “We need to get this country growing again. We need to use tax incentives to stimulate saving and investment, and we need to get that budget deficit down so that the government stops absorbing our nation’s saving.”</a:t>
            </a:r>
          </a:p>
          <a:p>
            <a:pPr marL="457200" indent="-457200">
              <a:buFont typeface="+mj-lt"/>
              <a:buAutoNum type="alphaUcPeriod"/>
            </a:pPr>
            <a:r>
              <a:rPr lang="en-US" sz="2200" dirty="0">
                <a:latin typeface="+mn-lt"/>
                <a:ea typeface="+mn-lt"/>
                <a:cs typeface="+mn-lt"/>
              </a:rPr>
              <a:t>If G remains unchanged, what inconsistency is implied by the presidential candidate’s statement?</a:t>
            </a:r>
          </a:p>
          <a:p>
            <a:pPr marL="457200" indent="-457200">
              <a:buFont typeface="+mj-lt"/>
              <a:buAutoNum type="alphaUcPeriod"/>
            </a:pPr>
            <a:r>
              <a:rPr lang="en-US" sz="2200" dirty="0">
                <a:latin typeface="+mn-lt"/>
                <a:ea typeface="+mn-lt"/>
                <a:cs typeface="+mn-lt"/>
              </a:rPr>
              <a:t>If the presidential candidate truly wishes to decrease taxes and decrease the budget deficit, what has the candidate implied about his plans for 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13-1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Financial Institutions in the U.S. Economy</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latin typeface="+mn-lt"/>
              </a:rPr>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latin typeface="+mn-lt"/>
              </a:rPr>
              <a:t>What is a government budget deficit? How does it affect interest rates, investment, and economic growth?</a:t>
            </a:r>
          </a:p>
        </p:txBody>
      </p:sp>
    </p:spTree>
    <p:extLst>
      <p:ext uri="{BB962C8B-B14F-4D97-AF65-F5344CB8AC3E}">
        <p14:creationId xmlns:p14="http://schemas.microsoft.com/office/powerpoint/2010/main" val="38271167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latin typeface="+mn-lt"/>
              </a:rPr>
              <a:t>Summary</a:t>
            </a:r>
          </a:p>
        </p:txBody>
      </p:sp>
      <p:sp>
        <p:nvSpPr>
          <p:cNvPr id="10" name="Content Placeholder 2">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marL="0" indent="0">
              <a:buNone/>
            </a:pPr>
            <a:r>
              <a:rPr lang="en-US" dirty="0">
                <a:latin typeface="+mn-lt"/>
              </a:rPr>
              <a:t>Click the link to review the objectives for this presentation.</a:t>
            </a:r>
          </a:p>
          <a:p>
            <a:pPr>
              <a:buNone/>
            </a:pPr>
            <a:r>
              <a:rPr lang="en-US" dirty="0">
                <a:latin typeface="+mn-lt"/>
                <a:hlinkClick r:id="rId4" action="ppaction://hlinksldjump"/>
              </a:rPr>
              <a:t>Link to Objectives</a:t>
            </a:r>
            <a:endParaRPr lang="en-US" dirty="0">
              <a:latin typeface="+mn-lt"/>
            </a:endParaRPr>
          </a:p>
        </p:txBody>
      </p:sp>
    </p:spTree>
    <p:custDataLst>
      <p:tags r:id="rId1"/>
    </p:custDataLst>
    <p:extLst>
      <p:ext uri="{BB962C8B-B14F-4D97-AF65-F5344CB8AC3E}">
        <p14:creationId xmlns:p14="http://schemas.microsoft.com/office/powerpoint/2010/main" val="497835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6A6EE-FCEB-3CEB-402A-CECADA37C889}"/>
              </a:ext>
            </a:extLst>
          </p:cNvPr>
          <p:cNvSpPr>
            <a:spLocks noGrp="1"/>
          </p:cNvSpPr>
          <p:nvPr>
            <p:ph type="title"/>
          </p:nvPr>
        </p:nvSpPr>
        <p:spPr/>
        <p:txBody>
          <a:bodyPr/>
          <a:lstStyle/>
          <a:p>
            <a:r>
              <a:rPr lang="en-US" dirty="0">
                <a:latin typeface="+mn-lt"/>
              </a:rPr>
              <a:t>The Financial System and Financial Institutions</a:t>
            </a:r>
          </a:p>
        </p:txBody>
      </p:sp>
      <p:sp>
        <p:nvSpPr>
          <p:cNvPr id="3" name="Content Placeholder 2">
            <a:extLst>
              <a:ext uri="{FF2B5EF4-FFF2-40B4-BE49-F238E27FC236}">
                <a16:creationId xmlns:a16="http://schemas.microsoft.com/office/drawing/2014/main" id="{C6E8B5D6-69FF-2B83-1DB3-32DD88F9A995}"/>
              </a:ext>
            </a:extLst>
          </p:cNvPr>
          <p:cNvSpPr>
            <a:spLocks noGrp="1"/>
          </p:cNvSpPr>
          <p:nvPr>
            <p:ph idx="1"/>
          </p:nvPr>
        </p:nvSpPr>
        <p:spPr/>
        <p:txBody>
          <a:bodyPr vert="horz" lIns="91440" tIns="45720" rIns="91440" bIns="45720" rtlCol="0" anchor="t">
            <a:noAutofit/>
          </a:bodyPr>
          <a:lstStyle/>
          <a:p>
            <a:pPr>
              <a:spcBef>
                <a:spcPts val="500"/>
              </a:spcBef>
              <a:spcAft>
                <a:spcPts val="500"/>
              </a:spcAft>
            </a:pPr>
            <a:r>
              <a:rPr lang="en-US" altLang="en-US" b="1" dirty="0">
                <a:solidFill>
                  <a:srgbClr val="C00000"/>
                </a:solidFill>
                <a:latin typeface="+mn-lt"/>
              </a:rPr>
              <a:t>Financial system*</a:t>
            </a:r>
          </a:p>
          <a:p>
            <a:pPr lvl="1">
              <a:spcAft>
                <a:spcPts val="500"/>
              </a:spcAft>
              <a:buFont typeface="Arial" panose="020B0604020202020204" pitchFamily="34" charset="0"/>
              <a:buChar char="•"/>
            </a:pPr>
            <a:r>
              <a:rPr lang="en-US" altLang="en-US" dirty="0">
                <a:latin typeface="+mn-lt"/>
              </a:rPr>
              <a:t>Group of institutions in the economy that help match one person’s saving  with another person’s investment</a:t>
            </a:r>
          </a:p>
          <a:p>
            <a:pPr>
              <a:spcBef>
                <a:spcPts val="500"/>
              </a:spcBef>
              <a:spcAft>
                <a:spcPts val="500"/>
              </a:spcAft>
            </a:pPr>
            <a:r>
              <a:rPr lang="en-US" altLang="en-US" dirty="0">
                <a:latin typeface="+mn-lt"/>
              </a:rPr>
              <a:t>Financial institutions </a:t>
            </a:r>
          </a:p>
          <a:p>
            <a:pPr lvl="1">
              <a:spcAft>
                <a:spcPts val="500"/>
              </a:spcAft>
              <a:buFont typeface="Arial" panose="020B0604020202020204" pitchFamily="34" charset="0"/>
              <a:buChar char="•"/>
            </a:pPr>
            <a:r>
              <a:rPr lang="en-US" altLang="en-US" dirty="0">
                <a:latin typeface="+mn-lt"/>
              </a:rPr>
              <a:t>Institutions through which savers can directly provide funds to borrowers</a:t>
            </a:r>
          </a:p>
          <a:p>
            <a:pPr marL="914400" lvl="1" indent="-457200">
              <a:spcAft>
                <a:spcPts val="500"/>
              </a:spcAft>
              <a:buFont typeface="+mj-lt"/>
              <a:buAutoNum type="arabicPeriod"/>
            </a:pPr>
            <a:r>
              <a:rPr lang="en-US" altLang="en-US" dirty="0">
                <a:latin typeface="+mn-lt"/>
              </a:rPr>
              <a:t>Financial markets</a:t>
            </a:r>
          </a:p>
          <a:p>
            <a:pPr marL="914400" lvl="1" indent="-457200">
              <a:spcAft>
                <a:spcPts val="500"/>
              </a:spcAft>
              <a:buFont typeface="+mj-lt"/>
              <a:buAutoNum type="arabicPeriod"/>
            </a:pPr>
            <a:r>
              <a:rPr lang="en-US" altLang="en-US" dirty="0">
                <a:latin typeface="+mn-lt"/>
              </a:rPr>
              <a:t>Financial intermediaries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2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dirty="0">
              <a:latin typeface="+mn-lt"/>
            </a:endParaRPr>
          </a:p>
        </p:txBody>
      </p:sp>
    </p:spTree>
    <p:extLst>
      <p:ext uri="{BB962C8B-B14F-4D97-AF65-F5344CB8AC3E}">
        <p14:creationId xmlns:p14="http://schemas.microsoft.com/office/powerpoint/2010/main" val="3286357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43AEF-C153-6688-5499-32DC21AABCAA}"/>
              </a:ext>
            </a:extLst>
          </p:cNvPr>
          <p:cNvSpPr>
            <a:spLocks noGrp="1"/>
          </p:cNvSpPr>
          <p:nvPr>
            <p:ph type="title"/>
          </p:nvPr>
        </p:nvSpPr>
        <p:spPr/>
        <p:txBody>
          <a:bodyPr/>
          <a:lstStyle/>
          <a:p>
            <a:r>
              <a:rPr lang="en-US" dirty="0">
                <a:latin typeface="+mn-lt"/>
              </a:rPr>
              <a:t>Financial Markets</a:t>
            </a:r>
          </a:p>
        </p:txBody>
      </p:sp>
      <p:sp>
        <p:nvSpPr>
          <p:cNvPr id="3" name="Content Placeholder 2">
            <a:extLst>
              <a:ext uri="{FF2B5EF4-FFF2-40B4-BE49-F238E27FC236}">
                <a16:creationId xmlns:a16="http://schemas.microsoft.com/office/drawing/2014/main" id="{C1A52212-C82A-5664-AF4A-52BD4C6ED37F}"/>
              </a:ext>
            </a:extLst>
          </p:cNvPr>
          <p:cNvSpPr>
            <a:spLocks noGrp="1"/>
          </p:cNvSpPr>
          <p:nvPr>
            <p:ph idx="1"/>
          </p:nvPr>
        </p:nvSpPr>
        <p:spPr/>
        <p:txBody>
          <a:bodyPr/>
          <a:lstStyle/>
          <a:p>
            <a:r>
              <a:rPr lang="en-US" b="1" dirty="0">
                <a:solidFill>
                  <a:srgbClr val="C00000"/>
                </a:solidFill>
                <a:latin typeface="+mn-lt"/>
              </a:rPr>
              <a:t>Financial markets*</a:t>
            </a:r>
          </a:p>
          <a:p>
            <a:pPr lvl="1">
              <a:buFont typeface="Arial" panose="020B0604020202020204" pitchFamily="34" charset="0"/>
              <a:buChar char="•"/>
            </a:pPr>
            <a:r>
              <a:rPr lang="en-US" dirty="0">
                <a:latin typeface="+mn-lt"/>
              </a:rPr>
              <a:t>Financial institutions through which savers can directly provide funds to borrowers</a:t>
            </a:r>
          </a:p>
          <a:p>
            <a:pPr marL="914400" lvl="1" indent="-457200">
              <a:buFont typeface="+mj-lt"/>
              <a:buAutoNum type="arabicPeriod"/>
            </a:pPr>
            <a:r>
              <a:rPr lang="en-US" altLang="en-US" dirty="0">
                <a:latin typeface="+mn-lt"/>
              </a:rPr>
              <a:t>The bond market</a:t>
            </a:r>
          </a:p>
          <a:p>
            <a:pPr marL="914400" lvl="1" indent="-457200">
              <a:spcAft>
                <a:spcPts val="6600"/>
              </a:spcAft>
              <a:buFont typeface="+mj-lt"/>
              <a:buAutoNum type="arabicPeriod"/>
            </a:pPr>
            <a:r>
              <a:rPr lang="en-US" altLang="en-US" dirty="0">
                <a:latin typeface="+mn-lt"/>
              </a:rPr>
              <a:t>The stock market</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50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3609858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87D4B-D80B-E244-B4FE-998BBA04A36B}"/>
              </a:ext>
            </a:extLst>
          </p:cNvPr>
          <p:cNvSpPr>
            <a:spLocks noGrp="1"/>
          </p:cNvSpPr>
          <p:nvPr>
            <p:ph type="title"/>
          </p:nvPr>
        </p:nvSpPr>
        <p:spPr/>
        <p:txBody>
          <a:bodyPr/>
          <a:lstStyle/>
          <a:p>
            <a:r>
              <a:rPr lang="en-US" dirty="0">
                <a:latin typeface="+mn-lt"/>
              </a:rPr>
              <a:t>The Bond Market</a:t>
            </a:r>
          </a:p>
        </p:txBody>
      </p:sp>
      <p:sp>
        <p:nvSpPr>
          <p:cNvPr id="3" name="Content Placeholder 2">
            <a:extLst>
              <a:ext uri="{FF2B5EF4-FFF2-40B4-BE49-F238E27FC236}">
                <a16:creationId xmlns:a16="http://schemas.microsoft.com/office/drawing/2014/main" id="{E1553304-AF7A-EEDD-3F88-F7F7EA5DBF1F}"/>
              </a:ext>
            </a:extLst>
          </p:cNvPr>
          <p:cNvSpPr>
            <a:spLocks noGrp="1"/>
          </p:cNvSpPr>
          <p:nvPr>
            <p:ph idx="1"/>
          </p:nvPr>
        </p:nvSpPr>
        <p:spPr/>
        <p:txBody>
          <a:bodyPr/>
          <a:lstStyle/>
          <a:p>
            <a:r>
              <a:rPr lang="en-US" b="1" dirty="0">
                <a:solidFill>
                  <a:srgbClr val="C00000"/>
                </a:solidFill>
                <a:latin typeface="+mn-lt"/>
              </a:rPr>
              <a:t>Bond*</a:t>
            </a:r>
          </a:p>
          <a:p>
            <a:pPr lvl="1">
              <a:buFont typeface="Arial" panose="020B0604020202020204" pitchFamily="34" charset="0"/>
              <a:buChar char="•"/>
            </a:pPr>
            <a:r>
              <a:rPr lang="en-US" dirty="0">
                <a:latin typeface="+mn-lt"/>
              </a:rPr>
              <a:t>A certificate of indebtedness  that specifies the obligations of the borrower to the buyer of the bond</a:t>
            </a:r>
          </a:p>
          <a:p>
            <a:pPr lvl="1">
              <a:buFont typeface="Arial" panose="020B0604020202020204" pitchFamily="34" charset="0"/>
              <a:buChar char="•"/>
            </a:pPr>
            <a:r>
              <a:rPr lang="en-US" dirty="0">
                <a:latin typeface="+mn-lt"/>
              </a:rPr>
              <a:t>Specifies</a:t>
            </a:r>
          </a:p>
          <a:p>
            <a:pPr lvl="2">
              <a:buSzPct val="100000"/>
              <a:buFont typeface="Arial" panose="020B0604020202020204" pitchFamily="34" charset="0"/>
              <a:buChar char="•"/>
            </a:pPr>
            <a:r>
              <a:rPr lang="en-US" altLang="en-US" dirty="0">
                <a:latin typeface="+mn-lt"/>
              </a:rPr>
              <a:t>Date of maturity: Time at which the loan will be repaid</a:t>
            </a:r>
          </a:p>
          <a:p>
            <a:pPr lvl="2">
              <a:buSzPct val="100000"/>
              <a:buFont typeface="Arial" panose="020B0604020202020204" pitchFamily="34" charset="0"/>
              <a:buChar char="•"/>
            </a:pPr>
            <a:r>
              <a:rPr lang="en-US" altLang="en-US" dirty="0">
                <a:latin typeface="+mn-lt"/>
              </a:rPr>
              <a:t>Rate of interest: Paid periodically until the date of maturity</a:t>
            </a:r>
          </a:p>
          <a:p>
            <a:pPr lvl="2">
              <a:buSzPct val="100000"/>
              <a:buFont typeface="Arial" panose="020B0604020202020204" pitchFamily="34" charset="0"/>
              <a:buChar char="•"/>
            </a:pPr>
            <a:r>
              <a:rPr lang="en-US" altLang="en-US" dirty="0">
                <a:latin typeface="+mn-lt"/>
              </a:rPr>
              <a:t>Principal: Amount borrowed</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36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3731329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1AD0-8F7E-F55C-926C-F77B46896E45}"/>
              </a:ext>
            </a:extLst>
          </p:cNvPr>
          <p:cNvSpPr>
            <a:spLocks noGrp="1"/>
          </p:cNvSpPr>
          <p:nvPr>
            <p:ph type="title"/>
          </p:nvPr>
        </p:nvSpPr>
        <p:spPr/>
        <p:txBody>
          <a:bodyPr/>
          <a:lstStyle/>
          <a:p>
            <a:r>
              <a:rPr lang="en-US" dirty="0">
                <a:latin typeface="+mn-lt"/>
              </a:rPr>
              <a:t>Bond C</a:t>
            </a:r>
            <a:r>
              <a:rPr lang="en-US" altLang="en-US" dirty="0">
                <a:latin typeface="+mn-lt"/>
              </a:rPr>
              <a:t>haracteristics (1 of 3)</a:t>
            </a:r>
            <a:endParaRPr lang="en-US" dirty="0">
              <a:latin typeface="+mn-lt"/>
            </a:endParaRPr>
          </a:p>
        </p:txBody>
      </p:sp>
      <p:sp>
        <p:nvSpPr>
          <p:cNvPr id="3" name="Content Placeholder 2">
            <a:extLst>
              <a:ext uri="{FF2B5EF4-FFF2-40B4-BE49-F238E27FC236}">
                <a16:creationId xmlns:a16="http://schemas.microsoft.com/office/drawing/2014/main" id="{AB66293F-E3F6-C542-3388-DEC80FE44196}"/>
              </a:ext>
            </a:extLst>
          </p:cNvPr>
          <p:cNvSpPr>
            <a:spLocks noGrp="1"/>
          </p:cNvSpPr>
          <p:nvPr>
            <p:ph idx="1"/>
          </p:nvPr>
        </p:nvSpPr>
        <p:spPr/>
        <p:txBody>
          <a:bodyPr/>
          <a:lstStyle/>
          <a:p>
            <a:pPr marL="514350" indent="-514350">
              <a:buFont typeface="+mj-lt"/>
              <a:buAutoNum type="arabicPeriod"/>
            </a:pPr>
            <a:r>
              <a:rPr lang="en-US" altLang="en-US" dirty="0">
                <a:latin typeface="+mn-lt"/>
              </a:rPr>
              <a:t>Term: Length of time until bond matures</a:t>
            </a:r>
          </a:p>
          <a:p>
            <a:pPr lvl="1">
              <a:buFont typeface="Arial" panose="020B0604020202020204" pitchFamily="34" charset="0"/>
              <a:buChar char="•"/>
            </a:pPr>
            <a:r>
              <a:rPr lang="en-US" altLang="en-US" dirty="0">
                <a:latin typeface="+mn-lt"/>
              </a:rPr>
              <a:t>Short term (months), long term (10-30+ years), perpetuities (never mature)</a:t>
            </a:r>
          </a:p>
          <a:p>
            <a:pPr lvl="2">
              <a:buSzPct val="100000"/>
              <a:buFont typeface="Arial" panose="020B0604020202020204" pitchFamily="34" charset="0"/>
              <a:buChar char="•"/>
            </a:pPr>
            <a:r>
              <a:rPr lang="en-US" altLang="en-US" dirty="0">
                <a:latin typeface="+mn-lt"/>
              </a:rPr>
              <a:t>Long-term bonds are riskier than short-term bonds </a:t>
            </a:r>
          </a:p>
          <a:p>
            <a:pPr lvl="2">
              <a:buSzPct val="100000"/>
              <a:buFont typeface="Arial" panose="020B0604020202020204" pitchFamily="34" charset="0"/>
              <a:buChar char="•"/>
            </a:pPr>
            <a:r>
              <a:rPr lang="en-US" altLang="en-US" dirty="0">
                <a:latin typeface="+mn-lt"/>
              </a:rPr>
              <a:t>Long-term bonds usually pay higher interest rates</a:t>
            </a:r>
          </a:p>
        </p:txBody>
      </p:sp>
    </p:spTree>
    <p:extLst>
      <p:ext uri="{BB962C8B-B14F-4D97-AF65-F5344CB8AC3E}">
        <p14:creationId xmlns:p14="http://schemas.microsoft.com/office/powerpoint/2010/main" val="38163319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3302</Words>
  <Application>Microsoft Office PowerPoint</Application>
  <PresentationFormat>Widescreen</PresentationFormat>
  <Paragraphs>333</Paragraphs>
  <Slides>51</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Calibri</vt:lpstr>
      <vt:lpstr>Courier New</vt:lpstr>
      <vt:lpstr>Wingdings</vt:lpstr>
      <vt:lpstr>Work Sans</vt:lpstr>
      <vt:lpstr>Work Sans </vt:lpstr>
      <vt:lpstr>Optimized Template Master</vt:lpstr>
      <vt:lpstr>Principles of Macroeconomics, 10e</vt:lpstr>
      <vt:lpstr>Chapter Objectives (1 of 3)</vt:lpstr>
      <vt:lpstr>Chapter Objectives (2 of 3)</vt:lpstr>
      <vt:lpstr>Chapter Objectives (3 of 3)</vt:lpstr>
      <vt:lpstr>13-1</vt:lpstr>
      <vt:lpstr>The Financial System and Financial Institutions</vt:lpstr>
      <vt:lpstr>Financial Markets</vt:lpstr>
      <vt:lpstr>The Bond Market</vt:lpstr>
      <vt:lpstr>Bond Characteristics (1 of 3)</vt:lpstr>
      <vt:lpstr>Bond Characteristics (2 of 3)</vt:lpstr>
      <vt:lpstr>Bond Characteristics (3 of 3)</vt:lpstr>
      <vt:lpstr>The Stock Market (1 of 2)</vt:lpstr>
      <vt:lpstr>The Stock Market (2 of 2)</vt:lpstr>
      <vt:lpstr>Financial Intermediaries</vt:lpstr>
      <vt:lpstr>Banks</vt:lpstr>
      <vt:lpstr>Mutual Funds</vt:lpstr>
      <vt:lpstr>Summing Up</vt:lpstr>
      <vt:lpstr>13-2</vt:lpstr>
      <vt:lpstr>Some Important Identities</vt:lpstr>
      <vt:lpstr>GDP</vt:lpstr>
      <vt:lpstr>Closed and Open Economies</vt:lpstr>
      <vt:lpstr>Closed Economy</vt:lpstr>
      <vt:lpstr>Private and Public Saving</vt:lpstr>
      <vt:lpstr>Budget Surplus and Deficit</vt:lpstr>
      <vt:lpstr>Active Learning: Applying the Concepts</vt:lpstr>
      <vt:lpstr>Active Learning: Answers</vt:lpstr>
      <vt:lpstr>The Meaning of Saving and Investment (1 of 2)</vt:lpstr>
      <vt:lpstr>The Meaning of Saving and Investment (2 of 2)</vt:lpstr>
      <vt:lpstr>13-3</vt:lpstr>
      <vt:lpstr>Market for Loanable Funds </vt:lpstr>
      <vt:lpstr>Supply and Demand for Loanable</vt:lpstr>
      <vt:lpstr>The Supply of Loanable Funds</vt:lpstr>
      <vt:lpstr>The Demand for Loanable Funds</vt:lpstr>
      <vt:lpstr>Reaching Equilibrium</vt:lpstr>
      <vt:lpstr>Figure 1 The Market for Loanable Funds</vt:lpstr>
      <vt:lpstr>Ask the Experts: Fiscal Policy and Saving</vt:lpstr>
      <vt:lpstr>Policy 1: Saving Incentives</vt:lpstr>
      <vt:lpstr>Figure 2 Saving Incentives Increase the Supply of Loanable Funds</vt:lpstr>
      <vt:lpstr>Policy 2: Investment Incentives</vt:lpstr>
      <vt:lpstr>Figure 3 Investment Incentives Increase the Demand for Loanable Funds</vt:lpstr>
      <vt:lpstr>Figure 4 The Decline in the Real Interest Rate</vt:lpstr>
      <vt:lpstr>Policy 3: Government Budget Deficits and Surpluses (1 of 3)</vt:lpstr>
      <vt:lpstr>Policy 3: Government Budget Deficits and Surpluses (2 of 3)</vt:lpstr>
      <vt:lpstr>Policy 3: Government Budget Deficits and Surpluses (3 of 3)</vt:lpstr>
      <vt:lpstr>Figure 5 The Effect of a Government Budget Deficit</vt:lpstr>
      <vt:lpstr>Figure 6 The U.S. Government Debt</vt:lpstr>
      <vt:lpstr>13-4</vt:lpstr>
      <vt:lpstr>Conclusion</vt:lpstr>
      <vt:lpstr>Think-Pair-Share Activity</vt:lpstr>
      <vt:lpstr>Self-Assessment </vt:lpstr>
      <vt:lpstr>Summary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Macroeconomics, Tenth Edition</dc:title>
  <dc:subject>Chapter 13: Saving, Investment, and the Financial System</dc:subject>
  <dc:creator/>
  <cp:lastModifiedBy/>
  <cp:revision>39</cp:revision>
  <dcterms:created xsi:type="dcterms:W3CDTF">2022-07-21T17:39:44Z</dcterms:created>
  <dcterms:modified xsi:type="dcterms:W3CDTF">2023-02-25T11:29:17Z</dcterms:modified>
  <cp:category>Accessible PPT</cp:category>
</cp:coreProperties>
</file>