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2.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Lst>
  <p:notesMasterIdLst>
    <p:notesMasterId r:id="rId54"/>
  </p:notesMasterIdLst>
  <p:handoutMasterIdLst>
    <p:handoutMasterId r:id="rId55"/>
  </p:handoutMasterIdLst>
  <p:sldIdLst>
    <p:sldId id="710" r:id="rId2"/>
    <p:sldId id="370" r:id="rId3"/>
    <p:sldId id="417" r:id="rId4"/>
    <p:sldId id="373" r:id="rId5"/>
    <p:sldId id="665" r:id="rId6"/>
    <p:sldId id="668" r:id="rId7"/>
    <p:sldId id="669" r:id="rId8"/>
    <p:sldId id="670" r:id="rId9"/>
    <p:sldId id="671" r:id="rId10"/>
    <p:sldId id="708" r:id="rId11"/>
    <p:sldId id="697" r:id="rId12"/>
    <p:sldId id="698" r:id="rId13"/>
    <p:sldId id="709" r:id="rId14"/>
    <p:sldId id="673" r:id="rId15"/>
    <p:sldId id="660" r:id="rId16"/>
    <p:sldId id="661" r:id="rId17"/>
    <p:sldId id="674" r:id="rId18"/>
    <p:sldId id="675" r:id="rId19"/>
    <p:sldId id="699" r:id="rId20"/>
    <p:sldId id="700" r:id="rId21"/>
    <p:sldId id="676" r:id="rId22"/>
    <p:sldId id="664" r:id="rId23"/>
    <p:sldId id="706" r:id="rId24"/>
    <p:sldId id="677" r:id="rId25"/>
    <p:sldId id="400" r:id="rId26"/>
    <p:sldId id="678" r:id="rId27"/>
    <p:sldId id="679" r:id="rId28"/>
    <p:sldId id="703" r:id="rId29"/>
    <p:sldId id="707" r:id="rId30"/>
    <p:sldId id="680" r:id="rId31"/>
    <p:sldId id="681" r:id="rId32"/>
    <p:sldId id="655" r:id="rId33"/>
    <p:sldId id="682" r:id="rId34"/>
    <p:sldId id="663" r:id="rId35"/>
    <p:sldId id="656" r:id="rId36"/>
    <p:sldId id="683" r:id="rId37"/>
    <p:sldId id="684" r:id="rId38"/>
    <p:sldId id="685" r:id="rId39"/>
    <p:sldId id="686" r:id="rId40"/>
    <p:sldId id="704" r:id="rId41"/>
    <p:sldId id="657" r:id="rId42"/>
    <p:sldId id="689" r:id="rId43"/>
    <p:sldId id="690" r:id="rId44"/>
    <p:sldId id="695" r:id="rId45"/>
    <p:sldId id="705" r:id="rId46"/>
    <p:sldId id="701" r:id="rId47"/>
    <p:sldId id="702" r:id="rId48"/>
    <p:sldId id="658" r:id="rId49"/>
    <p:sldId id="696" r:id="rId50"/>
    <p:sldId id="653" r:id="rId51"/>
    <p:sldId id="654" r:id="rId52"/>
    <p:sldId id="368" r:id="rId53"/>
  </p:sldIdLst>
  <p:sldSz cx="12192000" cy="6858000"/>
  <p:notesSz cx="6858000" cy="9144000"/>
  <p:custDataLst>
    <p:tags r:id="rId56"/>
  </p:custDataLst>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F7C"/>
    <a:srgbClr val="F2F2F2"/>
    <a:srgbClr val="0098D4"/>
    <a:srgbClr val="003865"/>
    <a:srgbClr val="000000"/>
    <a:srgbClr val="004A78"/>
    <a:srgbClr val="006298"/>
    <a:srgbClr val="FF6300"/>
    <a:srgbClr val="E9255F"/>
    <a:srgbClr val="00B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44" autoAdjust="0"/>
    <p:restoredTop sz="91169" autoAdjust="0"/>
  </p:normalViewPr>
  <p:slideViewPr>
    <p:cSldViewPr snapToGrid="0" snapToObjects="1">
      <p:cViewPr varScale="1">
        <p:scale>
          <a:sx n="82" d="100"/>
          <a:sy n="82" d="100"/>
        </p:scale>
        <p:origin x="900" y="90"/>
      </p:cViewPr>
      <p:guideLst>
        <p:guide orient="horz" pos="2160"/>
        <p:guide pos="3840"/>
      </p:guideLst>
    </p:cSldViewPr>
  </p:slideViewPr>
  <p:outlineViewPr>
    <p:cViewPr>
      <p:scale>
        <a:sx n="33" d="100"/>
        <a:sy n="33" d="100"/>
      </p:scale>
      <p:origin x="0" y="-49776"/>
    </p:cViewPr>
  </p:outlineViewPr>
  <p:notesTextViewPr>
    <p:cViewPr>
      <p:scale>
        <a:sx n="100" d="100"/>
        <a:sy n="100" d="100"/>
      </p:scale>
      <p:origin x="0" y="0"/>
    </p:cViewPr>
  </p:notesTextViewPr>
  <p:sorterViewPr>
    <p:cViewPr>
      <p:scale>
        <a:sx n="100" d="100"/>
        <a:sy n="100" d="100"/>
      </p:scale>
      <p:origin x="0" y="-5592"/>
    </p:cViewPr>
  </p:sorterViewPr>
  <p:notesViewPr>
    <p:cSldViewPr snapToGrid="0" snapToObjects="1">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64" Type="http://schemas.microsoft.com/office/2018/10/relationships/authors" Target="NUL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ags" Target="../tags/tag15.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075504" y="8685213"/>
            <a:ext cx="646682" cy="458787"/>
          </a:xfrm>
          <a:prstGeom prst="rect">
            <a:avLst/>
          </a:prstGeom>
        </p:spPr>
        <p:txBody>
          <a:bodyPr vert="horz" lIns="91440" tIns="45720" rIns="91440" bIns="45720" rtlCol="0" anchor="b"/>
          <a:lstStyle>
            <a:lvl1pPr algn="r">
              <a:defRPr sz="1200"/>
            </a:lvl1pPr>
          </a:lstStyle>
          <a:p>
            <a:fld id="{6767803E-66EE-42CE-8DFB-98553954E472}" type="slidenum">
              <a:rPr lang="en-US" sz="1000" smtClean="0">
                <a:solidFill>
                  <a:schemeClr val="bg1">
                    <a:lumMod val="50000"/>
                  </a:schemeClr>
                </a:solidFill>
                <a:latin typeface="Arial" panose="020B0604020202020204" pitchFamily="34" charset="0"/>
                <a:cs typeface="Arial" panose="020B0604020202020204" pitchFamily="34" charset="0"/>
              </a:rPr>
              <a:pPr/>
              <a:t>‹#›</a:t>
            </a:fld>
            <a:endParaRPr lang="en-US" sz="1000" dirty="0">
              <a:solidFill>
                <a:schemeClr val="bg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55392BA-16D5-4BCB-8BB3-D7B53B67DB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947FD3A-2300-48D5-81E3-9406328116EE}"/>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custDataLst>
      <p:tags r:id="rId2"/>
    </p:custDataLst>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630237"/>
            <a:ext cx="3778647" cy="2125489"/>
          </a:xfrm>
          <a:prstGeom prst="rect">
            <a:avLst/>
          </a:prstGeom>
          <a:noFill/>
          <a:ln w="12700">
            <a:solidFill>
              <a:schemeClr val="bg1">
                <a:lumMod val="65000"/>
              </a:schemeClr>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2993721"/>
            <a:ext cx="5486400" cy="5520042"/>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6063017" y="8685213"/>
            <a:ext cx="684212" cy="458787"/>
          </a:xfrm>
          <a:prstGeom prst="rect">
            <a:avLst/>
          </a:prstGeom>
        </p:spPr>
        <p:txBody>
          <a:bodyPr vert="horz" lIns="91440" tIns="45720" rIns="91440" bIns="45720" rtlCol="0" anchor="b"/>
          <a:lstStyle>
            <a:lvl1pPr algn="r" eaLnBrk="1" fontAlgn="auto" hangingPunct="1">
              <a:spcBef>
                <a:spcPts val="0"/>
              </a:spcBef>
              <a:spcAft>
                <a:spcPts val="0"/>
              </a:spcAft>
              <a:defRPr sz="1000">
                <a:solidFill>
                  <a:schemeClr val="bg1">
                    <a:lumMod val="50000"/>
                  </a:schemeClr>
                </a:solidFill>
                <a:latin typeface="Arial" panose="020B0604020202020204" pitchFamily="34" charset="0"/>
                <a:cs typeface="Arial" panose="020B0604020202020204" pitchFamily="34" charset="0"/>
              </a:defRPr>
            </a:lvl1pPr>
          </a:lstStyle>
          <a:p>
            <a:pPr>
              <a:defRPr/>
            </a:pPr>
            <a:fld id="{91CAE60C-72A0-D14D-8733-C13212F694AD}" type="slidenum">
              <a:rPr lang="en-US" smtClean="0"/>
              <a:pPr>
                <a:defRPr/>
              </a:pPr>
              <a:t>‹#›</a:t>
            </a:fld>
            <a:endParaRPr lang="en-US" dirty="0"/>
          </a:p>
        </p:txBody>
      </p:sp>
      <p:pic>
        <p:nvPicPr>
          <p:cNvPr id="8" name="Picture 7">
            <a:extLst>
              <a:ext uri="{FF2B5EF4-FFF2-40B4-BE49-F238E27FC236}">
                <a16:creationId xmlns:a16="http://schemas.microsoft.com/office/drawing/2014/main" id="{A75DDB2F-32A5-4136-BC2E-0D7E0518B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037E5B37-4A58-4B32-B9B0-D824A69A3D97}"/>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22542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68897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139825" indent="-225425" algn="l" rtl="0" eaLnBrk="0" fontAlgn="base" hangingPunct="0">
      <a:spcBef>
        <a:spcPct val="30000"/>
      </a:spcBef>
      <a:spcAft>
        <a:spcPct val="0"/>
      </a:spcAft>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4pPr>
    <a:lvl5pPr marL="1603375" indent="-225425" algn="l" rtl="0" eaLnBrk="0" fontAlgn="base" hangingPunct="0">
      <a:spcBef>
        <a:spcPct val="30000"/>
      </a:spcBef>
      <a:spcAft>
        <a:spcPct val="0"/>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bls.gov/news.release/empsit.t01.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35</a:t>
            </a:fld>
            <a:endParaRPr lang="en-US" dirty="0"/>
          </a:p>
        </p:txBody>
      </p:sp>
    </p:spTree>
    <p:extLst>
      <p:ext uri="{BB962C8B-B14F-4D97-AF65-F5344CB8AC3E}">
        <p14:creationId xmlns:p14="http://schemas.microsoft.com/office/powerpoint/2010/main" val="3124359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41</a:t>
            </a:fld>
            <a:endParaRPr lang="en-US" dirty="0"/>
          </a:p>
        </p:txBody>
      </p:sp>
    </p:spTree>
    <p:extLst>
      <p:ext uri="{BB962C8B-B14F-4D97-AF65-F5344CB8AC3E}">
        <p14:creationId xmlns:p14="http://schemas.microsoft.com/office/powerpoint/2010/main" val="3491458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dirty="0"/>
              <a:t>This would be a good exam question.  Answering it correctly requires the following knowledge and skills:</a:t>
            </a:r>
          </a:p>
          <a:p>
            <a:pPr eaLnBrk="1" hangingPunct="1"/>
            <a:endParaRPr lang="en-US" dirty="0"/>
          </a:p>
          <a:p>
            <a:pPr eaLnBrk="1" hangingPunct="1">
              <a:buFontTx/>
              <a:buChar char="•"/>
            </a:pPr>
            <a:r>
              <a:rPr lang="en-US" dirty="0"/>
              <a:t> Knowing the definitions of “frictional unemployment” and “sectoral shifts”</a:t>
            </a:r>
          </a:p>
          <a:p>
            <a:pPr eaLnBrk="1" hangingPunct="1">
              <a:buFontTx/>
              <a:buChar char="•"/>
            </a:pPr>
            <a:r>
              <a:rPr lang="en-US" dirty="0"/>
              <a:t> Knowing that minimum wage laws and labor unions affect structural, not frictional, unemployment</a:t>
            </a:r>
          </a:p>
          <a:p>
            <a:pPr eaLnBrk="1" hangingPunct="1">
              <a:buFontTx/>
              <a:buChar char="•"/>
            </a:pPr>
            <a:r>
              <a:rPr lang="en-US" dirty="0"/>
              <a:t> Knowing that unemployment insurance increases frictional unemployment</a:t>
            </a:r>
          </a:p>
          <a:p>
            <a:pPr eaLnBrk="1" hangingPunct="1">
              <a:buFontTx/>
              <a:buChar char="•"/>
            </a:pPr>
            <a:r>
              <a:rPr lang="en-US" dirty="0"/>
              <a:t> Being able to match policies and events to the various causes of unemployment discussed in the preceding slides and in the textbook</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46</a:t>
            </a:fld>
            <a:endParaRPr lang="en-US" dirty="0"/>
          </a:p>
        </p:txBody>
      </p:sp>
    </p:spTree>
    <p:extLst>
      <p:ext uri="{BB962C8B-B14F-4D97-AF65-F5344CB8AC3E}">
        <p14:creationId xmlns:p14="http://schemas.microsoft.com/office/powerpoint/2010/main" val="3592927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 C: The minimum wage and labor unions are two reasons why the actual wage might be above the equilibrium wage, which causes structural unemployment (as Mankiw defines it), not frictional unemployment.</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47</a:t>
            </a:fld>
            <a:endParaRPr lang="en-US" dirty="0"/>
          </a:p>
        </p:txBody>
      </p:sp>
    </p:spTree>
    <p:extLst>
      <p:ext uri="{BB962C8B-B14F-4D97-AF65-F5344CB8AC3E}">
        <p14:creationId xmlns:p14="http://schemas.microsoft.com/office/powerpoint/2010/main" val="4222437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48</a:t>
            </a:fld>
            <a:endParaRPr lang="en-US" dirty="0"/>
          </a:p>
        </p:txBody>
      </p:sp>
    </p:spTree>
    <p:extLst>
      <p:ext uri="{BB962C8B-B14F-4D97-AF65-F5344CB8AC3E}">
        <p14:creationId xmlns:p14="http://schemas.microsoft.com/office/powerpoint/2010/main" val="3748591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pPr defTabSz="948507"/>
            <a:r>
              <a:rPr lang="en-US" dirty="0"/>
              <a:t>Suggestion:</a:t>
            </a:r>
            <a:r>
              <a:rPr lang="en-US" baseline="0" dirty="0"/>
              <a:t> For the Think-Pair-Share activities, if time allows, allow students to work in small groups for 5-10 minutes. Then allow student groups to share with other groups or with the entire class</a:t>
            </a:r>
            <a:r>
              <a:rPr lang="en-US" dirty="0"/>
              <a:t>.  Or, you can treat the Think-Pair-Share activity</a:t>
            </a:r>
            <a:r>
              <a:rPr lang="en-US" baseline="0" dirty="0"/>
              <a:t> as an open-to-all in–class discussion.</a:t>
            </a:r>
          </a:p>
          <a:p>
            <a:endParaRPr lang="en-US" dirty="0">
              <a:solidFill>
                <a:srgbClr val="002060"/>
              </a:solidFill>
            </a:endParaRPr>
          </a:p>
          <a:p>
            <a:r>
              <a:rPr lang="en-US" dirty="0">
                <a:solidFill>
                  <a:srgbClr val="002060"/>
                </a:solidFill>
              </a:rPr>
              <a:t>Discussion points:  </a:t>
            </a:r>
          </a:p>
          <a:p>
            <a:pPr marL="237127" indent="-237127">
              <a:buFont typeface="+mj-lt"/>
              <a:buAutoNum type="alphaUcPeriod"/>
            </a:pPr>
            <a:r>
              <a:rPr lang="en-US" dirty="0">
                <a:solidFill>
                  <a:srgbClr val="002060"/>
                </a:solidFill>
              </a:rPr>
              <a:t>No. The unemployment rate is the ratio of the number of unemployed to the labor force. If the labor force grows (new graduates, housewives and househusbands entering the labor force) and if only few of the new members of the labor force find work, then the unemployment rate will rise but the number of employed could stay the same or rise.</a:t>
            </a:r>
          </a:p>
          <a:p>
            <a:pPr marL="237127" indent="-237127">
              <a:buFont typeface="+mj-lt"/>
              <a:buAutoNum type="alphaUcPeriod"/>
            </a:pPr>
            <a:r>
              <a:rPr lang="en-US" dirty="0">
                <a:solidFill>
                  <a:srgbClr val="002060"/>
                </a:solidFill>
              </a:rPr>
              <a:t>The number of employed is a component of the labor force and you can get information on that number directly.</a:t>
            </a:r>
          </a:p>
          <a:p>
            <a:endParaRPr lang="en-US" dirty="0">
              <a:solidFill>
                <a:srgbClr val="002060"/>
              </a:solidFill>
            </a:endParaRPr>
          </a:p>
          <a:p>
            <a:endParaRPr lang="en-US" dirty="0">
              <a:solidFill>
                <a:srgbClr val="002060"/>
              </a:solidFill>
            </a:endParaRP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50</a:t>
            </a:fld>
            <a:endParaRPr lang="en-US" dirty="0"/>
          </a:p>
        </p:txBody>
      </p:sp>
    </p:spTree>
    <p:extLst>
      <p:ext uri="{BB962C8B-B14F-4D97-AF65-F5344CB8AC3E}">
        <p14:creationId xmlns:p14="http://schemas.microsoft.com/office/powerpoint/2010/main" val="4226995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52</a:t>
            </a:fld>
            <a:endParaRPr lang="en-US" dirty="0"/>
          </a:p>
        </p:txBody>
      </p:sp>
    </p:spTree>
    <p:extLst>
      <p:ext uri="{BB962C8B-B14F-4D97-AF65-F5344CB8AC3E}">
        <p14:creationId xmlns:p14="http://schemas.microsoft.com/office/powerpoint/2010/main" val="3553276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sz="1200" dirty="0"/>
              <a:t>This exercise gives students immediate reinforcement and application of the concepts on the preceding slides.  It prepares them for some of the kinds of questions they might see on your exam.  And it gives them a sense of the actual magnitude of these statistics in the U.S. in a recent month. </a:t>
            </a:r>
          </a:p>
          <a:p>
            <a:pPr eaLnBrk="1" hangingPunct="1"/>
            <a:endParaRPr lang="en-US" sz="1200" dirty="0"/>
          </a:p>
          <a:p>
            <a:pPr eaLnBrk="1" hangingPunct="1"/>
            <a:r>
              <a:rPr lang="en-US" sz="1200" b="1" dirty="0"/>
              <a:t>Suggestion</a:t>
            </a:r>
            <a:r>
              <a:rPr lang="en-US" sz="1200" dirty="0"/>
              <a:t>:  Before lecturing on this chapter, update the numbers in this table (and in the answers that follow) using the latest available data, which you can find here: </a:t>
            </a:r>
          </a:p>
          <a:p>
            <a:pPr eaLnBrk="1" hangingPunct="1"/>
            <a:r>
              <a:rPr lang="en-US" sz="1200" dirty="0"/>
              <a:t>Data source:  Bureau of Labor Statistics, U.S. Department of Labor, http://www.bls.gov, look for latest “Employment Situation Summary” </a:t>
            </a:r>
            <a:r>
              <a:rPr lang="en-US" sz="1200" dirty="0">
                <a:hlinkClick r:id="rId3"/>
              </a:rPr>
              <a:t>https://www.bls.gov/news.release/empsit.t01.htm</a:t>
            </a:r>
            <a:r>
              <a:rPr lang="en-US" sz="1200" dirty="0"/>
              <a:t> (Table A-1). Data retrieved 10 August 2022. </a:t>
            </a:r>
          </a:p>
          <a:p>
            <a:pPr eaLnBrk="1" hangingPunct="1"/>
            <a:endParaRPr lang="en-US" sz="1200" dirty="0"/>
          </a:p>
          <a:p>
            <a:pPr eaLnBrk="1" hangingPunct="1"/>
            <a:r>
              <a:rPr lang="en-US" sz="1200" dirty="0"/>
              <a:t>FYI:</a:t>
            </a:r>
            <a:r>
              <a:rPr lang="en-US" sz="1200" baseline="0" dirty="0"/>
              <a:t> </a:t>
            </a:r>
            <a:r>
              <a:rPr lang="en-US" sz="1200" dirty="0"/>
              <a:t>US population in August 2022:</a:t>
            </a:r>
            <a:r>
              <a:rPr lang="en-US" sz="1200" baseline="0" dirty="0"/>
              <a:t> 333 million</a:t>
            </a:r>
            <a:endParaRPr lang="en-US" sz="1200" dirty="0"/>
          </a:p>
          <a:p>
            <a:pPr eaLnBrk="1" hangingPunct="1"/>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11</a:t>
            </a:fld>
            <a:endParaRPr lang="en-US" dirty="0"/>
          </a:p>
        </p:txBody>
      </p:sp>
    </p:spTree>
    <p:extLst>
      <p:ext uri="{BB962C8B-B14F-4D97-AF65-F5344CB8AC3E}">
        <p14:creationId xmlns:p14="http://schemas.microsoft.com/office/powerpoint/2010/main" val="3634357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defTabSz="966612">
              <a:defRPr/>
            </a:pPr>
            <a:r>
              <a:rPr lang="en-US" sz="1200" dirty="0"/>
              <a:t>Your students may get </a:t>
            </a:r>
            <a:r>
              <a:rPr lang="en-US" sz="1200" i="1" dirty="0"/>
              <a:t>slightly</a:t>
            </a:r>
            <a:r>
              <a:rPr lang="en-US" sz="1200" dirty="0"/>
              <a:t> different answers due to rounding differences.</a:t>
            </a:r>
          </a:p>
          <a:p>
            <a:pPr defTabSz="966612">
              <a:defRPr/>
            </a:pPr>
            <a:r>
              <a:rPr lang="en-US" sz="1200" dirty="0"/>
              <a:t> </a:t>
            </a:r>
          </a:p>
          <a:p>
            <a:pPr defTabSz="966612">
              <a:defRPr/>
            </a:pPr>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12</a:t>
            </a:fld>
            <a:endParaRPr lang="en-US" dirty="0"/>
          </a:p>
        </p:txBody>
      </p:sp>
    </p:spTree>
    <p:extLst>
      <p:ext uri="{BB962C8B-B14F-4D97-AF65-F5344CB8AC3E}">
        <p14:creationId xmlns:p14="http://schemas.microsoft.com/office/powerpoint/2010/main" val="1541229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dirty="0"/>
              <a:t>The objective of this exercise is to lead students to discover why the unemployment rate is not a perfect indicator of joblessness.</a:t>
            </a:r>
          </a:p>
          <a:p>
            <a:pPr eaLnBrk="1" hangingPunct="1"/>
            <a:endParaRPr lang="en-US" dirty="0"/>
          </a:p>
          <a:p>
            <a:pPr eaLnBrk="1" hangingPunct="1"/>
            <a:r>
              <a:rPr lang="en-US" dirty="0"/>
              <a:t>It might be helpful to tell students to determine the impact on the u-rate, no matter how tiny.  I.e., if one person becomes unemployed, the u-rate will rise, but ignore the fact that, if this happened in the real world, the increase in the aggregate u-rate would be too small to matter. </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19</a:t>
            </a:fld>
            <a:endParaRPr lang="en-US" dirty="0"/>
          </a:p>
        </p:txBody>
      </p:sp>
    </p:spTree>
    <p:extLst>
      <p:ext uri="{BB962C8B-B14F-4D97-AF65-F5344CB8AC3E}">
        <p14:creationId xmlns:p14="http://schemas.microsoft.com/office/powerpoint/2010/main" val="939399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dirty="0"/>
              <a:t>The objective of this exercise is to lead students to discover why the unemployment rate is not a perfect indicator of joblessness.</a:t>
            </a:r>
          </a:p>
          <a:p>
            <a:pPr eaLnBrk="1" hangingPunct="1"/>
            <a:endParaRPr lang="en-US" dirty="0"/>
          </a:p>
          <a:p>
            <a:pPr eaLnBrk="1" hangingPunct="1"/>
            <a:r>
              <a:rPr lang="en-US" dirty="0"/>
              <a:t>It might be helpful to tell students to determine the impact on the u-rate, no matter how tiny.  I.e., if one person becomes unemployed, the u-rate will rise, but ignore the fact that, if this happened in the real world, the increase in the aggregate u-rate would be too small to matter. </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20</a:t>
            </a:fld>
            <a:endParaRPr lang="en-US" dirty="0"/>
          </a:p>
        </p:txBody>
      </p:sp>
    </p:spTree>
    <p:extLst>
      <p:ext uri="{BB962C8B-B14F-4D97-AF65-F5344CB8AC3E}">
        <p14:creationId xmlns:p14="http://schemas.microsoft.com/office/powerpoint/2010/main" val="2406305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25</a:t>
            </a:fld>
            <a:endParaRPr lang="en-US" dirty="0"/>
          </a:p>
        </p:txBody>
      </p:sp>
    </p:spTree>
    <p:extLst>
      <p:ext uri="{BB962C8B-B14F-4D97-AF65-F5344CB8AC3E}">
        <p14:creationId xmlns:p14="http://schemas.microsoft.com/office/powerpoint/2010/main" val="796097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32</a:t>
            </a:fld>
            <a:endParaRPr lang="en-US" dirty="0"/>
          </a:p>
        </p:txBody>
      </p:sp>
    </p:spTree>
    <p:extLst>
      <p:ext uri="{BB962C8B-B14F-4D97-AF65-F5344CB8AC3E}">
        <p14:creationId xmlns:p14="http://schemas.microsoft.com/office/powerpoint/2010/main" val="12999215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irs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23111E-2710-4C1A-A7DB-CE3FE7C03336}"/>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5646420" y="1168663"/>
            <a:ext cx="6104302" cy="2387600"/>
          </a:xfrm>
        </p:spPr>
        <p:txBody>
          <a:bodyPr anchor="b"/>
          <a:lstStyle>
            <a:lvl1pPr algn="l">
              <a:defRPr sz="4800" baseline="0">
                <a:solidFill>
                  <a:schemeClr val="bg1"/>
                </a:solidFill>
              </a:defRPr>
            </a:lvl1pPr>
          </a:lstStyle>
          <a:p>
            <a:r>
              <a:rPr lang="en-US" dirty="0"/>
              <a:t>Title, #e</a:t>
            </a:r>
          </a:p>
        </p:txBody>
      </p:sp>
      <p:sp>
        <p:nvSpPr>
          <p:cNvPr id="3" name="Subtitle 2"/>
          <p:cNvSpPr>
            <a:spLocks noGrp="1"/>
          </p:cNvSpPr>
          <p:nvPr>
            <p:ph type="subTitle" idx="1" hasCustomPrompt="1"/>
          </p:nvPr>
        </p:nvSpPr>
        <p:spPr>
          <a:xfrm>
            <a:off x="5646420" y="3809720"/>
            <a:ext cx="6104302" cy="1424930"/>
          </a:xfrm>
          <a:noFill/>
        </p:spPr>
        <p:txBody>
          <a:bodyPr anchor="t"/>
          <a:lstStyle>
            <a:lvl1pPr marL="0" indent="0" algn="l">
              <a:lnSpc>
                <a:spcPct val="100000"/>
              </a:lnSpc>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 Chapter Title</a:t>
            </a:r>
          </a:p>
        </p:txBody>
      </p:sp>
      <p:sp>
        <p:nvSpPr>
          <p:cNvPr id="12" name="Picture Placeholder 11">
            <a:extLst>
              <a:ext uri="{FF2B5EF4-FFF2-40B4-BE49-F238E27FC236}">
                <a16:creationId xmlns:a16="http://schemas.microsoft.com/office/drawing/2014/main" id="{7BF6BBBC-452C-48FA-A1E1-E851567E5383}"/>
              </a:ext>
            </a:extLst>
          </p:cNvPr>
          <p:cNvSpPr>
            <a:spLocks noGrp="1"/>
          </p:cNvSpPr>
          <p:nvPr>
            <p:ph type="pic" sz="quarter" idx="11" hasCustomPrompt="1"/>
          </p:nvPr>
        </p:nvSpPr>
        <p:spPr>
          <a:xfrm>
            <a:off x="475250" y="808037"/>
            <a:ext cx="4713288" cy="5241925"/>
          </a:xfrm>
        </p:spPr>
        <p:txBody>
          <a:bodyPr/>
          <a:lstStyle>
            <a:lvl1pPr marL="0" indent="0">
              <a:buNone/>
              <a:defRPr b="0">
                <a:solidFill>
                  <a:schemeClr val="bg1"/>
                </a:solidFill>
              </a:defRPr>
            </a:lvl1pPr>
          </a:lstStyle>
          <a:p>
            <a:r>
              <a:rPr lang="en-US" dirty="0"/>
              <a:t>Add Image Here</a:t>
            </a:r>
          </a:p>
        </p:txBody>
      </p:sp>
      <p:sp>
        <p:nvSpPr>
          <p:cNvPr id="9" name="Slide Number Placeholder 5">
            <a:extLst>
              <a:ext uri="{FF2B5EF4-FFF2-40B4-BE49-F238E27FC236}">
                <a16:creationId xmlns:a16="http://schemas.microsoft.com/office/drawing/2014/main" id="{6B326DFF-C872-4426-8563-39BC58624663}"/>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pic>
        <p:nvPicPr>
          <p:cNvPr id="21" name="Picture 20">
            <a:extLst>
              <a:ext uri="{FF2B5EF4-FFF2-40B4-BE49-F238E27FC236}">
                <a16:creationId xmlns:a16="http://schemas.microsoft.com/office/drawing/2014/main" id="{FDE6C580-026E-426D-A0EE-BDE15B891A0A}"/>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8" name="Text Placeholder 4">
            <a:extLst>
              <a:ext uri="{FF2B5EF4-FFF2-40B4-BE49-F238E27FC236}">
                <a16:creationId xmlns:a16="http://schemas.microsoft.com/office/drawing/2014/main" id="{003D5908-6DEE-491A-B7D6-1BADE7111ED1}"/>
              </a:ext>
            </a:extLst>
          </p:cNvPr>
          <p:cNvSpPr>
            <a:spLocks noGrp="1"/>
          </p:cNvSpPr>
          <p:nvPr>
            <p:ph type="body" sz="quarter" idx="12" hasCustomPrompt="1"/>
          </p:nvPr>
        </p:nvSpPr>
        <p:spPr>
          <a:xfrm>
            <a:off x="2103120" y="6314136"/>
            <a:ext cx="8961120" cy="457200"/>
          </a:xfrm>
        </p:spPr>
        <p:txBody>
          <a:bodyPr/>
          <a:lstStyle>
            <a:lvl1pPr marL="0" indent="0">
              <a:buNone/>
              <a:defRPr sz="1100">
                <a:solidFill>
                  <a:schemeClr val="bg1"/>
                </a:solidFill>
              </a:defRPr>
            </a:lvl1pPr>
          </a:lstStyle>
          <a:p>
            <a:pPr lvl="0"/>
            <a:r>
              <a:rPr lang="en-US" dirty="0"/>
              <a:t>[Author Name], [Book Title], [#] Edition. © [Insert Year]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2261526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Imag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6" name="Content Placeholder Bottom">
            <a:extLst>
              <a:ext uri="{FF2B5EF4-FFF2-40B4-BE49-F238E27FC236}">
                <a16:creationId xmlns:a16="http://schemas.microsoft.com/office/drawing/2014/main" id="{4003AB72-C071-4875-8D31-00FB47092143}"/>
              </a:ext>
            </a:extLst>
          </p:cNvPr>
          <p:cNvSpPr>
            <a:spLocks noGrp="1"/>
          </p:cNvSpPr>
          <p:nvPr>
            <p:ph sz="half" idx="15" hasCustomPrompt="1"/>
          </p:nvPr>
        </p:nvSpPr>
        <p:spPr>
          <a:xfrm>
            <a:off x="3624199" y="4136860"/>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72865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Imag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1217447"/>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4" name="Image Placeholder 2">
            <a:extLst>
              <a:ext uri="{FF2B5EF4-FFF2-40B4-BE49-F238E27FC236}">
                <a16:creationId xmlns:a16="http://schemas.microsoft.com/office/drawing/2014/main" id="{329BB347-70F5-49B3-A1D7-9C05C8ED5028}"/>
              </a:ext>
            </a:extLst>
          </p:cNvPr>
          <p:cNvSpPr>
            <a:spLocks noGrp="1"/>
          </p:cNvSpPr>
          <p:nvPr>
            <p:ph sz="half" idx="14" hasCustomPrompt="1"/>
          </p:nvPr>
        </p:nvSpPr>
        <p:spPr>
          <a:xfrm>
            <a:off x="479343" y="3207219"/>
            <a:ext cx="2875957" cy="121744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5" name="Content Placeholder Middle">
            <a:extLst>
              <a:ext uri="{FF2B5EF4-FFF2-40B4-BE49-F238E27FC236}">
                <a16:creationId xmlns:a16="http://schemas.microsoft.com/office/drawing/2014/main" id="{E344C337-1A6E-4BE6-8E9E-7076FBBEEFAC}"/>
              </a:ext>
            </a:extLst>
          </p:cNvPr>
          <p:cNvSpPr>
            <a:spLocks noGrp="1"/>
          </p:cNvSpPr>
          <p:nvPr>
            <p:ph sz="half" idx="15" hasCustomPrompt="1"/>
          </p:nvPr>
        </p:nvSpPr>
        <p:spPr>
          <a:xfrm>
            <a:off x="3626700" y="3207216"/>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6" name="Image Placeholder 3">
            <a:extLst>
              <a:ext uri="{FF2B5EF4-FFF2-40B4-BE49-F238E27FC236}">
                <a16:creationId xmlns:a16="http://schemas.microsoft.com/office/drawing/2014/main" id="{A70ED764-0931-4273-A125-CE2D6E0F8A8D}"/>
              </a:ext>
            </a:extLst>
          </p:cNvPr>
          <p:cNvSpPr>
            <a:spLocks noGrp="1"/>
          </p:cNvSpPr>
          <p:nvPr>
            <p:ph sz="half" idx="16" hasCustomPrompt="1"/>
          </p:nvPr>
        </p:nvSpPr>
        <p:spPr>
          <a:xfrm>
            <a:off x="479343" y="4631282"/>
            <a:ext cx="2875957" cy="1217447"/>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7" name="Content Placeholder Bottom">
            <a:extLst>
              <a:ext uri="{FF2B5EF4-FFF2-40B4-BE49-F238E27FC236}">
                <a16:creationId xmlns:a16="http://schemas.microsoft.com/office/drawing/2014/main" id="{1A924411-097F-4689-AC4D-9173B40A69F2}"/>
              </a:ext>
            </a:extLst>
          </p:cNvPr>
          <p:cNvSpPr>
            <a:spLocks noGrp="1"/>
          </p:cNvSpPr>
          <p:nvPr>
            <p:ph sz="half" idx="17" hasCustomPrompt="1"/>
          </p:nvPr>
        </p:nvSpPr>
        <p:spPr>
          <a:xfrm>
            <a:off x="3626700" y="4631279"/>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95082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Image/Four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899814"/>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1"/>
          <p:cNvSpPr>
            <a:spLocks noGrp="1"/>
          </p:cNvSpPr>
          <p:nvPr>
            <p:ph sz="half" idx="2" hasCustomPrompt="1"/>
          </p:nvPr>
        </p:nvSpPr>
        <p:spPr>
          <a:xfrm>
            <a:off x="3624200" y="182562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0" name="Image Placeholder 2">
            <a:extLst>
              <a:ext uri="{FF2B5EF4-FFF2-40B4-BE49-F238E27FC236}">
                <a16:creationId xmlns:a16="http://schemas.microsoft.com/office/drawing/2014/main" id="{02C25FD2-E251-4DC4-8F30-3EDA9A61D7DC}"/>
              </a:ext>
            </a:extLst>
          </p:cNvPr>
          <p:cNvSpPr>
            <a:spLocks noGrp="1"/>
          </p:cNvSpPr>
          <p:nvPr>
            <p:ph sz="half" idx="14" hasCustomPrompt="1"/>
          </p:nvPr>
        </p:nvSpPr>
        <p:spPr>
          <a:xfrm>
            <a:off x="476843" y="2941438"/>
            <a:ext cx="2875957" cy="899814"/>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1" name="Content Placeholder 2">
            <a:extLst>
              <a:ext uri="{FF2B5EF4-FFF2-40B4-BE49-F238E27FC236}">
                <a16:creationId xmlns:a16="http://schemas.microsoft.com/office/drawing/2014/main" id="{6FFE322F-E595-4582-997C-0A06F238C8D3}"/>
              </a:ext>
            </a:extLst>
          </p:cNvPr>
          <p:cNvSpPr>
            <a:spLocks noGrp="1"/>
          </p:cNvSpPr>
          <p:nvPr>
            <p:ph sz="half" idx="15" hasCustomPrompt="1"/>
          </p:nvPr>
        </p:nvSpPr>
        <p:spPr>
          <a:xfrm>
            <a:off x="3624200" y="294143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2" name="Image Placeholder 3">
            <a:extLst>
              <a:ext uri="{FF2B5EF4-FFF2-40B4-BE49-F238E27FC236}">
                <a16:creationId xmlns:a16="http://schemas.microsoft.com/office/drawing/2014/main" id="{647E63CA-E745-4DE2-B25A-D398F113EFA6}"/>
              </a:ext>
            </a:extLst>
          </p:cNvPr>
          <p:cNvSpPr>
            <a:spLocks noGrp="1"/>
          </p:cNvSpPr>
          <p:nvPr>
            <p:ph sz="half" idx="16" hasCustomPrompt="1"/>
          </p:nvPr>
        </p:nvSpPr>
        <p:spPr>
          <a:xfrm>
            <a:off x="480444" y="4065961"/>
            <a:ext cx="2875957" cy="899814"/>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3" name="Content Placeholder 3">
            <a:extLst>
              <a:ext uri="{FF2B5EF4-FFF2-40B4-BE49-F238E27FC236}">
                <a16:creationId xmlns:a16="http://schemas.microsoft.com/office/drawing/2014/main" id="{EFE66096-5B65-4DD6-9AD6-9E55675E34CD}"/>
              </a:ext>
            </a:extLst>
          </p:cNvPr>
          <p:cNvSpPr>
            <a:spLocks noGrp="1"/>
          </p:cNvSpPr>
          <p:nvPr>
            <p:ph sz="half" idx="17" hasCustomPrompt="1"/>
          </p:nvPr>
        </p:nvSpPr>
        <p:spPr>
          <a:xfrm>
            <a:off x="3627801" y="406595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4" name="Image Placeholder 4">
            <a:extLst>
              <a:ext uri="{FF2B5EF4-FFF2-40B4-BE49-F238E27FC236}">
                <a16:creationId xmlns:a16="http://schemas.microsoft.com/office/drawing/2014/main" id="{765390A9-B975-43C8-86E6-45E636A649C5}"/>
              </a:ext>
            </a:extLst>
          </p:cNvPr>
          <p:cNvSpPr>
            <a:spLocks noGrp="1"/>
          </p:cNvSpPr>
          <p:nvPr>
            <p:ph sz="half" idx="18" hasCustomPrompt="1"/>
          </p:nvPr>
        </p:nvSpPr>
        <p:spPr>
          <a:xfrm>
            <a:off x="480444" y="5181771"/>
            <a:ext cx="2875957" cy="899814"/>
          </a:xfrm>
        </p:spPr>
        <p:txBody>
          <a:bodyPr/>
          <a:lstStyle>
            <a:lvl1pPr marL="0" indent="0" algn="l">
              <a:buNone/>
              <a:defRPr/>
            </a:lvl1pPr>
            <a:lvl2pPr marL="457200" indent="0">
              <a:buNone/>
              <a:defRPr/>
            </a:lvl2pPr>
            <a:lvl3pPr marL="914400" indent="0">
              <a:buNone/>
              <a:defRPr/>
            </a:lvl3pPr>
          </a:lstStyle>
          <a:p>
            <a:pPr lvl="0"/>
            <a:r>
              <a:rPr lang="en-US" dirty="0"/>
              <a:t>Image 4</a:t>
            </a:r>
          </a:p>
        </p:txBody>
      </p:sp>
      <p:sp>
        <p:nvSpPr>
          <p:cNvPr id="15" name="Content Placeholder 4">
            <a:extLst>
              <a:ext uri="{FF2B5EF4-FFF2-40B4-BE49-F238E27FC236}">
                <a16:creationId xmlns:a16="http://schemas.microsoft.com/office/drawing/2014/main" id="{04B6F74B-2775-4949-A70C-BCBBFE20C3A2}"/>
              </a:ext>
            </a:extLst>
          </p:cNvPr>
          <p:cNvSpPr>
            <a:spLocks noGrp="1"/>
          </p:cNvSpPr>
          <p:nvPr>
            <p:ph sz="half" idx="19" hasCustomPrompt="1"/>
          </p:nvPr>
        </p:nvSpPr>
        <p:spPr>
          <a:xfrm>
            <a:off x="3627801" y="518176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Tree>
    <p:custDataLst>
      <p:tags r:id="rId1"/>
    </p:custDataLst>
    <p:extLst>
      <p:ext uri="{BB962C8B-B14F-4D97-AF65-F5344CB8AC3E}">
        <p14:creationId xmlns:p14="http://schemas.microsoft.com/office/powerpoint/2010/main" val="264567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344969-1137-4EAF-AB8A-FDA4F62A617A}"/>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914400" y="1153123"/>
            <a:ext cx="10424160" cy="2387600"/>
          </a:xfrm>
        </p:spPr>
        <p:txBody>
          <a:bodyPr anchor="b"/>
          <a:lstStyle>
            <a:lvl1pPr algn="ctr">
              <a:defRPr sz="5400" baseline="0">
                <a:solidFill>
                  <a:schemeClr val="bg1"/>
                </a:solidFill>
              </a:defRPr>
            </a:lvl1pPr>
          </a:lstStyle>
          <a:p>
            <a:r>
              <a:rPr lang="en-US" dirty="0"/>
              <a:t>Unit XX</a:t>
            </a:r>
          </a:p>
        </p:txBody>
      </p:sp>
      <p:sp>
        <p:nvSpPr>
          <p:cNvPr id="3" name="Subtitle 2"/>
          <p:cNvSpPr>
            <a:spLocks noGrp="1"/>
          </p:cNvSpPr>
          <p:nvPr>
            <p:ph type="subTitle" idx="1" hasCustomPrompt="1"/>
          </p:nvPr>
        </p:nvSpPr>
        <p:spPr>
          <a:xfrm>
            <a:off x="914400" y="3809720"/>
            <a:ext cx="10424160" cy="1424930"/>
          </a:xfrm>
          <a:noFill/>
        </p:spPr>
        <p:txBody>
          <a:bodyPr anchor="t"/>
          <a:lstStyle>
            <a:lvl1pPr marL="0" indent="0" algn="ctr">
              <a:lnSpc>
                <a:spcPct val="100000"/>
              </a:lnSpc>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Unit’s Title Here</a:t>
            </a:r>
          </a:p>
        </p:txBody>
      </p:sp>
      <p:pic>
        <p:nvPicPr>
          <p:cNvPr id="17" name="Picture 16">
            <a:extLst>
              <a:ext uri="{FF2B5EF4-FFF2-40B4-BE49-F238E27FC236}">
                <a16:creationId xmlns:a16="http://schemas.microsoft.com/office/drawing/2014/main" id="{EAF0C6CA-9F2E-439D-8A9B-5B8BD35A9360}"/>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15" name="Slide Number Placeholder 5">
            <a:extLst>
              <a:ext uri="{FF2B5EF4-FFF2-40B4-BE49-F238E27FC236}">
                <a16:creationId xmlns:a16="http://schemas.microsoft.com/office/drawing/2014/main" id="{8D6FEA2F-362B-4EAB-BFA4-233A863C0DE7}"/>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8" name="Copyright">
            <a:extLst>
              <a:ext uri="{FF2B5EF4-FFF2-40B4-BE49-F238E27FC236}">
                <a16:creationId xmlns:a16="http://schemas.microsoft.com/office/drawing/2014/main" id="{818DC6AB-293A-4620-BBC4-7977BA6EA387}"/>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80355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p:cNvSpPr>
            <a:spLocks noGrp="1"/>
          </p:cNvSpPr>
          <p:nvPr>
            <p:ph idx="1" hasCustomPrompt="1"/>
          </p:nvPr>
        </p:nvSpPr>
        <p:spPr/>
        <p:txBody>
          <a:bodyPr/>
          <a:lstStyle>
            <a:lvl1pPr>
              <a:spcAft>
                <a:spcPts val="800"/>
              </a:spcAft>
              <a:defRPr sz="240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30661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3" y="1825625"/>
            <a:ext cx="5542957"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a:extLst>
              <a:ext uri="{C183D7F6-B498-43B3-948B-1728B52AA6E4}">
                <adec:decorative xmlns:adec="http://schemas.microsoft.com/office/drawing/2017/decorative" val="1"/>
              </a:ext>
            </a:extLst>
          </p:cNvPr>
          <p:cNvSpPr>
            <a:spLocks noGrp="1"/>
          </p:cNvSpPr>
          <p:nvPr>
            <p:ph sz="half" idx="2" hasCustomPrompt="1"/>
          </p:nvPr>
        </p:nvSpPr>
        <p:spPr>
          <a:xfrm>
            <a:off x="6172200" y="1825625"/>
            <a:ext cx="5542956"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83427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4"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5" name="Content Placeholder Middle">
            <a:extLst>
              <a:ext uri="{FF2B5EF4-FFF2-40B4-BE49-F238E27FC236}">
                <a16:creationId xmlns:a16="http://schemas.microsoft.com/office/drawing/2014/main" id="{1D13BCCE-AB68-426C-9401-BABA201385F3}"/>
              </a:ext>
            </a:extLst>
          </p:cNvPr>
          <p:cNvSpPr>
            <a:spLocks noGrp="1"/>
          </p:cNvSpPr>
          <p:nvPr>
            <p:ph sz="half" idx="10" hasCustomPrompt="1"/>
          </p:nvPr>
        </p:nvSpPr>
        <p:spPr>
          <a:xfrm>
            <a:off x="4423735" y="1829037"/>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p:cNvSpPr>
            <a:spLocks noGrp="1"/>
          </p:cNvSpPr>
          <p:nvPr>
            <p:ph sz="half" idx="2" hasCustomPrompt="1"/>
          </p:nvPr>
        </p:nvSpPr>
        <p:spPr>
          <a:xfrm>
            <a:off x="8370626"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a:p>
            <a:pPr lvl="2"/>
            <a:endParaRPr lang="en-US" dirty="0"/>
          </a:p>
        </p:txBody>
      </p:sp>
    </p:spTree>
    <p:custDataLst>
      <p:tags r:id="rId1"/>
    </p:custDataLst>
    <p:extLst>
      <p:ext uri="{BB962C8B-B14F-4D97-AF65-F5344CB8AC3E}">
        <p14:creationId xmlns:p14="http://schemas.microsoft.com/office/powerpoint/2010/main" val="148918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8" name="Title"/>
          <p:cNvSpPr>
            <a:spLocks noGrp="1"/>
          </p:cNvSpPr>
          <p:nvPr>
            <p:ph type="title" hasCustomPrompt="1"/>
          </p:nvPr>
        </p:nvSpPr>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8767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2621900"/>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10" name="Content Placeholder Bottom"/>
          <p:cNvSpPr>
            <a:spLocks noGrp="1"/>
          </p:cNvSpPr>
          <p:nvPr>
            <p:ph type="body" sz="quarter" idx="13" hasCustomPrompt="1"/>
          </p:nvPr>
        </p:nvSpPr>
        <p:spPr>
          <a:xfrm>
            <a:off x="476844" y="5395327"/>
            <a:ext cx="11241914" cy="951787"/>
          </a:xfrm>
        </p:spPr>
        <p:txBody>
          <a:bodyPr/>
          <a:lstStyle>
            <a:lvl1pPr marL="112713" indent="-112713">
              <a:defRPr sz="900" b="0"/>
            </a:lvl1pPr>
            <a:lvl2pPr marL="336550" indent="-112713">
              <a:defRPr sz="900" b="0"/>
            </a:lvl2pPr>
            <a:lvl3pPr marL="685800" indent="-168275">
              <a:defRPr sz="900" b="0"/>
            </a:lvl3pPr>
            <a:lvl4pPr>
              <a:defRPr sz="900" b="0"/>
            </a:lvl4pPr>
            <a:lvl5pPr>
              <a:defRPr sz="900" b="0"/>
            </a:lvl5pPr>
          </a:lstStyle>
          <a:p>
            <a:pPr lvl="0"/>
            <a:r>
              <a:rPr lang="en-US" dirty="0"/>
              <a:t>Click to edit Master text styles</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238073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Images">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476843" y="475488"/>
            <a:ext cx="11241915" cy="1071533"/>
          </a:xfrm>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5769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1505492"/>
          </a:xfrm>
        </p:spPr>
        <p:txBody>
          <a:bodyPr/>
          <a:lstStyle>
            <a:lvl1pPr>
              <a:spcAft>
                <a:spcPts val="800"/>
              </a:spcAft>
              <a:defRPr sz="2400" b="0"/>
            </a:lvl1pPr>
            <a:lvl2pPr>
              <a:spcAft>
                <a:spcPts val="800"/>
              </a:spcAft>
              <a:defRPr sz="2400" b="0"/>
            </a:lvl2pPr>
            <a:lvl3pPr>
              <a:spcAft>
                <a:spcPts val="800"/>
              </a:spcAft>
              <a:defRPr sz="2400" b="0"/>
            </a:lvl3pPr>
          </a:lstStyle>
          <a:p>
            <a:pPr lvl="0"/>
            <a:r>
              <a:rPr lang="en-US" dirty="0"/>
              <a:t>First Level</a:t>
            </a:r>
          </a:p>
          <a:p>
            <a:pPr lvl="1"/>
            <a:r>
              <a:rPr lang="en-US" dirty="0"/>
              <a:t>Second level</a:t>
            </a:r>
          </a:p>
          <a:p>
            <a:pPr lvl="2"/>
            <a:r>
              <a:rPr lang="en-US" dirty="0"/>
              <a:t>Third level</a:t>
            </a:r>
          </a:p>
        </p:txBody>
      </p:sp>
      <p:sp>
        <p:nvSpPr>
          <p:cNvPr id="6" name="Content Placeholder 1">
            <a:extLst>
              <a:ext uri="{FF2B5EF4-FFF2-40B4-BE49-F238E27FC236}">
                <a16:creationId xmlns:a16="http://schemas.microsoft.com/office/drawing/2014/main" id="{B7E0CC24-A3CA-45F3-BF2B-B8EB09000563}"/>
              </a:ext>
            </a:extLst>
          </p:cNvPr>
          <p:cNvSpPr>
            <a:spLocks noGrp="1"/>
          </p:cNvSpPr>
          <p:nvPr>
            <p:ph idx="10" hasCustomPrompt="1"/>
          </p:nvPr>
        </p:nvSpPr>
        <p:spPr>
          <a:xfrm>
            <a:off x="476844" y="4310385"/>
            <a:ext cx="2563240" cy="2024480"/>
          </a:xfrm>
        </p:spPr>
        <p:txBody>
          <a:bodyPr/>
          <a:lstStyle>
            <a:lvl1pPr marL="0" indent="0" algn="ctr">
              <a:buNone/>
              <a:defRPr/>
            </a:lvl1pPr>
          </a:lstStyle>
          <a:p>
            <a:pPr lvl="0"/>
            <a:r>
              <a:rPr lang="en-US" dirty="0"/>
              <a:t>Insert here 1</a:t>
            </a:r>
          </a:p>
        </p:txBody>
      </p:sp>
      <p:sp>
        <p:nvSpPr>
          <p:cNvPr id="7" name="Content Placeholder 2">
            <a:extLst>
              <a:ext uri="{FF2B5EF4-FFF2-40B4-BE49-F238E27FC236}">
                <a16:creationId xmlns:a16="http://schemas.microsoft.com/office/drawing/2014/main" id="{0065DFA3-2F0A-45C7-8124-3D672EB9205A}"/>
              </a:ext>
            </a:extLst>
          </p:cNvPr>
          <p:cNvSpPr>
            <a:spLocks noGrp="1"/>
          </p:cNvSpPr>
          <p:nvPr>
            <p:ph idx="11" hasCustomPrompt="1"/>
          </p:nvPr>
        </p:nvSpPr>
        <p:spPr>
          <a:xfrm>
            <a:off x="3382488" y="4310385"/>
            <a:ext cx="2563240" cy="2024480"/>
          </a:xfrm>
        </p:spPr>
        <p:txBody>
          <a:bodyPr/>
          <a:lstStyle>
            <a:lvl1pPr marL="0" indent="0" algn="ctr">
              <a:buNone/>
              <a:defRPr/>
            </a:lvl1pPr>
          </a:lstStyle>
          <a:p>
            <a:pPr lvl="0"/>
            <a:r>
              <a:rPr lang="en-US" dirty="0"/>
              <a:t>Insert here 2</a:t>
            </a:r>
          </a:p>
        </p:txBody>
      </p:sp>
      <p:sp>
        <p:nvSpPr>
          <p:cNvPr id="9" name="Content Placeholder 3">
            <a:extLst>
              <a:ext uri="{FF2B5EF4-FFF2-40B4-BE49-F238E27FC236}">
                <a16:creationId xmlns:a16="http://schemas.microsoft.com/office/drawing/2014/main" id="{5EAAA4B2-2F70-4899-9014-89954C200D50}"/>
              </a:ext>
            </a:extLst>
          </p:cNvPr>
          <p:cNvSpPr>
            <a:spLocks noGrp="1"/>
          </p:cNvSpPr>
          <p:nvPr>
            <p:ph idx="13" hasCustomPrompt="1"/>
          </p:nvPr>
        </p:nvSpPr>
        <p:spPr>
          <a:xfrm>
            <a:off x="6281896" y="4319291"/>
            <a:ext cx="2563240" cy="2024480"/>
          </a:xfrm>
        </p:spPr>
        <p:txBody>
          <a:bodyPr/>
          <a:lstStyle>
            <a:lvl1pPr marL="0" indent="0" algn="ctr">
              <a:buNone/>
              <a:defRPr/>
            </a:lvl1pPr>
          </a:lstStyle>
          <a:p>
            <a:pPr lvl="0"/>
            <a:r>
              <a:rPr lang="en-US" dirty="0"/>
              <a:t>Insert here 3</a:t>
            </a:r>
          </a:p>
        </p:txBody>
      </p:sp>
      <p:sp>
        <p:nvSpPr>
          <p:cNvPr id="11" name="Content Placeholder 4">
            <a:extLst>
              <a:ext uri="{FF2B5EF4-FFF2-40B4-BE49-F238E27FC236}">
                <a16:creationId xmlns:a16="http://schemas.microsoft.com/office/drawing/2014/main" id="{138B1A98-C967-4B94-B1F7-E158393317F4}"/>
              </a:ext>
            </a:extLst>
          </p:cNvPr>
          <p:cNvSpPr>
            <a:spLocks noGrp="1"/>
          </p:cNvSpPr>
          <p:nvPr>
            <p:ph idx="15" hasCustomPrompt="1"/>
          </p:nvPr>
        </p:nvSpPr>
        <p:spPr>
          <a:xfrm>
            <a:off x="9151916" y="4319291"/>
            <a:ext cx="2563240" cy="2024480"/>
          </a:xfrm>
        </p:spPr>
        <p:txBody>
          <a:bodyPr/>
          <a:lstStyle>
            <a:lvl1pPr marL="0" indent="0" algn="ctr">
              <a:buNone/>
              <a:defRPr/>
            </a:lvl1pPr>
          </a:lstStyle>
          <a:p>
            <a:pPr lvl="0"/>
            <a:r>
              <a:rPr lang="en-US" dirty="0"/>
              <a:t>Insert here 4</a:t>
            </a:r>
          </a:p>
        </p:txBody>
      </p:sp>
    </p:spTree>
    <p:custDataLst>
      <p:tags r:id="rId1"/>
    </p:custDataLst>
    <p:extLst>
      <p:ext uri="{BB962C8B-B14F-4D97-AF65-F5344CB8AC3E}">
        <p14:creationId xmlns:p14="http://schemas.microsoft.com/office/powerpoint/2010/main" val="38882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Image/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1"/>
          <p:cNvSpPr>
            <a:spLocks noGrp="1"/>
          </p:cNvSpPr>
          <p:nvPr>
            <p:ph idx="1" hasCustomPrompt="1"/>
          </p:nvPr>
        </p:nvSpPr>
        <p:spPr>
          <a:xfrm>
            <a:off x="476844" y="1944375"/>
            <a:ext cx="2563240" cy="2024480"/>
          </a:xfrm>
        </p:spPr>
        <p:txBody>
          <a:bodyPr/>
          <a:lstStyle>
            <a:lvl1pPr marL="0" indent="0" algn="ctr">
              <a:buNone/>
              <a:defRPr/>
            </a:lvl1pPr>
          </a:lstStyle>
          <a:p>
            <a:pPr lvl="0"/>
            <a:r>
              <a:rPr lang="en-US" dirty="0"/>
              <a:t>Insert here 1</a:t>
            </a:r>
          </a:p>
        </p:txBody>
      </p:sp>
      <p:sp>
        <p:nvSpPr>
          <p:cNvPr id="15" name="Content Placeholder 2">
            <a:extLst>
              <a:ext uri="{FF2B5EF4-FFF2-40B4-BE49-F238E27FC236}">
                <a16:creationId xmlns:a16="http://schemas.microsoft.com/office/drawing/2014/main" id="{A951D41C-52EA-4F3C-BC8E-A9309F4EB627}"/>
              </a:ext>
            </a:extLst>
          </p:cNvPr>
          <p:cNvSpPr>
            <a:spLocks noGrp="1"/>
          </p:cNvSpPr>
          <p:nvPr>
            <p:ph idx="11" hasCustomPrompt="1"/>
          </p:nvPr>
        </p:nvSpPr>
        <p:spPr>
          <a:xfrm>
            <a:off x="3382488" y="1944375"/>
            <a:ext cx="2563240" cy="2024480"/>
          </a:xfrm>
        </p:spPr>
        <p:txBody>
          <a:bodyPr/>
          <a:lstStyle>
            <a:lvl1pPr marL="0" indent="0" algn="ctr">
              <a:buNone/>
              <a:defRPr/>
            </a:lvl1pPr>
          </a:lstStyle>
          <a:p>
            <a:pPr lvl="0"/>
            <a:r>
              <a:rPr lang="en-US" dirty="0"/>
              <a:t>Insert here 2</a:t>
            </a:r>
          </a:p>
        </p:txBody>
      </p:sp>
      <p:sp>
        <p:nvSpPr>
          <p:cNvPr id="17" name="Content Placeholder 3">
            <a:extLst>
              <a:ext uri="{FF2B5EF4-FFF2-40B4-BE49-F238E27FC236}">
                <a16:creationId xmlns:a16="http://schemas.microsoft.com/office/drawing/2014/main" id="{1CD2ACDE-E8DF-4B19-9DBB-017510EECF31}"/>
              </a:ext>
            </a:extLst>
          </p:cNvPr>
          <p:cNvSpPr>
            <a:spLocks noGrp="1"/>
          </p:cNvSpPr>
          <p:nvPr>
            <p:ph idx="13" hasCustomPrompt="1"/>
          </p:nvPr>
        </p:nvSpPr>
        <p:spPr>
          <a:xfrm>
            <a:off x="6281896" y="1953281"/>
            <a:ext cx="2563240" cy="2024480"/>
          </a:xfrm>
        </p:spPr>
        <p:txBody>
          <a:bodyPr/>
          <a:lstStyle>
            <a:lvl1pPr marL="0" indent="0" algn="ctr">
              <a:buNone/>
              <a:defRPr/>
            </a:lvl1pPr>
          </a:lstStyle>
          <a:p>
            <a:pPr lvl="0"/>
            <a:r>
              <a:rPr lang="en-US" dirty="0"/>
              <a:t>Insert here 3</a:t>
            </a:r>
          </a:p>
        </p:txBody>
      </p:sp>
      <p:sp>
        <p:nvSpPr>
          <p:cNvPr id="19" name="Content Placeholder 4">
            <a:extLst>
              <a:ext uri="{FF2B5EF4-FFF2-40B4-BE49-F238E27FC236}">
                <a16:creationId xmlns:a16="http://schemas.microsoft.com/office/drawing/2014/main" id="{F18F8C24-8F67-4A0C-8E2F-54E8026EAD00}"/>
              </a:ext>
            </a:extLst>
          </p:cNvPr>
          <p:cNvSpPr>
            <a:spLocks noGrp="1"/>
          </p:cNvSpPr>
          <p:nvPr>
            <p:ph idx="15" hasCustomPrompt="1"/>
          </p:nvPr>
        </p:nvSpPr>
        <p:spPr>
          <a:xfrm>
            <a:off x="9151916" y="1953281"/>
            <a:ext cx="2563240" cy="2024480"/>
          </a:xfrm>
        </p:spPr>
        <p:txBody>
          <a:bodyPr/>
          <a:lstStyle>
            <a:lvl1pPr marL="0" indent="0" algn="ctr">
              <a:buNone/>
              <a:defRPr/>
            </a:lvl1pPr>
          </a:lstStyle>
          <a:p>
            <a:pPr lvl="0"/>
            <a:r>
              <a:rPr lang="en-US" dirty="0"/>
              <a:t>Insert here 4</a:t>
            </a:r>
          </a:p>
        </p:txBody>
      </p:sp>
      <p:sp>
        <p:nvSpPr>
          <p:cNvPr id="9" name="Content Placeholder 5">
            <a:extLst>
              <a:ext uri="{FF2B5EF4-FFF2-40B4-BE49-F238E27FC236}">
                <a16:creationId xmlns:a16="http://schemas.microsoft.com/office/drawing/2014/main" id="{1950DDEC-E898-4F6D-A7F2-930A23B3C11F}"/>
              </a:ext>
            </a:extLst>
          </p:cNvPr>
          <p:cNvSpPr>
            <a:spLocks noGrp="1"/>
          </p:cNvSpPr>
          <p:nvPr>
            <p:ph idx="10" hasCustomPrompt="1"/>
          </p:nvPr>
        </p:nvSpPr>
        <p:spPr>
          <a:xfrm>
            <a:off x="476843" y="4128059"/>
            <a:ext cx="2563241" cy="2024480"/>
          </a:xfrm>
        </p:spPr>
        <p:txBody>
          <a:bodyPr/>
          <a:lstStyle>
            <a:lvl1pPr marL="0" indent="0" algn="ctr">
              <a:buNone/>
              <a:defRPr/>
            </a:lvl1pPr>
          </a:lstStyle>
          <a:p>
            <a:pPr lvl="0"/>
            <a:r>
              <a:rPr lang="en-US" dirty="0"/>
              <a:t>Insert here 5</a:t>
            </a:r>
          </a:p>
        </p:txBody>
      </p:sp>
      <p:sp>
        <p:nvSpPr>
          <p:cNvPr id="16" name="Content Placeholder 6">
            <a:extLst>
              <a:ext uri="{FF2B5EF4-FFF2-40B4-BE49-F238E27FC236}">
                <a16:creationId xmlns:a16="http://schemas.microsoft.com/office/drawing/2014/main" id="{B7548D5A-3DFF-4FF5-A587-74246B76C1A7}"/>
              </a:ext>
            </a:extLst>
          </p:cNvPr>
          <p:cNvSpPr>
            <a:spLocks noGrp="1"/>
          </p:cNvSpPr>
          <p:nvPr>
            <p:ph idx="12" hasCustomPrompt="1"/>
          </p:nvPr>
        </p:nvSpPr>
        <p:spPr>
          <a:xfrm>
            <a:off x="3382487" y="4128059"/>
            <a:ext cx="2563241" cy="2024480"/>
          </a:xfrm>
        </p:spPr>
        <p:txBody>
          <a:bodyPr/>
          <a:lstStyle>
            <a:lvl1pPr marL="0" indent="0" algn="ctr">
              <a:buNone/>
              <a:defRPr/>
            </a:lvl1pPr>
          </a:lstStyle>
          <a:p>
            <a:pPr lvl="0"/>
            <a:r>
              <a:rPr lang="en-US" dirty="0"/>
              <a:t>Insert here 6</a:t>
            </a:r>
          </a:p>
        </p:txBody>
      </p:sp>
      <p:sp>
        <p:nvSpPr>
          <p:cNvPr id="18" name="Content Placeholder 7">
            <a:extLst>
              <a:ext uri="{FF2B5EF4-FFF2-40B4-BE49-F238E27FC236}">
                <a16:creationId xmlns:a16="http://schemas.microsoft.com/office/drawing/2014/main" id="{A24E382A-7ED1-49CB-8053-85276CAEB9B2}"/>
              </a:ext>
            </a:extLst>
          </p:cNvPr>
          <p:cNvSpPr>
            <a:spLocks noGrp="1"/>
          </p:cNvSpPr>
          <p:nvPr>
            <p:ph idx="14" hasCustomPrompt="1"/>
          </p:nvPr>
        </p:nvSpPr>
        <p:spPr>
          <a:xfrm>
            <a:off x="6281895" y="4136965"/>
            <a:ext cx="2563241" cy="2024480"/>
          </a:xfrm>
        </p:spPr>
        <p:txBody>
          <a:bodyPr/>
          <a:lstStyle>
            <a:lvl1pPr marL="0" indent="0" algn="ctr">
              <a:buNone/>
              <a:defRPr/>
            </a:lvl1pPr>
          </a:lstStyle>
          <a:p>
            <a:pPr lvl="0"/>
            <a:r>
              <a:rPr lang="en-US" dirty="0"/>
              <a:t>Insert here 7</a:t>
            </a:r>
          </a:p>
        </p:txBody>
      </p:sp>
      <p:sp>
        <p:nvSpPr>
          <p:cNvPr id="20" name="Content Placeholder 8">
            <a:extLst>
              <a:ext uri="{FF2B5EF4-FFF2-40B4-BE49-F238E27FC236}">
                <a16:creationId xmlns:a16="http://schemas.microsoft.com/office/drawing/2014/main" id="{AC6187B3-59CD-4356-83E5-962B5ACC4AEB}"/>
              </a:ext>
            </a:extLst>
          </p:cNvPr>
          <p:cNvSpPr>
            <a:spLocks noGrp="1"/>
          </p:cNvSpPr>
          <p:nvPr>
            <p:ph idx="16" hasCustomPrompt="1"/>
          </p:nvPr>
        </p:nvSpPr>
        <p:spPr>
          <a:xfrm>
            <a:off x="9151915" y="4136965"/>
            <a:ext cx="2563241" cy="2024480"/>
          </a:xfrm>
        </p:spPr>
        <p:txBody>
          <a:bodyPr/>
          <a:lstStyle>
            <a:lvl1pPr marL="0" indent="0" algn="ctr">
              <a:buNone/>
              <a:defRPr/>
            </a:lvl1pPr>
          </a:lstStyle>
          <a:p>
            <a:pPr lvl="0"/>
            <a:r>
              <a:rPr lang="en-US" dirty="0"/>
              <a:t>Insert here 8</a:t>
            </a:r>
          </a:p>
        </p:txBody>
      </p:sp>
    </p:spTree>
    <p:custDataLst>
      <p:tags r:id="rId1"/>
    </p:custDataLst>
    <p:extLst>
      <p:ext uri="{BB962C8B-B14F-4D97-AF65-F5344CB8AC3E}">
        <p14:creationId xmlns:p14="http://schemas.microsoft.com/office/powerpoint/2010/main" val="29587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On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9" name="Content Placeholder"/>
          <p:cNvSpPr>
            <a:spLocks noGrp="1"/>
          </p:cNvSpPr>
          <p:nvPr>
            <p:ph sz="half" idx="2" hasCustomPrompt="1"/>
          </p:nvPr>
        </p:nvSpPr>
        <p:spPr>
          <a:xfrm>
            <a:off x="3624200" y="1825625"/>
            <a:ext cx="8090957" cy="435133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2880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4EF16C-F8E9-4C74-8268-011BE18366AF}"/>
              </a:ext>
              <a:ext uri="{C183D7F6-B498-43B3-948B-1728B52AA6E4}">
                <adec:decorative xmlns:adec="http://schemas.microsoft.com/office/drawing/2017/decorative" val="1"/>
              </a:ext>
            </a:extLst>
          </p:cNvPr>
          <p:cNvSpPr/>
          <p:nvPr userDrawn="1"/>
        </p:nvSpPr>
        <p:spPr>
          <a:xfrm>
            <a:off x="0" y="6176964"/>
            <a:ext cx="12192000" cy="681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p:cNvSpPr>
            <a:spLocks noGrp="1"/>
          </p:cNvSpPr>
          <p:nvPr>
            <p:ph type="title"/>
          </p:nvPr>
        </p:nvSpPr>
        <p:spPr>
          <a:xfrm>
            <a:off x="476843" y="473245"/>
            <a:ext cx="11241915" cy="1217447"/>
          </a:xfrm>
          <a:prstGeom prst="rect">
            <a:avLst/>
          </a:prstGeom>
        </p:spPr>
        <p:txBody>
          <a:bodyPr vert="horz" lIns="91440" tIns="45720" rIns="91440" bIns="45720" rtlCol="0" anchor="t">
            <a:noAutofit/>
          </a:bodyPr>
          <a:lstStyle/>
          <a:p>
            <a:r>
              <a:rPr lang="en-US" dirty="0"/>
              <a:t>Slide Title</a:t>
            </a:r>
            <a:br>
              <a:rPr lang="en-US" dirty="0"/>
            </a:br>
            <a:endParaRPr lang="en-US" dirty="0"/>
          </a:p>
        </p:txBody>
      </p:sp>
      <p:sp>
        <p:nvSpPr>
          <p:cNvPr id="3" name="Text Placeholder 2"/>
          <p:cNvSpPr>
            <a:spLocks noGrp="1"/>
          </p:cNvSpPr>
          <p:nvPr>
            <p:ph type="body" idx="1"/>
          </p:nvPr>
        </p:nvSpPr>
        <p:spPr>
          <a:xfrm>
            <a:off x="476843" y="1825625"/>
            <a:ext cx="11241915" cy="4351338"/>
          </a:xfrm>
          <a:prstGeom prst="rect">
            <a:avLst/>
          </a:prstGeom>
        </p:spPr>
        <p:txBody>
          <a:bodyPr vert="horz" lIns="91440" tIns="45720" rIns="91440" bIns="45720" rtlCol="0">
            <a:noAutofit/>
          </a:bodyPr>
          <a:lstStyle/>
          <a:p>
            <a:pPr lvl="0"/>
            <a:r>
              <a:rPr lang="en-US" dirty="0"/>
              <a:t>First Level</a:t>
            </a:r>
          </a:p>
          <a:p>
            <a:pPr lvl="1"/>
            <a:r>
              <a:rPr lang="en-US" dirty="0"/>
              <a:t>Second level</a:t>
            </a:r>
          </a:p>
          <a:p>
            <a:pPr lvl="2"/>
            <a:r>
              <a:rPr lang="en-US" dirty="0"/>
              <a:t>Third level</a:t>
            </a:r>
          </a:p>
          <a:p>
            <a:pPr lvl="3"/>
            <a:r>
              <a:rPr lang="en-US" dirty="0"/>
              <a:t>Fourth Level</a:t>
            </a:r>
          </a:p>
        </p:txBody>
      </p:sp>
      <p:pic>
        <p:nvPicPr>
          <p:cNvPr id="14" name="Picture 13">
            <a:extLst>
              <a:ext uri="{FF2B5EF4-FFF2-40B4-BE49-F238E27FC236}">
                <a16:creationId xmlns:a16="http://schemas.microsoft.com/office/drawing/2014/main" id="{E7C5765A-7DA4-4F63-BBF6-FDB000C6FC14}"/>
              </a:ext>
              <a:ext uri="{C183D7F6-B498-43B3-948B-1728B52AA6E4}">
                <adec:decorative xmlns:adec="http://schemas.microsoft.com/office/drawing/2017/decorative" val="1"/>
              </a:ext>
            </a:extLst>
          </p:cNvPr>
          <p:cNvPicPr>
            <a:picLocks noChangeAspect="1"/>
          </p:cNvPicPr>
          <p:nvPr userDrawn="1"/>
        </p:nvPicPr>
        <p:blipFill>
          <a:blip r:embed="rId15"/>
          <a:stretch>
            <a:fillRect/>
          </a:stretch>
        </p:blipFill>
        <p:spPr>
          <a:xfrm>
            <a:off x="183087" y="6223885"/>
            <a:ext cx="1820281" cy="610675"/>
          </a:xfrm>
          <a:prstGeom prst="rect">
            <a:avLst/>
          </a:prstGeom>
        </p:spPr>
      </p:pic>
      <p:sp>
        <p:nvSpPr>
          <p:cNvPr id="7" name="Slide Number Placeholder 5">
            <a:extLst>
              <a:ext uri="{FF2B5EF4-FFF2-40B4-BE49-F238E27FC236}">
                <a16:creationId xmlns:a16="http://schemas.microsoft.com/office/drawing/2014/main" id="{DF3CEB08-7511-4ACD-A0D7-6D08EF1B42A9}"/>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9" name="Copyright">
            <a:extLst>
              <a:ext uri="{FF2B5EF4-FFF2-40B4-BE49-F238E27FC236}">
                <a16:creationId xmlns:a16="http://schemas.microsoft.com/office/drawing/2014/main" id="{28FBD4A8-BA42-4019-80A0-87B5B231881A}"/>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4"/>
    </p:custDataLst>
    <p:extLst>
      <p:ext uri="{BB962C8B-B14F-4D97-AF65-F5344CB8AC3E}">
        <p14:creationId xmlns:p14="http://schemas.microsoft.com/office/powerpoint/2010/main" val="682046013"/>
      </p:ext>
    </p:extLst>
  </p:cSld>
  <p:clrMap bg1="lt1" tx1="dk1" bg2="lt2" tx2="dk2" accent1="accent1" accent2="accent2" accent3="accent3" accent4="accent4" accent5="accent5" accent6="accent6" hlink="hlink" folHlink="folHlink"/>
  <p:sldLayoutIdLst>
    <p:sldLayoutId id="2147483772" r:id="rId1"/>
    <p:sldLayoutId id="2147483763" r:id="rId2"/>
    <p:sldLayoutId id="2147483753" r:id="rId3"/>
    <p:sldLayoutId id="2147483728" r:id="rId4"/>
    <p:sldLayoutId id="2147483736" r:id="rId5"/>
    <p:sldLayoutId id="2147483729" r:id="rId6"/>
    <p:sldLayoutId id="2147483760" r:id="rId7"/>
    <p:sldLayoutId id="2147483730" r:id="rId8"/>
    <p:sldLayoutId id="2147483732" r:id="rId9"/>
    <p:sldLayoutId id="2147483761" r:id="rId10"/>
    <p:sldLayoutId id="2147483737" r:id="rId11"/>
    <p:sldLayoutId id="2147483762" r:id="rId12"/>
  </p:sldLayoutIdLst>
  <p:hf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800"/>
        </a:spcAft>
        <a:buClr>
          <a:schemeClr val="tx1"/>
        </a:buClr>
        <a:buSzPct val="80000"/>
        <a:buFont typeface="Wingdings" panose="05000000000000000000" pitchFamily="2" charset="2"/>
        <a:buChar char="§"/>
        <a:defRPr sz="2400" b="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Clr>
          <a:schemeClr val="tx1"/>
        </a:buClr>
        <a:buSzPct val="100000"/>
        <a:buFont typeface="Arial" panose="020B0604020202020204" pitchFamily="34" charset="0"/>
        <a:buChar char="•"/>
        <a:defRPr sz="24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b="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5.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E149-A920-418D-BFB8-EC7E1D8232CA}"/>
              </a:ext>
            </a:extLst>
          </p:cNvPr>
          <p:cNvSpPr>
            <a:spLocks noGrp="1"/>
          </p:cNvSpPr>
          <p:nvPr>
            <p:ph type="ctrTitle"/>
          </p:nvPr>
        </p:nvSpPr>
        <p:spPr/>
        <p:txBody>
          <a:bodyPr/>
          <a:lstStyle/>
          <a:p>
            <a:r>
              <a:rPr lang="en-IN" dirty="0"/>
              <a:t>Principles of Macroeconomics, 10e</a:t>
            </a:r>
            <a:endParaRPr lang="en-IN" sz="3600" dirty="0"/>
          </a:p>
        </p:txBody>
      </p:sp>
      <p:sp>
        <p:nvSpPr>
          <p:cNvPr id="3" name="Subtitle 2">
            <a:extLst>
              <a:ext uri="{FF2B5EF4-FFF2-40B4-BE49-F238E27FC236}">
                <a16:creationId xmlns:a16="http://schemas.microsoft.com/office/drawing/2014/main" id="{7DAFF3B2-14DE-4829-903E-CD928D07B323}"/>
              </a:ext>
            </a:extLst>
          </p:cNvPr>
          <p:cNvSpPr>
            <a:spLocks noGrp="1"/>
          </p:cNvSpPr>
          <p:nvPr>
            <p:ph type="subTitle" idx="1"/>
          </p:nvPr>
        </p:nvSpPr>
        <p:spPr/>
        <p:txBody>
          <a:bodyPr/>
          <a:lstStyle/>
          <a:p>
            <a:r>
              <a:rPr lang="en-US" b="1" dirty="0"/>
              <a:t>Chapter 15: </a:t>
            </a:r>
            <a:r>
              <a:rPr lang="en-US" dirty="0"/>
              <a:t>Unemployment</a:t>
            </a:r>
          </a:p>
        </p:txBody>
      </p:sp>
      <p:pic>
        <p:nvPicPr>
          <p:cNvPr id="7" name="Picture Placeholder 3">
            <a:extLst>
              <a:ext uri="{FF2B5EF4-FFF2-40B4-BE49-F238E27FC236}">
                <a16:creationId xmlns:a16="http://schemas.microsoft.com/office/drawing/2014/main" id="{38DE40AE-0D77-4AA5-ACC6-EB415A6F4328}"/>
              </a:ext>
              <a:ext uri="{C183D7F6-B498-43B3-948B-1728B52AA6E4}">
                <adec:decorative xmlns:adec="http://schemas.microsoft.com/office/drawing/2017/decorative" val="1"/>
              </a:ext>
            </a:extLst>
          </p:cNvPr>
          <p:cNvPicPr>
            <a:picLocks noGrp="1" noChangeAspect="1"/>
          </p:cNvPicPr>
          <p:nvPr>
            <p:ph type="pic" sz="quarter" idx="11"/>
          </p:nvPr>
        </p:nvPicPr>
        <p:blipFill>
          <a:blip r:embed="rId2"/>
          <a:stretch>
            <a:fillRect/>
          </a:stretch>
        </p:blipFill>
        <p:spPr>
          <a:xfrm>
            <a:off x="622139" y="619425"/>
            <a:ext cx="4221500" cy="5401865"/>
          </a:xfrm>
          <a:prstGeom prst="rect">
            <a:avLst/>
          </a:prstGeom>
        </p:spPr>
      </p:pic>
      <p:sp>
        <p:nvSpPr>
          <p:cNvPr id="5" name="Text Placeholder 4">
            <a:extLst>
              <a:ext uri="{FF2B5EF4-FFF2-40B4-BE49-F238E27FC236}">
                <a16:creationId xmlns:a16="http://schemas.microsoft.com/office/drawing/2014/main" id="{68691F3B-50A6-4E7C-8572-7E4C405A59FB}"/>
              </a:ext>
            </a:extLst>
          </p:cNvPr>
          <p:cNvSpPr>
            <a:spLocks noGrp="1"/>
          </p:cNvSpPr>
          <p:nvPr>
            <p:ph type="body" sz="quarter" idx="12"/>
          </p:nvPr>
        </p:nvSpPr>
        <p:spPr/>
        <p:txBody>
          <a:bodyPr/>
          <a:lstStyle/>
          <a:p>
            <a:r>
              <a:rPr lang="en-GB" sz="1200" dirty="0"/>
              <a:t>Mankiw, Principles of Macroeconomics, Tenth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849512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5FA6F-980E-A690-0F59-CA89FAE43847}"/>
              </a:ext>
            </a:extLst>
          </p:cNvPr>
          <p:cNvSpPr>
            <a:spLocks noGrp="1"/>
          </p:cNvSpPr>
          <p:nvPr>
            <p:ph type="title"/>
          </p:nvPr>
        </p:nvSpPr>
        <p:spPr/>
        <p:txBody>
          <a:bodyPr/>
          <a:lstStyle/>
          <a:p>
            <a:r>
              <a:rPr lang="en-US" dirty="0">
                <a:latin typeface="+mn-lt"/>
              </a:rPr>
              <a:t>Labor-Force Participation Rate</a:t>
            </a:r>
          </a:p>
        </p:txBody>
      </p:sp>
      <p:sp>
        <p:nvSpPr>
          <p:cNvPr id="3" name="Content Placeholder 2">
            <a:extLst>
              <a:ext uri="{FF2B5EF4-FFF2-40B4-BE49-F238E27FC236}">
                <a16:creationId xmlns:a16="http://schemas.microsoft.com/office/drawing/2014/main" id="{D3D379A8-CB23-777B-95D7-4A526C1A391D}"/>
              </a:ext>
            </a:extLst>
          </p:cNvPr>
          <p:cNvSpPr>
            <a:spLocks noGrp="1"/>
          </p:cNvSpPr>
          <p:nvPr>
            <p:ph sz="half" idx="1"/>
          </p:nvPr>
        </p:nvSpPr>
        <p:spPr>
          <a:xfrm>
            <a:off x="476844" y="1825625"/>
            <a:ext cx="11241914" cy="4351338"/>
          </a:xfrm>
        </p:spPr>
        <p:txBody>
          <a:bodyPr/>
          <a:lstStyle/>
          <a:p>
            <a:r>
              <a:rPr lang="en-US" b="1" dirty="0">
                <a:solidFill>
                  <a:srgbClr val="C00000"/>
                </a:solidFill>
                <a:latin typeface="+mn-lt"/>
              </a:rPr>
              <a:t>Labor-force participation rate*</a:t>
            </a:r>
          </a:p>
          <a:p>
            <a:pPr lvl="1">
              <a:buFont typeface="Arial" panose="020B0604020202020204" pitchFamily="34" charset="0"/>
              <a:buChar char="•"/>
            </a:pPr>
            <a:r>
              <a:rPr lang="en-US" dirty="0">
                <a:latin typeface="+mn-lt"/>
              </a:rPr>
              <a:t>Percentage of the adult population that is in the labor force</a:t>
            </a:r>
          </a:p>
          <a:p>
            <a:pPr lvl="1">
              <a:buFont typeface="Arial" panose="020B0604020202020204" pitchFamily="34" charset="0"/>
              <a:buChar char="•"/>
            </a:pPr>
            <a:r>
              <a:rPr lang="en-US" dirty="0">
                <a:latin typeface="+mn-lt"/>
              </a:rPr>
              <a:t>Computed for both the entire adult population and specific groups</a:t>
            </a:r>
            <a:endParaRPr kumimoji="0" lang="en-US" altLang="en-US" b="0" i="0" u="none" strike="noStrike" kern="1200" cap="none" spc="0" normalizeH="0" baseline="0" noProof="0" dirty="0">
              <a:ln>
                <a:noFill/>
              </a:ln>
              <a:solidFill>
                <a:srgbClr val="282F7C"/>
              </a:solidFill>
              <a:effectLst/>
              <a:uLnTx/>
              <a:uFillTx/>
              <a:latin typeface="+mn-lt"/>
              <a:ea typeface="+mn-ea"/>
              <a:cs typeface="+mn-cs"/>
            </a:endParaRPr>
          </a:p>
        </p:txBody>
      </p:sp>
      <p:graphicFrame>
        <p:nvGraphicFramePr>
          <p:cNvPr id="13" name="Object 3">
            <a:extLst>
              <a:ext uri="{FF2B5EF4-FFF2-40B4-BE49-F238E27FC236}">
                <a16:creationId xmlns:a16="http://schemas.microsoft.com/office/drawing/2014/main" id="{C21B5E5F-2825-4938-A667-7C24DCF90D36}"/>
              </a:ext>
              <a:ext uri="{C183D7F6-B498-43B3-948B-1728B52AA6E4}">
                <adec:decorative xmlns:adec="http://schemas.microsoft.com/office/drawing/2017/decorative" val="1"/>
              </a:ext>
            </a:extLst>
          </p:cNvPr>
          <p:cNvGraphicFramePr>
            <a:graphicFrameLocks noGrp="1" noChangeAspect="1"/>
          </p:cNvGraphicFramePr>
          <p:nvPr>
            <p:ph sz="half" idx="10"/>
            <p:extLst>
              <p:ext uri="{D42A27DB-BD31-4B8C-83A1-F6EECF244321}">
                <p14:modId xmlns:p14="http://schemas.microsoft.com/office/powerpoint/2010/main" val="824494326"/>
              </p:ext>
            </p:extLst>
          </p:nvPr>
        </p:nvGraphicFramePr>
        <p:xfrm>
          <a:off x="2254260" y="4588478"/>
          <a:ext cx="7683480" cy="774360"/>
        </p:xfrm>
        <a:graphic>
          <a:graphicData uri="http://schemas.openxmlformats.org/presentationml/2006/ole">
            <mc:AlternateContent xmlns:mc="http://schemas.openxmlformats.org/markup-compatibility/2006">
              <mc:Choice xmlns:v="urn:schemas-microsoft-com:vml" Requires="v">
                <p:oleObj spid="_x0000_s2068" name="Equation" r:id="rId3" imgW="7683480" imgH="774360" progId="Equation.DSMT4">
                  <p:embed/>
                </p:oleObj>
              </mc:Choice>
              <mc:Fallback>
                <p:oleObj name="Equation" r:id="rId3" imgW="7683480" imgH="774360" progId="Equation.DSMT4">
                  <p:embed/>
                  <p:pic>
                    <p:nvPicPr>
                      <p:cNvPr id="13" name="Object 3">
                        <a:extLst>
                          <a:ext uri="{FF2B5EF4-FFF2-40B4-BE49-F238E27FC236}">
                            <a16:creationId xmlns:a16="http://schemas.microsoft.com/office/drawing/2014/main" id="{C21B5E5F-2825-4938-A667-7C24DCF90D36}"/>
                          </a:ext>
                        </a:extLst>
                      </p:cNvPr>
                      <p:cNvPicPr/>
                      <p:nvPr/>
                    </p:nvPicPr>
                    <p:blipFill>
                      <a:blip r:embed="rId4"/>
                      <a:stretch>
                        <a:fillRect/>
                      </a:stretch>
                    </p:blipFill>
                    <p:spPr>
                      <a:xfrm>
                        <a:off x="2254260" y="4588478"/>
                        <a:ext cx="7683480" cy="774360"/>
                      </a:xfrm>
                      <a:prstGeom prst="rect">
                        <a:avLst/>
                      </a:prstGeom>
                    </p:spPr>
                  </p:pic>
                </p:oleObj>
              </mc:Fallback>
            </mc:AlternateContent>
          </a:graphicData>
        </a:graphic>
      </p:graphicFrame>
      <p:sp>
        <p:nvSpPr>
          <p:cNvPr id="9" name="Content Placeholder 4">
            <a:extLst>
              <a:ext uri="{FF2B5EF4-FFF2-40B4-BE49-F238E27FC236}">
                <a16:creationId xmlns:a16="http://schemas.microsoft.com/office/drawing/2014/main" id="{C1B2F957-4CA8-4740-9487-AD626BA33FD1}"/>
              </a:ext>
            </a:extLst>
          </p:cNvPr>
          <p:cNvSpPr>
            <a:spLocks noGrp="1"/>
          </p:cNvSpPr>
          <p:nvPr>
            <p:ph sz="half" idx="2"/>
          </p:nvPr>
        </p:nvSpPr>
        <p:spPr>
          <a:xfrm>
            <a:off x="473241" y="5737123"/>
            <a:ext cx="11241915" cy="274320"/>
          </a:xfrm>
        </p:spPr>
        <p:txBody>
          <a:bodyPr/>
          <a:lstStyle/>
          <a:p>
            <a:pPr marL="0" indent="0">
              <a:buNone/>
            </a:pPr>
            <a:r>
              <a:rPr lang="en-US" altLang="en-US" sz="1600" dirty="0">
                <a:solidFill>
                  <a:srgbClr val="282F7C"/>
                </a:solidFill>
                <a:latin typeface="+mn-lt"/>
              </a:rPr>
              <a:t>*Words accompanied by an asterisk are key terms from the chapter.</a:t>
            </a:r>
          </a:p>
        </p:txBody>
      </p:sp>
    </p:spTree>
    <p:extLst>
      <p:ext uri="{BB962C8B-B14F-4D97-AF65-F5344CB8AC3E}">
        <p14:creationId xmlns:p14="http://schemas.microsoft.com/office/powerpoint/2010/main" val="78188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E8421-0706-892E-DB4C-E3B743B996AC}"/>
              </a:ext>
            </a:extLst>
          </p:cNvPr>
          <p:cNvSpPr>
            <a:spLocks noGrp="1"/>
          </p:cNvSpPr>
          <p:nvPr>
            <p:ph type="title"/>
          </p:nvPr>
        </p:nvSpPr>
        <p:spPr/>
        <p:txBody>
          <a:bodyPr/>
          <a:lstStyle/>
          <a:p>
            <a:r>
              <a:rPr lang="en-US" dirty="0">
                <a:latin typeface="+mn-lt"/>
              </a:rPr>
              <a:t>Active Learning 1: Calculate Labor Force Statistics</a:t>
            </a:r>
          </a:p>
        </p:txBody>
      </p:sp>
      <p:sp>
        <p:nvSpPr>
          <p:cNvPr id="3" name="Content Placeholder 2">
            <a:extLst>
              <a:ext uri="{FF2B5EF4-FFF2-40B4-BE49-F238E27FC236}">
                <a16:creationId xmlns:a16="http://schemas.microsoft.com/office/drawing/2014/main" id="{8CC0B4A2-0473-C0A9-0D53-4621DCC123DF}"/>
              </a:ext>
            </a:extLst>
          </p:cNvPr>
          <p:cNvSpPr>
            <a:spLocks noGrp="1"/>
          </p:cNvSpPr>
          <p:nvPr>
            <p:ph sz="half" idx="1"/>
          </p:nvPr>
        </p:nvSpPr>
        <p:spPr>
          <a:xfrm>
            <a:off x="476843" y="1887674"/>
            <a:ext cx="11241915" cy="1541326"/>
          </a:xfrm>
        </p:spPr>
        <p:txBody>
          <a:bodyPr/>
          <a:lstStyle/>
          <a:p>
            <a:r>
              <a:rPr lang="en-US" sz="2400" b="0" dirty="0">
                <a:latin typeface="+mn-lt"/>
              </a:rPr>
              <a:t>Compute the labor force, unemployment-rate, adult population, and labor force participation rate using the following data</a:t>
            </a:r>
          </a:p>
          <a:p>
            <a:r>
              <a:rPr lang="en-US" sz="2400" b="0" dirty="0">
                <a:latin typeface="+mn-lt"/>
              </a:rPr>
              <a:t>Adult population of the U.S. by group, July 2022</a:t>
            </a:r>
          </a:p>
        </p:txBody>
      </p:sp>
      <p:graphicFrame>
        <p:nvGraphicFramePr>
          <p:cNvPr id="7" name="Table 3">
            <a:extLst>
              <a:ext uri="{FF2B5EF4-FFF2-40B4-BE49-F238E27FC236}">
                <a16:creationId xmlns:a16="http://schemas.microsoft.com/office/drawing/2014/main" id="{A4B82E44-FE58-4F3D-B2C9-D6F0F77690FA}"/>
              </a:ext>
            </a:extLst>
          </p:cNvPr>
          <p:cNvGraphicFramePr>
            <a:graphicFrameLocks noGrp="1"/>
          </p:cNvGraphicFramePr>
          <p:nvPr>
            <p:ph sz="half" idx="2"/>
            <p:extLst>
              <p:ext uri="{D42A27DB-BD31-4B8C-83A1-F6EECF244321}">
                <p14:modId xmlns:p14="http://schemas.microsoft.com/office/powerpoint/2010/main" val="3843352550"/>
              </p:ext>
            </p:extLst>
          </p:nvPr>
        </p:nvGraphicFramePr>
        <p:xfrm>
          <a:off x="476250" y="3710501"/>
          <a:ext cx="11244556" cy="1760481"/>
        </p:xfrm>
        <a:graphic>
          <a:graphicData uri="http://schemas.openxmlformats.org/drawingml/2006/table">
            <a:tbl>
              <a:tblPr firstRow="1" bandRow="1">
                <a:tableStyleId>{5C22544A-7EE6-4342-B048-85BDC9FD1C3A}</a:tableStyleId>
              </a:tblPr>
              <a:tblGrid>
                <a:gridCol w="5622278">
                  <a:extLst>
                    <a:ext uri="{9D8B030D-6E8A-4147-A177-3AD203B41FA5}">
                      <a16:colId xmlns:a16="http://schemas.microsoft.com/office/drawing/2014/main" val="3010291967"/>
                    </a:ext>
                  </a:extLst>
                </a:gridCol>
                <a:gridCol w="5622278">
                  <a:extLst>
                    <a:ext uri="{9D8B030D-6E8A-4147-A177-3AD203B41FA5}">
                      <a16:colId xmlns:a16="http://schemas.microsoft.com/office/drawing/2014/main" val="2051835163"/>
                    </a:ext>
                  </a:extLst>
                </a:gridCol>
              </a:tblGrid>
              <a:tr h="586827">
                <a:tc>
                  <a:txBody>
                    <a:bodyPr/>
                    <a:lstStyle/>
                    <a:p>
                      <a:r>
                        <a:rPr lang="en-US" sz="2400" dirty="0"/>
                        <a:t>Number of employed</a:t>
                      </a:r>
                    </a:p>
                  </a:txBody>
                  <a:tcPr marL="113173" marR="113173"/>
                </a:tc>
                <a:tc>
                  <a:txBody>
                    <a:bodyPr/>
                    <a:lstStyle/>
                    <a:p>
                      <a:pPr algn="r"/>
                      <a:r>
                        <a:rPr lang="en-US" sz="2400" dirty="0"/>
                        <a:t>158.3 million </a:t>
                      </a:r>
                    </a:p>
                  </a:txBody>
                  <a:tcPr marL="113173" marR="1018560"/>
                </a:tc>
                <a:extLst>
                  <a:ext uri="{0D108BD9-81ED-4DB2-BD59-A6C34878D82A}">
                    <a16:rowId xmlns:a16="http://schemas.microsoft.com/office/drawing/2014/main" val="3269128035"/>
                  </a:ext>
                </a:extLst>
              </a:tr>
              <a:tr h="586827">
                <a:tc>
                  <a:txBody>
                    <a:bodyPr/>
                    <a:lstStyle/>
                    <a:p>
                      <a:r>
                        <a:rPr lang="en-US" sz="2400" dirty="0"/>
                        <a:t>Number of unemployed</a:t>
                      </a:r>
                    </a:p>
                  </a:txBody>
                  <a:tcPr marL="113173" marR="113173"/>
                </a:tc>
                <a:tc>
                  <a:txBody>
                    <a:bodyPr/>
                    <a:lstStyle/>
                    <a:p>
                      <a:pPr algn="r"/>
                      <a:r>
                        <a:rPr lang="en-US" sz="2400" dirty="0"/>
                        <a:t>5.7 million</a:t>
                      </a:r>
                    </a:p>
                  </a:txBody>
                  <a:tcPr marL="113173" marR="1018560"/>
                </a:tc>
                <a:extLst>
                  <a:ext uri="{0D108BD9-81ED-4DB2-BD59-A6C34878D82A}">
                    <a16:rowId xmlns:a16="http://schemas.microsoft.com/office/drawing/2014/main" val="2809054215"/>
                  </a:ext>
                </a:extLst>
              </a:tr>
              <a:tr h="586827">
                <a:tc>
                  <a:txBody>
                    <a:bodyPr/>
                    <a:lstStyle/>
                    <a:p>
                      <a:r>
                        <a:rPr lang="en-US" sz="2400" dirty="0"/>
                        <a:t>Not in labor force</a:t>
                      </a:r>
                    </a:p>
                  </a:txBody>
                  <a:tcPr marL="113173" marR="113173"/>
                </a:tc>
                <a:tc>
                  <a:txBody>
                    <a:bodyPr/>
                    <a:lstStyle/>
                    <a:p>
                      <a:pPr algn="r"/>
                      <a:r>
                        <a:rPr lang="en-US" sz="2400" dirty="0"/>
                        <a:t>100.1 million</a:t>
                      </a:r>
                    </a:p>
                  </a:txBody>
                  <a:tcPr marL="113173" marR="1018560"/>
                </a:tc>
                <a:extLst>
                  <a:ext uri="{0D108BD9-81ED-4DB2-BD59-A6C34878D82A}">
                    <a16:rowId xmlns:a16="http://schemas.microsoft.com/office/drawing/2014/main" val="1497716623"/>
                  </a:ext>
                </a:extLst>
              </a:tr>
            </a:tbl>
          </a:graphicData>
        </a:graphic>
      </p:graphicFrame>
    </p:spTree>
    <p:extLst>
      <p:ext uri="{BB962C8B-B14F-4D97-AF65-F5344CB8AC3E}">
        <p14:creationId xmlns:p14="http://schemas.microsoft.com/office/powerpoint/2010/main" val="4049081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57A0D-ABF2-307A-027D-73C7E615A90C}"/>
              </a:ext>
            </a:extLst>
          </p:cNvPr>
          <p:cNvSpPr>
            <a:spLocks noGrp="1"/>
          </p:cNvSpPr>
          <p:nvPr>
            <p:ph type="title"/>
          </p:nvPr>
        </p:nvSpPr>
        <p:spPr/>
        <p:txBody>
          <a:bodyPr/>
          <a:lstStyle/>
          <a:p>
            <a:r>
              <a:rPr lang="en-US" dirty="0">
                <a:latin typeface="+mn-lt"/>
              </a:rPr>
              <a:t>Active Learning 1: Answers</a:t>
            </a:r>
          </a:p>
        </p:txBody>
      </p:sp>
      <p:sp>
        <p:nvSpPr>
          <p:cNvPr id="3" name="Content Placeholder 2">
            <a:extLst>
              <a:ext uri="{FF2B5EF4-FFF2-40B4-BE49-F238E27FC236}">
                <a16:creationId xmlns:a16="http://schemas.microsoft.com/office/drawing/2014/main" id="{D5323345-C03E-2CC8-5467-79469333E385}"/>
              </a:ext>
            </a:extLst>
          </p:cNvPr>
          <p:cNvSpPr>
            <a:spLocks noGrp="1"/>
          </p:cNvSpPr>
          <p:nvPr>
            <p:ph idx="1"/>
          </p:nvPr>
        </p:nvSpPr>
        <p:spPr/>
        <p:txBody>
          <a:bodyPr/>
          <a:lstStyle/>
          <a:p>
            <a:r>
              <a:rPr lang="en-US" dirty="0">
                <a:latin typeface="+mn-lt"/>
              </a:rPr>
              <a:t>Labor force =  Employed + Unemployed =  158.3 + 5.7 = 164 million</a:t>
            </a:r>
          </a:p>
          <a:p>
            <a:r>
              <a:rPr lang="en-US" dirty="0">
                <a:latin typeface="+mn-lt"/>
              </a:rPr>
              <a:t>Unemployment rate = 100 × (Unemployed)/(Labor force) = 100 × 5.7/164 = 3.5%</a:t>
            </a:r>
          </a:p>
          <a:p>
            <a:r>
              <a:rPr lang="en-US" dirty="0">
                <a:latin typeface="+mn-lt"/>
              </a:rPr>
              <a:t>Adult population = Labor force + Not in labor force =  164 + 100.1 =  264.1 million</a:t>
            </a:r>
          </a:p>
          <a:p>
            <a:r>
              <a:rPr lang="en-US" dirty="0">
                <a:latin typeface="+mn-lt"/>
              </a:rPr>
              <a:t>LFPR = 100 × (Labor force)/(Adult population) = 100 × 164/264.1 =  62.1%</a:t>
            </a:r>
          </a:p>
        </p:txBody>
      </p:sp>
    </p:spTree>
    <p:extLst>
      <p:ext uri="{BB962C8B-B14F-4D97-AF65-F5344CB8AC3E}">
        <p14:creationId xmlns:p14="http://schemas.microsoft.com/office/powerpoint/2010/main" val="2169372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3DAC9-3E60-4F27-9154-A37964948662}"/>
              </a:ext>
            </a:extLst>
          </p:cNvPr>
          <p:cNvSpPr>
            <a:spLocks noGrp="1"/>
          </p:cNvSpPr>
          <p:nvPr>
            <p:ph type="title"/>
          </p:nvPr>
        </p:nvSpPr>
        <p:spPr>
          <a:xfrm>
            <a:off x="476843" y="145002"/>
            <a:ext cx="11241915" cy="1062478"/>
          </a:xfrm>
        </p:spPr>
        <p:txBody>
          <a:bodyPr/>
          <a:lstStyle/>
          <a:p>
            <a:r>
              <a:rPr lang="en-US" sz="3600" dirty="0"/>
              <a:t>Figure 1 The Breakdown of the Population in December 2021</a:t>
            </a:r>
            <a:endParaRPr lang="en-IN" sz="3600" dirty="0"/>
          </a:p>
        </p:txBody>
      </p:sp>
      <p:sp>
        <p:nvSpPr>
          <p:cNvPr id="3" name="Content Placeholder 2">
            <a:extLst>
              <a:ext uri="{FF2B5EF4-FFF2-40B4-BE49-F238E27FC236}">
                <a16:creationId xmlns:a16="http://schemas.microsoft.com/office/drawing/2014/main" id="{723FD042-743E-4D36-8FD5-474C3B541BB0}"/>
              </a:ext>
            </a:extLst>
          </p:cNvPr>
          <p:cNvSpPr>
            <a:spLocks noGrp="1"/>
          </p:cNvSpPr>
          <p:nvPr>
            <p:ph sz="half" idx="1"/>
          </p:nvPr>
        </p:nvSpPr>
        <p:spPr>
          <a:xfrm>
            <a:off x="476843" y="1825625"/>
            <a:ext cx="4271003" cy="3958765"/>
          </a:xfrm>
        </p:spPr>
        <p:txBody>
          <a:bodyPr/>
          <a:lstStyle/>
          <a:p>
            <a:pPr marL="0" indent="0">
              <a:buNone/>
            </a:pPr>
            <a:r>
              <a:rPr lang="en-US" dirty="0"/>
              <a:t>The Bureau of Labor Statistics divides the adult population into three categories: employed, unemployed, and not in the labor force.</a:t>
            </a:r>
          </a:p>
        </p:txBody>
      </p:sp>
      <p:pic>
        <p:nvPicPr>
          <p:cNvPr id="6" name="Picture 3" descr="The figure shows a bar graph that plots the breakdown of the US population into categories related to the labor force, as of December 2021.  There is a single bar that is divided into three categories.  The total adult population, which includes all three of the categories, is 262.1 million.  On the top of the bar is the number of people who are employed; this is 156.0 million.  The second category, moving down the bar, is the number of people who are unemployed.  This number is 6.3 million.  Together these two groups total 162.3 million people who are in the labor force.  The third category, at the bottom of the bar, is the number of people who are not in the labor force; this number is 99.8 million.">
            <a:extLst>
              <a:ext uri="{FF2B5EF4-FFF2-40B4-BE49-F238E27FC236}">
                <a16:creationId xmlns:a16="http://schemas.microsoft.com/office/drawing/2014/main" id="{8474052A-7127-4BC0-8FA7-92EB738FED25}"/>
              </a:ext>
            </a:extLst>
          </p:cNvPr>
          <p:cNvPicPr>
            <a:picLocks noGrp="1" noChangeAspect="1"/>
          </p:cNvPicPr>
          <p:nvPr>
            <p:ph sz="half" idx="10"/>
          </p:nvPr>
        </p:nvPicPr>
        <p:blipFill>
          <a:blip r:embed="rId2"/>
          <a:stretch>
            <a:fillRect/>
          </a:stretch>
        </p:blipFill>
        <p:spPr>
          <a:xfrm>
            <a:off x="5644435" y="1303830"/>
            <a:ext cx="4811963" cy="4480560"/>
          </a:xfrm>
        </p:spPr>
      </p:pic>
      <p:sp>
        <p:nvSpPr>
          <p:cNvPr id="5" name="Content Placeholder 4">
            <a:extLst>
              <a:ext uri="{FF2B5EF4-FFF2-40B4-BE49-F238E27FC236}">
                <a16:creationId xmlns:a16="http://schemas.microsoft.com/office/drawing/2014/main" id="{87D7DF21-B012-447A-AD4E-6AB9C0F7D0AF}"/>
              </a:ext>
            </a:extLst>
          </p:cNvPr>
          <p:cNvSpPr>
            <a:spLocks noGrp="1"/>
          </p:cNvSpPr>
          <p:nvPr>
            <p:ph sz="half" idx="2"/>
          </p:nvPr>
        </p:nvSpPr>
        <p:spPr>
          <a:xfrm>
            <a:off x="6198345" y="5849815"/>
            <a:ext cx="3704143" cy="327148"/>
          </a:xfrm>
        </p:spPr>
        <p:txBody>
          <a:bodyPr/>
          <a:lstStyle/>
          <a:p>
            <a:pPr marL="0" indent="0">
              <a:buNone/>
            </a:pPr>
            <a:r>
              <a:rPr lang="en-US" sz="1600" dirty="0"/>
              <a:t>Source: Bureau of Labor Statistics.</a:t>
            </a:r>
          </a:p>
        </p:txBody>
      </p:sp>
    </p:spTree>
    <p:extLst>
      <p:ext uri="{BB962C8B-B14F-4D97-AF65-F5344CB8AC3E}">
        <p14:creationId xmlns:p14="http://schemas.microsoft.com/office/powerpoint/2010/main" val="1022104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9D9B2-75A8-5EF8-D144-A151952B570C}"/>
              </a:ext>
            </a:extLst>
          </p:cNvPr>
          <p:cNvSpPr>
            <a:spLocks noGrp="1"/>
          </p:cNvSpPr>
          <p:nvPr>
            <p:ph type="title"/>
          </p:nvPr>
        </p:nvSpPr>
        <p:spPr/>
        <p:txBody>
          <a:bodyPr/>
          <a:lstStyle/>
          <a:p>
            <a:r>
              <a:rPr lang="en-US" dirty="0">
                <a:latin typeface="+mn-lt"/>
              </a:rPr>
              <a:t>Unemployment</a:t>
            </a:r>
          </a:p>
        </p:txBody>
      </p:sp>
      <p:sp>
        <p:nvSpPr>
          <p:cNvPr id="3" name="Content Placeholder 2">
            <a:extLst>
              <a:ext uri="{FF2B5EF4-FFF2-40B4-BE49-F238E27FC236}">
                <a16:creationId xmlns:a16="http://schemas.microsoft.com/office/drawing/2014/main" id="{0A506FBA-5EF5-F099-C469-FC687BBE1C72}"/>
              </a:ext>
            </a:extLst>
          </p:cNvPr>
          <p:cNvSpPr>
            <a:spLocks noGrp="1"/>
          </p:cNvSpPr>
          <p:nvPr>
            <p:ph idx="1"/>
          </p:nvPr>
        </p:nvSpPr>
        <p:spPr/>
        <p:txBody>
          <a:bodyPr/>
          <a:lstStyle/>
          <a:p>
            <a:r>
              <a:rPr lang="en-US" b="1" dirty="0">
                <a:solidFill>
                  <a:srgbClr val="C00000"/>
                </a:solidFill>
                <a:latin typeface="+mn-lt"/>
              </a:rPr>
              <a:t>Natural rate of unemployment*</a:t>
            </a:r>
          </a:p>
          <a:p>
            <a:pPr lvl="1">
              <a:buFont typeface="Arial" panose="020B0604020202020204" pitchFamily="34" charset="0"/>
              <a:buChar char="•"/>
            </a:pPr>
            <a:r>
              <a:rPr lang="en-US" dirty="0">
                <a:latin typeface="+mn-lt"/>
              </a:rPr>
              <a:t>Normal rate of unemployment around which the unemployment rate fluctuates </a:t>
            </a:r>
          </a:p>
          <a:p>
            <a:r>
              <a:rPr lang="en-US" b="1" dirty="0">
                <a:solidFill>
                  <a:srgbClr val="C00000"/>
                </a:solidFill>
                <a:latin typeface="+mn-lt"/>
              </a:rPr>
              <a:t>Cyclical unemployment*</a:t>
            </a:r>
          </a:p>
          <a:p>
            <a:pPr lvl="1">
              <a:buFont typeface="Arial" panose="020B0604020202020204" pitchFamily="34" charset="0"/>
              <a:buChar char="•"/>
            </a:pPr>
            <a:r>
              <a:rPr lang="en-US" dirty="0">
                <a:latin typeface="+mn-lt"/>
              </a:rPr>
              <a:t>Deviation of unemployment from its natural rate</a:t>
            </a:r>
          </a:p>
          <a:p>
            <a:pPr lvl="1">
              <a:buFont typeface="Arial" panose="020B0604020202020204" pitchFamily="34" charset="0"/>
              <a:buChar char="•"/>
            </a:pPr>
            <a:r>
              <a:rPr lang="en-US" dirty="0">
                <a:latin typeface="+mn-lt"/>
              </a:rPr>
              <a:t>Associated with short-run fluctuations in economic activity</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7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1337520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latin typeface="+mn-lt"/>
              </a:rPr>
              <a:t>Figure 2 Unemployment Rate since 1960</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3" y="1339002"/>
            <a:ext cx="11445526" cy="1470489"/>
          </a:xfrm>
        </p:spPr>
        <p:txBody>
          <a:bodyPr/>
          <a:lstStyle/>
          <a:p>
            <a:r>
              <a:rPr lang="en-US" sz="2200" b="0" dirty="0">
                <a:latin typeface="+mn-lt"/>
              </a:rPr>
              <a:t>This graph uses annual data on the U.S. unemployment rate to show the percentage of the labor force without a job. The natural rate of unemployment is the normal level of unemployment around which the unemployment rate fluctuates.</a:t>
            </a:r>
          </a:p>
        </p:txBody>
      </p:sp>
      <p:pic>
        <p:nvPicPr>
          <p:cNvPr id="9" name="Picture 3" descr="The figure shows a table that shows the definitions of joblessness for the US economy.  The data is based upon information from December 2021.  The table is composed of three columns and six rows.  Column 1 is the term used for the measure.  Column 2 is the description of this measure.  Column 3 is the rate of unemployment for that specific measure.  Beginning with row 1, the measure is called U-1, and its description is “Persons unemployed 15 weeks or longer, as a percent of the civilian labor force (includes only very long- term unemployed);” the rate is 1.7%.  For row 2, the measure is U-2, and its description is: “Job losers and persons who have completed temporary jobs, as a percent of the civilian labor force (excludes job leavers);” the rate for this measure is 1.9%.  For row 3, the measure is U-3; and the description is “Total unemployed, as a percent of the civilian labor force (official unemployment rate);” this rate is 3.9%.  For row 4, the measure is U-4, and its description is “Total unemployed, plus discouraged workers, as a percent of the civilian labor force plus discouraged workers,” and the rate is 4.3%.  Row 5 is measure U-5, and its description is “Total unemployed plus all marginally attached workers, as a percent of the civilian labor force plus all marginally attached workers,” and this rate is 4.9%.  Row 6 is U-6, and the description is “Total unemployed, plus all marginally attached workers, plus total employed part-time for economic reasons, as a percent of the civilian labor force plus all marginally attached workers,” and this rate is 7.3%.  ">
            <a:extLst>
              <a:ext uri="{FF2B5EF4-FFF2-40B4-BE49-F238E27FC236}">
                <a16:creationId xmlns:a16="http://schemas.microsoft.com/office/drawing/2014/main" id="{1D08CA5B-6A96-8FEA-0368-8F5176E730DE}"/>
              </a:ext>
            </a:extLst>
          </p:cNvPr>
          <p:cNvPicPr>
            <a:picLocks noGrp="1" noChangeAspect="1"/>
          </p:cNvPicPr>
          <p:nvPr>
            <p:ph sz="half" idx="2"/>
          </p:nvPr>
        </p:nvPicPr>
        <p:blipFill>
          <a:blip r:embed="rId2"/>
          <a:stretch>
            <a:fillRect/>
          </a:stretch>
        </p:blipFill>
        <p:spPr>
          <a:xfrm>
            <a:off x="2767658" y="2538761"/>
            <a:ext cx="7406957" cy="3200400"/>
          </a:xfrm>
        </p:spPr>
      </p:pic>
      <p:sp>
        <p:nvSpPr>
          <p:cNvPr id="5" name="Text Placeholder 4">
            <a:extLst>
              <a:ext uri="{FF2B5EF4-FFF2-40B4-BE49-F238E27FC236}">
                <a16:creationId xmlns:a16="http://schemas.microsoft.com/office/drawing/2014/main" id="{0B28EEF6-F38E-FBA0-DAC6-83DE26E60AD7}"/>
              </a:ext>
            </a:extLst>
          </p:cNvPr>
          <p:cNvSpPr>
            <a:spLocks noGrp="1"/>
          </p:cNvSpPr>
          <p:nvPr>
            <p:ph type="body" sz="quarter" idx="13"/>
          </p:nvPr>
        </p:nvSpPr>
        <p:spPr>
          <a:xfrm>
            <a:off x="3042136" y="5808278"/>
            <a:ext cx="6858000" cy="274320"/>
          </a:xfrm>
        </p:spPr>
        <p:txBody>
          <a:bodyPr/>
          <a:lstStyle/>
          <a:p>
            <a:pPr marL="0" indent="0" algn="ctr">
              <a:buNone/>
            </a:pPr>
            <a:r>
              <a:rPr lang="en-US" sz="1600" dirty="0">
                <a:latin typeface="+mn-lt"/>
              </a:rPr>
              <a:t>Source: U.S. Department of Labor, Congressional Budget Office.</a:t>
            </a:r>
          </a:p>
        </p:txBody>
      </p:sp>
    </p:spTree>
    <p:extLst>
      <p:ext uri="{BB962C8B-B14F-4D97-AF65-F5344CB8AC3E}">
        <p14:creationId xmlns:p14="http://schemas.microsoft.com/office/powerpoint/2010/main" val="1346611720"/>
      </p:ext>
    </p:extLst>
  </p:cSld>
  <p:clrMapOvr>
    <a:masterClrMapping/>
  </p:clrMapOvr>
  <p:extLst mod="1"/>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latin typeface="+mn-lt"/>
              </a:rPr>
              <a:t>Figure 3 Labor-Force Participation Rates for Men and Women since 1950</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3" y="1793890"/>
            <a:ext cx="11241915" cy="1032507"/>
          </a:xfrm>
        </p:spPr>
        <p:txBody>
          <a:bodyPr/>
          <a:lstStyle/>
          <a:p>
            <a:r>
              <a:rPr lang="en-US" sz="2000" b="0" dirty="0">
                <a:latin typeface="+mn-lt"/>
              </a:rPr>
              <a:t>This figure shows the percentage of adult men and women who are members of the labor force. It shows that, over the past several decades, women have entered the labor force, and men have left it.</a:t>
            </a:r>
          </a:p>
        </p:txBody>
      </p:sp>
      <p:pic>
        <p:nvPicPr>
          <p:cNvPr id="8" name="Picture 3" descr="The figure shows a line graph that plots two data values:  the labor force participation rates for men and for women, as a percentage of the total population by gender.   The graph is shown on a rectangular coordinate system.  The horizontal axis is the calendar year, from 1950 through 2020, in five-year increments.  The vertical axis is the labor force participation rate, as a percentage value, with values that start at 0 and go up to 100%.  The value starts at near 85% in 1950 has gradually decreased over this entire period, falling below 70% by 2021.  In contrast, labor force participation for women has steadily increased over this same period.  In 1950, the participation rate was about 35%, and increased consistently up through the late 1990’s, reaching 60%.  The value held steady until the end of the 2000s, and has declined slightly since that time, reaching 56% in 2021.">
            <a:extLst>
              <a:ext uri="{FF2B5EF4-FFF2-40B4-BE49-F238E27FC236}">
                <a16:creationId xmlns:a16="http://schemas.microsoft.com/office/drawing/2014/main" id="{B2B689C4-918C-C53A-792E-F190B5E5190D}"/>
              </a:ext>
            </a:extLst>
          </p:cNvPr>
          <p:cNvPicPr>
            <a:picLocks noGrp="1" noChangeAspect="1"/>
          </p:cNvPicPr>
          <p:nvPr>
            <p:ph sz="half" idx="2"/>
          </p:nvPr>
        </p:nvPicPr>
        <p:blipFill>
          <a:blip r:embed="rId2"/>
          <a:stretch>
            <a:fillRect/>
          </a:stretch>
        </p:blipFill>
        <p:spPr>
          <a:xfrm>
            <a:off x="3398520" y="2885024"/>
            <a:ext cx="5394960" cy="2915391"/>
          </a:xfrm>
        </p:spPr>
      </p:pic>
      <p:sp>
        <p:nvSpPr>
          <p:cNvPr id="5" name="Text Placeholder 4">
            <a:extLst>
              <a:ext uri="{FF2B5EF4-FFF2-40B4-BE49-F238E27FC236}">
                <a16:creationId xmlns:a16="http://schemas.microsoft.com/office/drawing/2014/main" id="{0B28EEF6-F38E-FBA0-DAC6-83DE26E60AD7}"/>
              </a:ext>
            </a:extLst>
          </p:cNvPr>
          <p:cNvSpPr>
            <a:spLocks noGrp="1"/>
          </p:cNvSpPr>
          <p:nvPr>
            <p:ph type="body" sz="quarter" idx="13"/>
          </p:nvPr>
        </p:nvSpPr>
        <p:spPr>
          <a:xfrm>
            <a:off x="4212399" y="5821460"/>
            <a:ext cx="3767202" cy="274320"/>
          </a:xfrm>
        </p:spPr>
        <p:txBody>
          <a:bodyPr/>
          <a:lstStyle/>
          <a:p>
            <a:pPr marL="0" indent="0" algn="ctr">
              <a:buNone/>
            </a:pPr>
            <a:r>
              <a:rPr lang="en-US" sz="1600" dirty="0">
                <a:latin typeface="+mn-lt"/>
              </a:rPr>
              <a:t>Source: U.S. Department of Labor.</a:t>
            </a:r>
          </a:p>
        </p:txBody>
      </p:sp>
    </p:spTree>
    <p:extLst>
      <p:ext uri="{BB962C8B-B14F-4D97-AF65-F5344CB8AC3E}">
        <p14:creationId xmlns:p14="http://schemas.microsoft.com/office/powerpoint/2010/main" val="1950618929"/>
      </p:ext>
    </p:extLst>
  </p:cSld>
  <p:clrMapOvr>
    <a:masterClrMapping/>
  </p:clrMapOvr>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4BD8-2145-FBE7-78B5-9B1476537229}"/>
              </a:ext>
            </a:extLst>
          </p:cNvPr>
          <p:cNvSpPr>
            <a:spLocks noGrp="1"/>
          </p:cNvSpPr>
          <p:nvPr>
            <p:ph type="title"/>
          </p:nvPr>
        </p:nvSpPr>
        <p:spPr/>
        <p:txBody>
          <a:bodyPr/>
          <a:lstStyle/>
          <a:p>
            <a:r>
              <a:rPr lang="en-US" dirty="0">
                <a:latin typeface="+mn-lt"/>
              </a:rPr>
              <a:t>Does the Unemployment Rate Measure What We Want It to Measure?</a:t>
            </a:r>
          </a:p>
        </p:txBody>
      </p:sp>
      <p:sp>
        <p:nvSpPr>
          <p:cNvPr id="3" name="Content Placeholder 2">
            <a:extLst>
              <a:ext uri="{FF2B5EF4-FFF2-40B4-BE49-F238E27FC236}">
                <a16:creationId xmlns:a16="http://schemas.microsoft.com/office/drawing/2014/main" id="{EFE74E16-80B6-84EE-62E6-5D1F6F6DE483}"/>
              </a:ext>
            </a:extLst>
          </p:cNvPr>
          <p:cNvSpPr>
            <a:spLocks noGrp="1"/>
          </p:cNvSpPr>
          <p:nvPr>
            <p:ph idx="1"/>
          </p:nvPr>
        </p:nvSpPr>
        <p:spPr/>
        <p:txBody>
          <a:bodyPr/>
          <a:lstStyle/>
          <a:p>
            <a:r>
              <a:rPr lang="en-US" altLang="en-US" dirty="0">
                <a:latin typeface="+mn-lt"/>
              </a:rPr>
              <a:t>The unemployment rate</a:t>
            </a:r>
          </a:p>
          <a:p>
            <a:pPr lvl="1">
              <a:buFont typeface="Arial" panose="020B0604020202020204" pitchFamily="34" charset="0"/>
              <a:buChar char="•"/>
            </a:pPr>
            <a:r>
              <a:rPr lang="en-US" altLang="en-US" dirty="0">
                <a:latin typeface="+mn-lt"/>
              </a:rPr>
              <a:t>Not a perfect indicator of joblessness or the health of the labor market</a:t>
            </a:r>
          </a:p>
          <a:p>
            <a:pPr lvl="2">
              <a:buSzPct val="100000"/>
              <a:buFont typeface="Arial" panose="020B0604020202020204" pitchFamily="34" charset="0"/>
              <a:buChar char="•"/>
            </a:pPr>
            <a:r>
              <a:rPr lang="en-US" altLang="en-US" dirty="0">
                <a:latin typeface="+mn-lt"/>
              </a:rPr>
              <a:t>It excludes discouraged workers</a:t>
            </a:r>
          </a:p>
          <a:p>
            <a:pPr lvl="2">
              <a:buSzPct val="100000"/>
              <a:buFont typeface="Arial" panose="020B0604020202020204" pitchFamily="34" charset="0"/>
              <a:buChar char="•"/>
            </a:pPr>
            <a:r>
              <a:rPr lang="en-US" altLang="en-US" dirty="0">
                <a:latin typeface="+mn-lt"/>
              </a:rPr>
              <a:t>It does not distinguish between full-time and part-time work, or people working part time because full-time jobs not available</a:t>
            </a:r>
          </a:p>
          <a:p>
            <a:pPr lvl="2">
              <a:buSzPct val="100000"/>
              <a:buFont typeface="Arial" panose="020B0604020202020204" pitchFamily="34" charset="0"/>
              <a:buChar char="•"/>
            </a:pPr>
            <a:r>
              <a:rPr lang="en-US" altLang="en-US" dirty="0">
                <a:latin typeface="+mn-lt"/>
              </a:rPr>
              <a:t>Some people misreport their work status  </a:t>
            </a:r>
          </a:p>
          <a:p>
            <a:pPr lvl="1">
              <a:buFont typeface="Arial" panose="020B0604020202020204" pitchFamily="34" charset="0"/>
              <a:buChar char="•"/>
            </a:pPr>
            <a:r>
              <a:rPr lang="en-US" altLang="en-US" dirty="0">
                <a:latin typeface="+mn-lt"/>
              </a:rPr>
              <a:t>Still a very useful barometer of the labor market &amp; economy</a:t>
            </a:r>
          </a:p>
        </p:txBody>
      </p:sp>
    </p:spTree>
    <p:extLst>
      <p:ext uri="{BB962C8B-B14F-4D97-AF65-F5344CB8AC3E}">
        <p14:creationId xmlns:p14="http://schemas.microsoft.com/office/powerpoint/2010/main" val="533868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0A68A-99D6-86DF-0397-551EF54F1B6C}"/>
              </a:ext>
            </a:extLst>
          </p:cNvPr>
          <p:cNvSpPr>
            <a:spLocks noGrp="1"/>
          </p:cNvSpPr>
          <p:nvPr>
            <p:ph type="title"/>
          </p:nvPr>
        </p:nvSpPr>
        <p:spPr/>
        <p:txBody>
          <a:bodyPr/>
          <a:lstStyle/>
          <a:p>
            <a:r>
              <a:rPr lang="en-US" dirty="0">
                <a:latin typeface="+mn-lt"/>
              </a:rPr>
              <a:t>Discouraged Workers</a:t>
            </a:r>
          </a:p>
        </p:txBody>
      </p:sp>
      <p:sp>
        <p:nvSpPr>
          <p:cNvPr id="3" name="Content Placeholder 2">
            <a:extLst>
              <a:ext uri="{FF2B5EF4-FFF2-40B4-BE49-F238E27FC236}">
                <a16:creationId xmlns:a16="http://schemas.microsoft.com/office/drawing/2014/main" id="{54627B50-D3ED-8274-8C6D-58CEF8874D8A}"/>
              </a:ext>
            </a:extLst>
          </p:cNvPr>
          <p:cNvSpPr>
            <a:spLocks noGrp="1"/>
          </p:cNvSpPr>
          <p:nvPr>
            <p:ph idx="1"/>
          </p:nvPr>
        </p:nvSpPr>
        <p:spPr/>
        <p:txBody>
          <a:bodyPr vert="horz" lIns="91440" tIns="45720" rIns="91440" bIns="45720" rtlCol="0" anchor="t">
            <a:noAutofit/>
          </a:bodyPr>
          <a:lstStyle/>
          <a:p>
            <a:r>
              <a:rPr lang="en-US" b="1" dirty="0">
                <a:solidFill>
                  <a:srgbClr val="C00000"/>
                </a:solidFill>
                <a:latin typeface="+mn-lt"/>
              </a:rPr>
              <a:t>Discouraged workers*</a:t>
            </a:r>
          </a:p>
          <a:p>
            <a:pPr lvl="1">
              <a:buFont typeface="Arial" panose="020B0604020202020204" pitchFamily="34" charset="0"/>
              <a:buChar char="•"/>
            </a:pPr>
            <a:r>
              <a:rPr lang="en-US" dirty="0">
                <a:latin typeface="+mn-lt"/>
              </a:rPr>
              <a:t>Individuals who would like to work but have given up looking for a job</a:t>
            </a:r>
          </a:p>
          <a:p>
            <a:r>
              <a:rPr lang="en-US" altLang="en-US" dirty="0">
                <a:latin typeface="+mn-lt"/>
              </a:rPr>
              <a:t>Some of those who report being unemployed may not be trying hard to find a job</a:t>
            </a:r>
          </a:p>
          <a:p>
            <a:pPr lvl="1">
              <a:buFont typeface="Arial" panose="020B0604020202020204" pitchFamily="34" charset="0"/>
              <a:buChar char="•"/>
            </a:pPr>
            <a:r>
              <a:rPr lang="en-US" altLang="en-US" dirty="0">
                <a:latin typeface="+mn-lt"/>
              </a:rPr>
              <a:t>Want to qualify for a government help</a:t>
            </a:r>
          </a:p>
          <a:p>
            <a:pPr lvl="1">
              <a:buFont typeface="Arial" panose="020B0604020202020204" pitchFamily="34" charset="0"/>
              <a:buChar char="•"/>
            </a:pPr>
            <a:r>
              <a:rPr lang="en-US" altLang="en-US" dirty="0">
                <a:latin typeface="+mn-lt"/>
              </a:rPr>
              <a:t>Working but paid “under the table”</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4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b="0" i="0" u="none" strike="noStrike" kern="1200" cap="none" spc="0" normalizeH="0" baseline="0" noProof="0" dirty="0">
              <a:ln>
                <a:noFill/>
              </a:ln>
              <a:solidFill>
                <a:srgbClr val="282F7C"/>
              </a:solidFill>
              <a:effectLst/>
              <a:uLnTx/>
              <a:uFillTx/>
              <a:latin typeface="+mn-lt"/>
            </a:endParaRPr>
          </a:p>
        </p:txBody>
      </p:sp>
    </p:spTree>
    <p:extLst>
      <p:ext uri="{BB962C8B-B14F-4D97-AF65-F5344CB8AC3E}">
        <p14:creationId xmlns:p14="http://schemas.microsoft.com/office/powerpoint/2010/main" val="185658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CB380-EC61-C67B-4158-1C5DFCC098A6}"/>
              </a:ext>
            </a:extLst>
          </p:cNvPr>
          <p:cNvSpPr>
            <a:spLocks noGrp="1"/>
          </p:cNvSpPr>
          <p:nvPr>
            <p:ph type="title"/>
          </p:nvPr>
        </p:nvSpPr>
        <p:spPr/>
        <p:txBody>
          <a:bodyPr/>
          <a:lstStyle/>
          <a:p>
            <a:r>
              <a:rPr lang="en-US" dirty="0">
                <a:latin typeface="+mn-lt"/>
              </a:rPr>
              <a:t>Active Learning 2: Limitations of the Unemployment Rate</a:t>
            </a:r>
          </a:p>
        </p:txBody>
      </p:sp>
      <p:sp>
        <p:nvSpPr>
          <p:cNvPr id="3" name="Content Placeholder 2">
            <a:extLst>
              <a:ext uri="{FF2B5EF4-FFF2-40B4-BE49-F238E27FC236}">
                <a16:creationId xmlns:a16="http://schemas.microsoft.com/office/drawing/2014/main" id="{0E486CE3-D1E7-F029-FB1E-440ED5DD3EFE}"/>
              </a:ext>
            </a:extLst>
          </p:cNvPr>
          <p:cNvSpPr>
            <a:spLocks noGrp="1"/>
          </p:cNvSpPr>
          <p:nvPr>
            <p:ph idx="1"/>
          </p:nvPr>
        </p:nvSpPr>
        <p:spPr/>
        <p:txBody>
          <a:bodyPr/>
          <a:lstStyle/>
          <a:p>
            <a:r>
              <a:rPr lang="en-US" dirty="0">
                <a:latin typeface="+mn-lt"/>
              </a:rPr>
              <a:t>In each of the following, what happens to the unemployment rate? Does the unemployment rate give an accurate impression of what’s happening in the labor market?</a:t>
            </a:r>
          </a:p>
          <a:p>
            <a:pPr marL="914400" lvl="1" indent="-457200">
              <a:buFont typeface="+mj-lt"/>
              <a:buAutoNum type="alphaUcPeriod"/>
            </a:pPr>
            <a:r>
              <a:rPr lang="en-US" dirty="0">
                <a:latin typeface="+mn-lt"/>
              </a:rPr>
              <a:t>Hailey lost her job and begins looking for a new one</a:t>
            </a:r>
          </a:p>
          <a:p>
            <a:pPr marL="914400" lvl="1" indent="-457200">
              <a:buFont typeface="+mj-lt"/>
              <a:buAutoNum type="alphaUcPeriod"/>
            </a:pPr>
            <a:r>
              <a:rPr lang="en-US" dirty="0">
                <a:latin typeface="+mn-lt"/>
              </a:rPr>
              <a:t>Josiah, a steelworker who has been out of work since his mill closed last year, becomes discouraged and gives up looking for work</a:t>
            </a:r>
          </a:p>
        </p:txBody>
      </p:sp>
    </p:spTree>
    <p:extLst>
      <p:ext uri="{BB962C8B-B14F-4D97-AF65-F5344CB8AC3E}">
        <p14:creationId xmlns:p14="http://schemas.microsoft.com/office/powerpoint/2010/main" val="1738898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(1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buNone/>
            </a:pPr>
            <a:r>
              <a:rPr lang="en-US" dirty="0">
                <a:latin typeface="+mn-lt"/>
              </a:rPr>
              <a:t>By the end of this chapter, you should be able to:</a:t>
            </a:r>
          </a:p>
          <a:p>
            <a:pPr>
              <a:spcBef>
                <a:spcPts val="800"/>
              </a:spcBef>
            </a:pPr>
            <a:r>
              <a:rPr lang="en-US" dirty="0">
                <a:latin typeface="+mn-lt"/>
              </a:rPr>
              <a:t>Explain why a natural rate of unemployment exists.</a:t>
            </a:r>
          </a:p>
          <a:p>
            <a:pPr>
              <a:spcBef>
                <a:spcPts val="800"/>
              </a:spcBef>
            </a:pPr>
            <a:r>
              <a:rPr lang="en-US" dirty="0">
                <a:latin typeface="+mn-lt"/>
              </a:rPr>
              <a:t>Analyze the presence of unemployment in an economy.</a:t>
            </a:r>
          </a:p>
          <a:p>
            <a:pPr>
              <a:spcBef>
                <a:spcPts val="800"/>
              </a:spcBef>
            </a:pPr>
            <a:r>
              <a:rPr lang="en-US" dirty="0">
                <a:latin typeface="+mn-lt"/>
              </a:rPr>
              <a:t>Categorize the type of unemployment in a given scenario as structural, frictional, or cyclical.</a:t>
            </a:r>
          </a:p>
          <a:p>
            <a:pPr>
              <a:spcBef>
                <a:spcPts val="800"/>
              </a:spcBef>
            </a:pPr>
            <a:r>
              <a:rPr lang="en-US" dirty="0">
                <a:latin typeface="+mn-lt"/>
              </a:rPr>
              <a:t>Identify an individual's employment status in a given scenario.</a:t>
            </a:r>
          </a:p>
          <a:p>
            <a:pPr>
              <a:spcBef>
                <a:spcPts val="800"/>
              </a:spcBef>
            </a:pPr>
            <a:r>
              <a:rPr lang="en-US" dirty="0">
                <a:latin typeface="+mn-lt"/>
              </a:rPr>
              <a:t>Calculate the labor force participation rate in a given scenario.</a:t>
            </a:r>
          </a:p>
        </p:txBody>
      </p:sp>
    </p:spTree>
    <p:extLst>
      <p:ext uri="{BB962C8B-B14F-4D97-AF65-F5344CB8AC3E}">
        <p14:creationId xmlns:p14="http://schemas.microsoft.com/office/powerpoint/2010/main" val="3253170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CB380-EC61-C67B-4158-1C5DFCC098A6}"/>
              </a:ext>
            </a:extLst>
          </p:cNvPr>
          <p:cNvSpPr>
            <a:spLocks noGrp="1"/>
          </p:cNvSpPr>
          <p:nvPr>
            <p:ph type="title"/>
          </p:nvPr>
        </p:nvSpPr>
        <p:spPr/>
        <p:txBody>
          <a:bodyPr/>
          <a:lstStyle/>
          <a:p>
            <a:r>
              <a:rPr lang="en-US" dirty="0">
                <a:latin typeface="+mn-lt"/>
              </a:rPr>
              <a:t>Active Learning 2: Answers</a:t>
            </a:r>
          </a:p>
        </p:txBody>
      </p:sp>
      <p:sp>
        <p:nvSpPr>
          <p:cNvPr id="3" name="Content Placeholder 2">
            <a:extLst>
              <a:ext uri="{FF2B5EF4-FFF2-40B4-BE49-F238E27FC236}">
                <a16:creationId xmlns:a16="http://schemas.microsoft.com/office/drawing/2014/main" id="{0E486CE3-D1E7-F029-FB1E-440ED5DD3EFE}"/>
              </a:ext>
            </a:extLst>
          </p:cNvPr>
          <p:cNvSpPr>
            <a:spLocks noGrp="1"/>
          </p:cNvSpPr>
          <p:nvPr>
            <p:ph idx="1"/>
          </p:nvPr>
        </p:nvSpPr>
        <p:spPr/>
        <p:txBody>
          <a:bodyPr/>
          <a:lstStyle/>
          <a:p>
            <a:pPr marL="457200" indent="-457200">
              <a:spcBef>
                <a:spcPts val="800"/>
              </a:spcBef>
              <a:spcAft>
                <a:spcPts val="500"/>
              </a:spcAft>
              <a:buFont typeface="+mj-lt"/>
              <a:buAutoNum type="alphaUcPeriod"/>
            </a:pPr>
            <a:r>
              <a:rPr lang="en-US" sz="2200" dirty="0">
                <a:latin typeface="+mn-lt"/>
              </a:rPr>
              <a:t>Unemployment rate rises</a:t>
            </a:r>
          </a:p>
          <a:p>
            <a:pPr lvl="1">
              <a:spcBef>
                <a:spcPts val="800"/>
              </a:spcBef>
              <a:spcAft>
                <a:spcPts val="500"/>
              </a:spcAft>
              <a:buFont typeface="Arial" panose="020B0604020202020204" pitchFamily="34" charset="0"/>
              <a:buChar char="•"/>
            </a:pPr>
            <a:r>
              <a:rPr lang="en-US" sz="2200" dirty="0">
                <a:latin typeface="+mn-lt"/>
              </a:rPr>
              <a:t>Number of unemployed increases, labor force stays the same</a:t>
            </a:r>
          </a:p>
          <a:p>
            <a:pPr lvl="1">
              <a:spcBef>
                <a:spcPts val="800"/>
              </a:spcBef>
              <a:spcAft>
                <a:spcPts val="500"/>
              </a:spcAft>
              <a:buFont typeface="Arial" panose="020B0604020202020204" pitchFamily="34" charset="0"/>
              <a:buChar char="•"/>
            </a:pPr>
            <a:r>
              <a:rPr lang="en-US" sz="2200" dirty="0">
                <a:latin typeface="+mn-lt"/>
              </a:rPr>
              <a:t>A rising unemployment rate gives the impression that the labor market is worsening, and it is </a:t>
            </a:r>
          </a:p>
          <a:p>
            <a:pPr marL="457200" indent="-457200">
              <a:spcBef>
                <a:spcPts val="800"/>
              </a:spcBef>
              <a:spcAft>
                <a:spcPts val="500"/>
              </a:spcAft>
              <a:buFont typeface="+mj-lt"/>
              <a:buAutoNum type="alphaUcPeriod"/>
            </a:pPr>
            <a:r>
              <a:rPr lang="en-US" sz="2200" dirty="0">
                <a:latin typeface="+mn-lt"/>
              </a:rPr>
              <a:t>Discouraged workers would like to work but have given up looking for jobs. Classified as “not in the labor force” rather than “unemployed” </a:t>
            </a:r>
          </a:p>
          <a:p>
            <a:pPr lvl="1">
              <a:spcBef>
                <a:spcPts val="800"/>
              </a:spcBef>
              <a:spcAft>
                <a:spcPts val="500"/>
              </a:spcAft>
              <a:buFont typeface="Arial" panose="020B0604020202020204" pitchFamily="34" charset="0"/>
              <a:buChar char="•"/>
            </a:pPr>
            <a:r>
              <a:rPr lang="en-US" sz="2200" dirty="0">
                <a:latin typeface="+mn-lt"/>
              </a:rPr>
              <a:t>Unemployment rate falls because Josiah is no longer counted as unemployed</a:t>
            </a:r>
          </a:p>
          <a:p>
            <a:pPr lvl="1">
              <a:spcBef>
                <a:spcPts val="800"/>
              </a:spcBef>
              <a:spcAft>
                <a:spcPts val="500"/>
              </a:spcAft>
              <a:buFont typeface="Arial" panose="020B0604020202020204" pitchFamily="34" charset="0"/>
              <a:buChar char="•"/>
            </a:pPr>
            <a:r>
              <a:rPr lang="en-US" sz="2200" dirty="0">
                <a:latin typeface="+mn-lt"/>
              </a:rPr>
              <a:t>A falling unemployment rate gives the impression that the labor market is improving, but it is not</a:t>
            </a:r>
          </a:p>
        </p:txBody>
      </p:sp>
    </p:spTree>
    <p:extLst>
      <p:ext uri="{BB962C8B-B14F-4D97-AF65-F5344CB8AC3E}">
        <p14:creationId xmlns:p14="http://schemas.microsoft.com/office/powerpoint/2010/main" val="4209491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6F575-C083-76BE-543D-8DDC0048B4E6}"/>
              </a:ext>
            </a:extLst>
          </p:cNvPr>
          <p:cNvSpPr>
            <a:spLocks noGrp="1"/>
          </p:cNvSpPr>
          <p:nvPr>
            <p:ph type="title"/>
          </p:nvPr>
        </p:nvSpPr>
        <p:spPr/>
        <p:txBody>
          <a:bodyPr/>
          <a:lstStyle/>
          <a:p>
            <a:r>
              <a:rPr lang="en-US" dirty="0">
                <a:latin typeface="+mn-lt"/>
              </a:rPr>
              <a:t>How Long Are the Unemployed without Work?</a:t>
            </a:r>
          </a:p>
        </p:txBody>
      </p:sp>
      <p:sp>
        <p:nvSpPr>
          <p:cNvPr id="3" name="Content Placeholder 2">
            <a:extLst>
              <a:ext uri="{FF2B5EF4-FFF2-40B4-BE49-F238E27FC236}">
                <a16:creationId xmlns:a16="http://schemas.microsoft.com/office/drawing/2014/main" id="{DCF59D4E-882F-09C6-0FA0-0B694A7042B3}"/>
              </a:ext>
            </a:extLst>
          </p:cNvPr>
          <p:cNvSpPr>
            <a:spLocks noGrp="1"/>
          </p:cNvSpPr>
          <p:nvPr>
            <p:ph idx="1"/>
          </p:nvPr>
        </p:nvSpPr>
        <p:spPr/>
        <p:txBody>
          <a:bodyPr/>
          <a:lstStyle/>
          <a:p>
            <a:r>
              <a:rPr lang="en-US" dirty="0">
                <a:latin typeface="+mn-lt"/>
              </a:rPr>
              <a:t>Most spells of unemployment are short</a:t>
            </a:r>
          </a:p>
          <a:p>
            <a:pPr lvl="1">
              <a:buFont typeface="Arial" panose="020B0604020202020204" pitchFamily="34" charset="0"/>
              <a:buChar char="•"/>
            </a:pPr>
            <a:r>
              <a:rPr lang="en-US" dirty="0">
                <a:latin typeface="+mn-lt"/>
              </a:rPr>
              <a:t>Typically, 1/3 of the unemployed have been unemployed under 5 weeks, 2/3 have been unemployed under 14 weeks</a:t>
            </a:r>
          </a:p>
          <a:p>
            <a:pPr lvl="1">
              <a:buFont typeface="Arial" panose="020B0604020202020204" pitchFamily="34" charset="0"/>
              <a:buChar char="•"/>
            </a:pPr>
            <a:r>
              <a:rPr lang="en-US" dirty="0">
                <a:latin typeface="+mn-lt"/>
              </a:rPr>
              <a:t>Only 19.3% have been unemployed over 6 months</a:t>
            </a:r>
          </a:p>
          <a:p>
            <a:r>
              <a:rPr lang="en-US" dirty="0">
                <a:latin typeface="+mn-lt"/>
              </a:rPr>
              <a:t>Most unemployment observed at any given time is long term</a:t>
            </a:r>
          </a:p>
          <a:p>
            <a:pPr lvl="1">
              <a:buFont typeface="Arial" panose="020B0604020202020204" pitchFamily="34" charset="0"/>
              <a:buChar char="•"/>
            </a:pPr>
            <a:r>
              <a:rPr lang="en-US" dirty="0">
                <a:latin typeface="+mn-lt"/>
              </a:rPr>
              <a:t>The small group of long-term unemployed persons has fairly little turnover, so it accounts for most of unemployment observed over time</a:t>
            </a:r>
          </a:p>
        </p:txBody>
      </p:sp>
    </p:spTree>
    <p:extLst>
      <p:ext uri="{BB962C8B-B14F-4D97-AF65-F5344CB8AC3E}">
        <p14:creationId xmlns:p14="http://schemas.microsoft.com/office/powerpoint/2010/main" val="3329448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234462" y="215340"/>
            <a:ext cx="11723076" cy="652170"/>
          </a:xfrm>
        </p:spPr>
        <p:txBody>
          <a:bodyPr/>
          <a:lstStyle/>
          <a:p>
            <a:r>
              <a:rPr lang="en-US" sz="3600" dirty="0">
                <a:latin typeface="+mn-lt"/>
              </a:rPr>
              <a:t>Table 1 Measures of Labor Underutilization (1 of 2)</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330708" y="973278"/>
            <a:ext cx="11410357" cy="652170"/>
          </a:xfrm>
        </p:spPr>
        <p:txBody>
          <a:bodyPr/>
          <a:lstStyle/>
          <a:p>
            <a:r>
              <a:rPr lang="en-US" sz="2000" b="0" dirty="0">
                <a:latin typeface="+mn-lt"/>
              </a:rPr>
              <a:t>The table shows various measures of joblessness for the U.S. economy. The data are for December 2021.</a:t>
            </a:r>
          </a:p>
        </p:txBody>
      </p:sp>
      <p:graphicFrame>
        <p:nvGraphicFramePr>
          <p:cNvPr id="7" name="Table 3">
            <a:extLst>
              <a:ext uri="{FF2B5EF4-FFF2-40B4-BE49-F238E27FC236}">
                <a16:creationId xmlns:a16="http://schemas.microsoft.com/office/drawing/2014/main" id="{9B11003E-0502-516F-0331-51A1C61AB282}"/>
              </a:ext>
            </a:extLst>
          </p:cNvPr>
          <p:cNvGraphicFramePr>
            <a:graphicFrameLocks noGrp="1"/>
          </p:cNvGraphicFramePr>
          <p:nvPr>
            <p:ph sz="half" idx="2"/>
            <p:extLst>
              <p:ext uri="{D42A27DB-BD31-4B8C-83A1-F6EECF244321}">
                <p14:modId xmlns:p14="http://schemas.microsoft.com/office/powerpoint/2010/main" val="3717361181"/>
              </p:ext>
            </p:extLst>
          </p:nvPr>
        </p:nvGraphicFramePr>
        <p:xfrm>
          <a:off x="330708" y="1646863"/>
          <a:ext cx="11530584" cy="448056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3815684919"/>
                    </a:ext>
                  </a:extLst>
                </a:gridCol>
                <a:gridCol w="9153144">
                  <a:extLst>
                    <a:ext uri="{9D8B030D-6E8A-4147-A177-3AD203B41FA5}">
                      <a16:colId xmlns:a16="http://schemas.microsoft.com/office/drawing/2014/main" val="2401822924"/>
                    </a:ext>
                  </a:extLst>
                </a:gridCol>
                <a:gridCol w="1188720">
                  <a:extLst>
                    <a:ext uri="{9D8B030D-6E8A-4147-A177-3AD203B41FA5}">
                      <a16:colId xmlns:a16="http://schemas.microsoft.com/office/drawing/2014/main" val="2775595272"/>
                    </a:ext>
                  </a:extLst>
                </a:gridCol>
              </a:tblGrid>
              <a:tr h="297729">
                <a:tc>
                  <a:txBody>
                    <a:bodyPr/>
                    <a:lstStyle/>
                    <a:p>
                      <a:pPr algn="ctr"/>
                      <a:r>
                        <a:rPr lang="en-US" sz="1800" dirty="0"/>
                        <a:t>Measure</a:t>
                      </a:r>
                    </a:p>
                  </a:txBody>
                  <a:tcPr/>
                </a:tc>
                <a:tc>
                  <a:txBody>
                    <a:bodyPr/>
                    <a:lstStyle/>
                    <a:p>
                      <a:pPr algn="ctr"/>
                      <a:r>
                        <a:rPr lang="en-US" sz="1800" dirty="0"/>
                        <a:t>Description</a:t>
                      </a:r>
                    </a:p>
                  </a:txBody>
                  <a:tcPr/>
                </a:tc>
                <a:tc>
                  <a:txBody>
                    <a:bodyPr/>
                    <a:lstStyle/>
                    <a:p>
                      <a:pPr algn="ctr"/>
                      <a:r>
                        <a:rPr lang="en-US" sz="1800" dirty="0"/>
                        <a:t>Rate</a:t>
                      </a:r>
                    </a:p>
                  </a:txBody>
                  <a:tcPr/>
                </a:tc>
                <a:extLst>
                  <a:ext uri="{0D108BD9-81ED-4DB2-BD59-A6C34878D82A}">
                    <a16:rowId xmlns:a16="http://schemas.microsoft.com/office/drawing/2014/main" val="1935411571"/>
                  </a:ext>
                </a:extLst>
              </a:tr>
              <a:tr h="514259">
                <a:tc>
                  <a:txBody>
                    <a:bodyPr/>
                    <a:lstStyle/>
                    <a:p>
                      <a:pPr algn="ctr"/>
                      <a:r>
                        <a:rPr lang="en-CA" sz="1800" dirty="0"/>
                        <a:t>U-1</a:t>
                      </a:r>
                      <a:endParaRPr lang="en-US" sz="1800" dirty="0"/>
                    </a:p>
                  </a:txBody>
                  <a:tcPr/>
                </a:tc>
                <a:tc>
                  <a:txBody>
                    <a:bodyPr/>
                    <a:lstStyle/>
                    <a:p>
                      <a:r>
                        <a:rPr lang="en-CA" sz="1800" dirty="0"/>
                        <a:t>Persons unemployed 15 weeks or longer, as a percent of the civilian labor force (includes only very long-term unemployed)</a:t>
                      </a:r>
                      <a:endParaRPr lang="en-US" sz="1800" dirty="0"/>
                    </a:p>
                  </a:txBody>
                  <a:tcPr/>
                </a:tc>
                <a:tc>
                  <a:txBody>
                    <a:bodyPr/>
                    <a:lstStyle/>
                    <a:p>
                      <a:pPr algn="ctr"/>
                      <a:r>
                        <a:rPr lang="en-CA" sz="1800" dirty="0"/>
                        <a:t>1.7%</a:t>
                      </a:r>
                      <a:endParaRPr lang="en-US" sz="1800" dirty="0"/>
                    </a:p>
                  </a:txBody>
                  <a:tcPr/>
                </a:tc>
                <a:extLst>
                  <a:ext uri="{0D108BD9-81ED-4DB2-BD59-A6C34878D82A}">
                    <a16:rowId xmlns:a16="http://schemas.microsoft.com/office/drawing/2014/main" val="3726674701"/>
                  </a:ext>
                </a:extLst>
              </a:tr>
              <a:tr h="5142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dirty="0"/>
                        <a:t>U-2</a:t>
                      </a:r>
                      <a:endParaRPr lang="en-US" sz="1800" dirty="0"/>
                    </a:p>
                  </a:txBody>
                  <a:tcPr/>
                </a:tc>
                <a:tc>
                  <a:txBody>
                    <a:bodyPr/>
                    <a:lstStyle/>
                    <a:p>
                      <a:r>
                        <a:rPr lang="en-CA" sz="1800" dirty="0"/>
                        <a:t>Job losers and persons who have completed temporary jobs, as a percent of the civilian labor force (excludes job leavers)</a:t>
                      </a:r>
                      <a:endParaRPr lang="en-US" sz="1800" dirty="0"/>
                    </a:p>
                  </a:txBody>
                  <a:tcPr/>
                </a:tc>
                <a:tc>
                  <a:txBody>
                    <a:bodyPr/>
                    <a:lstStyle/>
                    <a:p>
                      <a:pPr algn="r"/>
                      <a:r>
                        <a:rPr lang="en-CA" sz="1800" dirty="0"/>
                        <a:t>1.9</a:t>
                      </a:r>
                      <a:endParaRPr lang="en-US" sz="1800" dirty="0"/>
                    </a:p>
                  </a:txBody>
                  <a:tcPr marR="539496"/>
                </a:tc>
                <a:extLst>
                  <a:ext uri="{0D108BD9-81ED-4DB2-BD59-A6C34878D82A}">
                    <a16:rowId xmlns:a16="http://schemas.microsoft.com/office/drawing/2014/main" val="1165408830"/>
                  </a:ext>
                </a:extLst>
              </a:tr>
              <a:tr h="29772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dirty="0"/>
                        <a:t>U-3</a:t>
                      </a:r>
                      <a:endParaRPr lang="en-US" sz="1800" dirty="0"/>
                    </a:p>
                  </a:txBody>
                  <a:tcPr/>
                </a:tc>
                <a:tc>
                  <a:txBody>
                    <a:bodyPr/>
                    <a:lstStyle/>
                    <a:p>
                      <a:r>
                        <a:rPr lang="en-CA" sz="1800" dirty="0"/>
                        <a:t>Total unemployed, as a percent of the civilian labor force (official unemployment rate)</a:t>
                      </a:r>
                      <a:endParaRPr lang="en-US" sz="1800" dirty="0"/>
                    </a:p>
                  </a:txBody>
                  <a:tcPr/>
                </a:tc>
                <a:tc>
                  <a:txBody>
                    <a:bodyPr/>
                    <a:lstStyle/>
                    <a:p>
                      <a:pPr algn="r"/>
                      <a:r>
                        <a:rPr lang="en-CA" sz="1800" dirty="0"/>
                        <a:t>3.9</a:t>
                      </a:r>
                      <a:endParaRPr lang="en-US" sz="1800" dirty="0"/>
                    </a:p>
                  </a:txBody>
                  <a:tcPr marR="539496"/>
                </a:tc>
                <a:extLst>
                  <a:ext uri="{0D108BD9-81ED-4DB2-BD59-A6C34878D82A}">
                    <a16:rowId xmlns:a16="http://schemas.microsoft.com/office/drawing/2014/main" val="3215381148"/>
                  </a:ext>
                </a:extLst>
              </a:tr>
              <a:tr h="5142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dirty="0"/>
                        <a:t>U-4</a:t>
                      </a:r>
                      <a:endParaRPr lang="en-US" sz="1800" dirty="0"/>
                    </a:p>
                  </a:txBody>
                  <a:tcPr/>
                </a:tc>
                <a:tc>
                  <a:txBody>
                    <a:bodyPr/>
                    <a:lstStyle/>
                    <a:p>
                      <a:r>
                        <a:rPr lang="en-CA" sz="1800" dirty="0"/>
                        <a:t>Total unemployed, plus discouraged workers, as a percent of the civilian labor force plus discouraged workers</a:t>
                      </a:r>
                      <a:endParaRPr lang="en-US" sz="1800" dirty="0"/>
                    </a:p>
                  </a:txBody>
                  <a:tcPr/>
                </a:tc>
                <a:tc>
                  <a:txBody>
                    <a:bodyPr/>
                    <a:lstStyle/>
                    <a:p>
                      <a:pPr algn="r"/>
                      <a:r>
                        <a:rPr lang="en-CA" sz="1800" dirty="0"/>
                        <a:t>4.3</a:t>
                      </a:r>
                      <a:endParaRPr lang="en-US" sz="1800" dirty="0"/>
                    </a:p>
                  </a:txBody>
                  <a:tcPr marR="539496"/>
                </a:tc>
                <a:extLst>
                  <a:ext uri="{0D108BD9-81ED-4DB2-BD59-A6C34878D82A}">
                    <a16:rowId xmlns:a16="http://schemas.microsoft.com/office/drawing/2014/main" val="1317689281"/>
                  </a:ext>
                </a:extLst>
              </a:tr>
              <a:tr h="5142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dirty="0"/>
                        <a:t>U-5</a:t>
                      </a:r>
                      <a:endParaRPr lang="en-US" sz="1800" dirty="0"/>
                    </a:p>
                  </a:txBody>
                  <a:tcPr/>
                </a:tc>
                <a:tc>
                  <a:txBody>
                    <a:bodyPr/>
                    <a:lstStyle/>
                    <a:p>
                      <a:r>
                        <a:rPr lang="en-CA" sz="1800" dirty="0"/>
                        <a:t>Total unemployed plus all marginally attached workers, as a percent of the civilian labor force plus all marginally attached workers</a:t>
                      </a:r>
                      <a:endParaRPr lang="en-US" sz="1800" dirty="0"/>
                    </a:p>
                  </a:txBody>
                  <a:tcPr/>
                </a:tc>
                <a:tc>
                  <a:txBody>
                    <a:bodyPr/>
                    <a:lstStyle/>
                    <a:p>
                      <a:pPr algn="r"/>
                      <a:r>
                        <a:rPr lang="en-CA" sz="1800" dirty="0"/>
                        <a:t>4.9</a:t>
                      </a:r>
                      <a:endParaRPr lang="en-US" sz="1800" dirty="0"/>
                    </a:p>
                  </a:txBody>
                  <a:tcPr marR="539496"/>
                </a:tc>
                <a:extLst>
                  <a:ext uri="{0D108BD9-81ED-4DB2-BD59-A6C34878D82A}">
                    <a16:rowId xmlns:a16="http://schemas.microsoft.com/office/drawing/2014/main" val="513832247"/>
                  </a:ext>
                </a:extLst>
              </a:tr>
              <a:tr h="7307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800" dirty="0"/>
                        <a:t>U-6</a:t>
                      </a:r>
                      <a:endParaRPr lang="en-US" sz="1800" dirty="0"/>
                    </a:p>
                  </a:txBody>
                  <a:tcPr/>
                </a:tc>
                <a:tc>
                  <a:txBody>
                    <a:bodyPr/>
                    <a:lstStyle/>
                    <a:p>
                      <a:r>
                        <a:rPr lang="en-CA" sz="1800" dirty="0"/>
                        <a:t>Total unemployed, plus all marginally attached workers, plus total employed part-time for economic reasons, as a percent of the civilian labor force plus all marginally attached workers</a:t>
                      </a:r>
                      <a:endParaRPr lang="en-US" sz="1800" dirty="0"/>
                    </a:p>
                  </a:txBody>
                  <a:tcPr/>
                </a:tc>
                <a:tc>
                  <a:txBody>
                    <a:bodyPr/>
                    <a:lstStyle/>
                    <a:p>
                      <a:pPr algn="r"/>
                      <a:r>
                        <a:rPr lang="en-CA" sz="1800" dirty="0"/>
                        <a:t>7.3</a:t>
                      </a:r>
                      <a:endParaRPr lang="en-US" sz="1800" dirty="0"/>
                    </a:p>
                  </a:txBody>
                  <a:tcPr marR="539496"/>
                </a:tc>
                <a:extLst>
                  <a:ext uri="{0D108BD9-81ED-4DB2-BD59-A6C34878D82A}">
                    <a16:rowId xmlns:a16="http://schemas.microsoft.com/office/drawing/2014/main" val="2524363938"/>
                  </a:ext>
                </a:extLst>
              </a:tr>
            </a:tbl>
          </a:graphicData>
        </a:graphic>
      </p:graphicFrame>
    </p:spTree>
    <p:extLst>
      <p:ext uri="{BB962C8B-B14F-4D97-AF65-F5344CB8AC3E}">
        <p14:creationId xmlns:p14="http://schemas.microsoft.com/office/powerpoint/2010/main" val="1934697030"/>
      </p:ext>
    </p:extLst>
  </p:cSld>
  <p:clrMapOvr>
    <a:masterClrMapping/>
  </p:clrMapOvr>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1066800" y="473245"/>
            <a:ext cx="10058400" cy="1217447"/>
          </a:xfrm>
        </p:spPr>
        <p:txBody>
          <a:bodyPr/>
          <a:lstStyle/>
          <a:p>
            <a:r>
              <a:rPr lang="en-US" dirty="0">
                <a:latin typeface="+mn-lt"/>
              </a:rPr>
              <a:t>Table 1 Measures of Labor Underutilization (2 of 2)</a:t>
            </a:r>
          </a:p>
        </p:txBody>
      </p:sp>
      <p:sp>
        <p:nvSpPr>
          <p:cNvPr id="5" name="Content Placeholder 2">
            <a:extLst>
              <a:ext uri="{FF2B5EF4-FFF2-40B4-BE49-F238E27FC236}">
                <a16:creationId xmlns:a16="http://schemas.microsoft.com/office/drawing/2014/main" id="{0B28EEF6-F38E-FBA0-DAC6-83DE26E60AD7}"/>
              </a:ext>
            </a:extLst>
          </p:cNvPr>
          <p:cNvSpPr>
            <a:spLocks noGrp="1"/>
          </p:cNvSpPr>
          <p:nvPr>
            <p:ph idx="1"/>
          </p:nvPr>
        </p:nvSpPr>
        <p:spPr/>
        <p:txBody>
          <a:bodyPr/>
          <a:lstStyle/>
          <a:p>
            <a:pPr marL="0" indent="0">
              <a:spcBef>
                <a:spcPts val="600"/>
              </a:spcBef>
              <a:spcAft>
                <a:spcPts val="600"/>
              </a:spcAft>
              <a:buNone/>
            </a:pPr>
            <a:r>
              <a:rPr lang="en-US" sz="2200" i="1" dirty="0">
                <a:latin typeface="+mn-lt"/>
              </a:rPr>
              <a:t>Note: </a:t>
            </a:r>
            <a:r>
              <a:rPr lang="en-US" sz="2200" dirty="0">
                <a:latin typeface="+mn-lt"/>
              </a:rPr>
              <a:t>The Bureau of Labor Statistics defines terms as follows:</a:t>
            </a:r>
          </a:p>
          <a:p>
            <a:pPr>
              <a:spcBef>
                <a:spcPts val="600"/>
              </a:spcBef>
              <a:spcAft>
                <a:spcPts val="600"/>
              </a:spcAft>
            </a:pPr>
            <a:r>
              <a:rPr lang="en-US" sz="2200" dirty="0">
                <a:latin typeface="+mn-lt"/>
              </a:rPr>
              <a:t>Marginally attached workers are people neither working nor looking for work but indicate that they want and are available for a job and have looked for work sometime in the recent past.</a:t>
            </a:r>
          </a:p>
          <a:p>
            <a:pPr>
              <a:spcBef>
                <a:spcPts val="600"/>
              </a:spcBef>
              <a:spcAft>
                <a:spcPts val="600"/>
              </a:spcAft>
            </a:pPr>
            <a:r>
              <a:rPr lang="en-US" sz="2200" dirty="0">
                <a:latin typeface="+mn-lt"/>
              </a:rPr>
              <a:t>Discouraged workers are marginally attached workers who have given a job-market-related reason for not currently looking for a job.</a:t>
            </a:r>
          </a:p>
          <a:p>
            <a:pPr>
              <a:spcBef>
                <a:spcPts val="600"/>
              </a:spcBef>
              <a:spcAft>
                <a:spcPts val="600"/>
              </a:spcAft>
            </a:pPr>
            <a:r>
              <a:rPr lang="en-US" sz="2200" dirty="0">
                <a:latin typeface="+mn-lt"/>
              </a:rPr>
              <a:t>Persons employed part-time for economic reasons are those who want and are available for full-time work but have had to settle for a part-time schedule.</a:t>
            </a:r>
          </a:p>
          <a:p>
            <a:pPr marL="0" indent="0">
              <a:spcBef>
                <a:spcPts val="2400"/>
              </a:spcBef>
              <a:spcAft>
                <a:spcPts val="0"/>
              </a:spcAft>
              <a:buNone/>
            </a:pPr>
            <a:r>
              <a:rPr lang="en-US" sz="1600" dirty="0">
                <a:latin typeface="+mn-lt"/>
              </a:rPr>
              <a:t>Source: U.S. Department of Labor.</a:t>
            </a:r>
          </a:p>
        </p:txBody>
      </p:sp>
    </p:spTree>
    <p:extLst>
      <p:ext uri="{BB962C8B-B14F-4D97-AF65-F5344CB8AC3E}">
        <p14:creationId xmlns:p14="http://schemas.microsoft.com/office/powerpoint/2010/main" val="2606866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81518-C9AA-342E-0BE0-9793311455B6}"/>
              </a:ext>
            </a:extLst>
          </p:cNvPr>
          <p:cNvSpPr>
            <a:spLocks noGrp="1"/>
          </p:cNvSpPr>
          <p:nvPr>
            <p:ph type="title"/>
          </p:nvPr>
        </p:nvSpPr>
        <p:spPr/>
        <p:txBody>
          <a:bodyPr/>
          <a:lstStyle/>
          <a:p>
            <a:r>
              <a:rPr lang="en-US" dirty="0">
                <a:latin typeface="+mn-lt"/>
              </a:rPr>
              <a:t>Why Are There Always Some People Unemployed?</a:t>
            </a:r>
          </a:p>
        </p:txBody>
      </p:sp>
      <p:sp>
        <p:nvSpPr>
          <p:cNvPr id="3" name="Content Placeholder 2">
            <a:extLst>
              <a:ext uri="{FF2B5EF4-FFF2-40B4-BE49-F238E27FC236}">
                <a16:creationId xmlns:a16="http://schemas.microsoft.com/office/drawing/2014/main" id="{FB1C0915-CA15-10F9-730B-C412997AB448}"/>
              </a:ext>
            </a:extLst>
          </p:cNvPr>
          <p:cNvSpPr>
            <a:spLocks noGrp="1"/>
          </p:cNvSpPr>
          <p:nvPr>
            <p:ph idx="1"/>
          </p:nvPr>
        </p:nvSpPr>
        <p:spPr/>
        <p:txBody>
          <a:bodyPr vert="horz" lIns="91440" tIns="45720" rIns="91440" bIns="45720" rtlCol="0" anchor="t">
            <a:noAutofit/>
          </a:bodyPr>
          <a:lstStyle/>
          <a:p>
            <a:pPr>
              <a:spcBef>
                <a:spcPts val="500"/>
              </a:spcBef>
              <a:spcAft>
                <a:spcPts val="500"/>
              </a:spcAft>
            </a:pPr>
            <a:r>
              <a:rPr lang="en-US" b="1" dirty="0">
                <a:solidFill>
                  <a:srgbClr val="C00000"/>
                </a:solidFill>
                <a:latin typeface="+mn-lt"/>
              </a:rPr>
              <a:t>Frictional unemployment*</a:t>
            </a:r>
          </a:p>
          <a:p>
            <a:pPr lvl="1">
              <a:spcBef>
                <a:spcPts val="300"/>
              </a:spcBef>
              <a:spcAft>
                <a:spcPts val="500"/>
              </a:spcAft>
              <a:buFont typeface="Arial" panose="020B0604020202020204" pitchFamily="34" charset="0"/>
              <a:buChar char="•"/>
            </a:pPr>
            <a:r>
              <a:rPr lang="en-US" dirty="0">
                <a:latin typeface="+mn-lt"/>
              </a:rPr>
              <a:t>Unemployment that results because it takes time for workers to search for the jobs that best suit their tastes and skills</a:t>
            </a:r>
          </a:p>
          <a:p>
            <a:pPr lvl="1">
              <a:spcAft>
                <a:spcPts val="500"/>
              </a:spcAft>
              <a:buFont typeface="Arial" panose="020B0604020202020204" pitchFamily="34" charset="0"/>
              <a:buChar char="•"/>
            </a:pPr>
            <a:r>
              <a:rPr lang="en-US" dirty="0">
                <a:latin typeface="+mn-lt"/>
              </a:rPr>
              <a:t>Short-term for most workers</a:t>
            </a:r>
          </a:p>
          <a:p>
            <a:pPr>
              <a:spcBef>
                <a:spcPts val="500"/>
              </a:spcBef>
              <a:spcAft>
                <a:spcPts val="500"/>
              </a:spcAft>
            </a:pPr>
            <a:r>
              <a:rPr lang="en-US" b="1" dirty="0">
                <a:solidFill>
                  <a:srgbClr val="C00000"/>
                </a:solidFill>
                <a:latin typeface="+mn-lt"/>
              </a:rPr>
              <a:t>Structural unemployment*</a:t>
            </a:r>
          </a:p>
          <a:p>
            <a:pPr lvl="1">
              <a:spcBef>
                <a:spcPts val="300"/>
              </a:spcBef>
              <a:spcAft>
                <a:spcPts val="500"/>
              </a:spcAft>
              <a:buFont typeface="Arial" panose="020B0604020202020204" pitchFamily="34" charset="0"/>
              <a:buChar char="•"/>
            </a:pPr>
            <a:r>
              <a:rPr lang="en-US" dirty="0">
                <a:latin typeface="+mn-lt"/>
              </a:rPr>
              <a:t>Unemployment that results because the number of jobs available in some labor markets is insufficient to provide a job for everyone who wants one</a:t>
            </a:r>
          </a:p>
          <a:p>
            <a:pPr lvl="1">
              <a:spcAft>
                <a:spcPts val="500"/>
              </a:spcAft>
              <a:buFont typeface="Arial" panose="020B0604020202020204" pitchFamily="34" charset="0"/>
              <a:buChar char="•"/>
            </a:pPr>
            <a:r>
              <a:rPr lang="en-US" dirty="0">
                <a:latin typeface="+mn-lt"/>
              </a:rPr>
              <a:t>Usually, longer-term</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6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b="0" i="0" u="none" strike="noStrike" kern="1200" cap="none" spc="0" normalizeH="0" baseline="0" noProof="0" dirty="0">
              <a:ln>
                <a:noFill/>
              </a:ln>
              <a:solidFill>
                <a:srgbClr val="282F7C"/>
              </a:solidFill>
              <a:effectLst/>
              <a:uLnTx/>
              <a:uFillTx/>
              <a:latin typeface="+mn-lt"/>
            </a:endParaRPr>
          </a:p>
        </p:txBody>
      </p:sp>
    </p:spTree>
    <p:extLst>
      <p:ext uri="{BB962C8B-B14F-4D97-AF65-F5344CB8AC3E}">
        <p14:creationId xmlns:p14="http://schemas.microsoft.com/office/powerpoint/2010/main" val="3895318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15-2</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Job Search</a:t>
            </a:r>
          </a:p>
        </p:txBody>
      </p:sp>
    </p:spTree>
    <p:custDataLst>
      <p:tags r:id="rId1"/>
    </p:custDataLst>
    <p:extLst>
      <p:ext uri="{BB962C8B-B14F-4D97-AF65-F5344CB8AC3E}">
        <p14:creationId xmlns:p14="http://schemas.microsoft.com/office/powerpoint/2010/main" val="3076796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A60DF-7B8B-224E-9B21-55A34052A9D4}"/>
              </a:ext>
            </a:extLst>
          </p:cNvPr>
          <p:cNvSpPr>
            <a:spLocks noGrp="1"/>
          </p:cNvSpPr>
          <p:nvPr>
            <p:ph type="title"/>
          </p:nvPr>
        </p:nvSpPr>
        <p:spPr/>
        <p:txBody>
          <a:bodyPr/>
          <a:lstStyle/>
          <a:p>
            <a:r>
              <a:rPr lang="en-US" dirty="0">
                <a:latin typeface="+mn-lt"/>
              </a:rPr>
              <a:t>Why Some Frictional Unemployment Is Inevitable</a:t>
            </a:r>
          </a:p>
        </p:txBody>
      </p:sp>
      <p:sp>
        <p:nvSpPr>
          <p:cNvPr id="3" name="Content Placeholder 2">
            <a:extLst>
              <a:ext uri="{FF2B5EF4-FFF2-40B4-BE49-F238E27FC236}">
                <a16:creationId xmlns:a16="http://schemas.microsoft.com/office/drawing/2014/main" id="{F56DCC1A-345E-2B8D-4E5C-0EE89A564685}"/>
              </a:ext>
            </a:extLst>
          </p:cNvPr>
          <p:cNvSpPr>
            <a:spLocks noGrp="1"/>
          </p:cNvSpPr>
          <p:nvPr>
            <p:ph idx="1"/>
          </p:nvPr>
        </p:nvSpPr>
        <p:spPr/>
        <p:txBody>
          <a:bodyPr/>
          <a:lstStyle/>
          <a:p>
            <a:pPr>
              <a:spcBef>
                <a:spcPts val="500"/>
              </a:spcBef>
              <a:spcAft>
                <a:spcPts val="500"/>
              </a:spcAft>
            </a:pPr>
            <a:r>
              <a:rPr lang="en-US" b="1" dirty="0">
                <a:solidFill>
                  <a:srgbClr val="C00000"/>
                </a:solidFill>
                <a:latin typeface="+mn-lt"/>
              </a:rPr>
              <a:t>Job search*</a:t>
            </a:r>
          </a:p>
          <a:p>
            <a:pPr lvl="1">
              <a:spcAft>
                <a:spcPts val="500"/>
              </a:spcAft>
              <a:buFont typeface="Arial" panose="020B0604020202020204" pitchFamily="34" charset="0"/>
              <a:buChar char="•"/>
            </a:pPr>
            <a:r>
              <a:rPr lang="en-US" dirty="0">
                <a:latin typeface="+mn-lt"/>
              </a:rPr>
              <a:t>The process by which workers find appropriate jobs given their tastes and skills</a:t>
            </a:r>
          </a:p>
          <a:p>
            <a:pPr>
              <a:spcBef>
                <a:spcPts val="500"/>
              </a:spcBef>
              <a:spcAft>
                <a:spcPts val="500"/>
              </a:spcAft>
            </a:pPr>
            <a:r>
              <a:rPr lang="en-US" dirty="0">
                <a:latin typeface="+mn-lt"/>
              </a:rPr>
              <a:t>Some frictional unemployment is inevitable</a:t>
            </a:r>
          </a:p>
          <a:p>
            <a:pPr lvl="1">
              <a:spcAft>
                <a:spcPts val="500"/>
              </a:spcAft>
              <a:buFont typeface="Arial" panose="020B0604020202020204" pitchFamily="34" charset="0"/>
              <a:buChar char="•"/>
            </a:pPr>
            <a:r>
              <a:rPr lang="en-US" dirty="0">
                <a:latin typeface="+mn-lt"/>
              </a:rPr>
              <a:t>Because the economy is always changing</a:t>
            </a:r>
          </a:p>
          <a:p>
            <a:pPr lvl="1">
              <a:spcAft>
                <a:spcPts val="500"/>
              </a:spcAft>
              <a:buFont typeface="Arial" panose="020B0604020202020204" pitchFamily="34" charset="0"/>
              <a:buChar char="•"/>
            </a:pPr>
            <a:r>
              <a:rPr lang="en-US" dirty="0">
                <a:latin typeface="+mn-lt"/>
              </a:rPr>
              <a:t>Sectoral shifts: changes in the composition of demand among industries or regions</a:t>
            </a:r>
          </a:p>
          <a:p>
            <a:pPr lvl="1">
              <a:spcAft>
                <a:spcPts val="500"/>
              </a:spcAft>
              <a:buFont typeface="Arial" panose="020B0604020202020204" pitchFamily="34" charset="0"/>
              <a:buChar char="•"/>
            </a:pPr>
            <a:r>
              <a:rPr lang="en-US" dirty="0">
                <a:latin typeface="+mn-lt"/>
              </a:rPr>
              <a:t>Changing patterns of international trade</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2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4128549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8A354-4026-B904-53AE-14942BD44F32}"/>
              </a:ext>
            </a:extLst>
          </p:cNvPr>
          <p:cNvSpPr>
            <a:spLocks noGrp="1"/>
          </p:cNvSpPr>
          <p:nvPr>
            <p:ph type="title"/>
          </p:nvPr>
        </p:nvSpPr>
        <p:spPr/>
        <p:txBody>
          <a:bodyPr/>
          <a:lstStyle/>
          <a:p>
            <a:r>
              <a:rPr lang="en-US" dirty="0">
                <a:latin typeface="+mn-lt"/>
              </a:rPr>
              <a:t>Public Policy and Job Search (1 of 3)</a:t>
            </a:r>
          </a:p>
        </p:txBody>
      </p:sp>
      <p:sp>
        <p:nvSpPr>
          <p:cNvPr id="3" name="Content Placeholder 2">
            <a:extLst>
              <a:ext uri="{FF2B5EF4-FFF2-40B4-BE49-F238E27FC236}">
                <a16:creationId xmlns:a16="http://schemas.microsoft.com/office/drawing/2014/main" id="{5904438A-552D-3B70-6119-2C244D7EFF59}"/>
              </a:ext>
            </a:extLst>
          </p:cNvPr>
          <p:cNvSpPr>
            <a:spLocks noGrp="1"/>
          </p:cNvSpPr>
          <p:nvPr>
            <p:ph idx="1"/>
          </p:nvPr>
        </p:nvSpPr>
        <p:spPr/>
        <p:txBody>
          <a:bodyPr/>
          <a:lstStyle/>
          <a:p>
            <a:pPr>
              <a:spcBef>
                <a:spcPts val="500"/>
              </a:spcBef>
              <a:spcAft>
                <a:spcPts val="500"/>
              </a:spcAft>
            </a:pPr>
            <a:r>
              <a:rPr lang="en-US" altLang="en-US" dirty="0">
                <a:latin typeface="+mn-lt"/>
              </a:rPr>
              <a:t>Government-run employment agencies  </a:t>
            </a:r>
          </a:p>
          <a:p>
            <a:pPr lvl="1">
              <a:spcAft>
                <a:spcPts val="500"/>
              </a:spcAft>
              <a:buFont typeface="Arial" panose="020B0604020202020204" pitchFamily="34" charset="0"/>
              <a:buChar char="•"/>
            </a:pPr>
            <a:r>
              <a:rPr lang="en-US" altLang="en-US" dirty="0">
                <a:latin typeface="+mn-lt"/>
              </a:rPr>
              <a:t>Provide information about job vacancies </a:t>
            </a:r>
          </a:p>
          <a:p>
            <a:pPr>
              <a:spcBef>
                <a:spcPts val="500"/>
              </a:spcBef>
              <a:spcAft>
                <a:spcPts val="500"/>
              </a:spcAft>
            </a:pPr>
            <a:r>
              <a:rPr lang="en-US" altLang="en-US" dirty="0">
                <a:latin typeface="+mn-lt"/>
              </a:rPr>
              <a:t>Public training programs  </a:t>
            </a:r>
          </a:p>
          <a:p>
            <a:pPr lvl="1">
              <a:spcAft>
                <a:spcPts val="500"/>
              </a:spcAft>
              <a:buFont typeface="Arial" panose="020B0604020202020204" pitchFamily="34" charset="0"/>
              <a:buChar char="•"/>
            </a:pPr>
            <a:r>
              <a:rPr lang="en-US" altLang="en-US" dirty="0">
                <a:latin typeface="+mn-lt"/>
              </a:rPr>
              <a:t>Aim to ease workers’ transition from declining to growing industries</a:t>
            </a:r>
          </a:p>
          <a:p>
            <a:pPr lvl="1">
              <a:spcAft>
                <a:spcPts val="500"/>
              </a:spcAft>
              <a:buFont typeface="Arial" panose="020B0604020202020204" pitchFamily="34" charset="0"/>
              <a:buChar char="•"/>
            </a:pPr>
            <a:r>
              <a:rPr lang="en-US" altLang="en-US" dirty="0">
                <a:latin typeface="+mn-lt"/>
              </a:rPr>
              <a:t>Help disadvantaged groups escape poverty</a:t>
            </a:r>
          </a:p>
        </p:txBody>
      </p:sp>
    </p:spTree>
    <p:extLst>
      <p:ext uri="{BB962C8B-B14F-4D97-AF65-F5344CB8AC3E}">
        <p14:creationId xmlns:p14="http://schemas.microsoft.com/office/powerpoint/2010/main" val="845161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8A354-4026-B904-53AE-14942BD44F32}"/>
              </a:ext>
            </a:extLst>
          </p:cNvPr>
          <p:cNvSpPr>
            <a:spLocks noGrp="1"/>
          </p:cNvSpPr>
          <p:nvPr>
            <p:ph type="title"/>
          </p:nvPr>
        </p:nvSpPr>
        <p:spPr/>
        <p:txBody>
          <a:bodyPr/>
          <a:lstStyle/>
          <a:p>
            <a:r>
              <a:rPr lang="en-US" dirty="0">
                <a:latin typeface="+mn-lt"/>
              </a:rPr>
              <a:t>Public Policy and Job Search (2 of 3)</a:t>
            </a:r>
          </a:p>
        </p:txBody>
      </p:sp>
      <p:sp>
        <p:nvSpPr>
          <p:cNvPr id="3" name="Content Placeholder 2">
            <a:extLst>
              <a:ext uri="{FF2B5EF4-FFF2-40B4-BE49-F238E27FC236}">
                <a16:creationId xmlns:a16="http://schemas.microsoft.com/office/drawing/2014/main" id="{5904438A-552D-3B70-6119-2C244D7EFF59}"/>
              </a:ext>
            </a:extLst>
          </p:cNvPr>
          <p:cNvSpPr>
            <a:spLocks noGrp="1"/>
          </p:cNvSpPr>
          <p:nvPr>
            <p:ph idx="1"/>
          </p:nvPr>
        </p:nvSpPr>
        <p:spPr/>
        <p:txBody>
          <a:bodyPr/>
          <a:lstStyle/>
          <a:p>
            <a:pPr>
              <a:spcBef>
                <a:spcPts val="500"/>
              </a:spcBef>
              <a:spcAft>
                <a:spcPts val="500"/>
              </a:spcAft>
            </a:pPr>
            <a:r>
              <a:rPr lang="en-US" altLang="en-US" dirty="0">
                <a:latin typeface="+mn-lt"/>
              </a:rPr>
              <a:t>Advocates</a:t>
            </a:r>
          </a:p>
          <a:p>
            <a:pPr lvl="1">
              <a:spcAft>
                <a:spcPts val="500"/>
              </a:spcAft>
              <a:buFont typeface="Arial" panose="020B0604020202020204" pitchFamily="34" charset="0"/>
              <a:buChar char="•"/>
            </a:pPr>
            <a:r>
              <a:rPr lang="en-US" altLang="en-US" dirty="0">
                <a:latin typeface="+mn-lt"/>
              </a:rPr>
              <a:t>Keeps the labor force more fully employed </a:t>
            </a:r>
          </a:p>
          <a:p>
            <a:pPr lvl="1">
              <a:spcAft>
                <a:spcPts val="500"/>
              </a:spcAft>
              <a:buFont typeface="Arial" panose="020B0604020202020204" pitchFamily="34" charset="0"/>
              <a:buChar char="•"/>
            </a:pPr>
            <a:r>
              <a:rPr lang="en-US" altLang="en-US" dirty="0">
                <a:latin typeface="+mn-lt"/>
              </a:rPr>
              <a:t>Reduce the inequities inherent in a constantly changing market economy</a:t>
            </a:r>
          </a:p>
        </p:txBody>
      </p:sp>
    </p:spTree>
    <p:extLst>
      <p:ext uri="{BB962C8B-B14F-4D97-AF65-F5344CB8AC3E}">
        <p14:creationId xmlns:p14="http://schemas.microsoft.com/office/powerpoint/2010/main" val="32211722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8A354-4026-B904-53AE-14942BD44F32}"/>
              </a:ext>
            </a:extLst>
          </p:cNvPr>
          <p:cNvSpPr>
            <a:spLocks noGrp="1"/>
          </p:cNvSpPr>
          <p:nvPr>
            <p:ph type="title"/>
          </p:nvPr>
        </p:nvSpPr>
        <p:spPr/>
        <p:txBody>
          <a:bodyPr/>
          <a:lstStyle/>
          <a:p>
            <a:r>
              <a:rPr lang="en-US" dirty="0">
                <a:latin typeface="+mn-lt"/>
              </a:rPr>
              <a:t>Public Policy and Job Search (3 of 3)</a:t>
            </a:r>
          </a:p>
        </p:txBody>
      </p:sp>
      <p:sp>
        <p:nvSpPr>
          <p:cNvPr id="3" name="Content Placeholder 2">
            <a:extLst>
              <a:ext uri="{FF2B5EF4-FFF2-40B4-BE49-F238E27FC236}">
                <a16:creationId xmlns:a16="http://schemas.microsoft.com/office/drawing/2014/main" id="{5904438A-552D-3B70-6119-2C244D7EFF59}"/>
              </a:ext>
            </a:extLst>
          </p:cNvPr>
          <p:cNvSpPr>
            <a:spLocks noGrp="1"/>
          </p:cNvSpPr>
          <p:nvPr>
            <p:ph idx="1"/>
          </p:nvPr>
        </p:nvSpPr>
        <p:spPr/>
        <p:txBody>
          <a:bodyPr/>
          <a:lstStyle/>
          <a:p>
            <a:pPr>
              <a:spcBef>
                <a:spcPts val="500"/>
              </a:spcBef>
              <a:spcAft>
                <a:spcPts val="500"/>
              </a:spcAft>
            </a:pPr>
            <a:r>
              <a:rPr lang="en-US" altLang="en-US" dirty="0">
                <a:latin typeface="+mn-lt"/>
              </a:rPr>
              <a:t>Critics</a:t>
            </a:r>
          </a:p>
          <a:p>
            <a:pPr lvl="1">
              <a:spcAft>
                <a:spcPts val="500"/>
              </a:spcAft>
              <a:buFont typeface="Arial" panose="020B0604020202020204" pitchFamily="34" charset="0"/>
              <a:buChar char="•"/>
            </a:pPr>
            <a:r>
              <a:rPr lang="en-US" altLang="en-US" dirty="0">
                <a:latin typeface="+mn-lt"/>
              </a:rPr>
              <a:t>Should the government get involved with the process of job search?</a:t>
            </a:r>
          </a:p>
          <a:p>
            <a:pPr lvl="1">
              <a:spcAft>
                <a:spcPts val="500"/>
              </a:spcAft>
              <a:buFont typeface="Arial" panose="020B0604020202020204" pitchFamily="34" charset="0"/>
              <a:buChar char="•"/>
            </a:pPr>
            <a:r>
              <a:rPr lang="en-US" altLang="en-US" dirty="0">
                <a:latin typeface="+mn-lt"/>
              </a:rPr>
              <a:t>Better to let the private market match workers and jobs</a:t>
            </a:r>
          </a:p>
          <a:p>
            <a:pPr lvl="1">
              <a:spcAft>
                <a:spcPts val="500"/>
              </a:spcAft>
              <a:buFont typeface="Arial" panose="020B0604020202020204" pitchFamily="34" charset="0"/>
              <a:buChar char="•"/>
            </a:pPr>
            <a:r>
              <a:rPr lang="en-US" altLang="en-US" dirty="0">
                <a:latin typeface="+mn-lt"/>
              </a:rPr>
              <a:t>The government is most likely worse</a:t>
            </a:r>
          </a:p>
          <a:p>
            <a:pPr lvl="2">
              <a:spcAft>
                <a:spcPts val="500"/>
              </a:spcAft>
              <a:buSzPct val="100000"/>
              <a:buFont typeface="Arial" panose="020B0604020202020204" pitchFamily="34" charset="0"/>
              <a:buChar char="•"/>
            </a:pPr>
            <a:r>
              <a:rPr lang="en-US" altLang="en-US" dirty="0">
                <a:latin typeface="+mn-lt"/>
              </a:rPr>
              <a:t>Disseminating the right information to the right workers</a:t>
            </a:r>
          </a:p>
          <a:p>
            <a:pPr lvl="2">
              <a:spcAft>
                <a:spcPts val="500"/>
              </a:spcAft>
              <a:buSzPct val="100000"/>
              <a:buFont typeface="Arial" panose="020B0604020202020204" pitchFamily="34" charset="0"/>
              <a:buChar char="•"/>
            </a:pPr>
            <a:r>
              <a:rPr lang="en-US" altLang="en-US" dirty="0">
                <a:latin typeface="+mn-lt"/>
              </a:rPr>
              <a:t>Deciding what kinds of worker training would be most valuable</a:t>
            </a:r>
            <a:endParaRPr lang="en-US" dirty="0">
              <a:latin typeface="+mn-lt"/>
            </a:endParaRPr>
          </a:p>
        </p:txBody>
      </p:sp>
    </p:spTree>
    <p:extLst>
      <p:ext uri="{BB962C8B-B14F-4D97-AF65-F5344CB8AC3E}">
        <p14:creationId xmlns:p14="http://schemas.microsoft.com/office/powerpoint/2010/main" val="1823544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(2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latin typeface="+mn-lt"/>
              </a:rPr>
              <a:t>Determine how discouraged workers impact the unemployment rate.</a:t>
            </a:r>
          </a:p>
          <a:p>
            <a:pPr>
              <a:spcBef>
                <a:spcPts val="800"/>
              </a:spcBef>
            </a:pPr>
            <a:r>
              <a:rPr lang="en-US" dirty="0">
                <a:latin typeface="+mn-lt"/>
              </a:rPr>
              <a:t>Calculate the unemployment rate for an economy.</a:t>
            </a:r>
          </a:p>
          <a:p>
            <a:pPr>
              <a:spcBef>
                <a:spcPts val="800"/>
              </a:spcBef>
            </a:pPr>
            <a:r>
              <a:rPr lang="en-US" dirty="0">
                <a:latin typeface="+mn-lt"/>
              </a:rPr>
              <a:t>Identify whether a given policy will reduce frictional unemployment.</a:t>
            </a:r>
          </a:p>
          <a:p>
            <a:pPr>
              <a:spcBef>
                <a:spcPts val="800"/>
              </a:spcBef>
            </a:pPr>
            <a:r>
              <a:rPr lang="en-US" dirty="0">
                <a:latin typeface="+mn-lt"/>
              </a:rPr>
              <a:t>Analyze the effect of unions and collective bargaining on the labor market.</a:t>
            </a:r>
          </a:p>
        </p:txBody>
      </p:sp>
    </p:spTree>
    <p:extLst>
      <p:ext uri="{BB962C8B-B14F-4D97-AF65-F5344CB8AC3E}">
        <p14:creationId xmlns:p14="http://schemas.microsoft.com/office/powerpoint/2010/main" val="16294450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70A9E-4B29-BF04-A927-0467A27E8E96}"/>
              </a:ext>
            </a:extLst>
          </p:cNvPr>
          <p:cNvSpPr>
            <a:spLocks noGrp="1"/>
          </p:cNvSpPr>
          <p:nvPr>
            <p:ph type="title"/>
          </p:nvPr>
        </p:nvSpPr>
        <p:spPr/>
        <p:txBody>
          <a:bodyPr/>
          <a:lstStyle/>
          <a:p>
            <a:r>
              <a:rPr lang="en-US" dirty="0">
                <a:latin typeface="+mn-lt"/>
              </a:rPr>
              <a:t>Unemployment Insurance (1 of 2)</a:t>
            </a:r>
          </a:p>
        </p:txBody>
      </p:sp>
      <p:sp>
        <p:nvSpPr>
          <p:cNvPr id="3" name="Content Placeholder 2">
            <a:extLst>
              <a:ext uri="{FF2B5EF4-FFF2-40B4-BE49-F238E27FC236}">
                <a16:creationId xmlns:a16="http://schemas.microsoft.com/office/drawing/2014/main" id="{4BA21032-4AFD-55CB-62E7-DBCD734AD38E}"/>
              </a:ext>
            </a:extLst>
          </p:cNvPr>
          <p:cNvSpPr>
            <a:spLocks noGrp="1"/>
          </p:cNvSpPr>
          <p:nvPr>
            <p:ph idx="1"/>
          </p:nvPr>
        </p:nvSpPr>
        <p:spPr/>
        <p:txBody>
          <a:bodyPr/>
          <a:lstStyle/>
          <a:p>
            <a:r>
              <a:rPr lang="en-US" b="1" dirty="0">
                <a:solidFill>
                  <a:srgbClr val="C00000"/>
                </a:solidFill>
                <a:latin typeface="+mn-lt"/>
              </a:rPr>
              <a:t>Unemployment insurance*</a:t>
            </a:r>
          </a:p>
          <a:p>
            <a:pPr lvl="1">
              <a:buFont typeface="Arial" panose="020B0604020202020204" pitchFamily="34" charset="0"/>
              <a:buChar char="•"/>
            </a:pPr>
            <a:r>
              <a:rPr lang="en-US" dirty="0">
                <a:latin typeface="+mn-lt"/>
              </a:rPr>
              <a:t>A government program that partially protects the incomes of workers who become unemployed</a:t>
            </a:r>
          </a:p>
          <a:p>
            <a:pPr lvl="1">
              <a:buFont typeface="Arial" panose="020B0604020202020204" pitchFamily="34" charset="0"/>
              <a:buChar char="•"/>
            </a:pPr>
            <a:r>
              <a:rPr lang="en-US" altLang="en-US" dirty="0">
                <a:latin typeface="+mn-lt"/>
              </a:rPr>
              <a:t>Increases frictional unemployment</a:t>
            </a:r>
          </a:p>
          <a:p>
            <a:r>
              <a:rPr lang="en-US" altLang="en-US" dirty="0">
                <a:latin typeface="+mn-lt"/>
              </a:rPr>
              <a:t>Who qualifies?</a:t>
            </a:r>
          </a:p>
          <a:p>
            <a:pPr lvl="1">
              <a:buFont typeface="Arial" panose="020B0604020202020204" pitchFamily="34" charset="0"/>
              <a:buChar char="•"/>
            </a:pPr>
            <a:r>
              <a:rPr lang="en-US" altLang="en-US" dirty="0">
                <a:latin typeface="+mn-lt"/>
              </a:rPr>
              <a:t>Only the unemployed who were laid off because their previous employers no longer needed their skills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4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4085020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4FB1B-59E6-54EC-C0C9-6E5A26BE8D38}"/>
              </a:ext>
            </a:extLst>
          </p:cNvPr>
          <p:cNvSpPr>
            <a:spLocks noGrp="1"/>
          </p:cNvSpPr>
          <p:nvPr>
            <p:ph type="title"/>
          </p:nvPr>
        </p:nvSpPr>
        <p:spPr/>
        <p:txBody>
          <a:bodyPr/>
          <a:lstStyle/>
          <a:p>
            <a:r>
              <a:rPr lang="en-US" dirty="0">
                <a:latin typeface="+mn-lt"/>
              </a:rPr>
              <a:t>Unemployment Insurance (2 of 2)</a:t>
            </a:r>
          </a:p>
        </p:txBody>
      </p:sp>
      <p:sp>
        <p:nvSpPr>
          <p:cNvPr id="3" name="Content Placeholder 2">
            <a:extLst>
              <a:ext uri="{FF2B5EF4-FFF2-40B4-BE49-F238E27FC236}">
                <a16:creationId xmlns:a16="http://schemas.microsoft.com/office/drawing/2014/main" id="{237FD076-AEC5-DAF9-3175-1C06445C3EA2}"/>
              </a:ext>
            </a:extLst>
          </p:cNvPr>
          <p:cNvSpPr>
            <a:spLocks noGrp="1"/>
          </p:cNvSpPr>
          <p:nvPr>
            <p:ph idx="1"/>
          </p:nvPr>
        </p:nvSpPr>
        <p:spPr/>
        <p:txBody>
          <a:bodyPr/>
          <a:lstStyle/>
          <a:p>
            <a:r>
              <a:rPr lang="en-US" altLang="en-US" dirty="0">
                <a:latin typeface="+mn-lt"/>
              </a:rPr>
              <a:t>Benefits of unemployment insurance </a:t>
            </a:r>
          </a:p>
          <a:p>
            <a:pPr lvl="1">
              <a:buFont typeface="Arial" panose="020B0604020202020204" pitchFamily="34" charset="0"/>
              <a:buChar char="•"/>
            </a:pPr>
            <a:r>
              <a:rPr lang="en-US" altLang="en-US" dirty="0">
                <a:latin typeface="+mn-lt"/>
              </a:rPr>
              <a:t>Reduces income uncertainty </a:t>
            </a:r>
          </a:p>
          <a:p>
            <a:pPr lvl="1">
              <a:buFont typeface="Arial" panose="020B0604020202020204" pitchFamily="34" charset="0"/>
              <a:buChar char="•"/>
            </a:pPr>
            <a:r>
              <a:rPr lang="en-US" altLang="en-US" dirty="0">
                <a:latin typeface="+mn-lt"/>
              </a:rPr>
              <a:t>Unemployed have more time to search</a:t>
            </a:r>
          </a:p>
          <a:p>
            <a:pPr lvl="1">
              <a:buFont typeface="Arial" panose="020B0604020202020204" pitchFamily="34" charset="0"/>
              <a:buChar char="•"/>
            </a:pPr>
            <a:r>
              <a:rPr lang="en-US" altLang="en-US" dirty="0">
                <a:latin typeface="+mn-lt"/>
              </a:rPr>
              <a:t>Unemployed can look for jobs that better suit their tastes and skills</a:t>
            </a:r>
          </a:p>
          <a:p>
            <a:pPr lvl="1">
              <a:buFont typeface="Arial" panose="020B0604020202020204" pitchFamily="34" charset="0"/>
              <a:buChar char="•"/>
            </a:pPr>
            <a:r>
              <a:rPr lang="en-US" altLang="en-US" dirty="0">
                <a:latin typeface="+mn-lt"/>
              </a:rPr>
              <a:t>Improves the ability of the economy to match each worker with the most appropriate job</a:t>
            </a:r>
          </a:p>
        </p:txBody>
      </p:sp>
    </p:spTree>
    <p:extLst>
      <p:ext uri="{BB962C8B-B14F-4D97-AF65-F5344CB8AC3E}">
        <p14:creationId xmlns:p14="http://schemas.microsoft.com/office/powerpoint/2010/main" val="30268831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15-3</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Minimum-Wage Laws</a:t>
            </a:r>
          </a:p>
        </p:txBody>
      </p:sp>
    </p:spTree>
    <p:custDataLst>
      <p:tags r:id="rId1"/>
    </p:custDataLst>
    <p:extLst>
      <p:ext uri="{BB962C8B-B14F-4D97-AF65-F5344CB8AC3E}">
        <p14:creationId xmlns:p14="http://schemas.microsoft.com/office/powerpoint/2010/main" val="19501391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52BA1-4CB6-3408-0535-1A8F1DAB3F31}"/>
              </a:ext>
            </a:extLst>
          </p:cNvPr>
          <p:cNvSpPr>
            <a:spLocks noGrp="1"/>
          </p:cNvSpPr>
          <p:nvPr>
            <p:ph type="title"/>
          </p:nvPr>
        </p:nvSpPr>
        <p:spPr/>
        <p:txBody>
          <a:bodyPr/>
          <a:lstStyle/>
          <a:p>
            <a:r>
              <a:rPr lang="en-US" dirty="0">
                <a:latin typeface="+mn-lt"/>
              </a:rPr>
              <a:t>Minimum-Wage</a:t>
            </a:r>
          </a:p>
        </p:txBody>
      </p:sp>
      <p:sp>
        <p:nvSpPr>
          <p:cNvPr id="3" name="Content Placeholder 2">
            <a:extLst>
              <a:ext uri="{FF2B5EF4-FFF2-40B4-BE49-F238E27FC236}">
                <a16:creationId xmlns:a16="http://schemas.microsoft.com/office/drawing/2014/main" id="{DE092DB9-8BBE-4F7D-2B0B-F211CFA22275}"/>
              </a:ext>
            </a:extLst>
          </p:cNvPr>
          <p:cNvSpPr>
            <a:spLocks noGrp="1"/>
          </p:cNvSpPr>
          <p:nvPr>
            <p:ph idx="1"/>
          </p:nvPr>
        </p:nvSpPr>
        <p:spPr>
          <a:xfrm>
            <a:off x="476843" y="1825625"/>
            <a:ext cx="11454602" cy="4351338"/>
          </a:xfrm>
        </p:spPr>
        <p:txBody>
          <a:bodyPr/>
          <a:lstStyle/>
          <a:p>
            <a:pPr>
              <a:spcBef>
                <a:spcPts val="500"/>
              </a:spcBef>
              <a:spcAft>
                <a:spcPts val="500"/>
              </a:spcAft>
            </a:pPr>
            <a:r>
              <a:rPr lang="en-US" altLang="en-US" dirty="0">
                <a:latin typeface="+mn-lt"/>
              </a:rPr>
              <a:t>The minimum wage (if binding)</a:t>
            </a:r>
          </a:p>
          <a:p>
            <a:pPr lvl="1">
              <a:spcAft>
                <a:spcPts val="500"/>
              </a:spcAft>
              <a:buFont typeface="Arial" panose="020B0604020202020204" pitchFamily="34" charset="0"/>
              <a:buChar char="•"/>
            </a:pPr>
            <a:r>
              <a:rPr lang="en-US" altLang="en-US" dirty="0">
                <a:latin typeface="+mn-lt"/>
              </a:rPr>
              <a:t>Matters most for those with low levels of skill and experience, such as teenagers</a:t>
            </a:r>
          </a:p>
          <a:p>
            <a:pPr lvl="1">
              <a:spcAft>
                <a:spcPts val="500"/>
              </a:spcAft>
              <a:buFont typeface="Arial" panose="020B0604020202020204" pitchFamily="34" charset="0"/>
              <a:buChar char="•"/>
            </a:pPr>
            <a:r>
              <a:rPr lang="en-US" altLang="en-US" dirty="0">
                <a:latin typeface="+mn-lt"/>
              </a:rPr>
              <a:t>Causes structural unemployment</a:t>
            </a:r>
          </a:p>
          <a:p>
            <a:pPr lvl="1">
              <a:spcAft>
                <a:spcPts val="500"/>
              </a:spcAft>
              <a:buFont typeface="Arial" panose="020B0604020202020204" pitchFamily="34" charset="0"/>
              <a:buChar char="•"/>
            </a:pPr>
            <a:r>
              <a:rPr lang="en-US" altLang="en-US" dirty="0">
                <a:latin typeface="+mn-lt"/>
              </a:rPr>
              <a:t>Quantity of labor supplied exceeds the quantity of labor demanded</a:t>
            </a:r>
          </a:p>
          <a:p>
            <a:pPr lvl="1">
              <a:spcAft>
                <a:spcPts val="500"/>
              </a:spcAft>
              <a:buFont typeface="Arial" panose="020B0604020202020204" pitchFamily="34" charset="0"/>
              <a:buChar char="•"/>
            </a:pPr>
            <a:r>
              <a:rPr lang="en-US" altLang="en-US" dirty="0">
                <a:latin typeface="+mn-lt"/>
              </a:rPr>
              <a:t>Workers are unemployed because they are waiting for jobs to open up</a:t>
            </a:r>
          </a:p>
        </p:txBody>
      </p:sp>
    </p:spTree>
    <p:extLst>
      <p:ext uri="{BB962C8B-B14F-4D97-AF65-F5344CB8AC3E}">
        <p14:creationId xmlns:p14="http://schemas.microsoft.com/office/powerpoint/2010/main" val="752436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06F49-9981-5D7B-3270-C7687FDF81D5}"/>
              </a:ext>
            </a:extLst>
          </p:cNvPr>
          <p:cNvSpPr>
            <a:spLocks noGrp="1"/>
          </p:cNvSpPr>
          <p:nvPr>
            <p:ph type="title"/>
          </p:nvPr>
        </p:nvSpPr>
        <p:spPr/>
        <p:txBody>
          <a:bodyPr/>
          <a:lstStyle/>
          <a:p>
            <a:r>
              <a:rPr lang="en-US" dirty="0">
                <a:latin typeface="+mn-lt"/>
              </a:rPr>
              <a:t>Figure 4 Unemployment from a Wage above the Equilibrium Level</a:t>
            </a:r>
          </a:p>
        </p:txBody>
      </p:sp>
      <p:sp>
        <p:nvSpPr>
          <p:cNvPr id="3" name="Content Placeholder 2">
            <a:extLst>
              <a:ext uri="{FF2B5EF4-FFF2-40B4-BE49-F238E27FC236}">
                <a16:creationId xmlns:a16="http://schemas.microsoft.com/office/drawing/2014/main" id="{A245CB71-F20F-EC1A-052C-E8F7AA99AD5F}"/>
              </a:ext>
            </a:extLst>
          </p:cNvPr>
          <p:cNvSpPr>
            <a:spLocks noGrp="1"/>
          </p:cNvSpPr>
          <p:nvPr>
            <p:ph sz="half" idx="1"/>
          </p:nvPr>
        </p:nvSpPr>
        <p:spPr/>
        <p:txBody>
          <a:bodyPr/>
          <a:lstStyle/>
          <a:p>
            <a:pPr>
              <a:spcBef>
                <a:spcPts val="300"/>
              </a:spcBef>
              <a:spcAft>
                <a:spcPts val="300"/>
              </a:spcAft>
            </a:pPr>
            <a:r>
              <a:rPr lang="en-US" sz="2000" dirty="0">
                <a:latin typeface="+mn-lt"/>
              </a:rPr>
              <a:t>In this labor market, supply and demand are balanced at the wage </a:t>
            </a:r>
            <a:r>
              <a:rPr lang="en-US" sz="2000" i="1" dirty="0">
                <a:latin typeface="+mn-lt"/>
              </a:rPr>
              <a:t>W</a:t>
            </a:r>
            <a:r>
              <a:rPr lang="en-US" sz="2000" i="1" baseline="-25000" dirty="0">
                <a:latin typeface="+mn-lt"/>
              </a:rPr>
              <a:t>E</a:t>
            </a:r>
            <a:r>
              <a:rPr lang="en-US" sz="2000" dirty="0">
                <a:latin typeface="+mn-lt"/>
              </a:rPr>
              <a:t>.</a:t>
            </a:r>
          </a:p>
          <a:p>
            <a:pPr>
              <a:spcBef>
                <a:spcPts val="300"/>
              </a:spcBef>
              <a:spcAft>
                <a:spcPts val="300"/>
              </a:spcAft>
            </a:pPr>
            <a:r>
              <a:rPr lang="en-US" sz="2000" dirty="0">
                <a:latin typeface="+mn-lt"/>
              </a:rPr>
              <a:t>At this equilibrium wage, the quantity of labor supplied and the quantity of labor demanded both equal </a:t>
            </a:r>
            <a:r>
              <a:rPr lang="en-US" sz="2000" i="1" dirty="0">
                <a:latin typeface="+mn-lt"/>
              </a:rPr>
              <a:t>L</a:t>
            </a:r>
            <a:r>
              <a:rPr lang="en-US" sz="2000" i="1" baseline="-25000" dirty="0">
                <a:latin typeface="+mn-lt"/>
              </a:rPr>
              <a:t>E</a:t>
            </a:r>
            <a:r>
              <a:rPr lang="en-US" sz="2000" dirty="0">
                <a:latin typeface="+mn-lt"/>
              </a:rPr>
              <a:t>. </a:t>
            </a:r>
          </a:p>
          <a:p>
            <a:pPr>
              <a:spcBef>
                <a:spcPts val="300"/>
              </a:spcBef>
              <a:spcAft>
                <a:spcPts val="300"/>
              </a:spcAft>
            </a:pPr>
            <a:r>
              <a:rPr lang="en-US" sz="2000" dirty="0">
                <a:latin typeface="+mn-lt"/>
              </a:rPr>
              <a:t>But if the wage is forced to remain above the equilibrium level, perhaps because of a minimum-wage law, the quantity of labor supplied rises to </a:t>
            </a:r>
            <a:r>
              <a:rPr lang="en-US" sz="2000" i="1" dirty="0">
                <a:latin typeface="+mn-lt"/>
              </a:rPr>
              <a:t>L</a:t>
            </a:r>
            <a:r>
              <a:rPr lang="en-US" sz="2000" i="1" baseline="-25000" dirty="0">
                <a:latin typeface="+mn-lt"/>
              </a:rPr>
              <a:t>S</a:t>
            </a:r>
            <a:r>
              <a:rPr lang="en-US" sz="2000" dirty="0">
                <a:latin typeface="+mn-lt"/>
              </a:rPr>
              <a:t>, and the quantity of labor demanded falls to </a:t>
            </a:r>
            <a:r>
              <a:rPr lang="en-US" sz="2000" i="1" dirty="0">
                <a:latin typeface="+mn-lt"/>
              </a:rPr>
              <a:t>L</a:t>
            </a:r>
            <a:r>
              <a:rPr lang="en-US" sz="2000" i="1" baseline="-25000" dirty="0">
                <a:latin typeface="+mn-lt"/>
              </a:rPr>
              <a:t>D</a:t>
            </a:r>
            <a:r>
              <a:rPr lang="en-US" sz="2000" dirty="0">
                <a:latin typeface="+mn-lt"/>
              </a:rPr>
              <a:t>.</a:t>
            </a:r>
          </a:p>
          <a:p>
            <a:pPr>
              <a:spcBef>
                <a:spcPts val="300"/>
              </a:spcBef>
              <a:spcAft>
                <a:spcPts val="300"/>
              </a:spcAft>
            </a:pPr>
            <a:r>
              <a:rPr lang="en-US" sz="2000" dirty="0">
                <a:latin typeface="+mn-lt"/>
              </a:rPr>
              <a:t>The resulting surplus of labor, </a:t>
            </a:r>
            <a:r>
              <a:rPr lang="en-US" sz="2000" i="1" dirty="0">
                <a:latin typeface="+mn-lt"/>
              </a:rPr>
              <a:t>L</a:t>
            </a:r>
            <a:r>
              <a:rPr lang="en-US" sz="2000" i="1" baseline="-25000" dirty="0">
                <a:latin typeface="+mn-lt"/>
              </a:rPr>
              <a:t>S</a:t>
            </a:r>
            <a:r>
              <a:rPr lang="en-US" sz="2000" i="1" dirty="0">
                <a:latin typeface="+mn-lt"/>
              </a:rPr>
              <a:t> – L</a:t>
            </a:r>
            <a:r>
              <a:rPr lang="en-US" sz="2000" i="1" baseline="-25000" dirty="0">
                <a:latin typeface="+mn-lt"/>
              </a:rPr>
              <a:t>D</a:t>
            </a:r>
            <a:r>
              <a:rPr lang="en-US" sz="2000" dirty="0">
                <a:latin typeface="+mn-lt"/>
              </a:rPr>
              <a:t>, represents unemployment.</a:t>
            </a:r>
          </a:p>
        </p:txBody>
      </p:sp>
      <p:pic>
        <p:nvPicPr>
          <p:cNvPr id="6" name="Picture 3" descr="The figure shows a diagram that illustrates the effects of a minimum on a labor market.  The graph is plotted on a rectangular coordinate system.  The horizontal axis is the quantity of labor, with values starting at 0, with qualitative values showing the impact on the market.  The vertical axis is the wage, also with depicting qualitative values from 0.   There is a demand curve, labeled Labor demand, which goes down and to the right.  The supply curve, labeled Labor supply, goes up and to the right.   Where the Labor demand and Labor supply curves intersect determines the market equilibrium.  This is shown on the diagram as the quantity L sub E and wage W sub E.   The minimum wage is set at a level above the equilibrium wage and is plotted as a line perpendicular to the vertical axis and labeled Minimum wage.  Where this line intersects the Labor demand curve determines the amount of labor demanded or employed, shown as L sub D on the horizontal axis.  Where this line intersects the Labor supply curve determines the amount of labor supplied at this wage, shown as L sub S on the horizontal axis.   The difference between these two quantities, that is L sub S minus L sub D, determines the surplus of labor at this wage; this is the amount of unemployment.">
            <a:extLst>
              <a:ext uri="{FF2B5EF4-FFF2-40B4-BE49-F238E27FC236}">
                <a16:creationId xmlns:a16="http://schemas.microsoft.com/office/drawing/2014/main" id="{C4FAD388-2A58-5DE3-2B98-F41BCEFF9818}"/>
              </a:ext>
            </a:extLst>
          </p:cNvPr>
          <p:cNvPicPr>
            <a:picLocks noGrp="1" noChangeAspect="1"/>
          </p:cNvPicPr>
          <p:nvPr>
            <p:ph sz="half" idx="2"/>
          </p:nvPr>
        </p:nvPicPr>
        <p:blipFill>
          <a:blip r:embed="rId2"/>
          <a:stretch>
            <a:fillRect/>
          </a:stretch>
        </p:blipFill>
        <p:spPr>
          <a:xfrm>
            <a:off x="6363929" y="2091047"/>
            <a:ext cx="5543550" cy="3820493"/>
          </a:xfrm>
        </p:spPr>
      </p:pic>
    </p:spTree>
    <p:extLst>
      <p:ext uri="{BB962C8B-B14F-4D97-AF65-F5344CB8AC3E}">
        <p14:creationId xmlns:p14="http://schemas.microsoft.com/office/powerpoint/2010/main" val="21053028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15-4</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Unions and Collective Bargaining</a:t>
            </a:r>
          </a:p>
        </p:txBody>
      </p:sp>
    </p:spTree>
    <p:custDataLst>
      <p:tags r:id="rId1"/>
    </p:custDataLst>
    <p:extLst>
      <p:ext uri="{BB962C8B-B14F-4D97-AF65-F5344CB8AC3E}">
        <p14:creationId xmlns:p14="http://schemas.microsoft.com/office/powerpoint/2010/main" val="10981693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D0C17-D779-E5A0-22D6-2720B394D4E1}"/>
              </a:ext>
            </a:extLst>
          </p:cNvPr>
          <p:cNvSpPr>
            <a:spLocks noGrp="1"/>
          </p:cNvSpPr>
          <p:nvPr>
            <p:ph type="title"/>
          </p:nvPr>
        </p:nvSpPr>
        <p:spPr/>
        <p:txBody>
          <a:bodyPr/>
          <a:lstStyle/>
          <a:p>
            <a:r>
              <a:rPr lang="en-US" dirty="0">
                <a:latin typeface="+mn-lt"/>
              </a:rPr>
              <a:t>Unions</a:t>
            </a:r>
          </a:p>
        </p:txBody>
      </p:sp>
      <p:sp>
        <p:nvSpPr>
          <p:cNvPr id="3" name="Content Placeholder 2">
            <a:extLst>
              <a:ext uri="{FF2B5EF4-FFF2-40B4-BE49-F238E27FC236}">
                <a16:creationId xmlns:a16="http://schemas.microsoft.com/office/drawing/2014/main" id="{7E67DA94-DFFA-B638-E18D-EADA2394B7D3}"/>
              </a:ext>
            </a:extLst>
          </p:cNvPr>
          <p:cNvSpPr>
            <a:spLocks noGrp="1"/>
          </p:cNvSpPr>
          <p:nvPr>
            <p:ph idx="1"/>
          </p:nvPr>
        </p:nvSpPr>
        <p:spPr/>
        <p:txBody>
          <a:bodyPr/>
          <a:lstStyle/>
          <a:p>
            <a:r>
              <a:rPr lang="en-US" b="1" dirty="0">
                <a:solidFill>
                  <a:srgbClr val="C00000"/>
                </a:solidFill>
                <a:latin typeface="+mn-lt"/>
              </a:rPr>
              <a:t>Union*</a:t>
            </a:r>
          </a:p>
          <a:p>
            <a:pPr lvl="1">
              <a:buFont typeface="Arial" panose="020B0604020202020204" pitchFamily="34" charset="0"/>
              <a:buChar char="•"/>
            </a:pPr>
            <a:r>
              <a:rPr lang="en-US" dirty="0">
                <a:latin typeface="+mn-lt"/>
              </a:rPr>
              <a:t>A worker association that bargains with employers over wages, benefits, and working conditions</a:t>
            </a:r>
          </a:p>
          <a:p>
            <a:pPr lvl="1">
              <a:buFont typeface="Arial" panose="020B0604020202020204" pitchFamily="34" charset="0"/>
              <a:buChar char="•"/>
            </a:pPr>
            <a:r>
              <a:rPr lang="en-US" dirty="0">
                <a:latin typeface="+mn-lt"/>
              </a:rPr>
              <a:t>Exert their market power to negotiate higher wages for workers</a:t>
            </a:r>
          </a:p>
          <a:p>
            <a:r>
              <a:rPr lang="en-US" altLang="en-US" dirty="0">
                <a:latin typeface="+mn-lt"/>
              </a:rPr>
              <a:t>Less than 11% of U.S. workers today belong to unions</a:t>
            </a:r>
          </a:p>
          <a:p>
            <a:pPr lvl="1">
              <a:buFont typeface="Arial" panose="020B0604020202020204" pitchFamily="34" charset="0"/>
              <a:buChar char="•"/>
            </a:pPr>
            <a:r>
              <a:rPr lang="en-US" altLang="en-US" dirty="0">
                <a:latin typeface="+mn-lt"/>
              </a:rPr>
              <a:t>About 33% in the 1940s and 1950s</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7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38246497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206F1-1476-41AC-4011-591C3DB2A001}"/>
              </a:ext>
            </a:extLst>
          </p:cNvPr>
          <p:cNvSpPr>
            <a:spLocks noGrp="1"/>
          </p:cNvSpPr>
          <p:nvPr>
            <p:ph type="title"/>
          </p:nvPr>
        </p:nvSpPr>
        <p:spPr/>
        <p:txBody>
          <a:bodyPr/>
          <a:lstStyle/>
          <a:p>
            <a:r>
              <a:rPr lang="en-US" dirty="0">
                <a:latin typeface="+mn-lt"/>
              </a:rPr>
              <a:t>The Economics of Unions (1 of 3)</a:t>
            </a:r>
          </a:p>
        </p:txBody>
      </p:sp>
      <p:sp>
        <p:nvSpPr>
          <p:cNvPr id="3" name="Content Placeholder 2">
            <a:extLst>
              <a:ext uri="{FF2B5EF4-FFF2-40B4-BE49-F238E27FC236}">
                <a16:creationId xmlns:a16="http://schemas.microsoft.com/office/drawing/2014/main" id="{38AED7F7-21C1-C67E-3441-7FA1B2FCCEAB}"/>
              </a:ext>
            </a:extLst>
          </p:cNvPr>
          <p:cNvSpPr>
            <a:spLocks noGrp="1"/>
          </p:cNvSpPr>
          <p:nvPr>
            <p:ph idx="1"/>
          </p:nvPr>
        </p:nvSpPr>
        <p:spPr/>
        <p:txBody>
          <a:bodyPr vert="horz" lIns="91440" tIns="45720" rIns="91440" bIns="45720" rtlCol="0" anchor="t">
            <a:noAutofit/>
          </a:bodyPr>
          <a:lstStyle/>
          <a:p>
            <a:r>
              <a:rPr lang="en-US" b="1" dirty="0">
                <a:solidFill>
                  <a:srgbClr val="C00000"/>
                </a:solidFill>
                <a:latin typeface="+mn-lt"/>
              </a:rPr>
              <a:t>Collective bargaining*</a:t>
            </a:r>
          </a:p>
          <a:p>
            <a:pPr lvl="1">
              <a:buFont typeface="Arial" panose="020B0604020202020204" pitchFamily="34" charset="0"/>
              <a:buChar char="•"/>
            </a:pPr>
            <a:r>
              <a:rPr lang="en-US" dirty="0">
                <a:latin typeface="+mn-lt"/>
              </a:rPr>
              <a:t>The process by which unions and firms agree on the terms of employment</a:t>
            </a:r>
          </a:p>
          <a:p>
            <a:r>
              <a:rPr lang="en-US" b="1" dirty="0">
                <a:solidFill>
                  <a:srgbClr val="C00000"/>
                </a:solidFill>
                <a:latin typeface="+mn-lt"/>
              </a:rPr>
              <a:t>Strike*</a:t>
            </a:r>
          </a:p>
          <a:p>
            <a:pPr lvl="1">
              <a:buFont typeface="Arial" panose="020B0604020202020204" pitchFamily="34" charset="0"/>
              <a:buChar char="•"/>
            </a:pPr>
            <a:r>
              <a:rPr lang="en-US" dirty="0">
                <a:latin typeface="+mn-lt"/>
              </a:rPr>
              <a:t>The organized withdrawal of labor from a firm by a union</a:t>
            </a:r>
          </a:p>
          <a:p>
            <a:r>
              <a:rPr lang="en-US" altLang="en-US" dirty="0">
                <a:latin typeface="+mn-lt"/>
              </a:rPr>
              <a:t>Union workers</a:t>
            </a:r>
          </a:p>
          <a:p>
            <a:pPr lvl="1">
              <a:buFont typeface="Arial" panose="020B0604020202020204" pitchFamily="34" charset="0"/>
              <a:buChar char="•"/>
            </a:pPr>
            <a:r>
              <a:rPr lang="en-US" altLang="en-US" dirty="0">
                <a:latin typeface="+mn-lt"/>
              </a:rPr>
              <a:t>Earn 10-20% more than similar workers who do not belong to unions</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2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b="0" i="0" u="none" strike="noStrike" kern="1200" cap="none" spc="0" normalizeH="0" baseline="0" noProof="0" dirty="0">
              <a:ln>
                <a:noFill/>
              </a:ln>
              <a:solidFill>
                <a:srgbClr val="282F7C"/>
              </a:solidFill>
              <a:effectLst/>
              <a:uLnTx/>
              <a:uFillTx/>
              <a:latin typeface="+mn-lt"/>
            </a:endParaRPr>
          </a:p>
        </p:txBody>
      </p:sp>
    </p:spTree>
    <p:extLst>
      <p:ext uri="{BB962C8B-B14F-4D97-AF65-F5344CB8AC3E}">
        <p14:creationId xmlns:p14="http://schemas.microsoft.com/office/powerpoint/2010/main" val="34733515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9762D-905A-EBFE-5B53-DEA03E1435BC}"/>
              </a:ext>
            </a:extLst>
          </p:cNvPr>
          <p:cNvSpPr>
            <a:spLocks noGrp="1"/>
          </p:cNvSpPr>
          <p:nvPr>
            <p:ph type="title"/>
          </p:nvPr>
        </p:nvSpPr>
        <p:spPr/>
        <p:txBody>
          <a:bodyPr/>
          <a:lstStyle/>
          <a:p>
            <a:r>
              <a:rPr lang="en-US" dirty="0">
                <a:latin typeface="+mn-lt"/>
              </a:rPr>
              <a:t>The Economics of Unions (2 of 3)</a:t>
            </a:r>
          </a:p>
        </p:txBody>
      </p:sp>
      <p:sp>
        <p:nvSpPr>
          <p:cNvPr id="3" name="Content Placeholder 2">
            <a:extLst>
              <a:ext uri="{FF2B5EF4-FFF2-40B4-BE49-F238E27FC236}">
                <a16:creationId xmlns:a16="http://schemas.microsoft.com/office/drawing/2014/main" id="{8E4234BA-3FF2-299E-19E4-DC111DA9C270}"/>
              </a:ext>
            </a:extLst>
          </p:cNvPr>
          <p:cNvSpPr>
            <a:spLocks noGrp="1"/>
          </p:cNvSpPr>
          <p:nvPr>
            <p:ph idx="1"/>
          </p:nvPr>
        </p:nvSpPr>
        <p:spPr/>
        <p:txBody>
          <a:bodyPr/>
          <a:lstStyle/>
          <a:p>
            <a:r>
              <a:rPr lang="en-US" altLang="en-US" dirty="0">
                <a:latin typeface="+mn-lt"/>
              </a:rPr>
              <a:t>When union raises the wage above the equilibrium level</a:t>
            </a:r>
          </a:p>
          <a:p>
            <a:pPr lvl="1">
              <a:buFont typeface="Arial" panose="020B0604020202020204" pitchFamily="34" charset="0"/>
              <a:buChar char="•"/>
            </a:pPr>
            <a:r>
              <a:rPr lang="en-US" altLang="en-US" dirty="0">
                <a:latin typeface="+mn-lt"/>
              </a:rPr>
              <a:t>Higher quantity of labor supplied</a:t>
            </a:r>
          </a:p>
          <a:p>
            <a:pPr lvl="1">
              <a:buFont typeface="Arial" panose="020B0604020202020204" pitchFamily="34" charset="0"/>
              <a:buChar char="•"/>
            </a:pPr>
            <a:r>
              <a:rPr lang="en-US" altLang="en-US" dirty="0">
                <a:latin typeface="+mn-lt"/>
              </a:rPr>
              <a:t>Smaller quantity of labor demanded</a:t>
            </a:r>
          </a:p>
          <a:p>
            <a:pPr lvl="1">
              <a:buFont typeface="Arial" panose="020B0604020202020204" pitchFamily="34" charset="0"/>
              <a:buChar char="•"/>
            </a:pPr>
            <a:r>
              <a:rPr lang="en-US" altLang="en-US" dirty="0">
                <a:latin typeface="+mn-lt"/>
              </a:rPr>
              <a:t>Unemployment</a:t>
            </a:r>
          </a:p>
          <a:p>
            <a:r>
              <a:rPr lang="en-US" altLang="en-US" dirty="0">
                <a:latin typeface="+mn-lt"/>
              </a:rPr>
              <a:t>Better off: Employed workers (insiders)</a:t>
            </a:r>
          </a:p>
          <a:p>
            <a:r>
              <a:rPr lang="en-US" altLang="en-US" dirty="0">
                <a:latin typeface="+mn-lt"/>
              </a:rPr>
              <a:t>Worse off: Unemployed (outsiders)</a:t>
            </a:r>
            <a:endParaRPr lang="en-US" dirty="0">
              <a:latin typeface="+mn-lt"/>
            </a:endParaRPr>
          </a:p>
        </p:txBody>
      </p:sp>
    </p:spTree>
    <p:extLst>
      <p:ext uri="{BB962C8B-B14F-4D97-AF65-F5344CB8AC3E}">
        <p14:creationId xmlns:p14="http://schemas.microsoft.com/office/powerpoint/2010/main" val="23262335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8DF6D-952A-38BF-E8DA-92C7D8B7718A}"/>
              </a:ext>
            </a:extLst>
          </p:cNvPr>
          <p:cNvSpPr>
            <a:spLocks noGrp="1"/>
          </p:cNvSpPr>
          <p:nvPr>
            <p:ph type="title"/>
          </p:nvPr>
        </p:nvSpPr>
        <p:spPr/>
        <p:txBody>
          <a:bodyPr/>
          <a:lstStyle/>
          <a:p>
            <a:r>
              <a:rPr lang="en-US" dirty="0">
                <a:latin typeface="+mn-lt"/>
              </a:rPr>
              <a:t>The Economics of Unions (3 of 3)</a:t>
            </a:r>
          </a:p>
        </p:txBody>
      </p:sp>
      <p:sp>
        <p:nvSpPr>
          <p:cNvPr id="3" name="Content Placeholder 2">
            <a:extLst>
              <a:ext uri="{FF2B5EF4-FFF2-40B4-BE49-F238E27FC236}">
                <a16:creationId xmlns:a16="http://schemas.microsoft.com/office/drawing/2014/main" id="{E81DCF09-275B-DD2C-42D0-FF3497328E4D}"/>
              </a:ext>
            </a:extLst>
          </p:cNvPr>
          <p:cNvSpPr>
            <a:spLocks noGrp="1"/>
          </p:cNvSpPr>
          <p:nvPr>
            <p:ph idx="1"/>
          </p:nvPr>
        </p:nvSpPr>
        <p:spPr/>
        <p:txBody>
          <a:bodyPr/>
          <a:lstStyle/>
          <a:p>
            <a:r>
              <a:rPr lang="en-US" altLang="en-US" dirty="0">
                <a:latin typeface="+mn-lt"/>
              </a:rPr>
              <a:t>The National Labor Relations Act (enacted in 1935 and subsequently amended)</a:t>
            </a:r>
          </a:p>
          <a:p>
            <a:pPr lvl="1">
              <a:buFont typeface="Arial" panose="020B0604020202020204" pitchFamily="34" charset="0"/>
              <a:buChar char="•"/>
            </a:pPr>
            <a:r>
              <a:rPr lang="en-US" altLang="en-US" dirty="0">
                <a:latin typeface="+mn-lt"/>
              </a:rPr>
              <a:t>Prohibits employers from interfering in certain ways with workers trying to organize unions</a:t>
            </a:r>
          </a:p>
          <a:p>
            <a:pPr lvl="1">
              <a:buFont typeface="Arial" panose="020B0604020202020204" pitchFamily="34" charset="0"/>
              <a:buChar char="•"/>
            </a:pPr>
            <a:r>
              <a:rPr lang="en-US" altLang="en-US" dirty="0">
                <a:latin typeface="+mn-lt"/>
              </a:rPr>
              <a:t>In unionized companies, it requires employers and unions to bargain in good faith when negotiating the terms of employment</a:t>
            </a:r>
          </a:p>
          <a:p>
            <a:r>
              <a:rPr lang="en-US" altLang="en-US" dirty="0">
                <a:latin typeface="+mn-lt"/>
              </a:rPr>
              <a:t>Right-to-work laws</a:t>
            </a:r>
          </a:p>
          <a:p>
            <a:pPr lvl="1">
              <a:buFont typeface="Arial" panose="020B0604020202020204" pitchFamily="34" charset="0"/>
              <a:buChar char="•"/>
            </a:pPr>
            <a:r>
              <a:rPr lang="en-US" altLang="en-US" dirty="0">
                <a:latin typeface="+mn-lt"/>
              </a:rPr>
              <a:t>Bar a union and employer from requiring workers to financially support the union</a:t>
            </a:r>
          </a:p>
        </p:txBody>
      </p:sp>
    </p:spTree>
    <p:extLst>
      <p:ext uri="{BB962C8B-B14F-4D97-AF65-F5344CB8AC3E}">
        <p14:creationId xmlns:p14="http://schemas.microsoft.com/office/powerpoint/2010/main" val="1950984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15-1</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Identifying Unemployment</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AC868-131B-5DB8-DE05-9DECEEA349AF}"/>
              </a:ext>
            </a:extLst>
          </p:cNvPr>
          <p:cNvSpPr>
            <a:spLocks noGrp="1"/>
          </p:cNvSpPr>
          <p:nvPr>
            <p:ph type="title"/>
          </p:nvPr>
        </p:nvSpPr>
        <p:spPr/>
        <p:txBody>
          <a:bodyPr/>
          <a:lstStyle/>
          <a:p>
            <a:r>
              <a:rPr lang="en-US" dirty="0">
                <a:latin typeface="+mn-lt"/>
              </a:rPr>
              <a:t>Are Unions Good or Bad for the Economy?</a:t>
            </a:r>
          </a:p>
        </p:txBody>
      </p:sp>
      <p:sp>
        <p:nvSpPr>
          <p:cNvPr id="3" name="Content Placeholder 2">
            <a:extLst>
              <a:ext uri="{FF2B5EF4-FFF2-40B4-BE49-F238E27FC236}">
                <a16:creationId xmlns:a16="http://schemas.microsoft.com/office/drawing/2014/main" id="{494683A5-1AAE-3879-A683-8826975854BA}"/>
              </a:ext>
            </a:extLst>
          </p:cNvPr>
          <p:cNvSpPr>
            <a:spLocks noGrp="1"/>
          </p:cNvSpPr>
          <p:nvPr>
            <p:ph idx="1"/>
          </p:nvPr>
        </p:nvSpPr>
        <p:spPr/>
        <p:txBody>
          <a:bodyPr/>
          <a:lstStyle/>
          <a:p>
            <a:pPr>
              <a:spcBef>
                <a:spcPts val="600"/>
              </a:spcBef>
              <a:spcAft>
                <a:spcPts val="600"/>
              </a:spcAft>
            </a:pPr>
            <a:r>
              <a:rPr lang="en-US" dirty="0">
                <a:latin typeface="+mn-lt"/>
              </a:rPr>
              <a:t>Critics</a:t>
            </a:r>
          </a:p>
          <a:p>
            <a:pPr lvl="1">
              <a:spcBef>
                <a:spcPts val="600"/>
              </a:spcBef>
              <a:spcAft>
                <a:spcPts val="600"/>
              </a:spcAft>
              <a:buFont typeface="Arial" panose="020B0604020202020204" pitchFamily="34" charset="0"/>
              <a:buChar char="•"/>
            </a:pPr>
            <a:r>
              <a:rPr lang="en-US" dirty="0">
                <a:latin typeface="+mn-lt"/>
              </a:rPr>
              <a:t>Unions are cartels: They raise wages above equilibrium, which causes unemployment and depresses wages in non-union labor markets  </a:t>
            </a:r>
          </a:p>
          <a:p>
            <a:pPr lvl="1">
              <a:spcBef>
                <a:spcPts val="600"/>
              </a:spcBef>
              <a:spcAft>
                <a:spcPts val="600"/>
              </a:spcAft>
              <a:buFont typeface="Arial" panose="020B0604020202020204" pitchFamily="34" charset="0"/>
              <a:buChar char="•"/>
            </a:pPr>
            <a:r>
              <a:rPr lang="en-US" dirty="0">
                <a:latin typeface="+mn-lt"/>
              </a:rPr>
              <a:t>Inefficient and inequitable </a:t>
            </a:r>
          </a:p>
          <a:p>
            <a:pPr>
              <a:spcBef>
                <a:spcPts val="600"/>
              </a:spcBef>
              <a:spcAft>
                <a:spcPts val="600"/>
              </a:spcAft>
            </a:pPr>
            <a:r>
              <a:rPr lang="en-US" dirty="0">
                <a:latin typeface="+mn-lt"/>
              </a:rPr>
              <a:t>Advocates </a:t>
            </a:r>
          </a:p>
          <a:p>
            <a:pPr lvl="1">
              <a:spcBef>
                <a:spcPts val="600"/>
              </a:spcBef>
              <a:spcAft>
                <a:spcPts val="600"/>
              </a:spcAft>
              <a:buFont typeface="Arial" panose="020B0604020202020204" pitchFamily="34" charset="0"/>
              <a:buChar char="•"/>
            </a:pPr>
            <a:r>
              <a:rPr lang="en-US" dirty="0">
                <a:latin typeface="+mn-lt"/>
              </a:rPr>
              <a:t>Unions counter the market power of large firms</a:t>
            </a:r>
          </a:p>
          <a:p>
            <a:pPr lvl="1">
              <a:spcBef>
                <a:spcPts val="600"/>
              </a:spcBef>
              <a:spcAft>
                <a:spcPts val="600"/>
              </a:spcAft>
              <a:buFont typeface="Arial" panose="020B0604020202020204" pitchFamily="34" charset="0"/>
              <a:buChar char="•"/>
            </a:pPr>
            <a:r>
              <a:rPr lang="en-US" dirty="0">
                <a:latin typeface="+mn-lt"/>
              </a:rPr>
              <a:t>Make firms more responsive to workers’ concerns</a:t>
            </a:r>
          </a:p>
          <a:p>
            <a:pPr lvl="1">
              <a:spcBef>
                <a:spcPts val="600"/>
              </a:spcBef>
              <a:spcAft>
                <a:spcPts val="600"/>
              </a:spcAft>
              <a:buFont typeface="Arial" panose="020B0604020202020204" pitchFamily="34" charset="0"/>
              <a:buChar char="•"/>
            </a:pPr>
            <a:r>
              <a:rPr lang="en-US" dirty="0">
                <a:latin typeface="+mn-lt"/>
              </a:rPr>
              <a:t>Keep a happy and productive workforce</a:t>
            </a:r>
          </a:p>
        </p:txBody>
      </p:sp>
    </p:spTree>
    <p:extLst>
      <p:ext uri="{BB962C8B-B14F-4D97-AF65-F5344CB8AC3E}">
        <p14:creationId xmlns:p14="http://schemas.microsoft.com/office/powerpoint/2010/main" val="14254776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15-5</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Theory of Efficiency Wages</a:t>
            </a:r>
          </a:p>
        </p:txBody>
      </p:sp>
    </p:spTree>
    <p:custDataLst>
      <p:tags r:id="rId1"/>
    </p:custDataLst>
    <p:extLst>
      <p:ext uri="{BB962C8B-B14F-4D97-AF65-F5344CB8AC3E}">
        <p14:creationId xmlns:p14="http://schemas.microsoft.com/office/powerpoint/2010/main" val="11851070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45FF7-D8AB-7AA8-662A-881AB12E387C}"/>
              </a:ext>
            </a:extLst>
          </p:cNvPr>
          <p:cNvSpPr>
            <a:spLocks noGrp="1"/>
          </p:cNvSpPr>
          <p:nvPr>
            <p:ph type="title"/>
          </p:nvPr>
        </p:nvSpPr>
        <p:spPr/>
        <p:txBody>
          <a:bodyPr/>
          <a:lstStyle/>
          <a:p>
            <a:r>
              <a:rPr lang="en-US" dirty="0">
                <a:latin typeface="+mn-lt"/>
              </a:rPr>
              <a:t>Efficiency Wages</a:t>
            </a:r>
          </a:p>
        </p:txBody>
      </p:sp>
      <p:sp>
        <p:nvSpPr>
          <p:cNvPr id="3" name="Content Placeholder 2">
            <a:extLst>
              <a:ext uri="{FF2B5EF4-FFF2-40B4-BE49-F238E27FC236}">
                <a16:creationId xmlns:a16="http://schemas.microsoft.com/office/drawing/2014/main" id="{70B50128-7BB3-07E6-555B-1BFBEE859E98}"/>
              </a:ext>
            </a:extLst>
          </p:cNvPr>
          <p:cNvSpPr>
            <a:spLocks noGrp="1"/>
          </p:cNvSpPr>
          <p:nvPr>
            <p:ph idx="1"/>
          </p:nvPr>
        </p:nvSpPr>
        <p:spPr/>
        <p:txBody>
          <a:bodyPr/>
          <a:lstStyle/>
          <a:p>
            <a:pPr>
              <a:spcBef>
                <a:spcPts val="500"/>
              </a:spcBef>
              <a:spcAft>
                <a:spcPts val="1200"/>
              </a:spcAft>
            </a:pPr>
            <a:r>
              <a:rPr lang="en-US" b="1" dirty="0">
                <a:solidFill>
                  <a:srgbClr val="C00000"/>
                </a:solidFill>
                <a:latin typeface="+mn-lt"/>
              </a:rPr>
              <a:t>Efficiency wages*</a:t>
            </a:r>
          </a:p>
          <a:p>
            <a:pPr lvl="1">
              <a:spcAft>
                <a:spcPts val="1200"/>
              </a:spcAft>
              <a:buFont typeface="Arial" panose="020B0604020202020204" pitchFamily="34" charset="0"/>
              <a:buChar char="•"/>
            </a:pPr>
            <a:r>
              <a:rPr lang="en-US" dirty="0">
                <a:latin typeface="+mn-lt"/>
              </a:rPr>
              <a:t>Above-equilibrium wages paid by firms to increase worker productivity</a:t>
            </a:r>
          </a:p>
          <a:p>
            <a:pPr>
              <a:spcBef>
                <a:spcPts val="500"/>
              </a:spcBef>
              <a:spcAft>
                <a:spcPts val="1200"/>
              </a:spcAft>
            </a:pPr>
            <a:r>
              <a:rPr lang="en-US" dirty="0">
                <a:latin typeface="+mn-lt"/>
              </a:rPr>
              <a:t>Different types of efficiency wage theory</a:t>
            </a:r>
          </a:p>
          <a:p>
            <a:pPr lvl="1">
              <a:spcAft>
                <a:spcPts val="1200"/>
              </a:spcAft>
              <a:buFont typeface="Arial" panose="020B0604020202020204" pitchFamily="34" charset="0"/>
              <a:buChar char="•"/>
            </a:pPr>
            <a:r>
              <a:rPr lang="en-US" dirty="0">
                <a:latin typeface="+mn-lt"/>
              </a:rPr>
              <a:t>Suggest different reasons why firms pay high wages</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10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29260843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AB7BC-B8CA-B1A9-17F6-9BBDC631BFA3}"/>
              </a:ext>
            </a:extLst>
          </p:cNvPr>
          <p:cNvSpPr>
            <a:spLocks noGrp="1"/>
          </p:cNvSpPr>
          <p:nvPr>
            <p:ph type="title"/>
          </p:nvPr>
        </p:nvSpPr>
        <p:spPr/>
        <p:txBody>
          <a:bodyPr/>
          <a:lstStyle/>
          <a:p>
            <a:r>
              <a:rPr lang="en-US" dirty="0">
                <a:latin typeface="+mn-lt"/>
              </a:rPr>
              <a:t>Efficiency Wage Theory  (1 of 3)</a:t>
            </a:r>
          </a:p>
        </p:txBody>
      </p:sp>
      <p:sp>
        <p:nvSpPr>
          <p:cNvPr id="3" name="Content Placeholder 2">
            <a:extLst>
              <a:ext uri="{FF2B5EF4-FFF2-40B4-BE49-F238E27FC236}">
                <a16:creationId xmlns:a16="http://schemas.microsoft.com/office/drawing/2014/main" id="{617AF4B3-1B2C-93F9-08DE-0F8D8783B729}"/>
              </a:ext>
            </a:extLst>
          </p:cNvPr>
          <p:cNvSpPr>
            <a:spLocks noGrp="1"/>
          </p:cNvSpPr>
          <p:nvPr>
            <p:ph idx="1"/>
          </p:nvPr>
        </p:nvSpPr>
        <p:spPr>
          <a:xfrm>
            <a:off x="476843" y="1825625"/>
            <a:ext cx="11351363" cy="4351338"/>
          </a:xfrm>
        </p:spPr>
        <p:txBody>
          <a:bodyPr/>
          <a:lstStyle/>
          <a:p>
            <a:pPr>
              <a:spcBef>
                <a:spcPts val="600"/>
              </a:spcBef>
              <a:spcAft>
                <a:spcPts val="1200"/>
              </a:spcAft>
            </a:pPr>
            <a:r>
              <a:rPr lang="en-US" sz="2200" dirty="0">
                <a:latin typeface="+mn-lt"/>
              </a:rPr>
              <a:t>Worker Health: Efficiency-wage theory emphasizes the link between wages and worker health</a:t>
            </a:r>
          </a:p>
          <a:p>
            <a:pPr lvl="1">
              <a:spcBef>
                <a:spcPts val="600"/>
              </a:spcBef>
              <a:spcAft>
                <a:spcPts val="1200"/>
              </a:spcAft>
              <a:buFont typeface="Arial" panose="020B0604020202020204" pitchFamily="34" charset="0"/>
              <a:buChar char="•"/>
            </a:pPr>
            <a:r>
              <a:rPr lang="en-US" sz="2200" dirty="0">
                <a:latin typeface="+mn-lt"/>
              </a:rPr>
              <a:t>In less developed countries, poor nutrition is a common problem </a:t>
            </a:r>
          </a:p>
          <a:p>
            <a:pPr lvl="1">
              <a:spcBef>
                <a:spcPts val="600"/>
              </a:spcBef>
              <a:spcAft>
                <a:spcPts val="1200"/>
              </a:spcAft>
              <a:buFont typeface="Arial" panose="020B0604020202020204" pitchFamily="34" charset="0"/>
              <a:buChar char="•"/>
            </a:pPr>
            <a:r>
              <a:rPr lang="en-US" sz="2200" dirty="0">
                <a:latin typeface="+mn-lt"/>
              </a:rPr>
              <a:t>Better-paid workers eat a more nutritious diet, and workers who eat a better diet are healthier and more productive</a:t>
            </a:r>
          </a:p>
          <a:p>
            <a:pPr lvl="1">
              <a:spcBef>
                <a:spcPts val="600"/>
              </a:spcBef>
              <a:spcAft>
                <a:spcPts val="1200"/>
              </a:spcAft>
              <a:buFont typeface="Arial" panose="020B0604020202020204" pitchFamily="34" charset="0"/>
              <a:buChar char="•"/>
            </a:pPr>
            <a:r>
              <a:rPr lang="en-US" sz="2200" dirty="0">
                <a:latin typeface="+mn-lt"/>
              </a:rPr>
              <a:t>A firm may find it profitable to pay high wages to ensure its workers are healthy and productive</a:t>
            </a:r>
          </a:p>
          <a:p>
            <a:pPr lvl="1">
              <a:spcBef>
                <a:spcPts val="600"/>
              </a:spcBef>
              <a:spcAft>
                <a:spcPts val="1200"/>
              </a:spcAft>
              <a:buFont typeface="Arial" panose="020B0604020202020204" pitchFamily="34" charset="0"/>
              <a:buChar char="•"/>
            </a:pPr>
            <a:r>
              <a:rPr lang="en-US" sz="2200" dirty="0">
                <a:latin typeface="+mn-lt"/>
              </a:rPr>
              <a:t>Can be relevant for explaining above-equilibrium wages and unemployment in less developed countries where inadequate nutrition is a problem</a:t>
            </a:r>
          </a:p>
        </p:txBody>
      </p:sp>
    </p:spTree>
    <p:extLst>
      <p:ext uri="{BB962C8B-B14F-4D97-AF65-F5344CB8AC3E}">
        <p14:creationId xmlns:p14="http://schemas.microsoft.com/office/powerpoint/2010/main" val="12186491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AB7BC-B8CA-B1A9-17F6-9BBDC631BFA3}"/>
              </a:ext>
            </a:extLst>
          </p:cNvPr>
          <p:cNvSpPr>
            <a:spLocks noGrp="1"/>
          </p:cNvSpPr>
          <p:nvPr>
            <p:ph type="title"/>
          </p:nvPr>
        </p:nvSpPr>
        <p:spPr/>
        <p:txBody>
          <a:bodyPr/>
          <a:lstStyle/>
          <a:p>
            <a:r>
              <a:rPr lang="en-US" dirty="0">
                <a:latin typeface="+mn-lt"/>
              </a:rPr>
              <a:t>Efficiency Wage Theory  (2 of 3)</a:t>
            </a:r>
          </a:p>
        </p:txBody>
      </p:sp>
      <p:sp>
        <p:nvSpPr>
          <p:cNvPr id="3" name="Content Placeholder 2">
            <a:extLst>
              <a:ext uri="{FF2B5EF4-FFF2-40B4-BE49-F238E27FC236}">
                <a16:creationId xmlns:a16="http://schemas.microsoft.com/office/drawing/2014/main" id="{617AF4B3-1B2C-93F9-08DE-0F8D8783B729}"/>
              </a:ext>
            </a:extLst>
          </p:cNvPr>
          <p:cNvSpPr>
            <a:spLocks noGrp="1"/>
          </p:cNvSpPr>
          <p:nvPr>
            <p:ph idx="1"/>
          </p:nvPr>
        </p:nvSpPr>
        <p:spPr/>
        <p:txBody>
          <a:bodyPr/>
          <a:lstStyle/>
          <a:p>
            <a:r>
              <a:rPr lang="en-US" dirty="0">
                <a:latin typeface="+mn-lt"/>
              </a:rPr>
              <a:t>Worker Turnover: Efficiency-wage theory emphasizes the link between wages and worker turnover</a:t>
            </a:r>
          </a:p>
          <a:p>
            <a:pPr lvl="1">
              <a:buFont typeface="Arial" panose="020B0604020202020204" pitchFamily="34" charset="0"/>
              <a:buChar char="•"/>
            </a:pPr>
            <a:r>
              <a:rPr lang="en-US" dirty="0">
                <a:latin typeface="+mn-lt"/>
              </a:rPr>
              <a:t>Hiring &amp; training new workers is costly</a:t>
            </a:r>
          </a:p>
          <a:p>
            <a:pPr lvl="1">
              <a:buFont typeface="Arial" panose="020B0604020202020204" pitchFamily="34" charset="0"/>
              <a:buChar char="•"/>
            </a:pPr>
            <a:r>
              <a:rPr lang="en-US" dirty="0">
                <a:latin typeface="+mn-lt"/>
              </a:rPr>
              <a:t>Paying higher wages gives workers more incentive to stay, reduces turnover </a:t>
            </a:r>
          </a:p>
          <a:p>
            <a:r>
              <a:rPr lang="en-US" dirty="0">
                <a:latin typeface="+mn-lt"/>
              </a:rPr>
              <a:t>Worker Quality: Efficiency-wage theory emphasizes the link between wages and worker effort</a:t>
            </a:r>
          </a:p>
          <a:p>
            <a:pPr lvl="1">
              <a:buFont typeface="Arial" panose="020B0604020202020204" pitchFamily="34" charset="0"/>
              <a:buChar char="•"/>
            </a:pPr>
            <a:r>
              <a:rPr lang="en-US" dirty="0">
                <a:latin typeface="+mn-lt"/>
              </a:rPr>
              <a:t>Offering higher wages attracts better job applicants, increases quality of the firm’s workforce</a:t>
            </a:r>
          </a:p>
        </p:txBody>
      </p:sp>
    </p:spTree>
    <p:extLst>
      <p:ext uri="{BB962C8B-B14F-4D97-AF65-F5344CB8AC3E}">
        <p14:creationId xmlns:p14="http://schemas.microsoft.com/office/powerpoint/2010/main" val="11274020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AB7BC-B8CA-B1A9-17F6-9BBDC631BFA3}"/>
              </a:ext>
            </a:extLst>
          </p:cNvPr>
          <p:cNvSpPr>
            <a:spLocks noGrp="1"/>
          </p:cNvSpPr>
          <p:nvPr>
            <p:ph type="title"/>
          </p:nvPr>
        </p:nvSpPr>
        <p:spPr/>
        <p:txBody>
          <a:bodyPr/>
          <a:lstStyle/>
          <a:p>
            <a:r>
              <a:rPr lang="en-US" dirty="0">
                <a:latin typeface="+mn-lt"/>
              </a:rPr>
              <a:t>Efficiency Wage Theory  (3 of 3)</a:t>
            </a:r>
          </a:p>
        </p:txBody>
      </p:sp>
      <p:sp>
        <p:nvSpPr>
          <p:cNvPr id="3" name="Content Placeholder 2">
            <a:extLst>
              <a:ext uri="{FF2B5EF4-FFF2-40B4-BE49-F238E27FC236}">
                <a16:creationId xmlns:a16="http://schemas.microsoft.com/office/drawing/2014/main" id="{617AF4B3-1B2C-93F9-08DE-0F8D8783B729}"/>
              </a:ext>
            </a:extLst>
          </p:cNvPr>
          <p:cNvSpPr>
            <a:spLocks noGrp="1"/>
          </p:cNvSpPr>
          <p:nvPr>
            <p:ph idx="1"/>
          </p:nvPr>
        </p:nvSpPr>
        <p:spPr/>
        <p:txBody>
          <a:bodyPr/>
          <a:lstStyle/>
          <a:p>
            <a:r>
              <a:rPr lang="en-US" dirty="0">
                <a:latin typeface="+mn-lt"/>
              </a:rPr>
              <a:t>Worker Effort: Efficiency-wage theory emphasizes the link between wages and worker effort</a:t>
            </a:r>
          </a:p>
          <a:p>
            <a:pPr lvl="1">
              <a:buFont typeface="Arial" panose="020B0604020202020204" pitchFamily="34" charset="0"/>
              <a:buChar char="•"/>
            </a:pPr>
            <a:r>
              <a:rPr lang="en-US" altLang="en-US" dirty="0">
                <a:latin typeface="+mn-lt"/>
              </a:rPr>
              <a:t>Workers have discretion over how hard to work, and some may choose to work as little as possible</a:t>
            </a:r>
          </a:p>
          <a:p>
            <a:r>
              <a:rPr lang="en-US" dirty="0">
                <a:latin typeface="+mn-lt"/>
              </a:rPr>
              <a:t>Worker Morale: Efficiency-wage theory suggests that high wages improves worker morale and that content workers are more productive</a:t>
            </a:r>
          </a:p>
          <a:p>
            <a:pPr lvl="1">
              <a:buFont typeface="Arial" panose="020B0604020202020204" pitchFamily="34" charset="0"/>
              <a:buChar char="•"/>
            </a:pPr>
            <a:r>
              <a:rPr lang="en-US" dirty="0">
                <a:latin typeface="+mn-lt"/>
              </a:rPr>
              <a:t>High wages improve worker morale; content workers are more productive</a:t>
            </a:r>
          </a:p>
          <a:p>
            <a:pPr lvl="1">
              <a:buFont typeface="Arial" panose="020B0604020202020204" pitchFamily="34" charset="0"/>
              <a:buChar char="•"/>
            </a:pPr>
            <a:r>
              <a:rPr lang="en-US" dirty="0">
                <a:latin typeface="+mn-lt"/>
              </a:rPr>
              <a:t>Workers are less productive if they think are being treated unfairly</a:t>
            </a:r>
          </a:p>
        </p:txBody>
      </p:sp>
    </p:spTree>
    <p:extLst>
      <p:ext uri="{BB962C8B-B14F-4D97-AF65-F5344CB8AC3E}">
        <p14:creationId xmlns:p14="http://schemas.microsoft.com/office/powerpoint/2010/main" val="1477418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1E6C6-4B7F-DCE8-10C9-C1E90001FFB2}"/>
              </a:ext>
            </a:extLst>
          </p:cNvPr>
          <p:cNvSpPr>
            <a:spLocks noGrp="1"/>
          </p:cNvSpPr>
          <p:nvPr>
            <p:ph type="title"/>
          </p:nvPr>
        </p:nvSpPr>
        <p:spPr/>
        <p:txBody>
          <a:bodyPr/>
          <a:lstStyle/>
          <a:p>
            <a:r>
              <a:rPr lang="en-US" dirty="0">
                <a:latin typeface="+mn-lt"/>
              </a:rPr>
              <a:t>Active Learning 3: Structural or Frictional Unemployment?</a:t>
            </a:r>
          </a:p>
        </p:txBody>
      </p:sp>
      <p:sp>
        <p:nvSpPr>
          <p:cNvPr id="3" name="Content Placeholder 2">
            <a:extLst>
              <a:ext uri="{FF2B5EF4-FFF2-40B4-BE49-F238E27FC236}">
                <a16:creationId xmlns:a16="http://schemas.microsoft.com/office/drawing/2014/main" id="{C8FFBE6F-BC81-6B3B-5561-991F51329A16}"/>
              </a:ext>
            </a:extLst>
          </p:cNvPr>
          <p:cNvSpPr>
            <a:spLocks noGrp="1"/>
          </p:cNvSpPr>
          <p:nvPr>
            <p:ph idx="1"/>
          </p:nvPr>
        </p:nvSpPr>
        <p:spPr/>
        <p:txBody>
          <a:bodyPr/>
          <a:lstStyle/>
          <a:p>
            <a:r>
              <a:rPr lang="en-US" dirty="0">
                <a:latin typeface="+mn-lt"/>
              </a:rPr>
              <a:t>Which of the following would be most likely to reduce frictional unemployment?</a:t>
            </a:r>
          </a:p>
          <a:p>
            <a:pPr marL="914400" lvl="1" indent="-457200">
              <a:buFont typeface="+mj-lt"/>
              <a:buAutoNum type="alphaUcPeriod"/>
            </a:pPr>
            <a:r>
              <a:rPr lang="en-US" dirty="0">
                <a:latin typeface="+mn-lt"/>
              </a:rPr>
              <a:t>The government eliminates the minimum wage</a:t>
            </a:r>
          </a:p>
          <a:p>
            <a:pPr marL="914400" lvl="1" indent="-457200">
              <a:buFont typeface="+mj-lt"/>
              <a:buAutoNum type="alphaUcPeriod"/>
            </a:pPr>
            <a:r>
              <a:rPr lang="en-US" dirty="0">
                <a:latin typeface="+mn-lt"/>
              </a:rPr>
              <a:t>The government increases unemployment insurance benefits</a:t>
            </a:r>
          </a:p>
          <a:p>
            <a:pPr marL="914400" lvl="1" indent="-457200">
              <a:buFont typeface="+mj-lt"/>
              <a:buAutoNum type="alphaUcPeriod"/>
            </a:pPr>
            <a:r>
              <a:rPr lang="en-US" dirty="0">
                <a:latin typeface="+mn-lt"/>
              </a:rPr>
              <a:t>A new law bans labor unions</a:t>
            </a:r>
          </a:p>
          <a:p>
            <a:pPr marL="914400" lvl="1" indent="-457200">
              <a:buFont typeface="+mj-lt"/>
              <a:buAutoNum type="alphaUcPeriod"/>
            </a:pPr>
            <a:r>
              <a:rPr lang="en-US" dirty="0">
                <a:latin typeface="+mn-lt"/>
              </a:rPr>
              <a:t>More workers post their resumes at LinkedIn.com, and more employers use LinkedIn.com to find suitable workers to hire</a:t>
            </a:r>
          </a:p>
          <a:p>
            <a:pPr marL="914400" lvl="1" indent="-457200">
              <a:buFont typeface="+mj-lt"/>
              <a:buAutoNum type="alphaUcPeriod"/>
            </a:pPr>
            <a:r>
              <a:rPr lang="en-US" dirty="0">
                <a:latin typeface="+mn-lt"/>
              </a:rPr>
              <a:t>Sectoral shifts become more frequent</a:t>
            </a:r>
          </a:p>
        </p:txBody>
      </p:sp>
    </p:spTree>
    <p:extLst>
      <p:ext uri="{BB962C8B-B14F-4D97-AF65-F5344CB8AC3E}">
        <p14:creationId xmlns:p14="http://schemas.microsoft.com/office/powerpoint/2010/main" val="15681190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A4942-C3F4-9E3B-0CEC-8086B4DB20C0}"/>
              </a:ext>
            </a:extLst>
          </p:cNvPr>
          <p:cNvSpPr>
            <a:spLocks noGrp="1"/>
          </p:cNvSpPr>
          <p:nvPr>
            <p:ph type="title"/>
          </p:nvPr>
        </p:nvSpPr>
        <p:spPr/>
        <p:txBody>
          <a:bodyPr/>
          <a:lstStyle/>
          <a:p>
            <a:r>
              <a:rPr lang="en-US" dirty="0">
                <a:latin typeface="+mn-lt"/>
              </a:rPr>
              <a:t>Active Learning 3: Answers </a:t>
            </a:r>
          </a:p>
        </p:txBody>
      </p:sp>
      <p:sp>
        <p:nvSpPr>
          <p:cNvPr id="3" name="Content Placeholder 2">
            <a:extLst>
              <a:ext uri="{FF2B5EF4-FFF2-40B4-BE49-F238E27FC236}">
                <a16:creationId xmlns:a16="http://schemas.microsoft.com/office/drawing/2014/main" id="{169C79A9-1268-08F0-2CB3-F399E7D4BAA4}"/>
              </a:ext>
            </a:extLst>
          </p:cNvPr>
          <p:cNvSpPr>
            <a:spLocks noGrp="1"/>
          </p:cNvSpPr>
          <p:nvPr>
            <p:ph idx="1"/>
          </p:nvPr>
        </p:nvSpPr>
        <p:spPr/>
        <p:txBody>
          <a:bodyPr/>
          <a:lstStyle/>
          <a:p>
            <a:pPr marL="457200" indent="-457200">
              <a:buFont typeface="+mj-lt"/>
              <a:buAutoNum type="alphaUcPeriod"/>
            </a:pPr>
            <a:r>
              <a:rPr lang="en-US" dirty="0">
                <a:latin typeface="+mn-lt"/>
              </a:rPr>
              <a:t>Likely to reduce structural unemployment, not frictional unemployment</a:t>
            </a:r>
          </a:p>
          <a:p>
            <a:pPr marL="457200" indent="-457200">
              <a:buFont typeface="+mj-lt"/>
              <a:buAutoNum type="alphaUcPeriod"/>
            </a:pPr>
            <a:r>
              <a:rPr lang="en-US" dirty="0">
                <a:latin typeface="+mn-lt"/>
              </a:rPr>
              <a:t>Likely to increase frictional unemployment, not reduce it</a:t>
            </a:r>
          </a:p>
          <a:p>
            <a:pPr marL="457200" indent="-457200">
              <a:buFont typeface="+mj-lt"/>
              <a:buAutoNum type="alphaUcPeriod"/>
            </a:pPr>
            <a:r>
              <a:rPr lang="en-US" dirty="0">
                <a:latin typeface="+mn-lt"/>
              </a:rPr>
              <a:t>Likely to reduce structural unemployment, not frictional unemployment</a:t>
            </a:r>
          </a:p>
          <a:p>
            <a:pPr marL="457200" indent="-457200">
              <a:buFont typeface="+mj-lt"/>
              <a:buAutoNum type="alphaUcPeriod"/>
            </a:pPr>
            <a:r>
              <a:rPr lang="en-US" dirty="0">
                <a:latin typeface="+mn-lt"/>
              </a:rPr>
              <a:t>Likely to speed up the process of matching workers &amp; jobs, which would reduce frictional unemployment</a:t>
            </a:r>
          </a:p>
          <a:p>
            <a:pPr marL="457200" indent="-457200">
              <a:buFont typeface="+mj-lt"/>
              <a:buAutoNum type="alphaUcPeriod"/>
            </a:pPr>
            <a:r>
              <a:rPr lang="en-US" dirty="0">
                <a:latin typeface="+mn-lt"/>
              </a:rPr>
              <a:t>Likely to increase frictional unemployment, not reduce it</a:t>
            </a:r>
          </a:p>
        </p:txBody>
      </p:sp>
    </p:spTree>
    <p:extLst>
      <p:ext uri="{BB962C8B-B14F-4D97-AF65-F5344CB8AC3E}">
        <p14:creationId xmlns:p14="http://schemas.microsoft.com/office/powerpoint/2010/main" val="35964533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15-6</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Conclusion</a:t>
            </a:r>
          </a:p>
        </p:txBody>
      </p:sp>
    </p:spTree>
    <p:custDataLst>
      <p:tags r:id="rId1"/>
    </p:custDataLst>
    <p:extLst>
      <p:ext uri="{BB962C8B-B14F-4D97-AF65-F5344CB8AC3E}">
        <p14:creationId xmlns:p14="http://schemas.microsoft.com/office/powerpoint/2010/main" val="11274682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FBE19-BBD5-DA3A-1D82-86B8245D3C11}"/>
              </a:ext>
            </a:extLst>
          </p:cNvPr>
          <p:cNvSpPr>
            <a:spLocks noGrp="1"/>
          </p:cNvSpPr>
          <p:nvPr>
            <p:ph type="title"/>
          </p:nvPr>
        </p:nvSpPr>
        <p:spPr/>
        <p:txBody>
          <a:bodyPr/>
          <a:lstStyle/>
          <a:p>
            <a:r>
              <a:rPr lang="en-US" dirty="0">
                <a:latin typeface="+mn-lt"/>
              </a:rPr>
              <a:t>Conclusion</a:t>
            </a:r>
          </a:p>
        </p:txBody>
      </p:sp>
      <p:sp>
        <p:nvSpPr>
          <p:cNvPr id="3" name="Content Placeholder 2">
            <a:extLst>
              <a:ext uri="{FF2B5EF4-FFF2-40B4-BE49-F238E27FC236}">
                <a16:creationId xmlns:a16="http://schemas.microsoft.com/office/drawing/2014/main" id="{A6016148-D342-E4A4-759F-A55A30388006}"/>
              </a:ext>
            </a:extLst>
          </p:cNvPr>
          <p:cNvSpPr>
            <a:spLocks noGrp="1"/>
          </p:cNvSpPr>
          <p:nvPr>
            <p:ph idx="1"/>
          </p:nvPr>
        </p:nvSpPr>
        <p:spPr/>
        <p:txBody>
          <a:bodyPr/>
          <a:lstStyle/>
          <a:p>
            <a:r>
              <a:rPr lang="en-US" dirty="0">
                <a:latin typeface="+mn-lt"/>
              </a:rPr>
              <a:t>The economy’s natural rate changes over time</a:t>
            </a:r>
          </a:p>
          <a:p>
            <a:r>
              <a:rPr lang="en-US" dirty="0">
                <a:latin typeface="+mn-lt"/>
              </a:rPr>
              <a:t>Natural rate of unemployment evolves</a:t>
            </a:r>
          </a:p>
          <a:p>
            <a:r>
              <a:rPr lang="en-US" dirty="0">
                <a:latin typeface="+mn-lt"/>
              </a:rPr>
              <a:t>Unemployment is not a simple problem with a simple solution </a:t>
            </a:r>
          </a:p>
          <a:p>
            <a:r>
              <a:rPr lang="en-US" dirty="0">
                <a:latin typeface="+mn-lt"/>
              </a:rPr>
              <a:t>How we choose to organize our society can profoundly influence how prevalent a problem it is</a:t>
            </a:r>
          </a:p>
        </p:txBody>
      </p:sp>
    </p:spTree>
    <p:extLst>
      <p:ext uri="{BB962C8B-B14F-4D97-AF65-F5344CB8AC3E}">
        <p14:creationId xmlns:p14="http://schemas.microsoft.com/office/powerpoint/2010/main" val="530367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20A2C-A0CC-E4D3-695C-F0292665E5CB}"/>
              </a:ext>
            </a:extLst>
          </p:cNvPr>
          <p:cNvSpPr>
            <a:spLocks noGrp="1"/>
          </p:cNvSpPr>
          <p:nvPr>
            <p:ph type="title"/>
          </p:nvPr>
        </p:nvSpPr>
        <p:spPr/>
        <p:txBody>
          <a:bodyPr/>
          <a:lstStyle/>
          <a:p>
            <a:r>
              <a:rPr lang="en-US" dirty="0">
                <a:latin typeface="+mn-lt"/>
              </a:rPr>
              <a:t>How Is Unemployment Measured?</a:t>
            </a:r>
          </a:p>
        </p:txBody>
      </p:sp>
      <p:sp>
        <p:nvSpPr>
          <p:cNvPr id="3" name="Content Placeholder 2">
            <a:extLst>
              <a:ext uri="{FF2B5EF4-FFF2-40B4-BE49-F238E27FC236}">
                <a16:creationId xmlns:a16="http://schemas.microsoft.com/office/drawing/2014/main" id="{D8537857-FED4-A0CD-68B3-523A3026B33A}"/>
              </a:ext>
            </a:extLst>
          </p:cNvPr>
          <p:cNvSpPr>
            <a:spLocks noGrp="1"/>
          </p:cNvSpPr>
          <p:nvPr>
            <p:ph idx="1"/>
          </p:nvPr>
        </p:nvSpPr>
        <p:spPr/>
        <p:txBody>
          <a:bodyPr/>
          <a:lstStyle/>
          <a:p>
            <a:pPr>
              <a:spcBef>
                <a:spcPts val="600"/>
              </a:spcBef>
              <a:spcAft>
                <a:spcPts val="600"/>
              </a:spcAft>
            </a:pPr>
            <a:r>
              <a:rPr lang="en-US" dirty="0">
                <a:latin typeface="+mn-lt"/>
              </a:rPr>
              <a:t>Unemployment statistics are produced by Bureau of Labor Statistics (BLS), in the U.S. Department of Labor </a:t>
            </a:r>
          </a:p>
          <a:p>
            <a:pPr lvl="1">
              <a:spcBef>
                <a:spcPts val="600"/>
              </a:spcBef>
              <a:spcAft>
                <a:spcPts val="600"/>
              </a:spcAft>
              <a:buFont typeface="Arial" panose="020B0604020202020204" pitchFamily="34" charset="0"/>
              <a:buChar char="•"/>
            </a:pPr>
            <a:r>
              <a:rPr lang="en-US" dirty="0">
                <a:latin typeface="+mn-lt"/>
              </a:rPr>
              <a:t>Based on a monthly survey of 60,000 households: Current Population Survey</a:t>
            </a:r>
          </a:p>
          <a:p>
            <a:pPr lvl="1">
              <a:spcBef>
                <a:spcPts val="600"/>
              </a:spcBef>
              <a:spcAft>
                <a:spcPts val="600"/>
              </a:spcAft>
              <a:buFont typeface="Arial" panose="020B0604020202020204" pitchFamily="34" charset="0"/>
              <a:buChar char="•"/>
            </a:pPr>
            <a:r>
              <a:rPr lang="en-US" dirty="0">
                <a:latin typeface="+mn-lt"/>
              </a:rPr>
              <a:t>Based on “adult population” (16 yrs. or older)</a:t>
            </a:r>
          </a:p>
          <a:p>
            <a:pPr>
              <a:spcBef>
                <a:spcPts val="600"/>
              </a:spcBef>
              <a:spcAft>
                <a:spcPts val="600"/>
              </a:spcAft>
            </a:pPr>
            <a:r>
              <a:rPr lang="en-US" dirty="0">
                <a:latin typeface="+mn-lt"/>
              </a:rPr>
              <a:t>BLS divides population into 3 groups</a:t>
            </a:r>
          </a:p>
          <a:p>
            <a:pPr lvl="1">
              <a:spcBef>
                <a:spcPts val="600"/>
              </a:spcBef>
              <a:spcAft>
                <a:spcPts val="600"/>
              </a:spcAft>
              <a:buFont typeface="Arial" panose="020B0604020202020204" pitchFamily="34" charset="0"/>
              <a:buChar char="•"/>
            </a:pPr>
            <a:r>
              <a:rPr lang="en-US" dirty="0">
                <a:latin typeface="+mn-lt"/>
              </a:rPr>
              <a:t>Employed</a:t>
            </a:r>
          </a:p>
          <a:p>
            <a:pPr lvl="1">
              <a:spcBef>
                <a:spcPts val="600"/>
              </a:spcBef>
              <a:spcAft>
                <a:spcPts val="600"/>
              </a:spcAft>
              <a:buFont typeface="Arial" panose="020B0604020202020204" pitchFamily="34" charset="0"/>
              <a:buChar char="•"/>
            </a:pPr>
            <a:r>
              <a:rPr lang="en-US" dirty="0">
                <a:latin typeface="+mn-lt"/>
              </a:rPr>
              <a:t>Unemployed</a:t>
            </a:r>
          </a:p>
          <a:p>
            <a:pPr lvl="1">
              <a:spcBef>
                <a:spcPts val="600"/>
              </a:spcBef>
              <a:spcAft>
                <a:spcPts val="600"/>
              </a:spcAft>
              <a:buFont typeface="Arial" panose="020B0604020202020204" pitchFamily="34" charset="0"/>
              <a:buChar char="•"/>
            </a:pPr>
            <a:r>
              <a:rPr lang="en-US" dirty="0">
                <a:latin typeface="+mn-lt"/>
              </a:rPr>
              <a:t>Not in the labor force</a:t>
            </a:r>
          </a:p>
        </p:txBody>
      </p:sp>
    </p:spTree>
    <p:extLst>
      <p:ext uri="{BB962C8B-B14F-4D97-AF65-F5344CB8AC3E}">
        <p14:creationId xmlns:p14="http://schemas.microsoft.com/office/powerpoint/2010/main" val="2045682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mn-lt"/>
              </a:rPr>
              <a:t>Think-Pair-Share Activity</a:t>
            </a:r>
          </a:p>
        </p:txBody>
      </p:sp>
      <p:sp>
        <p:nvSpPr>
          <p:cNvPr id="3" name="Content Placeholder 2"/>
          <p:cNvSpPr>
            <a:spLocks noGrp="1"/>
          </p:cNvSpPr>
          <p:nvPr>
            <p:ph idx="1"/>
          </p:nvPr>
        </p:nvSpPr>
        <p:spPr/>
        <p:txBody>
          <a:bodyPr vert="horz" lIns="91440" tIns="45720" rIns="91440" bIns="45720" rtlCol="0" anchor="t">
            <a:noAutofit/>
          </a:bodyPr>
          <a:lstStyle/>
          <a:p>
            <a:pPr marL="0" indent="0">
              <a:buNone/>
            </a:pPr>
            <a:r>
              <a:rPr lang="en-US" sz="2200" dirty="0">
                <a:latin typeface="+mn-lt"/>
                <a:ea typeface="+mn-lt"/>
                <a:cs typeface="+mn-lt"/>
              </a:rPr>
              <a:t>While watching the news, the news anchor says, “Unemployment statistics released by the Department of Labor today show an increase in unemployment from 6.1 to 6.2%. This is the third month in a row where the unemployment rate has increased.” Your roommate says, “Every month there are fewer and fewer people with jobs. I don’t know how much longer the country can continue like this.”</a:t>
            </a:r>
          </a:p>
          <a:p>
            <a:pPr marL="914400" lvl="1" indent="-457200">
              <a:buFont typeface="+mj-lt"/>
              <a:buAutoNum type="alphaUcPeriod"/>
            </a:pPr>
            <a:r>
              <a:rPr lang="en-US" sz="2200" dirty="0">
                <a:latin typeface="+mn-lt"/>
                <a:ea typeface="+mn-lt"/>
                <a:cs typeface="+mn-lt"/>
              </a:rPr>
              <a:t>Can your roommate’s statement be deduced from the unemployment rate statistic? Why or why not?</a:t>
            </a:r>
          </a:p>
          <a:p>
            <a:pPr marL="914400" lvl="1" indent="-457200">
              <a:buFont typeface="+mj-lt"/>
              <a:buAutoNum type="alphaUcPeriod"/>
            </a:pPr>
            <a:r>
              <a:rPr lang="en-US" sz="2200" dirty="0">
                <a:latin typeface="+mn-lt"/>
                <a:ea typeface="+mn-lt"/>
                <a:cs typeface="+mn-lt"/>
              </a:rPr>
              <a:t>What information would you need to determine whether there are really fewer people with jobs?</a:t>
            </a:r>
          </a:p>
        </p:txBody>
      </p:sp>
    </p:spTree>
    <p:extLst>
      <p:ext uri="{BB962C8B-B14F-4D97-AF65-F5344CB8AC3E}">
        <p14:creationId xmlns:p14="http://schemas.microsoft.com/office/powerpoint/2010/main" val="10679690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4B8F-029E-FD90-2EAB-C246A6AD005A}"/>
              </a:ext>
            </a:extLst>
          </p:cNvPr>
          <p:cNvSpPr>
            <a:spLocks noGrp="1"/>
          </p:cNvSpPr>
          <p:nvPr>
            <p:ph type="title"/>
          </p:nvPr>
        </p:nvSpPr>
        <p:spPr/>
        <p:txBody>
          <a:bodyPr/>
          <a:lstStyle/>
          <a:p>
            <a:r>
              <a:rPr lang="en-US" dirty="0">
                <a:latin typeface="+mn-lt"/>
              </a:rPr>
              <a:t>Self-Assessment </a:t>
            </a:r>
          </a:p>
        </p:txBody>
      </p:sp>
      <p:sp>
        <p:nvSpPr>
          <p:cNvPr id="3" name="Content Placeholder 2">
            <a:extLst>
              <a:ext uri="{FF2B5EF4-FFF2-40B4-BE49-F238E27FC236}">
                <a16:creationId xmlns:a16="http://schemas.microsoft.com/office/drawing/2014/main" id="{88CFABB7-D6F8-BFDB-32F8-EC003A190BFB}"/>
              </a:ext>
            </a:extLst>
          </p:cNvPr>
          <p:cNvSpPr>
            <a:spLocks noGrp="1"/>
          </p:cNvSpPr>
          <p:nvPr>
            <p:ph idx="1"/>
          </p:nvPr>
        </p:nvSpPr>
        <p:spPr/>
        <p:txBody>
          <a:bodyPr/>
          <a:lstStyle/>
          <a:p>
            <a:r>
              <a:rPr lang="en-US" dirty="0">
                <a:latin typeface="+mn-lt"/>
              </a:rPr>
              <a:t>Are minimum-wage laws a better explanation for structural unemployment among teenagers or among college graduates? Why?</a:t>
            </a:r>
          </a:p>
        </p:txBody>
      </p:sp>
    </p:spTree>
    <p:extLst>
      <p:ext uri="{BB962C8B-B14F-4D97-AF65-F5344CB8AC3E}">
        <p14:creationId xmlns:p14="http://schemas.microsoft.com/office/powerpoint/2010/main" val="436351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217DBF9-742E-4F7F-85EB-9E45A7F45B37}"/>
              </a:ext>
            </a:extLst>
          </p:cNvPr>
          <p:cNvSpPr>
            <a:spLocks noGrp="1"/>
          </p:cNvSpPr>
          <p:nvPr>
            <p:ph type="title"/>
          </p:nvPr>
        </p:nvSpPr>
        <p:spPr/>
        <p:txBody>
          <a:bodyPr/>
          <a:lstStyle/>
          <a:p>
            <a:r>
              <a:rPr lang="en-US" dirty="0">
                <a:latin typeface="+mn-lt"/>
              </a:rPr>
              <a:t>Summary</a:t>
            </a:r>
          </a:p>
        </p:txBody>
      </p:sp>
      <p:sp>
        <p:nvSpPr>
          <p:cNvPr id="10" name="Content Placeholder 2">
            <a:extLst>
              <a:ext uri="{FF2B5EF4-FFF2-40B4-BE49-F238E27FC236}">
                <a16:creationId xmlns:a16="http://schemas.microsoft.com/office/drawing/2014/main" id="{DDAE1AFE-9B48-43B4-983D-10FCC8293ABC}"/>
              </a:ext>
            </a:extLst>
          </p:cNvPr>
          <p:cNvSpPr>
            <a:spLocks noGrp="1"/>
          </p:cNvSpPr>
          <p:nvPr>
            <p:ph idx="1"/>
          </p:nvPr>
        </p:nvSpPr>
        <p:spPr/>
        <p:txBody>
          <a:bodyPr vert="horz" lIns="91440" tIns="45720" rIns="91440" bIns="45720" rtlCol="0" anchor="t">
            <a:noAutofit/>
          </a:bodyPr>
          <a:lstStyle/>
          <a:p>
            <a:pPr marL="0" indent="0">
              <a:buNone/>
            </a:pPr>
            <a:r>
              <a:rPr lang="en-US" dirty="0">
                <a:latin typeface="+mn-lt"/>
              </a:rPr>
              <a:t>Click the link to review the objectives for this presentation.</a:t>
            </a:r>
          </a:p>
          <a:p>
            <a:pPr marL="0" indent="0">
              <a:buNone/>
            </a:pPr>
            <a:r>
              <a:rPr lang="en-US" dirty="0">
                <a:latin typeface="+mn-lt"/>
                <a:hlinkClick r:id="rId4" action="ppaction://hlinksldjump"/>
              </a:rPr>
              <a:t>Link to Objectives</a:t>
            </a:r>
            <a:endParaRPr lang="en-US" dirty="0">
              <a:latin typeface="+mn-lt"/>
            </a:endParaRPr>
          </a:p>
        </p:txBody>
      </p:sp>
    </p:spTree>
    <p:custDataLst>
      <p:tags r:id="rId1"/>
    </p:custDataLst>
    <p:extLst>
      <p:ext uri="{BB962C8B-B14F-4D97-AF65-F5344CB8AC3E}">
        <p14:creationId xmlns:p14="http://schemas.microsoft.com/office/powerpoint/2010/main" val="2866786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BB258-81E8-2FB8-1316-17E66E565EA0}"/>
              </a:ext>
            </a:extLst>
          </p:cNvPr>
          <p:cNvSpPr>
            <a:spLocks noGrp="1"/>
          </p:cNvSpPr>
          <p:nvPr>
            <p:ph type="title"/>
          </p:nvPr>
        </p:nvSpPr>
        <p:spPr/>
        <p:txBody>
          <a:bodyPr/>
          <a:lstStyle/>
          <a:p>
            <a:r>
              <a:rPr lang="en-US" dirty="0">
                <a:latin typeface="+mn-lt"/>
              </a:rPr>
              <a:t>Employed</a:t>
            </a:r>
          </a:p>
        </p:txBody>
      </p:sp>
      <p:sp>
        <p:nvSpPr>
          <p:cNvPr id="3" name="Content Placeholder 2">
            <a:extLst>
              <a:ext uri="{FF2B5EF4-FFF2-40B4-BE49-F238E27FC236}">
                <a16:creationId xmlns:a16="http://schemas.microsoft.com/office/drawing/2014/main" id="{9F86F24D-AE37-36ED-E3EA-7B2C7C0704B5}"/>
              </a:ext>
            </a:extLst>
          </p:cNvPr>
          <p:cNvSpPr>
            <a:spLocks noGrp="1"/>
          </p:cNvSpPr>
          <p:nvPr>
            <p:ph idx="1"/>
          </p:nvPr>
        </p:nvSpPr>
        <p:spPr/>
        <p:txBody>
          <a:bodyPr/>
          <a:lstStyle/>
          <a:p>
            <a:r>
              <a:rPr lang="en-US" dirty="0">
                <a:latin typeface="+mn-lt"/>
              </a:rPr>
              <a:t>Full-time and part-time workers </a:t>
            </a:r>
          </a:p>
          <a:p>
            <a:pPr lvl="1">
              <a:buFont typeface="Arial" panose="020B0604020202020204" pitchFamily="34" charset="0"/>
              <a:buChar char="•"/>
            </a:pPr>
            <a:r>
              <a:rPr lang="en-US" dirty="0">
                <a:latin typeface="+mn-lt"/>
              </a:rPr>
              <a:t>Paid employees, self-employed, and unpaid workers in a family business, full-time and part-time</a:t>
            </a:r>
          </a:p>
          <a:p>
            <a:pPr lvl="1">
              <a:buFont typeface="Arial" panose="020B0604020202020204" pitchFamily="34" charset="0"/>
              <a:buChar char="•"/>
            </a:pPr>
            <a:r>
              <a:rPr lang="en-US" dirty="0">
                <a:latin typeface="+mn-lt"/>
              </a:rPr>
              <a:t>Worked without pay in family member’s business</a:t>
            </a:r>
          </a:p>
          <a:p>
            <a:pPr lvl="1">
              <a:buFont typeface="Arial" panose="020B0604020202020204" pitchFamily="34" charset="0"/>
              <a:buChar char="•"/>
            </a:pPr>
            <a:r>
              <a:rPr lang="en-US" dirty="0">
                <a:latin typeface="+mn-lt"/>
              </a:rPr>
              <a:t>Temporarily absent because of vacation, illness, bad weather, or similar reasons</a:t>
            </a:r>
          </a:p>
        </p:txBody>
      </p:sp>
    </p:spTree>
    <p:extLst>
      <p:ext uri="{BB962C8B-B14F-4D97-AF65-F5344CB8AC3E}">
        <p14:creationId xmlns:p14="http://schemas.microsoft.com/office/powerpoint/2010/main" val="2958068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68C8D-C166-C78B-EFAC-8CE0873D6D32}"/>
              </a:ext>
            </a:extLst>
          </p:cNvPr>
          <p:cNvSpPr>
            <a:spLocks noGrp="1"/>
          </p:cNvSpPr>
          <p:nvPr>
            <p:ph type="title"/>
          </p:nvPr>
        </p:nvSpPr>
        <p:spPr/>
        <p:txBody>
          <a:bodyPr/>
          <a:lstStyle/>
          <a:p>
            <a:r>
              <a:rPr lang="en-US" dirty="0">
                <a:latin typeface="+mn-lt"/>
              </a:rPr>
              <a:t>Unemployed</a:t>
            </a:r>
          </a:p>
        </p:txBody>
      </p:sp>
      <p:sp>
        <p:nvSpPr>
          <p:cNvPr id="3" name="Content Placeholder 2">
            <a:extLst>
              <a:ext uri="{FF2B5EF4-FFF2-40B4-BE49-F238E27FC236}">
                <a16:creationId xmlns:a16="http://schemas.microsoft.com/office/drawing/2014/main" id="{8A8D0BEA-717E-5B6A-7473-8CBD38320DDA}"/>
              </a:ext>
            </a:extLst>
          </p:cNvPr>
          <p:cNvSpPr>
            <a:spLocks noGrp="1"/>
          </p:cNvSpPr>
          <p:nvPr>
            <p:ph idx="1"/>
          </p:nvPr>
        </p:nvSpPr>
        <p:spPr/>
        <p:txBody>
          <a:bodyPr/>
          <a:lstStyle/>
          <a:p>
            <a:r>
              <a:rPr lang="en-US" dirty="0">
                <a:latin typeface="+mn-lt"/>
              </a:rPr>
              <a:t>People not working, are available for work, and have looked for work during previous 4 weeks</a:t>
            </a:r>
          </a:p>
          <a:p>
            <a:r>
              <a:rPr lang="en-US" dirty="0">
                <a:latin typeface="+mn-lt"/>
              </a:rPr>
              <a:t>Those waiting to be recalled to a job after a temporary layoff</a:t>
            </a:r>
          </a:p>
        </p:txBody>
      </p:sp>
    </p:spTree>
    <p:extLst>
      <p:ext uri="{BB962C8B-B14F-4D97-AF65-F5344CB8AC3E}">
        <p14:creationId xmlns:p14="http://schemas.microsoft.com/office/powerpoint/2010/main" val="573507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702F3-9831-4021-1A98-3E9D8A21D61E}"/>
              </a:ext>
            </a:extLst>
          </p:cNvPr>
          <p:cNvSpPr>
            <a:spLocks noGrp="1"/>
          </p:cNvSpPr>
          <p:nvPr>
            <p:ph type="title"/>
          </p:nvPr>
        </p:nvSpPr>
        <p:spPr/>
        <p:txBody>
          <a:bodyPr/>
          <a:lstStyle/>
          <a:p>
            <a:r>
              <a:rPr lang="en-US" dirty="0">
                <a:latin typeface="+mn-lt"/>
              </a:rPr>
              <a:t>Not in the Labor Force</a:t>
            </a:r>
          </a:p>
        </p:txBody>
      </p:sp>
      <p:sp>
        <p:nvSpPr>
          <p:cNvPr id="3" name="Content Placeholder 2">
            <a:extLst>
              <a:ext uri="{FF2B5EF4-FFF2-40B4-BE49-F238E27FC236}">
                <a16:creationId xmlns:a16="http://schemas.microsoft.com/office/drawing/2014/main" id="{51CF25A7-763D-97C0-98D2-46713522A258}"/>
              </a:ext>
            </a:extLst>
          </p:cNvPr>
          <p:cNvSpPr>
            <a:spLocks noGrp="1"/>
          </p:cNvSpPr>
          <p:nvPr>
            <p:ph idx="1"/>
          </p:nvPr>
        </p:nvSpPr>
        <p:spPr/>
        <p:txBody>
          <a:bodyPr/>
          <a:lstStyle/>
          <a:p>
            <a:r>
              <a:rPr lang="en-US" dirty="0">
                <a:latin typeface="+mn-lt"/>
              </a:rPr>
              <a:t>Those not employed and not unemployed</a:t>
            </a:r>
          </a:p>
          <a:p>
            <a:pPr lvl="1">
              <a:buFont typeface="Arial" panose="020B0604020202020204" pitchFamily="34" charset="0"/>
              <a:buChar char="•"/>
            </a:pPr>
            <a:r>
              <a:rPr lang="en-US" dirty="0">
                <a:latin typeface="+mn-lt"/>
              </a:rPr>
              <a:t>Full-time students</a:t>
            </a:r>
          </a:p>
          <a:p>
            <a:pPr lvl="1">
              <a:buFont typeface="Arial" panose="020B0604020202020204" pitchFamily="34" charset="0"/>
              <a:buChar char="•"/>
            </a:pPr>
            <a:r>
              <a:rPr lang="en-US" dirty="0">
                <a:latin typeface="+mn-lt"/>
              </a:rPr>
              <a:t>Homemakers</a:t>
            </a:r>
          </a:p>
          <a:p>
            <a:pPr lvl="1">
              <a:buFont typeface="Arial" panose="020B0604020202020204" pitchFamily="34" charset="0"/>
              <a:buChar char="•"/>
            </a:pPr>
            <a:r>
              <a:rPr lang="en-US" dirty="0">
                <a:latin typeface="+mn-lt"/>
              </a:rPr>
              <a:t>Retirees</a:t>
            </a:r>
          </a:p>
        </p:txBody>
      </p:sp>
    </p:spTree>
    <p:extLst>
      <p:ext uri="{BB962C8B-B14F-4D97-AF65-F5344CB8AC3E}">
        <p14:creationId xmlns:p14="http://schemas.microsoft.com/office/powerpoint/2010/main" val="3199315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5FA6F-980E-A690-0F59-CA89FAE43847}"/>
              </a:ext>
            </a:extLst>
          </p:cNvPr>
          <p:cNvSpPr>
            <a:spLocks noGrp="1"/>
          </p:cNvSpPr>
          <p:nvPr>
            <p:ph type="title"/>
          </p:nvPr>
        </p:nvSpPr>
        <p:spPr/>
        <p:txBody>
          <a:bodyPr/>
          <a:lstStyle/>
          <a:p>
            <a:r>
              <a:rPr lang="en-US" dirty="0">
                <a:latin typeface="+mn-lt"/>
              </a:rPr>
              <a:t>Unemployment Rate</a:t>
            </a:r>
          </a:p>
        </p:txBody>
      </p:sp>
      <p:sp>
        <p:nvSpPr>
          <p:cNvPr id="3" name="Content Placeholder 2">
            <a:extLst>
              <a:ext uri="{FF2B5EF4-FFF2-40B4-BE49-F238E27FC236}">
                <a16:creationId xmlns:a16="http://schemas.microsoft.com/office/drawing/2014/main" id="{D3D379A8-CB23-777B-95D7-4A526C1A391D}"/>
              </a:ext>
            </a:extLst>
          </p:cNvPr>
          <p:cNvSpPr>
            <a:spLocks noGrp="1"/>
          </p:cNvSpPr>
          <p:nvPr>
            <p:ph sz="half" idx="1"/>
          </p:nvPr>
        </p:nvSpPr>
        <p:spPr>
          <a:xfrm>
            <a:off x="476844" y="1825625"/>
            <a:ext cx="11241914" cy="4351338"/>
          </a:xfrm>
        </p:spPr>
        <p:txBody>
          <a:bodyPr/>
          <a:lstStyle/>
          <a:p>
            <a:r>
              <a:rPr lang="en-US" b="1" dirty="0">
                <a:solidFill>
                  <a:srgbClr val="C00000"/>
                </a:solidFill>
                <a:latin typeface="+mn-lt"/>
              </a:rPr>
              <a:t>Labor force*</a:t>
            </a:r>
          </a:p>
          <a:p>
            <a:pPr lvl="1">
              <a:buFont typeface="Arial" panose="020B0604020202020204" pitchFamily="34" charset="0"/>
              <a:buChar char="•"/>
            </a:pPr>
            <a:r>
              <a:rPr lang="en-US" dirty="0">
                <a:latin typeface="+mn-lt"/>
              </a:rPr>
              <a:t>Total number of workers, including both the employed and unemployed</a:t>
            </a:r>
          </a:p>
          <a:p>
            <a:r>
              <a:rPr lang="en-US" b="1" dirty="0">
                <a:solidFill>
                  <a:srgbClr val="C00000"/>
                </a:solidFill>
                <a:latin typeface="+mn-lt"/>
              </a:rPr>
              <a:t>Unemployment rate*</a:t>
            </a:r>
          </a:p>
          <a:p>
            <a:pPr lvl="1">
              <a:buFont typeface="Arial" panose="020B0604020202020204" pitchFamily="34" charset="0"/>
              <a:buChar char="•"/>
            </a:pPr>
            <a:r>
              <a:rPr lang="en-US" dirty="0">
                <a:latin typeface="+mn-lt"/>
              </a:rPr>
              <a:t>Percentage of the labor force that is unemployed</a:t>
            </a:r>
            <a:endParaRPr lang="en-US" altLang="en-US" dirty="0">
              <a:solidFill>
                <a:srgbClr val="282F7C"/>
              </a:solidFill>
              <a:latin typeface="+mn-lt"/>
            </a:endParaRPr>
          </a:p>
        </p:txBody>
      </p:sp>
      <p:graphicFrame>
        <p:nvGraphicFramePr>
          <p:cNvPr id="13" name="Object 3">
            <a:extLst>
              <a:ext uri="{FF2B5EF4-FFF2-40B4-BE49-F238E27FC236}">
                <a16:creationId xmlns:a16="http://schemas.microsoft.com/office/drawing/2014/main" id="{C21B5E5F-2825-4938-A667-7C24DCF90D36}"/>
              </a:ext>
              <a:ext uri="{C183D7F6-B498-43B3-948B-1728B52AA6E4}">
                <adec:decorative xmlns:adec="http://schemas.microsoft.com/office/drawing/2017/decorative" val="1"/>
              </a:ext>
            </a:extLst>
          </p:cNvPr>
          <p:cNvGraphicFramePr>
            <a:graphicFrameLocks noGrp="1" noChangeAspect="1"/>
          </p:cNvGraphicFramePr>
          <p:nvPr>
            <p:ph sz="half" idx="10"/>
            <p:extLst>
              <p:ext uri="{D42A27DB-BD31-4B8C-83A1-F6EECF244321}">
                <p14:modId xmlns:p14="http://schemas.microsoft.com/office/powerpoint/2010/main" val="877027490"/>
              </p:ext>
            </p:extLst>
          </p:nvPr>
        </p:nvGraphicFramePr>
        <p:xfrm>
          <a:off x="2254260" y="4588478"/>
          <a:ext cx="7683480" cy="774360"/>
        </p:xfrm>
        <a:graphic>
          <a:graphicData uri="http://schemas.openxmlformats.org/presentationml/2006/ole">
            <mc:AlternateContent xmlns:mc="http://schemas.openxmlformats.org/markup-compatibility/2006">
              <mc:Choice xmlns:v="urn:schemas-microsoft-com:vml" Requires="v">
                <p:oleObj spid="_x0000_s1043" name="Equation" r:id="rId3" imgW="7683480" imgH="774360" progId="Equation.DSMT4">
                  <p:embed/>
                </p:oleObj>
              </mc:Choice>
              <mc:Fallback>
                <p:oleObj name="Equation" r:id="rId3" imgW="7683480" imgH="774360" progId="Equation.DSMT4">
                  <p:embed/>
                  <p:pic>
                    <p:nvPicPr>
                      <p:cNvPr id="12" name="Object 11">
                        <a:extLst>
                          <a:ext uri="{FF2B5EF4-FFF2-40B4-BE49-F238E27FC236}">
                            <a16:creationId xmlns:a16="http://schemas.microsoft.com/office/drawing/2014/main" id="{349F9815-27A9-437F-A32B-1DA847DD0A69}"/>
                          </a:ext>
                        </a:extLst>
                      </p:cNvPr>
                      <p:cNvPicPr/>
                      <p:nvPr/>
                    </p:nvPicPr>
                    <p:blipFill>
                      <a:blip r:embed="rId4"/>
                      <a:stretch>
                        <a:fillRect/>
                      </a:stretch>
                    </p:blipFill>
                    <p:spPr>
                      <a:xfrm>
                        <a:off x="2254260" y="4588478"/>
                        <a:ext cx="7683480" cy="774360"/>
                      </a:xfrm>
                      <a:prstGeom prst="rect">
                        <a:avLst/>
                      </a:prstGeom>
                    </p:spPr>
                  </p:pic>
                </p:oleObj>
              </mc:Fallback>
            </mc:AlternateContent>
          </a:graphicData>
        </a:graphic>
      </p:graphicFrame>
      <p:sp>
        <p:nvSpPr>
          <p:cNvPr id="9" name="Content Placeholder 4">
            <a:extLst>
              <a:ext uri="{FF2B5EF4-FFF2-40B4-BE49-F238E27FC236}">
                <a16:creationId xmlns:a16="http://schemas.microsoft.com/office/drawing/2014/main" id="{C1B2F957-4CA8-4740-9487-AD626BA33FD1}"/>
              </a:ext>
            </a:extLst>
          </p:cNvPr>
          <p:cNvSpPr>
            <a:spLocks noGrp="1"/>
          </p:cNvSpPr>
          <p:nvPr>
            <p:ph sz="half" idx="2"/>
          </p:nvPr>
        </p:nvSpPr>
        <p:spPr>
          <a:xfrm>
            <a:off x="473241" y="5737123"/>
            <a:ext cx="11241915" cy="274320"/>
          </a:xfrm>
        </p:spPr>
        <p:txBody>
          <a:bodyPr/>
          <a:lstStyle/>
          <a:p>
            <a:pPr marL="0" indent="0">
              <a:buNone/>
            </a:pPr>
            <a:r>
              <a:rPr lang="en-US" altLang="en-US" sz="1600" dirty="0">
                <a:solidFill>
                  <a:srgbClr val="282F7C"/>
                </a:solidFill>
                <a:latin typeface="+mn-lt"/>
              </a:rPr>
              <a:t>*Words accompanied by an asterisk are key terms from the chapter.</a:t>
            </a:r>
          </a:p>
        </p:txBody>
      </p:sp>
    </p:spTree>
    <p:extLst>
      <p:ext uri="{BB962C8B-B14F-4D97-AF65-F5344CB8AC3E}">
        <p14:creationId xmlns:p14="http://schemas.microsoft.com/office/powerpoint/2010/main" val="13967353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DESIGN_ID_FULL TEXT TEMPLATE MASTER" val="7pb33sBP"/>
  <p:tag name="ARTICULATE_DESIGN_ID_FULL TEXT TEMPLATE MASTER (CONT.)" val="V3Eg5WUK"/>
  <p:tag name="ARTICULATE_DESIGN_ID_OPTIMIZED TEMPLATE MASTER" val="rzwWCka7"/>
  <p:tag name="ARTICULATE_DESIGN_ID_OPTIMIZED TEMPLATE MASTER (CONT.)" val="klKJ3eZ5"/>
  <p:tag name="ARTICULATE_SLIDE_COUNT" val="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ptimized Template Master">
  <a:themeElements>
    <a:clrScheme name="Cengage New">
      <a:dk1>
        <a:srgbClr val="282F7C"/>
      </a:dk1>
      <a:lt1>
        <a:srgbClr val="FFFFFF"/>
      </a:lt1>
      <a:dk2>
        <a:srgbClr val="3841B0"/>
      </a:dk2>
      <a:lt2>
        <a:srgbClr val="F5F5F5"/>
      </a:lt2>
      <a:accent1>
        <a:srgbClr val="282F7C"/>
      </a:accent1>
      <a:accent2>
        <a:srgbClr val="FEE349"/>
      </a:accent2>
      <a:accent3>
        <a:srgbClr val="CDDEFF"/>
      </a:accent3>
      <a:accent4>
        <a:srgbClr val="F5F5F5"/>
      </a:accent4>
      <a:accent5>
        <a:srgbClr val="A3A1A3"/>
      </a:accent5>
      <a:accent6>
        <a:srgbClr val="454545"/>
      </a:accent6>
      <a:hlink>
        <a:srgbClr val="3841B0"/>
      </a:hlink>
      <a:folHlink>
        <a:srgbClr val="6900B0"/>
      </a:folHlink>
    </a:clrScheme>
    <a:fontScheme name="Cengage New">
      <a:majorFont>
        <a:latin typeface="Work Sans "/>
        <a:ea typeface=""/>
        <a:cs typeface=""/>
      </a:majorFont>
      <a:minorFont>
        <a:latin typeface="Work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11y_PPT_Template_Cengage_020221.pptx" id="{62A8FB47-AEAE-448A-A9EC-2B57E950A883}" vid="{DA52BCA4-C454-45F1-8147-C38687C750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3452</Words>
  <Application>Microsoft Office PowerPoint</Application>
  <PresentationFormat>Widescreen</PresentationFormat>
  <Paragraphs>335</Paragraphs>
  <Slides>52</Slides>
  <Notes>16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0" baseType="lpstr">
      <vt:lpstr>Arial</vt:lpstr>
      <vt:lpstr>Calibri</vt:lpstr>
      <vt:lpstr>Courier New</vt:lpstr>
      <vt:lpstr>Wingdings</vt:lpstr>
      <vt:lpstr>Work Sans</vt:lpstr>
      <vt:lpstr>Work Sans </vt:lpstr>
      <vt:lpstr>Optimized Template Master</vt:lpstr>
      <vt:lpstr>Equation</vt:lpstr>
      <vt:lpstr>Principles of Macroeconomics, 10e</vt:lpstr>
      <vt:lpstr>Chapter Objectives (1 of 2)</vt:lpstr>
      <vt:lpstr>Chapter Objectives (2 of 2)</vt:lpstr>
      <vt:lpstr>15-1</vt:lpstr>
      <vt:lpstr>How Is Unemployment Measured?</vt:lpstr>
      <vt:lpstr>Employed</vt:lpstr>
      <vt:lpstr>Unemployed</vt:lpstr>
      <vt:lpstr>Not in the Labor Force</vt:lpstr>
      <vt:lpstr>Unemployment Rate</vt:lpstr>
      <vt:lpstr>Labor-Force Participation Rate</vt:lpstr>
      <vt:lpstr>Active Learning 1: Calculate Labor Force Statistics</vt:lpstr>
      <vt:lpstr>Active Learning 1: Answers</vt:lpstr>
      <vt:lpstr>Figure 1 The Breakdown of the Population in December 2021</vt:lpstr>
      <vt:lpstr>Unemployment</vt:lpstr>
      <vt:lpstr>Figure 2 Unemployment Rate since 1960</vt:lpstr>
      <vt:lpstr>Figure 3 Labor-Force Participation Rates for Men and Women since 1950</vt:lpstr>
      <vt:lpstr>Does the Unemployment Rate Measure What We Want It to Measure?</vt:lpstr>
      <vt:lpstr>Discouraged Workers</vt:lpstr>
      <vt:lpstr>Active Learning 2: Limitations of the Unemployment Rate</vt:lpstr>
      <vt:lpstr>Active Learning 2: Answers</vt:lpstr>
      <vt:lpstr>How Long Are the Unemployed without Work?</vt:lpstr>
      <vt:lpstr>Table 1 Measures of Labor Underutilization (1 of 2)</vt:lpstr>
      <vt:lpstr>Table 1 Measures of Labor Underutilization (2 of 2)</vt:lpstr>
      <vt:lpstr>Why Are There Always Some People Unemployed?</vt:lpstr>
      <vt:lpstr>15-2</vt:lpstr>
      <vt:lpstr>Why Some Frictional Unemployment Is Inevitable</vt:lpstr>
      <vt:lpstr>Public Policy and Job Search (1 of 3)</vt:lpstr>
      <vt:lpstr>Public Policy and Job Search (2 of 3)</vt:lpstr>
      <vt:lpstr>Public Policy and Job Search (3 of 3)</vt:lpstr>
      <vt:lpstr>Unemployment Insurance (1 of 2)</vt:lpstr>
      <vt:lpstr>Unemployment Insurance (2 of 2)</vt:lpstr>
      <vt:lpstr>15-3</vt:lpstr>
      <vt:lpstr>Minimum-Wage</vt:lpstr>
      <vt:lpstr>Figure 4 Unemployment from a Wage above the Equilibrium Level</vt:lpstr>
      <vt:lpstr>15-4</vt:lpstr>
      <vt:lpstr>Unions</vt:lpstr>
      <vt:lpstr>The Economics of Unions (1 of 3)</vt:lpstr>
      <vt:lpstr>The Economics of Unions (2 of 3)</vt:lpstr>
      <vt:lpstr>The Economics of Unions (3 of 3)</vt:lpstr>
      <vt:lpstr>Are Unions Good or Bad for the Economy?</vt:lpstr>
      <vt:lpstr>15-5</vt:lpstr>
      <vt:lpstr>Efficiency Wages</vt:lpstr>
      <vt:lpstr>Efficiency Wage Theory  (1 of 3)</vt:lpstr>
      <vt:lpstr>Efficiency Wage Theory  (2 of 3)</vt:lpstr>
      <vt:lpstr>Efficiency Wage Theory  (3 of 3)</vt:lpstr>
      <vt:lpstr>Active Learning 3: Structural or Frictional Unemployment?</vt:lpstr>
      <vt:lpstr>Active Learning 3: Answers </vt:lpstr>
      <vt:lpstr>15-6</vt:lpstr>
      <vt:lpstr>Conclusion</vt:lpstr>
      <vt:lpstr>Think-Pair-Share Activity</vt:lpstr>
      <vt:lpstr>Self-Assessment </vt:lpstr>
      <vt:lpstr>Summary</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Macroeconomics, Tenth Edition</dc:title>
  <dc:subject>Chapter 15: Unemployment</dc:subject>
  <dc:creator/>
  <cp:lastModifiedBy/>
  <cp:revision>27</cp:revision>
  <dcterms:created xsi:type="dcterms:W3CDTF">2022-07-21T17:39:44Z</dcterms:created>
  <dcterms:modified xsi:type="dcterms:W3CDTF">2023-02-25T11:37:44Z</dcterms:modified>
  <cp:category>Accessible PPT</cp:category>
</cp:coreProperties>
</file>