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6.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7.xml" ContentType="application/vnd.openxmlformats-officedocument.presentationml.tags+xml"/>
  <Override PartName="/ppt/notesSlides/notesSlide6.xml" ContentType="application/vnd.openxmlformats-officedocument.presentationml.notesSlide+xml"/>
  <Override PartName="/ppt/tags/tag18.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9.xml" ContentType="application/vnd.openxmlformats-officedocument.presentationml.tags+xml"/>
  <Override PartName="/ppt/notesSlides/notesSlide11.xml" ContentType="application/vnd.openxmlformats-officedocument.presentationml.notesSlide+xml"/>
  <Override PartName="/ppt/tags/tag20.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21.xml" ContentType="application/vnd.openxmlformats-officedocument.presentationml.tags+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725" r:id="rId1"/>
  </p:sldMasterIdLst>
  <p:notesMasterIdLst>
    <p:notesMasterId r:id="rId56"/>
  </p:notesMasterIdLst>
  <p:handoutMasterIdLst>
    <p:handoutMasterId r:id="rId57"/>
  </p:handoutMasterIdLst>
  <p:sldIdLst>
    <p:sldId id="703" r:id="rId2"/>
    <p:sldId id="370" r:id="rId3"/>
    <p:sldId id="418" r:id="rId4"/>
    <p:sldId id="373" r:id="rId5"/>
    <p:sldId id="656" r:id="rId6"/>
    <p:sldId id="699" r:id="rId7"/>
    <p:sldId id="655" r:id="rId8"/>
    <p:sldId id="657" r:id="rId9"/>
    <p:sldId id="658" r:id="rId10"/>
    <p:sldId id="659" r:id="rId11"/>
    <p:sldId id="660" r:id="rId12"/>
    <p:sldId id="695" r:id="rId13"/>
    <p:sldId id="696" r:id="rId14"/>
    <p:sldId id="398" r:id="rId15"/>
    <p:sldId id="661" r:id="rId16"/>
    <p:sldId id="662" r:id="rId17"/>
    <p:sldId id="663" r:id="rId18"/>
    <p:sldId id="664" r:id="rId19"/>
    <p:sldId id="665" r:id="rId20"/>
    <p:sldId id="666" r:id="rId21"/>
    <p:sldId id="399" r:id="rId22"/>
    <p:sldId id="667" r:id="rId23"/>
    <p:sldId id="668" r:id="rId24"/>
    <p:sldId id="669" r:id="rId25"/>
    <p:sldId id="670" r:id="rId26"/>
    <p:sldId id="672" r:id="rId27"/>
    <p:sldId id="701" r:id="rId28"/>
    <p:sldId id="671" r:id="rId29"/>
    <p:sldId id="697" r:id="rId30"/>
    <p:sldId id="698" r:id="rId31"/>
    <p:sldId id="674" r:id="rId32"/>
    <p:sldId id="675" r:id="rId33"/>
    <p:sldId id="702" r:id="rId34"/>
    <p:sldId id="677" r:id="rId35"/>
    <p:sldId id="678" r:id="rId36"/>
    <p:sldId id="676" r:id="rId37"/>
    <p:sldId id="680" r:id="rId38"/>
    <p:sldId id="400" r:id="rId39"/>
    <p:sldId id="694" r:id="rId40"/>
    <p:sldId id="682" r:id="rId41"/>
    <p:sldId id="683" r:id="rId42"/>
    <p:sldId id="684" r:id="rId43"/>
    <p:sldId id="685" r:id="rId44"/>
    <p:sldId id="686" r:id="rId45"/>
    <p:sldId id="687" r:id="rId46"/>
    <p:sldId id="688" r:id="rId47"/>
    <p:sldId id="689" r:id="rId48"/>
    <p:sldId id="690" r:id="rId49"/>
    <p:sldId id="691" r:id="rId50"/>
    <p:sldId id="692" r:id="rId51"/>
    <p:sldId id="693" r:id="rId52"/>
    <p:sldId id="653" r:id="rId53"/>
    <p:sldId id="654" r:id="rId54"/>
    <p:sldId id="368" r:id="rId55"/>
  </p:sldIdLst>
  <p:sldSz cx="12192000" cy="6858000"/>
  <p:notesSz cx="6858000" cy="9144000"/>
  <p:custDataLst>
    <p:tags r:id="rId58"/>
  </p:custDataLst>
  <p:defaultTextStyle>
    <a:defPPr>
      <a:defRPr lang="en-US"/>
    </a:defPPr>
    <a:lvl1pPr algn="l" rtl="0" eaLnBrk="0" fontAlgn="base" hangingPunct="0">
      <a:spcBef>
        <a:spcPct val="0"/>
      </a:spcBef>
      <a:spcAft>
        <a:spcPct val="0"/>
      </a:spcAft>
      <a:defRPr kern="1200">
        <a:solidFill>
          <a:schemeClr val="tx1"/>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9"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2F7C"/>
    <a:srgbClr val="F2F2F2"/>
    <a:srgbClr val="0098D4"/>
    <a:srgbClr val="003865"/>
    <a:srgbClr val="000000"/>
    <a:srgbClr val="004A78"/>
    <a:srgbClr val="006298"/>
    <a:srgbClr val="FF6300"/>
    <a:srgbClr val="E9255F"/>
    <a:srgbClr val="00B8E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39" autoAdjust="0"/>
    <p:restoredTop sz="88611" autoAdjust="0"/>
  </p:normalViewPr>
  <p:slideViewPr>
    <p:cSldViewPr snapToGrid="0" snapToObjects="1">
      <p:cViewPr varScale="1">
        <p:scale>
          <a:sx n="80" d="100"/>
          <a:sy n="80" d="100"/>
        </p:scale>
        <p:origin x="972" y="84"/>
      </p:cViewPr>
      <p:guideLst>
        <p:guide orient="horz" pos="2160"/>
        <p:guide pos="3840"/>
      </p:guideLst>
    </p:cSldViewPr>
  </p:slideViewPr>
  <p:outlineViewPr>
    <p:cViewPr>
      <p:scale>
        <a:sx n="33" d="100"/>
        <a:sy n="33" d="100"/>
      </p:scale>
      <p:origin x="0" y="-4914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52" d="100"/>
          <a:sy n="52" d="100"/>
        </p:scale>
        <p:origin x="2862" y="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gs" Target="tags/tag1.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65"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ags" Target="../tags/tag15.xml"/><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075504" y="8685213"/>
            <a:ext cx="646682" cy="458787"/>
          </a:xfrm>
          <a:prstGeom prst="rect">
            <a:avLst/>
          </a:prstGeom>
        </p:spPr>
        <p:txBody>
          <a:bodyPr vert="horz" lIns="91440" tIns="45720" rIns="91440" bIns="45720" rtlCol="0" anchor="b"/>
          <a:lstStyle>
            <a:lvl1pPr algn="r">
              <a:defRPr sz="1200"/>
            </a:lvl1pPr>
          </a:lstStyle>
          <a:p>
            <a:fld id="{6767803E-66EE-42CE-8DFB-98553954E472}" type="slidenum">
              <a:rPr lang="en-US" sz="1000" smtClean="0">
                <a:solidFill>
                  <a:schemeClr val="bg1">
                    <a:lumMod val="50000"/>
                  </a:schemeClr>
                </a:solidFill>
                <a:latin typeface="Arial" panose="020B0604020202020204" pitchFamily="34" charset="0"/>
                <a:cs typeface="Arial" panose="020B0604020202020204" pitchFamily="34" charset="0"/>
              </a:rPr>
              <a:pPr/>
              <a:t>‹#›</a:t>
            </a:fld>
            <a:endParaRPr lang="en-US" sz="1000" dirty="0">
              <a:solidFill>
                <a:schemeClr val="bg1">
                  <a:lumMod val="50000"/>
                </a:schemeClr>
              </a:solidFill>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455392BA-16D5-4BCB-8BB3-D7B53B67DB8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74311" y="155512"/>
            <a:ext cx="1262321" cy="28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D947FD3A-2300-48D5-81E3-9406328116EE}"/>
              </a:ext>
            </a:extLst>
          </p:cNvPr>
          <p:cNvSpPr txBox="1"/>
          <p:nvPr/>
        </p:nvSpPr>
        <p:spPr>
          <a:xfrm>
            <a:off x="135896" y="8922557"/>
            <a:ext cx="6262949" cy="200055"/>
          </a:xfrm>
          <a:prstGeom prst="rect">
            <a:avLst/>
          </a:prstGeom>
          <a:noFill/>
        </p:spPr>
        <p:txBody>
          <a:bodyPr wrap="square" rtlCol="0">
            <a:spAutoFit/>
          </a:bodyPr>
          <a:lstStyle/>
          <a:p>
            <a:pPr algn="ctr"/>
            <a:r>
              <a:rPr lang="en-US" sz="700" dirty="0">
                <a:solidFill>
                  <a:schemeClr val="bg1">
                    <a:lumMod val="50000"/>
                  </a:schemeClr>
                </a:solidFill>
                <a:latin typeface="Arial" panose="020B0604020202020204" pitchFamily="34" charset="0"/>
                <a:cs typeface="Arial" panose="020B0604020202020204" pitchFamily="34" charset="0"/>
              </a:rPr>
              <a:t>©2019</a:t>
            </a:r>
            <a:r>
              <a:rPr lang="en-US" sz="700" baseline="0" dirty="0">
                <a:solidFill>
                  <a:schemeClr val="bg1">
                    <a:lumMod val="50000"/>
                  </a:schemeClr>
                </a:solidFill>
                <a:latin typeface="Arial" panose="020B0604020202020204" pitchFamily="34" charset="0"/>
                <a:cs typeface="Arial" panose="020B0604020202020204" pitchFamily="34" charset="0"/>
              </a:rPr>
              <a:t> </a:t>
            </a:r>
            <a:r>
              <a:rPr lang="en-US" sz="700" dirty="0">
                <a:solidFill>
                  <a:schemeClr val="bg1">
                    <a:lumMod val="50000"/>
                  </a:schemeClr>
                </a:solidFill>
                <a:latin typeface="Arial" panose="020B0604020202020204" pitchFamily="34" charset="0"/>
                <a:cs typeface="Arial" panose="020B0604020202020204" pitchFamily="34" charset="0"/>
              </a:rPr>
              <a:t>Cengage Learning. All Rights Reserved. May not be scanned, copied or duplicated, or posted to a publicly accessible website, in whole or in part.</a:t>
            </a:r>
          </a:p>
        </p:txBody>
      </p:sp>
    </p:spTree>
    <p:custDataLst>
      <p:tags r:id="rId2"/>
    </p:custDataLst>
    <p:extLst>
      <p:ext uri="{BB962C8B-B14F-4D97-AF65-F5344CB8AC3E}">
        <p14:creationId xmlns:p14="http://schemas.microsoft.com/office/powerpoint/2010/main" val="21762102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685800" y="630237"/>
            <a:ext cx="3778647" cy="2125489"/>
          </a:xfrm>
          <a:prstGeom prst="rect">
            <a:avLst/>
          </a:prstGeom>
          <a:noFill/>
          <a:ln w="12700">
            <a:solidFill>
              <a:schemeClr val="bg1">
                <a:lumMod val="65000"/>
              </a:schemeClr>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2993721"/>
            <a:ext cx="5486400" cy="5520042"/>
          </a:xfrm>
          <a:prstGeom prst="rect">
            <a:avLst/>
          </a:prstGeom>
        </p:spPr>
        <p:txBody>
          <a:bodyPr vert="horz" lIns="91440" tIns="45720" rIns="91440" bIns="45720"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 name="Slide Number Placeholder 6"/>
          <p:cNvSpPr>
            <a:spLocks noGrp="1"/>
          </p:cNvSpPr>
          <p:nvPr>
            <p:ph type="sldNum" sz="quarter" idx="5"/>
          </p:nvPr>
        </p:nvSpPr>
        <p:spPr>
          <a:xfrm>
            <a:off x="6063017" y="8685213"/>
            <a:ext cx="684212" cy="458787"/>
          </a:xfrm>
          <a:prstGeom prst="rect">
            <a:avLst/>
          </a:prstGeom>
        </p:spPr>
        <p:txBody>
          <a:bodyPr vert="horz" lIns="91440" tIns="45720" rIns="91440" bIns="45720" rtlCol="0" anchor="b"/>
          <a:lstStyle>
            <a:lvl1pPr algn="r" eaLnBrk="1" fontAlgn="auto" hangingPunct="1">
              <a:spcBef>
                <a:spcPts val="0"/>
              </a:spcBef>
              <a:spcAft>
                <a:spcPts val="0"/>
              </a:spcAft>
              <a:defRPr sz="1000">
                <a:solidFill>
                  <a:schemeClr val="bg1">
                    <a:lumMod val="50000"/>
                  </a:schemeClr>
                </a:solidFill>
                <a:latin typeface="Arial" panose="020B0604020202020204" pitchFamily="34" charset="0"/>
                <a:cs typeface="Arial" panose="020B0604020202020204" pitchFamily="34" charset="0"/>
              </a:defRPr>
            </a:lvl1pPr>
          </a:lstStyle>
          <a:p>
            <a:pPr>
              <a:defRPr/>
            </a:pPr>
            <a:fld id="{91CAE60C-72A0-D14D-8733-C13212F694AD}" type="slidenum">
              <a:rPr lang="en-US" smtClean="0"/>
              <a:pPr>
                <a:defRPr/>
              </a:pPr>
              <a:t>‹#›</a:t>
            </a:fld>
            <a:endParaRPr lang="en-US" dirty="0"/>
          </a:p>
        </p:txBody>
      </p:sp>
      <p:pic>
        <p:nvPicPr>
          <p:cNvPr id="8" name="Picture 7">
            <a:extLst>
              <a:ext uri="{FF2B5EF4-FFF2-40B4-BE49-F238E27FC236}">
                <a16:creationId xmlns:a16="http://schemas.microsoft.com/office/drawing/2014/main" id="{A75DDB2F-32A5-4136-BC2E-0D7E0518B46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274311" y="155512"/>
            <a:ext cx="1262321" cy="28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037E5B37-4A58-4B32-B9B0-D824A69A3D97}"/>
              </a:ext>
            </a:extLst>
          </p:cNvPr>
          <p:cNvSpPr txBox="1"/>
          <p:nvPr/>
        </p:nvSpPr>
        <p:spPr>
          <a:xfrm>
            <a:off x="135896" y="8922557"/>
            <a:ext cx="6262949" cy="200055"/>
          </a:xfrm>
          <a:prstGeom prst="rect">
            <a:avLst/>
          </a:prstGeom>
          <a:noFill/>
        </p:spPr>
        <p:txBody>
          <a:bodyPr wrap="square" rtlCol="0">
            <a:spAutoFit/>
          </a:bodyPr>
          <a:lstStyle/>
          <a:p>
            <a:pPr algn="ctr"/>
            <a:r>
              <a:rPr lang="en-US" sz="700" dirty="0">
                <a:solidFill>
                  <a:schemeClr val="bg1">
                    <a:lumMod val="50000"/>
                  </a:schemeClr>
                </a:solidFill>
                <a:latin typeface="Arial" panose="020B0604020202020204" pitchFamily="34" charset="0"/>
                <a:cs typeface="Arial" panose="020B0604020202020204" pitchFamily="34" charset="0"/>
              </a:rPr>
              <a:t>©2019</a:t>
            </a:r>
            <a:r>
              <a:rPr lang="en-US" sz="700" baseline="0" dirty="0">
                <a:solidFill>
                  <a:schemeClr val="bg1">
                    <a:lumMod val="50000"/>
                  </a:schemeClr>
                </a:solidFill>
                <a:latin typeface="Arial" panose="020B0604020202020204" pitchFamily="34" charset="0"/>
                <a:cs typeface="Arial" panose="020B0604020202020204" pitchFamily="34" charset="0"/>
              </a:rPr>
              <a:t> </a:t>
            </a:r>
            <a:r>
              <a:rPr lang="en-US" sz="700" dirty="0">
                <a:solidFill>
                  <a:schemeClr val="bg1">
                    <a:lumMod val="50000"/>
                  </a:schemeClr>
                </a:solidFill>
                <a:latin typeface="Arial" panose="020B0604020202020204" pitchFamily="34" charset="0"/>
                <a:cs typeface="Arial" panose="020B0604020202020204" pitchFamily="34" charset="0"/>
              </a:rPr>
              <a:t>Cengage Learning. All Rights Reserved. May not be scanned, copied or duplicated, or posted to a publicly accessible website, in whole or in part.</a:t>
            </a:r>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1pPr>
    <a:lvl2pPr marL="225425" indent="-225425" algn="l" rtl="0" eaLnBrk="0" fontAlgn="base" hangingPunct="0">
      <a:spcBef>
        <a:spcPct val="30000"/>
      </a:spcBef>
      <a:spcAft>
        <a:spcPct val="0"/>
      </a:spcAft>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2pPr>
    <a:lvl3pPr marL="688975" indent="-225425" algn="l" rtl="0" eaLnBrk="0" fontAlgn="base" hangingPunct="0">
      <a:spcBef>
        <a:spcPct val="30000"/>
      </a:spcBef>
      <a:spcAft>
        <a:spcPct val="0"/>
      </a:spcAft>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3pPr>
    <a:lvl4pPr marL="1139825" indent="-225425" algn="l" rtl="0" eaLnBrk="0" fontAlgn="base" hangingPunct="0">
      <a:spcBef>
        <a:spcPct val="30000"/>
      </a:spcBef>
      <a:spcAft>
        <a:spcPct val="0"/>
      </a:spcAft>
      <a:buFont typeface="Wingdings" panose="05000000000000000000" pitchFamily="2" charset="2"/>
      <a:buChar char="§"/>
      <a:defRPr sz="1200" kern="1200">
        <a:solidFill>
          <a:schemeClr val="tx1"/>
        </a:solidFill>
        <a:latin typeface="Arial" panose="020B0604020202020204" pitchFamily="34" charset="0"/>
        <a:ea typeface="+mn-ea"/>
        <a:cs typeface="Arial" panose="020B0604020202020204" pitchFamily="34" charset="0"/>
      </a:defRPr>
    </a:lvl4pPr>
    <a:lvl5pPr marL="1603375" indent="-225425" algn="l" rtl="0" eaLnBrk="0" fontAlgn="base" hangingPunct="0">
      <a:spcBef>
        <a:spcPct val="30000"/>
      </a:spcBef>
      <a:spcAft>
        <a:spcPct val="0"/>
      </a:spcAft>
      <a:buFont typeface="Courier New" panose="02070309020205020404" pitchFamily="49" charset="0"/>
      <a:buChar char="o"/>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2</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31</a:t>
            </a:fld>
            <a:endParaRPr lang="en-US" dirty="0"/>
          </a:p>
        </p:txBody>
      </p:sp>
    </p:spTree>
    <p:extLst>
      <p:ext uri="{BB962C8B-B14F-4D97-AF65-F5344CB8AC3E}">
        <p14:creationId xmlns:p14="http://schemas.microsoft.com/office/powerpoint/2010/main" val="35359709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38</a:t>
            </a:fld>
            <a:endParaRPr lang="en-US" dirty="0"/>
          </a:p>
        </p:txBody>
      </p:sp>
    </p:spTree>
    <p:extLst>
      <p:ext uri="{BB962C8B-B14F-4D97-AF65-F5344CB8AC3E}">
        <p14:creationId xmlns:p14="http://schemas.microsoft.com/office/powerpoint/2010/main" val="18085600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50</a:t>
            </a:fld>
            <a:endParaRPr lang="en-US" dirty="0"/>
          </a:p>
        </p:txBody>
      </p:sp>
    </p:spTree>
    <p:extLst>
      <p:ext uri="{BB962C8B-B14F-4D97-AF65-F5344CB8AC3E}">
        <p14:creationId xmlns:p14="http://schemas.microsoft.com/office/powerpoint/2010/main" val="13895008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r>
              <a:rPr lang="en-CA" dirty="0">
                <a:solidFill>
                  <a:srgbClr val="002060"/>
                </a:solidFill>
              </a:rPr>
              <a:t>Suggestion: For the Think-Pair-Share activities, if time allows, allow students to work in small groups for 5-10 minutes. Then allow student groups to share with other groups or with the entire class.  Or, you can treat the Think-Pair-Share activity as an open-to-all in–class discussion.</a:t>
            </a:r>
          </a:p>
          <a:p>
            <a:endParaRPr lang="en-CA" dirty="0">
              <a:solidFill>
                <a:srgbClr val="002060"/>
              </a:solidFill>
            </a:endParaRPr>
          </a:p>
          <a:p>
            <a:r>
              <a:rPr lang="en-CA" dirty="0">
                <a:solidFill>
                  <a:srgbClr val="002060"/>
                </a:solidFill>
              </a:rPr>
              <a:t>Discussion points:</a:t>
            </a:r>
          </a:p>
          <a:p>
            <a:r>
              <a:rPr lang="en-CA" dirty="0">
                <a:solidFill>
                  <a:srgbClr val="002060"/>
                </a:solidFill>
              </a:rPr>
              <a:t>A. Yes. When the Fed purchases anything, it pays with newly created dollars, and there are more dollars in the economy.</a:t>
            </a:r>
          </a:p>
          <a:p>
            <a:r>
              <a:rPr lang="en-CA" dirty="0">
                <a:solidFill>
                  <a:srgbClr val="002060"/>
                </a:solidFill>
              </a:rPr>
              <a:t>B. The transaction costs and storage costs would be staggering. Also, the value of the inventory of “items” would never be certain. The open market for government bonds is much more efficient.</a:t>
            </a:r>
          </a:p>
          <a:p>
            <a:r>
              <a:rPr lang="en-CA" dirty="0">
                <a:solidFill>
                  <a:srgbClr val="002060"/>
                </a:solidFill>
              </a:rPr>
              <a:t>C. The Fed could sell government bonds of equal value to offset other purchases.</a:t>
            </a:r>
          </a:p>
          <a:p>
            <a:endParaRPr lang="en-US" dirty="0">
              <a:solidFill>
                <a:srgbClr val="002060"/>
              </a:solidFill>
            </a:endParaRPr>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52</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54</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4</a:t>
            </a:fld>
            <a:endParaRPr lang="en-US" dirty="0"/>
          </a:p>
        </p:txBody>
      </p:sp>
    </p:spTree>
    <p:extLst>
      <p:ext uri="{BB962C8B-B14F-4D97-AF65-F5344CB8AC3E}">
        <p14:creationId xmlns:p14="http://schemas.microsoft.com/office/powerpoint/2010/main" val="1808560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r>
              <a:rPr lang="en-US" dirty="0"/>
              <a:t>Give your students a few minutes to calculate.</a:t>
            </a:r>
          </a:p>
          <a:p>
            <a:r>
              <a:rPr lang="en-US" dirty="0"/>
              <a:t>Now it’s probably a good idea to talk about credit cards and why they are not included in the measures of</a:t>
            </a:r>
            <a:r>
              <a:rPr lang="en-US" baseline="0" dirty="0"/>
              <a:t> money stock. (credit cards are a measure of deferring payment)</a:t>
            </a:r>
            <a:endParaRPr lang="en-US" dirty="0"/>
          </a:p>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12</a:t>
            </a:fld>
            <a:endParaRPr lang="en-US" dirty="0"/>
          </a:p>
        </p:txBody>
      </p:sp>
    </p:spTree>
    <p:extLst>
      <p:ext uri="{BB962C8B-B14F-4D97-AF65-F5344CB8AC3E}">
        <p14:creationId xmlns:p14="http://schemas.microsoft.com/office/powerpoint/2010/main" val="34679889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r>
              <a:rPr lang="en-US" dirty="0"/>
              <a:t>The purpose of this exercise is to remember what is not counted in the money stock: no credit cards (because they are a debt) and no restricted retirement accounts. </a:t>
            </a:r>
          </a:p>
          <a:p>
            <a:r>
              <a:rPr lang="en-US" dirty="0"/>
              <a:t>In parenthesis are the components of M1.</a:t>
            </a:r>
          </a:p>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13</a:t>
            </a:fld>
            <a:endParaRPr lang="en-US" dirty="0"/>
          </a:p>
        </p:txBody>
      </p:sp>
    </p:spTree>
    <p:extLst>
      <p:ext uri="{BB962C8B-B14F-4D97-AF65-F5344CB8AC3E}">
        <p14:creationId xmlns:p14="http://schemas.microsoft.com/office/powerpoint/2010/main" val="7454958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14</a:t>
            </a:fld>
            <a:endParaRPr lang="en-US" dirty="0"/>
          </a:p>
        </p:txBody>
      </p:sp>
    </p:spTree>
    <p:extLst>
      <p:ext uri="{BB962C8B-B14F-4D97-AF65-F5344CB8AC3E}">
        <p14:creationId xmlns:p14="http://schemas.microsoft.com/office/powerpoint/2010/main" val="1808560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21</a:t>
            </a:fld>
            <a:endParaRPr lang="en-US" dirty="0"/>
          </a:p>
        </p:txBody>
      </p:sp>
    </p:spTree>
    <p:extLst>
      <p:ext uri="{BB962C8B-B14F-4D97-AF65-F5344CB8AC3E}">
        <p14:creationId xmlns:p14="http://schemas.microsoft.com/office/powerpoint/2010/main" val="18085600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Give your students a few minutes</a:t>
            </a:r>
            <a:r>
              <a:rPr lang="en-US" baseline="0" dirty="0"/>
              <a:t> to do the necessary calculations. They can work by themselves or in groups. </a:t>
            </a:r>
            <a:endParaRPr lang="en-US" dirty="0"/>
          </a:p>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29</a:t>
            </a:fld>
            <a:endParaRPr lang="en-US" dirty="0"/>
          </a:p>
        </p:txBody>
      </p:sp>
    </p:spTree>
    <p:extLst>
      <p:ext uri="{BB962C8B-B14F-4D97-AF65-F5344CB8AC3E}">
        <p14:creationId xmlns:p14="http://schemas.microsoft.com/office/powerpoint/2010/main" val="10034433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Give your students a few minutes</a:t>
            </a:r>
            <a:r>
              <a:rPr lang="en-US" baseline="0" dirty="0"/>
              <a:t> to do the necessary calculations. They can work by themselves or in groups. </a:t>
            </a:r>
            <a:endParaRPr lang="en-US" dirty="0"/>
          </a:p>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30</a:t>
            </a:fld>
            <a:endParaRPr lang="en-US" dirty="0"/>
          </a:p>
        </p:txBody>
      </p:sp>
    </p:spTree>
    <p:extLst>
      <p:ext uri="{BB962C8B-B14F-4D97-AF65-F5344CB8AC3E}">
        <p14:creationId xmlns:p14="http://schemas.microsoft.com/office/powerpoint/2010/main" val="36465963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First Slide)">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5D23111E-2710-4C1A-A7DB-CE3FE7C03336}"/>
              </a:ext>
              <a:ext uri="{C183D7F6-B498-43B3-948B-1728B52AA6E4}">
                <adec:decorative xmlns:adec="http://schemas.microsoft.com/office/drawing/2017/decorative" val="1"/>
              </a:ext>
            </a:extLst>
          </p:cNvPr>
          <p:cNvPicPr>
            <a:picLocks noChangeAspect="1"/>
          </p:cNvPicPr>
          <p:nvPr userDrawn="1"/>
        </p:nvPicPr>
        <p:blipFill>
          <a:blip r:embed="rId3"/>
          <a:srcRect/>
          <a:stretch/>
        </p:blipFill>
        <p:spPr>
          <a:xfrm>
            <a:off x="0" y="0"/>
            <a:ext cx="12192000" cy="6858000"/>
          </a:xfrm>
          <a:prstGeom prst="rect">
            <a:avLst/>
          </a:prstGeom>
        </p:spPr>
      </p:pic>
      <p:sp>
        <p:nvSpPr>
          <p:cNvPr id="2" name="Title"/>
          <p:cNvSpPr>
            <a:spLocks noGrp="1"/>
          </p:cNvSpPr>
          <p:nvPr>
            <p:ph type="ctrTitle" hasCustomPrompt="1"/>
          </p:nvPr>
        </p:nvSpPr>
        <p:spPr>
          <a:xfrm>
            <a:off x="5646420" y="1168663"/>
            <a:ext cx="6104302" cy="2387600"/>
          </a:xfrm>
        </p:spPr>
        <p:txBody>
          <a:bodyPr anchor="b"/>
          <a:lstStyle>
            <a:lvl1pPr algn="l">
              <a:defRPr sz="4800" baseline="0">
                <a:solidFill>
                  <a:schemeClr val="bg1"/>
                </a:solidFill>
              </a:defRPr>
            </a:lvl1pPr>
          </a:lstStyle>
          <a:p>
            <a:r>
              <a:rPr lang="en-US" dirty="0"/>
              <a:t>Title, #e</a:t>
            </a:r>
          </a:p>
        </p:txBody>
      </p:sp>
      <p:sp>
        <p:nvSpPr>
          <p:cNvPr id="3" name="Subtitle 2"/>
          <p:cNvSpPr>
            <a:spLocks noGrp="1"/>
          </p:cNvSpPr>
          <p:nvPr>
            <p:ph type="subTitle" idx="1" hasCustomPrompt="1"/>
          </p:nvPr>
        </p:nvSpPr>
        <p:spPr>
          <a:xfrm>
            <a:off x="5646420" y="3809720"/>
            <a:ext cx="6104302" cy="1424930"/>
          </a:xfrm>
          <a:noFill/>
        </p:spPr>
        <p:txBody>
          <a:bodyPr anchor="t"/>
          <a:lstStyle>
            <a:lvl1pPr marL="0" indent="0" algn="l">
              <a:lnSpc>
                <a:spcPct val="100000"/>
              </a:lnSpc>
              <a:buNone/>
              <a:defRPr sz="3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Chapter #: Chapter Title</a:t>
            </a:r>
          </a:p>
        </p:txBody>
      </p:sp>
      <p:sp>
        <p:nvSpPr>
          <p:cNvPr id="12" name="Picture Placeholder 11">
            <a:extLst>
              <a:ext uri="{FF2B5EF4-FFF2-40B4-BE49-F238E27FC236}">
                <a16:creationId xmlns:a16="http://schemas.microsoft.com/office/drawing/2014/main" id="{7BF6BBBC-452C-48FA-A1E1-E851567E5383}"/>
              </a:ext>
            </a:extLst>
          </p:cNvPr>
          <p:cNvSpPr>
            <a:spLocks noGrp="1"/>
          </p:cNvSpPr>
          <p:nvPr>
            <p:ph type="pic" sz="quarter" idx="11" hasCustomPrompt="1"/>
          </p:nvPr>
        </p:nvSpPr>
        <p:spPr>
          <a:xfrm>
            <a:off x="475250" y="808037"/>
            <a:ext cx="4713288" cy="5241925"/>
          </a:xfrm>
        </p:spPr>
        <p:txBody>
          <a:bodyPr/>
          <a:lstStyle>
            <a:lvl1pPr marL="0" indent="0">
              <a:buNone/>
              <a:defRPr b="0">
                <a:solidFill>
                  <a:schemeClr val="bg1"/>
                </a:solidFill>
              </a:defRPr>
            </a:lvl1pPr>
          </a:lstStyle>
          <a:p>
            <a:r>
              <a:rPr lang="en-US" dirty="0"/>
              <a:t>Add Image Here</a:t>
            </a:r>
          </a:p>
        </p:txBody>
      </p:sp>
      <p:sp>
        <p:nvSpPr>
          <p:cNvPr id="9" name="Slide Number Placeholder 5">
            <a:extLst>
              <a:ext uri="{FF2B5EF4-FFF2-40B4-BE49-F238E27FC236}">
                <a16:creationId xmlns:a16="http://schemas.microsoft.com/office/drawing/2014/main" id="{6B326DFF-C872-4426-8563-39BC58624663}"/>
              </a:ext>
            </a:extLst>
          </p:cNvPr>
          <p:cNvSpPr txBox="1">
            <a:spLocks/>
          </p:cNvSpPr>
          <p:nvPr userDrawn="1"/>
        </p:nvSpPr>
        <p:spPr>
          <a:xfrm>
            <a:off x="11082189" y="6449054"/>
            <a:ext cx="734291" cy="365760"/>
          </a:xfrm>
          <a:prstGeom prst="rect">
            <a:avLst/>
          </a:prstGeom>
        </p:spPr>
        <p:txBody>
          <a:bodyPr vert="horz" lIns="91440" tIns="45720" rIns="91440" bIns="45720" rtlCol="0" anchor="ctr"/>
          <a:lstStyle>
            <a:defPPr>
              <a:defRPr lang="en-US"/>
            </a:defPPr>
            <a:lvl1pPr algn="r" rtl="0" eaLnBrk="0" fontAlgn="base" hangingPunct="0">
              <a:spcBef>
                <a:spcPct val="0"/>
              </a:spcBef>
              <a:spcAft>
                <a:spcPct val="0"/>
              </a:spcAft>
              <a:defRPr sz="1200" kern="1200">
                <a:solidFill>
                  <a:schemeClr val="tx1">
                    <a:tint val="75000"/>
                  </a:schemeClr>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a:lstStyle>
          <a:p>
            <a:fld id="{963FCBED-9BC8-44C8-B578-C394BC67F972}" type="slidenum">
              <a:rPr lang="en-US" sz="1100" smtClean="0">
                <a:solidFill>
                  <a:schemeClr val="bg1"/>
                </a:solidFill>
                <a:latin typeface="+mn-lt"/>
              </a:rPr>
              <a:pPr/>
              <a:t>‹#›</a:t>
            </a:fld>
            <a:endParaRPr lang="en-US" sz="1100" dirty="0">
              <a:solidFill>
                <a:schemeClr val="bg1"/>
              </a:solidFill>
              <a:latin typeface="+mn-lt"/>
            </a:endParaRPr>
          </a:p>
        </p:txBody>
      </p:sp>
      <p:pic>
        <p:nvPicPr>
          <p:cNvPr id="21" name="Picture 20">
            <a:extLst>
              <a:ext uri="{FF2B5EF4-FFF2-40B4-BE49-F238E27FC236}">
                <a16:creationId xmlns:a16="http://schemas.microsoft.com/office/drawing/2014/main" id="{FDE6C580-026E-426D-A0EE-BDE15B891A0A}"/>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183087" y="6223885"/>
            <a:ext cx="1820281" cy="610675"/>
          </a:xfrm>
          <a:prstGeom prst="rect">
            <a:avLst/>
          </a:prstGeom>
        </p:spPr>
      </p:pic>
      <p:sp>
        <p:nvSpPr>
          <p:cNvPr id="8" name="Text Placeholder 4">
            <a:extLst>
              <a:ext uri="{FF2B5EF4-FFF2-40B4-BE49-F238E27FC236}">
                <a16:creationId xmlns:a16="http://schemas.microsoft.com/office/drawing/2014/main" id="{003D5908-6DEE-491A-B7D6-1BADE7111ED1}"/>
              </a:ext>
            </a:extLst>
          </p:cNvPr>
          <p:cNvSpPr>
            <a:spLocks noGrp="1"/>
          </p:cNvSpPr>
          <p:nvPr>
            <p:ph type="body" sz="quarter" idx="12" hasCustomPrompt="1"/>
          </p:nvPr>
        </p:nvSpPr>
        <p:spPr>
          <a:xfrm>
            <a:off x="2103120" y="6314136"/>
            <a:ext cx="8961120" cy="457200"/>
          </a:xfrm>
        </p:spPr>
        <p:txBody>
          <a:bodyPr/>
          <a:lstStyle>
            <a:lvl1pPr marL="0" indent="0">
              <a:buNone/>
              <a:defRPr sz="1100">
                <a:solidFill>
                  <a:schemeClr val="bg1"/>
                </a:solidFill>
              </a:defRPr>
            </a:lvl1pPr>
          </a:lstStyle>
          <a:p>
            <a:pPr lvl="0"/>
            <a:r>
              <a:rPr lang="en-US" dirty="0"/>
              <a:t>[Author Name], [Book Title], [#] Edition. © [Insert Year] Cengage. All Rights Reserved. May not be scanned, copied or duplicated, or posted to a publicly accessible website, in whole or in part.</a:t>
            </a:r>
          </a:p>
        </p:txBody>
      </p:sp>
    </p:spTree>
    <p:custDataLst>
      <p:tags r:id="rId1"/>
    </p:custDataLst>
    <p:extLst>
      <p:ext uri="{BB962C8B-B14F-4D97-AF65-F5344CB8AC3E}">
        <p14:creationId xmlns:p14="http://schemas.microsoft.com/office/powerpoint/2010/main" val="28489077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Image/Two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8" name="Image Placeholder 1"/>
          <p:cNvSpPr>
            <a:spLocks noGrp="1"/>
          </p:cNvSpPr>
          <p:nvPr>
            <p:ph sz="half" idx="13" hasCustomPrompt="1"/>
          </p:nvPr>
        </p:nvSpPr>
        <p:spPr>
          <a:xfrm>
            <a:off x="476843" y="1825628"/>
            <a:ext cx="2875957" cy="2045728"/>
          </a:xfrm>
        </p:spPr>
        <p:txBody>
          <a:bodyPr/>
          <a:lstStyle>
            <a:lvl1pPr marL="0" indent="0" algn="l">
              <a:buNone/>
              <a:defRPr/>
            </a:lvl1pPr>
            <a:lvl2pPr marL="457200" indent="0">
              <a:buNone/>
              <a:defRPr/>
            </a:lvl2pPr>
            <a:lvl3pPr marL="914400" indent="0">
              <a:buNone/>
              <a:defRPr/>
            </a:lvl3pPr>
          </a:lstStyle>
          <a:p>
            <a:pPr lvl="0"/>
            <a:r>
              <a:rPr lang="en-US" dirty="0"/>
              <a:t>Image 1</a:t>
            </a:r>
          </a:p>
        </p:txBody>
      </p:sp>
      <p:sp>
        <p:nvSpPr>
          <p:cNvPr id="9" name="Content Placeholder Top"/>
          <p:cNvSpPr>
            <a:spLocks noGrp="1"/>
          </p:cNvSpPr>
          <p:nvPr>
            <p:ph sz="half" idx="2" hasCustomPrompt="1"/>
          </p:nvPr>
        </p:nvSpPr>
        <p:spPr>
          <a:xfrm>
            <a:off x="3624200" y="1825625"/>
            <a:ext cx="8090957" cy="2045728"/>
          </a:xfrm>
        </p:spPr>
        <p:txBody>
          <a:bodyPr/>
          <a:lstStyle>
            <a:lvl1pPr>
              <a:spcAft>
                <a:spcPts val="800"/>
              </a:spcAft>
              <a:defRPr sz="2400" b="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7" name="Image Placeholder 2">
            <a:extLst>
              <a:ext uri="{FF2B5EF4-FFF2-40B4-BE49-F238E27FC236}">
                <a16:creationId xmlns:a16="http://schemas.microsoft.com/office/drawing/2014/main" id="{9100EECD-9921-43E0-9472-84C089BD629F}"/>
              </a:ext>
            </a:extLst>
          </p:cNvPr>
          <p:cNvSpPr>
            <a:spLocks noGrp="1"/>
          </p:cNvSpPr>
          <p:nvPr>
            <p:ph sz="half" idx="14" hasCustomPrompt="1"/>
          </p:nvPr>
        </p:nvSpPr>
        <p:spPr>
          <a:xfrm>
            <a:off x="476843" y="4132558"/>
            <a:ext cx="2875957" cy="2045727"/>
          </a:xfrm>
        </p:spPr>
        <p:txBody>
          <a:bodyPr/>
          <a:lstStyle>
            <a:lvl1pPr marL="0" indent="0" algn="l">
              <a:buNone/>
              <a:defRPr/>
            </a:lvl1pPr>
            <a:lvl2pPr marL="457200" indent="0">
              <a:buNone/>
              <a:defRPr/>
            </a:lvl2pPr>
            <a:lvl3pPr marL="914400" indent="0">
              <a:buNone/>
              <a:defRPr/>
            </a:lvl3pPr>
          </a:lstStyle>
          <a:p>
            <a:pPr lvl="0"/>
            <a:r>
              <a:rPr lang="en-US" dirty="0"/>
              <a:t>Image 2</a:t>
            </a:r>
          </a:p>
        </p:txBody>
      </p:sp>
      <p:sp>
        <p:nvSpPr>
          <p:cNvPr id="6" name="Content Placeholder Bottom">
            <a:extLst>
              <a:ext uri="{FF2B5EF4-FFF2-40B4-BE49-F238E27FC236}">
                <a16:creationId xmlns:a16="http://schemas.microsoft.com/office/drawing/2014/main" id="{4003AB72-C071-4875-8D31-00FB47092143}"/>
              </a:ext>
            </a:extLst>
          </p:cNvPr>
          <p:cNvSpPr>
            <a:spLocks noGrp="1"/>
          </p:cNvSpPr>
          <p:nvPr>
            <p:ph sz="half" idx="15" hasCustomPrompt="1"/>
          </p:nvPr>
        </p:nvSpPr>
        <p:spPr>
          <a:xfrm>
            <a:off x="3624199" y="4136860"/>
            <a:ext cx="8090957" cy="2045728"/>
          </a:xfrm>
        </p:spPr>
        <p:txBody>
          <a:bodyPr/>
          <a:lstStyle>
            <a:lvl1pPr>
              <a:spcAft>
                <a:spcPts val="800"/>
              </a:spcAft>
              <a:defRPr sz="2400" b="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Tree>
    <p:custDataLst>
      <p:tags r:id="rId1"/>
    </p:custDataLst>
    <p:extLst>
      <p:ext uri="{BB962C8B-B14F-4D97-AF65-F5344CB8AC3E}">
        <p14:creationId xmlns:p14="http://schemas.microsoft.com/office/powerpoint/2010/main" val="2728650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Image/Three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8" name="Image Placeholder 1"/>
          <p:cNvSpPr>
            <a:spLocks noGrp="1"/>
          </p:cNvSpPr>
          <p:nvPr>
            <p:ph sz="half" idx="13" hasCustomPrompt="1"/>
          </p:nvPr>
        </p:nvSpPr>
        <p:spPr>
          <a:xfrm>
            <a:off x="476843" y="1825628"/>
            <a:ext cx="2875957" cy="1217447"/>
          </a:xfrm>
        </p:spPr>
        <p:txBody>
          <a:bodyPr/>
          <a:lstStyle>
            <a:lvl1pPr marL="0" indent="0" algn="l">
              <a:buNone/>
              <a:defRPr/>
            </a:lvl1pPr>
            <a:lvl2pPr marL="457200" indent="0">
              <a:buNone/>
              <a:defRPr/>
            </a:lvl2pPr>
            <a:lvl3pPr marL="914400" indent="0">
              <a:buNone/>
              <a:defRPr/>
            </a:lvl3pPr>
          </a:lstStyle>
          <a:p>
            <a:pPr lvl="0"/>
            <a:r>
              <a:rPr lang="en-US" dirty="0"/>
              <a:t>Image 1</a:t>
            </a:r>
          </a:p>
        </p:txBody>
      </p:sp>
      <p:sp>
        <p:nvSpPr>
          <p:cNvPr id="9" name="Content Placeholder Top"/>
          <p:cNvSpPr>
            <a:spLocks noGrp="1"/>
          </p:cNvSpPr>
          <p:nvPr>
            <p:ph sz="half" idx="2" hasCustomPrompt="1"/>
          </p:nvPr>
        </p:nvSpPr>
        <p:spPr>
          <a:xfrm>
            <a:off x="3624200" y="1825625"/>
            <a:ext cx="8090957" cy="1217450"/>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a:p>
            <a:pPr lvl="2"/>
            <a:r>
              <a:rPr lang="en-US" dirty="0"/>
              <a:t>Third level</a:t>
            </a:r>
          </a:p>
        </p:txBody>
      </p:sp>
      <p:sp>
        <p:nvSpPr>
          <p:cNvPr id="14" name="Image Placeholder 2">
            <a:extLst>
              <a:ext uri="{FF2B5EF4-FFF2-40B4-BE49-F238E27FC236}">
                <a16:creationId xmlns:a16="http://schemas.microsoft.com/office/drawing/2014/main" id="{329BB347-70F5-49B3-A1D7-9C05C8ED5028}"/>
              </a:ext>
            </a:extLst>
          </p:cNvPr>
          <p:cNvSpPr>
            <a:spLocks noGrp="1"/>
          </p:cNvSpPr>
          <p:nvPr>
            <p:ph sz="half" idx="14" hasCustomPrompt="1"/>
          </p:nvPr>
        </p:nvSpPr>
        <p:spPr>
          <a:xfrm>
            <a:off x="479343" y="3207219"/>
            <a:ext cx="2875957" cy="1217447"/>
          </a:xfrm>
        </p:spPr>
        <p:txBody>
          <a:bodyPr/>
          <a:lstStyle>
            <a:lvl1pPr marL="0" indent="0" algn="l">
              <a:buNone/>
              <a:defRPr/>
            </a:lvl1pPr>
            <a:lvl2pPr marL="457200" indent="0">
              <a:buNone/>
              <a:defRPr/>
            </a:lvl2pPr>
            <a:lvl3pPr marL="914400" indent="0">
              <a:buNone/>
              <a:defRPr/>
            </a:lvl3pPr>
          </a:lstStyle>
          <a:p>
            <a:pPr lvl="0"/>
            <a:r>
              <a:rPr lang="en-US" dirty="0"/>
              <a:t>Image 2</a:t>
            </a:r>
          </a:p>
        </p:txBody>
      </p:sp>
      <p:sp>
        <p:nvSpPr>
          <p:cNvPr id="15" name="Content Placeholder Middle">
            <a:extLst>
              <a:ext uri="{FF2B5EF4-FFF2-40B4-BE49-F238E27FC236}">
                <a16:creationId xmlns:a16="http://schemas.microsoft.com/office/drawing/2014/main" id="{E344C337-1A6E-4BE6-8E9E-7076FBBEEFAC}"/>
              </a:ext>
            </a:extLst>
          </p:cNvPr>
          <p:cNvSpPr>
            <a:spLocks noGrp="1"/>
          </p:cNvSpPr>
          <p:nvPr>
            <p:ph sz="half" idx="15" hasCustomPrompt="1"/>
          </p:nvPr>
        </p:nvSpPr>
        <p:spPr>
          <a:xfrm>
            <a:off x="3626700" y="3207216"/>
            <a:ext cx="8090957" cy="1217450"/>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a:p>
            <a:pPr lvl="2"/>
            <a:r>
              <a:rPr lang="en-US" dirty="0"/>
              <a:t>Third level</a:t>
            </a:r>
          </a:p>
        </p:txBody>
      </p:sp>
      <p:sp>
        <p:nvSpPr>
          <p:cNvPr id="16" name="Image Placeholder 3">
            <a:extLst>
              <a:ext uri="{FF2B5EF4-FFF2-40B4-BE49-F238E27FC236}">
                <a16:creationId xmlns:a16="http://schemas.microsoft.com/office/drawing/2014/main" id="{A70ED764-0931-4273-A125-CE2D6E0F8A8D}"/>
              </a:ext>
            </a:extLst>
          </p:cNvPr>
          <p:cNvSpPr>
            <a:spLocks noGrp="1"/>
          </p:cNvSpPr>
          <p:nvPr>
            <p:ph sz="half" idx="16" hasCustomPrompt="1"/>
          </p:nvPr>
        </p:nvSpPr>
        <p:spPr>
          <a:xfrm>
            <a:off x="479343" y="4631282"/>
            <a:ext cx="2875957" cy="1217447"/>
          </a:xfrm>
        </p:spPr>
        <p:txBody>
          <a:bodyPr/>
          <a:lstStyle>
            <a:lvl1pPr marL="0" indent="0" algn="l">
              <a:buNone/>
              <a:defRPr/>
            </a:lvl1pPr>
            <a:lvl2pPr marL="457200" indent="0">
              <a:buNone/>
              <a:defRPr/>
            </a:lvl2pPr>
            <a:lvl3pPr marL="914400" indent="0">
              <a:buNone/>
              <a:defRPr/>
            </a:lvl3pPr>
          </a:lstStyle>
          <a:p>
            <a:pPr lvl="0"/>
            <a:r>
              <a:rPr lang="en-US" dirty="0"/>
              <a:t>Image 3</a:t>
            </a:r>
          </a:p>
        </p:txBody>
      </p:sp>
      <p:sp>
        <p:nvSpPr>
          <p:cNvPr id="17" name="Content Placeholder Bottom">
            <a:extLst>
              <a:ext uri="{FF2B5EF4-FFF2-40B4-BE49-F238E27FC236}">
                <a16:creationId xmlns:a16="http://schemas.microsoft.com/office/drawing/2014/main" id="{1A924411-097F-4689-AC4D-9173B40A69F2}"/>
              </a:ext>
            </a:extLst>
          </p:cNvPr>
          <p:cNvSpPr>
            <a:spLocks noGrp="1"/>
          </p:cNvSpPr>
          <p:nvPr>
            <p:ph sz="half" idx="17" hasCustomPrompt="1"/>
          </p:nvPr>
        </p:nvSpPr>
        <p:spPr>
          <a:xfrm>
            <a:off x="3626700" y="4631279"/>
            <a:ext cx="8090957" cy="1217450"/>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a:p>
            <a:pPr lvl="2"/>
            <a:r>
              <a:rPr lang="en-US" dirty="0"/>
              <a:t>Third level</a:t>
            </a:r>
          </a:p>
        </p:txBody>
      </p:sp>
    </p:spTree>
    <p:custDataLst>
      <p:tags r:id="rId1"/>
    </p:custDataLst>
    <p:extLst>
      <p:ext uri="{BB962C8B-B14F-4D97-AF65-F5344CB8AC3E}">
        <p14:creationId xmlns:p14="http://schemas.microsoft.com/office/powerpoint/2010/main" val="9508288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our Image/Four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8" name="Image Placeholder 1"/>
          <p:cNvSpPr>
            <a:spLocks noGrp="1"/>
          </p:cNvSpPr>
          <p:nvPr>
            <p:ph sz="half" idx="13" hasCustomPrompt="1"/>
          </p:nvPr>
        </p:nvSpPr>
        <p:spPr>
          <a:xfrm>
            <a:off x="476843" y="1825628"/>
            <a:ext cx="2875957" cy="899814"/>
          </a:xfrm>
        </p:spPr>
        <p:txBody>
          <a:bodyPr/>
          <a:lstStyle>
            <a:lvl1pPr marL="0" indent="0" algn="l">
              <a:buNone/>
              <a:defRPr/>
            </a:lvl1pPr>
            <a:lvl2pPr marL="457200" indent="0">
              <a:buNone/>
              <a:defRPr/>
            </a:lvl2pPr>
            <a:lvl3pPr marL="914400" indent="0">
              <a:buNone/>
              <a:defRPr/>
            </a:lvl3pPr>
          </a:lstStyle>
          <a:p>
            <a:pPr lvl="0"/>
            <a:r>
              <a:rPr lang="en-US" dirty="0"/>
              <a:t>Image 1</a:t>
            </a:r>
          </a:p>
        </p:txBody>
      </p:sp>
      <p:sp>
        <p:nvSpPr>
          <p:cNvPr id="9" name="Content Placeholder 1"/>
          <p:cNvSpPr>
            <a:spLocks noGrp="1"/>
          </p:cNvSpPr>
          <p:nvPr>
            <p:ph sz="half" idx="2" hasCustomPrompt="1"/>
          </p:nvPr>
        </p:nvSpPr>
        <p:spPr>
          <a:xfrm>
            <a:off x="3624200" y="1825625"/>
            <a:ext cx="8090957" cy="895515"/>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p:txBody>
      </p:sp>
      <p:sp>
        <p:nvSpPr>
          <p:cNvPr id="10" name="Image Placeholder 2">
            <a:extLst>
              <a:ext uri="{FF2B5EF4-FFF2-40B4-BE49-F238E27FC236}">
                <a16:creationId xmlns:a16="http://schemas.microsoft.com/office/drawing/2014/main" id="{02C25FD2-E251-4DC4-8F30-3EDA9A61D7DC}"/>
              </a:ext>
            </a:extLst>
          </p:cNvPr>
          <p:cNvSpPr>
            <a:spLocks noGrp="1"/>
          </p:cNvSpPr>
          <p:nvPr>
            <p:ph sz="half" idx="14" hasCustomPrompt="1"/>
          </p:nvPr>
        </p:nvSpPr>
        <p:spPr>
          <a:xfrm>
            <a:off x="476843" y="2941438"/>
            <a:ext cx="2875957" cy="899814"/>
          </a:xfrm>
        </p:spPr>
        <p:txBody>
          <a:bodyPr/>
          <a:lstStyle>
            <a:lvl1pPr marL="0" indent="0" algn="l">
              <a:buNone/>
              <a:defRPr/>
            </a:lvl1pPr>
            <a:lvl2pPr marL="457200" indent="0">
              <a:buNone/>
              <a:defRPr/>
            </a:lvl2pPr>
            <a:lvl3pPr marL="914400" indent="0">
              <a:buNone/>
              <a:defRPr/>
            </a:lvl3pPr>
          </a:lstStyle>
          <a:p>
            <a:pPr lvl="0"/>
            <a:r>
              <a:rPr lang="en-US" dirty="0"/>
              <a:t>Image 2</a:t>
            </a:r>
          </a:p>
        </p:txBody>
      </p:sp>
      <p:sp>
        <p:nvSpPr>
          <p:cNvPr id="11" name="Content Placeholder 2">
            <a:extLst>
              <a:ext uri="{FF2B5EF4-FFF2-40B4-BE49-F238E27FC236}">
                <a16:creationId xmlns:a16="http://schemas.microsoft.com/office/drawing/2014/main" id="{6FFE322F-E595-4582-997C-0A06F238C8D3}"/>
              </a:ext>
            </a:extLst>
          </p:cNvPr>
          <p:cNvSpPr>
            <a:spLocks noGrp="1"/>
          </p:cNvSpPr>
          <p:nvPr>
            <p:ph sz="half" idx="15" hasCustomPrompt="1"/>
          </p:nvPr>
        </p:nvSpPr>
        <p:spPr>
          <a:xfrm>
            <a:off x="3624200" y="2941435"/>
            <a:ext cx="8090957" cy="895515"/>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p:txBody>
      </p:sp>
      <p:sp>
        <p:nvSpPr>
          <p:cNvPr id="12" name="Image Placeholder 3">
            <a:extLst>
              <a:ext uri="{FF2B5EF4-FFF2-40B4-BE49-F238E27FC236}">
                <a16:creationId xmlns:a16="http://schemas.microsoft.com/office/drawing/2014/main" id="{647E63CA-E745-4DE2-B25A-D398F113EFA6}"/>
              </a:ext>
            </a:extLst>
          </p:cNvPr>
          <p:cNvSpPr>
            <a:spLocks noGrp="1"/>
          </p:cNvSpPr>
          <p:nvPr>
            <p:ph sz="half" idx="16" hasCustomPrompt="1"/>
          </p:nvPr>
        </p:nvSpPr>
        <p:spPr>
          <a:xfrm>
            <a:off x="480444" y="4065961"/>
            <a:ext cx="2875957" cy="899814"/>
          </a:xfrm>
        </p:spPr>
        <p:txBody>
          <a:bodyPr/>
          <a:lstStyle>
            <a:lvl1pPr marL="0" indent="0" algn="l">
              <a:buNone/>
              <a:defRPr/>
            </a:lvl1pPr>
            <a:lvl2pPr marL="457200" indent="0">
              <a:buNone/>
              <a:defRPr/>
            </a:lvl2pPr>
            <a:lvl3pPr marL="914400" indent="0">
              <a:buNone/>
              <a:defRPr/>
            </a:lvl3pPr>
          </a:lstStyle>
          <a:p>
            <a:pPr lvl="0"/>
            <a:r>
              <a:rPr lang="en-US" dirty="0"/>
              <a:t>Image 3</a:t>
            </a:r>
          </a:p>
        </p:txBody>
      </p:sp>
      <p:sp>
        <p:nvSpPr>
          <p:cNvPr id="13" name="Content Placeholder 3">
            <a:extLst>
              <a:ext uri="{FF2B5EF4-FFF2-40B4-BE49-F238E27FC236}">
                <a16:creationId xmlns:a16="http://schemas.microsoft.com/office/drawing/2014/main" id="{EFE66096-5B65-4DD6-9AD6-9E55675E34CD}"/>
              </a:ext>
            </a:extLst>
          </p:cNvPr>
          <p:cNvSpPr>
            <a:spLocks noGrp="1"/>
          </p:cNvSpPr>
          <p:nvPr>
            <p:ph sz="half" idx="17" hasCustomPrompt="1"/>
          </p:nvPr>
        </p:nvSpPr>
        <p:spPr>
          <a:xfrm>
            <a:off x="3627801" y="4065958"/>
            <a:ext cx="8090957" cy="895515"/>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p:txBody>
      </p:sp>
      <p:sp>
        <p:nvSpPr>
          <p:cNvPr id="14" name="Image Placeholder 4">
            <a:extLst>
              <a:ext uri="{FF2B5EF4-FFF2-40B4-BE49-F238E27FC236}">
                <a16:creationId xmlns:a16="http://schemas.microsoft.com/office/drawing/2014/main" id="{765390A9-B975-43C8-86E6-45E636A649C5}"/>
              </a:ext>
            </a:extLst>
          </p:cNvPr>
          <p:cNvSpPr>
            <a:spLocks noGrp="1"/>
          </p:cNvSpPr>
          <p:nvPr>
            <p:ph sz="half" idx="18" hasCustomPrompt="1"/>
          </p:nvPr>
        </p:nvSpPr>
        <p:spPr>
          <a:xfrm>
            <a:off x="480444" y="5181771"/>
            <a:ext cx="2875957" cy="899814"/>
          </a:xfrm>
        </p:spPr>
        <p:txBody>
          <a:bodyPr/>
          <a:lstStyle>
            <a:lvl1pPr marL="0" indent="0" algn="l">
              <a:buNone/>
              <a:defRPr/>
            </a:lvl1pPr>
            <a:lvl2pPr marL="457200" indent="0">
              <a:buNone/>
              <a:defRPr/>
            </a:lvl2pPr>
            <a:lvl3pPr marL="914400" indent="0">
              <a:buNone/>
              <a:defRPr/>
            </a:lvl3pPr>
          </a:lstStyle>
          <a:p>
            <a:pPr lvl="0"/>
            <a:r>
              <a:rPr lang="en-US" dirty="0"/>
              <a:t>Image 4</a:t>
            </a:r>
          </a:p>
        </p:txBody>
      </p:sp>
      <p:sp>
        <p:nvSpPr>
          <p:cNvPr id="15" name="Content Placeholder 4">
            <a:extLst>
              <a:ext uri="{FF2B5EF4-FFF2-40B4-BE49-F238E27FC236}">
                <a16:creationId xmlns:a16="http://schemas.microsoft.com/office/drawing/2014/main" id="{04B6F74B-2775-4949-A70C-BCBBFE20C3A2}"/>
              </a:ext>
            </a:extLst>
          </p:cNvPr>
          <p:cNvSpPr>
            <a:spLocks noGrp="1"/>
          </p:cNvSpPr>
          <p:nvPr>
            <p:ph sz="half" idx="19" hasCustomPrompt="1"/>
          </p:nvPr>
        </p:nvSpPr>
        <p:spPr>
          <a:xfrm>
            <a:off x="3627801" y="5181768"/>
            <a:ext cx="8090957" cy="895515"/>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p:txBody>
      </p:sp>
    </p:spTree>
    <p:custDataLst>
      <p:tags r:id="rId1"/>
    </p:custDataLst>
    <p:extLst>
      <p:ext uri="{BB962C8B-B14F-4D97-AF65-F5344CB8AC3E}">
        <p14:creationId xmlns:p14="http://schemas.microsoft.com/office/powerpoint/2010/main" val="26456741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3344969-1137-4EAF-AB8A-FDA4F62A617A}"/>
              </a:ext>
              <a:ext uri="{C183D7F6-B498-43B3-948B-1728B52AA6E4}">
                <adec:decorative xmlns:adec="http://schemas.microsoft.com/office/drawing/2017/decorative" val="1"/>
              </a:ext>
            </a:extLst>
          </p:cNvPr>
          <p:cNvPicPr>
            <a:picLocks noChangeAspect="1"/>
          </p:cNvPicPr>
          <p:nvPr userDrawn="1"/>
        </p:nvPicPr>
        <p:blipFill>
          <a:blip r:embed="rId3"/>
          <a:srcRect/>
          <a:stretch/>
        </p:blipFill>
        <p:spPr>
          <a:xfrm>
            <a:off x="0" y="0"/>
            <a:ext cx="12192000" cy="6858000"/>
          </a:xfrm>
          <a:prstGeom prst="rect">
            <a:avLst/>
          </a:prstGeom>
        </p:spPr>
      </p:pic>
      <p:sp>
        <p:nvSpPr>
          <p:cNvPr id="2" name="Title"/>
          <p:cNvSpPr>
            <a:spLocks noGrp="1"/>
          </p:cNvSpPr>
          <p:nvPr>
            <p:ph type="ctrTitle" hasCustomPrompt="1"/>
          </p:nvPr>
        </p:nvSpPr>
        <p:spPr>
          <a:xfrm>
            <a:off x="914400" y="1153123"/>
            <a:ext cx="10424160" cy="2387600"/>
          </a:xfrm>
        </p:spPr>
        <p:txBody>
          <a:bodyPr anchor="b"/>
          <a:lstStyle>
            <a:lvl1pPr algn="ctr">
              <a:defRPr sz="5400" baseline="0">
                <a:solidFill>
                  <a:schemeClr val="bg1"/>
                </a:solidFill>
              </a:defRPr>
            </a:lvl1pPr>
          </a:lstStyle>
          <a:p>
            <a:r>
              <a:rPr lang="en-US" dirty="0"/>
              <a:t>Unit XX</a:t>
            </a:r>
          </a:p>
        </p:txBody>
      </p:sp>
      <p:sp>
        <p:nvSpPr>
          <p:cNvPr id="3" name="Subtitle 2"/>
          <p:cNvSpPr>
            <a:spLocks noGrp="1"/>
          </p:cNvSpPr>
          <p:nvPr>
            <p:ph type="subTitle" idx="1" hasCustomPrompt="1"/>
          </p:nvPr>
        </p:nvSpPr>
        <p:spPr>
          <a:xfrm>
            <a:off x="914400" y="3809720"/>
            <a:ext cx="10424160" cy="1424930"/>
          </a:xfrm>
          <a:noFill/>
        </p:spPr>
        <p:txBody>
          <a:bodyPr anchor="t"/>
          <a:lstStyle>
            <a:lvl1pPr marL="0" indent="0" algn="ctr">
              <a:lnSpc>
                <a:spcPct val="100000"/>
              </a:lnSpc>
              <a:buNone/>
              <a:defRPr sz="3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Add Unit’s Title Here</a:t>
            </a:r>
          </a:p>
        </p:txBody>
      </p:sp>
      <p:pic>
        <p:nvPicPr>
          <p:cNvPr id="17" name="Picture 16">
            <a:extLst>
              <a:ext uri="{FF2B5EF4-FFF2-40B4-BE49-F238E27FC236}">
                <a16:creationId xmlns:a16="http://schemas.microsoft.com/office/drawing/2014/main" id="{EAF0C6CA-9F2E-439D-8A9B-5B8BD35A9360}"/>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183087" y="6223885"/>
            <a:ext cx="1820281" cy="610675"/>
          </a:xfrm>
          <a:prstGeom prst="rect">
            <a:avLst/>
          </a:prstGeom>
        </p:spPr>
      </p:pic>
      <p:sp>
        <p:nvSpPr>
          <p:cNvPr id="15" name="Slide Number Placeholder 5">
            <a:extLst>
              <a:ext uri="{FF2B5EF4-FFF2-40B4-BE49-F238E27FC236}">
                <a16:creationId xmlns:a16="http://schemas.microsoft.com/office/drawing/2014/main" id="{8D6FEA2F-362B-4EAB-BFA4-233A863C0DE7}"/>
              </a:ext>
            </a:extLst>
          </p:cNvPr>
          <p:cNvSpPr txBox="1">
            <a:spLocks/>
          </p:cNvSpPr>
          <p:nvPr userDrawn="1"/>
        </p:nvSpPr>
        <p:spPr>
          <a:xfrm>
            <a:off x="11082189" y="6449054"/>
            <a:ext cx="734291" cy="365760"/>
          </a:xfrm>
          <a:prstGeom prst="rect">
            <a:avLst/>
          </a:prstGeom>
        </p:spPr>
        <p:txBody>
          <a:bodyPr vert="horz" lIns="91440" tIns="45720" rIns="91440" bIns="45720" rtlCol="0" anchor="ctr"/>
          <a:lstStyle>
            <a:defPPr>
              <a:defRPr lang="en-US"/>
            </a:defPPr>
            <a:lvl1pPr algn="r" rtl="0" eaLnBrk="0" fontAlgn="base" hangingPunct="0">
              <a:spcBef>
                <a:spcPct val="0"/>
              </a:spcBef>
              <a:spcAft>
                <a:spcPct val="0"/>
              </a:spcAft>
              <a:defRPr sz="1200" kern="1200">
                <a:solidFill>
                  <a:schemeClr val="tx1">
                    <a:tint val="75000"/>
                  </a:schemeClr>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a:lstStyle>
          <a:p>
            <a:fld id="{963FCBED-9BC8-44C8-B578-C394BC67F972}" type="slidenum">
              <a:rPr lang="en-US" sz="1100" smtClean="0">
                <a:solidFill>
                  <a:schemeClr val="bg1"/>
                </a:solidFill>
                <a:latin typeface="+mn-lt"/>
              </a:rPr>
              <a:pPr/>
              <a:t>‹#›</a:t>
            </a:fld>
            <a:endParaRPr lang="en-US" sz="1100" dirty="0">
              <a:solidFill>
                <a:schemeClr val="bg1"/>
              </a:solidFill>
              <a:latin typeface="+mn-lt"/>
            </a:endParaRPr>
          </a:p>
        </p:txBody>
      </p:sp>
      <p:sp>
        <p:nvSpPr>
          <p:cNvPr id="8" name="Copyright">
            <a:extLst>
              <a:ext uri="{FF2B5EF4-FFF2-40B4-BE49-F238E27FC236}">
                <a16:creationId xmlns:a16="http://schemas.microsoft.com/office/drawing/2014/main" id="{0F91754B-2874-4D85-8EEE-9E4530B229E1}"/>
              </a:ext>
              <a:ext uri="{C183D7F6-B498-43B3-948B-1728B52AA6E4}">
                <adec:decorative xmlns:adec="http://schemas.microsoft.com/office/drawing/2017/decorative" val="1"/>
              </a:ext>
            </a:extLst>
          </p:cNvPr>
          <p:cNvSpPr txBox="1"/>
          <p:nvPr userDrawn="1"/>
        </p:nvSpPr>
        <p:spPr>
          <a:xfrm>
            <a:off x="2103120" y="6314136"/>
            <a:ext cx="896112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1000"/>
              </a:spcBef>
              <a:spcAft>
                <a:spcPts val="800"/>
              </a:spcAft>
              <a:buClr>
                <a:srgbClr val="282F7C"/>
              </a:buClr>
              <a:buSzTx/>
              <a:buFont typeface="Arial" panose="020B0604020202020204" pitchFamily="34" charset="0"/>
              <a:buNone/>
              <a:tabLst/>
              <a:defRPr/>
            </a:pPr>
            <a:r>
              <a:rPr kumimoji="0" lang="en-GB" sz="1200" b="0" i="0" u="none" strike="noStrike" kern="1200" cap="none" spc="0" normalizeH="0" baseline="0" noProof="0" dirty="0">
                <a:ln>
                  <a:noFill/>
                </a:ln>
                <a:solidFill>
                  <a:srgbClr val="FFFFFF"/>
                </a:solidFill>
                <a:effectLst/>
                <a:uLnTx/>
                <a:uFillTx/>
                <a:latin typeface="Work Sans"/>
                <a:ea typeface="+mn-ea"/>
                <a:cs typeface="+mn-cs"/>
              </a:rPr>
              <a:t>Mankiw, Principles of Macroeconomics, Tenth Edition. © 2024 Cengage. All Rights Reserved. May not be scanned, copied or duplicated, or posted to a publicly accessible website, in whole or in part.</a:t>
            </a:r>
          </a:p>
        </p:txBody>
      </p:sp>
    </p:spTree>
    <p:custDataLst>
      <p:tags r:id="rId1"/>
    </p:custDataLst>
    <p:extLst>
      <p:ext uri="{BB962C8B-B14F-4D97-AF65-F5344CB8AC3E}">
        <p14:creationId xmlns:p14="http://schemas.microsoft.com/office/powerpoint/2010/main" val="8035536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3" name="Content Placeholder"/>
          <p:cNvSpPr>
            <a:spLocks noGrp="1"/>
          </p:cNvSpPr>
          <p:nvPr>
            <p:ph idx="1" hasCustomPrompt="1"/>
          </p:nvPr>
        </p:nvSpPr>
        <p:spPr/>
        <p:txBody>
          <a:bodyPr/>
          <a:lstStyle>
            <a:lvl1pPr>
              <a:spcAft>
                <a:spcPts val="800"/>
              </a:spcAft>
              <a:defRPr sz="240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Tree>
    <p:custDataLst>
      <p:tags r:id="rId1"/>
    </p:custDataLst>
    <p:extLst>
      <p:ext uri="{BB962C8B-B14F-4D97-AF65-F5344CB8AC3E}">
        <p14:creationId xmlns:p14="http://schemas.microsoft.com/office/powerpoint/2010/main" val="3066196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3" name="Content Placeholder Left"/>
          <p:cNvSpPr>
            <a:spLocks noGrp="1"/>
          </p:cNvSpPr>
          <p:nvPr>
            <p:ph sz="half" idx="1" hasCustomPrompt="1"/>
          </p:nvPr>
        </p:nvSpPr>
        <p:spPr>
          <a:xfrm>
            <a:off x="476843" y="1825625"/>
            <a:ext cx="5542957"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4" name="Content Placeholder Right">
            <a:extLst>
              <a:ext uri="{C183D7F6-B498-43B3-948B-1728B52AA6E4}">
                <adec:decorative xmlns:adec="http://schemas.microsoft.com/office/drawing/2017/decorative" val="1"/>
              </a:ext>
            </a:extLst>
          </p:cNvPr>
          <p:cNvSpPr>
            <a:spLocks noGrp="1"/>
          </p:cNvSpPr>
          <p:nvPr>
            <p:ph sz="half" idx="2" hasCustomPrompt="1"/>
          </p:nvPr>
        </p:nvSpPr>
        <p:spPr>
          <a:xfrm>
            <a:off x="6172200" y="1825625"/>
            <a:ext cx="5542956"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Tree>
    <p:custDataLst>
      <p:tags r:id="rId1"/>
    </p:custDataLst>
    <p:extLst>
      <p:ext uri="{BB962C8B-B14F-4D97-AF65-F5344CB8AC3E}">
        <p14:creationId xmlns:p14="http://schemas.microsoft.com/office/powerpoint/2010/main" val="8342748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3" name="Content Placeholder Left"/>
          <p:cNvSpPr>
            <a:spLocks noGrp="1"/>
          </p:cNvSpPr>
          <p:nvPr>
            <p:ph sz="half" idx="1" hasCustomPrompt="1"/>
          </p:nvPr>
        </p:nvSpPr>
        <p:spPr>
          <a:xfrm>
            <a:off x="476844" y="1825625"/>
            <a:ext cx="3344530"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5" name="Content Placeholder Middle">
            <a:extLst>
              <a:ext uri="{FF2B5EF4-FFF2-40B4-BE49-F238E27FC236}">
                <a16:creationId xmlns:a16="http://schemas.microsoft.com/office/drawing/2014/main" id="{1D13BCCE-AB68-426C-9401-BABA201385F3}"/>
              </a:ext>
            </a:extLst>
          </p:cNvPr>
          <p:cNvSpPr>
            <a:spLocks noGrp="1"/>
          </p:cNvSpPr>
          <p:nvPr>
            <p:ph sz="half" idx="10" hasCustomPrompt="1"/>
          </p:nvPr>
        </p:nvSpPr>
        <p:spPr>
          <a:xfrm>
            <a:off x="4423735" y="1829037"/>
            <a:ext cx="3344530"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4" name="Content Placeholder Right"/>
          <p:cNvSpPr>
            <a:spLocks noGrp="1"/>
          </p:cNvSpPr>
          <p:nvPr>
            <p:ph sz="half" idx="2" hasCustomPrompt="1"/>
          </p:nvPr>
        </p:nvSpPr>
        <p:spPr>
          <a:xfrm>
            <a:off x="8370626" y="1825625"/>
            <a:ext cx="3344530"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a:p>
            <a:pPr lvl="2"/>
            <a:endParaRPr lang="en-US" dirty="0"/>
          </a:p>
        </p:txBody>
      </p:sp>
    </p:spTree>
    <p:custDataLst>
      <p:tags r:id="rId1"/>
    </p:custDataLst>
    <p:extLst>
      <p:ext uri="{BB962C8B-B14F-4D97-AF65-F5344CB8AC3E}">
        <p14:creationId xmlns:p14="http://schemas.microsoft.com/office/powerpoint/2010/main" val="1489189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Subtitle">
    <p:spTree>
      <p:nvGrpSpPr>
        <p:cNvPr id="1" name=""/>
        <p:cNvGrpSpPr/>
        <p:nvPr/>
      </p:nvGrpSpPr>
      <p:grpSpPr>
        <a:xfrm>
          <a:off x="0" y="0"/>
          <a:ext cx="0" cy="0"/>
          <a:chOff x="0" y="0"/>
          <a:chExt cx="0" cy="0"/>
        </a:xfrm>
      </p:grpSpPr>
      <p:sp>
        <p:nvSpPr>
          <p:cNvPr id="8" name="Title"/>
          <p:cNvSpPr>
            <a:spLocks noGrp="1"/>
          </p:cNvSpPr>
          <p:nvPr>
            <p:ph type="title" hasCustomPrompt="1"/>
          </p:nvPr>
        </p:nvSpPr>
        <p:spPr/>
        <p:txBody>
          <a:bodyPr/>
          <a:lstStyle>
            <a:lvl1pPr>
              <a:defRPr/>
            </a:lvl1pPr>
          </a:lstStyle>
          <a:p>
            <a:r>
              <a:rPr lang="en-US" dirty="0"/>
              <a:t>Slide Title</a:t>
            </a:r>
          </a:p>
        </p:txBody>
      </p:sp>
      <p:sp>
        <p:nvSpPr>
          <p:cNvPr id="3" name="Subtitle"/>
          <p:cNvSpPr>
            <a:spLocks noGrp="1"/>
          </p:cNvSpPr>
          <p:nvPr>
            <p:ph sz="half" idx="1" hasCustomPrompt="1"/>
          </p:nvPr>
        </p:nvSpPr>
        <p:spPr>
          <a:xfrm>
            <a:off x="476843" y="1887674"/>
            <a:ext cx="11241915" cy="691143"/>
          </a:xfrm>
        </p:spPr>
        <p:txBody>
          <a:bodyPr/>
          <a:lstStyle>
            <a:lvl1pPr marL="0" indent="0">
              <a:buNone/>
              <a:defRPr sz="2800" b="1"/>
            </a:lvl1pPr>
            <a:lvl2pPr>
              <a:defRPr sz="2800" b="0"/>
            </a:lvl2pPr>
            <a:lvl3pPr>
              <a:defRPr sz="2400" b="0"/>
            </a:lvl3pPr>
          </a:lstStyle>
          <a:p>
            <a:pPr lvl="0"/>
            <a:r>
              <a:rPr lang="en-US" dirty="0"/>
              <a:t>Click to add subtitle</a:t>
            </a:r>
          </a:p>
        </p:txBody>
      </p:sp>
      <p:sp>
        <p:nvSpPr>
          <p:cNvPr id="4" name="Content Placeholder"/>
          <p:cNvSpPr>
            <a:spLocks noGrp="1"/>
          </p:cNvSpPr>
          <p:nvPr>
            <p:ph sz="half" idx="2" hasCustomPrompt="1"/>
          </p:nvPr>
        </p:nvSpPr>
        <p:spPr>
          <a:xfrm>
            <a:off x="476843" y="2677888"/>
            <a:ext cx="11241915" cy="2621900"/>
          </a:xfrm>
        </p:spPr>
        <p:txBody>
          <a:bodyPr/>
          <a:lstStyle>
            <a:lvl1pPr>
              <a:spcAft>
                <a:spcPts val="800"/>
              </a:spcAft>
              <a:defRPr sz="2400" b="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10" name="Content Placeholder Bottom"/>
          <p:cNvSpPr>
            <a:spLocks noGrp="1"/>
          </p:cNvSpPr>
          <p:nvPr>
            <p:ph type="body" sz="quarter" idx="13" hasCustomPrompt="1"/>
          </p:nvPr>
        </p:nvSpPr>
        <p:spPr>
          <a:xfrm>
            <a:off x="476844" y="5395327"/>
            <a:ext cx="11241914" cy="951787"/>
          </a:xfrm>
        </p:spPr>
        <p:txBody>
          <a:bodyPr/>
          <a:lstStyle>
            <a:lvl1pPr marL="112713" indent="-112713">
              <a:defRPr sz="900" b="0"/>
            </a:lvl1pPr>
            <a:lvl2pPr marL="336550" indent="-112713">
              <a:defRPr sz="900" b="0"/>
            </a:lvl2pPr>
            <a:lvl3pPr marL="685800" indent="-168275">
              <a:defRPr sz="900" b="0"/>
            </a:lvl3pPr>
            <a:lvl4pPr>
              <a:defRPr sz="900" b="0"/>
            </a:lvl4pPr>
            <a:lvl5pPr>
              <a:defRPr sz="900" b="0"/>
            </a:lvl5pPr>
          </a:lstStyle>
          <a:p>
            <a:pPr lvl="0"/>
            <a:r>
              <a:rPr lang="en-US" dirty="0"/>
              <a:t>Click to edit Master text styles</a:t>
            </a:r>
          </a:p>
          <a:p>
            <a:pPr lvl="1"/>
            <a:r>
              <a:rPr lang="en-US" dirty="0"/>
              <a:t>Second level</a:t>
            </a:r>
          </a:p>
          <a:p>
            <a:pPr lvl="2"/>
            <a:r>
              <a:rPr lang="en-US" dirty="0"/>
              <a:t>Third level</a:t>
            </a:r>
          </a:p>
        </p:txBody>
      </p:sp>
    </p:spTree>
    <p:custDataLst>
      <p:tags r:id="rId1"/>
    </p:custDataLst>
    <p:extLst>
      <p:ext uri="{BB962C8B-B14F-4D97-AF65-F5344CB8AC3E}">
        <p14:creationId xmlns:p14="http://schemas.microsoft.com/office/powerpoint/2010/main" val="2380733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Subtitle/Images">
    <p:spTree>
      <p:nvGrpSpPr>
        <p:cNvPr id="1" name=""/>
        <p:cNvGrpSpPr/>
        <p:nvPr/>
      </p:nvGrpSpPr>
      <p:grpSpPr>
        <a:xfrm>
          <a:off x="0" y="0"/>
          <a:ext cx="0" cy="0"/>
          <a:chOff x="0" y="0"/>
          <a:chExt cx="0" cy="0"/>
        </a:xfrm>
      </p:grpSpPr>
      <p:sp>
        <p:nvSpPr>
          <p:cNvPr id="8" name="Title"/>
          <p:cNvSpPr>
            <a:spLocks noGrp="1"/>
          </p:cNvSpPr>
          <p:nvPr>
            <p:ph type="title" hasCustomPrompt="1"/>
          </p:nvPr>
        </p:nvSpPr>
        <p:spPr>
          <a:xfrm>
            <a:off x="476843" y="475488"/>
            <a:ext cx="11241915" cy="1071533"/>
          </a:xfrm>
        </p:spPr>
        <p:txBody>
          <a:bodyPr/>
          <a:lstStyle>
            <a:lvl1pPr>
              <a:defRPr/>
            </a:lvl1pPr>
          </a:lstStyle>
          <a:p>
            <a:r>
              <a:rPr lang="en-US" dirty="0"/>
              <a:t>Slide Title</a:t>
            </a:r>
          </a:p>
        </p:txBody>
      </p:sp>
      <p:sp>
        <p:nvSpPr>
          <p:cNvPr id="3" name="Subtitle"/>
          <p:cNvSpPr>
            <a:spLocks noGrp="1"/>
          </p:cNvSpPr>
          <p:nvPr>
            <p:ph sz="half" idx="1" hasCustomPrompt="1"/>
          </p:nvPr>
        </p:nvSpPr>
        <p:spPr>
          <a:xfrm>
            <a:off x="476843" y="1857694"/>
            <a:ext cx="11241915" cy="691143"/>
          </a:xfrm>
        </p:spPr>
        <p:txBody>
          <a:bodyPr/>
          <a:lstStyle>
            <a:lvl1pPr marL="0" indent="0">
              <a:buNone/>
              <a:defRPr sz="2800" b="1"/>
            </a:lvl1pPr>
            <a:lvl2pPr>
              <a:defRPr sz="2800" b="0"/>
            </a:lvl2pPr>
            <a:lvl3pPr>
              <a:defRPr sz="2400" b="0"/>
            </a:lvl3pPr>
          </a:lstStyle>
          <a:p>
            <a:pPr lvl="0"/>
            <a:r>
              <a:rPr lang="en-US" dirty="0"/>
              <a:t>Click to add subtitle</a:t>
            </a:r>
          </a:p>
        </p:txBody>
      </p:sp>
      <p:sp>
        <p:nvSpPr>
          <p:cNvPr id="4" name="Content Placeholder"/>
          <p:cNvSpPr>
            <a:spLocks noGrp="1"/>
          </p:cNvSpPr>
          <p:nvPr>
            <p:ph sz="half" idx="2" hasCustomPrompt="1"/>
          </p:nvPr>
        </p:nvSpPr>
        <p:spPr>
          <a:xfrm>
            <a:off x="476843" y="2677888"/>
            <a:ext cx="11241915" cy="1505492"/>
          </a:xfrm>
        </p:spPr>
        <p:txBody>
          <a:bodyPr/>
          <a:lstStyle>
            <a:lvl1pPr>
              <a:spcAft>
                <a:spcPts val="800"/>
              </a:spcAft>
              <a:defRPr sz="2400" b="0"/>
            </a:lvl1pPr>
            <a:lvl2pPr>
              <a:spcAft>
                <a:spcPts val="800"/>
              </a:spcAft>
              <a:defRPr sz="2400" b="0"/>
            </a:lvl2pPr>
            <a:lvl3pPr>
              <a:spcAft>
                <a:spcPts val="800"/>
              </a:spcAft>
              <a:defRPr sz="2400" b="0"/>
            </a:lvl3pPr>
          </a:lstStyle>
          <a:p>
            <a:pPr lvl="0"/>
            <a:r>
              <a:rPr lang="en-US" dirty="0"/>
              <a:t>First Level</a:t>
            </a:r>
          </a:p>
          <a:p>
            <a:pPr lvl="1"/>
            <a:r>
              <a:rPr lang="en-US" dirty="0"/>
              <a:t>Second level</a:t>
            </a:r>
          </a:p>
          <a:p>
            <a:pPr lvl="2"/>
            <a:r>
              <a:rPr lang="en-US" dirty="0"/>
              <a:t>Third level</a:t>
            </a:r>
          </a:p>
        </p:txBody>
      </p:sp>
      <p:sp>
        <p:nvSpPr>
          <p:cNvPr id="6" name="Content Placeholder 1">
            <a:extLst>
              <a:ext uri="{FF2B5EF4-FFF2-40B4-BE49-F238E27FC236}">
                <a16:creationId xmlns:a16="http://schemas.microsoft.com/office/drawing/2014/main" id="{B7E0CC24-A3CA-45F3-BF2B-B8EB09000563}"/>
              </a:ext>
            </a:extLst>
          </p:cNvPr>
          <p:cNvSpPr>
            <a:spLocks noGrp="1"/>
          </p:cNvSpPr>
          <p:nvPr>
            <p:ph idx="10" hasCustomPrompt="1"/>
          </p:nvPr>
        </p:nvSpPr>
        <p:spPr>
          <a:xfrm>
            <a:off x="476844" y="4310385"/>
            <a:ext cx="2563240" cy="2024480"/>
          </a:xfrm>
        </p:spPr>
        <p:txBody>
          <a:bodyPr/>
          <a:lstStyle>
            <a:lvl1pPr marL="0" indent="0" algn="ctr">
              <a:buNone/>
              <a:defRPr/>
            </a:lvl1pPr>
          </a:lstStyle>
          <a:p>
            <a:pPr lvl="0"/>
            <a:r>
              <a:rPr lang="en-US" dirty="0"/>
              <a:t>Insert here 1</a:t>
            </a:r>
          </a:p>
        </p:txBody>
      </p:sp>
      <p:sp>
        <p:nvSpPr>
          <p:cNvPr id="7" name="Content Placeholder 2">
            <a:extLst>
              <a:ext uri="{FF2B5EF4-FFF2-40B4-BE49-F238E27FC236}">
                <a16:creationId xmlns:a16="http://schemas.microsoft.com/office/drawing/2014/main" id="{0065DFA3-2F0A-45C7-8124-3D672EB9205A}"/>
              </a:ext>
            </a:extLst>
          </p:cNvPr>
          <p:cNvSpPr>
            <a:spLocks noGrp="1"/>
          </p:cNvSpPr>
          <p:nvPr>
            <p:ph idx="11" hasCustomPrompt="1"/>
          </p:nvPr>
        </p:nvSpPr>
        <p:spPr>
          <a:xfrm>
            <a:off x="3382488" y="4310385"/>
            <a:ext cx="2563240" cy="2024480"/>
          </a:xfrm>
        </p:spPr>
        <p:txBody>
          <a:bodyPr/>
          <a:lstStyle>
            <a:lvl1pPr marL="0" indent="0" algn="ctr">
              <a:buNone/>
              <a:defRPr/>
            </a:lvl1pPr>
          </a:lstStyle>
          <a:p>
            <a:pPr lvl="0"/>
            <a:r>
              <a:rPr lang="en-US" dirty="0"/>
              <a:t>Insert here 2</a:t>
            </a:r>
          </a:p>
        </p:txBody>
      </p:sp>
      <p:sp>
        <p:nvSpPr>
          <p:cNvPr id="9" name="Content Placeholder 3">
            <a:extLst>
              <a:ext uri="{FF2B5EF4-FFF2-40B4-BE49-F238E27FC236}">
                <a16:creationId xmlns:a16="http://schemas.microsoft.com/office/drawing/2014/main" id="{5EAAA4B2-2F70-4899-9014-89954C200D50}"/>
              </a:ext>
            </a:extLst>
          </p:cNvPr>
          <p:cNvSpPr>
            <a:spLocks noGrp="1"/>
          </p:cNvSpPr>
          <p:nvPr>
            <p:ph idx="13" hasCustomPrompt="1"/>
          </p:nvPr>
        </p:nvSpPr>
        <p:spPr>
          <a:xfrm>
            <a:off x="6281896" y="4319291"/>
            <a:ext cx="2563240" cy="2024480"/>
          </a:xfrm>
        </p:spPr>
        <p:txBody>
          <a:bodyPr/>
          <a:lstStyle>
            <a:lvl1pPr marL="0" indent="0" algn="ctr">
              <a:buNone/>
              <a:defRPr/>
            </a:lvl1pPr>
          </a:lstStyle>
          <a:p>
            <a:pPr lvl="0"/>
            <a:r>
              <a:rPr lang="en-US" dirty="0"/>
              <a:t>Insert here 3</a:t>
            </a:r>
          </a:p>
        </p:txBody>
      </p:sp>
      <p:sp>
        <p:nvSpPr>
          <p:cNvPr id="11" name="Content Placeholder 4">
            <a:extLst>
              <a:ext uri="{FF2B5EF4-FFF2-40B4-BE49-F238E27FC236}">
                <a16:creationId xmlns:a16="http://schemas.microsoft.com/office/drawing/2014/main" id="{138B1A98-C967-4B94-B1F7-E158393317F4}"/>
              </a:ext>
            </a:extLst>
          </p:cNvPr>
          <p:cNvSpPr>
            <a:spLocks noGrp="1"/>
          </p:cNvSpPr>
          <p:nvPr>
            <p:ph idx="15" hasCustomPrompt="1"/>
          </p:nvPr>
        </p:nvSpPr>
        <p:spPr>
          <a:xfrm>
            <a:off x="9151916" y="4319291"/>
            <a:ext cx="2563240" cy="2024480"/>
          </a:xfrm>
        </p:spPr>
        <p:txBody>
          <a:bodyPr/>
          <a:lstStyle>
            <a:lvl1pPr marL="0" indent="0" algn="ctr">
              <a:buNone/>
              <a:defRPr/>
            </a:lvl1pPr>
          </a:lstStyle>
          <a:p>
            <a:pPr lvl="0"/>
            <a:r>
              <a:rPr lang="en-US" dirty="0"/>
              <a:t>Insert here 4</a:t>
            </a:r>
          </a:p>
        </p:txBody>
      </p:sp>
    </p:spTree>
    <p:custDataLst>
      <p:tags r:id="rId1"/>
    </p:custDataLst>
    <p:extLst>
      <p:ext uri="{BB962C8B-B14F-4D97-AF65-F5344CB8AC3E}">
        <p14:creationId xmlns:p14="http://schemas.microsoft.com/office/powerpoint/2010/main" val="3888260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Multi Image/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3" name="Content Placeholder 1"/>
          <p:cNvSpPr>
            <a:spLocks noGrp="1"/>
          </p:cNvSpPr>
          <p:nvPr>
            <p:ph idx="1" hasCustomPrompt="1"/>
          </p:nvPr>
        </p:nvSpPr>
        <p:spPr>
          <a:xfrm>
            <a:off x="476844" y="1944375"/>
            <a:ext cx="2563240" cy="2024480"/>
          </a:xfrm>
        </p:spPr>
        <p:txBody>
          <a:bodyPr/>
          <a:lstStyle>
            <a:lvl1pPr marL="0" indent="0" algn="ctr">
              <a:buNone/>
              <a:defRPr/>
            </a:lvl1pPr>
          </a:lstStyle>
          <a:p>
            <a:pPr lvl="0"/>
            <a:r>
              <a:rPr lang="en-US" dirty="0"/>
              <a:t>Insert here 1</a:t>
            </a:r>
          </a:p>
        </p:txBody>
      </p:sp>
      <p:sp>
        <p:nvSpPr>
          <p:cNvPr id="15" name="Content Placeholder 2">
            <a:extLst>
              <a:ext uri="{FF2B5EF4-FFF2-40B4-BE49-F238E27FC236}">
                <a16:creationId xmlns:a16="http://schemas.microsoft.com/office/drawing/2014/main" id="{A951D41C-52EA-4F3C-BC8E-A9309F4EB627}"/>
              </a:ext>
            </a:extLst>
          </p:cNvPr>
          <p:cNvSpPr>
            <a:spLocks noGrp="1"/>
          </p:cNvSpPr>
          <p:nvPr>
            <p:ph idx="11" hasCustomPrompt="1"/>
          </p:nvPr>
        </p:nvSpPr>
        <p:spPr>
          <a:xfrm>
            <a:off x="3382488" y="1944375"/>
            <a:ext cx="2563240" cy="2024480"/>
          </a:xfrm>
        </p:spPr>
        <p:txBody>
          <a:bodyPr/>
          <a:lstStyle>
            <a:lvl1pPr marL="0" indent="0" algn="ctr">
              <a:buNone/>
              <a:defRPr/>
            </a:lvl1pPr>
          </a:lstStyle>
          <a:p>
            <a:pPr lvl="0"/>
            <a:r>
              <a:rPr lang="en-US" dirty="0"/>
              <a:t>Insert here 2</a:t>
            </a:r>
          </a:p>
        </p:txBody>
      </p:sp>
      <p:sp>
        <p:nvSpPr>
          <p:cNvPr id="17" name="Content Placeholder 3">
            <a:extLst>
              <a:ext uri="{FF2B5EF4-FFF2-40B4-BE49-F238E27FC236}">
                <a16:creationId xmlns:a16="http://schemas.microsoft.com/office/drawing/2014/main" id="{1CD2ACDE-E8DF-4B19-9DBB-017510EECF31}"/>
              </a:ext>
            </a:extLst>
          </p:cNvPr>
          <p:cNvSpPr>
            <a:spLocks noGrp="1"/>
          </p:cNvSpPr>
          <p:nvPr>
            <p:ph idx="13" hasCustomPrompt="1"/>
          </p:nvPr>
        </p:nvSpPr>
        <p:spPr>
          <a:xfrm>
            <a:off x="6281896" y="1953281"/>
            <a:ext cx="2563240" cy="2024480"/>
          </a:xfrm>
        </p:spPr>
        <p:txBody>
          <a:bodyPr/>
          <a:lstStyle>
            <a:lvl1pPr marL="0" indent="0" algn="ctr">
              <a:buNone/>
              <a:defRPr/>
            </a:lvl1pPr>
          </a:lstStyle>
          <a:p>
            <a:pPr lvl="0"/>
            <a:r>
              <a:rPr lang="en-US" dirty="0"/>
              <a:t>Insert here 3</a:t>
            </a:r>
          </a:p>
        </p:txBody>
      </p:sp>
      <p:sp>
        <p:nvSpPr>
          <p:cNvPr id="19" name="Content Placeholder 4">
            <a:extLst>
              <a:ext uri="{FF2B5EF4-FFF2-40B4-BE49-F238E27FC236}">
                <a16:creationId xmlns:a16="http://schemas.microsoft.com/office/drawing/2014/main" id="{F18F8C24-8F67-4A0C-8E2F-54E8026EAD00}"/>
              </a:ext>
            </a:extLst>
          </p:cNvPr>
          <p:cNvSpPr>
            <a:spLocks noGrp="1"/>
          </p:cNvSpPr>
          <p:nvPr>
            <p:ph idx="15" hasCustomPrompt="1"/>
          </p:nvPr>
        </p:nvSpPr>
        <p:spPr>
          <a:xfrm>
            <a:off x="9151916" y="1953281"/>
            <a:ext cx="2563240" cy="2024480"/>
          </a:xfrm>
        </p:spPr>
        <p:txBody>
          <a:bodyPr/>
          <a:lstStyle>
            <a:lvl1pPr marL="0" indent="0" algn="ctr">
              <a:buNone/>
              <a:defRPr/>
            </a:lvl1pPr>
          </a:lstStyle>
          <a:p>
            <a:pPr lvl="0"/>
            <a:r>
              <a:rPr lang="en-US" dirty="0"/>
              <a:t>Insert here 4</a:t>
            </a:r>
          </a:p>
        </p:txBody>
      </p:sp>
      <p:sp>
        <p:nvSpPr>
          <p:cNvPr id="9" name="Content Placeholder 5">
            <a:extLst>
              <a:ext uri="{FF2B5EF4-FFF2-40B4-BE49-F238E27FC236}">
                <a16:creationId xmlns:a16="http://schemas.microsoft.com/office/drawing/2014/main" id="{1950DDEC-E898-4F6D-A7F2-930A23B3C11F}"/>
              </a:ext>
            </a:extLst>
          </p:cNvPr>
          <p:cNvSpPr>
            <a:spLocks noGrp="1"/>
          </p:cNvSpPr>
          <p:nvPr>
            <p:ph idx="10" hasCustomPrompt="1"/>
          </p:nvPr>
        </p:nvSpPr>
        <p:spPr>
          <a:xfrm>
            <a:off x="476843" y="4128059"/>
            <a:ext cx="2563241" cy="2024480"/>
          </a:xfrm>
        </p:spPr>
        <p:txBody>
          <a:bodyPr/>
          <a:lstStyle>
            <a:lvl1pPr marL="0" indent="0" algn="ctr">
              <a:buNone/>
              <a:defRPr/>
            </a:lvl1pPr>
          </a:lstStyle>
          <a:p>
            <a:pPr lvl="0"/>
            <a:r>
              <a:rPr lang="en-US" dirty="0"/>
              <a:t>Insert here 5</a:t>
            </a:r>
          </a:p>
        </p:txBody>
      </p:sp>
      <p:sp>
        <p:nvSpPr>
          <p:cNvPr id="16" name="Content Placeholder 6">
            <a:extLst>
              <a:ext uri="{FF2B5EF4-FFF2-40B4-BE49-F238E27FC236}">
                <a16:creationId xmlns:a16="http://schemas.microsoft.com/office/drawing/2014/main" id="{B7548D5A-3DFF-4FF5-A587-74246B76C1A7}"/>
              </a:ext>
            </a:extLst>
          </p:cNvPr>
          <p:cNvSpPr>
            <a:spLocks noGrp="1"/>
          </p:cNvSpPr>
          <p:nvPr>
            <p:ph idx="12" hasCustomPrompt="1"/>
          </p:nvPr>
        </p:nvSpPr>
        <p:spPr>
          <a:xfrm>
            <a:off x="3382487" y="4128059"/>
            <a:ext cx="2563241" cy="2024480"/>
          </a:xfrm>
        </p:spPr>
        <p:txBody>
          <a:bodyPr/>
          <a:lstStyle>
            <a:lvl1pPr marL="0" indent="0" algn="ctr">
              <a:buNone/>
              <a:defRPr/>
            </a:lvl1pPr>
          </a:lstStyle>
          <a:p>
            <a:pPr lvl="0"/>
            <a:r>
              <a:rPr lang="en-US" dirty="0"/>
              <a:t>Insert here 6</a:t>
            </a:r>
          </a:p>
        </p:txBody>
      </p:sp>
      <p:sp>
        <p:nvSpPr>
          <p:cNvPr id="18" name="Content Placeholder 7">
            <a:extLst>
              <a:ext uri="{FF2B5EF4-FFF2-40B4-BE49-F238E27FC236}">
                <a16:creationId xmlns:a16="http://schemas.microsoft.com/office/drawing/2014/main" id="{A24E382A-7ED1-49CB-8053-85276CAEB9B2}"/>
              </a:ext>
            </a:extLst>
          </p:cNvPr>
          <p:cNvSpPr>
            <a:spLocks noGrp="1"/>
          </p:cNvSpPr>
          <p:nvPr>
            <p:ph idx="14" hasCustomPrompt="1"/>
          </p:nvPr>
        </p:nvSpPr>
        <p:spPr>
          <a:xfrm>
            <a:off x="6281895" y="4136965"/>
            <a:ext cx="2563241" cy="2024480"/>
          </a:xfrm>
        </p:spPr>
        <p:txBody>
          <a:bodyPr/>
          <a:lstStyle>
            <a:lvl1pPr marL="0" indent="0" algn="ctr">
              <a:buNone/>
              <a:defRPr/>
            </a:lvl1pPr>
          </a:lstStyle>
          <a:p>
            <a:pPr lvl="0"/>
            <a:r>
              <a:rPr lang="en-US" dirty="0"/>
              <a:t>Insert here 7</a:t>
            </a:r>
          </a:p>
        </p:txBody>
      </p:sp>
      <p:sp>
        <p:nvSpPr>
          <p:cNvPr id="20" name="Content Placeholder 8">
            <a:extLst>
              <a:ext uri="{FF2B5EF4-FFF2-40B4-BE49-F238E27FC236}">
                <a16:creationId xmlns:a16="http://schemas.microsoft.com/office/drawing/2014/main" id="{AC6187B3-59CD-4356-83E5-962B5ACC4AEB}"/>
              </a:ext>
            </a:extLst>
          </p:cNvPr>
          <p:cNvSpPr>
            <a:spLocks noGrp="1"/>
          </p:cNvSpPr>
          <p:nvPr>
            <p:ph idx="16" hasCustomPrompt="1"/>
          </p:nvPr>
        </p:nvSpPr>
        <p:spPr>
          <a:xfrm>
            <a:off x="9151915" y="4136965"/>
            <a:ext cx="2563241" cy="2024480"/>
          </a:xfrm>
        </p:spPr>
        <p:txBody>
          <a:bodyPr/>
          <a:lstStyle>
            <a:lvl1pPr marL="0" indent="0" algn="ctr">
              <a:buNone/>
              <a:defRPr/>
            </a:lvl1pPr>
          </a:lstStyle>
          <a:p>
            <a:pPr lvl="0"/>
            <a:r>
              <a:rPr lang="en-US" dirty="0"/>
              <a:t>Insert here 8</a:t>
            </a:r>
          </a:p>
        </p:txBody>
      </p:sp>
    </p:spTree>
    <p:custDataLst>
      <p:tags r:id="rId1"/>
    </p:custDataLst>
    <p:extLst>
      <p:ext uri="{BB962C8B-B14F-4D97-AF65-F5344CB8AC3E}">
        <p14:creationId xmlns:p14="http://schemas.microsoft.com/office/powerpoint/2010/main" val="295870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Image/One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8" name="Image Placeholder 1"/>
          <p:cNvSpPr>
            <a:spLocks noGrp="1"/>
          </p:cNvSpPr>
          <p:nvPr>
            <p:ph sz="half" idx="13" hasCustomPrompt="1"/>
          </p:nvPr>
        </p:nvSpPr>
        <p:spPr>
          <a:xfrm>
            <a:off x="476843" y="1825628"/>
            <a:ext cx="2875957" cy="2045728"/>
          </a:xfrm>
        </p:spPr>
        <p:txBody>
          <a:bodyPr/>
          <a:lstStyle>
            <a:lvl1pPr marL="0" indent="0" algn="l">
              <a:buNone/>
              <a:defRPr/>
            </a:lvl1pPr>
            <a:lvl2pPr marL="457200" indent="0">
              <a:buNone/>
              <a:defRPr/>
            </a:lvl2pPr>
            <a:lvl3pPr marL="914400" indent="0">
              <a:buNone/>
              <a:defRPr/>
            </a:lvl3pPr>
          </a:lstStyle>
          <a:p>
            <a:pPr lvl="0"/>
            <a:r>
              <a:rPr lang="en-US" dirty="0"/>
              <a:t>Image 1</a:t>
            </a:r>
          </a:p>
        </p:txBody>
      </p:sp>
      <p:sp>
        <p:nvSpPr>
          <p:cNvPr id="7" name="Image Placeholder 2">
            <a:extLst>
              <a:ext uri="{FF2B5EF4-FFF2-40B4-BE49-F238E27FC236}">
                <a16:creationId xmlns:a16="http://schemas.microsoft.com/office/drawing/2014/main" id="{9100EECD-9921-43E0-9472-84C089BD629F}"/>
              </a:ext>
            </a:extLst>
          </p:cNvPr>
          <p:cNvSpPr>
            <a:spLocks noGrp="1"/>
          </p:cNvSpPr>
          <p:nvPr>
            <p:ph sz="half" idx="14" hasCustomPrompt="1"/>
          </p:nvPr>
        </p:nvSpPr>
        <p:spPr>
          <a:xfrm>
            <a:off x="476843" y="4132558"/>
            <a:ext cx="2875957" cy="2045727"/>
          </a:xfrm>
        </p:spPr>
        <p:txBody>
          <a:bodyPr/>
          <a:lstStyle>
            <a:lvl1pPr marL="0" indent="0" algn="l">
              <a:buNone/>
              <a:defRPr/>
            </a:lvl1pPr>
            <a:lvl2pPr marL="457200" indent="0">
              <a:buNone/>
              <a:defRPr/>
            </a:lvl2pPr>
            <a:lvl3pPr marL="914400" indent="0">
              <a:buNone/>
              <a:defRPr/>
            </a:lvl3pPr>
          </a:lstStyle>
          <a:p>
            <a:pPr lvl="0"/>
            <a:r>
              <a:rPr lang="en-US" dirty="0"/>
              <a:t>Image 2</a:t>
            </a:r>
          </a:p>
        </p:txBody>
      </p:sp>
      <p:sp>
        <p:nvSpPr>
          <p:cNvPr id="9" name="Content Placeholder"/>
          <p:cNvSpPr>
            <a:spLocks noGrp="1"/>
          </p:cNvSpPr>
          <p:nvPr>
            <p:ph sz="half" idx="2" hasCustomPrompt="1"/>
          </p:nvPr>
        </p:nvSpPr>
        <p:spPr>
          <a:xfrm>
            <a:off x="3624200" y="1825625"/>
            <a:ext cx="8090957" cy="4351338"/>
          </a:xfrm>
        </p:spPr>
        <p:txBody>
          <a:bodyPr/>
          <a:lstStyle>
            <a:lvl1pPr>
              <a:spcAft>
                <a:spcPts val="800"/>
              </a:spcAft>
              <a:defRPr sz="2400" b="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Tree>
    <p:custDataLst>
      <p:tags r:id="rId1"/>
    </p:custDataLst>
    <p:extLst>
      <p:ext uri="{BB962C8B-B14F-4D97-AF65-F5344CB8AC3E}">
        <p14:creationId xmlns:p14="http://schemas.microsoft.com/office/powerpoint/2010/main" val="22880722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34EF16C-F8E9-4C74-8268-011BE18366AF}"/>
              </a:ext>
              <a:ext uri="{C183D7F6-B498-43B3-948B-1728B52AA6E4}">
                <adec:decorative xmlns:adec="http://schemas.microsoft.com/office/drawing/2017/decorative" val="1"/>
              </a:ext>
            </a:extLst>
          </p:cNvPr>
          <p:cNvSpPr/>
          <p:nvPr userDrawn="1"/>
        </p:nvSpPr>
        <p:spPr>
          <a:xfrm>
            <a:off x="0" y="6176964"/>
            <a:ext cx="12192000" cy="6810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p:cNvSpPr>
            <a:spLocks noGrp="1"/>
          </p:cNvSpPr>
          <p:nvPr>
            <p:ph type="title"/>
          </p:nvPr>
        </p:nvSpPr>
        <p:spPr>
          <a:xfrm>
            <a:off x="476843" y="473245"/>
            <a:ext cx="11241915" cy="1217447"/>
          </a:xfrm>
          <a:prstGeom prst="rect">
            <a:avLst/>
          </a:prstGeom>
        </p:spPr>
        <p:txBody>
          <a:bodyPr vert="horz" lIns="91440" tIns="45720" rIns="91440" bIns="45720" rtlCol="0" anchor="t">
            <a:noAutofit/>
          </a:bodyPr>
          <a:lstStyle/>
          <a:p>
            <a:r>
              <a:rPr lang="en-US" dirty="0"/>
              <a:t>Slide Title</a:t>
            </a:r>
            <a:br>
              <a:rPr lang="en-US" dirty="0"/>
            </a:br>
            <a:endParaRPr lang="en-US" dirty="0"/>
          </a:p>
        </p:txBody>
      </p:sp>
      <p:sp>
        <p:nvSpPr>
          <p:cNvPr id="3" name="Text Placeholder 2"/>
          <p:cNvSpPr>
            <a:spLocks noGrp="1"/>
          </p:cNvSpPr>
          <p:nvPr>
            <p:ph type="body" idx="1"/>
          </p:nvPr>
        </p:nvSpPr>
        <p:spPr>
          <a:xfrm>
            <a:off x="476843" y="1825625"/>
            <a:ext cx="11241915" cy="4351338"/>
          </a:xfrm>
          <a:prstGeom prst="rect">
            <a:avLst/>
          </a:prstGeom>
        </p:spPr>
        <p:txBody>
          <a:bodyPr vert="horz" lIns="91440" tIns="45720" rIns="91440" bIns="45720" rtlCol="0">
            <a:noAutofit/>
          </a:bodyPr>
          <a:lstStyle/>
          <a:p>
            <a:pPr lvl="0"/>
            <a:r>
              <a:rPr lang="en-US" dirty="0"/>
              <a:t>First Level</a:t>
            </a:r>
          </a:p>
          <a:p>
            <a:pPr lvl="1"/>
            <a:r>
              <a:rPr lang="en-US" dirty="0"/>
              <a:t>Second level</a:t>
            </a:r>
          </a:p>
          <a:p>
            <a:pPr lvl="2"/>
            <a:r>
              <a:rPr lang="en-US" dirty="0"/>
              <a:t>Third level</a:t>
            </a:r>
          </a:p>
          <a:p>
            <a:pPr lvl="3"/>
            <a:r>
              <a:rPr lang="en-US" dirty="0"/>
              <a:t>Fourth Level</a:t>
            </a:r>
          </a:p>
        </p:txBody>
      </p:sp>
      <p:pic>
        <p:nvPicPr>
          <p:cNvPr id="14" name="Picture 13">
            <a:extLst>
              <a:ext uri="{FF2B5EF4-FFF2-40B4-BE49-F238E27FC236}">
                <a16:creationId xmlns:a16="http://schemas.microsoft.com/office/drawing/2014/main" id="{E7C5765A-7DA4-4F63-BBF6-FDB000C6FC14}"/>
              </a:ext>
              <a:ext uri="{C183D7F6-B498-43B3-948B-1728B52AA6E4}">
                <adec:decorative xmlns:adec="http://schemas.microsoft.com/office/drawing/2017/decorative" val="1"/>
              </a:ext>
            </a:extLst>
          </p:cNvPr>
          <p:cNvPicPr>
            <a:picLocks noChangeAspect="1"/>
          </p:cNvPicPr>
          <p:nvPr userDrawn="1"/>
        </p:nvPicPr>
        <p:blipFill>
          <a:blip r:embed="rId15"/>
          <a:stretch>
            <a:fillRect/>
          </a:stretch>
        </p:blipFill>
        <p:spPr>
          <a:xfrm>
            <a:off x="183087" y="6223885"/>
            <a:ext cx="1820281" cy="610675"/>
          </a:xfrm>
          <a:prstGeom prst="rect">
            <a:avLst/>
          </a:prstGeom>
        </p:spPr>
      </p:pic>
      <p:sp>
        <p:nvSpPr>
          <p:cNvPr id="7" name="Slide Number Placeholder 5">
            <a:extLst>
              <a:ext uri="{FF2B5EF4-FFF2-40B4-BE49-F238E27FC236}">
                <a16:creationId xmlns:a16="http://schemas.microsoft.com/office/drawing/2014/main" id="{DF3CEB08-7511-4ACD-A0D7-6D08EF1B42A9}"/>
              </a:ext>
            </a:extLst>
          </p:cNvPr>
          <p:cNvSpPr txBox="1">
            <a:spLocks/>
          </p:cNvSpPr>
          <p:nvPr userDrawn="1"/>
        </p:nvSpPr>
        <p:spPr>
          <a:xfrm>
            <a:off x="11082189" y="6449054"/>
            <a:ext cx="734291" cy="365760"/>
          </a:xfrm>
          <a:prstGeom prst="rect">
            <a:avLst/>
          </a:prstGeom>
        </p:spPr>
        <p:txBody>
          <a:bodyPr vert="horz" lIns="91440" tIns="45720" rIns="91440" bIns="45720" rtlCol="0" anchor="ctr"/>
          <a:lstStyle>
            <a:defPPr>
              <a:defRPr lang="en-US"/>
            </a:defPPr>
            <a:lvl1pPr algn="r" rtl="0" eaLnBrk="0" fontAlgn="base" hangingPunct="0">
              <a:spcBef>
                <a:spcPct val="0"/>
              </a:spcBef>
              <a:spcAft>
                <a:spcPct val="0"/>
              </a:spcAft>
              <a:defRPr sz="1200" kern="1200">
                <a:solidFill>
                  <a:schemeClr val="tx1">
                    <a:tint val="75000"/>
                  </a:schemeClr>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a:lstStyle>
          <a:p>
            <a:fld id="{963FCBED-9BC8-44C8-B578-C394BC67F972}" type="slidenum">
              <a:rPr lang="en-US" sz="1100" smtClean="0">
                <a:solidFill>
                  <a:schemeClr val="bg1"/>
                </a:solidFill>
                <a:latin typeface="+mn-lt"/>
              </a:rPr>
              <a:pPr/>
              <a:t>‹#›</a:t>
            </a:fld>
            <a:endParaRPr lang="en-US" sz="1100" dirty="0">
              <a:solidFill>
                <a:schemeClr val="bg1"/>
              </a:solidFill>
              <a:latin typeface="+mn-lt"/>
            </a:endParaRPr>
          </a:p>
        </p:txBody>
      </p:sp>
      <p:sp>
        <p:nvSpPr>
          <p:cNvPr id="9" name="Copyright">
            <a:extLst>
              <a:ext uri="{FF2B5EF4-FFF2-40B4-BE49-F238E27FC236}">
                <a16:creationId xmlns:a16="http://schemas.microsoft.com/office/drawing/2014/main" id="{34772F98-9706-4C82-85AF-2A99FD039863}"/>
              </a:ext>
              <a:ext uri="{C183D7F6-B498-43B3-948B-1728B52AA6E4}">
                <adec:decorative xmlns:adec="http://schemas.microsoft.com/office/drawing/2017/decorative" val="1"/>
              </a:ext>
            </a:extLst>
          </p:cNvPr>
          <p:cNvSpPr txBox="1"/>
          <p:nvPr userDrawn="1"/>
        </p:nvSpPr>
        <p:spPr>
          <a:xfrm>
            <a:off x="2103120" y="6314136"/>
            <a:ext cx="896112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1000"/>
              </a:spcBef>
              <a:spcAft>
                <a:spcPts val="800"/>
              </a:spcAft>
              <a:buClr>
                <a:srgbClr val="282F7C"/>
              </a:buClr>
              <a:buSzTx/>
              <a:buFont typeface="Arial" panose="020B0604020202020204" pitchFamily="34" charset="0"/>
              <a:buNone/>
              <a:tabLst/>
              <a:defRPr/>
            </a:pPr>
            <a:r>
              <a:rPr kumimoji="0" lang="en-GB" sz="1200" b="0" i="0" u="none" strike="noStrike" kern="1200" cap="none" spc="0" normalizeH="0" baseline="0" noProof="0" dirty="0">
                <a:ln>
                  <a:noFill/>
                </a:ln>
                <a:solidFill>
                  <a:srgbClr val="FFFFFF"/>
                </a:solidFill>
                <a:effectLst/>
                <a:uLnTx/>
                <a:uFillTx/>
                <a:latin typeface="Work Sans"/>
                <a:ea typeface="+mn-ea"/>
                <a:cs typeface="+mn-cs"/>
              </a:rPr>
              <a:t>Mankiw, Principles of Macroeconomics, Tenth Edition. © 2024 Cengage. All Rights Reserved. May not be scanned, copied or duplicated, or posted to a publicly accessible website, in whole or in part.</a:t>
            </a:r>
          </a:p>
        </p:txBody>
      </p:sp>
    </p:spTree>
    <p:custDataLst>
      <p:tags r:id="rId14"/>
    </p:custDataLst>
    <p:extLst>
      <p:ext uri="{BB962C8B-B14F-4D97-AF65-F5344CB8AC3E}">
        <p14:creationId xmlns:p14="http://schemas.microsoft.com/office/powerpoint/2010/main" val="682046013"/>
      </p:ext>
    </p:extLst>
  </p:cSld>
  <p:clrMap bg1="lt1" tx1="dk1" bg2="lt2" tx2="dk2" accent1="accent1" accent2="accent2" accent3="accent3" accent4="accent4" accent5="accent5" accent6="accent6" hlink="hlink" folHlink="folHlink"/>
  <p:sldLayoutIdLst>
    <p:sldLayoutId id="2147483768" r:id="rId1"/>
    <p:sldLayoutId id="2147483763" r:id="rId2"/>
    <p:sldLayoutId id="2147483753" r:id="rId3"/>
    <p:sldLayoutId id="2147483728" r:id="rId4"/>
    <p:sldLayoutId id="2147483736" r:id="rId5"/>
    <p:sldLayoutId id="2147483729" r:id="rId6"/>
    <p:sldLayoutId id="2147483760" r:id="rId7"/>
    <p:sldLayoutId id="2147483730" r:id="rId8"/>
    <p:sldLayoutId id="2147483732" r:id="rId9"/>
    <p:sldLayoutId id="2147483761" r:id="rId10"/>
    <p:sldLayoutId id="2147483737" r:id="rId11"/>
    <p:sldLayoutId id="2147483762" r:id="rId12"/>
  </p:sldLayoutIdLst>
  <p:hf hdr="0" ftr="0" dt="0"/>
  <p:txStyles>
    <p:titleStyle>
      <a:lvl1pPr algn="ctr" defTabSz="914400" rtl="0" eaLnBrk="1" latinLnBrk="0" hangingPunct="1">
        <a:lnSpc>
          <a:spcPct val="90000"/>
        </a:lnSpc>
        <a:spcBef>
          <a:spcPct val="0"/>
        </a:spcBef>
        <a:buNone/>
        <a:defRPr sz="40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spcAft>
          <a:spcPts val="800"/>
        </a:spcAft>
        <a:buClr>
          <a:schemeClr val="tx1"/>
        </a:buClr>
        <a:buFont typeface="Arial" panose="020B0604020202020204" pitchFamily="34" charset="0"/>
        <a:buChar char="•"/>
        <a:defRPr sz="2400" b="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800"/>
        </a:spcAft>
        <a:buClr>
          <a:schemeClr val="tx1"/>
        </a:buClr>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800"/>
        </a:spcAft>
        <a:buClr>
          <a:schemeClr val="tx1"/>
        </a:buClr>
        <a:buSzPct val="80000"/>
        <a:buFont typeface="Wingdings" panose="05000000000000000000" pitchFamily="2" charset="2"/>
        <a:buChar char="§"/>
        <a:defRPr sz="2400" b="0" kern="1200">
          <a:solidFill>
            <a:schemeClr val="tx1"/>
          </a:solidFill>
          <a:latin typeface="+mn-lt"/>
          <a:ea typeface="+mn-ea"/>
          <a:cs typeface="+mn-cs"/>
        </a:defRPr>
      </a:lvl3pPr>
      <a:lvl4pPr marL="1714500" indent="-342900" algn="l" defTabSz="914400" rtl="0" eaLnBrk="1" latinLnBrk="0" hangingPunct="1">
        <a:lnSpc>
          <a:spcPct val="90000"/>
        </a:lnSpc>
        <a:spcBef>
          <a:spcPts val="500"/>
        </a:spcBef>
        <a:buClr>
          <a:schemeClr val="tx1"/>
        </a:buClr>
        <a:buSzPct val="100000"/>
        <a:buFont typeface="Arial" panose="020B0604020202020204" pitchFamily="34" charset="0"/>
        <a:buChar char="•"/>
        <a:defRPr sz="24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3200" b="1"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21.xml"/><Relationship Id="rId4" Type="http://schemas.openxmlformats.org/officeDocument/2006/relationships/slide" Target="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3E149-A920-418D-BFB8-EC7E1D8232CA}"/>
              </a:ext>
            </a:extLst>
          </p:cNvPr>
          <p:cNvSpPr>
            <a:spLocks noGrp="1"/>
          </p:cNvSpPr>
          <p:nvPr>
            <p:ph type="ctrTitle"/>
          </p:nvPr>
        </p:nvSpPr>
        <p:spPr/>
        <p:txBody>
          <a:bodyPr/>
          <a:lstStyle/>
          <a:p>
            <a:r>
              <a:rPr lang="en-IN" dirty="0"/>
              <a:t>Principles of Macroeconomics, 10e</a:t>
            </a:r>
            <a:endParaRPr lang="en-IN" sz="3600" dirty="0"/>
          </a:p>
        </p:txBody>
      </p:sp>
      <p:sp>
        <p:nvSpPr>
          <p:cNvPr id="3" name="Subtitle 2">
            <a:extLst>
              <a:ext uri="{FF2B5EF4-FFF2-40B4-BE49-F238E27FC236}">
                <a16:creationId xmlns:a16="http://schemas.microsoft.com/office/drawing/2014/main" id="{7DAFF3B2-14DE-4829-903E-CD928D07B323}"/>
              </a:ext>
            </a:extLst>
          </p:cNvPr>
          <p:cNvSpPr>
            <a:spLocks noGrp="1"/>
          </p:cNvSpPr>
          <p:nvPr>
            <p:ph type="subTitle" idx="1"/>
          </p:nvPr>
        </p:nvSpPr>
        <p:spPr/>
        <p:txBody>
          <a:bodyPr/>
          <a:lstStyle/>
          <a:p>
            <a:r>
              <a:rPr lang="en-US" b="1" dirty="0"/>
              <a:t>Chapter 16: </a:t>
            </a:r>
            <a:r>
              <a:rPr lang="en-US" dirty="0"/>
              <a:t>The Monetary System</a:t>
            </a:r>
          </a:p>
        </p:txBody>
      </p:sp>
      <p:pic>
        <p:nvPicPr>
          <p:cNvPr id="7" name="Picture Placeholder 3">
            <a:extLst>
              <a:ext uri="{FF2B5EF4-FFF2-40B4-BE49-F238E27FC236}">
                <a16:creationId xmlns:a16="http://schemas.microsoft.com/office/drawing/2014/main" id="{38DE40AE-0D77-4AA5-ACC6-EB415A6F4328}"/>
              </a:ext>
              <a:ext uri="{C183D7F6-B498-43B3-948B-1728B52AA6E4}">
                <adec:decorative xmlns:adec="http://schemas.microsoft.com/office/drawing/2017/decorative" val="1"/>
              </a:ext>
            </a:extLst>
          </p:cNvPr>
          <p:cNvPicPr>
            <a:picLocks noGrp="1" noChangeAspect="1"/>
          </p:cNvPicPr>
          <p:nvPr>
            <p:ph type="pic" sz="quarter" idx="11"/>
          </p:nvPr>
        </p:nvPicPr>
        <p:blipFill>
          <a:blip r:embed="rId2"/>
          <a:stretch>
            <a:fillRect/>
          </a:stretch>
        </p:blipFill>
        <p:spPr>
          <a:xfrm>
            <a:off x="622139" y="619425"/>
            <a:ext cx="4221500" cy="5401865"/>
          </a:xfrm>
          <a:prstGeom prst="rect">
            <a:avLst/>
          </a:prstGeom>
        </p:spPr>
      </p:pic>
      <p:sp>
        <p:nvSpPr>
          <p:cNvPr id="5" name="Text Placeholder 4">
            <a:extLst>
              <a:ext uri="{FF2B5EF4-FFF2-40B4-BE49-F238E27FC236}">
                <a16:creationId xmlns:a16="http://schemas.microsoft.com/office/drawing/2014/main" id="{68691F3B-50A6-4E7C-8572-7E4C405A59FB}"/>
              </a:ext>
            </a:extLst>
          </p:cNvPr>
          <p:cNvSpPr>
            <a:spLocks noGrp="1"/>
          </p:cNvSpPr>
          <p:nvPr>
            <p:ph type="body" sz="quarter" idx="12"/>
          </p:nvPr>
        </p:nvSpPr>
        <p:spPr/>
        <p:txBody>
          <a:bodyPr/>
          <a:lstStyle/>
          <a:p>
            <a:r>
              <a:rPr lang="en-GB" sz="1200" dirty="0"/>
              <a:t>Mankiw, Principles of Macroeconomics, Tenth Edition. © 2024 Cengage. All Rights Reserved. May not be scanned, copied or duplicated, or posted to a publicly accessible website, in whole or in part.</a:t>
            </a:r>
          </a:p>
        </p:txBody>
      </p:sp>
    </p:spTree>
    <p:extLst>
      <p:ext uri="{BB962C8B-B14F-4D97-AF65-F5344CB8AC3E}">
        <p14:creationId xmlns:p14="http://schemas.microsoft.com/office/powerpoint/2010/main" val="17755018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E577E9-0794-6118-8091-8F5E7933F08C}"/>
              </a:ext>
            </a:extLst>
          </p:cNvPr>
          <p:cNvSpPr>
            <a:spLocks noGrp="1"/>
          </p:cNvSpPr>
          <p:nvPr>
            <p:ph type="title"/>
          </p:nvPr>
        </p:nvSpPr>
        <p:spPr/>
        <p:txBody>
          <a:bodyPr/>
          <a:lstStyle/>
          <a:p>
            <a:r>
              <a:rPr lang="en-US" dirty="0">
                <a:latin typeface="+mn-lt"/>
              </a:rPr>
              <a:t>Money in the U.S. Economy</a:t>
            </a:r>
          </a:p>
        </p:txBody>
      </p:sp>
      <p:sp>
        <p:nvSpPr>
          <p:cNvPr id="3" name="Content Placeholder 2">
            <a:extLst>
              <a:ext uri="{FF2B5EF4-FFF2-40B4-BE49-F238E27FC236}">
                <a16:creationId xmlns:a16="http://schemas.microsoft.com/office/drawing/2014/main" id="{1C167EDF-7C4B-A4D5-B430-6E5B10D7AB58}"/>
              </a:ext>
            </a:extLst>
          </p:cNvPr>
          <p:cNvSpPr>
            <a:spLocks noGrp="1"/>
          </p:cNvSpPr>
          <p:nvPr>
            <p:ph idx="1"/>
          </p:nvPr>
        </p:nvSpPr>
        <p:spPr/>
        <p:txBody>
          <a:bodyPr/>
          <a:lstStyle/>
          <a:p>
            <a:r>
              <a:rPr lang="en-US" altLang="en-US" dirty="0">
                <a:latin typeface="+mn-lt"/>
              </a:rPr>
              <a:t>Money stock</a:t>
            </a:r>
          </a:p>
          <a:p>
            <a:pPr lvl="1">
              <a:buFont typeface="Arial" panose="020B0604020202020204" pitchFamily="34" charset="0"/>
              <a:buChar char="•"/>
            </a:pPr>
            <a:r>
              <a:rPr lang="en-US" altLang="en-US" dirty="0">
                <a:latin typeface="+mn-lt"/>
              </a:rPr>
              <a:t>The quantity of money circulating in the economy</a:t>
            </a:r>
          </a:p>
          <a:p>
            <a:r>
              <a:rPr lang="en-US" altLang="en-US" b="1" dirty="0">
                <a:solidFill>
                  <a:srgbClr val="C00000"/>
                </a:solidFill>
                <a:latin typeface="+mn-lt"/>
              </a:rPr>
              <a:t>Currency*</a:t>
            </a:r>
          </a:p>
          <a:p>
            <a:pPr lvl="1">
              <a:buFont typeface="Arial" panose="020B0604020202020204" pitchFamily="34" charset="0"/>
              <a:buChar char="•"/>
            </a:pPr>
            <a:r>
              <a:rPr lang="en-US" altLang="en-US" dirty="0">
                <a:latin typeface="+mn-lt"/>
              </a:rPr>
              <a:t>Paper bills and coins in the hands of the public</a:t>
            </a:r>
          </a:p>
          <a:p>
            <a:r>
              <a:rPr lang="en-US" altLang="en-US" b="1" dirty="0">
                <a:solidFill>
                  <a:srgbClr val="C00000"/>
                </a:solidFill>
                <a:latin typeface="+mn-lt"/>
              </a:rPr>
              <a:t>Demand deposits*</a:t>
            </a:r>
          </a:p>
          <a:p>
            <a:pPr lvl="1">
              <a:buFont typeface="Arial" panose="020B0604020202020204" pitchFamily="34" charset="0"/>
              <a:buChar char="•"/>
            </a:pPr>
            <a:r>
              <a:rPr lang="en-US" altLang="en-US" dirty="0">
                <a:latin typeface="+mn-lt"/>
              </a:rPr>
              <a:t>Balances in bank accounts; depositors can access on demand by writing a check</a:t>
            </a:r>
            <a:endParaRPr lang="en-US" altLang="en-US" sz="1400" dirty="0">
              <a:solidFill>
                <a:srgbClr val="282F7C"/>
              </a:solidFill>
              <a:latin typeface="+mn-lt"/>
            </a:endParaRPr>
          </a:p>
          <a:p>
            <a:pPr marL="228600" marR="0" lvl="0" indent="-228600" algn="l" defTabSz="914400" rtl="0" eaLnBrk="1" fontAlgn="auto" latinLnBrk="0" hangingPunct="1">
              <a:lnSpc>
                <a:spcPct val="100000"/>
              </a:lnSpc>
              <a:spcBef>
                <a:spcPts val="24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lang="en-US" altLang="en-US" sz="2800" dirty="0">
              <a:latin typeface="+mn-lt"/>
            </a:endParaRPr>
          </a:p>
        </p:txBody>
      </p:sp>
    </p:spTree>
    <p:extLst>
      <p:ext uri="{BB962C8B-B14F-4D97-AF65-F5344CB8AC3E}">
        <p14:creationId xmlns:p14="http://schemas.microsoft.com/office/powerpoint/2010/main" val="3831909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3C7D2-DB93-FF22-0E5F-31038AAA24EB}"/>
              </a:ext>
            </a:extLst>
          </p:cNvPr>
          <p:cNvSpPr>
            <a:spLocks noGrp="1"/>
          </p:cNvSpPr>
          <p:nvPr>
            <p:ph type="title"/>
          </p:nvPr>
        </p:nvSpPr>
        <p:spPr/>
        <p:txBody>
          <a:bodyPr/>
          <a:lstStyle/>
          <a:p>
            <a:r>
              <a:rPr lang="en-US" dirty="0">
                <a:latin typeface="+mn-lt"/>
              </a:rPr>
              <a:t>Money Stock</a:t>
            </a:r>
          </a:p>
        </p:txBody>
      </p:sp>
      <p:sp>
        <p:nvSpPr>
          <p:cNvPr id="3" name="Content Placeholder 2">
            <a:extLst>
              <a:ext uri="{FF2B5EF4-FFF2-40B4-BE49-F238E27FC236}">
                <a16:creationId xmlns:a16="http://schemas.microsoft.com/office/drawing/2014/main" id="{172DD7BD-6042-507C-6674-A81F86ACBF16}"/>
              </a:ext>
            </a:extLst>
          </p:cNvPr>
          <p:cNvSpPr>
            <a:spLocks noGrp="1"/>
          </p:cNvSpPr>
          <p:nvPr>
            <p:ph idx="1"/>
          </p:nvPr>
        </p:nvSpPr>
        <p:spPr/>
        <p:txBody>
          <a:bodyPr/>
          <a:lstStyle/>
          <a:p>
            <a:r>
              <a:rPr lang="en-US" altLang="en-US" dirty="0">
                <a:latin typeface="+mn-lt"/>
              </a:rPr>
              <a:t>M1 includes</a:t>
            </a:r>
          </a:p>
          <a:p>
            <a:pPr lvl="1">
              <a:buFont typeface="Arial" panose="020B0604020202020204" pitchFamily="34" charset="0"/>
              <a:buChar char="•"/>
            </a:pPr>
            <a:r>
              <a:rPr lang="en-US" altLang="en-US" dirty="0">
                <a:latin typeface="+mn-lt"/>
              </a:rPr>
              <a:t>Currency, demand deposits at banks, some other liquid deposits (balances in savings accounts)</a:t>
            </a:r>
          </a:p>
          <a:p>
            <a:r>
              <a:rPr lang="en-US" altLang="en-US" dirty="0">
                <a:latin typeface="+mn-lt"/>
              </a:rPr>
              <a:t>M2 includes</a:t>
            </a:r>
          </a:p>
          <a:p>
            <a:pPr lvl="1">
              <a:buFont typeface="Arial" panose="020B0604020202020204" pitchFamily="34" charset="0"/>
              <a:buChar char="•"/>
            </a:pPr>
            <a:r>
              <a:rPr lang="en-US" altLang="en-US" dirty="0">
                <a:latin typeface="+mn-lt"/>
              </a:rPr>
              <a:t>Everything in M1 plus small time deposits and money market funds (except those held in restricted retirement accounts)</a:t>
            </a:r>
          </a:p>
          <a:p>
            <a:r>
              <a:rPr lang="en-US" altLang="en-US" dirty="0">
                <a:latin typeface="+mn-lt"/>
              </a:rPr>
              <a:t>The money stock includes not only currency but also deposits in banks and other financial institutions that can be readily accessed and used to buy goods and services</a:t>
            </a:r>
          </a:p>
        </p:txBody>
      </p:sp>
    </p:spTree>
    <p:extLst>
      <p:ext uri="{BB962C8B-B14F-4D97-AF65-F5344CB8AC3E}">
        <p14:creationId xmlns:p14="http://schemas.microsoft.com/office/powerpoint/2010/main" val="1835819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E9C556-4C23-4231-6D48-0474AF331F47}"/>
              </a:ext>
            </a:extLst>
          </p:cNvPr>
          <p:cNvSpPr>
            <a:spLocks noGrp="1"/>
          </p:cNvSpPr>
          <p:nvPr>
            <p:ph type="title"/>
          </p:nvPr>
        </p:nvSpPr>
        <p:spPr/>
        <p:txBody>
          <a:bodyPr/>
          <a:lstStyle/>
          <a:p>
            <a:r>
              <a:rPr lang="en-US" dirty="0">
                <a:latin typeface="+mn-lt"/>
              </a:rPr>
              <a:t>Active Learning 1: Calculating the Money Stock</a:t>
            </a:r>
          </a:p>
        </p:txBody>
      </p:sp>
      <p:sp>
        <p:nvSpPr>
          <p:cNvPr id="3" name="Content Placeholder 2">
            <a:extLst>
              <a:ext uri="{FF2B5EF4-FFF2-40B4-BE49-F238E27FC236}">
                <a16:creationId xmlns:a16="http://schemas.microsoft.com/office/drawing/2014/main" id="{E388452A-04D2-98D4-6DF7-7662EE8E8F07}"/>
              </a:ext>
            </a:extLst>
          </p:cNvPr>
          <p:cNvSpPr>
            <a:spLocks noGrp="1"/>
          </p:cNvSpPr>
          <p:nvPr>
            <p:ph idx="1"/>
          </p:nvPr>
        </p:nvSpPr>
        <p:spPr/>
        <p:txBody>
          <a:bodyPr/>
          <a:lstStyle/>
          <a:p>
            <a:r>
              <a:rPr lang="en-US" dirty="0">
                <a:latin typeface="+mn-lt"/>
              </a:rPr>
              <a:t>Calculate the money stock M2 if the entire economy has</a:t>
            </a:r>
          </a:p>
          <a:p>
            <a:pPr lvl="1">
              <a:buFont typeface="Arial" panose="020B0604020202020204" pitchFamily="34" charset="0"/>
              <a:buChar char="•"/>
            </a:pPr>
            <a:r>
              <a:rPr lang="en-US" dirty="0">
                <a:latin typeface="+mn-lt"/>
              </a:rPr>
              <a:t>$150 dollars kept in coffee cans and wallets</a:t>
            </a:r>
          </a:p>
          <a:p>
            <a:pPr lvl="1">
              <a:buFont typeface="Arial" panose="020B0604020202020204" pitchFamily="34" charset="0"/>
              <a:buChar char="•"/>
            </a:pPr>
            <a:r>
              <a:rPr lang="en-US" dirty="0">
                <a:latin typeface="+mn-lt"/>
              </a:rPr>
              <a:t>$300 in saving accounts</a:t>
            </a:r>
          </a:p>
          <a:p>
            <a:pPr lvl="1">
              <a:buFont typeface="Arial" panose="020B0604020202020204" pitchFamily="34" charset="0"/>
              <a:buChar char="•"/>
            </a:pPr>
            <a:r>
              <a:rPr lang="en-US" dirty="0">
                <a:latin typeface="+mn-lt"/>
              </a:rPr>
              <a:t>$200 in credit card limits</a:t>
            </a:r>
          </a:p>
          <a:p>
            <a:pPr lvl="1">
              <a:buFont typeface="Arial" panose="020B0604020202020204" pitchFamily="34" charset="0"/>
              <a:buChar char="•"/>
            </a:pPr>
            <a:r>
              <a:rPr lang="en-US" dirty="0">
                <a:latin typeface="+mn-lt"/>
              </a:rPr>
              <a:t>$350 in checking accounts</a:t>
            </a:r>
          </a:p>
          <a:p>
            <a:pPr lvl="1">
              <a:buFont typeface="Arial" panose="020B0604020202020204" pitchFamily="34" charset="0"/>
              <a:buChar char="•"/>
            </a:pPr>
            <a:r>
              <a:rPr lang="en-US" dirty="0">
                <a:latin typeface="+mn-lt"/>
              </a:rPr>
              <a:t>$75 in time deposits</a:t>
            </a:r>
          </a:p>
          <a:p>
            <a:pPr lvl="1">
              <a:buFont typeface="Arial" panose="020B0604020202020204" pitchFamily="34" charset="0"/>
              <a:buChar char="•"/>
            </a:pPr>
            <a:r>
              <a:rPr lang="en-US" dirty="0">
                <a:latin typeface="+mn-lt"/>
              </a:rPr>
              <a:t>$175 in restricted retirement accounts</a:t>
            </a:r>
          </a:p>
          <a:p>
            <a:pPr lvl="1">
              <a:buFont typeface="Arial" panose="020B0604020202020204" pitchFamily="34" charset="0"/>
              <a:buChar char="•"/>
            </a:pPr>
            <a:r>
              <a:rPr lang="en-US" dirty="0">
                <a:latin typeface="+mn-lt"/>
              </a:rPr>
              <a:t>$400 in money market funds</a:t>
            </a:r>
          </a:p>
        </p:txBody>
      </p:sp>
    </p:spTree>
    <p:extLst>
      <p:ext uri="{BB962C8B-B14F-4D97-AF65-F5344CB8AC3E}">
        <p14:creationId xmlns:p14="http://schemas.microsoft.com/office/powerpoint/2010/main" val="9042219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E9C556-4C23-4231-6D48-0474AF331F47}"/>
              </a:ext>
            </a:extLst>
          </p:cNvPr>
          <p:cNvSpPr>
            <a:spLocks noGrp="1"/>
          </p:cNvSpPr>
          <p:nvPr>
            <p:ph type="title"/>
          </p:nvPr>
        </p:nvSpPr>
        <p:spPr/>
        <p:txBody>
          <a:bodyPr/>
          <a:lstStyle/>
          <a:p>
            <a:r>
              <a:rPr lang="en-US" dirty="0">
                <a:latin typeface="+mn-lt"/>
              </a:rPr>
              <a:t>Active Learning 1: Answers</a:t>
            </a:r>
          </a:p>
        </p:txBody>
      </p:sp>
      <p:sp>
        <p:nvSpPr>
          <p:cNvPr id="3" name="Content Placeholder 2">
            <a:extLst>
              <a:ext uri="{FF2B5EF4-FFF2-40B4-BE49-F238E27FC236}">
                <a16:creationId xmlns:a16="http://schemas.microsoft.com/office/drawing/2014/main" id="{E388452A-04D2-98D4-6DF7-7662EE8E8F07}"/>
              </a:ext>
            </a:extLst>
          </p:cNvPr>
          <p:cNvSpPr>
            <a:spLocks noGrp="1"/>
          </p:cNvSpPr>
          <p:nvPr>
            <p:ph idx="1"/>
          </p:nvPr>
        </p:nvSpPr>
        <p:spPr/>
        <p:txBody>
          <a:bodyPr/>
          <a:lstStyle/>
          <a:p>
            <a:r>
              <a:rPr lang="en-US" dirty="0">
                <a:latin typeface="+mn-lt"/>
              </a:rPr>
              <a:t>M1 	= Currency + Demand deposits + Other liquid deposits </a:t>
            </a:r>
          </a:p>
          <a:p>
            <a:r>
              <a:rPr lang="en-US" dirty="0">
                <a:latin typeface="+mn-lt"/>
              </a:rPr>
              <a:t>M2 	= M1 + Small time deposits + Money market funds</a:t>
            </a:r>
          </a:p>
          <a:p>
            <a:pPr marL="457200" lvl="1" indent="0">
              <a:buNone/>
            </a:pPr>
            <a:r>
              <a:rPr lang="en-US" dirty="0">
                <a:latin typeface="+mn-lt"/>
              </a:rPr>
              <a:t>	= (150 + 350 + 300) + 75 + 400 = $1,275</a:t>
            </a:r>
          </a:p>
        </p:txBody>
      </p:sp>
    </p:spTree>
    <p:extLst>
      <p:ext uri="{BB962C8B-B14F-4D97-AF65-F5344CB8AC3E}">
        <p14:creationId xmlns:p14="http://schemas.microsoft.com/office/powerpoint/2010/main" val="38325429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latin typeface="+mn-lt"/>
              </a:rPr>
              <a:t>16-2</a:t>
            </a:r>
          </a:p>
        </p:txBody>
      </p:sp>
      <p:sp>
        <p:nvSpPr>
          <p:cNvPr id="4" name="Subtitle 2">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latin typeface="+mn-lt"/>
              </a:rPr>
              <a:t>The Federal Reserve System</a:t>
            </a:r>
          </a:p>
        </p:txBody>
      </p:sp>
    </p:spTree>
    <p:custDataLst>
      <p:tags r:id="rId1"/>
    </p:custDataLst>
    <p:extLst>
      <p:ext uri="{BB962C8B-B14F-4D97-AF65-F5344CB8AC3E}">
        <p14:creationId xmlns:p14="http://schemas.microsoft.com/office/powerpoint/2010/main" val="30074564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4CBB6-D731-2557-7F68-63C701D9B99B}"/>
              </a:ext>
            </a:extLst>
          </p:cNvPr>
          <p:cNvSpPr>
            <a:spLocks noGrp="1"/>
          </p:cNvSpPr>
          <p:nvPr>
            <p:ph type="title"/>
          </p:nvPr>
        </p:nvSpPr>
        <p:spPr/>
        <p:txBody>
          <a:bodyPr/>
          <a:lstStyle/>
          <a:p>
            <a:r>
              <a:rPr lang="en-US" dirty="0">
                <a:latin typeface="+mn-lt"/>
              </a:rPr>
              <a:t>Central Bank</a:t>
            </a:r>
          </a:p>
        </p:txBody>
      </p:sp>
      <p:sp>
        <p:nvSpPr>
          <p:cNvPr id="3" name="Content Placeholder 2">
            <a:extLst>
              <a:ext uri="{FF2B5EF4-FFF2-40B4-BE49-F238E27FC236}">
                <a16:creationId xmlns:a16="http://schemas.microsoft.com/office/drawing/2014/main" id="{AB813CB9-087B-F39A-29DC-808D9820F9A2}"/>
              </a:ext>
            </a:extLst>
          </p:cNvPr>
          <p:cNvSpPr>
            <a:spLocks noGrp="1"/>
          </p:cNvSpPr>
          <p:nvPr>
            <p:ph idx="1"/>
          </p:nvPr>
        </p:nvSpPr>
        <p:spPr/>
        <p:txBody>
          <a:bodyPr/>
          <a:lstStyle/>
          <a:p>
            <a:r>
              <a:rPr lang="en-US" b="1" dirty="0">
                <a:solidFill>
                  <a:srgbClr val="C00000"/>
                </a:solidFill>
                <a:latin typeface="+mn-lt"/>
              </a:rPr>
              <a:t>Central bank*</a:t>
            </a:r>
          </a:p>
          <a:p>
            <a:pPr lvl="1">
              <a:buFont typeface="Arial" panose="020B0604020202020204" pitchFamily="34" charset="0"/>
              <a:buChar char="•"/>
            </a:pPr>
            <a:r>
              <a:rPr lang="en-US" dirty="0">
                <a:latin typeface="+mn-lt"/>
              </a:rPr>
              <a:t>An institution designed to oversee the banking system and regulate the quantity of money in the economy</a:t>
            </a:r>
          </a:p>
          <a:p>
            <a:r>
              <a:rPr lang="en-US" b="1" dirty="0">
                <a:solidFill>
                  <a:srgbClr val="C00000"/>
                </a:solidFill>
                <a:latin typeface="+mn-lt"/>
              </a:rPr>
              <a:t>Federal Reserve (Fed)*</a:t>
            </a:r>
          </a:p>
          <a:p>
            <a:pPr lvl="1">
              <a:buFont typeface="Arial" panose="020B0604020202020204" pitchFamily="34" charset="0"/>
              <a:buChar char="•"/>
            </a:pPr>
            <a:r>
              <a:rPr lang="en-US" dirty="0">
                <a:latin typeface="+mn-lt"/>
              </a:rPr>
              <a:t>The central bank of the United States</a:t>
            </a:r>
          </a:p>
          <a:p>
            <a:pPr lvl="1">
              <a:buFont typeface="Arial" panose="020B0604020202020204" pitchFamily="34" charset="0"/>
              <a:buChar char="•"/>
            </a:pPr>
            <a:r>
              <a:rPr lang="en-US" dirty="0">
                <a:latin typeface="+mn-lt"/>
              </a:rPr>
              <a:t>Responsible for overseeing the U.S. monetary system</a:t>
            </a:r>
            <a:endParaRPr lang="en-US" altLang="en-US" sz="1400" dirty="0">
              <a:solidFill>
                <a:srgbClr val="282F7C"/>
              </a:solidFill>
              <a:latin typeface="+mn-lt"/>
            </a:endParaRPr>
          </a:p>
          <a:p>
            <a:pPr marL="228600" marR="0" lvl="0" indent="-228600" algn="l" defTabSz="914400" rtl="0" eaLnBrk="1" fontAlgn="auto" latinLnBrk="0" hangingPunct="1">
              <a:lnSpc>
                <a:spcPct val="100000"/>
              </a:lnSpc>
              <a:spcBef>
                <a:spcPts val="72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p>
        </p:txBody>
      </p:sp>
    </p:spTree>
    <p:extLst>
      <p:ext uri="{BB962C8B-B14F-4D97-AF65-F5344CB8AC3E}">
        <p14:creationId xmlns:p14="http://schemas.microsoft.com/office/powerpoint/2010/main" val="36548625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C1621-368A-44EF-F734-98EDBCF09FDD}"/>
              </a:ext>
            </a:extLst>
          </p:cNvPr>
          <p:cNvSpPr>
            <a:spLocks noGrp="1"/>
          </p:cNvSpPr>
          <p:nvPr>
            <p:ph type="title"/>
          </p:nvPr>
        </p:nvSpPr>
        <p:spPr/>
        <p:txBody>
          <a:bodyPr/>
          <a:lstStyle/>
          <a:p>
            <a:r>
              <a:rPr lang="en-US" dirty="0">
                <a:latin typeface="+mn-lt"/>
              </a:rPr>
              <a:t>The Fed’s Organization</a:t>
            </a:r>
          </a:p>
        </p:txBody>
      </p:sp>
      <p:sp>
        <p:nvSpPr>
          <p:cNvPr id="3" name="Content Placeholder 2">
            <a:extLst>
              <a:ext uri="{FF2B5EF4-FFF2-40B4-BE49-F238E27FC236}">
                <a16:creationId xmlns:a16="http://schemas.microsoft.com/office/drawing/2014/main" id="{19636269-A4E7-35A1-E74F-FA211D8E65EB}"/>
              </a:ext>
            </a:extLst>
          </p:cNvPr>
          <p:cNvSpPr>
            <a:spLocks noGrp="1"/>
          </p:cNvSpPr>
          <p:nvPr>
            <p:ph idx="1"/>
          </p:nvPr>
        </p:nvSpPr>
        <p:spPr/>
        <p:txBody>
          <a:bodyPr/>
          <a:lstStyle/>
          <a:p>
            <a:r>
              <a:rPr lang="en-US" altLang="en-US" dirty="0">
                <a:latin typeface="+mn-lt"/>
              </a:rPr>
              <a:t>The Fed chair</a:t>
            </a:r>
          </a:p>
          <a:p>
            <a:pPr lvl="1">
              <a:buFont typeface="Arial" panose="020B0604020202020204" pitchFamily="34" charset="0"/>
              <a:buChar char="•"/>
            </a:pPr>
            <a:r>
              <a:rPr lang="en-US" altLang="en-US" dirty="0">
                <a:latin typeface="+mn-lt"/>
              </a:rPr>
              <a:t>Appointed by the president and confirmed by the Senate</a:t>
            </a:r>
          </a:p>
          <a:p>
            <a:pPr lvl="1">
              <a:buFont typeface="Arial" panose="020B0604020202020204" pitchFamily="34" charset="0"/>
              <a:buChar char="•"/>
            </a:pPr>
            <a:r>
              <a:rPr lang="en-US" altLang="en-US" dirty="0">
                <a:latin typeface="+mn-lt"/>
              </a:rPr>
              <a:t>The chair is the head of the Federal Open Market Committee, which sets monetary policy</a:t>
            </a:r>
          </a:p>
          <a:p>
            <a:r>
              <a:rPr lang="en-US" altLang="en-US" dirty="0">
                <a:latin typeface="+mn-lt"/>
              </a:rPr>
              <a:t>Board of Governors</a:t>
            </a:r>
          </a:p>
          <a:p>
            <a:pPr lvl="1">
              <a:buFont typeface="Arial" panose="020B0604020202020204" pitchFamily="34" charset="0"/>
              <a:buChar char="•"/>
            </a:pPr>
            <a:r>
              <a:rPr lang="en-US" altLang="en-US" dirty="0">
                <a:latin typeface="+mn-lt"/>
              </a:rPr>
              <a:t>7 members (14-year terms)</a:t>
            </a:r>
          </a:p>
          <a:p>
            <a:pPr lvl="1">
              <a:buFont typeface="Arial" panose="020B0604020202020204" pitchFamily="34" charset="0"/>
              <a:buChar char="•"/>
            </a:pPr>
            <a:r>
              <a:rPr lang="en-US" altLang="en-US" dirty="0">
                <a:latin typeface="+mn-lt"/>
              </a:rPr>
              <a:t>Appointed by the president and confirmed by the Senate</a:t>
            </a:r>
          </a:p>
        </p:txBody>
      </p:sp>
    </p:spTree>
    <p:extLst>
      <p:ext uri="{BB962C8B-B14F-4D97-AF65-F5344CB8AC3E}">
        <p14:creationId xmlns:p14="http://schemas.microsoft.com/office/powerpoint/2010/main" val="11211284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674291-2C34-4A2F-3F18-9202E8A420C6}"/>
              </a:ext>
            </a:extLst>
          </p:cNvPr>
          <p:cNvSpPr>
            <a:spLocks noGrp="1"/>
          </p:cNvSpPr>
          <p:nvPr>
            <p:ph type="title"/>
          </p:nvPr>
        </p:nvSpPr>
        <p:spPr/>
        <p:txBody>
          <a:bodyPr/>
          <a:lstStyle/>
          <a:p>
            <a:r>
              <a:rPr lang="en-US" dirty="0">
                <a:latin typeface="+mn-lt"/>
              </a:rPr>
              <a:t>The Federal Reserve System</a:t>
            </a:r>
          </a:p>
        </p:txBody>
      </p:sp>
      <p:sp>
        <p:nvSpPr>
          <p:cNvPr id="3" name="Content Placeholder 2">
            <a:extLst>
              <a:ext uri="{FF2B5EF4-FFF2-40B4-BE49-F238E27FC236}">
                <a16:creationId xmlns:a16="http://schemas.microsoft.com/office/drawing/2014/main" id="{CF2F87EE-FBAC-99F5-072A-45A4DBE68961}"/>
              </a:ext>
            </a:extLst>
          </p:cNvPr>
          <p:cNvSpPr>
            <a:spLocks noGrp="1"/>
          </p:cNvSpPr>
          <p:nvPr>
            <p:ph idx="1"/>
          </p:nvPr>
        </p:nvSpPr>
        <p:spPr/>
        <p:txBody>
          <a:bodyPr/>
          <a:lstStyle/>
          <a:p>
            <a:r>
              <a:rPr lang="en-US" dirty="0">
                <a:latin typeface="+mn-lt"/>
              </a:rPr>
              <a:t>Federal Reserve Board in Washington, D.C.</a:t>
            </a:r>
          </a:p>
          <a:p>
            <a:r>
              <a:rPr lang="en-US" dirty="0">
                <a:latin typeface="+mn-lt"/>
              </a:rPr>
              <a:t>12 regional Federal Reserve Banks</a:t>
            </a:r>
          </a:p>
          <a:p>
            <a:pPr lvl="1">
              <a:buFont typeface="Arial" panose="020B0604020202020204" pitchFamily="34" charset="0"/>
              <a:buChar char="•"/>
            </a:pPr>
            <a:r>
              <a:rPr lang="en-US" dirty="0">
                <a:latin typeface="+mn-lt"/>
              </a:rPr>
              <a:t>Major cities around the country</a:t>
            </a:r>
          </a:p>
          <a:p>
            <a:pPr lvl="1">
              <a:buFont typeface="Arial" panose="020B0604020202020204" pitchFamily="34" charset="0"/>
              <a:buChar char="•"/>
            </a:pPr>
            <a:r>
              <a:rPr lang="en-US" dirty="0">
                <a:latin typeface="+mn-lt"/>
              </a:rPr>
              <a:t>Presidents are chosen by each bank’s board of directors</a:t>
            </a:r>
          </a:p>
        </p:txBody>
      </p:sp>
    </p:spTree>
    <p:extLst>
      <p:ext uri="{BB962C8B-B14F-4D97-AF65-F5344CB8AC3E}">
        <p14:creationId xmlns:p14="http://schemas.microsoft.com/office/powerpoint/2010/main" val="22032480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2DF43-15C8-A7B4-DD42-3D00C17B3F2B}"/>
              </a:ext>
            </a:extLst>
          </p:cNvPr>
          <p:cNvSpPr>
            <a:spLocks noGrp="1"/>
          </p:cNvSpPr>
          <p:nvPr>
            <p:ph type="title"/>
          </p:nvPr>
        </p:nvSpPr>
        <p:spPr/>
        <p:txBody>
          <a:bodyPr/>
          <a:lstStyle/>
          <a:p>
            <a:r>
              <a:rPr lang="en-US" dirty="0">
                <a:latin typeface="+mn-lt"/>
              </a:rPr>
              <a:t>The Fed’s Functions</a:t>
            </a:r>
          </a:p>
        </p:txBody>
      </p:sp>
      <p:sp>
        <p:nvSpPr>
          <p:cNvPr id="3" name="Content Placeholder 2">
            <a:extLst>
              <a:ext uri="{FF2B5EF4-FFF2-40B4-BE49-F238E27FC236}">
                <a16:creationId xmlns:a16="http://schemas.microsoft.com/office/drawing/2014/main" id="{E6085CEC-0D35-18DC-6029-4CA2ED05AFCA}"/>
              </a:ext>
            </a:extLst>
          </p:cNvPr>
          <p:cNvSpPr>
            <a:spLocks noGrp="1"/>
          </p:cNvSpPr>
          <p:nvPr>
            <p:ph idx="1"/>
          </p:nvPr>
        </p:nvSpPr>
        <p:spPr/>
        <p:txBody>
          <a:bodyPr/>
          <a:lstStyle/>
          <a:p>
            <a:pPr marL="457200" indent="-457200">
              <a:buFont typeface="+mj-lt"/>
              <a:buAutoNum type="arabicPeriod"/>
            </a:pPr>
            <a:r>
              <a:rPr lang="en-US" dirty="0">
                <a:latin typeface="+mn-lt"/>
              </a:rPr>
              <a:t>Regulate banks and ensure the health of the banking system</a:t>
            </a:r>
          </a:p>
          <a:p>
            <a:pPr lvl="1">
              <a:buFont typeface="Arial" panose="020B0604020202020204" pitchFamily="34" charset="0"/>
              <a:buChar char="•"/>
            </a:pPr>
            <a:r>
              <a:rPr lang="en-US" dirty="0">
                <a:latin typeface="+mn-lt"/>
              </a:rPr>
              <a:t>Monitors each bank’s financial condition and facilitates bank transactions</a:t>
            </a:r>
          </a:p>
          <a:p>
            <a:pPr marL="457200" indent="-457200">
              <a:buFont typeface="+mj-lt"/>
              <a:buAutoNum type="arabicPeriod"/>
            </a:pPr>
            <a:r>
              <a:rPr lang="en-US" dirty="0">
                <a:latin typeface="+mn-lt"/>
              </a:rPr>
              <a:t>Act as a bank’s bank</a:t>
            </a:r>
          </a:p>
          <a:p>
            <a:pPr lvl="1">
              <a:buFont typeface="Arial" panose="020B0604020202020204" pitchFamily="34" charset="0"/>
              <a:buChar char="•"/>
            </a:pPr>
            <a:r>
              <a:rPr lang="en-US" dirty="0">
                <a:latin typeface="+mn-lt"/>
              </a:rPr>
              <a:t>Makes loans to banks when banks themselves need funds</a:t>
            </a:r>
          </a:p>
          <a:p>
            <a:pPr marL="457200" indent="-457200">
              <a:buFont typeface="+mj-lt"/>
              <a:buAutoNum type="arabicPeriod"/>
            </a:pPr>
            <a:r>
              <a:rPr lang="en-US" dirty="0">
                <a:latin typeface="+mn-lt"/>
              </a:rPr>
              <a:t>Act as a lender of last resort</a:t>
            </a:r>
          </a:p>
          <a:p>
            <a:pPr lvl="1">
              <a:buFont typeface="Arial" panose="020B0604020202020204" pitchFamily="34" charset="0"/>
              <a:buChar char="•"/>
            </a:pPr>
            <a:r>
              <a:rPr lang="en-US" dirty="0">
                <a:latin typeface="+mn-lt"/>
              </a:rPr>
              <a:t>Lender to maintain stability in the overall banking system</a:t>
            </a:r>
          </a:p>
          <a:p>
            <a:pPr marL="457200" indent="-457200">
              <a:buFont typeface="+mj-lt"/>
              <a:buAutoNum type="arabicPeriod"/>
            </a:pPr>
            <a:r>
              <a:rPr lang="en-US" altLang="en-US" dirty="0">
                <a:latin typeface="+mn-lt"/>
              </a:rPr>
              <a:t>Control the money supply</a:t>
            </a:r>
            <a:endParaRPr lang="en-US" dirty="0">
              <a:latin typeface="+mn-lt"/>
            </a:endParaRPr>
          </a:p>
        </p:txBody>
      </p:sp>
    </p:spTree>
    <p:extLst>
      <p:ext uri="{BB962C8B-B14F-4D97-AF65-F5344CB8AC3E}">
        <p14:creationId xmlns:p14="http://schemas.microsoft.com/office/powerpoint/2010/main" val="23050511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FC6A9-7BAA-4C17-71DD-CA3998E47923}"/>
              </a:ext>
            </a:extLst>
          </p:cNvPr>
          <p:cNvSpPr>
            <a:spLocks noGrp="1"/>
          </p:cNvSpPr>
          <p:nvPr>
            <p:ph type="title"/>
          </p:nvPr>
        </p:nvSpPr>
        <p:spPr/>
        <p:txBody>
          <a:bodyPr/>
          <a:lstStyle/>
          <a:p>
            <a:r>
              <a:rPr lang="en-US" dirty="0">
                <a:latin typeface="+mn-lt"/>
              </a:rPr>
              <a:t>Monetary Policy</a:t>
            </a:r>
          </a:p>
        </p:txBody>
      </p:sp>
      <p:sp>
        <p:nvSpPr>
          <p:cNvPr id="3" name="Content Placeholder 2">
            <a:extLst>
              <a:ext uri="{FF2B5EF4-FFF2-40B4-BE49-F238E27FC236}">
                <a16:creationId xmlns:a16="http://schemas.microsoft.com/office/drawing/2014/main" id="{ED309C9A-8251-7948-3E5E-231B535C4017}"/>
              </a:ext>
            </a:extLst>
          </p:cNvPr>
          <p:cNvSpPr>
            <a:spLocks noGrp="1"/>
          </p:cNvSpPr>
          <p:nvPr>
            <p:ph idx="1"/>
          </p:nvPr>
        </p:nvSpPr>
        <p:spPr/>
        <p:txBody>
          <a:bodyPr/>
          <a:lstStyle/>
          <a:p>
            <a:r>
              <a:rPr lang="en-US" b="1" dirty="0">
                <a:solidFill>
                  <a:srgbClr val="C00000"/>
                </a:solidFill>
                <a:latin typeface="+mn-lt"/>
              </a:rPr>
              <a:t>Money supply*</a:t>
            </a:r>
          </a:p>
          <a:p>
            <a:pPr lvl="1">
              <a:buFont typeface="Arial" panose="020B0604020202020204" pitchFamily="34" charset="0"/>
              <a:buChar char="•"/>
            </a:pPr>
            <a:r>
              <a:rPr lang="en-US" dirty="0">
                <a:latin typeface="+mn-lt"/>
              </a:rPr>
              <a:t>The quantity of money available in the economy</a:t>
            </a:r>
          </a:p>
          <a:p>
            <a:r>
              <a:rPr lang="en-US" b="1" dirty="0">
                <a:solidFill>
                  <a:srgbClr val="C00000"/>
                </a:solidFill>
                <a:latin typeface="+mn-lt"/>
              </a:rPr>
              <a:t>Monetary policy*</a:t>
            </a:r>
          </a:p>
          <a:p>
            <a:pPr lvl="1">
              <a:spcAft>
                <a:spcPts val="3600"/>
              </a:spcAft>
              <a:buFont typeface="Arial" panose="020B0604020202020204" pitchFamily="34" charset="0"/>
              <a:buChar char="•"/>
            </a:pPr>
            <a:r>
              <a:rPr lang="en-US" dirty="0">
                <a:latin typeface="+mn-lt"/>
              </a:rPr>
              <a:t>The setting of the money supply by policymakers in the central bank</a:t>
            </a:r>
            <a:endParaRPr lang="en-US" altLang="en-US" sz="1400" dirty="0">
              <a:solidFill>
                <a:srgbClr val="282F7C"/>
              </a:solidFill>
              <a:latin typeface="+mn-lt"/>
            </a:endParaRPr>
          </a:p>
          <a:p>
            <a:pPr marL="228600" marR="0" lvl="0" indent="-228600" algn="l" defTabSz="914400" rtl="0" eaLnBrk="1" fontAlgn="auto" latinLnBrk="0" hangingPunct="1">
              <a:lnSpc>
                <a:spcPct val="100000"/>
              </a:lnSpc>
              <a:spcBef>
                <a:spcPts val="102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p>
        </p:txBody>
      </p:sp>
    </p:spTree>
    <p:extLst>
      <p:ext uri="{BB962C8B-B14F-4D97-AF65-F5344CB8AC3E}">
        <p14:creationId xmlns:p14="http://schemas.microsoft.com/office/powerpoint/2010/main" val="20651302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235DC-232C-4319-AB7B-A66FDD0E4495}"/>
              </a:ext>
            </a:extLst>
          </p:cNvPr>
          <p:cNvSpPr>
            <a:spLocks noGrp="1"/>
          </p:cNvSpPr>
          <p:nvPr>
            <p:ph type="title"/>
          </p:nvPr>
        </p:nvSpPr>
        <p:spPr/>
        <p:txBody>
          <a:bodyPr/>
          <a:lstStyle/>
          <a:p>
            <a:r>
              <a:rPr lang="en-US" dirty="0">
                <a:latin typeface="+mn-lt"/>
              </a:rPr>
              <a:t>Chapter Objectives (1 of 2)</a:t>
            </a:r>
          </a:p>
        </p:txBody>
      </p:sp>
      <p:sp>
        <p:nvSpPr>
          <p:cNvPr id="3" name="Content Placeholder 2">
            <a:extLst>
              <a:ext uri="{FF2B5EF4-FFF2-40B4-BE49-F238E27FC236}">
                <a16:creationId xmlns:a16="http://schemas.microsoft.com/office/drawing/2014/main" id="{A68E82C8-1783-4D5D-9D67-D22430B88DA4}"/>
              </a:ext>
            </a:extLst>
          </p:cNvPr>
          <p:cNvSpPr>
            <a:spLocks noGrp="1"/>
          </p:cNvSpPr>
          <p:nvPr>
            <p:ph idx="1"/>
          </p:nvPr>
        </p:nvSpPr>
        <p:spPr/>
        <p:txBody>
          <a:bodyPr/>
          <a:lstStyle/>
          <a:p>
            <a:pPr>
              <a:spcBef>
                <a:spcPts val="800"/>
              </a:spcBef>
              <a:spcAft>
                <a:spcPts val="600"/>
              </a:spcAft>
              <a:buNone/>
            </a:pPr>
            <a:r>
              <a:rPr lang="en-US" dirty="0">
                <a:latin typeface="+mn-lt"/>
              </a:rPr>
              <a:t>By the end of this chapter, you should be able to:</a:t>
            </a:r>
          </a:p>
          <a:p>
            <a:pPr>
              <a:spcBef>
                <a:spcPts val="800"/>
              </a:spcBef>
              <a:spcAft>
                <a:spcPts val="600"/>
              </a:spcAft>
            </a:pPr>
            <a:r>
              <a:rPr lang="en-US" dirty="0">
                <a:latin typeface="+mn-lt"/>
              </a:rPr>
              <a:t>Define the three functions of money.</a:t>
            </a:r>
          </a:p>
          <a:p>
            <a:pPr>
              <a:spcBef>
                <a:spcPts val="800"/>
              </a:spcBef>
              <a:spcAft>
                <a:spcPts val="600"/>
              </a:spcAft>
            </a:pPr>
            <a:r>
              <a:rPr lang="en-US" dirty="0">
                <a:latin typeface="+mn-lt"/>
              </a:rPr>
              <a:t>Given a list of assets, order the assets from most liquid to least liquid.</a:t>
            </a:r>
          </a:p>
          <a:p>
            <a:pPr>
              <a:spcBef>
                <a:spcPts val="800"/>
              </a:spcBef>
              <a:spcAft>
                <a:spcPts val="600"/>
              </a:spcAft>
            </a:pPr>
            <a:r>
              <a:rPr lang="en-US" dirty="0">
                <a:latin typeface="+mn-lt"/>
              </a:rPr>
              <a:t>Identify an example of money as commodity money or fiat money.</a:t>
            </a:r>
          </a:p>
          <a:p>
            <a:pPr>
              <a:spcBef>
                <a:spcPts val="800"/>
              </a:spcBef>
              <a:spcAft>
                <a:spcPts val="600"/>
              </a:spcAft>
            </a:pPr>
            <a:r>
              <a:rPr lang="en-US" dirty="0">
                <a:latin typeface="+mn-lt"/>
              </a:rPr>
              <a:t>Differentiate between various money aggregates.</a:t>
            </a:r>
          </a:p>
          <a:p>
            <a:pPr>
              <a:spcBef>
                <a:spcPts val="800"/>
              </a:spcBef>
              <a:spcAft>
                <a:spcPts val="600"/>
              </a:spcAft>
            </a:pPr>
            <a:r>
              <a:rPr lang="en-US" dirty="0">
                <a:latin typeface="+mn-lt"/>
              </a:rPr>
              <a:t>Identify the responsibilities of the Federal Reserve System.</a:t>
            </a:r>
          </a:p>
          <a:p>
            <a:pPr>
              <a:spcBef>
                <a:spcPts val="800"/>
              </a:spcBef>
              <a:spcAft>
                <a:spcPts val="600"/>
              </a:spcAft>
            </a:pPr>
            <a:r>
              <a:rPr lang="en-US" dirty="0">
                <a:latin typeface="+mn-lt"/>
              </a:rPr>
              <a:t>Describe the organizational structure of the Fed.</a:t>
            </a:r>
          </a:p>
          <a:p>
            <a:pPr>
              <a:spcBef>
                <a:spcPts val="800"/>
              </a:spcBef>
              <a:spcAft>
                <a:spcPts val="600"/>
              </a:spcAft>
            </a:pPr>
            <a:r>
              <a:rPr lang="en-US" dirty="0">
                <a:latin typeface="+mn-lt"/>
              </a:rPr>
              <a:t>Explain how open market operations impact the money supply.</a:t>
            </a:r>
          </a:p>
        </p:txBody>
      </p:sp>
    </p:spTree>
    <p:extLst>
      <p:ext uri="{BB962C8B-B14F-4D97-AF65-F5344CB8AC3E}">
        <p14:creationId xmlns:p14="http://schemas.microsoft.com/office/powerpoint/2010/main" val="32531702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D6762E-47DA-8C96-8D38-4E5017C9E0FF}"/>
              </a:ext>
            </a:extLst>
          </p:cNvPr>
          <p:cNvSpPr>
            <a:spLocks noGrp="1"/>
          </p:cNvSpPr>
          <p:nvPr>
            <p:ph type="title"/>
          </p:nvPr>
        </p:nvSpPr>
        <p:spPr/>
        <p:txBody>
          <a:bodyPr/>
          <a:lstStyle/>
          <a:p>
            <a:r>
              <a:rPr lang="en-US" dirty="0">
                <a:latin typeface="+mn-lt"/>
              </a:rPr>
              <a:t>The Federal Open Market Committee (FOMC)</a:t>
            </a:r>
          </a:p>
        </p:txBody>
      </p:sp>
      <p:sp>
        <p:nvSpPr>
          <p:cNvPr id="3" name="Content Placeholder 2">
            <a:extLst>
              <a:ext uri="{FF2B5EF4-FFF2-40B4-BE49-F238E27FC236}">
                <a16:creationId xmlns:a16="http://schemas.microsoft.com/office/drawing/2014/main" id="{24F62CDA-15EB-CD2C-4615-8D5A51C8F53B}"/>
              </a:ext>
            </a:extLst>
          </p:cNvPr>
          <p:cNvSpPr>
            <a:spLocks noGrp="1"/>
          </p:cNvSpPr>
          <p:nvPr>
            <p:ph idx="1"/>
          </p:nvPr>
        </p:nvSpPr>
        <p:spPr/>
        <p:txBody>
          <a:bodyPr/>
          <a:lstStyle/>
          <a:p>
            <a:r>
              <a:rPr lang="en-US" altLang="en-US" dirty="0">
                <a:latin typeface="+mn-lt"/>
              </a:rPr>
              <a:t>FOMC</a:t>
            </a:r>
          </a:p>
          <a:p>
            <a:pPr lvl="1">
              <a:buFont typeface="Arial" panose="020B0604020202020204" pitchFamily="34" charset="0"/>
              <a:buChar char="•"/>
            </a:pPr>
            <a:r>
              <a:rPr lang="en-US" altLang="en-US" dirty="0">
                <a:latin typeface="+mn-lt"/>
              </a:rPr>
              <a:t>7 members of the Board of Governors</a:t>
            </a:r>
          </a:p>
          <a:p>
            <a:pPr lvl="1">
              <a:buFont typeface="Arial" panose="020B0604020202020204" pitchFamily="34" charset="0"/>
              <a:buChar char="•"/>
            </a:pPr>
            <a:r>
              <a:rPr lang="en-US" altLang="en-US" dirty="0">
                <a:latin typeface="+mn-lt"/>
              </a:rPr>
              <a:t>5 of the twelve regional bank presidents</a:t>
            </a:r>
          </a:p>
          <a:p>
            <a:r>
              <a:rPr lang="en-US" altLang="en-US" dirty="0">
                <a:latin typeface="+mn-lt"/>
              </a:rPr>
              <a:t>Meets about every 6 weeks in Washington, D.C.</a:t>
            </a:r>
          </a:p>
          <a:p>
            <a:pPr lvl="1">
              <a:buFont typeface="Arial" panose="020B0604020202020204" pitchFamily="34" charset="0"/>
              <a:buChar char="•"/>
            </a:pPr>
            <a:r>
              <a:rPr lang="en-US" altLang="en-US" dirty="0">
                <a:latin typeface="+mn-lt"/>
              </a:rPr>
              <a:t>Discuss the condition of the economy</a:t>
            </a:r>
          </a:p>
          <a:p>
            <a:pPr lvl="1">
              <a:buFont typeface="Arial" panose="020B0604020202020204" pitchFamily="34" charset="0"/>
              <a:buChar char="•"/>
            </a:pPr>
            <a:r>
              <a:rPr lang="en-US" altLang="en-US" dirty="0">
                <a:latin typeface="+mn-lt"/>
              </a:rPr>
              <a:t>Consider changes in monetary policy</a:t>
            </a:r>
          </a:p>
          <a:p>
            <a:pPr lvl="1">
              <a:buFont typeface="Arial" panose="020B0604020202020204" pitchFamily="34" charset="0"/>
              <a:buChar char="•"/>
            </a:pPr>
            <a:r>
              <a:rPr lang="en-US" dirty="0">
                <a:latin typeface="+mn-lt"/>
              </a:rPr>
              <a:t>Increase or decrease money supply through </a:t>
            </a:r>
            <a:r>
              <a:rPr lang="en-US" altLang="en-US" dirty="0">
                <a:latin typeface="+mn-lt"/>
              </a:rPr>
              <a:t>open-market operations</a:t>
            </a:r>
          </a:p>
        </p:txBody>
      </p:sp>
    </p:spTree>
    <p:extLst>
      <p:ext uri="{BB962C8B-B14F-4D97-AF65-F5344CB8AC3E}">
        <p14:creationId xmlns:p14="http://schemas.microsoft.com/office/powerpoint/2010/main" val="6101745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latin typeface="+mn-lt"/>
              </a:rPr>
              <a:t>16-3</a:t>
            </a:r>
          </a:p>
        </p:txBody>
      </p:sp>
      <p:sp>
        <p:nvSpPr>
          <p:cNvPr id="4" name="Subtitle 2">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latin typeface="+mn-lt"/>
              </a:rPr>
              <a:t>Banks and the Money Supply</a:t>
            </a:r>
          </a:p>
        </p:txBody>
      </p:sp>
    </p:spTree>
    <p:custDataLst>
      <p:tags r:id="rId1"/>
    </p:custDataLst>
    <p:extLst>
      <p:ext uri="{BB962C8B-B14F-4D97-AF65-F5344CB8AC3E}">
        <p14:creationId xmlns:p14="http://schemas.microsoft.com/office/powerpoint/2010/main" val="30074564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899BC9-AB05-8D93-F35F-0912659387B9}"/>
              </a:ext>
            </a:extLst>
          </p:cNvPr>
          <p:cNvSpPr>
            <a:spLocks noGrp="1"/>
          </p:cNvSpPr>
          <p:nvPr>
            <p:ph type="title"/>
          </p:nvPr>
        </p:nvSpPr>
        <p:spPr/>
        <p:txBody>
          <a:bodyPr/>
          <a:lstStyle/>
          <a:p>
            <a:r>
              <a:rPr lang="en-US" dirty="0">
                <a:latin typeface="+mn-lt"/>
              </a:rPr>
              <a:t>The Simple Case of 100‑Percent‑Reserve Banking</a:t>
            </a:r>
          </a:p>
        </p:txBody>
      </p:sp>
      <p:sp>
        <p:nvSpPr>
          <p:cNvPr id="3" name="Content Placeholder 2">
            <a:extLst>
              <a:ext uri="{FF2B5EF4-FFF2-40B4-BE49-F238E27FC236}">
                <a16:creationId xmlns:a16="http://schemas.microsoft.com/office/drawing/2014/main" id="{34C785E4-0B68-B813-86E6-470B118456A0}"/>
              </a:ext>
            </a:extLst>
          </p:cNvPr>
          <p:cNvSpPr>
            <a:spLocks noGrp="1"/>
          </p:cNvSpPr>
          <p:nvPr>
            <p:ph idx="1"/>
          </p:nvPr>
        </p:nvSpPr>
        <p:spPr/>
        <p:txBody>
          <a:bodyPr/>
          <a:lstStyle/>
          <a:p>
            <a:r>
              <a:rPr lang="en-US" b="1" dirty="0">
                <a:solidFill>
                  <a:srgbClr val="C00000"/>
                </a:solidFill>
                <a:latin typeface="+mn-lt"/>
              </a:rPr>
              <a:t>Reserves*</a:t>
            </a:r>
          </a:p>
          <a:p>
            <a:pPr lvl="1">
              <a:buFont typeface="Arial" panose="020B0604020202020204" pitchFamily="34" charset="0"/>
              <a:buChar char="•"/>
            </a:pPr>
            <a:r>
              <a:rPr lang="en-US" dirty="0">
                <a:latin typeface="+mn-lt"/>
              </a:rPr>
              <a:t>Deposits that banks have received but have not loaned out</a:t>
            </a:r>
          </a:p>
          <a:p>
            <a:r>
              <a:rPr lang="en-US" altLang="en-US" dirty="0">
                <a:latin typeface="+mn-lt"/>
              </a:rPr>
              <a:t>When people deposit money in banks and banks use a fraction of these deposits to make loans to the public, the quantity of money in the economy increases</a:t>
            </a:r>
            <a:endParaRPr kumimoji="0" lang="en-US" altLang="en-US" sz="1400" b="0" i="0" u="none" strike="noStrike" kern="1200" cap="none" spc="0" normalizeH="0" baseline="0" noProof="0" dirty="0">
              <a:ln>
                <a:noFill/>
              </a:ln>
              <a:solidFill>
                <a:srgbClr val="282F7C"/>
              </a:solidFill>
              <a:effectLst/>
              <a:uLnTx/>
              <a:uFillTx/>
              <a:latin typeface="+mn-lt"/>
              <a:ea typeface="+mn-ea"/>
              <a:cs typeface="+mn-cs"/>
            </a:endParaRPr>
          </a:p>
          <a:p>
            <a:pPr marL="228600" marR="0" lvl="0" indent="-228600" algn="l" defTabSz="914400" rtl="0" eaLnBrk="1" fontAlgn="auto" latinLnBrk="0" hangingPunct="1">
              <a:lnSpc>
                <a:spcPct val="100000"/>
              </a:lnSpc>
              <a:spcBef>
                <a:spcPts val="108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p>
        </p:txBody>
      </p:sp>
    </p:spTree>
    <p:extLst>
      <p:ext uri="{BB962C8B-B14F-4D97-AF65-F5344CB8AC3E}">
        <p14:creationId xmlns:p14="http://schemas.microsoft.com/office/powerpoint/2010/main" val="30333782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1BEBCF-4854-AE6B-5629-48A27BB5980C}"/>
              </a:ext>
            </a:extLst>
          </p:cNvPr>
          <p:cNvSpPr>
            <a:spLocks noGrp="1"/>
          </p:cNvSpPr>
          <p:nvPr>
            <p:ph type="title"/>
          </p:nvPr>
        </p:nvSpPr>
        <p:spPr/>
        <p:txBody>
          <a:bodyPr/>
          <a:lstStyle/>
          <a:p>
            <a:r>
              <a:rPr lang="en-US" dirty="0">
                <a:latin typeface="+mn-lt"/>
              </a:rPr>
              <a:t>100‑Percent‑Reserve Banking</a:t>
            </a:r>
          </a:p>
        </p:txBody>
      </p:sp>
      <p:sp>
        <p:nvSpPr>
          <p:cNvPr id="3" name="Content Placeholder 2">
            <a:extLst>
              <a:ext uri="{FF2B5EF4-FFF2-40B4-BE49-F238E27FC236}">
                <a16:creationId xmlns:a16="http://schemas.microsoft.com/office/drawing/2014/main" id="{09435820-9D58-4F77-D27A-49AD193CA810}"/>
              </a:ext>
            </a:extLst>
          </p:cNvPr>
          <p:cNvSpPr>
            <a:spLocks noGrp="1"/>
          </p:cNvSpPr>
          <p:nvPr>
            <p:ph sz="half" idx="1"/>
          </p:nvPr>
        </p:nvSpPr>
        <p:spPr>
          <a:xfrm>
            <a:off x="476844" y="1825625"/>
            <a:ext cx="11238312" cy="822960"/>
          </a:xfrm>
        </p:spPr>
        <p:txBody>
          <a:bodyPr/>
          <a:lstStyle/>
          <a:p>
            <a:r>
              <a:rPr lang="en-US" dirty="0">
                <a:latin typeface="+mn-lt"/>
              </a:rPr>
              <a:t>If banks hold all deposits in reserve, banks do not influence the supply of money</a:t>
            </a:r>
          </a:p>
        </p:txBody>
      </p:sp>
      <p:graphicFrame>
        <p:nvGraphicFramePr>
          <p:cNvPr id="9" name="Table 3">
            <a:extLst>
              <a:ext uri="{FF2B5EF4-FFF2-40B4-BE49-F238E27FC236}">
                <a16:creationId xmlns:a16="http://schemas.microsoft.com/office/drawing/2014/main" id="{2A588675-4D32-4B89-BE21-A0019E8F80F9}"/>
              </a:ext>
            </a:extLst>
          </p:cNvPr>
          <p:cNvGraphicFramePr>
            <a:graphicFrameLocks noGrp="1"/>
          </p:cNvGraphicFramePr>
          <p:nvPr>
            <p:ph sz="half" idx="10"/>
            <p:extLst>
              <p:ext uri="{D42A27DB-BD31-4B8C-83A1-F6EECF244321}">
                <p14:modId xmlns:p14="http://schemas.microsoft.com/office/powerpoint/2010/main" val="94597945"/>
              </p:ext>
            </p:extLst>
          </p:nvPr>
        </p:nvGraphicFramePr>
        <p:xfrm>
          <a:off x="2032000" y="2915097"/>
          <a:ext cx="8128000" cy="17373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322599412"/>
                    </a:ext>
                  </a:extLst>
                </a:gridCol>
                <a:gridCol w="4064000">
                  <a:extLst>
                    <a:ext uri="{9D8B030D-6E8A-4147-A177-3AD203B41FA5}">
                      <a16:colId xmlns:a16="http://schemas.microsoft.com/office/drawing/2014/main" val="2966572524"/>
                    </a:ext>
                  </a:extLst>
                </a:gridCol>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a:t>First National Bank</a:t>
                      </a:r>
                    </a:p>
                  </a:txBody>
                  <a:tcPr/>
                </a:tc>
                <a:tc>
                  <a:txBody>
                    <a:bodyPr/>
                    <a:lstStyle/>
                    <a:p>
                      <a:pPr algn="ctr"/>
                      <a:endParaRPr lang="en-US" sz="2400" b="1" dirty="0"/>
                    </a:p>
                  </a:txBody>
                  <a:tcPr/>
                </a:tc>
                <a:extLst>
                  <a:ext uri="{0D108BD9-81ED-4DB2-BD59-A6C34878D82A}">
                    <a16:rowId xmlns:a16="http://schemas.microsoft.com/office/drawing/2014/main" val="3653493871"/>
                  </a:ext>
                </a:extLst>
              </a:tr>
              <a:tr h="370840">
                <a:tc>
                  <a:txBody>
                    <a:bodyPr/>
                    <a:lstStyle/>
                    <a:p>
                      <a:pPr algn="ctr"/>
                      <a:r>
                        <a:rPr lang="en-US" sz="2400" b="1" dirty="0"/>
                        <a:t>Assets</a:t>
                      </a:r>
                    </a:p>
                  </a:txBody>
                  <a:tcPr/>
                </a:tc>
                <a:tc>
                  <a:txBody>
                    <a:bodyPr/>
                    <a:lstStyle/>
                    <a:p>
                      <a:pPr algn="ctr"/>
                      <a:r>
                        <a:rPr lang="en-US" sz="2400" b="1" dirty="0"/>
                        <a:t>Liabilities</a:t>
                      </a:r>
                    </a:p>
                  </a:txBody>
                  <a:tcPr/>
                </a:tc>
                <a:extLst>
                  <a:ext uri="{0D108BD9-81ED-4DB2-BD59-A6C34878D82A}">
                    <a16:rowId xmlns:a16="http://schemas.microsoft.com/office/drawing/2014/main" val="802440873"/>
                  </a:ext>
                </a:extLst>
              </a:tr>
              <a:tr h="370840">
                <a:tc>
                  <a:txBody>
                    <a:bodyPr/>
                    <a:lstStyle/>
                    <a:p>
                      <a:pPr algn="r"/>
                      <a:r>
                        <a:rPr lang="en-US" sz="2400" dirty="0"/>
                        <a:t>Reserves </a:t>
                      </a:r>
                    </a:p>
                    <a:p>
                      <a:pPr algn="r"/>
                      <a:r>
                        <a:rPr lang="en-US" sz="2400" dirty="0"/>
                        <a:t>$100.00</a:t>
                      </a:r>
                    </a:p>
                  </a:txBody>
                  <a:tcPr/>
                </a:tc>
                <a:tc>
                  <a:txBody>
                    <a:bodyPr/>
                    <a:lstStyle/>
                    <a:p>
                      <a:pPr algn="r"/>
                      <a:r>
                        <a:rPr lang="en-US" sz="2400" dirty="0"/>
                        <a:t>Deposits</a:t>
                      </a:r>
                    </a:p>
                    <a:p>
                      <a:pPr algn="r"/>
                      <a:r>
                        <a:rPr lang="en-US" sz="2400" dirty="0"/>
                        <a:t>$100.00</a:t>
                      </a:r>
                    </a:p>
                  </a:txBody>
                  <a:tcPr/>
                </a:tc>
                <a:extLst>
                  <a:ext uri="{0D108BD9-81ED-4DB2-BD59-A6C34878D82A}">
                    <a16:rowId xmlns:a16="http://schemas.microsoft.com/office/drawing/2014/main" val="2216285768"/>
                  </a:ext>
                </a:extLst>
              </a:tr>
            </a:tbl>
          </a:graphicData>
        </a:graphic>
      </p:graphicFrame>
      <p:sp>
        <p:nvSpPr>
          <p:cNvPr id="7" name="Content Placeholder 4">
            <a:extLst>
              <a:ext uri="{FF2B5EF4-FFF2-40B4-BE49-F238E27FC236}">
                <a16:creationId xmlns:a16="http://schemas.microsoft.com/office/drawing/2014/main" id="{44D906C1-BF9A-40E9-BB1A-F91018002958}"/>
              </a:ext>
            </a:extLst>
          </p:cNvPr>
          <p:cNvSpPr>
            <a:spLocks noGrp="1"/>
          </p:cNvSpPr>
          <p:nvPr>
            <p:ph sz="half" idx="2"/>
          </p:nvPr>
        </p:nvSpPr>
        <p:spPr>
          <a:xfrm>
            <a:off x="476844" y="4949669"/>
            <a:ext cx="11238312" cy="1050311"/>
          </a:xfrm>
        </p:spPr>
        <p:txBody>
          <a:bodyPr/>
          <a:lstStyle/>
          <a:p>
            <a:r>
              <a:rPr lang="en-US" dirty="0">
                <a:latin typeface="+mn-lt"/>
              </a:rPr>
              <a:t>FNB holds  100% of deposit as reserves  </a:t>
            </a:r>
          </a:p>
          <a:p>
            <a:pPr>
              <a:spcBef>
                <a:spcPts val="600"/>
              </a:spcBef>
            </a:pPr>
            <a:r>
              <a:rPr lang="en-US" dirty="0">
                <a:latin typeface="+mn-lt"/>
              </a:rPr>
              <a:t>Money supply = Currency + Deposits = $0 + $100 = $100</a:t>
            </a:r>
          </a:p>
        </p:txBody>
      </p:sp>
    </p:spTree>
    <p:extLst>
      <p:ext uri="{BB962C8B-B14F-4D97-AF65-F5344CB8AC3E}">
        <p14:creationId xmlns:p14="http://schemas.microsoft.com/office/powerpoint/2010/main" val="2849068526"/>
      </p:ext>
    </p:extLst>
  </p:cSld>
  <p:clrMapOvr>
    <a:masterClrMapping/>
  </p:clrMapOvr>
  <p:extLst mod="1"/>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15E20-D5A5-6629-309D-079DC7A2CE90}"/>
              </a:ext>
            </a:extLst>
          </p:cNvPr>
          <p:cNvSpPr>
            <a:spLocks noGrp="1"/>
          </p:cNvSpPr>
          <p:nvPr>
            <p:ph type="title"/>
          </p:nvPr>
        </p:nvSpPr>
        <p:spPr/>
        <p:txBody>
          <a:bodyPr/>
          <a:lstStyle/>
          <a:p>
            <a:r>
              <a:rPr lang="en-US" dirty="0">
                <a:latin typeface="+mn-lt"/>
              </a:rPr>
              <a:t>Money Creation with Fractional‑Reserve Banking</a:t>
            </a:r>
          </a:p>
        </p:txBody>
      </p:sp>
      <p:sp>
        <p:nvSpPr>
          <p:cNvPr id="3" name="Content Placeholder 2">
            <a:extLst>
              <a:ext uri="{FF2B5EF4-FFF2-40B4-BE49-F238E27FC236}">
                <a16:creationId xmlns:a16="http://schemas.microsoft.com/office/drawing/2014/main" id="{ACA03875-64AE-6B17-8F90-3E73C5B5C31B}"/>
              </a:ext>
            </a:extLst>
          </p:cNvPr>
          <p:cNvSpPr>
            <a:spLocks noGrp="1"/>
          </p:cNvSpPr>
          <p:nvPr>
            <p:ph idx="1"/>
          </p:nvPr>
        </p:nvSpPr>
        <p:spPr/>
        <p:txBody>
          <a:bodyPr/>
          <a:lstStyle/>
          <a:p>
            <a:pPr>
              <a:spcBef>
                <a:spcPts val="500"/>
              </a:spcBef>
              <a:spcAft>
                <a:spcPts val="500"/>
              </a:spcAft>
            </a:pPr>
            <a:r>
              <a:rPr lang="en-US" altLang="en-US" b="1" dirty="0">
                <a:solidFill>
                  <a:srgbClr val="C00000"/>
                </a:solidFill>
                <a:latin typeface="+mn-lt"/>
              </a:rPr>
              <a:t>Fractional-reserve banking*</a:t>
            </a:r>
          </a:p>
          <a:p>
            <a:pPr lvl="1">
              <a:spcAft>
                <a:spcPts val="500"/>
              </a:spcAft>
              <a:buFont typeface="Arial" panose="020B0604020202020204" pitchFamily="34" charset="0"/>
              <a:buChar char="•"/>
            </a:pPr>
            <a:r>
              <a:rPr lang="en-US" altLang="en-US" dirty="0">
                <a:latin typeface="+mn-lt"/>
              </a:rPr>
              <a:t>Banking system in which banks hold only a fraction of deposits as reserves</a:t>
            </a:r>
          </a:p>
          <a:p>
            <a:pPr>
              <a:spcBef>
                <a:spcPts val="500"/>
              </a:spcBef>
              <a:spcAft>
                <a:spcPts val="500"/>
              </a:spcAft>
            </a:pPr>
            <a:r>
              <a:rPr lang="en-US" altLang="en-US" b="1" dirty="0">
                <a:solidFill>
                  <a:srgbClr val="C00000"/>
                </a:solidFill>
                <a:latin typeface="+mn-lt"/>
              </a:rPr>
              <a:t>Reserve ratio*</a:t>
            </a:r>
          </a:p>
          <a:p>
            <a:pPr lvl="1">
              <a:spcAft>
                <a:spcPts val="500"/>
              </a:spcAft>
              <a:buFont typeface="Arial" panose="020B0604020202020204" pitchFamily="34" charset="0"/>
              <a:buChar char="•"/>
            </a:pPr>
            <a:r>
              <a:rPr lang="en-US" altLang="en-US" dirty="0">
                <a:latin typeface="+mn-lt"/>
              </a:rPr>
              <a:t>Fraction of deposits that banks hold as reserves</a:t>
            </a:r>
          </a:p>
          <a:p>
            <a:pPr>
              <a:spcBef>
                <a:spcPts val="500"/>
              </a:spcBef>
              <a:spcAft>
                <a:spcPts val="500"/>
              </a:spcAft>
            </a:pPr>
            <a:r>
              <a:rPr lang="en-US" altLang="en-US" dirty="0">
                <a:latin typeface="+mn-lt"/>
              </a:rPr>
              <a:t>Reserve requirement</a:t>
            </a:r>
          </a:p>
          <a:p>
            <a:pPr lvl="1">
              <a:spcAft>
                <a:spcPts val="500"/>
              </a:spcAft>
              <a:buFont typeface="Arial" panose="020B0604020202020204" pitchFamily="34" charset="0"/>
              <a:buChar char="•"/>
            </a:pPr>
            <a:r>
              <a:rPr lang="en-US" altLang="en-US" dirty="0">
                <a:latin typeface="+mn-lt"/>
              </a:rPr>
              <a:t>Minimum amount of reserves that banks must hold; set by the Fed</a:t>
            </a:r>
            <a:endParaRPr lang="en-US" altLang="en-US" sz="1400" dirty="0">
              <a:solidFill>
                <a:srgbClr val="282F7C"/>
              </a:solidFill>
              <a:latin typeface="+mn-lt"/>
            </a:endParaRPr>
          </a:p>
          <a:p>
            <a:pPr marL="228600" marR="0" lvl="0" indent="-228600" algn="l" defTabSz="914400" rtl="0" eaLnBrk="1" fontAlgn="auto" latinLnBrk="0" hangingPunct="1">
              <a:lnSpc>
                <a:spcPct val="100000"/>
              </a:lnSpc>
              <a:spcBef>
                <a:spcPts val="5400"/>
              </a:spcBef>
              <a:spcAft>
                <a:spcPts val="50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p>
        </p:txBody>
      </p:sp>
    </p:spTree>
    <p:extLst>
      <p:ext uri="{BB962C8B-B14F-4D97-AF65-F5344CB8AC3E}">
        <p14:creationId xmlns:p14="http://schemas.microsoft.com/office/powerpoint/2010/main" val="12326905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BB53D0-C887-56D9-B3F4-16EF8772DCAB}"/>
              </a:ext>
            </a:extLst>
          </p:cNvPr>
          <p:cNvSpPr>
            <a:spLocks noGrp="1"/>
          </p:cNvSpPr>
          <p:nvPr>
            <p:ph type="title"/>
          </p:nvPr>
        </p:nvSpPr>
        <p:spPr/>
        <p:txBody>
          <a:bodyPr/>
          <a:lstStyle/>
          <a:p>
            <a:r>
              <a:rPr lang="en-US" dirty="0">
                <a:latin typeface="+mn-lt"/>
              </a:rPr>
              <a:t>Fractional‑Reserve Banking</a:t>
            </a:r>
          </a:p>
        </p:txBody>
      </p:sp>
      <p:sp>
        <p:nvSpPr>
          <p:cNvPr id="3" name="Content Placeholder 2">
            <a:extLst>
              <a:ext uri="{FF2B5EF4-FFF2-40B4-BE49-F238E27FC236}">
                <a16:creationId xmlns:a16="http://schemas.microsoft.com/office/drawing/2014/main" id="{40E2ECC2-CCB3-9301-F9B8-855D1C0FFFB8}"/>
              </a:ext>
            </a:extLst>
          </p:cNvPr>
          <p:cNvSpPr>
            <a:spLocks noGrp="1"/>
          </p:cNvSpPr>
          <p:nvPr>
            <p:ph sz="half" idx="1"/>
          </p:nvPr>
        </p:nvSpPr>
        <p:spPr>
          <a:xfrm>
            <a:off x="476843" y="1825626"/>
            <a:ext cx="11238313" cy="1280160"/>
          </a:xfrm>
        </p:spPr>
        <p:txBody>
          <a:bodyPr/>
          <a:lstStyle/>
          <a:p>
            <a:pPr>
              <a:spcBef>
                <a:spcPts val="300"/>
              </a:spcBef>
              <a:spcAft>
                <a:spcPts val="300"/>
              </a:spcAft>
            </a:pPr>
            <a:r>
              <a:rPr lang="en-US" dirty="0">
                <a:latin typeface="+mn-lt"/>
              </a:rPr>
              <a:t>When banks hold only a fraction of deposits in reserve, the banking system creates money</a:t>
            </a:r>
          </a:p>
          <a:p>
            <a:pPr>
              <a:spcBef>
                <a:spcPts val="300"/>
              </a:spcBef>
              <a:spcAft>
                <a:spcPts val="300"/>
              </a:spcAft>
            </a:pPr>
            <a:r>
              <a:rPr lang="en-US" dirty="0">
                <a:latin typeface="+mn-lt"/>
              </a:rPr>
              <a:t>Suppose that First National has a reserve ratio (</a:t>
            </a:r>
            <a:r>
              <a:rPr lang="en-US" i="1" dirty="0">
                <a:latin typeface="+mn-lt"/>
              </a:rPr>
              <a:t>R</a:t>
            </a:r>
            <a:r>
              <a:rPr lang="en-US" dirty="0">
                <a:latin typeface="+mn-lt"/>
              </a:rPr>
              <a:t>) of 1/10, or 10%</a:t>
            </a:r>
          </a:p>
        </p:txBody>
      </p:sp>
      <p:graphicFrame>
        <p:nvGraphicFramePr>
          <p:cNvPr id="6" name="Table 3">
            <a:extLst>
              <a:ext uri="{FF2B5EF4-FFF2-40B4-BE49-F238E27FC236}">
                <a16:creationId xmlns:a16="http://schemas.microsoft.com/office/drawing/2014/main" id="{8761F608-5364-49CA-9FBF-C55724ED7A49}"/>
              </a:ext>
            </a:extLst>
          </p:cNvPr>
          <p:cNvGraphicFramePr>
            <a:graphicFrameLocks noGrp="1"/>
          </p:cNvGraphicFramePr>
          <p:nvPr>
            <p:ph sz="half" idx="2"/>
            <p:extLst>
              <p:ext uri="{D42A27DB-BD31-4B8C-83A1-F6EECF244321}">
                <p14:modId xmlns:p14="http://schemas.microsoft.com/office/powerpoint/2010/main" val="1961736527"/>
              </p:ext>
            </p:extLst>
          </p:nvPr>
        </p:nvGraphicFramePr>
        <p:xfrm>
          <a:off x="2032000" y="3303643"/>
          <a:ext cx="8128000" cy="274320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322599412"/>
                    </a:ext>
                  </a:extLst>
                </a:gridCol>
                <a:gridCol w="4064000">
                  <a:extLst>
                    <a:ext uri="{9D8B030D-6E8A-4147-A177-3AD203B41FA5}">
                      <a16:colId xmlns:a16="http://schemas.microsoft.com/office/drawing/2014/main" val="2966572524"/>
                    </a:ext>
                  </a:extLst>
                </a:gridCol>
              </a:tblGrid>
              <a:tr h="48985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a:t>First National Bank</a:t>
                      </a:r>
                    </a:p>
                  </a:txBody>
                  <a:tcPr/>
                </a:tc>
                <a:tc>
                  <a:txBody>
                    <a:bodyPr/>
                    <a:lstStyle/>
                    <a:p>
                      <a:pPr algn="ctr"/>
                      <a:endParaRPr lang="en-US" sz="2400" b="1" dirty="0"/>
                    </a:p>
                  </a:txBody>
                  <a:tcPr/>
                </a:tc>
                <a:extLst>
                  <a:ext uri="{0D108BD9-81ED-4DB2-BD59-A6C34878D82A}">
                    <a16:rowId xmlns:a16="http://schemas.microsoft.com/office/drawing/2014/main" val="3216186350"/>
                  </a:ext>
                </a:extLst>
              </a:tr>
              <a:tr h="489858">
                <a:tc>
                  <a:txBody>
                    <a:bodyPr/>
                    <a:lstStyle/>
                    <a:p>
                      <a:pPr algn="ctr"/>
                      <a:r>
                        <a:rPr lang="en-US" sz="2400" b="1" dirty="0"/>
                        <a:t>Assets</a:t>
                      </a:r>
                    </a:p>
                  </a:txBody>
                  <a:tcPr/>
                </a:tc>
                <a:tc>
                  <a:txBody>
                    <a:bodyPr/>
                    <a:lstStyle/>
                    <a:p>
                      <a:pPr algn="ctr"/>
                      <a:r>
                        <a:rPr lang="en-US" sz="2400" b="1" dirty="0"/>
                        <a:t>Liabilities</a:t>
                      </a:r>
                    </a:p>
                  </a:txBody>
                  <a:tcPr/>
                </a:tc>
                <a:extLst>
                  <a:ext uri="{0D108BD9-81ED-4DB2-BD59-A6C34878D82A}">
                    <a16:rowId xmlns:a16="http://schemas.microsoft.com/office/drawing/2014/main" val="802440873"/>
                  </a:ext>
                </a:extLst>
              </a:tr>
              <a:tr h="881742">
                <a:tc>
                  <a:txBody>
                    <a:bodyPr/>
                    <a:lstStyle/>
                    <a:p>
                      <a:pPr algn="r"/>
                      <a:r>
                        <a:rPr lang="en-US" sz="2400" dirty="0"/>
                        <a:t>Reserves</a:t>
                      </a:r>
                    </a:p>
                    <a:p>
                      <a:pPr algn="r"/>
                      <a:r>
                        <a:rPr lang="en-US" sz="2400" dirty="0"/>
                        <a:t>$10.00</a:t>
                      </a:r>
                    </a:p>
                  </a:txBody>
                  <a:tcPr/>
                </a:tc>
                <a:tc>
                  <a:txBody>
                    <a:bodyPr/>
                    <a:lstStyle/>
                    <a:p>
                      <a:pPr algn="r"/>
                      <a:r>
                        <a:rPr lang="en-US" sz="2400" dirty="0"/>
                        <a:t>Deposits</a:t>
                      </a:r>
                    </a:p>
                    <a:p>
                      <a:pPr algn="r"/>
                      <a:r>
                        <a:rPr lang="en-US" sz="2400" dirty="0"/>
                        <a:t>$100.00</a:t>
                      </a:r>
                    </a:p>
                  </a:txBody>
                  <a:tcPr/>
                </a:tc>
                <a:extLst>
                  <a:ext uri="{0D108BD9-81ED-4DB2-BD59-A6C34878D82A}">
                    <a16:rowId xmlns:a16="http://schemas.microsoft.com/office/drawing/2014/main" val="2216285768"/>
                  </a:ext>
                </a:extLst>
              </a:tr>
              <a:tr h="881742">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2400" dirty="0"/>
                        <a:t>Loans</a:t>
                      </a:r>
                    </a:p>
                    <a:p>
                      <a:pPr marL="0" marR="0" lvl="0" indent="0" algn="r" defTabSz="914400" rtl="0" eaLnBrk="1" fontAlgn="auto" latinLnBrk="0" hangingPunct="1">
                        <a:lnSpc>
                          <a:spcPct val="100000"/>
                        </a:lnSpc>
                        <a:spcBef>
                          <a:spcPts val="0"/>
                        </a:spcBef>
                        <a:spcAft>
                          <a:spcPts val="0"/>
                        </a:spcAft>
                        <a:buClrTx/>
                        <a:buSzTx/>
                        <a:buFontTx/>
                        <a:buNone/>
                        <a:tabLst/>
                        <a:defRPr/>
                      </a:pPr>
                      <a:r>
                        <a:rPr lang="en-US" sz="2400" dirty="0"/>
                        <a:t>90.00</a:t>
                      </a:r>
                    </a:p>
                  </a:txBody>
                  <a:tcPr/>
                </a:tc>
                <a:tc>
                  <a:txBody>
                    <a:bodyPr/>
                    <a:lstStyle/>
                    <a:p>
                      <a:pPr algn="r"/>
                      <a:endParaRPr lang="en-US" sz="2400" dirty="0"/>
                    </a:p>
                  </a:txBody>
                  <a:tcPr/>
                </a:tc>
                <a:extLst>
                  <a:ext uri="{0D108BD9-81ED-4DB2-BD59-A6C34878D82A}">
                    <a16:rowId xmlns:a16="http://schemas.microsoft.com/office/drawing/2014/main" val="777464616"/>
                  </a:ext>
                </a:extLst>
              </a:tr>
            </a:tbl>
          </a:graphicData>
        </a:graphic>
      </p:graphicFrame>
    </p:spTree>
    <p:extLst>
      <p:ext uri="{BB962C8B-B14F-4D97-AF65-F5344CB8AC3E}">
        <p14:creationId xmlns:p14="http://schemas.microsoft.com/office/powerpoint/2010/main" val="4258358076"/>
      </p:ext>
    </p:extLst>
  </p:cSld>
  <p:clrMapOvr>
    <a:masterClrMapping/>
  </p:clrMapOvr>
  <p:extLst mod="1"/>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549724-C5D3-650D-4377-EF780374FBC6}"/>
              </a:ext>
            </a:extLst>
          </p:cNvPr>
          <p:cNvSpPr>
            <a:spLocks noGrp="1"/>
          </p:cNvSpPr>
          <p:nvPr>
            <p:ph type="title"/>
          </p:nvPr>
        </p:nvSpPr>
        <p:spPr/>
        <p:txBody>
          <a:bodyPr/>
          <a:lstStyle/>
          <a:p>
            <a:r>
              <a:rPr lang="en-US" dirty="0">
                <a:latin typeface="+mn-lt"/>
              </a:rPr>
              <a:t>Creation of Money (1 of 2)</a:t>
            </a:r>
          </a:p>
        </p:txBody>
      </p:sp>
      <p:sp>
        <p:nvSpPr>
          <p:cNvPr id="3" name="Content Placeholder 2">
            <a:extLst>
              <a:ext uri="{FF2B5EF4-FFF2-40B4-BE49-F238E27FC236}">
                <a16:creationId xmlns:a16="http://schemas.microsoft.com/office/drawing/2014/main" id="{43C832E1-8A5E-8CB7-2E16-9AF3D1B9DA2B}"/>
              </a:ext>
            </a:extLst>
          </p:cNvPr>
          <p:cNvSpPr>
            <a:spLocks noGrp="1"/>
          </p:cNvSpPr>
          <p:nvPr>
            <p:ph sz="half" idx="1"/>
          </p:nvPr>
        </p:nvSpPr>
        <p:spPr>
          <a:xfrm>
            <a:off x="476843" y="1825624"/>
            <a:ext cx="11241915" cy="4297680"/>
          </a:xfrm>
        </p:spPr>
        <p:txBody>
          <a:bodyPr/>
          <a:lstStyle/>
          <a:p>
            <a:pPr algn="l"/>
            <a:r>
              <a:rPr lang="en-US" sz="2000" b="0" i="0" u="none" strike="noStrike" baseline="0" dirty="0">
                <a:latin typeface="+mn-lt"/>
              </a:rPr>
              <a:t>Suppose the borrower from First National uses the $90 to buy something from someone who then deposits the currency in Second National Bank; process goes on and on</a:t>
            </a:r>
            <a:endParaRPr lang="en-US" sz="2000" dirty="0">
              <a:latin typeface="+mn-lt"/>
            </a:endParaRPr>
          </a:p>
        </p:txBody>
      </p:sp>
      <p:graphicFrame>
        <p:nvGraphicFramePr>
          <p:cNvPr id="9" name="Table 3">
            <a:extLst>
              <a:ext uri="{FF2B5EF4-FFF2-40B4-BE49-F238E27FC236}">
                <a16:creationId xmlns:a16="http://schemas.microsoft.com/office/drawing/2014/main" id="{71BB8DD6-8FAD-4A64-8158-5408E48B4141}"/>
              </a:ext>
            </a:extLst>
          </p:cNvPr>
          <p:cNvGraphicFramePr>
            <a:graphicFrameLocks noGrp="1"/>
          </p:cNvGraphicFramePr>
          <p:nvPr>
            <p:ph sz="half" idx="2"/>
            <p:extLst>
              <p:ext uri="{D42A27DB-BD31-4B8C-83A1-F6EECF244321}">
                <p14:modId xmlns:p14="http://schemas.microsoft.com/office/powerpoint/2010/main" val="3044208168"/>
              </p:ext>
            </p:extLst>
          </p:nvPr>
        </p:nvGraphicFramePr>
        <p:xfrm>
          <a:off x="2122027" y="2634788"/>
          <a:ext cx="9129046" cy="3383280"/>
        </p:xfrm>
        <a:graphic>
          <a:graphicData uri="http://schemas.openxmlformats.org/drawingml/2006/table">
            <a:tbl>
              <a:tblPr firstRow="1" bandRow="1">
                <a:tableStyleId>{5C22544A-7EE6-4342-B048-85BDC9FD1C3A}</a:tableStyleId>
              </a:tblPr>
              <a:tblGrid>
                <a:gridCol w="4564523">
                  <a:extLst>
                    <a:ext uri="{9D8B030D-6E8A-4147-A177-3AD203B41FA5}">
                      <a16:colId xmlns:a16="http://schemas.microsoft.com/office/drawing/2014/main" val="322599412"/>
                    </a:ext>
                  </a:extLst>
                </a:gridCol>
                <a:gridCol w="4564523">
                  <a:extLst>
                    <a:ext uri="{9D8B030D-6E8A-4147-A177-3AD203B41FA5}">
                      <a16:colId xmlns:a16="http://schemas.microsoft.com/office/drawing/2014/main" val="2966572524"/>
                    </a:ext>
                  </a:extLst>
                </a:gridCol>
              </a:tblGrid>
              <a:tr h="29475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Second National Bank</a:t>
                      </a:r>
                    </a:p>
                  </a:txBody>
                  <a:tcPr marT="18288" marB="18288"/>
                </a:tc>
                <a:tc>
                  <a:txBody>
                    <a:bodyPr/>
                    <a:lstStyle/>
                    <a:p>
                      <a:pPr algn="ctr"/>
                      <a:endParaRPr lang="en-US" sz="1600" b="1" dirty="0"/>
                    </a:p>
                  </a:txBody>
                  <a:tcPr marT="18288" marB="18288"/>
                </a:tc>
                <a:extLst>
                  <a:ext uri="{0D108BD9-81ED-4DB2-BD59-A6C34878D82A}">
                    <a16:rowId xmlns:a16="http://schemas.microsoft.com/office/drawing/2014/main" val="743175974"/>
                  </a:ext>
                </a:extLst>
              </a:tr>
              <a:tr h="294755">
                <a:tc>
                  <a:txBody>
                    <a:bodyPr/>
                    <a:lstStyle/>
                    <a:p>
                      <a:pPr algn="ctr"/>
                      <a:r>
                        <a:rPr lang="en-US" sz="1600" b="1" dirty="0"/>
                        <a:t>Assets</a:t>
                      </a:r>
                    </a:p>
                  </a:txBody>
                  <a:tcPr marT="18288" marB="18288"/>
                </a:tc>
                <a:tc>
                  <a:txBody>
                    <a:bodyPr/>
                    <a:lstStyle/>
                    <a:p>
                      <a:pPr algn="ctr"/>
                      <a:r>
                        <a:rPr lang="en-US" sz="1600" b="1" dirty="0"/>
                        <a:t>Liabilities</a:t>
                      </a:r>
                    </a:p>
                  </a:txBody>
                  <a:tcPr marT="18288" marB="18288"/>
                </a:tc>
                <a:extLst>
                  <a:ext uri="{0D108BD9-81ED-4DB2-BD59-A6C34878D82A}">
                    <a16:rowId xmlns:a16="http://schemas.microsoft.com/office/drawing/2014/main" val="802440873"/>
                  </a:ext>
                </a:extLst>
              </a:tr>
              <a:tr h="551065">
                <a:tc>
                  <a:txBody>
                    <a:bodyPr/>
                    <a:lstStyle/>
                    <a:p>
                      <a:pPr algn="r"/>
                      <a:r>
                        <a:rPr lang="en-US" sz="1600" dirty="0"/>
                        <a:t>Reserves</a:t>
                      </a:r>
                    </a:p>
                    <a:p>
                      <a:pPr algn="r"/>
                      <a:r>
                        <a:rPr lang="en-US" sz="1600" dirty="0"/>
                        <a:t>$ 9.00</a:t>
                      </a:r>
                    </a:p>
                  </a:txBody>
                  <a:tcPr marT="18288" marB="18288"/>
                </a:tc>
                <a:tc>
                  <a:txBody>
                    <a:bodyPr/>
                    <a:lstStyle/>
                    <a:p>
                      <a:pPr algn="r"/>
                      <a:r>
                        <a:rPr lang="en-US" sz="1600" dirty="0"/>
                        <a:t>Deposits</a:t>
                      </a:r>
                    </a:p>
                    <a:p>
                      <a:pPr algn="r"/>
                      <a:r>
                        <a:rPr lang="en-US" sz="1600" dirty="0"/>
                        <a:t>$90.00</a:t>
                      </a:r>
                    </a:p>
                  </a:txBody>
                  <a:tcPr marT="18288" marB="18288"/>
                </a:tc>
                <a:extLst>
                  <a:ext uri="{0D108BD9-81ED-4DB2-BD59-A6C34878D82A}">
                    <a16:rowId xmlns:a16="http://schemas.microsoft.com/office/drawing/2014/main" val="2216285768"/>
                  </a:ext>
                </a:extLst>
              </a:tr>
              <a:tr h="551065">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600" dirty="0"/>
                        <a:t>Loans</a:t>
                      </a:r>
                    </a:p>
                    <a:p>
                      <a:pPr marL="0" marR="0" lvl="0" indent="0" algn="r" defTabSz="914400" rtl="0" eaLnBrk="1" fontAlgn="auto" latinLnBrk="0" hangingPunct="1">
                        <a:lnSpc>
                          <a:spcPct val="100000"/>
                        </a:lnSpc>
                        <a:spcBef>
                          <a:spcPts val="0"/>
                        </a:spcBef>
                        <a:spcAft>
                          <a:spcPts val="0"/>
                        </a:spcAft>
                        <a:buClrTx/>
                        <a:buSzTx/>
                        <a:buFontTx/>
                        <a:buNone/>
                        <a:tabLst/>
                        <a:defRPr/>
                      </a:pPr>
                      <a:r>
                        <a:rPr lang="en-US" sz="1600" dirty="0"/>
                        <a:t>81.00</a:t>
                      </a:r>
                    </a:p>
                  </a:txBody>
                  <a:tcPr marT="18288" marB="18288"/>
                </a:tc>
                <a:tc>
                  <a:txBody>
                    <a:bodyPr/>
                    <a:lstStyle/>
                    <a:p>
                      <a:pPr algn="r"/>
                      <a:endParaRPr lang="en-US" sz="1600" dirty="0"/>
                    </a:p>
                  </a:txBody>
                  <a:tcPr marT="18288" marB="18288"/>
                </a:tc>
                <a:extLst>
                  <a:ext uri="{0D108BD9-81ED-4DB2-BD59-A6C34878D82A}">
                    <a16:rowId xmlns:a16="http://schemas.microsoft.com/office/drawing/2014/main" val="777464616"/>
                  </a:ext>
                </a:extLst>
              </a:tr>
              <a:tr h="29475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solidFill>
                            <a:schemeClr val="bg1"/>
                          </a:solidFill>
                        </a:rPr>
                        <a:t>Third National Bank</a:t>
                      </a:r>
                    </a:p>
                  </a:txBody>
                  <a:tcPr marT="18288" marB="18288">
                    <a:solidFill>
                      <a:srgbClr val="292F7C"/>
                    </a:solidFill>
                  </a:tcPr>
                </a:tc>
                <a:tc>
                  <a:txBody>
                    <a:bodyPr/>
                    <a:lstStyle/>
                    <a:p>
                      <a:pPr algn="ctr"/>
                      <a:endParaRPr lang="en-US" sz="1600" b="0" dirty="0">
                        <a:solidFill>
                          <a:schemeClr val="bg1"/>
                        </a:solidFill>
                      </a:endParaRPr>
                    </a:p>
                  </a:txBody>
                  <a:tcPr marT="18288" marB="18288">
                    <a:solidFill>
                      <a:srgbClr val="292F7C"/>
                    </a:solidFill>
                  </a:tcPr>
                </a:tc>
                <a:extLst>
                  <a:ext uri="{0D108BD9-81ED-4DB2-BD59-A6C34878D82A}">
                    <a16:rowId xmlns:a16="http://schemas.microsoft.com/office/drawing/2014/main" val="379435045"/>
                  </a:ext>
                </a:extLst>
              </a:tr>
              <a:tr h="294755">
                <a:tc>
                  <a:txBody>
                    <a:bodyPr/>
                    <a:lstStyle/>
                    <a:p>
                      <a:pPr algn="ctr"/>
                      <a:r>
                        <a:rPr lang="en-US" sz="1600" b="1" dirty="0"/>
                        <a:t>Assets</a:t>
                      </a:r>
                    </a:p>
                  </a:txBody>
                  <a:tcPr marT="18288" marB="18288"/>
                </a:tc>
                <a:tc>
                  <a:txBody>
                    <a:bodyPr/>
                    <a:lstStyle/>
                    <a:p>
                      <a:pPr algn="ctr"/>
                      <a:r>
                        <a:rPr lang="en-US" sz="1600" b="1" dirty="0"/>
                        <a:t>Liabilities</a:t>
                      </a:r>
                    </a:p>
                  </a:txBody>
                  <a:tcPr marT="18288" marB="18288"/>
                </a:tc>
                <a:extLst>
                  <a:ext uri="{0D108BD9-81ED-4DB2-BD59-A6C34878D82A}">
                    <a16:rowId xmlns:a16="http://schemas.microsoft.com/office/drawing/2014/main" val="766330684"/>
                  </a:ext>
                </a:extLst>
              </a:tr>
              <a:tr h="551065">
                <a:tc>
                  <a:txBody>
                    <a:bodyPr/>
                    <a:lstStyle/>
                    <a:p>
                      <a:pPr algn="r"/>
                      <a:r>
                        <a:rPr lang="en-US" sz="1600" dirty="0"/>
                        <a:t>Reserves</a:t>
                      </a:r>
                    </a:p>
                    <a:p>
                      <a:pPr algn="r"/>
                      <a:r>
                        <a:rPr lang="en-US" sz="1600" dirty="0"/>
                        <a:t>$ 8.10</a:t>
                      </a:r>
                    </a:p>
                  </a:txBody>
                  <a:tcPr marT="18288" marB="18288"/>
                </a:tc>
                <a:tc>
                  <a:txBody>
                    <a:bodyPr/>
                    <a:lstStyle/>
                    <a:p>
                      <a:pPr algn="r"/>
                      <a:r>
                        <a:rPr lang="en-US" sz="1600" dirty="0"/>
                        <a:t>Deposits</a:t>
                      </a:r>
                    </a:p>
                    <a:p>
                      <a:pPr algn="r"/>
                      <a:r>
                        <a:rPr lang="en-US" sz="1600" dirty="0"/>
                        <a:t>$81.00</a:t>
                      </a:r>
                    </a:p>
                  </a:txBody>
                  <a:tcPr marT="18288" marB="18288"/>
                </a:tc>
                <a:extLst>
                  <a:ext uri="{0D108BD9-81ED-4DB2-BD59-A6C34878D82A}">
                    <a16:rowId xmlns:a16="http://schemas.microsoft.com/office/drawing/2014/main" val="1387541227"/>
                  </a:ext>
                </a:extLst>
              </a:tr>
              <a:tr h="551065">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600" dirty="0"/>
                        <a:t>Loans</a:t>
                      </a:r>
                    </a:p>
                    <a:p>
                      <a:pPr marL="0" marR="0" lvl="0" indent="0" algn="r" defTabSz="914400" rtl="0" eaLnBrk="1" fontAlgn="auto" latinLnBrk="0" hangingPunct="1">
                        <a:lnSpc>
                          <a:spcPct val="100000"/>
                        </a:lnSpc>
                        <a:spcBef>
                          <a:spcPts val="0"/>
                        </a:spcBef>
                        <a:spcAft>
                          <a:spcPts val="0"/>
                        </a:spcAft>
                        <a:buClrTx/>
                        <a:buSzTx/>
                        <a:buFontTx/>
                        <a:buNone/>
                        <a:tabLst/>
                        <a:defRPr/>
                      </a:pPr>
                      <a:r>
                        <a:rPr lang="en-US" sz="1600" dirty="0"/>
                        <a:t>72.90</a:t>
                      </a:r>
                    </a:p>
                  </a:txBody>
                  <a:tcPr marT="18288" marB="18288"/>
                </a:tc>
                <a:tc>
                  <a:txBody>
                    <a:bodyPr/>
                    <a:lstStyle/>
                    <a:p>
                      <a:pPr algn="r"/>
                      <a:endParaRPr lang="en-US" sz="1600" dirty="0"/>
                    </a:p>
                  </a:txBody>
                  <a:tcPr marT="18288" marB="18288"/>
                </a:tc>
                <a:extLst>
                  <a:ext uri="{0D108BD9-81ED-4DB2-BD59-A6C34878D82A}">
                    <a16:rowId xmlns:a16="http://schemas.microsoft.com/office/drawing/2014/main" val="3357609131"/>
                  </a:ext>
                </a:extLst>
              </a:tr>
            </a:tbl>
          </a:graphicData>
        </a:graphic>
      </p:graphicFrame>
    </p:spTree>
    <p:extLst>
      <p:ext uri="{BB962C8B-B14F-4D97-AF65-F5344CB8AC3E}">
        <p14:creationId xmlns:p14="http://schemas.microsoft.com/office/powerpoint/2010/main" val="773146714"/>
      </p:ext>
    </p:extLst>
  </p:cSld>
  <p:clrMapOvr>
    <a:masterClrMapping/>
  </p:clrMapOvr>
  <p:extLst mod="1"/>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69F471-4D21-BA62-4C10-F7F0111AE5FE}"/>
              </a:ext>
            </a:extLst>
          </p:cNvPr>
          <p:cNvSpPr>
            <a:spLocks noGrp="1"/>
          </p:cNvSpPr>
          <p:nvPr>
            <p:ph type="title"/>
          </p:nvPr>
        </p:nvSpPr>
        <p:spPr/>
        <p:txBody>
          <a:bodyPr/>
          <a:lstStyle/>
          <a:p>
            <a:r>
              <a:rPr lang="en-US" dirty="0">
                <a:latin typeface="+mn-lt"/>
              </a:rPr>
              <a:t>Creation of Money (2 of 2)</a:t>
            </a:r>
          </a:p>
        </p:txBody>
      </p:sp>
      <p:graphicFrame>
        <p:nvGraphicFramePr>
          <p:cNvPr id="5" name="Table 2" descr="A table with 8 rows and 2 columns. ">
            <a:extLst>
              <a:ext uri="{FF2B5EF4-FFF2-40B4-BE49-F238E27FC236}">
                <a16:creationId xmlns:a16="http://schemas.microsoft.com/office/drawing/2014/main" id="{11EB7E42-AC75-4CD7-B9A6-DA15AC0FB7DA}"/>
              </a:ext>
            </a:extLst>
          </p:cNvPr>
          <p:cNvGraphicFramePr>
            <a:graphicFrameLocks noGrp="1"/>
          </p:cNvGraphicFramePr>
          <p:nvPr>
            <p:ph idx="1"/>
            <p:extLst>
              <p:ext uri="{D42A27DB-BD31-4B8C-83A1-F6EECF244321}">
                <p14:modId xmlns:p14="http://schemas.microsoft.com/office/powerpoint/2010/main" val="2528252629"/>
              </p:ext>
            </p:extLst>
          </p:nvPr>
        </p:nvGraphicFramePr>
        <p:xfrm>
          <a:off x="1249680" y="1989556"/>
          <a:ext cx="9692640" cy="3201876"/>
        </p:xfrm>
        <a:graphic>
          <a:graphicData uri="http://schemas.openxmlformats.org/drawingml/2006/table">
            <a:tbl>
              <a:tblPr firstRow="1">
                <a:tableStyleId>{5940675A-B579-460E-94D1-54222C63F5DA}</a:tableStyleId>
              </a:tblPr>
              <a:tblGrid>
                <a:gridCol w="5303520">
                  <a:extLst>
                    <a:ext uri="{9D8B030D-6E8A-4147-A177-3AD203B41FA5}">
                      <a16:colId xmlns:a16="http://schemas.microsoft.com/office/drawing/2014/main" val="20000"/>
                    </a:ext>
                  </a:extLst>
                </a:gridCol>
                <a:gridCol w="4389120">
                  <a:extLst>
                    <a:ext uri="{9D8B030D-6E8A-4147-A177-3AD203B41FA5}">
                      <a16:colId xmlns:a16="http://schemas.microsoft.com/office/drawing/2014/main" val="20001"/>
                    </a:ext>
                  </a:extLst>
                </a:gridCol>
              </a:tblGrid>
              <a:tr h="533646">
                <a:tc>
                  <a:txBody>
                    <a:bodyPr/>
                    <a:lstStyle/>
                    <a:p>
                      <a:r>
                        <a:rPr lang="en-US" sz="2400" dirty="0">
                          <a:latin typeface="+mn-lt"/>
                        </a:rPr>
                        <a:t>Original deposit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2400" dirty="0">
                          <a:latin typeface="+mn-lt"/>
                        </a:rPr>
                        <a:t>= $</a:t>
                      </a:r>
                      <a:r>
                        <a:rPr lang="en-US" sz="2400" baseline="0" dirty="0">
                          <a:latin typeface="+mn-lt"/>
                        </a:rPr>
                        <a:t>100.00</a:t>
                      </a:r>
                      <a:endParaRPr lang="en-US" sz="2400" dirty="0">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533646">
                <a:tc>
                  <a:txBody>
                    <a:bodyPr/>
                    <a:lstStyle/>
                    <a:p>
                      <a:r>
                        <a:rPr lang="en-CA" sz="2400" dirty="0">
                          <a:latin typeface="+mn-lt"/>
                        </a:rPr>
                        <a:t>First National lending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kern="1200" dirty="0">
                          <a:solidFill>
                            <a:schemeClr val="tx1"/>
                          </a:solidFill>
                          <a:effectLst/>
                          <a:latin typeface="+mn-lt"/>
                          <a:ea typeface="+mn-ea"/>
                          <a:cs typeface="+mn-cs"/>
                        </a:rPr>
                        <a:t>= $90.00 [= .9 × $100.00]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533646">
                <a:tc>
                  <a:txBody>
                    <a:bodyPr/>
                    <a:lstStyle/>
                    <a:p>
                      <a:r>
                        <a:rPr lang="en-US" sz="2400" dirty="0">
                          <a:latin typeface="+mn-lt"/>
                        </a:rPr>
                        <a:t>Second National lending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kern="1200" dirty="0">
                          <a:solidFill>
                            <a:schemeClr val="tx1"/>
                          </a:solidFill>
                          <a:effectLst/>
                          <a:latin typeface="+mn-lt"/>
                          <a:ea typeface="+mn-ea"/>
                          <a:cs typeface="+mn-cs"/>
                        </a:rPr>
                        <a:t>= $81.00 [= .9 × $90.00]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533646">
                <a:tc>
                  <a:txBody>
                    <a:bodyPr/>
                    <a:lstStyle/>
                    <a:p>
                      <a:r>
                        <a:rPr lang="en-CA" sz="2400" dirty="0">
                          <a:latin typeface="+mn-lt"/>
                        </a:rPr>
                        <a:t>Third National lending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kern="1200" dirty="0">
                          <a:solidFill>
                            <a:schemeClr val="tx1"/>
                          </a:solidFill>
                          <a:effectLst/>
                          <a:latin typeface="+mn-lt"/>
                          <a:ea typeface="+mn-ea"/>
                          <a:cs typeface="+mn-cs"/>
                        </a:rPr>
                        <a:t>= $72.90 [= .9 × $81.00]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533646">
                <a:tc>
                  <a:txBody>
                    <a:bodyPr/>
                    <a:lstStyle/>
                    <a:p>
                      <a:pPr algn="l"/>
                      <a:r>
                        <a:rPr lang="en-CA" sz="2400" dirty="0">
                          <a:latin typeface="+mn-lt"/>
                        </a:rPr>
                        <a:t>etc.</a:t>
                      </a:r>
                      <a:endParaRPr lang="en-US" sz="2400" dirty="0">
                        <a:latin typeface="+mn-l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sz="2400" kern="1200" dirty="0">
                        <a:solidFill>
                          <a:schemeClr val="tx1"/>
                        </a:solidFill>
                        <a:effectLst/>
                        <a:latin typeface="+mn-lt"/>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533646">
                <a:tc>
                  <a:txBody>
                    <a:bodyPr/>
                    <a:lstStyle/>
                    <a:p>
                      <a:r>
                        <a:rPr lang="en-US" sz="2400" dirty="0">
                          <a:latin typeface="+mn-lt"/>
                        </a:rPr>
                        <a:t>Total money supply</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kern="1200" dirty="0">
                          <a:solidFill>
                            <a:schemeClr val="tx1"/>
                          </a:solidFill>
                          <a:effectLst/>
                          <a:latin typeface="+mn-lt"/>
                          <a:ea typeface="+mn-ea"/>
                          <a:cs typeface="+mn-cs"/>
                        </a:rPr>
                        <a:t> = $1,000.00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9524789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A5CDB-33E4-3FE6-3EBA-FB8D48E87DDF}"/>
              </a:ext>
            </a:extLst>
          </p:cNvPr>
          <p:cNvSpPr>
            <a:spLocks noGrp="1"/>
          </p:cNvSpPr>
          <p:nvPr>
            <p:ph type="title"/>
          </p:nvPr>
        </p:nvSpPr>
        <p:spPr/>
        <p:txBody>
          <a:bodyPr/>
          <a:lstStyle/>
          <a:p>
            <a:r>
              <a:rPr lang="en-US" dirty="0">
                <a:latin typeface="+mn-lt"/>
              </a:rPr>
              <a:t>The Money Multiplier</a:t>
            </a:r>
          </a:p>
        </p:txBody>
      </p:sp>
      <p:sp>
        <p:nvSpPr>
          <p:cNvPr id="3" name="Content Placeholder 2">
            <a:extLst>
              <a:ext uri="{FF2B5EF4-FFF2-40B4-BE49-F238E27FC236}">
                <a16:creationId xmlns:a16="http://schemas.microsoft.com/office/drawing/2014/main" id="{34F9DBD4-A79F-6E8C-B984-EC757B423851}"/>
              </a:ext>
            </a:extLst>
          </p:cNvPr>
          <p:cNvSpPr>
            <a:spLocks noGrp="1"/>
          </p:cNvSpPr>
          <p:nvPr>
            <p:ph idx="1"/>
          </p:nvPr>
        </p:nvSpPr>
        <p:spPr/>
        <p:txBody>
          <a:bodyPr/>
          <a:lstStyle/>
          <a:p>
            <a:r>
              <a:rPr lang="en-US" b="1" dirty="0">
                <a:solidFill>
                  <a:srgbClr val="C00000"/>
                </a:solidFill>
                <a:latin typeface="+mn-lt"/>
              </a:rPr>
              <a:t>Money multiplier*</a:t>
            </a:r>
          </a:p>
          <a:p>
            <a:pPr lvl="1">
              <a:buFont typeface="Arial" panose="020B0604020202020204" pitchFamily="34" charset="0"/>
              <a:buChar char="•"/>
            </a:pPr>
            <a:r>
              <a:rPr lang="en-US" dirty="0">
                <a:latin typeface="+mn-lt"/>
              </a:rPr>
              <a:t>The amount of money that results from each dollar of reserves</a:t>
            </a:r>
          </a:p>
          <a:p>
            <a:pPr lvl="1">
              <a:buFont typeface="Arial" panose="020B0604020202020204" pitchFamily="34" charset="0"/>
              <a:buChar char="•"/>
            </a:pPr>
            <a:r>
              <a:rPr lang="en-US" altLang="en-US" dirty="0">
                <a:latin typeface="+mn-lt"/>
              </a:rPr>
              <a:t>Reciprocal of the reserve ratio = 1/</a:t>
            </a:r>
            <a:r>
              <a:rPr lang="en-US" altLang="en-US" i="1" dirty="0">
                <a:latin typeface="+mn-lt"/>
              </a:rPr>
              <a:t>R</a:t>
            </a:r>
          </a:p>
          <a:p>
            <a:r>
              <a:rPr lang="en-US" altLang="en-US" dirty="0">
                <a:latin typeface="+mn-lt"/>
              </a:rPr>
              <a:t>The higher the reserve ratio</a:t>
            </a:r>
          </a:p>
          <a:p>
            <a:pPr lvl="1">
              <a:buFont typeface="Arial" panose="020B0604020202020204" pitchFamily="34" charset="0"/>
              <a:buChar char="•"/>
            </a:pPr>
            <a:r>
              <a:rPr lang="en-US" altLang="en-US" dirty="0">
                <a:latin typeface="+mn-lt"/>
              </a:rPr>
              <a:t>The less of each deposit banks loan out</a:t>
            </a:r>
          </a:p>
          <a:p>
            <a:pPr lvl="1">
              <a:buFont typeface="Arial" panose="020B0604020202020204" pitchFamily="34" charset="0"/>
              <a:buChar char="•"/>
            </a:pPr>
            <a:r>
              <a:rPr lang="en-US" altLang="en-US" dirty="0">
                <a:latin typeface="+mn-lt"/>
              </a:rPr>
              <a:t>The smaller the money multiplier</a:t>
            </a:r>
            <a:endParaRPr kumimoji="0" lang="en-US" altLang="en-US" sz="1400" b="0" i="0" u="none" strike="noStrike" kern="1200" cap="none" spc="0" normalizeH="0" baseline="0" noProof="0" dirty="0">
              <a:ln>
                <a:noFill/>
              </a:ln>
              <a:solidFill>
                <a:srgbClr val="282F7C"/>
              </a:solidFill>
              <a:effectLst/>
              <a:uLnTx/>
              <a:uFillTx/>
              <a:latin typeface="+mn-lt"/>
              <a:ea typeface="+mn-ea"/>
              <a:cs typeface="+mn-cs"/>
            </a:endParaRPr>
          </a:p>
          <a:p>
            <a:pPr marL="228600" marR="0" lvl="0" indent="-228600" algn="l" defTabSz="914400" rtl="0" eaLnBrk="1" fontAlgn="auto" latinLnBrk="0" hangingPunct="1">
              <a:lnSpc>
                <a:spcPct val="100000"/>
              </a:lnSpc>
              <a:spcBef>
                <a:spcPts val="54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lang="en-US" altLang="en-US" sz="2800" dirty="0">
              <a:latin typeface="+mn-lt"/>
            </a:endParaRPr>
          </a:p>
        </p:txBody>
      </p:sp>
    </p:spTree>
    <p:extLst>
      <p:ext uri="{BB962C8B-B14F-4D97-AF65-F5344CB8AC3E}">
        <p14:creationId xmlns:p14="http://schemas.microsoft.com/office/powerpoint/2010/main" val="12002482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06E20-940D-55B0-536F-55B447F1AB0B}"/>
              </a:ext>
            </a:extLst>
          </p:cNvPr>
          <p:cNvSpPr>
            <a:spLocks noGrp="1"/>
          </p:cNvSpPr>
          <p:nvPr>
            <p:ph type="title"/>
          </p:nvPr>
        </p:nvSpPr>
        <p:spPr/>
        <p:txBody>
          <a:bodyPr/>
          <a:lstStyle/>
          <a:p>
            <a:r>
              <a:rPr lang="en-US" dirty="0">
                <a:latin typeface="+mn-lt"/>
              </a:rPr>
              <a:t>Active Learning 2: Banks and the Money Supply</a:t>
            </a:r>
          </a:p>
        </p:txBody>
      </p:sp>
      <p:sp>
        <p:nvSpPr>
          <p:cNvPr id="3" name="Content Placeholder 2">
            <a:extLst>
              <a:ext uri="{FF2B5EF4-FFF2-40B4-BE49-F238E27FC236}">
                <a16:creationId xmlns:a16="http://schemas.microsoft.com/office/drawing/2014/main" id="{3AEA210C-7A0E-D53E-4CCF-6E9671A99A56}"/>
              </a:ext>
            </a:extLst>
          </p:cNvPr>
          <p:cNvSpPr>
            <a:spLocks noGrp="1"/>
          </p:cNvSpPr>
          <p:nvPr>
            <p:ph idx="1"/>
          </p:nvPr>
        </p:nvSpPr>
        <p:spPr/>
        <p:txBody>
          <a:bodyPr/>
          <a:lstStyle/>
          <a:p>
            <a:r>
              <a:rPr lang="en-US" dirty="0">
                <a:latin typeface="+mn-lt"/>
              </a:rPr>
              <a:t>While cleaning his apartment, Hakeem finds a $50 bill under the couch. He deposits the bill in his checking account at Chase Bank. The reserve ratio is 10% of deposits.</a:t>
            </a:r>
          </a:p>
          <a:p>
            <a:pPr marL="914400" lvl="1" indent="-457200">
              <a:buFont typeface="+mj-lt"/>
              <a:buAutoNum type="alphaUcPeriod"/>
            </a:pPr>
            <a:r>
              <a:rPr lang="en-US" dirty="0">
                <a:latin typeface="+mn-lt"/>
              </a:rPr>
              <a:t>What is the maximum amount that the money supply could increase? </a:t>
            </a:r>
          </a:p>
          <a:p>
            <a:pPr marL="914400" lvl="1" indent="-457200">
              <a:buFont typeface="+mj-lt"/>
              <a:buAutoNum type="alphaUcPeriod"/>
            </a:pPr>
            <a:r>
              <a:rPr lang="en-US" dirty="0">
                <a:latin typeface="+mn-lt"/>
              </a:rPr>
              <a:t>What if R = 5%? What is the maximum amount that the money supply could increase?</a:t>
            </a:r>
          </a:p>
        </p:txBody>
      </p:sp>
    </p:spTree>
    <p:extLst>
      <p:ext uri="{BB962C8B-B14F-4D97-AF65-F5344CB8AC3E}">
        <p14:creationId xmlns:p14="http://schemas.microsoft.com/office/powerpoint/2010/main" val="33910133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235DC-232C-4319-AB7B-A66FDD0E4495}"/>
              </a:ext>
            </a:extLst>
          </p:cNvPr>
          <p:cNvSpPr>
            <a:spLocks noGrp="1"/>
          </p:cNvSpPr>
          <p:nvPr>
            <p:ph type="title"/>
          </p:nvPr>
        </p:nvSpPr>
        <p:spPr/>
        <p:txBody>
          <a:bodyPr/>
          <a:lstStyle/>
          <a:p>
            <a:r>
              <a:rPr lang="en-US" dirty="0">
                <a:latin typeface="+mn-lt"/>
              </a:rPr>
              <a:t>Chapter Objectives (2 of 2)</a:t>
            </a:r>
          </a:p>
        </p:txBody>
      </p:sp>
      <p:sp>
        <p:nvSpPr>
          <p:cNvPr id="3" name="Content Placeholder 2">
            <a:extLst>
              <a:ext uri="{FF2B5EF4-FFF2-40B4-BE49-F238E27FC236}">
                <a16:creationId xmlns:a16="http://schemas.microsoft.com/office/drawing/2014/main" id="{A68E82C8-1783-4D5D-9D67-D22430B88DA4}"/>
              </a:ext>
            </a:extLst>
          </p:cNvPr>
          <p:cNvSpPr>
            <a:spLocks noGrp="1"/>
          </p:cNvSpPr>
          <p:nvPr>
            <p:ph idx="1"/>
          </p:nvPr>
        </p:nvSpPr>
        <p:spPr/>
        <p:txBody>
          <a:bodyPr/>
          <a:lstStyle/>
          <a:p>
            <a:pPr>
              <a:spcBef>
                <a:spcPts val="800"/>
              </a:spcBef>
            </a:pPr>
            <a:r>
              <a:rPr lang="en-US" dirty="0">
                <a:latin typeface="+mn-lt"/>
              </a:rPr>
              <a:t>Explain how the Fed uses the interest it pays on bank reserves to adjust short-term interest rates.</a:t>
            </a:r>
          </a:p>
          <a:p>
            <a:pPr>
              <a:spcBef>
                <a:spcPts val="800"/>
              </a:spcBef>
            </a:pPr>
            <a:r>
              <a:rPr lang="en-US" dirty="0">
                <a:latin typeface="+mn-lt"/>
              </a:rPr>
              <a:t>Explain why the Federal Reserve does not have perfect control of the money supply. </a:t>
            </a:r>
          </a:p>
        </p:txBody>
      </p:sp>
    </p:spTree>
    <p:extLst>
      <p:ext uri="{BB962C8B-B14F-4D97-AF65-F5344CB8AC3E}">
        <p14:creationId xmlns:p14="http://schemas.microsoft.com/office/powerpoint/2010/main" val="32531702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06E20-940D-55B0-536F-55B447F1AB0B}"/>
              </a:ext>
            </a:extLst>
          </p:cNvPr>
          <p:cNvSpPr>
            <a:spLocks noGrp="1"/>
          </p:cNvSpPr>
          <p:nvPr>
            <p:ph type="title"/>
          </p:nvPr>
        </p:nvSpPr>
        <p:spPr/>
        <p:txBody>
          <a:bodyPr/>
          <a:lstStyle/>
          <a:p>
            <a:r>
              <a:rPr lang="en-US" dirty="0">
                <a:latin typeface="+mn-lt"/>
              </a:rPr>
              <a:t>Active Learning 2: Answers</a:t>
            </a:r>
          </a:p>
        </p:txBody>
      </p:sp>
      <p:sp>
        <p:nvSpPr>
          <p:cNvPr id="3" name="Content Placeholder 2">
            <a:extLst>
              <a:ext uri="{FF2B5EF4-FFF2-40B4-BE49-F238E27FC236}">
                <a16:creationId xmlns:a16="http://schemas.microsoft.com/office/drawing/2014/main" id="{3AEA210C-7A0E-D53E-4CCF-6E9671A99A56}"/>
              </a:ext>
            </a:extLst>
          </p:cNvPr>
          <p:cNvSpPr>
            <a:spLocks noGrp="1"/>
          </p:cNvSpPr>
          <p:nvPr>
            <p:ph idx="1"/>
          </p:nvPr>
        </p:nvSpPr>
        <p:spPr/>
        <p:txBody>
          <a:bodyPr/>
          <a:lstStyle/>
          <a:p>
            <a:pPr marL="457200" indent="-457200">
              <a:buFont typeface="+mj-lt"/>
              <a:buAutoNum type="alphaUcPeriod"/>
            </a:pPr>
            <a:r>
              <a:rPr lang="en-US" dirty="0">
                <a:latin typeface="+mn-lt"/>
              </a:rPr>
              <a:t>If banks hold 10% in reserve, then money multiplier = 1/</a:t>
            </a:r>
            <a:r>
              <a:rPr lang="en-US" i="1" dirty="0">
                <a:latin typeface="+mn-lt"/>
              </a:rPr>
              <a:t>R</a:t>
            </a:r>
            <a:r>
              <a:rPr lang="en-US" dirty="0">
                <a:latin typeface="+mn-lt"/>
              </a:rPr>
              <a:t> = 1/0.1  = 10</a:t>
            </a:r>
          </a:p>
          <a:p>
            <a:pPr lvl="1">
              <a:buFont typeface="Arial" panose="020B0604020202020204" pitchFamily="34" charset="0"/>
              <a:buChar char="•"/>
            </a:pPr>
            <a:r>
              <a:rPr lang="en-US" dirty="0">
                <a:latin typeface="+mn-lt"/>
              </a:rPr>
              <a:t>Maximum possible increase in deposits is 10 × $50 = $500</a:t>
            </a:r>
          </a:p>
          <a:p>
            <a:pPr lvl="1">
              <a:buFont typeface="Arial" panose="020B0604020202020204" pitchFamily="34" charset="0"/>
              <a:buChar char="•"/>
            </a:pPr>
            <a:r>
              <a:rPr lang="en-US" dirty="0">
                <a:latin typeface="+mn-lt"/>
              </a:rPr>
              <a:t>But money supply also includes currency, which falls by $50</a:t>
            </a:r>
          </a:p>
          <a:p>
            <a:pPr lvl="1">
              <a:buFont typeface="Arial" panose="020B0604020202020204" pitchFamily="34" charset="0"/>
              <a:buChar char="•"/>
            </a:pPr>
            <a:r>
              <a:rPr lang="en-US" dirty="0">
                <a:latin typeface="+mn-lt"/>
              </a:rPr>
              <a:t>Hence, maximum increase in money supply = $450</a:t>
            </a:r>
          </a:p>
          <a:p>
            <a:pPr marL="457200" indent="-457200">
              <a:buFont typeface="+mj-lt"/>
              <a:buAutoNum type="alphaUcPeriod"/>
            </a:pPr>
            <a:r>
              <a:rPr lang="en-US" dirty="0">
                <a:latin typeface="+mn-lt"/>
              </a:rPr>
              <a:t>Money multiplier increases to 1/0.5 = 20</a:t>
            </a:r>
          </a:p>
          <a:p>
            <a:pPr lvl="1">
              <a:buFont typeface="Arial" panose="020B0604020202020204" pitchFamily="34" charset="0"/>
              <a:buChar char="•"/>
            </a:pPr>
            <a:r>
              <a:rPr lang="en-US" dirty="0">
                <a:latin typeface="+mn-lt"/>
              </a:rPr>
              <a:t>If banks hold 5% in reserve, the max increase in money supply is </a:t>
            </a:r>
          </a:p>
          <a:p>
            <a:pPr lvl="1">
              <a:buFont typeface="Arial" panose="020B0604020202020204" pitchFamily="34" charset="0"/>
              <a:buChar char="•"/>
            </a:pPr>
            <a:r>
              <a:rPr lang="en-US" dirty="0">
                <a:latin typeface="+mn-lt"/>
              </a:rPr>
              <a:t>New deposits − Currency = 20 × $50 − $50 = $950 </a:t>
            </a:r>
          </a:p>
        </p:txBody>
      </p:sp>
    </p:spTree>
    <p:extLst>
      <p:ext uri="{BB962C8B-B14F-4D97-AF65-F5344CB8AC3E}">
        <p14:creationId xmlns:p14="http://schemas.microsoft.com/office/powerpoint/2010/main" val="42015927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6CD422-D772-A952-687A-F4C258E2BA5F}"/>
              </a:ext>
            </a:extLst>
          </p:cNvPr>
          <p:cNvSpPr>
            <a:spLocks noGrp="1"/>
          </p:cNvSpPr>
          <p:nvPr>
            <p:ph type="title"/>
          </p:nvPr>
        </p:nvSpPr>
        <p:spPr/>
        <p:txBody>
          <a:bodyPr/>
          <a:lstStyle/>
          <a:p>
            <a:r>
              <a:rPr lang="en-US" dirty="0">
                <a:latin typeface="+mn-lt"/>
              </a:rPr>
              <a:t>Bank Capital</a:t>
            </a:r>
          </a:p>
        </p:txBody>
      </p:sp>
      <p:sp>
        <p:nvSpPr>
          <p:cNvPr id="3" name="Content Placeholder 2">
            <a:extLst>
              <a:ext uri="{FF2B5EF4-FFF2-40B4-BE49-F238E27FC236}">
                <a16:creationId xmlns:a16="http://schemas.microsoft.com/office/drawing/2014/main" id="{202AA1C2-2EA2-A288-6357-6A881AD96D0C}"/>
              </a:ext>
            </a:extLst>
          </p:cNvPr>
          <p:cNvSpPr>
            <a:spLocks noGrp="1"/>
          </p:cNvSpPr>
          <p:nvPr>
            <p:ph sz="half" idx="1"/>
          </p:nvPr>
        </p:nvSpPr>
        <p:spPr>
          <a:xfrm>
            <a:off x="476844" y="1332329"/>
            <a:ext cx="11238312" cy="1371600"/>
          </a:xfrm>
        </p:spPr>
        <p:txBody>
          <a:bodyPr/>
          <a:lstStyle/>
          <a:p>
            <a:pPr>
              <a:spcBef>
                <a:spcPts val="300"/>
              </a:spcBef>
              <a:spcAft>
                <a:spcPts val="300"/>
              </a:spcAft>
            </a:pPr>
            <a:r>
              <a:rPr lang="en-US" altLang="en-US" b="1" dirty="0">
                <a:solidFill>
                  <a:srgbClr val="C00000"/>
                </a:solidFill>
                <a:latin typeface="+mn-lt"/>
              </a:rPr>
              <a:t>Bank capital*</a:t>
            </a:r>
          </a:p>
          <a:p>
            <a:pPr lvl="1">
              <a:spcBef>
                <a:spcPts val="300"/>
              </a:spcBef>
              <a:spcAft>
                <a:spcPts val="300"/>
              </a:spcAft>
              <a:buFont typeface="Arial" panose="020B0604020202020204" pitchFamily="34" charset="0"/>
              <a:buChar char="•"/>
            </a:pPr>
            <a:r>
              <a:rPr lang="en-US" altLang="en-US" dirty="0">
                <a:latin typeface="+mn-lt"/>
              </a:rPr>
              <a:t>Resources a bank’s owners have put into the institution</a:t>
            </a:r>
          </a:p>
          <a:p>
            <a:pPr lvl="1">
              <a:spcBef>
                <a:spcPts val="300"/>
              </a:spcBef>
              <a:spcAft>
                <a:spcPts val="300"/>
              </a:spcAft>
              <a:buFont typeface="Arial" panose="020B0604020202020204" pitchFamily="34" charset="0"/>
              <a:buChar char="•"/>
            </a:pPr>
            <a:r>
              <a:rPr lang="en-US" altLang="en-US" dirty="0">
                <a:latin typeface="+mn-lt"/>
              </a:rPr>
              <a:t>Used to generate profit </a:t>
            </a:r>
          </a:p>
        </p:txBody>
      </p:sp>
      <p:graphicFrame>
        <p:nvGraphicFramePr>
          <p:cNvPr id="9" name="Table 3">
            <a:extLst>
              <a:ext uri="{FF2B5EF4-FFF2-40B4-BE49-F238E27FC236}">
                <a16:creationId xmlns:a16="http://schemas.microsoft.com/office/drawing/2014/main" id="{B85C26D2-832F-40C5-BD7F-52120C5DD179}"/>
              </a:ext>
            </a:extLst>
          </p:cNvPr>
          <p:cNvGraphicFramePr>
            <a:graphicFrameLocks noGrp="1"/>
          </p:cNvGraphicFramePr>
          <p:nvPr>
            <p:ph sz="half" idx="10"/>
            <p:extLst>
              <p:ext uri="{D42A27DB-BD31-4B8C-83A1-F6EECF244321}">
                <p14:modId xmlns:p14="http://schemas.microsoft.com/office/powerpoint/2010/main" val="3920779180"/>
              </p:ext>
            </p:extLst>
          </p:nvPr>
        </p:nvGraphicFramePr>
        <p:xfrm>
          <a:off x="2032000" y="2890000"/>
          <a:ext cx="8128000" cy="26517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322599412"/>
                    </a:ext>
                  </a:extLst>
                </a:gridCol>
                <a:gridCol w="4064000">
                  <a:extLst>
                    <a:ext uri="{9D8B030D-6E8A-4147-A177-3AD203B41FA5}">
                      <a16:colId xmlns:a16="http://schemas.microsoft.com/office/drawing/2014/main" val="2966572524"/>
                    </a:ext>
                  </a:extLst>
                </a:gridCol>
              </a:tblGrid>
              <a:tr h="33103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More Realistic National Bank</a:t>
                      </a:r>
                    </a:p>
                  </a:txBody>
                  <a:tcPr/>
                </a:tc>
                <a:tc>
                  <a:txBody>
                    <a:bodyPr/>
                    <a:lstStyle/>
                    <a:p>
                      <a:pPr algn="ctr"/>
                      <a:endParaRPr lang="en-US" sz="1800" b="1" dirty="0"/>
                    </a:p>
                  </a:txBody>
                  <a:tcPr/>
                </a:tc>
                <a:extLst>
                  <a:ext uri="{0D108BD9-81ED-4DB2-BD59-A6C34878D82A}">
                    <a16:rowId xmlns:a16="http://schemas.microsoft.com/office/drawing/2014/main" val="3072122562"/>
                  </a:ext>
                </a:extLst>
              </a:tr>
              <a:tr h="331036">
                <a:tc>
                  <a:txBody>
                    <a:bodyPr/>
                    <a:lstStyle/>
                    <a:p>
                      <a:pPr algn="ctr"/>
                      <a:r>
                        <a:rPr lang="en-US" sz="1800" b="1" dirty="0"/>
                        <a:t>Assets</a:t>
                      </a:r>
                    </a:p>
                  </a:txBody>
                  <a:tcPr/>
                </a:tc>
                <a:tc>
                  <a:txBody>
                    <a:bodyPr/>
                    <a:lstStyle/>
                    <a:p>
                      <a:pPr algn="ctr"/>
                      <a:r>
                        <a:rPr lang="en-US" sz="1800" b="1" dirty="0"/>
                        <a:t>Liabilities</a:t>
                      </a:r>
                    </a:p>
                  </a:txBody>
                  <a:tcPr/>
                </a:tc>
                <a:extLst>
                  <a:ext uri="{0D108BD9-81ED-4DB2-BD59-A6C34878D82A}">
                    <a16:rowId xmlns:a16="http://schemas.microsoft.com/office/drawing/2014/main" val="802440873"/>
                  </a:ext>
                </a:extLst>
              </a:tr>
              <a:tr h="571789">
                <a:tc>
                  <a:txBody>
                    <a:bodyPr/>
                    <a:lstStyle/>
                    <a:p>
                      <a:pPr algn="r"/>
                      <a:r>
                        <a:rPr lang="en-US" sz="1800" dirty="0"/>
                        <a:t>Reserves</a:t>
                      </a:r>
                    </a:p>
                    <a:p>
                      <a:pPr algn="r"/>
                      <a:r>
                        <a:rPr lang="en-US" sz="1800" dirty="0"/>
                        <a:t>$200</a:t>
                      </a:r>
                    </a:p>
                  </a:txBody>
                  <a:tcPr/>
                </a:tc>
                <a:tc>
                  <a:txBody>
                    <a:bodyPr/>
                    <a:lstStyle/>
                    <a:p>
                      <a:pPr algn="r"/>
                      <a:r>
                        <a:rPr lang="en-US" sz="1800" dirty="0"/>
                        <a:t>Deposits</a:t>
                      </a:r>
                    </a:p>
                    <a:p>
                      <a:pPr algn="r"/>
                      <a:r>
                        <a:rPr lang="en-US" sz="1800" dirty="0"/>
                        <a:t>$800</a:t>
                      </a:r>
                    </a:p>
                  </a:txBody>
                  <a:tcPr/>
                </a:tc>
                <a:extLst>
                  <a:ext uri="{0D108BD9-81ED-4DB2-BD59-A6C34878D82A}">
                    <a16:rowId xmlns:a16="http://schemas.microsoft.com/office/drawing/2014/main" val="2216285768"/>
                  </a:ext>
                </a:extLst>
              </a:tr>
              <a:tr h="571789">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800" dirty="0"/>
                        <a:t>Loans</a:t>
                      </a:r>
                    </a:p>
                    <a:p>
                      <a:pPr marL="0" marR="0" lvl="0" indent="0" algn="r" defTabSz="914400" rtl="0" eaLnBrk="1" fontAlgn="auto" latinLnBrk="0" hangingPunct="1">
                        <a:lnSpc>
                          <a:spcPct val="100000"/>
                        </a:lnSpc>
                        <a:spcBef>
                          <a:spcPts val="0"/>
                        </a:spcBef>
                        <a:spcAft>
                          <a:spcPts val="0"/>
                        </a:spcAft>
                        <a:buClrTx/>
                        <a:buSzTx/>
                        <a:buFontTx/>
                        <a:buNone/>
                        <a:tabLst/>
                        <a:defRPr/>
                      </a:pPr>
                      <a:r>
                        <a:rPr lang="en-US" sz="1800" dirty="0"/>
                        <a:t>700</a:t>
                      </a:r>
                    </a:p>
                  </a:txBody>
                  <a:tcPr/>
                </a:tc>
                <a:tc>
                  <a:txBody>
                    <a:bodyPr/>
                    <a:lstStyle/>
                    <a:p>
                      <a:pPr algn="r"/>
                      <a:r>
                        <a:rPr lang="en-US" sz="1800" dirty="0"/>
                        <a:t>Debt</a:t>
                      </a:r>
                    </a:p>
                    <a:p>
                      <a:pPr algn="r"/>
                      <a:r>
                        <a:rPr lang="en-US" sz="1800" dirty="0"/>
                        <a:t>150</a:t>
                      </a:r>
                    </a:p>
                  </a:txBody>
                  <a:tcPr/>
                </a:tc>
                <a:extLst>
                  <a:ext uri="{0D108BD9-81ED-4DB2-BD59-A6C34878D82A}">
                    <a16:rowId xmlns:a16="http://schemas.microsoft.com/office/drawing/2014/main" val="777464616"/>
                  </a:ext>
                </a:extLst>
              </a:tr>
              <a:tr h="571789">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800" dirty="0"/>
                        <a:t>Securities</a:t>
                      </a:r>
                    </a:p>
                    <a:p>
                      <a:pPr marL="0" marR="0" lvl="0" indent="0" algn="r" defTabSz="914400" rtl="0" eaLnBrk="1" fontAlgn="auto" latinLnBrk="0" hangingPunct="1">
                        <a:lnSpc>
                          <a:spcPct val="100000"/>
                        </a:lnSpc>
                        <a:spcBef>
                          <a:spcPts val="0"/>
                        </a:spcBef>
                        <a:spcAft>
                          <a:spcPts val="0"/>
                        </a:spcAft>
                        <a:buClrTx/>
                        <a:buSzTx/>
                        <a:buFontTx/>
                        <a:buNone/>
                        <a:tabLst/>
                        <a:defRPr/>
                      </a:pPr>
                      <a:r>
                        <a:rPr lang="en-US" sz="1800" dirty="0"/>
                        <a:t>100.00</a:t>
                      </a:r>
                    </a:p>
                  </a:txBody>
                  <a:tcPr/>
                </a:tc>
                <a:tc>
                  <a:txBody>
                    <a:bodyPr/>
                    <a:lstStyle/>
                    <a:p>
                      <a:pPr algn="r"/>
                      <a:r>
                        <a:rPr lang="en-US" sz="1800" dirty="0"/>
                        <a:t>Capital (owners’ </a:t>
                      </a:r>
                      <a:r>
                        <a:rPr lang="en-US" sz="1800"/>
                        <a:t>equity)</a:t>
                      </a:r>
                      <a:endParaRPr lang="en-US" sz="1800" dirty="0"/>
                    </a:p>
                    <a:p>
                      <a:pPr algn="r"/>
                      <a:r>
                        <a:rPr lang="en-US" sz="1800" dirty="0"/>
                        <a:t>50</a:t>
                      </a:r>
                    </a:p>
                  </a:txBody>
                  <a:tcPr/>
                </a:tc>
                <a:extLst>
                  <a:ext uri="{0D108BD9-81ED-4DB2-BD59-A6C34878D82A}">
                    <a16:rowId xmlns:a16="http://schemas.microsoft.com/office/drawing/2014/main" val="2437993137"/>
                  </a:ext>
                </a:extLst>
              </a:tr>
            </a:tbl>
          </a:graphicData>
        </a:graphic>
      </p:graphicFrame>
      <p:sp>
        <p:nvSpPr>
          <p:cNvPr id="5" name="Content Placeholder 4">
            <a:extLst>
              <a:ext uri="{FF2B5EF4-FFF2-40B4-BE49-F238E27FC236}">
                <a16:creationId xmlns:a16="http://schemas.microsoft.com/office/drawing/2014/main" id="{4758D1F7-22A6-45E1-B693-C7A293795D43}"/>
              </a:ext>
            </a:extLst>
          </p:cNvPr>
          <p:cNvSpPr>
            <a:spLocks noGrp="1"/>
          </p:cNvSpPr>
          <p:nvPr>
            <p:ph sz="half" idx="2"/>
          </p:nvPr>
        </p:nvSpPr>
        <p:spPr>
          <a:xfrm>
            <a:off x="476844" y="5751868"/>
            <a:ext cx="11238312" cy="274320"/>
          </a:xfrm>
        </p:spPr>
        <p:txBody>
          <a:bodyPr/>
          <a:lstStyle/>
          <a:p>
            <a:pPr lvl="0">
              <a:spcBef>
                <a:spcPts val="0"/>
              </a:spcBef>
              <a:spcAft>
                <a:spcPts val="0"/>
              </a:spcAft>
              <a:buClr>
                <a:srgbClr val="282F7C"/>
              </a:buClr>
              <a:buNone/>
              <a:defRPr/>
            </a:pPr>
            <a:r>
              <a:rPr lang="en-US" altLang="en-US" sz="1600" dirty="0">
                <a:solidFill>
                  <a:srgbClr val="282F7C"/>
                </a:solidFill>
                <a:latin typeface="+mn-lt"/>
              </a:rPr>
              <a:t>*Words accompanied by an asterisk are key terms from the chapter.</a:t>
            </a:r>
            <a:endParaRPr lang="en-US" sz="1600" dirty="0">
              <a:latin typeface="+mn-lt"/>
            </a:endParaRPr>
          </a:p>
        </p:txBody>
      </p:sp>
    </p:spTree>
    <p:extLst>
      <p:ext uri="{BB962C8B-B14F-4D97-AF65-F5344CB8AC3E}">
        <p14:creationId xmlns:p14="http://schemas.microsoft.com/office/powerpoint/2010/main" val="721967242"/>
      </p:ext>
    </p:extLst>
  </p:cSld>
  <p:clrMapOvr>
    <a:masterClrMapping/>
  </p:clrMapOvr>
  <p:extLst mod="1"/>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6B4CB0-79A9-EE82-B032-E4087FC82285}"/>
              </a:ext>
            </a:extLst>
          </p:cNvPr>
          <p:cNvSpPr>
            <a:spLocks noGrp="1"/>
          </p:cNvSpPr>
          <p:nvPr>
            <p:ph type="title"/>
          </p:nvPr>
        </p:nvSpPr>
        <p:spPr/>
        <p:txBody>
          <a:bodyPr/>
          <a:lstStyle/>
          <a:p>
            <a:r>
              <a:rPr lang="en-US" dirty="0">
                <a:latin typeface="+mn-lt"/>
              </a:rPr>
              <a:t>Leverage</a:t>
            </a:r>
          </a:p>
        </p:txBody>
      </p:sp>
      <p:sp>
        <p:nvSpPr>
          <p:cNvPr id="3" name="Content Placeholder 2">
            <a:extLst>
              <a:ext uri="{FF2B5EF4-FFF2-40B4-BE49-F238E27FC236}">
                <a16:creationId xmlns:a16="http://schemas.microsoft.com/office/drawing/2014/main" id="{626F4C36-FA64-45F7-1BB7-895A195F16F0}"/>
              </a:ext>
            </a:extLst>
          </p:cNvPr>
          <p:cNvSpPr>
            <a:spLocks noGrp="1"/>
          </p:cNvSpPr>
          <p:nvPr>
            <p:ph idx="1"/>
          </p:nvPr>
        </p:nvSpPr>
        <p:spPr/>
        <p:txBody>
          <a:bodyPr/>
          <a:lstStyle/>
          <a:p>
            <a:pPr>
              <a:spcBef>
                <a:spcPts val="600"/>
              </a:spcBef>
              <a:spcAft>
                <a:spcPts val="600"/>
              </a:spcAft>
            </a:pPr>
            <a:r>
              <a:rPr lang="en-US" b="1" dirty="0">
                <a:solidFill>
                  <a:srgbClr val="C00000"/>
                </a:solidFill>
                <a:latin typeface="+mn-lt"/>
              </a:rPr>
              <a:t>Leverage*</a:t>
            </a:r>
          </a:p>
          <a:p>
            <a:pPr lvl="1">
              <a:spcBef>
                <a:spcPts val="600"/>
              </a:spcBef>
              <a:spcAft>
                <a:spcPts val="600"/>
              </a:spcAft>
              <a:buFont typeface="Arial" panose="020B0604020202020204" pitchFamily="34" charset="0"/>
              <a:buChar char="•"/>
            </a:pPr>
            <a:r>
              <a:rPr lang="en-US" dirty="0">
                <a:latin typeface="+mn-lt"/>
              </a:rPr>
              <a:t>Use of borrowed money to supplement existing funds for purposes of investment</a:t>
            </a:r>
          </a:p>
          <a:p>
            <a:pPr>
              <a:spcBef>
                <a:spcPts val="600"/>
              </a:spcBef>
              <a:spcAft>
                <a:spcPts val="600"/>
              </a:spcAft>
            </a:pPr>
            <a:r>
              <a:rPr lang="en-US" b="1" dirty="0">
                <a:solidFill>
                  <a:srgbClr val="C00000"/>
                </a:solidFill>
                <a:latin typeface="+mn-lt"/>
              </a:rPr>
              <a:t>Leverage ratio*</a:t>
            </a:r>
          </a:p>
          <a:p>
            <a:pPr lvl="1">
              <a:spcBef>
                <a:spcPts val="600"/>
              </a:spcBef>
              <a:spcAft>
                <a:spcPts val="600"/>
              </a:spcAft>
              <a:buFont typeface="Arial" panose="020B0604020202020204" pitchFamily="34" charset="0"/>
              <a:buChar char="•"/>
            </a:pPr>
            <a:r>
              <a:rPr lang="en-US" dirty="0">
                <a:latin typeface="+mn-lt"/>
              </a:rPr>
              <a:t>Ratio of assets to bank capital</a:t>
            </a:r>
          </a:p>
          <a:p>
            <a:pPr>
              <a:spcBef>
                <a:spcPts val="600"/>
              </a:spcBef>
              <a:spcAft>
                <a:spcPts val="600"/>
              </a:spcAft>
            </a:pPr>
            <a:r>
              <a:rPr lang="en-US" b="1" dirty="0">
                <a:solidFill>
                  <a:srgbClr val="C00000"/>
                </a:solidFill>
                <a:latin typeface="+mn-lt"/>
              </a:rPr>
              <a:t>Capital requirement*</a:t>
            </a:r>
          </a:p>
          <a:p>
            <a:pPr lvl="1">
              <a:spcBef>
                <a:spcPts val="600"/>
              </a:spcBef>
              <a:spcAft>
                <a:spcPts val="600"/>
              </a:spcAft>
              <a:buFont typeface="Arial" panose="020B0604020202020204" pitchFamily="34" charset="0"/>
              <a:buChar char="•"/>
            </a:pPr>
            <a:r>
              <a:rPr lang="en-US" dirty="0">
                <a:latin typeface="+mn-lt"/>
              </a:rPr>
              <a:t>Government regulation specifying a minimum amount of bank capital</a:t>
            </a:r>
            <a:endParaRPr kumimoji="0" lang="en-US" altLang="en-US" sz="1400" b="0" i="0" u="none" strike="noStrike" kern="1200" cap="none" spc="0" normalizeH="0" baseline="0" noProof="0" dirty="0">
              <a:ln>
                <a:noFill/>
              </a:ln>
              <a:solidFill>
                <a:srgbClr val="282F7C"/>
              </a:solidFill>
              <a:effectLst/>
              <a:uLnTx/>
              <a:uFillTx/>
              <a:latin typeface="+mn-lt"/>
              <a:ea typeface="+mn-ea"/>
              <a:cs typeface="+mn-cs"/>
            </a:endParaRPr>
          </a:p>
          <a:p>
            <a:pPr marL="228600" marR="0" lvl="0" indent="-228600" algn="l" defTabSz="914400" rtl="0" eaLnBrk="1" fontAlgn="auto" latinLnBrk="0" hangingPunct="1">
              <a:lnSpc>
                <a:spcPct val="100000"/>
              </a:lnSpc>
              <a:spcBef>
                <a:spcPts val="1500"/>
              </a:spcBef>
              <a:spcAft>
                <a:spcPts val="60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lang="en-US" sz="2800" dirty="0">
              <a:latin typeface="+mn-lt"/>
            </a:endParaRPr>
          </a:p>
        </p:txBody>
      </p:sp>
    </p:spTree>
    <p:extLst>
      <p:ext uri="{BB962C8B-B14F-4D97-AF65-F5344CB8AC3E}">
        <p14:creationId xmlns:p14="http://schemas.microsoft.com/office/powerpoint/2010/main" val="1779603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0B46A-DB0A-EABA-9504-4D1F737906FA}"/>
              </a:ext>
            </a:extLst>
          </p:cNvPr>
          <p:cNvSpPr>
            <a:spLocks noGrp="1"/>
          </p:cNvSpPr>
          <p:nvPr>
            <p:ph type="title"/>
          </p:nvPr>
        </p:nvSpPr>
        <p:spPr/>
        <p:txBody>
          <a:bodyPr/>
          <a:lstStyle/>
          <a:p>
            <a:r>
              <a:rPr lang="en-US" dirty="0">
                <a:latin typeface="+mn-lt"/>
              </a:rPr>
              <a:t>Bank Capital and Leverage (1 of 3)</a:t>
            </a:r>
          </a:p>
        </p:txBody>
      </p:sp>
      <p:sp>
        <p:nvSpPr>
          <p:cNvPr id="3" name="Content Placeholder 2">
            <a:extLst>
              <a:ext uri="{FF2B5EF4-FFF2-40B4-BE49-F238E27FC236}">
                <a16:creationId xmlns:a16="http://schemas.microsoft.com/office/drawing/2014/main" id="{5F33E430-4F05-28EE-A51F-992E60759CAC}"/>
              </a:ext>
            </a:extLst>
          </p:cNvPr>
          <p:cNvSpPr>
            <a:spLocks noGrp="1"/>
          </p:cNvSpPr>
          <p:nvPr>
            <p:ph idx="1"/>
          </p:nvPr>
        </p:nvSpPr>
        <p:spPr/>
        <p:txBody>
          <a:bodyPr/>
          <a:lstStyle/>
          <a:p>
            <a:r>
              <a:rPr lang="en-US" dirty="0">
                <a:latin typeface="+mn-lt"/>
              </a:rPr>
              <a:t>If bank’s assets rise in value by 5% because some of the securities the bank was holding rose in price</a:t>
            </a:r>
          </a:p>
          <a:p>
            <a:pPr lvl="1">
              <a:buFont typeface="Arial" panose="020B0604020202020204" pitchFamily="34" charset="0"/>
              <a:buChar char="•"/>
            </a:pPr>
            <a:r>
              <a:rPr lang="en-US" dirty="0">
                <a:latin typeface="+mn-lt"/>
              </a:rPr>
              <a:t>$1,000 of assets would now be worth $1,050</a:t>
            </a:r>
          </a:p>
          <a:p>
            <a:pPr lvl="1">
              <a:buFont typeface="Arial" panose="020B0604020202020204" pitchFamily="34" charset="0"/>
              <a:buChar char="•"/>
            </a:pPr>
            <a:r>
              <a:rPr lang="en-US" dirty="0">
                <a:latin typeface="+mn-lt"/>
              </a:rPr>
              <a:t>Bank capital rises from $50 to $100</a:t>
            </a:r>
          </a:p>
          <a:p>
            <a:r>
              <a:rPr lang="en-US" dirty="0">
                <a:latin typeface="+mn-lt"/>
              </a:rPr>
              <a:t>For a leverage rate of 20 a 5% increase in the value of assets increases the owners’ equity by 100%</a:t>
            </a:r>
          </a:p>
        </p:txBody>
      </p:sp>
    </p:spTree>
    <p:extLst>
      <p:ext uri="{BB962C8B-B14F-4D97-AF65-F5344CB8AC3E}">
        <p14:creationId xmlns:p14="http://schemas.microsoft.com/office/powerpoint/2010/main" val="33114361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BB1A62-A27E-765B-3623-960251329F3A}"/>
              </a:ext>
            </a:extLst>
          </p:cNvPr>
          <p:cNvSpPr>
            <a:spLocks noGrp="1"/>
          </p:cNvSpPr>
          <p:nvPr>
            <p:ph type="title"/>
          </p:nvPr>
        </p:nvSpPr>
        <p:spPr/>
        <p:txBody>
          <a:bodyPr/>
          <a:lstStyle/>
          <a:p>
            <a:r>
              <a:rPr lang="en-US" dirty="0">
                <a:latin typeface="+mn-lt"/>
              </a:rPr>
              <a:t>Bank Capital and Leverage (2 of 3)</a:t>
            </a:r>
          </a:p>
        </p:txBody>
      </p:sp>
      <p:sp>
        <p:nvSpPr>
          <p:cNvPr id="3" name="Content Placeholder 2">
            <a:extLst>
              <a:ext uri="{FF2B5EF4-FFF2-40B4-BE49-F238E27FC236}">
                <a16:creationId xmlns:a16="http://schemas.microsoft.com/office/drawing/2014/main" id="{0682B0C9-DD43-9EFD-5177-7CDB928EFC5D}"/>
              </a:ext>
            </a:extLst>
          </p:cNvPr>
          <p:cNvSpPr>
            <a:spLocks noGrp="1"/>
          </p:cNvSpPr>
          <p:nvPr>
            <p:ph idx="1"/>
          </p:nvPr>
        </p:nvSpPr>
        <p:spPr/>
        <p:txBody>
          <a:bodyPr/>
          <a:lstStyle/>
          <a:p>
            <a:r>
              <a:rPr lang="en-US" altLang="en-US" dirty="0">
                <a:latin typeface="+mn-lt"/>
              </a:rPr>
              <a:t>If bank’s assets are reduced in value by 5% because of default on loans</a:t>
            </a:r>
          </a:p>
          <a:p>
            <a:pPr lvl="1">
              <a:buFont typeface="Arial" panose="020B0604020202020204" pitchFamily="34" charset="0"/>
              <a:buChar char="•"/>
            </a:pPr>
            <a:r>
              <a:rPr lang="en-US" altLang="en-US" dirty="0">
                <a:latin typeface="+mn-lt"/>
              </a:rPr>
              <a:t>$1,000 of assets would be worth $950</a:t>
            </a:r>
          </a:p>
          <a:p>
            <a:pPr lvl="1">
              <a:buFont typeface="Arial" panose="020B0604020202020204" pitchFamily="34" charset="0"/>
              <a:buChar char="•"/>
            </a:pPr>
            <a:r>
              <a:rPr lang="en-US" altLang="en-US" dirty="0">
                <a:latin typeface="+mn-lt"/>
              </a:rPr>
              <a:t>Value of the owners’ equity falls to zero</a:t>
            </a:r>
          </a:p>
          <a:p>
            <a:r>
              <a:rPr lang="en-US" altLang="en-US" dirty="0">
                <a:latin typeface="+mn-lt"/>
              </a:rPr>
              <a:t>For a leverage ratio of 20 a 5% fall in the value of the bank assets leads to a 100% fall in bank capital</a:t>
            </a:r>
          </a:p>
        </p:txBody>
      </p:sp>
    </p:spTree>
    <p:extLst>
      <p:ext uri="{BB962C8B-B14F-4D97-AF65-F5344CB8AC3E}">
        <p14:creationId xmlns:p14="http://schemas.microsoft.com/office/powerpoint/2010/main" val="4657445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104FF5-3047-ED10-B51F-675F22E36B8D}"/>
              </a:ext>
            </a:extLst>
          </p:cNvPr>
          <p:cNvSpPr>
            <a:spLocks noGrp="1"/>
          </p:cNvSpPr>
          <p:nvPr>
            <p:ph type="title"/>
          </p:nvPr>
        </p:nvSpPr>
        <p:spPr/>
        <p:txBody>
          <a:bodyPr/>
          <a:lstStyle/>
          <a:p>
            <a:r>
              <a:rPr lang="en-US" dirty="0">
                <a:latin typeface="+mn-lt"/>
              </a:rPr>
              <a:t>Bank Capital and Leverage (3 of 3)</a:t>
            </a:r>
          </a:p>
        </p:txBody>
      </p:sp>
      <p:sp>
        <p:nvSpPr>
          <p:cNvPr id="3" name="Content Placeholder 2">
            <a:extLst>
              <a:ext uri="{FF2B5EF4-FFF2-40B4-BE49-F238E27FC236}">
                <a16:creationId xmlns:a16="http://schemas.microsoft.com/office/drawing/2014/main" id="{5F0B267D-5771-3B73-A0D1-782EC7161BD2}"/>
              </a:ext>
            </a:extLst>
          </p:cNvPr>
          <p:cNvSpPr>
            <a:spLocks noGrp="1"/>
          </p:cNvSpPr>
          <p:nvPr>
            <p:ph idx="1"/>
          </p:nvPr>
        </p:nvSpPr>
        <p:spPr/>
        <p:txBody>
          <a:bodyPr/>
          <a:lstStyle/>
          <a:p>
            <a:r>
              <a:rPr lang="en-US" altLang="en-US" dirty="0">
                <a:latin typeface="+mn-lt"/>
              </a:rPr>
              <a:t>If bank’s assets are reduced in value by more than 5% because of default on loans</a:t>
            </a:r>
          </a:p>
          <a:p>
            <a:r>
              <a:rPr lang="en-US" altLang="en-US" dirty="0">
                <a:latin typeface="+mn-lt"/>
              </a:rPr>
              <a:t>For a leverage ratio of 20</a:t>
            </a:r>
          </a:p>
          <a:p>
            <a:pPr lvl="1">
              <a:buFont typeface="Arial" panose="020B0604020202020204" pitchFamily="34" charset="0"/>
              <a:buChar char="•"/>
            </a:pPr>
            <a:r>
              <a:rPr lang="en-US" altLang="en-US" dirty="0">
                <a:latin typeface="+mn-lt"/>
              </a:rPr>
              <a:t>Bank’s assets would fall below its liabilities</a:t>
            </a:r>
          </a:p>
          <a:p>
            <a:pPr lvl="1">
              <a:buFont typeface="Arial" panose="020B0604020202020204" pitchFamily="34" charset="0"/>
              <a:buChar char="•"/>
            </a:pPr>
            <a:r>
              <a:rPr lang="en-US" altLang="en-US" dirty="0">
                <a:latin typeface="+mn-lt"/>
              </a:rPr>
              <a:t>Bank is insolvent: Unable to pay off its debt holders and depositors in full</a:t>
            </a:r>
          </a:p>
        </p:txBody>
      </p:sp>
    </p:spTree>
    <p:extLst>
      <p:ext uri="{BB962C8B-B14F-4D97-AF65-F5344CB8AC3E}">
        <p14:creationId xmlns:p14="http://schemas.microsoft.com/office/powerpoint/2010/main" val="32879087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086B8-F108-1B82-B2FC-2D4D1DCB1AC2}"/>
              </a:ext>
            </a:extLst>
          </p:cNvPr>
          <p:cNvSpPr>
            <a:spLocks noGrp="1"/>
          </p:cNvSpPr>
          <p:nvPr>
            <p:ph type="title"/>
          </p:nvPr>
        </p:nvSpPr>
        <p:spPr/>
        <p:txBody>
          <a:bodyPr/>
          <a:lstStyle/>
          <a:p>
            <a:r>
              <a:rPr lang="en-US" dirty="0">
                <a:latin typeface="+mn-lt"/>
              </a:rPr>
              <a:t>Bank Capital, Leverage, and the Financial Crisis of 2008–2009 (1 of 2)</a:t>
            </a:r>
          </a:p>
        </p:txBody>
      </p:sp>
      <p:sp>
        <p:nvSpPr>
          <p:cNvPr id="3" name="Content Placeholder 2">
            <a:extLst>
              <a:ext uri="{FF2B5EF4-FFF2-40B4-BE49-F238E27FC236}">
                <a16:creationId xmlns:a16="http://schemas.microsoft.com/office/drawing/2014/main" id="{C3E7709F-EBE7-D002-E3B5-DE007551617C}"/>
              </a:ext>
            </a:extLst>
          </p:cNvPr>
          <p:cNvSpPr>
            <a:spLocks noGrp="1"/>
          </p:cNvSpPr>
          <p:nvPr>
            <p:ph idx="1"/>
          </p:nvPr>
        </p:nvSpPr>
        <p:spPr/>
        <p:txBody>
          <a:bodyPr/>
          <a:lstStyle/>
          <a:p>
            <a:pPr>
              <a:spcBef>
                <a:spcPts val="800"/>
              </a:spcBef>
              <a:spcAft>
                <a:spcPts val="600"/>
              </a:spcAft>
            </a:pPr>
            <a:r>
              <a:rPr lang="en-US" altLang="en-US" dirty="0">
                <a:latin typeface="+mn-lt"/>
              </a:rPr>
              <a:t>Financial crisis of 2008–2009</a:t>
            </a:r>
          </a:p>
          <a:p>
            <a:pPr lvl="1">
              <a:spcBef>
                <a:spcPts val="800"/>
              </a:spcBef>
              <a:spcAft>
                <a:spcPts val="600"/>
              </a:spcAft>
              <a:buFont typeface="Arial" panose="020B0604020202020204" pitchFamily="34" charset="0"/>
              <a:buChar char="•"/>
            </a:pPr>
            <a:r>
              <a:rPr lang="en-US" altLang="en-US" dirty="0">
                <a:latin typeface="+mn-lt"/>
              </a:rPr>
              <a:t>Banks find themselves with too little capital to satisfy capital requirements</a:t>
            </a:r>
          </a:p>
          <a:p>
            <a:pPr lvl="1">
              <a:spcBef>
                <a:spcPts val="800"/>
              </a:spcBef>
              <a:spcAft>
                <a:spcPts val="600"/>
              </a:spcAft>
              <a:buFont typeface="Arial" panose="020B0604020202020204" pitchFamily="34" charset="0"/>
              <a:buChar char="•"/>
            </a:pPr>
            <a:r>
              <a:rPr lang="en-US" altLang="en-US" dirty="0">
                <a:latin typeface="+mn-lt"/>
              </a:rPr>
              <a:t>Credit crunch: The shortage of capital induced the banks to reduce lending</a:t>
            </a:r>
          </a:p>
          <a:p>
            <a:pPr>
              <a:spcBef>
                <a:spcPts val="800"/>
              </a:spcBef>
              <a:spcAft>
                <a:spcPts val="600"/>
              </a:spcAft>
            </a:pPr>
            <a:r>
              <a:rPr lang="en-US" altLang="en-US" dirty="0">
                <a:latin typeface="+mn-lt"/>
              </a:rPr>
              <a:t>Many banks in 2008 and 2009 incurred sizable losses on some of their assets (mortgage loans and securities backed by mortgage loans)</a:t>
            </a:r>
          </a:p>
          <a:p>
            <a:pPr lvl="1">
              <a:spcBef>
                <a:spcPts val="800"/>
              </a:spcBef>
              <a:spcAft>
                <a:spcPts val="600"/>
              </a:spcAft>
              <a:buFont typeface="Arial" panose="020B0604020202020204" pitchFamily="34" charset="0"/>
              <a:buChar char="•"/>
            </a:pPr>
            <a:r>
              <a:rPr lang="en-US" altLang="en-US" dirty="0">
                <a:latin typeface="+mn-lt"/>
              </a:rPr>
              <a:t>Shortage of capital induced the banks to reduce lending</a:t>
            </a:r>
          </a:p>
          <a:p>
            <a:pPr lvl="1">
              <a:spcBef>
                <a:spcPts val="800"/>
              </a:spcBef>
              <a:spcAft>
                <a:spcPts val="600"/>
              </a:spcAft>
              <a:buFont typeface="Arial" panose="020B0604020202020204" pitchFamily="34" charset="0"/>
              <a:buChar char="•"/>
            </a:pPr>
            <a:r>
              <a:rPr lang="en-US" altLang="en-US" dirty="0">
                <a:latin typeface="+mn-lt"/>
              </a:rPr>
              <a:t>Credit crunch contributed to a severe downturn in economic activity</a:t>
            </a:r>
          </a:p>
        </p:txBody>
      </p:sp>
    </p:spTree>
    <p:extLst>
      <p:ext uri="{BB962C8B-B14F-4D97-AF65-F5344CB8AC3E}">
        <p14:creationId xmlns:p14="http://schemas.microsoft.com/office/powerpoint/2010/main" val="4617698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15D16D-159D-B8A9-E20A-29511D10647D}"/>
              </a:ext>
            </a:extLst>
          </p:cNvPr>
          <p:cNvSpPr>
            <a:spLocks noGrp="1"/>
          </p:cNvSpPr>
          <p:nvPr>
            <p:ph type="title"/>
          </p:nvPr>
        </p:nvSpPr>
        <p:spPr/>
        <p:txBody>
          <a:bodyPr/>
          <a:lstStyle/>
          <a:p>
            <a:r>
              <a:rPr lang="en-US" dirty="0">
                <a:latin typeface="+mn-lt"/>
              </a:rPr>
              <a:t>Bank Capital, Leverage, and the Financial Crisis of 2008–2009 (2 of 2)</a:t>
            </a:r>
          </a:p>
        </p:txBody>
      </p:sp>
      <p:sp>
        <p:nvSpPr>
          <p:cNvPr id="3" name="Content Placeholder 2">
            <a:extLst>
              <a:ext uri="{FF2B5EF4-FFF2-40B4-BE49-F238E27FC236}">
                <a16:creationId xmlns:a16="http://schemas.microsoft.com/office/drawing/2014/main" id="{D52E4E12-3FA6-0A5C-B834-79907492B52D}"/>
              </a:ext>
            </a:extLst>
          </p:cNvPr>
          <p:cNvSpPr>
            <a:spLocks noGrp="1"/>
          </p:cNvSpPr>
          <p:nvPr>
            <p:ph idx="1"/>
          </p:nvPr>
        </p:nvSpPr>
        <p:spPr/>
        <p:txBody>
          <a:bodyPr/>
          <a:lstStyle/>
          <a:p>
            <a:r>
              <a:rPr lang="en-US" altLang="en-US" dirty="0">
                <a:latin typeface="+mn-lt"/>
              </a:rPr>
              <a:t>U.S. Treasury and the Fed</a:t>
            </a:r>
          </a:p>
          <a:p>
            <a:pPr lvl="1">
              <a:buFont typeface="Arial" panose="020B0604020202020204" pitchFamily="34" charset="0"/>
              <a:buChar char="•"/>
            </a:pPr>
            <a:r>
              <a:rPr lang="en-US" altLang="en-US" dirty="0">
                <a:latin typeface="+mn-lt"/>
              </a:rPr>
              <a:t>Put many billions of dollars of public funds into the banking system to increase the amount of bank capital</a:t>
            </a:r>
          </a:p>
          <a:p>
            <a:pPr lvl="1">
              <a:buFont typeface="Arial" panose="020B0604020202020204" pitchFamily="34" charset="0"/>
              <a:buChar char="•"/>
            </a:pPr>
            <a:r>
              <a:rPr lang="en-US" altLang="en-US" dirty="0">
                <a:latin typeface="+mn-lt"/>
              </a:rPr>
              <a:t>Temporarily made the U.S. taxpayer a part owner of many banks</a:t>
            </a:r>
          </a:p>
          <a:p>
            <a:pPr lvl="1">
              <a:buFont typeface="Arial" panose="020B0604020202020204" pitchFamily="34" charset="0"/>
              <a:buChar char="•"/>
            </a:pPr>
            <a:r>
              <a:rPr lang="en-US" altLang="en-US" dirty="0">
                <a:latin typeface="+mn-lt"/>
              </a:rPr>
              <a:t>Goal: To recapitalize the banking system so that bank lending could return to a more normal level (occurred by late 2009)</a:t>
            </a:r>
          </a:p>
        </p:txBody>
      </p:sp>
    </p:spTree>
    <p:extLst>
      <p:ext uri="{BB962C8B-B14F-4D97-AF65-F5344CB8AC3E}">
        <p14:creationId xmlns:p14="http://schemas.microsoft.com/office/powerpoint/2010/main" val="15774799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latin typeface="+mn-lt"/>
              </a:rPr>
              <a:t>16-4</a:t>
            </a:r>
          </a:p>
        </p:txBody>
      </p:sp>
      <p:sp>
        <p:nvSpPr>
          <p:cNvPr id="4" name="Subtitle 2">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latin typeface="+mn-lt"/>
              </a:rPr>
              <a:t>The Fed’s Tools of Monetary Control</a:t>
            </a:r>
          </a:p>
        </p:txBody>
      </p:sp>
    </p:spTree>
    <p:custDataLst>
      <p:tags r:id="rId1"/>
    </p:custDataLst>
    <p:extLst>
      <p:ext uri="{BB962C8B-B14F-4D97-AF65-F5344CB8AC3E}">
        <p14:creationId xmlns:p14="http://schemas.microsoft.com/office/powerpoint/2010/main" val="30074564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7B1D37-D159-6464-3333-68F08EE6769E}"/>
              </a:ext>
            </a:extLst>
          </p:cNvPr>
          <p:cNvSpPr>
            <a:spLocks noGrp="1"/>
          </p:cNvSpPr>
          <p:nvPr>
            <p:ph type="title"/>
          </p:nvPr>
        </p:nvSpPr>
        <p:spPr/>
        <p:txBody>
          <a:bodyPr/>
          <a:lstStyle/>
          <a:p>
            <a:r>
              <a:rPr lang="en-US" dirty="0">
                <a:latin typeface="+mn-lt"/>
              </a:rPr>
              <a:t>How the Fed Influences the Quantity of Reserves</a:t>
            </a:r>
          </a:p>
        </p:txBody>
      </p:sp>
      <p:sp>
        <p:nvSpPr>
          <p:cNvPr id="3" name="Content Placeholder 2">
            <a:extLst>
              <a:ext uri="{FF2B5EF4-FFF2-40B4-BE49-F238E27FC236}">
                <a16:creationId xmlns:a16="http://schemas.microsoft.com/office/drawing/2014/main" id="{31FE84AE-19CB-7C11-B8F4-50CDF5F29B2B}"/>
              </a:ext>
            </a:extLst>
          </p:cNvPr>
          <p:cNvSpPr>
            <a:spLocks noGrp="1"/>
          </p:cNvSpPr>
          <p:nvPr>
            <p:ph idx="1"/>
          </p:nvPr>
        </p:nvSpPr>
        <p:spPr/>
        <p:txBody>
          <a:bodyPr/>
          <a:lstStyle/>
          <a:p>
            <a:r>
              <a:rPr lang="en-US" dirty="0">
                <a:latin typeface="+mn-lt"/>
              </a:rPr>
              <a:t>The Fed has several tools it can use to influence the money supply</a:t>
            </a:r>
          </a:p>
          <a:p>
            <a:pPr marL="914400" lvl="1" indent="-457200">
              <a:buFont typeface="+mj-lt"/>
              <a:buAutoNum type="arabicPeriod"/>
            </a:pPr>
            <a:r>
              <a:rPr lang="en-US" dirty="0">
                <a:latin typeface="+mn-lt"/>
              </a:rPr>
              <a:t>Influence the quantity of reserves</a:t>
            </a:r>
          </a:p>
          <a:p>
            <a:pPr lvl="2">
              <a:buSzPct val="100000"/>
              <a:buFont typeface="Arial" panose="020B0604020202020204" pitchFamily="34" charset="0"/>
              <a:buChar char="•"/>
            </a:pPr>
            <a:r>
              <a:rPr lang="en-US" dirty="0">
                <a:latin typeface="+mn-lt"/>
              </a:rPr>
              <a:t>Open-market operations</a:t>
            </a:r>
          </a:p>
          <a:p>
            <a:pPr lvl="2">
              <a:buSzPct val="100000"/>
              <a:buFont typeface="Arial" panose="020B0604020202020204" pitchFamily="34" charset="0"/>
              <a:buChar char="•"/>
            </a:pPr>
            <a:r>
              <a:rPr lang="en-US" dirty="0">
                <a:latin typeface="+mn-lt"/>
              </a:rPr>
              <a:t>Fed lending to banks</a:t>
            </a:r>
          </a:p>
          <a:p>
            <a:pPr marL="914400" lvl="1" indent="-457200">
              <a:buFont typeface="+mj-lt"/>
              <a:buAutoNum type="arabicPeriod"/>
            </a:pPr>
            <a:r>
              <a:rPr lang="en-US" dirty="0">
                <a:latin typeface="+mn-lt"/>
              </a:rPr>
              <a:t>Influence the reserve ratio</a:t>
            </a:r>
          </a:p>
          <a:p>
            <a:pPr lvl="2">
              <a:buSzPct val="100000"/>
              <a:buFont typeface="Arial" panose="020B0604020202020204" pitchFamily="34" charset="0"/>
              <a:buChar char="•"/>
            </a:pPr>
            <a:r>
              <a:rPr lang="en-US" dirty="0">
                <a:latin typeface="+mn-lt"/>
              </a:rPr>
              <a:t>Reserve requirements</a:t>
            </a:r>
          </a:p>
          <a:p>
            <a:pPr lvl="2">
              <a:buSzPct val="100000"/>
              <a:buFont typeface="Arial" panose="020B0604020202020204" pitchFamily="34" charset="0"/>
              <a:buChar char="•"/>
            </a:pPr>
            <a:r>
              <a:rPr lang="en-US" dirty="0">
                <a:latin typeface="+mn-lt"/>
              </a:rPr>
              <a:t>Paying interest on reserves</a:t>
            </a:r>
          </a:p>
        </p:txBody>
      </p:sp>
    </p:spTree>
    <p:extLst>
      <p:ext uri="{BB962C8B-B14F-4D97-AF65-F5344CB8AC3E}">
        <p14:creationId xmlns:p14="http://schemas.microsoft.com/office/powerpoint/2010/main" val="22153902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latin typeface="+mn-lt"/>
              </a:rPr>
              <a:t>16-1</a:t>
            </a:r>
          </a:p>
        </p:txBody>
      </p:sp>
      <p:sp>
        <p:nvSpPr>
          <p:cNvPr id="4" name="Subtitle 2">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latin typeface="+mn-lt"/>
              </a:rPr>
              <a:t>The Meaning of Money</a:t>
            </a:r>
          </a:p>
        </p:txBody>
      </p:sp>
    </p:spTree>
    <p:custDataLst>
      <p:tags r:id="rId1"/>
    </p:custDataLst>
    <p:extLst>
      <p:ext uri="{BB962C8B-B14F-4D97-AF65-F5344CB8AC3E}">
        <p14:creationId xmlns:p14="http://schemas.microsoft.com/office/powerpoint/2010/main" val="30074564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89341-F4E5-1A6F-6077-EAF0F189F99E}"/>
              </a:ext>
            </a:extLst>
          </p:cNvPr>
          <p:cNvSpPr>
            <a:spLocks noGrp="1"/>
          </p:cNvSpPr>
          <p:nvPr>
            <p:ph type="title"/>
          </p:nvPr>
        </p:nvSpPr>
        <p:spPr/>
        <p:txBody>
          <a:bodyPr/>
          <a:lstStyle/>
          <a:p>
            <a:r>
              <a:rPr lang="en-US" dirty="0">
                <a:latin typeface="+mn-lt"/>
              </a:rPr>
              <a:t>Open-Market Operations</a:t>
            </a:r>
          </a:p>
        </p:txBody>
      </p:sp>
      <p:sp>
        <p:nvSpPr>
          <p:cNvPr id="3" name="Content Placeholder 2">
            <a:extLst>
              <a:ext uri="{FF2B5EF4-FFF2-40B4-BE49-F238E27FC236}">
                <a16:creationId xmlns:a16="http://schemas.microsoft.com/office/drawing/2014/main" id="{2C5107AD-B89D-CE2F-4903-D78F6DA3A69F}"/>
              </a:ext>
            </a:extLst>
          </p:cNvPr>
          <p:cNvSpPr>
            <a:spLocks noGrp="1"/>
          </p:cNvSpPr>
          <p:nvPr>
            <p:ph idx="1"/>
          </p:nvPr>
        </p:nvSpPr>
        <p:spPr/>
        <p:txBody>
          <a:bodyPr/>
          <a:lstStyle/>
          <a:p>
            <a:pPr>
              <a:spcBef>
                <a:spcPts val="500"/>
              </a:spcBef>
              <a:spcAft>
                <a:spcPts val="500"/>
              </a:spcAft>
            </a:pPr>
            <a:r>
              <a:rPr lang="en-US" altLang="en-US" b="1" dirty="0">
                <a:solidFill>
                  <a:srgbClr val="C00000"/>
                </a:solidFill>
                <a:latin typeface="+mn-lt"/>
              </a:rPr>
              <a:t>Open-market operations*</a:t>
            </a:r>
          </a:p>
          <a:p>
            <a:pPr lvl="1">
              <a:spcAft>
                <a:spcPts val="500"/>
              </a:spcAft>
              <a:buFont typeface="Arial" panose="020B0604020202020204" pitchFamily="34" charset="0"/>
              <a:buChar char="•"/>
            </a:pPr>
            <a:r>
              <a:rPr lang="en-US" altLang="en-US" dirty="0">
                <a:latin typeface="+mn-lt"/>
              </a:rPr>
              <a:t>Purchase and sale of U.S. government bonds by the Fed</a:t>
            </a:r>
          </a:p>
          <a:p>
            <a:pPr>
              <a:spcAft>
                <a:spcPts val="500"/>
              </a:spcAft>
            </a:pPr>
            <a:r>
              <a:rPr lang="en-US" altLang="en-US" dirty="0">
                <a:latin typeface="+mn-lt"/>
              </a:rPr>
              <a:t>To expand the money supply the Fed buys U.S. government bonds</a:t>
            </a:r>
          </a:p>
          <a:p>
            <a:pPr>
              <a:spcAft>
                <a:spcPts val="4200"/>
              </a:spcAft>
            </a:pPr>
            <a:r>
              <a:rPr lang="en-US" altLang="en-US" dirty="0">
                <a:latin typeface="+mn-lt"/>
              </a:rPr>
              <a:t>To reduce the money supply the Fed sells U.S. government bonds</a:t>
            </a:r>
            <a:endParaRPr kumimoji="0" lang="en-US" altLang="en-US" sz="1400" b="0" i="0" u="none" strike="noStrike" kern="1200" cap="none" spc="0" normalizeH="0" baseline="0" noProof="0" dirty="0">
              <a:ln>
                <a:noFill/>
              </a:ln>
              <a:solidFill>
                <a:srgbClr val="282F7C"/>
              </a:solidFill>
              <a:effectLst/>
              <a:uLnTx/>
              <a:uFillTx/>
              <a:latin typeface="+mn-lt"/>
              <a:ea typeface="+mn-ea"/>
              <a:cs typeface="+mn-cs"/>
            </a:endParaRPr>
          </a:p>
          <a:p>
            <a:pPr marL="228600" marR="0" lvl="0" indent="-228600" algn="l" defTabSz="914400" rtl="0" eaLnBrk="1" fontAlgn="auto" latinLnBrk="0" hangingPunct="1">
              <a:lnSpc>
                <a:spcPct val="100000"/>
              </a:lnSpc>
              <a:spcBef>
                <a:spcPts val="102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p>
        </p:txBody>
      </p:sp>
    </p:spTree>
    <p:extLst>
      <p:ext uri="{BB962C8B-B14F-4D97-AF65-F5344CB8AC3E}">
        <p14:creationId xmlns:p14="http://schemas.microsoft.com/office/powerpoint/2010/main" val="277355730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3F7037-6FD8-77AD-D182-65A17CF9AA17}"/>
              </a:ext>
            </a:extLst>
          </p:cNvPr>
          <p:cNvSpPr>
            <a:spLocks noGrp="1"/>
          </p:cNvSpPr>
          <p:nvPr>
            <p:ph type="title"/>
          </p:nvPr>
        </p:nvSpPr>
        <p:spPr/>
        <p:txBody>
          <a:bodyPr/>
          <a:lstStyle/>
          <a:p>
            <a:r>
              <a:rPr lang="en-US" dirty="0">
                <a:latin typeface="+mn-lt"/>
              </a:rPr>
              <a:t>Fed Lending to Banks (1 of 3)</a:t>
            </a:r>
          </a:p>
        </p:txBody>
      </p:sp>
      <p:sp>
        <p:nvSpPr>
          <p:cNvPr id="3" name="Content Placeholder 2">
            <a:extLst>
              <a:ext uri="{FF2B5EF4-FFF2-40B4-BE49-F238E27FC236}">
                <a16:creationId xmlns:a16="http://schemas.microsoft.com/office/drawing/2014/main" id="{432628E1-291F-A883-B561-B29584B70DAE}"/>
              </a:ext>
            </a:extLst>
          </p:cNvPr>
          <p:cNvSpPr>
            <a:spLocks noGrp="1"/>
          </p:cNvSpPr>
          <p:nvPr>
            <p:ph idx="1"/>
          </p:nvPr>
        </p:nvSpPr>
        <p:spPr/>
        <p:txBody>
          <a:bodyPr/>
          <a:lstStyle/>
          <a:p>
            <a:r>
              <a:rPr lang="en-US" altLang="en-US" dirty="0">
                <a:latin typeface="+mn-lt"/>
              </a:rPr>
              <a:t>Fed lending to banks to increase the money supply</a:t>
            </a:r>
          </a:p>
          <a:p>
            <a:pPr lvl="1">
              <a:buFont typeface="Arial" charset="0"/>
              <a:buChar char="•"/>
            </a:pPr>
            <a:r>
              <a:rPr lang="en-US" altLang="en-US" dirty="0">
                <a:latin typeface="+mn-lt"/>
              </a:rPr>
              <a:t>Banks pay an interest rate called the discount rate</a:t>
            </a:r>
          </a:p>
          <a:p>
            <a:pPr lvl="1">
              <a:buFont typeface="Arial" charset="0"/>
              <a:buChar char="•"/>
            </a:pPr>
            <a:r>
              <a:rPr lang="en-US" altLang="en-US" dirty="0">
                <a:latin typeface="+mn-lt"/>
              </a:rPr>
              <a:t>If the Fed lowers the discount rate, it encourages banks to borrow more, increasing the quantity of reserves and the money supply</a:t>
            </a:r>
          </a:p>
        </p:txBody>
      </p:sp>
    </p:spTree>
    <p:extLst>
      <p:ext uri="{BB962C8B-B14F-4D97-AF65-F5344CB8AC3E}">
        <p14:creationId xmlns:p14="http://schemas.microsoft.com/office/powerpoint/2010/main" val="60964997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AF126-168F-410A-8310-022E5D35A845}"/>
              </a:ext>
            </a:extLst>
          </p:cNvPr>
          <p:cNvSpPr>
            <a:spLocks noGrp="1"/>
          </p:cNvSpPr>
          <p:nvPr>
            <p:ph type="title"/>
          </p:nvPr>
        </p:nvSpPr>
        <p:spPr/>
        <p:txBody>
          <a:bodyPr/>
          <a:lstStyle/>
          <a:p>
            <a:r>
              <a:rPr lang="en-US" dirty="0">
                <a:latin typeface="+mn-lt"/>
              </a:rPr>
              <a:t>Fed Lending to Banks (2 of 3)</a:t>
            </a:r>
          </a:p>
        </p:txBody>
      </p:sp>
      <p:sp>
        <p:nvSpPr>
          <p:cNvPr id="3" name="Content Placeholder 2">
            <a:extLst>
              <a:ext uri="{FF2B5EF4-FFF2-40B4-BE49-F238E27FC236}">
                <a16:creationId xmlns:a16="http://schemas.microsoft.com/office/drawing/2014/main" id="{1FD494F3-00B8-9183-DD3C-CC90779CC04B}"/>
              </a:ext>
            </a:extLst>
          </p:cNvPr>
          <p:cNvSpPr>
            <a:spLocks noGrp="1"/>
          </p:cNvSpPr>
          <p:nvPr>
            <p:ph idx="1"/>
          </p:nvPr>
        </p:nvSpPr>
        <p:spPr/>
        <p:txBody>
          <a:bodyPr/>
          <a:lstStyle/>
          <a:p>
            <a:r>
              <a:rPr lang="en-US" altLang="en-US" b="1" dirty="0">
                <a:solidFill>
                  <a:srgbClr val="C00000"/>
                </a:solidFill>
                <a:latin typeface="+mn-lt"/>
              </a:rPr>
              <a:t>Discount rate*</a:t>
            </a:r>
          </a:p>
          <a:p>
            <a:pPr lvl="1">
              <a:buFont typeface="Arial" panose="020B0604020202020204" pitchFamily="34" charset="0"/>
              <a:buChar char="•"/>
            </a:pPr>
            <a:r>
              <a:rPr lang="en-US" altLang="en-US" dirty="0">
                <a:latin typeface="+mn-lt"/>
              </a:rPr>
              <a:t>Interest rate on the loans that the Fed makes to banks</a:t>
            </a:r>
          </a:p>
          <a:p>
            <a:pPr lvl="1">
              <a:buFont typeface="Arial" panose="020B0604020202020204" pitchFamily="34" charset="0"/>
              <a:buChar char="•"/>
            </a:pPr>
            <a:r>
              <a:rPr lang="en-US" altLang="en-US" dirty="0">
                <a:latin typeface="+mn-lt"/>
              </a:rPr>
              <a:t>Higher discount rate</a:t>
            </a:r>
          </a:p>
          <a:p>
            <a:pPr lvl="2">
              <a:buSzPct val="100000"/>
              <a:buFont typeface="Arial" panose="020B0604020202020204" pitchFamily="34" charset="0"/>
              <a:buChar char="•"/>
            </a:pPr>
            <a:r>
              <a:rPr lang="en-US" altLang="en-US" dirty="0">
                <a:latin typeface="+mn-lt"/>
              </a:rPr>
              <a:t>Reduces the money supply</a:t>
            </a:r>
          </a:p>
          <a:p>
            <a:pPr lvl="1">
              <a:buFont typeface="Arial" panose="020B0604020202020204" pitchFamily="34" charset="0"/>
              <a:buChar char="•"/>
            </a:pPr>
            <a:r>
              <a:rPr lang="en-US" altLang="en-US" dirty="0">
                <a:latin typeface="+mn-lt"/>
              </a:rPr>
              <a:t>Smaller discount rate</a:t>
            </a:r>
          </a:p>
          <a:p>
            <a:pPr lvl="2">
              <a:buSzPct val="100000"/>
              <a:buFont typeface="Arial" panose="020B0604020202020204" pitchFamily="34" charset="0"/>
              <a:buChar char="•"/>
            </a:pPr>
            <a:r>
              <a:rPr lang="en-US" altLang="en-US" dirty="0">
                <a:latin typeface="+mn-lt"/>
              </a:rPr>
              <a:t>Increases the money supply</a:t>
            </a:r>
            <a:endParaRPr kumimoji="0" lang="en-US" altLang="en-US" sz="1400" b="0" i="0" u="none" strike="noStrike" kern="1200" cap="none" spc="0" normalizeH="0" baseline="0" noProof="0" dirty="0">
              <a:ln>
                <a:noFill/>
              </a:ln>
              <a:solidFill>
                <a:srgbClr val="282F7C"/>
              </a:solidFill>
              <a:effectLst/>
              <a:uLnTx/>
              <a:uFillTx/>
              <a:latin typeface="+mn-lt"/>
              <a:ea typeface="+mn-ea"/>
              <a:cs typeface="+mn-cs"/>
            </a:endParaRPr>
          </a:p>
          <a:p>
            <a:pPr marL="228600" marR="0" lvl="0" indent="-228600" algn="l" defTabSz="914400" rtl="0" eaLnBrk="1" fontAlgn="auto" latinLnBrk="0" hangingPunct="1">
              <a:lnSpc>
                <a:spcPct val="100000"/>
              </a:lnSpc>
              <a:spcBef>
                <a:spcPts val="60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lang="en-US" altLang="en-US" sz="2800" dirty="0">
              <a:latin typeface="+mn-lt"/>
            </a:endParaRPr>
          </a:p>
        </p:txBody>
      </p:sp>
    </p:spTree>
    <p:extLst>
      <p:ext uri="{BB962C8B-B14F-4D97-AF65-F5344CB8AC3E}">
        <p14:creationId xmlns:p14="http://schemas.microsoft.com/office/powerpoint/2010/main" val="231279092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232E1F-EBC4-C009-0B8F-5DC15EE6A3E1}"/>
              </a:ext>
            </a:extLst>
          </p:cNvPr>
          <p:cNvSpPr>
            <a:spLocks noGrp="1"/>
          </p:cNvSpPr>
          <p:nvPr>
            <p:ph type="title"/>
          </p:nvPr>
        </p:nvSpPr>
        <p:spPr/>
        <p:txBody>
          <a:bodyPr/>
          <a:lstStyle/>
          <a:p>
            <a:r>
              <a:rPr lang="en-US" dirty="0">
                <a:latin typeface="+mn-lt"/>
              </a:rPr>
              <a:t>Fed Lending to Banks (3 of 3)</a:t>
            </a:r>
          </a:p>
        </p:txBody>
      </p:sp>
      <p:sp>
        <p:nvSpPr>
          <p:cNvPr id="3" name="Content Placeholder 2">
            <a:extLst>
              <a:ext uri="{FF2B5EF4-FFF2-40B4-BE49-F238E27FC236}">
                <a16:creationId xmlns:a16="http://schemas.microsoft.com/office/drawing/2014/main" id="{3F7A686E-5935-B1F2-B2F0-708F2B0FDBEF}"/>
              </a:ext>
            </a:extLst>
          </p:cNvPr>
          <p:cNvSpPr>
            <a:spLocks noGrp="1"/>
          </p:cNvSpPr>
          <p:nvPr>
            <p:ph idx="1"/>
          </p:nvPr>
        </p:nvSpPr>
        <p:spPr/>
        <p:txBody>
          <a:bodyPr/>
          <a:lstStyle/>
          <a:p>
            <a:r>
              <a:rPr lang="en-US" altLang="en-US" dirty="0">
                <a:latin typeface="+mn-lt"/>
              </a:rPr>
              <a:t>Term Auction Facility (2007 to 2010) </a:t>
            </a:r>
          </a:p>
          <a:p>
            <a:pPr lvl="1">
              <a:buFont typeface="Arial" panose="020B0604020202020204" pitchFamily="34" charset="0"/>
              <a:buChar char="•"/>
            </a:pPr>
            <a:r>
              <a:rPr lang="en-US" altLang="en-US" dirty="0">
                <a:latin typeface="+mn-lt"/>
              </a:rPr>
              <a:t>Fed set a quantity of reserves it will loan</a:t>
            </a:r>
          </a:p>
          <a:p>
            <a:pPr lvl="1">
              <a:buFont typeface="Arial" panose="020B0604020202020204" pitchFamily="34" charset="0"/>
              <a:buChar char="•"/>
            </a:pPr>
            <a:r>
              <a:rPr lang="en-US" altLang="en-US" dirty="0">
                <a:latin typeface="+mn-lt"/>
              </a:rPr>
              <a:t>Eligible banks bid to borrow those funds</a:t>
            </a:r>
          </a:p>
          <a:p>
            <a:pPr lvl="1">
              <a:buFont typeface="Arial" panose="020B0604020202020204" pitchFamily="34" charset="0"/>
              <a:buChar char="•"/>
            </a:pPr>
            <a:r>
              <a:rPr lang="en-US" altLang="en-US" dirty="0">
                <a:latin typeface="+mn-lt"/>
              </a:rPr>
              <a:t>Loans go to the highest eligible bidders who</a:t>
            </a:r>
          </a:p>
          <a:p>
            <a:pPr lvl="2">
              <a:buSzPct val="100000"/>
              <a:buFont typeface="Arial" panose="020B0604020202020204" pitchFamily="34" charset="0"/>
              <a:buChar char="•"/>
            </a:pPr>
            <a:r>
              <a:rPr lang="en-US" altLang="en-US" dirty="0">
                <a:latin typeface="+mn-lt"/>
              </a:rPr>
              <a:t>Have acceptable collateral</a:t>
            </a:r>
          </a:p>
          <a:p>
            <a:pPr lvl="2">
              <a:buSzPct val="100000"/>
              <a:buFont typeface="Arial" panose="020B0604020202020204" pitchFamily="34" charset="0"/>
              <a:buChar char="•"/>
            </a:pPr>
            <a:r>
              <a:rPr lang="en-US" altLang="en-US" dirty="0">
                <a:latin typeface="+mn-lt"/>
              </a:rPr>
              <a:t>Pay the highest interest rate</a:t>
            </a:r>
            <a:endParaRPr lang="en-US" dirty="0">
              <a:latin typeface="+mn-lt"/>
            </a:endParaRPr>
          </a:p>
        </p:txBody>
      </p:sp>
    </p:spTree>
    <p:extLst>
      <p:ext uri="{BB962C8B-B14F-4D97-AF65-F5344CB8AC3E}">
        <p14:creationId xmlns:p14="http://schemas.microsoft.com/office/powerpoint/2010/main" val="321375814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BAAA36-3340-D059-D415-86581207C695}"/>
              </a:ext>
            </a:extLst>
          </p:cNvPr>
          <p:cNvSpPr>
            <a:spLocks noGrp="1"/>
          </p:cNvSpPr>
          <p:nvPr>
            <p:ph type="title"/>
          </p:nvPr>
        </p:nvSpPr>
        <p:spPr/>
        <p:txBody>
          <a:bodyPr/>
          <a:lstStyle/>
          <a:p>
            <a:r>
              <a:rPr lang="en-US" dirty="0">
                <a:latin typeface="+mn-lt"/>
              </a:rPr>
              <a:t>How the Fed Influences the Reserve Ratio</a:t>
            </a:r>
          </a:p>
        </p:txBody>
      </p:sp>
      <p:sp>
        <p:nvSpPr>
          <p:cNvPr id="3" name="Content Placeholder 2">
            <a:extLst>
              <a:ext uri="{FF2B5EF4-FFF2-40B4-BE49-F238E27FC236}">
                <a16:creationId xmlns:a16="http://schemas.microsoft.com/office/drawing/2014/main" id="{B239C8F2-4043-DD52-C71A-639B6F3C170E}"/>
              </a:ext>
            </a:extLst>
          </p:cNvPr>
          <p:cNvSpPr>
            <a:spLocks noGrp="1"/>
          </p:cNvSpPr>
          <p:nvPr>
            <p:ph idx="1"/>
          </p:nvPr>
        </p:nvSpPr>
        <p:spPr/>
        <p:txBody>
          <a:bodyPr/>
          <a:lstStyle/>
          <a:p>
            <a:r>
              <a:rPr lang="en-US" altLang="en-US" b="1" dirty="0">
                <a:solidFill>
                  <a:srgbClr val="C00000"/>
                </a:solidFill>
                <a:latin typeface="+mn-lt"/>
              </a:rPr>
              <a:t>Reserve requirements*</a:t>
            </a:r>
          </a:p>
          <a:p>
            <a:pPr lvl="1">
              <a:buFont typeface="Arial" panose="020B0604020202020204" pitchFamily="34" charset="0"/>
              <a:buChar char="•"/>
            </a:pPr>
            <a:r>
              <a:rPr lang="en-US" altLang="en-US" dirty="0">
                <a:latin typeface="+mn-lt"/>
              </a:rPr>
              <a:t>Minimum amount of reserves that banks must hold against deposits</a:t>
            </a:r>
          </a:p>
          <a:p>
            <a:pPr lvl="1">
              <a:buFont typeface="Arial" panose="020B0604020202020204" pitchFamily="34" charset="0"/>
              <a:buChar char="•"/>
            </a:pPr>
            <a:r>
              <a:rPr lang="en-US" altLang="en-US" dirty="0">
                <a:latin typeface="+mn-lt"/>
              </a:rPr>
              <a:t>Reducing reserve requirements would lower the reserve ratio and increase the money multiplier</a:t>
            </a:r>
          </a:p>
          <a:p>
            <a:pPr lvl="1">
              <a:spcAft>
                <a:spcPts val="3000"/>
              </a:spcAft>
              <a:buFont typeface="Arial" panose="020B0604020202020204" pitchFamily="34" charset="0"/>
              <a:buChar char="•"/>
            </a:pPr>
            <a:r>
              <a:rPr lang="en-US" altLang="en-US" dirty="0">
                <a:latin typeface="+mn-lt"/>
              </a:rPr>
              <a:t>Less effective in recent years as many banks hold excess reserves</a:t>
            </a:r>
            <a:endParaRPr kumimoji="0" lang="en-US" altLang="en-US" sz="1400" b="0" i="0" u="none" strike="noStrike" kern="1200" cap="none" spc="0" normalizeH="0" baseline="0" noProof="0" dirty="0">
              <a:ln>
                <a:noFill/>
              </a:ln>
              <a:solidFill>
                <a:srgbClr val="282F7C"/>
              </a:solidFill>
              <a:effectLst/>
              <a:uLnTx/>
              <a:uFillTx/>
              <a:latin typeface="+mn-lt"/>
              <a:ea typeface="+mn-ea"/>
              <a:cs typeface="+mn-cs"/>
            </a:endParaRPr>
          </a:p>
          <a:p>
            <a:pPr marL="228600" marR="0" lvl="0" indent="-228600" algn="l" defTabSz="914400" rtl="0" eaLnBrk="1" fontAlgn="auto" latinLnBrk="0" hangingPunct="1">
              <a:lnSpc>
                <a:spcPct val="100000"/>
              </a:lnSpc>
              <a:spcBef>
                <a:spcPts val="96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lang="en-US" altLang="en-US" sz="2800" dirty="0">
              <a:latin typeface="+mn-lt"/>
            </a:endParaRPr>
          </a:p>
        </p:txBody>
      </p:sp>
    </p:spTree>
    <p:extLst>
      <p:ext uri="{BB962C8B-B14F-4D97-AF65-F5344CB8AC3E}">
        <p14:creationId xmlns:p14="http://schemas.microsoft.com/office/powerpoint/2010/main" val="381208499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430E0-1A01-CF45-08BC-591FF166D768}"/>
              </a:ext>
            </a:extLst>
          </p:cNvPr>
          <p:cNvSpPr>
            <a:spLocks noGrp="1"/>
          </p:cNvSpPr>
          <p:nvPr>
            <p:ph type="title"/>
          </p:nvPr>
        </p:nvSpPr>
        <p:spPr/>
        <p:txBody>
          <a:bodyPr/>
          <a:lstStyle/>
          <a:p>
            <a:r>
              <a:rPr lang="en-US" dirty="0">
                <a:latin typeface="+mn-lt"/>
              </a:rPr>
              <a:t>Interest on Reserves</a:t>
            </a:r>
          </a:p>
        </p:txBody>
      </p:sp>
      <p:sp>
        <p:nvSpPr>
          <p:cNvPr id="3" name="Content Placeholder 2">
            <a:extLst>
              <a:ext uri="{FF2B5EF4-FFF2-40B4-BE49-F238E27FC236}">
                <a16:creationId xmlns:a16="http://schemas.microsoft.com/office/drawing/2014/main" id="{E35744FB-A9A4-C0F2-4E0C-C6495F2CB3FD}"/>
              </a:ext>
            </a:extLst>
          </p:cNvPr>
          <p:cNvSpPr>
            <a:spLocks noGrp="1"/>
          </p:cNvSpPr>
          <p:nvPr>
            <p:ph idx="1"/>
          </p:nvPr>
        </p:nvSpPr>
        <p:spPr/>
        <p:txBody>
          <a:bodyPr/>
          <a:lstStyle/>
          <a:p>
            <a:pPr>
              <a:spcBef>
                <a:spcPts val="500"/>
              </a:spcBef>
              <a:spcAft>
                <a:spcPts val="500"/>
              </a:spcAft>
            </a:pPr>
            <a:r>
              <a:rPr lang="en-US" altLang="en-US" b="1" dirty="0">
                <a:solidFill>
                  <a:srgbClr val="C00000"/>
                </a:solidFill>
                <a:latin typeface="+mn-lt"/>
              </a:rPr>
              <a:t>Interest on reserves* </a:t>
            </a:r>
            <a:r>
              <a:rPr lang="en-US" altLang="en-US" dirty="0">
                <a:latin typeface="+mn-lt"/>
              </a:rPr>
              <a:t>(2008)</a:t>
            </a:r>
          </a:p>
          <a:p>
            <a:pPr lvl="1">
              <a:spcAft>
                <a:spcPts val="500"/>
              </a:spcAft>
              <a:buFont typeface="Arial" panose="020B0604020202020204" pitchFamily="34" charset="0"/>
              <a:buChar char="•"/>
            </a:pPr>
            <a:r>
              <a:rPr lang="en-US" altLang="en-US" dirty="0">
                <a:latin typeface="+mn-lt"/>
              </a:rPr>
              <a:t>The interest rate paid to banks on the reserves held in deposit at the Fed</a:t>
            </a:r>
          </a:p>
          <a:p>
            <a:pPr lvl="1">
              <a:spcAft>
                <a:spcPts val="500"/>
              </a:spcAft>
              <a:buFont typeface="Arial" panose="020B0604020202020204" pitchFamily="34" charset="0"/>
              <a:buChar char="•"/>
            </a:pPr>
            <a:r>
              <a:rPr lang="en-US" altLang="en-US" dirty="0">
                <a:latin typeface="+mn-lt"/>
              </a:rPr>
              <a:t>An increase in the interest rate on reserves</a:t>
            </a:r>
          </a:p>
          <a:p>
            <a:pPr lvl="2">
              <a:spcAft>
                <a:spcPts val="500"/>
              </a:spcAft>
              <a:buSzPct val="100000"/>
              <a:buFont typeface="Arial" panose="020B0604020202020204" pitchFamily="34" charset="0"/>
              <a:buChar char="•"/>
            </a:pPr>
            <a:r>
              <a:rPr lang="en-US" altLang="en-US" dirty="0">
                <a:latin typeface="+mn-lt"/>
              </a:rPr>
              <a:t>Increases the reserve ratio</a:t>
            </a:r>
          </a:p>
          <a:p>
            <a:pPr lvl="2">
              <a:spcAft>
                <a:spcPts val="500"/>
              </a:spcAft>
              <a:buSzPct val="100000"/>
              <a:buFont typeface="Arial" panose="020B0604020202020204" pitchFamily="34" charset="0"/>
              <a:buChar char="•"/>
            </a:pPr>
            <a:r>
              <a:rPr lang="en-US" altLang="en-US" dirty="0">
                <a:latin typeface="+mn-lt"/>
              </a:rPr>
              <a:t>Lowers the money multiplier</a:t>
            </a:r>
          </a:p>
          <a:p>
            <a:pPr lvl="2">
              <a:spcAft>
                <a:spcPts val="500"/>
              </a:spcAft>
              <a:buSzPct val="100000"/>
              <a:buFont typeface="Arial" panose="020B0604020202020204" pitchFamily="34" charset="0"/>
              <a:buChar char="•"/>
            </a:pPr>
            <a:r>
              <a:rPr lang="en-US" altLang="en-US" dirty="0">
                <a:latin typeface="+mn-lt"/>
              </a:rPr>
              <a:t>Lowers the money supply</a:t>
            </a:r>
            <a:endParaRPr kumimoji="0" lang="en-US" altLang="en-US" sz="1400" b="0" i="0" u="none" strike="noStrike" kern="1200" cap="none" spc="0" normalizeH="0" baseline="0" noProof="0" dirty="0">
              <a:ln>
                <a:noFill/>
              </a:ln>
              <a:solidFill>
                <a:srgbClr val="282F7C"/>
              </a:solidFill>
              <a:effectLst/>
              <a:uLnTx/>
              <a:uFillTx/>
              <a:latin typeface="+mn-lt"/>
              <a:ea typeface="+mn-ea"/>
              <a:cs typeface="+mn-cs"/>
            </a:endParaRPr>
          </a:p>
          <a:p>
            <a:pPr marL="228600" marR="0" lvl="0" indent="-228600" algn="l" defTabSz="914400" rtl="0" eaLnBrk="1" fontAlgn="auto" latinLnBrk="0" hangingPunct="1">
              <a:lnSpc>
                <a:spcPct val="100000"/>
              </a:lnSpc>
              <a:spcBef>
                <a:spcPts val="54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p>
        </p:txBody>
      </p:sp>
    </p:spTree>
    <p:extLst>
      <p:ext uri="{BB962C8B-B14F-4D97-AF65-F5344CB8AC3E}">
        <p14:creationId xmlns:p14="http://schemas.microsoft.com/office/powerpoint/2010/main" val="86933653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3BFD8A-11C9-3777-F876-02BF1F54ADBF}"/>
              </a:ext>
            </a:extLst>
          </p:cNvPr>
          <p:cNvSpPr>
            <a:spLocks noGrp="1"/>
          </p:cNvSpPr>
          <p:nvPr>
            <p:ph type="title"/>
          </p:nvPr>
        </p:nvSpPr>
        <p:spPr/>
        <p:txBody>
          <a:bodyPr/>
          <a:lstStyle/>
          <a:p>
            <a:r>
              <a:rPr lang="en-US" dirty="0">
                <a:latin typeface="+mn-lt"/>
              </a:rPr>
              <a:t>Problems in Controlling the Money Supply</a:t>
            </a:r>
          </a:p>
        </p:txBody>
      </p:sp>
      <p:sp>
        <p:nvSpPr>
          <p:cNvPr id="3" name="Content Placeholder 2">
            <a:extLst>
              <a:ext uri="{FF2B5EF4-FFF2-40B4-BE49-F238E27FC236}">
                <a16:creationId xmlns:a16="http://schemas.microsoft.com/office/drawing/2014/main" id="{B75FA3D0-B6EA-6B44-699C-F61B113A10E6}"/>
              </a:ext>
            </a:extLst>
          </p:cNvPr>
          <p:cNvSpPr>
            <a:spLocks noGrp="1"/>
          </p:cNvSpPr>
          <p:nvPr>
            <p:ph idx="1"/>
          </p:nvPr>
        </p:nvSpPr>
        <p:spPr/>
        <p:txBody>
          <a:bodyPr/>
          <a:lstStyle/>
          <a:p>
            <a:r>
              <a:rPr lang="en-US" altLang="en-US" dirty="0">
                <a:latin typeface="+mn-lt"/>
              </a:rPr>
              <a:t>The Fed’s control of the money supply is not precise</a:t>
            </a:r>
          </a:p>
          <a:p>
            <a:r>
              <a:rPr lang="en-US" altLang="en-US" dirty="0">
                <a:latin typeface="+mn-lt"/>
              </a:rPr>
              <a:t>The Fed does not control</a:t>
            </a:r>
          </a:p>
          <a:p>
            <a:pPr lvl="1">
              <a:buFont typeface="Arial" panose="020B0604020202020204" pitchFamily="34" charset="0"/>
              <a:buChar char="•"/>
            </a:pPr>
            <a:r>
              <a:rPr lang="en-US" altLang="en-US" dirty="0">
                <a:latin typeface="+mn-lt"/>
              </a:rPr>
              <a:t>The amount of money that households choose to hold as deposits in banks</a:t>
            </a:r>
          </a:p>
          <a:p>
            <a:pPr lvl="1">
              <a:buFont typeface="Arial" panose="020B0604020202020204" pitchFamily="34" charset="0"/>
              <a:buChar char="•"/>
            </a:pPr>
            <a:r>
              <a:rPr lang="en-US" altLang="en-US" dirty="0">
                <a:latin typeface="+mn-lt"/>
              </a:rPr>
              <a:t>The amount that bankers choose to lend</a:t>
            </a:r>
            <a:endParaRPr lang="en-US" altLang="en-US" dirty="0">
              <a:solidFill>
                <a:srgbClr val="C00000"/>
              </a:solidFill>
              <a:latin typeface="+mn-lt"/>
            </a:endParaRPr>
          </a:p>
        </p:txBody>
      </p:sp>
    </p:spTree>
    <p:extLst>
      <p:ext uri="{BB962C8B-B14F-4D97-AF65-F5344CB8AC3E}">
        <p14:creationId xmlns:p14="http://schemas.microsoft.com/office/powerpoint/2010/main" val="242752488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382092-EC50-DBE6-810F-7E5944FEF8BA}"/>
              </a:ext>
            </a:extLst>
          </p:cNvPr>
          <p:cNvSpPr>
            <a:spLocks noGrp="1"/>
          </p:cNvSpPr>
          <p:nvPr>
            <p:ph type="title"/>
          </p:nvPr>
        </p:nvSpPr>
        <p:spPr/>
        <p:txBody>
          <a:bodyPr/>
          <a:lstStyle/>
          <a:p>
            <a:r>
              <a:rPr lang="en-US" dirty="0">
                <a:latin typeface="+mn-lt"/>
              </a:rPr>
              <a:t>The Federal Funds Rate (1 of 3)</a:t>
            </a:r>
          </a:p>
        </p:txBody>
      </p:sp>
      <p:sp>
        <p:nvSpPr>
          <p:cNvPr id="3" name="Content Placeholder 2">
            <a:extLst>
              <a:ext uri="{FF2B5EF4-FFF2-40B4-BE49-F238E27FC236}">
                <a16:creationId xmlns:a16="http://schemas.microsoft.com/office/drawing/2014/main" id="{9716DEF4-BA86-412D-7D7F-CDE0B4588755}"/>
              </a:ext>
            </a:extLst>
          </p:cNvPr>
          <p:cNvSpPr>
            <a:spLocks noGrp="1"/>
          </p:cNvSpPr>
          <p:nvPr>
            <p:ph idx="1"/>
          </p:nvPr>
        </p:nvSpPr>
        <p:spPr/>
        <p:txBody>
          <a:bodyPr/>
          <a:lstStyle/>
          <a:p>
            <a:r>
              <a:rPr lang="en-US" altLang="en-US" b="1" dirty="0">
                <a:solidFill>
                  <a:srgbClr val="C00000"/>
                </a:solidFill>
                <a:latin typeface="+mn-lt"/>
              </a:rPr>
              <a:t>Federal funds rate*</a:t>
            </a:r>
          </a:p>
          <a:p>
            <a:pPr lvl="1">
              <a:buFont typeface="Arial" panose="020B0604020202020204" pitchFamily="34" charset="0"/>
              <a:buChar char="•"/>
            </a:pPr>
            <a:r>
              <a:rPr lang="en-US" altLang="en-US" dirty="0">
                <a:latin typeface="+mn-lt"/>
              </a:rPr>
              <a:t>Interest rate at which banks make overnight loans to one another</a:t>
            </a:r>
          </a:p>
          <a:p>
            <a:pPr lvl="1">
              <a:buFont typeface="Arial" panose="020B0604020202020204" pitchFamily="34" charset="0"/>
              <a:buChar char="•"/>
            </a:pPr>
            <a:r>
              <a:rPr lang="en-US" altLang="en-US" dirty="0">
                <a:latin typeface="+mn-lt"/>
              </a:rPr>
              <a:t>If a bank finds itself short of reserves, it can borrow reserves from another bank</a:t>
            </a:r>
          </a:p>
          <a:p>
            <a:r>
              <a:rPr lang="en-US" altLang="en-US" dirty="0">
                <a:latin typeface="+mn-lt"/>
              </a:rPr>
              <a:t>Decisions by the FOMC to change the target for the federal funds rate are also decisions to change the money supply</a:t>
            </a:r>
          </a:p>
          <a:p>
            <a:r>
              <a:rPr lang="en-US" altLang="en-US" dirty="0">
                <a:latin typeface="+mn-lt"/>
              </a:rPr>
              <a:t>A decrease in the target for federal funds rate means an expansion in the money supply</a:t>
            </a:r>
            <a:endParaRPr lang="en-US" altLang="en-US" sz="1400" dirty="0">
              <a:solidFill>
                <a:srgbClr val="282F7C"/>
              </a:solidFill>
              <a:latin typeface="+mn-lt"/>
            </a:endParaRPr>
          </a:p>
          <a:p>
            <a:pPr marL="0" marR="0" lvl="0" indent="0" algn="l" defTabSz="914400" rtl="0" eaLnBrk="1" fontAlgn="auto" latinLnBrk="0" hangingPunct="1">
              <a:lnSpc>
                <a:spcPct val="100000"/>
              </a:lnSpc>
              <a:spcBef>
                <a:spcPts val="1200"/>
              </a:spcBef>
              <a:spcAft>
                <a:spcPts val="0"/>
              </a:spcAft>
              <a:buClr>
                <a:srgbClr val="282F7C"/>
              </a:buClr>
              <a:buSzTx/>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lang="en-US" altLang="en-US" sz="2800" dirty="0">
              <a:latin typeface="+mn-lt"/>
            </a:endParaRPr>
          </a:p>
        </p:txBody>
      </p:sp>
    </p:spTree>
    <p:extLst>
      <p:ext uri="{BB962C8B-B14F-4D97-AF65-F5344CB8AC3E}">
        <p14:creationId xmlns:p14="http://schemas.microsoft.com/office/powerpoint/2010/main" val="1654627752"/>
      </p:ext>
    </p:extLst>
  </p:cSld>
  <p:clrMapOvr>
    <a:masterClrMapping/>
  </p:clrMapOvr>
  <p:extLst mod="1"/>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7EAB6-CF88-7714-B79B-B8495237576A}"/>
              </a:ext>
            </a:extLst>
          </p:cNvPr>
          <p:cNvSpPr>
            <a:spLocks noGrp="1"/>
          </p:cNvSpPr>
          <p:nvPr>
            <p:ph type="title"/>
          </p:nvPr>
        </p:nvSpPr>
        <p:spPr/>
        <p:txBody>
          <a:bodyPr/>
          <a:lstStyle/>
          <a:p>
            <a:r>
              <a:rPr lang="en-US" dirty="0">
                <a:latin typeface="+mn-lt"/>
              </a:rPr>
              <a:t>The Federal Funds Rate (2 of 3)</a:t>
            </a:r>
          </a:p>
        </p:txBody>
      </p:sp>
      <p:sp>
        <p:nvSpPr>
          <p:cNvPr id="3" name="Content Placeholder 2">
            <a:extLst>
              <a:ext uri="{FF2B5EF4-FFF2-40B4-BE49-F238E27FC236}">
                <a16:creationId xmlns:a16="http://schemas.microsoft.com/office/drawing/2014/main" id="{F96453FE-9EC3-55A4-48DC-29D6C8723082}"/>
              </a:ext>
            </a:extLst>
          </p:cNvPr>
          <p:cNvSpPr>
            <a:spLocks noGrp="1"/>
          </p:cNvSpPr>
          <p:nvPr>
            <p:ph idx="1"/>
          </p:nvPr>
        </p:nvSpPr>
        <p:spPr/>
        <p:txBody>
          <a:bodyPr/>
          <a:lstStyle/>
          <a:p>
            <a:r>
              <a:rPr lang="en-US" altLang="en-US" dirty="0">
                <a:latin typeface="+mn-lt"/>
              </a:rPr>
              <a:t>The federal funds rate</a:t>
            </a:r>
          </a:p>
          <a:p>
            <a:pPr lvl="1">
              <a:buFont typeface="Arial" panose="020B0604020202020204" pitchFamily="34" charset="0"/>
              <a:buChar char="•"/>
            </a:pPr>
            <a:r>
              <a:rPr lang="en-US" altLang="en-US" dirty="0">
                <a:latin typeface="+mn-lt"/>
              </a:rPr>
              <a:t>Differs from the discount rate</a:t>
            </a:r>
          </a:p>
          <a:p>
            <a:pPr lvl="1">
              <a:buFont typeface="Arial" panose="020B0604020202020204" pitchFamily="34" charset="0"/>
              <a:buChar char="•"/>
            </a:pPr>
            <a:r>
              <a:rPr lang="en-US" altLang="en-US" dirty="0">
                <a:latin typeface="+mn-lt"/>
              </a:rPr>
              <a:t>Affects other interest rates </a:t>
            </a:r>
          </a:p>
          <a:p>
            <a:pPr lvl="1">
              <a:buFont typeface="Arial" panose="020B0604020202020204" pitchFamily="34" charset="0"/>
              <a:buChar char="•"/>
            </a:pPr>
            <a:r>
              <a:rPr lang="en-US" altLang="en-US" dirty="0">
                <a:latin typeface="+mn-lt"/>
              </a:rPr>
              <a:t>Is determined by supply and demand in the market for loans among banks</a:t>
            </a:r>
          </a:p>
        </p:txBody>
      </p:sp>
    </p:spTree>
    <p:extLst>
      <p:ext uri="{BB962C8B-B14F-4D97-AF65-F5344CB8AC3E}">
        <p14:creationId xmlns:p14="http://schemas.microsoft.com/office/powerpoint/2010/main" val="175942172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8B46F-7294-7042-C5A5-A7F02106B844}"/>
              </a:ext>
            </a:extLst>
          </p:cNvPr>
          <p:cNvSpPr>
            <a:spLocks noGrp="1"/>
          </p:cNvSpPr>
          <p:nvPr>
            <p:ph type="title"/>
          </p:nvPr>
        </p:nvSpPr>
        <p:spPr/>
        <p:txBody>
          <a:bodyPr/>
          <a:lstStyle/>
          <a:p>
            <a:r>
              <a:rPr lang="en-US" dirty="0">
                <a:latin typeface="+mn-lt"/>
              </a:rPr>
              <a:t>The Federal Funds Rate (3 of 3)</a:t>
            </a:r>
          </a:p>
        </p:txBody>
      </p:sp>
      <p:sp>
        <p:nvSpPr>
          <p:cNvPr id="3" name="Content Placeholder 2">
            <a:extLst>
              <a:ext uri="{FF2B5EF4-FFF2-40B4-BE49-F238E27FC236}">
                <a16:creationId xmlns:a16="http://schemas.microsoft.com/office/drawing/2014/main" id="{A1FB3BD6-273F-6807-1ECE-53EAE4179DD5}"/>
              </a:ext>
            </a:extLst>
          </p:cNvPr>
          <p:cNvSpPr>
            <a:spLocks noGrp="1"/>
          </p:cNvSpPr>
          <p:nvPr>
            <p:ph idx="1"/>
          </p:nvPr>
        </p:nvSpPr>
        <p:spPr/>
        <p:txBody>
          <a:bodyPr/>
          <a:lstStyle/>
          <a:p>
            <a:r>
              <a:rPr lang="en-US" altLang="en-US" dirty="0">
                <a:latin typeface="+mn-lt"/>
              </a:rPr>
              <a:t>The Fed targets the federal funds rate through open-market operations</a:t>
            </a:r>
          </a:p>
          <a:p>
            <a:pPr lvl="1">
              <a:buFont typeface="Arial" panose="020B0604020202020204" pitchFamily="34" charset="0"/>
              <a:buChar char="•"/>
            </a:pPr>
            <a:r>
              <a:rPr lang="en-US" altLang="en-US" dirty="0">
                <a:latin typeface="+mn-lt"/>
              </a:rPr>
              <a:t>The Fed buys bonds</a:t>
            </a:r>
          </a:p>
          <a:p>
            <a:pPr lvl="2">
              <a:buSzPct val="100000"/>
              <a:buFont typeface="Arial" panose="020B0604020202020204" pitchFamily="34" charset="0"/>
              <a:buChar char="•"/>
            </a:pPr>
            <a:r>
              <a:rPr lang="en-US" altLang="en-US" dirty="0">
                <a:latin typeface="+mn-lt"/>
              </a:rPr>
              <a:t>Decrease in the federal funds rate</a:t>
            </a:r>
          </a:p>
          <a:p>
            <a:pPr lvl="2">
              <a:buSzPct val="100000"/>
              <a:buFont typeface="Arial" panose="020B0604020202020204" pitchFamily="34" charset="0"/>
              <a:buChar char="•"/>
            </a:pPr>
            <a:r>
              <a:rPr lang="en-US" altLang="en-US" dirty="0">
                <a:latin typeface="+mn-lt"/>
              </a:rPr>
              <a:t>Increase in money supply</a:t>
            </a:r>
          </a:p>
          <a:p>
            <a:pPr lvl="1">
              <a:buFont typeface="Arial" panose="020B0604020202020204" pitchFamily="34" charset="0"/>
              <a:buChar char="•"/>
            </a:pPr>
            <a:r>
              <a:rPr lang="en-US" altLang="en-US" dirty="0">
                <a:latin typeface="+mn-lt"/>
              </a:rPr>
              <a:t>The Fed sells bonds</a:t>
            </a:r>
          </a:p>
          <a:p>
            <a:pPr lvl="2">
              <a:buSzPct val="100000"/>
              <a:buFont typeface="Arial" panose="020B0604020202020204" pitchFamily="34" charset="0"/>
              <a:buChar char="•"/>
            </a:pPr>
            <a:r>
              <a:rPr lang="en-US" altLang="en-US" dirty="0">
                <a:latin typeface="+mn-lt"/>
              </a:rPr>
              <a:t>Increase in the federal funds rate</a:t>
            </a:r>
          </a:p>
          <a:p>
            <a:pPr lvl="2">
              <a:buSzPct val="100000"/>
              <a:buFont typeface="Arial" panose="020B0604020202020204" pitchFamily="34" charset="0"/>
              <a:buChar char="•"/>
            </a:pPr>
            <a:r>
              <a:rPr lang="en-US" altLang="en-US" dirty="0">
                <a:latin typeface="+mn-lt"/>
              </a:rPr>
              <a:t>Decrease in money supply</a:t>
            </a:r>
          </a:p>
        </p:txBody>
      </p:sp>
    </p:spTree>
    <p:extLst>
      <p:ext uri="{BB962C8B-B14F-4D97-AF65-F5344CB8AC3E}">
        <p14:creationId xmlns:p14="http://schemas.microsoft.com/office/powerpoint/2010/main" val="20736224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986574-0FFB-FD72-9459-6FF73ED6E834}"/>
              </a:ext>
            </a:extLst>
          </p:cNvPr>
          <p:cNvSpPr>
            <a:spLocks noGrp="1"/>
          </p:cNvSpPr>
          <p:nvPr>
            <p:ph type="title"/>
          </p:nvPr>
        </p:nvSpPr>
        <p:spPr/>
        <p:txBody>
          <a:bodyPr/>
          <a:lstStyle/>
          <a:p>
            <a:r>
              <a:rPr lang="en-US" dirty="0">
                <a:latin typeface="+mn-lt"/>
              </a:rPr>
              <a:t>Barter and Money</a:t>
            </a:r>
          </a:p>
        </p:txBody>
      </p:sp>
      <p:sp>
        <p:nvSpPr>
          <p:cNvPr id="3" name="Content Placeholder 2">
            <a:extLst>
              <a:ext uri="{FF2B5EF4-FFF2-40B4-BE49-F238E27FC236}">
                <a16:creationId xmlns:a16="http://schemas.microsoft.com/office/drawing/2014/main" id="{EC7E65D6-F41B-CACA-D794-6471030CA511}"/>
              </a:ext>
            </a:extLst>
          </p:cNvPr>
          <p:cNvSpPr>
            <a:spLocks noGrp="1"/>
          </p:cNvSpPr>
          <p:nvPr>
            <p:ph idx="1"/>
          </p:nvPr>
        </p:nvSpPr>
        <p:spPr/>
        <p:txBody>
          <a:bodyPr/>
          <a:lstStyle/>
          <a:p>
            <a:r>
              <a:rPr lang="en-US" dirty="0">
                <a:latin typeface="+mn-lt"/>
              </a:rPr>
              <a:t>Barter </a:t>
            </a:r>
          </a:p>
          <a:p>
            <a:pPr lvl="1">
              <a:buFont typeface="Arial" panose="020B0604020202020204" pitchFamily="34" charset="0"/>
              <a:buChar char="•"/>
            </a:pPr>
            <a:r>
              <a:rPr lang="en-US" dirty="0">
                <a:latin typeface="+mn-lt"/>
              </a:rPr>
              <a:t>Exchanging one good or service for another</a:t>
            </a:r>
          </a:p>
          <a:p>
            <a:pPr lvl="1">
              <a:buFont typeface="Arial" panose="020B0604020202020204" pitchFamily="34" charset="0"/>
              <a:buChar char="•"/>
            </a:pPr>
            <a:r>
              <a:rPr lang="en-US" dirty="0">
                <a:latin typeface="+mn-lt"/>
              </a:rPr>
              <a:t>Requires a double coincidence of wants</a:t>
            </a:r>
          </a:p>
          <a:p>
            <a:pPr lvl="2">
              <a:buSzPct val="100000"/>
              <a:buFont typeface="Arial" panose="020B0604020202020204" pitchFamily="34" charset="0"/>
              <a:buChar char="•"/>
            </a:pPr>
            <a:r>
              <a:rPr lang="en-US" dirty="0">
                <a:latin typeface="+mn-lt"/>
              </a:rPr>
              <a:t>Unlikely occurrence that two people each have a good or service the other wants</a:t>
            </a:r>
          </a:p>
          <a:p>
            <a:pPr lvl="2">
              <a:buSzPct val="100000"/>
              <a:buFont typeface="Arial" panose="020B0604020202020204" pitchFamily="34" charset="0"/>
              <a:buChar char="•"/>
            </a:pPr>
            <a:r>
              <a:rPr lang="en-US" dirty="0">
                <a:latin typeface="+mn-lt"/>
              </a:rPr>
              <a:t>Waste of resources: People spend time searching for others to trade with </a:t>
            </a:r>
          </a:p>
          <a:p>
            <a:r>
              <a:rPr lang="en-US" dirty="0">
                <a:latin typeface="+mn-lt"/>
              </a:rPr>
              <a:t>Using money solves those problems</a:t>
            </a:r>
          </a:p>
        </p:txBody>
      </p:sp>
    </p:spTree>
    <p:extLst>
      <p:ext uri="{BB962C8B-B14F-4D97-AF65-F5344CB8AC3E}">
        <p14:creationId xmlns:p14="http://schemas.microsoft.com/office/powerpoint/2010/main" val="278529572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latin typeface="+mn-lt"/>
              </a:rPr>
              <a:t>16-5</a:t>
            </a:r>
          </a:p>
        </p:txBody>
      </p:sp>
      <p:sp>
        <p:nvSpPr>
          <p:cNvPr id="4" name="Subtitle 2">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latin typeface="+mn-lt"/>
              </a:rPr>
              <a:t>Conclusion</a:t>
            </a:r>
          </a:p>
        </p:txBody>
      </p:sp>
    </p:spTree>
    <p:custDataLst>
      <p:tags r:id="rId1"/>
    </p:custDataLst>
    <p:extLst>
      <p:ext uri="{BB962C8B-B14F-4D97-AF65-F5344CB8AC3E}">
        <p14:creationId xmlns:p14="http://schemas.microsoft.com/office/powerpoint/2010/main" val="350978851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F6C052-01F6-8E9F-BCA4-E55D08A960CF}"/>
              </a:ext>
            </a:extLst>
          </p:cNvPr>
          <p:cNvSpPr>
            <a:spLocks noGrp="1"/>
          </p:cNvSpPr>
          <p:nvPr>
            <p:ph type="title"/>
          </p:nvPr>
        </p:nvSpPr>
        <p:spPr/>
        <p:txBody>
          <a:bodyPr/>
          <a:lstStyle/>
          <a:p>
            <a:r>
              <a:rPr lang="en-US" dirty="0">
                <a:latin typeface="+mn-lt"/>
              </a:rPr>
              <a:t>Conclusion</a:t>
            </a:r>
          </a:p>
        </p:txBody>
      </p:sp>
      <p:sp>
        <p:nvSpPr>
          <p:cNvPr id="3" name="Content Placeholder 2">
            <a:extLst>
              <a:ext uri="{FF2B5EF4-FFF2-40B4-BE49-F238E27FC236}">
                <a16:creationId xmlns:a16="http://schemas.microsoft.com/office/drawing/2014/main" id="{FE782A27-F6B7-5757-D840-86F6DA7F647E}"/>
              </a:ext>
            </a:extLst>
          </p:cNvPr>
          <p:cNvSpPr>
            <a:spLocks noGrp="1"/>
          </p:cNvSpPr>
          <p:nvPr>
            <p:ph idx="1"/>
          </p:nvPr>
        </p:nvSpPr>
        <p:spPr/>
        <p:txBody>
          <a:bodyPr/>
          <a:lstStyle/>
          <a:p>
            <a:r>
              <a:rPr lang="en-US" dirty="0">
                <a:latin typeface="+mn-lt"/>
              </a:rPr>
              <a:t>The monetary system has an  important role in our daily lives</a:t>
            </a:r>
          </a:p>
          <a:p>
            <a:pPr lvl="1">
              <a:buFont typeface="Arial" panose="020B0604020202020204" pitchFamily="34" charset="0"/>
              <a:buChar char="•"/>
            </a:pPr>
            <a:r>
              <a:rPr lang="en-US" dirty="0">
                <a:latin typeface="+mn-lt"/>
              </a:rPr>
              <a:t>Whenever we buy or sell anything, we are relying on the social convention called “money”</a:t>
            </a:r>
          </a:p>
          <a:p>
            <a:r>
              <a:rPr lang="en-US" dirty="0">
                <a:latin typeface="+mn-lt"/>
              </a:rPr>
              <a:t>Next, we can examine how changes in the quantity of money affect the economy</a:t>
            </a:r>
          </a:p>
        </p:txBody>
      </p:sp>
    </p:spTree>
    <p:extLst>
      <p:ext uri="{BB962C8B-B14F-4D97-AF65-F5344CB8AC3E}">
        <p14:creationId xmlns:p14="http://schemas.microsoft.com/office/powerpoint/2010/main" val="427554423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latin typeface="+mn-lt"/>
              </a:rPr>
              <a:t>Think-Pair-Share Activity</a:t>
            </a:r>
          </a:p>
        </p:txBody>
      </p:sp>
      <p:sp>
        <p:nvSpPr>
          <p:cNvPr id="3" name="Content Placeholder 2"/>
          <p:cNvSpPr>
            <a:spLocks noGrp="1"/>
          </p:cNvSpPr>
          <p:nvPr>
            <p:ph idx="1"/>
          </p:nvPr>
        </p:nvSpPr>
        <p:spPr/>
        <p:txBody>
          <a:bodyPr vert="horz" lIns="91440" tIns="45720" rIns="91440" bIns="45720" rtlCol="0" anchor="t">
            <a:noAutofit/>
          </a:bodyPr>
          <a:lstStyle/>
          <a:p>
            <a:pPr marL="0" indent="0">
              <a:buNone/>
            </a:pPr>
            <a:r>
              <a:rPr lang="en-US" sz="2000" dirty="0">
                <a:latin typeface="+mn-lt"/>
                <a:ea typeface="+mn-lt"/>
                <a:cs typeface="+mn-lt"/>
              </a:rPr>
              <a:t>Suppose you are a personal friend of the chair of the Board of Governors of the Federal Reserve System (Jerome Powell). He comes over to your house for lunch and notices your couch. He is so struck by the beauty of your couch that he simply must have it for his office. He buys it from you for $1,000 and, since it is for his office, he pays you with a check drawn on the Federal Reserve Bank of New York.</a:t>
            </a:r>
          </a:p>
          <a:p>
            <a:pPr marL="914400" lvl="1" indent="-457200">
              <a:buFont typeface="+mj-lt"/>
              <a:buAutoNum type="alphaUcPeriod"/>
            </a:pPr>
            <a:r>
              <a:rPr lang="en-US" sz="2000" dirty="0">
                <a:latin typeface="+mn-lt"/>
                <a:ea typeface="+mn-lt"/>
                <a:cs typeface="+mn-lt"/>
              </a:rPr>
              <a:t>Are there more dollars in the economy than before? Why or why not?</a:t>
            </a:r>
          </a:p>
          <a:p>
            <a:pPr marL="914400" lvl="1" indent="-457200">
              <a:buFont typeface="+mj-lt"/>
              <a:buAutoNum type="alphaUcPeriod"/>
            </a:pPr>
            <a:r>
              <a:rPr lang="en-US" sz="2000" dirty="0">
                <a:latin typeface="+mn-lt"/>
                <a:ea typeface="+mn-lt"/>
                <a:cs typeface="+mn-lt"/>
              </a:rPr>
              <a:t>Why do you suppose that the Fed doesn’t buy and sell couches, real estate, and so on instead of government bonds when they desire to change the money supply?</a:t>
            </a:r>
          </a:p>
          <a:p>
            <a:pPr marL="914400" lvl="1" indent="-457200">
              <a:buFont typeface="+mj-lt"/>
              <a:buAutoNum type="alphaUcPeriod"/>
            </a:pPr>
            <a:r>
              <a:rPr lang="en-US" sz="2000" dirty="0">
                <a:latin typeface="+mn-lt"/>
                <a:ea typeface="+mn-lt"/>
                <a:cs typeface="+mn-lt"/>
              </a:rPr>
              <a:t>If the Fed doesn’t want the money supply to rise when it purchases new furniture, what might it do to offset the purchase?</a:t>
            </a:r>
          </a:p>
        </p:txBody>
      </p:sp>
    </p:spTree>
  </p:cSld>
  <p:clrMapOvr>
    <a:masterClrMapping/>
  </p:clrMapOvr>
  <p:extLst mod="1"/>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334B8F-029E-FD90-2EAB-C246A6AD005A}"/>
              </a:ext>
            </a:extLst>
          </p:cNvPr>
          <p:cNvSpPr>
            <a:spLocks noGrp="1"/>
          </p:cNvSpPr>
          <p:nvPr>
            <p:ph type="title"/>
          </p:nvPr>
        </p:nvSpPr>
        <p:spPr/>
        <p:txBody>
          <a:bodyPr/>
          <a:lstStyle/>
          <a:p>
            <a:r>
              <a:rPr lang="en-US" dirty="0">
                <a:latin typeface="+mn-lt"/>
              </a:rPr>
              <a:t>Self-Assessment </a:t>
            </a:r>
          </a:p>
        </p:txBody>
      </p:sp>
      <p:sp>
        <p:nvSpPr>
          <p:cNvPr id="3" name="Content Placeholder 2">
            <a:extLst>
              <a:ext uri="{FF2B5EF4-FFF2-40B4-BE49-F238E27FC236}">
                <a16:creationId xmlns:a16="http://schemas.microsoft.com/office/drawing/2014/main" id="{88CFABB7-D6F8-BFDB-32F8-EC003A190BFB}"/>
              </a:ext>
            </a:extLst>
          </p:cNvPr>
          <p:cNvSpPr>
            <a:spLocks noGrp="1"/>
          </p:cNvSpPr>
          <p:nvPr>
            <p:ph idx="1"/>
          </p:nvPr>
        </p:nvSpPr>
        <p:spPr/>
        <p:txBody>
          <a:bodyPr/>
          <a:lstStyle/>
          <a:p>
            <a:r>
              <a:rPr lang="en-US" dirty="0">
                <a:latin typeface="+mn-lt"/>
              </a:rPr>
              <a:t>Why can’t the Fed control the money supply perfectly?</a:t>
            </a:r>
          </a:p>
        </p:txBody>
      </p:sp>
    </p:spTree>
    <p:extLst>
      <p:ext uri="{BB962C8B-B14F-4D97-AF65-F5344CB8AC3E}">
        <p14:creationId xmlns:p14="http://schemas.microsoft.com/office/powerpoint/2010/main" val="382711679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4217DBF9-742E-4F7F-85EB-9E45A7F45B37}"/>
              </a:ext>
            </a:extLst>
          </p:cNvPr>
          <p:cNvSpPr>
            <a:spLocks noGrp="1"/>
          </p:cNvSpPr>
          <p:nvPr>
            <p:ph type="title"/>
          </p:nvPr>
        </p:nvSpPr>
        <p:spPr/>
        <p:txBody>
          <a:bodyPr/>
          <a:lstStyle/>
          <a:p>
            <a:r>
              <a:rPr lang="en-US" dirty="0">
                <a:latin typeface="+mn-lt"/>
              </a:rPr>
              <a:t>Summary</a:t>
            </a:r>
          </a:p>
        </p:txBody>
      </p:sp>
      <p:sp>
        <p:nvSpPr>
          <p:cNvPr id="10" name="Content Placeholder 2">
            <a:extLst>
              <a:ext uri="{FF2B5EF4-FFF2-40B4-BE49-F238E27FC236}">
                <a16:creationId xmlns:a16="http://schemas.microsoft.com/office/drawing/2014/main" id="{DDAE1AFE-9B48-43B4-983D-10FCC8293ABC}"/>
              </a:ext>
            </a:extLst>
          </p:cNvPr>
          <p:cNvSpPr>
            <a:spLocks noGrp="1"/>
          </p:cNvSpPr>
          <p:nvPr>
            <p:ph idx="1"/>
          </p:nvPr>
        </p:nvSpPr>
        <p:spPr/>
        <p:txBody>
          <a:bodyPr vert="horz" lIns="91440" tIns="45720" rIns="91440" bIns="45720" rtlCol="0" anchor="t">
            <a:noAutofit/>
          </a:bodyPr>
          <a:lstStyle/>
          <a:p>
            <a:pPr marL="0" indent="0">
              <a:buNone/>
            </a:pPr>
            <a:r>
              <a:rPr lang="en-US" dirty="0">
                <a:latin typeface="+mn-lt"/>
              </a:rPr>
              <a:t>Click the link to review the objectives for this presentation.</a:t>
            </a:r>
          </a:p>
          <a:p>
            <a:pPr marL="0" indent="0">
              <a:buNone/>
            </a:pPr>
            <a:r>
              <a:rPr lang="en-US" dirty="0">
                <a:latin typeface="+mn-lt"/>
                <a:hlinkClick r:id="rId4" action="ppaction://hlinksldjump"/>
              </a:rPr>
              <a:t>Link to Objectives</a:t>
            </a:r>
            <a:endParaRPr lang="en-US" dirty="0">
              <a:latin typeface="+mn-lt"/>
            </a:endParaRPr>
          </a:p>
        </p:txBody>
      </p:sp>
    </p:spTree>
    <p:custDataLst>
      <p:tags r:id="rId1"/>
    </p:custDataLst>
    <p:extLst>
      <p:ext uri="{BB962C8B-B14F-4D97-AF65-F5344CB8AC3E}">
        <p14:creationId xmlns:p14="http://schemas.microsoft.com/office/powerpoint/2010/main" val="4978359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986574-0FFB-FD72-9459-6FF73ED6E834}"/>
              </a:ext>
            </a:extLst>
          </p:cNvPr>
          <p:cNvSpPr>
            <a:spLocks noGrp="1"/>
          </p:cNvSpPr>
          <p:nvPr>
            <p:ph type="title"/>
          </p:nvPr>
        </p:nvSpPr>
        <p:spPr/>
        <p:txBody>
          <a:bodyPr/>
          <a:lstStyle/>
          <a:p>
            <a:r>
              <a:rPr lang="en-US" dirty="0">
                <a:latin typeface="+mn-lt"/>
              </a:rPr>
              <a:t>Money</a:t>
            </a:r>
          </a:p>
        </p:txBody>
      </p:sp>
      <p:sp>
        <p:nvSpPr>
          <p:cNvPr id="3" name="Content Placeholder 2">
            <a:extLst>
              <a:ext uri="{FF2B5EF4-FFF2-40B4-BE49-F238E27FC236}">
                <a16:creationId xmlns:a16="http://schemas.microsoft.com/office/drawing/2014/main" id="{EC7E65D6-F41B-CACA-D794-6471030CA511}"/>
              </a:ext>
            </a:extLst>
          </p:cNvPr>
          <p:cNvSpPr>
            <a:spLocks noGrp="1"/>
          </p:cNvSpPr>
          <p:nvPr>
            <p:ph idx="1"/>
          </p:nvPr>
        </p:nvSpPr>
        <p:spPr/>
        <p:txBody>
          <a:bodyPr/>
          <a:lstStyle/>
          <a:p>
            <a:r>
              <a:rPr lang="en-US" b="1" dirty="0">
                <a:solidFill>
                  <a:srgbClr val="C00000"/>
                </a:solidFill>
                <a:latin typeface="+mn-lt"/>
              </a:rPr>
              <a:t>Money*</a:t>
            </a:r>
          </a:p>
          <a:p>
            <a:pPr lvl="1">
              <a:buFont typeface="Arial" panose="020B0604020202020204" pitchFamily="34" charset="0"/>
              <a:buChar char="•"/>
            </a:pPr>
            <a:r>
              <a:rPr lang="en-US" dirty="0">
                <a:latin typeface="+mn-lt"/>
              </a:rPr>
              <a:t>Set of assets in an economy that people regularly use to buy goods and services</a:t>
            </a:r>
          </a:p>
          <a:p>
            <a:r>
              <a:rPr lang="en-US" dirty="0">
                <a:latin typeface="+mn-lt"/>
              </a:rPr>
              <a:t>Money serves three functions</a:t>
            </a:r>
          </a:p>
          <a:p>
            <a:pPr lvl="1">
              <a:buFont typeface="Arial" panose="020B0604020202020204" pitchFamily="34" charset="0"/>
              <a:buChar char="•"/>
            </a:pPr>
            <a:r>
              <a:rPr lang="en-US" dirty="0">
                <a:latin typeface="+mn-lt"/>
              </a:rPr>
              <a:t>Medium of exchange</a:t>
            </a:r>
          </a:p>
          <a:p>
            <a:pPr lvl="1">
              <a:buFont typeface="Arial" panose="020B0604020202020204" pitchFamily="34" charset="0"/>
              <a:buChar char="•"/>
            </a:pPr>
            <a:r>
              <a:rPr lang="en-US" dirty="0">
                <a:latin typeface="+mn-lt"/>
              </a:rPr>
              <a:t>A unit of account</a:t>
            </a:r>
          </a:p>
          <a:p>
            <a:pPr lvl="1">
              <a:buFont typeface="Arial" panose="020B0604020202020204" pitchFamily="34" charset="0"/>
              <a:buChar char="•"/>
            </a:pPr>
            <a:r>
              <a:rPr lang="en-US" dirty="0">
                <a:latin typeface="+mn-lt"/>
              </a:rPr>
              <a:t>A store of value</a:t>
            </a:r>
            <a:endParaRPr lang="en-US" altLang="en-US" sz="1400" dirty="0">
              <a:solidFill>
                <a:srgbClr val="282F7C"/>
              </a:solidFill>
              <a:latin typeface="+mn-lt"/>
            </a:endParaRPr>
          </a:p>
          <a:p>
            <a:pPr marL="228600" marR="0" lvl="0" indent="-228600" algn="l" defTabSz="914400" rtl="0" eaLnBrk="1" fontAlgn="auto" latinLnBrk="0" hangingPunct="1">
              <a:lnSpc>
                <a:spcPct val="100000"/>
              </a:lnSpc>
              <a:spcBef>
                <a:spcPts val="30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p>
        </p:txBody>
      </p:sp>
    </p:spTree>
    <p:extLst>
      <p:ext uri="{BB962C8B-B14F-4D97-AF65-F5344CB8AC3E}">
        <p14:creationId xmlns:p14="http://schemas.microsoft.com/office/powerpoint/2010/main" val="26496070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07903-9DE8-9D4B-56C1-5F584ED98F12}"/>
              </a:ext>
            </a:extLst>
          </p:cNvPr>
          <p:cNvSpPr>
            <a:spLocks noGrp="1"/>
          </p:cNvSpPr>
          <p:nvPr>
            <p:ph type="title"/>
          </p:nvPr>
        </p:nvSpPr>
        <p:spPr/>
        <p:txBody>
          <a:bodyPr/>
          <a:lstStyle/>
          <a:p>
            <a:r>
              <a:rPr lang="en-US" dirty="0">
                <a:latin typeface="+mn-lt"/>
              </a:rPr>
              <a:t>The Functions of Money</a:t>
            </a:r>
          </a:p>
        </p:txBody>
      </p:sp>
      <p:sp>
        <p:nvSpPr>
          <p:cNvPr id="3" name="Content Placeholder 2">
            <a:extLst>
              <a:ext uri="{FF2B5EF4-FFF2-40B4-BE49-F238E27FC236}">
                <a16:creationId xmlns:a16="http://schemas.microsoft.com/office/drawing/2014/main" id="{E2CC1773-265F-8E2A-723A-8C550A897A39}"/>
              </a:ext>
            </a:extLst>
          </p:cNvPr>
          <p:cNvSpPr>
            <a:spLocks noGrp="1"/>
          </p:cNvSpPr>
          <p:nvPr>
            <p:ph idx="1"/>
          </p:nvPr>
        </p:nvSpPr>
        <p:spPr/>
        <p:txBody>
          <a:bodyPr vert="horz" lIns="91440" tIns="45720" rIns="91440" bIns="45720" rtlCol="0" anchor="t">
            <a:noAutofit/>
          </a:bodyPr>
          <a:lstStyle/>
          <a:p>
            <a:pPr>
              <a:spcBef>
                <a:spcPts val="600"/>
              </a:spcBef>
              <a:spcAft>
                <a:spcPts val="600"/>
              </a:spcAft>
            </a:pPr>
            <a:r>
              <a:rPr lang="en-US" b="1" dirty="0">
                <a:solidFill>
                  <a:srgbClr val="C00000"/>
                </a:solidFill>
                <a:latin typeface="+mn-lt"/>
              </a:rPr>
              <a:t>Medium of exchange*</a:t>
            </a:r>
          </a:p>
          <a:p>
            <a:pPr lvl="1">
              <a:spcBef>
                <a:spcPts val="600"/>
              </a:spcBef>
              <a:spcAft>
                <a:spcPts val="600"/>
              </a:spcAft>
              <a:buFont typeface="Arial" panose="020B0604020202020204" pitchFamily="34" charset="0"/>
              <a:buChar char="•"/>
            </a:pPr>
            <a:r>
              <a:rPr lang="en-US" dirty="0">
                <a:latin typeface="+mn-lt"/>
              </a:rPr>
              <a:t>Item that buyers give to sellers when they want to purchase goods and services</a:t>
            </a:r>
          </a:p>
          <a:p>
            <a:pPr>
              <a:spcBef>
                <a:spcPts val="600"/>
              </a:spcBef>
              <a:spcAft>
                <a:spcPts val="600"/>
              </a:spcAft>
            </a:pPr>
            <a:r>
              <a:rPr lang="en-US" b="1" dirty="0">
                <a:solidFill>
                  <a:srgbClr val="C00000"/>
                </a:solidFill>
                <a:latin typeface="+mn-lt"/>
              </a:rPr>
              <a:t>Unit of account*</a:t>
            </a:r>
          </a:p>
          <a:p>
            <a:pPr lvl="1">
              <a:spcBef>
                <a:spcPts val="600"/>
              </a:spcBef>
              <a:spcAft>
                <a:spcPts val="600"/>
              </a:spcAft>
              <a:buFont typeface="Arial" panose="020B0604020202020204" pitchFamily="34" charset="0"/>
              <a:buChar char="•"/>
            </a:pPr>
            <a:r>
              <a:rPr lang="en-US" dirty="0">
                <a:latin typeface="+mn-lt"/>
              </a:rPr>
              <a:t>Yardstick people use to post prices and record debts</a:t>
            </a:r>
          </a:p>
          <a:p>
            <a:pPr>
              <a:spcBef>
                <a:spcPts val="600"/>
              </a:spcBef>
              <a:spcAft>
                <a:spcPts val="600"/>
              </a:spcAft>
            </a:pPr>
            <a:r>
              <a:rPr lang="en-US" b="1" dirty="0">
                <a:solidFill>
                  <a:srgbClr val="C00000"/>
                </a:solidFill>
                <a:latin typeface="+mn-lt"/>
              </a:rPr>
              <a:t>Store of value*</a:t>
            </a:r>
          </a:p>
          <a:p>
            <a:pPr lvl="1">
              <a:spcBef>
                <a:spcPts val="600"/>
              </a:spcBef>
              <a:spcAft>
                <a:spcPts val="600"/>
              </a:spcAft>
              <a:buFont typeface="Arial" panose="020B0604020202020204" pitchFamily="34" charset="0"/>
              <a:buChar char="•"/>
            </a:pPr>
            <a:r>
              <a:rPr lang="en-US" dirty="0">
                <a:latin typeface="+mn-lt"/>
              </a:rPr>
              <a:t>Item that people can use to transfer purchasing power from the present to the future</a:t>
            </a:r>
            <a:endParaRPr lang="en-US" dirty="0">
              <a:solidFill>
                <a:srgbClr val="282F7C"/>
              </a:solidFill>
              <a:latin typeface="+mn-lt"/>
            </a:endParaRPr>
          </a:p>
          <a:p>
            <a:pPr marL="228600" marR="0" lvl="0" indent="-228600" algn="l" defTabSz="914400" rtl="0" eaLnBrk="1" fontAlgn="auto" latinLnBrk="0" hangingPunct="1">
              <a:lnSpc>
                <a:spcPct val="100000"/>
              </a:lnSpc>
              <a:spcBef>
                <a:spcPts val="1500"/>
              </a:spcBef>
              <a:spcAft>
                <a:spcPts val="60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lang="en-US" altLang="en-US" sz="1600" b="0" i="0" u="none" strike="noStrike" kern="1200" cap="none" spc="0" normalizeH="0" baseline="0" noProof="0" dirty="0">
              <a:ln>
                <a:noFill/>
              </a:ln>
              <a:solidFill>
                <a:srgbClr val="282F7C"/>
              </a:solidFill>
              <a:effectLst/>
              <a:uLnTx/>
              <a:uFillTx/>
              <a:latin typeface="+mn-lt"/>
            </a:endParaRPr>
          </a:p>
        </p:txBody>
      </p:sp>
    </p:spTree>
    <p:extLst>
      <p:ext uri="{BB962C8B-B14F-4D97-AF65-F5344CB8AC3E}">
        <p14:creationId xmlns:p14="http://schemas.microsoft.com/office/powerpoint/2010/main" val="1840758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07903-9DE8-9D4B-56C1-5F584ED98F12}"/>
              </a:ext>
            </a:extLst>
          </p:cNvPr>
          <p:cNvSpPr>
            <a:spLocks noGrp="1"/>
          </p:cNvSpPr>
          <p:nvPr>
            <p:ph type="title"/>
          </p:nvPr>
        </p:nvSpPr>
        <p:spPr/>
        <p:txBody>
          <a:bodyPr/>
          <a:lstStyle/>
          <a:p>
            <a:r>
              <a:rPr lang="en-US" dirty="0">
                <a:latin typeface="+mn-lt"/>
              </a:rPr>
              <a:t>Store of Value</a:t>
            </a:r>
          </a:p>
        </p:txBody>
      </p:sp>
      <p:sp>
        <p:nvSpPr>
          <p:cNvPr id="3" name="Content Placeholder 2">
            <a:extLst>
              <a:ext uri="{FF2B5EF4-FFF2-40B4-BE49-F238E27FC236}">
                <a16:creationId xmlns:a16="http://schemas.microsoft.com/office/drawing/2014/main" id="{E2CC1773-265F-8E2A-723A-8C550A897A39}"/>
              </a:ext>
            </a:extLst>
          </p:cNvPr>
          <p:cNvSpPr>
            <a:spLocks noGrp="1"/>
          </p:cNvSpPr>
          <p:nvPr>
            <p:ph idx="1"/>
          </p:nvPr>
        </p:nvSpPr>
        <p:spPr/>
        <p:txBody>
          <a:bodyPr/>
          <a:lstStyle/>
          <a:p>
            <a:r>
              <a:rPr lang="en-US" dirty="0">
                <a:solidFill>
                  <a:srgbClr val="292F7C"/>
                </a:solidFill>
                <a:latin typeface="+mn-lt"/>
              </a:rPr>
              <a:t>Wealth</a:t>
            </a:r>
          </a:p>
          <a:p>
            <a:pPr lvl="1">
              <a:buFont typeface="Arial" panose="020B0604020202020204" pitchFamily="34" charset="0"/>
              <a:buChar char="•"/>
            </a:pPr>
            <a:r>
              <a:rPr lang="en-US" dirty="0">
                <a:solidFill>
                  <a:srgbClr val="292F7C"/>
                </a:solidFill>
                <a:latin typeface="+mn-lt"/>
              </a:rPr>
              <a:t>The total of all stores of value, including both money and nonmonetary assets</a:t>
            </a:r>
          </a:p>
          <a:p>
            <a:r>
              <a:rPr lang="en-US" b="1" dirty="0">
                <a:solidFill>
                  <a:srgbClr val="C00000"/>
                </a:solidFill>
                <a:latin typeface="+mn-lt"/>
              </a:rPr>
              <a:t>Liquidity*</a:t>
            </a:r>
          </a:p>
          <a:p>
            <a:pPr lvl="1">
              <a:buFont typeface="Arial" panose="020B0604020202020204" pitchFamily="34" charset="0"/>
              <a:buChar char="•"/>
            </a:pPr>
            <a:r>
              <a:rPr lang="en-US" dirty="0">
                <a:latin typeface="+mn-lt"/>
              </a:rPr>
              <a:t>The ease with which an asset can be converted into the economy’s medium of exchange</a:t>
            </a:r>
            <a:endParaRPr kumimoji="0" lang="en-US" altLang="en-US" sz="1400" b="0" i="0" u="none" strike="noStrike" kern="1200" cap="none" spc="0" normalizeH="0" baseline="0" noProof="0" dirty="0">
              <a:ln>
                <a:noFill/>
              </a:ln>
              <a:solidFill>
                <a:srgbClr val="282F7C"/>
              </a:solidFill>
              <a:effectLst/>
              <a:uLnTx/>
              <a:uFillTx/>
              <a:latin typeface="+mn-lt"/>
              <a:ea typeface="+mn-ea"/>
              <a:cs typeface="+mn-cs"/>
            </a:endParaRPr>
          </a:p>
          <a:p>
            <a:pPr marL="228600" marR="0" lvl="0" indent="-228600" algn="l" defTabSz="914400" rtl="0" eaLnBrk="1" fontAlgn="auto" latinLnBrk="0" hangingPunct="1">
              <a:lnSpc>
                <a:spcPct val="100000"/>
              </a:lnSpc>
              <a:spcBef>
                <a:spcPts val="84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p>
        </p:txBody>
      </p:sp>
    </p:spTree>
    <p:extLst>
      <p:ext uri="{BB962C8B-B14F-4D97-AF65-F5344CB8AC3E}">
        <p14:creationId xmlns:p14="http://schemas.microsoft.com/office/powerpoint/2010/main" val="12183273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43D7C-2AD3-2EAD-16A9-F6FD313BA9A6}"/>
              </a:ext>
            </a:extLst>
          </p:cNvPr>
          <p:cNvSpPr>
            <a:spLocks noGrp="1"/>
          </p:cNvSpPr>
          <p:nvPr>
            <p:ph type="title"/>
          </p:nvPr>
        </p:nvSpPr>
        <p:spPr/>
        <p:txBody>
          <a:bodyPr/>
          <a:lstStyle/>
          <a:p>
            <a:r>
              <a:rPr lang="en-US" dirty="0">
                <a:latin typeface="+mn-lt"/>
              </a:rPr>
              <a:t>The Kinds of Money</a:t>
            </a:r>
          </a:p>
        </p:txBody>
      </p:sp>
      <p:sp>
        <p:nvSpPr>
          <p:cNvPr id="3" name="Content Placeholder 2">
            <a:extLst>
              <a:ext uri="{FF2B5EF4-FFF2-40B4-BE49-F238E27FC236}">
                <a16:creationId xmlns:a16="http://schemas.microsoft.com/office/drawing/2014/main" id="{1581E5FF-26F5-29D6-3AD5-995789E7EFB9}"/>
              </a:ext>
            </a:extLst>
          </p:cNvPr>
          <p:cNvSpPr>
            <a:spLocks noGrp="1"/>
          </p:cNvSpPr>
          <p:nvPr>
            <p:ph idx="1"/>
          </p:nvPr>
        </p:nvSpPr>
        <p:spPr/>
        <p:txBody>
          <a:bodyPr/>
          <a:lstStyle/>
          <a:p>
            <a:r>
              <a:rPr lang="en-US" b="1" dirty="0">
                <a:solidFill>
                  <a:srgbClr val="C00000"/>
                </a:solidFill>
                <a:latin typeface="+mn-lt"/>
              </a:rPr>
              <a:t>Commodity money*</a:t>
            </a:r>
          </a:p>
          <a:p>
            <a:pPr lvl="1">
              <a:spcBef>
                <a:spcPts val="0"/>
              </a:spcBef>
              <a:buFont typeface="Arial" panose="020B0604020202020204" pitchFamily="34" charset="0"/>
              <a:buChar char="•"/>
            </a:pPr>
            <a:r>
              <a:rPr lang="en-US" dirty="0">
                <a:latin typeface="+mn-lt"/>
              </a:rPr>
              <a:t>Money that takes the form of a commodity with intrinsic value</a:t>
            </a:r>
          </a:p>
          <a:p>
            <a:pPr lvl="1">
              <a:spcBef>
                <a:spcPts val="0"/>
              </a:spcBef>
              <a:buFont typeface="Arial" panose="020B0604020202020204" pitchFamily="34" charset="0"/>
              <a:buChar char="•"/>
            </a:pPr>
            <a:r>
              <a:rPr lang="en-US" dirty="0">
                <a:latin typeface="+mn-lt"/>
              </a:rPr>
              <a:t>Item would have value even if it were not used as money</a:t>
            </a:r>
          </a:p>
          <a:p>
            <a:pPr lvl="2">
              <a:spcBef>
                <a:spcPts val="0"/>
              </a:spcBef>
              <a:buSzPct val="100000"/>
              <a:buFont typeface="Arial" panose="020B0604020202020204" pitchFamily="34" charset="0"/>
              <a:buChar char="•"/>
            </a:pPr>
            <a:r>
              <a:rPr lang="en-US" dirty="0">
                <a:latin typeface="+mn-lt"/>
              </a:rPr>
              <a:t>For example, gold coins, cigarettes in POW camps</a:t>
            </a:r>
          </a:p>
          <a:p>
            <a:r>
              <a:rPr lang="en-US" b="1" dirty="0">
                <a:solidFill>
                  <a:srgbClr val="C00000"/>
                </a:solidFill>
                <a:latin typeface="+mn-lt"/>
              </a:rPr>
              <a:t>Fiat money*</a:t>
            </a:r>
          </a:p>
          <a:p>
            <a:pPr lvl="1">
              <a:spcBef>
                <a:spcPts val="0"/>
              </a:spcBef>
              <a:buFont typeface="Arial" panose="020B0604020202020204" pitchFamily="34" charset="0"/>
              <a:buChar char="•"/>
            </a:pPr>
            <a:r>
              <a:rPr lang="en-US" dirty="0">
                <a:latin typeface="+mn-lt"/>
              </a:rPr>
              <a:t>Money without intrinsic value that is used as money by government decree</a:t>
            </a:r>
          </a:p>
          <a:p>
            <a:pPr lvl="2">
              <a:spcBef>
                <a:spcPts val="0"/>
              </a:spcBef>
              <a:buSzPct val="100000"/>
              <a:buFont typeface="Arial" panose="020B0604020202020204" pitchFamily="34" charset="0"/>
              <a:buChar char="•"/>
            </a:pPr>
            <a:r>
              <a:rPr lang="en-US" dirty="0">
                <a:latin typeface="+mn-lt"/>
              </a:rPr>
              <a:t>For example, the U.S. dollar</a:t>
            </a:r>
            <a:endParaRPr kumimoji="0" lang="en-US" altLang="en-US" sz="1400" b="0" i="0" u="none" strike="noStrike" kern="1200" cap="none" spc="0" normalizeH="0" baseline="0" noProof="0" dirty="0">
              <a:ln>
                <a:noFill/>
              </a:ln>
              <a:solidFill>
                <a:srgbClr val="282F7C"/>
              </a:solidFill>
              <a:effectLst/>
              <a:uLnTx/>
              <a:uFillTx/>
              <a:latin typeface="+mn-lt"/>
              <a:ea typeface="+mn-ea"/>
              <a:cs typeface="+mn-cs"/>
            </a:endParaRPr>
          </a:p>
          <a:p>
            <a:pPr marL="228600" marR="0" lvl="0" indent="-228600" algn="l" defTabSz="914400" rtl="0" eaLnBrk="1" fontAlgn="auto" latinLnBrk="0" hangingPunct="1">
              <a:lnSpc>
                <a:spcPct val="100000"/>
              </a:lnSpc>
              <a:spcBef>
                <a:spcPts val="12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p>
        </p:txBody>
      </p:sp>
    </p:spTree>
    <p:extLst>
      <p:ext uri="{BB962C8B-B14F-4D97-AF65-F5344CB8AC3E}">
        <p14:creationId xmlns:p14="http://schemas.microsoft.com/office/powerpoint/2010/main" val="280313271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DESIGN_ID_FULL TEXT TEMPLATE MASTER" val="7pb33sBP"/>
  <p:tag name="ARTICULATE_DESIGN_ID_FULL TEXT TEMPLATE MASTER (CONT.)" val="V3Eg5WUK"/>
  <p:tag name="ARTICULATE_DESIGN_ID_OPTIMIZED TEMPLATE MASTER" val="rzwWCka7"/>
  <p:tag name="ARTICULATE_DESIGN_ID_OPTIMIZED TEMPLATE MASTER (CONT.)" val="klKJ3eZ5"/>
  <p:tag name="ARTICULATE_SLIDE_COUNT" val="3"/>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ptimized Template Master">
  <a:themeElements>
    <a:clrScheme name="Cengage New">
      <a:dk1>
        <a:srgbClr val="282F7C"/>
      </a:dk1>
      <a:lt1>
        <a:srgbClr val="FFFFFF"/>
      </a:lt1>
      <a:dk2>
        <a:srgbClr val="3841B0"/>
      </a:dk2>
      <a:lt2>
        <a:srgbClr val="F5F5F5"/>
      </a:lt2>
      <a:accent1>
        <a:srgbClr val="282F7C"/>
      </a:accent1>
      <a:accent2>
        <a:srgbClr val="FEE349"/>
      </a:accent2>
      <a:accent3>
        <a:srgbClr val="CDDEFF"/>
      </a:accent3>
      <a:accent4>
        <a:srgbClr val="F5F5F5"/>
      </a:accent4>
      <a:accent5>
        <a:srgbClr val="A3A1A3"/>
      </a:accent5>
      <a:accent6>
        <a:srgbClr val="454545"/>
      </a:accent6>
      <a:hlink>
        <a:srgbClr val="3841B0"/>
      </a:hlink>
      <a:folHlink>
        <a:srgbClr val="6900B0"/>
      </a:folHlink>
    </a:clrScheme>
    <a:fontScheme name="Cengage New">
      <a:majorFont>
        <a:latin typeface="Work Sans "/>
        <a:ea typeface=""/>
        <a:cs typeface=""/>
      </a:majorFont>
      <a:minorFont>
        <a:latin typeface="Work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11y_PPT_Template_Cengage_020221.pptx" id="{62A8FB47-AEAE-448A-A9EC-2B57E950A883}" vid="{DA52BCA4-C454-45F1-8147-C38687C7501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3159</Words>
  <Application>Microsoft Office PowerPoint</Application>
  <PresentationFormat>Widescreen</PresentationFormat>
  <Paragraphs>386</Paragraphs>
  <Slides>54</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54</vt:i4>
      </vt:variant>
    </vt:vector>
  </HeadingPairs>
  <TitlesOfParts>
    <vt:vector size="61" baseType="lpstr">
      <vt:lpstr>Arial</vt:lpstr>
      <vt:lpstr>Calibri</vt:lpstr>
      <vt:lpstr>Courier New</vt:lpstr>
      <vt:lpstr>Wingdings</vt:lpstr>
      <vt:lpstr>Work Sans</vt:lpstr>
      <vt:lpstr>Work Sans </vt:lpstr>
      <vt:lpstr>Optimized Template Master</vt:lpstr>
      <vt:lpstr>Principles of Macroeconomics, 10e</vt:lpstr>
      <vt:lpstr>Chapter Objectives (1 of 2)</vt:lpstr>
      <vt:lpstr>Chapter Objectives (2 of 2)</vt:lpstr>
      <vt:lpstr>16-1</vt:lpstr>
      <vt:lpstr>Barter and Money</vt:lpstr>
      <vt:lpstr>Money</vt:lpstr>
      <vt:lpstr>The Functions of Money</vt:lpstr>
      <vt:lpstr>Store of Value</vt:lpstr>
      <vt:lpstr>The Kinds of Money</vt:lpstr>
      <vt:lpstr>Money in the U.S. Economy</vt:lpstr>
      <vt:lpstr>Money Stock</vt:lpstr>
      <vt:lpstr>Active Learning 1: Calculating the Money Stock</vt:lpstr>
      <vt:lpstr>Active Learning 1: Answers</vt:lpstr>
      <vt:lpstr>16-2</vt:lpstr>
      <vt:lpstr>Central Bank</vt:lpstr>
      <vt:lpstr>The Fed’s Organization</vt:lpstr>
      <vt:lpstr>The Federal Reserve System</vt:lpstr>
      <vt:lpstr>The Fed’s Functions</vt:lpstr>
      <vt:lpstr>Monetary Policy</vt:lpstr>
      <vt:lpstr>The Federal Open Market Committee (FOMC)</vt:lpstr>
      <vt:lpstr>16-3</vt:lpstr>
      <vt:lpstr>The Simple Case of 100‑Percent‑Reserve Banking</vt:lpstr>
      <vt:lpstr>100‑Percent‑Reserve Banking</vt:lpstr>
      <vt:lpstr>Money Creation with Fractional‑Reserve Banking</vt:lpstr>
      <vt:lpstr>Fractional‑Reserve Banking</vt:lpstr>
      <vt:lpstr>Creation of Money (1 of 2)</vt:lpstr>
      <vt:lpstr>Creation of Money (2 of 2)</vt:lpstr>
      <vt:lpstr>The Money Multiplier</vt:lpstr>
      <vt:lpstr>Active Learning 2: Banks and the Money Supply</vt:lpstr>
      <vt:lpstr>Active Learning 2: Answers</vt:lpstr>
      <vt:lpstr>Bank Capital</vt:lpstr>
      <vt:lpstr>Leverage</vt:lpstr>
      <vt:lpstr>Bank Capital and Leverage (1 of 3)</vt:lpstr>
      <vt:lpstr>Bank Capital and Leverage (2 of 3)</vt:lpstr>
      <vt:lpstr>Bank Capital and Leverage (3 of 3)</vt:lpstr>
      <vt:lpstr>Bank Capital, Leverage, and the Financial Crisis of 2008–2009 (1 of 2)</vt:lpstr>
      <vt:lpstr>Bank Capital, Leverage, and the Financial Crisis of 2008–2009 (2 of 2)</vt:lpstr>
      <vt:lpstr>16-4</vt:lpstr>
      <vt:lpstr>How the Fed Influences the Quantity of Reserves</vt:lpstr>
      <vt:lpstr>Open-Market Operations</vt:lpstr>
      <vt:lpstr>Fed Lending to Banks (1 of 3)</vt:lpstr>
      <vt:lpstr>Fed Lending to Banks (2 of 3)</vt:lpstr>
      <vt:lpstr>Fed Lending to Banks (3 of 3)</vt:lpstr>
      <vt:lpstr>How the Fed Influences the Reserve Ratio</vt:lpstr>
      <vt:lpstr>Interest on Reserves</vt:lpstr>
      <vt:lpstr>Problems in Controlling the Money Supply</vt:lpstr>
      <vt:lpstr>The Federal Funds Rate (1 of 3)</vt:lpstr>
      <vt:lpstr>The Federal Funds Rate (2 of 3)</vt:lpstr>
      <vt:lpstr>The Federal Funds Rate (3 of 3)</vt:lpstr>
      <vt:lpstr>16-5</vt:lpstr>
      <vt:lpstr>Conclusion</vt:lpstr>
      <vt:lpstr>Think-Pair-Share Activity</vt:lpstr>
      <vt:lpstr>Self-Assessment </vt:lpstr>
      <vt:lpstr>Summary</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Principles of Economics, Tenth Edition</dc:title>
  <dc:subject>Chapter 30: The Monetary System</dc:subject>
  <dc:creator/>
  <cp:lastModifiedBy/>
  <cp:revision>20</cp:revision>
  <dcterms:created xsi:type="dcterms:W3CDTF">2022-07-21T17:39:44Z</dcterms:created>
  <dcterms:modified xsi:type="dcterms:W3CDTF">2023-02-25T11:39:46Z</dcterms:modified>
  <cp:category>Accessible PPT</cp:category>
</cp:coreProperties>
</file>