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7.xml" ContentType="application/vnd.openxmlformats-officedocument.presentationml.tags+xml"/>
  <Override PartName="/ppt/notesSlides/notesSlide9.xml" ContentType="application/vnd.openxmlformats-officedocument.presentationml.notesSlide+xml"/>
  <Override PartName="/ppt/tags/tag18.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9.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25" r:id="rId1"/>
  </p:sldMasterIdLst>
  <p:notesMasterIdLst>
    <p:notesMasterId r:id="rId53"/>
  </p:notesMasterIdLst>
  <p:handoutMasterIdLst>
    <p:handoutMasterId r:id="rId54"/>
  </p:handoutMasterIdLst>
  <p:sldIdLst>
    <p:sldId id="705" r:id="rId2"/>
    <p:sldId id="370" r:id="rId3"/>
    <p:sldId id="417" r:id="rId4"/>
    <p:sldId id="373" r:id="rId5"/>
    <p:sldId id="655" r:id="rId6"/>
    <p:sldId id="656" r:id="rId7"/>
    <p:sldId id="658" r:id="rId8"/>
    <p:sldId id="659" r:id="rId9"/>
    <p:sldId id="660" r:id="rId10"/>
    <p:sldId id="661" r:id="rId11"/>
    <p:sldId id="662" r:id="rId12"/>
    <p:sldId id="664" r:id="rId13"/>
    <p:sldId id="704" r:id="rId14"/>
    <p:sldId id="667" r:id="rId15"/>
    <p:sldId id="668" r:id="rId16"/>
    <p:sldId id="672" r:id="rId17"/>
    <p:sldId id="673" r:id="rId18"/>
    <p:sldId id="697" r:id="rId19"/>
    <p:sldId id="698" r:id="rId20"/>
    <p:sldId id="674" r:id="rId21"/>
    <p:sldId id="675" r:id="rId22"/>
    <p:sldId id="696" r:id="rId23"/>
    <p:sldId id="699" r:id="rId24"/>
    <p:sldId id="700" r:id="rId25"/>
    <p:sldId id="669" r:id="rId26"/>
    <p:sldId id="678" r:id="rId27"/>
    <p:sldId id="679" r:id="rId28"/>
    <p:sldId id="671" r:id="rId29"/>
    <p:sldId id="701" r:id="rId30"/>
    <p:sldId id="702" r:id="rId31"/>
    <p:sldId id="680" r:id="rId32"/>
    <p:sldId id="681" r:id="rId33"/>
    <p:sldId id="682" r:id="rId34"/>
    <p:sldId id="670" r:id="rId35"/>
    <p:sldId id="398" r:id="rId36"/>
    <p:sldId id="683" r:id="rId37"/>
    <p:sldId id="684" r:id="rId38"/>
    <p:sldId id="703" r:id="rId39"/>
    <p:sldId id="686" r:id="rId40"/>
    <p:sldId id="687" r:id="rId41"/>
    <p:sldId id="688" r:id="rId42"/>
    <p:sldId id="690" r:id="rId43"/>
    <p:sldId id="691" r:id="rId44"/>
    <p:sldId id="692" r:id="rId45"/>
    <p:sldId id="693" r:id="rId46"/>
    <p:sldId id="694" r:id="rId47"/>
    <p:sldId id="399" r:id="rId48"/>
    <p:sldId id="695" r:id="rId49"/>
    <p:sldId id="653" r:id="rId50"/>
    <p:sldId id="654" r:id="rId51"/>
    <p:sldId id="368" r:id="rId52"/>
  </p:sldIdLst>
  <p:sldSz cx="12192000" cy="6858000"/>
  <p:notesSz cx="6858000" cy="9144000"/>
  <p:custDataLst>
    <p:tags r:id="rId55"/>
  </p:custDataLst>
  <p:defaultTextStyle>
    <a:defPPr>
      <a:defRPr lang="en-US"/>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9"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2F7C"/>
    <a:srgbClr val="F2F2F2"/>
    <a:srgbClr val="0098D4"/>
    <a:srgbClr val="003865"/>
    <a:srgbClr val="000000"/>
    <a:srgbClr val="004A78"/>
    <a:srgbClr val="006298"/>
    <a:srgbClr val="FF6300"/>
    <a:srgbClr val="E9255F"/>
    <a:srgbClr val="00B8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39" autoAdjust="0"/>
    <p:restoredTop sz="92078" autoAdjust="0"/>
  </p:normalViewPr>
  <p:slideViewPr>
    <p:cSldViewPr snapToGrid="0" snapToObjects="1">
      <p:cViewPr varScale="1">
        <p:scale>
          <a:sx n="83" d="100"/>
          <a:sy n="83" d="100"/>
        </p:scale>
        <p:origin x="852" y="90"/>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2" d="100"/>
          <a:sy n="52" d="100"/>
        </p:scale>
        <p:origin x="2862"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gs" Target="tags/tag1.xml"/><Relationship Id="rId63"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ags" Target="../tags/tag15.xml"/><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075504" y="8685213"/>
            <a:ext cx="646682" cy="458787"/>
          </a:xfrm>
          <a:prstGeom prst="rect">
            <a:avLst/>
          </a:prstGeom>
        </p:spPr>
        <p:txBody>
          <a:bodyPr vert="horz" lIns="91440" tIns="45720" rIns="91440" bIns="45720" rtlCol="0" anchor="b"/>
          <a:lstStyle>
            <a:lvl1pPr algn="r">
              <a:defRPr sz="1200"/>
            </a:lvl1pPr>
          </a:lstStyle>
          <a:p>
            <a:fld id="{6767803E-66EE-42CE-8DFB-98553954E472}" type="slidenum">
              <a:rPr lang="en-US" sz="1000" smtClean="0">
                <a:solidFill>
                  <a:schemeClr val="bg1">
                    <a:lumMod val="50000"/>
                  </a:schemeClr>
                </a:solidFill>
                <a:latin typeface="Arial" panose="020B0604020202020204" pitchFamily="34" charset="0"/>
                <a:cs typeface="Arial" panose="020B0604020202020204" pitchFamily="34" charset="0"/>
              </a:rPr>
              <a:pPr/>
              <a:t>‹#›</a:t>
            </a:fld>
            <a:endParaRPr lang="en-US" sz="1000" dirty="0">
              <a:solidFill>
                <a:schemeClr val="bg1">
                  <a:lumMod val="50000"/>
                </a:schemeClr>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455392BA-16D5-4BCB-8BB3-D7B53B67DB8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74311" y="155512"/>
            <a:ext cx="1262321" cy="2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D947FD3A-2300-48D5-81E3-9406328116EE}"/>
              </a:ext>
            </a:extLst>
          </p:cNvPr>
          <p:cNvSpPr txBox="1"/>
          <p:nvPr/>
        </p:nvSpPr>
        <p:spPr>
          <a:xfrm>
            <a:off x="135896" y="8922557"/>
            <a:ext cx="6262949" cy="200055"/>
          </a:xfrm>
          <a:prstGeom prst="rect">
            <a:avLst/>
          </a:prstGeom>
          <a:noFill/>
        </p:spPr>
        <p:txBody>
          <a:bodyPr wrap="square" rtlCol="0">
            <a:spAutoFit/>
          </a:bodyPr>
          <a:lstStyle/>
          <a:p>
            <a:pPr algn="ctr"/>
            <a:r>
              <a:rPr lang="en-US" sz="700" dirty="0">
                <a:solidFill>
                  <a:schemeClr val="bg1">
                    <a:lumMod val="50000"/>
                  </a:schemeClr>
                </a:solidFill>
                <a:latin typeface="Arial" panose="020B0604020202020204" pitchFamily="34" charset="0"/>
                <a:cs typeface="Arial" panose="020B0604020202020204" pitchFamily="34" charset="0"/>
              </a:rPr>
              <a:t>©2019</a:t>
            </a:r>
            <a:r>
              <a:rPr lang="en-US" sz="700" baseline="0" dirty="0">
                <a:solidFill>
                  <a:schemeClr val="bg1">
                    <a:lumMod val="50000"/>
                  </a:schemeClr>
                </a:solidFill>
                <a:latin typeface="Arial" panose="020B0604020202020204" pitchFamily="34" charset="0"/>
                <a:cs typeface="Arial" panose="020B0604020202020204" pitchFamily="34" charset="0"/>
              </a:rPr>
              <a:t> </a:t>
            </a:r>
            <a:r>
              <a:rPr lang="en-US" sz="700" dirty="0">
                <a:solidFill>
                  <a:schemeClr val="bg1">
                    <a:lumMod val="50000"/>
                  </a:schemeClr>
                </a:solidFill>
                <a:latin typeface="Arial" panose="020B0604020202020204" pitchFamily="34" charset="0"/>
                <a:cs typeface="Arial" panose="020B0604020202020204" pitchFamily="34" charset="0"/>
              </a:rPr>
              <a:t>Cengage Learning. All Rights Reserved. May not be scanned, copied or duplicated, or posted to a publicly accessible website, in whole or in part.</a:t>
            </a:r>
          </a:p>
        </p:txBody>
      </p:sp>
    </p:spTree>
    <p:custDataLst>
      <p:tags r:id="rId2"/>
    </p:custDataLst>
    <p:extLst>
      <p:ext uri="{BB962C8B-B14F-4D97-AF65-F5344CB8AC3E}">
        <p14:creationId xmlns:p14="http://schemas.microsoft.com/office/powerpoint/2010/main" val="21762102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685800" y="630237"/>
            <a:ext cx="3778647" cy="2125489"/>
          </a:xfrm>
          <a:prstGeom prst="rect">
            <a:avLst/>
          </a:prstGeom>
          <a:noFill/>
          <a:ln w="12700">
            <a:solidFill>
              <a:schemeClr val="bg1">
                <a:lumMod val="65000"/>
              </a:schemeClr>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2993721"/>
            <a:ext cx="5486400" cy="5520042"/>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5"/>
          </p:nvPr>
        </p:nvSpPr>
        <p:spPr>
          <a:xfrm>
            <a:off x="6063017" y="8685213"/>
            <a:ext cx="684212" cy="458787"/>
          </a:xfrm>
          <a:prstGeom prst="rect">
            <a:avLst/>
          </a:prstGeom>
        </p:spPr>
        <p:txBody>
          <a:bodyPr vert="horz" lIns="91440" tIns="45720" rIns="91440" bIns="45720" rtlCol="0" anchor="b"/>
          <a:lstStyle>
            <a:lvl1pPr algn="r" eaLnBrk="1" fontAlgn="auto" hangingPunct="1">
              <a:spcBef>
                <a:spcPts val="0"/>
              </a:spcBef>
              <a:spcAft>
                <a:spcPts val="0"/>
              </a:spcAft>
              <a:defRPr sz="1000">
                <a:solidFill>
                  <a:schemeClr val="bg1">
                    <a:lumMod val="50000"/>
                  </a:schemeClr>
                </a:solidFill>
                <a:latin typeface="Arial" panose="020B0604020202020204" pitchFamily="34" charset="0"/>
                <a:cs typeface="Arial" panose="020B0604020202020204" pitchFamily="34" charset="0"/>
              </a:defRPr>
            </a:lvl1pPr>
          </a:lstStyle>
          <a:p>
            <a:pPr>
              <a:defRPr/>
            </a:pPr>
            <a:fld id="{91CAE60C-72A0-D14D-8733-C13212F694AD}" type="slidenum">
              <a:rPr lang="en-US" smtClean="0"/>
              <a:pPr>
                <a:defRPr/>
              </a:pPr>
              <a:t>‹#›</a:t>
            </a:fld>
            <a:endParaRPr lang="en-US" dirty="0"/>
          </a:p>
        </p:txBody>
      </p:sp>
      <p:pic>
        <p:nvPicPr>
          <p:cNvPr id="8" name="Picture 7">
            <a:extLst>
              <a:ext uri="{FF2B5EF4-FFF2-40B4-BE49-F238E27FC236}">
                <a16:creationId xmlns:a16="http://schemas.microsoft.com/office/drawing/2014/main" id="{A75DDB2F-32A5-4136-BC2E-0D7E0518B46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74311" y="155512"/>
            <a:ext cx="1262321" cy="2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037E5B37-4A58-4B32-B9B0-D824A69A3D97}"/>
              </a:ext>
            </a:extLst>
          </p:cNvPr>
          <p:cNvSpPr txBox="1"/>
          <p:nvPr/>
        </p:nvSpPr>
        <p:spPr>
          <a:xfrm>
            <a:off x="135896" y="8922557"/>
            <a:ext cx="6262949" cy="200055"/>
          </a:xfrm>
          <a:prstGeom prst="rect">
            <a:avLst/>
          </a:prstGeom>
          <a:noFill/>
        </p:spPr>
        <p:txBody>
          <a:bodyPr wrap="square" rtlCol="0">
            <a:spAutoFit/>
          </a:bodyPr>
          <a:lstStyle/>
          <a:p>
            <a:pPr algn="ctr"/>
            <a:r>
              <a:rPr lang="en-US" sz="700" dirty="0">
                <a:solidFill>
                  <a:schemeClr val="bg1">
                    <a:lumMod val="50000"/>
                  </a:schemeClr>
                </a:solidFill>
                <a:latin typeface="Arial" panose="020B0604020202020204" pitchFamily="34" charset="0"/>
                <a:cs typeface="Arial" panose="020B0604020202020204" pitchFamily="34" charset="0"/>
              </a:rPr>
              <a:t>©2019</a:t>
            </a:r>
            <a:r>
              <a:rPr lang="en-US" sz="700" baseline="0" dirty="0">
                <a:solidFill>
                  <a:schemeClr val="bg1">
                    <a:lumMod val="50000"/>
                  </a:schemeClr>
                </a:solidFill>
                <a:latin typeface="Arial" panose="020B0604020202020204" pitchFamily="34" charset="0"/>
                <a:cs typeface="Arial" panose="020B0604020202020204" pitchFamily="34" charset="0"/>
              </a:rPr>
              <a:t> </a:t>
            </a:r>
            <a:r>
              <a:rPr lang="en-US" sz="700" dirty="0">
                <a:solidFill>
                  <a:schemeClr val="bg1">
                    <a:lumMod val="50000"/>
                  </a:schemeClr>
                </a:solidFill>
                <a:latin typeface="Arial" panose="020B0604020202020204" pitchFamily="34" charset="0"/>
                <a:cs typeface="Arial" panose="020B0604020202020204" pitchFamily="34" charset="0"/>
              </a:rPr>
              <a:t>Cengage Learning. All Rights Reserved. May not be scanned, copied or duplicated, or posted to a publicly accessible website, in whole or in part.</a:t>
            </a: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225425" indent="-225425" algn="l" rtl="0" eaLnBrk="0" fontAlgn="base" hangingPunct="0">
      <a:spcBef>
        <a:spcPct val="30000"/>
      </a:spcBef>
      <a:spcAft>
        <a:spcPct val="0"/>
      </a:spcAft>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2pPr>
    <a:lvl3pPr marL="688975" indent="-225425" algn="l" rtl="0" eaLnBrk="0" fontAlgn="base" hangingPunct="0">
      <a:spcBef>
        <a:spcPct val="30000"/>
      </a:spcBef>
      <a:spcAft>
        <a:spcPct val="0"/>
      </a:spcAft>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3pPr>
    <a:lvl4pPr marL="1139825" indent="-225425" algn="l" rtl="0" eaLnBrk="0" fontAlgn="base" hangingPunct="0">
      <a:spcBef>
        <a:spcPct val="30000"/>
      </a:spcBef>
      <a:spcAft>
        <a:spcPct val="0"/>
      </a:spcAft>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4pPr>
    <a:lvl5pPr marL="1603375" indent="-225425" algn="l" rtl="0" eaLnBrk="0" fontAlgn="base" hangingPunct="0">
      <a:spcBef>
        <a:spcPct val="30000"/>
      </a:spcBef>
      <a:spcAft>
        <a:spcPct val="0"/>
      </a:spcAft>
      <a:buFont typeface="Courier New" panose="02070309020205020404" pitchFamily="49" charset="0"/>
      <a:buChar char="o"/>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47</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r>
              <a:rPr lang="en-CA" dirty="0">
                <a:solidFill>
                  <a:srgbClr val="002060"/>
                </a:solidFill>
              </a:rPr>
              <a:t>Suggestion: For the Think-Pair-Share activities, if time allows, allow students to work in small groups for 5-10 minutes. Then allow student groups to share with other groups or with the entire class.  Or, you can treat the Think-Pair-Share activity as an open-to-all in–class discussion.</a:t>
            </a:r>
          </a:p>
          <a:p>
            <a:endParaRPr lang="en-US" dirty="0">
              <a:solidFill>
                <a:srgbClr val="002060"/>
              </a:solidFill>
            </a:endParaRPr>
          </a:p>
          <a:p>
            <a:r>
              <a:rPr lang="en-US" dirty="0">
                <a:solidFill>
                  <a:srgbClr val="002060"/>
                </a:solidFill>
              </a:rPr>
              <a:t>Discussion points:</a:t>
            </a:r>
          </a:p>
          <a:p>
            <a:pPr marL="228600" indent="-228600">
              <a:buFont typeface="+mj-lt"/>
              <a:buAutoNum type="alphaUcPeriod"/>
            </a:pPr>
            <a:r>
              <a:rPr lang="en-US" sz="1200" kern="1200" dirty="0">
                <a:solidFill>
                  <a:schemeClr val="tx1"/>
                </a:solidFill>
                <a:effectLst/>
                <a:latin typeface="+mn-lt"/>
                <a:ea typeface="+mn-ea"/>
                <a:cs typeface="+mn-cs"/>
              </a:rPr>
              <a:t>Yes, rich people probably hold more dollars than poor people do. </a:t>
            </a:r>
          </a:p>
          <a:p>
            <a:pPr marL="228600" indent="-228600">
              <a:buFont typeface="+mj-lt"/>
              <a:buAutoNum type="alphaUcPeriod"/>
            </a:pPr>
            <a:r>
              <a:rPr lang="en-US" sz="1200" kern="1200" dirty="0">
                <a:solidFill>
                  <a:schemeClr val="tx1"/>
                </a:solidFill>
                <a:effectLst/>
                <a:latin typeface="+mn-lt"/>
                <a:ea typeface="+mn-ea"/>
                <a:cs typeface="+mn-cs"/>
              </a:rPr>
              <a:t>No, by a wide margin, the poor hold a larger percent of their income as money. In fact, the poor may have no other financial asset at all. </a:t>
            </a:r>
          </a:p>
          <a:p>
            <a:pPr marL="228600" indent="-228600">
              <a:buFont typeface="+mj-lt"/>
              <a:buAutoNum type="alphaUcPeriod"/>
            </a:pPr>
            <a:r>
              <a:rPr lang="en-US" sz="1200" kern="1200" dirty="0">
                <a:solidFill>
                  <a:schemeClr val="tx1"/>
                </a:solidFill>
                <a:effectLst/>
                <a:latin typeface="+mn-lt"/>
                <a:ea typeface="+mn-ea"/>
                <a:cs typeface="+mn-cs"/>
              </a:rPr>
              <a:t>An inflation tax places a far greater burden on the poor than on the rich. The rich are able to keep most of their assets in inflation-adjusted, interest-bearing assets. </a:t>
            </a:r>
          </a:p>
          <a:p>
            <a:pPr marL="228600" indent="-228600">
              <a:buFont typeface="+mj-lt"/>
              <a:buAutoNum type="alphaUcPeriod"/>
            </a:pPr>
            <a:r>
              <a:rPr lang="en-US" sz="1200" kern="1200" dirty="0">
                <a:solidFill>
                  <a:schemeClr val="tx1"/>
                </a:solidFill>
                <a:effectLst/>
                <a:latin typeface="+mn-lt"/>
                <a:ea typeface="+mn-ea"/>
                <a:cs typeface="+mn-cs"/>
              </a:rPr>
              <a:t>Inflation imposes many other costs on the economy besides the inflation tax: shoeleather costs, menu costs, tax distortions, confusion, etc.</a:t>
            </a:r>
          </a:p>
          <a:p>
            <a:endParaRPr lang="en-CA" dirty="0">
              <a:solidFill>
                <a:srgbClr val="002060"/>
              </a:solidFill>
            </a:endParaRPr>
          </a:p>
          <a:p>
            <a:endParaRPr lang="en-US" dirty="0">
              <a:solidFill>
                <a:srgbClr val="002060"/>
              </a:solidFill>
            </a:endParaRPr>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49</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51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mn-lt"/>
                <a:ea typeface="+mn-ea"/>
                <a:cs typeface="+mn-cs"/>
              </a:rPr>
              <a:t>According to monetary neutrality, changes in the supply of money affects nominal variables. Real variables (production, employment, real wages, and real interest rates) are unchanged. </a:t>
            </a:r>
            <a:r>
              <a:rPr lang="en-US" sz="1200" dirty="0"/>
              <a:t>The same applies to employment of capital and other resources;</a:t>
            </a:r>
            <a:r>
              <a:rPr lang="en-US" sz="1200" baseline="0" dirty="0"/>
              <a:t> s</a:t>
            </a:r>
            <a:r>
              <a:rPr lang="en-US" sz="1200" dirty="0"/>
              <a:t>ince employment of all resources is unchanged, total output is also unchanged by the money supply. </a:t>
            </a:r>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19</a:t>
            </a:fld>
            <a:endParaRPr lang="en-US" dirty="0"/>
          </a:p>
        </p:txBody>
      </p:sp>
    </p:spTree>
    <p:extLst>
      <p:ext uri="{BB962C8B-B14F-4D97-AF65-F5344CB8AC3E}">
        <p14:creationId xmlns:p14="http://schemas.microsoft.com/office/powerpoint/2010/main" val="3762800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Give your students a few minutes to compute the nominal</a:t>
            </a:r>
            <a:r>
              <a:rPr lang="en-US" baseline="0" dirty="0"/>
              <a:t> </a:t>
            </a:r>
            <a:r>
              <a:rPr lang="en-US" b="1" i="1" baseline="0" dirty="0"/>
              <a:t>GDP</a:t>
            </a:r>
            <a:r>
              <a:rPr lang="en-US" baseline="0" dirty="0"/>
              <a:t> and the velocity. This example is similar with the previous one. (but we will use this as a starting point for the next Active learning exercise)</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23</a:t>
            </a:fld>
            <a:endParaRPr lang="en-US" dirty="0"/>
          </a:p>
        </p:txBody>
      </p:sp>
    </p:spTree>
    <p:extLst>
      <p:ext uri="{BB962C8B-B14F-4D97-AF65-F5344CB8AC3E}">
        <p14:creationId xmlns:p14="http://schemas.microsoft.com/office/powerpoint/2010/main" val="29752801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Give your students a few minutes to compute the nominal</a:t>
            </a:r>
            <a:r>
              <a:rPr lang="en-US" baseline="0" dirty="0"/>
              <a:t> </a:t>
            </a:r>
            <a:r>
              <a:rPr lang="en-US" b="1" i="1" baseline="0" dirty="0"/>
              <a:t>GDP</a:t>
            </a:r>
            <a:r>
              <a:rPr lang="en-US" baseline="0" dirty="0"/>
              <a:t> and the velocity. This example is similar with the previous one. (but we will use this as a starting point for the next Active learning exercise)</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24</a:t>
            </a:fld>
            <a:endParaRPr lang="en-US" dirty="0"/>
          </a:p>
        </p:txBody>
      </p:sp>
    </p:spTree>
    <p:extLst>
      <p:ext uri="{BB962C8B-B14F-4D97-AF65-F5344CB8AC3E}">
        <p14:creationId xmlns:p14="http://schemas.microsoft.com/office/powerpoint/2010/main" val="1100018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28</a:t>
            </a:fld>
            <a:endParaRPr lang="en-US" dirty="0"/>
          </a:p>
        </p:txBody>
      </p:sp>
    </p:spTree>
    <p:extLst>
      <p:ext uri="{BB962C8B-B14F-4D97-AF65-F5344CB8AC3E}">
        <p14:creationId xmlns:p14="http://schemas.microsoft.com/office/powerpoint/2010/main" val="1996294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r>
              <a:rPr lang="en-CA" dirty="0"/>
              <a:t>This exercise makes the quantity theory more concrete for students.  It builds upon the previous Active Learning 2 exercise. </a:t>
            </a:r>
          </a:p>
          <a:p>
            <a:endParaRPr lang="en-CA" dirty="0"/>
          </a:p>
          <a:p>
            <a:r>
              <a:rPr lang="en-CA" dirty="0"/>
              <a:t>Give your students a few minutes before showing the answers on the next slide.</a:t>
            </a:r>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29</a:t>
            </a:fld>
            <a:endParaRPr lang="en-US" dirty="0"/>
          </a:p>
        </p:txBody>
      </p:sp>
    </p:spTree>
    <p:extLst>
      <p:ext uri="{BB962C8B-B14F-4D97-AF65-F5344CB8AC3E}">
        <p14:creationId xmlns:p14="http://schemas.microsoft.com/office/powerpoint/2010/main" val="539996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35</a:t>
            </a:fld>
            <a:endParaRPr lang="en-US" dirty="0"/>
          </a:p>
        </p:txBody>
      </p:sp>
    </p:spTree>
    <p:extLst>
      <p:ext uri="{BB962C8B-B14F-4D97-AF65-F5344CB8AC3E}">
        <p14:creationId xmlns:p14="http://schemas.microsoft.com/office/powerpoint/2010/main" val="18085600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First Slide)">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5D23111E-2710-4C1A-A7DB-CE3FE7C03336}"/>
              </a:ext>
              <a:ext uri="{C183D7F6-B498-43B3-948B-1728B52AA6E4}">
                <adec:decorative xmlns:adec="http://schemas.microsoft.com/office/drawing/2017/decorative" val="1"/>
              </a:ext>
            </a:extLst>
          </p:cNvPr>
          <p:cNvPicPr>
            <a:picLocks noChangeAspect="1"/>
          </p:cNvPicPr>
          <p:nvPr userDrawn="1"/>
        </p:nvPicPr>
        <p:blipFill>
          <a:blip r:embed="rId3"/>
          <a:srcRect/>
          <a:stretch/>
        </p:blipFill>
        <p:spPr>
          <a:xfrm>
            <a:off x="0" y="0"/>
            <a:ext cx="12192000" cy="6858000"/>
          </a:xfrm>
          <a:prstGeom prst="rect">
            <a:avLst/>
          </a:prstGeom>
        </p:spPr>
      </p:pic>
      <p:sp>
        <p:nvSpPr>
          <p:cNvPr id="2" name="Title"/>
          <p:cNvSpPr>
            <a:spLocks noGrp="1"/>
          </p:cNvSpPr>
          <p:nvPr>
            <p:ph type="ctrTitle" hasCustomPrompt="1"/>
          </p:nvPr>
        </p:nvSpPr>
        <p:spPr>
          <a:xfrm>
            <a:off x="5646420" y="1168663"/>
            <a:ext cx="6104302" cy="2387600"/>
          </a:xfrm>
        </p:spPr>
        <p:txBody>
          <a:bodyPr anchor="b"/>
          <a:lstStyle>
            <a:lvl1pPr algn="l">
              <a:defRPr sz="4800" baseline="0">
                <a:solidFill>
                  <a:schemeClr val="bg1"/>
                </a:solidFill>
              </a:defRPr>
            </a:lvl1pPr>
          </a:lstStyle>
          <a:p>
            <a:r>
              <a:rPr lang="en-US" dirty="0"/>
              <a:t>Title, #e</a:t>
            </a:r>
          </a:p>
        </p:txBody>
      </p:sp>
      <p:sp>
        <p:nvSpPr>
          <p:cNvPr id="3" name="Subtitle 2"/>
          <p:cNvSpPr>
            <a:spLocks noGrp="1"/>
          </p:cNvSpPr>
          <p:nvPr>
            <p:ph type="subTitle" idx="1" hasCustomPrompt="1"/>
          </p:nvPr>
        </p:nvSpPr>
        <p:spPr>
          <a:xfrm>
            <a:off x="5646420" y="3809720"/>
            <a:ext cx="6104302" cy="1424930"/>
          </a:xfrm>
          <a:noFill/>
        </p:spPr>
        <p:txBody>
          <a:bodyPr anchor="t"/>
          <a:lstStyle>
            <a:lvl1pPr marL="0" indent="0" algn="l">
              <a:lnSpc>
                <a:spcPct val="100000"/>
              </a:lnSpc>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Chapter #: Chapter Title</a:t>
            </a:r>
          </a:p>
        </p:txBody>
      </p:sp>
      <p:sp>
        <p:nvSpPr>
          <p:cNvPr id="12" name="Picture Placeholder 11">
            <a:extLst>
              <a:ext uri="{FF2B5EF4-FFF2-40B4-BE49-F238E27FC236}">
                <a16:creationId xmlns:a16="http://schemas.microsoft.com/office/drawing/2014/main" id="{7BF6BBBC-452C-48FA-A1E1-E851567E5383}"/>
              </a:ext>
            </a:extLst>
          </p:cNvPr>
          <p:cNvSpPr>
            <a:spLocks noGrp="1"/>
          </p:cNvSpPr>
          <p:nvPr>
            <p:ph type="pic" sz="quarter" idx="11" hasCustomPrompt="1"/>
          </p:nvPr>
        </p:nvSpPr>
        <p:spPr>
          <a:xfrm>
            <a:off x="475250" y="808037"/>
            <a:ext cx="4713288" cy="5241925"/>
          </a:xfrm>
        </p:spPr>
        <p:txBody>
          <a:bodyPr/>
          <a:lstStyle>
            <a:lvl1pPr marL="0" indent="0">
              <a:buNone/>
              <a:defRPr b="0">
                <a:solidFill>
                  <a:schemeClr val="bg1"/>
                </a:solidFill>
              </a:defRPr>
            </a:lvl1pPr>
          </a:lstStyle>
          <a:p>
            <a:r>
              <a:rPr lang="en-US" dirty="0"/>
              <a:t>Add Image Here</a:t>
            </a:r>
          </a:p>
        </p:txBody>
      </p:sp>
      <p:sp>
        <p:nvSpPr>
          <p:cNvPr id="9" name="Slide Number Placeholder 5">
            <a:extLst>
              <a:ext uri="{FF2B5EF4-FFF2-40B4-BE49-F238E27FC236}">
                <a16:creationId xmlns:a16="http://schemas.microsoft.com/office/drawing/2014/main" id="{6B326DFF-C872-4426-8563-39BC58624663}"/>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pic>
        <p:nvPicPr>
          <p:cNvPr id="21" name="Picture 20">
            <a:extLst>
              <a:ext uri="{FF2B5EF4-FFF2-40B4-BE49-F238E27FC236}">
                <a16:creationId xmlns:a16="http://schemas.microsoft.com/office/drawing/2014/main" id="{FDE6C580-026E-426D-A0EE-BDE15B891A0A}"/>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183087" y="6223885"/>
            <a:ext cx="1820281" cy="610675"/>
          </a:xfrm>
          <a:prstGeom prst="rect">
            <a:avLst/>
          </a:prstGeom>
        </p:spPr>
      </p:pic>
      <p:sp>
        <p:nvSpPr>
          <p:cNvPr id="8" name="Text Placeholder 4">
            <a:extLst>
              <a:ext uri="{FF2B5EF4-FFF2-40B4-BE49-F238E27FC236}">
                <a16:creationId xmlns:a16="http://schemas.microsoft.com/office/drawing/2014/main" id="{003D5908-6DEE-491A-B7D6-1BADE7111ED1}"/>
              </a:ext>
            </a:extLst>
          </p:cNvPr>
          <p:cNvSpPr>
            <a:spLocks noGrp="1"/>
          </p:cNvSpPr>
          <p:nvPr>
            <p:ph type="body" sz="quarter" idx="12" hasCustomPrompt="1"/>
          </p:nvPr>
        </p:nvSpPr>
        <p:spPr>
          <a:xfrm>
            <a:off x="2103120" y="6314136"/>
            <a:ext cx="8961120" cy="457200"/>
          </a:xfrm>
        </p:spPr>
        <p:txBody>
          <a:bodyPr/>
          <a:lstStyle>
            <a:lvl1pPr marL="0" indent="0">
              <a:buNone/>
              <a:defRPr sz="1100">
                <a:solidFill>
                  <a:schemeClr val="bg1"/>
                </a:solidFill>
              </a:defRPr>
            </a:lvl1pPr>
          </a:lstStyle>
          <a:p>
            <a:pPr lvl="0"/>
            <a:r>
              <a:rPr lang="en-US" dirty="0"/>
              <a:t>[Author Name], [Book Title], [#] Edition. © [Insert Year] Cengage. All Rights Reserved. May not be scanned, copied or duplicated, or posted to a publicly accessible website, in whole or in part.</a:t>
            </a:r>
          </a:p>
        </p:txBody>
      </p:sp>
    </p:spTree>
    <p:custDataLst>
      <p:tags r:id="rId1"/>
    </p:custDataLst>
    <p:extLst>
      <p:ext uri="{BB962C8B-B14F-4D97-AF65-F5344CB8AC3E}">
        <p14:creationId xmlns:p14="http://schemas.microsoft.com/office/powerpoint/2010/main" val="2065741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Image/Two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2045728"/>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Top"/>
          <p:cNvSpPr>
            <a:spLocks noGrp="1"/>
          </p:cNvSpPr>
          <p:nvPr>
            <p:ph sz="half" idx="2" hasCustomPrompt="1"/>
          </p:nvPr>
        </p:nvSpPr>
        <p:spPr>
          <a:xfrm>
            <a:off x="3624200" y="1825625"/>
            <a:ext cx="8090957" cy="204572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7" name="Image Placeholder 2">
            <a:extLst>
              <a:ext uri="{FF2B5EF4-FFF2-40B4-BE49-F238E27FC236}">
                <a16:creationId xmlns:a16="http://schemas.microsoft.com/office/drawing/2014/main" id="{9100EECD-9921-43E0-9472-84C089BD629F}"/>
              </a:ext>
            </a:extLst>
          </p:cNvPr>
          <p:cNvSpPr>
            <a:spLocks noGrp="1"/>
          </p:cNvSpPr>
          <p:nvPr>
            <p:ph sz="half" idx="14" hasCustomPrompt="1"/>
          </p:nvPr>
        </p:nvSpPr>
        <p:spPr>
          <a:xfrm>
            <a:off x="476843" y="4132558"/>
            <a:ext cx="2875957" cy="204572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6" name="Content Placeholder Bottom">
            <a:extLst>
              <a:ext uri="{FF2B5EF4-FFF2-40B4-BE49-F238E27FC236}">
                <a16:creationId xmlns:a16="http://schemas.microsoft.com/office/drawing/2014/main" id="{4003AB72-C071-4875-8D31-00FB47092143}"/>
              </a:ext>
            </a:extLst>
          </p:cNvPr>
          <p:cNvSpPr>
            <a:spLocks noGrp="1"/>
          </p:cNvSpPr>
          <p:nvPr>
            <p:ph sz="half" idx="15" hasCustomPrompt="1"/>
          </p:nvPr>
        </p:nvSpPr>
        <p:spPr>
          <a:xfrm>
            <a:off x="3624199" y="4136860"/>
            <a:ext cx="8090957" cy="204572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2728650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Image/Thre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1217447"/>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Top"/>
          <p:cNvSpPr>
            <a:spLocks noGrp="1"/>
          </p:cNvSpPr>
          <p:nvPr>
            <p:ph sz="half" idx="2" hasCustomPrompt="1"/>
          </p:nvPr>
        </p:nvSpPr>
        <p:spPr>
          <a:xfrm>
            <a:off x="3624200" y="1825625"/>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
        <p:nvSpPr>
          <p:cNvPr id="14" name="Image Placeholder 2">
            <a:extLst>
              <a:ext uri="{FF2B5EF4-FFF2-40B4-BE49-F238E27FC236}">
                <a16:creationId xmlns:a16="http://schemas.microsoft.com/office/drawing/2014/main" id="{329BB347-70F5-49B3-A1D7-9C05C8ED5028}"/>
              </a:ext>
            </a:extLst>
          </p:cNvPr>
          <p:cNvSpPr>
            <a:spLocks noGrp="1"/>
          </p:cNvSpPr>
          <p:nvPr>
            <p:ph sz="half" idx="14" hasCustomPrompt="1"/>
          </p:nvPr>
        </p:nvSpPr>
        <p:spPr>
          <a:xfrm>
            <a:off x="479343" y="3207219"/>
            <a:ext cx="2875957" cy="121744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15" name="Content Placeholder Middle">
            <a:extLst>
              <a:ext uri="{FF2B5EF4-FFF2-40B4-BE49-F238E27FC236}">
                <a16:creationId xmlns:a16="http://schemas.microsoft.com/office/drawing/2014/main" id="{E344C337-1A6E-4BE6-8E9E-7076FBBEEFAC}"/>
              </a:ext>
            </a:extLst>
          </p:cNvPr>
          <p:cNvSpPr>
            <a:spLocks noGrp="1"/>
          </p:cNvSpPr>
          <p:nvPr>
            <p:ph sz="half" idx="15" hasCustomPrompt="1"/>
          </p:nvPr>
        </p:nvSpPr>
        <p:spPr>
          <a:xfrm>
            <a:off x="3626700" y="3207216"/>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
        <p:nvSpPr>
          <p:cNvPr id="16" name="Image Placeholder 3">
            <a:extLst>
              <a:ext uri="{FF2B5EF4-FFF2-40B4-BE49-F238E27FC236}">
                <a16:creationId xmlns:a16="http://schemas.microsoft.com/office/drawing/2014/main" id="{A70ED764-0931-4273-A125-CE2D6E0F8A8D}"/>
              </a:ext>
            </a:extLst>
          </p:cNvPr>
          <p:cNvSpPr>
            <a:spLocks noGrp="1"/>
          </p:cNvSpPr>
          <p:nvPr>
            <p:ph sz="half" idx="16" hasCustomPrompt="1"/>
          </p:nvPr>
        </p:nvSpPr>
        <p:spPr>
          <a:xfrm>
            <a:off x="479343" y="4631282"/>
            <a:ext cx="2875957" cy="1217447"/>
          </a:xfrm>
        </p:spPr>
        <p:txBody>
          <a:bodyPr/>
          <a:lstStyle>
            <a:lvl1pPr marL="0" indent="0" algn="l">
              <a:buNone/>
              <a:defRPr/>
            </a:lvl1pPr>
            <a:lvl2pPr marL="457200" indent="0">
              <a:buNone/>
              <a:defRPr/>
            </a:lvl2pPr>
            <a:lvl3pPr marL="914400" indent="0">
              <a:buNone/>
              <a:defRPr/>
            </a:lvl3pPr>
          </a:lstStyle>
          <a:p>
            <a:pPr lvl="0"/>
            <a:r>
              <a:rPr lang="en-US" dirty="0"/>
              <a:t>Image 3</a:t>
            </a:r>
          </a:p>
        </p:txBody>
      </p:sp>
      <p:sp>
        <p:nvSpPr>
          <p:cNvPr id="17" name="Content Placeholder Bottom">
            <a:extLst>
              <a:ext uri="{FF2B5EF4-FFF2-40B4-BE49-F238E27FC236}">
                <a16:creationId xmlns:a16="http://schemas.microsoft.com/office/drawing/2014/main" id="{1A924411-097F-4689-AC4D-9173B40A69F2}"/>
              </a:ext>
            </a:extLst>
          </p:cNvPr>
          <p:cNvSpPr>
            <a:spLocks noGrp="1"/>
          </p:cNvSpPr>
          <p:nvPr>
            <p:ph sz="half" idx="17" hasCustomPrompt="1"/>
          </p:nvPr>
        </p:nvSpPr>
        <p:spPr>
          <a:xfrm>
            <a:off x="3626700" y="4631279"/>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Tree>
    <p:custDataLst>
      <p:tags r:id="rId1"/>
    </p:custDataLst>
    <p:extLst>
      <p:ext uri="{BB962C8B-B14F-4D97-AF65-F5344CB8AC3E}">
        <p14:creationId xmlns:p14="http://schemas.microsoft.com/office/powerpoint/2010/main" val="950828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Image/Four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899814"/>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1"/>
          <p:cNvSpPr>
            <a:spLocks noGrp="1"/>
          </p:cNvSpPr>
          <p:nvPr>
            <p:ph sz="half" idx="2" hasCustomPrompt="1"/>
          </p:nvPr>
        </p:nvSpPr>
        <p:spPr>
          <a:xfrm>
            <a:off x="3624200" y="1825625"/>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0" name="Image Placeholder 2">
            <a:extLst>
              <a:ext uri="{FF2B5EF4-FFF2-40B4-BE49-F238E27FC236}">
                <a16:creationId xmlns:a16="http://schemas.microsoft.com/office/drawing/2014/main" id="{02C25FD2-E251-4DC4-8F30-3EDA9A61D7DC}"/>
              </a:ext>
            </a:extLst>
          </p:cNvPr>
          <p:cNvSpPr>
            <a:spLocks noGrp="1"/>
          </p:cNvSpPr>
          <p:nvPr>
            <p:ph sz="half" idx="14" hasCustomPrompt="1"/>
          </p:nvPr>
        </p:nvSpPr>
        <p:spPr>
          <a:xfrm>
            <a:off x="476843" y="2941438"/>
            <a:ext cx="2875957" cy="899814"/>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11" name="Content Placeholder 2">
            <a:extLst>
              <a:ext uri="{FF2B5EF4-FFF2-40B4-BE49-F238E27FC236}">
                <a16:creationId xmlns:a16="http://schemas.microsoft.com/office/drawing/2014/main" id="{6FFE322F-E595-4582-997C-0A06F238C8D3}"/>
              </a:ext>
            </a:extLst>
          </p:cNvPr>
          <p:cNvSpPr>
            <a:spLocks noGrp="1"/>
          </p:cNvSpPr>
          <p:nvPr>
            <p:ph sz="half" idx="15" hasCustomPrompt="1"/>
          </p:nvPr>
        </p:nvSpPr>
        <p:spPr>
          <a:xfrm>
            <a:off x="3624200" y="2941435"/>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2" name="Image Placeholder 3">
            <a:extLst>
              <a:ext uri="{FF2B5EF4-FFF2-40B4-BE49-F238E27FC236}">
                <a16:creationId xmlns:a16="http://schemas.microsoft.com/office/drawing/2014/main" id="{647E63CA-E745-4DE2-B25A-D398F113EFA6}"/>
              </a:ext>
            </a:extLst>
          </p:cNvPr>
          <p:cNvSpPr>
            <a:spLocks noGrp="1"/>
          </p:cNvSpPr>
          <p:nvPr>
            <p:ph sz="half" idx="16" hasCustomPrompt="1"/>
          </p:nvPr>
        </p:nvSpPr>
        <p:spPr>
          <a:xfrm>
            <a:off x="480444" y="4065961"/>
            <a:ext cx="2875957" cy="899814"/>
          </a:xfrm>
        </p:spPr>
        <p:txBody>
          <a:bodyPr/>
          <a:lstStyle>
            <a:lvl1pPr marL="0" indent="0" algn="l">
              <a:buNone/>
              <a:defRPr/>
            </a:lvl1pPr>
            <a:lvl2pPr marL="457200" indent="0">
              <a:buNone/>
              <a:defRPr/>
            </a:lvl2pPr>
            <a:lvl3pPr marL="914400" indent="0">
              <a:buNone/>
              <a:defRPr/>
            </a:lvl3pPr>
          </a:lstStyle>
          <a:p>
            <a:pPr lvl="0"/>
            <a:r>
              <a:rPr lang="en-US" dirty="0"/>
              <a:t>Image 3</a:t>
            </a:r>
          </a:p>
        </p:txBody>
      </p:sp>
      <p:sp>
        <p:nvSpPr>
          <p:cNvPr id="13" name="Content Placeholder 3">
            <a:extLst>
              <a:ext uri="{FF2B5EF4-FFF2-40B4-BE49-F238E27FC236}">
                <a16:creationId xmlns:a16="http://schemas.microsoft.com/office/drawing/2014/main" id="{EFE66096-5B65-4DD6-9AD6-9E55675E34CD}"/>
              </a:ext>
            </a:extLst>
          </p:cNvPr>
          <p:cNvSpPr>
            <a:spLocks noGrp="1"/>
          </p:cNvSpPr>
          <p:nvPr>
            <p:ph sz="half" idx="17" hasCustomPrompt="1"/>
          </p:nvPr>
        </p:nvSpPr>
        <p:spPr>
          <a:xfrm>
            <a:off x="3627801" y="4065958"/>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4" name="Image Placeholder 4">
            <a:extLst>
              <a:ext uri="{FF2B5EF4-FFF2-40B4-BE49-F238E27FC236}">
                <a16:creationId xmlns:a16="http://schemas.microsoft.com/office/drawing/2014/main" id="{765390A9-B975-43C8-86E6-45E636A649C5}"/>
              </a:ext>
            </a:extLst>
          </p:cNvPr>
          <p:cNvSpPr>
            <a:spLocks noGrp="1"/>
          </p:cNvSpPr>
          <p:nvPr>
            <p:ph sz="half" idx="18" hasCustomPrompt="1"/>
          </p:nvPr>
        </p:nvSpPr>
        <p:spPr>
          <a:xfrm>
            <a:off x="480444" y="5181771"/>
            <a:ext cx="2875957" cy="899814"/>
          </a:xfrm>
        </p:spPr>
        <p:txBody>
          <a:bodyPr/>
          <a:lstStyle>
            <a:lvl1pPr marL="0" indent="0" algn="l">
              <a:buNone/>
              <a:defRPr/>
            </a:lvl1pPr>
            <a:lvl2pPr marL="457200" indent="0">
              <a:buNone/>
              <a:defRPr/>
            </a:lvl2pPr>
            <a:lvl3pPr marL="914400" indent="0">
              <a:buNone/>
              <a:defRPr/>
            </a:lvl3pPr>
          </a:lstStyle>
          <a:p>
            <a:pPr lvl="0"/>
            <a:r>
              <a:rPr lang="en-US" dirty="0"/>
              <a:t>Image 4</a:t>
            </a:r>
          </a:p>
        </p:txBody>
      </p:sp>
      <p:sp>
        <p:nvSpPr>
          <p:cNvPr id="15" name="Content Placeholder 4">
            <a:extLst>
              <a:ext uri="{FF2B5EF4-FFF2-40B4-BE49-F238E27FC236}">
                <a16:creationId xmlns:a16="http://schemas.microsoft.com/office/drawing/2014/main" id="{04B6F74B-2775-4949-A70C-BCBBFE20C3A2}"/>
              </a:ext>
            </a:extLst>
          </p:cNvPr>
          <p:cNvSpPr>
            <a:spLocks noGrp="1"/>
          </p:cNvSpPr>
          <p:nvPr>
            <p:ph sz="half" idx="19" hasCustomPrompt="1"/>
          </p:nvPr>
        </p:nvSpPr>
        <p:spPr>
          <a:xfrm>
            <a:off x="3627801" y="5181768"/>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Tree>
    <p:custDataLst>
      <p:tags r:id="rId1"/>
    </p:custDataLst>
    <p:extLst>
      <p:ext uri="{BB962C8B-B14F-4D97-AF65-F5344CB8AC3E}">
        <p14:creationId xmlns:p14="http://schemas.microsoft.com/office/powerpoint/2010/main" val="2645674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3344969-1137-4EAF-AB8A-FDA4F62A617A}"/>
              </a:ext>
              <a:ext uri="{C183D7F6-B498-43B3-948B-1728B52AA6E4}">
                <adec:decorative xmlns:adec="http://schemas.microsoft.com/office/drawing/2017/decorative" val="1"/>
              </a:ext>
            </a:extLst>
          </p:cNvPr>
          <p:cNvPicPr>
            <a:picLocks noChangeAspect="1"/>
          </p:cNvPicPr>
          <p:nvPr userDrawn="1"/>
        </p:nvPicPr>
        <p:blipFill>
          <a:blip r:embed="rId3"/>
          <a:srcRect/>
          <a:stretch/>
        </p:blipFill>
        <p:spPr>
          <a:xfrm>
            <a:off x="0" y="0"/>
            <a:ext cx="12192000" cy="6858000"/>
          </a:xfrm>
          <a:prstGeom prst="rect">
            <a:avLst/>
          </a:prstGeom>
        </p:spPr>
      </p:pic>
      <p:sp>
        <p:nvSpPr>
          <p:cNvPr id="2" name="Title"/>
          <p:cNvSpPr>
            <a:spLocks noGrp="1"/>
          </p:cNvSpPr>
          <p:nvPr>
            <p:ph type="ctrTitle" hasCustomPrompt="1"/>
          </p:nvPr>
        </p:nvSpPr>
        <p:spPr>
          <a:xfrm>
            <a:off x="914400" y="1153123"/>
            <a:ext cx="10424160" cy="2387600"/>
          </a:xfrm>
        </p:spPr>
        <p:txBody>
          <a:bodyPr anchor="b"/>
          <a:lstStyle>
            <a:lvl1pPr algn="ctr">
              <a:defRPr sz="5400" baseline="0">
                <a:solidFill>
                  <a:schemeClr val="bg1"/>
                </a:solidFill>
              </a:defRPr>
            </a:lvl1pPr>
          </a:lstStyle>
          <a:p>
            <a:r>
              <a:rPr lang="en-US" dirty="0"/>
              <a:t>Unit XX</a:t>
            </a:r>
          </a:p>
        </p:txBody>
      </p:sp>
      <p:sp>
        <p:nvSpPr>
          <p:cNvPr id="3" name="Subtitle 2"/>
          <p:cNvSpPr>
            <a:spLocks noGrp="1"/>
          </p:cNvSpPr>
          <p:nvPr>
            <p:ph type="subTitle" idx="1" hasCustomPrompt="1"/>
          </p:nvPr>
        </p:nvSpPr>
        <p:spPr>
          <a:xfrm>
            <a:off x="914400" y="3809720"/>
            <a:ext cx="10424160" cy="1424930"/>
          </a:xfrm>
          <a:noFill/>
        </p:spPr>
        <p:txBody>
          <a:bodyPr anchor="t"/>
          <a:lstStyle>
            <a:lvl1pPr marL="0" indent="0" algn="ctr">
              <a:lnSpc>
                <a:spcPct val="100000"/>
              </a:lnSpc>
              <a:buNone/>
              <a:defRPr sz="3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Unit’s Title Here</a:t>
            </a:r>
          </a:p>
        </p:txBody>
      </p:sp>
      <p:pic>
        <p:nvPicPr>
          <p:cNvPr id="17" name="Picture 16">
            <a:extLst>
              <a:ext uri="{FF2B5EF4-FFF2-40B4-BE49-F238E27FC236}">
                <a16:creationId xmlns:a16="http://schemas.microsoft.com/office/drawing/2014/main" id="{EAF0C6CA-9F2E-439D-8A9B-5B8BD35A9360}"/>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183087" y="6223885"/>
            <a:ext cx="1820281" cy="610675"/>
          </a:xfrm>
          <a:prstGeom prst="rect">
            <a:avLst/>
          </a:prstGeom>
        </p:spPr>
      </p:pic>
      <p:sp>
        <p:nvSpPr>
          <p:cNvPr id="15" name="Slide Number Placeholder 5">
            <a:extLst>
              <a:ext uri="{FF2B5EF4-FFF2-40B4-BE49-F238E27FC236}">
                <a16:creationId xmlns:a16="http://schemas.microsoft.com/office/drawing/2014/main" id="{8D6FEA2F-362B-4EAB-BFA4-233A863C0DE7}"/>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sp>
        <p:nvSpPr>
          <p:cNvPr id="8" name="Copyright">
            <a:extLst>
              <a:ext uri="{FF2B5EF4-FFF2-40B4-BE49-F238E27FC236}">
                <a16:creationId xmlns:a16="http://schemas.microsoft.com/office/drawing/2014/main" id="{F82E6D3D-70E4-4CC2-9CF7-EFAC416B81B6}"/>
              </a:ext>
              <a:ext uri="{C183D7F6-B498-43B3-948B-1728B52AA6E4}">
                <adec:decorative xmlns:adec="http://schemas.microsoft.com/office/drawing/2017/decorative" val="1"/>
              </a:ext>
            </a:extLst>
          </p:cNvPr>
          <p:cNvSpPr txBox="1"/>
          <p:nvPr userDrawn="1"/>
        </p:nvSpPr>
        <p:spPr>
          <a:xfrm>
            <a:off x="2103120" y="6314136"/>
            <a:ext cx="896112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GB" sz="1200" b="0" i="0" u="none" strike="noStrike" kern="1200" cap="none" spc="0" normalizeH="0" baseline="0" noProof="0" dirty="0">
                <a:ln>
                  <a:noFill/>
                </a:ln>
                <a:solidFill>
                  <a:srgbClr val="FFFFFF"/>
                </a:solidFill>
                <a:effectLst/>
                <a:uLnTx/>
                <a:uFillTx/>
                <a:latin typeface="Work Sans"/>
                <a:ea typeface="+mn-ea"/>
                <a:cs typeface="+mn-cs"/>
              </a:rPr>
              <a:t>Mankiw, Principles of Macroeconomics, Tenth Edition. © 2024 Cengage. All Rights Reserved. May not be scanned, copied or duplicated, or posted to a publicly accessible website, in whole or in part.</a:t>
            </a:r>
          </a:p>
        </p:txBody>
      </p:sp>
    </p:spTree>
    <p:custDataLst>
      <p:tags r:id="rId1"/>
    </p:custDataLst>
    <p:extLst>
      <p:ext uri="{BB962C8B-B14F-4D97-AF65-F5344CB8AC3E}">
        <p14:creationId xmlns:p14="http://schemas.microsoft.com/office/powerpoint/2010/main" val="803553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p:cNvSpPr>
            <a:spLocks noGrp="1"/>
          </p:cNvSpPr>
          <p:nvPr>
            <p:ph idx="1" hasCustomPrompt="1"/>
          </p:nvPr>
        </p:nvSpPr>
        <p:spPr/>
        <p:txBody>
          <a:bodyPr/>
          <a:lstStyle>
            <a:lvl1pPr>
              <a:spcAft>
                <a:spcPts val="800"/>
              </a:spcAft>
              <a:defRPr sz="240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3066196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Left"/>
          <p:cNvSpPr>
            <a:spLocks noGrp="1"/>
          </p:cNvSpPr>
          <p:nvPr>
            <p:ph sz="half" idx="1" hasCustomPrompt="1"/>
          </p:nvPr>
        </p:nvSpPr>
        <p:spPr>
          <a:xfrm>
            <a:off x="476843" y="1825625"/>
            <a:ext cx="5542957"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4" name="Content Placeholder Right">
            <a:extLst>
              <a:ext uri="{C183D7F6-B498-43B3-948B-1728B52AA6E4}">
                <adec:decorative xmlns:adec="http://schemas.microsoft.com/office/drawing/2017/decorative" val="1"/>
              </a:ext>
            </a:extLst>
          </p:cNvPr>
          <p:cNvSpPr>
            <a:spLocks noGrp="1"/>
          </p:cNvSpPr>
          <p:nvPr>
            <p:ph sz="half" idx="2" hasCustomPrompt="1"/>
          </p:nvPr>
        </p:nvSpPr>
        <p:spPr>
          <a:xfrm>
            <a:off x="6172200" y="1825625"/>
            <a:ext cx="5542956"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834274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Left"/>
          <p:cNvSpPr>
            <a:spLocks noGrp="1"/>
          </p:cNvSpPr>
          <p:nvPr>
            <p:ph sz="half" idx="1" hasCustomPrompt="1"/>
          </p:nvPr>
        </p:nvSpPr>
        <p:spPr>
          <a:xfrm>
            <a:off x="476844" y="1825625"/>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5" name="Content Placeholder Middle">
            <a:extLst>
              <a:ext uri="{FF2B5EF4-FFF2-40B4-BE49-F238E27FC236}">
                <a16:creationId xmlns:a16="http://schemas.microsoft.com/office/drawing/2014/main" id="{1D13BCCE-AB68-426C-9401-BABA201385F3}"/>
              </a:ext>
            </a:extLst>
          </p:cNvPr>
          <p:cNvSpPr>
            <a:spLocks noGrp="1"/>
          </p:cNvSpPr>
          <p:nvPr>
            <p:ph sz="half" idx="10" hasCustomPrompt="1"/>
          </p:nvPr>
        </p:nvSpPr>
        <p:spPr>
          <a:xfrm>
            <a:off x="4423735" y="1829037"/>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4" name="Content Placeholder Right"/>
          <p:cNvSpPr>
            <a:spLocks noGrp="1"/>
          </p:cNvSpPr>
          <p:nvPr>
            <p:ph sz="half" idx="2" hasCustomPrompt="1"/>
          </p:nvPr>
        </p:nvSpPr>
        <p:spPr>
          <a:xfrm>
            <a:off x="8370626" y="1825625"/>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a:p>
            <a:pPr lvl="2"/>
            <a:endParaRPr lang="en-US" dirty="0"/>
          </a:p>
        </p:txBody>
      </p:sp>
    </p:spTree>
    <p:custDataLst>
      <p:tags r:id="rId1"/>
    </p:custDataLst>
    <p:extLst>
      <p:ext uri="{BB962C8B-B14F-4D97-AF65-F5344CB8AC3E}">
        <p14:creationId xmlns:p14="http://schemas.microsoft.com/office/powerpoint/2010/main" val="1489189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Subtitle">
    <p:spTree>
      <p:nvGrpSpPr>
        <p:cNvPr id="1" name=""/>
        <p:cNvGrpSpPr/>
        <p:nvPr/>
      </p:nvGrpSpPr>
      <p:grpSpPr>
        <a:xfrm>
          <a:off x="0" y="0"/>
          <a:ext cx="0" cy="0"/>
          <a:chOff x="0" y="0"/>
          <a:chExt cx="0" cy="0"/>
        </a:xfrm>
      </p:grpSpPr>
      <p:sp>
        <p:nvSpPr>
          <p:cNvPr id="8" name="Title"/>
          <p:cNvSpPr>
            <a:spLocks noGrp="1"/>
          </p:cNvSpPr>
          <p:nvPr>
            <p:ph type="title" hasCustomPrompt="1"/>
          </p:nvPr>
        </p:nvSpPr>
        <p:spPr/>
        <p:txBody>
          <a:bodyPr/>
          <a:lstStyle>
            <a:lvl1pPr>
              <a:defRPr/>
            </a:lvl1pPr>
          </a:lstStyle>
          <a:p>
            <a:r>
              <a:rPr lang="en-US" dirty="0"/>
              <a:t>Slide Title</a:t>
            </a:r>
          </a:p>
        </p:txBody>
      </p:sp>
      <p:sp>
        <p:nvSpPr>
          <p:cNvPr id="3" name="Subtitle"/>
          <p:cNvSpPr>
            <a:spLocks noGrp="1"/>
          </p:cNvSpPr>
          <p:nvPr>
            <p:ph sz="half" idx="1" hasCustomPrompt="1"/>
          </p:nvPr>
        </p:nvSpPr>
        <p:spPr>
          <a:xfrm>
            <a:off x="476843" y="1887674"/>
            <a:ext cx="11241915" cy="691143"/>
          </a:xfrm>
        </p:spPr>
        <p:txBody>
          <a:bodyPr/>
          <a:lstStyle>
            <a:lvl1pPr marL="0" indent="0">
              <a:buNone/>
              <a:defRPr sz="2800" b="1"/>
            </a:lvl1pPr>
            <a:lvl2pPr>
              <a:defRPr sz="2800" b="0"/>
            </a:lvl2pPr>
            <a:lvl3pPr>
              <a:defRPr sz="2400" b="0"/>
            </a:lvl3pPr>
          </a:lstStyle>
          <a:p>
            <a:pPr lvl="0"/>
            <a:r>
              <a:rPr lang="en-US" dirty="0"/>
              <a:t>Click to add subtitle</a:t>
            </a:r>
          </a:p>
        </p:txBody>
      </p:sp>
      <p:sp>
        <p:nvSpPr>
          <p:cNvPr id="4" name="Content Placeholder"/>
          <p:cNvSpPr>
            <a:spLocks noGrp="1"/>
          </p:cNvSpPr>
          <p:nvPr>
            <p:ph sz="half" idx="2" hasCustomPrompt="1"/>
          </p:nvPr>
        </p:nvSpPr>
        <p:spPr>
          <a:xfrm>
            <a:off x="476843" y="2677888"/>
            <a:ext cx="11241915" cy="2621900"/>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10" name="Content Placeholder Bottom"/>
          <p:cNvSpPr>
            <a:spLocks noGrp="1"/>
          </p:cNvSpPr>
          <p:nvPr>
            <p:ph type="body" sz="quarter" idx="13" hasCustomPrompt="1"/>
          </p:nvPr>
        </p:nvSpPr>
        <p:spPr>
          <a:xfrm>
            <a:off x="476844" y="5395327"/>
            <a:ext cx="11241914" cy="951787"/>
          </a:xfrm>
        </p:spPr>
        <p:txBody>
          <a:bodyPr/>
          <a:lstStyle>
            <a:lvl1pPr marL="112713" indent="-112713">
              <a:defRPr sz="900" b="0"/>
            </a:lvl1pPr>
            <a:lvl2pPr marL="336550" indent="-112713">
              <a:defRPr sz="900" b="0"/>
            </a:lvl2pPr>
            <a:lvl3pPr marL="685800" indent="-168275">
              <a:defRPr sz="900" b="0"/>
            </a:lvl3pPr>
            <a:lvl4pPr>
              <a:defRPr sz="900" b="0"/>
            </a:lvl4pPr>
            <a:lvl5pPr>
              <a:defRPr sz="900" b="0"/>
            </a:lvl5pPr>
          </a:lstStyle>
          <a:p>
            <a:pPr lvl="0"/>
            <a:r>
              <a:rPr lang="en-US" dirty="0"/>
              <a:t>Click to edit Master text styles</a:t>
            </a:r>
          </a:p>
          <a:p>
            <a:pPr lvl="1"/>
            <a:r>
              <a:rPr lang="en-US" dirty="0"/>
              <a:t>Second level</a:t>
            </a:r>
          </a:p>
          <a:p>
            <a:pPr lvl="2"/>
            <a:r>
              <a:rPr lang="en-US" dirty="0"/>
              <a:t>Third level</a:t>
            </a:r>
          </a:p>
        </p:txBody>
      </p:sp>
    </p:spTree>
    <p:custDataLst>
      <p:tags r:id="rId1"/>
    </p:custDataLst>
    <p:extLst>
      <p:ext uri="{BB962C8B-B14F-4D97-AF65-F5344CB8AC3E}">
        <p14:creationId xmlns:p14="http://schemas.microsoft.com/office/powerpoint/2010/main" val="2380733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Subtitle/Images">
    <p:spTree>
      <p:nvGrpSpPr>
        <p:cNvPr id="1" name=""/>
        <p:cNvGrpSpPr/>
        <p:nvPr/>
      </p:nvGrpSpPr>
      <p:grpSpPr>
        <a:xfrm>
          <a:off x="0" y="0"/>
          <a:ext cx="0" cy="0"/>
          <a:chOff x="0" y="0"/>
          <a:chExt cx="0" cy="0"/>
        </a:xfrm>
      </p:grpSpPr>
      <p:sp>
        <p:nvSpPr>
          <p:cNvPr id="8" name="Title"/>
          <p:cNvSpPr>
            <a:spLocks noGrp="1"/>
          </p:cNvSpPr>
          <p:nvPr>
            <p:ph type="title" hasCustomPrompt="1"/>
          </p:nvPr>
        </p:nvSpPr>
        <p:spPr>
          <a:xfrm>
            <a:off x="476843" y="475488"/>
            <a:ext cx="11241915" cy="1071533"/>
          </a:xfrm>
        </p:spPr>
        <p:txBody>
          <a:bodyPr/>
          <a:lstStyle>
            <a:lvl1pPr>
              <a:defRPr/>
            </a:lvl1pPr>
          </a:lstStyle>
          <a:p>
            <a:r>
              <a:rPr lang="en-US" dirty="0"/>
              <a:t>Slide Title</a:t>
            </a:r>
          </a:p>
        </p:txBody>
      </p:sp>
      <p:sp>
        <p:nvSpPr>
          <p:cNvPr id="3" name="Subtitle"/>
          <p:cNvSpPr>
            <a:spLocks noGrp="1"/>
          </p:cNvSpPr>
          <p:nvPr>
            <p:ph sz="half" idx="1" hasCustomPrompt="1"/>
          </p:nvPr>
        </p:nvSpPr>
        <p:spPr>
          <a:xfrm>
            <a:off x="476843" y="1857694"/>
            <a:ext cx="11241915" cy="691143"/>
          </a:xfrm>
        </p:spPr>
        <p:txBody>
          <a:bodyPr/>
          <a:lstStyle>
            <a:lvl1pPr marL="0" indent="0">
              <a:buNone/>
              <a:defRPr sz="2800" b="1"/>
            </a:lvl1pPr>
            <a:lvl2pPr>
              <a:defRPr sz="2800" b="0"/>
            </a:lvl2pPr>
            <a:lvl3pPr>
              <a:defRPr sz="2400" b="0"/>
            </a:lvl3pPr>
          </a:lstStyle>
          <a:p>
            <a:pPr lvl="0"/>
            <a:r>
              <a:rPr lang="en-US" dirty="0"/>
              <a:t>Click to add subtitle</a:t>
            </a:r>
          </a:p>
        </p:txBody>
      </p:sp>
      <p:sp>
        <p:nvSpPr>
          <p:cNvPr id="4" name="Content Placeholder"/>
          <p:cNvSpPr>
            <a:spLocks noGrp="1"/>
          </p:cNvSpPr>
          <p:nvPr>
            <p:ph sz="half" idx="2" hasCustomPrompt="1"/>
          </p:nvPr>
        </p:nvSpPr>
        <p:spPr>
          <a:xfrm>
            <a:off x="476843" y="2677888"/>
            <a:ext cx="11241915" cy="1505492"/>
          </a:xfrm>
        </p:spPr>
        <p:txBody>
          <a:bodyPr/>
          <a:lstStyle>
            <a:lvl1pPr>
              <a:spcAft>
                <a:spcPts val="800"/>
              </a:spcAft>
              <a:defRPr sz="2400" b="0"/>
            </a:lvl1pPr>
            <a:lvl2pPr>
              <a:spcAft>
                <a:spcPts val="800"/>
              </a:spcAft>
              <a:defRPr sz="2400" b="0"/>
            </a:lvl2pPr>
            <a:lvl3pPr>
              <a:spcAft>
                <a:spcPts val="800"/>
              </a:spcAft>
              <a:defRPr sz="2400" b="0"/>
            </a:lvl3pPr>
          </a:lstStyle>
          <a:p>
            <a:pPr lvl="0"/>
            <a:r>
              <a:rPr lang="en-US" dirty="0"/>
              <a:t>First Level</a:t>
            </a:r>
          </a:p>
          <a:p>
            <a:pPr lvl="1"/>
            <a:r>
              <a:rPr lang="en-US" dirty="0"/>
              <a:t>Second level</a:t>
            </a:r>
          </a:p>
          <a:p>
            <a:pPr lvl="2"/>
            <a:r>
              <a:rPr lang="en-US" dirty="0"/>
              <a:t>Third level</a:t>
            </a:r>
          </a:p>
        </p:txBody>
      </p:sp>
      <p:sp>
        <p:nvSpPr>
          <p:cNvPr id="6" name="Content Placeholder 1">
            <a:extLst>
              <a:ext uri="{FF2B5EF4-FFF2-40B4-BE49-F238E27FC236}">
                <a16:creationId xmlns:a16="http://schemas.microsoft.com/office/drawing/2014/main" id="{B7E0CC24-A3CA-45F3-BF2B-B8EB09000563}"/>
              </a:ext>
            </a:extLst>
          </p:cNvPr>
          <p:cNvSpPr>
            <a:spLocks noGrp="1"/>
          </p:cNvSpPr>
          <p:nvPr>
            <p:ph idx="10" hasCustomPrompt="1"/>
          </p:nvPr>
        </p:nvSpPr>
        <p:spPr>
          <a:xfrm>
            <a:off x="476844" y="4310385"/>
            <a:ext cx="2563240" cy="2024480"/>
          </a:xfrm>
        </p:spPr>
        <p:txBody>
          <a:bodyPr/>
          <a:lstStyle>
            <a:lvl1pPr marL="0" indent="0" algn="ctr">
              <a:buNone/>
              <a:defRPr/>
            </a:lvl1pPr>
          </a:lstStyle>
          <a:p>
            <a:pPr lvl="0"/>
            <a:r>
              <a:rPr lang="en-US" dirty="0"/>
              <a:t>Insert here 1</a:t>
            </a:r>
          </a:p>
        </p:txBody>
      </p:sp>
      <p:sp>
        <p:nvSpPr>
          <p:cNvPr id="7" name="Content Placeholder 2">
            <a:extLst>
              <a:ext uri="{FF2B5EF4-FFF2-40B4-BE49-F238E27FC236}">
                <a16:creationId xmlns:a16="http://schemas.microsoft.com/office/drawing/2014/main" id="{0065DFA3-2F0A-45C7-8124-3D672EB9205A}"/>
              </a:ext>
            </a:extLst>
          </p:cNvPr>
          <p:cNvSpPr>
            <a:spLocks noGrp="1"/>
          </p:cNvSpPr>
          <p:nvPr>
            <p:ph idx="11" hasCustomPrompt="1"/>
          </p:nvPr>
        </p:nvSpPr>
        <p:spPr>
          <a:xfrm>
            <a:off x="3382488" y="4310385"/>
            <a:ext cx="2563240" cy="2024480"/>
          </a:xfrm>
        </p:spPr>
        <p:txBody>
          <a:bodyPr/>
          <a:lstStyle>
            <a:lvl1pPr marL="0" indent="0" algn="ctr">
              <a:buNone/>
              <a:defRPr/>
            </a:lvl1pPr>
          </a:lstStyle>
          <a:p>
            <a:pPr lvl="0"/>
            <a:r>
              <a:rPr lang="en-US" dirty="0"/>
              <a:t>Insert here 2</a:t>
            </a:r>
          </a:p>
        </p:txBody>
      </p:sp>
      <p:sp>
        <p:nvSpPr>
          <p:cNvPr id="9" name="Content Placeholder 3">
            <a:extLst>
              <a:ext uri="{FF2B5EF4-FFF2-40B4-BE49-F238E27FC236}">
                <a16:creationId xmlns:a16="http://schemas.microsoft.com/office/drawing/2014/main" id="{5EAAA4B2-2F70-4899-9014-89954C200D50}"/>
              </a:ext>
            </a:extLst>
          </p:cNvPr>
          <p:cNvSpPr>
            <a:spLocks noGrp="1"/>
          </p:cNvSpPr>
          <p:nvPr>
            <p:ph idx="13" hasCustomPrompt="1"/>
          </p:nvPr>
        </p:nvSpPr>
        <p:spPr>
          <a:xfrm>
            <a:off x="6281896" y="4319291"/>
            <a:ext cx="2563240" cy="2024480"/>
          </a:xfrm>
        </p:spPr>
        <p:txBody>
          <a:bodyPr/>
          <a:lstStyle>
            <a:lvl1pPr marL="0" indent="0" algn="ctr">
              <a:buNone/>
              <a:defRPr/>
            </a:lvl1pPr>
          </a:lstStyle>
          <a:p>
            <a:pPr lvl="0"/>
            <a:r>
              <a:rPr lang="en-US" dirty="0"/>
              <a:t>Insert here 3</a:t>
            </a:r>
          </a:p>
        </p:txBody>
      </p:sp>
      <p:sp>
        <p:nvSpPr>
          <p:cNvPr id="11" name="Content Placeholder 4">
            <a:extLst>
              <a:ext uri="{FF2B5EF4-FFF2-40B4-BE49-F238E27FC236}">
                <a16:creationId xmlns:a16="http://schemas.microsoft.com/office/drawing/2014/main" id="{138B1A98-C967-4B94-B1F7-E158393317F4}"/>
              </a:ext>
            </a:extLst>
          </p:cNvPr>
          <p:cNvSpPr>
            <a:spLocks noGrp="1"/>
          </p:cNvSpPr>
          <p:nvPr>
            <p:ph idx="15" hasCustomPrompt="1"/>
          </p:nvPr>
        </p:nvSpPr>
        <p:spPr>
          <a:xfrm>
            <a:off x="9151916" y="4319291"/>
            <a:ext cx="2563240" cy="2024480"/>
          </a:xfrm>
        </p:spPr>
        <p:txBody>
          <a:bodyPr/>
          <a:lstStyle>
            <a:lvl1pPr marL="0" indent="0" algn="ctr">
              <a:buNone/>
              <a:defRPr/>
            </a:lvl1pPr>
          </a:lstStyle>
          <a:p>
            <a:pPr lvl="0"/>
            <a:r>
              <a:rPr lang="en-US" dirty="0"/>
              <a:t>Insert here 4</a:t>
            </a:r>
          </a:p>
        </p:txBody>
      </p:sp>
    </p:spTree>
    <p:custDataLst>
      <p:tags r:id="rId1"/>
    </p:custDataLst>
    <p:extLst>
      <p:ext uri="{BB962C8B-B14F-4D97-AF65-F5344CB8AC3E}">
        <p14:creationId xmlns:p14="http://schemas.microsoft.com/office/powerpoint/2010/main" val="3888260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ulti Image/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1"/>
          <p:cNvSpPr>
            <a:spLocks noGrp="1"/>
          </p:cNvSpPr>
          <p:nvPr>
            <p:ph idx="1" hasCustomPrompt="1"/>
          </p:nvPr>
        </p:nvSpPr>
        <p:spPr>
          <a:xfrm>
            <a:off x="476844" y="1944375"/>
            <a:ext cx="2563240" cy="2024480"/>
          </a:xfrm>
        </p:spPr>
        <p:txBody>
          <a:bodyPr/>
          <a:lstStyle>
            <a:lvl1pPr marL="0" indent="0" algn="ctr">
              <a:buNone/>
              <a:defRPr/>
            </a:lvl1pPr>
          </a:lstStyle>
          <a:p>
            <a:pPr lvl="0"/>
            <a:r>
              <a:rPr lang="en-US" dirty="0"/>
              <a:t>Insert here 1</a:t>
            </a:r>
          </a:p>
        </p:txBody>
      </p:sp>
      <p:sp>
        <p:nvSpPr>
          <p:cNvPr id="15" name="Content Placeholder 2">
            <a:extLst>
              <a:ext uri="{FF2B5EF4-FFF2-40B4-BE49-F238E27FC236}">
                <a16:creationId xmlns:a16="http://schemas.microsoft.com/office/drawing/2014/main" id="{A951D41C-52EA-4F3C-BC8E-A9309F4EB627}"/>
              </a:ext>
            </a:extLst>
          </p:cNvPr>
          <p:cNvSpPr>
            <a:spLocks noGrp="1"/>
          </p:cNvSpPr>
          <p:nvPr>
            <p:ph idx="11" hasCustomPrompt="1"/>
          </p:nvPr>
        </p:nvSpPr>
        <p:spPr>
          <a:xfrm>
            <a:off x="3382488" y="1944375"/>
            <a:ext cx="2563240" cy="2024480"/>
          </a:xfrm>
        </p:spPr>
        <p:txBody>
          <a:bodyPr/>
          <a:lstStyle>
            <a:lvl1pPr marL="0" indent="0" algn="ctr">
              <a:buNone/>
              <a:defRPr/>
            </a:lvl1pPr>
          </a:lstStyle>
          <a:p>
            <a:pPr lvl="0"/>
            <a:r>
              <a:rPr lang="en-US" dirty="0"/>
              <a:t>Insert here 2</a:t>
            </a:r>
          </a:p>
        </p:txBody>
      </p:sp>
      <p:sp>
        <p:nvSpPr>
          <p:cNvPr id="17" name="Content Placeholder 3">
            <a:extLst>
              <a:ext uri="{FF2B5EF4-FFF2-40B4-BE49-F238E27FC236}">
                <a16:creationId xmlns:a16="http://schemas.microsoft.com/office/drawing/2014/main" id="{1CD2ACDE-E8DF-4B19-9DBB-017510EECF31}"/>
              </a:ext>
            </a:extLst>
          </p:cNvPr>
          <p:cNvSpPr>
            <a:spLocks noGrp="1"/>
          </p:cNvSpPr>
          <p:nvPr>
            <p:ph idx="13" hasCustomPrompt="1"/>
          </p:nvPr>
        </p:nvSpPr>
        <p:spPr>
          <a:xfrm>
            <a:off x="6281896" y="1953281"/>
            <a:ext cx="2563240" cy="2024480"/>
          </a:xfrm>
        </p:spPr>
        <p:txBody>
          <a:bodyPr/>
          <a:lstStyle>
            <a:lvl1pPr marL="0" indent="0" algn="ctr">
              <a:buNone/>
              <a:defRPr/>
            </a:lvl1pPr>
          </a:lstStyle>
          <a:p>
            <a:pPr lvl="0"/>
            <a:r>
              <a:rPr lang="en-US" dirty="0"/>
              <a:t>Insert here 3</a:t>
            </a:r>
          </a:p>
        </p:txBody>
      </p:sp>
      <p:sp>
        <p:nvSpPr>
          <p:cNvPr id="19" name="Content Placeholder 4">
            <a:extLst>
              <a:ext uri="{FF2B5EF4-FFF2-40B4-BE49-F238E27FC236}">
                <a16:creationId xmlns:a16="http://schemas.microsoft.com/office/drawing/2014/main" id="{F18F8C24-8F67-4A0C-8E2F-54E8026EAD00}"/>
              </a:ext>
            </a:extLst>
          </p:cNvPr>
          <p:cNvSpPr>
            <a:spLocks noGrp="1"/>
          </p:cNvSpPr>
          <p:nvPr>
            <p:ph idx="15" hasCustomPrompt="1"/>
          </p:nvPr>
        </p:nvSpPr>
        <p:spPr>
          <a:xfrm>
            <a:off x="9151916" y="1953281"/>
            <a:ext cx="2563240" cy="2024480"/>
          </a:xfrm>
        </p:spPr>
        <p:txBody>
          <a:bodyPr/>
          <a:lstStyle>
            <a:lvl1pPr marL="0" indent="0" algn="ctr">
              <a:buNone/>
              <a:defRPr/>
            </a:lvl1pPr>
          </a:lstStyle>
          <a:p>
            <a:pPr lvl="0"/>
            <a:r>
              <a:rPr lang="en-US" dirty="0"/>
              <a:t>Insert here 4</a:t>
            </a:r>
          </a:p>
        </p:txBody>
      </p:sp>
      <p:sp>
        <p:nvSpPr>
          <p:cNvPr id="9" name="Content Placeholder 5">
            <a:extLst>
              <a:ext uri="{FF2B5EF4-FFF2-40B4-BE49-F238E27FC236}">
                <a16:creationId xmlns:a16="http://schemas.microsoft.com/office/drawing/2014/main" id="{1950DDEC-E898-4F6D-A7F2-930A23B3C11F}"/>
              </a:ext>
            </a:extLst>
          </p:cNvPr>
          <p:cNvSpPr>
            <a:spLocks noGrp="1"/>
          </p:cNvSpPr>
          <p:nvPr>
            <p:ph idx="10" hasCustomPrompt="1"/>
          </p:nvPr>
        </p:nvSpPr>
        <p:spPr>
          <a:xfrm>
            <a:off x="476843" y="4128059"/>
            <a:ext cx="2563241" cy="2024480"/>
          </a:xfrm>
        </p:spPr>
        <p:txBody>
          <a:bodyPr/>
          <a:lstStyle>
            <a:lvl1pPr marL="0" indent="0" algn="ctr">
              <a:buNone/>
              <a:defRPr/>
            </a:lvl1pPr>
          </a:lstStyle>
          <a:p>
            <a:pPr lvl="0"/>
            <a:r>
              <a:rPr lang="en-US" dirty="0"/>
              <a:t>Insert here 5</a:t>
            </a:r>
          </a:p>
        </p:txBody>
      </p:sp>
      <p:sp>
        <p:nvSpPr>
          <p:cNvPr id="16" name="Content Placeholder 6">
            <a:extLst>
              <a:ext uri="{FF2B5EF4-FFF2-40B4-BE49-F238E27FC236}">
                <a16:creationId xmlns:a16="http://schemas.microsoft.com/office/drawing/2014/main" id="{B7548D5A-3DFF-4FF5-A587-74246B76C1A7}"/>
              </a:ext>
            </a:extLst>
          </p:cNvPr>
          <p:cNvSpPr>
            <a:spLocks noGrp="1"/>
          </p:cNvSpPr>
          <p:nvPr>
            <p:ph idx="12" hasCustomPrompt="1"/>
          </p:nvPr>
        </p:nvSpPr>
        <p:spPr>
          <a:xfrm>
            <a:off x="3382487" y="4128059"/>
            <a:ext cx="2563241" cy="2024480"/>
          </a:xfrm>
        </p:spPr>
        <p:txBody>
          <a:bodyPr/>
          <a:lstStyle>
            <a:lvl1pPr marL="0" indent="0" algn="ctr">
              <a:buNone/>
              <a:defRPr/>
            </a:lvl1pPr>
          </a:lstStyle>
          <a:p>
            <a:pPr lvl="0"/>
            <a:r>
              <a:rPr lang="en-US" dirty="0"/>
              <a:t>Insert here 6</a:t>
            </a:r>
          </a:p>
        </p:txBody>
      </p:sp>
      <p:sp>
        <p:nvSpPr>
          <p:cNvPr id="18" name="Content Placeholder 7">
            <a:extLst>
              <a:ext uri="{FF2B5EF4-FFF2-40B4-BE49-F238E27FC236}">
                <a16:creationId xmlns:a16="http://schemas.microsoft.com/office/drawing/2014/main" id="{A24E382A-7ED1-49CB-8053-85276CAEB9B2}"/>
              </a:ext>
            </a:extLst>
          </p:cNvPr>
          <p:cNvSpPr>
            <a:spLocks noGrp="1"/>
          </p:cNvSpPr>
          <p:nvPr>
            <p:ph idx="14" hasCustomPrompt="1"/>
          </p:nvPr>
        </p:nvSpPr>
        <p:spPr>
          <a:xfrm>
            <a:off x="6281895" y="4136965"/>
            <a:ext cx="2563241" cy="2024480"/>
          </a:xfrm>
        </p:spPr>
        <p:txBody>
          <a:bodyPr/>
          <a:lstStyle>
            <a:lvl1pPr marL="0" indent="0" algn="ctr">
              <a:buNone/>
              <a:defRPr/>
            </a:lvl1pPr>
          </a:lstStyle>
          <a:p>
            <a:pPr lvl="0"/>
            <a:r>
              <a:rPr lang="en-US" dirty="0"/>
              <a:t>Insert here 7</a:t>
            </a:r>
          </a:p>
        </p:txBody>
      </p:sp>
      <p:sp>
        <p:nvSpPr>
          <p:cNvPr id="20" name="Content Placeholder 8">
            <a:extLst>
              <a:ext uri="{FF2B5EF4-FFF2-40B4-BE49-F238E27FC236}">
                <a16:creationId xmlns:a16="http://schemas.microsoft.com/office/drawing/2014/main" id="{AC6187B3-59CD-4356-83E5-962B5ACC4AEB}"/>
              </a:ext>
            </a:extLst>
          </p:cNvPr>
          <p:cNvSpPr>
            <a:spLocks noGrp="1"/>
          </p:cNvSpPr>
          <p:nvPr>
            <p:ph idx="16" hasCustomPrompt="1"/>
          </p:nvPr>
        </p:nvSpPr>
        <p:spPr>
          <a:xfrm>
            <a:off x="9151915" y="4136965"/>
            <a:ext cx="2563241" cy="2024480"/>
          </a:xfrm>
        </p:spPr>
        <p:txBody>
          <a:bodyPr/>
          <a:lstStyle>
            <a:lvl1pPr marL="0" indent="0" algn="ctr">
              <a:buNone/>
              <a:defRPr/>
            </a:lvl1pPr>
          </a:lstStyle>
          <a:p>
            <a:pPr lvl="0"/>
            <a:r>
              <a:rPr lang="en-US" dirty="0"/>
              <a:t>Insert here 8</a:t>
            </a:r>
          </a:p>
        </p:txBody>
      </p:sp>
    </p:spTree>
    <p:custDataLst>
      <p:tags r:id="rId1"/>
    </p:custDataLst>
    <p:extLst>
      <p:ext uri="{BB962C8B-B14F-4D97-AF65-F5344CB8AC3E}">
        <p14:creationId xmlns:p14="http://schemas.microsoft.com/office/powerpoint/2010/main" val="295870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Image/On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2045728"/>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7" name="Image Placeholder 2">
            <a:extLst>
              <a:ext uri="{FF2B5EF4-FFF2-40B4-BE49-F238E27FC236}">
                <a16:creationId xmlns:a16="http://schemas.microsoft.com/office/drawing/2014/main" id="{9100EECD-9921-43E0-9472-84C089BD629F}"/>
              </a:ext>
            </a:extLst>
          </p:cNvPr>
          <p:cNvSpPr>
            <a:spLocks noGrp="1"/>
          </p:cNvSpPr>
          <p:nvPr>
            <p:ph sz="half" idx="14" hasCustomPrompt="1"/>
          </p:nvPr>
        </p:nvSpPr>
        <p:spPr>
          <a:xfrm>
            <a:off x="476843" y="4132558"/>
            <a:ext cx="2875957" cy="204572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9" name="Content Placeholder"/>
          <p:cNvSpPr>
            <a:spLocks noGrp="1"/>
          </p:cNvSpPr>
          <p:nvPr>
            <p:ph sz="half" idx="2" hasCustomPrompt="1"/>
          </p:nvPr>
        </p:nvSpPr>
        <p:spPr>
          <a:xfrm>
            <a:off x="3624200" y="1825625"/>
            <a:ext cx="8090957" cy="435133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2288072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34EF16C-F8E9-4C74-8268-011BE18366AF}"/>
              </a:ext>
              <a:ext uri="{C183D7F6-B498-43B3-948B-1728B52AA6E4}">
                <adec:decorative xmlns:adec="http://schemas.microsoft.com/office/drawing/2017/decorative" val="1"/>
              </a:ext>
            </a:extLst>
          </p:cNvPr>
          <p:cNvSpPr/>
          <p:nvPr userDrawn="1"/>
        </p:nvSpPr>
        <p:spPr>
          <a:xfrm>
            <a:off x="0" y="6176963"/>
            <a:ext cx="12192000" cy="6810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p:cNvSpPr>
            <a:spLocks noGrp="1"/>
          </p:cNvSpPr>
          <p:nvPr>
            <p:ph type="title"/>
          </p:nvPr>
        </p:nvSpPr>
        <p:spPr>
          <a:xfrm>
            <a:off x="476843" y="473245"/>
            <a:ext cx="11241915" cy="1217447"/>
          </a:xfrm>
          <a:prstGeom prst="rect">
            <a:avLst/>
          </a:prstGeom>
        </p:spPr>
        <p:txBody>
          <a:bodyPr vert="horz" lIns="91440" tIns="45720" rIns="91440" bIns="45720" rtlCol="0" anchor="t">
            <a:noAutofit/>
          </a:bodyPr>
          <a:lstStyle/>
          <a:p>
            <a:r>
              <a:rPr lang="en-US" dirty="0"/>
              <a:t>Slide Title</a:t>
            </a:r>
            <a:br>
              <a:rPr lang="en-US" dirty="0"/>
            </a:br>
            <a:endParaRPr lang="en-US" dirty="0"/>
          </a:p>
        </p:txBody>
      </p:sp>
      <p:sp>
        <p:nvSpPr>
          <p:cNvPr id="3" name="Text Placeholder 2"/>
          <p:cNvSpPr>
            <a:spLocks noGrp="1"/>
          </p:cNvSpPr>
          <p:nvPr>
            <p:ph type="body" idx="1"/>
          </p:nvPr>
        </p:nvSpPr>
        <p:spPr>
          <a:xfrm>
            <a:off x="476843" y="1825625"/>
            <a:ext cx="11241915" cy="4351338"/>
          </a:xfrm>
          <a:prstGeom prst="rect">
            <a:avLst/>
          </a:prstGeom>
        </p:spPr>
        <p:txBody>
          <a:bodyPr vert="horz" lIns="91440" tIns="45720" rIns="91440" bIns="45720" rtlCol="0">
            <a:noAutofit/>
          </a:bodyPr>
          <a:lstStyle/>
          <a:p>
            <a:pPr lvl="0"/>
            <a:r>
              <a:rPr lang="en-US" dirty="0"/>
              <a:t>First Level</a:t>
            </a:r>
          </a:p>
          <a:p>
            <a:pPr lvl="1"/>
            <a:r>
              <a:rPr lang="en-US" dirty="0"/>
              <a:t>Second level</a:t>
            </a:r>
          </a:p>
          <a:p>
            <a:pPr lvl="2"/>
            <a:r>
              <a:rPr lang="en-US" dirty="0"/>
              <a:t>Third level</a:t>
            </a:r>
          </a:p>
          <a:p>
            <a:pPr lvl="3"/>
            <a:r>
              <a:rPr lang="en-US" dirty="0"/>
              <a:t>Fourth Level</a:t>
            </a:r>
          </a:p>
        </p:txBody>
      </p:sp>
      <p:pic>
        <p:nvPicPr>
          <p:cNvPr id="14" name="Picture 13">
            <a:extLst>
              <a:ext uri="{FF2B5EF4-FFF2-40B4-BE49-F238E27FC236}">
                <a16:creationId xmlns:a16="http://schemas.microsoft.com/office/drawing/2014/main" id="{E7C5765A-7DA4-4F63-BBF6-FDB000C6FC14}"/>
              </a:ext>
              <a:ext uri="{C183D7F6-B498-43B3-948B-1728B52AA6E4}">
                <adec:decorative xmlns:adec="http://schemas.microsoft.com/office/drawing/2017/decorative" val="1"/>
              </a:ext>
            </a:extLst>
          </p:cNvPr>
          <p:cNvPicPr>
            <a:picLocks noChangeAspect="1"/>
          </p:cNvPicPr>
          <p:nvPr userDrawn="1"/>
        </p:nvPicPr>
        <p:blipFill>
          <a:blip r:embed="rId15"/>
          <a:stretch>
            <a:fillRect/>
          </a:stretch>
        </p:blipFill>
        <p:spPr>
          <a:xfrm>
            <a:off x="183087" y="6223885"/>
            <a:ext cx="1820281" cy="610675"/>
          </a:xfrm>
          <a:prstGeom prst="rect">
            <a:avLst/>
          </a:prstGeom>
        </p:spPr>
      </p:pic>
      <p:sp>
        <p:nvSpPr>
          <p:cNvPr id="7" name="Slide Number Placeholder 5">
            <a:extLst>
              <a:ext uri="{FF2B5EF4-FFF2-40B4-BE49-F238E27FC236}">
                <a16:creationId xmlns:a16="http://schemas.microsoft.com/office/drawing/2014/main" id="{DF3CEB08-7511-4ACD-A0D7-6D08EF1B42A9}"/>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sp>
        <p:nvSpPr>
          <p:cNvPr id="9" name="Copyright">
            <a:extLst>
              <a:ext uri="{FF2B5EF4-FFF2-40B4-BE49-F238E27FC236}">
                <a16:creationId xmlns:a16="http://schemas.microsoft.com/office/drawing/2014/main" id="{83E4D904-7350-4CC1-A5F7-986D0639AB3C}"/>
              </a:ext>
              <a:ext uri="{C183D7F6-B498-43B3-948B-1728B52AA6E4}">
                <adec:decorative xmlns:adec="http://schemas.microsoft.com/office/drawing/2017/decorative" val="1"/>
              </a:ext>
            </a:extLst>
          </p:cNvPr>
          <p:cNvSpPr txBox="1"/>
          <p:nvPr userDrawn="1"/>
        </p:nvSpPr>
        <p:spPr>
          <a:xfrm>
            <a:off x="2103120" y="6314136"/>
            <a:ext cx="896112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GB" sz="1200" b="0" i="0" u="none" strike="noStrike" kern="1200" cap="none" spc="0" normalizeH="0" baseline="0" noProof="0" dirty="0">
                <a:ln>
                  <a:noFill/>
                </a:ln>
                <a:solidFill>
                  <a:srgbClr val="FFFFFF"/>
                </a:solidFill>
                <a:effectLst/>
                <a:uLnTx/>
                <a:uFillTx/>
                <a:latin typeface="Work Sans"/>
                <a:ea typeface="+mn-ea"/>
                <a:cs typeface="+mn-cs"/>
              </a:rPr>
              <a:t>Mankiw, Principles of Macroeconomics, Tenth Edition. © 2024 Cengage. All Rights Reserved. May not be scanned, copied or duplicated, or posted to a publicly accessible website, in whole or in part.</a:t>
            </a:r>
          </a:p>
        </p:txBody>
      </p:sp>
    </p:spTree>
    <p:custDataLst>
      <p:tags r:id="rId14"/>
    </p:custDataLst>
    <p:extLst>
      <p:ext uri="{BB962C8B-B14F-4D97-AF65-F5344CB8AC3E}">
        <p14:creationId xmlns:p14="http://schemas.microsoft.com/office/powerpoint/2010/main" val="682046013"/>
      </p:ext>
    </p:extLst>
  </p:cSld>
  <p:clrMap bg1="lt1" tx1="dk1" bg2="lt2" tx2="dk2" accent1="accent1" accent2="accent2" accent3="accent3" accent4="accent4" accent5="accent5" accent6="accent6" hlink="hlink" folHlink="folHlink"/>
  <p:sldLayoutIdLst>
    <p:sldLayoutId id="2147483768" r:id="rId1"/>
    <p:sldLayoutId id="2147483763" r:id="rId2"/>
    <p:sldLayoutId id="2147483753" r:id="rId3"/>
    <p:sldLayoutId id="2147483728" r:id="rId4"/>
    <p:sldLayoutId id="2147483736" r:id="rId5"/>
    <p:sldLayoutId id="2147483729" r:id="rId6"/>
    <p:sldLayoutId id="2147483760" r:id="rId7"/>
    <p:sldLayoutId id="2147483730" r:id="rId8"/>
    <p:sldLayoutId id="2147483732" r:id="rId9"/>
    <p:sldLayoutId id="2147483761" r:id="rId10"/>
    <p:sldLayoutId id="2147483737" r:id="rId11"/>
    <p:sldLayoutId id="2147483762" r:id="rId12"/>
  </p:sldLayoutIdLst>
  <p:hf hdr="0" ftr="0" dt="0"/>
  <p:txStyles>
    <p:titleStyle>
      <a:lvl1pPr algn="ctr"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800"/>
        </a:spcAft>
        <a:buClr>
          <a:schemeClr val="tx1"/>
        </a:buClr>
        <a:buFont typeface="Arial" panose="020B0604020202020204" pitchFamily="34" charset="0"/>
        <a:buChar char="•"/>
        <a:defRPr sz="2400" b="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800"/>
        </a:spcAft>
        <a:buClr>
          <a:schemeClr val="tx1"/>
        </a:buClr>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800"/>
        </a:spcAft>
        <a:buClr>
          <a:schemeClr val="tx1"/>
        </a:buClr>
        <a:buSzPct val="80000"/>
        <a:buFont typeface="Wingdings" panose="05000000000000000000" pitchFamily="2" charset="2"/>
        <a:buChar char="§"/>
        <a:defRPr sz="2400" b="0" kern="1200">
          <a:solidFill>
            <a:schemeClr val="tx1"/>
          </a:solidFill>
          <a:latin typeface="+mn-lt"/>
          <a:ea typeface="+mn-ea"/>
          <a:cs typeface="+mn-cs"/>
        </a:defRPr>
      </a:lvl3pPr>
      <a:lvl4pPr marL="1714500" indent="-342900" algn="l" defTabSz="914400" rtl="0" eaLnBrk="1" latinLnBrk="0" hangingPunct="1">
        <a:lnSpc>
          <a:spcPct val="90000"/>
        </a:lnSpc>
        <a:spcBef>
          <a:spcPts val="500"/>
        </a:spcBef>
        <a:buClr>
          <a:schemeClr val="tx1"/>
        </a:buClr>
        <a:buSzPct val="100000"/>
        <a:buFont typeface="Arial" panose="020B0604020202020204" pitchFamily="34" charset="0"/>
        <a:buChar char="•"/>
        <a:defRPr sz="24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b="1"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9.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3E149-A920-418D-BFB8-EC7E1D8232CA}"/>
              </a:ext>
            </a:extLst>
          </p:cNvPr>
          <p:cNvSpPr>
            <a:spLocks noGrp="1"/>
          </p:cNvSpPr>
          <p:nvPr>
            <p:ph type="ctrTitle"/>
          </p:nvPr>
        </p:nvSpPr>
        <p:spPr/>
        <p:txBody>
          <a:bodyPr/>
          <a:lstStyle/>
          <a:p>
            <a:r>
              <a:rPr lang="en-IN" dirty="0"/>
              <a:t>Principles of Macroeconomics, 10e</a:t>
            </a:r>
            <a:endParaRPr lang="en-IN" sz="3600" dirty="0"/>
          </a:p>
        </p:txBody>
      </p:sp>
      <p:sp>
        <p:nvSpPr>
          <p:cNvPr id="3" name="Subtitle 2">
            <a:extLst>
              <a:ext uri="{FF2B5EF4-FFF2-40B4-BE49-F238E27FC236}">
                <a16:creationId xmlns:a16="http://schemas.microsoft.com/office/drawing/2014/main" id="{7DAFF3B2-14DE-4829-903E-CD928D07B323}"/>
              </a:ext>
            </a:extLst>
          </p:cNvPr>
          <p:cNvSpPr>
            <a:spLocks noGrp="1"/>
          </p:cNvSpPr>
          <p:nvPr>
            <p:ph type="subTitle" idx="1"/>
          </p:nvPr>
        </p:nvSpPr>
        <p:spPr/>
        <p:txBody>
          <a:bodyPr/>
          <a:lstStyle/>
          <a:p>
            <a:r>
              <a:rPr lang="en-US" b="1" dirty="0"/>
              <a:t>Chapter 17: </a:t>
            </a:r>
            <a:r>
              <a:rPr lang="en-US" dirty="0"/>
              <a:t>Money Growth and Inflation</a:t>
            </a:r>
          </a:p>
        </p:txBody>
      </p:sp>
      <p:pic>
        <p:nvPicPr>
          <p:cNvPr id="7" name="Picture Placeholder 3">
            <a:extLst>
              <a:ext uri="{FF2B5EF4-FFF2-40B4-BE49-F238E27FC236}">
                <a16:creationId xmlns:a16="http://schemas.microsoft.com/office/drawing/2014/main" id="{38DE40AE-0D77-4AA5-ACC6-EB415A6F4328}"/>
              </a:ext>
              <a:ext uri="{C183D7F6-B498-43B3-948B-1728B52AA6E4}">
                <adec:decorative xmlns:adec="http://schemas.microsoft.com/office/drawing/2017/decorative" val="1"/>
              </a:ext>
            </a:extLst>
          </p:cNvPr>
          <p:cNvPicPr>
            <a:picLocks noGrp="1" noChangeAspect="1"/>
          </p:cNvPicPr>
          <p:nvPr>
            <p:ph type="pic" sz="quarter" idx="11"/>
          </p:nvPr>
        </p:nvPicPr>
        <p:blipFill>
          <a:blip r:embed="rId2"/>
          <a:stretch>
            <a:fillRect/>
          </a:stretch>
        </p:blipFill>
        <p:spPr>
          <a:xfrm>
            <a:off x="622139" y="619425"/>
            <a:ext cx="4221500" cy="5401865"/>
          </a:xfrm>
          <a:prstGeom prst="rect">
            <a:avLst/>
          </a:prstGeom>
        </p:spPr>
      </p:pic>
      <p:sp>
        <p:nvSpPr>
          <p:cNvPr id="5" name="Text Placeholder 4">
            <a:extLst>
              <a:ext uri="{FF2B5EF4-FFF2-40B4-BE49-F238E27FC236}">
                <a16:creationId xmlns:a16="http://schemas.microsoft.com/office/drawing/2014/main" id="{68691F3B-50A6-4E7C-8572-7E4C405A59FB}"/>
              </a:ext>
            </a:extLst>
          </p:cNvPr>
          <p:cNvSpPr>
            <a:spLocks noGrp="1"/>
          </p:cNvSpPr>
          <p:nvPr>
            <p:ph type="body" sz="quarter" idx="12"/>
          </p:nvPr>
        </p:nvSpPr>
        <p:spPr/>
        <p:txBody>
          <a:bodyPr/>
          <a:lstStyle/>
          <a:p>
            <a:r>
              <a:rPr lang="en-GB" sz="1200" dirty="0"/>
              <a:t>Mankiw, Principles of Macroeconomics, Tenth Edition. © 2024 Cengage. All Rights Reserved. May not be scanned, copied or duplicated, or posted to a publicly accessible website, in whole or in part.</a:t>
            </a:r>
          </a:p>
        </p:txBody>
      </p:sp>
    </p:spTree>
    <p:extLst>
      <p:ext uri="{BB962C8B-B14F-4D97-AF65-F5344CB8AC3E}">
        <p14:creationId xmlns:p14="http://schemas.microsoft.com/office/powerpoint/2010/main" val="1775501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A8F34-490E-E819-7A66-83B518DE92FB}"/>
              </a:ext>
            </a:extLst>
          </p:cNvPr>
          <p:cNvSpPr>
            <a:spLocks noGrp="1"/>
          </p:cNvSpPr>
          <p:nvPr>
            <p:ph type="title"/>
          </p:nvPr>
        </p:nvSpPr>
        <p:spPr/>
        <p:txBody>
          <a:bodyPr/>
          <a:lstStyle/>
          <a:p>
            <a:r>
              <a:rPr lang="en-US" dirty="0">
                <a:latin typeface="+mn-lt"/>
              </a:rPr>
              <a:t>Money Supply, Money Demand, and Monetary Equilibrium (1 of 2)</a:t>
            </a:r>
          </a:p>
        </p:txBody>
      </p:sp>
      <p:sp>
        <p:nvSpPr>
          <p:cNvPr id="3" name="Content Placeholder 2">
            <a:extLst>
              <a:ext uri="{FF2B5EF4-FFF2-40B4-BE49-F238E27FC236}">
                <a16:creationId xmlns:a16="http://schemas.microsoft.com/office/drawing/2014/main" id="{FED5227C-EA8C-C3D9-1980-FCBF3DE4A3EF}"/>
              </a:ext>
            </a:extLst>
          </p:cNvPr>
          <p:cNvSpPr>
            <a:spLocks noGrp="1"/>
          </p:cNvSpPr>
          <p:nvPr>
            <p:ph idx="1"/>
          </p:nvPr>
        </p:nvSpPr>
        <p:spPr/>
        <p:txBody>
          <a:bodyPr/>
          <a:lstStyle/>
          <a:p>
            <a:r>
              <a:rPr lang="en-US" altLang="en-US" dirty="0">
                <a:latin typeface="+mn-lt"/>
              </a:rPr>
              <a:t>Money demand </a:t>
            </a:r>
          </a:p>
          <a:p>
            <a:pPr lvl="1">
              <a:buFont typeface="Arial" panose="020B0604020202020204" pitchFamily="34" charset="0"/>
              <a:buChar char="•"/>
            </a:pPr>
            <a:r>
              <a:rPr lang="en-US" altLang="en-US" dirty="0">
                <a:latin typeface="+mn-lt"/>
              </a:rPr>
              <a:t>How much wealth people want to hold in liquid form</a:t>
            </a:r>
          </a:p>
          <a:p>
            <a:pPr lvl="1">
              <a:buFont typeface="Arial" panose="020B0604020202020204" pitchFamily="34" charset="0"/>
              <a:buChar char="•"/>
            </a:pPr>
            <a:r>
              <a:rPr lang="en-US" altLang="en-US" dirty="0">
                <a:latin typeface="+mn-lt"/>
              </a:rPr>
              <a:t>Depends on </a:t>
            </a:r>
            <a:r>
              <a:rPr lang="en-US" altLang="en-US" i="1" dirty="0">
                <a:latin typeface="+mn-lt"/>
              </a:rPr>
              <a:t>P</a:t>
            </a:r>
            <a:r>
              <a:rPr lang="en-US" altLang="en-US" dirty="0">
                <a:latin typeface="+mn-lt"/>
              </a:rPr>
              <a:t>: An increase in </a:t>
            </a:r>
            <a:r>
              <a:rPr lang="en-US" altLang="en-US" i="1" dirty="0">
                <a:latin typeface="+mn-lt"/>
              </a:rPr>
              <a:t>P</a:t>
            </a:r>
            <a:r>
              <a:rPr lang="en-US" altLang="en-US" dirty="0">
                <a:latin typeface="+mn-lt"/>
              </a:rPr>
              <a:t> reduces the value of money, so more money is required to buy goods and services</a:t>
            </a:r>
          </a:p>
          <a:p>
            <a:r>
              <a:rPr lang="en-US" altLang="en-US" dirty="0">
                <a:latin typeface="+mn-lt"/>
              </a:rPr>
              <a:t>Quantity of money demanded </a:t>
            </a:r>
          </a:p>
          <a:p>
            <a:pPr lvl="1">
              <a:buFont typeface="Arial" panose="020B0604020202020204" pitchFamily="34" charset="0"/>
              <a:buChar char="•"/>
            </a:pPr>
            <a:r>
              <a:rPr lang="en-US" altLang="en-US" dirty="0">
                <a:latin typeface="+mn-lt"/>
              </a:rPr>
              <a:t>Is negatively related to the value of money </a:t>
            </a:r>
          </a:p>
          <a:p>
            <a:pPr lvl="1">
              <a:buFont typeface="Arial" panose="020B0604020202020204" pitchFamily="34" charset="0"/>
              <a:buChar char="•"/>
            </a:pPr>
            <a:r>
              <a:rPr lang="en-US" altLang="en-US" dirty="0">
                <a:latin typeface="+mn-lt"/>
              </a:rPr>
              <a:t>Is positively related to </a:t>
            </a:r>
            <a:r>
              <a:rPr lang="en-US" altLang="en-US" i="1" dirty="0">
                <a:latin typeface="+mn-lt"/>
              </a:rPr>
              <a:t>P</a:t>
            </a:r>
            <a:r>
              <a:rPr lang="en-US" altLang="en-US" dirty="0">
                <a:latin typeface="+mn-lt"/>
              </a:rPr>
              <a:t>, other things equal </a:t>
            </a:r>
          </a:p>
        </p:txBody>
      </p:sp>
    </p:spTree>
    <p:extLst>
      <p:ext uri="{BB962C8B-B14F-4D97-AF65-F5344CB8AC3E}">
        <p14:creationId xmlns:p14="http://schemas.microsoft.com/office/powerpoint/2010/main" val="3413276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8099FE-AE7E-3498-3064-A936A1532E15}"/>
              </a:ext>
            </a:extLst>
          </p:cNvPr>
          <p:cNvSpPr>
            <a:spLocks noGrp="1"/>
          </p:cNvSpPr>
          <p:nvPr>
            <p:ph type="title"/>
          </p:nvPr>
        </p:nvSpPr>
        <p:spPr/>
        <p:txBody>
          <a:bodyPr/>
          <a:lstStyle/>
          <a:p>
            <a:r>
              <a:rPr lang="en-US" dirty="0">
                <a:latin typeface="+mn-lt"/>
              </a:rPr>
              <a:t>Money Supply, Money Demand, and Monetary Equilibrium (2 of 2)</a:t>
            </a:r>
          </a:p>
        </p:txBody>
      </p:sp>
      <p:sp>
        <p:nvSpPr>
          <p:cNvPr id="3" name="Content Placeholder 2">
            <a:extLst>
              <a:ext uri="{FF2B5EF4-FFF2-40B4-BE49-F238E27FC236}">
                <a16:creationId xmlns:a16="http://schemas.microsoft.com/office/drawing/2014/main" id="{4CBD026B-ECB9-CFA2-2E91-5B653F585926}"/>
              </a:ext>
            </a:extLst>
          </p:cNvPr>
          <p:cNvSpPr>
            <a:spLocks noGrp="1"/>
          </p:cNvSpPr>
          <p:nvPr>
            <p:ph idx="1"/>
          </p:nvPr>
        </p:nvSpPr>
        <p:spPr/>
        <p:txBody>
          <a:bodyPr/>
          <a:lstStyle/>
          <a:p>
            <a:r>
              <a:rPr lang="en-US" altLang="en-US" dirty="0">
                <a:latin typeface="+mn-lt"/>
              </a:rPr>
              <a:t>Money supply</a:t>
            </a:r>
          </a:p>
          <a:p>
            <a:pPr lvl="1">
              <a:buFont typeface="Arial" panose="020B0604020202020204" pitchFamily="34" charset="0"/>
              <a:buChar char="•"/>
            </a:pPr>
            <a:r>
              <a:rPr lang="en-US" altLang="en-US" dirty="0">
                <a:latin typeface="+mn-lt"/>
              </a:rPr>
              <a:t>Influenced by the Fed, the banking system, and consumers</a:t>
            </a:r>
          </a:p>
          <a:p>
            <a:r>
              <a:rPr lang="en-US" altLang="en-US" dirty="0">
                <a:latin typeface="+mn-lt"/>
              </a:rPr>
              <a:t>We assume the Fed precisely controls MS and sets it at some fixed amount</a:t>
            </a:r>
          </a:p>
          <a:p>
            <a:pPr lvl="1">
              <a:buFont typeface="Arial" panose="020B0604020202020204" pitchFamily="34" charset="0"/>
              <a:buChar char="•"/>
            </a:pPr>
            <a:r>
              <a:rPr lang="en-US" altLang="en-US" dirty="0">
                <a:latin typeface="+mn-lt"/>
              </a:rPr>
              <a:t>Supply curve is vertical</a:t>
            </a:r>
          </a:p>
          <a:p>
            <a:r>
              <a:rPr lang="en-US" altLang="en-US" dirty="0">
                <a:latin typeface="+mn-lt"/>
              </a:rPr>
              <a:t>In the long run</a:t>
            </a:r>
          </a:p>
          <a:p>
            <a:pPr lvl="1">
              <a:buFont typeface="Arial" panose="020B0604020202020204" pitchFamily="34" charset="0"/>
              <a:buChar char="•"/>
            </a:pPr>
            <a:r>
              <a:rPr lang="en-US" altLang="en-US" dirty="0">
                <a:latin typeface="+mn-lt"/>
              </a:rPr>
              <a:t>Money supply and money demand are brought into equilibrium by the overall level of prices</a:t>
            </a:r>
          </a:p>
        </p:txBody>
      </p:sp>
    </p:spTree>
    <p:extLst>
      <p:ext uri="{BB962C8B-B14F-4D97-AF65-F5344CB8AC3E}">
        <p14:creationId xmlns:p14="http://schemas.microsoft.com/office/powerpoint/2010/main" val="1044410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456DD-8A26-1F9B-E8CC-639E3C7DF741}"/>
              </a:ext>
            </a:extLst>
          </p:cNvPr>
          <p:cNvSpPr>
            <a:spLocks noGrp="1"/>
          </p:cNvSpPr>
          <p:nvPr>
            <p:ph type="title"/>
          </p:nvPr>
        </p:nvSpPr>
        <p:spPr/>
        <p:txBody>
          <a:bodyPr/>
          <a:lstStyle/>
          <a:p>
            <a:r>
              <a:rPr lang="en-US" dirty="0">
                <a:latin typeface="+mn-lt"/>
              </a:rPr>
              <a:t>The Effects of a Monetary Injection</a:t>
            </a:r>
            <a:endParaRPr lang="en-US" sz="2400" dirty="0">
              <a:solidFill>
                <a:srgbClr val="EE0000"/>
              </a:solidFill>
              <a:latin typeface="+mn-lt"/>
              <a:ea typeface="+mn-ea"/>
              <a:cs typeface="+mn-cs"/>
            </a:endParaRPr>
          </a:p>
        </p:txBody>
      </p:sp>
      <p:sp>
        <p:nvSpPr>
          <p:cNvPr id="3" name="Content Placeholder 2">
            <a:extLst>
              <a:ext uri="{FF2B5EF4-FFF2-40B4-BE49-F238E27FC236}">
                <a16:creationId xmlns:a16="http://schemas.microsoft.com/office/drawing/2014/main" id="{7920200E-B3F9-C64B-EA43-1C6857B8B518}"/>
              </a:ext>
            </a:extLst>
          </p:cNvPr>
          <p:cNvSpPr>
            <a:spLocks noGrp="1"/>
          </p:cNvSpPr>
          <p:nvPr>
            <p:ph idx="1"/>
          </p:nvPr>
        </p:nvSpPr>
        <p:spPr/>
        <p:txBody>
          <a:bodyPr/>
          <a:lstStyle/>
          <a:p>
            <a:r>
              <a:rPr lang="en-US" altLang="en-US" dirty="0">
                <a:latin typeface="+mn-lt"/>
              </a:rPr>
              <a:t>Economy starts in equilibrium</a:t>
            </a:r>
          </a:p>
          <a:p>
            <a:r>
              <a:rPr lang="en-US" altLang="en-US" dirty="0">
                <a:latin typeface="+mn-lt"/>
              </a:rPr>
              <a:t>If Fed doubles the supply of money</a:t>
            </a:r>
          </a:p>
          <a:p>
            <a:pPr lvl="1">
              <a:buFont typeface="Arial" panose="020B0604020202020204" pitchFamily="34" charset="0"/>
              <a:buChar char="•"/>
            </a:pPr>
            <a:r>
              <a:rPr lang="en-US" altLang="en-US" dirty="0">
                <a:latin typeface="+mn-lt"/>
              </a:rPr>
              <a:t>Supply curve shifts right</a:t>
            </a:r>
          </a:p>
          <a:p>
            <a:pPr lvl="1">
              <a:buFont typeface="Arial" panose="020B0604020202020204" pitchFamily="34" charset="0"/>
              <a:buChar char="•"/>
            </a:pPr>
            <a:r>
              <a:rPr lang="en-US" altLang="en-US" dirty="0">
                <a:latin typeface="+mn-lt"/>
              </a:rPr>
              <a:t>Value of money decreases</a:t>
            </a:r>
          </a:p>
          <a:p>
            <a:pPr lvl="1">
              <a:buFont typeface="Arial" panose="020B0604020202020204" pitchFamily="34" charset="0"/>
              <a:buChar char="•"/>
            </a:pPr>
            <a:r>
              <a:rPr lang="en-US" altLang="en-US" dirty="0">
                <a:latin typeface="+mn-lt"/>
              </a:rPr>
              <a:t>Price level increases</a:t>
            </a:r>
          </a:p>
          <a:p>
            <a:pPr lvl="1">
              <a:buFont typeface="Arial" panose="020B0604020202020204" pitchFamily="34" charset="0"/>
              <a:buChar char="•"/>
            </a:pPr>
            <a:r>
              <a:rPr lang="en-US" altLang="en-US" dirty="0">
                <a:latin typeface="+mn-lt"/>
              </a:rPr>
              <a:t>New equilibrium</a:t>
            </a:r>
          </a:p>
        </p:txBody>
      </p:sp>
    </p:spTree>
    <p:extLst>
      <p:ext uri="{BB962C8B-B14F-4D97-AF65-F5344CB8AC3E}">
        <p14:creationId xmlns:p14="http://schemas.microsoft.com/office/powerpoint/2010/main" val="3251097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95382-DBBD-F10C-B48B-F14816F21F91}"/>
              </a:ext>
            </a:extLst>
          </p:cNvPr>
          <p:cNvSpPr>
            <a:spLocks noGrp="1"/>
          </p:cNvSpPr>
          <p:nvPr>
            <p:ph type="title"/>
          </p:nvPr>
        </p:nvSpPr>
        <p:spPr/>
        <p:txBody>
          <a:bodyPr/>
          <a:lstStyle/>
          <a:p>
            <a:r>
              <a:rPr lang="en-US" sz="3600" dirty="0">
                <a:latin typeface="+mn-lt"/>
              </a:rPr>
              <a:t>Figure 1 How the Supply and Demand for Money Determine the Equilibrium Price Level</a:t>
            </a:r>
          </a:p>
        </p:txBody>
      </p:sp>
      <p:sp>
        <p:nvSpPr>
          <p:cNvPr id="3" name="Content Placeholder 2">
            <a:extLst>
              <a:ext uri="{FF2B5EF4-FFF2-40B4-BE49-F238E27FC236}">
                <a16:creationId xmlns:a16="http://schemas.microsoft.com/office/drawing/2014/main" id="{9B566DC2-70C5-B530-6344-2536BF62A4C7}"/>
              </a:ext>
            </a:extLst>
          </p:cNvPr>
          <p:cNvSpPr>
            <a:spLocks noGrp="1"/>
          </p:cNvSpPr>
          <p:nvPr>
            <p:ph sz="half" idx="1"/>
          </p:nvPr>
        </p:nvSpPr>
        <p:spPr>
          <a:xfrm>
            <a:off x="476843" y="1825625"/>
            <a:ext cx="5835467" cy="4351338"/>
          </a:xfrm>
        </p:spPr>
        <p:txBody>
          <a:bodyPr/>
          <a:lstStyle/>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US" sz="2000" b="0" i="0" u="none" strike="noStrike" kern="1200" cap="none" spc="0" normalizeH="0" baseline="0" noProof="0" dirty="0">
                <a:ln>
                  <a:noFill/>
                </a:ln>
                <a:solidFill>
                  <a:srgbClr val="282F7C"/>
                </a:solidFill>
                <a:effectLst/>
                <a:uLnTx/>
                <a:uFillTx/>
                <a:latin typeface="+mn-lt"/>
                <a:ea typeface="+mn-ea"/>
                <a:cs typeface="+mn-cs"/>
              </a:rPr>
              <a:t>The horizontal axis shows the quantity of money. The left vertical axis shows the value of money, and the right vertical axis shows the price level. The supply curve for money is vertical because the quantity of money supplied is fixed by the Fed. The demand curve for money slopes downward because people want to hold a larger quantity of money when each dollar buys less. At the equilibrium, point A, the value of money (on the left axis) and the price level (on the right axis) have adjusted to bring the quantity of money supplied and the quantity of money demanded into balance.</a:t>
            </a:r>
          </a:p>
        </p:txBody>
      </p:sp>
      <p:pic>
        <p:nvPicPr>
          <p:cNvPr id="6" name="Picture 3" descr="The figure shows a graph depicting the demand for and supply of money and examines how this determines the price level for goods and services.  The graph is plotted on a rectangular coordinate system.  The horizontal axis is the quantity of money; the values start at 0 and go up but no numerical values are used in the diagram.  The graph has two vertical axes.  The left is the value of money, or 1 divided by P, where P is the price level.  The values start at 0 and go up to 1; values near 0 are designated as “low” and values near 1 are designated as “high.” The markings on the left vertical axis, beginning at the lower end and moving from low to high value, are one fourth, half, three fourths, and one.  The right axis is the price level, P, and starts at 0 and goes up to 1.  Here values near 0 are designated as “high” and values near 1 are “low.” The markings on the right vertical axis, beginning at the lower end and moving from high to low value, are 4, 2, 1.33, and 1. The graph plots the money demand which goes down smoothly from left to right; this is labeled Money demand.  The money supply is a line that is perpendicular to the horizontal axis, at a point that is set by the Fed and is labeled Quantity fixed by the Fed.  The demand and supply curves intersect at a point labeled A; this point is at 0.50 on the left vertical axis; correspondingly, this point is at 2 on the right vertical axis. This represents the equilibrium in this market.  Two callouts explain.  Callout 1 points to the value of 0.50 on the left vertical axis, and states “Equilibrium value of money.”  Callout 2points to the value 2 on the right horizontal axis and reads “Equilibrium price level.”">
            <a:extLst>
              <a:ext uri="{FF2B5EF4-FFF2-40B4-BE49-F238E27FC236}">
                <a16:creationId xmlns:a16="http://schemas.microsoft.com/office/drawing/2014/main" id="{53C61BCA-CCEA-4C72-808F-29A0724AAC46}"/>
              </a:ext>
            </a:extLst>
          </p:cNvPr>
          <p:cNvPicPr>
            <a:picLocks noGrp="1" noChangeAspect="1"/>
          </p:cNvPicPr>
          <p:nvPr>
            <p:ph sz="half" idx="2"/>
          </p:nvPr>
        </p:nvPicPr>
        <p:blipFill>
          <a:blip r:embed="rId2"/>
          <a:stretch>
            <a:fillRect/>
          </a:stretch>
        </p:blipFill>
        <p:spPr>
          <a:xfrm>
            <a:off x="6504039" y="2254900"/>
            <a:ext cx="5511424" cy="3305238"/>
          </a:xfrm>
          <a:prstGeom prst="rect">
            <a:avLst/>
          </a:prstGeom>
        </p:spPr>
      </p:pic>
    </p:spTree>
    <p:extLst>
      <p:ext uri="{BB962C8B-B14F-4D97-AF65-F5344CB8AC3E}">
        <p14:creationId xmlns:p14="http://schemas.microsoft.com/office/powerpoint/2010/main" val="748893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33024-F415-66AA-EAF7-7AE98E304BAD}"/>
              </a:ext>
            </a:extLst>
          </p:cNvPr>
          <p:cNvSpPr>
            <a:spLocks noGrp="1"/>
          </p:cNvSpPr>
          <p:nvPr>
            <p:ph type="title"/>
          </p:nvPr>
        </p:nvSpPr>
        <p:spPr/>
        <p:txBody>
          <a:bodyPr/>
          <a:lstStyle/>
          <a:p>
            <a:r>
              <a:rPr lang="en-US" dirty="0">
                <a:latin typeface="+mn-lt"/>
              </a:rPr>
              <a:t>A Brief Look at the Adjustment Process</a:t>
            </a:r>
          </a:p>
        </p:txBody>
      </p:sp>
      <p:sp>
        <p:nvSpPr>
          <p:cNvPr id="3" name="Content Placeholder 2">
            <a:extLst>
              <a:ext uri="{FF2B5EF4-FFF2-40B4-BE49-F238E27FC236}">
                <a16:creationId xmlns:a16="http://schemas.microsoft.com/office/drawing/2014/main" id="{60DC6BDA-4489-FE6F-6303-691B4D8665CC}"/>
              </a:ext>
            </a:extLst>
          </p:cNvPr>
          <p:cNvSpPr>
            <a:spLocks noGrp="1"/>
          </p:cNvSpPr>
          <p:nvPr>
            <p:ph idx="1"/>
          </p:nvPr>
        </p:nvSpPr>
        <p:spPr/>
        <p:txBody>
          <a:bodyPr/>
          <a:lstStyle/>
          <a:p>
            <a:r>
              <a:rPr lang="en-US" altLang="en-US" dirty="0">
                <a:latin typeface="+mn-lt"/>
              </a:rPr>
              <a:t>Increasing money supply causes </a:t>
            </a:r>
            <a:r>
              <a:rPr lang="en-US" altLang="en-US" i="1" dirty="0">
                <a:latin typeface="+mn-lt"/>
              </a:rPr>
              <a:t>P</a:t>
            </a:r>
            <a:r>
              <a:rPr lang="en-US" altLang="en-US" dirty="0">
                <a:latin typeface="+mn-lt"/>
              </a:rPr>
              <a:t> to rise</a:t>
            </a:r>
          </a:p>
          <a:p>
            <a:pPr lvl="1">
              <a:buFont typeface="Arial" panose="020B0604020202020204" pitchFamily="34" charset="0"/>
              <a:buChar char="•"/>
            </a:pPr>
            <a:r>
              <a:rPr lang="en-US" altLang="en-US" dirty="0">
                <a:latin typeface="+mn-lt"/>
              </a:rPr>
              <a:t>At the initial </a:t>
            </a:r>
            <a:r>
              <a:rPr lang="en-US" altLang="en-US" i="1" dirty="0">
                <a:latin typeface="+mn-lt"/>
              </a:rPr>
              <a:t>P</a:t>
            </a:r>
            <a:r>
              <a:rPr lang="en-US" altLang="en-US" dirty="0">
                <a:latin typeface="+mn-lt"/>
              </a:rPr>
              <a:t>, an increase in money supply causes an excess supply of money </a:t>
            </a:r>
          </a:p>
          <a:p>
            <a:pPr lvl="1">
              <a:buFont typeface="Arial" panose="020B0604020202020204" pitchFamily="34" charset="0"/>
              <a:buChar char="•"/>
            </a:pPr>
            <a:r>
              <a:rPr lang="en-US" altLang="en-US" dirty="0">
                <a:latin typeface="+mn-lt"/>
              </a:rPr>
              <a:t>People get rid of their excess money: spend it on goods and services or by loan it to others, who spend it</a:t>
            </a:r>
          </a:p>
          <a:p>
            <a:pPr lvl="1">
              <a:buFont typeface="Arial" panose="020B0604020202020204" pitchFamily="34" charset="0"/>
              <a:buChar char="•"/>
            </a:pPr>
            <a:r>
              <a:rPr lang="en-US" altLang="en-US" dirty="0">
                <a:latin typeface="+mn-lt"/>
              </a:rPr>
              <a:t>Result: Increased demand for goods and services</a:t>
            </a:r>
          </a:p>
          <a:p>
            <a:pPr lvl="1">
              <a:buFont typeface="Arial" panose="020B0604020202020204" pitchFamily="34" charset="0"/>
              <a:buChar char="•"/>
            </a:pPr>
            <a:r>
              <a:rPr lang="en-US" altLang="en-US" dirty="0">
                <a:latin typeface="+mn-lt"/>
              </a:rPr>
              <a:t>But supply of goods does not increase, so prices must rise, so the quantity of money demanded increases  because people are using more dollars for every transaction</a:t>
            </a:r>
          </a:p>
        </p:txBody>
      </p:sp>
    </p:spTree>
    <p:extLst>
      <p:ext uri="{BB962C8B-B14F-4D97-AF65-F5344CB8AC3E}">
        <p14:creationId xmlns:p14="http://schemas.microsoft.com/office/powerpoint/2010/main" val="35801907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a:xfrm>
            <a:off x="476843" y="473245"/>
            <a:ext cx="11241915" cy="677129"/>
          </a:xfrm>
        </p:spPr>
        <p:txBody>
          <a:bodyPr/>
          <a:lstStyle/>
          <a:p>
            <a:r>
              <a:rPr lang="en-US" sz="3600" dirty="0">
                <a:latin typeface="+mn-lt"/>
              </a:rPr>
              <a:t>Figure 2 An Increase in the Money Supply</a:t>
            </a:r>
          </a:p>
        </p:txBody>
      </p:sp>
      <p:sp>
        <p:nvSpPr>
          <p:cNvPr id="3" name="Content Placeholder 2">
            <a:extLst>
              <a:ext uri="{FF2B5EF4-FFF2-40B4-BE49-F238E27FC236}">
                <a16:creationId xmlns:a16="http://schemas.microsoft.com/office/drawing/2014/main" id="{41D17C71-9629-B262-4B34-881E920892E5}"/>
              </a:ext>
            </a:extLst>
          </p:cNvPr>
          <p:cNvSpPr>
            <a:spLocks noGrp="1"/>
          </p:cNvSpPr>
          <p:nvPr>
            <p:ph sz="half" idx="1"/>
          </p:nvPr>
        </p:nvSpPr>
        <p:spPr>
          <a:xfrm>
            <a:off x="476843" y="1297738"/>
            <a:ext cx="11241915" cy="1541326"/>
          </a:xfrm>
        </p:spPr>
        <p:txBody>
          <a:bodyPr/>
          <a:lstStyle/>
          <a:p>
            <a:r>
              <a:rPr lang="en-US" sz="1800" b="0" dirty="0">
                <a:latin typeface="+mn-lt"/>
              </a:rPr>
              <a:t>When the Fed increases the supply of money, the money supply curve shifts from </a:t>
            </a:r>
            <a:r>
              <a:rPr lang="en-US" sz="1800" b="0" i="1" dirty="0">
                <a:latin typeface="+mn-lt"/>
              </a:rPr>
              <a:t>MS</a:t>
            </a:r>
            <a:r>
              <a:rPr lang="en-US" sz="1800" b="0" i="1" baseline="-25000" dirty="0">
                <a:latin typeface="+mn-lt"/>
              </a:rPr>
              <a:t>1</a:t>
            </a:r>
            <a:r>
              <a:rPr lang="en-US" sz="1800" b="0" dirty="0">
                <a:latin typeface="+mn-lt"/>
              </a:rPr>
              <a:t> to </a:t>
            </a:r>
            <a:r>
              <a:rPr lang="en-US" sz="1800" b="0" i="1" dirty="0">
                <a:latin typeface="+mn-lt"/>
              </a:rPr>
              <a:t>MS</a:t>
            </a:r>
            <a:r>
              <a:rPr lang="en-US" sz="1800" b="0" i="1" baseline="-25000" dirty="0">
                <a:latin typeface="+mn-lt"/>
              </a:rPr>
              <a:t>2</a:t>
            </a:r>
            <a:r>
              <a:rPr lang="en-US" sz="1800" b="0" dirty="0">
                <a:latin typeface="+mn-lt"/>
              </a:rPr>
              <a:t>. The value of money (on the left axis) and the price level (on the right axis) adjust to bring supply and demand back into balance. The equilibrium moves from point A to point B. Thus, when an increase in the money supply makes dollars more plentiful, the price level increases, making each dollar less valuable.</a:t>
            </a:r>
          </a:p>
        </p:txBody>
      </p:sp>
      <p:pic>
        <p:nvPicPr>
          <p:cNvPr id="7" name="Picture 3" descr="The figure shows a graph depicting the demand for and supply of money; using this model to analyze how this determines the price level for goods and services.  This example considers the effects on the value of money and the price level that results from an increase in the money supply. The graph is plotted on a rectangular coordinate system.  The horizontal axis is the quantity of money; the values start at 0 and go up but no numerical values are used in the diagram.  The graph has two vertical axes.  The left is the value of money, or 1 divided by P, where P is the price level.  The values start at 0 and go up to 1; values near 0 are designated as “low” and values near 1 are designated as “high.” The markings on the left vertical axis, beginning at the lower end and moving from low to high value, are one fourth, half, three fourths, and one.  The right axis is the price level, P, and starts at 0 and goes up to 1.  Here values near 0 are designated as “high” and values near 1 are “low.” The markings on the right vertical axis, beginning at the lower end and moving from high to low value, are 4, 2, 1.33, and 1. The graph plots the money demand which goes down smoothly from left to right; this is labeled Money demand. Two money supply curves are shown.  Both are plotted as a line that is perpendicular to the horizontal axis.  The initial money supply curve, labeled MS sub 1, is at a quantity set at a value of M sub 1 by the Fed.  The initial equilibrium is at the point A, where the supply of money is M sub 1.  At this point the value of money is 0.50 and the price level is at the value 2.  The second money supply curve, labeled MS sub 2, increases the money supply, so it is to the right of MS sub 1, at the quantity M sub 2.  Where the Money demand curve intersects MS sub 2 is the new equilibrium outcome, labeled point B.  At B, the value of money falls, in this case from 0.50 to 0.25, and the price level rises from a value of 2 to 4. A set of callouts explain.  Callout 1 points to the shift in the supply curve and states, “An increase in the money supply …” Callout 2 points to the left vertical axis, where the value goes from 0.50 to 0.25, and states “… decreases the value of money …”.  Callout 3 points to the right vertical axis which shows the price level going from 2 to 4 and states “… and increases the price level.”">
            <a:extLst>
              <a:ext uri="{FF2B5EF4-FFF2-40B4-BE49-F238E27FC236}">
                <a16:creationId xmlns:a16="http://schemas.microsoft.com/office/drawing/2014/main" id="{38777C65-59B0-9CE4-2FBA-37C09FFD97DB}"/>
              </a:ext>
            </a:extLst>
          </p:cNvPr>
          <p:cNvPicPr>
            <a:picLocks noGrp="1" noChangeAspect="1"/>
          </p:cNvPicPr>
          <p:nvPr>
            <p:ph sz="half" idx="2"/>
          </p:nvPr>
        </p:nvPicPr>
        <p:blipFill>
          <a:blip r:embed="rId2"/>
          <a:stretch>
            <a:fillRect/>
          </a:stretch>
        </p:blipFill>
        <p:spPr>
          <a:xfrm>
            <a:off x="3156724" y="2566220"/>
            <a:ext cx="6350498" cy="3474720"/>
          </a:xfrm>
        </p:spPr>
      </p:pic>
    </p:spTree>
    <p:extLst>
      <p:ext uri="{BB962C8B-B14F-4D97-AF65-F5344CB8AC3E}">
        <p14:creationId xmlns:p14="http://schemas.microsoft.com/office/powerpoint/2010/main" val="13117426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51D0A-63D5-23CE-718F-711E91EDDD53}"/>
              </a:ext>
            </a:extLst>
          </p:cNvPr>
          <p:cNvSpPr>
            <a:spLocks noGrp="1"/>
          </p:cNvSpPr>
          <p:nvPr>
            <p:ph type="title"/>
          </p:nvPr>
        </p:nvSpPr>
        <p:spPr/>
        <p:txBody>
          <a:bodyPr/>
          <a:lstStyle/>
          <a:p>
            <a:r>
              <a:rPr lang="en-US" dirty="0">
                <a:latin typeface="+mn-lt"/>
              </a:rPr>
              <a:t>The Classical Dichotomy and Monetary Neutrality (1 of 2)</a:t>
            </a:r>
          </a:p>
        </p:txBody>
      </p:sp>
      <p:sp>
        <p:nvSpPr>
          <p:cNvPr id="3" name="Content Placeholder 2">
            <a:extLst>
              <a:ext uri="{FF2B5EF4-FFF2-40B4-BE49-F238E27FC236}">
                <a16:creationId xmlns:a16="http://schemas.microsoft.com/office/drawing/2014/main" id="{285A1194-4F63-3D76-62DB-3F81E60E90D4}"/>
              </a:ext>
            </a:extLst>
          </p:cNvPr>
          <p:cNvSpPr>
            <a:spLocks noGrp="1"/>
          </p:cNvSpPr>
          <p:nvPr>
            <p:ph idx="1"/>
          </p:nvPr>
        </p:nvSpPr>
        <p:spPr/>
        <p:txBody>
          <a:bodyPr/>
          <a:lstStyle/>
          <a:p>
            <a:pPr>
              <a:spcBef>
                <a:spcPts val="500"/>
              </a:spcBef>
              <a:spcAft>
                <a:spcPts val="500"/>
              </a:spcAft>
            </a:pPr>
            <a:r>
              <a:rPr lang="en-US" altLang="en-US" b="1" dirty="0">
                <a:solidFill>
                  <a:srgbClr val="C00000"/>
                </a:solidFill>
                <a:latin typeface="+mn-lt"/>
              </a:rPr>
              <a:t>Nominal variables</a:t>
            </a:r>
            <a:r>
              <a:rPr lang="en-US" altLang="en-US" dirty="0">
                <a:solidFill>
                  <a:srgbClr val="C00000"/>
                </a:solidFill>
                <a:latin typeface="+mn-lt"/>
              </a:rPr>
              <a:t>*</a:t>
            </a:r>
          </a:p>
          <a:p>
            <a:pPr lvl="1">
              <a:spcAft>
                <a:spcPts val="500"/>
              </a:spcAft>
              <a:buFont typeface="Arial" panose="020B0604020202020204" pitchFamily="34" charset="0"/>
              <a:buChar char="•"/>
            </a:pPr>
            <a:r>
              <a:rPr lang="en-US" altLang="en-US" dirty="0">
                <a:latin typeface="+mn-lt"/>
              </a:rPr>
              <a:t>Variables measured in monetary units (dollar prices)</a:t>
            </a:r>
          </a:p>
          <a:p>
            <a:pPr lvl="2">
              <a:spcAft>
                <a:spcPts val="500"/>
              </a:spcAft>
              <a:buSzPct val="100000"/>
              <a:buFont typeface="Arial" panose="020B0604020202020204" pitchFamily="34" charset="0"/>
              <a:buChar char="•"/>
            </a:pPr>
            <a:r>
              <a:rPr lang="en-US" altLang="en-US" dirty="0">
                <a:latin typeface="+mn-lt"/>
              </a:rPr>
              <a:t>Dollar prices</a:t>
            </a:r>
          </a:p>
          <a:p>
            <a:pPr>
              <a:spcBef>
                <a:spcPts val="500"/>
              </a:spcBef>
              <a:spcAft>
                <a:spcPts val="500"/>
              </a:spcAft>
            </a:pPr>
            <a:r>
              <a:rPr lang="en-US" altLang="en-US" b="1" dirty="0">
                <a:solidFill>
                  <a:srgbClr val="C00000"/>
                </a:solidFill>
                <a:latin typeface="+mn-lt"/>
              </a:rPr>
              <a:t>Real variables*</a:t>
            </a:r>
          </a:p>
          <a:p>
            <a:pPr lvl="1">
              <a:spcAft>
                <a:spcPts val="500"/>
              </a:spcAft>
              <a:buFont typeface="Arial" panose="020B0604020202020204" pitchFamily="34" charset="0"/>
              <a:buChar char="•"/>
            </a:pPr>
            <a:r>
              <a:rPr lang="en-US" altLang="en-US" dirty="0">
                <a:latin typeface="+mn-lt"/>
              </a:rPr>
              <a:t>Variables measured in physical units (relative prices, real wages, real interest rate)</a:t>
            </a:r>
          </a:p>
          <a:p>
            <a:pPr>
              <a:spcBef>
                <a:spcPts val="500"/>
              </a:spcBef>
              <a:spcAft>
                <a:spcPts val="500"/>
              </a:spcAft>
            </a:pPr>
            <a:r>
              <a:rPr lang="en-US" altLang="en-US" b="1" dirty="0">
                <a:solidFill>
                  <a:srgbClr val="C00000"/>
                </a:solidFill>
                <a:latin typeface="+mn-lt"/>
              </a:rPr>
              <a:t>Classical dichotomy*</a:t>
            </a:r>
          </a:p>
          <a:p>
            <a:pPr lvl="1">
              <a:spcAft>
                <a:spcPts val="500"/>
              </a:spcAft>
              <a:buClr>
                <a:srgbClr val="282F7C"/>
              </a:buClr>
              <a:buFont typeface="Arial" panose="020B0604020202020204" pitchFamily="34" charset="0"/>
              <a:buChar char="•"/>
              <a:defRPr/>
            </a:pPr>
            <a:r>
              <a:rPr lang="en-US" altLang="en-US" dirty="0">
                <a:latin typeface="+mn-lt"/>
              </a:rPr>
              <a:t>Theoretical separation of nominal and real variables</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18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p>
        </p:txBody>
      </p:sp>
    </p:spTree>
    <p:extLst>
      <p:ext uri="{BB962C8B-B14F-4D97-AF65-F5344CB8AC3E}">
        <p14:creationId xmlns:p14="http://schemas.microsoft.com/office/powerpoint/2010/main" val="2622508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0CA06-1351-B69A-D44D-C383057CA46D}"/>
              </a:ext>
            </a:extLst>
          </p:cNvPr>
          <p:cNvSpPr>
            <a:spLocks noGrp="1"/>
          </p:cNvSpPr>
          <p:nvPr>
            <p:ph type="title"/>
          </p:nvPr>
        </p:nvSpPr>
        <p:spPr/>
        <p:txBody>
          <a:bodyPr/>
          <a:lstStyle/>
          <a:p>
            <a:r>
              <a:rPr lang="en-US" dirty="0">
                <a:latin typeface="+mn-lt"/>
              </a:rPr>
              <a:t>The Classical Dichotomy and Monetary Neutrality (2 of 2)</a:t>
            </a:r>
          </a:p>
        </p:txBody>
      </p:sp>
      <p:sp>
        <p:nvSpPr>
          <p:cNvPr id="3" name="Content Placeholder 2">
            <a:extLst>
              <a:ext uri="{FF2B5EF4-FFF2-40B4-BE49-F238E27FC236}">
                <a16:creationId xmlns:a16="http://schemas.microsoft.com/office/drawing/2014/main" id="{FD9010A0-C333-D712-E1C9-34CFAF41EA5E}"/>
              </a:ext>
            </a:extLst>
          </p:cNvPr>
          <p:cNvSpPr>
            <a:spLocks noGrp="1"/>
          </p:cNvSpPr>
          <p:nvPr>
            <p:ph idx="1"/>
          </p:nvPr>
        </p:nvSpPr>
        <p:spPr/>
        <p:txBody>
          <a:bodyPr vert="horz" lIns="91440" tIns="45720" rIns="91440" bIns="45720" rtlCol="0" anchor="t">
            <a:noAutofit/>
          </a:bodyPr>
          <a:lstStyle/>
          <a:p>
            <a:pPr>
              <a:spcBef>
                <a:spcPts val="500"/>
              </a:spcBef>
              <a:spcAft>
                <a:spcPts val="500"/>
              </a:spcAft>
            </a:pPr>
            <a:r>
              <a:rPr lang="en-US" altLang="en-US" dirty="0">
                <a:latin typeface="+mn-lt"/>
              </a:rPr>
              <a:t>Monetary developments</a:t>
            </a:r>
          </a:p>
          <a:p>
            <a:pPr lvl="1">
              <a:spcAft>
                <a:spcPts val="500"/>
              </a:spcAft>
              <a:buFont typeface="Arial" panose="020B0604020202020204" pitchFamily="34" charset="0"/>
              <a:buChar char="•"/>
            </a:pPr>
            <a:r>
              <a:rPr lang="en-US" altLang="en-US" dirty="0">
                <a:latin typeface="+mn-lt"/>
              </a:rPr>
              <a:t>Influence nominal variables</a:t>
            </a:r>
          </a:p>
          <a:p>
            <a:pPr lvl="1">
              <a:spcAft>
                <a:spcPts val="500"/>
              </a:spcAft>
              <a:buFont typeface="Arial" panose="020B0604020202020204" pitchFamily="34" charset="0"/>
              <a:buChar char="•"/>
            </a:pPr>
            <a:r>
              <a:rPr lang="en-US" altLang="en-US" dirty="0">
                <a:latin typeface="+mn-lt"/>
              </a:rPr>
              <a:t>Irrelevant for explaining real variables</a:t>
            </a:r>
          </a:p>
          <a:p>
            <a:pPr>
              <a:spcBef>
                <a:spcPts val="500"/>
              </a:spcBef>
              <a:spcAft>
                <a:spcPts val="500"/>
              </a:spcAft>
            </a:pPr>
            <a:r>
              <a:rPr lang="en-US" altLang="en-US" b="1" dirty="0">
                <a:solidFill>
                  <a:srgbClr val="C00000"/>
                </a:solidFill>
                <a:latin typeface="+mn-lt"/>
              </a:rPr>
              <a:t>Monetary neutrality*</a:t>
            </a:r>
          </a:p>
          <a:p>
            <a:pPr lvl="1">
              <a:spcAft>
                <a:spcPts val="500"/>
              </a:spcAft>
              <a:buFont typeface="Arial" panose="020B0604020202020204" pitchFamily="34" charset="0"/>
              <a:buChar char="•"/>
            </a:pPr>
            <a:r>
              <a:rPr lang="en-US" altLang="en-US" dirty="0">
                <a:latin typeface="+mn-lt"/>
              </a:rPr>
              <a:t>Proposition that changes in the money supply do not affect real variables</a:t>
            </a:r>
          </a:p>
          <a:p>
            <a:pPr lvl="1">
              <a:spcAft>
                <a:spcPts val="500"/>
              </a:spcAft>
              <a:buFont typeface="Arial" panose="020B0604020202020204" pitchFamily="34" charset="0"/>
              <a:buChar char="•"/>
            </a:pPr>
            <a:r>
              <a:rPr lang="en-US" altLang="en-US" dirty="0">
                <a:latin typeface="+mn-lt"/>
              </a:rPr>
              <a:t>Not completely realistic in short-run</a:t>
            </a:r>
          </a:p>
          <a:p>
            <a:pPr lvl="1">
              <a:spcAft>
                <a:spcPts val="500"/>
              </a:spcAft>
              <a:buFont typeface="Arial" panose="020B0604020202020204" pitchFamily="34" charset="0"/>
              <a:buChar char="•"/>
            </a:pPr>
            <a:r>
              <a:rPr lang="en-US" altLang="en-US" dirty="0">
                <a:latin typeface="+mn-lt"/>
              </a:rPr>
              <a:t>Correct in the long run</a:t>
            </a:r>
            <a:endParaRPr lang="en-US" altLang="en-US" dirty="0">
              <a:solidFill>
                <a:srgbClr val="282F7C"/>
              </a:solidFill>
              <a:latin typeface="+mn-lt"/>
            </a:endParaRPr>
          </a:p>
          <a:p>
            <a:pPr marL="0" indent="0">
              <a:spcBef>
                <a:spcPts val="1800"/>
              </a:spcBef>
              <a:buNone/>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1600" dirty="0">
              <a:latin typeface="+mn-lt"/>
            </a:endParaRPr>
          </a:p>
        </p:txBody>
      </p:sp>
    </p:spTree>
    <p:extLst>
      <p:ext uri="{BB962C8B-B14F-4D97-AF65-F5344CB8AC3E}">
        <p14:creationId xmlns:p14="http://schemas.microsoft.com/office/powerpoint/2010/main" val="4397152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58387-40CC-4331-DAEB-D4B1A7AF1236}"/>
              </a:ext>
            </a:extLst>
          </p:cNvPr>
          <p:cNvSpPr>
            <a:spLocks noGrp="1"/>
          </p:cNvSpPr>
          <p:nvPr>
            <p:ph type="title"/>
          </p:nvPr>
        </p:nvSpPr>
        <p:spPr/>
        <p:txBody>
          <a:bodyPr/>
          <a:lstStyle/>
          <a:p>
            <a:r>
              <a:rPr lang="en-US" dirty="0">
                <a:latin typeface="+mn-lt"/>
              </a:rPr>
              <a:t>Active Learning 1: The Neutrality of Money</a:t>
            </a:r>
          </a:p>
        </p:txBody>
      </p:sp>
      <p:sp>
        <p:nvSpPr>
          <p:cNvPr id="3" name="Content Placeholder 2">
            <a:extLst>
              <a:ext uri="{FF2B5EF4-FFF2-40B4-BE49-F238E27FC236}">
                <a16:creationId xmlns:a16="http://schemas.microsoft.com/office/drawing/2014/main" id="{976D6357-1D8E-360D-AD38-1CC032F5D3E4}"/>
              </a:ext>
            </a:extLst>
          </p:cNvPr>
          <p:cNvSpPr>
            <a:spLocks noGrp="1"/>
          </p:cNvSpPr>
          <p:nvPr>
            <p:ph idx="1"/>
          </p:nvPr>
        </p:nvSpPr>
        <p:spPr/>
        <p:txBody>
          <a:bodyPr/>
          <a:lstStyle/>
          <a:p>
            <a:r>
              <a:rPr lang="en-US" dirty="0">
                <a:latin typeface="+mn-lt"/>
              </a:rPr>
              <a:t>If the central bank doubles the money supply, what happens with the real wage and total employment? </a:t>
            </a:r>
          </a:p>
        </p:txBody>
      </p:sp>
    </p:spTree>
    <p:extLst>
      <p:ext uri="{BB962C8B-B14F-4D97-AF65-F5344CB8AC3E}">
        <p14:creationId xmlns:p14="http://schemas.microsoft.com/office/powerpoint/2010/main" val="2150832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58387-40CC-4331-DAEB-D4B1A7AF1236}"/>
              </a:ext>
            </a:extLst>
          </p:cNvPr>
          <p:cNvSpPr>
            <a:spLocks noGrp="1"/>
          </p:cNvSpPr>
          <p:nvPr>
            <p:ph type="title"/>
          </p:nvPr>
        </p:nvSpPr>
        <p:spPr/>
        <p:txBody>
          <a:bodyPr/>
          <a:lstStyle/>
          <a:p>
            <a:r>
              <a:rPr lang="en-US" dirty="0">
                <a:latin typeface="+mn-lt"/>
              </a:rPr>
              <a:t>Active Learning 1: Answers</a:t>
            </a:r>
          </a:p>
        </p:txBody>
      </p:sp>
      <p:sp>
        <p:nvSpPr>
          <p:cNvPr id="3" name="Content Placeholder 2">
            <a:extLst>
              <a:ext uri="{FF2B5EF4-FFF2-40B4-BE49-F238E27FC236}">
                <a16:creationId xmlns:a16="http://schemas.microsoft.com/office/drawing/2014/main" id="{976D6357-1D8E-360D-AD38-1CC032F5D3E4}"/>
              </a:ext>
            </a:extLst>
          </p:cNvPr>
          <p:cNvSpPr>
            <a:spLocks noGrp="1"/>
          </p:cNvSpPr>
          <p:nvPr>
            <p:ph idx="1"/>
          </p:nvPr>
        </p:nvSpPr>
        <p:spPr/>
        <p:txBody>
          <a:bodyPr/>
          <a:lstStyle/>
          <a:p>
            <a:r>
              <a:rPr lang="en-US" dirty="0">
                <a:latin typeface="+mn-lt"/>
              </a:rPr>
              <a:t>Doubling the money supply</a:t>
            </a:r>
          </a:p>
          <a:p>
            <a:pPr lvl="1">
              <a:buFont typeface="Arial" panose="020B0604020202020204" pitchFamily="34" charset="0"/>
              <a:buChar char="•"/>
            </a:pPr>
            <a:r>
              <a:rPr lang="en-US" dirty="0">
                <a:latin typeface="+mn-lt"/>
              </a:rPr>
              <a:t>Nominal wages double</a:t>
            </a:r>
          </a:p>
          <a:p>
            <a:pPr lvl="1">
              <a:buFont typeface="Arial" panose="020B0604020202020204" pitchFamily="34" charset="0"/>
              <a:buChar char="•"/>
            </a:pPr>
            <a:r>
              <a:rPr lang="en-US" dirty="0">
                <a:latin typeface="+mn-lt"/>
              </a:rPr>
              <a:t>Price level doubles</a:t>
            </a:r>
          </a:p>
          <a:p>
            <a:pPr lvl="1">
              <a:buFont typeface="Arial" panose="020B0604020202020204" pitchFamily="34" charset="0"/>
              <a:buChar char="•"/>
            </a:pPr>
            <a:r>
              <a:rPr lang="en-US" dirty="0">
                <a:latin typeface="+mn-lt"/>
              </a:rPr>
              <a:t>Real wage is </a:t>
            </a:r>
            <a:r>
              <a:rPr lang="en-US" i="1" dirty="0">
                <a:latin typeface="+mn-lt"/>
              </a:rPr>
              <a:t>W</a:t>
            </a:r>
            <a:r>
              <a:rPr lang="en-US" dirty="0">
                <a:latin typeface="+mn-lt"/>
              </a:rPr>
              <a:t>/</a:t>
            </a:r>
            <a:r>
              <a:rPr lang="en-US" i="1" dirty="0">
                <a:latin typeface="+mn-lt"/>
              </a:rPr>
              <a:t>P</a:t>
            </a:r>
            <a:r>
              <a:rPr lang="en-US" dirty="0">
                <a:latin typeface="+mn-lt"/>
              </a:rPr>
              <a:t> remains unchanged </a:t>
            </a:r>
          </a:p>
          <a:p>
            <a:pPr lvl="1">
              <a:buFont typeface="Arial" panose="020B0604020202020204" pitchFamily="34" charset="0"/>
              <a:buChar char="•"/>
            </a:pPr>
            <a:r>
              <a:rPr lang="en-US" dirty="0">
                <a:latin typeface="+mn-lt"/>
              </a:rPr>
              <a:t>Quantity of labor supplied does not change</a:t>
            </a:r>
          </a:p>
          <a:p>
            <a:pPr lvl="1">
              <a:buFont typeface="Arial" panose="020B0604020202020204" pitchFamily="34" charset="0"/>
              <a:buChar char="•"/>
            </a:pPr>
            <a:r>
              <a:rPr lang="en-US" dirty="0">
                <a:latin typeface="+mn-lt"/>
              </a:rPr>
              <a:t>Quantity of labor demanded does not change</a:t>
            </a:r>
          </a:p>
          <a:p>
            <a:pPr lvl="1">
              <a:buFont typeface="Arial" panose="020B0604020202020204" pitchFamily="34" charset="0"/>
              <a:buChar char="•"/>
            </a:pPr>
            <a:r>
              <a:rPr lang="en-US" dirty="0">
                <a:latin typeface="+mn-lt"/>
              </a:rPr>
              <a:t>Total employment of labor does not change </a:t>
            </a:r>
          </a:p>
        </p:txBody>
      </p:sp>
    </p:spTree>
    <p:extLst>
      <p:ext uri="{BB962C8B-B14F-4D97-AF65-F5344CB8AC3E}">
        <p14:creationId xmlns:p14="http://schemas.microsoft.com/office/powerpoint/2010/main" val="1051437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35DC-232C-4319-AB7B-A66FDD0E4495}"/>
              </a:ext>
            </a:extLst>
          </p:cNvPr>
          <p:cNvSpPr>
            <a:spLocks noGrp="1"/>
          </p:cNvSpPr>
          <p:nvPr>
            <p:ph type="title"/>
          </p:nvPr>
        </p:nvSpPr>
        <p:spPr/>
        <p:txBody>
          <a:bodyPr/>
          <a:lstStyle/>
          <a:p>
            <a:r>
              <a:rPr lang="en-US" dirty="0">
                <a:latin typeface="+mn-lt"/>
              </a:rPr>
              <a:t>Chapter Objectives (1 of 2)</a:t>
            </a:r>
          </a:p>
        </p:txBody>
      </p:sp>
      <p:sp>
        <p:nvSpPr>
          <p:cNvPr id="3" name="Content Placeholder 2">
            <a:extLst>
              <a:ext uri="{FF2B5EF4-FFF2-40B4-BE49-F238E27FC236}">
                <a16:creationId xmlns:a16="http://schemas.microsoft.com/office/drawing/2014/main" id="{A68E82C8-1783-4D5D-9D67-D22430B88DA4}"/>
              </a:ext>
            </a:extLst>
          </p:cNvPr>
          <p:cNvSpPr>
            <a:spLocks noGrp="1"/>
          </p:cNvSpPr>
          <p:nvPr>
            <p:ph idx="1"/>
          </p:nvPr>
        </p:nvSpPr>
        <p:spPr/>
        <p:txBody>
          <a:bodyPr/>
          <a:lstStyle/>
          <a:p>
            <a:pPr>
              <a:spcBef>
                <a:spcPts val="600"/>
              </a:spcBef>
              <a:buNone/>
            </a:pPr>
            <a:r>
              <a:rPr lang="en-US" dirty="0">
                <a:latin typeface="+mn-lt"/>
              </a:rPr>
              <a:t>By the end of this chapter, you should be able to:</a:t>
            </a:r>
          </a:p>
          <a:p>
            <a:pPr>
              <a:spcBef>
                <a:spcPts val="600"/>
              </a:spcBef>
            </a:pPr>
            <a:r>
              <a:rPr lang="en-US" dirty="0">
                <a:latin typeface="+mn-lt"/>
              </a:rPr>
              <a:t>Interpret the quantity theory of money.</a:t>
            </a:r>
          </a:p>
          <a:p>
            <a:pPr>
              <a:spcBef>
                <a:spcPts val="600"/>
              </a:spcBef>
            </a:pPr>
            <a:r>
              <a:rPr lang="en-US" dirty="0">
                <a:latin typeface="+mn-lt"/>
              </a:rPr>
              <a:t>Describe the relationship between the nominal interest rate, inflation, and the real interest rate.</a:t>
            </a:r>
          </a:p>
          <a:p>
            <a:pPr>
              <a:spcBef>
                <a:spcPts val="600"/>
              </a:spcBef>
            </a:pPr>
            <a:r>
              <a:rPr lang="en-US" dirty="0">
                <a:latin typeface="+mn-lt"/>
              </a:rPr>
              <a:t>Given a graph of the market for money, show the effect of a change in the money supply on the market equilibrium.</a:t>
            </a:r>
          </a:p>
          <a:p>
            <a:pPr>
              <a:spcBef>
                <a:spcPts val="600"/>
              </a:spcBef>
            </a:pPr>
            <a:r>
              <a:rPr lang="en-US" dirty="0">
                <a:latin typeface="+mn-lt"/>
              </a:rPr>
              <a:t>Determine the effect of a change in the money supply on inflation using the quantity equation.</a:t>
            </a:r>
          </a:p>
          <a:p>
            <a:pPr>
              <a:spcBef>
                <a:spcPts val="600"/>
              </a:spcBef>
            </a:pPr>
            <a:r>
              <a:rPr lang="en-US" dirty="0">
                <a:latin typeface="+mn-lt"/>
              </a:rPr>
              <a:t>Explain how the classical dichotomy relates to money neutrality.</a:t>
            </a:r>
          </a:p>
        </p:txBody>
      </p:sp>
    </p:spTree>
    <p:extLst>
      <p:ext uri="{BB962C8B-B14F-4D97-AF65-F5344CB8AC3E}">
        <p14:creationId xmlns:p14="http://schemas.microsoft.com/office/powerpoint/2010/main" val="32531702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5FEBB-D28D-03DA-5F1C-B5A72B1B7909}"/>
              </a:ext>
            </a:extLst>
          </p:cNvPr>
          <p:cNvSpPr>
            <a:spLocks noGrp="1"/>
          </p:cNvSpPr>
          <p:nvPr>
            <p:ph type="title"/>
          </p:nvPr>
        </p:nvSpPr>
        <p:spPr/>
        <p:txBody>
          <a:bodyPr/>
          <a:lstStyle/>
          <a:p>
            <a:r>
              <a:rPr lang="en-US" dirty="0">
                <a:latin typeface="+mn-lt"/>
              </a:rPr>
              <a:t>Velocity and the Quantity Equation</a:t>
            </a:r>
          </a:p>
        </p:txBody>
      </p:sp>
      <p:sp>
        <p:nvSpPr>
          <p:cNvPr id="3" name="Content Placeholder 2">
            <a:extLst>
              <a:ext uri="{FF2B5EF4-FFF2-40B4-BE49-F238E27FC236}">
                <a16:creationId xmlns:a16="http://schemas.microsoft.com/office/drawing/2014/main" id="{0223A08D-D04D-2EEE-0C2A-7A2406181531}"/>
              </a:ext>
            </a:extLst>
          </p:cNvPr>
          <p:cNvSpPr>
            <a:spLocks noGrp="1"/>
          </p:cNvSpPr>
          <p:nvPr>
            <p:ph idx="1"/>
          </p:nvPr>
        </p:nvSpPr>
        <p:spPr/>
        <p:txBody>
          <a:bodyPr/>
          <a:lstStyle/>
          <a:p>
            <a:pPr>
              <a:defRPr/>
            </a:pPr>
            <a:r>
              <a:rPr lang="en-US" b="1" dirty="0">
                <a:solidFill>
                  <a:srgbClr val="C00000"/>
                </a:solidFill>
                <a:latin typeface="+mn-lt"/>
              </a:rPr>
              <a:t>Velocity of money* </a:t>
            </a:r>
            <a:r>
              <a:rPr lang="en-US" dirty="0">
                <a:latin typeface="+mn-lt"/>
              </a:rPr>
              <a:t>(</a:t>
            </a:r>
            <a:r>
              <a:rPr lang="en-US" i="1" dirty="0">
                <a:latin typeface="+mn-lt"/>
              </a:rPr>
              <a:t>V</a:t>
            </a:r>
            <a:r>
              <a:rPr lang="en-US" dirty="0">
                <a:latin typeface="+mn-lt"/>
              </a:rPr>
              <a:t>)</a:t>
            </a:r>
          </a:p>
          <a:p>
            <a:pPr lvl="1">
              <a:buFont typeface="Arial" panose="020B0604020202020204" pitchFamily="34" charset="0"/>
              <a:buChar char="•"/>
              <a:defRPr/>
            </a:pPr>
            <a:r>
              <a:rPr lang="en-US" dirty="0">
                <a:latin typeface="+mn-lt"/>
              </a:rPr>
              <a:t>Rate at which money changes hands</a:t>
            </a:r>
          </a:p>
          <a:p>
            <a:pPr>
              <a:defRPr/>
            </a:pPr>
            <a:r>
              <a:rPr lang="en-US" i="1" dirty="0">
                <a:latin typeface="+mn-lt"/>
              </a:rPr>
              <a:t>V</a:t>
            </a:r>
            <a:r>
              <a:rPr lang="en-US" dirty="0">
                <a:latin typeface="+mn-lt"/>
              </a:rPr>
              <a:t> = (</a:t>
            </a:r>
            <a:r>
              <a:rPr lang="en-US" i="1" dirty="0">
                <a:latin typeface="+mn-lt"/>
              </a:rPr>
              <a:t>P</a:t>
            </a:r>
            <a:r>
              <a:rPr lang="en-US" dirty="0">
                <a:latin typeface="+mn-lt"/>
              </a:rPr>
              <a:t> × </a:t>
            </a:r>
            <a:r>
              <a:rPr lang="en-US" i="1" dirty="0">
                <a:latin typeface="+mn-lt"/>
              </a:rPr>
              <a:t>Y</a:t>
            </a:r>
            <a:r>
              <a:rPr lang="en-US" dirty="0">
                <a:latin typeface="+mn-lt"/>
              </a:rPr>
              <a:t>) / </a:t>
            </a:r>
            <a:r>
              <a:rPr lang="en-US" i="1" dirty="0">
                <a:latin typeface="+mn-lt"/>
              </a:rPr>
              <a:t>M</a:t>
            </a:r>
          </a:p>
          <a:p>
            <a:pPr marL="457200" lvl="1" indent="0">
              <a:buNone/>
              <a:defRPr/>
            </a:pPr>
            <a:r>
              <a:rPr lang="en-US" i="1" dirty="0">
                <a:latin typeface="+mn-lt"/>
              </a:rPr>
              <a:t>P: </a:t>
            </a:r>
            <a:r>
              <a:rPr lang="en-US" dirty="0">
                <a:latin typeface="+mn-lt"/>
              </a:rPr>
              <a:t>Price level (GDP deflator)</a:t>
            </a:r>
          </a:p>
          <a:p>
            <a:pPr marL="457200" lvl="1" indent="0">
              <a:buNone/>
              <a:defRPr/>
            </a:pPr>
            <a:r>
              <a:rPr lang="en-US" i="1" dirty="0">
                <a:latin typeface="+mn-lt"/>
              </a:rPr>
              <a:t>Y: R</a:t>
            </a:r>
            <a:r>
              <a:rPr lang="en-US" dirty="0">
                <a:latin typeface="+mn-lt"/>
              </a:rPr>
              <a:t>eal GDP</a:t>
            </a:r>
          </a:p>
          <a:p>
            <a:pPr marL="457200" lvl="1" indent="0">
              <a:buNone/>
              <a:defRPr/>
            </a:pPr>
            <a:r>
              <a:rPr lang="en-US" i="1" dirty="0">
                <a:latin typeface="+mn-lt"/>
              </a:rPr>
              <a:t>M: Q</a:t>
            </a:r>
            <a:r>
              <a:rPr lang="en-US" dirty="0">
                <a:latin typeface="+mn-lt"/>
              </a:rPr>
              <a:t>uantity of money</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0" marR="0" lvl="0" indent="0" algn="l" defTabSz="914400" rtl="0" eaLnBrk="1" fontAlgn="auto" latinLnBrk="0" hangingPunct="1">
              <a:lnSpc>
                <a:spcPct val="100000"/>
              </a:lnSpc>
              <a:spcBef>
                <a:spcPts val="4800"/>
              </a:spcBef>
              <a:spcAft>
                <a:spcPts val="800"/>
              </a:spcAft>
              <a:buClr>
                <a:srgbClr val="282F7C"/>
              </a:buClr>
              <a:buSzTx/>
              <a:buFont typeface="Arial" panose="020B0604020202020204" pitchFamily="34" charset="0"/>
              <a:buNone/>
              <a:tabLst/>
              <a:defRPr/>
            </a:pPr>
            <a:r>
              <a:rPr kumimoji="0" lang="en-US" altLang="en-US" sz="18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sz="1800" dirty="0">
              <a:latin typeface="+mn-lt"/>
            </a:endParaRPr>
          </a:p>
        </p:txBody>
      </p:sp>
    </p:spTree>
    <p:extLst>
      <p:ext uri="{BB962C8B-B14F-4D97-AF65-F5344CB8AC3E}">
        <p14:creationId xmlns:p14="http://schemas.microsoft.com/office/powerpoint/2010/main" val="31728848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6B699-ACC3-0F9D-8787-FBAAFF1A1408}"/>
              </a:ext>
            </a:extLst>
          </p:cNvPr>
          <p:cNvSpPr>
            <a:spLocks noGrp="1"/>
          </p:cNvSpPr>
          <p:nvPr>
            <p:ph type="title"/>
          </p:nvPr>
        </p:nvSpPr>
        <p:spPr/>
        <p:txBody>
          <a:bodyPr/>
          <a:lstStyle/>
          <a:p>
            <a:r>
              <a:rPr lang="en-US" dirty="0">
                <a:latin typeface="+mn-lt"/>
              </a:rPr>
              <a:t>Quantity Equation (1 of 2)</a:t>
            </a:r>
          </a:p>
        </p:txBody>
      </p:sp>
      <p:sp>
        <p:nvSpPr>
          <p:cNvPr id="3" name="Content Placeholder 2">
            <a:extLst>
              <a:ext uri="{FF2B5EF4-FFF2-40B4-BE49-F238E27FC236}">
                <a16:creationId xmlns:a16="http://schemas.microsoft.com/office/drawing/2014/main" id="{941C0EA4-EBF8-7642-0FB1-9D1F32B8F35E}"/>
              </a:ext>
            </a:extLst>
          </p:cNvPr>
          <p:cNvSpPr>
            <a:spLocks noGrp="1"/>
          </p:cNvSpPr>
          <p:nvPr>
            <p:ph idx="1"/>
          </p:nvPr>
        </p:nvSpPr>
        <p:spPr>
          <a:xfrm>
            <a:off x="476843" y="1825625"/>
            <a:ext cx="11380860" cy="4351338"/>
          </a:xfrm>
        </p:spPr>
        <p:txBody>
          <a:bodyPr/>
          <a:lstStyle/>
          <a:p>
            <a:pPr>
              <a:spcBef>
                <a:spcPts val="500"/>
              </a:spcBef>
              <a:spcAft>
                <a:spcPts val="500"/>
              </a:spcAft>
            </a:pPr>
            <a:r>
              <a:rPr lang="en-US" altLang="en-US" b="1" dirty="0">
                <a:solidFill>
                  <a:srgbClr val="C00000"/>
                </a:solidFill>
                <a:latin typeface="+mn-lt"/>
              </a:rPr>
              <a:t>Quantity equation*</a:t>
            </a:r>
          </a:p>
          <a:p>
            <a:pPr lvl="1">
              <a:spcAft>
                <a:spcPts val="500"/>
              </a:spcAft>
              <a:buFont typeface="Arial" panose="020B0604020202020204" pitchFamily="34" charset="0"/>
              <a:buChar char="•"/>
            </a:pPr>
            <a:r>
              <a:rPr lang="en-US" altLang="en-US" i="1" dirty="0">
                <a:latin typeface="+mn-lt"/>
              </a:rPr>
              <a:t>M</a:t>
            </a:r>
            <a:r>
              <a:rPr lang="en-US" altLang="en-US" dirty="0">
                <a:latin typeface="+mn-lt"/>
              </a:rPr>
              <a:t> × </a:t>
            </a:r>
            <a:r>
              <a:rPr lang="en-US" altLang="en-US" i="1" dirty="0">
                <a:latin typeface="+mn-lt"/>
              </a:rPr>
              <a:t>V</a:t>
            </a:r>
            <a:r>
              <a:rPr lang="en-US" altLang="en-US" dirty="0">
                <a:latin typeface="+mn-lt"/>
              </a:rPr>
              <a:t> = </a:t>
            </a:r>
            <a:r>
              <a:rPr lang="en-US" altLang="en-US" i="1" dirty="0">
                <a:latin typeface="+mn-lt"/>
              </a:rPr>
              <a:t>P</a:t>
            </a:r>
            <a:r>
              <a:rPr lang="en-US" altLang="en-US" dirty="0">
                <a:latin typeface="+mn-lt"/>
              </a:rPr>
              <a:t> × </a:t>
            </a:r>
            <a:r>
              <a:rPr lang="en-US" altLang="en-US" i="1" dirty="0">
                <a:latin typeface="+mn-lt"/>
              </a:rPr>
              <a:t>Y</a:t>
            </a:r>
            <a:r>
              <a:rPr lang="en-US" altLang="en-US" dirty="0">
                <a:latin typeface="+mn-lt"/>
              </a:rPr>
              <a:t> </a:t>
            </a:r>
          </a:p>
          <a:p>
            <a:pPr lvl="2">
              <a:spcAft>
                <a:spcPts val="500"/>
              </a:spcAft>
              <a:buSzPct val="100000"/>
              <a:buFont typeface="Arial" panose="020B0604020202020204" pitchFamily="34" charset="0"/>
              <a:buChar char="•"/>
            </a:pPr>
            <a:r>
              <a:rPr lang="en-US" altLang="en-US" dirty="0">
                <a:latin typeface="+mn-lt"/>
              </a:rPr>
              <a:t>Quantity of money (</a:t>
            </a:r>
            <a:r>
              <a:rPr lang="en-US" altLang="en-US" i="1" dirty="0">
                <a:latin typeface="+mn-lt"/>
              </a:rPr>
              <a:t>M</a:t>
            </a:r>
            <a:r>
              <a:rPr lang="en-US" altLang="en-US" dirty="0">
                <a:latin typeface="+mn-lt"/>
              </a:rPr>
              <a:t>)</a:t>
            </a:r>
          </a:p>
          <a:p>
            <a:pPr lvl="2">
              <a:spcAft>
                <a:spcPts val="500"/>
              </a:spcAft>
              <a:buSzPct val="100000"/>
              <a:buFont typeface="Arial" panose="020B0604020202020204" pitchFamily="34" charset="0"/>
              <a:buChar char="•"/>
            </a:pPr>
            <a:r>
              <a:rPr lang="en-US" altLang="en-US" dirty="0">
                <a:latin typeface="+mn-lt"/>
              </a:rPr>
              <a:t>Velocity of money (</a:t>
            </a:r>
            <a:r>
              <a:rPr lang="en-US" altLang="en-US" i="1" dirty="0">
                <a:latin typeface="+mn-lt"/>
              </a:rPr>
              <a:t>V</a:t>
            </a:r>
            <a:r>
              <a:rPr lang="en-US" altLang="en-US" dirty="0">
                <a:latin typeface="+mn-lt"/>
              </a:rPr>
              <a:t>)</a:t>
            </a:r>
          </a:p>
          <a:p>
            <a:pPr lvl="2">
              <a:spcAft>
                <a:spcPts val="500"/>
              </a:spcAft>
              <a:buSzPct val="100000"/>
              <a:buFont typeface="Arial" panose="020B0604020202020204" pitchFamily="34" charset="0"/>
              <a:buChar char="•"/>
            </a:pPr>
            <a:r>
              <a:rPr lang="en-US" altLang="en-US" dirty="0">
                <a:latin typeface="+mn-lt"/>
              </a:rPr>
              <a:t>Dollar value of the economy’s output of goods and services (</a:t>
            </a:r>
            <a:r>
              <a:rPr lang="en-US" altLang="en-US" i="1" dirty="0">
                <a:latin typeface="+mn-lt"/>
              </a:rPr>
              <a:t>P</a:t>
            </a:r>
            <a:r>
              <a:rPr lang="en-US" altLang="en-US" dirty="0">
                <a:latin typeface="+mn-lt"/>
              </a:rPr>
              <a:t> × </a:t>
            </a:r>
            <a:r>
              <a:rPr lang="en-US" altLang="en-US" i="1" dirty="0">
                <a:latin typeface="+mn-lt"/>
              </a:rPr>
              <a:t>Y</a:t>
            </a:r>
            <a:r>
              <a:rPr lang="en-US" altLang="en-US" dirty="0">
                <a:latin typeface="+mn-lt"/>
              </a:rPr>
              <a:t>)</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0" marR="0" lvl="0" indent="0" algn="l" defTabSz="914400" rtl="0" eaLnBrk="1" fontAlgn="auto" latinLnBrk="0" hangingPunct="1">
              <a:lnSpc>
                <a:spcPct val="100000"/>
              </a:lnSpc>
              <a:spcBef>
                <a:spcPts val="9000"/>
              </a:spcBef>
              <a:spcAft>
                <a:spcPts val="80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1600" dirty="0">
              <a:latin typeface="+mn-lt"/>
            </a:endParaRPr>
          </a:p>
        </p:txBody>
      </p:sp>
    </p:spTree>
    <p:extLst>
      <p:ext uri="{BB962C8B-B14F-4D97-AF65-F5344CB8AC3E}">
        <p14:creationId xmlns:p14="http://schemas.microsoft.com/office/powerpoint/2010/main" val="18425517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6B699-ACC3-0F9D-8787-FBAAFF1A1408}"/>
              </a:ext>
            </a:extLst>
          </p:cNvPr>
          <p:cNvSpPr>
            <a:spLocks noGrp="1"/>
          </p:cNvSpPr>
          <p:nvPr>
            <p:ph type="title"/>
          </p:nvPr>
        </p:nvSpPr>
        <p:spPr/>
        <p:txBody>
          <a:bodyPr/>
          <a:lstStyle/>
          <a:p>
            <a:r>
              <a:rPr lang="en-US" dirty="0">
                <a:latin typeface="+mn-lt"/>
              </a:rPr>
              <a:t>Quantity Equation (2 of 2)</a:t>
            </a:r>
          </a:p>
        </p:txBody>
      </p:sp>
      <p:sp>
        <p:nvSpPr>
          <p:cNvPr id="3" name="Content Placeholder 2">
            <a:extLst>
              <a:ext uri="{FF2B5EF4-FFF2-40B4-BE49-F238E27FC236}">
                <a16:creationId xmlns:a16="http://schemas.microsoft.com/office/drawing/2014/main" id="{941C0EA4-EBF8-7642-0FB1-9D1F32B8F35E}"/>
              </a:ext>
            </a:extLst>
          </p:cNvPr>
          <p:cNvSpPr>
            <a:spLocks noGrp="1"/>
          </p:cNvSpPr>
          <p:nvPr>
            <p:ph idx="1"/>
          </p:nvPr>
        </p:nvSpPr>
        <p:spPr/>
        <p:txBody>
          <a:bodyPr/>
          <a:lstStyle/>
          <a:p>
            <a:pPr>
              <a:spcBef>
                <a:spcPts val="500"/>
              </a:spcBef>
              <a:spcAft>
                <a:spcPts val="500"/>
              </a:spcAft>
            </a:pPr>
            <a:r>
              <a:rPr lang="en-US" altLang="en-US" i="1" dirty="0">
                <a:latin typeface="+mn-lt"/>
              </a:rPr>
              <a:t>M</a:t>
            </a:r>
            <a:r>
              <a:rPr lang="en-US" altLang="en-US" dirty="0">
                <a:latin typeface="+mn-lt"/>
              </a:rPr>
              <a:t> × </a:t>
            </a:r>
            <a:r>
              <a:rPr lang="en-US" altLang="en-US" i="1" dirty="0">
                <a:latin typeface="+mn-lt"/>
              </a:rPr>
              <a:t>V</a:t>
            </a:r>
            <a:r>
              <a:rPr lang="en-US" altLang="en-US" dirty="0">
                <a:latin typeface="+mn-lt"/>
              </a:rPr>
              <a:t> = </a:t>
            </a:r>
            <a:r>
              <a:rPr lang="en-US" altLang="en-US" i="1" dirty="0">
                <a:latin typeface="+mn-lt"/>
              </a:rPr>
              <a:t>P</a:t>
            </a:r>
            <a:r>
              <a:rPr lang="en-US" altLang="en-US" dirty="0">
                <a:latin typeface="+mn-lt"/>
              </a:rPr>
              <a:t> × </a:t>
            </a:r>
            <a:r>
              <a:rPr lang="en-US" altLang="en-US" i="1" dirty="0">
                <a:latin typeface="+mn-lt"/>
              </a:rPr>
              <a:t>Y</a:t>
            </a:r>
            <a:r>
              <a:rPr lang="en-US" altLang="en-US" dirty="0">
                <a:latin typeface="+mn-lt"/>
              </a:rPr>
              <a:t> </a:t>
            </a:r>
          </a:p>
          <a:p>
            <a:pPr lvl="1">
              <a:spcAft>
                <a:spcPts val="500"/>
              </a:spcAft>
              <a:buFont typeface="Arial" panose="020B0604020202020204" pitchFamily="34" charset="0"/>
              <a:buChar char="•"/>
            </a:pPr>
            <a:r>
              <a:rPr lang="en-US" altLang="en-US" dirty="0">
                <a:latin typeface="+mn-lt"/>
              </a:rPr>
              <a:t>An increase in quantity of money must be reflected in</a:t>
            </a:r>
          </a:p>
          <a:p>
            <a:pPr lvl="2">
              <a:spcAft>
                <a:spcPts val="500"/>
              </a:spcAft>
              <a:buSzPct val="100000"/>
              <a:buFont typeface="Arial" panose="020B0604020202020204" pitchFamily="34" charset="0"/>
              <a:buChar char="•"/>
            </a:pPr>
            <a:r>
              <a:rPr lang="en-US" altLang="en-US" dirty="0">
                <a:latin typeface="+mn-lt"/>
              </a:rPr>
              <a:t>Price level (must rise)</a:t>
            </a:r>
          </a:p>
          <a:p>
            <a:pPr lvl="2">
              <a:spcAft>
                <a:spcPts val="500"/>
              </a:spcAft>
              <a:buSzPct val="100000"/>
              <a:buFont typeface="Arial" panose="020B0604020202020204" pitchFamily="34" charset="0"/>
              <a:buChar char="•"/>
            </a:pPr>
            <a:r>
              <a:rPr lang="en-US" altLang="en-US" dirty="0">
                <a:latin typeface="+mn-lt"/>
              </a:rPr>
              <a:t>Quantity of output (must rise)</a:t>
            </a:r>
          </a:p>
          <a:p>
            <a:pPr lvl="2">
              <a:spcAft>
                <a:spcPts val="500"/>
              </a:spcAft>
              <a:buSzPct val="100000"/>
              <a:buFont typeface="Arial" panose="020B0604020202020204" pitchFamily="34" charset="0"/>
              <a:buChar char="•"/>
            </a:pPr>
            <a:r>
              <a:rPr lang="en-US" altLang="en-US" dirty="0">
                <a:latin typeface="+mn-lt"/>
              </a:rPr>
              <a:t>Velocity of money (must fall)</a:t>
            </a:r>
          </a:p>
        </p:txBody>
      </p:sp>
    </p:spTree>
    <p:extLst>
      <p:ext uri="{BB962C8B-B14F-4D97-AF65-F5344CB8AC3E}">
        <p14:creationId xmlns:p14="http://schemas.microsoft.com/office/powerpoint/2010/main" val="11068526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D5CC3-7C64-EA37-9548-89D7E6EE8B85}"/>
              </a:ext>
            </a:extLst>
          </p:cNvPr>
          <p:cNvSpPr>
            <a:spLocks noGrp="1"/>
          </p:cNvSpPr>
          <p:nvPr>
            <p:ph type="title"/>
          </p:nvPr>
        </p:nvSpPr>
        <p:spPr/>
        <p:txBody>
          <a:bodyPr/>
          <a:lstStyle/>
          <a:p>
            <a:r>
              <a:rPr lang="en-US" dirty="0">
                <a:latin typeface="+mn-lt"/>
              </a:rPr>
              <a:t>Active Learning 2: Velocity of Money</a:t>
            </a:r>
          </a:p>
        </p:txBody>
      </p:sp>
      <p:sp>
        <p:nvSpPr>
          <p:cNvPr id="3" name="Content Placeholder 2">
            <a:extLst>
              <a:ext uri="{FF2B5EF4-FFF2-40B4-BE49-F238E27FC236}">
                <a16:creationId xmlns:a16="http://schemas.microsoft.com/office/drawing/2014/main" id="{1EBFC166-8246-7202-C1CD-8EE8366ABCE7}"/>
              </a:ext>
            </a:extLst>
          </p:cNvPr>
          <p:cNvSpPr>
            <a:spLocks noGrp="1"/>
          </p:cNvSpPr>
          <p:nvPr>
            <p:ph idx="1"/>
          </p:nvPr>
        </p:nvSpPr>
        <p:spPr/>
        <p:txBody>
          <a:bodyPr/>
          <a:lstStyle/>
          <a:p>
            <a:r>
              <a:rPr lang="en-US" dirty="0">
                <a:latin typeface="+mn-lt"/>
              </a:rPr>
              <a:t>Assume there is only one good in the economy, corn. The economy has enough labor, capital, and land to produce 1,800 bushels of corn. </a:t>
            </a:r>
            <a:r>
              <a:rPr lang="en-US" i="1" dirty="0">
                <a:latin typeface="+mn-lt"/>
              </a:rPr>
              <a:t>V</a:t>
            </a:r>
            <a:r>
              <a:rPr lang="en-US" dirty="0">
                <a:latin typeface="+mn-lt"/>
              </a:rPr>
              <a:t> is constant. In 2023, money supply is $3,600 and the price of corn is $8/bushel.</a:t>
            </a:r>
          </a:p>
          <a:p>
            <a:pPr lvl="1">
              <a:buFont typeface="Arial" panose="020B0604020202020204" pitchFamily="34" charset="0"/>
              <a:buChar char="•"/>
            </a:pPr>
            <a:r>
              <a:rPr lang="en-US" dirty="0">
                <a:latin typeface="+mn-lt"/>
              </a:rPr>
              <a:t>Compute nominal GDP and velocity in 2023</a:t>
            </a:r>
          </a:p>
        </p:txBody>
      </p:sp>
    </p:spTree>
    <p:extLst>
      <p:ext uri="{BB962C8B-B14F-4D97-AF65-F5344CB8AC3E}">
        <p14:creationId xmlns:p14="http://schemas.microsoft.com/office/powerpoint/2010/main" val="580401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D5CC3-7C64-EA37-9548-89D7E6EE8B85}"/>
              </a:ext>
            </a:extLst>
          </p:cNvPr>
          <p:cNvSpPr>
            <a:spLocks noGrp="1"/>
          </p:cNvSpPr>
          <p:nvPr>
            <p:ph type="title"/>
          </p:nvPr>
        </p:nvSpPr>
        <p:spPr/>
        <p:txBody>
          <a:bodyPr/>
          <a:lstStyle/>
          <a:p>
            <a:r>
              <a:rPr lang="en-US" dirty="0">
                <a:latin typeface="+mn-lt"/>
              </a:rPr>
              <a:t>Active Learning 2: Answers</a:t>
            </a:r>
          </a:p>
        </p:txBody>
      </p:sp>
      <p:sp>
        <p:nvSpPr>
          <p:cNvPr id="3" name="Content Placeholder 2">
            <a:extLst>
              <a:ext uri="{FF2B5EF4-FFF2-40B4-BE49-F238E27FC236}">
                <a16:creationId xmlns:a16="http://schemas.microsoft.com/office/drawing/2014/main" id="{1EBFC166-8246-7202-C1CD-8EE8366ABCE7}"/>
              </a:ext>
            </a:extLst>
          </p:cNvPr>
          <p:cNvSpPr>
            <a:spLocks noGrp="1"/>
          </p:cNvSpPr>
          <p:nvPr>
            <p:ph idx="1"/>
          </p:nvPr>
        </p:nvSpPr>
        <p:spPr/>
        <p:txBody>
          <a:bodyPr/>
          <a:lstStyle/>
          <a:p>
            <a:r>
              <a:rPr lang="en-US" dirty="0">
                <a:latin typeface="+mn-lt"/>
              </a:rPr>
              <a:t>Nominal GDP = </a:t>
            </a:r>
            <a:r>
              <a:rPr lang="en-US" i="1" dirty="0">
                <a:latin typeface="+mn-lt"/>
              </a:rPr>
              <a:t>P</a:t>
            </a:r>
            <a:r>
              <a:rPr lang="en-US" dirty="0">
                <a:latin typeface="+mn-lt"/>
              </a:rPr>
              <a:t> × </a:t>
            </a:r>
            <a:r>
              <a:rPr lang="en-US" i="1" dirty="0">
                <a:latin typeface="+mn-lt"/>
              </a:rPr>
              <a:t>Y</a:t>
            </a:r>
            <a:r>
              <a:rPr lang="en-US" dirty="0">
                <a:latin typeface="+mn-lt"/>
              </a:rPr>
              <a:t> = $8 x 1,800 = $14,400</a:t>
            </a:r>
          </a:p>
          <a:p>
            <a:r>
              <a:rPr lang="en-US" dirty="0">
                <a:latin typeface="+mn-lt"/>
              </a:rPr>
              <a:t>Velocity </a:t>
            </a:r>
            <a:r>
              <a:rPr lang="en-US" i="1" dirty="0">
                <a:latin typeface="+mn-lt"/>
              </a:rPr>
              <a:t>V</a:t>
            </a:r>
            <a:r>
              <a:rPr lang="en-US" dirty="0">
                <a:latin typeface="+mn-lt"/>
              </a:rPr>
              <a:t> = </a:t>
            </a:r>
            <a:r>
              <a:rPr lang="en-US" i="1" dirty="0">
                <a:latin typeface="+mn-lt"/>
              </a:rPr>
              <a:t>P</a:t>
            </a:r>
            <a:r>
              <a:rPr lang="en-US" dirty="0">
                <a:latin typeface="+mn-lt"/>
              </a:rPr>
              <a:t> × </a:t>
            </a:r>
            <a:r>
              <a:rPr lang="en-US" i="1" dirty="0">
                <a:latin typeface="+mn-lt"/>
              </a:rPr>
              <a:t>Y</a:t>
            </a:r>
            <a:r>
              <a:rPr lang="en-US" dirty="0">
                <a:latin typeface="+mn-lt"/>
              </a:rPr>
              <a:t> / </a:t>
            </a:r>
            <a:r>
              <a:rPr lang="en-US" i="1" dirty="0">
                <a:latin typeface="+mn-lt"/>
              </a:rPr>
              <a:t>M</a:t>
            </a:r>
            <a:r>
              <a:rPr lang="en-US" dirty="0">
                <a:latin typeface="+mn-lt"/>
              </a:rPr>
              <a:t> = $14,400 / $3,600 = 4</a:t>
            </a:r>
          </a:p>
        </p:txBody>
      </p:sp>
    </p:spTree>
    <p:extLst>
      <p:ext uri="{BB962C8B-B14F-4D97-AF65-F5344CB8AC3E}">
        <p14:creationId xmlns:p14="http://schemas.microsoft.com/office/powerpoint/2010/main" val="6531719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p:txBody>
          <a:bodyPr/>
          <a:lstStyle/>
          <a:p>
            <a:r>
              <a:rPr lang="en-US" sz="3600" dirty="0">
                <a:latin typeface="+mn-lt"/>
              </a:rPr>
              <a:t>Figure 3 Nominal GDP, the Quantity of Money, and the Velocity of Money</a:t>
            </a:r>
          </a:p>
        </p:txBody>
      </p:sp>
      <p:sp>
        <p:nvSpPr>
          <p:cNvPr id="3" name="Content Placeholder 2">
            <a:extLst>
              <a:ext uri="{FF2B5EF4-FFF2-40B4-BE49-F238E27FC236}">
                <a16:creationId xmlns:a16="http://schemas.microsoft.com/office/drawing/2014/main" id="{41D17C71-9629-B262-4B34-881E920892E5}"/>
              </a:ext>
            </a:extLst>
          </p:cNvPr>
          <p:cNvSpPr>
            <a:spLocks noGrp="1"/>
          </p:cNvSpPr>
          <p:nvPr>
            <p:ph sz="half" idx="1"/>
          </p:nvPr>
        </p:nvSpPr>
        <p:spPr>
          <a:xfrm>
            <a:off x="476843" y="1887674"/>
            <a:ext cx="11241915" cy="1463040"/>
          </a:xfrm>
        </p:spPr>
        <p:txBody>
          <a:bodyPr/>
          <a:lstStyle/>
          <a:p>
            <a:r>
              <a:rPr lang="en-US" sz="1800" b="0" dirty="0">
                <a:latin typeface="+mn-lt"/>
              </a:rPr>
              <a:t>This figure shows the nominal value of output as measured by nominal GDP, the quantity of money as measured by M2, and the velocity of money as measured by their ratio. For comparability, all three series have been scaled to equal 100 in 1959. Notice that nominal GDP and the quantity of money have grown substantially over this period, while velocity has been relatively stable.</a:t>
            </a:r>
          </a:p>
        </p:txBody>
      </p:sp>
      <p:pic>
        <p:nvPicPr>
          <p:cNvPr id="9" name="Picture 3" descr="The figure shows a line graph depicting three different sets of values over time, considering the pattern of nominal GDP, the money supply, here defined as M2 and the velocity of money.  The graph is plotted on a rectangular coordinate system.  The horizontal axis is the calendar year beginning in 1959 and going to 2019, in ten-year increments.  The vertical axis is a set of indexes for each of the three data series, set at a value of 100 for 1959.  Both nominal GDP rise significantly over this period—both are more than 40-times larger by 2019 as they were in 1959.  Comparatively, the velocity of money has been virtually unchanged over this same period.  There are fluctuations by its value has remained very nearly at the 100 index value; it is slightly below 100 during the latter period ending with 2019. The approximate M2 and Nominal GDP values, in that order are as follows:  1959: 100, 100; 1969:  250, 250; 1979:  700, 700; 1989:  1000, 1000; 1999: 2400, 2500; 2009: 4000, 4000; 2019: 7300, 7200.">
            <a:extLst>
              <a:ext uri="{FF2B5EF4-FFF2-40B4-BE49-F238E27FC236}">
                <a16:creationId xmlns:a16="http://schemas.microsoft.com/office/drawing/2014/main" id="{607C6269-E683-1C21-EF53-27F7D3256050}"/>
              </a:ext>
            </a:extLst>
          </p:cNvPr>
          <p:cNvPicPr>
            <a:picLocks noGrp="1" noChangeAspect="1"/>
          </p:cNvPicPr>
          <p:nvPr>
            <p:ph sz="half" idx="2"/>
          </p:nvPr>
        </p:nvPicPr>
        <p:blipFill>
          <a:blip r:embed="rId2"/>
          <a:stretch>
            <a:fillRect/>
          </a:stretch>
        </p:blipFill>
        <p:spPr>
          <a:xfrm>
            <a:off x="4133898" y="3101412"/>
            <a:ext cx="3927377" cy="2620962"/>
          </a:xfrm>
        </p:spPr>
      </p:pic>
      <p:sp>
        <p:nvSpPr>
          <p:cNvPr id="4" name="Content Placeholder 4">
            <a:extLst>
              <a:ext uri="{FF2B5EF4-FFF2-40B4-BE49-F238E27FC236}">
                <a16:creationId xmlns:a16="http://schemas.microsoft.com/office/drawing/2014/main" id="{D16DE95B-11E0-4BD0-9FEC-A22CE08F5F34}"/>
              </a:ext>
            </a:extLst>
          </p:cNvPr>
          <p:cNvSpPr>
            <a:spLocks noGrp="1"/>
          </p:cNvSpPr>
          <p:nvPr>
            <p:ph type="body" sz="quarter" idx="13"/>
          </p:nvPr>
        </p:nvSpPr>
        <p:spPr>
          <a:xfrm>
            <a:off x="2669448" y="5766618"/>
            <a:ext cx="6853104" cy="320040"/>
          </a:xfrm>
        </p:spPr>
        <p:txBody>
          <a:bodyPr/>
          <a:lstStyle/>
          <a:p>
            <a:pPr marL="0" indent="0">
              <a:buNone/>
            </a:pPr>
            <a:r>
              <a:rPr lang="en-US" sz="1600" dirty="0">
                <a:latin typeface="+mn-lt"/>
              </a:rPr>
              <a:t>Source: U.S. Department of Commerce; Federal Reserve Board.</a:t>
            </a:r>
          </a:p>
        </p:txBody>
      </p:sp>
    </p:spTree>
    <p:extLst>
      <p:ext uri="{BB962C8B-B14F-4D97-AF65-F5344CB8AC3E}">
        <p14:creationId xmlns:p14="http://schemas.microsoft.com/office/powerpoint/2010/main" val="39690860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A1F79-D2C6-836B-E902-779CBC160EAD}"/>
              </a:ext>
            </a:extLst>
          </p:cNvPr>
          <p:cNvSpPr>
            <a:spLocks noGrp="1"/>
          </p:cNvSpPr>
          <p:nvPr>
            <p:ph type="title"/>
          </p:nvPr>
        </p:nvSpPr>
        <p:spPr>
          <a:xfrm>
            <a:off x="701040" y="473245"/>
            <a:ext cx="10789920" cy="1217447"/>
          </a:xfrm>
        </p:spPr>
        <p:txBody>
          <a:bodyPr/>
          <a:lstStyle/>
          <a:p>
            <a:r>
              <a:rPr lang="en-US" dirty="0">
                <a:latin typeface="+mn-lt"/>
              </a:rPr>
              <a:t>Equilibrium Price Level and Inflation Rate (1 of 2)</a:t>
            </a:r>
          </a:p>
        </p:txBody>
      </p:sp>
      <p:sp>
        <p:nvSpPr>
          <p:cNvPr id="3" name="Content Placeholder 2">
            <a:extLst>
              <a:ext uri="{FF2B5EF4-FFF2-40B4-BE49-F238E27FC236}">
                <a16:creationId xmlns:a16="http://schemas.microsoft.com/office/drawing/2014/main" id="{0C189373-7A16-3C8F-E55A-FEEDE8CCB760}"/>
              </a:ext>
            </a:extLst>
          </p:cNvPr>
          <p:cNvSpPr>
            <a:spLocks noGrp="1"/>
          </p:cNvSpPr>
          <p:nvPr>
            <p:ph idx="1"/>
          </p:nvPr>
        </p:nvSpPr>
        <p:spPr/>
        <p:txBody>
          <a:bodyPr/>
          <a:lstStyle/>
          <a:p>
            <a:pPr marL="457200" indent="-457200">
              <a:buFont typeface="+mj-lt"/>
              <a:buAutoNum type="arabicPeriod"/>
            </a:pPr>
            <a:r>
              <a:rPr lang="en-US" dirty="0">
                <a:latin typeface="+mn-lt"/>
              </a:rPr>
              <a:t>Velocity of money</a:t>
            </a:r>
          </a:p>
          <a:p>
            <a:pPr lvl="1">
              <a:buFont typeface="Arial" panose="020B0604020202020204" pitchFamily="34" charset="0"/>
              <a:buChar char="•"/>
            </a:pPr>
            <a:r>
              <a:rPr lang="en-US" dirty="0">
                <a:latin typeface="+mn-lt"/>
              </a:rPr>
              <a:t>Relatively stable over time</a:t>
            </a:r>
          </a:p>
          <a:p>
            <a:pPr marL="457200" indent="-457200">
              <a:buFont typeface="+mj-lt"/>
              <a:buAutoNum type="arabicPeriod"/>
            </a:pPr>
            <a:r>
              <a:rPr lang="en-US" dirty="0">
                <a:latin typeface="+mn-lt"/>
              </a:rPr>
              <a:t>Changes in quantity of money (</a:t>
            </a:r>
            <a:r>
              <a:rPr lang="en-US" i="1" dirty="0">
                <a:latin typeface="+mn-lt"/>
              </a:rPr>
              <a:t>M)</a:t>
            </a:r>
          </a:p>
          <a:p>
            <a:pPr lvl="1">
              <a:buFont typeface="Arial" panose="020B0604020202020204" pitchFamily="34" charset="0"/>
              <a:buChar char="•"/>
            </a:pPr>
            <a:r>
              <a:rPr lang="en-US" dirty="0">
                <a:latin typeface="+mn-lt"/>
              </a:rPr>
              <a:t>Proportionate changes in nominal value of output (</a:t>
            </a:r>
            <a:r>
              <a:rPr lang="en-US" i="1" dirty="0">
                <a:latin typeface="+mn-lt"/>
              </a:rPr>
              <a:t>P</a:t>
            </a:r>
            <a:r>
              <a:rPr lang="en-US" dirty="0">
                <a:latin typeface="+mn-lt"/>
              </a:rPr>
              <a:t> × </a:t>
            </a:r>
            <a:r>
              <a:rPr lang="en-US" i="1" dirty="0">
                <a:latin typeface="+mn-lt"/>
              </a:rPr>
              <a:t>Y</a:t>
            </a:r>
            <a:r>
              <a:rPr lang="en-US" dirty="0">
                <a:latin typeface="+mn-lt"/>
              </a:rPr>
              <a:t>)</a:t>
            </a:r>
          </a:p>
          <a:p>
            <a:pPr marL="457200" indent="-457200">
              <a:buFont typeface="+mj-lt"/>
              <a:buAutoNum type="arabicPeriod"/>
            </a:pPr>
            <a:r>
              <a:rPr lang="en-US" dirty="0">
                <a:latin typeface="+mn-lt"/>
              </a:rPr>
              <a:t>Economy’s output of goods &amp; services (</a:t>
            </a:r>
            <a:r>
              <a:rPr lang="en-US" i="1" dirty="0">
                <a:latin typeface="+mn-lt"/>
              </a:rPr>
              <a:t>Y)</a:t>
            </a:r>
          </a:p>
          <a:p>
            <a:pPr lvl="1">
              <a:buFont typeface="Arial" panose="020B0604020202020204" pitchFamily="34" charset="0"/>
              <a:buChar char="•"/>
            </a:pPr>
            <a:r>
              <a:rPr lang="en-US" dirty="0">
                <a:latin typeface="+mn-lt"/>
              </a:rPr>
              <a:t>Primarily determined by factor supplies and production technology</a:t>
            </a:r>
          </a:p>
          <a:p>
            <a:pPr lvl="1">
              <a:buFont typeface="Arial" panose="020B0604020202020204" pitchFamily="34" charset="0"/>
              <a:buChar char="•"/>
            </a:pPr>
            <a:r>
              <a:rPr lang="en-US" dirty="0">
                <a:latin typeface="+mn-lt"/>
              </a:rPr>
              <a:t>Money does not affect output</a:t>
            </a:r>
          </a:p>
        </p:txBody>
      </p:sp>
    </p:spTree>
    <p:extLst>
      <p:ext uri="{BB962C8B-B14F-4D97-AF65-F5344CB8AC3E}">
        <p14:creationId xmlns:p14="http://schemas.microsoft.com/office/powerpoint/2010/main" val="42507714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F96C2-2476-BC8A-4938-B03C70DE7758}"/>
              </a:ext>
            </a:extLst>
          </p:cNvPr>
          <p:cNvSpPr>
            <a:spLocks noGrp="1"/>
          </p:cNvSpPr>
          <p:nvPr>
            <p:ph type="title"/>
          </p:nvPr>
        </p:nvSpPr>
        <p:spPr>
          <a:xfrm>
            <a:off x="701040" y="473245"/>
            <a:ext cx="10789920" cy="1217447"/>
          </a:xfrm>
        </p:spPr>
        <p:txBody>
          <a:bodyPr/>
          <a:lstStyle/>
          <a:p>
            <a:r>
              <a:rPr lang="en-US" dirty="0">
                <a:latin typeface="+mn-lt"/>
              </a:rPr>
              <a:t>Equilibrium Price Level and Inflation Rate (2 of 2)</a:t>
            </a:r>
          </a:p>
        </p:txBody>
      </p:sp>
      <p:sp>
        <p:nvSpPr>
          <p:cNvPr id="3" name="Content Placeholder 2">
            <a:extLst>
              <a:ext uri="{FF2B5EF4-FFF2-40B4-BE49-F238E27FC236}">
                <a16:creationId xmlns:a16="http://schemas.microsoft.com/office/drawing/2014/main" id="{47B7CB62-F447-C779-FDE4-B8D2CBB3D425}"/>
              </a:ext>
            </a:extLst>
          </p:cNvPr>
          <p:cNvSpPr>
            <a:spLocks noGrp="1"/>
          </p:cNvSpPr>
          <p:nvPr>
            <p:ph idx="1"/>
          </p:nvPr>
        </p:nvSpPr>
        <p:spPr/>
        <p:txBody>
          <a:bodyPr/>
          <a:lstStyle/>
          <a:p>
            <a:pPr marL="457200" indent="-457200">
              <a:buFont typeface="+mj-lt"/>
              <a:buAutoNum type="arabicPeriod" startAt="4"/>
            </a:pPr>
            <a:r>
              <a:rPr lang="en-US" dirty="0">
                <a:latin typeface="+mn-lt"/>
              </a:rPr>
              <a:t>Change in money supply (</a:t>
            </a:r>
            <a:r>
              <a:rPr lang="en-US" i="1" dirty="0">
                <a:latin typeface="+mn-lt"/>
              </a:rPr>
              <a:t>M)</a:t>
            </a:r>
          </a:p>
          <a:p>
            <a:pPr lvl="1">
              <a:buFont typeface="Arial" panose="020B0604020202020204" pitchFamily="34" charset="0"/>
              <a:buChar char="•"/>
            </a:pPr>
            <a:r>
              <a:rPr lang="en-US" dirty="0">
                <a:latin typeface="+mn-lt"/>
              </a:rPr>
              <a:t>Induces proportional changes in the nominal value of output (</a:t>
            </a:r>
            <a:r>
              <a:rPr lang="en-US" i="1" dirty="0">
                <a:latin typeface="+mn-lt"/>
              </a:rPr>
              <a:t>P</a:t>
            </a:r>
            <a:r>
              <a:rPr lang="en-US" dirty="0">
                <a:latin typeface="+mn-lt"/>
              </a:rPr>
              <a:t> × </a:t>
            </a:r>
            <a:r>
              <a:rPr lang="en-US" i="1" dirty="0">
                <a:latin typeface="+mn-lt"/>
              </a:rPr>
              <a:t>Y</a:t>
            </a:r>
            <a:r>
              <a:rPr lang="en-US" dirty="0">
                <a:latin typeface="+mn-lt"/>
              </a:rPr>
              <a:t>)</a:t>
            </a:r>
          </a:p>
          <a:p>
            <a:pPr lvl="1">
              <a:buFont typeface="Arial" panose="020B0604020202020204" pitchFamily="34" charset="0"/>
              <a:buChar char="•"/>
            </a:pPr>
            <a:r>
              <a:rPr lang="en-US" dirty="0">
                <a:latin typeface="+mn-lt"/>
              </a:rPr>
              <a:t>Reflected in changes in the price level (</a:t>
            </a:r>
            <a:r>
              <a:rPr lang="en-US" i="1" dirty="0">
                <a:latin typeface="+mn-lt"/>
              </a:rPr>
              <a:t>P</a:t>
            </a:r>
            <a:r>
              <a:rPr lang="en-US" dirty="0">
                <a:latin typeface="+mn-lt"/>
              </a:rPr>
              <a:t>)</a:t>
            </a:r>
          </a:p>
          <a:p>
            <a:pPr marL="457200" indent="-457200">
              <a:buFont typeface="+mj-lt"/>
              <a:buAutoNum type="arabicPeriod" startAt="5"/>
            </a:pPr>
            <a:r>
              <a:rPr lang="en-US" dirty="0">
                <a:latin typeface="+mn-lt"/>
              </a:rPr>
              <a:t>When the central bank increases the money supply rapidly</a:t>
            </a:r>
          </a:p>
          <a:p>
            <a:pPr lvl="1">
              <a:buFont typeface="Arial" panose="020B0604020202020204" pitchFamily="34" charset="0"/>
              <a:buChar char="•"/>
            </a:pPr>
            <a:r>
              <a:rPr lang="en-US" dirty="0">
                <a:latin typeface="+mn-lt"/>
              </a:rPr>
              <a:t>High rate of inflation</a:t>
            </a:r>
          </a:p>
        </p:txBody>
      </p:sp>
    </p:spTree>
    <p:extLst>
      <p:ext uri="{BB962C8B-B14F-4D97-AF65-F5344CB8AC3E}">
        <p14:creationId xmlns:p14="http://schemas.microsoft.com/office/powerpoint/2010/main" val="28718954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p:txBody>
          <a:bodyPr/>
          <a:lstStyle/>
          <a:p>
            <a:r>
              <a:rPr lang="en-US" dirty="0">
                <a:latin typeface="+mn-lt"/>
              </a:rPr>
              <a:t>Figure 4 Money and Prices during Four Hyperinflations</a:t>
            </a:r>
          </a:p>
        </p:txBody>
      </p:sp>
      <p:sp>
        <p:nvSpPr>
          <p:cNvPr id="3" name="Content Placeholder 2">
            <a:extLst>
              <a:ext uri="{FF2B5EF4-FFF2-40B4-BE49-F238E27FC236}">
                <a16:creationId xmlns:a16="http://schemas.microsoft.com/office/drawing/2014/main" id="{41D17C71-9629-B262-4B34-881E920892E5}"/>
              </a:ext>
            </a:extLst>
          </p:cNvPr>
          <p:cNvSpPr>
            <a:spLocks noGrp="1"/>
          </p:cNvSpPr>
          <p:nvPr>
            <p:ph sz="half" idx="1"/>
          </p:nvPr>
        </p:nvSpPr>
        <p:spPr>
          <a:xfrm>
            <a:off x="476844" y="1887674"/>
            <a:ext cx="5619156" cy="4129668"/>
          </a:xfrm>
        </p:spPr>
        <p:txBody>
          <a:bodyPr vert="horz" lIns="91440" tIns="45720" rIns="91440" bIns="45720" rtlCol="0" anchor="t">
            <a:noAutofit/>
          </a:bodyPr>
          <a:lstStyle/>
          <a:p>
            <a:r>
              <a:rPr lang="en-US" sz="2000" b="0" dirty="0">
                <a:latin typeface="+mn-lt"/>
              </a:rPr>
              <a:t>This figure shows the quantity of money and the price level during four hyperinflations. (Note that because these variables are graphed on logarithmic scales, equal vertical distances on the graph represent equal percentage changes in the variable.) In each case, the quantity of money and the price level move closely together. The strong association between these two variables is consistent with the quantity theory of money, which states that growth in the money supply is the primary cause of inflation.</a:t>
            </a:r>
          </a:p>
        </p:txBody>
      </p:sp>
      <p:pic>
        <p:nvPicPr>
          <p:cNvPr id="13" name="Picture 3" descr="The figure provides information on the quantity of money and the price levels for four countries that experienced episodes of hyperinflation during the 1920s.  There are four panels, one for each country and the plots are line graphs shown on a rectangular coordinate system.  Four each of the panels, the horizontal axis is the calendar year, from 1921 through 1925, in increments of one year.  The vertical axis is the index values for both the money supply and the price level; the scales vary based upon the experience in that country.  The first panel, panel (a), is for Austria.  The vertical axis here starts at the index value of 100 (for January 1921) and goes up to 100,000.  The values for both the price level and money supply rise significantly up through middle part of 1922, and from there both level off at just above 10,000.  Here are the values for Austria, with the money supply first and price level second: 1921: 100, 100; 1922: 800, 1500; 1923: 15,000, 25,000; 1924: 30,000, 30,500.  Panel (b) is for Hungary; the vertical axis starts at 100 (for July 1921) and goes up to 100,000.  Both indexes rise, at first slowly and then more rapidly through 1923.  In 1924, both slow and reach a plateau at just above 10,000; in this case, the price level is above the money supply.  Here are the values for Austria, with the money supply first and price level second: 1921:  100, 100; 1922: 250, 300; 1923: 650, 1,000; 1924: 9,500, 40,000; 1925: 40,000, 75,000.  Panel (c) is for Germany; the vertical axis starts at 100 (for January 1921) and goes up by a factor of 10,000 until it reaches 100,000,000,000,000.  Through 1921 and 1922, both price level and the money supply rise gradually. But approximately midway through 1923, both values rise dramatically from near 10,000 up to 1,000,000,000,000 over the course of the last six months of 1923 and the start of 1924.  From there both values cease to increase and track together through the rest of 1924 and through 1925.  Here are the values for Germany, with the money supply first and price level second: 1921: 100, 100; 1922: 1,000, 1,000; 1923: 7,500, 100,000; 1924: 1 trillion, 50 trillion.   Poland is shown in panel (d).  The vertical axis starts at 100 (for January 1921) and rises to 10,000,000.  Both indexes move together, rising significantly and consistently over the period from 1921 up through the end of 1923, when the level for each of these rises to 1,000,000.  Both data series are near level from there forward.  Here are the values for Poland, with the money supply first and price level second: 1921: 100, 100; 1922: 400, 600; 1923: 3,000, 3,000; 1924: 800,000, 1 million.">
            <a:extLst>
              <a:ext uri="{FF2B5EF4-FFF2-40B4-BE49-F238E27FC236}">
                <a16:creationId xmlns:a16="http://schemas.microsoft.com/office/drawing/2014/main" id="{10976BAB-C10D-0A60-2D22-FFF5D0CE4644}"/>
              </a:ext>
            </a:extLst>
          </p:cNvPr>
          <p:cNvPicPr>
            <a:picLocks noGrp="1" noChangeAspect="1"/>
          </p:cNvPicPr>
          <p:nvPr>
            <p:ph sz="half" idx="2"/>
          </p:nvPr>
        </p:nvPicPr>
        <p:blipFill>
          <a:blip r:embed="rId3"/>
          <a:stretch>
            <a:fillRect/>
          </a:stretch>
        </p:blipFill>
        <p:spPr>
          <a:xfrm>
            <a:off x="6385966" y="1722433"/>
            <a:ext cx="5266634" cy="3236158"/>
          </a:xfrm>
        </p:spPr>
      </p:pic>
      <p:sp>
        <p:nvSpPr>
          <p:cNvPr id="4" name="Content Placeholder 4">
            <a:extLst>
              <a:ext uri="{FF2B5EF4-FFF2-40B4-BE49-F238E27FC236}">
                <a16:creationId xmlns:a16="http://schemas.microsoft.com/office/drawing/2014/main" id="{F6C9B5DA-D06A-4C0A-9395-E85CE5EBEE67}"/>
              </a:ext>
            </a:extLst>
          </p:cNvPr>
          <p:cNvSpPr>
            <a:spLocks noGrp="1"/>
          </p:cNvSpPr>
          <p:nvPr>
            <p:ph type="body" sz="quarter" idx="13"/>
          </p:nvPr>
        </p:nvSpPr>
        <p:spPr>
          <a:xfrm>
            <a:off x="6033380" y="5047079"/>
            <a:ext cx="5971806" cy="1051560"/>
          </a:xfrm>
        </p:spPr>
        <p:txBody>
          <a:bodyPr/>
          <a:lstStyle/>
          <a:p>
            <a:pPr marL="0" indent="0">
              <a:buNone/>
            </a:pPr>
            <a:r>
              <a:rPr lang="en-US" sz="1600" dirty="0">
                <a:latin typeface="+mn-lt"/>
              </a:rPr>
              <a:t>Source: Adapted from Thomas J. Sargent, “The End of Four Big Inflations,” in Robert Hall, ed., Inflation (Chicago: University of Chicago Press, 1983), pp. 41–93. Each series is normalized to equal 100 for the initial observation.</a:t>
            </a:r>
          </a:p>
        </p:txBody>
      </p:sp>
    </p:spTree>
    <p:extLst>
      <p:ext uri="{BB962C8B-B14F-4D97-AF65-F5344CB8AC3E}">
        <p14:creationId xmlns:p14="http://schemas.microsoft.com/office/powerpoint/2010/main" val="1707583452"/>
      </p:ext>
    </p:extLst>
  </p:cSld>
  <p:clrMapOvr>
    <a:masterClrMapping/>
  </p:clrMapOvr>
  <p:extLst mod="1"/>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EFD51-D695-ACB7-1033-385404525C83}"/>
              </a:ext>
            </a:extLst>
          </p:cNvPr>
          <p:cNvSpPr>
            <a:spLocks noGrp="1"/>
          </p:cNvSpPr>
          <p:nvPr>
            <p:ph type="title"/>
          </p:nvPr>
        </p:nvSpPr>
        <p:spPr/>
        <p:txBody>
          <a:bodyPr/>
          <a:lstStyle/>
          <a:p>
            <a:r>
              <a:rPr lang="en-US" dirty="0">
                <a:latin typeface="+mn-lt"/>
              </a:rPr>
              <a:t>Active Learning 3: Quantity Theory of Money</a:t>
            </a:r>
          </a:p>
        </p:txBody>
      </p:sp>
      <p:sp>
        <p:nvSpPr>
          <p:cNvPr id="3" name="Content Placeholder 2">
            <a:extLst>
              <a:ext uri="{FF2B5EF4-FFF2-40B4-BE49-F238E27FC236}">
                <a16:creationId xmlns:a16="http://schemas.microsoft.com/office/drawing/2014/main" id="{7F095679-98C7-9A5A-83A9-992AD75A18E6}"/>
              </a:ext>
            </a:extLst>
          </p:cNvPr>
          <p:cNvSpPr>
            <a:spLocks noGrp="1"/>
          </p:cNvSpPr>
          <p:nvPr>
            <p:ph idx="1"/>
          </p:nvPr>
        </p:nvSpPr>
        <p:spPr/>
        <p:txBody>
          <a:bodyPr/>
          <a:lstStyle/>
          <a:p>
            <a:r>
              <a:rPr lang="en-US" dirty="0">
                <a:latin typeface="+mn-lt"/>
              </a:rPr>
              <a:t>Assume there is only one good in the economy, corn. The economy has enough labor, capital, and land to produce 1,800 bushels of corn. </a:t>
            </a:r>
            <a:r>
              <a:rPr lang="en-US" i="1" dirty="0">
                <a:latin typeface="+mn-lt"/>
              </a:rPr>
              <a:t>V</a:t>
            </a:r>
            <a:r>
              <a:rPr lang="en-US" dirty="0">
                <a:latin typeface="+mn-lt"/>
              </a:rPr>
              <a:t> is constant.  In 2023, money supply was $3,600 and the price of corn was $8/bushel. For 2024, the Fed increases money supply, money supply by 10%.  </a:t>
            </a:r>
          </a:p>
          <a:p>
            <a:pPr marL="914400" lvl="1" indent="-457200">
              <a:buFont typeface="+mj-lt"/>
              <a:buAutoNum type="alphaUcPeriod"/>
            </a:pPr>
            <a:r>
              <a:rPr lang="en-US" dirty="0">
                <a:latin typeface="+mn-lt"/>
              </a:rPr>
              <a:t>Compute the 2024 values of nominal GDP and </a:t>
            </a:r>
            <a:r>
              <a:rPr lang="en-US" i="1" dirty="0">
                <a:latin typeface="+mn-lt"/>
              </a:rPr>
              <a:t>P</a:t>
            </a:r>
          </a:p>
          <a:p>
            <a:pPr marL="914400" lvl="1" indent="-457200">
              <a:buFont typeface="+mj-lt"/>
              <a:buAutoNum type="alphaUcPeriod"/>
            </a:pPr>
            <a:r>
              <a:rPr lang="en-US" dirty="0">
                <a:latin typeface="+mn-lt"/>
              </a:rPr>
              <a:t>Compute the inflation rate for 2023–2024</a:t>
            </a:r>
          </a:p>
        </p:txBody>
      </p:sp>
    </p:spTree>
    <p:extLst>
      <p:ext uri="{BB962C8B-B14F-4D97-AF65-F5344CB8AC3E}">
        <p14:creationId xmlns:p14="http://schemas.microsoft.com/office/powerpoint/2010/main" val="3175372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35DC-232C-4319-AB7B-A66FDD0E4495}"/>
              </a:ext>
            </a:extLst>
          </p:cNvPr>
          <p:cNvSpPr>
            <a:spLocks noGrp="1"/>
          </p:cNvSpPr>
          <p:nvPr>
            <p:ph type="title"/>
          </p:nvPr>
        </p:nvSpPr>
        <p:spPr/>
        <p:txBody>
          <a:bodyPr/>
          <a:lstStyle/>
          <a:p>
            <a:r>
              <a:rPr lang="en-US" dirty="0">
                <a:latin typeface="+mn-lt"/>
              </a:rPr>
              <a:t>Chapter Objectives (2 of 2)</a:t>
            </a:r>
          </a:p>
        </p:txBody>
      </p:sp>
      <p:sp>
        <p:nvSpPr>
          <p:cNvPr id="3" name="Content Placeholder 2">
            <a:extLst>
              <a:ext uri="{FF2B5EF4-FFF2-40B4-BE49-F238E27FC236}">
                <a16:creationId xmlns:a16="http://schemas.microsoft.com/office/drawing/2014/main" id="{A68E82C8-1783-4D5D-9D67-D22430B88DA4}"/>
              </a:ext>
            </a:extLst>
          </p:cNvPr>
          <p:cNvSpPr>
            <a:spLocks noGrp="1"/>
          </p:cNvSpPr>
          <p:nvPr>
            <p:ph idx="1"/>
          </p:nvPr>
        </p:nvSpPr>
        <p:spPr/>
        <p:txBody>
          <a:bodyPr/>
          <a:lstStyle/>
          <a:p>
            <a:pPr>
              <a:spcBef>
                <a:spcPts val="800"/>
              </a:spcBef>
            </a:pPr>
            <a:r>
              <a:rPr lang="en-US" dirty="0">
                <a:latin typeface="+mn-lt"/>
              </a:rPr>
              <a:t>Calculate the impact of unexpected inflation using the Fisher effect.</a:t>
            </a:r>
          </a:p>
          <a:p>
            <a:pPr>
              <a:spcBef>
                <a:spcPts val="800"/>
              </a:spcBef>
            </a:pPr>
            <a:r>
              <a:rPr lang="en-US" dirty="0">
                <a:latin typeface="+mn-lt"/>
              </a:rPr>
              <a:t>Given a scenario, identify the cost of inflation being described.</a:t>
            </a:r>
          </a:p>
          <a:p>
            <a:pPr>
              <a:spcBef>
                <a:spcPts val="800"/>
              </a:spcBef>
            </a:pPr>
            <a:r>
              <a:rPr lang="en-US" dirty="0">
                <a:latin typeface="+mn-lt"/>
              </a:rPr>
              <a:t>Compare the results of a low-inflation scenario against a high-inflation scenario with regards to tax distortions.</a:t>
            </a:r>
          </a:p>
        </p:txBody>
      </p:sp>
    </p:spTree>
    <p:extLst>
      <p:ext uri="{BB962C8B-B14F-4D97-AF65-F5344CB8AC3E}">
        <p14:creationId xmlns:p14="http://schemas.microsoft.com/office/powerpoint/2010/main" val="32531702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EFD51-D695-ACB7-1033-385404525C83}"/>
              </a:ext>
            </a:extLst>
          </p:cNvPr>
          <p:cNvSpPr>
            <a:spLocks noGrp="1"/>
          </p:cNvSpPr>
          <p:nvPr>
            <p:ph type="title"/>
          </p:nvPr>
        </p:nvSpPr>
        <p:spPr/>
        <p:txBody>
          <a:bodyPr/>
          <a:lstStyle/>
          <a:p>
            <a:r>
              <a:rPr lang="en-US" dirty="0">
                <a:latin typeface="+mn-lt"/>
              </a:rPr>
              <a:t>Active Learning 3: Answers</a:t>
            </a:r>
          </a:p>
        </p:txBody>
      </p:sp>
      <p:sp>
        <p:nvSpPr>
          <p:cNvPr id="3" name="Content Placeholder 2">
            <a:extLst>
              <a:ext uri="{FF2B5EF4-FFF2-40B4-BE49-F238E27FC236}">
                <a16:creationId xmlns:a16="http://schemas.microsoft.com/office/drawing/2014/main" id="{7F095679-98C7-9A5A-83A9-992AD75A18E6}"/>
              </a:ext>
            </a:extLst>
          </p:cNvPr>
          <p:cNvSpPr>
            <a:spLocks noGrp="1"/>
          </p:cNvSpPr>
          <p:nvPr>
            <p:ph idx="1"/>
          </p:nvPr>
        </p:nvSpPr>
        <p:spPr>
          <a:xfrm>
            <a:off x="476843" y="1825625"/>
            <a:ext cx="11425105" cy="4351338"/>
          </a:xfrm>
        </p:spPr>
        <p:txBody>
          <a:bodyPr/>
          <a:lstStyle/>
          <a:p>
            <a:pPr marL="457200" indent="-457200">
              <a:spcBef>
                <a:spcPts val="500"/>
              </a:spcBef>
              <a:spcAft>
                <a:spcPts val="500"/>
              </a:spcAft>
              <a:buFont typeface="+mj-lt"/>
              <a:buAutoNum type="alphaUcPeriod"/>
            </a:pPr>
            <a:r>
              <a:rPr lang="en-US" dirty="0">
                <a:latin typeface="+mn-lt"/>
              </a:rPr>
              <a:t>Calculate velocity because it is constant from 2023 to 2024, then calculate nominal GDP for 2024, knowing the money supply increased by 10% to $3,960</a:t>
            </a:r>
          </a:p>
          <a:p>
            <a:pPr lvl="1">
              <a:spcAft>
                <a:spcPts val="500"/>
              </a:spcAft>
              <a:buFont typeface="Arial" panose="020B0604020202020204" pitchFamily="34" charset="0"/>
              <a:buChar char="•"/>
            </a:pPr>
            <a:r>
              <a:rPr lang="en-US" dirty="0">
                <a:latin typeface="+mn-lt"/>
              </a:rPr>
              <a:t>2023: </a:t>
            </a:r>
            <a:r>
              <a:rPr lang="en-US" i="1" dirty="0">
                <a:latin typeface="+mn-lt"/>
              </a:rPr>
              <a:t>P</a:t>
            </a:r>
            <a:r>
              <a:rPr lang="en-US" dirty="0">
                <a:latin typeface="+mn-lt"/>
              </a:rPr>
              <a:t> × </a:t>
            </a:r>
            <a:r>
              <a:rPr lang="en-US" i="1" dirty="0">
                <a:latin typeface="+mn-lt"/>
              </a:rPr>
              <a:t>Y</a:t>
            </a:r>
            <a:r>
              <a:rPr lang="en-US" dirty="0">
                <a:latin typeface="+mn-lt"/>
              </a:rPr>
              <a:t> = </a:t>
            </a:r>
            <a:r>
              <a:rPr lang="en-US" i="1" dirty="0">
                <a:latin typeface="+mn-lt"/>
              </a:rPr>
              <a:t>M</a:t>
            </a:r>
            <a:r>
              <a:rPr lang="en-US" dirty="0">
                <a:latin typeface="+mn-lt"/>
              </a:rPr>
              <a:t> × </a:t>
            </a:r>
            <a:r>
              <a:rPr lang="en-US" i="1" dirty="0">
                <a:latin typeface="+mn-lt"/>
              </a:rPr>
              <a:t>V</a:t>
            </a:r>
            <a:r>
              <a:rPr lang="en-US" dirty="0">
                <a:latin typeface="+mn-lt"/>
              </a:rPr>
              <a:t>, so 8 × 1,800 = 3,600 × </a:t>
            </a:r>
            <a:r>
              <a:rPr lang="en-US" i="1" dirty="0">
                <a:latin typeface="+mn-lt"/>
              </a:rPr>
              <a:t>V</a:t>
            </a:r>
            <a:r>
              <a:rPr lang="en-US" dirty="0">
                <a:latin typeface="+mn-lt"/>
              </a:rPr>
              <a:t>, therefore </a:t>
            </a:r>
            <a:r>
              <a:rPr lang="en-US" i="1" dirty="0">
                <a:latin typeface="+mn-lt"/>
              </a:rPr>
              <a:t>V</a:t>
            </a:r>
            <a:r>
              <a:rPr lang="en-US" dirty="0">
                <a:latin typeface="+mn-lt"/>
              </a:rPr>
              <a:t> = 4</a:t>
            </a:r>
          </a:p>
          <a:p>
            <a:pPr lvl="1">
              <a:spcAft>
                <a:spcPts val="500"/>
              </a:spcAft>
              <a:buFont typeface="Arial" panose="020B0604020202020204" pitchFamily="34" charset="0"/>
              <a:buChar char="•"/>
            </a:pPr>
            <a:r>
              <a:rPr lang="en-US" dirty="0">
                <a:latin typeface="+mn-lt"/>
              </a:rPr>
              <a:t>Nominal GDP 2024: </a:t>
            </a:r>
            <a:r>
              <a:rPr lang="en-US" i="1" dirty="0">
                <a:latin typeface="+mn-lt"/>
              </a:rPr>
              <a:t>P</a:t>
            </a:r>
            <a:r>
              <a:rPr lang="en-US" dirty="0">
                <a:latin typeface="+mn-lt"/>
              </a:rPr>
              <a:t> × </a:t>
            </a:r>
            <a:r>
              <a:rPr lang="en-US" i="1" dirty="0">
                <a:latin typeface="+mn-lt"/>
              </a:rPr>
              <a:t>Y</a:t>
            </a:r>
            <a:r>
              <a:rPr lang="en-US" dirty="0">
                <a:latin typeface="+mn-lt"/>
              </a:rPr>
              <a:t> = </a:t>
            </a:r>
            <a:r>
              <a:rPr lang="en-US" i="1" dirty="0">
                <a:latin typeface="+mn-lt"/>
              </a:rPr>
              <a:t>M</a:t>
            </a:r>
            <a:r>
              <a:rPr lang="en-US" dirty="0">
                <a:latin typeface="+mn-lt"/>
              </a:rPr>
              <a:t> × </a:t>
            </a:r>
            <a:r>
              <a:rPr lang="en-US" i="1" dirty="0">
                <a:latin typeface="+mn-lt"/>
              </a:rPr>
              <a:t>V</a:t>
            </a:r>
            <a:r>
              <a:rPr lang="en-US" dirty="0">
                <a:latin typeface="+mn-lt"/>
              </a:rPr>
              <a:t> = 3,960 × 4 = $15,840</a:t>
            </a:r>
          </a:p>
          <a:p>
            <a:pPr marL="457200" indent="-457200">
              <a:spcBef>
                <a:spcPts val="500"/>
              </a:spcBef>
              <a:spcAft>
                <a:spcPts val="500"/>
              </a:spcAft>
              <a:buFont typeface="+mj-lt"/>
              <a:buAutoNum type="alphaUcPeriod" startAt="2"/>
            </a:pPr>
            <a:r>
              <a:rPr lang="en-US" dirty="0">
                <a:latin typeface="+mn-lt"/>
              </a:rPr>
              <a:t>To calculate inflation rate we need the price of corn in 2023 ($8) and in 2024</a:t>
            </a:r>
          </a:p>
          <a:p>
            <a:pPr lvl="1">
              <a:spcAft>
                <a:spcPts val="500"/>
              </a:spcAft>
              <a:buFont typeface="Arial" panose="020B0604020202020204" pitchFamily="34" charset="0"/>
              <a:buChar char="•"/>
            </a:pPr>
            <a:r>
              <a:rPr lang="en-US" dirty="0">
                <a:latin typeface="+mn-lt"/>
              </a:rPr>
              <a:t>2024: </a:t>
            </a:r>
            <a:r>
              <a:rPr lang="en-US" i="1" dirty="0">
                <a:latin typeface="+mn-lt"/>
              </a:rPr>
              <a:t>P</a:t>
            </a:r>
            <a:r>
              <a:rPr lang="en-US" dirty="0">
                <a:latin typeface="+mn-lt"/>
              </a:rPr>
              <a:t> = </a:t>
            </a:r>
            <a:r>
              <a:rPr lang="en-US" i="1" dirty="0">
                <a:latin typeface="+mn-lt"/>
              </a:rPr>
              <a:t>M</a:t>
            </a:r>
            <a:r>
              <a:rPr lang="en-US" dirty="0">
                <a:latin typeface="+mn-lt"/>
              </a:rPr>
              <a:t> × </a:t>
            </a:r>
            <a:r>
              <a:rPr lang="en-US" i="1" dirty="0">
                <a:latin typeface="+mn-lt"/>
              </a:rPr>
              <a:t>V</a:t>
            </a:r>
            <a:r>
              <a:rPr lang="en-US" dirty="0">
                <a:latin typeface="+mn-lt"/>
              </a:rPr>
              <a:t> / </a:t>
            </a:r>
            <a:r>
              <a:rPr lang="en-US" i="1" dirty="0">
                <a:latin typeface="+mn-lt"/>
              </a:rPr>
              <a:t>Y</a:t>
            </a:r>
            <a:r>
              <a:rPr lang="en-US" dirty="0">
                <a:latin typeface="+mn-lt"/>
              </a:rPr>
              <a:t> = 15,840/1,800 = $8.80</a:t>
            </a:r>
          </a:p>
          <a:p>
            <a:pPr lvl="1">
              <a:spcAft>
                <a:spcPts val="500"/>
              </a:spcAft>
              <a:buFont typeface="Arial" panose="020B0604020202020204" pitchFamily="34" charset="0"/>
              <a:buChar char="•"/>
            </a:pPr>
            <a:r>
              <a:rPr lang="en-US" dirty="0">
                <a:latin typeface="+mn-lt"/>
              </a:rPr>
              <a:t>Inflation rate 2023-2024: (8.80 − 8.00)/8.00 = 10% (same as money supply)</a:t>
            </a:r>
          </a:p>
        </p:txBody>
      </p:sp>
    </p:spTree>
    <p:extLst>
      <p:ext uri="{BB962C8B-B14F-4D97-AF65-F5344CB8AC3E}">
        <p14:creationId xmlns:p14="http://schemas.microsoft.com/office/powerpoint/2010/main" val="27015873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9B8BB-EEFF-F75E-A44C-A45A1D351B44}"/>
              </a:ext>
            </a:extLst>
          </p:cNvPr>
          <p:cNvSpPr>
            <a:spLocks noGrp="1"/>
          </p:cNvSpPr>
          <p:nvPr>
            <p:ph type="title"/>
          </p:nvPr>
        </p:nvSpPr>
        <p:spPr/>
        <p:txBody>
          <a:bodyPr/>
          <a:lstStyle/>
          <a:p>
            <a:r>
              <a:rPr lang="en-US" dirty="0">
                <a:latin typeface="+mn-lt"/>
              </a:rPr>
              <a:t>The Inflation Tax</a:t>
            </a:r>
          </a:p>
        </p:txBody>
      </p:sp>
      <p:sp>
        <p:nvSpPr>
          <p:cNvPr id="3" name="Content Placeholder 2">
            <a:extLst>
              <a:ext uri="{FF2B5EF4-FFF2-40B4-BE49-F238E27FC236}">
                <a16:creationId xmlns:a16="http://schemas.microsoft.com/office/drawing/2014/main" id="{82FFE9ED-2B4C-9CEC-95D5-AAD966F85683}"/>
              </a:ext>
            </a:extLst>
          </p:cNvPr>
          <p:cNvSpPr>
            <a:spLocks noGrp="1"/>
          </p:cNvSpPr>
          <p:nvPr>
            <p:ph idx="1"/>
          </p:nvPr>
        </p:nvSpPr>
        <p:spPr/>
        <p:txBody>
          <a:bodyPr vert="horz" lIns="91440" tIns="45720" rIns="91440" bIns="45720" rtlCol="0" anchor="t">
            <a:noAutofit/>
          </a:bodyPr>
          <a:lstStyle/>
          <a:p>
            <a:r>
              <a:rPr lang="en-US" altLang="en-US" sz="2200" b="1" dirty="0">
                <a:solidFill>
                  <a:srgbClr val="C00000"/>
                </a:solidFill>
                <a:latin typeface="+mn-lt"/>
              </a:rPr>
              <a:t>Inflation tax*</a:t>
            </a:r>
          </a:p>
          <a:p>
            <a:pPr lvl="1">
              <a:buFont typeface="Arial" panose="020B0604020202020204" pitchFamily="34" charset="0"/>
              <a:buChar char="•"/>
            </a:pPr>
            <a:r>
              <a:rPr lang="en-US" altLang="en-US" sz="2200" dirty="0">
                <a:latin typeface="+mn-lt"/>
              </a:rPr>
              <a:t>Revenue the government raises by creating (printing) money</a:t>
            </a:r>
          </a:p>
          <a:p>
            <a:pPr lvl="1">
              <a:buFont typeface="Arial" panose="020B0604020202020204" pitchFamily="34" charset="0"/>
              <a:buChar char="•"/>
            </a:pPr>
            <a:r>
              <a:rPr lang="en-US" altLang="en-US" sz="2200" dirty="0">
                <a:latin typeface="+mn-lt"/>
              </a:rPr>
              <a:t>Like a tax on everyone who holds money</a:t>
            </a:r>
          </a:p>
          <a:p>
            <a:pPr lvl="2">
              <a:buSzPct val="100000"/>
              <a:buFont typeface="Arial" panose="020B0604020202020204" pitchFamily="34" charset="0"/>
              <a:buChar char="•"/>
            </a:pPr>
            <a:r>
              <a:rPr lang="en-US" altLang="en-US" sz="2200" dirty="0">
                <a:latin typeface="+mn-lt"/>
              </a:rPr>
              <a:t>When the government prints money</a:t>
            </a:r>
          </a:p>
          <a:p>
            <a:pPr lvl="2">
              <a:buSzPct val="100000"/>
              <a:buFont typeface="Arial" panose="020B0604020202020204" pitchFamily="34" charset="0"/>
              <a:buChar char="•"/>
            </a:pPr>
            <a:r>
              <a:rPr lang="en-US" altLang="en-US" sz="2200" dirty="0">
                <a:latin typeface="+mn-lt"/>
              </a:rPr>
              <a:t>The price level rises</a:t>
            </a:r>
          </a:p>
          <a:p>
            <a:pPr lvl="2">
              <a:buSzPct val="100000"/>
              <a:buFont typeface="Arial" panose="020B0604020202020204" pitchFamily="34" charset="0"/>
              <a:buChar char="•"/>
            </a:pPr>
            <a:r>
              <a:rPr lang="en-US" altLang="en-US" sz="2200" dirty="0">
                <a:latin typeface="+mn-lt"/>
              </a:rPr>
              <a:t>And the dollars in your wallet are less valuable</a:t>
            </a:r>
          </a:p>
          <a:p>
            <a:r>
              <a:rPr lang="en-US" altLang="en-US" sz="2200" dirty="0">
                <a:latin typeface="+mn-lt"/>
              </a:rPr>
              <a:t>In the U.S., the inflation tax today accounts for less than 3% of federal receipts</a:t>
            </a:r>
            <a:endParaRPr lang="en-US" altLang="en-US" sz="2200" dirty="0">
              <a:solidFill>
                <a:srgbClr val="282F7C"/>
              </a:solidFill>
              <a:latin typeface="+mn-lt"/>
            </a:endParaRPr>
          </a:p>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1600" dirty="0">
              <a:latin typeface="+mn-lt"/>
            </a:endParaRPr>
          </a:p>
        </p:txBody>
      </p:sp>
    </p:spTree>
    <p:extLst>
      <p:ext uri="{BB962C8B-B14F-4D97-AF65-F5344CB8AC3E}">
        <p14:creationId xmlns:p14="http://schemas.microsoft.com/office/powerpoint/2010/main" val="17658399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43CB4-1AB0-981D-AAB9-B837AC400C1F}"/>
              </a:ext>
            </a:extLst>
          </p:cNvPr>
          <p:cNvSpPr>
            <a:spLocks noGrp="1"/>
          </p:cNvSpPr>
          <p:nvPr>
            <p:ph type="title"/>
          </p:nvPr>
        </p:nvSpPr>
        <p:spPr/>
        <p:txBody>
          <a:bodyPr/>
          <a:lstStyle/>
          <a:p>
            <a:r>
              <a:rPr lang="en-US" dirty="0">
                <a:latin typeface="+mn-lt"/>
              </a:rPr>
              <a:t>The Fisher Effect (1 of 2)</a:t>
            </a:r>
          </a:p>
        </p:txBody>
      </p:sp>
      <p:sp>
        <p:nvSpPr>
          <p:cNvPr id="3" name="Content Placeholder 2">
            <a:extLst>
              <a:ext uri="{FF2B5EF4-FFF2-40B4-BE49-F238E27FC236}">
                <a16:creationId xmlns:a16="http://schemas.microsoft.com/office/drawing/2014/main" id="{504A3021-F6C7-5B27-3B69-820746E13AF4}"/>
              </a:ext>
            </a:extLst>
          </p:cNvPr>
          <p:cNvSpPr>
            <a:spLocks noGrp="1"/>
          </p:cNvSpPr>
          <p:nvPr>
            <p:ph idx="1"/>
          </p:nvPr>
        </p:nvSpPr>
        <p:spPr/>
        <p:txBody>
          <a:bodyPr/>
          <a:lstStyle/>
          <a:p>
            <a:r>
              <a:rPr lang="en-US" altLang="en-US" dirty="0">
                <a:latin typeface="+mn-lt"/>
              </a:rPr>
              <a:t>Principle of monetary neutrality</a:t>
            </a:r>
          </a:p>
          <a:p>
            <a:pPr lvl="1">
              <a:buFont typeface="Arial" panose="020B0604020202020204" pitchFamily="34" charset="0"/>
              <a:buChar char="•"/>
            </a:pPr>
            <a:r>
              <a:rPr lang="en-US" altLang="en-US" dirty="0">
                <a:latin typeface="+mn-lt"/>
              </a:rPr>
              <a:t>An increase in the rate of money growth raises the rate of inflation but does not affect any real variable</a:t>
            </a:r>
          </a:p>
          <a:p>
            <a:r>
              <a:rPr lang="en-US" altLang="en-US" dirty="0">
                <a:latin typeface="+mn-lt"/>
              </a:rPr>
              <a:t>Because</a:t>
            </a:r>
          </a:p>
          <a:p>
            <a:pPr lvl="1">
              <a:buFont typeface="Arial" panose="020B0604020202020204" pitchFamily="34" charset="0"/>
              <a:buChar char="•"/>
            </a:pPr>
            <a:r>
              <a:rPr lang="en-US" altLang="en-US" dirty="0">
                <a:latin typeface="+mn-lt"/>
              </a:rPr>
              <a:t>Real interest rate = Nominal interest rate – Inflation rate</a:t>
            </a:r>
          </a:p>
          <a:p>
            <a:r>
              <a:rPr lang="en-US" altLang="en-US" dirty="0">
                <a:latin typeface="+mn-lt"/>
              </a:rPr>
              <a:t>We get</a:t>
            </a:r>
          </a:p>
          <a:p>
            <a:pPr lvl="1">
              <a:buFont typeface="Arial" panose="020B0604020202020204" pitchFamily="34" charset="0"/>
              <a:buChar char="•"/>
            </a:pPr>
            <a:r>
              <a:rPr lang="en-US" altLang="en-US" dirty="0">
                <a:latin typeface="+mn-lt"/>
              </a:rPr>
              <a:t>Nominal interest rate = Real interest rate + Inflation rate</a:t>
            </a:r>
          </a:p>
        </p:txBody>
      </p:sp>
    </p:spTree>
    <p:extLst>
      <p:ext uri="{BB962C8B-B14F-4D97-AF65-F5344CB8AC3E}">
        <p14:creationId xmlns:p14="http://schemas.microsoft.com/office/powerpoint/2010/main" val="28935440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6F54C-01AE-A49E-545A-DEF55F9F4E0B}"/>
              </a:ext>
            </a:extLst>
          </p:cNvPr>
          <p:cNvSpPr>
            <a:spLocks noGrp="1"/>
          </p:cNvSpPr>
          <p:nvPr>
            <p:ph type="title"/>
          </p:nvPr>
        </p:nvSpPr>
        <p:spPr/>
        <p:txBody>
          <a:bodyPr/>
          <a:lstStyle/>
          <a:p>
            <a:r>
              <a:rPr lang="en-US" dirty="0">
                <a:latin typeface="+mn-lt"/>
              </a:rPr>
              <a:t>The Fisher Effect (2 of 2)</a:t>
            </a:r>
          </a:p>
        </p:txBody>
      </p:sp>
      <p:sp>
        <p:nvSpPr>
          <p:cNvPr id="3" name="Content Placeholder 2">
            <a:extLst>
              <a:ext uri="{FF2B5EF4-FFF2-40B4-BE49-F238E27FC236}">
                <a16:creationId xmlns:a16="http://schemas.microsoft.com/office/drawing/2014/main" id="{A02A4E1A-7734-2F53-0096-29495354DC7C}"/>
              </a:ext>
            </a:extLst>
          </p:cNvPr>
          <p:cNvSpPr>
            <a:spLocks noGrp="1"/>
          </p:cNvSpPr>
          <p:nvPr>
            <p:ph idx="1"/>
          </p:nvPr>
        </p:nvSpPr>
        <p:spPr/>
        <p:txBody>
          <a:bodyPr/>
          <a:lstStyle/>
          <a:p>
            <a:r>
              <a:rPr lang="en-US" altLang="en-US" b="1" dirty="0">
                <a:solidFill>
                  <a:srgbClr val="C00000"/>
                </a:solidFill>
                <a:latin typeface="+mn-lt"/>
              </a:rPr>
              <a:t>Fisher effect*</a:t>
            </a:r>
          </a:p>
          <a:p>
            <a:pPr lvl="1">
              <a:buFont typeface="Arial" panose="020B0604020202020204" pitchFamily="34" charset="0"/>
              <a:buChar char="•"/>
            </a:pPr>
            <a:r>
              <a:rPr lang="en-US" altLang="en-US" dirty="0">
                <a:latin typeface="+mn-lt"/>
              </a:rPr>
              <a:t>One-for-one adjustment of nominal interest rate to inflation rate</a:t>
            </a:r>
          </a:p>
          <a:p>
            <a:pPr lvl="1">
              <a:buFont typeface="Arial" panose="020B0604020202020204" pitchFamily="34" charset="0"/>
              <a:buChar char="•"/>
            </a:pPr>
            <a:r>
              <a:rPr lang="en-US" altLang="en-US" dirty="0">
                <a:latin typeface="+mn-lt"/>
              </a:rPr>
              <a:t>When the Fed increases the rate of money growth, long-run result is</a:t>
            </a:r>
          </a:p>
          <a:p>
            <a:pPr lvl="2">
              <a:buSzPct val="100000"/>
              <a:buFont typeface="Arial" panose="020B0604020202020204" pitchFamily="34" charset="0"/>
              <a:buChar char="•"/>
            </a:pPr>
            <a:r>
              <a:rPr lang="en-US" altLang="en-US" dirty="0">
                <a:latin typeface="+mn-lt"/>
              </a:rPr>
              <a:t>Higher inflation rate</a:t>
            </a:r>
          </a:p>
          <a:p>
            <a:pPr lvl="2">
              <a:buSzPct val="100000"/>
              <a:buFont typeface="Arial" panose="020B0604020202020204" pitchFamily="34" charset="0"/>
              <a:buChar char="•"/>
            </a:pPr>
            <a:r>
              <a:rPr lang="en-US" altLang="en-US" dirty="0">
                <a:latin typeface="+mn-lt"/>
              </a:rPr>
              <a:t>Higher nominal interest rate</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0" marR="0" lvl="0" indent="0" algn="l" defTabSz="914400" rtl="0" eaLnBrk="1" fontAlgn="auto" latinLnBrk="0" hangingPunct="1">
              <a:lnSpc>
                <a:spcPct val="100000"/>
              </a:lnSpc>
              <a:spcBef>
                <a:spcPts val="9000"/>
              </a:spcBef>
              <a:spcAft>
                <a:spcPts val="80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1600" dirty="0">
              <a:latin typeface="+mn-lt"/>
            </a:endParaRPr>
          </a:p>
        </p:txBody>
      </p:sp>
    </p:spTree>
    <p:extLst>
      <p:ext uri="{BB962C8B-B14F-4D97-AF65-F5344CB8AC3E}">
        <p14:creationId xmlns:p14="http://schemas.microsoft.com/office/powerpoint/2010/main" val="11815328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p:txBody>
          <a:bodyPr/>
          <a:lstStyle/>
          <a:p>
            <a:r>
              <a:rPr lang="en-US" dirty="0">
                <a:latin typeface="+mn-lt"/>
              </a:rPr>
              <a:t>Figure 5 The Nominal Interest Rate and the Inflation Rate</a:t>
            </a:r>
          </a:p>
        </p:txBody>
      </p:sp>
      <p:sp>
        <p:nvSpPr>
          <p:cNvPr id="3" name="Content Placeholder 2">
            <a:extLst>
              <a:ext uri="{FF2B5EF4-FFF2-40B4-BE49-F238E27FC236}">
                <a16:creationId xmlns:a16="http://schemas.microsoft.com/office/drawing/2014/main" id="{41D17C71-9629-B262-4B34-881E920892E5}"/>
              </a:ext>
            </a:extLst>
          </p:cNvPr>
          <p:cNvSpPr>
            <a:spLocks noGrp="1"/>
          </p:cNvSpPr>
          <p:nvPr>
            <p:ph sz="half" idx="1"/>
          </p:nvPr>
        </p:nvSpPr>
        <p:spPr>
          <a:xfrm>
            <a:off x="476843" y="1651706"/>
            <a:ext cx="11241915" cy="1217447"/>
          </a:xfrm>
        </p:spPr>
        <p:txBody>
          <a:bodyPr/>
          <a:lstStyle/>
          <a:p>
            <a:r>
              <a:rPr lang="en-US" sz="1800" b="0" dirty="0">
                <a:latin typeface="+mn-lt"/>
              </a:rPr>
              <a:t>This figure uses annual data since 1960 to show the nominal interest rate on three-month Treasury bills and the inflation rate as measured by the consumer price index. The close association between these two variables provides evidence for the Fisher effect: When the inflation rate rises, so does the nominal interest rate.</a:t>
            </a:r>
          </a:p>
        </p:txBody>
      </p:sp>
      <p:pic>
        <p:nvPicPr>
          <p:cNvPr id="8" name="Picture 3" descr="The figure shows a line graph with plots of two data series for the US from 1960 through 2020; the two plots are nominal interest rates and the inflation rate (the latter measured with the CPI).   This is to see how inflation and interest rates track, and in general, these two series track together. The graph is plotted on a rectangular coordinate system.  The horizontal axis is the calendar year beginning in 1960 and going to 2020, in five-year increments.  The vertical axis is shown in percentages per year, and the values start at 0 and go up to 15%.  Both series trend up through the 1970s, with substantial variation across years.  From 1980 forward, the trend is down, and fluctuations tend not to be as sharp on a year to year basis.  There are two peaks, one around 1975 and a second around 1980.  Approximate inflation and nominal interest rates, in that order, as percentage per year are as follows. 1960: 2%, 3%; 1965: 2%, 4.5%; 1970: 6%, 7%; 1975: 6.2%, 9.2%; 1980: 11.8%, 14.2%; 1985: 4%, 8%; 1990: 5.8%, 8%; 1995: 3%, 6%; 2000: 3.5%, 6.2%; 2005: 3.5%, 3.5%; 2010, 1%, 0%; 2015, 0%, 0%.; 2020, 3%, 0%.  Around 2008 inflation goes a little below the zero level.">
            <a:extLst>
              <a:ext uri="{FF2B5EF4-FFF2-40B4-BE49-F238E27FC236}">
                <a16:creationId xmlns:a16="http://schemas.microsoft.com/office/drawing/2014/main" id="{C568BACE-0DAB-9AE9-66F6-26232EFB0667}"/>
              </a:ext>
            </a:extLst>
          </p:cNvPr>
          <p:cNvPicPr>
            <a:picLocks noGrp="1" noChangeAspect="1"/>
          </p:cNvPicPr>
          <p:nvPr>
            <p:ph sz="half" idx="2"/>
          </p:nvPr>
        </p:nvPicPr>
        <p:blipFill>
          <a:blip r:embed="rId2"/>
          <a:stretch>
            <a:fillRect/>
          </a:stretch>
        </p:blipFill>
        <p:spPr>
          <a:xfrm>
            <a:off x="3630202" y="2924462"/>
            <a:ext cx="4931597" cy="2743200"/>
          </a:xfrm>
        </p:spPr>
      </p:pic>
      <p:sp>
        <p:nvSpPr>
          <p:cNvPr id="4" name="Content Placeholder 4">
            <a:extLst>
              <a:ext uri="{FF2B5EF4-FFF2-40B4-BE49-F238E27FC236}">
                <a16:creationId xmlns:a16="http://schemas.microsoft.com/office/drawing/2014/main" id="{1167D709-BF55-4E6C-8D29-C8384FF49F8A}"/>
              </a:ext>
            </a:extLst>
          </p:cNvPr>
          <p:cNvSpPr>
            <a:spLocks noGrp="1"/>
          </p:cNvSpPr>
          <p:nvPr>
            <p:ph type="body" sz="quarter" idx="13"/>
          </p:nvPr>
        </p:nvSpPr>
        <p:spPr>
          <a:xfrm>
            <a:off x="2758440" y="5751874"/>
            <a:ext cx="6675120" cy="320040"/>
          </a:xfrm>
        </p:spPr>
        <p:txBody>
          <a:bodyPr/>
          <a:lstStyle/>
          <a:p>
            <a:pPr marL="0" indent="0">
              <a:buNone/>
            </a:pPr>
            <a:r>
              <a:rPr lang="en-US" sz="1600" dirty="0">
                <a:latin typeface="+mn-lt"/>
              </a:rPr>
              <a:t>Source: U.S. Department of Treasury; U.S. Department of Labor.</a:t>
            </a:r>
          </a:p>
        </p:txBody>
      </p:sp>
    </p:spTree>
    <p:extLst>
      <p:ext uri="{BB962C8B-B14F-4D97-AF65-F5344CB8AC3E}">
        <p14:creationId xmlns:p14="http://schemas.microsoft.com/office/powerpoint/2010/main" val="2107225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17-2</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The Costs of Inflation</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32B95-9802-8EF6-7701-715C7DC34A07}"/>
              </a:ext>
            </a:extLst>
          </p:cNvPr>
          <p:cNvSpPr>
            <a:spLocks noGrp="1"/>
          </p:cNvSpPr>
          <p:nvPr>
            <p:ph type="title"/>
          </p:nvPr>
        </p:nvSpPr>
        <p:spPr/>
        <p:txBody>
          <a:bodyPr/>
          <a:lstStyle/>
          <a:p>
            <a:r>
              <a:rPr lang="en-US" dirty="0">
                <a:latin typeface="+mn-lt"/>
              </a:rPr>
              <a:t>A Fall in Purchasing Power? The Inflation Fallacy</a:t>
            </a:r>
          </a:p>
        </p:txBody>
      </p:sp>
      <p:sp>
        <p:nvSpPr>
          <p:cNvPr id="3" name="Content Placeholder 2">
            <a:extLst>
              <a:ext uri="{FF2B5EF4-FFF2-40B4-BE49-F238E27FC236}">
                <a16:creationId xmlns:a16="http://schemas.microsoft.com/office/drawing/2014/main" id="{978774E6-7969-0D48-0420-23084D919117}"/>
              </a:ext>
            </a:extLst>
          </p:cNvPr>
          <p:cNvSpPr>
            <a:spLocks noGrp="1"/>
          </p:cNvSpPr>
          <p:nvPr>
            <p:ph idx="1"/>
          </p:nvPr>
        </p:nvSpPr>
        <p:spPr/>
        <p:txBody>
          <a:bodyPr/>
          <a:lstStyle/>
          <a:p>
            <a:r>
              <a:rPr lang="en-US" altLang="en-US" dirty="0">
                <a:latin typeface="+mn-lt"/>
              </a:rPr>
              <a:t>Inflation fallacy</a:t>
            </a:r>
          </a:p>
          <a:p>
            <a:pPr lvl="1">
              <a:buFont typeface="Arial" panose="020B0604020202020204" pitchFamily="34" charset="0"/>
              <a:buChar char="•"/>
            </a:pPr>
            <a:r>
              <a:rPr lang="en-US" altLang="en-US" dirty="0">
                <a:latin typeface="+mn-lt"/>
              </a:rPr>
              <a:t>“Inflation robs people of the purchasing power of his hard-earned dollars”</a:t>
            </a:r>
          </a:p>
          <a:p>
            <a:r>
              <a:rPr lang="en-US" altLang="en-US" dirty="0">
                <a:latin typeface="+mn-lt"/>
              </a:rPr>
              <a:t>When prices rise</a:t>
            </a:r>
          </a:p>
          <a:p>
            <a:pPr lvl="1">
              <a:buFont typeface="Arial" panose="020B0604020202020204" pitchFamily="34" charset="0"/>
              <a:buChar char="•"/>
            </a:pPr>
            <a:r>
              <a:rPr lang="en-US" altLang="en-US" dirty="0">
                <a:latin typeface="+mn-lt"/>
              </a:rPr>
              <a:t>Buyers pay more </a:t>
            </a:r>
          </a:p>
          <a:p>
            <a:pPr lvl="1">
              <a:buFont typeface="Arial" panose="020B0604020202020204" pitchFamily="34" charset="0"/>
              <a:buChar char="•"/>
            </a:pPr>
            <a:r>
              <a:rPr lang="en-US" altLang="en-US" dirty="0">
                <a:latin typeface="+mn-lt"/>
              </a:rPr>
              <a:t>Sellers get more</a:t>
            </a:r>
          </a:p>
          <a:p>
            <a:r>
              <a:rPr lang="en-US" altLang="en-US" dirty="0">
                <a:latin typeface="+mn-lt"/>
              </a:rPr>
              <a:t>Inflation does not in itself reduce people’s real purchasing power</a:t>
            </a:r>
          </a:p>
        </p:txBody>
      </p:sp>
    </p:spTree>
    <p:extLst>
      <p:ext uri="{BB962C8B-B14F-4D97-AF65-F5344CB8AC3E}">
        <p14:creationId xmlns:p14="http://schemas.microsoft.com/office/powerpoint/2010/main" val="13867027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0467F-C415-7C67-5F2D-5BC68223DF0D}"/>
              </a:ext>
            </a:extLst>
          </p:cNvPr>
          <p:cNvSpPr>
            <a:spLocks noGrp="1"/>
          </p:cNvSpPr>
          <p:nvPr>
            <p:ph type="title"/>
          </p:nvPr>
        </p:nvSpPr>
        <p:spPr/>
        <p:txBody>
          <a:bodyPr/>
          <a:lstStyle/>
          <a:p>
            <a:r>
              <a:rPr lang="en-US" dirty="0">
                <a:latin typeface="+mn-lt"/>
              </a:rPr>
              <a:t>Shoeleather Costs</a:t>
            </a:r>
          </a:p>
        </p:txBody>
      </p:sp>
      <p:sp>
        <p:nvSpPr>
          <p:cNvPr id="3" name="Content Placeholder 2">
            <a:extLst>
              <a:ext uri="{FF2B5EF4-FFF2-40B4-BE49-F238E27FC236}">
                <a16:creationId xmlns:a16="http://schemas.microsoft.com/office/drawing/2014/main" id="{7C8FF89C-256A-6D80-7FC3-FAF771DE6600}"/>
              </a:ext>
            </a:extLst>
          </p:cNvPr>
          <p:cNvSpPr>
            <a:spLocks noGrp="1"/>
          </p:cNvSpPr>
          <p:nvPr>
            <p:ph idx="1"/>
          </p:nvPr>
        </p:nvSpPr>
        <p:spPr/>
        <p:txBody>
          <a:bodyPr/>
          <a:lstStyle/>
          <a:p>
            <a:r>
              <a:rPr lang="en-US" altLang="en-US" dirty="0">
                <a:latin typeface="+mn-lt"/>
              </a:rPr>
              <a:t>Inflation is like a tax on the holders of money</a:t>
            </a:r>
          </a:p>
          <a:p>
            <a:r>
              <a:rPr lang="en-US" altLang="en-US" dirty="0">
                <a:latin typeface="+mn-lt"/>
              </a:rPr>
              <a:t>Avoid the inflation tax </a:t>
            </a:r>
          </a:p>
          <a:p>
            <a:pPr lvl="1">
              <a:buFont typeface="Arial" panose="020B0604020202020204" pitchFamily="34" charset="0"/>
              <a:buChar char="•"/>
            </a:pPr>
            <a:r>
              <a:rPr lang="en-US" altLang="en-US" dirty="0">
                <a:latin typeface="+mn-lt"/>
              </a:rPr>
              <a:t>By holding less money (and go to the bank more often)</a:t>
            </a:r>
          </a:p>
          <a:p>
            <a:r>
              <a:rPr lang="en-US" altLang="en-US" b="1" dirty="0" err="1">
                <a:solidFill>
                  <a:srgbClr val="C00000"/>
                </a:solidFill>
                <a:latin typeface="+mn-lt"/>
              </a:rPr>
              <a:t>Shoeleather</a:t>
            </a:r>
            <a:r>
              <a:rPr lang="en-US" altLang="en-US" b="1" dirty="0">
                <a:solidFill>
                  <a:srgbClr val="C00000"/>
                </a:solidFill>
                <a:latin typeface="+mn-lt"/>
              </a:rPr>
              <a:t> costs*</a:t>
            </a:r>
          </a:p>
          <a:p>
            <a:pPr lvl="1">
              <a:buFont typeface="Arial" panose="020B0604020202020204" pitchFamily="34" charset="0"/>
              <a:buChar char="•"/>
            </a:pPr>
            <a:r>
              <a:rPr lang="en-US" altLang="en-US" dirty="0">
                <a:latin typeface="+mn-lt"/>
              </a:rPr>
              <a:t>Resources wasted when inflation encourages people to reduce their money holdings</a:t>
            </a:r>
          </a:p>
          <a:p>
            <a:pPr lvl="1">
              <a:buFont typeface="Arial" panose="020B0604020202020204" pitchFamily="34" charset="0"/>
              <a:buChar char="•"/>
            </a:pPr>
            <a:r>
              <a:rPr lang="en-US" altLang="en-US" dirty="0">
                <a:latin typeface="+mn-lt"/>
              </a:rPr>
              <a:t>Can be substantial in countries with hyperinflation</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0" marR="0" lvl="0" indent="0" algn="l" defTabSz="914400" rtl="0" eaLnBrk="1" fontAlgn="auto" latinLnBrk="0" hangingPunct="1">
              <a:lnSpc>
                <a:spcPct val="100000"/>
              </a:lnSpc>
              <a:spcBef>
                <a:spcPts val="24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1600" dirty="0">
              <a:latin typeface="+mn-lt"/>
            </a:endParaRPr>
          </a:p>
        </p:txBody>
      </p:sp>
    </p:spTree>
    <p:extLst>
      <p:ext uri="{BB962C8B-B14F-4D97-AF65-F5344CB8AC3E}">
        <p14:creationId xmlns:p14="http://schemas.microsoft.com/office/powerpoint/2010/main" val="22461497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0467F-C415-7C67-5F2D-5BC68223DF0D}"/>
              </a:ext>
            </a:extLst>
          </p:cNvPr>
          <p:cNvSpPr>
            <a:spLocks noGrp="1"/>
          </p:cNvSpPr>
          <p:nvPr>
            <p:ph type="title"/>
          </p:nvPr>
        </p:nvSpPr>
        <p:spPr/>
        <p:txBody>
          <a:bodyPr/>
          <a:lstStyle/>
          <a:p>
            <a:r>
              <a:rPr lang="en-US" dirty="0">
                <a:latin typeface="+mn-lt"/>
              </a:rPr>
              <a:t>Menu Costs</a:t>
            </a:r>
          </a:p>
        </p:txBody>
      </p:sp>
      <p:sp>
        <p:nvSpPr>
          <p:cNvPr id="3" name="Content Placeholder 2">
            <a:extLst>
              <a:ext uri="{FF2B5EF4-FFF2-40B4-BE49-F238E27FC236}">
                <a16:creationId xmlns:a16="http://schemas.microsoft.com/office/drawing/2014/main" id="{7C8FF89C-256A-6D80-7FC3-FAF771DE6600}"/>
              </a:ext>
            </a:extLst>
          </p:cNvPr>
          <p:cNvSpPr>
            <a:spLocks noGrp="1"/>
          </p:cNvSpPr>
          <p:nvPr>
            <p:ph idx="1"/>
          </p:nvPr>
        </p:nvSpPr>
        <p:spPr/>
        <p:txBody>
          <a:bodyPr/>
          <a:lstStyle/>
          <a:p>
            <a:pPr>
              <a:spcBef>
                <a:spcPts val="500"/>
              </a:spcBef>
              <a:spcAft>
                <a:spcPts val="500"/>
              </a:spcAft>
            </a:pPr>
            <a:r>
              <a:rPr lang="en-US" altLang="en-US" b="1" dirty="0">
                <a:solidFill>
                  <a:srgbClr val="C00000"/>
                </a:solidFill>
                <a:latin typeface="+mn-lt"/>
              </a:rPr>
              <a:t>Menu costs*</a:t>
            </a:r>
          </a:p>
          <a:p>
            <a:pPr lvl="1">
              <a:spcAft>
                <a:spcPts val="500"/>
              </a:spcAft>
              <a:buFont typeface="Arial" panose="020B0604020202020204" pitchFamily="34" charset="0"/>
              <a:buChar char="•"/>
            </a:pPr>
            <a:r>
              <a:rPr lang="en-US" altLang="en-US" dirty="0">
                <a:latin typeface="+mn-lt"/>
              </a:rPr>
              <a:t>Costs of changing prices</a:t>
            </a:r>
          </a:p>
          <a:p>
            <a:pPr lvl="1">
              <a:spcAft>
                <a:spcPts val="500"/>
              </a:spcAft>
              <a:buFont typeface="Arial" panose="020B0604020202020204" pitchFamily="34" charset="0"/>
              <a:buChar char="•"/>
            </a:pPr>
            <a:r>
              <a:rPr lang="en-US" altLang="en-US" dirty="0">
                <a:latin typeface="+mn-lt"/>
              </a:rPr>
              <a:t>Inflation increases menu costs that firms must bear</a:t>
            </a:r>
          </a:p>
          <a:p>
            <a:pPr lvl="1">
              <a:spcAft>
                <a:spcPts val="500"/>
              </a:spcAft>
              <a:buFont typeface="Arial" panose="020B0604020202020204" pitchFamily="34" charset="0"/>
              <a:buChar char="•"/>
            </a:pPr>
            <a:r>
              <a:rPr lang="en-US" altLang="en-US" dirty="0">
                <a:latin typeface="+mn-lt"/>
              </a:rPr>
              <a:t>Deciding on new prices</a:t>
            </a:r>
          </a:p>
          <a:p>
            <a:pPr lvl="1">
              <a:spcAft>
                <a:spcPts val="500"/>
              </a:spcAft>
              <a:buFont typeface="Arial" panose="020B0604020202020204" pitchFamily="34" charset="0"/>
              <a:buChar char="•"/>
            </a:pPr>
            <a:r>
              <a:rPr lang="en-US" altLang="en-US" dirty="0">
                <a:latin typeface="+mn-lt"/>
              </a:rPr>
              <a:t>Printing new price lists and catalogs</a:t>
            </a:r>
          </a:p>
          <a:p>
            <a:pPr lvl="1">
              <a:spcAft>
                <a:spcPts val="500"/>
              </a:spcAft>
              <a:buFont typeface="Arial" panose="020B0604020202020204" pitchFamily="34" charset="0"/>
              <a:buChar char="•"/>
            </a:pPr>
            <a:r>
              <a:rPr lang="en-US" altLang="en-US" dirty="0">
                <a:latin typeface="+mn-lt"/>
              </a:rPr>
              <a:t>Advertising the new prices</a:t>
            </a:r>
          </a:p>
          <a:p>
            <a:pPr lvl="1">
              <a:spcAft>
                <a:spcPts val="500"/>
              </a:spcAft>
              <a:buFont typeface="Arial" panose="020B0604020202020204" pitchFamily="34" charset="0"/>
              <a:buChar char="•"/>
            </a:pPr>
            <a:r>
              <a:rPr lang="en-US" altLang="en-US" dirty="0">
                <a:latin typeface="+mn-lt"/>
              </a:rPr>
              <a:t>Dealing with customer annoyance over price changes</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0" marR="0" lvl="0" indent="0" algn="l" defTabSz="914400" rtl="0" eaLnBrk="1" fontAlgn="auto" latinLnBrk="0" hangingPunct="1">
              <a:lnSpc>
                <a:spcPct val="100000"/>
              </a:lnSpc>
              <a:spcBef>
                <a:spcPts val="42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1600" dirty="0">
              <a:latin typeface="+mn-lt"/>
            </a:endParaRPr>
          </a:p>
        </p:txBody>
      </p:sp>
    </p:spTree>
    <p:extLst>
      <p:ext uri="{BB962C8B-B14F-4D97-AF65-F5344CB8AC3E}">
        <p14:creationId xmlns:p14="http://schemas.microsoft.com/office/powerpoint/2010/main" val="13252795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8FC3F-5323-F95A-BE29-5EAE802F00D3}"/>
              </a:ext>
            </a:extLst>
          </p:cNvPr>
          <p:cNvSpPr>
            <a:spLocks noGrp="1"/>
          </p:cNvSpPr>
          <p:nvPr>
            <p:ph type="title"/>
          </p:nvPr>
        </p:nvSpPr>
        <p:spPr/>
        <p:txBody>
          <a:bodyPr/>
          <a:lstStyle/>
          <a:p>
            <a:r>
              <a:rPr lang="en-US" dirty="0">
                <a:latin typeface="+mn-lt"/>
              </a:rPr>
              <a:t>Relative-Price Variability and the Misallocation of Resources</a:t>
            </a:r>
          </a:p>
        </p:txBody>
      </p:sp>
      <p:sp>
        <p:nvSpPr>
          <p:cNvPr id="3" name="Content Placeholder 2">
            <a:extLst>
              <a:ext uri="{FF2B5EF4-FFF2-40B4-BE49-F238E27FC236}">
                <a16:creationId xmlns:a16="http://schemas.microsoft.com/office/drawing/2014/main" id="{FD64C62D-FEDF-F9C5-F2F6-4DBDCBA128F7}"/>
              </a:ext>
            </a:extLst>
          </p:cNvPr>
          <p:cNvSpPr>
            <a:spLocks noGrp="1"/>
          </p:cNvSpPr>
          <p:nvPr>
            <p:ph idx="1"/>
          </p:nvPr>
        </p:nvSpPr>
        <p:spPr/>
        <p:txBody>
          <a:bodyPr/>
          <a:lstStyle/>
          <a:p>
            <a:r>
              <a:rPr lang="en-US" altLang="en-US" dirty="0">
                <a:latin typeface="+mn-lt"/>
              </a:rPr>
              <a:t>Misallocation of resources from relative-price variability</a:t>
            </a:r>
          </a:p>
          <a:p>
            <a:pPr lvl="1">
              <a:buFont typeface="Arial" panose="020B0604020202020204" pitchFamily="34" charset="0"/>
              <a:buChar char="•"/>
            </a:pPr>
            <a:r>
              <a:rPr lang="en-US" altLang="en-US" dirty="0">
                <a:latin typeface="+mn-lt"/>
              </a:rPr>
              <a:t>Firms don’t all raise prices at the same time, so relative prices can vary</a:t>
            </a:r>
          </a:p>
          <a:p>
            <a:pPr lvl="1">
              <a:buFont typeface="Arial" panose="020B0604020202020204" pitchFamily="34" charset="0"/>
              <a:buChar char="•"/>
            </a:pPr>
            <a:r>
              <a:rPr lang="en-US" altLang="en-US" dirty="0">
                <a:latin typeface="+mn-lt"/>
              </a:rPr>
              <a:t>The higher the inflation rate, the greater this swing in relative prices will be</a:t>
            </a:r>
          </a:p>
          <a:p>
            <a:pPr lvl="1">
              <a:buFont typeface="Arial" panose="020B0604020202020204" pitchFamily="34" charset="0"/>
              <a:buChar char="•"/>
            </a:pPr>
            <a:r>
              <a:rPr lang="en-US" altLang="en-US" dirty="0">
                <a:latin typeface="+mn-lt"/>
              </a:rPr>
              <a:t>Inflation distorts relative prices</a:t>
            </a:r>
          </a:p>
          <a:p>
            <a:pPr lvl="2">
              <a:buSzPct val="100000"/>
              <a:buFont typeface="Arial" panose="020B0604020202020204" pitchFamily="34" charset="0"/>
              <a:buChar char="•"/>
            </a:pPr>
            <a:r>
              <a:rPr lang="en-US" altLang="en-US" dirty="0">
                <a:latin typeface="+mn-lt"/>
              </a:rPr>
              <a:t>Consumer decisions are distorted</a:t>
            </a:r>
          </a:p>
          <a:p>
            <a:pPr lvl="2">
              <a:buSzPct val="100000"/>
              <a:buFont typeface="Arial" panose="020B0604020202020204" pitchFamily="34" charset="0"/>
              <a:buChar char="•"/>
            </a:pPr>
            <a:r>
              <a:rPr lang="en-US" altLang="en-US" dirty="0">
                <a:latin typeface="+mn-lt"/>
              </a:rPr>
              <a:t>Markets are less able to allocate resources to their best use</a:t>
            </a:r>
          </a:p>
        </p:txBody>
      </p:sp>
    </p:spTree>
    <p:extLst>
      <p:ext uri="{BB962C8B-B14F-4D97-AF65-F5344CB8AC3E}">
        <p14:creationId xmlns:p14="http://schemas.microsoft.com/office/powerpoint/2010/main" val="1983504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17-1</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The Classical Theory of Inflation</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A0EA8-BB0A-A58A-6B7C-89DABE7CC7C1}"/>
              </a:ext>
            </a:extLst>
          </p:cNvPr>
          <p:cNvSpPr>
            <a:spLocks noGrp="1"/>
          </p:cNvSpPr>
          <p:nvPr>
            <p:ph type="title"/>
          </p:nvPr>
        </p:nvSpPr>
        <p:spPr/>
        <p:txBody>
          <a:bodyPr/>
          <a:lstStyle/>
          <a:p>
            <a:r>
              <a:rPr lang="en-US" dirty="0">
                <a:latin typeface="+mn-lt"/>
              </a:rPr>
              <a:t>Inflation-Induced Tax Distortions (1 of 2)</a:t>
            </a:r>
          </a:p>
        </p:txBody>
      </p:sp>
      <p:sp>
        <p:nvSpPr>
          <p:cNvPr id="3" name="Content Placeholder 2">
            <a:extLst>
              <a:ext uri="{FF2B5EF4-FFF2-40B4-BE49-F238E27FC236}">
                <a16:creationId xmlns:a16="http://schemas.microsoft.com/office/drawing/2014/main" id="{FE251231-86D9-7C8C-5A99-0DC80C63BD30}"/>
              </a:ext>
            </a:extLst>
          </p:cNvPr>
          <p:cNvSpPr>
            <a:spLocks noGrp="1"/>
          </p:cNvSpPr>
          <p:nvPr>
            <p:ph idx="1"/>
          </p:nvPr>
        </p:nvSpPr>
        <p:spPr/>
        <p:txBody>
          <a:bodyPr/>
          <a:lstStyle/>
          <a:p>
            <a:r>
              <a:rPr lang="en-US" altLang="en-US" dirty="0">
                <a:latin typeface="+mn-lt"/>
              </a:rPr>
              <a:t>Inflation makes nominal income grow faster than real income</a:t>
            </a:r>
          </a:p>
          <a:p>
            <a:r>
              <a:rPr lang="en-US" altLang="en-US" dirty="0">
                <a:latin typeface="+mn-lt"/>
              </a:rPr>
              <a:t>Taxes are based on nominal income, and some are not adjusted for inflation</a:t>
            </a:r>
          </a:p>
          <a:p>
            <a:r>
              <a:rPr lang="en-US" altLang="en-US" dirty="0">
                <a:latin typeface="+mn-lt"/>
              </a:rPr>
              <a:t>So, inflation causes people to pay more taxes even when their real incomes don’t increase</a:t>
            </a:r>
          </a:p>
        </p:txBody>
      </p:sp>
    </p:spTree>
    <p:extLst>
      <p:ext uri="{BB962C8B-B14F-4D97-AF65-F5344CB8AC3E}">
        <p14:creationId xmlns:p14="http://schemas.microsoft.com/office/powerpoint/2010/main" val="23458577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A0EA8-BB0A-A58A-6B7C-89DABE7CC7C1}"/>
              </a:ext>
            </a:extLst>
          </p:cNvPr>
          <p:cNvSpPr>
            <a:spLocks noGrp="1"/>
          </p:cNvSpPr>
          <p:nvPr>
            <p:ph type="title"/>
          </p:nvPr>
        </p:nvSpPr>
        <p:spPr/>
        <p:txBody>
          <a:bodyPr/>
          <a:lstStyle/>
          <a:p>
            <a:r>
              <a:rPr lang="en-US" dirty="0">
                <a:latin typeface="+mn-lt"/>
              </a:rPr>
              <a:t>Inflation-Induced Tax Distortions (2 of 2)</a:t>
            </a:r>
          </a:p>
        </p:txBody>
      </p:sp>
      <p:sp>
        <p:nvSpPr>
          <p:cNvPr id="3" name="Content Placeholder 2">
            <a:extLst>
              <a:ext uri="{FF2B5EF4-FFF2-40B4-BE49-F238E27FC236}">
                <a16:creationId xmlns:a16="http://schemas.microsoft.com/office/drawing/2014/main" id="{FE251231-86D9-7C8C-5A99-0DC80C63BD30}"/>
              </a:ext>
            </a:extLst>
          </p:cNvPr>
          <p:cNvSpPr>
            <a:spLocks noGrp="1"/>
          </p:cNvSpPr>
          <p:nvPr>
            <p:ph idx="1"/>
          </p:nvPr>
        </p:nvSpPr>
        <p:spPr/>
        <p:txBody>
          <a:bodyPr/>
          <a:lstStyle/>
          <a:p>
            <a:r>
              <a:rPr lang="en-US" altLang="en-US" dirty="0">
                <a:latin typeface="+mn-lt"/>
              </a:rPr>
              <a:t>Tax treatment of capital gains</a:t>
            </a:r>
          </a:p>
          <a:p>
            <a:pPr lvl="1">
              <a:buFont typeface="Arial" panose="020B0604020202020204" pitchFamily="34" charset="0"/>
              <a:buChar char="•"/>
            </a:pPr>
            <a:r>
              <a:rPr lang="en-US" altLang="en-US" dirty="0">
                <a:latin typeface="+mn-lt"/>
              </a:rPr>
              <a:t>Capital gains are profits</a:t>
            </a:r>
          </a:p>
          <a:p>
            <a:pPr lvl="1">
              <a:buFont typeface="Arial" panose="020B0604020202020204" pitchFamily="34" charset="0"/>
              <a:buChar char="•"/>
            </a:pPr>
            <a:r>
              <a:rPr lang="en-US" altLang="en-US" dirty="0">
                <a:latin typeface="+mn-lt"/>
              </a:rPr>
              <a:t>Inflation exaggerates the size of capital gains</a:t>
            </a:r>
          </a:p>
          <a:p>
            <a:pPr lvl="1">
              <a:buFont typeface="Arial" panose="020B0604020202020204" pitchFamily="34" charset="0"/>
              <a:buChar char="•"/>
            </a:pPr>
            <a:r>
              <a:rPr lang="en-US" altLang="en-US" dirty="0">
                <a:latin typeface="+mn-lt"/>
              </a:rPr>
              <a:t>Increases the tax burden</a:t>
            </a:r>
          </a:p>
          <a:p>
            <a:r>
              <a:rPr lang="en-US" altLang="en-US" dirty="0">
                <a:latin typeface="+mn-lt"/>
              </a:rPr>
              <a:t>Tax treatment of interest income</a:t>
            </a:r>
          </a:p>
          <a:p>
            <a:pPr lvl="1">
              <a:buFont typeface="Arial" panose="020B0604020202020204" pitchFamily="34" charset="0"/>
              <a:buChar char="•"/>
            </a:pPr>
            <a:r>
              <a:rPr lang="en-US" altLang="en-US" dirty="0">
                <a:latin typeface="+mn-lt"/>
              </a:rPr>
              <a:t>Treated as income</a:t>
            </a:r>
          </a:p>
          <a:p>
            <a:pPr lvl="1">
              <a:buFont typeface="Arial" panose="020B0604020202020204" pitchFamily="34" charset="0"/>
              <a:buChar char="•"/>
            </a:pPr>
            <a:r>
              <a:rPr lang="en-US" altLang="en-US" dirty="0">
                <a:latin typeface="+mn-lt"/>
              </a:rPr>
              <a:t>Inflation tends to discourage people from saving</a:t>
            </a:r>
          </a:p>
        </p:txBody>
      </p:sp>
    </p:spTree>
    <p:extLst>
      <p:ext uri="{BB962C8B-B14F-4D97-AF65-F5344CB8AC3E}">
        <p14:creationId xmlns:p14="http://schemas.microsoft.com/office/powerpoint/2010/main" val="2998167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5D08B-37BE-969D-0E60-F1767689909E}"/>
              </a:ext>
            </a:extLst>
          </p:cNvPr>
          <p:cNvSpPr>
            <a:spLocks noGrp="1"/>
          </p:cNvSpPr>
          <p:nvPr>
            <p:ph type="title"/>
          </p:nvPr>
        </p:nvSpPr>
        <p:spPr/>
        <p:txBody>
          <a:bodyPr/>
          <a:lstStyle/>
          <a:p>
            <a:r>
              <a:rPr lang="en-US" dirty="0">
                <a:latin typeface="+mn-lt"/>
              </a:rPr>
              <a:t>Table 1 How Inflation Raises the Tax Burden on Saving</a:t>
            </a:r>
          </a:p>
        </p:txBody>
      </p:sp>
      <p:sp>
        <p:nvSpPr>
          <p:cNvPr id="3" name="Content Placeholder 2">
            <a:extLst>
              <a:ext uri="{FF2B5EF4-FFF2-40B4-BE49-F238E27FC236}">
                <a16:creationId xmlns:a16="http://schemas.microsoft.com/office/drawing/2014/main" id="{3D90EF91-B6BA-D725-3AF5-8EC8188BD246}"/>
              </a:ext>
            </a:extLst>
          </p:cNvPr>
          <p:cNvSpPr>
            <a:spLocks noGrp="1"/>
          </p:cNvSpPr>
          <p:nvPr>
            <p:ph sz="half" idx="1"/>
          </p:nvPr>
        </p:nvSpPr>
        <p:spPr>
          <a:xfrm>
            <a:off x="476843" y="1825625"/>
            <a:ext cx="4552357" cy="4351338"/>
          </a:xfrm>
        </p:spPr>
        <p:txBody>
          <a:bodyPr/>
          <a:lstStyle/>
          <a:p>
            <a:r>
              <a:rPr lang="en-US" dirty="0">
                <a:latin typeface="+mn-lt"/>
              </a:rPr>
              <a:t>In the presence of zero inflation, a 25 percent tax on interest income reduces the real interest rate from 4 percent to 3 percent.</a:t>
            </a:r>
          </a:p>
          <a:p>
            <a:r>
              <a:rPr lang="en-US" dirty="0">
                <a:latin typeface="+mn-lt"/>
              </a:rPr>
              <a:t>In the presence of 8 percent inflation, the same tax reduces the real interest rate from 4 percent to 1 percent.</a:t>
            </a:r>
          </a:p>
        </p:txBody>
      </p:sp>
      <p:graphicFrame>
        <p:nvGraphicFramePr>
          <p:cNvPr id="5" name="Table 3">
            <a:extLst>
              <a:ext uri="{FF2B5EF4-FFF2-40B4-BE49-F238E27FC236}">
                <a16:creationId xmlns:a16="http://schemas.microsoft.com/office/drawing/2014/main" id="{2F690C55-B5B3-4E91-E208-D874886FBDBD}"/>
              </a:ext>
            </a:extLst>
          </p:cNvPr>
          <p:cNvGraphicFramePr>
            <a:graphicFrameLocks noGrp="1"/>
          </p:cNvGraphicFramePr>
          <p:nvPr>
            <p:ph sz="half" idx="2"/>
            <p:extLst>
              <p:ext uri="{D42A27DB-BD31-4B8C-83A1-F6EECF244321}">
                <p14:modId xmlns:p14="http://schemas.microsoft.com/office/powerpoint/2010/main" val="460591727"/>
              </p:ext>
            </p:extLst>
          </p:nvPr>
        </p:nvGraphicFramePr>
        <p:xfrm>
          <a:off x="5147190" y="1956161"/>
          <a:ext cx="6858000" cy="4053840"/>
        </p:xfrm>
        <a:graphic>
          <a:graphicData uri="http://schemas.openxmlformats.org/drawingml/2006/table">
            <a:tbl>
              <a:tblPr firstRow="1" bandRow="1">
                <a:tableStyleId>{5C22544A-7EE6-4342-B048-85BDC9FD1C3A}</a:tableStyleId>
              </a:tblPr>
              <a:tblGrid>
                <a:gridCol w="3566160">
                  <a:extLst>
                    <a:ext uri="{9D8B030D-6E8A-4147-A177-3AD203B41FA5}">
                      <a16:colId xmlns:a16="http://schemas.microsoft.com/office/drawing/2014/main" val="3051470844"/>
                    </a:ext>
                  </a:extLst>
                </a:gridCol>
                <a:gridCol w="1645920">
                  <a:extLst>
                    <a:ext uri="{9D8B030D-6E8A-4147-A177-3AD203B41FA5}">
                      <a16:colId xmlns:a16="http://schemas.microsoft.com/office/drawing/2014/main" val="832950488"/>
                    </a:ext>
                  </a:extLst>
                </a:gridCol>
                <a:gridCol w="1645920">
                  <a:extLst>
                    <a:ext uri="{9D8B030D-6E8A-4147-A177-3AD203B41FA5}">
                      <a16:colId xmlns:a16="http://schemas.microsoft.com/office/drawing/2014/main" val="83838471"/>
                    </a:ext>
                  </a:extLst>
                </a:gridCol>
              </a:tblGrid>
              <a:tr h="391832">
                <a:tc>
                  <a:txBody>
                    <a:bodyPr/>
                    <a:lstStyle/>
                    <a:p>
                      <a:endParaRPr lang="en-US" sz="1600" dirty="0"/>
                    </a:p>
                  </a:txBody>
                  <a:tcPr marL="64637" marR="64637"/>
                </a:tc>
                <a:tc>
                  <a:txBody>
                    <a:bodyPr/>
                    <a:lstStyle/>
                    <a:p>
                      <a:pPr algn="ctr"/>
                      <a:r>
                        <a:rPr lang="en-US" sz="1600" dirty="0"/>
                        <a:t>Economy A</a:t>
                      </a:r>
                    </a:p>
                    <a:p>
                      <a:pPr algn="ctr"/>
                      <a:r>
                        <a:rPr lang="en-US" sz="1600" dirty="0"/>
                        <a:t>(zero inflation)</a:t>
                      </a:r>
                    </a:p>
                  </a:txBody>
                  <a:tcPr marL="64637" marR="64637"/>
                </a:tc>
                <a:tc>
                  <a:txBody>
                    <a:bodyPr/>
                    <a:lstStyle/>
                    <a:p>
                      <a:pPr algn="ctr"/>
                      <a:r>
                        <a:rPr lang="en-US" sz="1600" dirty="0"/>
                        <a:t>Economy B</a:t>
                      </a:r>
                    </a:p>
                    <a:p>
                      <a:pPr algn="ctr"/>
                      <a:r>
                        <a:rPr lang="en-US" sz="1600" dirty="0"/>
                        <a:t>(high inflation)</a:t>
                      </a:r>
                    </a:p>
                  </a:txBody>
                  <a:tcPr marL="64637" marR="64637"/>
                </a:tc>
                <a:extLst>
                  <a:ext uri="{0D108BD9-81ED-4DB2-BD59-A6C34878D82A}">
                    <a16:rowId xmlns:a16="http://schemas.microsoft.com/office/drawing/2014/main" val="77584509"/>
                  </a:ext>
                </a:extLst>
              </a:tr>
              <a:tr h="250910">
                <a:tc>
                  <a:txBody>
                    <a:bodyPr/>
                    <a:lstStyle/>
                    <a:p>
                      <a:r>
                        <a:rPr lang="en-US" sz="1600" dirty="0"/>
                        <a:t>Real interest rate</a:t>
                      </a:r>
                    </a:p>
                  </a:txBody>
                  <a:tcPr marL="64637" marR="64637"/>
                </a:tc>
                <a:tc>
                  <a:txBody>
                    <a:bodyPr/>
                    <a:lstStyle/>
                    <a:p>
                      <a:pPr algn="r"/>
                      <a:r>
                        <a:rPr lang="en-CA" sz="1600" dirty="0"/>
                        <a:t>4%</a:t>
                      </a:r>
                      <a:endParaRPr lang="en-US" sz="1600" dirty="0"/>
                    </a:p>
                  </a:txBody>
                  <a:tcPr marL="64637" marR="504171"/>
                </a:tc>
                <a:tc>
                  <a:txBody>
                    <a:bodyPr/>
                    <a:lstStyle/>
                    <a:p>
                      <a:pPr algn="r"/>
                      <a:r>
                        <a:rPr lang="en-CA" sz="1600" dirty="0"/>
                        <a:t>4%</a:t>
                      </a:r>
                      <a:endParaRPr lang="en-US" sz="1600" dirty="0"/>
                    </a:p>
                  </a:txBody>
                  <a:tcPr marL="64637" marR="504171"/>
                </a:tc>
                <a:extLst>
                  <a:ext uri="{0D108BD9-81ED-4DB2-BD59-A6C34878D82A}">
                    <a16:rowId xmlns:a16="http://schemas.microsoft.com/office/drawing/2014/main" val="3833245584"/>
                  </a:ext>
                </a:extLst>
              </a:tr>
              <a:tr h="250910">
                <a:tc>
                  <a:txBody>
                    <a:bodyPr/>
                    <a:lstStyle/>
                    <a:p>
                      <a:r>
                        <a:rPr lang="en-US" sz="1600" dirty="0"/>
                        <a:t>Inflation rate</a:t>
                      </a:r>
                    </a:p>
                  </a:txBody>
                  <a:tcPr marL="64637" marR="64637"/>
                </a:tc>
                <a:tc>
                  <a:txBody>
                    <a:bodyPr/>
                    <a:lstStyle/>
                    <a:p>
                      <a:pPr algn="r"/>
                      <a:r>
                        <a:rPr lang="en-CA" sz="1600" dirty="0"/>
                        <a:t>0</a:t>
                      </a:r>
                      <a:endParaRPr lang="en-US" sz="1600" dirty="0"/>
                    </a:p>
                  </a:txBody>
                  <a:tcPr marL="64637" marR="581736"/>
                </a:tc>
                <a:tc>
                  <a:txBody>
                    <a:bodyPr/>
                    <a:lstStyle/>
                    <a:p>
                      <a:pPr algn="r"/>
                      <a:r>
                        <a:rPr lang="en-CA" sz="1600" dirty="0"/>
                        <a:t>8</a:t>
                      </a:r>
                      <a:endParaRPr lang="en-US" sz="1600" dirty="0"/>
                    </a:p>
                  </a:txBody>
                  <a:tcPr marL="64637" marR="581736"/>
                </a:tc>
                <a:extLst>
                  <a:ext uri="{0D108BD9-81ED-4DB2-BD59-A6C34878D82A}">
                    <a16:rowId xmlns:a16="http://schemas.microsoft.com/office/drawing/2014/main" val="26497601"/>
                  </a:ext>
                </a:extLst>
              </a:tr>
              <a:tr h="391832">
                <a:tc>
                  <a:txBody>
                    <a:bodyPr/>
                    <a:lstStyle/>
                    <a:p>
                      <a:r>
                        <a:rPr lang="en-CA" sz="1600" dirty="0"/>
                        <a:t>Nominal interest rate</a:t>
                      </a:r>
                    </a:p>
                    <a:p>
                      <a:r>
                        <a:rPr lang="en-CA" sz="1600" dirty="0"/>
                        <a:t>(real interest rate + inflation rate)</a:t>
                      </a:r>
                      <a:endParaRPr lang="en-US" sz="1600" dirty="0"/>
                    </a:p>
                  </a:txBody>
                  <a:tcPr marL="64637" marR="64637"/>
                </a:tc>
                <a:tc>
                  <a:txBody>
                    <a:bodyPr/>
                    <a:lstStyle/>
                    <a:p>
                      <a:pPr algn="r"/>
                      <a:r>
                        <a:rPr lang="en-CA" sz="1600" dirty="0"/>
                        <a:t>4</a:t>
                      </a:r>
                      <a:endParaRPr lang="en-US" sz="1600" dirty="0"/>
                    </a:p>
                  </a:txBody>
                  <a:tcPr marL="64637" marR="581736"/>
                </a:tc>
                <a:tc>
                  <a:txBody>
                    <a:bodyPr/>
                    <a:lstStyle/>
                    <a:p>
                      <a:pPr algn="r"/>
                      <a:r>
                        <a:rPr lang="en-CA" sz="1600" dirty="0"/>
                        <a:t>12</a:t>
                      </a:r>
                      <a:endParaRPr lang="en-US" sz="1600" dirty="0"/>
                    </a:p>
                  </a:txBody>
                  <a:tcPr marL="64637" marR="581736"/>
                </a:tc>
                <a:extLst>
                  <a:ext uri="{0D108BD9-81ED-4DB2-BD59-A6C34878D82A}">
                    <a16:rowId xmlns:a16="http://schemas.microsoft.com/office/drawing/2014/main" val="2257192216"/>
                  </a:ext>
                </a:extLst>
              </a:tr>
              <a:tr h="556814">
                <a:tc>
                  <a:txBody>
                    <a:bodyPr/>
                    <a:lstStyle/>
                    <a:p>
                      <a:r>
                        <a:rPr lang="en-CA" sz="1600" dirty="0"/>
                        <a:t>Reduced interest due to 25 percent tax (0.25 x nominal interest rate)</a:t>
                      </a:r>
                      <a:endParaRPr lang="en-US" sz="1600" dirty="0"/>
                    </a:p>
                  </a:txBody>
                  <a:tcPr marL="64637" marR="64637"/>
                </a:tc>
                <a:tc>
                  <a:txBody>
                    <a:bodyPr/>
                    <a:lstStyle/>
                    <a:p>
                      <a:pPr algn="r"/>
                      <a:r>
                        <a:rPr lang="en-CA" sz="1600" dirty="0"/>
                        <a:t>1</a:t>
                      </a:r>
                      <a:endParaRPr lang="en-US" sz="1600" dirty="0"/>
                    </a:p>
                  </a:txBody>
                  <a:tcPr marL="64637" marR="581736"/>
                </a:tc>
                <a:tc>
                  <a:txBody>
                    <a:bodyPr/>
                    <a:lstStyle/>
                    <a:p>
                      <a:pPr algn="r"/>
                      <a:r>
                        <a:rPr lang="en-CA" sz="1600" dirty="0"/>
                        <a:t>3</a:t>
                      </a:r>
                      <a:endParaRPr lang="en-US" sz="1600" dirty="0"/>
                    </a:p>
                  </a:txBody>
                  <a:tcPr marL="64637" marR="581736"/>
                </a:tc>
                <a:extLst>
                  <a:ext uri="{0D108BD9-81ED-4DB2-BD59-A6C34878D82A}">
                    <a16:rowId xmlns:a16="http://schemas.microsoft.com/office/drawing/2014/main" val="3226894591"/>
                  </a:ext>
                </a:extLst>
              </a:tr>
              <a:tr h="556814">
                <a:tc>
                  <a:txBody>
                    <a:bodyPr/>
                    <a:lstStyle/>
                    <a:p>
                      <a:r>
                        <a:rPr lang="en-CA" sz="1600" dirty="0"/>
                        <a:t>After-tax nominal interest rate </a:t>
                      </a:r>
                    </a:p>
                    <a:p>
                      <a:r>
                        <a:rPr lang="en-CA" sz="1600" dirty="0"/>
                        <a:t>(0.75 x nominal interest rate)</a:t>
                      </a:r>
                      <a:endParaRPr lang="en-US" sz="1600" dirty="0"/>
                    </a:p>
                  </a:txBody>
                  <a:tcPr marL="64637" marR="64637"/>
                </a:tc>
                <a:tc>
                  <a:txBody>
                    <a:bodyPr/>
                    <a:lstStyle/>
                    <a:p>
                      <a:pPr algn="r"/>
                      <a:r>
                        <a:rPr lang="en-CA" sz="1600" dirty="0"/>
                        <a:t>3</a:t>
                      </a:r>
                      <a:endParaRPr lang="en-US" sz="1600" dirty="0"/>
                    </a:p>
                  </a:txBody>
                  <a:tcPr marL="64637" marR="581736"/>
                </a:tc>
                <a:tc>
                  <a:txBody>
                    <a:bodyPr/>
                    <a:lstStyle/>
                    <a:p>
                      <a:pPr algn="r"/>
                      <a:r>
                        <a:rPr lang="en-CA" sz="1600" dirty="0"/>
                        <a:t>9</a:t>
                      </a:r>
                      <a:endParaRPr lang="en-US" sz="1600" dirty="0"/>
                    </a:p>
                  </a:txBody>
                  <a:tcPr marL="64637" marR="581736"/>
                </a:tc>
                <a:extLst>
                  <a:ext uri="{0D108BD9-81ED-4DB2-BD59-A6C34878D82A}">
                    <a16:rowId xmlns:a16="http://schemas.microsoft.com/office/drawing/2014/main" val="1532570361"/>
                  </a:ext>
                </a:extLst>
              </a:tr>
              <a:tr h="556814">
                <a:tc>
                  <a:txBody>
                    <a:bodyPr/>
                    <a:lstStyle/>
                    <a:p>
                      <a:r>
                        <a:rPr lang="en-CA" sz="1600" dirty="0"/>
                        <a:t>After-tax real interest rate</a:t>
                      </a:r>
                    </a:p>
                    <a:p>
                      <a:r>
                        <a:rPr lang="en-CA" sz="1600" dirty="0"/>
                        <a:t>(after-tax nominal interest rate -  inflation rate)</a:t>
                      </a:r>
                      <a:endParaRPr lang="en-US" sz="1600" dirty="0"/>
                    </a:p>
                  </a:txBody>
                  <a:tcPr marL="64637" marR="64637"/>
                </a:tc>
                <a:tc>
                  <a:txBody>
                    <a:bodyPr/>
                    <a:lstStyle/>
                    <a:p>
                      <a:pPr algn="r"/>
                      <a:r>
                        <a:rPr lang="en-CA" sz="1600" dirty="0"/>
                        <a:t>3</a:t>
                      </a:r>
                      <a:endParaRPr lang="en-US" sz="1600" dirty="0"/>
                    </a:p>
                  </a:txBody>
                  <a:tcPr marL="64637" marR="581736"/>
                </a:tc>
                <a:tc>
                  <a:txBody>
                    <a:bodyPr/>
                    <a:lstStyle/>
                    <a:p>
                      <a:pPr algn="r"/>
                      <a:r>
                        <a:rPr lang="en-CA" sz="1600" dirty="0"/>
                        <a:t>1</a:t>
                      </a:r>
                      <a:endParaRPr lang="en-US" sz="1600" dirty="0"/>
                    </a:p>
                  </a:txBody>
                  <a:tcPr marL="64637" marR="581736"/>
                </a:tc>
                <a:extLst>
                  <a:ext uri="{0D108BD9-81ED-4DB2-BD59-A6C34878D82A}">
                    <a16:rowId xmlns:a16="http://schemas.microsoft.com/office/drawing/2014/main" val="2089645471"/>
                  </a:ext>
                </a:extLst>
              </a:tr>
            </a:tbl>
          </a:graphicData>
        </a:graphic>
      </p:graphicFrame>
    </p:spTree>
    <p:extLst>
      <p:ext uri="{BB962C8B-B14F-4D97-AF65-F5344CB8AC3E}">
        <p14:creationId xmlns:p14="http://schemas.microsoft.com/office/powerpoint/2010/main" val="1849548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BBFF7-B6C2-455F-F8E5-61FEC4BB8B5F}"/>
              </a:ext>
            </a:extLst>
          </p:cNvPr>
          <p:cNvSpPr>
            <a:spLocks noGrp="1"/>
          </p:cNvSpPr>
          <p:nvPr>
            <p:ph type="title"/>
          </p:nvPr>
        </p:nvSpPr>
        <p:spPr/>
        <p:txBody>
          <a:bodyPr/>
          <a:lstStyle/>
          <a:p>
            <a:r>
              <a:rPr lang="en-US" dirty="0">
                <a:latin typeface="+mn-lt"/>
              </a:rPr>
              <a:t>Confusion and Inconvenience</a:t>
            </a:r>
          </a:p>
        </p:txBody>
      </p:sp>
      <p:sp>
        <p:nvSpPr>
          <p:cNvPr id="3" name="Content Placeholder 2">
            <a:extLst>
              <a:ext uri="{FF2B5EF4-FFF2-40B4-BE49-F238E27FC236}">
                <a16:creationId xmlns:a16="http://schemas.microsoft.com/office/drawing/2014/main" id="{AE6E1286-4530-178A-B848-DDF6F189815E}"/>
              </a:ext>
            </a:extLst>
          </p:cNvPr>
          <p:cNvSpPr>
            <a:spLocks noGrp="1"/>
          </p:cNvSpPr>
          <p:nvPr>
            <p:ph idx="1"/>
          </p:nvPr>
        </p:nvSpPr>
        <p:spPr/>
        <p:txBody>
          <a:bodyPr/>
          <a:lstStyle/>
          <a:p>
            <a:r>
              <a:rPr lang="en-US" altLang="en-US" dirty="0">
                <a:latin typeface="+mn-lt"/>
              </a:rPr>
              <a:t>Inflation changes the yardstick we use to measure transactions </a:t>
            </a:r>
          </a:p>
          <a:p>
            <a:pPr lvl="1">
              <a:buFont typeface="Arial" panose="020B0604020202020204" pitchFamily="34" charset="0"/>
              <a:buChar char="•"/>
            </a:pPr>
            <a:r>
              <a:rPr lang="en-US" altLang="en-US" dirty="0">
                <a:latin typeface="+mn-lt"/>
              </a:rPr>
              <a:t>Complicates long-range planning and the comparison of dollar amounts over time </a:t>
            </a:r>
          </a:p>
          <a:p>
            <a:pPr lvl="1">
              <a:buFont typeface="Arial" panose="020B0604020202020204" pitchFamily="34" charset="0"/>
              <a:buChar char="•"/>
            </a:pPr>
            <a:r>
              <a:rPr lang="en-US" altLang="en-US" dirty="0">
                <a:latin typeface="+mn-lt"/>
              </a:rPr>
              <a:t>Difficult to judge the costs of the confusion and inconvenience that arise from inflation</a:t>
            </a:r>
          </a:p>
        </p:txBody>
      </p:sp>
    </p:spTree>
    <p:extLst>
      <p:ext uri="{BB962C8B-B14F-4D97-AF65-F5344CB8AC3E}">
        <p14:creationId xmlns:p14="http://schemas.microsoft.com/office/powerpoint/2010/main" val="1234190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7A86D-9AEE-3DAC-0E11-34EA2E19E902}"/>
              </a:ext>
            </a:extLst>
          </p:cNvPr>
          <p:cNvSpPr>
            <a:spLocks noGrp="1"/>
          </p:cNvSpPr>
          <p:nvPr>
            <p:ph type="title"/>
          </p:nvPr>
        </p:nvSpPr>
        <p:spPr/>
        <p:txBody>
          <a:bodyPr/>
          <a:lstStyle/>
          <a:p>
            <a:r>
              <a:rPr lang="en-US" dirty="0">
                <a:latin typeface="+mn-lt"/>
              </a:rPr>
              <a:t>A Special Cost of Unexpected Inflation: Arbitrary Redistributions of Wealth</a:t>
            </a:r>
          </a:p>
        </p:txBody>
      </p:sp>
      <p:sp>
        <p:nvSpPr>
          <p:cNvPr id="3" name="Content Placeholder 2">
            <a:extLst>
              <a:ext uri="{FF2B5EF4-FFF2-40B4-BE49-F238E27FC236}">
                <a16:creationId xmlns:a16="http://schemas.microsoft.com/office/drawing/2014/main" id="{4A53E163-5E04-0416-E5D6-A6A06185FE93}"/>
              </a:ext>
            </a:extLst>
          </p:cNvPr>
          <p:cNvSpPr>
            <a:spLocks noGrp="1"/>
          </p:cNvSpPr>
          <p:nvPr>
            <p:ph idx="1"/>
          </p:nvPr>
        </p:nvSpPr>
        <p:spPr/>
        <p:txBody>
          <a:bodyPr/>
          <a:lstStyle/>
          <a:p>
            <a:r>
              <a:rPr lang="en-US" altLang="en-US" dirty="0">
                <a:latin typeface="+mn-lt"/>
              </a:rPr>
              <a:t>Unexpected inflation</a:t>
            </a:r>
          </a:p>
          <a:p>
            <a:pPr lvl="1">
              <a:buFont typeface="Arial" panose="020B0604020202020204" pitchFamily="34" charset="0"/>
              <a:buChar char="•"/>
            </a:pPr>
            <a:r>
              <a:rPr lang="en-US" altLang="en-US" dirty="0">
                <a:latin typeface="+mn-lt"/>
              </a:rPr>
              <a:t>Redistributes wealth among the population</a:t>
            </a:r>
          </a:p>
          <a:p>
            <a:pPr lvl="2">
              <a:buSzPct val="100000"/>
              <a:buFont typeface="Arial" panose="020B0604020202020204" pitchFamily="34" charset="0"/>
              <a:buChar char="•"/>
            </a:pPr>
            <a:r>
              <a:rPr lang="en-US" altLang="en-US" dirty="0">
                <a:latin typeface="+mn-lt"/>
              </a:rPr>
              <a:t>Not by merit</a:t>
            </a:r>
          </a:p>
          <a:p>
            <a:pPr lvl="2">
              <a:buSzPct val="100000"/>
              <a:buFont typeface="Arial" panose="020B0604020202020204" pitchFamily="34" charset="0"/>
              <a:buChar char="•"/>
            </a:pPr>
            <a:r>
              <a:rPr lang="en-US" altLang="en-US" dirty="0">
                <a:latin typeface="+mn-lt"/>
              </a:rPr>
              <a:t>Not by need</a:t>
            </a:r>
          </a:p>
          <a:p>
            <a:pPr lvl="1">
              <a:buFont typeface="Arial" panose="020B0604020202020204" pitchFamily="34" charset="0"/>
              <a:buChar char="•"/>
            </a:pPr>
            <a:r>
              <a:rPr lang="en-US" altLang="en-US" dirty="0">
                <a:latin typeface="+mn-lt"/>
              </a:rPr>
              <a:t>Redistribute wealth among debtors and creditors</a:t>
            </a:r>
          </a:p>
          <a:p>
            <a:r>
              <a:rPr lang="en-US" altLang="en-US" dirty="0">
                <a:latin typeface="+mn-lt"/>
              </a:rPr>
              <a:t>Inflation is volatile and uncertain</a:t>
            </a:r>
          </a:p>
          <a:p>
            <a:pPr lvl="1">
              <a:buFont typeface="Arial" panose="020B0604020202020204" pitchFamily="34" charset="0"/>
              <a:buChar char="•"/>
            </a:pPr>
            <a:r>
              <a:rPr lang="en-US" altLang="en-US" dirty="0">
                <a:latin typeface="+mn-lt"/>
              </a:rPr>
              <a:t>When the average rate of inflation is high</a:t>
            </a:r>
          </a:p>
        </p:txBody>
      </p:sp>
    </p:spTree>
    <p:extLst>
      <p:ext uri="{BB962C8B-B14F-4D97-AF65-F5344CB8AC3E}">
        <p14:creationId xmlns:p14="http://schemas.microsoft.com/office/powerpoint/2010/main" val="19167287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94F7B-C118-5EFD-C316-3BC6EE412DE1}"/>
              </a:ext>
            </a:extLst>
          </p:cNvPr>
          <p:cNvSpPr>
            <a:spLocks noGrp="1"/>
          </p:cNvSpPr>
          <p:nvPr>
            <p:ph type="title"/>
          </p:nvPr>
        </p:nvSpPr>
        <p:spPr/>
        <p:txBody>
          <a:bodyPr/>
          <a:lstStyle/>
          <a:p>
            <a:r>
              <a:rPr lang="en-US" dirty="0">
                <a:latin typeface="+mn-lt"/>
              </a:rPr>
              <a:t>Inflation Is Bad, but Deflation May Be Worse (1 of 2)</a:t>
            </a:r>
          </a:p>
        </p:txBody>
      </p:sp>
      <p:sp>
        <p:nvSpPr>
          <p:cNvPr id="3" name="Content Placeholder 2">
            <a:extLst>
              <a:ext uri="{FF2B5EF4-FFF2-40B4-BE49-F238E27FC236}">
                <a16:creationId xmlns:a16="http://schemas.microsoft.com/office/drawing/2014/main" id="{4D0E1086-2780-9D39-796C-22156ED37607}"/>
              </a:ext>
            </a:extLst>
          </p:cNvPr>
          <p:cNvSpPr>
            <a:spLocks noGrp="1"/>
          </p:cNvSpPr>
          <p:nvPr>
            <p:ph idx="1"/>
          </p:nvPr>
        </p:nvSpPr>
        <p:spPr/>
        <p:txBody>
          <a:bodyPr/>
          <a:lstStyle/>
          <a:p>
            <a:r>
              <a:rPr lang="en-US" altLang="en-US" dirty="0">
                <a:latin typeface="+mn-lt"/>
              </a:rPr>
              <a:t>The Friedman rule</a:t>
            </a:r>
          </a:p>
          <a:p>
            <a:pPr lvl="1">
              <a:buFont typeface="Arial" panose="020B0604020202020204" pitchFamily="34" charset="0"/>
              <a:buChar char="•"/>
            </a:pPr>
            <a:r>
              <a:rPr lang="en-US" altLang="en-US" dirty="0">
                <a:latin typeface="+mn-lt"/>
              </a:rPr>
              <a:t>Prescription for moderate inflation</a:t>
            </a:r>
          </a:p>
          <a:p>
            <a:pPr lvl="1">
              <a:buFont typeface="Arial" panose="020B0604020202020204" pitchFamily="34" charset="0"/>
              <a:buChar char="•"/>
            </a:pPr>
            <a:r>
              <a:rPr lang="en-US" altLang="en-US" dirty="0">
                <a:latin typeface="+mn-lt"/>
              </a:rPr>
              <a:t>Small and predictable amount of deflation may be desirable</a:t>
            </a:r>
          </a:p>
          <a:p>
            <a:r>
              <a:rPr lang="en-US" altLang="en-US" dirty="0">
                <a:latin typeface="+mn-lt"/>
              </a:rPr>
              <a:t>In practice, deflation is rarely steady and predictable </a:t>
            </a:r>
          </a:p>
          <a:p>
            <a:pPr lvl="1">
              <a:buFont typeface="Arial" panose="020B0604020202020204" pitchFamily="34" charset="0"/>
              <a:buChar char="•"/>
            </a:pPr>
            <a:r>
              <a:rPr lang="en-US" altLang="en-US" dirty="0">
                <a:latin typeface="+mn-lt"/>
              </a:rPr>
              <a:t>Redistribution of wealth away from debtors (who are often poorer) </a:t>
            </a:r>
          </a:p>
          <a:p>
            <a:r>
              <a:rPr lang="en-US" altLang="en-US" dirty="0">
                <a:latin typeface="+mn-lt"/>
              </a:rPr>
              <a:t>Deflation often arises from broader macroeconomic difficulties</a:t>
            </a:r>
          </a:p>
        </p:txBody>
      </p:sp>
    </p:spTree>
    <p:extLst>
      <p:ext uri="{BB962C8B-B14F-4D97-AF65-F5344CB8AC3E}">
        <p14:creationId xmlns:p14="http://schemas.microsoft.com/office/powerpoint/2010/main" val="6360326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94F7B-C118-5EFD-C316-3BC6EE412DE1}"/>
              </a:ext>
            </a:extLst>
          </p:cNvPr>
          <p:cNvSpPr>
            <a:spLocks noGrp="1"/>
          </p:cNvSpPr>
          <p:nvPr>
            <p:ph type="title"/>
          </p:nvPr>
        </p:nvSpPr>
        <p:spPr/>
        <p:txBody>
          <a:bodyPr/>
          <a:lstStyle/>
          <a:p>
            <a:r>
              <a:rPr lang="en-US" dirty="0">
                <a:latin typeface="+mn-lt"/>
              </a:rPr>
              <a:t>Inflation Is Bad, but Deflation May Be Worse (2 of 2)</a:t>
            </a:r>
          </a:p>
        </p:txBody>
      </p:sp>
      <p:sp>
        <p:nvSpPr>
          <p:cNvPr id="3" name="Content Placeholder 2">
            <a:extLst>
              <a:ext uri="{FF2B5EF4-FFF2-40B4-BE49-F238E27FC236}">
                <a16:creationId xmlns:a16="http://schemas.microsoft.com/office/drawing/2014/main" id="{4D0E1086-2780-9D39-796C-22156ED37607}"/>
              </a:ext>
            </a:extLst>
          </p:cNvPr>
          <p:cNvSpPr>
            <a:spLocks noGrp="1"/>
          </p:cNvSpPr>
          <p:nvPr>
            <p:ph idx="1"/>
          </p:nvPr>
        </p:nvSpPr>
        <p:spPr/>
        <p:txBody>
          <a:bodyPr/>
          <a:lstStyle/>
          <a:p>
            <a:r>
              <a:rPr lang="en-US" altLang="en-US" dirty="0">
                <a:latin typeface="+mn-lt"/>
              </a:rPr>
              <a:t>Costs of deflation</a:t>
            </a:r>
          </a:p>
          <a:p>
            <a:pPr lvl="1">
              <a:buFont typeface="Arial" panose="020B0604020202020204" pitchFamily="34" charset="0"/>
              <a:buChar char="•"/>
            </a:pPr>
            <a:r>
              <a:rPr lang="en-US" altLang="en-US" dirty="0">
                <a:latin typeface="+mn-lt"/>
              </a:rPr>
              <a:t>Menu costs</a:t>
            </a:r>
          </a:p>
          <a:p>
            <a:pPr lvl="1">
              <a:buFont typeface="Arial" panose="020B0604020202020204" pitchFamily="34" charset="0"/>
              <a:buChar char="•"/>
            </a:pPr>
            <a:r>
              <a:rPr lang="en-US" altLang="en-US" dirty="0">
                <a:latin typeface="+mn-lt"/>
              </a:rPr>
              <a:t>Relative-price variability</a:t>
            </a:r>
          </a:p>
          <a:p>
            <a:pPr lvl="1">
              <a:buFont typeface="Arial" panose="020B0604020202020204" pitchFamily="34" charset="0"/>
              <a:buChar char="•"/>
            </a:pPr>
            <a:r>
              <a:rPr lang="en-US" altLang="en-US" dirty="0">
                <a:latin typeface="+mn-lt"/>
              </a:rPr>
              <a:t>If not steady and predictable</a:t>
            </a:r>
          </a:p>
          <a:p>
            <a:pPr lvl="2">
              <a:buSzPct val="100000"/>
              <a:buFont typeface="Arial" panose="020B0604020202020204" pitchFamily="34" charset="0"/>
              <a:buChar char="•"/>
            </a:pPr>
            <a:r>
              <a:rPr lang="en-US" altLang="en-US" dirty="0">
                <a:latin typeface="+mn-lt"/>
              </a:rPr>
              <a:t>Redistribution of wealth toward creditors and away from debtors</a:t>
            </a:r>
          </a:p>
          <a:p>
            <a:pPr lvl="1">
              <a:buFont typeface="Arial" panose="020B0604020202020204" pitchFamily="34" charset="0"/>
              <a:buChar char="•"/>
            </a:pPr>
            <a:r>
              <a:rPr lang="en-US" altLang="en-US" dirty="0">
                <a:latin typeface="+mn-lt"/>
              </a:rPr>
              <a:t>Arises because of broader  macroeconomic difficulties</a:t>
            </a:r>
          </a:p>
          <a:p>
            <a:pPr lvl="2">
              <a:buSzPct val="100000"/>
              <a:buFont typeface="Arial" panose="020B0604020202020204" pitchFamily="34" charset="0"/>
              <a:buChar char="•"/>
            </a:pPr>
            <a:r>
              <a:rPr lang="en-US" altLang="en-US" dirty="0">
                <a:latin typeface="+mn-lt"/>
              </a:rPr>
              <a:t>Symptom of deeper economic problems</a:t>
            </a:r>
          </a:p>
        </p:txBody>
      </p:sp>
    </p:spTree>
    <p:extLst>
      <p:ext uri="{BB962C8B-B14F-4D97-AF65-F5344CB8AC3E}">
        <p14:creationId xmlns:p14="http://schemas.microsoft.com/office/powerpoint/2010/main" val="3570032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17-3</a:t>
            </a:r>
          </a:p>
        </p:txBody>
      </p:sp>
      <p:sp>
        <p:nvSpPr>
          <p:cNvPr id="4" name="Subtitle 3">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Conclusion</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79B63-1263-CA9D-3800-877E17F1BFEB}"/>
              </a:ext>
            </a:extLst>
          </p:cNvPr>
          <p:cNvSpPr>
            <a:spLocks noGrp="1"/>
          </p:cNvSpPr>
          <p:nvPr>
            <p:ph type="title"/>
          </p:nvPr>
        </p:nvSpPr>
        <p:spPr/>
        <p:txBody>
          <a:bodyPr/>
          <a:lstStyle/>
          <a:p>
            <a:r>
              <a:rPr lang="en-US" dirty="0">
                <a:latin typeface="+mn-lt"/>
              </a:rPr>
              <a:t>Conclusion</a:t>
            </a:r>
          </a:p>
        </p:txBody>
      </p:sp>
      <p:sp>
        <p:nvSpPr>
          <p:cNvPr id="3" name="Content Placeholder 2">
            <a:extLst>
              <a:ext uri="{FF2B5EF4-FFF2-40B4-BE49-F238E27FC236}">
                <a16:creationId xmlns:a16="http://schemas.microsoft.com/office/drawing/2014/main" id="{322EDDDC-9244-F8B6-FE28-F807C6D731E4}"/>
              </a:ext>
            </a:extLst>
          </p:cNvPr>
          <p:cNvSpPr>
            <a:spLocks noGrp="1"/>
          </p:cNvSpPr>
          <p:nvPr>
            <p:ph idx="1"/>
          </p:nvPr>
        </p:nvSpPr>
        <p:spPr/>
        <p:txBody>
          <a:bodyPr/>
          <a:lstStyle/>
          <a:p>
            <a:r>
              <a:rPr lang="en-US" dirty="0">
                <a:latin typeface="+mn-lt"/>
              </a:rPr>
              <a:t>The primary cause of substantial or persistent inflation is growth in the quantity of money</a:t>
            </a:r>
          </a:p>
          <a:p>
            <a:pPr lvl="1">
              <a:buFont typeface="Arial" panose="020B0604020202020204" pitchFamily="34" charset="0"/>
              <a:buChar char="•"/>
            </a:pPr>
            <a:r>
              <a:rPr lang="en-US" dirty="0">
                <a:latin typeface="+mn-lt"/>
              </a:rPr>
              <a:t>When the central bank creates money in large quantities, the value of money falls quickly</a:t>
            </a:r>
          </a:p>
          <a:p>
            <a:pPr lvl="1">
              <a:buFont typeface="Arial" panose="020B0604020202020204" pitchFamily="34" charset="0"/>
              <a:buChar char="•"/>
            </a:pPr>
            <a:r>
              <a:rPr lang="en-US" dirty="0">
                <a:latin typeface="+mn-lt"/>
              </a:rPr>
              <a:t>To maintain stable prices, the central bank must limit growth in the money supply</a:t>
            </a:r>
          </a:p>
        </p:txBody>
      </p:sp>
    </p:spTree>
    <p:extLst>
      <p:ext uri="{BB962C8B-B14F-4D97-AF65-F5344CB8AC3E}">
        <p14:creationId xmlns:p14="http://schemas.microsoft.com/office/powerpoint/2010/main" val="38938273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mn-lt"/>
              </a:rPr>
              <a:t>Think-Pair-Share Activity</a:t>
            </a:r>
          </a:p>
        </p:txBody>
      </p:sp>
      <p:sp>
        <p:nvSpPr>
          <p:cNvPr id="3" name="Content Placeholder 2"/>
          <p:cNvSpPr>
            <a:spLocks noGrp="1"/>
          </p:cNvSpPr>
          <p:nvPr>
            <p:ph idx="1"/>
          </p:nvPr>
        </p:nvSpPr>
        <p:spPr/>
        <p:txBody>
          <a:bodyPr vert="horz" lIns="91440" tIns="45720" rIns="91440" bIns="45720" rtlCol="0" anchor="t">
            <a:noAutofit/>
          </a:bodyPr>
          <a:lstStyle/>
          <a:p>
            <a:pPr marL="0" indent="0">
              <a:spcBef>
                <a:spcPts val="500"/>
              </a:spcBef>
              <a:spcAft>
                <a:spcPts val="500"/>
              </a:spcAft>
              <a:buNone/>
            </a:pPr>
            <a:r>
              <a:rPr lang="en-US" sz="2000" dirty="0">
                <a:latin typeface="+mn-lt"/>
                <a:ea typeface="+mn-lt"/>
                <a:cs typeface="+mn-lt"/>
              </a:rPr>
              <a:t>Suppose you explain the concept of an “inflation tax” to a friend. You correctly tell them, “When a government prints money to cover its expenditures instead of taxing or borrowing, it causes inflation. An inflation tax is simply the erosion of the value of money from this inflation. Therefore, the burden of the tax lands on those who hold money.” Your friend responds, “What’s so bad about that? Rich people have all the money, so an inflation tax seems fair to me. Maybe the government should finance all of its expenditures by printing money.”</a:t>
            </a:r>
          </a:p>
          <a:p>
            <a:pPr marL="457200" indent="-457200">
              <a:spcBef>
                <a:spcPts val="500"/>
              </a:spcBef>
              <a:spcAft>
                <a:spcPts val="500"/>
              </a:spcAft>
              <a:buFont typeface="+mj-lt"/>
              <a:buAutoNum type="alphaUcPeriod"/>
            </a:pPr>
            <a:r>
              <a:rPr lang="en-US" sz="2000" dirty="0">
                <a:latin typeface="+mn-lt"/>
                <a:ea typeface="+mn-lt"/>
                <a:cs typeface="+mn-lt"/>
              </a:rPr>
              <a:t>Is it true that rich people hold more money than poor people do?</a:t>
            </a:r>
          </a:p>
          <a:p>
            <a:pPr marL="457200" indent="-457200">
              <a:spcBef>
                <a:spcPts val="500"/>
              </a:spcBef>
              <a:spcAft>
                <a:spcPts val="500"/>
              </a:spcAft>
              <a:buFont typeface="+mj-lt"/>
              <a:buAutoNum type="alphaUcPeriod"/>
            </a:pPr>
            <a:r>
              <a:rPr lang="en-US" sz="2000" dirty="0">
                <a:latin typeface="+mn-lt"/>
                <a:ea typeface="+mn-lt"/>
                <a:cs typeface="+mn-lt"/>
              </a:rPr>
              <a:t>Do rich people hold a higher percent of their income as money than poor people?</a:t>
            </a:r>
          </a:p>
          <a:p>
            <a:pPr marL="457200" indent="-457200">
              <a:spcBef>
                <a:spcPts val="500"/>
              </a:spcBef>
              <a:spcAft>
                <a:spcPts val="500"/>
              </a:spcAft>
              <a:buFont typeface="+mj-lt"/>
              <a:buAutoNum type="alphaUcPeriod"/>
            </a:pPr>
            <a:r>
              <a:rPr lang="en-US" sz="2000" dirty="0">
                <a:latin typeface="+mn-lt"/>
                <a:ea typeface="+mn-lt"/>
                <a:cs typeface="+mn-lt"/>
              </a:rPr>
              <a:t>Compared to an income tax, does an inflation tax place a greater or lesser burden on the poor? Explain.</a:t>
            </a:r>
          </a:p>
          <a:p>
            <a:pPr marL="457200" indent="-457200">
              <a:spcBef>
                <a:spcPts val="500"/>
              </a:spcBef>
              <a:spcAft>
                <a:spcPts val="500"/>
              </a:spcAft>
              <a:buFont typeface="+mj-lt"/>
              <a:buAutoNum type="alphaUcPeriod"/>
            </a:pPr>
            <a:r>
              <a:rPr lang="en-US" sz="2000" dirty="0">
                <a:latin typeface="+mn-lt"/>
                <a:ea typeface="+mn-lt"/>
                <a:cs typeface="+mn-lt"/>
              </a:rPr>
              <a:t>Are there any other reasons why engaging in an inflation tax is not good policy?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1F850-AF39-DA39-92D1-22384533C938}"/>
              </a:ext>
            </a:extLst>
          </p:cNvPr>
          <p:cNvSpPr>
            <a:spLocks noGrp="1"/>
          </p:cNvSpPr>
          <p:nvPr>
            <p:ph type="title"/>
          </p:nvPr>
        </p:nvSpPr>
        <p:spPr/>
        <p:txBody>
          <a:bodyPr/>
          <a:lstStyle/>
          <a:p>
            <a:r>
              <a:rPr lang="en-US" dirty="0">
                <a:latin typeface="+mn-lt"/>
              </a:rPr>
              <a:t>Inflation</a:t>
            </a:r>
          </a:p>
        </p:txBody>
      </p:sp>
      <p:sp>
        <p:nvSpPr>
          <p:cNvPr id="3" name="Content Placeholder 2">
            <a:extLst>
              <a:ext uri="{FF2B5EF4-FFF2-40B4-BE49-F238E27FC236}">
                <a16:creationId xmlns:a16="http://schemas.microsoft.com/office/drawing/2014/main" id="{D2464AB4-9751-41E8-02C1-C80ABC8B3353}"/>
              </a:ext>
            </a:extLst>
          </p:cNvPr>
          <p:cNvSpPr>
            <a:spLocks noGrp="1"/>
          </p:cNvSpPr>
          <p:nvPr>
            <p:ph idx="1"/>
          </p:nvPr>
        </p:nvSpPr>
        <p:spPr/>
        <p:txBody>
          <a:bodyPr/>
          <a:lstStyle/>
          <a:p>
            <a:r>
              <a:rPr lang="en-US" altLang="en-US" dirty="0">
                <a:latin typeface="+mn-lt"/>
              </a:rPr>
              <a:t>Inflation</a:t>
            </a:r>
          </a:p>
          <a:p>
            <a:pPr lvl="1">
              <a:buFont typeface="Arial" panose="020B0604020202020204" pitchFamily="34" charset="0"/>
              <a:buChar char="•"/>
            </a:pPr>
            <a:r>
              <a:rPr lang="en-US" altLang="en-US" dirty="0">
                <a:latin typeface="+mn-lt"/>
              </a:rPr>
              <a:t>Increase in the overall level of prices</a:t>
            </a:r>
          </a:p>
          <a:p>
            <a:r>
              <a:rPr lang="en-US" altLang="en-US" dirty="0">
                <a:latin typeface="+mn-lt"/>
              </a:rPr>
              <a:t>Deflation</a:t>
            </a:r>
          </a:p>
          <a:p>
            <a:pPr lvl="1">
              <a:buFont typeface="Arial" panose="020B0604020202020204" pitchFamily="34" charset="0"/>
              <a:buChar char="•"/>
            </a:pPr>
            <a:r>
              <a:rPr lang="en-US" altLang="en-US" dirty="0">
                <a:latin typeface="+mn-lt"/>
              </a:rPr>
              <a:t>Decrease in the overall level of prices</a:t>
            </a:r>
          </a:p>
          <a:p>
            <a:r>
              <a:rPr lang="en-US" altLang="en-US" dirty="0">
                <a:latin typeface="+mn-lt"/>
              </a:rPr>
              <a:t>Hyperinflation</a:t>
            </a:r>
          </a:p>
          <a:p>
            <a:pPr lvl="1">
              <a:buFont typeface="Arial" panose="020B0604020202020204" pitchFamily="34" charset="0"/>
              <a:buChar char="•"/>
            </a:pPr>
            <a:r>
              <a:rPr lang="en-US" altLang="en-US" dirty="0">
                <a:latin typeface="+mn-lt"/>
              </a:rPr>
              <a:t>Extraordinarily high rate of inflation</a:t>
            </a:r>
          </a:p>
        </p:txBody>
      </p:sp>
    </p:spTree>
    <p:extLst>
      <p:ext uri="{BB962C8B-B14F-4D97-AF65-F5344CB8AC3E}">
        <p14:creationId xmlns:p14="http://schemas.microsoft.com/office/powerpoint/2010/main" val="22281993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34B8F-029E-FD90-2EAB-C246A6AD005A}"/>
              </a:ext>
            </a:extLst>
          </p:cNvPr>
          <p:cNvSpPr>
            <a:spLocks noGrp="1"/>
          </p:cNvSpPr>
          <p:nvPr>
            <p:ph type="title"/>
          </p:nvPr>
        </p:nvSpPr>
        <p:spPr/>
        <p:txBody>
          <a:bodyPr/>
          <a:lstStyle/>
          <a:p>
            <a:r>
              <a:rPr lang="en-US" dirty="0">
                <a:latin typeface="+mn-lt"/>
              </a:rPr>
              <a:t>Self-Assessment </a:t>
            </a:r>
          </a:p>
        </p:txBody>
      </p:sp>
      <p:sp>
        <p:nvSpPr>
          <p:cNvPr id="3" name="Content Placeholder 2">
            <a:extLst>
              <a:ext uri="{FF2B5EF4-FFF2-40B4-BE49-F238E27FC236}">
                <a16:creationId xmlns:a16="http://schemas.microsoft.com/office/drawing/2014/main" id="{88CFABB7-D6F8-BFDB-32F8-EC003A190BFB}"/>
              </a:ext>
            </a:extLst>
          </p:cNvPr>
          <p:cNvSpPr>
            <a:spLocks noGrp="1"/>
          </p:cNvSpPr>
          <p:nvPr>
            <p:ph idx="1"/>
          </p:nvPr>
        </p:nvSpPr>
        <p:spPr/>
        <p:txBody>
          <a:bodyPr/>
          <a:lstStyle/>
          <a:p>
            <a:r>
              <a:rPr lang="en-US" dirty="0">
                <a:latin typeface="+mn-lt"/>
              </a:rPr>
              <a:t>What are the costs of inflation? Which of these costs do you think are most important for the U.S. economy?</a:t>
            </a:r>
          </a:p>
        </p:txBody>
      </p:sp>
    </p:spTree>
    <p:extLst>
      <p:ext uri="{BB962C8B-B14F-4D97-AF65-F5344CB8AC3E}">
        <p14:creationId xmlns:p14="http://schemas.microsoft.com/office/powerpoint/2010/main" val="38271167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217DBF9-742E-4F7F-85EB-9E45A7F45B37}"/>
              </a:ext>
            </a:extLst>
          </p:cNvPr>
          <p:cNvSpPr>
            <a:spLocks noGrp="1"/>
          </p:cNvSpPr>
          <p:nvPr>
            <p:ph type="title"/>
          </p:nvPr>
        </p:nvSpPr>
        <p:spPr/>
        <p:txBody>
          <a:bodyPr/>
          <a:lstStyle/>
          <a:p>
            <a:r>
              <a:rPr lang="en-US" dirty="0">
                <a:latin typeface="+mn-lt"/>
              </a:rPr>
              <a:t>Summary</a:t>
            </a:r>
          </a:p>
        </p:txBody>
      </p:sp>
      <p:sp>
        <p:nvSpPr>
          <p:cNvPr id="10" name="Content Placeholder 9">
            <a:extLst>
              <a:ext uri="{FF2B5EF4-FFF2-40B4-BE49-F238E27FC236}">
                <a16:creationId xmlns:a16="http://schemas.microsoft.com/office/drawing/2014/main" id="{DDAE1AFE-9B48-43B4-983D-10FCC8293ABC}"/>
              </a:ext>
            </a:extLst>
          </p:cNvPr>
          <p:cNvSpPr>
            <a:spLocks noGrp="1"/>
          </p:cNvSpPr>
          <p:nvPr>
            <p:ph idx="1"/>
          </p:nvPr>
        </p:nvSpPr>
        <p:spPr/>
        <p:txBody>
          <a:bodyPr vert="horz" lIns="91440" tIns="45720" rIns="91440" bIns="45720" rtlCol="0" anchor="t">
            <a:noAutofit/>
          </a:bodyPr>
          <a:lstStyle/>
          <a:p>
            <a:pPr marL="0" indent="0">
              <a:buNone/>
            </a:pPr>
            <a:r>
              <a:rPr lang="en-US" dirty="0">
                <a:latin typeface="+mn-lt"/>
              </a:rPr>
              <a:t>Click the link to review the objectives for this presentation.</a:t>
            </a:r>
          </a:p>
          <a:p>
            <a:pPr marL="0" indent="0">
              <a:buNone/>
            </a:pPr>
            <a:r>
              <a:rPr lang="en-US" dirty="0">
                <a:latin typeface="+mn-lt"/>
                <a:hlinkClick r:id="rId4" action="ppaction://hlinksldjump"/>
              </a:rPr>
              <a:t>Link to Objectives</a:t>
            </a:r>
            <a:endParaRPr lang="en-US" dirty="0">
              <a:latin typeface="+mn-lt"/>
            </a:endParaRPr>
          </a:p>
        </p:txBody>
      </p:sp>
    </p:spTree>
    <p:custDataLst>
      <p:tags r:id="rId1"/>
    </p:custDataLst>
    <p:extLst>
      <p:ext uri="{BB962C8B-B14F-4D97-AF65-F5344CB8AC3E}">
        <p14:creationId xmlns:p14="http://schemas.microsoft.com/office/powerpoint/2010/main" val="497835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5B2F9-B7DD-121F-FA7A-515595FC31ED}"/>
              </a:ext>
            </a:extLst>
          </p:cNvPr>
          <p:cNvSpPr>
            <a:spLocks noGrp="1"/>
          </p:cNvSpPr>
          <p:nvPr>
            <p:ph type="title"/>
          </p:nvPr>
        </p:nvSpPr>
        <p:spPr/>
        <p:txBody>
          <a:bodyPr/>
          <a:lstStyle/>
          <a:p>
            <a:r>
              <a:rPr lang="en-US" dirty="0">
                <a:latin typeface="+mn-lt"/>
              </a:rPr>
              <a:t>Inflation in the U.S.</a:t>
            </a:r>
          </a:p>
        </p:txBody>
      </p:sp>
      <p:sp>
        <p:nvSpPr>
          <p:cNvPr id="3" name="Content Placeholder 2">
            <a:extLst>
              <a:ext uri="{FF2B5EF4-FFF2-40B4-BE49-F238E27FC236}">
                <a16:creationId xmlns:a16="http://schemas.microsoft.com/office/drawing/2014/main" id="{61A06563-6A91-6971-2A4F-EB5EB2AAEFCD}"/>
              </a:ext>
            </a:extLst>
          </p:cNvPr>
          <p:cNvSpPr>
            <a:spLocks noGrp="1"/>
          </p:cNvSpPr>
          <p:nvPr>
            <p:ph idx="1"/>
          </p:nvPr>
        </p:nvSpPr>
        <p:spPr/>
        <p:txBody>
          <a:bodyPr/>
          <a:lstStyle/>
          <a:p>
            <a:r>
              <a:rPr lang="en-US" altLang="en-US" dirty="0">
                <a:latin typeface="+mn-lt"/>
              </a:rPr>
              <a:t>1970 to 1980</a:t>
            </a:r>
          </a:p>
          <a:p>
            <a:pPr lvl="1">
              <a:buFont typeface="Arial" panose="020B0604020202020204" pitchFamily="34" charset="0"/>
              <a:buChar char="•"/>
            </a:pPr>
            <a:r>
              <a:rPr lang="en-US" altLang="en-US" dirty="0">
                <a:latin typeface="+mn-lt"/>
              </a:rPr>
              <a:t>Prices rose by 7.8% per year</a:t>
            </a:r>
          </a:p>
          <a:p>
            <a:r>
              <a:rPr lang="en-US" altLang="en-US" dirty="0">
                <a:latin typeface="+mn-lt"/>
              </a:rPr>
              <a:t>2010 to 2020</a:t>
            </a:r>
          </a:p>
          <a:p>
            <a:pPr lvl="1">
              <a:buFont typeface="Arial" panose="020B0604020202020204" pitchFamily="34" charset="0"/>
              <a:buChar char="•"/>
            </a:pPr>
            <a:r>
              <a:rPr lang="en-US" altLang="en-US" dirty="0">
                <a:latin typeface="+mn-lt"/>
              </a:rPr>
              <a:t>Prices rose at an average rate of 1.7% per year</a:t>
            </a:r>
          </a:p>
          <a:p>
            <a:r>
              <a:rPr lang="en-US" altLang="en-US" dirty="0">
                <a:latin typeface="+mn-lt"/>
              </a:rPr>
              <a:t>Early 2022</a:t>
            </a:r>
          </a:p>
          <a:p>
            <a:pPr lvl="1">
              <a:buFont typeface="Arial" panose="020B0604020202020204" pitchFamily="34" charset="0"/>
              <a:buChar char="•"/>
            </a:pPr>
            <a:r>
              <a:rPr lang="en-US" altLang="en-US" dirty="0">
                <a:latin typeface="+mn-lt"/>
              </a:rPr>
              <a:t>The inflation rate rose above 7%</a:t>
            </a:r>
          </a:p>
          <a:p>
            <a:pPr lvl="1">
              <a:buFont typeface="Arial" panose="020B0604020202020204" pitchFamily="34" charset="0"/>
              <a:buChar char="•"/>
            </a:pPr>
            <a:r>
              <a:rPr lang="en-US" altLang="en-US" dirty="0">
                <a:latin typeface="+mn-lt"/>
              </a:rPr>
              <a:t>Highest rate in four decades</a:t>
            </a:r>
            <a:endParaRPr lang="en-US" dirty="0">
              <a:latin typeface="+mn-lt"/>
            </a:endParaRPr>
          </a:p>
        </p:txBody>
      </p:sp>
    </p:spTree>
    <p:extLst>
      <p:ext uri="{BB962C8B-B14F-4D97-AF65-F5344CB8AC3E}">
        <p14:creationId xmlns:p14="http://schemas.microsoft.com/office/powerpoint/2010/main" val="2220149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E46B6-8766-851B-850C-0CA2D01F5575}"/>
              </a:ext>
            </a:extLst>
          </p:cNvPr>
          <p:cNvSpPr>
            <a:spLocks noGrp="1"/>
          </p:cNvSpPr>
          <p:nvPr>
            <p:ph type="title"/>
          </p:nvPr>
        </p:nvSpPr>
        <p:spPr/>
        <p:txBody>
          <a:bodyPr/>
          <a:lstStyle/>
          <a:p>
            <a:r>
              <a:rPr lang="en-US" dirty="0">
                <a:latin typeface="+mn-lt"/>
              </a:rPr>
              <a:t>International Inflation Data</a:t>
            </a:r>
          </a:p>
        </p:txBody>
      </p:sp>
      <p:sp>
        <p:nvSpPr>
          <p:cNvPr id="3" name="Content Placeholder 2">
            <a:extLst>
              <a:ext uri="{FF2B5EF4-FFF2-40B4-BE49-F238E27FC236}">
                <a16:creationId xmlns:a16="http://schemas.microsoft.com/office/drawing/2014/main" id="{FBB82B53-F53B-D24D-83EA-C2735E9065F3}"/>
              </a:ext>
            </a:extLst>
          </p:cNvPr>
          <p:cNvSpPr>
            <a:spLocks noGrp="1"/>
          </p:cNvSpPr>
          <p:nvPr>
            <p:ph sz="half" idx="1"/>
          </p:nvPr>
        </p:nvSpPr>
        <p:spPr/>
        <p:txBody>
          <a:bodyPr/>
          <a:lstStyle/>
          <a:p>
            <a:r>
              <a:rPr lang="en-US" dirty="0">
                <a:latin typeface="+mn-lt"/>
              </a:rPr>
              <a:t>2020 inflation rate</a:t>
            </a:r>
          </a:p>
          <a:p>
            <a:pPr lvl="1">
              <a:buFont typeface="Arial" panose="020B0604020202020204" pitchFamily="34" charset="0"/>
              <a:buChar char="•"/>
            </a:pPr>
            <a:r>
              <a:rPr lang="en-US" dirty="0">
                <a:latin typeface="+mn-lt"/>
              </a:rPr>
              <a:t>U.S.: 1.2% </a:t>
            </a:r>
          </a:p>
          <a:p>
            <a:pPr lvl="1">
              <a:buFont typeface="Arial" panose="020B0604020202020204" pitchFamily="34" charset="0"/>
              <a:buChar char="•"/>
            </a:pPr>
            <a:r>
              <a:rPr lang="en-US" dirty="0">
                <a:latin typeface="+mn-lt"/>
              </a:rPr>
              <a:t>Japan: 0%</a:t>
            </a:r>
          </a:p>
          <a:p>
            <a:pPr lvl="1">
              <a:buFont typeface="Arial" panose="020B0604020202020204" pitchFamily="34" charset="0"/>
              <a:buChar char="•"/>
            </a:pPr>
            <a:r>
              <a:rPr lang="en-US" dirty="0">
                <a:latin typeface="+mn-lt"/>
              </a:rPr>
              <a:t>Mexico: 3.4%</a:t>
            </a:r>
          </a:p>
          <a:p>
            <a:pPr lvl="1">
              <a:buFont typeface="Arial" panose="020B0604020202020204" pitchFamily="34" charset="0"/>
              <a:buChar char="•"/>
            </a:pPr>
            <a:r>
              <a:rPr lang="en-US" dirty="0">
                <a:latin typeface="+mn-lt"/>
              </a:rPr>
              <a:t>Nigeria: 11%</a:t>
            </a:r>
          </a:p>
          <a:p>
            <a:pPr lvl="1">
              <a:buFont typeface="Arial" panose="020B0604020202020204" pitchFamily="34" charset="0"/>
              <a:buChar char="•"/>
            </a:pPr>
            <a:r>
              <a:rPr lang="en-US" dirty="0">
                <a:latin typeface="+mn-lt"/>
              </a:rPr>
              <a:t>Turkey: 12%</a:t>
            </a:r>
          </a:p>
        </p:txBody>
      </p:sp>
      <p:sp>
        <p:nvSpPr>
          <p:cNvPr id="4" name="Content Placeholder 3">
            <a:extLst>
              <a:ext uri="{FF2B5EF4-FFF2-40B4-BE49-F238E27FC236}">
                <a16:creationId xmlns:a16="http://schemas.microsoft.com/office/drawing/2014/main" id="{52224468-5CB9-DC5F-5512-3568E5AD81F8}"/>
              </a:ext>
            </a:extLst>
          </p:cNvPr>
          <p:cNvSpPr>
            <a:spLocks noGrp="1"/>
          </p:cNvSpPr>
          <p:nvPr>
            <p:ph sz="half" idx="2"/>
          </p:nvPr>
        </p:nvSpPr>
        <p:spPr/>
        <p:txBody>
          <a:bodyPr/>
          <a:lstStyle/>
          <a:p>
            <a:r>
              <a:rPr lang="en-US" dirty="0">
                <a:latin typeface="+mn-lt"/>
              </a:rPr>
              <a:t>2018 inflation rate</a:t>
            </a:r>
          </a:p>
          <a:p>
            <a:pPr lvl="1">
              <a:buFont typeface="Arial" panose="020B0604020202020204" pitchFamily="34" charset="0"/>
              <a:buChar char="•"/>
            </a:pPr>
            <a:r>
              <a:rPr lang="en-US" dirty="0">
                <a:latin typeface="+mn-lt"/>
              </a:rPr>
              <a:t>Venezuela: 1 million% (hyperinflation)</a:t>
            </a:r>
          </a:p>
        </p:txBody>
      </p:sp>
    </p:spTree>
    <p:extLst>
      <p:ext uri="{BB962C8B-B14F-4D97-AF65-F5344CB8AC3E}">
        <p14:creationId xmlns:p14="http://schemas.microsoft.com/office/powerpoint/2010/main" val="1989026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D96FB-4EEB-04C3-CAD0-51A21CD629EC}"/>
              </a:ext>
            </a:extLst>
          </p:cNvPr>
          <p:cNvSpPr>
            <a:spLocks noGrp="1"/>
          </p:cNvSpPr>
          <p:nvPr>
            <p:ph type="title"/>
          </p:nvPr>
        </p:nvSpPr>
        <p:spPr/>
        <p:txBody>
          <a:bodyPr/>
          <a:lstStyle/>
          <a:p>
            <a:r>
              <a:rPr lang="en-US" dirty="0">
                <a:latin typeface="+mn-lt"/>
              </a:rPr>
              <a:t>Classical Theory of Inflation</a:t>
            </a:r>
          </a:p>
        </p:txBody>
      </p:sp>
      <p:sp>
        <p:nvSpPr>
          <p:cNvPr id="3" name="Content Placeholder 2">
            <a:extLst>
              <a:ext uri="{FF2B5EF4-FFF2-40B4-BE49-F238E27FC236}">
                <a16:creationId xmlns:a16="http://schemas.microsoft.com/office/drawing/2014/main" id="{83803F11-6BE4-484C-4B3C-12215EAFB1E4}"/>
              </a:ext>
            </a:extLst>
          </p:cNvPr>
          <p:cNvSpPr>
            <a:spLocks noGrp="1"/>
          </p:cNvSpPr>
          <p:nvPr>
            <p:ph idx="1"/>
          </p:nvPr>
        </p:nvSpPr>
        <p:spPr/>
        <p:txBody>
          <a:bodyPr/>
          <a:lstStyle/>
          <a:p>
            <a:r>
              <a:rPr lang="en-US" altLang="en-US" b="1" dirty="0">
                <a:solidFill>
                  <a:srgbClr val="C00000"/>
                </a:solidFill>
                <a:latin typeface="+mn-lt"/>
              </a:rPr>
              <a:t>Quantity theory of money* </a:t>
            </a:r>
          </a:p>
          <a:p>
            <a:pPr lvl="1">
              <a:buFont typeface="Arial" panose="020B0604020202020204" pitchFamily="34" charset="0"/>
              <a:buChar char="•"/>
            </a:pPr>
            <a:r>
              <a:rPr lang="en-US" altLang="en-US" dirty="0">
                <a:latin typeface="+mn-lt"/>
              </a:rPr>
              <a:t>Theory asserting that the quantity of money available determines the price level and that the growth rate in the quantity of money available determines the inflation rate</a:t>
            </a:r>
          </a:p>
          <a:p>
            <a:pPr lvl="1">
              <a:buFont typeface="Arial" panose="020B0604020202020204" pitchFamily="34" charset="0"/>
              <a:buChar char="•"/>
            </a:pPr>
            <a:r>
              <a:rPr lang="en-US" altLang="en-US" dirty="0">
                <a:latin typeface="+mn-lt"/>
              </a:rPr>
              <a:t>Developed by some of the earliest economic thinkers</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11400"/>
              </a:spcBef>
              <a:spcAft>
                <a:spcPts val="0"/>
              </a:spcAft>
              <a:buClr>
                <a:srgbClr val="282F7C"/>
              </a:buClr>
              <a:buSzTx/>
              <a:buFont typeface="Arial" panose="020B0604020202020204" pitchFamily="34" charset="0"/>
              <a:buNone/>
              <a:tabLst/>
              <a:defRPr/>
            </a:pPr>
            <a:r>
              <a:rPr kumimoji="0" lang="en-US" altLang="en-US" sz="18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p>
        </p:txBody>
      </p:sp>
    </p:spTree>
    <p:extLst>
      <p:ext uri="{BB962C8B-B14F-4D97-AF65-F5344CB8AC3E}">
        <p14:creationId xmlns:p14="http://schemas.microsoft.com/office/powerpoint/2010/main" val="3323633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00CD4-C46A-074A-0B5D-ACDA2179727D}"/>
              </a:ext>
            </a:extLst>
          </p:cNvPr>
          <p:cNvSpPr>
            <a:spLocks noGrp="1"/>
          </p:cNvSpPr>
          <p:nvPr>
            <p:ph type="title"/>
          </p:nvPr>
        </p:nvSpPr>
        <p:spPr/>
        <p:txBody>
          <a:bodyPr/>
          <a:lstStyle/>
          <a:p>
            <a:r>
              <a:rPr lang="en-US" dirty="0">
                <a:latin typeface="+mn-lt"/>
              </a:rPr>
              <a:t>The Level of Prices and the Value of Money</a:t>
            </a:r>
          </a:p>
        </p:txBody>
      </p:sp>
      <p:sp>
        <p:nvSpPr>
          <p:cNvPr id="3" name="Content Placeholder 2">
            <a:extLst>
              <a:ext uri="{FF2B5EF4-FFF2-40B4-BE49-F238E27FC236}">
                <a16:creationId xmlns:a16="http://schemas.microsoft.com/office/drawing/2014/main" id="{12E03CB8-77D5-797B-3F33-5C99D1909E3C}"/>
              </a:ext>
            </a:extLst>
          </p:cNvPr>
          <p:cNvSpPr>
            <a:spLocks noGrp="1"/>
          </p:cNvSpPr>
          <p:nvPr>
            <p:ph idx="1"/>
          </p:nvPr>
        </p:nvSpPr>
        <p:spPr/>
        <p:txBody>
          <a:bodyPr/>
          <a:lstStyle/>
          <a:p>
            <a:r>
              <a:rPr lang="en-US" altLang="en-US" dirty="0">
                <a:latin typeface="+mn-lt"/>
              </a:rPr>
              <a:t>Inflation</a:t>
            </a:r>
          </a:p>
          <a:p>
            <a:pPr lvl="1">
              <a:buFont typeface="Arial" panose="020B0604020202020204" pitchFamily="34" charset="0"/>
              <a:buChar char="•"/>
            </a:pPr>
            <a:r>
              <a:rPr lang="en-US" altLang="en-US" dirty="0">
                <a:latin typeface="+mn-lt"/>
              </a:rPr>
              <a:t>Economy-wide phenomenon</a:t>
            </a:r>
          </a:p>
          <a:p>
            <a:pPr lvl="1">
              <a:buFont typeface="Arial" panose="020B0604020202020204" pitchFamily="34" charset="0"/>
              <a:buChar char="•"/>
            </a:pPr>
            <a:r>
              <a:rPr lang="en-US" altLang="en-US" dirty="0">
                <a:latin typeface="+mn-lt"/>
              </a:rPr>
              <a:t>Concerns the value of economy’s medium of exchange</a:t>
            </a:r>
          </a:p>
          <a:p>
            <a:r>
              <a:rPr lang="en-US" altLang="en-US" dirty="0">
                <a:latin typeface="+mn-lt"/>
              </a:rPr>
              <a:t>Inflation: Rise in the price level</a:t>
            </a:r>
          </a:p>
          <a:p>
            <a:pPr lvl="1">
              <a:buFont typeface="Arial" panose="020B0604020202020204" pitchFamily="34" charset="0"/>
              <a:buChar char="•"/>
            </a:pPr>
            <a:r>
              <a:rPr lang="en-US" altLang="en-US" dirty="0">
                <a:latin typeface="+mn-lt"/>
              </a:rPr>
              <a:t>Lower value of money</a:t>
            </a:r>
          </a:p>
          <a:p>
            <a:pPr lvl="1">
              <a:buFont typeface="Arial" panose="020B0604020202020204" pitchFamily="34" charset="0"/>
              <a:buChar char="•"/>
            </a:pPr>
            <a:r>
              <a:rPr lang="en-US" altLang="en-US" dirty="0">
                <a:latin typeface="+mn-lt"/>
              </a:rPr>
              <a:t>Each dollar buys a smaller quantity of goods and services</a:t>
            </a:r>
          </a:p>
        </p:txBody>
      </p:sp>
    </p:spTree>
    <p:extLst>
      <p:ext uri="{BB962C8B-B14F-4D97-AF65-F5344CB8AC3E}">
        <p14:creationId xmlns:p14="http://schemas.microsoft.com/office/powerpoint/2010/main" val="29735677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DESIGN_ID_FULL TEXT TEMPLATE MASTER" val="7pb33sBP"/>
  <p:tag name="ARTICULATE_DESIGN_ID_FULL TEXT TEMPLATE MASTER (CONT.)" val="V3Eg5WUK"/>
  <p:tag name="ARTICULATE_DESIGN_ID_OPTIMIZED TEMPLATE MASTER" val="rzwWCka7"/>
  <p:tag name="ARTICULATE_DESIGN_ID_OPTIMIZED TEMPLATE MASTER (CONT.)" val="klKJ3eZ5"/>
  <p:tag name="ARTICULATE_SLIDE_COUNT" val="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ptimized Template Master">
  <a:themeElements>
    <a:clrScheme name="Cengage New">
      <a:dk1>
        <a:srgbClr val="282F7C"/>
      </a:dk1>
      <a:lt1>
        <a:srgbClr val="FFFFFF"/>
      </a:lt1>
      <a:dk2>
        <a:srgbClr val="3841B0"/>
      </a:dk2>
      <a:lt2>
        <a:srgbClr val="F5F5F5"/>
      </a:lt2>
      <a:accent1>
        <a:srgbClr val="282F7C"/>
      </a:accent1>
      <a:accent2>
        <a:srgbClr val="FEE349"/>
      </a:accent2>
      <a:accent3>
        <a:srgbClr val="CDDEFF"/>
      </a:accent3>
      <a:accent4>
        <a:srgbClr val="F5F5F5"/>
      </a:accent4>
      <a:accent5>
        <a:srgbClr val="A3A1A3"/>
      </a:accent5>
      <a:accent6>
        <a:srgbClr val="454545"/>
      </a:accent6>
      <a:hlink>
        <a:srgbClr val="3841B0"/>
      </a:hlink>
      <a:folHlink>
        <a:srgbClr val="6900B0"/>
      </a:folHlink>
    </a:clrScheme>
    <a:fontScheme name="Cengage New">
      <a:majorFont>
        <a:latin typeface="Work Sans "/>
        <a:ea typeface=""/>
        <a:cs typeface=""/>
      </a:majorFont>
      <a:minorFont>
        <a:latin typeface="Work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11y_PPT_Template_Cengage_020221.pptx" id="{62A8FB47-AEAE-448A-A9EC-2B57E950A883}" vid="{DA52BCA4-C454-45F1-8147-C38687C750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3442</Words>
  <Application>Microsoft Office PowerPoint</Application>
  <PresentationFormat>Widescreen</PresentationFormat>
  <Paragraphs>337</Paragraphs>
  <Slides>51</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51</vt:i4>
      </vt:variant>
    </vt:vector>
  </HeadingPairs>
  <TitlesOfParts>
    <vt:vector size="58" baseType="lpstr">
      <vt:lpstr>Arial</vt:lpstr>
      <vt:lpstr>Calibri</vt:lpstr>
      <vt:lpstr>Courier New</vt:lpstr>
      <vt:lpstr>Wingdings</vt:lpstr>
      <vt:lpstr>Work Sans</vt:lpstr>
      <vt:lpstr>Work Sans </vt:lpstr>
      <vt:lpstr>Optimized Template Master</vt:lpstr>
      <vt:lpstr>Principles of Macroeconomics, 10e</vt:lpstr>
      <vt:lpstr>Chapter Objectives (1 of 2)</vt:lpstr>
      <vt:lpstr>Chapter Objectives (2 of 2)</vt:lpstr>
      <vt:lpstr>17-1</vt:lpstr>
      <vt:lpstr>Inflation</vt:lpstr>
      <vt:lpstr>Inflation in the U.S.</vt:lpstr>
      <vt:lpstr>International Inflation Data</vt:lpstr>
      <vt:lpstr>Classical Theory of Inflation</vt:lpstr>
      <vt:lpstr>The Level of Prices and the Value of Money</vt:lpstr>
      <vt:lpstr>Money Supply, Money Demand, and Monetary Equilibrium (1 of 2)</vt:lpstr>
      <vt:lpstr>Money Supply, Money Demand, and Monetary Equilibrium (2 of 2)</vt:lpstr>
      <vt:lpstr>The Effects of a Monetary Injection</vt:lpstr>
      <vt:lpstr>Figure 1 How the Supply and Demand for Money Determine the Equilibrium Price Level</vt:lpstr>
      <vt:lpstr>A Brief Look at the Adjustment Process</vt:lpstr>
      <vt:lpstr>Figure 2 An Increase in the Money Supply</vt:lpstr>
      <vt:lpstr>The Classical Dichotomy and Monetary Neutrality (1 of 2)</vt:lpstr>
      <vt:lpstr>The Classical Dichotomy and Monetary Neutrality (2 of 2)</vt:lpstr>
      <vt:lpstr>Active Learning 1: The Neutrality of Money</vt:lpstr>
      <vt:lpstr>Active Learning 1: Answers</vt:lpstr>
      <vt:lpstr>Velocity and the Quantity Equation</vt:lpstr>
      <vt:lpstr>Quantity Equation (1 of 2)</vt:lpstr>
      <vt:lpstr>Quantity Equation (2 of 2)</vt:lpstr>
      <vt:lpstr>Active Learning 2: Velocity of Money</vt:lpstr>
      <vt:lpstr>Active Learning 2: Answers</vt:lpstr>
      <vt:lpstr>Figure 3 Nominal GDP, the Quantity of Money, and the Velocity of Money</vt:lpstr>
      <vt:lpstr>Equilibrium Price Level and Inflation Rate (1 of 2)</vt:lpstr>
      <vt:lpstr>Equilibrium Price Level and Inflation Rate (2 of 2)</vt:lpstr>
      <vt:lpstr>Figure 4 Money and Prices during Four Hyperinflations</vt:lpstr>
      <vt:lpstr>Active Learning 3: Quantity Theory of Money</vt:lpstr>
      <vt:lpstr>Active Learning 3: Answers</vt:lpstr>
      <vt:lpstr>The Inflation Tax</vt:lpstr>
      <vt:lpstr>The Fisher Effect (1 of 2)</vt:lpstr>
      <vt:lpstr>The Fisher Effect (2 of 2)</vt:lpstr>
      <vt:lpstr>Figure 5 The Nominal Interest Rate and the Inflation Rate</vt:lpstr>
      <vt:lpstr>17-2</vt:lpstr>
      <vt:lpstr>A Fall in Purchasing Power? The Inflation Fallacy</vt:lpstr>
      <vt:lpstr>Shoeleather Costs</vt:lpstr>
      <vt:lpstr>Menu Costs</vt:lpstr>
      <vt:lpstr>Relative-Price Variability and the Misallocation of Resources</vt:lpstr>
      <vt:lpstr>Inflation-Induced Tax Distortions (1 of 2)</vt:lpstr>
      <vt:lpstr>Inflation-Induced Tax Distortions (2 of 2)</vt:lpstr>
      <vt:lpstr>Table 1 How Inflation Raises the Tax Burden on Saving</vt:lpstr>
      <vt:lpstr>Confusion and Inconvenience</vt:lpstr>
      <vt:lpstr>A Special Cost of Unexpected Inflation: Arbitrary Redistributions of Wealth</vt:lpstr>
      <vt:lpstr>Inflation Is Bad, but Deflation May Be Worse (1 of 2)</vt:lpstr>
      <vt:lpstr>Inflation Is Bad, but Deflation May Be Worse (2 of 2)</vt:lpstr>
      <vt:lpstr>17-3</vt:lpstr>
      <vt:lpstr>Conclusion</vt:lpstr>
      <vt:lpstr>Think-Pair-Share Activity</vt:lpstr>
      <vt:lpstr>Self-Assessment </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Macroeconomics, Tenth Edition</dc:title>
  <dc:subject>Chapter 17: Money Growth and Inflation</dc:subject>
  <dc:creator/>
  <cp:lastModifiedBy/>
  <cp:revision>32</cp:revision>
  <dcterms:created xsi:type="dcterms:W3CDTF">2022-07-21T17:39:44Z</dcterms:created>
  <dcterms:modified xsi:type="dcterms:W3CDTF">2023-02-28T05:21:40Z</dcterms:modified>
  <cp:category>Accessible PPT</cp:category>
</cp:coreProperties>
</file>