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notesSlides/notesSlide4.xml" ContentType="application/vnd.openxmlformats-officedocument.presentationml.notesSlide+xml"/>
  <Override PartName="/ppt/tags/tag18.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2.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25" r:id="rId1"/>
    <p:sldMasterId id="2147483768" r:id="rId2"/>
  </p:sldMasterIdLst>
  <p:notesMasterIdLst>
    <p:notesMasterId r:id="rId53"/>
  </p:notesMasterIdLst>
  <p:handoutMasterIdLst>
    <p:handoutMasterId r:id="rId54"/>
  </p:handoutMasterIdLst>
  <p:sldIdLst>
    <p:sldId id="703" r:id="rId3"/>
    <p:sldId id="370" r:id="rId4"/>
    <p:sldId id="417" r:id="rId5"/>
    <p:sldId id="373" r:id="rId6"/>
    <p:sldId id="685" r:id="rId7"/>
    <p:sldId id="736" r:id="rId8"/>
    <p:sldId id="738" r:id="rId9"/>
    <p:sldId id="739" r:id="rId10"/>
    <p:sldId id="398" r:id="rId11"/>
    <p:sldId id="690" r:id="rId12"/>
    <p:sldId id="691" r:id="rId13"/>
    <p:sldId id="675" r:id="rId14"/>
    <p:sldId id="400" r:id="rId15"/>
    <p:sldId id="693" r:id="rId16"/>
    <p:sldId id="676" r:id="rId17"/>
    <p:sldId id="694" r:id="rId18"/>
    <p:sldId id="695" r:id="rId19"/>
    <p:sldId id="696" r:id="rId20"/>
    <p:sldId id="698" r:id="rId21"/>
    <p:sldId id="730" r:id="rId22"/>
    <p:sldId id="731" r:id="rId23"/>
    <p:sldId id="399" r:id="rId24"/>
    <p:sldId id="734" r:id="rId25"/>
    <p:sldId id="677" r:id="rId26"/>
    <p:sldId id="706" r:id="rId27"/>
    <p:sldId id="712" r:id="rId28"/>
    <p:sldId id="713" r:id="rId29"/>
    <p:sldId id="659" r:id="rId30"/>
    <p:sldId id="714" r:id="rId31"/>
    <p:sldId id="716" r:id="rId32"/>
    <p:sldId id="717" r:id="rId33"/>
    <p:sldId id="718" r:id="rId34"/>
    <p:sldId id="678" r:id="rId35"/>
    <p:sldId id="720" r:id="rId36"/>
    <p:sldId id="655" r:id="rId37"/>
    <p:sldId id="724" r:id="rId38"/>
    <p:sldId id="679" r:id="rId39"/>
    <p:sldId id="680" r:id="rId40"/>
    <p:sldId id="682" r:id="rId41"/>
    <p:sldId id="727" r:id="rId42"/>
    <p:sldId id="683" r:id="rId43"/>
    <p:sldId id="735" r:id="rId44"/>
    <p:sldId id="684" r:id="rId45"/>
    <p:sldId id="732" r:id="rId46"/>
    <p:sldId id="733" r:id="rId47"/>
    <p:sldId id="656" r:id="rId48"/>
    <p:sldId id="729" r:id="rId49"/>
    <p:sldId id="653" r:id="rId50"/>
    <p:sldId id="654" r:id="rId51"/>
    <p:sldId id="368" r:id="rId52"/>
  </p:sldIdLst>
  <p:sldSz cx="12192000" cy="6858000"/>
  <p:notesSz cx="6858000" cy="9144000"/>
  <p:custDataLst>
    <p:tags r:id="rId55"/>
  </p:custDataLst>
  <p:defaultTextStyle>
    <a:defPPr>
      <a:defRPr lang="en-US"/>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9"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2F7C"/>
    <a:srgbClr val="F2F2F2"/>
    <a:srgbClr val="0098D4"/>
    <a:srgbClr val="003865"/>
    <a:srgbClr val="000000"/>
    <a:srgbClr val="004A78"/>
    <a:srgbClr val="006298"/>
    <a:srgbClr val="FF6300"/>
    <a:srgbClr val="E9255F"/>
    <a:srgbClr val="00B8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39" autoAdjust="0"/>
    <p:restoredTop sz="93867" autoAdjust="0"/>
  </p:normalViewPr>
  <p:slideViewPr>
    <p:cSldViewPr snapToGrid="0" snapToObjects="1">
      <p:cViewPr varScale="1">
        <p:scale>
          <a:sx n="63" d="100"/>
          <a:sy n="63" d="100"/>
        </p:scale>
        <p:origin x="800" y="64"/>
      </p:cViewPr>
      <p:guideLst>
        <p:guide orient="horz" pos="2160"/>
        <p:guide pos="3840"/>
      </p:guideLst>
    </p:cSldViewPr>
  </p:slideViewPr>
  <p:outlineViewPr>
    <p:cViewPr>
      <p:scale>
        <a:sx n="33" d="100"/>
        <a:sy n="33" d="100"/>
      </p:scale>
      <p:origin x="0" y="-50508"/>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2" d="100"/>
          <a:sy n="52" d="100"/>
        </p:scale>
        <p:origin x="2862"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ags" Target="tags/tag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handoutMaster" Target="handoutMasters/handoutMaster1.xml"/><Relationship Id="rId62"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ags" Target="../tags/tag15.xml"/><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075504" y="8685213"/>
            <a:ext cx="646682" cy="458787"/>
          </a:xfrm>
          <a:prstGeom prst="rect">
            <a:avLst/>
          </a:prstGeom>
        </p:spPr>
        <p:txBody>
          <a:bodyPr vert="horz" lIns="91440" tIns="45720" rIns="91440" bIns="45720" rtlCol="0" anchor="b"/>
          <a:lstStyle>
            <a:lvl1pPr algn="r">
              <a:defRPr sz="1200"/>
            </a:lvl1pPr>
          </a:lstStyle>
          <a:p>
            <a:fld id="{6767803E-66EE-42CE-8DFB-98553954E472}" type="slidenum">
              <a:rPr lang="en-US" sz="1000" smtClean="0">
                <a:solidFill>
                  <a:schemeClr val="bg1">
                    <a:lumMod val="50000"/>
                  </a:schemeClr>
                </a:solidFill>
                <a:latin typeface="Arial" panose="020B0604020202020204" pitchFamily="34" charset="0"/>
                <a:cs typeface="Arial" panose="020B0604020202020204" pitchFamily="34" charset="0"/>
              </a:rPr>
              <a:pPr/>
              <a:t>‹#›</a:t>
            </a:fld>
            <a:endParaRPr lang="en-US" sz="1000" dirty="0">
              <a:solidFill>
                <a:schemeClr val="bg1">
                  <a:lumMod val="50000"/>
                </a:schemeClr>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455392BA-16D5-4BCB-8BB3-D7B53B67DB8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D947FD3A-2300-48D5-81E3-9406328116EE}"/>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custDataLst>
      <p:tags r:id="rId2"/>
    </p:custDataLst>
    <p:extLst>
      <p:ext uri="{BB962C8B-B14F-4D97-AF65-F5344CB8AC3E}">
        <p14:creationId xmlns:p14="http://schemas.microsoft.com/office/powerpoint/2010/main" val="2176210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685800" y="630237"/>
            <a:ext cx="3778647" cy="2125489"/>
          </a:xfrm>
          <a:prstGeom prst="rect">
            <a:avLst/>
          </a:prstGeom>
          <a:noFill/>
          <a:ln w="12700">
            <a:solidFill>
              <a:schemeClr val="bg1">
                <a:lumMod val="65000"/>
              </a:schemeClr>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2993721"/>
            <a:ext cx="5486400" cy="5520042"/>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5"/>
          </p:nvPr>
        </p:nvSpPr>
        <p:spPr>
          <a:xfrm>
            <a:off x="6063017" y="8685213"/>
            <a:ext cx="684212" cy="458787"/>
          </a:xfrm>
          <a:prstGeom prst="rect">
            <a:avLst/>
          </a:prstGeom>
        </p:spPr>
        <p:txBody>
          <a:bodyPr vert="horz" lIns="91440" tIns="45720" rIns="91440" bIns="45720" rtlCol="0" anchor="b"/>
          <a:lstStyle>
            <a:lvl1pPr algn="r" eaLnBrk="1" fontAlgn="auto" hangingPunct="1">
              <a:spcBef>
                <a:spcPts val="0"/>
              </a:spcBef>
              <a:spcAft>
                <a:spcPts val="0"/>
              </a:spcAft>
              <a:defRPr sz="1000">
                <a:solidFill>
                  <a:schemeClr val="bg1">
                    <a:lumMod val="50000"/>
                  </a:schemeClr>
                </a:solidFill>
                <a:latin typeface="Arial" panose="020B0604020202020204" pitchFamily="34" charset="0"/>
                <a:cs typeface="Arial" panose="020B0604020202020204" pitchFamily="34" charset="0"/>
              </a:defRPr>
            </a:lvl1pPr>
          </a:lstStyle>
          <a:p>
            <a:pPr>
              <a:defRPr/>
            </a:pPr>
            <a:fld id="{91CAE60C-72A0-D14D-8733-C13212F694AD}" type="slidenum">
              <a:rPr lang="en-US" smtClean="0"/>
              <a:pPr>
                <a:defRPr/>
              </a:pPr>
              <a:t>‹#›</a:t>
            </a:fld>
            <a:endParaRPr lang="en-US" dirty="0"/>
          </a:p>
        </p:txBody>
      </p:sp>
      <p:pic>
        <p:nvPicPr>
          <p:cNvPr id="8" name="Picture 7">
            <a:extLst>
              <a:ext uri="{FF2B5EF4-FFF2-40B4-BE49-F238E27FC236}">
                <a16:creationId xmlns:a16="http://schemas.microsoft.com/office/drawing/2014/main" id="{A75DDB2F-32A5-4136-BC2E-0D7E0518B46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037E5B37-4A58-4B32-B9B0-D824A69A3D97}"/>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22542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2pPr>
    <a:lvl3pPr marL="68897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3pPr>
    <a:lvl4pPr marL="1139825" indent="-225425" algn="l" rtl="0" eaLnBrk="0" fontAlgn="base" hangingPunct="0">
      <a:spcBef>
        <a:spcPct val="30000"/>
      </a:spcBef>
      <a:spcAft>
        <a:spcPct val="0"/>
      </a:spcAft>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4pPr>
    <a:lvl5pPr marL="1603375" indent="-225425" algn="l" rtl="0" eaLnBrk="0" fontAlgn="base" hangingPunct="0">
      <a:spcBef>
        <a:spcPct val="30000"/>
      </a:spcBef>
      <a:spcAft>
        <a:spcPct val="0"/>
      </a:spcAft>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Give your students a few minutes to formulate their answers. </a:t>
            </a:r>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44</a:t>
            </a:fld>
            <a:endParaRPr lang="en-US" dirty="0"/>
          </a:p>
        </p:txBody>
      </p:sp>
    </p:spTree>
    <p:extLst>
      <p:ext uri="{BB962C8B-B14F-4D97-AF65-F5344CB8AC3E}">
        <p14:creationId xmlns:p14="http://schemas.microsoft.com/office/powerpoint/2010/main" val="3207288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eaLnBrk="1" hangingPunct="1"/>
            <a:r>
              <a:rPr lang="en-US" sz="1200" dirty="0"/>
              <a:t>The boom in Canada increases the incomes of Canadian consumers.  In turn, their spending rises.  Some of their spending is on products from the U.S., so their spending increase causes U.S. exports to rise.  </a:t>
            </a:r>
          </a:p>
          <a:p>
            <a:pPr eaLnBrk="1" hangingPunct="1"/>
            <a:endParaRPr lang="en-US" sz="1200" dirty="0"/>
          </a:p>
          <a:p>
            <a:pPr eaLnBrk="1" hangingPunct="1"/>
            <a:r>
              <a:rPr lang="en-US" sz="1200" dirty="0"/>
              <a:t>This shifts the U.S. </a:t>
            </a:r>
            <a:r>
              <a:rPr lang="en-US" sz="1200" b="1" i="1" dirty="0"/>
              <a:t>AD</a:t>
            </a:r>
            <a:r>
              <a:rPr lang="en-US" sz="1200" dirty="0"/>
              <a:t> curve to the right.  The new short-run equilibrium is at point B, where </a:t>
            </a:r>
            <a:r>
              <a:rPr lang="en-US" sz="1200" b="1" i="1" dirty="0"/>
              <a:t>P</a:t>
            </a:r>
            <a:r>
              <a:rPr lang="en-US" sz="1200" dirty="0"/>
              <a:t> and </a:t>
            </a:r>
            <a:r>
              <a:rPr lang="en-US" sz="1200" b="1" i="1" dirty="0"/>
              <a:t>Y</a:t>
            </a:r>
            <a:r>
              <a:rPr lang="en-US" sz="1200" dirty="0"/>
              <a:t> are higher, and hence unemployment is lower.  </a:t>
            </a:r>
          </a:p>
          <a:p>
            <a:pPr eaLnBrk="1" hangingPunct="1"/>
            <a:endParaRPr lang="en-US" sz="1200" dirty="0"/>
          </a:p>
          <a:p>
            <a:pPr eaLnBrk="1" hangingPunct="1"/>
            <a:r>
              <a:rPr lang="en-US" sz="1200" dirty="0"/>
              <a:t>At B, </a:t>
            </a:r>
            <a:r>
              <a:rPr lang="en-US" sz="1200" b="1" i="1" dirty="0"/>
              <a:t>P</a:t>
            </a:r>
            <a:r>
              <a:rPr lang="en-US" sz="1200" dirty="0"/>
              <a:t> &gt; </a:t>
            </a:r>
            <a:r>
              <a:rPr lang="en-US" sz="1200" b="1" i="1" dirty="0"/>
              <a:t>P</a:t>
            </a:r>
            <a:r>
              <a:rPr lang="en-US" sz="1200" b="1" i="0" baseline="-25000" dirty="0"/>
              <a:t>E</a:t>
            </a:r>
            <a:r>
              <a:rPr lang="en-US" sz="1200" dirty="0"/>
              <a:t>.  Over time, </a:t>
            </a:r>
            <a:r>
              <a:rPr lang="en-US" sz="1200" b="1" i="1" dirty="0"/>
              <a:t>P</a:t>
            </a:r>
            <a:r>
              <a:rPr lang="en-US" sz="1200" b="1" i="0" baseline="-25000" dirty="0"/>
              <a:t>E</a:t>
            </a:r>
            <a:r>
              <a:rPr lang="en-US" sz="1200" dirty="0"/>
              <a:t> rises, wages rise, and sticky prices become flexible and rise.  The </a:t>
            </a:r>
            <a:r>
              <a:rPr lang="en-US" sz="1200" b="1" i="1" dirty="0"/>
              <a:t>SRAS</a:t>
            </a:r>
            <a:r>
              <a:rPr lang="en-US" sz="1200" dirty="0"/>
              <a:t> curve moves leftward.  </a:t>
            </a:r>
          </a:p>
          <a:p>
            <a:pPr eaLnBrk="1" hangingPunct="1"/>
            <a:endParaRPr lang="en-US" sz="1200" dirty="0"/>
          </a:p>
          <a:p>
            <a:pPr eaLnBrk="1" hangingPunct="1"/>
            <a:r>
              <a:rPr lang="en-US" sz="1200" dirty="0"/>
              <a:t>This process continues until the economy arrives at point C, where </a:t>
            </a:r>
            <a:r>
              <a:rPr lang="en-US" sz="1200" b="1" i="1" dirty="0"/>
              <a:t>GDP</a:t>
            </a:r>
            <a:r>
              <a:rPr lang="en-US" sz="1200" dirty="0"/>
              <a:t> and unemployment are back at their natural rates and expectations about </a:t>
            </a:r>
            <a:r>
              <a:rPr lang="en-US" sz="1200" b="1" i="1" dirty="0"/>
              <a:t>P</a:t>
            </a:r>
            <a:r>
              <a:rPr lang="en-US" sz="1200" dirty="0"/>
              <a:t> have caught up to reality.</a:t>
            </a:r>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45</a:t>
            </a:fld>
            <a:endParaRPr lang="en-US" dirty="0"/>
          </a:p>
        </p:txBody>
      </p:sp>
    </p:spTree>
    <p:extLst>
      <p:ext uri="{BB962C8B-B14F-4D97-AF65-F5344CB8AC3E}">
        <p14:creationId xmlns:p14="http://schemas.microsoft.com/office/powerpoint/2010/main" val="1250408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46</a:t>
            </a:fld>
            <a:endParaRPr lang="en-US" dirty="0"/>
          </a:p>
        </p:txBody>
      </p:sp>
    </p:spTree>
    <p:extLst>
      <p:ext uri="{BB962C8B-B14F-4D97-AF65-F5344CB8AC3E}">
        <p14:creationId xmlns:p14="http://schemas.microsoft.com/office/powerpoint/2010/main" val="1399990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pPr defTabSz="948507"/>
            <a:r>
              <a:rPr lang="en-CA" dirty="0"/>
              <a:t>Suggestion: For the Think-Pair-Share activities, if time allows, allow students to work in small groups for 5-10 minutes. Then allow student groups to share with other groups or with the entire class.  Or you can treat the Think-Pair-Share activity as an open-to-all in–class discussion.</a:t>
            </a:r>
          </a:p>
          <a:p>
            <a:pPr defTabSz="948507"/>
            <a:endParaRPr lang="en-CA" dirty="0"/>
          </a:p>
          <a:p>
            <a:pPr defTabSz="948507"/>
            <a:r>
              <a:rPr lang="en-CA" dirty="0"/>
              <a:t>Discussion points:  </a:t>
            </a:r>
          </a:p>
          <a:p>
            <a:pPr defTabSz="948507"/>
            <a:r>
              <a:rPr lang="en-CA" dirty="0"/>
              <a:t>Yes. An increase in price expectations shifts the short-run aggregate-supply curve to the left and prices rise.</a:t>
            </a:r>
          </a:p>
          <a:p>
            <a:pPr defTabSz="948507"/>
            <a:r>
              <a:rPr lang="en-CA" dirty="0"/>
              <a:t>No. In the long run, the increase in unemployment will cause wages and price expectations to fall back to their prior levels.</a:t>
            </a:r>
          </a:p>
          <a:p>
            <a:pPr defTabSz="948507"/>
            <a:r>
              <a:rPr lang="en-CA" dirty="0"/>
              <a:t>Yes. If policymakers accommodate the adverse supply shock with an increase in aggregate demand, the price level will rise permanently.</a:t>
            </a:r>
          </a:p>
          <a:p>
            <a:endParaRPr lang="en-US" dirty="0">
              <a:solidFill>
                <a:srgbClr val="002060"/>
              </a:solidFill>
            </a:endParaRPr>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48</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9</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13</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defTabSz="966612">
              <a:lnSpc>
                <a:spcPct val="105000"/>
              </a:lnSpc>
              <a:defRPr/>
            </a:pPr>
            <a:r>
              <a:rPr lang="en-US" sz="1200" dirty="0"/>
              <a:t>Suggestion:  Have your students draw a separate diagram of the </a:t>
            </a:r>
            <a:r>
              <a:rPr lang="en-US" sz="1200" b="1" i="1" dirty="0"/>
              <a:t>AD</a:t>
            </a:r>
            <a:r>
              <a:rPr lang="en-US" sz="1200" dirty="0"/>
              <a:t> curve for each scenario and show on the diagram what happens to the curve.</a:t>
            </a:r>
          </a:p>
          <a:p>
            <a:pPr defTabSz="966612">
              <a:lnSpc>
                <a:spcPct val="105000"/>
              </a:lnSpc>
              <a:defRPr/>
            </a:pPr>
            <a:endParaRPr lang="en-US" sz="1200" dirty="0"/>
          </a:p>
          <a:p>
            <a:pPr defTabSz="966612">
              <a:lnSpc>
                <a:spcPct val="105000"/>
              </a:lnSpc>
              <a:defRPr/>
            </a:pPr>
            <a:r>
              <a:rPr lang="en-US" sz="1200" dirty="0"/>
              <a:t>Give your students a few</a:t>
            </a:r>
            <a:r>
              <a:rPr lang="en-US" sz="1200" baseline="0" dirty="0"/>
              <a:t> minutes to figure out which component (</a:t>
            </a:r>
            <a:r>
              <a:rPr lang="en-US" sz="1200" b="1" i="1" baseline="0" dirty="0"/>
              <a:t>C</a:t>
            </a:r>
            <a:r>
              <a:rPr lang="en-US" sz="1200" baseline="0" dirty="0"/>
              <a:t>, </a:t>
            </a:r>
            <a:r>
              <a:rPr lang="en-US" sz="1200" b="1" i="1" baseline="0" dirty="0"/>
              <a:t>I</a:t>
            </a:r>
            <a:r>
              <a:rPr lang="en-US" sz="1200" baseline="0" dirty="0"/>
              <a:t>, </a:t>
            </a:r>
            <a:r>
              <a:rPr lang="en-US" sz="1200" b="1" i="1" baseline="0" dirty="0"/>
              <a:t>G</a:t>
            </a:r>
            <a:r>
              <a:rPr lang="en-US" sz="1200" baseline="0" dirty="0"/>
              <a:t>, or </a:t>
            </a:r>
            <a:r>
              <a:rPr lang="en-US" sz="1200" b="1" i="1" baseline="0" dirty="0"/>
              <a:t>NX</a:t>
            </a:r>
            <a:r>
              <a:rPr lang="en-US" sz="1200" baseline="0" dirty="0"/>
              <a:t>) is affected by each of the events. </a:t>
            </a:r>
            <a:endParaRPr lang="en-US" sz="1200" dirty="0"/>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20</a:t>
            </a:fld>
            <a:endParaRPr lang="en-US" dirty="0"/>
          </a:p>
        </p:txBody>
      </p:sp>
    </p:spTree>
    <p:extLst>
      <p:ext uri="{BB962C8B-B14F-4D97-AF65-F5344CB8AC3E}">
        <p14:creationId xmlns:p14="http://schemas.microsoft.com/office/powerpoint/2010/main" val="3605226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21</a:t>
            </a:fld>
            <a:endParaRPr lang="en-US" dirty="0"/>
          </a:p>
        </p:txBody>
      </p:sp>
    </p:spTree>
    <p:extLst>
      <p:ext uri="{BB962C8B-B14F-4D97-AF65-F5344CB8AC3E}">
        <p14:creationId xmlns:p14="http://schemas.microsoft.com/office/powerpoint/2010/main" val="7018837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22</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35</a:t>
            </a:fld>
            <a:endParaRPr lang="en-US" dirty="0"/>
          </a:p>
        </p:txBody>
      </p:sp>
    </p:spTree>
    <p:extLst>
      <p:ext uri="{BB962C8B-B14F-4D97-AF65-F5344CB8AC3E}">
        <p14:creationId xmlns:p14="http://schemas.microsoft.com/office/powerpoint/2010/main" val="29878716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First Slide)">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5D23111E-2710-4C1A-A7DB-CE3FE7C03336}"/>
              </a:ext>
              <a:ext uri="{C183D7F6-B498-43B3-948B-1728B52AA6E4}">
                <adec:decorative xmlns:adec="http://schemas.microsoft.com/office/drawing/2017/decorative" xmlns=""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5646420" y="1168663"/>
            <a:ext cx="6104302" cy="2387600"/>
          </a:xfrm>
        </p:spPr>
        <p:txBody>
          <a:bodyPr anchor="b"/>
          <a:lstStyle>
            <a:lvl1pPr algn="l">
              <a:defRPr sz="4800" baseline="0">
                <a:solidFill>
                  <a:schemeClr val="bg1"/>
                </a:solidFill>
              </a:defRPr>
            </a:lvl1pPr>
          </a:lstStyle>
          <a:p>
            <a:r>
              <a:rPr lang="en-US" dirty="0"/>
              <a:t>Title, #e</a:t>
            </a:r>
          </a:p>
        </p:txBody>
      </p:sp>
      <p:sp>
        <p:nvSpPr>
          <p:cNvPr id="3" name="Subtitle 2"/>
          <p:cNvSpPr>
            <a:spLocks noGrp="1"/>
          </p:cNvSpPr>
          <p:nvPr>
            <p:ph type="subTitle" idx="1" hasCustomPrompt="1"/>
          </p:nvPr>
        </p:nvSpPr>
        <p:spPr>
          <a:xfrm>
            <a:off x="5646420" y="3809720"/>
            <a:ext cx="6104302" cy="1424930"/>
          </a:xfrm>
          <a:noFill/>
        </p:spPr>
        <p:txBody>
          <a:bodyPr anchor="t"/>
          <a:lstStyle>
            <a:lvl1pPr marL="0" indent="0" algn="l">
              <a:lnSpc>
                <a:spcPct val="100000"/>
              </a:lnSpc>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Chapter #: Chapter Title</a:t>
            </a:r>
          </a:p>
        </p:txBody>
      </p:sp>
      <p:sp>
        <p:nvSpPr>
          <p:cNvPr id="12" name="Picture Placeholder 11">
            <a:extLst>
              <a:ext uri="{FF2B5EF4-FFF2-40B4-BE49-F238E27FC236}">
                <a16:creationId xmlns:a16="http://schemas.microsoft.com/office/drawing/2014/main" id="{7BF6BBBC-452C-48FA-A1E1-E851567E5383}"/>
              </a:ext>
            </a:extLst>
          </p:cNvPr>
          <p:cNvSpPr>
            <a:spLocks noGrp="1"/>
          </p:cNvSpPr>
          <p:nvPr>
            <p:ph type="pic" sz="quarter" idx="11" hasCustomPrompt="1"/>
          </p:nvPr>
        </p:nvSpPr>
        <p:spPr>
          <a:xfrm>
            <a:off x="475250" y="808037"/>
            <a:ext cx="4713288" cy="5241925"/>
          </a:xfrm>
        </p:spPr>
        <p:txBody>
          <a:bodyPr/>
          <a:lstStyle>
            <a:lvl1pPr marL="0" indent="0">
              <a:buNone/>
              <a:defRPr b="0">
                <a:solidFill>
                  <a:schemeClr val="bg1"/>
                </a:solidFill>
              </a:defRPr>
            </a:lvl1pPr>
          </a:lstStyle>
          <a:p>
            <a:r>
              <a:rPr lang="en-US" dirty="0"/>
              <a:t>Add Image Here</a:t>
            </a:r>
          </a:p>
        </p:txBody>
      </p:sp>
      <p:sp>
        <p:nvSpPr>
          <p:cNvPr id="9" name="Slide Number Placeholder 5">
            <a:extLst>
              <a:ext uri="{FF2B5EF4-FFF2-40B4-BE49-F238E27FC236}">
                <a16:creationId xmlns:a16="http://schemas.microsoft.com/office/drawing/2014/main" id="{6B326DFF-C872-4426-8563-39BC58624663}"/>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pic>
        <p:nvPicPr>
          <p:cNvPr id="21" name="Picture 20">
            <a:extLst>
              <a:ext uri="{FF2B5EF4-FFF2-40B4-BE49-F238E27FC236}">
                <a16:creationId xmlns:a16="http://schemas.microsoft.com/office/drawing/2014/main" id="{FDE6C580-026E-426D-A0EE-BDE15B891A0A}"/>
              </a:ext>
              <a:ext uri="{C183D7F6-B498-43B3-948B-1728B52AA6E4}">
                <adec:decorative xmlns:adec="http://schemas.microsoft.com/office/drawing/2017/decorative" xmlns=""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8" name="Text Placeholder 4">
            <a:extLst>
              <a:ext uri="{FF2B5EF4-FFF2-40B4-BE49-F238E27FC236}">
                <a16:creationId xmlns:a16="http://schemas.microsoft.com/office/drawing/2014/main" id="{003D5908-6DEE-491A-B7D6-1BADE7111ED1}"/>
              </a:ext>
            </a:extLst>
          </p:cNvPr>
          <p:cNvSpPr>
            <a:spLocks noGrp="1"/>
          </p:cNvSpPr>
          <p:nvPr>
            <p:ph type="body" sz="quarter" idx="12" hasCustomPrompt="1"/>
          </p:nvPr>
        </p:nvSpPr>
        <p:spPr>
          <a:xfrm>
            <a:off x="2103120" y="6314136"/>
            <a:ext cx="8961120" cy="457200"/>
          </a:xfrm>
        </p:spPr>
        <p:txBody>
          <a:bodyPr/>
          <a:lstStyle>
            <a:lvl1pPr marL="0" indent="0">
              <a:buNone/>
              <a:defRPr sz="1100">
                <a:solidFill>
                  <a:schemeClr val="bg1"/>
                </a:solidFill>
              </a:defRPr>
            </a:lvl1pPr>
          </a:lstStyle>
          <a:p>
            <a:pPr lvl="0"/>
            <a:r>
              <a:rPr lang="en-US" dirty="0"/>
              <a:t>[Author Name], [Book Title], [#] Edition. © [Insert Year]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2234556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Imag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6" name="Content Placeholder Bottom">
            <a:extLst>
              <a:ext uri="{FF2B5EF4-FFF2-40B4-BE49-F238E27FC236}">
                <a16:creationId xmlns:a16="http://schemas.microsoft.com/office/drawing/2014/main" id="{4003AB72-C071-4875-8D31-00FB47092143}"/>
              </a:ext>
            </a:extLst>
          </p:cNvPr>
          <p:cNvSpPr>
            <a:spLocks noGrp="1"/>
          </p:cNvSpPr>
          <p:nvPr>
            <p:ph sz="half" idx="15" hasCustomPrompt="1"/>
          </p:nvPr>
        </p:nvSpPr>
        <p:spPr>
          <a:xfrm>
            <a:off x="3624199" y="4136860"/>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728650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Imag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1217447"/>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4" name="Image Placeholder 2">
            <a:extLst>
              <a:ext uri="{FF2B5EF4-FFF2-40B4-BE49-F238E27FC236}">
                <a16:creationId xmlns:a16="http://schemas.microsoft.com/office/drawing/2014/main" id="{329BB347-70F5-49B3-A1D7-9C05C8ED5028}"/>
              </a:ext>
            </a:extLst>
          </p:cNvPr>
          <p:cNvSpPr>
            <a:spLocks noGrp="1"/>
          </p:cNvSpPr>
          <p:nvPr>
            <p:ph sz="half" idx="14" hasCustomPrompt="1"/>
          </p:nvPr>
        </p:nvSpPr>
        <p:spPr>
          <a:xfrm>
            <a:off x="479343" y="3207219"/>
            <a:ext cx="2875957" cy="121744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5" name="Content Placeholder Middle">
            <a:extLst>
              <a:ext uri="{FF2B5EF4-FFF2-40B4-BE49-F238E27FC236}">
                <a16:creationId xmlns:a16="http://schemas.microsoft.com/office/drawing/2014/main" id="{E344C337-1A6E-4BE6-8E9E-7076FBBEEFAC}"/>
              </a:ext>
            </a:extLst>
          </p:cNvPr>
          <p:cNvSpPr>
            <a:spLocks noGrp="1"/>
          </p:cNvSpPr>
          <p:nvPr>
            <p:ph sz="half" idx="15" hasCustomPrompt="1"/>
          </p:nvPr>
        </p:nvSpPr>
        <p:spPr>
          <a:xfrm>
            <a:off x="3626700" y="3207216"/>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6" name="Image Placeholder 3">
            <a:extLst>
              <a:ext uri="{FF2B5EF4-FFF2-40B4-BE49-F238E27FC236}">
                <a16:creationId xmlns:a16="http://schemas.microsoft.com/office/drawing/2014/main" id="{A70ED764-0931-4273-A125-CE2D6E0F8A8D}"/>
              </a:ext>
            </a:extLst>
          </p:cNvPr>
          <p:cNvSpPr>
            <a:spLocks noGrp="1"/>
          </p:cNvSpPr>
          <p:nvPr>
            <p:ph sz="half" idx="16" hasCustomPrompt="1"/>
          </p:nvPr>
        </p:nvSpPr>
        <p:spPr>
          <a:xfrm>
            <a:off x="479343" y="4631282"/>
            <a:ext cx="2875957" cy="1217447"/>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7" name="Content Placeholder Bottom">
            <a:extLst>
              <a:ext uri="{FF2B5EF4-FFF2-40B4-BE49-F238E27FC236}">
                <a16:creationId xmlns:a16="http://schemas.microsoft.com/office/drawing/2014/main" id="{1A924411-097F-4689-AC4D-9173B40A69F2}"/>
              </a:ext>
            </a:extLst>
          </p:cNvPr>
          <p:cNvSpPr>
            <a:spLocks noGrp="1"/>
          </p:cNvSpPr>
          <p:nvPr>
            <p:ph sz="half" idx="17" hasCustomPrompt="1"/>
          </p:nvPr>
        </p:nvSpPr>
        <p:spPr>
          <a:xfrm>
            <a:off x="3626700" y="4631279"/>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950828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Image/Four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899814"/>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1"/>
          <p:cNvSpPr>
            <a:spLocks noGrp="1"/>
          </p:cNvSpPr>
          <p:nvPr>
            <p:ph sz="half" idx="2" hasCustomPrompt="1"/>
          </p:nvPr>
        </p:nvSpPr>
        <p:spPr>
          <a:xfrm>
            <a:off x="3624200" y="182562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0" name="Image Placeholder 2">
            <a:extLst>
              <a:ext uri="{FF2B5EF4-FFF2-40B4-BE49-F238E27FC236}">
                <a16:creationId xmlns:a16="http://schemas.microsoft.com/office/drawing/2014/main" id="{02C25FD2-E251-4DC4-8F30-3EDA9A61D7DC}"/>
              </a:ext>
            </a:extLst>
          </p:cNvPr>
          <p:cNvSpPr>
            <a:spLocks noGrp="1"/>
          </p:cNvSpPr>
          <p:nvPr>
            <p:ph sz="half" idx="14" hasCustomPrompt="1"/>
          </p:nvPr>
        </p:nvSpPr>
        <p:spPr>
          <a:xfrm>
            <a:off x="476843" y="2941438"/>
            <a:ext cx="2875957" cy="899814"/>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1" name="Content Placeholder 2">
            <a:extLst>
              <a:ext uri="{FF2B5EF4-FFF2-40B4-BE49-F238E27FC236}">
                <a16:creationId xmlns:a16="http://schemas.microsoft.com/office/drawing/2014/main" id="{6FFE322F-E595-4582-997C-0A06F238C8D3}"/>
              </a:ext>
            </a:extLst>
          </p:cNvPr>
          <p:cNvSpPr>
            <a:spLocks noGrp="1"/>
          </p:cNvSpPr>
          <p:nvPr>
            <p:ph sz="half" idx="15" hasCustomPrompt="1"/>
          </p:nvPr>
        </p:nvSpPr>
        <p:spPr>
          <a:xfrm>
            <a:off x="3624200" y="294143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2" name="Image Placeholder 3">
            <a:extLst>
              <a:ext uri="{FF2B5EF4-FFF2-40B4-BE49-F238E27FC236}">
                <a16:creationId xmlns:a16="http://schemas.microsoft.com/office/drawing/2014/main" id="{647E63CA-E745-4DE2-B25A-D398F113EFA6}"/>
              </a:ext>
            </a:extLst>
          </p:cNvPr>
          <p:cNvSpPr>
            <a:spLocks noGrp="1"/>
          </p:cNvSpPr>
          <p:nvPr>
            <p:ph sz="half" idx="16" hasCustomPrompt="1"/>
          </p:nvPr>
        </p:nvSpPr>
        <p:spPr>
          <a:xfrm>
            <a:off x="480444" y="4065961"/>
            <a:ext cx="2875957" cy="899814"/>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3" name="Content Placeholder 3">
            <a:extLst>
              <a:ext uri="{FF2B5EF4-FFF2-40B4-BE49-F238E27FC236}">
                <a16:creationId xmlns:a16="http://schemas.microsoft.com/office/drawing/2014/main" id="{EFE66096-5B65-4DD6-9AD6-9E55675E34CD}"/>
              </a:ext>
            </a:extLst>
          </p:cNvPr>
          <p:cNvSpPr>
            <a:spLocks noGrp="1"/>
          </p:cNvSpPr>
          <p:nvPr>
            <p:ph sz="half" idx="17" hasCustomPrompt="1"/>
          </p:nvPr>
        </p:nvSpPr>
        <p:spPr>
          <a:xfrm>
            <a:off x="3627801" y="406595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4" name="Image Placeholder 4">
            <a:extLst>
              <a:ext uri="{FF2B5EF4-FFF2-40B4-BE49-F238E27FC236}">
                <a16:creationId xmlns:a16="http://schemas.microsoft.com/office/drawing/2014/main" id="{765390A9-B975-43C8-86E6-45E636A649C5}"/>
              </a:ext>
            </a:extLst>
          </p:cNvPr>
          <p:cNvSpPr>
            <a:spLocks noGrp="1"/>
          </p:cNvSpPr>
          <p:nvPr>
            <p:ph sz="half" idx="18" hasCustomPrompt="1"/>
          </p:nvPr>
        </p:nvSpPr>
        <p:spPr>
          <a:xfrm>
            <a:off x="480444" y="5181771"/>
            <a:ext cx="2875957" cy="899814"/>
          </a:xfrm>
        </p:spPr>
        <p:txBody>
          <a:bodyPr/>
          <a:lstStyle>
            <a:lvl1pPr marL="0" indent="0" algn="l">
              <a:buNone/>
              <a:defRPr/>
            </a:lvl1pPr>
            <a:lvl2pPr marL="457200" indent="0">
              <a:buNone/>
              <a:defRPr/>
            </a:lvl2pPr>
            <a:lvl3pPr marL="914400" indent="0">
              <a:buNone/>
              <a:defRPr/>
            </a:lvl3pPr>
          </a:lstStyle>
          <a:p>
            <a:pPr lvl="0"/>
            <a:r>
              <a:rPr lang="en-US" dirty="0"/>
              <a:t>Image 4</a:t>
            </a:r>
          </a:p>
        </p:txBody>
      </p:sp>
      <p:sp>
        <p:nvSpPr>
          <p:cNvPr id="15" name="Content Placeholder 4">
            <a:extLst>
              <a:ext uri="{FF2B5EF4-FFF2-40B4-BE49-F238E27FC236}">
                <a16:creationId xmlns:a16="http://schemas.microsoft.com/office/drawing/2014/main" id="{04B6F74B-2775-4949-A70C-BCBBFE20C3A2}"/>
              </a:ext>
            </a:extLst>
          </p:cNvPr>
          <p:cNvSpPr>
            <a:spLocks noGrp="1"/>
          </p:cNvSpPr>
          <p:nvPr>
            <p:ph sz="half" idx="19" hasCustomPrompt="1"/>
          </p:nvPr>
        </p:nvSpPr>
        <p:spPr>
          <a:xfrm>
            <a:off x="3627801" y="518176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Tree>
    <p:custDataLst>
      <p:tags r:id="rId1"/>
    </p:custDataLst>
    <p:extLst>
      <p:ext uri="{BB962C8B-B14F-4D97-AF65-F5344CB8AC3E}">
        <p14:creationId xmlns:p14="http://schemas.microsoft.com/office/powerpoint/2010/main" val="2645674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Active Learning1">
    <p:spTree>
      <p:nvGrpSpPr>
        <p:cNvPr id="1" name=""/>
        <p:cNvGrpSpPr/>
        <p:nvPr/>
      </p:nvGrpSpPr>
      <p:grpSpPr>
        <a:xfrm>
          <a:off x="0" y="0"/>
          <a:ext cx="0" cy="0"/>
          <a:chOff x="0" y="0"/>
          <a:chExt cx="0" cy="0"/>
        </a:xfrm>
      </p:grpSpPr>
      <p:sp>
        <p:nvSpPr>
          <p:cNvPr id="2" name="Title 1"/>
          <p:cNvSpPr>
            <a:spLocks noGrp="1"/>
          </p:cNvSpPr>
          <p:nvPr>
            <p:ph type="title"/>
          </p:nvPr>
        </p:nvSpPr>
        <p:spPr>
          <a:xfrm>
            <a:off x="101600" y="100940"/>
            <a:ext cx="11887200" cy="661061"/>
          </a:xfrm>
        </p:spPr>
        <p:txBody>
          <a:bodyPr/>
          <a:lstStyle>
            <a:lvl1pPr>
              <a:defRPr sz="3200">
                <a:solidFill>
                  <a:srgbClr val="AE1221"/>
                </a:solidFill>
              </a:defRPr>
            </a:lvl1pPr>
          </a:lstStyle>
          <a:p>
            <a:r>
              <a:rPr lang="en-US" dirty="0"/>
              <a:t>Click to edit Master title style</a:t>
            </a:r>
          </a:p>
        </p:txBody>
      </p:sp>
      <p:sp>
        <p:nvSpPr>
          <p:cNvPr id="3" name="Content Placeholder 2"/>
          <p:cNvSpPr>
            <a:spLocks noGrp="1"/>
          </p:cNvSpPr>
          <p:nvPr>
            <p:ph idx="1"/>
          </p:nvPr>
        </p:nvSpPr>
        <p:spPr>
          <a:xfrm>
            <a:off x="462989" y="914401"/>
            <a:ext cx="11358596" cy="5534025"/>
          </a:xfrm>
          <a:prstGeom prst="rect">
            <a:avLst/>
          </a:prstGeom>
        </p:spPr>
        <p:txBody>
          <a:bodyPr/>
          <a:lstStyle>
            <a:lvl1pPr>
              <a:defRPr sz="3200">
                <a:solidFill>
                  <a:schemeClr val="tx2"/>
                </a:solidFill>
              </a:defRPr>
            </a:lvl1pPr>
            <a:lvl2pPr>
              <a:defRPr sz="2800">
                <a:solidFill>
                  <a:schemeClr val="tx2"/>
                </a:solidFill>
              </a:defRPr>
            </a:lvl2pPr>
            <a:lvl3pPr>
              <a:defRPr sz="2400">
                <a:solidFill>
                  <a:schemeClr val="tx2"/>
                </a:solidFill>
              </a:defRPr>
            </a:lvl3pPr>
            <a:lvl4pPr>
              <a:defRPr sz="2000">
                <a:solidFill>
                  <a:schemeClr val="tx2"/>
                </a:solidFill>
              </a:defRPr>
            </a:lvl4pPr>
            <a:lvl5pPr>
              <a:defRPr sz="18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3"/>
          <p:cNvSpPr>
            <a:spLocks noGrp="1" noChangeArrowheads="1"/>
          </p:cNvSpPr>
          <p:nvPr>
            <p:ph type="sldNum" sz="quarter" idx="10"/>
          </p:nvPr>
        </p:nvSpPr>
        <p:spPr/>
        <p:txBody>
          <a:bodyPr/>
          <a:lstStyle>
            <a:lvl1pPr>
              <a:defRPr/>
            </a:lvl1pPr>
          </a:lstStyle>
          <a:p>
            <a:pPr>
              <a:defRPr/>
            </a:pPr>
            <a:fld id="{073C29DC-2178-4274-9150-45F8EBD31C2D}" type="slidenum">
              <a:rPr lang="en-US"/>
              <a:pPr>
                <a:defRPr/>
              </a:pPr>
              <a:t>‹#›</a:t>
            </a:fld>
            <a:endParaRPr lang="en-US"/>
          </a:p>
        </p:txBody>
      </p:sp>
      <p:sp>
        <p:nvSpPr>
          <p:cNvPr id="5" name="Footer Placeholder 4">
            <a:extLst>
              <a:ext uri="{FF2B5EF4-FFF2-40B4-BE49-F238E27FC236}">
                <a16:creationId xmlns:a16="http://schemas.microsoft.com/office/drawing/2014/main" id="{17B77F17-B778-0463-4050-5A3EDA879F7A}"/>
              </a:ext>
            </a:extLst>
          </p:cNvPr>
          <p:cNvSpPr>
            <a:spLocks noGrp="1"/>
          </p:cNvSpPr>
          <p:nvPr>
            <p:ph type="ftr" sz="quarter" idx="11"/>
          </p:nvPr>
        </p:nvSpPr>
        <p:spPr/>
        <p:txBody>
          <a:bodyPr/>
          <a:lstStyle/>
          <a:p>
            <a:pPr fontAlgn="base">
              <a:spcBef>
                <a:spcPct val="20000"/>
              </a:spcBef>
              <a:spcAft>
                <a:spcPct val="0"/>
              </a:spcAft>
              <a:defRPr/>
            </a:pPr>
            <a:r>
              <a:rPr lang="en-US" dirty="0">
                <a:solidFill>
                  <a:srgbClr val="000000"/>
                </a:solidFill>
              </a:rPr>
              <a:t>Mankiw, </a:t>
            </a:r>
            <a:r>
              <a:rPr lang="en-US" i="1" dirty="0">
                <a:solidFill>
                  <a:srgbClr val="000000"/>
                </a:solidFill>
              </a:rPr>
              <a:t>Principles of Economics</a:t>
            </a:r>
            <a:r>
              <a:rPr lang="en-US" dirty="0">
                <a:solidFill>
                  <a:srgbClr val="000000"/>
                </a:solidFill>
              </a:rPr>
              <a:t>, 10th Edition. © 2024 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40883429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 and ANS">
    <p:spTree>
      <p:nvGrpSpPr>
        <p:cNvPr id="1" name=""/>
        <p:cNvGrpSpPr/>
        <p:nvPr/>
      </p:nvGrpSpPr>
      <p:grpSpPr>
        <a:xfrm>
          <a:off x="0" y="0"/>
          <a:ext cx="0" cy="0"/>
          <a:chOff x="0" y="0"/>
          <a:chExt cx="0" cy="0"/>
        </a:xfrm>
      </p:grpSpPr>
      <p:sp>
        <p:nvSpPr>
          <p:cNvPr id="2" name="Title 1"/>
          <p:cNvSpPr>
            <a:spLocks noGrp="1"/>
          </p:cNvSpPr>
          <p:nvPr>
            <p:ph type="title"/>
          </p:nvPr>
        </p:nvSpPr>
        <p:spPr>
          <a:xfrm>
            <a:off x="101600" y="100940"/>
            <a:ext cx="11887200" cy="661061"/>
          </a:xfrm>
        </p:spPr>
        <p:txBody>
          <a:bodyPr/>
          <a:lstStyle>
            <a:lvl1pPr>
              <a:defRPr sz="3200">
                <a:solidFill>
                  <a:srgbClr val="AE1221"/>
                </a:solidFill>
              </a:defRPr>
            </a:lvl1pPr>
          </a:lstStyle>
          <a:p>
            <a:r>
              <a:rPr lang="en-US" dirty="0"/>
              <a:t>Click to edit Master title style</a:t>
            </a:r>
          </a:p>
        </p:txBody>
      </p:sp>
      <p:sp>
        <p:nvSpPr>
          <p:cNvPr id="3" name="Content Placeholder 2"/>
          <p:cNvSpPr>
            <a:spLocks noGrp="1"/>
          </p:cNvSpPr>
          <p:nvPr>
            <p:ph idx="1"/>
          </p:nvPr>
        </p:nvSpPr>
        <p:spPr>
          <a:xfrm>
            <a:off x="462989" y="914401"/>
            <a:ext cx="11358596" cy="2362200"/>
          </a:xfrm>
          <a:prstGeom prst="rect">
            <a:avLst/>
          </a:prstGeom>
        </p:spPr>
        <p:txBody>
          <a:bodyPr/>
          <a:lstStyle>
            <a:lvl1pPr>
              <a:defRPr sz="3200">
                <a:solidFill>
                  <a:schemeClr val="tx2"/>
                </a:solidFill>
              </a:defRPr>
            </a:lvl1pPr>
            <a:lvl2pPr>
              <a:defRPr sz="3000">
                <a:solidFill>
                  <a:schemeClr val="tx2"/>
                </a:solidFill>
              </a:defRPr>
            </a:lvl2pPr>
            <a:lvl3pPr>
              <a:defRPr sz="2400">
                <a:solidFill>
                  <a:schemeClr val="tx2"/>
                </a:solidFill>
              </a:defRPr>
            </a:lvl3pPr>
            <a:lvl4pPr>
              <a:defRPr sz="2000">
                <a:solidFill>
                  <a:schemeClr val="tx2"/>
                </a:solidFill>
              </a:defRPr>
            </a:lvl4pPr>
            <a:lvl5pPr>
              <a:defRPr sz="18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3"/>
          <p:cNvSpPr>
            <a:spLocks noGrp="1" noChangeArrowheads="1"/>
          </p:cNvSpPr>
          <p:nvPr>
            <p:ph type="sldNum" sz="quarter" idx="10"/>
          </p:nvPr>
        </p:nvSpPr>
        <p:spPr/>
        <p:txBody>
          <a:bodyPr/>
          <a:lstStyle>
            <a:lvl1pPr>
              <a:defRPr/>
            </a:lvl1pPr>
          </a:lstStyle>
          <a:p>
            <a:pPr>
              <a:defRPr/>
            </a:pPr>
            <a:fld id="{073C29DC-2178-4274-9150-45F8EBD31C2D}" type="slidenum">
              <a:rPr lang="en-US"/>
              <a:pPr>
                <a:defRPr/>
              </a:pPr>
              <a:t>‹#›</a:t>
            </a:fld>
            <a:endParaRPr lang="en-US"/>
          </a:p>
        </p:txBody>
      </p:sp>
      <p:sp>
        <p:nvSpPr>
          <p:cNvPr id="6" name="Content Placeholder 2"/>
          <p:cNvSpPr>
            <a:spLocks noGrp="1"/>
          </p:cNvSpPr>
          <p:nvPr>
            <p:ph idx="12"/>
          </p:nvPr>
        </p:nvSpPr>
        <p:spPr>
          <a:xfrm>
            <a:off x="508001" y="3200400"/>
            <a:ext cx="11358596" cy="2971800"/>
          </a:xfrm>
          <a:prstGeom prst="rect">
            <a:avLst/>
          </a:prstGeom>
        </p:spPr>
        <p:txBody>
          <a:bodyPr/>
          <a:lstStyle>
            <a:lvl1pPr>
              <a:defRPr sz="3000">
                <a:solidFill>
                  <a:srgbClr val="4E519E"/>
                </a:solidFill>
              </a:defRPr>
            </a:lvl1pPr>
            <a:lvl2pPr>
              <a:defRPr sz="3000">
                <a:solidFill>
                  <a:srgbClr val="4E519E"/>
                </a:solidFill>
              </a:defRPr>
            </a:lvl2pPr>
            <a:lvl3pPr>
              <a:defRPr sz="2400">
                <a:solidFill>
                  <a:srgbClr val="4E519E"/>
                </a:solidFill>
              </a:defRPr>
            </a:lvl3pPr>
            <a:lvl4pPr>
              <a:defRPr sz="2000">
                <a:solidFill>
                  <a:srgbClr val="4E519E"/>
                </a:solidFill>
              </a:defRPr>
            </a:lvl4pPr>
            <a:lvl5pPr>
              <a:defRPr sz="1800">
                <a:solidFill>
                  <a:srgbClr val="4E519E"/>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6">
            <a:extLst>
              <a:ext uri="{FF2B5EF4-FFF2-40B4-BE49-F238E27FC236}">
                <a16:creationId xmlns:a16="http://schemas.microsoft.com/office/drawing/2014/main" id="{9B7DD5BC-6889-55B8-E161-048CBF284B93}"/>
              </a:ext>
            </a:extLst>
          </p:cNvPr>
          <p:cNvSpPr>
            <a:spLocks noGrp="1"/>
          </p:cNvSpPr>
          <p:nvPr>
            <p:ph type="ftr" sz="quarter" idx="13"/>
          </p:nvPr>
        </p:nvSpPr>
        <p:spPr/>
        <p:txBody>
          <a:bodyPr/>
          <a:lstStyle/>
          <a:p>
            <a:pPr fontAlgn="base">
              <a:spcBef>
                <a:spcPct val="20000"/>
              </a:spcBef>
              <a:spcAft>
                <a:spcPct val="0"/>
              </a:spcAft>
              <a:defRPr/>
            </a:pPr>
            <a:r>
              <a:rPr lang="en-US">
                <a:solidFill>
                  <a:srgbClr val="000000"/>
                </a:solidFill>
              </a:rPr>
              <a:t>Mankiw, </a:t>
            </a:r>
            <a:r>
              <a:rPr lang="en-US" i="1">
                <a:solidFill>
                  <a:srgbClr val="000000"/>
                </a:solidFill>
              </a:rPr>
              <a:t>Principles of Economics</a:t>
            </a:r>
            <a:r>
              <a:rPr lang="en-US">
                <a:solidFill>
                  <a:srgbClr val="000000"/>
                </a:solidFill>
              </a:rPr>
              <a:t>, 10th Edition. © 2024 Cengage. All Rights Reserved. May not be scanned, copied or duplicated, or posted to a publicly accessible website, in whole or in part.</a:t>
            </a:r>
            <a:endParaRPr lang="en-US" dirty="0">
              <a:solidFill>
                <a:srgbClr val="000000"/>
              </a:solidFill>
            </a:endParaRPr>
          </a:p>
        </p:txBody>
      </p:sp>
    </p:spTree>
    <p:extLst>
      <p:ext uri="{BB962C8B-B14F-4D97-AF65-F5344CB8AC3E}">
        <p14:creationId xmlns:p14="http://schemas.microsoft.com/office/powerpoint/2010/main" val="38274694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00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2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3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par>
                          <p:cTn id="20" fill="hold">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wipe(left)">
                                      <p:cBhvr>
                                        <p:cTn id="28" dur="500"/>
                                        <p:tgtEl>
                                          <p:spTgt spid="6">
                                            <p:txEl>
                                              <p:pRg st="0" end="0"/>
                                            </p:txEl>
                                          </p:spTgt>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wipe(left)">
                                      <p:cBhvr>
                                        <p:cTn id="32" dur="500"/>
                                        <p:tgtEl>
                                          <p:spTgt spid="6">
                                            <p:txEl>
                                              <p:pRg st="1" end="1"/>
                                            </p:txEl>
                                          </p:spTgt>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6">
                                            <p:txEl>
                                              <p:pRg st="2" end="2"/>
                                            </p:txEl>
                                          </p:spTgt>
                                        </p:tgtEl>
                                        <p:attrNameLst>
                                          <p:attrName>style.visibility</p:attrName>
                                        </p:attrNameLst>
                                      </p:cBhvr>
                                      <p:to>
                                        <p:strVal val="visible"/>
                                      </p:to>
                                    </p:set>
                                    <p:animEffect transition="in" filter="wipe(left)">
                                      <p:cBhvr>
                                        <p:cTn id="36" dur="500"/>
                                        <p:tgtEl>
                                          <p:spTgt spid="6">
                                            <p:txEl>
                                              <p:pRg st="2" end="2"/>
                                            </p:txEl>
                                          </p:spTgt>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6">
                                            <p:txEl>
                                              <p:pRg st="3" end="3"/>
                                            </p:txEl>
                                          </p:spTgt>
                                        </p:tgtEl>
                                        <p:attrNameLst>
                                          <p:attrName>style.visibility</p:attrName>
                                        </p:attrNameLst>
                                      </p:cBhvr>
                                      <p:to>
                                        <p:strVal val="visible"/>
                                      </p:to>
                                    </p:set>
                                    <p:animEffect transition="in" filter="wipe(left)">
                                      <p:cBhvr>
                                        <p:cTn id="40" dur="500"/>
                                        <p:tgtEl>
                                          <p:spTgt spid="6">
                                            <p:txEl>
                                              <p:pRg st="3" end="3"/>
                                            </p:txEl>
                                          </p:spTgt>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6">
                                            <p:txEl>
                                              <p:pRg st="4" end="4"/>
                                            </p:txEl>
                                          </p:spTgt>
                                        </p:tgtEl>
                                        <p:attrNameLst>
                                          <p:attrName>style.visibility</p:attrName>
                                        </p:attrNameLst>
                                      </p:cBhvr>
                                      <p:to>
                                        <p:strVal val="visible"/>
                                      </p:to>
                                    </p:set>
                                    <p:animEffect transition="in" filter="wipe(left)">
                                      <p:cBhvr>
                                        <p:cTn id="44"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P spid="6" grpId="0" uiExpand="1" build="p">
        <p:tmplLst>
          <p:tmpl lvl="1">
            <p:tnLst>
              <p:par>
                <p:cTn presetID="22" presetClass="entr" presetSubtype="8" fill="hold" nodeType="click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AL and ANS">
    <p:spTree>
      <p:nvGrpSpPr>
        <p:cNvPr id="1" name=""/>
        <p:cNvGrpSpPr/>
        <p:nvPr/>
      </p:nvGrpSpPr>
      <p:grpSpPr>
        <a:xfrm>
          <a:off x="0" y="0"/>
          <a:ext cx="0" cy="0"/>
          <a:chOff x="0" y="0"/>
          <a:chExt cx="0" cy="0"/>
        </a:xfrm>
      </p:grpSpPr>
      <p:sp>
        <p:nvSpPr>
          <p:cNvPr id="2" name="Title 1"/>
          <p:cNvSpPr>
            <a:spLocks noGrp="1"/>
          </p:cNvSpPr>
          <p:nvPr>
            <p:ph type="title"/>
          </p:nvPr>
        </p:nvSpPr>
        <p:spPr>
          <a:xfrm>
            <a:off x="101600" y="100940"/>
            <a:ext cx="11887200" cy="661061"/>
          </a:xfrm>
        </p:spPr>
        <p:txBody>
          <a:bodyPr/>
          <a:lstStyle>
            <a:lvl1pPr>
              <a:defRPr sz="3200">
                <a:solidFill>
                  <a:srgbClr val="AE1221"/>
                </a:solidFill>
              </a:defRPr>
            </a:lvl1pPr>
          </a:lstStyle>
          <a:p>
            <a:r>
              <a:rPr lang="en-US" dirty="0"/>
              <a:t>Click to edit Master title style</a:t>
            </a:r>
          </a:p>
        </p:txBody>
      </p:sp>
      <p:sp>
        <p:nvSpPr>
          <p:cNvPr id="4" name="Rectangle 3"/>
          <p:cNvSpPr>
            <a:spLocks noGrp="1" noChangeArrowheads="1"/>
          </p:cNvSpPr>
          <p:nvPr>
            <p:ph type="sldNum" sz="quarter" idx="10"/>
          </p:nvPr>
        </p:nvSpPr>
        <p:spPr/>
        <p:txBody>
          <a:bodyPr/>
          <a:lstStyle>
            <a:lvl1pPr>
              <a:defRPr/>
            </a:lvl1pPr>
          </a:lstStyle>
          <a:p>
            <a:pPr>
              <a:defRPr/>
            </a:pPr>
            <a:fld id="{073C29DC-2178-4274-9150-45F8EBD31C2D}" type="slidenum">
              <a:rPr lang="en-US"/>
              <a:pPr>
                <a:defRPr/>
              </a:pPr>
              <a:t>‹#›</a:t>
            </a:fld>
            <a:endParaRPr lang="en-US"/>
          </a:p>
        </p:txBody>
      </p:sp>
      <p:sp>
        <p:nvSpPr>
          <p:cNvPr id="6" name="Content Placeholder 2"/>
          <p:cNvSpPr>
            <a:spLocks noGrp="1"/>
          </p:cNvSpPr>
          <p:nvPr>
            <p:ph idx="12"/>
          </p:nvPr>
        </p:nvSpPr>
        <p:spPr>
          <a:xfrm>
            <a:off x="508001" y="3200400"/>
            <a:ext cx="11358596" cy="2971800"/>
          </a:xfrm>
          <a:prstGeom prst="rect">
            <a:avLst/>
          </a:prstGeom>
        </p:spPr>
        <p:txBody>
          <a:bodyPr/>
          <a:lstStyle>
            <a:lvl1pPr>
              <a:defRPr sz="3000">
                <a:solidFill>
                  <a:schemeClr val="tx1"/>
                </a:solidFill>
              </a:defRPr>
            </a:lvl1pPr>
            <a:lvl2pPr>
              <a:defRPr sz="3000">
                <a:solidFill>
                  <a:schemeClr val="tx1"/>
                </a:solidFill>
              </a:defRPr>
            </a:lvl2pPr>
            <a:lvl3pPr>
              <a:defRPr sz="2400">
                <a:solidFill>
                  <a:schemeClr val="tx1"/>
                </a:solidFill>
              </a:defRPr>
            </a:lvl3pPr>
            <a:lvl4pPr>
              <a:defRPr sz="2000">
                <a:solidFill>
                  <a:schemeClr val="tx1"/>
                </a:solidFill>
              </a:defRPr>
            </a:lvl4pPr>
            <a:lvl5pPr>
              <a:defRPr sz="18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28C9FCF9-4C2A-8540-818D-BA23E2ACC0B6}"/>
              </a:ext>
            </a:extLst>
          </p:cNvPr>
          <p:cNvSpPr>
            <a:spLocks noGrp="1"/>
          </p:cNvSpPr>
          <p:nvPr>
            <p:ph type="ftr" sz="quarter" idx="13"/>
          </p:nvPr>
        </p:nvSpPr>
        <p:spPr/>
        <p:txBody>
          <a:bodyPr/>
          <a:lstStyle/>
          <a:p>
            <a:pPr fontAlgn="base">
              <a:spcBef>
                <a:spcPct val="20000"/>
              </a:spcBef>
              <a:spcAft>
                <a:spcPct val="0"/>
              </a:spcAft>
              <a:defRPr/>
            </a:pPr>
            <a:r>
              <a:rPr lang="en-US">
                <a:solidFill>
                  <a:srgbClr val="000000"/>
                </a:solidFill>
              </a:rPr>
              <a:t>Mankiw, </a:t>
            </a:r>
            <a:r>
              <a:rPr lang="en-US" i="1">
                <a:solidFill>
                  <a:srgbClr val="000000"/>
                </a:solidFill>
              </a:rPr>
              <a:t>Principles of Economics</a:t>
            </a:r>
            <a:r>
              <a:rPr lang="en-US">
                <a:solidFill>
                  <a:srgbClr val="000000"/>
                </a:solidFill>
              </a:rPr>
              <a:t>, 10th Edition. © 2024 Cengage. All Rights Reserved. May not be scanned, copied or duplicated, or posted to a publicly accessible website, in whole or in part.</a:t>
            </a:r>
            <a:endParaRPr lang="en-US" dirty="0">
              <a:solidFill>
                <a:srgbClr val="000000"/>
              </a:solidFill>
            </a:endParaRPr>
          </a:p>
        </p:txBody>
      </p:sp>
    </p:spTree>
    <p:extLst>
      <p:ext uri="{BB962C8B-B14F-4D97-AF65-F5344CB8AC3E}">
        <p14:creationId xmlns:p14="http://schemas.microsoft.com/office/powerpoint/2010/main" val="29123275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wipe(left)">
                                      <p:cBhvr>
                                        <p:cTn id="11" dur="500"/>
                                        <p:tgtEl>
                                          <p:spTgt spid="6">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wipe(left)">
                                      <p:cBhvr>
                                        <p:cTn id="15" dur="500"/>
                                        <p:tgtEl>
                                          <p:spTgt spid="6">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wipe(left)">
                                      <p:cBhvr>
                                        <p:cTn id="19" dur="500"/>
                                        <p:tgtEl>
                                          <p:spTgt spid="6">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wipe(left)">
                                      <p:cBhvr>
                                        <p:cTn id="23"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click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3344969-1137-4EAF-AB8A-FDA4F62A617A}"/>
              </a:ext>
              <a:ext uri="{C183D7F6-B498-43B3-948B-1728B52AA6E4}">
                <adec:decorative xmlns:adec="http://schemas.microsoft.com/office/drawing/2017/decorative" xmlns=""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914400" y="1153123"/>
            <a:ext cx="10424160" cy="2387600"/>
          </a:xfrm>
        </p:spPr>
        <p:txBody>
          <a:bodyPr anchor="b"/>
          <a:lstStyle>
            <a:lvl1pPr algn="ctr">
              <a:defRPr sz="5400" baseline="0">
                <a:solidFill>
                  <a:schemeClr val="bg1"/>
                </a:solidFill>
              </a:defRPr>
            </a:lvl1pPr>
          </a:lstStyle>
          <a:p>
            <a:r>
              <a:rPr lang="en-US" dirty="0"/>
              <a:t>Unit XX</a:t>
            </a:r>
          </a:p>
        </p:txBody>
      </p:sp>
      <p:sp>
        <p:nvSpPr>
          <p:cNvPr id="3" name="Subtitle 2"/>
          <p:cNvSpPr>
            <a:spLocks noGrp="1"/>
          </p:cNvSpPr>
          <p:nvPr>
            <p:ph type="subTitle" idx="1" hasCustomPrompt="1"/>
          </p:nvPr>
        </p:nvSpPr>
        <p:spPr>
          <a:xfrm>
            <a:off x="914400" y="3809720"/>
            <a:ext cx="10424160" cy="1424930"/>
          </a:xfrm>
          <a:noFill/>
        </p:spPr>
        <p:txBody>
          <a:bodyPr anchor="t"/>
          <a:lstStyle>
            <a:lvl1pPr marL="0" indent="0" algn="ctr">
              <a:lnSpc>
                <a:spcPct val="100000"/>
              </a:lnSpc>
              <a:buNone/>
              <a:defRPr sz="3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Unit’s Title Here</a:t>
            </a:r>
          </a:p>
        </p:txBody>
      </p:sp>
      <p:pic>
        <p:nvPicPr>
          <p:cNvPr id="17" name="Picture 16">
            <a:extLst>
              <a:ext uri="{FF2B5EF4-FFF2-40B4-BE49-F238E27FC236}">
                <a16:creationId xmlns:a16="http://schemas.microsoft.com/office/drawing/2014/main" id="{EAF0C6CA-9F2E-439D-8A9B-5B8BD35A9360}"/>
              </a:ext>
              <a:ext uri="{C183D7F6-B498-43B3-948B-1728B52AA6E4}">
                <adec:decorative xmlns:adec="http://schemas.microsoft.com/office/drawing/2017/decorative" xmlns=""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15" name="Slide Number Placeholder 5">
            <a:extLst>
              <a:ext uri="{FF2B5EF4-FFF2-40B4-BE49-F238E27FC236}">
                <a16:creationId xmlns:a16="http://schemas.microsoft.com/office/drawing/2014/main" id="{8D6FEA2F-362B-4EAB-BFA4-233A863C0DE7}"/>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8" name="Copyright">
            <a:extLst>
              <a:ext uri="{FF2B5EF4-FFF2-40B4-BE49-F238E27FC236}">
                <a16:creationId xmlns:a16="http://schemas.microsoft.com/office/drawing/2014/main" id="{AF972D8C-0B37-4D91-86F9-D24C39293EFB}"/>
              </a:ext>
              <a:ext uri="{C183D7F6-B498-43B3-948B-1728B52AA6E4}">
                <adec:decorative xmlns:adec="http://schemas.microsoft.com/office/drawing/2017/decorative" xmlns=""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803553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p:cNvSpPr>
            <a:spLocks noGrp="1"/>
          </p:cNvSpPr>
          <p:nvPr>
            <p:ph idx="1" hasCustomPrompt="1"/>
          </p:nvPr>
        </p:nvSpPr>
        <p:spPr/>
        <p:txBody>
          <a:bodyPr/>
          <a:lstStyle>
            <a:lvl1pPr>
              <a:spcAft>
                <a:spcPts val="800"/>
              </a:spcAft>
              <a:defRPr sz="240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3066196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3" y="1825625"/>
            <a:ext cx="5542957"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a:extLst>
              <a:ext uri="{C183D7F6-B498-43B3-948B-1728B52AA6E4}">
                <adec:decorative xmlns:adec="http://schemas.microsoft.com/office/drawing/2017/decorative" xmlns="" val="1"/>
              </a:ext>
            </a:extLst>
          </p:cNvPr>
          <p:cNvSpPr>
            <a:spLocks noGrp="1"/>
          </p:cNvSpPr>
          <p:nvPr>
            <p:ph sz="half" idx="2" hasCustomPrompt="1"/>
          </p:nvPr>
        </p:nvSpPr>
        <p:spPr>
          <a:xfrm>
            <a:off x="6172200" y="1825625"/>
            <a:ext cx="5542956"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834274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4"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5" name="Content Placeholder Middle">
            <a:extLst>
              <a:ext uri="{FF2B5EF4-FFF2-40B4-BE49-F238E27FC236}">
                <a16:creationId xmlns:a16="http://schemas.microsoft.com/office/drawing/2014/main" id="{1D13BCCE-AB68-426C-9401-BABA201385F3}"/>
              </a:ext>
            </a:extLst>
          </p:cNvPr>
          <p:cNvSpPr>
            <a:spLocks noGrp="1"/>
          </p:cNvSpPr>
          <p:nvPr>
            <p:ph sz="half" idx="10" hasCustomPrompt="1"/>
          </p:nvPr>
        </p:nvSpPr>
        <p:spPr>
          <a:xfrm>
            <a:off x="4423735" y="1829037"/>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p:cNvSpPr>
            <a:spLocks noGrp="1"/>
          </p:cNvSpPr>
          <p:nvPr>
            <p:ph sz="half" idx="2" hasCustomPrompt="1"/>
          </p:nvPr>
        </p:nvSpPr>
        <p:spPr>
          <a:xfrm>
            <a:off x="8370626"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a:p>
            <a:pPr lvl="2"/>
            <a:endParaRPr lang="en-US" dirty="0"/>
          </a:p>
        </p:txBody>
      </p:sp>
    </p:spTree>
    <p:custDataLst>
      <p:tags r:id="rId1"/>
    </p:custDataLst>
    <p:extLst>
      <p:ext uri="{BB962C8B-B14F-4D97-AF65-F5344CB8AC3E}">
        <p14:creationId xmlns:p14="http://schemas.microsoft.com/office/powerpoint/2010/main" val="148918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Subtitle">
    <p:spTree>
      <p:nvGrpSpPr>
        <p:cNvPr id="1" name=""/>
        <p:cNvGrpSpPr/>
        <p:nvPr/>
      </p:nvGrpSpPr>
      <p:grpSpPr>
        <a:xfrm>
          <a:off x="0" y="0"/>
          <a:ext cx="0" cy="0"/>
          <a:chOff x="0" y="0"/>
          <a:chExt cx="0" cy="0"/>
        </a:xfrm>
      </p:grpSpPr>
      <p:sp>
        <p:nvSpPr>
          <p:cNvPr id="8" name="Title"/>
          <p:cNvSpPr>
            <a:spLocks noGrp="1"/>
          </p:cNvSpPr>
          <p:nvPr>
            <p:ph type="title" hasCustomPrompt="1"/>
          </p:nvPr>
        </p:nvSpPr>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8767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2621900"/>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10" name="Content Placeholder Bottom"/>
          <p:cNvSpPr>
            <a:spLocks noGrp="1"/>
          </p:cNvSpPr>
          <p:nvPr>
            <p:ph type="body" sz="quarter" idx="13" hasCustomPrompt="1"/>
          </p:nvPr>
        </p:nvSpPr>
        <p:spPr>
          <a:xfrm>
            <a:off x="476844" y="5395327"/>
            <a:ext cx="11241914" cy="951787"/>
          </a:xfrm>
        </p:spPr>
        <p:txBody>
          <a:bodyPr/>
          <a:lstStyle>
            <a:lvl1pPr marL="112713" indent="-112713">
              <a:defRPr sz="900" b="0"/>
            </a:lvl1pPr>
            <a:lvl2pPr marL="336550" indent="-112713">
              <a:defRPr sz="900" b="0"/>
            </a:lvl2pPr>
            <a:lvl3pPr marL="685800" indent="-168275">
              <a:defRPr sz="900" b="0"/>
            </a:lvl3pPr>
            <a:lvl4pPr>
              <a:defRPr sz="900" b="0"/>
            </a:lvl4pPr>
            <a:lvl5pPr>
              <a:defRPr sz="900" b="0"/>
            </a:lvl5pPr>
          </a:lstStyle>
          <a:p>
            <a:pPr lvl="0"/>
            <a:r>
              <a:rPr lang="en-US" dirty="0"/>
              <a:t>Click to edit Master text styles</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2380733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Subtitle/Images">
    <p:spTree>
      <p:nvGrpSpPr>
        <p:cNvPr id="1" name=""/>
        <p:cNvGrpSpPr/>
        <p:nvPr/>
      </p:nvGrpSpPr>
      <p:grpSpPr>
        <a:xfrm>
          <a:off x="0" y="0"/>
          <a:ext cx="0" cy="0"/>
          <a:chOff x="0" y="0"/>
          <a:chExt cx="0" cy="0"/>
        </a:xfrm>
      </p:grpSpPr>
      <p:sp>
        <p:nvSpPr>
          <p:cNvPr id="8" name="Title"/>
          <p:cNvSpPr>
            <a:spLocks noGrp="1"/>
          </p:cNvSpPr>
          <p:nvPr>
            <p:ph type="title" hasCustomPrompt="1"/>
          </p:nvPr>
        </p:nvSpPr>
        <p:spPr>
          <a:xfrm>
            <a:off x="476843" y="475488"/>
            <a:ext cx="11241915" cy="1071533"/>
          </a:xfrm>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5769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1505492"/>
          </a:xfrm>
        </p:spPr>
        <p:txBody>
          <a:bodyPr/>
          <a:lstStyle>
            <a:lvl1pPr>
              <a:spcAft>
                <a:spcPts val="800"/>
              </a:spcAft>
              <a:defRPr sz="2400" b="0"/>
            </a:lvl1pPr>
            <a:lvl2pPr>
              <a:spcAft>
                <a:spcPts val="800"/>
              </a:spcAft>
              <a:defRPr sz="2400" b="0"/>
            </a:lvl2pPr>
            <a:lvl3pPr>
              <a:spcAft>
                <a:spcPts val="800"/>
              </a:spcAft>
              <a:defRPr sz="2400" b="0"/>
            </a:lvl3pPr>
          </a:lstStyle>
          <a:p>
            <a:pPr lvl="0"/>
            <a:r>
              <a:rPr lang="en-US" dirty="0"/>
              <a:t>First Level</a:t>
            </a:r>
          </a:p>
          <a:p>
            <a:pPr lvl="1"/>
            <a:r>
              <a:rPr lang="en-US" dirty="0"/>
              <a:t>Second level</a:t>
            </a:r>
          </a:p>
          <a:p>
            <a:pPr lvl="2"/>
            <a:r>
              <a:rPr lang="en-US" dirty="0"/>
              <a:t>Third level</a:t>
            </a:r>
          </a:p>
        </p:txBody>
      </p:sp>
      <p:sp>
        <p:nvSpPr>
          <p:cNvPr id="6" name="Content Placeholder 1">
            <a:extLst>
              <a:ext uri="{FF2B5EF4-FFF2-40B4-BE49-F238E27FC236}">
                <a16:creationId xmlns:a16="http://schemas.microsoft.com/office/drawing/2014/main" id="{B7E0CC24-A3CA-45F3-BF2B-B8EB09000563}"/>
              </a:ext>
            </a:extLst>
          </p:cNvPr>
          <p:cNvSpPr>
            <a:spLocks noGrp="1"/>
          </p:cNvSpPr>
          <p:nvPr>
            <p:ph idx="10" hasCustomPrompt="1"/>
          </p:nvPr>
        </p:nvSpPr>
        <p:spPr>
          <a:xfrm>
            <a:off x="476844" y="4310385"/>
            <a:ext cx="2563240" cy="2024480"/>
          </a:xfrm>
        </p:spPr>
        <p:txBody>
          <a:bodyPr/>
          <a:lstStyle>
            <a:lvl1pPr marL="0" indent="0" algn="ctr">
              <a:buNone/>
              <a:defRPr/>
            </a:lvl1pPr>
          </a:lstStyle>
          <a:p>
            <a:pPr lvl="0"/>
            <a:r>
              <a:rPr lang="en-US" dirty="0"/>
              <a:t>Insert here 1</a:t>
            </a:r>
          </a:p>
        </p:txBody>
      </p:sp>
      <p:sp>
        <p:nvSpPr>
          <p:cNvPr id="7" name="Content Placeholder 2">
            <a:extLst>
              <a:ext uri="{FF2B5EF4-FFF2-40B4-BE49-F238E27FC236}">
                <a16:creationId xmlns:a16="http://schemas.microsoft.com/office/drawing/2014/main" id="{0065DFA3-2F0A-45C7-8124-3D672EB9205A}"/>
              </a:ext>
            </a:extLst>
          </p:cNvPr>
          <p:cNvSpPr>
            <a:spLocks noGrp="1"/>
          </p:cNvSpPr>
          <p:nvPr>
            <p:ph idx="11" hasCustomPrompt="1"/>
          </p:nvPr>
        </p:nvSpPr>
        <p:spPr>
          <a:xfrm>
            <a:off x="3382488" y="4310385"/>
            <a:ext cx="2563240" cy="2024480"/>
          </a:xfrm>
        </p:spPr>
        <p:txBody>
          <a:bodyPr/>
          <a:lstStyle>
            <a:lvl1pPr marL="0" indent="0" algn="ctr">
              <a:buNone/>
              <a:defRPr/>
            </a:lvl1pPr>
          </a:lstStyle>
          <a:p>
            <a:pPr lvl="0"/>
            <a:r>
              <a:rPr lang="en-US" dirty="0"/>
              <a:t>Insert here 2</a:t>
            </a:r>
          </a:p>
        </p:txBody>
      </p:sp>
      <p:sp>
        <p:nvSpPr>
          <p:cNvPr id="9" name="Content Placeholder 3">
            <a:extLst>
              <a:ext uri="{FF2B5EF4-FFF2-40B4-BE49-F238E27FC236}">
                <a16:creationId xmlns:a16="http://schemas.microsoft.com/office/drawing/2014/main" id="{5EAAA4B2-2F70-4899-9014-89954C200D50}"/>
              </a:ext>
            </a:extLst>
          </p:cNvPr>
          <p:cNvSpPr>
            <a:spLocks noGrp="1"/>
          </p:cNvSpPr>
          <p:nvPr>
            <p:ph idx="13" hasCustomPrompt="1"/>
          </p:nvPr>
        </p:nvSpPr>
        <p:spPr>
          <a:xfrm>
            <a:off x="6281896" y="4319291"/>
            <a:ext cx="2563240" cy="2024480"/>
          </a:xfrm>
        </p:spPr>
        <p:txBody>
          <a:bodyPr/>
          <a:lstStyle>
            <a:lvl1pPr marL="0" indent="0" algn="ctr">
              <a:buNone/>
              <a:defRPr/>
            </a:lvl1pPr>
          </a:lstStyle>
          <a:p>
            <a:pPr lvl="0"/>
            <a:r>
              <a:rPr lang="en-US" dirty="0"/>
              <a:t>Insert here 3</a:t>
            </a:r>
          </a:p>
        </p:txBody>
      </p:sp>
      <p:sp>
        <p:nvSpPr>
          <p:cNvPr id="11" name="Content Placeholder 4">
            <a:extLst>
              <a:ext uri="{FF2B5EF4-FFF2-40B4-BE49-F238E27FC236}">
                <a16:creationId xmlns:a16="http://schemas.microsoft.com/office/drawing/2014/main" id="{138B1A98-C967-4B94-B1F7-E158393317F4}"/>
              </a:ext>
            </a:extLst>
          </p:cNvPr>
          <p:cNvSpPr>
            <a:spLocks noGrp="1"/>
          </p:cNvSpPr>
          <p:nvPr>
            <p:ph idx="15" hasCustomPrompt="1"/>
          </p:nvPr>
        </p:nvSpPr>
        <p:spPr>
          <a:xfrm>
            <a:off x="9151916" y="4319291"/>
            <a:ext cx="2563240" cy="2024480"/>
          </a:xfrm>
        </p:spPr>
        <p:txBody>
          <a:bodyPr/>
          <a:lstStyle>
            <a:lvl1pPr marL="0" indent="0" algn="ctr">
              <a:buNone/>
              <a:defRPr/>
            </a:lvl1pPr>
          </a:lstStyle>
          <a:p>
            <a:pPr lvl="0"/>
            <a:r>
              <a:rPr lang="en-US" dirty="0"/>
              <a:t>Insert here 4</a:t>
            </a:r>
          </a:p>
        </p:txBody>
      </p:sp>
    </p:spTree>
    <p:custDataLst>
      <p:tags r:id="rId1"/>
    </p:custDataLst>
    <p:extLst>
      <p:ext uri="{BB962C8B-B14F-4D97-AF65-F5344CB8AC3E}">
        <p14:creationId xmlns:p14="http://schemas.microsoft.com/office/powerpoint/2010/main" val="3888260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ulti Image/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1"/>
          <p:cNvSpPr>
            <a:spLocks noGrp="1"/>
          </p:cNvSpPr>
          <p:nvPr>
            <p:ph idx="1" hasCustomPrompt="1"/>
          </p:nvPr>
        </p:nvSpPr>
        <p:spPr>
          <a:xfrm>
            <a:off x="476844" y="1944375"/>
            <a:ext cx="2563240" cy="2024480"/>
          </a:xfrm>
        </p:spPr>
        <p:txBody>
          <a:bodyPr/>
          <a:lstStyle>
            <a:lvl1pPr marL="0" indent="0" algn="ctr">
              <a:buNone/>
              <a:defRPr/>
            </a:lvl1pPr>
          </a:lstStyle>
          <a:p>
            <a:pPr lvl="0"/>
            <a:r>
              <a:rPr lang="en-US" dirty="0"/>
              <a:t>Insert here 1</a:t>
            </a:r>
          </a:p>
        </p:txBody>
      </p:sp>
      <p:sp>
        <p:nvSpPr>
          <p:cNvPr id="15" name="Content Placeholder 2">
            <a:extLst>
              <a:ext uri="{FF2B5EF4-FFF2-40B4-BE49-F238E27FC236}">
                <a16:creationId xmlns:a16="http://schemas.microsoft.com/office/drawing/2014/main" id="{A951D41C-52EA-4F3C-BC8E-A9309F4EB627}"/>
              </a:ext>
            </a:extLst>
          </p:cNvPr>
          <p:cNvSpPr>
            <a:spLocks noGrp="1"/>
          </p:cNvSpPr>
          <p:nvPr>
            <p:ph idx="11" hasCustomPrompt="1"/>
          </p:nvPr>
        </p:nvSpPr>
        <p:spPr>
          <a:xfrm>
            <a:off x="3382488" y="1944375"/>
            <a:ext cx="2563240" cy="2024480"/>
          </a:xfrm>
        </p:spPr>
        <p:txBody>
          <a:bodyPr/>
          <a:lstStyle>
            <a:lvl1pPr marL="0" indent="0" algn="ctr">
              <a:buNone/>
              <a:defRPr/>
            </a:lvl1pPr>
          </a:lstStyle>
          <a:p>
            <a:pPr lvl="0"/>
            <a:r>
              <a:rPr lang="en-US" dirty="0"/>
              <a:t>Insert here 2</a:t>
            </a:r>
          </a:p>
        </p:txBody>
      </p:sp>
      <p:sp>
        <p:nvSpPr>
          <p:cNvPr id="17" name="Content Placeholder 3">
            <a:extLst>
              <a:ext uri="{FF2B5EF4-FFF2-40B4-BE49-F238E27FC236}">
                <a16:creationId xmlns:a16="http://schemas.microsoft.com/office/drawing/2014/main" id="{1CD2ACDE-E8DF-4B19-9DBB-017510EECF31}"/>
              </a:ext>
            </a:extLst>
          </p:cNvPr>
          <p:cNvSpPr>
            <a:spLocks noGrp="1"/>
          </p:cNvSpPr>
          <p:nvPr>
            <p:ph idx="13" hasCustomPrompt="1"/>
          </p:nvPr>
        </p:nvSpPr>
        <p:spPr>
          <a:xfrm>
            <a:off x="6281896" y="1953281"/>
            <a:ext cx="2563240" cy="2024480"/>
          </a:xfrm>
        </p:spPr>
        <p:txBody>
          <a:bodyPr/>
          <a:lstStyle>
            <a:lvl1pPr marL="0" indent="0" algn="ctr">
              <a:buNone/>
              <a:defRPr/>
            </a:lvl1pPr>
          </a:lstStyle>
          <a:p>
            <a:pPr lvl="0"/>
            <a:r>
              <a:rPr lang="en-US" dirty="0"/>
              <a:t>Insert here 3</a:t>
            </a:r>
          </a:p>
        </p:txBody>
      </p:sp>
      <p:sp>
        <p:nvSpPr>
          <p:cNvPr id="19" name="Content Placeholder 4">
            <a:extLst>
              <a:ext uri="{FF2B5EF4-FFF2-40B4-BE49-F238E27FC236}">
                <a16:creationId xmlns:a16="http://schemas.microsoft.com/office/drawing/2014/main" id="{F18F8C24-8F67-4A0C-8E2F-54E8026EAD00}"/>
              </a:ext>
            </a:extLst>
          </p:cNvPr>
          <p:cNvSpPr>
            <a:spLocks noGrp="1"/>
          </p:cNvSpPr>
          <p:nvPr>
            <p:ph idx="15" hasCustomPrompt="1"/>
          </p:nvPr>
        </p:nvSpPr>
        <p:spPr>
          <a:xfrm>
            <a:off x="9151916" y="1953281"/>
            <a:ext cx="2563240" cy="2024480"/>
          </a:xfrm>
        </p:spPr>
        <p:txBody>
          <a:bodyPr/>
          <a:lstStyle>
            <a:lvl1pPr marL="0" indent="0" algn="ctr">
              <a:buNone/>
              <a:defRPr/>
            </a:lvl1pPr>
          </a:lstStyle>
          <a:p>
            <a:pPr lvl="0"/>
            <a:r>
              <a:rPr lang="en-US" dirty="0"/>
              <a:t>Insert here 4</a:t>
            </a:r>
          </a:p>
        </p:txBody>
      </p:sp>
      <p:sp>
        <p:nvSpPr>
          <p:cNvPr id="9" name="Content Placeholder 5">
            <a:extLst>
              <a:ext uri="{FF2B5EF4-FFF2-40B4-BE49-F238E27FC236}">
                <a16:creationId xmlns:a16="http://schemas.microsoft.com/office/drawing/2014/main" id="{1950DDEC-E898-4F6D-A7F2-930A23B3C11F}"/>
              </a:ext>
            </a:extLst>
          </p:cNvPr>
          <p:cNvSpPr>
            <a:spLocks noGrp="1"/>
          </p:cNvSpPr>
          <p:nvPr>
            <p:ph idx="10" hasCustomPrompt="1"/>
          </p:nvPr>
        </p:nvSpPr>
        <p:spPr>
          <a:xfrm>
            <a:off x="476843" y="4128059"/>
            <a:ext cx="2563241" cy="2024480"/>
          </a:xfrm>
        </p:spPr>
        <p:txBody>
          <a:bodyPr/>
          <a:lstStyle>
            <a:lvl1pPr marL="0" indent="0" algn="ctr">
              <a:buNone/>
              <a:defRPr/>
            </a:lvl1pPr>
          </a:lstStyle>
          <a:p>
            <a:pPr lvl="0"/>
            <a:r>
              <a:rPr lang="en-US" dirty="0"/>
              <a:t>Insert here 5</a:t>
            </a:r>
          </a:p>
        </p:txBody>
      </p:sp>
      <p:sp>
        <p:nvSpPr>
          <p:cNvPr id="16" name="Content Placeholder 6">
            <a:extLst>
              <a:ext uri="{FF2B5EF4-FFF2-40B4-BE49-F238E27FC236}">
                <a16:creationId xmlns:a16="http://schemas.microsoft.com/office/drawing/2014/main" id="{B7548D5A-3DFF-4FF5-A587-74246B76C1A7}"/>
              </a:ext>
            </a:extLst>
          </p:cNvPr>
          <p:cNvSpPr>
            <a:spLocks noGrp="1"/>
          </p:cNvSpPr>
          <p:nvPr>
            <p:ph idx="12" hasCustomPrompt="1"/>
          </p:nvPr>
        </p:nvSpPr>
        <p:spPr>
          <a:xfrm>
            <a:off x="3382487" y="4128059"/>
            <a:ext cx="2563241" cy="2024480"/>
          </a:xfrm>
        </p:spPr>
        <p:txBody>
          <a:bodyPr/>
          <a:lstStyle>
            <a:lvl1pPr marL="0" indent="0" algn="ctr">
              <a:buNone/>
              <a:defRPr/>
            </a:lvl1pPr>
          </a:lstStyle>
          <a:p>
            <a:pPr lvl="0"/>
            <a:r>
              <a:rPr lang="en-US" dirty="0"/>
              <a:t>Insert here 6</a:t>
            </a:r>
          </a:p>
        </p:txBody>
      </p:sp>
      <p:sp>
        <p:nvSpPr>
          <p:cNvPr id="18" name="Content Placeholder 7">
            <a:extLst>
              <a:ext uri="{FF2B5EF4-FFF2-40B4-BE49-F238E27FC236}">
                <a16:creationId xmlns:a16="http://schemas.microsoft.com/office/drawing/2014/main" id="{A24E382A-7ED1-49CB-8053-85276CAEB9B2}"/>
              </a:ext>
            </a:extLst>
          </p:cNvPr>
          <p:cNvSpPr>
            <a:spLocks noGrp="1"/>
          </p:cNvSpPr>
          <p:nvPr>
            <p:ph idx="14" hasCustomPrompt="1"/>
          </p:nvPr>
        </p:nvSpPr>
        <p:spPr>
          <a:xfrm>
            <a:off x="6281895" y="4136965"/>
            <a:ext cx="2563241" cy="2024480"/>
          </a:xfrm>
        </p:spPr>
        <p:txBody>
          <a:bodyPr/>
          <a:lstStyle>
            <a:lvl1pPr marL="0" indent="0" algn="ctr">
              <a:buNone/>
              <a:defRPr/>
            </a:lvl1pPr>
          </a:lstStyle>
          <a:p>
            <a:pPr lvl="0"/>
            <a:r>
              <a:rPr lang="en-US" dirty="0"/>
              <a:t>Insert here 7</a:t>
            </a:r>
          </a:p>
        </p:txBody>
      </p:sp>
      <p:sp>
        <p:nvSpPr>
          <p:cNvPr id="20" name="Content Placeholder 8">
            <a:extLst>
              <a:ext uri="{FF2B5EF4-FFF2-40B4-BE49-F238E27FC236}">
                <a16:creationId xmlns:a16="http://schemas.microsoft.com/office/drawing/2014/main" id="{AC6187B3-59CD-4356-83E5-962B5ACC4AEB}"/>
              </a:ext>
            </a:extLst>
          </p:cNvPr>
          <p:cNvSpPr>
            <a:spLocks noGrp="1"/>
          </p:cNvSpPr>
          <p:nvPr>
            <p:ph idx="16" hasCustomPrompt="1"/>
          </p:nvPr>
        </p:nvSpPr>
        <p:spPr>
          <a:xfrm>
            <a:off x="9151915" y="4136965"/>
            <a:ext cx="2563241" cy="2024480"/>
          </a:xfrm>
        </p:spPr>
        <p:txBody>
          <a:bodyPr/>
          <a:lstStyle>
            <a:lvl1pPr marL="0" indent="0" algn="ctr">
              <a:buNone/>
              <a:defRPr/>
            </a:lvl1pPr>
          </a:lstStyle>
          <a:p>
            <a:pPr lvl="0"/>
            <a:r>
              <a:rPr lang="en-US" dirty="0"/>
              <a:t>Insert here 8</a:t>
            </a:r>
          </a:p>
        </p:txBody>
      </p:sp>
    </p:spTree>
    <p:custDataLst>
      <p:tags r:id="rId1"/>
    </p:custDataLst>
    <p:extLst>
      <p:ext uri="{BB962C8B-B14F-4D97-AF65-F5344CB8AC3E}">
        <p14:creationId xmlns:p14="http://schemas.microsoft.com/office/powerpoint/2010/main" val="295870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Image/On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9" name="Content Placeholder"/>
          <p:cNvSpPr>
            <a:spLocks noGrp="1"/>
          </p:cNvSpPr>
          <p:nvPr>
            <p:ph sz="half" idx="2" hasCustomPrompt="1"/>
          </p:nvPr>
        </p:nvSpPr>
        <p:spPr>
          <a:xfrm>
            <a:off x="3624200" y="1825625"/>
            <a:ext cx="8090957" cy="435133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288072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5.xml"/><Relationship Id="rId7" Type="http://schemas.openxmlformats.org/officeDocument/2006/relationships/image" Target="../media/image5.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34EF16C-F8E9-4C74-8268-011BE18366AF}"/>
              </a:ext>
              <a:ext uri="{C183D7F6-B498-43B3-948B-1728B52AA6E4}">
                <adec:decorative xmlns:adec="http://schemas.microsoft.com/office/drawing/2017/decorative" xmlns="" val="1"/>
              </a:ext>
            </a:extLst>
          </p:cNvPr>
          <p:cNvSpPr/>
          <p:nvPr userDrawn="1"/>
        </p:nvSpPr>
        <p:spPr>
          <a:xfrm>
            <a:off x="0" y="6176964"/>
            <a:ext cx="12192000" cy="6810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p:cNvSpPr>
            <a:spLocks noGrp="1"/>
          </p:cNvSpPr>
          <p:nvPr>
            <p:ph type="title"/>
          </p:nvPr>
        </p:nvSpPr>
        <p:spPr>
          <a:xfrm>
            <a:off x="476843" y="473245"/>
            <a:ext cx="11241915" cy="1217447"/>
          </a:xfrm>
          <a:prstGeom prst="rect">
            <a:avLst/>
          </a:prstGeom>
        </p:spPr>
        <p:txBody>
          <a:bodyPr vert="horz" lIns="91440" tIns="45720" rIns="91440" bIns="45720" rtlCol="0" anchor="t">
            <a:noAutofit/>
          </a:bodyPr>
          <a:lstStyle/>
          <a:p>
            <a:r>
              <a:rPr lang="en-US" dirty="0"/>
              <a:t>Slide Title</a:t>
            </a:r>
            <a:br>
              <a:rPr lang="en-US" dirty="0"/>
            </a:br>
            <a:endParaRPr lang="en-US" dirty="0"/>
          </a:p>
        </p:txBody>
      </p:sp>
      <p:sp>
        <p:nvSpPr>
          <p:cNvPr id="3" name="Text Placeholder 2"/>
          <p:cNvSpPr>
            <a:spLocks noGrp="1"/>
          </p:cNvSpPr>
          <p:nvPr>
            <p:ph type="body" idx="1"/>
          </p:nvPr>
        </p:nvSpPr>
        <p:spPr>
          <a:xfrm>
            <a:off x="476843" y="1825625"/>
            <a:ext cx="11241915" cy="4351338"/>
          </a:xfrm>
          <a:prstGeom prst="rect">
            <a:avLst/>
          </a:prstGeom>
        </p:spPr>
        <p:txBody>
          <a:bodyPr vert="horz" lIns="91440" tIns="45720" rIns="91440" bIns="45720" rtlCol="0">
            <a:noAutofit/>
          </a:bodyPr>
          <a:lstStyle/>
          <a:p>
            <a:pPr lvl="0"/>
            <a:r>
              <a:rPr lang="en-US" dirty="0"/>
              <a:t>First Level</a:t>
            </a:r>
          </a:p>
          <a:p>
            <a:pPr lvl="1"/>
            <a:r>
              <a:rPr lang="en-US" dirty="0"/>
              <a:t>Second level</a:t>
            </a:r>
          </a:p>
          <a:p>
            <a:pPr lvl="2"/>
            <a:r>
              <a:rPr lang="en-US" dirty="0"/>
              <a:t>Third level</a:t>
            </a:r>
          </a:p>
          <a:p>
            <a:pPr lvl="3"/>
            <a:r>
              <a:rPr lang="en-US" dirty="0"/>
              <a:t>Fourth Level</a:t>
            </a:r>
          </a:p>
        </p:txBody>
      </p:sp>
      <p:pic>
        <p:nvPicPr>
          <p:cNvPr id="14" name="Picture 13">
            <a:extLst>
              <a:ext uri="{FF2B5EF4-FFF2-40B4-BE49-F238E27FC236}">
                <a16:creationId xmlns:a16="http://schemas.microsoft.com/office/drawing/2014/main" id="{E7C5765A-7DA4-4F63-BBF6-FDB000C6FC14}"/>
              </a:ext>
              <a:ext uri="{C183D7F6-B498-43B3-948B-1728B52AA6E4}">
                <adec:decorative xmlns:adec="http://schemas.microsoft.com/office/drawing/2017/decorative" xmlns="" val="1"/>
              </a:ext>
            </a:extLst>
          </p:cNvPr>
          <p:cNvPicPr>
            <a:picLocks noChangeAspect="1"/>
          </p:cNvPicPr>
          <p:nvPr userDrawn="1"/>
        </p:nvPicPr>
        <p:blipFill>
          <a:blip r:embed="rId15"/>
          <a:stretch>
            <a:fillRect/>
          </a:stretch>
        </p:blipFill>
        <p:spPr>
          <a:xfrm>
            <a:off x="183087" y="6223885"/>
            <a:ext cx="1820281" cy="610675"/>
          </a:xfrm>
          <a:prstGeom prst="rect">
            <a:avLst/>
          </a:prstGeom>
        </p:spPr>
      </p:pic>
      <p:sp>
        <p:nvSpPr>
          <p:cNvPr id="7" name="Slide Number Placeholder 5">
            <a:extLst>
              <a:ext uri="{FF2B5EF4-FFF2-40B4-BE49-F238E27FC236}">
                <a16:creationId xmlns:a16="http://schemas.microsoft.com/office/drawing/2014/main" id="{DF3CEB08-7511-4ACD-A0D7-6D08EF1B42A9}"/>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9" name="Copyright">
            <a:extLst>
              <a:ext uri="{FF2B5EF4-FFF2-40B4-BE49-F238E27FC236}">
                <a16:creationId xmlns:a16="http://schemas.microsoft.com/office/drawing/2014/main" id="{F7AC3865-B880-4CC6-ACC7-E7FB9A3A31F9}"/>
              </a:ext>
              <a:ext uri="{C183D7F6-B498-43B3-948B-1728B52AA6E4}">
                <adec:decorative xmlns:adec="http://schemas.microsoft.com/office/drawing/2017/decorative" xmlns=""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4"/>
    </p:custDataLst>
    <p:extLst>
      <p:ext uri="{BB962C8B-B14F-4D97-AF65-F5344CB8AC3E}">
        <p14:creationId xmlns:p14="http://schemas.microsoft.com/office/powerpoint/2010/main" val="682046013"/>
      </p:ext>
    </p:extLst>
  </p:cSld>
  <p:clrMap bg1="lt1" tx1="dk1" bg2="lt2" tx2="dk2" accent1="accent1" accent2="accent2" accent3="accent3" accent4="accent4" accent5="accent5" accent6="accent6" hlink="hlink" folHlink="folHlink"/>
  <p:sldLayoutIdLst>
    <p:sldLayoutId id="2147483772" r:id="rId1"/>
    <p:sldLayoutId id="2147483763" r:id="rId2"/>
    <p:sldLayoutId id="2147483753" r:id="rId3"/>
    <p:sldLayoutId id="2147483728" r:id="rId4"/>
    <p:sldLayoutId id="2147483736" r:id="rId5"/>
    <p:sldLayoutId id="2147483729" r:id="rId6"/>
    <p:sldLayoutId id="2147483760" r:id="rId7"/>
    <p:sldLayoutId id="2147483730" r:id="rId8"/>
    <p:sldLayoutId id="2147483732" r:id="rId9"/>
    <p:sldLayoutId id="2147483761" r:id="rId10"/>
    <p:sldLayoutId id="2147483737" r:id="rId11"/>
    <p:sldLayoutId id="2147483762" r:id="rId12"/>
  </p:sldLayoutIdLst>
  <p:hf hdr="0" ftr="0" dt="0"/>
  <p:txStyles>
    <p:titleStyle>
      <a:lvl1pPr algn="ctr"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800"/>
        </a:spcAft>
        <a:buClr>
          <a:schemeClr val="tx1"/>
        </a:buClr>
        <a:buSzPct val="80000"/>
        <a:buFont typeface="Wingdings" panose="05000000000000000000" pitchFamily="2" charset="2"/>
        <a:buChar char="§"/>
        <a:defRPr sz="2400" b="0" kern="1200">
          <a:solidFill>
            <a:schemeClr val="tx1"/>
          </a:solidFill>
          <a:latin typeface="+mn-lt"/>
          <a:ea typeface="+mn-ea"/>
          <a:cs typeface="+mn-cs"/>
        </a:defRPr>
      </a:lvl3pPr>
      <a:lvl4pPr marL="1714500" indent="-342900" algn="l" defTabSz="914400" rtl="0" eaLnBrk="1" latinLnBrk="0" hangingPunct="1">
        <a:lnSpc>
          <a:spcPct val="90000"/>
        </a:lnSpc>
        <a:spcBef>
          <a:spcPts val="500"/>
        </a:spcBef>
        <a:buClr>
          <a:schemeClr val="tx1"/>
        </a:buClr>
        <a:buSzPct val="100000"/>
        <a:buFont typeface="Arial" panose="020B0604020202020204" pitchFamily="34" charset="0"/>
        <a:buChar char="•"/>
        <a:defRPr sz="24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b="1"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7F4DFE-5B5A-0F39-64B6-B61C4321E799}"/>
              </a:ext>
            </a:extLst>
          </p:cNvPr>
          <p:cNvPicPr>
            <a:picLocks noChangeAspect="1"/>
          </p:cNvPicPr>
          <p:nvPr userDrawn="1"/>
        </p:nvPicPr>
        <p:blipFill>
          <a:blip r:embed="rId5"/>
          <a:stretch>
            <a:fillRect/>
          </a:stretch>
        </p:blipFill>
        <p:spPr>
          <a:xfrm>
            <a:off x="606155" y="6462712"/>
            <a:ext cx="11179444" cy="319088"/>
          </a:xfrm>
          <a:prstGeom prst="rect">
            <a:avLst/>
          </a:prstGeom>
        </p:spPr>
      </p:pic>
      <p:pic>
        <p:nvPicPr>
          <p:cNvPr id="4" name="Picture 3">
            <a:extLst>
              <a:ext uri="{FF2B5EF4-FFF2-40B4-BE49-F238E27FC236}">
                <a16:creationId xmlns:a16="http://schemas.microsoft.com/office/drawing/2014/main" id="{849DCBD9-D40B-6CAD-1A54-E203D88E57AC}"/>
              </a:ext>
            </a:extLst>
          </p:cNvPr>
          <p:cNvPicPr>
            <a:picLocks noChangeAspect="1"/>
          </p:cNvPicPr>
          <p:nvPr userDrawn="1"/>
        </p:nvPicPr>
        <p:blipFill>
          <a:blip r:embed="rId5"/>
          <a:stretch>
            <a:fillRect/>
          </a:stretch>
        </p:blipFill>
        <p:spPr>
          <a:xfrm>
            <a:off x="0" y="1327"/>
            <a:ext cx="12185651" cy="821138"/>
          </a:xfrm>
          <a:prstGeom prst="rect">
            <a:avLst/>
          </a:prstGeom>
        </p:spPr>
      </p:pic>
      <p:pic>
        <p:nvPicPr>
          <p:cNvPr id="17" name="Picture 16">
            <a:extLst>
              <a:ext uri="{FF2B5EF4-FFF2-40B4-BE49-F238E27FC236}">
                <a16:creationId xmlns:a16="http://schemas.microsoft.com/office/drawing/2014/main" id="{4AD3E7FE-6E54-466F-EC88-F05CE3993E20}"/>
              </a:ext>
            </a:extLst>
          </p:cNvPr>
          <p:cNvPicPr>
            <a:picLocks noChangeAspect="1"/>
          </p:cNvPicPr>
          <p:nvPr userDrawn="1"/>
        </p:nvPicPr>
        <p:blipFill>
          <a:blip r:embed="rId6"/>
          <a:stretch>
            <a:fillRect/>
          </a:stretch>
        </p:blipFill>
        <p:spPr>
          <a:xfrm rot="5400000">
            <a:off x="11707179" y="6392937"/>
            <a:ext cx="365685" cy="412040"/>
          </a:xfrm>
          <a:prstGeom prst="rect">
            <a:avLst/>
          </a:prstGeom>
        </p:spPr>
      </p:pic>
      <p:sp>
        <p:nvSpPr>
          <p:cNvPr id="2053" name="Rectangle 3"/>
          <p:cNvSpPr>
            <a:spLocks noGrp="1" noChangeAspect="1" noChangeArrowheads="1"/>
          </p:cNvSpPr>
          <p:nvPr>
            <p:ph type="title"/>
          </p:nvPr>
        </p:nvSpPr>
        <p:spPr bwMode="auto">
          <a:xfrm>
            <a:off x="101601" y="153988"/>
            <a:ext cx="1209040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pPr lvl="0"/>
            <a:r>
              <a:rPr lang="en-US" altLang="en-US" dirty="0"/>
              <a:t>Example or Active Learning</a:t>
            </a:r>
          </a:p>
        </p:txBody>
      </p:sp>
      <p:sp>
        <p:nvSpPr>
          <p:cNvPr id="37898" name="Rectangle 10"/>
          <p:cNvSpPr>
            <a:spLocks noGrp="1" noChangeArrowheads="1"/>
          </p:cNvSpPr>
          <p:nvPr>
            <p:ph type="sldNum" sz="quarter" idx="4"/>
          </p:nvPr>
        </p:nvSpPr>
        <p:spPr bwMode="auto">
          <a:xfrm>
            <a:off x="11491384" y="6470651"/>
            <a:ext cx="694267" cy="379413"/>
          </a:xfrm>
          <a:prstGeom prst="rect">
            <a:avLst/>
          </a:prstGeom>
          <a:noFill/>
          <a:ln w="19050">
            <a:noFill/>
            <a:prstDash val="sysDot"/>
            <a:bevel/>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200">
                <a:solidFill>
                  <a:srgbClr val="4E519E"/>
                </a:solidFill>
              </a:defRPr>
            </a:lvl1pPr>
          </a:lstStyle>
          <a:p>
            <a:pPr fontAlgn="base">
              <a:spcAft>
                <a:spcPct val="0"/>
              </a:spcAft>
              <a:defRPr/>
            </a:pPr>
            <a:fld id="{2378B25E-053D-4AA2-A71D-1D9F2F8C0927}" type="slidenum">
              <a:rPr lang="en-US" smtClean="0"/>
              <a:pPr fontAlgn="base">
                <a:spcAft>
                  <a:spcPct val="0"/>
                </a:spcAft>
                <a:defRPr/>
              </a:pPr>
              <a:t>‹#›</a:t>
            </a:fld>
            <a:endParaRPr lang="en-US" dirty="0"/>
          </a:p>
        </p:txBody>
      </p:sp>
      <p:sp>
        <p:nvSpPr>
          <p:cNvPr id="5" name="Footer Placeholder 4"/>
          <p:cNvSpPr>
            <a:spLocks noGrp="1"/>
          </p:cNvSpPr>
          <p:nvPr>
            <p:ph type="ftr" sz="quarter" idx="3"/>
          </p:nvPr>
        </p:nvSpPr>
        <p:spPr>
          <a:xfrm>
            <a:off x="606155" y="6324601"/>
            <a:ext cx="11077845" cy="533400"/>
          </a:xfrm>
          <a:prstGeom prst="rect">
            <a:avLst/>
          </a:prstGeom>
          <a:noFill/>
        </p:spPr>
        <p:txBody>
          <a:bodyPr vert="horz" lIns="91440" tIns="45720" rIns="91440" bIns="45720" rtlCol="0" anchor="ctr"/>
          <a:lstStyle>
            <a:lvl1pPr algn="l">
              <a:buFontTx/>
              <a:buNone/>
              <a:defRPr sz="900">
                <a:solidFill>
                  <a:schemeClr val="tx1"/>
                </a:solidFill>
                <a:cs typeface="Arial" pitchFamily="34" charset="0"/>
              </a:defRPr>
            </a:lvl1pPr>
          </a:lstStyle>
          <a:p>
            <a:pPr fontAlgn="base">
              <a:spcBef>
                <a:spcPct val="20000"/>
              </a:spcBef>
              <a:spcAft>
                <a:spcPct val="0"/>
              </a:spcAft>
              <a:defRPr/>
            </a:pPr>
            <a:r>
              <a:rPr lang="en-US" dirty="0">
                <a:solidFill>
                  <a:srgbClr val="000000"/>
                </a:solidFill>
              </a:rPr>
              <a:t>Mankiw, </a:t>
            </a:r>
            <a:r>
              <a:rPr lang="en-US" i="1" dirty="0">
                <a:solidFill>
                  <a:srgbClr val="000000"/>
                </a:solidFill>
              </a:rPr>
              <a:t>Principles of Economics</a:t>
            </a:r>
            <a:r>
              <a:rPr lang="en-US" dirty="0">
                <a:solidFill>
                  <a:srgbClr val="000000"/>
                </a:solidFill>
              </a:rPr>
              <a:t>, 10th Edition. © 2024 Cengage. All Rights Reserved. May not be scanned, copied or duplicated, or posted to a publicly accessible website, in whole or in part.</a:t>
            </a:r>
          </a:p>
        </p:txBody>
      </p:sp>
      <p:sp>
        <p:nvSpPr>
          <p:cNvPr id="2" name="Text Placeholder 1"/>
          <p:cNvSpPr>
            <a:spLocks noGrp="1"/>
          </p:cNvSpPr>
          <p:nvPr>
            <p:ph type="body" idx="1"/>
          </p:nvPr>
        </p:nvSpPr>
        <p:spPr>
          <a:xfrm>
            <a:off x="609600" y="838201"/>
            <a:ext cx="10972800" cy="5287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8" name="Group 17">
            <a:extLst>
              <a:ext uri="{FF2B5EF4-FFF2-40B4-BE49-F238E27FC236}">
                <a16:creationId xmlns:a16="http://schemas.microsoft.com/office/drawing/2014/main" id="{C58E302B-FABF-FA0C-348A-455077386DAF}"/>
              </a:ext>
            </a:extLst>
          </p:cNvPr>
          <p:cNvGrpSpPr/>
          <p:nvPr userDrawn="1"/>
        </p:nvGrpSpPr>
        <p:grpSpPr>
          <a:xfrm rot="10800000">
            <a:off x="101600" y="709252"/>
            <a:ext cx="11887200" cy="205149"/>
            <a:chOff x="173212" y="914401"/>
            <a:chExt cx="8751395" cy="205149"/>
          </a:xfrm>
        </p:grpSpPr>
        <p:grpSp>
          <p:nvGrpSpPr>
            <p:cNvPr id="19" name="Group 18">
              <a:extLst>
                <a:ext uri="{FF2B5EF4-FFF2-40B4-BE49-F238E27FC236}">
                  <a16:creationId xmlns:a16="http://schemas.microsoft.com/office/drawing/2014/main" id="{7B83ED49-5D52-1702-CFDA-08FF8A8D1285}"/>
                </a:ext>
              </a:extLst>
            </p:cNvPr>
            <p:cNvGrpSpPr/>
            <p:nvPr userDrawn="1"/>
          </p:nvGrpSpPr>
          <p:grpSpPr>
            <a:xfrm>
              <a:off x="182419" y="972231"/>
              <a:ext cx="8742188" cy="147319"/>
              <a:chOff x="182419" y="972231"/>
              <a:chExt cx="8742188" cy="147319"/>
            </a:xfrm>
          </p:grpSpPr>
          <p:pic>
            <p:nvPicPr>
              <p:cNvPr id="23" name="Picture 22">
                <a:extLst>
                  <a:ext uri="{FF2B5EF4-FFF2-40B4-BE49-F238E27FC236}">
                    <a16:creationId xmlns:a16="http://schemas.microsoft.com/office/drawing/2014/main" id="{EB7CBBFE-1FD8-6695-0855-7E26EDBDF26D}"/>
                  </a:ext>
                </a:extLst>
              </p:cNvPr>
              <p:cNvPicPr>
                <a:picLocks noChangeAspect="1"/>
              </p:cNvPicPr>
              <p:nvPr userDrawn="1"/>
            </p:nvPicPr>
            <p:blipFill>
              <a:blip r:embed="rId7"/>
              <a:stretch>
                <a:fillRect/>
              </a:stretch>
            </p:blipFill>
            <p:spPr>
              <a:xfrm>
                <a:off x="182419" y="999349"/>
                <a:ext cx="8709024" cy="78106"/>
              </a:xfrm>
              <a:prstGeom prst="rect">
                <a:avLst/>
              </a:prstGeom>
            </p:spPr>
          </p:pic>
          <p:pic>
            <p:nvPicPr>
              <p:cNvPr id="24" name="Picture 23">
                <a:extLst>
                  <a:ext uri="{FF2B5EF4-FFF2-40B4-BE49-F238E27FC236}">
                    <a16:creationId xmlns:a16="http://schemas.microsoft.com/office/drawing/2014/main" id="{7BF9B322-2E99-9E6E-6BA5-3ABDEE517647}"/>
                  </a:ext>
                </a:extLst>
              </p:cNvPr>
              <p:cNvPicPr>
                <a:picLocks noChangeAspect="1"/>
              </p:cNvPicPr>
              <p:nvPr userDrawn="1"/>
            </p:nvPicPr>
            <p:blipFill>
              <a:blip r:embed="rId8"/>
              <a:stretch>
                <a:fillRect/>
              </a:stretch>
            </p:blipFill>
            <p:spPr>
              <a:xfrm>
                <a:off x="8878888" y="972231"/>
                <a:ext cx="45719" cy="147319"/>
              </a:xfrm>
              <a:prstGeom prst="rect">
                <a:avLst/>
              </a:prstGeom>
            </p:spPr>
          </p:pic>
        </p:grpSp>
        <p:grpSp>
          <p:nvGrpSpPr>
            <p:cNvPr id="20" name="Group 19">
              <a:extLst>
                <a:ext uri="{FF2B5EF4-FFF2-40B4-BE49-F238E27FC236}">
                  <a16:creationId xmlns:a16="http://schemas.microsoft.com/office/drawing/2014/main" id="{FC4DFDE6-0794-A6B7-7778-C4D905B9B37F}"/>
                </a:ext>
              </a:extLst>
            </p:cNvPr>
            <p:cNvGrpSpPr/>
            <p:nvPr userDrawn="1"/>
          </p:nvGrpSpPr>
          <p:grpSpPr>
            <a:xfrm rot="10800000">
              <a:off x="173212" y="914401"/>
              <a:ext cx="8742188" cy="147319"/>
              <a:chOff x="182419" y="972231"/>
              <a:chExt cx="8742188" cy="147319"/>
            </a:xfrm>
          </p:grpSpPr>
          <p:pic>
            <p:nvPicPr>
              <p:cNvPr id="21" name="Picture 20">
                <a:extLst>
                  <a:ext uri="{FF2B5EF4-FFF2-40B4-BE49-F238E27FC236}">
                    <a16:creationId xmlns:a16="http://schemas.microsoft.com/office/drawing/2014/main" id="{A0614DD3-6B35-A130-B108-3B73E013D137}"/>
                  </a:ext>
                </a:extLst>
              </p:cNvPr>
              <p:cNvPicPr>
                <a:picLocks noChangeAspect="1"/>
              </p:cNvPicPr>
              <p:nvPr userDrawn="1"/>
            </p:nvPicPr>
            <p:blipFill>
              <a:blip r:embed="rId7"/>
              <a:stretch>
                <a:fillRect/>
              </a:stretch>
            </p:blipFill>
            <p:spPr>
              <a:xfrm>
                <a:off x="182419" y="999349"/>
                <a:ext cx="8709024" cy="78106"/>
              </a:xfrm>
              <a:prstGeom prst="rect">
                <a:avLst/>
              </a:prstGeom>
            </p:spPr>
          </p:pic>
          <p:pic>
            <p:nvPicPr>
              <p:cNvPr id="22" name="Picture 21">
                <a:extLst>
                  <a:ext uri="{FF2B5EF4-FFF2-40B4-BE49-F238E27FC236}">
                    <a16:creationId xmlns:a16="http://schemas.microsoft.com/office/drawing/2014/main" id="{DBDB4FDD-2418-CF5A-0520-EF73D15AA112}"/>
                  </a:ext>
                </a:extLst>
              </p:cNvPr>
              <p:cNvPicPr>
                <a:picLocks noChangeAspect="1"/>
              </p:cNvPicPr>
              <p:nvPr userDrawn="1"/>
            </p:nvPicPr>
            <p:blipFill>
              <a:blip r:embed="rId8"/>
              <a:stretch>
                <a:fillRect/>
              </a:stretch>
            </p:blipFill>
            <p:spPr>
              <a:xfrm>
                <a:off x="8878888" y="972231"/>
                <a:ext cx="45719" cy="147319"/>
              </a:xfrm>
              <a:prstGeom prst="rect">
                <a:avLst/>
              </a:prstGeom>
            </p:spPr>
          </p:pic>
        </p:grpSp>
      </p:grpSp>
    </p:spTree>
    <p:extLst>
      <p:ext uri="{BB962C8B-B14F-4D97-AF65-F5344CB8AC3E}">
        <p14:creationId xmlns:p14="http://schemas.microsoft.com/office/powerpoint/2010/main" val="1915450060"/>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Lst>
  <p:transition/>
  <p:hf hdr="0" dt="0"/>
  <p:txStyles>
    <p:titleStyle>
      <a:lvl1pPr algn="l" rtl="0" eaLnBrk="0" fontAlgn="base" hangingPunct="0">
        <a:spcBef>
          <a:spcPct val="0"/>
        </a:spcBef>
        <a:spcAft>
          <a:spcPct val="0"/>
        </a:spcAft>
        <a:defRPr sz="4000">
          <a:solidFill>
            <a:srgbClr val="AE1221"/>
          </a:solidFill>
          <a:latin typeface="+mj-lt"/>
          <a:ea typeface="+mj-ea"/>
          <a:cs typeface="+mj-cs"/>
        </a:defRPr>
      </a:lvl1pPr>
      <a:lvl2pPr algn="ctr" rtl="0" eaLnBrk="0" fontAlgn="base" hangingPunct="0">
        <a:spcBef>
          <a:spcPct val="0"/>
        </a:spcBef>
        <a:spcAft>
          <a:spcPct val="0"/>
        </a:spcAft>
        <a:defRPr sz="4000">
          <a:solidFill>
            <a:srgbClr val="AE1221"/>
          </a:solidFill>
          <a:latin typeface="Arial" pitchFamily="34" charset="0"/>
        </a:defRPr>
      </a:lvl2pPr>
      <a:lvl3pPr algn="ctr" rtl="0" eaLnBrk="0" fontAlgn="base" hangingPunct="0">
        <a:spcBef>
          <a:spcPct val="0"/>
        </a:spcBef>
        <a:spcAft>
          <a:spcPct val="0"/>
        </a:spcAft>
        <a:defRPr sz="4000">
          <a:solidFill>
            <a:srgbClr val="AE1221"/>
          </a:solidFill>
          <a:latin typeface="Arial" pitchFamily="34" charset="0"/>
        </a:defRPr>
      </a:lvl3pPr>
      <a:lvl4pPr algn="ctr" rtl="0" eaLnBrk="0" fontAlgn="base" hangingPunct="0">
        <a:spcBef>
          <a:spcPct val="0"/>
        </a:spcBef>
        <a:spcAft>
          <a:spcPct val="0"/>
        </a:spcAft>
        <a:defRPr sz="4000">
          <a:solidFill>
            <a:srgbClr val="AE1221"/>
          </a:solidFill>
          <a:latin typeface="Arial" pitchFamily="34" charset="0"/>
        </a:defRPr>
      </a:lvl4pPr>
      <a:lvl5pPr algn="ctr" rtl="0" eaLnBrk="0" fontAlgn="base" hangingPunct="0">
        <a:spcBef>
          <a:spcPct val="0"/>
        </a:spcBef>
        <a:spcAft>
          <a:spcPct val="0"/>
        </a:spcAft>
        <a:defRPr sz="4000">
          <a:solidFill>
            <a:srgbClr val="AE1221"/>
          </a:solidFill>
          <a:latin typeface="Arial" pitchFamily="34" charset="0"/>
        </a:defRPr>
      </a:lvl5pPr>
      <a:lvl6pPr marL="457200" algn="ctr" rtl="0" fontAlgn="base">
        <a:spcBef>
          <a:spcPct val="0"/>
        </a:spcBef>
        <a:spcAft>
          <a:spcPct val="0"/>
        </a:spcAft>
        <a:defRPr sz="4000">
          <a:solidFill>
            <a:schemeClr val="accent2"/>
          </a:solidFill>
          <a:latin typeface="Arial" pitchFamily="34" charset="0"/>
        </a:defRPr>
      </a:lvl6pPr>
      <a:lvl7pPr marL="914400" algn="ctr" rtl="0" fontAlgn="base">
        <a:spcBef>
          <a:spcPct val="0"/>
        </a:spcBef>
        <a:spcAft>
          <a:spcPct val="0"/>
        </a:spcAft>
        <a:defRPr sz="4000">
          <a:solidFill>
            <a:schemeClr val="accent2"/>
          </a:solidFill>
          <a:latin typeface="Arial" pitchFamily="34" charset="0"/>
        </a:defRPr>
      </a:lvl7pPr>
      <a:lvl8pPr marL="1371600" algn="ctr" rtl="0" fontAlgn="base">
        <a:spcBef>
          <a:spcPct val="0"/>
        </a:spcBef>
        <a:spcAft>
          <a:spcPct val="0"/>
        </a:spcAft>
        <a:defRPr sz="4000">
          <a:solidFill>
            <a:schemeClr val="accent2"/>
          </a:solidFill>
          <a:latin typeface="Arial" pitchFamily="34" charset="0"/>
        </a:defRPr>
      </a:lvl8pPr>
      <a:lvl9pPr marL="1828800" algn="ctr" rtl="0" fontAlgn="base">
        <a:spcBef>
          <a:spcPct val="0"/>
        </a:spcBef>
        <a:spcAft>
          <a:spcPct val="0"/>
        </a:spcAft>
        <a:defRPr sz="4000">
          <a:solidFill>
            <a:schemeClr val="accent2"/>
          </a:solidFill>
          <a:latin typeface="Arial" pitchFamily="34" charset="0"/>
        </a:defRPr>
      </a:lvl9pPr>
    </p:titleStyle>
    <p:bodyStyle>
      <a:lvl1pPr marL="342900" indent="-342900" algn="l" rtl="0" eaLnBrk="0" fontAlgn="base" hangingPunct="0">
        <a:spcBef>
          <a:spcPct val="20000"/>
        </a:spcBef>
        <a:spcAft>
          <a:spcPct val="0"/>
        </a:spcAft>
        <a:buChar char="•"/>
        <a:defRPr sz="3400">
          <a:solidFill>
            <a:srgbClr val="4E519E"/>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3200">
          <a:solidFill>
            <a:schemeClr val="tx1"/>
          </a:solidFill>
          <a:latin typeface="+mn-lt"/>
        </a:defRPr>
      </a:lvl2pPr>
      <a:lvl3pPr marL="1143000" indent="-228600" algn="l" rtl="0" eaLnBrk="0" fontAlgn="base" hangingPunct="0">
        <a:spcBef>
          <a:spcPct val="20000"/>
        </a:spcBef>
        <a:spcAft>
          <a:spcPct val="0"/>
        </a:spcAft>
        <a:buSzPct val="90000"/>
        <a:buChar char="•"/>
        <a:defRPr sz="28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22.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3E149-A920-418D-BFB8-EC7E1D8232CA}"/>
              </a:ext>
            </a:extLst>
          </p:cNvPr>
          <p:cNvSpPr>
            <a:spLocks noGrp="1"/>
          </p:cNvSpPr>
          <p:nvPr>
            <p:ph type="ctrTitle"/>
          </p:nvPr>
        </p:nvSpPr>
        <p:spPr/>
        <p:txBody>
          <a:bodyPr/>
          <a:lstStyle/>
          <a:p>
            <a:r>
              <a:rPr lang="en-IN" dirty="0"/>
              <a:t>Principles of Macroeconomics, 10e</a:t>
            </a:r>
            <a:endParaRPr lang="en-IN" sz="3600" dirty="0"/>
          </a:p>
        </p:txBody>
      </p:sp>
      <p:sp>
        <p:nvSpPr>
          <p:cNvPr id="3" name="Subtitle 2">
            <a:extLst>
              <a:ext uri="{FF2B5EF4-FFF2-40B4-BE49-F238E27FC236}">
                <a16:creationId xmlns:a16="http://schemas.microsoft.com/office/drawing/2014/main" id="{7DAFF3B2-14DE-4829-903E-CD928D07B323}"/>
              </a:ext>
            </a:extLst>
          </p:cNvPr>
          <p:cNvSpPr>
            <a:spLocks noGrp="1"/>
          </p:cNvSpPr>
          <p:nvPr>
            <p:ph type="subTitle" idx="1"/>
          </p:nvPr>
        </p:nvSpPr>
        <p:spPr>
          <a:xfrm>
            <a:off x="5646420" y="3809720"/>
            <a:ext cx="6104302" cy="1631524"/>
          </a:xfrm>
        </p:spPr>
        <p:txBody>
          <a:bodyPr/>
          <a:lstStyle/>
          <a:p>
            <a:r>
              <a:rPr lang="en-US" b="1" dirty="0"/>
              <a:t>Chapter 20: </a:t>
            </a:r>
            <a:r>
              <a:rPr lang="en-US" dirty="0"/>
              <a:t>Aggregate Demand and Aggregate Supply</a:t>
            </a:r>
          </a:p>
        </p:txBody>
      </p:sp>
      <p:pic>
        <p:nvPicPr>
          <p:cNvPr id="7" name="Picture Placeholder 3">
            <a:extLst>
              <a:ext uri="{FF2B5EF4-FFF2-40B4-BE49-F238E27FC236}">
                <a16:creationId xmlns:a16="http://schemas.microsoft.com/office/drawing/2014/main" id="{38DE40AE-0D77-4AA5-ACC6-EB415A6F4328}"/>
              </a:ext>
              <a:ext uri="{C183D7F6-B498-43B3-948B-1728B52AA6E4}">
                <adec:decorative xmlns:adec="http://schemas.microsoft.com/office/drawing/2017/decorative" xmlns="" val="1"/>
              </a:ext>
            </a:extLst>
          </p:cNvPr>
          <p:cNvPicPr>
            <a:picLocks noGrp="1" noChangeAspect="1"/>
          </p:cNvPicPr>
          <p:nvPr>
            <p:ph type="pic" sz="quarter" idx="11"/>
          </p:nvPr>
        </p:nvPicPr>
        <p:blipFill>
          <a:blip r:embed="rId2"/>
          <a:stretch>
            <a:fillRect/>
          </a:stretch>
        </p:blipFill>
        <p:spPr>
          <a:xfrm>
            <a:off x="622139" y="619425"/>
            <a:ext cx="4221500" cy="5401865"/>
          </a:xfrm>
          <a:prstGeom prst="rect">
            <a:avLst/>
          </a:prstGeom>
        </p:spPr>
      </p:pic>
      <p:sp>
        <p:nvSpPr>
          <p:cNvPr id="5" name="Text Placeholder 4">
            <a:extLst>
              <a:ext uri="{FF2B5EF4-FFF2-40B4-BE49-F238E27FC236}">
                <a16:creationId xmlns:a16="http://schemas.microsoft.com/office/drawing/2014/main" id="{68691F3B-50A6-4E7C-8572-7E4C405A59FB}"/>
              </a:ext>
            </a:extLst>
          </p:cNvPr>
          <p:cNvSpPr>
            <a:spLocks noGrp="1"/>
          </p:cNvSpPr>
          <p:nvPr>
            <p:ph type="body" sz="quarter" idx="12"/>
          </p:nvPr>
        </p:nvSpPr>
        <p:spPr/>
        <p:txBody>
          <a:bodyPr/>
          <a:lstStyle/>
          <a:p>
            <a:r>
              <a:rPr lang="en-GB" sz="1200" dirty="0"/>
              <a:t>Mankiw, Principles of Macroeconomics, Tenth Edition. © 2024 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1775501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CBE7C-D3BE-F4B4-0B17-96E8D3DC9B9F}"/>
              </a:ext>
            </a:extLst>
          </p:cNvPr>
          <p:cNvSpPr>
            <a:spLocks noGrp="1"/>
          </p:cNvSpPr>
          <p:nvPr>
            <p:ph type="title"/>
          </p:nvPr>
        </p:nvSpPr>
        <p:spPr/>
        <p:txBody>
          <a:bodyPr/>
          <a:lstStyle/>
          <a:p>
            <a:r>
              <a:rPr lang="en-US" dirty="0">
                <a:latin typeface="+mn-lt"/>
              </a:rPr>
              <a:t>The Model of Aggregate Demand and Aggregate Supply (1 of 2)</a:t>
            </a:r>
          </a:p>
        </p:txBody>
      </p:sp>
      <p:sp>
        <p:nvSpPr>
          <p:cNvPr id="3" name="Content Placeholder 2">
            <a:extLst>
              <a:ext uri="{FF2B5EF4-FFF2-40B4-BE49-F238E27FC236}">
                <a16:creationId xmlns:a16="http://schemas.microsoft.com/office/drawing/2014/main" id="{8B2C3897-273A-28B4-ADA7-C280F4B0AEA3}"/>
              </a:ext>
            </a:extLst>
          </p:cNvPr>
          <p:cNvSpPr>
            <a:spLocks noGrp="1"/>
          </p:cNvSpPr>
          <p:nvPr>
            <p:ph idx="1"/>
          </p:nvPr>
        </p:nvSpPr>
        <p:spPr/>
        <p:txBody>
          <a:bodyPr/>
          <a:lstStyle/>
          <a:p>
            <a:r>
              <a:rPr lang="en-US" altLang="en-US" dirty="0">
                <a:latin typeface="+mn-lt"/>
              </a:rPr>
              <a:t>Model of short-run economic fluctuations focuses on behavior of two variables</a:t>
            </a:r>
          </a:p>
          <a:p>
            <a:pPr marL="914400" lvl="1" indent="-457200">
              <a:buFont typeface="+mj-lt"/>
              <a:buAutoNum type="arabicPeriod"/>
            </a:pPr>
            <a:r>
              <a:rPr lang="en-US" altLang="en-US" dirty="0">
                <a:latin typeface="+mn-lt"/>
              </a:rPr>
              <a:t>Real variable: Output of goods and services (real GDP)</a:t>
            </a:r>
          </a:p>
          <a:p>
            <a:pPr marL="914400" lvl="1" indent="-457200">
              <a:buFont typeface="+mj-lt"/>
              <a:buAutoNum type="arabicPeriod"/>
            </a:pPr>
            <a:r>
              <a:rPr lang="en-US" altLang="en-US" dirty="0">
                <a:latin typeface="+mn-lt"/>
              </a:rPr>
              <a:t>Nominal variable: Average level of prices (CPI or GDP deflator)</a:t>
            </a:r>
          </a:p>
          <a:p>
            <a:pPr marL="228600" lvl="1">
              <a:spcBef>
                <a:spcPts val="1000"/>
              </a:spcBef>
              <a:buFont typeface="Arial" panose="020B0604020202020204" pitchFamily="34" charset="0"/>
              <a:buChar char="•"/>
            </a:pPr>
            <a:r>
              <a:rPr lang="en-US" altLang="en-US" b="1" dirty="0">
                <a:solidFill>
                  <a:srgbClr val="C00000"/>
                </a:solidFill>
                <a:latin typeface="+mn-lt"/>
              </a:rPr>
              <a:t>Model of aggregate demand (</a:t>
            </a:r>
            <a:r>
              <a:rPr lang="en-US" altLang="en-US" b="1" i="1" dirty="0">
                <a:solidFill>
                  <a:srgbClr val="C00000"/>
                </a:solidFill>
                <a:latin typeface="+mn-lt"/>
              </a:rPr>
              <a:t>AD</a:t>
            </a:r>
            <a:r>
              <a:rPr lang="en-US" altLang="en-US" b="1" dirty="0">
                <a:solidFill>
                  <a:srgbClr val="C00000"/>
                </a:solidFill>
                <a:latin typeface="+mn-lt"/>
              </a:rPr>
              <a:t>) and aggregate supply (</a:t>
            </a:r>
            <a:r>
              <a:rPr lang="en-US" altLang="en-US" b="1" i="1" dirty="0">
                <a:solidFill>
                  <a:srgbClr val="C00000"/>
                </a:solidFill>
                <a:latin typeface="+mn-lt"/>
              </a:rPr>
              <a:t>AS</a:t>
            </a:r>
            <a:r>
              <a:rPr lang="en-US" altLang="en-US" b="1" dirty="0">
                <a:solidFill>
                  <a:srgbClr val="C00000"/>
                </a:solidFill>
                <a:latin typeface="+mn-lt"/>
              </a:rPr>
              <a:t>)*</a:t>
            </a:r>
          </a:p>
          <a:p>
            <a:pPr lvl="1">
              <a:buFont typeface="Arial" panose="020B0604020202020204" pitchFamily="34" charset="0"/>
              <a:buChar char="•"/>
            </a:pPr>
            <a:r>
              <a:rPr lang="en-US" altLang="en-US" dirty="0">
                <a:latin typeface="+mn-lt"/>
              </a:rPr>
              <a:t>Model that most economists use to explain short-run fluctuations in economic activity around its long-run trend</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4200"/>
              </a:spcBef>
              <a:spcAft>
                <a:spcPts val="60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kumimoji="0" lang="en-US" altLang="en-US" sz="2800" b="0" i="0" u="none" strike="noStrike" kern="1200" cap="none" spc="0" normalizeH="0" baseline="0" noProof="0" dirty="0">
              <a:ln>
                <a:noFill/>
              </a:ln>
              <a:solidFill>
                <a:srgbClr val="282F7C"/>
              </a:solidFill>
              <a:effectLst/>
              <a:uLnTx/>
              <a:uFillTx/>
              <a:latin typeface="+mn-lt"/>
              <a:ea typeface="+mn-ea"/>
              <a:cs typeface="+mn-cs"/>
            </a:endParaRPr>
          </a:p>
        </p:txBody>
      </p:sp>
    </p:spTree>
    <p:extLst>
      <p:ext uri="{BB962C8B-B14F-4D97-AF65-F5344CB8AC3E}">
        <p14:creationId xmlns:p14="http://schemas.microsoft.com/office/powerpoint/2010/main" val="4056534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CBE7C-D3BE-F4B4-0B17-96E8D3DC9B9F}"/>
              </a:ext>
            </a:extLst>
          </p:cNvPr>
          <p:cNvSpPr>
            <a:spLocks noGrp="1"/>
          </p:cNvSpPr>
          <p:nvPr>
            <p:ph type="title"/>
          </p:nvPr>
        </p:nvSpPr>
        <p:spPr/>
        <p:txBody>
          <a:bodyPr/>
          <a:lstStyle/>
          <a:p>
            <a:r>
              <a:rPr lang="en-US" dirty="0">
                <a:latin typeface="+mn-lt"/>
              </a:rPr>
              <a:t>The Model of Aggregate Demand and Aggregate Supply (2 of 2)</a:t>
            </a:r>
          </a:p>
        </p:txBody>
      </p:sp>
      <p:sp>
        <p:nvSpPr>
          <p:cNvPr id="3" name="Content Placeholder 2">
            <a:extLst>
              <a:ext uri="{FF2B5EF4-FFF2-40B4-BE49-F238E27FC236}">
                <a16:creationId xmlns:a16="http://schemas.microsoft.com/office/drawing/2014/main" id="{8B2C3897-273A-28B4-ADA7-C280F4B0AEA3}"/>
              </a:ext>
            </a:extLst>
          </p:cNvPr>
          <p:cNvSpPr>
            <a:spLocks noGrp="1"/>
          </p:cNvSpPr>
          <p:nvPr>
            <p:ph idx="1"/>
          </p:nvPr>
        </p:nvSpPr>
        <p:spPr/>
        <p:txBody>
          <a:bodyPr vert="horz" lIns="91440" tIns="45720" rIns="91440" bIns="45720" rtlCol="0" anchor="t">
            <a:noAutofit/>
          </a:bodyPr>
          <a:lstStyle/>
          <a:p>
            <a:pPr marL="342900" lvl="1" indent="-342900">
              <a:spcBef>
                <a:spcPts val="1000"/>
              </a:spcBef>
              <a:buFont typeface="Arial" panose="020B0604020202020204" pitchFamily="34" charset="0"/>
              <a:buChar char="•"/>
            </a:pPr>
            <a:r>
              <a:rPr lang="en-US" altLang="en-US" b="1" dirty="0">
                <a:solidFill>
                  <a:srgbClr val="C00000"/>
                </a:solidFill>
                <a:latin typeface="+mn-lt"/>
              </a:rPr>
              <a:t>Aggregate-demand curve*</a:t>
            </a:r>
          </a:p>
          <a:p>
            <a:pPr lvl="1">
              <a:buFont typeface="Arial" panose="020B0604020202020204" pitchFamily="34" charset="0"/>
              <a:buChar char="•"/>
            </a:pPr>
            <a:r>
              <a:rPr lang="en-US" altLang="en-US" dirty="0">
                <a:latin typeface="+mn-lt"/>
              </a:rPr>
              <a:t>Curve that shows the quantity of goods and services that households, firms, the government, and customers abroad want to buy at each price level</a:t>
            </a:r>
          </a:p>
          <a:p>
            <a:pPr marL="342900" lvl="1" indent="-342900">
              <a:spcBef>
                <a:spcPts val="1000"/>
              </a:spcBef>
              <a:buFont typeface="Arial" panose="020B0604020202020204" pitchFamily="34" charset="0"/>
              <a:buChar char="•"/>
            </a:pPr>
            <a:r>
              <a:rPr lang="en-US" altLang="en-US" b="1" dirty="0">
                <a:solidFill>
                  <a:srgbClr val="C00000"/>
                </a:solidFill>
                <a:latin typeface="+mn-lt"/>
              </a:rPr>
              <a:t>Aggregate-supply curve*</a:t>
            </a:r>
          </a:p>
          <a:p>
            <a:pPr lvl="1">
              <a:buFont typeface="Arial" panose="020B0604020202020204" pitchFamily="34" charset="0"/>
              <a:buChar char="•"/>
            </a:pPr>
            <a:r>
              <a:rPr lang="en-US" altLang="en-US" dirty="0">
                <a:latin typeface="+mn-lt"/>
              </a:rPr>
              <a:t>Curve that shows the quantity of goods and services that firms choose to produce and sell at each price level</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54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kumimoji="0" lang="en-US" altLang="en-US" sz="2800" b="0" i="0" u="none" strike="noStrike" kern="1200" cap="none" spc="0" normalizeH="0" baseline="0" noProof="0" dirty="0">
              <a:ln>
                <a:noFill/>
              </a:ln>
              <a:solidFill>
                <a:srgbClr val="282F7C"/>
              </a:solidFill>
              <a:effectLst/>
              <a:uLnTx/>
              <a:uFillTx/>
              <a:latin typeface="+mn-lt"/>
              <a:ea typeface="+mn-ea"/>
              <a:cs typeface="+mn-cs"/>
            </a:endParaRPr>
          </a:p>
        </p:txBody>
      </p:sp>
    </p:spTree>
    <p:extLst>
      <p:ext uri="{BB962C8B-B14F-4D97-AF65-F5344CB8AC3E}">
        <p14:creationId xmlns:p14="http://schemas.microsoft.com/office/powerpoint/2010/main" val="40334871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latin typeface="+mn-lt"/>
              </a:rPr>
              <a:t>Figure 2 Aggregate Demand and Aggregate Supply</a:t>
            </a: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a:xfrm>
            <a:off x="476844" y="1825625"/>
            <a:ext cx="5410223" cy="4351338"/>
          </a:xfrm>
        </p:spPr>
        <p:txBody>
          <a:bodyPr/>
          <a:lstStyle/>
          <a:p>
            <a:pPr>
              <a:spcBef>
                <a:spcPts val="1200"/>
              </a:spcBef>
            </a:pPr>
            <a:r>
              <a:rPr lang="en-US" sz="2000" dirty="0">
                <a:latin typeface="+mn-lt"/>
              </a:rPr>
              <a:t>Economists use the model of aggregate demand and aggregate supply to analyze economic fluctuations. </a:t>
            </a:r>
          </a:p>
          <a:p>
            <a:pPr>
              <a:spcBef>
                <a:spcPts val="1200"/>
              </a:spcBef>
            </a:pPr>
            <a:r>
              <a:rPr lang="en-US" sz="2000" dirty="0">
                <a:latin typeface="+mn-lt"/>
              </a:rPr>
              <a:t>On the vertical axis is the overall level of prices. </a:t>
            </a:r>
          </a:p>
          <a:p>
            <a:pPr>
              <a:spcBef>
                <a:spcPts val="1200"/>
              </a:spcBef>
            </a:pPr>
            <a:r>
              <a:rPr lang="en-US" sz="2000" dirty="0">
                <a:latin typeface="+mn-lt"/>
              </a:rPr>
              <a:t>On the horizontal axis is the economy’s total output of goods and services.</a:t>
            </a:r>
          </a:p>
          <a:p>
            <a:pPr>
              <a:spcBef>
                <a:spcPts val="1200"/>
              </a:spcBef>
            </a:pPr>
            <a:r>
              <a:rPr lang="en-US" sz="2000" dirty="0">
                <a:latin typeface="+mn-lt"/>
              </a:rPr>
              <a:t>Output and the price level adjust to the point at which the aggregate-supply and aggregate-demand curves intersect.</a:t>
            </a:r>
          </a:p>
        </p:txBody>
      </p:sp>
      <p:pic>
        <p:nvPicPr>
          <p:cNvPr id="8" name="Picture 3" descr="The figure shows a model of aggregate demand and aggregate supply that can be used to analyze the fluctuations of an economy.  The graph is shown on a rectangular coordinate system.  The horizontal axis measures the total quantity of output produced by an economy and is measured in qualitative terms rather than with numerical values.  The vertical axis measures the overall price level in the economy, and ranges from 0 upward, without use of actual numerical values.  The graph plots the demand for goods and services, labeled as Aggregate demand, which goes down and to the right linearly.  The plot also shows the supply of goods and services, as measured by the Aggregate supply, which goes up and to the right linearly.  When the two curves intersect, there is an equilibrium, plotted at the equilibrium output and equilibrium price level.">
            <a:extLst>
              <a:ext uri="{FF2B5EF4-FFF2-40B4-BE49-F238E27FC236}">
                <a16:creationId xmlns:a16="http://schemas.microsoft.com/office/drawing/2014/main" id="{56B3EAE4-0639-CBA0-4380-92A1E365DCDD}"/>
              </a:ext>
            </a:extLst>
          </p:cNvPr>
          <p:cNvPicPr>
            <a:picLocks noGrp="1" noChangeAspect="1"/>
          </p:cNvPicPr>
          <p:nvPr>
            <p:ph sz="half" idx="2"/>
          </p:nvPr>
        </p:nvPicPr>
        <p:blipFill>
          <a:blip r:embed="rId2"/>
          <a:stretch>
            <a:fillRect/>
          </a:stretch>
        </p:blipFill>
        <p:spPr>
          <a:xfrm>
            <a:off x="6186946" y="2085722"/>
            <a:ext cx="5779547" cy="3840480"/>
          </a:xfrm>
        </p:spPr>
      </p:pic>
    </p:spTree>
    <p:extLst>
      <p:ext uri="{BB962C8B-B14F-4D97-AF65-F5344CB8AC3E}">
        <p14:creationId xmlns:p14="http://schemas.microsoft.com/office/powerpoint/2010/main" val="4238005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20-3</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The Aggregate-Demand Curve</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DD6D7-82BC-FD6F-9B21-565BA73F4A7F}"/>
              </a:ext>
            </a:extLst>
          </p:cNvPr>
          <p:cNvSpPr>
            <a:spLocks noGrp="1"/>
          </p:cNvSpPr>
          <p:nvPr>
            <p:ph type="title"/>
          </p:nvPr>
        </p:nvSpPr>
        <p:spPr/>
        <p:txBody>
          <a:bodyPr/>
          <a:lstStyle/>
          <a:p>
            <a:r>
              <a:rPr lang="en-US" dirty="0">
                <a:latin typeface="+mn-lt"/>
              </a:rPr>
              <a:t>Why the Aggregate-Demand Curve Slopes Downward</a:t>
            </a:r>
          </a:p>
        </p:txBody>
      </p:sp>
      <p:sp>
        <p:nvSpPr>
          <p:cNvPr id="3" name="Content Placeholder 2">
            <a:extLst>
              <a:ext uri="{FF2B5EF4-FFF2-40B4-BE49-F238E27FC236}">
                <a16:creationId xmlns:a16="http://schemas.microsoft.com/office/drawing/2014/main" id="{237E8B4B-8C9C-F2F7-55E1-78F1572BDA41}"/>
              </a:ext>
            </a:extLst>
          </p:cNvPr>
          <p:cNvSpPr>
            <a:spLocks noGrp="1"/>
          </p:cNvSpPr>
          <p:nvPr>
            <p:ph idx="1"/>
          </p:nvPr>
        </p:nvSpPr>
        <p:spPr/>
        <p:txBody>
          <a:bodyPr/>
          <a:lstStyle/>
          <a:p>
            <a:pPr>
              <a:defRPr/>
            </a:pPr>
            <a:r>
              <a:rPr lang="en-US" i="1" dirty="0">
                <a:latin typeface="+mn-lt"/>
              </a:rPr>
              <a:t>Y</a:t>
            </a:r>
            <a:r>
              <a:rPr lang="en-US" dirty="0">
                <a:latin typeface="+mn-lt"/>
              </a:rPr>
              <a:t> = </a:t>
            </a:r>
            <a:r>
              <a:rPr lang="en-US" i="1" dirty="0">
                <a:latin typeface="+mn-lt"/>
              </a:rPr>
              <a:t>C</a:t>
            </a:r>
            <a:r>
              <a:rPr lang="en-US" dirty="0">
                <a:latin typeface="+mn-lt"/>
              </a:rPr>
              <a:t> +</a:t>
            </a:r>
            <a:r>
              <a:rPr lang="en-US" i="1" dirty="0">
                <a:latin typeface="+mn-lt"/>
              </a:rPr>
              <a:t> I </a:t>
            </a:r>
            <a:r>
              <a:rPr lang="en-US" dirty="0">
                <a:latin typeface="+mn-lt"/>
              </a:rPr>
              <a:t>+ </a:t>
            </a:r>
            <a:r>
              <a:rPr lang="en-US" i="1" dirty="0">
                <a:latin typeface="+mn-lt"/>
              </a:rPr>
              <a:t>G</a:t>
            </a:r>
            <a:r>
              <a:rPr lang="en-US" dirty="0">
                <a:latin typeface="+mn-lt"/>
              </a:rPr>
              <a:t> + </a:t>
            </a:r>
            <a:r>
              <a:rPr lang="en-US" i="1" dirty="0">
                <a:latin typeface="+mn-lt"/>
              </a:rPr>
              <a:t>NX</a:t>
            </a:r>
          </a:p>
          <a:p>
            <a:pPr>
              <a:defRPr/>
            </a:pPr>
            <a:r>
              <a:rPr lang="en-US" dirty="0">
                <a:latin typeface="+mn-lt"/>
              </a:rPr>
              <a:t>Three effects explain why </a:t>
            </a:r>
            <a:r>
              <a:rPr lang="en-US" i="1" dirty="0">
                <a:latin typeface="+mn-lt"/>
              </a:rPr>
              <a:t>AD</a:t>
            </a:r>
            <a:r>
              <a:rPr lang="en-US" dirty="0">
                <a:latin typeface="+mn-lt"/>
              </a:rPr>
              <a:t> curve slopes downward:</a:t>
            </a:r>
          </a:p>
          <a:p>
            <a:pPr lvl="1">
              <a:buFont typeface="Arial" panose="020B0604020202020204" pitchFamily="34" charset="0"/>
              <a:buChar char="•"/>
              <a:defRPr/>
            </a:pPr>
            <a:r>
              <a:rPr lang="en-US" dirty="0">
                <a:latin typeface="+mn-lt"/>
              </a:rPr>
              <a:t>Wealth effect (</a:t>
            </a:r>
            <a:r>
              <a:rPr lang="en-US" i="1" dirty="0">
                <a:latin typeface="+mn-lt"/>
              </a:rPr>
              <a:t>C</a:t>
            </a:r>
            <a:r>
              <a:rPr lang="en-US" dirty="0">
                <a:latin typeface="+mn-lt"/>
              </a:rPr>
              <a:t>)</a:t>
            </a:r>
          </a:p>
          <a:p>
            <a:pPr lvl="1">
              <a:buFont typeface="Arial" panose="020B0604020202020204" pitchFamily="34" charset="0"/>
              <a:buChar char="•"/>
              <a:defRPr/>
            </a:pPr>
            <a:r>
              <a:rPr lang="en-US" dirty="0">
                <a:latin typeface="+mn-lt"/>
              </a:rPr>
              <a:t>Interest-rate effect (</a:t>
            </a:r>
            <a:r>
              <a:rPr lang="en-US" i="1" dirty="0">
                <a:latin typeface="+mn-lt"/>
              </a:rPr>
              <a:t>I</a:t>
            </a:r>
            <a:r>
              <a:rPr lang="en-US" dirty="0">
                <a:latin typeface="+mn-lt"/>
              </a:rPr>
              <a:t>)</a:t>
            </a:r>
          </a:p>
          <a:p>
            <a:pPr lvl="1">
              <a:buFont typeface="Arial" panose="020B0604020202020204" pitchFamily="34" charset="0"/>
              <a:buChar char="•"/>
              <a:defRPr/>
            </a:pPr>
            <a:r>
              <a:rPr lang="en-US" dirty="0">
                <a:latin typeface="+mn-lt"/>
              </a:rPr>
              <a:t>Exchange-rate effect (</a:t>
            </a:r>
            <a:r>
              <a:rPr lang="en-US" i="1" dirty="0">
                <a:latin typeface="+mn-lt"/>
              </a:rPr>
              <a:t>NX</a:t>
            </a:r>
            <a:r>
              <a:rPr lang="en-US" dirty="0">
                <a:latin typeface="+mn-lt"/>
              </a:rPr>
              <a:t>)</a:t>
            </a:r>
          </a:p>
          <a:p>
            <a:pPr>
              <a:defRPr/>
            </a:pPr>
            <a:r>
              <a:rPr lang="en-US" dirty="0">
                <a:latin typeface="+mn-lt"/>
              </a:rPr>
              <a:t>Assumption: Government spending (</a:t>
            </a:r>
            <a:r>
              <a:rPr lang="en-US" i="1" dirty="0">
                <a:latin typeface="+mn-lt"/>
              </a:rPr>
              <a:t>G</a:t>
            </a:r>
            <a:r>
              <a:rPr lang="en-US" dirty="0">
                <a:latin typeface="+mn-lt"/>
              </a:rPr>
              <a:t>) fixed by policy</a:t>
            </a:r>
          </a:p>
        </p:txBody>
      </p:sp>
    </p:spTree>
    <p:extLst>
      <p:ext uri="{BB962C8B-B14F-4D97-AF65-F5344CB8AC3E}">
        <p14:creationId xmlns:p14="http://schemas.microsoft.com/office/powerpoint/2010/main" val="7408302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latin typeface="+mn-lt"/>
              </a:rPr>
              <a:t>Figure 3 The Aggregate-Demand Curve</a:t>
            </a: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a:xfrm>
            <a:off x="476843" y="1825625"/>
            <a:ext cx="5864963" cy="4351338"/>
          </a:xfrm>
        </p:spPr>
        <p:txBody>
          <a:bodyPr/>
          <a:lstStyle/>
          <a:p>
            <a:pPr>
              <a:spcBef>
                <a:spcPts val="300"/>
              </a:spcBef>
              <a:spcAft>
                <a:spcPts val="300"/>
              </a:spcAft>
            </a:pPr>
            <a:r>
              <a:rPr lang="en-US" sz="2000" dirty="0">
                <a:latin typeface="+mn-lt"/>
              </a:rPr>
              <a:t>A fall in the price level from </a:t>
            </a:r>
            <a:r>
              <a:rPr lang="en-US" sz="2000" i="1" dirty="0">
                <a:latin typeface="+mn-lt"/>
              </a:rPr>
              <a:t>P</a:t>
            </a:r>
            <a:r>
              <a:rPr lang="en-US" sz="2000" i="1" baseline="-25000" dirty="0">
                <a:latin typeface="+mn-lt"/>
              </a:rPr>
              <a:t>1</a:t>
            </a:r>
            <a:r>
              <a:rPr lang="en-US" sz="2000" dirty="0">
                <a:latin typeface="+mn-lt"/>
              </a:rPr>
              <a:t> to </a:t>
            </a:r>
            <a:r>
              <a:rPr lang="en-US" sz="2000" i="1" dirty="0">
                <a:latin typeface="+mn-lt"/>
              </a:rPr>
              <a:t>P</a:t>
            </a:r>
            <a:r>
              <a:rPr lang="en-US" sz="2000" i="1" baseline="-25000" dirty="0">
                <a:latin typeface="+mn-lt"/>
              </a:rPr>
              <a:t>2</a:t>
            </a:r>
            <a:r>
              <a:rPr lang="en-US" sz="2000" dirty="0">
                <a:latin typeface="+mn-lt"/>
              </a:rPr>
              <a:t> increases the quantity of goods and services demanded from </a:t>
            </a:r>
            <a:r>
              <a:rPr lang="en-US" sz="2000" i="1" dirty="0">
                <a:latin typeface="+mn-lt"/>
              </a:rPr>
              <a:t>Y</a:t>
            </a:r>
            <a:r>
              <a:rPr lang="en-US" sz="2000" i="1" baseline="-25000" dirty="0">
                <a:latin typeface="+mn-lt"/>
              </a:rPr>
              <a:t>1</a:t>
            </a:r>
            <a:r>
              <a:rPr lang="en-US" sz="2000" dirty="0">
                <a:latin typeface="+mn-lt"/>
              </a:rPr>
              <a:t> to </a:t>
            </a:r>
            <a:r>
              <a:rPr lang="en-US" sz="2000" i="1" dirty="0">
                <a:latin typeface="+mn-lt"/>
              </a:rPr>
              <a:t>Y</a:t>
            </a:r>
            <a:r>
              <a:rPr lang="en-US" sz="2000" i="1" baseline="-25000" dirty="0">
                <a:latin typeface="+mn-lt"/>
              </a:rPr>
              <a:t>2</a:t>
            </a:r>
            <a:r>
              <a:rPr lang="en-US" sz="2000" dirty="0">
                <a:latin typeface="+mn-lt"/>
              </a:rPr>
              <a:t>. </a:t>
            </a:r>
          </a:p>
          <a:p>
            <a:pPr>
              <a:spcBef>
                <a:spcPts val="300"/>
              </a:spcBef>
              <a:spcAft>
                <a:spcPts val="300"/>
              </a:spcAft>
            </a:pPr>
            <a:r>
              <a:rPr lang="en-US" sz="2000" dirty="0">
                <a:latin typeface="+mn-lt"/>
              </a:rPr>
              <a:t>There are three reasons for this negative relationship.</a:t>
            </a:r>
          </a:p>
          <a:p>
            <a:pPr>
              <a:spcBef>
                <a:spcPts val="300"/>
              </a:spcBef>
              <a:spcAft>
                <a:spcPts val="300"/>
              </a:spcAft>
            </a:pPr>
            <a:r>
              <a:rPr lang="en-US" sz="2000" dirty="0">
                <a:latin typeface="+mn-lt"/>
              </a:rPr>
              <a:t>As the price level falls, real wealth rises, interest rates fall, and the exchange rate depreciates. </a:t>
            </a:r>
          </a:p>
          <a:p>
            <a:pPr>
              <a:spcBef>
                <a:spcPts val="300"/>
              </a:spcBef>
              <a:spcAft>
                <a:spcPts val="300"/>
              </a:spcAft>
            </a:pPr>
            <a:r>
              <a:rPr lang="en-US" sz="2000" dirty="0">
                <a:latin typeface="+mn-lt"/>
              </a:rPr>
              <a:t>These effects stimulate spending on consumption, investment, and net exports. </a:t>
            </a:r>
          </a:p>
          <a:p>
            <a:pPr>
              <a:spcBef>
                <a:spcPts val="300"/>
              </a:spcBef>
              <a:spcAft>
                <a:spcPts val="300"/>
              </a:spcAft>
            </a:pPr>
            <a:r>
              <a:rPr lang="en-US" sz="2000" dirty="0">
                <a:latin typeface="+mn-lt"/>
              </a:rPr>
              <a:t>Increased spending on any or all of these components of output means a larger quantity of goods and services demanded.</a:t>
            </a:r>
            <a:endParaRPr lang="en-US" sz="1400" dirty="0">
              <a:latin typeface="+mn-lt"/>
            </a:endParaRPr>
          </a:p>
        </p:txBody>
      </p:sp>
      <p:pic>
        <p:nvPicPr>
          <p:cNvPr id="7" name="Picture 3" descr="The figure shows one component of a model of aggregate demand and aggregate supply that can be used to analyze the fluctuations of an economy, the overall demand for goods and services.  The graph is shown on a rectangular coordinate system.  The horizontal axis measures the total quantity of output produced by an economy and is measured in qualitative terms rather than with numerical values.  The vertical axis measures the overall price level in the economy, and ranges from 0 upward, without use of actual numerical values.  The graph plots the demand for goods and services, labeled as Aggregate demand, which goes down and to the right linearly.  Specific pairs of points are shown on the Aggregate demand curve, one at a higher price level, labeled P sub 1, at quantity Y sub 1.  A second point is shown at a lower price level, labeled P sub 2, at a larger quantity, which is Y sub 2.  These points are explained by two callouts.   Callout 1 states: “A decrease in the price level ….” Callout 2 completes the explanation:  “… increases the quantity of goods and services demanded.”">
            <a:extLst>
              <a:ext uri="{FF2B5EF4-FFF2-40B4-BE49-F238E27FC236}">
                <a16:creationId xmlns:a16="http://schemas.microsoft.com/office/drawing/2014/main" id="{671492F7-7041-9C1C-E589-B7580B92C8CC}"/>
              </a:ext>
            </a:extLst>
          </p:cNvPr>
          <p:cNvPicPr>
            <a:picLocks noGrp="1" noChangeAspect="1"/>
          </p:cNvPicPr>
          <p:nvPr>
            <p:ph sz="half" idx="2"/>
          </p:nvPr>
        </p:nvPicPr>
        <p:blipFill>
          <a:blip r:embed="rId2"/>
          <a:stretch>
            <a:fillRect/>
          </a:stretch>
        </p:blipFill>
        <p:spPr>
          <a:xfrm>
            <a:off x="6467169" y="1825625"/>
            <a:ext cx="5543550" cy="3728697"/>
          </a:xfrm>
        </p:spPr>
      </p:pic>
    </p:spTree>
    <p:extLst>
      <p:ext uri="{BB962C8B-B14F-4D97-AF65-F5344CB8AC3E}">
        <p14:creationId xmlns:p14="http://schemas.microsoft.com/office/powerpoint/2010/main" val="2451406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A3EBC-F57C-12CA-F87C-81B38AC6EF7A}"/>
              </a:ext>
            </a:extLst>
          </p:cNvPr>
          <p:cNvSpPr>
            <a:spLocks noGrp="1"/>
          </p:cNvSpPr>
          <p:nvPr>
            <p:ph type="title"/>
          </p:nvPr>
        </p:nvSpPr>
        <p:spPr/>
        <p:txBody>
          <a:bodyPr/>
          <a:lstStyle/>
          <a:p>
            <a:r>
              <a:rPr lang="en-US" dirty="0">
                <a:latin typeface="+mn-lt"/>
              </a:rPr>
              <a:t>The Price Level and Consumption: The Wealth Effect</a:t>
            </a:r>
          </a:p>
        </p:txBody>
      </p:sp>
      <p:sp>
        <p:nvSpPr>
          <p:cNvPr id="3" name="Content Placeholder 2">
            <a:extLst>
              <a:ext uri="{FF2B5EF4-FFF2-40B4-BE49-F238E27FC236}">
                <a16:creationId xmlns:a16="http://schemas.microsoft.com/office/drawing/2014/main" id="{316357D9-3071-7ADB-A2FD-66EAAAB97ED9}"/>
              </a:ext>
            </a:extLst>
          </p:cNvPr>
          <p:cNvSpPr>
            <a:spLocks noGrp="1"/>
          </p:cNvSpPr>
          <p:nvPr>
            <p:ph idx="1"/>
          </p:nvPr>
        </p:nvSpPr>
        <p:spPr/>
        <p:txBody>
          <a:bodyPr/>
          <a:lstStyle/>
          <a:p>
            <a:r>
              <a:rPr lang="en-US" altLang="en-US" dirty="0">
                <a:latin typeface="+mn-lt"/>
              </a:rPr>
              <a:t>A lower price level </a:t>
            </a:r>
          </a:p>
          <a:p>
            <a:pPr lvl="1">
              <a:buFont typeface="Arial" panose="020B0604020202020204" pitchFamily="34" charset="0"/>
              <a:buChar char="•"/>
            </a:pPr>
            <a:r>
              <a:rPr lang="en-US" altLang="en-US" dirty="0">
                <a:latin typeface="+mn-lt"/>
              </a:rPr>
              <a:t>Raises the real value of money and makes consumers wealthier, encouraging them to spend more</a:t>
            </a:r>
          </a:p>
          <a:p>
            <a:pPr lvl="1">
              <a:buFont typeface="Arial" panose="020B0604020202020204" pitchFamily="34" charset="0"/>
              <a:buChar char="•"/>
            </a:pPr>
            <a:r>
              <a:rPr lang="en-US" altLang="en-US" dirty="0">
                <a:latin typeface="+mn-lt"/>
              </a:rPr>
              <a:t>Increases the quantity of goods and services demanded</a:t>
            </a:r>
          </a:p>
          <a:p>
            <a:r>
              <a:rPr lang="en-US" altLang="en-US" dirty="0">
                <a:latin typeface="+mn-lt"/>
              </a:rPr>
              <a:t>A higher price level </a:t>
            </a:r>
          </a:p>
          <a:p>
            <a:pPr lvl="1">
              <a:buFont typeface="Arial" panose="020B0604020202020204" pitchFamily="34" charset="0"/>
              <a:buChar char="•"/>
            </a:pPr>
            <a:r>
              <a:rPr lang="en-US" altLang="en-US" dirty="0">
                <a:latin typeface="+mn-lt"/>
              </a:rPr>
              <a:t>Reduces the real value of money and makes consumers poorer reducing consumer spending </a:t>
            </a:r>
          </a:p>
          <a:p>
            <a:pPr lvl="1">
              <a:buFont typeface="Arial" panose="020B0604020202020204" pitchFamily="34" charset="0"/>
              <a:buChar char="•"/>
            </a:pPr>
            <a:r>
              <a:rPr lang="en-US" altLang="en-US" dirty="0">
                <a:latin typeface="+mn-lt"/>
              </a:rPr>
              <a:t>Decreases the quantity of goods and services demanded</a:t>
            </a:r>
          </a:p>
        </p:txBody>
      </p:sp>
    </p:spTree>
    <p:extLst>
      <p:ext uri="{BB962C8B-B14F-4D97-AF65-F5344CB8AC3E}">
        <p14:creationId xmlns:p14="http://schemas.microsoft.com/office/powerpoint/2010/main" val="35282799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40388-39D3-569B-B120-95E160C23D8A}"/>
              </a:ext>
            </a:extLst>
          </p:cNvPr>
          <p:cNvSpPr>
            <a:spLocks noGrp="1"/>
          </p:cNvSpPr>
          <p:nvPr>
            <p:ph type="title"/>
          </p:nvPr>
        </p:nvSpPr>
        <p:spPr/>
        <p:txBody>
          <a:bodyPr/>
          <a:lstStyle/>
          <a:p>
            <a:r>
              <a:rPr lang="en-US" dirty="0">
                <a:latin typeface="+mn-lt"/>
              </a:rPr>
              <a:t>The Price Level and Investment: The Interest-Rate Effect</a:t>
            </a:r>
          </a:p>
        </p:txBody>
      </p:sp>
      <p:sp>
        <p:nvSpPr>
          <p:cNvPr id="3" name="Content Placeholder 2">
            <a:extLst>
              <a:ext uri="{FF2B5EF4-FFF2-40B4-BE49-F238E27FC236}">
                <a16:creationId xmlns:a16="http://schemas.microsoft.com/office/drawing/2014/main" id="{263F81F2-D819-A444-C156-BC82CCBAE130}"/>
              </a:ext>
            </a:extLst>
          </p:cNvPr>
          <p:cNvSpPr>
            <a:spLocks noGrp="1"/>
          </p:cNvSpPr>
          <p:nvPr>
            <p:ph idx="1"/>
          </p:nvPr>
        </p:nvSpPr>
        <p:spPr/>
        <p:txBody>
          <a:bodyPr/>
          <a:lstStyle/>
          <a:p>
            <a:r>
              <a:rPr lang="en-US" altLang="en-US" dirty="0">
                <a:latin typeface="+mn-lt"/>
              </a:rPr>
              <a:t>A lower price level </a:t>
            </a:r>
          </a:p>
          <a:p>
            <a:pPr lvl="1">
              <a:buFont typeface="Arial" panose="020B0604020202020204" pitchFamily="34" charset="0"/>
              <a:buChar char="•"/>
            </a:pPr>
            <a:r>
              <a:rPr lang="en-US" altLang="en-US" dirty="0">
                <a:latin typeface="+mn-lt"/>
              </a:rPr>
              <a:t>Reduces the interest rate</a:t>
            </a:r>
          </a:p>
          <a:p>
            <a:pPr lvl="1">
              <a:buFont typeface="Arial" panose="020B0604020202020204" pitchFamily="34" charset="0"/>
              <a:buChar char="•"/>
            </a:pPr>
            <a:r>
              <a:rPr lang="en-US" altLang="en-US" dirty="0">
                <a:latin typeface="+mn-lt"/>
              </a:rPr>
              <a:t>Encourages spending on investment goods</a:t>
            </a:r>
          </a:p>
          <a:p>
            <a:pPr lvl="1">
              <a:buFont typeface="Arial" panose="020B0604020202020204" pitchFamily="34" charset="0"/>
              <a:buChar char="•"/>
            </a:pPr>
            <a:r>
              <a:rPr lang="en-US" altLang="en-US" dirty="0">
                <a:latin typeface="+mn-lt"/>
              </a:rPr>
              <a:t>Increases the quantity of goods and services demanded</a:t>
            </a:r>
          </a:p>
          <a:p>
            <a:r>
              <a:rPr lang="en-US" altLang="en-US" dirty="0">
                <a:latin typeface="+mn-lt"/>
              </a:rPr>
              <a:t>A higher price level </a:t>
            </a:r>
          </a:p>
          <a:p>
            <a:pPr lvl="1">
              <a:buFont typeface="Arial" panose="020B0604020202020204" pitchFamily="34" charset="0"/>
              <a:buChar char="•"/>
            </a:pPr>
            <a:r>
              <a:rPr lang="en-US" altLang="en-US" dirty="0">
                <a:latin typeface="+mn-lt"/>
              </a:rPr>
              <a:t>Raises the interest rate</a:t>
            </a:r>
          </a:p>
          <a:p>
            <a:pPr lvl="1">
              <a:buFont typeface="Arial" panose="020B0604020202020204" pitchFamily="34" charset="0"/>
              <a:buChar char="•"/>
            </a:pPr>
            <a:r>
              <a:rPr lang="en-US" altLang="en-US" dirty="0">
                <a:latin typeface="+mn-lt"/>
              </a:rPr>
              <a:t>Discourages investment spending</a:t>
            </a:r>
          </a:p>
          <a:p>
            <a:pPr lvl="1">
              <a:buFont typeface="Arial" panose="020B0604020202020204" pitchFamily="34" charset="0"/>
              <a:buChar char="•"/>
            </a:pPr>
            <a:r>
              <a:rPr lang="en-US" altLang="en-US" dirty="0">
                <a:latin typeface="+mn-lt"/>
              </a:rPr>
              <a:t>Decreases the quantity of goods and services demanded</a:t>
            </a:r>
            <a:endParaRPr lang="en-US" dirty="0">
              <a:latin typeface="+mn-lt"/>
            </a:endParaRPr>
          </a:p>
        </p:txBody>
      </p:sp>
    </p:spTree>
    <p:extLst>
      <p:ext uri="{BB962C8B-B14F-4D97-AF65-F5344CB8AC3E}">
        <p14:creationId xmlns:p14="http://schemas.microsoft.com/office/powerpoint/2010/main" val="3628387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0FA20-4B4A-14F1-D3E8-4A3D82B0DCA6}"/>
              </a:ext>
            </a:extLst>
          </p:cNvPr>
          <p:cNvSpPr>
            <a:spLocks noGrp="1"/>
          </p:cNvSpPr>
          <p:nvPr>
            <p:ph type="title"/>
          </p:nvPr>
        </p:nvSpPr>
        <p:spPr/>
        <p:txBody>
          <a:bodyPr/>
          <a:lstStyle/>
          <a:p>
            <a:r>
              <a:rPr lang="en-US" dirty="0">
                <a:latin typeface="+mn-lt"/>
              </a:rPr>
              <a:t>The Price Level and Net Exports: The Exchange-Rate Effect</a:t>
            </a:r>
          </a:p>
        </p:txBody>
      </p:sp>
      <p:sp>
        <p:nvSpPr>
          <p:cNvPr id="3" name="Content Placeholder 2">
            <a:extLst>
              <a:ext uri="{FF2B5EF4-FFF2-40B4-BE49-F238E27FC236}">
                <a16:creationId xmlns:a16="http://schemas.microsoft.com/office/drawing/2014/main" id="{AAF9B3EF-B65B-1F28-CA80-5423BD3D4C95}"/>
              </a:ext>
            </a:extLst>
          </p:cNvPr>
          <p:cNvSpPr>
            <a:spLocks noGrp="1"/>
          </p:cNvSpPr>
          <p:nvPr>
            <p:ph idx="1"/>
          </p:nvPr>
        </p:nvSpPr>
        <p:spPr/>
        <p:txBody>
          <a:bodyPr/>
          <a:lstStyle/>
          <a:p>
            <a:pPr>
              <a:spcBef>
                <a:spcPts val="500"/>
              </a:spcBef>
              <a:spcAft>
                <a:spcPts val="500"/>
              </a:spcAft>
            </a:pPr>
            <a:r>
              <a:rPr lang="en-US" altLang="en-US" dirty="0">
                <a:latin typeface="+mn-lt"/>
              </a:rPr>
              <a:t>A lower U.S. price level causes U.S. interest rates to fall</a:t>
            </a:r>
          </a:p>
          <a:p>
            <a:pPr lvl="1">
              <a:spcAft>
                <a:spcPts val="500"/>
              </a:spcAft>
              <a:buFont typeface="Arial" panose="020B0604020202020204" pitchFamily="34" charset="0"/>
              <a:buChar char="•"/>
            </a:pPr>
            <a:r>
              <a:rPr lang="en-US" altLang="en-US" dirty="0">
                <a:latin typeface="+mn-lt"/>
              </a:rPr>
              <a:t>Real value of the dollar declines in foreign exchange markets</a:t>
            </a:r>
          </a:p>
          <a:p>
            <a:pPr lvl="1">
              <a:spcAft>
                <a:spcPts val="500"/>
              </a:spcAft>
              <a:buFont typeface="Arial" panose="020B0604020202020204" pitchFamily="34" charset="0"/>
              <a:buChar char="•"/>
            </a:pPr>
            <a:r>
              <a:rPr lang="en-US" altLang="en-US" dirty="0">
                <a:latin typeface="+mn-lt"/>
              </a:rPr>
              <a:t>Depreciation stimulates U.S. net exports</a:t>
            </a:r>
          </a:p>
          <a:p>
            <a:pPr lvl="1">
              <a:spcAft>
                <a:spcPts val="500"/>
              </a:spcAft>
              <a:buFont typeface="Arial" panose="020B0604020202020204" pitchFamily="34" charset="0"/>
              <a:buChar char="•"/>
            </a:pPr>
            <a:r>
              <a:rPr lang="en-US" altLang="en-US" dirty="0">
                <a:latin typeface="+mn-lt"/>
              </a:rPr>
              <a:t>Increases the quantity of goods and services demanded</a:t>
            </a:r>
          </a:p>
          <a:p>
            <a:pPr>
              <a:spcBef>
                <a:spcPts val="500"/>
              </a:spcBef>
              <a:spcAft>
                <a:spcPts val="500"/>
              </a:spcAft>
            </a:pPr>
            <a:r>
              <a:rPr lang="en-US" altLang="en-US" dirty="0">
                <a:latin typeface="+mn-lt"/>
              </a:rPr>
              <a:t>A higher U.S. price level causes U.S. interest rates to rise</a:t>
            </a:r>
          </a:p>
          <a:p>
            <a:pPr lvl="1">
              <a:spcAft>
                <a:spcPts val="500"/>
              </a:spcAft>
              <a:buFont typeface="Arial" panose="020B0604020202020204" pitchFamily="34" charset="0"/>
              <a:buChar char="•"/>
            </a:pPr>
            <a:r>
              <a:rPr lang="en-US" altLang="en-US" dirty="0">
                <a:latin typeface="+mn-lt"/>
              </a:rPr>
              <a:t>Real value of the dollar increases</a:t>
            </a:r>
          </a:p>
          <a:p>
            <a:pPr lvl="1">
              <a:spcAft>
                <a:spcPts val="500"/>
              </a:spcAft>
              <a:buFont typeface="Arial" panose="020B0604020202020204" pitchFamily="34" charset="0"/>
              <a:buChar char="•"/>
            </a:pPr>
            <a:r>
              <a:rPr lang="en-US" altLang="en-US" dirty="0">
                <a:latin typeface="+mn-lt"/>
              </a:rPr>
              <a:t>Appreciation reduces U.S. net exports</a:t>
            </a:r>
          </a:p>
          <a:p>
            <a:pPr lvl="1">
              <a:spcAft>
                <a:spcPts val="500"/>
              </a:spcAft>
              <a:buFont typeface="Arial" panose="020B0604020202020204" pitchFamily="34" charset="0"/>
              <a:buChar char="•"/>
            </a:pPr>
            <a:r>
              <a:rPr lang="en-US" altLang="en-US" dirty="0">
                <a:latin typeface="+mn-lt"/>
              </a:rPr>
              <a:t>Decreases the quantity of goods and services demanded</a:t>
            </a:r>
            <a:endParaRPr lang="en-US" dirty="0">
              <a:latin typeface="+mn-lt"/>
            </a:endParaRPr>
          </a:p>
        </p:txBody>
      </p:sp>
    </p:spTree>
    <p:extLst>
      <p:ext uri="{BB962C8B-B14F-4D97-AF65-F5344CB8AC3E}">
        <p14:creationId xmlns:p14="http://schemas.microsoft.com/office/powerpoint/2010/main" val="1255544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DE443-0032-18DB-5393-77B7B0D4BC63}"/>
              </a:ext>
            </a:extLst>
          </p:cNvPr>
          <p:cNvSpPr>
            <a:spLocks noGrp="1"/>
          </p:cNvSpPr>
          <p:nvPr>
            <p:ph type="title"/>
          </p:nvPr>
        </p:nvSpPr>
        <p:spPr/>
        <p:txBody>
          <a:bodyPr/>
          <a:lstStyle/>
          <a:p>
            <a:r>
              <a:rPr lang="en-US" dirty="0">
                <a:latin typeface="+mn-lt"/>
              </a:rPr>
              <a:t>Why the Aggregate-Demand Curve Might Shift</a:t>
            </a:r>
          </a:p>
        </p:txBody>
      </p:sp>
      <p:sp>
        <p:nvSpPr>
          <p:cNvPr id="3" name="Content Placeholder 2">
            <a:extLst>
              <a:ext uri="{FF2B5EF4-FFF2-40B4-BE49-F238E27FC236}">
                <a16:creationId xmlns:a16="http://schemas.microsoft.com/office/drawing/2014/main" id="{4916892A-39DB-71CF-D67E-4F0D6CCAA752}"/>
              </a:ext>
            </a:extLst>
          </p:cNvPr>
          <p:cNvSpPr>
            <a:spLocks noGrp="1"/>
          </p:cNvSpPr>
          <p:nvPr>
            <p:ph idx="1"/>
          </p:nvPr>
        </p:nvSpPr>
        <p:spPr/>
        <p:txBody>
          <a:bodyPr/>
          <a:lstStyle/>
          <a:p>
            <a:r>
              <a:rPr lang="en-US" altLang="en-US" dirty="0">
                <a:latin typeface="+mn-lt"/>
              </a:rPr>
              <a:t>The </a:t>
            </a:r>
            <a:r>
              <a:rPr lang="en-US" altLang="en-US" i="1" dirty="0">
                <a:latin typeface="+mn-lt"/>
              </a:rPr>
              <a:t>AD</a:t>
            </a:r>
            <a:r>
              <a:rPr lang="en-US" altLang="en-US" dirty="0">
                <a:latin typeface="+mn-lt"/>
              </a:rPr>
              <a:t> curve might shift:</a:t>
            </a:r>
          </a:p>
          <a:p>
            <a:pPr lvl="1">
              <a:buFont typeface="Arial" panose="020B0604020202020204" pitchFamily="34" charset="0"/>
              <a:buChar char="•"/>
            </a:pPr>
            <a:r>
              <a:rPr lang="en-US" altLang="en-US" dirty="0">
                <a:latin typeface="+mn-lt"/>
              </a:rPr>
              <a:t>Changes in consumption, </a:t>
            </a:r>
            <a:r>
              <a:rPr lang="en-US" altLang="en-US" i="1" dirty="0">
                <a:latin typeface="+mn-lt"/>
              </a:rPr>
              <a:t>C</a:t>
            </a:r>
          </a:p>
          <a:p>
            <a:pPr lvl="1">
              <a:buFont typeface="Arial" panose="020B0604020202020204" pitchFamily="34" charset="0"/>
              <a:buChar char="•"/>
            </a:pPr>
            <a:r>
              <a:rPr lang="en-US" altLang="en-US" dirty="0">
                <a:latin typeface="+mn-lt"/>
              </a:rPr>
              <a:t>Changes in investment, </a:t>
            </a:r>
            <a:r>
              <a:rPr lang="en-US" altLang="en-US" i="1" dirty="0">
                <a:latin typeface="+mn-lt"/>
              </a:rPr>
              <a:t>I</a:t>
            </a:r>
          </a:p>
          <a:p>
            <a:pPr lvl="1">
              <a:buFont typeface="Arial" panose="020B0604020202020204" pitchFamily="34" charset="0"/>
              <a:buChar char="•"/>
            </a:pPr>
            <a:r>
              <a:rPr lang="en-US" altLang="en-US" dirty="0">
                <a:latin typeface="+mn-lt"/>
              </a:rPr>
              <a:t>Changes in government purchases, </a:t>
            </a:r>
            <a:r>
              <a:rPr lang="en-US" altLang="en-US" i="1" dirty="0">
                <a:latin typeface="+mn-lt"/>
              </a:rPr>
              <a:t>G</a:t>
            </a:r>
          </a:p>
          <a:p>
            <a:pPr lvl="1">
              <a:buFont typeface="Arial" panose="020B0604020202020204" pitchFamily="34" charset="0"/>
              <a:buChar char="•"/>
            </a:pPr>
            <a:r>
              <a:rPr lang="en-US" altLang="en-US" dirty="0">
                <a:latin typeface="+mn-lt"/>
              </a:rPr>
              <a:t>Changes in net exports, </a:t>
            </a:r>
            <a:r>
              <a:rPr lang="en-US" altLang="en-US" i="1" dirty="0">
                <a:latin typeface="+mn-lt"/>
              </a:rPr>
              <a:t>NX</a:t>
            </a:r>
          </a:p>
        </p:txBody>
      </p:sp>
    </p:spTree>
    <p:extLst>
      <p:ext uri="{BB962C8B-B14F-4D97-AF65-F5344CB8AC3E}">
        <p14:creationId xmlns:p14="http://schemas.microsoft.com/office/powerpoint/2010/main" val="1718019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latin typeface="+mn-lt"/>
              </a:rPr>
              <a:t>Chapter Objectives (1 of 2)</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p:txBody>
          <a:bodyPr/>
          <a:lstStyle/>
          <a:p>
            <a:pPr>
              <a:spcBef>
                <a:spcPts val="400"/>
              </a:spcBef>
              <a:spcAft>
                <a:spcPts val="300"/>
              </a:spcAft>
              <a:buNone/>
            </a:pPr>
            <a:r>
              <a:rPr lang="en-US" dirty="0">
                <a:latin typeface="+mn-lt"/>
              </a:rPr>
              <a:t>By the end of this chapter, you should be able to:</a:t>
            </a:r>
          </a:p>
          <a:p>
            <a:pPr>
              <a:spcBef>
                <a:spcPts val="400"/>
              </a:spcBef>
              <a:spcAft>
                <a:spcPts val="300"/>
              </a:spcAft>
            </a:pPr>
            <a:r>
              <a:rPr lang="en-US" dirty="0">
                <a:latin typeface="+mn-lt"/>
              </a:rPr>
              <a:t>Explain why the aggregate-demand curve is downward sloping.</a:t>
            </a:r>
          </a:p>
          <a:p>
            <a:pPr>
              <a:spcBef>
                <a:spcPts val="400"/>
              </a:spcBef>
              <a:spcAft>
                <a:spcPts val="300"/>
              </a:spcAft>
            </a:pPr>
            <a:r>
              <a:rPr lang="en-US" dirty="0">
                <a:latin typeface="+mn-lt"/>
              </a:rPr>
              <a:t>Identify factors that cause the aggregate-demand curve to shift.</a:t>
            </a:r>
          </a:p>
          <a:p>
            <a:pPr>
              <a:spcBef>
                <a:spcPts val="400"/>
              </a:spcBef>
              <a:spcAft>
                <a:spcPts val="300"/>
              </a:spcAft>
            </a:pPr>
            <a:r>
              <a:rPr lang="en-US" dirty="0">
                <a:latin typeface="+mn-lt"/>
              </a:rPr>
              <a:t>Derive the short-run and long-run effects on output and prices according to the </a:t>
            </a:r>
            <a:r>
              <a:rPr lang="en-US" i="1" dirty="0">
                <a:latin typeface="+mn-lt"/>
              </a:rPr>
              <a:t>AD</a:t>
            </a:r>
            <a:r>
              <a:rPr lang="en-US" dirty="0">
                <a:latin typeface="+mn-lt"/>
              </a:rPr>
              <a:t>-</a:t>
            </a:r>
            <a:r>
              <a:rPr lang="en-US" i="1" dirty="0">
                <a:latin typeface="+mn-lt"/>
              </a:rPr>
              <a:t>AS</a:t>
            </a:r>
            <a:r>
              <a:rPr lang="en-US" dirty="0">
                <a:latin typeface="+mn-lt"/>
              </a:rPr>
              <a:t> model, given a scenario about an economic shock.</a:t>
            </a:r>
          </a:p>
          <a:p>
            <a:pPr>
              <a:spcBef>
                <a:spcPts val="400"/>
              </a:spcBef>
              <a:spcAft>
                <a:spcPts val="300"/>
              </a:spcAft>
            </a:pPr>
            <a:r>
              <a:rPr lang="en-US" dirty="0">
                <a:latin typeface="+mn-lt"/>
              </a:rPr>
              <a:t>Determine the effect of an economic event on the position of the long-run aggregate supply curve.</a:t>
            </a:r>
          </a:p>
          <a:p>
            <a:pPr>
              <a:spcBef>
                <a:spcPts val="400"/>
              </a:spcBef>
              <a:spcAft>
                <a:spcPts val="300"/>
              </a:spcAft>
            </a:pPr>
            <a:r>
              <a:rPr lang="en-US" dirty="0">
                <a:latin typeface="+mn-lt"/>
              </a:rPr>
              <a:t>Contrast the slope of the long-run aggregate supply curve and the short-run aggregate supply curve.</a:t>
            </a:r>
          </a:p>
        </p:txBody>
      </p:sp>
    </p:spTree>
    <p:extLst>
      <p:ext uri="{BB962C8B-B14F-4D97-AF65-F5344CB8AC3E}">
        <p14:creationId xmlns:p14="http://schemas.microsoft.com/office/powerpoint/2010/main" val="32531702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4639F-4476-6F64-A85B-8D64A891FAF3}"/>
              </a:ext>
            </a:extLst>
          </p:cNvPr>
          <p:cNvSpPr>
            <a:spLocks noGrp="1"/>
          </p:cNvSpPr>
          <p:nvPr>
            <p:ph type="title"/>
          </p:nvPr>
        </p:nvSpPr>
        <p:spPr/>
        <p:txBody>
          <a:bodyPr/>
          <a:lstStyle/>
          <a:p>
            <a:r>
              <a:rPr lang="en-US" dirty="0">
                <a:latin typeface="+mn-lt"/>
              </a:rPr>
              <a:t>Active Learning 1: The Aggregate-Demand Curve</a:t>
            </a:r>
          </a:p>
        </p:txBody>
      </p:sp>
      <p:sp>
        <p:nvSpPr>
          <p:cNvPr id="3" name="Content Placeholder 2">
            <a:extLst>
              <a:ext uri="{FF2B5EF4-FFF2-40B4-BE49-F238E27FC236}">
                <a16:creationId xmlns:a16="http://schemas.microsoft.com/office/drawing/2014/main" id="{CC515712-EDC9-3E3B-C327-69C928AB0402}"/>
              </a:ext>
            </a:extLst>
          </p:cNvPr>
          <p:cNvSpPr>
            <a:spLocks noGrp="1"/>
          </p:cNvSpPr>
          <p:nvPr>
            <p:ph idx="1"/>
          </p:nvPr>
        </p:nvSpPr>
        <p:spPr/>
        <p:txBody>
          <a:bodyPr/>
          <a:lstStyle/>
          <a:p>
            <a:r>
              <a:rPr lang="en-US" dirty="0">
                <a:latin typeface="+mn-lt"/>
              </a:rPr>
              <a:t>What happens to the AD curve in each of the following scenarios?</a:t>
            </a:r>
          </a:p>
          <a:p>
            <a:pPr marL="914400" lvl="1" indent="-457200">
              <a:buFont typeface="+mj-lt"/>
              <a:buAutoNum type="alphaUcPeriod"/>
            </a:pPr>
            <a:r>
              <a:rPr lang="en-US" dirty="0">
                <a:latin typeface="+mn-lt"/>
              </a:rPr>
              <a:t>A ten-year-old investment tax credit expires. </a:t>
            </a:r>
          </a:p>
          <a:p>
            <a:pPr marL="914400" lvl="1" indent="-457200">
              <a:buFont typeface="+mj-lt"/>
              <a:buAutoNum type="alphaUcPeriod"/>
            </a:pPr>
            <a:r>
              <a:rPr lang="en-US" dirty="0">
                <a:latin typeface="+mn-lt"/>
              </a:rPr>
              <a:t>The U.S. exchange rate falls.  </a:t>
            </a:r>
          </a:p>
          <a:p>
            <a:pPr marL="914400" lvl="1" indent="-457200">
              <a:buFont typeface="+mj-lt"/>
              <a:buAutoNum type="alphaUcPeriod"/>
            </a:pPr>
            <a:r>
              <a:rPr lang="en-US" dirty="0">
                <a:latin typeface="+mn-lt"/>
              </a:rPr>
              <a:t>A fall in prices increases the real value of consumers’ wealth.   </a:t>
            </a:r>
          </a:p>
          <a:p>
            <a:pPr marL="914400" lvl="1" indent="-457200">
              <a:buFont typeface="+mj-lt"/>
              <a:buAutoNum type="alphaUcPeriod"/>
            </a:pPr>
            <a:r>
              <a:rPr lang="en-US" dirty="0">
                <a:latin typeface="+mn-lt"/>
              </a:rPr>
              <a:t>State governments replace their sales taxes with new taxes on interest, dividends, and capital gains.</a:t>
            </a:r>
          </a:p>
        </p:txBody>
      </p:sp>
    </p:spTree>
    <p:extLst>
      <p:ext uri="{BB962C8B-B14F-4D97-AF65-F5344CB8AC3E}">
        <p14:creationId xmlns:p14="http://schemas.microsoft.com/office/powerpoint/2010/main" val="14386310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6A7AA-EB9E-97E7-1396-7F42C3F544F3}"/>
              </a:ext>
            </a:extLst>
          </p:cNvPr>
          <p:cNvSpPr>
            <a:spLocks noGrp="1"/>
          </p:cNvSpPr>
          <p:nvPr>
            <p:ph type="title"/>
          </p:nvPr>
        </p:nvSpPr>
        <p:spPr/>
        <p:txBody>
          <a:bodyPr/>
          <a:lstStyle/>
          <a:p>
            <a:r>
              <a:rPr lang="en-US" dirty="0">
                <a:latin typeface="+mn-lt"/>
              </a:rPr>
              <a:t>Active Learning 1: Answers</a:t>
            </a:r>
          </a:p>
        </p:txBody>
      </p:sp>
      <p:sp>
        <p:nvSpPr>
          <p:cNvPr id="3" name="Content Placeholder 2">
            <a:extLst>
              <a:ext uri="{FF2B5EF4-FFF2-40B4-BE49-F238E27FC236}">
                <a16:creationId xmlns:a16="http://schemas.microsoft.com/office/drawing/2014/main" id="{594CCCEC-1B2C-CFD1-F6F4-95115BDE31D2}"/>
              </a:ext>
            </a:extLst>
          </p:cNvPr>
          <p:cNvSpPr>
            <a:spLocks noGrp="1"/>
          </p:cNvSpPr>
          <p:nvPr>
            <p:ph idx="1"/>
          </p:nvPr>
        </p:nvSpPr>
        <p:spPr/>
        <p:txBody>
          <a:bodyPr/>
          <a:lstStyle/>
          <a:p>
            <a:pPr marL="457200" indent="-457200">
              <a:spcBef>
                <a:spcPts val="800"/>
              </a:spcBef>
              <a:spcAft>
                <a:spcPts val="600"/>
              </a:spcAft>
              <a:buFont typeface="+mj-lt"/>
              <a:buAutoNum type="alphaUcPeriod"/>
            </a:pPr>
            <a:r>
              <a:rPr lang="en-US" sz="2200" dirty="0">
                <a:latin typeface="+mn-lt"/>
              </a:rPr>
              <a:t>A ten-year-old investment tax credit expires</a:t>
            </a:r>
          </a:p>
          <a:p>
            <a:pPr lvl="1">
              <a:spcBef>
                <a:spcPts val="800"/>
              </a:spcBef>
              <a:spcAft>
                <a:spcPts val="600"/>
              </a:spcAft>
              <a:buFont typeface="Arial" panose="020B0604020202020204" pitchFamily="34" charset="0"/>
              <a:buChar char="•"/>
            </a:pPr>
            <a:r>
              <a:rPr lang="en-US" sz="2200" i="1" dirty="0">
                <a:latin typeface="+mn-lt"/>
              </a:rPr>
              <a:t>I</a:t>
            </a:r>
            <a:r>
              <a:rPr lang="en-US" sz="2200" dirty="0">
                <a:latin typeface="+mn-lt"/>
              </a:rPr>
              <a:t>  falls, </a:t>
            </a:r>
            <a:r>
              <a:rPr lang="en-US" sz="2200" i="1" dirty="0">
                <a:latin typeface="+mn-lt"/>
              </a:rPr>
              <a:t>AD</a:t>
            </a:r>
            <a:r>
              <a:rPr lang="en-US" sz="2200" dirty="0">
                <a:latin typeface="+mn-lt"/>
              </a:rPr>
              <a:t> curve shifts left</a:t>
            </a:r>
          </a:p>
          <a:p>
            <a:pPr marL="457200" indent="-457200">
              <a:spcBef>
                <a:spcPts val="800"/>
              </a:spcBef>
              <a:spcAft>
                <a:spcPts val="600"/>
              </a:spcAft>
              <a:buFont typeface="+mj-lt"/>
              <a:buAutoNum type="alphaUcPeriod"/>
            </a:pPr>
            <a:r>
              <a:rPr lang="en-US" sz="2200" dirty="0">
                <a:latin typeface="+mn-lt"/>
              </a:rPr>
              <a:t>The U.S. exchange rate falls</a:t>
            </a:r>
          </a:p>
          <a:p>
            <a:pPr lvl="1">
              <a:spcBef>
                <a:spcPts val="800"/>
              </a:spcBef>
              <a:spcAft>
                <a:spcPts val="600"/>
              </a:spcAft>
              <a:buFont typeface="Arial" panose="020B0604020202020204" pitchFamily="34" charset="0"/>
              <a:buChar char="•"/>
            </a:pPr>
            <a:r>
              <a:rPr lang="en-US" sz="2200" i="1" dirty="0">
                <a:latin typeface="+mn-lt"/>
              </a:rPr>
              <a:t>NX</a:t>
            </a:r>
            <a:r>
              <a:rPr lang="en-US" sz="2200" dirty="0">
                <a:latin typeface="+mn-lt"/>
              </a:rPr>
              <a:t> rises, </a:t>
            </a:r>
            <a:r>
              <a:rPr lang="en-US" sz="2200" i="1" dirty="0">
                <a:latin typeface="+mn-lt"/>
              </a:rPr>
              <a:t>AD</a:t>
            </a:r>
            <a:r>
              <a:rPr lang="en-US" sz="2200" dirty="0">
                <a:latin typeface="+mn-lt"/>
              </a:rPr>
              <a:t> curve shifts right</a:t>
            </a:r>
          </a:p>
          <a:p>
            <a:pPr marL="457200" indent="-457200">
              <a:spcBef>
                <a:spcPts val="800"/>
              </a:spcBef>
              <a:spcAft>
                <a:spcPts val="600"/>
              </a:spcAft>
              <a:buFont typeface="+mj-lt"/>
              <a:buAutoNum type="alphaUcPeriod"/>
            </a:pPr>
            <a:r>
              <a:rPr lang="en-US" sz="2200" dirty="0">
                <a:latin typeface="+mn-lt"/>
              </a:rPr>
              <a:t>A fall in prices increases the real value of consumers’ wealth  </a:t>
            </a:r>
          </a:p>
          <a:p>
            <a:pPr lvl="1">
              <a:spcBef>
                <a:spcPts val="800"/>
              </a:spcBef>
              <a:spcAft>
                <a:spcPts val="600"/>
              </a:spcAft>
              <a:buFont typeface="Arial" panose="020B0604020202020204" pitchFamily="34" charset="0"/>
              <a:buChar char="•"/>
            </a:pPr>
            <a:r>
              <a:rPr lang="en-US" sz="2200" dirty="0">
                <a:latin typeface="+mn-lt"/>
              </a:rPr>
              <a:t>Move down along </a:t>
            </a:r>
            <a:r>
              <a:rPr lang="en-US" sz="2200" i="1" dirty="0">
                <a:latin typeface="+mn-lt"/>
              </a:rPr>
              <a:t>AD</a:t>
            </a:r>
            <a:r>
              <a:rPr lang="en-US" sz="2200" dirty="0">
                <a:latin typeface="+mn-lt"/>
              </a:rPr>
              <a:t> curve (wealth-effect)</a:t>
            </a:r>
          </a:p>
          <a:p>
            <a:pPr marL="457200" indent="-457200">
              <a:spcBef>
                <a:spcPts val="800"/>
              </a:spcBef>
              <a:spcAft>
                <a:spcPts val="600"/>
              </a:spcAft>
              <a:buFont typeface="+mj-lt"/>
              <a:buAutoNum type="alphaUcPeriod"/>
            </a:pPr>
            <a:r>
              <a:rPr lang="en-US" sz="2200" dirty="0">
                <a:latin typeface="+mn-lt"/>
              </a:rPr>
              <a:t>State governments replace their sales taxes with new taxes on interest, dividends, and capital gains.</a:t>
            </a:r>
          </a:p>
          <a:p>
            <a:pPr lvl="1">
              <a:spcBef>
                <a:spcPts val="800"/>
              </a:spcBef>
              <a:spcAft>
                <a:spcPts val="600"/>
              </a:spcAft>
              <a:buFont typeface="Arial" panose="020B0604020202020204" pitchFamily="34" charset="0"/>
              <a:buChar char="•"/>
            </a:pPr>
            <a:r>
              <a:rPr lang="en-US" sz="2200" i="1" dirty="0">
                <a:latin typeface="+mn-lt"/>
              </a:rPr>
              <a:t>C</a:t>
            </a:r>
            <a:r>
              <a:rPr lang="en-US" sz="2200" dirty="0">
                <a:latin typeface="+mn-lt"/>
              </a:rPr>
              <a:t> rises, </a:t>
            </a:r>
            <a:r>
              <a:rPr lang="en-US" sz="2200" i="1" dirty="0">
                <a:latin typeface="+mn-lt"/>
              </a:rPr>
              <a:t>AD</a:t>
            </a:r>
            <a:r>
              <a:rPr lang="en-US" sz="2200" dirty="0">
                <a:latin typeface="+mn-lt"/>
              </a:rPr>
              <a:t> shifts right</a:t>
            </a:r>
          </a:p>
        </p:txBody>
      </p:sp>
    </p:spTree>
    <p:extLst>
      <p:ext uri="{BB962C8B-B14F-4D97-AF65-F5344CB8AC3E}">
        <p14:creationId xmlns:p14="http://schemas.microsoft.com/office/powerpoint/2010/main" val="8579917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20-4</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The Aggregate-Supply Curve</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9AFFD-B1EC-666B-228C-7A8396398670}"/>
              </a:ext>
            </a:extLst>
          </p:cNvPr>
          <p:cNvSpPr>
            <a:spLocks noGrp="1"/>
          </p:cNvSpPr>
          <p:nvPr>
            <p:ph type="title"/>
          </p:nvPr>
        </p:nvSpPr>
        <p:spPr/>
        <p:txBody>
          <a:bodyPr/>
          <a:lstStyle/>
          <a:p>
            <a:r>
              <a:rPr lang="en-US" dirty="0">
                <a:latin typeface="+mn-lt"/>
              </a:rPr>
              <a:t>Why the Aggregate-Supply Curve Is Vertical in the Long Run</a:t>
            </a:r>
          </a:p>
        </p:txBody>
      </p:sp>
      <p:sp>
        <p:nvSpPr>
          <p:cNvPr id="3" name="Content Placeholder 2">
            <a:extLst>
              <a:ext uri="{FF2B5EF4-FFF2-40B4-BE49-F238E27FC236}">
                <a16:creationId xmlns:a16="http://schemas.microsoft.com/office/drawing/2014/main" id="{4B7BBF67-E533-A265-285D-7B16CE3F1BC3}"/>
              </a:ext>
            </a:extLst>
          </p:cNvPr>
          <p:cNvSpPr>
            <a:spLocks noGrp="1"/>
          </p:cNvSpPr>
          <p:nvPr>
            <p:ph idx="1"/>
          </p:nvPr>
        </p:nvSpPr>
        <p:spPr/>
        <p:txBody>
          <a:bodyPr/>
          <a:lstStyle/>
          <a:p>
            <a:r>
              <a:rPr lang="en-US" dirty="0">
                <a:latin typeface="+mn-lt"/>
              </a:rPr>
              <a:t>In the long run, an economy’s production of goods and services (its real GDP) depends on its supplies of labor, capital, and natural resources and on the available technology used to turn these factors of production into goods and services</a:t>
            </a:r>
          </a:p>
          <a:p>
            <a:pPr algn="l"/>
            <a:r>
              <a:rPr lang="en-US" dirty="0">
                <a:latin typeface="+mn-lt"/>
              </a:rPr>
              <a:t>Because the price level does not affect the long-run determinants of real GDP, the long-run aggregate-supply curve is vertical</a:t>
            </a:r>
          </a:p>
        </p:txBody>
      </p:sp>
    </p:spTree>
    <p:extLst>
      <p:ext uri="{BB962C8B-B14F-4D97-AF65-F5344CB8AC3E}">
        <p14:creationId xmlns:p14="http://schemas.microsoft.com/office/powerpoint/2010/main" val="2793746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latin typeface="+mn-lt"/>
              </a:rPr>
              <a:t>Figure 4 The Long-Run Aggregate-Supply Curve</a:t>
            </a: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p:txBody>
          <a:bodyPr/>
          <a:lstStyle/>
          <a:p>
            <a:r>
              <a:rPr lang="en-US" sz="2200" dirty="0">
                <a:latin typeface="+mn-lt"/>
              </a:rPr>
              <a:t>In the long run, the quantity of output supplied depends on the economy’s quantities of labor, capital, and natural resources and on the technology for turning these inputs into output. </a:t>
            </a:r>
          </a:p>
          <a:p>
            <a:r>
              <a:rPr lang="en-US" sz="2200" dirty="0">
                <a:latin typeface="+mn-lt"/>
              </a:rPr>
              <a:t>Because the quantity supplied does not depend on the overall price level, the long-run aggregate-supply curve is vertical at the natural level of output.</a:t>
            </a:r>
          </a:p>
        </p:txBody>
      </p:sp>
      <p:pic>
        <p:nvPicPr>
          <p:cNvPr id="8" name="Picture 3" descr="The figure shows the long run element of a model of aggregate demand and aggregate supply that can be used to analyze the fluctuations of an economy, the supply of goods and services.  The graph is shown on a rectangular coordinate system.  The horizontal axis measures the total quantity of output produced by an economy and is measured in qualitative terms rather than with numerical values.  The vertical axis measures the overall price level in the economy, and ranges from 0 upward, without use of actual numerical values.    The graph plots the supply relationship, labeling this the Long-run aggregate supply.  This curve is shown as perpendicular to the horizontal axis at a point labeled the Natural level of output and shows different prices consistent with this output level.  Two specific price levels are indicated, the first is P sub 1 and the second is P sub 2, with P sub 1 at a higher level than at P sub 2.  This is explained via two callouts.  Callout 1 states “A change in the price level …” Callout 2 completes the point:  “ … does not affect the quantity of goods and services in the long run.”">
            <a:extLst>
              <a:ext uri="{FF2B5EF4-FFF2-40B4-BE49-F238E27FC236}">
                <a16:creationId xmlns:a16="http://schemas.microsoft.com/office/drawing/2014/main" id="{B7C7DDA7-4A49-0FB5-9809-A216C8D4D295}"/>
              </a:ext>
            </a:extLst>
          </p:cNvPr>
          <p:cNvPicPr>
            <a:picLocks noGrp="1" noChangeAspect="1"/>
          </p:cNvPicPr>
          <p:nvPr>
            <p:ph sz="half" idx="2"/>
          </p:nvPr>
        </p:nvPicPr>
        <p:blipFill>
          <a:blip r:embed="rId2"/>
          <a:stretch>
            <a:fillRect/>
          </a:stretch>
        </p:blipFill>
        <p:spPr>
          <a:xfrm>
            <a:off x="6008299" y="1858209"/>
            <a:ext cx="5953089" cy="3657600"/>
          </a:xfrm>
        </p:spPr>
      </p:pic>
    </p:spTree>
    <p:extLst>
      <p:ext uri="{BB962C8B-B14F-4D97-AF65-F5344CB8AC3E}">
        <p14:creationId xmlns:p14="http://schemas.microsoft.com/office/powerpoint/2010/main" val="23217518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72708-E0B3-A14A-4136-7249A852935A}"/>
              </a:ext>
            </a:extLst>
          </p:cNvPr>
          <p:cNvSpPr>
            <a:spLocks noGrp="1"/>
          </p:cNvSpPr>
          <p:nvPr>
            <p:ph type="title"/>
          </p:nvPr>
        </p:nvSpPr>
        <p:spPr/>
        <p:txBody>
          <a:bodyPr/>
          <a:lstStyle/>
          <a:p>
            <a:r>
              <a:rPr lang="en-US" dirty="0">
                <a:latin typeface="+mn-lt"/>
              </a:rPr>
              <a:t>Why the Long-Run Aggregate-Supply Curve Might Shift</a:t>
            </a:r>
          </a:p>
        </p:txBody>
      </p:sp>
      <p:sp>
        <p:nvSpPr>
          <p:cNvPr id="3" name="Content Placeholder 2">
            <a:extLst>
              <a:ext uri="{FF2B5EF4-FFF2-40B4-BE49-F238E27FC236}">
                <a16:creationId xmlns:a16="http://schemas.microsoft.com/office/drawing/2014/main" id="{715BC996-5CE1-187D-171A-E01F5B2071F7}"/>
              </a:ext>
            </a:extLst>
          </p:cNvPr>
          <p:cNvSpPr>
            <a:spLocks noGrp="1"/>
          </p:cNvSpPr>
          <p:nvPr>
            <p:ph idx="1"/>
          </p:nvPr>
        </p:nvSpPr>
        <p:spPr/>
        <p:txBody>
          <a:bodyPr/>
          <a:lstStyle/>
          <a:p>
            <a:pPr marL="228600" lvl="1">
              <a:spcBef>
                <a:spcPts val="1000"/>
              </a:spcBef>
              <a:buFont typeface="Arial" panose="020B0604020202020204" pitchFamily="34" charset="0"/>
              <a:buChar char="•"/>
            </a:pPr>
            <a:r>
              <a:rPr lang="en-US" altLang="en-US" b="1" dirty="0">
                <a:solidFill>
                  <a:srgbClr val="C00000"/>
                </a:solidFill>
                <a:latin typeface="+mn-lt"/>
              </a:rPr>
              <a:t>Natural level of output*</a:t>
            </a:r>
          </a:p>
          <a:p>
            <a:pPr lvl="1">
              <a:buFont typeface="Arial" panose="020B0604020202020204" pitchFamily="34" charset="0"/>
              <a:buChar char="•"/>
            </a:pPr>
            <a:r>
              <a:rPr lang="en-US" altLang="en-US" dirty="0">
                <a:latin typeface="+mn-lt"/>
              </a:rPr>
              <a:t>Production of goods and services that an economy achieves in the long run when unemployment is at its normal rate</a:t>
            </a:r>
          </a:p>
          <a:p>
            <a:r>
              <a:rPr lang="en-US" altLang="en-US" dirty="0">
                <a:latin typeface="+mn-lt"/>
              </a:rPr>
              <a:t>Any change in the economy that alters the natural level of output shifts the long-run aggregate-supply curve</a:t>
            </a:r>
          </a:p>
          <a:p>
            <a:r>
              <a:rPr lang="en-US" altLang="en-US" dirty="0">
                <a:latin typeface="+mn-lt"/>
              </a:rPr>
              <a:t>Output in the classical model depends on labor, capital, natural resources, and technological knowledge</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4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1600" dirty="0">
              <a:latin typeface="+mn-lt"/>
            </a:endParaRPr>
          </a:p>
        </p:txBody>
      </p:sp>
    </p:spTree>
    <p:extLst>
      <p:ext uri="{BB962C8B-B14F-4D97-AF65-F5344CB8AC3E}">
        <p14:creationId xmlns:p14="http://schemas.microsoft.com/office/powerpoint/2010/main" val="2699805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E4488-FD13-4A86-B0D0-F01D27DE672D}"/>
              </a:ext>
            </a:extLst>
          </p:cNvPr>
          <p:cNvSpPr>
            <a:spLocks noGrp="1"/>
          </p:cNvSpPr>
          <p:nvPr>
            <p:ph type="title"/>
          </p:nvPr>
        </p:nvSpPr>
        <p:spPr/>
        <p:txBody>
          <a:bodyPr/>
          <a:lstStyle/>
          <a:p>
            <a:r>
              <a:rPr lang="en-US" sz="3600" dirty="0">
                <a:latin typeface="+mn-lt"/>
              </a:rPr>
              <a:t>Using Aggregate Demand and Aggregate Supply to Depict Long-Run Growth and Inflation (1 of 2)</a:t>
            </a:r>
          </a:p>
        </p:txBody>
      </p:sp>
      <p:sp>
        <p:nvSpPr>
          <p:cNvPr id="3" name="Content Placeholder 2">
            <a:extLst>
              <a:ext uri="{FF2B5EF4-FFF2-40B4-BE49-F238E27FC236}">
                <a16:creationId xmlns:a16="http://schemas.microsoft.com/office/drawing/2014/main" id="{76AB8391-2E58-DC07-F528-1BE8B38DCF87}"/>
              </a:ext>
            </a:extLst>
          </p:cNvPr>
          <p:cNvSpPr>
            <a:spLocks noGrp="1"/>
          </p:cNvSpPr>
          <p:nvPr>
            <p:ph idx="1"/>
          </p:nvPr>
        </p:nvSpPr>
        <p:spPr/>
        <p:txBody>
          <a:bodyPr/>
          <a:lstStyle/>
          <a:p>
            <a:r>
              <a:rPr lang="en-US" altLang="en-US" dirty="0">
                <a:latin typeface="+mn-lt"/>
              </a:rPr>
              <a:t>Economy’s long-run trends</a:t>
            </a:r>
            <a:r>
              <a:rPr lang="en-US" altLang="en-US" i="1" dirty="0">
                <a:latin typeface="+mn-lt"/>
              </a:rPr>
              <a:t> </a:t>
            </a:r>
          </a:p>
          <a:p>
            <a:pPr lvl="1">
              <a:buFont typeface="Arial" panose="020B0604020202020204" pitchFamily="34" charset="0"/>
              <a:buChar char="•"/>
            </a:pPr>
            <a:r>
              <a:rPr lang="en-US" altLang="en-US" dirty="0">
                <a:latin typeface="+mn-lt"/>
              </a:rPr>
              <a:t>Both </a:t>
            </a:r>
            <a:r>
              <a:rPr lang="en-US" altLang="en-US" i="1" dirty="0">
                <a:latin typeface="+mn-lt"/>
              </a:rPr>
              <a:t>AD</a:t>
            </a:r>
            <a:r>
              <a:rPr lang="en-US" altLang="en-US" dirty="0">
                <a:latin typeface="+mn-lt"/>
              </a:rPr>
              <a:t> and </a:t>
            </a:r>
            <a:r>
              <a:rPr lang="en-US" altLang="en-US" i="1" dirty="0">
                <a:latin typeface="+mn-lt"/>
              </a:rPr>
              <a:t>LRAS</a:t>
            </a:r>
            <a:r>
              <a:rPr lang="en-US" altLang="en-US" dirty="0">
                <a:latin typeface="+mn-lt"/>
              </a:rPr>
              <a:t> curves shift</a:t>
            </a:r>
          </a:p>
          <a:p>
            <a:r>
              <a:rPr lang="en-US" altLang="en-US" dirty="0">
                <a:latin typeface="+mn-lt"/>
              </a:rPr>
              <a:t>Short-run fluctuations in output and the price level should be viewed as deviations from long-run trends of output growth and inflation</a:t>
            </a:r>
          </a:p>
        </p:txBody>
      </p:sp>
    </p:spTree>
    <p:extLst>
      <p:ext uri="{BB962C8B-B14F-4D97-AF65-F5344CB8AC3E}">
        <p14:creationId xmlns:p14="http://schemas.microsoft.com/office/powerpoint/2010/main" val="39271961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B6DCC-B777-D50B-D98C-934EB6AFD65F}"/>
              </a:ext>
            </a:extLst>
          </p:cNvPr>
          <p:cNvSpPr>
            <a:spLocks noGrp="1"/>
          </p:cNvSpPr>
          <p:nvPr>
            <p:ph type="title"/>
          </p:nvPr>
        </p:nvSpPr>
        <p:spPr/>
        <p:txBody>
          <a:bodyPr/>
          <a:lstStyle/>
          <a:p>
            <a:r>
              <a:rPr lang="en-US" sz="3600" dirty="0">
                <a:latin typeface="+mn-lt"/>
              </a:rPr>
              <a:t>Using Aggregate Demand and Aggregate Supply to Depict Long-Run Growth and Inflation (2 of 2)</a:t>
            </a:r>
          </a:p>
        </p:txBody>
      </p:sp>
      <p:sp>
        <p:nvSpPr>
          <p:cNvPr id="3" name="Content Placeholder 2">
            <a:extLst>
              <a:ext uri="{FF2B5EF4-FFF2-40B4-BE49-F238E27FC236}">
                <a16:creationId xmlns:a16="http://schemas.microsoft.com/office/drawing/2014/main" id="{C94388E5-7379-FD3C-A852-279F02D64824}"/>
              </a:ext>
            </a:extLst>
          </p:cNvPr>
          <p:cNvSpPr>
            <a:spLocks noGrp="1"/>
          </p:cNvSpPr>
          <p:nvPr>
            <p:ph idx="1"/>
          </p:nvPr>
        </p:nvSpPr>
        <p:spPr/>
        <p:txBody>
          <a:bodyPr/>
          <a:lstStyle/>
          <a:p>
            <a:pPr>
              <a:spcBef>
                <a:spcPts val="500"/>
              </a:spcBef>
              <a:spcAft>
                <a:spcPts val="500"/>
              </a:spcAft>
            </a:pPr>
            <a:r>
              <a:rPr lang="en-US" altLang="en-US" dirty="0">
                <a:latin typeface="+mn-lt"/>
              </a:rPr>
              <a:t>Continual shifts of </a:t>
            </a:r>
            <a:r>
              <a:rPr lang="en-US" altLang="en-US" i="1" dirty="0">
                <a:latin typeface="+mn-lt"/>
              </a:rPr>
              <a:t>LRAS </a:t>
            </a:r>
            <a:r>
              <a:rPr lang="en-US" altLang="en-US" dirty="0">
                <a:latin typeface="+mn-lt"/>
              </a:rPr>
              <a:t>curve to right</a:t>
            </a:r>
          </a:p>
          <a:p>
            <a:pPr lvl="1">
              <a:spcAft>
                <a:spcPts val="500"/>
              </a:spcAft>
              <a:buFont typeface="Arial" panose="020B0604020202020204" pitchFamily="34" charset="0"/>
              <a:buChar char="•"/>
            </a:pPr>
            <a:r>
              <a:rPr lang="en-US" altLang="en-US" dirty="0">
                <a:latin typeface="+mn-lt"/>
              </a:rPr>
              <a:t>Technological progress</a:t>
            </a:r>
          </a:p>
          <a:p>
            <a:pPr>
              <a:spcBef>
                <a:spcPts val="500"/>
              </a:spcBef>
              <a:spcAft>
                <a:spcPts val="500"/>
              </a:spcAft>
            </a:pPr>
            <a:r>
              <a:rPr lang="en-US" altLang="en-US" i="1" dirty="0">
                <a:latin typeface="+mn-lt"/>
              </a:rPr>
              <a:t>AD</a:t>
            </a:r>
            <a:r>
              <a:rPr lang="en-US" altLang="en-US" dirty="0">
                <a:latin typeface="+mn-lt"/>
              </a:rPr>
              <a:t> curve shifts to right</a:t>
            </a:r>
          </a:p>
          <a:p>
            <a:pPr lvl="1">
              <a:spcAft>
                <a:spcPts val="500"/>
              </a:spcAft>
              <a:buFont typeface="Arial" panose="020B0604020202020204" pitchFamily="34" charset="0"/>
              <a:buChar char="•"/>
            </a:pPr>
            <a:r>
              <a:rPr lang="en-US" altLang="en-US" dirty="0">
                <a:latin typeface="+mn-lt"/>
              </a:rPr>
              <a:t>Monetary policy</a:t>
            </a:r>
          </a:p>
          <a:p>
            <a:pPr lvl="1">
              <a:spcAft>
                <a:spcPts val="500"/>
              </a:spcAft>
              <a:buFont typeface="Arial" panose="020B0604020202020204" pitchFamily="34" charset="0"/>
              <a:buChar char="•"/>
            </a:pPr>
            <a:r>
              <a:rPr lang="en-US" altLang="en-US" dirty="0">
                <a:latin typeface="+mn-lt"/>
              </a:rPr>
              <a:t>The Fed increases money supply over time</a:t>
            </a:r>
          </a:p>
          <a:p>
            <a:pPr>
              <a:spcBef>
                <a:spcPts val="500"/>
              </a:spcBef>
              <a:spcAft>
                <a:spcPts val="500"/>
              </a:spcAft>
            </a:pPr>
            <a:r>
              <a:rPr lang="en-US" altLang="en-US" dirty="0">
                <a:latin typeface="+mn-lt"/>
              </a:rPr>
              <a:t>Result </a:t>
            </a:r>
          </a:p>
          <a:p>
            <a:pPr lvl="1">
              <a:spcAft>
                <a:spcPts val="500"/>
              </a:spcAft>
              <a:buFont typeface="Arial" panose="020B0604020202020204" pitchFamily="34" charset="0"/>
              <a:buChar char="•"/>
            </a:pPr>
            <a:r>
              <a:rPr lang="en-US" altLang="en-US" dirty="0">
                <a:latin typeface="+mn-lt"/>
              </a:rPr>
              <a:t>Continuing growth in output</a:t>
            </a:r>
          </a:p>
          <a:p>
            <a:pPr lvl="1">
              <a:spcAft>
                <a:spcPts val="500"/>
              </a:spcAft>
              <a:buFont typeface="Arial" panose="020B0604020202020204" pitchFamily="34" charset="0"/>
              <a:buChar char="•"/>
            </a:pPr>
            <a:r>
              <a:rPr lang="en-US" altLang="en-US" dirty="0">
                <a:latin typeface="+mn-lt"/>
              </a:rPr>
              <a:t>Continuing inflation</a:t>
            </a:r>
          </a:p>
        </p:txBody>
      </p:sp>
    </p:spTree>
    <p:extLst>
      <p:ext uri="{BB962C8B-B14F-4D97-AF65-F5344CB8AC3E}">
        <p14:creationId xmlns:p14="http://schemas.microsoft.com/office/powerpoint/2010/main" val="27221926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p:txBody>
          <a:bodyPr/>
          <a:lstStyle/>
          <a:p>
            <a:r>
              <a:rPr lang="en-US" sz="3400" dirty="0">
                <a:latin typeface="+mn-lt"/>
              </a:rPr>
              <a:t>Figure 5 Long-Run Growth and Inflation in the Model of Aggregate Demand and Aggregate Supply</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476843" y="1825625"/>
            <a:ext cx="6204176" cy="4351338"/>
          </a:xfrm>
        </p:spPr>
        <p:txBody>
          <a:bodyPr/>
          <a:lstStyle/>
          <a:p>
            <a:r>
              <a:rPr lang="en-US" sz="2000" b="0" dirty="0">
                <a:latin typeface="+mn-lt"/>
              </a:rPr>
              <a:t>As the economy becomes better able to produce goods and services, primarily because of technological progress, the long-run aggregate-supply curve shifts to the right. At the same time, as the Fed increases the money supply, the aggregate-demand curve also shifts to the right. In this figure, output grows from </a:t>
            </a:r>
            <a:r>
              <a:rPr lang="en-US" sz="2000" b="0" i="1" dirty="0">
                <a:latin typeface="+mn-lt"/>
              </a:rPr>
              <a:t>Y</a:t>
            </a:r>
            <a:r>
              <a:rPr lang="en-US" sz="2000" b="0" i="1" baseline="-25000" dirty="0">
                <a:latin typeface="+mn-lt"/>
              </a:rPr>
              <a:t>2000</a:t>
            </a:r>
            <a:r>
              <a:rPr lang="en-US" sz="2000" b="0" dirty="0">
                <a:latin typeface="+mn-lt"/>
              </a:rPr>
              <a:t> to </a:t>
            </a:r>
            <a:r>
              <a:rPr lang="en-US" sz="2000" b="0" i="1" dirty="0">
                <a:latin typeface="+mn-lt"/>
              </a:rPr>
              <a:t>Y</a:t>
            </a:r>
            <a:r>
              <a:rPr lang="en-US" sz="2000" b="0" i="1" baseline="-25000" dirty="0">
                <a:latin typeface="+mn-lt"/>
              </a:rPr>
              <a:t>2010</a:t>
            </a:r>
            <a:r>
              <a:rPr lang="en-US" sz="2000" b="0" dirty="0">
                <a:latin typeface="+mn-lt"/>
              </a:rPr>
              <a:t> and then to </a:t>
            </a:r>
            <a:r>
              <a:rPr lang="en-US" sz="2000" b="0" i="1" dirty="0">
                <a:latin typeface="+mn-lt"/>
              </a:rPr>
              <a:t>Y</a:t>
            </a:r>
            <a:r>
              <a:rPr lang="en-US" sz="2000" b="0" i="1" baseline="-25000" dirty="0">
                <a:latin typeface="+mn-lt"/>
              </a:rPr>
              <a:t>2020</a:t>
            </a:r>
            <a:r>
              <a:rPr lang="en-US" sz="2000" b="0" dirty="0">
                <a:latin typeface="+mn-lt"/>
              </a:rPr>
              <a:t>, and the price level rises from </a:t>
            </a:r>
            <a:r>
              <a:rPr lang="en-US" sz="2000" b="0" i="1" dirty="0">
                <a:latin typeface="+mn-lt"/>
              </a:rPr>
              <a:t>P</a:t>
            </a:r>
            <a:r>
              <a:rPr lang="en-US" sz="2000" b="0" i="1" baseline="-25000" dirty="0">
                <a:latin typeface="+mn-lt"/>
              </a:rPr>
              <a:t>2000</a:t>
            </a:r>
            <a:r>
              <a:rPr lang="en-US" sz="2000" b="0" dirty="0">
                <a:latin typeface="+mn-lt"/>
              </a:rPr>
              <a:t> to </a:t>
            </a:r>
            <a:r>
              <a:rPr lang="en-US" sz="2000" b="0" i="1" dirty="0">
                <a:latin typeface="+mn-lt"/>
              </a:rPr>
              <a:t>P</a:t>
            </a:r>
            <a:r>
              <a:rPr lang="en-US" sz="2000" b="0" i="1" baseline="-25000" dirty="0">
                <a:latin typeface="+mn-lt"/>
              </a:rPr>
              <a:t>2010</a:t>
            </a:r>
            <a:r>
              <a:rPr lang="en-US" sz="2000" b="0" dirty="0">
                <a:latin typeface="+mn-lt"/>
              </a:rPr>
              <a:t> and then to </a:t>
            </a:r>
            <a:r>
              <a:rPr lang="en-US" sz="2000" b="0" i="1" dirty="0">
                <a:latin typeface="+mn-lt"/>
              </a:rPr>
              <a:t>P</a:t>
            </a:r>
            <a:r>
              <a:rPr lang="en-US" sz="2000" b="0" i="1" baseline="-25000" dirty="0">
                <a:latin typeface="+mn-lt"/>
              </a:rPr>
              <a:t>2020</a:t>
            </a:r>
            <a:r>
              <a:rPr lang="en-US" sz="2000" b="0" dirty="0">
                <a:latin typeface="+mn-lt"/>
              </a:rPr>
              <a:t>. Thus, the model of aggregate demand and aggregate supply offers a new way to describe the classical analysis of growth and inflation.</a:t>
            </a:r>
          </a:p>
        </p:txBody>
      </p:sp>
      <p:pic>
        <p:nvPicPr>
          <p:cNvPr id="15" name="Picture 3" descr="The figure shows how changes to an economy can affect the long run supply of goods and services, in the model of aggregate demand and aggregate supply, as well as the impact of the money supply on the economy.  The graph is shown on a rectangular coordinate system.  The horizontal axis measures the total quantity of output produced by an economy and is measured in qualitative terms rather than with numerical values.  The vertical axis measures the overall price level in the economy, and ranges from 0 upward, without use of actual numerical values. Three aggregate demand curves are plotted, an initial curve at one point in time and then subsequent curves for later years.  All the demand curves go down and to the right linearly and are parallel to each other.  The initial aggregate demand is labeled AD sub 2000; the second aggregate demand is AD sub 2010 and is to the right of AD sub 2000; and the third aggregate demand is Aggregate Demand, AD sub 2020, which is to the right of AD sub 2010.  Three long run aggregate supply curves are plotted; all are constructed as perpendicular to the horizontal axis.  The initial curve is Y sub 2000; the second and third aggregate supply curves are Y sub 2010 and Y sub 2020, respectively.  Y sub 2010 is to the right of Y sub 2000 and Y sub 2020 is to the right of Y sub 2010.  The scenario begins with the intersection of the initial aggregate demand and supply curves, at price P sub 2000.  Technological changes shift out the long run aggregate supply curve, first from Y sub 2000 to Y sub 2010, and then from Y sub 2010 to Y sub 2020.  Concurrently, the Fed increases the money supply, leading to an increase in aggregate demand; first from AD sub 2000 to AD sub 2010, and then from AD sub 2010 to AD. Sub 2020.  The intersections of the aggregate demand and aggregate supply curves result in greater output and higher price levels.  The first new intersection occurs at Y sub 2010 and P sub 2010; this is followed, over time, by the second intersection at Y sub 2020 and P sub 2020.  This sequence is explained by a series of callouts.  Callout 1 indicates the impact of technology, and reads “In the long run, technological progress shifts long run aggregate supply ….”  Callout 2 states “ … and growth in the money supply shifts aggregate demand …  Callout 3 continues “…leading to growth in output ...&quot;  Concluding with Callout 4, which states “ … and ongoing inflation.”">
            <a:extLst>
              <a:ext uri="{FF2B5EF4-FFF2-40B4-BE49-F238E27FC236}">
                <a16:creationId xmlns:a16="http://schemas.microsoft.com/office/drawing/2014/main" id="{D726A1A8-8EBD-68B3-9E05-6ACA89D78E0B}"/>
              </a:ext>
            </a:extLst>
          </p:cNvPr>
          <p:cNvPicPr>
            <a:picLocks noGrp="1" noChangeAspect="1"/>
          </p:cNvPicPr>
          <p:nvPr>
            <p:ph sz="half" idx="2"/>
          </p:nvPr>
        </p:nvPicPr>
        <p:blipFill>
          <a:blip r:embed="rId2"/>
          <a:stretch>
            <a:fillRect/>
          </a:stretch>
        </p:blipFill>
        <p:spPr>
          <a:xfrm>
            <a:off x="6979547" y="1661196"/>
            <a:ext cx="4881036" cy="4370669"/>
          </a:xfrm>
        </p:spPr>
      </p:pic>
    </p:spTree>
    <p:extLst>
      <p:ext uri="{BB962C8B-B14F-4D97-AF65-F5344CB8AC3E}">
        <p14:creationId xmlns:p14="http://schemas.microsoft.com/office/powerpoint/2010/main" val="22876426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58D0C-F79A-3F16-38E9-4174479A664F}"/>
              </a:ext>
            </a:extLst>
          </p:cNvPr>
          <p:cNvSpPr>
            <a:spLocks noGrp="1"/>
          </p:cNvSpPr>
          <p:nvPr>
            <p:ph type="title"/>
          </p:nvPr>
        </p:nvSpPr>
        <p:spPr/>
        <p:txBody>
          <a:bodyPr/>
          <a:lstStyle/>
          <a:p>
            <a:r>
              <a:rPr lang="en-US" dirty="0">
                <a:latin typeface="+mn-lt"/>
              </a:rPr>
              <a:t>Why the Aggregate-Supply Curve Slopes Upward in the Short Run</a:t>
            </a:r>
          </a:p>
        </p:txBody>
      </p:sp>
      <p:sp>
        <p:nvSpPr>
          <p:cNvPr id="3" name="Content Placeholder 2">
            <a:extLst>
              <a:ext uri="{FF2B5EF4-FFF2-40B4-BE49-F238E27FC236}">
                <a16:creationId xmlns:a16="http://schemas.microsoft.com/office/drawing/2014/main" id="{F0E09757-C30D-B81C-4355-43C34E35CC4D}"/>
              </a:ext>
            </a:extLst>
          </p:cNvPr>
          <p:cNvSpPr>
            <a:spLocks noGrp="1"/>
          </p:cNvSpPr>
          <p:nvPr>
            <p:ph idx="1"/>
          </p:nvPr>
        </p:nvSpPr>
        <p:spPr/>
        <p:txBody>
          <a:bodyPr/>
          <a:lstStyle/>
          <a:p>
            <a:r>
              <a:rPr lang="en-US" altLang="en-US" dirty="0">
                <a:latin typeface="+mn-lt"/>
              </a:rPr>
              <a:t>Aggregate supply curve slopes upward in the short-run</a:t>
            </a:r>
          </a:p>
          <a:p>
            <a:r>
              <a:rPr lang="en-US" altLang="en-US" dirty="0">
                <a:latin typeface="+mn-lt"/>
              </a:rPr>
              <a:t>Theories that explain why the </a:t>
            </a:r>
            <a:r>
              <a:rPr lang="en-US" altLang="en-US" i="1" dirty="0">
                <a:latin typeface="+mn-lt"/>
              </a:rPr>
              <a:t>AS</a:t>
            </a:r>
            <a:r>
              <a:rPr lang="en-US" altLang="en-US" dirty="0">
                <a:latin typeface="+mn-lt"/>
              </a:rPr>
              <a:t> curve slopes upward in short-run</a:t>
            </a:r>
          </a:p>
          <a:p>
            <a:pPr lvl="1">
              <a:buFont typeface="Arial" panose="020B0604020202020204" pitchFamily="34" charset="0"/>
              <a:buChar char="•"/>
            </a:pPr>
            <a:r>
              <a:rPr lang="en-US" altLang="en-US" dirty="0">
                <a:latin typeface="+mn-lt"/>
              </a:rPr>
              <a:t>Sticky-wage theory</a:t>
            </a:r>
          </a:p>
          <a:p>
            <a:pPr lvl="1">
              <a:buFont typeface="Arial" panose="020B0604020202020204" pitchFamily="34" charset="0"/>
              <a:buChar char="•"/>
            </a:pPr>
            <a:r>
              <a:rPr lang="en-US" altLang="en-US" dirty="0">
                <a:latin typeface="+mn-lt"/>
              </a:rPr>
              <a:t>Sticky-price theory</a:t>
            </a:r>
          </a:p>
          <a:p>
            <a:pPr lvl="1">
              <a:buFont typeface="Arial" panose="020B0604020202020204" pitchFamily="34" charset="0"/>
              <a:buChar char="•"/>
            </a:pPr>
            <a:r>
              <a:rPr lang="en-US" altLang="en-US" dirty="0">
                <a:latin typeface="+mn-lt"/>
              </a:rPr>
              <a:t>Misperceptions theory</a:t>
            </a:r>
          </a:p>
        </p:txBody>
      </p:sp>
    </p:spTree>
    <p:extLst>
      <p:ext uri="{BB962C8B-B14F-4D97-AF65-F5344CB8AC3E}">
        <p14:creationId xmlns:p14="http://schemas.microsoft.com/office/powerpoint/2010/main" val="3142210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latin typeface="+mn-lt"/>
              </a:rPr>
              <a:t>Chapter Objectives (2 of 2)</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p:txBody>
          <a:bodyPr/>
          <a:lstStyle/>
          <a:p>
            <a:pPr>
              <a:spcBef>
                <a:spcPts val="800"/>
              </a:spcBef>
            </a:pPr>
            <a:r>
              <a:rPr lang="en-US" dirty="0">
                <a:latin typeface="+mn-lt"/>
              </a:rPr>
              <a:t>Determine the effect of a change in one of the determinants of aggregate supply, given a graph of the short-run aggregate-supply curve.</a:t>
            </a:r>
          </a:p>
          <a:p>
            <a:pPr>
              <a:spcBef>
                <a:spcPts val="800"/>
              </a:spcBef>
            </a:pPr>
            <a:r>
              <a:rPr lang="en-US" dirty="0">
                <a:latin typeface="+mn-lt"/>
              </a:rPr>
              <a:t>Explain how the sticky-wage theory affects equilibrium.</a:t>
            </a:r>
          </a:p>
          <a:p>
            <a:pPr>
              <a:spcBef>
                <a:spcPts val="800"/>
              </a:spcBef>
            </a:pPr>
            <a:r>
              <a:rPr lang="en-US" dirty="0">
                <a:latin typeface="+mn-lt"/>
              </a:rPr>
              <a:t>Explain how the sticky-price theory affects equilibrium.</a:t>
            </a:r>
          </a:p>
          <a:p>
            <a:pPr>
              <a:spcBef>
                <a:spcPts val="800"/>
              </a:spcBef>
            </a:pPr>
            <a:r>
              <a:rPr lang="en-US" dirty="0">
                <a:latin typeface="+mn-lt"/>
              </a:rPr>
              <a:t>Identify the long-run equilibrium in the </a:t>
            </a:r>
            <a:r>
              <a:rPr lang="en-US" i="1" dirty="0">
                <a:latin typeface="+mn-lt"/>
              </a:rPr>
              <a:t>AD</a:t>
            </a:r>
            <a:r>
              <a:rPr lang="en-US" dirty="0">
                <a:latin typeface="+mn-lt"/>
              </a:rPr>
              <a:t>-</a:t>
            </a:r>
            <a:r>
              <a:rPr lang="en-US" i="1" dirty="0">
                <a:latin typeface="+mn-lt"/>
              </a:rPr>
              <a:t>AS </a:t>
            </a:r>
            <a:r>
              <a:rPr lang="en-US" dirty="0">
                <a:latin typeface="+mn-lt"/>
              </a:rPr>
              <a:t>model.</a:t>
            </a:r>
          </a:p>
        </p:txBody>
      </p:sp>
    </p:spTree>
    <p:extLst>
      <p:ext uri="{BB962C8B-B14F-4D97-AF65-F5344CB8AC3E}">
        <p14:creationId xmlns:p14="http://schemas.microsoft.com/office/powerpoint/2010/main" val="32531702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D7639-16BF-66EC-53A1-569B87C22144}"/>
              </a:ext>
            </a:extLst>
          </p:cNvPr>
          <p:cNvSpPr>
            <a:spLocks noGrp="1"/>
          </p:cNvSpPr>
          <p:nvPr>
            <p:ph type="title"/>
          </p:nvPr>
        </p:nvSpPr>
        <p:spPr/>
        <p:txBody>
          <a:bodyPr/>
          <a:lstStyle/>
          <a:p>
            <a:r>
              <a:rPr lang="en-US" dirty="0">
                <a:latin typeface="+mn-lt"/>
              </a:rPr>
              <a:t>The Sticky-Wage Theory</a:t>
            </a:r>
          </a:p>
        </p:txBody>
      </p:sp>
      <p:sp>
        <p:nvSpPr>
          <p:cNvPr id="3" name="Content Placeholder 2">
            <a:extLst>
              <a:ext uri="{FF2B5EF4-FFF2-40B4-BE49-F238E27FC236}">
                <a16:creationId xmlns:a16="http://schemas.microsoft.com/office/drawing/2014/main" id="{FC1BFFA9-DEA8-7E47-94F8-304847981032}"/>
              </a:ext>
            </a:extLst>
          </p:cNvPr>
          <p:cNvSpPr>
            <a:spLocks noGrp="1"/>
          </p:cNvSpPr>
          <p:nvPr>
            <p:ph idx="1"/>
          </p:nvPr>
        </p:nvSpPr>
        <p:spPr/>
        <p:txBody>
          <a:bodyPr/>
          <a:lstStyle/>
          <a:p>
            <a:r>
              <a:rPr lang="en-US" altLang="en-US" dirty="0">
                <a:latin typeface="+mn-lt"/>
              </a:rPr>
              <a:t>Nominal wages are slow to adjust to changing economic conditions</a:t>
            </a:r>
          </a:p>
          <a:p>
            <a:pPr lvl="1">
              <a:buFont typeface="Arial" panose="020B0604020202020204" pitchFamily="34" charset="0"/>
              <a:buChar char="•"/>
            </a:pPr>
            <a:r>
              <a:rPr lang="en-US" altLang="en-US" dirty="0">
                <a:latin typeface="+mn-lt"/>
              </a:rPr>
              <a:t>Long-term contracts (workers and firms)</a:t>
            </a:r>
          </a:p>
          <a:p>
            <a:pPr lvl="1">
              <a:buFont typeface="Arial" panose="020B0604020202020204" pitchFamily="34" charset="0"/>
              <a:buChar char="•"/>
            </a:pPr>
            <a:r>
              <a:rPr lang="en-US" altLang="en-US" dirty="0">
                <a:latin typeface="+mn-lt"/>
              </a:rPr>
              <a:t>Slowly changing social norms</a:t>
            </a:r>
          </a:p>
          <a:p>
            <a:pPr lvl="1">
              <a:buFont typeface="Arial" panose="020B0604020202020204" pitchFamily="34" charset="0"/>
              <a:buChar char="•"/>
            </a:pPr>
            <a:r>
              <a:rPr lang="en-US" altLang="en-US" dirty="0">
                <a:latin typeface="+mn-lt"/>
              </a:rPr>
              <a:t>Notions of fairness (influence wage setting)</a:t>
            </a:r>
          </a:p>
          <a:p>
            <a:r>
              <a:rPr lang="en-US" altLang="en-US" dirty="0">
                <a:latin typeface="+mn-lt"/>
              </a:rPr>
              <a:t>Nominal wages are based on expected prices</a:t>
            </a:r>
          </a:p>
          <a:p>
            <a:pPr lvl="1">
              <a:buFont typeface="Arial" panose="020B0604020202020204" pitchFamily="34" charset="0"/>
              <a:buChar char="•"/>
            </a:pPr>
            <a:r>
              <a:rPr lang="en-US" altLang="en-US" dirty="0">
                <a:latin typeface="+mn-lt"/>
              </a:rPr>
              <a:t>Don’t respond immediately when actual price level is different from what was expected</a:t>
            </a:r>
          </a:p>
        </p:txBody>
      </p:sp>
    </p:spTree>
    <p:extLst>
      <p:ext uri="{BB962C8B-B14F-4D97-AF65-F5344CB8AC3E}">
        <p14:creationId xmlns:p14="http://schemas.microsoft.com/office/powerpoint/2010/main" val="18131120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5B2AE-9366-361C-D385-2E1ECFAE100E}"/>
              </a:ext>
            </a:extLst>
          </p:cNvPr>
          <p:cNvSpPr>
            <a:spLocks noGrp="1"/>
          </p:cNvSpPr>
          <p:nvPr>
            <p:ph type="title"/>
          </p:nvPr>
        </p:nvSpPr>
        <p:spPr/>
        <p:txBody>
          <a:bodyPr/>
          <a:lstStyle/>
          <a:p>
            <a:r>
              <a:rPr lang="en-US" dirty="0">
                <a:latin typeface="+mn-lt"/>
              </a:rPr>
              <a:t>The Sticky-Price Theory</a:t>
            </a:r>
          </a:p>
        </p:txBody>
      </p:sp>
      <p:sp>
        <p:nvSpPr>
          <p:cNvPr id="3" name="Content Placeholder 2">
            <a:extLst>
              <a:ext uri="{FF2B5EF4-FFF2-40B4-BE49-F238E27FC236}">
                <a16:creationId xmlns:a16="http://schemas.microsoft.com/office/drawing/2014/main" id="{8C23F9DF-7AFF-3BAC-7F07-100DD47D94CA}"/>
              </a:ext>
            </a:extLst>
          </p:cNvPr>
          <p:cNvSpPr>
            <a:spLocks noGrp="1"/>
          </p:cNvSpPr>
          <p:nvPr>
            <p:ph idx="1"/>
          </p:nvPr>
        </p:nvSpPr>
        <p:spPr/>
        <p:txBody>
          <a:bodyPr/>
          <a:lstStyle/>
          <a:p>
            <a:r>
              <a:rPr lang="en-US" altLang="en-US" dirty="0">
                <a:latin typeface="+mn-lt"/>
              </a:rPr>
              <a:t>Price level &lt; Expected</a:t>
            </a:r>
          </a:p>
          <a:p>
            <a:pPr lvl="1">
              <a:buFont typeface="Arial" panose="020B0604020202020204" pitchFamily="34" charset="0"/>
              <a:buChar char="•"/>
            </a:pPr>
            <a:r>
              <a:rPr lang="en-US" altLang="en-US" dirty="0">
                <a:latin typeface="+mn-lt"/>
              </a:rPr>
              <a:t>Firms: Incentive to produce less output</a:t>
            </a:r>
          </a:p>
          <a:p>
            <a:r>
              <a:rPr lang="en-US" altLang="en-US" dirty="0">
                <a:latin typeface="+mn-lt"/>
              </a:rPr>
              <a:t>Price level &gt; Expected</a:t>
            </a:r>
          </a:p>
          <a:p>
            <a:pPr lvl="1">
              <a:buFont typeface="Arial" panose="020B0604020202020204" pitchFamily="34" charset="0"/>
              <a:buChar char="•"/>
            </a:pPr>
            <a:r>
              <a:rPr lang="en-US" altLang="en-US" dirty="0">
                <a:latin typeface="+mn-lt"/>
              </a:rPr>
              <a:t>Firms: Incentive to produce more output</a:t>
            </a:r>
          </a:p>
          <a:p>
            <a:r>
              <a:rPr lang="en-US" altLang="en-US" dirty="0">
                <a:latin typeface="+mn-lt"/>
              </a:rPr>
              <a:t>Prices of some goods and services</a:t>
            </a:r>
          </a:p>
          <a:p>
            <a:pPr lvl="1">
              <a:buFont typeface="Arial" panose="020B0604020202020204" pitchFamily="34" charset="0"/>
              <a:buChar char="•"/>
            </a:pPr>
            <a:r>
              <a:rPr lang="en-US" altLang="en-US" dirty="0">
                <a:latin typeface="+mn-lt"/>
              </a:rPr>
              <a:t>Slow to adjust to changing economic conditions</a:t>
            </a:r>
          </a:p>
          <a:p>
            <a:pPr lvl="1">
              <a:buFont typeface="Arial" panose="020B0604020202020204" pitchFamily="34" charset="0"/>
              <a:buChar char="•"/>
            </a:pPr>
            <a:r>
              <a:rPr lang="en-US" altLang="en-US" dirty="0">
                <a:latin typeface="+mn-lt"/>
              </a:rPr>
              <a:t>Menu costs: Costs to changing prices</a:t>
            </a:r>
          </a:p>
        </p:txBody>
      </p:sp>
    </p:spTree>
    <p:extLst>
      <p:ext uri="{BB962C8B-B14F-4D97-AF65-F5344CB8AC3E}">
        <p14:creationId xmlns:p14="http://schemas.microsoft.com/office/powerpoint/2010/main" val="2629766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2BFA3-29D0-8AC4-91F2-749721FFE2D0}"/>
              </a:ext>
            </a:extLst>
          </p:cNvPr>
          <p:cNvSpPr>
            <a:spLocks noGrp="1"/>
          </p:cNvSpPr>
          <p:nvPr>
            <p:ph type="title"/>
          </p:nvPr>
        </p:nvSpPr>
        <p:spPr/>
        <p:txBody>
          <a:bodyPr/>
          <a:lstStyle/>
          <a:p>
            <a:r>
              <a:rPr lang="en-US" dirty="0">
                <a:latin typeface="+mn-lt"/>
              </a:rPr>
              <a:t>The Misperceptions Theory</a:t>
            </a:r>
          </a:p>
        </p:txBody>
      </p:sp>
      <p:sp>
        <p:nvSpPr>
          <p:cNvPr id="3" name="Content Placeholder 2">
            <a:extLst>
              <a:ext uri="{FF2B5EF4-FFF2-40B4-BE49-F238E27FC236}">
                <a16:creationId xmlns:a16="http://schemas.microsoft.com/office/drawing/2014/main" id="{A3CA501A-77C1-2CC0-946D-C1E27248107F}"/>
              </a:ext>
            </a:extLst>
          </p:cNvPr>
          <p:cNvSpPr>
            <a:spLocks noGrp="1"/>
          </p:cNvSpPr>
          <p:nvPr>
            <p:ph idx="1"/>
          </p:nvPr>
        </p:nvSpPr>
        <p:spPr/>
        <p:txBody>
          <a:bodyPr/>
          <a:lstStyle/>
          <a:p>
            <a:r>
              <a:rPr lang="en-US" altLang="en-US" dirty="0">
                <a:latin typeface="+mn-lt"/>
              </a:rPr>
              <a:t>Changes in the overall price level</a:t>
            </a:r>
          </a:p>
          <a:p>
            <a:pPr lvl="1">
              <a:buFont typeface="Arial" panose="020B0604020202020204" pitchFamily="34" charset="0"/>
              <a:buChar char="•"/>
            </a:pPr>
            <a:r>
              <a:rPr lang="en-US" altLang="en-US" dirty="0">
                <a:latin typeface="+mn-lt"/>
              </a:rPr>
              <a:t>Can temporarily mislead suppliers </a:t>
            </a:r>
          </a:p>
          <a:p>
            <a:pPr lvl="2">
              <a:buSzPct val="100000"/>
              <a:buFont typeface="Arial" panose="020B0604020202020204" pitchFamily="34" charset="0"/>
              <a:buChar char="•"/>
            </a:pPr>
            <a:r>
              <a:rPr lang="en-US" altLang="en-US" dirty="0">
                <a:latin typeface="+mn-lt"/>
              </a:rPr>
              <a:t>About changes in individual markets</a:t>
            </a:r>
          </a:p>
          <a:p>
            <a:pPr lvl="2">
              <a:buSzPct val="100000"/>
              <a:buFont typeface="Arial" panose="020B0604020202020204" pitchFamily="34" charset="0"/>
              <a:buChar char="•"/>
            </a:pPr>
            <a:r>
              <a:rPr lang="en-US" altLang="en-US" dirty="0">
                <a:latin typeface="+mn-lt"/>
              </a:rPr>
              <a:t>Changes in relative prices </a:t>
            </a:r>
          </a:p>
          <a:p>
            <a:pPr lvl="1">
              <a:buFont typeface="Arial" panose="020B0604020202020204" pitchFamily="34" charset="0"/>
              <a:buChar char="•"/>
            </a:pPr>
            <a:r>
              <a:rPr lang="en-US" altLang="en-US" dirty="0">
                <a:latin typeface="+mn-lt"/>
              </a:rPr>
              <a:t>Suppliers respond to changes in level of prices</a:t>
            </a:r>
          </a:p>
          <a:p>
            <a:pPr lvl="2">
              <a:buSzPct val="100000"/>
              <a:buFont typeface="Arial" panose="020B0604020202020204" pitchFamily="34" charset="0"/>
              <a:buChar char="•"/>
            </a:pPr>
            <a:r>
              <a:rPr lang="en-US" altLang="en-US" dirty="0">
                <a:latin typeface="+mn-lt"/>
              </a:rPr>
              <a:t>Change in quantity supplied of goods and services</a:t>
            </a:r>
          </a:p>
        </p:txBody>
      </p:sp>
    </p:spTree>
    <p:extLst>
      <p:ext uri="{BB962C8B-B14F-4D97-AF65-F5344CB8AC3E}">
        <p14:creationId xmlns:p14="http://schemas.microsoft.com/office/powerpoint/2010/main" val="36377094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latin typeface="+mn-lt"/>
              </a:rPr>
              <a:t>Figure 6 The Short-Run Aggregate-Supply Curve</a:t>
            </a: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p:txBody>
          <a:bodyPr/>
          <a:lstStyle/>
          <a:p>
            <a:r>
              <a:rPr lang="en-US" sz="2200" dirty="0">
                <a:latin typeface="+mn-lt"/>
              </a:rPr>
              <a:t>In the short run, a fall in the price level from </a:t>
            </a:r>
            <a:r>
              <a:rPr lang="en-US" sz="2200" i="1" dirty="0">
                <a:latin typeface="+mn-lt"/>
              </a:rPr>
              <a:t>P</a:t>
            </a:r>
            <a:r>
              <a:rPr lang="en-US" sz="2200" i="1" baseline="-25000" dirty="0">
                <a:latin typeface="+mn-lt"/>
              </a:rPr>
              <a:t>1</a:t>
            </a:r>
            <a:r>
              <a:rPr lang="en-US" sz="2200" dirty="0">
                <a:latin typeface="+mn-lt"/>
              </a:rPr>
              <a:t> to </a:t>
            </a:r>
            <a:r>
              <a:rPr lang="en-US" sz="2200" i="1" dirty="0">
                <a:latin typeface="+mn-lt"/>
              </a:rPr>
              <a:t>P</a:t>
            </a:r>
            <a:r>
              <a:rPr lang="en-US" sz="2200" i="1" baseline="-25000" dirty="0">
                <a:latin typeface="+mn-lt"/>
              </a:rPr>
              <a:t>2</a:t>
            </a:r>
            <a:r>
              <a:rPr lang="en-US" sz="2200" dirty="0">
                <a:latin typeface="+mn-lt"/>
              </a:rPr>
              <a:t> reduces the quantity of output supplied from </a:t>
            </a:r>
            <a:r>
              <a:rPr lang="en-US" sz="2200" i="1" dirty="0">
                <a:latin typeface="+mn-lt"/>
              </a:rPr>
              <a:t>Y</a:t>
            </a:r>
            <a:r>
              <a:rPr lang="en-US" sz="2200" i="1" baseline="-25000" dirty="0">
                <a:latin typeface="+mn-lt"/>
              </a:rPr>
              <a:t>1</a:t>
            </a:r>
            <a:r>
              <a:rPr lang="en-US" sz="2200" dirty="0">
                <a:latin typeface="+mn-lt"/>
              </a:rPr>
              <a:t> to </a:t>
            </a:r>
            <a:r>
              <a:rPr lang="en-US" sz="2200" i="1" dirty="0">
                <a:latin typeface="+mn-lt"/>
              </a:rPr>
              <a:t>Y</a:t>
            </a:r>
            <a:r>
              <a:rPr lang="en-US" sz="2200" i="1" baseline="-25000" dirty="0">
                <a:latin typeface="+mn-lt"/>
              </a:rPr>
              <a:t>2</a:t>
            </a:r>
            <a:r>
              <a:rPr lang="en-US" sz="2200" dirty="0">
                <a:latin typeface="+mn-lt"/>
              </a:rPr>
              <a:t>.</a:t>
            </a:r>
          </a:p>
          <a:p>
            <a:r>
              <a:rPr lang="en-US" sz="2200" dirty="0">
                <a:latin typeface="+mn-lt"/>
              </a:rPr>
              <a:t>This positive relationship could be due to sticky wages, sticky prices, or misperceptions.</a:t>
            </a:r>
          </a:p>
          <a:p>
            <a:r>
              <a:rPr lang="en-US" sz="2200" dirty="0">
                <a:latin typeface="+mn-lt"/>
              </a:rPr>
              <a:t>Over time, wages, prices, and perceptions adjust, so this positive relationship is only temporary.</a:t>
            </a:r>
          </a:p>
        </p:txBody>
      </p:sp>
      <p:pic>
        <p:nvPicPr>
          <p:cNvPr id="7" name="Picture 3" descr="The figure shows one component of a model of aggregate demand and aggregate supply that can be used to analyze the fluctuations of an economy, in this case for the short run with the short run aggregate supply relationship.  The graph is shown on a rectangular coordinate system.  The horizontal axis measures the total quantity of output produced by an economy and is measured in qualitative terms rather than with numerical values.  The vertical axis measures the overall price level in the economy, and ranges from 0 upward, without use of actual numerical values.  The graph plots the short run supply of goods and services, labeled as Short run aggregate supply, which goes up and to the right linearly.  Specific pairs of points are shown on the Short run aggregate supply curve, one at a higher price level, labeled P sub 1, at quantity Y sub 1.  A second point is shown at a lower price level, labeled P sub 2, at a larger quantity, which is Y sub 2.  These points are explained by two callouts.   Callout 1 states: “A decrease in the price level ….” Callout 2 completes the explanation: “… reduces the quantity of goods and services supplied in the short run.”">
            <a:extLst>
              <a:ext uri="{FF2B5EF4-FFF2-40B4-BE49-F238E27FC236}">
                <a16:creationId xmlns:a16="http://schemas.microsoft.com/office/drawing/2014/main" id="{544B67F4-C6B9-2986-1839-77CB854558ED}"/>
              </a:ext>
            </a:extLst>
          </p:cNvPr>
          <p:cNvPicPr>
            <a:picLocks noGrp="1" noChangeAspect="1"/>
          </p:cNvPicPr>
          <p:nvPr>
            <p:ph sz="half" idx="2"/>
          </p:nvPr>
        </p:nvPicPr>
        <p:blipFill>
          <a:blip r:embed="rId2"/>
          <a:stretch>
            <a:fillRect/>
          </a:stretch>
        </p:blipFill>
        <p:spPr>
          <a:xfrm>
            <a:off x="6142704" y="2141037"/>
            <a:ext cx="5821232" cy="3566160"/>
          </a:xfrm>
        </p:spPr>
      </p:pic>
    </p:spTree>
    <p:extLst>
      <p:ext uri="{BB962C8B-B14F-4D97-AF65-F5344CB8AC3E}">
        <p14:creationId xmlns:p14="http://schemas.microsoft.com/office/powerpoint/2010/main" val="30589058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45AEC-7D91-7EEE-7D0A-44B493CCA322}"/>
              </a:ext>
            </a:extLst>
          </p:cNvPr>
          <p:cNvSpPr>
            <a:spLocks noGrp="1"/>
          </p:cNvSpPr>
          <p:nvPr>
            <p:ph type="title"/>
          </p:nvPr>
        </p:nvSpPr>
        <p:spPr/>
        <p:txBody>
          <a:bodyPr/>
          <a:lstStyle/>
          <a:p>
            <a:r>
              <a:rPr lang="en-US" dirty="0">
                <a:latin typeface="+mn-lt"/>
              </a:rPr>
              <a:t>Why the Short-Run Aggregate-Supply Curve Might Shift</a:t>
            </a:r>
          </a:p>
        </p:txBody>
      </p:sp>
      <p:sp>
        <p:nvSpPr>
          <p:cNvPr id="3" name="Content Placeholder 2">
            <a:extLst>
              <a:ext uri="{FF2B5EF4-FFF2-40B4-BE49-F238E27FC236}">
                <a16:creationId xmlns:a16="http://schemas.microsoft.com/office/drawing/2014/main" id="{2B8F666A-CEA6-CD16-4DF2-C48C39DFCCDF}"/>
              </a:ext>
            </a:extLst>
          </p:cNvPr>
          <p:cNvSpPr>
            <a:spLocks noGrp="1"/>
          </p:cNvSpPr>
          <p:nvPr>
            <p:ph idx="1"/>
          </p:nvPr>
        </p:nvSpPr>
        <p:spPr/>
        <p:txBody>
          <a:bodyPr/>
          <a:lstStyle/>
          <a:p>
            <a:r>
              <a:rPr lang="en-US" altLang="en-US" dirty="0">
                <a:latin typeface="+mn-lt"/>
              </a:rPr>
              <a:t>An increase in the expected price level reduces the quantity of goods and services supplied and shifts the short-run aggregate-supply curve to the left </a:t>
            </a:r>
          </a:p>
          <a:p>
            <a:r>
              <a:rPr lang="en-US" altLang="en-US" dirty="0">
                <a:latin typeface="+mn-lt"/>
              </a:rPr>
              <a:t>A decrease in the expected price level raises the quantity of goods and services supplied and shifts the short-run aggregate-supply curve to the right</a:t>
            </a:r>
            <a:endParaRPr lang="en-US" dirty="0">
              <a:latin typeface="+mn-lt"/>
            </a:endParaRPr>
          </a:p>
        </p:txBody>
      </p:sp>
    </p:spTree>
    <p:extLst>
      <p:ext uri="{BB962C8B-B14F-4D97-AF65-F5344CB8AC3E}">
        <p14:creationId xmlns:p14="http://schemas.microsoft.com/office/powerpoint/2010/main" val="34855484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20-5</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Two Causes of Economic Fluctuations</a:t>
            </a:r>
          </a:p>
        </p:txBody>
      </p:sp>
    </p:spTree>
    <p:custDataLst>
      <p:tags r:id="rId1"/>
    </p:custDataLst>
    <p:extLst>
      <p:ext uri="{BB962C8B-B14F-4D97-AF65-F5344CB8AC3E}">
        <p14:creationId xmlns:p14="http://schemas.microsoft.com/office/powerpoint/2010/main" val="13177481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EC7D5-04CF-9D68-97C1-EA77F4582CEF}"/>
              </a:ext>
            </a:extLst>
          </p:cNvPr>
          <p:cNvSpPr>
            <a:spLocks noGrp="1"/>
          </p:cNvSpPr>
          <p:nvPr>
            <p:ph type="title"/>
          </p:nvPr>
        </p:nvSpPr>
        <p:spPr/>
        <p:txBody>
          <a:bodyPr/>
          <a:lstStyle/>
          <a:p>
            <a:r>
              <a:rPr lang="en-US" dirty="0">
                <a:latin typeface="+mn-lt"/>
              </a:rPr>
              <a:t>The Long-Run Equilibrium</a:t>
            </a:r>
          </a:p>
        </p:txBody>
      </p:sp>
      <p:sp>
        <p:nvSpPr>
          <p:cNvPr id="3" name="Content Placeholder 2">
            <a:extLst>
              <a:ext uri="{FF2B5EF4-FFF2-40B4-BE49-F238E27FC236}">
                <a16:creationId xmlns:a16="http://schemas.microsoft.com/office/drawing/2014/main" id="{63DC8BF0-F769-7AA4-0C3A-A22291FF9B87}"/>
              </a:ext>
            </a:extLst>
          </p:cNvPr>
          <p:cNvSpPr>
            <a:spLocks noGrp="1"/>
          </p:cNvSpPr>
          <p:nvPr>
            <p:ph idx="1"/>
          </p:nvPr>
        </p:nvSpPr>
        <p:spPr/>
        <p:txBody>
          <a:bodyPr/>
          <a:lstStyle/>
          <a:p>
            <a:pPr>
              <a:spcBef>
                <a:spcPts val="800"/>
              </a:spcBef>
              <a:spcAft>
                <a:spcPts val="600"/>
              </a:spcAft>
            </a:pPr>
            <a:r>
              <a:rPr lang="en-US" altLang="en-US" dirty="0">
                <a:latin typeface="+mn-lt"/>
              </a:rPr>
              <a:t>Assumption</a:t>
            </a:r>
          </a:p>
          <a:p>
            <a:pPr lvl="1">
              <a:spcBef>
                <a:spcPts val="800"/>
              </a:spcBef>
              <a:spcAft>
                <a:spcPts val="600"/>
              </a:spcAft>
              <a:buFont typeface="Arial" panose="020B0604020202020204" pitchFamily="34" charset="0"/>
              <a:buChar char="•"/>
            </a:pPr>
            <a:r>
              <a:rPr lang="en-US" altLang="en-US" dirty="0">
                <a:latin typeface="+mn-lt"/>
              </a:rPr>
              <a:t>Economy begins in long-run equilibrium</a:t>
            </a:r>
          </a:p>
          <a:p>
            <a:pPr>
              <a:spcBef>
                <a:spcPts val="800"/>
              </a:spcBef>
              <a:spcAft>
                <a:spcPts val="600"/>
              </a:spcAft>
            </a:pPr>
            <a:r>
              <a:rPr lang="en-US" altLang="en-US" dirty="0">
                <a:latin typeface="+mn-lt"/>
              </a:rPr>
              <a:t>Long-run equilibrium</a:t>
            </a:r>
          </a:p>
          <a:p>
            <a:pPr lvl="1">
              <a:spcBef>
                <a:spcPts val="800"/>
              </a:spcBef>
              <a:spcAft>
                <a:spcPts val="600"/>
              </a:spcAft>
              <a:buFont typeface="Arial" panose="020B0604020202020204" pitchFamily="34" charset="0"/>
              <a:buChar char="•"/>
            </a:pPr>
            <a:r>
              <a:rPr lang="en-US" altLang="en-US" dirty="0">
                <a:latin typeface="+mn-lt"/>
              </a:rPr>
              <a:t>Intersection of </a:t>
            </a:r>
            <a:r>
              <a:rPr lang="en-US" altLang="en-US" i="1" dirty="0">
                <a:latin typeface="+mn-lt"/>
              </a:rPr>
              <a:t>AD</a:t>
            </a:r>
            <a:r>
              <a:rPr lang="en-US" altLang="en-US" dirty="0">
                <a:latin typeface="+mn-lt"/>
              </a:rPr>
              <a:t> and </a:t>
            </a:r>
            <a:r>
              <a:rPr lang="en-US" altLang="en-US" i="1" dirty="0">
                <a:latin typeface="+mn-lt"/>
              </a:rPr>
              <a:t>LRAS</a:t>
            </a:r>
            <a:r>
              <a:rPr lang="en-US" altLang="en-US" dirty="0">
                <a:latin typeface="+mn-lt"/>
              </a:rPr>
              <a:t> curves</a:t>
            </a:r>
          </a:p>
          <a:p>
            <a:pPr lvl="2">
              <a:spcBef>
                <a:spcPts val="800"/>
              </a:spcBef>
              <a:spcAft>
                <a:spcPts val="600"/>
              </a:spcAft>
              <a:buSzPct val="100000"/>
              <a:buFont typeface="Arial" panose="020B0604020202020204" pitchFamily="34" charset="0"/>
              <a:buChar char="•"/>
            </a:pPr>
            <a:r>
              <a:rPr lang="en-US" altLang="en-US" dirty="0">
                <a:latin typeface="+mn-lt"/>
              </a:rPr>
              <a:t>Natural level of output</a:t>
            </a:r>
          </a:p>
          <a:p>
            <a:pPr lvl="2">
              <a:spcBef>
                <a:spcPts val="800"/>
              </a:spcBef>
              <a:spcAft>
                <a:spcPts val="600"/>
              </a:spcAft>
              <a:buSzPct val="100000"/>
              <a:buFont typeface="Arial" panose="020B0604020202020204" pitchFamily="34" charset="0"/>
              <a:buChar char="•"/>
            </a:pPr>
            <a:r>
              <a:rPr lang="en-US" altLang="en-US" dirty="0">
                <a:latin typeface="+mn-lt"/>
              </a:rPr>
              <a:t>Actual price level</a:t>
            </a:r>
          </a:p>
          <a:p>
            <a:pPr lvl="1">
              <a:spcBef>
                <a:spcPts val="800"/>
              </a:spcBef>
              <a:spcAft>
                <a:spcPts val="600"/>
              </a:spcAft>
              <a:buFont typeface="Arial" panose="020B0604020202020204" pitchFamily="34" charset="0"/>
              <a:buChar char="•"/>
            </a:pPr>
            <a:r>
              <a:rPr lang="en-US" altLang="en-US" dirty="0">
                <a:latin typeface="+mn-lt"/>
              </a:rPr>
              <a:t>Intersection of </a:t>
            </a:r>
            <a:r>
              <a:rPr lang="en-US" altLang="en-US" i="1" dirty="0">
                <a:latin typeface="+mn-lt"/>
              </a:rPr>
              <a:t>AD</a:t>
            </a:r>
            <a:r>
              <a:rPr lang="en-US" altLang="en-US" dirty="0">
                <a:latin typeface="+mn-lt"/>
              </a:rPr>
              <a:t> and short-run </a:t>
            </a:r>
            <a:r>
              <a:rPr lang="en-US" altLang="en-US" i="1" dirty="0">
                <a:latin typeface="+mn-lt"/>
              </a:rPr>
              <a:t>AS</a:t>
            </a:r>
            <a:r>
              <a:rPr lang="en-US" altLang="en-US" dirty="0">
                <a:latin typeface="+mn-lt"/>
              </a:rPr>
              <a:t> curve</a:t>
            </a:r>
          </a:p>
          <a:p>
            <a:pPr lvl="2">
              <a:spcBef>
                <a:spcPts val="800"/>
              </a:spcBef>
              <a:spcAft>
                <a:spcPts val="600"/>
              </a:spcAft>
              <a:buSzPct val="100000"/>
              <a:buFont typeface="Arial" panose="020B0604020202020204" pitchFamily="34" charset="0"/>
              <a:buChar char="•"/>
            </a:pPr>
            <a:r>
              <a:rPr lang="en-US" altLang="en-US" dirty="0">
                <a:latin typeface="+mn-lt"/>
              </a:rPr>
              <a:t>Expected price level = Actual price level</a:t>
            </a:r>
          </a:p>
        </p:txBody>
      </p:sp>
    </p:spTree>
    <p:extLst>
      <p:ext uri="{BB962C8B-B14F-4D97-AF65-F5344CB8AC3E}">
        <p14:creationId xmlns:p14="http://schemas.microsoft.com/office/powerpoint/2010/main" val="22746145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latin typeface="+mn-lt"/>
              </a:rPr>
              <a:t>Figure 7 The Long-Run Equilibrium</a:t>
            </a: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a:xfrm>
            <a:off x="476843" y="1825625"/>
            <a:ext cx="5909209" cy="4351338"/>
          </a:xfrm>
        </p:spPr>
        <p:txBody>
          <a:bodyPr/>
          <a:lstStyle/>
          <a:p>
            <a:r>
              <a:rPr lang="en-US" sz="2200" dirty="0">
                <a:latin typeface="+mn-lt"/>
              </a:rPr>
              <a:t>The long-run equilibrium of the economy is found where the aggregate-demand curve crosses the long-run aggregate-supply curve (point A). </a:t>
            </a:r>
          </a:p>
          <a:p>
            <a:r>
              <a:rPr lang="en-US" sz="2200" dirty="0">
                <a:latin typeface="+mn-lt"/>
              </a:rPr>
              <a:t>When the economy reaches this long-run equilibrium, the expected price level will have adjusted to equal the actual price level.</a:t>
            </a:r>
          </a:p>
          <a:p>
            <a:r>
              <a:rPr lang="en-US" sz="2200" dirty="0">
                <a:latin typeface="+mn-lt"/>
              </a:rPr>
              <a:t>As a result, the short-run aggregate-supply curve crosses this point as well.</a:t>
            </a:r>
          </a:p>
        </p:txBody>
      </p:sp>
      <p:pic>
        <p:nvPicPr>
          <p:cNvPr id="8" name="Picture 3" descr="A graph, plotting quantity of output on the horizontal axis and price level on the vertical axis, shows a downward sloping aggregate demand curve intersected by an upward sloping short-run aggregate supply curve. Through the point of intersection, labeled A, passes the long-run aggregate supply curve, which is perpendicular to the horizontal axis at a point labeled “natural level of output.” A dotted perpendicular line is dropped from point A to the vertical axis at a point labeled “Equilibrium price.”">
            <a:extLst>
              <a:ext uri="{FF2B5EF4-FFF2-40B4-BE49-F238E27FC236}">
                <a16:creationId xmlns:a16="http://schemas.microsoft.com/office/drawing/2014/main" id="{AABBD304-57BF-804F-5037-24C43F864472}"/>
              </a:ext>
            </a:extLst>
          </p:cNvPr>
          <p:cNvPicPr>
            <a:picLocks noGrp="1" noChangeAspect="1"/>
          </p:cNvPicPr>
          <p:nvPr>
            <p:ph sz="half" idx="2"/>
          </p:nvPr>
        </p:nvPicPr>
        <p:blipFill>
          <a:blip r:embed="rId2"/>
          <a:stretch>
            <a:fillRect/>
          </a:stretch>
        </p:blipFill>
        <p:spPr>
          <a:xfrm>
            <a:off x="6504036" y="2287024"/>
            <a:ext cx="5508352" cy="3428540"/>
          </a:xfrm>
        </p:spPr>
      </p:pic>
    </p:spTree>
    <p:extLst>
      <p:ext uri="{BB962C8B-B14F-4D97-AF65-F5344CB8AC3E}">
        <p14:creationId xmlns:p14="http://schemas.microsoft.com/office/powerpoint/2010/main" val="26322956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latin typeface="+mn-lt"/>
              </a:rPr>
              <a:t>Figure 8 A Contraction in Aggregate Demand</a:t>
            </a: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a:xfrm>
            <a:off x="476843" y="1825625"/>
            <a:ext cx="6041944" cy="4351338"/>
          </a:xfrm>
        </p:spPr>
        <p:txBody>
          <a:bodyPr/>
          <a:lstStyle/>
          <a:p>
            <a:pPr>
              <a:spcBef>
                <a:spcPts val="300"/>
              </a:spcBef>
              <a:spcAft>
                <a:spcPts val="500"/>
              </a:spcAft>
            </a:pPr>
            <a:r>
              <a:rPr lang="en-US" sz="1800" dirty="0">
                <a:latin typeface="+mn-lt"/>
              </a:rPr>
              <a:t>A fall in aggregate demand is represented by a leftward shift in the aggregate-demand curve from </a:t>
            </a:r>
            <a:r>
              <a:rPr lang="en-US" sz="1800" i="1" dirty="0">
                <a:latin typeface="+mn-lt"/>
              </a:rPr>
              <a:t>AD</a:t>
            </a:r>
            <a:r>
              <a:rPr lang="en-US" sz="1800" i="1" baseline="-25000" dirty="0">
                <a:latin typeface="+mn-lt"/>
              </a:rPr>
              <a:t>1</a:t>
            </a:r>
            <a:r>
              <a:rPr lang="en-US" sz="1800" dirty="0">
                <a:latin typeface="+mn-lt"/>
              </a:rPr>
              <a:t> to </a:t>
            </a:r>
            <a:r>
              <a:rPr lang="en-US" sz="1800" i="1" dirty="0">
                <a:latin typeface="+mn-lt"/>
              </a:rPr>
              <a:t>AD</a:t>
            </a:r>
            <a:r>
              <a:rPr lang="en-US" sz="1800" i="1" baseline="-25000" dirty="0">
                <a:latin typeface="+mn-lt"/>
              </a:rPr>
              <a:t>2</a:t>
            </a:r>
            <a:r>
              <a:rPr lang="en-US" sz="1800" dirty="0">
                <a:latin typeface="+mn-lt"/>
              </a:rPr>
              <a:t>.</a:t>
            </a:r>
          </a:p>
          <a:p>
            <a:pPr>
              <a:spcBef>
                <a:spcPts val="300"/>
              </a:spcBef>
              <a:spcAft>
                <a:spcPts val="500"/>
              </a:spcAft>
            </a:pPr>
            <a:r>
              <a:rPr lang="en-US" sz="1800" dirty="0">
                <a:latin typeface="+mn-lt"/>
              </a:rPr>
              <a:t>In the short run, the economy moves from point A to point B. </a:t>
            </a:r>
          </a:p>
          <a:p>
            <a:pPr>
              <a:spcBef>
                <a:spcPts val="300"/>
              </a:spcBef>
              <a:spcAft>
                <a:spcPts val="500"/>
              </a:spcAft>
            </a:pPr>
            <a:r>
              <a:rPr lang="en-US" sz="1800" dirty="0">
                <a:latin typeface="+mn-lt"/>
              </a:rPr>
              <a:t>Output falls from </a:t>
            </a:r>
            <a:r>
              <a:rPr lang="en-US" sz="1800" i="1" dirty="0">
                <a:latin typeface="+mn-lt"/>
              </a:rPr>
              <a:t>Y</a:t>
            </a:r>
            <a:r>
              <a:rPr lang="en-US" sz="1800" i="1" baseline="-25000" dirty="0">
                <a:latin typeface="+mn-lt"/>
              </a:rPr>
              <a:t>1</a:t>
            </a:r>
            <a:r>
              <a:rPr lang="en-US" sz="1800" dirty="0">
                <a:latin typeface="+mn-lt"/>
              </a:rPr>
              <a:t> to </a:t>
            </a:r>
            <a:r>
              <a:rPr lang="en-US" sz="1800" i="1" dirty="0">
                <a:latin typeface="+mn-lt"/>
              </a:rPr>
              <a:t>Y</a:t>
            </a:r>
            <a:r>
              <a:rPr lang="en-US" sz="1800" i="1" baseline="-25000" dirty="0">
                <a:latin typeface="+mn-lt"/>
              </a:rPr>
              <a:t>2</a:t>
            </a:r>
            <a:r>
              <a:rPr lang="en-US" sz="1800" dirty="0">
                <a:latin typeface="+mn-lt"/>
              </a:rPr>
              <a:t>, and the price level falls from</a:t>
            </a:r>
            <a:r>
              <a:rPr lang="en-US" sz="1800" i="1" dirty="0">
                <a:latin typeface="+mn-lt"/>
              </a:rPr>
              <a:t> P</a:t>
            </a:r>
            <a:r>
              <a:rPr lang="en-US" sz="1800" i="1" baseline="-25000" dirty="0">
                <a:latin typeface="+mn-lt"/>
              </a:rPr>
              <a:t>1 </a:t>
            </a:r>
            <a:r>
              <a:rPr lang="en-US" sz="1800" dirty="0">
                <a:latin typeface="+mn-lt"/>
              </a:rPr>
              <a:t>to </a:t>
            </a:r>
            <a:r>
              <a:rPr lang="en-US" sz="1800" i="1" dirty="0">
                <a:latin typeface="+mn-lt"/>
              </a:rPr>
              <a:t>P</a:t>
            </a:r>
            <a:r>
              <a:rPr lang="en-US" sz="1800" i="1" baseline="-25000" dirty="0">
                <a:latin typeface="+mn-lt"/>
              </a:rPr>
              <a:t>2</a:t>
            </a:r>
            <a:r>
              <a:rPr lang="en-US" sz="1800" dirty="0">
                <a:latin typeface="+mn-lt"/>
              </a:rPr>
              <a:t>. </a:t>
            </a:r>
          </a:p>
          <a:p>
            <a:pPr>
              <a:spcBef>
                <a:spcPts val="300"/>
              </a:spcBef>
              <a:spcAft>
                <a:spcPts val="500"/>
              </a:spcAft>
            </a:pPr>
            <a:r>
              <a:rPr lang="en-US" sz="1800" dirty="0">
                <a:latin typeface="+mn-lt"/>
              </a:rPr>
              <a:t>But as the expected price level adjusts, the short-run aggregate-supply curve shifts to the right from </a:t>
            </a:r>
            <a:r>
              <a:rPr lang="en-US" sz="1800" i="1" dirty="0">
                <a:latin typeface="+mn-lt"/>
              </a:rPr>
              <a:t>AS</a:t>
            </a:r>
            <a:r>
              <a:rPr lang="en-US" sz="1800" i="1" baseline="-25000" dirty="0">
                <a:latin typeface="+mn-lt"/>
              </a:rPr>
              <a:t>1</a:t>
            </a:r>
            <a:r>
              <a:rPr lang="en-US" sz="1800" dirty="0">
                <a:latin typeface="+mn-lt"/>
              </a:rPr>
              <a:t> to </a:t>
            </a:r>
            <a:r>
              <a:rPr lang="en-US" sz="1800" i="1" dirty="0">
                <a:latin typeface="+mn-lt"/>
              </a:rPr>
              <a:t>AS</a:t>
            </a:r>
            <a:r>
              <a:rPr lang="en-US" sz="1800" i="1" baseline="-25000" dirty="0">
                <a:latin typeface="+mn-lt"/>
              </a:rPr>
              <a:t>2</a:t>
            </a:r>
            <a:r>
              <a:rPr lang="en-US" sz="1800" dirty="0">
                <a:latin typeface="+mn-lt"/>
              </a:rPr>
              <a:t>, and the economy reaches point C, where the new aggregate-demand curve crosses the long-run aggregate-supply curve. </a:t>
            </a:r>
          </a:p>
          <a:p>
            <a:pPr>
              <a:spcBef>
                <a:spcPts val="300"/>
              </a:spcBef>
              <a:spcAft>
                <a:spcPts val="500"/>
              </a:spcAft>
            </a:pPr>
            <a:r>
              <a:rPr lang="en-US" sz="1800" dirty="0">
                <a:latin typeface="+mn-lt"/>
              </a:rPr>
              <a:t>In the long run, the price level falls to </a:t>
            </a:r>
            <a:r>
              <a:rPr lang="en-US" sz="1800" i="1" dirty="0">
                <a:latin typeface="+mn-lt"/>
              </a:rPr>
              <a:t>P</a:t>
            </a:r>
            <a:r>
              <a:rPr lang="en-US" sz="1800" i="1" baseline="-25000" dirty="0">
                <a:latin typeface="+mn-lt"/>
              </a:rPr>
              <a:t>3</a:t>
            </a:r>
            <a:r>
              <a:rPr lang="en-US" sz="1800" dirty="0">
                <a:latin typeface="+mn-lt"/>
              </a:rPr>
              <a:t>, and output returns to its natural level, </a:t>
            </a:r>
            <a:r>
              <a:rPr lang="en-US" sz="1800" i="1" dirty="0">
                <a:latin typeface="+mn-lt"/>
              </a:rPr>
              <a:t>Y</a:t>
            </a:r>
            <a:r>
              <a:rPr lang="en-US" sz="1800" i="1" baseline="-25000" dirty="0">
                <a:latin typeface="+mn-lt"/>
              </a:rPr>
              <a:t>1</a:t>
            </a:r>
            <a:r>
              <a:rPr lang="en-US" sz="1800" dirty="0">
                <a:latin typeface="+mn-lt"/>
              </a:rPr>
              <a:t>.</a:t>
            </a:r>
          </a:p>
        </p:txBody>
      </p:sp>
      <p:pic>
        <p:nvPicPr>
          <p:cNvPr id="7" name="Picture 3" descr="The figure plots the effects of a drop in aggregate demand on an economy using the aggregate demand-aggregate supply framework.  The graph is shown on a rectangular coordinate system.  The horizontal axis measures the total quantity of output produced by an economy and is measured in qualitative terms rather than with numerical values.  The vertical axis measures the overall price level in the economy, and ranges from 0 upward, without use of actual numerical values.  The scenario starts at an initial long run equilibrium.  The graph plots the initial demand for goods and services, labeled as Aggregate demand, AD sub 1, which goes down and to the right linearly.  This demand intersects an initial Short run aggregate supply curve, labeled AS sub 1, which goes up and to the right linearly.  And there is an intersection with the Long run aggregate supply curve. This curve is shown as perpendicular to the horizontal axis at a point labeled the Natural level of output, here at the output level Y sub 1, and shows different prices consistent with this output level.    The initial point of intersection is at the point A, at the natural rate of output Y sub 1 and the initial price level P sub 1.  Next there is a drop in aggregate demand, due to some factor that causes households to alter their spending plans.  This is shown on the diagram as a shift in the aggregate demand curve to the left, from the initial aggregate demand AD sub 1, to a new aggregate demand, labeled AD sub 2, which is parallel to AD sub 1.  In the short run, this will intersect with the initial short run aggregate supply AS sub 1, at a lower level of output and a lower price level, that is, Y sub 2 and P sub 2, respectively.   This is labeled point B.   The change in the expected price level eventually leads to an adjustment to short run production, from AS sub 1 to AS sub 2. AS sub 2 is to the right and parallel to the initial short run aggregate supply AS sub 1.  This results in a new long-run equilibrium where the new aggregate demand AD sub 2 intersects with the long run aggregate supply at the natural rate of output Y sub 1, and intersects with the new short run aggregate supply AS sub 2, at a point labeled C.  At this point, output returns to the level Y sub 1, but at a lower price level, P sub 3.  P sub 3 is below P sub 2.  All of this is laid out with a series of callouts.  Callout 1 states, linking to the drop in aggregate demand, that “A decrease in aggregate demand …”. Callout 2 states, and indicates point B, “… causes output to fall in the short run ….”   Callout 3 shows the increase in the short run aggregate supply, and states “… but over time, the short run aggregate supply curve shifts …”.  And this is completed by Callout 4, which states “… and output returns to its natural level.”">
            <a:extLst>
              <a:ext uri="{FF2B5EF4-FFF2-40B4-BE49-F238E27FC236}">
                <a16:creationId xmlns:a16="http://schemas.microsoft.com/office/drawing/2014/main" id="{E6A47DB9-1BC3-AF53-FE0D-4EB8F64D4D26}"/>
              </a:ext>
            </a:extLst>
          </p:cNvPr>
          <p:cNvPicPr>
            <a:picLocks noGrp="1" noChangeAspect="1"/>
          </p:cNvPicPr>
          <p:nvPr>
            <p:ph sz="half" idx="2"/>
          </p:nvPr>
        </p:nvPicPr>
        <p:blipFill>
          <a:blip r:embed="rId2"/>
          <a:stretch>
            <a:fillRect/>
          </a:stretch>
        </p:blipFill>
        <p:spPr>
          <a:xfrm>
            <a:off x="6666273" y="1973231"/>
            <a:ext cx="5345813" cy="4023360"/>
          </a:xfrm>
        </p:spPr>
      </p:pic>
    </p:spTree>
    <p:extLst>
      <p:ext uri="{BB962C8B-B14F-4D97-AF65-F5344CB8AC3E}">
        <p14:creationId xmlns:p14="http://schemas.microsoft.com/office/powerpoint/2010/main" val="1695259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p:txBody>
          <a:bodyPr/>
          <a:lstStyle/>
          <a:p>
            <a:r>
              <a:rPr lang="en-US" sz="3600" dirty="0">
                <a:latin typeface="+mn-lt"/>
              </a:rPr>
              <a:t>Figure 9 U.S. Real GDP Growth since 1900</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476843" y="1887674"/>
            <a:ext cx="5304525" cy="4207920"/>
          </a:xfrm>
        </p:spPr>
        <p:txBody>
          <a:bodyPr/>
          <a:lstStyle/>
          <a:p>
            <a:r>
              <a:rPr lang="en-US" sz="2200" b="0" dirty="0">
                <a:latin typeface="+mn-lt"/>
              </a:rPr>
              <a:t>Over the course of U.S. economic history, two fluctuations stand out as especially large. During the early 1930s, the economy endured the Great Depression, when the production of goods and services plummeted. During the early 1940s, the United States entered World War II, and production rose rapidly. Both events are usually explained by large shifts in aggregate demand.</a:t>
            </a:r>
          </a:p>
        </p:txBody>
      </p:sp>
      <p:pic>
        <p:nvPicPr>
          <p:cNvPr id="8" name="Picture 3" descr="The figure is line graph that provides information about economic growth over a long run period.  The graph shows growth of real GDP over the period 1900 to 2020.  The graph is shown on a rectangular coordinate system. On the horizontal axis for the graph is the calendar year, starting with 1900 up through 2020, in ten year increments.  The vertical axis shows the percentage change in real GDP relative to three years previous and shows values from negative 30% up to 70%.  The growth of real GDP varies widely from a low of more than negative 20% in the 1930s, in the Great Depression, up to more than 60%, during World War II; both periods are shaded to highlight these extremes.    In addition to the three-year percentage change, a horizontal line is shown at 10%, which is the average growth rate over the entire period. The approximate three-year percent change at ten year increments are as follows. 1900, 19.5%; 1910, 0%; 1920, 6.5%; 1930, 8%; 1940, 4.5%; 1950, 4.5%; 1960, 6%; 1970, 9%; 1980, 10%; 1990, 8.5%; 2000, 10%; 2010, negative 2.5%; and 2020, 5%.">
            <a:extLst>
              <a:ext uri="{FF2B5EF4-FFF2-40B4-BE49-F238E27FC236}">
                <a16:creationId xmlns:a16="http://schemas.microsoft.com/office/drawing/2014/main" id="{CDA3FBB2-AE96-929D-7A3D-1FE694ED7A1E}"/>
              </a:ext>
            </a:extLst>
          </p:cNvPr>
          <p:cNvPicPr>
            <a:picLocks noGrp="1" noChangeAspect="1"/>
          </p:cNvPicPr>
          <p:nvPr>
            <p:ph sz="half" idx="2"/>
          </p:nvPr>
        </p:nvPicPr>
        <p:blipFill>
          <a:blip r:embed="rId2"/>
          <a:stretch>
            <a:fillRect/>
          </a:stretch>
        </p:blipFill>
        <p:spPr>
          <a:xfrm>
            <a:off x="5962255" y="1539605"/>
            <a:ext cx="5888585" cy="3533151"/>
          </a:xfrm>
        </p:spPr>
      </p:pic>
      <p:sp>
        <p:nvSpPr>
          <p:cNvPr id="4" name="Content Placeholder 4">
            <a:extLst>
              <a:ext uri="{FF2B5EF4-FFF2-40B4-BE49-F238E27FC236}">
                <a16:creationId xmlns:a16="http://schemas.microsoft.com/office/drawing/2014/main" id="{9561976F-8DC2-4F7C-97F5-FB3FC7E1965A}"/>
              </a:ext>
            </a:extLst>
          </p:cNvPr>
          <p:cNvSpPr>
            <a:spLocks noGrp="1"/>
          </p:cNvSpPr>
          <p:nvPr>
            <p:ph type="body" sz="quarter" idx="13"/>
          </p:nvPr>
        </p:nvSpPr>
        <p:spPr>
          <a:xfrm>
            <a:off x="5751867" y="5226300"/>
            <a:ext cx="6309360" cy="822960"/>
          </a:xfrm>
        </p:spPr>
        <p:txBody>
          <a:bodyPr/>
          <a:lstStyle/>
          <a:p>
            <a:pPr marL="0" indent="0">
              <a:buNone/>
            </a:pPr>
            <a:r>
              <a:rPr lang="en-US" sz="1600" dirty="0">
                <a:latin typeface="+mn-lt"/>
              </a:rPr>
              <a:t>Source: Louis D. Johnston and Samuel H. Williamson, “What Was GDP Then?” http://www.measuringworth.com/usgdp/; Department of Commerce.</a:t>
            </a:r>
          </a:p>
        </p:txBody>
      </p:sp>
    </p:spTree>
    <p:extLst>
      <p:ext uri="{BB962C8B-B14F-4D97-AF65-F5344CB8AC3E}">
        <p14:creationId xmlns:p14="http://schemas.microsoft.com/office/powerpoint/2010/main" val="2574362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20-1</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Three Key Facts about Economic Fluctuations</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81D97-834F-ABD1-03B3-692C73384455}"/>
              </a:ext>
            </a:extLst>
          </p:cNvPr>
          <p:cNvSpPr>
            <a:spLocks noGrp="1"/>
          </p:cNvSpPr>
          <p:nvPr>
            <p:ph type="title"/>
          </p:nvPr>
        </p:nvSpPr>
        <p:spPr/>
        <p:txBody>
          <a:bodyPr/>
          <a:lstStyle/>
          <a:p>
            <a:r>
              <a:rPr lang="en-US" dirty="0">
                <a:latin typeface="+mn-lt"/>
              </a:rPr>
              <a:t>The Effects of a Shift in Aggregate Supply</a:t>
            </a:r>
          </a:p>
        </p:txBody>
      </p:sp>
      <p:sp>
        <p:nvSpPr>
          <p:cNvPr id="3" name="Content Placeholder 2">
            <a:extLst>
              <a:ext uri="{FF2B5EF4-FFF2-40B4-BE49-F238E27FC236}">
                <a16:creationId xmlns:a16="http://schemas.microsoft.com/office/drawing/2014/main" id="{B0E12C3A-8F37-7B03-C7CD-B2460863824C}"/>
              </a:ext>
            </a:extLst>
          </p:cNvPr>
          <p:cNvSpPr>
            <a:spLocks noGrp="1"/>
          </p:cNvSpPr>
          <p:nvPr>
            <p:ph idx="1"/>
          </p:nvPr>
        </p:nvSpPr>
        <p:spPr/>
        <p:txBody>
          <a:bodyPr/>
          <a:lstStyle/>
          <a:p>
            <a:r>
              <a:rPr lang="en-US" altLang="en-US" dirty="0">
                <a:solidFill>
                  <a:srgbClr val="292F7C"/>
                </a:solidFill>
                <a:latin typeface="+mn-lt"/>
              </a:rPr>
              <a:t>When the short-run aggregate-supply curve shifts to the left, the effect is falling output and rising prices—a combination called </a:t>
            </a:r>
            <a:r>
              <a:rPr lang="en-US" altLang="en-US" b="1" dirty="0">
                <a:solidFill>
                  <a:srgbClr val="C00000"/>
                </a:solidFill>
                <a:latin typeface="+mn-lt"/>
              </a:rPr>
              <a:t>stagflation*</a:t>
            </a:r>
          </a:p>
          <a:p>
            <a:r>
              <a:rPr lang="en-US" altLang="en-US" dirty="0">
                <a:solidFill>
                  <a:srgbClr val="292F7C"/>
                </a:solidFill>
                <a:latin typeface="+mn-lt"/>
              </a:rPr>
              <a:t>Over time, as wages, prices, and perceptions adjust, the short-run aggregate-supply curve shifts back to the right, returning the price level and output to their original levels</a:t>
            </a:r>
            <a:endParaRPr kumimoji="0" lang="en-US" altLang="en-US" sz="1400" b="0" i="0" u="none" strike="noStrike" kern="1200" cap="none" spc="0" normalizeH="0" baseline="0" noProof="0" dirty="0">
              <a:ln>
                <a:noFill/>
              </a:ln>
              <a:solidFill>
                <a:srgbClr val="282F7C"/>
              </a:solidFill>
              <a:effectLst/>
              <a:uLnTx/>
              <a:uFillTx/>
              <a:latin typeface="+mn-lt"/>
              <a:ea typeface="+mn-ea"/>
              <a:cs typeface="+mn-cs"/>
            </a:endParaRPr>
          </a:p>
          <a:p>
            <a:pPr marL="228600" marR="0" lvl="0" indent="-228600" algn="l" defTabSz="914400" rtl="0" eaLnBrk="1" fontAlgn="auto" latinLnBrk="0" hangingPunct="1">
              <a:lnSpc>
                <a:spcPct val="100000"/>
              </a:lnSpc>
              <a:spcBef>
                <a:spcPts val="138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lang="en-US" altLang="en-US" sz="2800" dirty="0">
              <a:latin typeface="+mn-lt"/>
            </a:endParaRPr>
          </a:p>
        </p:txBody>
      </p:sp>
    </p:spTree>
    <p:extLst>
      <p:ext uri="{BB962C8B-B14F-4D97-AF65-F5344CB8AC3E}">
        <p14:creationId xmlns:p14="http://schemas.microsoft.com/office/powerpoint/2010/main" val="2252873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latin typeface="+mn-lt"/>
              </a:rPr>
              <a:t>Figure 10 An Adverse Shift in Aggregate Supply</a:t>
            </a: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p:txBody>
          <a:bodyPr/>
          <a:lstStyle/>
          <a:p>
            <a:pPr>
              <a:spcBef>
                <a:spcPts val="1800"/>
              </a:spcBef>
              <a:spcAft>
                <a:spcPts val="500"/>
              </a:spcAft>
            </a:pPr>
            <a:r>
              <a:rPr lang="en-US" dirty="0">
                <a:latin typeface="+mn-lt"/>
              </a:rPr>
              <a:t>When some event increases firms’ costs, the short-run aggregate-supply curve shifts to the left from </a:t>
            </a:r>
            <a:r>
              <a:rPr lang="en-US" i="1" dirty="0">
                <a:latin typeface="+mn-lt"/>
              </a:rPr>
              <a:t>AS</a:t>
            </a:r>
            <a:r>
              <a:rPr lang="en-US" i="1" baseline="-25000" dirty="0">
                <a:latin typeface="+mn-lt"/>
              </a:rPr>
              <a:t>1</a:t>
            </a:r>
            <a:r>
              <a:rPr lang="en-US" dirty="0">
                <a:latin typeface="+mn-lt"/>
              </a:rPr>
              <a:t> to </a:t>
            </a:r>
            <a:r>
              <a:rPr lang="en-US" i="1" dirty="0">
                <a:latin typeface="+mn-lt"/>
              </a:rPr>
              <a:t>AS</a:t>
            </a:r>
            <a:r>
              <a:rPr lang="en-US" i="1" baseline="-25000" dirty="0">
                <a:latin typeface="+mn-lt"/>
              </a:rPr>
              <a:t>2</a:t>
            </a:r>
            <a:r>
              <a:rPr lang="en-US" dirty="0">
                <a:latin typeface="+mn-lt"/>
              </a:rPr>
              <a:t>.</a:t>
            </a:r>
          </a:p>
          <a:p>
            <a:pPr>
              <a:spcBef>
                <a:spcPts val="1800"/>
              </a:spcBef>
              <a:spcAft>
                <a:spcPts val="500"/>
              </a:spcAft>
            </a:pPr>
            <a:r>
              <a:rPr lang="en-US" dirty="0">
                <a:latin typeface="+mn-lt"/>
              </a:rPr>
              <a:t>The economy moves from point A to point B. </a:t>
            </a:r>
          </a:p>
          <a:p>
            <a:pPr>
              <a:spcBef>
                <a:spcPts val="1800"/>
              </a:spcBef>
              <a:spcAft>
                <a:spcPts val="500"/>
              </a:spcAft>
            </a:pPr>
            <a:r>
              <a:rPr lang="en-US" dirty="0">
                <a:latin typeface="+mn-lt"/>
              </a:rPr>
              <a:t>The result is stagflation: Output falls from </a:t>
            </a:r>
            <a:r>
              <a:rPr lang="en-US" i="1" dirty="0">
                <a:latin typeface="+mn-lt"/>
              </a:rPr>
              <a:t>Y</a:t>
            </a:r>
            <a:r>
              <a:rPr lang="en-US" i="1" baseline="-25000" dirty="0">
                <a:latin typeface="+mn-lt"/>
              </a:rPr>
              <a:t>1</a:t>
            </a:r>
            <a:r>
              <a:rPr lang="en-US" dirty="0">
                <a:latin typeface="+mn-lt"/>
              </a:rPr>
              <a:t> to </a:t>
            </a:r>
            <a:r>
              <a:rPr lang="en-US" i="1" dirty="0">
                <a:latin typeface="+mn-lt"/>
              </a:rPr>
              <a:t>Y</a:t>
            </a:r>
            <a:r>
              <a:rPr lang="en-US" i="1" baseline="-25000" dirty="0">
                <a:latin typeface="+mn-lt"/>
              </a:rPr>
              <a:t>2</a:t>
            </a:r>
            <a:r>
              <a:rPr lang="en-US" dirty="0">
                <a:latin typeface="+mn-lt"/>
              </a:rPr>
              <a:t>, and the price level rises from</a:t>
            </a:r>
            <a:r>
              <a:rPr lang="en-US" i="1" dirty="0">
                <a:latin typeface="+mn-lt"/>
              </a:rPr>
              <a:t> P</a:t>
            </a:r>
            <a:r>
              <a:rPr lang="en-US" i="1" baseline="-25000" dirty="0">
                <a:latin typeface="+mn-lt"/>
              </a:rPr>
              <a:t>1</a:t>
            </a:r>
            <a:r>
              <a:rPr lang="en-US" i="1" dirty="0">
                <a:latin typeface="+mn-lt"/>
              </a:rPr>
              <a:t> </a:t>
            </a:r>
            <a:r>
              <a:rPr lang="en-US" dirty="0">
                <a:latin typeface="+mn-lt"/>
              </a:rPr>
              <a:t>to </a:t>
            </a:r>
            <a:r>
              <a:rPr lang="en-US" i="1" dirty="0">
                <a:latin typeface="+mn-lt"/>
              </a:rPr>
              <a:t>P</a:t>
            </a:r>
            <a:r>
              <a:rPr lang="en-US" i="1" baseline="-25000" dirty="0">
                <a:latin typeface="+mn-lt"/>
              </a:rPr>
              <a:t>2</a:t>
            </a:r>
            <a:r>
              <a:rPr lang="en-US" dirty="0">
                <a:latin typeface="+mn-lt"/>
              </a:rPr>
              <a:t>.</a:t>
            </a:r>
          </a:p>
        </p:txBody>
      </p:sp>
      <p:pic>
        <p:nvPicPr>
          <p:cNvPr id="8" name="Picture 3" descr="The figure plots the effects of a drop in aggregate supply on an economy using the aggregate demand-aggregate supply framework.  The graph is shown on a rectangular coordinate system.  The horizontal axis measures the total quantity of output produced by an economy and is measured in qualitative terms rather than with numerical values.  The vertical axis measures the overall price level in the economy, and ranges from 0 upward, without use of actual numerical values.  The scenario starts at an initial long run equilibrium.  The graph plots the initial demand for goods and services, labeled as Aggregate demand which goes down and to the right linearly.  This demand intersects an initial Short run aggregate supply curve, labeled AS sub 1, which goes up and to the right linearly.  And there is an intersection with the Long run aggregate supply curve. This curve is shown as perpendicular to the horizontal axis at a point labeled the Natural level of output, here at the output level Y sub 1, and shows different prices consistent with this output level.    The initial point of intersection is at the point A, at the natural rate of output Y sub 1 and the initial price level P sub 1. Next there is a drop in the short run aggregate supply, due to some factor that causes the costs of production to right for some firms.  This is shown on the diagram as a shift in the aggregate supply curve to the left, from the initial short run aggregate supply AS sub 1, to a new aggregate supply, labeled AS sub 2, which is parallel to AS sub 1.  In the short run, this will intersect with the aggregate demand, at a lower level of output and a higher price level, that is, Y sub 2 and P sub 2, respectively.   This is labeled point B.  This is laid out in a series of three callouts.  Callout 1 states “An adverse shift in the short run aggregate supply curve …”. Callout 2 then states: “… causes output to fall …”. And Callout 3 concludes:  “… and the price level to rise.”">
            <a:extLst>
              <a:ext uri="{FF2B5EF4-FFF2-40B4-BE49-F238E27FC236}">
                <a16:creationId xmlns:a16="http://schemas.microsoft.com/office/drawing/2014/main" id="{F6E67956-3123-8A24-A97E-4B5919B0F83A}"/>
              </a:ext>
            </a:extLst>
          </p:cNvPr>
          <p:cNvPicPr>
            <a:picLocks noGrp="1" noChangeAspect="1"/>
          </p:cNvPicPr>
          <p:nvPr>
            <p:ph sz="half" idx="2"/>
          </p:nvPr>
        </p:nvPicPr>
        <p:blipFill>
          <a:blip r:embed="rId2"/>
          <a:stretch>
            <a:fillRect/>
          </a:stretch>
        </p:blipFill>
        <p:spPr>
          <a:xfrm>
            <a:off x="6303942" y="1968740"/>
            <a:ext cx="5592513" cy="4023360"/>
          </a:xfrm>
        </p:spPr>
      </p:pic>
    </p:spTree>
    <p:extLst>
      <p:ext uri="{BB962C8B-B14F-4D97-AF65-F5344CB8AC3E}">
        <p14:creationId xmlns:p14="http://schemas.microsoft.com/office/powerpoint/2010/main" val="31330066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3331E-A1C7-6164-0811-B1A4D6C7E602}"/>
              </a:ext>
            </a:extLst>
          </p:cNvPr>
          <p:cNvSpPr>
            <a:spLocks noGrp="1"/>
          </p:cNvSpPr>
          <p:nvPr>
            <p:ph type="title"/>
          </p:nvPr>
        </p:nvSpPr>
        <p:spPr/>
        <p:txBody>
          <a:bodyPr/>
          <a:lstStyle/>
          <a:p>
            <a:r>
              <a:rPr lang="en-US" dirty="0">
                <a:latin typeface="+mn-lt"/>
              </a:rPr>
              <a:t>Accommodating an Adverse Shift in Aggregate Supply</a:t>
            </a:r>
          </a:p>
        </p:txBody>
      </p:sp>
      <p:sp>
        <p:nvSpPr>
          <p:cNvPr id="3" name="Content Placeholder 2">
            <a:extLst>
              <a:ext uri="{FF2B5EF4-FFF2-40B4-BE49-F238E27FC236}">
                <a16:creationId xmlns:a16="http://schemas.microsoft.com/office/drawing/2014/main" id="{ED419845-A4DB-C2F0-780D-293B7691F028}"/>
              </a:ext>
            </a:extLst>
          </p:cNvPr>
          <p:cNvSpPr>
            <a:spLocks noGrp="1"/>
          </p:cNvSpPr>
          <p:nvPr>
            <p:ph idx="1"/>
          </p:nvPr>
        </p:nvSpPr>
        <p:spPr/>
        <p:txBody>
          <a:bodyPr/>
          <a:lstStyle/>
          <a:p>
            <a:r>
              <a:rPr lang="en-US" dirty="0">
                <a:latin typeface="+mn-lt"/>
              </a:rPr>
              <a:t>Monetary and fiscal policymakers might attempt to offset some of the effects of the shift in the short-run aggregate-supply curve by shifting the aggregate-demand curve</a:t>
            </a:r>
          </a:p>
          <a:p>
            <a:r>
              <a:rPr lang="en-US" dirty="0">
                <a:latin typeface="+mn-lt"/>
              </a:rPr>
              <a:t>Policymakers are said to accommodate the shift in aggregate supply</a:t>
            </a:r>
          </a:p>
          <a:p>
            <a:pPr lvl="1">
              <a:buFont typeface="Arial" panose="020B0604020202020204" pitchFamily="34" charset="0"/>
              <a:buChar char="•"/>
            </a:pPr>
            <a:r>
              <a:rPr lang="en-US" dirty="0">
                <a:latin typeface="+mn-lt"/>
              </a:rPr>
              <a:t>An accommodative policy accepts a permanently higher level of prices to maintain a higher level of output and employment</a:t>
            </a:r>
          </a:p>
        </p:txBody>
      </p:sp>
    </p:spTree>
    <p:extLst>
      <p:ext uri="{BB962C8B-B14F-4D97-AF65-F5344CB8AC3E}">
        <p14:creationId xmlns:p14="http://schemas.microsoft.com/office/powerpoint/2010/main" val="8021764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latin typeface="+mn-lt"/>
              </a:rPr>
              <a:t>Figure 11 Accommodating an Adverse Shift in Aggregate Supply</a:t>
            </a: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p:txBody>
          <a:bodyPr/>
          <a:lstStyle/>
          <a:p>
            <a:pPr>
              <a:spcBef>
                <a:spcPts val="1200"/>
              </a:spcBef>
              <a:spcAft>
                <a:spcPts val="500"/>
              </a:spcAft>
            </a:pPr>
            <a:r>
              <a:rPr lang="en-US" sz="2000" dirty="0">
                <a:latin typeface="+mn-lt"/>
              </a:rPr>
              <a:t>Faced with an adverse shift in aggregate supply from </a:t>
            </a:r>
            <a:r>
              <a:rPr lang="en-US" sz="2000" i="1" dirty="0">
                <a:latin typeface="+mn-lt"/>
              </a:rPr>
              <a:t>AS</a:t>
            </a:r>
            <a:r>
              <a:rPr lang="en-US" sz="2000" i="1" baseline="-25000" dirty="0">
                <a:latin typeface="+mn-lt"/>
              </a:rPr>
              <a:t>1</a:t>
            </a:r>
            <a:r>
              <a:rPr lang="en-US" sz="2000" dirty="0">
                <a:latin typeface="+mn-lt"/>
              </a:rPr>
              <a:t> to </a:t>
            </a:r>
            <a:r>
              <a:rPr lang="en-US" sz="2000" i="1" dirty="0">
                <a:latin typeface="+mn-lt"/>
              </a:rPr>
              <a:t>AS</a:t>
            </a:r>
            <a:r>
              <a:rPr lang="en-US" sz="2000" i="1" baseline="-25000" dirty="0">
                <a:latin typeface="+mn-lt"/>
              </a:rPr>
              <a:t>2</a:t>
            </a:r>
            <a:r>
              <a:rPr lang="en-US" sz="2000" dirty="0">
                <a:latin typeface="+mn-lt"/>
              </a:rPr>
              <a:t>, policymakers who can influence aggregate demand might try to shift the aggregate-demand curve to the right from </a:t>
            </a:r>
            <a:r>
              <a:rPr lang="en-US" sz="2000" i="1" dirty="0">
                <a:latin typeface="+mn-lt"/>
              </a:rPr>
              <a:t>AD</a:t>
            </a:r>
            <a:r>
              <a:rPr lang="en-US" sz="2000" i="1" baseline="-25000" dirty="0">
                <a:latin typeface="+mn-lt"/>
              </a:rPr>
              <a:t>1</a:t>
            </a:r>
            <a:r>
              <a:rPr lang="en-US" sz="2000" dirty="0">
                <a:latin typeface="+mn-lt"/>
              </a:rPr>
              <a:t> to </a:t>
            </a:r>
            <a:r>
              <a:rPr lang="en-US" sz="2000" i="1" dirty="0">
                <a:latin typeface="+mn-lt"/>
              </a:rPr>
              <a:t>AD</a:t>
            </a:r>
            <a:r>
              <a:rPr lang="en-US" sz="2000" i="1" baseline="-25000" dirty="0">
                <a:latin typeface="+mn-lt"/>
              </a:rPr>
              <a:t>2</a:t>
            </a:r>
            <a:r>
              <a:rPr lang="en-US" sz="2000" dirty="0">
                <a:latin typeface="+mn-lt"/>
              </a:rPr>
              <a:t>.</a:t>
            </a:r>
          </a:p>
          <a:p>
            <a:pPr>
              <a:spcBef>
                <a:spcPts val="1200"/>
              </a:spcBef>
              <a:spcAft>
                <a:spcPts val="500"/>
              </a:spcAft>
            </a:pPr>
            <a:r>
              <a:rPr lang="en-US" sz="2000" dirty="0">
                <a:latin typeface="+mn-lt"/>
              </a:rPr>
              <a:t>The economy would move from point A to point C. </a:t>
            </a:r>
          </a:p>
          <a:p>
            <a:pPr>
              <a:spcBef>
                <a:spcPts val="1200"/>
              </a:spcBef>
              <a:spcAft>
                <a:spcPts val="500"/>
              </a:spcAft>
            </a:pPr>
            <a:r>
              <a:rPr lang="en-US" sz="2000" dirty="0">
                <a:latin typeface="+mn-lt"/>
              </a:rPr>
              <a:t>This policy would prevent the supply shift from reducing output in the short run, but the price level would permanently rise from </a:t>
            </a:r>
            <a:r>
              <a:rPr lang="en-US" sz="2000" i="1" dirty="0">
                <a:latin typeface="+mn-lt"/>
              </a:rPr>
              <a:t>P</a:t>
            </a:r>
            <a:r>
              <a:rPr lang="en-US" sz="2000" i="1" baseline="-25000" dirty="0">
                <a:latin typeface="+mn-lt"/>
              </a:rPr>
              <a:t>1</a:t>
            </a:r>
            <a:r>
              <a:rPr lang="en-US" sz="2000" dirty="0">
                <a:latin typeface="+mn-lt"/>
              </a:rPr>
              <a:t> to </a:t>
            </a:r>
            <a:r>
              <a:rPr lang="en-US" sz="2000" i="1" dirty="0">
                <a:latin typeface="+mn-lt"/>
              </a:rPr>
              <a:t>P</a:t>
            </a:r>
            <a:r>
              <a:rPr lang="en-US" sz="2000" i="1" baseline="-25000" dirty="0">
                <a:latin typeface="+mn-lt"/>
              </a:rPr>
              <a:t>3</a:t>
            </a:r>
            <a:r>
              <a:rPr lang="en-US" sz="2000" dirty="0">
                <a:latin typeface="+mn-lt"/>
              </a:rPr>
              <a:t>.</a:t>
            </a:r>
          </a:p>
        </p:txBody>
      </p:sp>
      <p:pic>
        <p:nvPicPr>
          <p:cNvPr id="7" name="Picture 3" descr="The figure plots the effects of a drop in aggregate supply on an economy using the aggregate demand-aggregate supply framework and shows how policymakers can influence aggregate demand to offset the possible reduction in output that would result from an increase in production costs. The graph is shown on a rectangular coordinate system.  The horizontal axis measures the total quantity of output produced by an economy and is measured in qualitative terms rather than with numerical values.  The vertical axis measures the overall price level in the economy, and ranges from 0 upward, without use of actual numerical values.  The scenario starts at an initial long run equilibrium.  The graph plots the initial demand for goods and services, labeled as Aggregate demand, AD sub 1, which goes down and to the right linearly.  This demand intersects an initial Short run aggregate supply curve, labeled AS sub 1, which goes up and to the right linearly.  And there is an intersection with the Long run aggregate supply curve. This curve is shown as perpendicular to the horizontal axis at a point labeled the Natural level of output, here at the output level Y sub 1, and shows different prices consistent with this output level.    The initial point of intersection is at the point A, at the natural rate of output Y sub 1 and the initial price level P sub 1. Next there is a drop in the short run aggregate supply, due to some factor that causes the costs of production to right for some firms.  This is shown on the diagram as a shift in the aggregate supply curve to the left, from the initial short run aggregate supply AS sub 1, to a new aggregate supply, labeled AS sub 2, which is parallel to AS sub 1.  In the short run, this will intersect with the aggregate demand at a higher price level, P sub 2.   But with changes to monetary or fiscal policies, policymakers can offset this by stimulating aggregate demand. This is shown in the diagram as a shift from the initial aggregate demand AD sub 1 to a higher level, shown in the diagram at AD sub 2.  AD sub 2 is to the right and parallel to the initial AD sub 1.  The new long run equilibrium is show as the intersection of AD sub 2, AS sub 2 and the long run aggregate supply, which occurs at point C, where the output returns to its natural level but at a higher price point, P sub 3.  Note that P sub 3 is higher than the price level P sub 2 that results from the intersection of the new short run aggregate supply AS sub 2 and the original aggregate demand.   The effects are laid out in a series of four callouts.  Callout 1, indicating the shift in the short run aggregate supply curves, states “When short run aggregate supply falls …”. Callout 2 points at the increase in aggregate demand, and then states: “… policymakers can accommodate the shift by expanding aggregate demand …”. And Callout 3 notes:  “… which causes the price level to rise even further.”  Callout 4 concludes “… but keeps output at its natural level.”">
            <a:extLst>
              <a:ext uri="{FF2B5EF4-FFF2-40B4-BE49-F238E27FC236}">
                <a16:creationId xmlns:a16="http://schemas.microsoft.com/office/drawing/2014/main" id="{E0D5BBC2-6F73-D14C-40F0-290AE7090A95}"/>
              </a:ext>
            </a:extLst>
          </p:cNvPr>
          <p:cNvPicPr>
            <a:picLocks noGrp="1" noChangeAspect="1"/>
          </p:cNvPicPr>
          <p:nvPr>
            <p:ph sz="half" idx="2"/>
          </p:nvPr>
        </p:nvPicPr>
        <p:blipFill>
          <a:blip r:embed="rId2"/>
          <a:stretch>
            <a:fillRect/>
          </a:stretch>
        </p:blipFill>
        <p:spPr>
          <a:xfrm>
            <a:off x="6127956" y="1999945"/>
            <a:ext cx="5875244" cy="4023360"/>
          </a:xfrm>
        </p:spPr>
      </p:pic>
    </p:spTree>
    <p:extLst>
      <p:ext uri="{BB962C8B-B14F-4D97-AF65-F5344CB8AC3E}">
        <p14:creationId xmlns:p14="http://schemas.microsoft.com/office/powerpoint/2010/main" val="41524186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0AEED-0383-E5DD-24C3-19F1C6AA9E42}"/>
              </a:ext>
            </a:extLst>
          </p:cNvPr>
          <p:cNvSpPr>
            <a:spLocks noGrp="1"/>
          </p:cNvSpPr>
          <p:nvPr>
            <p:ph type="title"/>
          </p:nvPr>
        </p:nvSpPr>
        <p:spPr/>
        <p:txBody>
          <a:bodyPr/>
          <a:lstStyle/>
          <a:p>
            <a:r>
              <a:rPr lang="en-US" dirty="0">
                <a:latin typeface="+mn-lt"/>
              </a:rPr>
              <a:t>Active Learning 2: Working with the Model</a:t>
            </a:r>
          </a:p>
        </p:txBody>
      </p:sp>
      <p:sp>
        <p:nvSpPr>
          <p:cNvPr id="3" name="Content Placeholder 2">
            <a:extLst>
              <a:ext uri="{FF2B5EF4-FFF2-40B4-BE49-F238E27FC236}">
                <a16:creationId xmlns:a16="http://schemas.microsoft.com/office/drawing/2014/main" id="{3D00C84C-A0F8-24A8-CE67-AAA6CA59EB36}"/>
              </a:ext>
            </a:extLst>
          </p:cNvPr>
          <p:cNvSpPr>
            <a:spLocks noGrp="1"/>
          </p:cNvSpPr>
          <p:nvPr>
            <p:ph idx="1"/>
          </p:nvPr>
        </p:nvSpPr>
        <p:spPr/>
        <p:txBody>
          <a:bodyPr/>
          <a:lstStyle/>
          <a:p>
            <a:r>
              <a:rPr lang="en-US" dirty="0">
                <a:latin typeface="+mn-lt"/>
              </a:rPr>
              <a:t>Draw the </a:t>
            </a:r>
            <a:r>
              <a:rPr lang="en-US" i="1" dirty="0">
                <a:latin typeface="+mn-lt"/>
              </a:rPr>
              <a:t>AD–AS </a:t>
            </a:r>
            <a:r>
              <a:rPr lang="en-US" dirty="0">
                <a:latin typeface="+mn-lt"/>
              </a:rPr>
              <a:t>diagram for the U.S. economy starting in a long-run equilibrium (point A)</a:t>
            </a:r>
          </a:p>
          <a:p>
            <a:pPr lvl="1">
              <a:buFont typeface="Arial" panose="020B0604020202020204" pitchFamily="34" charset="0"/>
              <a:buChar char="•"/>
            </a:pPr>
            <a:r>
              <a:rPr lang="en-US" dirty="0">
                <a:latin typeface="+mn-lt"/>
              </a:rPr>
              <a:t>A boom occurs in Canada. Use your diagram to determine the </a:t>
            </a:r>
            <a:r>
              <a:rPr lang="en-US" i="1" dirty="0">
                <a:latin typeface="+mn-lt"/>
              </a:rPr>
              <a:t>SR</a:t>
            </a:r>
            <a:r>
              <a:rPr lang="en-US" dirty="0">
                <a:latin typeface="+mn-lt"/>
              </a:rPr>
              <a:t> and </a:t>
            </a:r>
            <a:r>
              <a:rPr lang="en-US" i="1" dirty="0">
                <a:latin typeface="+mn-lt"/>
              </a:rPr>
              <a:t>LR</a:t>
            </a:r>
            <a:r>
              <a:rPr lang="en-US" dirty="0">
                <a:latin typeface="+mn-lt"/>
              </a:rPr>
              <a:t> effects on U.S. GDP, the price level, and unemployment</a:t>
            </a:r>
          </a:p>
        </p:txBody>
      </p:sp>
    </p:spTree>
    <p:extLst>
      <p:ext uri="{BB962C8B-B14F-4D97-AF65-F5344CB8AC3E}">
        <p14:creationId xmlns:p14="http://schemas.microsoft.com/office/powerpoint/2010/main" val="33906706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849C3-5ADB-2C2C-82FF-1347734F80D0}"/>
              </a:ext>
            </a:extLst>
          </p:cNvPr>
          <p:cNvSpPr>
            <a:spLocks noGrp="1"/>
          </p:cNvSpPr>
          <p:nvPr>
            <p:ph type="title"/>
          </p:nvPr>
        </p:nvSpPr>
        <p:spPr/>
        <p:txBody>
          <a:bodyPr/>
          <a:lstStyle/>
          <a:p>
            <a:r>
              <a:rPr lang="en-US" dirty="0">
                <a:latin typeface="+mn-lt"/>
              </a:rPr>
              <a:t>Active Learning 2: Answers</a:t>
            </a:r>
          </a:p>
        </p:txBody>
      </p:sp>
      <p:sp>
        <p:nvSpPr>
          <p:cNvPr id="3" name="Content Placeholder 2">
            <a:extLst>
              <a:ext uri="{FF2B5EF4-FFF2-40B4-BE49-F238E27FC236}">
                <a16:creationId xmlns:a16="http://schemas.microsoft.com/office/drawing/2014/main" id="{C7B32F24-9554-6F44-B878-C4E3D7E0672E}"/>
              </a:ext>
            </a:extLst>
          </p:cNvPr>
          <p:cNvSpPr>
            <a:spLocks noGrp="1"/>
          </p:cNvSpPr>
          <p:nvPr>
            <p:ph sz="half" idx="1"/>
          </p:nvPr>
        </p:nvSpPr>
        <p:spPr>
          <a:xfrm>
            <a:off x="476843" y="1825625"/>
            <a:ext cx="6513892" cy="4351338"/>
          </a:xfrm>
        </p:spPr>
        <p:txBody>
          <a:bodyPr/>
          <a:lstStyle/>
          <a:p>
            <a:r>
              <a:rPr lang="en-US" sz="2200" dirty="0">
                <a:latin typeface="+mn-lt"/>
              </a:rPr>
              <a:t>Event: Boom in Canada</a:t>
            </a:r>
          </a:p>
          <a:p>
            <a:pPr marL="914400" lvl="1" indent="-457200">
              <a:buFont typeface="+mj-lt"/>
              <a:buAutoNum type="arabicPeriod"/>
            </a:pPr>
            <a:r>
              <a:rPr lang="en-US" sz="2200" dirty="0">
                <a:latin typeface="+mn-lt"/>
              </a:rPr>
              <a:t>Affects </a:t>
            </a:r>
            <a:r>
              <a:rPr lang="en-US" sz="2200" i="1" dirty="0">
                <a:latin typeface="+mn-lt"/>
              </a:rPr>
              <a:t>NX</a:t>
            </a:r>
            <a:r>
              <a:rPr lang="en-US" sz="2200" dirty="0">
                <a:latin typeface="+mn-lt"/>
              </a:rPr>
              <a:t>, </a:t>
            </a:r>
            <a:r>
              <a:rPr lang="en-US" sz="2200" i="1" dirty="0">
                <a:latin typeface="+mn-lt"/>
              </a:rPr>
              <a:t>AD</a:t>
            </a:r>
            <a:r>
              <a:rPr lang="en-US" sz="2200" dirty="0">
                <a:latin typeface="+mn-lt"/>
              </a:rPr>
              <a:t> curve</a:t>
            </a:r>
          </a:p>
          <a:p>
            <a:pPr marL="914400" lvl="1" indent="-457200">
              <a:buFont typeface="+mj-lt"/>
              <a:buAutoNum type="arabicPeriod"/>
            </a:pPr>
            <a:r>
              <a:rPr lang="en-US" sz="2200" dirty="0">
                <a:latin typeface="+mn-lt"/>
              </a:rPr>
              <a:t>Shifts</a:t>
            </a:r>
            <a:r>
              <a:rPr lang="en-US" sz="2200" i="1" dirty="0">
                <a:latin typeface="+mn-lt"/>
              </a:rPr>
              <a:t> AD </a:t>
            </a:r>
            <a:r>
              <a:rPr lang="en-US" sz="2200" dirty="0">
                <a:latin typeface="+mn-lt"/>
              </a:rPr>
              <a:t>right</a:t>
            </a:r>
          </a:p>
          <a:p>
            <a:pPr marL="914400" lvl="1" indent="-457200">
              <a:buFont typeface="+mj-lt"/>
              <a:buAutoNum type="arabicPeriod"/>
            </a:pPr>
            <a:r>
              <a:rPr lang="en-US" sz="2200" i="1" dirty="0">
                <a:latin typeface="+mn-lt"/>
              </a:rPr>
              <a:t>SR</a:t>
            </a:r>
            <a:r>
              <a:rPr lang="en-US" sz="2200" dirty="0">
                <a:latin typeface="+mn-lt"/>
              </a:rPr>
              <a:t> equilibrium at point B</a:t>
            </a:r>
          </a:p>
          <a:p>
            <a:pPr lvl="2">
              <a:buSzPct val="100000"/>
              <a:buFont typeface="Arial" panose="020B0604020202020204" pitchFamily="34" charset="0"/>
              <a:buChar char="•"/>
            </a:pPr>
            <a:r>
              <a:rPr lang="en-US" sz="2200" i="1" dirty="0">
                <a:latin typeface="+mn-lt"/>
              </a:rPr>
              <a:t>P</a:t>
            </a:r>
            <a:r>
              <a:rPr lang="en-US" sz="2200" dirty="0">
                <a:latin typeface="+mn-lt"/>
              </a:rPr>
              <a:t> and </a:t>
            </a:r>
            <a:r>
              <a:rPr lang="en-US" sz="2200" i="1" dirty="0">
                <a:latin typeface="+mn-lt"/>
              </a:rPr>
              <a:t>Y</a:t>
            </a:r>
            <a:r>
              <a:rPr lang="en-US" sz="2200" dirty="0">
                <a:latin typeface="+mn-lt"/>
              </a:rPr>
              <a:t> higher, unemployment lower</a:t>
            </a:r>
          </a:p>
          <a:p>
            <a:pPr marL="914400" lvl="1" indent="-457200">
              <a:buFont typeface="+mj-lt"/>
              <a:buAutoNum type="arabicPeriod"/>
            </a:pPr>
            <a:r>
              <a:rPr lang="en-US" sz="2200" dirty="0">
                <a:latin typeface="+mn-lt"/>
              </a:rPr>
              <a:t>Over time, </a:t>
            </a:r>
            <a:r>
              <a:rPr lang="en-US" sz="2200" i="1" dirty="0">
                <a:latin typeface="+mn-lt"/>
              </a:rPr>
              <a:t>P</a:t>
            </a:r>
            <a:r>
              <a:rPr lang="en-US" sz="2200" i="1" baseline="-25000" dirty="0">
                <a:latin typeface="+mn-lt"/>
              </a:rPr>
              <a:t>E</a:t>
            </a:r>
            <a:r>
              <a:rPr lang="en-US" sz="2200" dirty="0">
                <a:latin typeface="+mn-lt"/>
              </a:rPr>
              <a:t> rises,</a:t>
            </a:r>
            <a:r>
              <a:rPr lang="en-US" sz="2200" i="1" dirty="0">
                <a:latin typeface="+mn-lt"/>
              </a:rPr>
              <a:t> SRAS </a:t>
            </a:r>
            <a:r>
              <a:rPr lang="en-US" sz="2200" dirty="0">
                <a:latin typeface="+mn-lt"/>
              </a:rPr>
              <a:t>shifts left, until </a:t>
            </a:r>
            <a:r>
              <a:rPr lang="en-US" sz="2200" i="1" dirty="0">
                <a:latin typeface="+mn-lt"/>
              </a:rPr>
              <a:t>LR</a:t>
            </a:r>
            <a:r>
              <a:rPr lang="en-US" sz="2200" dirty="0">
                <a:latin typeface="+mn-lt"/>
              </a:rPr>
              <a:t> equilibrium at </a:t>
            </a:r>
            <a:r>
              <a:rPr lang="en-US" sz="2200" i="1" dirty="0">
                <a:latin typeface="+mn-lt"/>
              </a:rPr>
              <a:t>C</a:t>
            </a:r>
          </a:p>
          <a:p>
            <a:pPr lvl="2">
              <a:buSzPct val="100000"/>
              <a:buFont typeface="Arial" panose="020B0604020202020204" pitchFamily="34" charset="0"/>
              <a:buChar char="•"/>
            </a:pPr>
            <a:r>
              <a:rPr lang="en-US" sz="2200" i="1" dirty="0">
                <a:latin typeface="+mn-lt"/>
              </a:rPr>
              <a:t>Y</a:t>
            </a:r>
            <a:r>
              <a:rPr lang="en-US" sz="2200" dirty="0">
                <a:latin typeface="+mn-lt"/>
              </a:rPr>
              <a:t> and unemployment back at initial levels</a:t>
            </a:r>
          </a:p>
        </p:txBody>
      </p:sp>
      <p:pic>
        <p:nvPicPr>
          <p:cNvPr id="51" name="Picture 3" title="Decorative Image">
            <a:extLst>
              <a:ext uri="{FF2B5EF4-FFF2-40B4-BE49-F238E27FC236}">
                <a16:creationId xmlns:a16="http://schemas.microsoft.com/office/drawing/2014/main" id="{DD2F1D2C-EA3B-4453-9994-63C4B99AD864}"/>
              </a:ext>
              <a:ext uri="{C183D7F6-B498-43B3-948B-1728B52AA6E4}">
                <adec:decorative xmlns:adec="http://schemas.microsoft.com/office/drawing/2017/decorative" xmlns="" val="1"/>
              </a:ext>
            </a:extLst>
          </p:cNvPr>
          <p:cNvPicPr>
            <a:picLocks noGrp="1" noChangeAspect="1"/>
          </p:cNvPicPr>
          <p:nvPr>
            <p:ph sz="half" idx="2"/>
          </p:nvPr>
        </p:nvPicPr>
        <p:blipFill>
          <a:blip r:embed="rId3"/>
          <a:stretch>
            <a:fillRect/>
          </a:stretch>
        </p:blipFill>
        <p:spPr>
          <a:xfrm>
            <a:off x="7432615" y="1663397"/>
            <a:ext cx="4291070" cy="4351338"/>
          </a:xfrm>
        </p:spPr>
      </p:pic>
    </p:spTree>
    <p:extLst>
      <p:ext uri="{BB962C8B-B14F-4D97-AF65-F5344CB8AC3E}">
        <p14:creationId xmlns:p14="http://schemas.microsoft.com/office/powerpoint/2010/main" val="534238459"/>
      </p:ext>
    </p:extLst>
  </p:cSld>
  <p:clrMapOvr>
    <a:masterClrMapping/>
  </p:clrMapOvr>
  <p:extLst mod="1"/>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20-6</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Conclusion</a:t>
            </a:r>
          </a:p>
        </p:txBody>
      </p:sp>
    </p:spTree>
    <p:custDataLst>
      <p:tags r:id="rId1"/>
    </p:custDataLst>
    <p:extLst>
      <p:ext uri="{BB962C8B-B14F-4D97-AF65-F5344CB8AC3E}">
        <p14:creationId xmlns:p14="http://schemas.microsoft.com/office/powerpoint/2010/main" val="30645056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543B2-2E85-B914-E2E9-22BB5AB9F9D8}"/>
              </a:ext>
            </a:extLst>
          </p:cNvPr>
          <p:cNvSpPr>
            <a:spLocks noGrp="1"/>
          </p:cNvSpPr>
          <p:nvPr>
            <p:ph type="title"/>
          </p:nvPr>
        </p:nvSpPr>
        <p:spPr/>
        <p:txBody>
          <a:bodyPr/>
          <a:lstStyle/>
          <a:p>
            <a:r>
              <a:rPr lang="en-US" dirty="0">
                <a:latin typeface="+mn-lt"/>
              </a:rPr>
              <a:t>Conclusion</a:t>
            </a:r>
          </a:p>
        </p:txBody>
      </p:sp>
      <p:sp>
        <p:nvSpPr>
          <p:cNvPr id="3" name="Content Placeholder 2">
            <a:extLst>
              <a:ext uri="{FF2B5EF4-FFF2-40B4-BE49-F238E27FC236}">
                <a16:creationId xmlns:a16="http://schemas.microsoft.com/office/drawing/2014/main" id="{BF4ADFB5-2DB4-4781-71B3-48BCA8EF0257}"/>
              </a:ext>
            </a:extLst>
          </p:cNvPr>
          <p:cNvSpPr>
            <a:spLocks noGrp="1"/>
          </p:cNvSpPr>
          <p:nvPr>
            <p:ph idx="1"/>
          </p:nvPr>
        </p:nvSpPr>
        <p:spPr/>
        <p:txBody>
          <a:bodyPr/>
          <a:lstStyle/>
          <a:p>
            <a:r>
              <a:rPr lang="en-US" dirty="0">
                <a:latin typeface="+mn-lt"/>
              </a:rPr>
              <a:t>This chapter had two goals</a:t>
            </a:r>
          </a:p>
          <a:p>
            <a:pPr lvl="1">
              <a:buFont typeface="Arial" panose="020B0604020202020204" pitchFamily="34" charset="0"/>
              <a:buChar char="•"/>
            </a:pPr>
            <a:r>
              <a:rPr lang="en-US" dirty="0">
                <a:latin typeface="+mn-lt"/>
              </a:rPr>
              <a:t>First, it discussed some of the important facts about short-run fluctuations in economic activity</a:t>
            </a:r>
          </a:p>
          <a:p>
            <a:pPr lvl="1">
              <a:buFont typeface="Arial" panose="020B0604020202020204" pitchFamily="34" charset="0"/>
              <a:buChar char="•"/>
            </a:pPr>
            <a:r>
              <a:rPr lang="en-US" dirty="0">
                <a:latin typeface="+mn-lt"/>
              </a:rPr>
              <a:t>Second, it introduced a basic model to explain those fluctuations, called the model of aggregate demand and aggregate supply</a:t>
            </a:r>
          </a:p>
          <a:p>
            <a:r>
              <a:rPr lang="en-US" dirty="0">
                <a:latin typeface="+mn-lt"/>
              </a:rPr>
              <a:t>We continue our study of this model in the next chapter to understand more fully what causes economic fluctuations and how policymakers might respond to them</a:t>
            </a:r>
          </a:p>
        </p:txBody>
      </p:sp>
    </p:spTree>
    <p:extLst>
      <p:ext uri="{BB962C8B-B14F-4D97-AF65-F5344CB8AC3E}">
        <p14:creationId xmlns:p14="http://schemas.microsoft.com/office/powerpoint/2010/main" val="24055539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mn-lt"/>
              </a:rPr>
              <a:t>Think-Pair-Share Activity</a:t>
            </a:r>
          </a:p>
        </p:txBody>
      </p:sp>
      <p:sp>
        <p:nvSpPr>
          <p:cNvPr id="3" name="Content Placeholder 2"/>
          <p:cNvSpPr>
            <a:spLocks noGrp="1"/>
          </p:cNvSpPr>
          <p:nvPr>
            <p:ph idx="1"/>
          </p:nvPr>
        </p:nvSpPr>
        <p:spPr/>
        <p:txBody>
          <a:bodyPr vert="horz" lIns="91440" tIns="45720" rIns="91440" bIns="45720" rtlCol="0" anchor="t">
            <a:noAutofit/>
          </a:bodyPr>
          <a:lstStyle/>
          <a:p>
            <a:pPr marL="0" indent="0">
              <a:spcBef>
                <a:spcPts val="600"/>
              </a:spcBef>
              <a:buNone/>
            </a:pPr>
            <a:r>
              <a:rPr lang="en-US" sz="2000" dirty="0">
                <a:latin typeface="+mn-lt"/>
                <a:ea typeface="+mn-lt"/>
                <a:cs typeface="+mn-lt"/>
              </a:rPr>
              <a:t>You are watching the evening news on television. The news anchor reports that union wage demands are much higher this year because the workers anticipate an increase in the rate of inflation. Your roommate says, “Inflation is a self-fulfilling prophecy. If workers think there are going to be higher prices, they demand higher wages. This increases the cost of production and firms raise their prices. Expecting higher prices simply causes higher prices.”</a:t>
            </a:r>
          </a:p>
          <a:p>
            <a:pPr marL="342900" indent="-342900">
              <a:spcBef>
                <a:spcPts val="600"/>
              </a:spcBef>
              <a:buFont typeface="+mj-lt"/>
              <a:buAutoNum type="alphaUcPeriod"/>
            </a:pPr>
            <a:r>
              <a:rPr lang="en-US" sz="2000" dirty="0">
                <a:latin typeface="+mn-lt"/>
                <a:ea typeface="+mn-lt"/>
                <a:cs typeface="+mn-lt"/>
              </a:rPr>
              <a:t>Is this true in the short run? Explain.</a:t>
            </a:r>
          </a:p>
          <a:p>
            <a:pPr marL="342900" indent="-342900">
              <a:spcBef>
                <a:spcPts val="600"/>
              </a:spcBef>
              <a:buFont typeface="+mj-lt"/>
              <a:buAutoNum type="alphaUcPeriod"/>
            </a:pPr>
            <a:r>
              <a:rPr lang="en-US" sz="2000" dirty="0">
                <a:latin typeface="+mn-lt"/>
                <a:ea typeface="+mn-lt"/>
                <a:cs typeface="+mn-lt"/>
              </a:rPr>
              <a:t>If policymakers do nothing and allow the economy to adjust to the natural level of output on its own, does expecting higher prices cause higher prices in the long run? Explain.</a:t>
            </a:r>
          </a:p>
          <a:p>
            <a:pPr marL="342900" indent="-342900">
              <a:spcBef>
                <a:spcPts val="600"/>
              </a:spcBef>
              <a:buFont typeface="+mj-lt"/>
              <a:buAutoNum type="alphaUcPeriod"/>
            </a:pPr>
            <a:r>
              <a:rPr lang="en-US" sz="2000" dirty="0">
                <a:latin typeface="+mn-lt"/>
                <a:ea typeface="+mn-lt"/>
                <a:cs typeface="+mn-lt"/>
              </a:rPr>
              <a:t>If policymakers accommodate the adverse supply shock, does the expectation of higher prices cause higher prices in the long run? Explain.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34B8F-029E-FD90-2EAB-C246A6AD005A}"/>
              </a:ext>
            </a:extLst>
          </p:cNvPr>
          <p:cNvSpPr>
            <a:spLocks noGrp="1"/>
          </p:cNvSpPr>
          <p:nvPr>
            <p:ph type="title"/>
          </p:nvPr>
        </p:nvSpPr>
        <p:spPr/>
        <p:txBody>
          <a:bodyPr/>
          <a:lstStyle/>
          <a:p>
            <a:r>
              <a:rPr lang="en-US" dirty="0">
                <a:latin typeface="+mn-lt"/>
              </a:rPr>
              <a:t>Self-Assessment </a:t>
            </a:r>
          </a:p>
        </p:txBody>
      </p:sp>
      <p:sp>
        <p:nvSpPr>
          <p:cNvPr id="3" name="Content Placeholder 2">
            <a:extLst>
              <a:ext uri="{FF2B5EF4-FFF2-40B4-BE49-F238E27FC236}">
                <a16:creationId xmlns:a16="http://schemas.microsoft.com/office/drawing/2014/main" id="{88CFABB7-D6F8-BFDB-32F8-EC003A190BFB}"/>
              </a:ext>
            </a:extLst>
          </p:cNvPr>
          <p:cNvSpPr>
            <a:spLocks noGrp="1"/>
          </p:cNvSpPr>
          <p:nvPr>
            <p:ph idx="1"/>
          </p:nvPr>
        </p:nvSpPr>
        <p:spPr/>
        <p:txBody>
          <a:bodyPr/>
          <a:lstStyle/>
          <a:p>
            <a:r>
              <a:rPr lang="en-US" dirty="0">
                <a:latin typeface="+mn-lt"/>
              </a:rPr>
              <a:t>What are two macroeconomic variables that decline when the economy goes into a recession? Which macroeconomic variable rises during a recession?</a:t>
            </a:r>
          </a:p>
        </p:txBody>
      </p:sp>
    </p:spTree>
    <p:extLst>
      <p:ext uri="{BB962C8B-B14F-4D97-AF65-F5344CB8AC3E}">
        <p14:creationId xmlns:p14="http://schemas.microsoft.com/office/powerpoint/2010/main" val="3827116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10831-7E8A-9788-8002-5E12D5421207}"/>
              </a:ext>
            </a:extLst>
          </p:cNvPr>
          <p:cNvSpPr>
            <a:spLocks noGrp="1"/>
          </p:cNvSpPr>
          <p:nvPr>
            <p:ph type="title"/>
          </p:nvPr>
        </p:nvSpPr>
        <p:spPr/>
        <p:txBody>
          <a:bodyPr/>
          <a:lstStyle/>
          <a:p>
            <a:r>
              <a:rPr lang="en-US" dirty="0">
                <a:latin typeface="+mn-lt"/>
              </a:rPr>
              <a:t>Introduction</a:t>
            </a:r>
          </a:p>
        </p:txBody>
      </p:sp>
      <p:sp>
        <p:nvSpPr>
          <p:cNvPr id="3" name="Content Placeholder 2">
            <a:extLst>
              <a:ext uri="{FF2B5EF4-FFF2-40B4-BE49-F238E27FC236}">
                <a16:creationId xmlns:a16="http://schemas.microsoft.com/office/drawing/2014/main" id="{A0D6883E-8E32-31C0-BA12-58F73942B40A}"/>
              </a:ext>
            </a:extLst>
          </p:cNvPr>
          <p:cNvSpPr>
            <a:spLocks noGrp="1"/>
          </p:cNvSpPr>
          <p:nvPr>
            <p:ph idx="1"/>
          </p:nvPr>
        </p:nvSpPr>
        <p:spPr/>
        <p:txBody>
          <a:bodyPr/>
          <a:lstStyle/>
          <a:p>
            <a:r>
              <a:rPr lang="en-US" altLang="en-US" dirty="0">
                <a:latin typeface="+mn-lt"/>
              </a:rPr>
              <a:t>Economic activity</a:t>
            </a:r>
          </a:p>
          <a:p>
            <a:pPr lvl="1">
              <a:buFont typeface="Arial" panose="020B0604020202020204" pitchFamily="34" charset="0"/>
              <a:buChar char="•"/>
            </a:pPr>
            <a:r>
              <a:rPr lang="en-US" altLang="en-US" dirty="0">
                <a:latin typeface="+mn-lt"/>
              </a:rPr>
              <a:t>Fluctuates from year to year</a:t>
            </a:r>
          </a:p>
          <a:p>
            <a:r>
              <a:rPr lang="en-US" altLang="en-US" b="1" dirty="0">
                <a:solidFill>
                  <a:srgbClr val="C00000"/>
                </a:solidFill>
                <a:latin typeface="+mn-lt"/>
              </a:rPr>
              <a:t>Recession*</a:t>
            </a:r>
          </a:p>
          <a:p>
            <a:pPr lvl="1">
              <a:buFont typeface="Arial" panose="020B0604020202020204" pitchFamily="34" charset="0"/>
              <a:buChar char="•"/>
            </a:pPr>
            <a:r>
              <a:rPr lang="en-US" altLang="en-US" dirty="0">
                <a:latin typeface="+mn-lt"/>
              </a:rPr>
              <a:t>Period of declining real incomes and rising unemployment</a:t>
            </a:r>
          </a:p>
          <a:p>
            <a:r>
              <a:rPr lang="en-US" altLang="en-US" b="1" dirty="0">
                <a:solidFill>
                  <a:srgbClr val="C00000"/>
                </a:solidFill>
                <a:latin typeface="+mn-lt"/>
              </a:rPr>
              <a:t>Depression*</a:t>
            </a:r>
          </a:p>
          <a:p>
            <a:pPr lvl="1">
              <a:buFont typeface="Arial" panose="020B0604020202020204" pitchFamily="34" charset="0"/>
              <a:buChar char="•"/>
            </a:pPr>
            <a:r>
              <a:rPr lang="en-US" altLang="en-US" dirty="0">
                <a:latin typeface="+mn-lt"/>
              </a:rPr>
              <a:t>Severe recession</a:t>
            </a:r>
            <a:endParaRPr lang="en-US" altLang="en-US" sz="1400" dirty="0">
              <a:solidFill>
                <a:srgbClr val="282F7C"/>
              </a:solidFill>
              <a:latin typeface="+mn-lt"/>
            </a:endParaRPr>
          </a:p>
          <a:p>
            <a:pPr marL="228600" marR="0" lvl="0" indent="-228600" algn="l" defTabSz="914400" rtl="0" eaLnBrk="1" fontAlgn="auto" latinLnBrk="0" hangingPunct="1">
              <a:lnSpc>
                <a:spcPct val="100000"/>
              </a:lnSpc>
              <a:spcBef>
                <a:spcPts val="420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mn-lt"/>
                <a:ea typeface="+mn-ea"/>
                <a:cs typeface="+mn-cs"/>
              </a:rPr>
              <a:t>*Words accompanied by an asterisk are key terms from the chapter.</a:t>
            </a:r>
            <a:endParaRPr kumimoji="0" lang="en-US" altLang="en-US" sz="2800" b="0" i="0" u="none" strike="noStrike" kern="1200" cap="none" spc="0" normalizeH="0" baseline="0" noProof="0" dirty="0">
              <a:ln>
                <a:noFill/>
              </a:ln>
              <a:solidFill>
                <a:srgbClr val="282F7C"/>
              </a:solidFill>
              <a:effectLst/>
              <a:uLnTx/>
              <a:uFillTx/>
              <a:latin typeface="+mn-lt"/>
              <a:ea typeface="+mn-ea"/>
              <a:cs typeface="+mn-cs"/>
            </a:endParaRPr>
          </a:p>
        </p:txBody>
      </p:sp>
    </p:spTree>
    <p:extLst>
      <p:ext uri="{BB962C8B-B14F-4D97-AF65-F5344CB8AC3E}">
        <p14:creationId xmlns:p14="http://schemas.microsoft.com/office/powerpoint/2010/main" val="21809386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217DBF9-742E-4F7F-85EB-9E45A7F45B37}"/>
              </a:ext>
            </a:extLst>
          </p:cNvPr>
          <p:cNvSpPr>
            <a:spLocks noGrp="1"/>
          </p:cNvSpPr>
          <p:nvPr>
            <p:ph type="title"/>
          </p:nvPr>
        </p:nvSpPr>
        <p:spPr/>
        <p:txBody>
          <a:bodyPr/>
          <a:lstStyle/>
          <a:p>
            <a:r>
              <a:rPr lang="en-US" dirty="0">
                <a:latin typeface="+mn-lt"/>
              </a:rPr>
              <a:t>Summary</a:t>
            </a:r>
          </a:p>
        </p:txBody>
      </p:sp>
      <p:sp>
        <p:nvSpPr>
          <p:cNvPr id="10" name="Content Placeholder 2">
            <a:extLst>
              <a:ext uri="{FF2B5EF4-FFF2-40B4-BE49-F238E27FC236}">
                <a16:creationId xmlns:a16="http://schemas.microsoft.com/office/drawing/2014/main" id="{DDAE1AFE-9B48-43B4-983D-10FCC8293ABC}"/>
              </a:ext>
            </a:extLst>
          </p:cNvPr>
          <p:cNvSpPr>
            <a:spLocks noGrp="1"/>
          </p:cNvSpPr>
          <p:nvPr>
            <p:ph idx="1"/>
          </p:nvPr>
        </p:nvSpPr>
        <p:spPr/>
        <p:txBody>
          <a:bodyPr vert="horz" lIns="91440" tIns="45720" rIns="91440" bIns="45720" rtlCol="0" anchor="t">
            <a:noAutofit/>
          </a:bodyPr>
          <a:lstStyle/>
          <a:p>
            <a:pPr marL="0" indent="0">
              <a:buNone/>
            </a:pPr>
            <a:r>
              <a:rPr lang="en-US" dirty="0">
                <a:latin typeface="+mn-lt"/>
              </a:rPr>
              <a:t>Click the link to review the objectives for this presentation.</a:t>
            </a:r>
          </a:p>
          <a:p>
            <a:pPr marL="0" indent="0">
              <a:buNone/>
            </a:pPr>
            <a:r>
              <a:rPr lang="en-US" dirty="0">
                <a:latin typeface="+mn-lt"/>
                <a:hlinkClick r:id="rId4" action="ppaction://hlinksldjump"/>
              </a:rPr>
              <a:t>Link to Objectives</a:t>
            </a:r>
            <a:endParaRPr lang="en-US" dirty="0">
              <a:latin typeface="+mn-lt"/>
            </a:endParaRPr>
          </a:p>
        </p:txBody>
      </p:sp>
    </p:spTree>
    <p:custDataLst>
      <p:tags r:id="rId1"/>
    </p:custDataLst>
    <p:extLst>
      <p:ext uri="{BB962C8B-B14F-4D97-AF65-F5344CB8AC3E}">
        <p14:creationId xmlns:p14="http://schemas.microsoft.com/office/powerpoint/2010/main" val="497835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latin typeface="+mn-lt"/>
              </a:rPr>
              <a:t>Figure 1 A Look at Short-Run Economic Fluctuations Panel (a)</a:t>
            </a: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a:xfrm>
            <a:off x="476844" y="1825625"/>
            <a:ext cx="5500684" cy="4351338"/>
          </a:xfrm>
        </p:spPr>
        <p:txBody>
          <a:bodyPr/>
          <a:lstStyle/>
          <a:p>
            <a:pPr>
              <a:spcBef>
                <a:spcPts val="600"/>
              </a:spcBef>
              <a:spcAft>
                <a:spcPts val="1200"/>
              </a:spcAft>
            </a:pPr>
            <a:r>
              <a:rPr lang="en-US" sz="2200" dirty="0">
                <a:latin typeface="+mn-lt"/>
              </a:rPr>
              <a:t>This figure shows real GDP in panel (a), investment spending in panel (b), and unemployment in panel (c) for the U.S. economy. </a:t>
            </a:r>
          </a:p>
          <a:p>
            <a:pPr>
              <a:spcBef>
                <a:spcPts val="600"/>
              </a:spcBef>
              <a:spcAft>
                <a:spcPts val="1200"/>
              </a:spcAft>
            </a:pPr>
            <a:r>
              <a:rPr lang="en-US" sz="2200" dirty="0">
                <a:latin typeface="+mn-lt"/>
              </a:rPr>
              <a:t>Recessions are shown as the shaded areas. </a:t>
            </a:r>
          </a:p>
          <a:p>
            <a:pPr>
              <a:spcBef>
                <a:spcPts val="600"/>
              </a:spcBef>
              <a:spcAft>
                <a:spcPts val="1200"/>
              </a:spcAft>
            </a:pPr>
            <a:r>
              <a:rPr lang="en-US" sz="2200" dirty="0">
                <a:latin typeface="+mn-lt"/>
              </a:rPr>
              <a:t>Notice that real GDP and investment spending decline during recessions, while unemployment rises.</a:t>
            </a:r>
          </a:p>
        </p:txBody>
      </p:sp>
      <p:pic>
        <p:nvPicPr>
          <p:cNvPr id="6" name="Picture 3" descr="The figure is a series of three separate line graphs, shown in three panels, which provide information about economic fluctuations over short run periods.  These graphs depict real GDP, investment spending and the unemployment rate over the period 1970 to 2020.  The graph is shown on a rectangular coordinate system. On the horizontal axis for all three graphs is the calendar year, starting with 1970 up through 2020, in five year increments.  Indicated on all three graphs are the recessions that occurred over this period, which is shown as a shaded area.   These recessions are: 1974-75; 1980; 1981-82; 1990; 2001; 2008-09; and 2020. Panel (a) shows real GDP, measured in billions of 2012 dollars.  The vertical axis ranges from $4000 up to $18000 and above. The plot shows values of real GDP, and it rises, with some fluctuations, through the entire period, with declines that coincide with the recessionary periods.   The approximate values of real GDP in as measured in 2012 dollars for particulars years are as follows:  1972, 5,400; 1975, 5,600; 1980, 6,700; 1985, 7,900; 1990, 9,300; 1995, 10,600; 2000, 13,100; 2005, 14,900; 2010, 15,600; 2015, 17,400; and 2020, 18,300. ">
            <a:extLst>
              <a:ext uri="{FF2B5EF4-FFF2-40B4-BE49-F238E27FC236}">
                <a16:creationId xmlns:a16="http://schemas.microsoft.com/office/drawing/2014/main" id="{895BE540-FDFC-41BA-BC42-55D08139894F}"/>
              </a:ext>
            </a:extLst>
          </p:cNvPr>
          <p:cNvPicPr>
            <a:picLocks noGrp="1" noChangeAspect="1"/>
          </p:cNvPicPr>
          <p:nvPr>
            <p:ph sz="half" idx="10"/>
          </p:nvPr>
        </p:nvPicPr>
        <p:blipFill rotWithShape="1">
          <a:blip r:embed="rId2"/>
          <a:srcRect b="64928"/>
          <a:stretch/>
        </p:blipFill>
        <p:spPr>
          <a:xfrm>
            <a:off x="6214473" y="1825624"/>
            <a:ext cx="5709343" cy="3474720"/>
          </a:xfrm>
        </p:spPr>
      </p:pic>
      <p:sp>
        <p:nvSpPr>
          <p:cNvPr id="8" name="Content Placeholder 4">
            <a:extLst>
              <a:ext uri="{FF2B5EF4-FFF2-40B4-BE49-F238E27FC236}">
                <a16:creationId xmlns:a16="http://schemas.microsoft.com/office/drawing/2014/main" id="{24AC761F-05DE-4E7F-95E0-1404F2BE4047}"/>
              </a:ext>
            </a:extLst>
          </p:cNvPr>
          <p:cNvSpPr>
            <a:spLocks noGrp="1"/>
          </p:cNvSpPr>
          <p:nvPr>
            <p:ph sz="half" idx="2"/>
          </p:nvPr>
        </p:nvSpPr>
        <p:spPr>
          <a:xfrm>
            <a:off x="6431884" y="5450832"/>
            <a:ext cx="5274520" cy="543079"/>
          </a:xfrm>
        </p:spPr>
        <p:txBody>
          <a:bodyPr/>
          <a:lstStyle/>
          <a:p>
            <a:pPr marL="0" indent="0">
              <a:buNone/>
            </a:pPr>
            <a:r>
              <a:rPr lang="en-US" sz="1600" dirty="0">
                <a:latin typeface="+mn-lt"/>
              </a:rPr>
              <a:t>Source: U.S. Department of Commerce; U.S. Department of Labor.</a:t>
            </a:r>
          </a:p>
        </p:txBody>
      </p:sp>
    </p:spTree>
    <p:extLst>
      <p:ext uri="{BB962C8B-B14F-4D97-AF65-F5344CB8AC3E}">
        <p14:creationId xmlns:p14="http://schemas.microsoft.com/office/powerpoint/2010/main" val="2277540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t>Figure 1 A Look at Short-Run Economic Fluctuations Panel (b)</a:t>
            </a:r>
            <a:endParaRPr lang="en-US" dirty="0">
              <a:latin typeface="+mn-lt"/>
            </a:endParaRP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a:xfrm>
            <a:off x="476844" y="1825625"/>
            <a:ext cx="5500684" cy="4351338"/>
          </a:xfrm>
        </p:spPr>
        <p:txBody>
          <a:bodyPr/>
          <a:lstStyle/>
          <a:p>
            <a:pPr>
              <a:spcBef>
                <a:spcPts val="600"/>
              </a:spcBef>
              <a:spcAft>
                <a:spcPts val="1200"/>
              </a:spcAft>
            </a:pPr>
            <a:r>
              <a:rPr lang="en-US" sz="2200" dirty="0"/>
              <a:t>This figure shows real GDP in panel (a), investment spending in panel (b), and unemployment in panel (c) for the U.S. economy. </a:t>
            </a:r>
          </a:p>
          <a:p>
            <a:pPr>
              <a:spcBef>
                <a:spcPts val="600"/>
              </a:spcBef>
              <a:spcAft>
                <a:spcPts val="1200"/>
              </a:spcAft>
            </a:pPr>
            <a:r>
              <a:rPr lang="en-US" sz="2200" dirty="0"/>
              <a:t>Recessions are shown as the shaded areas. </a:t>
            </a:r>
          </a:p>
          <a:p>
            <a:pPr>
              <a:spcBef>
                <a:spcPts val="600"/>
              </a:spcBef>
              <a:spcAft>
                <a:spcPts val="1200"/>
              </a:spcAft>
            </a:pPr>
            <a:r>
              <a:rPr lang="en-US" sz="2200" dirty="0"/>
              <a:t>Notice that real GDP and investment spending decline during recessions, while unemployment rises.</a:t>
            </a:r>
          </a:p>
        </p:txBody>
      </p:sp>
      <p:pic>
        <p:nvPicPr>
          <p:cNvPr id="9" name="Picture 3" descr="Panel (b) shows US investment spending, measured in billions of 2012 dollars.  The vertical axis ranges from 0 up to $3500 and above.  The value of investment has generally risen over time, with some falling values that roughly coincide with the recessions.  There was an especially large decline during the Great Recession of 2008-2009.  The approximate values of investment spending as measured in 2012 dollars for particulars years are as follows:  1972, 700; 1975, 610; 1980, 860; 1985, 1,140; 1990, 1,220; 1995, 1,530; 2000, 2,340; 2005, 2,670; 2010, 1,940; 2015, 3,120; and 2020, 3,310. ">
            <a:extLst>
              <a:ext uri="{FF2B5EF4-FFF2-40B4-BE49-F238E27FC236}">
                <a16:creationId xmlns:a16="http://schemas.microsoft.com/office/drawing/2014/main" id="{4185399F-6532-4D4C-B2EE-6735167E025E}"/>
              </a:ext>
            </a:extLst>
          </p:cNvPr>
          <p:cNvPicPr>
            <a:picLocks noGrp="1" noChangeAspect="1"/>
          </p:cNvPicPr>
          <p:nvPr>
            <p:ph sz="half" idx="10"/>
          </p:nvPr>
        </p:nvPicPr>
        <p:blipFill rotWithShape="1">
          <a:blip r:embed="rId2"/>
          <a:srcRect t="35539" b="25408"/>
          <a:stretch/>
        </p:blipFill>
        <p:spPr>
          <a:xfrm>
            <a:off x="6428996" y="1751884"/>
            <a:ext cx="5397203" cy="3657600"/>
          </a:xfrm>
          <a:prstGeom prst="rect">
            <a:avLst/>
          </a:prstGeom>
        </p:spPr>
      </p:pic>
      <p:sp>
        <p:nvSpPr>
          <p:cNvPr id="8" name="Content Placeholder 4">
            <a:extLst>
              <a:ext uri="{FF2B5EF4-FFF2-40B4-BE49-F238E27FC236}">
                <a16:creationId xmlns:a16="http://schemas.microsoft.com/office/drawing/2014/main" id="{24AC761F-05DE-4E7F-95E0-1404F2BE4047}"/>
              </a:ext>
            </a:extLst>
          </p:cNvPr>
          <p:cNvSpPr>
            <a:spLocks noGrp="1"/>
          </p:cNvSpPr>
          <p:nvPr>
            <p:ph sz="half" idx="2"/>
          </p:nvPr>
        </p:nvSpPr>
        <p:spPr>
          <a:xfrm>
            <a:off x="6490337" y="5509824"/>
            <a:ext cx="5274520" cy="543079"/>
          </a:xfrm>
        </p:spPr>
        <p:txBody>
          <a:bodyPr/>
          <a:lstStyle/>
          <a:p>
            <a:pPr marL="0" indent="0">
              <a:buNone/>
            </a:pPr>
            <a:r>
              <a:rPr lang="en-US" sz="1600" dirty="0"/>
              <a:t>Source: U.S. Department of Commerce; U.S. Department of Labor.</a:t>
            </a:r>
          </a:p>
        </p:txBody>
      </p:sp>
    </p:spTree>
    <p:extLst>
      <p:ext uri="{BB962C8B-B14F-4D97-AF65-F5344CB8AC3E}">
        <p14:creationId xmlns:p14="http://schemas.microsoft.com/office/powerpoint/2010/main" val="2834353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9FF23-34B1-A75B-65C3-E76A6C237D99}"/>
              </a:ext>
            </a:extLst>
          </p:cNvPr>
          <p:cNvSpPr>
            <a:spLocks noGrp="1"/>
          </p:cNvSpPr>
          <p:nvPr>
            <p:ph type="title"/>
          </p:nvPr>
        </p:nvSpPr>
        <p:spPr/>
        <p:txBody>
          <a:bodyPr/>
          <a:lstStyle/>
          <a:p>
            <a:r>
              <a:rPr lang="en-US" dirty="0"/>
              <a:t>Figure 1 A Look at Short-Run Economic Fluctuations Panel (c)</a:t>
            </a:r>
            <a:endParaRPr lang="en-US" dirty="0">
              <a:latin typeface="+mn-lt"/>
            </a:endParaRPr>
          </a:p>
        </p:txBody>
      </p:sp>
      <p:sp>
        <p:nvSpPr>
          <p:cNvPr id="3" name="Content Placeholder 2">
            <a:extLst>
              <a:ext uri="{FF2B5EF4-FFF2-40B4-BE49-F238E27FC236}">
                <a16:creationId xmlns:a16="http://schemas.microsoft.com/office/drawing/2014/main" id="{8266D4EF-9E57-1741-A517-27E303651CC2}"/>
              </a:ext>
            </a:extLst>
          </p:cNvPr>
          <p:cNvSpPr>
            <a:spLocks noGrp="1"/>
          </p:cNvSpPr>
          <p:nvPr>
            <p:ph sz="half" idx="1"/>
          </p:nvPr>
        </p:nvSpPr>
        <p:spPr>
          <a:xfrm>
            <a:off x="476844" y="1825625"/>
            <a:ext cx="5500684" cy="4351338"/>
          </a:xfrm>
        </p:spPr>
        <p:txBody>
          <a:bodyPr/>
          <a:lstStyle/>
          <a:p>
            <a:pPr>
              <a:spcBef>
                <a:spcPts val="600"/>
              </a:spcBef>
              <a:spcAft>
                <a:spcPts val="1200"/>
              </a:spcAft>
            </a:pPr>
            <a:r>
              <a:rPr lang="en-US" sz="2200" dirty="0"/>
              <a:t>This figure shows real GDP in panel (a), investment spending in panel (b), and unemployment in panel (c) for the U.S. economy. </a:t>
            </a:r>
          </a:p>
          <a:p>
            <a:pPr>
              <a:spcBef>
                <a:spcPts val="600"/>
              </a:spcBef>
              <a:spcAft>
                <a:spcPts val="1200"/>
              </a:spcAft>
            </a:pPr>
            <a:r>
              <a:rPr lang="en-US" sz="2200" dirty="0"/>
              <a:t>Recessions are shown as the shaded areas. </a:t>
            </a:r>
          </a:p>
          <a:p>
            <a:pPr>
              <a:spcBef>
                <a:spcPts val="600"/>
              </a:spcBef>
              <a:spcAft>
                <a:spcPts val="1200"/>
              </a:spcAft>
            </a:pPr>
            <a:r>
              <a:rPr lang="en-US" sz="2200" dirty="0"/>
              <a:t>Notice that real GDP and investment spending decline during recessions, while unemployment rises.</a:t>
            </a:r>
          </a:p>
        </p:txBody>
      </p:sp>
      <p:pic>
        <p:nvPicPr>
          <p:cNvPr id="10" name="Picture 3" descr="Panel (c) shows the unemployment rate, measured as a percentage of the labor force.  The vertical axis ranges from 0 up to 12% and higher.  Unemployment fluctuates significantly over the entire period, with steep spikes that coincide with the recessionary periods.  The unemployment rate fluctuates between 4 and 12 percent of the labor force, as follows: 1972, 5.8%; 1975, 7.2%; 1980, 6.2%; 1985, 7.2%; 1990, 5.2%; 1995, 5.7%; 2000, 4.0%; 2005, 5.2%; 2010, 10%; and 2015, 5.4%; and 2020, 13.0%.">
            <a:extLst>
              <a:ext uri="{FF2B5EF4-FFF2-40B4-BE49-F238E27FC236}">
                <a16:creationId xmlns:a16="http://schemas.microsoft.com/office/drawing/2014/main" id="{8D02A249-182E-4429-B715-96294B91A391}"/>
              </a:ext>
            </a:extLst>
          </p:cNvPr>
          <p:cNvPicPr>
            <a:picLocks noGrp="1" noChangeAspect="1"/>
          </p:cNvPicPr>
          <p:nvPr>
            <p:ph sz="half" idx="10"/>
          </p:nvPr>
        </p:nvPicPr>
        <p:blipFill rotWithShape="1">
          <a:blip r:embed="rId2"/>
          <a:srcRect t="74259"/>
          <a:stretch/>
        </p:blipFill>
        <p:spPr>
          <a:xfrm>
            <a:off x="6209073" y="2282027"/>
            <a:ext cx="5764395" cy="2574850"/>
          </a:xfrm>
          <a:prstGeom prst="rect">
            <a:avLst/>
          </a:prstGeom>
        </p:spPr>
      </p:pic>
      <p:sp>
        <p:nvSpPr>
          <p:cNvPr id="8" name="Content Placeholder 4">
            <a:extLst>
              <a:ext uri="{FF2B5EF4-FFF2-40B4-BE49-F238E27FC236}">
                <a16:creationId xmlns:a16="http://schemas.microsoft.com/office/drawing/2014/main" id="{24AC761F-05DE-4E7F-95E0-1404F2BE4047}"/>
              </a:ext>
            </a:extLst>
          </p:cNvPr>
          <p:cNvSpPr>
            <a:spLocks noGrp="1"/>
          </p:cNvSpPr>
          <p:nvPr>
            <p:ph sz="half" idx="2"/>
          </p:nvPr>
        </p:nvSpPr>
        <p:spPr>
          <a:xfrm>
            <a:off x="6454010" y="5058699"/>
            <a:ext cx="5274520" cy="728735"/>
          </a:xfrm>
        </p:spPr>
        <p:txBody>
          <a:bodyPr/>
          <a:lstStyle/>
          <a:p>
            <a:pPr marL="0" indent="0">
              <a:buNone/>
            </a:pPr>
            <a:r>
              <a:rPr lang="en-US" sz="1600" dirty="0"/>
              <a:t>Source: U.S. Department of Commerce; U.S. Department of Labor.</a:t>
            </a:r>
          </a:p>
        </p:txBody>
      </p:sp>
    </p:spTree>
    <p:extLst>
      <p:ext uri="{BB962C8B-B14F-4D97-AF65-F5344CB8AC3E}">
        <p14:creationId xmlns:p14="http://schemas.microsoft.com/office/powerpoint/2010/main" val="3766036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latin typeface="+mn-lt"/>
              </a:rPr>
              <a:t>20-2</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latin typeface="+mn-lt"/>
              </a:rPr>
              <a:t>Explaining Short-Run Economic Fluctuations</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DESIGN_ID_FULL TEXT TEMPLATE MASTER" val="7pb33sBP"/>
  <p:tag name="ARTICULATE_DESIGN_ID_FULL TEXT TEMPLATE MASTER (CONT.)" val="V3Eg5WUK"/>
  <p:tag name="ARTICULATE_DESIGN_ID_OPTIMIZED TEMPLATE MASTER" val="rzwWCka7"/>
  <p:tag name="ARTICULATE_DESIGN_ID_OPTIMIZED TEMPLATE MASTER (CONT.)" val="klKJ3eZ5"/>
  <p:tag name="ARTICULATE_SLIDE_COUNT" val="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ptimized Template Master">
  <a:themeElements>
    <a:clrScheme name="Cengage New">
      <a:dk1>
        <a:srgbClr val="282F7C"/>
      </a:dk1>
      <a:lt1>
        <a:srgbClr val="FFFFFF"/>
      </a:lt1>
      <a:dk2>
        <a:srgbClr val="3841B0"/>
      </a:dk2>
      <a:lt2>
        <a:srgbClr val="F5F5F5"/>
      </a:lt2>
      <a:accent1>
        <a:srgbClr val="282F7C"/>
      </a:accent1>
      <a:accent2>
        <a:srgbClr val="FEE349"/>
      </a:accent2>
      <a:accent3>
        <a:srgbClr val="CDDEFF"/>
      </a:accent3>
      <a:accent4>
        <a:srgbClr val="F5F5F5"/>
      </a:accent4>
      <a:accent5>
        <a:srgbClr val="A3A1A3"/>
      </a:accent5>
      <a:accent6>
        <a:srgbClr val="454545"/>
      </a:accent6>
      <a:hlink>
        <a:srgbClr val="3841B0"/>
      </a:hlink>
      <a:folHlink>
        <a:srgbClr val="6900B0"/>
      </a:folHlink>
    </a:clrScheme>
    <a:fontScheme name="Cengage New">
      <a:majorFont>
        <a:latin typeface="Work Sans "/>
        <a:ea typeface=""/>
        <a:cs typeface=""/>
      </a:majorFont>
      <a:minorFont>
        <a:latin typeface="Work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11y_PPT_Template_Cengage_020221.pptx" id="{62A8FB47-AEAE-448A-A9EC-2B57E950A883}" vid="{DA52BCA4-C454-45F1-8147-C38687C75014}"/>
    </a:ext>
  </a:extLst>
</a:theme>
</file>

<file path=ppt/theme/theme2.xml><?xml version="1.0" encoding="utf-8"?>
<a:theme xmlns:a="http://schemas.openxmlformats.org/drawingml/2006/main" name="ActiveLearning or Ex">
  <a:themeElements>
    <a:clrScheme name="Chapter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hapter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3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3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hapter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hapter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hapter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hapter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hapter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hapter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hapter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hapter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hapter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hapter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hapter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hapter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3260</Words>
  <Application>Microsoft Office PowerPoint</Application>
  <PresentationFormat>Widescreen</PresentationFormat>
  <Paragraphs>284</Paragraphs>
  <Slides>50</Slides>
  <Notes>14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50</vt:i4>
      </vt:variant>
    </vt:vector>
  </HeadingPairs>
  <TitlesOfParts>
    <vt:vector size="58" baseType="lpstr">
      <vt:lpstr>Arial</vt:lpstr>
      <vt:lpstr>Calibri</vt:lpstr>
      <vt:lpstr>Courier New</vt:lpstr>
      <vt:lpstr>Wingdings</vt:lpstr>
      <vt:lpstr>Work Sans</vt:lpstr>
      <vt:lpstr>Work Sans </vt:lpstr>
      <vt:lpstr>Optimized Template Master</vt:lpstr>
      <vt:lpstr>ActiveLearning or Ex</vt:lpstr>
      <vt:lpstr>Principles of Macroeconomics, 10e</vt:lpstr>
      <vt:lpstr>Chapter Objectives (1 of 2)</vt:lpstr>
      <vt:lpstr>Chapter Objectives (2 of 2)</vt:lpstr>
      <vt:lpstr>20-1</vt:lpstr>
      <vt:lpstr>Introduction</vt:lpstr>
      <vt:lpstr>Figure 1 A Look at Short-Run Economic Fluctuations Panel (a)</vt:lpstr>
      <vt:lpstr>Figure 1 A Look at Short-Run Economic Fluctuations Panel (b)</vt:lpstr>
      <vt:lpstr>Figure 1 A Look at Short-Run Economic Fluctuations Panel (c)</vt:lpstr>
      <vt:lpstr>20-2</vt:lpstr>
      <vt:lpstr>The Model of Aggregate Demand and Aggregate Supply (1 of 2)</vt:lpstr>
      <vt:lpstr>The Model of Aggregate Demand and Aggregate Supply (2 of 2)</vt:lpstr>
      <vt:lpstr>Figure 2 Aggregate Demand and Aggregate Supply</vt:lpstr>
      <vt:lpstr>20-3</vt:lpstr>
      <vt:lpstr>Why the Aggregate-Demand Curve Slopes Downward</vt:lpstr>
      <vt:lpstr>Figure 3 The Aggregate-Demand Curve</vt:lpstr>
      <vt:lpstr>The Price Level and Consumption: The Wealth Effect</vt:lpstr>
      <vt:lpstr>The Price Level and Investment: The Interest-Rate Effect</vt:lpstr>
      <vt:lpstr>The Price Level and Net Exports: The Exchange-Rate Effect</vt:lpstr>
      <vt:lpstr>Why the Aggregate-Demand Curve Might Shift</vt:lpstr>
      <vt:lpstr>Active Learning 1: The Aggregate-Demand Curve</vt:lpstr>
      <vt:lpstr>Active Learning 1: Answers</vt:lpstr>
      <vt:lpstr>20-4</vt:lpstr>
      <vt:lpstr>Why the Aggregate-Supply Curve Is Vertical in the Long Run</vt:lpstr>
      <vt:lpstr>Figure 4 The Long-Run Aggregate-Supply Curve</vt:lpstr>
      <vt:lpstr>Why the Long-Run Aggregate-Supply Curve Might Shift</vt:lpstr>
      <vt:lpstr>Using Aggregate Demand and Aggregate Supply to Depict Long-Run Growth and Inflation (1 of 2)</vt:lpstr>
      <vt:lpstr>Using Aggregate Demand and Aggregate Supply to Depict Long-Run Growth and Inflation (2 of 2)</vt:lpstr>
      <vt:lpstr>Figure 5 Long-Run Growth and Inflation in the Model of Aggregate Demand and Aggregate Supply</vt:lpstr>
      <vt:lpstr>Why the Aggregate-Supply Curve Slopes Upward in the Short Run</vt:lpstr>
      <vt:lpstr>The Sticky-Wage Theory</vt:lpstr>
      <vt:lpstr>The Sticky-Price Theory</vt:lpstr>
      <vt:lpstr>The Misperceptions Theory</vt:lpstr>
      <vt:lpstr>Figure 6 The Short-Run Aggregate-Supply Curve</vt:lpstr>
      <vt:lpstr>Why the Short-Run Aggregate-Supply Curve Might Shift</vt:lpstr>
      <vt:lpstr>20-5</vt:lpstr>
      <vt:lpstr>The Long-Run Equilibrium</vt:lpstr>
      <vt:lpstr>Figure 7 The Long-Run Equilibrium</vt:lpstr>
      <vt:lpstr>Figure 8 A Contraction in Aggregate Demand</vt:lpstr>
      <vt:lpstr>Figure 9 U.S. Real GDP Growth since 1900</vt:lpstr>
      <vt:lpstr>The Effects of a Shift in Aggregate Supply</vt:lpstr>
      <vt:lpstr>Figure 10 An Adverse Shift in Aggregate Supply</vt:lpstr>
      <vt:lpstr>Accommodating an Adverse Shift in Aggregate Supply</vt:lpstr>
      <vt:lpstr>Figure 11 Accommodating an Adverse Shift in Aggregate Supply</vt:lpstr>
      <vt:lpstr>Active Learning 2: Working with the Model</vt:lpstr>
      <vt:lpstr>Active Learning 2: Answers</vt:lpstr>
      <vt:lpstr>20-6</vt:lpstr>
      <vt:lpstr>Conclusion</vt:lpstr>
      <vt:lpstr>Think-Pair-Share Activity</vt:lpstr>
      <vt:lpstr>Self-Assessment </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Macroeconomics, Tenth Edition</dc:title>
  <dc:subject>Chapter 20: Aggregate Demand and Aggregate Supply</dc:subject>
  <dc:creator/>
  <cp:lastModifiedBy/>
  <cp:revision>61</cp:revision>
  <dcterms:created xsi:type="dcterms:W3CDTF">2022-07-21T17:39:44Z</dcterms:created>
  <dcterms:modified xsi:type="dcterms:W3CDTF">2023-02-28T10:15:51Z</dcterms:modified>
  <cp:category>Accessible PPT</cp:category>
</cp:coreProperties>
</file>