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6.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7.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8.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9.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0.xml" ContentType="application/vnd.openxmlformats-officedocument.presentationml.tags+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25" r:id="rId1"/>
  </p:sldMasterIdLst>
  <p:notesMasterIdLst>
    <p:notesMasterId r:id="rId57"/>
  </p:notesMasterIdLst>
  <p:handoutMasterIdLst>
    <p:handoutMasterId r:id="rId58"/>
  </p:handoutMasterIdLst>
  <p:sldIdLst>
    <p:sldId id="703" r:id="rId2"/>
    <p:sldId id="370" r:id="rId3"/>
    <p:sldId id="417" r:id="rId4"/>
    <p:sldId id="418" r:id="rId5"/>
    <p:sldId id="373" r:id="rId6"/>
    <p:sldId id="720" r:id="rId7"/>
    <p:sldId id="722" r:id="rId8"/>
    <p:sldId id="721" r:id="rId9"/>
    <p:sldId id="670" r:id="rId10"/>
    <p:sldId id="766" r:id="rId11"/>
    <p:sldId id="760" r:id="rId12"/>
    <p:sldId id="761" r:id="rId13"/>
    <p:sldId id="723" r:id="rId14"/>
    <p:sldId id="724" r:id="rId15"/>
    <p:sldId id="725" r:id="rId16"/>
    <p:sldId id="754" r:id="rId17"/>
    <p:sldId id="755" r:id="rId18"/>
    <p:sldId id="717" r:id="rId19"/>
    <p:sldId id="767" r:id="rId20"/>
    <p:sldId id="729" r:id="rId21"/>
    <p:sldId id="718" r:id="rId22"/>
    <p:sldId id="732" r:id="rId23"/>
    <p:sldId id="762" r:id="rId24"/>
    <p:sldId id="763" r:id="rId25"/>
    <p:sldId id="734" r:id="rId26"/>
    <p:sldId id="735" r:id="rId27"/>
    <p:sldId id="398" r:id="rId28"/>
    <p:sldId id="737" r:id="rId29"/>
    <p:sldId id="738" r:id="rId30"/>
    <p:sldId id="739" r:id="rId31"/>
    <p:sldId id="756" r:id="rId32"/>
    <p:sldId id="757" r:id="rId33"/>
    <p:sldId id="769" r:id="rId34"/>
    <p:sldId id="716" r:id="rId35"/>
    <p:sldId id="743" r:id="rId36"/>
    <p:sldId id="744" r:id="rId37"/>
    <p:sldId id="719" r:id="rId38"/>
    <p:sldId id="768" r:id="rId39"/>
    <p:sldId id="746" r:id="rId40"/>
    <p:sldId id="764" r:id="rId41"/>
    <p:sldId id="765" r:id="rId42"/>
    <p:sldId id="399" r:id="rId43"/>
    <p:sldId id="747" r:id="rId44"/>
    <p:sldId id="758" r:id="rId45"/>
    <p:sldId id="770" r:id="rId46"/>
    <p:sldId id="759" r:id="rId47"/>
    <p:sldId id="749" r:id="rId48"/>
    <p:sldId id="771" r:id="rId49"/>
    <p:sldId id="750" r:id="rId50"/>
    <p:sldId id="751" r:id="rId51"/>
    <p:sldId id="400" r:id="rId52"/>
    <p:sldId id="752" r:id="rId53"/>
    <p:sldId id="653" r:id="rId54"/>
    <p:sldId id="654" r:id="rId55"/>
    <p:sldId id="368" r:id="rId56"/>
  </p:sldIdLst>
  <p:sldSz cx="12192000" cy="6858000"/>
  <p:notesSz cx="6858000" cy="9144000"/>
  <p:custDataLst>
    <p:tags r:id="rId59"/>
  </p:custDataLst>
  <p:defaultTextStyle>
    <a:defPPr>
      <a:defRPr lang="en-US"/>
    </a:defPPr>
    <a:lvl1pPr algn="l" rtl="0" eaLnBrk="0" fontAlgn="base" hangingPunct="0">
      <a:spcBef>
        <a:spcPct val="0"/>
      </a:spcBef>
      <a:spcAft>
        <a:spcPct val="0"/>
      </a:spcAft>
      <a:defRPr kern="1200">
        <a:solidFill>
          <a:schemeClr val="tx1"/>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9"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2F7C"/>
    <a:srgbClr val="F2F2F2"/>
    <a:srgbClr val="0098D4"/>
    <a:srgbClr val="003865"/>
    <a:srgbClr val="000000"/>
    <a:srgbClr val="004A78"/>
    <a:srgbClr val="006298"/>
    <a:srgbClr val="FF6300"/>
    <a:srgbClr val="E9255F"/>
    <a:srgbClr val="00B8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88" autoAdjust="0"/>
    <p:restoredTop sz="89926" autoAdjust="0"/>
  </p:normalViewPr>
  <p:slideViewPr>
    <p:cSldViewPr snapToGrid="0" snapToObjects="1">
      <p:cViewPr varScale="1">
        <p:scale>
          <a:sx n="61" d="100"/>
          <a:sy n="61" d="100"/>
        </p:scale>
        <p:origin x="800" y="48"/>
      </p:cViewPr>
      <p:guideLst>
        <p:guide orient="horz" pos="2160"/>
        <p:guide pos="3840"/>
      </p:guideLst>
    </p:cSldViewPr>
  </p:slideViewPr>
  <p:outlineViewPr>
    <p:cViewPr>
      <p:scale>
        <a:sx n="33" d="100"/>
        <a:sy n="33" d="100"/>
      </p:scale>
      <p:origin x="0" y="-46476"/>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52" d="100"/>
          <a:sy n="52" d="100"/>
        </p:scale>
        <p:origin x="2862" y="84"/>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66" Type="http://schemas.microsoft.com/office/2018/10/relationships/authors" Target="authors.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ags" Target="../tags/tag15.xml"/><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075504" y="8685213"/>
            <a:ext cx="646682" cy="458787"/>
          </a:xfrm>
          <a:prstGeom prst="rect">
            <a:avLst/>
          </a:prstGeom>
        </p:spPr>
        <p:txBody>
          <a:bodyPr vert="horz" lIns="91440" tIns="45720" rIns="91440" bIns="45720" rtlCol="0" anchor="b"/>
          <a:lstStyle>
            <a:lvl1pPr algn="r">
              <a:defRPr sz="1200"/>
            </a:lvl1pPr>
          </a:lstStyle>
          <a:p>
            <a:fld id="{6767803E-66EE-42CE-8DFB-98553954E472}" type="slidenum">
              <a:rPr lang="en-US" sz="1000" smtClean="0">
                <a:solidFill>
                  <a:schemeClr val="bg1">
                    <a:lumMod val="50000"/>
                  </a:schemeClr>
                </a:solidFill>
                <a:latin typeface="Arial" panose="020B0604020202020204" pitchFamily="34" charset="0"/>
                <a:cs typeface="Arial" panose="020B0604020202020204" pitchFamily="34" charset="0"/>
              </a:rPr>
              <a:pPr/>
              <a:t>‹#›</a:t>
            </a:fld>
            <a:endParaRPr lang="en-US" sz="1000" dirty="0">
              <a:solidFill>
                <a:schemeClr val="bg1">
                  <a:lumMod val="50000"/>
                </a:schemeClr>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455392BA-16D5-4BCB-8BB3-D7B53B67DB8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74311" y="155512"/>
            <a:ext cx="1262321" cy="28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D947FD3A-2300-48D5-81E3-9406328116EE}"/>
              </a:ext>
            </a:extLst>
          </p:cNvPr>
          <p:cNvSpPr txBox="1"/>
          <p:nvPr/>
        </p:nvSpPr>
        <p:spPr>
          <a:xfrm>
            <a:off x="135896" y="8922557"/>
            <a:ext cx="6262949" cy="200055"/>
          </a:xfrm>
          <a:prstGeom prst="rect">
            <a:avLst/>
          </a:prstGeom>
          <a:noFill/>
        </p:spPr>
        <p:txBody>
          <a:bodyPr wrap="square" rtlCol="0">
            <a:spAutoFit/>
          </a:bodyPr>
          <a:lstStyle/>
          <a:p>
            <a:pPr algn="ctr"/>
            <a:r>
              <a:rPr lang="en-US" sz="700" dirty="0">
                <a:solidFill>
                  <a:schemeClr val="bg1">
                    <a:lumMod val="50000"/>
                  </a:schemeClr>
                </a:solidFill>
                <a:latin typeface="Arial" panose="020B0604020202020204" pitchFamily="34" charset="0"/>
                <a:cs typeface="Arial" panose="020B0604020202020204" pitchFamily="34" charset="0"/>
              </a:rPr>
              <a:t>©2019</a:t>
            </a:r>
            <a:r>
              <a:rPr lang="en-US" sz="700" baseline="0" dirty="0">
                <a:solidFill>
                  <a:schemeClr val="bg1">
                    <a:lumMod val="50000"/>
                  </a:schemeClr>
                </a:solidFill>
                <a:latin typeface="Arial" panose="020B0604020202020204" pitchFamily="34" charset="0"/>
                <a:cs typeface="Arial" panose="020B0604020202020204" pitchFamily="34" charset="0"/>
              </a:rPr>
              <a:t> </a:t>
            </a:r>
            <a:r>
              <a:rPr lang="en-US" sz="700" dirty="0">
                <a:solidFill>
                  <a:schemeClr val="bg1">
                    <a:lumMod val="50000"/>
                  </a:schemeClr>
                </a:solidFill>
                <a:latin typeface="Arial" panose="020B0604020202020204" pitchFamily="34" charset="0"/>
                <a:cs typeface="Arial" panose="020B0604020202020204" pitchFamily="34" charset="0"/>
              </a:rPr>
              <a:t>Cengage Learning. All Rights Reserved. May not be scanned, copied or duplicated, or posted to a publicly accessible website, in whole or in part.</a:t>
            </a:r>
          </a:p>
        </p:txBody>
      </p:sp>
    </p:spTree>
    <p:custDataLst>
      <p:tags r:id="rId2"/>
    </p:custDataLst>
    <p:extLst>
      <p:ext uri="{BB962C8B-B14F-4D97-AF65-F5344CB8AC3E}">
        <p14:creationId xmlns:p14="http://schemas.microsoft.com/office/powerpoint/2010/main" val="21762102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685800" y="630237"/>
            <a:ext cx="3778647" cy="2125489"/>
          </a:xfrm>
          <a:prstGeom prst="rect">
            <a:avLst/>
          </a:prstGeom>
          <a:noFill/>
          <a:ln w="12700">
            <a:solidFill>
              <a:schemeClr val="bg1">
                <a:lumMod val="65000"/>
              </a:schemeClr>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2993721"/>
            <a:ext cx="5486400" cy="5520042"/>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Slide Number Placeholder 6"/>
          <p:cNvSpPr>
            <a:spLocks noGrp="1"/>
          </p:cNvSpPr>
          <p:nvPr>
            <p:ph type="sldNum" sz="quarter" idx="5"/>
          </p:nvPr>
        </p:nvSpPr>
        <p:spPr>
          <a:xfrm>
            <a:off x="6063017" y="8685213"/>
            <a:ext cx="684212" cy="458787"/>
          </a:xfrm>
          <a:prstGeom prst="rect">
            <a:avLst/>
          </a:prstGeom>
        </p:spPr>
        <p:txBody>
          <a:bodyPr vert="horz" lIns="91440" tIns="45720" rIns="91440" bIns="45720" rtlCol="0" anchor="b"/>
          <a:lstStyle>
            <a:lvl1pPr algn="r" eaLnBrk="1" fontAlgn="auto" hangingPunct="1">
              <a:spcBef>
                <a:spcPts val="0"/>
              </a:spcBef>
              <a:spcAft>
                <a:spcPts val="0"/>
              </a:spcAft>
              <a:defRPr sz="1000">
                <a:solidFill>
                  <a:schemeClr val="bg1">
                    <a:lumMod val="50000"/>
                  </a:schemeClr>
                </a:solidFill>
                <a:latin typeface="Arial" panose="020B0604020202020204" pitchFamily="34" charset="0"/>
                <a:cs typeface="Arial" panose="020B0604020202020204" pitchFamily="34" charset="0"/>
              </a:defRPr>
            </a:lvl1pPr>
          </a:lstStyle>
          <a:p>
            <a:pPr>
              <a:defRPr/>
            </a:pPr>
            <a:fld id="{91CAE60C-72A0-D14D-8733-C13212F694AD}" type="slidenum">
              <a:rPr lang="en-US" smtClean="0"/>
              <a:pPr>
                <a:defRPr/>
              </a:pPr>
              <a:t>‹#›</a:t>
            </a:fld>
            <a:endParaRPr lang="en-US" dirty="0"/>
          </a:p>
        </p:txBody>
      </p:sp>
      <p:pic>
        <p:nvPicPr>
          <p:cNvPr id="8" name="Picture 7">
            <a:extLst>
              <a:ext uri="{FF2B5EF4-FFF2-40B4-BE49-F238E27FC236}">
                <a16:creationId xmlns:a16="http://schemas.microsoft.com/office/drawing/2014/main" id="{A75DDB2F-32A5-4136-BC2E-0D7E0518B46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74311" y="155512"/>
            <a:ext cx="1262321" cy="28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037E5B37-4A58-4B32-B9B0-D824A69A3D97}"/>
              </a:ext>
            </a:extLst>
          </p:cNvPr>
          <p:cNvSpPr txBox="1"/>
          <p:nvPr/>
        </p:nvSpPr>
        <p:spPr>
          <a:xfrm>
            <a:off x="135896" y="8922557"/>
            <a:ext cx="6262949" cy="200055"/>
          </a:xfrm>
          <a:prstGeom prst="rect">
            <a:avLst/>
          </a:prstGeom>
          <a:noFill/>
        </p:spPr>
        <p:txBody>
          <a:bodyPr wrap="square" rtlCol="0">
            <a:spAutoFit/>
          </a:bodyPr>
          <a:lstStyle/>
          <a:p>
            <a:pPr algn="ctr"/>
            <a:r>
              <a:rPr lang="en-US" sz="700" dirty="0">
                <a:solidFill>
                  <a:schemeClr val="bg1">
                    <a:lumMod val="50000"/>
                  </a:schemeClr>
                </a:solidFill>
                <a:latin typeface="Arial" panose="020B0604020202020204" pitchFamily="34" charset="0"/>
                <a:cs typeface="Arial" panose="020B0604020202020204" pitchFamily="34" charset="0"/>
              </a:rPr>
              <a:t>©2019</a:t>
            </a:r>
            <a:r>
              <a:rPr lang="en-US" sz="700" baseline="0" dirty="0">
                <a:solidFill>
                  <a:schemeClr val="bg1">
                    <a:lumMod val="50000"/>
                  </a:schemeClr>
                </a:solidFill>
                <a:latin typeface="Arial" panose="020B0604020202020204" pitchFamily="34" charset="0"/>
                <a:cs typeface="Arial" panose="020B0604020202020204" pitchFamily="34" charset="0"/>
              </a:rPr>
              <a:t> </a:t>
            </a:r>
            <a:r>
              <a:rPr lang="en-US" sz="700" dirty="0">
                <a:solidFill>
                  <a:schemeClr val="bg1">
                    <a:lumMod val="50000"/>
                  </a:schemeClr>
                </a:solidFill>
                <a:latin typeface="Arial" panose="020B0604020202020204" pitchFamily="34" charset="0"/>
                <a:cs typeface="Arial" panose="020B0604020202020204" pitchFamily="34" charset="0"/>
              </a:rPr>
              <a:t>Cengage Learning. All Rights Reserved. May not be scanned, copied or duplicated, or posted to a publicly accessible website, in whole or in part.</a:t>
            </a:r>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225425" indent="-225425" algn="l" rtl="0" eaLnBrk="0" fontAlgn="base" hangingPunct="0">
      <a:spcBef>
        <a:spcPct val="30000"/>
      </a:spcBef>
      <a:spcAft>
        <a:spcPct val="0"/>
      </a:spcAft>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2pPr>
    <a:lvl3pPr marL="688975" indent="-225425" algn="l" rtl="0" eaLnBrk="0" fontAlgn="base" hangingPunct="0">
      <a:spcBef>
        <a:spcPct val="30000"/>
      </a:spcBef>
      <a:spcAft>
        <a:spcPct val="0"/>
      </a:spcAft>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3pPr>
    <a:lvl4pPr marL="1139825" indent="-225425" algn="l" rtl="0" eaLnBrk="0" fontAlgn="base" hangingPunct="0">
      <a:spcBef>
        <a:spcPct val="30000"/>
      </a:spcBef>
      <a:spcAft>
        <a:spcPct val="0"/>
      </a:spcAft>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4pPr>
    <a:lvl5pPr marL="1603375" indent="-225425" algn="l" rtl="0" eaLnBrk="0" fontAlgn="base" hangingPunct="0">
      <a:spcBef>
        <a:spcPct val="30000"/>
      </a:spcBef>
      <a:spcAft>
        <a:spcPct val="0"/>
      </a:spcAft>
      <a:buFont typeface="Courier New" panose="02070309020205020404" pitchFamily="49" charset="0"/>
      <a:buChar char="o"/>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r>
              <a:rPr lang="en-US" sz="1200" dirty="0"/>
              <a:t>The “Ask the Experts” feature provides the opportunity for class discussion. </a:t>
            </a:r>
          </a:p>
          <a:p>
            <a:r>
              <a:rPr lang="en-US" sz="1200" dirty="0"/>
              <a:t>After showing the statement, you can ask your students to choose one of the options: agree, disagree, or uncertain. You can collect their answers in a variety of ways: show of hands, ballot, clicker system, etc. If time permits, you can allow students to group and discuss some of the reasons they chose their answer. </a:t>
            </a:r>
          </a:p>
          <a:p>
            <a:r>
              <a:rPr lang="en-US" sz="1200" dirty="0"/>
              <a:t>Ask the students to share with the class their reasons. Their answers will vary.</a:t>
            </a:r>
          </a:p>
          <a:p>
            <a:endParaRPr lang="en-US" sz="1200" dirty="0"/>
          </a:p>
          <a:p>
            <a:r>
              <a:rPr lang="en-US" sz="1200" dirty="0"/>
              <a:t>You can revisit this Ticket Resale feature (scalping tickets) in Chapter 6, after discussing price controls, when the students will have more tools to analyze it (allowing for tickets resale or making scalping legal removes the binding price ceiling).</a:t>
            </a:r>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45</a:t>
            </a:fld>
            <a:endParaRPr lang="en-US" dirty="0"/>
          </a:p>
        </p:txBody>
      </p:sp>
    </p:spTree>
    <p:extLst>
      <p:ext uri="{BB962C8B-B14F-4D97-AF65-F5344CB8AC3E}">
        <p14:creationId xmlns:p14="http://schemas.microsoft.com/office/powerpoint/2010/main" val="17081364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r>
              <a:rPr lang="en-US" sz="1200" dirty="0"/>
              <a:t>The “Ask the Experts” feature provides the opportunity for class discussion. </a:t>
            </a:r>
          </a:p>
          <a:p>
            <a:r>
              <a:rPr lang="en-US" sz="1200" dirty="0"/>
              <a:t>After showing the statement, you can ask your students to choose one of the options: agree, disagree, or uncertain. You can collect their answers in a variety of ways: show of hands, ballot, clicker system, etc. If time permits, you can allow students to group and discuss some of the reasons they chose their answer. </a:t>
            </a:r>
          </a:p>
          <a:p>
            <a:r>
              <a:rPr lang="en-US" sz="1200" dirty="0"/>
              <a:t>Ask the students to share with the class their reasons. Their answers will vary.</a:t>
            </a:r>
          </a:p>
          <a:p>
            <a:endParaRPr lang="en-US" sz="1200" dirty="0"/>
          </a:p>
          <a:p>
            <a:r>
              <a:rPr lang="en-US" sz="1200" dirty="0"/>
              <a:t>You can revisit this Ticket Resale feature (scalping tickets) in Chapter 6, after discussing price controls, when the students will have more tools to analyze it (allowing for tickets resale or making scalping legal removes the binding price ceiling).</a:t>
            </a:r>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48</a:t>
            </a:fld>
            <a:endParaRPr lang="en-US" dirty="0"/>
          </a:p>
        </p:txBody>
      </p:sp>
    </p:spTree>
    <p:extLst>
      <p:ext uri="{BB962C8B-B14F-4D97-AF65-F5344CB8AC3E}">
        <p14:creationId xmlns:p14="http://schemas.microsoft.com/office/powerpoint/2010/main" val="23811607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51</a:t>
            </a:fld>
            <a:endParaRPr lang="en-US" dirty="0"/>
          </a:p>
        </p:txBody>
      </p:sp>
    </p:spTree>
    <p:extLst>
      <p:ext uri="{BB962C8B-B14F-4D97-AF65-F5344CB8AC3E}">
        <p14:creationId xmlns:p14="http://schemas.microsoft.com/office/powerpoint/2010/main" val="18085600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US" dirty="0">
              <a:solidFill>
                <a:srgbClr val="002060"/>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Suggestion:</a:t>
            </a:r>
            <a:r>
              <a:rPr lang="en-US" baseline="0" dirty="0"/>
              <a:t> For the Think-Pair-Share activities, if time allows, allow students to work in small groups for 5-10 minutes. Then allow student groups to share with other groups or with the entire class</a:t>
            </a:r>
            <a:r>
              <a:rPr lang="en-US" dirty="0"/>
              <a:t>.  Or, you can treat the Think-Pair-Share activity</a:t>
            </a:r>
            <a:r>
              <a:rPr lang="en-US" baseline="0" dirty="0"/>
              <a:t> as an open-to-all in– class discussion.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aseline="0" dirty="0"/>
          </a:p>
          <a:p>
            <a:r>
              <a:rPr lang="en-US" dirty="0">
                <a:solidFill>
                  <a:srgbClr val="002060"/>
                </a:solidFill>
              </a:rPr>
              <a:t>Discussion points:  </a:t>
            </a:r>
          </a:p>
          <a:p>
            <a:pPr marL="237127" indent="-237127">
              <a:buFont typeface="+mj-lt"/>
              <a:buAutoNum type="alphaUcPeriod"/>
            </a:pPr>
            <a:r>
              <a:rPr lang="en-US" dirty="0">
                <a:solidFill>
                  <a:srgbClr val="002060"/>
                </a:solidFill>
              </a:rPr>
              <a:t>The federal funds rate.</a:t>
            </a:r>
          </a:p>
          <a:p>
            <a:pPr marL="237127" indent="-237127">
              <a:buFont typeface="+mj-lt"/>
              <a:buAutoNum type="alphaUcPeriod"/>
            </a:pPr>
            <a:r>
              <a:rPr lang="en-US" dirty="0">
                <a:solidFill>
                  <a:srgbClr val="002060"/>
                </a:solidFill>
              </a:rPr>
              <a:t>They decreased the money supply (or lowered its growth rate).</a:t>
            </a:r>
          </a:p>
          <a:p>
            <a:pPr marL="237127" indent="-237127">
              <a:buFont typeface="+mj-lt"/>
              <a:buAutoNum type="alphaUcPeriod"/>
            </a:pPr>
            <a:r>
              <a:rPr lang="en-US" dirty="0">
                <a:solidFill>
                  <a:srgbClr val="002060"/>
                </a:solidFill>
              </a:rPr>
              <a:t>Because monetary policy acts on the economy with a lag. If the Fed waits until inflation has arrived, the effect of its policy will arrive too late. Thus, the Fed may wish to respond to its forecast of inflation.</a:t>
            </a:r>
          </a:p>
          <a:p>
            <a:pPr marL="237127" indent="-237127">
              <a:buFont typeface="+mj-lt"/>
              <a:buAutoNum type="alphaUcPeriod"/>
            </a:pPr>
            <a:r>
              <a:rPr lang="en-US" dirty="0">
                <a:solidFill>
                  <a:srgbClr val="002060"/>
                </a:solidFill>
              </a:rPr>
              <a:t>Politicians must be responsive to the short-term needs of voters. Monetary policy must take a long-term view and make politically painful decisions when the economy is overheating (when output is above the long-run natural rate). In this case, there is pressure for prices to rise in the future so the standard policy response is to contract aggregate demand now. It is unpopular to “take the punch bowl away just as the party gets going.”</a:t>
            </a:r>
          </a:p>
          <a:p>
            <a:pPr marL="0" indent="0">
              <a:buFont typeface="+mj-lt"/>
              <a:buNone/>
            </a:pPr>
            <a:endParaRPr lang="en-US" dirty="0">
              <a:solidFill>
                <a:srgbClr val="002060"/>
              </a:solidFill>
            </a:endParaRPr>
          </a:p>
          <a:p>
            <a:endParaRPr lang="en-US" dirty="0">
              <a:solidFill>
                <a:srgbClr val="002060"/>
              </a:solidFill>
            </a:endParaRPr>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53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55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5</a:t>
            </a:fld>
            <a:endParaRPr lang="en-US" dirty="0"/>
          </a:p>
        </p:txBody>
      </p:sp>
    </p:spTree>
    <p:extLst>
      <p:ext uri="{BB962C8B-B14F-4D97-AF65-F5344CB8AC3E}">
        <p14:creationId xmlns:p14="http://schemas.microsoft.com/office/powerpoint/2010/main" val="1808560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dirty="0"/>
              <a:t>Y </a:t>
            </a:r>
            <a:r>
              <a:rPr lang="en-US" sz="1200" dirty="0"/>
              <a:t>= real income; </a:t>
            </a:r>
            <a:r>
              <a:rPr lang="en-US" sz="1200" b="1" i="1" dirty="0"/>
              <a:t>r</a:t>
            </a:r>
            <a:r>
              <a:rPr lang="en-US" sz="1200" dirty="0"/>
              <a:t> = interest rate; </a:t>
            </a:r>
            <a:r>
              <a:rPr lang="en-US" sz="1200" b="1" i="1" dirty="0"/>
              <a:t>P</a:t>
            </a:r>
            <a:r>
              <a:rPr lang="en-US" sz="1200" dirty="0"/>
              <a:t> = price level</a:t>
            </a:r>
          </a:p>
          <a:p>
            <a:pPr eaLnBrk="1" hangingPunct="1"/>
            <a:endParaRPr lang="en-US" sz="1200" dirty="0"/>
          </a:p>
          <a:p>
            <a:pPr eaLnBrk="1" hangingPunct="1"/>
            <a:r>
              <a:rPr lang="en-US" sz="1200" dirty="0"/>
              <a:t>You may be reluctant to allocate class time to this activity, when you could much more quickly just give them the answers. But students will learn these concepts better if they have to figure them out. </a:t>
            </a:r>
          </a:p>
          <a:p>
            <a:pPr eaLnBrk="1" hangingPunct="1"/>
            <a:endParaRPr lang="en-US" sz="1200" dirty="0"/>
          </a:p>
          <a:p>
            <a:pPr eaLnBrk="1" hangingPunct="1"/>
            <a:r>
              <a:rPr lang="en-US" sz="1200" dirty="0"/>
              <a:t>Consider having students work in pairs:  each student can “test” his or her answer on the other student, and students can pick apart each other’s answers until they are comfortable that they have the correct reasoning.  This is a very effective learning experience.  </a:t>
            </a:r>
          </a:p>
          <a:p>
            <a:pPr eaLnBrk="1" hangingPunct="1"/>
            <a:endParaRPr lang="en-US" sz="1200" dirty="0"/>
          </a:p>
          <a:p>
            <a:pPr eaLnBrk="1" hangingPunct="1"/>
            <a:r>
              <a:rPr lang="en-US" sz="1200" dirty="0"/>
              <a:t>I suggest allowing 4 minutes of class time for students to formulate their answers.  </a:t>
            </a:r>
          </a:p>
          <a:p>
            <a:pPr eaLnBrk="1" hangingPunct="1"/>
            <a:endParaRPr lang="en-US" sz="1200" dirty="0"/>
          </a:p>
          <a:p>
            <a:pPr eaLnBrk="1" hangingPunct="1"/>
            <a:r>
              <a:rPr lang="en-US" sz="1200" dirty="0"/>
              <a:t>(To motivate students to actually work on the questions during these 4 minutes, you might tell them these questions appeared on exams you have given in this course in the past.)</a:t>
            </a:r>
          </a:p>
          <a:p>
            <a:pPr eaLnBrk="1" hangingPunct="1"/>
            <a:endParaRPr lang="en-US" sz="1200" dirty="0"/>
          </a:p>
          <a:p>
            <a:pPr eaLnBrk="1" hangingPunct="1"/>
            <a:r>
              <a:rPr lang="en-US" sz="1200" dirty="0"/>
              <a:t>During these four minutes, circulate around the room, not only to make yourself available in case any students need help getting started, but also to get a sense of how well students are “getting it.”</a:t>
            </a:r>
          </a:p>
          <a:p>
            <a:pPr eaLnBrk="1" hangingPunct="1"/>
            <a:endParaRPr lang="en-US" sz="1200" dirty="0"/>
          </a:p>
          <a:p>
            <a:pPr eaLnBrk="1" hangingPunct="1"/>
            <a:endParaRPr lang="en-US" sz="1200" dirty="0"/>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11</a:t>
            </a:fld>
            <a:endParaRPr lang="en-US" dirty="0"/>
          </a:p>
        </p:txBody>
      </p:sp>
    </p:spTree>
    <p:extLst>
      <p:ext uri="{BB962C8B-B14F-4D97-AF65-F5344CB8AC3E}">
        <p14:creationId xmlns:p14="http://schemas.microsoft.com/office/powerpoint/2010/main" val="8043040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pPr eaLnBrk="1" hangingPunct="1"/>
            <a:r>
              <a:rPr lang="en-US" sz="1200" dirty="0"/>
              <a:t>This exercise gets students to apply the preceding material on monetary policy and the aggregate demand curve. Determining the correct answers requires students to integrate this material with what they learned in the preceding chapter on the effects of events that shift aggregate demand or aggregate supply.  </a:t>
            </a:r>
          </a:p>
          <a:p>
            <a:pPr eaLnBrk="1" hangingPunct="1"/>
            <a:endParaRPr lang="en-US" sz="1200" dirty="0"/>
          </a:p>
          <a:p>
            <a:pPr eaLnBrk="1" hangingPunct="1"/>
            <a:r>
              <a:rPr lang="en-US" sz="1200" dirty="0"/>
              <a:t>Most students will not find this exercise difficult. </a:t>
            </a:r>
          </a:p>
          <a:p>
            <a:pPr eaLnBrk="1" hangingPunct="1"/>
            <a:endParaRPr lang="en-US" sz="1200" dirty="0"/>
          </a:p>
          <a:p>
            <a:pPr eaLnBrk="1" hangingPunct="1"/>
            <a:r>
              <a:rPr lang="en-US" sz="1200" dirty="0"/>
              <a:t>For each event, assume the economy was initially in a long-run equilibrium before the event occurs. Remind your students that drawing the graph will</a:t>
            </a:r>
            <a:r>
              <a:rPr lang="en-US" sz="1200" baseline="0" dirty="0"/>
              <a:t> help. </a:t>
            </a:r>
            <a:endParaRPr lang="en-US" sz="1200" dirty="0"/>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23</a:t>
            </a:fld>
            <a:endParaRPr lang="en-US" dirty="0"/>
          </a:p>
        </p:txBody>
      </p:sp>
    </p:spTree>
    <p:extLst>
      <p:ext uri="{BB962C8B-B14F-4D97-AF65-F5344CB8AC3E}">
        <p14:creationId xmlns:p14="http://schemas.microsoft.com/office/powerpoint/2010/main" val="7155404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27</a:t>
            </a:fld>
            <a:endParaRPr lang="en-US" dirty="0"/>
          </a:p>
        </p:txBody>
      </p:sp>
    </p:spTree>
    <p:extLst>
      <p:ext uri="{BB962C8B-B14F-4D97-AF65-F5344CB8AC3E}">
        <p14:creationId xmlns:p14="http://schemas.microsoft.com/office/powerpoint/2010/main" val="18085600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pPr eaLnBrk="1" hangingPunct="1"/>
            <a:r>
              <a:rPr lang="en-US" sz="1200" dirty="0"/>
              <a:t>This exercise gets students to apply the preceding material on the effects of fiscal policy on aggregate demand. Give your students a few</a:t>
            </a:r>
            <a:r>
              <a:rPr lang="en-US" sz="1200" baseline="0" dirty="0"/>
              <a:t> minutes to formulate their answers. </a:t>
            </a:r>
            <a:r>
              <a:rPr lang="en-US" sz="1200" dirty="0"/>
              <a:t>  </a:t>
            </a:r>
          </a:p>
          <a:p>
            <a:pPr eaLnBrk="1" hangingPunct="1"/>
            <a:endParaRPr lang="en-US" sz="1200" dirty="0"/>
          </a:p>
          <a:p>
            <a:pPr eaLnBrk="1" hangingPunct="1"/>
            <a:r>
              <a:rPr lang="en-US" sz="1200" dirty="0"/>
              <a:t>Finding the answers requires students use the formula for the multiplier but does not require that students understand the algebraic derivation of this formula.</a:t>
            </a:r>
          </a:p>
          <a:p>
            <a:endParaRPr lang="en-US" sz="1200" dirty="0"/>
          </a:p>
          <a:p>
            <a:pPr defTabSz="966612">
              <a:lnSpc>
                <a:spcPct val="105000"/>
              </a:lnSpc>
              <a:defRPr/>
            </a:pPr>
            <a:endParaRPr lang="en-US" sz="1200" dirty="0"/>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40</a:t>
            </a:fld>
            <a:endParaRPr lang="en-US" dirty="0"/>
          </a:p>
        </p:txBody>
      </p:sp>
    </p:spTree>
    <p:extLst>
      <p:ext uri="{BB962C8B-B14F-4D97-AF65-F5344CB8AC3E}">
        <p14:creationId xmlns:p14="http://schemas.microsoft.com/office/powerpoint/2010/main" val="11047081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42</a:t>
            </a:fld>
            <a:endParaRPr lang="en-US" dirty="0"/>
          </a:p>
        </p:txBody>
      </p:sp>
    </p:spTree>
    <p:extLst>
      <p:ext uri="{BB962C8B-B14F-4D97-AF65-F5344CB8AC3E}">
        <p14:creationId xmlns:p14="http://schemas.microsoft.com/office/powerpoint/2010/main" val="18085600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First Slide)">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5D23111E-2710-4C1A-A7DB-CE3FE7C03336}"/>
              </a:ext>
              <a:ext uri="{C183D7F6-B498-43B3-948B-1728B52AA6E4}">
                <adec:decorative xmlns:adec="http://schemas.microsoft.com/office/drawing/2017/decorative" xmlns="" val="1"/>
              </a:ext>
            </a:extLst>
          </p:cNvPr>
          <p:cNvPicPr>
            <a:picLocks noChangeAspect="1"/>
          </p:cNvPicPr>
          <p:nvPr userDrawn="1"/>
        </p:nvPicPr>
        <p:blipFill>
          <a:blip r:embed="rId3"/>
          <a:srcRect/>
          <a:stretch/>
        </p:blipFill>
        <p:spPr>
          <a:xfrm>
            <a:off x="0" y="0"/>
            <a:ext cx="12192000" cy="6858000"/>
          </a:xfrm>
          <a:prstGeom prst="rect">
            <a:avLst/>
          </a:prstGeom>
        </p:spPr>
      </p:pic>
      <p:sp>
        <p:nvSpPr>
          <p:cNvPr id="2" name="Title"/>
          <p:cNvSpPr>
            <a:spLocks noGrp="1"/>
          </p:cNvSpPr>
          <p:nvPr>
            <p:ph type="ctrTitle" hasCustomPrompt="1"/>
          </p:nvPr>
        </p:nvSpPr>
        <p:spPr>
          <a:xfrm>
            <a:off x="5646420" y="1168663"/>
            <a:ext cx="6104302" cy="2387600"/>
          </a:xfrm>
        </p:spPr>
        <p:txBody>
          <a:bodyPr anchor="b"/>
          <a:lstStyle>
            <a:lvl1pPr algn="l">
              <a:defRPr sz="4800" baseline="0">
                <a:solidFill>
                  <a:schemeClr val="bg1"/>
                </a:solidFill>
              </a:defRPr>
            </a:lvl1pPr>
          </a:lstStyle>
          <a:p>
            <a:r>
              <a:rPr lang="en-US" dirty="0"/>
              <a:t>Title, #e</a:t>
            </a:r>
          </a:p>
        </p:txBody>
      </p:sp>
      <p:sp>
        <p:nvSpPr>
          <p:cNvPr id="3" name="Subtitle 2"/>
          <p:cNvSpPr>
            <a:spLocks noGrp="1"/>
          </p:cNvSpPr>
          <p:nvPr>
            <p:ph type="subTitle" idx="1" hasCustomPrompt="1"/>
          </p:nvPr>
        </p:nvSpPr>
        <p:spPr>
          <a:xfrm>
            <a:off x="5646420" y="3809720"/>
            <a:ext cx="6104302" cy="1424930"/>
          </a:xfrm>
          <a:noFill/>
        </p:spPr>
        <p:txBody>
          <a:bodyPr anchor="t"/>
          <a:lstStyle>
            <a:lvl1pPr marL="0" indent="0" algn="l">
              <a:lnSpc>
                <a:spcPct val="100000"/>
              </a:lnSpc>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Chapter #: Chapter Title</a:t>
            </a:r>
          </a:p>
        </p:txBody>
      </p:sp>
      <p:sp>
        <p:nvSpPr>
          <p:cNvPr id="12" name="Picture Placeholder 11">
            <a:extLst>
              <a:ext uri="{FF2B5EF4-FFF2-40B4-BE49-F238E27FC236}">
                <a16:creationId xmlns:a16="http://schemas.microsoft.com/office/drawing/2014/main" id="{7BF6BBBC-452C-48FA-A1E1-E851567E5383}"/>
              </a:ext>
            </a:extLst>
          </p:cNvPr>
          <p:cNvSpPr>
            <a:spLocks noGrp="1"/>
          </p:cNvSpPr>
          <p:nvPr>
            <p:ph type="pic" sz="quarter" idx="11" hasCustomPrompt="1"/>
          </p:nvPr>
        </p:nvSpPr>
        <p:spPr>
          <a:xfrm>
            <a:off x="475250" y="808037"/>
            <a:ext cx="4713288" cy="5241925"/>
          </a:xfrm>
        </p:spPr>
        <p:txBody>
          <a:bodyPr/>
          <a:lstStyle>
            <a:lvl1pPr marL="0" indent="0">
              <a:buNone/>
              <a:defRPr b="0">
                <a:solidFill>
                  <a:schemeClr val="bg1"/>
                </a:solidFill>
              </a:defRPr>
            </a:lvl1pPr>
          </a:lstStyle>
          <a:p>
            <a:r>
              <a:rPr lang="en-US" dirty="0"/>
              <a:t>Add Image Here</a:t>
            </a:r>
          </a:p>
        </p:txBody>
      </p:sp>
      <p:sp>
        <p:nvSpPr>
          <p:cNvPr id="9" name="Slide Number Placeholder 5">
            <a:extLst>
              <a:ext uri="{FF2B5EF4-FFF2-40B4-BE49-F238E27FC236}">
                <a16:creationId xmlns:a16="http://schemas.microsoft.com/office/drawing/2014/main" id="{6B326DFF-C872-4426-8563-39BC58624663}"/>
              </a:ext>
            </a:extLst>
          </p:cNvPr>
          <p:cNvSpPr txBox="1">
            <a:spLocks/>
          </p:cNvSpPr>
          <p:nvPr userDrawn="1"/>
        </p:nvSpPr>
        <p:spPr>
          <a:xfrm>
            <a:off x="11082189" y="6449054"/>
            <a:ext cx="734291" cy="365760"/>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a:lstStyle>
          <a:p>
            <a:fld id="{963FCBED-9BC8-44C8-B578-C394BC67F972}" type="slidenum">
              <a:rPr lang="en-US" sz="1100" smtClean="0">
                <a:solidFill>
                  <a:schemeClr val="bg1"/>
                </a:solidFill>
                <a:latin typeface="+mn-lt"/>
              </a:rPr>
              <a:pPr/>
              <a:t>‹#›</a:t>
            </a:fld>
            <a:endParaRPr lang="en-US" sz="1100" dirty="0">
              <a:solidFill>
                <a:schemeClr val="bg1"/>
              </a:solidFill>
              <a:latin typeface="+mn-lt"/>
            </a:endParaRPr>
          </a:p>
        </p:txBody>
      </p:sp>
      <p:pic>
        <p:nvPicPr>
          <p:cNvPr id="21" name="Picture 20">
            <a:extLst>
              <a:ext uri="{FF2B5EF4-FFF2-40B4-BE49-F238E27FC236}">
                <a16:creationId xmlns:a16="http://schemas.microsoft.com/office/drawing/2014/main" id="{FDE6C580-026E-426D-A0EE-BDE15B891A0A}"/>
              </a:ext>
              <a:ext uri="{C183D7F6-B498-43B3-948B-1728B52AA6E4}">
                <adec:decorative xmlns:adec="http://schemas.microsoft.com/office/drawing/2017/decorative" xmlns="" val="1"/>
              </a:ext>
            </a:extLst>
          </p:cNvPr>
          <p:cNvPicPr>
            <a:picLocks noChangeAspect="1"/>
          </p:cNvPicPr>
          <p:nvPr userDrawn="1"/>
        </p:nvPicPr>
        <p:blipFill>
          <a:blip r:embed="rId4"/>
          <a:stretch>
            <a:fillRect/>
          </a:stretch>
        </p:blipFill>
        <p:spPr>
          <a:xfrm>
            <a:off x="183087" y="6223885"/>
            <a:ext cx="1820281" cy="610675"/>
          </a:xfrm>
          <a:prstGeom prst="rect">
            <a:avLst/>
          </a:prstGeom>
        </p:spPr>
      </p:pic>
      <p:sp>
        <p:nvSpPr>
          <p:cNvPr id="8" name="Text Placeholder 4">
            <a:extLst>
              <a:ext uri="{FF2B5EF4-FFF2-40B4-BE49-F238E27FC236}">
                <a16:creationId xmlns:a16="http://schemas.microsoft.com/office/drawing/2014/main" id="{003D5908-6DEE-491A-B7D6-1BADE7111ED1}"/>
              </a:ext>
            </a:extLst>
          </p:cNvPr>
          <p:cNvSpPr>
            <a:spLocks noGrp="1"/>
          </p:cNvSpPr>
          <p:nvPr>
            <p:ph type="body" sz="quarter" idx="12" hasCustomPrompt="1"/>
          </p:nvPr>
        </p:nvSpPr>
        <p:spPr>
          <a:xfrm>
            <a:off x="2103120" y="6314136"/>
            <a:ext cx="8961120" cy="457200"/>
          </a:xfrm>
        </p:spPr>
        <p:txBody>
          <a:bodyPr/>
          <a:lstStyle>
            <a:lvl1pPr marL="0" indent="0">
              <a:buNone/>
              <a:defRPr sz="1100">
                <a:solidFill>
                  <a:schemeClr val="bg1"/>
                </a:solidFill>
              </a:defRPr>
            </a:lvl1pPr>
          </a:lstStyle>
          <a:p>
            <a:pPr lvl="0"/>
            <a:r>
              <a:rPr lang="en-US" dirty="0"/>
              <a:t>[Author Name], [Book Title], [#] Edition. © [Insert Year] Cengage. All Rights Reserved. May not be scanned, copied or duplicated, or posted to a publicly accessible website, in whole or in part.</a:t>
            </a:r>
          </a:p>
        </p:txBody>
      </p:sp>
    </p:spTree>
    <p:custDataLst>
      <p:tags r:id="rId1"/>
    </p:custDataLst>
    <p:extLst>
      <p:ext uri="{BB962C8B-B14F-4D97-AF65-F5344CB8AC3E}">
        <p14:creationId xmlns:p14="http://schemas.microsoft.com/office/powerpoint/2010/main" val="16489428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Image/Two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2045728"/>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9" name="Content Placeholder Top"/>
          <p:cNvSpPr>
            <a:spLocks noGrp="1"/>
          </p:cNvSpPr>
          <p:nvPr>
            <p:ph sz="half" idx="2" hasCustomPrompt="1"/>
          </p:nvPr>
        </p:nvSpPr>
        <p:spPr>
          <a:xfrm>
            <a:off x="3624200" y="1825625"/>
            <a:ext cx="8090957" cy="2045728"/>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7" name="Image Placeholder 2">
            <a:extLst>
              <a:ext uri="{FF2B5EF4-FFF2-40B4-BE49-F238E27FC236}">
                <a16:creationId xmlns:a16="http://schemas.microsoft.com/office/drawing/2014/main" id="{9100EECD-9921-43E0-9472-84C089BD629F}"/>
              </a:ext>
            </a:extLst>
          </p:cNvPr>
          <p:cNvSpPr>
            <a:spLocks noGrp="1"/>
          </p:cNvSpPr>
          <p:nvPr>
            <p:ph sz="half" idx="14" hasCustomPrompt="1"/>
          </p:nvPr>
        </p:nvSpPr>
        <p:spPr>
          <a:xfrm>
            <a:off x="476843" y="4132558"/>
            <a:ext cx="2875957" cy="2045727"/>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6" name="Content Placeholder Bottom">
            <a:extLst>
              <a:ext uri="{FF2B5EF4-FFF2-40B4-BE49-F238E27FC236}">
                <a16:creationId xmlns:a16="http://schemas.microsoft.com/office/drawing/2014/main" id="{4003AB72-C071-4875-8D31-00FB47092143}"/>
              </a:ext>
            </a:extLst>
          </p:cNvPr>
          <p:cNvSpPr>
            <a:spLocks noGrp="1"/>
          </p:cNvSpPr>
          <p:nvPr>
            <p:ph sz="half" idx="15" hasCustomPrompt="1"/>
          </p:nvPr>
        </p:nvSpPr>
        <p:spPr>
          <a:xfrm>
            <a:off x="3624199" y="4136860"/>
            <a:ext cx="8090957" cy="2045728"/>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2728650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Image/Thre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1217447"/>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9" name="Content Placeholder Top"/>
          <p:cNvSpPr>
            <a:spLocks noGrp="1"/>
          </p:cNvSpPr>
          <p:nvPr>
            <p:ph sz="half" idx="2" hasCustomPrompt="1"/>
          </p:nvPr>
        </p:nvSpPr>
        <p:spPr>
          <a:xfrm>
            <a:off x="3624200" y="1825625"/>
            <a:ext cx="8090957" cy="1217450"/>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a:p>
            <a:pPr lvl="2"/>
            <a:r>
              <a:rPr lang="en-US" dirty="0"/>
              <a:t>Third level</a:t>
            </a:r>
          </a:p>
        </p:txBody>
      </p:sp>
      <p:sp>
        <p:nvSpPr>
          <p:cNvPr id="14" name="Image Placeholder 2">
            <a:extLst>
              <a:ext uri="{FF2B5EF4-FFF2-40B4-BE49-F238E27FC236}">
                <a16:creationId xmlns:a16="http://schemas.microsoft.com/office/drawing/2014/main" id="{329BB347-70F5-49B3-A1D7-9C05C8ED5028}"/>
              </a:ext>
            </a:extLst>
          </p:cNvPr>
          <p:cNvSpPr>
            <a:spLocks noGrp="1"/>
          </p:cNvSpPr>
          <p:nvPr>
            <p:ph sz="half" idx="14" hasCustomPrompt="1"/>
          </p:nvPr>
        </p:nvSpPr>
        <p:spPr>
          <a:xfrm>
            <a:off x="479343" y="3207219"/>
            <a:ext cx="2875957" cy="1217447"/>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15" name="Content Placeholder Middle">
            <a:extLst>
              <a:ext uri="{FF2B5EF4-FFF2-40B4-BE49-F238E27FC236}">
                <a16:creationId xmlns:a16="http://schemas.microsoft.com/office/drawing/2014/main" id="{E344C337-1A6E-4BE6-8E9E-7076FBBEEFAC}"/>
              </a:ext>
            </a:extLst>
          </p:cNvPr>
          <p:cNvSpPr>
            <a:spLocks noGrp="1"/>
          </p:cNvSpPr>
          <p:nvPr>
            <p:ph sz="half" idx="15" hasCustomPrompt="1"/>
          </p:nvPr>
        </p:nvSpPr>
        <p:spPr>
          <a:xfrm>
            <a:off x="3626700" y="3207216"/>
            <a:ext cx="8090957" cy="1217450"/>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a:p>
            <a:pPr lvl="2"/>
            <a:r>
              <a:rPr lang="en-US" dirty="0"/>
              <a:t>Third level</a:t>
            </a:r>
          </a:p>
        </p:txBody>
      </p:sp>
      <p:sp>
        <p:nvSpPr>
          <p:cNvPr id="16" name="Image Placeholder 3">
            <a:extLst>
              <a:ext uri="{FF2B5EF4-FFF2-40B4-BE49-F238E27FC236}">
                <a16:creationId xmlns:a16="http://schemas.microsoft.com/office/drawing/2014/main" id="{A70ED764-0931-4273-A125-CE2D6E0F8A8D}"/>
              </a:ext>
            </a:extLst>
          </p:cNvPr>
          <p:cNvSpPr>
            <a:spLocks noGrp="1"/>
          </p:cNvSpPr>
          <p:nvPr>
            <p:ph sz="half" idx="16" hasCustomPrompt="1"/>
          </p:nvPr>
        </p:nvSpPr>
        <p:spPr>
          <a:xfrm>
            <a:off x="479343" y="4631282"/>
            <a:ext cx="2875957" cy="1217447"/>
          </a:xfrm>
        </p:spPr>
        <p:txBody>
          <a:bodyPr/>
          <a:lstStyle>
            <a:lvl1pPr marL="0" indent="0" algn="l">
              <a:buNone/>
              <a:defRPr/>
            </a:lvl1pPr>
            <a:lvl2pPr marL="457200" indent="0">
              <a:buNone/>
              <a:defRPr/>
            </a:lvl2pPr>
            <a:lvl3pPr marL="914400" indent="0">
              <a:buNone/>
              <a:defRPr/>
            </a:lvl3pPr>
          </a:lstStyle>
          <a:p>
            <a:pPr lvl="0"/>
            <a:r>
              <a:rPr lang="en-US" dirty="0"/>
              <a:t>Image 3</a:t>
            </a:r>
          </a:p>
        </p:txBody>
      </p:sp>
      <p:sp>
        <p:nvSpPr>
          <p:cNvPr id="17" name="Content Placeholder Bottom">
            <a:extLst>
              <a:ext uri="{FF2B5EF4-FFF2-40B4-BE49-F238E27FC236}">
                <a16:creationId xmlns:a16="http://schemas.microsoft.com/office/drawing/2014/main" id="{1A924411-097F-4689-AC4D-9173B40A69F2}"/>
              </a:ext>
            </a:extLst>
          </p:cNvPr>
          <p:cNvSpPr>
            <a:spLocks noGrp="1"/>
          </p:cNvSpPr>
          <p:nvPr>
            <p:ph sz="half" idx="17" hasCustomPrompt="1"/>
          </p:nvPr>
        </p:nvSpPr>
        <p:spPr>
          <a:xfrm>
            <a:off x="3626700" y="4631279"/>
            <a:ext cx="8090957" cy="1217450"/>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a:p>
            <a:pPr lvl="2"/>
            <a:r>
              <a:rPr lang="en-US" dirty="0"/>
              <a:t>Third level</a:t>
            </a:r>
          </a:p>
        </p:txBody>
      </p:sp>
    </p:spTree>
    <p:custDataLst>
      <p:tags r:id="rId1"/>
    </p:custDataLst>
    <p:extLst>
      <p:ext uri="{BB962C8B-B14F-4D97-AF65-F5344CB8AC3E}">
        <p14:creationId xmlns:p14="http://schemas.microsoft.com/office/powerpoint/2010/main" val="950828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ur Image/Four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899814"/>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9" name="Content Placeholder 1"/>
          <p:cNvSpPr>
            <a:spLocks noGrp="1"/>
          </p:cNvSpPr>
          <p:nvPr>
            <p:ph sz="half" idx="2" hasCustomPrompt="1"/>
          </p:nvPr>
        </p:nvSpPr>
        <p:spPr>
          <a:xfrm>
            <a:off x="3624200" y="1825625"/>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
        <p:nvSpPr>
          <p:cNvPr id="10" name="Image Placeholder 2">
            <a:extLst>
              <a:ext uri="{FF2B5EF4-FFF2-40B4-BE49-F238E27FC236}">
                <a16:creationId xmlns:a16="http://schemas.microsoft.com/office/drawing/2014/main" id="{02C25FD2-E251-4DC4-8F30-3EDA9A61D7DC}"/>
              </a:ext>
            </a:extLst>
          </p:cNvPr>
          <p:cNvSpPr>
            <a:spLocks noGrp="1"/>
          </p:cNvSpPr>
          <p:nvPr>
            <p:ph sz="half" idx="14" hasCustomPrompt="1"/>
          </p:nvPr>
        </p:nvSpPr>
        <p:spPr>
          <a:xfrm>
            <a:off x="476843" y="2941438"/>
            <a:ext cx="2875957" cy="899814"/>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11" name="Content Placeholder 2">
            <a:extLst>
              <a:ext uri="{FF2B5EF4-FFF2-40B4-BE49-F238E27FC236}">
                <a16:creationId xmlns:a16="http://schemas.microsoft.com/office/drawing/2014/main" id="{6FFE322F-E595-4582-997C-0A06F238C8D3}"/>
              </a:ext>
            </a:extLst>
          </p:cNvPr>
          <p:cNvSpPr>
            <a:spLocks noGrp="1"/>
          </p:cNvSpPr>
          <p:nvPr>
            <p:ph sz="half" idx="15" hasCustomPrompt="1"/>
          </p:nvPr>
        </p:nvSpPr>
        <p:spPr>
          <a:xfrm>
            <a:off x="3624200" y="2941435"/>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
        <p:nvSpPr>
          <p:cNvPr id="12" name="Image Placeholder 3">
            <a:extLst>
              <a:ext uri="{FF2B5EF4-FFF2-40B4-BE49-F238E27FC236}">
                <a16:creationId xmlns:a16="http://schemas.microsoft.com/office/drawing/2014/main" id="{647E63CA-E745-4DE2-B25A-D398F113EFA6}"/>
              </a:ext>
            </a:extLst>
          </p:cNvPr>
          <p:cNvSpPr>
            <a:spLocks noGrp="1"/>
          </p:cNvSpPr>
          <p:nvPr>
            <p:ph sz="half" idx="16" hasCustomPrompt="1"/>
          </p:nvPr>
        </p:nvSpPr>
        <p:spPr>
          <a:xfrm>
            <a:off x="480444" y="4065961"/>
            <a:ext cx="2875957" cy="899814"/>
          </a:xfrm>
        </p:spPr>
        <p:txBody>
          <a:bodyPr/>
          <a:lstStyle>
            <a:lvl1pPr marL="0" indent="0" algn="l">
              <a:buNone/>
              <a:defRPr/>
            </a:lvl1pPr>
            <a:lvl2pPr marL="457200" indent="0">
              <a:buNone/>
              <a:defRPr/>
            </a:lvl2pPr>
            <a:lvl3pPr marL="914400" indent="0">
              <a:buNone/>
              <a:defRPr/>
            </a:lvl3pPr>
          </a:lstStyle>
          <a:p>
            <a:pPr lvl="0"/>
            <a:r>
              <a:rPr lang="en-US" dirty="0"/>
              <a:t>Image 3</a:t>
            </a:r>
          </a:p>
        </p:txBody>
      </p:sp>
      <p:sp>
        <p:nvSpPr>
          <p:cNvPr id="13" name="Content Placeholder 3">
            <a:extLst>
              <a:ext uri="{FF2B5EF4-FFF2-40B4-BE49-F238E27FC236}">
                <a16:creationId xmlns:a16="http://schemas.microsoft.com/office/drawing/2014/main" id="{EFE66096-5B65-4DD6-9AD6-9E55675E34CD}"/>
              </a:ext>
            </a:extLst>
          </p:cNvPr>
          <p:cNvSpPr>
            <a:spLocks noGrp="1"/>
          </p:cNvSpPr>
          <p:nvPr>
            <p:ph sz="half" idx="17" hasCustomPrompt="1"/>
          </p:nvPr>
        </p:nvSpPr>
        <p:spPr>
          <a:xfrm>
            <a:off x="3627801" y="4065958"/>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
        <p:nvSpPr>
          <p:cNvPr id="14" name="Image Placeholder 4">
            <a:extLst>
              <a:ext uri="{FF2B5EF4-FFF2-40B4-BE49-F238E27FC236}">
                <a16:creationId xmlns:a16="http://schemas.microsoft.com/office/drawing/2014/main" id="{765390A9-B975-43C8-86E6-45E636A649C5}"/>
              </a:ext>
            </a:extLst>
          </p:cNvPr>
          <p:cNvSpPr>
            <a:spLocks noGrp="1"/>
          </p:cNvSpPr>
          <p:nvPr>
            <p:ph sz="half" idx="18" hasCustomPrompt="1"/>
          </p:nvPr>
        </p:nvSpPr>
        <p:spPr>
          <a:xfrm>
            <a:off x="480444" y="5181771"/>
            <a:ext cx="2875957" cy="899814"/>
          </a:xfrm>
        </p:spPr>
        <p:txBody>
          <a:bodyPr/>
          <a:lstStyle>
            <a:lvl1pPr marL="0" indent="0" algn="l">
              <a:buNone/>
              <a:defRPr/>
            </a:lvl1pPr>
            <a:lvl2pPr marL="457200" indent="0">
              <a:buNone/>
              <a:defRPr/>
            </a:lvl2pPr>
            <a:lvl3pPr marL="914400" indent="0">
              <a:buNone/>
              <a:defRPr/>
            </a:lvl3pPr>
          </a:lstStyle>
          <a:p>
            <a:pPr lvl="0"/>
            <a:r>
              <a:rPr lang="en-US" dirty="0"/>
              <a:t>Image 4</a:t>
            </a:r>
          </a:p>
        </p:txBody>
      </p:sp>
      <p:sp>
        <p:nvSpPr>
          <p:cNvPr id="15" name="Content Placeholder 4">
            <a:extLst>
              <a:ext uri="{FF2B5EF4-FFF2-40B4-BE49-F238E27FC236}">
                <a16:creationId xmlns:a16="http://schemas.microsoft.com/office/drawing/2014/main" id="{04B6F74B-2775-4949-A70C-BCBBFE20C3A2}"/>
              </a:ext>
            </a:extLst>
          </p:cNvPr>
          <p:cNvSpPr>
            <a:spLocks noGrp="1"/>
          </p:cNvSpPr>
          <p:nvPr>
            <p:ph sz="half" idx="19" hasCustomPrompt="1"/>
          </p:nvPr>
        </p:nvSpPr>
        <p:spPr>
          <a:xfrm>
            <a:off x="3627801" y="5181768"/>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Tree>
    <p:custDataLst>
      <p:tags r:id="rId1"/>
    </p:custDataLst>
    <p:extLst>
      <p:ext uri="{BB962C8B-B14F-4D97-AF65-F5344CB8AC3E}">
        <p14:creationId xmlns:p14="http://schemas.microsoft.com/office/powerpoint/2010/main" val="2645674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3344969-1137-4EAF-AB8A-FDA4F62A617A}"/>
              </a:ext>
              <a:ext uri="{C183D7F6-B498-43B3-948B-1728B52AA6E4}">
                <adec:decorative xmlns:adec="http://schemas.microsoft.com/office/drawing/2017/decorative" xmlns="" val="1"/>
              </a:ext>
            </a:extLst>
          </p:cNvPr>
          <p:cNvPicPr>
            <a:picLocks noChangeAspect="1"/>
          </p:cNvPicPr>
          <p:nvPr userDrawn="1"/>
        </p:nvPicPr>
        <p:blipFill>
          <a:blip r:embed="rId3"/>
          <a:srcRect/>
          <a:stretch/>
        </p:blipFill>
        <p:spPr>
          <a:xfrm>
            <a:off x="0" y="0"/>
            <a:ext cx="12192000" cy="6858000"/>
          </a:xfrm>
          <a:prstGeom prst="rect">
            <a:avLst/>
          </a:prstGeom>
        </p:spPr>
      </p:pic>
      <p:sp>
        <p:nvSpPr>
          <p:cNvPr id="2" name="Title"/>
          <p:cNvSpPr>
            <a:spLocks noGrp="1"/>
          </p:cNvSpPr>
          <p:nvPr>
            <p:ph type="ctrTitle" hasCustomPrompt="1"/>
          </p:nvPr>
        </p:nvSpPr>
        <p:spPr>
          <a:xfrm>
            <a:off x="914400" y="1153123"/>
            <a:ext cx="10424160" cy="2387600"/>
          </a:xfrm>
        </p:spPr>
        <p:txBody>
          <a:bodyPr anchor="b"/>
          <a:lstStyle>
            <a:lvl1pPr algn="ctr">
              <a:defRPr sz="5400" baseline="0">
                <a:solidFill>
                  <a:schemeClr val="bg1"/>
                </a:solidFill>
              </a:defRPr>
            </a:lvl1pPr>
          </a:lstStyle>
          <a:p>
            <a:r>
              <a:rPr lang="en-US" dirty="0"/>
              <a:t>Unit XX</a:t>
            </a:r>
          </a:p>
        </p:txBody>
      </p:sp>
      <p:sp>
        <p:nvSpPr>
          <p:cNvPr id="3" name="Subtitle 2"/>
          <p:cNvSpPr>
            <a:spLocks noGrp="1"/>
          </p:cNvSpPr>
          <p:nvPr>
            <p:ph type="subTitle" idx="1" hasCustomPrompt="1"/>
          </p:nvPr>
        </p:nvSpPr>
        <p:spPr>
          <a:xfrm>
            <a:off x="914400" y="3809720"/>
            <a:ext cx="10424160" cy="1424930"/>
          </a:xfrm>
          <a:noFill/>
        </p:spPr>
        <p:txBody>
          <a:bodyPr anchor="t"/>
          <a:lstStyle>
            <a:lvl1pPr marL="0" indent="0" algn="ctr">
              <a:lnSpc>
                <a:spcPct val="100000"/>
              </a:lnSpc>
              <a:buNone/>
              <a:defRPr sz="3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Add Unit’s Title Here</a:t>
            </a:r>
          </a:p>
        </p:txBody>
      </p:sp>
      <p:pic>
        <p:nvPicPr>
          <p:cNvPr id="17" name="Picture 16">
            <a:extLst>
              <a:ext uri="{FF2B5EF4-FFF2-40B4-BE49-F238E27FC236}">
                <a16:creationId xmlns:a16="http://schemas.microsoft.com/office/drawing/2014/main" id="{EAF0C6CA-9F2E-439D-8A9B-5B8BD35A9360}"/>
              </a:ext>
              <a:ext uri="{C183D7F6-B498-43B3-948B-1728B52AA6E4}">
                <adec:decorative xmlns:adec="http://schemas.microsoft.com/office/drawing/2017/decorative" xmlns="" val="1"/>
              </a:ext>
            </a:extLst>
          </p:cNvPr>
          <p:cNvPicPr>
            <a:picLocks noChangeAspect="1"/>
          </p:cNvPicPr>
          <p:nvPr userDrawn="1"/>
        </p:nvPicPr>
        <p:blipFill>
          <a:blip r:embed="rId4"/>
          <a:stretch>
            <a:fillRect/>
          </a:stretch>
        </p:blipFill>
        <p:spPr>
          <a:xfrm>
            <a:off x="183087" y="6223885"/>
            <a:ext cx="1820281" cy="610675"/>
          </a:xfrm>
          <a:prstGeom prst="rect">
            <a:avLst/>
          </a:prstGeom>
        </p:spPr>
      </p:pic>
      <p:sp>
        <p:nvSpPr>
          <p:cNvPr id="15" name="Slide Number Placeholder 5">
            <a:extLst>
              <a:ext uri="{FF2B5EF4-FFF2-40B4-BE49-F238E27FC236}">
                <a16:creationId xmlns:a16="http://schemas.microsoft.com/office/drawing/2014/main" id="{8D6FEA2F-362B-4EAB-BFA4-233A863C0DE7}"/>
              </a:ext>
            </a:extLst>
          </p:cNvPr>
          <p:cNvSpPr txBox="1">
            <a:spLocks/>
          </p:cNvSpPr>
          <p:nvPr userDrawn="1"/>
        </p:nvSpPr>
        <p:spPr>
          <a:xfrm>
            <a:off x="11082189" y="6449054"/>
            <a:ext cx="734291" cy="365760"/>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a:lstStyle>
          <a:p>
            <a:fld id="{963FCBED-9BC8-44C8-B578-C394BC67F972}" type="slidenum">
              <a:rPr lang="en-US" sz="1100" smtClean="0">
                <a:solidFill>
                  <a:schemeClr val="bg1"/>
                </a:solidFill>
                <a:latin typeface="+mn-lt"/>
              </a:rPr>
              <a:pPr/>
              <a:t>‹#›</a:t>
            </a:fld>
            <a:endParaRPr lang="en-US" sz="1100" dirty="0">
              <a:solidFill>
                <a:schemeClr val="bg1"/>
              </a:solidFill>
              <a:latin typeface="+mn-lt"/>
            </a:endParaRPr>
          </a:p>
        </p:txBody>
      </p:sp>
      <p:sp>
        <p:nvSpPr>
          <p:cNvPr id="8" name="Copyright">
            <a:extLst>
              <a:ext uri="{FF2B5EF4-FFF2-40B4-BE49-F238E27FC236}">
                <a16:creationId xmlns:a16="http://schemas.microsoft.com/office/drawing/2014/main" id="{8325C049-F017-4762-A74D-824605B67A21}"/>
              </a:ext>
              <a:ext uri="{C183D7F6-B498-43B3-948B-1728B52AA6E4}">
                <adec:decorative xmlns:adec="http://schemas.microsoft.com/office/drawing/2017/decorative" xmlns="" val="1"/>
              </a:ext>
            </a:extLst>
          </p:cNvPr>
          <p:cNvSpPr txBox="1"/>
          <p:nvPr userDrawn="1"/>
        </p:nvSpPr>
        <p:spPr>
          <a:xfrm>
            <a:off x="2103120" y="6314136"/>
            <a:ext cx="896112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1000"/>
              </a:spcBef>
              <a:spcAft>
                <a:spcPts val="800"/>
              </a:spcAft>
              <a:buClr>
                <a:srgbClr val="282F7C"/>
              </a:buClr>
              <a:buSzTx/>
              <a:buFont typeface="Arial" panose="020B0604020202020204" pitchFamily="34" charset="0"/>
              <a:buNone/>
              <a:tabLst/>
              <a:defRPr/>
            </a:pPr>
            <a:r>
              <a:rPr kumimoji="0" lang="en-GB" sz="1200" b="0" i="0" u="none" strike="noStrike" kern="1200" cap="none" spc="0" normalizeH="0" baseline="0" noProof="0" dirty="0">
                <a:ln>
                  <a:noFill/>
                </a:ln>
                <a:solidFill>
                  <a:srgbClr val="FFFFFF"/>
                </a:solidFill>
                <a:effectLst/>
                <a:uLnTx/>
                <a:uFillTx/>
                <a:latin typeface="Work Sans"/>
                <a:ea typeface="+mn-ea"/>
                <a:cs typeface="+mn-cs"/>
              </a:rPr>
              <a:t>Mankiw, Principles of Macroeconomics, Tenth Edition. © 2024 Cengage. All Rights Reserved. May not be scanned, copied or duplicated, or posted to a publicly accessible website, in whole or in part.</a:t>
            </a:r>
          </a:p>
        </p:txBody>
      </p:sp>
    </p:spTree>
    <p:custDataLst>
      <p:tags r:id="rId1"/>
    </p:custDataLst>
    <p:extLst>
      <p:ext uri="{BB962C8B-B14F-4D97-AF65-F5344CB8AC3E}">
        <p14:creationId xmlns:p14="http://schemas.microsoft.com/office/powerpoint/2010/main" val="803553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p:cNvSpPr>
            <a:spLocks noGrp="1"/>
          </p:cNvSpPr>
          <p:nvPr>
            <p:ph idx="1" hasCustomPrompt="1"/>
          </p:nvPr>
        </p:nvSpPr>
        <p:spPr/>
        <p:txBody>
          <a:bodyPr/>
          <a:lstStyle>
            <a:lvl1pPr>
              <a:spcAft>
                <a:spcPts val="800"/>
              </a:spcAft>
              <a:defRPr sz="240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3066196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Left"/>
          <p:cNvSpPr>
            <a:spLocks noGrp="1"/>
          </p:cNvSpPr>
          <p:nvPr>
            <p:ph sz="half" idx="1" hasCustomPrompt="1"/>
          </p:nvPr>
        </p:nvSpPr>
        <p:spPr>
          <a:xfrm>
            <a:off x="476843" y="1825625"/>
            <a:ext cx="5542957"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4" name="Content Placeholder Right">
            <a:extLst>
              <a:ext uri="{C183D7F6-B498-43B3-948B-1728B52AA6E4}">
                <adec:decorative xmlns:adec="http://schemas.microsoft.com/office/drawing/2017/decorative" xmlns="" val="1"/>
              </a:ext>
            </a:extLst>
          </p:cNvPr>
          <p:cNvSpPr>
            <a:spLocks noGrp="1"/>
          </p:cNvSpPr>
          <p:nvPr>
            <p:ph sz="half" idx="2" hasCustomPrompt="1"/>
          </p:nvPr>
        </p:nvSpPr>
        <p:spPr>
          <a:xfrm>
            <a:off x="6172200" y="1825625"/>
            <a:ext cx="5542956"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834274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Left"/>
          <p:cNvSpPr>
            <a:spLocks noGrp="1"/>
          </p:cNvSpPr>
          <p:nvPr>
            <p:ph sz="half" idx="1" hasCustomPrompt="1"/>
          </p:nvPr>
        </p:nvSpPr>
        <p:spPr>
          <a:xfrm>
            <a:off x="476844" y="1825625"/>
            <a:ext cx="3344530"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5" name="Content Placeholder Middle">
            <a:extLst>
              <a:ext uri="{FF2B5EF4-FFF2-40B4-BE49-F238E27FC236}">
                <a16:creationId xmlns:a16="http://schemas.microsoft.com/office/drawing/2014/main" id="{1D13BCCE-AB68-426C-9401-BABA201385F3}"/>
              </a:ext>
            </a:extLst>
          </p:cNvPr>
          <p:cNvSpPr>
            <a:spLocks noGrp="1"/>
          </p:cNvSpPr>
          <p:nvPr>
            <p:ph sz="half" idx="10" hasCustomPrompt="1"/>
          </p:nvPr>
        </p:nvSpPr>
        <p:spPr>
          <a:xfrm>
            <a:off x="4423735" y="1829037"/>
            <a:ext cx="3344530"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4" name="Content Placeholder Right"/>
          <p:cNvSpPr>
            <a:spLocks noGrp="1"/>
          </p:cNvSpPr>
          <p:nvPr>
            <p:ph sz="half" idx="2" hasCustomPrompt="1"/>
          </p:nvPr>
        </p:nvSpPr>
        <p:spPr>
          <a:xfrm>
            <a:off x="8370626" y="1825625"/>
            <a:ext cx="3344530"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a:p>
            <a:pPr lvl="2"/>
            <a:endParaRPr lang="en-US" dirty="0"/>
          </a:p>
        </p:txBody>
      </p:sp>
    </p:spTree>
    <p:custDataLst>
      <p:tags r:id="rId1"/>
    </p:custDataLst>
    <p:extLst>
      <p:ext uri="{BB962C8B-B14F-4D97-AF65-F5344CB8AC3E}">
        <p14:creationId xmlns:p14="http://schemas.microsoft.com/office/powerpoint/2010/main" val="1489189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Subtitle">
    <p:spTree>
      <p:nvGrpSpPr>
        <p:cNvPr id="1" name=""/>
        <p:cNvGrpSpPr/>
        <p:nvPr/>
      </p:nvGrpSpPr>
      <p:grpSpPr>
        <a:xfrm>
          <a:off x="0" y="0"/>
          <a:ext cx="0" cy="0"/>
          <a:chOff x="0" y="0"/>
          <a:chExt cx="0" cy="0"/>
        </a:xfrm>
      </p:grpSpPr>
      <p:sp>
        <p:nvSpPr>
          <p:cNvPr id="8" name="Title"/>
          <p:cNvSpPr>
            <a:spLocks noGrp="1"/>
          </p:cNvSpPr>
          <p:nvPr>
            <p:ph type="title" hasCustomPrompt="1"/>
          </p:nvPr>
        </p:nvSpPr>
        <p:spPr/>
        <p:txBody>
          <a:bodyPr/>
          <a:lstStyle>
            <a:lvl1pPr>
              <a:defRPr/>
            </a:lvl1pPr>
          </a:lstStyle>
          <a:p>
            <a:r>
              <a:rPr lang="en-US" dirty="0"/>
              <a:t>Slide Title</a:t>
            </a:r>
          </a:p>
        </p:txBody>
      </p:sp>
      <p:sp>
        <p:nvSpPr>
          <p:cNvPr id="3" name="Subtitle"/>
          <p:cNvSpPr>
            <a:spLocks noGrp="1"/>
          </p:cNvSpPr>
          <p:nvPr>
            <p:ph sz="half" idx="1" hasCustomPrompt="1"/>
          </p:nvPr>
        </p:nvSpPr>
        <p:spPr>
          <a:xfrm>
            <a:off x="476843" y="1887674"/>
            <a:ext cx="11241915" cy="691143"/>
          </a:xfrm>
        </p:spPr>
        <p:txBody>
          <a:bodyPr/>
          <a:lstStyle>
            <a:lvl1pPr marL="0" indent="0">
              <a:buNone/>
              <a:defRPr sz="2800" b="1"/>
            </a:lvl1pPr>
            <a:lvl2pPr>
              <a:defRPr sz="2800" b="0"/>
            </a:lvl2pPr>
            <a:lvl3pPr>
              <a:defRPr sz="2400" b="0"/>
            </a:lvl3pPr>
          </a:lstStyle>
          <a:p>
            <a:pPr lvl="0"/>
            <a:r>
              <a:rPr lang="en-US" dirty="0"/>
              <a:t>Click to add subtitle</a:t>
            </a:r>
          </a:p>
        </p:txBody>
      </p:sp>
      <p:sp>
        <p:nvSpPr>
          <p:cNvPr id="4" name="Content Placeholder"/>
          <p:cNvSpPr>
            <a:spLocks noGrp="1"/>
          </p:cNvSpPr>
          <p:nvPr>
            <p:ph sz="half" idx="2" hasCustomPrompt="1"/>
          </p:nvPr>
        </p:nvSpPr>
        <p:spPr>
          <a:xfrm>
            <a:off x="476843" y="2677888"/>
            <a:ext cx="11241915" cy="2621900"/>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10" name="Content Placeholder Bottom"/>
          <p:cNvSpPr>
            <a:spLocks noGrp="1"/>
          </p:cNvSpPr>
          <p:nvPr>
            <p:ph type="body" sz="quarter" idx="13" hasCustomPrompt="1"/>
          </p:nvPr>
        </p:nvSpPr>
        <p:spPr>
          <a:xfrm>
            <a:off x="476844" y="5395327"/>
            <a:ext cx="11241914" cy="951787"/>
          </a:xfrm>
        </p:spPr>
        <p:txBody>
          <a:bodyPr/>
          <a:lstStyle>
            <a:lvl1pPr marL="112713" indent="-112713">
              <a:defRPr sz="900" b="0"/>
            </a:lvl1pPr>
            <a:lvl2pPr marL="336550" indent="-112713">
              <a:defRPr sz="900" b="0"/>
            </a:lvl2pPr>
            <a:lvl3pPr marL="685800" indent="-168275">
              <a:defRPr sz="900" b="0"/>
            </a:lvl3pPr>
            <a:lvl4pPr>
              <a:defRPr sz="900" b="0"/>
            </a:lvl4pPr>
            <a:lvl5pPr>
              <a:defRPr sz="900" b="0"/>
            </a:lvl5pPr>
          </a:lstStyle>
          <a:p>
            <a:pPr lvl="0"/>
            <a:r>
              <a:rPr lang="en-US" dirty="0"/>
              <a:t>Click to edit Master text styles</a:t>
            </a:r>
          </a:p>
          <a:p>
            <a:pPr lvl="1"/>
            <a:r>
              <a:rPr lang="en-US" dirty="0"/>
              <a:t>Second level</a:t>
            </a:r>
          </a:p>
          <a:p>
            <a:pPr lvl="2"/>
            <a:r>
              <a:rPr lang="en-US" dirty="0"/>
              <a:t>Third level</a:t>
            </a:r>
          </a:p>
        </p:txBody>
      </p:sp>
    </p:spTree>
    <p:custDataLst>
      <p:tags r:id="rId1"/>
    </p:custDataLst>
    <p:extLst>
      <p:ext uri="{BB962C8B-B14F-4D97-AF65-F5344CB8AC3E}">
        <p14:creationId xmlns:p14="http://schemas.microsoft.com/office/powerpoint/2010/main" val="2380733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Subtitle/Images">
    <p:spTree>
      <p:nvGrpSpPr>
        <p:cNvPr id="1" name=""/>
        <p:cNvGrpSpPr/>
        <p:nvPr/>
      </p:nvGrpSpPr>
      <p:grpSpPr>
        <a:xfrm>
          <a:off x="0" y="0"/>
          <a:ext cx="0" cy="0"/>
          <a:chOff x="0" y="0"/>
          <a:chExt cx="0" cy="0"/>
        </a:xfrm>
      </p:grpSpPr>
      <p:sp>
        <p:nvSpPr>
          <p:cNvPr id="8" name="Title"/>
          <p:cNvSpPr>
            <a:spLocks noGrp="1"/>
          </p:cNvSpPr>
          <p:nvPr>
            <p:ph type="title" hasCustomPrompt="1"/>
          </p:nvPr>
        </p:nvSpPr>
        <p:spPr>
          <a:xfrm>
            <a:off x="476843" y="475488"/>
            <a:ext cx="11241915" cy="1071533"/>
          </a:xfrm>
        </p:spPr>
        <p:txBody>
          <a:bodyPr/>
          <a:lstStyle>
            <a:lvl1pPr>
              <a:defRPr/>
            </a:lvl1pPr>
          </a:lstStyle>
          <a:p>
            <a:r>
              <a:rPr lang="en-US" dirty="0"/>
              <a:t>Slide Title</a:t>
            </a:r>
          </a:p>
        </p:txBody>
      </p:sp>
      <p:sp>
        <p:nvSpPr>
          <p:cNvPr id="3" name="Subtitle"/>
          <p:cNvSpPr>
            <a:spLocks noGrp="1"/>
          </p:cNvSpPr>
          <p:nvPr>
            <p:ph sz="half" idx="1" hasCustomPrompt="1"/>
          </p:nvPr>
        </p:nvSpPr>
        <p:spPr>
          <a:xfrm>
            <a:off x="476843" y="1857694"/>
            <a:ext cx="11241915" cy="691143"/>
          </a:xfrm>
        </p:spPr>
        <p:txBody>
          <a:bodyPr/>
          <a:lstStyle>
            <a:lvl1pPr marL="0" indent="0">
              <a:buNone/>
              <a:defRPr sz="2800" b="1"/>
            </a:lvl1pPr>
            <a:lvl2pPr>
              <a:defRPr sz="2800" b="0"/>
            </a:lvl2pPr>
            <a:lvl3pPr>
              <a:defRPr sz="2400" b="0"/>
            </a:lvl3pPr>
          </a:lstStyle>
          <a:p>
            <a:pPr lvl="0"/>
            <a:r>
              <a:rPr lang="en-US" dirty="0"/>
              <a:t>Click to add subtitle</a:t>
            </a:r>
          </a:p>
        </p:txBody>
      </p:sp>
      <p:sp>
        <p:nvSpPr>
          <p:cNvPr id="4" name="Content Placeholder"/>
          <p:cNvSpPr>
            <a:spLocks noGrp="1"/>
          </p:cNvSpPr>
          <p:nvPr>
            <p:ph sz="half" idx="2" hasCustomPrompt="1"/>
          </p:nvPr>
        </p:nvSpPr>
        <p:spPr>
          <a:xfrm>
            <a:off x="476843" y="2677888"/>
            <a:ext cx="11241915" cy="1505492"/>
          </a:xfrm>
        </p:spPr>
        <p:txBody>
          <a:bodyPr/>
          <a:lstStyle>
            <a:lvl1pPr>
              <a:spcAft>
                <a:spcPts val="800"/>
              </a:spcAft>
              <a:defRPr sz="2400" b="0"/>
            </a:lvl1pPr>
            <a:lvl2pPr>
              <a:spcAft>
                <a:spcPts val="800"/>
              </a:spcAft>
              <a:defRPr sz="2400" b="0"/>
            </a:lvl2pPr>
            <a:lvl3pPr>
              <a:spcAft>
                <a:spcPts val="800"/>
              </a:spcAft>
              <a:defRPr sz="2400" b="0"/>
            </a:lvl3pPr>
          </a:lstStyle>
          <a:p>
            <a:pPr lvl="0"/>
            <a:r>
              <a:rPr lang="en-US" dirty="0"/>
              <a:t>First Level</a:t>
            </a:r>
          </a:p>
          <a:p>
            <a:pPr lvl="1"/>
            <a:r>
              <a:rPr lang="en-US" dirty="0"/>
              <a:t>Second level</a:t>
            </a:r>
          </a:p>
          <a:p>
            <a:pPr lvl="2"/>
            <a:r>
              <a:rPr lang="en-US" dirty="0"/>
              <a:t>Third level</a:t>
            </a:r>
          </a:p>
        </p:txBody>
      </p:sp>
      <p:sp>
        <p:nvSpPr>
          <p:cNvPr id="6" name="Content Placeholder 1">
            <a:extLst>
              <a:ext uri="{FF2B5EF4-FFF2-40B4-BE49-F238E27FC236}">
                <a16:creationId xmlns:a16="http://schemas.microsoft.com/office/drawing/2014/main" id="{B7E0CC24-A3CA-45F3-BF2B-B8EB09000563}"/>
              </a:ext>
            </a:extLst>
          </p:cNvPr>
          <p:cNvSpPr>
            <a:spLocks noGrp="1"/>
          </p:cNvSpPr>
          <p:nvPr>
            <p:ph idx="10" hasCustomPrompt="1"/>
          </p:nvPr>
        </p:nvSpPr>
        <p:spPr>
          <a:xfrm>
            <a:off x="476844" y="4310385"/>
            <a:ext cx="2563240" cy="2024480"/>
          </a:xfrm>
        </p:spPr>
        <p:txBody>
          <a:bodyPr/>
          <a:lstStyle>
            <a:lvl1pPr marL="0" indent="0" algn="ctr">
              <a:buNone/>
              <a:defRPr/>
            </a:lvl1pPr>
          </a:lstStyle>
          <a:p>
            <a:pPr lvl="0"/>
            <a:r>
              <a:rPr lang="en-US" dirty="0"/>
              <a:t>Insert here 1</a:t>
            </a:r>
          </a:p>
        </p:txBody>
      </p:sp>
      <p:sp>
        <p:nvSpPr>
          <p:cNvPr id="7" name="Content Placeholder 2">
            <a:extLst>
              <a:ext uri="{FF2B5EF4-FFF2-40B4-BE49-F238E27FC236}">
                <a16:creationId xmlns:a16="http://schemas.microsoft.com/office/drawing/2014/main" id="{0065DFA3-2F0A-45C7-8124-3D672EB9205A}"/>
              </a:ext>
            </a:extLst>
          </p:cNvPr>
          <p:cNvSpPr>
            <a:spLocks noGrp="1"/>
          </p:cNvSpPr>
          <p:nvPr>
            <p:ph idx="11" hasCustomPrompt="1"/>
          </p:nvPr>
        </p:nvSpPr>
        <p:spPr>
          <a:xfrm>
            <a:off x="3382488" y="4310385"/>
            <a:ext cx="2563240" cy="2024480"/>
          </a:xfrm>
        </p:spPr>
        <p:txBody>
          <a:bodyPr/>
          <a:lstStyle>
            <a:lvl1pPr marL="0" indent="0" algn="ctr">
              <a:buNone/>
              <a:defRPr/>
            </a:lvl1pPr>
          </a:lstStyle>
          <a:p>
            <a:pPr lvl="0"/>
            <a:r>
              <a:rPr lang="en-US" dirty="0"/>
              <a:t>Insert here 2</a:t>
            </a:r>
          </a:p>
        </p:txBody>
      </p:sp>
      <p:sp>
        <p:nvSpPr>
          <p:cNvPr id="9" name="Content Placeholder 3">
            <a:extLst>
              <a:ext uri="{FF2B5EF4-FFF2-40B4-BE49-F238E27FC236}">
                <a16:creationId xmlns:a16="http://schemas.microsoft.com/office/drawing/2014/main" id="{5EAAA4B2-2F70-4899-9014-89954C200D50}"/>
              </a:ext>
            </a:extLst>
          </p:cNvPr>
          <p:cNvSpPr>
            <a:spLocks noGrp="1"/>
          </p:cNvSpPr>
          <p:nvPr>
            <p:ph idx="13" hasCustomPrompt="1"/>
          </p:nvPr>
        </p:nvSpPr>
        <p:spPr>
          <a:xfrm>
            <a:off x="6281896" y="4319291"/>
            <a:ext cx="2563240" cy="2024480"/>
          </a:xfrm>
        </p:spPr>
        <p:txBody>
          <a:bodyPr/>
          <a:lstStyle>
            <a:lvl1pPr marL="0" indent="0" algn="ctr">
              <a:buNone/>
              <a:defRPr/>
            </a:lvl1pPr>
          </a:lstStyle>
          <a:p>
            <a:pPr lvl="0"/>
            <a:r>
              <a:rPr lang="en-US" dirty="0"/>
              <a:t>Insert here 3</a:t>
            </a:r>
          </a:p>
        </p:txBody>
      </p:sp>
      <p:sp>
        <p:nvSpPr>
          <p:cNvPr id="11" name="Content Placeholder 4">
            <a:extLst>
              <a:ext uri="{FF2B5EF4-FFF2-40B4-BE49-F238E27FC236}">
                <a16:creationId xmlns:a16="http://schemas.microsoft.com/office/drawing/2014/main" id="{138B1A98-C967-4B94-B1F7-E158393317F4}"/>
              </a:ext>
            </a:extLst>
          </p:cNvPr>
          <p:cNvSpPr>
            <a:spLocks noGrp="1"/>
          </p:cNvSpPr>
          <p:nvPr>
            <p:ph idx="15" hasCustomPrompt="1"/>
          </p:nvPr>
        </p:nvSpPr>
        <p:spPr>
          <a:xfrm>
            <a:off x="9151916" y="4319291"/>
            <a:ext cx="2563240" cy="2024480"/>
          </a:xfrm>
        </p:spPr>
        <p:txBody>
          <a:bodyPr/>
          <a:lstStyle>
            <a:lvl1pPr marL="0" indent="0" algn="ctr">
              <a:buNone/>
              <a:defRPr/>
            </a:lvl1pPr>
          </a:lstStyle>
          <a:p>
            <a:pPr lvl="0"/>
            <a:r>
              <a:rPr lang="en-US" dirty="0"/>
              <a:t>Insert here 4</a:t>
            </a:r>
          </a:p>
        </p:txBody>
      </p:sp>
    </p:spTree>
    <p:custDataLst>
      <p:tags r:id="rId1"/>
    </p:custDataLst>
    <p:extLst>
      <p:ext uri="{BB962C8B-B14F-4D97-AF65-F5344CB8AC3E}">
        <p14:creationId xmlns:p14="http://schemas.microsoft.com/office/powerpoint/2010/main" val="3888260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ulti Image/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1"/>
          <p:cNvSpPr>
            <a:spLocks noGrp="1"/>
          </p:cNvSpPr>
          <p:nvPr>
            <p:ph idx="1" hasCustomPrompt="1"/>
          </p:nvPr>
        </p:nvSpPr>
        <p:spPr>
          <a:xfrm>
            <a:off x="476844" y="1944375"/>
            <a:ext cx="2563240" cy="2024480"/>
          </a:xfrm>
        </p:spPr>
        <p:txBody>
          <a:bodyPr/>
          <a:lstStyle>
            <a:lvl1pPr marL="0" indent="0" algn="ctr">
              <a:buNone/>
              <a:defRPr/>
            </a:lvl1pPr>
          </a:lstStyle>
          <a:p>
            <a:pPr lvl="0"/>
            <a:r>
              <a:rPr lang="en-US" dirty="0"/>
              <a:t>Insert here 1</a:t>
            </a:r>
          </a:p>
        </p:txBody>
      </p:sp>
      <p:sp>
        <p:nvSpPr>
          <p:cNvPr id="15" name="Content Placeholder 2">
            <a:extLst>
              <a:ext uri="{FF2B5EF4-FFF2-40B4-BE49-F238E27FC236}">
                <a16:creationId xmlns:a16="http://schemas.microsoft.com/office/drawing/2014/main" id="{A951D41C-52EA-4F3C-BC8E-A9309F4EB627}"/>
              </a:ext>
            </a:extLst>
          </p:cNvPr>
          <p:cNvSpPr>
            <a:spLocks noGrp="1"/>
          </p:cNvSpPr>
          <p:nvPr>
            <p:ph idx="11" hasCustomPrompt="1"/>
          </p:nvPr>
        </p:nvSpPr>
        <p:spPr>
          <a:xfrm>
            <a:off x="3382488" y="1944375"/>
            <a:ext cx="2563240" cy="2024480"/>
          </a:xfrm>
        </p:spPr>
        <p:txBody>
          <a:bodyPr/>
          <a:lstStyle>
            <a:lvl1pPr marL="0" indent="0" algn="ctr">
              <a:buNone/>
              <a:defRPr/>
            </a:lvl1pPr>
          </a:lstStyle>
          <a:p>
            <a:pPr lvl="0"/>
            <a:r>
              <a:rPr lang="en-US" dirty="0"/>
              <a:t>Insert here 2</a:t>
            </a:r>
          </a:p>
        </p:txBody>
      </p:sp>
      <p:sp>
        <p:nvSpPr>
          <p:cNvPr id="17" name="Content Placeholder 3">
            <a:extLst>
              <a:ext uri="{FF2B5EF4-FFF2-40B4-BE49-F238E27FC236}">
                <a16:creationId xmlns:a16="http://schemas.microsoft.com/office/drawing/2014/main" id="{1CD2ACDE-E8DF-4B19-9DBB-017510EECF31}"/>
              </a:ext>
            </a:extLst>
          </p:cNvPr>
          <p:cNvSpPr>
            <a:spLocks noGrp="1"/>
          </p:cNvSpPr>
          <p:nvPr>
            <p:ph idx="13" hasCustomPrompt="1"/>
          </p:nvPr>
        </p:nvSpPr>
        <p:spPr>
          <a:xfrm>
            <a:off x="6281896" y="1953281"/>
            <a:ext cx="2563240" cy="2024480"/>
          </a:xfrm>
        </p:spPr>
        <p:txBody>
          <a:bodyPr/>
          <a:lstStyle>
            <a:lvl1pPr marL="0" indent="0" algn="ctr">
              <a:buNone/>
              <a:defRPr/>
            </a:lvl1pPr>
          </a:lstStyle>
          <a:p>
            <a:pPr lvl="0"/>
            <a:r>
              <a:rPr lang="en-US" dirty="0"/>
              <a:t>Insert here 3</a:t>
            </a:r>
          </a:p>
        </p:txBody>
      </p:sp>
      <p:sp>
        <p:nvSpPr>
          <p:cNvPr id="19" name="Content Placeholder 4">
            <a:extLst>
              <a:ext uri="{FF2B5EF4-FFF2-40B4-BE49-F238E27FC236}">
                <a16:creationId xmlns:a16="http://schemas.microsoft.com/office/drawing/2014/main" id="{F18F8C24-8F67-4A0C-8E2F-54E8026EAD00}"/>
              </a:ext>
            </a:extLst>
          </p:cNvPr>
          <p:cNvSpPr>
            <a:spLocks noGrp="1"/>
          </p:cNvSpPr>
          <p:nvPr>
            <p:ph idx="15" hasCustomPrompt="1"/>
          </p:nvPr>
        </p:nvSpPr>
        <p:spPr>
          <a:xfrm>
            <a:off x="9151916" y="1953281"/>
            <a:ext cx="2563240" cy="2024480"/>
          </a:xfrm>
        </p:spPr>
        <p:txBody>
          <a:bodyPr/>
          <a:lstStyle>
            <a:lvl1pPr marL="0" indent="0" algn="ctr">
              <a:buNone/>
              <a:defRPr/>
            </a:lvl1pPr>
          </a:lstStyle>
          <a:p>
            <a:pPr lvl="0"/>
            <a:r>
              <a:rPr lang="en-US" dirty="0"/>
              <a:t>Insert here 4</a:t>
            </a:r>
          </a:p>
        </p:txBody>
      </p:sp>
      <p:sp>
        <p:nvSpPr>
          <p:cNvPr id="9" name="Content Placeholder 5">
            <a:extLst>
              <a:ext uri="{FF2B5EF4-FFF2-40B4-BE49-F238E27FC236}">
                <a16:creationId xmlns:a16="http://schemas.microsoft.com/office/drawing/2014/main" id="{1950DDEC-E898-4F6D-A7F2-930A23B3C11F}"/>
              </a:ext>
            </a:extLst>
          </p:cNvPr>
          <p:cNvSpPr>
            <a:spLocks noGrp="1"/>
          </p:cNvSpPr>
          <p:nvPr>
            <p:ph idx="10" hasCustomPrompt="1"/>
          </p:nvPr>
        </p:nvSpPr>
        <p:spPr>
          <a:xfrm>
            <a:off x="476843" y="4128059"/>
            <a:ext cx="2563241" cy="2024480"/>
          </a:xfrm>
        </p:spPr>
        <p:txBody>
          <a:bodyPr/>
          <a:lstStyle>
            <a:lvl1pPr marL="0" indent="0" algn="ctr">
              <a:buNone/>
              <a:defRPr/>
            </a:lvl1pPr>
          </a:lstStyle>
          <a:p>
            <a:pPr lvl="0"/>
            <a:r>
              <a:rPr lang="en-US" dirty="0"/>
              <a:t>Insert here 5</a:t>
            </a:r>
          </a:p>
        </p:txBody>
      </p:sp>
      <p:sp>
        <p:nvSpPr>
          <p:cNvPr id="16" name="Content Placeholder 6">
            <a:extLst>
              <a:ext uri="{FF2B5EF4-FFF2-40B4-BE49-F238E27FC236}">
                <a16:creationId xmlns:a16="http://schemas.microsoft.com/office/drawing/2014/main" id="{B7548D5A-3DFF-4FF5-A587-74246B76C1A7}"/>
              </a:ext>
            </a:extLst>
          </p:cNvPr>
          <p:cNvSpPr>
            <a:spLocks noGrp="1"/>
          </p:cNvSpPr>
          <p:nvPr>
            <p:ph idx="12" hasCustomPrompt="1"/>
          </p:nvPr>
        </p:nvSpPr>
        <p:spPr>
          <a:xfrm>
            <a:off x="3382487" y="4128059"/>
            <a:ext cx="2563241" cy="2024480"/>
          </a:xfrm>
        </p:spPr>
        <p:txBody>
          <a:bodyPr/>
          <a:lstStyle>
            <a:lvl1pPr marL="0" indent="0" algn="ctr">
              <a:buNone/>
              <a:defRPr/>
            </a:lvl1pPr>
          </a:lstStyle>
          <a:p>
            <a:pPr lvl="0"/>
            <a:r>
              <a:rPr lang="en-US" dirty="0"/>
              <a:t>Insert here 6</a:t>
            </a:r>
          </a:p>
        </p:txBody>
      </p:sp>
      <p:sp>
        <p:nvSpPr>
          <p:cNvPr id="18" name="Content Placeholder 7">
            <a:extLst>
              <a:ext uri="{FF2B5EF4-FFF2-40B4-BE49-F238E27FC236}">
                <a16:creationId xmlns:a16="http://schemas.microsoft.com/office/drawing/2014/main" id="{A24E382A-7ED1-49CB-8053-85276CAEB9B2}"/>
              </a:ext>
            </a:extLst>
          </p:cNvPr>
          <p:cNvSpPr>
            <a:spLocks noGrp="1"/>
          </p:cNvSpPr>
          <p:nvPr>
            <p:ph idx="14" hasCustomPrompt="1"/>
          </p:nvPr>
        </p:nvSpPr>
        <p:spPr>
          <a:xfrm>
            <a:off x="6281895" y="4136965"/>
            <a:ext cx="2563241" cy="2024480"/>
          </a:xfrm>
        </p:spPr>
        <p:txBody>
          <a:bodyPr/>
          <a:lstStyle>
            <a:lvl1pPr marL="0" indent="0" algn="ctr">
              <a:buNone/>
              <a:defRPr/>
            </a:lvl1pPr>
          </a:lstStyle>
          <a:p>
            <a:pPr lvl="0"/>
            <a:r>
              <a:rPr lang="en-US" dirty="0"/>
              <a:t>Insert here 7</a:t>
            </a:r>
          </a:p>
        </p:txBody>
      </p:sp>
      <p:sp>
        <p:nvSpPr>
          <p:cNvPr id="20" name="Content Placeholder 8">
            <a:extLst>
              <a:ext uri="{FF2B5EF4-FFF2-40B4-BE49-F238E27FC236}">
                <a16:creationId xmlns:a16="http://schemas.microsoft.com/office/drawing/2014/main" id="{AC6187B3-59CD-4356-83E5-962B5ACC4AEB}"/>
              </a:ext>
            </a:extLst>
          </p:cNvPr>
          <p:cNvSpPr>
            <a:spLocks noGrp="1"/>
          </p:cNvSpPr>
          <p:nvPr>
            <p:ph idx="16" hasCustomPrompt="1"/>
          </p:nvPr>
        </p:nvSpPr>
        <p:spPr>
          <a:xfrm>
            <a:off x="9151915" y="4136965"/>
            <a:ext cx="2563241" cy="2024480"/>
          </a:xfrm>
        </p:spPr>
        <p:txBody>
          <a:bodyPr/>
          <a:lstStyle>
            <a:lvl1pPr marL="0" indent="0" algn="ctr">
              <a:buNone/>
              <a:defRPr/>
            </a:lvl1pPr>
          </a:lstStyle>
          <a:p>
            <a:pPr lvl="0"/>
            <a:r>
              <a:rPr lang="en-US" dirty="0"/>
              <a:t>Insert here 8</a:t>
            </a:r>
          </a:p>
        </p:txBody>
      </p:sp>
    </p:spTree>
    <p:custDataLst>
      <p:tags r:id="rId1"/>
    </p:custDataLst>
    <p:extLst>
      <p:ext uri="{BB962C8B-B14F-4D97-AF65-F5344CB8AC3E}">
        <p14:creationId xmlns:p14="http://schemas.microsoft.com/office/powerpoint/2010/main" val="295870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Image/On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2045728"/>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7" name="Image Placeholder 2">
            <a:extLst>
              <a:ext uri="{FF2B5EF4-FFF2-40B4-BE49-F238E27FC236}">
                <a16:creationId xmlns:a16="http://schemas.microsoft.com/office/drawing/2014/main" id="{9100EECD-9921-43E0-9472-84C089BD629F}"/>
              </a:ext>
            </a:extLst>
          </p:cNvPr>
          <p:cNvSpPr>
            <a:spLocks noGrp="1"/>
          </p:cNvSpPr>
          <p:nvPr>
            <p:ph sz="half" idx="14" hasCustomPrompt="1"/>
          </p:nvPr>
        </p:nvSpPr>
        <p:spPr>
          <a:xfrm>
            <a:off x="476843" y="4132558"/>
            <a:ext cx="2875957" cy="2045727"/>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9" name="Content Placeholder"/>
          <p:cNvSpPr>
            <a:spLocks noGrp="1"/>
          </p:cNvSpPr>
          <p:nvPr>
            <p:ph sz="half" idx="2" hasCustomPrompt="1"/>
          </p:nvPr>
        </p:nvSpPr>
        <p:spPr>
          <a:xfrm>
            <a:off x="3624200" y="1825625"/>
            <a:ext cx="8090957" cy="4351338"/>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2288072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34EF16C-F8E9-4C74-8268-011BE18366AF}"/>
              </a:ext>
              <a:ext uri="{C183D7F6-B498-43B3-948B-1728B52AA6E4}">
                <adec:decorative xmlns:adec="http://schemas.microsoft.com/office/drawing/2017/decorative" xmlns="" val="1"/>
              </a:ext>
            </a:extLst>
          </p:cNvPr>
          <p:cNvSpPr/>
          <p:nvPr userDrawn="1"/>
        </p:nvSpPr>
        <p:spPr>
          <a:xfrm>
            <a:off x="0" y="6176964"/>
            <a:ext cx="12192000" cy="6810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p:cNvSpPr>
            <a:spLocks noGrp="1"/>
          </p:cNvSpPr>
          <p:nvPr>
            <p:ph type="title"/>
          </p:nvPr>
        </p:nvSpPr>
        <p:spPr>
          <a:xfrm>
            <a:off x="476843" y="473245"/>
            <a:ext cx="11241915" cy="1217447"/>
          </a:xfrm>
          <a:prstGeom prst="rect">
            <a:avLst/>
          </a:prstGeom>
        </p:spPr>
        <p:txBody>
          <a:bodyPr vert="horz" lIns="91440" tIns="45720" rIns="91440" bIns="45720" rtlCol="0" anchor="t">
            <a:noAutofit/>
          </a:bodyPr>
          <a:lstStyle/>
          <a:p>
            <a:r>
              <a:rPr lang="en-US" dirty="0"/>
              <a:t>Slide Title</a:t>
            </a:r>
            <a:br>
              <a:rPr lang="en-US" dirty="0"/>
            </a:br>
            <a:endParaRPr lang="en-US" dirty="0"/>
          </a:p>
        </p:txBody>
      </p:sp>
      <p:sp>
        <p:nvSpPr>
          <p:cNvPr id="3" name="Text Placeholder 2"/>
          <p:cNvSpPr>
            <a:spLocks noGrp="1"/>
          </p:cNvSpPr>
          <p:nvPr>
            <p:ph type="body" idx="1"/>
          </p:nvPr>
        </p:nvSpPr>
        <p:spPr>
          <a:xfrm>
            <a:off x="476843" y="1825625"/>
            <a:ext cx="11241915" cy="4351338"/>
          </a:xfrm>
          <a:prstGeom prst="rect">
            <a:avLst/>
          </a:prstGeom>
        </p:spPr>
        <p:txBody>
          <a:bodyPr vert="horz" lIns="91440" tIns="45720" rIns="91440" bIns="45720" rtlCol="0">
            <a:noAutofit/>
          </a:bodyPr>
          <a:lstStyle/>
          <a:p>
            <a:pPr lvl="0"/>
            <a:r>
              <a:rPr lang="en-US" dirty="0"/>
              <a:t>First Level</a:t>
            </a:r>
          </a:p>
          <a:p>
            <a:pPr lvl="1"/>
            <a:r>
              <a:rPr lang="en-US" dirty="0"/>
              <a:t>Second level</a:t>
            </a:r>
          </a:p>
          <a:p>
            <a:pPr lvl="2"/>
            <a:r>
              <a:rPr lang="en-US" dirty="0"/>
              <a:t>Third level</a:t>
            </a:r>
          </a:p>
          <a:p>
            <a:pPr lvl="3"/>
            <a:r>
              <a:rPr lang="en-US" dirty="0"/>
              <a:t>Fourth Level</a:t>
            </a:r>
          </a:p>
        </p:txBody>
      </p:sp>
      <p:pic>
        <p:nvPicPr>
          <p:cNvPr id="14" name="Picture 13">
            <a:extLst>
              <a:ext uri="{FF2B5EF4-FFF2-40B4-BE49-F238E27FC236}">
                <a16:creationId xmlns:a16="http://schemas.microsoft.com/office/drawing/2014/main" id="{E7C5765A-7DA4-4F63-BBF6-FDB000C6FC14}"/>
              </a:ext>
              <a:ext uri="{C183D7F6-B498-43B3-948B-1728B52AA6E4}">
                <adec:decorative xmlns:adec="http://schemas.microsoft.com/office/drawing/2017/decorative" xmlns="" val="1"/>
              </a:ext>
            </a:extLst>
          </p:cNvPr>
          <p:cNvPicPr>
            <a:picLocks noChangeAspect="1"/>
          </p:cNvPicPr>
          <p:nvPr userDrawn="1"/>
        </p:nvPicPr>
        <p:blipFill>
          <a:blip r:embed="rId15"/>
          <a:stretch>
            <a:fillRect/>
          </a:stretch>
        </p:blipFill>
        <p:spPr>
          <a:xfrm>
            <a:off x="183087" y="6223885"/>
            <a:ext cx="1820281" cy="610675"/>
          </a:xfrm>
          <a:prstGeom prst="rect">
            <a:avLst/>
          </a:prstGeom>
        </p:spPr>
      </p:pic>
      <p:sp>
        <p:nvSpPr>
          <p:cNvPr id="7" name="Slide Number Placeholder 5">
            <a:extLst>
              <a:ext uri="{FF2B5EF4-FFF2-40B4-BE49-F238E27FC236}">
                <a16:creationId xmlns:a16="http://schemas.microsoft.com/office/drawing/2014/main" id="{DF3CEB08-7511-4ACD-A0D7-6D08EF1B42A9}"/>
              </a:ext>
            </a:extLst>
          </p:cNvPr>
          <p:cNvSpPr txBox="1">
            <a:spLocks/>
          </p:cNvSpPr>
          <p:nvPr userDrawn="1"/>
        </p:nvSpPr>
        <p:spPr>
          <a:xfrm>
            <a:off x="11082189" y="6449054"/>
            <a:ext cx="734291" cy="365760"/>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a:lstStyle>
          <a:p>
            <a:fld id="{963FCBED-9BC8-44C8-B578-C394BC67F972}" type="slidenum">
              <a:rPr lang="en-US" sz="1100" smtClean="0">
                <a:solidFill>
                  <a:schemeClr val="bg1"/>
                </a:solidFill>
                <a:latin typeface="+mn-lt"/>
              </a:rPr>
              <a:pPr/>
              <a:t>‹#›</a:t>
            </a:fld>
            <a:endParaRPr lang="en-US" sz="1100" dirty="0">
              <a:solidFill>
                <a:schemeClr val="bg1"/>
              </a:solidFill>
              <a:latin typeface="+mn-lt"/>
            </a:endParaRPr>
          </a:p>
        </p:txBody>
      </p:sp>
      <p:sp>
        <p:nvSpPr>
          <p:cNvPr id="9" name="Copyright">
            <a:extLst>
              <a:ext uri="{FF2B5EF4-FFF2-40B4-BE49-F238E27FC236}">
                <a16:creationId xmlns:a16="http://schemas.microsoft.com/office/drawing/2014/main" id="{17001A5D-F460-4285-BE61-2ADA3C0706C3}"/>
              </a:ext>
              <a:ext uri="{C183D7F6-B498-43B3-948B-1728B52AA6E4}">
                <adec:decorative xmlns:adec="http://schemas.microsoft.com/office/drawing/2017/decorative" xmlns="" val="1"/>
              </a:ext>
            </a:extLst>
          </p:cNvPr>
          <p:cNvSpPr txBox="1"/>
          <p:nvPr userDrawn="1"/>
        </p:nvSpPr>
        <p:spPr>
          <a:xfrm>
            <a:off x="2103120" y="6314136"/>
            <a:ext cx="896112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1000"/>
              </a:spcBef>
              <a:spcAft>
                <a:spcPts val="800"/>
              </a:spcAft>
              <a:buClr>
                <a:srgbClr val="282F7C"/>
              </a:buClr>
              <a:buSzTx/>
              <a:buFont typeface="Arial" panose="020B0604020202020204" pitchFamily="34" charset="0"/>
              <a:buNone/>
              <a:tabLst/>
              <a:defRPr/>
            </a:pPr>
            <a:r>
              <a:rPr kumimoji="0" lang="en-GB" sz="1200" b="0" i="0" u="none" strike="noStrike" kern="1200" cap="none" spc="0" normalizeH="0" baseline="0" noProof="0" dirty="0">
                <a:ln>
                  <a:noFill/>
                </a:ln>
                <a:solidFill>
                  <a:srgbClr val="FFFFFF"/>
                </a:solidFill>
                <a:effectLst/>
                <a:uLnTx/>
                <a:uFillTx/>
                <a:latin typeface="Work Sans"/>
                <a:ea typeface="+mn-ea"/>
                <a:cs typeface="+mn-cs"/>
              </a:rPr>
              <a:t>Mankiw, Principles of Macroeconomics, Tenth Edition. © 2024 Cengage. All Rights Reserved. May not be scanned, copied or duplicated, or posted to a publicly accessible website, in whole or in part.</a:t>
            </a:r>
          </a:p>
        </p:txBody>
      </p:sp>
    </p:spTree>
    <p:custDataLst>
      <p:tags r:id="rId14"/>
    </p:custDataLst>
    <p:extLst>
      <p:ext uri="{BB962C8B-B14F-4D97-AF65-F5344CB8AC3E}">
        <p14:creationId xmlns:p14="http://schemas.microsoft.com/office/powerpoint/2010/main" val="682046013"/>
      </p:ext>
    </p:extLst>
  </p:cSld>
  <p:clrMap bg1="lt1" tx1="dk1" bg2="lt2" tx2="dk2" accent1="accent1" accent2="accent2" accent3="accent3" accent4="accent4" accent5="accent5" accent6="accent6" hlink="hlink" folHlink="folHlink"/>
  <p:sldLayoutIdLst>
    <p:sldLayoutId id="2147483768" r:id="rId1"/>
    <p:sldLayoutId id="2147483763" r:id="rId2"/>
    <p:sldLayoutId id="2147483753" r:id="rId3"/>
    <p:sldLayoutId id="2147483728" r:id="rId4"/>
    <p:sldLayoutId id="2147483736" r:id="rId5"/>
    <p:sldLayoutId id="2147483729" r:id="rId6"/>
    <p:sldLayoutId id="2147483760" r:id="rId7"/>
    <p:sldLayoutId id="2147483730" r:id="rId8"/>
    <p:sldLayoutId id="2147483732" r:id="rId9"/>
    <p:sldLayoutId id="2147483761" r:id="rId10"/>
    <p:sldLayoutId id="2147483737" r:id="rId11"/>
    <p:sldLayoutId id="2147483762" r:id="rId12"/>
  </p:sldLayoutIdLst>
  <p:hf hdr="0" ftr="0" dt="0"/>
  <p:txStyles>
    <p:titleStyle>
      <a:lvl1pPr algn="ctr" defTabSz="914400" rtl="0" eaLnBrk="1" latinLnBrk="0" hangingPunct="1">
        <a:lnSpc>
          <a:spcPct val="9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800"/>
        </a:spcAft>
        <a:buClr>
          <a:schemeClr val="tx1"/>
        </a:buClr>
        <a:buFont typeface="Arial" panose="020B0604020202020204" pitchFamily="34" charset="0"/>
        <a:buChar char="•"/>
        <a:defRPr sz="2400" b="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800"/>
        </a:spcAft>
        <a:buClr>
          <a:schemeClr val="tx1"/>
        </a:buClr>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800"/>
        </a:spcAft>
        <a:buClr>
          <a:schemeClr val="tx1"/>
        </a:buClr>
        <a:buSzPct val="80000"/>
        <a:buFont typeface="Wingdings" panose="05000000000000000000" pitchFamily="2" charset="2"/>
        <a:buChar char="§"/>
        <a:defRPr sz="2400" b="0" kern="1200">
          <a:solidFill>
            <a:schemeClr val="tx1"/>
          </a:solidFill>
          <a:latin typeface="+mn-lt"/>
          <a:ea typeface="+mn-ea"/>
          <a:cs typeface="+mn-cs"/>
        </a:defRPr>
      </a:lvl3pPr>
      <a:lvl4pPr marL="1714500" indent="-342900" algn="l" defTabSz="914400" rtl="0" eaLnBrk="1" latinLnBrk="0" hangingPunct="1">
        <a:lnSpc>
          <a:spcPct val="90000"/>
        </a:lnSpc>
        <a:spcBef>
          <a:spcPts val="500"/>
        </a:spcBef>
        <a:buClr>
          <a:schemeClr val="tx1"/>
        </a:buClr>
        <a:buSzPct val="100000"/>
        <a:buFont typeface="Arial" panose="020B0604020202020204" pitchFamily="34" charset="0"/>
        <a:buChar char="•"/>
        <a:defRPr sz="24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b="1"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20.xml"/><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3E149-A920-418D-BFB8-EC7E1D8232CA}"/>
              </a:ext>
            </a:extLst>
          </p:cNvPr>
          <p:cNvSpPr>
            <a:spLocks noGrp="1"/>
          </p:cNvSpPr>
          <p:nvPr>
            <p:ph type="ctrTitle"/>
          </p:nvPr>
        </p:nvSpPr>
        <p:spPr/>
        <p:txBody>
          <a:bodyPr/>
          <a:lstStyle/>
          <a:p>
            <a:r>
              <a:rPr lang="en-IN" dirty="0"/>
              <a:t>Principles of Macroeconomics, 10e</a:t>
            </a:r>
            <a:endParaRPr lang="en-IN" sz="3600" dirty="0"/>
          </a:p>
        </p:txBody>
      </p:sp>
      <p:sp>
        <p:nvSpPr>
          <p:cNvPr id="3" name="Subtitle 2">
            <a:extLst>
              <a:ext uri="{FF2B5EF4-FFF2-40B4-BE49-F238E27FC236}">
                <a16:creationId xmlns:a16="http://schemas.microsoft.com/office/drawing/2014/main" id="{7DAFF3B2-14DE-4829-903E-CD928D07B323}"/>
              </a:ext>
            </a:extLst>
          </p:cNvPr>
          <p:cNvSpPr>
            <a:spLocks noGrp="1"/>
          </p:cNvSpPr>
          <p:nvPr>
            <p:ph type="subTitle" idx="1"/>
          </p:nvPr>
        </p:nvSpPr>
        <p:spPr>
          <a:xfrm>
            <a:off x="5646420" y="3809720"/>
            <a:ext cx="6104302" cy="1569802"/>
          </a:xfrm>
        </p:spPr>
        <p:txBody>
          <a:bodyPr/>
          <a:lstStyle/>
          <a:p>
            <a:r>
              <a:rPr lang="en-US" b="1" dirty="0"/>
              <a:t>Chapter 21: </a:t>
            </a:r>
            <a:r>
              <a:rPr lang="en-US" dirty="0"/>
              <a:t>The Influence of Monetary and Fiscal Policy on Aggregate Demand</a:t>
            </a:r>
          </a:p>
        </p:txBody>
      </p:sp>
      <p:pic>
        <p:nvPicPr>
          <p:cNvPr id="7" name="Picture Placeholder 3">
            <a:extLst>
              <a:ext uri="{FF2B5EF4-FFF2-40B4-BE49-F238E27FC236}">
                <a16:creationId xmlns:a16="http://schemas.microsoft.com/office/drawing/2014/main" id="{38DE40AE-0D77-4AA5-ACC6-EB415A6F4328}"/>
              </a:ext>
              <a:ext uri="{C183D7F6-B498-43B3-948B-1728B52AA6E4}">
                <adec:decorative xmlns:adec="http://schemas.microsoft.com/office/drawing/2017/decorative" xmlns="" val="1"/>
              </a:ext>
            </a:extLst>
          </p:cNvPr>
          <p:cNvPicPr>
            <a:picLocks noGrp="1" noChangeAspect="1"/>
          </p:cNvPicPr>
          <p:nvPr>
            <p:ph type="pic" sz="quarter" idx="11"/>
          </p:nvPr>
        </p:nvPicPr>
        <p:blipFill>
          <a:blip r:embed="rId2"/>
          <a:stretch>
            <a:fillRect/>
          </a:stretch>
        </p:blipFill>
        <p:spPr>
          <a:xfrm>
            <a:off x="622139" y="619425"/>
            <a:ext cx="4221500" cy="5401865"/>
          </a:xfrm>
          <a:prstGeom prst="rect">
            <a:avLst/>
          </a:prstGeom>
        </p:spPr>
      </p:pic>
      <p:sp>
        <p:nvSpPr>
          <p:cNvPr id="5" name="Text Placeholder 4">
            <a:extLst>
              <a:ext uri="{FF2B5EF4-FFF2-40B4-BE49-F238E27FC236}">
                <a16:creationId xmlns:a16="http://schemas.microsoft.com/office/drawing/2014/main" id="{68691F3B-50A6-4E7C-8572-7E4C405A59FB}"/>
              </a:ext>
            </a:extLst>
          </p:cNvPr>
          <p:cNvSpPr>
            <a:spLocks noGrp="1"/>
          </p:cNvSpPr>
          <p:nvPr>
            <p:ph type="body" sz="quarter" idx="12"/>
          </p:nvPr>
        </p:nvSpPr>
        <p:spPr/>
        <p:txBody>
          <a:bodyPr/>
          <a:lstStyle/>
          <a:p>
            <a:r>
              <a:rPr lang="en-GB" sz="1200" dirty="0"/>
              <a:t>Mankiw, Principles of Macroeconomics, Tenth Edition. © 2024 Cengage. All Rights Reserved. May not be scanned, copied or duplicated, or posted to a publicly accessible website, in whole or in part.</a:t>
            </a:r>
          </a:p>
        </p:txBody>
      </p:sp>
    </p:spTree>
    <p:extLst>
      <p:ext uri="{BB962C8B-B14F-4D97-AF65-F5344CB8AC3E}">
        <p14:creationId xmlns:p14="http://schemas.microsoft.com/office/powerpoint/2010/main" val="17755018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04FD8-811D-C04B-81FD-305D3568F6FB}"/>
              </a:ext>
            </a:extLst>
          </p:cNvPr>
          <p:cNvSpPr>
            <a:spLocks noGrp="1"/>
          </p:cNvSpPr>
          <p:nvPr>
            <p:ph type="title"/>
          </p:nvPr>
        </p:nvSpPr>
        <p:spPr>
          <a:xfrm>
            <a:off x="701040" y="473245"/>
            <a:ext cx="10303291" cy="1217447"/>
          </a:xfrm>
        </p:spPr>
        <p:txBody>
          <a:bodyPr/>
          <a:lstStyle/>
          <a:p>
            <a:r>
              <a:rPr lang="en-US" dirty="0"/>
              <a:t>Figure 1 Equilibrium in the Money Market (2 of 2)</a:t>
            </a:r>
          </a:p>
        </p:txBody>
      </p:sp>
      <p:pic>
        <p:nvPicPr>
          <p:cNvPr id="8" name="Picture 2" descr="The figure plots the market for money using the demand and supply framework.  The graph is shown on a rectangular coordinate system.  The horizontal axis measures the total quantity of money in an economy and is measured in qualitative terms rather than with numerical values.  The vertical axis measures the interest rate in the economy, and ranges from 0 upward, without use of actual numerical values.  The demand for money, labeled Money demand, is plotted as a curve that goes down and to the right linearly.  The supply of money, labeled Money supply is an amount produced by the Fed and is shown as a line perpendicular to the horizontal axis at the quantity fixed by the Fed.  Where the Money demand and Money supply intersect determines the interest rate in the market, which balances the quantity of money available with the quantity of money demanded.  This intersection is labeled the equilibrium interest rate on the vertical axis.    Two other points are noted on the diagram.  One is at a point labeled M super d sub 1 on the horizontal axis, and this is consistent with an interest rate of r sub 1 and is located to the left of the equilibrium money demanded and above the equilibrium interest rate. A second point is noted, in this case, at point M super d sub 2; this is consistent with ant interest rate of r sub 2 and is located to the right of the equilibrium money demanded and below the equilibrium rate. If the interest rate is above or below the equilibrium, factors are set into motion that will lead to the equilibrium as an outcome of the process.">
            <a:extLst>
              <a:ext uri="{FF2B5EF4-FFF2-40B4-BE49-F238E27FC236}">
                <a16:creationId xmlns:a16="http://schemas.microsoft.com/office/drawing/2014/main" id="{78AD4A89-A97B-4300-B1B8-7617A14BED83}"/>
              </a:ext>
            </a:extLst>
          </p:cNvPr>
          <p:cNvPicPr>
            <a:picLocks noGrp="1" noChangeAspect="1"/>
          </p:cNvPicPr>
          <p:nvPr>
            <p:ph idx="1"/>
          </p:nvPr>
        </p:nvPicPr>
        <p:blipFill>
          <a:blip r:embed="rId2"/>
          <a:stretch>
            <a:fillRect/>
          </a:stretch>
        </p:blipFill>
        <p:spPr>
          <a:xfrm>
            <a:off x="2859087" y="1736081"/>
            <a:ext cx="6473826" cy="4301826"/>
          </a:xfrm>
        </p:spPr>
      </p:pic>
    </p:spTree>
    <p:extLst>
      <p:ext uri="{BB962C8B-B14F-4D97-AF65-F5344CB8AC3E}">
        <p14:creationId xmlns:p14="http://schemas.microsoft.com/office/powerpoint/2010/main" val="24063989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B7A19-7668-44A5-539D-368CC7044371}"/>
              </a:ext>
            </a:extLst>
          </p:cNvPr>
          <p:cNvSpPr>
            <a:spLocks noGrp="1"/>
          </p:cNvSpPr>
          <p:nvPr>
            <p:ph type="title"/>
          </p:nvPr>
        </p:nvSpPr>
        <p:spPr/>
        <p:txBody>
          <a:bodyPr/>
          <a:lstStyle/>
          <a:p>
            <a:r>
              <a:rPr lang="en-US" dirty="0"/>
              <a:t>Active Learning 1: Determinants of Money Demand</a:t>
            </a:r>
          </a:p>
        </p:txBody>
      </p:sp>
      <p:sp>
        <p:nvSpPr>
          <p:cNvPr id="3" name="Content Placeholder 2">
            <a:extLst>
              <a:ext uri="{FF2B5EF4-FFF2-40B4-BE49-F238E27FC236}">
                <a16:creationId xmlns:a16="http://schemas.microsoft.com/office/drawing/2014/main" id="{2E3AE150-BBF5-FF48-6DF1-BE34DD88375B}"/>
              </a:ext>
            </a:extLst>
          </p:cNvPr>
          <p:cNvSpPr>
            <a:spLocks noGrp="1"/>
          </p:cNvSpPr>
          <p:nvPr>
            <p:ph idx="1"/>
          </p:nvPr>
        </p:nvSpPr>
        <p:spPr/>
        <p:txBody>
          <a:bodyPr/>
          <a:lstStyle/>
          <a:p>
            <a:r>
              <a:rPr lang="en-US" dirty="0"/>
              <a:t>What happens to money demand in the following two scenarios?</a:t>
            </a:r>
          </a:p>
          <a:p>
            <a:pPr marL="914400" lvl="1" indent="-457200">
              <a:buFont typeface="+mj-lt"/>
              <a:buAutoNum type="alphaUcPeriod"/>
            </a:pPr>
            <a:r>
              <a:rPr lang="en-US" dirty="0"/>
              <a:t>Suppose </a:t>
            </a:r>
            <a:r>
              <a:rPr lang="en-US" i="1" dirty="0"/>
              <a:t>r</a:t>
            </a:r>
            <a:r>
              <a:rPr lang="en-US" dirty="0"/>
              <a:t> rises, but </a:t>
            </a:r>
            <a:r>
              <a:rPr lang="en-US" i="1" dirty="0"/>
              <a:t>Y</a:t>
            </a:r>
            <a:r>
              <a:rPr lang="en-US" dirty="0"/>
              <a:t> and</a:t>
            </a:r>
            <a:r>
              <a:rPr lang="en-US" i="1" dirty="0"/>
              <a:t> P </a:t>
            </a:r>
            <a:r>
              <a:rPr lang="en-US" dirty="0"/>
              <a:t>are unchanged</a:t>
            </a:r>
          </a:p>
          <a:p>
            <a:pPr marL="914400" lvl="1" indent="-457200">
              <a:buFont typeface="+mj-lt"/>
              <a:buAutoNum type="alphaUcPeriod"/>
            </a:pPr>
            <a:r>
              <a:rPr lang="en-US" dirty="0"/>
              <a:t>Suppose </a:t>
            </a:r>
            <a:r>
              <a:rPr lang="en-US" i="1" dirty="0"/>
              <a:t>P</a:t>
            </a:r>
            <a:r>
              <a:rPr lang="en-US" dirty="0"/>
              <a:t> rises, but </a:t>
            </a:r>
            <a:r>
              <a:rPr lang="en-US" i="1" dirty="0"/>
              <a:t>Y</a:t>
            </a:r>
            <a:r>
              <a:rPr lang="en-US" dirty="0"/>
              <a:t> and </a:t>
            </a:r>
            <a:r>
              <a:rPr lang="en-US" i="1" dirty="0"/>
              <a:t>r</a:t>
            </a:r>
            <a:r>
              <a:rPr lang="en-US" dirty="0"/>
              <a:t> are unchanged</a:t>
            </a:r>
          </a:p>
        </p:txBody>
      </p:sp>
    </p:spTree>
    <p:extLst>
      <p:ext uri="{BB962C8B-B14F-4D97-AF65-F5344CB8AC3E}">
        <p14:creationId xmlns:p14="http://schemas.microsoft.com/office/powerpoint/2010/main" val="39360557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0553B-2317-1C83-01B2-D6BEED094227}"/>
              </a:ext>
            </a:extLst>
          </p:cNvPr>
          <p:cNvSpPr>
            <a:spLocks noGrp="1"/>
          </p:cNvSpPr>
          <p:nvPr>
            <p:ph type="title"/>
          </p:nvPr>
        </p:nvSpPr>
        <p:spPr/>
        <p:txBody>
          <a:bodyPr/>
          <a:lstStyle/>
          <a:p>
            <a:r>
              <a:rPr lang="en-US" dirty="0"/>
              <a:t>Active Learning 1: Answers</a:t>
            </a:r>
          </a:p>
        </p:txBody>
      </p:sp>
      <p:sp>
        <p:nvSpPr>
          <p:cNvPr id="3" name="Content Placeholder 2">
            <a:extLst>
              <a:ext uri="{FF2B5EF4-FFF2-40B4-BE49-F238E27FC236}">
                <a16:creationId xmlns:a16="http://schemas.microsoft.com/office/drawing/2014/main" id="{3A81FFD2-3394-9417-DCD1-47CC33A0C147}"/>
              </a:ext>
            </a:extLst>
          </p:cNvPr>
          <p:cNvSpPr>
            <a:spLocks noGrp="1"/>
          </p:cNvSpPr>
          <p:nvPr>
            <p:ph idx="1"/>
          </p:nvPr>
        </p:nvSpPr>
        <p:spPr/>
        <p:txBody>
          <a:bodyPr/>
          <a:lstStyle/>
          <a:p>
            <a:pPr marL="457200" indent="-457200">
              <a:buFont typeface="+mj-lt"/>
              <a:buAutoNum type="alphaUcPeriod"/>
            </a:pPr>
            <a:r>
              <a:rPr lang="en-US" sz="2000" dirty="0"/>
              <a:t>Recall that </a:t>
            </a:r>
            <a:r>
              <a:rPr lang="en-US" sz="2000" i="1" dirty="0"/>
              <a:t>r</a:t>
            </a:r>
            <a:r>
              <a:rPr lang="en-US" sz="2000" dirty="0"/>
              <a:t> is the opportunity cost of holding money</a:t>
            </a:r>
          </a:p>
          <a:p>
            <a:pPr lvl="1">
              <a:buFont typeface="Arial" panose="020B0604020202020204" pitchFamily="34" charset="0"/>
              <a:buChar char="•"/>
            </a:pPr>
            <a:r>
              <a:rPr lang="en-US" sz="2000" dirty="0"/>
              <a:t>An increase in </a:t>
            </a:r>
            <a:r>
              <a:rPr lang="en-US" sz="2000" i="1" dirty="0"/>
              <a:t>r </a:t>
            </a:r>
            <a:r>
              <a:rPr lang="en-US" sz="2000" dirty="0"/>
              <a:t>reduces the quantity of money demanded: Households attempt to buy bonds to take advantage of the higher interest rate</a:t>
            </a:r>
          </a:p>
          <a:p>
            <a:pPr lvl="1">
              <a:buFont typeface="Arial" panose="020B0604020202020204" pitchFamily="34" charset="0"/>
              <a:buChar char="•"/>
            </a:pPr>
            <a:r>
              <a:rPr lang="en-US" sz="2000" dirty="0"/>
              <a:t>Hence, an increase in </a:t>
            </a:r>
            <a:r>
              <a:rPr lang="en-US" sz="2000" i="1" dirty="0"/>
              <a:t>r</a:t>
            </a:r>
            <a:r>
              <a:rPr lang="en-US" sz="2000" dirty="0"/>
              <a:t> causes a decrease in the quantity of money demanded, other things equal</a:t>
            </a:r>
          </a:p>
          <a:p>
            <a:pPr marL="457200" indent="-457200">
              <a:buFont typeface="+mj-lt"/>
              <a:buAutoNum type="alphaUcPeriod"/>
            </a:pPr>
            <a:r>
              <a:rPr lang="en-US" sz="2000" dirty="0"/>
              <a:t>If </a:t>
            </a:r>
            <a:r>
              <a:rPr lang="en-US" sz="2000" i="1" dirty="0"/>
              <a:t>Y</a:t>
            </a:r>
            <a:r>
              <a:rPr lang="en-US" sz="2000" dirty="0"/>
              <a:t> is unchanged, people will want to buy the same amount of goods and services  </a:t>
            </a:r>
          </a:p>
          <a:p>
            <a:pPr lvl="1">
              <a:buFont typeface="Arial" panose="020B0604020202020204" pitchFamily="34" charset="0"/>
              <a:buChar char="•"/>
            </a:pPr>
            <a:r>
              <a:rPr lang="en-US" sz="2000" dirty="0"/>
              <a:t>Since </a:t>
            </a:r>
            <a:r>
              <a:rPr lang="en-US" sz="2000" i="1" dirty="0"/>
              <a:t>P</a:t>
            </a:r>
            <a:r>
              <a:rPr lang="en-US" sz="2000" dirty="0"/>
              <a:t> is higher, they will need more money to do so</a:t>
            </a:r>
          </a:p>
          <a:p>
            <a:pPr lvl="1">
              <a:buFont typeface="Arial" panose="020B0604020202020204" pitchFamily="34" charset="0"/>
              <a:buChar char="•"/>
            </a:pPr>
            <a:r>
              <a:rPr lang="en-US" sz="2000" dirty="0"/>
              <a:t>Hence, an increase in </a:t>
            </a:r>
            <a:r>
              <a:rPr lang="en-US" sz="2000" i="1" dirty="0"/>
              <a:t>P</a:t>
            </a:r>
            <a:r>
              <a:rPr lang="en-US" sz="2000" dirty="0"/>
              <a:t> causes an increase in money demand, other things equal</a:t>
            </a:r>
          </a:p>
        </p:txBody>
      </p:sp>
    </p:spTree>
    <p:extLst>
      <p:ext uri="{BB962C8B-B14F-4D97-AF65-F5344CB8AC3E}">
        <p14:creationId xmlns:p14="http://schemas.microsoft.com/office/powerpoint/2010/main" val="21724134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E74DA-E590-02B0-C82B-9B76B31FE09A}"/>
              </a:ext>
            </a:extLst>
          </p:cNvPr>
          <p:cNvSpPr>
            <a:spLocks noGrp="1"/>
          </p:cNvSpPr>
          <p:nvPr>
            <p:ph type="title"/>
          </p:nvPr>
        </p:nvSpPr>
        <p:spPr/>
        <p:txBody>
          <a:bodyPr/>
          <a:lstStyle/>
          <a:p>
            <a:r>
              <a:rPr lang="en-US" dirty="0"/>
              <a:t>Money Supply</a:t>
            </a:r>
          </a:p>
        </p:txBody>
      </p:sp>
      <p:sp>
        <p:nvSpPr>
          <p:cNvPr id="3" name="Content Placeholder 2">
            <a:extLst>
              <a:ext uri="{FF2B5EF4-FFF2-40B4-BE49-F238E27FC236}">
                <a16:creationId xmlns:a16="http://schemas.microsoft.com/office/drawing/2014/main" id="{539A4FE6-5B9C-3B80-A8A1-22610BC7EC35}"/>
              </a:ext>
            </a:extLst>
          </p:cNvPr>
          <p:cNvSpPr>
            <a:spLocks noGrp="1"/>
          </p:cNvSpPr>
          <p:nvPr>
            <p:ph idx="1"/>
          </p:nvPr>
        </p:nvSpPr>
        <p:spPr/>
        <p:txBody>
          <a:bodyPr/>
          <a:lstStyle/>
          <a:p>
            <a:r>
              <a:rPr lang="en-US" altLang="en-US" dirty="0"/>
              <a:t>Money supply</a:t>
            </a:r>
          </a:p>
          <a:p>
            <a:pPr lvl="1">
              <a:buFont typeface="Arial" panose="020B0604020202020204" pitchFamily="34" charset="0"/>
              <a:buChar char="•"/>
            </a:pPr>
            <a:r>
              <a:rPr lang="en-US" altLang="en-US" dirty="0"/>
              <a:t>Assumed fixed by the Fed, does not depend on interest rate</a:t>
            </a:r>
          </a:p>
          <a:p>
            <a:r>
              <a:rPr lang="en-US" altLang="en-US" dirty="0"/>
              <a:t>Tools the Fed uses to change the money supply</a:t>
            </a:r>
          </a:p>
          <a:p>
            <a:pPr lvl="1">
              <a:buFont typeface="Arial" panose="020B0604020202020204" pitchFamily="34" charset="0"/>
              <a:buChar char="•"/>
            </a:pPr>
            <a:r>
              <a:rPr lang="en-US" altLang="en-US" dirty="0"/>
              <a:t>Open market operations</a:t>
            </a:r>
          </a:p>
          <a:p>
            <a:pPr lvl="1">
              <a:buFont typeface="Arial" panose="020B0604020202020204" pitchFamily="34" charset="0"/>
              <a:buChar char="•"/>
            </a:pPr>
            <a:r>
              <a:rPr lang="en-US" altLang="en-US" dirty="0"/>
              <a:t>Change the interest rate it pays on reserves</a:t>
            </a:r>
          </a:p>
          <a:p>
            <a:pPr lvl="1">
              <a:buFont typeface="Arial" panose="020B0604020202020204" pitchFamily="34" charset="0"/>
              <a:buChar char="•"/>
            </a:pPr>
            <a:r>
              <a:rPr lang="en-US" altLang="en-US" dirty="0"/>
              <a:t>Change reserve requirements </a:t>
            </a:r>
          </a:p>
          <a:p>
            <a:pPr lvl="1">
              <a:buFont typeface="Arial" panose="020B0604020202020204" pitchFamily="34" charset="0"/>
              <a:buChar char="•"/>
            </a:pPr>
            <a:r>
              <a:rPr lang="en-US" altLang="en-US" dirty="0"/>
              <a:t>Change the discount rate</a:t>
            </a:r>
          </a:p>
        </p:txBody>
      </p:sp>
    </p:spTree>
    <p:extLst>
      <p:ext uri="{BB962C8B-B14F-4D97-AF65-F5344CB8AC3E}">
        <p14:creationId xmlns:p14="http://schemas.microsoft.com/office/powerpoint/2010/main" val="42119090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C32D6-4BEE-F4BE-0544-72A66A6B768D}"/>
              </a:ext>
            </a:extLst>
          </p:cNvPr>
          <p:cNvSpPr>
            <a:spLocks noGrp="1"/>
          </p:cNvSpPr>
          <p:nvPr>
            <p:ph type="title"/>
          </p:nvPr>
        </p:nvSpPr>
        <p:spPr/>
        <p:txBody>
          <a:bodyPr/>
          <a:lstStyle/>
          <a:p>
            <a:r>
              <a:rPr lang="en-US" dirty="0"/>
              <a:t>Money Demand</a:t>
            </a:r>
          </a:p>
        </p:txBody>
      </p:sp>
      <p:sp>
        <p:nvSpPr>
          <p:cNvPr id="3" name="Content Placeholder 2">
            <a:extLst>
              <a:ext uri="{FF2B5EF4-FFF2-40B4-BE49-F238E27FC236}">
                <a16:creationId xmlns:a16="http://schemas.microsoft.com/office/drawing/2014/main" id="{138C8D73-5F31-02FD-0295-0CC2E5007A68}"/>
              </a:ext>
            </a:extLst>
          </p:cNvPr>
          <p:cNvSpPr>
            <a:spLocks noGrp="1"/>
          </p:cNvSpPr>
          <p:nvPr>
            <p:ph idx="1"/>
          </p:nvPr>
        </p:nvSpPr>
        <p:spPr/>
        <p:txBody>
          <a:bodyPr/>
          <a:lstStyle/>
          <a:p>
            <a:r>
              <a:rPr lang="en-US" altLang="en-US" dirty="0"/>
              <a:t>Money demand</a:t>
            </a:r>
          </a:p>
          <a:p>
            <a:pPr lvl="1">
              <a:buFont typeface="Arial" panose="020B0604020202020204" pitchFamily="34" charset="0"/>
              <a:buChar char="•"/>
            </a:pPr>
            <a:r>
              <a:rPr lang="en-US" altLang="en-US" dirty="0"/>
              <a:t>Reflects how much wealth people want to hold in liquid form  </a:t>
            </a:r>
          </a:p>
          <a:p>
            <a:pPr lvl="1">
              <a:buFont typeface="Arial" panose="020B0604020202020204" pitchFamily="34" charset="0"/>
              <a:buChar char="•"/>
            </a:pPr>
            <a:r>
              <a:rPr lang="en-US" altLang="en-US" dirty="0"/>
              <a:t>Assume household wealth includes only two assets</a:t>
            </a:r>
          </a:p>
          <a:p>
            <a:pPr lvl="2">
              <a:buFont typeface="Arial" panose="020B0604020202020204" pitchFamily="34" charset="0"/>
              <a:buChar char="•"/>
            </a:pPr>
            <a:r>
              <a:rPr lang="en-US" altLang="en-US" dirty="0"/>
              <a:t>Cash – liquid but pays no interest</a:t>
            </a:r>
          </a:p>
          <a:p>
            <a:pPr lvl="2">
              <a:buFont typeface="Arial" panose="020B0604020202020204" pitchFamily="34" charset="0"/>
              <a:buChar char="•"/>
            </a:pPr>
            <a:r>
              <a:rPr lang="en-US" altLang="en-US" dirty="0"/>
              <a:t>Bonds – pay interest but not as liquid</a:t>
            </a:r>
          </a:p>
          <a:p>
            <a:pPr lvl="1">
              <a:buFont typeface="Arial" panose="020B0604020202020204" pitchFamily="34" charset="0"/>
              <a:buChar char="•"/>
            </a:pPr>
            <a:r>
              <a:rPr lang="en-US" altLang="en-US" dirty="0"/>
              <a:t>A household’s “money demand” reflects its preference for liquidity </a:t>
            </a:r>
            <a:endParaRPr lang="en-US" dirty="0"/>
          </a:p>
        </p:txBody>
      </p:sp>
    </p:spTree>
    <p:extLst>
      <p:ext uri="{BB962C8B-B14F-4D97-AF65-F5344CB8AC3E}">
        <p14:creationId xmlns:p14="http://schemas.microsoft.com/office/powerpoint/2010/main" val="38237685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B34E5-CD23-5290-102A-BCADD64CC6B1}"/>
              </a:ext>
            </a:extLst>
          </p:cNvPr>
          <p:cNvSpPr>
            <a:spLocks noGrp="1"/>
          </p:cNvSpPr>
          <p:nvPr>
            <p:ph type="title"/>
          </p:nvPr>
        </p:nvSpPr>
        <p:spPr/>
        <p:txBody>
          <a:bodyPr/>
          <a:lstStyle/>
          <a:p>
            <a:r>
              <a:rPr lang="en-US" dirty="0"/>
              <a:t>Equilibrium in the Money Market (1 of 2)</a:t>
            </a:r>
          </a:p>
        </p:txBody>
      </p:sp>
      <p:sp>
        <p:nvSpPr>
          <p:cNvPr id="3" name="Content Placeholder 2">
            <a:extLst>
              <a:ext uri="{FF2B5EF4-FFF2-40B4-BE49-F238E27FC236}">
                <a16:creationId xmlns:a16="http://schemas.microsoft.com/office/drawing/2014/main" id="{D7ABD852-97DC-CB22-0C48-77244CAEC03F}"/>
              </a:ext>
            </a:extLst>
          </p:cNvPr>
          <p:cNvSpPr>
            <a:spLocks noGrp="1"/>
          </p:cNvSpPr>
          <p:nvPr>
            <p:ph idx="1"/>
          </p:nvPr>
        </p:nvSpPr>
        <p:spPr/>
        <p:txBody>
          <a:bodyPr/>
          <a:lstStyle/>
          <a:p>
            <a:r>
              <a:rPr lang="en-US" dirty="0"/>
              <a:t>According to the theory of liquidity preference, the interest rate adjusts to balance the supply and demand for money</a:t>
            </a:r>
          </a:p>
          <a:p>
            <a:r>
              <a:rPr lang="en-US" dirty="0"/>
              <a:t>Equilibrium interest rate</a:t>
            </a:r>
          </a:p>
          <a:p>
            <a:pPr lvl="1">
              <a:buFont typeface="Arial" panose="020B0604020202020204" pitchFamily="34" charset="0"/>
              <a:buChar char="•"/>
            </a:pPr>
            <a:r>
              <a:rPr lang="en-US" dirty="0"/>
              <a:t>Quantity of money demanded exactly balances the quantity of money supplied</a:t>
            </a:r>
          </a:p>
        </p:txBody>
      </p:sp>
    </p:spTree>
    <p:extLst>
      <p:ext uri="{BB962C8B-B14F-4D97-AF65-F5344CB8AC3E}">
        <p14:creationId xmlns:p14="http://schemas.microsoft.com/office/powerpoint/2010/main" val="28858841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07A64-E2DF-AD25-C96C-ACD6C3050637}"/>
              </a:ext>
            </a:extLst>
          </p:cNvPr>
          <p:cNvSpPr>
            <a:spLocks noGrp="1"/>
          </p:cNvSpPr>
          <p:nvPr>
            <p:ph type="title"/>
          </p:nvPr>
        </p:nvSpPr>
        <p:spPr/>
        <p:txBody>
          <a:bodyPr/>
          <a:lstStyle/>
          <a:p>
            <a:r>
              <a:rPr lang="en-US" dirty="0"/>
              <a:t>Equilibrium in the Money Market (2 of 2)</a:t>
            </a:r>
          </a:p>
        </p:txBody>
      </p:sp>
      <p:sp>
        <p:nvSpPr>
          <p:cNvPr id="3" name="Content Placeholder 2">
            <a:extLst>
              <a:ext uri="{FF2B5EF4-FFF2-40B4-BE49-F238E27FC236}">
                <a16:creationId xmlns:a16="http://schemas.microsoft.com/office/drawing/2014/main" id="{EC1FF760-193D-A04A-E858-DEC29FCA09CB}"/>
              </a:ext>
            </a:extLst>
          </p:cNvPr>
          <p:cNvSpPr>
            <a:spLocks noGrp="1"/>
          </p:cNvSpPr>
          <p:nvPr>
            <p:ph sz="half" idx="1"/>
          </p:nvPr>
        </p:nvSpPr>
        <p:spPr/>
        <p:txBody>
          <a:bodyPr/>
          <a:lstStyle/>
          <a:p>
            <a:r>
              <a:rPr lang="en-US" dirty="0"/>
              <a:t>If interest rate &gt; equilibrium</a:t>
            </a:r>
          </a:p>
          <a:p>
            <a:pPr lvl="1">
              <a:buFont typeface="Arial" panose="020B0604020202020204" pitchFamily="34" charset="0"/>
              <a:buChar char="•"/>
            </a:pPr>
            <a:r>
              <a:rPr lang="en-US" dirty="0"/>
              <a:t>Quantity of money people want to hold less than quantity supplied</a:t>
            </a:r>
          </a:p>
          <a:p>
            <a:pPr lvl="1">
              <a:buFont typeface="Arial" panose="020B0604020202020204" pitchFamily="34" charset="0"/>
              <a:buChar char="•"/>
            </a:pPr>
            <a:r>
              <a:rPr lang="en-US" dirty="0"/>
              <a:t>People holding the surplus buy interest-bearing assets</a:t>
            </a:r>
          </a:p>
          <a:p>
            <a:pPr lvl="1">
              <a:buFont typeface="Arial" panose="020B0604020202020204" pitchFamily="34" charset="0"/>
              <a:buChar char="•"/>
            </a:pPr>
            <a:r>
              <a:rPr lang="en-US" dirty="0"/>
              <a:t>Interest rate falls</a:t>
            </a:r>
          </a:p>
        </p:txBody>
      </p:sp>
      <p:sp>
        <p:nvSpPr>
          <p:cNvPr id="4" name="Content Placeholder 3">
            <a:extLst>
              <a:ext uri="{FF2B5EF4-FFF2-40B4-BE49-F238E27FC236}">
                <a16:creationId xmlns:a16="http://schemas.microsoft.com/office/drawing/2014/main" id="{98A51D85-9509-4141-2ACA-E5C0E9C1AEDD}"/>
              </a:ext>
            </a:extLst>
          </p:cNvPr>
          <p:cNvSpPr>
            <a:spLocks noGrp="1"/>
          </p:cNvSpPr>
          <p:nvPr>
            <p:ph sz="half" idx="2"/>
          </p:nvPr>
        </p:nvSpPr>
        <p:spPr/>
        <p:txBody>
          <a:bodyPr/>
          <a:lstStyle/>
          <a:p>
            <a:r>
              <a:rPr lang="en-US" dirty="0"/>
              <a:t>If interest rate &lt; equilibrium</a:t>
            </a:r>
          </a:p>
          <a:p>
            <a:pPr lvl="1">
              <a:buFont typeface="Arial" panose="020B0604020202020204" pitchFamily="34" charset="0"/>
              <a:buChar char="•"/>
            </a:pPr>
            <a:r>
              <a:rPr lang="en-US" dirty="0"/>
              <a:t>Quantity of money people want to hold more than quantity supplied</a:t>
            </a:r>
          </a:p>
          <a:p>
            <a:pPr lvl="1">
              <a:buFont typeface="Arial" panose="020B0604020202020204" pitchFamily="34" charset="0"/>
              <a:buChar char="•"/>
            </a:pPr>
            <a:r>
              <a:rPr lang="en-US" dirty="0"/>
              <a:t>People increase their holdings of money sell interest-bearing assets</a:t>
            </a:r>
          </a:p>
          <a:p>
            <a:pPr lvl="1">
              <a:buFont typeface="Arial" panose="020B0604020202020204" pitchFamily="34" charset="0"/>
              <a:buChar char="•"/>
            </a:pPr>
            <a:r>
              <a:rPr lang="en-US" dirty="0"/>
              <a:t>Interest rates rises</a:t>
            </a:r>
          </a:p>
        </p:txBody>
      </p:sp>
    </p:spTree>
    <p:extLst>
      <p:ext uri="{BB962C8B-B14F-4D97-AF65-F5344CB8AC3E}">
        <p14:creationId xmlns:p14="http://schemas.microsoft.com/office/powerpoint/2010/main" val="11543402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28CF7-B2EA-C693-37FE-12CBE6901D6D}"/>
              </a:ext>
            </a:extLst>
          </p:cNvPr>
          <p:cNvSpPr>
            <a:spLocks noGrp="1"/>
          </p:cNvSpPr>
          <p:nvPr>
            <p:ph type="title"/>
          </p:nvPr>
        </p:nvSpPr>
        <p:spPr/>
        <p:txBody>
          <a:bodyPr/>
          <a:lstStyle/>
          <a:p>
            <a:r>
              <a:rPr lang="en-US" dirty="0"/>
              <a:t>The Downward Slope of the Aggregate-Demand Curve</a:t>
            </a:r>
          </a:p>
        </p:txBody>
      </p:sp>
      <p:sp>
        <p:nvSpPr>
          <p:cNvPr id="3" name="Content Placeholder 2">
            <a:extLst>
              <a:ext uri="{FF2B5EF4-FFF2-40B4-BE49-F238E27FC236}">
                <a16:creationId xmlns:a16="http://schemas.microsoft.com/office/drawing/2014/main" id="{3BC0752F-038D-D125-C99F-7C75EC66B2E7}"/>
              </a:ext>
            </a:extLst>
          </p:cNvPr>
          <p:cNvSpPr>
            <a:spLocks noGrp="1"/>
          </p:cNvSpPr>
          <p:nvPr>
            <p:ph idx="1"/>
          </p:nvPr>
        </p:nvSpPr>
        <p:spPr/>
        <p:txBody>
          <a:bodyPr/>
          <a:lstStyle/>
          <a:p>
            <a:r>
              <a:rPr lang="en-US" dirty="0"/>
              <a:t>Negative relationship between the price level and the quantity of goods and services demanded</a:t>
            </a:r>
          </a:p>
          <a:p>
            <a:pPr marL="914400" lvl="1" indent="-457200">
              <a:buFont typeface="+mj-lt"/>
              <a:buAutoNum type="arabicPeriod"/>
            </a:pPr>
            <a:r>
              <a:rPr lang="en-US" dirty="0"/>
              <a:t>A higher price level raises money demand </a:t>
            </a:r>
          </a:p>
          <a:p>
            <a:pPr marL="914400" lvl="1" indent="-457200">
              <a:buFont typeface="+mj-lt"/>
              <a:buAutoNum type="arabicPeriod"/>
            </a:pPr>
            <a:r>
              <a:rPr lang="en-US" dirty="0"/>
              <a:t>Higher money demand leads to a higher interest rate</a:t>
            </a:r>
          </a:p>
          <a:p>
            <a:pPr marL="914400" lvl="1" indent="-457200">
              <a:buFont typeface="+mj-lt"/>
              <a:buAutoNum type="arabicPeriod"/>
            </a:pPr>
            <a:r>
              <a:rPr lang="en-US" dirty="0"/>
              <a:t>A higher interest rate reduces the quantity of goods and services demanded</a:t>
            </a:r>
          </a:p>
        </p:txBody>
      </p:sp>
    </p:spTree>
    <p:extLst>
      <p:ext uri="{BB962C8B-B14F-4D97-AF65-F5344CB8AC3E}">
        <p14:creationId xmlns:p14="http://schemas.microsoft.com/office/powerpoint/2010/main" val="2008093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04FD8-811D-C04B-81FD-305D3568F6FB}"/>
              </a:ext>
            </a:extLst>
          </p:cNvPr>
          <p:cNvSpPr>
            <a:spLocks noGrp="1"/>
          </p:cNvSpPr>
          <p:nvPr>
            <p:ph type="title"/>
          </p:nvPr>
        </p:nvSpPr>
        <p:spPr/>
        <p:txBody>
          <a:bodyPr/>
          <a:lstStyle/>
          <a:p>
            <a:r>
              <a:rPr lang="en-US" dirty="0"/>
              <a:t>Figure 2 The Money Market and the Slope of the Aggregate-Demand Curve (1 of 2)</a:t>
            </a:r>
          </a:p>
        </p:txBody>
      </p:sp>
      <p:sp>
        <p:nvSpPr>
          <p:cNvPr id="3" name="Content Placeholder 2">
            <a:extLst>
              <a:ext uri="{FF2B5EF4-FFF2-40B4-BE49-F238E27FC236}">
                <a16:creationId xmlns:a16="http://schemas.microsoft.com/office/drawing/2014/main" id="{41D17C71-9629-B262-4B34-881E920892E5}"/>
              </a:ext>
            </a:extLst>
          </p:cNvPr>
          <p:cNvSpPr>
            <a:spLocks noGrp="1"/>
          </p:cNvSpPr>
          <p:nvPr>
            <p:ph idx="1"/>
          </p:nvPr>
        </p:nvSpPr>
        <p:spPr>
          <a:xfrm>
            <a:off x="476843" y="1825625"/>
            <a:ext cx="11241915" cy="2759075"/>
          </a:xfrm>
        </p:spPr>
        <p:txBody>
          <a:bodyPr/>
          <a:lstStyle/>
          <a:p>
            <a:pPr marL="0" indent="0">
              <a:buNone/>
            </a:pPr>
            <a:r>
              <a:rPr lang="en-US" b="0" dirty="0"/>
              <a:t>An increase in the price level from </a:t>
            </a:r>
            <a:r>
              <a:rPr lang="en-US" b="0" i="1" dirty="0"/>
              <a:t>P</a:t>
            </a:r>
            <a:r>
              <a:rPr lang="en-US" b="0" i="1" baseline="-25000" dirty="0"/>
              <a:t>1</a:t>
            </a:r>
            <a:r>
              <a:rPr lang="en-US" b="0" dirty="0"/>
              <a:t> to </a:t>
            </a:r>
            <a:r>
              <a:rPr lang="en-US" b="0" i="1" dirty="0"/>
              <a:t>P</a:t>
            </a:r>
            <a:r>
              <a:rPr lang="en-US" b="0" i="1" baseline="-25000" dirty="0"/>
              <a:t>2</a:t>
            </a:r>
            <a:r>
              <a:rPr lang="en-US" b="0" dirty="0"/>
              <a:t> shifts the money demand curve to the right, as in panel (a). This increase in money demand causes the interest rate to rise from </a:t>
            </a:r>
            <a:r>
              <a:rPr lang="en-US" b="0" i="1" dirty="0"/>
              <a:t>r</a:t>
            </a:r>
            <a:r>
              <a:rPr lang="en-US" b="0" i="1" baseline="-25000" dirty="0"/>
              <a:t>1</a:t>
            </a:r>
            <a:r>
              <a:rPr lang="en-US" b="0" dirty="0"/>
              <a:t> to </a:t>
            </a:r>
            <a:r>
              <a:rPr lang="en-US" b="0" i="1" dirty="0"/>
              <a:t>r</a:t>
            </a:r>
            <a:r>
              <a:rPr lang="en-US" b="0" i="1" baseline="-25000" dirty="0"/>
              <a:t>2</a:t>
            </a:r>
            <a:r>
              <a:rPr lang="en-US" b="0" dirty="0"/>
              <a:t>. Because the interest rate is the cost of borrowing, the increase in the interest rate reduces the quantity of goods and services demanded from </a:t>
            </a:r>
            <a:r>
              <a:rPr lang="en-US" b="0" i="1" dirty="0"/>
              <a:t>Y</a:t>
            </a:r>
            <a:r>
              <a:rPr lang="en-US" b="0" i="1" baseline="-25000" dirty="0"/>
              <a:t>1</a:t>
            </a:r>
            <a:r>
              <a:rPr lang="en-US" b="0" dirty="0"/>
              <a:t> to </a:t>
            </a:r>
            <a:r>
              <a:rPr lang="en-US" b="0" i="1" dirty="0"/>
              <a:t>Y</a:t>
            </a:r>
            <a:r>
              <a:rPr lang="en-US" b="0" i="1" baseline="-25000" dirty="0"/>
              <a:t>2</a:t>
            </a:r>
            <a:r>
              <a:rPr lang="en-US" b="0" dirty="0"/>
              <a:t>. This negative relationship between the price level and quantity demanded is represented by a downward-sloping aggregate-demand curve, as in panel (b).</a:t>
            </a:r>
          </a:p>
        </p:txBody>
      </p:sp>
    </p:spTree>
    <p:extLst>
      <p:ext uri="{BB962C8B-B14F-4D97-AF65-F5344CB8AC3E}">
        <p14:creationId xmlns:p14="http://schemas.microsoft.com/office/powerpoint/2010/main" val="10800056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04FD8-811D-C04B-81FD-305D3568F6FB}"/>
              </a:ext>
            </a:extLst>
          </p:cNvPr>
          <p:cNvSpPr>
            <a:spLocks noGrp="1"/>
          </p:cNvSpPr>
          <p:nvPr>
            <p:ph type="title"/>
          </p:nvPr>
        </p:nvSpPr>
        <p:spPr/>
        <p:txBody>
          <a:bodyPr/>
          <a:lstStyle/>
          <a:p>
            <a:r>
              <a:rPr lang="en-US" dirty="0"/>
              <a:t>Figure 2 The Money Market and the Slope of the Aggregate-Demand Curve (2 of 2)</a:t>
            </a:r>
          </a:p>
        </p:txBody>
      </p:sp>
      <p:pic>
        <p:nvPicPr>
          <p:cNvPr id="6" name="Picture 2" descr="The figure shows how the money market and aggregate demand are related and how a price increase works its way through the economy.  This is shown in two panels, and both are shown on a rectangular coordinate system.  The first panel, labeled panel (a), shows the money market, and uses the demand and supply framework.  The horizontal axis measures the total quantity of money in an economy and is measured in qualitative terms rather than with numerical values.  The vertical axis measures the interest rate in the economy, and ranges from 0 upward, without use of actual numerical values.  The demand for money, labeled Money demand, is plotted as a curve that goes down and to the right linearly.  There are two money demand curves shown.  One is a money demand, labeled MD sub1, and this is consistent with a price level P sub 1.  A second money demand, which is parallel and to the right of the first money demand curve, is labeled MD sub 2, and this demand is consistent with a price level P sub 2.  The supply of money, labeled Money supply is an amount produced by the Fed and is shown as a line perpendicular to the horizontal axis at the quantity fixed by the Fed.  Where MD sub 1 intersects the money supply curve determines the equilibrium interest rate, here at r sub 1.  An increase in the price level from P sub 1 to P sub 2 shifts the money demand up to the second demand curve MD sub 2; this determines the new equilibrium interest rate, here at r sub 2, which is higher than r sub 1.  This market is related to what happens with aggregate demand, which is shown in panel (b).  The horizontal axis on this graph is the quantity of output, which starts at 0 but does not rely on numerical values but measures the effects in qualitative terms.  The vertical axis is the price level, starting at 0 but with no actual numerical values shown.  To initiate this, a price increase occurs.  When this happens, then this affects the money market, which in turn, then affects the aggregate demand for goods and services.  All of this is laid out in a series of callout boxes.  Callout 1 points at the vertical axis on panel (b), stating “An increase in the price level ….” Callout 2 then notes the impact on the money market in panel (a): “… increases the demand for money …”. Callout 3 continues on panel (a): “… which increases the equilibrium interest rate ….” Callout 4 returns to panel (b) and notes: “… which in turn reduces the quantity of goods and services demanded.” ">
            <a:extLst>
              <a:ext uri="{FF2B5EF4-FFF2-40B4-BE49-F238E27FC236}">
                <a16:creationId xmlns:a16="http://schemas.microsoft.com/office/drawing/2014/main" id="{78E54A09-7C02-4C66-A79A-E4C9AD17E660}"/>
              </a:ext>
            </a:extLst>
          </p:cNvPr>
          <p:cNvPicPr>
            <a:picLocks noGrp="1" noChangeAspect="1"/>
          </p:cNvPicPr>
          <p:nvPr>
            <p:ph idx="1"/>
          </p:nvPr>
        </p:nvPicPr>
        <p:blipFill>
          <a:blip r:embed="rId2"/>
          <a:stretch>
            <a:fillRect/>
          </a:stretch>
        </p:blipFill>
        <p:spPr>
          <a:xfrm>
            <a:off x="827360" y="1808904"/>
            <a:ext cx="10537281" cy="4206240"/>
          </a:xfrm>
        </p:spPr>
      </p:pic>
    </p:spTree>
    <p:extLst>
      <p:ext uri="{BB962C8B-B14F-4D97-AF65-F5344CB8AC3E}">
        <p14:creationId xmlns:p14="http://schemas.microsoft.com/office/powerpoint/2010/main" val="41685290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235DC-232C-4319-AB7B-A66FDD0E4495}"/>
              </a:ext>
            </a:extLst>
          </p:cNvPr>
          <p:cNvSpPr>
            <a:spLocks noGrp="1"/>
          </p:cNvSpPr>
          <p:nvPr>
            <p:ph type="title"/>
          </p:nvPr>
        </p:nvSpPr>
        <p:spPr/>
        <p:txBody>
          <a:bodyPr/>
          <a:lstStyle/>
          <a:p>
            <a:r>
              <a:rPr lang="en-US" dirty="0"/>
              <a:t>Chapter Objectives (1 of 3)</a:t>
            </a:r>
          </a:p>
        </p:txBody>
      </p:sp>
      <p:sp>
        <p:nvSpPr>
          <p:cNvPr id="3" name="Content Placeholder 2">
            <a:extLst>
              <a:ext uri="{FF2B5EF4-FFF2-40B4-BE49-F238E27FC236}">
                <a16:creationId xmlns:a16="http://schemas.microsoft.com/office/drawing/2014/main" id="{A68E82C8-1783-4D5D-9D67-D22430B88DA4}"/>
              </a:ext>
            </a:extLst>
          </p:cNvPr>
          <p:cNvSpPr>
            <a:spLocks noGrp="1"/>
          </p:cNvSpPr>
          <p:nvPr>
            <p:ph idx="1"/>
          </p:nvPr>
        </p:nvSpPr>
        <p:spPr>
          <a:xfrm>
            <a:off x="476843" y="1442720"/>
            <a:ext cx="11241915" cy="4509845"/>
          </a:xfrm>
        </p:spPr>
        <p:txBody>
          <a:bodyPr/>
          <a:lstStyle/>
          <a:p>
            <a:pPr>
              <a:spcBef>
                <a:spcPts val="800"/>
              </a:spcBef>
              <a:buNone/>
            </a:pPr>
            <a:r>
              <a:rPr lang="en-US" dirty="0"/>
              <a:t>By the end of this chapter, you should be able to:</a:t>
            </a:r>
          </a:p>
          <a:p>
            <a:pPr>
              <a:spcBef>
                <a:spcPts val="800"/>
              </a:spcBef>
            </a:pPr>
            <a:r>
              <a:rPr lang="en-US" dirty="0"/>
              <a:t>Derive the short-run and long-run effects on output and prices according to the AD-AS model, given a scenario about an economic shock.</a:t>
            </a:r>
          </a:p>
          <a:p>
            <a:pPr>
              <a:spcBef>
                <a:spcPts val="800"/>
              </a:spcBef>
            </a:pPr>
            <a:r>
              <a:rPr lang="en-US" dirty="0"/>
              <a:t>Illustrate the short-run impact of a change in the price level under liquidity preference theory according to the model of aggregate demand and aggregate supply.</a:t>
            </a:r>
          </a:p>
          <a:p>
            <a:pPr>
              <a:spcBef>
                <a:spcPts val="800"/>
              </a:spcBef>
            </a:pPr>
            <a:r>
              <a:rPr lang="en-US" dirty="0"/>
              <a:t>Explain how open market operations impact the money supply.</a:t>
            </a:r>
          </a:p>
          <a:p>
            <a:pPr>
              <a:spcBef>
                <a:spcPts val="800"/>
              </a:spcBef>
            </a:pPr>
            <a:r>
              <a:rPr lang="en-US" dirty="0"/>
              <a:t>Explain the benefits and challenges of using monetary policy to address economic imbalances. </a:t>
            </a:r>
          </a:p>
        </p:txBody>
      </p:sp>
    </p:spTree>
    <p:extLst>
      <p:ext uri="{BB962C8B-B14F-4D97-AF65-F5344CB8AC3E}">
        <p14:creationId xmlns:p14="http://schemas.microsoft.com/office/powerpoint/2010/main" val="32531702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8994A-299B-8F7A-1562-998FC4A28E0A}"/>
              </a:ext>
            </a:extLst>
          </p:cNvPr>
          <p:cNvSpPr>
            <a:spLocks noGrp="1"/>
          </p:cNvSpPr>
          <p:nvPr>
            <p:ph type="title"/>
          </p:nvPr>
        </p:nvSpPr>
        <p:spPr/>
        <p:txBody>
          <a:bodyPr/>
          <a:lstStyle/>
          <a:p>
            <a:r>
              <a:rPr lang="en-US" dirty="0"/>
              <a:t>Changes in the Money Supply</a:t>
            </a:r>
          </a:p>
        </p:txBody>
      </p:sp>
      <p:sp>
        <p:nvSpPr>
          <p:cNvPr id="3" name="Content Placeholder 2">
            <a:extLst>
              <a:ext uri="{FF2B5EF4-FFF2-40B4-BE49-F238E27FC236}">
                <a16:creationId xmlns:a16="http://schemas.microsoft.com/office/drawing/2014/main" id="{D26C4E48-6ECE-BA7F-316E-876DCAA7A39D}"/>
              </a:ext>
            </a:extLst>
          </p:cNvPr>
          <p:cNvSpPr>
            <a:spLocks noGrp="1"/>
          </p:cNvSpPr>
          <p:nvPr>
            <p:ph idx="1"/>
          </p:nvPr>
        </p:nvSpPr>
        <p:spPr/>
        <p:txBody>
          <a:bodyPr/>
          <a:lstStyle/>
          <a:p>
            <a:r>
              <a:rPr lang="en-US" altLang="en-US" dirty="0"/>
              <a:t>When the Fed increases the money supply</a:t>
            </a:r>
          </a:p>
          <a:p>
            <a:pPr lvl="1">
              <a:buFont typeface="Arial" panose="020B0604020202020204" pitchFamily="34" charset="0"/>
              <a:buChar char="•"/>
            </a:pPr>
            <a:r>
              <a:rPr lang="en-US" altLang="en-US" dirty="0"/>
              <a:t>Lowers the interest rate and increases the quantity of goods and services demanded for any price level</a:t>
            </a:r>
          </a:p>
          <a:p>
            <a:pPr lvl="1">
              <a:buFont typeface="Arial" panose="020B0604020202020204" pitchFamily="34" charset="0"/>
              <a:buChar char="•"/>
            </a:pPr>
            <a:r>
              <a:rPr lang="en-US" altLang="en-US" dirty="0"/>
              <a:t>Aggregate-demand curve shifts to the right</a:t>
            </a:r>
          </a:p>
          <a:p>
            <a:r>
              <a:rPr lang="en-US" altLang="en-US" dirty="0"/>
              <a:t>When the Fed contracts the money supply</a:t>
            </a:r>
          </a:p>
          <a:p>
            <a:pPr lvl="1">
              <a:buFont typeface="Arial" panose="020B0604020202020204" pitchFamily="34" charset="0"/>
              <a:buChar char="•"/>
            </a:pPr>
            <a:r>
              <a:rPr lang="en-US" altLang="en-US" dirty="0"/>
              <a:t>Raises the interest rate and reduces the quantity of goods and services demanded for any price level</a:t>
            </a:r>
          </a:p>
          <a:p>
            <a:pPr lvl="1">
              <a:buFont typeface="Arial" panose="020B0604020202020204" pitchFamily="34" charset="0"/>
              <a:buChar char="•"/>
            </a:pPr>
            <a:r>
              <a:rPr lang="en-US" altLang="en-US" dirty="0"/>
              <a:t>Aggregate-demand curve to the left</a:t>
            </a:r>
            <a:endParaRPr lang="en-US" dirty="0"/>
          </a:p>
        </p:txBody>
      </p:sp>
    </p:spTree>
    <p:extLst>
      <p:ext uri="{BB962C8B-B14F-4D97-AF65-F5344CB8AC3E}">
        <p14:creationId xmlns:p14="http://schemas.microsoft.com/office/powerpoint/2010/main" val="6930153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04FD8-811D-C04B-81FD-305D3568F6FB}"/>
              </a:ext>
            </a:extLst>
          </p:cNvPr>
          <p:cNvSpPr>
            <a:spLocks noGrp="1"/>
          </p:cNvSpPr>
          <p:nvPr>
            <p:ph type="title"/>
          </p:nvPr>
        </p:nvSpPr>
        <p:spPr>
          <a:xfrm>
            <a:off x="476843" y="473245"/>
            <a:ext cx="11241915" cy="529645"/>
          </a:xfrm>
        </p:spPr>
        <p:txBody>
          <a:bodyPr/>
          <a:lstStyle/>
          <a:p>
            <a:r>
              <a:rPr lang="en-US" sz="3600" dirty="0"/>
              <a:t>Figure 3 A Monetary Injection</a:t>
            </a:r>
          </a:p>
        </p:txBody>
      </p:sp>
      <p:sp>
        <p:nvSpPr>
          <p:cNvPr id="3" name="Content Placeholder 2">
            <a:extLst>
              <a:ext uri="{FF2B5EF4-FFF2-40B4-BE49-F238E27FC236}">
                <a16:creationId xmlns:a16="http://schemas.microsoft.com/office/drawing/2014/main" id="{41D17C71-9629-B262-4B34-881E920892E5}"/>
              </a:ext>
            </a:extLst>
          </p:cNvPr>
          <p:cNvSpPr>
            <a:spLocks noGrp="1"/>
          </p:cNvSpPr>
          <p:nvPr>
            <p:ph sz="half" idx="1"/>
          </p:nvPr>
        </p:nvSpPr>
        <p:spPr>
          <a:xfrm>
            <a:off x="568492" y="1169786"/>
            <a:ext cx="11241915" cy="1205113"/>
          </a:xfrm>
        </p:spPr>
        <p:txBody>
          <a:bodyPr/>
          <a:lstStyle/>
          <a:p>
            <a:r>
              <a:rPr lang="en-US" sz="1800" b="0" dirty="0"/>
              <a:t>In panel (a), an increase in the money supply from </a:t>
            </a:r>
            <a:r>
              <a:rPr lang="en-US" sz="1800" b="0" i="1" dirty="0"/>
              <a:t>MS</a:t>
            </a:r>
            <a:r>
              <a:rPr lang="en-US" sz="1800" b="0" i="1" baseline="-25000" dirty="0"/>
              <a:t>1</a:t>
            </a:r>
            <a:r>
              <a:rPr lang="en-US" sz="1800" b="0" dirty="0"/>
              <a:t> to </a:t>
            </a:r>
            <a:r>
              <a:rPr lang="en-US" sz="1800" b="0" i="1" dirty="0"/>
              <a:t>MS</a:t>
            </a:r>
            <a:r>
              <a:rPr lang="en-US" sz="1800" b="0" i="1" baseline="-25000" dirty="0"/>
              <a:t>2</a:t>
            </a:r>
            <a:r>
              <a:rPr lang="en-US" sz="1800" b="0" dirty="0"/>
              <a:t> reduces the equilibrium interest rate from </a:t>
            </a:r>
            <a:r>
              <a:rPr lang="en-US" sz="1800" b="0" i="1" dirty="0"/>
              <a:t>r</a:t>
            </a:r>
            <a:r>
              <a:rPr lang="en-US" sz="1800" b="0" i="1" baseline="-25000" dirty="0"/>
              <a:t>1</a:t>
            </a:r>
            <a:r>
              <a:rPr lang="en-US" sz="1800" b="0" dirty="0"/>
              <a:t> to </a:t>
            </a:r>
            <a:r>
              <a:rPr lang="en-US" sz="1800" b="0" i="1" dirty="0"/>
              <a:t>r</a:t>
            </a:r>
            <a:r>
              <a:rPr lang="en-US" sz="1800" b="0" i="1" baseline="-25000" dirty="0"/>
              <a:t>2</a:t>
            </a:r>
            <a:r>
              <a:rPr lang="en-US" sz="1800" b="0" dirty="0"/>
              <a:t>. When the interest rate falls, the cost of borrowing drops, raising the quantity of goods and services demanded at a given price level from </a:t>
            </a:r>
            <a:r>
              <a:rPr lang="en-US" sz="1800" b="0" i="1" dirty="0"/>
              <a:t>Y</a:t>
            </a:r>
            <a:r>
              <a:rPr lang="en-US" sz="1800" b="0" i="1" baseline="-25000" dirty="0"/>
              <a:t>1</a:t>
            </a:r>
            <a:r>
              <a:rPr lang="en-US" sz="1800" b="0" dirty="0"/>
              <a:t> to </a:t>
            </a:r>
            <a:r>
              <a:rPr lang="en-US" sz="1800" b="0" i="1" dirty="0"/>
              <a:t>Y</a:t>
            </a:r>
            <a:r>
              <a:rPr lang="en-US" sz="1800" b="0" i="1" baseline="-25000" dirty="0"/>
              <a:t>2</a:t>
            </a:r>
            <a:r>
              <a:rPr lang="en-US" sz="1800" b="0" dirty="0"/>
              <a:t>. In panel (b), therefore, the aggregate-demand curve shifts to the right from </a:t>
            </a:r>
            <a:r>
              <a:rPr lang="en-US" sz="1800" b="0" i="1" dirty="0"/>
              <a:t>AD</a:t>
            </a:r>
            <a:r>
              <a:rPr lang="en-US" sz="1800" b="0" i="1" baseline="-25000" dirty="0"/>
              <a:t>1</a:t>
            </a:r>
            <a:r>
              <a:rPr lang="en-US" sz="1800" b="0" dirty="0"/>
              <a:t> to </a:t>
            </a:r>
            <a:r>
              <a:rPr lang="en-US" sz="1800" b="0" i="1" dirty="0"/>
              <a:t>AD</a:t>
            </a:r>
            <a:r>
              <a:rPr lang="en-US" sz="1800" b="0" i="1" baseline="-25000" dirty="0"/>
              <a:t>2</a:t>
            </a:r>
            <a:r>
              <a:rPr lang="en-US" sz="1800" b="0" dirty="0"/>
              <a:t>.</a:t>
            </a:r>
          </a:p>
        </p:txBody>
      </p:sp>
      <p:pic>
        <p:nvPicPr>
          <p:cNvPr id="7" name="Picture 3" descr="The figure shows the relationship between the money market and aggregate demand and how an increase in the money supply affects the economy. This is shown in two panels, and both are shown on a rectangular coordinate system.  The first, labeled panel (a), shows the money market, and uses the demand and supply framework.  The horizontal axis measures the total quantity of money in an economy and is measured in qualitative terms rather than with numerical values.  The vertical axis measures the interest rate in the economy, and ranges from 0 upward, without use of actual numerical values.  The demand for money, labeled Money demand at price level P bar, is plotted as a curve that goes down and to the right linearly.  The initial supply of money, labeled Money supply MS sub 1, is an amount produced by the Fed and is shown as a line perpendicular to the horizontal axis at the quantity fixed by the Fed.  Where the money demand intersects with MS sub 1 determine the initial equilibrium interest rate, at r sub 1.  The Fed increases the money supply, shifting out this supply to MS sub 2 (which is to the right of MS sub 1), and where this new money supply curve intersects with the money demand determines the new interest rate, r sub 2, which is lower than at the initial equilibrium.  When this occurs, it affects aggregate demand, which is shown in panel (b).  The horizontal axis on this graph is the quantity of output, which starts at 0 but no numerical values are shown but measures the effects in qualitative terms.  The vertical axis is the price level, starting at 0 but with no actual numerical values shown.   The graph shows aggregate demand, initially at Aggregate demand AD sub 1.  This curve goes down and to the right linearly.  Lower borrowing costs as initiated by the increase in money supply result in an increase in aggregate demand, shifting from AD sub 1 to a higher level on AD sub 2, where AD sub 2 is parallel and to the right of AD sub1.  At the given price level P bar, this increase in aggregate demand increases output to a new higher level; this is from output Y sub 1 initially on AD sub 1 to Y sub 2 on AD sub 2.   Three callouts explain this.  Callout 1 on panel (a) notes that: “When the Fed increases the money supply …”. Callout 2 follows with: “… the equilibrium interest rate falls …”  Callout 3, on panel (b), completes the explanation: “ … which increases the quantity of goods and services demanded at a given price level.”">
            <a:extLst>
              <a:ext uri="{FF2B5EF4-FFF2-40B4-BE49-F238E27FC236}">
                <a16:creationId xmlns:a16="http://schemas.microsoft.com/office/drawing/2014/main" id="{9D374EE8-9AF5-49BD-BEB1-AF038983113A}"/>
              </a:ext>
            </a:extLst>
          </p:cNvPr>
          <p:cNvPicPr>
            <a:picLocks noGrp="1" noChangeAspect="1"/>
          </p:cNvPicPr>
          <p:nvPr>
            <p:ph sz="half" idx="2"/>
          </p:nvPr>
        </p:nvPicPr>
        <p:blipFill>
          <a:blip r:embed="rId2"/>
          <a:stretch>
            <a:fillRect/>
          </a:stretch>
        </p:blipFill>
        <p:spPr>
          <a:xfrm>
            <a:off x="1468812" y="2516395"/>
            <a:ext cx="9254377" cy="3566160"/>
          </a:xfrm>
        </p:spPr>
      </p:pic>
    </p:spTree>
    <p:extLst>
      <p:ext uri="{BB962C8B-B14F-4D97-AF65-F5344CB8AC3E}">
        <p14:creationId xmlns:p14="http://schemas.microsoft.com/office/powerpoint/2010/main" val="14566571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BAE06-EA10-2831-D84E-59B14F165DFC}"/>
              </a:ext>
            </a:extLst>
          </p:cNvPr>
          <p:cNvSpPr>
            <a:spLocks noGrp="1"/>
          </p:cNvSpPr>
          <p:nvPr>
            <p:ph type="title"/>
          </p:nvPr>
        </p:nvSpPr>
        <p:spPr/>
        <p:txBody>
          <a:bodyPr/>
          <a:lstStyle/>
          <a:p>
            <a:r>
              <a:rPr lang="en-US" sz="3600" dirty="0"/>
              <a:t>The Role of Interest-Rate Targets in Fed Policy </a:t>
            </a:r>
          </a:p>
        </p:txBody>
      </p:sp>
      <p:sp>
        <p:nvSpPr>
          <p:cNvPr id="3" name="Content Placeholder 2">
            <a:extLst>
              <a:ext uri="{FF2B5EF4-FFF2-40B4-BE49-F238E27FC236}">
                <a16:creationId xmlns:a16="http://schemas.microsoft.com/office/drawing/2014/main" id="{24E35EF9-D472-9944-28F1-712246A73D76}"/>
              </a:ext>
            </a:extLst>
          </p:cNvPr>
          <p:cNvSpPr>
            <a:spLocks noGrp="1"/>
          </p:cNvSpPr>
          <p:nvPr>
            <p:ph idx="1"/>
          </p:nvPr>
        </p:nvSpPr>
        <p:spPr/>
        <p:txBody>
          <a:bodyPr/>
          <a:lstStyle/>
          <a:p>
            <a:r>
              <a:rPr lang="en-US" altLang="en-US" dirty="0"/>
              <a:t>Monetary policy can be described either in terms of the money supply or in terms of the interest rate</a:t>
            </a:r>
          </a:p>
          <a:p>
            <a:pPr lvl="1">
              <a:buFont typeface="Arial" panose="020B0604020202020204" pitchFamily="34" charset="0"/>
              <a:buChar char="•"/>
            </a:pPr>
            <a:r>
              <a:rPr lang="en-US" altLang="en-US" dirty="0"/>
              <a:t>Changes in monetary policy aimed at expanding aggregate demand can be described either as increasing the money supply or as reducing the interest rate</a:t>
            </a:r>
          </a:p>
          <a:p>
            <a:pPr lvl="1">
              <a:buFont typeface="Arial" panose="020B0604020202020204" pitchFamily="34" charset="0"/>
              <a:buChar char="•"/>
            </a:pPr>
            <a:r>
              <a:rPr lang="en-US" altLang="en-US" dirty="0"/>
              <a:t>Changes in monetary policy aimed at contracting aggregate demand can be described either as decreasing the money supply or as raising the interest rate</a:t>
            </a:r>
            <a:endParaRPr lang="en-US" dirty="0"/>
          </a:p>
        </p:txBody>
      </p:sp>
    </p:spTree>
    <p:extLst>
      <p:ext uri="{BB962C8B-B14F-4D97-AF65-F5344CB8AC3E}">
        <p14:creationId xmlns:p14="http://schemas.microsoft.com/office/powerpoint/2010/main" val="30785662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08ACE-1EAC-6CDE-FCC3-6932B05B9D39}"/>
              </a:ext>
            </a:extLst>
          </p:cNvPr>
          <p:cNvSpPr>
            <a:spLocks noGrp="1"/>
          </p:cNvSpPr>
          <p:nvPr>
            <p:ph type="title"/>
          </p:nvPr>
        </p:nvSpPr>
        <p:spPr/>
        <p:txBody>
          <a:bodyPr/>
          <a:lstStyle/>
          <a:p>
            <a:r>
              <a:rPr lang="en-US" dirty="0"/>
              <a:t>Active Learning 2: Monetary Policy</a:t>
            </a:r>
          </a:p>
        </p:txBody>
      </p:sp>
      <p:sp>
        <p:nvSpPr>
          <p:cNvPr id="3" name="Content Placeholder 2">
            <a:extLst>
              <a:ext uri="{FF2B5EF4-FFF2-40B4-BE49-F238E27FC236}">
                <a16:creationId xmlns:a16="http://schemas.microsoft.com/office/drawing/2014/main" id="{E4DB87B2-B937-9DA9-D6F0-646B10946EC4}"/>
              </a:ext>
            </a:extLst>
          </p:cNvPr>
          <p:cNvSpPr>
            <a:spLocks noGrp="1"/>
          </p:cNvSpPr>
          <p:nvPr>
            <p:ph idx="1"/>
          </p:nvPr>
        </p:nvSpPr>
        <p:spPr/>
        <p:txBody>
          <a:bodyPr/>
          <a:lstStyle/>
          <a:p>
            <a:r>
              <a:rPr lang="en-US" dirty="0"/>
              <a:t>For each of the events below</a:t>
            </a:r>
          </a:p>
          <a:p>
            <a:pPr lvl="1">
              <a:buFont typeface="Arial" panose="020B0604020202020204" pitchFamily="34" charset="0"/>
              <a:buChar char="•"/>
            </a:pPr>
            <a:r>
              <a:rPr lang="en-US" dirty="0"/>
              <a:t>Determine the short-run effects on output</a:t>
            </a:r>
          </a:p>
          <a:p>
            <a:pPr lvl="1">
              <a:buFont typeface="Arial" panose="020B0604020202020204" pitchFamily="34" charset="0"/>
              <a:buChar char="•"/>
            </a:pPr>
            <a:r>
              <a:rPr lang="en-US" dirty="0"/>
              <a:t>Determine how the Fed should adjust the money supply and interest rates to stabilize output</a:t>
            </a:r>
          </a:p>
          <a:p>
            <a:pPr marL="914400" lvl="1" indent="-457200">
              <a:buFont typeface="+mj-lt"/>
              <a:buAutoNum type="alphaUcPeriod"/>
            </a:pPr>
            <a:r>
              <a:rPr lang="en-US" dirty="0"/>
              <a:t>Congress tries to balance the budget by cutting government spending</a:t>
            </a:r>
          </a:p>
          <a:p>
            <a:pPr marL="914400" lvl="1" indent="-457200">
              <a:buFont typeface="+mj-lt"/>
              <a:buAutoNum type="alphaUcPeriod"/>
            </a:pPr>
            <a:r>
              <a:rPr lang="en-US" dirty="0"/>
              <a:t>A stock market boom increases household wealth</a:t>
            </a:r>
          </a:p>
          <a:p>
            <a:pPr marL="914400" lvl="1" indent="-457200">
              <a:buFont typeface="+mj-lt"/>
              <a:buAutoNum type="alphaUcPeriod"/>
            </a:pPr>
            <a:r>
              <a:rPr lang="en-US" dirty="0"/>
              <a:t>War breaks out in the Middle East, causing oil prices to soar</a:t>
            </a:r>
          </a:p>
        </p:txBody>
      </p:sp>
    </p:spTree>
    <p:extLst>
      <p:ext uri="{BB962C8B-B14F-4D97-AF65-F5344CB8AC3E}">
        <p14:creationId xmlns:p14="http://schemas.microsoft.com/office/powerpoint/2010/main" val="3846072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7DEA6-7411-DFA5-DA6C-25B070B8B6E7}"/>
              </a:ext>
            </a:extLst>
          </p:cNvPr>
          <p:cNvSpPr>
            <a:spLocks noGrp="1"/>
          </p:cNvSpPr>
          <p:nvPr>
            <p:ph type="title"/>
          </p:nvPr>
        </p:nvSpPr>
        <p:spPr/>
        <p:txBody>
          <a:bodyPr/>
          <a:lstStyle/>
          <a:p>
            <a:r>
              <a:rPr lang="en-US" dirty="0"/>
              <a:t>Active Learning 2: Answers</a:t>
            </a:r>
          </a:p>
        </p:txBody>
      </p:sp>
      <p:sp>
        <p:nvSpPr>
          <p:cNvPr id="3" name="Content Placeholder 2">
            <a:extLst>
              <a:ext uri="{FF2B5EF4-FFF2-40B4-BE49-F238E27FC236}">
                <a16:creationId xmlns:a16="http://schemas.microsoft.com/office/drawing/2014/main" id="{0F27BFF4-A2B1-0CCE-C789-155258795731}"/>
              </a:ext>
            </a:extLst>
          </p:cNvPr>
          <p:cNvSpPr>
            <a:spLocks noGrp="1"/>
          </p:cNvSpPr>
          <p:nvPr>
            <p:ph idx="1"/>
          </p:nvPr>
        </p:nvSpPr>
        <p:spPr/>
        <p:txBody>
          <a:bodyPr/>
          <a:lstStyle/>
          <a:p>
            <a:pPr marL="457200" indent="-457200">
              <a:buFont typeface="+mj-lt"/>
              <a:buAutoNum type="alphaUcPeriod"/>
            </a:pPr>
            <a:r>
              <a:rPr lang="en-US" dirty="0"/>
              <a:t>Cutting government spending would reduce aggregate demand and output. To stabilize output, the Fed should increase </a:t>
            </a:r>
            <a:r>
              <a:rPr lang="en-US" i="1" dirty="0"/>
              <a:t>MS</a:t>
            </a:r>
            <a:r>
              <a:rPr lang="en-US" dirty="0"/>
              <a:t> and reduce </a:t>
            </a:r>
            <a:r>
              <a:rPr lang="en-US" i="1" dirty="0"/>
              <a:t>r</a:t>
            </a:r>
            <a:r>
              <a:rPr lang="en-US" dirty="0"/>
              <a:t> to increase aggregate demand.</a:t>
            </a:r>
          </a:p>
          <a:p>
            <a:pPr marL="457200" indent="-457200">
              <a:buFont typeface="+mj-lt"/>
              <a:buAutoNum type="alphaUcPeriod"/>
            </a:pPr>
            <a:r>
              <a:rPr lang="en-US" dirty="0"/>
              <a:t>Increased household wealth would increase aggregate demand, raising output above its natural rate.</a:t>
            </a:r>
          </a:p>
          <a:p>
            <a:pPr marL="457200" indent="-457200">
              <a:buFont typeface="+mj-lt"/>
              <a:buAutoNum type="alphaUcPeriod"/>
            </a:pPr>
            <a:r>
              <a:rPr lang="en-US" dirty="0"/>
              <a:t>To stabilize output, the Fed should reduce </a:t>
            </a:r>
            <a:r>
              <a:rPr lang="en-US" i="1" dirty="0"/>
              <a:t>MS</a:t>
            </a:r>
            <a:r>
              <a:rPr lang="en-US" dirty="0"/>
              <a:t> and increase </a:t>
            </a:r>
            <a:r>
              <a:rPr lang="en-US" i="1" dirty="0"/>
              <a:t>r</a:t>
            </a:r>
            <a:r>
              <a:rPr lang="en-US" dirty="0"/>
              <a:t> to reduce aggregate demand.</a:t>
            </a:r>
          </a:p>
        </p:txBody>
      </p:sp>
    </p:spTree>
    <p:extLst>
      <p:ext uri="{BB962C8B-B14F-4D97-AF65-F5344CB8AC3E}">
        <p14:creationId xmlns:p14="http://schemas.microsoft.com/office/powerpoint/2010/main" val="32442040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E27C1-CB98-D80A-8280-3C29E1B1273F}"/>
              </a:ext>
            </a:extLst>
          </p:cNvPr>
          <p:cNvSpPr>
            <a:spLocks noGrp="1"/>
          </p:cNvSpPr>
          <p:nvPr>
            <p:ph type="title"/>
          </p:nvPr>
        </p:nvSpPr>
        <p:spPr/>
        <p:txBody>
          <a:bodyPr/>
          <a:lstStyle/>
          <a:p>
            <a:r>
              <a:rPr lang="en-US" dirty="0"/>
              <a:t>The Zero Lower Bound (1 of 2)</a:t>
            </a:r>
          </a:p>
        </p:txBody>
      </p:sp>
      <p:sp>
        <p:nvSpPr>
          <p:cNvPr id="3" name="Content Placeholder 2">
            <a:extLst>
              <a:ext uri="{FF2B5EF4-FFF2-40B4-BE49-F238E27FC236}">
                <a16:creationId xmlns:a16="http://schemas.microsoft.com/office/drawing/2014/main" id="{B4BFA263-BD7B-27A4-BF6E-5E3C69A7F909}"/>
              </a:ext>
            </a:extLst>
          </p:cNvPr>
          <p:cNvSpPr>
            <a:spLocks noGrp="1"/>
          </p:cNvSpPr>
          <p:nvPr>
            <p:ph idx="1"/>
          </p:nvPr>
        </p:nvSpPr>
        <p:spPr/>
        <p:txBody>
          <a:bodyPr/>
          <a:lstStyle/>
          <a:p>
            <a:r>
              <a:rPr lang="en-US" dirty="0"/>
              <a:t>Liquidity trap</a:t>
            </a:r>
          </a:p>
          <a:p>
            <a:pPr lvl="1">
              <a:buFont typeface="Arial" panose="020B0604020202020204" pitchFamily="34" charset="0"/>
              <a:buChar char="•"/>
            </a:pPr>
            <a:r>
              <a:rPr lang="en-US" dirty="0"/>
              <a:t>If interest rates have already fallen to around zero, monetary policy may no longer be effective </a:t>
            </a:r>
          </a:p>
          <a:p>
            <a:pPr lvl="1">
              <a:buFont typeface="Arial" panose="020B0604020202020204" pitchFamily="34" charset="0"/>
              <a:buChar char="•"/>
            </a:pPr>
            <a:r>
              <a:rPr lang="en-US" dirty="0"/>
              <a:t>Aggregate demand, production, and employment may be “trapped” at low levels</a:t>
            </a:r>
          </a:p>
          <a:p>
            <a:r>
              <a:rPr lang="en-US" dirty="0"/>
              <a:t>Zero lower bound for interest rates justifies setting the target rate of inflation higher</a:t>
            </a:r>
          </a:p>
          <a:p>
            <a:pPr lvl="1">
              <a:buFont typeface="Arial" panose="020B0604020202020204" pitchFamily="34" charset="0"/>
              <a:buChar char="•"/>
            </a:pPr>
            <a:r>
              <a:rPr lang="en-US" dirty="0"/>
              <a:t>Moderate inflation gives monetary policymakers more room to stimulate the economy when needed</a:t>
            </a:r>
          </a:p>
        </p:txBody>
      </p:sp>
    </p:spTree>
    <p:extLst>
      <p:ext uri="{BB962C8B-B14F-4D97-AF65-F5344CB8AC3E}">
        <p14:creationId xmlns:p14="http://schemas.microsoft.com/office/powerpoint/2010/main" val="20659976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5A146C-F8EB-01EA-E256-A603D75F3491}"/>
              </a:ext>
            </a:extLst>
          </p:cNvPr>
          <p:cNvSpPr>
            <a:spLocks noGrp="1"/>
          </p:cNvSpPr>
          <p:nvPr>
            <p:ph type="title"/>
          </p:nvPr>
        </p:nvSpPr>
        <p:spPr/>
        <p:txBody>
          <a:bodyPr/>
          <a:lstStyle/>
          <a:p>
            <a:r>
              <a:rPr lang="en-US" dirty="0"/>
              <a:t>The Zero Lower Bound (2 of 2)</a:t>
            </a:r>
          </a:p>
        </p:txBody>
      </p:sp>
      <p:sp>
        <p:nvSpPr>
          <p:cNvPr id="3" name="Content Placeholder 2">
            <a:extLst>
              <a:ext uri="{FF2B5EF4-FFF2-40B4-BE49-F238E27FC236}">
                <a16:creationId xmlns:a16="http://schemas.microsoft.com/office/drawing/2014/main" id="{D9C0C5B3-E69A-1D8B-EEC6-BCC188749B43}"/>
              </a:ext>
            </a:extLst>
          </p:cNvPr>
          <p:cNvSpPr>
            <a:spLocks noGrp="1"/>
          </p:cNvSpPr>
          <p:nvPr>
            <p:ph idx="1"/>
          </p:nvPr>
        </p:nvSpPr>
        <p:spPr/>
        <p:txBody>
          <a:bodyPr/>
          <a:lstStyle/>
          <a:p>
            <a:r>
              <a:rPr lang="en-US" dirty="0"/>
              <a:t>A central bank has other tools to expand the economy even after its interest rate target hits its lower bound of zero</a:t>
            </a:r>
          </a:p>
          <a:p>
            <a:pPr lvl="1">
              <a:buFont typeface="Arial" panose="020B0604020202020204" pitchFamily="34" charset="0"/>
              <a:buChar char="•"/>
            </a:pPr>
            <a:r>
              <a:rPr lang="en-US" dirty="0"/>
              <a:t>Forward guidance: Raise inflation expectations by committing to keep interest rates low  </a:t>
            </a:r>
          </a:p>
          <a:p>
            <a:pPr lvl="1">
              <a:buFont typeface="Arial" panose="020B0604020202020204" pitchFamily="34" charset="0"/>
              <a:buChar char="•"/>
            </a:pPr>
            <a:r>
              <a:rPr lang="en-US" dirty="0"/>
              <a:t>Quantitative easing: Buy a larger variety of financial instruments (mortgages, corporate debt, and longer-term government bonds)</a:t>
            </a:r>
          </a:p>
        </p:txBody>
      </p:sp>
    </p:spTree>
    <p:extLst>
      <p:ext uri="{BB962C8B-B14F-4D97-AF65-F5344CB8AC3E}">
        <p14:creationId xmlns:p14="http://schemas.microsoft.com/office/powerpoint/2010/main" val="26819887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t>21-2</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t>How Fiscal Policy Influences Aggregate Demand</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059B6-D01B-B27D-58F3-C2ED4823CAF8}"/>
              </a:ext>
            </a:extLst>
          </p:cNvPr>
          <p:cNvSpPr>
            <a:spLocks noGrp="1"/>
          </p:cNvSpPr>
          <p:nvPr>
            <p:ph type="title"/>
          </p:nvPr>
        </p:nvSpPr>
        <p:spPr/>
        <p:txBody>
          <a:bodyPr/>
          <a:lstStyle/>
          <a:p>
            <a:r>
              <a:rPr lang="en-US" dirty="0"/>
              <a:t>Fiscal Policy</a:t>
            </a:r>
            <a:br>
              <a:rPr lang="en-US" dirty="0"/>
            </a:br>
            <a:endParaRPr lang="en-US" dirty="0"/>
          </a:p>
        </p:txBody>
      </p:sp>
      <p:sp>
        <p:nvSpPr>
          <p:cNvPr id="3" name="Content Placeholder 2">
            <a:extLst>
              <a:ext uri="{FF2B5EF4-FFF2-40B4-BE49-F238E27FC236}">
                <a16:creationId xmlns:a16="http://schemas.microsoft.com/office/drawing/2014/main" id="{38B4A9CC-7221-8A11-3C36-0DACBF331704}"/>
              </a:ext>
            </a:extLst>
          </p:cNvPr>
          <p:cNvSpPr>
            <a:spLocks noGrp="1"/>
          </p:cNvSpPr>
          <p:nvPr>
            <p:ph idx="1"/>
          </p:nvPr>
        </p:nvSpPr>
        <p:spPr/>
        <p:txBody>
          <a:bodyPr/>
          <a:lstStyle/>
          <a:p>
            <a:pPr>
              <a:defRPr/>
            </a:pPr>
            <a:r>
              <a:rPr lang="en-US" altLang="en-US" b="1" dirty="0">
                <a:solidFill>
                  <a:srgbClr val="C00000"/>
                </a:solidFill>
              </a:rPr>
              <a:t>Fiscal policy*</a:t>
            </a:r>
          </a:p>
          <a:p>
            <a:pPr lvl="1">
              <a:buFont typeface="Arial" panose="020B0604020202020204" pitchFamily="34" charset="0"/>
              <a:buChar char="•"/>
            </a:pPr>
            <a:r>
              <a:rPr lang="en-US" altLang="en-US" dirty="0"/>
              <a:t>The setting of the levels of government spending and taxation by government policymakers by government policymakers</a:t>
            </a: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kumimoji="0" lang="en-US" altLang="en-US" sz="1400" b="0" i="0" u="none" strike="noStrike" kern="1200" cap="none" spc="0" normalizeH="0" baseline="0" noProof="0" dirty="0">
              <a:ln>
                <a:noFill/>
              </a:ln>
              <a:solidFill>
                <a:srgbClr val="282F7C"/>
              </a:solidFill>
              <a:effectLst/>
              <a:uLnTx/>
              <a:uFillTx/>
              <a:latin typeface="Work Sans"/>
              <a:ea typeface="+mn-ea"/>
              <a:cs typeface="+mn-c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lang="en-US" altLang="en-US" sz="1400" dirty="0">
              <a:solidFill>
                <a:srgbClr val="282F7C"/>
              </a:solidFill>
              <a:latin typeface="Work San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kumimoji="0" lang="en-US" altLang="en-US" sz="1400" b="0" i="0" u="none" strike="noStrike" kern="1200" cap="none" spc="0" normalizeH="0" baseline="0" noProof="0" dirty="0">
              <a:ln>
                <a:noFill/>
              </a:ln>
              <a:solidFill>
                <a:srgbClr val="282F7C"/>
              </a:solidFill>
              <a:effectLst/>
              <a:uLnTx/>
              <a:uFillTx/>
              <a:latin typeface="Work Sans"/>
              <a:ea typeface="+mn-ea"/>
              <a:cs typeface="+mn-c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lang="en-US" altLang="en-US" sz="1400" dirty="0">
              <a:solidFill>
                <a:srgbClr val="282F7C"/>
              </a:solidFill>
              <a:latin typeface="Work San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kumimoji="0" lang="en-US" altLang="en-US" sz="1400" b="0" i="0" u="none" strike="noStrike" kern="1200" cap="none" spc="0" normalizeH="0" baseline="0" noProof="0" dirty="0">
              <a:ln>
                <a:noFill/>
              </a:ln>
              <a:solidFill>
                <a:srgbClr val="282F7C"/>
              </a:solidFill>
              <a:effectLst/>
              <a:uLnTx/>
              <a:uFillTx/>
              <a:latin typeface="Work Sans"/>
              <a:ea typeface="+mn-ea"/>
              <a:cs typeface="+mn-c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lang="en-US" altLang="en-US" sz="1400" dirty="0">
              <a:solidFill>
                <a:srgbClr val="282F7C"/>
              </a:solidFill>
              <a:latin typeface="Work San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kumimoji="0" lang="en-US" altLang="en-US" sz="1400" b="0" i="0" u="none" strike="noStrike" kern="1200" cap="none" spc="0" normalizeH="0" baseline="0" noProof="0" dirty="0">
              <a:ln>
                <a:noFill/>
              </a:ln>
              <a:solidFill>
                <a:srgbClr val="282F7C"/>
              </a:solidFill>
              <a:effectLst/>
              <a:uLnTx/>
              <a:uFillTx/>
              <a:latin typeface="Work Sans"/>
              <a:ea typeface="+mn-ea"/>
              <a:cs typeface="+mn-c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lang="en-US" altLang="en-US" sz="1400" dirty="0">
              <a:solidFill>
                <a:srgbClr val="282F7C"/>
              </a:solidFill>
              <a:latin typeface="Work San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kumimoji="0" lang="en-US" altLang="en-US" sz="1400" b="0" i="0" u="none" strike="noStrike" kern="1200" cap="none" spc="0" normalizeH="0" baseline="0" noProof="0" dirty="0">
              <a:ln>
                <a:noFill/>
              </a:ln>
              <a:solidFill>
                <a:srgbClr val="282F7C"/>
              </a:solidFill>
              <a:effectLst/>
              <a:uLnTx/>
              <a:uFillTx/>
              <a:latin typeface="Work Sans"/>
              <a:ea typeface="+mn-ea"/>
              <a:cs typeface="+mn-c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lang="en-US" altLang="en-US" sz="1400" dirty="0">
              <a:solidFill>
                <a:srgbClr val="282F7C"/>
              </a:solidFill>
              <a:latin typeface="Work San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kumimoji="0" lang="en-US" altLang="en-US" sz="1600" b="0" i="0" u="none" strike="noStrike" kern="1200" cap="none" spc="0" normalizeH="0" baseline="0" noProof="0" dirty="0">
              <a:ln>
                <a:noFill/>
              </a:ln>
              <a:solidFill>
                <a:srgbClr val="282F7C"/>
              </a:solidFill>
              <a:effectLst/>
              <a:uLnTx/>
              <a:uFillTx/>
              <a:latin typeface="Work Sans"/>
              <a:ea typeface="+mn-ea"/>
              <a:cs typeface="+mn-c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Work Sans"/>
                <a:ea typeface="+mn-ea"/>
                <a:cs typeface="+mn-cs"/>
              </a:rPr>
              <a:t>*Words accompanied by an asterisk are key terms from the chapter.</a:t>
            </a:r>
            <a:endParaRPr kumimoji="0" lang="en-US" altLang="en-US" sz="2800" b="0" i="0" u="none" strike="noStrike" kern="1200" cap="none" spc="0" normalizeH="0" baseline="0" noProof="0" dirty="0">
              <a:ln>
                <a:noFill/>
              </a:ln>
              <a:solidFill>
                <a:srgbClr val="282F7C"/>
              </a:solidFill>
              <a:effectLst/>
              <a:uLnTx/>
              <a:uFillTx/>
              <a:latin typeface="Work Sans"/>
              <a:ea typeface="+mn-ea"/>
              <a:cs typeface="+mn-cs"/>
            </a:endParaRPr>
          </a:p>
        </p:txBody>
      </p:sp>
    </p:spTree>
    <p:extLst>
      <p:ext uri="{BB962C8B-B14F-4D97-AF65-F5344CB8AC3E}">
        <p14:creationId xmlns:p14="http://schemas.microsoft.com/office/powerpoint/2010/main" val="3435965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01D37-7D15-DBFF-E950-629658DC288A}"/>
              </a:ext>
            </a:extLst>
          </p:cNvPr>
          <p:cNvSpPr>
            <a:spLocks noGrp="1"/>
          </p:cNvSpPr>
          <p:nvPr>
            <p:ph type="title"/>
          </p:nvPr>
        </p:nvSpPr>
        <p:spPr/>
        <p:txBody>
          <a:bodyPr/>
          <a:lstStyle/>
          <a:p>
            <a:r>
              <a:rPr lang="en-US" dirty="0"/>
              <a:t>Changes in Government Purchases</a:t>
            </a:r>
          </a:p>
        </p:txBody>
      </p:sp>
      <p:sp>
        <p:nvSpPr>
          <p:cNvPr id="3" name="Content Placeholder 2">
            <a:extLst>
              <a:ext uri="{FF2B5EF4-FFF2-40B4-BE49-F238E27FC236}">
                <a16:creationId xmlns:a16="http://schemas.microsoft.com/office/drawing/2014/main" id="{9AA823D1-AFBF-50C5-0CD2-CDEADE6A6DFF}"/>
              </a:ext>
            </a:extLst>
          </p:cNvPr>
          <p:cNvSpPr>
            <a:spLocks noGrp="1"/>
          </p:cNvSpPr>
          <p:nvPr>
            <p:ph idx="1"/>
          </p:nvPr>
        </p:nvSpPr>
        <p:spPr/>
        <p:txBody>
          <a:bodyPr/>
          <a:lstStyle/>
          <a:p>
            <a:r>
              <a:rPr lang="en-US" altLang="en-US" dirty="0"/>
              <a:t>When the government alters its own purchases of goods and services, it shifts the aggregate-demand curve directly</a:t>
            </a:r>
            <a:endParaRPr lang="en-US" altLang="en-US" b="1" dirty="0">
              <a:solidFill>
                <a:srgbClr val="EE0000"/>
              </a:solidFill>
            </a:endParaRPr>
          </a:p>
          <a:p>
            <a:r>
              <a:rPr lang="en-US" dirty="0"/>
              <a:t>Two macroeconomic effects cause the size of the shift in aggregate demand to differ from the change in government purchases</a:t>
            </a:r>
          </a:p>
          <a:p>
            <a:pPr lvl="1">
              <a:buFont typeface="Arial" panose="020B0604020202020204" pitchFamily="34" charset="0"/>
              <a:buChar char="•"/>
            </a:pPr>
            <a:r>
              <a:rPr lang="en-US" dirty="0"/>
              <a:t>The multiplier effect suggests the shift in aggregate demand could be larger </a:t>
            </a:r>
          </a:p>
          <a:p>
            <a:pPr lvl="1">
              <a:buFont typeface="Arial" panose="020B0604020202020204" pitchFamily="34" charset="0"/>
              <a:buChar char="•"/>
            </a:pPr>
            <a:r>
              <a:rPr lang="en-US" dirty="0"/>
              <a:t>The crowding-out effect suggests the shift in aggregate demand could be smaller</a:t>
            </a:r>
          </a:p>
        </p:txBody>
      </p:sp>
    </p:spTree>
    <p:extLst>
      <p:ext uri="{BB962C8B-B14F-4D97-AF65-F5344CB8AC3E}">
        <p14:creationId xmlns:p14="http://schemas.microsoft.com/office/powerpoint/2010/main" val="37383248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235DC-232C-4319-AB7B-A66FDD0E4495}"/>
              </a:ext>
            </a:extLst>
          </p:cNvPr>
          <p:cNvSpPr>
            <a:spLocks noGrp="1"/>
          </p:cNvSpPr>
          <p:nvPr>
            <p:ph type="title"/>
          </p:nvPr>
        </p:nvSpPr>
        <p:spPr/>
        <p:txBody>
          <a:bodyPr/>
          <a:lstStyle/>
          <a:p>
            <a:r>
              <a:rPr lang="en-US" dirty="0"/>
              <a:t>Chapter Objectives (2 of 3)</a:t>
            </a:r>
          </a:p>
        </p:txBody>
      </p:sp>
      <p:sp>
        <p:nvSpPr>
          <p:cNvPr id="3" name="Content Placeholder 2">
            <a:extLst>
              <a:ext uri="{FF2B5EF4-FFF2-40B4-BE49-F238E27FC236}">
                <a16:creationId xmlns:a16="http://schemas.microsoft.com/office/drawing/2014/main" id="{A68E82C8-1783-4D5D-9D67-D22430B88DA4}"/>
              </a:ext>
            </a:extLst>
          </p:cNvPr>
          <p:cNvSpPr>
            <a:spLocks noGrp="1"/>
          </p:cNvSpPr>
          <p:nvPr>
            <p:ph idx="1"/>
          </p:nvPr>
        </p:nvSpPr>
        <p:spPr/>
        <p:txBody>
          <a:bodyPr/>
          <a:lstStyle/>
          <a:p>
            <a:pPr>
              <a:spcBef>
                <a:spcPts val="800"/>
              </a:spcBef>
            </a:pPr>
            <a:r>
              <a:rPr lang="en-US" dirty="0"/>
              <a:t>Describe the concept of a liquidity trap.</a:t>
            </a:r>
          </a:p>
          <a:p>
            <a:pPr>
              <a:spcBef>
                <a:spcPts val="800"/>
              </a:spcBef>
            </a:pPr>
            <a:r>
              <a:rPr lang="en-US" dirty="0"/>
              <a:t>Explain the benefits and challenges of using fiscal policy to address economic imbalances.</a:t>
            </a:r>
          </a:p>
          <a:p>
            <a:pPr>
              <a:spcBef>
                <a:spcPts val="800"/>
              </a:spcBef>
            </a:pPr>
            <a:r>
              <a:rPr lang="en-US" dirty="0"/>
              <a:t>Given a graph of the aggregate-demand curve, determine the effect of a change in fiscal policy on that curve.</a:t>
            </a:r>
          </a:p>
          <a:p>
            <a:pPr>
              <a:spcBef>
                <a:spcPts val="800"/>
              </a:spcBef>
            </a:pPr>
            <a:r>
              <a:rPr lang="en-US" dirty="0"/>
              <a:t>Explain the multiplier effect of a change in fiscal policy.</a:t>
            </a:r>
          </a:p>
          <a:p>
            <a:pPr>
              <a:spcBef>
                <a:spcPts val="800"/>
              </a:spcBef>
            </a:pPr>
            <a:r>
              <a:rPr lang="en-US" dirty="0"/>
              <a:t>Explain how expansionary fiscal policy causes crowding out.</a:t>
            </a:r>
          </a:p>
          <a:p>
            <a:pPr>
              <a:spcBef>
                <a:spcPts val="800"/>
              </a:spcBef>
            </a:pPr>
            <a:r>
              <a:rPr lang="en-US" dirty="0"/>
              <a:t>Explain how government borrowing can lead to crowding out.</a:t>
            </a:r>
          </a:p>
        </p:txBody>
      </p:sp>
    </p:spTree>
    <p:extLst>
      <p:ext uri="{BB962C8B-B14F-4D97-AF65-F5344CB8AC3E}">
        <p14:creationId xmlns:p14="http://schemas.microsoft.com/office/powerpoint/2010/main" val="32531702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53977-41A7-7CCC-5F0E-E0EED75E6FE2}"/>
              </a:ext>
            </a:extLst>
          </p:cNvPr>
          <p:cNvSpPr>
            <a:spLocks noGrp="1"/>
          </p:cNvSpPr>
          <p:nvPr>
            <p:ph type="title"/>
          </p:nvPr>
        </p:nvSpPr>
        <p:spPr/>
        <p:txBody>
          <a:bodyPr/>
          <a:lstStyle/>
          <a:p>
            <a:r>
              <a:rPr lang="en-US" dirty="0"/>
              <a:t>The Multiplier Effect</a:t>
            </a:r>
          </a:p>
        </p:txBody>
      </p:sp>
      <p:sp>
        <p:nvSpPr>
          <p:cNvPr id="3" name="Content Placeholder 2">
            <a:extLst>
              <a:ext uri="{FF2B5EF4-FFF2-40B4-BE49-F238E27FC236}">
                <a16:creationId xmlns:a16="http://schemas.microsoft.com/office/drawing/2014/main" id="{2C8E0474-A6A9-9358-A95D-0B8BDD53D0C0}"/>
              </a:ext>
            </a:extLst>
          </p:cNvPr>
          <p:cNvSpPr>
            <a:spLocks noGrp="1"/>
          </p:cNvSpPr>
          <p:nvPr>
            <p:ph idx="1"/>
          </p:nvPr>
        </p:nvSpPr>
        <p:spPr/>
        <p:txBody>
          <a:bodyPr/>
          <a:lstStyle/>
          <a:p>
            <a:r>
              <a:rPr lang="en-US" altLang="en-US" b="1" dirty="0">
                <a:solidFill>
                  <a:srgbClr val="C00000"/>
                </a:solidFill>
                <a:latin typeface="Work Sans"/>
              </a:rPr>
              <a:t>Multiplier effect*</a:t>
            </a:r>
          </a:p>
          <a:p>
            <a:pPr lvl="1">
              <a:buFont typeface="Arial" panose="020B0604020202020204" pitchFamily="34" charset="0"/>
              <a:buChar char="•"/>
            </a:pPr>
            <a:r>
              <a:rPr lang="en-US" altLang="en-US" dirty="0"/>
              <a:t>Additional shifts in aggregate demand that result when expansionary fiscal policy increases income and thereby increases consumer spending</a:t>
            </a: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kumimoji="0" lang="en-US" altLang="en-US" sz="1400" b="0" i="0" u="none" strike="noStrike" kern="1200" cap="none" spc="0" normalizeH="0" baseline="0" noProof="0" dirty="0">
              <a:ln>
                <a:noFill/>
              </a:ln>
              <a:solidFill>
                <a:srgbClr val="282F7C"/>
              </a:solidFill>
              <a:effectLst/>
              <a:uLnTx/>
              <a:uFillTx/>
              <a:latin typeface="Work Sans"/>
              <a:ea typeface="+mn-ea"/>
              <a:cs typeface="+mn-c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lang="en-US" altLang="en-US" sz="1400" dirty="0">
              <a:solidFill>
                <a:srgbClr val="282F7C"/>
              </a:solidFill>
              <a:latin typeface="Work San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kumimoji="0" lang="en-US" altLang="en-US" sz="1400" b="0" i="0" u="none" strike="noStrike" kern="1200" cap="none" spc="0" normalizeH="0" baseline="0" noProof="0" dirty="0">
              <a:ln>
                <a:noFill/>
              </a:ln>
              <a:solidFill>
                <a:srgbClr val="282F7C"/>
              </a:solidFill>
              <a:effectLst/>
              <a:uLnTx/>
              <a:uFillTx/>
              <a:latin typeface="Work Sans"/>
              <a:ea typeface="+mn-ea"/>
              <a:cs typeface="+mn-c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lang="en-US" altLang="en-US" sz="1400" dirty="0">
              <a:solidFill>
                <a:srgbClr val="282F7C"/>
              </a:solidFill>
              <a:latin typeface="Work San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kumimoji="0" lang="en-US" altLang="en-US" sz="1400" b="0" i="0" u="none" strike="noStrike" kern="1200" cap="none" spc="0" normalizeH="0" baseline="0" noProof="0" dirty="0">
              <a:ln>
                <a:noFill/>
              </a:ln>
              <a:solidFill>
                <a:srgbClr val="282F7C"/>
              </a:solidFill>
              <a:effectLst/>
              <a:uLnTx/>
              <a:uFillTx/>
              <a:latin typeface="Work Sans"/>
              <a:ea typeface="+mn-ea"/>
              <a:cs typeface="+mn-c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lang="en-US" altLang="en-US" sz="1400" dirty="0">
              <a:solidFill>
                <a:srgbClr val="282F7C"/>
              </a:solidFill>
              <a:latin typeface="Work San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kumimoji="0" lang="en-US" altLang="en-US" sz="1400" b="0" i="0" u="none" strike="noStrike" kern="1200" cap="none" spc="0" normalizeH="0" baseline="0" noProof="0" dirty="0">
              <a:ln>
                <a:noFill/>
              </a:ln>
              <a:solidFill>
                <a:srgbClr val="282F7C"/>
              </a:solidFill>
              <a:effectLst/>
              <a:uLnTx/>
              <a:uFillTx/>
              <a:latin typeface="Work Sans"/>
              <a:ea typeface="+mn-ea"/>
              <a:cs typeface="+mn-c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lang="en-US" altLang="en-US" sz="1400" dirty="0">
              <a:solidFill>
                <a:srgbClr val="282F7C"/>
              </a:solidFill>
              <a:latin typeface="Work San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kumimoji="0" lang="en-US" altLang="en-US" sz="1400" b="0" i="0" u="none" strike="noStrike" kern="1200" cap="none" spc="0" normalizeH="0" baseline="0" noProof="0" dirty="0">
              <a:ln>
                <a:noFill/>
              </a:ln>
              <a:solidFill>
                <a:srgbClr val="282F7C"/>
              </a:solidFill>
              <a:effectLst/>
              <a:uLnTx/>
              <a:uFillTx/>
              <a:latin typeface="Work Sans"/>
              <a:ea typeface="+mn-ea"/>
              <a:cs typeface="+mn-c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kumimoji="0" lang="en-US" altLang="en-US" sz="1400" b="0" i="0" u="none" strike="noStrike" kern="1200" cap="none" spc="0" normalizeH="0" baseline="0" noProof="0" dirty="0">
              <a:ln>
                <a:noFill/>
              </a:ln>
              <a:solidFill>
                <a:srgbClr val="282F7C"/>
              </a:solidFill>
              <a:effectLst/>
              <a:uLnTx/>
              <a:uFillTx/>
              <a:latin typeface="Work Sans"/>
              <a:ea typeface="+mn-ea"/>
              <a:cs typeface="+mn-c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Work Sans"/>
                <a:ea typeface="+mn-ea"/>
                <a:cs typeface="+mn-cs"/>
              </a:rPr>
              <a:t>*Words accompanied by an asterisk are key terms from the chapter.</a:t>
            </a:r>
          </a:p>
        </p:txBody>
      </p:sp>
    </p:spTree>
    <p:extLst>
      <p:ext uri="{BB962C8B-B14F-4D97-AF65-F5344CB8AC3E}">
        <p14:creationId xmlns:p14="http://schemas.microsoft.com/office/powerpoint/2010/main" val="26710463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55EDE-893A-B286-E11B-0C4673A93EF9}"/>
              </a:ext>
            </a:extLst>
          </p:cNvPr>
          <p:cNvSpPr>
            <a:spLocks noGrp="1"/>
          </p:cNvSpPr>
          <p:nvPr>
            <p:ph type="title"/>
          </p:nvPr>
        </p:nvSpPr>
        <p:spPr/>
        <p:txBody>
          <a:bodyPr/>
          <a:lstStyle/>
          <a:p>
            <a:r>
              <a:rPr lang="en-US" dirty="0"/>
              <a:t>A Formula for the Spending Multiplier</a:t>
            </a:r>
          </a:p>
        </p:txBody>
      </p:sp>
      <p:sp>
        <p:nvSpPr>
          <p:cNvPr id="3" name="Content Placeholder 2">
            <a:extLst>
              <a:ext uri="{FF2B5EF4-FFF2-40B4-BE49-F238E27FC236}">
                <a16:creationId xmlns:a16="http://schemas.microsoft.com/office/drawing/2014/main" id="{1507D863-C577-D805-D499-2FC9A525D82D}"/>
              </a:ext>
            </a:extLst>
          </p:cNvPr>
          <p:cNvSpPr>
            <a:spLocks noGrp="1"/>
          </p:cNvSpPr>
          <p:nvPr>
            <p:ph idx="1"/>
          </p:nvPr>
        </p:nvSpPr>
        <p:spPr/>
        <p:txBody>
          <a:bodyPr/>
          <a:lstStyle/>
          <a:p>
            <a:r>
              <a:rPr lang="en-US" dirty="0"/>
              <a:t>How big is the multiplier effect?  </a:t>
            </a:r>
          </a:p>
          <a:p>
            <a:pPr lvl="1">
              <a:buFont typeface="Arial" panose="020B0604020202020204" pitchFamily="34" charset="0"/>
              <a:buChar char="•"/>
            </a:pPr>
            <a:r>
              <a:rPr lang="en-US" dirty="0"/>
              <a:t>Depends on how much consumers respond to increases in income</a:t>
            </a:r>
          </a:p>
          <a:p>
            <a:r>
              <a:rPr lang="en-US" dirty="0"/>
              <a:t>Marginal propensity to consume (</a:t>
            </a:r>
            <a:r>
              <a:rPr lang="en-US" i="1" dirty="0" err="1"/>
              <a:t>MPC</a:t>
            </a:r>
            <a:r>
              <a:rPr lang="en-US" dirty="0"/>
              <a:t>)</a:t>
            </a:r>
          </a:p>
          <a:p>
            <a:pPr lvl="1">
              <a:buFont typeface="Arial" panose="020B0604020202020204" pitchFamily="34" charset="0"/>
              <a:buChar char="•"/>
            </a:pPr>
            <a:r>
              <a:rPr lang="en-US" dirty="0"/>
              <a:t>Fraction of extra income that households consume rather than save</a:t>
            </a:r>
          </a:p>
          <a:p>
            <a:r>
              <a:rPr lang="en-US" dirty="0"/>
              <a:t>For example, if the </a:t>
            </a:r>
            <a:r>
              <a:rPr lang="en-US" dirty="0" err="1"/>
              <a:t>MPC</a:t>
            </a:r>
            <a:r>
              <a:rPr lang="en-US" dirty="0"/>
              <a:t> is ¾, for every extra dollar a household earns, the household spends $0.75 (¾ of the dollar) and saves $0.25</a:t>
            </a:r>
          </a:p>
        </p:txBody>
      </p:sp>
    </p:spTree>
    <p:extLst>
      <p:ext uri="{BB962C8B-B14F-4D97-AF65-F5344CB8AC3E}">
        <p14:creationId xmlns:p14="http://schemas.microsoft.com/office/powerpoint/2010/main" val="5209602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D1B0D-EDA1-5ED6-13A2-C350DADDF8C6}"/>
              </a:ext>
            </a:extLst>
          </p:cNvPr>
          <p:cNvSpPr>
            <a:spLocks noGrp="1"/>
          </p:cNvSpPr>
          <p:nvPr>
            <p:ph type="title"/>
          </p:nvPr>
        </p:nvSpPr>
        <p:spPr/>
        <p:txBody>
          <a:bodyPr/>
          <a:lstStyle/>
          <a:p>
            <a:r>
              <a:rPr lang="en-US" dirty="0"/>
              <a:t>Spending Multiplier Example (1 of 2)</a:t>
            </a:r>
          </a:p>
        </p:txBody>
      </p:sp>
      <p:sp>
        <p:nvSpPr>
          <p:cNvPr id="3" name="Content Placeholder 2">
            <a:extLst>
              <a:ext uri="{FF2B5EF4-FFF2-40B4-BE49-F238E27FC236}">
                <a16:creationId xmlns:a16="http://schemas.microsoft.com/office/drawing/2014/main" id="{38E3008D-9A49-64A7-2C6E-1D639FE92110}"/>
              </a:ext>
            </a:extLst>
          </p:cNvPr>
          <p:cNvSpPr>
            <a:spLocks noGrp="1"/>
          </p:cNvSpPr>
          <p:nvPr>
            <p:ph idx="1"/>
          </p:nvPr>
        </p:nvSpPr>
        <p:spPr/>
        <p:txBody>
          <a:bodyPr/>
          <a:lstStyle/>
          <a:p>
            <a:r>
              <a:rPr lang="en-US" dirty="0"/>
              <a:t>With an </a:t>
            </a:r>
            <a:r>
              <a:rPr lang="en-US" i="1" dirty="0" err="1"/>
              <a:t>MPC</a:t>
            </a:r>
            <a:r>
              <a:rPr lang="en-US" i="1" dirty="0"/>
              <a:t> </a:t>
            </a:r>
            <a:r>
              <a:rPr lang="en-US" dirty="0"/>
              <a:t>of ¾ when the workers and owners of Boeing earn $20 billion from the government contract, they increase their consumer spending by</a:t>
            </a:r>
          </a:p>
          <a:p>
            <a:pPr lvl="1">
              <a:buFont typeface="Arial" panose="020B0604020202020204" pitchFamily="34" charset="0"/>
              <a:buChar char="•"/>
            </a:pPr>
            <a:r>
              <a:rPr lang="en-US" dirty="0"/>
              <a:t>¾ × $20 billion = $15 billion</a:t>
            </a:r>
          </a:p>
          <a:p>
            <a:r>
              <a:rPr lang="en-US" dirty="0"/>
              <a:t>Additional consumer spending raises income for the workers and owners of the firms that produce the consumption goods by the same amount</a:t>
            </a:r>
          </a:p>
          <a:p>
            <a:pPr lvl="1">
              <a:buFont typeface="Arial" panose="020B0604020202020204" pitchFamily="34" charset="0"/>
              <a:buChar char="•"/>
            </a:pPr>
            <a:r>
              <a:rPr lang="en-US" dirty="0"/>
              <a:t>Consumers increase spending again, this time by </a:t>
            </a:r>
            <a:r>
              <a:rPr lang="en-US" i="1" dirty="0" err="1"/>
              <a:t>MPC</a:t>
            </a:r>
            <a:r>
              <a:rPr lang="en-US" dirty="0"/>
              <a:t> × (</a:t>
            </a:r>
            <a:r>
              <a:rPr lang="en-US" i="1" dirty="0" err="1"/>
              <a:t>MPC</a:t>
            </a:r>
            <a:r>
              <a:rPr lang="en-US" dirty="0"/>
              <a:t> × $20 billion)</a:t>
            </a:r>
          </a:p>
        </p:txBody>
      </p:sp>
    </p:spTree>
    <p:extLst>
      <p:ext uri="{BB962C8B-B14F-4D97-AF65-F5344CB8AC3E}">
        <p14:creationId xmlns:p14="http://schemas.microsoft.com/office/powerpoint/2010/main" val="11428144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EF46A-66CD-4C34-B072-4109FF779D09}"/>
              </a:ext>
            </a:extLst>
          </p:cNvPr>
          <p:cNvSpPr>
            <a:spLocks noGrp="1"/>
          </p:cNvSpPr>
          <p:nvPr>
            <p:ph type="title"/>
          </p:nvPr>
        </p:nvSpPr>
        <p:spPr/>
        <p:txBody>
          <a:bodyPr/>
          <a:lstStyle/>
          <a:p>
            <a:r>
              <a:rPr lang="en-US" dirty="0"/>
              <a:t>Spending Multiplier Example (2 of 2)</a:t>
            </a:r>
          </a:p>
        </p:txBody>
      </p:sp>
      <p:sp>
        <p:nvSpPr>
          <p:cNvPr id="3" name="Content Placeholder 2">
            <a:extLst>
              <a:ext uri="{FF2B5EF4-FFF2-40B4-BE49-F238E27FC236}">
                <a16:creationId xmlns:a16="http://schemas.microsoft.com/office/drawing/2014/main" id="{DC34D071-E9ED-483C-89DA-55630A6BE2B6}"/>
              </a:ext>
            </a:extLst>
          </p:cNvPr>
          <p:cNvSpPr>
            <a:spLocks noGrp="1"/>
          </p:cNvSpPr>
          <p:nvPr>
            <p:ph sz="half" idx="1"/>
          </p:nvPr>
        </p:nvSpPr>
        <p:spPr>
          <a:xfrm>
            <a:off x="476844" y="1825625"/>
            <a:ext cx="11237976" cy="549275"/>
          </a:xfrm>
        </p:spPr>
        <p:txBody>
          <a:bodyPr/>
          <a:lstStyle/>
          <a:p>
            <a:r>
              <a:rPr lang="en-US" dirty="0"/>
              <a:t>Spending multiplier = 1/(1 – </a:t>
            </a:r>
            <a:r>
              <a:rPr lang="en-US" i="1" dirty="0"/>
              <a:t>M</a:t>
            </a:r>
            <a:r>
              <a:rPr lang="en-US" i="1" spc="-800" dirty="0"/>
              <a:t> </a:t>
            </a:r>
            <a:r>
              <a:rPr lang="en-US" i="1" dirty="0"/>
              <a:t>P</a:t>
            </a:r>
            <a:r>
              <a:rPr lang="en-US" i="1" spc="-800" dirty="0"/>
              <a:t> </a:t>
            </a:r>
            <a:r>
              <a:rPr lang="en-US" i="1" dirty="0"/>
              <a:t>C</a:t>
            </a:r>
            <a:r>
              <a:rPr lang="en-US" dirty="0"/>
              <a:t>)</a:t>
            </a:r>
          </a:p>
        </p:txBody>
      </p:sp>
      <p:graphicFrame>
        <p:nvGraphicFramePr>
          <p:cNvPr id="6" name="Table 3" descr="A table with 8 rows and 2 columns. ">
            <a:extLst>
              <a:ext uri="{FF2B5EF4-FFF2-40B4-BE49-F238E27FC236}">
                <a16:creationId xmlns:a16="http://schemas.microsoft.com/office/drawing/2014/main" id="{FA7AA8BB-F166-49C8-9424-3D471E5DD8A0}"/>
              </a:ext>
            </a:extLst>
          </p:cNvPr>
          <p:cNvGraphicFramePr>
            <a:graphicFrameLocks noGrp="1"/>
          </p:cNvGraphicFramePr>
          <p:nvPr>
            <p:ph sz="half" idx="10"/>
            <p:extLst>
              <p:ext uri="{D42A27DB-BD31-4B8C-83A1-F6EECF244321}">
                <p14:modId xmlns:p14="http://schemas.microsoft.com/office/powerpoint/2010/main" val="4003721615"/>
              </p:ext>
            </p:extLst>
          </p:nvPr>
        </p:nvGraphicFramePr>
        <p:xfrm>
          <a:off x="1706880" y="2528631"/>
          <a:ext cx="8778240" cy="2286000"/>
        </p:xfrm>
        <a:graphic>
          <a:graphicData uri="http://schemas.openxmlformats.org/drawingml/2006/table">
            <a:tbl>
              <a:tblPr firstRow="1">
                <a:tableStyleId>{5940675A-B579-460E-94D1-54222C63F5DA}</a:tableStyleId>
              </a:tblPr>
              <a:tblGrid>
                <a:gridCol w="5029200">
                  <a:extLst>
                    <a:ext uri="{9D8B030D-6E8A-4147-A177-3AD203B41FA5}">
                      <a16:colId xmlns:a16="http://schemas.microsoft.com/office/drawing/2014/main" val="20000"/>
                    </a:ext>
                  </a:extLst>
                </a:gridCol>
                <a:gridCol w="3749040">
                  <a:extLst>
                    <a:ext uri="{9D8B030D-6E8A-4147-A177-3AD203B41FA5}">
                      <a16:colId xmlns:a16="http://schemas.microsoft.com/office/drawing/2014/main" val="20001"/>
                    </a:ext>
                  </a:extLst>
                </a:gridCol>
              </a:tblGrid>
              <a:tr h="457200">
                <a:tc>
                  <a:txBody>
                    <a:bodyPr/>
                    <a:lstStyle/>
                    <a:p>
                      <a:pPr algn="l"/>
                      <a:r>
                        <a:rPr lang="en-US" sz="2000" dirty="0"/>
                        <a:t>Change in government</a:t>
                      </a:r>
                      <a:r>
                        <a:rPr lang="en-US" sz="2000" baseline="0" dirty="0"/>
                        <a:t> purchases</a:t>
                      </a:r>
                      <a:endParaRPr lang="en-US" sz="20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r>
                        <a:rPr lang="en-US" sz="2000" dirty="0"/>
                        <a:t>$</a:t>
                      </a:r>
                      <a:r>
                        <a:rPr lang="en-US" sz="2000" baseline="0" dirty="0"/>
                        <a:t> 20 billion</a:t>
                      </a:r>
                      <a:endParaRPr lang="en-US" sz="20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457200">
                <a:tc>
                  <a:txBody>
                    <a:bodyPr/>
                    <a:lstStyle/>
                    <a:p>
                      <a:pPr algn="l"/>
                      <a:r>
                        <a:rPr lang="en-US" sz="2000" dirty="0"/>
                        <a:t>First change in consumption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000" i="1" kern="1200" dirty="0">
                          <a:solidFill>
                            <a:schemeClr val="tx1"/>
                          </a:solidFill>
                          <a:effectLst/>
                          <a:latin typeface="+mn-lt"/>
                          <a:ea typeface="+mn-ea"/>
                          <a:cs typeface="+mn-cs"/>
                        </a:rPr>
                        <a:t>M</a:t>
                      </a:r>
                      <a:r>
                        <a:rPr lang="en-US" sz="200" i="1" kern="1200" dirty="0">
                          <a:solidFill>
                            <a:schemeClr val="tx1"/>
                          </a:solidFill>
                          <a:effectLst/>
                          <a:latin typeface="+mn-lt"/>
                          <a:ea typeface="+mn-ea"/>
                          <a:cs typeface="+mn-cs"/>
                        </a:rPr>
                        <a:t> </a:t>
                      </a:r>
                      <a:r>
                        <a:rPr lang="en-US" sz="2000" i="1" kern="1200" dirty="0">
                          <a:solidFill>
                            <a:schemeClr val="tx1"/>
                          </a:solidFill>
                          <a:effectLst/>
                          <a:latin typeface="+mn-lt"/>
                          <a:ea typeface="+mn-ea"/>
                          <a:cs typeface="+mn-cs"/>
                        </a:rPr>
                        <a:t>P</a:t>
                      </a:r>
                      <a:r>
                        <a:rPr lang="en-US" sz="200" i="1" kern="1200" dirty="0">
                          <a:solidFill>
                            <a:schemeClr val="tx1"/>
                          </a:solidFill>
                          <a:effectLst/>
                          <a:latin typeface="+mn-lt"/>
                          <a:ea typeface="+mn-ea"/>
                          <a:cs typeface="+mn-cs"/>
                        </a:rPr>
                        <a:t> </a:t>
                      </a:r>
                      <a:r>
                        <a:rPr lang="en-US" sz="2000" i="1" kern="1200" dirty="0">
                          <a:solidFill>
                            <a:schemeClr val="tx1"/>
                          </a:solidFill>
                          <a:effectLst/>
                          <a:latin typeface="+mn-lt"/>
                          <a:ea typeface="+mn-ea"/>
                          <a:cs typeface="+mn-cs"/>
                        </a:rPr>
                        <a:t>C</a:t>
                      </a:r>
                      <a:r>
                        <a:rPr lang="en-US" sz="2000" i="1" kern="1200" baseline="0" dirty="0">
                          <a:solidFill>
                            <a:schemeClr val="tx1"/>
                          </a:solidFill>
                          <a:effectLst/>
                          <a:latin typeface="+mn-lt"/>
                          <a:ea typeface="+mn-ea"/>
                          <a:cs typeface="+mn-cs"/>
                        </a:rPr>
                        <a:t> </a:t>
                      </a:r>
                      <a:r>
                        <a:rPr lang="en-US" sz="2000" dirty="0">
                          <a:latin typeface="Calibri" panose="020F0502020204030204" pitchFamily="34" charset="0"/>
                          <a:cs typeface="Calibri" panose="020F0502020204030204" pitchFamily="34" charset="0"/>
                        </a:rPr>
                        <a:t>×</a:t>
                      </a:r>
                      <a:r>
                        <a:rPr lang="en-US" sz="2000" kern="1200" baseline="0" dirty="0">
                          <a:solidFill>
                            <a:schemeClr val="tx1"/>
                          </a:solidFill>
                          <a:effectLst/>
                          <a:latin typeface="+mn-lt"/>
                          <a:ea typeface="+mn-ea"/>
                          <a:cs typeface="+mn-cs"/>
                        </a:rPr>
                        <a:t> $ 20 billion</a:t>
                      </a:r>
                      <a:endParaRPr lang="en-US" sz="2000" kern="1200" dirty="0">
                        <a:solidFill>
                          <a:schemeClr val="tx1"/>
                        </a:solidFill>
                        <a:effectLst/>
                        <a:latin typeface="+mn-lt"/>
                        <a:ea typeface="+mn-ea"/>
                        <a:cs typeface="+mn-cs"/>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457200">
                <a:tc>
                  <a:txBody>
                    <a:bodyPr/>
                    <a:lstStyle/>
                    <a:p>
                      <a:pPr algn="l"/>
                      <a:r>
                        <a:rPr lang="en-US" sz="2000" dirty="0"/>
                        <a:t>Second change in consumption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000" i="1" kern="1200" dirty="0">
                          <a:solidFill>
                            <a:schemeClr val="tx1"/>
                          </a:solidFill>
                          <a:effectLst/>
                          <a:latin typeface="+mn-lt"/>
                          <a:ea typeface="+mn-ea"/>
                          <a:cs typeface="+mn-cs"/>
                        </a:rPr>
                        <a:t>M</a:t>
                      </a:r>
                      <a:r>
                        <a:rPr lang="en-US" sz="200" i="1" kern="1200" dirty="0">
                          <a:solidFill>
                            <a:schemeClr val="tx1"/>
                          </a:solidFill>
                          <a:effectLst/>
                          <a:latin typeface="+mn-lt"/>
                          <a:ea typeface="+mn-ea"/>
                          <a:cs typeface="+mn-cs"/>
                        </a:rPr>
                        <a:t> </a:t>
                      </a:r>
                      <a:r>
                        <a:rPr lang="en-US" sz="2000" i="1" kern="1200" dirty="0">
                          <a:solidFill>
                            <a:schemeClr val="tx1"/>
                          </a:solidFill>
                          <a:effectLst/>
                          <a:latin typeface="+mn-lt"/>
                          <a:ea typeface="+mn-ea"/>
                          <a:cs typeface="+mn-cs"/>
                        </a:rPr>
                        <a:t>P</a:t>
                      </a:r>
                      <a:r>
                        <a:rPr lang="en-US" sz="200" i="1" kern="1200" dirty="0">
                          <a:solidFill>
                            <a:schemeClr val="tx1"/>
                          </a:solidFill>
                          <a:effectLst/>
                          <a:latin typeface="+mn-lt"/>
                          <a:ea typeface="+mn-ea"/>
                          <a:cs typeface="+mn-cs"/>
                        </a:rPr>
                        <a:t> </a:t>
                      </a:r>
                      <a:r>
                        <a:rPr lang="en-US" sz="2000" i="1" kern="1200" dirty="0">
                          <a:solidFill>
                            <a:schemeClr val="tx1"/>
                          </a:solidFill>
                          <a:effectLst/>
                          <a:latin typeface="+mn-lt"/>
                          <a:ea typeface="+mn-ea"/>
                          <a:cs typeface="+mn-cs"/>
                        </a:rPr>
                        <a:t>C</a:t>
                      </a:r>
                      <a:r>
                        <a:rPr lang="en-US" sz="2000" i="1" kern="1200" baseline="30000" dirty="0">
                          <a:solidFill>
                            <a:schemeClr val="tx1"/>
                          </a:solidFill>
                          <a:effectLst/>
                          <a:latin typeface="+mn-lt"/>
                          <a:ea typeface="+mn-ea"/>
                          <a:cs typeface="+mn-cs"/>
                        </a:rPr>
                        <a:t>2</a:t>
                      </a:r>
                      <a:r>
                        <a:rPr lang="en-US" sz="2000" i="1" kern="1200" baseline="0" dirty="0">
                          <a:solidFill>
                            <a:schemeClr val="tx1"/>
                          </a:solidFill>
                          <a:effectLst/>
                          <a:latin typeface="+mn-lt"/>
                          <a:ea typeface="+mn-ea"/>
                          <a:cs typeface="+mn-cs"/>
                        </a:rPr>
                        <a:t> </a:t>
                      </a:r>
                      <a:r>
                        <a:rPr lang="en-US" sz="2000" dirty="0">
                          <a:latin typeface="Calibri" panose="020F0502020204030204" pitchFamily="34" charset="0"/>
                          <a:cs typeface="Calibri" panose="020F0502020204030204" pitchFamily="34" charset="0"/>
                        </a:rPr>
                        <a:t>×</a:t>
                      </a:r>
                      <a:r>
                        <a:rPr lang="en-US" sz="2000" kern="1200" baseline="0" dirty="0">
                          <a:solidFill>
                            <a:schemeClr val="tx1"/>
                          </a:solidFill>
                          <a:effectLst/>
                          <a:latin typeface="+mn-lt"/>
                          <a:ea typeface="+mn-ea"/>
                          <a:cs typeface="+mn-cs"/>
                        </a:rPr>
                        <a:t> $ 20 billion</a:t>
                      </a:r>
                      <a:endParaRPr lang="en-US" sz="2000" kern="1200" dirty="0">
                        <a:solidFill>
                          <a:schemeClr val="tx1"/>
                        </a:solidFill>
                        <a:effectLst/>
                        <a:latin typeface="+mn-lt"/>
                        <a:ea typeface="+mn-ea"/>
                        <a:cs typeface="+mn-cs"/>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457200">
                <a:tc>
                  <a:txBody>
                    <a:bodyPr/>
                    <a:lstStyle/>
                    <a:p>
                      <a:pPr algn="l"/>
                      <a:r>
                        <a:rPr lang="en-US" sz="2000" dirty="0"/>
                        <a:t>Third Change in</a:t>
                      </a:r>
                      <a:r>
                        <a:rPr lang="en-US" sz="2000" baseline="0" dirty="0"/>
                        <a:t> consumption </a:t>
                      </a:r>
                      <a:endParaRPr lang="en-US" sz="20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000" i="1" kern="1200" dirty="0">
                          <a:solidFill>
                            <a:schemeClr val="tx1"/>
                          </a:solidFill>
                          <a:effectLst/>
                          <a:latin typeface="+mn-lt"/>
                          <a:ea typeface="+mn-ea"/>
                          <a:cs typeface="+mn-cs"/>
                        </a:rPr>
                        <a:t>M</a:t>
                      </a:r>
                      <a:r>
                        <a:rPr lang="en-US" sz="200" i="1" kern="1200" dirty="0">
                          <a:solidFill>
                            <a:schemeClr val="tx1"/>
                          </a:solidFill>
                          <a:effectLst/>
                          <a:latin typeface="+mn-lt"/>
                          <a:ea typeface="+mn-ea"/>
                          <a:cs typeface="+mn-cs"/>
                        </a:rPr>
                        <a:t> </a:t>
                      </a:r>
                      <a:r>
                        <a:rPr lang="en-US" sz="2000" i="1" kern="1200" dirty="0">
                          <a:solidFill>
                            <a:schemeClr val="tx1"/>
                          </a:solidFill>
                          <a:effectLst/>
                          <a:latin typeface="+mn-lt"/>
                          <a:ea typeface="+mn-ea"/>
                          <a:cs typeface="+mn-cs"/>
                        </a:rPr>
                        <a:t>P</a:t>
                      </a:r>
                      <a:r>
                        <a:rPr lang="en-US" sz="200" i="1" kern="1200" dirty="0">
                          <a:solidFill>
                            <a:schemeClr val="tx1"/>
                          </a:solidFill>
                          <a:effectLst/>
                          <a:latin typeface="+mn-lt"/>
                          <a:ea typeface="+mn-ea"/>
                          <a:cs typeface="+mn-cs"/>
                        </a:rPr>
                        <a:t> </a:t>
                      </a:r>
                      <a:r>
                        <a:rPr lang="en-US" sz="2000" i="1" kern="1200" dirty="0">
                          <a:solidFill>
                            <a:schemeClr val="tx1"/>
                          </a:solidFill>
                          <a:effectLst/>
                          <a:latin typeface="+mn-lt"/>
                          <a:ea typeface="+mn-ea"/>
                          <a:cs typeface="+mn-cs"/>
                        </a:rPr>
                        <a:t>C</a:t>
                      </a:r>
                      <a:r>
                        <a:rPr lang="en-US" sz="2000" i="1" kern="1200" baseline="30000" dirty="0">
                          <a:solidFill>
                            <a:schemeClr val="tx1"/>
                          </a:solidFill>
                          <a:effectLst/>
                          <a:latin typeface="+mn-lt"/>
                          <a:ea typeface="+mn-ea"/>
                          <a:cs typeface="+mn-cs"/>
                        </a:rPr>
                        <a:t>3</a:t>
                      </a:r>
                      <a:r>
                        <a:rPr lang="en-US" sz="2000" i="1" kern="1200" baseline="0" dirty="0">
                          <a:solidFill>
                            <a:schemeClr val="tx1"/>
                          </a:solidFill>
                          <a:effectLst/>
                          <a:latin typeface="+mn-lt"/>
                          <a:ea typeface="+mn-ea"/>
                          <a:cs typeface="+mn-cs"/>
                        </a:rPr>
                        <a:t> </a:t>
                      </a:r>
                      <a:r>
                        <a:rPr lang="en-US" sz="2000" dirty="0">
                          <a:latin typeface="Calibri" panose="020F0502020204030204" pitchFamily="34" charset="0"/>
                          <a:cs typeface="Calibri" panose="020F0502020204030204" pitchFamily="34" charset="0"/>
                        </a:rPr>
                        <a:t>×</a:t>
                      </a:r>
                      <a:r>
                        <a:rPr lang="en-US" sz="2000" kern="1200" baseline="0" dirty="0">
                          <a:solidFill>
                            <a:schemeClr val="tx1"/>
                          </a:solidFill>
                          <a:effectLst/>
                          <a:latin typeface="+mn-lt"/>
                          <a:ea typeface="+mn-ea"/>
                          <a:cs typeface="+mn-cs"/>
                        </a:rPr>
                        <a:t> $ 20 billion</a:t>
                      </a:r>
                      <a:endParaRPr lang="en-US" sz="2000" kern="1200" dirty="0">
                        <a:solidFill>
                          <a:schemeClr val="tx1"/>
                        </a:solidFill>
                        <a:effectLst/>
                        <a:latin typeface="+mn-lt"/>
                        <a:ea typeface="+mn-ea"/>
                        <a:cs typeface="+mn-cs"/>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457200">
                <a:tc>
                  <a:txBody>
                    <a:bodyPr/>
                    <a:lstStyle/>
                    <a:p>
                      <a:pPr algn="l"/>
                      <a:r>
                        <a:rPr lang="en-CA" sz="2000" dirty="0"/>
                        <a:t>Etc.</a:t>
                      </a:r>
                      <a:endParaRPr lang="en-US" sz="20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CA" sz="2000" kern="1200" dirty="0">
                          <a:solidFill>
                            <a:schemeClr val="tx1"/>
                          </a:solidFill>
                          <a:effectLst/>
                          <a:latin typeface="+mn-lt"/>
                          <a:ea typeface="+mn-ea"/>
                          <a:cs typeface="+mn-cs"/>
                        </a:rPr>
                        <a:t>Etc.</a:t>
                      </a:r>
                      <a:endParaRPr lang="en-US" sz="2000" kern="1200" dirty="0">
                        <a:solidFill>
                          <a:schemeClr val="tx1"/>
                        </a:solidFill>
                        <a:effectLst/>
                        <a:latin typeface="+mn-lt"/>
                        <a:ea typeface="+mn-ea"/>
                        <a:cs typeface="+mn-cs"/>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sp>
        <p:nvSpPr>
          <p:cNvPr id="5" name="Content Placeholder 4">
            <a:extLst>
              <a:ext uri="{FF2B5EF4-FFF2-40B4-BE49-F238E27FC236}">
                <a16:creationId xmlns:a16="http://schemas.microsoft.com/office/drawing/2014/main" id="{32024D33-AF63-4736-BB8F-556C0DBA3CE5}"/>
              </a:ext>
            </a:extLst>
          </p:cNvPr>
          <p:cNvSpPr>
            <a:spLocks noGrp="1"/>
          </p:cNvSpPr>
          <p:nvPr>
            <p:ph sz="half" idx="2"/>
          </p:nvPr>
        </p:nvSpPr>
        <p:spPr>
          <a:xfrm>
            <a:off x="1706880" y="4887503"/>
            <a:ext cx="9036928" cy="365760"/>
          </a:xfrm>
        </p:spPr>
        <p:txBody>
          <a:bodyPr/>
          <a:lstStyle/>
          <a:p>
            <a:pPr marL="0" indent="0">
              <a:buNone/>
            </a:pPr>
            <a:r>
              <a:rPr lang="en-US" sz="2000" dirty="0"/>
              <a:t>Total change in demand = (1 + </a:t>
            </a:r>
            <a:r>
              <a:rPr lang="en-US" sz="2000" i="1" dirty="0"/>
              <a:t>M</a:t>
            </a:r>
            <a:r>
              <a:rPr lang="en-US" sz="2000" i="1" spc="-600" dirty="0"/>
              <a:t> </a:t>
            </a:r>
            <a:r>
              <a:rPr lang="en-US" sz="2000" i="1" dirty="0"/>
              <a:t>P</a:t>
            </a:r>
            <a:r>
              <a:rPr lang="en-US" sz="2000" i="1" spc="-600" dirty="0"/>
              <a:t> </a:t>
            </a:r>
            <a:r>
              <a:rPr lang="en-US" sz="2000" i="1" dirty="0"/>
              <a:t>C </a:t>
            </a:r>
            <a:r>
              <a:rPr lang="en-US" sz="2000" dirty="0"/>
              <a:t>+ </a:t>
            </a:r>
            <a:r>
              <a:rPr lang="en-US" sz="2000" i="1" dirty="0"/>
              <a:t>M</a:t>
            </a:r>
            <a:r>
              <a:rPr lang="en-US" sz="2000" i="1" spc="-600" dirty="0"/>
              <a:t> </a:t>
            </a:r>
            <a:r>
              <a:rPr lang="en-US" sz="2000" i="1" dirty="0"/>
              <a:t>P</a:t>
            </a:r>
            <a:r>
              <a:rPr lang="en-US" sz="2000" i="1" spc="-600" dirty="0"/>
              <a:t> </a:t>
            </a:r>
            <a:r>
              <a:rPr lang="en-US" sz="2000" i="1" dirty="0"/>
              <a:t>C</a:t>
            </a:r>
            <a:r>
              <a:rPr lang="en-US" sz="2000" i="1" baseline="30000" dirty="0"/>
              <a:t>2</a:t>
            </a:r>
            <a:r>
              <a:rPr lang="en-US" sz="2000" i="1" dirty="0"/>
              <a:t> </a:t>
            </a:r>
            <a:r>
              <a:rPr lang="en-US" sz="2000" dirty="0"/>
              <a:t>+ </a:t>
            </a:r>
            <a:r>
              <a:rPr lang="en-US" sz="2000" i="1" dirty="0"/>
              <a:t>M</a:t>
            </a:r>
            <a:r>
              <a:rPr lang="en-US" sz="2000" i="1" spc="-600" dirty="0"/>
              <a:t> </a:t>
            </a:r>
            <a:r>
              <a:rPr lang="en-US" sz="2000" i="1" dirty="0"/>
              <a:t>P</a:t>
            </a:r>
            <a:r>
              <a:rPr lang="en-US" sz="2000" i="1" spc="-600" dirty="0"/>
              <a:t> </a:t>
            </a:r>
            <a:r>
              <a:rPr lang="en-US" sz="2000" i="1" dirty="0"/>
              <a:t>C</a:t>
            </a:r>
            <a:r>
              <a:rPr lang="en-US" sz="2000" i="1" baseline="30000" dirty="0"/>
              <a:t>3 </a:t>
            </a:r>
            <a:r>
              <a:rPr lang="en-US" sz="2000" dirty="0"/>
              <a:t>+ …) </a:t>
            </a:r>
            <a:r>
              <a:rPr lang="en-US" sz="2000" dirty="0">
                <a:latin typeface="Calibri" panose="020F0502020204030204" pitchFamily="34" charset="0"/>
                <a:cs typeface="Calibri" panose="020F0502020204030204" pitchFamily="34" charset="0"/>
              </a:rPr>
              <a:t>× </a:t>
            </a:r>
            <a:r>
              <a:rPr lang="en-US" sz="2000" dirty="0"/>
              <a:t>$20 billion</a:t>
            </a:r>
          </a:p>
        </p:txBody>
      </p:sp>
    </p:spTree>
    <p:extLst>
      <p:ext uri="{BB962C8B-B14F-4D97-AF65-F5344CB8AC3E}">
        <p14:creationId xmlns:p14="http://schemas.microsoft.com/office/powerpoint/2010/main" val="9450993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D788B-E377-4213-34E1-35D1620E33D7}"/>
              </a:ext>
            </a:extLst>
          </p:cNvPr>
          <p:cNvSpPr>
            <a:spLocks noGrp="1"/>
          </p:cNvSpPr>
          <p:nvPr>
            <p:ph type="title"/>
          </p:nvPr>
        </p:nvSpPr>
        <p:spPr/>
        <p:txBody>
          <a:bodyPr/>
          <a:lstStyle/>
          <a:p>
            <a:r>
              <a:rPr lang="en-US" dirty="0"/>
              <a:t>Figure 4 The Multiplier Effect</a:t>
            </a:r>
          </a:p>
        </p:txBody>
      </p:sp>
      <p:sp>
        <p:nvSpPr>
          <p:cNvPr id="3" name="Content Placeholder 2">
            <a:extLst>
              <a:ext uri="{FF2B5EF4-FFF2-40B4-BE49-F238E27FC236}">
                <a16:creationId xmlns:a16="http://schemas.microsoft.com/office/drawing/2014/main" id="{6C583C62-AFE2-7A22-E78C-F8EEC7058888}"/>
              </a:ext>
            </a:extLst>
          </p:cNvPr>
          <p:cNvSpPr>
            <a:spLocks noGrp="1"/>
          </p:cNvSpPr>
          <p:nvPr>
            <p:ph sz="half" idx="1"/>
          </p:nvPr>
        </p:nvSpPr>
        <p:spPr/>
        <p:txBody>
          <a:bodyPr/>
          <a:lstStyle/>
          <a:p>
            <a:r>
              <a:rPr lang="en-US" sz="2000" dirty="0"/>
              <a:t>An increase in government purchases of $20 billion can shift the aggregate-demand curve to the right by more than $20 billion. </a:t>
            </a:r>
          </a:p>
          <a:p>
            <a:r>
              <a:rPr lang="en-US" sz="2000" dirty="0"/>
              <a:t>This multiplier effect arises because increases in aggregate income stimulate additional spending by consumers.</a:t>
            </a:r>
            <a:endParaRPr lang="en-US" sz="1400" dirty="0"/>
          </a:p>
        </p:txBody>
      </p:sp>
      <p:pic>
        <p:nvPicPr>
          <p:cNvPr id="7" name="Picture 3" descr="The figure shows the aggregate demand for an economy and illustrates how the multiplier effect can work, in this case, resulting from an increase in government expenditures. The graph is shown on a rectangular coordinate system.  The horizontal axis measures the total quantity of output produced by an economy and is measured in qualitative terms rather than with numerical values.  The vertical axis measures the overall price level in the economy, and ranges from 0 upward, without use of actual numerical values.  The graph plots an initial aggregate demand curve and then two additional aggregate demand curves that show the impact of an addition to government spending and then how this additional spending can be amplified in an economy due to its impact on the spending of consumers.  The initial aggregate demand, labeled, Aggregate demand AD sub 1, goes down and to the right linearly.  With the addition of $20 billion of additional government spending results in a rightward shift of the aggregate demand to a new curve, labeled AD sub 2 (which is parallel and to the right of AD sub 1).  As this additional spending is received in the form of income by consumers, they spend a portion of this increased income and the increases the aggregate demand beyond the increase in government spending.  This is shown as a new aggregate demand curve labeled, AD sub 3. The impact of the government spending and the multiplier effect is explained by a pair of callouts.  Callout 1 states “An increase in government purchases of $20 billion initially increases aggregate demand by $20 billion …”. Callout 2 completes the explanation:  “… but the multiplier effect can amplify the shift in aggregate demand.”">
            <a:extLst>
              <a:ext uri="{FF2B5EF4-FFF2-40B4-BE49-F238E27FC236}">
                <a16:creationId xmlns:a16="http://schemas.microsoft.com/office/drawing/2014/main" id="{DB540994-E935-47C6-97DB-1403F54B8705}"/>
              </a:ext>
            </a:extLst>
          </p:cNvPr>
          <p:cNvPicPr>
            <a:picLocks noGrp="1" noChangeAspect="1"/>
          </p:cNvPicPr>
          <p:nvPr>
            <p:ph sz="half" idx="2"/>
          </p:nvPr>
        </p:nvPicPr>
        <p:blipFill>
          <a:blip r:embed="rId2"/>
          <a:stretch>
            <a:fillRect/>
          </a:stretch>
        </p:blipFill>
        <p:spPr>
          <a:xfrm>
            <a:off x="6172201" y="1664984"/>
            <a:ext cx="5713187" cy="4155045"/>
          </a:xfrm>
        </p:spPr>
      </p:pic>
    </p:spTree>
    <p:extLst>
      <p:ext uri="{BB962C8B-B14F-4D97-AF65-F5344CB8AC3E}">
        <p14:creationId xmlns:p14="http://schemas.microsoft.com/office/powerpoint/2010/main" val="24367474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709E1-4874-1C6D-2590-01D74F328561}"/>
              </a:ext>
            </a:extLst>
          </p:cNvPr>
          <p:cNvSpPr>
            <a:spLocks noGrp="1"/>
          </p:cNvSpPr>
          <p:nvPr>
            <p:ph type="title"/>
          </p:nvPr>
        </p:nvSpPr>
        <p:spPr/>
        <p:txBody>
          <a:bodyPr/>
          <a:lstStyle/>
          <a:p>
            <a:r>
              <a:rPr lang="en-US" dirty="0"/>
              <a:t>Other Applications of the Multiplier Effect</a:t>
            </a:r>
          </a:p>
        </p:txBody>
      </p:sp>
      <p:sp>
        <p:nvSpPr>
          <p:cNvPr id="3" name="Content Placeholder 2">
            <a:extLst>
              <a:ext uri="{FF2B5EF4-FFF2-40B4-BE49-F238E27FC236}">
                <a16:creationId xmlns:a16="http://schemas.microsoft.com/office/drawing/2014/main" id="{D4E13938-847F-E8C1-35CB-5C37B7DC0358}"/>
              </a:ext>
            </a:extLst>
          </p:cNvPr>
          <p:cNvSpPr>
            <a:spLocks noGrp="1"/>
          </p:cNvSpPr>
          <p:nvPr>
            <p:ph idx="1"/>
          </p:nvPr>
        </p:nvSpPr>
        <p:spPr/>
        <p:txBody>
          <a:bodyPr/>
          <a:lstStyle/>
          <a:p>
            <a:r>
              <a:rPr lang="en-US" altLang="en-US" dirty="0"/>
              <a:t>The multiplier effect tends to amplify the effects of fiscal policy on aggregate demand</a:t>
            </a:r>
          </a:p>
          <a:p>
            <a:pPr lvl="1">
              <a:buFont typeface="Arial" panose="020B0604020202020204" pitchFamily="34" charset="0"/>
              <a:buChar char="•"/>
            </a:pPr>
            <a:r>
              <a:rPr lang="en-US" altLang="en-US" dirty="0"/>
              <a:t>Also applies to any event that alters spending on any component of GDP—consumption, investment, government purchases, or net exports</a:t>
            </a:r>
          </a:p>
        </p:txBody>
      </p:sp>
    </p:spTree>
    <p:extLst>
      <p:ext uri="{BB962C8B-B14F-4D97-AF65-F5344CB8AC3E}">
        <p14:creationId xmlns:p14="http://schemas.microsoft.com/office/powerpoint/2010/main" val="39464016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FC944-0822-C4C1-9F2F-46C16DAA5BAC}"/>
              </a:ext>
            </a:extLst>
          </p:cNvPr>
          <p:cNvSpPr>
            <a:spLocks noGrp="1"/>
          </p:cNvSpPr>
          <p:nvPr>
            <p:ph type="title"/>
          </p:nvPr>
        </p:nvSpPr>
        <p:spPr/>
        <p:txBody>
          <a:bodyPr/>
          <a:lstStyle/>
          <a:p>
            <a:r>
              <a:rPr lang="en-US" dirty="0"/>
              <a:t>The Crowding-Out Effect</a:t>
            </a:r>
          </a:p>
        </p:txBody>
      </p:sp>
      <p:sp>
        <p:nvSpPr>
          <p:cNvPr id="3" name="Content Placeholder 2">
            <a:extLst>
              <a:ext uri="{FF2B5EF4-FFF2-40B4-BE49-F238E27FC236}">
                <a16:creationId xmlns:a16="http://schemas.microsoft.com/office/drawing/2014/main" id="{F3E533A2-80CB-F4F0-3386-4FF97CCD0790}"/>
              </a:ext>
            </a:extLst>
          </p:cNvPr>
          <p:cNvSpPr>
            <a:spLocks noGrp="1"/>
          </p:cNvSpPr>
          <p:nvPr>
            <p:ph idx="1"/>
          </p:nvPr>
        </p:nvSpPr>
        <p:spPr>
          <a:xfrm>
            <a:off x="540343" y="1584324"/>
            <a:ext cx="11241915" cy="4235707"/>
          </a:xfrm>
        </p:spPr>
        <p:txBody>
          <a:bodyPr/>
          <a:lstStyle/>
          <a:p>
            <a:pPr marL="228600" marR="0" lvl="3" indent="-228600" algn="l" defTabSz="914400" rtl="0" eaLnBrk="1" fontAlgn="auto" latinLnBrk="0" hangingPunct="1">
              <a:lnSpc>
                <a:spcPct val="100000"/>
              </a:lnSpc>
              <a:spcBef>
                <a:spcPts val="1000"/>
              </a:spcBef>
              <a:spcAft>
                <a:spcPts val="800"/>
              </a:spcAft>
              <a:buClr>
                <a:srgbClr val="282F7C"/>
              </a:buClr>
              <a:buSzPct val="100000"/>
              <a:buFont typeface="Arial" panose="020B0604020202020204" pitchFamily="34" charset="0"/>
              <a:buChar char="•"/>
              <a:tabLst/>
              <a:defRPr/>
            </a:pPr>
            <a:r>
              <a:rPr kumimoji="0" lang="en-US" altLang="en-US" sz="2400" b="1" i="0" u="none" strike="noStrike" kern="1200" cap="none" spc="0" normalizeH="0" baseline="0" noProof="0" dirty="0">
                <a:ln>
                  <a:noFill/>
                </a:ln>
                <a:solidFill>
                  <a:srgbClr val="C00000"/>
                </a:solidFill>
                <a:effectLst/>
                <a:uLnTx/>
                <a:uFillTx/>
                <a:latin typeface="Work Sans"/>
                <a:ea typeface="+mn-ea"/>
                <a:cs typeface="+mn-cs"/>
              </a:rPr>
              <a:t>Crowding-out effect*</a:t>
            </a:r>
          </a:p>
          <a:p>
            <a:pPr lvl="1">
              <a:buFont typeface="Arial" panose="020B0604020202020204" pitchFamily="34" charset="0"/>
              <a:buChar char="•"/>
            </a:pPr>
            <a:r>
              <a:rPr lang="en-US" altLang="en-US" dirty="0"/>
              <a:t>The offset in aggregate demand that results when expansionary fiscal policy raises the interest rate and thereby reduces investment spending</a:t>
            </a:r>
          </a:p>
          <a:p>
            <a:pPr lvl="2">
              <a:buFont typeface="Arial" panose="020B0604020202020204" pitchFamily="34" charset="0"/>
              <a:buChar char="•"/>
            </a:pPr>
            <a:r>
              <a:rPr lang="en-US" altLang="en-US" dirty="0"/>
              <a:t>Reduces the net increase in aggregate demand </a:t>
            </a:r>
          </a:p>
          <a:p>
            <a:pPr lvl="2">
              <a:buFont typeface="Arial" panose="020B0604020202020204" pitchFamily="34" charset="0"/>
              <a:buChar char="•"/>
            </a:pPr>
            <a:r>
              <a:rPr lang="en-US" altLang="en-US" dirty="0"/>
              <a:t>The size of the</a:t>
            </a:r>
            <a:r>
              <a:rPr lang="en-US" altLang="en-US" i="1" dirty="0"/>
              <a:t> AD </a:t>
            </a:r>
            <a:r>
              <a:rPr lang="en-US" altLang="en-US" dirty="0"/>
              <a:t>shift may be smaller than the initial fiscal expansion</a:t>
            </a:r>
          </a:p>
          <a:p>
            <a:pPr marL="0" indent="0">
              <a:buNone/>
            </a:pPr>
            <a:endParaRPr kumimoji="0" lang="en-US" altLang="en-US" sz="1600" b="0" i="0" u="none" strike="noStrike" kern="1200" cap="none" spc="0" normalizeH="0" baseline="0" noProof="0" dirty="0">
              <a:ln>
                <a:noFill/>
              </a:ln>
              <a:solidFill>
                <a:srgbClr val="282F7C"/>
              </a:solidFill>
              <a:effectLst/>
              <a:uLnTx/>
              <a:uFillTx/>
              <a:latin typeface="Work Sans"/>
              <a:ea typeface="+mn-ea"/>
              <a:cs typeface="+mn-cs"/>
            </a:endParaRPr>
          </a:p>
          <a:p>
            <a:pPr marL="0" indent="0">
              <a:buNone/>
            </a:pPr>
            <a:r>
              <a:rPr kumimoji="0" lang="en-US" altLang="en-US" sz="1600" b="0" i="0" u="none" strike="noStrike" kern="1200" cap="none" spc="0" normalizeH="0" baseline="0" noProof="0" dirty="0">
                <a:ln>
                  <a:noFill/>
                </a:ln>
                <a:solidFill>
                  <a:srgbClr val="282F7C"/>
                </a:solidFill>
                <a:effectLst/>
                <a:uLnTx/>
                <a:uFillTx/>
                <a:latin typeface="Work Sans"/>
                <a:ea typeface="+mn-ea"/>
                <a:cs typeface="+mn-cs"/>
              </a:rPr>
              <a:t>*Words accompanied by an asterisk are key terms from the chapter.</a:t>
            </a:r>
            <a:endParaRPr lang="en-US" altLang="en-US" dirty="0"/>
          </a:p>
        </p:txBody>
      </p:sp>
    </p:spTree>
    <p:extLst>
      <p:ext uri="{BB962C8B-B14F-4D97-AF65-F5344CB8AC3E}">
        <p14:creationId xmlns:p14="http://schemas.microsoft.com/office/powerpoint/2010/main" val="25111254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04FD8-811D-C04B-81FD-305D3568F6FB}"/>
              </a:ext>
            </a:extLst>
          </p:cNvPr>
          <p:cNvSpPr>
            <a:spLocks noGrp="1"/>
          </p:cNvSpPr>
          <p:nvPr>
            <p:ph type="title"/>
          </p:nvPr>
        </p:nvSpPr>
        <p:spPr/>
        <p:txBody>
          <a:bodyPr/>
          <a:lstStyle/>
          <a:p>
            <a:r>
              <a:rPr lang="en-US" dirty="0"/>
              <a:t>Figure 5 The Crowding-Out Effect (1 of 2)</a:t>
            </a:r>
          </a:p>
        </p:txBody>
      </p:sp>
      <p:sp>
        <p:nvSpPr>
          <p:cNvPr id="3" name="Content Placeholder 2">
            <a:extLst>
              <a:ext uri="{FF2B5EF4-FFF2-40B4-BE49-F238E27FC236}">
                <a16:creationId xmlns:a16="http://schemas.microsoft.com/office/drawing/2014/main" id="{41D17C71-9629-B262-4B34-881E920892E5}"/>
              </a:ext>
            </a:extLst>
          </p:cNvPr>
          <p:cNvSpPr>
            <a:spLocks noGrp="1"/>
          </p:cNvSpPr>
          <p:nvPr>
            <p:ph sz="half" idx="1"/>
          </p:nvPr>
        </p:nvSpPr>
        <p:spPr>
          <a:xfrm>
            <a:off x="568492" y="1666884"/>
            <a:ext cx="11241915" cy="3858845"/>
          </a:xfrm>
        </p:spPr>
        <p:txBody>
          <a:bodyPr/>
          <a:lstStyle/>
          <a:p>
            <a:r>
              <a:rPr lang="en-US" sz="2000" b="0" dirty="0"/>
              <a:t>Panel (a) shows the money market. When the government increases its purchases of goods and services, income increases, raising the demand for money from </a:t>
            </a:r>
            <a:r>
              <a:rPr lang="en-US" sz="2000" b="0" i="1" dirty="0"/>
              <a:t>MD</a:t>
            </a:r>
            <a:r>
              <a:rPr lang="en-US" sz="2000" b="0" i="1" baseline="-25000" dirty="0"/>
              <a:t>1</a:t>
            </a:r>
            <a:r>
              <a:rPr lang="en-US" sz="2000" b="0" dirty="0"/>
              <a:t> to </a:t>
            </a:r>
            <a:r>
              <a:rPr lang="en-US" sz="2000" b="0" i="1" dirty="0"/>
              <a:t>MD</a:t>
            </a:r>
            <a:r>
              <a:rPr lang="en-US" sz="2000" b="0" i="1" baseline="-25000" dirty="0"/>
              <a:t>2</a:t>
            </a:r>
            <a:r>
              <a:rPr lang="en-US" sz="2000" b="0" dirty="0"/>
              <a:t> and increasing the equilibrium interest rate from </a:t>
            </a:r>
            <a:r>
              <a:rPr lang="en-US" sz="2000" b="0" i="1" dirty="0"/>
              <a:t>r</a:t>
            </a:r>
            <a:r>
              <a:rPr lang="en-US" sz="2000" b="0" i="1" baseline="-25000" dirty="0"/>
              <a:t>1 </a:t>
            </a:r>
            <a:r>
              <a:rPr lang="en-US" sz="2000" b="0" dirty="0"/>
              <a:t>to </a:t>
            </a:r>
            <a:r>
              <a:rPr lang="en-US" sz="2000" b="0" i="1" dirty="0"/>
              <a:t>r</a:t>
            </a:r>
            <a:r>
              <a:rPr lang="en-US" sz="2000" b="0" i="1" baseline="-25000" dirty="0"/>
              <a:t>2</a:t>
            </a:r>
            <a:r>
              <a:rPr lang="en-US" sz="2000" b="0" dirty="0"/>
              <a:t>. Panel (b) shows the effects on aggregate demand. The initial impact of the increase in government purchases shifts the aggregate-demand curve from </a:t>
            </a:r>
            <a:r>
              <a:rPr lang="en-US" sz="2000" b="0" i="1" dirty="0"/>
              <a:t>AD</a:t>
            </a:r>
            <a:r>
              <a:rPr lang="en-US" sz="2000" b="0" i="1" baseline="-25000" dirty="0"/>
              <a:t>1</a:t>
            </a:r>
            <a:r>
              <a:rPr lang="en-US" sz="2000" b="0" i="1" dirty="0"/>
              <a:t> </a:t>
            </a:r>
            <a:r>
              <a:rPr lang="en-US" sz="2000" b="0" dirty="0"/>
              <a:t>to</a:t>
            </a:r>
            <a:r>
              <a:rPr lang="en-US" sz="2000" b="0" i="1" dirty="0"/>
              <a:t> AD</a:t>
            </a:r>
            <a:r>
              <a:rPr lang="en-US" sz="2000" b="0" i="1" baseline="-25000" dirty="0"/>
              <a:t>2</a:t>
            </a:r>
            <a:r>
              <a:rPr lang="en-US" sz="2000" b="0" dirty="0"/>
              <a:t>. Yet because the interest rate is the cost of borrowing, the increase in the interest rate tends to reduce the quantity of goods and services demanded, particularly for investment goods. This crowding out of investment partially offsets the impact of the fiscal expansion on aggregate demand. In the end, the aggregate-demand curve shifts only to </a:t>
            </a:r>
            <a:r>
              <a:rPr lang="en-US" sz="2000" b="0" i="1" dirty="0"/>
              <a:t>AD</a:t>
            </a:r>
            <a:r>
              <a:rPr lang="en-US" sz="2000" b="0" i="1" baseline="-25000" dirty="0"/>
              <a:t>3</a:t>
            </a:r>
            <a:r>
              <a:rPr lang="en-US" sz="2000" b="0" dirty="0"/>
              <a:t>.</a:t>
            </a:r>
          </a:p>
        </p:txBody>
      </p:sp>
    </p:spTree>
    <p:extLst>
      <p:ext uri="{BB962C8B-B14F-4D97-AF65-F5344CB8AC3E}">
        <p14:creationId xmlns:p14="http://schemas.microsoft.com/office/powerpoint/2010/main" val="27551941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04FD8-811D-C04B-81FD-305D3568F6FB}"/>
              </a:ext>
            </a:extLst>
          </p:cNvPr>
          <p:cNvSpPr>
            <a:spLocks noGrp="1"/>
          </p:cNvSpPr>
          <p:nvPr>
            <p:ph type="title"/>
          </p:nvPr>
        </p:nvSpPr>
        <p:spPr/>
        <p:txBody>
          <a:bodyPr/>
          <a:lstStyle/>
          <a:p>
            <a:r>
              <a:rPr lang="en-US" dirty="0"/>
              <a:t>Figure 5 The Crowding-Out Effect (2 of 2)</a:t>
            </a:r>
          </a:p>
        </p:txBody>
      </p:sp>
      <p:pic>
        <p:nvPicPr>
          <p:cNvPr id="6" name="Picture 2" descr="The figure shows the relationship between the money market and aggregate demand and how the multiplier effect can be diminished by the phenomenon called the crowding out effect. This is shown in two panels, and both are shown on a rectangular coordinate system.  The first, labeled panel (a), shows the money market, and uses the demand and supply framework.  The horizontal axis measures the total quantity of money in an economy and is measured in qualitative terms rather than with numerical values.  The vertical axis measures the interest rate in the economy, and ranges from 0 upward, without use of actual numerical values.  There are two money demand curves shown.  The first is an initial money demand, labeled MD sub 1, is plotted as a curve that goes down and to the right linearly.  There is a second money demand curve, labeled MD sub 2, which is parallel and to the right of MD sub 1.  The shift to MD sub 2 results from the impact of government spending and its effect on money demand, as shown in panel (b).  The horizontal axis on this graph is the quantity of output, which starts at 0 but does not rely on numerical values but measures the effects in qualitative terms.  The vertical axis is the price level, starting at 0 but with no actual numerical values shown.  On this graph, an initial aggregate demand is shown, labeled Aggregate demand AD sub 1, which goes down linearly to the right.  Two additional aggregate demand curves are shown, that illustrate the impact of an addition to government spending and then how the crowding out effect can reduce the impact of the multiplier effect.  The second aggregate demand curve, labeled AD sub 2 (to the right and parallel to AD sub 1), illustrates the impact of the additional $20 billion of government spending.  But due to the crowding out effect, this additional expenditure is offset partially by a reduction in investment.  This is shown as aggregate demand AD sub 3, which is to the right of AD sub 1 but to the left of AD sub 2.  The sequence in this process is laid out in a series of callouts.  First, Callout 1 states, linked to panel (b), “When an increase in government purchases raises aggregate demand …”.   Callout 2, indicating an impact on panel (a), states:  “ … the increase in spending raises money demand.  Callout 3 continues:  “… which increases the equilibrium interest rate …”.  Callout 4 completes the explanation, showing on panel (b), by stating:  “ … which in turn partly offsets the initial increase in aggregate demand.”">
            <a:extLst>
              <a:ext uri="{FF2B5EF4-FFF2-40B4-BE49-F238E27FC236}">
                <a16:creationId xmlns:a16="http://schemas.microsoft.com/office/drawing/2014/main" id="{2FB77BEB-3280-4ED4-BC8A-B89AFD1B1D53}"/>
              </a:ext>
            </a:extLst>
          </p:cNvPr>
          <p:cNvPicPr>
            <a:picLocks noGrp="1" noChangeAspect="1"/>
          </p:cNvPicPr>
          <p:nvPr>
            <p:ph sz="half" idx="2"/>
          </p:nvPr>
        </p:nvPicPr>
        <p:blipFill>
          <a:blip r:embed="rId2"/>
          <a:stretch>
            <a:fillRect/>
          </a:stretch>
        </p:blipFill>
        <p:spPr>
          <a:xfrm>
            <a:off x="573487" y="1505985"/>
            <a:ext cx="11045027" cy="4389120"/>
          </a:xfrm>
        </p:spPr>
      </p:pic>
    </p:spTree>
    <p:extLst>
      <p:ext uri="{BB962C8B-B14F-4D97-AF65-F5344CB8AC3E}">
        <p14:creationId xmlns:p14="http://schemas.microsoft.com/office/powerpoint/2010/main" val="21696940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97EF9-DBAC-F319-894A-5DE48AA94261}"/>
              </a:ext>
            </a:extLst>
          </p:cNvPr>
          <p:cNvSpPr>
            <a:spLocks noGrp="1"/>
          </p:cNvSpPr>
          <p:nvPr>
            <p:ph type="title"/>
          </p:nvPr>
        </p:nvSpPr>
        <p:spPr/>
        <p:txBody>
          <a:bodyPr/>
          <a:lstStyle/>
          <a:p>
            <a:r>
              <a:rPr lang="en-US" dirty="0"/>
              <a:t>Changes in Taxes</a:t>
            </a:r>
          </a:p>
        </p:txBody>
      </p:sp>
      <p:sp>
        <p:nvSpPr>
          <p:cNvPr id="3" name="Content Placeholder 2">
            <a:extLst>
              <a:ext uri="{FF2B5EF4-FFF2-40B4-BE49-F238E27FC236}">
                <a16:creationId xmlns:a16="http://schemas.microsoft.com/office/drawing/2014/main" id="{68E9933C-CFA5-6E3A-E1F3-823667BB1886}"/>
              </a:ext>
            </a:extLst>
          </p:cNvPr>
          <p:cNvSpPr>
            <a:spLocks noGrp="1"/>
          </p:cNvSpPr>
          <p:nvPr>
            <p:ph idx="1"/>
          </p:nvPr>
        </p:nvSpPr>
        <p:spPr/>
        <p:txBody>
          <a:bodyPr/>
          <a:lstStyle/>
          <a:p>
            <a:r>
              <a:rPr lang="en-US" dirty="0"/>
              <a:t>A tax cut </a:t>
            </a:r>
          </a:p>
          <a:p>
            <a:pPr lvl="1">
              <a:buFont typeface="Arial" panose="020B0604020202020204" pitchFamily="34" charset="0"/>
              <a:buChar char="•"/>
            </a:pPr>
            <a:r>
              <a:rPr lang="en-US" sz="2000" dirty="0"/>
              <a:t>Increases households’ take-home pay</a:t>
            </a:r>
          </a:p>
          <a:p>
            <a:pPr lvl="1">
              <a:buFont typeface="Arial" panose="020B0604020202020204" pitchFamily="34" charset="0"/>
              <a:buChar char="•"/>
            </a:pPr>
            <a:r>
              <a:rPr lang="en-US" sz="2000" dirty="0"/>
              <a:t>Households respond by spending a portion of this extra income, shifting </a:t>
            </a:r>
            <a:r>
              <a:rPr lang="en-US" sz="2000" i="1" dirty="0"/>
              <a:t>AD</a:t>
            </a:r>
            <a:r>
              <a:rPr lang="en-US" sz="2000" dirty="0"/>
              <a:t> to the right</a:t>
            </a:r>
          </a:p>
          <a:p>
            <a:pPr lvl="1">
              <a:buFont typeface="Arial" panose="020B0604020202020204" pitchFamily="34" charset="0"/>
              <a:buChar char="•"/>
            </a:pPr>
            <a:r>
              <a:rPr lang="en-US" sz="2000" dirty="0"/>
              <a:t>The size of the shift is affected by the multiplier and crowding-out effects  </a:t>
            </a:r>
          </a:p>
          <a:p>
            <a:pPr>
              <a:spcBef>
                <a:spcPts val="1200"/>
              </a:spcBef>
            </a:pPr>
            <a:r>
              <a:rPr lang="en-US" dirty="0"/>
              <a:t>Another factor: Households’ perception</a:t>
            </a:r>
          </a:p>
          <a:p>
            <a:pPr lvl="1">
              <a:buFont typeface="Arial" panose="020B0604020202020204" pitchFamily="34" charset="0"/>
              <a:buChar char="•"/>
            </a:pPr>
            <a:r>
              <a:rPr lang="en-US" sz="2000" dirty="0"/>
              <a:t>Permanent tax cut – large impact on </a:t>
            </a:r>
            <a:r>
              <a:rPr lang="en-US" sz="2000" i="1" dirty="0"/>
              <a:t>AD</a:t>
            </a:r>
            <a:r>
              <a:rPr lang="en-US" sz="2000" dirty="0"/>
              <a:t> </a:t>
            </a:r>
          </a:p>
          <a:p>
            <a:pPr lvl="1">
              <a:buFont typeface="Arial" panose="020B0604020202020204" pitchFamily="34" charset="0"/>
              <a:buChar char="•"/>
            </a:pPr>
            <a:r>
              <a:rPr lang="en-US" sz="2000" dirty="0"/>
              <a:t>Temporary tax cut – small impact on </a:t>
            </a:r>
            <a:r>
              <a:rPr lang="en-US" sz="2000" i="1" dirty="0"/>
              <a:t>AD</a:t>
            </a:r>
          </a:p>
        </p:txBody>
      </p:sp>
    </p:spTree>
    <p:extLst>
      <p:ext uri="{BB962C8B-B14F-4D97-AF65-F5344CB8AC3E}">
        <p14:creationId xmlns:p14="http://schemas.microsoft.com/office/powerpoint/2010/main" val="1092953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235DC-232C-4319-AB7B-A66FDD0E4495}"/>
              </a:ext>
            </a:extLst>
          </p:cNvPr>
          <p:cNvSpPr>
            <a:spLocks noGrp="1"/>
          </p:cNvSpPr>
          <p:nvPr>
            <p:ph type="title"/>
          </p:nvPr>
        </p:nvSpPr>
        <p:spPr/>
        <p:txBody>
          <a:bodyPr/>
          <a:lstStyle/>
          <a:p>
            <a:r>
              <a:rPr lang="en-US" dirty="0"/>
              <a:t>Chapter Objectives (3 of 3)</a:t>
            </a:r>
          </a:p>
        </p:txBody>
      </p:sp>
      <p:sp>
        <p:nvSpPr>
          <p:cNvPr id="3" name="Content Placeholder 2">
            <a:extLst>
              <a:ext uri="{FF2B5EF4-FFF2-40B4-BE49-F238E27FC236}">
                <a16:creationId xmlns:a16="http://schemas.microsoft.com/office/drawing/2014/main" id="{A68E82C8-1783-4D5D-9D67-D22430B88DA4}"/>
              </a:ext>
            </a:extLst>
          </p:cNvPr>
          <p:cNvSpPr>
            <a:spLocks noGrp="1"/>
          </p:cNvSpPr>
          <p:nvPr>
            <p:ph idx="1"/>
          </p:nvPr>
        </p:nvSpPr>
        <p:spPr/>
        <p:txBody>
          <a:bodyPr/>
          <a:lstStyle/>
          <a:p>
            <a:pPr>
              <a:spcBef>
                <a:spcPts val="800"/>
              </a:spcBef>
            </a:pPr>
            <a:r>
              <a:rPr lang="en-US" dirty="0"/>
              <a:t>Explain the effect of tax policy on aggregate demand.</a:t>
            </a:r>
          </a:p>
          <a:p>
            <a:pPr>
              <a:spcBef>
                <a:spcPts val="800"/>
              </a:spcBef>
            </a:pPr>
            <a:r>
              <a:rPr lang="en-US" dirty="0"/>
              <a:t>Given a scenario about an economy's current state, determine the appropriate stabilization policy to restore the natural rate of output.</a:t>
            </a:r>
          </a:p>
          <a:p>
            <a:pPr>
              <a:spcBef>
                <a:spcPts val="800"/>
              </a:spcBef>
            </a:pPr>
            <a:r>
              <a:rPr lang="en-US" dirty="0"/>
              <a:t>Discuss the pros and cons of employing stabilization policies. </a:t>
            </a:r>
          </a:p>
        </p:txBody>
      </p:sp>
    </p:spTree>
    <p:extLst>
      <p:ext uri="{BB962C8B-B14F-4D97-AF65-F5344CB8AC3E}">
        <p14:creationId xmlns:p14="http://schemas.microsoft.com/office/powerpoint/2010/main" val="32531702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CAA55-8FFE-598C-9239-BF02342FCC17}"/>
              </a:ext>
            </a:extLst>
          </p:cNvPr>
          <p:cNvSpPr>
            <a:spLocks noGrp="1"/>
          </p:cNvSpPr>
          <p:nvPr>
            <p:ph type="title"/>
          </p:nvPr>
        </p:nvSpPr>
        <p:spPr/>
        <p:txBody>
          <a:bodyPr/>
          <a:lstStyle/>
          <a:p>
            <a:r>
              <a:rPr lang="en-US" dirty="0"/>
              <a:t>Active Learning 3: Fiscal Policy Effects</a:t>
            </a:r>
          </a:p>
        </p:txBody>
      </p:sp>
      <p:sp>
        <p:nvSpPr>
          <p:cNvPr id="3" name="Content Placeholder 2">
            <a:extLst>
              <a:ext uri="{FF2B5EF4-FFF2-40B4-BE49-F238E27FC236}">
                <a16:creationId xmlns:a16="http://schemas.microsoft.com/office/drawing/2014/main" id="{BDC8FBB7-6E7A-7CFF-DC17-B16A5CFB902A}"/>
              </a:ext>
            </a:extLst>
          </p:cNvPr>
          <p:cNvSpPr>
            <a:spLocks noGrp="1"/>
          </p:cNvSpPr>
          <p:nvPr>
            <p:ph idx="1"/>
          </p:nvPr>
        </p:nvSpPr>
        <p:spPr/>
        <p:txBody>
          <a:bodyPr/>
          <a:lstStyle/>
          <a:p>
            <a:r>
              <a:rPr lang="en-US" dirty="0"/>
              <a:t>The economy is in recession. Policymakers think that shifting the </a:t>
            </a:r>
            <a:r>
              <a:rPr lang="en-US" i="1" dirty="0"/>
              <a:t>AD</a:t>
            </a:r>
            <a:r>
              <a:rPr lang="en-US" dirty="0"/>
              <a:t> curve rightward by $200 billion would end the recession.  </a:t>
            </a:r>
          </a:p>
          <a:p>
            <a:pPr marL="914400" lvl="1" indent="-457200">
              <a:buFont typeface="+mj-lt"/>
              <a:buAutoNum type="alphaUcPeriod"/>
            </a:pPr>
            <a:r>
              <a:rPr lang="en-US" dirty="0"/>
              <a:t>If </a:t>
            </a:r>
            <a:r>
              <a:rPr lang="en-US" i="1" dirty="0" err="1"/>
              <a:t>MPC</a:t>
            </a:r>
            <a:r>
              <a:rPr lang="en-US" dirty="0"/>
              <a:t> = 0.8 and there is no crowding out, how much should Congress increase </a:t>
            </a:r>
            <a:r>
              <a:rPr lang="en-US" i="1" dirty="0"/>
              <a:t>G</a:t>
            </a:r>
            <a:r>
              <a:rPr lang="en-US" dirty="0"/>
              <a:t> </a:t>
            </a:r>
            <a:br>
              <a:rPr lang="en-US" dirty="0"/>
            </a:br>
            <a:r>
              <a:rPr lang="en-US" dirty="0"/>
              <a:t>to end the recession?</a:t>
            </a:r>
          </a:p>
          <a:p>
            <a:pPr marL="914400" lvl="1" indent="-457200">
              <a:buFont typeface="+mj-lt"/>
              <a:buAutoNum type="alphaUcPeriod"/>
            </a:pPr>
            <a:r>
              <a:rPr lang="en-US" dirty="0"/>
              <a:t>If there is crowding out, will Congress need to increase </a:t>
            </a:r>
            <a:r>
              <a:rPr lang="en-US" i="1" dirty="0"/>
              <a:t>G </a:t>
            </a:r>
            <a:r>
              <a:rPr lang="en-US" dirty="0"/>
              <a:t>more or less than this amount?</a:t>
            </a:r>
          </a:p>
        </p:txBody>
      </p:sp>
    </p:spTree>
    <p:extLst>
      <p:ext uri="{BB962C8B-B14F-4D97-AF65-F5344CB8AC3E}">
        <p14:creationId xmlns:p14="http://schemas.microsoft.com/office/powerpoint/2010/main" val="4119827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B9034-6875-E765-B678-70EB5DAF2667}"/>
              </a:ext>
            </a:extLst>
          </p:cNvPr>
          <p:cNvSpPr>
            <a:spLocks noGrp="1"/>
          </p:cNvSpPr>
          <p:nvPr>
            <p:ph type="title"/>
          </p:nvPr>
        </p:nvSpPr>
        <p:spPr/>
        <p:txBody>
          <a:bodyPr/>
          <a:lstStyle/>
          <a:p>
            <a:r>
              <a:rPr lang="en-US" dirty="0"/>
              <a:t>Active Learning 3: Answers</a:t>
            </a:r>
          </a:p>
        </p:txBody>
      </p:sp>
      <p:sp>
        <p:nvSpPr>
          <p:cNvPr id="3" name="Content Placeholder 2">
            <a:extLst>
              <a:ext uri="{FF2B5EF4-FFF2-40B4-BE49-F238E27FC236}">
                <a16:creationId xmlns:a16="http://schemas.microsoft.com/office/drawing/2014/main" id="{18124538-31CF-6AC7-9CE1-8EA8E9CF6862}"/>
              </a:ext>
            </a:extLst>
          </p:cNvPr>
          <p:cNvSpPr>
            <a:spLocks noGrp="1"/>
          </p:cNvSpPr>
          <p:nvPr>
            <p:ph idx="1"/>
          </p:nvPr>
        </p:nvSpPr>
        <p:spPr/>
        <p:txBody>
          <a:bodyPr/>
          <a:lstStyle/>
          <a:p>
            <a:pPr marL="457200" indent="-457200">
              <a:buFont typeface="+mj-lt"/>
              <a:buAutoNum type="alphaUcPeriod"/>
            </a:pPr>
            <a:r>
              <a:rPr lang="en-US" dirty="0"/>
              <a:t>Multiplier = 1 / (1-</a:t>
            </a:r>
            <a:r>
              <a:rPr lang="en-US" i="1" dirty="0"/>
              <a:t>MPS</a:t>
            </a:r>
            <a:r>
              <a:rPr lang="en-US" dirty="0"/>
              <a:t>) = 1/(1 − .8) = 5</a:t>
            </a:r>
          </a:p>
          <a:p>
            <a:pPr lvl="1">
              <a:buFont typeface="Arial" panose="020B0604020202020204" pitchFamily="34" charset="0"/>
              <a:buChar char="•"/>
            </a:pPr>
            <a:r>
              <a:rPr lang="en-US" dirty="0"/>
              <a:t>Increase </a:t>
            </a:r>
            <a:r>
              <a:rPr lang="en-US" i="1" dirty="0"/>
              <a:t>G</a:t>
            </a:r>
            <a:r>
              <a:rPr lang="en-US" dirty="0"/>
              <a:t> by $40B to shift aggregate demand by </a:t>
            </a:r>
          </a:p>
          <a:p>
            <a:pPr lvl="2">
              <a:buFont typeface="Arial" panose="020B0604020202020204" pitchFamily="34" charset="0"/>
              <a:buChar char="•"/>
            </a:pPr>
            <a:r>
              <a:rPr lang="en-US" dirty="0"/>
              <a:t>∆</a:t>
            </a:r>
            <a:r>
              <a:rPr lang="en-US" i="1" dirty="0"/>
              <a:t>Y</a:t>
            </a:r>
            <a:r>
              <a:rPr lang="en-US" dirty="0"/>
              <a:t> = multiplier × ∆</a:t>
            </a:r>
            <a:r>
              <a:rPr lang="en-US" i="1" dirty="0"/>
              <a:t>G</a:t>
            </a:r>
            <a:r>
              <a:rPr lang="en-US" dirty="0"/>
              <a:t> = 5 × $40b = $200B</a:t>
            </a:r>
          </a:p>
          <a:p>
            <a:pPr marL="457200" indent="-457200">
              <a:buFont typeface="+mj-lt"/>
              <a:buAutoNum type="alphaUcPeriod"/>
            </a:pPr>
            <a:r>
              <a:rPr lang="en-US" dirty="0"/>
              <a:t>Crowding out reduces the impact of </a:t>
            </a:r>
            <a:r>
              <a:rPr lang="en-US" i="1" dirty="0"/>
              <a:t>G</a:t>
            </a:r>
            <a:r>
              <a:rPr lang="en-US" dirty="0"/>
              <a:t> on </a:t>
            </a:r>
            <a:r>
              <a:rPr lang="en-US" i="1" dirty="0"/>
              <a:t>AD</a:t>
            </a:r>
            <a:r>
              <a:rPr lang="en-US" dirty="0"/>
              <a:t>. To offset this, Congress should increase </a:t>
            </a:r>
            <a:r>
              <a:rPr lang="en-US" i="1" dirty="0"/>
              <a:t>G</a:t>
            </a:r>
            <a:r>
              <a:rPr lang="en-US" dirty="0"/>
              <a:t> by a larger amount. </a:t>
            </a:r>
          </a:p>
        </p:txBody>
      </p:sp>
    </p:spTree>
    <p:extLst>
      <p:ext uri="{BB962C8B-B14F-4D97-AF65-F5344CB8AC3E}">
        <p14:creationId xmlns:p14="http://schemas.microsoft.com/office/powerpoint/2010/main" val="29065554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t>21-3</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t>Using Policy to Stabilize the Economy</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C9D9D-CF84-A9A5-E0F0-FC24F2FEBD35}"/>
              </a:ext>
            </a:extLst>
          </p:cNvPr>
          <p:cNvSpPr>
            <a:spLocks noGrp="1"/>
          </p:cNvSpPr>
          <p:nvPr>
            <p:ph type="title"/>
          </p:nvPr>
        </p:nvSpPr>
        <p:spPr>
          <a:xfrm>
            <a:off x="838200" y="473245"/>
            <a:ext cx="9777248" cy="1217447"/>
          </a:xfrm>
        </p:spPr>
        <p:txBody>
          <a:bodyPr/>
          <a:lstStyle/>
          <a:p>
            <a:r>
              <a:rPr lang="en-US" dirty="0"/>
              <a:t>The Case for Active Stabilization Policy (1 of 2)</a:t>
            </a:r>
          </a:p>
        </p:txBody>
      </p:sp>
      <p:sp>
        <p:nvSpPr>
          <p:cNvPr id="3" name="Content Placeholder 2">
            <a:extLst>
              <a:ext uri="{FF2B5EF4-FFF2-40B4-BE49-F238E27FC236}">
                <a16:creationId xmlns:a16="http://schemas.microsoft.com/office/drawing/2014/main" id="{0CF0453A-758D-BAEC-9923-63FA015879F5}"/>
              </a:ext>
            </a:extLst>
          </p:cNvPr>
          <p:cNvSpPr>
            <a:spLocks noGrp="1"/>
          </p:cNvSpPr>
          <p:nvPr>
            <p:ph idx="1"/>
          </p:nvPr>
        </p:nvSpPr>
        <p:spPr/>
        <p:txBody>
          <a:bodyPr/>
          <a:lstStyle/>
          <a:p>
            <a:r>
              <a:rPr lang="en-US" altLang="en-US" dirty="0"/>
              <a:t>Advocates of active stabilization policy say that changes in attitudes by households and firms shift aggregate demand and that, if the government does not respond, the result is undesirable and unnecessary fluctuations in output and employment</a:t>
            </a:r>
          </a:p>
          <a:p>
            <a:pPr lvl="1">
              <a:buFont typeface="Arial" panose="020B0604020202020204" pitchFamily="34" charset="0"/>
              <a:buChar char="•"/>
            </a:pPr>
            <a:r>
              <a:rPr lang="en-US" dirty="0"/>
              <a:t>Keynes emphasized key role of aggregate demand in explaining short-run fluctuations</a:t>
            </a:r>
          </a:p>
          <a:p>
            <a:pPr lvl="1">
              <a:buFont typeface="Arial" panose="020B0604020202020204" pitchFamily="34" charset="0"/>
              <a:buChar char="•"/>
            </a:pPr>
            <a:r>
              <a:rPr lang="en-US" dirty="0"/>
              <a:t>Aggregate demand fluctuates because of largely irrational waves of pessimism and optimism (animal spirits)</a:t>
            </a:r>
          </a:p>
        </p:txBody>
      </p:sp>
    </p:spTree>
    <p:extLst>
      <p:ext uri="{BB962C8B-B14F-4D97-AF65-F5344CB8AC3E}">
        <p14:creationId xmlns:p14="http://schemas.microsoft.com/office/powerpoint/2010/main" val="17232748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4D58D-EB95-4AEA-1741-EA820BF7806E}"/>
              </a:ext>
            </a:extLst>
          </p:cNvPr>
          <p:cNvSpPr>
            <a:spLocks noGrp="1"/>
          </p:cNvSpPr>
          <p:nvPr>
            <p:ph type="title"/>
          </p:nvPr>
        </p:nvSpPr>
        <p:spPr>
          <a:xfrm>
            <a:off x="838200" y="473245"/>
            <a:ext cx="9871841" cy="1230147"/>
          </a:xfrm>
        </p:spPr>
        <p:txBody>
          <a:bodyPr/>
          <a:lstStyle/>
          <a:p>
            <a:r>
              <a:rPr lang="en-US" dirty="0"/>
              <a:t>The Case for Active Stabilization Policy (2 of 2)</a:t>
            </a:r>
          </a:p>
        </p:txBody>
      </p:sp>
      <p:sp>
        <p:nvSpPr>
          <p:cNvPr id="3" name="Content Placeholder 2">
            <a:extLst>
              <a:ext uri="{FF2B5EF4-FFF2-40B4-BE49-F238E27FC236}">
                <a16:creationId xmlns:a16="http://schemas.microsoft.com/office/drawing/2014/main" id="{19E71BF5-4521-CEF5-5600-FE8D6EE27AD3}"/>
              </a:ext>
            </a:extLst>
          </p:cNvPr>
          <p:cNvSpPr>
            <a:spLocks noGrp="1"/>
          </p:cNvSpPr>
          <p:nvPr>
            <p:ph idx="1"/>
          </p:nvPr>
        </p:nvSpPr>
        <p:spPr/>
        <p:txBody>
          <a:bodyPr/>
          <a:lstStyle/>
          <a:p>
            <a:r>
              <a:rPr lang="en-US" dirty="0"/>
              <a:t>Government should use policy to reduce these fluctuations</a:t>
            </a:r>
          </a:p>
          <a:p>
            <a:pPr lvl="1">
              <a:buFont typeface="Arial" panose="020B0604020202020204" pitchFamily="34" charset="0"/>
              <a:buChar char="•"/>
            </a:pPr>
            <a:r>
              <a:rPr lang="en-US" dirty="0"/>
              <a:t>When GDP falls below its natural rate, use expansionary monetary or fiscal policy to prevent or reduce a recession</a:t>
            </a:r>
          </a:p>
          <a:p>
            <a:pPr lvl="1">
              <a:buFont typeface="Arial" panose="020B0604020202020204" pitchFamily="34" charset="0"/>
              <a:buChar char="•"/>
            </a:pPr>
            <a:r>
              <a:rPr lang="en-US" dirty="0"/>
              <a:t>When GDP rises above its natural rate, use contractionary policy to prevent or reduce an inflationary boom</a:t>
            </a:r>
          </a:p>
        </p:txBody>
      </p:sp>
    </p:spTree>
    <p:extLst>
      <p:ext uri="{BB962C8B-B14F-4D97-AF65-F5344CB8AC3E}">
        <p14:creationId xmlns:p14="http://schemas.microsoft.com/office/powerpoint/2010/main" val="27939322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469C4F-194D-4AE6-A2DC-1A9717A41ACA}"/>
              </a:ext>
            </a:extLst>
          </p:cNvPr>
          <p:cNvSpPr>
            <a:spLocks noGrp="1"/>
          </p:cNvSpPr>
          <p:nvPr>
            <p:ph type="title"/>
          </p:nvPr>
        </p:nvSpPr>
        <p:spPr/>
        <p:txBody>
          <a:bodyPr/>
          <a:lstStyle/>
          <a:p>
            <a:r>
              <a:rPr lang="en-US" dirty="0"/>
              <a:t>Ask the Experts: Economic Stimulus A</a:t>
            </a:r>
          </a:p>
        </p:txBody>
      </p:sp>
      <p:sp>
        <p:nvSpPr>
          <p:cNvPr id="3" name="Content Placeholder 2">
            <a:extLst>
              <a:ext uri="{FF2B5EF4-FFF2-40B4-BE49-F238E27FC236}">
                <a16:creationId xmlns:a16="http://schemas.microsoft.com/office/drawing/2014/main" id="{DF4265A0-AE0A-46DC-8273-724C7261A298}"/>
              </a:ext>
            </a:extLst>
          </p:cNvPr>
          <p:cNvSpPr>
            <a:spLocks noGrp="1"/>
          </p:cNvSpPr>
          <p:nvPr>
            <p:ph sz="half" idx="1"/>
          </p:nvPr>
        </p:nvSpPr>
        <p:spPr>
          <a:xfrm>
            <a:off x="476844" y="1405494"/>
            <a:ext cx="11237976" cy="1053501"/>
          </a:xfrm>
        </p:spPr>
        <p:txBody>
          <a:bodyPr/>
          <a:lstStyle/>
          <a:p>
            <a:pPr marL="0" indent="0">
              <a:buNone/>
            </a:pPr>
            <a:r>
              <a:rPr lang="en-US" sz="2000" dirty="0"/>
              <a:t>“Because of the American Recovery and Reinvestment Act, ARRA, of 2009, the U.S. unemployment rate was lower at the end of 2010 than it would have been without the stimulus bill.”</a:t>
            </a:r>
          </a:p>
        </p:txBody>
      </p:sp>
      <p:pic>
        <p:nvPicPr>
          <p:cNvPr id="7" name="Picture 3" descr="A pie chart titled “What do economists say?” plots three values. They are 97% agree, 3% disagree, and 0% uncertain.">
            <a:extLst>
              <a:ext uri="{FF2B5EF4-FFF2-40B4-BE49-F238E27FC236}">
                <a16:creationId xmlns:a16="http://schemas.microsoft.com/office/drawing/2014/main" id="{88723A46-9061-4DA3-A9E3-A21F6880FC10}"/>
              </a:ext>
            </a:extLst>
          </p:cNvPr>
          <p:cNvPicPr>
            <a:picLocks noGrp="1" noChangeAspect="1"/>
          </p:cNvPicPr>
          <p:nvPr>
            <p:ph sz="half" idx="10"/>
          </p:nvPr>
        </p:nvPicPr>
        <p:blipFill>
          <a:blip r:embed="rId3"/>
          <a:stretch>
            <a:fillRect/>
          </a:stretch>
        </p:blipFill>
        <p:spPr>
          <a:xfrm>
            <a:off x="3417371" y="2579382"/>
            <a:ext cx="5357259" cy="3017520"/>
          </a:xfrm>
        </p:spPr>
      </p:pic>
      <p:sp>
        <p:nvSpPr>
          <p:cNvPr id="5" name="Content Placeholder 4">
            <a:extLst>
              <a:ext uri="{FF2B5EF4-FFF2-40B4-BE49-F238E27FC236}">
                <a16:creationId xmlns:a16="http://schemas.microsoft.com/office/drawing/2014/main" id="{665C19A7-C94B-4611-93E4-68C8B3205826}"/>
              </a:ext>
            </a:extLst>
          </p:cNvPr>
          <p:cNvSpPr>
            <a:spLocks noGrp="1"/>
          </p:cNvSpPr>
          <p:nvPr>
            <p:ph sz="half" idx="2"/>
          </p:nvPr>
        </p:nvSpPr>
        <p:spPr>
          <a:xfrm>
            <a:off x="477012" y="5728601"/>
            <a:ext cx="11237976" cy="365760"/>
          </a:xfrm>
        </p:spPr>
        <p:txBody>
          <a:bodyPr/>
          <a:lstStyle/>
          <a:p>
            <a:pPr marL="0" indent="0">
              <a:buNone/>
            </a:pPr>
            <a:r>
              <a:rPr lang="en-US" sz="1600" dirty="0"/>
              <a:t>Source: IGM Economic Experts Panel, July 29, 2014.</a:t>
            </a:r>
          </a:p>
        </p:txBody>
      </p:sp>
    </p:spTree>
    <p:extLst>
      <p:ext uri="{BB962C8B-B14F-4D97-AF65-F5344CB8AC3E}">
        <p14:creationId xmlns:p14="http://schemas.microsoft.com/office/powerpoint/2010/main" val="22550400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F70D83-BBAE-FF83-66BA-A134B507A988}"/>
              </a:ext>
            </a:extLst>
          </p:cNvPr>
          <p:cNvSpPr>
            <a:spLocks noGrp="1"/>
          </p:cNvSpPr>
          <p:nvPr>
            <p:ph type="title"/>
          </p:nvPr>
        </p:nvSpPr>
        <p:spPr/>
        <p:txBody>
          <a:bodyPr/>
          <a:lstStyle/>
          <a:p>
            <a:r>
              <a:rPr lang="en-US" dirty="0"/>
              <a:t>The Case against Active Stabilization Policy (1 of 2)</a:t>
            </a:r>
          </a:p>
        </p:txBody>
      </p:sp>
      <p:sp>
        <p:nvSpPr>
          <p:cNvPr id="3" name="Content Placeholder 2">
            <a:extLst>
              <a:ext uri="{FF2B5EF4-FFF2-40B4-BE49-F238E27FC236}">
                <a16:creationId xmlns:a16="http://schemas.microsoft.com/office/drawing/2014/main" id="{43BFF192-2EA8-7D84-A673-202A31B9C810}"/>
              </a:ext>
            </a:extLst>
          </p:cNvPr>
          <p:cNvSpPr>
            <a:spLocks noGrp="1"/>
          </p:cNvSpPr>
          <p:nvPr>
            <p:ph idx="1"/>
          </p:nvPr>
        </p:nvSpPr>
        <p:spPr/>
        <p:txBody>
          <a:bodyPr/>
          <a:lstStyle/>
          <a:p>
            <a:r>
              <a:rPr lang="en-US" dirty="0"/>
              <a:t>Advocates of more passive policy say that monetary and fiscal policy work with such long lags that attempts at stabilizing the economy often end up being destabilizing</a:t>
            </a:r>
          </a:p>
          <a:p>
            <a:r>
              <a:rPr lang="en-US" dirty="0"/>
              <a:t>Monetary policy affects economy with a long lag</a:t>
            </a:r>
          </a:p>
          <a:p>
            <a:pPr lvl="1">
              <a:buFont typeface="Arial" panose="020B0604020202020204" pitchFamily="34" charset="0"/>
              <a:buChar char="•"/>
            </a:pPr>
            <a:r>
              <a:rPr lang="en-US" dirty="0"/>
              <a:t>Firms make investment plans in advance, so </a:t>
            </a:r>
            <a:r>
              <a:rPr lang="en-US" i="1" dirty="0"/>
              <a:t>I</a:t>
            </a:r>
            <a:r>
              <a:rPr lang="en-US" dirty="0"/>
              <a:t> takes time to respond to changes in </a:t>
            </a:r>
            <a:r>
              <a:rPr lang="en-US" i="1" dirty="0"/>
              <a:t>r</a:t>
            </a:r>
          </a:p>
          <a:p>
            <a:r>
              <a:rPr lang="en-US" dirty="0"/>
              <a:t>Fiscal policy also works with a long lag</a:t>
            </a:r>
          </a:p>
          <a:p>
            <a:pPr lvl="1">
              <a:buFont typeface="Arial" panose="020B0604020202020204" pitchFamily="34" charset="0"/>
              <a:buChar char="•"/>
            </a:pPr>
            <a:r>
              <a:rPr lang="en-US" dirty="0"/>
              <a:t>Changes in </a:t>
            </a:r>
            <a:r>
              <a:rPr lang="en-US" i="1" dirty="0"/>
              <a:t>G</a:t>
            </a:r>
            <a:r>
              <a:rPr lang="en-US" dirty="0"/>
              <a:t> and </a:t>
            </a:r>
            <a:r>
              <a:rPr lang="en-US" i="1" dirty="0"/>
              <a:t>T</a:t>
            </a:r>
            <a:r>
              <a:rPr lang="en-US" dirty="0"/>
              <a:t> require acts of Congress and legislative process can take months or years</a:t>
            </a:r>
          </a:p>
        </p:txBody>
      </p:sp>
    </p:spTree>
    <p:extLst>
      <p:ext uri="{BB962C8B-B14F-4D97-AF65-F5344CB8AC3E}">
        <p14:creationId xmlns:p14="http://schemas.microsoft.com/office/powerpoint/2010/main" val="280786395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8B36C-EE41-621B-B4BA-D1CAC7A499A6}"/>
              </a:ext>
            </a:extLst>
          </p:cNvPr>
          <p:cNvSpPr>
            <a:spLocks noGrp="1"/>
          </p:cNvSpPr>
          <p:nvPr>
            <p:ph type="title"/>
          </p:nvPr>
        </p:nvSpPr>
        <p:spPr/>
        <p:txBody>
          <a:bodyPr/>
          <a:lstStyle/>
          <a:p>
            <a:r>
              <a:rPr lang="en-US" dirty="0"/>
              <a:t>The Case against Active Stabilization Policy (2 of 2)</a:t>
            </a:r>
          </a:p>
        </p:txBody>
      </p:sp>
      <p:sp>
        <p:nvSpPr>
          <p:cNvPr id="3" name="Content Placeholder 2">
            <a:extLst>
              <a:ext uri="{FF2B5EF4-FFF2-40B4-BE49-F238E27FC236}">
                <a16:creationId xmlns:a16="http://schemas.microsoft.com/office/drawing/2014/main" id="{2675043D-3796-0AF6-5175-99AACEF09E48}"/>
              </a:ext>
            </a:extLst>
          </p:cNvPr>
          <p:cNvSpPr>
            <a:spLocks noGrp="1"/>
          </p:cNvSpPr>
          <p:nvPr>
            <p:ph idx="1"/>
          </p:nvPr>
        </p:nvSpPr>
        <p:spPr/>
        <p:txBody>
          <a:bodyPr/>
          <a:lstStyle/>
          <a:p>
            <a:r>
              <a:rPr lang="en-US" altLang="en-US" dirty="0"/>
              <a:t>Due to these long lags</a:t>
            </a:r>
          </a:p>
          <a:p>
            <a:pPr lvl="1">
              <a:buFont typeface="Arial" panose="020B0604020202020204" pitchFamily="34" charset="0"/>
              <a:buChar char="•"/>
            </a:pPr>
            <a:r>
              <a:rPr lang="en-US" altLang="en-US" dirty="0"/>
              <a:t>Critics of active policy argue that such policies may destabilize the economy rather than help it</a:t>
            </a:r>
          </a:p>
          <a:p>
            <a:pPr lvl="1">
              <a:buFont typeface="Arial" panose="020B0604020202020204" pitchFamily="34" charset="0"/>
              <a:buChar char="•"/>
            </a:pPr>
            <a:r>
              <a:rPr lang="en-US" altLang="en-US" dirty="0"/>
              <a:t>By the time the policies affect aggregate demand, the economy’s condition may have changed</a:t>
            </a:r>
          </a:p>
          <a:p>
            <a:r>
              <a:rPr lang="en-US" altLang="en-US" dirty="0"/>
              <a:t>Contend that policymakers should focus on long-run goals like economic growth and low inflation</a:t>
            </a:r>
            <a:endParaRPr lang="en-US" dirty="0"/>
          </a:p>
        </p:txBody>
      </p:sp>
    </p:spTree>
    <p:extLst>
      <p:ext uri="{BB962C8B-B14F-4D97-AF65-F5344CB8AC3E}">
        <p14:creationId xmlns:p14="http://schemas.microsoft.com/office/powerpoint/2010/main" val="158388957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469C4F-194D-4AE6-A2DC-1A9717A41ACA}"/>
              </a:ext>
            </a:extLst>
          </p:cNvPr>
          <p:cNvSpPr>
            <a:spLocks noGrp="1"/>
          </p:cNvSpPr>
          <p:nvPr>
            <p:ph type="title"/>
          </p:nvPr>
        </p:nvSpPr>
        <p:spPr/>
        <p:txBody>
          <a:bodyPr/>
          <a:lstStyle/>
          <a:p>
            <a:r>
              <a:rPr lang="en-US" dirty="0"/>
              <a:t>Ask the Experts: Economic Stimulus B</a:t>
            </a:r>
          </a:p>
        </p:txBody>
      </p:sp>
      <p:sp>
        <p:nvSpPr>
          <p:cNvPr id="3" name="Content Placeholder 2">
            <a:extLst>
              <a:ext uri="{FF2B5EF4-FFF2-40B4-BE49-F238E27FC236}">
                <a16:creationId xmlns:a16="http://schemas.microsoft.com/office/drawing/2014/main" id="{DF4265A0-AE0A-46DC-8273-724C7261A298}"/>
              </a:ext>
            </a:extLst>
          </p:cNvPr>
          <p:cNvSpPr>
            <a:spLocks noGrp="1"/>
          </p:cNvSpPr>
          <p:nvPr>
            <p:ph sz="half" idx="1"/>
          </p:nvPr>
        </p:nvSpPr>
        <p:spPr>
          <a:xfrm>
            <a:off x="476844" y="1405494"/>
            <a:ext cx="11410356" cy="1053501"/>
          </a:xfrm>
        </p:spPr>
        <p:txBody>
          <a:bodyPr/>
          <a:lstStyle/>
          <a:p>
            <a:pPr marL="0" indent="0">
              <a:buNone/>
            </a:pPr>
            <a:r>
              <a:rPr lang="en-US" sz="2000" dirty="0"/>
              <a:t>“Taking into account all of the ARRA’s economic consequences—including the economic costs of raising taxes to pay for the spending, its effects on future spending, and any other likely future effects—the benefits of the stimulus will end up exceeding its costs.”</a:t>
            </a:r>
          </a:p>
        </p:txBody>
      </p:sp>
      <p:pic>
        <p:nvPicPr>
          <p:cNvPr id="7" name="Picture 3" descr="A pie chart titled “What do economists say?” plots three values. They are 75% agree, 6% disagree, and 19% uncertain.">
            <a:extLst>
              <a:ext uri="{FF2B5EF4-FFF2-40B4-BE49-F238E27FC236}">
                <a16:creationId xmlns:a16="http://schemas.microsoft.com/office/drawing/2014/main" id="{88723A46-9061-4DA3-A9E3-A21F6880FC10}"/>
              </a:ext>
            </a:extLst>
          </p:cNvPr>
          <p:cNvPicPr>
            <a:picLocks noGrp="1" noChangeAspect="1"/>
          </p:cNvPicPr>
          <p:nvPr>
            <p:ph sz="half" idx="10"/>
          </p:nvPr>
        </p:nvPicPr>
        <p:blipFill>
          <a:blip r:embed="rId3"/>
          <a:stretch>
            <a:fillRect/>
          </a:stretch>
        </p:blipFill>
        <p:spPr>
          <a:xfrm>
            <a:off x="3417371" y="2649209"/>
            <a:ext cx="5357259" cy="2877866"/>
          </a:xfrm>
        </p:spPr>
      </p:pic>
      <p:sp>
        <p:nvSpPr>
          <p:cNvPr id="5" name="Content Placeholder 4">
            <a:extLst>
              <a:ext uri="{FF2B5EF4-FFF2-40B4-BE49-F238E27FC236}">
                <a16:creationId xmlns:a16="http://schemas.microsoft.com/office/drawing/2014/main" id="{665C19A7-C94B-4611-93E4-68C8B3205826}"/>
              </a:ext>
            </a:extLst>
          </p:cNvPr>
          <p:cNvSpPr>
            <a:spLocks noGrp="1"/>
          </p:cNvSpPr>
          <p:nvPr>
            <p:ph sz="half" idx="2"/>
          </p:nvPr>
        </p:nvSpPr>
        <p:spPr>
          <a:xfrm>
            <a:off x="477012" y="5728601"/>
            <a:ext cx="11237976" cy="365760"/>
          </a:xfrm>
        </p:spPr>
        <p:txBody>
          <a:bodyPr/>
          <a:lstStyle/>
          <a:p>
            <a:pPr>
              <a:buNone/>
            </a:pPr>
            <a:r>
              <a:rPr lang="en-US" sz="1600" dirty="0"/>
              <a:t>Source: IGM Economic Experts Panel, July 29, 2014.</a:t>
            </a:r>
          </a:p>
        </p:txBody>
      </p:sp>
    </p:spTree>
    <p:extLst>
      <p:ext uri="{BB962C8B-B14F-4D97-AF65-F5344CB8AC3E}">
        <p14:creationId xmlns:p14="http://schemas.microsoft.com/office/powerpoint/2010/main" val="39314376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D1A63-8BFD-4443-5670-714C92F86DE8}"/>
              </a:ext>
            </a:extLst>
          </p:cNvPr>
          <p:cNvSpPr>
            <a:spLocks noGrp="1"/>
          </p:cNvSpPr>
          <p:nvPr>
            <p:ph type="title"/>
          </p:nvPr>
        </p:nvSpPr>
        <p:spPr/>
        <p:txBody>
          <a:bodyPr/>
          <a:lstStyle/>
          <a:p>
            <a:r>
              <a:rPr lang="en-US" dirty="0"/>
              <a:t>Automatic Stabilizers (1 of 2)</a:t>
            </a:r>
          </a:p>
        </p:txBody>
      </p:sp>
      <p:sp>
        <p:nvSpPr>
          <p:cNvPr id="3" name="Content Placeholder 2">
            <a:extLst>
              <a:ext uri="{FF2B5EF4-FFF2-40B4-BE49-F238E27FC236}">
                <a16:creationId xmlns:a16="http://schemas.microsoft.com/office/drawing/2014/main" id="{C4FC8C0A-EEA8-3F48-06BB-79362DEF4F99}"/>
              </a:ext>
            </a:extLst>
          </p:cNvPr>
          <p:cNvSpPr>
            <a:spLocks noGrp="1"/>
          </p:cNvSpPr>
          <p:nvPr>
            <p:ph idx="1"/>
          </p:nvPr>
        </p:nvSpPr>
        <p:spPr/>
        <p:txBody>
          <a:bodyPr/>
          <a:lstStyle/>
          <a:p>
            <a:r>
              <a:rPr lang="en-US" altLang="en-US" b="1" dirty="0">
                <a:solidFill>
                  <a:srgbClr val="C00000"/>
                </a:solidFill>
              </a:rPr>
              <a:t>Automatic stabilizers*</a:t>
            </a:r>
          </a:p>
          <a:p>
            <a:pPr lvl="1">
              <a:buFont typeface="Arial" panose="020B0604020202020204" pitchFamily="34" charset="0"/>
              <a:buChar char="•"/>
            </a:pPr>
            <a:r>
              <a:rPr lang="en-US" altLang="en-US" dirty="0"/>
              <a:t>Changes in fiscal policy that stimulate aggregate demand when the economy goes into a recession but that occur without policymakers having to take any deliberate action</a:t>
            </a:r>
          </a:p>
          <a:p>
            <a:pPr marL="457200" lvl="1" indent="0">
              <a:buNone/>
            </a:pPr>
            <a:endParaRPr kumimoji="0" lang="en-US" altLang="en-US" sz="1400" b="0" i="0" u="none" strike="noStrike" kern="1200" cap="none" spc="0" normalizeH="0" baseline="0" noProof="0" dirty="0">
              <a:ln>
                <a:noFill/>
              </a:ln>
              <a:solidFill>
                <a:srgbClr val="282F7C"/>
              </a:solidFill>
              <a:effectLst/>
              <a:uLnTx/>
              <a:uFillTx/>
              <a:latin typeface="Work Sans"/>
              <a:ea typeface="+mn-ea"/>
              <a:cs typeface="+mn-cs"/>
            </a:endParaRPr>
          </a:p>
          <a:p>
            <a:pPr marL="457200" lvl="1" indent="0">
              <a:buNone/>
            </a:pPr>
            <a:endParaRPr lang="en-US" altLang="en-US" sz="1400" dirty="0">
              <a:solidFill>
                <a:srgbClr val="282F7C"/>
              </a:solidFill>
              <a:latin typeface="Work Sans"/>
            </a:endParaRPr>
          </a:p>
          <a:p>
            <a:pPr marL="457200" lvl="1" indent="0">
              <a:buNone/>
            </a:pPr>
            <a:endParaRPr kumimoji="0" lang="en-US" altLang="en-US" sz="1400" b="0" i="0" u="none" strike="noStrike" kern="1200" cap="none" spc="0" normalizeH="0" baseline="0" noProof="0" dirty="0">
              <a:ln>
                <a:noFill/>
              </a:ln>
              <a:solidFill>
                <a:srgbClr val="282F7C"/>
              </a:solidFill>
              <a:effectLst/>
              <a:uLnTx/>
              <a:uFillTx/>
              <a:latin typeface="Work Sans"/>
              <a:ea typeface="+mn-ea"/>
              <a:cs typeface="+mn-cs"/>
            </a:endParaRPr>
          </a:p>
          <a:p>
            <a:pPr marL="457200" lvl="1" indent="0">
              <a:buNone/>
            </a:pPr>
            <a:endParaRPr lang="en-US" altLang="en-US" sz="1400" dirty="0">
              <a:solidFill>
                <a:srgbClr val="282F7C"/>
              </a:solidFill>
              <a:latin typeface="Work Sans"/>
            </a:endParaRPr>
          </a:p>
          <a:p>
            <a:pPr marL="457200" lvl="1" indent="0">
              <a:buNone/>
            </a:pPr>
            <a:endParaRPr kumimoji="0" lang="en-US" altLang="en-US" sz="1400" b="0" i="0" u="none" strike="noStrike" kern="1200" cap="none" spc="0" normalizeH="0" baseline="0" noProof="0" dirty="0">
              <a:ln>
                <a:noFill/>
              </a:ln>
              <a:solidFill>
                <a:srgbClr val="282F7C"/>
              </a:solidFill>
              <a:effectLst/>
              <a:uLnTx/>
              <a:uFillTx/>
              <a:latin typeface="Work Sans"/>
              <a:ea typeface="+mn-ea"/>
              <a:cs typeface="+mn-cs"/>
            </a:endParaRPr>
          </a:p>
          <a:p>
            <a:pPr marL="0" indent="0">
              <a:buNone/>
            </a:pPr>
            <a:r>
              <a:rPr kumimoji="0" lang="en-US" altLang="en-US" sz="1600" b="0" i="0" u="none" strike="noStrike" kern="1200" cap="none" spc="0" normalizeH="0" baseline="0" noProof="0" dirty="0">
                <a:ln>
                  <a:noFill/>
                </a:ln>
                <a:solidFill>
                  <a:srgbClr val="282F7C"/>
                </a:solidFill>
                <a:effectLst/>
                <a:uLnTx/>
                <a:uFillTx/>
                <a:latin typeface="Work Sans"/>
                <a:ea typeface="+mn-ea"/>
                <a:cs typeface="+mn-cs"/>
              </a:rPr>
              <a:t>*Words accompanied by an asterisk are key terms from the chapter.</a:t>
            </a:r>
          </a:p>
        </p:txBody>
      </p:sp>
    </p:spTree>
    <p:extLst>
      <p:ext uri="{BB962C8B-B14F-4D97-AF65-F5344CB8AC3E}">
        <p14:creationId xmlns:p14="http://schemas.microsoft.com/office/powerpoint/2010/main" val="2732880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t>21-1</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t>How Monetary Policy Influences Aggregate Demand</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4B967-942D-15DC-3462-90A450E2D613}"/>
              </a:ext>
            </a:extLst>
          </p:cNvPr>
          <p:cNvSpPr>
            <a:spLocks noGrp="1"/>
          </p:cNvSpPr>
          <p:nvPr>
            <p:ph type="title"/>
          </p:nvPr>
        </p:nvSpPr>
        <p:spPr/>
        <p:txBody>
          <a:bodyPr/>
          <a:lstStyle/>
          <a:p>
            <a:r>
              <a:rPr lang="en-US" dirty="0"/>
              <a:t>Automatic Stabilizers (2 of 2)</a:t>
            </a:r>
          </a:p>
        </p:txBody>
      </p:sp>
      <p:sp>
        <p:nvSpPr>
          <p:cNvPr id="3" name="Content Placeholder 2">
            <a:extLst>
              <a:ext uri="{FF2B5EF4-FFF2-40B4-BE49-F238E27FC236}">
                <a16:creationId xmlns:a16="http://schemas.microsoft.com/office/drawing/2014/main" id="{0183B92B-68CD-F59B-0A45-7F902B388593}"/>
              </a:ext>
            </a:extLst>
          </p:cNvPr>
          <p:cNvSpPr>
            <a:spLocks noGrp="1"/>
          </p:cNvSpPr>
          <p:nvPr>
            <p:ph idx="1"/>
          </p:nvPr>
        </p:nvSpPr>
        <p:spPr>
          <a:xfrm>
            <a:off x="476843" y="1431925"/>
            <a:ext cx="11241915" cy="4351338"/>
          </a:xfrm>
        </p:spPr>
        <p:txBody>
          <a:bodyPr/>
          <a:lstStyle/>
          <a:p>
            <a:pPr>
              <a:spcBef>
                <a:spcPts val="500"/>
              </a:spcBef>
              <a:spcAft>
                <a:spcPts val="500"/>
              </a:spcAft>
            </a:pPr>
            <a:r>
              <a:rPr lang="en-US" dirty="0"/>
              <a:t>The tax system</a:t>
            </a:r>
          </a:p>
          <a:p>
            <a:pPr lvl="1">
              <a:spcAft>
                <a:spcPts val="500"/>
              </a:spcAft>
              <a:buFont typeface="Arial" panose="020B0604020202020204" pitchFamily="34" charset="0"/>
              <a:buChar char="•"/>
            </a:pPr>
            <a:r>
              <a:rPr lang="en-US" dirty="0"/>
              <a:t>In recession, taxes fall automatically, which stimulates aggregate demand</a:t>
            </a:r>
          </a:p>
          <a:p>
            <a:pPr>
              <a:spcBef>
                <a:spcPts val="500"/>
              </a:spcBef>
              <a:spcAft>
                <a:spcPts val="500"/>
              </a:spcAft>
            </a:pPr>
            <a:r>
              <a:rPr lang="en-US" dirty="0"/>
              <a:t>Some government spending</a:t>
            </a:r>
          </a:p>
          <a:p>
            <a:pPr lvl="1">
              <a:spcAft>
                <a:spcPts val="500"/>
              </a:spcAft>
              <a:buFont typeface="Arial" panose="020B0604020202020204" pitchFamily="34" charset="0"/>
              <a:buChar char="•"/>
            </a:pPr>
            <a:r>
              <a:rPr lang="en-US" dirty="0"/>
              <a:t>In recession, more people apply for public assistance (welfare, unemployment insurance)</a:t>
            </a:r>
          </a:p>
          <a:p>
            <a:pPr lvl="1">
              <a:spcAft>
                <a:spcPts val="500"/>
              </a:spcAft>
              <a:buFont typeface="Arial" panose="020B0604020202020204" pitchFamily="34" charset="0"/>
              <a:buChar char="•"/>
            </a:pPr>
            <a:r>
              <a:rPr lang="en-US" dirty="0"/>
              <a:t>Government spending on these programs automatically rises, which stimulates aggregate demand</a:t>
            </a:r>
          </a:p>
          <a:p>
            <a:pPr>
              <a:spcBef>
                <a:spcPts val="500"/>
              </a:spcBef>
              <a:spcAft>
                <a:spcPts val="500"/>
              </a:spcAft>
            </a:pPr>
            <a:r>
              <a:rPr lang="en-US" dirty="0"/>
              <a:t>Automatic stabilizers in the U.S. economy are not sufficiently strong to prevent recessions completely</a:t>
            </a:r>
          </a:p>
        </p:txBody>
      </p:sp>
    </p:spTree>
    <p:extLst>
      <p:ext uri="{BB962C8B-B14F-4D97-AF65-F5344CB8AC3E}">
        <p14:creationId xmlns:p14="http://schemas.microsoft.com/office/powerpoint/2010/main" val="66440510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t>21-4</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t>Conclusion</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09B5B-19F4-9F21-24D6-78D55BEBCF2E}"/>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1069D3FD-952D-C51B-3EEA-AA97F8DFA0D5}"/>
              </a:ext>
            </a:extLst>
          </p:cNvPr>
          <p:cNvSpPr>
            <a:spLocks noGrp="1"/>
          </p:cNvSpPr>
          <p:nvPr>
            <p:ph idx="1"/>
          </p:nvPr>
        </p:nvSpPr>
        <p:spPr/>
        <p:txBody>
          <a:bodyPr/>
          <a:lstStyle/>
          <a:p>
            <a:r>
              <a:rPr lang="en-US" dirty="0"/>
              <a:t>Policy instruments influence the aggregate demand for goods and services</a:t>
            </a:r>
          </a:p>
          <a:p>
            <a:r>
              <a:rPr lang="en-US" dirty="0"/>
              <a:t>Time horizons are important</a:t>
            </a:r>
          </a:p>
          <a:p>
            <a:pPr lvl="1">
              <a:buFont typeface="Arial" panose="020B0604020202020204" pitchFamily="34" charset="0"/>
              <a:buChar char="•"/>
            </a:pPr>
            <a:r>
              <a:rPr lang="en-US" sz="2000" dirty="0"/>
              <a:t>When Congress alters government spending or taxes, it needs to consider both the long-run effects on growth and the short-run effects on employment</a:t>
            </a:r>
          </a:p>
          <a:p>
            <a:pPr lvl="1">
              <a:buFont typeface="Arial" panose="020B0604020202020204" pitchFamily="34" charset="0"/>
              <a:buChar char="•"/>
            </a:pPr>
            <a:r>
              <a:rPr lang="en-US" sz="2000" dirty="0"/>
              <a:t>When the Fed changes the money supply and interest rates, it must recognize the long-run effect on inflation as well as the short-run effect on production</a:t>
            </a:r>
          </a:p>
          <a:p>
            <a:pPr lvl="1">
              <a:buFont typeface="Arial" panose="020B0604020202020204" pitchFamily="34" charset="0"/>
              <a:buChar char="•"/>
            </a:pPr>
            <a:r>
              <a:rPr lang="en-US" sz="2000" dirty="0"/>
              <a:t>In all parts of government, policymakers must keep in mind both long-run and short-run goals</a:t>
            </a:r>
          </a:p>
        </p:txBody>
      </p:sp>
    </p:spTree>
    <p:extLst>
      <p:ext uri="{BB962C8B-B14F-4D97-AF65-F5344CB8AC3E}">
        <p14:creationId xmlns:p14="http://schemas.microsoft.com/office/powerpoint/2010/main" val="216488374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Think-Pair-Share Activity</a:t>
            </a:r>
          </a:p>
        </p:txBody>
      </p:sp>
      <p:sp>
        <p:nvSpPr>
          <p:cNvPr id="3" name="Content Placeholder 2"/>
          <p:cNvSpPr>
            <a:spLocks noGrp="1"/>
          </p:cNvSpPr>
          <p:nvPr>
            <p:ph idx="1"/>
          </p:nvPr>
        </p:nvSpPr>
        <p:spPr>
          <a:xfrm>
            <a:off x="476843" y="1495425"/>
            <a:ext cx="11241915" cy="4351338"/>
          </a:xfrm>
        </p:spPr>
        <p:txBody>
          <a:bodyPr vert="horz" lIns="91440" tIns="45720" rIns="91440" bIns="45720" rtlCol="0" anchor="t">
            <a:noAutofit/>
          </a:bodyPr>
          <a:lstStyle/>
          <a:p>
            <a:pPr marL="0" indent="0">
              <a:spcBef>
                <a:spcPts val="500"/>
              </a:spcBef>
              <a:spcAft>
                <a:spcPts val="500"/>
              </a:spcAft>
              <a:buNone/>
            </a:pPr>
            <a:r>
              <a:rPr lang="en-US" sz="1800" dirty="0">
                <a:ea typeface="+mn-lt"/>
                <a:cs typeface="+mn-lt"/>
              </a:rPr>
              <a:t>The news reports that the Fed raised interest rates by a quarter of a percent today to head off future inflation. The report then moves to interviews with prominent politicians. The response of a member of Congress to the Fed’s move is negative. She says, “The Consumer Price Index has not increased, yet the Fed is restricting growth in the economy, supposedly to fight inflation. My constituents will want to know why they are going to have to pay more when they get a loan, and I don’t have a good answer. I think this is an outrage and I think Congress should have hearings on the Fed’s policymaking powers.”</a:t>
            </a:r>
          </a:p>
          <a:p>
            <a:pPr marL="457200" indent="-457200">
              <a:spcBef>
                <a:spcPts val="500"/>
              </a:spcBef>
              <a:spcAft>
                <a:spcPts val="500"/>
              </a:spcAft>
              <a:buFont typeface="+mj-lt"/>
              <a:buAutoNum type="alphaUcPeriod"/>
            </a:pPr>
            <a:r>
              <a:rPr lang="en-US" sz="1800" dirty="0">
                <a:ea typeface="+mn-lt"/>
                <a:cs typeface="+mn-lt"/>
              </a:rPr>
              <a:t>What interest rate did the Fed raise?</a:t>
            </a:r>
          </a:p>
          <a:p>
            <a:pPr marL="457200" indent="-457200">
              <a:spcBef>
                <a:spcPts val="500"/>
              </a:spcBef>
              <a:spcAft>
                <a:spcPts val="500"/>
              </a:spcAft>
              <a:buFont typeface="+mj-lt"/>
              <a:buAutoNum type="alphaUcPeriod"/>
            </a:pPr>
            <a:r>
              <a:rPr lang="en-US" sz="1800" dirty="0">
                <a:ea typeface="+mn-lt"/>
                <a:cs typeface="+mn-lt"/>
              </a:rPr>
              <a:t>State the Fed’s policy in terms of the money supply.  </a:t>
            </a:r>
          </a:p>
          <a:p>
            <a:pPr marL="457200" indent="-457200">
              <a:spcBef>
                <a:spcPts val="500"/>
              </a:spcBef>
              <a:spcAft>
                <a:spcPts val="500"/>
              </a:spcAft>
              <a:buFont typeface="+mj-lt"/>
              <a:buAutoNum type="alphaUcPeriod"/>
            </a:pPr>
            <a:r>
              <a:rPr lang="en-US" sz="1800" dirty="0">
                <a:ea typeface="+mn-lt"/>
                <a:cs typeface="+mn-lt"/>
              </a:rPr>
              <a:t>Why might the Fed raise interest rates before the CPI starts to rise? </a:t>
            </a:r>
          </a:p>
          <a:p>
            <a:pPr marL="457200" indent="-457200">
              <a:spcBef>
                <a:spcPts val="500"/>
              </a:spcBef>
              <a:spcAft>
                <a:spcPts val="500"/>
              </a:spcAft>
              <a:buFont typeface="+mj-lt"/>
              <a:buAutoNum type="alphaUcPeriod"/>
            </a:pPr>
            <a:r>
              <a:rPr lang="en-US" sz="1800" dirty="0">
                <a:ea typeface="+mn-lt"/>
                <a:cs typeface="+mn-lt"/>
              </a:rPr>
              <a:t>Many economists believe that the Fed needs to be independent of politics. Use the congresswoman’s statement to explain why so many economists argue for Fed independence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34B8F-029E-FD90-2EAB-C246A6AD005A}"/>
              </a:ext>
            </a:extLst>
          </p:cNvPr>
          <p:cNvSpPr>
            <a:spLocks noGrp="1"/>
          </p:cNvSpPr>
          <p:nvPr>
            <p:ph type="title"/>
          </p:nvPr>
        </p:nvSpPr>
        <p:spPr/>
        <p:txBody>
          <a:bodyPr/>
          <a:lstStyle/>
          <a:p>
            <a:r>
              <a:rPr lang="en-US" dirty="0"/>
              <a:t>Self-Assessment </a:t>
            </a:r>
          </a:p>
        </p:txBody>
      </p:sp>
      <p:sp>
        <p:nvSpPr>
          <p:cNvPr id="3" name="Content Placeholder 2">
            <a:extLst>
              <a:ext uri="{FF2B5EF4-FFF2-40B4-BE49-F238E27FC236}">
                <a16:creationId xmlns:a16="http://schemas.microsoft.com/office/drawing/2014/main" id="{88CFABB7-D6F8-BFDB-32F8-EC003A190BFB}"/>
              </a:ext>
            </a:extLst>
          </p:cNvPr>
          <p:cNvSpPr>
            <a:spLocks noGrp="1"/>
          </p:cNvSpPr>
          <p:nvPr>
            <p:ph idx="1"/>
          </p:nvPr>
        </p:nvSpPr>
        <p:spPr/>
        <p:txBody>
          <a:bodyPr/>
          <a:lstStyle/>
          <a:p>
            <a:r>
              <a:rPr lang="en-US" dirty="0"/>
              <a:t>Suppose that survey measures of consumer confidence indicate a wave of pessimism is sweeping the country. If policymakers do nothing, what will happen to aggregate demand? What should the Fed do? If the Fed does nothing, what might Congress do?</a:t>
            </a:r>
          </a:p>
        </p:txBody>
      </p:sp>
    </p:spTree>
    <p:extLst>
      <p:ext uri="{BB962C8B-B14F-4D97-AF65-F5344CB8AC3E}">
        <p14:creationId xmlns:p14="http://schemas.microsoft.com/office/powerpoint/2010/main" val="382711679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4217DBF9-742E-4F7F-85EB-9E45A7F45B37}"/>
              </a:ext>
            </a:extLst>
          </p:cNvPr>
          <p:cNvSpPr>
            <a:spLocks noGrp="1"/>
          </p:cNvSpPr>
          <p:nvPr>
            <p:ph type="title"/>
          </p:nvPr>
        </p:nvSpPr>
        <p:spPr/>
        <p:txBody>
          <a:bodyPr/>
          <a:lstStyle/>
          <a:p>
            <a:r>
              <a:rPr lang="en-US" dirty="0"/>
              <a:t>Summary</a:t>
            </a:r>
          </a:p>
        </p:txBody>
      </p:sp>
      <p:sp>
        <p:nvSpPr>
          <p:cNvPr id="10" name="Content Placeholder 2">
            <a:extLst>
              <a:ext uri="{FF2B5EF4-FFF2-40B4-BE49-F238E27FC236}">
                <a16:creationId xmlns:a16="http://schemas.microsoft.com/office/drawing/2014/main" id="{DDAE1AFE-9B48-43B4-983D-10FCC8293ABC}"/>
              </a:ext>
            </a:extLst>
          </p:cNvPr>
          <p:cNvSpPr>
            <a:spLocks noGrp="1"/>
          </p:cNvSpPr>
          <p:nvPr>
            <p:ph idx="1"/>
          </p:nvPr>
        </p:nvSpPr>
        <p:spPr/>
        <p:txBody>
          <a:bodyPr vert="horz" lIns="91440" tIns="45720" rIns="91440" bIns="45720" rtlCol="0" anchor="t">
            <a:noAutofit/>
          </a:bodyPr>
          <a:lstStyle/>
          <a:p>
            <a:pPr>
              <a:buNone/>
            </a:pPr>
            <a:r>
              <a:rPr lang="en-US" dirty="0"/>
              <a:t>Click the link to review the objectives for this presentation.</a:t>
            </a:r>
          </a:p>
          <a:p>
            <a:pPr>
              <a:buNone/>
            </a:pPr>
            <a:r>
              <a:rPr lang="en-US" dirty="0">
                <a:hlinkClick r:id="rId4" action="ppaction://hlinksldjump"/>
              </a:rPr>
              <a:t>Link to Objectives</a:t>
            </a:r>
            <a:endParaRPr lang="en-US" dirty="0"/>
          </a:p>
        </p:txBody>
      </p:sp>
    </p:spTree>
    <p:custDataLst>
      <p:tags r:id="rId1"/>
    </p:custDataLst>
    <p:extLst>
      <p:ext uri="{BB962C8B-B14F-4D97-AF65-F5344CB8AC3E}">
        <p14:creationId xmlns:p14="http://schemas.microsoft.com/office/powerpoint/2010/main" val="497835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D0B5D-CBA8-1C2C-9F86-8326F1CC5A3E}"/>
              </a:ext>
            </a:extLst>
          </p:cNvPr>
          <p:cNvSpPr>
            <a:spLocks noGrp="1"/>
          </p:cNvSpPr>
          <p:nvPr>
            <p:ph type="title"/>
          </p:nvPr>
        </p:nvSpPr>
        <p:spPr/>
        <p:txBody>
          <a:bodyPr/>
          <a:lstStyle/>
          <a:p>
            <a:r>
              <a:rPr lang="en-US" dirty="0"/>
              <a:t>Aggregate Demand (1 of 2)</a:t>
            </a:r>
          </a:p>
        </p:txBody>
      </p:sp>
      <p:sp>
        <p:nvSpPr>
          <p:cNvPr id="3" name="Content Placeholder 2">
            <a:extLst>
              <a:ext uri="{FF2B5EF4-FFF2-40B4-BE49-F238E27FC236}">
                <a16:creationId xmlns:a16="http://schemas.microsoft.com/office/drawing/2014/main" id="{BB8D3781-0ED8-6CB8-1B51-DB6E61EE5D23}"/>
              </a:ext>
            </a:extLst>
          </p:cNvPr>
          <p:cNvSpPr>
            <a:spLocks noGrp="1"/>
          </p:cNvSpPr>
          <p:nvPr>
            <p:ph idx="1"/>
          </p:nvPr>
        </p:nvSpPr>
        <p:spPr/>
        <p:txBody>
          <a:bodyPr/>
          <a:lstStyle/>
          <a:p>
            <a:r>
              <a:rPr lang="en-US" altLang="en-US" dirty="0"/>
              <a:t>Aggregate-demand (</a:t>
            </a:r>
            <a:r>
              <a:rPr lang="en-US" altLang="en-US" i="1" dirty="0"/>
              <a:t>AD</a:t>
            </a:r>
            <a:r>
              <a:rPr lang="en-US" altLang="en-US" dirty="0"/>
              <a:t>) curve slopes downward for three reasons</a:t>
            </a:r>
          </a:p>
          <a:p>
            <a:pPr lvl="1">
              <a:buFont typeface="Arial" panose="020B0604020202020204" pitchFamily="34" charset="0"/>
              <a:buChar char="•"/>
            </a:pPr>
            <a:r>
              <a:rPr lang="en-US" altLang="en-US" dirty="0"/>
              <a:t>The wealth effect</a:t>
            </a:r>
          </a:p>
          <a:p>
            <a:pPr lvl="1">
              <a:buFont typeface="Arial" panose="020B0604020202020204" pitchFamily="34" charset="0"/>
              <a:buChar char="•"/>
            </a:pPr>
            <a:r>
              <a:rPr lang="en-US" altLang="en-US" dirty="0"/>
              <a:t>The interest-rate effect</a:t>
            </a:r>
          </a:p>
          <a:p>
            <a:pPr lvl="1">
              <a:buFont typeface="Arial" panose="020B0604020202020204" pitchFamily="34" charset="0"/>
              <a:buChar char="•"/>
            </a:pPr>
            <a:r>
              <a:rPr lang="en-US" altLang="en-US" dirty="0"/>
              <a:t>The exchange-rate effect</a:t>
            </a:r>
          </a:p>
          <a:p>
            <a:r>
              <a:rPr lang="en-US" altLang="en-US" dirty="0"/>
              <a:t>These three effects work simultaneously to increase the quantity of goods and services demanded when the price level falls (opposite occurs when the price level rises)</a:t>
            </a:r>
            <a:endParaRPr lang="en-US" dirty="0"/>
          </a:p>
        </p:txBody>
      </p:sp>
    </p:spTree>
    <p:extLst>
      <p:ext uri="{BB962C8B-B14F-4D97-AF65-F5344CB8AC3E}">
        <p14:creationId xmlns:p14="http://schemas.microsoft.com/office/powerpoint/2010/main" val="2068029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15109-7058-9F43-AC64-CCE2850BA210}"/>
              </a:ext>
            </a:extLst>
          </p:cNvPr>
          <p:cNvSpPr>
            <a:spLocks noGrp="1"/>
          </p:cNvSpPr>
          <p:nvPr>
            <p:ph type="title"/>
          </p:nvPr>
        </p:nvSpPr>
        <p:spPr/>
        <p:txBody>
          <a:bodyPr/>
          <a:lstStyle/>
          <a:p>
            <a:r>
              <a:rPr lang="en-US" dirty="0"/>
              <a:t>Aggregate Demand (2 of 2)</a:t>
            </a:r>
          </a:p>
        </p:txBody>
      </p:sp>
      <p:sp>
        <p:nvSpPr>
          <p:cNvPr id="3" name="Content Placeholder 2">
            <a:extLst>
              <a:ext uri="{FF2B5EF4-FFF2-40B4-BE49-F238E27FC236}">
                <a16:creationId xmlns:a16="http://schemas.microsoft.com/office/drawing/2014/main" id="{A941A2A6-CFDC-5A0A-71EF-BD83BC131399}"/>
              </a:ext>
            </a:extLst>
          </p:cNvPr>
          <p:cNvSpPr>
            <a:spLocks noGrp="1"/>
          </p:cNvSpPr>
          <p:nvPr>
            <p:ph idx="1"/>
          </p:nvPr>
        </p:nvSpPr>
        <p:spPr/>
        <p:txBody>
          <a:bodyPr/>
          <a:lstStyle/>
          <a:p>
            <a:r>
              <a:rPr lang="en-US" altLang="en-US" dirty="0"/>
              <a:t>For the U.S. economy</a:t>
            </a:r>
          </a:p>
          <a:p>
            <a:pPr lvl="1">
              <a:buFont typeface="Arial" panose="020B0604020202020204" pitchFamily="34" charset="0"/>
              <a:buChar char="•"/>
            </a:pPr>
            <a:r>
              <a:rPr lang="en-US" altLang="en-US" dirty="0"/>
              <a:t>Wealth effect is least important</a:t>
            </a:r>
          </a:p>
          <a:p>
            <a:pPr lvl="2">
              <a:buFont typeface="Arial" panose="020B0604020202020204" pitchFamily="34" charset="0"/>
              <a:buChar char="•"/>
            </a:pPr>
            <a:r>
              <a:rPr lang="en-US" altLang="en-US" dirty="0"/>
              <a:t>Money holdings are a small part of household wealth</a:t>
            </a:r>
          </a:p>
          <a:p>
            <a:pPr lvl="1">
              <a:buFont typeface="Arial" panose="020B0604020202020204" pitchFamily="34" charset="0"/>
              <a:buChar char="•"/>
            </a:pPr>
            <a:r>
              <a:rPr lang="en-US" altLang="en-US" dirty="0"/>
              <a:t>The exchange-rate effect is not large</a:t>
            </a:r>
          </a:p>
          <a:p>
            <a:pPr lvl="2">
              <a:buFont typeface="Arial" panose="020B0604020202020204" pitchFamily="34" charset="0"/>
              <a:buChar char="•"/>
            </a:pPr>
            <a:r>
              <a:rPr lang="en-US" altLang="en-US" dirty="0"/>
              <a:t>Exports and imports are a small fraction of GDP</a:t>
            </a:r>
          </a:p>
          <a:p>
            <a:pPr lvl="1">
              <a:buFont typeface="Arial" panose="020B0604020202020204" pitchFamily="34" charset="0"/>
              <a:buChar char="•"/>
            </a:pPr>
            <a:r>
              <a:rPr lang="en-US" altLang="en-US" dirty="0"/>
              <a:t>The interest-rate effect is the most important reason for the downward slope of the aggregate-demand curve</a:t>
            </a:r>
            <a:endParaRPr lang="en-US" dirty="0"/>
          </a:p>
        </p:txBody>
      </p:sp>
    </p:spTree>
    <p:extLst>
      <p:ext uri="{BB962C8B-B14F-4D97-AF65-F5344CB8AC3E}">
        <p14:creationId xmlns:p14="http://schemas.microsoft.com/office/powerpoint/2010/main" val="3080152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A3815-8598-E9D5-5FC6-400BA83EBABC}"/>
              </a:ext>
            </a:extLst>
          </p:cNvPr>
          <p:cNvSpPr>
            <a:spLocks noGrp="1"/>
          </p:cNvSpPr>
          <p:nvPr>
            <p:ph type="title"/>
          </p:nvPr>
        </p:nvSpPr>
        <p:spPr/>
        <p:txBody>
          <a:bodyPr/>
          <a:lstStyle/>
          <a:p>
            <a:r>
              <a:rPr lang="en-US" dirty="0"/>
              <a:t>The Theory of Liquidity Preference</a:t>
            </a:r>
          </a:p>
        </p:txBody>
      </p:sp>
      <p:sp>
        <p:nvSpPr>
          <p:cNvPr id="3" name="Content Placeholder 2">
            <a:extLst>
              <a:ext uri="{FF2B5EF4-FFF2-40B4-BE49-F238E27FC236}">
                <a16:creationId xmlns:a16="http://schemas.microsoft.com/office/drawing/2014/main" id="{8D4ED464-A38C-1187-25B5-84CB902D71D3}"/>
              </a:ext>
            </a:extLst>
          </p:cNvPr>
          <p:cNvSpPr>
            <a:spLocks noGrp="1"/>
          </p:cNvSpPr>
          <p:nvPr>
            <p:ph idx="1"/>
          </p:nvPr>
        </p:nvSpPr>
        <p:spPr/>
        <p:txBody>
          <a:bodyPr/>
          <a:lstStyle/>
          <a:p>
            <a:pPr marR="0" lvl="0" fontAlgn="auto">
              <a:buSzTx/>
              <a:tabLst/>
              <a:defRPr/>
            </a:pPr>
            <a:r>
              <a:rPr lang="en-US" altLang="en-US" b="1" dirty="0">
                <a:solidFill>
                  <a:srgbClr val="C00000"/>
                </a:solidFill>
              </a:rPr>
              <a:t>Theory of liquidity preference*</a:t>
            </a:r>
          </a:p>
          <a:p>
            <a:pPr marR="0" lvl="1" algn="l" defTabSz="914400" rtl="0" eaLnBrk="1" fontAlgn="auto" latinLnBrk="0" hangingPunct="1">
              <a:lnSpc>
                <a:spcPct val="100000"/>
              </a:lnSpc>
              <a:spcBef>
                <a:spcPts val="500"/>
              </a:spcBef>
              <a:spcAft>
                <a:spcPts val="800"/>
              </a:spcAft>
              <a:buClr>
                <a:srgbClr val="282F7C"/>
              </a:buClr>
              <a:buSzTx/>
              <a:buFont typeface="Arial" panose="020B0604020202020204" pitchFamily="34" charset="0"/>
              <a:buChar char="•"/>
              <a:tabLst/>
              <a:defRPr/>
            </a:pPr>
            <a:r>
              <a:rPr kumimoji="0" lang="en-US" altLang="en-US" sz="2400" b="0" i="0" u="none" strike="noStrike" kern="1200" cap="none" spc="0" normalizeH="0" baseline="0" noProof="0" dirty="0">
                <a:ln>
                  <a:noFill/>
                </a:ln>
                <a:solidFill>
                  <a:srgbClr val="282F7C"/>
                </a:solidFill>
                <a:effectLst/>
                <a:uLnTx/>
                <a:uFillTx/>
                <a:latin typeface="Work Sans"/>
                <a:ea typeface="+mn-ea"/>
                <a:cs typeface="+mn-cs"/>
              </a:rPr>
              <a:t>Keynes’s theory that the interest rate adjusts to bring money supply and money demand into balance</a:t>
            </a:r>
          </a:p>
          <a:p>
            <a:pPr lvl="2">
              <a:buFont typeface="Arial" panose="020B0604020202020204" pitchFamily="34" charset="0"/>
              <a:buChar char="•"/>
              <a:defRPr/>
            </a:pPr>
            <a:r>
              <a:rPr lang="en-US" altLang="en-US" dirty="0"/>
              <a:t>Nominal interest rate and real interest rate</a:t>
            </a:r>
          </a:p>
          <a:p>
            <a:pPr>
              <a:buClr>
                <a:srgbClr val="282F7C"/>
              </a:buClr>
              <a:defRPr/>
            </a:pPr>
            <a:r>
              <a:rPr kumimoji="0" lang="en-US" altLang="en-US" b="0" i="0" u="none" strike="noStrike" kern="1200" cap="none" spc="0" normalizeH="0" baseline="0" noProof="0" dirty="0">
                <a:ln>
                  <a:noFill/>
                </a:ln>
                <a:solidFill>
                  <a:srgbClr val="282F7C"/>
                </a:solidFill>
                <a:effectLst/>
                <a:uLnTx/>
                <a:uFillTx/>
                <a:latin typeface="Work Sans"/>
                <a:ea typeface="+mn-ea"/>
                <a:cs typeface="+mn-cs"/>
              </a:rPr>
              <a:t>Assumption: Expected rate of inflation is constant</a:t>
            </a: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kumimoji="0" lang="en-US" altLang="en-US" sz="1400" b="0" i="0" u="none" strike="noStrike" kern="1200" cap="none" spc="0" normalizeH="0" baseline="0" noProof="0" dirty="0">
              <a:ln>
                <a:noFill/>
              </a:ln>
              <a:solidFill>
                <a:srgbClr val="282F7C"/>
              </a:solidFill>
              <a:effectLst/>
              <a:uLnTx/>
              <a:uFillTx/>
              <a:latin typeface="Work Sans"/>
              <a:ea typeface="+mn-ea"/>
              <a:cs typeface="+mn-c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lang="en-US" altLang="en-US" sz="1400" dirty="0">
              <a:solidFill>
                <a:srgbClr val="282F7C"/>
              </a:solidFill>
              <a:latin typeface="Work San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kumimoji="0" lang="en-US" altLang="en-US" sz="1400" b="0" i="0" u="none" strike="noStrike" kern="1200" cap="none" spc="0" normalizeH="0" baseline="0" noProof="0" dirty="0">
              <a:ln>
                <a:noFill/>
              </a:ln>
              <a:solidFill>
                <a:srgbClr val="282F7C"/>
              </a:solidFill>
              <a:effectLst/>
              <a:uLnTx/>
              <a:uFillTx/>
              <a:latin typeface="Work Sans"/>
              <a:ea typeface="+mn-ea"/>
              <a:cs typeface="+mn-c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lang="en-US" altLang="en-US" sz="1400" dirty="0">
              <a:solidFill>
                <a:srgbClr val="282F7C"/>
              </a:solidFill>
              <a:latin typeface="Work San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lang="en-US" altLang="en-US" sz="1400" dirty="0">
              <a:solidFill>
                <a:srgbClr val="282F7C"/>
              </a:solidFill>
              <a:latin typeface="Work San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endParaRPr kumimoji="0" lang="en-US" altLang="en-US" sz="1400" b="0" i="0" u="none" strike="noStrike" kern="1200" cap="none" spc="0" normalizeH="0" baseline="0" noProof="0" dirty="0">
              <a:ln>
                <a:noFill/>
              </a:ln>
              <a:solidFill>
                <a:srgbClr val="282F7C"/>
              </a:solidFill>
              <a:effectLst/>
              <a:uLnTx/>
              <a:uFillTx/>
              <a:latin typeface="Work Sans"/>
              <a:ea typeface="+mn-ea"/>
              <a:cs typeface="+mn-cs"/>
            </a:endParaRPr>
          </a:p>
          <a:p>
            <a:pPr marL="228600" marR="0" lvl="0" indent="-22860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Work Sans"/>
                <a:ea typeface="+mn-ea"/>
                <a:cs typeface="+mn-cs"/>
              </a:rPr>
              <a:t>*Words accompanied by an asterisk are key terms from the chapter.</a:t>
            </a:r>
          </a:p>
        </p:txBody>
      </p:sp>
    </p:spTree>
    <p:extLst>
      <p:ext uri="{BB962C8B-B14F-4D97-AF65-F5344CB8AC3E}">
        <p14:creationId xmlns:p14="http://schemas.microsoft.com/office/powerpoint/2010/main" val="31160836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04FD8-811D-C04B-81FD-305D3568F6FB}"/>
              </a:ext>
            </a:extLst>
          </p:cNvPr>
          <p:cNvSpPr>
            <a:spLocks noGrp="1"/>
          </p:cNvSpPr>
          <p:nvPr>
            <p:ph type="title"/>
          </p:nvPr>
        </p:nvSpPr>
        <p:spPr>
          <a:xfrm>
            <a:off x="701040" y="473245"/>
            <a:ext cx="10282270" cy="1217447"/>
          </a:xfrm>
        </p:spPr>
        <p:txBody>
          <a:bodyPr/>
          <a:lstStyle/>
          <a:p>
            <a:r>
              <a:rPr lang="en-US" dirty="0"/>
              <a:t>Figure 1 Equilibrium in the Money Market (1 of 2)</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1D17C71-9629-B262-4B34-881E920892E5}"/>
                  </a:ext>
                </a:extLst>
              </p:cNvPr>
              <p:cNvSpPr>
                <a:spLocks noGrp="1"/>
              </p:cNvSpPr>
              <p:nvPr>
                <p:ph idx="1"/>
              </p:nvPr>
            </p:nvSpPr>
            <p:spPr/>
            <p:txBody>
              <a:bodyPr/>
              <a:lstStyle/>
              <a:p>
                <a:pPr marL="0" indent="0">
                  <a:buNone/>
                </a:pPr>
                <a:r>
                  <a:rPr lang="en-US" sz="2000" b="0" dirty="0"/>
                  <a:t>According to the theory of liquidity preference, the interest rate adjusts to bring the quantity of money supplied and the quantity of money demanded into balance. If the interest rate is above the equilibrium level (such as at </a:t>
                </a:r>
                <a:r>
                  <a:rPr lang="en-US" sz="2000" b="0" i="1" dirty="0"/>
                  <a:t>r</a:t>
                </a:r>
                <a:r>
                  <a:rPr lang="en-US" sz="2000" b="0" i="1" baseline="-25000" dirty="0"/>
                  <a:t>1</a:t>
                </a:r>
                <a:r>
                  <a:rPr lang="en-US" sz="2000" b="0" dirty="0"/>
                  <a:t>), the quantity of money people want to hold (</a:t>
                </a:r>
                <a14:m>
                  <m:oMath xmlns:m="http://schemas.openxmlformats.org/officeDocument/2006/math">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𝑀</m:t>
                        </m:r>
                      </m:e>
                      <m:sub>
                        <m:r>
                          <a:rPr lang="en-US" sz="2000" b="0" i="1" smtClean="0">
                            <a:latin typeface="Cambria Math" panose="02040503050406030204" pitchFamily="18" charset="0"/>
                          </a:rPr>
                          <m:t>1</m:t>
                        </m:r>
                      </m:sub>
                      <m:sup>
                        <m:r>
                          <a:rPr lang="en-US" sz="2000" b="0" i="1" smtClean="0">
                            <a:latin typeface="Cambria Math" panose="02040503050406030204" pitchFamily="18" charset="0"/>
                          </a:rPr>
                          <m:t>𝑑</m:t>
                        </m:r>
                      </m:sup>
                    </m:sSubSup>
                  </m:oMath>
                </a14:m>
                <a:r>
                  <a:rPr lang="en-US" sz="2000" b="0" dirty="0"/>
                  <a:t>) is less than the quantity the Fed has created, and this surplus puts downward pressure on the interest rate. Conversely, if the interest rate is below the equilibrium level (such as at </a:t>
                </a:r>
                <a:r>
                  <a:rPr lang="en-US" sz="2000" b="0" i="1" dirty="0"/>
                  <a:t>r</a:t>
                </a:r>
                <a:r>
                  <a:rPr lang="en-US" sz="2000" b="0" i="1" baseline="-25000" dirty="0"/>
                  <a:t>2</a:t>
                </a:r>
                <a:r>
                  <a:rPr lang="en-US" sz="2000" b="0" dirty="0"/>
                  <a:t>), the quantity of money people want to hold (</a:t>
                </a:r>
                <a14:m>
                  <m:oMath xmlns:m="http://schemas.openxmlformats.org/officeDocument/2006/math">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𝑀</m:t>
                        </m:r>
                      </m:e>
                      <m:sub>
                        <m:r>
                          <a:rPr lang="en-US" sz="2000" b="0" i="1" smtClean="0">
                            <a:latin typeface="Cambria Math" panose="02040503050406030204" pitchFamily="18" charset="0"/>
                          </a:rPr>
                          <m:t>2</m:t>
                        </m:r>
                      </m:sub>
                      <m:sup>
                        <m:r>
                          <a:rPr lang="en-US" sz="2000" b="0" i="1" smtClean="0">
                            <a:latin typeface="Cambria Math" panose="02040503050406030204" pitchFamily="18" charset="0"/>
                          </a:rPr>
                          <m:t>𝑑</m:t>
                        </m:r>
                      </m:sup>
                    </m:sSubSup>
                  </m:oMath>
                </a14:m>
                <a:r>
                  <a:rPr lang="en-US" sz="2000" b="0" dirty="0"/>
                  <a:t>) exceeds the quantity the Fed has created, and this shortage puts upward pressure on the interest rate. In this manner, the theory says, the forces of supply and demand in the market for money push the interest rate toward the equilibrium interest rate at which people are content holding the quantity of money the Fed has created.</a:t>
                </a:r>
              </a:p>
            </p:txBody>
          </p:sp>
        </mc:Choice>
        <mc:Fallback xmlns="">
          <p:sp>
            <p:nvSpPr>
              <p:cNvPr id="3" name="Content Placeholder 2">
                <a:extLst>
                  <a:ext uri="{FF2B5EF4-FFF2-40B4-BE49-F238E27FC236}">
                    <a16:creationId xmlns:a16="http://schemas.microsoft.com/office/drawing/2014/main" id="{41D17C71-9629-B262-4B34-881E920892E5}"/>
                  </a:ext>
                </a:extLst>
              </p:cNvPr>
              <p:cNvSpPr>
                <a:spLocks noGrp="1" noRot="1" noChangeAspect="1" noMove="1" noResize="1" noEditPoints="1" noAdjustHandles="1" noChangeArrowheads="1" noChangeShapeType="1" noTextEdit="1"/>
              </p:cNvSpPr>
              <p:nvPr>
                <p:ph idx="1"/>
              </p:nvPr>
            </p:nvSpPr>
            <p:spPr>
              <a:blipFill>
                <a:blip r:embed="rId2"/>
                <a:stretch>
                  <a:fillRect l="-542" t="-700" r="-813"/>
                </a:stretch>
              </a:blipFill>
            </p:spPr>
            <p:txBody>
              <a:bodyPr/>
              <a:lstStyle/>
              <a:p>
                <a:r>
                  <a:rPr lang="en-IN">
                    <a:noFill/>
                  </a:rPr>
                  <a:t> </a:t>
                </a:r>
              </a:p>
            </p:txBody>
          </p:sp>
        </mc:Fallback>
      </mc:AlternateContent>
    </p:spTree>
    <p:extLst>
      <p:ext uri="{BB962C8B-B14F-4D97-AF65-F5344CB8AC3E}">
        <p14:creationId xmlns:p14="http://schemas.microsoft.com/office/powerpoint/2010/main" val="2696274179"/>
      </p:ext>
    </p:extLst>
  </p:cSld>
  <p:clrMapOvr>
    <a:masterClrMapping/>
  </p:clrMapOvr>
  <p:extLst mod="1"/>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DESIGN_ID_FULL TEXT TEMPLATE MASTER" val="7pb33sBP"/>
  <p:tag name="ARTICULATE_DESIGN_ID_FULL TEXT TEMPLATE MASTER (CONT.)" val="V3Eg5WUK"/>
  <p:tag name="ARTICULATE_DESIGN_ID_OPTIMIZED TEMPLATE MASTER" val="rzwWCka7"/>
  <p:tag name="ARTICULATE_DESIGN_ID_OPTIMIZED TEMPLATE MASTER (CONT.)" val="klKJ3eZ5"/>
  <p:tag name="ARTICULATE_SLIDE_COUNT" val="3"/>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ptimized Template Master">
  <a:themeElements>
    <a:clrScheme name="Cengage New">
      <a:dk1>
        <a:srgbClr val="282F7C"/>
      </a:dk1>
      <a:lt1>
        <a:srgbClr val="FFFFFF"/>
      </a:lt1>
      <a:dk2>
        <a:srgbClr val="3841B0"/>
      </a:dk2>
      <a:lt2>
        <a:srgbClr val="F5F5F5"/>
      </a:lt2>
      <a:accent1>
        <a:srgbClr val="282F7C"/>
      </a:accent1>
      <a:accent2>
        <a:srgbClr val="FEE349"/>
      </a:accent2>
      <a:accent3>
        <a:srgbClr val="CDDEFF"/>
      </a:accent3>
      <a:accent4>
        <a:srgbClr val="F5F5F5"/>
      </a:accent4>
      <a:accent5>
        <a:srgbClr val="A3A1A3"/>
      </a:accent5>
      <a:accent6>
        <a:srgbClr val="454545"/>
      </a:accent6>
      <a:hlink>
        <a:srgbClr val="3841B0"/>
      </a:hlink>
      <a:folHlink>
        <a:srgbClr val="6900B0"/>
      </a:folHlink>
    </a:clrScheme>
    <a:fontScheme name="Cengage New">
      <a:majorFont>
        <a:latin typeface="Work Sans "/>
        <a:ea typeface=""/>
        <a:cs typeface=""/>
      </a:majorFont>
      <a:minorFont>
        <a:latin typeface="Work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11y_PPT_Template_Cengage_020221.pptx" id="{62A8FB47-AEAE-448A-A9EC-2B57E950A883}" vid="{DA52BCA4-C454-45F1-8147-C38687C750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4034</Words>
  <Application>Microsoft Office PowerPoint</Application>
  <PresentationFormat>Widescreen</PresentationFormat>
  <Paragraphs>339</Paragraphs>
  <Slides>55</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55</vt:i4>
      </vt:variant>
    </vt:vector>
  </HeadingPairs>
  <TitlesOfParts>
    <vt:vector size="63" baseType="lpstr">
      <vt:lpstr>Arial</vt:lpstr>
      <vt:lpstr>Calibri</vt:lpstr>
      <vt:lpstr>Cambria Math</vt:lpstr>
      <vt:lpstr>Courier New</vt:lpstr>
      <vt:lpstr>Wingdings</vt:lpstr>
      <vt:lpstr>Work Sans</vt:lpstr>
      <vt:lpstr>Work Sans </vt:lpstr>
      <vt:lpstr>Optimized Template Master</vt:lpstr>
      <vt:lpstr>Principles of Macroeconomics, 10e</vt:lpstr>
      <vt:lpstr>Chapter Objectives (1 of 3)</vt:lpstr>
      <vt:lpstr>Chapter Objectives (2 of 3)</vt:lpstr>
      <vt:lpstr>Chapter Objectives (3 of 3)</vt:lpstr>
      <vt:lpstr>21-1</vt:lpstr>
      <vt:lpstr>Aggregate Demand (1 of 2)</vt:lpstr>
      <vt:lpstr>Aggregate Demand (2 of 2)</vt:lpstr>
      <vt:lpstr>The Theory of Liquidity Preference</vt:lpstr>
      <vt:lpstr>Figure 1 Equilibrium in the Money Market (1 of 2)</vt:lpstr>
      <vt:lpstr>Figure 1 Equilibrium in the Money Market (2 of 2)</vt:lpstr>
      <vt:lpstr>Active Learning 1: Determinants of Money Demand</vt:lpstr>
      <vt:lpstr>Active Learning 1: Answers</vt:lpstr>
      <vt:lpstr>Money Supply</vt:lpstr>
      <vt:lpstr>Money Demand</vt:lpstr>
      <vt:lpstr>Equilibrium in the Money Market (1 of 2)</vt:lpstr>
      <vt:lpstr>Equilibrium in the Money Market (2 of 2)</vt:lpstr>
      <vt:lpstr>The Downward Slope of the Aggregate-Demand Curve</vt:lpstr>
      <vt:lpstr>Figure 2 The Money Market and the Slope of the Aggregate-Demand Curve (1 of 2)</vt:lpstr>
      <vt:lpstr>Figure 2 The Money Market and the Slope of the Aggregate-Demand Curve (2 of 2)</vt:lpstr>
      <vt:lpstr>Changes in the Money Supply</vt:lpstr>
      <vt:lpstr>Figure 3 A Monetary Injection</vt:lpstr>
      <vt:lpstr>The Role of Interest-Rate Targets in Fed Policy </vt:lpstr>
      <vt:lpstr>Active Learning 2: Monetary Policy</vt:lpstr>
      <vt:lpstr>Active Learning 2: Answers</vt:lpstr>
      <vt:lpstr>The Zero Lower Bound (1 of 2)</vt:lpstr>
      <vt:lpstr>The Zero Lower Bound (2 of 2)</vt:lpstr>
      <vt:lpstr>21-2</vt:lpstr>
      <vt:lpstr>Fiscal Policy </vt:lpstr>
      <vt:lpstr>Changes in Government Purchases</vt:lpstr>
      <vt:lpstr>The Multiplier Effect</vt:lpstr>
      <vt:lpstr>A Formula for the Spending Multiplier</vt:lpstr>
      <vt:lpstr>Spending Multiplier Example (1 of 2)</vt:lpstr>
      <vt:lpstr>Spending Multiplier Example (2 of 2)</vt:lpstr>
      <vt:lpstr>Figure 4 The Multiplier Effect</vt:lpstr>
      <vt:lpstr>Other Applications of the Multiplier Effect</vt:lpstr>
      <vt:lpstr>The Crowding-Out Effect</vt:lpstr>
      <vt:lpstr>Figure 5 The Crowding-Out Effect (1 of 2)</vt:lpstr>
      <vt:lpstr>Figure 5 The Crowding-Out Effect (2 of 2)</vt:lpstr>
      <vt:lpstr>Changes in Taxes</vt:lpstr>
      <vt:lpstr>Active Learning 3: Fiscal Policy Effects</vt:lpstr>
      <vt:lpstr>Active Learning 3: Answers</vt:lpstr>
      <vt:lpstr>21-3</vt:lpstr>
      <vt:lpstr>The Case for Active Stabilization Policy (1 of 2)</vt:lpstr>
      <vt:lpstr>The Case for Active Stabilization Policy (2 of 2)</vt:lpstr>
      <vt:lpstr>Ask the Experts: Economic Stimulus A</vt:lpstr>
      <vt:lpstr>The Case against Active Stabilization Policy (1 of 2)</vt:lpstr>
      <vt:lpstr>The Case against Active Stabilization Policy (2 of 2)</vt:lpstr>
      <vt:lpstr>Ask the Experts: Economic Stimulus B</vt:lpstr>
      <vt:lpstr>Automatic Stabilizers (1 of 2)</vt:lpstr>
      <vt:lpstr>Automatic Stabilizers (2 of 2)</vt:lpstr>
      <vt:lpstr>21-4</vt:lpstr>
      <vt:lpstr>Conclusion</vt:lpstr>
      <vt:lpstr>Think-Pair-Share Activity</vt:lpstr>
      <vt:lpstr>Self-Assessment </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of Macroeconomics, Tenth Edition</dc:title>
  <dc:subject>Chapter 21: The Influence of Monetary and Fiscal Policy on Aggregate Demand</dc:subject>
  <dc:creator/>
  <cp:lastModifiedBy/>
  <cp:revision>35</cp:revision>
  <dcterms:created xsi:type="dcterms:W3CDTF">2022-07-21T17:39:44Z</dcterms:created>
  <dcterms:modified xsi:type="dcterms:W3CDTF">2023-02-28T10:21:38Z</dcterms:modified>
  <cp:category>Accessible PPT</cp:category>
</cp:coreProperties>
</file>