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2.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5" r:id="rId1"/>
    <p:sldMasterId id="2147483769" r:id="rId2"/>
    <p:sldMasterId id="2147483775" r:id="rId3"/>
  </p:sldMasterIdLst>
  <p:notesMasterIdLst>
    <p:notesMasterId r:id="rId65"/>
  </p:notesMasterIdLst>
  <p:handoutMasterIdLst>
    <p:handoutMasterId r:id="rId66"/>
  </p:handoutMasterIdLst>
  <p:sldIdLst>
    <p:sldId id="703" r:id="rId4"/>
    <p:sldId id="370" r:id="rId5"/>
    <p:sldId id="417" r:id="rId6"/>
    <p:sldId id="373" r:id="rId7"/>
    <p:sldId id="729" r:id="rId8"/>
    <p:sldId id="730" r:id="rId9"/>
    <p:sldId id="731" r:id="rId10"/>
    <p:sldId id="716" r:id="rId11"/>
    <p:sldId id="732" r:id="rId12"/>
    <p:sldId id="670" r:id="rId13"/>
    <p:sldId id="398" r:id="rId14"/>
    <p:sldId id="1555" r:id="rId15"/>
    <p:sldId id="1556" r:id="rId16"/>
    <p:sldId id="717" r:id="rId17"/>
    <p:sldId id="736" r:id="rId18"/>
    <p:sldId id="1557" r:id="rId19"/>
    <p:sldId id="718" r:id="rId20"/>
    <p:sldId id="737" r:id="rId21"/>
    <p:sldId id="738" r:id="rId22"/>
    <p:sldId id="739" r:id="rId23"/>
    <p:sldId id="1558" r:id="rId24"/>
    <p:sldId id="1581" r:id="rId25"/>
    <p:sldId id="719" r:id="rId26"/>
    <p:sldId id="743" r:id="rId27"/>
    <p:sldId id="1554" r:id="rId28"/>
    <p:sldId id="740" r:id="rId29"/>
    <p:sldId id="720" r:id="rId30"/>
    <p:sldId id="721" r:id="rId31"/>
    <p:sldId id="399" r:id="rId32"/>
    <p:sldId id="1560" r:id="rId33"/>
    <p:sldId id="1561" r:id="rId34"/>
    <p:sldId id="722" r:id="rId35"/>
    <p:sldId id="724" r:id="rId36"/>
    <p:sldId id="400" r:id="rId37"/>
    <p:sldId id="1562" r:id="rId38"/>
    <p:sldId id="1567" r:id="rId39"/>
    <p:sldId id="725" r:id="rId40"/>
    <p:sldId id="1568" r:id="rId41"/>
    <p:sldId id="1569" r:id="rId42"/>
    <p:sldId id="1570" r:id="rId43"/>
    <p:sldId id="1571" r:id="rId44"/>
    <p:sldId id="726" r:id="rId45"/>
    <p:sldId id="655" r:id="rId46"/>
    <p:sldId id="1572" r:id="rId47"/>
    <p:sldId id="1573" r:id="rId48"/>
    <p:sldId id="727" r:id="rId49"/>
    <p:sldId id="1574" r:id="rId50"/>
    <p:sldId id="1575" r:id="rId51"/>
    <p:sldId id="728" r:id="rId52"/>
    <p:sldId id="1576" r:id="rId53"/>
    <p:sldId id="741" r:id="rId54"/>
    <p:sldId id="1577" r:id="rId55"/>
    <p:sldId id="575" r:id="rId56"/>
    <p:sldId id="1578" r:id="rId57"/>
    <p:sldId id="742" r:id="rId58"/>
    <p:sldId id="656" r:id="rId59"/>
    <p:sldId id="1579" r:id="rId60"/>
    <p:sldId id="653" r:id="rId61"/>
    <p:sldId id="1580" r:id="rId62"/>
    <p:sldId id="654" r:id="rId63"/>
    <p:sldId id="368" r:id="rId64"/>
  </p:sldIdLst>
  <p:sldSz cx="12192000" cy="6858000"/>
  <p:notesSz cx="6858000" cy="9144000"/>
  <p:custDataLst>
    <p:tags r:id="rId67"/>
  </p:custDataLst>
  <p:defaultTextStyle>
    <a:defPPr>
      <a:defRPr lang="en-US"/>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2F7C"/>
    <a:srgbClr val="292F7C"/>
    <a:srgbClr val="F2F2F2"/>
    <a:srgbClr val="0098D4"/>
    <a:srgbClr val="003865"/>
    <a:srgbClr val="000000"/>
    <a:srgbClr val="004A78"/>
    <a:srgbClr val="006298"/>
    <a:srgbClr val="FF6300"/>
    <a:srgbClr val="E925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69" autoAdjust="0"/>
    <p:restoredTop sz="92444" autoAdjust="0"/>
  </p:normalViewPr>
  <p:slideViewPr>
    <p:cSldViewPr snapToGrid="0" snapToObjects="1">
      <p:cViewPr varScale="1">
        <p:scale>
          <a:sx n="62" d="100"/>
          <a:sy n="62" d="100"/>
        </p:scale>
        <p:origin x="776" y="56"/>
      </p:cViewPr>
      <p:guideLst>
        <p:guide orient="horz" pos="2160"/>
        <p:guide pos="3840"/>
      </p:guideLst>
    </p:cSldViewPr>
  </p:slideViewPr>
  <p:outlineViewPr>
    <p:cViewPr>
      <p:scale>
        <a:sx n="33" d="100"/>
        <a:sy n="33" d="100"/>
      </p:scale>
      <p:origin x="0" y="-52374"/>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handoutMaster" Target="handoutMasters/handoutMaster1.xml"/><Relationship Id="rId74" Type="http://schemas.microsoft.com/office/2018/10/relationships/authors" Target="author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tags" Target="tags/tag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7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075504" y="8685213"/>
            <a:ext cx="646682" cy="458787"/>
          </a:xfrm>
          <a:prstGeom prst="rect">
            <a:avLst/>
          </a:prstGeom>
        </p:spPr>
        <p:txBody>
          <a:bodyPr vert="horz" lIns="91440" tIns="45720" rIns="91440" bIns="45720" rtlCol="0" anchor="b"/>
          <a:lstStyle>
            <a:lvl1pPr algn="r">
              <a:defRPr sz="1200"/>
            </a:lvl1pPr>
          </a:lstStyle>
          <a:p>
            <a:fld id="{6767803E-66EE-42CE-8DFB-98553954E472}" type="slidenum">
              <a:rPr lang="en-US" sz="1000" smtClean="0">
                <a:solidFill>
                  <a:schemeClr val="bg1">
                    <a:lumMod val="50000"/>
                  </a:schemeClr>
                </a:solidFill>
                <a:latin typeface="Arial" panose="020B0604020202020204" pitchFamily="34" charset="0"/>
                <a:cs typeface="Arial" panose="020B0604020202020204" pitchFamily="34" charset="0"/>
              </a:rPr>
              <a:pPr/>
              <a:t>‹#›</a:t>
            </a:fld>
            <a:endParaRPr lang="en-US" sz="1000" dirty="0">
              <a:solidFill>
                <a:schemeClr val="bg1">
                  <a:lumMod val="50000"/>
                </a:schemeClr>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455392BA-16D5-4BCB-8BB3-D7B53B67DB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D947FD3A-2300-48D5-81E3-9406328116EE}"/>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custDataLst>
      <p:tags r:id="rId2"/>
    </p:custDataLst>
    <p:extLst>
      <p:ext uri="{BB962C8B-B14F-4D97-AF65-F5344CB8AC3E}">
        <p14:creationId xmlns:p14="http://schemas.microsoft.com/office/powerpoint/2010/main" val="21762102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685800" y="630237"/>
            <a:ext cx="3778647" cy="2125489"/>
          </a:xfrm>
          <a:prstGeom prst="rect">
            <a:avLst/>
          </a:prstGeom>
          <a:noFill/>
          <a:ln w="12700">
            <a:solidFill>
              <a:schemeClr val="bg1">
                <a:lumMod val="65000"/>
              </a:schemeClr>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2993721"/>
            <a:ext cx="5486400" cy="5520042"/>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6063017" y="8685213"/>
            <a:ext cx="684212" cy="458787"/>
          </a:xfrm>
          <a:prstGeom prst="rect">
            <a:avLst/>
          </a:prstGeom>
        </p:spPr>
        <p:txBody>
          <a:bodyPr vert="horz" lIns="91440" tIns="45720" rIns="91440" bIns="45720" rtlCol="0" anchor="b"/>
          <a:lstStyle>
            <a:lvl1pPr algn="r" eaLnBrk="1" fontAlgn="auto" hangingPunct="1">
              <a:spcBef>
                <a:spcPts val="0"/>
              </a:spcBef>
              <a:spcAft>
                <a:spcPts val="0"/>
              </a:spcAft>
              <a:defRPr sz="1000">
                <a:solidFill>
                  <a:schemeClr val="bg1">
                    <a:lumMod val="50000"/>
                  </a:schemeClr>
                </a:solidFill>
                <a:latin typeface="Arial" panose="020B0604020202020204" pitchFamily="34" charset="0"/>
                <a:cs typeface="Arial" panose="020B0604020202020204" pitchFamily="34" charset="0"/>
              </a:defRPr>
            </a:lvl1pPr>
          </a:lstStyle>
          <a:p>
            <a:pPr>
              <a:defRPr/>
            </a:pPr>
            <a:fld id="{91CAE60C-72A0-D14D-8733-C13212F694AD}" type="slidenum">
              <a:rPr lang="en-US" smtClean="0"/>
              <a:pPr>
                <a:defRPr/>
              </a:pPr>
              <a:t>‹#›</a:t>
            </a:fld>
            <a:endParaRPr lang="en-US" dirty="0"/>
          </a:p>
        </p:txBody>
      </p:sp>
      <p:pic>
        <p:nvPicPr>
          <p:cNvPr id="8" name="Picture 7">
            <a:extLst>
              <a:ext uri="{FF2B5EF4-FFF2-40B4-BE49-F238E27FC236}">
                <a16:creationId xmlns:a16="http://schemas.microsoft.com/office/drawing/2014/main" id="{A75DDB2F-32A5-4136-BC2E-0D7E0518B4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74311" y="155512"/>
            <a:ext cx="1262321" cy="2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037E5B37-4A58-4B32-B9B0-D824A69A3D97}"/>
              </a:ext>
            </a:extLst>
          </p:cNvPr>
          <p:cNvSpPr txBox="1"/>
          <p:nvPr/>
        </p:nvSpPr>
        <p:spPr>
          <a:xfrm>
            <a:off x="135896" y="8922557"/>
            <a:ext cx="6262949" cy="200055"/>
          </a:xfrm>
          <a:prstGeom prst="rect">
            <a:avLst/>
          </a:prstGeom>
          <a:noFill/>
        </p:spPr>
        <p:txBody>
          <a:bodyPr wrap="square" rtlCol="0">
            <a:spAutoFit/>
          </a:bodyPr>
          <a:lstStyle/>
          <a:p>
            <a:pPr algn="ctr"/>
            <a:r>
              <a:rPr lang="en-US" sz="700" dirty="0">
                <a:solidFill>
                  <a:schemeClr val="bg1">
                    <a:lumMod val="50000"/>
                  </a:schemeClr>
                </a:solidFill>
                <a:latin typeface="Arial" panose="020B0604020202020204" pitchFamily="34" charset="0"/>
                <a:cs typeface="Arial" panose="020B0604020202020204" pitchFamily="34" charset="0"/>
              </a:rPr>
              <a:t>©2019</a:t>
            </a:r>
            <a:r>
              <a:rPr lang="en-US" sz="700" baseline="0" dirty="0">
                <a:solidFill>
                  <a:schemeClr val="bg1">
                    <a:lumMod val="50000"/>
                  </a:schemeClr>
                </a:solidFill>
                <a:latin typeface="Arial" panose="020B0604020202020204" pitchFamily="34" charset="0"/>
                <a:cs typeface="Arial" panose="020B0604020202020204" pitchFamily="34" charset="0"/>
              </a:rPr>
              <a:t> </a:t>
            </a:r>
            <a:r>
              <a:rPr lang="en-US" sz="700" dirty="0">
                <a:solidFill>
                  <a:schemeClr val="bg1">
                    <a:lumMod val="50000"/>
                  </a:schemeClr>
                </a:solidFill>
                <a:latin typeface="Arial" panose="020B0604020202020204" pitchFamily="34" charset="0"/>
                <a:cs typeface="Arial" panose="020B0604020202020204" pitchFamily="34" charset="0"/>
              </a:rPr>
              <a:t>Cengage Learning. All Rights Reserved. May not be scanned, copied or duplicated, or posted to a publicly accessible website, in whole or in part.</a:t>
            </a: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22542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688975" indent="-225425" algn="l" rtl="0" eaLnBrk="0" fontAlgn="base" hangingPunct="0">
      <a:spcBef>
        <a:spcPct val="30000"/>
      </a:spcBef>
      <a:spcAft>
        <a:spcPct val="0"/>
      </a:spcAft>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139825" indent="-225425" algn="l" rtl="0" eaLnBrk="0" fontAlgn="base" hangingPunct="0">
      <a:spcBef>
        <a:spcPct val="30000"/>
      </a:spcBef>
      <a:spcAft>
        <a:spcPct val="0"/>
      </a:spcAft>
      <a:buFont typeface="Wingdings" panose="05000000000000000000" pitchFamily="2" charset="2"/>
      <a:buChar char="§"/>
      <a:defRPr sz="1200" kern="1200">
        <a:solidFill>
          <a:schemeClr val="tx1"/>
        </a:solidFill>
        <a:latin typeface="Arial" panose="020B0604020202020204" pitchFamily="34" charset="0"/>
        <a:ea typeface="+mn-ea"/>
        <a:cs typeface="Arial" panose="020B0604020202020204" pitchFamily="34" charset="0"/>
      </a:defRPr>
    </a:lvl4pPr>
    <a:lvl5pPr marL="1603375" indent="-225425" algn="l" rtl="0" eaLnBrk="0" fontAlgn="base" hangingPunct="0">
      <a:spcBef>
        <a:spcPct val="30000"/>
      </a:spcBef>
      <a:spcAft>
        <a:spcPct val="0"/>
      </a:spcAft>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US" sz="1200" dirty="0"/>
              <a:t>The “Ask the Experts” feature provides the opportunity for class discussion. </a:t>
            </a:r>
          </a:p>
          <a:p>
            <a:r>
              <a:rPr lang="en-US"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US" sz="1200" dirty="0"/>
              <a:t>Ask the students to share with the class their reasons. Their answers will vary.</a:t>
            </a: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51</a:t>
            </a:fld>
            <a:endParaRPr lang="en-US" dirty="0"/>
          </a:p>
        </p:txBody>
      </p:sp>
    </p:spTree>
    <p:extLst>
      <p:ext uri="{BB962C8B-B14F-4D97-AF65-F5344CB8AC3E}">
        <p14:creationId xmlns:p14="http://schemas.microsoft.com/office/powerpoint/2010/main" val="3777709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US" sz="1200" dirty="0"/>
              <a:t>The “Ask the Experts” feature provides the opportunity for class discussion. </a:t>
            </a:r>
          </a:p>
          <a:p>
            <a:r>
              <a:rPr lang="en-US"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US" sz="1200" dirty="0"/>
              <a:t>Ask the students to share with the class their reasons. Their answers will vary.</a:t>
            </a: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53</a:t>
            </a:fld>
            <a:endParaRPr lang="en-US" dirty="0"/>
          </a:p>
        </p:txBody>
      </p:sp>
    </p:spTree>
    <p:extLst>
      <p:ext uri="{BB962C8B-B14F-4D97-AF65-F5344CB8AC3E}">
        <p14:creationId xmlns:p14="http://schemas.microsoft.com/office/powerpoint/2010/main" val="361330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r>
              <a:rPr lang="en-US" sz="1200" dirty="0"/>
              <a:t>The “Ask the Experts” feature provides the opportunity for class discussion. </a:t>
            </a:r>
          </a:p>
          <a:p>
            <a:r>
              <a:rPr lang="en-US" sz="1200" dirty="0"/>
              <a:t>After showing the statement, you can ask your students to choose one of the options: agree, disagree, or uncertain. You can collect their answers in a variety of ways: show of hands, ballot, clicker system, etc. If time permits, you can allow students to group and discuss some of the reasons they chose their answer. </a:t>
            </a:r>
          </a:p>
          <a:p>
            <a:r>
              <a:rPr lang="en-US" sz="1200" dirty="0"/>
              <a:t>Ask the students to share with the class their reasons. Their answers will vary.</a:t>
            </a: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55</a:t>
            </a:fld>
            <a:endParaRPr lang="en-US" dirty="0"/>
          </a:p>
        </p:txBody>
      </p:sp>
    </p:spTree>
    <p:extLst>
      <p:ext uri="{BB962C8B-B14F-4D97-AF65-F5344CB8AC3E}">
        <p14:creationId xmlns:p14="http://schemas.microsoft.com/office/powerpoint/2010/main" val="3724025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56</a:t>
            </a:fld>
            <a:endParaRPr lang="en-US" dirty="0"/>
          </a:p>
        </p:txBody>
      </p:sp>
    </p:spTree>
    <p:extLst>
      <p:ext uri="{BB962C8B-B14F-4D97-AF65-F5344CB8AC3E}">
        <p14:creationId xmlns:p14="http://schemas.microsoft.com/office/powerpoint/2010/main" val="149751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pPr defTabSz="948507"/>
            <a:r>
              <a:rPr lang="en-US" dirty="0"/>
              <a:t>Suggestion:</a:t>
            </a:r>
            <a:r>
              <a:rPr lang="en-US" baseline="0" dirty="0"/>
              <a:t> For the Think-Pair-Share activities, if time allows, allow students to work in small groups for 5-10 minutes. Then allow student groups to share with other groups or with the entire class</a:t>
            </a:r>
            <a:r>
              <a:rPr lang="en-US" dirty="0"/>
              <a:t>.  Or, you can treat the Think-Pair-Share activity</a:t>
            </a:r>
            <a:r>
              <a:rPr lang="en-US" baseline="0" dirty="0"/>
              <a:t> as an open-to-all in–class discussion.</a:t>
            </a:r>
          </a:p>
          <a:p>
            <a:r>
              <a:rPr lang="en-CA" dirty="0">
                <a:solidFill>
                  <a:srgbClr val="002060"/>
                </a:solidFill>
              </a:rPr>
              <a:t> </a:t>
            </a:r>
          </a:p>
          <a:p>
            <a:r>
              <a:rPr lang="en-US" dirty="0">
                <a:solidFill>
                  <a:srgbClr val="002060"/>
                </a:solidFill>
              </a:rPr>
              <a:t>Answers are on the next slide.</a:t>
            </a: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pPr defTabSz="948507"/>
            <a:r>
              <a:rPr lang="en-US" dirty="0"/>
              <a:t>Suggestion:</a:t>
            </a:r>
            <a:r>
              <a:rPr lang="en-US" baseline="0" dirty="0"/>
              <a:t> For the Think-Pair-Share activities, if time allows, allow students to work in small groups for 5-10 minutes. Then allow student groups to share with other groups or with the entire class</a:t>
            </a:r>
            <a:r>
              <a:rPr lang="en-US" dirty="0"/>
              <a:t>.  Or, you can treat the Think-Pair-Share activity</a:t>
            </a:r>
            <a:r>
              <a:rPr lang="en-US" baseline="0" dirty="0"/>
              <a:t> as an open-to-all in–class discussion.</a:t>
            </a:r>
          </a:p>
          <a:p>
            <a:r>
              <a:rPr lang="en-CA" dirty="0">
                <a:solidFill>
                  <a:srgbClr val="002060"/>
                </a:solidFill>
              </a:rPr>
              <a:t> </a:t>
            </a:r>
          </a:p>
          <a:p>
            <a:r>
              <a:rPr lang="en-CA" dirty="0">
                <a:solidFill>
                  <a:srgbClr val="002060"/>
                </a:solidFill>
              </a:rPr>
              <a:t>Discussion points:</a:t>
            </a:r>
          </a:p>
          <a:p>
            <a:pPr marL="228600" indent="-228600">
              <a:buFont typeface="+mj-lt"/>
              <a:buAutoNum type="alphaUcPeriod"/>
            </a:pPr>
            <a:r>
              <a:rPr lang="en-CA" dirty="0">
                <a:solidFill>
                  <a:srgbClr val="002060"/>
                </a:solidFill>
              </a:rPr>
              <a:t>No one’s. It was an act of nature.</a:t>
            </a:r>
          </a:p>
          <a:p>
            <a:pPr marL="228600" indent="-228600">
              <a:buFont typeface="+mj-lt"/>
              <a:buAutoNum type="alphaUcPeriod"/>
            </a:pPr>
            <a:r>
              <a:rPr lang="en-CA" dirty="0">
                <a:solidFill>
                  <a:srgbClr val="002060"/>
                </a:solidFill>
              </a:rPr>
              <a:t>Worse because the short-run Phillips curve has shifted upward.</a:t>
            </a:r>
          </a:p>
          <a:p>
            <a:pPr marL="228600" indent="-228600">
              <a:buFont typeface="+mj-lt"/>
              <a:buAutoNum type="alphaUcPeriod"/>
            </a:pPr>
            <a:r>
              <a:rPr lang="en-CA" dirty="0">
                <a:solidFill>
                  <a:srgbClr val="002060"/>
                </a:solidFill>
              </a:rPr>
              <a:t>The economy moves upward along the new short-run Phillips curve. Unemployment will be reduced, but inflation will be increased. </a:t>
            </a:r>
          </a:p>
          <a:p>
            <a:pPr marL="228600" indent="-228600">
              <a:buFont typeface="+mj-lt"/>
              <a:buAutoNum type="alphaUcPeriod"/>
            </a:pPr>
            <a:r>
              <a:rPr lang="en-CA" dirty="0">
                <a:solidFill>
                  <a:srgbClr val="002060"/>
                </a:solidFill>
              </a:rPr>
              <a:t>The economy moves downward along the new short-run Phillips curve. Inflation will be reduced, but unemployment will be increased.</a:t>
            </a:r>
          </a:p>
          <a:p>
            <a:pPr marL="228600" indent="-228600">
              <a:buFont typeface="+mj-lt"/>
              <a:buAutoNum type="alphaUcPeriod"/>
            </a:pPr>
            <a:r>
              <a:rPr lang="en-CA" dirty="0">
                <a:solidFill>
                  <a:srgbClr val="002060"/>
                </a:solidFill>
              </a:rPr>
              <a:t>No, the economy faces trade-offs in the short run. A policy that reduces inflation increases unemployment. A policy that reduces unemployment increases inflation.</a:t>
            </a:r>
          </a:p>
          <a:p>
            <a:endParaRPr lang="en-US" dirty="0">
              <a:solidFill>
                <a:srgbClr val="002060"/>
              </a:solidFill>
            </a:endParaRPr>
          </a:p>
          <a:p>
            <a:endParaRPr lang="en-US" dirty="0">
              <a:solidFill>
                <a:srgbClr val="002060"/>
              </a:solidFill>
            </a:endParaRPr>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59</a:t>
            </a:fld>
            <a:endParaRPr lang="en-US" dirty="0"/>
          </a:p>
        </p:txBody>
      </p:sp>
    </p:spTree>
    <p:extLst>
      <p:ext uri="{BB962C8B-B14F-4D97-AF65-F5344CB8AC3E}">
        <p14:creationId xmlns:p14="http://schemas.microsoft.com/office/powerpoint/2010/main" val="3520631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61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pPr>
              <a:defRPr/>
            </a:pPr>
            <a:fld id="{91CAE60C-72A0-D14D-8733-C13212F694AD}"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11</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eaLnBrk="1" hangingPunct="1"/>
            <a:r>
              <a:rPr lang="en-US" sz="1200" dirty="0"/>
              <a:t>For many students, working a concrete numerical example helps make the concepts clearer. This exercise leads students to see for themselves how the Phillips curve shifts in response to changes in expected inflation and the natural rate of unemployment.  </a:t>
            </a:r>
          </a:p>
          <a:p>
            <a:pPr eaLnBrk="1" hangingPunct="1"/>
            <a:endParaRPr lang="en-US" sz="1200" dirty="0"/>
          </a:p>
          <a:p>
            <a:pPr eaLnBrk="1" hangingPunct="1"/>
            <a:r>
              <a:rPr lang="en-US" sz="1200" dirty="0"/>
              <a:t>If you would like to get through the chapter more quickly, you can delete Part D of the question from this slide (and the corresponding parts of the answers on the next slide).</a:t>
            </a: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24</a:t>
            </a:fld>
            <a:endParaRPr lang="en-US" dirty="0"/>
          </a:p>
        </p:txBody>
      </p:sp>
    </p:spTree>
    <p:extLst>
      <p:ext uri="{BB962C8B-B14F-4D97-AF65-F5344CB8AC3E}">
        <p14:creationId xmlns:p14="http://schemas.microsoft.com/office/powerpoint/2010/main" val="3898884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The subscript in each curve’s label refers to the corresponding part of the question.  For example, the answer to part C is the downward-sloping dark red curve labeled </a:t>
            </a:r>
            <a:r>
              <a:rPr kumimoji="0" lang="en-US" sz="1300" b="1" i="1" u="none" strike="noStrike" kern="1200" cap="none" spc="0" normalizeH="0" baseline="0" noProof="0" dirty="0">
                <a:ln>
                  <a:noFill/>
                </a:ln>
                <a:solidFill>
                  <a:prstClr val="black"/>
                </a:solidFill>
                <a:effectLst/>
                <a:uLnTx/>
                <a:uFillTx/>
                <a:latin typeface="Calibri"/>
                <a:ea typeface="+mn-ea"/>
                <a:cs typeface="+mn-cs"/>
              </a:rPr>
              <a:t>PC</a:t>
            </a:r>
            <a:r>
              <a:rPr kumimoji="0" lang="en-US" sz="1300" b="1" i="0" u="none" strike="noStrike" kern="1200" cap="none" spc="0" normalizeH="0" baseline="-25000" noProof="0" dirty="0">
                <a:ln>
                  <a:noFill/>
                </a:ln>
                <a:solidFill>
                  <a:prstClr val="black"/>
                </a:solidFill>
                <a:effectLst/>
                <a:uLnTx/>
                <a:uFillTx/>
                <a:latin typeface="Calibri"/>
                <a:ea typeface="+mn-ea"/>
                <a:cs typeface="+mn-cs"/>
              </a:rPr>
              <a:t>C</a:t>
            </a:r>
            <a:r>
              <a:rPr kumimoji="0" lang="en-US" sz="13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Parts A and B comprise a benchmark, an initial set of LR and SR Phillips curves, against which we will compare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 the effects of an increase in expected inflation (Part C)</a:t>
            </a:r>
          </a:p>
          <a:p>
            <a:pPr marL="84138" marR="0" lvl="0" indent="-84138" algn="l" defTabSz="914400" rtl="0" eaLnBrk="1" fontAlgn="auto" latinLnBrk="0" hangingPunct="1">
              <a:lnSpc>
                <a:spcPct val="100000"/>
              </a:lnSpc>
              <a:spcBef>
                <a:spcPts val="0"/>
              </a:spcBef>
              <a:spcAft>
                <a:spcPts val="0"/>
              </a:spcAft>
              <a:buClrTx/>
              <a:buSzTx/>
              <a:buFontTx/>
              <a:buChar char="-"/>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the effects of a fall in the natural rate (Part 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lphaUcPeriod"/>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The </a:t>
            </a:r>
            <a:r>
              <a:rPr kumimoji="0" lang="en-US" sz="1300" b="0" i="1" u="none" strike="noStrike" kern="1200" cap="none" spc="0" normalizeH="0" baseline="0" noProof="0" dirty="0">
                <a:ln>
                  <a:noFill/>
                </a:ln>
                <a:solidFill>
                  <a:prstClr val="black"/>
                </a:solidFill>
                <a:effectLst/>
                <a:uLnTx/>
                <a:uFillTx/>
                <a:latin typeface="Calibri"/>
                <a:ea typeface="+mn-ea"/>
                <a:cs typeface="+mn-cs"/>
              </a:rPr>
              <a:t>LRPC</a:t>
            </a:r>
            <a:r>
              <a:rPr kumimoji="0" lang="en-US" sz="1300" b="0" i="0" u="none" strike="noStrike" kern="1200" cap="none" spc="0" normalizeH="0" baseline="0" noProof="0" dirty="0">
                <a:ln>
                  <a:noFill/>
                </a:ln>
                <a:solidFill>
                  <a:prstClr val="black"/>
                </a:solidFill>
                <a:effectLst/>
                <a:uLnTx/>
                <a:uFillTx/>
                <a:latin typeface="Calibri"/>
                <a:ea typeface="+mn-ea"/>
                <a:cs typeface="+mn-cs"/>
              </a:rPr>
              <a:t> curve is a vertical line at u-rate = 5%</a:t>
            </a:r>
          </a:p>
          <a:p>
            <a:pPr marL="342900" marR="0" lvl="0" indent="-342900" algn="l" defTabSz="914400" rtl="0" eaLnBrk="1" fontAlgn="auto" latinLnBrk="0" hangingPunct="1">
              <a:lnSpc>
                <a:spcPct val="100000"/>
              </a:lnSpc>
              <a:spcBef>
                <a:spcPts val="0"/>
              </a:spcBef>
              <a:spcAft>
                <a:spcPts val="0"/>
              </a:spcAft>
              <a:buClrTx/>
              <a:buSzTx/>
              <a:buFontTx/>
              <a:buAutoNum type="alphaUcPeriod"/>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The PC equation becomes: u-rate= 5-0.5(Actual inflation – 2). So, when Actual inflation = 0%, u-rate = 5-0.5(0-2) = 6; When actual inflation = 6%, u-rate = 5-0.5(6-2) = 3.  So we have 2 points on the short run Phillips curve, and we can plot the </a:t>
            </a:r>
            <a:r>
              <a:rPr kumimoji="0" lang="en-US" sz="1300" b="1" i="1" u="none" strike="noStrike" kern="1200" cap="none" spc="0" normalizeH="0" baseline="0" noProof="0" dirty="0">
                <a:ln>
                  <a:noFill/>
                </a:ln>
                <a:solidFill>
                  <a:prstClr val="black"/>
                </a:solidFill>
                <a:effectLst/>
                <a:uLnTx/>
                <a:uFillTx/>
                <a:latin typeface="Calibri"/>
                <a:ea typeface="+mn-ea"/>
                <a:cs typeface="+mn-cs"/>
              </a:rPr>
              <a:t>SR</a:t>
            </a:r>
            <a:r>
              <a:rPr kumimoji="0" lang="en-US" sz="1300" b="0" i="0" u="none" strike="noStrike" kern="1200" cap="none" spc="0" normalizeH="0" baseline="0" noProof="0" dirty="0">
                <a:ln>
                  <a:noFill/>
                </a:ln>
                <a:solidFill>
                  <a:prstClr val="black"/>
                </a:solidFill>
                <a:effectLst/>
                <a:uLnTx/>
                <a:uFillTx/>
                <a:latin typeface="Calibri"/>
                <a:ea typeface="+mn-ea"/>
                <a:cs typeface="+mn-cs"/>
              </a:rPr>
              <a:t> Phillips curve, </a:t>
            </a:r>
            <a:r>
              <a:rPr kumimoji="0" lang="en-US" sz="1300" b="1" i="1" u="none" strike="noStrike" kern="1200" cap="none" spc="0" normalizeH="0" baseline="0" noProof="0" dirty="0">
                <a:ln>
                  <a:noFill/>
                </a:ln>
                <a:solidFill>
                  <a:prstClr val="black"/>
                </a:solidFill>
                <a:effectLst/>
                <a:uLnTx/>
                <a:uFillTx/>
                <a:latin typeface="Calibri"/>
                <a:ea typeface="+mn-ea"/>
                <a:cs typeface="+mn-cs"/>
              </a:rPr>
              <a:t>PC</a:t>
            </a:r>
            <a:r>
              <a:rPr kumimoji="0" lang="en-US" sz="1300" b="1" i="0" u="none" strike="noStrike" kern="1200" cap="none" spc="0" normalizeH="0" baseline="-25000" noProof="0" dirty="0">
                <a:ln>
                  <a:noFill/>
                </a:ln>
                <a:solidFill>
                  <a:prstClr val="black"/>
                </a:solidFill>
                <a:effectLst/>
                <a:uLnTx/>
                <a:uFillTx/>
                <a:latin typeface="Calibri"/>
                <a:ea typeface="+mn-ea"/>
                <a:cs typeface="+mn-cs"/>
              </a:rPr>
              <a:t>B</a:t>
            </a:r>
            <a:r>
              <a:rPr kumimoji="0" lang="en-US" sz="1300" b="0" i="0" u="none" strike="noStrike" kern="1200" cap="none" spc="0" normalizeH="0" baseline="0" noProof="0" dirty="0">
                <a:ln>
                  <a:noFill/>
                </a:ln>
                <a:solidFill>
                  <a:prstClr val="black"/>
                </a:solidFill>
                <a:effectLst/>
                <a:uLnTx/>
                <a:uFillTx/>
                <a:latin typeface="Calibri"/>
                <a:ea typeface="+mn-ea"/>
                <a:cs typeface="+mn-cs"/>
              </a:rPr>
              <a:t>. </a:t>
            </a:r>
          </a:p>
          <a:p>
            <a:pPr marL="342900" marR="0" lvl="0" indent="-342900" algn="l" defTabSz="914400" rtl="0" eaLnBrk="1" fontAlgn="auto" latinLnBrk="0" hangingPunct="1">
              <a:lnSpc>
                <a:spcPct val="100000"/>
              </a:lnSpc>
              <a:spcBef>
                <a:spcPts val="0"/>
              </a:spcBef>
              <a:spcAft>
                <a:spcPts val="0"/>
              </a:spcAft>
              <a:buClrTx/>
              <a:buSzTx/>
              <a:buFontTx/>
              <a:buAutoNum type="alphaUcPeriod"/>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The </a:t>
            </a:r>
            <a:r>
              <a:rPr kumimoji="0" lang="en-US" sz="1300" b="1" i="1" u="none" strike="noStrike" kern="1200" cap="none" spc="0" normalizeH="0" baseline="0" noProof="0" dirty="0">
                <a:ln>
                  <a:noFill/>
                </a:ln>
                <a:solidFill>
                  <a:prstClr val="black"/>
                </a:solidFill>
                <a:effectLst/>
                <a:uLnTx/>
                <a:uFillTx/>
                <a:latin typeface="Calibri"/>
                <a:ea typeface="+mn-ea"/>
                <a:cs typeface="+mn-cs"/>
              </a:rPr>
              <a:t>PC</a:t>
            </a:r>
            <a:r>
              <a:rPr kumimoji="0" lang="en-US" sz="1300" b="0" i="0" u="none" strike="noStrike" kern="1200" cap="none" spc="0" normalizeH="0" baseline="0" noProof="0" dirty="0">
                <a:ln>
                  <a:noFill/>
                </a:ln>
                <a:solidFill>
                  <a:prstClr val="black"/>
                </a:solidFill>
                <a:effectLst/>
                <a:uLnTx/>
                <a:uFillTx/>
                <a:latin typeface="Calibri"/>
                <a:ea typeface="+mn-ea"/>
                <a:cs typeface="+mn-cs"/>
              </a:rPr>
              <a:t> equation becomes: u-rate = 5-0.5(Actual inflation – 4). </a:t>
            </a:r>
          </a:p>
          <a:p>
            <a:pPr marL="342900" marR="0" lvl="0" indent="-342900" algn="l" defTabSz="914400" rtl="0" eaLnBrk="1" fontAlgn="auto" latinLnBrk="0" hangingPunct="1">
              <a:lnSpc>
                <a:spcPct val="100000"/>
              </a:lnSpc>
              <a:spcBef>
                <a:spcPts val="0"/>
              </a:spcBef>
              <a:spcAft>
                <a:spcPts val="0"/>
              </a:spcAft>
              <a:buClrTx/>
              <a:buSzTx/>
              <a:buFontTx/>
              <a:buAutoNum type="alphaUcPeriod"/>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New </a:t>
            </a:r>
            <a:r>
              <a:rPr kumimoji="0" lang="en-US" sz="1300" b="0" i="1" u="none" strike="noStrike" kern="1200" cap="none" spc="0" normalizeH="0" baseline="0" noProof="0" dirty="0">
                <a:ln>
                  <a:noFill/>
                </a:ln>
                <a:solidFill>
                  <a:prstClr val="black"/>
                </a:solidFill>
                <a:effectLst/>
                <a:uLnTx/>
                <a:uFillTx/>
                <a:latin typeface="Calibri"/>
                <a:ea typeface="+mn-ea"/>
                <a:cs typeface="+mn-cs"/>
              </a:rPr>
              <a:t>LRPC</a:t>
            </a:r>
            <a:r>
              <a:rPr kumimoji="0" lang="en-US" sz="1300" b="0" i="0" u="none" strike="noStrike" kern="1200" cap="none" spc="0" normalizeH="0" baseline="0" noProof="0" dirty="0">
                <a:ln>
                  <a:noFill/>
                </a:ln>
                <a:solidFill>
                  <a:prstClr val="black"/>
                </a:solidFill>
                <a:effectLst/>
                <a:uLnTx/>
                <a:uFillTx/>
                <a:latin typeface="Calibri"/>
                <a:ea typeface="+mn-ea"/>
                <a:cs typeface="+mn-cs"/>
              </a:rPr>
              <a:t> curve at u-rate-4%. The </a:t>
            </a:r>
            <a:r>
              <a:rPr kumimoji="0" lang="en-US" sz="1300" b="1" i="1" u="none" strike="noStrike" kern="1200" cap="none" spc="0" normalizeH="0" baseline="0" noProof="0" dirty="0">
                <a:ln>
                  <a:noFill/>
                </a:ln>
                <a:solidFill>
                  <a:prstClr val="black"/>
                </a:solidFill>
                <a:effectLst/>
                <a:uLnTx/>
                <a:uFillTx/>
                <a:latin typeface="Calibri"/>
                <a:ea typeface="+mn-ea"/>
                <a:cs typeface="+mn-cs"/>
              </a:rPr>
              <a:t>PC</a:t>
            </a:r>
            <a:r>
              <a:rPr kumimoji="0" lang="en-US" sz="1300" b="0" i="0" u="none" strike="noStrike" kern="1200" cap="none" spc="0" normalizeH="0" baseline="0" noProof="0" dirty="0">
                <a:ln>
                  <a:noFill/>
                </a:ln>
                <a:solidFill>
                  <a:prstClr val="black"/>
                </a:solidFill>
                <a:effectLst/>
                <a:uLnTx/>
                <a:uFillTx/>
                <a:latin typeface="Calibri"/>
                <a:ea typeface="+mn-ea"/>
                <a:cs typeface="+mn-cs"/>
              </a:rPr>
              <a:t> equation becomes: u-rate = 4-0.5(Actual inflation – 2).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25</a:t>
            </a:fld>
            <a:endParaRPr lang="en-US" dirty="0"/>
          </a:p>
        </p:txBody>
      </p:sp>
    </p:spTree>
    <p:extLst>
      <p:ext uri="{BB962C8B-B14F-4D97-AF65-F5344CB8AC3E}">
        <p14:creationId xmlns:p14="http://schemas.microsoft.com/office/powerpoint/2010/main" val="3046906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29</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34</a:t>
            </a:fld>
            <a:endParaRPr lang="en-US" dirty="0"/>
          </a:p>
        </p:txBody>
      </p:sp>
    </p:spTree>
    <p:extLst>
      <p:ext uri="{BB962C8B-B14F-4D97-AF65-F5344CB8AC3E}">
        <p14:creationId xmlns:p14="http://schemas.microsoft.com/office/powerpoint/2010/main" val="180856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3778250" cy="2125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CAE60C-72A0-D14D-8733-C13212F694AD}" type="slidenum">
              <a:rPr lang="en-US" smtClean="0"/>
              <a:pPr>
                <a:defRPr/>
              </a:pPr>
              <a:t>43</a:t>
            </a:fld>
            <a:endParaRPr lang="en-US" dirty="0"/>
          </a:p>
        </p:txBody>
      </p:sp>
    </p:spTree>
    <p:extLst>
      <p:ext uri="{BB962C8B-B14F-4D97-AF65-F5344CB8AC3E}">
        <p14:creationId xmlns:p14="http://schemas.microsoft.com/office/powerpoint/2010/main" val="4244456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First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D23111E-2710-4C1A-A7DB-CE3FE7C03336}"/>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5646420" y="1168663"/>
            <a:ext cx="6104302" cy="2387600"/>
          </a:xfrm>
        </p:spPr>
        <p:txBody>
          <a:bodyPr anchor="b"/>
          <a:lstStyle>
            <a:lvl1pPr algn="l">
              <a:defRPr sz="4800" baseline="0">
                <a:solidFill>
                  <a:schemeClr val="bg1"/>
                </a:solidFill>
              </a:defRPr>
            </a:lvl1pPr>
          </a:lstStyle>
          <a:p>
            <a:r>
              <a:rPr lang="en-US" dirty="0"/>
              <a:t>Title, #e</a:t>
            </a:r>
          </a:p>
        </p:txBody>
      </p:sp>
      <p:sp>
        <p:nvSpPr>
          <p:cNvPr id="3" name="Subtitle 2"/>
          <p:cNvSpPr>
            <a:spLocks noGrp="1"/>
          </p:cNvSpPr>
          <p:nvPr>
            <p:ph type="subTitle" idx="1" hasCustomPrompt="1"/>
          </p:nvPr>
        </p:nvSpPr>
        <p:spPr>
          <a:xfrm>
            <a:off x="5646420" y="3809720"/>
            <a:ext cx="6104302" cy="1424930"/>
          </a:xfrm>
          <a:noFill/>
        </p:spPr>
        <p:txBody>
          <a:bodyPr anchor="t"/>
          <a:lstStyle>
            <a:lvl1pPr marL="0" indent="0" algn="l">
              <a:lnSpc>
                <a:spcPct val="100000"/>
              </a:lnSpc>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Chapter #: Chapter Title</a:t>
            </a:r>
          </a:p>
        </p:txBody>
      </p:sp>
      <p:sp>
        <p:nvSpPr>
          <p:cNvPr id="12" name="Picture Placeholder 11">
            <a:extLst>
              <a:ext uri="{FF2B5EF4-FFF2-40B4-BE49-F238E27FC236}">
                <a16:creationId xmlns:a16="http://schemas.microsoft.com/office/drawing/2014/main" id="{7BF6BBBC-452C-48FA-A1E1-E851567E5383}"/>
              </a:ext>
            </a:extLst>
          </p:cNvPr>
          <p:cNvSpPr>
            <a:spLocks noGrp="1"/>
          </p:cNvSpPr>
          <p:nvPr>
            <p:ph type="pic" sz="quarter" idx="11" hasCustomPrompt="1"/>
          </p:nvPr>
        </p:nvSpPr>
        <p:spPr>
          <a:xfrm>
            <a:off x="475250" y="808037"/>
            <a:ext cx="4713288" cy="5241925"/>
          </a:xfrm>
        </p:spPr>
        <p:txBody>
          <a:bodyPr/>
          <a:lstStyle>
            <a:lvl1pPr marL="0" indent="0">
              <a:buNone/>
              <a:defRPr b="0">
                <a:solidFill>
                  <a:schemeClr val="bg1"/>
                </a:solidFill>
              </a:defRPr>
            </a:lvl1pPr>
          </a:lstStyle>
          <a:p>
            <a:r>
              <a:rPr lang="en-US" dirty="0"/>
              <a:t>Add Image Here</a:t>
            </a:r>
          </a:p>
        </p:txBody>
      </p:sp>
      <p:sp>
        <p:nvSpPr>
          <p:cNvPr id="9" name="Slide Number Placeholder 5">
            <a:extLst>
              <a:ext uri="{FF2B5EF4-FFF2-40B4-BE49-F238E27FC236}">
                <a16:creationId xmlns:a16="http://schemas.microsoft.com/office/drawing/2014/main" id="{6B326DFF-C872-4426-8563-39BC58624663}"/>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pic>
        <p:nvPicPr>
          <p:cNvPr id="21" name="Picture 20">
            <a:extLst>
              <a:ext uri="{FF2B5EF4-FFF2-40B4-BE49-F238E27FC236}">
                <a16:creationId xmlns:a16="http://schemas.microsoft.com/office/drawing/2014/main" id="{FDE6C580-026E-426D-A0EE-BDE15B891A0A}"/>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8" name="Text Placeholder 4">
            <a:extLst>
              <a:ext uri="{FF2B5EF4-FFF2-40B4-BE49-F238E27FC236}">
                <a16:creationId xmlns:a16="http://schemas.microsoft.com/office/drawing/2014/main" id="{003D5908-6DEE-491A-B7D6-1BADE7111ED1}"/>
              </a:ext>
            </a:extLst>
          </p:cNvPr>
          <p:cNvSpPr>
            <a:spLocks noGrp="1"/>
          </p:cNvSpPr>
          <p:nvPr>
            <p:ph type="body" sz="quarter" idx="12" hasCustomPrompt="1"/>
          </p:nvPr>
        </p:nvSpPr>
        <p:spPr>
          <a:xfrm>
            <a:off x="2103120" y="6314136"/>
            <a:ext cx="8961120" cy="457200"/>
          </a:xfrm>
        </p:spPr>
        <p:txBody>
          <a:bodyPr/>
          <a:lstStyle>
            <a:lvl1pPr marL="0" indent="0">
              <a:buNone/>
              <a:defRPr sz="1100">
                <a:solidFill>
                  <a:schemeClr val="bg1"/>
                </a:solidFill>
              </a:defRPr>
            </a:lvl1pPr>
          </a:lstStyle>
          <a:p>
            <a:pPr lvl="0"/>
            <a:r>
              <a:rPr lang="en-US" dirty="0"/>
              <a:t>[Author Name], [Book Title], [#] Edition. © [Insert Year]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340663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Imag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6" name="Content Placeholder Bottom">
            <a:extLst>
              <a:ext uri="{FF2B5EF4-FFF2-40B4-BE49-F238E27FC236}">
                <a16:creationId xmlns:a16="http://schemas.microsoft.com/office/drawing/2014/main" id="{4003AB72-C071-4875-8D31-00FB47092143}"/>
              </a:ext>
            </a:extLst>
          </p:cNvPr>
          <p:cNvSpPr>
            <a:spLocks noGrp="1"/>
          </p:cNvSpPr>
          <p:nvPr>
            <p:ph sz="half" idx="15" hasCustomPrompt="1"/>
          </p:nvPr>
        </p:nvSpPr>
        <p:spPr>
          <a:xfrm>
            <a:off x="3624199" y="4136860"/>
            <a:ext cx="8090957" cy="204572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72865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Imag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1217447"/>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Top"/>
          <p:cNvSpPr>
            <a:spLocks noGrp="1"/>
          </p:cNvSpPr>
          <p:nvPr>
            <p:ph sz="half" idx="2" hasCustomPrompt="1"/>
          </p:nvPr>
        </p:nvSpPr>
        <p:spPr>
          <a:xfrm>
            <a:off x="3624200" y="1825625"/>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4" name="Image Placeholder 2">
            <a:extLst>
              <a:ext uri="{FF2B5EF4-FFF2-40B4-BE49-F238E27FC236}">
                <a16:creationId xmlns:a16="http://schemas.microsoft.com/office/drawing/2014/main" id="{329BB347-70F5-49B3-A1D7-9C05C8ED5028}"/>
              </a:ext>
            </a:extLst>
          </p:cNvPr>
          <p:cNvSpPr>
            <a:spLocks noGrp="1"/>
          </p:cNvSpPr>
          <p:nvPr>
            <p:ph sz="half" idx="14" hasCustomPrompt="1"/>
          </p:nvPr>
        </p:nvSpPr>
        <p:spPr>
          <a:xfrm>
            <a:off x="479343" y="3207219"/>
            <a:ext cx="2875957" cy="121744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5" name="Content Placeholder Middle">
            <a:extLst>
              <a:ext uri="{FF2B5EF4-FFF2-40B4-BE49-F238E27FC236}">
                <a16:creationId xmlns:a16="http://schemas.microsoft.com/office/drawing/2014/main" id="{E344C337-1A6E-4BE6-8E9E-7076FBBEEFAC}"/>
              </a:ext>
            </a:extLst>
          </p:cNvPr>
          <p:cNvSpPr>
            <a:spLocks noGrp="1"/>
          </p:cNvSpPr>
          <p:nvPr>
            <p:ph sz="half" idx="15" hasCustomPrompt="1"/>
          </p:nvPr>
        </p:nvSpPr>
        <p:spPr>
          <a:xfrm>
            <a:off x="3626700" y="3207216"/>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
        <p:nvSpPr>
          <p:cNvPr id="16" name="Image Placeholder 3">
            <a:extLst>
              <a:ext uri="{FF2B5EF4-FFF2-40B4-BE49-F238E27FC236}">
                <a16:creationId xmlns:a16="http://schemas.microsoft.com/office/drawing/2014/main" id="{A70ED764-0931-4273-A125-CE2D6E0F8A8D}"/>
              </a:ext>
            </a:extLst>
          </p:cNvPr>
          <p:cNvSpPr>
            <a:spLocks noGrp="1"/>
          </p:cNvSpPr>
          <p:nvPr>
            <p:ph sz="half" idx="16" hasCustomPrompt="1"/>
          </p:nvPr>
        </p:nvSpPr>
        <p:spPr>
          <a:xfrm>
            <a:off x="479343" y="4631282"/>
            <a:ext cx="2875957" cy="1217447"/>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7" name="Content Placeholder Bottom">
            <a:extLst>
              <a:ext uri="{FF2B5EF4-FFF2-40B4-BE49-F238E27FC236}">
                <a16:creationId xmlns:a16="http://schemas.microsoft.com/office/drawing/2014/main" id="{1A924411-097F-4689-AC4D-9173B40A69F2}"/>
              </a:ext>
            </a:extLst>
          </p:cNvPr>
          <p:cNvSpPr>
            <a:spLocks noGrp="1"/>
          </p:cNvSpPr>
          <p:nvPr>
            <p:ph sz="half" idx="17" hasCustomPrompt="1"/>
          </p:nvPr>
        </p:nvSpPr>
        <p:spPr>
          <a:xfrm>
            <a:off x="3626700" y="4631279"/>
            <a:ext cx="8090957" cy="1217450"/>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950828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Image/Four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899814"/>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9" name="Content Placeholder 1"/>
          <p:cNvSpPr>
            <a:spLocks noGrp="1"/>
          </p:cNvSpPr>
          <p:nvPr>
            <p:ph sz="half" idx="2" hasCustomPrompt="1"/>
          </p:nvPr>
        </p:nvSpPr>
        <p:spPr>
          <a:xfrm>
            <a:off x="3624200" y="182562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0" name="Image Placeholder 2">
            <a:extLst>
              <a:ext uri="{FF2B5EF4-FFF2-40B4-BE49-F238E27FC236}">
                <a16:creationId xmlns:a16="http://schemas.microsoft.com/office/drawing/2014/main" id="{02C25FD2-E251-4DC4-8F30-3EDA9A61D7DC}"/>
              </a:ext>
            </a:extLst>
          </p:cNvPr>
          <p:cNvSpPr>
            <a:spLocks noGrp="1"/>
          </p:cNvSpPr>
          <p:nvPr>
            <p:ph sz="half" idx="14" hasCustomPrompt="1"/>
          </p:nvPr>
        </p:nvSpPr>
        <p:spPr>
          <a:xfrm>
            <a:off x="476843" y="2941438"/>
            <a:ext cx="2875957" cy="899814"/>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11" name="Content Placeholder 2">
            <a:extLst>
              <a:ext uri="{FF2B5EF4-FFF2-40B4-BE49-F238E27FC236}">
                <a16:creationId xmlns:a16="http://schemas.microsoft.com/office/drawing/2014/main" id="{6FFE322F-E595-4582-997C-0A06F238C8D3}"/>
              </a:ext>
            </a:extLst>
          </p:cNvPr>
          <p:cNvSpPr>
            <a:spLocks noGrp="1"/>
          </p:cNvSpPr>
          <p:nvPr>
            <p:ph sz="half" idx="15" hasCustomPrompt="1"/>
          </p:nvPr>
        </p:nvSpPr>
        <p:spPr>
          <a:xfrm>
            <a:off x="3624200" y="2941435"/>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2" name="Image Placeholder 3">
            <a:extLst>
              <a:ext uri="{FF2B5EF4-FFF2-40B4-BE49-F238E27FC236}">
                <a16:creationId xmlns:a16="http://schemas.microsoft.com/office/drawing/2014/main" id="{647E63CA-E745-4DE2-B25A-D398F113EFA6}"/>
              </a:ext>
            </a:extLst>
          </p:cNvPr>
          <p:cNvSpPr>
            <a:spLocks noGrp="1"/>
          </p:cNvSpPr>
          <p:nvPr>
            <p:ph sz="half" idx="16" hasCustomPrompt="1"/>
          </p:nvPr>
        </p:nvSpPr>
        <p:spPr>
          <a:xfrm>
            <a:off x="480444" y="4065961"/>
            <a:ext cx="2875957" cy="899814"/>
          </a:xfrm>
        </p:spPr>
        <p:txBody>
          <a:bodyPr/>
          <a:lstStyle>
            <a:lvl1pPr marL="0" indent="0" algn="l">
              <a:buNone/>
              <a:defRPr/>
            </a:lvl1pPr>
            <a:lvl2pPr marL="457200" indent="0">
              <a:buNone/>
              <a:defRPr/>
            </a:lvl2pPr>
            <a:lvl3pPr marL="914400" indent="0">
              <a:buNone/>
              <a:defRPr/>
            </a:lvl3pPr>
          </a:lstStyle>
          <a:p>
            <a:pPr lvl="0"/>
            <a:r>
              <a:rPr lang="en-US" dirty="0"/>
              <a:t>Image 3</a:t>
            </a:r>
          </a:p>
        </p:txBody>
      </p:sp>
      <p:sp>
        <p:nvSpPr>
          <p:cNvPr id="13" name="Content Placeholder 3">
            <a:extLst>
              <a:ext uri="{FF2B5EF4-FFF2-40B4-BE49-F238E27FC236}">
                <a16:creationId xmlns:a16="http://schemas.microsoft.com/office/drawing/2014/main" id="{EFE66096-5B65-4DD6-9AD6-9E55675E34CD}"/>
              </a:ext>
            </a:extLst>
          </p:cNvPr>
          <p:cNvSpPr>
            <a:spLocks noGrp="1"/>
          </p:cNvSpPr>
          <p:nvPr>
            <p:ph sz="half" idx="17" hasCustomPrompt="1"/>
          </p:nvPr>
        </p:nvSpPr>
        <p:spPr>
          <a:xfrm>
            <a:off x="3627801" y="406595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
        <p:nvSpPr>
          <p:cNvPr id="14" name="Image Placeholder 4">
            <a:extLst>
              <a:ext uri="{FF2B5EF4-FFF2-40B4-BE49-F238E27FC236}">
                <a16:creationId xmlns:a16="http://schemas.microsoft.com/office/drawing/2014/main" id="{765390A9-B975-43C8-86E6-45E636A649C5}"/>
              </a:ext>
            </a:extLst>
          </p:cNvPr>
          <p:cNvSpPr>
            <a:spLocks noGrp="1"/>
          </p:cNvSpPr>
          <p:nvPr>
            <p:ph sz="half" idx="18" hasCustomPrompt="1"/>
          </p:nvPr>
        </p:nvSpPr>
        <p:spPr>
          <a:xfrm>
            <a:off x="480444" y="5181771"/>
            <a:ext cx="2875957" cy="899814"/>
          </a:xfrm>
        </p:spPr>
        <p:txBody>
          <a:bodyPr/>
          <a:lstStyle>
            <a:lvl1pPr marL="0" indent="0" algn="l">
              <a:buNone/>
              <a:defRPr/>
            </a:lvl1pPr>
            <a:lvl2pPr marL="457200" indent="0">
              <a:buNone/>
              <a:defRPr/>
            </a:lvl2pPr>
            <a:lvl3pPr marL="914400" indent="0">
              <a:buNone/>
              <a:defRPr/>
            </a:lvl3pPr>
          </a:lstStyle>
          <a:p>
            <a:pPr lvl="0"/>
            <a:r>
              <a:rPr lang="en-US" dirty="0"/>
              <a:t>Image 4</a:t>
            </a:r>
          </a:p>
        </p:txBody>
      </p:sp>
      <p:sp>
        <p:nvSpPr>
          <p:cNvPr id="15" name="Content Placeholder 4">
            <a:extLst>
              <a:ext uri="{FF2B5EF4-FFF2-40B4-BE49-F238E27FC236}">
                <a16:creationId xmlns:a16="http://schemas.microsoft.com/office/drawing/2014/main" id="{04B6F74B-2775-4949-A70C-BCBBFE20C3A2}"/>
              </a:ext>
            </a:extLst>
          </p:cNvPr>
          <p:cNvSpPr>
            <a:spLocks noGrp="1"/>
          </p:cNvSpPr>
          <p:nvPr>
            <p:ph sz="half" idx="19" hasCustomPrompt="1"/>
          </p:nvPr>
        </p:nvSpPr>
        <p:spPr>
          <a:xfrm>
            <a:off x="3627801" y="5181768"/>
            <a:ext cx="8090957" cy="895515"/>
          </a:xfrm>
        </p:spPr>
        <p:txBody>
          <a:bodyPr/>
          <a:lstStyle>
            <a:lvl1pPr>
              <a:spcAft>
                <a:spcPts val="800"/>
              </a:spcAft>
              <a:defRPr sz="1800" b="0"/>
            </a:lvl1pPr>
            <a:lvl2pPr>
              <a:spcAft>
                <a:spcPts val="800"/>
              </a:spcAft>
              <a:defRPr sz="1800" b="0"/>
            </a:lvl2pPr>
            <a:lvl3pPr>
              <a:spcAft>
                <a:spcPts val="800"/>
              </a:spcAft>
              <a:defRPr sz="1800" b="0"/>
            </a:lvl3pPr>
          </a:lstStyle>
          <a:p>
            <a:pPr lvl="0"/>
            <a:r>
              <a:rPr lang="en-US" dirty="0"/>
              <a:t>First Level</a:t>
            </a:r>
          </a:p>
          <a:p>
            <a:pPr lvl="1"/>
            <a:r>
              <a:rPr lang="en-US" dirty="0"/>
              <a:t>Second level</a:t>
            </a:r>
          </a:p>
        </p:txBody>
      </p:sp>
    </p:spTree>
    <p:custDataLst>
      <p:tags r:id="rId1"/>
    </p:custDataLst>
    <p:extLst>
      <p:ext uri="{BB962C8B-B14F-4D97-AF65-F5344CB8AC3E}">
        <p14:creationId xmlns:p14="http://schemas.microsoft.com/office/powerpoint/2010/main" val="2645674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Active Learning1">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5534025"/>
          </a:xfrm>
          <a:prstGeom prst="rect">
            <a:avLst/>
          </a:prstGeo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5" name="Footer Placeholder 4">
            <a:extLst>
              <a:ext uri="{FF2B5EF4-FFF2-40B4-BE49-F238E27FC236}">
                <a16:creationId xmlns:a16="http://schemas.microsoft.com/office/drawing/2014/main" id="{17B77F17-B778-0463-4050-5A3EDA879F7A}"/>
              </a:ext>
            </a:extLst>
          </p:cNvPr>
          <p:cNvSpPr>
            <a:spLocks noGrp="1"/>
          </p:cNvSpPr>
          <p:nvPr>
            <p:ph type="ftr" sz="quarter" idx="11"/>
          </p:nvPr>
        </p:nvSpPr>
        <p:spPr/>
        <p:txBody>
          <a:body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6607327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2362200"/>
          </a:xfrm>
          <a:prstGeom prst="rect">
            <a:avLst/>
          </a:prstGeom>
        </p:spPr>
        <p:txBody>
          <a:bodyPr/>
          <a:lstStyle>
            <a:lvl1pPr>
              <a:defRPr sz="3200">
                <a:solidFill>
                  <a:schemeClr val="tx2"/>
                </a:solidFill>
              </a:defRPr>
            </a:lvl1pPr>
            <a:lvl2pPr>
              <a:defRPr sz="30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rgbClr val="4E519E"/>
                </a:solidFill>
              </a:defRPr>
            </a:lvl1pPr>
            <a:lvl2pPr>
              <a:defRPr sz="3000">
                <a:solidFill>
                  <a:srgbClr val="4E519E"/>
                </a:solidFill>
              </a:defRPr>
            </a:lvl2pPr>
            <a:lvl3pPr>
              <a:defRPr sz="2400">
                <a:solidFill>
                  <a:srgbClr val="4E519E"/>
                </a:solidFill>
              </a:defRPr>
            </a:lvl3pPr>
            <a:lvl4pPr>
              <a:defRPr sz="2000">
                <a:solidFill>
                  <a:srgbClr val="4E519E"/>
                </a:solidFill>
              </a:defRPr>
            </a:lvl4pPr>
            <a:lvl5pPr>
              <a:defRPr sz="1800">
                <a:solidFill>
                  <a:srgbClr val="4E519E"/>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a:extLst>
              <a:ext uri="{FF2B5EF4-FFF2-40B4-BE49-F238E27FC236}">
                <a16:creationId xmlns:a16="http://schemas.microsoft.com/office/drawing/2014/main" id="{9B7DD5BC-6889-55B8-E161-048CBF284B93}"/>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42924410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2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500"/>
                                        <p:tgtEl>
                                          <p:spTgt spid="6">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500"/>
                                        <p:tgtEl>
                                          <p:spTgt spid="6">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500"/>
                                        <p:tgtEl>
                                          <p:spTgt spid="6">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6" grpId="0" uiExpand="1"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chemeClr val="tx1"/>
                </a:solidFill>
              </a:defRPr>
            </a:lvl1pPr>
            <a:lvl2pPr>
              <a:defRPr sz="3000">
                <a:solidFill>
                  <a:schemeClr val="tx1"/>
                </a:solidFill>
              </a:defRPr>
            </a:lvl2pPr>
            <a:lvl3pPr>
              <a:defRPr sz="2400">
                <a:solidFill>
                  <a:schemeClr val="tx1"/>
                </a:solidFill>
              </a:defRPr>
            </a:lvl3pPr>
            <a:lvl4pPr>
              <a:defRPr sz="2000">
                <a:solidFill>
                  <a:schemeClr val="tx1"/>
                </a:solidFill>
              </a:defRPr>
            </a:lvl4pPr>
            <a:lvl5pPr>
              <a:defRPr sz="18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28C9FCF9-4C2A-8540-818D-BA23E2ACC0B6}"/>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7522200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left)">
                                      <p:cBhvr>
                                        <p:cTn id="15" dur="500"/>
                                        <p:tgtEl>
                                          <p:spTgt spid="6">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left)">
                                      <p:cBhvr>
                                        <p:cTn id="19" dur="500"/>
                                        <p:tgtEl>
                                          <p:spTgt spid="6">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wipe(left)">
                                      <p:cBhvr>
                                        <p:cTn id="23"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AL or Ex and ANSW">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2362200"/>
          </a:xfrm>
          <a:prstGeom prst="rect">
            <a:avLst/>
          </a:prstGeom>
        </p:spPr>
        <p:txBody>
          <a:bodyPr/>
          <a:lstStyle>
            <a:lvl1pPr>
              <a:defRPr sz="3200">
                <a:solidFill>
                  <a:schemeClr val="tx2"/>
                </a:solidFill>
              </a:defRPr>
            </a:lvl1pPr>
            <a:lvl2pPr>
              <a:defRPr sz="30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solidFill>
                  <a:srgbClr val="000000"/>
                </a:solidFill>
              </a:rPr>
              <a:t>Mankiw, Principles of Economics, 10th Edition. © 2024 Cengage. All Rights Reserved. May not be scanned, copied or duplicated, or posted to a publicly accessible website, in whole or in part.</a:t>
            </a:r>
            <a:endParaRPr lang="en-US" dirty="0">
              <a:solidFill>
                <a:srgbClr val="000000"/>
              </a:solidFill>
            </a:endParaRPr>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rgbClr val="002060"/>
                </a:solidFill>
              </a:defRPr>
            </a:lvl1pPr>
            <a:lvl2pPr>
              <a:defRPr sz="3000">
                <a:solidFill>
                  <a:srgbClr val="002060"/>
                </a:solidFill>
              </a:defRPr>
            </a:lvl2pPr>
            <a:lvl3pPr>
              <a:defRPr sz="2400">
                <a:solidFill>
                  <a:srgbClr val="002060"/>
                </a:solidFill>
              </a:defRPr>
            </a:lvl3pPr>
            <a:lvl4pPr>
              <a:defRPr sz="2000">
                <a:solidFill>
                  <a:srgbClr val="002060"/>
                </a:solidFill>
              </a:defRPr>
            </a:lvl4pPr>
            <a:lvl5pPr>
              <a:defRPr sz="1800">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47234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2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500"/>
                                        <p:tgtEl>
                                          <p:spTgt spid="6">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500"/>
                                        <p:tgtEl>
                                          <p:spTgt spid="6">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500"/>
                                        <p:tgtEl>
                                          <p:spTgt spid="6">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6" grpId="0" uiExpand="1"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Active Learning1">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5534025"/>
          </a:xfrm>
          <a:prstGeom prst="rect">
            <a:avLst/>
          </a:prstGeo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5" name="Footer Placeholder 4">
            <a:extLst>
              <a:ext uri="{FF2B5EF4-FFF2-40B4-BE49-F238E27FC236}">
                <a16:creationId xmlns:a16="http://schemas.microsoft.com/office/drawing/2014/main" id="{17B77F17-B778-0463-4050-5A3EDA879F7A}"/>
              </a:ext>
            </a:extLst>
          </p:cNvPr>
          <p:cNvSpPr>
            <a:spLocks noGrp="1"/>
          </p:cNvSpPr>
          <p:nvPr>
            <p:ph type="ftr" sz="quarter" idx="11"/>
          </p:nvPr>
        </p:nvSpPr>
        <p:spPr/>
        <p:txBody>
          <a:body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28828157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2362200"/>
          </a:xfrm>
          <a:prstGeom prst="rect">
            <a:avLst/>
          </a:prstGeom>
        </p:spPr>
        <p:txBody>
          <a:bodyPr/>
          <a:lstStyle>
            <a:lvl1pPr>
              <a:defRPr sz="3200">
                <a:solidFill>
                  <a:schemeClr val="tx2"/>
                </a:solidFill>
              </a:defRPr>
            </a:lvl1pPr>
            <a:lvl2pPr>
              <a:defRPr sz="30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rgbClr val="4E519E"/>
                </a:solidFill>
              </a:defRPr>
            </a:lvl1pPr>
            <a:lvl2pPr>
              <a:defRPr sz="3000">
                <a:solidFill>
                  <a:srgbClr val="4E519E"/>
                </a:solidFill>
              </a:defRPr>
            </a:lvl2pPr>
            <a:lvl3pPr>
              <a:defRPr sz="2400">
                <a:solidFill>
                  <a:srgbClr val="4E519E"/>
                </a:solidFill>
              </a:defRPr>
            </a:lvl3pPr>
            <a:lvl4pPr>
              <a:defRPr sz="2000">
                <a:solidFill>
                  <a:srgbClr val="4E519E"/>
                </a:solidFill>
              </a:defRPr>
            </a:lvl4pPr>
            <a:lvl5pPr>
              <a:defRPr sz="1800">
                <a:solidFill>
                  <a:srgbClr val="4E519E"/>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6">
            <a:extLst>
              <a:ext uri="{FF2B5EF4-FFF2-40B4-BE49-F238E27FC236}">
                <a16:creationId xmlns:a16="http://schemas.microsoft.com/office/drawing/2014/main" id="{9B7DD5BC-6889-55B8-E161-048CBF284B93}"/>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29888180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2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500"/>
                                        <p:tgtEl>
                                          <p:spTgt spid="6">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500"/>
                                        <p:tgtEl>
                                          <p:spTgt spid="6">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500"/>
                                        <p:tgtEl>
                                          <p:spTgt spid="6">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6" grpId="0" uiExpand="1"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AL and ANS">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AE1221"/>
                </a:solidFill>
              </a:defRPr>
            </a:lvl1pPr>
          </a:lstStyle>
          <a:p>
            <a:r>
              <a:rPr lang="en-US" dirty="0"/>
              <a:t>Click to edit Master title style</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chemeClr val="tx1"/>
                </a:solidFill>
              </a:defRPr>
            </a:lvl1pPr>
            <a:lvl2pPr>
              <a:defRPr sz="3000">
                <a:solidFill>
                  <a:schemeClr val="tx1"/>
                </a:solidFill>
              </a:defRPr>
            </a:lvl2pPr>
            <a:lvl3pPr>
              <a:defRPr sz="2400">
                <a:solidFill>
                  <a:schemeClr val="tx1"/>
                </a:solidFill>
              </a:defRPr>
            </a:lvl3pPr>
            <a:lvl4pPr>
              <a:defRPr sz="2000">
                <a:solidFill>
                  <a:schemeClr val="tx1"/>
                </a:solidFill>
              </a:defRPr>
            </a:lvl4pPr>
            <a:lvl5pPr>
              <a:defRPr sz="18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28C9FCF9-4C2A-8540-818D-BA23E2ACC0B6}"/>
              </a:ext>
            </a:extLst>
          </p:cNvPr>
          <p:cNvSpPr>
            <a:spLocks noGrp="1"/>
          </p:cNvSpPr>
          <p:nvPr>
            <p:ph type="ftr" sz="quarter" idx="13"/>
          </p:nvPr>
        </p:nvSpPr>
        <p:spPr/>
        <p:txBody>
          <a:bodyPr/>
          <a:lstStyle/>
          <a:p>
            <a:pPr fontAlgn="base">
              <a:spcBef>
                <a:spcPct val="20000"/>
              </a:spcBef>
              <a:spcAft>
                <a:spcPct val="0"/>
              </a:spcAft>
              <a:defRPr/>
            </a:pPr>
            <a:r>
              <a:rPr lang="en-US">
                <a:solidFill>
                  <a:srgbClr val="000000"/>
                </a:solidFill>
              </a:rPr>
              <a:t>Mankiw, </a:t>
            </a:r>
            <a:r>
              <a:rPr lang="en-US" i="1">
                <a:solidFill>
                  <a:srgbClr val="000000"/>
                </a:solidFill>
              </a:rPr>
              <a:t>Principles of Economics</a:t>
            </a:r>
            <a:r>
              <a:rPr lang="en-US">
                <a:solidFill>
                  <a:srgbClr val="000000"/>
                </a:solidFill>
              </a:rPr>
              <a:t>, 10th Edition. © 2024 Cengage. All Rights Reserved. May not be scanned, copied or duplicated, or posted to a publicly accessible website, in whole or in part.</a:t>
            </a:r>
            <a:endParaRPr lang="en-US" dirty="0">
              <a:solidFill>
                <a:srgbClr val="000000"/>
              </a:solidFill>
            </a:endParaRPr>
          </a:p>
        </p:txBody>
      </p:sp>
    </p:spTree>
    <p:extLst>
      <p:ext uri="{BB962C8B-B14F-4D97-AF65-F5344CB8AC3E}">
        <p14:creationId xmlns:p14="http://schemas.microsoft.com/office/powerpoint/2010/main" val="25937473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Effect transition="in" filter="wipe(left)">
                                      <p:cBhvr>
                                        <p:cTn id="11" dur="500"/>
                                        <p:tgtEl>
                                          <p:spTgt spid="6">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wipe(left)">
                                      <p:cBhvr>
                                        <p:cTn id="15" dur="500"/>
                                        <p:tgtEl>
                                          <p:spTgt spid="6">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wipe(left)">
                                      <p:cBhvr>
                                        <p:cTn id="19" dur="500"/>
                                        <p:tgtEl>
                                          <p:spTgt spid="6">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wipe(left)">
                                      <p:cBhvr>
                                        <p:cTn id="23"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344969-1137-4EAF-AB8A-FDA4F62A617A}"/>
              </a:ext>
              <a:ext uri="{C183D7F6-B498-43B3-948B-1728B52AA6E4}">
                <adec:decorative xmlns:adec="http://schemas.microsoft.com/office/drawing/2017/decorative" xmlns="" val="1"/>
              </a:ext>
            </a:extLst>
          </p:cNvPr>
          <p:cNvPicPr>
            <a:picLocks noChangeAspect="1"/>
          </p:cNvPicPr>
          <p:nvPr userDrawn="1"/>
        </p:nvPicPr>
        <p:blipFill>
          <a:blip r:embed="rId3"/>
          <a:srcRect/>
          <a:stretch/>
        </p:blipFill>
        <p:spPr>
          <a:xfrm>
            <a:off x="0" y="0"/>
            <a:ext cx="12192000" cy="6858000"/>
          </a:xfrm>
          <a:prstGeom prst="rect">
            <a:avLst/>
          </a:prstGeom>
        </p:spPr>
      </p:pic>
      <p:sp>
        <p:nvSpPr>
          <p:cNvPr id="2" name="Title"/>
          <p:cNvSpPr>
            <a:spLocks noGrp="1"/>
          </p:cNvSpPr>
          <p:nvPr>
            <p:ph type="ctrTitle" hasCustomPrompt="1"/>
          </p:nvPr>
        </p:nvSpPr>
        <p:spPr>
          <a:xfrm>
            <a:off x="914400" y="1153123"/>
            <a:ext cx="10424160" cy="2387600"/>
          </a:xfrm>
        </p:spPr>
        <p:txBody>
          <a:bodyPr anchor="b"/>
          <a:lstStyle>
            <a:lvl1pPr algn="ctr">
              <a:defRPr sz="5400" baseline="0">
                <a:solidFill>
                  <a:schemeClr val="bg1"/>
                </a:solidFill>
              </a:defRPr>
            </a:lvl1pPr>
          </a:lstStyle>
          <a:p>
            <a:r>
              <a:rPr lang="en-US" dirty="0"/>
              <a:t>Unit XX</a:t>
            </a:r>
          </a:p>
        </p:txBody>
      </p:sp>
      <p:sp>
        <p:nvSpPr>
          <p:cNvPr id="3" name="Subtitle 2"/>
          <p:cNvSpPr>
            <a:spLocks noGrp="1"/>
          </p:cNvSpPr>
          <p:nvPr>
            <p:ph type="subTitle" idx="1" hasCustomPrompt="1"/>
          </p:nvPr>
        </p:nvSpPr>
        <p:spPr>
          <a:xfrm>
            <a:off x="914400" y="3809720"/>
            <a:ext cx="10424160" cy="1424930"/>
          </a:xfrm>
          <a:noFill/>
        </p:spPr>
        <p:txBody>
          <a:bodyPr anchor="t"/>
          <a:lstStyle>
            <a:lvl1pPr marL="0" indent="0" algn="ctr">
              <a:lnSpc>
                <a:spcPct val="100000"/>
              </a:lnSpc>
              <a:buNone/>
              <a:defRPr sz="3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Add Unit’s Title Here</a:t>
            </a:r>
          </a:p>
        </p:txBody>
      </p:sp>
      <p:pic>
        <p:nvPicPr>
          <p:cNvPr id="17" name="Picture 16">
            <a:extLst>
              <a:ext uri="{FF2B5EF4-FFF2-40B4-BE49-F238E27FC236}">
                <a16:creationId xmlns:a16="http://schemas.microsoft.com/office/drawing/2014/main" id="{EAF0C6CA-9F2E-439D-8A9B-5B8BD35A9360}"/>
              </a:ext>
              <a:ext uri="{C183D7F6-B498-43B3-948B-1728B52AA6E4}">
                <adec:decorative xmlns:adec="http://schemas.microsoft.com/office/drawing/2017/decorative" xmlns="" val="1"/>
              </a:ext>
            </a:extLst>
          </p:cNvPr>
          <p:cNvPicPr>
            <a:picLocks noChangeAspect="1"/>
          </p:cNvPicPr>
          <p:nvPr userDrawn="1"/>
        </p:nvPicPr>
        <p:blipFill>
          <a:blip r:embed="rId4"/>
          <a:stretch>
            <a:fillRect/>
          </a:stretch>
        </p:blipFill>
        <p:spPr>
          <a:xfrm>
            <a:off x="183087" y="6223885"/>
            <a:ext cx="1820281" cy="610675"/>
          </a:xfrm>
          <a:prstGeom prst="rect">
            <a:avLst/>
          </a:prstGeom>
        </p:spPr>
      </p:pic>
      <p:sp>
        <p:nvSpPr>
          <p:cNvPr id="15" name="Slide Number Placeholder 5">
            <a:extLst>
              <a:ext uri="{FF2B5EF4-FFF2-40B4-BE49-F238E27FC236}">
                <a16:creationId xmlns:a16="http://schemas.microsoft.com/office/drawing/2014/main" id="{8D6FEA2F-362B-4EAB-BFA4-233A863C0DE7}"/>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8" name="Copyright">
            <a:extLst>
              <a:ext uri="{FF2B5EF4-FFF2-40B4-BE49-F238E27FC236}">
                <a16:creationId xmlns:a16="http://schemas.microsoft.com/office/drawing/2014/main" id="{538B6E29-0CD7-4C82-B696-E98E08CCC97D}"/>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
    </p:custDataLst>
    <p:extLst>
      <p:ext uri="{BB962C8B-B14F-4D97-AF65-F5344CB8AC3E}">
        <p14:creationId xmlns:p14="http://schemas.microsoft.com/office/powerpoint/2010/main" val="803553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AL or Ex and ANSW">
    <p:spTree>
      <p:nvGrpSpPr>
        <p:cNvPr id="1" name=""/>
        <p:cNvGrpSpPr/>
        <p:nvPr/>
      </p:nvGrpSpPr>
      <p:grpSpPr>
        <a:xfrm>
          <a:off x="0" y="0"/>
          <a:ext cx="0" cy="0"/>
          <a:chOff x="0" y="0"/>
          <a:chExt cx="0" cy="0"/>
        </a:xfrm>
      </p:grpSpPr>
      <p:sp>
        <p:nvSpPr>
          <p:cNvPr id="2" name="Title 1"/>
          <p:cNvSpPr>
            <a:spLocks noGrp="1"/>
          </p:cNvSpPr>
          <p:nvPr>
            <p:ph type="title"/>
          </p:nvPr>
        </p:nvSpPr>
        <p:spPr>
          <a:xfrm>
            <a:off x="101600" y="100940"/>
            <a:ext cx="11887200" cy="661061"/>
          </a:xfrm>
        </p:spPr>
        <p:txBody>
          <a:bodyPr/>
          <a:lstStyle>
            <a:lvl1pPr>
              <a:defRPr sz="3200">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462989" y="914401"/>
            <a:ext cx="11358596" cy="2362200"/>
          </a:xfrm>
          <a:prstGeom prst="rect">
            <a:avLst/>
          </a:prstGeom>
        </p:spPr>
        <p:txBody>
          <a:bodyPr/>
          <a:lstStyle>
            <a:lvl1pPr>
              <a:defRPr sz="3200">
                <a:solidFill>
                  <a:schemeClr val="tx2"/>
                </a:solidFill>
              </a:defRPr>
            </a:lvl1pPr>
            <a:lvl2pPr>
              <a:defRPr sz="3000">
                <a:solidFill>
                  <a:schemeClr val="tx2"/>
                </a:solidFill>
              </a:defRPr>
            </a:lvl2pPr>
            <a:lvl3pPr>
              <a:defRPr sz="2400">
                <a:solidFill>
                  <a:schemeClr val="tx2"/>
                </a:solidFill>
              </a:defRPr>
            </a:lvl3pPr>
            <a:lvl4pPr>
              <a:defRPr sz="2000">
                <a:solidFill>
                  <a:schemeClr val="tx2"/>
                </a:solidFill>
              </a:defRPr>
            </a:lvl4pPr>
            <a:lvl5pPr>
              <a:defRPr sz="18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p:cNvSpPr>
            <a:spLocks noGrp="1" noChangeArrowheads="1"/>
          </p:cNvSpPr>
          <p:nvPr>
            <p:ph type="sldNum" sz="quarter" idx="10"/>
          </p:nvPr>
        </p:nvSpPr>
        <p:spPr/>
        <p:txBody>
          <a:bodyPr/>
          <a:lstStyle>
            <a:lvl1pPr>
              <a:defRPr/>
            </a:lvl1pPr>
          </a:lstStyle>
          <a:p>
            <a:pPr>
              <a:defRPr/>
            </a:pPr>
            <a:fld id="{073C29DC-2178-4274-9150-45F8EBD31C2D}"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solidFill>
                  <a:srgbClr val="000000"/>
                </a:solidFill>
              </a:rPr>
              <a:t>Mankiw, Principles of Economics, 10th Edition. © 2024 Cengage. All Rights Reserved. May not be scanned, copied or duplicated, or posted to a publicly accessible website, in whole or in part.</a:t>
            </a:r>
            <a:endParaRPr lang="en-US" dirty="0">
              <a:solidFill>
                <a:srgbClr val="000000"/>
              </a:solidFill>
            </a:endParaRPr>
          </a:p>
        </p:txBody>
      </p:sp>
      <p:sp>
        <p:nvSpPr>
          <p:cNvPr id="6" name="Content Placeholder 2"/>
          <p:cNvSpPr>
            <a:spLocks noGrp="1"/>
          </p:cNvSpPr>
          <p:nvPr>
            <p:ph idx="12"/>
          </p:nvPr>
        </p:nvSpPr>
        <p:spPr>
          <a:xfrm>
            <a:off x="508001" y="3200400"/>
            <a:ext cx="11358596" cy="2971800"/>
          </a:xfrm>
          <a:prstGeom prst="rect">
            <a:avLst/>
          </a:prstGeom>
        </p:spPr>
        <p:txBody>
          <a:bodyPr/>
          <a:lstStyle>
            <a:lvl1pPr>
              <a:defRPr sz="3000">
                <a:solidFill>
                  <a:srgbClr val="002060"/>
                </a:solidFill>
              </a:defRPr>
            </a:lvl1pPr>
            <a:lvl2pPr>
              <a:defRPr sz="3000">
                <a:solidFill>
                  <a:srgbClr val="002060"/>
                </a:solidFill>
              </a:defRPr>
            </a:lvl2pPr>
            <a:lvl3pPr>
              <a:defRPr sz="2400">
                <a:solidFill>
                  <a:srgbClr val="002060"/>
                </a:solidFill>
              </a:defRPr>
            </a:lvl3pPr>
            <a:lvl4pPr>
              <a:defRPr sz="2000">
                <a:solidFill>
                  <a:srgbClr val="002060"/>
                </a:solidFill>
              </a:defRPr>
            </a:lvl4pPr>
            <a:lvl5pPr>
              <a:defRPr sz="1800">
                <a:solidFill>
                  <a:srgbClr val="00206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82638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2000"/>
                            </p:stCondLst>
                            <p:childTnLst>
                              <p:par>
                                <p:cTn id="5" presetID="2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2500"/>
                            </p:stCondLst>
                            <p:childTnLst>
                              <p:par>
                                <p:cTn id="9" presetID="22" presetClass="entr" presetSubtype="8"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left)">
                                      <p:cBhvr>
                                        <p:cTn id="19" dur="500"/>
                                        <p:tgtEl>
                                          <p:spTgt spid="3">
                                            <p:txEl>
                                              <p:pRg st="3" end="3"/>
                                            </p:txEl>
                                          </p:spTgt>
                                        </p:tgtEl>
                                      </p:cBhvr>
                                    </p:animEffect>
                                  </p:childTnLst>
                                </p:cTn>
                              </p:par>
                            </p:childTnLst>
                          </p:cTn>
                        </p:par>
                        <p:par>
                          <p:cTn id="20" fill="hold">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left)">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wipe(left)">
                                      <p:cBhvr>
                                        <p:cTn id="28" dur="500"/>
                                        <p:tgtEl>
                                          <p:spTgt spid="6">
                                            <p:txEl>
                                              <p:pRg st="0" end="0"/>
                                            </p:tx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wipe(left)">
                                      <p:cBhvr>
                                        <p:cTn id="32" dur="500"/>
                                        <p:tgtEl>
                                          <p:spTgt spid="6">
                                            <p:txEl>
                                              <p:pRg st="1" end="1"/>
                                            </p:txEl>
                                          </p:spTgt>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6">
                                            <p:txEl>
                                              <p:pRg st="2" end="2"/>
                                            </p:txEl>
                                          </p:spTgt>
                                        </p:tgtEl>
                                        <p:attrNameLst>
                                          <p:attrName>style.visibility</p:attrName>
                                        </p:attrNameLst>
                                      </p:cBhvr>
                                      <p:to>
                                        <p:strVal val="visible"/>
                                      </p:to>
                                    </p:set>
                                    <p:animEffect transition="in" filter="wipe(left)">
                                      <p:cBhvr>
                                        <p:cTn id="36" dur="500"/>
                                        <p:tgtEl>
                                          <p:spTgt spid="6">
                                            <p:txEl>
                                              <p:pRg st="2" end="2"/>
                                            </p:txEl>
                                          </p:spTgt>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wipe(left)">
                                      <p:cBhvr>
                                        <p:cTn id="40" dur="500"/>
                                        <p:tgtEl>
                                          <p:spTgt spid="6">
                                            <p:txEl>
                                              <p:pRg st="3" end="3"/>
                                            </p:txEl>
                                          </p:spTgt>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wipe(left)">
                                      <p:cBhvr>
                                        <p:cTn id="44"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6" grpId="0" uiExpand="1" build="p">
        <p:tmplLst>
          <p:tmpl lvl="1">
            <p:tnLst>
              <p:par>
                <p:cTn presetID="22" presetClass="entr" presetSubtype="8" fill="hold" nodeType="click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2">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3">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4">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 lvl="5">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p:cNvSpPr>
            <a:spLocks noGrp="1"/>
          </p:cNvSpPr>
          <p:nvPr>
            <p:ph idx="1" hasCustomPrompt="1"/>
          </p:nvPr>
        </p:nvSpPr>
        <p:spPr/>
        <p:txBody>
          <a:bodyPr/>
          <a:lstStyle>
            <a:lvl1pPr>
              <a:spcAft>
                <a:spcPts val="800"/>
              </a:spcAft>
              <a:defRPr sz="240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3066196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3" y="1825625"/>
            <a:ext cx="5542957"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a:extLst>
              <a:ext uri="{C183D7F6-B498-43B3-948B-1728B52AA6E4}">
                <adec:decorative xmlns:adec="http://schemas.microsoft.com/office/drawing/2017/decorative" xmlns="" val="1"/>
              </a:ext>
            </a:extLst>
          </p:cNvPr>
          <p:cNvSpPr>
            <a:spLocks noGrp="1"/>
          </p:cNvSpPr>
          <p:nvPr>
            <p:ph sz="half" idx="2" hasCustomPrompt="1"/>
          </p:nvPr>
        </p:nvSpPr>
        <p:spPr>
          <a:xfrm>
            <a:off x="6172200" y="1825625"/>
            <a:ext cx="5542956"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834274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Left"/>
          <p:cNvSpPr>
            <a:spLocks noGrp="1"/>
          </p:cNvSpPr>
          <p:nvPr>
            <p:ph sz="half" idx="1" hasCustomPrompt="1"/>
          </p:nvPr>
        </p:nvSpPr>
        <p:spPr>
          <a:xfrm>
            <a:off x="476844"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5" name="Content Placeholder Middle">
            <a:extLst>
              <a:ext uri="{FF2B5EF4-FFF2-40B4-BE49-F238E27FC236}">
                <a16:creationId xmlns:a16="http://schemas.microsoft.com/office/drawing/2014/main" id="{1D13BCCE-AB68-426C-9401-BABA201385F3}"/>
              </a:ext>
            </a:extLst>
          </p:cNvPr>
          <p:cNvSpPr>
            <a:spLocks noGrp="1"/>
          </p:cNvSpPr>
          <p:nvPr>
            <p:ph sz="half" idx="10" hasCustomPrompt="1"/>
          </p:nvPr>
        </p:nvSpPr>
        <p:spPr>
          <a:xfrm>
            <a:off x="4423735" y="1829037"/>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4" name="Content Placeholder Right"/>
          <p:cNvSpPr>
            <a:spLocks noGrp="1"/>
          </p:cNvSpPr>
          <p:nvPr>
            <p:ph sz="half" idx="2" hasCustomPrompt="1"/>
          </p:nvPr>
        </p:nvSpPr>
        <p:spPr>
          <a:xfrm>
            <a:off x="8370626" y="1825625"/>
            <a:ext cx="3344530" cy="4351338"/>
          </a:xfrm>
        </p:spPr>
        <p:txBody>
          <a:bodyPr/>
          <a:lstStyle>
            <a:lvl1pPr>
              <a:spcAft>
                <a:spcPts val="800"/>
              </a:spcAft>
              <a:defRPr sz="2400"/>
            </a:lvl1pPr>
            <a:lvl2pPr>
              <a:spcAft>
                <a:spcPts val="800"/>
              </a:spcAft>
              <a:defRPr sz="2400" b="0"/>
            </a:lvl2pPr>
            <a:lvl3pPr>
              <a:spcAft>
                <a:spcPts val="800"/>
              </a:spcAft>
              <a:defRPr sz="2400" b="0"/>
            </a:lvl3pPr>
            <a:lvl4pPr marL="1714500" marR="0"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a:p>
            <a:pPr lvl="2"/>
            <a:endParaRPr lang="en-US" dirty="0"/>
          </a:p>
        </p:txBody>
      </p:sp>
    </p:spTree>
    <p:custDataLst>
      <p:tags r:id="rId1"/>
    </p:custDataLst>
    <p:extLst>
      <p:ext uri="{BB962C8B-B14F-4D97-AF65-F5344CB8AC3E}">
        <p14:creationId xmlns:p14="http://schemas.microsoft.com/office/powerpoint/2010/main" val="148918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Subtitle">
    <p:spTree>
      <p:nvGrpSpPr>
        <p:cNvPr id="1" name=""/>
        <p:cNvGrpSpPr/>
        <p:nvPr/>
      </p:nvGrpSpPr>
      <p:grpSpPr>
        <a:xfrm>
          <a:off x="0" y="0"/>
          <a:ext cx="0" cy="0"/>
          <a:chOff x="0" y="0"/>
          <a:chExt cx="0" cy="0"/>
        </a:xfrm>
      </p:grpSpPr>
      <p:sp>
        <p:nvSpPr>
          <p:cNvPr id="8" name="Title"/>
          <p:cNvSpPr>
            <a:spLocks noGrp="1"/>
          </p:cNvSpPr>
          <p:nvPr>
            <p:ph type="title" hasCustomPrompt="1"/>
          </p:nvPr>
        </p:nvSpPr>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8767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2621900"/>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
        <p:nvSpPr>
          <p:cNvPr id="10" name="Content Placeholder Bottom"/>
          <p:cNvSpPr>
            <a:spLocks noGrp="1"/>
          </p:cNvSpPr>
          <p:nvPr>
            <p:ph type="body" sz="quarter" idx="13" hasCustomPrompt="1"/>
          </p:nvPr>
        </p:nvSpPr>
        <p:spPr>
          <a:xfrm>
            <a:off x="476844" y="5395327"/>
            <a:ext cx="11241914" cy="951787"/>
          </a:xfrm>
        </p:spPr>
        <p:txBody>
          <a:bodyPr/>
          <a:lstStyle>
            <a:lvl1pPr marL="112713" indent="-112713">
              <a:defRPr sz="900" b="0"/>
            </a:lvl1pPr>
            <a:lvl2pPr marL="336550" indent="-112713">
              <a:defRPr sz="900" b="0"/>
            </a:lvl2pPr>
            <a:lvl3pPr marL="685800" indent="-168275">
              <a:defRPr sz="900" b="0"/>
            </a:lvl3pPr>
            <a:lvl4pPr>
              <a:defRPr sz="900" b="0"/>
            </a:lvl4pPr>
            <a:lvl5pPr>
              <a:defRPr sz="900" b="0"/>
            </a:lvl5pPr>
          </a:lstStyle>
          <a:p>
            <a:pPr lvl="0"/>
            <a:r>
              <a:rPr lang="en-US" dirty="0"/>
              <a:t>Click to edit Master text styles</a:t>
            </a:r>
          </a:p>
          <a:p>
            <a:pPr lvl="1"/>
            <a:r>
              <a:rPr lang="en-US" dirty="0"/>
              <a:t>Second level</a:t>
            </a:r>
          </a:p>
          <a:p>
            <a:pPr lvl="2"/>
            <a:r>
              <a:rPr lang="en-US" dirty="0"/>
              <a:t>Third level</a:t>
            </a:r>
          </a:p>
        </p:txBody>
      </p:sp>
    </p:spTree>
    <p:custDataLst>
      <p:tags r:id="rId1"/>
    </p:custDataLst>
    <p:extLst>
      <p:ext uri="{BB962C8B-B14F-4D97-AF65-F5344CB8AC3E}">
        <p14:creationId xmlns:p14="http://schemas.microsoft.com/office/powerpoint/2010/main" val="238073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Subtitle/Images">
    <p:spTree>
      <p:nvGrpSpPr>
        <p:cNvPr id="1" name=""/>
        <p:cNvGrpSpPr/>
        <p:nvPr/>
      </p:nvGrpSpPr>
      <p:grpSpPr>
        <a:xfrm>
          <a:off x="0" y="0"/>
          <a:ext cx="0" cy="0"/>
          <a:chOff x="0" y="0"/>
          <a:chExt cx="0" cy="0"/>
        </a:xfrm>
      </p:grpSpPr>
      <p:sp>
        <p:nvSpPr>
          <p:cNvPr id="8" name="Title"/>
          <p:cNvSpPr>
            <a:spLocks noGrp="1"/>
          </p:cNvSpPr>
          <p:nvPr>
            <p:ph type="title" hasCustomPrompt="1"/>
          </p:nvPr>
        </p:nvSpPr>
        <p:spPr>
          <a:xfrm>
            <a:off x="476843" y="475488"/>
            <a:ext cx="11241915" cy="1071533"/>
          </a:xfrm>
        </p:spPr>
        <p:txBody>
          <a:bodyPr/>
          <a:lstStyle>
            <a:lvl1pPr>
              <a:defRPr/>
            </a:lvl1pPr>
          </a:lstStyle>
          <a:p>
            <a:r>
              <a:rPr lang="en-US" dirty="0"/>
              <a:t>Slide Title</a:t>
            </a:r>
          </a:p>
        </p:txBody>
      </p:sp>
      <p:sp>
        <p:nvSpPr>
          <p:cNvPr id="3" name="Subtitle"/>
          <p:cNvSpPr>
            <a:spLocks noGrp="1"/>
          </p:cNvSpPr>
          <p:nvPr>
            <p:ph sz="half" idx="1" hasCustomPrompt="1"/>
          </p:nvPr>
        </p:nvSpPr>
        <p:spPr>
          <a:xfrm>
            <a:off x="476843" y="1857694"/>
            <a:ext cx="11241915" cy="691143"/>
          </a:xfrm>
        </p:spPr>
        <p:txBody>
          <a:bodyPr/>
          <a:lstStyle>
            <a:lvl1pPr marL="0" indent="0">
              <a:buNone/>
              <a:defRPr sz="2800" b="1"/>
            </a:lvl1pPr>
            <a:lvl2pPr>
              <a:defRPr sz="2800" b="0"/>
            </a:lvl2pPr>
            <a:lvl3pPr>
              <a:defRPr sz="2400" b="0"/>
            </a:lvl3pPr>
          </a:lstStyle>
          <a:p>
            <a:pPr lvl="0"/>
            <a:r>
              <a:rPr lang="en-US" dirty="0"/>
              <a:t>Click to add subtitle</a:t>
            </a:r>
          </a:p>
        </p:txBody>
      </p:sp>
      <p:sp>
        <p:nvSpPr>
          <p:cNvPr id="4" name="Content Placeholder"/>
          <p:cNvSpPr>
            <a:spLocks noGrp="1"/>
          </p:cNvSpPr>
          <p:nvPr>
            <p:ph sz="half" idx="2" hasCustomPrompt="1"/>
          </p:nvPr>
        </p:nvSpPr>
        <p:spPr>
          <a:xfrm>
            <a:off x="476843" y="2677888"/>
            <a:ext cx="11241915" cy="1505492"/>
          </a:xfrm>
        </p:spPr>
        <p:txBody>
          <a:bodyPr/>
          <a:lstStyle>
            <a:lvl1pPr>
              <a:spcAft>
                <a:spcPts val="800"/>
              </a:spcAft>
              <a:defRPr sz="2400" b="0"/>
            </a:lvl1pPr>
            <a:lvl2pPr>
              <a:spcAft>
                <a:spcPts val="800"/>
              </a:spcAft>
              <a:defRPr sz="2400" b="0"/>
            </a:lvl2pPr>
            <a:lvl3pPr>
              <a:spcAft>
                <a:spcPts val="800"/>
              </a:spcAft>
              <a:defRPr sz="2400" b="0"/>
            </a:lvl3pPr>
          </a:lstStyle>
          <a:p>
            <a:pPr lvl="0"/>
            <a:r>
              <a:rPr lang="en-US" dirty="0"/>
              <a:t>First Level</a:t>
            </a:r>
          </a:p>
          <a:p>
            <a:pPr lvl="1"/>
            <a:r>
              <a:rPr lang="en-US" dirty="0"/>
              <a:t>Second level</a:t>
            </a:r>
          </a:p>
          <a:p>
            <a:pPr lvl="2"/>
            <a:r>
              <a:rPr lang="en-US" dirty="0"/>
              <a:t>Third level</a:t>
            </a:r>
          </a:p>
        </p:txBody>
      </p:sp>
      <p:sp>
        <p:nvSpPr>
          <p:cNvPr id="6" name="Content Placeholder 1">
            <a:extLst>
              <a:ext uri="{FF2B5EF4-FFF2-40B4-BE49-F238E27FC236}">
                <a16:creationId xmlns:a16="http://schemas.microsoft.com/office/drawing/2014/main" id="{B7E0CC24-A3CA-45F3-BF2B-B8EB09000563}"/>
              </a:ext>
            </a:extLst>
          </p:cNvPr>
          <p:cNvSpPr>
            <a:spLocks noGrp="1"/>
          </p:cNvSpPr>
          <p:nvPr>
            <p:ph idx="10" hasCustomPrompt="1"/>
          </p:nvPr>
        </p:nvSpPr>
        <p:spPr>
          <a:xfrm>
            <a:off x="476844" y="4310385"/>
            <a:ext cx="2563240" cy="2024480"/>
          </a:xfrm>
        </p:spPr>
        <p:txBody>
          <a:bodyPr/>
          <a:lstStyle>
            <a:lvl1pPr marL="0" indent="0" algn="ctr">
              <a:buNone/>
              <a:defRPr/>
            </a:lvl1pPr>
          </a:lstStyle>
          <a:p>
            <a:pPr lvl="0"/>
            <a:r>
              <a:rPr lang="en-US" dirty="0"/>
              <a:t>Insert here 1</a:t>
            </a:r>
          </a:p>
        </p:txBody>
      </p:sp>
      <p:sp>
        <p:nvSpPr>
          <p:cNvPr id="7" name="Content Placeholder 2">
            <a:extLst>
              <a:ext uri="{FF2B5EF4-FFF2-40B4-BE49-F238E27FC236}">
                <a16:creationId xmlns:a16="http://schemas.microsoft.com/office/drawing/2014/main" id="{0065DFA3-2F0A-45C7-8124-3D672EB9205A}"/>
              </a:ext>
            </a:extLst>
          </p:cNvPr>
          <p:cNvSpPr>
            <a:spLocks noGrp="1"/>
          </p:cNvSpPr>
          <p:nvPr>
            <p:ph idx="11" hasCustomPrompt="1"/>
          </p:nvPr>
        </p:nvSpPr>
        <p:spPr>
          <a:xfrm>
            <a:off x="3382488" y="4310385"/>
            <a:ext cx="2563240" cy="2024480"/>
          </a:xfrm>
        </p:spPr>
        <p:txBody>
          <a:bodyPr/>
          <a:lstStyle>
            <a:lvl1pPr marL="0" indent="0" algn="ctr">
              <a:buNone/>
              <a:defRPr/>
            </a:lvl1pPr>
          </a:lstStyle>
          <a:p>
            <a:pPr lvl="0"/>
            <a:r>
              <a:rPr lang="en-US" dirty="0"/>
              <a:t>Insert here 2</a:t>
            </a:r>
          </a:p>
        </p:txBody>
      </p:sp>
      <p:sp>
        <p:nvSpPr>
          <p:cNvPr id="9" name="Content Placeholder 3">
            <a:extLst>
              <a:ext uri="{FF2B5EF4-FFF2-40B4-BE49-F238E27FC236}">
                <a16:creationId xmlns:a16="http://schemas.microsoft.com/office/drawing/2014/main" id="{5EAAA4B2-2F70-4899-9014-89954C200D50}"/>
              </a:ext>
            </a:extLst>
          </p:cNvPr>
          <p:cNvSpPr>
            <a:spLocks noGrp="1"/>
          </p:cNvSpPr>
          <p:nvPr>
            <p:ph idx="13" hasCustomPrompt="1"/>
          </p:nvPr>
        </p:nvSpPr>
        <p:spPr>
          <a:xfrm>
            <a:off x="6281896" y="4319291"/>
            <a:ext cx="2563240" cy="2024480"/>
          </a:xfrm>
        </p:spPr>
        <p:txBody>
          <a:bodyPr/>
          <a:lstStyle>
            <a:lvl1pPr marL="0" indent="0" algn="ctr">
              <a:buNone/>
              <a:defRPr/>
            </a:lvl1pPr>
          </a:lstStyle>
          <a:p>
            <a:pPr lvl="0"/>
            <a:r>
              <a:rPr lang="en-US" dirty="0"/>
              <a:t>Insert here 3</a:t>
            </a:r>
          </a:p>
        </p:txBody>
      </p:sp>
      <p:sp>
        <p:nvSpPr>
          <p:cNvPr id="11" name="Content Placeholder 4">
            <a:extLst>
              <a:ext uri="{FF2B5EF4-FFF2-40B4-BE49-F238E27FC236}">
                <a16:creationId xmlns:a16="http://schemas.microsoft.com/office/drawing/2014/main" id="{138B1A98-C967-4B94-B1F7-E158393317F4}"/>
              </a:ext>
            </a:extLst>
          </p:cNvPr>
          <p:cNvSpPr>
            <a:spLocks noGrp="1"/>
          </p:cNvSpPr>
          <p:nvPr>
            <p:ph idx="15" hasCustomPrompt="1"/>
          </p:nvPr>
        </p:nvSpPr>
        <p:spPr>
          <a:xfrm>
            <a:off x="9151916" y="4319291"/>
            <a:ext cx="2563240" cy="2024480"/>
          </a:xfrm>
        </p:spPr>
        <p:txBody>
          <a:bodyPr/>
          <a:lstStyle>
            <a:lvl1pPr marL="0" indent="0" algn="ctr">
              <a:buNone/>
              <a:defRPr/>
            </a:lvl1pPr>
          </a:lstStyle>
          <a:p>
            <a:pPr lvl="0"/>
            <a:r>
              <a:rPr lang="en-US" dirty="0"/>
              <a:t>Insert here 4</a:t>
            </a:r>
          </a:p>
        </p:txBody>
      </p:sp>
    </p:spTree>
    <p:custDataLst>
      <p:tags r:id="rId1"/>
    </p:custDataLst>
    <p:extLst>
      <p:ext uri="{BB962C8B-B14F-4D97-AF65-F5344CB8AC3E}">
        <p14:creationId xmlns:p14="http://schemas.microsoft.com/office/powerpoint/2010/main" val="388826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 Image/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3" name="Content Placeholder 1"/>
          <p:cNvSpPr>
            <a:spLocks noGrp="1"/>
          </p:cNvSpPr>
          <p:nvPr>
            <p:ph idx="1" hasCustomPrompt="1"/>
          </p:nvPr>
        </p:nvSpPr>
        <p:spPr>
          <a:xfrm>
            <a:off x="476844" y="1944375"/>
            <a:ext cx="2563240" cy="2024480"/>
          </a:xfrm>
        </p:spPr>
        <p:txBody>
          <a:bodyPr/>
          <a:lstStyle>
            <a:lvl1pPr marL="0" indent="0" algn="ctr">
              <a:buNone/>
              <a:defRPr/>
            </a:lvl1pPr>
          </a:lstStyle>
          <a:p>
            <a:pPr lvl="0"/>
            <a:r>
              <a:rPr lang="en-US" dirty="0"/>
              <a:t>Insert here 1</a:t>
            </a:r>
          </a:p>
        </p:txBody>
      </p:sp>
      <p:sp>
        <p:nvSpPr>
          <p:cNvPr id="15" name="Content Placeholder 2">
            <a:extLst>
              <a:ext uri="{FF2B5EF4-FFF2-40B4-BE49-F238E27FC236}">
                <a16:creationId xmlns:a16="http://schemas.microsoft.com/office/drawing/2014/main" id="{A951D41C-52EA-4F3C-BC8E-A9309F4EB627}"/>
              </a:ext>
            </a:extLst>
          </p:cNvPr>
          <p:cNvSpPr>
            <a:spLocks noGrp="1"/>
          </p:cNvSpPr>
          <p:nvPr>
            <p:ph idx="11" hasCustomPrompt="1"/>
          </p:nvPr>
        </p:nvSpPr>
        <p:spPr>
          <a:xfrm>
            <a:off x="3382488" y="1944375"/>
            <a:ext cx="2563240" cy="2024480"/>
          </a:xfrm>
        </p:spPr>
        <p:txBody>
          <a:bodyPr/>
          <a:lstStyle>
            <a:lvl1pPr marL="0" indent="0" algn="ctr">
              <a:buNone/>
              <a:defRPr/>
            </a:lvl1pPr>
          </a:lstStyle>
          <a:p>
            <a:pPr lvl="0"/>
            <a:r>
              <a:rPr lang="en-US" dirty="0"/>
              <a:t>Insert here 2</a:t>
            </a:r>
          </a:p>
        </p:txBody>
      </p:sp>
      <p:sp>
        <p:nvSpPr>
          <p:cNvPr id="17" name="Content Placeholder 3">
            <a:extLst>
              <a:ext uri="{FF2B5EF4-FFF2-40B4-BE49-F238E27FC236}">
                <a16:creationId xmlns:a16="http://schemas.microsoft.com/office/drawing/2014/main" id="{1CD2ACDE-E8DF-4B19-9DBB-017510EECF31}"/>
              </a:ext>
            </a:extLst>
          </p:cNvPr>
          <p:cNvSpPr>
            <a:spLocks noGrp="1"/>
          </p:cNvSpPr>
          <p:nvPr>
            <p:ph idx="13" hasCustomPrompt="1"/>
          </p:nvPr>
        </p:nvSpPr>
        <p:spPr>
          <a:xfrm>
            <a:off x="6281896" y="1953281"/>
            <a:ext cx="2563240" cy="2024480"/>
          </a:xfrm>
        </p:spPr>
        <p:txBody>
          <a:bodyPr/>
          <a:lstStyle>
            <a:lvl1pPr marL="0" indent="0" algn="ctr">
              <a:buNone/>
              <a:defRPr/>
            </a:lvl1pPr>
          </a:lstStyle>
          <a:p>
            <a:pPr lvl="0"/>
            <a:r>
              <a:rPr lang="en-US" dirty="0"/>
              <a:t>Insert here 3</a:t>
            </a:r>
          </a:p>
        </p:txBody>
      </p:sp>
      <p:sp>
        <p:nvSpPr>
          <p:cNvPr id="19" name="Content Placeholder 4">
            <a:extLst>
              <a:ext uri="{FF2B5EF4-FFF2-40B4-BE49-F238E27FC236}">
                <a16:creationId xmlns:a16="http://schemas.microsoft.com/office/drawing/2014/main" id="{F18F8C24-8F67-4A0C-8E2F-54E8026EAD00}"/>
              </a:ext>
            </a:extLst>
          </p:cNvPr>
          <p:cNvSpPr>
            <a:spLocks noGrp="1"/>
          </p:cNvSpPr>
          <p:nvPr>
            <p:ph idx="15" hasCustomPrompt="1"/>
          </p:nvPr>
        </p:nvSpPr>
        <p:spPr>
          <a:xfrm>
            <a:off x="9151916" y="1953281"/>
            <a:ext cx="2563240" cy="2024480"/>
          </a:xfrm>
        </p:spPr>
        <p:txBody>
          <a:bodyPr/>
          <a:lstStyle>
            <a:lvl1pPr marL="0" indent="0" algn="ctr">
              <a:buNone/>
              <a:defRPr/>
            </a:lvl1pPr>
          </a:lstStyle>
          <a:p>
            <a:pPr lvl="0"/>
            <a:r>
              <a:rPr lang="en-US" dirty="0"/>
              <a:t>Insert here 4</a:t>
            </a:r>
          </a:p>
        </p:txBody>
      </p:sp>
      <p:sp>
        <p:nvSpPr>
          <p:cNvPr id="9" name="Content Placeholder 5">
            <a:extLst>
              <a:ext uri="{FF2B5EF4-FFF2-40B4-BE49-F238E27FC236}">
                <a16:creationId xmlns:a16="http://schemas.microsoft.com/office/drawing/2014/main" id="{1950DDEC-E898-4F6D-A7F2-930A23B3C11F}"/>
              </a:ext>
            </a:extLst>
          </p:cNvPr>
          <p:cNvSpPr>
            <a:spLocks noGrp="1"/>
          </p:cNvSpPr>
          <p:nvPr>
            <p:ph idx="10" hasCustomPrompt="1"/>
          </p:nvPr>
        </p:nvSpPr>
        <p:spPr>
          <a:xfrm>
            <a:off x="476843" y="4128059"/>
            <a:ext cx="2563241" cy="2024480"/>
          </a:xfrm>
        </p:spPr>
        <p:txBody>
          <a:bodyPr/>
          <a:lstStyle>
            <a:lvl1pPr marL="0" indent="0" algn="ctr">
              <a:buNone/>
              <a:defRPr/>
            </a:lvl1pPr>
          </a:lstStyle>
          <a:p>
            <a:pPr lvl="0"/>
            <a:r>
              <a:rPr lang="en-US" dirty="0"/>
              <a:t>Insert here 5</a:t>
            </a:r>
          </a:p>
        </p:txBody>
      </p:sp>
      <p:sp>
        <p:nvSpPr>
          <p:cNvPr id="16" name="Content Placeholder 6">
            <a:extLst>
              <a:ext uri="{FF2B5EF4-FFF2-40B4-BE49-F238E27FC236}">
                <a16:creationId xmlns:a16="http://schemas.microsoft.com/office/drawing/2014/main" id="{B7548D5A-3DFF-4FF5-A587-74246B76C1A7}"/>
              </a:ext>
            </a:extLst>
          </p:cNvPr>
          <p:cNvSpPr>
            <a:spLocks noGrp="1"/>
          </p:cNvSpPr>
          <p:nvPr>
            <p:ph idx="12" hasCustomPrompt="1"/>
          </p:nvPr>
        </p:nvSpPr>
        <p:spPr>
          <a:xfrm>
            <a:off x="3382487" y="4128059"/>
            <a:ext cx="2563241" cy="2024480"/>
          </a:xfrm>
        </p:spPr>
        <p:txBody>
          <a:bodyPr/>
          <a:lstStyle>
            <a:lvl1pPr marL="0" indent="0" algn="ctr">
              <a:buNone/>
              <a:defRPr/>
            </a:lvl1pPr>
          </a:lstStyle>
          <a:p>
            <a:pPr lvl="0"/>
            <a:r>
              <a:rPr lang="en-US" dirty="0"/>
              <a:t>Insert here 6</a:t>
            </a:r>
          </a:p>
        </p:txBody>
      </p:sp>
      <p:sp>
        <p:nvSpPr>
          <p:cNvPr id="18" name="Content Placeholder 7">
            <a:extLst>
              <a:ext uri="{FF2B5EF4-FFF2-40B4-BE49-F238E27FC236}">
                <a16:creationId xmlns:a16="http://schemas.microsoft.com/office/drawing/2014/main" id="{A24E382A-7ED1-49CB-8053-85276CAEB9B2}"/>
              </a:ext>
            </a:extLst>
          </p:cNvPr>
          <p:cNvSpPr>
            <a:spLocks noGrp="1"/>
          </p:cNvSpPr>
          <p:nvPr>
            <p:ph idx="14" hasCustomPrompt="1"/>
          </p:nvPr>
        </p:nvSpPr>
        <p:spPr>
          <a:xfrm>
            <a:off x="6281895" y="4136965"/>
            <a:ext cx="2563241" cy="2024480"/>
          </a:xfrm>
        </p:spPr>
        <p:txBody>
          <a:bodyPr/>
          <a:lstStyle>
            <a:lvl1pPr marL="0" indent="0" algn="ctr">
              <a:buNone/>
              <a:defRPr/>
            </a:lvl1pPr>
          </a:lstStyle>
          <a:p>
            <a:pPr lvl="0"/>
            <a:r>
              <a:rPr lang="en-US" dirty="0"/>
              <a:t>Insert here 7</a:t>
            </a:r>
          </a:p>
        </p:txBody>
      </p:sp>
      <p:sp>
        <p:nvSpPr>
          <p:cNvPr id="20" name="Content Placeholder 8">
            <a:extLst>
              <a:ext uri="{FF2B5EF4-FFF2-40B4-BE49-F238E27FC236}">
                <a16:creationId xmlns:a16="http://schemas.microsoft.com/office/drawing/2014/main" id="{AC6187B3-59CD-4356-83E5-962B5ACC4AEB}"/>
              </a:ext>
            </a:extLst>
          </p:cNvPr>
          <p:cNvSpPr>
            <a:spLocks noGrp="1"/>
          </p:cNvSpPr>
          <p:nvPr>
            <p:ph idx="16" hasCustomPrompt="1"/>
          </p:nvPr>
        </p:nvSpPr>
        <p:spPr>
          <a:xfrm>
            <a:off x="9151915" y="4136965"/>
            <a:ext cx="2563241" cy="2024480"/>
          </a:xfrm>
        </p:spPr>
        <p:txBody>
          <a:bodyPr/>
          <a:lstStyle>
            <a:lvl1pPr marL="0" indent="0" algn="ctr">
              <a:buNone/>
              <a:defRPr/>
            </a:lvl1pPr>
          </a:lstStyle>
          <a:p>
            <a:pPr lvl="0"/>
            <a:r>
              <a:rPr lang="en-US" dirty="0"/>
              <a:t>Insert here 8</a:t>
            </a:r>
          </a:p>
        </p:txBody>
      </p:sp>
    </p:spTree>
    <p:custDataLst>
      <p:tags r:id="rId1"/>
    </p:custDataLst>
    <p:extLst>
      <p:ext uri="{BB962C8B-B14F-4D97-AF65-F5344CB8AC3E}">
        <p14:creationId xmlns:p14="http://schemas.microsoft.com/office/powerpoint/2010/main" val="29587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Image/One Conten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lvl1pPr>
              <a:defRPr/>
            </a:lvl1pPr>
          </a:lstStyle>
          <a:p>
            <a:r>
              <a:rPr lang="en-US" dirty="0"/>
              <a:t>Slide Title</a:t>
            </a:r>
          </a:p>
        </p:txBody>
      </p:sp>
      <p:sp>
        <p:nvSpPr>
          <p:cNvPr id="8" name="Image Placeholder 1"/>
          <p:cNvSpPr>
            <a:spLocks noGrp="1"/>
          </p:cNvSpPr>
          <p:nvPr>
            <p:ph sz="half" idx="13" hasCustomPrompt="1"/>
          </p:nvPr>
        </p:nvSpPr>
        <p:spPr>
          <a:xfrm>
            <a:off x="476843" y="1825628"/>
            <a:ext cx="2875957" cy="2045728"/>
          </a:xfrm>
        </p:spPr>
        <p:txBody>
          <a:bodyPr/>
          <a:lstStyle>
            <a:lvl1pPr marL="0" indent="0" algn="l">
              <a:buNone/>
              <a:defRPr/>
            </a:lvl1pPr>
            <a:lvl2pPr marL="457200" indent="0">
              <a:buNone/>
              <a:defRPr/>
            </a:lvl2pPr>
            <a:lvl3pPr marL="914400" indent="0">
              <a:buNone/>
              <a:defRPr/>
            </a:lvl3pPr>
          </a:lstStyle>
          <a:p>
            <a:pPr lvl="0"/>
            <a:r>
              <a:rPr lang="en-US" dirty="0"/>
              <a:t>Image 1</a:t>
            </a:r>
          </a:p>
        </p:txBody>
      </p:sp>
      <p:sp>
        <p:nvSpPr>
          <p:cNvPr id="7" name="Image Placeholder 2">
            <a:extLst>
              <a:ext uri="{FF2B5EF4-FFF2-40B4-BE49-F238E27FC236}">
                <a16:creationId xmlns:a16="http://schemas.microsoft.com/office/drawing/2014/main" id="{9100EECD-9921-43E0-9472-84C089BD629F}"/>
              </a:ext>
            </a:extLst>
          </p:cNvPr>
          <p:cNvSpPr>
            <a:spLocks noGrp="1"/>
          </p:cNvSpPr>
          <p:nvPr>
            <p:ph sz="half" idx="14" hasCustomPrompt="1"/>
          </p:nvPr>
        </p:nvSpPr>
        <p:spPr>
          <a:xfrm>
            <a:off x="476843" y="4132558"/>
            <a:ext cx="2875957" cy="2045727"/>
          </a:xfrm>
        </p:spPr>
        <p:txBody>
          <a:bodyPr/>
          <a:lstStyle>
            <a:lvl1pPr marL="0" indent="0" algn="l">
              <a:buNone/>
              <a:defRPr/>
            </a:lvl1pPr>
            <a:lvl2pPr marL="457200" indent="0">
              <a:buNone/>
              <a:defRPr/>
            </a:lvl2pPr>
            <a:lvl3pPr marL="914400" indent="0">
              <a:buNone/>
              <a:defRPr/>
            </a:lvl3pPr>
          </a:lstStyle>
          <a:p>
            <a:pPr lvl="0"/>
            <a:r>
              <a:rPr lang="en-US" dirty="0"/>
              <a:t>Image 2</a:t>
            </a:r>
          </a:p>
        </p:txBody>
      </p:sp>
      <p:sp>
        <p:nvSpPr>
          <p:cNvPr id="9" name="Content Placeholder"/>
          <p:cNvSpPr>
            <a:spLocks noGrp="1"/>
          </p:cNvSpPr>
          <p:nvPr>
            <p:ph sz="half" idx="2" hasCustomPrompt="1"/>
          </p:nvPr>
        </p:nvSpPr>
        <p:spPr>
          <a:xfrm>
            <a:off x="3624200" y="1825625"/>
            <a:ext cx="8090957" cy="4351338"/>
          </a:xfrm>
        </p:spPr>
        <p:txBody>
          <a:bodyPr/>
          <a:lstStyle>
            <a:lvl1pPr>
              <a:spcAft>
                <a:spcPts val="800"/>
              </a:spcAft>
              <a:defRPr sz="2400" b="0"/>
            </a:lvl1pPr>
            <a:lvl2pPr>
              <a:spcAft>
                <a:spcPts val="800"/>
              </a:spcAft>
              <a:defRPr sz="2400" b="0"/>
            </a:lvl2pPr>
            <a:lvl3pPr>
              <a:spcAft>
                <a:spcPts val="800"/>
              </a:spcAft>
              <a:defRPr sz="2400" b="0"/>
            </a:lvl3pPr>
            <a:lvl4pPr marL="1371600" marR="0" indent="0" algn="l" defTabSz="914400" rtl="0" eaLnBrk="1" fontAlgn="auto" latinLnBrk="0" hangingPunct="1">
              <a:lnSpc>
                <a:spcPct val="90000"/>
              </a:lnSpc>
              <a:spcBef>
                <a:spcPts val="500"/>
              </a:spcBef>
              <a:spcAft>
                <a:spcPts val="0"/>
              </a:spcAft>
              <a:buClrTx/>
              <a:buSzPct val="100000"/>
              <a:buFont typeface="Arial" panose="020B0604020202020204" pitchFamily="34" charset="0"/>
              <a:buNone/>
              <a:tabLst/>
              <a:defRPr/>
            </a:lvl4pPr>
          </a:lstStyle>
          <a:p>
            <a:pPr lvl="0"/>
            <a:r>
              <a:rPr lang="en-US" dirty="0"/>
              <a:t>First Level</a:t>
            </a:r>
          </a:p>
          <a:p>
            <a:pPr lvl="1"/>
            <a:r>
              <a:rPr lang="en-US" dirty="0"/>
              <a:t>Second level</a:t>
            </a:r>
          </a:p>
          <a:p>
            <a:pPr lvl="2"/>
            <a:r>
              <a:rPr lang="en-US" dirty="0"/>
              <a:t>Third level</a:t>
            </a:r>
          </a:p>
          <a:p>
            <a:pPr marL="1714500" marR="0" lvl="3" indent="-342900" algn="l" defTabSz="914400" rtl="0" eaLnBrk="1" fontAlgn="auto" latinLnBrk="0" hangingPunct="1">
              <a:lnSpc>
                <a:spcPct val="90000"/>
              </a:lnSpc>
              <a:spcBef>
                <a:spcPts val="500"/>
              </a:spcBef>
              <a:spcAft>
                <a:spcPts val="0"/>
              </a:spcAft>
              <a:buClrTx/>
              <a:buSzPct val="100000"/>
              <a:buFont typeface="Arial" panose="020B0604020202020204" pitchFamily="34" charset="0"/>
              <a:buChar char="•"/>
              <a:tabLst/>
              <a:defRPr/>
            </a:pPr>
            <a:r>
              <a:rPr lang="en-US" dirty="0"/>
              <a:t>Fourth Level</a:t>
            </a:r>
          </a:p>
          <a:p>
            <a:pPr lvl="3"/>
            <a:endParaRPr lang="en-US" dirty="0"/>
          </a:p>
        </p:txBody>
      </p:sp>
    </p:spTree>
    <p:custDataLst>
      <p:tags r:id="rId1"/>
    </p:custDataLst>
    <p:extLst>
      <p:ext uri="{BB962C8B-B14F-4D97-AF65-F5344CB8AC3E}">
        <p14:creationId xmlns:p14="http://schemas.microsoft.com/office/powerpoint/2010/main" val="2288072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image" Target="../media/image4.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3.emf"/><Relationship Id="rId5"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9.xml"/><Relationship Id="rId7" Type="http://schemas.openxmlformats.org/officeDocument/2006/relationships/image" Target="../media/image4.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3.emf"/><Relationship Id="rId5" Type="http://schemas.openxmlformats.org/officeDocument/2006/relationships/theme" Target="../theme/theme3.xml"/><Relationship Id="rId4" Type="http://schemas.openxmlformats.org/officeDocument/2006/relationships/slideLayout" Target="../slideLayouts/slideLayout20.xml"/><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34EF16C-F8E9-4C74-8268-011BE18366AF}"/>
              </a:ext>
              <a:ext uri="{C183D7F6-B498-43B3-948B-1728B52AA6E4}">
                <adec:decorative xmlns:adec="http://schemas.microsoft.com/office/drawing/2017/decorative" xmlns="" val="1"/>
              </a:ext>
            </a:extLst>
          </p:cNvPr>
          <p:cNvSpPr/>
          <p:nvPr userDrawn="1"/>
        </p:nvSpPr>
        <p:spPr>
          <a:xfrm>
            <a:off x="0" y="6176964"/>
            <a:ext cx="12192000" cy="6810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p:cNvSpPr>
            <a:spLocks noGrp="1"/>
          </p:cNvSpPr>
          <p:nvPr>
            <p:ph type="title"/>
          </p:nvPr>
        </p:nvSpPr>
        <p:spPr>
          <a:xfrm>
            <a:off x="476843" y="473245"/>
            <a:ext cx="11241915" cy="1217447"/>
          </a:xfrm>
          <a:prstGeom prst="rect">
            <a:avLst/>
          </a:prstGeom>
        </p:spPr>
        <p:txBody>
          <a:bodyPr vert="horz" lIns="91440" tIns="45720" rIns="91440" bIns="45720" rtlCol="0" anchor="t">
            <a:noAutofit/>
          </a:bodyPr>
          <a:lstStyle/>
          <a:p>
            <a:r>
              <a:rPr lang="en-US" dirty="0"/>
              <a:t>Slide Title</a:t>
            </a:r>
            <a:br>
              <a:rPr lang="en-US" dirty="0"/>
            </a:br>
            <a:endParaRPr lang="en-US" dirty="0"/>
          </a:p>
        </p:txBody>
      </p:sp>
      <p:sp>
        <p:nvSpPr>
          <p:cNvPr id="3" name="Text Placeholder 2"/>
          <p:cNvSpPr>
            <a:spLocks noGrp="1"/>
          </p:cNvSpPr>
          <p:nvPr>
            <p:ph type="body" idx="1"/>
          </p:nvPr>
        </p:nvSpPr>
        <p:spPr>
          <a:xfrm>
            <a:off x="476843" y="1825625"/>
            <a:ext cx="11241915" cy="4351338"/>
          </a:xfrm>
          <a:prstGeom prst="rect">
            <a:avLst/>
          </a:prstGeom>
        </p:spPr>
        <p:txBody>
          <a:bodyPr vert="horz" lIns="91440" tIns="45720" rIns="91440" bIns="45720" rtlCol="0">
            <a:noAutofit/>
          </a:bodyPr>
          <a:lstStyle/>
          <a:p>
            <a:pPr lvl="0"/>
            <a:r>
              <a:rPr lang="en-US" dirty="0"/>
              <a:t>First Level</a:t>
            </a:r>
          </a:p>
          <a:p>
            <a:pPr lvl="1"/>
            <a:r>
              <a:rPr lang="en-US" dirty="0"/>
              <a:t>Second level</a:t>
            </a:r>
          </a:p>
          <a:p>
            <a:pPr lvl="2"/>
            <a:r>
              <a:rPr lang="en-US" dirty="0"/>
              <a:t>Third level</a:t>
            </a:r>
          </a:p>
          <a:p>
            <a:pPr lvl="3"/>
            <a:r>
              <a:rPr lang="en-US" dirty="0"/>
              <a:t>Fourth Level</a:t>
            </a:r>
          </a:p>
        </p:txBody>
      </p:sp>
      <p:pic>
        <p:nvPicPr>
          <p:cNvPr id="14" name="Picture 13">
            <a:extLst>
              <a:ext uri="{FF2B5EF4-FFF2-40B4-BE49-F238E27FC236}">
                <a16:creationId xmlns:a16="http://schemas.microsoft.com/office/drawing/2014/main" id="{E7C5765A-7DA4-4F63-BBF6-FDB000C6FC14}"/>
              </a:ext>
              <a:ext uri="{C183D7F6-B498-43B3-948B-1728B52AA6E4}">
                <adec:decorative xmlns:adec="http://schemas.microsoft.com/office/drawing/2017/decorative" xmlns="" val="1"/>
              </a:ext>
            </a:extLst>
          </p:cNvPr>
          <p:cNvPicPr>
            <a:picLocks noChangeAspect="1"/>
          </p:cNvPicPr>
          <p:nvPr userDrawn="1"/>
        </p:nvPicPr>
        <p:blipFill>
          <a:blip r:embed="rId15"/>
          <a:stretch>
            <a:fillRect/>
          </a:stretch>
        </p:blipFill>
        <p:spPr>
          <a:xfrm>
            <a:off x="183087" y="6223885"/>
            <a:ext cx="1820281" cy="610675"/>
          </a:xfrm>
          <a:prstGeom prst="rect">
            <a:avLst/>
          </a:prstGeom>
        </p:spPr>
      </p:pic>
      <p:sp>
        <p:nvSpPr>
          <p:cNvPr id="7" name="Slide Number Placeholder 5">
            <a:extLst>
              <a:ext uri="{FF2B5EF4-FFF2-40B4-BE49-F238E27FC236}">
                <a16:creationId xmlns:a16="http://schemas.microsoft.com/office/drawing/2014/main" id="{DF3CEB08-7511-4ACD-A0D7-6D08EF1B42A9}"/>
              </a:ext>
            </a:extLst>
          </p:cNvPr>
          <p:cNvSpPr txBox="1">
            <a:spLocks/>
          </p:cNvSpPr>
          <p:nvPr userDrawn="1"/>
        </p:nvSpPr>
        <p:spPr>
          <a:xfrm>
            <a:off x="11082189" y="6449054"/>
            <a:ext cx="734291" cy="365760"/>
          </a:xfrm>
          <a:prstGeom prst="rect">
            <a:avLst/>
          </a:prstGeom>
        </p:spPr>
        <p:txBody>
          <a:bodyPr vert="horz" lIns="91440" tIns="45720" rIns="91440" bIns="45720" rtlCol="0" anchor="ctr"/>
          <a:lstStyle>
            <a:defPPr>
              <a:defRPr lang="en-US"/>
            </a:defPPr>
            <a:lvl1pPr algn="r" rtl="0" eaLnBrk="0" fontAlgn="base" hangingPunct="0">
              <a:spcBef>
                <a:spcPct val="0"/>
              </a:spcBef>
              <a:spcAft>
                <a:spcPct val="0"/>
              </a:spcAft>
              <a:defRPr sz="1200" kern="1200">
                <a:solidFill>
                  <a:schemeClr val="tx1">
                    <a:tint val="75000"/>
                  </a:schemeClr>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a:lstStyle>
          <a:p>
            <a:fld id="{963FCBED-9BC8-44C8-B578-C394BC67F972}" type="slidenum">
              <a:rPr lang="en-US" sz="1100" smtClean="0">
                <a:solidFill>
                  <a:schemeClr val="bg1"/>
                </a:solidFill>
                <a:latin typeface="+mn-lt"/>
              </a:rPr>
              <a:pPr/>
              <a:t>‹#›</a:t>
            </a:fld>
            <a:endParaRPr lang="en-US" sz="1100" dirty="0">
              <a:solidFill>
                <a:schemeClr val="bg1"/>
              </a:solidFill>
              <a:latin typeface="+mn-lt"/>
            </a:endParaRPr>
          </a:p>
        </p:txBody>
      </p:sp>
      <p:sp>
        <p:nvSpPr>
          <p:cNvPr id="9" name="Copyright">
            <a:extLst>
              <a:ext uri="{FF2B5EF4-FFF2-40B4-BE49-F238E27FC236}">
                <a16:creationId xmlns:a16="http://schemas.microsoft.com/office/drawing/2014/main" id="{7979A723-CFD7-40D1-B31A-854D4BB24A2E}"/>
              </a:ext>
              <a:ext uri="{C183D7F6-B498-43B3-948B-1728B52AA6E4}">
                <adec:decorative xmlns:adec="http://schemas.microsoft.com/office/drawing/2017/decorative" xmlns="" val="1"/>
              </a:ext>
            </a:extLst>
          </p:cNvPr>
          <p:cNvSpPr txBox="1"/>
          <p:nvPr userDrawn="1"/>
        </p:nvSpPr>
        <p:spPr>
          <a:xfrm>
            <a:off x="2103120" y="6314136"/>
            <a:ext cx="89611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GB" sz="1200" b="0" i="0" u="none" strike="noStrike" kern="1200" cap="none" spc="0" normalizeH="0" baseline="0" noProof="0" dirty="0">
                <a:ln>
                  <a:noFill/>
                </a:ln>
                <a:solidFill>
                  <a:srgbClr val="FFFFFF"/>
                </a:solidFill>
                <a:effectLst/>
                <a:uLnTx/>
                <a:uFillTx/>
                <a:latin typeface="Work Sans"/>
                <a:ea typeface="+mn-ea"/>
                <a:cs typeface="+mn-cs"/>
              </a:rPr>
              <a:t>Mankiw, Principles of Macroeconomics, Tenth Edition. © 2024 Cengage. All Rights Reserved. May not be scanned, copied or duplicated, or posted to a publicly accessible website, in whole or in part.</a:t>
            </a:r>
          </a:p>
        </p:txBody>
      </p:sp>
    </p:spTree>
    <p:custDataLst>
      <p:tags r:id="rId14"/>
    </p:custDataLst>
    <p:extLst>
      <p:ext uri="{BB962C8B-B14F-4D97-AF65-F5344CB8AC3E}">
        <p14:creationId xmlns:p14="http://schemas.microsoft.com/office/powerpoint/2010/main" val="682046013"/>
      </p:ext>
    </p:extLst>
  </p:cSld>
  <p:clrMap bg1="lt1" tx1="dk1" bg2="lt2" tx2="dk2" accent1="accent1" accent2="accent2" accent3="accent3" accent4="accent4" accent5="accent5" accent6="accent6" hlink="hlink" folHlink="folHlink"/>
  <p:sldLayoutIdLst>
    <p:sldLayoutId id="2147483781" r:id="rId1"/>
    <p:sldLayoutId id="2147483763" r:id="rId2"/>
    <p:sldLayoutId id="2147483753" r:id="rId3"/>
    <p:sldLayoutId id="2147483728" r:id="rId4"/>
    <p:sldLayoutId id="2147483736" r:id="rId5"/>
    <p:sldLayoutId id="2147483729" r:id="rId6"/>
    <p:sldLayoutId id="2147483760" r:id="rId7"/>
    <p:sldLayoutId id="2147483730" r:id="rId8"/>
    <p:sldLayoutId id="2147483732" r:id="rId9"/>
    <p:sldLayoutId id="2147483761" r:id="rId10"/>
    <p:sldLayoutId id="2147483737" r:id="rId11"/>
    <p:sldLayoutId id="2147483762" r:id="rId12"/>
  </p:sldLayoutIdLst>
  <p:hf hdr="0" ftr="0" dt="0"/>
  <p:txStyles>
    <p:titleStyle>
      <a:lvl1pPr algn="ctr"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800"/>
        </a:spcAft>
        <a:buClr>
          <a:schemeClr val="tx1"/>
        </a:buClr>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800"/>
        </a:spcAft>
        <a:buClr>
          <a:schemeClr val="tx1"/>
        </a:buClr>
        <a:buSzPct val="80000"/>
        <a:buFont typeface="Wingdings" panose="05000000000000000000" pitchFamily="2" charset="2"/>
        <a:buChar char="§"/>
        <a:defRPr sz="2400" b="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Clr>
          <a:schemeClr val="tx1"/>
        </a:buClr>
        <a:buSzPct val="100000"/>
        <a:buFont typeface="Arial" panose="020B0604020202020204" pitchFamily="34" charset="0"/>
        <a:buChar char="•"/>
        <a:defRPr sz="24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3200" b="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7F4DFE-5B5A-0F39-64B6-B61C4321E799}"/>
              </a:ext>
            </a:extLst>
          </p:cNvPr>
          <p:cNvPicPr>
            <a:picLocks noChangeAspect="1"/>
          </p:cNvPicPr>
          <p:nvPr userDrawn="1"/>
        </p:nvPicPr>
        <p:blipFill>
          <a:blip r:embed="rId6"/>
          <a:stretch>
            <a:fillRect/>
          </a:stretch>
        </p:blipFill>
        <p:spPr>
          <a:xfrm>
            <a:off x="606155" y="6462712"/>
            <a:ext cx="11179444" cy="319088"/>
          </a:xfrm>
          <a:prstGeom prst="rect">
            <a:avLst/>
          </a:prstGeom>
        </p:spPr>
      </p:pic>
      <p:pic>
        <p:nvPicPr>
          <p:cNvPr id="4" name="Picture 3">
            <a:extLst>
              <a:ext uri="{FF2B5EF4-FFF2-40B4-BE49-F238E27FC236}">
                <a16:creationId xmlns:a16="http://schemas.microsoft.com/office/drawing/2014/main" id="{849DCBD9-D40B-6CAD-1A54-E203D88E57AC}"/>
              </a:ext>
            </a:extLst>
          </p:cNvPr>
          <p:cNvPicPr>
            <a:picLocks noChangeAspect="1"/>
          </p:cNvPicPr>
          <p:nvPr userDrawn="1"/>
        </p:nvPicPr>
        <p:blipFill>
          <a:blip r:embed="rId6"/>
          <a:stretch>
            <a:fillRect/>
          </a:stretch>
        </p:blipFill>
        <p:spPr>
          <a:xfrm>
            <a:off x="0" y="1327"/>
            <a:ext cx="12185651" cy="821138"/>
          </a:xfrm>
          <a:prstGeom prst="rect">
            <a:avLst/>
          </a:prstGeom>
        </p:spPr>
      </p:pic>
      <p:pic>
        <p:nvPicPr>
          <p:cNvPr id="17" name="Picture 16">
            <a:extLst>
              <a:ext uri="{FF2B5EF4-FFF2-40B4-BE49-F238E27FC236}">
                <a16:creationId xmlns:a16="http://schemas.microsoft.com/office/drawing/2014/main" id="{4AD3E7FE-6E54-466F-EC88-F05CE3993E20}"/>
              </a:ext>
            </a:extLst>
          </p:cNvPr>
          <p:cNvPicPr>
            <a:picLocks noChangeAspect="1"/>
          </p:cNvPicPr>
          <p:nvPr userDrawn="1"/>
        </p:nvPicPr>
        <p:blipFill>
          <a:blip r:embed="rId7"/>
          <a:stretch>
            <a:fillRect/>
          </a:stretch>
        </p:blipFill>
        <p:spPr>
          <a:xfrm rot="5400000">
            <a:off x="11707179" y="6392937"/>
            <a:ext cx="365685" cy="412040"/>
          </a:xfrm>
          <a:prstGeom prst="rect">
            <a:avLst/>
          </a:prstGeom>
        </p:spPr>
      </p:pic>
      <p:sp>
        <p:nvSpPr>
          <p:cNvPr id="2053" name="Rectangle 3"/>
          <p:cNvSpPr>
            <a:spLocks noGrp="1" noChangeAspect="1" noChangeArrowheads="1"/>
          </p:cNvSpPr>
          <p:nvPr>
            <p:ph type="title"/>
          </p:nvPr>
        </p:nvSpPr>
        <p:spPr bwMode="auto">
          <a:xfrm>
            <a:off x="101601" y="153988"/>
            <a:ext cx="120904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lvl="0"/>
            <a:r>
              <a:rPr lang="en-US" altLang="en-US" dirty="0"/>
              <a:t>Example or Active Learning</a:t>
            </a:r>
          </a:p>
        </p:txBody>
      </p:sp>
      <p:sp>
        <p:nvSpPr>
          <p:cNvPr id="37898" name="Rectangle 10"/>
          <p:cNvSpPr>
            <a:spLocks noGrp="1" noChangeArrowheads="1"/>
          </p:cNvSpPr>
          <p:nvPr>
            <p:ph type="sldNum" sz="quarter" idx="4"/>
          </p:nvPr>
        </p:nvSpPr>
        <p:spPr bwMode="auto">
          <a:xfrm>
            <a:off x="11491384" y="6470651"/>
            <a:ext cx="694267" cy="379413"/>
          </a:xfrm>
          <a:prstGeom prst="rect">
            <a:avLst/>
          </a:prstGeom>
          <a:noFill/>
          <a:ln w="19050">
            <a:noFill/>
            <a:prstDash val="sysDot"/>
            <a:bevel/>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200">
                <a:solidFill>
                  <a:srgbClr val="4E519E"/>
                </a:solidFill>
              </a:defRPr>
            </a:lvl1pPr>
          </a:lstStyle>
          <a:p>
            <a:pPr fontAlgn="base">
              <a:spcAft>
                <a:spcPct val="0"/>
              </a:spcAft>
              <a:defRPr/>
            </a:pPr>
            <a:fld id="{2378B25E-053D-4AA2-A71D-1D9F2F8C0927}" type="slidenum">
              <a:rPr lang="en-US" smtClean="0"/>
              <a:pPr fontAlgn="base">
                <a:spcAft>
                  <a:spcPct val="0"/>
                </a:spcAft>
                <a:defRPr/>
              </a:pPr>
              <a:t>‹#›</a:t>
            </a:fld>
            <a:endParaRPr lang="en-US" dirty="0"/>
          </a:p>
        </p:txBody>
      </p:sp>
      <p:sp>
        <p:nvSpPr>
          <p:cNvPr id="5" name="Footer Placeholder 4"/>
          <p:cNvSpPr>
            <a:spLocks noGrp="1"/>
          </p:cNvSpPr>
          <p:nvPr>
            <p:ph type="ftr" sz="quarter" idx="3"/>
          </p:nvPr>
        </p:nvSpPr>
        <p:spPr>
          <a:xfrm>
            <a:off x="606155" y="6324601"/>
            <a:ext cx="11077845" cy="533400"/>
          </a:xfrm>
          <a:prstGeom prst="rect">
            <a:avLst/>
          </a:prstGeom>
          <a:noFill/>
        </p:spPr>
        <p:txBody>
          <a:bodyPr vert="horz" lIns="91440" tIns="45720" rIns="91440" bIns="45720" rtlCol="0" anchor="ctr"/>
          <a:lstStyle>
            <a:lvl1pPr algn="l">
              <a:buFontTx/>
              <a:buNone/>
              <a:defRPr sz="900">
                <a:solidFill>
                  <a:schemeClr val="tx1"/>
                </a:solidFill>
                <a:cs typeface="Arial" pitchFamily="34" charset="0"/>
              </a:defRPr>
            </a:lvl1p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
        <p:nvSpPr>
          <p:cNvPr id="2" name="Text Placeholder 1"/>
          <p:cNvSpPr>
            <a:spLocks noGrp="1"/>
          </p:cNvSpPr>
          <p:nvPr>
            <p:ph type="body" idx="1"/>
          </p:nvPr>
        </p:nvSpPr>
        <p:spPr>
          <a:xfrm>
            <a:off x="609600" y="838201"/>
            <a:ext cx="10972800" cy="5287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a:extLst>
              <a:ext uri="{FF2B5EF4-FFF2-40B4-BE49-F238E27FC236}">
                <a16:creationId xmlns:a16="http://schemas.microsoft.com/office/drawing/2014/main" id="{C58E302B-FABF-FA0C-348A-455077386DAF}"/>
              </a:ext>
            </a:extLst>
          </p:cNvPr>
          <p:cNvGrpSpPr/>
          <p:nvPr userDrawn="1"/>
        </p:nvGrpSpPr>
        <p:grpSpPr>
          <a:xfrm rot="10800000">
            <a:off x="101600" y="709252"/>
            <a:ext cx="11887200" cy="205149"/>
            <a:chOff x="173212" y="914401"/>
            <a:chExt cx="8751395" cy="205149"/>
          </a:xfrm>
        </p:grpSpPr>
        <p:grpSp>
          <p:nvGrpSpPr>
            <p:cNvPr id="19" name="Group 18">
              <a:extLst>
                <a:ext uri="{FF2B5EF4-FFF2-40B4-BE49-F238E27FC236}">
                  <a16:creationId xmlns:a16="http://schemas.microsoft.com/office/drawing/2014/main" id="{7B83ED49-5D52-1702-CFDA-08FF8A8D1285}"/>
                </a:ext>
              </a:extLst>
            </p:cNvPr>
            <p:cNvGrpSpPr/>
            <p:nvPr userDrawn="1"/>
          </p:nvGrpSpPr>
          <p:grpSpPr>
            <a:xfrm>
              <a:off x="182419" y="972231"/>
              <a:ext cx="8742188" cy="147319"/>
              <a:chOff x="182419" y="972231"/>
              <a:chExt cx="8742188" cy="147319"/>
            </a:xfrm>
          </p:grpSpPr>
          <p:pic>
            <p:nvPicPr>
              <p:cNvPr id="23" name="Picture 22">
                <a:extLst>
                  <a:ext uri="{FF2B5EF4-FFF2-40B4-BE49-F238E27FC236}">
                    <a16:creationId xmlns:a16="http://schemas.microsoft.com/office/drawing/2014/main" id="{EB7CBBFE-1FD8-6695-0855-7E26EDBDF26D}"/>
                  </a:ext>
                </a:extLst>
              </p:cNvPr>
              <p:cNvPicPr>
                <a:picLocks noChangeAspect="1"/>
              </p:cNvPicPr>
              <p:nvPr userDrawn="1"/>
            </p:nvPicPr>
            <p:blipFill>
              <a:blip r:embed="rId8"/>
              <a:stretch>
                <a:fillRect/>
              </a:stretch>
            </p:blipFill>
            <p:spPr>
              <a:xfrm>
                <a:off x="182419" y="999349"/>
                <a:ext cx="8709024" cy="78106"/>
              </a:xfrm>
              <a:prstGeom prst="rect">
                <a:avLst/>
              </a:prstGeom>
            </p:spPr>
          </p:pic>
          <p:pic>
            <p:nvPicPr>
              <p:cNvPr id="24" name="Picture 23">
                <a:extLst>
                  <a:ext uri="{FF2B5EF4-FFF2-40B4-BE49-F238E27FC236}">
                    <a16:creationId xmlns:a16="http://schemas.microsoft.com/office/drawing/2014/main" id="{7BF9B322-2E99-9E6E-6BA5-3ABDEE517647}"/>
                  </a:ext>
                </a:extLst>
              </p:cNvPr>
              <p:cNvPicPr>
                <a:picLocks noChangeAspect="1"/>
              </p:cNvPicPr>
              <p:nvPr userDrawn="1"/>
            </p:nvPicPr>
            <p:blipFill>
              <a:blip r:embed="rId9"/>
              <a:stretch>
                <a:fillRect/>
              </a:stretch>
            </p:blipFill>
            <p:spPr>
              <a:xfrm>
                <a:off x="8878888" y="972231"/>
                <a:ext cx="45719" cy="147319"/>
              </a:xfrm>
              <a:prstGeom prst="rect">
                <a:avLst/>
              </a:prstGeom>
            </p:spPr>
          </p:pic>
        </p:grpSp>
        <p:grpSp>
          <p:nvGrpSpPr>
            <p:cNvPr id="20" name="Group 19">
              <a:extLst>
                <a:ext uri="{FF2B5EF4-FFF2-40B4-BE49-F238E27FC236}">
                  <a16:creationId xmlns:a16="http://schemas.microsoft.com/office/drawing/2014/main" id="{FC4DFDE6-0794-A6B7-7778-C4D905B9B37F}"/>
                </a:ext>
              </a:extLst>
            </p:cNvPr>
            <p:cNvGrpSpPr/>
            <p:nvPr userDrawn="1"/>
          </p:nvGrpSpPr>
          <p:grpSpPr>
            <a:xfrm rot="10800000">
              <a:off x="173212" y="914401"/>
              <a:ext cx="8742188" cy="147319"/>
              <a:chOff x="182419" y="972231"/>
              <a:chExt cx="8742188" cy="147319"/>
            </a:xfrm>
          </p:grpSpPr>
          <p:pic>
            <p:nvPicPr>
              <p:cNvPr id="21" name="Picture 20">
                <a:extLst>
                  <a:ext uri="{FF2B5EF4-FFF2-40B4-BE49-F238E27FC236}">
                    <a16:creationId xmlns:a16="http://schemas.microsoft.com/office/drawing/2014/main" id="{A0614DD3-6B35-A130-B108-3B73E013D137}"/>
                  </a:ext>
                </a:extLst>
              </p:cNvPr>
              <p:cNvPicPr>
                <a:picLocks noChangeAspect="1"/>
              </p:cNvPicPr>
              <p:nvPr userDrawn="1"/>
            </p:nvPicPr>
            <p:blipFill>
              <a:blip r:embed="rId8"/>
              <a:stretch>
                <a:fillRect/>
              </a:stretch>
            </p:blipFill>
            <p:spPr>
              <a:xfrm>
                <a:off x="182419" y="999349"/>
                <a:ext cx="8709024" cy="78106"/>
              </a:xfrm>
              <a:prstGeom prst="rect">
                <a:avLst/>
              </a:prstGeom>
            </p:spPr>
          </p:pic>
          <p:pic>
            <p:nvPicPr>
              <p:cNvPr id="22" name="Picture 21">
                <a:extLst>
                  <a:ext uri="{FF2B5EF4-FFF2-40B4-BE49-F238E27FC236}">
                    <a16:creationId xmlns:a16="http://schemas.microsoft.com/office/drawing/2014/main" id="{DBDB4FDD-2418-CF5A-0520-EF73D15AA112}"/>
                  </a:ext>
                </a:extLst>
              </p:cNvPr>
              <p:cNvPicPr>
                <a:picLocks noChangeAspect="1"/>
              </p:cNvPicPr>
              <p:nvPr userDrawn="1"/>
            </p:nvPicPr>
            <p:blipFill>
              <a:blip r:embed="rId9"/>
              <a:stretch>
                <a:fillRect/>
              </a:stretch>
            </p:blipFill>
            <p:spPr>
              <a:xfrm>
                <a:off x="8878888" y="972231"/>
                <a:ext cx="45719" cy="147319"/>
              </a:xfrm>
              <a:prstGeom prst="rect">
                <a:avLst/>
              </a:prstGeom>
            </p:spPr>
          </p:pic>
        </p:grpSp>
      </p:grpSp>
    </p:spTree>
    <p:extLst>
      <p:ext uri="{BB962C8B-B14F-4D97-AF65-F5344CB8AC3E}">
        <p14:creationId xmlns:p14="http://schemas.microsoft.com/office/powerpoint/2010/main" val="29766828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4" r:id="rId4"/>
  </p:sldLayoutIdLst>
  <p:transition/>
  <p:hf hdr="0" dt="0"/>
  <p:txStyles>
    <p:titleStyle>
      <a:lvl1pPr algn="l" rtl="0" eaLnBrk="0" fontAlgn="base" hangingPunct="0">
        <a:spcBef>
          <a:spcPct val="0"/>
        </a:spcBef>
        <a:spcAft>
          <a:spcPct val="0"/>
        </a:spcAft>
        <a:defRPr sz="4000">
          <a:solidFill>
            <a:srgbClr val="AE1221"/>
          </a:solidFill>
          <a:latin typeface="+mj-lt"/>
          <a:ea typeface="+mj-ea"/>
          <a:cs typeface="+mj-cs"/>
        </a:defRPr>
      </a:lvl1pPr>
      <a:lvl2pPr algn="ctr" rtl="0" eaLnBrk="0" fontAlgn="base" hangingPunct="0">
        <a:spcBef>
          <a:spcPct val="0"/>
        </a:spcBef>
        <a:spcAft>
          <a:spcPct val="0"/>
        </a:spcAft>
        <a:defRPr sz="4000">
          <a:solidFill>
            <a:srgbClr val="AE1221"/>
          </a:solidFill>
          <a:latin typeface="Arial" pitchFamily="34" charset="0"/>
        </a:defRPr>
      </a:lvl2pPr>
      <a:lvl3pPr algn="ctr" rtl="0" eaLnBrk="0" fontAlgn="base" hangingPunct="0">
        <a:spcBef>
          <a:spcPct val="0"/>
        </a:spcBef>
        <a:spcAft>
          <a:spcPct val="0"/>
        </a:spcAft>
        <a:defRPr sz="4000">
          <a:solidFill>
            <a:srgbClr val="AE1221"/>
          </a:solidFill>
          <a:latin typeface="Arial" pitchFamily="34" charset="0"/>
        </a:defRPr>
      </a:lvl3pPr>
      <a:lvl4pPr algn="ctr" rtl="0" eaLnBrk="0" fontAlgn="base" hangingPunct="0">
        <a:spcBef>
          <a:spcPct val="0"/>
        </a:spcBef>
        <a:spcAft>
          <a:spcPct val="0"/>
        </a:spcAft>
        <a:defRPr sz="4000">
          <a:solidFill>
            <a:srgbClr val="AE1221"/>
          </a:solidFill>
          <a:latin typeface="Arial" pitchFamily="34" charset="0"/>
        </a:defRPr>
      </a:lvl4pPr>
      <a:lvl5pPr algn="ctr" rtl="0" eaLnBrk="0" fontAlgn="base" hangingPunct="0">
        <a:spcBef>
          <a:spcPct val="0"/>
        </a:spcBef>
        <a:spcAft>
          <a:spcPct val="0"/>
        </a:spcAft>
        <a:defRPr sz="4000">
          <a:solidFill>
            <a:srgbClr val="AE1221"/>
          </a:solidFill>
          <a:latin typeface="Arial" pitchFamily="34" charset="0"/>
        </a:defRPr>
      </a:lvl5pPr>
      <a:lvl6pPr marL="457200" algn="ctr" rtl="0" fontAlgn="base">
        <a:spcBef>
          <a:spcPct val="0"/>
        </a:spcBef>
        <a:spcAft>
          <a:spcPct val="0"/>
        </a:spcAft>
        <a:defRPr sz="4000">
          <a:solidFill>
            <a:schemeClr val="accent2"/>
          </a:solidFill>
          <a:latin typeface="Arial" pitchFamily="34" charset="0"/>
        </a:defRPr>
      </a:lvl6pPr>
      <a:lvl7pPr marL="914400" algn="ctr" rtl="0" fontAlgn="base">
        <a:spcBef>
          <a:spcPct val="0"/>
        </a:spcBef>
        <a:spcAft>
          <a:spcPct val="0"/>
        </a:spcAft>
        <a:defRPr sz="4000">
          <a:solidFill>
            <a:schemeClr val="accent2"/>
          </a:solidFill>
          <a:latin typeface="Arial" pitchFamily="34" charset="0"/>
        </a:defRPr>
      </a:lvl7pPr>
      <a:lvl8pPr marL="1371600" algn="ctr" rtl="0" fontAlgn="base">
        <a:spcBef>
          <a:spcPct val="0"/>
        </a:spcBef>
        <a:spcAft>
          <a:spcPct val="0"/>
        </a:spcAft>
        <a:defRPr sz="4000">
          <a:solidFill>
            <a:schemeClr val="accent2"/>
          </a:solidFill>
          <a:latin typeface="Arial" pitchFamily="34" charset="0"/>
        </a:defRPr>
      </a:lvl8pPr>
      <a:lvl9pPr marL="1828800" algn="ctr" rtl="0" fontAlgn="base">
        <a:spcBef>
          <a:spcPct val="0"/>
        </a:spcBef>
        <a:spcAft>
          <a:spcPct val="0"/>
        </a:spcAft>
        <a:defRPr sz="4000">
          <a:solidFill>
            <a:schemeClr val="accent2"/>
          </a:solidFill>
          <a:latin typeface="Arial" pitchFamily="34" charset="0"/>
        </a:defRPr>
      </a:lvl9pPr>
    </p:titleStyle>
    <p:bodyStyle>
      <a:lvl1pPr marL="342900" indent="-342900" algn="l" rtl="0" eaLnBrk="0" fontAlgn="base" hangingPunct="0">
        <a:spcBef>
          <a:spcPct val="20000"/>
        </a:spcBef>
        <a:spcAft>
          <a:spcPct val="0"/>
        </a:spcAft>
        <a:buChar char="•"/>
        <a:defRPr sz="3400">
          <a:solidFill>
            <a:srgbClr val="4E519E"/>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3200">
          <a:solidFill>
            <a:schemeClr val="tx1"/>
          </a:solidFill>
          <a:latin typeface="+mn-lt"/>
        </a:defRPr>
      </a:lvl2pPr>
      <a:lvl3pPr marL="1143000" indent="-228600" algn="l" rtl="0" eaLnBrk="0" fontAlgn="base" hangingPunct="0">
        <a:spcBef>
          <a:spcPct val="20000"/>
        </a:spcBef>
        <a:spcAft>
          <a:spcPct val="0"/>
        </a:spcAft>
        <a:buSzPct val="90000"/>
        <a:buChar char="•"/>
        <a:defRPr sz="28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7F4DFE-5B5A-0F39-64B6-B61C4321E799}"/>
              </a:ext>
            </a:extLst>
          </p:cNvPr>
          <p:cNvPicPr>
            <a:picLocks noChangeAspect="1"/>
          </p:cNvPicPr>
          <p:nvPr userDrawn="1"/>
        </p:nvPicPr>
        <p:blipFill>
          <a:blip r:embed="rId6"/>
          <a:stretch>
            <a:fillRect/>
          </a:stretch>
        </p:blipFill>
        <p:spPr>
          <a:xfrm>
            <a:off x="606155" y="6462712"/>
            <a:ext cx="11179444" cy="319088"/>
          </a:xfrm>
          <a:prstGeom prst="rect">
            <a:avLst/>
          </a:prstGeom>
        </p:spPr>
      </p:pic>
      <p:pic>
        <p:nvPicPr>
          <p:cNvPr id="4" name="Picture 3">
            <a:extLst>
              <a:ext uri="{FF2B5EF4-FFF2-40B4-BE49-F238E27FC236}">
                <a16:creationId xmlns:a16="http://schemas.microsoft.com/office/drawing/2014/main" id="{849DCBD9-D40B-6CAD-1A54-E203D88E57AC}"/>
              </a:ext>
            </a:extLst>
          </p:cNvPr>
          <p:cNvPicPr>
            <a:picLocks noChangeAspect="1"/>
          </p:cNvPicPr>
          <p:nvPr userDrawn="1"/>
        </p:nvPicPr>
        <p:blipFill>
          <a:blip r:embed="rId6"/>
          <a:stretch>
            <a:fillRect/>
          </a:stretch>
        </p:blipFill>
        <p:spPr>
          <a:xfrm>
            <a:off x="0" y="1327"/>
            <a:ext cx="12185651" cy="821138"/>
          </a:xfrm>
          <a:prstGeom prst="rect">
            <a:avLst/>
          </a:prstGeom>
        </p:spPr>
      </p:pic>
      <p:pic>
        <p:nvPicPr>
          <p:cNvPr id="17" name="Picture 16">
            <a:extLst>
              <a:ext uri="{FF2B5EF4-FFF2-40B4-BE49-F238E27FC236}">
                <a16:creationId xmlns:a16="http://schemas.microsoft.com/office/drawing/2014/main" id="{4AD3E7FE-6E54-466F-EC88-F05CE3993E20}"/>
              </a:ext>
            </a:extLst>
          </p:cNvPr>
          <p:cNvPicPr>
            <a:picLocks noChangeAspect="1"/>
          </p:cNvPicPr>
          <p:nvPr userDrawn="1"/>
        </p:nvPicPr>
        <p:blipFill>
          <a:blip r:embed="rId7"/>
          <a:stretch>
            <a:fillRect/>
          </a:stretch>
        </p:blipFill>
        <p:spPr>
          <a:xfrm rot="5400000">
            <a:off x="11707179" y="6392937"/>
            <a:ext cx="365685" cy="412040"/>
          </a:xfrm>
          <a:prstGeom prst="rect">
            <a:avLst/>
          </a:prstGeom>
        </p:spPr>
      </p:pic>
      <p:sp>
        <p:nvSpPr>
          <p:cNvPr id="2053" name="Rectangle 3"/>
          <p:cNvSpPr>
            <a:spLocks noGrp="1" noChangeAspect="1" noChangeArrowheads="1"/>
          </p:cNvSpPr>
          <p:nvPr>
            <p:ph type="title"/>
          </p:nvPr>
        </p:nvSpPr>
        <p:spPr bwMode="auto">
          <a:xfrm>
            <a:off x="101601" y="153988"/>
            <a:ext cx="12090400"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pPr lvl="0"/>
            <a:r>
              <a:rPr lang="en-US" altLang="en-US" dirty="0"/>
              <a:t>Example or Active Learning</a:t>
            </a:r>
          </a:p>
        </p:txBody>
      </p:sp>
      <p:sp>
        <p:nvSpPr>
          <p:cNvPr id="37898" name="Rectangle 10"/>
          <p:cNvSpPr>
            <a:spLocks noGrp="1" noChangeArrowheads="1"/>
          </p:cNvSpPr>
          <p:nvPr>
            <p:ph type="sldNum" sz="quarter" idx="4"/>
          </p:nvPr>
        </p:nvSpPr>
        <p:spPr bwMode="auto">
          <a:xfrm>
            <a:off x="11491384" y="6470651"/>
            <a:ext cx="694267" cy="379413"/>
          </a:xfrm>
          <a:prstGeom prst="rect">
            <a:avLst/>
          </a:prstGeom>
          <a:noFill/>
          <a:ln w="19050">
            <a:noFill/>
            <a:prstDash val="sysDot"/>
            <a:bevel/>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200">
                <a:solidFill>
                  <a:srgbClr val="4E519E"/>
                </a:solidFill>
              </a:defRPr>
            </a:lvl1pPr>
          </a:lstStyle>
          <a:p>
            <a:pPr fontAlgn="base">
              <a:spcAft>
                <a:spcPct val="0"/>
              </a:spcAft>
              <a:defRPr/>
            </a:pPr>
            <a:fld id="{2378B25E-053D-4AA2-A71D-1D9F2F8C0927}" type="slidenum">
              <a:rPr lang="en-US" smtClean="0"/>
              <a:pPr fontAlgn="base">
                <a:spcAft>
                  <a:spcPct val="0"/>
                </a:spcAft>
                <a:defRPr/>
              </a:pPr>
              <a:t>‹#›</a:t>
            </a:fld>
            <a:endParaRPr lang="en-US" dirty="0"/>
          </a:p>
        </p:txBody>
      </p:sp>
      <p:sp>
        <p:nvSpPr>
          <p:cNvPr id="5" name="Footer Placeholder 4"/>
          <p:cNvSpPr>
            <a:spLocks noGrp="1"/>
          </p:cNvSpPr>
          <p:nvPr>
            <p:ph type="ftr" sz="quarter" idx="3"/>
          </p:nvPr>
        </p:nvSpPr>
        <p:spPr>
          <a:xfrm>
            <a:off x="606155" y="6324601"/>
            <a:ext cx="11077845" cy="533400"/>
          </a:xfrm>
          <a:prstGeom prst="rect">
            <a:avLst/>
          </a:prstGeom>
          <a:noFill/>
        </p:spPr>
        <p:txBody>
          <a:bodyPr vert="horz" lIns="91440" tIns="45720" rIns="91440" bIns="45720" rtlCol="0" anchor="ctr"/>
          <a:lstStyle>
            <a:lvl1pPr algn="l">
              <a:buFontTx/>
              <a:buNone/>
              <a:defRPr sz="900">
                <a:solidFill>
                  <a:schemeClr val="tx1"/>
                </a:solidFill>
                <a:cs typeface="Arial" pitchFamily="34" charset="0"/>
              </a:defRPr>
            </a:lvl1pPr>
          </a:lstStyle>
          <a:p>
            <a:pPr fontAlgn="base">
              <a:spcBef>
                <a:spcPct val="20000"/>
              </a:spcBef>
              <a:spcAft>
                <a:spcPct val="0"/>
              </a:spcAft>
              <a:defRPr/>
            </a:pPr>
            <a:r>
              <a:rPr lang="en-US" dirty="0">
                <a:solidFill>
                  <a:srgbClr val="000000"/>
                </a:solidFill>
              </a:rPr>
              <a:t>Mankiw, </a:t>
            </a:r>
            <a:r>
              <a:rPr lang="en-US" i="1" dirty="0">
                <a:solidFill>
                  <a:srgbClr val="000000"/>
                </a:solidFill>
              </a:rPr>
              <a:t>Principles of Economics</a:t>
            </a:r>
            <a:r>
              <a:rPr lang="en-US" dirty="0">
                <a:solidFill>
                  <a:srgbClr val="000000"/>
                </a:solidFill>
              </a:rPr>
              <a:t>, 10th Edition. © 2024 Cengage. All Rights Reserved. May not be scanned, copied or duplicated, or posted to a publicly accessible website, in whole or in part.</a:t>
            </a:r>
          </a:p>
        </p:txBody>
      </p:sp>
      <p:sp>
        <p:nvSpPr>
          <p:cNvPr id="2" name="Text Placeholder 1"/>
          <p:cNvSpPr>
            <a:spLocks noGrp="1"/>
          </p:cNvSpPr>
          <p:nvPr>
            <p:ph type="body" idx="1"/>
          </p:nvPr>
        </p:nvSpPr>
        <p:spPr>
          <a:xfrm>
            <a:off x="609600" y="838201"/>
            <a:ext cx="10972800" cy="5287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a:extLst>
              <a:ext uri="{FF2B5EF4-FFF2-40B4-BE49-F238E27FC236}">
                <a16:creationId xmlns:a16="http://schemas.microsoft.com/office/drawing/2014/main" id="{C58E302B-FABF-FA0C-348A-455077386DAF}"/>
              </a:ext>
            </a:extLst>
          </p:cNvPr>
          <p:cNvGrpSpPr/>
          <p:nvPr userDrawn="1"/>
        </p:nvGrpSpPr>
        <p:grpSpPr>
          <a:xfrm rot="10800000">
            <a:off x="101600" y="709252"/>
            <a:ext cx="11887200" cy="205149"/>
            <a:chOff x="173212" y="914401"/>
            <a:chExt cx="8751395" cy="205149"/>
          </a:xfrm>
        </p:grpSpPr>
        <p:grpSp>
          <p:nvGrpSpPr>
            <p:cNvPr id="19" name="Group 18">
              <a:extLst>
                <a:ext uri="{FF2B5EF4-FFF2-40B4-BE49-F238E27FC236}">
                  <a16:creationId xmlns:a16="http://schemas.microsoft.com/office/drawing/2014/main" id="{7B83ED49-5D52-1702-CFDA-08FF8A8D1285}"/>
                </a:ext>
              </a:extLst>
            </p:cNvPr>
            <p:cNvGrpSpPr/>
            <p:nvPr userDrawn="1"/>
          </p:nvGrpSpPr>
          <p:grpSpPr>
            <a:xfrm>
              <a:off x="182419" y="972231"/>
              <a:ext cx="8742188" cy="147319"/>
              <a:chOff x="182419" y="972231"/>
              <a:chExt cx="8742188" cy="147319"/>
            </a:xfrm>
          </p:grpSpPr>
          <p:pic>
            <p:nvPicPr>
              <p:cNvPr id="23" name="Picture 22">
                <a:extLst>
                  <a:ext uri="{FF2B5EF4-FFF2-40B4-BE49-F238E27FC236}">
                    <a16:creationId xmlns:a16="http://schemas.microsoft.com/office/drawing/2014/main" id="{EB7CBBFE-1FD8-6695-0855-7E26EDBDF26D}"/>
                  </a:ext>
                </a:extLst>
              </p:cNvPr>
              <p:cNvPicPr>
                <a:picLocks noChangeAspect="1"/>
              </p:cNvPicPr>
              <p:nvPr userDrawn="1"/>
            </p:nvPicPr>
            <p:blipFill>
              <a:blip r:embed="rId8"/>
              <a:stretch>
                <a:fillRect/>
              </a:stretch>
            </p:blipFill>
            <p:spPr>
              <a:xfrm>
                <a:off x="182419" y="999349"/>
                <a:ext cx="8709024" cy="78106"/>
              </a:xfrm>
              <a:prstGeom prst="rect">
                <a:avLst/>
              </a:prstGeom>
            </p:spPr>
          </p:pic>
          <p:pic>
            <p:nvPicPr>
              <p:cNvPr id="24" name="Picture 23">
                <a:extLst>
                  <a:ext uri="{FF2B5EF4-FFF2-40B4-BE49-F238E27FC236}">
                    <a16:creationId xmlns:a16="http://schemas.microsoft.com/office/drawing/2014/main" id="{7BF9B322-2E99-9E6E-6BA5-3ABDEE517647}"/>
                  </a:ext>
                </a:extLst>
              </p:cNvPr>
              <p:cNvPicPr>
                <a:picLocks noChangeAspect="1"/>
              </p:cNvPicPr>
              <p:nvPr userDrawn="1"/>
            </p:nvPicPr>
            <p:blipFill>
              <a:blip r:embed="rId9"/>
              <a:stretch>
                <a:fillRect/>
              </a:stretch>
            </p:blipFill>
            <p:spPr>
              <a:xfrm>
                <a:off x="8878888" y="972231"/>
                <a:ext cx="45719" cy="147319"/>
              </a:xfrm>
              <a:prstGeom prst="rect">
                <a:avLst/>
              </a:prstGeom>
            </p:spPr>
          </p:pic>
        </p:grpSp>
        <p:grpSp>
          <p:nvGrpSpPr>
            <p:cNvPr id="20" name="Group 19">
              <a:extLst>
                <a:ext uri="{FF2B5EF4-FFF2-40B4-BE49-F238E27FC236}">
                  <a16:creationId xmlns:a16="http://schemas.microsoft.com/office/drawing/2014/main" id="{FC4DFDE6-0794-A6B7-7778-C4D905B9B37F}"/>
                </a:ext>
              </a:extLst>
            </p:cNvPr>
            <p:cNvGrpSpPr/>
            <p:nvPr userDrawn="1"/>
          </p:nvGrpSpPr>
          <p:grpSpPr>
            <a:xfrm rot="10800000">
              <a:off x="173212" y="914401"/>
              <a:ext cx="8742188" cy="147319"/>
              <a:chOff x="182419" y="972231"/>
              <a:chExt cx="8742188" cy="147319"/>
            </a:xfrm>
          </p:grpSpPr>
          <p:pic>
            <p:nvPicPr>
              <p:cNvPr id="21" name="Picture 20">
                <a:extLst>
                  <a:ext uri="{FF2B5EF4-FFF2-40B4-BE49-F238E27FC236}">
                    <a16:creationId xmlns:a16="http://schemas.microsoft.com/office/drawing/2014/main" id="{A0614DD3-6B35-A130-B108-3B73E013D137}"/>
                  </a:ext>
                </a:extLst>
              </p:cNvPr>
              <p:cNvPicPr>
                <a:picLocks noChangeAspect="1"/>
              </p:cNvPicPr>
              <p:nvPr userDrawn="1"/>
            </p:nvPicPr>
            <p:blipFill>
              <a:blip r:embed="rId8"/>
              <a:stretch>
                <a:fillRect/>
              </a:stretch>
            </p:blipFill>
            <p:spPr>
              <a:xfrm>
                <a:off x="182419" y="999349"/>
                <a:ext cx="8709024" cy="78106"/>
              </a:xfrm>
              <a:prstGeom prst="rect">
                <a:avLst/>
              </a:prstGeom>
            </p:spPr>
          </p:pic>
          <p:pic>
            <p:nvPicPr>
              <p:cNvPr id="22" name="Picture 21">
                <a:extLst>
                  <a:ext uri="{FF2B5EF4-FFF2-40B4-BE49-F238E27FC236}">
                    <a16:creationId xmlns:a16="http://schemas.microsoft.com/office/drawing/2014/main" id="{DBDB4FDD-2418-CF5A-0520-EF73D15AA112}"/>
                  </a:ext>
                </a:extLst>
              </p:cNvPr>
              <p:cNvPicPr>
                <a:picLocks noChangeAspect="1"/>
              </p:cNvPicPr>
              <p:nvPr userDrawn="1"/>
            </p:nvPicPr>
            <p:blipFill>
              <a:blip r:embed="rId9"/>
              <a:stretch>
                <a:fillRect/>
              </a:stretch>
            </p:blipFill>
            <p:spPr>
              <a:xfrm>
                <a:off x="8878888" y="972231"/>
                <a:ext cx="45719" cy="147319"/>
              </a:xfrm>
              <a:prstGeom prst="rect">
                <a:avLst/>
              </a:prstGeom>
            </p:spPr>
          </p:pic>
        </p:grpSp>
      </p:grpSp>
    </p:spTree>
    <p:extLst>
      <p:ext uri="{BB962C8B-B14F-4D97-AF65-F5344CB8AC3E}">
        <p14:creationId xmlns:p14="http://schemas.microsoft.com/office/powerpoint/2010/main" val="3418587835"/>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80" r:id="rId4"/>
  </p:sldLayoutIdLst>
  <p:transition/>
  <p:hf hdr="0" dt="0"/>
  <p:txStyles>
    <p:titleStyle>
      <a:lvl1pPr algn="l" rtl="0" eaLnBrk="0" fontAlgn="base" hangingPunct="0">
        <a:spcBef>
          <a:spcPct val="0"/>
        </a:spcBef>
        <a:spcAft>
          <a:spcPct val="0"/>
        </a:spcAft>
        <a:defRPr sz="4000">
          <a:solidFill>
            <a:srgbClr val="AE1221"/>
          </a:solidFill>
          <a:latin typeface="+mj-lt"/>
          <a:ea typeface="+mj-ea"/>
          <a:cs typeface="+mj-cs"/>
        </a:defRPr>
      </a:lvl1pPr>
      <a:lvl2pPr algn="ctr" rtl="0" eaLnBrk="0" fontAlgn="base" hangingPunct="0">
        <a:spcBef>
          <a:spcPct val="0"/>
        </a:spcBef>
        <a:spcAft>
          <a:spcPct val="0"/>
        </a:spcAft>
        <a:defRPr sz="4000">
          <a:solidFill>
            <a:srgbClr val="AE1221"/>
          </a:solidFill>
          <a:latin typeface="Arial" pitchFamily="34" charset="0"/>
        </a:defRPr>
      </a:lvl2pPr>
      <a:lvl3pPr algn="ctr" rtl="0" eaLnBrk="0" fontAlgn="base" hangingPunct="0">
        <a:spcBef>
          <a:spcPct val="0"/>
        </a:spcBef>
        <a:spcAft>
          <a:spcPct val="0"/>
        </a:spcAft>
        <a:defRPr sz="4000">
          <a:solidFill>
            <a:srgbClr val="AE1221"/>
          </a:solidFill>
          <a:latin typeface="Arial" pitchFamily="34" charset="0"/>
        </a:defRPr>
      </a:lvl3pPr>
      <a:lvl4pPr algn="ctr" rtl="0" eaLnBrk="0" fontAlgn="base" hangingPunct="0">
        <a:spcBef>
          <a:spcPct val="0"/>
        </a:spcBef>
        <a:spcAft>
          <a:spcPct val="0"/>
        </a:spcAft>
        <a:defRPr sz="4000">
          <a:solidFill>
            <a:srgbClr val="AE1221"/>
          </a:solidFill>
          <a:latin typeface="Arial" pitchFamily="34" charset="0"/>
        </a:defRPr>
      </a:lvl4pPr>
      <a:lvl5pPr algn="ctr" rtl="0" eaLnBrk="0" fontAlgn="base" hangingPunct="0">
        <a:spcBef>
          <a:spcPct val="0"/>
        </a:spcBef>
        <a:spcAft>
          <a:spcPct val="0"/>
        </a:spcAft>
        <a:defRPr sz="4000">
          <a:solidFill>
            <a:srgbClr val="AE1221"/>
          </a:solidFill>
          <a:latin typeface="Arial" pitchFamily="34" charset="0"/>
        </a:defRPr>
      </a:lvl5pPr>
      <a:lvl6pPr marL="457200" algn="ctr" rtl="0" fontAlgn="base">
        <a:spcBef>
          <a:spcPct val="0"/>
        </a:spcBef>
        <a:spcAft>
          <a:spcPct val="0"/>
        </a:spcAft>
        <a:defRPr sz="4000">
          <a:solidFill>
            <a:schemeClr val="accent2"/>
          </a:solidFill>
          <a:latin typeface="Arial" pitchFamily="34" charset="0"/>
        </a:defRPr>
      </a:lvl6pPr>
      <a:lvl7pPr marL="914400" algn="ctr" rtl="0" fontAlgn="base">
        <a:spcBef>
          <a:spcPct val="0"/>
        </a:spcBef>
        <a:spcAft>
          <a:spcPct val="0"/>
        </a:spcAft>
        <a:defRPr sz="4000">
          <a:solidFill>
            <a:schemeClr val="accent2"/>
          </a:solidFill>
          <a:latin typeface="Arial" pitchFamily="34" charset="0"/>
        </a:defRPr>
      </a:lvl7pPr>
      <a:lvl8pPr marL="1371600" algn="ctr" rtl="0" fontAlgn="base">
        <a:spcBef>
          <a:spcPct val="0"/>
        </a:spcBef>
        <a:spcAft>
          <a:spcPct val="0"/>
        </a:spcAft>
        <a:defRPr sz="4000">
          <a:solidFill>
            <a:schemeClr val="accent2"/>
          </a:solidFill>
          <a:latin typeface="Arial" pitchFamily="34" charset="0"/>
        </a:defRPr>
      </a:lvl8pPr>
      <a:lvl9pPr marL="1828800" algn="ctr" rtl="0" fontAlgn="base">
        <a:spcBef>
          <a:spcPct val="0"/>
        </a:spcBef>
        <a:spcAft>
          <a:spcPct val="0"/>
        </a:spcAft>
        <a:defRPr sz="4000">
          <a:solidFill>
            <a:schemeClr val="accent2"/>
          </a:solidFill>
          <a:latin typeface="Arial" pitchFamily="34" charset="0"/>
        </a:defRPr>
      </a:lvl9pPr>
    </p:titleStyle>
    <p:bodyStyle>
      <a:lvl1pPr marL="342900" indent="-342900" algn="l" rtl="0" eaLnBrk="0" fontAlgn="base" hangingPunct="0">
        <a:spcBef>
          <a:spcPct val="20000"/>
        </a:spcBef>
        <a:spcAft>
          <a:spcPct val="0"/>
        </a:spcAft>
        <a:buChar char="•"/>
        <a:defRPr sz="3400">
          <a:solidFill>
            <a:srgbClr val="4E519E"/>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3200">
          <a:solidFill>
            <a:schemeClr val="tx1"/>
          </a:solidFill>
          <a:latin typeface="+mn-lt"/>
        </a:defRPr>
      </a:lvl2pPr>
      <a:lvl3pPr marL="1143000" indent="-228600" algn="l" rtl="0" eaLnBrk="0" fontAlgn="base" hangingPunct="0">
        <a:spcBef>
          <a:spcPct val="20000"/>
        </a:spcBef>
        <a:spcAft>
          <a:spcPct val="0"/>
        </a:spcAft>
        <a:buSzPct val="90000"/>
        <a:buChar char="•"/>
        <a:defRPr sz="28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3E149-A920-418D-BFB8-EC7E1D8232CA}"/>
              </a:ext>
            </a:extLst>
          </p:cNvPr>
          <p:cNvSpPr>
            <a:spLocks noGrp="1"/>
          </p:cNvSpPr>
          <p:nvPr>
            <p:ph type="ctrTitle"/>
          </p:nvPr>
        </p:nvSpPr>
        <p:spPr/>
        <p:txBody>
          <a:bodyPr/>
          <a:lstStyle/>
          <a:p>
            <a:r>
              <a:rPr lang="en-IN" dirty="0"/>
              <a:t>Principles of Macroeconomics, 10e</a:t>
            </a:r>
            <a:endParaRPr lang="en-IN" sz="3600" dirty="0"/>
          </a:p>
        </p:txBody>
      </p:sp>
      <p:sp>
        <p:nvSpPr>
          <p:cNvPr id="3" name="Subtitle 2">
            <a:extLst>
              <a:ext uri="{FF2B5EF4-FFF2-40B4-BE49-F238E27FC236}">
                <a16:creationId xmlns:a16="http://schemas.microsoft.com/office/drawing/2014/main" id="{7DAFF3B2-14DE-4829-903E-CD928D07B323}"/>
              </a:ext>
            </a:extLst>
          </p:cNvPr>
          <p:cNvSpPr>
            <a:spLocks noGrp="1"/>
          </p:cNvSpPr>
          <p:nvPr>
            <p:ph type="subTitle" idx="1"/>
          </p:nvPr>
        </p:nvSpPr>
        <p:spPr>
          <a:xfrm>
            <a:off x="5646420" y="3809720"/>
            <a:ext cx="6104302" cy="1537784"/>
          </a:xfrm>
        </p:spPr>
        <p:txBody>
          <a:bodyPr/>
          <a:lstStyle/>
          <a:p>
            <a:r>
              <a:rPr lang="en-US" b="1" dirty="0"/>
              <a:t>Chapter 22: </a:t>
            </a:r>
            <a:r>
              <a:rPr lang="en-US" dirty="0"/>
              <a:t>The Short-Run Trade-off between Inflation and Unemployment</a:t>
            </a:r>
          </a:p>
        </p:txBody>
      </p:sp>
      <p:pic>
        <p:nvPicPr>
          <p:cNvPr id="7" name="Picture Placeholder 3">
            <a:extLst>
              <a:ext uri="{FF2B5EF4-FFF2-40B4-BE49-F238E27FC236}">
                <a16:creationId xmlns:a16="http://schemas.microsoft.com/office/drawing/2014/main" id="{38DE40AE-0D77-4AA5-ACC6-EB415A6F4328}"/>
              </a:ext>
              <a:ext uri="{C183D7F6-B498-43B3-948B-1728B52AA6E4}">
                <adec:decorative xmlns:adec="http://schemas.microsoft.com/office/drawing/2017/decorative" xmlns="" val="1"/>
              </a:ext>
            </a:extLst>
          </p:cNvPr>
          <p:cNvPicPr>
            <a:picLocks noGrp="1" noChangeAspect="1"/>
          </p:cNvPicPr>
          <p:nvPr>
            <p:ph type="pic" sz="quarter" idx="11"/>
          </p:nvPr>
        </p:nvPicPr>
        <p:blipFill>
          <a:blip r:embed="rId2"/>
          <a:stretch>
            <a:fillRect/>
          </a:stretch>
        </p:blipFill>
        <p:spPr>
          <a:xfrm>
            <a:off x="622139" y="619425"/>
            <a:ext cx="4221500" cy="5401865"/>
          </a:xfrm>
          <a:prstGeom prst="rect">
            <a:avLst/>
          </a:prstGeom>
        </p:spPr>
      </p:pic>
      <p:sp>
        <p:nvSpPr>
          <p:cNvPr id="5" name="Text Placeholder 4">
            <a:extLst>
              <a:ext uri="{FF2B5EF4-FFF2-40B4-BE49-F238E27FC236}">
                <a16:creationId xmlns:a16="http://schemas.microsoft.com/office/drawing/2014/main" id="{68691F3B-50A6-4E7C-8572-7E4C405A59FB}"/>
              </a:ext>
            </a:extLst>
          </p:cNvPr>
          <p:cNvSpPr>
            <a:spLocks noGrp="1"/>
          </p:cNvSpPr>
          <p:nvPr>
            <p:ph type="body" sz="quarter" idx="12"/>
          </p:nvPr>
        </p:nvSpPr>
        <p:spPr/>
        <p:txBody>
          <a:bodyPr/>
          <a:lstStyle/>
          <a:p>
            <a:r>
              <a:rPr lang="en-GB" sz="1200" dirty="0"/>
              <a:t>Mankiw, Principles of Macroeconomics, Tenth Edition. © 2024 Cengage. All Rights Reserved. May not be scanned, copied or duplicated, or posted to a publicly accessible website, in whole or in part.</a:t>
            </a:r>
          </a:p>
        </p:txBody>
      </p:sp>
    </p:spTree>
    <p:extLst>
      <p:ext uri="{BB962C8B-B14F-4D97-AF65-F5344CB8AC3E}">
        <p14:creationId xmlns:p14="http://schemas.microsoft.com/office/powerpoint/2010/main" val="177550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139417"/>
            <a:ext cx="11241915" cy="936455"/>
          </a:xfrm>
        </p:spPr>
        <p:txBody>
          <a:bodyPr/>
          <a:lstStyle/>
          <a:p>
            <a:r>
              <a:rPr lang="en-US" sz="3200" dirty="0"/>
              <a:t>Figure 2 How the Phillips Curve Is Related to the Model of Aggregate Demand and Aggregate Supply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5042" y="1165136"/>
            <a:ext cx="11241915" cy="2263863"/>
          </a:xfrm>
        </p:spPr>
        <p:txBody>
          <a:bodyPr/>
          <a:lstStyle/>
          <a:p>
            <a:r>
              <a:rPr lang="en-US" sz="1800" b="0" dirty="0"/>
              <a:t>This figure assumes a price level of 100 for the year 2025 and charts possible outcomes for the year 2026. Panel (a) shows the model of aggregate demand and aggregate supply. If aggregate demand is low, the economy is at point A. Output is low (15,000), and the price level is low (102). If aggregate demand is high, the economy is at point B. Output is high (16,000), and the price level is high (106). Panel (b) shows the implications for the Phillips curve. Point A, which arises when aggregate demand is low, has high unemployment (7 percent) and low inflation (2 percent). Point B, which arises when aggregate demand is high, has low unemployment (4 percent) and high inflation (6 percent).</a:t>
            </a:r>
          </a:p>
        </p:txBody>
      </p:sp>
      <p:pic>
        <p:nvPicPr>
          <p:cNvPr id="6" name="Picture 3" descr="The figure shows the relationship between the aggregate demand and aggregate supply model and the Phillips curve.  This is shown with two panels.  Panel (a) is the model of aggregate demand-aggregate supply and is on a rectangular coordinate system.  The horizontal axis is the quantity of output, and the value starts at 0 and goes up to 16,000 and higher.  The vertical axis is the price level, measured as an index value, and starts at 0 and goes up to 106 and beyond.   Two aggregate demand curves are plotted; one is labeled Low aggregate demand and the second is labeled High aggregate demand; both go down and to the right linearly and the two curves are parallel to each other, with the High aggregate demand curve to the right of the Low aggregate demand curve.  A short run aggregate supply curve is plotted, labeled Short run aggregate supply, and this goes up and to the right linearly.  The point where the Short run aggregate supply curve intersects the Low aggregate demand curve is at point A, and this point is at 15,000 units of output, and at a price level of 102; this output level is consistent with an unemployment rate of 7%.  Where the Short run aggregate supply curve intersects the High aggregate demand curve is at the point B, and this is at 16,000 units of output and at a price level of 106.  The output of 16,000 is consistent with a lower unemployment rate at 4%.  These points shown in panel (a) are consistent with the Phillips curve relationship which is depicted in panel (b).  Panel (b) is shown on a rectangular coordinate system.  The horizontal axis measures the unemployment rate in percentage terms; the values range from 0 up to 7% and higher.  The vertical axis measures the inflation rate, in percent per year; the values start at 0 and go up to 6% and higher.  The plot of the Phillips curve goes down and to the right linearly.  Point A here in this panel corresponds to the same point on panel (a), that is, an unemployment rate of 7%, with output of 16,000, and an inflation rate of 4%.  Similarly, point B corresponds to the same point on panel (a); in this case, at point B, the unemployment rate is 4%, with output at 16,000 and an inflation rate of 6%.">
            <a:extLst>
              <a:ext uri="{FF2B5EF4-FFF2-40B4-BE49-F238E27FC236}">
                <a16:creationId xmlns:a16="http://schemas.microsoft.com/office/drawing/2014/main" id="{BC171980-D888-4EA3-8570-C30BC6A4A49C}"/>
              </a:ext>
            </a:extLst>
          </p:cNvPr>
          <p:cNvPicPr>
            <a:picLocks noGrp="1" noChangeAspect="1"/>
          </p:cNvPicPr>
          <p:nvPr>
            <p:ph sz="half" idx="2"/>
          </p:nvPr>
        </p:nvPicPr>
        <p:blipFill>
          <a:blip r:embed="rId2"/>
          <a:stretch>
            <a:fillRect/>
          </a:stretch>
        </p:blipFill>
        <p:spPr>
          <a:xfrm>
            <a:off x="3295457" y="3267779"/>
            <a:ext cx="7763764" cy="2834640"/>
          </a:xfrm>
        </p:spPr>
      </p:pic>
    </p:spTree>
    <p:extLst>
      <p:ext uri="{BB962C8B-B14F-4D97-AF65-F5344CB8AC3E}">
        <p14:creationId xmlns:p14="http://schemas.microsoft.com/office/powerpoint/2010/main" val="1464209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22-2</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Shifts in the Phillips Curve: The Role of Expectations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B2A00-6D2F-95B0-CEC3-F656D4AB82D4}"/>
              </a:ext>
            </a:extLst>
          </p:cNvPr>
          <p:cNvSpPr>
            <a:spLocks noGrp="1"/>
          </p:cNvSpPr>
          <p:nvPr>
            <p:ph type="title"/>
          </p:nvPr>
        </p:nvSpPr>
        <p:spPr/>
        <p:txBody>
          <a:bodyPr/>
          <a:lstStyle/>
          <a:p>
            <a:r>
              <a:rPr lang="en-US" dirty="0"/>
              <a:t>The Long-Run Phillips Curve (1 of 2)</a:t>
            </a:r>
          </a:p>
        </p:txBody>
      </p:sp>
      <p:sp>
        <p:nvSpPr>
          <p:cNvPr id="3" name="Content Placeholder 2">
            <a:extLst>
              <a:ext uri="{FF2B5EF4-FFF2-40B4-BE49-F238E27FC236}">
                <a16:creationId xmlns:a16="http://schemas.microsoft.com/office/drawing/2014/main" id="{4E9EAAE5-3BD9-76FB-1B00-93C980958724}"/>
              </a:ext>
            </a:extLst>
          </p:cNvPr>
          <p:cNvSpPr>
            <a:spLocks noGrp="1"/>
          </p:cNvSpPr>
          <p:nvPr>
            <p:ph idx="1"/>
          </p:nvPr>
        </p:nvSpPr>
        <p:spPr/>
        <p:txBody>
          <a:bodyPr/>
          <a:lstStyle/>
          <a:p>
            <a:pPr>
              <a:spcAft>
                <a:spcPts val="600"/>
              </a:spcAft>
            </a:pPr>
            <a:r>
              <a:rPr lang="en-US" dirty="0"/>
              <a:t>1968, Milton Friedman, Edmund Phelps</a:t>
            </a:r>
          </a:p>
          <a:p>
            <a:pPr lvl="1">
              <a:spcAft>
                <a:spcPts val="600"/>
              </a:spcAft>
              <a:buFont typeface="Arial" panose="020B0604020202020204" pitchFamily="34" charset="0"/>
              <a:buChar char="•"/>
            </a:pPr>
            <a:r>
              <a:rPr lang="en-US" dirty="0"/>
              <a:t>Classical theory points to growth in money supply as primary determinant of inflation</a:t>
            </a:r>
          </a:p>
          <a:p>
            <a:pPr lvl="1">
              <a:spcAft>
                <a:spcPts val="600"/>
              </a:spcAft>
              <a:buFont typeface="Arial" panose="020B0604020202020204" pitchFamily="34" charset="0"/>
              <a:buChar char="•"/>
            </a:pPr>
            <a:r>
              <a:rPr lang="en-US" dirty="0"/>
              <a:t>In the long run</a:t>
            </a:r>
          </a:p>
          <a:p>
            <a:pPr lvl="2">
              <a:spcAft>
                <a:spcPts val="600"/>
              </a:spcAft>
              <a:buFont typeface="Arial" panose="020B0604020202020204" pitchFamily="34" charset="0"/>
              <a:buChar char="•"/>
            </a:pPr>
            <a:r>
              <a:rPr lang="en-US" dirty="0"/>
              <a:t>Inflation and unemployment would not be related</a:t>
            </a:r>
          </a:p>
          <a:p>
            <a:pPr lvl="2">
              <a:spcAft>
                <a:spcPts val="600"/>
              </a:spcAft>
              <a:buFont typeface="Arial" panose="020B0604020202020204" pitchFamily="34" charset="0"/>
              <a:buChar char="•"/>
            </a:pPr>
            <a:r>
              <a:rPr lang="en-US" dirty="0"/>
              <a:t>Expected inflation adjusts to changes in actual inflation</a:t>
            </a:r>
          </a:p>
          <a:p>
            <a:pPr lvl="2">
              <a:spcAft>
                <a:spcPts val="600"/>
              </a:spcAft>
              <a:buFont typeface="Arial" panose="020B0604020202020204" pitchFamily="34" charset="0"/>
              <a:buChar char="•"/>
            </a:pPr>
            <a:r>
              <a:rPr lang="en-US" dirty="0"/>
              <a:t>Short-run Phillips curve shifts</a:t>
            </a:r>
          </a:p>
          <a:p>
            <a:pPr lvl="1">
              <a:spcAft>
                <a:spcPts val="600"/>
              </a:spcAft>
              <a:buFont typeface="Arial" panose="020B0604020202020204" pitchFamily="34" charset="0"/>
              <a:buChar char="•"/>
            </a:pPr>
            <a:r>
              <a:rPr lang="en-US" dirty="0"/>
              <a:t>Long-run Phillips curve is vertical at the natural rate of unemployment</a:t>
            </a:r>
          </a:p>
        </p:txBody>
      </p:sp>
    </p:spTree>
    <p:extLst>
      <p:ext uri="{BB962C8B-B14F-4D97-AF65-F5344CB8AC3E}">
        <p14:creationId xmlns:p14="http://schemas.microsoft.com/office/powerpoint/2010/main" val="33500817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19FD1-7F5C-6F0D-BD5A-2CDC96786501}"/>
              </a:ext>
            </a:extLst>
          </p:cNvPr>
          <p:cNvSpPr>
            <a:spLocks noGrp="1"/>
          </p:cNvSpPr>
          <p:nvPr>
            <p:ph type="title"/>
          </p:nvPr>
        </p:nvSpPr>
        <p:spPr/>
        <p:txBody>
          <a:bodyPr/>
          <a:lstStyle/>
          <a:p>
            <a:r>
              <a:rPr lang="en-US" dirty="0"/>
              <a:t>The Long-Run Phillips Curve (2 of 2)</a:t>
            </a:r>
          </a:p>
        </p:txBody>
      </p:sp>
      <p:sp>
        <p:nvSpPr>
          <p:cNvPr id="3" name="Content Placeholder 2">
            <a:extLst>
              <a:ext uri="{FF2B5EF4-FFF2-40B4-BE49-F238E27FC236}">
                <a16:creationId xmlns:a16="http://schemas.microsoft.com/office/drawing/2014/main" id="{92B27833-A042-CDDB-C34A-968849F8442A}"/>
              </a:ext>
            </a:extLst>
          </p:cNvPr>
          <p:cNvSpPr>
            <a:spLocks noGrp="1"/>
          </p:cNvSpPr>
          <p:nvPr>
            <p:ph idx="1"/>
          </p:nvPr>
        </p:nvSpPr>
        <p:spPr/>
        <p:txBody>
          <a:bodyPr/>
          <a:lstStyle/>
          <a:p>
            <a:r>
              <a:rPr lang="en-US" dirty="0"/>
              <a:t>According to Friedman, monetary policymakers face a long-run Phillips curve that is vertical</a:t>
            </a:r>
          </a:p>
          <a:p>
            <a:pPr lvl="1">
              <a:buFont typeface="Arial" panose="020B0604020202020204" pitchFamily="34" charset="0"/>
              <a:buChar char="•"/>
            </a:pPr>
            <a:r>
              <a:rPr lang="en-US" dirty="0"/>
              <a:t>If Fed increases money supply slowly</a:t>
            </a:r>
          </a:p>
          <a:p>
            <a:pPr lvl="2">
              <a:buFont typeface="Arial" panose="020B0604020202020204" pitchFamily="34" charset="0"/>
              <a:buChar char="•"/>
            </a:pPr>
            <a:r>
              <a:rPr lang="en-US" dirty="0"/>
              <a:t>Inflation rate is low</a:t>
            </a:r>
          </a:p>
          <a:p>
            <a:pPr lvl="2">
              <a:buFont typeface="Arial" panose="020B0604020202020204" pitchFamily="34" charset="0"/>
              <a:buChar char="•"/>
            </a:pPr>
            <a:r>
              <a:rPr lang="en-US" dirty="0"/>
              <a:t>Unemployment at natural rate</a:t>
            </a:r>
          </a:p>
          <a:p>
            <a:pPr lvl="1">
              <a:buFont typeface="Arial" panose="020B0604020202020204" pitchFamily="34" charset="0"/>
              <a:buChar char="•"/>
            </a:pPr>
            <a:r>
              <a:rPr lang="en-US" dirty="0"/>
              <a:t>If Fed increases money supply quickly</a:t>
            </a:r>
          </a:p>
          <a:p>
            <a:pPr lvl="2">
              <a:buFont typeface="Arial" panose="020B0604020202020204" pitchFamily="34" charset="0"/>
              <a:buChar char="•"/>
            </a:pPr>
            <a:r>
              <a:rPr lang="en-US" dirty="0"/>
              <a:t>Inflation rate is high</a:t>
            </a:r>
          </a:p>
          <a:p>
            <a:pPr lvl="2">
              <a:buFont typeface="Arial" panose="020B0604020202020204" pitchFamily="34" charset="0"/>
              <a:buChar char="•"/>
            </a:pPr>
            <a:r>
              <a:rPr lang="en-US" dirty="0"/>
              <a:t>Unemployment at natural rate</a:t>
            </a:r>
          </a:p>
        </p:txBody>
      </p:sp>
    </p:spTree>
    <p:extLst>
      <p:ext uri="{BB962C8B-B14F-4D97-AF65-F5344CB8AC3E}">
        <p14:creationId xmlns:p14="http://schemas.microsoft.com/office/powerpoint/2010/main" val="18041350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3 The Long-Run Phillips Curve</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3" y="1407886"/>
            <a:ext cx="4719271" cy="4769077"/>
          </a:xfrm>
        </p:spPr>
        <p:txBody>
          <a:bodyPr/>
          <a:lstStyle/>
          <a:p>
            <a:r>
              <a:rPr lang="en-US" sz="2000" dirty="0"/>
              <a:t>According to Friedman and Phelps, there is no trade-off between inflation and unemployment in the long run. </a:t>
            </a:r>
          </a:p>
          <a:p>
            <a:r>
              <a:rPr lang="en-US" sz="2000" dirty="0"/>
              <a:t>Growth in the money supply determines the inflation rate. </a:t>
            </a:r>
          </a:p>
          <a:p>
            <a:r>
              <a:rPr lang="en-US" sz="2000" dirty="0"/>
              <a:t>Regardless of the inflation rate, the unemployment rate gravitates toward its natural rate.</a:t>
            </a:r>
          </a:p>
          <a:p>
            <a:r>
              <a:rPr lang="en-US" sz="2000" dirty="0"/>
              <a:t>As a result, the long-run Phillips curve is vertical.</a:t>
            </a:r>
          </a:p>
        </p:txBody>
      </p:sp>
      <p:pic>
        <p:nvPicPr>
          <p:cNvPr id="6" name="Picture 3" descr="The figure shows a plot of the Phillips curve relationship in its long run form, which implies no tradeoff between unemployment and the inflation rate in the long run.  The graph is shown on a rectangular coordinate system.  The horizontal axis measures the unemployment rate in percentage terms; the values range from 0 but no numerical values are shown.  The vertical axis measures the inflation rate, in percent per year; the values start at 0 but no specific numerical values are displayed; rather, this shows the qualitative effects.  The long run Phillips relationship here shows a line that is perpendicular to the horizontal axis and is found at the natural rate of unemployment for the economy.  Two points are noted on the curve; one is labeled point A which is consistent with a low inflation rate; the second is point B and this is associated with a high inflation rate.  The scenario of explained by a pair of callouts.  Callout 1 states, indicating the vertical axis, “When the Fed increase the growth rate of the money supply, the rate of inflation increases, …” Callout 2 completes the point: “… but unemployment remains at its natural rate in the long run.”">
            <a:extLst>
              <a:ext uri="{FF2B5EF4-FFF2-40B4-BE49-F238E27FC236}">
                <a16:creationId xmlns:a16="http://schemas.microsoft.com/office/drawing/2014/main" id="{4F1A8246-F704-4736-96EA-1B8C5F346315}"/>
              </a:ext>
            </a:extLst>
          </p:cNvPr>
          <p:cNvPicPr>
            <a:picLocks noGrp="1" noChangeAspect="1"/>
          </p:cNvPicPr>
          <p:nvPr>
            <p:ph sz="half" idx="2"/>
          </p:nvPr>
        </p:nvPicPr>
        <p:blipFill>
          <a:blip r:embed="rId2"/>
          <a:stretch>
            <a:fillRect/>
          </a:stretch>
        </p:blipFill>
        <p:spPr>
          <a:xfrm>
            <a:off x="5355773" y="1766889"/>
            <a:ext cx="6603587" cy="3657600"/>
          </a:xfrm>
        </p:spPr>
      </p:pic>
    </p:spTree>
    <p:extLst>
      <p:ext uri="{BB962C8B-B14F-4D97-AF65-F5344CB8AC3E}">
        <p14:creationId xmlns:p14="http://schemas.microsoft.com/office/powerpoint/2010/main" val="353397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CBFF4-C69C-3B5D-DDB0-37F12D043664}"/>
              </a:ext>
            </a:extLst>
          </p:cNvPr>
          <p:cNvSpPr>
            <a:spLocks noGrp="1"/>
          </p:cNvSpPr>
          <p:nvPr>
            <p:ph type="title"/>
          </p:nvPr>
        </p:nvSpPr>
        <p:spPr/>
        <p:txBody>
          <a:bodyPr/>
          <a:lstStyle/>
          <a:p>
            <a:r>
              <a:rPr lang="en-US" dirty="0"/>
              <a:t>Vertical Long-Run Phillips Curve (1 of 2)</a:t>
            </a:r>
          </a:p>
        </p:txBody>
      </p:sp>
      <p:sp>
        <p:nvSpPr>
          <p:cNvPr id="3" name="Content Placeholder 2">
            <a:extLst>
              <a:ext uri="{FF2B5EF4-FFF2-40B4-BE49-F238E27FC236}">
                <a16:creationId xmlns:a16="http://schemas.microsoft.com/office/drawing/2014/main" id="{4CCC059B-D584-6E0C-9A2A-B7E7B6D71AC7}"/>
              </a:ext>
            </a:extLst>
          </p:cNvPr>
          <p:cNvSpPr>
            <a:spLocks noGrp="1"/>
          </p:cNvSpPr>
          <p:nvPr>
            <p:ph idx="1"/>
          </p:nvPr>
        </p:nvSpPr>
        <p:spPr/>
        <p:txBody>
          <a:bodyPr/>
          <a:lstStyle/>
          <a:p>
            <a:r>
              <a:rPr lang="en-US" altLang="en-US" dirty="0"/>
              <a:t>Vertical long-run Phillips curve is an expression of classical idea of monetary neutrality</a:t>
            </a:r>
          </a:p>
          <a:p>
            <a:r>
              <a:rPr lang="en-US" altLang="en-US" dirty="0"/>
              <a:t>Vertical long-run aggregate-supply curve and vertical long-run Phillips curve imply that monetary policy </a:t>
            </a:r>
          </a:p>
          <a:p>
            <a:pPr lvl="1">
              <a:buFont typeface="Arial" panose="020B0604020202020204" pitchFamily="34" charset="0"/>
              <a:buChar char="•"/>
            </a:pPr>
            <a:r>
              <a:rPr lang="en-US" altLang="en-US" dirty="0"/>
              <a:t>Influences nominal variables (price level and inflation rate) </a:t>
            </a:r>
          </a:p>
          <a:p>
            <a:pPr lvl="1">
              <a:buFont typeface="Arial" panose="020B0604020202020204" pitchFamily="34" charset="0"/>
              <a:buChar char="•"/>
            </a:pPr>
            <a:r>
              <a:rPr lang="en-US" altLang="en-US" dirty="0"/>
              <a:t>Does not influence real variables (output and unemployment)</a:t>
            </a:r>
          </a:p>
        </p:txBody>
      </p:sp>
    </p:spTree>
    <p:extLst>
      <p:ext uri="{BB962C8B-B14F-4D97-AF65-F5344CB8AC3E}">
        <p14:creationId xmlns:p14="http://schemas.microsoft.com/office/powerpoint/2010/main" val="464242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CBFF4-C69C-3B5D-DDB0-37F12D043664}"/>
              </a:ext>
            </a:extLst>
          </p:cNvPr>
          <p:cNvSpPr>
            <a:spLocks noGrp="1"/>
          </p:cNvSpPr>
          <p:nvPr>
            <p:ph type="title"/>
          </p:nvPr>
        </p:nvSpPr>
        <p:spPr/>
        <p:txBody>
          <a:bodyPr/>
          <a:lstStyle/>
          <a:p>
            <a:r>
              <a:rPr lang="en-US" dirty="0"/>
              <a:t>Vertical Long-Run Phillips Curve (2 of 2)</a:t>
            </a:r>
          </a:p>
        </p:txBody>
      </p:sp>
      <p:sp>
        <p:nvSpPr>
          <p:cNvPr id="3" name="Content Placeholder 2">
            <a:extLst>
              <a:ext uri="{FF2B5EF4-FFF2-40B4-BE49-F238E27FC236}">
                <a16:creationId xmlns:a16="http://schemas.microsoft.com/office/drawing/2014/main" id="{4CCC059B-D584-6E0C-9A2A-B7E7B6D71AC7}"/>
              </a:ext>
            </a:extLst>
          </p:cNvPr>
          <p:cNvSpPr>
            <a:spLocks noGrp="1"/>
          </p:cNvSpPr>
          <p:nvPr>
            <p:ph idx="1"/>
          </p:nvPr>
        </p:nvSpPr>
        <p:spPr/>
        <p:txBody>
          <a:bodyPr/>
          <a:lstStyle/>
          <a:p>
            <a:r>
              <a:rPr lang="en-US" altLang="en-US" dirty="0"/>
              <a:t>In the long run, regardless of monetary policy pursued by the Fed</a:t>
            </a:r>
          </a:p>
          <a:p>
            <a:pPr lvl="1">
              <a:buFont typeface="Arial" panose="020B0604020202020204" pitchFamily="34" charset="0"/>
              <a:buChar char="•"/>
            </a:pPr>
            <a:r>
              <a:rPr lang="en-US" altLang="en-US" dirty="0"/>
              <a:t>Output is at its natural level</a:t>
            </a:r>
          </a:p>
          <a:p>
            <a:pPr lvl="1">
              <a:buFont typeface="Arial" panose="020B0604020202020204" pitchFamily="34" charset="0"/>
              <a:buChar char="•"/>
            </a:pPr>
            <a:r>
              <a:rPr lang="en-US" altLang="en-US" dirty="0"/>
              <a:t>Unemployment is at its natural rate</a:t>
            </a:r>
            <a:endParaRPr lang="en-US" dirty="0"/>
          </a:p>
        </p:txBody>
      </p:sp>
    </p:spTree>
    <p:extLst>
      <p:ext uri="{BB962C8B-B14F-4D97-AF65-F5344CB8AC3E}">
        <p14:creationId xmlns:p14="http://schemas.microsoft.com/office/powerpoint/2010/main" val="3370180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124904"/>
            <a:ext cx="11241915" cy="820533"/>
          </a:xfrm>
        </p:spPr>
        <p:txBody>
          <a:bodyPr/>
          <a:lstStyle/>
          <a:p>
            <a:r>
              <a:rPr lang="en-US" sz="2800" dirty="0"/>
              <a:t>Figure 4 How the Long-Run Phillips Curve Is Related to the Model of Aggregate Demand and Aggregate Supply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5042" y="1059543"/>
            <a:ext cx="11241915" cy="2045607"/>
          </a:xfrm>
        </p:spPr>
        <p:txBody>
          <a:bodyPr/>
          <a:lstStyle/>
          <a:p>
            <a:r>
              <a:rPr lang="en-US" sz="1800" b="0" dirty="0"/>
              <a:t>Panel (a) shows the model of aggregate demand and aggregate supply with a vertical aggregate-supply curve. When expansionary monetary policy shifts the aggregate-demand curve to the right from </a:t>
            </a:r>
            <a:r>
              <a:rPr lang="en-US" sz="1800" b="0" i="1" dirty="0"/>
              <a:t>AD</a:t>
            </a:r>
            <a:r>
              <a:rPr lang="en-US" sz="1800" b="0" i="1" baseline="-25000" dirty="0"/>
              <a:t>1</a:t>
            </a:r>
            <a:r>
              <a:rPr lang="en-US" sz="1800" b="0" dirty="0"/>
              <a:t> to </a:t>
            </a:r>
            <a:r>
              <a:rPr lang="en-US" sz="1800" b="0" i="1" dirty="0"/>
              <a:t>AD</a:t>
            </a:r>
            <a:r>
              <a:rPr lang="en-US" sz="1800" b="0" i="1" baseline="-25000" dirty="0"/>
              <a:t>2</a:t>
            </a:r>
            <a:r>
              <a:rPr lang="en-US" sz="1800" b="0" dirty="0"/>
              <a:t>, the equilibrium moves from point A to point B. The price level rises from </a:t>
            </a:r>
            <a:r>
              <a:rPr lang="en-US" sz="1800" b="0" i="1" dirty="0"/>
              <a:t>P</a:t>
            </a:r>
            <a:r>
              <a:rPr lang="en-US" sz="1800" b="0" i="1" baseline="-25000" dirty="0"/>
              <a:t>1</a:t>
            </a:r>
            <a:r>
              <a:rPr lang="en-US" sz="1800" b="0" dirty="0"/>
              <a:t> to </a:t>
            </a:r>
            <a:r>
              <a:rPr lang="en-US" sz="1800" b="0" i="1" dirty="0"/>
              <a:t>P</a:t>
            </a:r>
            <a:r>
              <a:rPr lang="en-US" sz="1800" b="0" i="1" baseline="-25000" dirty="0"/>
              <a:t>2</a:t>
            </a:r>
            <a:r>
              <a:rPr lang="en-US" sz="1800" b="0" dirty="0"/>
              <a:t>, while output remains the same. Panel (b) shows the long-run Phillips curve, which is vertical at the natural rate of unemployment. In the long run, expansionary monetary policy moves the economy from lower inflation (point A) to higher inflation (point B) without changing the rate of unemployment.</a:t>
            </a:r>
          </a:p>
        </p:txBody>
      </p:sp>
      <p:pic>
        <p:nvPicPr>
          <p:cNvPr id="6" name="Picture 3" descr="The figure shows the relationship between the aggregate demand and aggregate supply model and the long run Phillips curve.  This is shown with two panels.  Panel (a) is the model of aggregate demand-aggregate supply and is on a rectangular coordinate system.  The horizontal axis is the quantity of output, and the value starts at 0 with no specific numerical values shown.  The vertical axis is the price level, measured as an index value, and starts at 0 and with no numerical values shown, but relies on qualitative comparisons.  Two aggregate demand curves are plotted; one is Aggregate demand, or AD sub 1, and the second is labeled AD sub 2; both go down and to the right linearly and the two curves are parallel to each other, with the AD sub 2 is above and to the right of the AD sub 1. A Long run aggregate supply curve is plotted, and this curve is a line perpendicular to the horizontal axis at the natural rate of output. The point where the Long run aggregate supply curve intersects AD sub 1 is at point A, and this point is at a price level P sub 1. Where the Long run aggregate supply curve intersects aggregate demand curve AD sub 2 is at the point B, and this is at a price level of P sub 2.  Note that P sub 2 is a higher price level than that at P sub 1.   These points shown in panel (a) are consistent with the long run Phillips curve relationship which is depicted in panel (b).  Panel (b) is shown on a rectangular coordinate system.  The horizontal axis measures the unemployment rate in percentage terms; the values range from 0 with no numerical values shown.  The vertical axis measures the inflation rate, in percent per year; the values start at 0 and also shows no numerical values.     Point A here in panel (b) corresponds to the same point on panel (a), that is, at the natural rate of unemployment and lower inflation rate.  Similarly, point B corresponds to the same point on panel (a); in this case, at point B, the unemployment rate remains at the natural rate of unemployment but with a higher inflation rate.  This is explained by a set of callouts. Callout 1, indicating the shift in the aggregate demand curves on panel (a) states “An increase in the money supply increases aggregate demand, …”. Callout 2 continues this, indicating the price level on the vertical axis in panel (a), stating “… raises the price level, ….” Callout 3 highlights the corresponding effect in panel (b) on the vertical axis:  “ … and increases the inflation rate, ….”  Callout 4 concludes this, indicating the effects shown in both panels, stating: “… but leaves output at its natural level and unemployment at its natural rate.”">
            <a:extLst>
              <a:ext uri="{FF2B5EF4-FFF2-40B4-BE49-F238E27FC236}">
                <a16:creationId xmlns:a16="http://schemas.microsoft.com/office/drawing/2014/main" id="{C8E3212E-A99C-436C-BB5D-07FCA668C851}"/>
              </a:ext>
            </a:extLst>
          </p:cNvPr>
          <p:cNvPicPr>
            <a:picLocks noGrp="1" noChangeAspect="1"/>
          </p:cNvPicPr>
          <p:nvPr>
            <p:ph sz="half" idx="2"/>
          </p:nvPr>
        </p:nvPicPr>
        <p:blipFill>
          <a:blip r:embed="rId2"/>
          <a:stretch>
            <a:fillRect/>
          </a:stretch>
        </p:blipFill>
        <p:spPr>
          <a:xfrm>
            <a:off x="2643561" y="2882386"/>
            <a:ext cx="7949906" cy="3200400"/>
          </a:xfrm>
        </p:spPr>
      </p:pic>
    </p:spTree>
    <p:extLst>
      <p:ext uri="{BB962C8B-B14F-4D97-AF65-F5344CB8AC3E}">
        <p14:creationId xmlns:p14="http://schemas.microsoft.com/office/powerpoint/2010/main" val="27594243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1FA5-4449-B214-95F1-9646899E3C8D}"/>
              </a:ext>
            </a:extLst>
          </p:cNvPr>
          <p:cNvSpPr>
            <a:spLocks noGrp="1"/>
          </p:cNvSpPr>
          <p:nvPr>
            <p:ph type="title"/>
          </p:nvPr>
        </p:nvSpPr>
        <p:spPr/>
        <p:txBody>
          <a:bodyPr/>
          <a:lstStyle/>
          <a:p>
            <a:r>
              <a:rPr lang="en-US" dirty="0"/>
              <a:t>The Meaning of “Natural” (1 of 2)</a:t>
            </a:r>
          </a:p>
        </p:txBody>
      </p:sp>
      <p:sp>
        <p:nvSpPr>
          <p:cNvPr id="3" name="Content Placeholder 2">
            <a:extLst>
              <a:ext uri="{FF2B5EF4-FFF2-40B4-BE49-F238E27FC236}">
                <a16:creationId xmlns:a16="http://schemas.microsoft.com/office/drawing/2014/main" id="{BC815966-26A4-C92B-3E6F-BA0200400F63}"/>
              </a:ext>
            </a:extLst>
          </p:cNvPr>
          <p:cNvSpPr>
            <a:spLocks noGrp="1"/>
          </p:cNvSpPr>
          <p:nvPr>
            <p:ph idx="1"/>
          </p:nvPr>
        </p:nvSpPr>
        <p:spPr/>
        <p:txBody>
          <a:bodyPr/>
          <a:lstStyle/>
          <a:p>
            <a:r>
              <a:rPr lang="en-US" altLang="en-US" dirty="0"/>
              <a:t>Natural rate of unemployment</a:t>
            </a:r>
          </a:p>
          <a:p>
            <a:pPr lvl="1">
              <a:buFont typeface="Arial" panose="020B0604020202020204" pitchFamily="34" charset="0"/>
              <a:buChar char="•"/>
            </a:pPr>
            <a:r>
              <a:rPr lang="en-US" altLang="en-US" dirty="0"/>
              <a:t>Unemployment rate toward which economy gravitates in the long run</a:t>
            </a:r>
          </a:p>
          <a:p>
            <a:pPr lvl="1">
              <a:buFont typeface="Arial" panose="020B0604020202020204" pitchFamily="34" charset="0"/>
              <a:buChar char="•"/>
            </a:pPr>
            <a:r>
              <a:rPr lang="en-US" altLang="en-US" dirty="0"/>
              <a:t>Not necessarily socially desirable</a:t>
            </a:r>
          </a:p>
          <a:p>
            <a:pPr lvl="1">
              <a:buFont typeface="Arial" panose="020B0604020202020204" pitchFamily="34" charset="0"/>
              <a:buChar char="•"/>
            </a:pPr>
            <a:r>
              <a:rPr lang="en-US" altLang="en-US" dirty="0"/>
              <a:t>Not constant over time</a:t>
            </a:r>
          </a:p>
          <a:p>
            <a:pPr lvl="1">
              <a:buFont typeface="Arial" panose="020B0604020202020204" pitchFamily="34" charset="0"/>
              <a:buChar char="•"/>
            </a:pPr>
            <a:r>
              <a:rPr lang="en-US" dirty="0"/>
              <a:t>Beyond influence of monetary policy</a:t>
            </a:r>
            <a:endParaRPr lang="en-US" altLang="en-US" dirty="0"/>
          </a:p>
        </p:txBody>
      </p:sp>
    </p:spTree>
    <p:extLst>
      <p:ext uri="{BB962C8B-B14F-4D97-AF65-F5344CB8AC3E}">
        <p14:creationId xmlns:p14="http://schemas.microsoft.com/office/powerpoint/2010/main" val="281199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1FA5-4449-B214-95F1-9646899E3C8D}"/>
              </a:ext>
            </a:extLst>
          </p:cNvPr>
          <p:cNvSpPr>
            <a:spLocks noGrp="1"/>
          </p:cNvSpPr>
          <p:nvPr>
            <p:ph type="title"/>
          </p:nvPr>
        </p:nvSpPr>
        <p:spPr/>
        <p:txBody>
          <a:bodyPr/>
          <a:lstStyle/>
          <a:p>
            <a:r>
              <a:rPr lang="en-US" dirty="0"/>
              <a:t>The Meaning of “Natural” (2 of 2)</a:t>
            </a:r>
          </a:p>
        </p:txBody>
      </p:sp>
      <p:sp>
        <p:nvSpPr>
          <p:cNvPr id="3" name="Content Placeholder 2">
            <a:extLst>
              <a:ext uri="{FF2B5EF4-FFF2-40B4-BE49-F238E27FC236}">
                <a16:creationId xmlns:a16="http://schemas.microsoft.com/office/drawing/2014/main" id="{BC815966-26A4-C92B-3E6F-BA0200400F63}"/>
              </a:ext>
            </a:extLst>
          </p:cNvPr>
          <p:cNvSpPr>
            <a:spLocks noGrp="1"/>
          </p:cNvSpPr>
          <p:nvPr>
            <p:ph idx="1"/>
          </p:nvPr>
        </p:nvSpPr>
        <p:spPr/>
        <p:txBody>
          <a:bodyPr/>
          <a:lstStyle/>
          <a:p>
            <a:r>
              <a:rPr lang="en-US" altLang="en-US" dirty="0"/>
              <a:t>Labor-market policies can affect natural rate of unemployment</a:t>
            </a:r>
          </a:p>
          <a:p>
            <a:r>
              <a:rPr lang="en-US" altLang="en-US" dirty="0"/>
              <a:t>If policy change reduces natural rate of unemployment</a:t>
            </a:r>
          </a:p>
          <a:p>
            <a:pPr lvl="1">
              <a:buFont typeface="Arial" panose="020B0604020202020204" pitchFamily="34" charset="0"/>
              <a:buChar char="•"/>
            </a:pPr>
            <a:r>
              <a:rPr lang="en-US" altLang="en-US" dirty="0"/>
              <a:t>Long-run Phillips curve shifts left</a:t>
            </a:r>
          </a:p>
          <a:p>
            <a:pPr lvl="1">
              <a:buFont typeface="Arial" panose="020B0604020202020204" pitchFamily="34" charset="0"/>
              <a:buChar char="•"/>
            </a:pPr>
            <a:r>
              <a:rPr lang="en-US" altLang="en-US" dirty="0"/>
              <a:t>Long-run aggregate-supply curve shifts right</a:t>
            </a:r>
          </a:p>
          <a:p>
            <a:pPr lvl="1">
              <a:buFont typeface="Arial" panose="020B0604020202020204" pitchFamily="34" charset="0"/>
              <a:buChar char="•"/>
            </a:pPr>
            <a:r>
              <a:rPr lang="en-US" altLang="en-US" dirty="0"/>
              <a:t>For any given rate of money growth and inflation </a:t>
            </a:r>
          </a:p>
          <a:p>
            <a:pPr lvl="2">
              <a:buFont typeface="Arial" panose="020B0604020202020204" pitchFamily="34" charset="0"/>
              <a:buChar char="•"/>
            </a:pPr>
            <a:r>
              <a:rPr lang="en-US" altLang="en-US" dirty="0"/>
              <a:t>Lower unemployment</a:t>
            </a:r>
          </a:p>
          <a:p>
            <a:pPr lvl="2">
              <a:buFont typeface="Arial" panose="020B0604020202020204" pitchFamily="34" charset="0"/>
              <a:buChar char="•"/>
            </a:pPr>
            <a:r>
              <a:rPr lang="en-US" altLang="en-US" dirty="0"/>
              <a:t>Higher output</a:t>
            </a:r>
          </a:p>
        </p:txBody>
      </p:sp>
    </p:spTree>
    <p:extLst>
      <p:ext uri="{BB962C8B-B14F-4D97-AF65-F5344CB8AC3E}">
        <p14:creationId xmlns:p14="http://schemas.microsoft.com/office/powerpoint/2010/main" val="4085907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t>Chapter Objectives (1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a:xfrm>
            <a:off x="476843" y="1341120"/>
            <a:ext cx="11241915" cy="4509845"/>
          </a:xfrm>
        </p:spPr>
        <p:txBody>
          <a:bodyPr/>
          <a:lstStyle/>
          <a:p>
            <a:pPr>
              <a:spcBef>
                <a:spcPts val="800"/>
              </a:spcBef>
              <a:buNone/>
            </a:pPr>
            <a:r>
              <a:rPr lang="en-US" dirty="0"/>
              <a:t>By the end of this chapter, you should be able to:</a:t>
            </a:r>
          </a:p>
          <a:p>
            <a:pPr>
              <a:spcBef>
                <a:spcPts val="600"/>
              </a:spcBef>
              <a:spcAft>
                <a:spcPts val="600"/>
              </a:spcAft>
            </a:pPr>
            <a:r>
              <a:rPr lang="en-US" dirty="0"/>
              <a:t>Examine the trade-off between inflation and unemployment. </a:t>
            </a:r>
          </a:p>
          <a:p>
            <a:pPr>
              <a:spcBef>
                <a:spcPts val="600"/>
              </a:spcBef>
              <a:spcAft>
                <a:spcPts val="600"/>
              </a:spcAft>
            </a:pPr>
            <a:r>
              <a:rPr lang="en-US" dirty="0"/>
              <a:t>Derive the short-run Phillips curve, given a scenario on market outcomes.</a:t>
            </a:r>
          </a:p>
          <a:p>
            <a:pPr>
              <a:spcBef>
                <a:spcPts val="600"/>
              </a:spcBef>
              <a:spcAft>
                <a:spcPts val="600"/>
              </a:spcAft>
            </a:pPr>
            <a:r>
              <a:rPr lang="en-US" dirty="0"/>
              <a:t>Determine the effect of a change in monetary policy, given a graph of the short-run and long-run Phillips curve.</a:t>
            </a:r>
          </a:p>
          <a:p>
            <a:pPr>
              <a:spcBef>
                <a:spcPts val="600"/>
              </a:spcBef>
              <a:spcAft>
                <a:spcPts val="600"/>
              </a:spcAft>
            </a:pPr>
            <a:r>
              <a:rPr lang="en-US" dirty="0"/>
              <a:t>Contrast the slope of the short-run Phillips curve with the slope of the long-run Phillips curve.</a:t>
            </a:r>
          </a:p>
          <a:p>
            <a:pPr>
              <a:spcBef>
                <a:spcPts val="600"/>
              </a:spcBef>
              <a:spcAft>
                <a:spcPts val="600"/>
              </a:spcAft>
            </a:pPr>
            <a:r>
              <a:rPr lang="en-US" dirty="0"/>
              <a:t>Explain the relationship between expectations and inflation using the Phillips curve.</a:t>
            </a:r>
          </a:p>
        </p:txBody>
      </p:sp>
    </p:spTree>
    <p:extLst>
      <p:ext uri="{BB962C8B-B14F-4D97-AF65-F5344CB8AC3E}">
        <p14:creationId xmlns:p14="http://schemas.microsoft.com/office/powerpoint/2010/main" val="32531702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A4017-F925-31EF-F6D6-19A9031FA7CA}"/>
              </a:ext>
            </a:extLst>
          </p:cNvPr>
          <p:cNvSpPr>
            <a:spLocks noGrp="1"/>
          </p:cNvSpPr>
          <p:nvPr>
            <p:ph type="title"/>
          </p:nvPr>
        </p:nvSpPr>
        <p:spPr/>
        <p:txBody>
          <a:bodyPr/>
          <a:lstStyle/>
          <a:p>
            <a:r>
              <a:rPr lang="en-US" dirty="0"/>
              <a:t>Reconciling Theory and Evidence (1 of 2)</a:t>
            </a:r>
          </a:p>
        </p:txBody>
      </p:sp>
      <p:sp>
        <p:nvSpPr>
          <p:cNvPr id="3" name="Content Placeholder 2">
            <a:extLst>
              <a:ext uri="{FF2B5EF4-FFF2-40B4-BE49-F238E27FC236}">
                <a16:creationId xmlns:a16="http://schemas.microsoft.com/office/drawing/2014/main" id="{257B101A-DD88-28A9-822B-8EAE22BDA73F}"/>
              </a:ext>
            </a:extLst>
          </p:cNvPr>
          <p:cNvSpPr>
            <a:spLocks noGrp="1"/>
          </p:cNvSpPr>
          <p:nvPr>
            <p:ph idx="1"/>
          </p:nvPr>
        </p:nvSpPr>
        <p:spPr/>
        <p:txBody>
          <a:bodyPr/>
          <a:lstStyle/>
          <a:p>
            <a:r>
              <a:rPr lang="en-US" altLang="en-US" dirty="0"/>
              <a:t>Evidence (Phillips, Samuelson, Solow)</a:t>
            </a:r>
          </a:p>
          <a:p>
            <a:pPr lvl="1">
              <a:buFont typeface="Arial" panose="020B0604020202020204" pitchFamily="34" charset="0"/>
              <a:buChar char="•"/>
            </a:pPr>
            <a:r>
              <a:rPr lang="en-US" altLang="en-US" dirty="0"/>
              <a:t>Philips curve slopes downward  </a:t>
            </a:r>
          </a:p>
          <a:p>
            <a:r>
              <a:rPr lang="en-US" altLang="en-US" dirty="0"/>
              <a:t>Theory (Friedman and Phelps)</a:t>
            </a:r>
          </a:p>
          <a:p>
            <a:pPr lvl="1">
              <a:buFont typeface="Arial" panose="020B0604020202020204" pitchFamily="34" charset="0"/>
              <a:buChar char="•"/>
            </a:pPr>
            <a:r>
              <a:rPr lang="en-US" altLang="en-US" dirty="0"/>
              <a:t>Philips curve is vertical in the long run</a:t>
            </a:r>
          </a:p>
          <a:p>
            <a:r>
              <a:rPr lang="en-US" altLang="en-US" dirty="0"/>
              <a:t>Friedman and Phelps bridged gap between theory and evidence by introducing expected inflation</a:t>
            </a:r>
          </a:p>
          <a:p>
            <a:pPr lvl="1">
              <a:buFont typeface="Arial" panose="020B0604020202020204" pitchFamily="34" charset="0"/>
              <a:buChar char="•"/>
            </a:pPr>
            <a:r>
              <a:rPr lang="en-US" altLang="en-US" dirty="0"/>
              <a:t>Expected inflation: Measure of how much people expect price level to change </a:t>
            </a:r>
          </a:p>
        </p:txBody>
      </p:sp>
    </p:spTree>
    <p:extLst>
      <p:ext uri="{BB962C8B-B14F-4D97-AF65-F5344CB8AC3E}">
        <p14:creationId xmlns:p14="http://schemas.microsoft.com/office/powerpoint/2010/main" val="37296182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A4017-F925-31EF-F6D6-19A9031FA7CA}"/>
              </a:ext>
            </a:extLst>
          </p:cNvPr>
          <p:cNvSpPr>
            <a:spLocks noGrp="1"/>
          </p:cNvSpPr>
          <p:nvPr>
            <p:ph type="title"/>
          </p:nvPr>
        </p:nvSpPr>
        <p:spPr/>
        <p:txBody>
          <a:bodyPr/>
          <a:lstStyle/>
          <a:p>
            <a:r>
              <a:rPr lang="en-US" dirty="0"/>
              <a:t>Reconciling Theory and Evidence (2 of 2) </a:t>
            </a:r>
          </a:p>
        </p:txBody>
      </p:sp>
      <p:sp>
        <p:nvSpPr>
          <p:cNvPr id="3" name="Content Placeholder 2">
            <a:extLst>
              <a:ext uri="{FF2B5EF4-FFF2-40B4-BE49-F238E27FC236}">
                <a16:creationId xmlns:a16="http://schemas.microsoft.com/office/drawing/2014/main" id="{257B101A-DD88-28A9-822B-8EAE22BDA73F}"/>
              </a:ext>
            </a:extLst>
          </p:cNvPr>
          <p:cNvSpPr>
            <a:spLocks noGrp="1"/>
          </p:cNvSpPr>
          <p:nvPr>
            <p:ph idx="1"/>
          </p:nvPr>
        </p:nvSpPr>
        <p:spPr/>
        <p:txBody>
          <a:bodyPr/>
          <a:lstStyle/>
          <a:p>
            <a:r>
              <a:rPr lang="en-US" altLang="en-US" dirty="0"/>
              <a:t>Friedman and Phelps</a:t>
            </a:r>
          </a:p>
          <a:p>
            <a:pPr lvl="1">
              <a:buFont typeface="Arial" panose="020B0604020202020204" pitchFamily="34" charset="0"/>
              <a:buChar char="•"/>
            </a:pPr>
            <a:r>
              <a:rPr lang="en-US" altLang="en-US" dirty="0"/>
              <a:t>Short-run aggregate-supply curve slopes upward</a:t>
            </a:r>
          </a:p>
          <a:p>
            <a:pPr lvl="1">
              <a:buFont typeface="Arial" panose="020B0604020202020204" pitchFamily="34" charset="0"/>
              <a:buChar char="•"/>
            </a:pPr>
            <a:r>
              <a:rPr lang="en-US" altLang="en-US" dirty="0"/>
              <a:t>Long-run aggregate-supply curve is vertical</a:t>
            </a:r>
          </a:p>
          <a:p>
            <a:pPr lvl="1">
              <a:buFont typeface="Arial" panose="020B0604020202020204" pitchFamily="34" charset="0"/>
              <a:buChar char="•"/>
            </a:pPr>
            <a:r>
              <a:rPr lang="en-US" altLang="en-US" dirty="0"/>
              <a:t>Long-run Phillips curve is also vertical</a:t>
            </a:r>
          </a:p>
          <a:p>
            <a:pPr lvl="1">
              <a:buFont typeface="Arial" panose="020B0604020202020204" pitchFamily="34" charset="0"/>
              <a:buChar char="•"/>
            </a:pPr>
            <a:r>
              <a:rPr lang="en-US" altLang="en-US" dirty="0"/>
              <a:t>Expectations are key to understanding how short run and long run are related</a:t>
            </a:r>
          </a:p>
        </p:txBody>
      </p:sp>
    </p:spTree>
    <p:extLst>
      <p:ext uri="{BB962C8B-B14F-4D97-AF65-F5344CB8AC3E}">
        <p14:creationId xmlns:p14="http://schemas.microsoft.com/office/powerpoint/2010/main" val="2996471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AA854-130A-45EA-A264-ECE0E01EAF76}"/>
              </a:ext>
            </a:extLst>
          </p:cNvPr>
          <p:cNvSpPr>
            <a:spLocks noGrp="1"/>
          </p:cNvSpPr>
          <p:nvPr>
            <p:ph type="title"/>
          </p:nvPr>
        </p:nvSpPr>
        <p:spPr/>
        <p:txBody>
          <a:bodyPr/>
          <a:lstStyle/>
          <a:p>
            <a:r>
              <a:rPr lang="en-US" dirty="0"/>
              <a:t>The Short-Run Phillips Curve</a:t>
            </a:r>
          </a:p>
        </p:txBody>
      </p:sp>
      <p:graphicFrame>
        <p:nvGraphicFramePr>
          <p:cNvPr id="5" name="Object 2">
            <a:extLst>
              <a:ext uri="{FF2B5EF4-FFF2-40B4-BE49-F238E27FC236}">
                <a16:creationId xmlns:a16="http://schemas.microsoft.com/office/drawing/2014/main" id="{6324B91E-2C9B-46FE-AF77-24D8E5BE35E7}"/>
              </a:ext>
              <a:ext uri="{C183D7F6-B498-43B3-948B-1728B52AA6E4}">
                <adec:decorative xmlns:adec="http://schemas.microsoft.com/office/drawing/2017/decorative" xmlns="" val="1"/>
              </a:ext>
            </a:extLst>
          </p:cNvPr>
          <p:cNvGraphicFramePr>
            <a:graphicFrameLocks noGrp="1" noChangeAspect="1"/>
          </p:cNvGraphicFramePr>
          <p:nvPr>
            <p:ph sz="half" idx="1"/>
            <p:extLst>
              <p:ext uri="{D42A27DB-BD31-4B8C-83A1-F6EECF244321}">
                <p14:modId xmlns:p14="http://schemas.microsoft.com/office/powerpoint/2010/main" val="3885555909"/>
              </p:ext>
            </p:extLst>
          </p:nvPr>
        </p:nvGraphicFramePr>
        <p:xfrm>
          <a:off x="2019300" y="1765089"/>
          <a:ext cx="8153400" cy="711200"/>
        </p:xfrm>
        <a:graphic>
          <a:graphicData uri="http://schemas.openxmlformats.org/presentationml/2006/ole">
            <mc:AlternateContent xmlns:mc="http://schemas.openxmlformats.org/markup-compatibility/2006">
              <mc:Choice xmlns:v="urn:schemas-microsoft-com:vml" Requires="v">
                <p:oleObj spid="_x0000_s2067" name="Equation" r:id="rId3" imgW="8153280" imgH="711000" progId="Equation.DSMT4">
                  <p:embed/>
                </p:oleObj>
              </mc:Choice>
              <mc:Fallback>
                <p:oleObj name="Equation" r:id="rId3" imgW="8153280" imgH="711000" progId="Equation.DSMT4">
                  <p:embed/>
                  <p:pic>
                    <p:nvPicPr>
                      <p:cNvPr id="4" name="Object 3">
                        <a:extLst>
                          <a:ext uri="{FF2B5EF4-FFF2-40B4-BE49-F238E27FC236}">
                            <a16:creationId xmlns:a16="http://schemas.microsoft.com/office/drawing/2014/main" id="{14F8B568-9918-410B-9F37-9F832DB218CD}"/>
                          </a:ext>
                        </a:extLst>
                      </p:cNvPr>
                      <p:cNvPicPr/>
                      <p:nvPr/>
                    </p:nvPicPr>
                    <p:blipFill>
                      <a:blip r:embed="rId4"/>
                      <a:stretch>
                        <a:fillRect/>
                      </a:stretch>
                    </p:blipFill>
                    <p:spPr>
                      <a:xfrm>
                        <a:off x="2019300" y="1765089"/>
                        <a:ext cx="8153400" cy="711200"/>
                      </a:xfrm>
                      <a:prstGeom prst="rect">
                        <a:avLst/>
                      </a:prstGeom>
                    </p:spPr>
                  </p:pic>
                </p:oleObj>
              </mc:Fallback>
            </mc:AlternateContent>
          </a:graphicData>
        </a:graphic>
      </p:graphicFrame>
      <p:sp>
        <p:nvSpPr>
          <p:cNvPr id="4" name="Content Placeholder 3">
            <a:extLst>
              <a:ext uri="{FF2B5EF4-FFF2-40B4-BE49-F238E27FC236}">
                <a16:creationId xmlns:a16="http://schemas.microsoft.com/office/drawing/2014/main" id="{EA09DBBC-62E2-491D-9B7E-CAA256DBF233}"/>
              </a:ext>
            </a:extLst>
          </p:cNvPr>
          <p:cNvSpPr>
            <a:spLocks noGrp="1"/>
          </p:cNvSpPr>
          <p:nvPr>
            <p:ph sz="half" idx="2"/>
          </p:nvPr>
        </p:nvSpPr>
        <p:spPr>
          <a:xfrm>
            <a:off x="477012" y="2707105"/>
            <a:ext cx="11237976" cy="3469858"/>
          </a:xfrm>
        </p:spPr>
        <p:txBody>
          <a:bodyPr/>
          <a:lstStyle/>
          <a:p>
            <a:pPr lvl="0">
              <a:buClr>
                <a:srgbClr val="282F7C"/>
              </a:buClr>
            </a:pPr>
            <a:r>
              <a:rPr lang="en-US" dirty="0">
                <a:solidFill>
                  <a:srgbClr val="282F7C"/>
                </a:solidFill>
              </a:rPr>
              <a:t>Short run</a:t>
            </a:r>
          </a:p>
          <a:p>
            <a:pPr lvl="1">
              <a:buClr>
                <a:srgbClr val="282F7C"/>
              </a:buClr>
              <a:buFont typeface="Arial" panose="020B0604020202020204" pitchFamily="34" charset="0"/>
              <a:buChar char="•"/>
            </a:pPr>
            <a:r>
              <a:rPr lang="en-US" dirty="0">
                <a:solidFill>
                  <a:srgbClr val="282F7C"/>
                </a:solidFill>
              </a:rPr>
              <a:t>Fed can reduce unemployment-rate below the natural unemployment-rate by making inflation greater than expected</a:t>
            </a:r>
          </a:p>
          <a:p>
            <a:pPr lvl="0">
              <a:buClr>
                <a:srgbClr val="282F7C"/>
              </a:buClr>
            </a:pPr>
            <a:r>
              <a:rPr lang="en-US" dirty="0">
                <a:solidFill>
                  <a:srgbClr val="282F7C"/>
                </a:solidFill>
              </a:rPr>
              <a:t>Long run</a:t>
            </a:r>
          </a:p>
          <a:p>
            <a:pPr lvl="1">
              <a:buClr>
                <a:srgbClr val="282F7C"/>
              </a:buClr>
              <a:buFont typeface="Arial" panose="020B0604020202020204" pitchFamily="34" charset="0"/>
              <a:buChar char="•"/>
            </a:pPr>
            <a:r>
              <a:rPr lang="en-US" dirty="0">
                <a:solidFill>
                  <a:srgbClr val="282F7C"/>
                </a:solidFill>
              </a:rPr>
              <a:t>Expectations catch up to reality, unemployment-rate  goes back to natural  unemployment-rate whether inflation is high or low</a:t>
            </a:r>
          </a:p>
        </p:txBody>
      </p:sp>
    </p:spTree>
    <p:extLst>
      <p:ext uri="{BB962C8B-B14F-4D97-AF65-F5344CB8AC3E}">
        <p14:creationId xmlns:p14="http://schemas.microsoft.com/office/powerpoint/2010/main" val="3968279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a:xfrm>
            <a:off x="476843" y="184484"/>
            <a:ext cx="11241915" cy="1217447"/>
          </a:xfrm>
        </p:spPr>
        <p:txBody>
          <a:bodyPr/>
          <a:lstStyle/>
          <a:p>
            <a:r>
              <a:rPr lang="en-US" dirty="0"/>
              <a:t>Figure 5 How Expected Inflation Shifts the Short-Run Phillips Curve</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3" y="1518815"/>
            <a:ext cx="5542957" cy="4557131"/>
          </a:xfrm>
        </p:spPr>
        <p:txBody>
          <a:bodyPr/>
          <a:lstStyle/>
          <a:p>
            <a:pPr>
              <a:spcBef>
                <a:spcPts val="500"/>
              </a:spcBef>
              <a:spcAft>
                <a:spcPts val="500"/>
              </a:spcAft>
            </a:pPr>
            <a:r>
              <a:rPr lang="en-US" sz="1800" dirty="0"/>
              <a:t>The higher the expected rate of inflation, the higher the curve representing the short-run trade-off between inflation and unemployment will be. At point A, expected inflation and actual inflation are equal at a low rate, and unemployment is at its natural rate. If the Fed pursues an expansionary monetary policy, the economy moves from point A to point B in the short run.  At point B, expected inflation is still low, but actual inflation is high. Unemployment is below its natural rate. In the long run, expected inflation rises, and the economy moves to point C. At point C, expected inflation and actual inflation are both high, and unemployment is back to its natural rate. </a:t>
            </a:r>
          </a:p>
        </p:txBody>
      </p:sp>
      <p:pic>
        <p:nvPicPr>
          <p:cNvPr id="7" name="Picture 3" descr="The figure shows the Phillips curve relationship for both the short run and the long run and uses these curves to illustrate an action by policymakers to attempt use the tradeoff between inflation and unemployment to boost the economy.    The graph is shown on a rectangular coordinate system.  The horizontal axis measures the unemployment rate in percentage terms; the values range from 0 but no numerical values are shown.  The vertical axis measures the inflation rate, in percent per year; the values start at 0 but no specific numerical values are displayed; rather, this shows the qualitative effects.  The Long run Phillips curve is plotted as a line that is perpendicular to the horizontal axis and is at the natural rate of unemployment.   Two short run Phillips curves are plotted on the graph. Both go down linearly to the right and are parallel to each other.  An initial short run Phillips curve is shown and is labeled Short run Phillips curve with low expected inflation; the second short run curve is plotted above and to the right of the first curve; this second Phillips curve is the Short run Phillips curve with high expected inflation.  The scenario begins at point A, where the long run Phillips curve intersects the short run Phillips curve with low expected inflation.  From there, policymakers attempt to expand aggregate demand through monetary or fiscal policy actions. When this occurs, output rises and unemployment falls below the natural rate of unemployment, but in addition, the economy moves along this initial short run Phillips curve to a point B, where inflation is high.  This situation does not persist, because expected inflation is below the actual rate of inflation.  Over time—in the long run—expectations about inflation adjust to a higher level.  This shifts the short run Phillips curve out to a new level consistent with this higher rate of expected inflation.  On the diagram this is the second short run Phillips curve, labeled with “high expected inflation.”  The economy tracks back to the long run equilibrium, and unemployment returns to the natural rate of unemployment, but at a much higher inflation rate; this is shown as point C on the diagram, where the short run Phillips curve with high expected inflation intersects the Long run Phillips curve.  This is explanation with a pair of callouts.  Callout 1 points to the Short run Phillips curve with low expected inflation and states “Expansionary policy moves the economy up along the short run Phillips curve …”. Callout 2 completes the explanation, and points at the line between point B and point C on the graph, stating “…but in the long run, expected inflation rises, and the short run Phillips curve shifts to the right.”">
            <a:extLst>
              <a:ext uri="{FF2B5EF4-FFF2-40B4-BE49-F238E27FC236}">
                <a16:creationId xmlns:a16="http://schemas.microsoft.com/office/drawing/2014/main" id="{2C12AE79-0919-4B0C-8199-EE58B82D1434}"/>
              </a:ext>
            </a:extLst>
          </p:cNvPr>
          <p:cNvPicPr>
            <a:picLocks noGrp="1" noChangeAspect="1"/>
          </p:cNvPicPr>
          <p:nvPr>
            <p:ph sz="half" idx="2"/>
          </p:nvPr>
        </p:nvPicPr>
        <p:blipFill>
          <a:blip r:embed="rId2"/>
          <a:stretch>
            <a:fillRect/>
          </a:stretch>
        </p:blipFill>
        <p:spPr>
          <a:xfrm>
            <a:off x="6221146" y="1865369"/>
            <a:ext cx="5772147" cy="3933854"/>
          </a:xfrm>
        </p:spPr>
      </p:pic>
    </p:spTree>
    <p:extLst>
      <p:ext uri="{BB962C8B-B14F-4D97-AF65-F5344CB8AC3E}">
        <p14:creationId xmlns:p14="http://schemas.microsoft.com/office/powerpoint/2010/main" val="897076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B98E5-F2AB-15BF-8301-337E324CBC51}"/>
              </a:ext>
            </a:extLst>
          </p:cNvPr>
          <p:cNvSpPr>
            <a:spLocks noGrp="1"/>
          </p:cNvSpPr>
          <p:nvPr>
            <p:ph type="title"/>
          </p:nvPr>
        </p:nvSpPr>
        <p:spPr/>
        <p:txBody>
          <a:bodyPr/>
          <a:lstStyle/>
          <a:p>
            <a:r>
              <a:rPr lang="en-US" dirty="0"/>
              <a:t>Active Learning 1: A Numerical Example</a:t>
            </a:r>
          </a:p>
        </p:txBody>
      </p:sp>
      <p:sp>
        <p:nvSpPr>
          <p:cNvPr id="3" name="Content Placeholder 2">
            <a:extLst>
              <a:ext uri="{FF2B5EF4-FFF2-40B4-BE49-F238E27FC236}">
                <a16:creationId xmlns:a16="http://schemas.microsoft.com/office/drawing/2014/main" id="{CA938B62-21F9-9FF7-CD7C-B4853233F6B2}"/>
              </a:ext>
            </a:extLst>
          </p:cNvPr>
          <p:cNvSpPr>
            <a:spLocks noGrp="1"/>
          </p:cNvSpPr>
          <p:nvPr>
            <p:ph idx="1"/>
          </p:nvPr>
        </p:nvSpPr>
        <p:spPr/>
        <p:txBody>
          <a:bodyPr/>
          <a:lstStyle/>
          <a:p>
            <a:pPr>
              <a:spcBef>
                <a:spcPts val="500"/>
              </a:spcBef>
              <a:spcAft>
                <a:spcPts val="500"/>
              </a:spcAft>
            </a:pPr>
            <a:r>
              <a:rPr lang="en-US" dirty="0"/>
              <a:t>Natural rate of unemployment = 5%; Expected inflation = 2%; </a:t>
            </a:r>
            <a:r>
              <a:rPr lang="en-US" i="1" dirty="0"/>
              <a:t>a</a:t>
            </a:r>
            <a:r>
              <a:rPr lang="en-US" dirty="0"/>
              <a:t> = 0.5</a:t>
            </a:r>
          </a:p>
          <a:p>
            <a:pPr marL="914400" lvl="1" indent="-457200">
              <a:spcAft>
                <a:spcPts val="500"/>
              </a:spcAft>
              <a:buFont typeface="+mj-lt"/>
              <a:buAutoNum type="alphaUcPeriod"/>
            </a:pPr>
            <a:r>
              <a:rPr lang="en-US" dirty="0"/>
              <a:t>Plot the long-run Phillips curve</a:t>
            </a:r>
          </a:p>
          <a:p>
            <a:pPr marL="914400" lvl="1" indent="-457200">
              <a:spcAft>
                <a:spcPts val="500"/>
              </a:spcAft>
              <a:buFont typeface="+mj-lt"/>
              <a:buAutoNum type="alphaUcPeriod"/>
            </a:pPr>
            <a:r>
              <a:rPr lang="en-US" dirty="0"/>
              <a:t>Find the unemployment-rate for each of these values of actual inflation: 0%, 6%</a:t>
            </a:r>
          </a:p>
          <a:p>
            <a:pPr lvl="2">
              <a:spcAft>
                <a:spcPts val="500"/>
              </a:spcAft>
              <a:buFont typeface="Arial" panose="020B0604020202020204" pitchFamily="34" charset="0"/>
              <a:buChar char="•"/>
            </a:pPr>
            <a:r>
              <a:rPr lang="en-US" dirty="0"/>
              <a:t>Sketch the short-run PC</a:t>
            </a:r>
          </a:p>
          <a:p>
            <a:pPr marL="914400" lvl="1" indent="-457200">
              <a:spcAft>
                <a:spcPts val="500"/>
              </a:spcAft>
              <a:buFont typeface="+mj-lt"/>
              <a:buAutoNum type="alphaUcPeriod"/>
            </a:pPr>
            <a:r>
              <a:rPr lang="en-US" dirty="0"/>
              <a:t>Suppose expected inflation rises to 4%</a:t>
            </a:r>
          </a:p>
          <a:p>
            <a:pPr lvl="2">
              <a:spcAft>
                <a:spcPts val="500"/>
              </a:spcAft>
              <a:buFont typeface="Arial" panose="020B0604020202020204" pitchFamily="34" charset="0"/>
              <a:buChar char="•"/>
            </a:pPr>
            <a:r>
              <a:rPr lang="en-US" dirty="0"/>
              <a:t>Repeat part B</a:t>
            </a:r>
          </a:p>
          <a:p>
            <a:pPr marL="914400" lvl="1" indent="-457200">
              <a:spcAft>
                <a:spcPts val="500"/>
              </a:spcAft>
              <a:buFont typeface="+mj-lt"/>
              <a:buAutoNum type="alphaUcPeriod"/>
            </a:pPr>
            <a:r>
              <a:rPr lang="en-US" dirty="0"/>
              <a:t>Instead, suppose the natural rate falls to 4%</a:t>
            </a:r>
          </a:p>
          <a:p>
            <a:pPr lvl="2">
              <a:spcAft>
                <a:spcPts val="500"/>
              </a:spcAft>
              <a:buFont typeface="Arial" panose="020B0604020202020204" pitchFamily="34" charset="0"/>
              <a:buChar char="•"/>
            </a:pPr>
            <a:r>
              <a:rPr lang="en-US" dirty="0"/>
              <a:t>Draw the new long-run Phillips curve, then repeat part B</a:t>
            </a:r>
          </a:p>
        </p:txBody>
      </p:sp>
    </p:spTree>
    <p:extLst>
      <p:ext uri="{BB962C8B-B14F-4D97-AF65-F5344CB8AC3E}">
        <p14:creationId xmlns:p14="http://schemas.microsoft.com/office/powerpoint/2010/main" val="3476296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D844A-F0D2-58B2-12FF-434DAB8CB7E1}"/>
              </a:ext>
            </a:extLst>
          </p:cNvPr>
          <p:cNvSpPr>
            <a:spLocks noGrp="1"/>
          </p:cNvSpPr>
          <p:nvPr>
            <p:ph type="title"/>
          </p:nvPr>
        </p:nvSpPr>
        <p:spPr/>
        <p:txBody>
          <a:bodyPr/>
          <a:lstStyle/>
          <a:p>
            <a:r>
              <a:rPr lang="en-US" dirty="0"/>
              <a:t>Active Learning 1: Answers</a:t>
            </a:r>
          </a:p>
        </p:txBody>
      </p:sp>
      <p:sp>
        <p:nvSpPr>
          <p:cNvPr id="3" name="Content Placeholder 2">
            <a:extLst>
              <a:ext uri="{FF2B5EF4-FFF2-40B4-BE49-F238E27FC236}">
                <a16:creationId xmlns:a16="http://schemas.microsoft.com/office/drawing/2014/main" id="{3CF1479B-31FF-8712-165A-5BBE30D66390}"/>
              </a:ext>
            </a:extLst>
          </p:cNvPr>
          <p:cNvSpPr>
            <a:spLocks noGrp="1"/>
          </p:cNvSpPr>
          <p:nvPr>
            <p:ph sz="half" idx="1"/>
          </p:nvPr>
        </p:nvSpPr>
        <p:spPr/>
        <p:txBody>
          <a:bodyPr/>
          <a:lstStyle/>
          <a:p>
            <a:r>
              <a:rPr lang="en-US" dirty="0"/>
              <a:t>An increase in expected inflation shifts PC to the right</a:t>
            </a:r>
          </a:p>
          <a:p>
            <a:r>
              <a:rPr lang="en-US" dirty="0"/>
              <a:t>A fall in the natural rate shifts both curves to the left</a:t>
            </a:r>
          </a:p>
        </p:txBody>
      </p:sp>
      <p:pic>
        <p:nvPicPr>
          <p:cNvPr id="29" name="Picture 3" title="Decorative Image">
            <a:extLst>
              <a:ext uri="{FF2B5EF4-FFF2-40B4-BE49-F238E27FC236}">
                <a16:creationId xmlns:a16="http://schemas.microsoft.com/office/drawing/2014/main" id="{B0A1C0D7-1095-4B6D-AF14-1A5DEA08C377}"/>
              </a:ext>
              <a:ext uri="{C183D7F6-B498-43B3-948B-1728B52AA6E4}">
                <adec:decorative xmlns:adec="http://schemas.microsoft.com/office/drawing/2017/decorative" xmlns="" val="1"/>
              </a:ext>
            </a:extLst>
          </p:cNvPr>
          <p:cNvPicPr>
            <a:picLocks noGrp="1" noChangeAspect="1"/>
          </p:cNvPicPr>
          <p:nvPr>
            <p:ph sz="half" idx="2"/>
          </p:nvPr>
        </p:nvPicPr>
        <p:blipFill>
          <a:blip r:embed="rId3"/>
          <a:stretch>
            <a:fillRect/>
          </a:stretch>
        </p:blipFill>
        <p:spPr>
          <a:xfrm>
            <a:off x="6360605" y="1217235"/>
            <a:ext cx="5352470" cy="4846320"/>
          </a:xfrm>
        </p:spPr>
      </p:pic>
    </p:spTree>
    <p:extLst>
      <p:ext uri="{BB962C8B-B14F-4D97-AF65-F5344CB8AC3E}">
        <p14:creationId xmlns:p14="http://schemas.microsoft.com/office/powerpoint/2010/main" val="3574872881"/>
      </p:ext>
    </p:extLst>
  </p:cSld>
  <p:clrMapOvr>
    <a:masterClrMapping/>
  </p:clrMapOvr>
  <p:extLst mod="1"/>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227F3-0AD3-E466-EFE1-833ED87B53D3}"/>
              </a:ext>
            </a:extLst>
          </p:cNvPr>
          <p:cNvSpPr>
            <a:spLocks noGrp="1"/>
          </p:cNvSpPr>
          <p:nvPr>
            <p:ph type="title"/>
          </p:nvPr>
        </p:nvSpPr>
        <p:spPr/>
        <p:txBody>
          <a:bodyPr/>
          <a:lstStyle/>
          <a:p>
            <a:r>
              <a:rPr lang="en-US" dirty="0"/>
              <a:t>The Natural Experiment for the Natural-Rate Hypothesis</a:t>
            </a:r>
          </a:p>
        </p:txBody>
      </p:sp>
      <p:sp>
        <p:nvSpPr>
          <p:cNvPr id="3" name="Content Placeholder 2">
            <a:extLst>
              <a:ext uri="{FF2B5EF4-FFF2-40B4-BE49-F238E27FC236}">
                <a16:creationId xmlns:a16="http://schemas.microsoft.com/office/drawing/2014/main" id="{1632C39E-E0FE-9ED4-3C80-15E168E526E0}"/>
              </a:ext>
            </a:extLst>
          </p:cNvPr>
          <p:cNvSpPr>
            <a:spLocks noGrp="1"/>
          </p:cNvSpPr>
          <p:nvPr>
            <p:ph idx="1"/>
          </p:nvPr>
        </p:nvSpPr>
        <p:spPr/>
        <p:txBody>
          <a:bodyPr/>
          <a:lstStyle/>
          <a:p>
            <a:r>
              <a:rPr lang="en-US" altLang="en-US" b="1" dirty="0">
                <a:solidFill>
                  <a:srgbClr val="C00000"/>
                </a:solidFill>
              </a:rPr>
              <a:t>Natural-rate hypothesis*</a:t>
            </a:r>
          </a:p>
          <a:p>
            <a:pPr lvl="1">
              <a:buFont typeface="Arial" panose="020B0604020202020204" pitchFamily="34" charset="0"/>
              <a:buChar char="•"/>
            </a:pPr>
            <a:r>
              <a:rPr lang="en-US" altLang="en-US" dirty="0"/>
              <a:t>Claim that unemployment eventually returns to its normal, or natural rate, regardless of the rate of inflation</a:t>
            </a:r>
          </a:p>
          <a:p>
            <a:pPr lvl="1">
              <a:buFont typeface="Arial" panose="020B0604020202020204" pitchFamily="34" charset="0"/>
              <a:buChar char="•"/>
            </a:pPr>
            <a:r>
              <a:rPr lang="en-US" altLang="en-US" dirty="0"/>
              <a:t>Predicted by Friedman and Phelps in 1968</a:t>
            </a:r>
          </a:p>
          <a:p>
            <a:pPr lvl="1">
              <a:buFont typeface="Arial" panose="020B0604020202020204" pitchFamily="34" charset="0"/>
              <a:buChar char="•"/>
            </a:pPr>
            <a:r>
              <a:rPr lang="en-US" altLang="en-US" dirty="0" err="1"/>
              <a:t>Invertedly</a:t>
            </a:r>
            <a:r>
              <a:rPr lang="en-US" altLang="en-US" dirty="0"/>
              <a:t> tested by policymakers in late 1960s, early 1970s</a:t>
            </a:r>
          </a:p>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0" marR="0" lvl="0" indent="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Work Sans"/>
              <a:ea typeface="+mn-ea"/>
              <a:cs typeface="+mn-cs"/>
            </a:endParaRPr>
          </a:p>
        </p:txBody>
      </p:sp>
    </p:spTree>
    <p:extLst>
      <p:ext uri="{BB962C8B-B14F-4D97-AF65-F5344CB8AC3E}">
        <p14:creationId xmlns:p14="http://schemas.microsoft.com/office/powerpoint/2010/main" val="807705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6 The Phillips Curve in the 1960s</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4" y="1825625"/>
            <a:ext cx="4913304" cy="4351338"/>
          </a:xfrm>
        </p:spPr>
        <p:txBody>
          <a:bodyPr/>
          <a:lstStyle/>
          <a:p>
            <a:pPr>
              <a:spcBef>
                <a:spcPts val="500"/>
              </a:spcBef>
              <a:spcAft>
                <a:spcPts val="500"/>
              </a:spcAft>
            </a:pPr>
            <a:r>
              <a:rPr lang="en-US" sz="2000" dirty="0"/>
              <a:t>This figure uses annual data from 1961 to 1968 on the unemployment rate and on the inflation rate (as measured by the GDP deflator) to show the negative relationship between inflation and unemployment.</a:t>
            </a:r>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r>
              <a:rPr lang="en-US" sz="1600" dirty="0"/>
              <a:t>Source: U.S. Department of Labor; U.S. Department of Commerce.</a:t>
            </a:r>
          </a:p>
        </p:txBody>
      </p:sp>
      <p:pic>
        <p:nvPicPr>
          <p:cNvPr id="8" name="Picture 3" descr="The figure shows a plot of data for the US during the 1960’s, using annual data, to illustrate the Phillips curve relationship.  This diagram is plotted on a rectangular coordinate system.  The horizontal axis is the unemployment rate, as a percentage value, and ranges from 0 up to 10%, in one unit increments.  The vertical axis measures the inflation rate, as a percent per year, using the GDP deflator; the values range from 0 up to 10%, in 2 unit increments.  The graph is a scatterplot, with points that are combinations of the unemployment rate and the inflation rate for each year from 1961 to 1968.  The shape of the scatterplot has a negative slope, with values that go down and to the right in an approximate regular curve. The combinations of approximate unemployment and inflation rates, in that order, are as follows. 1961: 6.6%, 1.3%; 1962: 5.5%, 1.4%; 1963: 5.6%, 1.2%; 1964: 5.2%, 1.6%; 1965: 4.4%, 1.8%; 1966: 3.8%, 3.2%; 1967: 3.7%, 3.0%; and 1968: 3.5%, 4.2%.">
            <a:extLst>
              <a:ext uri="{FF2B5EF4-FFF2-40B4-BE49-F238E27FC236}">
                <a16:creationId xmlns:a16="http://schemas.microsoft.com/office/drawing/2014/main" id="{B8C8D487-336C-43E4-9D4F-FFE0F2973E6B}"/>
              </a:ext>
            </a:extLst>
          </p:cNvPr>
          <p:cNvPicPr>
            <a:picLocks noGrp="1" noChangeAspect="1"/>
          </p:cNvPicPr>
          <p:nvPr>
            <p:ph sz="half" idx="2"/>
          </p:nvPr>
        </p:nvPicPr>
        <p:blipFill>
          <a:blip r:embed="rId2"/>
          <a:stretch>
            <a:fillRect/>
          </a:stretch>
        </p:blipFill>
        <p:spPr>
          <a:xfrm>
            <a:off x="5651416" y="1681242"/>
            <a:ext cx="5873966" cy="4262354"/>
          </a:xfrm>
        </p:spPr>
      </p:pic>
    </p:spTree>
    <p:extLst>
      <p:ext uri="{BB962C8B-B14F-4D97-AF65-F5344CB8AC3E}">
        <p14:creationId xmlns:p14="http://schemas.microsoft.com/office/powerpoint/2010/main" val="1478839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a:xfrm>
            <a:off x="238422" y="473245"/>
            <a:ext cx="11715157" cy="1217447"/>
          </a:xfrm>
        </p:spPr>
        <p:txBody>
          <a:bodyPr/>
          <a:lstStyle/>
          <a:p>
            <a:r>
              <a:rPr lang="en-US" dirty="0"/>
              <a:t>Figure 7 The Breakdown of the Phillips Curve</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p:txBody>
          <a:bodyPr/>
          <a:lstStyle/>
          <a:p>
            <a:pPr>
              <a:spcBef>
                <a:spcPts val="500"/>
              </a:spcBef>
              <a:spcAft>
                <a:spcPts val="500"/>
              </a:spcAft>
            </a:pPr>
            <a:r>
              <a:rPr lang="en-US" sz="1800" dirty="0"/>
              <a:t>This figure shows annual data from 1961 to 1973 on the unemployment rate and on the inflation rate (as measured by the GDP deflator). </a:t>
            </a:r>
          </a:p>
          <a:p>
            <a:pPr>
              <a:spcBef>
                <a:spcPts val="500"/>
              </a:spcBef>
              <a:spcAft>
                <a:spcPts val="500"/>
              </a:spcAft>
            </a:pPr>
            <a:r>
              <a:rPr lang="en-US" sz="1800" dirty="0"/>
              <a:t>The Phillips curve of the 1960s breaks down in the early 1970s, just as Friedman and Phelps had predicted. </a:t>
            </a:r>
          </a:p>
          <a:p>
            <a:pPr>
              <a:spcBef>
                <a:spcPts val="500"/>
              </a:spcBef>
              <a:spcAft>
                <a:spcPts val="500"/>
              </a:spcAft>
            </a:pPr>
            <a:r>
              <a:rPr lang="en-US" sz="1800" dirty="0"/>
              <a:t>Notice that the points labeled A, B, and C in this figure correspond roughly to the points in Figure 5.</a:t>
            </a: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endParaRPr lang="en-US" sz="1200" dirty="0"/>
          </a:p>
          <a:p>
            <a:pPr marL="0" indent="0">
              <a:spcBef>
                <a:spcPts val="0"/>
              </a:spcBef>
              <a:spcAft>
                <a:spcPts val="0"/>
              </a:spcAft>
              <a:buNone/>
            </a:pPr>
            <a:r>
              <a:rPr lang="en-US" sz="1200" dirty="0"/>
              <a:t>Source: U.S. Department of Labor; U.S. Department of Commerce.</a:t>
            </a:r>
          </a:p>
        </p:txBody>
      </p:sp>
      <p:pic>
        <p:nvPicPr>
          <p:cNvPr id="7" name="Picture 3" descr="The figure shows a plot of data for the US during the 1960’s, using annual data, to illustrate the Phillips curve relationship.  This diagram is plotted on a rectangular coordinate system.  The horizontal axis is the unemployment rate, as a percentage value, and ranges from 0 up to 10%, in one unit increments.  The vertical axis measures the inflation rate, as a percent per year, using the GDP deflator; the values range from 0 up to 10%, in 2 unit increments.  The graph is a scatterplot, with points that are combinations of the unemployment rate and the inflation rate for each year from 1961 to 1968.  The shape of the scatterplot has a negative slope, with values that go down and to the right in an approximate regular curve. The combinations of approximate unemployment and inflation rates, in that order, are as follows. 1961: 6.6%, 1.3%; 1962: 5.5%, 1.4%; 1963: 5.6%, 1.2%; 1964: 5.2%, 1.6%; 1965: 4.4%, 1.8%; 1966: 3.8%, 3.2%; 1967: 3.7%, 3.0%; and 1968: 3.5%, 4.2%.">
            <a:extLst>
              <a:ext uri="{FF2B5EF4-FFF2-40B4-BE49-F238E27FC236}">
                <a16:creationId xmlns:a16="http://schemas.microsoft.com/office/drawing/2014/main" id="{E445CCCE-3255-4B3E-B1E8-AA2B1FB89713}"/>
              </a:ext>
            </a:extLst>
          </p:cNvPr>
          <p:cNvPicPr>
            <a:picLocks noGrp="1" noChangeAspect="1"/>
          </p:cNvPicPr>
          <p:nvPr>
            <p:ph sz="half" idx="2"/>
          </p:nvPr>
        </p:nvPicPr>
        <p:blipFill>
          <a:blip r:embed="rId2"/>
          <a:stretch>
            <a:fillRect/>
          </a:stretch>
        </p:blipFill>
        <p:spPr>
          <a:xfrm>
            <a:off x="6100009" y="1825624"/>
            <a:ext cx="5757901" cy="4178133"/>
          </a:xfrm>
        </p:spPr>
      </p:pic>
    </p:spTree>
    <p:extLst>
      <p:ext uri="{BB962C8B-B14F-4D97-AF65-F5344CB8AC3E}">
        <p14:creationId xmlns:p14="http://schemas.microsoft.com/office/powerpoint/2010/main" val="2219690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22-3</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Shifts in the Phillips Curve: The Role of Supply Shocks</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35DC-232C-4319-AB7B-A66FDD0E4495}"/>
              </a:ext>
            </a:extLst>
          </p:cNvPr>
          <p:cNvSpPr>
            <a:spLocks noGrp="1"/>
          </p:cNvSpPr>
          <p:nvPr>
            <p:ph type="title"/>
          </p:nvPr>
        </p:nvSpPr>
        <p:spPr/>
        <p:txBody>
          <a:bodyPr/>
          <a:lstStyle/>
          <a:p>
            <a:r>
              <a:rPr lang="en-US" dirty="0"/>
              <a:t>Chapter Objectives (2 of 2)</a:t>
            </a:r>
          </a:p>
        </p:txBody>
      </p:sp>
      <p:sp>
        <p:nvSpPr>
          <p:cNvPr id="3" name="Content Placeholder 2">
            <a:extLst>
              <a:ext uri="{FF2B5EF4-FFF2-40B4-BE49-F238E27FC236}">
                <a16:creationId xmlns:a16="http://schemas.microsoft.com/office/drawing/2014/main" id="{A68E82C8-1783-4D5D-9D67-D22430B88DA4}"/>
              </a:ext>
            </a:extLst>
          </p:cNvPr>
          <p:cNvSpPr>
            <a:spLocks noGrp="1"/>
          </p:cNvSpPr>
          <p:nvPr>
            <p:ph idx="1"/>
          </p:nvPr>
        </p:nvSpPr>
        <p:spPr>
          <a:xfrm>
            <a:off x="476843" y="1442720"/>
            <a:ext cx="11241915" cy="4509845"/>
          </a:xfrm>
        </p:spPr>
        <p:txBody>
          <a:bodyPr/>
          <a:lstStyle/>
          <a:p>
            <a:pPr>
              <a:spcBef>
                <a:spcPts val="800"/>
              </a:spcBef>
            </a:pPr>
            <a:r>
              <a:rPr lang="en-US" dirty="0"/>
              <a:t>Explain why a natural rate of unemployment exists.</a:t>
            </a:r>
          </a:p>
          <a:p>
            <a:pPr>
              <a:spcBef>
                <a:spcPts val="800"/>
              </a:spcBef>
            </a:pPr>
            <a:r>
              <a:rPr lang="en-US" dirty="0"/>
              <a:t>Given a scenario on market outcomes, derive the long-run Phillips curve.</a:t>
            </a:r>
          </a:p>
          <a:p>
            <a:pPr>
              <a:spcBef>
                <a:spcPts val="800"/>
              </a:spcBef>
            </a:pPr>
            <a:r>
              <a:rPr lang="en-US" dirty="0"/>
              <a:t>Given data on the unemployment and inflation rate, determine what happened to the short-run Phillips curve over the 20th century.</a:t>
            </a:r>
          </a:p>
          <a:p>
            <a:pPr>
              <a:spcBef>
                <a:spcPts val="800"/>
              </a:spcBef>
            </a:pPr>
            <a:r>
              <a:rPr lang="en-US" dirty="0"/>
              <a:t>Calculate the sacrifice ratio given a country's inflation rate and total production. </a:t>
            </a:r>
          </a:p>
        </p:txBody>
      </p:sp>
    </p:spTree>
    <p:extLst>
      <p:ext uri="{BB962C8B-B14F-4D97-AF65-F5344CB8AC3E}">
        <p14:creationId xmlns:p14="http://schemas.microsoft.com/office/powerpoint/2010/main" val="3253170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F7C95-A97C-5626-3D0C-24EAD4F1CDB7}"/>
              </a:ext>
            </a:extLst>
          </p:cNvPr>
          <p:cNvSpPr>
            <a:spLocks noGrp="1"/>
          </p:cNvSpPr>
          <p:nvPr>
            <p:ph type="title"/>
          </p:nvPr>
        </p:nvSpPr>
        <p:spPr/>
        <p:txBody>
          <a:bodyPr/>
          <a:lstStyle/>
          <a:p>
            <a:r>
              <a:rPr lang="en-US" dirty="0"/>
              <a:t>Supply Shocks (1 of 2)</a:t>
            </a:r>
          </a:p>
        </p:txBody>
      </p:sp>
      <p:sp>
        <p:nvSpPr>
          <p:cNvPr id="3" name="Content Placeholder 2">
            <a:extLst>
              <a:ext uri="{FF2B5EF4-FFF2-40B4-BE49-F238E27FC236}">
                <a16:creationId xmlns:a16="http://schemas.microsoft.com/office/drawing/2014/main" id="{82B2F259-149D-42CC-2B28-150AF8E6BCB5}"/>
              </a:ext>
            </a:extLst>
          </p:cNvPr>
          <p:cNvSpPr>
            <a:spLocks noGrp="1"/>
          </p:cNvSpPr>
          <p:nvPr>
            <p:ph idx="1"/>
          </p:nvPr>
        </p:nvSpPr>
        <p:spPr/>
        <p:txBody>
          <a:bodyPr/>
          <a:lstStyle/>
          <a:p>
            <a:pPr marL="228600" marR="0" lvl="0" indent="-228600" algn="l" defTabSz="914400" rtl="0" eaLnBrk="1" fontAlgn="auto" latinLnBrk="0" hangingPunct="1">
              <a:lnSpc>
                <a:spcPct val="100000"/>
              </a:lnSpc>
              <a:spcBef>
                <a:spcPts val="1000"/>
              </a:spcBef>
              <a:spcAft>
                <a:spcPts val="800"/>
              </a:spcAft>
              <a:buClr>
                <a:srgbClr val="282F7C"/>
              </a:buClr>
              <a:buSzTx/>
              <a:buFont typeface="Arial" panose="020B0604020202020204" pitchFamily="34" charset="0"/>
              <a:buChar char="•"/>
              <a:tabLst/>
              <a:defRPr/>
            </a:pPr>
            <a:r>
              <a:rPr kumimoji="0" lang="en-US" altLang="en-US" sz="2000" b="1" i="0" u="none" strike="noStrike" kern="1200" cap="none" spc="0" normalizeH="0" baseline="0" noProof="0" dirty="0">
                <a:ln>
                  <a:noFill/>
                </a:ln>
                <a:solidFill>
                  <a:srgbClr val="C00000"/>
                </a:solidFill>
                <a:effectLst/>
                <a:uLnTx/>
                <a:uFillTx/>
                <a:latin typeface="Work Sans"/>
                <a:ea typeface="+mn-ea"/>
                <a:cs typeface="+mn-cs"/>
              </a:rPr>
              <a:t>Supply shock*</a:t>
            </a:r>
          </a:p>
          <a:p>
            <a:pPr marR="0" lvl="1" algn="l" defTabSz="914400" rtl="0" eaLnBrk="1" fontAlgn="auto" latinLnBrk="0" hangingPunct="1">
              <a:lnSpc>
                <a:spcPct val="100000"/>
              </a:lnSpc>
              <a:spcBef>
                <a:spcPts val="500"/>
              </a:spcBef>
              <a:spcAft>
                <a:spcPts val="800"/>
              </a:spcAft>
              <a:buClr>
                <a:srgbClr val="282F7C"/>
              </a:buClr>
              <a:buSzTx/>
              <a:buFont typeface="Arial" panose="020B0604020202020204" pitchFamily="34" charset="0"/>
              <a:buChar char="•"/>
              <a:tabLst/>
              <a:defRPr/>
            </a:pPr>
            <a:r>
              <a:rPr lang="en-US" altLang="en-US" sz="2000" dirty="0">
                <a:solidFill>
                  <a:srgbClr val="282F7C"/>
                </a:solidFill>
                <a:latin typeface="Work Sans"/>
              </a:rPr>
              <a:t>E</a:t>
            </a:r>
            <a:r>
              <a:rPr kumimoji="0" lang="en-US" altLang="en-US" sz="2000" b="0" i="0" u="none" strike="noStrike" kern="1200" cap="none" spc="0" normalizeH="0" baseline="0" noProof="0" dirty="0">
                <a:ln>
                  <a:noFill/>
                </a:ln>
                <a:solidFill>
                  <a:srgbClr val="282F7C"/>
                </a:solidFill>
                <a:effectLst/>
                <a:uLnTx/>
                <a:uFillTx/>
                <a:latin typeface="Work Sans"/>
                <a:ea typeface="+mn-ea"/>
                <a:cs typeface="+mn-cs"/>
              </a:rPr>
              <a:t>vent that directly alters firms’ costs and prices, shifting the economy’s aggregate-supply</a:t>
            </a:r>
            <a:r>
              <a:rPr lang="en-US" altLang="en-US" sz="2000" dirty="0">
                <a:solidFill>
                  <a:srgbClr val="282F7C"/>
                </a:solidFill>
                <a:latin typeface="Work Sans"/>
              </a:rPr>
              <a:t> </a:t>
            </a:r>
            <a:r>
              <a:rPr kumimoji="0" lang="en-US" altLang="en-US" sz="2000" b="0" i="0" u="none" strike="noStrike" kern="1200" cap="none" spc="0" normalizeH="0" baseline="0" noProof="0" dirty="0">
                <a:ln>
                  <a:noFill/>
                </a:ln>
                <a:solidFill>
                  <a:srgbClr val="282F7C"/>
                </a:solidFill>
                <a:effectLst/>
                <a:uLnTx/>
                <a:uFillTx/>
                <a:latin typeface="Work Sans"/>
                <a:ea typeface="+mn-ea"/>
                <a:cs typeface="+mn-cs"/>
              </a:rPr>
              <a:t>curve and thus the Phillips curve</a:t>
            </a:r>
          </a:p>
          <a:p>
            <a:r>
              <a:rPr lang="en-US" sz="2000" dirty="0">
                <a:solidFill>
                  <a:srgbClr val="282F7C"/>
                </a:solidFill>
                <a:latin typeface="Work Sans"/>
              </a:rPr>
              <a:t>For example, higher oil prices in 1974 and 1979</a:t>
            </a:r>
          </a:p>
          <a:p>
            <a:pPr lvl="1">
              <a:buFont typeface="Arial" panose="020B0604020202020204" pitchFamily="34" charset="0"/>
              <a:buChar char="•"/>
            </a:pPr>
            <a:r>
              <a:rPr lang="en-US" sz="2000" dirty="0">
                <a:solidFill>
                  <a:srgbClr val="282F7C"/>
                </a:solidFill>
                <a:latin typeface="Work Sans"/>
              </a:rPr>
              <a:t>1973: Fed chose to accommodate the first shock with faster money growth</a:t>
            </a:r>
          </a:p>
          <a:p>
            <a:pPr lvl="2">
              <a:buFont typeface="Arial" panose="020B0604020202020204" pitchFamily="34" charset="0"/>
              <a:buChar char="•"/>
            </a:pPr>
            <a:r>
              <a:rPr lang="en-US" sz="2000" dirty="0">
                <a:solidFill>
                  <a:srgbClr val="282F7C"/>
                </a:solidFill>
                <a:latin typeface="Work Sans"/>
              </a:rPr>
              <a:t>Result: Higher expected inflation, which further shifted Phillips curve</a:t>
            </a:r>
          </a:p>
          <a:p>
            <a:pPr lvl="1">
              <a:buFont typeface="Arial" panose="020B0604020202020204" pitchFamily="34" charset="0"/>
              <a:buChar char="•"/>
            </a:pPr>
            <a:r>
              <a:rPr lang="en-US" sz="2000" dirty="0">
                <a:solidFill>
                  <a:srgbClr val="282F7C"/>
                </a:solidFill>
                <a:latin typeface="Work Sans"/>
              </a:rPr>
              <a:t>1979: Oil prices surged again, worsening the Fed’s trade-off</a:t>
            </a:r>
          </a:p>
          <a:p>
            <a:pPr marL="0" marR="0" lvl="0" indent="0" algn="l" defTabSz="914400" rtl="0" eaLnBrk="1" fontAlgn="auto" latinLnBrk="0" hangingPunct="1">
              <a:lnSpc>
                <a:spcPct val="100000"/>
              </a:lnSpc>
              <a:spcBef>
                <a:spcPts val="4200"/>
              </a:spcBef>
              <a:spcAft>
                <a:spcPts val="8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endParaRPr kumimoji="0" lang="en-US" altLang="en-US" sz="2800" b="0" i="0" u="none" strike="noStrike" kern="1200" cap="none" spc="0" normalizeH="0" baseline="0" noProof="0" dirty="0">
              <a:ln>
                <a:noFill/>
              </a:ln>
              <a:solidFill>
                <a:srgbClr val="282F7C"/>
              </a:solidFill>
              <a:effectLst/>
              <a:uLnTx/>
              <a:uFillTx/>
              <a:latin typeface="Work Sans"/>
              <a:ea typeface="+mn-ea"/>
              <a:cs typeface="+mn-cs"/>
            </a:endParaRPr>
          </a:p>
        </p:txBody>
      </p:sp>
    </p:spTree>
    <p:extLst>
      <p:ext uri="{BB962C8B-B14F-4D97-AF65-F5344CB8AC3E}">
        <p14:creationId xmlns:p14="http://schemas.microsoft.com/office/powerpoint/2010/main" val="19603127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F7C95-A97C-5626-3D0C-24EAD4F1CDB7}"/>
              </a:ext>
            </a:extLst>
          </p:cNvPr>
          <p:cNvSpPr>
            <a:spLocks noGrp="1"/>
          </p:cNvSpPr>
          <p:nvPr>
            <p:ph type="title"/>
          </p:nvPr>
        </p:nvSpPr>
        <p:spPr/>
        <p:txBody>
          <a:bodyPr/>
          <a:lstStyle/>
          <a:p>
            <a:r>
              <a:rPr lang="en-US" dirty="0"/>
              <a:t>Supply Shocks (2 of 2) </a:t>
            </a:r>
          </a:p>
        </p:txBody>
      </p:sp>
      <p:sp>
        <p:nvSpPr>
          <p:cNvPr id="3" name="Content Placeholder 2">
            <a:extLst>
              <a:ext uri="{FF2B5EF4-FFF2-40B4-BE49-F238E27FC236}">
                <a16:creationId xmlns:a16="http://schemas.microsoft.com/office/drawing/2014/main" id="{82B2F259-149D-42CC-2B28-150AF8E6BCB5}"/>
              </a:ext>
            </a:extLst>
          </p:cNvPr>
          <p:cNvSpPr>
            <a:spLocks noGrp="1"/>
          </p:cNvSpPr>
          <p:nvPr>
            <p:ph idx="1"/>
          </p:nvPr>
        </p:nvSpPr>
        <p:spPr/>
        <p:txBody>
          <a:bodyPr/>
          <a:lstStyle/>
          <a:p>
            <a:r>
              <a:rPr lang="en-US" dirty="0">
                <a:solidFill>
                  <a:srgbClr val="282F7C"/>
                </a:solidFill>
                <a:latin typeface="Work Sans"/>
              </a:rPr>
              <a:t>An adverse supply shock, such as an increase in world oil prices, gives policymakers a less favorable trade-off between inflation and unemployment</a:t>
            </a:r>
          </a:p>
          <a:p>
            <a:r>
              <a:rPr lang="en-US" dirty="0">
                <a:solidFill>
                  <a:srgbClr val="282F7C"/>
                </a:solidFill>
                <a:latin typeface="Work Sans"/>
              </a:rPr>
              <a:t>After an adverse supply shock policymakers have to accept </a:t>
            </a:r>
          </a:p>
          <a:p>
            <a:pPr lvl="1">
              <a:buFont typeface="Arial" panose="020B0604020202020204" pitchFamily="34" charset="0"/>
              <a:buChar char="•"/>
            </a:pPr>
            <a:r>
              <a:rPr lang="en-US" dirty="0">
                <a:solidFill>
                  <a:srgbClr val="282F7C"/>
                </a:solidFill>
                <a:latin typeface="Work Sans"/>
              </a:rPr>
              <a:t>A higher rate of inflation for any given rate of unemployment, or </a:t>
            </a:r>
          </a:p>
          <a:p>
            <a:pPr lvl="1">
              <a:buFont typeface="Arial" panose="020B0604020202020204" pitchFamily="34" charset="0"/>
              <a:buChar char="•"/>
            </a:pPr>
            <a:r>
              <a:rPr lang="en-US" dirty="0">
                <a:solidFill>
                  <a:srgbClr val="282F7C"/>
                </a:solidFill>
                <a:latin typeface="Work Sans"/>
              </a:rPr>
              <a:t>A higher rate of unemployment for any given rate of inflation</a:t>
            </a: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p:txBody>
      </p:sp>
    </p:spTree>
    <p:extLst>
      <p:ext uri="{BB962C8B-B14F-4D97-AF65-F5344CB8AC3E}">
        <p14:creationId xmlns:p14="http://schemas.microsoft.com/office/powerpoint/2010/main" val="2188490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4FD8-811D-C04B-81FD-305D3568F6FB}"/>
              </a:ext>
            </a:extLst>
          </p:cNvPr>
          <p:cNvSpPr>
            <a:spLocks noGrp="1"/>
          </p:cNvSpPr>
          <p:nvPr>
            <p:ph type="title"/>
          </p:nvPr>
        </p:nvSpPr>
        <p:spPr>
          <a:xfrm>
            <a:off x="476843" y="136361"/>
            <a:ext cx="11241915" cy="574505"/>
          </a:xfrm>
        </p:spPr>
        <p:txBody>
          <a:bodyPr/>
          <a:lstStyle/>
          <a:p>
            <a:r>
              <a:rPr lang="en-US" sz="3200" dirty="0"/>
              <a:t>Figure 8 An Adverse Shock to Aggregate Supply</a:t>
            </a:r>
          </a:p>
        </p:txBody>
      </p:sp>
      <p:sp>
        <p:nvSpPr>
          <p:cNvPr id="3" name="Content Placeholder 2">
            <a:extLst>
              <a:ext uri="{FF2B5EF4-FFF2-40B4-BE49-F238E27FC236}">
                <a16:creationId xmlns:a16="http://schemas.microsoft.com/office/drawing/2014/main" id="{41D17C71-9629-B262-4B34-881E920892E5}"/>
              </a:ext>
            </a:extLst>
          </p:cNvPr>
          <p:cNvSpPr>
            <a:spLocks noGrp="1"/>
          </p:cNvSpPr>
          <p:nvPr>
            <p:ph sz="half" idx="1"/>
          </p:nvPr>
        </p:nvSpPr>
        <p:spPr>
          <a:xfrm>
            <a:off x="475042" y="726404"/>
            <a:ext cx="11241915" cy="2317585"/>
          </a:xfrm>
        </p:spPr>
        <p:txBody>
          <a:bodyPr vert="horz" lIns="91440" tIns="45720" rIns="91440" bIns="45720" rtlCol="0" anchor="t">
            <a:noAutofit/>
          </a:bodyPr>
          <a:lstStyle/>
          <a:p>
            <a:r>
              <a:rPr lang="en-US" sz="1800" b="0" dirty="0"/>
              <a:t>Panel (a) shows the model of aggregate demand and aggregate supply. When the aggregate-supply curve shifts to the left from </a:t>
            </a:r>
            <a:r>
              <a:rPr lang="en-US" sz="1800" b="0" i="1" dirty="0"/>
              <a:t>AS</a:t>
            </a:r>
            <a:r>
              <a:rPr lang="en-US" sz="1800" b="0" i="1" baseline="-25000" dirty="0"/>
              <a:t>1</a:t>
            </a:r>
            <a:r>
              <a:rPr lang="en-US" sz="1800" b="0" dirty="0"/>
              <a:t> to </a:t>
            </a:r>
            <a:r>
              <a:rPr lang="en-US" sz="1800" b="0" i="1" dirty="0"/>
              <a:t>AS</a:t>
            </a:r>
            <a:r>
              <a:rPr lang="en-US" sz="1800" b="0" i="1" baseline="-25000" dirty="0"/>
              <a:t>2</a:t>
            </a:r>
            <a:r>
              <a:rPr lang="en-US" sz="1800" b="0" dirty="0"/>
              <a:t>, the equilibrium moves from point A to point B. Output falls from </a:t>
            </a:r>
            <a:r>
              <a:rPr lang="en-US" sz="1800" b="0" i="1" dirty="0"/>
              <a:t>Y</a:t>
            </a:r>
            <a:r>
              <a:rPr lang="en-US" sz="1800" b="0" i="1" baseline="-25000" dirty="0"/>
              <a:t>1</a:t>
            </a:r>
            <a:r>
              <a:rPr lang="en-US" sz="1800" b="0" dirty="0"/>
              <a:t> to </a:t>
            </a:r>
            <a:r>
              <a:rPr lang="en-US" sz="1800" b="0" i="1" dirty="0"/>
              <a:t>Y</a:t>
            </a:r>
            <a:r>
              <a:rPr lang="en-US" sz="1800" b="0" i="1" baseline="-25000" dirty="0"/>
              <a:t>2</a:t>
            </a:r>
            <a:r>
              <a:rPr lang="en-US" sz="1800" b="0" dirty="0"/>
              <a:t>, and the price level rises from </a:t>
            </a:r>
            <a:r>
              <a:rPr lang="en-US" sz="1800" b="0" i="1" dirty="0"/>
              <a:t>P</a:t>
            </a:r>
            <a:r>
              <a:rPr lang="en-US" sz="1800" b="0" i="1" baseline="-25000" dirty="0"/>
              <a:t>1</a:t>
            </a:r>
            <a:r>
              <a:rPr lang="en-US" sz="1800" b="0" dirty="0"/>
              <a:t> to </a:t>
            </a:r>
            <a:r>
              <a:rPr lang="en-US" sz="1800" b="0" i="1" dirty="0"/>
              <a:t>P</a:t>
            </a:r>
            <a:r>
              <a:rPr lang="en-US" sz="1800" b="0" i="1" baseline="-25000" dirty="0"/>
              <a:t>2</a:t>
            </a:r>
            <a:r>
              <a:rPr lang="en-US" sz="1800" b="0" dirty="0"/>
              <a:t>. Panel (b) shows the short-run trade-off between inflation and unemployment. The adverse shift in aggregate supply moves the economy from a point with lower unemployment and lower inflation (point A) to a point with higher unemployment and higher inflation (point B). The short-run Phillips curve shifts to the right from </a:t>
            </a:r>
            <a:r>
              <a:rPr lang="en-US" sz="1800" b="0" i="1" dirty="0"/>
              <a:t>PC</a:t>
            </a:r>
            <a:r>
              <a:rPr lang="en-US" sz="1800" b="0" i="1" baseline="-25000" dirty="0"/>
              <a:t>1</a:t>
            </a:r>
            <a:r>
              <a:rPr lang="en-US" sz="1800" b="0" dirty="0"/>
              <a:t> to </a:t>
            </a:r>
            <a:r>
              <a:rPr lang="en-US" sz="1800" b="0" i="1" dirty="0"/>
              <a:t>PC</a:t>
            </a:r>
            <a:r>
              <a:rPr lang="en-US" sz="1800" b="0" i="1" baseline="-25000" dirty="0"/>
              <a:t>2</a:t>
            </a:r>
            <a:r>
              <a:rPr lang="en-US" sz="1800" b="0" dirty="0"/>
              <a:t>. Policymakers now face a worse set of options for inflation and unemployment.</a:t>
            </a:r>
          </a:p>
        </p:txBody>
      </p:sp>
      <p:pic>
        <p:nvPicPr>
          <p:cNvPr id="8" name="Picture 3" descr="The figure examines the relationship between the aggregate demand and aggregate supply model and the Phillips curve hypothesis.  This is shown with two panels.  Panel (a) is the model of aggregate demand-aggregate supply and is on a rectangular coordinate system.  The horizontal axis is the quantity of output, and the value starts at 0 with no specific numerical values shown.  The vertical axis is the price level, measured as an index value, and starts at 0 and with no numerical values shown, but relies on qualitative comparisons.  An aggregate demand curves is shown, and it goes down and to the right linearly. Two short run aggregate supply curves are plotted.  The initial aggregate supply curve, labeled AS sub 1, goes up and to the right; the second, labeled AS sub 2, also goes up and to the right.  AS sub 2 is to the left of and parallel to AS sub 1.  The point at which the aggregate demand intersects the initial aggregate supply curve AS sub 1, is labeled point A; at this point, output is at Y sub 1 and the price level is at price P sub 1.   From this point, the economy is hit with an event that adversely affects the costs of production for goods and services; this is usually referred to as a supply shock.  On the diagram, this shifts the aggregate supply from AS sub 1 to the left to AS sub 2.  Where AS sub 2 intersects the aggregate demand curve is a new equilibrium, one at the point labeled B, where the output level falls from Y sub 1 to Y sub 2, and the price level rises from P sub 1 to P sub 2.  This is tied to the diagram in the panel (b), which shows what happens to the Phillips curve as a consequence of the supply shock.  Panel (b) is shown on a rectangular coordinate system.  The horizontal axis measures the unemployment rate in percentage terms; the values range from 0 with no numerical values shown.  The vertical axis measures the inflation rate, in percent per year; the values start at 0 and shows no numerical values.   Two Phillips curve relationships are shown, an initial curve labeled Phillips curve PC sub 1; both are shown as going down and to the right linearly.  On the curve PC sub 1 there is a point labeled A, which is consistent with the initial situation in the aggregate demand-aggregate supply model presented in panel (a).  A second Phillips curve, to the right and parallel to the curve PC sub 1 is shown.  This second Phillips curve has a point labeled B, which is consistent with the point B on panel (a).  This scenario is explained by a series of callouts.   On panel (a), Callout 1 points to the shift of the aggregate supply curve to the left, and states: “An adverse shift in aggregate supply …”.  Callout 2 indicates an impact on output, pointing to the horizontal axis and states: “… lowers output …”. Callout 3 continues this, still on panel (a), pointing to the vertical axis, stating:  “… and raises the price level …” Callout 4 concludes this by pointing to the shift in the Phillips curves on panel (b) and states: “… giving policymakers a less favorable trade-off between unemployment and inflation.”">
            <a:extLst>
              <a:ext uri="{FF2B5EF4-FFF2-40B4-BE49-F238E27FC236}">
                <a16:creationId xmlns:a16="http://schemas.microsoft.com/office/drawing/2014/main" id="{E70C857D-3C1E-4701-A7A2-DBDD59C26779}"/>
              </a:ext>
            </a:extLst>
          </p:cNvPr>
          <p:cNvPicPr>
            <a:picLocks noGrp="1" noChangeAspect="1"/>
          </p:cNvPicPr>
          <p:nvPr>
            <p:ph sz="half" idx="2"/>
          </p:nvPr>
        </p:nvPicPr>
        <p:blipFill>
          <a:blip r:embed="rId2"/>
          <a:stretch>
            <a:fillRect/>
          </a:stretch>
        </p:blipFill>
        <p:spPr>
          <a:xfrm>
            <a:off x="2728894" y="2834200"/>
            <a:ext cx="8656235" cy="3200400"/>
          </a:xfrm>
        </p:spPr>
      </p:pic>
    </p:spTree>
    <p:extLst>
      <p:ext uri="{BB962C8B-B14F-4D97-AF65-F5344CB8AC3E}">
        <p14:creationId xmlns:p14="http://schemas.microsoft.com/office/powerpoint/2010/main" val="3603670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9 The Supply Shocks of the 1970s</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4" y="1825624"/>
            <a:ext cx="5442694" cy="4238291"/>
          </a:xfrm>
        </p:spPr>
        <p:txBody>
          <a:bodyPr/>
          <a:lstStyle/>
          <a:p>
            <a:pPr>
              <a:spcBef>
                <a:spcPts val="500"/>
              </a:spcBef>
              <a:spcAft>
                <a:spcPts val="500"/>
              </a:spcAft>
            </a:pPr>
            <a:r>
              <a:rPr lang="en-US" sz="2000" dirty="0"/>
              <a:t>This figure shows annual data from 1972 to 1981 on the unemployment rate and on the inflation rate (as measured by the GDP deflator). </a:t>
            </a:r>
          </a:p>
          <a:p>
            <a:pPr>
              <a:spcBef>
                <a:spcPts val="500"/>
              </a:spcBef>
              <a:spcAft>
                <a:spcPts val="500"/>
              </a:spcAft>
            </a:pPr>
            <a:r>
              <a:rPr lang="en-US" sz="2000" dirty="0"/>
              <a:t>In the periods 1973–1975 and 1978–1981, increases in world oil prices led to higher inflation and higher unemployment.</a:t>
            </a: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r>
              <a:rPr lang="en-US" sz="1400" dirty="0"/>
              <a:t>Source: U.S. Department of Labor; U.S. Department of Commerce.</a:t>
            </a:r>
          </a:p>
        </p:txBody>
      </p:sp>
      <p:pic>
        <p:nvPicPr>
          <p:cNvPr id="8" name="Picture 3" descr="A graph plotting unemployment rate in percent on the horizontal axis and inflation rate in percent per year on the vertical axis marks the two rates for 1972 to 1981. The curve resembles the letter E in lowercase (with the lower right point on the e being 1972 and the curve rejoining the segment between 1974 and 1975 in 1980). The approximate unemployment and inflation rates, in that order, are as follows. 1972: 5.6%, 4.2%; 1973: 4.9%, 5.7%; 1974: 5.6%, 8.8%; 1975: 8.4%, 9.4%; 1976: 7.8%, 5.9%; 1977: 7.0%, 6.2%; 1978: 6.0%, 7.7%; 1979: 5.8%, 8.6%; 1980: 7.2%, 9.2%; and 1981: 7.7%, 9.3%.">
            <a:extLst>
              <a:ext uri="{FF2B5EF4-FFF2-40B4-BE49-F238E27FC236}">
                <a16:creationId xmlns:a16="http://schemas.microsoft.com/office/drawing/2014/main" id="{C6039D80-CC77-43E7-926C-05088950D2A8}"/>
              </a:ext>
            </a:extLst>
          </p:cNvPr>
          <p:cNvPicPr>
            <a:picLocks noGrp="1" noChangeAspect="1"/>
          </p:cNvPicPr>
          <p:nvPr>
            <p:ph sz="half" idx="2"/>
          </p:nvPr>
        </p:nvPicPr>
        <p:blipFill>
          <a:blip r:embed="rId2"/>
          <a:stretch>
            <a:fillRect/>
          </a:stretch>
        </p:blipFill>
        <p:spPr>
          <a:xfrm>
            <a:off x="6152643" y="1741847"/>
            <a:ext cx="5723450" cy="4225814"/>
          </a:xfrm>
        </p:spPr>
      </p:pic>
    </p:spTree>
    <p:extLst>
      <p:ext uri="{BB962C8B-B14F-4D97-AF65-F5344CB8AC3E}">
        <p14:creationId xmlns:p14="http://schemas.microsoft.com/office/powerpoint/2010/main" val="3405866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22-4</a:t>
            </a:r>
          </a:p>
        </p:txBody>
      </p:sp>
      <p:sp>
        <p:nvSpPr>
          <p:cNvPr id="4" name="Subtitle 3">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The Cost of Reducing Inflation</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594DE-9C4F-12F8-50CD-8E542B1C32AF}"/>
              </a:ext>
            </a:extLst>
          </p:cNvPr>
          <p:cNvSpPr>
            <a:spLocks noGrp="1"/>
          </p:cNvSpPr>
          <p:nvPr>
            <p:ph type="title"/>
          </p:nvPr>
        </p:nvSpPr>
        <p:spPr/>
        <p:txBody>
          <a:bodyPr/>
          <a:lstStyle/>
          <a:p>
            <a:r>
              <a:rPr lang="en-US" dirty="0"/>
              <a:t>Disinflation and Deflation</a:t>
            </a:r>
          </a:p>
        </p:txBody>
      </p:sp>
      <p:sp>
        <p:nvSpPr>
          <p:cNvPr id="3" name="Content Placeholder 2">
            <a:extLst>
              <a:ext uri="{FF2B5EF4-FFF2-40B4-BE49-F238E27FC236}">
                <a16:creationId xmlns:a16="http://schemas.microsoft.com/office/drawing/2014/main" id="{80C8E8EE-404B-EE21-EBDA-1AE80FB3C353}"/>
              </a:ext>
            </a:extLst>
          </p:cNvPr>
          <p:cNvSpPr>
            <a:spLocks noGrp="1"/>
          </p:cNvSpPr>
          <p:nvPr>
            <p:ph idx="1"/>
          </p:nvPr>
        </p:nvSpPr>
        <p:spPr/>
        <p:txBody>
          <a:bodyPr/>
          <a:lstStyle/>
          <a:p>
            <a:r>
              <a:rPr lang="en-US" dirty="0"/>
              <a:t>Disinflation</a:t>
            </a:r>
          </a:p>
          <a:p>
            <a:pPr lvl="1">
              <a:buFont typeface="Arial" panose="020B0604020202020204" pitchFamily="34" charset="0"/>
              <a:buChar char="•"/>
            </a:pPr>
            <a:r>
              <a:rPr lang="en-US" dirty="0"/>
              <a:t>A reduction in the inflation rate </a:t>
            </a:r>
          </a:p>
          <a:p>
            <a:pPr algn="l"/>
            <a:r>
              <a:rPr lang="en-US" dirty="0"/>
              <a:t>Deflation</a:t>
            </a:r>
          </a:p>
          <a:p>
            <a:pPr lvl="1">
              <a:buFont typeface="Arial" panose="020B0604020202020204" pitchFamily="34" charset="0"/>
              <a:buChar char="•"/>
            </a:pPr>
            <a:r>
              <a:rPr lang="en-US" dirty="0"/>
              <a:t>A reduction in the price level</a:t>
            </a:r>
          </a:p>
        </p:txBody>
      </p:sp>
    </p:spTree>
    <p:extLst>
      <p:ext uri="{BB962C8B-B14F-4D97-AF65-F5344CB8AC3E}">
        <p14:creationId xmlns:p14="http://schemas.microsoft.com/office/powerpoint/2010/main" val="5500143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3AB8F-46DD-AD78-1474-0D04C6693A11}"/>
              </a:ext>
            </a:extLst>
          </p:cNvPr>
          <p:cNvSpPr>
            <a:spLocks noGrp="1"/>
          </p:cNvSpPr>
          <p:nvPr>
            <p:ph type="title"/>
          </p:nvPr>
        </p:nvSpPr>
        <p:spPr/>
        <p:txBody>
          <a:bodyPr/>
          <a:lstStyle/>
          <a:p>
            <a:r>
              <a:rPr lang="en-US" dirty="0"/>
              <a:t>Disinflationary Monetary Policy</a:t>
            </a:r>
          </a:p>
        </p:txBody>
      </p:sp>
      <p:sp>
        <p:nvSpPr>
          <p:cNvPr id="3" name="Content Placeholder 2">
            <a:extLst>
              <a:ext uri="{FF2B5EF4-FFF2-40B4-BE49-F238E27FC236}">
                <a16:creationId xmlns:a16="http://schemas.microsoft.com/office/drawing/2014/main" id="{1E7AF07B-244B-84B5-C2DD-F5146289A378}"/>
              </a:ext>
            </a:extLst>
          </p:cNvPr>
          <p:cNvSpPr>
            <a:spLocks noGrp="1"/>
          </p:cNvSpPr>
          <p:nvPr>
            <p:ph idx="1"/>
          </p:nvPr>
        </p:nvSpPr>
        <p:spPr/>
        <p:txBody>
          <a:bodyPr/>
          <a:lstStyle/>
          <a:p>
            <a:r>
              <a:rPr lang="en-US" dirty="0"/>
              <a:t>To reduce inflation</a:t>
            </a:r>
          </a:p>
          <a:p>
            <a:pPr lvl="1">
              <a:buFont typeface="Arial" panose="020B0604020202020204" pitchFamily="34" charset="0"/>
              <a:buChar char="•"/>
            </a:pPr>
            <a:r>
              <a:rPr lang="en-US" dirty="0"/>
              <a:t>Fed has to pursue contractionary monetary policy, which reduces aggregate demand</a:t>
            </a:r>
          </a:p>
          <a:p>
            <a:r>
              <a:rPr lang="en-US" dirty="0"/>
              <a:t>Short run: Output falls and unemployment rises</a:t>
            </a:r>
          </a:p>
          <a:p>
            <a:r>
              <a:rPr lang="en-US" dirty="0"/>
              <a:t>Long run: Output and unemployment return to their natural rates</a:t>
            </a:r>
          </a:p>
        </p:txBody>
      </p:sp>
    </p:spTree>
    <p:extLst>
      <p:ext uri="{BB962C8B-B14F-4D97-AF65-F5344CB8AC3E}">
        <p14:creationId xmlns:p14="http://schemas.microsoft.com/office/powerpoint/2010/main" val="19869571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a:xfrm>
            <a:off x="476843" y="208546"/>
            <a:ext cx="11241915" cy="1217447"/>
          </a:xfrm>
        </p:spPr>
        <p:txBody>
          <a:bodyPr/>
          <a:lstStyle/>
          <a:p>
            <a:r>
              <a:rPr lang="en-US" dirty="0"/>
              <a:t>Figure 10 Disinflationary Monetary Policy in the Short Run and Long Run</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3" y="1825625"/>
            <a:ext cx="5418631" cy="4351338"/>
          </a:xfrm>
        </p:spPr>
        <p:txBody>
          <a:bodyPr/>
          <a:lstStyle/>
          <a:p>
            <a:pPr>
              <a:spcBef>
                <a:spcPts val="500"/>
              </a:spcBef>
              <a:spcAft>
                <a:spcPts val="500"/>
              </a:spcAft>
            </a:pPr>
            <a:r>
              <a:rPr lang="en-US" sz="2000" dirty="0"/>
              <a:t>When the Fed pursues contractionary monetary policy to reduce inflation, the economy moves along a short-run Phillips curve from point A to point B. </a:t>
            </a:r>
          </a:p>
          <a:p>
            <a:pPr>
              <a:spcBef>
                <a:spcPts val="500"/>
              </a:spcBef>
              <a:spcAft>
                <a:spcPts val="500"/>
              </a:spcAft>
            </a:pPr>
            <a:r>
              <a:rPr lang="en-US" sz="2000" dirty="0"/>
              <a:t>Over time, expected inflation falls, and the short-run Phillips curve shifts downward. </a:t>
            </a:r>
          </a:p>
          <a:p>
            <a:pPr>
              <a:spcBef>
                <a:spcPts val="500"/>
              </a:spcBef>
              <a:spcAft>
                <a:spcPts val="500"/>
              </a:spcAft>
            </a:pPr>
            <a:r>
              <a:rPr lang="en-US" sz="2000" dirty="0"/>
              <a:t>When the economy reaches point C, unemployment is back at its natural rate.</a:t>
            </a:r>
            <a:endParaRPr lang="en-US" sz="1400" dirty="0"/>
          </a:p>
          <a:p>
            <a:pPr marL="0" indent="0">
              <a:spcBef>
                <a:spcPts val="0"/>
              </a:spcBef>
              <a:spcAft>
                <a:spcPts val="0"/>
              </a:spcAft>
              <a:buNone/>
            </a:pPr>
            <a:endParaRPr lang="en-US" sz="1600" dirty="0"/>
          </a:p>
          <a:p>
            <a:pPr marL="0" indent="0">
              <a:spcBef>
                <a:spcPts val="0"/>
              </a:spcBef>
              <a:spcAft>
                <a:spcPts val="0"/>
              </a:spcAft>
              <a:buNone/>
            </a:pPr>
            <a:r>
              <a:rPr lang="en-US" sz="1600" dirty="0"/>
              <a:t>Source: U.S. Department of Labor; U.S. Department of Commerce.</a:t>
            </a:r>
          </a:p>
        </p:txBody>
      </p:sp>
      <p:pic>
        <p:nvPicPr>
          <p:cNvPr id="7" name="Picture 3" descr="A graph plotting unemployment rate on the horizontal axis and inflation rate on the vertical axis shows two parallel downward sloping short-run Phillips curves for low and high expected inflation. The curve for low expected inflation is closer to the origin. The long-run Phillips curve is perpendicular to the horizontal axis at a point labeled “Natural rate of unemployment.” It passes through the short-run Phillips curves for high and low expected inflation at points A and C, respectively. Point B is marked lower (and to the right) on the high expected inflation curve at the same level as point C. Callouts describing the movement from A to B along the short-run Phillips curve, and the horizontal leftward movement from B to C, state, “Contractionary policy moves the economy down along the short-run Phillips curve … but in the long run, expected inflation falls, and the short-run Phillips curve shifts to the left.”">
            <a:extLst>
              <a:ext uri="{FF2B5EF4-FFF2-40B4-BE49-F238E27FC236}">
                <a16:creationId xmlns:a16="http://schemas.microsoft.com/office/drawing/2014/main" id="{F3EA2F46-11B9-4652-808A-5E75320AE5C5}"/>
              </a:ext>
            </a:extLst>
          </p:cNvPr>
          <p:cNvPicPr>
            <a:picLocks noGrp="1" noChangeAspect="1"/>
          </p:cNvPicPr>
          <p:nvPr>
            <p:ph sz="half" idx="2"/>
          </p:nvPr>
        </p:nvPicPr>
        <p:blipFill>
          <a:blip r:embed="rId2"/>
          <a:stretch>
            <a:fillRect/>
          </a:stretch>
        </p:blipFill>
        <p:spPr>
          <a:xfrm>
            <a:off x="6019800" y="1584992"/>
            <a:ext cx="5879432" cy="4364311"/>
          </a:xfrm>
        </p:spPr>
      </p:pic>
    </p:spTree>
    <p:extLst>
      <p:ext uri="{BB962C8B-B14F-4D97-AF65-F5344CB8AC3E}">
        <p14:creationId xmlns:p14="http://schemas.microsoft.com/office/powerpoint/2010/main" val="6781294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8B6E9-906D-9F13-9031-637285F705A5}"/>
              </a:ext>
            </a:extLst>
          </p:cNvPr>
          <p:cNvSpPr>
            <a:spLocks noGrp="1"/>
          </p:cNvSpPr>
          <p:nvPr>
            <p:ph type="title"/>
          </p:nvPr>
        </p:nvSpPr>
        <p:spPr/>
        <p:txBody>
          <a:bodyPr/>
          <a:lstStyle/>
          <a:p>
            <a:r>
              <a:rPr lang="en-US" dirty="0"/>
              <a:t>The Sacrifice Ratio (1 of 2)</a:t>
            </a:r>
          </a:p>
        </p:txBody>
      </p:sp>
      <p:sp>
        <p:nvSpPr>
          <p:cNvPr id="3" name="Content Placeholder 2">
            <a:extLst>
              <a:ext uri="{FF2B5EF4-FFF2-40B4-BE49-F238E27FC236}">
                <a16:creationId xmlns:a16="http://schemas.microsoft.com/office/drawing/2014/main" id="{ED215C6A-B4D9-66D8-B199-99F00D9A1523}"/>
              </a:ext>
            </a:extLst>
          </p:cNvPr>
          <p:cNvSpPr>
            <a:spLocks noGrp="1"/>
          </p:cNvSpPr>
          <p:nvPr>
            <p:ph idx="1"/>
          </p:nvPr>
        </p:nvSpPr>
        <p:spPr/>
        <p:txBody>
          <a:bodyPr/>
          <a:lstStyle/>
          <a:p>
            <a:r>
              <a:rPr lang="en-US" b="1" dirty="0">
                <a:solidFill>
                  <a:srgbClr val="C00000"/>
                </a:solidFill>
                <a:latin typeface="Work Sans"/>
              </a:rPr>
              <a:t>Sacrifice ratio*</a:t>
            </a:r>
          </a:p>
          <a:p>
            <a:pPr lvl="1">
              <a:buFont typeface="Arial" panose="020B0604020202020204" pitchFamily="34" charset="0"/>
              <a:buChar char="•"/>
            </a:pPr>
            <a:r>
              <a:rPr lang="en-US" dirty="0"/>
              <a:t>Number of percentage points of annual output lost in the process of reducing inflation by 1 percentage point</a:t>
            </a:r>
          </a:p>
          <a:p>
            <a:pPr lvl="1">
              <a:buFont typeface="Arial" panose="020B0604020202020204" pitchFamily="34" charset="0"/>
              <a:buChar char="•"/>
            </a:pPr>
            <a:r>
              <a:rPr lang="en-US" dirty="0"/>
              <a:t>Typical estimate: Sacrifice ratio of 5</a:t>
            </a:r>
          </a:p>
          <a:p>
            <a:pPr lvl="2">
              <a:buFont typeface="Arial" panose="020B0604020202020204" pitchFamily="34" charset="0"/>
              <a:buChar char="•"/>
            </a:pPr>
            <a:r>
              <a:rPr lang="en-US" dirty="0"/>
              <a:t>To reduce inflation rate 1%, must sacrifice 5% of a year’s output</a:t>
            </a:r>
          </a:p>
          <a:p>
            <a:pPr lvl="2"/>
            <a:endParaRPr lang="en-US" dirty="0"/>
          </a:p>
          <a:p>
            <a:pPr marL="0" marR="0" lvl="0" indent="0" algn="l" defTabSz="914400" rtl="0" eaLnBrk="1" fontAlgn="auto" latinLnBrk="0" hangingPunct="1">
              <a:lnSpc>
                <a:spcPct val="100000"/>
              </a:lnSpc>
              <a:spcBef>
                <a:spcPts val="500"/>
              </a:spcBef>
              <a:spcAft>
                <a:spcPts val="500"/>
              </a:spcAft>
              <a:buClr>
                <a:srgbClr val="282F7C"/>
              </a:buClr>
              <a:buSzTx/>
              <a:buFont typeface="Arial" panose="020B0604020202020204" pitchFamily="34" charset="0"/>
              <a:buNone/>
              <a:tabLst/>
              <a:defRPr/>
            </a:pP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0" marR="0" lvl="0" indent="0" algn="l" defTabSz="914400" rtl="0" eaLnBrk="1" fontAlgn="auto" latinLnBrk="0" hangingPunct="1">
              <a:lnSpc>
                <a:spcPct val="100000"/>
              </a:lnSpc>
              <a:spcBef>
                <a:spcPts val="500"/>
              </a:spcBef>
              <a:spcAft>
                <a:spcPts val="500"/>
              </a:spcAft>
              <a:buClr>
                <a:srgbClr val="282F7C"/>
              </a:buClr>
              <a:buSzTx/>
              <a:buFont typeface="Arial" panose="020B0604020202020204" pitchFamily="34" charset="0"/>
              <a:buNone/>
              <a:tabLst/>
              <a:defRPr/>
            </a:pPr>
            <a:endParaRPr lang="en-US" altLang="en-US" sz="1400" dirty="0">
              <a:solidFill>
                <a:srgbClr val="282F7C"/>
              </a:solidFill>
              <a:latin typeface="Work Sans"/>
            </a:endParaRPr>
          </a:p>
          <a:p>
            <a:pPr marL="0" marR="0" lvl="0" indent="0" algn="l" defTabSz="914400" rtl="0" eaLnBrk="1" fontAlgn="auto" latinLnBrk="0" hangingPunct="1">
              <a:lnSpc>
                <a:spcPct val="100000"/>
              </a:lnSpc>
              <a:spcBef>
                <a:spcPts val="500"/>
              </a:spcBef>
              <a:spcAft>
                <a:spcPts val="50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endParaRPr kumimoji="0" lang="en-US" sz="2800" b="0" i="0" u="none" strike="noStrike" kern="1200" cap="none" spc="0" normalizeH="0" baseline="0" noProof="0" dirty="0">
              <a:ln>
                <a:noFill/>
              </a:ln>
              <a:solidFill>
                <a:srgbClr val="282F7C"/>
              </a:solidFill>
              <a:effectLst/>
              <a:uLnTx/>
              <a:uFillTx/>
              <a:latin typeface="Work Sans"/>
              <a:ea typeface="+mn-ea"/>
              <a:cs typeface="+mn-cs"/>
            </a:endParaRPr>
          </a:p>
        </p:txBody>
      </p:sp>
    </p:spTree>
    <p:extLst>
      <p:ext uri="{BB962C8B-B14F-4D97-AF65-F5344CB8AC3E}">
        <p14:creationId xmlns:p14="http://schemas.microsoft.com/office/powerpoint/2010/main" val="40175166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BFEDF-1A3E-3765-0A79-CE54366CE509}"/>
              </a:ext>
            </a:extLst>
          </p:cNvPr>
          <p:cNvSpPr>
            <a:spLocks noGrp="1"/>
          </p:cNvSpPr>
          <p:nvPr>
            <p:ph type="title"/>
          </p:nvPr>
        </p:nvSpPr>
        <p:spPr/>
        <p:txBody>
          <a:bodyPr/>
          <a:lstStyle/>
          <a:p>
            <a:r>
              <a:rPr lang="en-US" dirty="0"/>
              <a:t>The Sacrifice Ratio (2 of 2)</a:t>
            </a:r>
          </a:p>
        </p:txBody>
      </p:sp>
      <p:sp>
        <p:nvSpPr>
          <p:cNvPr id="3" name="Content Placeholder 2">
            <a:extLst>
              <a:ext uri="{FF2B5EF4-FFF2-40B4-BE49-F238E27FC236}">
                <a16:creationId xmlns:a16="http://schemas.microsoft.com/office/drawing/2014/main" id="{9CB3F368-6E05-5B47-B225-6DCE5C0C9FDF}"/>
              </a:ext>
            </a:extLst>
          </p:cNvPr>
          <p:cNvSpPr>
            <a:spLocks noGrp="1"/>
          </p:cNvSpPr>
          <p:nvPr>
            <p:ph idx="1"/>
          </p:nvPr>
        </p:nvSpPr>
        <p:spPr/>
        <p:txBody>
          <a:bodyPr/>
          <a:lstStyle/>
          <a:p>
            <a:r>
              <a:rPr lang="en-US" dirty="0"/>
              <a:t>1979: 10% inflation</a:t>
            </a:r>
          </a:p>
          <a:p>
            <a:pPr lvl="1">
              <a:buFont typeface="Arial" panose="020B0604020202020204" pitchFamily="34" charset="0"/>
              <a:buChar char="•"/>
            </a:pPr>
            <a:r>
              <a:rPr lang="en-US" dirty="0"/>
              <a:t>To reduce inflation by 6% annual output would fall by 30% </a:t>
            </a:r>
          </a:p>
          <a:p>
            <a:r>
              <a:rPr lang="en-US" dirty="0"/>
              <a:t>Can spread cost over time: To reduce inflation by 6%</a:t>
            </a:r>
          </a:p>
          <a:p>
            <a:pPr lvl="1">
              <a:buFont typeface="Arial" panose="020B0604020202020204" pitchFamily="34" charset="0"/>
              <a:buChar char="•"/>
            </a:pPr>
            <a:r>
              <a:rPr lang="en-US" dirty="0"/>
              <a:t>Sacrifice 6% of output for 5 years</a:t>
            </a:r>
          </a:p>
          <a:p>
            <a:pPr lvl="1">
              <a:buFont typeface="Arial" panose="020B0604020202020204" pitchFamily="34" charset="0"/>
              <a:buChar char="•"/>
            </a:pPr>
            <a:r>
              <a:rPr lang="en-US" dirty="0"/>
              <a:t>Sacrifice 3% of output for 10 years</a:t>
            </a:r>
          </a:p>
        </p:txBody>
      </p:sp>
    </p:spTree>
    <p:extLst>
      <p:ext uri="{BB962C8B-B14F-4D97-AF65-F5344CB8AC3E}">
        <p14:creationId xmlns:p14="http://schemas.microsoft.com/office/powerpoint/2010/main" val="2819945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22-1</a:t>
            </a:r>
          </a:p>
        </p:txBody>
      </p:sp>
      <p:sp>
        <p:nvSpPr>
          <p:cNvPr id="4" name="Subtitle 2">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The Phillips Curve</a:t>
            </a:r>
          </a:p>
        </p:txBody>
      </p:sp>
    </p:spTree>
    <p:custDataLst>
      <p:tags r:id="rId1"/>
    </p:custDataLst>
    <p:extLst>
      <p:ext uri="{BB962C8B-B14F-4D97-AF65-F5344CB8AC3E}">
        <p14:creationId xmlns:p14="http://schemas.microsoft.com/office/powerpoint/2010/main" val="300745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F72D9-3757-8122-1911-67FAF4EB4F27}"/>
              </a:ext>
            </a:extLst>
          </p:cNvPr>
          <p:cNvSpPr>
            <a:spLocks noGrp="1"/>
          </p:cNvSpPr>
          <p:nvPr>
            <p:ph type="title"/>
          </p:nvPr>
        </p:nvSpPr>
        <p:spPr/>
        <p:txBody>
          <a:bodyPr/>
          <a:lstStyle/>
          <a:p>
            <a:r>
              <a:rPr lang="en-US" dirty="0"/>
              <a:t>Rational Expectations and the Possibility of Costless Disinflation</a:t>
            </a:r>
          </a:p>
        </p:txBody>
      </p:sp>
      <p:sp>
        <p:nvSpPr>
          <p:cNvPr id="3" name="Content Placeholder 2">
            <a:extLst>
              <a:ext uri="{FF2B5EF4-FFF2-40B4-BE49-F238E27FC236}">
                <a16:creationId xmlns:a16="http://schemas.microsoft.com/office/drawing/2014/main" id="{DFB41DC4-9BDF-EAC6-BD0F-3340B4235E7B}"/>
              </a:ext>
            </a:extLst>
          </p:cNvPr>
          <p:cNvSpPr>
            <a:spLocks noGrp="1"/>
          </p:cNvSpPr>
          <p:nvPr>
            <p:ph idx="1"/>
          </p:nvPr>
        </p:nvSpPr>
        <p:spPr/>
        <p:txBody>
          <a:bodyPr/>
          <a:lstStyle/>
          <a:p>
            <a:r>
              <a:rPr lang="en-US" b="1" dirty="0">
                <a:solidFill>
                  <a:srgbClr val="C00000"/>
                </a:solidFill>
                <a:latin typeface="Work Sans"/>
              </a:rPr>
              <a:t>Rational expectations*</a:t>
            </a:r>
          </a:p>
          <a:p>
            <a:pPr lvl="1">
              <a:buFont typeface="Arial" panose="020B0604020202020204" pitchFamily="34" charset="0"/>
              <a:buChar char="•"/>
            </a:pPr>
            <a:r>
              <a:rPr lang="en-US" dirty="0"/>
              <a:t>Theory that people optimally use all the knowledge they have, including information about government policies, when forecasting the future</a:t>
            </a:r>
          </a:p>
          <a:p>
            <a:r>
              <a:rPr lang="en-US" dirty="0"/>
              <a:t>Early proponents: Robert Lucas, Thomas Sargent, Robert Barro</a:t>
            </a:r>
          </a:p>
          <a:p>
            <a:pPr lvl="1">
              <a:buFont typeface="Arial" panose="020B0604020202020204" pitchFamily="34" charset="0"/>
              <a:buChar char="•"/>
            </a:pPr>
            <a:r>
              <a:rPr lang="en-US" dirty="0"/>
              <a:t>Implied that disinflation could be much less costly</a:t>
            </a:r>
          </a:p>
          <a:p>
            <a:pPr marL="0" indent="0">
              <a:buNone/>
            </a:pPr>
            <a:endParaRPr lang="en-US" sz="1400" dirty="0">
              <a:solidFill>
                <a:srgbClr val="282F7C"/>
              </a:solidFill>
              <a:latin typeface="Work Sans"/>
            </a:endParaRPr>
          </a:p>
          <a:p>
            <a:pPr marL="0" indent="0">
              <a:spcBef>
                <a:spcPts val="3600"/>
              </a:spcBef>
              <a:buNone/>
            </a:pPr>
            <a:r>
              <a:rPr lang="en-US" sz="1600" dirty="0">
                <a:solidFill>
                  <a:srgbClr val="282F7C"/>
                </a:solidFill>
                <a:latin typeface="Work Sans"/>
              </a:rPr>
              <a:t>*Words accompanied by an asterisk are key terms from the chapter.</a:t>
            </a:r>
          </a:p>
        </p:txBody>
      </p:sp>
    </p:spTree>
    <p:extLst>
      <p:ext uri="{BB962C8B-B14F-4D97-AF65-F5344CB8AC3E}">
        <p14:creationId xmlns:p14="http://schemas.microsoft.com/office/powerpoint/2010/main" val="31622420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01897-6D8B-41F1-A3A1-866A28C4EA99}"/>
              </a:ext>
            </a:extLst>
          </p:cNvPr>
          <p:cNvSpPr>
            <a:spLocks noGrp="1"/>
          </p:cNvSpPr>
          <p:nvPr>
            <p:ph type="title"/>
          </p:nvPr>
        </p:nvSpPr>
        <p:spPr/>
        <p:txBody>
          <a:bodyPr/>
          <a:lstStyle/>
          <a:p>
            <a:r>
              <a:rPr lang="en-US" dirty="0"/>
              <a:t>The Volcker Disinflation</a:t>
            </a:r>
          </a:p>
        </p:txBody>
      </p:sp>
      <p:sp>
        <p:nvSpPr>
          <p:cNvPr id="3" name="Content Placeholder 2">
            <a:extLst>
              <a:ext uri="{FF2B5EF4-FFF2-40B4-BE49-F238E27FC236}">
                <a16:creationId xmlns:a16="http://schemas.microsoft.com/office/drawing/2014/main" id="{22D7EC79-93DD-0C8B-70A8-C82FF2D5D288}"/>
              </a:ext>
            </a:extLst>
          </p:cNvPr>
          <p:cNvSpPr>
            <a:spLocks noGrp="1"/>
          </p:cNvSpPr>
          <p:nvPr>
            <p:ph idx="1"/>
          </p:nvPr>
        </p:nvSpPr>
        <p:spPr/>
        <p:txBody>
          <a:bodyPr/>
          <a:lstStyle/>
          <a:p>
            <a:r>
              <a:rPr lang="en-US" dirty="0"/>
              <a:t>Fed Chair Paul Volcker</a:t>
            </a:r>
          </a:p>
          <a:p>
            <a:pPr lvl="1">
              <a:buFont typeface="Arial" panose="020B0604020202020204" pitchFamily="34" charset="0"/>
              <a:buChar char="•"/>
            </a:pPr>
            <a:r>
              <a:rPr lang="en-US" dirty="0"/>
              <a:t>Appointed in late 1979 under high inflation and unemployment</a:t>
            </a:r>
          </a:p>
          <a:p>
            <a:pPr lvl="1">
              <a:buFont typeface="Arial" panose="020B0604020202020204" pitchFamily="34" charset="0"/>
              <a:buChar char="•"/>
            </a:pPr>
            <a:r>
              <a:rPr lang="en-US" dirty="0"/>
              <a:t>Changed Fed policy to disinflation</a:t>
            </a:r>
          </a:p>
          <a:p>
            <a:r>
              <a:rPr lang="en-US" dirty="0"/>
              <a:t>1981–1984: Fiscal policy was expansionary</a:t>
            </a:r>
          </a:p>
          <a:p>
            <a:pPr lvl="1">
              <a:buFont typeface="Arial" panose="020B0604020202020204" pitchFamily="34" charset="0"/>
              <a:buChar char="•"/>
            </a:pPr>
            <a:r>
              <a:rPr lang="en-US" dirty="0"/>
              <a:t>Fed policy had to be very contractionary to reduce inflation</a:t>
            </a:r>
          </a:p>
          <a:p>
            <a:pPr lvl="1">
              <a:buFont typeface="Arial" panose="020B0604020202020204" pitchFamily="34" charset="0"/>
              <a:buChar char="•"/>
            </a:pPr>
            <a:r>
              <a:rPr lang="en-US" dirty="0"/>
              <a:t>Success: Inflation fell from 10% to 4%, but at the cost of high unemployment</a:t>
            </a:r>
          </a:p>
        </p:txBody>
      </p:sp>
    </p:spTree>
    <p:extLst>
      <p:ext uri="{BB962C8B-B14F-4D97-AF65-F5344CB8AC3E}">
        <p14:creationId xmlns:p14="http://schemas.microsoft.com/office/powerpoint/2010/main" val="3403093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11 The Volcker Disinflation</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p:txBody>
          <a:bodyPr/>
          <a:lstStyle/>
          <a:p>
            <a:pPr>
              <a:spcBef>
                <a:spcPts val="500"/>
              </a:spcBef>
              <a:spcAft>
                <a:spcPts val="500"/>
              </a:spcAft>
            </a:pPr>
            <a:r>
              <a:rPr lang="en-US" sz="2000" dirty="0"/>
              <a:t>This figure shows unemployment and inflation from 1979 to 1987. </a:t>
            </a:r>
          </a:p>
          <a:p>
            <a:pPr>
              <a:spcBef>
                <a:spcPts val="500"/>
              </a:spcBef>
              <a:spcAft>
                <a:spcPts val="500"/>
              </a:spcAft>
            </a:pPr>
            <a:r>
              <a:rPr lang="en-US" sz="2000" dirty="0"/>
              <a:t>The reduction in inflation (as measured by the GDP deflator) came at the cost of very high unemployment in 1982 and 1983. </a:t>
            </a:r>
          </a:p>
          <a:p>
            <a:pPr>
              <a:spcBef>
                <a:spcPts val="500"/>
              </a:spcBef>
              <a:spcAft>
                <a:spcPts val="500"/>
              </a:spcAft>
            </a:pPr>
            <a:r>
              <a:rPr lang="en-US" sz="2000" dirty="0"/>
              <a:t>Note that the points labeled A, B, and C in this figure correspond roughly to the points in Figure 10.</a:t>
            </a: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r>
              <a:rPr lang="en-US" sz="1600" dirty="0"/>
              <a:t>Source: U.S. Department of Labor; U.S. Department of Commerce.</a:t>
            </a:r>
          </a:p>
        </p:txBody>
      </p:sp>
      <p:pic>
        <p:nvPicPr>
          <p:cNvPr id="8" name="Picture 3" descr="The figure shows a plot of data for the US from the late 1970’s into the late 1980’s, using annual data, examines the Phillips curve relationship and how it relates to policy decisions made during the Volcker era.  This diagram is plotted on a rectangular coordinate system.  The horizontal axis is the unemployment rate, as a percentage value, and ranges from 0 up to 10%, in one unit increments.  The vertical axis measures the inflation rate, as a percent per year, using the GDP deflator; the values range from 0 up to 10%, in 2 unit increments.  The graph is a scatterplot, with points that are combinations of the unemployment rate and the inflation rate for each year from 1979 to 1989. The scatterplot starts of the period with a positive slope but following this, the plot falls steeply, until 1983. From there the point moves left, nearly horizontally, then drops down to the left and then finally, upwards to the left.  There is effectively a clockwise pattern here.  A comparison can be made to a backward letter C, as the plot arcs upward, then downward and then back to the left and then slightly upward, over the period.  The plot does show initially an increase of both inflation and unemployment, followed by a significant drop in the inflation rate with smaller increases in unemployment; eventually the inflation rate stays relatively low, and unemployment falls to approximately the same level as it was at the start of the period. The approximate unemployment and inflation rates, in that order, are as follows. 1979: 5.8%, 8.5%; 1980: 7.2%, 9.1%; 1981: 7.6%, 9.2%; 1982: 9.7%, 6.2%; 1983: 9.6%, 4.1%; 1984: 7.5%, 4.0%; 1985: 7.2%, 3.3%; 1986: 7.0%, 2.6%; and 1987: 6.2%, 3.1%.">
            <a:extLst>
              <a:ext uri="{FF2B5EF4-FFF2-40B4-BE49-F238E27FC236}">
                <a16:creationId xmlns:a16="http://schemas.microsoft.com/office/drawing/2014/main" id="{11961163-3434-43B4-9B90-8C2A95E3E5D5}"/>
              </a:ext>
            </a:extLst>
          </p:cNvPr>
          <p:cNvPicPr>
            <a:picLocks noGrp="1" noChangeAspect="1"/>
          </p:cNvPicPr>
          <p:nvPr>
            <p:ph sz="half" idx="2"/>
          </p:nvPr>
        </p:nvPicPr>
        <p:blipFill>
          <a:blip r:embed="rId2"/>
          <a:stretch>
            <a:fillRect/>
          </a:stretch>
        </p:blipFill>
        <p:spPr>
          <a:xfrm>
            <a:off x="6120064" y="1813592"/>
            <a:ext cx="5754700" cy="4238291"/>
          </a:xfrm>
        </p:spPr>
      </p:pic>
    </p:spTree>
    <p:extLst>
      <p:ext uri="{BB962C8B-B14F-4D97-AF65-F5344CB8AC3E}">
        <p14:creationId xmlns:p14="http://schemas.microsoft.com/office/powerpoint/2010/main" val="11062754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22-5</a:t>
            </a:r>
          </a:p>
        </p:txBody>
      </p:sp>
      <p:sp>
        <p:nvSpPr>
          <p:cNvPr id="4" name="Subtitle 3">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Recent History</a:t>
            </a:r>
          </a:p>
        </p:txBody>
      </p:sp>
    </p:spTree>
    <p:custDataLst>
      <p:tags r:id="rId1"/>
    </p:custDataLst>
    <p:extLst>
      <p:ext uri="{BB962C8B-B14F-4D97-AF65-F5344CB8AC3E}">
        <p14:creationId xmlns:p14="http://schemas.microsoft.com/office/powerpoint/2010/main" val="37990729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325E9-9B82-706C-750E-573D17128F29}"/>
              </a:ext>
            </a:extLst>
          </p:cNvPr>
          <p:cNvSpPr>
            <a:spLocks noGrp="1"/>
          </p:cNvSpPr>
          <p:nvPr>
            <p:ph type="title"/>
          </p:nvPr>
        </p:nvSpPr>
        <p:spPr/>
        <p:txBody>
          <a:bodyPr/>
          <a:lstStyle/>
          <a:p>
            <a:r>
              <a:rPr lang="en-US" dirty="0"/>
              <a:t>The Greenspan Era (1 of 2)</a:t>
            </a:r>
          </a:p>
        </p:txBody>
      </p:sp>
      <p:sp>
        <p:nvSpPr>
          <p:cNvPr id="3" name="Content Placeholder 2">
            <a:extLst>
              <a:ext uri="{FF2B5EF4-FFF2-40B4-BE49-F238E27FC236}">
                <a16:creationId xmlns:a16="http://schemas.microsoft.com/office/drawing/2014/main" id="{2D1817C0-105E-3412-0076-F411D2FC6720}"/>
              </a:ext>
            </a:extLst>
          </p:cNvPr>
          <p:cNvSpPr>
            <a:spLocks noGrp="1"/>
          </p:cNvSpPr>
          <p:nvPr>
            <p:ph idx="1"/>
          </p:nvPr>
        </p:nvSpPr>
        <p:spPr/>
        <p:txBody>
          <a:bodyPr/>
          <a:lstStyle/>
          <a:p>
            <a:r>
              <a:rPr lang="en-US" dirty="0"/>
              <a:t>1986, favorable supply shock: Oil prices fell 50%</a:t>
            </a:r>
          </a:p>
          <a:p>
            <a:pPr lvl="1">
              <a:buFont typeface="Arial" panose="020B0604020202020204" pitchFamily="34" charset="0"/>
              <a:buChar char="•"/>
            </a:pPr>
            <a:r>
              <a:rPr lang="en-US" dirty="0"/>
              <a:t>Drop in inflation and unemployment, 1984-1986</a:t>
            </a:r>
          </a:p>
          <a:p>
            <a:r>
              <a:rPr lang="en-US" dirty="0"/>
              <a:t>1989–90: Unemployment fell, inflation rose</a:t>
            </a:r>
          </a:p>
          <a:p>
            <a:pPr lvl="1">
              <a:buFont typeface="Arial" panose="020B0604020202020204" pitchFamily="34" charset="0"/>
              <a:buChar char="•"/>
            </a:pPr>
            <a:r>
              <a:rPr lang="en-US" dirty="0"/>
              <a:t>Fed raised interest rates, caused a small recession 1991 and 1992</a:t>
            </a:r>
          </a:p>
          <a:p>
            <a:r>
              <a:rPr lang="en-US" dirty="0"/>
              <a:t>Rest of the 1990s: Technological  boom and economic prosperity</a:t>
            </a:r>
          </a:p>
          <a:p>
            <a:pPr lvl="1">
              <a:buFont typeface="Arial" panose="020B0604020202020204" pitchFamily="34" charset="0"/>
              <a:buChar char="•"/>
            </a:pPr>
            <a:r>
              <a:rPr lang="en-US" dirty="0"/>
              <a:t>Unemployment and inflation fell</a:t>
            </a:r>
          </a:p>
        </p:txBody>
      </p:sp>
    </p:spTree>
    <p:extLst>
      <p:ext uri="{BB962C8B-B14F-4D97-AF65-F5344CB8AC3E}">
        <p14:creationId xmlns:p14="http://schemas.microsoft.com/office/powerpoint/2010/main" val="10751829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325E9-9B82-706C-750E-573D17128F29}"/>
              </a:ext>
            </a:extLst>
          </p:cNvPr>
          <p:cNvSpPr>
            <a:spLocks noGrp="1"/>
          </p:cNvSpPr>
          <p:nvPr>
            <p:ph type="title"/>
          </p:nvPr>
        </p:nvSpPr>
        <p:spPr/>
        <p:txBody>
          <a:bodyPr/>
          <a:lstStyle/>
          <a:p>
            <a:r>
              <a:rPr lang="en-US" dirty="0"/>
              <a:t>The Greenspan Era (2 of 2)</a:t>
            </a:r>
          </a:p>
        </p:txBody>
      </p:sp>
      <p:sp>
        <p:nvSpPr>
          <p:cNvPr id="3" name="Content Placeholder 2">
            <a:extLst>
              <a:ext uri="{FF2B5EF4-FFF2-40B4-BE49-F238E27FC236}">
                <a16:creationId xmlns:a16="http://schemas.microsoft.com/office/drawing/2014/main" id="{2D1817C0-105E-3412-0076-F411D2FC6720}"/>
              </a:ext>
            </a:extLst>
          </p:cNvPr>
          <p:cNvSpPr>
            <a:spLocks noGrp="1"/>
          </p:cNvSpPr>
          <p:nvPr>
            <p:ph idx="1"/>
          </p:nvPr>
        </p:nvSpPr>
        <p:spPr/>
        <p:txBody>
          <a:bodyPr/>
          <a:lstStyle/>
          <a:p>
            <a:r>
              <a:rPr lang="en-US" dirty="0"/>
              <a:t>2001: End of the dot-com stock market bubble, 9/11 terrorist attacks, and corporate accounting scandals depressed aggregate demand</a:t>
            </a:r>
          </a:p>
          <a:p>
            <a:pPr lvl="1">
              <a:buFont typeface="Arial" panose="020B0604020202020204" pitchFamily="34" charset="0"/>
              <a:buChar char="•"/>
            </a:pPr>
            <a:r>
              <a:rPr lang="en-US" dirty="0"/>
              <a:t>First recession in a decade</a:t>
            </a:r>
          </a:p>
          <a:p>
            <a:pPr lvl="1">
              <a:buFont typeface="Arial" panose="020B0604020202020204" pitchFamily="34" charset="0"/>
              <a:buChar char="•"/>
            </a:pPr>
            <a:r>
              <a:rPr lang="en-US" dirty="0"/>
              <a:t>Policymakers responded with expansionary monetary and fiscal policy</a:t>
            </a:r>
          </a:p>
          <a:p>
            <a:r>
              <a:rPr lang="en-US" dirty="0"/>
              <a:t>By 2005: Natural rate of unemployment</a:t>
            </a:r>
          </a:p>
        </p:txBody>
      </p:sp>
    </p:spTree>
    <p:extLst>
      <p:ext uri="{BB962C8B-B14F-4D97-AF65-F5344CB8AC3E}">
        <p14:creationId xmlns:p14="http://schemas.microsoft.com/office/powerpoint/2010/main" val="38263697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12 The Greenspan Era</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p:txBody>
          <a:bodyPr/>
          <a:lstStyle/>
          <a:p>
            <a:pPr>
              <a:spcBef>
                <a:spcPts val="500"/>
              </a:spcBef>
              <a:spcAft>
                <a:spcPts val="500"/>
              </a:spcAft>
            </a:pPr>
            <a:r>
              <a:rPr lang="en-US" sz="2000" dirty="0"/>
              <a:t>This figure shows annual data from 1984 to 2005 on the unemployment rate and on the inflation rate (as measured by the GDP deflator). </a:t>
            </a:r>
          </a:p>
          <a:p>
            <a:pPr>
              <a:spcBef>
                <a:spcPts val="500"/>
              </a:spcBef>
              <a:spcAft>
                <a:spcPts val="500"/>
              </a:spcAft>
            </a:pPr>
            <a:r>
              <a:rPr lang="en-US" sz="2000" dirty="0"/>
              <a:t>During most of this period, Alan Greenspan was chair of the Federal Reserve. </a:t>
            </a:r>
          </a:p>
          <a:p>
            <a:pPr>
              <a:spcBef>
                <a:spcPts val="500"/>
              </a:spcBef>
              <a:spcAft>
                <a:spcPts val="500"/>
              </a:spcAft>
            </a:pPr>
            <a:r>
              <a:rPr lang="en-US" sz="2000" dirty="0"/>
              <a:t>Fluctuations in inflation and unemployment were relatively small.</a:t>
            </a: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r>
              <a:rPr lang="en-US" sz="1600" dirty="0"/>
              <a:t>Source: U.S. Department of Labor; U.S. Department of Commerce.</a:t>
            </a:r>
          </a:p>
        </p:txBody>
      </p:sp>
      <p:pic>
        <p:nvPicPr>
          <p:cNvPr id="7" name="Picture 3" descr="The figure shows a plot of data for the US from the mid 1980s into the mid 2000s, using annual data, examines the Phillips curve relationship and the pattern exhibited during the period when Alan Greenspan was the chair of the Fed.  This diagram is plotted on a rectangular coordinate system.  The horizontal axis is the unemployment rate, as a percentage value, and ranges from 0 up to 10%, in one unit increments.  The vertical axis measures the inflation rate, as a percent per year, using the GDP deflator; the values range from 0 up to 10%, in 2 unit increments.  The graph is a scatterplot, with points that are combinations of the unemployment rate and the inflation rate for each year from 1979 to 1989.   The scatterplot shows no real pattern, and both inflation and unemployment vary over a tight range throughout the period.    The curve shows haphazard twists and turns within a small area.  The approximate unemployment and inflation rates, in that order, are as follows. 1984: 7.5%, 3.8%; 1985: 7.2%, 3.3%; 1986: 7.0%, 2.2%; 1987: 6.2%, 3.1%; 1988: 5.5%, 3.4%; 1989: 5.3%, 3.8%; 1990: 5.5%, 3.9%; 1991: 6.8%, 3.5%; 1992: 7.5%, 2.3%; 1993: 6.9%, 2.4%; 1994: 6.2%, 2.1%; 1995: 5.6%, 2.0%; 1996: 5.4%, 1.9%; 1997: 4.9%, 1.6%; 1998: 4.5%, 1.2%; 1999: 4.2%, 1.5%; 2000: 4.0%, 2.3%; 2001: 4.7%, 2.4%; 2002: 5.8%, 1.8%; 2003: 6.0%, 2.1%; 2004: 5.5%, 3.0%; and 2005: 5.1%, 3.2%.">
            <a:extLst>
              <a:ext uri="{FF2B5EF4-FFF2-40B4-BE49-F238E27FC236}">
                <a16:creationId xmlns:a16="http://schemas.microsoft.com/office/drawing/2014/main" id="{69CE2EA9-5403-423D-AB18-4A0479E8362D}"/>
              </a:ext>
            </a:extLst>
          </p:cNvPr>
          <p:cNvPicPr>
            <a:picLocks noGrp="1" noChangeAspect="1"/>
          </p:cNvPicPr>
          <p:nvPr>
            <p:ph sz="half" idx="2"/>
          </p:nvPr>
        </p:nvPicPr>
        <p:blipFill>
          <a:blip r:embed="rId2"/>
          <a:stretch>
            <a:fillRect/>
          </a:stretch>
        </p:blipFill>
        <p:spPr>
          <a:xfrm>
            <a:off x="6194676" y="1825625"/>
            <a:ext cx="5710433" cy="4202196"/>
          </a:xfrm>
        </p:spPr>
      </p:pic>
    </p:spTree>
    <p:extLst>
      <p:ext uri="{BB962C8B-B14F-4D97-AF65-F5344CB8AC3E}">
        <p14:creationId xmlns:p14="http://schemas.microsoft.com/office/powerpoint/2010/main" val="37309083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C7BB0-4B27-3940-0B3B-19979AF0C9DB}"/>
              </a:ext>
            </a:extLst>
          </p:cNvPr>
          <p:cNvSpPr>
            <a:spLocks noGrp="1"/>
          </p:cNvSpPr>
          <p:nvPr>
            <p:ph type="title"/>
          </p:nvPr>
        </p:nvSpPr>
        <p:spPr/>
        <p:txBody>
          <a:bodyPr/>
          <a:lstStyle/>
          <a:p>
            <a:r>
              <a:rPr lang="en-US" dirty="0"/>
              <a:t>The Great Recession (1 of 2)</a:t>
            </a:r>
          </a:p>
        </p:txBody>
      </p:sp>
      <p:sp>
        <p:nvSpPr>
          <p:cNvPr id="3" name="Content Placeholder 2">
            <a:extLst>
              <a:ext uri="{FF2B5EF4-FFF2-40B4-BE49-F238E27FC236}">
                <a16:creationId xmlns:a16="http://schemas.microsoft.com/office/drawing/2014/main" id="{CBF2A541-A7B8-EEB6-66F3-39F8F0F3531F}"/>
              </a:ext>
            </a:extLst>
          </p:cNvPr>
          <p:cNvSpPr>
            <a:spLocks noGrp="1"/>
          </p:cNvSpPr>
          <p:nvPr>
            <p:ph idx="1"/>
          </p:nvPr>
        </p:nvSpPr>
        <p:spPr/>
        <p:txBody>
          <a:bodyPr/>
          <a:lstStyle/>
          <a:p>
            <a:r>
              <a:rPr lang="en-US" dirty="0"/>
              <a:t>Early 2000s </a:t>
            </a:r>
          </a:p>
          <a:p>
            <a:pPr lvl="1">
              <a:buFont typeface="Arial" panose="020B0604020202020204" pitchFamily="34" charset="0"/>
              <a:buChar char="•"/>
            </a:pPr>
            <a:r>
              <a:rPr lang="en-US" dirty="0"/>
              <a:t>Housing market boom turned to bust in 2006</a:t>
            </a:r>
          </a:p>
          <a:p>
            <a:pPr lvl="1">
              <a:buFont typeface="Arial" panose="020B0604020202020204" pitchFamily="34" charset="0"/>
              <a:buChar char="•"/>
            </a:pPr>
            <a:r>
              <a:rPr lang="en-US" dirty="0"/>
              <a:t>Household wealth fell</a:t>
            </a:r>
          </a:p>
          <a:p>
            <a:pPr lvl="1">
              <a:buFont typeface="Arial" panose="020B0604020202020204" pitchFamily="34" charset="0"/>
              <a:buChar char="•"/>
            </a:pPr>
            <a:r>
              <a:rPr lang="en-US" dirty="0"/>
              <a:t>Millions of mortgage defaults and foreclosures</a:t>
            </a:r>
          </a:p>
          <a:p>
            <a:pPr lvl="1">
              <a:buFont typeface="Arial" panose="020B0604020202020204" pitchFamily="34" charset="0"/>
              <a:buChar char="•"/>
            </a:pPr>
            <a:r>
              <a:rPr lang="en-US" dirty="0"/>
              <a:t>Heavy losses at financial institutions</a:t>
            </a:r>
          </a:p>
          <a:p>
            <a:r>
              <a:rPr lang="en-US" dirty="0"/>
              <a:t>Result: Sharp drop in aggregate demand, steep rise in unemployment</a:t>
            </a:r>
          </a:p>
        </p:txBody>
      </p:sp>
    </p:spTree>
    <p:extLst>
      <p:ext uri="{BB962C8B-B14F-4D97-AF65-F5344CB8AC3E}">
        <p14:creationId xmlns:p14="http://schemas.microsoft.com/office/powerpoint/2010/main" val="37645972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C7BB0-4B27-3940-0B3B-19979AF0C9DB}"/>
              </a:ext>
            </a:extLst>
          </p:cNvPr>
          <p:cNvSpPr>
            <a:spLocks noGrp="1"/>
          </p:cNvSpPr>
          <p:nvPr>
            <p:ph type="title"/>
          </p:nvPr>
        </p:nvSpPr>
        <p:spPr/>
        <p:txBody>
          <a:bodyPr/>
          <a:lstStyle/>
          <a:p>
            <a:r>
              <a:rPr lang="en-US" dirty="0"/>
              <a:t>The Great Recession (2 of 2)</a:t>
            </a:r>
          </a:p>
        </p:txBody>
      </p:sp>
      <p:sp>
        <p:nvSpPr>
          <p:cNvPr id="3" name="Content Placeholder 2">
            <a:extLst>
              <a:ext uri="{FF2B5EF4-FFF2-40B4-BE49-F238E27FC236}">
                <a16:creationId xmlns:a16="http://schemas.microsoft.com/office/drawing/2014/main" id="{CBF2A541-A7B8-EEB6-66F3-39F8F0F3531F}"/>
              </a:ext>
            </a:extLst>
          </p:cNvPr>
          <p:cNvSpPr>
            <a:spLocks noGrp="1"/>
          </p:cNvSpPr>
          <p:nvPr>
            <p:ph idx="1"/>
          </p:nvPr>
        </p:nvSpPr>
        <p:spPr/>
        <p:txBody>
          <a:bodyPr/>
          <a:lstStyle/>
          <a:p>
            <a:r>
              <a:rPr lang="en-US" dirty="0"/>
              <a:t>2007 to 2010: Decline in aggregate demand</a:t>
            </a:r>
          </a:p>
          <a:p>
            <a:pPr lvl="1">
              <a:buFont typeface="Arial" panose="020B0604020202020204" pitchFamily="34" charset="0"/>
              <a:buChar char="•"/>
            </a:pPr>
            <a:r>
              <a:rPr lang="en-US" dirty="0"/>
              <a:t>Raised unemployment (from below 5% to 10%)</a:t>
            </a:r>
          </a:p>
          <a:p>
            <a:pPr lvl="1">
              <a:buFont typeface="Arial" panose="020B0604020202020204" pitchFamily="34" charset="0"/>
              <a:buChar char="•"/>
            </a:pPr>
            <a:r>
              <a:rPr lang="en-US" dirty="0"/>
              <a:t>Reduced the rate of inflation (from 3% to 1%)</a:t>
            </a:r>
          </a:p>
          <a:p>
            <a:r>
              <a:rPr lang="en-US" dirty="0"/>
              <a:t>After 2010, Slow recovery</a:t>
            </a:r>
          </a:p>
          <a:p>
            <a:pPr lvl="1">
              <a:buFont typeface="Arial" panose="020B0604020202020204" pitchFamily="34" charset="0"/>
              <a:buChar char="•"/>
            </a:pPr>
            <a:r>
              <a:rPr lang="en-US" dirty="0"/>
              <a:t>Unemployment gradually declined</a:t>
            </a:r>
          </a:p>
          <a:p>
            <a:pPr lvl="1">
              <a:buFont typeface="Arial" panose="020B0604020202020204" pitchFamily="34" charset="0"/>
              <a:buChar char="•"/>
            </a:pPr>
            <a:r>
              <a:rPr lang="en-US" dirty="0"/>
              <a:t>Rate of inflation remained between 1 and 2%</a:t>
            </a:r>
          </a:p>
          <a:p>
            <a:pPr lvl="1">
              <a:buFont typeface="Arial" panose="020B0604020202020204" pitchFamily="34" charset="0"/>
              <a:buChar char="•"/>
            </a:pPr>
            <a:r>
              <a:rPr lang="en-US" dirty="0"/>
              <a:t>Expected inflation steady at about 2%</a:t>
            </a:r>
          </a:p>
          <a:p>
            <a:pPr lvl="1">
              <a:buFont typeface="Arial" panose="020B0604020202020204" pitchFamily="34" charset="0"/>
              <a:buChar char="•"/>
            </a:pPr>
            <a:r>
              <a:rPr lang="en-US" dirty="0"/>
              <a:t>Short-run Phillips curve relatively stable</a:t>
            </a:r>
          </a:p>
        </p:txBody>
      </p:sp>
    </p:spTree>
    <p:extLst>
      <p:ext uri="{BB962C8B-B14F-4D97-AF65-F5344CB8AC3E}">
        <p14:creationId xmlns:p14="http://schemas.microsoft.com/office/powerpoint/2010/main" val="10490601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13 The Phillips Curve during and after the Recession of 2008–2009</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3" y="2232024"/>
            <a:ext cx="5542957" cy="3831891"/>
          </a:xfrm>
        </p:spPr>
        <p:txBody>
          <a:bodyPr/>
          <a:lstStyle/>
          <a:p>
            <a:pPr>
              <a:spcBef>
                <a:spcPts val="500"/>
              </a:spcBef>
              <a:spcAft>
                <a:spcPts val="500"/>
              </a:spcAft>
            </a:pPr>
            <a:r>
              <a:rPr lang="en-US" sz="2000" dirty="0"/>
              <a:t>This figure shows annual data from 2006 to 2019 on the unemployment rate and on the inflation rate (as measured by the GDP deflator). </a:t>
            </a:r>
          </a:p>
          <a:p>
            <a:pPr>
              <a:spcBef>
                <a:spcPts val="500"/>
              </a:spcBef>
              <a:spcAft>
                <a:spcPts val="500"/>
              </a:spcAft>
            </a:pPr>
            <a:r>
              <a:rPr lang="en-US" sz="2000" dirty="0"/>
              <a:t>A financial crisis caused aggregate demand to plummet, leading to much higher unemployment and pushing inflation down to a very low level.</a:t>
            </a:r>
            <a:endParaRPr lang="en-US" sz="1400" dirty="0"/>
          </a:p>
          <a:p>
            <a:pPr marL="0" indent="0">
              <a:spcBef>
                <a:spcPts val="0"/>
              </a:spcBef>
              <a:spcAft>
                <a:spcPts val="0"/>
              </a:spcAft>
              <a:buNone/>
            </a:pPr>
            <a:endParaRPr lang="en-US" sz="1400" dirty="0"/>
          </a:p>
          <a:p>
            <a:pPr marL="0" indent="0">
              <a:spcBef>
                <a:spcPts val="0"/>
              </a:spcBef>
              <a:spcAft>
                <a:spcPts val="0"/>
              </a:spcAft>
              <a:buNone/>
            </a:pPr>
            <a:endParaRPr lang="en-US" sz="1400" dirty="0"/>
          </a:p>
          <a:p>
            <a:pPr marL="0" indent="0">
              <a:spcBef>
                <a:spcPts val="0"/>
              </a:spcBef>
              <a:spcAft>
                <a:spcPts val="0"/>
              </a:spcAft>
              <a:buNone/>
            </a:pPr>
            <a:r>
              <a:rPr lang="en-US" sz="1600" dirty="0"/>
              <a:t>Source: U.S. Department of Labor; U.S. Department of Commerce.</a:t>
            </a:r>
          </a:p>
        </p:txBody>
      </p:sp>
      <p:pic>
        <p:nvPicPr>
          <p:cNvPr id="8" name="Picture 3" descr="The figure shows a plot of data for the US from the mid 2000s into the late 2010s, using annual data, examines the Phillips curve relationship and with a focus on the inflation and unemployment rates before during and after the Great Recession of 2008-2009.  This diagram is plotted on a rectangular coordinate system.  The horizontal axis is the unemployment rate, as a percentage value, and ranges from 0 up to 12%, in one unit increments.  The vertical axis measures the inflation rate, as a percent per year, using the GDP deflator; the values range from 0 up to 10%, in 2 unit increments.  The graph is a scatterplot, with points that are combinations of the unemployment rate and the inflation rate for each year from 2006 to 2019.   The events of the Great Recession resulted in a significant increase in the unemployment rate and inflation fell to historically low levels.  Following this, unemployment slowly fell, and inflation changed very little over the period.  There’s little evidence for shift in the short run Phillips curve. The curve is first downward sloping and then turns upward to take a U turn and cut through the initial part of the curve, that is, between 2006 and 2009. The approximate unemployment and inflation rates, in that order, are as follows. 2006: 4.6%, 3.2%; 2007: 4.6%, 2.8%; 2008: 5.8%, 2.0%; 2009: 9.3%, 0.8%; 2010: 9.6%, 1.3%; 2011: 8.9%, 2.1%; 2012: 8.1%, 1.8%; 2013: 7.4%, 1.6%; 2014: 6.2%, 1.6%; and 2015: 5.3%, 1%, 2016: 4.9%, 0.6%; 2016, 5%, 0.5%; 2017: 4.1%, 0.9%; 2018: 4% ,2.2%.">
            <a:extLst>
              <a:ext uri="{FF2B5EF4-FFF2-40B4-BE49-F238E27FC236}">
                <a16:creationId xmlns:a16="http://schemas.microsoft.com/office/drawing/2014/main" id="{7DAF234C-D4B4-49D0-96C6-CA7B5F7C4A79}"/>
              </a:ext>
            </a:extLst>
          </p:cNvPr>
          <p:cNvPicPr>
            <a:picLocks noGrp="1" noChangeAspect="1"/>
          </p:cNvPicPr>
          <p:nvPr>
            <p:ph sz="half" idx="2"/>
          </p:nvPr>
        </p:nvPicPr>
        <p:blipFill>
          <a:blip r:embed="rId2"/>
          <a:stretch>
            <a:fillRect/>
          </a:stretch>
        </p:blipFill>
        <p:spPr>
          <a:xfrm>
            <a:off x="6056233" y="2114831"/>
            <a:ext cx="5873260" cy="3831891"/>
          </a:xfrm>
        </p:spPr>
      </p:pic>
    </p:spTree>
    <p:extLst>
      <p:ext uri="{BB962C8B-B14F-4D97-AF65-F5344CB8AC3E}">
        <p14:creationId xmlns:p14="http://schemas.microsoft.com/office/powerpoint/2010/main" val="4148075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43D59-034C-FA48-2196-B4FA9E0E6D9B}"/>
              </a:ext>
            </a:extLst>
          </p:cNvPr>
          <p:cNvSpPr>
            <a:spLocks noGrp="1"/>
          </p:cNvSpPr>
          <p:nvPr>
            <p:ph type="title"/>
          </p:nvPr>
        </p:nvSpPr>
        <p:spPr/>
        <p:txBody>
          <a:bodyPr/>
          <a:lstStyle/>
          <a:p>
            <a:r>
              <a:rPr lang="en-US" dirty="0"/>
              <a:t>Inflation and Unemployment</a:t>
            </a:r>
          </a:p>
        </p:txBody>
      </p:sp>
      <p:sp>
        <p:nvSpPr>
          <p:cNvPr id="3" name="Content Placeholder 2">
            <a:extLst>
              <a:ext uri="{FF2B5EF4-FFF2-40B4-BE49-F238E27FC236}">
                <a16:creationId xmlns:a16="http://schemas.microsoft.com/office/drawing/2014/main" id="{CF08D0A9-5F4E-C9F2-5587-B8351ED3B086}"/>
              </a:ext>
            </a:extLst>
          </p:cNvPr>
          <p:cNvSpPr>
            <a:spLocks noGrp="1"/>
          </p:cNvSpPr>
          <p:nvPr>
            <p:ph idx="1"/>
          </p:nvPr>
        </p:nvSpPr>
        <p:spPr/>
        <p:txBody>
          <a:bodyPr/>
          <a:lstStyle/>
          <a:p>
            <a:r>
              <a:rPr lang="en-US" dirty="0"/>
              <a:t>In the long run, inflation and unemployment are unrelated</a:t>
            </a:r>
          </a:p>
          <a:p>
            <a:pPr lvl="1">
              <a:buFont typeface="Arial" panose="020B0604020202020204" pitchFamily="34" charset="0"/>
              <a:buChar char="•"/>
            </a:pPr>
            <a:r>
              <a:rPr lang="en-US" dirty="0"/>
              <a:t>Inflation rate depends mainly on growth in the money supply</a:t>
            </a:r>
          </a:p>
          <a:p>
            <a:pPr lvl="1">
              <a:buFont typeface="Arial" panose="020B0604020202020204" pitchFamily="34" charset="0"/>
              <a:buChar char="•"/>
            </a:pPr>
            <a:r>
              <a:rPr lang="en-US" dirty="0"/>
              <a:t>Natural rate of unemployment depends on various features of the labor market</a:t>
            </a:r>
          </a:p>
          <a:p>
            <a:pPr lvl="2">
              <a:buFont typeface="Arial" panose="020B0604020202020204" pitchFamily="34" charset="0"/>
              <a:buChar char="•"/>
            </a:pPr>
            <a:r>
              <a:rPr lang="en-US" dirty="0"/>
              <a:t>Job search, minimum-wage laws, union power, and efficiency wages</a:t>
            </a:r>
          </a:p>
          <a:p>
            <a:r>
              <a:rPr lang="en-US" dirty="0"/>
              <a:t>In the short run, society faces a trade-off between inflation and unemployment</a:t>
            </a:r>
          </a:p>
        </p:txBody>
      </p:sp>
    </p:spTree>
    <p:extLst>
      <p:ext uri="{BB962C8B-B14F-4D97-AF65-F5344CB8AC3E}">
        <p14:creationId xmlns:p14="http://schemas.microsoft.com/office/powerpoint/2010/main" val="27174673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85D4E-64DA-1101-B3A6-CC75E8AB9110}"/>
              </a:ext>
            </a:extLst>
          </p:cNvPr>
          <p:cNvSpPr>
            <a:spLocks noGrp="1"/>
          </p:cNvSpPr>
          <p:nvPr>
            <p:ph type="title"/>
          </p:nvPr>
        </p:nvSpPr>
        <p:spPr/>
        <p:txBody>
          <a:bodyPr/>
          <a:lstStyle/>
          <a:p>
            <a:r>
              <a:rPr lang="en-US" dirty="0"/>
              <a:t>The Pandemic</a:t>
            </a:r>
          </a:p>
        </p:txBody>
      </p:sp>
      <p:sp>
        <p:nvSpPr>
          <p:cNvPr id="3" name="Content Placeholder 2">
            <a:extLst>
              <a:ext uri="{FF2B5EF4-FFF2-40B4-BE49-F238E27FC236}">
                <a16:creationId xmlns:a16="http://schemas.microsoft.com/office/drawing/2014/main" id="{05AAEECE-7FD6-CA1B-EEF3-1EE06A996226}"/>
              </a:ext>
            </a:extLst>
          </p:cNvPr>
          <p:cNvSpPr>
            <a:spLocks noGrp="1"/>
          </p:cNvSpPr>
          <p:nvPr>
            <p:ph idx="1"/>
          </p:nvPr>
        </p:nvSpPr>
        <p:spPr/>
        <p:txBody>
          <a:bodyPr/>
          <a:lstStyle/>
          <a:p>
            <a:r>
              <a:rPr lang="en-US" dirty="0"/>
              <a:t>2020: Coronavirus pandemic led to sharp recession</a:t>
            </a:r>
          </a:p>
          <a:p>
            <a:pPr lvl="1">
              <a:buFont typeface="Arial" panose="020B0604020202020204" pitchFamily="34" charset="0"/>
              <a:buChar char="•"/>
            </a:pPr>
            <a:r>
              <a:rPr lang="en-US" dirty="0"/>
              <a:t>Decline in aggregate demand and aggregate supply </a:t>
            </a:r>
          </a:p>
          <a:p>
            <a:pPr lvl="1">
              <a:buFont typeface="Arial" panose="020B0604020202020204" pitchFamily="34" charset="0"/>
              <a:buChar char="•"/>
            </a:pPr>
            <a:r>
              <a:rPr lang="en-US" dirty="0"/>
              <a:t>Unemployment-rate jumped from 3.5 to 14.8%</a:t>
            </a:r>
          </a:p>
          <a:p>
            <a:pPr lvl="1">
              <a:buFont typeface="Arial" panose="020B0604020202020204" pitchFamily="34" charset="0"/>
              <a:buChar char="•"/>
            </a:pPr>
            <a:r>
              <a:rPr lang="en-US" dirty="0"/>
              <a:t>CPI fell by 1% (brief period of deflation)</a:t>
            </a:r>
          </a:p>
          <a:p>
            <a:r>
              <a:rPr lang="en-US" dirty="0"/>
              <a:t>Aggregate demand recovered quickly</a:t>
            </a:r>
          </a:p>
          <a:p>
            <a:pPr lvl="1">
              <a:buFont typeface="Arial" panose="020B0604020202020204" pitchFamily="34" charset="0"/>
              <a:buChar char="•"/>
            </a:pPr>
            <a:r>
              <a:rPr lang="en-US" dirty="0"/>
              <a:t>Expansionary monetary and fiscal policies</a:t>
            </a:r>
          </a:p>
        </p:txBody>
      </p:sp>
    </p:spTree>
    <p:extLst>
      <p:ext uri="{BB962C8B-B14F-4D97-AF65-F5344CB8AC3E}">
        <p14:creationId xmlns:p14="http://schemas.microsoft.com/office/powerpoint/2010/main" val="35375970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Ask the Experts: The Inflation of 2021–2022 A</a:t>
            </a:r>
          </a:p>
        </p:txBody>
      </p:sp>
      <p:sp>
        <p:nvSpPr>
          <p:cNvPr id="3" name="Content Placeholder 2" descr="A pie chart titled “What do economists say?” plots three slices; they are 80% agree, 8% disagree, and 12% uncertain."/>
          <p:cNvSpPr>
            <a:spLocks noGrp="1"/>
          </p:cNvSpPr>
          <p:nvPr>
            <p:ph sz="half" idx="1"/>
          </p:nvPr>
        </p:nvSpPr>
        <p:spPr>
          <a:xfrm>
            <a:off x="476843" y="1361372"/>
            <a:ext cx="11241915" cy="833851"/>
          </a:xfrm>
        </p:spPr>
        <p:txBody>
          <a:bodyPr/>
          <a:lstStyle/>
          <a:p>
            <a:r>
              <a:rPr lang="en-US" sz="2400" b="0" dirty="0"/>
              <a:t>“The current combination of US fiscal and monetary policy poses a serious risk of prolonged higher inflation.”</a:t>
            </a:r>
          </a:p>
        </p:txBody>
      </p:sp>
      <p:pic>
        <p:nvPicPr>
          <p:cNvPr id="12" name="Picture 3" descr=" A pie chart titled “What do economists say?” plots three values. They are 53% agree, 13% disagree, and 34% uncertain.">
            <a:extLst>
              <a:ext uri="{FF2B5EF4-FFF2-40B4-BE49-F238E27FC236}">
                <a16:creationId xmlns:a16="http://schemas.microsoft.com/office/drawing/2014/main" id="{B84465FB-354F-4B52-8C7A-7C739301E98F}"/>
              </a:ext>
            </a:extLst>
          </p:cNvPr>
          <p:cNvPicPr>
            <a:picLocks noGrp="1" noChangeAspect="1"/>
          </p:cNvPicPr>
          <p:nvPr>
            <p:ph sz="half" idx="2"/>
          </p:nvPr>
        </p:nvPicPr>
        <p:blipFill>
          <a:blip r:embed="rId3"/>
          <a:stretch>
            <a:fillRect/>
          </a:stretch>
        </p:blipFill>
        <p:spPr>
          <a:xfrm>
            <a:off x="4193437" y="2344390"/>
            <a:ext cx="3805127" cy="3200400"/>
          </a:xfrm>
          <a:prstGeom prst="rect">
            <a:avLst/>
          </a:prstGeom>
        </p:spPr>
      </p:pic>
      <p:sp>
        <p:nvSpPr>
          <p:cNvPr id="5" name="Text Placeholder 4"/>
          <p:cNvSpPr>
            <a:spLocks noGrp="1"/>
          </p:cNvSpPr>
          <p:nvPr>
            <p:ph type="body" sz="quarter" idx="13"/>
          </p:nvPr>
        </p:nvSpPr>
        <p:spPr>
          <a:xfrm>
            <a:off x="476844" y="5721804"/>
            <a:ext cx="11241914" cy="314036"/>
          </a:xfrm>
        </p:spPr>
        <p:txBody>
          <a:bodyPr/>
          <a:lstStyle/>
          <a:p>
            <a:pPr>
              <a:buNone/>
            </a:pPr>
            <a:r>
              <a:rPr lang="en-US" sz="1600" dirty="0"/>
              <a:t>Source: IGM Economic Experts Panel, November 23, 2021, January 11, 2022.</a:t>
            </a:r>
          </a:p>
        </p:txBody>
      </p:sp>
    </p:spTree>
    <p:extLst>
      <p:ext uri="{BB962C8B-B14F-4D97-AF65-F5344CB8AC3E}">
        <p14:creationId xmlns:p14="http://schemas.microsoft.com/office/powerpoint/2010/main" val="1315048510"/>
      </p:ext>
    </p:extLst>
  </p:cSld>
  <p:clrMapOvr>
    <a:masterClrMapping/>
  </p:clrMapOvr>
  <p:extLst mod="1"/>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09DA4-ED99-23F5-FEBF-E5C9F80A85B1}"/>
              </a:ext>
            </a:extLst>
          </p:cNvPr>
          <p:cNvSpPr>
            <a:spLocks noGrp="1"/>
          </p:cNvSpPr>
          <p:nvPr>
            <p:ph type="title"/>
          </p:nvPr>
        </p:nvSpPr>
        <p:spPr/>
        <p:txBody>
          <a:bodyPr/>
          <a:lstStyle/>
          <a:p>
            <a:r>
              <a:rPr lang="en-US" dirty="0"/>
              <a:t>The Pandemic and Supply Chains</a:t>
            </a:r>
          </a:p>
        </p:txBody>
      </p:sp>
      <p:sp>
        <p:nvSpPr>
          <p:cNvPr id="3" name="Content Placeholder 2">
            <a:extLst>
              <a:ext uri="{FF2B5EF4-FFF2-40B4-BE49-F238E27FC236}">
                <a16:creationId xmlns:a16="http://schemas.microsoft.com/office/drawing/2014/main" id="{653412B5-6961-B16A-340A-A0A29E13EF67}"/>
              </a:ext>
            </a:extLst>
          </p:cNvPr>
          <p:cNvSpPr>
            <a:spLocks noGrp="1"/>
          </p:cNvSpPr>
          <p:nvPr>
            <p:ph idx="1"/>
          </p:nvPr>
        </p:nvSpPr>
        <p:spPr/>
        <p:txBody>
          <a:bodyPr/>
          <a:lstStyle/>
          <a:p>
            <a:r>
              <a:rPr lang="en-US" dirty="0"/>
              <a:t>Consistently adverse effect on aggregate supply</a:t>
            </a:r>
          </a:p>
          <a:p>
            <a:pPr lvl="1">
              <a:buFont typeface="Arial" panose="020B0604020202020204" pitchFamily="34" charset="0"/>
              <a:buChar char="•"/>
            </a:pPr>
            <a:r>
              <a:rPr lang="en-US" dirty="0"/>
              <a:t>Early: Non-essential businesses closed</a:t>
            </a:r>
          </a:p>
          <a:p>
            <a:pPr lvl="1">
              <a:buFont typeface="Arial" panose="020B0604020202020204" pitchFamily="34" charset="0"/>
              <a:buChar char="•"/>
            </a:pPr>
            <a:r>
              <a:rPr lang="en-US" dirty="0"/>
              <a:t>After restrictions relaxed: People reluctant to return to work</a:t>
            </a:r>
          </a:p>
          <a:p>
            <a:r>
              <a:rPr lang="en-US" dirty="0"/>
              <a:t>Disruption of global supply chains</a:t>
            </a:r>
          </a:p>
          <a:p>
            <a:pPr lvl="1">
              <a:buFont typeface="Arial" panose="020B0604020202020204" pitchFamily="34" charset="0"/>
              <a:buChar char="•"/>
            </a:pPr>
            <a:r>
              <a:rPr lang="en-US" dirty="0"/>
              <a:t>Inability of some businesses to obtain critical inputs further contracted aggregate supply</a:t>
            </a:r>
          </a:p>
        </p:txBody>
      </p:sp>
    </p:spTree>
    <p:extLst>
      <p:ext uri="{BB962C8B-B14F-4D97-AF65-F5344CB8AC3E}">
        <p14:creationId xmlns:p14="http://schemas.microsoft.com/office/powerpoint/2010/main" val="27782760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Ask the Experts: The Inflation of 2021–2022 B</a:t>
            </a:r>
          </a:p>
        </p:txBody>
      </p:sp>
      <p:sp>
        <p:nvSpPr>
          <p:cNvPr id="3" name="Content Placeholder 2" descr="A pie chart titled “What do economists say?” plots three slices; they are 80% agree, 8% disagree, and 12% uncertain."/>
          <p:cNvSpPr>
            <a:spLocks noGrp="1"/>
          </p:cNvSpPr>
          <p:nvPr>
            <p:ph sz="half" idx="1"/>
          </p:nvPr>
        </p:nvSpPr>
        <p:spPr>
          <a:xfrm>
            <a:off x="476843" y="1286090"/>
            <a:ext cx="11241915" cy="1217447"/>
          </a:xfrm>
        </p:spPr>
        <p:txBody>
          <a:bodyPr/>
          <a:lstStyle/>
          <a:p>
            <a:r>
              <a:rPr lang="en-US" sz="2400" b="0" dirty="0"/>
              <a:t>“The supply bottlenecks that are currently contributing to rising prices can be reasonably expected to abate without causing inflation over the longer term to be above the Fed’s target.”</a:t>
            </a:r>
          </a:p>
        </p:txBody>
      </p:sp>
      <p:pic>
        <p:nvPicPr>
          <p:cNvPr id="8" name="Picture 3" descr=" A pie chart titled “What do economists say?” plots three values. They are 55% agree, 11% disagree, and 34% uncertain.">
            <a:extLst>
              <a:ext uri="{FF2B5EF4-FFF2-40B4-BE49-F238E27FC236}">
                <a16:creationId xmlns:a16="http://schemas.microsoft.com/office/drawing/2014/main" id="{89A2BF71-A2A6-4840-A4F2-7C66E7F4BB0C}"/>
              </a:ext>
            </a:extLst>
          </p:cNvPr>
          <p:cNvPicPr>
            <a:picLocks noGrp="1" noChangeAspect="1"/>
          </p:cNvPicPr>
          <p:nvPr>
            <p:ph sz="half" idx="2"/>
          </p:nvPr>
        </p:nvPicPr>
        <p:blipFill>
          <a:blip r:embed="rId3"/>
          <a:stretch>
            <a:fillRect/>
          </a:stretch>
        </p:blipFill>
        <p:spPr>
          <a:xfrm>
            <a:off x="4210050" y="2588379"/>
            <a:ext cx="3771900" cy="3017520"/>
          </a:xfrm>
        </p:spPr>
      </p:pic>
      <p:sp>
        <p:nvSpPr>
          <p:cNvPr id="5" name="Text Placeholder 4"/>
          <p:cNvSpPr>
            <a:spLocks noGrp="1"/>
          </p:cNvSpPr>
          <p:nvPr>
            <p:ph type="body" sz="quarter" idx="13"/>
          </p:nvPr>
        </p:nvSpPr>
        <p:spPr>
          <a:xfrm>
            <a:off x="476844" y="5733836"/>
            <a:ext cx="11241914" cy="314036"/>
          </a:xfrm>
        </p:spPr>
        <p:txBody>
          <a:bodyPr/>
          <a:lstStyle/>
          <a:p>
            <a:pPr>
              <a:buNone/>
            </a:pPr>
            <a:r>
              <a:rPr lang="en-US" sz="1600" dirty="0"/>
              <a:t>Source: IGM Economic Experts Panel, November 23, 2021, January 11, 2022.</a:t>
            </a:r>
          </a:p>
        </p:txBody>
      </p:sp>
    </p:spTree>
    <p:extLst>
      <p:ext uri="{BB962C8B-B14F-4D97-AF65-F5344CB8AC3E}">
        <p14:creationId xmlns:p14="http://schemas.microsoft.com/office/powerpoint/2010/main" val="286514288"/>
      </p:ext>
    </p:extLst>
  </p:cSld>
  <p:clrMapOvr>
    <a:masterClrMapping/>
  </p:clrMapOvr>
  <p:extLst mod="1"/>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A9437-F72A-A83F-81AB-BABF8580FD72}"/>
              </a:ext>
            </a:extLst>
          </p:cNvPr>
          <p:cNvSpPr>
            <a:spLocks noGrp="1"/>
          </p:cNvSpPr>
          <p:nvPr>
            <p:ph type="title"/>
          </p:nvPr>
        </p:nvSpPr>
        <p:spPr/>
        <p:txBody>
          <a:bodyPr/>
          <a:lstStyle/>
          <a:p>
            <a:r>
              <a:rPr lang="en-US" dirty="0"/>
              <a:t>The Pandemic and Inflation</a:t>
            </a:r>
          </a:p>
        </p:txBody>
      </p:sp>
      <p:sp>
        <p:nvSpPr>
          <p:cNvPr id="3" name="Content Placeholder 2">
            <a:extLst>
              <a:ext uri="{FF2B5EF4-FFF2-40B4-BE49-F238E27FC236}">
                <a16:creationId xmlns:a16="http://schemas.microsoft.com/office/drawing/2014/main" id="{BF2B7978-3324-806D-A623-3FC8C7D730D3}"/>
              </a:ext>
            </a:extLst>
          </p:cNvPr>
          <p:cNvSpPr>
            <a:spLocks noGrp="1"/>
          </p:cNvSpPr>
          <p:nvPr>
            <p:ph idx="1"/>
          </p:nvPr>
        </p:nvSpPr>
        <p:spPr/>
        <p:txBody>
          <a:bodyPr/>
          <a:lstStyle/>
          <a:p>
            <a:r>
              <a:rPr lang="en-US" dirty="0"/>
              <a:t>End of 2021</a:t>
            </a:r>
          </a:p>
          <a:p>
            <a:pPr lvl="1">
              <a:buFont typeface="Arial" panose="020B0604020202020204" pitchFamily="34" charset="0"/>
              <a:buChar char="•"/>
            </a:pPr>
            <a:r>
              <a:rPr lang="en-US" dirty="0"/>
              <a:t>Unemployment rate below 5 percent</a:t>
            </a:r>
          </a:p>
          <a:p>
            <a:pPr lvl="1">
              <a:buFont typeface="Arial" panose="020B0604020202020204" pitchFamily="34" charset="0"/>
              <a:buChar char="•"/>
            </a:pPr>
            <a:r>
              <a:rPr lang="en-US" dirty="0"/>
              <a:t>Consumer price index rose to 7.5 percent (January 2022)</a:t>
            </a:r>
          </a:p>
          <a:p>
            <a:pPr algn="l"/>
            <a:r>
              <a:rPr lang="en-US" dirty="0"/>
              <a:t>Policymakers: Inflation surge transitory</a:t>
            </a:r>
          </a:p>
          <a:p>
            <a:pPr algn="l"/>
            <a:r>
              <a:rPr lang="en-US" dirty="0"/>
              <a:t>Some economists: Monetary and fiscal expansion had been excessive </a:t>
            </a:r>
          </a:p>
          <a:p>
            <a:pPr lvl="1">
              <a:buFont typeface="Arial" panose="020B0604020202020204" pitchFamily="34" charset="0"/>
              <a:buChar char="•"/>
            </a:pPr>
            <a:r>
              <a:rPr lang="en-US" dirty="0"/>
              <a:t>Inflation would not soon return to the Fed’s target of 2 percent</a:t>
            </a:r>
          </a:p>
        </p:txBody>
      </p:sp>
    </p:spTree>
    <p:extLst>
      <p:ext uri="{BB962C8B-B14F-4D97-AF65-F5344CB8AC3E}">
        <p14:creationId xmlns:p14="http://schemas.microsoft.com/office/powerpoint/2010/main" val="13586622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Ask the Experts: The Inflation of 2021–2022 C</a:t>
            </a:r>
          </a:p>
        </p:txBody>
      </p:sp>
      <p:sp>
        <p:nvSpPr>
          <p:cNvPr id="3" name="Content Placeholder 2" descr="A pie chart titled “What do economists say?” plots three slices; they are 80% agree, 8% disagree, and 12% uncertain."/>
          <p:cNvSpPr>
            <a:spLocks noGrp="1"/>
          </p:cNvSpPr>
          <p:nvPr>
            <p:ph sz="half" idx="1"/>
          </p:nvPr>
        </p:nvSpPr>
        <p:spPr>
          <a:xfrm>
            <a:off x="476843" y="1313244"/>
            <a:ext cx="11241915" cy="1217446"/>
          </a:xfrm>
        </p:spPr>
        <p:txBody>
          <a:bodyPr/>
          <a:lstStyle/>
          <a:p>
            <a:r>
              <a:rPr lang="en-US" sz="2400" b="0" dirty="0"/>
              <a:t>“A significant factor behind today’s higher US inflation is dominant corporations in uncompetitive markets taking advantage of their market power to raise prices in order to increase their profit margins.”</a:t>
            </a:r>
          </a:p>
        </p:txBody>
      </p:sp>
      <p:pic>
        <p:nvPicPr>
          <p:cNvPr id="9" name="Picture 3" descr=" A pie chart titled “What do economists say?” plots three values. They are 10% agree, 79% disagree, and 11% uncertain.">
            <a:extLst>
              <a:ext uri="{FF2B5EF4-FFF2-40B4-BE49-F238E27FC236}">
                <a16:creationId xmlns:a16="http://schemas.microsoft.com/office/drawing/2014/main" id="{8BC37CDE-8902-4B4F-8462-8A3BA3ABAB35}"/>
              </a:ext>
            </a:extLst>
          </p:cNvPr>
          <p:cNvPicPr>
            <a:picLocks noGrp="1" noChangeAspect="1"/>
          </p:cNvPicPr>
          <p:nvPr>
            <p:ph sz="half" idx="2"/>
          </p:nvPr>
        </p:nvPicPr>
        <p:blipFill>
          <a:blip r:embed="rId3"/>
          <a:stretch>
            <a:fillRect/>
          </a:stretch>
        </p:blipFill>
        <p:spPr>
          <a:xfrm>
            <a:off x="3926048" y="2661281"/>
            <a:ext cx="4339905" cy="2926080"/>
          </a:xfrm>
        </p:spPr>
      </p:pic>
      <p:sp>
        <p:nvSpPr>
          <p:cNvPr id="5" name="Text Placeholder 4"/>
          <p:cNvSpPr>
            <a:spLocks noGrp="1"/>
          </p:cNvSpPr>
          <p:nvPr>
            <p:ph type="body" sz="quarter" idx="13"/>
          </p:nvPr>
        </p:nvSpPr>
        <p:spPr>
          <a:xfrm>
            <a:off x="476844" y="5733836"/>
            <a:ext cx="11241914" cy="314036"/>
          </a:xfrm>
        </p:spPr>
        <p:txBody>
          <a:bodyPr/>
          <a:lstStyle/>
          <a:p>
            <a:pPr>
              <a:buNone/>
            </a:pPr>
            <a:r>
              <a:rPr lang="en-US" sz="1600" dirty="0"/>
              <a:t>Source: IGM Economic Experts Panel, November 23, 2021, January 11, 2022.</a:t>
            </a:r>
          </a:p>
        </p:txBody>
      </p:sp>
    </p:spTree>
    <p:extLst>
      <p:ext uri="{BB962C8B-B14F-4D97-AF65-F5344CB8AC3E}">
        <p14:creationId xmlns:p14="http://schemas.microsoft.com/office/powerpoint/2010/main" val="385714916"/>
      </p:ext>
    </p:extLst>
  </p:cSld>
  <p:clrMapOvr>
    <a:masterClrMapping/>
  </p:clrMapOvr>
  <p:extLst mod="1"/>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DD1796-735C-497D-9A8F-5D5B38C8834D}"/>
              </a:ext>
            </a:extLst>
          </p:cNvPr>
          <p:cNvSpPr>
            <a:spLocks noGrp="1"/>
          </p:cNvSpPr>
          <p:nvPr>
            <p:ph type="ctrTitle"/>
          </p:nvPr>
        </p:nvSpPr>
        <p:spPr/>
        <p:txBody>
          <a:bodyPr/>
          <a:lstStyle/>
          <a:p>
            <a:r>
              <a:rPr lang="en-US" dirty="0"/>
              <a:t>22-6</a:t>
            </a:r>
          </a:p>
        </p:txBody>
      </p:sp>
      <p:sp>
        <p:nvSpPr>
          <p:cNvPr id="4" name="Subtitle 3">
            <a:extLst>
              <a:ext uri="{FF2B5EF4-FFF2-40B4-BE49-F238E27FC236}">
                <a16:creationId xmlns:a16="http://schemas.microsoft.com/office/drawing/2014/main" id="{A65A2268-325D-4DDE-9FCE-629BCB97F1C7}"/>
              </a:ext>
            </a:extLst>
          </p:cNvPr>
          <p:cNvSpPr>
            <a:spLocks noGrp="1"/>
          </p:cNvSpPr>
          <p:nvPr>
            <p:ph type="subTitle" idx="1"/>
          </p:nvPr>
        </p:nvSpPr>
        <p:spPr/>
        <p:txBody>
          <a:bodyPr/>
          <a:lstStyle/>
          <a:p>
            <a:r>
              <a:rPr lang="en-US" dirty="0"/>
              <a:t>Conclusion</a:t>
            </a:r>
          </a:p>
        </p:txBody>
      </p:sp>
    </p:spTree>
    <p:custDataLst>
      <p:tags r:id="rId1"/>
    </p:custDataLst>
    <p:extLst>
      <p:ext uri="{BB962C8B-B14F-4D97-AF65-F5344CB8AC3E}">
        <p14:creationId xmlns:p14="http://schemas.microsoft.com/office/powerpoint/2010/main" val="14661633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B164F7-8EA0-379E-ABA2-73C810527BF9}"/>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C0D16553-85DA-7FD5-1298-96A5CA5D35F2}"/>
              </a:ext>
            </a:extLst>
          </p:cNvPr>
          <p:cNvSpPr>
            <a:spLocks noGrp="1"/>
          </p:cNvSpPr>
          <p:nvPr>
            <p:ph idx="1"/>
          </p:nvPr>
        </p:nvSpPr>
        <p:spPr>
          <a:xfrm>
            <a:off x="476843" y="1825625"/>
            <a:ext cx="11398325" cy="4351338"/>
          </a:xfrm>
        </p:spPr>
        <p:txBody>
          <a:bodyPr/>
          <a:lstStyle/>
          <a:p>
            <a:r>
              <a:rPr lang="en-US" dirty="0"/>
              <a:t>We discussed ideas of many of the best economists of the 20th century</a:t>
            </a:r>
          </a:p>
          <a:p>
            <a:pPr lvl="1">
              <a:buFont typeface="Arial" panose="020B0604020202020204" pitchFamily="34" charset="0"/>
              <a:buChar char="•"/>
            </a:pPr>
            <a:r>
              <a:rPr lang="en-US" dirty="0"/>
              <a:t>Phillips curve of Phillips, Samuelson, and Solow</a:t>
            </a:r>
          </a:p>
          <a:p>
            <a:pPr lvl="1">
              <a:buFont typeface="Arial" panose="020B0604020202020204" pitchFamily="34" charset="0"/>
              <a:buChar char="•"/>
            </a:pPr>
            <a:r>
              <a:rPr lang="en-US" dirty="0"/>
              <a:t>Natural-rate hypothesis of Friedman and Phelps</a:t>
            </a:r>
          </a:p>
          <a:p>
            <a:pPr lvl="1">
              <a:buFont typeface="Arial" panose="020B0604020202020204" pitchFamily="34" charset="0"/>
              <a:buChar char="•"/>
            </a:pPr>
            <a:r>
              <a:rPr lang="en-US" dirty="0"/>
              <a:t>Rational-expectations theory of Lucas, Sargent, and Barro</a:t>
            </a:r>
          </a:p>
          <a:p>
            <a:r>
              <a:rPr lang="en-US" dirty="0"/>
              <a:t>Milton Friedman (1968)</a:t>
            </a:r>
          </a:p>
          <a:p>
            <a:pPr lvl="1">
              <a:buFont typeface="Arial" panose="020B0604020202020204" pitchFamily="34" charset="0"/>
              <a:buChar char="•"/>
            </a:pPr>
            <a:r>
              <a:rPr lang="en-US" dirty="0"/>
              <a:t>“There is always a temporary trade-off between inflation and unemployment; there is no permanent trade-off…But how long, you will say, is “temporary”?...”</a:t>
            </a:r>
          </a:p>
        </p:txBody>
      </p:sp>
    </p:spTree>
    <p:extLst>
      <p:ext uri="{BB962C8B-B14F-4D97-AF65-F5344CB8AC3E}">
        <p14:creationId xmlns:p14="http://schemas.microsoft.com/office/powerpoint/2010/main" val="16235254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Think-Pair-Share Activity (1 of 2)</a:t>
            </a:r>
          </a:p>
        </p:txBody>
      </p:sp>
      <p:sp>
        <p:nvSpPr>
          <p:cNvPr id="3" name="Content Placeholder 2"/>
          <p:cNvSpPr>
            <a:spLocks noGrp="1"/>
          </p:cNvSpPr>
          <p:nvPr>
            <p:ph idx="1"/>
          </p:nvPr>
        </p:nvSpPr>
        <p:spPr/>
        <p:txBody>
          <a:bodyPr vert="horz" lIns="91440" tIns="45720" rIns="91440" bIns="45720" rtlCol="0" anchor="t">
            <a:noAutofit/>
          </a:bodyPr>
          <a:lstStyle/>
          <a:p>
            <a:pPr marL="0" indent="0">
              <a:spcBef>
                <a:spcPts val="500"/>
              </a:spcBef>
              <a:spcAft>
                <a:spcPts val="500"/>
              </a:spcAft>
              <a:buNone/>
            </a:pPr>
            <a:r>
              <a:rPr lang="en-US" dirty="0">
                <a:ea typeface="+mn-lt"/>
                <a:cs typeface="+mn-lt"/>
              </a:rPr>
              <a:t>A worldwide drought has reduced food production. Inflation has increased; unemployment has risen above the natural rate. Americans are frustrated with their government. </a:t>
            </a:r>
          </a:p>
          <a:p>
            <a:pPr marL="0" indent="0">
              <a:spcBef>
                <a:spcPts val="500"/>
              </a:spcBef>
              <a:spcAft>
                <a:spcPts val="500"/>
              </a:spcAft>
              <a:buNone/>
            </a:pPr>
            <a:r>
              <a:rPr lang="en-US" dirty="0">
                <a:ea typeface="+mn-lt"/>
                <a:cs typeface="+mn-lt"/>
              </a:rPr>
              <a:t>Your roommate says, “This economic mess has got to be somebody’s fault—probably the president or Congress. A year ago, both inflation and unemployment were lower. We need to vote in some policymakers that know how to get rid of this inflation and unemployment.”</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Think-Pair-Share Activity (2 of 2)</a:t>
            </a:r>
          </a:p>
        </p:txBody>
      </p:sp>
      <p:sp>
        <p:nvSpPr>
          <p:cNvPr id="3" name="Content Placeholder 2"/>
          <p:cNvSpPr>
            <a:spLocks noGrp="1"/>
          </p:cNvSpPr>
          <p:nvPr>
            <p:ph idx="1"/>
          </p:nvPr>
        </p:nvSpPr>
        <p:spPr/>
        <p:txBody>
          <a:bodyPr vert="horz" lIns="91440" tIns="45720" rIns="91440" bIns="45720" rtlCol="0" anchor="t">
            <a:noAutofit/>
          </a:bodyPr>
          <a:lstStyle/>
          <a:p>
            <a:pPr marL="457200" indent="-457200">
              <a:spcBef>
                <a:spcPts val="500"/>
              </a:spcBef>
              <a:spcAft>
                <a:spcPts val="500"/>
              </a:spcAft>
              <a:buFont typeface="+mj-lt"/>
              <a:buAutoNum type="alphaUcPeriod"/>
            </a:pPr>
            <a:r>
              <a:rPr lang="en-US" sz="2000" dirty="0">
                <a:ea typeface="+mn-lt"/>
                <a:cs typeface="+mn-lt"/>
              </a:rPr>
              <a:t>Whose fault is the stagflation that is present in the economy?</a:t>
            </a:r>
          </a:p>
          <a:p>
            <a:pPr marL="457200" indent="-457200">
              <a:spcBef>
                <a:spcPts val="500"/>
              </a:spcBef>
              <a:spcAft>
                <a:spcPts val="500"/>
              </a:spcAft>
              <a:buFont typeface="+mj-lt"/>
              <a:buAutoNum type="alphaUcPeriod"/>
            </a:pPr>
            <a:r>
              <a:rPr lang="en-US" sz="2000" dirty="0">
                <a:ea typeface="+mn-lt"/>
                <a:cs typeface="+mn-lt"/>
              </a:rPr>
              <a:t>Are the current inflation and unemployment choices facing the economy better or worse than before the supply shock? What has happened to the short-run Phillips curve?</a:t>
            </a:r>
          </a:p>
          <a:p>
            <a:pPr marL="457200" indent="-457200">
              <a:spcBef>
                <a:spcPts val="500"/>
              </a:spcBef>
              <a:spcAft>
                <a:spcPts val="500"/>
              </a:spcAft>
              <a:buFont typeface="+mj-lt"/>
              <a:buAutoNum type="alphaUcPeriod"/>
            </a:pPr>
            <a:r>
              <a:rPr lang="en-US" sz="2000" dirty="0">
                <a:ea typeface="+mn-lt"/>
                <a:cs typeface="+mn-lt"/>
              </a:rPr>
              <a:t>If policymakers increase aggregate demand in response to the supply shock, in what direction will the economy move along the new short-run Phillips curve? What will happen to inflation and unemployment?</a:t>
            </a:r>
          </a:p>
          <a:p>
            <a:pPr marL="457200" indent="-457200">
              <a:spcBef>
                <a:spcPts val="500"/>
              </a:spcBef>
              <a:spcAft>
                <a:spcPts val="500"/>
              </a:spcAft>
              <a:buFont typeface="+mj-lt"/>
              <a:buAutoNum type="alphaUcPeriod"/>
            </a:pPr>
            <a:r>
              <a:rPr lang="en-US" sz="2000" dirty="0">
                <a:ea typeface="+mn-lt"/>
                <a:cs typeface="+mn-lt"/>
              </a:rPr>
              <a:t>If policymakers decrease aggregate demand in response to the supply shock, in what direction will the economy move along the new short-run Phillips curve? What will happen to inflation and unemployment?</a:t>
            </a:r>
          </a:p>
          <a:p>
            <a:pPr marL="457200" indent="-457200">
              <a:spcBef>
                <a:spcPts val="500"/>
              </a:spcBef>
              <a:spcAft>
                <a:spcPts val="500"/>
              </a:spcAft>
              <a:buFont typeface="+mj-lt"/>
              <a:buAutoNum type="alphaUcPeriod"/>
            </a:pPr>
            <a:r>
              <a:rPr lang="en-US" sz="2000" dirty="0">
                <a:ea typeface="+mn-lt"/>
                <a:cs typeface="+mn-lt"/>
              </a:rPr>
              <a:t>Is there a policy that can immediately reduce both inflation and unemployment? Explain.</a:t>
            </a:r>
          </a:p>
        </p:txBody>
      </p:sp>
    </p:spTree>
    <p:extLst>
      <p:ext uri="{BB962C8B-B14F-4D97-AF65-F5344CB8AC3E}">
        <p14:creationId xmlns:p14="http://schemas.microsoft.com/office/powerpoint/2010/main" val="73743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ADC4-F076-FA2C-09E1-FC11087BCC51}"/>
              </a:ext>
            </a:extLst>
          </p:cNvPr>
          <p:cNvSpPr>
            <a:spLocks noGrp="1"/>
          </p:cNvSpPr>
          <p:nvPr>
            <p:ph type="title"/>
          </p:nvPr>
        </p:nvSpPr>
        <p:spPr/>
        <p:txBody>
          <a:bodyPr/>
          <a:lstStyle/>
          <a:p>
            <a:r>
              <a:rPr lang="en-US" dirty="0"/>
              <a:t>Origins of the Phillips Curve</a:t>
            </a:r>
          </a:p>
        </p:txBody>
      </p:sp>
      <p:sp>
        <p:nvSpPr>
          <p:cNvPr id="3" name="Content Placeholder 2">
            <a:extLst>
              <a:ext uri="{FF2B5EF4-FFF2-40B4-BE49-F238E27FC236}">
                <a16:creationId xmlns:a16="http://schemas.microsoft.com/office/drawing/2014/main" id="{F5EA25C3-A2C2-93FA-F385-64EAA428A499}"/>
              </a:ext>
            </a:extLst>
          </p:cNvPr>
          <p:cNvSpPr>
            <a:spLocks noGrp="1"/>
          </p:cNvSpPr>
          <p:nvPr>
            <p:ph idx="1"/>
          </p:nvPr>
        </p:nvSpPr>
        <p:spPr>
          <a:xfrm>
            <a:off x="476843" y="1330325"/>
            <a:ext cx="11241915" cy="4697496"/>
          </a:xfrm>
        </p:spPr>
        <p:txBody>
          <a:bodyPr vert="horz" lIns="91440" tIns="45720" rIns="91440" bIns="45720" rtlCol="0" anchor="t">
            <a:noAutofit/>
          </a:bodyPr>
          <a:lstStyle/>
          <a:p>
            <a:pPr>
              <a:spcAft>
                <a:spcPts val="0"/>
              </a:spcAft>
            </a:pPr>
            <a:r>
              <a:rPr lang="en-US" altLang="en-US" b="1" dirty="0">
                <a:solidFill>
                  <a:srgbClr val="C00000"/>
                </a:solidFill>
              </a:rPr>
              <a:t>Phillips curve*</a:t>
            </a:r>
          </a:p>
          <a:p>
            <a:pPr lvl="1">
              <a:spcAft>
                <a:spcPts val="0"/>
              </a:spcAft>
              <a:buFont typeface="Arial" panose="020B0604020202020204" pitchFamily="34" charset="0"/>
              <a:buChar char="•"/>
            </a:pPr>
            <a:r>
              <a:rPr lang="en-US" altLang="en-US" dirty="0"/>
              <a:t>A curve that shows the short-run trade-off between inflation and unemployment</a:t>
            </a:r>
          </a:p>
          <a:p>
            <a:pPr>
              <a:spcAft>
                <a:spcPts val="0"/>
              </a:spcAft>
            </a:pPr>
            <a:r>
              <a:rPr lang="en-US" altLang="en-US" dirty="0"/>
              <a:t>1958: A.W. Phillips </a:t>
            </a:r>
          </a:p>
          <a:p>
            <a:pPr lvl="1">
              <a:spcAft>
                <a:spcPts val="0"/>
              </a:spcAft>
              <a:buFont typeface="Arial" panose="020B0604020202020204" pitchFamily="34" charset="0"/>
              <a:buChar char="•"/>
            </a:pPr>
            <a:r>
              <a:rPr lang="en-US" altLang="en-US" dirty="0"/>
              <a:t>Nominal wage growth was negatively was correlated with unemployment in the U.K.  </a:t>
            </a:r>
          </a:p>
          <a:p>
            <a:pPr>
              <a:spcAft>
                <a:spcPts val="0"/>
              </a:spcAft>
            </a:pPr>
            <a:r>
              <a:rPr lang="en-US" altLang="en-US" dirty="0"/>
              <a:t>1960: Paul Samuelson and Robert Solow</a:t>
            </a:r>
          </a:p>
          <a:p>
            <a:pPr lvl="1">
              <a:spcAft>
                <a:spcPts val="0"/>
              </a:spcAft>
              <a:buFont typeface="Arial" panose="020B0604020202020204" pitchFamily="34" charset="0"/>
              <a:buChar char="•"/>
            </a:pPr>
            <a:r>
              <a:rPr lang="en-US" altLang="en-US" dirty="0"/>
              <a:t>Negative correlation between inflation and unemployment</a:t>
            </a:r>
          </a:p>
          <a:p>
            <a:pPr lvl="1">
              <a:spcAft>
                <a:spcPts val="0"/>
              </a:spcAft>
              <a:buFont typeface="Arial" panose="020B0604020202020204" pitchFamily="34" charset="0"/>
              <a:buChar char="•"/>
            </a:pPr>
            <a:r>
              <a:rPr lang="en-US" altLang="en-US" dirty="0"/>
              <a:t>Named it “the Phillips Curve”</a:t>
            </a:r>
            <a:endParaRPr kumimoji="0" lang="en-US" altLang="en-US" sz="1400" b="0" i="0" u="none" strike="noStrike" kern="1200" cap="none" spc="0" normalizeH="0" baseline="0" noProof="0" dirty="0">
              <a:ln>
                <a:noFill/>
              </a:ln>
              <a:solidFill>
                <a:srgbClr val="282F7C"/>
              </a:solidFill>
              <a:effectLst/>
              <a:uLnTx/>
              <a:uFillTx/>
              <a:latin typeface="Work Sans"/>
              <a:ea typeface="+mn-ea"/>
              <a:cs typeface="+mn-cs"/>
            </a:endParaRPr>
          </a:p>
          <a:p>
            <a:pPr marL="457200" lvl="1" indent="0">
              <a:spcAft>
                <a:spcPts val="0"/>
              </a:spcAft>
              <a:buClr>
                <a:srgbClr val="282F7C"/>
              </a:buClr>
              <a:buNone/>
              <a:defRPr/>
            </a:pPr>
            <a:endParaRPr lang="en-US" altLang="en-US" dirty="0">
              <a:solidFill>
                <a:srgbClr val="282F7C"/>
              </a:solidFill>
              <a:latin typeface="Work Sans"/>
            </a:endParaRPr>
          </a:p>
          <a:p>
            <a:pPr marL="0" marR="0" lvl="0" indent="0" algn="l" defTabSz="914400" rtl="0" eaLnBrk="1" fontAlgn="auto" latinLnBrk="0" hangingPunct="1">
              <a:lnSpc>
                <a:spcPct val="100000"/>
              </a:lnSpc>
              <a:spcBef>
                <a:spcPts val="0"/>
              </a:spcBef>
              <a:spcAft>
                <a:spcPts val="0"/>
              </a:spcAft>
              <a:buClr>
                <a:srgbClr val="282F7C"/>
              </a:buClr>
              <a:buSzTx/>
              <a:buFont typeface="Arial" panose="020B0604020202020204" pitchFamily="34" charset="0"/>
              <a:buNone/>
              <a:tabLst/>
              <a:defRPr/>
            </a:pPr>
            <a:r>
              <a:rPr kumimoji="0" lang="en-US" altLang="en-US" sz="1600" b="0" i="0" u="none" strike="noStrike" kern="1200" cap="none" spc="0" normalizeH="0" baseline="0" noProof="0" dirty="0">
                <a:ln>
                  <a:noFill/>
                </a:ln>
                <a:solidFill>
                  <a:srgbClr val="282F7C"/>
                </a:solidFill>
                <a:effectLst/>
                <a:uLnTx/>
                <a:uFillTx/>
                <a:latin typeface="Work Sans"/>
                <a:ea typeface="+mn-ea"/>
                <a:cs typeface="+mn-cs"/>
              </a:rPr>
              <a:t>*Words accompanied by an asterisk are key terms from the chapter.</a:t>
            </a:r>
          </a:p>
        </p:txBody>
      </p:sp>
    </p:spTree>
    <p:extLst>
      <p:ext uri="{BB962C8B-B14F-4D97-AF65-F5344CB8AC3E}">
        <p14:creationId xmlns:p14="http://schemas.microsoft.com/office/powerpoint/2010/main" val="4115739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4B8F-029E-FD90-2EAB-C246A6AD005A}"/>
              </a:ext>
            </a:extLst>
          </p:cNvPr>
          <p:cNvSpPr>
            <a:spLocks noGrp="1"/>
          </p:cNvSpPr>
          <p:nvPr>
            <p:ph type="title"/>
          </p:nvPr>
        </p:nvSpPr>
        <p:spPr/>
        <p:txBody>
          <a:bodyPr/>
          <a:lstStyle/>
          <a:p>
            <a:r>
              <a:rPr lang="en-US" dirty="0"/>
              <a:t>Self-Assessment </a:t>
            </a:r>
          </a:p>
        </p:txBody>
      </p:sp>
      <p:sp>
        <p:nvSpPr>
          <p:cNvPr id="3" name="Content Placeholder 2">
            <a:extLst>
              <a:ext uri="{FF2B5EF4-FFF2-40B4-BE49-F238E27FC236}">
                <a16:creationId xmlns:a16="http://schemas.microsoft.com/office/drawing/2014/main" id="{88CFABB7-D6F8-BFDB-32F8-EC003A190BFB}"/>
              </a:ext>
            </a:extLst>
          </p:cNvPr>
          <p:cNvSpPr>
            <a:spLocks noGrp="1"/>
          </p:cNvSpPr>
          <p:nvPr>
            <p:ph idx="1"/>
          </p:nvPr>
        </p:nvSpPr>
        <p:spPr/>
        <p:txBody>
          <a:bodyPr/>
          <a:lstStyle/>
          <a:p>
            <a:r>
              <a:rPr lang="en-US" dirty="0"/>
              <a:t>The Fed decides to reduce inflation. Use the Phillips curve to show the short-run and long-run effects of this policy. How might the short-run costs be reduced?</a:t>
            </a:r>
          </a:p>
        </p:txBody>
      </p:sp>
    </p:spTree>
    <p:extLst>
      <p:ext uri="{BB962C8B-B14F-4D97-AF65-F5344CB8AC3E}">
        <p14:creationId xmlns:p14="http://schemas.microsoft.com/office/powerpoint/2010/main" val="38271167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217DBF9-742E-4F7F-85EB-9E45A7F45B37}"/>
              </a:ext>
            </a:extLst>
          </p:cNvPr>
          <p:cNvSpPr>
            <a:spLocks noGrp="1"/>
          </p:cNvSpPr>
          <p:nvPr>
            <p:ph type="title"/>
          </p:nvPr>
        </p:nvSpPr>
        <p:spPr/>
        <p:txBody>
          <a:bodyPr/>
          <a:lstStyle/>
          <a:p>
            <a:r>
              <a:rPr lang="en-US" dirty="0"/>
              <a:t>Summary</a:t>
            </a:r>
          </a:p>
        </p:txBody>
      </p:sp>
      <p:sp>
        <p:nvSpPr>
          <p:cNvPr id="10" name="Content Placeholder 9">
            <a:extLst>
              <a:ext uri="{FF2B5EF4-FFF2-40B4-BE49-F238E27FC236}">
                <a16:creationId xmlns:a16="http://schemas.microsoft.com/office/drawing/2014/main" id="{DDAE1AFE-9B48-43B4-983D-10FCC8293ABC}"/>
              </a:ext>
            </a:extLst>
          </p:cNvPr>
          <p:cNvSpPr>
            <a:spLocks noGrp="1"/>
          </p:cNvSpPr>
          <p:nvPr>
            <p:ph idx="1"/>
          </p:nvPr>
        </p:nvSpPr>
        <p:spPr/>
        <p:txBody>
          <a:bodyPr vert="horz" lIns="91440" tIns="45720" rIns="91440" bIns="45720" rtlCol="0" anchor="t">
            <a:noAutofit/>
          </a:bodyPr>
          <a:lstStyle/>
          <a:p>
            <a:pPr>
              <a:buNone/>
            </a:pPr>
            <a:r>
              <a:rPr lang="en-US" dirty="0"/>
              <a:t>Click the link to review the objectives for this presentation.</a:t>
            </a:r>
          </a:p>
          <a:p>
            <a:pPr>
              <a:buNone/>
            </a:pPr>
            <a:r>
              <a:rPr lang="en-US" dirty="0">
                <a:hlinkClick r:id="rId4" action="ppaction://hlinksldjump"/>
              </a:rPr>
              <a:t>Link to Objectives</a:t>
            </a:r>
            <a:endParaRPr lang="en-US" dirty="0"/>
          </a:p>
        </p:txBody>
      </p:sp>
    </p:spTree>
    <p:custDataLst>
      <p:tags r:id="rId1"/>
    </p:custDataLst>
    <p:extLst>
      <p:ext uri="{BB962C8B-B14F-4D97-AF65-F5344CB8AC3E}">
        <p14:creationId xmlns:p14="http://schemas.microsoft.com/office/powerpoint/2010/main" val="497835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C3D6C-229C-A190-7D1A-A2BAB3A621C4}"/>
              </a:ext>
            </a:extLst>
          </p:cNvPr>
          <p:cNvSpPr>
            <a:spLocks noGrp="1"/>
          </p:cNvSpPr>
          <p:nvPr>
            <p:ph type="title"/>
          </p:nvPr>
        </p:nvSpPr>
        <p:spPr/>
        <p:txBody>
          <a:bodyPr/>
          <a:lstStyle/>
          <a:p>
            <a:r>
              <a:rPr lang="en-US" dirty="0"/>
              <a:t>The Phillips Curve: A Policy Menu?</a:t>
            </a:r>
          </a:p>
        </p:txBody>
      </p:sp>
      <p:sp>
        <p:nvSpPr>
          <p:cNvPr id="3" name="Content Placeholder 2">
            <a:extLst>
              <a:ext uri="{FF2B5EF4-FFF2-40B4-BE49-F238E27FC236}">
                <a16:creationId xmlns:a16="http://schemas.microsoft.com/office/drawing/2014/main" id="{9C68002E-E65C-9CE3-ECAA-EF902A54384C}"/>
              </a:ext>
            </a:extLst>
          </p:cNvPr>
          <p:cNvSpPr>
            <a:spLocks noGrp="1"/>
          </p:cNvSpPr>
          <p:nvPr>
            <p:ph idx="1"/>
          </p:nvPr>
        </p:nvSpPr>
        <p:spPr/>
        <p:txBody>
          <a:bodyPr/>
          <a:lstStyle/>
          <a:p>
            <a:pPr>
              <a:spcBef>
                <a:spcPts val="500"/>
              </a:spcBef>
              <a:spcAft>
                <a:spcPts val="500"/>
              </a:spcAft>
            </a:pPr>
            <a:r>
              <a:rPr lang="en-US" altLang="en-US" dirty="0"/>
              <a:t>Policymakers face a trade-off between inflation and unemployment</a:t>
            </a:r>
          </a:p>
          <a:p>
            <a:pPr>
              <a:spcBef>
                <a:spcPts val="500"/>
              </a:spcBef>
              <a:spcAft>
                <a:spcPts val="500"/>
              </a:spcAft>
            </a:pPr>
            <a:r>
              <a:rPr lang="en-US" altLang="en-US" dirty="0"/>
              <a:t>Fiscal and monetary policy can influence aggregate-demand curve and policymakers could choose any point on Phillips curve</a:t>
            </a:r>
          </a:p>
          <a:p>
            <a:pPr lvl="1">
              <a:spcAft>
                <a:spcPts val="500"/>
              </a:spcAft>
              <a:buFont typeface="Arial" panose="020B0604020202020204" pitchFamily="34" charset="0"/>
              <a:buChar char="•"/>
            </a:pPr>
            <a:r>
              <a:rPr lang="en-US" altLang="en-US" dirty="0"/>
              <a:t>By expanding aggregate demand, policymakers can choose a point with higher inflation and lower unemployment</a:t>
            </a:r>
          </a:p>
          <a:p>
            <a:pPr lvl="1">
              <a:spcAft>
                <a:spcPts val="500"/>
              </a:spcAft>
              <a:buFont typeface="Arial" panose="020B0604020202020204" pitchFamily="34" charset="0"/>
              <a:buChar char="•"/>
            </a:pPr>
            <a:r>
              <a:rPr lang="en-US" altLang="en-US" dirty="0"/>
              <a:t>By contracting aggregate demand, policymakers can choose a point with lower inflation and higher unemployment</a:t>
            </a:r>
          </a:p>
        </p:txBody>
      </p:sp>
    </p:spTree>
    <p:extLst>
      <p:ext uri="{BB962C8B-B14F-4D97-AF65-F5344CB8AC3E}">
        <p14:creationId xmlns:p14="http://schemas.microsoft.com/office/powerpoint/2010/main" val="435815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D788B-E377-4213-34E1-35D1620E33D7}"/>
              </a:ext>
            </a:extLst>
          </p:cNvPr>
          <p:cNvSpPr>
            <a:spLocks noGrp="1"/>
          </p:cNvSpPr>
          <p:nvPr>
            <p:ph type="title"/>
          </p:nvPr>
        </p:nvSpPr>
        <p:spPr/>
        <p:txBody>
          <a:bodyPr/>
          <a:lstStyle/>
          <a:p>
            <a:r>
              <a:rPr lang="en-US" dirty="0"/>
              <a:t>Figure 1 The Phillips Curve</a:t>
            </a:r>
          </a:p>
        </p:txBody>
      </p:sp>
      <p:sp>
        <p:nvSpPr>
          <p:cNvPr id="3" name="Content Placeholder 2">
            <a:extLst>
              <a:ext uri="{FF2B5EF4-FFF2-40B4-BE49-F238E27FC236}">
                <a16:creationId xmlns:a16="http://schemas.microsoft.com/office/drawing/2014/main" id="{6C583C62-AFE2-7A22-E78C-F8EEC7058888}"/>
              </a:ext>
            </a:extLst>
          </p:cNvPr>
          <p:cNvSpPr>
            <a:spLocks noGrp="1"/>
          </p:cNvSpPr>
          <p:nvPr>
            <p:ph sz="half" idx="1"/>
          </p:nvPr>
        </p:nvSpPr>
        <p:spPr>
          <a:xfrm>
            <a:off x="476844" y="1690692"/>
            <a:ext cx="4865178" cy="3813171"/>
          </a:xfrm>
        </p:spPr>
        <p:txBody>
          <a:bodyPr/>
          <a:lstStyle/>
          <a:p>
            <a:r>
              <a:rPr lang="en-US" dirty="0"/>
              <a:t>The Phillips curve illustrates a negative association between the inflation rate and the unemployment rate. </a:t>
            </a:r>
          </a:p>
          <a:p>
            <a:r>
              <a:rPr lang="en-US" dirty="0"/>
              <a:t>At point A, inflation is low, and unemployment is high.</a:t>
            </a:r>
          </a:p>
          <a:p>
            <a:r>
              <a:rPr lang="en-US" dirty="0"/>
              <a:t>At point B, inflation is high, and unemployment is low.</a:t>
            </a:r>
            <a:endParaRPr lang="en-US" sz="1600" dirty="0"/>
          </a:p>
        </p:txBody>
      </p:sp>
      <p:pic>
        <p:nvPicPr>
          <p:cNvPr id="7" name="Picture 3" descr="The figure shows a plot of the Phillips curve relationship, which posits an inverse relationship between the rate of unemployment and the inflation rate, over a short run period.  The graph is shown on a rectangular coordinate system.  The horizontal axis measures the unemployment rate in percentage terms; the values range from 0 up to 7% and higher.  The vertical axis measures the inflation rate, in percent per year; the values start at 0 and go up to 6% and higher.  The plot of the Phillips curve goes down and to the right linearly. Two specific points are noted on the curve, one at point A, which is an unemployment rate of 7% and a 2% inflation rate. The second point is labeled B, which is at an unemployment rate of 4% and an inflation rate of 2%.">
            <a:extLst>
              <a:ext uri="{FF2B5EF4-FFF2-40B4-BE49-F238E27FC236}">
                <a16:creationId xmlns:a16="http://schemas.microsoft.com/office/drawing/2014/main" id="{BDBD7B95-2583-442D-8FD3-17C3FE5E3912}"/>
              </a:ext>
            </a:extLst>
          </p:cNvPr>
          <p:cNvPicPr>
            <a:picLocks noGrp="1" noChangeAspect="1"/>
          </p:cNvPicPr>
          <p:nvPr>
            <p:ph sz="half" idx="2"/>
          </p:nvPr>
        </p:nvPicPr>
        <p:blipFill>
          <a:blip r:embed="rId2"/>
          <a:stretch>
            <a:fillRect/>
          </a:stretch>
        </p:blipFill>
        <p:spPr>
          <a:xfrm>
            <a:off x="5454314" y="1855535"/>
            <a:ext cx="6394567" cy="3787274"/>
          </a:xfrm>
        </p:spPr>
      </p:pic>
    </p:spTree>
    <p:extLst>
      <p:ext uri="{BB962C8B-B14F-4D97-AF65-F5344CB8AC3E}">
        <p14:creationId xmlns:p14="http://schemas.microsoft.com/office/powerpoint/2010/main" val="2964090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62CCC-06F5-0170-3F31-C988E742E93E}"/>
              </a:ext>
            </a:extLst>
          </p:cNvPr>
          <p:cNvSpPr>
            <a:spLocks noGrp="1"/>
          </p:cNvSpPr>
          <p:nvPr>
            <p:ph type="title"/>
          </p:nvPr>
        </p:nvSpPr>
        <p:spPr/>
        <p:txBody>
          <a:bodyPr/>
          <a:lstStyle/>
          <a:p>
            <a:r>
              <a:rPr lang="en-US" dirty="0"/>
              <a:t>Aggregate Demand, Aggregate Supply, and the Phillips Curve</a:t>
            </a:r>
          </a:p>
        </p:txBody>
      </p:sp>
      <p:sp>
        <p:nvSpPr>
          <p:cNvPr id="3" name="Content Placeholder 2">
            <a:extLst>
              <a:ext uri="{FF2B5EF4-FFF2-40B4-BE49-F238E27FC236}">
                <a16:creationId xmlns:a16="http://schemas.microsoft.com/office/drawing/2014/main" id="{D36CCA1E-4AED-2628-D9BC-1439FB6717A0}"/>
              </a:ext>
            </a:extLst>
          </p:cNvPr>
          <p:cNvSpPr>
            <a:spLocks noGrp="1"/>
          </p:cNvSpPr>
          <p:nvPr>
            <p:ph idx="1"/>
          </p:nvPr>
        </p:nvSpPr>
        <p:spPr/>
        <p:txBody>
          <a:bodyPr/>
          <a:lstStyle/>
          <a:p>
            <a:r>
              <a:rPr lang="en-US" altLang="en-US" dirty="0"/>
              <a:t>Phillips curve shows combinations of inflation and unemployment that arise in the short run as shifts in the aggregate-demand curve move the economy along the short-run aggregate-supply curve</a:t>
            </a:r>
          </a:p>
          <a:p>
            <a:r>
              <a:rPr lang="en-US" altLang="en-US" dirty="0"/>
              <a:t>For example, an increase in the aggregate demand</a:t>
            </a:r>
          </a:p>
          <a:p>
            <a:pPr lvl="1">
              <a:buFont typeface="Arial" panose="020B0604020202020204" pitchFamily="34" charset="0"/>
              <a:buChar char="•"/>
            </a:pPr>
            <a:r>
              <a:rPr lang="en-US" altLang="en-US" dirty="0"/>
              <a:t>Larger output and a higher price level</a:t>
            </a:r>
          </a:p>
          <a:p>
            <a:pPr lvl="1">
              <a:buFont typeface="Arial" panose="020B0604020202020204" pitchFamily="34" charset="0"/>
              <a:buChar char="•"/>
            </a:pPr>
            <a:r>
              <a:rPr lang="en-US" altLang="en-US" dirty="0"/>
              <a:t>Lower unemployment </a:t>
            </a:r>
          </a:p>
          <a:p>
            <a:pPr lvl="1">
              <a:buFont typeface="Arial" panose="020B0604020202020204" pitchFamily="34" charset="0"/>
              <a:buChar char="•"/>
            </a:pPr>
            <a:r>
              <a:rPr lang="en-US" altLang="en-US" dirty="0"/>
              <a:t>Higher inflation</a:t>
            </a:r>
          </a:p>
        </p:txBody>
      </p:sp>
    </p:spTree>
    <p:extLst>
      <p:ext uri="{BB962C8B-B14F-4D97-AF65-F5344CB8AC3E}">
        <p14:creationId xmlns:p14="http://schemas.microsoft.com/office/powerpoint/2010/main" val="17673884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DESIGN_ID_FULL TEXT TEMPLATE MASTER" val="7pb33sBP"/>
  <p:tag name="ARTICULATE_DESIGN_ID_FULL TEXT TEMPLATE MASTER (CONT.)" val="V3Eg5WUK"/>
  <p:tag name="ARTICULATE_DESIGN_ID_OPTIMIZED TEMPLATE MASTER" val="rzwWCka7"/>
  <p:tag name="ARTICULATE_DESIGN_ID_OPTIMIZED TEMPLATE MASTER (CONT.)" val="klKJ3eZ5"/>
  <p:tag name="ARTICULATE_SLIDE_COUNT" val="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ptimized Template Master">
  <a:themeElements>
    <a:clrScheme name="Cengage New">
      <a:dk1>
        <a:srgbClr val="282F7C"/>
      </a:dk1>
      <a:lt1>
        <a:srgbClr val="FFFFFF"/>
      </a:lt1>
      <a:dk2>
        <a:srgbClr val="3841B0"/>
      </a:dk2>
      <a:lt2>
        <a:srgbClr val="F5F5F5"/>
      </a:lt2>
      <a:accent1>
        <a:srgbClr val="282F7C"/>
      </a:accent1>
      <a:accent2>
        <a:srgbClr val="FEE349"/>
      </a:accent2>
      <a:accent3>
        <a:srgbClr val="CDDEFF"/>
      </a:accent3>
      <a:accent4>
        <a:srgbClr val="F5F5F5"/>
      </a:accent4>
      <a:accent5>
        <a:srgbClr val="A3A1A3"/>
      </a:accent5>
      <a:accent6>
        <a:srgbClr val="454545"/>
      </a:accent6>
      <a:hlink>
        <a:srgbClr val="3841B0"/>
      </a:hlink>
      <a:folHlink>
        <a:srgbClr val="6900B0"/>
      </a:folHlink>
    </a:clrScheme>
    <a:fontScheme name="Cengage New">
      <a:majorFont>
        <a:latin typeface="Work Sans "/>
        <a:ea typeface=""/>
        <a:cs typeface=""/>
      </a:majorFont>
      <a:minorFont>
        <a:latin typeface="Work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11y_PPT_Template_Cengage_020221.pptx" id="{62A8FB47-AEAE-448A-A9EC-2B57E950A883}" vid="{DA52BCA4-C454-45F1-8147-C38687C75014}"/>
    </a:ext>
  </a:extLst>
</a:theme>
</file>

<file path=ppt/theme/theme2.xml><?xml version="1.0" encoding="utf-8"?>
<a:theme xmlns:a="http://schemas.openxmlformats.org/drawingml/2006/main" name="ActiveLearning or Ex">
  <a:themeElements>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hapter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pter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pter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pter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pter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pter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pter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pter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pter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pter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pter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pter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ctiveLearning or Ex">
  <a:themeElements>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hapterSli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Char char="•"/>
          <a:tabLst/>
          <a:defRPr kumimoji="0" lang="en-US" sz="3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hapter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hapter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hapter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hapter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hapter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hapter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hapter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hapter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hapter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hapter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hapter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hapter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4370</Words>
  <Application>Microsoft Office PowerPoint</Application>
  <PresentationFormat>Widescreen</PresentationFormat>
  <Paragraphs>387</Paragraphs>
  <Slides>61</Slides>
  <Notes>16</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61</vt:i4>
      </vt:variant>
    </vt:vector>
  </HeadingPairs>
  <TitlesOfParts>
    <vt:vector size="71" baseType="lpstr">
      <vt:lpstr>Arial</vt:lpstr>
      <vt:lpstr>Calibri</vt:lpstr>
      <vt:lpstr>Courier New</vt:lpstr>
      <vt:lpstr>Wingdings</vt:lpstr>
      <vt:lpstr>Work Sans</vt:lpstr>
      <vt:lpstr>Work Sans </vt:lpstr>
      <vt:lpstr>Optimized Template Master</vt:lpstr>
      <vt:lpstr>ActiveLearning or Ex</vt:lpstr>
      <vt:lpstr>1_ActiveLearning or Ex</vt:lpstr>
      <vt:lpstr>Equation</vt:lpstr>
      <vt:lpstr>Principles of Macroeconomics, 10e</vt:lpstr>
      <vt:lpstr>Chapter Objectives (1 of 2)</vt:lpstr>
      <vt:lpstr>Chapter Objectives (2 of 2)</vt:lpstr>
      <vt:lpstr>22-1</vt:lpstr>
      <vt:lpstr>Inflation and Unemployment</vt:lpstr>
      <vt:lpstr>Origins of the Phillips Curve</vt:lpstr>
      <vt:lpstr>The Phillips Curve: A Policy Menu?</vt:lpstr>
      <vt:lpstr>Figure 1 The Phillips Curve</vt:lpstr>
      <vt:lpstr>Aggregate Demand, Aggregate Supply, and the Phillips Curve</vt:lpstr>
      <vt:lpstr>Figure 2 How the Phillips Curve Is Related to the Model of Aggregate Demand and Aggregate Supply</vt:lpstr>
      <vt:lpstr>22-2</vt:lpstr>
      <vt:lpstr>The Long-Run Phillips Curve (1 of 2)</vt:lpstr>
      <vt:lpstr>The Long-Run Phillips Curve (2 of 2)</vt:lpstr>
      <vt:lpstr>Figure 3 The Long-Run Phillips Curve</vt:lpstr>
      <vt:lpstr>Vertical Long-Run Phillips Curve (1 of 2)</vt:lpstr>
      <vt:lpstr>Vertical Long-Run Phillips Curve (2 of 2)</vt:lpstr>
      <vt:lpstr>Figure 4 How the Long-Run Phillips Curve Is Related to the Model of Aggregate Demand and Aggregate Supply</vt:lpstr>
      <vt:lpstr>The Meaning of “Natural” (1 of 2)</vt:lpstr>
      <vt:lpstr>The Meaning of “Natural” (2 of 2)</vt:lpstr>
      <vt:lpstr>Reconciling Theory and Evidence (1 of 2)</vt:lpstr>
      <vt:lpstr>Reconciling Theory and Evidence (2 of 2) </vt:lpstr>
      <vt:lpstr>The Short-Run Phillips Curve</vt:lpstr>
      <vt:lpstr>Figure 5 How Expected Inflation Shifts the Short-Run Phillips Curve</vt:lpstr>
      <vt:lpstr>Active Learning 1: A Numerical Example</vt:lpstr>
      <vt:lpstr>Active Learning 1: Answers</vt:lpstr>
      <vt:lpstr>The Natural Experiment for the Natural-Rate Hypothesis</vt:lpstr>
      <vt:lpstr>Figure 6 The Phillips Curve in the 1960s</vt:lpstr>
      <vt:lpstr>Figure 7 The Breakdown of the Phillips Curve</vt:lpstr>
      <vt:lpstr>22-3</vt:lpstr>
      <vt:lpstr>Supply Shocks (1 of 2)</vt:lpstr>
      <vt:lpstr>Supply Shocks (2 of 2) </vt:lpstr>
      <vt:lpstr>Figure 8 An Adverse Shock to Aggregate Supply</vt:lpstr>
      <vt:lpstr>Figure 9 The Supply Shocks of the 1970s</vt:lpstr>
      <vt:lpstr>22-4</vt:lpstr>
      <vt:lpstr>Disinflation and Deflation</vt:lpstr>
      <vt:lpstr>Disinflationary Monetary Policy</vt:lpstr>
      <vt:lpstr>Figure 10 Disinflationary Monetary Policy in the Short Run and Long Run</vt:lpstr>
      <vt:lpstr>The Sacrifice Ratio (1 of 2)</vt:lpstr>
      <vt:lpstr>The Sacrifice Ratio (2 of 2)</vt:lpstr>
      <vt:lpstr>Rational Expectations and the Possibility of Costless Disinflation</vt:lpstr>
      <vt:lpstr>The Volcker Disinflation</vt:lpstr>
      <vt:lpstr>Figure 11 The Volcker Disinflation</vt:lpstr>
      <vt:lpstr>22-5</vt:lpstr>
      <vt:lpstr>The Greenspan Era (1 of 2)</vt:lpstr>
      <vt:lpstr>The Greenspan Era (2 of 2)</vt:lpstr>
      <vt:lpstr>Figure 12 The Greenspan Era</vt:lpstr>
      <vt:lpstr>The Great Recession (1 of 2)</vt:lpstr>
      <vt:lpstr>The Great Recession (2 of 2)</vt:lpstr>
      <vt:lpstr>Figure 13 The Phillips Curve during and after the Recession of 2008–2009</vt:lpstr>
      <vt:lpstr>The Pandemic</vt:lpstr>
      <vt:lpstr>Ask the Experts: The Inflation of 2021–2022 A</vt:lpstr>
      <vt:lpstr>The Pandemic and Supply Chains</vt:lpstr>
      <vt:lpstr>Ask the Experts: The Inflation of 2021–2022 B</vt:lpstr>
      <vt:lpstr>The Pandemic and Inflation</vt:lpstr>
      <vt:lpstr>Ask the Experts: The Inflation of 2021–2022 C</vt:lpstr>
      <vt:lpstr>22-6</vt:lpstr>
      <vt:lpstr>Conclusion</vt:lpstr>
      <vt:lpstr>Think-Pair-Share Activity (1 of 2)</vt:lpstr>
      <vt:lpstr>Think-Pair-Share Activity (2 of 2)</vt:lpstr>
      <vt:lpstr>Self-Assessment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Macroeconomics, Tenth Edition</dc:title>
  <dc:subject>Chapter 22: The Short-Run Trade-off between Inflation and Unemployment</dc:subject>
  <dc:creator/>
  <cp:lastModifiedBy/>
  <cp:revision>50</cp:revision>
  <dcterms:created xsi:type="dcterms:W3CDTF">2022-07-21T17:39:44Z</dcterms:created>
  <dcterms:modified xsi:type="dcterms:W3CDTF">2023-02-28T10:25:00Z</dcterms:modified>
  <cp:category>Accessible PPT</cp:category>
</cp:coreProperties>
</file>