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7" r:id="rId1"/>
  </p:sldMasterIdLst>
  <p:notesMasterIdLst>
    <p:notesMasterId r:id="rId40"/>
  </p:notesMasterIdLst>
  <p:handoutMasterIdLst>
    <p:handoutMasterId r:id="rId41"/>
  </p:handoutMasterIdLst>
  <p:sldIdLst>
    <p:sldId id="299" r:id="rId2"/>
    <p:sldId id="263" r:id="rId3"/>
    <p:sldId id="309" r:id="rId4"/>
    <p:sldId id="310" r:id="rId5"/>
    <p:sldId id="264" r:id="rId6"/>
    <p:sldId id="311" r:id="rId7"/>
    <p:sldId id="266" r:id="rId8"/>
    <p:sldId id="267" r:id="rId9"/>
    <p:sldId id="268" r:id="rId10"/>
    <p:sldId id="269" r:id="rId11"/>
    <p:sldId id="270" r:id="rId12"/>
    <p:sldId id="275" r:id="rId13"/>
    <p:sldId id="276" r:id="rId14"/>
    <p:sldId id="277" r:id="rId15"/>
    <p:sldId id="304" r:id="rId16"/>
    <p:sldId id="305" r:id="rId17"/>
    <p:sldId id="307" r:id="rId18"/>
    <p:sldId id="308" r:id="rId19"/>
    <p:sldId id="278" r:id="rId20"/>
    <p:sldId id="279" r:id="rId21"/>
    <p:sldId id="280" r:id="rId22"/>
    <p:sldId id="281" r:id="rId23"/>
    <p:sldId id="282" r:id="rId24"/>
    <p:sldId id="283" r:id="rId25"/>
    <p:sldId id="284" r:id="rId26"/>
    <p:sldId id="285" r:id="rId27"/>
    <p:sldId id="286" r:id="rId28"/>
    <p:sldId id="287" r:id="rId29"/>
    <p:sldId id="288" r:id="rId30"/>
    <p:sldId id="289" r:id="rId31"/>
    <p:sldId id="290" r:id="rId32"/>
    <p:sldId id="291" r:id="rId33"/>
    <p:sldId id="292" r:id="rId34"/>
    <p:sldId id="293" r:id="rId35"/>
    <p:sldId id="294" r:id="rId36"/>
    <p:sldId id="295" r:id="rId37"/>
    <p:sldId id="297" r:id="rId38"/>
    <p:sldId id="300" r:id="rId39"/>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Agate Development" initials="AD" lastIdx="7"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1F6343"/>
    <a:srgbClr val="481851"/>
    <a:srgbClr val="8B0307"/>
    <a:srgbClr val="77315D"/>
    <a:srgbClr val="2C2974"/>
    <a:srgbClr val="562926"/>
    <a:srgbClr val="48413B"/>
    <a:srgbClr val="575336"/>
    <a:srgbClr val="829EA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2027" autoAdjust="0"/>
    <p:restoredTop sz="92913" autoAdjust="0"/>
  </p:normalViewPr>
  <p:slideViewPr>
    <p:cSldViewPr>
      <p:cViewPr varScale="1">
        <p:scale>
          <a:sx n="68" d="100"/>
          <a:sy n="68" d="100"/>
        </p:scale>
        <p:origin x="2172" y="60"/>
      </p:cViewPr>
      <p:guideLst>
        <p:guide orient="horz" pos="2160"/>
        <p:guide pos="2880"/>
      </p:guideLst>
    </p:cSldViewPr>
  </p:slideViewPr>
  <p:outlineViewPr>
    <p:cViewPr>
      <p:scale>
        <a:sx n="33" d="100"/>
        <a:sy n="33" d="100"/>
      </p:scale>
      <p:origin x="0" y="32496"/>
    </p:cViewPr>
  </p:outlineViewPr>
  <p:notesTextViewPr>
    <p:cViewPr>
      <p:scale>
        <a:sx n="1" d="1"/>
        <a:sy n="1" d="1"/>
      </p:scale>
      <p:origin x="0" y="0"/>
    </p:cViewPr>
  </p:notesTextViewPr>
  <p:sorterViewPr>
    <p:cViewPr>
      <p:scale>
        <a:sx n="100" d="100"/>
        <a:sy n="100" d="100"/>
      </p:scale>
      <p:origin x="0" y="0"/>
    </p:cViewPr>
  </p:sorterViewPr>
  <p:notesViewPr>
    <p:cSldViewPr>
      <p:cViewPr varScale="1">
        <p:scale>
          <a:sx n="69" d="100"/>
          <a:sy n="69" d="100"/>
        </p:scale>
        <p:origin x="2208" y="84"/>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commentAuthors" Target="commentAuthor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notesMaster" Target="notesMasters/notesMaster1.xml"/><Relationship Id="rId45"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presProps" Target="pres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ableStyles" Target="tableStyles.xml"/><Relationship Id="rId20" Type="http://schemas.openxmlformats.org/officeDocument/2006/relationships/slide" Target="slides/slide19.xml"/><Relationship Id="rId41"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EF3DA74F-47CA-45D8-99CC-0B3EC216634F}"/>
              </a:ext>
            </a:extLst>
          </p:cNvPr>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dirty="0"/>
          </a:p>
        </p:txBody>
      </p:sp>
      <p:sp>
        <p:nvSpPr>
          <p:cNvPr id="3" name="Date Placeholder 2">
            <a:extLst>
              <a:ext uri="{FF2B5EF4-FFF2-40B4-BE49-F238E27FC236}">
                <a16:creationId xmlns:a16="http://schemas.microsoft.com/office/drawing/2014/main" id="{29D457A9-2647-4A6A-BB1E-1D288C740997}"/>
              </a:ext>
            </a:extLst>
          </p:cNvPr>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AAB55007-90CA-484A-8A7E-86B1BA603B52}" type="datetimeFigureOut">
              <a:rPr lang="en-US" smtClean="0"/>
              <a:t>9/10/2023</a:t>
            </a:fld>
            <a:endParaRPr lang="en-US" dirty="0"/>
          </a:p>
        </p:txBody>
      </p:sp>
      <p:sp>
        <p:nvSpPr>
          <p:cNvPr id="4" name="Footer Placeholder 3">
            <a:extLst>
              <a:ext uri="{FF2B5EF4-FFF2-40B4-BE49-F238E27FC236}">
                <a16:creationId xmlns:a16="http://schemas.microsoft.com/office/drawing/2014/main" id="{ADB34473-20E1-42DA-ABE2-F4D80C3EC383}"/>
              </a:ext>
            </a:extLst>
          </p:cNvPr>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a:extLst>
              <a:ext uri="{FF2B5EF4-FFF2-40B4-BE49-F238E27FC236}">
                <a16:creationId xmlns:a16="http://schemas.microsoft.com/office/drawing/2014/main" id="{3950CBE9-B061-4893-B90F-92DB66BB6E11}"/>
              </a:ext>
            </a:extLst>
          </p:cNvPr>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008A62DD-1210-4A00-AAE2-C0A47F9438B8}" type="slidenum">
              <a:rPr lang="en-US" smtClean="0"/>
              <a:t>‹#›</a:t>
            </a:fld>
            <a:endParaRPr lang="en-US" dirty="0"/>
          </a:p>
        </p:txBody>
      </p:sp>
    </p:spTree>
    <p:extLst>
      <p:ext uri="{BB962C8B-B14F-4D97-AF65-F5344CB8AC3E}">
        <p14:creationId xmlns:p14="http://schemas.microsoft.com/office/powerpoint/2010/main" val="2795749911"/>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6434"/>
          </a:xfrm>
          <a:prstGeom prst="rect">
            <a:avLst/>
          </a:prstGeom>
        </p:spPr>
        <p:txBody>
          <a:bodyPr vert="horz" lIns="93177" tIns="46589" rIns="93177" bIns="46589" rtlCol="0"/>
          <a:lstStyle>
            <a:lvl1pPr algn="l">
              <a:defRPr sz="1200"/>
            </a:lvl1pPr>
          </a:lstStyle>
          <a:p>
            <a:endParaRPr lang="en-IN" dirty="0"/>
          </a:p>
        </p:txBody>
      </p:sp>
      <p:sp>
        <p:nvSpPr>
          <p:cNvPr id="3" name="Date Placeholder 2"/>
          <p:cNvSpPr>
            <a:spLocks noGrp="1"/>
          </p:cNvSpPr>
          <p:nvPr>
            <p:ph type="dt" idx="1"/>
          </p:nvPr>
        </p:nvSpPr>
        <p:spPr>
          <a:xfrm>
            <a:off x="3970938" y="0"/>
            <a:ext cx="3037840" cy="466434"/>
          </a:xfrm>
          <a:prstGeom prst="rect">
            <a:avLst/>
          </a:prstGeom>
        </p:spPr>
        <p:txBody>
          <a:bodyPr vert="horz" lIns="93177" tIns="46589" rIns="93177" bIns="46589" rtlCol="0"/>
          <a:lstStyle>
            <a:lvl1pPr algn="r">
              <a:defRPr sz="1200"/>
            </a:lvl1pPr>
          </a:lstStyle>
          <a:p>
            <a:fld id="{93A118F0-A68D-4E70-BEBA-8DF4F28D79A1}" type="datetimeFigureOut">
              <a:rPr lang="en-IN" smtClean="0"/>
              <a:t>10-09-2023</a:t>
            </a:fld>
            <a:endParaRPr lang="en-IN" dirty="0"/>
          </a:p>
        </p:txBody>
      </p:sp>
      <p:sp>
        <p:nvSpPr>
          <p:cNvPr id="4" name="Slide Image Placeholder 3"/>
          <p:cNvSpPr>
            <a:spLocks noGrp="1" noRot="1" noChangeAspect="1"/>
          </p:cNvSpPr>
          <p:nvPr>
            <p:ph type="sldImg" idx="2"/>
          </p:nvPr>
        </p:nvSpPr>
        <p:spPr>
          <a:xfrm>
            <a:off x="1414463" y="1162050"/>
            <a:ext cx="4181475" cy="3136900"/>
          </a:xfrm>
          <a:prstGeom prst="rect">
            <a:avLst/>
          </a:prstGeom>
          <a:noFill/>
          <a:ln w="12700">
            <a:solidFill>
              <a:prstClr val="black"/>
            </a:solidFill>
          </a:ln>
        </p:spPr>
        <p:txBody>
          <a:bodyPr vert="horz" lIns="93177" tIns="46589" rIns="93177" bIns="46589" rtlCol="0" anchor="ctr"/>
          <a:lstStyle/>
          <a:p>
            <a:endParaRPr lang="en-IN" dirty="0"/>
          </a:p>
        </p:txBody>
      </p:sp>
      <p:sp>
        <p:nvSpPr>
          <p:cNvPr id="5" name="Notes Placeholder 4"/>
          <p:cNvSpPr>
            <a:spLocks noGrp="1"/>
          </p:cNvSpPr>
          <p:nvPr>
            <p:ph type="body" sz="quarter" idx="3"/>
          </p:nvPr>
        </p:nvSpPr>
        <p:spPr>
          <a:xfrm>
            <a:off x="701040" y="4473892"/>
            <a:ext cx="5608320" cy="3660458"/>
          </a:xfrm>
          <a:prstGeom prst="rect">
            <a:avLst/>
          </a:prstGeom>
        </p:spPr>
        <p:txBody>
          <a:bodyPr vert="horz" lIns="93177" tIns="46589" rIns="93177" bIns="4658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6" name="Footer Placeholder 5"/>
          <p:cNvSpPr>
            <a:spLocks noGrp="1"/>
          </p:cNvSpPr>
          <p:nvPr>
            <p:ph type="ftr" sz="quarter" idx="4"/>
          </p:nvPr>
        </p:nvSpPr>
        <p:spPr>
          <a:xfrm>
            <a:off x="0" y="8829967"/>
            <a:ext cx="3037840" cy="466433"/>
          </a:xfrm>
          <a:prstGeom prst="rect">
            <a:avLst/>
          </a:prstGeom>
        </p:spPr>
        <p:txBody>
          <a:bodyPr vert="horz" lIns="93177" tIns="46589" rIns="93177" bIns="46589" rtlCol="0" anchor="b"/>
          <a:lstStyle>
            <a:lvl1pPr algn="l">
              <a:defRPr sz="1200"/>
            </a:lvl1pPr>
          </a:lstStyle>
          <a:p>
            <a:endParaRPr lang="en-IN" dirty="0"/>
          </a:p>
        </p:txBody>
      </p:sp>
      <p:sp>
        <p:nvSpPr>
          <p:cNvPr id="7" name="Slide Number Placeholder 6"/>
          <p:cNvSpPr>
            <a:spLocks noGrp="1"/>
          </p:cNvSpPr>
          <p:nvPr>
            <p:ph type="sldNum" sz="quarter" idx="5"/>
          </p:nvPr>
        </p:nvSpPr>
        <p:spPr>
          <a:xfrm>
            <a:off x="3970938" y="8829967"/>
            <a:ext cx="3037840" cy="466433"/>
          </a:xfrm>
          <a:prstGeom prst="rect">
            <a:avLst/>
          </a:prstGeom>
        </p:spPr>
        <p:txBody>
          <a:bodyPr vert="horz" lIns="93177" tIns="46589" rIns="93177" bIns="46589" rtlCol="0" anchor="b"/>
          <a:lstStyle>
            <a:lvl1pPr algn="r">
              <a:defRPr sz="1200"/>
            </a:lvl1pPr>
          </a:lstStyle>
          <a:p>
            <a:fld id="{19857844-A0C3-4C3F-BA1A-E25CE2D99333}" type="slidenum">
              <a:rPr lang="en-IN" smtClean="0"/>
              <a:t>‹#›</a:t>
            </a:fld>
            <a:endParaRPr lang="en-IN" dirty="0"/>
          </a:p>
        </p:txBody>
      </p:sp>
    </p:spTree>
    <p:extLst>
      <p:ext uri="{BB962C8B-B14F-4D97-AF65-F5344CB8AC3E}">
        <p14:creationId xmlns:p14="http://schemas.microsoft.com/office/powerpoint/2010/main" val="118935375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19857844-A0C3-4C3F-BA1A-E25CE2D99333}" type="slidenum">
              <a:rPr lang="en-IN" smtClean="0"/>
              <a:t>1</a:t>
            </a:fld>
            <a:endParaRPr lang="en-IN" dirty="0"/>
          </a:p>
        </p:txBody>
      </p:sp>
    </p:spTree>
    <p:extLst>
      <p:ext uri="{BB962C8B-B14F-4D97-AF65-F5344CB8AC3E}">
        <p14:creationId xmlns:p14="http://schemas.microsoft.com/office/powerpoint/2010/main" val="63650844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defTabSz="931774">
              <a:defRPr/>
            </a:pPr>
            <a:r>
              <a:rPr lang="en-US" dirty="0"/>
              <a:t>These rules only apply to accrual-basis taxpayers.</a:t>
            </a:r>
          </a:p>
        </p:txBody>
      </p:sp>
      <p:sp>
        <p:nvSpPr>
          <p:cNvPr id="4" name="Slide Number Placeholder 3"/>
          <p:cNvSpPr>
            <a:spLocks noGrp="1"/>
          </p:cNvSpPr>
          <p:nvPr>
            <p:ph type="sldNum" sz="quarter" idx="10"/>
          </p:nvPr>
        </p:nvSpPr>
        <p:spPr/>
        <p:txBody>
          <a:bodyPr/>
          <a:lstStyle/>
          <a:p>
            <a:fld id="{19857844-A0C3-4C3F-BA1A-E25CE2D99333}" type="slidenum">
              <a:rPr lang="en-IN" smtClean="0"/>
              <a:t>34</a:t>
            </a:fld>
            <a:endParaRPr lang="en-IN" dirty="0"/>
          </a:p>
        </p:txBody>
      </p:sp>
    </p:spTree>
    <p:extLst>
      <p:ext uri="{BB962C8B-B14F-4D97-AF65-F5344CB8AC3E}">
        <p14:creationId xmlns:p14="http://schemas.microsoft.com/office/powerpoint/2010/main" val="119385000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defTabSz="931774">
              <a:defRPr/>
            </a:pPr>
            <a:r>
              <a:rPr lang="en-US" dirty="0"/>
              <a:t>Include a few of the key examples from the book.</a:t>
            </a:r>
          </a:p>
        </p:txBody>
      </p:sp>
      <p:sp>
        <p:nvSpPr>
          <p:cNvPr id="4" name="Slide Number Placeholder 3"/>
          <p:cNvSpPr>
            <a:spLocks noGrp="1"/>
          </p:cNvSpPr>
          <p:nvPr>
            <p:ph type="sldNum" sz="quarter" idx="10"/>
          </p:nvPr>
        </p:nvSpPr>
        <p:spPr/>
        <p:txBody>
          <a:bodyPr/>
          <a:lstStyle/>
          <a:p>
            <a:fld id="{19857844-A0C3-4C3F-BA1A-E25CE2D99333}" type="slidenum">
              <a:rPr lang="en-IN" smtClean="0"/>
              <a:t>35</a:t>
            </a:fld>
            <a:endParaRPr lang="en-IN" dirty="0"/>
          </a:p>
        </p:txBody>
      </p:sp>
    </p:spTree>
    <p:extLst>
      <p:ext uri="{BB962C8B-B14F-4D97-AF65-F5344CB8AC3E}">
        <p14:creationId xmlns:p14="http://schemas.microsoft.com/office/powerpoint/2010/main" val="222988821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19857844-A0C3-4C3F-BA1A-E25CE2D99333}" type="slidenum">
              <a:rPr lang="en-IN" smtClean="0"/>
              <a:t>36</a:t>
            </a:fld>
            <a:endParaRPr lang="en-IN" dirty="0"/>
          </a:p>
        </p:txBody>
      </p:sp>
    </p:spTree>
    <p:extLst>
      <p:ext uri="{BB962C8B-B14F-4D97-AF65-F5344CB8AC3E}">
        <p14:creationId xmlns:p14="http://schemas.microsoft.com/office/powerpoint/2010/main" val="3841161512"/>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IN" dirty="0"/>
          </a:p>
        </p:txBody>
      </p:sp>
      <p:sp>
        <p:nvSpPr>
          <p:cNvPr id="4" name="Slide Number Placeholder 3"/>
          <p:cNvSpPr>
            <a:spLocks noGrp="1"/>
          </p:cNvSpPr>
          <p:nvPr>
            <p:ph type="sldNum" sz="quarter" idx="10"/>
          </p:nvPr>
        </p:nvSpPr>
        <p:spPr/>
        <p:txBody>
          <a:bodyPr/>
          <a:lstStyle/>
          <a:p>
            <a:fld id="{19857844-A0C3-4C3F-BA1A-E25CE2D99333}" type="slidenum">
              <a:rPr lang="en-IN" smtClean="0"/>
              <a:t>37</a:t>
            </a:fld>
            <a:endParaRPr lang="en-IN" dirty="0"/>
          </a:p>
        </p:txBody>
      </p:sp>
    </p:spTree>
    <p:extLst>
      <p:ext uri="{BB962C8B-B14F-4D97-AF65-F5344CB8AC3E}">
        <p14:creationId xmlns:p14="http://schemas.microsoft.com/office/powerpoint/2010/main" val="318658485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defTabSz="931774">
              <a:defRPr/>
            </a:pPr>
            <a:r>
              <a:rPr lang="en-US" dirty="0"/>
              <a:t>Answer: Yes. Annualized gross receipts for the short period</a:t>
            </a:r>
            <a:r>
              <a:rPr lang="en-US" baseline="0" dirty="0"/>
              <a:t> is $28 million = 14 x 12/6.</a:t>
            </a:r>
            <a:endParaRPr lang="en-US" dirty="0"/>
          </a:p>
        </p:txBody>
      </p:sp>
      <p:sp>
        <p:nvSpPr>
          <p:cNvPr id="4" name="Slide Number Placeholder 3"/>
          <p:cNvSpPr>
            <a:spLocks noGrp="1"/>
          </p:cNvSpPr>
          <p:nvPr>
            <p:ph type="sldNum" sz="quarter" idx="10"/>
          </p:nvPr>
        </p:nvSpPr>
        <p:spPr/>
        <p:txBody>
          <a:bodyPr/>
          <a:lstStyle/>
          <a:p>
            <a:fld id="{19857844-A0C3-4C3F-BA1A-E25CE2D99333}" type="slidenum">
              <a:rPr lang="en-IN" smtClean="0"/>
              <a:t>4</a:t>
            </a:fld>
            <a:endParaRPr lang="en-IN" dirty="0"/>
          </a:p>
        </p:txBody>
      </p:sp>
    </p:spTree>
    <p:extLst>
      <p:ext uri="{BB962C8B-B14F-4D97-AF65-F5344CB8AC3E}">
        <p14:creationId xmlns:p14="http://schemas.microsoft.com/office/powerpoint/2010/main" val="128674600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1" hangingPunct="1"/>
            <a:endParaRPr lang="en-US" dirty="0"/>
          </a:p>
        </p:txBody>
      </p:sp>
      <p:sp>
        <p:nvSpPr>
          <p:cNvPr id="4" name="Slide Number Placeholder 3"/>
          <p:cNvSpPr>
            <a:spLocks noGrp="1"/>
          </p:cNvSpPr>
          <p:nvPr>
            <p:ph type="sldNum" sz="quarter" idx="10"/>
          </p:nvPr>
        </p:nvSpPr>
        <p:spPr/>
        <p:txBody>
          <a:bodyPr/>
          <a:lstStyle/>
          <a:p>
            <a:fld id="{19857844-A0C3-4C3F-BA1A-E25CE2D99333}" type="slidenum">
              <a:rPr lang="en-IN" smtClean="0"/>
              <a:t>5</a:t>
            </a:fld>
            <a:endParaRPr lang="en-IN" dirty="0"/>
          </a:p>
        </p:txBody>
      </p:sp>
    </p:spTree>
    <p:extLst>
      <p:ext uri="{BB962C8B-B14F-4D97-AF65-F5344CB8AC3E}">
        <p14:creationId xmlns:p14="http://schemas.microsoft.com/office/powerpoint/2010/main" val="35055249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defTabSz="931774">
              <a:defRPr/>
            </a:pPr>
            <a:r>
              <a:rPr lang="en-US" dirty="0"/>
              <a:t>Note that the time spent on an activity may not be conclusive for the primary purpose—a question of fact and circumstance.</a:t>
            </a:r>
          </a:p>
        </p:txBody>
      </p:sp>
      <p:sp>
        <p:nvSpPr>
          <p:cNvPr id="4" name="Slide Number Placeholder 3"/>
          <p:cNvSpPr>
            <a:spLocks noGrp="1"/>
          </p:cNvSpPr>
          <p:nvPr>
            <p:ph type="sldNum" sz="quarter" idx="10"/>
          </p:nvPr>
        </p:nvSpPr>
        <p:spPr/>
        <p:txBody>
          <a:bodyPr/>
          <a:lstStyle/>
          <a:p>
            <a:fld id="{19857844-A0C3-4C3F-BA1A-E25CE2D99333}" type="slidenum">
              <a:rPr lang="en-IN" smtClean="0"/>
              <a:t>14</a:t>
            </a:fld>
            <a:endParaRPr lang="en-IN" dirty="0"/>
          </a:p>
        </p:txBody>
      </p:sp>
    </p:spTree>
    <p:extLst>
      <p:ext uri="{BB962C8B-B14F-4D97-AF65-F5344CB8AC3E}">
        <p14:creationId xmlns:p14="http://schemas.microsoft.com/office/powerpoint/2010/main" val="118465121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1" hangingPunct="1"/>
            <a:r>
              <a:rPr lang="en-US" dirty="0"/>
              <a:t>Related parties are discussed in more detail with related party accruals.</a:t>
            </a:r>
          </a:p>
          <a:p>
            <a:pPr eaLnBrk="1" hangingPunct="1"/>
            <a:r>
              <a:rPr lang="en-US" dirty="0"/>
              <a:t>Note that</a:t>
            </a:r>
            <a:r>
              <a:rPr lang="en-US" baseline="0" dirty="0"/>
              <a:t> the buyer in a related party sale may be able to use the seller’s loss to reduce any gain on the subsequent sale of the asset.</a:t>
            </a:r>
            <a:endParaRPr lang="en-US" dirty="0"/>
          </a:p>
          <a:p>
            <a:pPr eaLnBrk="1" hangingPunct="1"/>
            <a:r>
              <a:rPr lang="en-US" dirty="0"/>
              <a:t>Bad debts are discussed in two places—once in front and in more detail near the end of the chapter. It is important to note that cash-basis taxpayers have NO accounts receivable so there is no bad debt deduction.</a:t>
            </a:r>
          </a:p>
          <a:p>
            <a:pPr eaLnBrk="1" hangingPunct="1"/>
            <a:r>
              <a:rPr lang="en-US" dirty="0"/>
              <a:t>It might also be noted that in contrast to bad debts, cash-basis taxpayers can deduct bad loans—they have basis in these assets. However, this brings up whether a loan is a business loan (ordinary) or nonbusiness (short-term capital). Best to save this discussion for capital assets.</a:t>
            </a:r>
          </a:p>
          <a:p>
            <a:pPr eaLnBrk="1" hangingPunct="1"/>
            <a:r>
              <a:rPr lang="en-US" dirty="0"/>
              <a:t>Business losses are also rather complex (e.g., section 1231 treatment)—this chapter merely serves to introduce the notion that business losses are deductible rather than to discuss the nature of the deduction.</a:t>
            </a:r>
          </a:p>
          <a:p>
            <a:endParaRPr lang="en-IN" dirty="0"/>
          </a:p>
        </p:txBody>
      </p:sp>
      <p:sp>
        <p:nvSpPr>
          <p:cNvPr id="4" name="Slide Number Placeholder 3"/>
          <p:cNvSpPr>
            <a:spLocks noGrp="1"/>
          </p:cNvSpPr>
          <p:nvPr>
            <p:ph type="sldNum" sz="quarter" idx="10"/>
          </p:nvPr>
        </p:nvSpPr>
        <p:spPr/>
        <p:txBody>
          <a:bodyPr/>
          <a:lstStyle/>
          <a:p>
            <a:fld id="{19857844-A0C3-4C3F-BA1A-E25CE2D99333}" type="slidenum">
              <a:rPr lang="en-IN" smtClean="0"/>
              <a:t>18</a:t>
            </a:fld>
            <a:endParaRPr lang="en-IN" dirty="0"/>
          </a:p>
        </p:txBody>
      </p:sp>
    </p:spTree>
    <p:extLst>
      <p:ext uri="{BB962C8B-B14F-4D97-AF65-F5344CB8AC3E}">
        <p14:creationId xmlns:p14="http://schemas.microsoft.com/office/powerpoint/2010/main" val="188715771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lvl="3" defTabSz="931774">
              <a:defRPr/>
            </a:pPr>
            <a:r>
              <a:rPr lang="en-US" dirty="0"/>
              <a:t>Note that the 52/53 week can facilitate closing of books.</a:t>
            </a:r>
          </a:p>
        </p:txBody>
      </p:sp>
      <p:sp>
        <p:nvSpPr>
          <p:cNvPr id="4" name="Slide Number Placeholder 3"/>
          <p:cNvSpPr>
            <a:spLocks noGrp="1"/>
          </p:cNvSpPr>
          <p:nvPr>
            <p:ph type="sldNum" sz="quarter" idx="10"/>
          </p:nvPr>
        </p:nvSpPr>
        <p:spPr/>
        <p:txBody>
          <a:bodyPr/>
          <a:lstStyle/>
          <a:p>
            <a:fld id="{19857844-A0C3-4C3F-BA1A-E25CE2D99333}" type="slidenum">
              <a:rPr lang="en-IN" smtClean="0"/>
              <a:t>20</a:t>
            </a:fld>
            <a:endParaRPr lang="en-IN" dirty="0"/>
          </a:p>
        </p:txBody>
      </p:sp>
    </p:spTree>
    <p:extLst>
      <p:ext uri="{BB962C8B-B14F-4D97-AF65-F5344CB8AC3E}">
        <p14:creationId xmlns:p14="http://schemas.microsoft.com/office/powerpoint/2010/main" val="132714014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1" hangingPunct="1"/>
            <a:r>
              <a:rPr lang="en-US" dirty="0"/>
              <a:t>Note that the first years for most fiscal-year entities are typically short years.</a:t>
            </a:r>
          </a:p>
          <a:p>
            <a:pPr eaLnBrk="1" hangingPunct="1"/>
            <a:r>
              <a:rPr lang="en-US" dirty="0"/>
              <a:t>Note that some exceptions are skipped—the “natural” business year-end and the deferral year-end.</a:t>
            </a:r>
          </a:p>
        </p:txBody>
      </p:sp>
      <p:sp>
        <p:nvSpPr>
          <p:cNvPr id="4" name="Slide Number Placeholder 3"/>
          <p:cNvSpPr>
            <a:spLocks noGrp="1"/>
          </p:cNvSpPr>
          <p:nvPr>
            <p:ph type="sldNum" sz="quarter" idx="10"/>
          </p:nvPr>
        </p:nvSpPr>
        <p:spPr/>
        <p:txBody>
          <a:bodyPr/>
          <a:lstStyle/>
          <a:p>
            <a:fld id="{19857844-A0C3-4C3F-BA1A-E25CE2D99333}" type="slidenum">
              <a:rPr lang="en-IN" smtClean="0"/>
              <a:t>21</a:t>
            </a:fld>
            <a:endParaRPr lang="en-IN" dirty="0"/>
          </a:p>
        </p:txBody>
      </p:sp>
    </p:spTree>
    <p:extLst>
      <p:ext uri="{BB962C8B-B14F-4D97-AF65-F5344CB8AC3E}">
        <p14:creationId xmlns:p14="http://schemas.microsoft.com/office/powerpoint/2010/main" val="286893577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defTabSz="931774">
              <a:defRPr/>
            </a:pPr>
            <a:r>
              <a:rPr lang="en-US" dirty="0"/>
              <a:t>Answer: $8,000 because revenue is contingent on claim</a:t>
            </a:r>
            <a:r>
              <a:rPr lang="en-US" baseline="0" dirty="0"/>
              <a:t> (under dispute).</a:t>
            </a:r>
            <a:endParaRPr lang="en-US" dirty="0"/>
          </a:p>
        </p:txBody>
      </p:sp>
      <p:sp>
        <p:nvSpPr>
          <p:cNvPr id="4" name="Slide Number Placeholder 3"/>
          <p:cNvSpPr>
            <a:spLocks noGrp="1"/>
          </p:cNvSpPr>
          <p:nvPr>
            <p:ph type="sldNum" sz="quarter" idx="10"/>
          </p:nvPr>
        </p:nvSpPr>
        <p:spPr/>
        <p:txBody>
          <a:bodyPr/>
          <a:lstStyle/>
          <a:p>
            <a:fld id="{19857844-A0C3-4C3F-BA1A-E25CE2D99333}" type="slidenum">
              <a:rPr lang="en-IN" smtClean="0"/>
              <a:t>26</a:t>
            </a:fld>
            <a:endParaRPr lang="en-IN" dirty="0"/>
          </a:p>
        </p:txBody>
      </p:sp>
    </p:spTree>
    <p:extLst>
      <p:ext uri="{BB962C8B-B14F-4D97-AF65-F5344CB8AC3E}">
        <p14:creationId xmlns:p14="http://schemas.microsoft.com/office/powerpoint/2010/main" val="333991458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defTabSz="931774">
              <a:defRPr/>
            </a:pPr>
            <a:r>
              <a:rPr lang="en-US" dirty="0"/>
              <a:t>We skip a discussion of inventory flows here, but a slide may be added if students are confused.</a:t>
            </a:r>
          </a:p>
        </p:txBody>
      </p:sp>
      <p:sp>
        <p:nvSpPr>
          <p:cNvPr id="4" name="Slide Number Placeholder 3"/>
          <p:cNvSpPr>
            <a:spLocks noGrp="1"/>
          </p:cNvSpPr>
          <p:nvPr>
            <p:ph type="sldNum" sz="quarter" idx="10"/>
          </p:nvPr>
        </p:nvSpPr>
        <p:spPr/>
        <p:txBody>
          <a:bodyPr/>
          <a:lstStyle/>
          <a:p>
            <a:fld id="{19857844-A0C3-4C3F-BA1A-E25CE2D99333}" type="slidenum">
              <a:rPr lang="en-IN" smtClean="0"/>
              <a:t>32</a:t>
            </a:fld>
            <a:endParaRPr lang="en-IN" dirty="0"/>
          </a:p>
        </p:txBody>
      </p:sp>
    </p:spTree>
    <p:extLst>
      <p:ext uri="{BB962C8B-B14F-4D97-AF65-F5344CB8AC3E}">
        <p14:creationId xmlns:p14="http://schemas.microsoft.com/office/powerpoint/2010/main" val="8686150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C4E6FA0-CE2C-4C6D-BDCD-5EF14C211AC0}"/>
              </a:ext>
            </a:extLst>
          </p:cNvPr>
          <p:cNvSpPr>
            <a:spLocks noGrp="1"/>
          </p:cNvSpPr>
          <p:nvPr>
            <p:ph type="ctrTitle"/>
          </p:nvPr>
        </p:nvSpPr>
        <p:spPr>
          <a:xfrm>
            <a:off x="152400" y="128551"/>
            <a:ext cx="8839200" cy="1076025"/>
          </a:xfrm>
        </p:spPr>
        <p:txBody>
          <a:bodyPr anchor="ctr" anchorCtr="0">
            <a:noAutofit/>
          </a:bodyPr>
          <a:lstStyle>
            <a:lvl1pPr algn="l">
              <a:lnSpc>
                <a:spcPct val="100000"/>
              </a:lnSpc>
              <a:defRPr sz="3600">
                <a:solidFill>
                  <a:schemeClr val="tx1"/>
                </a:solidFill>
              </a:defRPr>
            </a:lvl1pPr>
          </a:lstStyle>
          <a:p>
            <a:r>
              <a:rPr lang="en-US"/>
              <a:t>Click to edit Master title style</a:t>
            </a:r>
          </a:p>
        </p:txBody>
      </p:sp>
      <p:sp>
        <p:nvSpPr>
          <p:cNvPr id="3" name="Subtitle 2">
            <a:extLst>
              <a:ext uri="{FF2B5EF4-FFF2-40B4-BE49-F238E27FC236}">
                <a16:creationId xmlns:a16="http://schemas.microsoft.com/office/drawing/2014/main" id="{76BD6B7F-664C-4AAB-BE88-D214FD42840A}"/>
              </a:ext>
            </a:extLst>
          </p:cNvPr>
          <p:cNvSpPr>
            <a:spLocks noGrp="1"/>
          </p:cNvSpPr>
          <p:nvPr>
            <p:ph type="subTitle" idx="1"/>
          </p:nvPr>
        </p:nvSpPr>
        <p:spPr>
          <a:xfrm>
            <a:off x="3678703" y="3276600"/>
            <a:ext cx="3769917" cy="3210702"/>
          </a:xfrm>
        </p:spPr>
        <p:txBody>
          <a:bodyPr>
            <a:normAutofit/>
          </a:bodyPr>
          <a:lstStyle>
            <a:lvl1pPr marL="0" indent="0" algn="ctr">
              <a:spcBef>
                <a:spcPts val="0"/>
              </a:spcBef>
              <a:buNone/>
              <a:defRPr sz="3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grpSp>
        <p:nvGrpSpPr>
          <p:cNvPr id="42" name="Group 8">
            <a:extLst>
              <a:ext uri="{FF2B5EF4-FFF2-40B4-BE49-F238E27FC236}">
                <a16:creationId xmlns:a16="http://schemas.microsoft.com/office/drawing/2014/main" id="{2D43F388-AA09-40EB-AB4B-1ACF6CB3BAC5}"/>
              </a:ext>
            </a:extLst>
          </p:cNvPr>
          <p:cNvGrpSpPr>
            <a:grpSpLocks/>
          </p:cNvGrpSpPr>
          <p:nvPr userDrawn="1"/>
        </p:nvGrpSpPr>
        <p:grpSpPr bwMode="auto">
          <a:xfrm>
            <a:off x="7531172" y="2590800"/>
            <a:ext cx="1338263" cy="2189162"/>
            <a:chOff x="4704" y="1885"/>
            <a:chExt cx="843" cy="1379"/>
          </a:xfrm>
        </p:grpSpPr>
        <p:sp>
          <p:nvSpPr>
            <p:cNvPr id="43" name="Oval 9">
              <a:extLst>
                <a:ext uri="{FF2B5EF4-FFF2-40B4-BE49-F238E27FC236}">
                  <a16:creationId xmlns:a16="http://schemas.microsoft.com/office/drawing/2014/main" id="{97918627-4587-42CB-A28A-D268DEC17805}"/>
                </a:ext>
              </a:extLst>
            </p:cNvPr>
            <p:cNvSpPr>
              <a:spLocks noChangeArrowheads="1"/>
            </p:cNvSpPr>
            <p:nvPr/>
          </p:nvSpPr>
          <p:spPr bwMode="auto">
            <a:xfrm>
              <a:off x="4704" y="1885"/>
              <a:ext cx="127" cy="12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44" name="Oval 10">
              <a:extLst>
                <a:ext uri="{FF2B5EF4-FFF2-40B4-BE49-F238E27FC236}">
                  <a16:creationId xmlns:a16="http://schemas.microsoft.com/office/drawing/2014/main" id="{44BB9EF4-9FE4-46F1-AB4F-64A42DB1CF49}"/>
                </a:ext>
              </a:extLst>
            </p:cNvPr>
            <p:cNvSpPr>
              <a:spLocks noChangeArrowheads="1"/>
            </p:cNvSpPr>
            <p:nvPr/>
          </p:nvSpPr>
          <p:spPr bwMode="auto">
            <a:xfrm>
              <a:off x="4883" y="1885"/>
              <a:ext cx="127" cy="12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45" name="Oval 11">
              <a:extLst>
                <a:ext uri="{FF2B5EF4-FFF2-40B4-BE49-F238E27FC236}">
                  <a16:creationId xmlns:a16="http://schemas.microsoft.com/office/drawing/2014/main" id="{119A10EF-04D8-426E-A068-48D532428764}"/>
                </a:ext>
              </a:extLst>
            </p:cNvPr>
            <p:cNvSpPr>
              <a:spLocks noChangeArrowheads="1"/>
            </p:cNvSpPr>
            <p:nvPr/>
          </p:nvSpPr>
          <p:spPr bwMode="auto">
            <a:xfrm>
              <a:off x="5062" y="1885"/>
              <a:ext cx="127" cy="12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46" name="Oval 12">
              <a:extLst>
                <a:ext uri="{FF2B5EF4-FFF2-40B4-BE49-F238E27FC236}">
                  <a16:creationId xmlns:a16="http://schemas.microsoft.com/office/drawing/2014/main" id="{70EFFE3C-E774-492F-A1E4-3E8FA6193033}"/>
                </a:ext>
              </a:extLst>
            </p:cNvPr>
            <p:cNvSpPr>
              <a:spLocks noChangeArrowheads="1"/>
            </p:cNvSpPr>
            <p:nvPr/>
          </p:nvSpPr>
          <p:spPr bwMode="auto">
            <a:xfrm>
              <a:off x="4704" y="2064"/>
              <a:ext cx="127" cy="12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47" name="Oval 13">
              <a:extLst>
                <a:ext uri="{FF2B5EF4-FFF2-40B4-BE49-F238E27FC236}">
                  <a16:creationId xmlns:a16="http://schemas.microsoft.com/office/drawing/2014/main" id="{9D17119E-F070-4D23-B6DB-84D6DDAD25A5}"/>
                </a:ext>
              </a:extLst>
            </p:cNvPr>
            <p:cNvSpPr>
              <a:spLocks noChangeArrowheads="1"/>
            </p:cNvSpPr>
            <p:nvPr/>
          </p:nvSpPr>
          <p:spPr bwMode="auto">
            <a:xfrm>
              <a:off x="4883" y="2064"/>
              <a:ext cx="127" cy="12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48" name="Oval 14">
              <a:extLst>
                <a:ext uri="{FF2B5EF4-FFF2-40B4-BE49-F238E27FC236}">
                  <a16:creationId xmlns:a16="http://schemas.microsoft.com/office/drawing/2014/main" id="{086B1006-9924-4077-B3F0-28B93CF776A0}"/>
                </a:ext>
              </a:extLst>
            </p:cNvPr>
            <p:cNvSpPr>
              <a:spLocks noChangeArrowheads="1"/>
            </p:cNvSpPr>
            <p:nvPr/>
          </p:nvSpPr>
          <p:spPr bwMode="auto">
            <a:xfrm>
              <a:off x="5062" y="2064"/>
              <a:ext cx="127" cy="12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49" name="Oval 15">
              <a:extLst>
                <a:ext uri="{FF2B5EF4-FFF2-40B4-BE49-F238E27FC236}">
                  <a16:creationId xmlns:a16="http://schemas.microsoft.com/office/drawing/2014/main" id="{978DF150-C948-46FB-8EF7-D54257B7A459}"/>
                </a:ext>
              </a:extLst>
            </p:cNvPr>
            <p:cNvSpPr>
              <a:spLocks noChangeArrowheads="1"/>
            </p:cNvSpPr>
            <p:nvPr/>
          </p:nvSpPr>
          <p:spPr bwMode="auto">
            <a:xfrm>
              <a:off x="5241" y="2064"/>
              <a:ext cx="127" cy="127"/>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669999"/>
                </a:solidFill>
                <a:effectLst/>
                <a:uLnTx/>
                <a:uFillTx/>
                <a:latin typeface="Arial" charset="0"/>
              </a:endParaRPr>
            </a:p>
          </p:txBody>
        </p:sp>
        <p:sp>
          <p:nvSpPr>
            <p:cNvPr id="50" name="Oval 16">
              <a:extLst>
                <a:ext uri="{FF2B5EF4-FFF2-40B4-BE49-F238E27FC236}">
                  <a16:creationId xmlns:a16="http://schemas.microsoft.com/office/drawing/2014/main" id="{636C192B-ABC5-4E38-AED9-FC9D9BA9CFF7}"/>
                </a:ext>
              </a:extLst>
            </p:cNvPr>
            <p:cNvSpPr>
              <a:spLocks noChangeArrowheads="1"/>
            </p:cNvSpPr>
            <p:nvPr/>
          </p:nvSpPr>
          <p:spPr bwMode="auto">
            <a:xfrm>
              <a:off x="4704" y="2243"/>
              <a:ext cx="127" cy="12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51" name="Oval 17">
              <a:extLst>
                <a:ext uri="{FF2B5EF4-FFF2-40B4-BE49-F238E27FC236}">
                  <a16:creationId xmlns:a16="http://schemas.microsoft.com/office/drawing/2014/main" id="{53021690-DF12-4036-A3AC-70D53CD448B5}"/>
                </a:ext>
              </a:extLst>
            </p:cNvPr>
            <p:cNvSpPr>
              <a:spLocks noChangeArrowheads="1"/>
            </p:cNvSpPr>
            <p:nvPr/>
          </p:nvSpPr>
          <p:spPr bwMode="auto">
            <a:xfrm>
              <a:off x="4883" y="2243"/>
              <a:ext cx="127" cy="12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52" name="Oval 18">
              <a:extLst>
                <a:ext uri="{FF2B5EF4-FFF2-40B4-BE49-F238E27FC236}">
                  <a16:creationId xmlns:a16="http://schemas.microsoft.com/office/drawing/2014/main" id="{B2B94080-817D-4AE6-A1C5-B0ADDDE80818}"/>
                </a:ext>
              </a:extLst>
            </p:cNvPr>
            <p:cNvSpPr>
              <a:spLocks noChangeArrowheads="1"/>
            </p:cNvSpPr>
            <p:nvPr/>
          </p:nvSpPr>
          <p:spPr bwMode="auto">
            <a:xfrm>
              <a:off x="5062" y="2243"/>
              <a:ext cx="127" cy="127"/>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53" name="Oval 19">
              <a:extLst>
                <a:ext uri="{FF2B5EF4-FFF2-40B4-BE49-F238E27FC236}">
                  <a16:creationId xmlns:a16="http://schemas.microsoft.com/office/drawing/2014/main" id="{7027D492-CB78-43B7-A1C1-DAA7BC2C9815}"/>
                </a:ext>
              </a:extLst>
            </p:cNvPr>
            <p:cNvSpPr>
              <a:spLocks noChangeArrowheads="1"/>
            </p:cNvSpPr>
            <p:nvPr/>
          </p:nvSpPr>
          <p:spPr bwMode="auto">
            <a:xfrm>
              <a:off x="5241" y="2243"/>
              <a:ext cx="127" cy="127"/>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54" name="Oval 20">
              <a:extLst>
                <a:ext uri="{FF2B5EF4-FFF2-40B4-BE49-F238E27FC236}">
                  <a16:creationId xmlns:a16="http://schemas.microsoft.com/office/drawing/2014/main" id="{0E9A7B81-FA4C-4381-B7A1-6146C201EECA}"/>
                </a:ext>
              </a:extLst>
            </p:cNvPr>
            <p:cNvSpPr>
              <a:spLocks noChangeArrowheads="1"/>
            </p:cNvSpPr>
            <p:nvPr/>
          </p:nvSpPr>
          <p:spPr bwMode="auto">
            <a:xfrm>
              <a:off x="5420" y="2243"/>
              <a:ext cx="127" cy="127"/>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D8D8EC"/>
                </a:solidFill>
                <a:effectLst/>
                <a:uLnTx/>
                <a:uFillTx/>
                <a:latin typeface="Arial" charset="0"/>
              </a:endParaRPr>
            </a:p>
          </p:txBody>
        </p:sp>
        <p:sp>
          <p:nvSpPr>
            <p:cNvPr id="55" name="Oval 21">
              <a:extLst>
                <a:ext uri="{FF2B5EF4-FFF2-40B4-BE49-F238E27FC236}">
                  <a16:creationId xmlns:a16="http://schemas.microsoft.com/office/drawing/2014/main" id="{0D6B63CC-8F18-428A-AC1E-53C6A61F6BE3}"/>
                </a:ext>
              </a:extLst>
            </p:cNvPr>
            <p:cNvSpPr>
              <a:spLocks noChangeArrowheads="1"/>
            </p:cNvSpPr>
            <p:nvPr/>
          </p:nvSpPr>
          <p:spPr bwMode="auto">
            <a:xfrm>
              <a:off x="4704" y="2421"/>
              <a:ext cx="127" cy="128"/>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56" name="Oval 22">
              <a:extLst>
                <a:ext uri="{FF2B5EF4-FFF2-40B4-BE49-F238E27FC236}">
                  <a16:creationId xmlns:a16="http://schemas.microsoft.com/office/drawing/2014/main" id="{7CD5C0CB-FB0C-43AB-85B1-665CB82ACD5C}"/>
                </a:ext>
              </a:extLst>
            </p:cNvPr>
            <p:cNvSpPr>
              <a:spLocks noChangeArrowheads="1"/>
            </p:cNvSpPr>
            <p:nvPr/>
          </p:nvSpPr>
          <p:spPr bwMode="auto">
            <a:xfrm>
              <a:off x="4883" y="2421"/>
              <a:ext cx="127" cy="128"/>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57" name="Oval 23">
              <a:extLst>
                <a:ext uri="{FF2B5EF4-FFF2-40B4-BE49-F238E27FC236}">
                  <a16:creationId xmlns:a16="http://schemas.microsoft.com/office/drawing/2014/main" id="{D48026E4-EC01-45A1-AEE7-09EFE8502C94}"/>
                </a:ext>
              </a:extLst>
            </p:cNvPr>
            <p:cNvSpPr>
              <a:spLocks noChangeArrowheads="1"/>
            </p:cNvSpPr>
            <p:nvPr/>
          </p:nvSpPr>
          <p:spPr bwMode="auto">
            <a:xfrm>
              <a:off x="5062" y="2421"/>
              <a:ext cx="127" cy="128"/>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58" name="Oval 24">
              <a:extLst>
                <a:ext uri="{FF2B5EF4-FFF2-40B4-BE49-F238E27FC236}">
                  <a16:creationId xmlns:a16="http://schemas.microsoft.com/office/drawing/2014/main" id="{7CDE816D-8F34-4D69-81F8-38B084DCF7B7}"/>
                </a:ext>
              </a:extLst>
            </p:cNvPr>
            <p:cNvSpPr>
              <a:spLocks noChangeArrowheads="1"/>
            </p:cNvSpPr>
            <p:nvPr/>
          </p:nvSpPr>
          <p:spPr bwMode="auto">
            <a:xfrm>
              <a:off x="5241" y="2421"/>
              <a:ext cx="127" cy="128"/>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59" name="Oval 25">
              <a:extLst>
                <a:ext uri="{FF2B5EF4-FFF2-40B4-BE49-F238E27FC236}">
                  <a16:creationId xmlns:a16="http://schemas.microsoft.com/office/drawing/2014/main" id="{F58079B0-4D90-4382-BE56-B31C9A2F1232}"/>
                </a:ext>
              </a:extLst>
            </p:cNvPr>
            <p:cNvSpPr>
              <a:spLocks noChangeArrowheads="1"/>
            </p:cNvSpPr>
            <p:nvPr/>
          </p:nvSpPr>
          <p:spPr bwMode="auto">
            <a:xfrm>
              <a:off x="4704" y="2600"/>
              <a:ext cx="127" cy="128"/>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0" name="Oval 26">
              <a:extLst>
                <a:ext uri="{FF2B5EF4-FFF2-40B4-BE49-F238E27FC236}">
                  <a16:creationId xmlns:a16="http://schemas.microsoft.com/office/drawing/2014/main" id="{60DB8273-DFEE-4E55-A133-40BCE430F8DC}"/>
                </a:ext>
              </a:extLst>
            </p:cNvPr>
            <p:cNvSpPr>
              <a:spLocks noChangeArrowheads="1"/>
            </p:cNvSpPr>
            <p:nvPr/>
          </p:nvSpPr>
          <p:spPr bwMode="auto">
            <a:xfrm>
              <a:off x="4883" y="2600"/>
              <a:ext cx="127" cy="128"/>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1" name="Oval 27">
              <a:extLst>
                <a:ext uri="{FF2B5EF4-FFF2-40B4-BE49-F238E27FC236}">
                  <a16:creationId xmlns:a16="http://schemas.microsoft.com/office/drawing/2014/main" id="{A87ADE62-1878-4406-A911-73BEBABA27E5}"/>
                </a:ext>
              </a:extLst>
            </p:cNvPr>
            <p:cNvSpPr>
              <a:spLocks noChangeArrowheads="1"/>
            </p:cNvSpPr>
            <p:nvPr/>
          </p:nvSpPr>
          <p:spPr bwMode="auto">
            <a:xfrm>
              <a:off x="5062" y="2600"/>
              <a:ext cx="127" cy="128"/>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2" name="Oval 28">
              <a:extLst>
                <a:ext uri="{FF2B5EF4-FFF2-40B4-BE49-F238E27FC236}">
                  <a16:creationId xmlns:a16="http://schemas.microsoft.com/office/drawing/2014/main" id="{46117B6E-6154-4576-A2FD-45DC3318A2D1}"/>
                </a:ext>
              </a:extLst>
            </p:cNvPr>
            <p:cNvSpPr>
              <a:spLocks noChangeArrowheads="1"/>
            </p:cNvSpPr>
            <p:nvPr/>
          </p:nvSpPr>
          <p:spPr bwMode="auto">
            <a:xfrm>
              <a:off x="5241" y="2600"/>
              <a:ext cx="127" cy="128"/>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3" name="Oval 29">
              <a:extLst>
                <a:ext uri="{FF2B5EF4-FFF2-40B4-BE49-F238E27FC236}">
                  <a16:creationId xmlns:a16="http://schemas.microsoft.com/office/drawing/2014/main" id="{826E4C7C-C58D-4EED-82FE-86D9BF8C2744}"/>
                </a:ext>
              </a:extLst>
            </p:cNvPr>
            <p:cNvSpPr>
              <a:spLocks noChangeArrowheads="1"/>
            </p:cNvSpPr>
            <p:nvPr/>
          </p:nvSpPr>
          <p:spPr bwMode="auto">
            <a:xfrm>
              <a:off x="5420" y="2600"/>
              <a:ext cx="127" cy="128"/>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4" name="Oval 30">
              <a:extLst>
                <a:ext uri="{FF2B5EF4-FFF2-40B4-BE49-F238E27FC236}">
                  <a16:creationId xmlns:a16="http://schemas.microsoft.com/office/drawing/2014/main" id="{551BEF23-98FE-4C4B-8C4E-D740EE49BD93}"/>
                </a:ext>
              </a:extLst>
            </p:cNvPr>
            <p:cNvSpPr>
              <a:spLocks noChangeArrowheads="1"/>
            </p:cNvSpPr>
            <p:nvPr/>
          </p:nvSpPr>
          <p:spPr bwMode="auto">
            <a:xfrm>
              <a:off x="4704" y="2779"/>
              <a:ext cx="127" cy="127"/>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5" name="Oval 31">
              <a:extLst>
                <a:ext uri="{FF2B5EF4-FFF2-40B4-BE49-F238E27FC236}">
                  <a16:creationId xmlns:a16="http://schemas.microsoft.com/office/drawing/2014/main" id="{E9682AB0-4090-43A1-B032-5E0CFBC60F48}"/>
                </a:ext>
              </a:extLst>
            </p:cNvPr>
            <p:cNvSpPr>
              <a:spLocks noChangeArrowheads="1"/>
            </p:cNvSpPr>
            <p:nvPr/>
          </p:nvSpPr>
          <p:spPr bwMode="auto">
            <a:xfrm>
              <a:off x="4883" y="2779"/>
              <a:ext cx="127" cy="127"/>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6" name="Oval 32">
              <a:extLst>
                <a:ext uri="{FF2B5EF4-FFF2-40B4-BE49-F238E27FC236}">
                  <a16:creationId xmlns:a16="http://schemas.microsoft.com/office/drawing/2014/main" id="{C20EE964-286C-44B4-ABE5-3F2057054CE7}"/>
                </a:ext>
              </a:extLst>
            </p:cNvPr>
            <p:cNvSpPr>
              <a:spLocks noChangeArrowheads="1"/>
            </p:cNvSpPr>
            <p:nvPr/>
          </p:nvSpPr>
          <p:spPr bwMode="auto">
            <a:xfrm>
              <a:off x="5062" y="2779"/>
              <a:ext cx="127" cy="127"/>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7" name="Oval 33">
              <a:extLst>
                <a:ext uri="{FF2B5EF4-FFF2-40B4-BE49-F238E27FC236}">
                  <a16:creationId xmlns:a16="http://schemas.microsoft.com/office/drawing/2014/main" id="{27809CD3-EBAA-47CF-A96D-FC9778C4CA51}"/>
                </a:ext>
              </a:extLst>
            </p:cNvPr>
            <p:cNvSpPr>
              <a:spLocks noChangeArrowheads="1"/>
            </p:cNvSpPr>
            <p:nvPr/>
          </p:nvSpPr>
          <p:spPr bwMode="auto">
            <a:xfrm>
              <a:off x="5241" y="2779"/>
              <a:ext cx="127" cy="127"/>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8" name="Oval 34">
              <a:extLst>
                <a:ext uri="{FF2B5EF4-FFF2-40B4-BE49-F238E27FC236}">
                  <a16:creationId xmlns:a16="http://schemas.microsoft.com/office/drawing/2014/main" id="{74F9580D-B6D6-46DF-87D2-CC2967824402}"/>
                </a:ext>
              </a:extLst>
            </p:cNvPr>
            <p:cNvSpPr>
              <a:spLocks noChangeArrowheads="1"/>
            </p:cNvSpPr>
            <p:nvPr/>
          </p:nvSpPr>
          <p:spPr bwMode="auto">
            <a:xfrm>
              <a:off x="4704" y="2958"/>
              <a:ext cx="127" cy="127"/>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69" name="Oval 35">
              <a:extLst>
                <a:ext uri="{FF2B5EF4-FFF2-40B4-BE49-F238E27FC236}">
                  <a16:creationId xmlns:a16="http://schemas.microsoft.com/office/drawing/2014/main" id="{FD80C86B-8B64-4846-BF39-CC7CD2681A5C}"/>
                </a:ext>
              </a:extLst>
            </p:cNvPr>
            <p:cNvSpPr>
              <a:spLocks noChangeArrowheads="1"/>
            </p:cNvSpPr>
            <p:nvPr/>
          </p:nvSpPr>
          <p:spPr bwMode="auto">
            <a:xfrm>
              <a:off x="4883" y="2958"/>
              <a:ext cx="127" cy="127"/>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70" name="Oval 36">
              <a:extLst>
                <a:ext uri="{FF2B5EF4-FFF2-40B4-BE49-F238E27FC236}">
                  <a16:creationId xmlns:a16="http://schemas.microsoft.com/office/drawing/2014/main" id="{2689767A-AD2D-4307-A0B9-79AD6D8EBA22}"/>
                </a:ext>
              </a:extLst>
            </p:cNvPr>
            <p:cNvSpPr>
              <a:spLocks noChangeArrowheads="1"/>
            </p:cNvSpPr>
            <p:nvPr/>
          </p:nvSpPr>
          <p:spPr bwMode="auto">
            <a:xfrm>
              <a:off x="5062" y="2958"/>
              <a:ext cx="127" cy="127"/>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71" name="Oval 37">
              <a:extLst>
                <a:ext uri="{FF2B5EF4-FFF2-40B4-BE49-F238E27FC236}">
                  <a16:creationId xmlns:a16="http://schemas.microsoft.com/office/drawing/2014/main" id="{C7F67935-87CE-4D90-90D3-A6E29893394B}"/>
                </a:ext>
              </a:extLst>
            </p:cNvPr>
            <p:cNvSpPr>
              <a:spLocks noChangeArrowheads="1"/>
            </p:cNvSpPr>
            <p:nvPr/>
          </p:nvSpPr>
          <p:spPr bwMode="auto">
            <a:xfrm>
              <a:off x="5241" y="2958"/>
              <a:ext cx="127" cy="127"/>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72" name="Oval 38">
              <a:extLst>
                <a:ext uri="{FF2B5EF4-FFF2-40B4-BE49-F238E27FC236}">
                  <a16:creationId xmlns:a16="http://schemas.microsoft.com/office/drawing/2014/main" id="{CCF3BBA6-A63F-4B0D-95DE-CEC91972F1E8}"/>
                </a:ext>
              </a:extLst>
            </p:cNvPr>
            <p:cNvSpPr>
              <a:spLocks noChangeArrowheads="1"/>
            </p:cNvSpPr>
            <p:nvPr/>
          </p:nvSpPr>
          <p:spPr bwMode="auto">
            <a:xfrm>
              <a:off x="4883" y="3137"/>
              <a:ext cx="127" cy="127"/>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sp>
          <p:nvSpPr>
            <p:cNvPr id="73" name="Oval 39">
              <a:extLst>
                <a:ext uri="{FF2B5EF4-FFF2-40B4-BE49-F238E27FC236}">
                  <a16:creationId xmlns:a16="http://schemas.microsoft.com/office/drawing/2014/main" id="{A955C59F-1C65-4FA1-A214-55DE6D571F4D}"/>
                </a:ext>
              </a:extLst>
            </p:cNvPr>
            <p:cNvSpPr>
              <a:spLocks noChangeArrowheads="1"/>
            </p:cNvSpPr>
            <p:nvPr/>
          </p:nvSpPr>
          <p:spPr bwMode="auto">
            <a:xfrm>
              <a:off x="5241" y="3137"/>
              <a:ext cx="127" cy="127"/>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altLang="en-US" sz="1800" b="0" i="0" u="none" strike="noStrike" kern="0" cap="none" spc="0" normalizeH="0" baseline="0" noProof="0" dirty="0">
                <a:ln>
                  <a:noFill/>
                </a:ln>
                <a:solidFill>
                  <a:srgbClr val="000000"/>
                </a:solidFill>
                <a:effectLst/>
                <a:uLnTx/>
                <a:uFillTx/>
                <a:latin typeface="Arial" charset="0"/>
              </a:endParaRPr>
            </a:p>
          </p:txBody>
        </p:sp>
      </p:grpSp>
      <p:sp>
        <p:nvSpPr>
          <p:cNvPr id="79" name="Text Placeholder 78">
            <a:extLst>
              <a:ext uri="{FF2B5EF4-FFF2-40B4-BE49-F238E27FC236}">
                <a16:creationId xmlns:a16="http://schemas.microsoft.com/office/drawing/2014/main" id="{E4F3A911-C404-41DD-A126-C3F9750852B7}"/>
              </a:ext>
            </a:extLst>
          </p:cNvPr>
          <p:cNvSpPr>
            <a:spLocks noGrp="1"/>
          </p:cNvSpPr>
          <p:nvPr>
            <p:ph type="body" sz="quarter" idx="11" hasCustomPrompt="1"/>
          </p:nvPr>
        </p:nvSpPr>
        <p:spPr>
          <a:xfrm>
            <a:off x="152400" y="1204577"/>
            <a:ext cx="5486400" cy="548023"/>
          </a:xfrm>
        </p:spPr>
        <p:txBody>
          <a:bodyPr anchor="ctr" anchorCtr="0">
            <a:noAutofit/>
          </a:bodyPr>
          <a:lstStyle>
            <a:lvl1pPr marL="0" indent="0">
              <a:spcBef>
                <a:spcPts val="0"/>
              </a:spcBef>
              <a:buNone/>
              <a:defRPr sz="2400"/>
            </a:lvl1pPr>
          </a:lstStyle>
          <a:p>
            <a:pPr lvl="0"/>
            <a:r>
              <a:rPr lang="en-US" dirty="0"/>
              <a:t>Click to edit edition</a:t>
            </a:r>
          </a:p>
        </p:txBody>
      </p:sp>
      <p:sp>
        <p:nvSpPr>
          <p:cNvPr id="81" name="Text Placeholder 80">
            <a:extLst>
              <a:ext uri="{FF2B5EF4-FFF2-40B4-BE49-F238E27FC236}">
                <a16:creationId xmlns:a16="http://schemas.microsoft.com/office/drawing/2014/main" id="{679C524E-9DC0-44C4-B192-DD990FE854C3}"/>
              </a:ext>
            </a:extLst>
          </p:cNvPr>
          <p:cNvSpPr>
            <a:spLocks noGrp="1"/>
          </p:cNvSpPr>
          <p:nvPr>
            <p:ph type="body" sz="quarter" idx="12" hasCustomPrompt="1"/>
          </p:nvPr>
        </p:nvSpPr>
        <p:spPr>
          <a:xfrm>
            <a:off x="3678704" y="2590800"/>
            <a:ext cx="3769917" cy="685800"/>
          </a:xfrm>
        </p:spPr>
        <p:txBody>
          <a:bodyPr>
            <a:noAutofit/>
          </a:bodyPr>
          <a:lstStyle>
            <a:lvl1pPr marL="0" indent="0" algn="ctr">
              <a:spcBef>
                <a:spcPts val="0"/>
              </a:spcBef>
              <a:buNone/>
              <a:defRPr sz="3600" b="1">
                <a:solidFill>
                  <a:schemeClr val="tx1"/>
                </a:solidFill>
              </a:defRPr>
            </a:lvl1pPr>
          </a:lstStyle>
          <a:p>
            <a:pPr lvl="0"/>
            <a:r>
              <a:rPr lang="en-US" dirty="0"/>
              <a:t>Chapter #</a:t>
            </a:r>
          </a:p>
        </p:txBody>
      </p:sp>
      <p:sp>
        <p:nvSpPr>
          <p:cNvPr id="4" name="Slide Number Placeholder 3">
            <a:extLst>
              <a:ext uri="{FF2B5EF4-FFF2-40B4-BE49-F238E27FC236}">
                <a16:creationId xmlns:a16="http://schemas.microsoft.com/office/drawing/2014/main" id="{7CAF18EE-5570-4CA1-A5A8-89F597D7B37D}"/>
              </a:ext>
            </a:extLst>
          </p:cNvPr>
          <p:cNvSpPr>
            <a:spLocks noGrp="1"/>
          </p:cNvSpPr>
          <p:nvPr>
            <p:ph type="sldNum" sz="quarter" idx="13"/>
          </p:nvPr>
        </p:nvSpPr>
        <p:spPr/>
        <p:txBody>
          <a:bodyPr/>
          <a:lstStyle/>
          <a:p>
            <a:r>
              <a:rPr lang="en-US" dirty="0"/>
              <a:t>01-</a:t>
            </a:r>
            <a:fld id="{847A6AB7-ED92-4CC2-895B-E46908831F7A}" type="slidenum">
              <a:rPr lang="en-US" smtClean="0"/>
              <a:pPr/>
              <a:t>‹#›</a:t>
            </a:fld>
            <a:endParaRPr lang="en-US" dirty="0"/>
          </a:p>
        </p:txBody>
      </p:sp>
      <p:sp>
        <p:nvSpPr>
          <p:cNvPr id="40" name="TextBox 39">
            <a:extLst>
              <a:ext uri="{FF2B5EF4-FFF2-40B4-BE49-F238E27FC236}">
                <a16:creationId xmlns:a16="http://schemas.microsoft.com/office/drawing/2014/main" id="{87EFE7AA-57D4-415C-9FE8-6D20AFFE437A}"/>
              </a:ext>
            </a:extLst>
          </p:cNvPr>
          <p:cNvSpPr txBox="1"/>
          <p:nvPr userDrawn="1"/>
        </p:nvSpPr>
        <p:spPr>
          <a:xfrm>
            <a:off x="942037" y="6487302"/>
            <a:ext cx="7271375" cy="365760"/>
          </a:xfrm>
          <a:prstGeom prst="rect">
            <a:avLst/>
          </a:prstGeom>
          <a:noFill/>
        </p:spPr>
        <p:txBody>
          <a:bodyPr wrap="square" rtlCol="0">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en-US" sz="1000" b="0" i="0" u="none" strike="noStrike" kern="0" cap="none" spc="0" normalizeH="0" baseline="0" noProof="0" dirty="0">
                <a:ln>
                  <a:noFill/>
                </a:ln>
                <a:solidFill>
                  <a:sysClr val="windowText" lastClr="000000"/>
                </a:solidFill>
                <a:effectLst/>
                <a:uLnTx/>
                <a:uFillTx/>
                <a:latin typeface="Verdana"/>
              </a:rPr>
              <a:t>© McGraw Hill LLC. All rights reserved. No reproduction or distribution without the prior written consent of McGraw Hill LLC.</a:t>
            </a:r>
          </a:p>
        </p:txBody>
      </p:sp>
    </p:spTree>
    <p:extLst>
      <p:ext uri="{BB962C8B-B14F-4D97-AF65-F5344CB8AC3E}">
        <p14:creationId xmlns:p14="http://schemas.microsoft.com/office/powerpoint/2010/main" val="5776614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62AE89E-C0D4-4F15-A061-02334860732F}"/>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EB3FE4D3-7604-4404-96E1-832FA36FBB72}"/>
              </a:ext>
            </a:extLst>
          </p:cNvPr>
          <p:cNvSpPr>
            <a:spLocks noGrp="1"/>
          </p:cNvSpPr>
          <p:nvPr>
            <p:ph type="pic" idx="1"/>
          </p:nvPr>
        </p:nvSpPr>
        <p:spPr>
          <a:xfrm>
            <a:off x="3887788" y="457201"/>
            <a:ext cx="3960812" cy="540385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a:extLst>
              <a:ext uri="{FF2B5EF4-FFF2-40B4-BE49-F238E27FC236}">
                <a16:creationId xmlns:a16="http://schemas.microsoft.com/office/drawing/2014/main" id="{AC2EECDD-AE34-4D20-A7A7-9897E659166B}"/>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Slide Number Placeholder 4">
            <a:extLst>
              <a:ext uri="{FF2B5EF4-FFF2-40B4-BE49-F238E27FC236}">
                <a16:creationId xmlns:a16="http://schemas.microsoft.com/office/drawing/2014/main" id="{92546937-71A1-42C2-A13A-77D90B375E22}"/>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163430543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27EC2A-3105-4C6B-92D3-DB471A79EA8D}"/>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1A6496CE-5D33-4EFE-9839-B188A5FA3D83}"/>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Slide Number Placeholder 3">
            <a:extLst>
              <a:ext uri="{FF2B5EF4-FFF2-40B4-BE49-F238E27FC236}">
                <a16:creationId xmlns:a16="http://schemas.microsoft.com/office/drawing/2014/main" id="{D7437FB1-3847-4A2F-BABB-47A057B0317B}"/>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242784516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054D107-4281-4018-ABE9-169A13B330C1}"/>
              </a:ext>
            </a:extLst>
          </p:cNvPr>
          <p:cNvSpPr>
            <a:spLocks noGrp="1"/>
          </p:cNvSpPr>
          <p:nvPr>
            <p:ph type="title" orient="vert"/>
          </p:nvPr>
        </p:nvSpPr>
        <p:spPr>
          <a:xfrm>
            <a:off x="6477000" y="365125"/>
            <a:ext cx="1371600" cy="5811838"/>
          </a:xfrm>
        </p:spPr>
        <p:txBody>
          <a:bodyPr vert="eaVert"/>
          <a:lstStyle/>
          <a:p>
            <a:r>
              <a:rPr lang="en-US" dirty="0"/>
              <a:t>Click to edit Master title style</a:t>
            </a:r>
          </a:p>
        </p:txBody>
      </p:sp>
      <p:sp>
        <p:nvSpPr>
          <p:cNvPr id="3" name="Vertical Text Placeholder 2">
            <a:extLst>
              <a:ext uri="{FF2B5EF4-FFF2-40B4-BE49-F238E27FC236}">
                <a16:creationId xmlns:a16="http://schemas.microsoft.com/office/drawing/2014/main" id="{61F517DF-5E99-4215-8B20-5F53C7E2D5AE}"/>
              </a:ext>
            </a:extLst>
          </p:cNvPr>
          <p:cNvSpPr>
            <a:spLocks noGrp="1"/>
          </p:cNvSpPr>
          <p:nvPr>
            <p:ph type="body" orient="vert" idx="1"/>
          </p:nvPr>
        </p:nvSpPr>
        <p:spPr>
          <a:xfrm>
            <a:off x="457200" y="365125"/>
            <a:ext cx="5943600" cy="5811838"/>
          </a:xfrm>
        </p:spPr>
        <p:txBody>
          <a:bodyPr vert="eaVert"/>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Slide Number Placeholder 3">
            <a:extLst>
              <a:ext uri="{FF2B5EF4-FFF2-40B4-BE49-F238E27FC236}">
                <a16:creationId xmlns:a16="http://schemas.microsoft.com/office/drawing/2014/main" id="{D1002AE2-4277-4115-96A1-A24FB043FBF5}"/>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394298971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Only" preserve="1">
  <p:cSld name="End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5240F69-7EB7-492D-8109-39C3F449C7D2}"/>
              </a:ext>
            </a:extLst>
          </p:cNvPr>
          <p:cNvSpPr>
            <a:spLocks noGrp="1"/>
          </p:cNvSpPr>
          <p:nvPr>
            <p:ph type="title"/>
          </p:nvPr>
        </p:nvSpPr>
        <p:spPr>
          <a:xfrm>
            <a:off x="785020" y="2743200"/>
            <a:ext cx="7573960" cy="1371600"/>
          </a:xfrm>
        </p:spPr>
        <p:txBody>
          <a:bodyPr/>
          <a:lstStyle/>
          <a:p>
            <a:r>
              <a:rPr lang="en-US"/>
              <a:t>Click to edit Master title style</a:t>
            </a:r>
          </a:p>
        </p:txBody>
      </p:sp>
      <p:sp>
        <p:nvSpPr>
          <p:cNvPr id="4" name="Slide Number Placeholder 3">
            <a:extLst>
              <a:ext uri="{FF2B5EF4-FFF2-40B4-BE49-F238E27FC236}">
                <a16:creationId xmlns:a16="http://schemas.microsoft.com/office/drawing/2014/main" id="{FC8B611D-C6D5-4E41-B146-90BD48AA82AF}"/>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5202039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E130B749-E566-453A-9F37-3389C8EA2FD5}"/>
              </a:ext>
            </a:extLst>
          </p:cNvPr>
          <p:cNvSpPr>
            <a:spLocks noGrp="1"/>
          </p:cNvSpPr>
          <p:nvPr>
            <p:ph idx="1"/>
          </p:nvPr>
        </p:nvSpPr>
        <p:spPr/>
        <p:txBody>
          <a:bodyPr/>
          <a:lstStyle>
            <a:lvl1pPr marL="347472" indent="-347472">
              <a:buSzPct val="100000"/>
              <a:defRPr/>
            </a:lvl1pPr>
            <a:lvl2pPr indent="-347472">
              <a:defRPr/>
            </a:lvl2pPr>
            <a:lvl3pPr indent="-347472">
              <a:defRPr/>
            </a:lvl3pPr>
            <a:lvl4pPr indent="-347472">
              <a:defRPr/>
            </a:lvl4pPr>
            <a:lvl5pPr indent="-347472">
              <a:defRPr/>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9" name="Title 8">
            <a:extLst>
              <a:ext uri="{FF2B5EF4-FFF2-40B4-BE49-F238E27FC236}">
                <a16:creationId xmlns:a16="http://schemas.microsoft.com/office/drawing/2014/main" id="{B9D96868-9ECE-4AB5-95D3-59C14481678B}"/>
              </a:ext>
            </a:extLst>
          </p:cNvPr>
          <p:cNvSpPr>
            <a:spLocks noGrp="1"/>
          </p:cNvSpPr>
          <p:nvPr>
            <p:ph type="title"/>
          </p:nvPr>
        </p:nvSpPr>
        <p:spPr/>
        <p:txBody>
          <a:bodyPr/>
          <a:lstStyle/>
          <a:p>
            <a:r>
              <a:rPr lang="en-US"/>
              <a:t>Click to edit Master title style</a:t>
            </a:r>
          </a:p>
        </p:txBody>
      </p:sp>
      <p:sp>
        <p:nvSpPr>
          <p:cNvPr id="2" name="Slide Number Placeholder 1">
            <a:extLst>
              <a:ext uri="{FF2B5EF4-FFF2-40B4-BE49-F238E27FC236}">
                <a16:creationId xmlns:a16="http://schemas.microsoft.com/office/drawing/2014/main" id="{BD3692E3-ED2E-4E51-98A0-5CF5E32CC55C}"/>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386760612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itle and Content 2">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E130B749-E566-453A-9F37-3389C8EA2FD5}"/>
              </a:ext>
            </a:extLst>
          </p:cNvPr>
          <p:cNvSpPr>
            <a:spLocks noGrp="1"/>
          </p:cNvSpPr>
          <p:nvPr>
            <p:ph idx="1"/>
          </p:nvPr>
        </p:nvSpPr>
        <p:spPr>
          <a:xfrm>
            <a:off x="457200" y="1579474"/>
            <a:ext cx="8229600" cy="2377440"/>
          </a:xfrm>
        </p:spPr>
        <p:txBody>
          <a:bodyPr/>
          <a:lstStyle>
            <a:lvl1pPr>
              <a:spcBef>
                <a:spcPts val="600"/>
              </a:spcBef>
              <a:defRPr/>
            </a:lvl1pPr>
            <a:lvl2pPr>
              <a:spcBef>
                <a:spcPts val="600"/>
              </a:spcBef>
              <a:defRPr/>
            </a:lvl2pPr>
            <a:lvl3pPr>
              <a:spcBef>
                <a:spcPts val="600"/>
              </a:spcBef>
              <a:defRPr/>
            </a:lvl3pPr>
            <a:lvl4pPr>
              <a:spcBef>
                <a:spcPts val="600"/>
              </a:spcBef>
              <a:defRPr/>
            </a:lvl4pPr>
            <a:lvl5pPr>
              <a:spcBef>
                <a:spcPts val="600"/>
              </a:spcBef>
              <a:defRPr/>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9" name="Title 8">
            <a:extLst>
              <a:ext uri="{FF2B5EF4-FFF2-40B4-BE49-F238E27FC236}">
                <a16:creationId xmlns:a16="http://schemas.microsoft.com/office/drawing/2014/main" id="{B9D96868-9ECE-4AB5-95D3-59C14481678B}"/>
              </a:ext>
            </a:extLst>
          </p:cNvPr>
          <p:cNvSpPr>
            <a:spLocks noGrp="1"/>
          </p:cNvSpPr>
          <p:nvPr>
            <p:ph type="title"/>
          </p:nvPr>
        </p:nvSpPr>
        <p:spPr/>
        <p:txBody>
          <a:bodyPr/>
          <a:lstStyle/>
          <a:p>
            <a:r>
              <a:rPr lang="en-US"/>
              <a:t>Click to edit Master title style</a:t>
            </a:r>
          </a:p>
        </p:txBody>
      </p:sp>
      <p:sp>
        <p:nvSpPr>
          <p:cNvPr id="5" name="Content Placeholder 2">
            <a:extLst>
              <a:ext uri="{FF2B5EF4-FFF2-40B4-BE49-F238E27FC236}">
                <a16:creationId xmlns:a16="http://schemas.microsoft.com/office/drawing/2014/main" id="{5F97266D-2A6A-4218-B32D-5F065DC79D3C}"/>
              </a:ext>
            </a:extLst>
          </p:cNvPr>
          <p:cNvSpPr>
            <a:spLocks noGrp="1"/>
          </p:cNvSpPr>
          <p:nvPr>
            <p:ph idx="11"/>
          </p:nvPr>
        </p:nvSpPr>
        <p:spPr>
          <a:xfrm>
            <a:off x="457200" y="4089806"/>
            <a:ext cx="8229600" cy="2377440"/>
          </a:xfrm>
        </p:spPr>
        <p:txBody>
          <a:bodyPr/>
          <a:lstStyle>
            <a:lvl1pPr>
              <a:spcBef>
                <a:spcPts val="600"/>
              </a:spcBef>
              <a:defRPr/>
            </a:lvl1pPr>
            <a:lvl2pPr>
              <a:spcBef>
                <a:spcPts val="600"/>
              </a:spcBef>
              <a:defRPr/>
            </a:lvl2pPr>
            <a:lvl3pPr>
              <a:spcBef>
                <a:spcPts val="600"/>
              </a:spcBef>
              <a:defRPr/>
            </a:lvl3pPr>
            <a:lvl4pPr>
              <a:spcBef>
                <a:spcPts val="600"/>
              </a:spcBef>
              <a:defRPr/>
            </a:lvl4pPr>
            <a:lvl5pPr>
              <a:spcBef>
                <a:spcPts val="600"/>
              </a:spcBef>
              <a:defRPr/>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2" name="Slide Number Placeholder 1">
            <a:extLst>
              <a:ext uri="{FF2B5EF4-FFF2-40B4-BE49-F238E27FC236}">
                <a16:creationId xmlns:a16="http://schemas.microsoft.com/office/drawing/2014/main" id="{0EB9CC78-39EB-498B-AC03-9ACDE00116CB}"/>
              </a:ext>
            </a:extLst>
          </p:cNvPr>
          <p:cNvSpPr>
            <a:spLocks noGrp="1"/>
          </p:cNvSpPr>
          <p:nvPr>
            <p:ph type="sldNum" sz="quarter" idx="12"/>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30838535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0703A9-1D54-4690-9926-8FA12847CD29}"/>
              </a:ext>
            </a:extLst>
          </p:cNvPr>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7B7FAC27-8AFD-4939-B17E-AECC761D2B9B}"/>
              </a:ext>
            </a:extLst>
          </p:cNvPr>
          <p:cNvSpPr>
            <a:spLocks noGrp="1"/>
          </p:cNvSpPr>
          <p:nvPr>
            <p:ph type="body" idx="1"/>
          </p:nvPr>
        </p:nvSpPr>
        <p:spPr>
          <a:xfrm>
            <a:off x="623888" y="4589463"/>
            <a:ext cx="78867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Slide Number Placeholder 3">
            <a:extLst>
              <a:ext uri="{FF2B5EF4-FFF2-40B4-BE49-F238E27FC236}">
                <a16:creationId xmlns:a16="http://schemas.microsoft.com/office/drawing/2014/main" id="{9114BABF-D0E2-4DC5-8F46-1A44E6EB9146}"/>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42069573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AB3FF25-FA2B-490A-AF75-F91981B4888E}"/>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1F414F32-9841-4930-B6D9-F98F1EE7BE71}"/>
              </a:ext>
            </a:extLst>
          </p:cNvPr>
          <p:cNvSpPr>
            <a:spLocks noGrp="1"/>
          </p:cNvSpPr>
          <p:nvPr>
            <p:ph sz="half" idx="1"/>
          </p:nvPr>
        </p:nvSpPr>
        <p:spPr>
          <a:xfrm>
            <a:off x="457200" y="1579474"/>
            <a:ext cx="4038600" cy="4893151"/>
          </a:xfrm>
        </p:spPr>
        <p:txBody>
          <a:bodyPr>
            <a:normAutofit/>
          </a:bodyPr>
          <a:lstStyle>
            <a:lvl1pPr>
              <a:defRPr sz="2400"/>
            </a:lvl1pPr>
            <a:lvl2pPr>
              <a:defRPr sz="2000"/>
            </a:lvl2pPr>
            <a:lvl3pPr>
              <a:defRPr sz="1800"/>
            </a:lvl3pPr>
            <a:lvl4pPr>
              <a:defRPr sz="1600"/>
            </a:lvl4pPr>
            <a:lvl5pPr>
              <a:defRPr sz="1600"/>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a:extLst>
              <a:ext uri="{FF2B5EF4-FFF2-40B4-BE49-F238E27FC236}">
                <a16:creationId xmlns:a16="http://schemas.microsoft.com/office/drawing/2014/main" id="{C4BBB2B7-A7FD-406F-B662-A16548A06834}"/>
              </a:ext>
            </a:extLst>
          </p:cNvPr>
          <p:cNvSpPr>
            <a:spLocks noGrp="1"/>
          </p:cNvSpPr>
          <p:nvPr>
            <p:ph sz="half" idx="2"/>
          </p:nvPr>
        </p:nvSpPr>
        <p:spPr>
          <a:xfrm>
            <a:off x="4648200" y="1579474"/>
            <a:ext cx="4038600" cy="4893152"/>
          </a:xfrm>
        </p:spPr>
        <p:txBody>
          <a:bodyPr>
            <a:normAutofit/>
          </a:bodyPr>
          <a:lstStyle>
            <a:lvl1pPr>
              <a:defRPr sz="2400"/>
            </a:lvl1pPr>
            <a:lvl2pPr>
              <a:defRPr sz="2000"/>
            </a:lvl2pPr>
            <a:lvl3pPr>
              <a:defRPr sz="1800"/>
            </a:lvl3pPr>
            <a:lvl4pPr>
              <a:defRPr sz="1600"/>
            </a:lvl4pPr>
            <a:lvl5pPr>
              <a:defRPr sz="1600"/>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Slide Number Placeholder 4">
            <a:extLst>
              <a:ext uri="{FF2B5EF4-FFF2-40B4-BE49-F238E27FC236}">
                <a16:creationId xmlns:a16="http://schemas.microsoft.com/office/drawing/2014/main" id="{5AEE4360-CFD0-44ED-A65B-28AC56713FA9}"/>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14891344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3" name="Text Placeholder 2">
            <a:extLst>
              <a:ext uri="{FF2B5EF4-FFF2-40B4-BE49-F238E27FC236}">
                <a16:creationId xmlns:a16="http://schemas.microsoft.com/office/drawing/2014/main" id="{AA7DD9FF-E72E-4BAD-BBEF-593A49984550}"/>
              </a:ext>
            </a:extLst>
          </p:cNvPr>
          <p:cNvSpPr>
            <a:spLocks noGrp="1"/>
          </p:cNvSpPr>
          <p:nvPr>
            <p:ph type="body" idx="1"/>
          </p:nvPr>
        </p:nvSpPr>
        <p:spPr>
          <a:xfrm>
            <a:off x="457200" y="1565442"/>
            <a:ext cx="4038599"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5" name="Text Placeholder 4">
            <a:extLst>
              <a:ext uri="{FF2B5EF4-FFF2-40B4-BE49-F238E27FC236}">
                <a16:creationId xmlns:a16="http://schemas.microsoft.com/office/drawing/2014/main" id="{4D91C74B-35A0-4002-B382-573580AEE3D4}"/>
              </a:ext>
            </a:extLst>
          </p:cNvPr>
          <p:cNvSpPr>
            <a:spLocks noGrp="1"/>
          </p:cNvSpPr>
          <p:nvPr>
            <p:ph type="body" sz="quarter" idx="3"/>
          </p:nvPr>
        </p:nvSpPr>
        <p:spPr>
          <a:xfrm>
            <a:off x="4645026" y="1565442"/>
            <a:ext cx="4038599"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11" name="Content Placeholder 2">
            <a:extLst>
              <a:ext uri="{FF2B5EF4-FFF2-40B4-BE49-F238E27FC236}">
                <a16:creationId xmlns:a16="http://schemas.microsoft.com/office/drawing/2014/main" id="{FF4BE866-F1AE-46CE-A9D2-E3D9A926611E}"/>
              </a:ext>
            </a:extLst>
          </p:cNvPr>
          <p:cNvSpPr>
            <a:spLocks noGrp="1"/>
          </p:cNvSpPr>
          <p:nvPr>
            <p:ph sz="half" idx="11"/>
          </p:nvPr>
        </p:nvSpPr>
        <p:spPr>
          <a:xfrm>
            <a:off x="457200" y="2389354"/>
            <a:ext cx="4038600" cy="4083271"/>
          </a:xfrm>
        </p:spPr>
        <p:txBody>
          <a:bodyPr>
            <a:normAutofit/>
          </a:bodyPr>
          <a:lstStyle>
            <a:lvl1pPr>
              <a:defRPr sz="2400"/>
            </a:lvl1pPr>
            <a:lvl2pPr>
              <a:defRPr sz="2000"/>
            </a:lvl2pPr>
            <a:lvl3pPr>
              <a:defRPr sz="1800"/>
            </a:lvl3pPr>
            <a:lvl4pPr>
              <a:defRPr sz="1600"/>
            </a:lvl4pPr>
            <a:lvl5pPr>
              <a:defRPr sz="1600"/>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2" name="Content Placeholder 3">
            <a:extLst>
              <a:ext uri="{FF2B5EF4-FFF2-40B4-BE49-F238E27FC236}">
                <a16:creationId xmlns:a16="http://schemas.microsoft.com/office/drawing/2014/main" id="{8F19202B-FA0C-453E-BD2C-96856230623C}"/>
              </a:ext>
            </a:extLst>
          </p:cNvPr>
          <p:cNvSpPr>
            <a:spLocks noGrp="1"/>
          </p:cNvSpPr>
          <p:nvPr>
            <p:ph sz="half" idx="2"/>
          </p:nvPr>
        </p:nvSpPr>
        <p:spPr>
          <a:xfrm>
            <a:off x="4648200" y="2389354"/>
            <a:ext cx="4038600" cy="4083271"/>
          </a:xfrm>
        </p:spPr>
        <p:txBody>
          <a:bodyPr>
            <a:normAutofit/>
          </a:bodyPr>
          <a:lstStyle>
            <a:lvl1pPr>
              <a:defRPr sz="2400"/>
            </a:lvl1pPr>
            <a:lvl2pPr>
              <a:defRPr sz="2000"/>
            </a:lvl2pPr>
            <a:lvl3pPr>
              <a:defRPr sz="1800"/>
            </a:lvl3pPr>
            <a:lvl4pPr>
              <a:defRPr sz="1600"/>
            </a:lvl4pPr>
            <a:lvl5pPr>
              <a:defRPr sz="1600"/>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3" name="Title 12">
            <a:extLst>
              <a:ext uri="{FF2B5EF4-FFF2-40B4-BE49-F238E27FC236}">
                <a16:creationId xmlns:a16="http://schemas.microsoft.com/office/drawing/2014/main" id="{B6719E07-3C35-4E8B-8608-CA8D3FC09E9D}"/>
              </a:ext>
            </a:extLst>
          </p:cNvPr>
          <p:cNvSpPr>
            <a:spLocks noGrp="1"/>
          </p:cNvSpPr>
          <p:nvPr>
            <p:ph type="title"/>
          </p:nvPr>
        </p:nvSpPr>
        <p:spPr/>
        <p:txBody>
          <a:bodyPr/>
          <a:lstStyle/>
          <a:p>
            <a:r>
              <a:rPr lang="en-US"/>
              <a:t>Click to edit Master title style</a:t>
            </a:r>
          </a:p>
        </p:txBody>
      </p:sp>
      <p:sp>
        <p:nvSpPr>
          <p:cNvPr id="2" name="Slide Number Placeholder 1">
            <a:extLst>
              <a:ext uri="{FF2B5EF4-FFF2-40B4-BE49-F238E27FC236}">
                <a16:creationId xmlns:a16="http://schemas.microsoft.com/office/drawing/2014/main" id="{497483F8-BC07-470A-9543-88A4091E01FA}"/>
              </a:ext>
            </a:extLst>
          </p:cNvPr>
          <p:cNvSpPr>
            <a:spLocks noGrp="1"/>
          </p:cNvSpPr>
          <p:nvPr>
            <p:ph type="sldNum" sz="quarter" idx="12"/>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37840406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5240F69-7EB7-492D-8109-39C3F449C7D2}"/>
              </a:ext>
            </a:extLst>
          </p:cNvPr>
          <p:cNvSpPr>
            <a:spLocks noGrp="1"/>
          </p:cNvSpPr>
          <p:nvPr>
            <p:ph type="title"/>
          </p:nvPr>
        </p:nvSpPr>
        <p:spPr/>
        <p:txBody>
          <a:bodyPr/>
          <a:lstStyle/>
          <a:p>
            <a:r>
              <a:rPr lang="en-US"/>
              <a:t>Click to edit Master title style</a:t>
            </a:r>
          </a:p>
        </p:txBody>
      </p:sp>
      <p:sp>
        <p:nvSpPr>
          <p:cNvPr id="3" name="Slide Number Placeholder 2">
            <a:extLst>
              <a:ext uri="{FF2B5EF4-FFF2-40B4-BE49-F238E27FC236}">
                <a16:creationId xmlns:a16="http://schemas.microsoft.com/office/drawing/2014/main" id="{4B1271EC-A167-4743-AABC-744B1C6163A4}"/>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24458072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9B853B1B-A357-4BC8-92D5-F44414C313D0}"/>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25764571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89155E-5CFC-49BE-A64C-BFB18679971C}"/>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3DAD9949-4549-45B6-9979-D8BC227232EF}"/>
              </a:ext>
            </a:extLst>
          </p:cNvPr>
          <p:cNvSpPr>
            <a:spLocks noGrp="1"/>
          </p:cNvSpPr>
          <p:nvPr>
            <p:ph idx="1"/>
          </p:nvPr>
        </p:nvSpPr>
        <p:spPr>
          <a:xfrm>
            <a:off x="3887788" y="457201"/>
            <a:ext cx="3960812" cy="540385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Text Placeholder 3">
            <a:extLst>
              <a:ext uri="{FF2B5EF4-FFF2-40B4-BE49-F238E27FC236}">
                <a16:creationId xmlns:a16="http://schemas.microsoft.com/office/drawing/2014/main" id="{1565E949-78D3-4C58-99CB-9CDFDA2C94E9}"/>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Slide Number Placeholder 4">
            <a:extLst>
              <a:ext uri="{FF2B5EF4-FFF2-40B4-BE49-F238E27FC236}">
                <a16:creationId xmlns:a16="http://schemas.microsoft.com/office/drawing/2014/main" id="{EB301896-2C04-470A-854C-D8D3AF8B1AB8}"/>
              </a:ext>
            </a:extLst>
          </p:cNvPr>
          <p:cNvSpPr>
            <a:spLocks noGrp="1"/>
          </p:cNvSpPr>
          <p:nvPr>
            <p:ph type="sldNum" sz="quarter" idx="10"/>
          </p:nvPr>
        </p:nvSpPr>
        <p:spPr/>
        <p:txBody>
          <a:bodyPr/>
          <a:lstStyle/>
          <a:p>
            <a:r>
              <a:rPr lang="en-US" dirty="0"/>
              <a:t>01-</a:t>
            </a:r>
            <a:fld id="{847A6AB7-ED92-4CC2-895B-E46908831F7A}" type="slidenum">
              <a:rPr lang="en-US" smtClean="0"/>
              <a:pPr/>
              <a:t>‹#›</a:t>
            </a:fld>
            <a:endParaRPr lang="en-US" dirty="0"/>
          </a:p>
        </p:txBody>
      </p:sp>
    </p:spTree>
    <p:extLst>
      <p:ext uri="{BB962C8B-B14F-4D97-AF65-F5344CB8AC3E}">
        <p14:creationId xmlns:p14="http://schemas.microsoft.com/office/powerpoint/2010/main" val="8514176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E3B4FD6A-1608-4C27-A44F-30FAF71708F0}"/>
              </a:ext>
            </a:extLst>
          </p:cNvPr>
          <p:cNvSpPr>
            <a:spLocks noGrp="1"/>
          </p:cNvSpPr>
          <p:nvPr>
            <p:ph type="title"/>
          </p:nvPr>
        </p:nvSpPr>
        <p:spPr>
          <a:xfrm>
            <a:off x="198437" y="53356"/>
            <a:ext cx="7573960" cy="1371600"/>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27DACA77-4884-45AE-A6B3-282C45FBAE06}"/>
              </a:ext>
            </a:extLst>
          </p:cNvPr>
          <p:cNvSpPr>
            <a:spLocks noGrp="1"/>
          </p:cNvSpPr>
          <p:nvPr>
            <p:ph type="body" idx="1"/>
          </p:nvPr>
        </p:nvSpPr>
        <p:spPr>
          <a:xfrm>
            <a:off x="457200" y="1579474"/>
            <a:ext cx="8229600" cy="4893152"/>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Slide Number Placeholder 5">
            <a:extLst>
              <a:ext uri="{FF2B5EF4-FFF2-40B4-BE49-F238E27FC236}">
                <a16:creationId xmlns:a16="http://schemas.microsoft.com/office/drawing/2014/main" id="{31DE80F9-5E97-44E0-BB2A-F4C97B8C0B62}"/>
              </a:ext>
            </a:extLst>
          </p:cNvPr>
          <p:cNvSpPr>
            <a:spLocks noGrp="1"/>
          </p:cNvSpPr>
          <p:nvPr>
            <p:ph type="sldNum" sz="quarter" idx="4"/>
          </p:nvPr>
        </p:nvSpPr>
        <p:spPr>
          <a:xfrm>
            <a:off x="8200304" y="6472626"/>
            <a:ext cx="914400" cy="365760"/>
          </a:xfrm>
          <a:prstGeom prst="rect">
            <a:avLst/>
          </a:prstGeom>
        </p:spPr>
        <p:txBody>
          <a:bodyPr vert="horz" lIns="91440" tIns="45720" rIns="91440" bIns="45720" rtlCol="0" anchor="ctr" anchorCtr="0"/>
          <a:lstStyle>
            <a:lvl1pPr algn="r">
              <a:defRPr sz="1200">
                <a:solidFill>
                  <a:schemeClr val="tx1"/>
                </a:solidFill>
                <a:latin typeface="+mn-lt"/>
              </a:defRPr>
            </a:lvl1pPr>
          </a:lstStyle>
          <a:p>
            <a:r>
              <a:rPr lang="en-US" dirty="0"/>
              <a:t>01-</a:t>
            </a:r>
            <a:fld id="{847A6AB7-ED92-4CC2-895B-E46908831F7A}" type="slidenum">
              <a:rPr lang="en-US" smtClean="0"/>
              <a:pPr/>
              <a:t>‹#›</a:t>
            </a:fld>
            <a:endParaRPr lang="en-US" dirty="0"/>
          </a:p>
        </p:txBody>
      </p:sp>
      <p:sp>
        <p:nvSpPr>
          <p:cNvPr id="7" name="Line 2">
            <a:extLst>
              <a:ext uri="{FF2B5EF4-FFF2-40B4-BE49-F238E27FC236}">
                <a16:creationId xmlns:a16="http://schemas.microsoft.com/office/drawing/2014/main" id="{BEBEB1A2-E838-44F6-901B-F883CC0C817B}"/>
              </a:ext>
            </a:extLst>
          </p:cNvPr>
          <p:cNvSpPr>
            <a:spLocks noChangeShapeType="1"/>
          </p:cNvSpPr>
          <p:nvPr userDrawn="1"/>
        </p:nvSpPr>
        <p:spPr bwMode="auto">
          <a:xfrm>
            <a:off x="7962900" y="0"/>
            <a:ext cx="0" cy="1524000"/>
          </a:xfrm>
          <a:prstGeom prst="line">
            <a:avLst/>
          </a:prstGeom>
          <a:noFill/>
          <a:ln w="9525">
            <a:solidFill>
              <a:srgbClr val="000000"/>
            </a:solidFill>
            <a:round/>
            <a:headEnd/>
            <a:tailEnd/>
          </a:ln>
          <a:extLst>
            <a:ext uri="{909E8E84-426E-40dd-AFC4-6F175D3DCCD1}">
              <a14:hiddenFill xmlns:a14="http://schemas.microsoft.com/office/drawing/2010/main" xmlns="">
                <a:noFill/>
              </a14:hiddenFill>
            </a:ext>
          </a:extLst>
        </p:spPr>
        <p:txBody>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ysClr val="windowText" lastClr="000000"/>
              </a:solidFill>
              <a:effectLst/>
              <a:uLnTx/>
              <a:uFillTx/>
            </a:endParaRPr>
          </a:p>
        </p:txBody>
      </p:sp>
      <p:grpSp>
        <p:nvGrpSpPr>
          <p:cNvPr id="8" name="Group 8">
            <a:extLst>
              <a:ext uri="{FF2B5EF4-FFF2-40B4-BE49-F238E27FC236}">
                <a16:creationId xmlns:a16="http://schemas.microsoft.com/office/drawing/2014/main" id="{F53D8CB1-D416-4FA0-9C1E-638C5BCA8251}"/>
              </a:ext>
            </a:extLst>
          </p:cNvPr>
          <p:cNvGrpSpPr>
            <a:grpSpLocks/>
          </p:cNvGrpSpPr>
          <p:nvPr userDrawn="1"/>
        </p:nvGrpSpPr>
        <p:grpSpPr bwMode="auto">
          <a:xfrm>
            <a:off x="8153400" y="152400"/>
            <a:ext cx="792163" cy="1295400"/>
            <a:chOff x="5136" y="960"/>
            <a:chExt cx="528" cy="864"/>
          </a:xfrm>
        </p:grpSpPr>
        <p:sp>
          <p:nvSpPr>
            <p:cNvPr id="9" name="Oval 9">
              <a:extLst>
                <a:ext uri="{FF2B5EF4-FFF2-40B4-BE49-F238E27FC236}">
                  <a16:creationId xmlns:a16="http://schemas.microsoft.com/office/drawing/2014/main" id="{EFA9D772-C41B-4A9F-B701-C217312EFFCD}"/>
                </a:ext>
              </a:extLst>
            </p:cNvPr>
            <p:cNvSpPr>
              <a:spLocks noChangeArrowheads="1"/>
            </p:cNvSpPr>
            <p:nvPr/>
          </p:nvSpPr>
          <p:spPr bwMode="auto">
            <a:xfrm>
              <a:off x="5136" y="960"/>
              <a:ext cx="80" cy="80"/>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0" name="Oval 10">
              <a:extLst>
                <a:ext uri="{FF2B5EF4-FFF2-40B4-BE49-F238E27FC236}">
                  <a16:creationId xmlns:a16="http://schemas.microsoft.com/office/drawing/2014/main" id="{EC996FC8-4053-417A-A719-E895D0BF4128}"/>
                </a:ext>
              </a:extLst>
            </p:cNvPr>
            <p:cNvSpPr>
              <a:spLocks noChangeArrowheads="1"/>
            </p:cNvSpPr>
            <p:nvPr/>
          </p:nvSpPr>
          <p:spPr bwMode="auto">
            <a:xfrm>
              <a:off x="5248" y="960"/>
              <a:ext cx="79" cy="80"/>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1" name="Oval 11">
              <a:extLst>
                <a:ext uri="{FF2B5EF4-FFF2-40B4-BE49-F238E27FC236}">
                  <a16:creationId xmlns:a16="http://schemas.microsoft.com/office/drawing/2014/main" id="{18BBED30-A132-4864-A8AD-2D2A3088CFA9}"/>
                </a:ext>
              </a:extLst>
            </p:cNvPr>
            <p:cNvSpPr>
              <a:spLocks noChangeArrowheads="1"/>
            </p:cNvSpPr>
            <p:nvPr/>
          </p:nvSpPr>
          <p:spPr bwMode="auto">
            <a:xfrm>
              <a:off x="5360" y="960"/>
              <a:ext cx="76" cy="80"/>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2" name="Oval 12">
              <a:extLst>
                <a:ext uri="{FF2B5EF4-FFF2-40B4-BE49-F238E27FC236}">
                  <a16:creationId xmlns:a16="http://schemas.microsoft.com/office/drawing/2014/main" id="{76BF574F-54BE-4031-A719-44A8073C29B9}"/>
                </a:ext>
              </a:extLst>
            </p:cNvPr>
            <p:cNvSpPr>
              <a:spLocks noChangeArrowheads="1"/>
            </p:cNvSpPr>
            <p:nvPr/>
          </p:nvSpPr>
          <p:spPr bwMode="auto">
            <a:xfrm>
              <a:off x="5136" y="1072"/>
              <a:ext cx="80" cy="7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3" name="Oval 13">
              <a:extLst>
                <a:ext uri="{FF2B5EF4-FFF2-40B4-BE49-F238E27FC236}">
                  <a16:creationId xmlns:a16="http://schemas.microsoft.com/office/drawing/2014/main" id="{E9D35AEC-0BCD-4B9C-B009-7BE67D593E79}"/>
                </a:ext>
              </a:extLst>
            </p:cNvPr>
            <p:cNvSpPr>
              <a:spLocks noChangeArrowheads="1"/>
            </p:cNvSpPr>
            <p:nvPr/>
          </p:nvSpPr>
          <p:spPr bwMode="auto">
            <a:xfrm>
              <a:off x="5248" y="1072"/>
              <a:ext cx="79" cy="7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4" name="Oval 14">
              <a:extLst>
                <a:ext uri="{FF2B5EF4-FFF2-40B4-BE49-F238E27FC236}">
                  <a16:creationId xmlns:a16="http://schemas.microsoft.com/office/drawing/2014/main" id="{6A381FBB-EB52-4856-89A2-AEB238D6E85E}"/>
                </a:ext>
              </a:extLst>
            </p:cNvPr>
            <p:cNvSpPr>
              <a:spLocks noChangeArrowheads="1"/>
            </p:cNvSpPr>
            <p:nvPr/>
          </p:nvSpPr>
          <p:spPr bwMode="auto">
            <a:xfrm>
              <a:off x="5360" y="1072"/>
              <a:ext cx="76" cy="77"/>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5" name="Oval 15">
              <a:extLst>
                <a:ext uri="{FF2B5EF4-FFF2-40B4-BE49-F238E27FC236}">
                  <a16:creationId xmlns:a16="http://schemas.microsoft.com/office/drawing/2014/main" id="{D4C51E41-652D-467F-9638-80A03566D270}"/>
                </a:ext>
              </a:extLst>
            </p:cNvPr>
            <p:cNvSpPr>
              <a:spLocks noChangeArrowheads="1"/>
            </p:cNvSpPr>
            <p:nvPr/>
          </p:nvSpPr>
          <p:spPr bwMode="auto">
            <a:xfrm>
              <a:off x="5472" y="1072"/>
              <a:ext cx="73" cy="77"/>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6" name="Oval 16">
              <a:extLst>
                <a:ext uri="{FF2B5EF4-FFF2-40B4-BE49-F238E27FC236}">
                  <a16:creationId xmlns:a16="http://schemas.microsoft.com/office/drawing/2014/main" id="{4107003F-CD76-49A1-9E3C-C5628A38D65B}"/>
                </a:ext>
              </a:extLst>
            </p:cNvPr>
            <p:cNvSpPr>
              <a:spLocks noChangeArrowheads="1"/>
            </p:cNvSpPr>
            <p:nvPr/>
          </p:nvSpPr>
          <p:spPr bwMode="auto">
            <a:xfrm>
              <a:off x="5136" y="1184"/>
              <a:ext cx="80" cy="73"/>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7" name="Oval 17">
              <a:extLst>
                <a:ext uri="{FF2B5EF4-FFF2-40B4-BE49-F238E27FC236}">
                  <a16:creationId xmlns:a16="http://schemas.microsoft.com/office/drawing/2014/main" id="{88738B38-C675-4AFC-9306-F3BAD6843FBD}"/>
                </a:ext>
              </a:extLst>
            </p:cNvPr>
            <p:cNvSpPr>
              <a:spLocks noChangeArrowheads="1"/>
            </p:cNvSpPr>
            <p:nvPr/>
          </p:nvSpPr>
          <p:spPr bwMode="auto">
            <a:xfrm>
              <a:off x="5248" y="1184"/>
              <a:ext cx="79" cy="73"/>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8" name="Oval 18">
              <a:extLst>
                <a:ext uri="{FF2B5EF4-FFF2-40B4-BE49-F238E27FC236}">
                  <a16:creationId xmlns:a16="http://schemas.microsoft.com/office/drawing/2014/main" id="{F01BB8C9-9CA6-442F-A857-7B9CD5B1C6F0}"/>
                </a:ext>
              </a:extLst>
            </p:cNvPr>
            <p:cNvSpPr>
              <a:spLocks noChangeArrowheads="1"/>
            </p:cNvSpPr>
            <p:nvPr/>
          </p:nvSpPr>
          <p:spPr bwMode="auto">
            <a:xfrm>
              <a:off x="5360" y="1184"/>
              <a:ext cx="76" cy="73"/>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19" name="Oval 19">
              <a:extLst>
                <a:ext uri="{FF2B5EF4-FFF2-40B4-BE49-F238E27FC236}">
                  <a16:creationId xmlns:a16="http://schemas.microsoft.com/office/drawing/2014/main" id="{F63DDB2E-7066-4DEB-9573-11150B1DB2C3}"/>
                </a:ext>
              </a:extLst>
            </p:cNvPr>
            <p:cNvSpPr>
              <a:spLocks noChangeArrowheads="1"/>
            </p:cNvSpPr>
            <p:nvPr/>
          </p:nvSpPr>
          <p:spPr bwMode="auto">
            <a:xfrm>
              <a:off x="5472" y="1184"/>
              <a:ext cx="73" cy="73"/>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0" name="Oval 20">
              <a:extLst>
                <a:ext uri="{FF2B5EF4-FFF2-40B4-BE49-F238E27FC236}">
                  <a16:creationId xmlns:a16="http://schemas.microsoft.com/office/drawing/2014/main" id="{CDC0EA3D-23E9-49BF-B519-2081218C4B35}"/>
                </a:ext>
              </a:extLst>
            </p:cNvPr>
            <p:cNvSpPr>
              <a:spLocks noChangeArrowheads="1"/>
            </p:cNvSpPr>
            <p:nvPr/>
          </p:nvSpPr>
          <p:spPr bwMode="auto">
            <a:xfrm>
              <a:off x="5584" y="1184"/>
              <a:ext cx="80" cy="73"/>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1" name="Oval 21">
              <a:extLst>
                <a:ext uri="{FF2B5EF4-FFF2-40B4-BE49-F238E27FC236}">
                  <a16:creationId xmlns:a16="http://schemas.microsoft.com/office/drawing/2014/main" id="{7C21AAD9-8370-4417-AFA6-1D975F978A86}"/>
                </a:ext>
              </a:extLst>
            </p:cNvPr>
            <p:cNvSpPr>
              <a:spLocks noChangeArrowheads="1"/>
            </p:cNvSpPr>
            <p:nvPr/>
          </p:nvSpPr>
          <p:spPr bwMode="auto">
            <a:xfrm>
              <a:off x="5136" y="1296"/>
              <a:ext cx="80" cy="80"/>
            </a:xfrm>
            <a:prstGeom prst="ellipse">
              <a:avLst/>
            </a:prstGeom>
            <a:solidFill>
              <a:srgbClr val="330066"/>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2" name="Oval 22">
              <a:extLst>
                <a:ext uri="{FF2B5EF4-FFF2-40B4-BE49-F238E27FC236}">
                  <a16:creationId xmlns:a16="http://schemas.microsoft.com/office/drawing/2014/main" id="{8F9A553C-94C8-4C5C-A0CC-74575F01E38A}"/>
                </a:ext>
              </a:extLst>
            </p:cNvPr>
            <p:cNvSpPr>
              <a:spLocks noChangeArrowheads="1"/>
            </p:cNvSpPr>
            <p:nvPr/>
          </p:nvSpPr>
          <p:spPr bwMode="auto">
            <a:xfrm>
              <a:off x="5248" y="1296"/>
              <a:ext cx="79" cy="80"/>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3" name="Oval 23">
              <a:extLst>
                <a:ext uri="{FF2B5EF4-FFF2-40B4-BE49-F238E27FC236}">
                  <a16:creationId xmlns:a16="http://schemas.microsoft.com/office/drawing/2014/main" id="{8F13C493-56B0-49A5-806C-9D0D4E6A26C6}"/>
                </a:ext>
              </a:extLst>
            </p:cNvPr>
            <p:cNvSpPr>
              <a:spLocks noChangeArrowheads="1"/>
            </p:cNvSpPr>
            <p:nvPr/>
          </p:nvSpPr>
          <p:spPr bwMode="auto">
            <a:xfrm>
              <a:off x="5360" y="1296"/>
              <a:ext cx="76" cy="80"/>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4" name="Oval 24">
              <a:extLst>
                <a:ext uri="{FF2B5EF4-FFF2-40B4-BE49-F238E27FC236}">
                  <a16:creationId xmlns:a16="http://schemas.microsoft.com/office/drawing/2014/main" id="{39BC9CB7-A02B-4607-9FFD-0AE6AA1D9A63}"/>
                </a:ext>
              </a:extLst>
            </p:cNvPr>
            <p:cNvSpPr>
              <a:spLocks noChangeArrowheads="1"/>
            </p:cNvSpPr>
            <p:nvPr/>
          </p:nvSpPr>
          <p:spPr bwMode="auto">
            <a:xfrm>
              <a:off x="5472" y="1296"/>
              <a:ext cx="73" cy="80"/>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5" name="Oval 25">
              <a:extLst>
                <a:ext uri="{FF2B5EF4-FFF2-40B4-BE49-F238E27FC236}">
                  <a16:creationId xmlns:a16="http://schemas.microsoft.com/office/drawing/2014/main" id="{DFC71F83-6EE8-4A9F-96A7-CA713587A477}"/>
                </a:ext>
              </a:extLst>
            </p:cNvPr>
            <p:cNvSpPr>
              <a:spLocks noChangeArrowheads="1"/>
            </p:cNvSpPr>
            <p:nvPr/>
          </p:nvSpPr>
          <p:spPr bwMode="auto">
            <a:xfrm>
              <a:off x="5136" y="1408"/>
              <a:ext cx="80" cy="80"/>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6" name="Oval 26">
              <a:extLst>
                <a:ext uri="{FF2B5EF4-FFF2-40B4-BE49-F238E27FC236}">
                  <a16:creationId xmlns:a16="http://schemas.microsoft.com/office/drawing/2014/main" id="{A8E0A30C-8083-4733-BAEC-2288FB7CD952}"/>
                </a:ext>
              </a:extLst>
            </p:cNvPr>
            <p:cNvSpPr>
              <a:spLocks noChangeArrowheads="1"/>
            </p:cNvSpPr>
            <p:nvPr/>
          </p:nvSpPr>
          <p:spPr bwMode="auto">
            <a:xfrm>
              <a:off x="5248" y="1408"/>
              <a:ext cx="79" cy="80"/>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7" name="Oval 27">
              <a:extLst>
                <a:ext uri="{FF2B5EF4-FFF2-40B4-BE49-F238E27FC236}">
                  <a16:creationId xmlns:a16="http://schemas.microsoft.com/office/drawing/2014/main" id="{E442EFFE-F809-4E28-AEF5-7642974742FE}"/>
                </a:ext>
              </a:extLst>
            </p:cNvPr>
            <p:cNvSpPr>
              <a:spLocks noChangeArrowheads="1"/>
            </p:cNvSpPr>
            <p:nvPr/>
          </p:nvSpPr>
          <p:spPr bwMode="auto">
            <a:xfrm>
              <a:off x="5360" y="1408"/>
              <a:ext cx="76" cy="80"/>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8" name="Oval 28">
              <a:extLst>
                <a:ext uri="{FF2B5EF4-FFF2-40B4-BE49-F238E27FC236}">
                  <a16:creationId xmlns:a16="http://schemas.microsoft.com/office/drawing/2014/main" id="{1431E184-3C1D-4AF3-85F1-A3A53052FCFB}"/>
                </a:ext>
              </a:extLst>
            </p:cNvPr>
            <p:cNvSpPr>
              <a:spLocks noChangeArrowheads="1"/>
            </p:cNvSpPr>
            <p:nvPr/>
          </p:nvSpPr>
          <p:spPr bwMode="auto">
            <a:xfrm>
              <a:off x="5472" y="1408"/>
              <a:ext cx="73" cy="80"/>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29" name="Oval 29">
              <a:extLst>
                <a:ext uri="{FF2B5EF4-FFF2-40B4-BE49-F238E27FC236}">
                  <a16:creationId xmlns:a16="http://schemas.microsoft.com/office/drawing/2014/main" id="{9D9BFF41-D8FD-43D4-8090-2DF49A1168DF}"/>
                </a:ext>
              </a:extLst>
            </p:cNvPr>
            <p:cNvSpPr>
              <a:spLocks noChangeArrowheads="1"/>
            </p:cNvSpPr>
            <p:nvPr/>
          </p:nvSpPr>
          <p:spPr bwMode="auto">
            <a:xfrm>
              <a:off x="5584" y="1408"/>
              <a:ext cx="80" cy="80"/>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0" name="Oval 30">
              <a:extLst>
                <a:ext uri="{FF2B5EF4-FFF2-40B4-BE49-F238E27FC236}">
                  <a16:creationId xmlns:a16="http://schemas.microsoft.com/office/drawing/2014/main" id="{2AD45B1A-FDB8-4F33-8D58-07EF84274F3D}"/>
                </a:ext>
              </a:extLst>
            </p:cNvPr>
            <p:cNvSpPr>
              <a:spLocks noChangeArrowheads="1"/>
            </p:cNvSpPr>
            <p:nvPr/>
          </p:nvSpPr>
          <p:spPr bwMode="auto">
            <a:xfrm>
              <a:off x="5136" y="1520"/>
              <a:ext cx="80" cy="79"/>
            </a:xfrm>
            <a:prstGeom prst="ellipse">
              <a:avLst/>
            </a:prstGeom>
            <a:solidFill>
              <a:srgbClr val="669999"/>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1" name="Oval 31">
              <a:extLst>
                <a:ext uri="{FF2B5EF4-FFF2-40B4-BE49-F238E27FC236}">
                  <a16:creationId xmlns:a16="http://schemas.microsoft.com/office/drawing/2014/main" id="{AAA60A71-2575-410D-A197-EC4A4FFCCE72}"/>
                </a:ext>
              </a:extLst>
            </p:cNvPr>
            <p:cNvSpPr>
              <a:spLocks noChangeArrowheads="1"/>
            </p:cNvSpPr>
            <p:nvPr/>
          </p:nvSpPr>
          <p:spPr bwMode="auto">
            <a:xfrm>
              <a:off x="5248" y="1520"/>
              <a:ext cx="79" cy="79"/>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2" name="Oval 32">
              <a:extLst>
                <a:ext uri="{FF2B5EF4-FFF2-40B4-BE49-F238E27FC236}">
                  <a16:creationId xmlns:a16="http://schemas.microsoft.com/office/drawing/2014/main" id="{5FE3C381-953C-4245-AD23-18391AA2956F}"/>
                </a:ext>
              </a:extLst>
            </p:cNvPr>
            <p:cNvSpPr>
              <a:spLocks noChangeArrowheads="1"/>
            </p:cNvSpPr>
            <p:nvPr/>
          </p:nvSpPr>
          <p:spPr bwMode="auto">
            <a:xfrm>
              <a:off x="5360" y="1520"/>
              <a:ext cx="76" cy="79"/>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3" name="Oval 33">
              <a:extLst>
                <a:ext uri="{FF2B5EF4-FFF2-40B4-BE49-F238E27FC236}">
                  <a16:creationId xmlns:a16="http://schemas.microsoft.com/office/drawing/2014/main" id="{10C9EE5F-A8BC-4C4D-8684-6FBDA46373FB}"/>
                </a:ext>
              </a:extLst>
            </p:cNvPr>
            <p:cNvSpPr>
              <a:spLocks noChangeArrowheads="1"/>
            </p:cNvSpPr>
            <p:nvPr/>
          </p:nvSpPr>
          <p:spPr bwMode="auto">
            <a:xfrm>
              <a:off x="5472" y="1520"/>
              <a:ext cx="73" cy="79"/>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4" name="Oval 34">
              <a:extLst>
                <a:ext uri="{FF2B5EF4-FFF2-40B4-BE49-F238E27FC236}">
                  <a16:creationId xmlns:a16="http://schemas.microsoft.com/office/drawing/2014/main" id="{AA08AC97-5B82-4DE4-A798-C4F8DC7A04FC}"/>
                </a:ext>
              </a:extLst>
            </p:cNvPr>
            <p:cNvSpPr>
              <a:spLocks noChangeArrowheads="1"/>
            </p:cNvSpPr>
            <p:nvPr/>
          </p:nvSpPr>
          <p:spPr bwMode="auto">
            <a:xfrm>
              <a:off x="5136" y="1632"/>
              <a:ext cx="80" cy="75"/>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5" name="Oval 35">
              <a:extLst>
                <a:ext uri="{FF2B5EF4-FFF2-40B4-BE49-F238E27FC236}">
                  <a16:creationId xmlns:a16="http://schemas.microsoft.com/office/drawing/2014/main" id="{A3A36C01-C744-4936-BF0B-F85A97671608}"/>
                </a:ext>
              </a:extLst>
            </p:cNvPr>
            <p:cNvSpPr>
              <a:spLocks noChangeArrowheads="1"/>
            </p:cNvSpPr>
            <p:nvPr/>
          </p:nvSpPr>
          <p:spPr bwMode="auto">
            <a:xfrm>
              <a:off x="5248" y="1632"/>
              <a:ext cx="79" cy="75"/>
            </a:xfrm>
            <a:prstGeom prst="ellipse">
              <a:avLst/>
            </a:prstGeom>
            <a:solidFill>
              <a:srgbClr val="CCCC00"/>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6" name="Oval 36">
              <a:extLst>
                <a:ext uri="{FF2B5EF4-FFF2-40B4-BE49-F238E27FC236}">
                  <a16:creationId xmlns:a16="http://schemas.microsoft.com/office/drawing/2014/main" id="{F4F1E8A7-C85F-426F-986D-2E8F56EDAFC0}"/>
                </a:ext>
              </a:extLst>
            </p:cNvPr>
            <p:cNvSpPr>
              <a:spLocks noChangeArrowheads="1"/>
            </p:cNvSpPr>
            <p:nvPr/>
          </p:nvSpPr>
          <p:spPr bwMode="auto">
            <a:xfrm>
              <a:off x="5360" y="1632"/>
              <a:ext cx="76" cy="75"/>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7" name="Oval 37">
              <a:extLst>
                <a:ext uri="{FF2B5EF4-FFF2-40B4-BE49-F238E27FC236}">
                  <a16:creationId xmlns:a16="http://schemas.microsoft.com/office/drawing/2014/main" id="{3024F792-0813-4DCA-8DBD-49DBFEDDC6B8}"/>
                </a:ext>
              </a:extLst>
            </p:cNvPr>
            <p:cNvSpPr>
              <a:spLocks noChangeArrowheads="1"/>
            </p:cNvSpPr>
            <p:nvPr/>
          </p:nvSpPr>
          <p:spPr bwMode="auto">
            <a:xfrm>
              <a:off x="5472" y="1632"/>
              <a:ext cx="73" cy="75"/>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8" name="Oval 38">
              <a:extLst>
                <a:ext uri="{FF2B5EF4-FFF2-40B4-BE49-F238E27FC236}">
                  <a16:creationId xmlns:a16="http://schemas.microsoft.com/office/drawing/2014/main" id="{D0A347C3-51A9-4BD9-A4CF-1B63872C13F2}"/>
                </a:ext>
              </a:extLst>
            </p:cNvPr>
            <p:cNvSpPr>
              <a:spLocks noChangeArrowheads="1"/>
            </p:cNvSpPr>
            <p:nvPr/>
          </p:nvSpPr>
          <p:spPr bwMode="auto">
            <a:xfrm>
              <a:off x="5248" y="1744"/>
              <a:ext cx="79" cy="80"/>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sp>
          <p:nvSpPr>
            <p:cNvPr id="39" name="Oval 39">
              <a:extLst>
                <a:ext uri="{FF2B5EF4-FFF2-40B4-BE49-F238E27FC236}">
                  <a16:creationId xmlns:a16="http://schemas.microsoft.com/office/drawing/2014/main" id="{896D91E0-CAF2-4B94-A698-30863D11796B}"/>
                </a:ext>
              </a:extLst>
            </p:cNvPr>
            <p:cNvSpPr>
              <a:spLocks noChangeArrowheads="1"/>
            </p:cNvSpPr>
            <p:nvPr/>
          </p:nvSpPr>
          <p:spPr bwMode="auto">
            <a:xfrm>
              <a:off x="5472" y="1744"/>
              <a:ext cx="73" cy="80"/>
            </a:xfrm>
            <a:prstGeom prst="ellipse">
              <a:avLst/>
            </a:prstGeom>
            <a:solidFill>
              <a:srgbClr val="D8D8EC"/>
            </a:solidFill>
            <a:ln>
              <a:noFill/>
            </a:ln>
            <a:extLst>
              <a:ext uri="{91240B29-F687-4f45-9708-019B960494DF}">
                <a14:hiddenLine xmlns:a14="http://schemas.microsoft.com/office/drawing/2010/main" xmlns="" w="9525">
                  <a:solidFill>
                    <a:srgbClr val="000000"/>
                  </a:solidFill>
                  <a:round/>
                  <a:headEnd/>
                  <a:tailEnd/>
                </a14:hiddenLine>
              </a:ext>
            </a:extLst>
          </p:spPr>
          <p:txBody>
            <a:bodyPr wrap="none" anchor="ct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srgbClr val="000000"/>
                </a:solidFill>
                <a:effectLst/>
                <a:uLnTx/>
                <a:uFillTx/>
                <a:latin typeface="Arial" panose="020B0604020202020204" pitchFamily="34" charset="0"/>
              </a:endParaRPr>
            </a:p>
          </p:txBody>
        </p:sp>
      </p:grpSp>
      <p:sp>
        <p:nvSpPr>
          <p:cNvPr id="41" name="TextBox 40">
            <a:extLst>
              <a:ext uri="{FF2B5EF4-FFF2-40B4-BE49-F238E27FC236}">
                <a16:creationId xmlns:a16="http://schemas.microsoft.com/office/drawing/2014/main" id="{859C1D3D-26DA-4EE2-A89C-793B64C09186}"/>
              </a:ext>
            </a:extLst>
          </p:cNvPr>
          <p:cNvSpPr txBox="1"/>
          <p:nvPr userDrawn="1"/>
        </p:nvSpPr>
        <p:spPr>
          <a:xfrm>
            <a:off x="942037" y="6487302"/>
            <a:ext cx="7271375" cy="365760"/>
          </a:xfrm>
          <a:prstGeom prst="rect">
            <a:avLst/>
          </a:prstGeom>
          <a:noFill/>
        </p:spPr>
        <p:txBody>
          <a:bodyPr wrap="square" rtlCol="0">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en-US" sz="1000" b="0" i="0" u="none" strike="noStrike" kern="0" cap="none" spc="0" normalizeH="0" baseline="0" noProof="0" dirty="0">
                <a:ln>
                  <a:noFill/>
                </a:ln>
                <a:solidFill>
                  <a:sysClr val="windowText" lastClr="000000"/>
                </a:solidFill>
                <a:effectLst/>
                <a:uLnTx/>
                <a:uFillTx/>
                <a:latin typeface="Verdana"/>
              </a:rPr>
              <a:t>© McGraw Hill LLC. All rights reserved. No reproduction or distribution without the prior written consent of McGraw Hill LLC.</a:t>
            </a:r>
          </a:p>
        </p:txBody>
      </p:sp>
    </p:spTree>
    <p:extLst>
      <p:ext uri="{BB962C8B-B14F-4D97-AF65-F5344CB8AC3E}">
        <p14:creationId xmlns:p14="http://schemas.microsoft.com/office/powerpoint/2010/main" val="675187350"/>
      </p:ext>
    </p:extLst>
  </p:cSld>
  <p:clrMap bg1="lt1" tx1="dk1" bg2="lt2" tx2="dk2" accent1="accent1" accent2="accent2" accent3="accent3" accent4="accent4" accent5="accent5" accent6="accent6" hlink="hlink" folHlink="folHlink"/>
  <p:sldLayoutIdLst>
    <p:sldLayoutId id="2147483668" r:id="rId1"/>
    <p:sldLayoutId id="2147483669" r:id="rId2"/>
    <p:sldLayoutId id="2147483670" r:id="rId3"/>
    <p:sldLayoutId id="2147483671" r:id="rId4"/>
    <p:sldLayoutId id="2147483672" r:id="rId5"/>
    <p:sldLayoutId id="2147483673" r:id="rId6"/>
    <p:sldLayoutId id="2147483674" r:id="rId7"/>
    <p:sldLayoutId id="2147483675" r:id="rId8"/>
    <p:sldLayoutId id="2147483676" r:id="rId9"/>
    <p:sldLayoutId id="2147483677" r:id="rId10"/>
    <p:sldLayoutId id="2147483678" r:id="rId11"/>
    <p:sldLayoutId id="2147483679" r:id="rId12"/>
    <p:sldLayoutId id="2147483680" r:id="rId13"/>
  </p:sldLayoutIdLst>
  <p:hf hdr="0" ftr="0" dt="0"/>
  <p:txStyles>
    <p:titleStyle>
      <a:lvl1pPr algn="ctr" defTabSz="914400" rtl="0" eaLnBrk="1" latinLnBrk="0" hangingPunct="1">
        <a:lnSpc>
          <a:spcPct val="90000"/>
        </a:lnSpc>
        <a:spcBef>
          <a:spcPct val="0"/>
        </a:spcBef>
        <a:buNone/>
        <a:defRPr sz="3600" kern="1200">
          <a:solidFill>
            <a:srgbClr val="330066"/>
          </a:solidFill>
          <a:latin typeface="+mj-lt"/>
          <a:ea typeface="+mj-ea"/>
          <a:cs typeface="+mj-cs"/>
        </a:defRPr>
      </a:lvl1pPr>
    </p:titleStyle>
    <p:bodyStyle>
      <a:lvl1pPr marL="347472" indent="-347472" algn="l" defTabSz="914400" rtl="0" eaLnBrk="1" latinLnBrk="0" hangingPunct="1">
        <a:lnSpc>
          <a:spcPct val="100000"/>
        </a:lnSpc>
        <a:spcBef>
          <a:spcPts val="720"/>
        </a:spcBef>
        <a:buSzPct val="100000"/>
        <a:buFont typeface="Arial" panose="020B0604020202020204" pitchFamily="34" charset="0"/>
        <a:buChar char="•"/>
        <a:defRPr sz="2800" kern="1200">
          <a:solidFill>
            <a:schemeClr val="tx1"/>
          </a:solidFill>
          <a:latin typeface="+mn-lt"/>
          <a:ea typeface="+mn-ea"/>
          <a:cs typeface="+mn-cs"/>
        </a:defRPr>
      </a:lvl1pPr>
      <a:lvl2pPr marL="685800" indent="-347472" algn="l" defTabSz="914400" rtl="0" eaLnBrk="1" latinLnBrk="0" hangingPunct="1">
        <a:lnSpc>
          <a:spcPct val="100000"/>
        </a:lnSpc>
        <a:spcBef>
          <a:spcPts val="720"/>
        </a:spcBef>
        <a:buFont typeface="Verdana" panose="020B0604030504040204" pitchFamily="34" charset="0"/>
        <a:buChar char="–"/>
        <a:defRPr sz="2400" kern="1200">
          <a:solidFill>
            <a:schemeClr val="tx1"/>
          </a:solidFill>
          <a:latin typeface="+mn-lt"/>
          <a:ea typeface="+mn-ea"/>
          <a:cs typeface="+mn-cs"/>
        </a:defRPr>
      </a:lvl2pPr>
      <a:lvl3pPr marL="1143000" indent="-347472" algn="l" defTabSz="914400" rtl="0" eaLnBrk="1" latinLnBrk="0" hangingPunct="1">
        <a:lnSpc>
          <a:spcPct val="100000"/>
        </a:lnSpc>
        <a:spcBef>
          <a:spcPts val="720"/>
        </a:spcBef>
        <a:buFont typeface="Wingdings" panose="05000000000000000000" pitchFamily="2" charset="2"/>
        <a:buChar char="§"/>
        <a:defRPr sz="2000" kern="1200">
          <a:solidFill>
            <a:schemeClr val="tx1"/>
          </a:solidFill>
          <a:latin typeface="+mn-lt"/>
          <a:ea typeface="+mn-ea"/>
          <a:cs typeface="+mn-cs"/>
        </a:defRPr>
      </a:lvl3pPr>
      <a:lvl4pPr marL="1600200" indent="-347472" algn="l" defTabSz="914400" rtl="0" eaLnBrk="1" latinLnBrk="0" hangingPunct="1">
        <a:lnSpc>
          <a:spcPct val="100000"/>
        </a:lnSpc>
        <a:spcBef>
          <a:spcPts val="720"/>
        </a:spcBef>
        <a:buFont typeface="Courier New" panose="02070309020205020404" pitchFamily="49" charset="0"/>
        <a:buChar char="o"/>
        <a:defRPr sz="1800" kern="1200">
          <a:solidFill>
            <a:schemeClr val="tx1"/>
          </a:solidFill>
          <a:latin typeface="+mn-lt"/>
          <a:ea typeface="+mn-ea"/>
          <a:cs typeface="+mn-cs"/>
        </a:defRPr>
      </a:lvl4pPr>
      <a:lvl5pPr marL="2057400" indent="-347472" algn="l" defTabSz="914400" rtl="0" eaLnBrk="1" latinLnBrk="0" hangingPunct="1">
        <a:lnSpc>
          <a:spcPct val="100000"/>
        </a:lnSpc>
        <a:spcBef>
          <a:spcPts val="720"/>
        </a:spcBef>
        <a:buFont typeface="Wingdings" panose="05000000000000000000" pitchFamily="2" charset="2"/>
        <a:buChar char="Ø"/>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ctrTitle"/>
          </p:nvPr>
        </p:nvSpPr>
        <p:spPr/>
        <p:txBody>
          <a:bodyPr/>
          <a:lstStyle/>
          <a:p>
            <a:r>
              <a:rPr lang="en-US" dirty="0"/>
              <a:t>Taxation of Individuals and Business Entities</a:t>
            </a:r>
          </a:p>
        </p:txBody>
      </p:sp>
      <p:sp>
        <p:nvSpPr>
          <p:cNvPr id="7" name="Subtitle 6"/>
          <p:cNvSpPr>
            <a:spLocks noGrp="1"/>
          </p:cNvSpPr>
          <p:nvPr>
            <p:ph type="subTitle" idx="1"/>
          </p:nvPr>
        </p:nvSpPr>
        <p:spPr/>
        <p:txBody>
          <a:bodyPr>
            <a:normAutofit/>
          </a:bodyPr>
          <a:lstStyle/>
          <a:p>
            <a:r>
              <a:rPr lang="en-US" sz="3100" dirty="0"/>
              <a:t>Business Income, Deductions, and Accounting Methods</a:t>
            </a:r>
          </a:p>
        </p:txBody>
      </p:sp>
      <p:sp>
        <p:nvSpPr>
          <p:cNvPr id="5" name="Text Placeholder 4">
            <a:extLst>
              <a:ext uri="{FF2B5EF4-FFF2-40B4-BE49-F238E27FC236}">
                <a16:creationId xmlns:a16="http://schemas.microsoft.com/office/drawing/2014/main" id="{1571DCD5-2B91-4615-9855-4C630EECE287}"/>
              </a:ext>
            </a:extLst>
          </p:cNvPr>
          <p:cNvSpPr>
            <a:spLocks noGrp="1"/>
          </p:cNvSpPr>
          <p:nvPr>
            <p:ph type="body" sz="quarter" idx="11"/>
          </p:nvPr>
        </p:nvSpPr>
        <p:spPr/>
        <p:txBody>
          <a:bodyPr/>
          <a:lstStyle/>
          <a:p>
            <a:r>
              <a:rPr lang="en-US" dirty="0"/>
              <a:t>2024 Edition</a:t>
            </a:r>
          </a:p>
        </p:txBody>
      </p:sp>
      <p:sp>
        <p:nvSpPr>
          <p:cNvPr id="10" name="Text Placeholder 9"/>
          <p:cNvSpPr>
            <a:spLocks noGrp="1"/>
          </p:cNvSpPr>
          <p:nvPr>
            <p:ph type="body" sz="quarter" idx="12"/>
          </p:nvPr>
        </p:nvSpPr>
        <p:spPr/>
        <p:txBody>
          <a:bodyPr/>
          <a:lstStyle/>
          <a:p>
            <a:r>
              <a:rPr lang="en-US" dirty="0"/>
              <a:t>Chapter 01</a:t>
            </a:r>
          </a:p>
        </p:txBody>
      </p:sp>
      <p:pic>
        <p:nvPicPr>
          <p:cNvPr id="9" name="Picture 8">
            <a:extLst>
              <a:ext uri="{FF2B5EF4-FFF2-40B4-BE49-F238E27FC236}">
                <a16:creationId xmlns:a16="http://schemas.microsoft.com/office/drawing/2014/main" id="{4EF76436-22AB-89BB-F78E-4FE8D9F02526}"/>
              </a:ext>
            </a:extLst>
          </p:cNvPr>
          <p:cNvPicPr>
            <a:picLocks noChangeAspect="1"/>
          </p:cNvPicPr>
          <p:nvPr/>
        </p:nvPicPr>
        <p:blipFill>
          <a:blip r:embed="rId3"/>
          <a:stretch>
            <a:fillRect/>
          </a:stretch>
        </p:blipFill>
        <p:spPr>
          <a:xfrm>
            <a:off x="152399" y="1752600"/>
            <a:ext cx="3225064" cy="4328535"/>
          </a:xfrm>
          <a:prstGeom prst="rect">
            <a:avLst/>
          </a:prstGeom>
        </p:spPr>
      </p:pic>
    </p:spTree>
    <p:extLst>
      <p:ext uri="{BB962C8B-B14F-4D97-AF65-F5344CB8AC3E}">
        <p14:creationId xmlns:p14="http://schemas.microsoft.com/office/powerpoint/2010/main" val="47393233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pPr marL="347663" indent="-347663">
              <a:spcBef>
                <a:spcPts val="600"/>
              </a:spcBef>
            </a:pPr>
            <a:r>
              <a:rPr lang="en-US" dirty="0"/>
              <a:t>Ben, a cash-basis taxpayer, makes the following payments on June 30 of this year:</a:t>
            </a:r>
          </a:p>
          <a:p>
            <a:pPr marL="811213" lvl="1" indent="-347663">
              <a:spcBef>
                <a:spcPts val="1200"/>
              </a:spcBef>
            </a:pPr>
            <a:r>
              <a:rPr lang="en-US" sz="2400" dirty="0"/>
              <a:t>$10,000 for the next 10 months of utilities.</a:t>
            </a:r>
          </a:p>
          <a:p>
            <a:pPr marL="811213" lvl="1" indent="-347663">
              <a:spcBef>
                <a:spcPts val="1200"/>
              </a:spcBef>
            </a:pPr>
            <a:r>
              <a:rPr lang="en-US" dirty="0"/>
              <a:t>$12,000 for insurance over the next 24 months.</a:t>
            </a:r>
          </a:p>
          <a:p>
            <a:pPr marL="811213" lvl="1" indent="-347663">
              <a:spcBef>
                <a:spcPts val="1200"/>
              </a:spcBef>
            </a:pPr>
            <a:r>
              <a:rPr lang="en-US" dirty="0"/>
              <a:t>$9,600 for the next eight months of interest on a business loan.</a:t>
            </a:r>
          </a:p>
          <a:p>
            <a:pPr marL="7938" lvl="1" indent="-7938">
              <a:spcBef>
                <a:spcPts val="1800"/>
              </a:spcBef>
              <a:buNone/>
            </a:pPr>
            <a:r>
              <a:rPr lang="en-US" sz="2600" dirty="0"/>
              <a:t>What amounts are deductible this year?</a:t>
            </a:r>
          </a:p>
        </p:txBody>
      </p:sp>
      <p:sp>
        <p:nvSpPr>
          <p:cNvPr id="3" name="Title 2"/>
          <p:cNvSpPr>
            <a:spLocks noGrp="1"/>
          </p:cNvSpPr>
          <p:nvPr>
            <p:ph type="title"/>
          </p:nvPr>
        </p:nvSpPr>
        <p:spPr/>
        <p:txBody>
          <a:bodyPr>
            <a:normAutofit/>
          </a:bodyPr>
          <a:lstStyle/>
          <a:p>
            <a:r>
              <a:rPr lang="en-US" dirty="0"/>
              <a:t>12-Month Rule Example</a:t>
            </a:r>
          </a:p>
        </p:txBody>
      </p:sp>
      <p:sp>
        <p:nvSpPr>
          <p:cNvPr id="4" name="Slide Number Placeholder 3">
            <a:extLst>
              <a:ext uri="{FF2B5EF4-FFF2-40B4-BE49-F238E27FC236}">
                <a16:creationId xmlns:a16="http://schemas.microsoft.com/office/drawing/2014/main" id="{AD4E4486-253A-41FE-811C-DCF48BED5048}"/>
              </a:ext>
            </a:extLst>
          </p:cNvPr>
          <p:cNvSpPr>
            <a:spLocks noGrp="1"/>
          </p:cNvSpPr>
          <p:nvPr>
            <p:ph type="sldNum" sz="quarter" idx="10"/>
          </p:nvPr>
        </p:nvSpPr>
        <p:spPr/>
        <p:txBody>
          <a:bodyPr/>
          <a:lstStyle/>
          <a:p>
            <a:r>
              <a:rPr lang="en-US" dirty="0"/>
              <a:t>01-</a:t>
            </a:r>
            <a:fld id="{847A6AB7-ED92-4CC2-895B-E46908831F7A}" type="slidenum">
              <a:rPr lang="en-US" smtClean="0"/>
              <a:pPr/>
              <a:t>10</a:t>
            </a:fld>
            <a:endParaRPr lang="en-US" dirty="0"/>
          </a:p>
        </p:txBody>
      </p:sp>
    </p:spTree>
    <p:extLst>
      <p:ext uri="{BB962C8B-B14F-4D97-AF65-F5344CB8AC3E}">
        <p14:creationId xmlns:p14="http://schemas.microsoft.com/office/powerpoint/2010/main" val="291620102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a:xfrm>
            <a:off x="457200" y="1295400"/>
            <a:ext cx="8229600" cy="4893152"/>
          </a:xfrm>
        </p:spPr>
        <p:txBody>
          <a:bodyPr>
            <a:normAutofit lnSpcReduction="10000"/>
          </a:bodyPr>
          <a:lstStyle/>
          <a:p>
            <a:r>
              <a:rPr lang="en-US" dirty="0"/>
              <a:t>Ben can deduct all $10,000 for the utilities because:</a:t>
            </a:r>
          </a:p>
          <a:p>
            <a:pPr lvl="1"/>
            <a:r>
              <a:rPr lang="en-US" dirty="0"/>
              <a:t>The benefit does not exceed 12 months and does not extend beyond next year.</a:t>
            </a:r>
          </a:p>
          <a:p>
            <a:r>
              <a:rPr lang="en-US" dirty="0"/>
              <a:t>Ben can deduct $3,000 for insurance because:</a:t>
            </a:r>
          </a:p>
          <a:p>
            <a:pPr lvl="1"/>
            <a:r>
              <a:rPr lang="en-US" dirty="0"/>
              <a:t>The benefit exceeds 12 months. Hence, Ben can only deduct six months in this year ($500 per month).</a:t>
            </a:r>
          </a:p>
          <a:p>
            <a:r>
              <a:rPr lang="en-US" dirty="0"/>
              <a:t>Ben can deduct $7,200 for interest because:</a:t>
            </a:r>
          </a:p>
          <a:p>
            <a:pPr lvl="1"/>
            <a:r>
              <a:rPr lang="en-US" dirty="0"/>
              <a:t>The 12-month rule does not apply to interest.</a:t>
            </a:r>
          </a:p>
        </p:txBody>
      </p:sp>
      <p:sp>
        <p:nvSpPr>
          <p:cNvPr id="3" name="Title 2"/>
          <p:cNvSpPr>
            <a:spLocks noGrp="1"/>
          </p:cNvSpPr>
          <p:nvPr>
            <p:ph type="title"/>
          </p:nvPr>
        </p:nvSpPr>
        <p:spPr/>
        <p:txBody>
          <a:bodyPr/>
          <a:lstStyle/>
          <a:p>
            <a:r>
              <a:rPr lang="en-US" dirty="0"/>
              <a:t>12-Month Rule Solution</a:t>
            </a:r>
          </a:p>
        </p:txBody>
      </p:sp>
      <p:sp>
        <p:nvSpPr>
          <p:cNvPr id="8" name="Slide Number Placeholder 7">
            <a:extLst>
              <a:ext uri="{FF2B5EF4-FFF2-40B4-BE49-F238E27FC236}">
                <a16:creationId xmlns:a16="http://schemas.microsoft.com/office/drawing/2014/main" id="{7B2C4B67-1830-4FC2-B023-311ACC296C69}"/>
              </a:ext>
            </a:extLst>
          </p:cNvPr>
          <p:cNvSpPr>
            <a:spLocks noGrp="1"/>
          </p:cNvSpPr>
          <p:nvPr>
            <p:ph type="sldNum" sz="quarter" idx="10"/>
          </p:nvPr>
        </p:nvSpPr>
        <p:spPr/>
        <p:txBody>
          <a:bodyPr/>
          <a:lstStyle/>
          <a:p>
            <a:r>
              <a:rPr lang="en-US" dirty="0"/>
              <a:t>01-</a:t>
            </a:r>
            <a:fld id="{847A6AB7-ED92-4CC2-895B-E46908831F7A}" type="slidenum">
              <a:rPr lang="en-US" smtClean="0"/>
              <a:pPr/>
              <a:t>11</a:t>
            </a:fld>
            <a:endParaRPr lang="en-US" dirty="0"/>
          </a:p>
        </p:txBody>
      </p:sp>
    </p:spTree>
    <p:extLst>
      <p:ext uri="{BB962C8B-B14F-4D97-AF65-F5344CB8AC3E}">
        <p14:creationId xmlns:p14="http://schemas.microsoft.com/office/powerpoint/2010/main" val="308600817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r>
              <a:rPr lang="en-US" dirty="0"/>
              <a:t>No business deduction for purely personal expenditures</a:t>
            </a:r>
          </a:p>
          <a:p>
            <a:r>
              <a:rPr lang="en-US" dirty="0"/>
              <a:t>Mixed motive?</a:t>
            </a:r>
          </a:p>
          <a:p>
            <a:pPr lvl="1"/>
            <a:r>
              <a:rPr lang="en-US" dirty="0"/>
              <a:t>Primary motive for some expenditures (all or nothing)</a:t>
            </a:r>
          </a:p>
          <a:p>
            <a:pPr lvl="2"/>
            <a:r>
              <a:rPr lang="en-US" dirty="0"/>
              <a:t>Business travel (away from home overnight)</a:t>
            </a:r>
          </a:p>
          <a:p>
            <a:pPr lvl="1"/>
            <a:r>
              <a:rPr lang="en-US" dirty="0"/>
              <a:t>Otherwise, allocate deduction to business portion</a:t>
            </a:r>
          </a:p>
          <a:p>
            <a:pPr lvl="2"/>
            <a:r>
              <a:rPr lang="en-US" dirty="0"/>
              <a:t>Arbitrary percentage (50 percent meals)</a:t>
            </a:r>
          </a:p>
          <a:p>
            <a:pPr lvl="2"/>
            <a:r>
              <a:rPr lang="en-US" dirty="0"/>
              <a:t>Basis for allocation (mileage or time)</a:t>
            </a:r>
          </a:p>
          <a:p>
            <a:r>
              <a:rPr lang="en-US" dirty="0"/>
              <a:t>Record keeping</a:t>
            </a:r>
          </a:p>
          <a:p>
            <a:pPr lvl="1"/>
            <a:r>
              <a:rPr lang="en-US" dirty="0"/>
              <a:t>Document business purpose</a:t>
            </a:r>
          </a:p>
        </p:txBody>
      </p:sp>
      <p:sp>
        <p:nvSpPr>
          <p:cNvPr id="3" name="Title 2" descr=" alt text should be placed here"/>
          <p:cNvSpPr>
            <a:spLocks noGrp="1"/>
          </p:cNvSpPr>
          <p:nvPr>
            <p:ph type="title"/>
          </p:nvPr>
        </p:nvSpPr>
        <p:spPr/>
        <p:txBody>
          <a:bodyPr/>
          <a:lstStyle/>
          <a:p>
            <a:r>
              <a:rPr lang="en-US" dirty="0"/>
              <a:t>Business Expenses with Personal Benefits</a:t>
            </a:r>
          </a:p>
        </p:txBody>
      </p:sp>
      <p:sp>
        <p:nvSpPr>
          <p:cNvPr id="6" name="Slide Number Placeholder 5">
            <a:extLst>
              <a:ext uri="{FF2B5EF4-FFF2-40B4-BE49-F238E27FC236}">
                <a16:creationId xmlns:a16="http://schemas.microsoft.com/office/drawing/2014/main" id="{FCB9B8A3-A620-4C2C-ACCA-1C0C329905B3}"/>
              </a:ext>
            </a:extLst>
          </p:cNvPr>
          <p:cNvSpPr>
            <a:spLocks noGrp="1"/>
          </p:cNvSpPr>
          <p:nvPr>
            <p:ph type="sldNum" sz="quarter" idx="10"/>
          </p:nvPr>
        </p:nvSpPr>
        <p:spPr/>
        <p:txBody>
          <a:bodyPr/>
          <a:lstStyle/>
          <a:p>
            <a:r>
              <a:rPr lang="en-US" dirty="0"/>
              <a:t>01-</a:t>
            </a:r>
            <a:fld id="{847A6AB7-ED92-4CC2-895B-E46908831F7A}" type="slidenum">
              <a:rPr lang="en-US" smtClean="0"/>
              <a:pPr/>
              <a:t>12</a:t>
            </a:fld>
            <a:endParaRPr lang="en-US" dirty="0"/>
          </a:p>
        </p:txBody>
      </p:sp>
    </p:spTree>
    <p:extLst>
      <p:ext uri="{BB962C8B-B14F-4D97-AF65-F5344CB8AC3E}">
        <p14:creationId xmlns:p14="http://schemas.microsoft.com/office/powerpoint/2010/main" val="353502246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normAutofit lnSpcReduction="10000"/>
          </a:bodyPr>
          <a:lstStyle/>
          <a:p>
            <a:pPr>
              <a:spcBef>
                <a:spcPts val="1200"/>
              </a:spcBef>
            </a:pPr>
            <a:r>
              <a:rPr lang="en-US" dirty="0"/>
              <a:t>Ben paid the following to attend a business meeting in Chicago:</a:t>
            </a:r>
          </a:p>
          <a:p>
            <a:pPr lvl="1">
              <a:spcBef>
                <a:spcPts val="1200"/>
              </a:spcBef>
            </a:pPr>
            <a:r>
              <a:rPr lang="en-US" dirty="0"/>
              <a:t>	Airfare (first class)—$1,200</a:t>
            </a:r>
          </a:p>
          <a:p>
            <a:pPr lvl="1">
              <a:spcBef>
                <a:spcPts val="1200"/>
              </a:spcBef>
            </a:pPr>
            <a:r>
              <a:rPr lang="en-US" dirty="0"/>
              <a:t>	Hotel (three nights)—$750</a:t>
            </a:r>
          </a:p>
          <a:p>
            <a:pPr lvl="1">
              <a:spcBef>
                <a:spcPts val="1200"/>
              </a:spcBef>
            </a:pPr>
            <a:r>
              <a:rPr lang="en-US" dirty="0"/>
              <a:t>	Meals (three days)—$270</a:t>
            </a:r>
          </a:p>
          <a:p>
            <a:pPr marL="338328" lvl="1" indent="0">
              <a:spcBef>
                <a:spcPts val="1200"/>
              </a:spcBef>
              <a:buNone/>
            </a:pPr>
            <a:r>
              <a:rPr lang="en-US" dirty="0"/>
              <a:t>What amounts are deductible if Ben spent two days in meetings (primarily business)?</a:t>
            </a:r>
          </a:p>
          <a:p>
            <a:pPr marL="338328" lvl="1" indent="0">
              <a:spcBef>
                <a:spcPts val="1200"/>
              </a:spcBef>
              <a:buNone/>
            </a:pPr>
            <a:r>
              <a:rPr lang="en-US" dirty="0"/>
              <a:t>What amounts are deductible if Ben spent one day in a meeting (primarily personal)? </a:t>
            </a:r>
          </a:p>
          <a:p>
            <a:pPr marL="338328" lvl="1" indent="0">
              <a:spcBef>
                <a:spcPts val="1200"/>
              </a:spcBef>
              <a:buNone/>
            </a:pPr>
            <a:r>
              <a:rPr lang="en-US" dirty="0"/>
              <a:t>What amounts are deductible if the meals were provided by a restaurant?</a:t>
            </a:r>
          </a:p>
          <a:p>
            <a:pPr marL="338328" lvl="1" indent="0">
              <a:spcBef>
                <a:spcPts val="1200"/>
              </a:spcBef>
              <a:buNone/>
            </a:pPr>
            <a:endParaRPr lang="en-US" dirty="0"/>
          </a:p>
        </p:txBody>
      </p:sp>
      <p:sp>
        <p:nvSpPr>
          <p:cNvPr id="3" name="Title 2"/>
          <p:cNvSpPr>
            <a:spLocks noGrp="1"/>
          </p:cNvSpPr>
          <p:nvPr>
            <p:ph type="title"/>
          </p:nvPr>
        </p:nvSpPr>
        <p:spPr/>
        <p:txBody>
          <a:bodyPr/>
          <a:lstStyle/>
          <a:p>
            <a:r>
              <a:rPr lang="en-US" dirty="0"/>
              <a:t>Travel Example</a:t>
            </a:r>
          </a:p>
        </p:txBody>
      </p:sp>
      <p:sp>
        <p:nvSpPr>
          <p:cNvPr id="6" name="Slide Number Placeholder 5">
            <a:extLst>
              <a:ext uri="{FF2B5EF4-FFF2-40B4-BE49-F238E27FC236}">
                <a16:creationId xmlns:a16="http://schemas.microsoft.com/office/drawing/2014/main" id="{483951DC-8785-4390-B8A5-BD8C56E4E463}"/>
              </a:ext>
            </a:extLst>
          </p:cNvPr>
          <p:cNvSpPr>
            <a:spLocks noGrp="1"/>
          </p:cNvSpPr>
          <p:nvPr>
            <p:ph type="sldNum" sz="quarter" idx="10"/>
          </p:nvPr>
        </p:nvSpPr>
        <p:spPr/>
        <p:txBody>
          <a:bodyPr/>
          <a:lstStyle/>
          <a:p>
            <a:r>
              <a:rPr lang="en-US" dirty="0"/>
              <a:t>01-</a:t>
            </a:r>
            <a:fld id="{847A6AB7-ED92-4CC2-895B-E46908831F7A}" type="slidenum">
              <a:rPr lang="en-US" smtClean="0"/>
              <a:pPr/>
              <a:t>13</a:t>
            </a:fld>
            <a:endParaRPr lang="en-US" dirty="0"/>
          </a:p>
        </p:txBody>
      </p:sp>
    </p:spTree>
    <p:extLst>
      <p:ext uri="{BB962C8B-B14F-4D97-AF65-F5344CB8AC3E}">
        <p14:creationId xmlns:p14="http://schemas.microsoft.com/office/powerpoint/2010/main" val="24686121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a:t>Travel Solution</a:t>
            </a:r>
          </a:p>
        </p:txBody>
      </p:sp>
      <p:sp>
        <p:nvSpPr>
          <p:cNvPr id="2" name="Content Placeholder 1"/>
          <p:cNvSpPr>
            <a:spLocks noGrp="1"/>
          </p:cNvSpPr>
          <p:nvPr>
            <p:ph sz="quarter" idx="4294967295"/>
          </p:nvPr>
        </p:nvSpPr>
        <p:spPr>
          <a:xfrm>
            <a:off x="533401" y="1803400"/>
            <a:ext cx="8077199" cy="457200"/>
          </a:xfrm>
        </p:spPr>
        <p:txBody>
          <a:bodyPr/>
          <a:lstStyle/>
          <a:p>
            <a:pPr>
              <a:buNone/>
            </a:pPr>
            <a:r>
              <a:rPr lang="en-US" sz="2400" dirty="0"/>
              <a:t>Ben can deduct the following amounts:	</a:t>
            </a:r>
            <a:endParaRPr lang="en-US" sz="2400" u="sng" dirty="0"/>
          </a:p>
        </p:txBody>
      </p:sp>
      <p:graphicFrame>
        <p:nvGraphicFramePr>
          <p:cNvPr id="4" name="Table 3"/>
          <p:cNvGraphicFramePr>
            <a:graphicFrameLocks noGrp="1"/>
          </p:cNvGraphicFramePr>
          <p:nvPr>
            <p:extLst>
              <p:ext uri="{D42A27DB-BD31-4B8C-83A1-F6EECF244321}">
                <p14:modId xmlns:p14="http://schemas.microsoft.com/office/powerpoint/2010/main" val="3968195645"/>
              </p:ext>
            </p:extLst>
          </p:nvPr>
        </p:nvGraphicFramePr>
        <p:xfrm>
          <a:off x="533400" y="2413000"/>
          <a:ext cx="8077200" cy="2387600"/>
        </p:xfrm>
        <a:graphic>
          <a:graphicData uri="http://schemas.openxmlformats.org/drawingml/2006/table">
            <a:tbl>
              <a:tblPr firstRow="1" bandRow="1">
                <a:tableStyleId>{5940675A-B579-460E-94D1-54222C63F5DA}</a:tableStyleId>
              </a:tblPr>
              <a:tblGrid>
                <a:gridCol w="3202965">
                  <a:extLst>
                    <a:ext uri="{9D8B030D-6E8A-4147-A177-3AD203B41FA5}">
                      <a16:colId xmlns:a16="http://schemas.microsoft.com/office/drawing/2014/main" val="20000"/>
                    </a:ext>
                  </a:extLst>
                </a:gridCol>
                <a:gridCol w="2441213">
                  <a:extLst>
                    <a:ext uri="{9D8B030D-6E8A-4147-A177-3AD203B41FA5}">
                      <a16:colId xmlns:a16="http://schemas.microsoft.com/office/drawing/2014/main" val="20001"/>
                    </a:ext>
                  </a:extLst>
                </a:gridCol>
                <a:gridCol w="2433022">
                  <a:extLst>
                    <a:ext uri="{9D8B030D-6E8A-4147-A177-3AD203B41FA5}">
                      <a16:colId xmlns:a16="http://schemas.microsoft.com/office/drawing/2014/main" val="20002"/>
                    </a:ext>
                  </a:extLst>
                </a:gridCol>
              </a:tblGrid>
              <a:tr h="477520">
                <a:tc>
                  <a:txBody>
                    <a:bodyPr/>
                    <a:lstStyle/>
                    <a:p>
                      <a:pPr algn="ctr"/>
                      <a:endParaRPr lang="en-US" sz="1600" b="1" u="none" dirty="0">
                        <a:latin typeface="Verdana" panose="020B0604030504040204" pitchFamily="34" charset="0"/>
                        <a:ea typeface="Verdana" panose="020B0604030504040204" pitchFamily="34" charset="0"/>
                        <a:cs typeface="Verdana" panose="020B0604030504040204" pitchFamily="34" charset="0"/>
                      </a:endParaRPr>
                    </a:p>
                  </a:txBody>
                  <a:tcPr anchor="ctr"/>
                </a:tc>
                <a:tc>
                  <a:txBody>
                    <a:bodyPr/>
                    <a:lstStyle/>
                    <a:p>
                      <a:pPr algn="ctr"/>
                      <a:r>
                        <a:rPr lang="en-US" sz="1600" b="1" u="none" dirty="0">
                          <a:latin typeface="Verdana" panose="020B0604030504040204" pitchFamily="34" charset="0"/>
                          <a:ea typeface="Verdana" panose="020B0604030504040204" pitchFamily="34" charset="0"/>
                          <a:cs typeface="Verdana" panose="020B0604030504040204" pitchFamily="34" charset="0"/>
                        </a:rPr>
                        <a:t>Primarily business</a:t>
                      </a:r>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600" b="1" u="none" dirty="0">
                          <a:latin typeface="Verdana" panose="020B0604030504040204" pitchFamily="34" charset="0"/>
                          <a:ea typeface="Verdana" panose="020B0604030504040204" pitchFamily="34" charset="0"/>
                          <a:cs typeface="Verdana" panose="020B0604030504040204" pitchFamily="34" charset="0"/>
                        </a:rPr>
                        <a:t>Primarily personal</a:t>
                      </a:r>
                    </a:p>
                  </a:txBody>
                  <a:tcPr anchor="ctr"/>
                </a:tc>
                <a:extLst>
                  <a:ext uri="{0D108BD9-81ED-4DB2-BD59-A6C34878D82A}">
                    <a16:rowId xmlns:a16="http://schemas.microsoft.com/office/drawing/2014/main" val="10000"/>
                  </a:ext>
                </a:extLst>
              </a:tr>
              <a:tr h="477520">
                <a:tc>
                  <a:txBody>
                    <a:bodyPr/>
                    <a:lstStyle/>
                    <a:p>
                      <a:r>
                        <a:rPr lang="en-US" sz="1600" dirty="0">
                          <a:latin typeface="Verdana" panose="020B0604030504040204" pitchFamily="34" charset="0"/>
                          <a:ea typeface="Verdana" panose="020B0604030504040204" pitchFamily="34" charset="0"/>
                          <a:cs typeface="Verdana" panose="020B0604030504040204" pitchFamily="34" charset="0"/>
                        </a:rPr>
                        <a:t>Airfare (all or none)</a:t>
                      </a:r>
                    </a:p>
                  </a:txBody>
                  <a:tcPr anchor="ctr"/>
                </a:tc>
                <a:tc>
                  <a:txBody>
                    <a:bodyPr/>
                    <a:lstStyle/>
                    <a:p>
                      <a:pPr algn="r"/>
                      <a:r>
                        <a:rPr lang="en-US" sz="1600" dirty="0">
                          <a:latin typeface="Verdana" panose="020B0604030504040204" pitchFamily="34" charset="0"/>
                          <a:ea typeface="Verdana" panose="020B0604030504040204" pitchFamily="34" charset="0"/>
                          <a:cs typeface="Verdana" panose="020B0604030504040204" pitchFamily="34" charset="0"/>
                        </a:rPr>
                        <a:t>$ 1,200</a:t>
                      </a:r>
                    </a:p>
                  </a:txBody>
                  <a:tcPr anchor="ctr"/>
                </a:tc>
                <a:tc>
                  <a:txBody>
                    <a:bodyPr/>
                    <a:lstStyle/>
                    <a:p>
                      <a:pPr algn="r"/>
                      <a:r>
                        <a:rPr lang="en-US" sz="1600" dirty="0">
                          <a:latin typeface="Verdana" panose="020B0604030504040204" pitchFamily="34" charset="0"/>
                          <a:ea typeface="Verdana" panose="020B0604030504040204" pitchFamily="34" charset="0"/>
                          <a:cs typeface="Verdana" panose="020B0604030504040204" pitchFamily="34" charset="0"/>
                        </a:rPr>
                        <a:t>$       0</a:t>
                      </a:r>
                    </a:p>
                  </a:txBody>
                  <a:tcPr anchor="ctr"/>
                </a:tc>
                <a:extLst>
                  <a:ext uri="{0D108BD9-81ED-4DB2-BD59-A6C34878D82A}">
                    <a16:rowId xmlns:a16="http://schemas.microsoft.com/office/drawing/2014/main" val="10001"/>
                  </a:ext>
                </a:extLst>
              </a:tr>
              <a:tr h="477520">
                <a:tc>
                  <a:txBody>
                    <a:bodyPr/>
                    <a:lstStyle/>
                    <a:p>
                      <a:r>
                        <a:rPr lang="en-US" sz="1600" dirty="0">
                          <a:latin typeface="Verdana" panose="020B0604030504040204" pitchFamily="34" charset="0"/>
                          <a:ea typeface="Verdana" panose="020B0604030504040204" pitchFamily="34" charset="0"/>
                          <a:cs typeface="Verdana" panose="020B0604030504040204" pitchFamily="34" charset="0"/>
                        </a:rPr>
                        <a:t>Hotel ($250 per day)</a:t>
                      </a:r>
                    </a:p>
                  </a:txBody>
                  <a:tcPr anchor="ctr"/>
                </a:tc>
                <a:tc>
                  <a:txBody>
                    <a:bodyPr/>
                    <a:lstStyle/>
                    <a:p>
                      <a:pPr algn="r"/>
                      <a:r>
                        <a:rPr lang="en-US" sz="1600" dirty="0">
                          <a:latin typeface="Verdana" panose="020B0604030504040204" pitchFamily="34" charset="0"/>
                          <a:ea typeface="Verdana" panose="020B0604030504040204" pitchFamily="34" charset="0"/>
                          <a:cs typeface="Verdana" panose="020B0604030504040204" pitchFamily="34" charset="0"/>
                        </a:rPr>
                        <a:t>500</a:t>
                      </a:r>
                    </a:p>
                  </a:txBody>
                  <a:tcPr anchor="ctr"/>
                </a:tc>
                <a:tc>
                  <a:txBody>
                    <a:bodyPr/>
                    <a:lstStyle/>
                    <a:p>
                      <a:pPr marL="0" marR="0" lvl="1" indent="0" algn="r" defTabSz="914400" rtl="0" eaLnBrk="1" fontAlgn="auto" latinLnBrk="0" hangingPunct="1">
                        <a:lnSpc>
                          <a:spcPct val="100000"/>
                        </a:lnSpc>
                        <a:spcBef>
                          <a:spcPts val="0"/>
                        </a:spcBef>
                        <a:spcAft>
                          <a:spcPts val="0"/>
                        </a:spcAft>
                        <a:buClrTx/>
                        <a:buSzTx/>
                        <a:buFontTx/>
                        <a:buNone/>
                        <a:tabLst/>
                        <a:defRPr/>
                      </a:pPr>
                      <a:r>
                        <a:rPr lang="en-US" sz="1600" dirty="0">
                          <a:latin typeface="Verdana" panose="020B0604030504040204" pitchFamily="34" charset="0"/>
                          <a:ea typeface="Verdana" panose="020B0604030504040204" pitchFamily="34" charset="0"/>
                          <a:cs typeface="Verdana" panose="020B0604030504040204" pitchFamily="34" charset="0"/>
                        </a:rPr>
                        <a:t>250</a:t>
                      </a:r>
                    </a:p>
                  </a:txBody>
                  <a:tcPr anchor="ctr"/>
                </a:tc>
                <a:extLst>
                  <a:ext uri="{0D108BD9-81ED-4DB2-BD59-A6C34878D82A}">
                    <a16:rowId xmlns:a16="http://schemas.microsoft.com/office/drawing/2014/main" val="10002"/>
                  </a:ext>
                </a:extLst>
              </a:tr>
              <a:tr h="477520">
                <a:tc>
                  <a:txBody>
                    <a:bodyPr/>
                    <a:lstStyle/>
                    <a:p>
                      <a:r>
                        <a:rPr lang="en-US" sz="1600" dirty="0">
                          <a:latin typeface="Verdana" panose="020B0604030504040204" pitchFamily="34" charset="0"/>
                          <a:ea typeface="Verdana" panose="020B0604030504040204" pitchFamily="34" charset="0"/>
                          <a:cs typeface="Verdana" panose="020B0604030504040204" pitchFamily="34" charset="0"/>
                        </a:rPr>
                        <a:t>Meals ($90 per day × 50%)</a:t>
                      </a:r>
                    </a:p>
                  </a:txBody>
                  <a:tcPr anchor="ctr"/>
                </a:tc>
                <a:tc>
                  <a:txBody>
                    <a:bodyPr/>
                    <a:lstStyle/>
                    <a:p>
                      <a:pPr algn="r"/>
                      <a:r>
                        <a:rPr lang="en-US" sz="1600" u="sng" dirty="0">
                          <a:latin typeface="Verdana" panose="020B0604030504040204" pitchFamily="34" charset="0"/>
                          <a:ea typeface="Verdana" panose="020B0604030504040204" pitchFamily="34" charset="0"/>
                          <a:cs typeface="Verdana" panose="020B0604030504040204" pitchFamily="34" charset="0"/>
                        </a:rPr>
                        <a:t> 90</a:t>
                      </a:r>
                      <a:endParaRPr lang="en-US" sz="1600" dirty="0">
                        <a:latin typeface="Verdana" panose="020B0604030504040204" pitchFamily="34" charset="0"/>
                        <a:ea typeface="Verdana" panose="020B0604030504040204" pitchFamily="34" charset="0"/>
                        <a:cs typeface="Verdana" panose="020B0604030504040204" pitchFamily="34" charset="0"/>
                      </a:endParaRPr>
                    </a:p>
                  </a:txBody>
                  <a:tcPr anchor="ctr"/>
                </a:tc>
                <a:tc>
                  <a:txBody>
                    <a:bodyPr/>
                    <a:lstStyle/>
                    <a:p>
                      <a:pPr algn="r"/>
                      <a:r>
                        <a:rPr lang="en-US" sz="1600" u="sng" dirty="0">
                          <a:latin typeface="Verdana" panose="020B0604030504040204" pitchFamily="34" charset="0"/>
                          <a:ea typeface="Verdana" panose="020B0604030504040204" pitchFamily="34" charset="0"/>
                          <a:cs typeface="Verdana" panose="020B0604030504040204" pitchFamily="34" charset="0"/>
                        </a:rPr>
                        <a:t> 45</a:t>
                      </a:r>
                      <a:endParaRPr lang="en-US" sz="1600" dirty="0">
                        <a:latin typeface="Verdana" panose="020B0604030504040204" pitchFamily="34" charset="0"/>
                        <a:ea typeface="Verdana" panose="020B0604030504040204" pitchFamily="34" charset="0"/>
                        <a:cs typeface="Verdana" panose="020B0604030504040204" pitchFamily="34" charset="0"/>
                      </a:endParaRPr>
                    </a:p>
                  </a:txBody>
                  <a:tcPr anchor="ctr"/>
                </a:tc>
                <a:extLst>
                  <a:ext uri="{0D108BD9-81ED-4DB2-BD59-A6C34878D82A}">
                    <a16:rowId xmlns:a16="http://schemas.microsoft.com/office/drawing/2014/main" val="10003"/>
                  </a:ext>
                </a:extLst>
              </a:tr>
              <a:tr h="477520">
                <a:tc>
                  <a:txBody>
                    <a:bodyPr/>
                    <a:lstStyle/>
                    <a:p>
                      <a:r>
                        <a:rPr lang="en-US" sz="1600" dirty="0">
                          <a:latin typeface="Verdana" panose="020B0604030504040204" pitchFamily="34" charset="0"/>
                          <a:ea typeface="Verdana" panose="020B0604030504040204" pitchFamily="34" charset="0"/>
                          <a:cs typeface="Verdana" panose="020B0604030504040204" pitchFamily="34" charset="0"/>
                        </a:rPr>
                        <a:t>Total Travel Deduction</a:t>
                      </a:r>
                    </a:p>
                  </a:txBody>
                  <a:tcPr anchor="ctr"/>
                </a:tc>
                <a:tc>
                  <a:txBody>
                    <a:bodyPr/>
                    <a:lstStyle/>
                    <a:p>
                      <a:pPr algn="r"/>
                      <a:r>
                        <a:rPr lang="en-US" sz="1600" dirty="0">
                          <a:latin typeface="Verdana" panose="020B0604030504040204" pitchFamily="34" charset="0"/>
                          <a:ea typeface="Verdana" panose="020B0604030504040204" pitchFamily="34" charset="0"/>
                          <a:cs typeface="Verdana" panose="020B0604030504040204" pitchFamily="34" charset="0"/>
                        </a:rPr>
                        <a:t> </a:t>
                      </a:r>
                      <a:r>
                        <a:rPr lang="en-US" sz="1600" u="sng" dirty="0">
                          <a:latin typeface="Verdana" panose="020B0604030504040204" pitchFamily="34" charset="0"/>
                          <a:ea typeface="Verdana" panose="020B0604030504040204" pitchFamily="34" charset="0"/>
                          <a:cs typeface="Verdana" panose="020B0604030504040204" pitchFamily="34" charset="0"/>
                        </a:rPr>
                        <a:t>$ 1,790</a:t>
                      </a:r>
                      <a:endParaRPr lang="en-US" sz="1600" dirty="0">
                        <a:latin typeface="Verdana" panose="020B0604030504040204" pitchFamily="34" charset="0"/>
                        <a:ea typeface="Verdana" panose="020B0604030504040204" pitchFamily="34" charset="0"/>
                        <a:cs typeface="Verdana" panose="020B0604030504040204" pitchFamily="34" charset="0"/>
                      </a:endParaRPr>
                    </a:p>
                  </a:txBody>
                  <a:tcPr anchor="ctr"/>
                </a:tc>
                <a:tc>
                  <a:txBody>
                    <a:bodyPr/>
                    <a:lstStyle/>
                    <a:p>
                      <a:pPr algn="r"/>
                      <a:r>
                        <a:rPr lang="en-US" sz="1600" u="sng" dirty="0">
                          <a:latin typeface="Verdana" panose="020B0604030504040204" pitchFamily="34" charset="0"/>
                          <a:ea typeface="Verdana" panose="020B0604030504040204" pitchFamily="34" charset="0"/>
                          <a:cs typeface="Verdana" panose="020B0604030504040204" pitchFamily="34" charset="0"/>
                        </a:rPr>
                        <a:t>$   295</a:t>
                      </a:r>
                      <a:endParaRPr lang="en-US" sz="1600" dirty="0">
                        <a:latin typeface="Verdana" panose="020B0604030504040204" pitchFamily="34" charset="0"/>
                        <a:ea typeface="Verdana" panose="020B0604030504040204" pitchFamily="34" charset="0"/>
                        <a:cs typeface="Verdana" panose="020B0604030504040204" pitchFamily="34" charset="0"/>
                      </a:endParaRPr>
                    </a:p>
                  </a:txBody>
                  <a:tcPr anchor="ctr"/>
                </a:tc>
                <a:extLst>
                  <a:ext uri="{0D108BD9-81ED-4DB2-BD59-A6C34878D82A}">
                    <a16:rowId xmlns:a16="http://schemas.microsoft.com/office/drawing/2014/main" val="10004"/>
                  </a:ext>
                </a:extLst>
              </a:tr>
            </a:tbl>
          </a:graphicData>
        </a:graphic>
      </p:graphicFrame>
      <p:sp>
        <p:nvSpPr>
          <p:cNvPr id="6" name="Slide Number Placeholder 5">
            <a:extLst>
              <a:ext uri="{FF2B5EF4-FFF2-40B4-BE49-F238E27FC236}">
                <a16:creationId xmlns:a16="http://schemas.microsoft.com/office/drawing/2014/main" id="{620F6DE0-FF1C-44DF-B6D1-6F3F23049230}"/>
              </a:ext>
            </a:extLst>
          </p:cNvPr>
          <p:cNvSpPr>
            <a:spLocks noGrp="1"/>
          </p:cNvSpPr>
          <p:nvPr>
            <p:ph type="sldNum" sz="quarter" idx="10"/>
          </p:nvPr>
        </p:nvSpPr>
        <p:spPr/>
        <p:txBody>
          <a:bodyPr/>
          <a:lstStyle/>
          <a:p>
            <a:r>
              <a:rPr lang="en-US" dirty="0"/>
              <a:t>01-</a:t>
            </a:r>
            <a:fld id="{847A6AB7-ED92-4CC2-895B-E46908831F7A}" type="slidenum">
              <a:rPr lang="en-US" smtClean="0"/>
              <a:pPr/>
              <a:t>14</a:t>
            </a:fld>
            <a:endParaRPr lang="en-US" dirty="0"/>
          </a:p>
        </p:txBody>
      </p:sp>
      <p:sp>
        <p:nvSpPr>
          <p:cNvPr id="7" name="Content Placeholder 1">
            <a:extLst>
              <a:ext uri="{FF2B5EF4-FFF2-40B4-BE49-F238E27FC236}">
                <a16:creationId xmlns:a16="http://schemas.microsoft.com/office/drawing/2014/main" id="{AFB71D3E-9996-48DF-90C1-7C8E23B63F0E}"/>
              </a:ext>
            </a:extLst>
          </p:cNvPr>
          <p:cNvSpPr txBox="1">
            <a:spLocks/>
          </p:cNvSpPr>
          <p:nvPr/>
        </p:nvSpPr>
        <p:spPr>
          <a:xfrm>
            <a:off x="533399" y="5157724"/>
            <a:ext cx="8077199" cy="958516"/>
          </a:xfrm>
          <a:prstGeom prst="rect">
            <a:avLst/>
          </a:prstGeom>
        </p:spPr>
        <p:txBody>
          <a:bodyPr vert="horz" lIns="91440" tIns="45720" rIns="91440" bIns="45720" rtlCol="0">
            <a:normAutofit/>
          </a:bodyPr>
          <a:lstStyle>
            <a:lvl1pPr marL="347472" indent="-347472" algn="l" defTabSz="914400" rtl="0" eaLnBrk="1" latinLnBrk="0" hangingPunct="1">
              <a:lnSpc>
                <a:spcPct val="100000"/>
              </a:lnSpc>
              <a:spcBef>
                <a:spcPts val="720"/>
              </a:spcBef>
              <a:buSzPct val="100000"/>
              <a:buFont typeface="Arial" panose="020B0604020202020204" pitchFamily="34" charset="0"/>
              <a:buChar char="•"/>
              <a:defRPr sz="2800" kern="1200">
                <a:solidFill>
                  <a:schemeClr val="tx1"/>
                </a:solidFill>
                <a:latin typeface="+mn-lt"/>
                <a:ea typeface="+mn-ea"/>
                <a:cs typeface="+mn-cs"/>
              </a:defRPr>
            </a:lvl1pPr>
            <a:lvl2pPr marL="685800" indent="-347472" algn="l" defTabSz="914400" rtl="0" eaLnBrk="1" latinLnBrk="0" hangingPunct="1">
              <a:lnSpc>
                <a:spcPct val="100000"/>
              </a:lnSpc>
              <a:spcBef>
                <a:spcPts val="720"/>
              </a:spcBef>
              <a:buFont typeface="Verdana" panose="020B0604030504040204" pitchFamily="34" charset="0"/>
              <a:buChar char="–"/>
              <a:defRPr sz="2400" kern="1200">
                <a:solidFill>
                  <a:schemeClr val="tx1"/>
                </a:solidFill>
                <a:latin typeface="+mn-lt"/>
                <a:ea typeface="+mn-ea"/>
                <a:cs typeface="+mn-cs"/>
              </a:defRPr>
            </a:lvl2pPr>
            <a:lvl3pPr marL="1143000" indent="-347472" algn="l" defTabSz="914400" rtl="0" eaLnBrk="1" latinLnBrk="0" hangingPunct="1">
              <a:lnSpc>
                <a:spcPct val="100000"/>
              </a:lnSpc>
              <a:spcBef>
                <a:spcPts val="720"/>
              </a:spcBef>
              <a:buFont typeface="Wingdings" panose="05000000000000000000" pitchFamily="2" charset="2"/>
              <a:buChar char="§"/>
              <a:defRPr sz="2000" kern="1200">
                <a:solidFill>
                  <a:schemeClr val="tx1"/>
                </a:solidFill>
                <a:latin typeface="+mn-lt"/>
                <a:ea typeface="+mn-ea"/>
                <a:cs typeface="+mn-cs"/>
              </a:defRPr>
            </a:lvl3pPr>
            <a:lvl4pPr marL="1600200" indent="-347472" algn="l" defTabSz="914400" rtl="0" eaLnBrk="1" latinLnBrk="0" hangingPunct="1">
              <a:lnSpc>
                <a:spcPct val="100000"/>
              </a:lnSpc>
              <a:spcBef>
                <a:spcPts val="720"/>
              </a:spcBef>
              <a:buFont typeface="Courier New" panose="02070309020205020404" pitchFamily="49" charset="0"/>
              <a:buChar char="o"/>
              <a:defRPr sz="1800" kern="1200">
                <a:solidFill>
                  <a:schemeClr val="tx1"/>
                </a:solidFill>
                <a:latin typeface="+mn-lt"/>
                <a:ea typeface="+mn-ea"/>
                <a:cs typeface="+mn-cs"/>
              </a:defRPr>
            </a:lvl4pPr>
            <a:lvl5pPr marL="2057400" indent="-347472" algn="l" defTabSz="914400" rtl="0" eaLnBrk="1" latinLnBrk="0" hangingPunct="1">
              <a:lnSpc>
                <a:spcPct val="100000"/>
              </a:lnSpc>
              <a:spcBef>
                <a:spcPts val="720"/>
              </a:spcBef>
              <a:buFont typeface="Wingdings" panose="05000000000000000000" pitchFamily="2" charset="2"/>
              <a:buChar char="Ø"/>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buFont typeface="Arial" panose="020B0604020202020204" pitchFamily="34" charset="0"/>
              <a:buNone/>
            </a:pPr>
            <a:r>
              <a:rPr lang="en-US" sz="2400" dirty="0"/>
              <a:t>	The cost of the meals would be 50 percent deductible if meeting the business requirements.</a:t>
            </a:r>
            <a:endParaRPr lang="en-US" sz="2400" u="sng" dirty="0"/>
          </a:p>
        </p:txBody>
      </p:sp>
    </p:spTree>
    <p:extLst>
      <p:ext uri="{BB962C8B-B14F-4D97-AF65-F5344CB8AC3E}">
        <p14:creationId xmlns:p14="http://schemas.microsoft.com/office/powerpoint/2010/main" val="180232580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a:xfrm>
            <a:off x="457200" y="1412764"/>
            <a:ext cx="8229600" cy="4893152"/>
          </a:xfrm>
        </p:spPr>
        <p:txBody>
          <a:bodyPr>
            <a:normAutofit fontScale="92500" lnSpcReduction="10000"/>
          </a:bodyPr>
          <a:lstStyle/>
          <a:p>
            <a:pPr>
              <a:lnSpc>
                <a:spcPct val="120000"/>
              </a:lnSpc>
            </a:pPr>
            <a:r>
              <a:rPr lang="en-US" sz="2400" dirty="0"/>
              <a:t>Does not apply to any taxpayer with average annual gross receipts of $29 million or less for the prior three taxable years.</a:t>
            </a:r>
          </a:p>
          <a:p>
            <a:pPr>
              <a:lnSpc>
                <a:spcPct val="120000"/>
              </a:lnSpc>
            </a:pPr>
            <a:r>
              <a:rPr lang="en-US" sz="2400" dirty="0"/>
              <a:t>Business interest expense deduction is limited to:</a:t>
            </a:r>
          </a:p>
          <a:p>
            <a:pPr lvl="1">
              <a:lnSpc>
                <a:spcPct val="120000"/>
              </a:lnSpc>
            </a:pPr>
            <a:r>
              <a:rPr lang="en-US" sz="2000" dirty="0"/>
              <a:t>Business interest income plus</a:t>
            </a:r>
          </a:p>
          <a:p>
            <a:pPr lvl="1">
              <a:lnSpc>
                <a:spcPct val="120000"/>
              </a:lnSpc>
            </a:pPr>
            <a:r>
              <a:rPr lang="en-US" sz="2000" dirty="0"/>
              <a:t>30 percent of the adjusted taxable income</a:t>
            </a:r>
          </a:p>
          <a:p>
            <a:pPr>
              <a:lnSpc>
                <a:spcPct val="120000"/>
              </a:lnSpc>
            </a:pPr>
            <a:r>
              <a:rPr lang="en-US" sz="2400" dirty="0"/>
              <a:t>Adjusted taxable income is:</a:t>
            </a:r>
          </a:p>
          <a:p>
            <a:pPr lvl="1">
              <a:lnSpc>
                <a:spcPct val="120000"/>
              </a:lnSpc>
            </a:pPr>
            <a:r>
              <a:rPr lang="en-US" sz="2000" dirty="0"/>
              <a:t>Taxable income is the taxable income allocable to the business adjusted by:</a:t>
            </a:r>
          </a:p>
          <a:p>
            <a:pPr lvl="2">
              <a:lnSpc>
                <a:spcPct val="120000"/>
              </a:lnSpc>
            </a:pPr>
            <a:r>
              <a:rPr lang="en-US" sz="1800" dirty="0"/>
              <a:t>Subtracting interest income </a:t>
            </a:r>
          </a:p>
          <a:p>
            <a:pPr lvl="2">
              <a:lnSpc>
                <a:spcPct val="120000"/>
              </a:lnSpc>
            </a:pPr>
            <a:r>
              <a:rPr lang="en-US" sz="1800" dirty="0"/>
              <a:t>Adding interest expense</a:t>
            </a:r>
          </a:p>
          <a:p>
            <a:pPr lvl="2">
              <a:lnSpc>
                <a:spcPct val="120000"/>
              </a:lnSpc>
            </a:pPr>
            <a:r>
              <a:rPr lang="en-US" sz="1800" dirty="0"/>
              <a:t>Adding net operating loss deduction and 199A deductions</a:t>
            </a:r>
          </a:p>
        </p:txBody>
      </p:sp>
      <p:sp>
        <p:nvSpPr>
          <p:cNvPr id="3" name="Title 2"/>
          <p:cNvSpPr>
            <a:spLocks noGrp="1"/>
          </p:cNvSpPr>
          <p:nvPr>
            <p:ph type="title"/>
          </p:nvPr>
        </p:nvSpPr>
        <p:spPr/>
        <p:txBody>
          <a:bodyPr/>
          <a:lstStyle/>
          <a:p>
            <a:r>
              <a:rPr lang="en-US" dirty="0"/>
              <a:t>Business Interest Limitation</a:t>
            </a:r>
          </a:p>
        </p:txBody>
      </p:sp>
      <p:sp>
        <p:nvSpPr>
          <p:cNvPr id="6" name="Slide Number Placeholder 5">
            <a:extLst>
              <a:ext uri="{FF2B5EF4-FFF2-40B4-BE49-F238E27FC236}">
                <a16:creationId xmlns:a16="http://schemas.microsoft.com/office/drawing/2014/main" id="{5D64E572-7161-4F87-B570-83161A977A8F}"/>
              </a:ext>
            </a:extLst>
          </p:cNvPr>
          <p:cNvSpPr>
            <a:spLocks noGrp="1"/>
          </p:cNvSpPr>
          <p:nvPr>
            <p:ph type="sldNum" sz="quarter" idx="10"/>
          </p:nvPr>
        </p:nvSpPr>
        <p:spPr/>
        <p:txBody>
          <a:bodyPr/>
          <a:lstStyle/>
          <a:p>
            <a:r>
              <a:rPr lang="en-US" dirty="0"/>
              <a:t>01-</a:t>
            </a:r>
            <a:fld id="{847A6AB7-ED92-4CC2-895B-E46908831F7A}" type="slidenum">
              <a:rPr lang="en-US" smtClean="0"/>
              <a:pPr/>
              <a:t>15</a:t>
            </a:fld>
            <a:endParaRPr lang="en-US" dirty="0"/>
          </a:p>
        </p:txBody>
      </p:sp>
    </p:spTree>
    <p:extLst>
      <p:ext uri="{BB962C8B-B14F-4D97-AF65-F5344CB8AC3E}">
        <p14:creationId xmlns:p14="http://schemas.microsoft.com/office/powerpoint/2010/main" val="245401537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lstStyle/>
          <a:p>
            <a:pPr marL="0" lvl="1" indent="0">
              <a:spcBef>
                <a:spcPts val="600"/>
              </a:spcBef>
              <a:buNone/>
            </a:pPr>
            <a:r>
              <a:rPr lang="en-US" dirty="0"/>
              <a:t>This year MH Inc. reported $200,000 of taxable income on $30 million of revenue.</a:t>
            </a:r>
          </a:p>
          <a:p>
            <a:pPr marL="0" lvl="1" indent="0">
              <a:spcBef>
                <a:spcPts val="1200"/>
              </a:spcBef>
              <a:buNone/>
            </a:pPr>
            <a:r>
              <a:rPr lang="en-US" dirty="0"/>
              <a:t>The revenue included $20,000 of interest income.</a:t>
            </a:r>
          </a:p>
          <a:p>
            <a:pPr marL="0" lvl="1" indent="0">
              <a:spcBef>
                <a:spcPts val="1200"/>
              </a:spcBef>
              <a:buNone/>
            </a:pPr>
            <a:r>
              <a:rPr lang="en-US" dirty="0"/>
              <a:t>In calculating the taxable income, MH deducted:</a:t>
            </a:r>
          </a:p>
          <a:p>
            <a:pPr marL="0" lvl="1" indent="0">
              <a:spcBef>
                <a:spcPts val="600"/>
              </a:spcBef>
              <a:buNone/>
            </a:pPr>
            <a:r>
              <a:rPr lang="en-US" dirty="0"/>
              <a:t>	$240,000 of depreciation</a:t>
            </a:r>
          </a:p>
          <a:p>
            <a:pPr marL="0" lvl="1" indent="0">
              <a:spcBef>
                <a:spcPts val="600"/>
              </a:spcBef>
              <a:buNone/>
            </a:pPr>
            <a:r>
              <a:rPr lang="en-US" dirty="0"/>
              <a:t>	$210,000 of interest expense</a:t>
            </a:r>
          </a:p>
          <a:p>
            <a:pPr marL="0" lvl="1" indent="0">
              <a:spcBef>
                <a:spcPts val="600"/>
              </a:spcBef>
              <a:buNone/>
            </a:pPr>
            <a:endParaRPr lang="en-US" dirty="0"/>
          </a:p>
          <a:p>
            <a:pPr marL="0" lvl="1" indent="0">
              <a:spcBef>
                <a:spcPts val="600"/>
              </a:spcBef>
              <a:buNone/>
            </a:pPr>
            <a:r>
              <a:rPr lang="en-US" dirty="0"/>
              <a:t>What is MH’s maximum business interest deduction this year?</a:t>
            </a:r>
          </a:p>
        </p:txBody>
      </p:sp>
      <p:sp>
        <p:nvSpPr>
          <p:cNvPr id="3" name="Title 2"/>
          <p:cNvSpPr>
            <a:spLocks noGrp="1"/>
          </p:cNvSpPr>
          <p:nvPr>
            <p:ph type="title"/>
          </p:nvPr>
        </p:nvSpPr>
        <p:spPr/>
        <p:txBody>
          <a:bodyPr/>
          <a:lstStyle/>
          <a:p>
            <a:r>
              <a:rPr lang="en-US" dirty="0"/>
              <a:t>Business Interest Example</a:t>
            </a:r>
          </a:p>
        </p:txBody>
      </p:sp>
      <p:sp>
        <p:nvSpPr>
          <p:cNvPr id="2" name="Slide Number Placeholder 1">
            <a:extLst>
              <a:ext uri="{FF2B5EF4-FFF2-40B4-BE49-F238E27FC236}">
                <a16:creationId xmlns:a16="http://schemas.microsoft.com/office/drawing/2014/main" id="{459CC132-7B59-4327-B7BE-4BD5E28E48DE}"/>
              </a:ext>
            </a:extLst>
          </p:cNvPr>
          <p:cNvSpPr>
            <a:spLocks noGrp="1"/>
          </p:cNvSpPr>
          <p:nvPr>
            <p:ph type="sldNum" sz="quarter" idx="10"/>
          </p:nvPr>
        </p:nvSpPr>
        <p:spPr/>
        <p:txBody>
          <a:bodyPr/>
          <a:lstStyle/>
          <a:p>
            <a:r>
              <a:rPr lang="en-US" dirty="0"/>
              <a:t>01-</a:t>
            </a:r>
            <a:fld id="{847A6AB7-ED92-4CC2-895B-E46908831F7A}" type="slidenum">
              <a:rPr lang="en-US" smtClean="0"/>
              <a:pPr/>
              <a:t>16</a:t>
            </a:fld>
            <a:endParaRPr lang="en-US" dirty="0"/>
          </a:p>
        </p:txBody>
      </p:sp>
    </p:spTree>
    <p:extLst>
      <p:ext uri="{BB962C8B-B14F-4D97-AF65-F5344CB8AC3E}">
        <p14:creationId xmlns:p14="http://schemas.microsoft.com/office/powerpoint/2010/main" val="419288578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Content Placeholder 6"/>
          <p:cNvSpPr>
            <a:spLocks noGrp="1"/>
          </p:cNvSpPr>
          <p:nvPr>
            <p:ph idx="1"/>
          </p:nvPr>
        </p:nvSpPr>
        <p:spPr/>
        <p:txBody>
          <a:bodyPr>
            <a:normAutofit/>
          </a:bodyPr>
          <a:lstStyle/>
          <a:p>
            <a:pPr>
              <a:lnSpc>
                <a:spcPct val="90000"/>
              </a:lnSpc>
            </a:pPr>
            <a:r>
              <a:rPr lang="en-US" sz="2400" b="1" dirty="0"/>
              <a:t>Calculate limit on adjusted taxable income</a:t>
            </a:r>
          </a:p>
          <a:p>
            <a:pPr marL="457200" lvl="1" indent="0">
              <a:lnSpc>
                <a:spcPct val="90000"/>
              </a:lnSpc>
              <a:buNone/>
            </a:pPr>
            <a:r>
              <a:rPr lang="en-US" sz="2200" dirty="0"/>
              <a:t>Taxable income 			$   200,000</a:t>
            </a:r>
          </a:p>
          <a:p>
            <a:pPr marL="457200" lvl="1" indent="0">
              <a:lnSpc>
                <a:spcPct val="90000"/>
              </a:lnSpc>
              <a:buNone/>
            </a:pPr>
            <a:r>
              <a:rPr lang="en-US" sz="2200" dirty="0"/>
              <a:t> less interest income		−    20,000</a:t>
            </a:r>
          </a:p>
          <a:p>
            <a:pPr marL="457200" lvl="1" indent="0">
              <a:lnSpc>
                <a:spcPct val="90000"/>
              </a:lnSpc>
              <a:buNone/>
            </a:pPr>
            <a:r>
              <a:rPr lang="en-US" sz="2200" dirty="0"/>
              <a:t> plus interest expense 		</a:t>
            </a:r>
            <a:r>
              <a:rPr lang="en-US" sz="2200" u="sng" dirty="0"/>
              <a:t>+   210,000</a:t>
            </a:r>
          </a:p>
          <a:p>
            <a:pPr marL="457200" lvl="1" indent="0">
              <a:lnSpc>
                <a:spcPct val="90000"/>
              </a:lnSpc>
              <a:buNone/>
            </a:pPr>
            <a:r>
              <a:rPr lang="en-US" sz="2200" dirty="0"/>
              <a:t>Adjusted taxable income	$   390,000</a:t>
            </a:r>
          </a:p>
          <a:p>
            <a:pPr marL="457200" lvl="1" indent="0">
              <a:lnSpc>
                <a:spcPct val="90000"/>
              </a:lnSpc>
              <a:buNone/>
            </a:pPr>
            <a:r>
              <a:rPr lang="en-US" sz="2200" dirty="0"/>
              <a:t> Times 30%			</a:t>
            </a:r>
            <a:r>
              <a:rPr lang="en-US" sz="2200" u="sng" dirty="0"/>
              <a:t>×         30%</a:t>
            </a:r>
          </a:p>
          <a:p>
            <a:pPr marL="457200" lvl="1" indent="0">
              <a:lnSpc>
                <a:spcPct val="90000"/>
              </a:lnSpc>
              <a:buNone/>
            </a:pPr>
            <a:r>
              <a:rPr lang="en-US" sz="2200" dirty="0"/>
              <a:t>					$    117,000</a:t>
            </a:r>
          </a:p>
          <a:p>
            <a:pPr marL="457200" lvl="1" indent="0">
              <a:lnSpc>
                <a:spcPct val="90000"/>
              </a:lnSpc>
              <a:buNone/>
            </a:pPr>
            <a:r>
              <a:rPr lang="en-US" sz="2200" dirty="0"/>
              <a:t>Plus interest income		</a:t>
            </a:r>
            <a:r>
              <a:rPr lang="en-US" sz="2200" u="sng" dirty="0"/>
              <a:t>+      20,000</a:t>
            </a:r>
          </a:p>
          <a:p>
            <a:pPr marL="457200" lvl="1" indent="0">
              <a:lnSpc>
                <a:spcPct val="90000"/>
              </a:lnSpc>
              <a:buNone/>
            </a:pPr>
            <a:r>
              <a:rPr lang="en-US" sz="2200" dirty="0"/>
              <a:t>Maximum interest deduction	</a:t>
            </a:r>
            <a:r>
              <a:rPr lang="en-US" sz="2200" u="dbl" dirty="0"/>
              <a:t>$     137,000</a:t>
            </a:r>
          </a:p>
          <a:p>
            <a:pPr marL="457200" lvl="1" indent="0">
              <a:lnSpc>
                <a:spcPct val="90000"/>
              </a:lnSpc>
              <a:buNone/>
            </a:pPr>
            <a:endParaRPr lang="en-US" sz="2200" u="dbl" dirty="0"/>
          </a:p>
          <a:p>
            <a:pPr marL="457200" lvl="1" indent="0">
              <a:lnSpc>
                <a:spcPct val="90000"/>
              </a:lnSpc>
              <a:buNone/>
            </a:pPr>
            <a:r>
              <a:rPr lang="en-US" sz="2200" dirty="0"/>
              <a:t>$</a:t>
            </a:r>
          </a:p>
        </p:txBody>
      </p:sp>
      <p:sp>
        <p:nvSpPr>
          <p:cNvPr id="3" name="Title 2"/>
          <p:cNvSpPr>
            <a:spLocks noGrp="1"/>
          </p:cNvSpPr>
          <p:nvPr>
            <p:ph type="title"/>
          </p:nvPr>
        </p:nvSpPr>
        <p:spPr/>
        <p:txBody>
          <a:bodyPr/>
          <a:lstStyle/>
          <a:p>
            <a:r>
              <a:rPr lang="en-US" dirty="0"/>
              <a:t>Business Interest Solution</a:t>
            </a:r>
          </a:p>
        </p:txBody>
      </p:sp>
      <p:sp>
        <p:nvSpPr>
          <p:cNvPr id="2" name="Slide Number Placeholder 1">
            <a:extLst>
              <a:ext uri="{FF2B5EF4-FFF2-40B4-BE49-F238E27FC236}">
                <a16:creationId xmlns:a16="http://schemas.microsoft.com/office/drawing/2014/main" id="{E339A0EF-0523-402F-A461-7F668F8E0338}"/>
              </a:ext>
            </a:extLst>
          </p:cNvPr>
          <p:cNvSpPr>
            <a:spLocks noGrp="1"/>
          </p:cNvSpPr>
          <p:nvPr>
            <p:ph type="sldNum" sz="quarter" idx="10"/>
          </p:nvPr>
        </p:nvSpPr>
        <p:spPr/>
        <p:txBody>
          <a:bodyPr/>
          <a:lstStyle/>
          <a:p>
            <a:r>
              <a:rPr lang="en-US" dirty="0"/>
              <a:t>01-</a:t>
            </a:r>
            <a:fld id="{847A6AB7-ED92-4CC2-895B-E46908831F7A}" type="slidenum">
              <a:rPr lang="en-US" smtClean="0"/>
              <a:pPr/>
              <a:t>17</a:t>
            </a:fld>
            <a:endParaRPr lang="en-US" dirty="0"/>
          </a:p>
        </p:txBody>
      </p:sp>
    </p:spTree>
    <p:extLst>
      <p:ext uri="{BB962C8B-B14F-4D97-AF65-F5344CB8AC3E}">
        <p14:creationId xmlns:p14="http://schemas.microsoft.com/office/powerpoint/2010/main" val="225596901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lstStyle/>
          <a:p>
            <a:r>
              <a:rPr lang="en-US" dirty="0"/>
              <a:t>Losses on Dispositions of Business Property</a:t>
            </a:r>
          </a:p>
          <a:p>
            <a:pPr lvl="1"/>
            <a:r>
              <a:rPr lang="en-US" dirty="0"/>
              <a:t>Recognized losses are deductible.</a:t>
            </a:r>
          </a:p>
          <a:p>
            <a:pPr lvl="1"/>
            <a:r>
              <a:rPr lang="en-US" dirty="0"/>
              <a:t>Losses on sales to related parties are not deductible by the seller.</a:t>
            </a:r>
          </a:p>
          <a:p>
            <a:pPr lvl="1"/>
            <a:r>
              <a:rPr lang="en-US" dirty="0"/>
              <a:t>Casualty losses are limited to lesser of decline in value (repair cost) or basis.</a:t>
            </a:r>
          </a:p>
          <a:p>
            <a:pPr lvl="1"/>
            <a:r>
              <a:rPr lang="en-US" dirty="0"/>
              <a:t>Basis is amount of loss if business asset is completely destroyed.</a:t>
            </a:r>
          </a:p>
        </p:txBody>
      </p:sp>
      <p:sp>
        <p:nvSpPr>
          <p:cNvPr id="3" name="Title 2"/>
          <p:cNvSpPr>
            <a:spLocks noGrp="1"/>
          </p:cNvSpPr>
          <p:nvPr>
            <p:ph type="title"/>
          </p:nvPr>
        </p:nvSpPr>
        <p:spPr/>
        <p:txBody>
          <a:bodyPr/>
          <a:lstStyle/>
          <a:p>
            <a:r>
              <a:rPr lang="en-US" dirty="0"/>
              <a:t>Sales of Business Assets</a:t>
            </a:r>
          </a:p>
        </p:txBody>
      </p:sp>
      <p:sp>
        <p:nvSpPr>
          <p:cNvPr id="6" name="Slide Number Placeholder 5">
            <a:extLst>
              <a:ext uri="{FF2B5EF4-FFF2-40B4-BE49-F238E27FC236}">
                <a16:creationId xmlns:a16="http://schemas.microsoft.com/office/drawing/2014/main" id="{D28A52C9-A439-4455-A445-9B6568889806}"/>
              </a:ext>
            </a:extLst>
          </p:cNvPr>
          <p:cNvSpPr>
            <a:spLocks noGrp="1"/>
          </p:cNvSpPr>
          <p:nvPr>
            <p:ph type="sldNum" sz="quarter" idx="10"/>
          </p:nvPr>
        </p:nvSpPr>
        <p:spPr/>
        <p:txBody>
          <a:bodyPr/>
          <a:lstStyle/>
          <a:p>
            <a:r>
              <a:rPr lang="en-US" dirty="0"/>
              <a:t>01-</a:t>
            </a:r>
            <a:fld id="{847A6AB7-ED92-4CC2-895B-E46908831F7A}" type="slidenum">
              <a:rPr lang="en-US" smtClean="0"/>
              <a:pPr/>
              <a:t>18</a:t>
            </a:fld>
            <a:endParaRPr lang="en-US" dirty="0"/>
          </a:p>
        </p:txBody>
      </p:sp>
    </p:spTree>
    <p:extLst>
      <p:ext uri="{BB962C8B-B14F-4D97-AF65-F5344CB8AC3E}">
        <p14:creationId xmlns:p14="http://schemas.microsoft.com/office/powerpoint/2010/main" val="2029090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Content Placeholder 8"/>
          <p:cNvSpPr>
            <a:spLocks noGrp="1"/>
          </p:cNvSpPr>
          <p:nvPr>
            <p:ph idx="1"/>
          </p:nvPr>
        </p:nvSpPr>
        <p:spPr/>
        <p:txBody>
          <a:bodyPr/>
          <a:lstStyle/>
          <a:p>
            <a:r>
              <a:rPr lang="en-US" dirty="0"/>
              <a:t>We’ve learned to identify:</a:t>
            </a:r>
          </a:p>
          <a:p>
            <a:pPr lvl="1">
              <a:spcBef>
                <a:spcPts val="1800"/>
              </a:spcBef>
            </a:pPr>
            <a:r>
              <a:rPr lang="en-US" dirty="0"/>
              <a:t>Business gross income</a:t>
            </a:r>
          </a:p>
          <a:p>
            <a:pPr lvl="1">
              <a:spcBef>
                <a:spcPts val="1800"/>
              </a:spcBef>
            </a:pPr>
            <a:r>
              <a:rPr lang="en-US" dirty="0"/>
              <a:t>Deductible expenses</a:t>
            </a:r>
          </a:p>
          <a:p>
            <a:pPr lvl="1">
              <a:spcBef>
                <a:spcPts val="1800"/>
              </a:spcBef>
            </a:pPr>
            <a:endParaRPr lang="en-US" dirty="0"/>
          </a:p>
          <a:p>
            <a:pPr>
              <a:spcBef>
                <a:spcPts val="1800"/>
              </a:spcBef>
            </a:pPr>
            <a:r>
              <a:rPr lang="en-US" dirty="0"/>
              <a:t>Now we need to match income and deductions to a specific period.</a:t>
            </a:r>
          </a:p>
          <a:p>
            <a:pPr lvl="1">
              <a:spcBef>
                <a:spcPts val="1800"/>
              </a:spcBef>
            </a:pPr>
            <a:r>
              <a:rPr lang="en-US" dirty="0"/>
              <a:t>Accounting methods match income and expense to a specific period.</a:t>
            </a:r>
          </a:p>
        </p:txBody>
      </p:sp>
      <p:sp>
        <p:nvSpPr>
          <p:cNvPr id="8" name="Title 7"/>
          <p:cNvSpPr>
            <a:spLocks noGrp="1"/>
          </p:cNvSpPr>
          <p:nvPr>
            <p:ph type="title"/>
          </p:nvPr>
        </p:nvSpPr>
        <p:spPr/>
        <p:txBody>
          <a:bodyPr/>
          <a:lstStyle/>
          <a:p>
            <a:r>
              <a:rPr lang="en-US" dirty="0"/>
              <a:t>Accounting for Taxable Income</a:t>
            </a:r>
          </a:p>
        </p:txBody>
      </p:sp>
      <p:sp>
        <p:nvSpPr>
          <p:cNvPr id="4" name="Slide Number Placeholder 3">
            <a:extLst>
              <a:ext uri="{FF2B5EF4-FFF2-40B4-BE49-F238E27FC236}">
                <a16:creationId xmlns:a16="http://schemas.microsoft.com/office/drawing/2014/main" id="{1DB7E097-051B-4C8E-8782-67EFD2683F70}"/>
              </a:ext>
            </a:extLst>
          </p:cNvPr>
          <p:cNvSpPr>
            <a:spLocks noGrp="1"/>
          </p:cNvSpPr>
          <p:nvPr>
            <p:ph type="sldNum" sz="quarter" idx="10"/>
          </p:nvPr>
        </p:nvSpPr>
        <p:spPr/>
        <p:txBody>
          <a:bodyPr/>
          <a:lstStyle/>
          <a:p>
            <a:r>
              <a:rPr lang="en-US" dirty="0"/>
              <a:t>01-</a:t>
            </a:r>
            <a:fld id="{847A6AB7-ED92-4CC2-895B-E46908831F7A}" type="slidenum">
              <a:rPr lang="en-US" smtClean="0"/>
              <a:pPr/>
              <a:t>19</a:t>
            </a:fld>
            <a:endParaRPr lang="en-US" dirty="0"/>
          </a:p>
        </p:txBody>
      </p:sp>
    </p:spTree>
    <p:extLst>
      <p:ext uri="{BB962C8B-B14F-4D97-AF65-F5344CB8AC3E}">
        <p14:creationId xmlns:p14="http://schemas.microsoft.com/office/powerpoint/2010/main" val="20922745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Content Placeholder 7"/>
          <p:cNvSpPr>
            <a:spLocks noGrp="1"/>
          </p:cNvSpPr>
          <p:nvPr>
            <p:ph idx="1"/>
          </p:nvPr>
        </p:nvSpPr>
        <p:spPr/>
        <p:txBody>
          <a:bodyPr/>
          <a:lstStyle/>
          <a:p>
            <a:pPr marL="514350" indent="-514350">
              <a:buFont typeface="+mj-lt"/>
              <a:buAutoNum type="arabicPeriod"/>
            </a:pPr>
            <a:r>
              <a:rPr lang="en-US" dirty="0"/>
              <a:t>Identify common business deductions. </a:t>
            </a:r>
          </a:p>
          <a:p>
            <a:pPr marL="514350" indent="-514350">
              <a:buFont typeface="+mj-lt"/>
              <a:buAutoNum type="arabicPeriod"/>
            </a:pPr>
            <a:r>
              <a:rPr lang="en-US" dirty="0"/>
              <a:t>Determine the limits on deducting business expenses. </a:t>
            </a:r>
          </a:p>
          <a:p>
            <a:pPr marL="514350" indent="-514350">
              <a:buFont typeface="+mj-lt"/>
              <a:buAutoNum type="arabicPeriod"/>
            </a:pPr>
            <a:r>
              <a:rPr lang="en-US" dirty="0"/>
              <a:t>Describe accounting periods available to businesses. </a:t>
            </a:r>
          </a:p>
          <a:p>
            <a:pPr marL="514350" indent="-514350">
              <a:buFont typeface="+mj-lt"/>
              <a:buAutoNum type="arabicPeriod"/>
            </a:pPr>
            <a:r>
              <a:rPr lang="en-US" dirty="0"/>
              <a:t>Apply cash and accrual methods to determine business income and expense deductions.</a:t>
            </a:r>
          </a:p>
        </p:txBody>
      </p:sp>
      <p:sp>
        <p:nvSpPr>
          <p:cNvPr id="7" name="Title 6"/>
          <p:cNvSpPr>
            <a:spLocks noGrp="1"/>
          </p:cNvSpPr>
          <p:nvPr>
            <p:ph type="title"/>
          </p:nvPr>
        </p:nvSpPr>
        <p:spPr/>
        <p:txBody>
          <a:bodyPr/>
          <a:lstStyle/>
          <a:p>
            <a:r>
              <a:rPr lang="en-US" altLang="en-US" dirty="0"/>
              <a:t>Learning Objectives</a:t>
            </a:r>
            <a:endParaRPr lang="en-US" dirty="0"/>
          </a:p>
        </p:txBody>
      </p:sp>
      <p:sp>
        <p:nvSpPr>
          <p:cNvPr id="4" name="Slide Number Placeholder 3">
            <a:extLst>
              <a:ext uri="{FF2B5EF4-FFF2-40B4-BE49-F238E27FC236}">
                <a16:creationId xmlns:a16="http://schemas.microsoft.com/office/drawing/2014/main" id="{058F1BF5-BC22-4E4C-968D-170A6C1CE338}"/>
              </a:ext>
            </a:extLst>
          </p:cNvPr>
          <p:cNvSpPr>
            <a:spLocks noGrp="1"/>
          </p:cNvSpPr>
          <p:nvPr>
            <p:ph type="sldNum" sz="quarter" idx="10"/>
          </p:nvPr>
        </p:nvSpPr>
        <p:spPr/>
        <p:txBody>
          <a:bodyPr/>
          <a:lstStyle/>
          <a:p>
            <a:r>
              <a:rPr lang="en-US" dirty="0"/>
              <a:t>01-</a:t>
            </a:r>
            <a:fld id="{847A6AB7-ED92-4CC2-895B-E46908831F7A}" type="slidenum">
              <a:rPr lang="en-US" smtClean="0"/>
              <a:pPr/>
              <a:t>2</a:t>
            </a:fld>
            <a:endParaRPr lang="en-US" dirty="0"/>
          </a:p>
        </p:txBody>
      </p:sp>
    </p:spTree>
    <p:extLst>
      <p:ext uri="{BB962C8B-B14F-4D97-AF65-F5344CB8AC3E}">
        <p14:creationId xmlns:p14="http://schemas.microsoft.com/office/powerpoint/2010/main" val="51999378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lstStyle/>
          <a:p>
            <a:r>
              <a:rPr lang="en-US" dirty="0"/>
              <a:t>Annual period</a:t>
            </a:r>
          </a:p>
          <a:p>
            <a:pPr lvl="1"/>
            <a:r>
              <a:rPr lang="en-US" dirty="0"/>
              <a:t>Full tax year is 12 months long.</a:t>
            </a:r>
          </a:p>
          <a:p>
            <a:pPr lvl="1"/>
            <a:r>
              <a:rPr lang="en-US" dirty="0"/>
              <a:t>Short tax year is &lt; 12 months.</a:t>
            </a:r>
          </a:p>
          <a:p>
            <a:pPr>
              <a:spcBef>
                <a:spcPts val="1800"/>
              </a:spcBef>
            </a:pPr>
            <a:r>
              <a:rPr lang="en-US" dirty="0"/>
              <a:t>Year-ends</a:t>
            </a:r>
          </a:p>
          <a:p>
            <a:pPr lvl="1"/>
            <a:r>
              <a:rPr lang="en-US" dirty="0"/>
              <a:t>Calendar year ends 12/31.</a:t>
            </a:r>
          </a:p>
          <a:p>
            <a:pPr lvl="1"/>
            <a:r>
              <a:rPr lang="en-US" dirty="0"/>
              <a:t>Fiscal year-end depends upon choice:</a:t>
            </a:r>
          </a:p>
          <a:p>
            <a:pPr lvl="2"/>
            <a:r>
              <a:rPr lang="en-US" dirty="0"/>
              <a:t>Last day of a month (not December)</a:t>
            </a:r>
          </a:p>
          <a:p>
            <a:pPr lvl="2"/>
            <a:r>
              <a:rPr lang="en-US" dirty="0"/>
              <a:t>52/53-week year-end is the same day of a specific month</a:t>
            </a:r>
          </a:p>
        </p:txBody>
      </p:sp>
      <p:sp>
        <p:nvSpPr>
          <p:cNvPr id="3" name="Title 2"/>
          <p:cNvSpPr>
            <a:spLocks noGrp="1"/>
          </p:cNvSpPr>
          <p:nvPr>
            <p:ph type="title"/>
          </p:nvPr>
        </p:nvSpPr>
        <p:spPr/>
        <p:txBody>
          <a:bodyPr/>
          <a:lstStyle/>
          <a:p>
            <a:r>
              <a:rPr lang="en-US" dirty="0"/>
              <a:t>Accounting Periods</a:t>
            </a:r>
          </a:p>
        </p:txBody>
      </p:sp>
      <p:sp>
        <p:nvSpPr>
          <p:cNvPr id="6" name="Slide Number Placeholder 5">
            <a:extLst>
              <a:ext uri="{FF2B5EF4-FFF2-40B4-BE49-F238E27FC236}">
                <a16:creationId xmlns:a16="http://schemas.microsoft.com/office/drawing/2014/main" id="{944AAF2F-5CA8-439F-B8BA-EE13F115940D}"/>
              </a:ext>
            </a:extLst>
          </p:cNvPr>
          <p:cNvSpPr>
            <a:spLocks noGrp="1"/>
          </p:cNvSpPr>
          <p:nvPr>
            <p:ph type="sldNum" sz="quarter" idx="10"/>
          </p:nvPr>
        </p:nvSpPr>
        <p:spPr/>
        <p:txBody>
          <a:bodyPr/>
          <a:lstStyle/>
          <a:p>
            <a:r>
              <a:rPr lang="en-US" dirty="0"/>
              <a:t>01-</a:t>
            </a:r>
            <a:fld id="{847A6AB7-ED92-4CC2-895B-E46908831F7A}" type="slidenum">
              <a:rPr lang="en-US" smtClean="0"/>
              <a:pPr/>
              <a:t>20</a:t>
            </a:fld>
            <a:endParaRPr lang="en-US" dirty="0"/>
          </a:p>
        </p:txBody>
      </p:sp>
    </p:spTree>
    <p:extLst>
      <p:ext uri="{BB962C8B-B14F-4D97-AF65-F5344CB8AC3E}">
        <p14:creationId xmlns:p14="http://schemas.microsoft.com/office/powerpoint/2010/main" val="398210937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lstStyle/>
          <a:p>
            <a:r>
              <a:rPr lang="en-US" dirty="0"/>
              <a:t>Proprietorships—same as proprietor’s year-end</a:t>
            </a:r>
          </a:p>
          <a:p>
            <a:r>
              <a:rPr lang="en-US" dirty="0"/>
              <a:t>C corporations and individuals—choice made on first tax return and is consistent with book accounting period</a:t>
            </a:r>
          </a:p>
          <a:p>
            <a:r>
              <a:rPr lang="en-US" dirty="0"/>
              <a:t>Flow-through entities—a “required” tax year</a:t>
            </a:r>
          </a:p>
          <a:p>
            <a:pPr lvl="1"/>
            <a:r>
              <a:rPr lang="en-US" dirty="0"/>
              <a:t>Match to owners’ period (multiple owners for partnerships so this can be complicated)</a:t>
            </a:r>
          </a:p>
        </p:txBody>
      </p:sp>
      <p:sp>
        <p:nvSpPr>
          <p:cNvPr id="3" name="Title 2"/>
          <p:cNvSpPr>
            <a:spLocks noGrp="1"/>
          </p:cNvSpPr>
          <p:nvPr>
            <p:ph type="title"/>
          </p:nvPr>
        </p:nvSpPr>
        <p:spPr/>
        <p:txBody>
          <a:bodyPr/>
          <a:lstStyle/>
          <a:p>
            <a:r>
              <a:rPr lang="en-US" dirty="0"/>
              <a:t>Choosing an Accounting Period</a:t>
            </a:r>
          </a:p>
        </p:txBody>
      </p:sp>
      <p:sp>
        <p:nvSpPr>
          <p:cNvPr id="6" name="Slide Number Placeholder 5">
            <a:extLst>
              <a:ext uri="{FF2B5EF4-FFF2-40B4-BE49-F238E27FC236}">
                <a16:creationId xmlns:a16="http://schemas.microsoft.com/office/drawing/2014/main" id="{83E0C21F-D92F-4E62-AD5F-63DAC2C3315F}"/>
              </a:ext>
            </a:extLst>
          </p:cNvPr>
          <p:cNvSpPr>
            <a:spLocks noGrp="1"/>
          </p:cNvSpPr>
          <p:nvPr>
            <p:ph type="sldNum" sz="quarter" idx="10"/>
          </p:nvPr>
        </p:nvSpPr>
        <p:spPr/>
        <p:txBody>
          <a:bodyPr/>
          <a:lstStyle/>
          <a:p>
            <a:r>
              <a:rPr lang="en-US" dirty="0"/>
              <a:t>01-</a:t>
            </a:r>
            <a:fld id="{847A6AB7-ED92-4CC2-895B-E46908831F7A}" type="slidenum">
              <a:rPr lang="en-US" smtClean="0"/>
              <a:pPr/>
              <a:t>21</a:t>
            </a:fld>
            <a:endParaRPr lang="en-US" dirty="0"/>
          </a:p>
        </p:txBody>
      </p:sp>
    </p:spTree>
    <p:extLst>
      <p:ext uri="{BB962C8B-B14F-4D97-AF65-F5344CB8AC3E}">
        <p14:creationId xmlns:p14="http://schemas.microsoft.com/office/powerpoint/2010/main" val="211563443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lstStyle/>
          <a:p>
            <a:r>
              <a:rPr lang="en-US" dirty="0"/>
              <a:t>Financial and Tax Accounting Methods</a:t>
            </a:r>
          </a:p>
          <a:p>
            <a:pPr lvl="1">
              <a:spcBef>
                <a:spcPts val="1800"/>
              </a:spcBef>
            </a:pPr>
            <a:r>
              <a:rPr lang="en-US" dirty="0"/>
              <a:t>In reporting financial statement income, businesses have incentives to select accounting methods permissible under GAAP that </a:t>
            </a:r>
            <a:r>
              <a:rPr lang="en-US" i="1" dirty="0"/>
              <a:t>accelerate income </a:t>
            </a:r>
            <a:r>
              <a:rPr lang="en-US" dirty="0"/>
              <a:t>and </a:t>
            </a:r>
            <a:r>
              <a:rPr lang="en-US" i="1" dirty="0"/>
              <a:t>defer deductions</a:t>
            </a:r>
            <a:r>
              <a:rPr lang="en-US" dirty="0"/>
              <a:t>.</a:t>
            </a:r>
          </a:p>
          <a:p>
            <a:pPr lvl="1">
              <a:spcBef>
                <a:spcPts val="1800"/>
              </a:spcBef>
            </a:pPr>
            <a:r>
              <a:rPr lang="en-US" dirty="0"/>
              <a:t>In contrast, for tax planning purposes, businesses have incentives to choose account­ing methods that </a:t>
            </a:r>
            <a:r>
              <a:rPr lang="en-US" i="1" dirty="0"/>
              <a:t>defer income </a:t>
            </a:r>
            <a:r>
              <a:rPr lang="en-US" dirty="0"/>
              <a:t>and </a:t>
            </a:r>
            <a:r>
              <a:rPr lang="en-US" i="1" dirty="0"/>
              <a:t>accelerate deductions</a:t>
            </a:r>
            <a:r>
              <a:rPr lang="en-US" dirty="0"/>
              <a:t>.</a:t>
            </a:r>
          </a:p>
        </p:txBody>
      </p:sp>
      <p:sp>
        <p:nvSpPr>
          <p:cNvPr id="3" name="Title 2" descr=" alt text should be placed here"/>
          <p:cNvSpPr>
            <a:spLocks noGrp="1"/>
          </p:cNvSpPr>
          <p:nvPr>
            <p:ph type="title"/>
          </p:nvPr>
        </p:nvSpPr>
        <p:spPr/>
        <p:txBody>
          <a:bodyPr/>
          <a:lstStyle/>
          <a:p>
            <a:r>
              <a:rPr lang="en-US" dirty="0"/>
              <a:t>Accounting Methods (1 of 2)</a:t>
            </a:r>
          </a:p>
        </p:txBody>
      </p:sp>
      <p:sp>
        <p:nvSpPr>
          <p:cNvPr id="6" name="Slide Number Placeholder 5">
            <a:extLst>
              <a:ext uri="{FF2B5EF4-FFF2-40B4-BE49-F238E27FC236}">
                <a16:creationId xmlns:a16="http://schemas.microsoft.com/office/drawing/2014/main" id="{8DDB8900-3199-4135-AEBF-F6013AA329B6}"/>
              </a:ext>
            </a:extLst>
          </p:cNvPr>
          <p:cNvSpPr>
            <a:spLocks noGrp="1"/>
          </p:cNvSpPr>
          <p:nvPr>
            <p:ph type="sldNum" sz="quarter" idx="10"/>
          </p:nvPr>
        </p:nvSpPr>
        <p:spPr/>
        <p:txBody>
          <a:bodyPr/>
          <a:lstStyle/>
          <a:p>
            <a:r>
              <a:rPr lang="en-US" dirty="0"/>
              <a:t>01-</a:t>
            </a:r>
            <a:fld id="{847A6AB7-ED92-4CC2-895B-E46908831F7A}" type="slidenum">
              <a:rPr lang="en-US" smtClean="0"/>
              <a:pPr/>
              <a:t>22</a:t>
            </a:fld>
            <a:endParaRPr lang="en-US" dirty="0"/>
          </a:p>
        </p:txBody>
      </p:sp>
    </p:spTree>
    <p:extLst>
      <p:ext uri="{BB962C8B-B14F-4D97-AF65-F5344CB8AC3E}">
        <p14:creationId xmlns:p14="http://schemas.microsoft.com/office/powerpoint/2010/main" val="272887431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a:t>Permissible “overall” methods</a:t>
            </a:r>
          </a:p>
          <a:p>
            <a:pPr lvl="1">
              <a:spcBef>
                <a:spcPts val="1800"/>
              </a:spcBef>
            </a:pPr>
            <a:r>
              <a:rPr lang="en-US" b="1" dirty="0"/>
              <a:t>Cash:</a:t>
            </a:r>
            <a:r>
              <a:rPr lang="en-US" dirty="0"/>
              <a:t> recognize income when received</a:t>
            </a:r>
          </a:p>
          <a:p>
            <a:pPr lvl="1">
              <a:spcBef>
                <a:spcPts val="1800"/>
              </a:spcBef>
            </a:pPr>
            <a:r>
              <a:rPr lang="en-US" b="1" dirty="0"/>
              <a:t>Accrual:</a:t>
            </a:r>
            <a:r>
              <a:rPr lang="en-US" dirty="0"/>
              <a:t> recognize income when earned or received (whichever is first generally)</a:t>
            </a:r>
          </a:p>
          <a:p>
            <a:pPr>
              <a:spcBef>
                <a:spcPts val="1800"/>
              </a:spcBef>
            </a:pPr>
            <a:r>
              <a:rPr lang="en-US" dirty="0"/>
              <a:t>Large corporations and partnerships with corporate partners must use accrual.</a:t>
            </a:r>
          </a:p>
          <a:p>
            <a:pPr lvl="1">
              <a:spcBef>
                <a:spcPts val="1800"/>
              </a:spcBef>
            </a:pPr>
            <a:r>
              <a:rPr lang="en-US" dirty="0"/>
              <a:t>Taxpayers that satisfy the gross receipts test can elect the cash method.</a:t>
            </a:r>
          </a:p>
        </p:txBody>
      </p:sp>
      <p:sp>
        <p:nvSpPr>
          <p:cNvPr id="3" name="Title 2"/>
          <p:cNvSpPr>
            <a:spLocks noGrp="1"/>
          </p:cNvSpPr>
          <p:nvPr>
            <p:ph type="title"/>
          </p:nvPr>
        </p:nvSpPr>
        <p:spPr/>
        <p:txBody>
          <a:bodyPr/>
          <a:lstStyle/>
          <a:p>
            <a:r>
              <a:rPr lang="en-US" dirty="0"/>
              <a:t>Accounting Methods (2 of 2)</a:t>
            </a:r>
          </a:p>
        </p:txBody>
      </p:sp>
      <p:sp>
        <p:nvSpPr>
          <p:cNvPr id="6" name="Slide Number Placeholder 5">
            <a:extLst>
              <a:ext uri="{FF2B5EF4-FFF2-40B4-BE49-F238E27FC236}">
                <a16:creationId xmlns:a16="http://schemas.microsoft.com/office/drawing/2014/main" id="{1E52C010-967D-47E3-AA5E-D2C7572E93BA}"/>
              </a:ext>
            </a:extLst>
          </p:cNvPr>
          <p:cNvSpPr>
            <a:spLocks noGrp="1"/>
          </p:cNvSpPr>
          <p:nvPr>
            <p:ph type="sldNum" sz="quarter" idx="10"/>
          </p:nvPr>
        </p:nvSpPr>
        <p:spPr/>
        <p:txBody>
          <a:bodyPr/>
          <a:lstStyle/>
          <a:p>
            <a:r>
              <a:rPr lang="en-US" dirty="0"/>
              <a:t>01-</a:t>
            </a:r>
            <a:fld id="{847A6AB7-ED92-4CC2-895B-E46908831F7A}" type="slidenum">
              <a:rPr lang="en-US" smtClean="0"/>
              <a:pPr/>
              <a:t>23</a:t>
            </a:fld>
            <a:endParaRPr lang="en-US" dirty="0"/>
          </a:p>
        </p:txBody>
      </p:sp>
    </p:spTree>
    <p:extLst>
      <p:ext uri="{BB962C8B-B14F-4D97-AF65-F5344CB8AC3E}">
        <p14:creationId xmlns:p14="http://schemas.microsoft.com/office/powerpoint/2010/main" val="218429094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lstStyle/>
          <a:p>
            <a:r>
              <a:rPr lang="en-US" dirty="0"/>
              <a:t>Income recognized when actually or constructively received.</a:t>
            </a:r>
          </a:p>
          <a:p>
            <a:r>
              <a:rPr lang="en-US" dirty="0"/>
              <a:t>Expenses recognized when paid.</a:t>
            </a:r>
          </a:p>
          <a:p>
            <a:r>
              <a:rPr lang="en-US" dirty="0"/>
              <a:t>Pros and cons</a:t>
            </a:r>
          </a:p>
          <a:p>
            <a:pPr lvl="1"/>
            <a:r>
              <a:rPr lang="en-US" dirty="0"/>
              <a:t>Flexible</a:t>
            </a:r>
          </a:p>
          <a:p>
            <a:pPr lvl="1"/>
            <a:r>
              <a:rPr lang="en-US" dirty="0"/>
              <a:t>Simple and relatively inexpensive</a:t>
            </a:r>
          </a:p>
          <a:p>
            <a:pPr lvl="1"/>
            <a:r>
              <a:rPr lang="en-US" dirty="0"/>
              <a:t>Poor matching of income and expense</a:t>
            </a:r>
          </a:p>
          <a:p>
            <a:pPr lvl="1"/>
            <a:r>
              <a:rPr lang="en-US" dirty="0"/>
              <a:t>Can use accrual for some accounts (hybrid)</a:t>
            </a:r>
          </a:p>
          <a:p>
            <a:pPr lvl="1"/>
            <a:r>
              <a:rPr lang="en-US" dirty="0"/>
              <a:t>Can be used by taxpayers who satisfy the gross receipts test</a:t>
            </a:r>
          </a:p>
        </p:txBody>
      </p:sp>
      <p:sp>
        <p:nvSpPr>
          <p:cNvPr id="3" name="Title 2"/>
          <p:cNvSpPr>
            <a:spLocks noGrp="1"/>
          </p:cNvSpPr>
          <p:nvPr>
            <p:ph type="title"/>
          </p:nvPr>
        </p:nvSpPr>
        <p:spPr/>
        <p:txBody>
          <a:bodyPr/>
          <a:lstStyle/>
          <a:p>
            <a:r>
              <a:rPr lang="en-US" dirty="0"/>
              <a:t>Cash Method</a:t>
            </a:r>
          </a:p>
        </p:txBody>
      </p:sp>
      <p:sp>
        <p:nvSpPr>
          <p:cNvPr id="6" name="Slide Number Placeholder 5">
            <a:extLst>
              <a:ext uri="{FF2B5EF4-FFF2-40B4-BE49-F238E27FC236}">
                <a16:creationId xmlns:a16="http://schemas.microsoft.com/office/drawing/2014/main" id="{148A01A2-3112-443C-AD58-BBA2EB215DA5}"/>
              </a:ext>
            </a:extLst>
          </p:cNvPr>
          <p:cNvSpPr>
            <a:spLocks noGrp="1"/>
          </p:cNvSpPr>
          <p:nvPr>
            <p:ph type="sldNum" sz="quarter" idx="10"/>
          </p:nvPr>
        </p:nvSpPr>
        <p:spPr/>
        <p:txBody>
          <a:bodyPr/>
          <a:lstStyle/>
          <a:p>
            <a:r>
              <a:rPr lang="en-US" dirty="0"/>
              <a:t>01-</a:t>
            </a:r>
            <a:fld id="{847A6AB7-ED92-4CC2-895B-E46908831F7A}" type="slidenum">
              <a:rPr lang="en-US" smtClean="0"/>
              <a:pPr/>
              <a:t>24</a:t>
            </a:fld>
            <a:endParaRPr lang="en-US" dirty="0"/>
          </a:p>
        </p:txBody>
      </p:sp>
    </p:spTree>
    <p:extLst>
      <p:ext uri="{BB962C8B-B14F-4D97-AF65-F5344CB8AC3E}">
        <p14:creationId xmlns:p14="http://schemas.microsoft.com/office/powerpoint/2010/main" val="327691752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295400"/>
            <a:ext cx="8229600" cy="4893152"/>
          </a:xfrm>
        </p:spPr>
        <p:txBody>
          <a:bodyPr/>
          <a:lstStyle/>
          <a:p>
            <a:r>
              <a:rPr lang="en-US" dirty="0"/>
              <a:t>Income is recognized when earned or received.</a:t>
            </a:r>
          </a:p>
          <a:p>
            <a:pPr lvl="1"/>
            <a:r>
              <a:rPr lang="en-US" dirty="0"/>
              <a:t>All-events test—recognize income when all the events have occurred that fix the right to receive such income and </a:t>
            </a:r>
          </a:p>
          <a:p>
            <a:pPr lvl="1"/>
            <a:r>
              <a:rPr lang="en-US" dirty="0"/>
              <a:t>The amount can be determined with reasonable accuracy</a:t>
            </a:r>
          </a:p>
          <a:p>
            <a:r>
              <a:rPr lang="en-US" dirty="0"/>
              <a:t>Recognize on the earliest of these dates:</a:t>
            </a:r>
          </a:p>
          <a:p>
            <a:pPr lvl="1"/>
            <a:r>
              <a:rPr lang="en-US" dirty="0"/>
              <a:t>Complete service or sale</a:t>
            </a:r>
          </a:p>
          <a:p>
            <a:pPr lvl="1"/>
            <a:r>
              <a:rPr lang="en-US" dirty="0"/>
              <a:t>Payment is due</a:t>
            </a:r>
          </a:p>
          <a:p>
            <a:pPr lvl="1"/>
            <a:r>
              <a:rPr lang="en-US" dirty="0"/>
              <a:t>Payment is received</a:t>
            </a:r>
          </a:p>
        </p:txBody>
      </p:sp>
      <p:sp>
        <p:nvSpPr>
          <p:cNvPr id="3" name="Title 2"/>
          <p:cNvSpPr>
            <a:spLocks noGrp="1"/>
          </p:cNvSpPr>
          <p:nvPr>
            <p:ph type="title"/>
          </p:nvPr>
        </p:nvSpPr>
        <p:spPr/>
        <p:txBody>
          <a:bodyPr/>
          <a:lstStyle/>
          <a:p>
            <a:r>
              <a:rPr lang="en-US" dirty="0"/>
              <a:t>Accrual Income</a:t>
            </a:r>
          </a:p>
        </p:txBody>
      </p:sp>
      <p:sp>
        <p:nvSpPr>
          <p:cNvPr id="6" name="Slide Number Placeholder 5">
            <a:extLst>
              <a:ext uri="{FF2B5EF4-FFF2-40B4-BE49-F238E27FC236}">
                <a16:creationId xmlns:a16="http://schemas.microsoft.com/office/drawing/2014/main" id="{955ADD4F-9D70-4C79-B7B9-2E605442A713}"/>
              </a:ext>
            </a:extLst>
          </p:cNvPr>
          <p:cNvSpPr>
            <a:spLocks noGrp="1"/>
          </p:cNvSpPr>
          <p:nvPr>
            <p:ph type="sldNum" sz="quarter" idx="10"/>
          </p:nvPr>
        </p:nvSpPr>
        <p:spPr/>
        <p:txBody>
          <a:bodyPr/>
          <a:lstStyle/>
          <a:p>
            <a:r>
              <a:rPr lang="en-US" dirty="0"/>
              <a:t>01-</a:t>
            </a:r>
            <a:fld id="{847A6AB7-ED92-4CC2-895B-E46908831F7A}" type="slidenum">
              <a:rPr lang="en-US" smtClean="0"/>
              <a:pPr/>
              <a:t>25</a:t>
            </a:fld>
            <a:endParaRPr lang="en-US" dirty="0"/>
          </a:p>
        </p:txBody>
      </p:sp>
    </p:spTree>
    <p:extLst>
      <p:ext uri="{BB962C8B-B14F-4D97-AF65-F5344CB8AC3E}">
        <p14:creationId xmlns:p14="http://schemas.microsoft.com/office/powerpoint/2010/main" val="306094518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r>
              <a:rPr lang="en-US" dirty="0"/>
              <a:t>Ben provides consulting services and bills Ace for $12,000. Ace disputes the amount, claiming that $8,000 is the proper amount.</a:t>
            </a:r>
          </a:p>
          <a:p>
            <a:pPr marL="0" indent="0">
              <a:buNone/>
            </a:pPr>
            <a:endParaRPr lang="en-US" sz="2400" dirty="0"/>
          </a:p>
          <a:p>
            <a:pPr marL="0" indent="0">
              <a:buNone/>
            </a:pPr>
            <a:r>
              <a:rPr lang="en-US" dirty="0"/>
              <a:t>How much income should Ben recognize under the accrual method this year?</a:t>
            </a:r>
          </a:p>
          <a:p>
            <a:pPr marL="0" indent="0">
              <a:buNone/>
            </a:pPr>
            <a:endParaRPr lang="en-US" sz="2400" dirty="0"/>
          </a:p>
          <a:p>
            <a:pPr marL="0" indent="0">
              <a:buNone/>
            </a:pPr>
            <a:r>
              <a:rPr lang="en-US" dirty="0"/>
              <a:t>$ ________</a:t>
            </a:r>
          </a:p>
        </p:txBody>
      </p:sp>
      <p:sp>
        <p:nvSpPr>
          <p:cNvPr id="2" name="Title 1"/>
          <p:cNvSpPr>
            <a:spLocks noGrp="1"/>
          </p:cNvSpPr>
          <p:nvPr>
            <p:ph type="title"/>
          </p:nvPr>
        </p:nvSpPr>
        <p:spPr/>
        <p:txBody>
          <a:bodyPr/>
          <a:lstStyle/>
          <a:p>
            <a:r>
              <a:rPr lang="en-US" dirty="0"/>
              <a:t>Accrual Question</a:t>
            </a:r>
          </a:p>
        </p:txBody>
      </p:sp>
      <p:sp>
        <p:nvSpPr>
          <p:cNvPr id="6" name="Slide Number Placeholder 5">
            <a:extLst>
              <a:ext uri="{FF2B5EF4-FFF2-40B4-BE49-F238E27FC236}">
                <a16:creationId xmlns:a16="http://schemas.microsoft.com/office/drawing/2014/main" id="{1C38D99F-87DC-416B-B2AD-6930C5B8387B}"/>
              </a:ext>
            </a:extLst>
          </p:cNvPr>
          <p:cNvSpPr>
            <a:spLocks noGrp="1"/>
          </p:cNvSpPr>
          <p:nvPr>
            <p:ph type="sldNum" sz="quarter" idx="10"/>
          </p:nvPr>
        </p:nvSpPr>
        <p:spPr/>
        <p:txBody>
          <a:bodyPr/>
          <a:lstStyle/>
          <a:p>
            <a:r>
              <a:rPr lang="en-US" dirty="0"/>
              <a:t>01-</a:t>
            </a:r>
            <a:fld id="{847A6AB7-ED92-4CC2-895B-E46908831F7A}" type="slidenum">
              <a:rPr lang="en-US" smtClean="0"/>
              <a:pPr/>
              <a:t>26</a:t>
            </a:fld>
            <a:endParaRPr lang="en-US" dirty="0"/>
          </a:p>
        </p:txBody>
      </p:sp>
    </p:spTree>
    <p:extLst>
      <p:ext uri="{BB962C8B-B14F-4D97-AF65-F5344CB8AC3E}">
        <p14:creationId xmlns:p14="http://schemas.microsoft.com/office/powerpoint/2010/main" val="123074145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spcBef>
                <a:spcPts val="1800"/>
              </a:spcBef>
            </a:pPr>
            <a:r>
              <a:rPr lang="en-US" dirty="0"/>
              <a:t>Advance payments for goods and services</a:t>
            </a:r>
          </a:p>
          <a:p>
            <a:pPr lvl="1">
              <a:spcBef>
                <a:spcPts val="1800"/>
              </a:spcBef>
            </a:pPr>
            <a:r>
              <a:rPr lang="en-US" dirty="0"/>
              <a:t>Allowed to defer recognition for one year unless income is earned or recognized for financial records.</a:t>
            </a:r>
          </a:p>
          <a:p>
            <a:pPr lvl="1">
              <a:spcBef>
                <a:spcPts val="1800"/>
              </a:spcBef>
            </a:pPr>
            <a:r>
              <a:rPr lang="en-US" dirty="0"/>
              <a:t>Not applicable to payments relating to rent or interest income.</a:t>
            </a:r>
          </a:p>
          <a:p>
            <a:pPr lvl="1">
              <a:spcBef>
                <a:spcPts val="1800"/>
              </a:spcBef>
            </a:pPr>
            <a:r>
              <a:rPr lang="en-US" dirty="0"/>
              <a:t>This is an accounting method election that cannot be changed without the permission of the IRS.</a:t>
            </a:r>
          </a:p>
        </p:txBody>
      </p:sp>
      <p:sp>
        <p:nvSpPr>
          <p:cNvPr id="2" name="Title 1"/>
          <p:cNvSpPr>
            <a:spLocks noGrp="1"/>
          </p:cNvSpPr>
          <p:nvPr>
            <p:ph type="title"/>
          </p:nvPr>
        </p:nvSpPr>
        <p:spPr/>
        <p:txBody>
          <a:bodyPr/>
          <a:lstStyle/>
          <a:p>
            <a:r>
              <a:rPr lang="en-US" dirty="0"/>
              <a:t>Accrual—Prepaid Income</a:t>
            </a:r>
          </a:p>
        </p:txBody>
      </p:sp>
      <p:sp>
        <p:nvSpPr>
          <p:cNvPr id="6" name="Slide Number Placeholder 5">
            <a:extLst>
              <a:ext uri="{FF2B5EF4-FFF2-40B4-BE49-F238E27FC236}">
                <a16:creationId xmlns:a16="http://schemas.microsoft.com/office/drawing/2014/main" id="{B944D5A1-679B-4F25-B62C-73D50491AC58}"/>
              </a:ext>
            </a:extLst>
          </p:cNvPr>
          <p:cNvSpPr>
            <a:spLocks noGrp="1"/>
          </p:cNvSpPr>
          <p:nvPr>
            <p:ph type="sldNum" sz="quarter" idx="10"/>
          </p:nvPr>
        </p:nvSpPr>
        <p:spPr/>
        <p:txBody>
          <a:bodyPr/>
          <a:lstStyle/>
          <a:p>
            <a:r>
              <a:rPr lang="en-US" dirty="0"/>
              <a:t>01-</a:t>
            </a:r>
            <a:fld id="{847A6AB7-ED92-4CC2-895B-E46908831F7A}" type="slidenum">
              <a:rPr lang="en-US" smtClean="0"/>
              <a:pPr/>
              <a:t>27</a:t>
            </a:fld>
            <a:endParaRPr lang="en-US" dirty="0"/>
          </a:p>
        </p:txBody>
      </p:sp>
    </p:spTree>
    <p:extLst>
      <p:ext uri="{BB962C8B-B14F-4D97-AF65-F5344CB8AC3E}">
        <p14:creationId xmlns:p14="http://schemas.microsoft.com/office/powerpoint/2010/main" val="293831692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r>
              <a:rPr lang="en-US" sz="2600" dirty="0"/>
              <a:t>Ben provides dancing lessons. On September 30 of this year, he received $2,400 full payment for a two-year service contract.</a:t>
            </a:r>
          </a:p>
          <a:p>
            <a:endParaRPr lang="en-US" dirty="0"/>
          </a:p>
          <a:p>
            <a:r>
              <a:rPr lang="en-US" sz="2600" dirty="0"/>
              <a:t>What amount of income must Ben recognize</a:t>
            </a:r>
          </a:p>
          <a:p>
            <a:pPr lvl="1"/>
            <a:r>
              <a:rPr lang="en-US" dirty="0"/>
              <a:t>if he is on the cash method?</a:t>
            </a:r>
          </a:p>
          <a:p>
            <a:pPr lvl="1"/>
            <a:r>
              <a:rPr lang="en-US" dirty="0"/>
              <a:t>if he is on the accrual method?</a:t>
            </a:r>
          </a:p>
        </p:txBody>
      </p:sp>
      <p:sp>
        <p:nvSpPr>
          <p:cNvPr id="2" name="Title 1"/>
          <p:cNvSpPr>
            <a:spLocks noGrp="1"/>
          </p:cNvSpPr>
          <p:nvPr>
            <p:ph type="title"/>
          </p:nvPr>
        </p:nvSpPr>
        <p:spPr/>
        <p:txBody>
          <a:bodyPr/>
          <a:lstStyle/>
          <a:p>
            <a:r>
              <a:rPr lang="en-US" dirty="0"/>
              <a:t>Advance Payment Example</a:t>
            </a:r>
          </a:p>
        </p:txBody>
      </p:sp>
      <p:sp>
        <p:nvSpPr>
          <p:cNvPr id="6" name="Slide Number Placeholder 5">
            <a:extLst>
              <a:ext uri="{FF2B5EF4-FFF2-40B4-BE49-F238E27FC236}">
                <a16:creationId xmlns:a16="http://schemas.microsoft.com/office/drawing/2014/main" id="{B7B28165-2F01-4CBD-A065-A59DD7EAD58C}"/>
              </a:ext>
            </a:extLst>
          </p:cNvPr>
          <p:cNvSpPr>
            <a:spLocks noGrp="1"/>
          </p:cNvSpPr>
          <p:nvPr>
            <p:ph type="sldNum" sz="quarter" idx="10"/>
          </p:nvPr>
        </p:nvSpPr>
        <p:spPr/>
        <p:txBody>
          <a:bodyPr/>
          <a:lstStyle/>
          <a:p>
            <a:r>
              <a:rPr lang="en-US" dirty="0"/>
              <a:t>01-</a:t>
            </a:r>
            <a:fld id="{847A6AB7-ED92-4CC2-895B-E46908831F7A}" type="slidenum">
              <a:rPr lang="en-US" smtClean="0"/>
              <a:pPr/>
              <a:t>28</a:t>
            </a:fld>
            <a:endParaRPr lang="en-US" dirty="0"/>
          </a:p>
        </p:txBody>
      </p:sp>
    </p:spTree>
    <p:extLst>
      <p:ext uri="{BB962C8B-B14F-4D97-AF65-F5344CB8AC3E}">
        <p14:creationId xmlns:p14="http://schemas.microsoft.com/office/powerpoint/2010/main" val="1604331149"/>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spcBef>
                <a:spcPts val="1200"/>
              </a:spcBef>
            </a:pPr>
            <a:r>
              <a:rPr lang="en-US" sz="2400" dirty="0"/>
              <a:t>If Ben uses the cash method, he must recognize income as received—$2,400 this year.</a:t>
            </a:r>
          </a:p>
          <a:p>
            <a:pPr>
              <a:spcBef>
                <a:spcPts val="2400"/>
              </a:spcBef>
            </a:pPr>
            <a:r>
              <a:rPr lang="en-US" sz="2400" dirty="0"/>
              <a:t>If Ben uses the accrual method, then he can elect to defer advances for services for a year.</a:t>
            </a:r>
          </a:p>
          <a:p>
            <a:pPr lvl="1">
              <a:spcBef>
                <a:spcPts val="2400"/>
              </a:spcBef>
            </a:pPr>
            <a:r>
              <a:rPr lang="en-US" sz="2000" dirty="0"/>
              <a:t>This year Ben would recognize $300—the income earned from September 30 (3/24 × $2,400).</a:t>
            </a:r>
          </a:p>
          <a:p>
            <a:pPr lvl="1">
              <a:spcBef>
                <a:spcPts val="2400"/>
              </a:spcBef>
            </a:pPr>
            <a:r>
              <a:rPr lang="en-US" sz="2000" dirty="0"/>
              <a:t>Next year Ben would recognize the remaining $2,100—income can only be deferred one year.</a:t>
            </a:r>
          </a:p>
        </p:txBody>
      </p:sp>
      <p:sp>
        <p:nvSpPr>
          <p:cNvPr id="2" name="Title 1"/>
          <p:cNvSpPr>
            <a:spLocks noGrp="1"/>
          </p:cNvSpPr>
          <p:nvPr>
            <p:ph type="title"/>
          </p:nvPr>
        </p:nvSpPr>
        <p:spPr/>
        <p:txBody>
          <a:bodyPr/>
          <a:lstStyle/>
          <a:p>
            <a:r>
              <a:rPr lang="en-US" dirty="0"/>
              <a:t>Advance Payment Solution</a:t>
            </a:r>
          </a:p>
        </p:txBody>
      </p:sp>
      <p:sp>
        <p:nvSpPr>
          <p:cNvPr id="6" name="Slide Number Placeholder 5">
            <a:extLst>
              <a:ext uri="{FF2B5EF4-FFF2-40B4-BE49-F238E27FC236}">
                <a16:creationId xmlns:a16="http://schemas.microsoft.com/office/drawing/2014/main" id="{393D7D4D-A661-488F-B469-02295BB62ADB}"/>
              </a:ext>
            </a:extLst>
          </p:cNvPr>
          <p:cNvSpPr>
            <a:spLocks noGrp="1"/>
          </p:cNvSpPr>
          <p:nvPr>
            <p:ph type="sldNum" sz="quarter" idx="10"/>
          </p:nvPr>
        </p:nvSpPr>
        <p:spPr/>
        <p:txBody>
          <a:bodyPr/>
          <a:lstStyle/>
          <a:p>
            <a:r>
              <a:rPr lang="en-US" dirty="0"/>
              <a:t>01-</a:t>
            </a:r>
            <a:fld id="{847A6AB7-ED92-4CC2-895B-E46908831F7A}" type="slidenum">
              <a:rPr lang="en-US" smtClean="0"/>
              <a:pPr/>
              <a:t>29</a:t>
            </a:fld>
            <a:endParaRPr lang="en-US" dirty="0"/>
          </a:p>
        </p:txBody>
      </p:sp>
    </p:spTree>
    <p:extLst>
      <p:ext uri="{BB962C8B-B14F-4D97-AF65-F5344CB8AC3E}">
        <p14:creationId xmlns:p14="http://schemas.microsoft.com/office/powerpoint/2010/main" val="246202988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a:t>Gross receipts cannot exceed $29 million for the 3-year period preceding the current year.</a:t>
            </a:r>
          </a:p>
          <a:p>
            <a:pPr lvl="1"/>
            <a:r>
              <a:rPr lang="en-US" dirty="0"/>
              <a:t>Businesses without 3 years of data use the period for which gross receipts are available.</a:t>
            </a:r>
          </a:p>
          <a:p>
            <a:pPr lvl="1"/>
            <a:r>
              <a:rPr lang="en-US" dirty="0"/>
              <a:t>Gross receipts for short years must be annualized by multiplying by 12 and dividing the produce by the number of months in the short period.</a:t>
            </a:r>
          </a:p>
          <a:p>
            <a:pPr lvl="1"/>
            <a:r>
              <a:rPr lang="en-US" dirty="0"/>
              <a:t>Tax shelters never qualify under the gross receipts test.</a:t>
            </a:r>
          </a:p>
        </p:txBody>
      </p:sp>
      <p:sp>
        <p:nvSpPr>
          <p:cNvPr id="3" name="Title 2"/>
          <p:cNvSpPr>
            <a:spLocks noGrp="1"/>
          </p:cNvSpPr>
          <p:nvPr>
            <p:ph type="title"/>
          </p:nvPr>
        </p:nvSpPr>
        <p:spPr/>
        <p:txBody>
          <a:bodyPr/>
          <a:lstStyle/>
          <a:p>
            <a:r>
              <a:rPr lang="en-US" dirty="0"/>
              <a:t>Gross Receipts Test</a:t>
            </a:r>
          </a:p>
        </p:txBody>
      </p:sp>
      <p:sp>
        <p:nvSpPr>
          <p:cNvPr id="4" name="Slide Number Placeholder 3"/>
          <p:cNvSpPr>
            <a:spLocks noGrp="1"/>
          </p:cNvSpPr>
          <p:nvPr>
            <p:ph type="sldNum" sz="quarter" idx="10"/>
          </p:nvPr>
        </p:nvSpPr>
        <p:spPr/>
        <p:txBody>
          <a:bodyPr/>
          <a:lstStyle/>
          <a:p>
            <a:r>
              <a:rPr lang="en-US" dirty="0"/>
              <a:t>01-</a:t>
            </a:r>
            <a:fld id="{847A6AB7-ED92-4CC2-895B-E46908831F7A}" type="slidenum">
              <a:rPr lang="en-US" smtClean="0"/>
              <a:pPr/>
              <a:t>3</a:t>
            </a:fld>
            <a:endParaRPr lang="en-US" dirty="0"/>
          </a:p>
        </p:txBody>
      </p:sp>
    </p:spTree>
    <p:extLst>
      <p:ext uri="{BB962C8B-B14F-4D97-AF65-F5344CB8AC3E}">
        <p14:creationId xmlns:p14="http://schemas.microsoft.com/office/powerpoint/2010/main" val="50063488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r>
              <a:rPr lang="en-US" dirty="0"/>
              <a:t>Inventories must generally be accounted for under the accrual method if sales of goods constitute an income-producing factor.</a:t>
            </a:r>
          </a:p>
          <a:p>
            <a:pPr lvl="1"/>
            <a:r>
              <a:rPr lang="en-US" dirty="0"/>
              <a:t>Sales and purchases must be recorded using the accrual method.</a:t>
            </a:r>
          </a:p>
          <a:p>
            <a:pPr lvl="1"/>
            <a:r>
              <a:rPr lang="en-US" dirty="0"/>
              <a:t>The “hybrid” method applies to cash method taxpayers with inventory who use accrual for sales and purchases.</a:t>
            </a:r>
          </a:p>
          <a:p>
            <a:pPr lvl="1"/>
            <a:r>
              <a:rPr lang="en-US" dirty="0"/>
              <a:t>Taxpayers that qualify under the gross receipts test can opt to treat purchases of goods for sale as non-incidental materials or use the financial reporting inventory method.</a:t>
            </a:r>
          </a:p>
        </p:txBody>
      </p:sp>
      <p:sp>
        <p:nvSpPr>
          <p:cNvPr id="2" name="Title 1"/>
          <p:cNvSpPr>
            <a:spLocks noGrp="1"/>
          </p:cNvSpPr>
          <p:nvPr>
            <p:ph type="title"/>
          </p:nvPr>
        </p:nvSpPr>
        <p:spPr/>
        <p:txBody>
          <a:bodyPr/>
          <a:lstStyle/>
          <a:p>
            <a:r>
              <a:rPr lang="en-US" dirty="0"/>
              <a:t>Inventories</a:t>
            </a:r>
          </a:p>
        </p:txBody>
      </p:sp>
      <p:sp>
        <p:nvSpPr>
          <p:cNvPr id="6" name="Slide Number Placeholder 5">
            <a:extLst>
              <a:ext uri="{FF2B5EF4-FFF2-40B4-BE49-F238E27FC236}">
                <a16:creationId xmlns:a16="http://schemas.microsoft.com/office/drawing/2014/main" id="{ABE1B733-A887-4354-8C69-E85BB8D0A31D}"/>
              </a:ext>
            </a:extLst>
          </p:cNvPr>
          <p:cNvSpPr>
            <a:spLocks noGrp="1"/>
          </p:cNvSpPr>
          <p:nvPr>
            <p:ph type="sldNum" sz="quarter" idx="10"/>
          </p:nvPr>
        </p:nvSpPr>
        <p:spPr/>
        <p:txBody>
          <a:bodyPr/>
          <a:lstStyle/>
          <a:p>
            <a:r>
              <a:rPr lang="en-US" dirty="0"/>
              <a:t>01-</a:t>
            </a:r>
            <a:fld id="{847A6AB7-ED92-4CC2-895B-E46908831F7A}" type="slidenum">
              <a:rPr lang="en-US" smtClean="0"/>
              <a:pPr/>
              <a:t>30</a:t>
            </a:fld>
            <a:endParaRPr lang="en-US" dirty="0"/>
          </a:p>
        </p:txBody>
      </p:sp>
    </p:spTree>
    <p:extLst>
      <p:ext uri="{BB962C8B-B14F-4D97-AF65-F5344CB8AC3E}">
        <p14:creationId xmlns:p14="http://schemas.microsoft.com/office/powerpoint/2010/main" val="1635771496"/>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lstStyle/>
          <a:p>
            <a:r>
              <a:rPr lang="en-US" dirty="0"/>
              <a:t>Inventory (purchased or produced) must be accounted for using tax version of “full absorption” rules.</a:t>
            </a:r>
          </a:p>
          <a:p>
            <a:r>
              <a:rPr lang="en-US" dirty="0"/>
              <a:t>Indirect costs are allocated to inventories (not expensed).</a:t>
            </a:r>
          </a:p>
          <a:p>
            <a:r>
              <a:rPr lang="en-US" dirty="0"/>
              <a:t>Costs of selling, advertising, and research need not be capitalized.</a:t>
            </a:r>
          </a:p>
          <a:p>
            <a:r>
              <a:rPr lang="en-US" dirty="0"/>
              <a:t>Not required for businesses that qualify under the gross receipts test.</a:t>
            </a:r>
          </a:p>
        </p:txBody>
      </p:sp>
      <p:sp>
        <p:nvSpPr>
          <p:cNvPr id="2" name="Title 1"/>
          <p:cNvSpPr>
            <a:spLocks noGrp="1"/>
          </p:cNvSpPr>
          <p:nvPr>
            <p:ph type="title"/>
          </p:nvPr>
        </p:nvSpPr>
        <p:spPr/>
        <p:txBody>
          <a:bodyPr/>
          <a:lstStyle/>
          <a:p>
            <a:r>
              <a:rPr lang="en-US" dirty="0"/>
              <a:t>UNICAP</a:t>
            </a:r>
          </a:p>
        </p:txBody>
      </p:sp>
      <p:sp>
        <p:nvSpPr>
          <p:cNvPr id="6" name="Slide Number Placeholder 5">
            <a:extLst>
              <a:ext uri="{FF2B5EF4-FFF2-40B4-BE49-F238E27FC236}">
                <a16:creationId xmlns:a16="http://schemas.microsoft.com/office/drawing/2014/main" id="{A323D92C-EA94-4142-9FE8-829A51CE626C}"/>
              </a:ext>
            </a:extLst>
          </p:cNvPr>
          <p:cNvSpPr>
            <a:spLocks noGrp="1"/>
          </p:cNvSpPr>
          <p:nvPr>
            <p:ph type="sldNum" sz="quarter" idx="10"/>
          </p:nvPr>
        </p:nvSpPr>
        <p:spPr/>
        <p:txBody>
          <a:bodyPr/>
          <a:lstStyle/>
          <a:p>
            <a:r>
              <a:rPr lang="en-US" dirty="0"/>
              <a:t>01-</a:t>
            </a:r>
            <a:fld id="{847A6AB7-ED92-4CC2-895B-E46908831F7A}" type="slidenum">
              <a:rPr lang="en-US" smtClean="0"/>
              <a:pPr/>
              <a:t>31</a:t>
            </a:fld>
            <a:endParaRPr lang="en-US" dirty="0"/>
          </a:p>
        </p:txBody>
      </p:sp>
    </p:spTree>
    <p:extLst>
      <p:ext uri="{BB962C8B-B14F-4D97-AF65-F5344CB8AC3E}">
        <p14:creationId xmlns:p14="http://schemas.microsoft.com/office/powerpoint/2010/main" val="278877386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a:t>First-in, first-out (FIFO)</a:t>
            </a:r>
          </a:p>
          <a:p>
            <a:r>
              <a:rPr lang="en-US" dirty="0"/>
              <a:t>Last-in, first-out (LIFO)</a:t>
            </a:r>
          </a:p>
          <a:p>
            <a:pPr lvl="1"/>
            <a:r>
              <a:rPr lang="en-US" dirty="0"/>
              <a:t>Same method for financial and tax records</a:t>
            </a:r>
          </a:p>
          <a:p>
            <a:pPr lvl="1"/>
            <a:r>
              <a:rPr lang="en-US" dirty="0"/>
              <a:t>“Book-tax conformity” requirement</a:t>
            </a:r>
          </a:p>
          <a:p>
            <a:pPr lvl="1"/>
            <a:r>
              <a:rPr lang="en-US" dirty="0"/>
              <a:t>Generates lowest taxable income in time of inflation</a:t>
            </a:r>
          </a:p>
          <a:p>
            <a:r>
              <a:rPr lang="en-US" dirty="0"/>
              <a:t>Specific identification</a:t>
            </a:r>
          </a:p>
        </p:txBody>
      </p:sp>
      <p:sp>
        <p:nvSpPr>
          <p:cNvPr id="2" name="Title 1"/>
          <p:cNvSpPr>
            <a:spLocks noGrp="1"/>
          </p:cNvSpPr>
          <p:nvPr>
            <p:ph type="title"/>
          </p:nvPr>
        </p:nvSpPr>
        <p:spPr/>
        <p:txBody>
          <a:bodyPr/>
          <a:lstStyle/>
          <a:p>
            <a:r>
              <a:rPr lang="en-US" dirty="0"/>
              <a:t>Inventory Flow Assumptions</a:t>
            </a:r>
          </a:p>
        </p:txBody>
      </p:sp>
      <p:sp>
        <p:nvSpPr>
          <p:cNvPr id="6" name="Slide Number Placeholder 5">
            <a:extLst>
              <a:ext uri="{FF2B5EF4-FFF2-40B4-BE49-F238E27FC236}">
                <a16:creationId xmlns:a16="http://schemas.microsoft.com/office/drawing/2014/main" id="{618C46FE-F341-42F0-A25C-71B41BA459AC}"/>
              </a:ext>
            </a:extLst>
          </p:cNvPr>
          <p:cNvSpPr>
            <a:spLocks noGrp="1"/>
          </p:cNvSpPr>
          <p:nvPr>
            <p:ph type="sldNum" sz="quarter" idx="10"/>
          </p:nvPr>
        </p:nvSpPr>
        <p:spPr/>
        <p:txBody>
          <a:bodyPr/>
          <a:lstStyle/>
          <a:p>
            <a:r>
              <a:rPr lang="en-US" dirty="0"/>
              <a:t>01-</a:t>
            </a:r>
            <a:fld id="{847A6AB7-ED92-4CC2-895B-E46908831F7A}" type="slidenum">
              <a:rPr lang="en-US" smtClean="0"/>
              <a:pPr/>
              <a:t>32</a:t>
            </a:fld>
            <a:endParaRPr lang="en-US" dirty="0"/>
          </a:p>
        </p:txBody>
      </p:sp>
    </p:spTree>
    <p:extLst>
      <p:ext uri="{BB962C8B-B14F-4D97-AF65-F5344CB8AC3E}">
        <p14:creationId xmlns:p14="http://schemas.microsoft.com/office/powerpoint/2010/main" val="346118269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a:t>All-events test</a:t>
            </a:r>
          </a:p>
          <a:p>
            <a:pPr lvl="1">
              <a:spcBef>
                <a:spcPts val="1800"/>
              </a:spcBef>
            </a:pPr>
            <a:r>
              <a:rPr lang="en-US" dirty="0"/>
              <a:t>All events have occurred to establish the liability to pay.</a:t>
            </a:r>
          </a:p>
          <a:p>
            <a:pPr lvl="1">
              <a:spcBef>
                <a:spcPts val="1800"/>
              </a:spcBef>
            </a:pPr>
            <a:r>
              <a:rPr lang="en-US" dirty="0"/>
              <a:t>The amount is determinable with reasonable accuracy.</a:t>
            </a:r>
          </a:p>
          <a:p>
            <a:pPr lvl="1">
              <a:spcBef>
                <a:spcPts val="1800"/>
              </a:spcBef>
            </a:pPr>
            <a:r>
              <a:rPr lang="en-US" dirty="0"/>
              <a:t>Reserves for future liabilities not allowed.</a:t>
            </a:r>
          </a:p>
          <a:p>
            <a:pPr>
              <a:spcBef>
                <a:spcPts val="1800"/>
              </a:spcBef>
            </a:pPr>
            <a:r>
              <a:rPr lang="en-US" dirty="0"/>
              <a:t>Economic performance has occurred</a:t>
            </a:r>
          </a:p>
        </p:txBody>
      </p:sp>
      <p:sp>
        <p:nvSpPr>
          <p:cNvPr id="2" name="Title 1"/>
          <p:cNvSpPr>
            <a:spLocks noGrp="1"/>
          </p:cNvSpPr>
          <p:nvPr>
            <p:ph type="title"/>
          </p:nvPr>
        </p:nvSpPr>
        <p:spPr/>
        <p:txBody>
          <a:bodyPr/>
          <a:lstStyle/>
          <a:p>
            <a:r>
              <a:rPr lang="en-US" dirty="0"/>
              <a:t>Accruing Business Expenses</a:t>
            </a:r>
            <a:endParaRPr lang="en-IN" dirty="0"/>
          </a:p>
        </p:txBody>
      </p:sp>
      <p:sp>
        <p:nvSpPr>
          <p:cNvPr id="6" name="Slide Number Placeholder 5">
            <a:extLst>
              <a:ext uri="{FF2B5EF4-FFF2-40B4-BE49-F238E27FC236}">
                <a16:creationId xmlns:a16="http://schemas.microsoft.com/office/drawing/2014/main" id="{977EB5B3-7C98-4925-A202-A78454C1A74A}"/>
              </a:ext>
            </a:extLst>
          </p:cNvPr>
          <p:cNvSpPr>
            <a:spLocks noGrp="1"/>
          </p:cNvSpPr>
          <p:nvPr>
            <p:ph type="sldNum" sz="quarter" idx="10"/>
          </p:nvPr>
        </p:nvSpPr>
        <p:spPr/>
        <p:txBody>
          <a:bodyPr/>
          <a:lstStyle/>
          <a:p>
            <a:r>
              <a:rPr lang="en-US" dirty="0"/>
              <a:t>01-</a:t>
            </a:r>
            <a:fld id="{847A6AB7-ED92-4CC2-895B-E46908831F7A}" type="slidenum">
              <a:rPr lang="en-US" smtClean="0"/>
              <a:pPr/>
              <a:t>33</a:t>
            </a:fld>
            <a:endParaRPr lang="en-US" dirty="0"/>
          </a:p>
        </p:txBody>
      </p:sp>
    </p:spTree>
    <p:extLst>
      <p:ext uri="{BB962C8B-B14F-4D97-AF65-F5344CB8AC3E}">
        <p14:creationId xmlns:p14="http://schemas.microsoft.com/office/powerpoint/2010/main" val="1701712865"/>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424956"/>
            <a:ext cx="8229600" cy="4893152"/>
          </a:xfrm>
        </p:spPr>
        <p:txBody>
          <a:bodyPr>
            <a:normAutofit lnSpcReduction="10000"/>
          </a:bodyPr>
          <a:lstStyle/>
          <a:p>
            <a:r>
              <a:rPr lang="en-US" dirty="0"/>
              <a:t>Taxpayer provides goods or services</a:t>
            </a:r>
          </a:p>
          <a:p>
            <a:pPr lvl="1"/>
            <a:r>
              <a:rPr lang="en-US" dirty="0"/>
              <a:t>Performance occurs as taxpayer provides goods or services.</a:t>
            </a:r>
          </a:p>
          <a:p>
            <a:r>
              <a:rPr lang="en-US" dirty="0"/>
              <a:t>Taxpayer receiving goods or services</a:t>
            </a:r>
          </a:p>
          <a:p>
            <a:pPr lvl="1"/>
            <a:r>
              <a:rPr lang="en-US" dirty="0"/>
              <a:t>Performance occurs as goods are provided or</a:t>
            </a:r>
          </a:p>
          <a:p>
            <a:pPr lvl="1"/>
            <a:r>
              <a:rPr lang="en-US" dirty="0"/>
              <a:t>Payment is made and economic performance is otherwise expected within three and a half months of payment.</a:t>
            </a:r>
          </a:p>
          <a:p>
            <a:r>
              <a:rPr lang="en-US" dirty="0"/>
              <a:t>Payment liabilities are performed when paid.</a:t>
            </a:r>
          </a:p>
          <a:p>
            <a:r>
              <a:rPr lang="en-US" dirty="0"/>
              <a:t>Interest and rent occur ratably.</a:t>
            </a:r>
          </a:p>
        </p:txBody>
      </p:sp>
      <p:sp>
        <p:nvSpPr>
          <p:cNvPr id="2" name="Title 1"/>
          <p:cNvSpPr>
            <a:spLocks noGrp="1"/>
          </p:cNvSpPr>
          <p:nvPr>
            <p:ph type="title"/>
          </p:nvPr>
        </p:nvSpPr>
        <p:spPr/>
        <p:txBody>
          <a:bodyPr/>
          <a:lstStyle/>
          <a:p>
            <a:r>
              <a:rPr lang="en-US" dirty="0"/>
              <a:t>Economic Performance</a:t>
            </a:r>
            <a:endParaRPr lang="en-IN" dirty="0"/>
          </a:p>
        </p:txBody>
      </p:sp>
      <p:sp>
        <p:nvSpPr>
          <p:cNvPr id="6" name="Slide Number Placeholder 5">
            <a:extLst>
              <a:ext uri="{FF2B5EF4-FFF2-40B4-BE49-F238E27FC236}">
                <a16:creationId xmlns:a16="http://schemas.microsoft.com/office/drawing/2014/main" id="{D96C6334-9157-4919-B33A-8410CE984229}"/>
              </a:ext>
            </a:extLst>
          </p:cNvPr>
          <p:cNvSpPr>
            <a:spLocks noGrp="1"/>
          </p:cNvSpPr>
          <p:nvPr>
            <p:ph type="sldNum" sz="quarter" idx="10"/>
          </p:nvPr>
        </p:nvSpPr>
        <p:spPr/>
        <p:txBody>
          <a:bodyPr/>
          <a:lstStyle/>
          <a:p>
            <a:r>
              <a:rPr lang="en-US" dirty="0"/>
              <a:t>01-</a:t>
            </a:r>
            <a:fld id="{847A6AB7-ED92-4CC2-895B-E46908831F7A}" type="slidenum">
              <a:rPr lang="en-US" smtClean="0"/>
              <a:pPr/>
              <a:t>34</a:t>
            </a:fld>
            <a:endParaRPr lang="en-US" dirty="0"/>
          </a:p>
        </p:txBody>
      </p:sp>
    </p:spTree>
    <p:extLst>
      <p:ext uri="{BB962C8B-B14F-4D97-AF65-F5344CB8AC3E}">
        <p14:creationId xmlns:p14="http://schemas.microsoft.com/office/powerpoint/2010/main" val="2700471680"/>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spcBef>
                <a:spcPts val="600"/>
              </a:spcBef>
              <a:buNone/>
            </a:pPr>
            <a:r>
              <a:rPr lang="en-US" dirty="0"/>
              <a:t>Ben has signed a binding contract for Peter to provide Ben with repair services. Ben paid $1,500 to Peter and owes an additional $6,000 on the contract. The repairs will commence late next year.</a:t>
            </a:r>
          </a:p>
          <a:p>
            <a:pPr marL="0" indent="0">
              <a:spcBef>
                <a:spcPts val="600"/>
              </a:spcBef>
              <a:buNone/>
            </a:pPr>
            <a:endParaRPr lang="en-US" dirty="0"/>
          </a:p>
          <a:p>
            <a:pPr marL="0" indent="0">
              <a:spcBef>
                <a:spcPts val="600"/>
              </a:spcBef>
              <a:buNone/>
            </a:pPr>
            <a:r>
              <a:rPr lang="en-US" dirty="0"/>
              <a:t>When can Ben claim the deduction if he uses the accrual method?</a:t>
            </a:r>
            <a:endParaRPr lang="en-US" sz="2500" dirty="0"/>
          </a:p>
        </p:txBody>
      </p:sp>
      <p:sp>
        <p:nvSpPr>
          <p:cNvPr id="2" name="Title 1"/>
          <p:cNvSpPr>
            <a:spLocks noGrp="1"/>
          </p:cNvSpPr>
          <p:nvPr>
            <p:ph type="title"/>
          </p:nvPr>
        </p:nvSpPr>
        <p:spPr/>
        <p:txBody>
          <a:bodyPr/>
          <a:lstStyle/>
          <a:p>
            <a:r>
              <a:rPr lang="en-US" dirty="0"/>
              <a:t>Economic Performance Example</a:t>
            </a:r>
            <a:endParaRPr lang="en-IN" dirty="0"/>
          </a:p>
        </p:txBody>
      </p:sp>
      <p:sp>
        <p:nvSpPr>
          <p:cNvPr id="6" name="Slide Number Placeholder 5">
            <a:extLst>
              <a:ext uri="{FF2B5EF4-FFF2-40B4-BE49-F238E27FC236}">
                <a16:creationId xmlns:a16="http://schemas.microsoft.com/office/drawing/2014/main" id="{C8AEFFBD-62F5-44C7-B8D9-1C7E862947D9}"/>
              </a:ext>
            </a:extLst>
          </p:cNvPr>
          <p:cNvSpPr>
            <a:spLocks noGrp="1"/>
          </p:cNvSpPr>
          <p:nvPr>
            <p:ph type="sldNum" sz="quarter" idx="10"/>
          </p:nvPr>
        </p:nvSpPr>
        <p:spPr/>
        <p:txBody>
          <a:bodyPr/>
          <a:lstStyle/>
          <a:p>
            <a:r>
              <a:rPr lang="en-US" dirty="0"/>
              <a:t>01-</a:t>
            </a:r>
            <a:fld id="{847A6AB7-ED92-4CC2-895B-E46908831F7A}" type="slidenum">
              <a:rPr lang="en-US" smtClean="0"/>
              <a:pPr/>
              <a:t>35</a:t>
            </a:fld>
            <a:endParaRPr lang="en-US" dirty="0"/>
          </a:p>
        </p:txBody>
      </p:sp>
    </p:spTree>
    <p:extLst>
      <p:ext uri="{BB962C8B-B14F-4D97-AF65-F5344CB8AC3E}">
        <p14:creationId xmlns:p14="http://schemas.microsoft.com/office/powerpoint/2010/main" val="3259982807"/>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pPr marL="0" indent="0">
              <a:buNone/>
            </a:pPr>
            <a:r>
              <a:rPr lang="en-US" dirty="0"/>
              <a:t>The all-events test is satisfied- Ben signed the contract and owes $7,500.</a:t>
            </a:r>
          </a:p>
          <a:p>
            <a:pPr marL="0" indent="0">
              <a:buNone/>
            </a:pPr>
            <a:r>
              <a:rPr lang="en-US" dirty="0"/>
              <a:t>However, this falls under a service provided to the taxpayer and economic performance as the service is provided. </a:t>
            </a:r>
          </a:p>
          <a:p>
            <a:pPr marL="0" indent="0">
              <a:buNone/>
            </a:pPr>
            <a:r>
              <a:rPr lang="en-US" dirty="0"/>
              <a:t>Hence, Ben deducts $7,500 next year.</a:t>
            </a:r>
          </a:p>
          <a:p>
            <a:pPr marL="274320" indent="0">
              <a:buNone/>
            </a:pPr>
            <a:r>
              <a:rPr lang="en-US" sz="2200" dirty="0"/>
              <a:t>Note 1: the $1,500 is a prepaid expense and does qualify for the 12-month rule because economic performance is not met.</a:t>
            </a:r>
          </a:p>
          <a:p>
            <a:pPr marL="274320" indent="0">
              <a:buNone/>
            </a:pPr>
            <a:r>
              <a:rPr lang="en-US" sz="2200" dirty="0"/>
              <a:t>Note 2: Ben could deduct $7,500 if he paid the entire amount and expects the repairs to be completed within 3½ months.</a:t>
            </a:r>
          </a:p>
        </p:txBody>
      </p:sp>
      <p:sp>
        <p:nvSpPr>
          <p:cNvPr id="2" name="Title 1"/>
          <p:cNvSpPr>
            <a:spLocks noGrp="1"/>
          </p:cNvSpPr>
          <p:nvPr>
            <p:ph type="title"/>
          </p:nvPr>
        </p:nvSpPr>
        <p:spPr/>
        <p:txBody>
          <a:bodyPr/>
          <a:lstStyle/>
          <a:p>
            <a:r>
              <a:rPr lang="en-US" dirty="0"/>
              <a:t>Economic Performance Example Solution</a:t>
            </a:r>
            <a:endParaRPr lang="en-IN" dirty="0"/>
          </a:p>
        </p:txBody>
      </p:sp>
      <p:sp>
        <p:nvSpPr>
          <p:cNvPr id="4" name="Slide Number Placeholder 3">
            <a:extLst>
              <a:ext uri="{FF2B5EF4-FFF2-40B4-BE49-F238E27FC236}">
                <a16:creationId xmlns:a16="http://schemas.microsoft.com/office/drawing/2014/main" id="{E98D2DD6-6ED9-410D-AA84-E30C1DB2B482}"/>
              </a:ext>
            </a:extLst>
          </p:cNvPr>
          <p:cNvSpPr>
            <a:spLocks noGrp="1"/>
          </p:cNvSpPr>
          <p:nvPr>
            <p:ph type="sldNum" sz="quarter" idx="10"/>
          </p:nvPr>
        </p:nvSpPr>
        <p:spPr/>
        <p:txBody>
          <a:bodyPr/>
          <a:lstStyle/>
          <a:p>
            <a:r>
              <a:rPr lang="en-US" dirty="0"/>
              <a:t>01-</a:t>
            </a:r>
            <a:fld id="{847A6AB7-ED92-4CC2-895B-E46908831F7A}" type="slidenum">
              <a:rPr lang="en-US" smtClean="0"/>
              <a:pPr/>
              <a:t>36</a:t>
            </a:fld>
            <a:endParaRPr lang="en-US" dirty="0"/>
          </a:p>
        </p:txBody>
      </p:sp>
    </p:spTree>
    <p:extLst>
      <p:ext uri="{BB962C8B-B14F-4D97-AF65-F5344CB8AC3E}">
        <p14:creationId xmlns:p14="http://schemas.microsoft.com/office/powerpoint/2010/main" val="943526832"/>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a:t>Accounting methods are generally adopted by use.</a:t>
            </a:r>
          </a:p>
          <a:p>
            <a:pPr lvl="1"/>
            <a:r>
              <a:rPr lang="en-US" dirty="0"/>
              <a:t>A permissible method is adopted by using and reporting the method for one year.</a:t>
            </a:r>
          </a:p>
          <a:p>
            <a:pPr lvl="1"/>
            <a:r>
              <a:rPr lang="en-US" dirty="0"/>
              <a:t>An impermissible method is adopted by using and reporting the method for two years.</a:t>
            </a:r>
          </a:p>
          <a:p>
            <a:r>
              <a:rPr lang="en-US" dirty="0"/>
              <a:t>Generally, method changes require IRS permission.</a:t>
            </a:r>
          </a:p>
          <a:p>
            <a:pPr lvl="1"/>
            <a:r>
              <a:rPr lang="en-US" dirty="0"/>
              <a:t>Some changes are automatic.</a:t>
            </a:r>
          </a:p>
          <a:p>
            <a:pPr lvl="1"/>
            <a:r>
              <a:rPr lang="en-US" dirty="0"/>
              <a:t>Permission is necessary to correct the use of an impermissible method.</a:t>
            </a:r>
          </a:p>
        </p:txBody>
      </p:sp>
      <p:sp>
        <p:nvSpPr>
          <p:cNvPr id="2" name="Title 1"/>
          <p:cNvSpPr>
            <a:spLocks noGrp="1"/>
          </p:cNvSpPr>
          <p:nvPr>
            <p:ph type="title"/>
          </p:nvPr>
        </p:nvSpPr>
        <p:spPr/>
        <p:txBody>
          <a:bodyPr/>
          <a:lstStyle/>
          <a:p>
            <a:r>
              <a:rPr lang="en-US" dirty="0"/>
              <a:t>Choosing or Changing an Accounting Method</a:t>
            </a:r>
            <a:endParaRPr lang="en-IN" dirty="0"/>
          </a:p>
        </p:txBody>
      </p:sp>
      <p:sp>
        <p:nvSpPr>
          <p:cNvPr id="6" name="Slide Number Placeholder 5">
            <a:extLst>
              <a:ext uri="{FF2B5EF4-FFF2-40B4-BE49-F238E27FC236}">
                <a16:creationId xmlns:a16="http://schemas.microsoft.com/office/drawing/2014/main" id="{18F789CE-C375-4B25-B8A2-CB67DDBD0AE6}"/>
              </a:ext>
            </a:extLst>
          </p:cNvPr>
          <p:cNvSpPr>
            <a:spLocks noGrp="1"/>
          </p:cNvSpPr>
          <p:nvPr>
            <p:ph type="sldNum" sz="quarter" idx="10"/>
          </p:nvPr>
        </p:nvSpPr>
        <p:spPr/>
        <p:txBody>
          <a:bodyPr/>
          <a:lstStyle/>
          <a:p>
            <a:r>
              <a:rPr lang="en-US" dirty="0"/>
              <a:t>01-</a:t>
            </a:r>
            <a:fld id="{847A6AB7-ED92-4CC2-895B-E46908831F7A}" type="slidenum">
              <a:rPr lang="en-US" smtClean="0"/>
              <a:pPr/>
              <a:t>37</a:t>
            </a:fld>
            <a:endParaRPr lang="en-US" dirty="0"/>
          </a:p>
        </p:txBody>
      </p:sp>
    </p:spTree>
    <p:extLst>
      <p:ext uri="{BB962C8B-B14F-4D97-AF65-F5344CB8AC3E}">
        <p14:creationId xmlns:p14="http://schemas.microsoft.com/office/powerpoint/2010/main" val="2963789311"/>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End of Presentation</a:t>
            </a:r>
          </a:p>
        </p:txBody>
      </p:sp>
      <p:sp>
        <p:nvSpPr>
          <p:cNvPr id="3" name="Slide Number Placeholder 2">
            <a:extLst>
              <a:ext uri="{FF2B5EF4-FFF2-40B4-BE49-F238E27FC236}">
                <a16:creationId xmlns:a16="http://schemas.microsoft.com/office/drawing/2014/main" id="{1D97E92B-4D33-4587-B820-09D540AEFCFF}"/>
              </a:ext>
            </a:extLst>
          </p:cNvPr>
          <p:cNvSpPr>
            <a:spLocks noGrp="1"/>
          </p:cNvSpPr>
          <p:nvPr>
            <p:ph type="sldNum" sz="quarter" idx="10"/>
          </p:nvPr>
        </p:nvSpPr>
        <p:spPr/>
        <p:txBody>
          <a:bodyPr/>
          <a:lstStyle/>
          <a:p>
            <a:r>
              <a:rPr lang="en-US" dirty="0"/>
              <a:t>01-</a:t>
            </a:r>
            <a:fld id="{847A6AB7-ED92-4CC2-895B-E46908831F7A}" type="slidenum">
              <a:rPr lang="en-US" smtClean="0"/>
              <a:pPr/>
              <a:t>38</a:t>
            </a:fld>
            <a:endParaRPr lang="en-US" dirty="0"/>
          </a:p>
        </p:txBody>
      </p:sp>
    </p:spTree>
    <p:extLst>
      <p:ext uri="{BB962C8B-B14F-4D97-AF65-F5344CB8AC3E}">
        <p14:creationId xmlns:p14="http://schemas.microsoft.com/office/powerpoint/2010/main" val="425424494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r>
              <a:rPr lang="en-US" dirty="0"/>
              <a:t>Blue Corp began business on July 1 last year and reports gross receipts of $14 million.</a:t>
            </a:r>
          </a:p>
          <a:p>
            <a:pPr marL="0" indent="0">
              <a:buNone/>
            </a:pPr>
            <a:endParaRPr lang="en-US" sz="2400" dirty="0"/>
          </a:p>
          <a:p>
            <a:pPr marL="0" indent="0">
              <a:buNone/>
            </a:pPr>
            <a:r>
              <a:rPr lang="en-US" dirty="0"/>
              <a:t>Can Blue use the cash method this year?</a:t>
            </a:r>
          </a:p>
          <a:p>
            <a:pPr marL="0" indent="0">
              <a:buNone/>
            </a:pPr>
            <a:endParaRPr lang="en-US" sz="2400" dirty="0"/>
          </a:p>
          <a:p>
            <a:pPr marL="0" indent="0">
              <a:buNone/>
            </a:pPr>
            <a:r>
              <a:rPr lang="en-US" dirty="0"/>
              <a:t>Yes or no?</a:t>
            </a:r>
          </a:p>
          <a:p>
            <a:pPr marL="0" indent="0">
              <a:buNone/>
            </a:pPr>
            <a:r>
              <a:rPr lang="en-US" dirty="0"/>
              <a:t>Why?</a:t>
            </a:r>
          </a:p>
        </p:txBody>
      </p:sp>
      <p:sp>
        <p:nvSpPr>
          <p:cNvPr id="2" name="Title 1"/>
          <p:cNvSpPr>
            <a:spLocks noGrp="1"/>
          </p:cNvSpPr>
          <p:nvPr>
            <p:ph type="title"/>
          </p:nvPr>
        </p:nvSpPr>
        <p:spPr/>
        <p:txBody>
          <a:bodyPr/>
          <a:lstStyle/>
          <a:p>
            <a:r>
              <a:rPr lang="en-US" dirty="0"/>
              <a:t>Gross Receipts Question</a:t>
            </a:r>
          </a:p>
        </p:txBody>
      </p:sp>
      <p:sp>
        <p:nvSpPr>
          <p:cNvPr id="6" name="Slide Number Placeholder 5">
            <a:extLst>
              <a:ext uri="{FF2B5EF4-FFF2-40B4-BE49-F238E27FC236}">
                <a16:creationId xmlns:a16="http://schemas.microsoft.com/office/drawing/2014/main" id="{1C38D99F-87DC-416B-B2AD-6930C5B8387B}"/>
              </a:ext>
            </a:extLst>
          </p:cNvPr>
          <p:cNvSpPr>
            <a:spLocks noGrp="1"/>
          </p:cNvSpPr>
          <p:nvPr>
            <p:ph type="sldNum" sz="quarter" idx="10"/>
          </p:nvPr>
        </p:nvSpPr>
        <p:spPr/>
        <p:txBody>
          <a:bodyPr/>
          <a:lstStyle/>
          <a:p>
            <a:r>
              <a:rPr lang="en-US" dirty="0"/>
              <a:t>01-</a:t>
            </a:r>
            <a:fld id="{847A6AB7-ED92-4CC2-895B-E46908831F7A}" type="slidenum">
              <a:rPr lang="en-US" smtClean="0"/>
              <a:pPr/>
              <a:t>4</a:t>
            </a:fld>
            <a:endParaRPr lang="en-US" dirty="0"/>
          </a:p>
        </p:txBody>
      </p:sp>
    </p:spTree>
    <p:extLst>
      <p:ext uri="{BB962C8B-B14F-4D97-AF65-F5344CB8AC3E}">
        <p14:creationId xmlns:p14="http://schemas.microsoft.com/office/powerpoint/2010/main" val="251626943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Content Placeholder 11"/>
          <p:cNvSpPr>
            <a:spLocks noGrp="1"/>
          </p:cNvSpPr>
          <p:nvPr>
            <p:ph idx="1"/>
          </p:nvPr>
        </p:nvSpPr>
        <p:spPr/>
        <p:txBody>
          <a:bodyPr/>
          <a:lstStyle/>
          <a:p>
            <a:r>
              <a:rPr lang="en-US" dirty="0"/>
              <a:t>Deductions must be directly connected to business activity.</a:t>
            </a:r>
          </a:p>
          <a:p>
            <a:pPr>
              <a:spcBef>
                <a:spcPts val="1800"/>
              </a:spcBef>
            </a:pPr>
            <a:r>
              <a:rPr lang="en-US" dirty="0"/>
              <a:t>Business expenditures must be both ordinary and necessary to be deductible. </a:t>
            </a:r>
          </a:p>
          <a:p>
            <a:pPr marL="798513" lvl="1" indent="-341313">
              <a:spcBef>
                <a:spcPts val="1800"/>
              </a:spcBef>
            </a:pPr>
            <a:r>
              <a:rPr lang="en-US" sz="2200" i="1" dirty="0"/>
              <a:t>Ordinary and necessary</a:t>
            </a:r>
            <a:r>
              <a:rPr lang="en-US" sz="2200" dirty="0"/>
              <a:t> means conducive to profit generation.</a:t>
            </a:r>
          </a:p>
          <a:p>
            <a:pPr marL="798513" lvl="1" indent="-341313">
              <a:spcBef>
                <a:spcPts val="1800"/>
              </a:spcBef>
            </a:pPr>
            <a:r>
              <a:rPr lang="en-US" sz="2200" i="1" dirty="0"/>
              <a:t>Reasonable in amount</a:t>
            </a:r>
            <a:r>
              <a:rPr lang="en-US" sz="2200" dirty="0"/>
              <a:t> means not extravagant.</a:t>
            </a:r>
          </a:p>
        </p:txBody>
      </p:sp>
      <p:sp>
        <p:nvSpPr>
          <p:cNvPr id="7" name="Title 6"/>
          <p:cNvSpPr>
            <a:spLocks noGrp="1"/>
          </p:cNvSpPr>
          <p:nvPr>
            <p:ph type="title"/>
          </p:nvPr>
        </p:nvSpPr>
        <p:spPr/>
        <p:txBody>
          <a:bodyPr/>
          <a:lstStyle/>
          <a:p>
            <a:r>
              <a:rPr lang="en-US" dirty="0"/>
              <a:t>Business Income and Deductions</a:t>
            </a:r>
          </a:p>
        </p:txBody>
      </p:sp>
      <p:sp>
        <p:nvSpPr>
          <p:cNvPr id="2" name="Slide Number Placeholder 1">
            <a:extLst>
              <a:ext uri="{FF2B5EF4-FFF2-40B4-BE49-F238E27FC236}">
                <a16:creationId xmlns:a16="http://schemas.microsoft.com/office/drawing/2014/main" id="{1778A264-A699-4ABC-9529-F1ACB376838F}"/>
              </a:ext>
            </a:extLst>
          </p:cNvPr>
          <p:cNvSpPr>
            <a:spLocks noGrp="1"/>
          </p:cNvSpPr>
          <p:nvPr>
            <p:ph type="sldNum" sz="quarter" idx="10"/>
          </p:nvPr>
        </p:nvSpPr>
        <p:spPr/>
        <p:txBody>
          <a:bodyPr/>
          <a:lstStyle/>
          <a:p>
            <a:r>
              <a:rPr lang="en-US" dirty="0"/>
              <a:t>01-</a:t>
            </a:r>
            <a:fld id="{847A6AB7-ED92-4CC2-895B-E46908831F7A}" type="slidenum">
              <a:rPr lang="en-US" smtClean="0"/>
              <a:pPr/>
              <a:t>5</a:t>
            </a:fld>
            <a:endParaRPr lang="en-US" dirty="0"/>
          </a:p>
        </p:txBody>
      </p:sp>
    </p:spTree>
    <p:extLst>
      <p:ext uri="{BB962C8B-B14F-4D97-AF65-F5344CB8AC3E}">
        <p14:creationId xmlns:p14="http://schemas.microsoft.com/office/powerpoint/2010/main" val="195223907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pPr marL="0" indent="0">
              <a:buNone/>
            </a:pPr>
            <a:r>
              <a:rPr lang="en-US" dirty="0"/>
              <a:t>Rick hired his brother, Tom, on a part-time basis. Tom performed the same duties as other part-time employees, but Rick paid Tom an extra $5 per hour to provide support for Tom’s education. At year-end, Tom had worked a total of 100 hours and received $2,500 from Rick. </a:t>
            </a:r>
          </a:p>
          <a:p>
            <a:pPr marL="0" indent="0">
              <a:buNone/>
            </a:pPr>
            <a:r>
              <a:rPr lang="en-US" dirty="0"/>
              <a:t>What amount can Rick deduct for the compensation he paid to his part-time employees?</a:t>
            </a:r>
          </a:p>
          <a:p>
            <a:pPr marL="0" indent="0">
              <a:buNone/>
            </a:pPr>
            <a:endParaRPr lang="en-US" dirty="0"/>
          </a:p>
        </p:txBody>
      </p:sp>
      <p:sp>
        <p:nvSpPr>
          <p:cNvPr id="3" name="Title 2"/>
          <p:cNvSpPr>
            <a:spLocks noGrp="1"/>
          </p:cNvSpPr>
          <p:nvPr>
            <p:ph type="title"/>
          </p:nvPr>
        </p:nvSpPr>
        <p:spPr/>
        <p:txBody>
          <a:bodyPr/>
          <a:lstStyle/>
          <a:p>
            <a:r>
              <a:rPr lang="en-US" dirty="0"/>
              <a:t>Reasonableness Example </a:t>
            </a:r>
          </a:p>
        </p:txBody>
      </p:sp>
      <p:sp>
        <p:nvSpPr>
          <p:cNvPr id="4" name="Slide Number Placeholder 3"/>
          <p:cNvSpPr>
            <a:spLocks noGrp="1"/>
          </p:cNvSpPr>
          <p:nvPr>
            <p:ph type="sldNum" sz="quarter" idx="10"/>
          </p:nvPr>
        </p:nvSpPr>
        <p:spPr/>
        <p:txBody>
          <a:bodyPr/>
          <a:lstStyle/>
          <a:p>
            <a:r>
              <a:rPr lang="en-US" dirty="0"/>
              <a:t>01-</a:t>
            </a:r>
            <a:fld id="{847A6AB7-ED92-4CC2-895B-E46908831F7A}" type="slidenum">
              <a:rPr lang="en-US" smtClean="0"/>
              <a:pPr/>
              <a:t>6</a:t>
            </a:fld>
            <a:endParaRPr lang="en-US" dirty="0"/>
          </a:p>
        </p:txBody>
      </p:sp>
    </p:spTree>
    <p:extLst>
      <p:ext uri="{BB962C8B-B14F-4D97-AF65-F5344CB8AC3E}">
        <p14:creationId xmlns:p14="http://schemas.microsoft.com/office/powerpoint/2010/main" val="3520134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normAutofit/>
          </a:bodyPr>
          <a:lstStyle/>
          <a:p>
            <a:pPr marL="0" indent="0">
              <a:spcBef>
                <a:spcPts val="1800"/>
              </a:spcBef>
              <a:buNone/>
            </a:pPr>
            <a:r>
              <a:rPr lang="en-US" dirty="0"/>
              <a:t>Rick cannot deduct the extra $5 an hour for Tom’s compensation because it is unreasonable in amount. Thus, $500 is not deductible because it is considered a personal (non-deductible) gift from Rick to Tom. </a:t>
            </a:r>
          </a:p>
          <a:p>
            <a:pPr marL="0" indent="0">
              <a:spcBef>
                <a:spcPts val="1800"/>
              </a:spcBef>
              <a:buNone/>
            </a:pPr>
            <a:r>
              <a:rPr lang="en-US" dirty="0"/>
              <a:t>Hence, Rick can deduct $2,000 for compensation expense this year [$2,500 -$500].</a:t>
            </a:r>
          </a:p>
        </p:txBody>
      </p:sp>
      <p:sp>
        <p:nvSpPr>
          <p:cNvPr id="3" name="Title 2"/>
          <p:cNvSpPr>
            <a:spLocks noGrp="1"/>
          </p:cNvSpPr>
          <p:nvPr>
            <p:ph type="title"/>
          </p:nvPr>
        </p:nvSpPr>
        <p:spPr/>
        <p:txBody>
          <a:bodyPr/>
          <a:lstStyle/>
          <a:p>
            <a:r>
              <a:rPr lang="en-US" dirty="0"/>
              <a:t>Reasonableness Solution</a:t>
            </a:r>
          </a:p>
        </p:txBody>
      </p:sp>
      <p:sp>
        <p:nvSpPr>
          <p:cNvPr id="2" name="Slide Number Placeholder 1">
            <a:extLst>
              <a:ext uri="{FF2B5EF4-FFF2-40B4-BE49-F238E27FC236}">
                <a16:creationId xmlns:a16="http://schemas.microsoft.com/office/drawing/2014/main" id="{D3551FBE-3E87-4FE3-84F1-D615645D5ECF}"/>
              </a:ext>
            </a:extLst>
          </p:cNvPr>
          <p:cNvSpPr>
            <a:spLocks noGrp="1"/>
          </p:cNvSpPr>
          <p:nvPr>
            <p:ph type="sldNum" sz="quarter" idx="10"/>
          </p:nvPr>
        </p:nvSpPr>
        <p:spPr/>
        <p:txBody>
          <a:bodyPr/>
          <a:lstStyle/>
          <a:p>
            <a:r>
              <a:rPr lang="en-US" dirty="0"/>
              <a:t>01-</a:t>
            </a:r>
            <a:fld id="{847A6AB7-ED92-4CC2-895B-E46908831F7A}" type="slidenum">
              <a:rPr lang="en-US" smtClean="0"/>
              <a:pPr/>
              <a:t>7</a:t>
            </a:fld>
            <a:endParaRPr lang="en-US" dirty="0"/>
          </a:p>
        </p:txBody>
      </p:sp>
    </p:spTree>
    <p:extLst>
      <p:ext uri="{BB962C8B-B14F-4D97-AF65-F5344CB8AC3E}">
        <p14:creationId xmlns:p14="http://schemas.microsoft.com/office/powerpoint/2010/main" val="314224657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pPr>
              <a:spcBef>
                <a:spcPts val="0"/>
              </a:spcBef>
            </a:pPr>
            <a:r>
              <a:rPr lang="en-US" dirty="0"/>
              <a:t>Expenditures against Public Policy</a:t>
            </a:r>
          </a:p>
          <a:p>
            <a:pPr marL="798513" lvl="1" indent="-341313">
              <a:spcBef>
                <a:spcPts val="0"/>
              </a:spcBef>
            </a:pPr>
            <a:r>
              <a:rPr lang="en-US" dirty="0"/>
              <a:t>No deduction for fines, bribes, lobbying, or political contributions</a:t>
            </a:r>
          </a:p>
          <a:p>
            <a:pPr>
              <a:spcBef>
                <a:spcPts val="0"/>
              </a:spcBef>
            </a:pPr>
            <a:r>
              <a:rPr lang="en-US" dirty="0"/>
              <a:t>Expenses Relating to Tax-Exempt Income</a:t>
            </a:r>
          </a:p>
          <a:p>
            <a:pPr marL="798513" lvl="1" indent="-341313">
              <a:spcBef>
                <a:spcPts val="0"/>
              </a:spcBef>
            </a:pPr>
            <a:r>
              <a:rPr lang="en-US" dirty="0"/>
              <a:t>Interest on loan where proceeds invested in municipal bonds</a:t>
            </a:r>
          </a:p>
          <a:p>
            <a:pPr marL="798513" lvl="1" indent="-341313">
              <a:spcBef>
                <a:spcPts val="0"/>
              </a:spcBef>
            </a:pPr>
            <a:r>
              <a:rPr lang="en-US" dirty="0"/>
              <a:t>Key employee insurance premiums</a:t>
            </a:r>
          </a:p>
          <a:p>
            <a:pPr>
              <a:spcBef>
                <a:spcPts val="600"/>
              </a:spcBef>
            </a:pPr>
            <a:r>
              <a:rPr lang="en-US" dirty="0"/>
              <a:t>Capital Expenditures</a:t>
            </a:r>
          </a:p>
          <a:p>
            <a:pPr>
              <a:spcBef>
                <a:spcPts val="600"/>
              </a:spcBef>
            </a:pPr>
            <a:r>
              <a:rPr lang="en-US" dirty="0"/>
              <a:t>Personal Expenditures</a:t>
            </a:r>
          </a:p>
          <a:p>
            <a:pPr>
              <a:spcBef>
                <a:spcPts val="600"/>
              </a:spcBef>
            </a:pPr>
            <a:r>
              <a:rPr lang="en-US" dirty="0"/>
              <a:t>Limitation on Business Interest Deductions</a:t>
            </a:r>
          </a:p>
          <a:p>
            <a:pPr>
              <a:spcBef>
                <a:spcPts val="600"/>
              </a:spcBef>
            </a:pPr>
            <a:r>
              <a:rPr lang="en-US" dirty="0"/>
              <a:t>Losses on Dispositions of Business Property</a:t>
            </a:r>
          </a:p>
        </p:txBody>
      </p:sp>
      <p:sp>
        <p:nvSpPr>
          <p:cNvPr id="3" name="Title 2"/>
          <p:cNvSpPr>
            <a:spLocks noGrp="1"/>
          </p:cNvSpPr>
          <p:nvPr>
            <p:ph type="title"/>
          </p:nvPr>
        </p:nvSpPr>
        <p:spPr/>
        <p:txBody>
          <a:bodyPr/>
          <a:lstStyle/>
          <a:p>
            <a:r>
              <a:rPr lang="en-US" dirty="0"/>
              <a:t>Statutory Limits on Business Expense Deductions</a:t>
            </a:r>
          </a:p>
        </p:txBody>
      </p:sp>
      <p:sp>
        <p:nvSpPr>
          <p:cNvPr id="4" name="Slide Number Placeholder 3">
            <a:extLst>
              <a:ext uri="{FF2B5EF4-FFF2-40B4-BE49-F238E27FC236}">
                <a16:creationId xmlns:a16="http://schemas.microsoft.com/office/drawing/2014/main" id="{253F42E4-1E34-482B-B74A-50B194EC9659}"/>
              </a:ext>
            </a:extLst>
          </p:cNvPr>
          <p:cNvSpPr>
            <a:spLocks noGrp="1"/>
          </p:cNvSpPr>
          <p:nvPr>
            <p:ph type="sldNum" sz="quarter" idx="10"/>
          </p:nvPr>
        </p:nvSpPr>
        <p:spPr/>
        <p:txBody>
          <a:bodyPr/>
          <a:lstStyle/>
          <a:p>
            <a:r>
              <a:rPr lang="en-US" dirty="0"/>
              <a:t>01-</a:t>
            </a:r>
            <a:fld id="{847A6AB7-ED92-4CC2-895B-E46908831F7A}" type="slidenum">
              <a:rPr lang="en-US" smtClean="0"/>
              <a:pPr/>
              <a:t>8</a:t>
            </a:fld>
            <a:endParaRPr lang="en-US" dirty="0"/>
          </a:p>
        </p:txBody>
      </p:sp>
    </p:spTree>
    <p:extLst>
      <p:ext uri="{BB962C8B-B14F-4D97-AF65-F5344CB8AC3E}">
        <p14:creationId xmlns:p14="http://schemas.microsoft.com/office/powerpoint/2010/main" val="358372005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lstStyle/>
          <a:p>
            <a:pPr marL="347663" indent="-347663">
              <a:spcBef>
                <a:spcPts val="600"/>
              </a:spcBef>
            </a:pPr>
            <a:r>
              <a:rPr lang="en-US" dirty="0"/>
              <a:t>Does the expenditure provide future benefit (beyond this year)?</a:t>
            </a:r>
          </a:p>
          <a:p>
            <a:pPr marL="798513" lvl="1" indent="-341313">
              <a:spcBef>
                <a:spcPts val="600"/>
              </a:spcBef>
            </a:pPr>
            <a:r>
              <a:rPr lang="en-US" dirty="0"/>
              <a:t>If so, capitalize rather than deduct.</a:t>
            </a:r>
          </a:p>
          <a:p>
            <a:pPr marL="347663" indent="-347663">
              <a:spcBef>
                <a:spcPts val="1800"/>
              </a:spcBef>
            </a:pPr>
            <a:r>
              <a:rPr lang="en-US" dirty="0"/>
              <a:t>12-month rule for prepaid expenses</a:t>
            </a:r>
          </a:p>
          <a:p>
            <a:pPr marL="798513" lvl="1" indent="-341313">
              <a:spcBef>
                <a:spcPts val="1200"/>
              </a:spcBef>
            </a:pPr>
            <a:r>
              <a:rPr lang="en-US" dirty="0"/>
              <a:t>Deduct if benefit </a:t>
            </a:r>
            <a:r>
              <a:rPr lang="en-US" u="sng" dirty="0"/>
              <a:t>&lt;</a:t>
            </a:r>
            <a:r>
              <a:rPr lang="en-US" dirty="0"/>
              <a:t> 12 months </a:t>
            </a:r>
            <a:r>
              <a:rPr lang="en-US" i="1" dirty="0"/>
              <a:t>and </a:t>
            </a:r>
            <a:r>
              <a:rPr lang="en-US" dirty="0"/>
              <a:t>benefits do not extend beyond end of next tax year.</a:t>
            </a:r>
          </a:p>
          <a:p>
            <a:pPr marL="798513" lvl="1" indent="-341313">
              <a:spcBef>
                <a:spcPts val="1200"/>
              </a:spcBef>
            </a:pPr>
            <a:r>
              <a:rPr lang="en-US" dirty="0"/>
              <a:t>Does not apply to interest expense.</a:t>
            </a:r>
          </a:p>
          <a:p>
            <a:pPr marL="798513" lvl="1" indent="-341313">
              <a:spcBef>
                <a:spcPts val="1200"/>
              </a:spcBef>
            </a:pPr>
            <a:r>
              <a:rPr lang="en-US" dirty="0"/>
              <a:t>Difficult to apply for accrual taxpayers because economic performance is also required.</a:t>
            </a:r>
          </a:p>
        </p:txBody>
      </p:sp>
      <p:sp>
        <p:nvSpPr>
          <p:cNvPr id="3" name="Title 2"/>
          <p:cNvSpPr>
            <a:spLocks noGrp="1"/>
          </p:cNvSpPr>
          <p:nvPr>
            <p:ph type="title"/>
          </p:nvPr>
        </p:nvSpPr>
        <p:spPr/>
        <p:txBody>
          <a:bodyPr>
            <a:normAutofit/>
          </a:bodyPr>
          <a:lstStyle/>
          <a:p>
            <a:r>
              <a:rPr lang="en-US" dirty="0"/>
              <a:t>Capital Expenditures</a:t>
            </a:r>
          </a:p>
        </p:txBody>
      </p:sp>
      <p:sp>
        <p:nvSpPr>
          <p:cNvPr id="2" name="Slide Number Placeholder 1">
            <a:extLst>
              <a:ext uri="{FF2B5EF4-FFF2-40B4-BE49-F238E27FC236}">
                <a16:creationId xmlns:a16="http://schemas.microsoft.com/office/drawing/2014/main" id="{19198857-0C69-4194-8D59-B854CCF2B3A6}"/>
              </a:ext>
            </a:extLst>
          </p:cNvPr>
          <p:cNvSpPr>
            <a:spLocks noGrp="1"/>
          </p:cNvSpPr>
          <p:nvPr>
            <p:ph type="sldNum" sz="quarter" idx="10"/>
          </p:nvPr>
        </p:nvSpPr>
        <p:spPr/>
        <p:txBody>
          <a:bodyPr/>
          <a:lstStyle/>
          <a:p>
            <a:r>
              <a:rPr lang="en-US" dirty="0"/>
              <a:t>01-</a:t>
            </a:r>
            <a:fld id="{847A6AB7-ED92-4CC2-895B-E46908831F7A}" type="slidenum">
              <a:rPr lang="en-US" smtClean="0"/>
              <a:pPr/>
              <a:t>9</a:t>
            </a:fld>
            <a:endParaRPr lang="en-US" dirty="0"/>
          </a:p>
        </p:txBody>
      </p:sp>
    </p:spTree>
    <p:extLst>
      <p:ext uri="{BB962C8B-B14F-4D97-AF65-F5344CB8AC3E}">
        <p14:creationId xmlns:p14="http://schemas.microsoft.com/office/powerpoint/2010/main" val="4158427235"/>
      </p:ext>
    </p:extLst>
  </p:cSld>
  <p:clrMapOvr>
    <a:masterClrMapping/>
  </p:clrMapOvr>
</p:sld>
</file>

<file path=ppt/theme/theme1.xml><?xml version="1.0" encoding="utf-8"?>
<a:theme xmlns:a="http://schemas.openxmlformats.org/drawingml/2006/main" name="Custom Design">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Custom 1">
      <a:majorFont>
        <a:latin typeface="Verdana"/>
        <a:ea typeface=""/>
        <a:cs typeface=""/>
      </a:majorFont>
      <a:minorFont>
        <a:latin typeface="Verdana"/>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1574</TotalTime>
  <Words>2510</Words>
  <Application>Microsoft Office PowerPoint</Application>
  <PresentationFormat>On-screen Show (4:3)</PresentationFormat>
  <Paragraphs>316</Paragraphs>
  <Slides>38</Slides>
  <Notes>13</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38</vt:i4>
      </vt:variant>
    </vt:vector>
  </HeadingPairs>
  <TitlesOfParts>
    <vt:vector size="44" baseType="lpstr">
      <vt:lpstr>Arial</vt:lpstr>
      <vt:lpstr>Calibri</vt:lpstr>
      <vt:lpstr>Courier New</vt:lpstr>
      <vt:lpstr>Verdana</vt:lpstr>
      <vt:lpstr>Wingdings</vt:lpstr>
      <vt:lpstr>Custom Design</vt:lpstr>
      <vt:lpstr>Taxation of Individuals and Business Entities</vt:lpstr>
      <vt:lpstr>Learning Objectives</vt:lpstr>
      <vt:lpstr>Gross Receipts Test</vt:lpstr>
      <vt:lpstr>Gross Receipts Question</vt:lpstr>
      <vt:lpstr>Business Income and Deductions</vt:lpstr>
      <vt:lpstr>Reasonableness Example </vt:lpstr>
      <vt:lpstr>Reasonableness Solution</vt:lpstr>
      <vt:lpstr>Statutory Limits on Business Expense Deductions</vt:lpstr>
      <vt:lpstr>Capital Expenditures</vt:lpstr>
      <vt:lpstr>12-Month Rule Example</vt:lpstr>
      <vt:lpstr>12-Month Rule Solution</vt:lpstr>
      <vt:lpstr>Business Expenses with Personal Benefits</vt:lpstr>
      <vt:lpstr>Travel Example</vt:lpstr>
      <vt:lpstr>Travel Solution</vt:lpstr>
      <vt:lpstr>Business Interest Limitation</vt:lpstr>
      <vt:lpstr>Business Interest Example</vt:lpstr>
      <vt:lpstr>Business Interest Solution</vt:lpstr>
      <vt:lpstr>Sales of Business Assets</vt:lpstr>
      <vt:lpstr>Accounting for Taxable Income</vt:lpstr>
      <vt:lpstr>Accounting Periods</vt:lpstr>
      <vt:lpstr>Choosing an Accounting Period</vt:lpstr>
      <vt:lpstr>Accounting Methods (1 of 2)</vt:lpstr>
      <vt:lpstr>Accounting Methods (2 of 2)</vt:lpstr>
      <vt:lpstr>Cash Method</vt:lpstr>
      <vt:lpstr>Accrual Income</vt:lpstr>
      <vt:lpstr>Accrual Question</vt:lpstr>
      <vt:lpstr>Accrual—Prepaid Income</vt:lpstr>
      <vt:lpstr>Advance Payment Example</vt:lpstr>
      <vt:lpstr>Advance Payment Solution</vt:lpstr>
      <vt:lpstr>Inventories</vt:lpstr>
      <vt:lpstr>UNICAP</vt:lpstr>
      <vt:lpstr>Inventory Flow Assumptions</vt:lpstr>
      <vt:lpstr>Accruing Business Expenses</vt:lpstr>
      <vt:lpstr>Economic Performance</vt:lpstr>
      <vt:lpstr>Economic Performance Example</vt:lpstr>
      <vt:lpstr>Economic Performance Example Solution</vt:lpstr>
      <vt:lpstr>Choosing or Changing an Accounting Method</vt:lpstr>
      <vt:lpstr>End of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9 Business Income, Deductions, and Accounting Methods</dc:title>
  <dc:creator>Spilker</dc:creator>
  <cp:keywords>Taxation of Individuals and Business Entities</cp:keywords>
  <cp:lastModifiedBy>Samuel McGarr</cp:lastModifiedBy>
  <cp:revision>254</cp:revision>
  <cp:lastPrinted>2017-09-22T13:04:42Z</cp:lastPrinted>
  <dcterms:created xsi:type="dcterms:W3CDTF">2017-03-16T02:07:36Z</dcterms:created>
  <dcterms:modified xsi:type="dcterms:W3CDTF">2023-09-10T21:06:01Z</dcterms:modified>
  <cp:category>2018 Edition</cp:category>
</cp:coreProperties>
</file>

<file path=docProps/thumbnail.jpeg>
</file>