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56" r:id="rId2"/>
    <p:sldId id="270" r:id="rId3"/>
    <p:sldId id="271" r:id="rId4"/>
    <p:sldId id="272" r:id="rId5"/>
    <p:sldId id="273" r:id="rId6"/>
    <p:sldId id="274" r:id="rId7"/>
    <p:sldId id="290" r:id="rId8"/>
    <p:sldId id="257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91" r:id="rId18"/>
    <p:sldId id="276" r:id="rId19"/>
    <p:sldId id="284" r:id="rId20"/>
    <p:sldId id="285" r:id="rId21"/>
    <p:sldId id="286" r:id="rId22"/>
    <p:sldId id="287" r:id="rId23"/>
    <p:sldId id="288" r:id="rId24"/>
    <p:sldId id="289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</p:sldIdLst>
  <p:sldSz cx="9144000" cy="6858000" type="screen4x3"/>
  <p:notesSz cx="7010400" cy="9296400"/>
  <p:custDataLst>
    <p:tags r:id="rId3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BD084D-872C-47C8-8A81-073D74D881CD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9B8536-5119-4956-9765-905358E2F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57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9C81-EC22-4705-BD16-14E32147BE10}" type="datetimeFigureOut">
              <a:rPr lang="en-US" smtClean="0"/>
              <a:pPr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3.bin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4.bin"/><Relationship Id="rId4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5.bin"/><Relationship Id="rId4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5.bin"/><Relationship Id="rId4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9.bin"/><Relationship Id="rId4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20.emf"/><Relationship Id="rId5" Type="http://schemas.openxmlformats.org/officeDocument/2006/relationships/oleObject" Target="../embeddings/oleObject21.bin"/><Relationship Id="rId4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3.bin"/><Relationship Id="rId4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5.bin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6.bin"/><Relationship Id="rId4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7.bin"/><Relationship Id="rId4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8.bin"/><Relationship Id="rId4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9.bin"/><Relationship Id="rId4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30.bin"/><Relationship Id="rId4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31.bin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1 –</a:t>
            </a:r>
            <a:br>
              <a:rPr lang="en-US" dirty="0"/>
            </a:br>
            <a:r>
              <a:rPr lang="en-US" dirty="0"/>
              <a:t>Some Review Questions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9. Which is an example of negative reinforcement?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Pecking a key to avoid a loud noise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Pecking a key to get food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Doing chores to get allowance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Scolding someone who swears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10. Jane pairs a clicker with a treat for her dog.  The clicker is…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primary </a:t>
            </a:r>
            <a:r>
              <a:rPr lang="en-US" dirty="0" err="1"/>
              <a:t>reinforcer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secondary </a:t>
            </a:r>
            <a:r>
              <a:rPr lang="en-US" dirty="0" err="1"/>
              <a:t>reinforcer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conditioned </a:t>
            </a:r>
            <a:r>
              <a:rPr lang="en-US" dirty="0" err="1"/>
              <a:t>reinforcer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generalized </a:t>
            </a:r>
            <a:r>
              <a:rPr lang="en-US" dirty="0" err="1"/>
              <a:t>reinforcer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11. Two things being close together in space or time is 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Contingency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Contiguity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Fluency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Comparing  reinforcer to previous reinforcers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12. Which of the following is NOT one of Pryor’s 10 rules of shaping?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Train one aspect of a behavior at a time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If one trainer is not eliciting progress, try another trainer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Stay ahead of your subject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Raise criteria in increments small enough for your subject to have a good chance of </a:t>
            </a:r>
            <a:r>
              <a:rPr lang="en-US" sz="2400"/>
              <a:t>getting reinforced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13. Operant in Operant learning refers to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Behavior operating on (affecting) the environment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Behavior being instrumental in producing consequences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operations of learning a sequence of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law of effect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14. The positive in positive reinforcement refers to…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pleasant consequence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positive contingency between the behavior and the consequence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Adding something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2 and 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All of the above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15. What is the ratio run?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pause in responding after a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fairly steady responding to meet a ratio requirement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takes the shape of a scallop on a CR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horizontal line on a CR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16. An ornithologist has set a trap so she can tag a bird.  </a:t>
            </a:r>
            <a:r>
              <a:rPr lang="en-US" sz="2800" i="1" dirty="0"/>
              <a:t>Waiting for a bird to get caught </a:t>
            </a:r>
            <a:r>
              <a:rPr lang="en-US" sz="2800" dirty="0"/>
              <a:t>is reinforced on what schedule?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FI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949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17. </a:t>
            </a:r>
            <a:r>
              <a:rPr lang="en-US" sz="2700" dirty="0"/>
              <a:t>When you get to lab, you notice there is an alarm beeping in the hall.  Once lab gets going, you no longer notice it.  This is…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sensitization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habituation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Response fatigue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Sensory adaptation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224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18</a:t>
            </a:r>
            <a:r>
              <a:rPr lang="en-US" sz="2400" dirty="0"/>
              <a:t>. </a:t>
            </a:r>
            <a:r>
              <a:rPr lang="en-US" sz="2000" dirty="0"/>
              <a:t>Over time, with the encouragement of his Mom, Joe learns how to tie his shoes by himself.  This is an example of _______. Tying his shoes as part of his getting dressed routine is an example of 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Shaping; chaining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Chaining; shaping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Positive reinforcement; 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Modal action pattern; general behavior trait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06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1. Sensitization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Decrease in responsiveness to repeated presentations of a stimulus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Increase in responsiveness to repeated presentations of a stimulus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Getting used to something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51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19. </a:t>
            </a:r>
            <a:r>
              <a:rPr lang="en-US" sz="2700" dirty="0"/>
              <a:t>When Lynne goes to a talk, she constantly shifts around in her seat and wiggles her foot.  This is an example of…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reflex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modal action pattern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general behavior trait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Natural selection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37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20. What did the </a:t>
            </a:r>
            <a:r>
              <a:rPr lang="en-US" dirty="0" err="1"/>
              <a:t>Mellgren</a:t>
            </a:r>
            <a:r>
              <a:rPr lang="en-US" dirty="0"/>
              <a:t> study show?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That we like big rewards more than small rewards.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That we compare rewards we get to those we previously got.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Both of the above.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16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21. </a:t>
            </a:r>
            <a:r>
              <a:rPr lang="en-US" sz="2700" dirty="0"/>
              <a:t>Lynne’s rat went from an FR1 to an FR3.  This was moving her rat from a ________ schedule to a ________ schedule.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CR; PR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PR; CR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Constant reinforcement; intermittent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Intermittent reinforcement; constant reinforcement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325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22. </a:t>
            </a:r>
            <a:r>
              <a:rPr lang="en-US" sz="4000" dirty="0"/>
              <a:t>A releasing stimulus or a releaser is found in….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reflex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MAP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general behavior trait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All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33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23. What schedule is associated with a scallop-shaped pattern on the CR?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FI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19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24. Pryor says not to interrupt a training session gratuitously b/c that is essentially a punishment.  This is why I want you to…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Start the box before you put your rat 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Take your rat out of the box if you have to switch schedules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Pay close attention to your rat while it is in the box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All of the above.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307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25. Which is an example of spontaneous recovery?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After a summer of not being in </a:t>
            </a:r>
            <a:r>
              <a:rPr lang="en-US" sz="2400"/>
              <a:t>Harbert, </a:t>
            </a:r>
            <a:r>
              <a:rPr lang="en-US" sz="2400" dirty="0"/>
              <a:t>I try the defective soda machine again.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When my dog can’t get me to give him a treat for sitting, he tries an earlier trick, shake.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Once your rat’s bar pressing response is extinguished, she won’t bar press any more.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035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26.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Natural Selection is an active process where the environment selects advantageous traits.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Natural Selection is a passive process where individuals who have offspring pass on their genes.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Learning is also influenced by Natural Selection.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Natural Selection is effective for coping with abrupt changes.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All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2 &amp; 3.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309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27.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An </a:t>
            </a:r>
            <a:r>
              <a:rPr lang="en-US" sz="2000" dirty="0" err="1"/>
              <a:t>aplysia</a:t>
            </a:r>
            <a:r>
              <a:rPr lang="en-US" sz="2000" dirty="0"/>
              <a:t> withdrawing its’ mantle to a new stimulus is a reflex.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 mating dance between 2 birds is a Modal Action Pattern.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Tending to be very anxious is a General Behavior Trait.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All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1 &amp; 3.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133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28. Which of the following is true about a cumulative record?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 steeper the slope of the line, the faster the rate of behavior.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 steeper the slope of the line, the slower the rate of behavior.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A horizontal line indicates a pause, or no behavior being exhibited.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All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1 &amp; 3.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525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2. </a:t>
            </a:r>
            <a:r>
              <a:rPr lang="en-US" sz="2800" dirty="0"/>
              <a:t>In a study investigating the effect of room temperature (hot, cold) on mood, the IV would be _______and the DV would be 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Room temp; Mood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Mood; Room temp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Hot room; cold room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Cold room; hot room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492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29. Which of the following is the best definition of learning?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Learning is the acquisition of a behavior over a period of time.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Learning is a change in the nervous system as a result of experience.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Learning is a change in behavior as a result of experience.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211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30.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majority of animals used in research are rats and mice.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number of vertebrate animals used in research is less than 1% of the number of animals used for food.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number of animals used in research has been declining over time.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above.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382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31. Getting a percentage of a sale (commission) is an example of a _______.  Having to approach about 10 customers to make a sale is an example of ________?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VR; FR.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FI; VI.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FR; VR.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VI; FI.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423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32. </a:t>
            </a:r>
            <a:r>
              <a:rPr lang="en-US" sz="2700" dirty="0"/>
              <a:t>In order to get my dog to bark less, I give her a treat when she hasn’t barked for a few seconds.  Then I slowly increase the amount of time she has to be quiet between barks until she is only barking once in a while.  This is a ________ schedule?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DRH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DRL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VI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FI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172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33. </a:t>
            </a:r>
            <a:r>
              <a:rPr lang="en-US" sz="2700" dirty="0"/>
              <a:t>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Behavior that is reinforced on a PR schedule is more resistant to extinction than bx that is reinforced on a CR schedule.  This is not predicted by the Law of Effect.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Behavior that is reinforced on a CR schedule is more resistant to extinction than bx that is reinforced on a PR schedule.  This is consistent with the Law of Effect.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113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34. </a:t>
            </a:r>
            <a:r>
              <a:rPr lang="en-US" sz="2700" dirty="0"/>
              <a:t>People who get addicted to gambling…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Have an addictive personality.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Have very little willpower.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Likely experienced a large payout one of the first few times they gambled.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Likely experienced no large payouts the first few times they gambled.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267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3. What is a between-subjects design?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same participants are given all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Different participants are given different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design that requires few participants in order to show effects.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9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4. Which of the following shows the least variation?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reflex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Modal action pattern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General behavior trait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40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5. </a:t>
            </a:r>
            <a:r>
              <a:rPr lang="en-US" sz="3100" dirty="0"/>
              <a:t>At two and a half, Jimmy doesn’t use the </a:t>
            </a:r>
            <a:r>
              <a:rPr lang="en-US" sz="3100" dirty="0" err="1"/>
              <a:t>potty</a:t>
            </a:r>
            <a:r>
              <a:rPr lang="en-US" sz="3100" dirty="0"/>
              <a:t> on his own.  At three, he does.  This can be explained by…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learning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maturation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motivation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Potentially any or all of these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2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100" dirty="0"/>
              <a:t>6. Who did the “puzzle box” experiments?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Skinner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Watson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Thorndike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James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517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7. Which is a change in the topography of learning?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Fewer errors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Faster speed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Change in cumulative record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Decrease in latency to start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8. Reinforcement, if used correctly, should result in…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Increased response rate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Increase in likelihood behavior will be exhibited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reward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FB2B88217C24F14922E68361AFADAF4"/>
  <p:tag name="SLIDEID" val="7FB2B88217C24F14922E68361AFADAF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Research that is done to solve a problem is referred to as _______ research."/>
  <p:tag name="ANSWERSALIAS" val="Experimental|smicln|Solution|smicln|Pure|smicln|Applied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4"/>
  <p:tag name="FONTSIZE" val="32"/>
  <p:tag name="BULLETTYPE" val="ppBulletArabicPeriod"/>
  <p:tag name="ANSWERTEXT" val="Experimental&#10;Solution&#10;Pure&#10;Applied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EA60DC18BF243D6BE937DF98F7A360D"/>
  <p:tag name="SLIDEID" val="6EA60DC18BF243D6BE937DF98F7A36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S is active when you are relaxing? Choose best answer."/>
  <p:tag name="ANSWERSALIAS" val="Peripheral NS|smicln|Sympathetic NS|smicln|Autonomic NS|smicln|Parasympathetic NS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Peripheral NS&#10;Sympathetic NS&#10;Autonomic NS&#10;Parasympathetic N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64FE1168A1419188A7940486F91EA2"/>
  <p:tag name="SLIDEID" val="0C64FE1168A1419188A7940486F91EA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NS, myelinated axons are called _____, clusters of nerve cell bodies are called ______, and cells that produce myelin are called _______?"/>
  <p:tag name="ANSWERSALIAS" val="Nerves, ganglia, Schwann cells|smicln|Tracts, nuclei, Oligodendrocytes|smicln|Nerves, nuclei, Microglia|smicln|Tracts, ganglia, Astrocytes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7"/>
  <p:tag name="FONTSIZE" val="32"/>
  <p:tag name="BULLETTYPE" val="ppBulletArabicPeriod"/>
  <p:tag name="ANSWERTEXT" val="Nerves, ganglia, Schwann cells&#10;Tracts, nuclei, Oligodendrocytes&#10;Nerves, nuclei, Microglia&#10;Tracts, ganglia, Astrocyte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73CFE654C3D4752A0C736CFDFDB387C"/>
  <p:tag name="SLIDEID" val="973CFE654C3D4752A0C736CFDFDB38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eurons found in the dorsal root ganglia of the spinal cord are?"/>
  <p:tag name="ANSWERSALIAS" val="Sensory/afferent|smicln|Motor/efferent|smicln|Both sensory and motor|smicln|Composed of white matter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Sensory/afferent&#10;Motor/efferent&#10;Both sensory and motor&#10;Composed of white matt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83F4079878464A8A7505E0EE5333B7"/>
  <p:tag name="SLIDEID" val="5783F4079878464A8A7505E0EE5333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cephalon contains the pons and the cerebellum?"/>
  <p:tag name="ANSWERSALIAS" val="Mesencephalon|smicln|Metencephalon|smicln|Myencephalon|smicln|myelencephalon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5"/>
  <p:tag name="FONTSIZE" val="32"/>
  <p:tag name="BULLETTYPE" val="ppBulletArabicPeriod"/>
  <p:tag name="ANSWERTEXT" val="Mesencephalon&#10;Metencephalon&#10;Myencephalon&#10;myelencephalon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9C973996D942AD8AAFF53A02700C7D"/>
  <p:tag name="SLIDEID" val="0F9C973996D942AD8AAFF53A02700C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art of the brain is the tegmentum found in?"/>
  <p:tag name="ANSWERSALIAS" val="Thalamus|smicln|Hypothalamus|smicln|Midbrain|smicln|medulla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8"/>
  <p:tag name="FONTSIZE" val="32"/>
  <p:tag name="BULLETTYPE" val="ppBulletArabicPeriod"/>
  <p:tag name="ANSWERTEXT" val="Thalamus&#10;Hypothalamus&#10;Midbrain&#10;medull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283F3EA9EB4AE18ADDC687AF29B7E5"/>
  <p:tag name="SLIDEID" val="02283F3EA9EB4AE18ADDC687AF29B7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erebral cortex, small furrows in the surface of the brain are called?"/>
  <p:tag name="ANSWERSALIAS" val="Gyri|smicln|Fissures|smicln|Sulci|smicln|commisures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Gyri&#10;Fissures&#10;Sulci&#10;commisur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D4200A78B74938B13D6FA6248768C9"/>
  <p:tag name="SLIDEID" val="1CD4200A78B74938B13D6FA6248768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fissure separates the primary motor cortex and the primary somatosensory cortex?"/>
  <p:tag name="ANSWERSALIAS" val="Central|smicln|Longitudinal|smicln|Lateral"/>
  <p:tag name="VALUES" val="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Central&#10;Longitudinal&#10;Latera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75C85C901CC42EB93E00BEDC4A14EE9"/>
  <p:tag name="SLIDEID" val="D75C85C901CC42EB93E00BEDC4A14EE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wo ions are predominantly outside the neural membrane at rest?"/>
  <p:tag name="ANSWERSALIAS" val="Na+ and K+|smicln|Na+ and Cl-|smicln|Cl- and K+|smicln|Cl- and A-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4"/>
  <p:tag name="FONTSIZE" val="32"/>
  <p:tag name="BULLETTYPE" val="ppBulletArabicPeriod"/>
  <p:tag name="ANSWERTEXT" val="Na+ and K+&#10;Na+ and Cl-&#10;Cl- and K+&#10;Cl- and A-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5016068EEE247AFB624C05B66CE2D7C"/>
  <p:tag name="SLIDEID" val="75016068EEE247AFB624C05B66CE2D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T type is assembled in the cytoplasm, packaged in vesicles, and transported down axon?"/>
  <p:tag name="ANSWERSALIAS" val="Neuropeptides|smicln|Small molecule NTs|smicln|Acetylcholine"/>
  <p:tag name="VALUES" val="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6"/>
  <p:tag name="FONTSIZE" val="32"/>
  <p:tag name="BULLETTYPE" val="ppBulletArabicPeriod"/>
  <p:tag name="ANSWERTEXT" val="Neuropeptides&#10;Small molecule NTs&#10;Acetylcholin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4A27AC8685D45D69F4AA25C79778111"/>
  <p:tag name="SLIDEID" val="C4A27AC8685D45D69F4AA25C7977811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 monitors NT release to adjust it if necessary?"/>
  <p:tag name="ANSWERSALIAS" val="Ionotropic|smicln|Metabotropic|smicln|Autoreceptor|smicln|Gap junction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Ionotropic&#10;Metabotropic&#10;Autoreceptor&#10;Gap juncti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36C3E653F841D29AE238858CB1179B"/>
  <p:tag name="SLIDEID" val="9636C3E653F841D29AE238858CB1179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spartate is a"/>
  <p:tag name="ANSWERSALIAS" val="Monoamine NT|smicln|Unconventional NT|smicln|Type of Acetylcholine|smicln|Amino Acid NT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6"/>
  <p:tag name="FONTSIZE" val="32"/>
  <p:tag name="BULLETTYPE" val="ppBulletArabicPeriod"/>
  <p:tag name="ANSWERTEXT" val="Monoamine NT&#10;Unconventional NT&#10;Type of Acetylcholine&#10;Amino Acid NT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1BAAACD28E64959972FFD7E95728191"/>
  <p:tag name="SLIDEID" val="41BAAACD28E64959972FFD7E9572819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Endorphins are a type of "/>
  <p:tag name="ANSWERSALIAS" val="Catecholamine NT|smicln|Indolamine NT|smicln|Amino Acid NT|smicln|Neuropeptide NT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Catecholamine NT&#10;Indolamine NT&#10;Amino Acid NT&#10;Neuropeptide N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1472</Words>
  <Application>Microsoft Office PowerPoint</Application>
  <PresentationFormat>On-screen Show (4:3)</PresentationFormat>
  <Paragraphs>175</Paragraphs>
  <Slides>35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Office Theme</vt:lpstr>
      <vt:lpstr>Chart</vt:lpstr>
      <vt:lpstr>Exam 1 – Some Review Questions</vt:lpstr>
      <vt:lpstr>1. Sensitization is</vt:lpstr>
      <vt:lpstr>2. In a study investigating the effect of room temperature (hot, cold) on mood, the IV would be _______and the DV would be ________.</vt:lpstr>
      <vt:lpstr>3. What is a between-subjects design?</vt:lpstr>
      <vt:lpstr>4. Which of the following shows the least variation?</vt:lpstr>
      <vt:lpstr>5. At two and a half, Jimmy doesn’t use the potty on his own.  At three, he does.  This can be explained by…</vt:lpstr>
      <vt:lpstr>6. Who did the “puzzle box” experiments?</vt:lpstr>
      <vt:lpstr>7. Which is a change in the topography of learning?</vt:lpstr>
      <vt:lpstr>8. Reinforcement, if used correctly, should result in…</vt:lpstr>
      <vt:lpstr>9. Which is an example of negative reinforcement?</vt:lpstr>
      <vt:lpstr>10. Jane pairs a clicker with a treat for her dog.  The clicker is…</vt:lpstr>
      <vt:lpstr>11. Two things being close together in space or time is …?</vt:lpstr>
      <vt:lpstr>12. Which of the following is NOT one of Pryor’s 10 rules of shaping?</vt:lpstr>
      <vt:lpstr>13. Operant in Operant learning refers to</vt:lpstr>
      <vt:lpstr>14. The positive in positive reinforcement refers to…</vt:lpstr>
      <vt:lpstr>15. What is the ratio run?</vt:lpstr>
      <vt:lpstr>16. An ornithologist has set a trap so she can tag a bird.  Waiting for a bird to get caught is reinforced on what schedule?</vt:lpstr>
      <vt:lpstr>17. When you get to lab, you notice there is an alarm beeping in the hall.  Once lab gets going, you no longer notice it.  This is…</vt:lpstr>
      <vt:lpstr>18. Over time, with the encouragement of his Mom, Joe learns how to tie his shoes by himself.  This is an example of _______. Tying his shoes as part of his getting dressed routine is an example of _______.</vt:lpstr>
      <vt:lpstr>19. When Lynne goes to a talk, she constantly shifts around in her seat and wiggles her foot.  This is an example of…</vt:lpstr>
      <vt:lpstr>20. What did the Mellgren study show?</vt:lpstr>
      <vt:lpstr>21. Lynne’s rat went from an FR1 to an FR3.  This was moving her rat from a ________ schedule to a ________ schedule.</vt:lpstr>
      <vt:lpstr>22. A releasing stimulus or a releaser is found in….</vt:lpstr>
      <vt:lpstr>23. What schedule is associated with a scallop-shaped pattern on the CR?</vt:lpstr>
      <vt:lpstr>24. Pryor says not to interrupt a training session gratuitously b/c that is essentially a punishment.  This is why I want you to…</vt:lpstr>
      <vt:lpstr>25. Which is an example of spontaneous recovery?</vt:lpstr>
      <vt:lpstr>26. Which of the following is true?</vt:lpstr>
      <vt:lpstr>27. Which of the following is true?</vt:lpstr>
      <vt:lpstr>28. Which of the following is true about a cumulative record?</vt:lpstr>
      <vt:lpstr>29. Which of the following is the best definition of learning?</vt:lpstr>
      <vt:lpstr>30. Which of the following is true?</vt:lpstr>
      <vt:lpstr>31. Getting a percentage of a sale (commission) is an example of a _______.  Having to approach about 10 customers to make a sale is an example of ________?</vt:lpstr>
      <vt:lpstr>32. In order to get my dog to bark less, I give her a treat when she hasn’t barked for a few seconds.  Then I slowly increase the amount of time she has to be quiet between barks until she is only barking once in a while.  This is a ________ schedule?</vt:lpstr>
      <vt:lpstr>33. Which of the following is true?</vt:lpstr>
      <vt:lpstr>34. People who get addicted to gambling…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NS quiz</dc:title>
  <dc:creator>ltrench</dc:creator>
  <cp:lastModifiedBy>Trench, Lynne S.</cp:lastModifiedBy>
  <cp:revision>49</cp:revision>
  <cp:lastPrinted>2021-02-18T16:14:57Z</cp:lastPrinted>
  <dcterms:created xsi:type="dcterms:W3CDTF">2010-02-08T21:56:43Z</dcterms:created>
  <dcterms:modified xsi:type="dcterms:W3CDTF">2023-09-13T15:38:17Z</dcterms:modified>
</cp:coreProperties>
</file>