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471" r:id="rId3"/>
    <p:sldId id="472" r:id="rId4"/>
    <p:sldId id="303" r:id="rId5"/>
    <p:sldId id="297" r:id="rId6"/>
    <p:sldId id="475" r:id="rId7"/>
    <p:sldId id="476" r:id="rId8"/>
    <p:sldId id="305" r:id="rId9"/>
    <p:sldId id="479" r:id="rId10"/>
    <p:sldId id="474" r:id="rId11"/>
    <p:sldId id="302" r:id="rId12"/>
    <p:sldId id="300" r:id="rId13"/>
    <p:sldId id="454" r:id="rId14"/>
    <p:sldId id="4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6" autoAdjust="0"/>
    <p:restoredTop sz="85562" autoAdjust="0"/>
  </p:normalViewPr>
  <p:slideViewPr>
    <p:cSldViewPr snapToGrid="0">
      <p:cViewPr varScale="1">
        <p:scale>
          <a:sx n="78" d="100"/>
          <a:sy n="78" d="100"/>
        </p:scale>
        <p:origin x="62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7E201-5C0B-43BE-8180-0507D82B7FB1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DA9AA-B5A6-493E-9D3E-162682B6D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04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C768-8265-41F6-9B84-8D268A7512F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023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Shaping – behavior – reinforce giving the right answer by positive outcome for even close to the right answer.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C768-8265-41F6-9B84-8D268A7512F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3494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C768-8265-41F6-9B84-8D268A7512F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3188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superstitions</a:t>
            </a:r>
          </a:p>
          <a:p>
            <a:r>
              <a:rPr lang="en-US" baseline="0" dirty="0"/>
              <a:t>detect patterns</a:t>
            </a:r>
          </a:p>
          <a:p>
            <a:r>
              <a:rPr lang="en-US" baseline="0" dirty="0"/>
              <a:t>pigeon every 30 seconds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C768-8265-41F6-9B84-8D268A7512F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0533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Sometimes </a:t>
            </a:r>
            <a:r>
              <a:rPr lang="en-US" b="1" dirty="0"/>
              <a:t>impractical</a:t>
            </a:r>
            <a:r>
              <a:rPr lang="en-US" b="1" baseline="0" dirty="0"/>
              <a:t> </a:t>
            </a:r>
            <a:r>
              <a:rPr lang="en-US" baseline="0" dirty="0"/>
              <a:t>to provide outcome</a:t>
            </a:r>
          </a:p>
          <a:p>
            <a:endParaRPr lang="en-US" baseline="0" dirty="0"/>
          </a:p>
          <a:p>
            <a:r>
              <a:rPr lang="en-US" baseline="0" dirty="0"/>
              <a:t>The outcome can lose appeal if its too easy to get</a:t>
            </a:r>
          </a:p>
          <a:p>
            <a:endParaRPr lang="en-US" baseline="0" dirty="0"/>
          </a:p>
          <a:p>
            <a:r>
              <a:rPr lang="en-US" baseline="0" dirty="0"/>
              <a:t>Behavior can become tedious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C768-8265-41F6-9B84-8D268A7512F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601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550DF6-6FB6-4567-87A7-549EAFA1D32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7302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550DF6-6FB6-4567-87A7-549EAFA1D32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7552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7213D-B4A7-9AE4-C577-E82A0FE0E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71BDA3-1BC4-1B8D-CFAF-A6A2A7E35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B02E6-95FC-502A-BC98-316E44DD0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CE08D-BEFC-E647-AB65-76B48CC10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BADAF-A3E5-FAF1-E938-FA6C52ACE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0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B0950-CB5F-DA0D-0FDF-1C01DA4E0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79E1C4-56AF-304B-38B3-1B71B5F799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2752E-5EC0-EDD5-AC2A-570EF2E9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54938-340D-FB63-C955-EFEB6102F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EE450-9164-42FF-91C3-08D48A942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83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EECC15-EFF9-63C8-AD14-68AA711347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6BC1FD-0911-B421-9F20-399CAD4A87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2CBFC-DC9A-D207-A4C7-D69D986AA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FBA43-0E00-9001-D3BA-99ACD75C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875B3-2675-90EF-8DC3-3CFFA655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2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DEF1-9C33-2940-8E7E-2851A50F100B}" type="datetime1">
              <a:rPr lang="en-US" smtClean="0">
                <a:solidFill>
                  <a:srgbClr val="DEDEE0"/>
                </a:solidFill>
              </a:rPr>
              <a:pPr/>
              <a:t>9/16/2023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61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566-E8DC-D047-9136-D165B78CFB80}" type="datetime1">
              <a:rPr lang="en-US" smtClean="0">
                <a:solidFill>
                  <a:srgbClr val="064B64"/>
                </a:solidFill>
              </a:rPr>
              <a:pPr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6749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8C239-5E7A-9044-BDC8-1BC7F182CD70}" type="datetime1">
              <a:rPr lang="en-US" smtClean="0"/>
              <a:pPr/>
              <a:t>9/16/2023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37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764B-AD00-7B4D-ADEA-4A61D45815AE}" type="datetime1">
              <a:rPr lang="en-US" smtClean="0">
                <a:solidFill>
                  <a:srgbClr val="064B64"/>
                </a:solidFill>
              </a:rPr>
              <a:pPr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0609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7CF8-E638-BE4B-A0E1-967256E195C9}" type="datetime1">
              <a:rPr lang="en-US" smtClean="0">
                <a:solidFill>
                  <a:srgbClr val="064B64"/>
                </a:solidFill>
              </a:rPr>
              <a:pPr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6203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F0A-1245-B849-8211-17CF5FE32104}" type="datetime1">
              <a:rPr lang="en-US" smtClean="0">
                <a:solidFill>
                  <a:srgbClr val="064B64"/>
                </a:solidFill>
              </a:rPr>
              <a:pPr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2639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5921-2AED-FC43-9F62-DEA825785707}" type="datetime1">
              <a:rPr lang="en-US" smtClean="0">
                <a:solidFill>
                  <a:srgbClr val="064B64"/>
                </a:solidFill>
              </a:rPr>
              <a:pPr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676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77BD-5D96-2F47-B5B5-882F1923E73F}" type="datetime1">
              <a:rPr lang="en-US" smtClean="0">
                <a:solidFill>
                  <a:srgbClr val="064B64"/>
                </a:solidFill>
              </a:rPr>
              <a:pPr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429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3C0D8-D4DE-139D-5CF6-AABFD7D0E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DB20F-49B4-8531-139E-AC1CF0470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340F5-4AE4-521D-3056-55CD3254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CE8ED-7DD0-F794-114E-D66A366E8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C54CF-4F4D-19BD-C54B-47DCA85EA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05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561-5CD9-0347-8EB7-5C4281B8F0C9}" type="datetime1">
              <a:rPr lang="en-US" smtClean="0">
                <a:solidFill>
                  <a:srgbClr val="DEDEE0"/>
                </a:solidFill>
              </a:rPr>
              <a:pPr/>
              <a:t>9/16/2023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8255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F5F-0004-2F48-BFD7-1888FCCAB61C}" type="datetime1">
              <a:rPr lang="en-US" smtClean="0">
                <a:solidFill>
                  <a:srgbClr val="064B64"/>
                </a:solidFill>
              </a:rPr>
              <a:pPr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78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A530-DD91-FF45-941E-8D4354890BDE}" type="datetime1">
              <a:rPr lang="en-US" smtClean="0">
                <a:solidFill>
                  <a:srgbClr val="064B64"/>
                </a:solidFill>
              </a:rPr>
              <a:pPr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354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53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30C76-EB9C-0C31-DA44-FA0ABBC09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FE480-1B26-73CD-804A-EDAA81A76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85879-5737-E7B3-90C9-946495C34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16347-754C-9A4E-06F9-B060D1144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93804-23FF-C460-25DD-BFCC530E8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9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7CCBD-10F1-2D87-A3DE-314DFD656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BB106-8688-D043-7215-9FE7D8F0C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69D09E-85B1-2255-81F9-C885ED9C9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98363F-2B97-1B75-D700-561C985BF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CB7C65-CFE9-A811-314C-2B681C402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C62A3-E722-D21B-E32D-02C8D878D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0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56F47-5033-C077-50CE-62F655DEB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D5CC9F-6051-6106-ABAD-25BDD9EAB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F06243-FDF6-F799-0ADE-AC1235D094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1CDFF7-CF70-C336-4299-56D0491AEA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00FCB0-3812-B61A-A49C-FB78EFE9DB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46AA3C-6E93-542D-C14F-A7B92D955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2FE0D8-FA8C-0ADF-7ACF-B228F2CBE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FED6A9-4C6F-D151-11E1-507C4992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80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61ED1-EA54-CB49-8EC0-B01B9271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3D3609-DC06-5B86-61D4-498AF795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4B440E-7751-5F2C-D6D7-DA1B425D9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FA037-E6CB-952A-7C5B-D63C5B43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2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5F55CA-A72D-7FC4-449A-76867464D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C47306-B149-24C4-5273-F955321B2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6A5044-5F7B-512E-20EF-2E52C415B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4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F4926-D96B-8DCE-0EE1-2AB00AA86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AA7A9-EC39-83B3-B7CA-0E6850A6E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8F1060-7BB1-9370-0FC3-82266503F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8A8D2A-6C06-AF36-ACF9-F8EC674BF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96F6BC-8BD5-30EB-B01E-3204B1FC0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A4C288-17C7-07E0-DDCE-6F5C0A297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03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6A633-F3E5-1C5A-9938-51F2CABCA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107E9D-5DA0-1DB2-CBAD-884B60B631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3A05AD-63E4-E370-3764-DC90FD49F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39DBEB-A416-B856-0BAA-1A8D5ADAF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E6CA6-403F-F9BD-2A30-F7E8828C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C20ED-94BB-3CAC-7806-16059D526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0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7C3F9D-6E33-62CE-44E9-348F18AD8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1B067-ACDE-B27F-CD2A-AF9197CFE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4C6C5-4132-4BEA-1F43-2F0E63544A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67981-139F-4DDF-AAD9-820D27F73F3E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D9D09-2C0A-F5B8-31FC-DD5276785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0E473-3A44-8DBF-A2FD-0BC8582F3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AA91E-1A16-462C-ACDC-5256841CA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24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9/16/2023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7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8.xml"/><Relationship Id="rId7" Type="http://schemas.openxmlformats.org/officeDocument/2006/relationships/image" Target="../media/image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Learning: Part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17035"/>
            <a:ext cx="8432800" cy="3569365"/>
          </a:xfrm>
        </p:spPr>
        <p:txBody>
          <a:bodyPr>
            <a:normAutofit/>
          </a:bodyPr>
          <a:lstStyle/>
          <a:p>
            <a:r>
              <a:rPr lang="en-US" sz="3600" dirty="0"/>
              <a:t>Introduction to Psychology:</a:t>
            </a: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Mobile session id = py101BSC</a:t>
            </a: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57632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Operant conditioning – </a:t>
            </a:r>
            <a:br>
              <a:rPr lang="en-US" sz="2800" dirty="0"/>
            </a:br>
            <a:r>
              <a:rPr lang="en-US" sz="2800" dirty="0"/>
              <a:t>Reinforcement Schedules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7999" y="1410241"/>
            <a:ext cx="11210524" cy="5211276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2200" dirty="0"/>
              <a:t>Continuous Reinforcement </a:t>
            </a:r>
          </a:p>
          <a:p>
            <a:pPr lvl="1"/>
            <a:r>
              <a:rPr lang="en-US" sz="2200" dirty="0"/>
              <a:t>Behavior is reinforced every time it’s performed</a:t>
            </a:r>
          </a:p>
          <a:p>
            <a:pPr lvl="1"/>
            <a:endParaRPr lang="en-US" sz="2200" dirty="0"/>
          </a:p>
          <a:p>
            <a:r>
              <a:rPr lang="en-US" sz="2200" dirty="0"/>
              <a:t>Vs. </a:t>
            </a:r>
          </a:p>
          <a:p>
            <a:endParaRPr lang="en-US" sz="2200" dirty="0"/>
          </a:p>
          <a:p>
            <a:r>
              <a:rPr lang="en-US" sz="2200" dirty="0"/>
              <a:t>Partial Reinforcement</a:t>
            </a:r>
          </a:p>
          <a:p>
            <a:pPr lvl="1"/>
            <a:r>
              <a:rPr lang="en-US" sz="2200" dirty="0"/>
              <a:t>Behavior is reinforced some of the times it is performed</a:t>
            </a:r>
          </a:p>
          <a:p>
            <a:pPr marL="365760" lvl="1" indent="0">
              <a:buNone/>
            </a:pPr>
            <a:endParaRPr lang="en-US" sz="2200" dirty="0"/>
          </a:p>
          <a:p>
            <a:r>
              <a:rPr lang="en-US" sz="2200" dirty="0"/>
              <a:t>Downsides of continuous reinforcement?</a:t>
            </a:r>
          </a:p>
          <a:p>
            <a:pPr lvl="1"/>
            <a:r>
              <a:rPr lang="en-US" sz="2000" dirty="0"/>
              <a:t>Impractical</a:t>
            </a:r>
          </a:p>
          <a:p>
            <a:pPr lvl="1"/>
            <a:r>
              <a:rPr lang="en-US" sz="2000" dirty="0"/>
              <a:t>Outcome/reinforcer can lose appeal</a:t>
            </a:r>
          </a:p>
          <a:p>
            <a:pPr lvl="1"/>
            <a:r>
              <a:rPr lang="en-US" sz="2000" dirty="0"/>
              <a:t>Behavior that reinforced can become tedious</a:t>
            </a:r>
          </a:p>
        </p:txBody>
      </p:sp>
    </p:spTree>
    <p:extLst>
      <p:ext uri="{BB962C8B-B14F-4D97-AF65-F5344CB8AC3E}">
        <p14:creationId xmlns:p14="http://schemas.microsoft.com/office/powerpoint/2010/main" val="162112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Schedules of Partial Reinforcement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7999" y="1719070"/>
            <a:ext cx="11210524" cy="4999781"/>
          </a:xfrm>
        </p:spPr>
        <p:txBody>
          <a:bodyPr>
            <a:normAutofit/>
          </a:bodyPr>
          <a:lstStyle/>
          <a:p>
            <a:r>
              <a:rPr lang="en-US" sz="2200" dirty="0"/>
              <a:t>Fixed Interval (FI) Schedule</a:t>
            </a:r>
          </a:p>
          <a:p>
            <a:pPr lvl="1"/>
            <a:r>
              <a:rPr lang="en-US" sz="2200" dirty="0"/>
              <a:t>Reinforcement happens only when behavior is performed </a:t>
            </a:r>
            <a:r>
              <a:rPr lang="en-US" sz="2200" b="1" dirty="0"/>
              <a:t>after</a:t>
            </a:r>
            <a:r>
              <a:rPr lang="en-US" sz="2200" dirty="0"/>
              <a:t> a certain amount of time has passed</a:t>
            </a:r>
          </a:p>
          <a:p>
            <a:pPr lvl="1"/>
            <a:r>
              <a:rPr lang="en-US" sz="2200" dirty="0"/>
              <a:t>Studying behavior associated with good exam outcome</a:t>
            </a:r>
          </a:p>
          <a:p>
            <a:pPr marL="45720" indent="0">
              <a:buNone/>
            </a:pPr>
            <a:endParaRPr lang="en-US" sz="2200" dirty="0"/>
          </a:p>
          <a:p>
            <a:r>
              <a:rPr lang="en-US" sz="2200" dirty="0"/>
              <a:t>Variable Interval (VI) Schedule</a:t>
            </a:r>
          </a:p>
          <a:p>
            <a:pPr lvl="1"/>
            <a:r>
              <a:rPr lang="en-US" sz="2200" dirty="0"/>
              <a:t>Reinforcement happens only when behavior is performed </a:t>
            </a:r>
            <a:r>
              <a:rPr lang="en-US" sz="2200" b="1" dirty="0"/>
              <a:t>after</a:t>
            </a:r>
            <a:r>
              <a:rPr lang="en-US" sz="2200" dirty="0"/>
              <a:t> variable amount of time has passed</a:t>
            </a:r>
          </a:p>
          <a:p>
            <a:pPr lvl="1"/>
            <a:r>
              <a:rPr lang="en-US" sz="2200" dirty="0"/>
              <a:t>Checking email behavior associated with email worth reading outcome</a:t>
            </a:r>
          </a:p>
          <a:p>
            <a:pPr marL="365760" lvl="1" indent="0">
              <a:buNone/>
            </a:pPr>
            <a:endParaRPr lang="en-US" sz="2200" dirty="0"/>
          </a:p>
          <a:p>
            <a:pPr lvl="1"/>
            <a:endParaRPr lang="en-US" sz="2200" dirty="0"/>
          </a:p>
          <a:p>
            <a:pPr lvl="1"/>
            <a:endParaRPr lang="en-US" sz="2200" dirty="0"/>
          </a:p>
          <a:p>
            <a:pPr lvl="1"/>
            <a:endParaRPr lang="en-US" sz="2200" dirty="0"/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8017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Schedules of Partial Reinforcement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7999" y="1719070"/>
            <a:ext cx="11210524" cy="4999781"/>
          </a:xfrm>
        </p:spPr>
        <p:txBody>
          <a:bodyPr>
            <a:normAutofit/>
          </a:bodyPr>
          <a:lstStyle/>
          <a:p>
            <a:pPr marL="365760" lvl="1" indent="0">
              <a:buNone/>
            </a:pPr>
            <a:endParaRPr lang="en-US" sz="2200" dirty="0"/>
          </a:p>
          <a:p>
            <a:r>
              <a:rPr lang="en-US" sz="2200" dirty="0"/>
              <a:t>Fixed Ratio (FR) Schedule</a:t>
            </a:r>
          </a:p>
          <a:p>
            <a:pPr lvl="1"/>
            <a:r>
              <a:rPr lang="en-US" sz="2200" dirty="0"/>
              <a:t>Reinforcement after an exact number of responses</a:t>
            </a:r>
          </a:p>
          <a:p>
            <a:pPr lvl="1"/>
            <a:r>
              <a:rPr lang="en-US" sz="2200" dirty="0"/>
              <a:t>Wash the dishes behavior five times associated outcome is receive $20</a:t>
            </a:r>
          </a:p>
          <a:p>
            <a:pPr lvl="1"/>
            <a:endParaRPr lang="en-US" sz="2200" dirty="0"/>
          </a:p>
          <a:p>
            <a:r>
              <a:rPr lang="en-US" sz="2200" dirty="0"/>
              <a:t>Variable Ratio (VR) Schedule</a:t>
            </a:r>
          </a:p>
          <a:p>
            <a:pPr lvl="1"/>
            <a:r>
              <a:rPr lang="en-US" sz="2200" dirty="0"/>
              <a:t>Reinforcement after a variable amount of responses</a:t>
            </a:r>
          </a:p>
          <a:p>
            <a:pPr lvl="1"/>
            <a:r>
              <a:rPr lang="en-US" sz="2200" dirty="0"/>
              <a:t>Scrolling down Facebook feed behavior associated with interesting post to read</a:t>
            </a:r>
          </a:p>
          <a:p>
            <a:pPr lvl="1"/>
            <a:r>
              <a:rPr lang="en-US" sz="2200" dirty="0"/>
              <a:t>Slot machine</a:t>
            </a:r>
          </a:p>
          <a:p>
            <a:pPr lvl="1"/>
            <a:r>
              <a:rPr lang="en-US" sz="2200" dirty="0"/>
              <a:t>Rat will press lever (if pressing lever leads to cocaine) so much it ignores food</a:t>
            </a:r>
          </a:p>
          <a:p>
            <a:pPr lvl="1"/>
            <a:endParaRPr lang="en-US" sz="2200" dirty="0"/>
          </a:p>
          <a:p>
            <a:pPr lvl="1"/>
            <a:endParaRPr lang="en-US" sz="2200" dirty="0"/>
          </a:p>
          <a:p>
            <a:pPr lvl="1"/>
            <a:endParaRPr lang="en-US" sz="2200" dirty="0"/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2997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A1CF89-3F7D-F9E3-C0F7-6A53D8E527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9/14</a:t>
            </a:r>
          </a:p>
          <a:p>
            <a:r>
              <a:rPr lang="en-US" dirty="0"/>
              <a:t>Fall 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BCBECD-9500-F615-0575-2FAB8F6476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4521579-CD71-2626-40B1-C7380A62F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Learning Part II</a:t>
            </a:r>
          </a:p>
        </p:txBody>
      </p:sp>
    </p:spTree>
    <p:extLst>
      <p:ext uri="{BB962C8B-B14F-4D97-AF65-F5344CB8AC3E}">
        <p14:creationId xmlns:p14="http://schemas.microsoft.com/office/powerpoint/2010/main" val="2560918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453A6D-0364-335E-E3DC-C155314CE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23/25 completed DQ 1</a:t>
            </a:r>
          </a:p>
          <a:p>
            <a:endParaRPr lang="en-US" dirty="0"/>
          </a:p>
          <a:p>
            <a:r>
              <a:rPr lang="en-US" dirty="0"/>
              <a:t>Ungraded Participation 1 – due Monday 9/18</a:t>
            </a:r>
          </a:p>
          <a:p>
            <a:endParaRPr lang="en-US" dirty="0"/>
          </a:p>
          <a:p>
            <a:r>
              <a:rPr lang="en-US" dirty="0"/>
              <a:t>Make-up participation policy – once more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1FFF3C-5D07-CFFC-8C67-FC902ACD2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946B7B-8B09-FBA3-EDA1-C5F2322D0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</p:spTree>
    <p:extLst>
      <p:ext uri="{BB962C8B-B14F-4D97-AF65-F5344CB8AC3E}">
        <p14:creationId xmlns:p14="http://schemas.microsoft.com/office/powerpoint/2010/main" val="2939057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0"/>
            <a:ext cx="11210524" cy="4910329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/>
              <a:t>Need a volunteer who is going to leave the class for a couple mins and when you come back the class is going to try to get you to take an action.</a:t>
            </a:r>
          </a:p>
          <a:p>
            <a:endParaRPr lang="en-US" sz="2200" dirty="0"/>
          </a:p>
          <a:p>
            <a:r>
              <a:rPr lang="en-US" sz="2200" dirty="0"/>
              <a:t>This was an example of </a:t>
            </a:r>
            <a:r>
              <a:rPr lang="en-US" sz="2200" dirty="0">
                <a:solidFill>
                  <a:srgbClr val="FF0000"/>
                </a:solidFill>
              </a:rPr>
              <a:t>shaping</a:t>
            </a:r>
            <a:r>
              <a:rPr lang="en-US" sz="2200" dirty="0"/>
              <a:t>: Had to </a:t>
            </a:r>
            <a:r>
              <a:rPr lang="en-US" sz="2200" dirty="0">
                <a:solidFill>
                  <a:srgbClr val="7030A0"/>
                </a:solidFill>
              </a:rPr>
              <a:t>reinforce</a:t>
            </a:r>
            <a:r>
              <a:rPr lang="en-US" sz="2200" dirty="0"/>
              <a:t> </a:t>
            </a:r>
            <a:r>
              <a:rPr lang="en-US" sz="2200" u="sng" dirty="0"/>
              <a:t>making progress toward the goal behavior </a:t>
            </a:r>
            <a:r>
              <a:rPr lang="en-US" sz="2200" dirty="0"/>
              <a:t>before making the goal behavior itself.</a:t>
            </a:r>
          </a:p>
          <a:p>
            <a:pPr lvl="1"/>
            <a:r>
              <a:rPr lang="en-US" sz="2000" dirty="0"/>
              <a:t>Sometimes shaping must be used because </a:t>
            </a:r>
            <a:r>
              <a:rPr lang="en-US" sz="2000" u="sng" dirty="0"/>
              <a:t>learner is not yet capable </a:t>
            </a:r>
            <a:r>
              <a:rPr lang="en-US" sz="2000" dirty="0"/>
              <a:t>of the behavior</a:t>
            </a:r>
          </a:p>
          <a:p>
            <a:pPr lvl="1"/>
            <a:r>
              <a:rPr lang="en-US" sz="2000" dirty="0"/>
              <a:t>With animals, usually the issue is they </a:t>
            </a:r>
            <a:r>
              <a:rPr lang="en-US" sz="2000" u="sng" dirty="0"/>
              <a:t>wouldn’t coincidentally engage</a:t>
            </a:r>
            <a:r>
              <a:rPr lang="en-US" sz="2000" dirty="0"/>
              <a:t> in the behavior you want to reinforce; must use shaping</a:t>
            </a:r>
          </a:p>
          <a:p>
            <a:pPr lvl="1"/>
            <a:endParaRPr lang="en-US" sz="2000" dirty="0"/>
          </a:p>
          <a:p>
            <a:r>
              <a:rPr lang="en-US" sz="2200" dirty="0"/>
              <a:t>The goal behavior is being </a:t>
            </a:r>
            <a:r>
              <a:rPr lang="en-US" sz="2200" dirty="0">
                <a:solidFill>
                  <a:srgbClr val="7030A0"/>
                </a:solidFill>
              </a:rPr>
              <a:t>reinforced</a:t>
            </a:r>
            <a:r>
              <a:rPr lang="en-US" sz="2200" dirty="0"/>
              <a:t>, usually </a:t>
            </a:r>
            <a:r>
              <a:rPr lang="en-US" sz="2200" dirty="0">
                <a:solidFill>
                  <a:srgbClr val="7030A0"/>
                </a:solidFill>
              </a:rPr>
              <a:t>positive reinforcement</a:t>
            </a:r>
          </a:p>
          <a:p>
            <a:r>
              <a:rPr lang="en-US" sz="2200" dirty="0"/>
              <a:t>Sometime combined with </a:t>
            </a:r>
            <a:r>
              <a:rPr lang="en-US" sz="2200" dirty="0">
                <a:solidFill>
                  <a:srgbClr val="7030A0"/>
                </a:solidFill>
              </a:rPr>
              <a:t>punishing</a:t>
            </a:r>
            <a:r>
              <a:rPr lang="en-US" sz="2200" dirty="0"/>
              <a:t> a </a:t>
            </a:r>
            <a:r>
              <a:rPr lang="en-US" sz="2200" dirty="0">
                <a:solidFill>
                  <a:srgbClr val="00B050"/>
                </a:solidFill>
              </a:rPr>
              <a:t>behavior that is a regression</a:t>
            </a:r>
            <a:r>
              <a:rPr lang="en-US" sz="2200" dirty="0"/>
              <a:t> away from desired behavior</a:t>
            </a:r>
          </a:p>
          <a:p>
            <a:pPr lvl="1"/>
            <a:endParaRPr lang="en-US" dirty="0"/>
          </a:p>
          <a:p>
            <a:r>
              <a:rPr lang="en-US" sz="2200" dirty="0"/>
              <a:t>Shaping Examples:</a:t>
            </a:r>
          </a:p>
          <a:p>
            <a:pPr lvl="2"/>
            <a:r>
              <a:rPr lang="en-US" sz="2000" dirty="0"/>
              <a:t>Teaching a dog to roll over or child to throw a ball with good form</a:t>
            </a:r>
          </a:p>
          <a:p>
            <a:pPr lvl="2"/>
            <a:r>
              <a:rPr lang="en-US" sz="2000" dirty="0"/>
              <a:t>Many professors tend to reinforce participation by reinforcing answers that are only partially or mostly correct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Operant condition in action - Activity</a:t>
            </a:r>
          </a:p>
        </p:txBody>
      </p:sp>
    </p:spTree>
    <p:extLst>
      <p:ext uri="{BB962C8B-B14F-4D97-AF65-F5344CB8AC3E}">
        <p14:creationId xmlns:p14="http://schemas.microsoft.com/office/powerpoint/2010/main" val="62335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Simpler Example of operant conditioning</a:t>
            </a:r>
            <a:br>
              <a:rPr lang="en-US" dirty="0"/>
            </a:br>
            <a:r>
              <a:rPr lang="en-US" dirty="0"/>
              <a:t> for 2 behaviors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8000" y="1692965"/>
            <a:ext cx="8613648" cy="5257800"/>
          </a:xfrm>
        </p:spPr>
        <p:txBody>
          <a:bodyPr>
            <a:normAutofit/>
          </a:bodyPr>
          <a:lstStyle/>
          <a:p>
            <a:r>
              <a:rPr lang="en-US" sz="2400" b="1" dirty="0"/>
              <a:t>Desired </a:t>
            </a:r>
            <a:r>
              <a:rPr lang="en-US" sz="2400" b="1" dirty="0">
                <a:solidFill>
                  <a:srgbClr val="FF0000"/>
                </a:solidFill>
              </a:rPr>
              <a:t>Behavior</a:t>
            </a:r>
            <a:r>
              <a:rPr lang="en-US" sz="2400" b="1" dirty="0"/>
              <a:t> to Increase</a:t>
            </a:r>
            <a:r>
              <a:rPr lang="en-US" sz="2400" dirty="0"/>
              <a:t>: Child cleans their room</a:t>
            </a:r>
          </a:p>
          <a:p>
            <a:pPr lvl="1"/>
            <a:r>
              <a:rPr lang="en-US" sz="2400" dirty="0">
                <a:solidFill>
                  <a:srgbClr val="00B0F0"/>
                </a:solidFill>
              </a:rPr>
              <a:t>Positive</a:t>
            </a:r>
            <a:r>
              <a:rPr lang="en-US" sz="2400" dirty="0"/>
              <a:t> Reinforcement: Give them a lollipop after the room is cleaned</a:t>
            </a:r>
          </a:p>
          <a:p>
            <a:pPr lvl="1"/>
            <a:r>
              <a:rPr lang="en-US" sz="2400" dirty="0">
                <a:solidFill>
                  <a:srgbClr val="00B0F0"/>
                </a:solidFill>
              </a:rPr>
              <a:t>Negative</a:t>
            </a:r>
            <a:r>
              <a:rPr lang="en-US" sz="2400" dirty="0"/>
              <a:t> Reinforcement: Only have them do the dishes 2 times a week rather than the usual 3 times (taking away the unpleasant chore).</a:t>
            </a:r>
          </a:p>
          <a:p>
            <a:pPr lvl="1"/>
            <a:endParaRPr lang="en-US" sz="2400" dirty="0"/>
          </a:p>
          <a:p>
            <a:r>
              <a:rPr lang="en-US" sz="2400" b="1" dirty="0"/>
              <a:t>Desired Behavior to Decrease</a:t>
            </a:r>
            <a:r>
              <a:rPr lang="en-US" sz="2400" dirty="0"/>
              <a:t>: Child Keeps Asking “Why”</a:t>
            </a:r>
          </a:p>
          <a:p>
            <a:pPr lvl="1"/>
            <a:r>
              <a:rPr lang="en-US" sz="2400" dirty="0"/>
              <a:t>Positive Punishment: demeaning insults</a:t>
            </a:r>
          </a:p>
          <a:p>
            <a:pPr lvl="1"/>
            <a:r>
              <a:rPr lang="en-US" sz="2400" dirty="0"/>
              <a:t>Negative Punishment: Take away favorite toy</a:t>
            </a:r>
          </a:p>
        </p:txBody>
      </p:sp>
    </p:spTree>
    <p:extLst>
      <p:ext uri="{BB962C8B-B14F-4D97-AF65-F5344CB8AC3E}">
        <p14:creationId xmlns:p14="http://schemas.microsoft.com/office/powerpoint/2010/main" val="172139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AA4C4DE7-978C-FF35-E08D-ADA041B76E6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03310422-7E2E-4EF5-B1B3-3E25D8B1E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Since moving to Bham, you’ve been driving down I-65 after work a 5pm and been getting stuck in traffic most of these drives.</a:t>
            </a:r>
            <a:br>
              <a:rPr lang="en-US" sz="2800" dirty="0"/>
            </a:br>
            <a:r>
              <a:rPr lang="en-US" sz="2800" u="sng" dirty="0"/>
              <a:t>What is the behavior and outcome you would come to associate with each other</a:t>
            </a:r>
            <a:r>
              <a:rPr lang="en-US" sz="2800" dirty="0"/>
              <a:t>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4481CA12-8B6A-4B8E-370E-9D443E23D1F7}"/>
              </a:ext>
            </a:extLst>
          </p:cNvPr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2144109"/>
            <a:ext cx="5520559" cy="4032853"/>
          </a:xfrm>
        </p:spPr>
        <p:txBody>
          <a:bodyPr/>
          <a:lstStyle/>
          <a:p>
            <a:pPr marL="560070" indent="-514350">
              <a:buFont typeface="Wingdings 2" pitchFamily="18" charset="2"/>
              <a:buAutoNum type="alphaUcPeriod"/>
            </a:pPr>
            <a:r>
              <a:rPr lang="en-US" dirty="0"/>
              <a:t>Birmingham &amp; I-65</a:t>
            </a:r>
          </a:p>
          <a:p>
            <a:pPr marL="560070" indent="-514350">
              <a:buFont typeface="Wingdings 2" pitchFamily="18" charset="2"/>
              <a:buAutoNum type="alphaUcPeriod"/>
            </a:pPr>
            <a:r>
              <a:rPr lang="en-US" dirty="0"/>
              <a:t>I-65 &amp; Traffic</a:t>
            </a:r>
          </a:p>
          <a:p>
            <a:pPr marL="560070" indent="-514350">
              <a:buFont typeface="Wingdings 2" pitchFamily="18" charset="2"/>
              <a:buAutoNum type="alphaUcPeriod"/>
            </a:pPr>
            <a:r>
              <a:rPr lang="en-US" dirty="0"/>
              <a:t>Many cars &amp; moving to Birmingham</a:t>
            </a:r>
          </a:p>
          <a:p>
            <a:pPr marL="560070" indent="-514350">
              <a:buFont typeface="Wingdings 2" pitchFamily="18" charset="2"/>
              <a:buAutoNum type="alphaUcPeriod"/>
            </a:pPr>
            <a:r>
              <a:rPr lang="en-US" dirty="0"/>
              <a:t>Driving on I-65 &amp; traffic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2AD4C-7C25-CE53-9EB8-9FA18A934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684ED368-BAB5-ACA8-876A-ABD3F98722A6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89A8AB71-DF5D-EFC7-B94D-AC119D4C6216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762500" y="5903912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7A2E855D-06F0-A67C-E74F-3F59BF9D3B6E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0D1F23B8-54F6-5F30-C4C7-C54B5A57AA8F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1091E8BD-BC6E-44BF-AB9A-05225D4DFA84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I1" title="Correct Answer Indicator">
            <a:extLst>
              <a:ext uri="{FF2B5EF4-FFF2-40B4-BE49-F238E27FC236}">
                <a16:creationId xmlns:a16="http://schemas.microsoft.com/office/drawing/2014/main" id="{562006C1-6614-E47F-232B-734F711907E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513080" y="4115488"/>
            <a:ext cx="406400" cy="4064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692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AA4C4DE7-978C-FF35-E08D-ADA041B76E6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03310422-7E2E-4EF5-B1B3-3E25D8B1E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Since moving to Bham, you’ve been driving down I-65 after work a 5pm and been getting stuck in traffic most of these drives.</a:t>
            </a:r>
            <a:br>
              <a:rPr lang="en-US" sz="2800" dirty="0"/>
            </a:br>
            <a:r>
              <a:rPr lang="en-US" sz="2800" i="1" dirty="0"/>
              <a:t>The behavior that would decrease is _____ and this would have been learned through _________form of operant conditioning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4481CA12-8B6A-4B8E-370E-9D443E23D1F7}"/>
              </a:ext>
            </a:extLst>
          </p:cNvPr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2144109"/>
            <a:ext cx="5520559" cy="4032853"/>
          </a:xfrm>
        </p:spPr>
        <p:txBody>
          <a:bodyPr/>
          <a:lstStyle/>
          <a:p>
            <a:pPr marL="560070" indent="-514350">
              <a:buFont typeface="Wingdings 2" pitchFamily="18" charset="2"/>
              <a:buAutoNum type="alphaUcPeriod"/>
            </a:pPr>
            <a:r>
              <a:rPr lang="en-US" dirty="0"/>
              <a:t>Driving on I-65; negative reinforcement</a:t>
            </a:r>
          </a:p>
          <a:p>
            <a:pPr marL="560070" indent="-514350">
              <a:buFont typeface="Wingdings 2" pitchFamily="18" charset="2"/>
              <a:buAutoNum type="alphaUcPeriod"/>
            </a:pPr>
            <a:r>
              <a:rPr lang="en-US" dirty="0"/>
              <a:t>Sitting in traffic; negative reinforcement</a:t>
            </a:r>
          </a:p>
          <a:p>
            <a:pPr marL="560070" indent="-514350">
              <a:buFont typeface="Wingdings 2" pitchFamily="18" charset="2"/>
              <a:buAutoNum type="alphaUcPeriod"/>
            </a:pPr>
            <a:r>
              <a:rPr lang="en-US" dirty="0"/>
              <a:t>Sitting in traffic &amp; negative punishment </a:t>
            </a:r>
          </a:p>
          <a:p>
            <a:pPr marL="560070" indent="-514350">
              <a:buFont typeface="Wingdings 2" pitchFamily="18" charset="2"/>
              <a:buAutoNum type="alphaUcPeriod"/>
            </a:pPr>
            <a:r>
              <a:rPr lang="en-US" dirty="0"/>
              <a:t>Driving on I-65 &amp; positive punishment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2AD4C-7C25-CE53-9EB8-9FA18A934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684ED368-BAB5-ACA8-876A-ABD3F98722A6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15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89A8AB71-DF5D-EFC7-B94D-AC119D4C6216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762500" y="5903912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7A2E855D-06F0-A67C-E74F-3F59BF9D3B6E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0D1F23B8-54F6-5F30-C4C7-C54B5A57AA8F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1091E8BD-BC6E-44BF-AB9A-05225D4DFA84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AI1" title="Correct Answer Indicator">
            <a:extLst>
              <a:ext uri="{FF2B5EF4-FFF2-40B4-BE49-F238E27FC236}">
                <a16:creationId xmlns:a16="http://schemas.microsoft.com/office/drawing/2014/main" id="{D33E0AB5-68A7-0D86-0BE7-335FA4E0376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431800" y="4917451"/>
            <a:ext cx="508000" cy="5080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210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Behavior = employee tells boss about a good idea that could help the company</a:t>
            </a:r>
          </a:p>
          <a:p>
            <a:r>
              <a:rPr lang="en-US" dirty="0"/>
              <a:t>Outcome = employee given more work when asked to implement the idea</a:t>
            </a:r>
          </a:p>
          <a:p>
            <a:endParaRPr lang="en-US" dirty="0"/>
          </a:p>
          <a:p>
            <a:r>
              <a:rPr lang="en-US" dirty="0"/>
              <a:t>This is </a:t>
            </a:r>
            <a:r>
              <a:rPr lang="en-US" b="1" dirty="0">
                <a:solidFill>
                  <a:srgbClr val="FF0000"/>
                </a:solidFill>
              </a:rPr>
              <a:t>positive punishment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because </a:t>
            </a:r>
            <a:r>
              <a:rPr lang="en-US" u="sng" dirty="0"/>
              <a:t>adding something</a:t>
            </a:r>
            <a:r>
              <a:rPr lang="en-US" dirty="0"/>
              <a:t> (extra work) will </a:t>
            </a:r>
            <a:r>
              <a:rPr lang="en-US" u="sng" dirty="0"/>
              <a:t>decrease the behavior</a:t>
            </a:r>
            <a:r>
              <a:rPr lang="en-US" dirty="0"/>
              <a:t> (Giving the boss helpful ideas)</a:t>
            </a:r>
          </a:p>
          <a:p>
            <a:endParaRPr lang="en-US" dirty="0"/>
          </a:p>
          <a:p>
            <a:r>
              <a:rPr lang="en-US" dirty="0"/>
              <a:t>Behavior = Getting to campus from campus by a route other horrible traffic route</a:t>
            </a:r>
          </a:p>
          <a:p>
            <a:r>
              <a:rPr lang="en-US" dirty="0"/>
              <a:t> Outcome = </a:t>
            </a:r>
            <a:r>
              <a:rPr lang="en-US" u="sng" dirty="0"/>
              <a:t>avoiding</a:t>
            </a:r>
            <a:r>
              <a:rPr lang="en-US" dirty="0"/>
              <a:t> bad traffic/frustration</a:t>
            </a:r>
          </a:p>
          <a:p>
            <a:endParaRPr lang="en-US" dirty="0"/>
          </a:p>
          <a:p>
            <a:r>
              <a:rPr lang="en-US" dirty="0"/>
              <a:t>This is </a:t>
            </a:r>
            <a:r>
              <a:rPr lang="en-US" b="1" dirty="0">
                <a:solidFill>
                  <a:srgbClr val="FF0000"/>
                </a:solidFill>
              </a:rPr>
              <a:t>negative reinforcement </a:t>
            </a:r>
            <a:r>
              <a:rPr lang="en-US" dirty="0"/>
              <a:t>because </a:t>
            </a:r>
            <a:r>
              <a:rPr lang="en-US" u="sng" dirty="0"/>
              <a:t>avoiding something </a:t>
            </a:r>
            <a:r>
              <a:rPr lang="en-US" dirty="0"/>
              <a:t>(traffic/frustration) will </a:t>
            </a:r>
            <a:r>
              <a:rPr lang="en-US" u="sng" dirty="0"/>
              <a:t>increase the behavior </a:t>
            </a:r>
            <a:r>
              <a:rPr lang="en-US" dirty="0"/>
              <a:t>(taking routes besides horrible traffic route)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Complex examples</a:t>
            </a:r>
          </a:p>
        </p:txBody>
      </p:sp>
    </p:spTree>
    <p:extLst>
      <p:ext uri="{BB962C8B-B14F-4D97-AF65-F5344CB8AC3E}">
        <p14:creationId xmlns:p14="http://schemas.microsoft.com/office/powerpoint/2010/main" val="131828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962C36C-D443-0ED0-EDA8-FABE72B61F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“Steps” to solve or </a:t>
            </a:r>
          </a:p>
          <a:p>
            <a:r>
              <a:rPr lang="en-US" dirty="0"/>
              <a:t>(if you prefer)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u="sng" dirty="0"/>
              <a:t>Algorithm</a:t>
            </a:r>
            <a:r>
              <a:rPr lang="en-US" dirty="0"/>
              <a:t>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09C66B-56D8-1FCE-BCBF-B873FC5E92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8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9C4577-4A1A-E55B-0648-8DE021947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 word document on Moodle for </a:t>
            </a:r>
            <a:r>
              <a:rPr lang="en-US" u="sng" dirty="0"/>
              <a:t>steps to solve </a:t>
            </a:r>
            <a:r>
              <a:rPr lang="en-US" dirty="0"/>
              <a:t>operant conditioning scenarios</a:t>
            </a:r>
          </a:p>
        </p:txBody>
      </p:sp>
    </p:spTree>
    <p:extLst>
      <p:ext uri="{BB962C8B-B14F-4D97-AF65-F5344CB8AC3E}">
        <p14:creationId xmlns:p14="http://schemas.microsoft.com/office/powerpoint/2010/main" val="543108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9C108B-3CCE-FE04-2390-2DF8FDBCF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717" y="1719071"/>
            <a:ext cx="11497806" cy="478308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Can we learn something false? What would it mean to be operantly conditioned based on a falsehood?</a:t>
            </a:r>
          </a:p>
          <a:p>
            <a:r>
              <a:rPr lang="en-US" dirty="0"/>
              <a:t>The </a:t>
            </a:r>
            <a:r>
              <a:rPr lang="en-US" b="1" u="sng" dirty="0">
                <a:solidFill>
                  <a:srgbClr val="FF0000"/>
                </a:solidFill>
              </a:rPr>
              <a:t>association</a:t>
            </a:r>
            <a:r>
              <a:rPr lang="en-US" b="1" u="sng" dirty="0"/>
              <a:t> between the </a:t>
            </a:r>
            <a:r>
              <a:rPr lang="en-US" b="1" u="sng" dirty="0">
                <a:solidFill>
                  <a:srgbClr val="FF0000"/>
                </a:solidFill>
              </a:rPr>
              <a:t>behavior</a:t>
            </a:r>
            <a:r>
              <a:rPr lang="en-US" b="1" u="sng" dirty="0"/>
              <a:t> &amp; the </a:t>
            </a:r>
            <a:r>
              <a:rPr lang="en-US" b="1" u="sng" dirty="0">
                <a:solidFill>
                  <a:srgbClr val="FF0000"/>
                </a:solidFill>
              </a:rPr>
              <a:t>outcome</a:t>
            </a:r>
            <a:r>
              <a:rPr lang="en-US" b="1" dirty="0"/>
              <a:t> is </a:t>
            </a:r>
            <a:r>
              <a:rPr lang="en-US" b="1" u="sng" dirty="0"/>
              <a:t>not</a:t>
            </a:r>
            <a:r>
              <a:rPr lang="en-US" b="1" dirty="0"/>
              <a:t> a real pattern </a:t>
            </a:r>
            <a:r>
              <a:rPr lang="en-US" dirty="0"/>
              <a:t>but a falsely perceived one</a:t>
            </a:r>
          </a:p>
          <a:p>
            <a:pPr lvl="1"/>
            <a:r>
              <a:rPr lang="en-US" dirty="0"/>
              <a:t>The behavior is not usually followed by the outcome perceived to normally come along with it</a:t>
            </a:r>
          </a:p>
          <a:p>
            <a:pPr lvl="1"/>
            <a:r>
              <a:rPr lang="en-US" dirty="0"/>
              <a:t>Like the cat that “predicts death” in the nursing home; the evidence </a:t>
            </a:r>
            <a:r>
              <a:rPr lang="en-US" i="1" dirty="0"/>
              <a:t>probably </a:t>
            </a:r>
            <a:r>
              <a:rPr lang="en-US" dirty="0"/>
              <a:t>shouldn’t convince us that the cat’s behavior is associated with the death outcome</a:t>
            </a:r>
          </a:p>
          <a:p>
            <a:pPr lvl="1"/>
            <a:endParaRPr lang="en-US" dirty="0"/>
          </a:p>
          <a:p>
            <a:r>
              <a:rPr lang="en-US" dirty="0"/>
              <a:t>Student ideas — and they were all good ones in this discussion — from Fall 2023 *sorry if I forgot anyone* -</a:t>
            </a:r>
          </a:p>
          <a:p>
            <a:pPr lvl="1"/>
            <a:r>
              <a:rPr lang="en-US" dirty="0"/>
              <a:t>Regularly engaging in the behavior (e.g., cheating, procrastination) may lead to desired outcomes in short-term (good grade, fun at party) but tremendously hated outcomes in the medium/long-term (caught &amp; suspended, failed an exam) </a:t>
            </a:r>
          </a:p>
          <a:p>
            <a:pPr lvl="1"/>
            <a:r>
              <a:rPr lang="en-US" dirty="0"/>
              <a:t>We believe changing a behavior will lead to a desired outcome and it actually leads to an undesired outcome</a:t>
            </a:r>
          </a:p>
          <a:p>
            <a:pPr lvl="2"/>
            <a:r>
              <a:rPr lang="en-US" sz="1900" dirty="0"/>
              <a:t>In other words, we are wrong about the behavior-outcome association (wrong in a different way than the point I made above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DA664B-7A7B-1344-8CAB-25A27446C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9D8BA0-B7F8-6F38-96D7-93A2DC9E0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- In the behavioral Sense of “Learning”</a:t>
            </a:r>
          </a:p>
        </p:txBody>
      </p:sp>
    </p:spTree>
    <p:extLst>
      <p:ext uri="{BB962C8B-B14F-4D97-AF65-F5344CB8AC3E}">
        <p14:creationId xmlns:p14="http://schemas.microsoft.com/office/powerpoint/2010/main" val="1693145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Since moving to Bham, you’ve been driving down I-65 after work a 5pm and been getting stuck in traffic most of these drives.What is the behavior and outcome you would come to associate with each other?&quot;,&quot;Responders&quot;:20,&quot;Participants&quot;:20,&quot;Responses&quot;:20,&quot;IsCaseSensitive&quot;:false,&quot;TotalCorrect&quot;:0,&quot;Mean&quot;:3.55,&quot;Median&quot;:4.0,&quot;StandardDeviation&quot;:0.80467384697155409,&quot;Variance&quot;:0.6475,&quot;PageSize&quot;:0,&quot;Offset&quot;:0,&quot;CorrectValues&quot;:&quot;&quot;,&quot;Results&quot;:[{&quot;Count&quot;:0.0,&quot;PointResponses&quot;:null,&quot;Name&quot;:&quot;Birmingham &amp; I-65&quot;,&quot;Bullet&quot;:&quot;A&quot;,&quot;SecondaryName&quot;:&quot;&quot;,&quot;ValueType&quot;:0,&quot;Key&quot;:&quot;Birmingham &amp; I-651&quot;},{&quot;Count&quot;:4.0,&quot;PointResponses&quot;:null,&quot;Name&quot;:&quot;I-65 &amp; Traffic&quot;,&quot;Bullet&quot;:&quot;B&quot;,&quot;SecondaryName&quot;:&quot;&quot;,&quot;ValueType&quot;:0,&quot;Key&quot;:&quot;I-65 &amp; Traffic2&quot;},{&quot;Count&quot;:1.0,&quot;PointResponses&quot;:null,&quot;Name&quot;:&quot;Many cars &amp; moving to Birmingham&quot;,&quot;Bullet&quot;:&quot;C&quot;,&quot;SecondaryName&quot;:&quot;&quot;,&quot;ValueType&quot;:0,&quot;Key&quot;:&quot;Many cars &amp; moving to Birmingham3&quot;},{&quot;Count&quot;:15.0,&quot;PointResponses&quot;:null,&quot;Name&quot;:&quot;Driving on I-65 &amp; traffic&quot;,&quot;Bullet&quot;:&quot;D&quot;,&quot;SecondaryName&quot;:&quot;&quot;,&quot;ValueType&quot;:0,&quot;Key&quot;:&quot;Driving on I-65 &amp; traffic4&quot;}]}"/>
  <p:tag name="HASRESULTS" val="True"/>
  <p:tag name="TPQUESTIONXML" val="﻿&lt;?xml version=&quot;1.0&quot; encoding=&quot;utf-8&quot;?&gt;&#10;&lt;questionlist&gt;&#10;    &lt;properties&gt;&#10;        &lt;guid&gt;9ACDF7A91DFF476AA70566A41D8C1DCB&lt;/guid&gt;&#10;        &lt;description /&gt;&#10;        &lt;date&gt;9/14/2023 9:08:4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3A2AAE23A5D4DA99FAF802841FF4A2E&lt;/guid&gt;&#10;            &lt;repollguid&gt;BAC26C3C44514E34BFAED988E9C1E010&lt;/repollguid&gt;&#10;            &lt;sourceid&gt;B4FD5B734AA64DDA8A1B91D4D0C6626E&lt;/sourceid&gt;&#10;            &lt;narrativeguid&gt;00000000000000000000000000000000&lt;/narrativeguid&gt;&#10;            &lt;questiontext&gt;Since moving to Bham, you’ve been driving down I-65 after work a 5pm and been getting stuck in traffic most of these drives.What is the behavior and outcome you would come to associate with each other?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8A236A019584EA8AB9F34730DCE528C&lt;/guid&gt;&#10;                    &lt;answertext&gt;Birmingham &amp;amp; I-65&lt;/answertext&gt;&#10;                    &lt;valuetype&gt;-1&lt;/valuetype&gt;&#10;                &lt;/answer&gt;&#10;                &lt;answer&gt;&#10;                    &lt;guid&gt;599CD7FD78E94608986DBF76E21E149D&lt;/guid&gt;&#10;                    &lt;answertext&gt;I-65 &amp;amp; Traffic&lt;/answertext&gt;&#10;                    &lt;valuetype&gt;-1&lt;/valuetype&gt;&#10;                &lt;/answer&gt;&#10;                &lt;answer&gt;&#10;                    &lt;guid&gt;0D50ED883A914411B5476AA7CA8AD038&lt;/guid&gt;&#10;                    &lt;answertext&gt;Many cars &amp;amp; moving to Birmingham&lt;/answertext&gt;&#10;                    &lt;valuetype&gt;-1&lt;/valuetype&gt;&#10;                &lt;/answer&gt;&#10;                &lt;answer&gt;&#10;                    &lt;guid&gt;D2BE24A4478A4770A4EF210144F6497C&lt;/guid&gt;&#10;                    &lt;answertext&gt;Driving on I-65 &amp;amp; traffic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1"/>
  <p:tag name="NUMBERFORMAT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Since moving to Bham, you’ve been driving down I-65 after work a 5pm and been getting stuck in traffic most of these drives.The behavior that would decrease is _____ and this would have been learned through _________shaping.&quot;,&quot;Responders&quot;:22,&quot;Participants&quot;:22,&quot;Responses&quot;:22,&quot;IsCaseSensitive&quot;:false,&quot;TotalCorrect&quot;:0,&quot;Mean&quot;:2.8181818181818183,&quot;Median&quot;:3.5,&quot;StandardDeviation&quot;:1.33608531424537,&quot;Variance&quot;:1.7851239669421488,&quot;PageSize&quot;:0,&quot;Offset&quot;:0,&quot;CorrectValues&quot;:&quot;&quot;,&quot;Results&quot;:[{&quot;Count&quot;:7.0,&quot;PointResponses&quot;:null,&quot;Name&quot;:&quot;Driving on I-65; negative reinforcement&quot;,&quot;Bullet&quot;:&quot;A&quot;,&quot;SecondaryName&quot;:&quot;&quot;,&quot;ValueType&quot;:0,&quot;Key&quot;:&quot;Driving on I-65; negative reinforcement1&quot;},{&quot;Count&quot;:1.0,&quot;PointResponses&quot;:null,&quot;Name&quot;:&quot;Sitting in traffic; negative reinforcement&quot;,&quot;Bullet&quot;:&quot;B&quot;,&quot;SecondaryName&quot;:&quot;&quot;,&quot;ValueType&quot;:0,&quot;Key&quot;:&quot;Sitting in traffic; negative reinforcement2&quot;},{&quot;Count&quot;:3.0,&quot;PointResponses&quot;:null,&quot;Name&quot;:&quot;Sitting in traffic &amp; negative punishment &quot;,&quot;Bullet&quot;:&quot;C&quot;,&quot;SecondaryName&quot;:&quot;&quot;,&quot;ValueType&quot;:0,&quot;Key&quot;:&quot;Sitting in traffic &amp; negative punishment 3&quot;},{&quot;Count&quot;:11.0,&quot;PointResponses&quot;:null,&quot;Name&quot;:&quot;Driving on I-65 &amp; positive punishment&quot;,&quot;Bullet&quot;:&quot;D&quot;,&quot;SecondaryName&quot;:&quot;&quot;,&quot;ValueType&quot;:0,&quot;Key&quot;:&quot;Driving on I-65 &amp; positive punishment4&quot;}]}"/>
  <p:tag name="HASRESULTS" val="True"/>
  <p:tag name="TPQUESTIONXML" val="﻿&lt;?xml version=&quot;1.0&quot; encoding=&quot;utf-8&quot;?&gt;&#10;&lt;questionlist&gt;&#10;    &lt;properties&gt;&#10;        &lt;guid&gt;9ACDF7A91DFF476AA70566A41D8C1DCB&lt;/guid&gt;&#10;        &lt;description /&gt;&#10;        &lt;date&gt;9/14/2023 9:08:4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BA9759460FA43748125A3CEAD7D5F8C&lt;/guid&gt;&#10;            &lt;repollguid&gt;BAC26C3C44514E34BFAED988E9C1E010&lt;/repollguid&gt;&#10;            &lt;sourceid&gt;B4FD5B734AA64DDA8A1B91D4D0C6626E&lt;/sourceid&gt;&#10;            &lt;narrativeguid&gt;00000000000000000000000000000000&lt;/narrativeguid&gt;&#10;            &lt;questiontext&gt;Since moving to Bham, you’ve been driving down I-65 after work a 5pm and been getting stuck in traffic most of these drives.The behavior that would decrease is _____ and this would have been learned through _________form of operant conditioning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A8A236A019584EA8AB9F34730DCE528C&lt;/guid&gt;&#10;                    &lt;answertext&gt;Driving on I-65; negative reinforcement&lt;/answertext&gt;&#10;                    &lt;valuetype&gt;-1&lt;/valuetype&gt;&#10;                &lt;/answer&gt;&#10;                &lt;answer&gt;&#10;                    &lt;guid&gt;599CD7FD78E94608986DBF76E21E149D&lt;/guid&gt;&#10;                    &lt;answertext&gt;Sitting in traffic; negative reinforcement&lt;/answertext&gt;&#10;                    &lt;valuetype&gt;-1&lt;/valuetype&gt;&#10;                &lt;/answer&gt;&#10;                &lt;answer&gt;&#10;                    &lt;guid&gt;0D50ED883A914411B5476AA7CA8AD038&lt;/guid&gt;&#10;                    &lt;answertext&gt;Sitting in traffic &amp;amp; negative punishment &lt;/answertext&gt;&#10;                    &lt;valuetype&gt;-1&lt;/valuetype&gt;&#10;                &lt;/answer&gt;&#10;                &lt;answer&gt;&#10;                    &lt;guid&gt;D2BE24A4478A4770A4EF210144F6497C&lt;/guid&gt;&#10;                    &lt;answertext&gt;Driving on I-65 &amp;amp; positive punishment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976</Words>
  <Application>Microsoft Office PowerPoint</Application>
  <PresentationFormat>Widescreen</PresentationFormat>
  <Paragraphs>134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Franklin Gothic Medium</vt:lpstr>
      <vt:lpstr>Segoe UI</vt:lpstr>
      <vt:lpstr>Wingdings</vt:lpstr>
      <vt:lpstr>Wingdings 2</vt:lpstr>
      <vt:lpstr>Office Theme</vt:lpstr>
      <vt:lpstr>Grid</vt:lpstr>
      <vt:lpstr>Introduction to Psychology:   Mobile session id = py101BSC </vt:lpstr>
      <vt:lpstr>Housekeeping</vt:lpstr>
      <vt:lpstr>Operant condition in action - Activity</vt:lpstr>
      <vt:lpstr>Simpler Example of operant conditioning  for 2 behaviors</vt:lpstr>
      <vt:lpstr>Since moving to Bham, you’ve been driving down I-65 after work a 5pm and been getting stuck in traffic most of these drives. What is the behavior and outcome you would come to associate with each other?</vt:lpstr>
      <vt:lpstr>Since moving to Bham, you’ve been driving down I-65 after work a 5pm and been getting stuck in traffic most of these drives. The behavior that would decrease is _____ and this would have been learned through _________form of operant conditioning</vt:lpstr>
      <vt:lpstr>More Complex examples</vt:lpstr>
      <vt:lpstr>See word document on Moodle for steps to solve operant conditioning scenarios</vt:lpstr>
      <vt:lpstr>Discussion - In the behavioral Sense of “Learning”</vt:lpstr>
      <vt:lpstr>Operant conditioning –  Reinforcement Schedules</vt:lpstr>
      <vt:lpstr>Schedules of Partial Reinforcement</vt:lpstr>
      <vt:lpstr>Schedules of Partial Reinforcement</vt:lpstr>
      <vt:lpstr>End Learning Part 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Psychology:   Mobile session id = py101BSC </dc:title>
  <dc:creator>Alex McDiarmid</dc:creator>
  <cp:lastModifiedBy>Alex McDiarmid</cp:lastModifiedBy>
  <cp:revision>1</cp:revision>
  <dcterms:created xsi:type="dcterms:W3CDTF">2023-09-17T19:46:00Z</dcterms:created>
  <dcterms:modified xsi:type="dcterms:W3CDTF">2023-09-17T20:04:41Z</dcterms:modified>
</cp:coreProperties>
</file>