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479" r:id="rId4"/>
    <p:sldId id="484" r:id="rId5"/>
    <p:sldId id="486" r:id="rId6"/>
    <p:sldId id="482" r:id="rId7"/>
    <p:sldId id="483" r:id="rId8"/>
    <p:sldId id="308" r:id="rId9"/>
    <p:sldId id="274" r:id="rId10"/>
    <p:sldId id="487" r:id="rId11"/>
    <p:sldId id="485" r:id="rId12"/>
    <p:sldId id="488" r:id="rId13"/>
    <p:sldId id="321" r:id="rId14"/>
    <p:sldId id="275" r:id="rId15"/>
    <p:sldId id="268" r:id="rId16"/>
    <p:sldId id="276" r:id="rId17"/>
    <p:sldId id="277" r:id="rId18"/>
    <p:sldId id="266" r:id="rId19"/>
    <p:sldId id="323" r:id="rId20"/>
    <p:sldId id="489" r:id="rId21"/>
    <p:sldId id="271" r:id="rId22"/>
    <p:sldId id="285" r:id="rId23"/>
    <p:sldId id="273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76" autoAdjust="0"/>
    <p:restoredTop sz="89231" autoAdjust="0"/>
  </p:normalViewPr>
  <p:slideViewPr>
    <p:cSldViewPr snapToGrid="0">
      <p:cViewPr varScale="1">
        <p:scale>
          <a:sx n="74" d="100"/>
          <a:sy n="74" d="100"/>
        </p:scale>
        <p:origin x="101" y="2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6FABF-78B1-4A82-96F6-53F668ED1ED0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42C5A-2416-48B4-B070-4360CFC24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33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4C768-8265-41F6-9B84-8D268A7512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1341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</a:t>
            </a:r>
            <a:r>
              <a:rPr lang="en-US" baseline="0" dirty="0"/>
              <a:t> conditioned yet: fear still because of the shark alone</a:t>
            </a:r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4C768-8265-41F6-9B84-8D268A7512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521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</a:t>
            </a:r>
            <a:r>
              <a:rPr lang="en-US" baseline="0" dirty="0"/>
              <a:t> response called “conditioned”</a:t>
            </a:r>
          </a:p>
          <a:p>
            <a:r>
              <a:rPr lang="en-US" baseline="0" dirty="0"/>
              <a:t>Conditioned = due to association</a:t>
            </a:r>
          </a:p>
          <a:p>
            <a:r>
              <a:rPr lang="en-US" baseline="0" dirty="0"/>
              <a:t>Have learned that Jaws music normally followed by a Shark</a:t>
            </a:r>
          </a:p>
          <a:p>
            <a:endParaRPr lang="en-US" baseline="0" dirty="0"/>
          </a:p>
          <a:p>
            <a:endParaRPr lang="en-US" baseline="0" dirty="0"/>
          </a:p>
          <a:p>
            <a:r>
              <a:rPr lang="en-US" b="1" baseline="0" dirty="0"/>
              <a:t>Ended here for Class 1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4C768-8265-41F6-9B84-8D268A7512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3225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Nonassociative</a:t>
            </a:r>
            <a:r>
              <a:rPr lang="en-US" baseline="0" dirty="0"/>
              <a:t> learning only involves one stimulus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Response typically involves a behavior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B81577-CEC5-4174-9032-AED6D76208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47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Generally, associative learning through classical conditioning causes the best </a:t>
            </a:r>
            <a:r>
              <a:rPr lang="en-US" dirty="0" err="1"/>
              <a:t>predicitons</a:t>
            </a:r>
            <a:r>
              <a:rPr lang="en-US" dirty="0"/>
              <a:t> for UCS arriving with some generalization and some </a:t>
            </a:r>
            <a:r>
              <a:rPr lang="en-US" dirty="0" err="1"/>
              <a:t>discrimatination</a:t>
            </a:r>
            <a:endParaRPr lang="en-US" dirty="0"/>
          </a:p>
          <a:p>
            <a:r>
              <a:rPr lang="en-US" dirty="0"/>
              <a:t>	cats generalize regular song to dinging song</a:t>
            </a:r>
          </a:p>
          <a:p>
            <a:r>
              <a:rPr lang="en-US" dirty="0"/>
              <a:t>	don’t think other high pitched songs mean 101 </a:t>
            </a:r>
            <a:r>
              <a:rPr lang="en-US" dirty="0" err="1"/>
              <a:t>dalmations</a:t>
            </a:r>
            <a:endParaRPr lang="en-US" dirty="0"/>
          </a:p>
          <a:p>
            <a:r>
              <a:rPr lang="en-US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92367D-6993-427D-8E8B-09E78C9F39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0126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Real life</a:t>
            </a:r>
            <a:r>
              <a:rPr lang="en-US" baseline="0" dirty="0"/>
              <a:t> examples:</a:t>
            </a:r>
          </a:p>
          <a:p>
            <a:endParaRPr lang="en-US" baseline="0" dirty="0"/>
          </a:p>
          <a:p>
            <a:r>
              <a:rPr lang="en-US" baseline="0" dirty="0"/>
              <a:t>Break lights</a:t>
            </a:r>
          </a:p>
          <a:p>
            <a:endParaRPr lang="en-US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Bad things happening in movies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B81577-CEC5-4174-9032-AED6D76208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76529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Alcohol – specific alcohol with sickness</a:t>
            </a:r>
          </a:p>
          <a:p>
            <a:endParaRPr lang="en-US" dirty="0"/>
          </a:p>
          <a:p>
            <a:r>
              <a:rPr lang="en-US" dirty="0"/>
              <a:t>Break lights – with car stopping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4C768-8265-41F6-9B84-8D268A7512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4518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550DF6-6FB6-4567-87A7-549EAFA1D3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137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550DF6-6FB6-4567-87A7-549EAFA1D3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9642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4C768-8265-41F6-9B84-8D268A7512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57808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Focus/meditation related to associative learning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Meditation is about blocking out other thoughts and focusing on one thing</a:t>
            </a:r>
          </a:p>
          <a:p>
            <a:endParaRPr lang="en-US" baseline="0" dirty="0"/>
          </a:p>
          <a:p>
            <a:r>
              <a:rPr lang="en-US" baseline="0" dirty="0"/>
              <a:t>Think of a beach you know or one you’ve seen in media</a:t>
            </a:r>
          </a:p>
          <a:p>
            <a:endParaRPr lang="en-US" baseline="0" dirty="0"/>
          </a:p>
          <a:p>
            <a:r>
              <a:rPr lang="en-US" baseline="0" dirty="0"/>
              <a:t>Ground sense in your senses</a:t>
            </a:r>
          </a:p>
          <a:p>
            <a:endParaRPr lang="en-US" baseline="0" dirty="0"/>
          </a:p>
          <a:p>
            <a:r>
              <a:rPr lang="en-US" baseline="0" dirty="0"/>
              <a:t>Feel the warm </a:t>
            </a:r>
            <a:r>
              <a:rPr lang="en-US" b="1" baseline="0" dirty="0"/>
              <a:t>sand</a:t>
            </a:r>
            <a:r>
              <a:rPr lang="en-US" baseline="0" dirty="0"/>
              <a:t>. Think about how the </a:t>
            </a:r>
            <a:r>
              <a:rPr lang="en-US" b="1" baseline="0" dirty="0"/>
              <a:t>breeze feels. Smell</a:t>
            </a:r>
          </a:p>
          <a:p>
            <a:endParaRPr lang="en-US" baseline="0" dirty="0"/>
          </a:p>
          <a:p>
            <a:r>
              <a:rPr lang="en-US" baseline="0" dirty="0"/>
              <a:t> who are you </a:t>
            </a:r>
            <a:r>
              <a:rPr lang="en-US" b="1" baseline="0" dirty="0"/>
              <a:t>with</a:t>
            </a:r>
            <a:r>
              <a:rPr lang="en-US" baseline="0" dirty="0"/>
              <a:t>?</a:t>
            </a:r>
          </a:p>
          <a:p>
            <a:endParaRPr lang="en-US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Maybe Lay out towel to </a:t>
            </a:r>
            <a:r>
              <a:rPr lang="en-US" b="1" baseline="0" dirty="0"/>
              <a:t>tan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Start to get hot and decide to go into the </a:t>
            </a:r>
            <a:r>
              <a:rPr lang="en-US" b="1" baseline="0" dirty="0"/>
              <a:t>water</a:t>
            </a:r>
          </a:p>
          <a:p>
            <a:endParaRPr lang="en-US" b="1" baseline="0" dirty="0"/>
          </a:p>
          <a:p>
            <a:r>
              <a:rPr lang="en-US" b="1" baseline="0" dirty="0"/>
              <a:t>Relaxing sounds</a:t>
            </a:r>
          </a:p>
          <a:p>
            <a:endParaRPr lang="en-US" baseline="0" dirty="0"/>
          </a:p>
          <a:p>
            <a:r>
              <a:rPr lang="en-US" baseline="0" dirty="0"/>
              <a:t>Feel the </a:t>
            </a:r>
            <a:r>
              <a:rPr lang="en-US" b="1" baseline="0" dirty="0"/>
              <a:t>wave breaking against your legs</a:t>
            </a:r>
          </a:p>
          <a:p>
            <a:endParaRPr lang="en-US" baseline="0" dirty="0"/>
          </a:p>
          <a:p>
            <a:r>
              <a:rPr lang="en-US" baseline="0" dirty="0"/>
              <a:t>Decide to go to deeper into the water feel . . . 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4C768-8265-41F6-9B84-8D268A7512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8655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4C768-8265-41F6-9B84-8D268A7512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506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4C768-8265-41F6-9B84-8D268A7512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30394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Don’t need to learn to be afraid of sharks</a:t>
            </a:r>
          </a:p>
          <a:p>
            <a:endParaRPr lang="en-US" dirty="0"/>
          </a:p>
          <a:p>
            <a:r>
              <a:rPr lang="en-US" dirty="0"/>
              <a:t>Book sometimes over simplifies</a:t>
            </a:r>
          </a:p>
          <a:p>
            <a:endParaRPr lang="en-US" dirty="0"/>
          </a:p>
          <a:p>
            <a:r>
              <a:rPr lang="en-US" dirty="0"/>
              <a:t>Sometimes over complicates</a:t>
            </a:r>
          </a:p>
          <a:p>
            <a:endParaRPr lang="en-US" dirty="0"/>
          </a:p>
          <a:p>
            <a:r>
              <a:rPr lang="en-US" dirty="0"/>
              <a:t>Fear technically qualifies as response on it’s own</a:t>
            </a:r>
          </a:p>
          <a:p>
            <a:r>
              <a:rPr lang="en-US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4C768-8265-41F6-9B84-8D268A7512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9108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contrast to the shark</a:t>
            </a:r>
          </a:p>
          <a:p>
            <a:endParaRPr lang="en-US" dirty="0"/>
          </a:p>
          <a:p>
            <a:r>
              <a:rPr lang="en-US" dirty="0"/>
              <a:t>Neutral = we </a:t>
            </a:r>
            <a:r>
              <a:rPr lang="en-US" baseline="0" dirty="0"/>
              <a:t>don’t care about (Not something that requires a response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4C768-8265-41F6-9B84-8D268A7512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8539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E76CE-779B-FD8C-1000-B02923E8C7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6D062C-705A-CCEA-9F39-A0AD804347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1B0F28-E965-6F38-0567-C4F07C738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491A-FBCC-40C5-8184-0D6D39A231D5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DE0518-F3A1-1FE5-52C3-8FF9DE09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3A965F-82C5-BD26-A769-19D6869B0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BF5-CDB9-4E9A-A672-DC15AE652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688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9E5D0-2951-0CC2-E468-5FF8A7BBD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6EA084-DA87-AF4E-C778-FFC3293C1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F3DE6-5F94-BAB2-D310-40CE9202D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491A-FBCC-40C5-8184-0D6D39A231D5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A69C53-10B4-17B8-E5D4-94B0828BA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A5E2CE-BAAC-47F8-E429-6C01F98F2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BF5-CDB9-4E9A-A672-DC15AE652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857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AF9EE0-56FE-0778-EB98-FF4F4DA3E2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BC9E75-C6FF-1DAC-55EC-49968E101E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27525A-F526-F1B9-C041-0307AD3BB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491A-FBCC-40C5-8184-0D6D39A231D5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B07F0-577D-9653-9B04-47A7F9D1F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6C663D-873C-E889-7567-60EE3698C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BF5-CDB9-4E9A-A672-DC15AE652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786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347200" y="152399"/>
            <a:ext cx="26416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3200" y="153923"/>
            <a:ext cx="89408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47200" y="2052960"/>
            <a:ext cx="26416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617DEF1-9C33-2940-8E7E-2851A50F100B}" type="datetime1">
              <a:rPr lang="en-US" smtClean="0">
                <a:solidFill>
                  <a:srgbClr val="DEDEE0"/>
                </a:solidFill>
              </a:rPr>
              <a:pPr/>
              <a:t>9/19/2023</a:t>
            </a:fld>
            <a:endParaRPr lang="en-US">
              <a:solidFill>
                <a:srgbClr val="DEDEE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2A6CD65-B223-9C41-8CEC-A55C726DCC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rgbClr val="DEDEE0"/>
              </a:solidFill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609600" y="2052960"/>
            <a:ext cx="84328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528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4566-E8DC-D047-9136-D165B78CFB80}" type="datetime1">
              <a:rPr lang="en-US" smtClean="0">
                <a:solidFill>
                  <a:srgbClr val="064B64"/>
                </a:solidFill>
              </a:rPr>
              <a:pPr/>
              <a:t>9/19/2023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64B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CD65-B223-9C41-8CEC-A55C726DCCB3}" type="slidenum">
              <a:rPr lang="en-US" smtClean="0">
                <a:solidFill>
                  <a:srgbClr val="064B64"/>
                </a:solidFill>
              </a:rPr>
              <a:pPr/>
              <a:t>‹#›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32721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347200" y="152399"/>
            <a:ext cx="26416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3200" y="153923"/>
            <a:ext cx="89408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50400" y="2892277"/>
            <a:ext cx="21336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2E8C239-5E7A-9044-BDC8-1BC7F182CD70}" type="datetime1">
              <a:rPr lang="en-US" smtClean="0"/>
              <a:pPr/>
              <a:t>9/19/2023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2A6CD65-B223-9C41-8CEC-A55C726DCCB3}" type="slidenum">
              <a:rPr lang="en-US" smtClean="0">
                <a:solidFill>
                  <a:srgbClr val="DEDEE0"/>
                </a:solidFill>
              </a:rPr>
              <a:pPr/>
              <a:t>‹#›</a:t>
            </a:fld>
            <a:endParaRPr lang="en-US">
              <a:solidFill>
                <a:srgbClr val="DEDEE0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08000" y="2892277"/>
            <a:ext cx="84328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123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19072"/>
            <a:ext cx="53848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9072"/>
            <a:ext cx="53848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1764B-AD00-7B4D-ADEA-4A61D45815AE}" type="datetime1">
              <a:rPr lang="en-US" smtClean="0">
                <a:solidFill>
                  <a:srgbClr val="064B64"/>
                </a:solidFill>
              </a:rPr>
              <a:pPr/>
              <a:t>9/19/2023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64B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CD65-B223-9C41-8CEC-A55C726DCCB3}" type="slidenum">
              <a:rPr lang="en-US" smtClean="0">
                <a:solidFill>
                  <a:srgbClr val="064B64"/>
                </a:solidFill>
              </a:rPr>
              <a:pPr/>
              <a:t>‹#›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21872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22438"/>
            <a:ext cx="5386917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5386917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722438"/>
            <a:ext cx="5389033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38400"/>
            <a:ext cx="5389033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7CF8-E638-BE4B-A0E1-967256E195C9}" type="datetime1">
              <a:rPr lang="en-US" smtClean="0">
                <a:solidFill>
                  <a:srgbClr val="064B64"/>
                </a:solidFill>
              </a:rPr>
              <a:pPr/>
              <a:t>9/19/2023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64B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CD65-B223-9C41-8CEC-A55C726DCCB3}" type="slidenum">
              <a:rPr lang="en-US" smtClean="0">
                <a:solidFill>
                  <a:srgbClr val="064B64"/>
                </a:solidFill>
              </a:rPr>
              <a:pPr/>
              <a:t>‹#›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56874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E0F0A-1245-B849-8211-17CF5FE32104}" type="datetime1">
              <a:rPr lang="en-US" smtClean="0">
                <a:solidFill>
                  <a:srgbClr val="064B64"/>
                </a:solidFill>
              </a:rPr>
              <a:pPr/>
              <a:t>9/19/2023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64B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CD65-B223-9C41-8CEC-A55C726DCCB3}" type="slidenum">
              <a:rPr lang="en-US" smtClean="0">
                <a:solidFill>
                  <a:srgbClr val="064B64"/>
                </a:solidFill>
              </a:rPr>
              <a:pPr/>
              <a:t>‹#›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4101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3200" y="150919"/>
            <a:ext cx="11775736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25921-2AED-FC43-9F62-DEA825785707}" type="datetime1">
              <a:rPr lang="en-US" smtClean="0">
                <a:solidFill>
                  <a:srgbClr val="064B64"/>
                </a:solidFill>
              </a:rPr>
              <a:pPr/>
              <a:t>9/19/2023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64B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CD65-B223-9C41-8CEC-A55C726DCCB3}" type="slidenum">
              <a:rPr lang="en-US" smtClean="0">
                <a:solidFill>
                  <a:srgbClr val="064B64"/>
                </a:solidFill>
              </a:rPr>
              <a:pPr/>
              <a:t>‹#›</a:t>
            </a:fld>
            <a:endParaRPr lang="en-US">
              <a:solidFill>
                <a:srgbClr val="064B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5721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347200" y="150876"/>
            <a:ext cx="26416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203200" y="152400"/>
            <a:ext cx="89408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2800" y="304801"/>
            <a:ext cx="7823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46336" y="2130552"/>
            <a:ext cx="2231136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D77BD-5D96-2F47-B5B5-882F1923E73F}" type="datetime1">
              <a:rPr lang="en-US" smtClean="0">
                <a:solidFill>
                  <a:srgbClr val="064B64"/>
                </a:solidFill>
              </a:rPr>
              <a:pPr/>
              <a:t>9/19/2023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64B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2A6CD65-B223-9C41-8CEC-A55C726DCC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9546336" y="457200"/>
            <a:ext cx="2234213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9947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8F239-8D07-0114-782F-C10608600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B53EF-3C3D-CA6F-D238-2A4482C3B2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135C8E-3F46-ED2C-5999-96BE1D956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491A-FBCC-40C5-8184-0D6D39A231D5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3C949-D26B-69D4-CAE4-4C17918EB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DD52E7-CAFE-EFBE-65F3-0FDD56BFE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BF5-CDB9-4E9A-A672-DC15AE652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5890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9347200" y="150876"/>
            <a:ext cx="26416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3200" y="152400"/>
            <a:ext cx="89408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50400" y="2133600"/>
            <a:ext cx="22352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A561-5CD9-0347-8EB7-5C4281B8F0C9}" type="datetime1">
              <a:rPr lang="en-US" smtClean="0">
                <a:solidFill>
                  <a:srgbClr val="DEDEE0"/>
                </a:solidFill>
              </a:rPr>
              <a:pPr/>
              <a:t>9/19/2023</a:t>
            </a:fld>
            <a:endParaRPr lang="en-US">
              <a:solidFill>
                <a:srgbClr val="DEDEE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EDEE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CD65-B223-9C41-8CEC-A55C726DCCB3}" type="slidenum">
              <a:rPr lang="en-US" smtClean="0">
                <a:solidFill>
                  <a:srgbClr val="DEDEE0"/>
                </a:solidFill>
              </a:rPr>
              <a:pPr/>
              <a:t>‹#›</a:t>
            </a:fld>
            <a:endParaRPr lang="en-US">
              <a:solidFill>
                <a:srgbClr val="DEDEE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550400" y="460248"/>
            <a:ext cx="22352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0350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7DF5F-0004-2F48-BFD7-1888FCCAB61C}" type="datetime1">
              <a:rPr lang="en-US" smtClean="0">
                <a:solidFill>
                  <a:srgbClr val="064B64"/>
                </a:solidFill>
              </a:rPr>
              <a:pPr/>
              <a:t>9/19/2023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64B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CD65-B223-9C41-8CEC-A55C726DCCB3}" type="slidenum">
              <a:rPr lang="en-US" smtClean="0">
                <a:solidFill>
                  <a:srgbClr val="064B64"/>
                </a:solidFill>
              </a:rPr>
              <a:pPr/>
              <a:t>‹#›</a:t>
            </a:fld>
            <a:endParaRPr lang="en-US">
              <a:solidFill>
                <a:srgbClr val="064B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5766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03200" y="147319"/>
            <a:ext cx="89408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347200" y="147319"/>
            <a:ext cx="2608061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50400" y="274639"/>
            <a:ext cx="2235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9A530-DD91-FF45-941E-8D4354890BDE}" type="datetime1">
              <a:rPr lang="en-US" smtClean="0">
                <a:solidFill>
                  <a:srgbClr val="064B64"/>
                </a:solidFill>
              </a:rPr>
              <a:pPr/>
              <a:t>9/19/2023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64B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2A6CD65-B223-9C41-8CEC-A55C726DCCB3}" type="slidenum">
              <a:rPr lang="en-US" smtClean="0">
                <a:solidFill>
                  <a:srgbClr val="DEDEE0"/>
                </a:solidFill>
              </a:rPr>
              <a:pPr/>
              <a:t>‹#›</a:t>
            </a:fld>
            <a:endParaRPr lang="en-US">
              <a:solidFill>
                <a:srgbClr val="DEDEE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5879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5306FC97-2AF7-1D44-BB14-2C58C3210AB9}" type="datetime1">
              <a:rPr lang="en-US" smtClean="0">
                <a:solidFill>
                  <a:srgbClr val="064B64"/>
                </a:solidFill>
              </a:rPr>
              <a:pPr defTabSz="457200"/>
              <a:t>9/19/2023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>
              <a:solidFill>
                <a:srgbClr val="064B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2A6CD65-B223-9C41-8CEC-A55C726DCCB3}" type="slidenum">
              <a:rPr lang="en-US" smtClean="0">
                <a:solidFill>
                  <a:srgbClr val="064B64"/>
                </a:solidFill>
              </a:rPr>
              <a:pPr defTabSz="457200"/>
              <a:t>‹#›</a:t>
            </a:fld>
            <a:endParaRPr lang="en-US">
              <a:solidFill>
                <a:srgbClr val="064B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340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88196-4C71-623F-C4F0-6A9606268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B2C92C-DD08-9E25-E28B-4633754AB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37AEC2-F69C-A1E5-EDCF-2B7EAC295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491A-FBCC-40C5-8184-0D6D39A231D5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DADA1-349A-B66B-5025-F58B9D585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24DA14-87D7-CE1C-50A3-B72D35136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BF5-CDB9-4E9A-A672-DC15AE652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7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A8D4E-A385-A155-8599-91CF598F0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F4230-14EA-4411-54FD-849FFD815C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CDD341-58B4-2683-7F63-4D66441867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1776EE-C377-0961-782A-D1E308F77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491A-FBCC-40C5-8184-0D6D39A231D5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5D2E2D-F728-26FC-2003-BA1B160A4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7D8CF3-8EAD-F70C-C0D0-A1902863E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BF5-CDB9-4E9A-A672-DC15AE652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66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532CF-A0EB-579B-E97B-2427107AB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283A57-AB39-75BA-968F-EF8B271F92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0C7E74-6583-4828-98E9-321636FA66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A5D4CC-9BFC-F8BC-33E5-27DE0AB46B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FB04E8-2074-507C-0954-5EE82FBEB4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18E579-F8AC-ECDB-FBD5-89F9126F4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491A-FBCC-40C5-8184-0D6D39A231D5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2E88DA-3D93-7D78-B92D-7C5B24217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5EC384-3E59-5D50-0B5B-305C75291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BF5-CDB9-4E9A-A672-DC15AE652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200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FD048-227B-A87D-BCBB-2DA1F7D88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BA7EA3-2F7D-B308-3B55-EDA3B3241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491A-FBCC-40C5-8184-0D6D39A231D5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CC3509-1B8C-A45F-5704-29A947318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C51646-D58C-DD32-5AA5-669175B3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BF5-CDB9-4E9A-A672-DC15AE652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875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A7B9D3-CD70-D86A-96F1-C9F1D4EC7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491A-FBCC-40C5-8184-0D6D39A231D5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01B5A1-0EC7-0B9F-74DB-E66F3C1D9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089771-51C4-7428-8DEF-E684459CA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BF5-CDB9-4E9A-A672-DC15AE652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64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8150A-D845-8B33-F3A7-4EAF7DFB3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B24C9-E01D-7E2D-E53D-49C06339BD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7B9539-17F3-8F33-5805-2B1F81CA27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9E430-0C9E-2991-ACD4-807B10259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491A-FBCC-40C5-8184-0D6D39A231D5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A996C5-BAA3-B2B1-2FDA-1C3BAFAA1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36072D-959A-DE7E-E641-3496A43F0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BF5-CDB9-4E9A-A672-DC15AE652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818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82FB8-84AF-0293-7D1C-9E3D145A0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1B7661-1401-2934-665F-940FF1625C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B2926-8F59-7879-80F8-1E9D98412E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8FF157-7559-8A28-F159-21363C79E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5491A-FBCC-40C5-8184-0D6D39A231D5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464222-D98F-5B09-1A62-B52019D39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2BFC49-057E-D925-083C-31E32F48F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BF5-CDB9-4E9A-A672-DC15AE652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604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5D8D5E-D783-71BC-FE02-A397563D1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7D3837-771E-F65B-A6F6-821FB8338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239DE5-B88F-145C-60AE-A4BD85296C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5491A-FBCC-40C5-8184-0D6D39A231D5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359FEF-3825-CB26-014C-1B700B322A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510238-729F-1FB2-E60E-C949D381B8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10BF5-CDB9-4E9A-A672-DC15AE652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154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03200" y="1634971"/>
            <a:ext cx="11775736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3199" y="152401"/>
            <a:ext cx="11752063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55847"/>
            <a:ext cx="11175013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999" y="1719071"/>
            <a:ext cx="11210524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517" y="6356350"/>
            <a:ext cx="2844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fld id="{5306FC97-2AF7-1D44-BB14-2C58C3210AB9}" type="datetime1">
              <a:rPr lang="en-US" smtClean="0">
                <a:solidFill>
                  <a:srgbClr val="064B64"/>
                </a:solidFill>
              </a:rPr>
              <a:pPr defTabSz="457200"/>
              <a:t>9/19/2023</a:t>
            </a:fld>
            <a:endParaRPr lang="en-US">
              <a:solidFill>
                <a:srgbClr val="064B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64000" y="6356350"/>
            <a:ext cx="4470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endParaRPr lang="en-US">
              <a:solidFill>
                <a:srgbClr val="064B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79573" y="6355080"/>
            <a:ext cx="777288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 defTabSz="457200"/>
            <a:fld id="{12A6CD65-B223-9C41-8CEC-A55C726DCCB3}" type="slidenum">
              <a:rPr lang="en-US" smtClean="0">
                <a:solidFill>
                  <a:srgbClr val="064B64"/>
                </a:solidFill>
              </a:rPr>
              <a:pPr defTabSz="457200"/>
              <a:t>‹#›</a:t>
            </a:fld>
            <a:endParaRPr lang="en-US">
              <a:solidFill>
                <a:srgbClr val="064B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80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DtOwSjIDFw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X3bN5YeiQ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70F45-39BF-232E-2897-A71937C95C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5F3BA8-3DCD-4461-42B5-A7F11DBD69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46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233546-74A8-F02A-2119-990D6DD760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0A7712-83E9-127D-DCF0-856AAE4515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DEDEE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DEDEE0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D21B93B-8E82-335B-50F9-14701E414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Classical Conditioning</a:t>
            </a:r>
          </a:p>
        </p:txBody>
      </p:sp>
    </p:spTree>
    <p:extLst>
      <p:ext uri="{BB962C8B-B14F-4D97-AF65-F5344CB8AC3E}">
        <p14:creationId xmlns:p14="http://schemas.microsoft.com/office/powerpoint/2010/main" val="2046270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1F29D5-9330-AD4F-D705-308BAC52B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Stimulus</a:t>
            </a:r>
          </a:p>
          <a:p>
            <a:pPr lvl="1"/>
            <a:r>
              <a:rPr lang="en-US" dirty="0"/>
              <a:t>Unconditioned</a:t>
            </a:r>
          </a:p>
          <a:p>
            <a:pPr lvl="1"/>
            <a:r>
              <a:rPr lang="en-US" dirty="0"/>
              <a:t>Conditioned</a:t>
            </a:r>
          </a:p>
          <a:p>
            <a:pPr lvl="1"/>
            <a:r>
              <a:rPr lang="en-US" dirty="0"/>
              <a:t>Neutral</a:t>
            </a:r>
          </a:p>
          <a:p>
            <a:pPr lvl="1"/>
            <a:endParaRPr lang="en-US" dirty="0"/>
          </a:p>
          <a:p>
            <a:r>
              <a:rPr lang="en-US" dirty="0"/>
              <a:t>Response</a:t>
            </a:r>
          </a:p>
          <a:p>
            <a:pPr lvl="1"/>
            <a:r>
              <a:rPr lang="en-US" dirty="0"/>
              <a:t>Unconditioned</a:t>
            </a:r>
          </a:p>
          <a:p>
            <a:pPr lvl="1"/>
            <a:r>
              <a:rPr lang="en-US" dirty="0"/>
              <a:t>Conditioned</a:t>
            </a:r>
          </a:p>
          <a:p>
            <a:pPr lvl="1"/>
            <a:endParaRPr lang="en-US" dirty="0"/>
          </a:p>
          <a:p>
            <a:r>
              <a:rPr lang="en-US" dirty="0"/>
              <a:t>Association</a:t>
            </a: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9D5AFE-11FF-A59E-130A-8AD5A02F3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48FF780-D90C-346C-4AE2-C6CA74FE4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 – Classical Conditioning</a:t>
            </a:r>
          </a:p>
        </p:txBody>
      </p:sp>
    </p:spTree>
    <p:extLst>
      <p:ext uri="{BB962C8B-B14F-4D97-AF65-F5344CB8AC3E}">
        <p14:creationId xmlns:p14="http://schemas.microsoft.com/office/powerpoint/2010/main" val="4128636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9B8B44-61CF-420E-84D6-DBFFE1A24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139" y="1947672"/>
            <a:ext cx="11210524" cy="4407408"/>
          </a:xfrm>
        </p:spPr>
        <p:txBody>
          <a:bodyPr>
            <a:normAutofit/>
          </a:bodyPr>
          <a:lstStyle/>
          <a:p>
            <a:r>
              <a:rPr lang="en-US" sz="2200" dirty="0"/>
              <a:t>We learn that the presence of </a:t>
            </a:r>
            <a:r>
              <a:rPr lang="en-US" sz="2200" dirty="0">
                <a:solidFill>
                  <a:srgbClr val="00B050"/>
                </a:solidFill>
              </a:rPr>
              <a:t>one stimulus</a:t>
            </a:r>
            <a:r>
              <a:rPr lang="en-US" sz="2200" dirty="0"/>
              <a:t> (Jaws music) is </a:t>
            </a:r>
            <a:r>
              <a:rPr lang="en-US" sz="2200" u="sng" dirty="0"/>
              <a:t>usually followed </a:t>
            </a:r>
            <a:r>
              <a:rPr lang="en-US" sz="2200" dirty="0"/>
              <a:t>by </a:t>
            </a:r>
            <a:r>
              <a:rPr lang="en-US" sz="2200" dirty="0">
                <a:solidFill>
                  <a:srgbClr val="00B050"/>
                </a:solidFill>
              </a:rPr>
              <a:t>a second stimulus </a:t>
            </a:r>
            <a:r>
              <a:rPr lang="en-US" sz="2200" dirty="0"/>
              <a:t>(shark)</a:t>
            </a:r>
          </a:p>
          <a:p>
            <a:endParaRPr lang="en-US" sz="2200" dirty="0"/>
          </a:p>
          <a:p>
            <a:r>
              <a:rPr lang="en-US" sz="2200" dirty="0"/>
              <a:t>In other words, we </a:t>
            </a:r>
            <a:r>
              <a:rPr lang="en-US" sz="2200" dirty="0">
                <a:solidFill>
                  <a:srgbClr val="FF0000"/>
                </a:solidFill>
              </a:rPr>
              <a:t>associate</a:t>
            </a:r>
            <a:r>
              <a:rPr lang="en-US" sz="2200" dirty="0"/>
              <a:t> the </a:t>
            </a:r>
            <a:r>
              <a:rPr lang="en-US" sz="2200" dirty="0">
                <a:solidFill>
                  <a:srgbClr val="00B050"/>
                </a:solidFill>
              </a:rPr>
              <a:t>two stimuli</a:t>
            </a:r>
            <a:r>
              <a:rPr lang="en-US" sz="2200" dirty="0"/>
              <a:t> </a:t>
            </a:r>
          </a:p>
          <a:p>
            <a:pPr lvl="1"/>
            <a:r>
              <a:rPr lang="en-US" b="1" dirty="0"/>
              <a:t>Learning</a:t>
            </a:r>
            <a:r>
              <a:rPr lang="en-US" dirty="0"/>
              <a:t> - This association allows us to </a:t>
            </a:r>
            <a:r>
              <a:rPr lang="en-US" b="1" u="sng" dirty="0">
                <a:solidFill>
                  <a:srgbClr val="FF0000"/>
                </a:solidFill>
              </a:rPr>
              <a:t>predict</a:t>
            </a:r>
            <a:r>
              <a:rPr lang="en-US" dirty="0"/>
              <a:t> what is about to happen</a:t>
            </a:r>
          </a:p>
          <a:p>
            <a:pPr marL="45720" indent="0">
              <a:buNone/>
            </a:pPr>
            <a:endParaRPr lang="en-US" sz="2200" dirty="0"/>
          </a:p>
          <a:p>
            <a:r>
              <a:rPr lang="en-US" sz="2200" dirty="0"/>
              <a:t>After this association has formed, the </a:t>
            </a:r>
            <a:r>
              <a:rPr lang="en-US" sz="2200" dirty="0">
                <a:solidFill>
                  <a:srgbClr val="00B050"/>
                </a:solidFill>
              </a:rPr>
              <a:t>Jaws music</a:t>
            </a:r>
            <a:r>
              <a:rPr lang="en-US" sz="2200" dirty="0"/>
              <a:t>, </a:t>
            </a:r>
            <a:r>
              <a:rPr lang="en-US" sz="2200" u="sng" dirty="0"/>
              <a:t>by itself</a:t>
            </a:r>
            <a:r>
              <a:rPr lang="en-US" sz="2200" dirty="0"/>
              <a:t>, causes a similar </a:t>
            </a:r>
            <a:r>
              <a:rPr lang="en-US" b="1" u="sng" dirty="0">
                <a:solidFill>
                  <a:srgbClr val="7030A0"/>
                </a:solidFill>
              </a:rPr>
              <a:t>response</a:t>
            </a:r>
            <a:r>
              <a:rPr lang="en-US" dirty="0"/>
              <a:t> (fear/discomfort</a:t>
            </a:r>
            <a:r>
              <a:rPr lang="en-US" dirty="0">
                <a:solidFill>
                  <a:srgbClr val="FFC000"/>
                </a:solidFill>
              </a:rPr>
              <a:t>*</a:t>
            </a:r>
            <a:r>
              <a:rPr lang="en-US" dirty="0"/>
              <a:t>) to that caused by the </a:t>
            </a:r>
            <a:r>
              <a:rPr lang="en-US" dirty="0">
                <a:solidFill>
                  <a:srgbClr val="00B050"/>
                </a:solidFill>
              </a:rPr>
              <a:t>shark</a:t>
            </a:r>
            <a:r>
              <a:rPr lang="en-US" dirty="0"/>
              <a:t>. . .despite fictional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US" sz="2000" dirty="0"/>
              <a:t>Can be hard to unlearn these associations but can have </a:t>
            </a:r>
            <a:r>
              <a:rPr lang="en-US" sz="2000" b="1" u="sng" dirty="0"/>
              <a:t>faulty predictions </a:t>
            </a:r>
            <a:r>
              <a:rPr lang="en-US" sz="2000" dirty="0"/>
              <a:t>that one stimulus will frequently follow another</a:t>
            </a:r>
          </a:p>
          <a:p>
            <a:pPr lvl="2"/>
            <a:r>
              <a:rPr lang="en-US" sz="1800" dirty="0"/>
              <a:t>(trauma) </a:t>
            </a:r>
            <a:r>
              <a:rPr lang="en-US" sz="1800" dirty="0">
                <a:solidFill>
                  <a:srgbClr val="00B050"/>
                </a:solidFill>
              </a:rPr>
              <a:t>dark ally</a:t>
            </a:r>
            <a:r>
              <a:rPr lang="en-US" sz="1800" dirty="0"/>
              <a:t> = about to be </a:t>
            </a:r>
            <a:r>
              <a:rPr lang="en-US" sz="1800" dirty="0">
                <a:solidFill>
                  <a:srgbClr val="00B050"/>
                </a:solidFill>
              </a:rPr>
              <a:t>mugger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A426D5-1CDF-418E-9C86-B87C16932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91BF4DE-5976-4317-9EDF-1F5FCBFE7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077" y="375137"/>
            <a:ext cx="8546123" cy="1035103"/>
          </a:xfrm>
        </p:spPr>
        <p:txBody>
          <a:bodyPr/>
          <a:lstStyle/>
          <a:p>
            <a:r>
              <a:rPr lang="en-US" dirty="0"/>
              <a:t>Classical Conditioning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39D1E3-5679-45C2-BA25-193D55C3D00E}"/>
              </a:ext>
            </a:extLst>
          </p:cNvPr>
          <p:cNvSpPr txBox="1"/>
          <p:nvPr/>
        </p:nvSpPr>
        <p:spPr>
          <a:xfrm>
            <a:off x="387554" y="292523"/>
            <a:ext cx="2882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*Example of internal response without observable external behavior</a:t>
            </a:r>
          </a:p>
        </p:txBody>
      </p:sp>
    </p:spTree>
    <p:extLst>
      <p:ext uri="{BB962C8B-B14F-4D97-AF65-F5344CB8AC3E}">
        <p14:creationId xmlns:p14="http://schemas.microsoft.com/office/powerpoint/2010/main" val="379638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Before</a:t>
            </a:r>
            <a:r>
              <a:rPr lang="en-US" dirty="0"/>
              <a:t> conditioning: </a:t>
            </a:r>
            <a:r>
              <a:rPr lang="en-US" b="1" u="sng" dirty="0"/>
              <a:t>natural</a:t>
            </a:r>
            <a:r>
              <a:rPr lang="en-US" dirty="0"/>
              <a:t> </a:t>
            </a:r>
            <a:r>
              <a:rPr lang="en-US" dirty="0">
                <a:solidFill>
                  <a:srgbClr val="7030A0"/>
                </a:solidFill>
              </a:rPr>
              <a:t>reaction/response</a:t>
            </a:r>
            <a:r>
              <a:rPr lang="en-US" dirty="0"/>
              <a:t> to a </a:t>
            </a:r>
            <a:r>
              <a:rPr lang="en-US" dirty="0">
                <a:solidFill>
                  <a:srgbClr val="00B050"/>
                </a:solidFill>
              </a:rPr>
              <a:t>stimulus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Classical Conditioning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04940" y="5302222"/>
            <a:ext cx="34465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Fear/get out of water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24736" y="5429074"/>
            <a:ext cx="1215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Shark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4627" y="5949433"/>
            <a:ext cx="4171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Unconditioned response (UCR)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37410" y="5981497"/>
            <a:ext cx="4079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Unconditioned stimulus (UCS)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371" y="2117400"/>
            <a:ext cx="3029387" cy="324948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74" y="2187823"/>
            <a:ext cx="5582767" cy="314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92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Before</a:t>
            </a:r>
            <a:r>
              <a:rPr lang="en-US" dirty="0"/>
              <a:t> conditioning: No reason for the Jaws music to cause any reaction/</a:t>
            </a:r>
            <a:r>
              <a:rPr lang="en-US" dirty="0">
                <a:solidFill>
                  <a:srgbClr val="7030A0"/>
                </a:solidFill>
              </a:rPr>
              <a:t>response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Classical Conditioning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85484" y="5290568"/>
            <a:ext cx="2989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No fear/no action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75642" y="5573790"/>
            <a:ext cx="1936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Jaws music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48671" y="5790649"/>
            <a:ext cx="35267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Lack of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unconditioned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or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conditioned response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56761" y="6068803"/>
            <a:ext cx="2364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Neutral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60512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stimulus</a:t>
            </a:r>
          </a:p>
        </p:txBody>
      </p:sp>
      <p:pic>
        <p:nvPicPr>
          <p:cNvPr id="2052" name="Picture 4" descr="Image result for shaggy doo live ac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511" y="2324965"/>
            <a:ext cx="3976605" cy="296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6423" y="2809462"/>
            <a:ext cx="4949798" cy="270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During</a:t>
            </a:r>
            <a:r>
              <a:rPr lang="en-US" dirty="0"/>
              <a:t> conditioning: Undergoing the process of associating the shark with jaws music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Classical Conditioning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38470" y="5718419"/>
            <a:ext cx="411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Fear/get out of water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95534" y="4459730"/>
            <a:ext cx="959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Shark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701849" y="2679021"/>
            <a:ext cx="16855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Jaws music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82281" y="6122908"/>
            <a:ext cx="3514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Unconditioned response (UCR)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47269" y="3808627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+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638" y="2162190"/>
            <a:ext cx="3190875" cy="14287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3123" y="3644605"/>
            <a:ext cx="3234617" cy="25535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595" y="2573198"/>
            <a:ext cx="4770085" cy="314522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493513" y="3023719"/>
            <a:ext cx="1817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Neutral stimulus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934264" y="6138915"/>
            <a:ext cx="34339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Unconditioned stimulus (UCS)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D8B412-5C43-4A78-9121-7635B0331717}"/>
              </a:ext>
            </a:extLst>
          </p:cNvPr>
          <p:cNvSpPr txBox="1"/>
          <p:nvPr/>
        </p:nvSpPr>
        <p:spPr>
          <a:xfrm>
            <a:off x="5591908" y="4258545"/>
            <a:ext cx="14829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Response is not </a:t>
            </a: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yet</a:t>
            </a: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because of this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F69FC2D-BA95-454D-93F7-AC2EE1B81B02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6457977" y="2909854"/>
            <a:ext cx="3243872" cy="184153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E902FC2-8B73-48DD-B57C-72AEB26DD55A}"/>
              </a:ext>
            </a:extLst>
          </p:cNvPr>
          <p:cNvCxnSpPr>
            <a:stCxn id="21" idx="1"/>
            <a:endCxn id="16" idx="3"/>
          </p:cNvCxnSpPr>
          <p:nvPr/>
        </p:nvCxnSpPr>
        <p:spPr>
          <a:xfrm flipH="1" flipV="1">
            <a:off x="4596385" y="6322963"/>
            <a:ext cx="3337879" cy="1600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4CD7BFD-9F7F-412E-A3CD-E042BA3BF964}"/>
              </a:ext>
            </a:extLst>
          </p:cNvPr>
          <p:cNvSpPr txBox="1"/>
          <p:nvPr/>
        </p:nvSpPr>
        <p:spPr>
          <a:xfrm>
            <a:off x="6293720" y="5418990"/>
            <a:ext cx="17317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Still the cause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during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 conditioning</a:t>
            </a:r>
          </a:p>
        </p:txBody>
      </p:sp>
    </p:spTree>
    <p:extLst>
      <p:ext uri="{BB962C8B-B14F-4D97-AF65-F5344CB8AC3E}">
        <p14:creationId xmlns:p14="http://schemas.microsoft.com/office/powerpoint/2010/main" val="92052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8" grpId="0"/>
      <p:bldP spid="17" grpId="0"/>
      <p:bldP spid="21" grpId="0"/>
      <p:bldP spid="5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After</a:t>
            </a:r>
            <a:r>
              <a:rPr lang="en-US" dirty="0"/>
              <a:t> conditioning: The Jaws music is associated with sharks and results in an </a:t>
            </a:r>
            <a:r>
              <a:rPr lang="en-US" u="sng" dirty="0"/>
              <a:t>automatic fear response</a:t>
            </a:r>
            <a:r>
              <a:rPr lang="en-US" dirty="0"/>
              <a:t>. </a:t>
            </a:r>
            <a:r>
              <a:rPr lang="en-US" b="1" u="sng" dirty="0">
                <a:solidFill>
                  <a:srgbClr val="00B050"/>
                </a:solidFill>
              </a:rPr>
              <a:t>Shark</a:t>
            </a:r>
            <a:r>
              <a:rPr lang="en-US" b="1" u="sng" dirty="0">
                <a:solidFill>
                  <a:srgbClr val="FF0000"/>
                </a:solidFill>
              </a:rPr>
              <a:t> no longer needs to be presen</a:t>
            </a:r>
            <a:r>
              <a:rPr lang="en-US" dirty="0">
                <a:solidFill>
                  <a:srgbClr val="FF0000"/>
                </a:solidFill>
              </a:rPr>
              <a:t>t</a:t>
            </a:r>
            <a:r>
              <a:rPr lang="en-US" dirty="0"/>
              <a:t> for the response to occur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Classical Conditioning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00976" y="6033509"/>
            <a:ext cx="2802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Conditioned response (CR)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04902" y="5570301"/>
            <a:ext cx="2732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Conditioned stimulus (CS)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12963" y="5129882"/>
            <a:ext cx="1309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Jaws music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423" y="2920714"/>
            <a:ext cx="4949798" cy="221632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095996" y="5775643"/>
            <a:ext cx="620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Fear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769" y="3091231"/>
            <a:ext cx="4351283" cy="2869078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5E30E15-CD53-8BD0-D3FD-807B707E81F4}"/>
              </a:ext>
            </a:extLst>
          </p:cNvPr>
          <p:cNvCxnSpPr>
            <a:cxnSpLocks/>
          </p:cNvCxnSpPr>
          <p:nvPr/>
        </p:nvCxnSpPr>
        <p:spPr>
          <a:xfrm>
            <a:off x="6095506" y="2377959"/>
            <a:ext cx="1594595" cy="31923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A990E80-6184-A09A-56CF-26E005683307}"/>
              </a:ext>
            </a:extLst>
          </p:cNvPr>
          <p:cNvSpPr txBox="1"/>
          <p:nvPr/>
        </p:nvSpPr>
        <p:spPr>
          <a:xfrm>
            <a:off x="5791050" y="5200969"/>
            <a:ext cx="18248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Causes the response, previously only by the shark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by itself</a:t>
            </a:r>
          </a:p>
        </p:txBody>
      </p:sp>
    </p:spTree>
    <p:extLst>
      <p:ext uri="{BB962C8B-B14F-4D97-AF65-F5344CB8AC3E}">
        <p14:creationId xmlns:p14="http://schemas.microsoft.com/office/powerpoint/2010/main" val="25379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3442" y="1947672"/>
            <a:ext cx="11210524" cy="4407408"/>
          </a:xfrm>
        </p:spPr>
        <p:txBody>
          <a:bodyPr/>
          <a:lstStyle/>
          <a:p>
            <a:r>
              <a:rPr lang="en-US" dirty="0"/>
              <a:t>ASSOCIATIVE LEARNING: The formation of </a:t>
            </a:r>
            <a:r>
              <a:rPr lang="en-US" dirty="0">
                <a:solidFill>
                  <a:srgbClr val="00B050"/>
                </a:solidFill>
              </a:rPr>
              <a:t>associations or connection among stimuli </a:t>
            </a:r>
            <a:r>
              <a:rPr lang="en-US" dirty="0"/>
              <a:t>or </a:t>
            </a:r>
            <a:r>
              <a:rPr lang="en-US" dirty="0">
                <a:solidFill>
                  <a:srgbClr val="00B0F0"/>
                </a:solidFill>
              </a:rPr>
              <a:t>behaviors</a:t>
            </a:r>
            <a:r>
              <a:rPr lang="en-US" dirty="0"/>
              <a:t> and </a:t>
            </a:r>
            <a:r>
              <a:rPr lang="en-US" dirty="0">
                <a:solidFill>
                  <a:srgbClr val="00B0F0"/>
                </a:solidFill>
              </a:rPr>
              <a:t>outcomes</a:t>
            </a:r>
            <a:r>
              <a:rPr lang="en-US" dirty="0"/>
              <a:t>. (</a:t>
            </a:r>
            <a:r>
              <a:rPr lang="en-US" i="1" dirty="0"/>
              <a:t>more on the behaviors and outcome association soon</a:t>
            </a:r>
            <a:r>
              <a:rPr lang="en-US" dirty="0"/>
              <a:t>)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Classical conditioning</a:t>
            </a:r>
            <a:r>
              <a:rPr lang="en-US" dirty="0"/>
              <a:t>: A type of learning in which associations are formed between </a:t>
            </a:r>
            <a:r>
              <a:rPr lang="en-US" dirty="0">
                <a:solidFill>
                  <a:schemeClr val="accent1"/>
                </a:solidFill>
              </a:rPr>
              <a:t>two stimuli</a:t>
            </a:r>
            <a:r>
              <a:rPr lang="en-US" dirty="0"/>
              <a:t> that are observed repeatedly at nearly the same time. We learn it is useful to have a </a:t>
            </a:r>
            <a:r>
              <a:rPr lang="en-US" dirty="0">
                <a:solidFill>
                  <a:srgbClr val="FF0000"/>
                </a:solidFill>
              </a:rPr>
              <a:t>response</a:t>
            </a:r>
            <a:r>
              <a:rPr lang="en-US" dirty="0"/>
              <a:t> to a stimulus we previously did not care about (</a:t>
            </a:r>
            <a:r>
              <a:rPr lang="en-US" dirty="0">
                <a:solidFill>
                  <a:srgbClr val="FF0000"/>
                </a:solidFill>
              </a:rPr>
              <a:t>neutral stimulus</a:t>
            </a:r>
            <a:r>
              <a:rPr lang="en-US" dirty="0"/>
              <a:t>).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learning</a:t>
            </a:r>
          </a:p>
        </p:txBody>
      </p:sp>
    </p:spTree>
    <p:extLst>
      <p:ext uri="{BB962C8B-B14F-4D97-AF65-F5344CB8AC3E}">
        <p14:creationId xmlns:p14="http://schemas.microsoft.com/office/powerpoint/2010/main" val="106618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cDiarmid's Cats" descr="Shape&#10;&#10;Description automatically generated with medium confidence">
            <a:hlinkClick r:id="" action="ppaction://media"/>
            <a:extLst>
              <a:ext uri="{FF2B5EF4-FFF2-40B4-BE49-F238E27FC236}">
                <a16:creationId xmlns:a16="http://schemas.microsoft.com/office/drawing/2014/main" id="{18862455-52CF-4F79-9F79-841954344EAA}"/>
              </a:ext>
            </a:extLst>
          </p:cNvPr>
          <p:cNvPicPr>
            <a:picLocks noGrp="1" noChangeAspect="1"/>
          </p:cNvPicPr>
          <p:nvPr>
            <p:ph type="pic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200" y="914400"/>
            <a:ext cx="8940800" cy="5029200"/>
          </a:xfrm>
          <a:noFill/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3CA7C25-EAF1-128E-7104-75CEA57D9E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521661" y="2758440"/>
            <a:ext cx="2235200" cy="2971800"/>
          </a:xfrm>
        </p:spPr>
        <p:txBody>
          <a:bodyPr/>
          <a:lstStyle/>
          <a:p>
            <a:endParaRPr lang="en-US" dirty="0"/>
          </a:p>
          <a:p>
            <a:r>
              <a:rPr lang="en-US" sz="2400" dirty="0"/>
              <a:t>CS?</a:t>
            </a:r>
          </a:p>
          <a:p>
            <a:r>
              <a:rPr lang="en-US" sz="2400" dirty="0"/>
              <a:t>UCS?</a:t>
            </a:r>
          </a:p>
          <a:p>
            <a:r>
              <a:rPr lang="en-US" sz="2400" dirty="0"/>
              <a:t>CR?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B1D477-B6D8-4385-9D8C-0BE9FA671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79573" y="6355080"/>
            <a:ext cx="777288" cy="274320"/>
          </a:xfr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DEDEE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DEDEE0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92D8B0-1243-4601-AADF-CAEAA8465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8462" y="460248"/>
            <a:ext cx="2610338" cy="1673352"/>
          </a:xfrm>
        </p:spPr>
        <p:txBody>
          <a:bodyPr anchor="b">
            <a:normAutofit/>
          </a:bodyPr>
          <a:lstStyle/>
          <a:p>
            <a:r>
              <a:rPr lang="en-US" sz="2800" dirty="0"/>
              <a:t>McDiarmid’s Cats</a:t>
            </a:r>
          </a:p>
        </p:txBody>
      </p:sp>
    </p:spTree>
    <p:extLst>
      <p:ext uri="{BB962C8B-B14F-4D97-AF65-F5344CB8AC3E}">
        <p14:creationId xmlns:p14="http://schemas.microsoft.com/office/powerpoint/2010/main" val="316335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BC26AE8-40A9-A593-C189-40EBE773A7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Stimulus Discrimination vs. Stimulus Generalization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Stimulus Generalization</a:t>
            </a:r>
            <a:r>
              <a:rPr lang="en-US" dirty="0"/>
              <a:t> – other stimuli that are </a:t>
            </a:r>
            <a:r>
              <a:rPr lang="en-US" b="1" u="sng" dirty="0"/>
              <a:t>similar to</a:t>
            </a:r>
            <a:r>
              <a:rPr lang="en-US" dirty="0"/>
              <a:t> the conditioned stimulus will cause the conditioned response</a:t>
            </a:r>
          </a:p>
          <a:p>
            <a:pPr lvl="1"/>
            <a:r>
              <a:rPr lang="en-US" dirty="0"/>
              <a:t>E.g., if </a:t>
            </a:r>
            <a:r>
              <a:rPr lang="en-US" dirty="0">
                <a:solidFill>
                  <a:srgbClr val="00B05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Alvin &amp; the Chipmunks song </a:t>
            </a:r>
            <a:r>
              <a:rPr lang="en-US" dirty="0"/>
              <a:t>causes </a:t>
            </a:r>
            <a:r>
              <a:rPr lang="en-US" dirty="0">
                <a:solidFill>
                  <a:srgbClr val="7030A0"/>
                </a:solidFill>
              </a:rPr>
              <a:t>treat seeking response</a:t>
            </a:r>
            <a:r>
              <a:rPr lang="en-US" dirty="0"/>
              <a:t> caused by </a:t>
            </a:r>
            <a:r>
              <a:rPr lang="en-US" dirty="0">
                <a:solidFill>
                  <a:srgbClr val="00B050"/>
                </a:solidFill>
              </a:rPr>
              <a:t>101 Dalmatians</a:t>
            </a:r>
            <a:r>
              <a:rPr lang="en-US" dirty="0"/>
              <a:t> stimulus &gt;&gt;&gt;&gt;&gt; stimulus </a:t>
            </a:r>
            <a:r>
              <a:rPr lang="en-US" dirty="0">
                <a:solidFill>
                  <a:srgbClr val="FF0000"/>
                </a:solidFill>
              </a:rPr>
              <a:t>generalization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Stimulus Discrimination</a:t>
            </a:r>
            <a:r>
              <a:rPr lang="en-US" dirty="0"/>
              <a:t> – other stimuli that are </a:t>
            </a:r>
            <a:r>
              <a:rPr lang="en-US" b="1" u="sng" dirty="0"/>
              <a:t>similar to</a:t>
            </a:r>
            <a:r>
              <a:rPr lang="en-US" dirty="0"/>
              <a:t> the conditioned stimulus </a:t>
            </a:r>
            <a:r>
              <a:rPr lang="en-US" b="1" u="sng" dirty="0">
                <a:solidFill>
                  <a:srgbClr val="FF0000"/>
                </a:solidFill>
              </a:rPr>
              <a:t>do not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/>
              <a:t>cause the conditioned response</a:t>
            </a:r>
          </a:p>
          <a:p>
            <a:pPr lvl="1"/>
            <a:r>
              <a:rPr lang="en-US" dirty="0"/>
              <a:t>E.g., if </a:t>
            </a:r>
            <a:r>
              <a:rPr lang="en-US" dirty="0">
                <a:solidFill>
                  <a:srgbClr val="00B050"/>
                </a:solidFill>
              </a:rPr>
              <a:t>Alvin &amp; the Chipmunks song </a:t>
            </a:r>
            <a:r>
              <a:rPr lang="en-US" dirty="0">
                <a:solidFill>
                  <a:srgbClr val="FF0000"/>
                </a:solidFill>
              </a:rPr>
              <a:t>doesn’t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/>
              <a:t>cause </a:t>
            </a:r>
            <a:r>
              <a:rPr lang="en-US" dirty="0">
                <a:solidFill>
                  <a:srgbClr val="7030A0"/>
                </a:solidFill>
              </a:rPr>
              <a:t>treat seeking response</a:t>
            </a:r>
            <a:r>
              <a:rPr lang="en-US" dirty="0"/>
              <a:t> caused by </a:t>
            </a:r>
            <a:r>
              <a:rPr lang="en-US" dirty="0">
                <a:solidFill>
                  <a:srgbClr val="00B050"/>
                </a:solidFill>
              </a:rPr>
              <a:t>101 Dalmatians</a:t>
            </a:r>
            <a:r>
              <a:rPr lang="en-US" dirty="0"/>
              <a:t> stimulus &gt;&gt;&gt;&gt;&gt; stimulus </a:t>
            </a:r>
            <a:r>
              <a:rPr lang="en-US" dirty="0">
                <a:solidFill>
                  <a:srgbClr val="FF0000"/>
                </a:solidFill>
              </a:rPr>
              <a:t>discrimination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A5F6F5-0FFE-7AFA-2068-126BD3996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C42618E-C3E6-7B1F-0774-7BDF4D2E1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Classical Conditioning</a:t>
            </a:r>
          </a:p>
        </p:txBody>
      </p:sp>
    </p:spTree>
    <p:extLst>
      <p:ext uri="{BB962C8B-B14F-4D97-AF65-F5344CB8AC3E}">
        <p14:creationId xmlns:p14="http://schemas.microsoft.com/office/powerpoint/2010/main" val="96946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47200" y="3103994"/>
            <a:ext cx="2641600" cy="1828800"/>
          </a:xfrm>
        </p:spPr>
        <p:txBody>
          <a:bodyPr>
            <a:normAutofit/>
          </a:bodyPr>
          <a:lstStyle/>
          <a:p>
            <a:r>
              <a:rPr lang="en-US" sz="2400" dirty="0"/>
              <a:t>Learning: Part III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049" y="2526635"/>
            <a:ext cx="8432800" cy="356936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Introduction to Psychology</a:t>
            </a:r>
            <a:br>
              <a:rPr lang="en-US" sz="3600" dirty="0"/>
            </a:br>
            <a:r>
              <a:rPr lang="en-US" sz="3600" dirty="0"/>
              <a:t>9/19</a:t>
            </a:r>
            <a:br>
              <a:rPr lang="en-US" sz="3600" dirty="0"/>
            </a:br>
            <a:r>
              <a:rPr lang="en-US" sz="3600" dirty="0"/>
              <a:t>Fall 2023</a:t>
            </a:r>
            <a:br>
              <a:rPr lang="en-US" sz="3600" dirty="0"/>
            </a:b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Mobile session id = py101BSC</a:t>
            </a:r>
            <a:br>
              <a:rPr lang="en-US" sz="3600" dirty="0"/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68229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400" dirty="0"/>
              <a:t>Factors that make classical conditioning faster/easier</a:t>
            </a:r>
          </a:p>
          <a:p>
            <a:endParaRPr lang="en-US" dirty="0"/>
          </a:p>
          <a:p>
            <a:pPr marL="1097280" lvl="2" indent="-457200">
              <a:buClr>
                <a:schemeClr val="tx2"/>
              </a:buClr>
              <a:buAutoNum type="arabicPeriod"/>
            </a:pPr>
            <a:r>
              <a:rPr lang="en-US" sz="2000" dirty="0"/>
              <a:t>During conditioning, CS comes slightly before the US</a:t>
            </a:r>
          </a:p>
          <a:p>
            <a:pPr lvl="2"/>
            <a:r>
              <a:rPr lang="en-US" sz="2000" dirty="0"/>
              <a:t>E.g., metronome not at the same time as food, rather a bit before</a:t>
            </a:r>
          </a:p>
          <a:p>
            <a:pPr lvl="1"/>
            <a:endParaRPr lang="en-US" sz="2200" dirty="0"/>
          </a:p>
          <a:p>
            <a:pPr lvl="1"/>
            <a:r>
              <a:rPr lang="en-US" sz="2200" dirty="0"/>
              <a:t>Critical Thinking Question: Why is this better than if US happens at the same time as CS?</a:t>
            </a:r>
          </a:p>
          <a:p>
            <a:pPr lvl="2"/>
            <a:r>
              <a:rPr lang="en-US" sz="2200" dirty="0">
                <a:solidFill>
                  <a:srgbClr val="FF0000"/>
                </a:solidFill>
              </a:rPr>
              <a:t>Predictions </a:t>
            </a:r>
            <a:endParaRPr lang="en-US" sz="2200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  <a:p>
            <a:pPr lvl="1"/>
            <a:r>
              <a:rPr lang="en-US" sz="2200" dirty="0"/>
              <a:t>2. CS  stands out from other stimuli – leads to better </a:t>
            </a:r>
            <a:r>
              <a:rPr lang="en-US" sz="2200" dirty="0">
                <a:solidFill>
                  <a:srgbClr val="FF0000"/>
                </a:solidFill>
              </a:rPr>
              <a:t>CS stimulus discrimination</a:t>
            </a:r>
          </a:p>
          <a:p>
            <a:pPr lvl="2"/>
            <a:r>
              <a:rPr lang="en-US" sz="2000" dirty="0"/>
              <a:t>E.g., Song is not similar to other music</a:t>
            </a:r>
          </a:p>
          <a:p>
            <a:pPr lvl="1"/>
            <a:endParaRPr lang="en-US" sz="2200" dirty="0"/>
          </a:p>
          <a:p>
            <a:pPr lvl="1"/>
            <a:r>
              <a:rPr lang="en-US" sz="2200" dirty="0"/>
              <a:t>3. UR is evolutionarily important (Making the unconditioned response at the appropriate time is important for our survival)</a:t>
            </a:r>
          </a:p>
          <a:p>
            <a:pPr lvl="1"/>
            <a:endParaRPr lang="en-US" dirty="0"/>
          </a:p>
          <a:p>
            <a:pPr marL="36576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Classical Conditioning</a:t>
            </a:r>
          </a:p>
        </p:txBody>
      </p:sp>
    </p:spTree>
    <p:extLst>
      <p:ext uri="{BB962C8B-B14F-4D97-AF65-F5344CB8AC3E}">
        <p14:creationId xmlns:p14="http://schemas.microsoft.com/office/powerpoint/2010/main" val="280970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8296" y="1719071"/>
            <a:ext cx="11440227" cy="4783082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Recognizing </a:t>
            </a:r>
            <a:r>
              <a:rPr lang="en-US" sz="2400" dirty="0">
                <a:solidFill>
                  <a:srgbClr val="00B050"/>
                </a:solidFill>
              </a:rPr>
              <a:t>facial expressions</a:t>
            </a:r>
            <a:r>
              <a:rPr lang="en-US" sz="2400" dirty="0"/>
              <a:t> are </a:t>
            </a:r>
            <a:r>
              <a:rPr lang="en-US" sz="2400" u="sng" dirty="0"/>
              <a:t>associated</a:t>
            </a:r>
            <a:r>
              <a:rPr lang="en-US" sz="2400" dirty="0"/>
              <a:t> with </a:t>
            </a:r>
            <a:r>
              <a:rPr lang="en-US" sz="2400" dirty="0">
                <a:solidFill>
                  <a:srgbClr val="00B050"/>
                </a:solidFill>
              </a:rPr>
              <a:t>specific emotions</a:t>
            </a:r>
            <a:r>
              <a:rPr lang="en-US" sz="2400" dirty="0"/>
              <a:t>. This allows us to </a:t>
            </a:r>
            <a:r>
              <a:rPr lang="en-US" sz="2400" u="sng" dirty="0"/>
              <a:t>respond appropriately</a:t>
            </a:r>
            <a:r>
              <a:rPr lang="en-US" sz="2400" dirty="0"/>
              <a:t> to the facial expression – </a:t>
            </a:r>
            <a:r>
              <a:rPr lang="en-US" sz="2400" b="1" u="sng" dirty="0"/>
              <a:t>automatically</a:t>
            </a:r>
            <a:r>
              <a:rPr lang="en-US" sz="2400" b="1" dirty="0"/>
              <a:t> (</a:t>
            </a:r>
            <a:r>
              <a:rPr lang="en-US" sz="2400" b="1" dirty="0">
                <a:solidFill>
                  <a:srgbClr val="FF0000"/>
                </a:solidFill>
              </a:rPr>
              <a:t>Type I processing</a:t>
            </a:r>
            <a:r>
              <a:rPr lang="en-US" sz="2400" b="1" dirty="0"/>
              <a:t>)</a:t>
            </a:r>
            <a:endParaRPr lang="en-US" sz="2400" u="sng" dirty="0"/>
          </a:p>
          <a:p>
            <a:endParaRPr lang="en-US" sz="2400" dirty="0"/>
          </a:p>
          <a:p>
            <a:r>
              <a:rPr lang="en-US" sz="2400" dirty="0"/>
              <a:t>What else? Three-minute writing activity</a:t>
            </a:r>
          </a:p>
          <a:p>
            <a:pPr lvl="1"/>
            <a:r>
              <a:rPr lang="en-US" sz="2200" dirty="0"/>
              <a:t>Think of things in your life you associate with each other. Do both of them cause a response now? Did one of the things (UCS to CS) previously seem unimportant?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Recognizing what sports opponent is about to do (e.g., UFC, Basketball)</a:t>
            </a:r>
          </a:p>
          <a:p>
            <a:endParaRPr lang="en-US" sz="2400" dirty="0"/>
          </a:p>
          <a:p>
            <a:r>
              <a:rPr lang="en-US" sz="2400" dirty="0"/>
              <a:t>Outside appearance with temperature: learn </a:t>
            </a:r>
            <a:r>
              <a:rPr lang="en-US" sz="2400" dirty="0">
                <a:solidFill>
                  <a:srgbClr val="00B050"/>
                </a:solidFill>
              </a:rPr>
              <a:t>(winter) clear skies </a:t>
            </a:r>
            <a:r>
              <a:rPr lang="en-US" sz="2400" dirty="0"/>
              <a:t>are associated with </a:t>
            </a:r>
            <a:r>
              <a:rPr lang="en-US" sz="2400" dirty="0">
                <a:solidFill>
                  <a:srgbClr val="00B050"/>
                </a:solidFill>
              </a:rPr>
              <a:t>colder weather</a:t>
            </a:r>
          </a:p>
          <a:p>
            <a:endParaRPr lang="en-US" sz="2400" dirty="0"/>
          </a:p>
          <a:p>
            <a:r>
              <a:rPr lang="en-US" sz="2400" dirty="0"/>
              <a:t>S/O says, “We need to talk.”</a:t>
            </a:r>
          </a:p>
          <a:p>
            <a:endParaRPr lang="en-US" sz="2400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Classical Conditioning - other </a:t>
            </a:r>
            <a:br>
              <a:rPr lang="en-US" dirty="0"/>
            </a:br>
            <a:r>
              <a:rPr lang="en-US" dirty="0"/>
              <a:t>Real world examples</a:t>
            </a:r>
          </a:p>
        </p:txBody>
      </p:sp>
    </p:spTree>
    <p:extLst>
      <p:ext uri="{BB962C8B-B14F-4D97-AF65-F5344CB8AC3E}">
        <p14:creationId xmlns:p14="http://schemas.microsoft.com/office/powerpoint/2010/main" val="109170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Before conditioning </a:t>
            </a:r>
          </a:p>
          <a:p>
            <a:pPr lvl="2"/>
            <a:r>
              <a:rPr lang="en-US" dirty="0"/>
              <a:t>Shark (</a:t>
            </a:r>
            <a:r>
              <a:rPr lang="en-US" dirty="0">
                <a:solidFill>
                  <a:srgbClr val="E60512"/>
                </a:solidFill>
              </a:rPr>
              <a:t>unconditioned stimulus – UCS</a:t>
            </a:r>
            <a:r>
              <a:rPr lang="en-US" dirty="0"/>
              <a:t>) reliably produces fear (</a:t>
            </a:r>
            <a:r>
              <a:rPr lang="en-US" dirty="0">
                <a:solidFill>
                  <a:srgbClr val="E60512"/>
                </a:solidFill>
              </a:rPr>
              <a:t>unconditioned response – UCR</a:t>
            </a:r>
            <a:r>
              <a:rPr lang="en-US" dirty="0"/>
              <a:t>)</a:t>
            </a:r>
          </a:p>
          <a:p>
            <a:pPr lvl="2"/>
            <a:r>
              <a:rPr lang="en-US" i="1" dirty="0"/>
              <a:t>Jaws</a:t>
            </a:r>
            <a:r>
              <a:rPr lang="en-US" dirty="0"/>
              <a:t> music produces no response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During conditioning</a:t>
            </a:r>
          </a:p>
          <a:p>
            <a:pPr lvl="2"/>
            <a:r>
              <a:rPr lang="en-US" i="1" dirty="0"/>
              <a:t>Jaws</a:t>
            </a:r>
            <a:r>
              <a:rPr lang="en-US" dirty="0"/>
              <a:t> music (</a:t>
            </a:r>
            <a:r>
              <a:rPr lang="en-US" dirty="0">
                <a:solidFill>
                  <a:srgbClr val="FF0000"/>
                </a:solidFill>
              </a:rPr>
              <a:t>neutral stimulus)</a:t>
            </a:r>
            <a:r>
              <a:rPr lang="en-US" dirty="0"/>
              <a:t> is followed by Shark (</a:t>
            </a:r>
            <a:r>
              <a:rPr lang="en-US" dirty="0">
                <a:solidFill>
                  <a:srgbClr val="FF0000"/>
                </a:solidFill>
              </a:rPr>
              <a:t>UCS</a:t>
            </a:r>
            <a:r>
              <a:rPr lang="en-US" dirty="0"/>
              <a:t>), which again leads to fear (</a:t>
            </a:r>
            <a:r>
              <a:rPr lang="en-US" dirty="0">
                <a:solidFill>
                  <a:srgbClr val="FF0000"/>
                </a:solidFill>
              </a:rPr>
              <a:t>UCR</a:t>
            </a:r>
            <a:r>
              <a:rPr lang="en-US" dirty="0"/>
              <a:t>)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After conditioning</a:t>
            </a:r>
          </a:p>
          <a:p>
            <a:pPr lvl="2"/>
            <a:r>
              <a:rPr lang="en-US" i="1" dirty="0"/>
              <a:t>Jaws</a:t>
            </a:r>
            <a:r>
              <a:rPr lang="en-US" dirty="0"/>
              <a:t> music (</a:t>
            </a:r>
            <a:r>
              <a:rPr lang="en-US" dirty="0">
                <a:solidFill>
                  <a:srgbClr val="E60512"/>
                </a:solidFill>
              </a:rPr>
              <a:t>conditioned stimulus – CS</a:t>
            </a:r>
            <a:r>
              <a:rPr lang="en-US" dirty="0"/>
              <a:t>) by itself is sufficient to lead to fear (</a:t>
            </a:r>
            <a:r>
              <a:rPr lang="en-US" dirty="0">
                <a:solidFill>
                  <a:srgbClr val="E60512"/>
                </a:solidFill>
              </a:rPr>
              <a:t>conditioned response – CR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This is because the person has learned to associate the </a:t>
            </a:r>
            <a:r>
              <a:rPr lang="en-US" i="1" dirty="0"/>
              <a:t>Jaws</a:t>
            </a:r>
            <a:r>
              <a:rPr lang="en-US" dirty="0"/>
              <a:t> music (</a:t>
            </a:r>
            <a:r>
              <a:rPr lang="en-US" dirty="0">
                <a:solidFill>
                  <a:schemeClr val="accent1"/>
                </a:solidFill>
              </a:rPr>
              <a:t>CS</a:t>
            </a:r>
            <a:r>
              <a:rPr lang="en-US" dirty="0"/>
              <a:t>) with Sharks (</a:t>
            </a:r>
            <a:r>
              <a:rPr lang="en-US" dirty="0">
                <a:solidFill>
                  <a:schemeClr val="accent1"/>
                </a:solidFill>
              </a:rPr>
              <a:t>UCS</a:t>
            </a:r>
            <a:r>
              <a:rPr lang="en-US" dirty="0"/>
              <a:t>)</a:t>
            </a:r>
          </a:p>
          <a:p>
            <a:pPr marL="365760" lvl="1" indent="0">
              <a:buNone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Classical conditioning - Summary</a:t>
            </a:r>
          </a:p>
        </p:txBody>
      </p:sp>
    </p:spTree>
    <p:extLst>
      <p:ext uri="{BB962C8B-B14F-4D97-AF65-F5344CB8AC3E}">
        <p14:creationId xmlns:p14="http://schemas.microsoft.com/office/powerpoint/2010/main" val="94273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9625B5-753C-2246-7CCA-0B6BDF469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Dr. Trench rat lab at end of Thursday class</a:t>
            </a:r>
          </a:p>
          <a:p>
            <a:endParaRPr lang="en-US" dirty="0"/>
          </a:p>
          <a:p>
            <a:r>
              <a:rPr lang="en-US" dirty="0"/>
              <a:t>Change deadlines + will move exam back one class period (now 9/28)</a:t>
            </a:r>
          </a:p>
          <a:p>
            <a:endParaRPr lang="en-US" dirty="0"/>
          </a:p>
          <a:p>
            <a:r>
              <a:rPr lang="en-US" dirty="0"/>
              <a:t>SA 1 moved to Monday</a:t>
            </a:r>
          </a:p>
          <a:p>
            <a:r>
              <a:rPr lang="en-US" dirty="0"/>
              <a:t>Quiz 1 moved to Tuesday at start of class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F98759-E72B-6BC3-CA7D-41E1A0820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32EA780-8834-666D-3AD6-4F0A4F137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Housekeeping</a:t>
            </a:r>
          </a:p>
        </p:txBody>
      </p:sp>
    </p:spTree>
    <p:extLst>
      <p:ext uri="{BB962C8B-B14F-4D97-AF65-F5344CB8AC3E}">
        <p14:creationId xmlns:p14="http://schemas.microsoft.com/office/powerpoint/2010/main" val="104211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7B4328D-06EF-4B97-2906-1A82A5345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operant conditioning learn our outcomes are associated with behaviors</a:t>
            </a:r>
          </a:p>
          <a:p>
            <a:pPr lvl="1"/>
            <a:r>
              <a:rPr lang="en-US" dirty="0"/>
              <a:t>R vs. P (simplification)</a:t>
            </a:r>
          </a:p>
          <a:p>
            <a:pPr lvl="2"/>
            <a:r>
              <a:rPr lang="en-US" sz="1800" dirty="0"/>
              <a:t>R = desire for outcome leads to behavior increase</a:t>
            </a:r>
          </a:p>
          <a:p>
            <a:pPr lvl="2"/>
            <a:r>
              <a:rPr lang="en-US" sz="1800" dirty="0"/>
              <a:t>P = Desire to stop outcome (already happing) lead to decreasing behavior</a:t>
            </a:r>
          </a:p>
          <a:p>
            <a:pPr lvl="2"/>
            <a:endParaRPr lang="en-US" dirty="0"/>
          </a:p>
          <a:p>
            <a:r>
              <a:rPr lang="en-US" dirty="0"/>
              <a:t>Can learn that behavior &amp; outcome are associated but can be wrong about association</a:t>
            </a:r>
          </a:p>
          <a:p>
            <a:pPr lvl="2"/>
            <a:endParaRPr lang="en-US" dirty="0"/>
          </a:p>
          <a:p>
            <a:r>
              <a:rPr lang="en-US" dirty="0"/>
              <a:t>Teacher perspective –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shaping </a:t>
            </a:r>
            <a:r>
              <a:rPr lang="en-US" dirty="0"/>
              <a:t>to get desired behavior with changing threshold for giving outcome</a:t>
            </a:r>
          </a:p>
          <a:p>
            <a:pPr lvl="1"/>
            <a:r>
              <a:rPr lang="en-US" dirty="0"/>
              <a:t>Quite a few reasons that giving the reinforcing outcome every time behavior performed is a bad strategy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C9D3C7-7A94-AEB9-AEE6-3AE4F9278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8AE674E-E190-A76D-9E4A-DD421694B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Previously on PY 101 (9/14 edition)</a:t>
            </a:r>
            <a:br>
              <a:rPr lang="en-US" dirty="0"/>
            </a:br>
            <a:r>
              <a:rPr lang="en-US" dirty="0">
                <a:solidFill>
                  <a:srgbClr val="92D050"/>
                </a:solidFill>
              </a:rPr>
              <a:t>MPTK</a:t>
            </a:r>
          </a:p>
        </p:txBody>
      </p:sp>
    </p:spTree>
    <p:extLst>
      <p:ext uri="{BB962C8B-B14F-4D97-AF65-F5344CB8AC3E}">
        <p14:creationId xmlns:p14="http://schemas.microsoft.com/office/powerpoint/2010/main" val="11311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Schedules of Partial Reinforcement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7999" y="1719070"/>
            <a:ext cx="11210524" cy="4999781"/>
          </a:xfrm>
        </p:spPr>
        <p:txBody>
          <a:bodyPr>
            <a:normAutofit/>
          </a:bodyPr>
          <a:lstStyle/>
          <a:p>
            <a:r>
              <a:rPr lang="en-US" sz="2200" dirty="0"/>
              <a:t>Fixed Interval (FI) Schedule</a:t>
            </a:r>
          </a:p>
          <a:p>
            <a:pPr lvl="1"/>
            <a:r>
              <a:rPr lang="en-US" sz="2200" dirty="0"/>
              <a:t>Reinforcement happens only when behavior is performed </a:t>
            </a:r>
            <a:r>
              <a:rPr lang="en-US" sz="2200" b="1" dirty="0"/>
              <a:t>after</a:t>
            </a:r>
            <a:r>
              <a:rPr lang="en-US" sz="2200" dirty="0"/>
              <a:t> a certain amount of time has passed</a:t>
            </a:r>
          </a:p>
          <a:p>
            <a:pPr lvl="2"/>
            <a:r>
              <a:rPr lang="en-US" sz="2000" dirty="0"/>
              <a:t>Recalling info behavior associated with good exam outcome</a:t>
            </a:r>
          </a:p>
          <a:p>
            <a:pPr lvl="3"/>
            <a:r>
              <a:rPr lang="en-US" sz="1800" dirty="0"/>
              <a:t>Only gets outcome once time between exams has past; know </a:t>
            </a:r>
            <a:r>
              <a:rPr lang="en-US" sz="1800" b="1" u="sng" dirty="0"/>
              <a:t>exactly when </a:t>
            </a:r>
            <a:r>
              <a:rPr lang="en-US" sz="1800" dirty="0"/>
              <a:t>perform behavior and get outcome</a:t>
            </a:r>
          </a:p>
          <a:p>
            <a:pPr marL="45720" indent="0">
              <a:buNone/>
            </a:pPr>
            <a:endParaRPr lang="en-US" sz="2200" dirty="0"/>
          </a:p>
          <a:p>
            <a:r>
              <a:rPr lang="en-US" sz="2200" dirty="0"/>
              <a:t>Variable Interval (VI) Schedule</a:t>
            </a:r>
          </a:p>
          <a:p>
            <a:pPr lvl="1"/>
            <a:r>
              <a:rPr lang="en-US" sz="2200" dirty="0"/>
              <a:t>Reinforcement happens only when behavior is performed </a:t>
            </a:r>
            <a:r>
              <a:rPr lang="en-US" sz="2200" b="1" dirty="0"/>
              <a:t>after</a:t>
            </a:r>
            <a:r>
              <a:rPr lang="en-US" sz="2200" dirty="0"/>
              <a:t> variable amount of time has passed</a:t>
            </a:r>
          </a:p>
          <a:p>
            <a:pPr lvl="2"/>
            <a:r>
              <a:rPr lang="en-US" sz="2000" dirty="0"/>
              <a:t>Checking email behavior associated with email worth reading outcome</a:t>
            </a:r>
          </a:p>
          <a:p>
            <a:pPr lvl="3"/>
            <a:r>
              <a:rPr lang="en-US" sz="1800" dirty="0"/>
              <a:t>Might be 1 hour, might be 8 hours depending on day but eventually checking behavior will lead to the reinforcing outcome</a:t>
            </a:r>
          </a:p>
          <a:p>
            <a:pPr marL="365760" lvl="1" indent="0">
              <a:buNone/>
            </a:pPr>
            <a:endParaRPr lang="en-US" sz="2200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50537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Schedules of Partial Reinforcement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7999" y="1719070"/>
            <a:ext cx="11210524" cy="4999781"/>
          </a:xfrm>
        </p:spPr>
        <p:txBody>
          <a:bodyPr>
            <a:normAutofit/>
          </a:bodyPr>
          <a:lstStyle/>
          <a:p>
            <a:pPr marL="365760" lvl="1" indent="0">
              <a:buNone/>
            </a:pPr>
            <a:endParaRPr lang="en-US" sz="2200" dirty="0"/>
          </a:p>
          <a:p>
            <a:r>
              <a:rPr lang="en-US" sz="2200" dirty="0"/>
              <a:t>Fixed Ratio (FR) Schedule</a:t>
            </a:r>
          </a:p>
          <a:p>
            <a:pPr lvl="1"/>
            <a:r>
              <a:rPr lang="en-US" sz="2200" dirty="0"/>
              <a:t>Reinforcement after an exact number of responses</a:t>
            </a:r>
          </a:p>
          <a:p>
            <a:pPr lvl="2"/>
            <a:r>
              <a:rPr lang="en-US" sz="2000" dirty="0"/>
              <a:t>Wash the dishes behavior five times associated outcome is receive $20</a:t>
            </a:r>
          </a:p>
          <a:p>
            <a:pPr lvl="1"/>
            <a:endParaRPr lang="en-US" sz="2200" dirty="0"/>
          </a:p>
          <a:p>
            <a:r>
              <a:rPr lang="en-US" sz="2200" dirty="0"/>
              <a:t>Variable Ratio (VR) Schedule</a:t>
            </a:r>
          </a:p>
          <a:p>
            <a:pPr lvl="1"/>
            <a:r>
              <a:rPr lang="en-US" sz="2200" dirty="0"/>
              <a:t>Reinforcement after a variable amount of responses</a:t>
            </a:r>
          </a:p>
          <a:p>
            <a:pPr lvl="2"/>
            <a:r>
              <a:rPr lang="en-US" sz="2000" dirty="0"/>
              <a:t>Scrolling down Facebook feed behavior associated with interesting post to read</a:t>
            </a:r>
          </a:p>
          <a:p>
            <a:pPr lvl="2"/>
            <a:r>
              <a:rPr lang="en-US" sz="2000" dirty="0"/>
              <a:t>Slot machine</a:t>
            </a:r>
          </a:p>
          <a:p>
            <a:pPr lvl="2"/>
            <a:r>
              <a:rPr lang="en-US" sz="2000" dirty="0"/>
              <a:t>Rat will press lever (if pressing lever leads to cocaine) so much it ignores food</a:t>
            </a:r>
          </a:p>
          <a:p>
            <a:pPr lvl="1"/>
            <a:endParaRPr lang="en-US" sz="2200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6552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7999" y="1719070"/>
            <a:ext cx="3948267" cy="4796029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endParaRPr lang="en-US" dirty="0"/>
          </a:p>
          <a:p>
            <a:r>
              <a:rPr lang="en-US" sz="2200" dirty="0"/>
              <a:t>Examples of ways that you have been reinforced by teachers for classroom (or studying) behaviors.</a:t>
            </a:r>
          </a:p>
          <a:p>
            <a:endParaRPr lang="en-US" sz="2200" dirty="0"/>
          </a:p>
          <a:p>
            <a:r>
              <a:rPr lang="en-US" sz="2200" dirty="0"/>
              <a:t>Ways you’ve been punished  classroom/ studying behaviors.</a:t>
            </a:r>
          </a:p>
          <a:p>
            <a:endParaRPr lang="en-US" sz="2200" dirty="0"/>
          </a:p>
          <a:p>
            <a:r>
              <a:rPr lang="en-US" sz="2200" dirty="0"/>
              <a:t>Attempts to reinforce that failed. Why?</a:t>
            </a:r>
          </a:p>
          <a:p>
            <a:endParaRPr lang="en-US" sz="2200" dirty="0"/>
          </a:p>
          <a:p>
            <a:r>
              <a:rPr lang="en-US" sz="2200" dirty="0"/>
              <a:t>Attempts to punish that failed. Why?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567767" y="5885199"/>
            <a:ext cx="777288" cy="27432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– How have you experience operant conditioning? 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4502640" y="1889068"/>
            <a:ext cx="6842415" cy="3723061"/>
            <a:chOff x="1066800" y="1524000"/>
            <a:chExt cx="6736557" cy="3810000"/>
          </a:xfrm>
        </p:grpSpPr>
        <p:sp>
          <p:nvSpPr>
            <p:cNvPr id="36" name="AutoShape 2"/>
            <p:cNvSpPr>
              <a:spLocks noChangeAspect="1" noChangeArrowheads="1" noTextEdit="1"/>
            </p:cNvSpPr>
            <p:nvPr/>
          </p:nvSpPr>
          <p:spPr bwMode="auto">
            <a:xfrm>
              <a:off x="1066800" y="1524000"/>
              <a:ext cx="6483350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endParaRPr>
            </a:p>
          </p:txBody>
        </p:sp>
        <p:sp>
          <p:nvSpPr>
            <p:cNvPr id="37" name="Rectangle 4"/>
            <p:cNvSpPr>
              <a:spLocks noChangeArrowheads="1"/>
            </p:cNvSpPr>
            <p:nvPr/>
          </p:nvSpPr>
          <p:spPr bwMode="auto">
            <a:xfrm>
              <a:off x="1066800" y="1524000"/>
              <a:ext cx="47051" cy="237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 pitchFamily="34" charset="0"/>
                </a:rPr>
                <a:t> 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38" name="Rectangle 13"/>
            <p:cNvSpPr>
              <a:spLocks noChangeArrowheads="1"/>
            </p:cNvSpPr>
            <p:nvPr/>
          </p:nvSpPr>
          <p:spPr bwMode="auto">
            <a:xfrm>
              <a:off x="3560763" y="1524000"/>
              <a:ext cx="774960" cy="335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Medium"/>
                  <a:ea typeface="+mn-ea"/>
                  <a:cs typeface="Arial" pitchFamily="34" charset="0"/>
                </a:rPr>
                <a:t>    ADD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/>
                <a:ea typeface="+mn-ea"/>
                <a:cs typeface="Arial" pitchFamily="34" charset="0"/>
              </a:endParaRPr>
            </a:p>
          </p:txBody>
        </p:sp>
        <p:sp>
          <p:nvSpPr>
            <p:cNvPr id="39" name="Rectangle 17"/>
            <p:cNvSpPr>
              <a:spLocks noChangeArrowheads="1"/>
            </p:cNvSpPr>
            <p:nvPr/>
          </p:nvSpPr>
          <p:spPr bwMode="auto">
            <a:xfrm>
              <a:off x="5559425" y="1524000"/>
              <a:ext cx="1579810" cy="335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Medium"/>
                  <a:ea typeface="+mn-ea"/>
                  <a:cs typeface="Arial" pitchFamily="34" charset="0"/>
                </a:rPr>
                <a:t>    TAKE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Medium"/>
                  <a:ea typeface="+mn-ea"/>
                  <a:cs typeface="Arial" pitchFamily="34" charset="0"/>
                </a:rPr>
                <a:t>AWAY</a:t>
              </a: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1340644" y="1587500"/>
              <a:ext cx="6462713" cy="3719513"/>
              <a:chOff x="1066800" y="1587500"/>
              <a:chExt cx="6462713" cy="3719513"/>
            </a:xfrm>
          </p:grpSpPr>
          <p:sp>
            <p:nvSpPr>
              <p:cNvPr id="41" name="Rectangle 5"/>
              <p:cNvSpPr>
                <a:spLocks noChangeArrowheads="1"/>
              </p:cNvSpPr>
              <p:nvPr/>
            </p:nvSpPr>
            <p:spPr bwMode="auto">
              <a:xfrm>
                <a:off x="1095375" y="2690813"/>
                <a:ext cx="1165206" cy="335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/>
                    <a:ea typeface="+mn-ea"/>
                    <a:cs typeface="Arial" pitchFamily="34" charset="0"/>
                  </a:rPr>
                  <a:t>INCREASE</a:t>
                </a:r>
              </a:p>
            </p:txBody>
          </p:sp>
          <p:sp>
            <p:nvSpPr>
              <p:cNvPr id="42" name="Rectangle 6"/>
              <p:cNvSpPr>
                <a:spLocks noChangeArrowheads="1"/>
              </p:cNvSpPr>
              <p:nvPr/>
            </p:nvSpPr>
            <p:spPr bwMode="auto">
              <a:xfrm>
                <a:off x="2287588" y="2690813"/>
                <a:ext cx="47051" cy="2378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7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3" name="Rectangle 7"/>
              <p:cNvSpPr>
                <a:spLocks noChangeArrowheads="1"/>
              </p:cNvSpPr>
              <p:nvPr/>
            </p:nvSpPr>
            <p:spPr bwMode="auto">
              <a:xfrm>
                <a:off x="1066800" y="2938463"/>
                <a:ext cx="1181370" cy="335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/>
                    <a:ea typeface="+mn-ea"/>
                    <a:cs typeface="Arial" pitchFamily="34" charset="0"/>
                  </a:rPr>
                  <a:t>BEHAVIOR</a:t>
                </a:r>
              </a:p>
            </p:txBody>
          </p:sp>
          <p:sp>
            <p:nvSpPr>
              <p:cNvPr id="44" name="Rectangle 8"/>
              <p:cNvSpPr>
                <a:spLocks noChangeArrowheads="1"/>
              </p:cNvSpPr>
              <p:nvPr/>
            </p:nvSpPr>
            <p:spPr bwMode="auto">
              <a:xfrm>
                <a:off x="2317750" y="2938463"/>
                <a:ext cx="47051" cy="2378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7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5" name="Rectangle 9"/>
              <p:cNvSpPr>
                <a:spLocks noChangeArrowheads="1"/>
              </p:cNvSpPr>
              <p:nvPr/>
            </p:nvSpPr>
            <p:spPr bwMode="auto">
              <a:xfrm>
                <a:off x="1066800" y="4108450"/>
                <a:ext cx="1238551" cy="335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/>
                    <a:ea typeface="+mn-ea"/>
                    <a:cs typeface="Arial" pitchFamily="34" charset="0"/>
                  </a:rPr>
                  <a:t>DECREASE</a:t>
                </a:r>
              </a:p>
            </p:txBody>
          </p:sp>
          <p:sp>
            <p:nvSpPr>
              <p:cNvPr id="46" name="Rectangle 10"/>
              <p:cNvSpPr>
                <a:spLocks noChangeArrowheads="1"/>
              </p:cNvSpPr>
              <p:nvPr/>
            </p:nvSpPr>
            <p:spPr bwMode="auto">
              <a:xfrm>
                <a:off x="2319338" y="4108450"/>
                <a:ext cx="47051" cy="2378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7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7" name="Rectangle 11"/>
              <p:cNvSpPr>
                <a:spLocks noChangeArrowheads="1"/>
              </p:cNvSpPr>
              <p:nvPr/>
            </p:nvSpPr>
            <p:spPr bwMode="auto">
              <a:xfrm>
                <a:off x="1066800" y="4357688"/>
                <a:ext cx="1181370" cy="335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/>
                    <a:ea typeface="+mn-ea"/>
                    <a:cs typeface="Arial" pitchFamily="34" charset="0"/>
                  </a:rPr>
                  <a:t>BEHAVIOR</a:t>
                </a:r>
              </a:p>
            </p:txBody>
          </p:sp>
          <p:sp>
            <p:nvSpPr>
              <p:cNvPr id="48" name="Rectangle 12"/>
              <p:cNvSpPr>
                <a:spLocks noChangeArrowheads="1"/>
              </p:cNvSpPr>
              <p:nvPr/>
            </p:nvSpPr>
            <p:spPr bwMode="auto">
              <a:xfrm>
                <a:off x="2317750" y="4357688"/>
                <a:ext cx="47051" cy="2378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7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9" name="Rectangle 14"/>
              <p:cNvSpPr>
                <a:spLocks noChangeArrowheads="1"/>
              </p:cNvSpPr>
              <p:nvPr/>
            </p:nvSpPr>
            <p:spPr bwMode="auto">
              <a:xfrm>
                <a:off x="4065588" y="1587500"/>
                <a:ext cx="47051" cy="2378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7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0" name="Rectangle 15"/>
              <p:cNvSpPr>
                <a:spLocks noChangeArrowheads="1"/>
              </p:cNvSpPr>
              <p:nvPr/>
            </p:nvSpPr>
            <p:spPr bwMode="auto">
              <a:xfrm>
                <a:off x="3048000" y="1771650"/>
                <a:ext cx="1392159" cy="335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/>
                    <a:ea typeface="+mn-ea"/>
                    <a:cs typeface="Arial" pitchFamily="34" charset="0"/>
                  </a:rPr>
                  <a:t>SOMETHING</a:t>
                </a:r>
              </a:p>
            </p:txBody>
          </p:sp>
          <p:sp>
            <p:nvSpPr>
              <p:cNvPr id="51" name="Rectangle 16"/>
              <p:cNvSpPr>
                <a:spLocks noChangeArrowheads="1"/>
              </p:cNvSpPr>
              <p:nvPr/>
            </p:nvSpPr>
            <p:spPr bwMode="auto">
              <a:xfrm>
                <a:off x="4456113" y="1835150"/>
                <a:ext cx="47051" cy="2378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2" name="Rectangle 18"/>
              <p:cNvSpPr>
                <a:spLocks noChangeArrowheads="1"/>
              </p:cNvSpPr>
              <p:nvPr/>
            </p:nvSpPr>
            <p:spPr bwMode="auto">
              <a:xfrm>
                <a:off x="6978650" y="1587500"/>
                <a:ext cx="47051" cy="2378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7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3" name="Rectangle 19"/>
              <p:cNvSpPr>
                <a:spLocks noChangeArrowheads="1"/>
              </p:cNvSpPr>
              <p:nvPr/>
            </p:nvSpPr>
            <p:spPr bwMode="auto">
              <a:xfrm>
                <a:off x="5494338" y="1771650"/>
                <a:ext cx="1392159" cy="335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/>
                    <a:ea typeface="+mn-ea"/>
                    <a:cs typeface="Arial" pitchFamily="34" charset="0"/>
                  </a:rPr>
                  <a:t>SOMETHING</a:t>
                </a:r>
              </a:p>
            </p:txBody>
          </p:sp>
          <p:sp>
            <p:nvSpPr>
              <p:cNvPr id="54" name="Rectangle 20"/>
              <p:cNvSpPr>
                <a:spLocks noChangeArrowheads="1"/>
              </p:cNvSpPr>
              <p:nvPr/>
            </p:nvSpPr>
            <p:spPr bwMode="auto">
              <a:xfrm>
                <a:off x="6964363" y="1835150"/>
                <a:ext cx="47051" cy="2378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7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grpSp>
            <p:nvGrpSpPr>
              <p:cNvPr id="55" name="Group 54"/>
              <p:cNvGrpSpPr/>
              <p:nvPr/>
            </p:nvGrpSpPr>
            <p:grpSpPr>
              <a:xfrm>
                <a:off x="2486025" y="2154238"/>
                <a:ext cx="5043488" cy="3152775"/>
                <a:chOff x="2486025" y="2611438"/>
                <a:chExt cx="5043488" cy="31527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62" name="Rectangle 21"/>
                <p:cNvSpPr>
                  <a:spLocks noChangeArrowheads="1"/>
                </p:cNvSpPr>
                <p:nvPr/>
              </p:nvSpPr>
              <p:spPr bwMode="auto">
                <a:xfrm>
                  <a:off x="2486025" y="2611438"/>
                  <a:ext cx="5043488" cy="3152775"/>
                </a:xfrm>
                <a:prstGeom prst="rect">
                  <a:avLst/>
                </a:prstGeom>
                <a:grpFill/>
                <a:ln w="1270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Franklin Gothic Medium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Line 22"/>
                <p:cNvSpPr>
                  <a:spLocks noChangeShapeType="1"/>
                </p:cNvSpPr>
                <p:nvPr/>
              </p:nvSpPr>
              <p:spPr bwMode="auto">
                <a:xfrm>
                  <a:off x="5006975" y="2611438"/>
                  <a:ext cx="1588" cy="3152775"/>
                </a:xfrm>
                <a:prstGeom prst="line">
                  <a:avLst/>
                </a:prstGeom>
                <a:grp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Franklin Gothic Medium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Line 23"/>
                <p:cNvSpPr>
                  <a:spLocks noChangeShapeType="1"/>
                </p:cNvSpPr>
                <p:nvPr/>
              </p:nvSpPr>
              <p:spPr bwMode="auto">
                <a:xfrm>
                  <a:off x="2486025" y="4186238"/>
                  <a:ext cx="5043488" cy="1588"/>
                </a:xfrm>
                <a:prstGeom prst="line">
                  <a:avLst/>
                </a:prstGeom>
                <a:grp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Franklin Gothic Medium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6" name="Rectangle 26"/>
              <p:cNvSpPr>
                <a:spLocks noChangeArrowheads="1"/>
              </p:cNvSpPr>
              <p:nvPr/>
            </p:nvSpPr>
            <p:spPr bwMode="auto">
              <a:xfrm>
                <a:off x="4540250" y="2900363"/>
                <a:ext cx="52586" cy="2658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7" name="Rectangle 28"/>
              <p:cNvSpPr>
                <a:spLocks noChangeArrowheads="1"/>
              </p:cNvSpPr>
              <p:nvPr/>
            </p:nvSpPr>
            <p:spPr bwMode="auto">
              <a:xfrm>
                <a:off x="6764338" y="2614613"/>
                <a:ext cx="52586" cy="2658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9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8" name="Rectangle 30"/>
              <p:cNvSpPr>
                <a:spLocks noChangeArrowheads="1"/>
              </p:cNvSpPr>
              <p:nvPr/>
            </p:nvSpPr>
            <p:spPr bwMode="auto">
              <a:xfrm>
                <a:off x="7050088" y="2900363"/>
                <a:ext cx="52586" cy="2658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9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9" name="Rectangle 32"/>
              <p:cNvSpPr>
                <a:spLocks noChangeArrowheads="1"/>
              </p:cNvSpPr>
              <p:nvPr/>
            </p:nvSpPr>
            <p:spPr bwMode="auto">
              <a:xfrm>
                <a:off x="6737350" y="4113213"/>
                <a:ext cx="52586" cy="2658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9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0" name="Rectangle 34"/>
              <p:cNvSpPr>
                <a:spLocks noChangeArrowheads="1"/>
              </p:cNvSpPr>
              <p:nvPr/>
            </p:nvSpPr>
            <p:spPr bwMode="auto">
              <a:xfrm>
                <a:off x="6873875" y="4398963"/>
                <a:ext cx="52586" cy="2658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9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1" name="Rectangle 37"/>
              <p:cNvSpPr>
                <a:spLocks noChangeArrowheads="1"/>
              </p:cNvSpPr>
              <p:nvPr/>
            </p:nvSpPr>
            <p:spPr bwMode="auto">
              <a:xfrm>
                <a:off x="4364038" y="4398963"/>
                <a:ext cx="52586" cy="2658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9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pitchFamily="34" charset="0"/>
                  </a:rPr>
                  <a:t> </a:t>
                </a: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</p:grpSp>
      </p:grpSp>
      <p:sp>
        <p:nvSpPr>
          <p:cNvPr id="65" name="TextBox 64"/>
          <p:cNvSpPr txBox="1"/>
          <p:nvPr/>
        </p:nvSpPr>
        <p:spPr>
          <a:xfrm>
            <a:off x="9212266" y="4327141"/>
            <a:ext cx="17945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60512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Negative Punishment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8888432" y="2613088"/>
            <a:ext cx="2269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60512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Negative Reinforcement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653450" y="4215385"/>
            <a:ext cx="1872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Positive Punishment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452458" y="2662346"/>
            <a:ext cx="2207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t>Positive Reinforcement</a:t>
            </a:r>
          </a:p>
        </p:txBody>
      </p:sp>
    </p:spTree>
    <p:extLst>
      <p:ext uri="{BB962C8B-B14F-4D97-AF65-F5344CB8AC3E}">
        <p14:creationId xmlns:p14="http://schemas.microsoft.com/office/powerpoint/2010/main" val="171804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will become clear how this relates to learning in a bit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Meditation activity</a:t>
            </a:r>
          </a:p>
        </p:txBody>
      </p:sp>
    </p:spTree>
    <p:extLst>
      <p:ext uri="{BB962C8B-B14F-4D97-AF65-F5344CB8AC3E}">
        <p14:creationId xmlns:p14="http://schemas.microsoft.com/office/powerpoint/2010/main" val="3261850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will become clear how this relates to learning in a bit</a:t>
            </a:r>
          </a:p>
          <a:p>
            <a:endParaRPr lang="en-US" dirty="0"/>
          </a:p>
          <a:p>
            <a:r>
              <a:rPr lang="en-US" dirty="0"/>
              <a:t>In everyday language (jargon-less) language; </a:t>
            </a:r>
            <a:r>
              <a:rPr lang="en-US" dirty="0">
                <a:solidFill>
                  <a:srgbClr val="7030A0"/>
                </a:solidFill>
              </a:rPr>
              <a:t>why</a:t>
            </a:r>
            <a:r>
              <a:rPr lang="en-US" dirty="0"/>
              <a:t> that reaction to </a:t>
            </a:r>
            <a:r>
              <a:rPr lang="en-US" i="1" dirty="0">
                <a:hlinkClick r:id="rId3"/>
              </a:rPr>
              <a:t>Jaws</a:t>
            </a:r>
            <a:r>
              <a:rPr lang="en-US" dirty="0">
                <a:hlinkClick r:id="rId3"/>
              </a:rPr>
              <a:t> music</a:t>
            </a:r>
            <a:endParaRPr lang="en-US" dirty="0"/>
          </a:p>
          <a:p>
            <a:endParaRPr lang="en-US" dirty="0"/>
          </a:p>
          <a:p>
            <a:r>
              <a:rPr lang="en-US" dirty="0"/>
              <a:t>What did you </a:t>
            </a:r>
            <a:r>
              <a:rPr lang="en-US" dirty="0">
                <a:solidFill>
                  <a:srgbClr val="00B050"/>
                </a:solidFill>
              </a:rPr>
              <a:t>learn</a:t>
            </a:r>
            <a:r>
              <a:rPr lang="en-US" dirty="0"/>
              <a:t> in the past that led to that reaction?</a:t>
            </a:r>
          </a:p>
          <a:p>
            <a:pPr lvl="1"/>
            <a:r>
              <a:rPr lang="en-US" dirty="0"/>
              <a:t>What </a:t>
            </a:r>
            <a:r>
              <a:rPr lang="en-US" dirty="0">
                <a:solidFill>
                  <a:srgbClr val="00B050"/>
                </a:solidFill>
              </a:rPr>
              <a:t>association</a:t>
            </a:r>
            <a:r>
              <a:rPr lang="en-US" dirty="0"/>
              <a:t> was formed?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Meditation activity</a:t>
            </a:r>
          </a:p>
        </p:txBody>
      </p:sp>
    </p:spTree>
    <p:extLst>
      <p:ext uri="{BB962C8B-B14F-4D97-AF65-F5344CB8AC3E}">
        <p14:creationId xmlns:p14="http://schemas.microsoft.com/office/powerpoint/2010/main" val="426394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PRESENTATIONGUID" val="a77434e3-35c4-4c94-8ef6-b26e87caa103"/>
  <p:tag name="TPVERSION" val="8"/>
  <p:tag name="TPFULLVERSION" val="9.0.11.13"/>
  <p:tag name="PPTVERSION" val="16"/>
  <p:tag name="TPOS" val="2"/>
  <p:tag name="TPLASTSAVEVERSION" val="6.4 PC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rid">
  <a:themeElements>
    <a:clrScheme name="Custom 4">
      <a:dk1>
        <a:sysClr val="windowText" lastClr="000000"/>
      </a:dk1>
      <a:lt1>
        <a:sysClr val="window" lastClr="FFFFFF"/>
      </a:lt1>
      <a:dk2>
        <a:srgbClr val="064B64"/>
      </a:dk2>
      <a:lt2>
        <a:srgbClr val="DEDEE0"/>
      </a:lt2>
      <a:accent1>
        <a:srgbClr val="E60512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1542</Words>
  <Application>Microsoft Office PowerPoint</Application>
  <PresentationFormat>Widescreen</PresentationFormat>
  <Paragraphs>295</Paragraphs>
  <Slides>22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Calibri</vt:lpstr>
      <vt:lpstr>Calibri Light</vt:lpstr>
      <vt:lpstr>Franklin Gothic Medium</vt:lpstr>
      <vt:lpstr>Times New Roman</vt:lpstr>
      <vt:lpstr>Wingdings</vt:lpstr>
      <vt:lpstr>Wingdings 2</vt:lpstr>
      <vt:lpstr>Office Theme</vt:lpstr>
      <vt:lpstr>Grid</vt:lpstr>
      <vt:lpstr>PowerPoint Presentation</vt:lpstr>
      <vt:lpstr>Introduction to Psychology 9/19 Fall 2023   Mobile session id = py101BSC </vt:lpstr>
      <vt:lpstr>Housekeeping</vt:lpstr>
      <vt:lpstr>Previously on PY 101 (9/14 edition) MPTK</vt:lpstr>
      <vt:lpstr>Schedules of Partial Reinforcement</vt:lpstr>
      <vt:lpstr>Schedules of Partial Reinforcement</vt:lpstr>
      <vt:lpstr>Activity – How have you experience operant conditioning? </vt:lpstr>
      <vt:lpstr>Meditation activity</vt:lpstr>
      <vt:lpstr>Meditation activity</vt:lpstr>
      <vt:lpstr>Classical Conditioning</vt:lpstr>
      <vt:lpstr>Key Terms – Classical Conditioning</vt:lpstr>
      <vt:lpstr>Classical Conditioning</vt:lpstr>
      <vt:lpstr>Classical Conditioning</vt:lpstr>
      <vt:lpstr>Classical Conditioning</vt:lpstr>
      <vt:lpstr>Classical Conditioning</vt:lpstr>
      <vt:lpstr>Classical Conditioning</vt:lpstr>
      <vt:lpstr>Types of learning</vt:lpstr>
      <vt:lpstr>McDiarmid’s Cats</vt:lpstr>
      <vt:lpstr>Classical Conditioning</vt:lpstr>
      <vt:lpstr>Classical Conditioning</vt:lpstr>
      <vt:lpstr>Classical Conditioning - other  Real world examples</vt:lpstr>
      <vt:lpstr>Classical conditioning - 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McDiarmid</dc:creator>
  <cp:lastModifiedBy>Alex McDiarmid</cp:lastModifiedBy>
  <cp:revision>1</cp:revision>
  <dcterms:created xsi:type="dcterms:W3CDTF">2023-09-19T17:11:58Z</dcterms:created>
  <dcterms:modified xsi:type="dcterms:W3CDTF">2023-09-19T17:19:44Z</dcterms:modified>
</cp:coreProperties>
</file>