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455" r:id="rId4"/>
    <p:sldId id="634" r:id="rId5"/>
    <p:sldId id="601" r:id="rId6"/>
    <p:sldId id="598" r:id="rId7"/>
    <p:sldId id="604" r:id="rId8"/>
    <p:sldId id="600" r:id="rId9"/>
    <p:sldId id="602" r:id="rId10"/>
    <p:sldId id="603" r:id="rId11"/>
    <p:sldId id="443" r:id="rId12"/>
    <p:sldId id="605" r:id="rId13"/>
    <p:sldId id="606" r:id="rId14"/>
    <p:sldId id="304" r:id="rId15"/>
    <p:sldId id="449" r:id="rId16"/>
    <p:sldId id="451" r:id="rId17"/>
    <p:sldId id="453" r:id="rId18"/>
    <p:sldId id="452" r:id="rId19"/>
    <p:sldId id="454" r:id="rId20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2" autoAdjust="0"/>
    <p:restoredTop sz="84615" autoAdjust="0"/>
  </p:normalViewPr>
  <p:slideViewPr>
    <p:cSldViewPr snapToGrid="0">
      <p:cViewPr varScale="1">
        <p:scale>
          <a:sx n="74" d="100"/>
          <a:sy n="74" d="100"/>
        </p:scale>
        <p:origin x="9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0A6CE-6A4D-4BEF-B5CD-98E1E9C66D01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0DF5C-5706-41E2-9110-2ECC73B7A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96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122E6-8EB0-4469-B762-6CC52DA212A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4735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293632-66FD-4B65-B42A-A9B028F53D7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0306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  <a:p>
            <a:endParaRPr lang="en-US" dirty="0"/>
          </a:p>
          <a:p>
            <a:r>
              <a:rPr lang="en-US" dirty="0"/>
              <a:t>Not Vegan</a:t>
            </a:r>
          </a:p>
          <a:p>
            <a:endParaRPr lang="en-US" dirty="0"/>
          </a:p>
          <a:p>
            <a:r>
              <a:rPr lang="en-US" dirty="0"/>
              <a:t>Cut red meat</a:t>
            </a:r>
          </a:p>
          <a:p>
            <a:endParaRPr lang="en-US" dirty="0"/>
          </a:p>
          <a:p>
            <a:r>
              <a:rPr lang="en-US" dirty="0"/>
              <a:t>Eat meet 2 fewer times a month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293632-66FD-4B65-B42A-A9B028F53D7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0697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which influence both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293632-66FD-4B65-B42A-A9B028F53D7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89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Thomas Jefferson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F10C70-B91E-4944-A726-C6DBEDEC086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7032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027814-CCE7-4FBA-A0EE-C6274A0DDCF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0355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122E6-8EB0-4469-B762-6CC52DA212A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3247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Semantics</a:t>
            </a:r>
            <a:r>
              <a:rPr lang="en-US" dirty="0"/>
              <a:t>: Is </a:t>
            </a:r>
            <a:r>
              <a:rPr lang="en-US" dirty="0">
                <a:solidFill>
                  <a:schemeClr val="tx1"/>
                </a:solidFill>
              </a:rPr>
              <a:t>defining</a:t>
            </a:r>
            <a:r>
              <a:rPr lang="en-US" dirty="0"/>
              <a:t> persuasion as something we can </a:t>
            </a:r>
            <a:r>
              <a:rPr lang="en-US" u="sng" dirty="0"/>
              <a:t>do to ourselves </a:t>
            </a:r>
            <a:r>
              <a:rPr lang="en-US" dirty="0"/>
              <a:t>as </a:t>
            </a:r>
            <a:r>
              <a:rPr lang="en-US" dirty="0">
                <a:solidFill>
                  <a:srgbClr val="00B050"/>
                </a:solidFill>
              </a:rPr>
              <a:t>useful definition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 (I personally don’t think so)</a:t>
            </a:r>
          </a:p>
          <a:p>
            <a:pPr lvl="1"/>
            <a:endParaRPr lang="en-US" dirty="0"/>
          </a:p>
          <a:p>
            <a:r>
              <a:rPr lang="en-US" dirty="0"/>
              <a:t>Yes, our own behaviors </a:t>
            </a:r>
            <a:r>
              <a:rPr lang="en-US" u="sng" dirty="0"/>
              <a:t>cause us to change our attitudes </a:t>
            </a:r>
            <a:r>
              <a:rPr lang="en-US" dirty="0"/>
              <a:t>and, therefore, the textbook describes </a:t>
            </a:r>
            <a:r>
              <a:rPr lang="en-US" dirty="0">
                <a:solidFill>
                  <a:srgbClr val="FF0000"/>
                </a:solidFill>
              </a:rPr>
              <a:t>cognitive dissonance</a:t>
            </a:r>
            <a:r>
              <a:rPr lang="en-US" dirty="0"/>
              <a:t> as a process by which we “</a:t>
            </a:r>
            <a:r>
              <a:rPr lang="en-US" u="sng" dirty="0"/>
              <a:t>persuade” ourselves </a:t>
            </a:r>
            <a:r>
              <a:rPr lang="en-US" dirty="0"/>
              <a:t>(unconsciously). </a:t>
            </a:r>
          </a:p>
          <a:p>
            <a:pPr lvl="1"/>
            <a:r>
              <a:rPr lang="en-US" dirty="0"/>
              <a:t>Think it’s easier to have concept of “persuasion” with only outside influence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6122E6-8EB0-4469-B762-6CC52DA212A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7119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Peripheral = peripheral vision</a:t>
            </a:r>
          </a:p>
          <a:p>
            <a:endParaRPr lang="en-US" dirty="0"/>
          </a:p>
          <a:p>
            <a:r>
              <a:rPr lang="en-US" dirty="0"/>
              <a:t>Depleted cognitive resources and ability/motivation to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455F93-5E78-4944-A807-7D73647022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0129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Thomas Jefferson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F10C70-B91E-4944-A726-C6DBEDEC086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2093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Don’t be too literal here – doesn’t have the analytical skills or preexisting knowledge needed to use quality reasoning skills to consider message strength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293632-66FD-4B65-B42A-A9B028F53D7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848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Credibility – expertise and trustworthiness</a:t>
            </a:r>
          </a:p>
          <a:p>
            <a:endParaRPr lang="en-US" dirty="0"/>
          </a:p>
          <a:p>
            <a:r>
              <a:rPr lang="en-US" dirty="0"/>
              <a:t>Likeability – attractive and funny, part of ingroup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293632-66FD-4B65-B42A-A9B028F53D7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549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AA10-B212-BBB7-6A48-34578F191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6DE50F-E69C-6059-4A00-5F98C1AF0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B2D17B-7201-3B90-8B7E-16ECBB2B9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65E8F-CCFC-09F5-F54E-8322280C8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9CD85-12F3-CA6F-001D-25710DE78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09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4F77B-3E73-7E9B-5907-55100448B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CEE40-08C4-E00D-E033-CE520C8699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E53AF-CF44-E6A6-AFA3-710123044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638F9-2305-527F-4730-F7A6004DD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CEA39-8867-4C76-D8E8-DF109791F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55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6D0702-9FAC-5F9F-244B-EFED680EBB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1A25C2-A9BA-FA58-3B9D-A808DA1EB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2B93E-0A21-8143-74D9-8AF9D63DA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8A1C1-A6E6-8A3A-848C-DAD7FF386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B824B-3BCF-003A-98C6-D15E43F7A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632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8FF8-66F1-4630-8562-9F0BC2F7AEB6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65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0E90-04E3-42F9-815B-603F8F341D3E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9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DB26-1970-4250-9A00-360F09D8DD89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090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F7C4-4016-4B12-A79F-B0D583B1CE3E}" type="datetime1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12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2812-E49F-4580-A27D-E2267A6C60D9}" type="datetime1">
              <a:rPr lang="en-US" smtClean="0"/>
              <a:t>10/4/2023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01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A6CB-03B2-44A3-8CF3-7AACD56267FC}" type="datetime1">
              <a:rPr lang="en-US" smtClean="0"/>
              <a:t>10/4/2023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72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A3B2-6C88-413A-9AB9-F9ED5C50C385}" type="datetime1">
              <a:rPr lang="en-US" smtClean="0"/>
              <a:t>10/4/2023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39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33652-5FEE-4473-A413-F5893C824AB1}" type="datetime1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5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D0C2D-3A96-F0F3-17EE-65AA4737A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71825-B8DB-F77F-01DC-7FD41DA1A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18950-DEBA-12A2-B391-416C90A92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D0F41-49E0-A48B-748A-72D178462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3675D-9C1A-D91B-B55F-77D477614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865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E71F-B97C-48EF-A7CA-60303912DF6E}" type="datetime1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278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C34A-C152-4831-B4C1-9EF3AC40C889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67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C804-6793-4B0E-A904-20A8EF68100E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74094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4D96-4AFD-4208-A889-D9F4A551A7A9}" type="datetime1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31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ED3A-3522-410D-93A4-C1FD004507A1}" type="datetime1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36429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BF51-97C3-4FB8-A83F-666F6A7722A2}" type="datetime1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090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60D1-0A03-4239-93F8-D99C88E11AC3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265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E96CC-40EF-47F6-BE9B-8BDA2C4B8A79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981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B5794-0D07-4294-A60C-4CEF244FA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4BE78-C6EB-481C-A476-E2184E8FC1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9006B-686D-4387-9FDE-A3432CAA8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7D4E-E713-447F-B58B-182BC806E365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6470B-C018-4056-A39B-1EA0B8CB9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377C3-6035-40C3-8A75-923A84B28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4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D3E0C-3F57-0A6E-E334-A1AE86F05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044F0-F87C-4E35-FD74-3C96637DE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FCE73-8579-DAB7-C7B4-337693D3B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961A0-6AD6-382C-E9BA-BAB295548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EF74D-F5CE-9D8F-4145-35A06B1A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7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41591-15EE-FBC1-4FF3-54712E7C4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71E47-A0F4-0996-F570-C9E2094E50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CDC43-8F50-0387-43D5-A9CDDAFA2C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93BAA9-4419-FE4B-CEA5-47A889284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C7A834-8666-B10B-98ED-008C27A9A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3D021-8C95-E13A-25D5-A75E9881D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77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B856F-1061-AE6B-DB09-7E5D5C735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99C69B-AF67-3B39-83F8-CD541E1C4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C846C8-243A-432D-3BCF-AD152BA28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5E693A-40E9-AE2A-8DB8-B36EA667F1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FF99AE-1B86-1F1A-E71F-1D02F82C4B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F424D4-6982-D59B-F519-C24DB4D70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E8A39E-6422-B461-B07B-99E175F50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DD5445-077A-2EAE-DE73-6293630B4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56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0B3F6-1797-002E-E72B-8F30E2736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44E822-CB0F-B01D-F905-968A13B6D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70BEC2-0592-76DB-D70C-D4EF5091B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CF0D3C-DEB7-A756-9425-02BD0C5E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9D9552-71A8-BCEB-5239-A1BA4DD77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860A62-F19C-30AE-FE4B-115B88DEB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328F3-EE3F-BA35-AB0F-AD48D4771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0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D5C9E-F24D-56D9-38AC-50E58FFBB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816A1-2347-149A-3DAD-A565AD103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6DCCB0-7688-DE18-3534-96C001392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3C9A92-B397-A025-0FC8-0BCC1001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3A0A00-2AF0-F099-70BB-33450AC98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5C9378-13B4-D23A-A268-E60886E85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79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1F84D-F6F7-1096-E365-EA48870B8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19EF1D-4855-DDC9-2116-6A5F76B57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1CB937-22AF-6B78-AB5D-70C250F6E3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DE4E4B-ECD9-815D-F679-8874DF307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F3380-4E81-DDA3-467A-D038F7ED2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81459F-BDF8-9249-1DB5-3ACE7ABBC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1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12BE5B-BF58-2BD6-0D5A-B1A0227B8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3A77CF-CC6D-80AA-FC99-44292C48B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01EB1-83B0-13FC-4261-893A0CF6C1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82F49-22F0-4772-8047-90F257933515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342C6-6B1F-88CA-E535-09717F408E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41D37-512B-99FB-D29B-D9F5AE578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7F349-9AF0-44BB-8B2A-1E4DC5850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79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6B631-C7B3-4EA7-B7F6-126D33364453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942E575-74A3-4A20-8AD3-8B9540F5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1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g6Z9lLoBK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m1uNgHw6Xo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9.xml"/><Relationship Id="rId7" Type="http://schemas.openxmlformats.org/officeDocument/2006/relationships/image" Target="../media/image5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035AD-5D60-303C-550E-BB46D99075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AF87DE-7193-5BA2-A999-44B3343116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34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8895B-FBC1-4B49-9617-A12447375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2776" y="329899"/>
            <a:ext cx="9777412" cy="1280890"/>
          </a:xfrm>
        </p:spPr>
        <p:txBody>
          <a:bodyPr/>
          <a:lstStyle/>
          <a:p>
            <a:r>
              <a:rPr lang="en-US" dirty="0"/>
              <a:t>Persuasion Big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F7638-868F-487D-A7F2-E659098E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7280" y="1631373"/>
            <a:ext cx="9296400" cy="522662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Persuasion</a:t>
            </a:r>
            <a:r>
              <a:rPr lang="en-US" sz="2400" dirty="0"/>
              <a:t> = An </a:t>
            </a:r>
            <a:r>
              <a:rPr lang="en-US" sz="2400" dirty="0">
                <a:solidFill>
                  <a:srgbClr val="0070C0"/>
                </a:solidFill>
              </a:rPr>
              <a:t>outside entity </a:t>
            </a:r>
            <a:r>
              <a:rPr lang="en-US" sz="2400" dirty="0"/>
              <a:t>that uses </a:t>
            </a:r>
            <a:r>
              <a:rPr lang="en-US" sz="2400" dirty="0">
                <a:solidFill>
                  <a:srgbClr val="7030A0"/>
                </a:solidFill>
              </a:rPr>
              <a:t>communication </a:t>
            </a:r>
            <a:r>
              <a:rPr lang="en-US" sz="2400" dirty="0">
                <a:solidFill>
                  <a:schemeClr val="tx1"/>
                </a:solidFill>
              </a:rPr>
              <a:t>to attempt to</a:t>
            </a:r>
            <a:r>
              <a:rPr lang="en-US" sz="2400" dirty="0"/>
              <a:t> convince a </a:t>
            </a:r>
            <a:r>
              <a:rPr lang="en-US" sz="2400" dirty="0">
                <a:solidFill>
                  <a:srgbClr val="00B050"/>
                </a:solidFill>
              </a:rPr>
              <a:t>message recipient</a:t>
            </a:r>
            <a:r>
              <a:rPr lang="en-US" sz="2400" dirty="0"/>
              <a:t> to change or form an </a:t>
            </a:r>
            <a:r>
              <a:rPr lang="en-US" sz="2400" b="1" u="sng" dirty="0"/>
              <a:t>attitude</a:t>
            </a:r>
            <a:r>
              <a:rPr lang="en-US" sz="2400" dirty="0"/>
              <a:t> and/or change/engage in a </a:t>
            </a:r>
            <a:r>
              <a:rPr lang="en-US" sz="2400" b="1" u="sng" dirty="0"/>
              <a:t>behavior</a:t>
            </a:r>
          </a:p>
          <a:p>
            <a:endParaRPr lang="en-US" sz="2400" dirty="0"/>
          </a:p>
          <a:p>
            <a:r>
              <a:rPr lang="en-US" sz="2600" dirty="0"/>
              <a:t>Key terms: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Message</a:t>
            </a:r>
            <a:r>
              <a:rPr lang="en-US" sz="2400" dirty="0"/>
              <a:t> – communication intended to persuade the audience to have a desired attitude and/or engage in a desired behavior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Source</a:t>
            </a:r>
            <a:r>
              <a:rPr lang="en-US" sz="2400" dirty="0"/>
              <a:t> – the speaker or author of the message</a:t>
            </a:r>
          </a:p>
          <a:p>
            <a:pPr lvl="1"/>
            <a:r>
              <a:rPr lang="en-US" sz="2400" dirty="0">
                <a:solidFill>
                  <a:srgbClr val="00B050"/>
                </a:solidFill>
              </a:rPr>
              <a:t>Audience</a:t>
            </a:r>
            <a:r>
              <a:rPr lang="en-US" sz="2400" dirty="0"/>
              <a:t> – the receiver of the message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C18CDC-803A-445F-A185-206FBB635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69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8895B-FBC1-4B49-9617-A12447375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2776" y="329899"/>
            <a:ext cx="9777412" cy="1457338"/>
          </a:xfrm>
        </p:spPr>
        <p:txBody>
          <a:bodyPr>
            <a:noAutofit/>
          </a:bodyPr>
          <a:lstStyle/>
          <a:p>
            <a:r>
              <a:rPr lang="en-US" sz="3200" dirty="0"/>
              <a:t>Persuasion Big Picture – differentiating between social PY disciplines of </a:t>
            </a:r>
            <a:r>
              <a:rPr lang="en-US" sz="3200" dirty="0">
                <a:solidFill>
                  <a:srgbClr val="00B050"/>
                </a:solidFill>
              </a:rPr>
              <a:t>persuasion</a:t>
            </a:r>
            <a:r>
              <a:rPr lang="en-US" sz="3200" dirty="0"/>
              <a:t> &amp; </a:t>
            </a:r>
            <a:r>
              <a:rPr lang="en-US" sz="3200" dirty="0">
                <a:solidFill>
                  <a:srgbClr val="00B050"/>
                </a:solidFill>
              </a:rPr>
              <a:t>social influence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(Chapter 7 vs. Chapter 8)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F7638-868F-487D-A7F2-E659098E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7280" y="2098964"/>
            <a:ext cx="9296400" cy="475903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Primary difference: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Persuasion</a:t>
            </a:r>
            <a:r>
              <a:rPr lang="en-US" sz="2000" dirty="0">
                <a:solidFill>
                  <a:schemeClr val="tx1"/>
                </a:solidFill>
              </a:rPr>
              <a:t> looks at being convinced (or not) from the perspective of the </a:t>
            </a:r>
            <a:r>
              <a:rPr lang="en-US" sz="2000" dirty="0">
                <a:solidFill>
                  <a:srgbClr val="00B050"/>
                </a:solidFill>
              </a:rPr>
              <a:t>influencer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Social influence</a:t>
            </a:r>
            <a:r>
              <a:rPr lang="en-US" sz="2000" dirty="0">
                <a:solidFill>
                  <a:schemeClr val="tx1"/>
                </a:solidFill>
              </a:rPr>
              <a:t> looks at being convinced (or not) from the perspective of the </a:t>
            </a:r>
            <a:r>
              <a:rPr lang="en-US" sz="2000" dirty="0">
                <a:solidFill>
                  <a:srgbClr val="0070C0"/>
                </a:solidFill>
              </a:rPr>
              <a:t>influenced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lvl="1"/>
            <a:endParaRPr lang="en-US" sz="2000" dirty="0">
              <a:solidFill>
                <a:schemeClr val="tx1"/>
              </a:solidFill>
            </a:endParaRPr>
          </a:p>
          <a:p>
            <a:r>
              <a:rPr lang="en-US" sz="2200" dirty="0">
                <a:solidFill>
                  <a:schemeClr val="tx1"/>
                </a:solidFill>
              </a:rPr>
              <a:t>Secondary difference: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Social influence</a:t>
            </a:r>
            <a:r>
              <a:rPr lang="en-US" sz="2000" dirty="0">
                <a:solidFill>
                  <a:schemeClr val="tx1"/>
                </a:solidFill>
              </a:rPr>
              <a:t> puts the focus on the influencer getting the influenced to engage in </a:t>
            </a:r>
            <a:r>
              <a:rPr lang="en-US" sz="2000" dirty="0">
                <a:solidFill>
                  <a:srgbClr val="0070C0"/>
                </a:solidFill>
              </a:rPr>
              <a:t>behavior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Persuasion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rgbClr val="00B050"/>
                </a:solidFill>
              </a:rPr>
              <a:t>distributes</a:t>
            </a:r>
            <a:r>
              <a:rPr lang="en-US" sz="2000" dirty="0">
                <a:solidFill>
                  <a:schemeClr val="tx1"/>
                </a:solidFill>
              </a:rPr>
              <a:t> the focus more evenly between </a:t>
            </a:r>
            <a:r>
              <a:rPr lang="en-US" sz="2000" dirty="0">
                <a:solidFill>
                  <a:srgbClr val="00B050"/>
                </a:solidFill>
              </a:rPr>
              <a:t>attitudes </a:t>
            </a:r>
            <a:r>
              <a:rPr lang="en-US" sz="2000" dirty="0">
                <a:solidFill>
                  <a:schemeClr val="tx1"/>
                </a:solidFill>
              </a:rPr>
              <a:t>&amp; </a:t>
            </a:r>
            <a:r>
              <a:rPr lang="en-US" sz="2000" dirty="0">
                <a:solidFill>
                  <a:srgbClr val="00B050"/>
                </a:solidFill>
              </a:rPr>
              <a:t>behaviors</a:t>
            </a:r>
            <a:r>
              <a:rPr lang="en-US" sz="2000" dirty="0">
                <a:solidFill>
                  <a:schemeClr val="tx1"/>
                </a:solidFill>
              </a:rPr>
              <a:t> and often considers attitude change the cause of behavior change</a:t>
            </a:r>
          </a:p>
          <a:p>
            <a:pPr lvl="1"/>
            <a:endParaRPr lang="en-US" sz="2000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C18CDC-803A-445F-A185-206FBB635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4809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90869" y="1428227"/>
            <a:ext cx="10177669" cy="528243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THE ELABORATION LIKELIHOOD MODEL OF PERSUASION</a:t>
            </a:r>
            <a:r>
              <a:rPr lang="en-US" sz="2400" dirty="0"/>
              <a:t>: Predicts messages (arguments) that will be convincing depending on motivation and ability to analyze message + how the message is crafter</a:t>
            </a:r>
          </a:p>
          <a:p>
            <a:endParaRPr lang="en-US" sz="2200" dirty="0"/>
          </a:p>
          <a:p>
            <a:pPr lvl="1"/>
            <a:r>
              <a:rPr lang="en-US" sz="2200" dirty="0">
                <a:solidFill>
                  <a:srgbClr val="7030A0"/>
                </a:solidFill>
              </a:rPr>
              <a:t>CENTRAL ROUTE</a:t>
            </a:r>
            <a:r>
              <a:rPr lang="en-US" sz="2200" dirty="0"/>
              <a:t>: </a:t>
            </a:r>
            <a:r>
              <a:rPr lang="en-US" sz="2200" b="1" dirty="0"/>
              <a:t>Effortful</a:t>
            </a:r>
            <a:r>
              <a:rPr lang="en-US" sz="2200" dirty="0"/>
              <a:t>; careful attention given to the </a:t>
            </a:r>
            <a:r>
              <a:rPr lang="en-US" sz="2200" dirty="0">
                <a:solidFill>
                  <a:srgbClr val="00B0F0"/>
                </a:solidFill>
              </a:rPr>
              <a:t>content of the message </a:t>
            </a:r>
            <a:r>
              <a:rPr lang="en-US" sz="2200" dirty="0"/>
              <a:t>(i.e. “elaboration”)</a:t>
            </a:r>
          </a:p>
          <a:p>
            <a:pPr lvl="1"/>
            <a:r>
              <a:rPr lang="en-US" sz="2200" dirty="0">
                <a:solidFill>
                  <a:schemeClr val="bg2">
                    <a:lumMod val="50000"/>
                  </a:schemeClr>
                </a:solidFill>
              </a:rPr>
              <a:t>PERIPHERAL ROUTE</a:t>
            </a:r>
            <a:r>
              <a:rPr lang="en-US" sz="2200" dirty="0"/>
              <a:t>: </a:t>
            </a:r>
            <a:r>
              <a:rPr lang="en-US" sz="2200" b="1" dirty="0"/>
              <a:t>automatic/unconscious</a:t>
            </a:r>
            <a:r>
              <a:rPr lang="en-US" sz="2200" dirty="0"/>
              <a:t>: influenced by cues that are </a:t>
            </a:r>
            <a:r>
              <a:rPr lang="en-US" sz="2200" b="1" dirty="0"/>
              <a:t>separate from </a:t>
            </a:r>
            <a:r>
              <a:rPr lang="en-US" sz="2200" dirty="0">
                <a:solidFill>
                  <a:srgbClr val="00B0F0"/>
                </a:solidFill>
              </a:rPr>
              <a:t>the content of the message</a:t>
            </a:r>
            <a:endParaRPr lang="en-US" sz="2200" dirty="0"/>
          </a:p>
          <a:p>
            <a:pPr lvl="2"/>
            <a:r>
              <a:rPr lang="en-US" sz="2200" dirty="0"/>
              <a:t>Use cues/mental shortcuts that we associate with strong messages. . .e.g., confidence = competence/credibility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4630" y="147337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/>
              <a:t>THE ELABORATION LIKELIHOOD MODEL OF PERSUASION</a:t>
            </a:r>
          </a:p>
        </p:txBody>
      </p:sp>
    </p:spTree>
    <p:extLst>
      <p:ext uri="{BB962C8B-B14F-4D97-AF65-F5344CB8AC3E}">
        <p14:creationId xmlns:p14="http://schemas.microsoft.com/office/powerpoint/2010/main" val="255444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E7CC4-54F0-48B8-9271-30C79C90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767" y="244506"/>
            <a:ext cx="8911687" cy="1280890"/>
          </a:xfrm>
        </p:spPr>
        <p:txBody>
          <a:bodyPr/>
          <a:lstStyle/>
          <a:p>
            <a:r>
              <a:rPr lang="en-US" dirty="0"/>
              <a:t>Activity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9140B9-809B-413F-8E6B-67FEEA91D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3278" y="1321691"/>
            <a:ext cx="43400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en-US" b="1" dirty="0"/>
              <a:t>Osama Bin Laden </a:t>
            </a:r>
            <a:r>
              <a:rPr lang="en-US" altLang="en-US" dirty="0"/>
              <a:t>once said: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dirty="0"/>
              <a:t>“I hold that rebellion, now and then, is a good thing, and as necessary in the political world as storms are in the physical.”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11925D-AD89-4107-B85A-7B1262E4A0E4}"/>
              </a:ext>
            </a:extLst>
          </p:cNvPr>
          <p:cNvSpPr/>
          <p:nvPr/>
        </p:nvSpPr>
        <p:spPr>
          <a:xfrm>
            <a:off x="1988553" y="1321691"/>
            <a:ext cx="43400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George Washington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once said: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“I hold that rebellion, now and then, is a good thing, and as necessary in the political world as storms are in the physical.”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7B856C-E2B6-45A2-B652-75D74020DD9A}"/>
              </a:ext>
            </a:extLst>
          </p:cNvPr>
          <p:cNvSpPr txBox="1"/>
          <p:nvPr/>
        </p:nvSpPr>
        <p:spPr>
          <a:xfrm>
            <a:off x="2991852" y="3348130"/>
            <a:ext cx="71828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When evaluating messages, we tend to be influenced by the characteristics of 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Source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(even when we try to avoid considering the Source).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8873C-F7BF-4577-B509-8D9518CB0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52ACED-0161-E5DF-55BA-DDC5C525C74D}"/>
              </a:ext>
            </a:extLst>
          </p:cNvPr>
          <p:cNvSpPr txBox="1"/>
          <p:nvPr/>
        </p:nvSpPr>
        <p:spPr>
          <a:xfrm>
            <a:off x="1988553" y="5181600"/>
            <a:ext cx="9888487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Elaboration-Likelihood Model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Three factors that influence % of persuasion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Source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Audience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Message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BC2219A-24C0-CE78-BC55-1BFE5261693C}"/>
              </a:ext>
            </a:extLst>
          </p:cNvPr>
          <p:cNvCxnSpPr>
            <a:cxnSpLocks/>
          </p:cNvCxnSpPr>
          <p:nvPr/>
        </p:nvCxnSpPr>
        <p:spPr>
          <a:xfrm>
            <a:off x="7439891" y="4083627"/>
            <a:ext cx="1506682" cy="384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3BB3F08-656F-D25D-2BAE-9B91930DF569}"/>
              </a:ext>
            </a:extLst>
          </p:cNvPr>
          <p:cNvSpPr txBox="1"/>
          <p:nvPr/>
        </p:nvSpPr>
        <p:spPr>
          <a:xfrm>
            <a:off x="8946573" y="4281055"/>
            <a:ext cx="27535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Exerts influence when audience is in either route but the influence is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particularly strong under the peripheral route</a:t>
            </a:r>
          </a:p>
        </p:txBody>
      </p:sp>
    </p:spTree>
    <p:extLst>
      <p:ext uri="{BB962C8B-B14F-4D97-AF65-F5344CB8AC3E}">
        <p14:creationId xmlns:p14="http://schemas.microsoft.com/office/powerpoint/2010/main" val="3060446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">
            <a:extLst>
              <a:ext uri="{FF2B5EF4-FFF2-40B4-BE49-F238E27FC236}">
                <a16:creationId xmlns:a16="http://schemas.microsoft.com/office/drawing/2014/main" id="{1856E5C5-8DB7-4CFF-BFB8-9BEEAE391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563" y="182896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2400" b="1" u="sng" dirty="0"/>
              <a:t>THE ELABORATION LIKELIHOOD MODEL OF PERSUASION</a:t>
            </a:r>
          </a:p>
        </p:txBody>
      </p:sp>
      <p:pic>
        <p:nvPicPr>
          <p:cNvPr id="19" name="Picture 18" descr="crossroads2.jpg">
            <a:extLst>
              <a:ext uri="{FF2B5EF4-FFF2-40B4-BE49-F238E27FC236}">
                <a16:creationId xmlns:a16="http://schemas.microsoft.com/office/drawing/2014/main" id="{4099C04A-09B0-4F4D-8CF6-DB3430C5E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421" y="2305033"/>
            <a:ext cx="3757683" cy="3331386"/>
          </a:xfrm>
          <a:prstGeom prst="rect">
            <a:avLst/>
          </a:prstGeom>
        </p:spPr>
      </p:pic>
      <p:sp>
        <p:nvSpPr>
          <p:cNvPr id="20" name="Rounded Rectangle 5">
            <a:extLst>
              <a:ext uri="{FF2B5EF4-FFF2-40B4-BE49-F238E27FC236}">
                <a16:creationId xmlns:a16="http://schemas.microsoft.com/office/drawing/2014/main" id="{DD575343-9AD5-42AB-9EBB-76C260258520}"/>
              </a:ext>
            </a:extLst>
          </p:cNvPr>
          <p:cNvSpPr/>
          <p:nvPr/>
        </p:nvSpPr>
        <p:spPr>
          <a:xfrm>
            <a:off x="3402149" y="3553760"/>
            <a:ext cx="3307560" cy="4972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Central Route</a:t>
            </a:r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id="{421C9006-3CBF-415D-81B8-DEE3D335E177}"/>
              </a:ext>
            </a:extLst>
          </p:cNvPr>
          <p:cNvSpPr/>
          <p:nvPr/>
        </p:nvSpPr>
        <p:spPr>
          <a:xfrm>
            <a:off x="7601698" y="3553760"/>
            <a:ext cx="3223843" cy="4972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Peripheral Route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DFD2437-DBC5-4A32-B701-29B94C64F908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7577805" y="4050978"/>
            <a:ext cx="1635815" cy="192947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786783-53E1-4286-AE08-E49C48FDFDE1}"/>
              </a:ext>
            </a:extLst>
          </p:cNvPr>
          <p:cNvCxnSpPr>
            <a:cxnSpLocks/>
            <a:endCxn id="20" idx="2"/>
          </p:cNvCxnSpPr>
          <p:nvPr/>
        </p:nvCxnSpPr>
        <p:spPr>
          <a:xfrm flipH="1" flipV="1">
            <a:off x="5055929" y="4050978"/>
            <a:ext cx="1629887" cy="1916771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AF909E7-A387-42C7-B3CF-56891786D694}"/>
              </a:ext>
            </a:extLst>
          </p:cNvPr>
          <p:cNvSpPr txBox="1"/>
          <p:nvPr/>
        </p:nvSpPr>
        <p:spPr>
          <a:xfrm>
            <a:off x="2978380" y="4765561"/>
            <a:ext cx="24979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Audience motivated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and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high ability to understand/analyze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159B51-88BA-46B4-9D62-C3B359ACF5FC}"/>
              </a:ext>
            </a:extLst>
          </p:cNvPr>
          <p:cNvSpPr txBox="1"/>
          <p:nvPr/>
        </p:nvSpPr>
        <p:spPr>
          <a:xfrm>
            <a:off x="9365561" y="4878592"/>
            <a:ext cx="2436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Audience unmotivated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unable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**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to understand</a:t>
            </a:r>
          </a:p>
        </p:txBody>
      </p:sp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663EE696-A79F-4C9D-81D4-5FF0CE79DCE3}"/>
              </a:ext>
            </a:extLst>
          </p:cNvPr>
          <p:cNvSpPr/>
          <p:nvPr/>
        </p:nvSpPr>
        <p:spPr>
          <a:xfrm>
            <a:off x="7601698" y="2101815"/>
            <a:ext cx="3223843" cy="116085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Little effort in processing + simple/superficial cues (e.g., attractiveness)</a:t>
            </a:r>
          </a:p>
        </p:txBody>
      </p:sp>
      <p:sp>
        <p:nvSpPr>
          <p:cNvPr id="27" name="Rounded Rectangle 13">
            <a:extLst>
              <a:ext uri="{FF2B5EF4-FFF2-40B4-BE49-F238E27FC236}">
                <a16:creationId xmlns:a16="http://schemas.microsoft.com/office/drawing/2014/main" id="{94E86FCB-F1E3-4E79-90A2-62DFB3ECC04B}"/>
              </a:ext>
            </a:extLst>
          </p:cNvPr>
          <p:cNvSpPr/>
          <p:nvPr/>
        </p:nvSpPr>
        <p:spPr>
          <a:xfrm>
            <a:off x="3402148" y="2101815"/>
            <a:ext cx="3307560" cy="8175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Carefully/effortfully consider the strength of message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99A8FF8-82F3-4E19-9A76-D2F0730BED36}"/>
              </a:ext>
            </a:extLst>
          </p:cNvPr>
          <p:cNvCxnSpPr>
            <a:cxnSpLocks/>
            <a:stCxn id="20" idx="0"/>
            <a:endCxn id="27" idx="2"/>
          </p:cNvCxnSpPr>
          <p:nvPr/>
        </p:nvCxnSpPr>
        <p:spPr>
          <a:xfrm flipH="1" flipV="1">
            <a:off x="5055928" y="2919368"/>
            <a:ext cx="1" cy="634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A484FFE-05F7-4993-91E8-39FD7B61E8FA}"/>
              </a:ext>
            </a:extLst>
          </p:cNvPr>
          <p:cNvCxnSpPr>
            <a:cxnSpLocks/>
            <a:stCxn id="21" idx="0"/>
            <a:endCxn id="26" idx="2"/>
          </p:cNvCxnSpPr>
          <p:nvPr/>
        </p:nvCxnSpPr>
        <p:spPr>
          <a:xfrm flipV="1">
            <a:off x="9213620" y="3262672"/>
            <a:ext cx="0" cy="291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12">
            <a:extLst>
              <a:ext uri="{FF2B5EF4-FFF2-40B4-BE49-F238E27FC236}">
                <a16:creationId xmlns:a16="http://schemas.microsoft.com/office/drawing/2014/main" id="{E3822BEB-E5C0-4079-900E-CDB1B60D72F1}"/>
              </a:ext>
            </a:extLst>
          </p:cNvPr>
          <p:cNvSpPr/>
          <p:nvPr/>
        </p:nvSpPr>
        <p:spPr>
          <a:xfrm>
            <a:off x="7601698" y="993789"/>
            <a:ext cx="3195029" cy="59666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Often temporary attitude change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116D0E-5E18-41C7-B547-8BA153A07FEF}"/>
              </a:ext>
            </a:extLst>
          </p:cNvPr>
          <p:cNvCxnSpPr>
            <a:cxnSpLocks/>
          </p:cNvCxnSpPr>
          <p:nvPr/>
        </p:nvCxnSpPr>
        <p:spPr>
          <a:xfrm flipH="1" flipV="1">
            <a:off x="5048160" y="1569826"/>
            <a:ext cx="1" cy="508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C3BBD0B-7C30-4BE6-998F-7ADEA635605F}"/>
              </a:ext>
            </a:extLst>
          </p:cNvPr>
          <p:cNvCxnSpPr>
            <a:cxnSpLocks/>
            <a:endCxn id="30" idx="2"/>
          </p:cNvCxnSpPr>
          <p:nvPr/>
        </p:nvCxnSpPr>
        <p:spPr>
          <a:xfrm flipV="1">
            <a:off x="9194011" y="1590450"/>
            <a:ext cx="5202" cy="5014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13">
            <a:extLst>
              <a:ext uri="{FF2B5EF4-FFF2-40B4-BE49-F238E27FC236}">
                <a16:creationId xmlns:a16="http://schemas.microsoft.com/office/drawing/2014/main" id="{A5B1C592-E2D3-43B5-9DBF-E497192C49D0}"/>
              </a:ext>
            </a:extLst>
          </p:cNvPr>
          <p:cNvSpPr/>
          <p:nvPr/>
        </p:nvSpPr>
        <p:spPr>
          <a:xfrm>
            <a:off x="3402148" y="951729"/>
            <a:ext cx="3195028" cy="59666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Lasting attitude change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007C37C-99ED-438F-BAED-CAD1948D2F08}"/>
              </a:ext>
            </a:extLst>
          </p:cNvPr>
          <p:cNvCxnSpPr>
            <a:cxnSpLocks/>
          </p:cNvCxnSpPr>
          <p:nvPr/>
        </p:nvCxnSpPr>
        <p:spPr>
          <a:xfrm flipH="1" flipV="1">
            <a:off x="5048160" y="1638551"/>
            <a:ext cx="7769" cy="4513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6ED60B18-E220-426E-AECA-89821951E76F}"/>
              </a:ext>
            </a:extLst>
          </p:cNvPr>
          <p:cNvSpPr/>
          <p:nvPr/>
        </p:nvSpPr>
        <p:spPr>
          <a:xfrm>
            <a:off x="5697905" y="5980448"/>
            <a:ext cx="3048714" cy="4972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Message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58C15C05-0C36-4774-96C8-2619B998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12B40E-8B7F-F021-2541-79AEA5726899}"/>
              </a:ext>
            </a:extLst>
          </p:cNvPr>
          <p:cNvSpPr txBox="1"/>
          <p:nvPr/>
        </p:nvSpPr>
        <p:spPr>
          <a:xfrm>
            <a:off x="1137753" y="1152907"/>
            <a:ext cx="181673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** Don’t be too literal with how you interpret “unable.”  Unable = </a:t>
            </a:r>
            <a:r>
              <a:rPr lang="en-US" u="sng" dirty="0">
                <a:solidFill>
                  <a:srgbClr val="7030A0"/>
                </a:solidFill>
              </a:rPr>
              <a:t>doesn’t </a:t>
            </a:r>
            <a:r>
              <a:rPr lang="en-US" dirty="0">
                <a:solidFill>
                  <a:srgbClr val="7030A0"/>
                </a:solidFill>
              </a:rPr>
              <a:t>have the analytical skills or preexisting knowledge needed to use </a:t>
            </a:r>
            <a:r>
              <a:rPr lang="en-US" u="sng" dirty="0">
                <a:solidFill>
                  <a:srgbClr val="7030A0"/>
                </a:solidFill>
              </a:rPr>
              <a:t>quality reasoning skills</a:t>
            </a:r>
            <a:r>
              <a:rPr lang="en-US" dirty="0">
                <a:solidFill>
                  <a:srgbClr val="7030A0"/>
                </a:solidFill>
              </a:rPr>
              <a:t> to consider message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13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4" grpId="0"/>
      <p:bldP spid="25" grpId="0"/>
      <p:bldP spid="26" grpId="0" animBg="1"/>
      <p:bldP spid="27" grpId="0" animBg="1"/>
      <p:bldP spid="30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2E3E9-15C1-4162-B298-98C8F20C5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487" y="249736"/>
            <a:ext cx="8911687" cy="1280890"/>
          </a:xfrm>
        </p:spPr>
        <p:txBody>
          <a:bodyPr/>
          <a:lstStyle/>
          <a:p>
            <a:r>
              <a:rPr lang="en-US" dirty="0"/>
              <a:t>Source – the who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E7AB6-BD25-49EA-8FC1-7E430F577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6487" y="1152907"/>
            <a:ext cx="9640955" cy="5247893"/>
          </a:xfrm>
        </p:spPr>
        <p:txBody>
          <a:bodyPr/>
          <a:lstStyle/>
          <a:p>
            <a:r>
              <a:rPr lang="en-US" sz="2200" dirty="0"/>
              <a:t>Determining </a:t>
            </a:r>
            <a:r>
              <a:rPr lang="en-US" sz="2200" dirty="0">
                <a:solidFill>
                  <a:srgbClr val="0070C0"/>
                </a:solidFill>
              </a:rPr>
              <a:t>central </a:t>
            </a:r>
            <a:r>
              <a:rPr lang="en-US" sz="2200" dirty="0"/>
              <a:t>vs. </a:t>
            </a:r>
            <a:r>
              <a:rPr lang="en-US" sz="2200" dirty="0">
                <a:solidFill>
                  <a:srgbClr val="00B050"/>
                </a:solidFill>
              </a:rPr>
              <a:t>peripheral </a:t>
            </a:r>
            <a:r>
              <a:rPr lang="en-US" sz="2200" dirty="0"/>
              <a:t>route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</a:rPr>
              <a:t>Source has high-status </a:t>
            </a:r>
            <a:r>
              <a:rPr lang="en-US" sz="2200" dirty="0"/>
              <a:t>&gt;&gt;&gt; motivates audience to consider carefully</a:t>
            </a:r>
          </a:p>
          <a:p>
            <a:pPr lvl="1"/>
            <a:r>
              <a:rPr lang="en-US" sz="2200" dirty="0">
                <a:solidFill>
                  <a:srgbClr val="00B050"/>
                </a:solidFill>
              </a:rPr>
              <a:t>Source is exceptionally likable </a:t>
            </a:r>
            <a:r>
              <a:rPr lang="en-US" sz="2200" dirty="0"/>
              <a:t>&gt;&gt;&gt; puts the audience in a good mood</a:t>
            </a:r>
          </a:p>
          <a:p>
            <a:pPr lvl="1"/>
            <a:endParaRPr lang="en-US" sz="2200" dirty="0"/>
          </a:p>
          <a:p>
            <a:r>
              <a:rPr lang="en-US" sz="2200" dirty="0"/>
              <a:t>Influences persuasion likelihood in </a:t>
            </a:r>
            <a:r>
              <a:rPr lang="en-US" sz="2200" dirty="0">
                <a:solidFill>
                  <a:srgbClr val="0070C0"/>
                </a:solidFill>
              </a:rPr>
              <a:t>central route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Credibility – should we expect, the source will deliver an accurate and fair message?</a:t>
            </a:r>
          </a:p>
          <a:p>
            <a:pPr lvl="2"/>
            <a:r>
              <a:rPr lang="en-US" sz="2200" dirty="0">
                <a:solidFill>
                  <a:schemeClr val="tx1"/>
                </a:solidFill>
              </a:rPr>
              <a:t>Expertise – greater experience with topic of message </a:t>
            </a:r>
          </a:p>
          <a:p>
            <a:pPr lvl="2"/>
            <a:r>
              <a:rPr lang="en-US" sz="2200" dirty="0">
                <a:solidFill>
                  <a:schemeClr val="tx1"/>
                </a:solidFill>
              </a:rPr>
              <a:t>Trustworthiness -  Not only capable of credible message but not motivated to deceive</a:t>
            </a:r>
          </a:p>
          <a:p>
            <a:pPr lvl="2"/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2444C-D286-4B91-99A1-466DE6413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458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2E3E9-15C1-4162-B298-98C8F20C5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487" y="249736"/>
            <a:ext cx="8911687" cy="1280890"/>
          </a:xfrm>
        </p:spPr>
        <p:txBody>
          <a:bodyPr/>
          <a:lstStyle/>
          <a:p>
            <a:r>
              <a:rPr lang="en-US" dirty="0"/>
              <a:t>Source – the who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E7AB6-BD25-49EA-8FC1-7E430F577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8514" y="940002"/>
            <a:ext cx="10276116" cy="5668262"/>
          </a:xfrm>
        </p:spPr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sz="2300" dirty="0"/>
              <a:t>Influences persuasion likelihood in </a:t>
            </a:r>
            <a:r>
              <a:rPr lang="en-US" sz="2300" dirty="0">
                <a:solidFill>
                  <a:srgbClr val="0070C0"/>
                </a:solidFill>
              </a:rPr>
              <a:t>central route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Credibility – should we expect, the source will deliver an accurate and fair message?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Expertise – greater experience with topic of message 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Trustworthiness -  Not only capable of credible message but not motivated to deceive</a:t>
            </a:r>
          </a:p>
          <a:p>
            <a:pPr lvl="2"/>
            <a:endParaRPr lang="en-US" sz="2000" dirty="0">
              <a:solidFill>
                <a:schemeClr val="tx1"/>
              </a:solidFill>
            </a:endParaRPr>
          </a:p>
          <a:p>
            <a:r>
              <a:rPr lang="en-US" sz="2300" dirty="0"/>
              <a:t>Influences persuasion likelihood in </a:t>
            </a:r>
            <a:r>
              <a:rPr lang="en-US" sz="2300" dirty="0">
                <a:solidFill>
                  <a:srgbClr val="00B050"/>
                </a:solidFill>
              </a:rPr>
              <a:t>peripheral route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Likability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Physically attractive; why? </a:t>
            </a:r>
            <a:r>
              <a:rPr lang="en-US" sz="2000" dirty="0">
                <a:solidFill>
                  <a:srgbClr val="C00000"/>
                </a:solidFill>
              </a:rPr>
              <a:t>Halo Effect </a:t>
            </a:r>
            <a:r>
              <a:rPr lang="en-US" sz="2000" dirty="0">
                <a:solidFill>
                  <a:schemeClr val="tx1"/>
                </a:solidFill>
              </a:rPr>
              <a:t>– tend to be unconsciously judged as better than average for other positive attributes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Funny – better mood = more persuadable in general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Part of a relevant </a:t>
            </a:r>
            <a:r>
              <a:rPr lang="en-US" sz="2000" dirty="0">
                <a:solidFill>
                  <a:srgbClr val="C00000"/>
                </a:solidFill>
              </a:rPr>
              <a:t>ingroup</a:t>
            </a:r>
            <a:r>
              <a:rPr lang="en-US" sz="2000" dirty="0">
                <a:solidFill>
                  <a:schemeClr val="tx1"/>
                </a:solidFill>
              </a:rPr>
              <a:t> – e.g., getting best social event advice from Greek life brother/sister vs. random student</a:t>
            </a:r>
          </a:p>
          <a:p>
            <a:pPr lvl="1"/>
            <a:r>
              <a:rPr lang="en-US" sz="2300" dirty="0">
                <a:solidFill>
                  <a:schemeClr val="tx1"/>
                </a:solidFill>
                <a:hlinkClick r:id="rId3"/>
              </a:rPr>
              <a:t>Commercial [link] </a:t>
            </a:r>
            <a:r>
              <a:rPr lang="en-US" sz="2300" dirty="0">
                <a:solidFill>
                  <a:schemeClr val="tx1"/>
                </a:solidFill>
              </a:rPr>
              <a:t>for products – often hard to use central route if don’t know much about the product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2444C-D286-4B91-99A1-466DE6413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9527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2E3E9-15C1-4162-B298-98C8F20C5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487" y="249736"/>
            <a:ext cx="8911687" cy="1280890"/>
          </a:xfrm>
        </p:spPr>
        <p:txBody>
          <a:bodyPr/>
          <a:lstStyle/>
          <a:p>
            <a:r>
              <a:rPr lang="en-US" dirty="0"/>
              <a:t>Message – the what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E7AB6-BD25-49EA-8FC1-7E430F577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3665" y="1152907"/>
            <a:ext cx="10303777" cy="5247893"/>
          </a:xfrm>
        </p:spPr>
        <p:txBody>
          <a:bodyPr>
            <a:normAutofit/>
          </a:bodyPr>
          <a:lstStyle/>
          <a:p>
            <a:r>
              <a:rPr lang="en-US" sz="2000" dirty="0"/>
              <a:t>Determining </a:t>
            </a:r>
            <a:r>
              <a:rPr lang="en-US" sz="2000" dirty="0">
                <a:solidFill>
                  <a:srgbClr val="0070C0"/>
                </a:solidFill>
              </a:rPr>
              <a:t>central </a:t>
            </a:r>
            <a:r>
              <a:rPr lang="en-US" sz="2000" dirty="0"/>
              <a:t>vs. </a:t>
            </a:r>
            <a:r>
              <a:rPr lang="en-US" sz="2000" dirty="0">
                <a:solidFill>
                  <a:srgbClr val="00B050"/>
                </a:solidFill>
              </a:rPr>
              <a:t>peripheral </a:t>
            </a:r>
            <a:r>
              <a:rPr lang="en-US" sz="2000" dirty="0"/>
              <a:t>route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Message motivates to process content deeply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Message content is easily digestible (comprehendible)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Message influences the audience to not want to spend cognitive energy assessing argument </a:t>
            </a:r>
            <a:r>
              <a:rPr lang="en-US" sz="2000" dirty="0">
                <a:solidFill>
                  <a:schemeClr val="tx1"/>
                </a:solidFill>
              </a:rPr>
              <a:t>-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e.g., not personally relevant</a:t>
            </a:r>
            <a:endParaRPr lang="en-US" sz="2000" dirty="0">
              <a:solidFill>
                <a:srgbClr val="00B050"/>
              </a:solidFill>
            </a:endParaRPr>
          </a:p>
          <a:p>
            <a:pPr lvl="1"/>
            <a:endParaRPr lang="en-US" sz="2000" dirty="0"/>
          </a:p>
          <a:p>
            <a:r>
              <a:rPr lang="en-US" sz="2000" dirty="0"/>
              <a:t>Influences persuasion likelihood </a:t>
            </a:r>
            <a:r>
              <a:rPr lang="en-US" sz="2000" b="1" u="sng" dirty="0"/>
              <a:t>in </a:t>
            </a:r>
            <a:r>
              <a:rPr lang="en-US" sz="2000" b="1" u="sng" dirty="0">
                <a:solidFill>
                  <a:srgbClr val="0070C0"/>
                </a:solidFill>
              </a:rPr>
              <a:t>central route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Logical &amp; clear</a:t>
            </a:r>
          </a:p>
          <a:p>
            <a:pPr lvl="1"/>
            <a:r>
              <a:rPr lang="en-US" sz="2000" dirty="0"/>
              <a:t>Research suggests, message argues for an attitude that is </a:t>
            </a:r>
            <a:r>
              <a:rPr lang="en-US" sz="2000" u="sng" dirty="0">
                <a:solidFill>
                  <a:srgbClr val="7030A0"/>
                </a:solidFill>
              </a:rPr>
              <a:t>moderately </a:t>
            </a:r>
            <a:r>
              <a:rPr lang="en-US" sz="2000" dirty="0">
                <a:solidFill>
                  <a:srgbClr val="7030A0"/>
                </a:solidFill>
              </a:rPr>
              <a:t>different</a:t>
            </a:r>
            <a:r>
              <a:rPr lang="en-US" sz="2000" dirty="0"/>
              <a:t> from audience’s current attitude</a:t>
            </a:r>
          </a:p>
          <a:p>
            <a:pPr lvl="1"/>
            <a:r>
              <a:rPr lang="en-US" sz="2000" dirty="0"/>
              <a:t>Message appeals to audience </a:t>
            </a:r>
            <a:r>
              <a:rPr lang="en-US" sz="2000" dirty="0">
                <a:solidFill>
                  <a:srgbClr val="FF0000"/>
                </a:solidFill>
              </a:rPr>
              <a:t>core values</a:t>
            </a:r>
            <a:r>
              <a:rPr lang="en-US" sz="2000" dirty="0"/>
              <a:t> – e.g., perhaps audience deeply values being objective and not self-serving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7B3C9D-2F3C-41ED-8704-00505195A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FB3A52-866B-969B-EAC0-313FAECCFEFC}"/>
              </a:ext>
            </a:extLst>
          </p:cNvPr>
          <p:cNvSpPr txBox="1"/>
          <p:nvPr/>
        </p:nvSpPr>
        <p:spPr>
          <a:xfrm>
            <a:off x="7531080" y="290016"/>
            <a:ext cx="4129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In the central route how different should the attitude advocated by the source’s message be from the current attitude of the audience?</a:t>
            </a:r>
          </a:p>
        </p:txBody>
      </p:sp>
    </p:spTree>
    <p:extLst>
      <p:ext uri="{BB962C8B-B14F-4D97-AF65-F5344CB8AC3E}">
        <p14:creationId xmlns:p14="http://schemas.microsoft.com/office/powerpoint/2010/main" val="65737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2E3E9-15C1-4162-B298-98C8F20C5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105" y="0"/>
            <a:ext cx="8911687" cy="1280890"/>
          </a:xfrm>
        </p:spPr>
        <p:txBody>
          <a:bodyPr/>
          <a:lstStyle/>
          <a:p>
            <a:r>
              <a:rPr lang="en-US" dirty="0"/>
              <a:t>Message – the what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E7AB6-BD25-49EA-8FC1-7E430F577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1" y="557370"/>
            <a:ext cx="10308927" cy="5828916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sz="2000" dirty="0"/>
              <a:t>Influences persuasion likelihood in </a:t>
            </a:r>
            <a:r>
              <a:rPr lang="en-US" sz="2000" dirty="0">
                <a:solidFill>
                  <a:srgbClr val="0070C0"/>
                </a:solidFill>
              </a:rPr>
              <a:t>central route</a:t>
            </a:r>
          </a:p>
          <a:p>
            <a:pPr lvl="1"/>
            <a:r>
              <a:rPr lang="en-US" sz="2000" dirty="0"/>
              <a:t>Logical &amp; clear</a:t>
            </a:r>
          </a:p>
          <a:p>
            <a:pPr lvl="1"/>
            <a:r>
              <a:rPr lang="en-US" sz="2000" dirty="0"/>
              <a:t>Message argues for an attitude that is </a:t>
            </a:r>
            <a:r>
              <a:rPr lang="en-US" sz="2000" u="sng" dirty="0"/>
              <a:t>moderately </a:t>
            </a:r>
            <a:r>
              <a:rPr lang="en-US" sz="2000" dirty="0"/>
              <a:t>different from audience’s current attitude</a:t>
            </a:r>
          </a:p>
          <a:p>
            <a:pPr lvl="1"/>
            <a:r>
              <a:rPr lang="en-US" sz="2000" dirty="0"/>
              <a:t>Message appeals to audience core values – e.g., perhaps audience deeply values being objective and not self-serving</a:t>
            </a:r>
          </a:p>
          <a:p>
            <a:pPr lvl="1"/>
            <a:endParaRPr lang="en-US" sz="2000" dirty="0"/>
          </a:p>
          <a:p>
            <a:r>
              <a:rPr lang="en-US" sz="2000" dirty="0"/>
              <a:t>Influences persuasion likelihood in </a:t>
            </a:r>
            <a:r>
              <a:rPr lang="en-US" sz="2000" dirty="0">
                <a:solidFill>
                  <a:srgbClr val="00B050"/>
                </a:solidFill>
              </a:rPr>
              <a:t>peripheral route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Message </a:t>
            </a:r>
            <a:r>
              <a:rPr lang="en-US" sz="2000" dirty="0">
                <a:solidFill>
                  <a:srgbClr val="FF0000"/>
                </a:solidFill>
              </a:rPr>
              <a:t>length</a:t>
            </a:r>
            <a:r>
              <a:rPr lang="en-US" sz="2000" dirty="0">
                <a:solidFill>
                  <a:schemeClr val="tx1"/>
                </a:solidFill>
              </a:rPr>
              <a:t> – mental shortcut is that longer arguments are better arguments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Vividness</a:t>
            </a:r>
            <a:r>
              <a:rPr lang="en-US" sz="2000" dirty="0">
                <a:solidFill>
                  <a:schemeClr val="tx1"/>
                </a:solidFill>
              </a:rPr>
              <a:t> – how emotionally evocative the message is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Funny – e.g., Reynolds &amp; Jackman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Fear regarding consequences of not accepting message and how danger averted if accept</a:t>
            </a:r>
          </a:p>
          <a:p>
            <a:pPr lvl="2"/>
            <a:r>
              <a:rPr lang="en-US" sz="2000" dirty="0">
                <a:solidFill>
                  <a:schemeClr val="tx1"/>
                </a:solidFill>
              </a:rPr>
              <a:t>Connection deepening emotions – e.g., </a:t>
            </a:r>
            <a:r>
              <a:rPr lang="en-US" sz="2000" dirty="0">
                <a:solidFill>
                  <a:schemeClr val="tx1"/>
                </a:solidFill>
                <a:hlinkClick r:id="rId3"/>
              </a:rPr>
              <a:t>empathy [link]</a:t>
            </a:r>
            <a:r>
              <a:rPr lang="en-US" sz="2000" dirty="0">
                <a:solidFill>
                  <a:schemeClr val="tx1"/>
                </a:solidFill>
              </a:rPr>
              <a:t>, awe, gratitude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7B3C9D-2F3C-41ED-8704-00505195A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196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21034-66FE-41BD-8CC0-D4B0A7267F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4782BA-DC1A-494A-ABA8-1C5F6C41C7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Persuasion Part I</a:t>
            </a:r>
          </a:p>
          <a:p>
            <a:r>
              <a:rPr lang="en-US" sz="2800" dirty="0"/>
              <a:t>10/2/2023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1204EE-F4F3-489F-9804-79351A72A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8235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83E5F-7216-5F67-0CBC-AF96812B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4BCF4-1398-0395-B11F-0A6CAEE13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3476992" cy="3777622"/>
          </a:xfrm>
        </p:spPr>
        <p:txBody>
          <a:bodyPr/>
          <a:lstStyle/>
          <a:p>
            <a:r>
              <a:rPr lang="en-US" dirty="0"/>
              <a:t>Exam 1 multiple-choice – performance</a:t>
            </a:r>
          </a:p>
          <a:p>
            <a:endParaRPr lang="en-US" dirty="0"/>
          </a:p>
          <a:p>
            <a:r>
              <a:rPr lang="en-US" dirty="0"/>
              <a:t>Social influence reading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6E70F-0138-3BEE-3795-BFE5C146B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333FBE-C5CF-3F2C-91A0-14E9E2854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797" y="1698914"/>
            <a:ext cx="4639185" cy="377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9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D416-83A1-8BCE-37F8-8C7109B9D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100EB-ED1B-D52A-5C41-6D35543DF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96143"/>
            <a:ext cx="9058502" cy="4115079"/>
          </a:xfrm>
        </p:spPr>
        <p:txBody>
          <a:bodyPr/>
          <a:lstStyle/>
          <a:p>
            <a:r>
              <a:rPr lang="en-US" sz="2400" dirty="0"/>
              <a:t>You’ll read a quote from a famous figure and report the </a:t>
            </a:r>
            <a:r>
              <a:rPr lang="en-US" sz="2400" u="sng" dirty="0"/>
              <a:t>extent to which you agree</a:t>
            </a:r>
            <a:r>
              <a:rPr lang="en-US" sz="2400" dirty="0"/>
              <a:t> with the </a:t>
            </a:r>
            <a:r>
              <a:rPr lang="en-US" sz="2400" b="1" dirty="0"/>
              <a:t>opinion expressed in the quote</a:t>
            </a:r>
          </a:p>
          <a:p>
            <a:endParaRPr lang="en-US" sz="2400" dirty="0"/>
          </a:p>
          <a:p>
            <a:r>
              <a:rPr lang="en-US" sz="2400" dirty="0"/>
              <a:t>Last names </a:t>
            </a:r>
            <a:r>
              <a:rPr lang="en-US" sz="2400" b="1" dirty="0"/>
              <a:t>A-K only </a:t>
            </a:r>
            <a:r>
              <a:rPr lang="en-US" sz="2400" dirty="0"/>
              <a:t>answer the next question</a:t>
            </a:r>
          </a:p>
          <a:p>
            <a:endParaRPr lang="en-US" sz="2400" dirty="0"/>
          </a:p>
          <a:p>
            <a:r>
              <a:rPr lang="en-US" sz="2400" dirty="0"/>
              <a:t>Last names </a:t>
            </a:r>
            <a:r>
              <a:rPr lang="en-US" sz="2400" b="1" dirty="0"/>
              <a:t>L-Z avoid looking at the screen</a:t>
            </a:r>
            <a:r>
              <a:rPr lang="en-US" sz="2400" dirty="0"/>
              <a:t> until I tell you can look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A3A68-57C5-5F8C-258E-64EC583F8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270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PChart">
            <a:extLst>
              <a:ext uri="{FF2B5EF4-FFF2-40B4-BE49-F238E27FC236}">
                <a16:creationId xmlns:a16="http://schemas.microsoft.com/office/drawing/2014/main" id="{9ACD28F0-3827-BED3-F0EF-62425BA5FAB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164286" y="1567543"/>
            <a:ext cx="3755571" cy="514350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D1BF46B0-63FC-4718-A4B1-A7BC38B35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496" y="271271"/>
            <a:ext cx="3397245" cy="5494529"/>
          </a:xfrm>
        </p:spPr>
        <p:txBody>
          <a:bodyPr>
            <a:normAutofit fontScale="90000"/>
          </a:bodyPr>
          <a:lstStyle/>
          <a:p>
            <a:r>
              <a:rPr lang="en-US" sz="2700" dirty="0"/>
              <a:t>To what extent do you agree with the following </a:t>
            </a:r>
            <a:r>
              <a:rPr lang="en-US" sz="2700" u="sng" dirty="0"/>
              <a:t>quote from Osama bin Laden</a:t>
            </a:r>
            <a:r>
              <a:rPr lang="en-US" sz="2700" dirty="0"/>
              <a:t>?</a:t>
            </a: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r>
              <a:rPr lang="en-US" sz="2800" dirty="0"/>
              <a:t>7 = Strongly Agree</a:t>
            </a:r>
            <a:br>
              <a:rPr lang="en-US" sz="2800" dirty="0"/>
            </a:br>
            <a:r>
              <a:rPr lang="en-US" sz="2800" dirty="0"/>
              <a:t>6 = Agree</a:t>
            </a:r>
            <a:br>
              <a:rPr lang="en-US" sz="2800" dirty="0"/>
            </a:br>
            <a:r>
              <a:rPr lang="en-US" sz="2800" dirty="0"/>
              <a:t>5 = Somewhat Agree</a:t>
            </a:r>
            <a:br>
              <a:rPr lang="en-US" sz="2800" dirty="0"/>
            </a:br>
            <a:r>
              <a:rPr lang="en-US" sz="2800" dirty="0"/>
              <a:t>4 = Neither Agree nor Disagree</a:t>
            </a:r>
            <a:br>
              <a:rPr lang="en-US" sz="2800" dirty="0"/>
            </a:br>
            <a:r>
              <a:rPr lang="en-US" sz="2800" dirty="0"/>
              <a:t>3 = Somewhat Disagree</a:t>
            </a:r>
            <a:br>
              <a:rPr lang="en-US" sz="2800" dirty="0"/>
            </a:br>
            <a:r>
              <a:rPr lang="en-US" sz="2800" dirty="0"/>
              <a:t>2 = Disagree</a:t>
            </a:r>
            <a:br>
              <a:rPr lang="en-US" sz="2800" dirty="0"/>
            </a:br>
            <a:r>
              <a:rPr lang="en-US" sz="2800" dirty="0"/>
              <a:t>1= Strongly Disagree</a:t>
            </a:r>
            <a:br>
              <a:rPr lang="en-US" sz="2800" dirty="0"/>
            </a:br>
            <a:br>
              <a:rPr lang="en-US" sz="2700" dirty="0"/>
            </a:br>
            <a:br>
              <a:rPr lang="en-US" sz="2700" dirty="0"/>
            </a:br>
            <a:br>
              <a:rPr lang="en-US" altLang="en-US" dirty="0"/>
            </a:br>
            <a:endParaRPr lang="en-US" dirty="0"/>
          </a:p>
        </p:txBody>
      </p:sp>
      <p:graphicFrame>
        <p:nvGraphicFramePr>
          <p:cNvPr id="5" name="TPKeywords">
            <a:extLst>
              <a:ext uri="{FF2B5EF4-FFF2-40B4-BE49-F238E27FC236}">
                <a16:creationId xmlns:a16="http://schemas.microsoft.com/office/drawing/2014/main" id="{82FCCE22-5728-49DF-98C3-F2E612E5FED8}"/>
              </a:ext>
            </a:extLst>
          </p:cNvPr>
          <p:cNvGraphicFramePr>
            <a:graphicFrameLocks noGrp="1"/>
          </p:cNvGraphicFramePr>
          <p:nvPr/>
        </p:nvGraphicFramePr>
        <p:xfrm>
          <a:off x="127000" y="4914900"/>
          <a:ext cx="4445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5000">
                  <a:extLst>
                    <a:ext uri="{9D8B030D-6E8A-4147-A177-3AD203B41FA5}">
                      <a16:colId xmlns:a16="http://schemas.microsoft.com/office/drawing/2014/main" val="3092896788"/>
                    </a:ext>
                  </a:extLst>
                </a:gridCol>
              </a:tblGrid>
              <a:tr h="317500">
                <a:tc>
                  <a:txBody>
                    <a:bodyPr/>
                    <a:lstStyle/>
                    <a:p>
                      <a:pPr algn="l"/>
                      <a:endParaRPr lang="en-US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998896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/>
                      <a:endParaRPr lang="en-US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983677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79CB3591-B809-4151-B45F-965AC512DC03}"/>
              </a:ext>
            </a:extLst>
          </p:cNvPr>
          <p:cNvSpPr/>
          <p:nvPr/>
        </p:nvSpPr>
        <p:spPr>
          <a:xfrm>
            <a:off x="5457187" y="366623"/>
            <a:ext cx="287291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Osama bin Laden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once said:</a:t>
            </a:r>
            <a:b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b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“I hold that rebellion, now and then, is a good thing, and as necessary in the political world as storms are in the physical.”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9" name="TPStat_0" title="Mean Shape">
            <a:extLst>
              <a:ext uri="{FF2B5EF4-FFF2-40B4-BE49-F238E27FC236}">
                <a16:creationId xmlns:a16="http://schemas.microsoft.com/office/drawing/2014/main" id="{7893620B-F60F-934A-98F2-C9C7DF35D93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556171" y="642005"/>
            <a:ext cx="3175000" cy="444500"/>
            <a:chOff x="4508500" y="6286500"/>
            <a:chExt cx="3175000" cy="444500"/>
          </a:xfrm>
        </p:grpSpPr>
        <p:sp>
          <p:nvSpPr>
            <p:cNvPr id="17" name="TPStatShape_0">
              <a:extLst>
                <a:ext uri="{FF2B5EF4-FFF2-40B4-BE49-F238E27FC236}">
                  <a16:creationId xmlns:a16="http://schemas.microsoft.com/office/drawing/2014/main" id="{1BDAE58F-1DD3-3867-5089-977D9243562B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4508500" y="6286500"/>
              <a:ext cx="3175000" cy="444500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8" name="TPStatText_0">
              <a:extLst>
                <a:ext uri="{FF2B5EF4-FFF2-40B4-BE49-F238E27FC236}">
                  <a16:creationId xmlns:a16="http://schemas.microsoft.com/office/drawing/2014/main" id="{F1C7A513-FE56-38CE-BA54-AC248F5BC510}"/>
                </a:ext>
              </a:extLst>
            </p:cNvPr>
            <p:cNvSpPr/>
            <p:nvPr/>
          </p:nvSpPr>
          <p:spPr>
            <a:xfrm>
              <a:off x="4508500" y="6286500"/>
              <a:ext cx="3175000" cy="444500"/>
            </a:xfrm>
            <a:prstGeom prst="roundRect">
              <a:avLst/>
            </a:prstGeom>
            <a:blipFill>
              <a:blip r:embed="rId8"/>
              <a:stretch>
                <a:fillRect/>
              </a:stretch>
            </a:blip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</p:grpSp>
      <p:grpSp>
        <p:nvGrpSpPr>
          <p:cNvPr id="23" name="TPCountdown" title="Countdown Timer">
            <a:extLst>
              <a:ext uri="{FF2B5EF4-FFF2-40B4-BE49-F238E27FC236}">
                <a16:creationId xmlns:a16="http://schemas.microsoft.com/office/drawing/2014/main" id="{27618A61-A557-6603-1C8D-AF0584D422EF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13496" y="1640586"/>
            <a:ext cx="1270000" cy="635000"/>
            <a:chOff x="7683500" y="5842000"/>
            <a:chExt cx="1270000" cy="635000"/>
          </a:xfrm>
        </p:grpSpPr>
        <p:sp>
          <p:nvSpPr>
            <p:cNvPr id="20" name="CountdownShape">
              <a:extLst>
                <a:ext uri="{FF2B5EF4-FFF2-40B4-BE49-F238E27FC236}">
                  <a16:creationId xmlns:a16="http://schemas.microsoft.com/office/drawing/2014/main" id="{ECEF02AA-F7EE-CF10-6801-1BD1CB2F77A8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21" name="CountdownText">
              <a:extLst>
                <a:ext uri="{FF2B5EF4-FFF2-40B4-BE49-F238E27FC236}">
                  <a16:creationId xmlns:a16="http://schemas.microsoft.com/office/drawing/2014/main" id="{C3C12B71-4463-3C96-08EF-6B1F84BE62DF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22" name="CountdownLine">
              <a:extLst>
                <a:ext uri="{FF2B5EF4-FFF2-40B4-BE49-F238E27FC236}">
                  <a16:creationId xmlns:a16="http://schemas.microsoft.com/office/drawing/2014/main" id="{8FC7B20F-B368-2670-F8D7-6F9EBFD6AFF6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05440-8017-4795-A4F0-03D443B70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TPPolling" title="Polling Shape">
            <a:extLst>
              <a:ext uri="{FF2B5EF4-FFF2-40B4-BE49-F238E27FC236}">
                <a16:creationId xmlns:a16="http://schemas.microsoft.com/office/drawing/2014/main" id="{EE53C7DF-BC5B-01C7-D945-F6F9CE6CFAAD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844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D416-83A1-8BCE-37F8-8C7109B9D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100EB-ED1B-D52A-5C41-6D35543DF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96143"/>
            <a:ext cx="9058502" cy="4115079"/>
          </a:xfrm>
        </p:spPr>
        <p:txBody>
          <a:bodyPr/>
          <a:lstStyle/>
          <a:p>
            <a:r>
              <a:rPr lang="en-US" sz="2400" dirty="0"/>
              <a:t>You’ll read a quote from a famous figure and report the </a:t>
            </a:r>
            <a:r>
              <a:rPr lang="en-US" sz="2400" u="sng" dirty="0"/>
              <a:t>extent to which you agree</a:t>
            </a:r>
            <a:r>
              <a:rPr lang="en-US" sz="2400" dirty="0"/>
              <a:t> with the </a:t>
            </a:r>
            <a:r>
              <a:rPr lang="en-US" sz="2400" b="1" dirty="0"/>
              <a:t>opinion expressed in the quote</a:t>
            </a:r>
          </a:p>
          <a:p>
            <a:endParaRPr lang="en-US" sz="2400" dirty="0"/>
          </a:p>
          <a:p>
            <a:r>
              <a:rPr lang="en-US" sz="2400" dirty="0"/>
              <a:t>Last names </a:t>
            </a:r>
            <a:r>
              <a:rPr lang="en-US" sz="2400" b="1" dirty="0"/>
              <a:t>L-Z only </a:t>
            </a:r>
            <a:r>
              <a:rPr lang="en-US" sz="2400" dirty="0"/>
              <a:t>answer the next question</a:t>
            </a:r>
          </a:p>
          <a:p>
            <a:endParaRPr lang="en-US" sz="2400" dirty="0"/>
          </a:p>
          <a:p>
            <a:r>
              <a:rPr lang="en-US" sz="2400" dirty="0"/>
              <a:t>Last names </a:t>
            </a:r>
            <a:r>
              <a:rPr lang="en-US" sz="2400" b="1" dirty="0"/>
              <a:t>A-K – don’t answer the next question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A3A68-57C5-5F8C-258E-64EC583F8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1816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PChart">
            <a:extLst>
              <a:ext uri="{FF2B5EF4-FFF2-40B4-BE49-F238E27FC236}">
                <a16:creationId xmlns:a16="http://schemas.microsoft.com/office/drawing/2014/main" id="{9ACD28F0-3827-BED3-F0EF-62425BA5FAB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142515" y="1621972"/>
            <a:ext cx="3755571" cy="514350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D1BF46B0-63FC-4718-A4B1-A7BC38B35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496" y="271271"/>
            <a:ext cx="3397245" cy="5494529"/>
          </a:xfrm>
        </p:spPr>
        <p:txBody>
          <a:bodyPr>
            <a:normAutofit fontScale="90000"/>
          </a:bodyPr>
          <a:lstStyle/>
          <a:p>
            <a:r>
              <a:rPr lang="en-US" sz="2700" dirty="0"/>
              <a:t>To what extent do you agree with the following </a:t>
            </a:r>
            <a:r>
              <a:rPr lang="en-US" sz="2700" u="sng" dirty="0"/>
              <a:t>quote from George Washington</a:t>
            </a:r>
            <a:r>
              <a:rPr lang="en-US" sz="2700" dirty="0"/>
              <a:t>?</a:t>
            </a: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r>
              <a:rPr lang="en-US" sz="2800" dirty="0"/>
              <a:t>7 = Strongly Agree</a:t>
            </a:r>
            <a:br>
              <a:rPr lang="en-US" sz="2800" dirty="0"/>
            </a:br>
            <a:r>
              <a:rPr lang="en-US" sz="2800" dirty="0"/>
              <a:t>6 = Agree</a:t>
            </a:r>
            <a:br>
              <a:rPr lang="en-US" sz="2800" dirty="0"/>
            </a:br>
            <a:r>
              <a:rPr lang="en-US" sz="2800" dirty="0"/>
              <a:t>5 = Somewhat Agree</a:t>
            </a:r>
            <a:br>
              <a:rPr lang="en-US" sz="2800" dirty="0"/>
            </a:br>
            <a:r>
              <a:rPr lang="en-US" sz="2800" dirty="0"/>
              <a:t>4 = Neither Agree nor Disagree</a:t>
            </a:r>
            <a:br>
              <a:rPr lang="en-US" sz="2800" dirty="0"/>
            </a:br>
            <a:r>
              <a:rPr lang="en-US" sz="2800" dirty="0"/>
              <a:t>3 = Somewhat Disagree</a:t>
            </a:r>
            <a:br>
              <a:rPr lang="en-US" sz="2800" dirty="0"/>
            </a:br>
            <a:r>
              <a:rPr lang="en-US" sz="2800" dirty="0"/>
              <a:t>2 = Disagree</a:t>
            </a:r>
            <a:br>
              <a:rPr lang="en-US" sz="2800" dirty="0"/>
            </a:br>
            <a:r>
              <a:rPr lang="en-US" sz="2800" dirty="0"/>
              <a:t>1= Strongly Disagree</a:t>
            </a:r>
            <a:br>
              <a:rPr lang="en-US" sz="2800" dirty="0"/>
            </a:br>
            <a:br>
              <a:rPr lang="en-US" sz="2700" dirty="0"/>
            </a:br>
            <a:br>
              <a:rPr lang="en-US" sz="2700" dirty="0"/>
            </a:br>
            <a:br>
              <a:rPr lang="en-US" altLang="en-US" dirty="0"/>
            </a:br>
            <a:endParaRPr lang="en-US" dirty="0"/>
          </a:p>
        </p:txBody>
      </p:sp>
      <p:graphicFrame>
        <p:nvGraphicFramePr>
          <p:cNvPr id="5" name="TPKeywords">
            <a:extLst>
              <a:ext uri="{FF2B5EF4-FFF2-40B4-BE49-F238E27FC236}">
                <a16:creationId xmlns:a16="http://schemas.microsoft.com/office/drawing/2014/main" id="{82FCCE22-5728-49DF-98C3-F2E612E5FED8}"/>
              </a:ext>
            </a:extLst>
          </p:cNvPr>
          <p:cNvGraphicFramePr>
            <a:graphicFrameLocks noGrp="1"/>
          </p:cNvGraphicFramePr>
          <p:nvPr/>
        </p:nvGraphicFramePr>
        <p:xfrm>
          <a:off x="127000" y="4914900"/>
          <a:ext cx="4445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5000">
                  <a:extLst>
                    <a:ext uri="{9D8B030D-6E8A-4147-A177-3AD203B41FA5}">
                      <a16:colId xmlns:a16="http://schemas.microsoft.com/office/drawing/2014/main" val="3092896788"/>
                    </a:ext>
                  </a:extLst>
                </a:gridCol>
              </a:tblGrid>
              <a:tr h="317500">
                <a:tc>
                  <a:txBody>
                    <a:bodyPr/>
                    <a:lstStyle/>
                    <a:p>
                      <a:pPr algn="l"/>
                      <a:endParaRPr lang="en-US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998896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/>
                      <a:endParaRPr lang="en-US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983677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79CB3591-B809-4151-B45F-965AC512DC03}"/>
              </a:ext>
            </a:extLst>
          </p:cNvPr>
          <p:cNvSpPr/>
          <p:nvPr/>
        </p:nvSpPr>
        <p:spPr>
          <a:xfrm>
            <a:off x="5457187" y="366623"/>
            <a:ext cx="287291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George Washington once said:</a:t>
            </a:r>
            <a:b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b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“I hold that rebellion, now and then, is a good thing, and as necessary in the political world as storms are in the physical.”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9" name="TPStat_0" title="Mean Shape">
            <a:extLst>
              <a:ext uri="{FF2B5EF4-FFF2-40B4-BE49-F238E27FC236}">
                <a16:creationId xmlns:a16="http://schemas.microsoft.com/office/drawing/2014/main" id="{7893620B-F60F-934A-98F2-C9C7DF35D93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556171" y="642005"/>
            <a:ext cx="3175000" cy="444500"/>
            <a:chOff x="4508500" y="6286500"/>
            <a:chExt cx="3175000" cy="444500"/>
          </a:xfrm>
        </p:grpSpPr>
        <p:sp>
          <p:nvSpPr>
            <p:cNvPr id="17" name="TPStatShape_0">
              <a:extLst>
                <a:ext uri="{FF2B5EF4-FFF2-40B4-BE49-F238E27FC236}">
                  <a16:creationId xmlns:a16="http://schemas.microsoft.com/office/drawing/2014/main" id="{1BDAE58F-1DD3-3867-5089-977D9243562B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4508500" y="6286500"/>
              <a:ext cx="3175000" cy="444500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8" name="TPStatText_0">
              <a:extLst>
                <a:ext uri="{FF2B5EF4-FFF2-40B4-BE49-F238E27FC236}">
                  <a16:creationId xmlns:a16="http://schemas.microsoft.com/office/drawing/2014/main" id="{F1C7A513-FE56-38CE-BA54-AC248F5BC510}"/>
                </a:ext>
              </a:extLst>
            </p:cNvPr>
            <p:cNvSpPr/>
            <p:nvPr/>
          </p:nvSpPr>
          <p:spPr>
            <a:xfrm>
              <a:off x="4508500" y="6286500"/>
              <a:ext cx="3175000" cy="444500"/>
            </a:xfrm>
            <a:prstGeom prst="roundRect">
              <a:avLst/>
            </a:prstGeom>
            <a:blipFill>
              <a:blip r:embed="rId8"/>
              <a:stretch>
                <a:fillRect/>
              </a:stretch>
            </a:blip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</p:grpSp>
      <p:grpSp>
        <p:nvGrpSpPr>
          <p:cNvPr id="23" name="TPCountdown" title="Countdown Timer">
            <a:extLst>
              <a:ext uri="{FF2B5EF4-FFF2-40B4-BE49-F238E27FC236}">
                <a16:creationId xmlns:a16="http://schemas.microsoft.com/office/drawing/2014/main" id="{27618A61-A557-6603-1C8D-AF0584D422EF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13496" y="1958086"/>
            <a:ext cx="1270000" cy="635000"/>
            <a:chOff x="7683500" y="5842000"/>
            <a:chExt cx="1270000" cy="635000"/>
          </a:xfrm>
        </p:grpSpPr>
        <p:sp>
          <p:nvSpPr>
            <p:cNvPr id="20" name="CountdownShape">
              <a:extLst>
                <a:ext uri="{FF2B5EF4-FFF2-40B4-BE49-F238E27FC236}">
                  <a16:creationId xmlns:a16="http://schemas.microsoft.com/office/drawing/2014/main" id="{ECEF02AA-F7EE-CF10-6801-1BD1CB2F77A8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21" name="CountdownText">
              <a:extLst>
                <a:ext uri="{FF2B5EF4-FFF2-40B4-BE49-F238E27FC236}">
                  <a16:creationId xmlns:a16="http://schemas.microsoft.com/office/drawing/2014/main" id="{C3C12B71-4463-3C96-08EF-6B1F84BE62DF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22" name="CountdownLine">
              <a:extLst>
                <a:ext uri="{FF2B5EF4-FFF2-40B4-BE49-F238E27FC236}">
                  <a16:creationId xmlns:a16="http://schemas.microsoft.com/office/drawing/2014/main" id="{8FC7B20F-B368-2670-F8D7-6F9EBFD6AFF6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05440-8017-4795-A4F0-03D443B70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TPPolling" title="Polling Shape">
            <a:extLst>
              <a:ext uri="{FF2B5EF4-FFF2-40B4-BE49-F238E27FC236}">
                <a16:creationId xmlns:a16="http://schemas.microsoft.com/office/drawing/2014/main" id="{EE53C7DF-BC5B-01C7-D945-F6F9CE6CFAAD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628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E7CC4-54F0-48B8-9271-30C79C90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767" y="244506"/>
            <a:ext cx="8911687" cy="1280890"/>
          </a:xfrm>
        </p:spPr>
        <p:txBody>
          <a:bodyPr/>
          <a:lstStyle/>
          <a:p>
            <a:r>
              <a:rPr lang="en-US" dirty="0"/>
              <a:t>Activity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9140B9-809B-413F-8E6B-67FEEA91D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3278" y="1321691"/>
            <a:ext cx="43400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en-US" b="1" dirty="0"/>
              <a:t>Osama Bin Laden </a:t>
            </a:r>
            <a:r>
              <a:rPr lang="en-US" altLang="en-US" dirty="0"/>
              <a:t>once said: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dirty="0"/>
              <a:t>“I hold that rebellion, now and then, is a good thing, and as necessary in the political world as storms are in the physical.”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11925D-AD89-4107-B85A-7B1262E4A0E4}"/>
              </a:ext>
            </a:extLst>
          </p:cNvPr>
          <p:cNvSpPr/>
          <p:nvPr/>
        </p:nvSpPr>
        <p:spPr>
          <a:xfrm>
            <a:off x="1988553" y="1321691"/>
            <a:ext cx="43400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George Washington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once said:</a:t>
            </a: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b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“I hold that rebellion, now and then, is a good thing, and as necessary in the political world as storms are in the physical.”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7B856C-E2B6-45A2-B652-75D74020DD9A}"/>
              </a:ext>
            </a:extLst>
          </p:cNvPr>
          <p:cNvSpPr txBox="1"/>
          <p:nvPr/>
        </p:nvSpPr>
        <p:spPr>
          <a:xfrm>
            <a:off x="2991852" y="3348130"/>
            <a:ext cx="71828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When evaluating messages, we tend to be influenced by the characteristics of 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Source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(even when we try to avoid considering the Source).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8873C-F7BF-4577-B509-8D9518CB0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5901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D416-83A1-8BCE-37F8-8C7109B9D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Debrief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100EB-ED1B-D52A-5C41-6D35543DF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9244" y="1666008"/>
            <a:ext cx="8915400" cy="4807527"/>
          </a:xfrm>
        </p:spPr>
        <p:txBody>
          <a:bodyPr>
            <a:normAutofit/>
          </a:bodyPr>
          <a:lstStyle/>
          <a:p>
            <a:r>
              <a:rPr lang="en-US" sz="2400" dirty="0"/>
              <a:t>If we had ideally rational minds, what would we consider and not consider when deciding if we should be persuaded by an expressed opinion?</a:t>
            </a:r>
          </a:p>
          <a:p>
            <a:endParaRPr lang="en-US" sz="2400" dirty="0"/>
          </a:p>
          <a:p>
            <a:pPr lvl="1"/>
            <a:r>
              <a:rPr lang="en-US" sz="2400" dirty="0"/>
              <a:t>How about if we are considering if we should be persuaded by what others tell us are facts?</a:t>
            </a:r>
          </a:p>
          <a:p>
            <a:pPr lvl="1"/>
            <a:endParaRPr lang="en-US" sz="2400" dirty="0"/>
          </a:p>
          <a:p>
            <a:r>
              <a:rPr lang="en-US" sz="2400" dirty="0"/>
              <a:t>Regardless of our answers to these questions, it tends to be very challenging for us to ignore the </a:t>
            </a:r>
            <a:r>
              <a:rPr lang="en-US" sz="2400" b="1" dirty="0"/>
              <a:t>source </a:t>
            </a:r>
            <a:r>
              <a:rPr lang="en-US" sz="2400" dirty="0"/>
              <a:t>of a message intended to persuade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A3A68-57C5-5F8C-258E-64EC583F8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42E575-74A3-4A20-8AD3-8B9540F53A54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310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0e995a9d-5902-4586-a5fe-acd92f982979"/>
  <p:tag name="TPVERSION" val="8"/>
  <p:tag name="TPFULLVERSION" val="9.0.11.13"/>
  <p:tag name="PPTVERSION" val="16"/>
  <p:tag name="TPOS" val="2"/>
  <p:tag name="TPLASTSAVEVERSION" val="6.4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NumericSlide"/>
  <p:tag name="AUTOOPENPOLL" val="True"/>
  <p:tag name="AUTOFORMATCHART" val="True"/>
  <p:tag name="LIVECHARTING" val="False"/>
  <p:tag name="RESULTS" val="{&quot;Title&quot;:&quot;To what extent do you agree with the following quote from Osama bin Laden?7 = Strongly Agree6 = Agree5 = Somewhat Agree4 = Neither Agree nor Disagree3 = Somewhat Disagree2 = Disagree1= Strongly Disagree&quot;,&quot;Responders&quot;:11,&quot;Participants&quot;:31,&quot;Responses&quot;:11,&quot;IsCaseSensitive&quot;:false,&quot;TotalCorrect&quot;:11,&quot;Mean&quot;:4.3636363636363633,&quot;Median&quot;:5.0,&quot;StandardDeviation&quot;:1.2984415324623362,&quot;Variance&quot;:1.6859504132231402,&quot;PageSize&quot;:0,&quot;Offset&quot;:0,&quot;CorrectValues&quot;:&quot;{1, 7}&quot;,&quot;Results&quot;:[{&quot;Count&quot;:4.0,&quot;PointResponses&quot;:null,&quot;Name&quot;:&quot;5&quot;,&quot;Bullet&quot;:&quot;5&quot;,&quot;SecondaryName&quot;:&quot;&quot;,&quot;ValueType&quot;:1,&quot;Key&quot;:&quot;5&quot;},{&quot;Count&quot;:3.0,&quot;PointResponses&quot;:null,&quot;Name&quot;:&quot;4&quot;,&quot;Bullet&quot;:&quot;4&quot;,&quot;SecondaryName&quot;:&quot;&quot;,&quot;ValueType&quot;:1,&quot;Key&quot;:&quot;4&quot;},{&quot;Count&quot;:2.0,&quot;PointResponses&quot;:null,&quot;Name&quot;:&quot;2&quot;,&quot;Bullet&quot;:&quot;2&quot;,&quot;SecondaryName&quot;:&quot;&quot;,&quot;ValueType&quot;:1,&quot;Key&quot;:&quot;2&quot;},{&quot;Count&quot;:2.0,&quot;PointResponses&quot;:null,&quot;Name&quot;:&quot;6&quot;,&quot;Bullet&quot;:&quot;6&quot;,&quot;SecondaryName&quot;:&quot;&quot;,&quot;ValueType&quot;:1,&quot;Key&quot;:&quot;6&quot;}]}"/>
  <p:tag name="HASRESULTS" val="True"/>
  <p:tag name="TPRESULTSINDEX" val="0"/>
  <p:tag name="TPQUESTIONXML" val="﻿&lt;?xml version=&quot;1.0&quot; encoding=&quot;utf-8&quot;?&gt;&#10;&lt;questionlist&gt;&#10;    &lt;properties&gt;&#10;        &lt;guid&gt;8AAE7670349C42208F57821C44DDE92A&lt;/guid&gt;&#10;        &lt;description /&gt;&#10;        &lt;date&gt;9/30/2019 3:52:06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numeric&gt;&#10;            &lt;guid&gt;8866F708973441F0A43521EF9AE0F8A5&lt;/guid&gt;&#10;            &lt;repollguid&gt;813987F7B471466F8626896C7BA74949&lt;/repollguid&gt;&#10;            &lt;sourceid&gt;11C5426515324C0B96E83E398A8322BC&lt;/sourceid&gt;&#10;            &lt;narrativeguid&gt;00000000000000000000000000000000&lt;/narrativeguid&gt;&#10;            &lt;questiontext&gt;To what extent do you agree with the following quote from Osama bin Laden?7 = Strongly Agree6 = Agree5 = Somewhat Agree4 = Neither Agree nor Disagree3 = Somewhat Disagree2 = Disagree1= Strongly Disagree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2&lt;/incorrectvalue&gt;&#10;            &lt;minvalue&gt;1&lt;/minvalue&gt;&#10;            &lt;maxvalue&gt;7&lt;/maxvalue&gt;&#10;            &lt;numericvaluetype&gt;1&lt;/numericvaluetype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numeric&gt;&#10;    &lt;/questions&gt;&#10;&lt;/questionlis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3"/>
  <p:tag name="NUMBERFORMAT" val="0"/>
  <p:tag name="COLORTYPE" val="SCHEME"/>
  <p:tag name="DEFINEDCOLORS" val="3,6,10,45,32,50,13,4,9,55,1"/>
  <p:tag name="LABELFORMA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NumericSlide"/>
  <p:tag name="AUTOOPENPOLL" val="True"/>
  <p:tag name="AUTOFORMATCHART" val="True"/>
  <p:tag name="LIVECHARTING" val="False"/>
  <p:tag name="RESULTS" val="{&quot;Title&quot;:&quot;To what extent do you agree with the following quote from George Washington?7 = Strongly Agree6 = Agree5 = Somewhat Agree4 = Neither Agree nor Disagree3 = Somewhat Disagree2 = Disagree1= Strongly Disagree&quot;,&quot;Responders&quot;:4,&quot;Participants&quot;:35,&quot;Responses&quot;:4,&quot;IsCaseSensitive&quot;:false,&quot;TotalCorrect&quot;:4,&quot;Mean&quot;:5.5,&quot;Median&quot;:5.5,&quot;StandardDeviation&quot;:0.5,&quot;Variance&quot;:0.25,&quot;PageSize&quot;:0,&quot;Offset&quot;:0,&quot;CorrectValues&quot;:&quot;{1, 7}&quot;,&quot;Results&quot;:[{&quot;Count&quot;:2.0,&quot;PointResponses&quot;:null,&quot;Name&quot;:&quot;5&quot;,&quot;Bullet&quot;:&quot;5&quot;,&quot;SecondaryName&quot;:&quot;&quot;,&quot;ValueType&quot;:1,&quot;Key&quot;:&quot;5&quot;},{&quot;Count&quot;:2.0,&quot;PointResponses&quot;:null,&quot;Name&quot;:&quot;6&quot;,&quot;Bullet&quot;:&quot;6&quot;,&quot;SecondaryName&quot;:&quot;&quot;,&quot;ValueType&quot;:1,&quot;Key&quot;:&quot;6&quot;}]}"/>
  <p:tag name="HASRESULTS" val="True"/>
  <p:tag name="TPRESULTSINDEX" val="0"/>
  <p:tag name="TPQUESTIONXML" val="﻿&lt;?xml version=&quot;1.0&quot; encoding=&quot;utf-8&quot;?&gt;&#10;&lt;questionlist&gt;&#10;    &lt;properties&gt;&#10;        &lt;guid&gt;8AAE7670349C42208F57821C44DDE92A&lt;/guid&gt;&#10;        &lt;description /&gt;&#10;        &lt;date&gt;9/30/2019 3:52:06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numeric&gt;&#10;            &lt;guid&gt;377A7B28849A4F808C3B0DC8EF7638EC&lt;/guid&gt;&#10;            &lt;repollguid&gt;813987F7B471466F8626896C7BA74949&lt;/repollguid&gt;&#10;            &lt;sourceid&gt;11C5426515324C0B96E83E398A8322BC&lt;/sourceid&gt;&#10;            &lt;narrativeguid&gt;00000000000000000000000000000000&lt;/narrativeguid&gt;&#10;            &lt;questiontext&gt;To what extent do you agree with the following quote from George Washington?7 = Strongly Agree6 = Agree5 = Somewhat Agree4 = Neither Agree nor Disagree3 = Somewhat Disagree2 = Disagree1= Strongly Disagree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2&lt;/incorrectvalue&gt;&#10;            &lt;minvalue&gt;1&lt;/minvalue&gt;&#10;            &lt;maxvalue&gt;7&lt;/maxvalue&gt;&#10;            &lt;numericvaluetype&gt;1&lt;/numericvaluetype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numeric&gt;&#10;    &lt;/questions&gt;&#10;&lt;/questionlist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3"/>
  <p:tag name="NUMBERFORMAT" val="0"/>
  <p:tag name="COLORTYPE" val="SCHEME"/>
  <p:tag name="DEFINEDCOLORS" val="3,6,10,45,32,50,13,4,9,55,1"/>
  <p:tag name="LABELFORMAT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1542</Words>
  <Application>Microsoft Office PowerPoint</Application>
  <PresentationFormat>Widescreen</PresentationFormat>
  <Paragraphs>177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Century Gothic</vt:lpstr>
      <vt:lpstr>Segoe UI</vt:lpstr>
      <vt:lpstr>Wingdings 3</vt:lpstr>
      <vt:lpstr>Office Theme</vt:lpstr>
      <vt:lpstr>Wisp</vt:lpstr>
      <vt:lpstr>PowerPoint Presentation</vt:lpstr>
      <vt:lpstr>Chapter 7</vt:lpstr>
      <vt:lpstr>Housekeeping</vt:lpstr>
      <vt:lpstr>Activity</vt:lpstr>
      <vt:lpstr>To what extent do you agree with the following quote from Osama bin Laden?   7 = Strongly Agree 6 = Agree 5 = Somewhat Agree 4 = Neither Agree nor Disagree 3 = Somewhat Disagree 2 = Disagree 1= Strongly Disagree    </vt:lpstr>
      <vt:lpstr>Activity</vt:lpstr>
      <vt:lpstr>To what extent do you agree with the following quote from George Washington?   7 = Strongly Agree 6 = Agree 5 = Somewhat Agree 4 = Neither Agree nor Disagree 3 = Somewhat Disagree 2 = Disagree 1= Strongly Disagree    </vt:lpstr>
      <vt:lpstr>Activity</vt:lpstr>
      <vt:lpstr>Activity Debrief</vt:lpstr>
      <vt:lpstr>Persuasion Big Picture</vt:lpstr>
      <vt:lpstr>Persuasion Big Picture – differentiating between social PY disciplines of persuasion &amp; social influence (Chapter 7 vs. Chapter 8)</vt:lpstr>
      <vt:lpstr>THE ELABORATION LIKELIHOOD MODEL OF PERSUASION</vt:lpstr>
      <vt:lpstr>Activity</vt:lpstr>
      <vt:lpstr>THE ELABORATION LIKELIHOOD MODEL OF PERSUASION</vt:lpstr>
      <vt:lpstr>Source – the who</vt:lpstr>
      <vt:lpstr>Source – the who</vt:lpstr>
      <vt:lpstr>Message – the what</vt:lpstr>
      <vt:lpstr>Message – the what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McDiarmid</dc:creator>
  <cp:lastModifiedBy>Alex McDiarmid</cp:lastModifiedBy>
  <cp:revision>1</cp:revision>
  <dcterms:created xsi:type="dcterms:W3CDTF">2023-10-04T10:39:05Z</dcterms:created>
  <dcterms:modified xsi:type="dcterms:W3CDTF">2023-10-04T10:49:06Z</dcterms:modified>
</cp:coreProperties>
</file>