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  <p:sldMasterId id="2147483701" r:id="rId2"/>
  </p:sldMasterIdLst>
  <p:notesMasterIdLst>
    <p:notesMasterId r:id="rId14"/>
  </p:notesMasterIdLst>
  <p:handoutMasterIdLst>
    <p:handoutMasterId r:id="rId15"/>
  </p:handoutMasterIdLst>
  <p:sldIdLst>
    <p:sldId id="262" r:id="rId3"/>
    <p:sldId id="282" r:id="rId4"/>
    <p:sldId id="287" r:id="rId5"/>
    <p:sldId id="264" r:id="rId6"/>
    <p:sldId id="283" r:id="rId7"/>
    <p:sldId id="288" r:id="rId8"/>
    <p:sldId id="260" r:id="rId9"/>
    <p:sldId id="284" r:id="rId10"/>
    <p:sldId id="289" r:id="rId11"/>
    <p:sldId id="285" r:id="rId12"/>
    <p:sldId id="286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B4615"/>
    <a:srgbClr val="1180C4"/>
    <a:srgbClr val="B7C6CE"/>
    <a:srgbClr val="F6F8FD"/>
    <a:srgbClr val="11659F"/>
    <a:srgbClr val="F2F5FC"/>
    <a:srgbClr val="117CC1"/>
    <a:srgbClr val="636466"/>
    <a:srgbClr val="0A659F"/>
    <a:srgbClr val="1BBEF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838" autoAdjust="0"/>
    <p:restoredTop sz="94249" autoAdjust="0"/>
  </p:normalViewPr>
  <p:slideViewPr>
    <p:cSldViewPr snapToGrid="0">
      <p:cViewPr varScale="1">
        <p:scale>
          <a:sx n="114" d="100"/>
          <a:sy n="114" d="100"/>
        </p:scale>
        <p:origin x="366" y="16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50" d="100"/>
        <a:sy n="1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4" d="100"/>
          <a:sy n="84" d="100"/>
        </p:scale>
        <p:origin x="3828" y="9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8.xml"/><Relationship Id="rId19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BE2B467F-CD28-44DA-9D0A-EB6F2DF4DD47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1E3734F-F2B8-4963-BF6B-422051BC824D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8D1A4F7-85C0-4C39-9DB0-3770A7945AEB}" type="datetimeFigureOut">
              <a:rPr lang="en-US" smtClean="0"/>
              <a:t>10/9/2023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BDC767-27BC-431B-97F9-E19E4E8D660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4AD48C-13DE-4C7B-885A-09140D0515C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F532EC2-33C0-40F1-8F2A-EFCE365F58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572589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3D60C6E-EBEF-47ED-A33F-0861FCE885F7}" type="datetimeFigureOut">
              <a:rPr lang="en-US" smtClean="0"/>
              <a:t>10/9/2023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3C0CE4-C608-40AD-8998-4CF4DB8727FD}" type="slidenum">
              <a:rPr lang="en-US" smtClean="0"/>
              <a:t>‹#›</a:t>
            </a:fld>
            <a:endParaRPr lang="en-US"/>
          </a:p>
        </p:txBody>
      </p:sp>
      <p:sp>
        <p:nvSpPr>
          <p:cNvPr id="8" name="Header Placeholder 7">
            <a:extLst>
              <a:ext uri="{FF2B5EF4-FFF2-40B4-BE49-F238E27FC236}">
                <a16:creationId xmlns:a16="http://schemas.microsoft.com/office/drawing/2014/main" id="{F8E633D2-4032-487E-8C9E-DCA3263BDD7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92377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ster-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10" name="Date Placeholder 3">
            <a:extLst>
              <a:ext uri="{FF2B5EF4-FFF2-40B4-BE49-F238E27FC236}">
                <a16:creationId xmlns:a16="http://schemas.microsoft.com/office/drawing/2014/main" id="{684B2F27-FE3C-3C73-B0E1-8FBB2D5862F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 b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s-CO" dirty="0"/>
              <a:t>4.1-1</a:t>
            </a:r>
            <a:endParaRPr lang="en-US" dirty="0"/>
          </a:p>
        </p:txBody>
      </p:sp>
      <p:sp>
        <p:nvSpPr>
          <p:cNvPr id="2" name="Text Placeholder 2">
            <a:extLst>
              <a:ext uri="{FF2B5EF4-FFF2-40B4-BE49-F238E27FC236}">
                <a16:creationId xmlns:a16="http://schemas.microsoft.com/office/drawing/2014/main" id="{8A4258C3-E67F-553F-2F98-420FF167CE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111930" y="1815363"/>
            <a:ext cx="8461488" cy="410080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/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ster-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1616825" y="6236208"/>
            <a:ext cx="5901189" cy="320040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10" name="Isosceles Triangle 9">
            <a:extLst>
              <a:ext uri="{FF2B5EF4-FFF2-40B4-BE49-F238E27FC236}">
                <a16:creationId xmlns:a16="http://schemas.microsoft.com/office/drawing/2014/main" id="{9EC7E81D-9EE6-04A6-BA35-C66BFA285A96}"/>
              </a:ext>
            </a:extLst>
          </p:cNvPr>
          <p:cNvSpPr/>
          <p:nvPr userDrawn="1"/>
        </p:nvSpPr>
        <p:spPr>
          <a:xfrm rot="5400000">
            <a:off x="2209138" y="2054083"/>
            <a:ext cx="160831" cy="138648"/>
          </a:xfrm>
          <a:prstGeom prst="triangle">
            <a:avLst/>
          </a:prstGeom>
          <a:solidFill>
            <a:srgbClr val="0A65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Date Placeholder 3">
            <a:extLst>
              <a:ext uri="{FF2B5EF4-FFF2-40B4-BE49-F238E27FC236}">
                <a16:creationId xmlns:a16="http://schemas.microsoft.com/office/drawing/2014/main" id="{BB65848E-6EC8-E363-226B-EDB116F99D8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 b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s-CO" dirty="0"/>
              <a:t>4.1-1</a:t>
            </a:r>
            <a:endParaRPr lang="en-US" dirty="0"/>
          </a:p>
        </p:txBody>
      </p:sp>
      <p:sp>
        <p:nvSpPr>
          <p:cNvPr id="5" name="Text Placeholder 2">
            <a:extLst>
              <a:ext uri="{FF2B5EF4-FFF2-40B4-BE49-F238E27FC236}">
                <a16:creationId xmlns:a16="http://schemas.microsoft.com/office/drawing/2014/main" id="{91141E73-8C43-DF73-3204-F54DECA86870}"/>
              </a:ext>
            </a:extLst>
          </p:cNvPr>
          <p:cNvSpPr>
            <a:spLocks noGrp="1"/>
          </p:cNvSpPr>
          <p:nvPr>
            <p:ph idx="1" hasCustomPrompt="1"/>
          </p:nvPr>
        </p:nvSpPr>
        <p:spPr>
          <a:xfrm>
            <a:off x="2429690" y="1815363"/>
            <a:ext cx="8143727" cy="410080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ts val="4000"/>
              </a:lnSpc>
              <a:spcBef>
                <a:spcPts val="0"/>
              </a:spcBef>
              <a:spcAft>
                <a:spcPts val="0"/>
              </a:spcAft>
              <a:buClr>
                <a:srgbClr val="9BAFB5"/>
              </a:buClr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endParaRPr kumimoji="0" lang="en-US" sz="28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lvl="0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511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ster-B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2" name="Date Placeholder 3">
            <a:extLst>
              <a:ext uri="{FF2B5EF4-FFF2-40B4-BE49-F238E27FC236}">
                <a16:creationId xmlns:a16="http://schemas.microsoft.com/office/drawing/2014/main" id="{9FEF56BD-9CC5-B460-E06C-AC0F4E10DFF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 b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s-CO" dirty="0"/>
              <a:t>4.1-1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37224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ster-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10" name="Date Placeholder 3">
            <a:extLst>
              <a:ext uri="{FF2B5EF4-FFF2-40B4-BE49-F238E27FC236}">
                <a16:creationId xmlns:a16="http://schemas.microsoft.com/office/drawing/2014/main" id="{684B2F27-FE3C-3C73-B0E1-8FBB2D5862F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 b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s-CO" dirty="0"/>
              <a:t>4.1-1</a:t>
            </a:r>
            <a:endParaRPr lang="en-US" dirty="0"/>
          </a:p>
        </p:txBody>
      </p:sp>
      <p:sp>
        <p:nvSpPr>
          <p:cNvPr id="2" name="Text Placeholder 2">
            <a:extLst>
              <a:ext uri="{FF2B5EF4-FFF2-40B4-BE49-F238E27FC236}">
                <a16:creationId xmlns:a16="http://schemas.microsoft.com/office/drawing/2014/main" id="{8A4258C3-E67F-553F-2F98-420FF167CE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111930" y="1815363"/>
            <a:ext cx="8461488" cy="410080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/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52152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ster-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1616825" y="6236208"/>
            <a:ext cx="5901189" cy="320040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10" name="Isosceles Triangle 9">
            <a:extLst>
              <a:ext uri="{FF2B5EF4-FFF2-40B4-BE49-F238E27FC236}">
                <a16:creationId xmlns:a16="http://schemas.microsoft.com/office/drawing/2014/main" id="{9EC7E81D-9EE6-04A6-BA35-C66BFA285A96}"/>
              </a:ext>
            </a:extLst>
          </p:cNvPr>
          <p:cNvSpPr/>
          <p:nvPr userDrawn="1"/>
        </p:nvSpPr>
        <p:spPr>
          <a:xfrm rot="5400000">
            <a:off x="2209138" y="2054083"/>
            <a:ext cx="160831" cy="138648"/>
          </a:xfrm>
          <a:prstGeom prst="triangle">
            <a:avLst/>
          </a:prstGeom>
          <a:solidFill>
            <a:srgbClr val="0A65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Date Placeholder 3">
            <a:extLst>
              <a:ext uri="{FF2B5EF4-FFF2-40B4-BE49-F238E27FC236}">
                <a16:creationId xmlns:a16="http://schemas.microsoft.com/office/drawing/2014/main" id="{BB65848E-6EC8-E363-226B-EDB116F99D8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 b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s-CO" dirty="0"/>
              <a:t>4.1-1</a:t>
            </a:r>
            <a:endParaRPr lang="en-US" dirty="0"/>
          </a:p>
        </p:txBody>
      </p:sp>
      <p:sp>
        <p:nvSpPr>
          <p:cNvPr id="5" name="Text Placeholder 2">
            <a:extLst>
              <a:ext uri="{FF2B5EF4-FFF2-40B4-BE49-F238E27FC236}">
                <a16:creationId xmlns:a16="http://schemas.microsoft.com/office/drawing/2014/main" id="{91141E73-8C43-DF73-3204-F54DECA86870}"/>
              </a:ext>
            </a:extLst>
          </p:cNvPr>
          <p:cNvSpPr>
            <a:spLocks noGrp="1"/>
          </p:cNvSpPr>
          <p:nvPr>
            <p:ph idx="1" hasCustomPrompt="1"/>
          </p:nvPr>
        </p:nvSpPr>
        <p:spPr>
          <a:xfrm>
            <a:off x="2429690" y="1815363"/>
            <a:ext cx="8143727" cy="410080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ts val="4000"/>
              </a:lnSpc>
              <a:spcBef>
                <a:spcPts val="0"/>
              </a:spcBef>
              <a:spcAft>
                <a:spcPts val="0"/>
              </a:spcAft>
              <a:buClr>
                <a:srgbClr val="9BAFB5"/>
              </a:buClr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r>
              <a:rPr kumimoji="0" lang="en-US" sz="2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kumimoji="0" lang="en-US" sz="28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ins_txt</a:t>
            </a:r>
            <a:endParaRPr kumimoji="0" lang="en-US" sz="28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lvl="0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75819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ster-B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2" name="Date Placeholder 3">
            <a:extLst>
              <a:ext uri="{FF2B5EF4-FFF2-40B4-BE49-F238E27FC236}">
                <a16:creationId xmlns:a16="http://schemas.microsoft.com/office/drawing/2014/main" id="{9FEF56BD-9CC5-B460-E06C-AC0F4E10DFF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 b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s-CO" dirty="0"/>
              <a:t>4.1-1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25513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6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4DBB4A11-2872-3150-64EB-FA991114259E}"/>
              </a:ext>
            </a:extLst>
          </p:cNvPr>
          <p:cNvSpPr/>
          <p:nvPr userDrawn="1"/>
        </p:nvSpPr>
        <p:spPr>
          <a:xfrm>
            <a:off x="1523336" y="-3166"/>
            <a:ext cx="10667120" cy="731521"/>
          </a:xfrm>
          <a:prstGeom prst="rect">
            <a:avLst/>
          </a:prstGeom>
          <a:gradFill flip="none" rotWithShape="1">
            <a:gsLst>
              <a:gs pos="25000">
                <a:srgbClr val="1180C4"/>
              </a:gs>
              <a:gs pos="100000">
                <a:srgbClr val="1BBEF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111930" y="1815363"/>
            <a:ext cx="8461488" cy="410080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/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 b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s-CO" dirty="0"/>
              <a:t>4.1-1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s-CO" dirty="0"/>
              <a:t>© Vista </a:t>
            </a:r>
            <a:r>
              <a:rPr lang="es-CO" dirty="0" err="1"/>
              <a:t>Higher</a:t>
            </a:r>
            <a:r>
              <a:rPr lang="es-CO" dirty="0"/>
              <a:t> </a:t>
            </a:r>
            <a:r>
              <a:rPr lang="es-CO" dirty="0" err="1"/>
              <a:t>Learning</a:t>
            </a:r>
            <a:r>
              <a:rPr lang="es-CO" dirty="0"/>
              <a:t>, Inc. </a:t>
            </a:r>
            <a:r>
              <a:rPr lang="es-CO" dirty="0" err="1"/>
              <a:t>All</a:t>
            </a:r>
            <a:r>
              <a:rPr lang="es-CO" dirty="0"/>
              <a:t> </a:t>
            </a:r>
            <a:r>
              <a:rPr lang="es-CO" dirty="0" err="1"/>
              <a:t>rights</a:t>
            </a:r>
            <a:r>
              <a:rPr lang="es-CO" dirty="0"/>
              <a:t> </a:t>
            </a:r>
            <a:r>
              <a:rPr lang="es-CO" dirty="0" err="1"/>
              <a:t>reserved</a:t>
            </a:r>
            <a:r>
              <a:rPr lang="es-CO" dirty="0"/>
              <a:t>.</a:t>
            </a:r>
            <a:endParaRPr lang="en-US" dirty="0"/>
          </a:p>
        </p:txBody>
      </p:sp>
      <p:sp>
        <p:nvSpPr>
          <p:cNvPr id="11" name="TextBox 17">
            <a:extLst>
              <a:ext uri="{FF2B5EF4-FFF2-40B4-BE49-F238E27FC236}">
                <a16:creationId xmlns:a16="http://schemas.microsoft.com/office/drawing/2014/main" id="{DC1D3330-4016-4C70-9A02-260EAC629496}"/>
              </a:ext>
            </a:extLst>
          </p:cNvPr>
          <p:cNvSpPr txBox="1"/>
          <p:nvPr userDrawn="1"/>
        </p:nvSpPr>
        <p:spPr>
          <a:xfrm>
            <a:off x="1690421" y="884644"/>
            <a:ext cx="8882996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12750" indent="-412750"/>
            <a:r>
              <a:rPr lang="en-US" sz="2800" b="1" dirty="0">
                <a:solidFill>
                  <a:srgbClr val="1180C4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1. Discuss activities in the present</a:t>
            </a:r>
            <a:br>
              <a:rPr lang="en-US" sz="2800" b="1" dirty="0">
                <a:solidFill>
                  <a:srgbClr val="1180C4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400" b="1" dirty="0">
                <a:solidFill>
                  <a:srgbClr val="6364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Some </a:t>
            </a:r>
            <a:r>
              <a:rPr lang="en-US" sz="2400" b="1" i="1" dirty="0" err="1">
                <a:solidFill>
                  <a:srgbClr val="6364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</a:t>
            </a:r>
            <a:r>
              <a:rPr lang="en-US" sz="2400" b="1" dirty="0">
                <a:solidFill>
                  <a:srgbClr val="6364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-irregular verbs</a:t>
            </a:r>
            <a:endParaRPr lang="en-US" sz="2400" b="1" i="1" dirty="0">
              <a:solidFill>
                <a:srgbClr val="636466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" name="TextBox 17">
            <a:extLst>
              <a:ext uri="{FF2B5EF4-FFF2-40B4-BE49-F238E27FC236}">
                <a16:creationId xmlns:a16="http://schemas.microsoft.com/office/drawing/2014/main" id="{5F42954F-C850-4174-9997-FAFF49DEEEA4}"/>
              </a:ext>
            </a:extLst>
          </p:cNvPr>
          <p:cNvSpPr txBox="1"/>
          <p:nvPr userDrawn="1"/>
        </p:nvSpPr>
        <p:spPr>
          <a:xfrm>
            <a:off x="1703523" y="143580"/>
            <a:ext cx="461415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200" b="1" spc="100" baseline="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ASÍ SE FORMA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8" r:id="rId1"/>
    <p:sldLayoutId id="2147483700" r:id="rId2"/>
    <p:sldLayoutId id="2147483699" r:id="rId3"/>
  </p:sldLayoutIdLst>
  <p:hf sldNum="0"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b="1" kern="1200" cap="none" spc="0" baseline="0">
          <a:solidFill>
            <a:schemeClr val="bg1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0" indent="0" algn="l" defTabSz="914400" rtl="0" eaLnBrk="1" latinLnBrk="0" hangingPunct="1">
        <a:lnSpc>
          <a:spcPts val="4000"/>
        </a:lnSpc>
        <a:spcBef>
          <a:spcPts val="0"/>
        </a:spcBef>
        <a:buClr>
          <a:schemeClr val="accent2"/>
        </a:buClr>
        <a:buFont typeface="Arial" panose="020B0604020202020204" pitchFamily="34" charset="0"/>
        <a:buNone/>
        <a:defRPr sz="2800" kern="1200">
          <a:ln>
            <a:noFill/>
          </a:ln>
          <a:solidFill>
            <a:schemeClr val="tx1"/>
          </a:solidFill>
          <a:effectLst/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4DBB4A11-2872-3150-64EB-FA991114259E}"/>
              </a:ext>
            </a:extLst>
          </p:cNvPr>
          <p:cNvSpPr/>
          <p:nvPr userDrawn="1"/>
        </p:nvSpPr>
        <p:spPr>
          <a:xfrm>
            <a:off x="1523336" y="-3166"/>
            <a:ext cx="10667120" cy="731521"/>
          </a:xfrm>
          <a:prstGeom prst="rect">
            <a:avLst/>
          </a:prstGeom>
          <a:gradFill flip="none" rotWithShape="1">
            <a:gsLst>
              <a:gs pos="25000">
                <a:srgbClr val="1180C4"/>
              </a:gs>
              <a:gs pos="100000">
                <a:srgbClr val="1BBEF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111930" y="1815363"/>
            <a:ext cx="8461488" cy="410080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/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r>
              <a:rPr lang="en-US" dirty="0"/>
              <a:t> </a:t>
            </a:r>
            <a:r>
              <a:rPr lang="en-US" dirty="0" err="1"/>
              <a:t>ins_txt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 b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s-CO" dirty="0"/>
              <a:t>4.1-1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s-CO" dirty="0"/>
              <a:t>© Vista </a:t>
            </a:r>
            <a:r>
              <a:rPr lang="es-CO" dirty="0" err="1"/>
              <a:t>Higher</a:t>
            </a:r>
            <a:r>
              <a:rPr lang="es-CO" dirty="0"/>
              <a:t> </a:t>
            </a:r>
            <a:r>
              <a:rPr lang="es-CO" dirty="0" err="1"/>
              <a:t>Learning</a:t>
            </a:r>
            <a:r>
              <a:rPr lang="es-CO" dirty="0"/>
              <a:t>, Inc. </a:t>
            </a:r>
            <a:r>
              <a:rPr lang="es-CO" dirty="0" err="1"/>
              <a:t>All</a:t>
            </a:r>
            <a:r>
              <a:rPr lang="es-CO" dirty="0"/>
              <a:t> </a:t>
            </a:r>
            <a:r>
              <a:rPr lang="es-CO" dirty="0" err="1"/>
              <a:t>rights</a:t>
            </a:r>
            <a:r>
              <a:rPr lang="es-CO" dirty="0"/>
              <a:t> </a:t>
            </a:r>
            <a:r>
              <a:rPr lang="es-CO" dirty="0" err="1"/>
              <a:t>reserved</a:t>
            </a:r>
            <a:r>
              <a:rPr lang="es-CO" dirty="0"/>
              <a:t>.</a:t>
            </a:r>
            <a:endParaRPr lang="en-US" dirty="0"/>
          </a:p>
        </p:txBody>
      </p:sp>
      <p:sp>
        <p:nvSpPr>
          <p:cNvPr id="11" name="TextBox 17">
            <a:extLst>
              <a:ext uri="{FF2B5EF4-FFF2-40B4-BE49-F238E27FC236}">
                <a16:creationId xmlns:a16="http://schemas.microsoft.com/office/drawing/2014/main" id="{DC1D3330-4016-4C70-9A02-260EAC629496}"/>
              </a:ext>
            </a:extLst>
          </p:cNvPr>
          <p:cNvSpPr txBox="1"/>
          <p:nvPr userDrawn="1"/>
        </p:nvSpPr>
        <p:spPr>
          <a:xfrm>
            <a:off x="1690421" y="884644"/>
            <a:ext cx="8882996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12750" indent="-412750"/>
            <a:r>
              <a:rPr lang="en-US" sz="2800" b="1" dirty="0">
                <a:solidFill>
                  <a:srgbClr val="1180C4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1. Discuss activities in the present</a:t>
            </a:r>
            <a:br>
              <a:rPr lang="en-US" sz="2800" b="1" dirty="0">
                <a:solidFill>
                  <a:srgbClr val="1180C4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400" b="1" dirty="0">
                <a:solidFill>
                  <a:srgbClr val="6364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Additional </a:t>
            </a:r>
            <a:r>
              <a:rPr lang="en-US" sz="2400" b="1" i="1" dirty="0" err="1">
                <a:solidFill>
                  <a:srgbClr val="6364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</a:t>
            </a:r>
            <a:r>
              <a:rPr lang="en-US" sz="2400" b="1" dirty="0">
                <a:solidFill>
                  <a:srgbClr val="6364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-irregular verbs</a:t>
            </a:r>
            <a:endParaRPr lang="en-US" sz="2400" b="1" i="1" dirty="0">
              <a:solidFill>
                <a:srgbClr val="636466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" name="TextBox 17">
            <a:extLst>
              <a:ext uri="{FF2B5EF4-FFF2-40B4-BE49-F238E27FC236}">
                <a16:creationId xmlns:a16="http://schemas.microsoft.com/office/drawing/2014/main" id="{5F42954F-C850-4174-9997-FAFF49DEEEA4}"/>
              </a:ext>
            </a:extLst>
          </p:cNvPr>
          <p:cNvSpPr txBox="1"/>
          <p:nvPr userDrawn="1"/>
        </p:nvSpPr>
        <p:spPr>
          <a:xfrm>
            <a:off x="1703523" y="143580"/>
            <a:ext cx="461415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200" b="1" spc="100" baseline="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ASÍ SE FORMA</a:t>
            </a:r>
          </a:p>
        </p:txBody>
      </p:sp>
    </p:spTree>
    <p:extLst>
      <p:ext uri="{BB962C8B-B14F-4D97-AF65-F5344CB8AC3E}">
        <p14:creationId xmlns:p14="http://schemas.microsoft.com/office/powerpoint/2010/main" val="27009079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2" r:id="rId1"/>
    <p:sldLayoutId id="2147483703" r:id="rId2"/>
    <p:sldLayoutId id="2147483704" r:id="rId3"/>
  </p:sldLayoutIdLst>
  <p:hf sldNum="0"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b="1" kern="1200" cap="none" spc="0" baseline="0">
          <a:solidFill>
            <a:schemeClr val="bg1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0" indent="0" algn="l" defTabSz="914400" rtl="0" eaLnBrk="1" latinLnBrk="0" hangingPunct="1">
        <a:lnSpc>
          <a:spcPts val="4000"/>
        </a:lnSpc>
        <a:spcBef>
          <a:spcPts val="0"/>
        </a:spcBef>
        <a:buClr>
          <a:schemeClr val="accent2"/>
        </a:buClr>
        <a:buFont typeface="Arial" panose="020B0604020202020204" pitchFamily="34" charset="0"/>
        <a:buNone/>
        <a:defRPr sz="2800" kern="1200">
          <a:ln>
            <a:noFill/>
          </a:ln>
          <a:solidFill>
            <a:schemeClr val="tx1"/>
          </a:solidFill>
          <a:effectLst/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ie de página 1">
            <a:extLst>
              <a:ext uri="{FF2B5EF4-FFF2-40B4-BE49-F238E27FC236}">
                <a16:creationId xmlns:a16="http://schemas.microsoft.com/office/drawing/2014/main" id="{3F6B36E7-918E-20C1-50B6-C53BB2FFA6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E3EEC4C8-506D-CC91-41D1-5CA5FDF3B9E1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s-CO" dirty="0"/>
              <a:t>5.1-1</a:t>
            </a:r>
            <a:endParaRPr lang="en-US" dirty="0"/>
          </a:p>
        </p:txBody>
      </p:sp>
      <p:sp>
        <p:nvSpPr>
          <p:cNvPr id="5" name="Text Placeholder 2">
            <a:extLst>
              <a:ext uri="{FF2B5EF4-FFF2-40B4-BE49-F238E27FC236}">
                <a16:creationId xmlns:a16="http://schemas.microsoft.com/office/drawing/2014/main" id="{0AC1787D-5B23-3136-E066-2222AECCEADE}"/>
              </a:ext>
            </a:extLst>
          </p:cNvPr>
          <p:cNvSpPr txBox="1">
            <a:spLocks/>
          </p:cNvSpPr>
          <p:nvPr/>
        </p:nvSpPr>
        <p:spPr>
          <a:xfrm>
            <a:off x="2094512" y="1728273"/>
            <a:ext cx="8461488" cy="32002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r>
              <a:rPr lang="en-US" sz="2400" b="1" i="1" dirty="0">
                <a:solidFill>
                  <a:srgbClr val="636466"/>
                </a:solidFill>
              </a:rPr>
              <a:t>Saber</a:t>
            </a:r>
            <a:r>
              <a:rPr lang="en-US" sz="2400" b="1" dirty="0">
                <a:solidFill>
                  <a:srgbClr val="636466"/>
                </a:solidFill>
              </a:rPr>
              <a:t> and </a:t>
            </a:r>
            <a:r>
              <a:rPr lang="en-US" sz="2400" b="1" i="1" dirty="0" err="1">
                <a:solidFill>
                  <a:srgbClr val="636466"/>
                </a:solidFill>
              </a:rPr>
              <a:t>conocer</a:t>
            </a:r>
            <a:endParaRPr lang="en-US" sz="2400" b="1" i="1" dirty="0">
              <a:solidFill>
                <a:srgbClr val="636466"/>
              </a:solidFill>
            </a:endParaRPr>
          </a:p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endParaRPr lang="en-US" sz="1800" b="1" dirty="0">
              <a:solidFill>
                <a:srgbClr val="636466"/>
              </a:solidFill>
            </a:endParaRPr>
          </a:p>
        </p:txBody>
      </p:sp>
      <p:sp>
        <p:nvSpPr>
          <p:cNvPr id="17" name="Título 16">
            <a:extLst>
              <a:ext uri="{FF2B5EF4-FFF2-40B4-BE49-F238E27FC236}">
                <a16:creationId xmlns:a16="http://schemas.microsoft.com/office/drawing/2014/main" id="{19AFE9D7-E341-6583-4D94-D162E867A073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8200" y="-1325563"/>
            <a:ext cx="10515600" cy="1325563"/>
          </a:xfrm>
          <a:prstGeom prst="rect">
            <a:avLst/>
          </a:prstGeom>
        </p:spPr>
        <p:txBody>
          <a:bodyPr anchor="b"/>
          <a:lstStyle/>
          <a:p>
            <a:r>
              <a:rPr lang="en-US" dirty="0"/>
              <a:t>1. Discuss activities in the present</a:t>
            </a:r>
            <a:endParaRPr lang="es-CO" dirty="0"/>
          </a:p>
        </p:txBody>
      </p:sp>
      <p:sp>
        <p:nvSpPr>
          <p:cNvPr id="22" name="Text Placeholder 2">
            <a:extLst>
              <a:ext uri="{FF2B5EF4-FFF2-40B4-BE49-F238E27FC236}">
                <a16:creationId xmlns:a16="http://schemas.microsoft.com/office/drawing/2014/main" id="{0AC1787D-5B23-3136-E066-2222AECCEADE}"/>
              </a:ext>
            </a:extLst>
          </p:cNvPr>
          <p:cNvSpPr txBox="1">
            <a:spLocks/>
          </p:cNvSpPr>
          <p:nvPr/>
        </p:nvSpPr>
        <p:spPr>
          <a:xfrm>
            <a:off x="2111930" y="2256770"/>
            <a:ext cx="8461488" cy="89408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r>
              <a:rPr lang="en-US" sz="1800" dirty="0"/>
              <a:t>Read and listen to this text and observe the use of the verbs </a:t>
            </a:r>
            <a:r>
              <a:rPr lang="en-US" sz="1800" b="1" dirty="0"/>
              <a:t>saber</a:t>
            </a:r>
            <a:r>
              <a:rPr lang="en-US" sz="1800" dirty="0"/>
              <a:t> and </a:t>
            </a:r>
            <a:r>
              <a:rPr lang="en-US" sz="1800" b="1" dirty="0" err="1"/>
              <a:t>conocer</a:t>
            </a:r>
            <a:r>
              <a:rPr lang="en-US" sz="1800" dirty="0"/>
              <a:t>. What meaning do they convey? Can you identify the contexts where each one is used? Do you notice any forms that do not fit other verb patterns you know?</a:t>
            </a:r>
          </a:p>
        </p:txBody>
      </p:sp>
      <p:graphicFrame>
        <p:nvGraphicFramePr>
          <p:cNvPr id="24" name="Tabla 19">
            <a:extLst>
              <a:ext uri="{FF2B5EF4-FFF2-40B4-BE49-F238E27FC236}">
                <a16:creationId xmlns:a16="http://schemas.microsoft.com/office/drawing/2014/main" id="{785818E7-FE77-F6FC-CBD8-4C92A0C265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8293824"/>
              </p:ext>
            </p:extLst>
          </p:nvPr>
        </p:nvGraphicFramePr>
        <p:xfrm>
          <a:off x="2238375" y="3402873"/>
          <a:ext cx="8229328" cy="26441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29328">
                  <a:extLst>
                    <a:ext uri="{9D8B030D-6E8A-4147-A177-3AD203B41FA5}">
                      <a16:colId xmlns:a16="http://schemas.microsoft.com/office/drawing/2014/main" val="2650732136"/>
                    </a:ext>
                  </a:extLst>
                </a:gridCol>
              </a:tblGrid>
              <a:tr h="2048298">
                <a:tc>
                  <a:txBody>
                    <a:bodyPr/>
                    <a:lstStyle/>
                    <a:p>
                      <a:pPr marL="190500" indent="-190500">
                        <a:lnSpc>
                          <a:spcPts val="2200"/>
                        </a:lnSpc>
                        <a:spcAft>
                          <a:spcPts val="400"/>
                        </a:spcAft>
                      </a:pPr>
                      <a:r>
                        <a:rPr lang="es-ES" sz="1800" b="1" dirty="0">
                          <a:solidFill>
                            <a:srgbClr val="11659F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Magali: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¿</a:t>
                      </a:r>
                      <a:r>
                        <a:rPr lang="es-ES" sz="1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Conoces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Brooklyn? ¿</a:t>
                      </a:r>
                      <a:r>
                        <a:rPr lang="es-ES" sz="1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Sabes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que allí viven muchos hispanos de Puerto Rico y la República Dominicana?</a:t>
                      </a:r>
                    </a:p>
                    <a:p>
                      <a:pPr marL="190500" indent="-190500">
                        <a:lnSpc>
                          <a:spcPts val="2200"/>
                        </a:lnSpc>
                        <a:spcAft>
                          <a:spcPts val="400"/>
                        </a:spcAft>
                      </a:pPr>
                      <a:r>
                        <a:rPr lang="es-ES" sz="1800" b="1" dirty="0">
                          <a:solidFill>
                            <a:srgbClr val="11659F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Ángel: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Sí, ya lo </a:t>
                      </a:r>
                      <a:r>
                        <a:rPr lang="es-ES" sz="1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sé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. ¿Y tú </a:t>
                      </a:r>
                      <a:r>
                        <a:rPr lang="es-ES" sz="1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sabes 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dónde viven muchos hispanos de descendencia cubana? En Florida, especialmente en Miami.</a:t>
                      </a:r>
                    </a:p>
                    <a:p>
                      <a:pPr marL="190500" indent="-190500">
                        <a:lnSpc>
                          <a:spcPts val="2200"/>
                        </a:lnSpc>
                        <a:spcAft>
                          <a:spcPts val="400"/>
                        </a:spcAft>
                      </a:pPr>
                      <a:r>
                        <a:rPr lang="es-ES" sz="1800" b="1" dirty="0">
                          <a:solidFill>
                            <a:srgbClr val="11659F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Magali: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Claro (</a:t>
                      </a:r>
                      <a:r>
                        <a:rPr lang="es-ES" sz="1800" b="0" i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Of </a:t>
                      </a:r>
                      <a:r>
                        <a:rPr lang="es-ES" sz="1800" b="0" i="1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course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). ¿</a:t>
                      </a:r>
                      <a:r>
                        <a:rPr lang="es-ES" sz="1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Sabes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quién vive en Miami? Mi prima Mirta, </a:t>
                      </a:r>
                      <a:b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una chica muy bonita, que </a:t>
                      </a:r>
                      <a:r>
                        <a:rPr lang="es-ES" sz="1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sabe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bailar muy bien.</a:t>
                      </a:r>
                    </a:p>
                    <a:p>
                      <a:pPr marL="190500" indent="-190500">
                        <a:lnSpc>
                          <a:spcPts val="2200"/>
                        </a:lnSpc>
                        <a:spcAft>
                          <a:spcPts val="400"/>
                        </a:spcAft>
                      </a:pPr>
                      <a:r>
                        <a:rPr lang="es-ES" sz="1800" b="1" dirty="0">
                          <a:solidFill>
                            <a:srgbClr val="11659F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Ángel: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Pues no </a:t>
                      </a:r>
                      <a:r>
                        <a:rPr lang="es-ES" sz="1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conozco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a tu prima, pero ¡me gustaría mucho </a:t>
                      </a:r>
                      <a:r>
                        <a:rPr lang="es-ES" sz="1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conocer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la </a:t>
                      </a:r>
                      <a:b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</a:t>
                      </a:r>
                      <a:r>
                        <a:rPr lang="es-ES" sz="1800" b="0" i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s-ES" sz="1800" b="0" i="1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would</a:t>
                      </a:r>
                      <a:r>
                        <a:rPr lang="es-ES" sz="1800" b="0" i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es-ES" sz="1800" b="0" i="1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like</a:t>
                      </a:r>
                      <a:r>
                        <a:rPr lang="es-ES" sz="1800" b="0" i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to </a:t>
                      </a:r>
                      <a:r>
                        <a:rPr lang="es-ES" sz="1800" b="0" i="1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meet</a:t>
                      </a:r>
                      <a:r>
                        <a:rPr lang="es-ES" sz="1800" b="0" i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es-ES" sz="1800" b="0" i="1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her</a:t>
                      </a:r>
                      <a:r>
                        <a:rPr lang="es-ES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)!</a:t>
                      </a: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37160" marR="137160" marT="137160" marB="137160">
                    <a:lnL w="381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5F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075914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0080141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B4F2374F-9091-8C36-C89D-6130A4E0DC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7C7A85-C08A-45E2-0273-71413380CE66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s-CO" dirty="0"/>
              <a:t>5.1-7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C1479AE-4F08-CB24-525A-4DA741BFE7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ts val="2400"/>
              </a:lnSpc>
            </a:pPr>
            <a:r>
              <a:rPr lang="en-US" sz="1800" dirty="0"/>
              <a:t>     There is usually a difference in meaning between these pairs of verbs:</a:t>
            </a:r>
          </a:p>
        </p:txBody>
      </p:sp>
      <p:graphicFrame>
        <p:nvGraphicFramePr>
          <p:cNvPr id="6" name="Tabla 6">
            <a:extLst>
              <a:ext uri="{FF2B5EF4-FFF2-40B4-BE49-F238E27FC236}">
                <a16:creationId xmlns:a16="http://schemas.microsoft.com/office/drawing/2014/main" id="{EA3D8ECA-3898-34A9-2CC8-E8A2721D622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219740"/>
              </p:ext>
            </p:extLst>
          </p:nvPr>
        </p:nvGraphicFramePr>
        <p:xfrm>
          <a:off x="2492200" y="2254982"/>
          <a:ext cx="7141845" cy="137658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1461770809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1884032509"/>
                    </a:ext>
                  </a:extLst>
                </a:gridCol>
                <a:gridCol w="3667125">
                  <a:extLst>
                    <a:ext uri="{9D8B030D-6E8A-4147-A177-3AD203B41FA5}">
                      <a16:colId xmlns:a16="http://schemas.microsoft.com/office/drawing/2014/main" val="2623476073"/>
                    </a:ext>
                  </a:extLst>
                </a:gridCol>
              </a:tblGrid>
              <a:tr h="726343">
                <a:tc>
                  <a:txBody>
                    <a:bodyPr/>
                    <a:lstStyle/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s-ES" sz="16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oír </a:t>
                      </a:r>
                    </a:p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s-ES" sz="16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escuchar</a:t>
                      </a:r>
                      <a:endParaRPr lang="es-CO" sz="16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s-CO" sz="1600" b="0" i="1" kern="120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</a:t>
                      </a:r>
                      <a:r>
                        <a:rPr lang="es-CO" sz="16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s-CO" sz="1600" b="0" i="1" kern="120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hear</a:t>
                      </a:r>
                      <a:endParaRPr lang="es-CO" sz="1600" b="0" i="1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s-CO" sz="1600" b="0" i="1" kern="120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</a:t>
                      </a:r>
                      <a:r>
                        <a:rPr lang="es-CO" sz="16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listen</a:t>
                      </a: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s-ES" sz="16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No </a:t>
                      </a:r>
                      <a:r>
                        <a:rPr lang="es-ES" sz="16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oigo</a:t>
                      </a:r>
                      <a:r>
                        <a:rPr lang="es-ES" sz="16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nada.</a:t>
                      </a:r>
                    </a:p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s-ES" sz="16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Escuchamos</a:t>
                      </a:r>
                      <a:r>
                        <a:rPr lang="es-ES" sz="16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al profesor con atención.</a:t>
                      </a:r>
                      <a:endParaRPr lang="es-CO" sz="16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9000218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ver</a:t>
                      </a:r>
                      <a:endParaRPr lang="en-US" sz="1600" b="1" i="0" u="none" strike="noStrike" kern="1200" baseline="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mirar</a:t>
                      </a:r>
                      <a:endParaRPr lang="es-CO" sz="16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n-US" sz="16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see</a:t>
                      </a:r>
                    </a:p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n-US" sz="16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watch, to look at</a:t>
                      </a:r>
                      <a:endParaRPr lang="es-CO" sz="1600" b="0" i="1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s-ES" sz="16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Veo </a:t>
                      </a:r>
                      <a:r>
                        <a:rPr lang="es-ES" sz="16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una pelota en la playa.</a:t>
                      </a:r>
                    </a:p>
                    <a:p>
                      <a:pPr>
                        <a:lnSpc>
                          <a:spcPts val="1900"/>
                        </a:lnSpc>
                        <a:spcAft>
                          <a:spcPts val="600"/>
                        </a:spcAft>
                      </a:pPr>
                      <a:r>
                        <a:rPr lang="es-ES" sz="16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Juan </a:t>
                      </a:r>
                      <a:r>
                        <a:rPr lang="es-ES" sz="16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mira </a:t>
                      </a:r>
                      <a:r>
                        <a:rPr lang="es-ES" sz="16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el partido de béisbol.</a:t>
                      </a:r>
                      <a:endParaRPr lang="es-CO" sz="16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9" name="Isosceles Triangle 8">
            <a:extLst>
              <a:ext uri="{FF2B5EF4-FFF2-40B4-BE49-F238E27FC236}">
                <a16:creationId xmlns:a16="http://schemas.microsoft.com/office/drawing/2014/main" id="{2B3A2457-15F4-F061-DB07-B1813D30DB0F}"/>
              </a:ext>
            </a:extLst>
          </p:cNvPr>
          <p:cNvSpPr/>
          <p:nvPr/>
        </p:nvSpPr>
        <p:spPr>
          <a:xfrm rot="5400000">
            <a:off x="2209138" y="1945362"/>
            <a:ext cx="160831" cy="138648"/>
          </a:xfrm>
          <a:prstGeom prst="triangle">
            <a:avLst/>
          </a:prstGeom>
          <a:solidFill>
            <a:srgbClr val="0A65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ítulo 10">
            <a:extLst>
              <a:ext uri="{FF2B5EF4-FFF2-40B4-BE49-F238E27FC236}">
                <a16:creationId xmlns:a16="http://schemas.microsoft.com/office/drawing/2014/main" id="{20DFBED0-2FD0-5815-1721-A76EB1356FD0}"/>
              </a:ext>
            </a:extLst>
          </p:cNvPr>
          <p:cNvSpPr txBox="1">
            <a:spLocks/>
          </p:cNvSpPr>
          <p:nvPr/>
        </p:nvSpPr>
        <p:spPr>
          <a:xfrm>
            <a:off x="838200" y="-1325563"/>
            <a:ext cx="10515600" cy="1325563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b="1" kern="1200" cap="none" spc="0" baseline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1. Discuss activities in the present</a:t>
            </a:r>
            <a:endParaRPr lang="es-CO" dirty="0"/>
          </a:p>
        </p:txBody>
      </p:sp>
      <p:sp>
        <p:nvSpPr>
          <p:cNvPr id="12" name="Text Placeholder 2">
            <a:extLst>
              <a:ext uri="{FF2B5EF4-FFF2-40B4-BE49-F238E27FC236}">
                <a16:creationId xmlns:a16="http://schemas.microsoft.com/office/drawing/2014/main" id="{0AC1787D-5B23-3136-E066-2222AECCEADE}"/>
              </a:ext>
            </a:extLst>
          </p:cNvPr>
          <p:cNvSpPr txBox="1">
            <a:spLocks/>
          </p:cNvSpPr>
          <p:nvPr/>
        </p:nvSpPr>
        <p:spPr>
          <a:xfrm>
            <a:off x="2111930" y="3749734"/>
            <a:ext cx="7622620" cy="61187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</a:pPr>
            <a:r>
              <a:rPr lang="en-US" sz="1800" dirty="0"/>
              <a:t>But many Spanish speakers use </a:t>
            </a:r>
            <a:r>
              <a:rPr lang="en-US" sz="1800" b="1" dirty="0" err="1"/>
              <a:t>oír</a:t>
            </a:r>
            <a:r>
              <a:rPr lang="en-US" sz="1800" b="1" dirty="0"/>
              <a:t> </a:t>
            </a:r>
            <a:r>
              <a:rPr lang="en-US" sz="1800" dirty="0"/>
              <a:t>to mean </a:t>
            </a:r>
            <a:r>
              <a:rPr lang="en-US" sz="1800" i="1" dirty="0"/>
              <a:t>to listen to </a:t>
            </a:r>
            <a:r>
              <a:rPr lang="en-US" sz="1800" dirty="0"/>
              <a:t>with music or </a:t>
            </a:r>
            <a:br>
              <a:rPr lang="en-US" sz="1800" dirty="0"/>
            </a:br>
            <a:r>
              <a:rPr lang="en-US" sz="1800" dirty="0"/>
              <a:t>the radio, and </a:t>
            </a:r>
            <a:r>
              <a:rPr lang="en-US" sz="1800" b="1" dirty="0" err="1"/>
              <a:t>ver</a:t>
            </a:r>
            <a:r>
              <a:rPr lang="en-US" sz="1800" b="1" dirty="0"/>
              <a:t> </a:t>
            </a:r>
            <a:r>
              <a:rPr lang="en-US" sz="1800" dirty="0"/>
              <a:t>to mean </a:t>
            </a:r>
            <a:r>
              <a:rPr lang="en-US" sz="1800" i="1" dirty="0"/>
              <a:t>to watch </a:t>
            </a:r>
            <a:r>
              <a:rPr lang="en-US" sz="1800" dirty="0"/>
              <a:t>with TV or a movie.</a:t>
            </a:r>
          </a:p>
        </p:txBody>
      </p:sp>
      <p:graphicFrame>
        <p:nvGraphicFramePr>
          <p:cNvPr id="13" name="Tabla 6">
            <a:extLst>
              <a:ext uri="{FF2B5EF4-FFF2-40B4-BE49-F238E27FC236}">
                <a16:creationId xmlns:a16="http://schemas.microsoft.com/office/drawing/2014/main" id="{35E03042-E75B-CAF7-C638-981E97FA8C2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0147964"/>
              </p:ext>
            </p:extLst>
          </p:nvPr>
        </p:nvGraphicFramePr>
        <p:xfrm>
          <a:off x="2508069" y="4596562"/>
          <a:ext cx="7007406" cy="6710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39885">
                  <a:extLst>
                    <a:ext uri="{9D8B030D-6E8A-4147-A177-3AD203B41FA5}">
                      <a16:colId xmlns:a16="http://schemas.microsoft.com/office/drawing/2014/main" val="1461770809"/>
                    </a:ext>
                  </a:extLst>
                </a:gridCol>
                <a:gridCol w="3567521">
                  <a:extLst>
                    <a:ext uri="{9D8B030D-6E8A-4147-A177-3AD203B41FA5}">
                      <a16:colId xmlns:a16="http://schemas.microsoft.com/office/drawing/2014/main" val="1884032509"/>
                    </a:ext>
                  </a:extLst>
                </a:gridCol>
              </a:tblGrid>
              <a:tr h="513882">
                <a:tc>
                  <a:txBody>
                    <a:bodyPr/>
                    <a:lstStyle/>
                    <a:p>
                      <a:pPr>
                        <a:lnSpc>
                          <a:spcPts val="2400"/>
                        </a:lnSpc>
                        <a:spcAft>
                          <a:spcPts val="600"/>
                        </a:spcAft>
                      </a:pPr>
                      <a:r>
                        <a:rPr lang="es-ES" sz="16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Me gusta </a:t>
                      </a:r>
                      <a:r>
                        <a:rPr lang="es-ES" sz="16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oír</a:t>
                      </a:r>
                      <a:r>
                        <a:rPr lang="es-ES" sz="16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música cuando </a:t>
                      </a:r>
                      <a:br>
                        <a:rPr lang="es-ES" sz="16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</a:br>
                      <a:r>
                        <a:rPr lang="es-ES" sz="16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  hago ejercicio.</a:t>
                      </a:r>
                      <a:endParaRPr lang="es-CO" sz="16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2400"/>
                        </a:lnSpc>
                        <a:spcAft>
                          <a:spcPts val="600"/>
                        </a:spcAft>
                      </a:pPr>
                      <a:r>
                        <a:rPr lang="es-ES" sz="1600" b="0" i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Por las noches </a:t>
                      </a:r>
                      <a:r>
                        <a:rPr lang="es-ES" sz="1600" b="1" i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veo</a:t>
                      </a:r>
                      <a:r>
                        <a:rPr lang="es-ES" sz="1600" b="0" i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la tele o </a:t>
                      </a:r>
                      <a:br>
                        <a:rPr lang="es-ES" sz="1600" b="0" i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</a:br>
                      <a:r>
                        <a:rPr lang="es-ES" sz="1600" b="0" i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  una película</a:t>
                      </a:r>
                      <a:r>
                        <a:rPr lang="es-ES" sz="16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.</a:t>
                      </a:r>
                      <a:endParaRPr lang="es-CO" sz="1600" b="0" i="1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90002181"/>
                  </a:ext>
                </a:extLst>
              </a:tr>
            </a:tbl>
          </a:graphicData>
        </a:graphic>
      </p:graphicFrame>
      <p:sp>
        <p:nvSpPr>
          <p:cNvPr id="14" name="Rectangle: Top Corners Rounded 15">
            <a:extLst>
              <a:ext uri="{FF2B5EF4-FFF2-40B4-BE49-F238E27FC236}">
                <a16:creationId xmlns:a16="http://schemas.microsoft.com/office/drawing/2014/main" id="{1FBA54E4-116F-110D-2499-4A7B73F4A205}"/>
              </a:ext>
            </a:extLst>
          </p:cNvPr>
          <p:cNvSpPr/>
          <p:nvPr/>
        </p:nvSpPr>
        <p:spPr>
          <a:xfrm>
            <a:off x="9699800" y="1934269"/>
            <a:ext cx="1833575" cy="3790255"/>
          </a:xfrm>
          <a:prstGeom prst="round2SameRect">
            <a:avLst>
              <a:gd name="adj1" fmla="val 4423"/>
              <a:gd name="adj2" fmla="val 0"/>
            </a:avLst>
          </a:prstGeom>
          <a:gradFill flip="none" rotWithShape="1">
            <a:gsLst>
              <a:gs pos="25000">
                <a:srgbClr val="C4D4ED"/>
              </a:gs>
              <a:gs pos="100000">
                <a:srgbClr val="C4D4ED">
                  <a:alpha val="0"/>
                </a:srgb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marL="0" marR="0" lvl="0" indent="0" algn="ctr" defTabSz="914400" rtl="0" eaLnBrk="1" fontAlgn="auto" latinLnBrk="0" hangingPunct="1">
              <a:lnSpc>
                <a:spcPts val="2200"/>
              </a:lnSpc>
              <a:spcBef>
                <a:spcPts val="0"/>
              </a:spcBef>
              <a:spcAft>
                <a:spcPts val="30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rgbClr val="0A659F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¡</a:t>
            </a:r>
            <a:r>
              <a:rPr kumimoji="0" lang="en-US" sz="1400" b="1" i="0" u="none" strike="noStrike" kern="1200" cap="none" spc="0" normalizeH="0" baseline="0" noProof="0" dirty="0" err="1">
                <a:ln>
                  <a:noFill/>
                </a:ln>
                <a:solidFill>
                  <a:srgbClr val="0A659F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Atención</a:t>
            </a: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rgbClr val="0A659F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!</a:t>
            </a:r>
          </a:p>
          <a:p>
            <a:pPr marL="171450" indent="-171450">
              <a:lnSpc>
                <a:spcPts val="15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Think of the following verbs as the “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</a:t>
            </a:r>
            <a:r>
              <a:rPr lang="en-U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-go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verbs”—verbs whose 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forms end in </a:t>
            </a:r>
            <a:r>
              <a:rPr lang="en-U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-go: 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salir</a:t>
            </a:r>
            <a:r>
              <a:rPr lang="en-U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hacer</a:t>
            </a:r>
            <a:r>
              <a:rPr lang="en-U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traer</a:t>
            </a:r>
            <a:r>
              <a:rPr lang="en-U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poner</a:t>
            </a:r>
            <a:r>
              <a:rPr lang="en-U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oír</a:t>
            </a:r>
            <a:r>
              <a:rPr lang="en-U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tener</a:t>
            </a:r>
            <a:r>
              <a:rPr lang="en-U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venir</a:t>
            </a:r>
            <a:r>
              <a:rPr lang="en-U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and</a:t>
            </a:r>
            <a:r>
              <a:rPr lang="en-U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decir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171450" indent="-171450">
              <a:lnSpc>
                <a:spcPts val="1500"/>
              </a:lnSpc>
              <a:buFont typeface="Arial" panose="020B0604020202020204" pitchFamily="34" charset="0"/>
              <a:buChar char="•"/>
            </a:pPr>
            <a:endParaRPr lang="en-US" sz="14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71450" indent="-171450">
              <a:lnSpc>
                <a:spcPts val="15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verb 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traer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can imply an </a:t>
            </a:r>
            <a:b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end point where the speaker is </a:t>
            </a:r>
            <a:b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or will be. </a:t>
            </a:r>
            <a:b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¿</a:t>
            </a:r>
            <a:r>
              <a:rPr lang="en-US" sz="1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Vienes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 mi fiesta? Si </a:t>
            </a:r>
            <a:r>
              <a:rPr lang="en-US" sz="1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quieres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puedes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traer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una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bebida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kumimoji="0" lang="es-ES" sz="1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3953313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B4F2374F-9091-8C36-C89D-6130A4E0DC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7C7A85-C08A-45E2-0273-71413380CE66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s-CO"/>
              <a:t>5.1-8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C1479AE-4F08-CB24-525A-4DA741BFE7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411132" y="1815364"/>
            <a:ext cx="8461488" cy="912368"/>
          </a:xfrm>
        </p:spPr>
        <p:txBody>
          <a:bodyPr/>
          <a:lstStyle/>
          <a:p>
            <a:pPr>
              <a:lnSpc>
                <a:spcPts val="2400"/>
              </a:lnSpc>
            </a:pPr>
            <a:r>
              <a:rPr lang="en-US" sz="1800" dirty="0"/>
              <a:t>Note the contrast of the verbs </a:t>
            </a:r>
            <a:r>
              <a:rPr lang="en-US" sz="1800" b="1" dirty="0" err="1"/>
              <a:t>venir</a:t>
            </a:r>
            <a:r>
              <a:rPr lang="en-US" sz="1800" dirty="0"/>
              <a:t> and </a:t>
            </a:r>
            <a:r>
              <a:rPr lang="en-US" sz="1800" b="1" dirty="0" err="1"/>
              <a:t>ir</a:t>
            </a:r>
            <a:r>
              <a:rPr lang="en-US" sz="1800" dirty="0" err="1"/>
              <a:t>.</a:t>
            </a:r>
            <a:r>
              <a:rPr lang="en-US" sz="1800" dirty="0"/>
              <a:t> The verb </a:t>
            </a:r>
            <a:r>
              <a:rPr lang="en-US" sz="1800" b="1" dirty="0" err="1"/>
              <a:t>venir</a:t>
            </a:r>
            <a:r>
              <a:rPr lang="en-US" sz="1800" dirty="0"/>
              <a:t> implies a movement ending where the speaker is or will be. When the end point is a place different than where the speaker is, </a:t>
            </a:r>
            <a:r>
              <a:rPr lang="en-US" sz="1800" b="1" dirty="0" err="1"/>
              <a:t>ir</a:t>
            </a:r>
            <a:r>
              <a:rPr lang="en-US" sz="1800" dirty="0"/>
              <a:t> is used instead.</a:t>
            </a:r>
          </a:p>
        </p:txBody>
      </p:sp>
      <p:sp>
        <p:nvSpPr>
          <p:cNvPr id="9" name="Isosceles Triangle 8">
            <a:extLst>
              <a:ext uri="{FF2B5EF4-FFF2-40B4-BE49-F238E27FC236}">
                <a16:creationId xmlns:a16="http://schemas.microsoft.com/office/drawing/2014/main" id="{2B3A2457-15F4-F061-DB07-B1813D30DB0F}"/>
              </a:ext>
            </a:extLst>
          </p:cNvPr>
          <p:cNvSpPr/>
          <p:nvPr/>
        </p:nvSpPr>
        <p:spPr>
          <a:xfrm rot="5400000">
            <a:off x="2209138" y="1945362"/>
            <a:ext cx="160831" cy="138648"/>
          </a:xfrm>
          <a:prstGeom prst="triangle">
            <a:avLst/>
          </a:prstGeom>
          <a:solidFill>
            <a:srgbClr val="0A65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ítulo 10">
            <a:extLst>
              <a:ext uri="{FF2B5EF4-FFF2-40B4-BE49-F238E27FC236}">
                <a16:creationId xmlns:a16="http://schemas.microsoft.com/office/drawing/2014/main" id="{20DFBED0-2FD0-5815-1721-A76EB1356FD0}"/>
              </a:ext>
            </a:extLst>
          </p:cNvPr>
          <p:cNvSpPr txBox="1">
            <a:spLocks/>
          </p:cNvSpPr>
          <p:nvPr/>
        </p:nvSpPr>
        <p:spPr>
          <a:xfrm>
            <a:off x="838200" y="-1325563"/>
            <a:ext cx="10515600" cy="1325563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b="1" kern="1200" cap="none" spc="0" baseline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1. Discuss activities in the present</a:t>
            </a:r>
            <a:endParaRPr lang="es-CO" dirty="0"/>
          </a:p>
        </p:txBody>
      </p:sp>
      <p:graphicFrame>
        <p:nvGraphicFramePr>
          <p:cNvPr id="13" name="Tabla 6">
            <a:extLst>
              <a:ext uri="{FF2B5EF4-FFF2-40B4-BE49-F238E27FC236}">
                <a16:creationId xmlns:a16="http://schemas.microsoft.com/office/drawing/2014/main" id="{35E03042-E75B-CAF7-C638-981E97FA8C2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6690375"/>
              </p:ext>
            </p:extLst>
          </p:nvPr>
        </p:nvGraphicFramePr>
        <p:xfrm>
          <a:off x="2477405" y="2995220"/>
          <a:ext cx="8097770" cy="9123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26049">
                  <a:extLst>
                    <a:ext uri="{9D8B030D-6E8A-4147-A177-3AD203B41FA5}">
                      <a16:colId xmlns:a16="http://schemas.microsoft.com/office/drawing/2014/main" val="1461770809"/>
                    </a:ext>
                  </a:extLst>
                </a:gridCol>
                <a:gridCol w="3671721">
                  <a:extLst>
                    <a:ext uri="{9D8B030D-6E8A-4147-A177-3AD203B41FA5}">
                      <a16:colId xmlns:a16="http://schemas.microsoft.com/office/drawing/2014/main" val="1884032509"/>
                    </a:ext>
                  </a:extLst>
                </a:gridCol>
              </a:tblGrid>
              <a:tr h="513882">
                <a:tc>
                  <a:txBody>
                    <a:bodyPr/>
                    <a:lstStyle/>
                    <a:p>
                      <a:pPr>
                        <a:lnSpc>
                          <a:spcPts val="2000"/>
                        </a:lnSpc>
                        <a:spcAft>
                          <a:spcPts val="600"/>
                        </a:spcAft>
                      </a:pPr>
                      <a:r>
                        <a:rPr lang="es-ES" sz="16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Hay una fiesta esta noche. ¿Quieres </a:t>
                      </a:r>
                      <a:r>
                        <a:rPr lang="es-ES" sz="16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venir</a:t>
                      </a:r>
                      <a:r>
                        <a:rPr lang="es-ES" sz="16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?</a:t>
                      </a:r>
                    </a:p>
                    <a:p>
                      <a:pPr>
                        <a:lnSpc>
                          <a:spcPts val="2000"/>
                        </a:lnSpc>
                        <a:spcAft>
                          <a:spcPts val="600"/>
                        </a:spcAft>
                      </a:pPr>
                      <a:r>
                        <a:rPr lang="es-ES" sz="16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Hay una fiesta esta noche. ¿Quieres </a:t>
                      </a:r>
                      <a:r>
                        <a:rPr lang="es-ES" sz="16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ir</a:t>
                      </a:r>
                      <a:r>
                        <a:rPr lang="es-ES" sz="16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?</a:t>
                      </a:r>
                      <a:endParaRPr lang="es-CO" sz="16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2000"/>
                        </a:lnSpc>
                        <a:spcAft>
                          <a:spcPts val="600"/>
                        </a:spcAft>
                      </a:pPr>
                      <a:r>
                        <a:rPr lang="en-US" sz="16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Implies that the speaker is/will be there.</a:t>
                      </a:r>
                    </a:p>
                    <a:p>
                      <a:pPr>
                        <a:lnSpc>
                          <a:spcPts val="2000"/>
                        </a:lnSpc>
                        <a:spcAft>
                          <a:spcPts val="600"/>
                        </a:spcAft>
                      </a:pPr>
                      <a:r>
                        <a:rPr lang="en-US" sz="16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Does not imply that the speaker is or     </a:t>
                      </a:r>
                      <a:br>
                        <a:rPr lang="en-US" sz="16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</a:br>
                      <a:r>
                        <a:rPr lang="en-US" sz="16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 will go there.</a:t>
                      </a:r>
                      <a:endParaRPr lang="es-CO" sz="1600" b="0" i="1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90002181"/>
                  </a:ext>
                </a:extLst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6464273" y="2937299"/>
            <a:ext cx="44114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000" b="1" dirty="0">
                <a:latin typeface="arialms-Bold"/>
              </a:rPr>
              <a:t>→</a:t>
            </a:r>
            <a:endParaRPr lang="en-US" sz="2000" dirty="0">
              <a:latin typeface="arialms-Bold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6464273" y="3276178"/>
            <a:ext cx="44114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000" b="1" dirty="0">
                <a:latin typeface="arialms-Bold"/>
              </a:rPr>
              <a:t>→</a:t>
            </a:r>
            <a:endParaRPr lang="en-US" sz="2000" dirty="0">
              <a:latin typeface="arialms-Bold"/>
            </a:endParaRPr>
          </a:p>
        </p:txBody>
      </p:sp>
    </p:spTree>
    <p:extLst>
      <p:ext uri="{BB962C8B-B14F-4D97-AF65-F5344CB8AC3E}">
        <p14:creationId xmlns:p14="http://schemas.microsoft.com/office/powerpoint/2010/main" val="6991561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7DC7FAB8-A062-CBB0-33E1-99DF6093DC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95EF4B-62A4-BB1B-23A5-FFC79D0AB6A3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s-CO" dirty="0"/>
              <a:t>5.1-2</a:t>
            </a:r>
            <a:endParaRPr lang="en-US" dirty="0"/>
          </a:p>
        </p:txBody>
      </p:sp>
      <p:sp>
        <p:nvSpPr>
          <p:cNvPr id="7" name="Text Placeholder 2">
            <a:extLst>
              <a:ext uri="{FF2B5EF4-FFF2-40B4-BE49-F238E27FC236}">
                <a16:creationId xmlns:a16="http://schemas.microsoft.com/office/drawing/2014/main" id="{0AC1787D-5B23-3136-E066-2222AECCEADE}"/>
              </a:ext>
            </a:extLst>
          </p:cNvPr>
          <p:cNvSpPr txBox="1">
            <a:spLocks/>
          </p:cNvSpPr>
          <p:nvPr/>
        </p:nvSpPr>
        <p:spPr>
          <a:xfrm>
            <a:off x="2111930" y="2364003"/>
            <a:ext cx="8461488" cy="648297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600"/>
              </a:lnSpc>
            </a:pPr>
            <a:r>
              <a:rPr lang="en-US" sz="2000" dirty="0"/>
              <a:t>Both </a:t>
            </a:r>
            <a:r>
              <a:rPr lang="en-US" sz="2000" b="1" dirty="0"/>
              <a:t>saber </a:t>
            </a:r>
            <a:r>
              <a:rPr lang="en-US" sz="2000" dirty="0"/>
              <a:t>and </a:t>
            </a:r>
            <a:r>
              <a:rPr lang="en-US" sz="2000" b="1" dirty="0" err="1"/>
              <a:t>conocer</a:t>
            </a:r>
            <a:r>
              <a:rPr lang="en-US" sz="2000" b="1" dirty="0"/>
              <a:t> </a:t>
            </a:r>
            <a:r>
              <a:rPr lang="en-US" sz="2000" dirty="0"/>
              <a:t>mean </a:t>
            </a:r>
            <a:r>
              <a:rPr lang="en-US" sz="2000" i="1" dirty="0"/>
              <a:t>to know</a:t>
            </a:r>
            <a:r>
              <a:rPr lang="en-US" sz="2000" dirty="0"/>
              <a:t>, but have different uses. First, observe their forms.</a:t>
            </a:r>
          </a:p>
        </p:txBody>
      </p:sp>
      <p:graphicFrame>
        <p:nvGraphicFramePr>
          <p:cNvPr id="8" name="Tabla 19">
            <a:extLst>
              <a:ext uri="{FF2B5EF4-FFF2-40B4-BE49-F238E27FC236}">
                <a16:creationId xmlns:a16="http://schemas.microsoft.com/office/drawing/2014/main" id="{FE346707-2DB7-FCF2-8105-DBAC43B239C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9350809"/>
              </p:ext>
            </p:extLst>
          </p:nvPr>
        </p:nvGraphicFramePr>
        <p:xfrm>
          <a:off x="1736521" y="3328005"/>
          <a:ext cx="6084908" cy="277917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18867">
                  <a:extLst>
                    <a:ext uri="{9D8B030D-6E8A-4147-A177-3AD203B41FA5}">
                      <a16:colId xmlns:a16="http://schemas.microsoft.com/office/drawing/2014/main" val="2650732136"/>
                    </a:ext>
                  </a:extLst>
                </a:gridCol>
                <a:gridCol w="275169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9386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4588">
                <a:tc gridSpan="2">
                  <a:txBody>
                    <a:bodyPr/>
                    <a:lstStyle/>
                    <a:p>
                      <a:pPr marL="0" indent="0" algn="ctr">
                        <a:lnSpc>
                          <a:spcPts val="1000"/>
                        </a:lnSpc>
                        <a:spcAft>
                          <a:spcPts val="400"/>
                        </a:spcAft>
                      </a:pPr>
                      <a:r>
                        <a:rPr lang="en-US" sz="1800" b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saber</a:t>
                      </a:r>
                      <a:endParaRPr lang="es-CO" sz="18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endParaRPr lang="es-CO" sz="16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37160" marR="137160" marT="137160" marB="13716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indent="0" algn="ctr">
                        <a:lnSpc>
                          <a:spcPts val="1000"/>
                        </a:lnSpc>
                        <a:spcAft>
                          <a:spcPts val="400"/>
                        </a:spcAft>
                      </a:pPr>
                      <a:endParaRPr lang="es-CO" sz="1800" b="1" i="0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endParaRPr lang="es-CO" sz="16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37160" marR="137160" marT="137160" marB="13716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0759141"/>
                  </a:ext>
                </a:extLst>
              </a:tr>
              <a:tr h="724863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en-US" sz="18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sé</a:t>
                      </a: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es-CO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sabemos</a:t>
                      </a: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24863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en-US" sz="18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sabes</a:t>
                      </a: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es-CO" sz="18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sabéis</a:t>
                      </a: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endParaRPr lang="es-CO" sz="18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24863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en-US" sz="18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sabe</a:t>
                      </a: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saben</a:t>
                      </a: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endParaRPr lang="es-CO" sz="18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Título 16">
            <a:extLst>
              <a:ext uri="{FF2B5EF4-FFF2-40B4-BE49-F238E27FC236}">
                <a16:creationId xmlns:a16="http://schemas.microsoft.com/office/drawing/2014/main" id="{986FDF8B-542F-D4B1-D188-4B3A2472962E}"/>
              </a:ext>
            </a:extLst>
          </p:cNvPr>
          <p:cNvSpPr txBox="1">
            <a:spLocks/>
          </p:cNvSpPr>
          <p:nvPr/>
        </p:nvSpPr>
        <p:spPr>
          <a:xfrm>
            <a:off x="838200" y="-1325563"/>
            <a:ext cx="10515600" cy="1325563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b="1" kern="1200" cap="none" spc="0" baseline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/>
              <a:t>1. Discuss activities in the present</a:t>
            </a:r>
            <a:endParaRPr lang="es-CO" dirty="0"/>
          </a:p>
        </p:txBody>
      </p:sp>
      <p:sp>
        <p:nvSpPr>
          <p:cNvPr id="5" name="Text Placeholder 2">
            <a:extLst>
              <a:ext uri="{FF2B5EF4-FFF2-40B4-BE49-F238E27FC236}">
                <a16:creationId xmlns:a16="http://schemas.microsoft.com/office/drawing/2014/main" id="{368BC78A-A771-A4A6-BB35-67839841A2A6}"/>
              </a:ext>
            </a:extLst>
          </p:cNvPr>
          <p:cNvSpPr txBox="1">
            <a:spLocks/>
          </p:cNvSpPr>
          <p:nvPr/>
        </p:nvSpPr>
        <p:spPr>
          <a:xfrm>
            <a:off x="2094512" y="1728273"/>
            <a:ext cx="8461488" cy="32002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r>
              <a:rPr lang="en-US" sz="2400" b="1" i="1" dirty="0">
                <a:solidFill>
                  <a:srgbClr val="636466"/>
                </a:solidFill>
              </a:rPr>
              <a:t>Saber</a:t>
            </a:r>
            <a:r>
              <a:rPr lang="en-US" sz="2400" b="1" dirty="0">
                <a:solidFill>
                  <a:srgbClr val="636466"/>
                </a:solidFill>
              </a:rPr>
              <a:t> and </a:t>
            </a:r>
            <a:r>
              <a:rPr lang="en-US" sz="2400" b="1" i="1" dirty="0" err="1">
                <a:solidFill>
                  <a:srgbClr val="636466"/>
                </a:solidFill>
              </a:rPr>
              <a:t>conocer</a:t>
            </a:r>
            <a:endParaRPr lang="en-US" sz="2400" b="1" i="1" dirty="0">
              <a:solidFill>
                <a:srgbClr val="636466"/>
              </a:solidFill>
            </a:endParaRPr>
          </a:p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endParaRPr lang="en-US" sz="1800" b="1" dirty="0">
              <a:solidFill>
                <a:srgbClr val="6364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451237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7DC7FAB8-A062-CBB0-33E1-99DF6093DC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95EF4B-62A4-BB1B-23A5-FFC79D0AB6A3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s-CO" dirty="0"/>
              <a:t>5.1-2</a:t>
            </a:r>
            <a:endParaRPr lang="en-US" dirty="0"/>
          </a:p>
        </p:txBody>
      </p:sp>
      <p:sp>
        <p:nvSpPr>
          <p:cNvPr id="7" name="Text Placeholder 2">
            <a:extLst>
              <a:ext uri="{FF2B5EF4-FFF2-40B4-BE49-F238E27FC236}">
                <a16:creationId xmlns:a16="http://schemas.microsoft.com/office/drawing/2014/main" id="{0AC1787D-5B23-3136-E066-2222AECCEADE}"/>
              </a:ext>
            </a:extLst>
          </p:cNvPr>
          <p:cNvSpPr txBox="1">
            <a:spLocks/>
          </p:cNvSpPr>
          <p:nvPr/>
        </p:nvSpPr>
        <p:spPr>
          <a:xfrm>
            <a:off x="2111930" y="2364003"/>
            <a:ext cx="8461488" cy="648297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600"/>
              </a:lnSpc>
            </a:pPr>
            <a:r>
              <a:rPr lang="en-US" sz="2000" dirty="0"/>
              <a:t>Both </a:t>
            </a:r>
            <a:r>
              <a:rPr lang="en-US" sz="2000" b="1" dirty="0"/>
              <a:t>saber </a:t>
            </a:r>
            <a:r>
              <a:rPr lang="en-US" sz="2000" dirty="0"/>
              <a:t>and </a:t>
            </a:r>
            <a:r>
              <a:rPr lang="en-US" sz="2000" b="1" dirty="0" err="1"/>
              <a:t>conocer</a:t>
            </a:r>
            <a:r>
              <a:rPr lang="en-US" sz="2000" b="1" dirty="0"/>
              <a:t> </a:t>
            </a:r>
            <a:r>
              <a:rPr lang="en-US" sz="2000" dirty="0"/>
              <a:t>mean </a:t>
            </a:r>
            <a:r>
              <a:rPr lang="en-US" sz="2000" i="1" dirty="0"/>
              <a:t>to know</a:t>
            </a:r>
            <a:r>
              <a:rPr lang="en-US" sz="2000" dirty="0"/>
              <a:t>, but have different uses. First, observe their forms.</a:t>
            </a:r>
          </a:p>
        </p:txBody>
      </p:sp>
      <p:graphicFrame>
        <p:nvGraphicFramePr>
          <p:cNvPr id="8" name="Tabla 19">
            <a:extLst>
              <a:ext uri="{FF2B5EF4-FFF2-40B4-BE49-F238E27FC236}">
                <a16:creationId xmlns:a16="http://schemas.microsoft.com/office/drawing/2014/main" id="{FE346707-2DB7-FCF2-8105-DBAC43B239C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70790174"/>
              </p:ext>
            </p:extLst>
          </p:nvPr>
        </p:nvGraphicFramePr>
        <p:xfrm>
          <a:off x="2228011" y="3495766"/>
          <a:ext cx="7931990" cy="1701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79922">
                  <a:extLst>
                    <a:ext uri="{9D8B030D-6E8A-4147-A177-3AD203B41FA5}">
                      <a16:colId xmlns:a16="http://schemas.microsoft.com/office/drawing/2014/main" val="2650732136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7964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4733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0">
                <a:tc gridSpan="2">
                  <a:txBody>
                    <a:bodyPr/>
                    <a:lstStyle/>
                    <a:p>
                      <a:pPr marL="0" indent="0" algn="ctr">
                        <a:lnSpc>
                          <a:spcPts val="1000"/>
                        </a:lnSpc>
                        <a:spcAft>
                          <a:spcPts val="400"/>
                        </a:spcAft>
                      </a:pPr>
                      <a:endParaRPr lang="es-CO" sz="18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endParaRPr lang="es-CO" sz="16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37160" marR="137160" marT="137160" marB="13716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indent="0" algn="ctr">
                        <a:lnSpc>
                          <a:spcPts val="1000"/>
                        </a:lnSpc>
                        <a:spcAft>
                          <a:spcPts val="400"/>
                        </a:spcAft>
                      </a:pPr>
                      <a:r>
                        <a:rPr lang="es-CO" sz="1800" b="1" i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conocer</a:t>
                      </a:r>
                    </a:p>
                  </a:txBody>
                  <a:tcPr marT="91440" marB="91440" anchor="b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endParaRPr lang="es-CO" sz="16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37160" marR="137160" marT="137160" marB="13716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075914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conozco</a:t>
                      </a:r>
                      <a:endParaRPr lang="en-US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en-US" sz="18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conocemos</a:t>
                      </a: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conoces</a:t>
                      </a:r>
                      <a:r>
                        <a:rPr lang="en-US" sz="18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endParaRPr lang="en-US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en-US" sz="18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conocéis</a:t>
                      </a:r>
                      <a:endParaRPr lang="es-CO" sz="18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conoce</a:t>
                      </a:r>
                      <a:endParaRPr lang="en-US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en-US" sz="18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conocen</a:t>
                      </a:r>
                      <a:endParaRPr lang="es-CO" sz="18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91440" marB="9144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Título 16">
            <a:extLst>
              <a:ext uri="{FF2B5EF4-FFF2-40B4-BE49-F238E27FC236}">
                <a16:creationId xmlns:a16="http://schemas.microsoft.com/office/drawing/2014/main" id="{986FDF8B-542F-D4B1-D188-4B3A2472962E}"/>
              </a:ext>
            </a:extLst>
          </p:cNvPr>
          <p:cNvSpPr txBox="1">
            <a:spLocks/>
          </p:cNvSpPr>
          <p:nvPr/>
        </p:nvSpPr>
        <p:spPr>
          <a:xfrm>
            <a:off x="838200" y="-1325563"/>
            <a:ext cx="10515600" cy="1325563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b="1" kern="1200" cap="none" spc="0" baseline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/>
              <a:t>1. Discuss activities in the present</a:t>
            </a:r>
            <a:endParaRPr lang="es-CO" dirty="0"/>
          </a:p>
        </p:txBody>
      </p:sp>
      <p:sp>
        <p:nvSpPr>
          <p:cNvPr id="5" name="Text Placeholder 2">
            <a:extLst>
              <a:ext uri="{FF2B5EF4-FFF2-40B4-BE49-F238E27FC236}">
                <a16:creationId xmlns:a16="http://schemas.microsoft.com/office/drawing/2014/main" id="{368BC78A-A771-A4A6-BB35-67839841A2A6}"/>
              </a:ext>
            </a:extLst>
          </p:cNvPr>
          <p:cNvSpPr txBox="1">
            <a:spLocks/>
          </p:cNvSpPr>
          <p:nvPr/>
        </p:nvSpPr>
        <p:spPr>
          <a:xfrm>
            <a:off x="2094512" y="1728273"/>
            <a:ext cx="8461488" cy="32002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r>
              <a:rPr lang="en-US" sz="2400" b="1" i="1" dirty="0">
                <a:solidFill>
                  <a:srgbClr val="636466"/>
                </a:solidFill>
              </a:rPr>
              <a:t>Saber</a:t>
            </a:r>
            <a:r>
              <a:rPr lang="en-US" sz="2400" b="1" dirty="0">
                <a:solidFill>
                  <a:srgbClr val="636466"/>
                </a:solidFill>
              </a:rPr>
              <a:t> and </a:t>
            </a:r>
            <a:r>
              <a:rPr lang="en-US" sz="2400" b="1" i="1" dirty="0" err="1">
                <a:solidFill>
                  <a:srgbClr val="636466"/>
                </a:solidFill>
              </a:rPr>
              <a:t>conocer</a:t>
            </a:r>
            <a:endParaRPr lang="en-US" sz="2400" b="1" i="1" dirty="0">
              <a:solidFill>
                <a:srgbClr val="636466"/>
              </a:solidFill>
            </a:endParaRPr>
          </a:p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endParaRPr lang="en-US" sz="1800" b="1" dirty="0">
              <a:solidFill>
                <a:srgbClr val="6364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167475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B4F2374F-9091-8C36-C89D-6130A4E0DC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7C7A85-C08A-45E2-0273-71413380CE66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s-CO" dirty="0"/>
              <a:t>5.1-3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C1479AE-4F08-CB24-525A-4DA741BFE76B}"/>
              </a:ext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2431129" y="2147596"/>
            <a:ext cx="8142287" cy="966031"/>
          </a:xfrm>
        </p:spPr>
        <p:txBody>
          <a:bodyPr/>
          <a:lstStyle/>
          <a:p>
            <a:pPr>
              <a:lnSpc>
                <a:spcPts val="2400"/>
              </a:lnSpc>
            </a:pPr>
            <a:r>
              <a:rPr lang="en-US" sz="1800" b="1" dirty="0"/>
              <a:t>Saber - </a:t>
            </a:r>
            <a:r>
              <a:rPr lang="en-US" sz="1800" dirty="0"/>
              <a:t>knowledge that one learns, </a:t>
            </a:r>
            <a:r>
              <a:rPr lang="en-US" sz="1800" i="1" dirty="0"/>
              <a:t>facts </a:t>
            </a:r>
            <a:r>
              <a:rPr lang="en-US" sz="1800" dirty="0"/>
              <a:t>or </a:t>
            </a:r>
            <a:r>
              <a:rPr lang="en-US" sz="1800" i="1" dirty="0"/>
              <a:t>a piece of information </a:t>
            </a:r>
          </a:p>
          <a:p>
            <a:pPr>
              <a:lnSpc>
                <a:spcPts val="2400"/>
              </a:lnSpc>
            </a:pPr>
            <a:r>
              <a:rPr lang="en-US" sz="1800" b="1" dirty="0"/>
              <a:t>           - </a:t>
            </a:r>
            <a:r>
              <a:rPr lang="en-US" sz="1800" dirty="0"/>
              <a:t> a </a:t>
            </a:r>
            <a:r>
              <a:rPr lang="en-US" sz="1800" u="sng" dirty="0"/>
              <a:t>skill</a:t>
            </a:r>
            <a:r>
              <a:rPr lang="en-US" sz="1800" dirty="0"/>
              <a:t> one develops. </a:t>
            </a:r>
          </a:p>
        </p:txBody>
      </p:sp>
      <p:graphicFrame>
        <p:nvGraphicFramePr>
          <p:cNvPr id="6" name="Tabla 6">
            <a:extLst>
              <a:ext uri="{FF2B5EF4-FFF2-40B4-BE49-F238E27FC236}">
                <a16:creationId xmlns:a16="http://schemas.microsoft.com/office/drawing/2014/main" id="{EA3D8ECA-3898-34A9-2CC8-E8A2721D622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12914740"/>
              </p:ext>
            </p:extLst>
          </p:nvPr>
        </p:nvGraphicFramePr>
        <p:xfrm>
          <a:off x="2492201" y="3260252"/>
          <a:ext cx="8063798" cy="391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06741">
                  <a:extLst>
                    <a:ext uri="{9D8B030D-6E8A-4147-A177-3AD203B41FA5}">
                      <a16:colId xmlns:a16="http://schemas.microsoft.com/office/drawing/2014/main" val="1461770809"/>
                    </a:ext>
                  </a:extLst>
                </a:gridCol>
                <a:gridCol w="942535">
                  <a:extLst>
                    <a:ext uri="{9D8B030D-6E8A-4147-A177-3AD203B41FA5}">
                      <a16:colId xmlns:a16="http://schemas.microsoft.com/office/drawing/2014/main" val="1884032509"/>
                    </a:ext>
                  </a:extLst>
                </a:gridCol>
                <a:gridCol w="4014522">
                  <a:extLst>
                    <a:ext uri="{9D8B030D-6E8A-4147-A177-3AD203B41FA5}">
                      <a16:colId xmlns:a16="http://schemas.microsoft.com/office/drawing/2014/main" val="26234760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r>
                        <a:rPr lang="es-ES" sz="18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Sé</a:t>
                      </a: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dónde vive Mirta.</a:t>
                      </a:r>
                      <a:endParaRPr lang="es-CO" sz="18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endParaRPr lang="es-CO" sz="18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Ella </a:t>
                      </a:r>
                      <a:r>
                        <a:rPr lang="es-ES" sz="18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sabe</a:t>
                      </a: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bailar muy bien.</a:t>
                      </a:r>
                      <a:endParaRPr lang="es-CO" sz="18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90002181"/>
                  </a:ext>
                </a:extLst>
              </a:tr>
            </a:tbl>
          </a:graphicData>
        </a:graphic>
      </p:graphicFrame>
      <p:sp>
        <p:nvSpPr>
          <p:cNvPr id="7" name="Content Placeholder 3">
            <a:extLst>
              <a:ext uri="{FF2B5EF4-FFF2-40B4-BE49-F238E27FC236}">
                <a16:creationId xmlns:a16="http://schemas.microsoft.com/office/drawing/2014/main" id="{07A6A9D8-AA6A-EDCD-6E96-39B247DF45BC}"/>
              </a:ext>
            </a:extLst>
          </p:cNvPr>
          <p:cNvSpPr txBox="1">
            <a:spLocks/>
          </p:cNvSpPr>
          <p:nvPr/>
        </p:nvSpPr>
        <p:spPr>
          <a:xfrm>
            <a:off x="2429689" y="3827421"/>
            <a:ext cx="8143727" cy="89282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</a:pPr>
            <a:r>
              <a:rPr lang="en-US" sz="1800" b="1" dirty="0" err="1"/>
              <a:t>Conocer</a:t>
            </a:r>
            <a:r>
              <a:rPr lang="en-US" sz="1800" b="1" dirty="0"/>
              <a:t>  - </a:t>
            </a:r>
            <a:r>
              <a:rPr lang="en-US" sz="1800" i="1" dirty="0"/>
              <a:t>being acquainted or familiar with persons, places</a:t>
            </a:r>
            <a:r>
              <a:rPr lang="en-US" sz="1800" dirty="0"/>
              <a:t>, </a:t>
            </a:r>
            <a:r>
              <a:rPr lang="en-US" sz="1800" i="1" dirty="0"/>
              <a:t>or things</a:t>
            </a:r>
            <a:r>
              <a:rPr lang="en-US" sz="1800" dirty="0"/>
              <a:t>. </a:t>
            </a:r>
          </a:p>
          <a:p>
            <a:pPr>
              <a:lnSpc>
                <a:spcPts val="2400"/>
              </a:lnSpc>
            </a:pPr>
            <a:r>
              <a:rPr lang="en-US" sz="1800" dirty="0"/>
              <a:t>                 - </a:t>
            </a:r>
            <a:r>
              <a:rPr lang="en-US" sz="1800" i="1" dirty="0"/>
              <a:t>meet for the first time, </a:t>
            </a:r>
            <a:r>
              <a:rPr lang="en-US" sz="1800" b="1" i="1" dirty="0"/>
              <a:t>a</a:t>
            </a:r>
            <a:r>
              <a:rPr lang="en-US" sz="1800" i="1" dirty="0"/>
              <a:t> </a:t>
            </a:r>
            <a:r>
              <a:rPr lang="en-US" sz="1800" b="1" dirty="0"/>
              <a:t>personal</a:t>
            </a:r>
            <a:r>
              <a:rPr lang="en-US" sz="1800" dirty="0"/>
              <a:t>.</a:t>
            </a:r>
          </a:p>
        </p:txBody>
      </p:sp>
      <p:graphicFrame>
        <p:nvGraphicFramePr>
          <p:cNvPr id="8" name="Tabla 6">
            <a:extLst>
              <a:ext uri="{FF2B5EF4-FFF2-40B4-BE49-F238E27FC236}">
                <a16:creationId xmlns:a16="http://schemas.microsoft.com/office/drawing/2014/main" id="{20085F70-F5B5-813F-EDFA-FE39B6CE977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5050001"/>
              </p:ext>
            </p:extLst>
          </p:nvPr>
        </p:nvGraphicFramePr>
        <p:xfrm>
          <a:off x="2483492" y="4939218"/>
          <a:ext cx="8346433" cy="11341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46433">
                  <a:extLst>
                    <a:ext uri="{9D8B030D-6E8A-4147-A177-3AD203B41FA5}">
                      <a16:colId xmlns:a16="http://schemas.microsoft.com/office/drawing/2014/main" val="1461770809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>
                        <a:lnSpc>
                          <a:spcPts val="2400"/>
                        </a:lnSpc>
                        <a:spcAft>
                          <a:spcPts val="600"/>
                        </a:spcAft>
                      </a:pPr>
                      <a:r>
                        <a:rPr lang="es-ES" sz="18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Conozco a </a:t>
                      </a: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Magali. Ella </a:t>
                      </a:r>
                      <a:r>
                        <a:rPr lang="es-ES" sz="18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conoce</a:t>
                      </a: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bien la ciudad de Miami.</a:t>
                      </a:r>
                    </a:p>
                    <a:p>
                      <a:pPr>
                        <a:lnSpc>
                          <a:spcPts val="2400"/>
                        </a:lnSpc>
                        <a:spcAft>
                          <a:spcPts val="600"/>
                        </a:spcAft>
                      </a:pP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Quiero </a:t>
                      </a:r>
                      <a:r>
                        <a:rPr lang="es-ES" sz="18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conocer a</a:t>
                      </a: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su prima Mirta.</a:t>
                      </a:r>
                    </a:p>
                    <a:p>
                      <a:pPr>
                        <a:lnSpc>
                          <a:spcPts val="2400"/>
                        </a:lnSpc>
                        <a:spcAft>
                          <a:spcPts val="600"/>
                        </a:spcAft>
                      </a:pP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¿</a:t>
                      </a:r>
                      <a:r>
                        <a:rPr lang="es-ES" sz="18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Conoces</a:t>
                      </a: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los tipos de bailes de Cuba? Yo </a:t>
                      </a:r>
                      <a:r>
                        <a:rPr lang="es-ES" sz="18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conozco</a:t>
                      </a: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el danzón y el mambo.</a:t>
                      </a:r>
                      <a:endParaRPr lang="es-CO" sz="18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90002181"/>
                  </a:ext>
                </a:extLst>
              </a:tr>
            </a:tbl>
          </a:graphicData>
        </a:graphic>
      </p:graphicFrame>
      <p:sp>
        <p:nvSpPr>
          <p:cNvPr id="9" name="Isosceles Triangle 8">
            <a:extLst>
              <a:ext uri="{FF2B5EF4-FFF2-40B4-BE49-F238E27FC236}">
                <a16:creationId xmlns:a16="http://schemas.microsoft.com/office/drawing/2014/main" id="{2B3A2457-15F4-F061-DB07-B1813D30DB0F}"/>
              </a:ext>
            </a:extLst>
          </p:cNvPr>
          <p:cNvSpPr/>
          <p:nvPr/>
        </p:nvSpPr>
        <p:spPr>
          <a:xfrm rot="5400000">
            <a:off x="2209138" y="2302415"/>
            <a:ext cx="160831" cy="138648"/>
          </a:xfrm>
          <a:prstGeom prst="triangle">
            <a:avLst/>
          </a:prstGeom>
          <a:solidFill>
            <a:srgbClr val="0A65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 Placeholder 2">
            <a:extLst>
              <a:ext uri="{FF2B5EF4-FFF2-40B4-BE49-F238E27FC236}">
                <a16:creationId xmlns:a16="http://schemas.microsoft.com/office/drawing/2014/main" id="{D7CDC525-681C-B55A-0B55-D97A2734595F}"/>
              </a:ext>
            </a:extLst>
          </p:cNvPr>
          <p:cNvSpPr txBox="1">
            <a:spLocks/>
          </p:cNvSpPr>
          <p:nvPr/>
        </p:nvSpPr>
        <p:spPr>
          <a:xfrm>
            <a:off x="2094512" y="1728273"/>
            <a:ext cx="8461488" cy="32002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r>
              <a:rPr lang="en-US" sz="2400" b="1" i="1" dirty="0">
                <a:solidFill>
                  <a:srgbClr val="636466"/>
                </a:solidFill>
              </a:rPr>
              <a:t>Saber</a:t>
            </a:r>
            <a:r>
              <a:rPr lang="en-US" sz="2400" b="1" dirty="0">
                <a:solidFill>
                  <a:srgbClr val="636466"/>
                </a:solidFill>
              </a:rPr>
              <a:t> and </a:t>
            </a:r>
            <a:r>
              <a:rPr lang="en-US" sz="2400" b="1" i="1" dirty="0" err="1">
                <a:solidFill>
                  <a:srgbClr val="636466"/>
                </a:solidFill>
              </a:rPr>
              <a:t>conocer</a:t>
            </a:r>
            <a:endParaRPr lang="en-US" sz="2400" b="1" i="1" dirty="0">
              <a:solidFill>
                <a:srgbClr val="636466"/>
              </a:solidFill>
            </a:endParaRPr>
          </a:p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endParaRPr lang="en-US" sz="1800" b="1" dirty="0">
              <a:solidFill>
                <a:srgbClr val="636466"/>
              </a:solidFill>
            </a:endParaRPr>
          </a:p>
        </p:txBody>
      </p:sp>
      <p:sp>
        <p:nvSpPr>
          <p:cNvPr id="10" name="Isosceles Triangle 9">
            <a:extLst>
              <a:ext uri="{FF2B5EF4-FFF2-40B4-BE49-F238E27FC236}">
                <a16:creationId xmlns:a16="http://schemas.microsoft.com/office/drawing/2014/main" id="{E1EEB467-30F6-C866-FA91-C74D3A872FBA}"/>
              </a:ext>
            </a:extLst>
          </p:cNvPr>
          <p:cNvSpPr/>
          <p:nvPr/>
        </p:nvSpPr>
        <p:spPr>
          <a:xfrm rot="5400000">
            <a:off x="2209138" y="3962591"/>
            <a:ext cx="160831" cy="138648"/>
          </a:xfrm>
          <a:prstGeom prst="triangle">
            <a:avLst/>
          </a:prstGeom>
          <a:solidFill>
            <a:srgbClr val="0A65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ítulo 10">
            <a:extLst>
              <a:ext uri="{FF2B5EF4-FFF2-40B4-BE49-F238E27FC236}">
                <a16:creationId xmlns:a16="http://schemas.microsoft.com/office/drawing/2014/main" id="{20DFBED0-2FD0-5815-1721-A76EB1356FD0}"/>
              </a:ext>
            </a:extLst>
          </p:cNvPr>
          <p:cNvSpPr txBox="1">
            <a:spLocks/>
          </p:cNvSpPr>
          <p:nvPr/>
        </p:nvSpPr>
        <p:spPr>
          <a:xfrm>
            <a:off x="838200" y="-1325563"/>
            <a:ext cx="10515600" cy="1325563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b="1" kern="1200" cap="none" spc="0" baseline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1. Discuss activities in the present</a:t>
            </a: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11280160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B4F2374F-9091-8C36-C89D-6130A4E0DC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7C7A85-C08A-45E2-0273-71413380CE66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s-CO" dirty="0"/>
              <a:t>5.1-4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C1479AE-4F08-CB24-525A-4DA741BFE76B}"/>
              </a:ext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2429689" y="2216698"/>
            <a:ext cx="8142287" cy="966031"/>
          </a:xfrm>
        </p:spPr>
        <p:txBody>
          <a:bodyPr/>
          <a:lstStyle/>
          <a:p>
            <a:pPr>
              <a:lnSpc>
                <a:spcPts val="2400"/>
              </a:lnSpc>
            </a:pPr>
            <a:r>
              <a:rPr lang="en-US" sz="1800" dirty="0"/>
              <a:t>Notice the difference between these two sentences:</a:t>
            </a:r>
          </a:p>
        </p:txBody>
      </p:sp>
      <p:graphicFrame>
        <p:nvGraphicFramePr>
          <p:cNvPr id="6" name="Tabla 6">
            <a:extLst>
              <a:ext uri="{FF2B5EF4-FFF2-40B4-BE49-F238E27FC236}">
                <a16:creationId xmlns:a16="http://schemas.microsoft.com/office/drawing/2014/main" id="{EA3D8ECA-3898-34A9-2CC8-E8A2721D622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9687697"/>
              </p:ext>
            </p:extLst>
          </p:nvPr>
        </p:nvGraphicFramePr>
        <p:xfrm>
          <a:off x="2492201" y="2759355"/>
          <a:ext cx="8063798" cy="797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22824">
                  <a:extLst>
                    <a:ext uri="{9D8B030D-6E8A-4147-A177-3AD203B41FA5}">
                      <a16:colId xmlns:a16="http://schemas.microsoft.com/office/drawing/2014/main" val="1461770809"/>
                    </a:ext>
                  </a:extLst>
                </a:gridCol>
                <a:gridCol w="116840">
                  <a:extLst>
                    <a:ext uri="{9D8B030D-6E8A-4147-A177-3AD203B41FA5}">
                      <a16:colId xmlns:a16="http://schemas.microsoft.com/office/drawing/2014/main" val="1884032509"/>
                    </a:ext>
                  </a:extLst>
                </a:gridCol>
                <a:gridCol w="4524134">
                  <a:extLst>
                    <a:ext uri="{9D8B030D-6E8A-4147-A177-3AD203B41FA5}">
                      <a16:colId xmlns:a16="http://schemas.microsoft.com/office/drawing/2014/main" val="2623476073"/>
                    </a:ext>
                  </a:extLst>
                </a:gridCol>
              </a:tblGrid>
              <a:tr h="717818"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r>
                        <a:rPr lang="es-ES" sz="18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Sé</a:t>
                      </a: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quién es el profesor Velasco.</a:t>
                      </a:r>
                    </a:p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r>
                        <a:rPr lang="es-ES" sz="18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Conozco</a:t>
                      </a: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al profesor Velasco.</a:t>
                      </a:r>
                      <a:endParaRPr lang="es-CO" sz="18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endParaRPr lang="es-CO" sz="18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r>
                        <a:rPr lang="es-E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s-ES" sz="1800" b="0" i="1" kern="120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know</a:t>
                      </a:r>
                      <a:r>
                        <a:rPr lang="es-E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s-ES" sz="1800" b="0" i="1" kern="120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who</a:t>
                      </a:r>
                      <a:r>
                        <a:rPr lang="es-E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s-ES" sz="1800" b="0" i="1" kern="120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Professor</a:t>
                      </a:r>
                      <a:r>
                        <a:rPr lang="es-E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Velasco </a:t>
                      </a:r>
                      <a:r>
                        <a:rPr lang="es-ES" sz="1800" b="0" i="1" kern="120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is</a:t>
                      </a:r>
                      <a:r>
                        <a:rPr lang="es-E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.</a:t>
                      </a:r>
                    </a:p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r>
                        <a:rPr lang="es-E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s-ES" sz="1800" b="0" i="1" kern="120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know</a:t>
                      </a:r>
                      <a:r>
                        <a:rPr lang="es-E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s-ES" sz="1800" b="0" i="1" kern="120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Professor</a:t>
                      </a:r>
                      <a:r>
                        <a:rPr lang="es-E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Velasco.</a:t>
                      </a:r>
                      <a:endParaRPr lang="es-CO" sz="1800" b="0" i="1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90002181"/>
                  </a:ext>
                </a:extLst>
              </a:tr>
            </a:tbl>
          </a:graphicData>
        </a:graphic>
      </p:graphicFrame>
      <p:sp>
        <p:nvSpPr>
          <p:cNvPr id="7" name="Content Placeholder 3">
            <a:extLst>
              <a:ext uri="{FF2B5EF4-FFF2-40B4-BE49-F238E27FC236}">
                <a16:creationId xmlns:a16="http://schemas.microsoft.com/office/drawing/2014/main" id="{07A6A9D8-AA6A-EDCD-6E96-39B247DF45BC}"/>
              </a:ext>
            </a:extLst>
          </p:cNvPr>
          <p:cNvSpPr txBox="1">
            <a:spLocks/>
          </p:cNvSpPr>
          <p:nvPr/>
        </p:nvSpPr>
        <p:spPr>
          <a:xfrm>
            <a:off x="2429689" y="3879745"/>
            <a:ext cx="8400236" cy="89282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</a:pPr>
            <a:endParaRPr lang="en-US" sz="1800" dirty="0"/>
          </a:p>
        </p:txBody>
      </p:sp>
      <p:sp>
        <p:nvSpPr>
          <p:cNvPr id="9" name="Isosceles Triangle 8">
            <a:extLst>
              <a:ext uri="{FF2B5EF4-FFF2-40B4-BE49-F238E27FC236}">
                <a16:creationId xmlns:a16="http://schemas.microsoft.com/office/drawing/2014/main" id="{2B3A2457-15F4-F061-DB07-B1813D30DB0F}"/>
              </a:ext>
            </a:extLst>
          </p:cNvPr>
          <p:cNvSpPr/>
          <p:nvPr/>
        </p:nvSpPr>
        <p:spPr>
          <a:xfrm rot="5400000">
            <a:off x="2209138" y="2345958"/>
            <a:ext cx="160831" cy="138648"/>
          </a:xfrm>
          <a:prstGeom prst="triangle">
            <a:avLst/>
          </a:prstGeom>
          <a:solidFill>
            <a:srgbClr val="0A65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Isosceles Triangle 9">
            <a:extLst>
              <a:ext uri="{FF2B5EF4-FFF2-40B4-BE49-F238E27FC236}">
                <a16:creationId xmlns:a16="http://schemas.microsoft.com/office/drawing/2014/main" id="{E1EEB467-30F6-C866-FA91-C74D3A872FBA}"/>
              </a:ext>
            </a:extLst>
          </p:cNvPr>
          <p:cNvSpPr/>
          <p:nvPr/>
        </p:nvSpPr>
        <p:spPr>
          <a:xfrm rot="5400000">
            <a:off x="2209138" y="4014915"/>
            <a:ext cx="160831" cy="138648"/>
          </a:xfrm>
          <a:prstGeom prst="triangle">
            <a:avLst/>
          </a:prstGeom>
          <a:solidFill>
            <a:srgbClr val="0A65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ítulo 10">
            <a:extLst>
              <a:ext uri="{FF2B5EF4-FFF2-40B4-BE49-F238E27FC236}">
                <a16:creationId xmlns:a16="http://schemas.microsoft.com/office/drawing/2014/main" id="{20DFBED0-2FD0-5815-1721-A76EB1356FD0}"/>
              </a:ext>
            </a:extLst>
          </p:cNvPr>
          <p:cNvSpPr txBox="1">
            <a:spLocks/>
          </p:cNvSpPr>
          <p:nvPr/>
        </p:nvSpPr>
        <p:spPr>
          <a:xfrm>
            <a:off x="838200" y="-1325563"/>
            <a:ext cx="10515600" cy="1325563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b="1" kern="1200" cap="none" spc="0" baseline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1. Discuss activities in the present</a:t>
            </a:r>
            <a:endParaRPr lang="es-CO" dirty="0"/>
          </a:p>
        </p:txBody>
      </p:sp>
      <p:graphicFrame>
        <p:nvGraphicFramePr>
          <p:cNvPr id="12" name="Tabla 6">
            <a:extLst>
              <a:ext uri="{FF2B5EF4-FFF2-40B4-BE49-F238E27FC236}">
                <a16:creationId xmlns:a16="http://schemas.microsoft.com/office/drawing/2014/main" id="{EA3D8ECA-3898-34A9-2CC8-E8A2721D622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386965"/>
              </p:ext>
            </p:extLst>
          </p:nvPr>
        </p:nvGraphicFramePr>
        <p:xfrm>
          <a:off x="2492201" y="4769130"/>
          <a:ext cx="8063798" cy="71781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51399">
                  <a:extLst>
                    <a:ext uri="{9D8B030D-6E8A-4147-A177-3AD203B41FA5}">
                      <a16:colId xmlns:a16="http://schemas.microsoft.com/office/drawing/2014/main" val="1461770809"/>
                    </a:ext>
                  </a:extLst>
                </a:gridCol>
                <a:gridCol w="116840">
                  <a:extLst>
                    <a:ext uri="{9D8B030D-6E8A-4147-A177-3AD203B41FA5}">
                      <a16:colId xmlns:a16="http://schemas.microsoft.com/office/drawing/2014/main" val="1884032509"/>
                    </a:ext>
                  </a:extLst>
                </a:gridCol>
                <a:gridCol w="4495559">
                  <a:extLst>
                    <a:ext uri="{9D8B030D-6E8A-4147-A177-3AD203B41FA5}">
                      <a16:colId xmlns:a16="http://schemas.microsoft.com/office/drawing/2014/main" val="2623476073"/>
                    </a:ext>
                  </a:extLst>
                </a:gridCol>
              </a:tblGrid>
              <a:tr h="717818"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endParaRPr lang="es-CO" sz="18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endParaRPr lang="es-CO" sz="18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endParaRPr lang="es-CO" sz="1800" b="0" i="1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90002181"/>
                  </a:ext>
                </a:extLst>
              </a:tr>
            </a:tbl>
          </a:graphicData>
        </a:graphic>
      </p:graphicFrame>
      <p:sp>
        <p:nvSpPr>
          <p:cNvPr id="5" name="Text Placeholder 2">
            <a:extLst>
              <a:ext uri="{FF2B5EF4-FFF2-40B4-BE49-F238E27FC236}">
                <a16:creationId xmlns:a16="http://schemas.microsoft.com/office/drawing/2014/main" id="{F96E7D4B-F76D-F9B5-C34B-19602C9A538D}"/>
              </a:ext>
            </a:extLst>
          </p:cNvPr>
          <p:cNvSpPr txBox="1">
            <a:spLocks/>
          </p:cNvSpPr>
          <p:nvPr/>
        </p:nvSpPr>
        <p:spPr>
          <a:xfrm>
            <a:off x="2094512" y="1728273"/>
            <a:ext cx="8461488" cy="32002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r>
              <a:rPr lang="en-US" sz="2400" b="1" i="1" dirty="0">
                <a:solidFill>
                  <a:srgbClr val="636466"/>
                </a:solidFill>
              </a:rPr>
              <a:t>Saber</a:t>
            </a:r>
            <a:r>
              <a:rPr lang="en-US" sz="2400" b="1" dirty="0">
                <a:solidFill>
                  <a:srgbClr val="636466"/>
                </a:solidFill>
              </a:rPr>
              <a:t> and </a:t>
            </a:r>
            <a:r>
              <a:rPr lang="en-US" sz="2400" b="1" i="1" dirty="0" err="1">
                <a:solidFill>
                  <a:srgbClr val="636466"/>
                </a:solidFill>
              </a:rPr>
              <a:t>conocer</a:t>
            </a:r>
            <a:endParaRPr lang="en-US" sz="2400" b="1" i="1" dirty="0">
              <a:solidFill>
                <a:srgbClr val="636466"/>
              </a:solidFill>
            </a:endParaRPr>
          </a:p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endParaRPr lang="en-US" sz="1800" b="1" dirty="0">
              <a:solidFill>
                <a:srgbClr val="636466"/>
              </a:solidFill>
            </a:endParaRPr>
          </a:p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endParaRPr lang="en-US" sz="1800" b="1" dirty="0">
              <a:solidFill>
                <a:srgbClr val="636466"/>
              </a:solidFill>
            </a:endParaRPr>
          </a:p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endParaRPr lang="en-US" sz="1800" b="1" dirty="0">
              <a:solidFill>
                <a:srgbClr val="636466"/>
              </a:solidFill>
            </a:endParaRPr>
          </a:p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endParaRPr lang="en-US" sz="1800" b="1" dirty="0">
              <a:solidFill>
                <a:srgbClr val="6364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1204224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B4F2374F-9091-8C36-C89D-6130A4E0DC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7C7A85-C08A-45E2-0273-71413380CE66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s-CO" dirty="0"/>
              <a:t>5.1-4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C1479AE-4F08-CB24-525A-4DA741BFE76B}"/>
              </a:ext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2492201" y="2216699"/>
            <a:ext cx="8079775" cy="118168"/>
          </a:xfrm>
        </p:spPr>
        <p:txBody>
          <a:bodyPr/>
          <a:lstStyle/>
          <a:p>
            <a:pPr>
              <a:lnSpc>
                <a:spcPts val="2400"/>
              </a:lnSpc>
            </a:pPr>
            <a:endParaRPr lang="en-US" sz="1800" dirty="0"/>
          </a:p>
        </p:txBody>
      </p:sp>
      <p:sp>
        <p:nvSpPr>
          <p:cNvPr id="7" name="Content Placeholder 3">
            <a:extLst>
              <a:ext uri="{FF2B5EF4-FFF2-40B4-BE49-F238E27FC236}">
                <a16:creationId xmlns:a16="http://schemas.microsoft.com/office/drawing/2014/main" id="{07A6A9D8-AA6A-EDCD-6E96-39B247DF45BC}"/>
              </a:ext>
            </a:extLst>
          </p:cNvPr>
          <p:cNvSpPr txBox="1">
            <a:spLocks/>
          </p:cNvSpPr>
          <p:nvPr/>
        </p:nvSpPr>
        <p:spPr>
          <a:xfrm>
            <a:off x="2429689" y="3879745"/>
            <a:ext cx="8400236" cy="89282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</a:pPr>
            <a:r>
              <a:rPr lang="en-US" sz="1800" dirty="0"/>
              <a:t>Note the difference in use between </a:t>
            </a:r>
            <a:r>
              <a:rPr lang="en-US" sz="1800" b="1" dirty="0"/>
              <a:t>saber </a:t>
            </a:r>
            <a:r>
              <a:rPr lang="en-US" sz="1800" dirty="0"/>
              <a:t>(</a:t>
            </a:r>
            <a:r>
              <a:rPr lang="en-US" sz="1800" i="1" dirty="0"/>
              <a:t>to have the know-how, ability to do something</a:t>
            </a:r>
            <a:r>
              <a:rPr lang="en-US" sz="1800" dirty="0"/>
              <a:t>), and </a:t>
            </a:r>
            <a:r>
              <a:rPr lang="en-US" sz="1800" b="1" dirty="0" err="1"/>
              <a:t>poder</a:t>
            </a:r>
            <a:r>
              <a:rPr lang="en-US" sz="1800" b="1" dirty="0"/>
              <a:t> </a:t>
            </a:r>
            <a:r>
              <a:rPr lang="en-US" sz="1800" dirty="0"/>
              <a:t>(</a:t>
            </a:r>
            <a:r>
              <a:rPr lang="en-US" sz="1800" i="1" dirty="0"/>
              <a:t>to be able to do something</a:t>
            </a:r>
            <a:r>
              <a:rPr lang="en-US" sz="1800" dirty="0"/>
              <a:t>) when talking about activities.</a:t>
            </a:r>
          </a:p>
        </p:txBody>
      </p:sp>
      <p:sp>
        <p:nvSpPr>
          <p:cNvPr id="9" name="Isosceles Triangle 8">
            <a:extLst>
              <a:ext uri="{FF2B5EF4-FFF2-40B4-BE49-F238E27FC236}">
                <a16:creationId xmlns:a16="http://schemas.microsoft.com/office/drawing/2014/main" id="{2B3A2457-15F4-F061-DB07-B1813D30DB0F}"/>
              </a:ext>
            </a:extLst>
          </p:cNvPr>
          <p:cNvSpPr/>
          <p:nvPr/>
        </p:nvSpPr>
        <p:spPr>
          <a:xfrm rot="5400000">
            <a:off x="2209138" y="2345958"/>
            <a:ext cx="160831" cy="138648"/>
          </a:xfrm>
          <a:prstGeom prst="triangle">
            <a:avLst/>
          </a:prstGeom>
          <a:solidFill>
            <a:srgbClr val="0A65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Isosceles Triangle 9">
            <a:extLst>
              <a:ext uri="{FF2B5EF4-FFF2-40B4-BE49-F238E27FC236}">
                <a16:creationId xmlns:a16="http://schemas.microsoft.com/office/drawing/2014/main" id="{E1EEB467-30F6-C866-FA91-C74D3A872FBA}"/>
              </a:ext>
            </a:extLst>
          </p:cNvPr>
          <p:cNvSpPr/>
          <p:nvPr/>
        </p:nvSpPr>
        <p:spPr>
          <a:xfrm rot="5400000">
            <a:off x="2209138" y="4014915"/>
            <a:ext cx="160831" cy="138648"/>
          </a:xfrm>
          <a:prstGeom prst="triangle">
            <a:avLst/>
          </a:prstGeom>
          <a:solidFill>
            <a:srgbClr val="0A659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ítulo 10">
            <a:extLst>
              <a:ext uri="{FF2B5EF4-FFF2-40B4-BE49-F238E27FC236}">
                <a16:creationId xmlns:a16="http://schemas.microsoft.com/office/drawing/2014/main" id="{20DFBED0-2FD0-5815-1721-A76EB1356FD0}"/>
              </a:ext>
            </a:extLst>
          </p:cNvPr>
          <p:cNvSpPr txBox="1">
            <a:spLocks/>
          </p:cNvSpPr>
          <p:nvPr/>
        </p:nvSpPr>
        <p:spPr>
          <a:xfrm>
            <a:off x="838200" y="-1325563"/>
            <a:ext cx="10515600" cy="1325563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b="1" kern="1200" cap="none" spc="0" baseline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1. Discuss activities in the present</a:t>
            </a:r>
            <a:endParaRPr lang="es-CO" dirty="0"/>
          </a:p>
        </p:txBody>
      </p:sp>
      <p:graphicFrame>
        <p:nvGraphicFramePr>
          <p:cNvPr id="12" name="Tabla 6">
            <a:extLst>
              <a:ext uri="{FF2B5EF4-FFF2-40B4-BE49-F238E27FC236}">
                <a16:creationId xmlns:a16="http://schemas.microsoft.com/office/drawing/2014/main" id="{EA3D8ECA-3898-34A9-2CC8-E8A2721D6228}"/>
              </a:ext>
            </a:extLst>
          </p:cNvPr>
          <p:cNvGraphicFramePr>
            <a:graphicFrameLocks noGrp="1"/>
          </p:cNvGraphicFramePr>
          <p:nvPr/>
        </p:nvGraphicFramePr>
        <p:xfrm>
          <a:off x="2492201" y="4769130"/>
          <a:ext cx="8063798" cy="1127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51399">
                  <a:extLst>
                    <a:ext uri="{9D8B030D-6E8A-4147-A177-3AD203B41FA5}">
                      <a16:colId xmlns:a16="http://schemas.microsoft.com/office/drawing/2014/main" val="1461770809"/>
                    </a:ext>
                  </a:extLst>
                </a:gridCol>
                <a:gridCol w="116840">
                  <a:extLst>
                    <a:ext uri="{9D8B030D-6E8A-4147-A177-3AD203B41FA5}">
                      <a16:colId xmlns:a16="http://schemas.microsoft.com/office/drawing/2014/main" val="1884032509"/>
                    </a:ext>
                  </a:extLst>
                </a:gridCol>
                <a:gridCol w="4495559">
                  <a:extLst>
                    <a:ext uri="{9D8B030D-6E8A-4147-A177-3AD203B41FA5}">
                      <a16:colId xmlns:a16="http://schemas.microsoft.com/office/drawing/2014/main" val="2623476073"/>
                    </a:ext>
                  </a:extLst>
                </a:gridCol>
              </a:tblGrid>
              <a:tr h="717818"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No </a:t>
                      </a:r>
                      <a:r>
                        <a:rPr lang="es-ES" sz="18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sé</a:t>
                      </a: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bailar salsa.</a:t>
                      </a:r>
                    </a:p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No </a:t>
                      </a:r>
                      <a:r>
                        <a:rPr lang="es-ES" sz="1800" b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puedo</a:t>
                      </a:r>
                      <a:r>
                        <a:rPr lang="es-ES" sz="1800" b="0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bailar salsa aquí.</a:t>
                      </a:r>
                      <a:endParaRPr lang="es-CO" sz="18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endParaRPr lang="es-CO" sz="1800" b="0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r>
                        <a:rPr lang="en-U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can’t (I don’t know how to) dance salsa.</a:t>
                      </a:r>
                    </a:p>
                    <a:p>
                      <a:pPr>
                        <a:lnSpc>
                          <a:spcPts val="2600"/>
                        </a:lnSpc>
                        <a:spcAft>
                          <a:spcPts val="600"/>
                        </a:spcAft>
                      </a:pPr>
                      <a:r>
                        <a:rPr lang="en-U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am not able to dance salsa here (because</a:t>
                      </a:r>
                      <a:br>
                        <a:rPr lang="en-U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</a:br>
                      <a:r>
                        <a:rPr lang="en-US" sz="1800" b="0" i="1" kern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  there is not enough space, etc.).</a:t>
                      </a:r>
                      <a:endParaRPr lang="es-CO" sz="1800" b="0" i="1" kern="12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45720" marR="4572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90002181"/>
                  </a:ext>
                </a:extLst>
              </a:tr>
            </a:tbl>
          </a:graphicData>
        </a:graphic>
      </p:graphicFrame>
      <p:sp>
        <p:nvSpPr>
          <p:cNvPr id="5" name="Text Placeholder 2">
            <a:extLst>
              <a:ext uri="{FF2B5EF4-FFF2-40B4-BE49-F238E27FC236}">
                <a16:creationId xmlns:a16="http://schemas.microsoft.com/office/drawing/2014/main" id="{F96E7D4B-F76D-F9B5-C34B-19602C9A538D}"/>
              </a:ext>
            </a:extLst>
          </p:cNvPr>
          <p:cNvSpPr txBox="1">
            <a:spLocks/>
          </p:cNvSpPr>
          <p:nvPr/>
        </p:nvSpPr>
        <p:spPr>
          <a:xfrm>
            <a:off x="2094512" y="1728273"/>
            <a:ext cx="8461488" cy="32002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r>
              <a:rPr lang="en-US" sz="2400" b="1" i="1" dirty="0">
                <a:solidFill>
                  <a:srgbClr val="636466"/>
                </a:solidFill>
              </a:rPr>
              <a:t>Saber</a:t>
            </a:r>
            <a:r>
              <a:rPr lang="en-US" sz="2400" b="1" dirty="0">
                <a:solidFill>
                  <a:srgbClr val="636466"/>
                </a:solidFill>
              </a:rPr>
              <a:t> and </a:t>
            </a:r>
            <a:r>
              <a:rPr lang="en-US" sz="2400" b="1" i="1" dirty="0" err="1">
                <a:solidFill>
                  <a:srgbClr val="636466"/>
                </a:solidFill>
              </a:rPr>
              <a:t>conocer</a:t>
            </a:r>
            <a:endParaRPr lang="en-US" sz="2400" b="1" i="1" dirty="0">
              <a:solidFill>
                <a:srgbClr val="636466"/>
              </a:solidFill>
            </a:endParaRPr>
          </a:p>
          <a:p>
            <a:pPr>
              <a:lnSpc>
                <a:spcPts val="2400"/>
              </a:lnSpc>
              <a:spcAft>
                <a:spcPts val="400"/>
              </a:spcAft>
              <a:buClr>
                <a:schemeClr val="tx1"/>
              </a:buClr>
            </a:pPr>
            <a:endParaRPr lang="en-US" sz="1800" b="1" dirty="0">
              <a:solidFill>
                <a:srgbClr val="6364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421563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7DC7FAB8-A062-CBB0-33E1-99DF6093DC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95EF4B-62A4-BB1B-23A5-FFC79D0AB6A3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s-CO" dirty="0"/>
              <a:t>5.1-5</a:t>
            </a:r>
            <a:endParaRPr lang="en-US" dirty="0"/>
          </a:p>
        </p:txBody>
      </p:sp>
      <p:sp>
        <p:nvSpPr>
          <p:cNvPr id="7" name="Text Placeholder 2">
            <a:extLst>
              <a:ext uri="{FF2B5EF4-FFF2-40B4-BE49-F238E27FC236}">
                <a16:creationId xmlns:a16="http://schemas.microsoft.com/office/drawing/2014/main" id="{0AC1787D-5B23-3136-E066-2222AECCEADE}"/>
              </a:ext>
            </a:extLst>
          </p:cNvPr>
          <p:cNvSpPr txBox="1">
            <a:spLocks/>
          </p:cNvSpPr>
          <p:nvPr/>
        </p:nvSpPr>
        <p:spPr>
          <a:xfrm>
            <a:off x="2111930" y="1815364"/>
            <a:ext cx="7794070" cy="90878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200"/>
              </a:lnSpc>
              <a:spcAft>
                <a:spcPts val="400"/>
              </a:spcAft>
              <a:buClr>
                <a:schemeClr val="tx1"/>
              </a:buClr>
            </a:pPr>
            <a:r>
              <a:rPr lang="en-US" sz="1800" dirty="0"/>
              <a:t>Read and listen to the text and answer: Can you deduce the meanings of the verbs that indicate activities? Then, notice the forms; do they follow the regular verb patterns? Do you know other verbs that have similar forms?</a:t>
            </a:r>
          </a:p>
        </p:txBody>
      </p:sp>
      <p:graphicFrame>
        <p:nvGraphicFramePr>
          <p:cNvPr id="8" name="Tabla 19">
            <a:extLst>
              <a:ext uri="{FF2B5EF4-FFF2-40B4-BE49-F238E27FC236}">
                <a16:creationId xmlns:a16="http://schemas.microsoft.com/office/drawing/2014/main" id="{785818E7-FE77-F6FC-CBD8-4C92A0C265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633405"/>
              </p:ext>
            </p:extLst>
          </p:nvPr>
        </p:nvGraphicFramePr>
        <p:xfrm>
          <a:off x="2238376" y="2847848"/>
          <a:ext cx="6953250" cy="33299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953250">
                  <a:extLst>
                    <a:ext uri="{9D8B030D-6E8A-4147-A177-3AD203B41FA5}">
                      <a16:colId xmlns:a16="http://schemas.microsoft.com/office/drawing/2014/main" val="2650732136"/>
                    </a:ext>
                  </a:extLst>
                </a:gridCol>
              </a:tblGrid>
              <a:tr h="2686177">
                <a:tc>
                  <a:txBody>
                    <a:bodyPr/>
                    <a:lstStyle/>
                    <a:p>
                      <a:pPr>
                        <a:lnSpc>
                          <a:spcPts val="2200"/>
                        </a:lnSpc>
                      </a:pPr>
                      <a:r>
                        <a:rPr lang="en-U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Elena describe sus </a:t>
                      </a:r>
                      <a:r>
                        <a:rPr lang="en-US" sz="1800" b="0" i="0" u="none" strike="noStrike" kern="1200" baseline="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actividades</a:t>
                      </a:r>
                      <a:r>
                        <a:rPr lang="en-U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800" b="0" i="0" u="none" strike="noStrike" kern="1200" baseline="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típicas</a:t>
                      </a:r>
                      <a:r>
                        <a:rPr lang="en-U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de fin de </a:t>
                      </a:r>
                      <a:r>
                        <a:rPr lang="en-US" sz="1800" b="0" i="0" u="none" strike="noStrike" kern="1200" baseline="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semana</a:t>
                      </a:r>
                      <a:r>
                        <a:rPr lang="en-U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.</a:t>
                      </a:r>
                    </a:p>
                    <a:p>
                      <a:pPr>
                        <a:lnSpc>
                          <a:spcPts val="2200"/>
                        </a:lnSpc>
                      </a:pPr>
                      <a:endParaRPr lang="en-US" sz="1800" b="0" i="0" u="none" strike="noStrike" kern="1200" baseline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ts val="2200"/>
                        </a:lnSpc>
                      </a:pP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¿Cómo es un sábado típico para mí? Bueno,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salgo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 casa para correr a las ocho de la mañana. A veces, mi amiga Sara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viene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también. Cuando llueve (</a:t>
                      </a:r>
                      <a:r>
                        <a:rPr lang="es-ES" sz="1800" b="0" i="1" u="none" strike="noStrike" kern="1200" baseline="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When</a:t>
                      </a:r>
                      <a:r>
                        <a:rPr lang="es-ES" sz="18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s-ES" sz="1800" b="0" i="1" u="none" strike="noStrike" kern="1200" baseline="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it</a:t>
                      </a:r>
                      <a:r>
                        <a:rPr lang="es-ES" sz="18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s-ES" sz="1800" b="0" i="1" u="none" strike="noStrike" kern="1200" baseline="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rains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),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hago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ejercicio en casa. Después, si (</a:t>
                      </a:r>
                      <a:r>
                        <a:rPr lang="es-ES" sz="1800" b="0" i="1" u="none" strike="noStrike" kern="1200" baseline="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if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) no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tengo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tarea,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oigo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un poco de música o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pongo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la televisión y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veo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las noticias. Por la tarde,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doy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un paseo con mis amigos o ellos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vienen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 mi apartamento. Entonces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vemos</a:t>
                      </a:r>
                    </a:p>
                    <a:p>
                      <a:pPr>
                        <a:lnSpc>
                          <a:spcPts val="2200"/>
                        </a:lnSpc>
                      </a:pP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una película (</a:t>
                      </a:r>
                      <a:r>
                        <a:rPr lang="es-ES" sz="1800" b="0" i="1" u="none" strike="noStrike" kern="1200" baseline="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movie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), o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ponemos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música y jugamos a </a:t>
                      </a:r>
                      <a:r>
                        <a:rPr lang="es-ES" sz="18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Monopolio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 a las cartas (</a:t>
                      </a:r>
                      <a:r>
                        <a:rPr lang="es-ES" sz="1800" b="0" i="1" u="none" strike="noStrike" kern="1200" baseline="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cards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). Siempre </a:t>
                      </a:r>
                      <a:r>
                        <a:rPr lang="es-ES" sz="18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traen </a:t>
                      </a:r>
                      <a:r>
                        <a:rPr lang="es-ES" sz="1800" b="0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algo para beber o para comer. No necesitamos mucho para pasar una tarde divertida.</a:t>
                      </a:r>
                      <a:endParaRPr lang="es-CO" sz="18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37160" marR="137160" marT="137160" marB="137160">
                    <a:lnL w="381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5F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0759141"/>
                  </a:ext>
                </a:extLst>
              </a:tr>
            </a:tbl>
          </a:graphicData>
        </a:graphic>
      </p:graphicFrame>
      <p:sp>
        <p:nvSpPr>
          <p:cNvPr id="9" name="Rectangle: Top Corners Rounded 15">
            <a:extLst>
              <a:ext uri="{FF2B5EF4-FFF2-40B4-BE49-F238E27FC236}">
                <a16:creationId xmlns:a16="http://schemas.microsoft.com/office/drawing/2014/main" id="{1FBA54E4-116F-110D-2499-4A7B73F4A205}"/>
              </a:ext>
            </a:extLst>
          </p:cNvPr>
          <p:cNvSpPr/>
          <p:nvPr/>
        </p:nvSpPr>
        <p:spPr>
          <a:xfrm>
            <a:off x="9391378" y="2857373"/>
            <a:ext cx="1781177" cy="2152777"/>
          </a:xfrm>
          <a:prstGeom prst="round2SameRect">
            <a:avLst>
              <a:gd name="adj1" fmla="val 4423"/>
              <a:gd name="adj2" fmla="val 0"/>
            </a:avLst>
          </a:prstGeom>
          <a:gradFill flip="none" rotWithShape="1">
            <a:gsLst>
              <a:gs pos="25000">
                <a:srgbClr val="C4D4ED"/>
              </a:gs>
              <a:gs pos="100000">
                <a:srgbClr val="C4D4ED">
                  <a:alpha val="0"/>
                </a:srgb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marL="0" marR="0" lvl="0" indent="0" algn="ctr" defTabSz="914400" rtl="0" eaLnBrk="1" fontAlgn="auto" latinLnBrk="0" hangingPunct="1">
              <a:lnSpc>
                <a:spcPts val="2200"/>
              </a:lnSpc>
              <a:spcBef>
                <a:spcPts val="0"/>
              </a:spcBef>
              <a:spcAft>
                <a:spcPts val="30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rgbClr val="0A659F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¡</a:t>
            </a:r>
            <a:r>
              <a:rPr kumimoji="0" lang="en-US" sz="1400" b="1" i="0" u="none" strike="noStrike" kern="1200" cap="none" spc="0" normalizeH="0" baseline="0" noProof="0" dirty="0" err="1">
                <a:ln>
                  <a:noFill/>
                </a:ln>
                <a:solidFill>
                  <a:srgbClr val="0A659F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Atención</a:t>
            </a: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rgbClr val="0A659F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!</a:t>
            </a:r>
          </a:p>
          <a:p>
            <a:pPr>
              <a:lnSpc>
                <a:spcPts val="2000"/>
              </a:lnSpc>
            </a:pPr>
            <a:r>
              <a:rPr lang="en-U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“de”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when the subject is leaving a stated place.</a:t>
            </a:r>
          </a:p>
          <a:p>
            <a:pPr>
              <a:lnSpc>
                <a:spcPts val="2000"/>
              </a:lnSpc>
            </a:pPr>
            <a:endParaRPr lang="en-US" sz="14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ts val="2000"/>
              </a:lnSpc>
            </a:pPr>
            <a:r>
              <a:rPr lang="en-US" sz="14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Salgo</a:t>
            </a:r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s-ES" sz="1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</a:t>
            </a:r>
            <a:r>
              <a:rPr lang="es-E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casa.</a:t>
            </a:r>
            <a:endParaRPr kumimoji="0" lang="es-ES" sz="1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ítulo 10">
            <a:extLst>
              <a:ext uri="{FF2B5EF4-FFF2-40B4-BE49-F238E27FC236}">
                <a16:creationId xmlns:a16="http://schemas.microsoft.com/office/drawing/2014/main" id="{A8EFFBDB-36FB-1F11-09AF-C07BEBE300FD}"/>
              </a:ext>
            </a:extLst>
          </p:cNvPr>
          <p:cNvSpPr txBox="1">
            <a:spLocks/>
          </p:cNvSpPr>
          <p:nvPr/>
        </p:nvSpPr>
        <p:spPr>
          <a:xfrm>
            <a:off x="838200" y="-1325563"/>
            <a:ext cx="10515600" cy="1325563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b="1" kern="1200" cap="none" spc="0" baseline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1. Discuss activities in the present</a:t>
            </a: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133190712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7DC7FAB8-A062-CBB0-33E1-99DF6093DC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95EF4B-62A4-BB1B-23A5-FFC79D0AB6A3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s-CO" dirty="0"/>
              <a:t>5.1-6</a:t>
            </a:r>
            <a:endParaRPr lang="en-US" dirty="0"/>
          </a:p>
        </p:txBody>
      </p:sp>
      <p:sp>
        <p:nvSpPr>
          <p:cNvPr id="7" name="Text Placeholder 2">
            <a:extLst>
              <a:ext uri="{FF2B5EF4-FFF2-40B4-BE49-F238E27FC236}">
                <a16:creationId xmlns:a16="http://schemas.microsoft.com/office/drawing/2014/main" id="{0AC1787D-5B23-3136-E066-2222AECCEADE}"/>
              </a:ext>
            </a:extLst>
          </p:cNvPr>
          <p:cNvSpPr txBox="1">
            <a:spLocks/>
          </p:cNvSpPr>
          <p:nvPr/>
        </p:nvSpPr>
        <p:spPr>
          <a:xfrm>
            <a:off x="2111930" y="1815363"/>
            <a:ext cx="8689420" cy="87558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</a:pPr>
            <a:endParaRPr lang="en-US" sz="1800" dirty="0"/>
          </a:p>
        </p:txBody>
      </p:sp>
      <p:graphicFrame>
        <p:nvGraphicFramePr>
          <p:cNvPr id="8" name="Tabla 19">
            <a:extLst>
              <a:ext uri="{FF2B5EF4-FFF2-40B4-BE49-F238E27FC236}">
                <a16:creationId xmlns:a16="http://schemas.microsoft.com/office/drawing/2014/main" id="{FE346707-2DB7-FCF2-8105-DBAC43B239C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68844710"/>
              </p:ext>
            </p:extLst>
          </p:nvPr>
        </p:nvGraphicFramePr>
        <p:xfrm>
          <a:off x="2625754" y="2046915"/>
          <a:ext cx="7055141" cy="41572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2062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5893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7558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500544"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1" i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salir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0" i="1" kern="120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</a:t>
                      </a:r>
                      <a:r>
                        <a:rPr lang="es-CO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s-CO" sz="1600" b="0" i="1" kern="120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leave</a:t>
                      </a:r>
                      <a:endParaRPr lang="es-CO" sz="16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18288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1" i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hacer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n-US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do/make</a:t>
                      </a:r>
                      <a:endParaRPr lang="es-CO" sz="16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18288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1" i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tener</a:t>
                      </a:r>
                      <a:endParaRPr lang="es-CO" sz="16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0" i="1" kern="120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</a:t>
                      </a:r>
                      <a:r>
                        <a:rPr lang="es-CO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s-CO" sz="1600" b="0" i="1" kern="120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have</a:t>
                      </a:r>
                      <a:endParaRPr lang="es-CO" sz="16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18288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0759141"/>
                  </a:ext>
                </a:extLst>
              </a:tr>
              <a:tr h="435165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salgo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hago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tengo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5165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sales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haces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tienes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35165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sale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hace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tiene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35165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salimos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hacemos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tenemos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80856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salis</a:t>
                      </a:r>
                      <a:r>
                        <a:rPr lang="en-US" sz="16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hacéis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teneis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35165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salen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s-CO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hacen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tienen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3" name="Título 10">
            <a:extLst>
              <a:ext uri="{FF2B5EF4-FFF2-40B4-BE49-F238E27FC236}">
                <a16:creationId xmlns:a16="http://schemas.microsoft.com/office/drawing/2014/main" id="{1E64F81A-0193-5ECD-B59E-9C0E6C46026D}"/>
              </a:ext>
            </a:extLst>
          </p:cNvPr>
          <p:cNvSpPr txBox="1">
            <a:spLocks/>
          </p:cNvSpPr>
          <p:nvPr/>
        </p:nvSpPr>
        <p:spPr>
          <a:xfrm>
            <a:off x="838200" y="-1325563"/>
            <a:ext cx="10515600" cy="1325563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b="1" kern="1200" cap="none" spc="0" baseline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1. Discuss activities in the present</a:t>
            </a:r>
            <a:endParaRPr lang="es-CO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0186E1C-8199-D484-7351-B110F7A9604F}"/>
              </a:ext>
            </a:extLst>
          </p:cNvPr>
          <p:cNvSpPr txBox="1"/>
          <p:nvPr/>
        </p:nvSpPr>
        <p:spPr>
          <a:xfrm flipH="1">
            <a:off x="10368792" y="3202221"/>
            <a:ext cx="1451294" cy="2464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ts val="2200"/>
              </a:lnSpc>
              <a:spcBef>
                <a:spcPts val="0"/>
              </a:spcBef>
              <a:spcAft>
                <a:spcPts val="30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1" i="0" u="none" strike="noStrike" kern="1200" cap="none" spc="0" normalizeH="0" baseline="0" noProof="0" dirty="0">
                <a:ln>
                  <a:noFill/>
                </a:ln>
                <a:solidFill>
                  <a:srgbClr val="0A659F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¡</a:t>
            </a:r>
            <a:r>
              <a:rPr kumimoji="0" lang="en-US" sz="1800" b="1" i="0" u="none" strike="noStrike" kern="1200" cap="none" spc="0" normalizeH="0" baseline="0" noProof="0" dirty="0" err="1">
                <a:ln>
                  <a:noFill/>
                </a:ln>
                <a:solidFill>
                  <a:srgbClr val="0A659F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Atención</a:t>
            </a:r>
            <a:r>
              <a:rPr kumimoji="0" lang="en-US" sz="1800" b="1" i="0" u="none" strike="noStrike" kern="1200" cap="none" spc="0" normalizeH="0" baseline="0" noProof="0" dirty="0">
                <a:ln>
                  <a:noFill/>
                </a:ln>
                <a:solidFill>
                  <a:srgbClr val="0A659F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!</a:t>
            </a:r>
          </a:p>
          <a:p>
            <a:pPr>
              <a:lnSpc>
                <a:spcPts val="2000"/>
              </a:lnSpc>
            </a:pPr>
            <a:r>
              <a:rPr lang="en-U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“de”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when the subject is leaving a stated place.</a:t>
            </a:r>
          </a:p>
          <a:p>
            <a:pPr>
              <a:lnSpc>
                <a:spcPts val="2000"/>
              </a:lnSpc>
            </a:pPr>
            <a:endParaRPr lang="en-US" sz="1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ts val="2000"/>
              </a:lnSpc>
            </a:pPr>
            <a:r>
              <a:rPr lang="en-US" sz="18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Salgo</a:t>
            </a:r>
            <a:r>
              <a:rPr lang="en-U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s-ES" sz="1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</a:t>
            </a:r>
            <a:r>
              <a:rPr lang="es-ES" sz="1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casa.</a:t>
            </a:r>
            <a:endParaRPr kumimoji="0" lang="es-E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9006516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7DC7FAB8-A062-CBB0-33E1-99DF6093DC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/>
              <a:t>© Vista Higher Learning, Inc. All rights reserved.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95EF4B-62A4-BB1B-23A5-FFC79D0AB6A3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s-CO" dirty="0"/>
              <a:t>5.1-6</a:t>
            </a:r>
            <a:endParaRPr lang="en-US" dirty="0"/>
          </a:p>
        </p:txBody>
      </p:sp>
      <p:sp>
        <p:nvSpPr>
          <p:cNvPr id="7" name="Text Placeholder 2">
            <a:extLst>
              <a:ext uri="{FF2B5EF4-FFF2-40B4-BE49-F238E27FC236}">
                <a16:creationId xmlns:a16="http://schemas.microsoft.com/office/drawing/2014/main" id="{0AC1787D-5B23-3136-E066-2222AECCEADE}"/>
              </a:ext>
            </a:extLst>
          </p:cNvPr>
          <p:cNvSpPr txBox="1">
            <a:spLocks/>
          </p:cNvSpPr>
          <p:nvPr/>
        </p:nvSpPr>
        <p:spPr>
          <a:xfrm>
            <a:off x="2111930" y="1815363"/>
            <a:ext cx="8689420" cy="87558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ts val="4000"/>
              </a:lnSpc>
              <a:spcBef>
                <a:spcPts val="0"/>
              </a:spcBef>
              <a:buClr>
                <a:schemeClr val="accent2"/>
              </a:buClr>
              <a:buFont typeface="Arial" panose="020B0604020202020204" pitchFamily="34" charset="0"/>
              <a:buNone/>
              <a:defRPr sz="2800" kern="120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31286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84313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5735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82775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  <a:defRPr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2400"/>
              </a:lnSpc>
            </a:pPr>
            <a:endParaRPr lang="en-US" sz="1800" dirty="0"/>
          </a:p>
        </p:txBody>
      </p:sp>
      <p:graphicFrame>
        <p:nvGraphicFramePr>
          <p:cNvPr id="8" name="Tabla 19">
            <a:extLst>
              <a:ext uri="{FF2B5EF4-FFF2-40B4-BE49-F238E27FC236}">
                <a16:creationId xmlns:a16="http://schemas.microsoft.com/office/drawing/2014/main" id="{FE346707-2DB7-FCF2-8105-DBAC43B239C2}"/>
              </a:ext>
            </a:extLst>
          </p:cNvPr>
          <p:cNvGraphicFramePr>
            <a:graphicFrameLocks noGrp="1"/>
          </p:cNvGraphicFramePr>
          <p:nvPr/>
        </p:nvGraphicFramePr>
        <p:xfrm>
          <a:off x="2228010" y="2952925"/>
          <a:ext cx="9575297" cy="322435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580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2204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580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580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580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6290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2580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172881"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1" i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dar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</a:t>
                      </a:r>
                      <a:r>
                        <a:rPr lang="es-CO" sz="1600" b="0" i="1" kern="120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give</a:t>
                      </a:r>
                      <a:endParaRPr lang="es-CO" sz="16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18288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1" i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poner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n-US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put, to turn on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n-US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(TV, music...)</a:t>
                      </a:r>
                      <a:endParaRPr lang="es-CO" sz="16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18288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1" i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traer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</a:t>
                      </a:r>
                      <a:r>
                        <a:rPr lang="es-CO" sz="1600" b="0" i="1" kern="120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bring</a:t>
                      </a:r>
                      <a:endParaRPr lang="es-CO" sz="16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endParaRPr lang="es-CO" sz="1600" b="1" i="0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18288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1" i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ver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</a:t>
                      </a:r>
                      <a:r>
                        <a:rPr lang="es-CO" sz="1600" b="0" i="1" kern="120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see</a:t>
                      </a:r>
                      <a:r>
                        <a:rPr lang="es-CO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,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</a:t>
                      </a:r>
                      <a:r>
                        <a:rPr lang="es-CO" sz="1600" b="0" i="1" kern="120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watch</a:t>
                      </a:r>
                      <a:endParaRPr lang="es-CO" sz="16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endParaRPr lang="es-CO" sz="1600" b="1" i="0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36576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1" i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decir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</a:t>
                      </a:r>
                      <a:r>
                        <a:rPr lang="es-CO" sz="1600" b="0" i="1" kern="120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say</a:t>
                      </a:r>
                      <a:r>
                        <a:rPr lang="es-CO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,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</a:t>
                      </a:r>
                      <a:r>
                        <a:rPr lang="es-CO" sz="1600" b="0" i="1" kern="120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tell</a:t>
                      </a:r>
                      <a:endParaRPr lang="es-CO" sz="16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endParaRPr lang="es-CO" sz="1600" b="1" i="0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36576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1" i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oír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n-US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hear,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n-US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listen to</a:t>
                      </a:r>
                      <a:endParaRPr lang="es-CO" sz="1600" b="0" i="1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endParaRPr lang="es-CO" sz="1600" b="1" i="0" kern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T="36576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1" i="0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venir</a:t>
                      </a:r>
                    </a:p>
                    <a:p>
                      <a:pPr marL="0" indent="0" algn="ctr">
                        <a:lnSpc>
                          <a:spcPts val="1300"/>
                        </a:lnSpc>
                        <a:spcAft>
                          <a:spcPts val="400"/>
                        </a:spcAft>
                      </a:pPr>
                      <a:r>
                        <a:rPr lang="es-CO" sz="1600" b="0" i="1" kern="12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come</a:t>
                      </a:r>
                    </a:p>
                  </a:txBody>
                  <a:tcPr marT="18288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6F8F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0759141"/>
                  </a:ext>
                </a:extLst>
              </a:tr>
              <a:tr h="340141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doy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pongo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traigo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veo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digo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oigo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vengo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40141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das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pones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traes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dices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oyes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vienes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40141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da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pone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trae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s-CO" sz="16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dice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oye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viene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40141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damos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ponemos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traemos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vemos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decimos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oímos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venimos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40141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dais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ponéis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traéis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veis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decís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oís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venís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40141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dan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s-CO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ponen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traen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0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ven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dicen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oyen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lang="en-US" sz="1600" b="1" i="0" u="none" strike="noStrike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vienen</a:t>
                      </a:r>
                      <a:endParaRPr lang="en-US" sz="16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0" marB="0" anchor="ctr">
                    <a:lnL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180C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17CC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3" name="Título 10">
            <a:extLst>
              <a:ext uri="{FF2B5EF4-FFF2-40B4-BE49-F238E27FC236}">
                <a16:creationId xmlns:a16="http://schemas.microsoft.com/office/drawing/2014/main" id="{1E64F81A-0193-5ECD-B59E-9C0E6C46026D}"/>
              </a:ext>
            </a:extLst>
          </p:cNvPr>
          <p:cNvSpPr txBox="1">
            <a:spLocks/>
          </p:cNvSpPr>
          <p:nvPr/>
        </p:nvSpPr>
        <p:spPr>
          <a:xfrm>
            <a:off x="838200" y="-1325563"/>
            <a:ext cx="10515600" cy="1325563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b="1" kern="1200" cap="none" spc="0" baseline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1. Discuss activities in the present</a:t>
            </a: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2174959737"/>
      </p:ext>
    </p:extLst>
  </p:cSld>
  <p:clrMapOvr>
    <a:masterClrMapping/>
  </p:clrMapOvr>
</p:sld>
</file>

<file path=ppt/theme/theme1.xml><?xml version="1.0" encoding="utf-8"?>
<a:theme xmlns:a="http://schemas.openxmlformats.org/drawingml/2006/main" name="Main-MASTER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ppt/theme/theme2.xml><?xml version="1.0" encoding="utf-8"?>
<a:theme xmlns:a="http://schemas.openxmlformats.org/drawingml/2006/main" name="1_Main-MASTER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TM10001115[[fn=Parcel]]</Template>
  <TotalTime>1413</TotalTime>
  <Words>1227</Words>
  <Application>Microsoft Office PowerPoint</Application>
  <PresentationFormat>Widescreen</PresentationFormat>
  <Paragraphs>205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Arial</vt:lpstr>
      <vt:lpstr>arialms-Bold</vt:lpstr>
      <vt:lpstr>Calibri</vt:lpstr>
      <vt:lpstr>Gill Sans MT</vt:lpstr>
      <vt:lpstr>Main-MASTER</vt:lpstr>
      <vt:lpstr>1_Main-MASTER</vt:lpstr>
      <vt:lpstr>1. Discuss activities in the present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Sebastian Diez</dc:creator>
  <cp:lastModifiedBy>Domcekova, Barbara</cp:lastModifiedBy>
  <cp:revision>122</cp:revision>
  <dcterms:created xsi:type="dcterms:W3CDTF">2020-01-23T15:55:24Z</dcterms:created>
  <dcterms:modified xsi:type="dcterms:W3CDTF">2023-10-09T17:10:30Z</dcterms:modified>
</cp:coreProperties>
</file>

<file path=docProps/thumbnail.jpeg>
</file>