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  <p:sldMasterId id="2147483701" r:id="rId2"/>
  </p:sldMasterIdLst>
  <p:notesMasterIdLst>
    <p:notesMasterId r:id="rId14"/>
  </p:notesMasterIdLst>
  <p:handoutMasterIdLst>
    <p:handoutMasterId r:id="rId15"/>
  </p:handoutMasterIdLst>
  <p:sldIdLst>
    <p:sldId id="262" r:id="rId3"/>
    <p:sldId id="282" r:id="rId4"/>
    <p:sldId id="287" r:id="rId5"/>
    <p:sldId id="264" r:id="rId6"/>
    <p:sldId id="283" r:id="rId7"/>
    <p:sldId id="288" r:id="rId8"/>
    <p:sldId id="260" r:id="rId9"/>
    <p:sldId id="284" r:id="rId10"/>
    <p:sldId id="289" r:id="rId11"/>
    <p:sldId id="285" r:id="rId12"/>
    <p:sldId id="28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4615"/>
    <a:srgbClr val="1180C4"/>
    <a:srgbClr val="B7C6CE"/>
    <a:srgbClr val="F6F8FD"/>
    <a:srgbClr val="11659F"/>
    <a:srgbClr val="F2F5FC"/>
    <a:srgbClr val="117CC1"/>
    <a:srgbClr val="636466"/>
    <a:srgbClr val="0A659F"/>
    <a:srgbClr val="1BB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38" autoAdjust="0"/>
    <p:restoredTop sz="94249" autoAdjust="0"/>
  </p:normalViewPr>
  <p:slideViewPr>
    <p:cSldViewPr snapToGrid="0">
      <p:cViewPr varScale="1">
        <p:scale>
          <a:sx n="114" d="100"/>
          <a:sy n="114" d="100"/>
        </p:scale>
        <p:origin x="366" y="1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E2B467F-CD28-44DA-9D0A-EB6F2DF4DD4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3734F-F2B8-4963-BF6B-422051BC82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1A4F7-85C0-4C39-9DB0-3770A7945AEB}" type="datetimeFigureOut">
              <a:rPr lang="en-US" smtClean="0"/>
              <a:t>10/9/2023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BDC767-27BC-431B-97F9-E19E4E8D660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4AD48C-13DE-4C7B-885A-09140D0515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32EC2-33C0-40F1-8F2A-EFCE365F5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25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60C6E-EBEF-47ED-A33F-0861FCE885F7}" type="datetimeFigureOut">
              <a:rPr lang="en-US" smtClean="0"/>
              <a:t>10/9/2023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C0CE4-C608-40AD-8998-4CF4DB8727F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Header Placeholder 7">
            <a:extLst>
              <a:ext uri="{FF2B5EF4-FFF2-40B4-BE49-F238E27FC236}">
                <a16:creationId xmlns:a16="http://schemas.microsoft.com/office/drawing/2014/main" id="{F8E633D2-4032-487E-8C9E-DCA3263BDD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37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-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84B2F27-FE3C-3C73-B0E1-8FBB2D5862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dirty="0"/>
              <a:t>4.1-1</a:t>
            </a:r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8A4258C3-E67F-553F-2F98-420FF167C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1930" y="1815363"/>
            <a:ext cx="8461488" cy="4100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-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16825" y="6236208"/>
            <a:ext cx="5901189" cy="32004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9EC7E81D-9EE6-04A6-BA35-C66BFA285A96}"/>
              </a:ext>
            </a:extLst>
          </p:cNvPr>
          <p:cNvSpPr/>
          <p:nvPr userDrawn="1"/>
        </p:nvSpPr>
        <p:spPr>
          <a:xfrm rot="5400000">
            <a:off x="2209138" y="2054083"/>
            <a:ext cx="160831" cy="138648"/>
          </a:xfrm>
          <a:prstGeom prst="triangle">
            <a:avLst/>
          </a:prstGeom>
          <a:solidFill>
            <a:srgbClr val="0A6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B65848E-6EC8-E363-226B-EDB116F99D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dirty="0"/>
              <a:t>4.1-1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1141E73-8C43-DF73-3204-F54DECA8687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429690" y="1815363"/>
            <a:ext cx="8143727" cy="4100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rgbClr val="9BAFB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1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-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FEF56BD-9CC5-B460-E06C-AC0F4E10DF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dirty="0"/>
              <a:t>4.1-1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722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-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84B2F27-FE3C-3C73-B0E1-8FBB2D5862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dirty="0"/>
              <a:t>4.1-1</a:t>
            </a:r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8A4258C3-E67F-553F-2F98-420FF167C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1930" y="1815363"/>
            <a:ext cx="8461488" cy="4100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21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-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16825" y="6236208"/>
            <a:ext cx="5901189" cy="32004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9EC7E81D-9EE6-04A6-BA35-C66BFA285A96}"/>
              </a:ext>
            </a:extLst>
          </p:cNvPr>
          <p:cNvSpPr/>
          <p:nvPr userDrawn="1"/>
        </p:nvSpPr>
        <p:spPr>
          <a:xfrm rot="5400000">
            <a:off x="2209138" y="2054083"/>
            <a:ext cx="160831" cy="138648"/>
          </a:xfrm>
          <a:prstGeom prst="triangle">
            <a:avLst/>
          </a:prstGeom>
          <a:solidFill>
            <a:srgbClr val="0A6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B65848E-6EC8-E363-226B-EDB116F99D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dirty="0"/>
              <a:t>4.1-1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1141E73-8C43-DF73-3204-F54DECA8687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429690" y="1815363"/>
            <a:ext cx="8143727" cy="4100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rgbClr val="9BAFB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ins_txt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58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-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FEF56BD-9CC5-B460-E06C-AC0F4E10DF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dirty="0"/>
              <a:t>4.1-1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55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DBB4A11-2872-3150-64EB-FA991114259E}"/>
              </a:ext>
            </a:extLst>
          </p:cNvPr>
          <p:cNvSpPr/>
          <p:nvPr userDrawn="1"/>
        </p:nvSpPr>
        <p:spPr>
          <a:xfrm>
            <a:off x="1523336" y="-3166"/>
            <a:ext cx="10667120" cy="731521"/>
          </a:xfrm>
          <a:prstGeom prst="rect">
            <a:avLst/>
          </a:prstGeom>
          <a:gradFill flip="none" rotWithShape="1">
            <a:gsLst>
              <a:gs pos="25000">
                <a:srgbClr val="1180C4"/>
              </a:gs>
              <a:gs pos="100000">
                <a:srgbClr val="1BBE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1930" y="1815363"/>
            <a:ext cx="8461488" cy="4100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dirty="0"/>
              <a:t>4.1-1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dirty="0"/>
              <a:t>© Vista </a:t>
            </a:r>
            <a:r>
              <a:rPr lang="es-CO" dirty="0" err="1"/>
              <a:t>Higher</a:t>
            </a:r>
            <a:r>
              <a:rPr lang="es-CO" dirty="0"/>
              <a:t> </a:t>
            </a:r>
            <a:r>
              <a:rPr lang="es-CO" dirty="0" err="1"/>
              <a:t>Learning</a:t>
            </a:r>
            <a:r>
              <a:rPr lang="es-CO" dirty="0"/>
              <a:t>, Inc. </a:t>
            </a:r>
            <a:r>
              <a:rPr lang="es-CO" dirty="0" err="1"/>
              <a:t>All</a:t>
            </a:r>
            <a:r>
              <a:rPr lang="es-CO" dirty="0"/>
              <a:t> </a:t>
            </a:r>
            <a:r>
              <a:rPr lang="es-CO" dirty="0" err="1"/>
              <a:t>rights</a:t>
            </a:r>
            <a:r>
              <a:rPr lang="es-CO" dirty="0"/>
              <a:t> </a:t>
            </a:r>
            <a:r>
              <a:rPr lang="es-CO" dirty="0" err="1"/>
              <a:t>reserved</a:t>
            </a:r>
            <a:r>
              <a:rPr lang="es-CO" dirty="0"/>
              <a:t>.</a:t>
            </a:r>
            <a:endParaRPr lang="en-US" dirty="0"/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DC1D3330-4016-4C70-9A02-260EAC629496}"/>
              </a:ext>
            </a:extLst>
          </p:cNvPr>
          <p:cNvSpPr txBox="1"/>
          <p:nvPr userDrawn="1"/>
        </p:nvSpPr>
        <p:spPr>
          <a:xfrm>
            <a:off x="1690421" y="884644"/>
            <a:ext cx="88829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2750" indent="-412750"/>
            <a:r>
              <a:rPr lang="en-US" sz="2800" b="1" dirty="0">
                <a:solidFill>
                  <a:srgbClr val="1180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Discuss activities in the present</a:t>
            </a:r>
            <a:br>
              <a:rPr lang="en-US" sz="2800" b="1" dirty="0">
                <a:solidFill>
                  <a:srgbClr val="1180C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>
                <a:solidFill>
                  <a:srgbClr val="63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US" sz="2400" b="1" i="1" dirty="0" err="1">
                <a:solidFill>
                  <a:srgbClr val="63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</a:t>
            </a:r>
            <a:r>
              <a:rPr lang="en-US" sz="2400" b="1" dirty="0">
                <a:solidFill>
                  <a:srgbClr val="63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-irregular verbs</a:t>
            </a:r>
            <a:endParaRPr lang="en-US" sz="2400" b="1" i="1" dirty="0">
              <a:solidFill>
                <a:srgbClr val="6364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7">
            <a:extLst>
              <a:ext uri="{FF2B5EF4-FFF2-40B4-BE49-F238E27FC236}">
                <a16:creationId xmlns:a16="http://schemas.microsoft.com/office/drawing/2014/main" id="{5F42954F-C850-4174-9997-FAFF49DEEEA4}"/>
              </a:ext>
            </a:extLst>
          </p:cNvPr>
          <p:cNvSpPr txBox="1"/>
          <p:nvPr userDrawn="1"/>
        </p:nvSpPr>
        <p:spPr>
          <a:xfrm>
            <a:off x="1703523" y="143580"/>
            <a:ext cx="4614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spc="1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ASÍ SE FORMA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00" r:id="rId2"/>
    <p:sldLayoutId id="2147483699" r:id="rId3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none" spc="0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ts val="4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None/>
        <a:defRPr sz="2800" kern="1200">
          <a:ln>
            <a:noFill/>
          </a:ln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DBB4A11-2872-3150-64EB-FA991114259E}"/>
              </a:ext>
            </a:extLst>
          </p:cNvPr>
          <p:cNvSpPr/>
          <p:nvPr userDrawn="1"/>
        </p:nvSpPr>
        <p:spPr>
          <a:xfrm>
            <a:off x="1523336" y="-3166"/>
            <a:ext cx="10667120" cy="731521"/>
          </a:xfrm>
          <a:prstGeom prst="rect">
            <a:avLst/>
          </a:prstGeom>
          <a:gradFill flip="none" rotWithShape="1">
            <a:gsLst>
              <a:gs pos="25000">
                <a:srgbClr val="1180C4"/>
              </a:gs>
              <a:gs pos="100000">
                <a:srgbClr val="1BBE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1930" y="1815363"/>
            <a:ext cx="8461488" cy="4100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r>
              <a:rPr lang="en-US" dirty="0"/>
              <a:t> </a:t>
            </a:r>
            <a:r>
              <a:rPr lang="en-US" dirty="0" err="1"/>
              <a:t>ins_txt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dirty="0"/>
              <a:t>4.1-1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dirty="0"/>
              <a:t>© Vista </a:t>
            </a:r>
            <a:r>
              <a:rPr lang="es-CO" dirty="0" err="1"/>
              <a:t>Higher</a:t>
            </a:r>
            <a:r>
              <a:rPr lang="es-CO" dirty="0"/>
              <a:t> </a:t>
            </a:r>
            <a:r>
              <a:rPr lang="es-CO" dirty="0" err="1"/>
              <a:t>Learning</a:t>
            </a:r>
            <a:r>
              <a:rPr lang="es-CO" dirty="0"/>
              <a:t>, Inc. </a:t>
            </a:r>
            <a:r>
              <a:rPr lang="es-CO" dirty="0" err="1"/>
              <a:t>All</a:t>
            </a:r>
            <a:r>
              <a:rPr lang="es-CO" dirty="0"/>
              <a:t> </a:t>
            </a:r>
            <a:r>
              <a:rPr lang="es-CO" dirty="0" err="1"/>
              <a:t>rights</a:t>
            </a:r>
            <a:r>
              <a:rPr lang="es-CO" dirty="0"/>
              <a:t> </a:t>
            </a:r>
            <a:r>
              <a:rPr lang="es-CO" dirty="0" err="1"/>
              <a:t>reserved</a:t>
            </a:r>
            <a:r>
              <a:rPr lang="es-CO" dirty="0"/>
              <a:t>.</a:t>
            </a:r>
            <a:endParaRPr lang="en-US" dirty="0"/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DC1D3330-4016-4C70-9A02-260EAC629496}"/>
              </a:ext>
            </a:extLst>
          </p:cNvPr>
          <p:cNvSpPr txBox="1"/>
          <p:nvPr userDrawn="1"/>
        </p:nvSpPr>
        <p:spPr>
          <a:xfrm>
            <a:off x="1690421" y="884644"/>
            <a:ext cx="88829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2750" indent="-412750"/>
            <a:r>
              <a:rPr lang="en-US" sz="2800" b="1" dirty="0">
                <a:solidFill>
                  <a:srgbClr val="1180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Discuss activities in the present</a:t>
            </a:r>
            <a:br>
              <a:rPr lang="en-US" sz="2800" b="1" dirty="0">
                <a:solidFill>
                  <a:srgbClr val="1180C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>
                <a:solidFill>
                  <a:srgbClr val="63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</a:t>
            </a:r>
            <a:r>
              <a:rPr lang="en-US" sz="2400" b="1" i="1" dirty="0" err="1">
                <a:solidFill>
                  <a:srgbClr val="63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</a:t>
            </a:r>
            <a:r>
              <a:rPr lang="en-US" sz="2400" b="1" dirty="0">
                <a:solidFill>
                  <a:srgbClr val="6364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-irregular verbs</a:t>
            </a:r>
            <a:endParaRPr lang="en-US" sz="2400" b="1" i="1" dirty="0">
              <a:solidFill>
                <a:srgbClr val="6364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7">
            <a:extLst>
              <a:ext uri="{FF2B5EF4-FFF2-40B4-BE49-F238E27FC236}">
                <a16:creationId xmlns:a16="http://schemas.microsoft.com/office/drawing/2014/main" id="{5F42954F-C850-4174-9997-FAFF49DEEEA4}"/>
              </a:ext>
            </a:extLst>
          </p:cNvPr>
          <p:cNvSpPr txBox="1"/>
          <p:nvPr userDrawn="1"/>
        </p:nvSpPr>
        <p:spPr>
          <a:xfrm>
            <a:off x="1703523" y="143580"/>
            <a:ext cx="4614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spc="1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ASÍ SE FORMA</a:t>
            </a:r>
          </a:p>
        </p:txBody>
      </p:sp>
    </p:spTree>
    <p:extLst>
      <p:ext uri="{BB962C8B-B14F-4D97-AF65-F5344CB8AC3E}">
        <p14:creationId xmlns:p14="http://schemas.microsoft.com/office/powerpoint/2010/main" val="2700907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cap="none" spc="0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ts val="4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None/>
        <a:defRPr sz="2800" kern="1200">
          <a:ln>
            <a:noFill/>
          </a:ln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F6B36E7-918E-20C1-50B6-C53BB2FFA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3EEC4C8-506D-CC91-41D1-5CA5FDF3B9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CO" dirty="0"/>
              <a:t>5.1-1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AC1787D-5B23-3136-E066-2222AECCEADE}"/>
              </a:ext>
            </a:extLst>
          </p:cNvPr>
          <p:cNvSpPr txBox="1">
            <a:spLocks/>
          </p:cNvSpPr>
          <p:nvPr/>
        </p:nvSpPr>
        <p:spPr>
          <a:xfrm>
            <a:off x="2094512" y="1728273"/>
            <a:ext cx="8461488" cy="320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r>
              <a:rPr lang="en-US" sz="2400" b="1" i="1" dirty="0">
                <a:solidFill>
                  <a:srgbClr val="636466"/>
                </a:solidFill>
              </a:rPr>
              <a:t>Saber</a:t>
            </a:r>
            <a:r>
              <a:rPr lang="en-US" sz="2400" b="1" dirty="0">
                <a:solidFill>
                  <a:srgbClr val="636466"/>
                </a:solidFill>
              </a:rPr>
              <a:t> and </a:t>
            </a:r>
            <a:r>
              <a:rPr lang="en-US" sz="2400" b="1" i="1" dirty="0" err="1">
                <a:solidFill>
                  <a:srgbClr val="636466"/>
                </a:solidFill>
              </a:rPr>
              <a:t>conocer</a:t>
            </a:r>
            <a:endParaRPr lang="en-US" sz="2400" b="1" i="1" dirty="0">
              <a:solidFill>
                <a:srgbClr val="636466"/>
              </a:solidFill>
            </a:endParaRPr>
          </a:p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endParaRPr lang="en-US" sz="1800" b="1" dirty="0">
              <a:solidFill>
                <a:srgbClr val="636466"/>
              </a:solidFill>
            </a:endParaRPr>
          </a:p>
        </p:txBody>
      </p:sp>
      <p:sp>
        <p:nvSpPr>
          <p:cNvPr id="17" name="Título 16">
            <a:extLst>
              <a:ext uri="{FF2B5EF4-FFF2-40B4-BE49-F238E27FC236}">
                <a16:creationId xmlns:a16="http://schemas.microsoft.com/office/drawing/2014/main" id="{19AFE9D7-E341-6583-4D94-D162E867A0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/>
          <a:p>
            <a:r>
              <a:rPr lang="en-US" dirty="0"/>
              <a:t>1. Discuss activities in the present</a:t>
            </a:r>
            <a:endParaRPr lang="es-CO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0AC1787D-5B23-3136-E066-2222AECCEADE}"/>
              </a:ext>
            </a:extLst>
          </p:cNvPr>
          <p:cNvSpPr txBox="1">
            <a:spLocks/>
          </p:cNvSpPr>
          <p:nvPr/>
        </p:nvSpPr>
        <p:spPr>
          <a:xfrm>
            <a:off x="2111930" y="2256770"/>
            <a:ext cx="8461488" cy="894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r>
              <a:rPr lang="en-US" sz="1800" dirty="0"/>
              <a:t>Read and listen to this text and observe the use of the verbs </a:t>
            </a:r>
            <a:r>
              <a:rPr lang="en-US" sz="1800" b="1" dirty="0"/>
              <a:t>saber</a:t>
            </a:r>
            <a:r>
              <a:rPr lang="en-US" sz="1800" dirty="0"/>
              <a:t> and </a:t>
            </a:r>
            <a:r>
              <a:rPr lang="en-US" sz="1800" b="1" dirty="0" err="1"/>
              <a:t>conocer</a:t>
            </a:r>
            <a:r>
              <a:rPr lang="en-US" sz="1800" dirty="0"/>
              <a:t>. What meaning do they convey? Can you identify the contexts where each one is used? Do you notice any forms that do not fit other verb patterns you know?</a:t>
            </a:r>
          </a:p>
        </p:txBody>
      </p:sp>
      <p:graphicFrame>
        <p:nvGraphicFramePr>
          <p:cNvPr id="24" name="Tabla 19">
            <a:extLst>
              <a:ext uri="{FF2B5EF4-FFF2-40B4-BE49-F238E27FC236}">
                <a16:creationId xmlns:a16="http://schemas.microsoft.com/office/drawing/2014/main" id="{785818E7-FE77-F6FC-CBD8-4C92A0C265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293824"/>
              </p:ext>
            </p:extLst>
          </p:nvPr>
        </p:nvGraphicFramePr>
        <p:xfrm>
          <a:off x="2238375" y="3402873"/>
          <a:ext cx="8229328" cy="2644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328">
                  <a:extLst>
                    <a:ext uri="{9D8B030D-6E8A-4147-A177-3AD203B41FA5}">
                      <a16:colId xmlns:a16="http://schemas.microsoft.com/office/drawing/2014/main" val="2650732136"/>
                    </a:ext>
                  </a:extLst>
                </a:gridCol>
              </a:tblGrid>
              <a:tr h="2048298">
                <a:tc>
                  <a:txBody>
                    <a:bodyPr/>
                    <a:lstStyle/>
                    <a:p>
                      <a:pPr marL="190500" indent="-190500">
                        <a:lnSpc>
                          <a:spcPts val="2200"/>
                        </a:lnSpc>
                        <a:spcAft>
                          <a:spcPts val="400"/>
                        </a:spcAft>
                      </a:pPr>
                      <a:r>
                        <a:rPr lang="es-ES" sz="1800" b="1" dirty="0">
                          <a:solidFill>
                            <a:srgbClr val="11659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Magali: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¿</a:t>
                      </a: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Conoces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Brooklyn? ¿</a:t>
                      </a: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Sabes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que allí viven muchos hispanos de Puerto Rico y la República Dominicana?</a:t>
                      </a:r>
                    </a:p>
                    <a:p>
                      <a:pPr marL="190500" indent="-190500">
                        <a:lnSpc>
                          <a:spcPts val="2200"/>
                        </a:lnSpc>
                        <a:spcAft>
                          <a:spcPts val="400"/>
                        </a:spcAft>
                      </a:pPr>
                      <a:r>
                        <a:rPr lang="es-ES" sz="1800" b="1" dirty="0">
                          <a:solidFill>
                            <a:srgbClr val="11659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Ángel: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Sí, ya lo </a:t>
                      </a: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sé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¿Y tú </a:t>
                      </a: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sabes 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dónde viven muchos hispanos de descendencia cubana? En Florida, especialmente en Miami.</a:t>
                      </a:r>
                    </a:p>
                    <a:p>
                      <a:pPr marL="190500" indent="-190500">
                        <a:lnSpc>
                          <a:spcPts val="2200"/>
                        </a:lnSpc>
                        <a:spcAft>
                          <a:spcPts val="400"/>
                        </a:spcAft>
                      </a:pPr>
                      <a:r>
                        <a:rPr lang="es-ES" sz="1800" b="1" dirty="0">
                          <a:solidFill>
                            <a:srgbClr val="11659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Magali: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Claro (</a:t>
                      </a:r>
                      <a:r>
                        <a:rPr lang="es-ES" sz="18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</a:t>
                      </a:r>
                      <a:r>
                        <a:rPr lang="es-ES" sz="18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course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). ¿</a:t>
                      </a: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Sabes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quién vive en Miami? Mi prima Mirta, </a:t>
                      </a:r>
                      <a:b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una chica muy bonita, que </a:t>
                      </a: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sabe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bailar muy bien.</a:t>
                      </a:r>
                    </a:p>
                    <a:p>
                      <a:pPr marL="190500" indent="-190500">
                        <a:lnSpc>
                          <a:spcPts val="2200"/>
                        </a:lnSpc>
                        <a:spcAft>
                          <a:spcPts val="400"/>
                        </a:spcAft>
                      </a:pPr>
                      <a:r>
                        <a:rPr lang="es-ES" sz="1800" b="1" dirty="0">
                          <a:solidFill>
                            <a:srgbClr val="11659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Ángel: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Pues no </a:t>
                      </a: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conozco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 tu prima, pero ¡me gustaría mucho </a:t>
                      </a:r>
                      <a:r>
                        <a:rPr lang="es-E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conocer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</a:t>
                      </a:r>
                      <a:b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ES" sz="18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s-ES" sz="18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would</a:t>
                      </a:r>
                      <a:r>
                        <a:rPr lang="es-ES" sz="18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8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like</a:t>
                      </a:r>
                      <a:r>
                        <a:rPr lang="es-ES" sz="18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es-ES" sz="18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meet</a:t>
                      </a:r>
                      <a:r>
                        <a:rPr lang="es-ES" sz="18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800" b="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</a:t>
                      </a:r>
                      <a:r>
                        <a:rPr lang="es-ES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)!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>
                    <a:lnL w="381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759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801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F2374F-9091-8C36-C89D-6130A4E0D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7C7A85-C08A-45E2-0273-71413380CE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CO" dirty="0"/>
              <a:t>5.1-7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1479AE-4F08-CB24-525A-4DA741BFE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400"/>
              </a:lnSpc>
            </a:pPr>
            <a:r>
              <a:rPr lang="en-US" sz="1800" dirty="0"/>
              <a:t>     There is usually a difference in meaning between these pairs of verbs:</a:t>
            </a:r>
          </a:p>
        </p:txBody>
      </p:sp>
      <p:graphicFrame>
        <p:nvGraphicFramePr>
          <p:cNvPr id="6" name="Tabla 6">
            <a:extLst>
              <a:ext uri="{FF2B5EF4-FFF2-40B4-BE49-F238E27FC236}">
                <a16:creationId xmlns:a16="http://schemas.microsoft.com/office/drawing/2014/main" id="{EA3D8ECA-3898-34A9-2CC8-E8A2721D62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19740"/>
              </p:ext>
            </p:extLst>
          </p:nvPr>
        </p:nvGraphicFramePr>
        <p:xfrm>
          <a:off x="2492200" y="2254982"/>
          <a:ext cx="7141845" cy="1376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46177080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884032509"/>
                    </a:ext>
                  </a:extLst>
                </a:gridCol>
                <a:gridCol w="3667125">
                  <a:extLst>
                    <a:ext uri="{9D8B030D-6E8A-4147-A177-3AD203B41FA5}">
                      <a16:colId xmlns:a16="http://schemas.microsoft.com/office/drawing/2014/main" val="2623476073"/>
                    </a:ext>
                  </a:extLst>
                </a:gridCol>
              </a:tblGrid>
              <a:tr h="726343"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s-ES" sz="1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oír </a:t>
                      </a:r>
                    </a:p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s-ES" sz="1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escuchar</a:t>
                      </a:r>
                      <a:endParaRPr lang="es-CO" sz="16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s-CO" sz="1600" b="0" i="1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</a:t>
                      </a:r>
                      <a:r>
                        <a:rPr lang="es-CO" sz="16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600" b="0" i="1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hear</a:t>
                      </a:r>
                      <a:endParaRPr lang="es-CO" sz="1600" b="0" i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s-CO" sz="1600" b="0" i="1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</a:t>
                      </a:r>
                      <a:r>
                        <a:rPr lang="es-CO" sz="16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listen</a:t>
                      </a: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s-ES" sz="16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 </a:t>
                      </a:r>
                      <a:r>
                        <a:rPr lang="es-ES" sz="1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oigo</a:t>
                      </a:r>
                      <a:r>
                        <a:rPr lang="es-ES" sz="16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nada.</a:t>
                      </a:r>
                    </a:p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s-ES" sz="1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Escuchamos</a:t>
                      </a:r>
                      <a:r>
                        <a:rPr lang="es-ES" sz="16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al profesor con atención.</a:t>
                      </a:r>
                      <a:endParaRPr lang="es-CO" sz="16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002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ver</a:t>
                      </a:r>
                      <a:endParaRPr lang="en-US" sz="1600" b="1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mirar</a:t>
                      </a:r>
                      <a:endParaRPr lang="es-CO" sz="16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n-US" sz="16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see</a:t>
                      </a:r>
                    </a:p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n-US" sz="16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watch, to look at</a:t>
                      </a:r>
                      <a:endParaRPr lang="es-CO" sz="1600" b="0" i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s-ES" sz="16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Veo </a:t>
                      </a:r>
                      <a:r>
                        <a:rPr lang="es-ES" sz="16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una pelota en la playa.</a:t>
                      </a:r>
                    </a:p>
                    <a:p>
                      <a:pPr>
                        <a:lnSpc>
                          <a:spcPts val="1900"/>
                        </a:lnSpc>
                        <a:spcAft>
                          <a:spcPts val="600"/>
                        </a:spcAft>
                      </a:pPr>
                      <a:r>
                        <a:rPr lang="es-ES" sz="16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Juan </a:t>
                      </a:r>
                      <a:r>
                        <a:rPr lang="es-ES" sz="16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mira </a:t>
                      </a:r>
                      <a:r>
                        <a:rPr lang="es-ES" sz="16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 partido de béisbol.</a:t>
                      </a:r>
                      <a:endParaRPr lang="es-CO" sz="16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2B3A2457-15F4-F061-DB07-B1813D30DB0F}"/>
              </a:ext>
            </a:extLst>
          </p:cNvPr>
          <p:cNvSpPr/>
          <p:nvPr/>
        </p:nvSpPr>
        <p:spPr>
          <a:xfrm rot="5400000">
            <a:off x="2209138" y="1945362"/>
            <a:ext cx="160831" cy="138648"/>
          </a:xfrm>
          <a:prstGeom prst="triangle">
            <a:avLst/>
          </a:prstGeom>
          <a:solidFill>
            <a:srgbClr val="0A6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20DFBED0-2FD0-5815-1721-A76EB1356FD0}"/>
              </a:ext>
            </a:extLst>
          </p:cNvPr>
          <p:cNvSpPr txBox="1">
            <a:spLocks/>
          </p:cNvSpPr>
          <p:nvPr/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1. Discuss activities in the present</a:t>
            </a:r>
            <a:endParaRPr lang="es-CO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0AC1787D-5B23-3136-E066-2222AECCEADE}"/>
              </a:ext>
            </a:extLst>
          </p:cNvPr>
          <p:cNvSpPr txBox="1">
            <a:spLocks/>
          </p:cNvSpPr>
          <p:nvPr/>
        </p:nvSpPr>
        <p:spPr>
          <a:xfrm>
            <a:off x="2111930" y="3749734"/>
            <a:ext cx="7622620" cy="6118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</a:pPr>
            <a:r>
              <a:rPr lang="en-US" sz="1800" dirty="0"/>
              <a:t>But many Spanish speakers use </a:t>
            </a:r>
            <a:r>
              <a:rPr lang="en-US" sz="1800" b="1" dirty="0" err="1"/>
              <a:t>oír</a:t>
            </a:r>
            <a:r>
              <a:rPr lang="en-US" sz="1800" b="1" dirty="0"/>
              <a:t> </a:t>
            </a:r>
            <a:r>
              <a:rPr lang="en-US" sz="1800" dirty="0"/>
              <a:t>to mean </a:t>
            </a:r>
            <a:r>
              <a:rPr lang="en-US" sz="1800" i="1" dirty="0"/>
              <a:t>to listen to </a:t>
            </a:r>
            <a:r>
              <a:rPr lang="en-US" sz="1800" dirty="0"/>
              <a:t>with music or </a:t>
            </a:r>
            <a:br>
              <a:rPr lang="en-US" sz="1800" dirty="0"/>
            </a:br>
            <a:r>
              <a:rPr lang="en-US" sz="1800" dirty="0"/>
              <a:t>the radio, and </a:t>
            </a:r>
            <a:r>
              <a:rPr lang="en-US" sz="1800" b="1" dirty="0" err="1"/>
              <a:t>ver</a:t>
            </a:r>
            <a:r>
              <a:rPr lang="en-US" sz="1800" b="1" dirty="0"/>
              <a:t> </a:t>
            </a:r>
            <a:r>
              <a:rPr lang="en-US" sz="1800" dirty="0"/>
              <a:t>to mean </a:t>
            </a:r>
            <a:r>
              <a:rPr lang="en-US" sz="1800" i="1" dirty="0"/>
              <a:t>to watch </a:t>
            </a:r>
            <a:r>
              <a:rPr lang="en-US" sz="1800" dirty="0"/>
              <a:t>with TV or a movie.</a:t>
            </a:r>
          </a:p>
        </p:txBody>
      </p:sp>
      <p:graphicFrame>
        <p:nvGraphicFramePr>
          <p:cNvPr id="13" name="Tabla 6">
            <a:extLst>
              <a:ext uri="{FF2B5EF4-FFF2-40B4-BE49-F238E27FC236}">
                <a16:creationId xmlns:a16="http://schemas.microsoft.com/office/drawing/2014/main" id="{35E03042-E75B-CAF7-C638-981E97FA8C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147964"/>
              </p:ext>
            </p:extLst>
          </p:nvPr>
        </p:nvGraphicFramePr>
        <p:xfrm>
          <a:off x="2508069" y="4596562"/>
          <a:ext cx="7007406" cy="671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9885">
                  <a:extLst>
                    <a:ext uri="{9D8B030D-6E8A-4147-A177-3AD203B41FA5}">
                      <a16:colId xmlns:a16="http://schemas.microsoft.com/office/drawing/2014/main" val="1461770809"/>
                    </a:ext>
                  </a:extLst>
                </a:gridCol>
                <a:gridCol w="3567521">
                  <a:extLst>
                    <a:ext uri="{9D8B030D-6E8A-4147-A177-3AD203B41FA5}">
                      <a16:colId xmlns:a16="http://schemas.microsoft.com/office/drawing/2014/main" val="1884032509"/>
                    </a:ext>
                  </a:extLst>
                </a:gridCol>
              </a:tblGrid>
              <a:tr h="513882"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600"/>
                        </a:spcAft>
                      </a:pPr>
                      <a:r>
                        <a:rPr lang="es-ES" sz="16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 gusta </a:t>
                      </a:r>
                      <a:r>
                        <a:rPr lang="es-ES" sz="1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oír</a:t>
                      </a:r>
                      <a:r>
                        <a:rPr lang="es-ES" sz="16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música cuando </a:t>
                      </a:r>
                      <a:br>
                        <a:rPr lang="es-ES" sz="16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s-ES" sz="16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hago ejercicio.</a:t>
                      </a:r>
                      <a:endParaRPr lang="es-CO" sz="16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600"/>
                        </a:spcAft>
                      </a:pPr>
                      <a:r>
                        <a:rPr lang="es-ES" sz="1600" b="0" i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Por las noches </a:t>
                      </a:r>
                      <a:r>
                        <a:rPr lang="es-ES" sz="1600" b="1" i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veo</a:t>
                      </a:r>
                      <a:r>
                        <a:rPr lang="es-ES" sz="1600" b="0" i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la tele o </a:t>
                      </a:r>
                      <a:br>
                        <a:rPr lang="es-ES" sz="1600" b="0" i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s-ES" sz="1600" b="0" i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una película</a:t>
                      </a:r>
                      <a:r>
                        <a:rPr lang="es-ES" sz="16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es-CO" sz="1600" b="0" i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002181"/>
                  </a:ext>
                </a:extLst>
              </a:tr>
            </a:tbl>
          </a:graphicData>
        </a:graphic>
      </p:graphicFrame>
      <p:sp>
        <p:nvSpPr>
          <p:cNvPr id="14" name="Rectangle: Top Corners Rounded 15">
            <a:extLst>
              <a:ext uri="{FF2B5EF4-FFF2-40B4-BE49-F238E27FC236}">
                <a16:creationId xmlns:a16="http://schemas.microsoft.com/office/drawing/2014/main" id="{1FBA54E4-116F-110D-2499-4A7B73F4A205}"/>
              </a:ext>
            </a:extLst>
          </p:cNvPr>
          <p:cNvSpPr/>
          <p:nvPr/>
        </p:nvSpPr>
        <p:spPr>
          <a:xfrm>
            <a:off x="9699800" y="1934269"/>
            <a:ext cx="1833575" cy="3790255"/>
          </a:xfrm>
          <a:prstGeom prst="round2SameRect">
            <a:avLst>
              <a:gd name="adj1" fmla="val 4423"/>
              <a:gd name="adj2" fmla="val 0"/>
            </a:avLst>
          </a:prstGeom>
          <a:gradFill flip="none" rotWithShape="1">
            <a:gsLst>
              <a:gs pos="25000">
                <a:srgbClr val="C4D4ED"/>
              </a:gs>
              <a:gs pos="100000">
                <a:srgbClr val="C4D4ED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A659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¡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A659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Atención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A659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of the following verbs as the “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-go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verbs”—verbs whose 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forms end in 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-go: 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salir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hacer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traer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poner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oír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tener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venir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decir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verb 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traer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imply an </a:t>
            </a:r>
            <a:b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point where the speaker is </a:t>
            </a:r>
            <a:b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will be. </a:t>
            </a:r>
            <a:b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n-US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Vienes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mi fiesta? Si </a:t>
            </a:r>
            <a:r>
              <a:rPr lang="en-US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quieres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puedes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traer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bebida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533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F2374F-9091-8C36-C89D-6130A4E0D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7C7A85-C08A-45E2-0273-71413380CE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CO"/>
              <a:t>5.1-8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1479AE-4F08-CB24-525A-4DA741BFE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1132" y="1815364"/>
            <a:ext cx="8461488" cy="912368"/>
          </a:xfrm>
        </p:spPr>
        <p:txBody>
          <a:bodyPr/>
          <a:lstStyle/>
          <a:p>
            <a:pPr>
              <a:lnSpc>
                <a:spcPts val="2400"/>
              </a:lnSpc>
            </a:pPr>
            <a:r>
              <a:rPr lang="en-US" sz="1800" dirty="0"/>
              <a:t>Note the contrast of the verbs </a:t>
            </a:r>
            <a:r>
              <a:rPr lang="en-US" sz="1800" b="1" dirty="0" err="1"/>
              <a:t>venir</a:t>
            </a:r>
            <a:r>
              <a:rPr lang="en-US" sz="1800" dirty="0"/>
              <a:t> and </a:t>
            </a:r>
            <a:r>
              <a:rPr lang="en-US" sz="1800" b="1" dirty="0" err="1"/>
              <a:t>ir</a:t>
            </a:r>
            <a:r>
              <a:rPr lang="en-US" sz="1800" dirty="0" err="1"/>
              <a:t>.</a:t>
            </a:r>
            <a:r>
              <a:rPr lang="en-US" sz="1800" dirty="0"/>
              <a:t> The verb </a:t>
            </a:r>
            <a:r>
              <a:rPr lang="en-US" sz="1800" b="1" dirty="0" err="1"/>
              <a:t>venir</a:t>
            </a:r>
            <a:r>
              <a:rPr lang="en-US" sz="1800" dirty="0"/>
              <a:t> implies a movement ending where the speaker is or will be. When the end point is a place different than where the speaker is, </a:t>
            </a:r>
            <a:r>
              <a:rPr lang="en-US" sz="1800" b="1" dirty="0" err="1"/>
              <a:t>ir</a:t>
            </a:r>
            <a:r>
              <a:rPr lang="en-US" sz="1800" dirty="0"/>
              <a:t> is used instead.</a:t>
            </a: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2B3A2457-15F4-F061-DB07-B1813D30DB0F}"/>
              </a:ext>
            </a:extLst>
          </p:cNvPr>
          <p:cNvSpPr/>
          <p:nvPr/>
        </p:nvSpPr>
        <p:spPr>
          <a:xfrm rot="5400000">
            <a:off x="2209138" y="1945362"/>
            <a:ext cx="160831" cy="138648"/>
          </a:xfrm>
          <a:prstGeom prst="triangle">
            <a:avLst/>
          </a:prstGeom>
          <a:solidFill>
            <a:srgbClr val="0A6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20DFBED0-2FD0-5815-1721-A76EB1356FD0}"/>
              </a:ext>
            </a:extLst>
          </p:cNvPr>
          <p:cNvSpPr txBox="1">
            <a:spLocks/>
          </p:cNvSpPr>
          <p:nvPr/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1. Discuss activities in the present</a:t>
            </a:r>
            <a:endParaRPr lang="es-CO" dirty="0"/>
          </a:p>
        </p:txBody>
      </p:sp>
      <p:graphicFrame>
        <p:nvGraphicFramePr>
          <p:cNvPr id="13" name="Tabla 6">
            <a:extLst>
              <a:ext uri="{FF2B5EF4-FFF2-40B4-BE49-F238E27FC236}">
                <a16:creationId xmlns:a16="http://schemas.microsoft.com/office/drawing/2014/main" id="{35E03042-E75B-CAF7-C638-981E97FA8C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690375"/>
              </p:ext>
            </p:extLst>
          </p:nvPr>
        </p:nvGraphicFramePr>
        <p:xfrm>
          <a:off x="2477405" y="2995220"/>
          <a:ext cx="8097770" cy="91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6049">
                  <a:extLst>
                    <a:ext uri="{9D8B030D-6E8A-4147-A177-3AD203B41FA5}">
                      <a16:colId xmlns:a16="http://schemas.microsoft.com/office/drawing/2014/main" val="1461770809"/>
                    </a:ext>
                  </a:extLst>
                </a:gridCol>
                <a:gridCol w="3671721">
                  <a:extLst>
                    <a:ext uri="{9D8B030D-6E8A-4147-A177-3AD203B41FA5}">
                      <a16:colId xmlns:a16="http://schemas.microsoft.com/office/drawing/2014/main" val="1884032509"/>
                    </a:ext>
                  </a:extLst>
                </a:gridCol>
              </a:tblGrid>
              <a:tr h="513882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600"/>
                        </a:spcAft>
                      </a:pPr>
                      <a:r>
                        <a:rPr lang="es-ES" sz="16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Hay una fiesta esta noche. ¿Quieres </a:t>
                      </a:r>
                      <a:r>
                        <a:rPr lang="es-ES" sz="1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venir</a:t>
                      </a:r>
                      <a:r>
                        <a:rPr lang="es-ES" sz="16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>
                        <a:lnSpc>
                          <a:spcPts val="2000"/>
                        </a:lnSpc>
                        <a:spcAft>
                          <a:spcPts val="600"/>
                        </a:spcAft>
                      </a:pPr>
                      <a:r>
                        <a:rPr lang="es-ES" sz="16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Hay una fiesta esta noche. ¿Quieres </a:t>
                      </a:r>
                      <a:r>
                        <a:rPr lang="es-ES" sz="1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ir</a:t>
                      </a:r>
                      <a:r>
                        <a:rPr lang="es-ES" sz="16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?</a:t>
                      </a:r>
                      <a:endParaRPr lang="es-CO" sz="16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600"/>
                        </a:spcAft>
                      </a:pPr>
                      <a:r>
                        <a:rPr lang="en-US" sz="16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Implies that the speaker is/will be there.</a:t>
                      </a:r>
                    </a:p>
                    <a:p>
                      <a:pPr>
                        <a:lnSpc>
                          <a:spcPts val="2000"/>
                        </a:lnSpc>
                        <a:spcAft>
                          <a:spcPts val="600"/>
                        </a:spcAft>
                      </a:pPr>
                      <a:r>
                        <a:rPr lang="en-US" sz="16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Does not imply that the speaker is or     </a:t>
                      </a:r>
                      <a:br>
                        <a:rPr lang="en-US" sz="16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US" sz="16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will go there.</a:t>
                      </a:r>
                      <a:endParaRPr lang="es-CO" sz="1600" b="0" i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00218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464273" y="2937299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ms-Bold"/>
              </a:rPr>
              <a:t>→</a:t>
            </a:r>
            <a:endParaRPr lang="en-US" sz="2000" dirty="0">
              <a:latin typeface="arialms-Bold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64273" y="3276178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ms-Bold"/>
              </a:rPr>
              <a:t>→</a:t>
            </a:r>
            <a:endParaRPr lang="en-US" sz="2000" dirty="0">
              <a:latin typeface="arialms-Bold"/>
            </a:endParaRPr>
          </a:p>
        </p:txBody>
      </p:sp>
    </p:spTree>
    <p:extLst>
      <p:ext uri="{BB962C8B-B14F-4D97-AF65-F5344CB8AC3E}">
        <p14:creationId xmlns:p14="http://schemas.microsoft.com/office/powerpoint/2010/main" val="699156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C7FAB8-A062-CBB0-33E1-99DF6093D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5EF4B-62A4-BB1B-23A5-FFC79D0AB6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CO" dirty="0"/>
              <a:t>5.1-2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AC1787D-5B23-3136-E066-2222AECCEADE}"/>
              </a:ext>
            </a:extLst>
          </p:cNvPr>
          <p:cNvSpPr txBox="1">
            <a:spLocks/>
          </p:cNvSpPr>
          <p:nvPr/>
        </p:nvSpPr>
        <p:spPr>
          <a:xfrm>
            <a:off x="2111930" y="2364003"/>
            <a:ext cx="8461488" cy="6482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00"/>
              </a:lnSpc>
            </a:pPr>
            <a:r>
              <a:rPr lang="en-US" sz="2000" dirty="0"/>
              <a:t>Both </a:t>
            </a:r>
            <a:r>
              <a:rPr lang="en-US" sz="2000" b="1" dirty="0"/>
              <a:t>saber </a:t>
            </a:r>
            <a:r>
              <a:rPr lang="en-US" sz="2000" dirty="0"/>
              <a:t>and </a:t>
            </a:r>
            <a:r>
              <a:rPr lang="en-US" sz="2000" b="1" dirty="0" err="1"/>
              <a:t>conocer</a:t>
            </a:r>
            <a:r>
              <a:rPr lang="en-US" sz="2000" b="1" dirty="0"/>
              <a:t> </a:t>
            </a:r>
            <a:r>
              <a:rPr lang="en-US" sz="2000" dirty="0"/>
              <a:t>mean </a:t>
            </a:r>
            <a:r>
              <a:rPr lang="en-US" sz="2000" i="1" dirty="0"/>
              <a:t>to know</a:t>
            </a:r>
            <a:r>
              <a:rPr lang="en-US" sz="2000" dirty="0"/>
              <a:t>, but have different uses. First, observe their forms.</a:t>
            </a:r>
          </a:p>
        </p:txBody>
      </p:sp>
      <p:graphicFrame>
        <p:nvGraphicFramePr>
          <p:cNvPr id="8" name="Tabla 19">
            <a:extLst>
              <a:ext uri="{FF2B5EF4-FFF2-40B4-BE49-F238E27FC236}">
                <a16:creationId xmlns:a16="http://schemas.microsoft.com/office/drawing/2014/main" id="{FE346707-2DB7-FCF2-8105-DBAC43B239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350809"/>
              </p:ext>
            </p:extLst>
          </p:nvPr>
        </p:nvGraphicFramePr>
        <p:xfrm>
          <a:off x="1736521" y="3328005"/>
          <a:ext cx="6084908" cy="2779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867">
                  <a:extLst>
                    <a:ext uri="{9D8B030D-6E8A-4147-A177-3AD203B41FA5}">
                      <a16:colId xmlns:a16="http://schemas.microsoft.com/office/drawing/2014/main" val="2650732136"/>
                    </a:ext>
                  </a:extLst>
                </a:gridCol>
                <a:gridCol w="2751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3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4588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saber</a:t>
                      </a:r>
                      <a:endParaRPr lang="es-CO" sz="18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endParaRPr lang="es-CO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endParaRPr lang="es-CO" sz="1800" b="1" i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endParaRPr lang="es-CO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759141"/>
                  </a:ext>
                </a:extLst>
              </a:tr>
              <a:tr h="72486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en-US" sz="18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sé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es-CO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sabemos</a:t>
                      </a: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486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sabes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es-CO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sabéis</a:t>
                      </a: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s-CO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486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sabe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saben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s-CO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ítulo 16">
            <a:extLst>
              <a:ext uri="{FF2B5EF4-FFF2-40B4-BE49-F238E27FC236}">
                <a16:creationId xmlns:a16="http://schemas.microsoft.com/office/drawing/2014/main" id="{986FDF8B-542F-D4B1-D188-4B3A2472962E}"/>
              </a:ext>
            </a:extLst>
          </p:cNvPr>
          <p:cNvSpPr txBox="1">
            <a:spLocks/>
          </p:cNvSpPr>
          <p:nvPr/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1. Discuss activities in the present</a:t>
            </a:r>
            <a:endParaRPr lang="es-CO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68BC78A-A771-A4A6-BB35-67839841A2A6}"/>
              </a:ext>
            </a:extLst>
          </p:cNvPr>
          <p:cNvSpPr txBox="1">
            <a:spLocks/>
          </p:cNvSpPr>
          <p:nvPr/>
        </p:nvSpPr>
        <p:spPr>
          <a:xfrm>
            <a:off x="2094512" y="1728273"/>
            <a:ext cx="8461488" cy="320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r>
              <a:rPr lang="en-US" sz="2400" b="1" i="1" dirty="0">
                <a:solidFill>
                  <a:srgbClr val="636466"/>
                </a:solidFill>
              </a:rPr>
              <a:t>Saber</a:t>
            </a:r>
            <a:r>
              <a:rPr lang="en-US" sz="2400" b="1" dirty="0">
                <a:solidFill>
                  <a:srgbClr val="636466"/>
                </a:solidFill>
              </a:rPr>
              <a:t> and </a:t>
            </a:r>
            <a:r>
              <a:rPr lang="en-US" sz="2400" b="1" i="1" dirty="0" err="1">
                <a:solidFill>
                  <a:srgbClr val="636466"/>
                </a:solidFill>
              </a:rPr>
              <a:t>conocer</a:t>
            </a:r>
            <a:endParaRPr lang="en-US" sz="2400" b="1" i="1" dirty="0">
              <a:solidFill>
                <a:srgbClr val="636466"/>
              </a:solidFill>
            </a:endParaRPr>
          </a:p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endParaRPr lang="en-US" sz="1800" b="1" dirty="0">
              <a:solidFill>
                <a:srgbClr val="6364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123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C7FAB8-A062-CBB0-33E1-99DF6093D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5EF4B-62A4-BB1B-23A5-FFC79D0AB6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CO" dirty="0"/>
              <a:t>5.1-2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AC1787D-5B23-3136-E066-2222AECCEADE}"/>
              </a:ext>
            </a:extLst>
          </p:cNvPr>
          <p:cNvSpPr txBox="1">
            <a:spLocks/>
          </p:cNvSpPr>
          <p:nvPr/>
        </p:nvSpPr>
        <p:spPr>
          <a:xfrm>
            <a:off x="2111930" y="2364003"/>
            <a:ext cx="8461488" cy="6482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00"/>
              </a:lnSpc>
            </a:pPr>
            <a:r>
              <a:rPr lang="en-US" sz="2000" dirty="0"/>
              <a:t>Both </a:t>
            </a:r>
            <a:r>
              <a:rPr lang="en-US" sz="2000" b="1" dirty="0"/>
              <a:t>saber </a:t>
            </a:r>
            <a:r>
              <a:rPr lang="en-US" sz="2000" dirty="0"/>
              <a:t>and </a:t>
            </a:r>
            <a:r>
              <a:rPr lang="en-US" sz="2000" b="1" dirty="0" err="1"/>
              <a:t>conocer</a:t>
            </a:r>
            <a:r>
              <a:rPr lang="en-US" sz="2000" b="1" dirty="0"/>
              <a:t> </a:t>
            </a:r>
            <a:r>
              <a:rPr lang="en-US" sz="2000" dirty="0"/>
              <a:t>mean </a:t>
            </a:r>
            <a:r>
              <a:rPr lang="en-US" sz="2000" i="1" dirty="0"/>
              <a:t>to know</a:t>
            </a:r>
            <a:r>
              <a:rPr lang="en-US" sz="2000" dirty="0"/>
              <a:t>, but have different uses. First, observe their forms.</a:t>
            </a:r>
          </a:p>
        </p:txBody>
      </p:sp>
      <p:graphicFrame>
        <p:nvGraphicFramePr>
          <p:cNvPr id="8" name="Tabla 19">
            <a:extLst>
              <a:ext uri="{FF2B5EF4-FFF2-40B4-BE49-F238E27FC236}">
                <a16:creationId xmlns:a16="http://schemas.microsoft.com/office/drawing/2014/main" id="{FE346707-2DB7-FCF2-8105-DBAC43B239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790174"/>
              </p:ext>
            </p:extLst>
          </p:nvPr>
        </p:nvGraphicFramePr>
        <p:xfrm>
          <a:off x="2228011" y="3495766"/>
          <a:ext cx="7931990" cy="170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922">
                  <a:extLst>
                    <a:ext uri="{9D8B030D-6E8A-4147-A177-3AD203B41FA5}">
                      <a16:colId xmlns:a16="http://schemas.microsoft.com/office/drawing/2014/main" val="265073213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96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73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endParaRPr lang="es-CO" sz="18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endParaRPr lang="es-CO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ts val="1000"/>
                        </a:lnSpc>
                        <a:spcAft>
                          <a:spcPts val="400"/>
                        </a:spcAft>
                      </a:pPr>
                      <a:r>
                        <a:rPr lang="es-CO" sz="18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conocer</a:t>
                      </a:r>
                    </a:p>
                  </a:txBody>
                  <a:tcPr marT="91440" marB="91440" anchor="b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endParaRPr lang="es-CO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7591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conozco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conocemos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conoces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conocéis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conoce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conocen</a:t>
                      </a:r>
                      <a:endParaRPr lang="es-CO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91440" marB="9144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ítulo 16">
            <a:extLst>
              <a:ext uri="{FF2B5EF4-FFF2-40B4-BE49-F238E27FC236}">
                <a16:creationId xmlns:a16="http://schemas.microsoft.com/office/drawing/2014/main" id="{986FDF8B-542F-D4B1-D188-4B3A2472962E}"/>
              </a:ext>
            </a:extLst>
          </p:cNvPr>
          <p:cNvSpPr txBox="1">
            <a:spLocks/>
          </p:cNvSpPr>
          <p:nvPr/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1. Discuss activities in the present</a:t>
            </a:r>
            <a:endParaRPr lang="es-CO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68BC78A-A771-A4A6-BB35-67839841A2A6}"/>
              </a:ext>
            </a:extLst>
          </p:cNvPr>
          <p:cNvSpPr txBox="1">
            <a:spLocks/>
          </p:cNvSpPr>
          <p:nvPr/>
        </p:nvSpPr>
        <p:spPr>
          <a:xfrm>
            <a:off x="2094512" y="1728273"/>
            <a:ext cx="8461488" cy="320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r>
              <a:rPr lang="en-US" sz="2400" b="1" i="1" dirty="0">
                <a:solidFill>
                  <a:srgbClr val="636466"/>
                </a:solidFill>
              </a:rPr>
              <a:t>Saber</a:t>
            </a:r>
            <a:r>
              <a:rPr lang="en-US" sz="2400" b="1" dirty="0">
                <a:solidFill>
                  <a:srgbClr val="636466"/>
                </a:solidFill>
              </a:rPr>
              <a:t> and </a:t>
            </a:r>
            <a:r>
              <a:rPr lang="en-US" sz="2400" b="1" i="1" dirty="0" err="1">
                <a:solidFill>
                  <a:srgbClr val="636466"/>
                </a:solidFill>
              </a:rPr>
              <a:t>conocer</a:t>
            </a:r>
            <a:endParaRPr lang="en-US" sz="2400" b="1" i="1" dirty="0">
              <a:solidFill>
                <a:srgbClr val="636466"/>
              </a:solidFill>
            </a:endParaRPr>
          </a:p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endParaRPr lang="en-US" sz="1800" b="1" dirty="0">
              <a:solidFill>
                <a:srgbClr val="6364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747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F2374F-9091-8C36-C89D-6130A4E0D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7C7A85-C08A-45E2-0273-71413380CE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CO" dirty="0"/>
              <a:t>5.1-3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1479AE-4F08-CB24-525A-4DA741BFE76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431129" y="2147596"/>
            <a:ext cx="8142287" cy="966031"/>
          </a:xfrm>
        </p:spPr>
        <p:txBody>
          <a:bodyPr/>
          <a:lstStyle/>
          <a:p>
            <a:pPr>
              <a:lnSpc>
                <a:spcPts val="2400"/>
              </a:lnSpc>
            </a:pPr>
            <a:r>
              <a:rPr lang="en-US" sz="1800" b="1" dirty="0"/>
              <a:t>Saber - </a:t>
            </a:r>
            <a:r>
              <a:rPr lang="en-US" sz="1800" dirty="0"/>
              <a:t>knowledge that one learns, </a:t>
            </a:r>
            <a:r>
              <a:rPr lang="en-US" sz="1800" i="1" dirty="0"/>
              <a:t>facts </a:t>
            </a:r>
            <a:r>
              <a:rPr lang="en-US" sz="1800" dirty="0"/>
              <a:t>or </a:t>
            </a:r>
            <a:r>
              <a:rPr lang="en-US" sz="1800" i="1" dirty="0"/>
              <a:t>a piece of information </a:t>
            </a:r>
          </a:p>
          <a:p>
            <a:pPr>
              <a:lnSpc>
                <a:spcPts val="2400"/>
              </a:lnSpc>
            </a:pPr>
            <a:r>
              <a:rPr lang="en-US" sz="1800" b="1" dirty="0"/>
              <a:t>           - </a:t>
            </a:r>
            <a:r>
              <a:rPr lang="en-US" sz="1800" dirty="0"/>
              <a:t> a </a:t>
            </a:r>
            <a:r>
              <a:rPr lang="en-US" sz="1800" u="sng" dirty="0"/>
              <a:t>skill</a:t>
            </a:r>
            <a:r>
              <a:rPr lang="en-US" sz="1800" dirty="0"/>
              <a:t> one develops. </a:t>
            </a:r>
          </a:p>
        </p:txBody>
      </p:sp>
      <p:graphicFrame>
        <p:nvGraphicFramePr>
          <p:cNvPr id="6" name="Tabla 6">
            <a:extLst>
              <a:ext uri="{FF2B5EF4-FFF2-40B4-BE49-F238E27FC236}">
                <a16:creationId xmlns:a16="http://schemas.microsoft.com/office/drawing/2014/main" id="{EA3D8ECA-3898-34A9-2CC8-E8A2721D62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914740"/>
              </p:ext>
            </p:extLst>
          </p:nvPr>
        </p:nvGraphicFramePr>
        <p:xfrm>
          <a:off x="2492201" y="3260252"/>
          <a:ext cx="8063798" cy="39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6741">
                  <a:extLst>
                    <a:ext uri="{9D8B030D-6E8A-4147-A177-3AD203B41FA5}">
                      <a16:colId xmlns:a16="http://schemas.microsoft.com/office/drawing/2014/main" val="1461770809"/>
                    </a:ext>
                  </a:extLst>
                </a:gridCol>
                <a:gridCol w="942535">
                  <a:extLst>
                    <a:ext uri="{9D8B030D-6E8A-4147-A177-3AD203B41FA5}">
                      <a16:colId xmlns:a16="http://schemas.microsoft.com/office/drawing/2014/main" val="1884032509"/>
                    </a:ext>
                  </a:extLst>
                </a:gridCol>
                <a:gridCol w="4014522">
                  <a:extLst>
                    <a:ext uri="{9D8B030D-6E8A-4147-A177-3AD203B41FA5}">
                      <a16:colId xmlns:a16="http://schemas.microsoft.com/office/drawing/2014/main" val="26234760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r>
                        <a:rPr lang="es-ES" sz="18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Sé</a:t>
                      </a: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dónde vive Mirta.</a:t>
                      </a:r>
                      <a:endParaRPr lang="es-CO" sz="18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endParaRPr lang="es-CO" sz="18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Ella </a:t>
                      </a:r>
                      <a:r>
                        <a:rPr lang="es-ES" sz="18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sabe</a:t>
                      </a: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bailar muy bien.</a:t>
                      </a:r>
                      <a:endParaRPr lang="es-CO" sz="18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002181"/>
                  </a:ext>
                </a:extLst>
              </a:tr>
            </a:tbl>
          </a:graphicData>
        </a:graphic>
      </p:graphicFrame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7A6A9D8-AA6A-EDCD-6E96-39B247DF45BC}"/>
              </a:ext>
            </a:extLst>
          </p:cNvPr>
          <p:cNvSpPr txBox="1">
            <a:spLocks/>
          </p:cNvSpPr>
          <p:nvPr/>
        </p:nvSpPr>
        <p:spPr>
          <a:xfrm>
            <a:off x="2429689" y="3827421"/>
            <a:ext cx="8143727" cy="892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</a:pPr>
            <a:r>
              <a:rPr lang="en-US" sz="1800" b="1" dirty="0" err="1"/>
              <a:t>Conocer</a:t>
            </a:r>
            <a:r>
              <a:rPr lang="en-US" sz="1800" b="1" dirty="0"/>
              <a:t>  - </a:t>
            </a:r>
            <a:r>
              <a:rPr lang="en-US" sz="1800" i="1" dirty="0"/>
              <a:t>being acquainted or familiar with persons, places</a:t>
            </a:r>
            <a:r>
              <a:rPr lang="en-US" sz="1800" dirty="0"/>
              <a:t>, </a:t>
            </a:r>
            <a:r>
              <a:rPr lang="en-US" sz="1800" i="1" dirty="0"/>
              <a:t>or things</a:t>
            </a:r>
            <a:r>
              <a:rPr lang="en-US" sz="1800" dirty="0"/>
              <a:t>. </a:t>
            </a:r>
          </a:p>
          <a:p>
            <a:pPr>
              <a:lnSpc>
                <a:spcPts val="2400"/>
              </a:lnSpc>
            </a:pPr>
            <a:r>
              <a:rPr lang="en-US" sz="1800" dirty="0"/>
              <a:t>                 - </a:t>
            </a:r>
            <a:r>
              <a:rPr lang="en-US" sz="1800" i="1" dirty="0"/>
              <a:t>meet for the first time, </a:t>
            </a:r>
            <a:r>
              <a:rPr lang="en-US" sz="1800" b="1" i="1" dirty="0"/>
              <a:t>a</a:t>
            </a:r>
            <a:r>
              <a:rPr lang="en-US" sz="1800" i="1" dirty="0"/>
              <a:t> </a:t>
            </a:r>
            <a:r>
              <a:rPr lang="en-US" sz="1800" b="1" dirty="0"/>
              <a:t>personal</a:t>
            </a:r>
            <a:r>
              <a:rPr lang="en-US" sz="1800" dirty="0"/>
              <a:t>.</a:t>
            </a:r>
          </a:p>
        </p:txBody>
      </p:sp>
      <p:graphicFrame>
        <p:nvGraphicFramePr>
          <p:cNvPr id="8" name="Tabla 6">
            <a:extLst>
              <a:ext uri="{FF2B5EF4-FFF2-40B4-BE49-F238E27FC236}">
                <a16:creationId xmlns:a16="http://schemas.microsoft.com/office/drawing/2014/main" id="{20085F70-F5B5-813F-EDFA-FE39B6CE9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50001"/>
              </p:ext>
            </p:extLst>
          </p:nvPr>
        </p:nvGraphicFramePr>
        <p:xfrm>
          <a:off x="2483492" y="4939218"/>
          <a:ext cx="8346433" cy="1134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46433">
                  <a:extLst>
                    <a:ext uri="{9D8B030D-6E8A-4147-A177-3AD203B41FA5}">
                      <a16:colId xmlns:a16="http://schemas.microsoft.com/office/drawing/2014/main" val="14617708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  <a:spcAft>
                          <a:spcPts val="600"/>
                        </a:spcAft>
                      </a:pPr>
                      <a:r>
                        <a:rPr lang="es-ES" sz="18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Conozco a </a:t>
                      </a: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Magali. Ella </a:t>
                      </a:r>
                      <a:r>
                        <a:rPr lang="es-ES" sz="18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conoce</a:t>
                      </a: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bien la ciudad de Miami.</a:t>
                      </a:r>
                    </a:p>
                    <a:p>
                      <a:pPr>
                        <a:lnSpc>
                          <a:spcPts val="2400"/>
                        </a:lnSpc>
                        <a:spcAft>
                          <a:spcPts val="600"/>
                        </a:spcAft>
                      </a:pP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Quiero </a:t>
                      </a:r>
                      <a:r>
                        <a:rPr lang="es-ES" sz="18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conocer a</a:t>
                      </a: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su prima Mirta.</a:t>
                      </a:r>
                    </a:p>
                    <a:p>
                      <a:pPr>
                        <a:lnSpc>
                          <a:spcPts val="2400"/>
                        </a:lnSpc>
                        <a:spcAft>
                          <a:spcPts val="600"/>
                        </a:spcAft>
                      </a:pP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¿</a:t>
                      </a:r>
                      <a:r>
                        <a:rPr lang="es-ES" sz="18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Conoces</a:t>
                      </a: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los tipos de bailes de Cuba? Yo </a:t>
                      </a:r>
                      <a:r>
                        <a:rPr lang="es-ES" sz="18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conozco</a:t>
                      </a: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el danzón y el mambo.</a:t>
                      </a:r>
                      <a:endParaRPr lang="es-CO" sz="18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002181"/>
                  </a:ext>
                </a:extLst>
              </a:tr>
            </a:tbl>
          </a:graphicData>
        </a:graphic>
      </p:graphicFrame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2B3A2457-15F4-F061-DB07-B1813D30DB0F}"/>
              </a:ext>
            </a:extLst>
          </p:cNvPr>
          <p:cNvSpPr/>
          <p:nvPr/>
        </p:nvSpPr>
        <p:spPr>
          <a:xfrm rot="5400000">
            <a:off x="2209138" y="2302415"/>
            <a:ext cx="160831" cy="138648"/>
          </a:xfrm>
          <a:prstGeom prst="triangle">
            <a:avLst/>
          </a:prstGeom>
          <a:solidFill>
            <a:srgbClr val="0A6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7CDC525-681C-B55A-0B55-D97A2734595F}"/>
              </a:ext>
            </a:extLst>
          </p:cNvPr>
          <p:cNvSpPr txBox="1">
            <a:spLocks/>
          </p:cNvSpPr>
          <p:nvPr/>
        </p:nvSpPr>
        <p:spPr>
          <a:xfrm>
            <a:off x="2094512" y="1728273"/>
            <a:ext cx="8461488" cy="320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r>
              <a:rPr lang="en-US" sz="2400" b="1" i="1" dirty="0">
                <a:solidFill>
                  <a:srgbClr val="636466"/>
                </a:solidFill>
              </a:rPr>
              <a:t>Saber</a:t>
            </a:r>
            <a:r>
              <a:rPr lang="en-US" sz="2400" b="1" dirty="0">
                <a:solidFill>
                  <a:srgbClr val="636466"/>
                </a:solidFill>
              </a:rPr>
              <a:t> and </a:t>
            </a:r>
            <a:r>
              <a:rPr lang="en-US" sz="2400" b="1" i="1" dirty="0" err="1">
                <a:solidFill>
                  <a:srgbClr val="636466"/>
                </a:solidFill>
              </a:rPr>
              <a:t>conocer</a:t>
            </a:r>
            <a:endParaRPr lang="en-US" sz="2400" b="1" i="1" dirty="0">
              <a:solidFill>
                <a:srgbClr val="636466"/>
              </a:solidFill>
            </a:endParaRPr>
          </a:p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endParaRPr lang="en-US" sz="1800" b="1" dirty="0">
              <a:solidFill>
                <a:srgbClr val="636466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E1EEB467-30F6-C866-FA91-C74D3A872FBA}"/>
              </a:ext>
            </a:extLst>
          </p:cNvPr>
          <p:cNvSpPr/>
          <p:nvPr/>
        </p:nvSpPr>
        <p:spPr>
          <a:xfrm rot="5400000">
            <a:off x="2209138" y="3962591"/>
            <a:ext cx="160831" cy="138648"/>
          </a:xfrm>
          <a:prstGeom prst="triangle">
            <a:avLst/>
          </a:prstGeom>
          <a:solidFill>
            <a:srgbClr val="0A6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20DFBED0-2FD0-5815-1721-A76EB1356FD0}"/>
              </a:ext>
            </a:extLst>
          </p:cNvPr>
          <p:cNvSpPr txBox="1">
            <a:spLocks/>
          </p:cNvSpPr>
          <p:nvPr/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1. Discuss activities in the present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28016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F2374F-9091-8C36-C89D-6130A4E0D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7C7A85-C08A-45E2-0273-71413380CE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CO" dirty="0"/>
              <a:t>5.1-4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1479AE-4F08-CB24-525A-4DA741BFE76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429689" y="2216698"/>
            <a:ext cx="8142287" cy="966031"/>
          </a:xfrm>
        </p:spPr>
        <p:txBody>
          <a:bodyPr/>
          <a:lstStyle/>
          <a:p>
            <a:pPr>
              <a:lnSpc>
                <a:spcPts val="2400"/>
              </a:lnSpc>
            </a:pPr>
            <a:r>
              <a:rPr lang="en-US" sz="1800" dirty="0"/>
              <a:t>Notice the difference between these two sentences:</a:t>
            </a:r>
          </a:p>
        </p:txBody>
      </p:sp>
      <p:graphicFrame>
        <p:nvGraphicFramePr>
          <p:cNvPr id="6" name="Tabla 6">
            <a:extLst>
              <a:ext uri="{FF2B5EF4-FFF2-40B4-BE49-F238E27FC236}">
                <a16:creationId xmlns:a16="http://schemas.microsoft.com/office/drawing/2014/main" id="{EA3D8ECA-3898-34A9-2CC8-E8A2721D62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687697"/>
              </p:ext>
            </p:extLst>
          </p:nvPr>
        </p:nvGraphicFramePr>
        <p:xfrm>
          <a:off x="2492201" y="2759355"/>
          <a:ext cx="8063798" cy="79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2824">
                  <a:extLst>
                    <a:ext uri="{9D8B030D-6E8A-4147-A177-3AD203B41FA5}">
                      <a16:colId xmlns:a16="http://schemas.microsoft.com/office/drawing/2014/main" val="1461770809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884032509"/>
                    </a:ext>
                  </a:extLst>
                </a:gridCol>
                <a:gridCol w="4524134">
                  <a:extLst>
                    <a:ext uri="{9D8B030D-6E8A-4147-A177-3AD203B41FA5}">
                      <a16:colId xmlns:a16="http://schemas.microsoft.com/office/drawing/2014/main" val="2623476073"/>
                    </a:ext>
                  </a:extLst>
                </a:gridCol>
              </a:tblGrid>
              <a:tr h="717818"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r>
                        <a:rPr lang="es-ES" sz="18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Sé</a:t>
                      </a: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quién es el profesor Velasco.</a:t>
                      </a:r>
                    </a:p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r>
                        <a:rPr lang="es-ES" sz="18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Conozco</a:t>
                      </a: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al profesor Velasco.</a:t>
                      </a:r>
                      <a:endParaRPr lang="es-CO" sz="18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endParaRPr lang="es-CO" sz="18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r>
                        <a:rPr lang="es-E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s-ES" sz="1800" b="0" i="1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know</a:t>
                      </a:r>
                      <a:r>
                        <a:rPr lang="es-E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800" b="0" i="1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who</a:t>
                      </a:r>
                      <a:r>
                        <a:rPr lang="es-E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800" b="0" i="1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Professor</a:t>
                      </a:r>
                      <a:r>
                        <a:rPr lang="es-E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Velasco </a:t>
                      </a:r>
                      <a:r>
                        <a:rPr lang="es-ES" sz="1800" b="0" i="1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is</a:t>
                      </a:r>
                      <a:r>
                        <a:rPr lang="es-E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r>
                        <a:rPr lang="es-E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s-ES" sz="1800" b="0" i="1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know</a:t>
                      </a:r>
                      <a:r>
                        <a:rPr lang="es-E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800" b="0" i="1" kern="12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Professor</a:t>
                      </a:r>
                      <a:r>
                        <a:rPr lang="es-E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Velasco.</a:t>
                      </a:r>
                      <a:endParaRPr lang="es-CO" sz="1800" b="0" i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002181"/>
                  </a:ext>
                </a:extLst>
              </a:tr>
            </a:tbl>
          </a:graphicData>
        </a:graphic>
      </p:graphicFrame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7A6A9D8-AA6A-EDCD-6E96-39B247DF45BC}"/>
              </a:ext>
            </a:extLst>
          </p:cNvPr>
          <p:cNvSpPr txBox="1">
            <a:spLocks/>
          </p:cNvSpPr>
          <p:nvPr/>
        </p:nvSpPr>
        <p:spPr>
          <a:xfrm>
            <a:off x="2429689" y="3879745"/>
            <a:ext cx="8400236" cy="892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</a:pPr>
            <a:endParaRPr lang="en-US" sz="1800" dirty="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2B3A2457-15F4-F061-DB07-B1813D30DB0F}"/>
              </a:ext>
            </a:extLst>
          </p:cNvPr>
          <p:cNvSpPr/>
          <p:nvPr/>
        </p:nvSpPr>
        <p:spPr>
          <a:xfrm rot="5400000">
            <a:off x="2209138" y="2345958"/>
            <a:ext cx="160831" cy="138648"/>
          </a:xfrm>
          <a:prstGeom prst="triangle">
            <a:avLst/>
          </a:prstGeom>
          <a:solidFill>
            <a:srgbClr val="0A6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E1EEB467-30F6-C866-FA91-C74D3A872FBA}"/>
              </a:ext>
            </a:extLst>
          </p:cNvPr>
          <p:cNvSpPr/>
          <p:nvPr/>
        </p:nvSpPr>
        <p:spPr>
          <a:xfrm rot="5400000">
            <a:off x="2209138" y="4014915"/>
            <a:ext cx="160831" cy="138648"/>
          </a:xfrm>
          <a:prstGeom prst="triangle">
            <a:avLst/>
          </a:prstGeom>
          <a:solidFill>
            <a:srgbClr val="0A6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20DFBED0-2FD0-5815-1721-A76EB1356FD0}"/>
              </a:ext>
            </a:extLst>
          </p:cNvPr>
          <p:cNvSpPr txBox="1">
            <a:spLocks/>
          </p:cNvSpPr>
          <p:nvPr/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1. Discuss activities in the present</a:t>
            </a:r>
            <a:endParaRPr lang="es-CO" dirty="0"/>
          </a:p>
        </p:txBody>
      </p:sp>
      <p:graphicFrame>
        <p:nvGraphicFramePr>
          <p:cNvPr id="12" name="Tabla 6">
            <a:extLst>
              <a:ext uri="{FF2B5EF4-FFF2-40B4-BE49-F238E27FC236}">
                <a16:creationId xmlns:a16="http://schemas.microsoft.com/office/drawing/2014/main" id="{EA3D8ECA-3898-34A9-2CC8-E8A2721D62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86965"/>
              </p:ext>
            </p:extLst>
          </p:nvPr>
        </p:nvGraphicFramePr>
        <p:xfrm>
          <a:off x="2492201" y="4769130"/>
          <a:ext cx="8063798" cy="717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1399">
                  <a:extLst>
                    <a:ext uri="{9D8B030D-6E8A-4147-A177-3AD203B41FA5}">
                      <a16:colId xmlns:a16="http://schemas.microsoft.com/office/drawing/2014/main" val="1461770809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884032509"/>
                    </a:ext>
                  </a:extLst>
                </a:gridCol>
                <a:gridCol w="4495559">
                  <a:extLst>
                    <a:ext uri="{9D8B030D-6E8A-4147-A177-3AD203B41FA5}">
                      <a16:colId xmlns:a16="http://schemas.microsoft.com/office/drawing/2014/main" val="2623476073"/>
                    </a:ext>
                  </a:extLst>
                </a:gridCol>
              </a:tblGrid>
              <a:tr h="717818"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endParaRPr lang="es-CO" sz="18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endParaRPr lang="es-CO" sz="18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endParaRPr lang="es-CO" sz="1800" b="0" i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002181"/>
                  </a:ext>
                </a:extLst>
              </a:tr>
            </a:tbl>
          </a:graphicData>
        </a:graphic>
      </p:graphicFrame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F96E7D4B-F76D-F9B5-C34B-19602C9A538D}"/>
              </a:ext>
            </a:extLst>
          </p:cNvPr>
          <p:cNvSpPr txBox="1">
            <a:spLocks/>
          </p:cNvSpPr>
          <p:nvPr/>
        </p:nvSpPr>
        <p:spPr>
          <a:xfrm>
            <a:off x="2094512" y="1728273"/>
            <a:ext cx="8461488" cy="320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r>
              <a:rPr lang="en-US" sz="2400" b="1" i="1" dirty="0">
                <a:solidFill>
                  <a:srgbClr val="636466"/>
                </a:solidFill>
              </a:rPr>
              <a:t>Saber</a:t>
            </a:r>
            <a:r>
              <a:rPr lang="en-US" sz="2400" b="1" dirty="0">
                <a:solidFill>
                  <a:srgbClr val="636466"/>
                </a:solidFill>
              </a:rPr>
              <a:t> and </a:t>
            </a:r>
            <a:r>
              <a:rPr lang="en-US" sz="2400" b="1" i="1" dirty="0" err="1">
                <a:solidFill>
                  <a:srgbClr val="636466"/>
                </a:solidFill>
              </a:rPr>
              <a:t>conocer</a:t>
            </a:r>
            <a:endParaRPr lang="en-US" sz="2400" b="1" i="1" dirty="0">
              <a:solidFill>
                <a:srgbClr val="636466"/>
              </a:solidFill>
            </a:endParaRPr>
          </a:p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endParaRPr lang="en-US" sz="1800" b="1" dirty="0">
              <a:solidFill>
                <a:srgbClr val="636466"/>
              </a:solidFill>
            </a:endParaRPr>
          </a:p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endParaRPr lang="en-US" sz="1800" b="1" dirty="0">
              <a:solidFill>
                <a:srgbClr val="636466"/>
              </a:solidFill>
            </a:endParaRPr>
          </a:p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endParaRPr lang="en-US" sz="1800" b="1" dirty="0">
              <a:solidFill>
                <a:srgbClr val="636466"/>
              </a:solidFill>
            </a:endParaRPr>
          </a:p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endParaRPr lang="en-US" sz="1800" b="1" dirty="0">
              <a:solidFill>
                <a:srgbClr val="6364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042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F2374F-9091-8C36-C89D-6130A4E0D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7C7A85-C08A-45E2-0273-71413380CE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CO" dirty="0"/>
              <a:t>5.1-4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1479AE-4F08-CB24-525A-4DA741BFE76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492201" y="2216699"/>
            <a:ext cx="8079775" cy="118168"/>
          </a:xfrm>
        </p:spPr>
        <p:txBody>
          <a:bodyPr/>
          <a:lstStyle/>
          <a:p>
            <a:pPr>
              <a:lnSpc>
                <a:spcPts val="2400"/>
              </a:lnSpc>
            </a:pPr>
            <a:endParaRPr lang="en-US" sz="1800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7A6A9D8-AA6A-EDCD-6E96-39B247DF45BC}"/>
              </a:ext>
            </a:extLst>
          </p:cNvPr>
          <p:cNvSpPr txBox="1">
            <a:spLocks/>
          </p:cNvSpPr>
          <p:nvPr/>
        </p:nvSpPr>
        <p:spPr>
          <a:xfrm>
            <a:off x="2429689" y="3879745"/>
            <a:ext cx="8400236" cy="892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</a:pPr>
            <a:r>
              <a:rPr lang="en-US" sz="1800" dirty="0"/>
              <a:t>Note the difference in use between </a:t>
            </a:r>
            <a:r>
              <a:rPr lang="en-US" sz="1800" b="1" dirty="0"/>
              <a:t>saber </a:t>
            </a:r>
            <a:r>
              <a:rPr lang="en-US" sz="1800" dirty="0"/>
              <a:t>(</a:t>
            </a:r>
            <a:r>
              <a:rPr lang="en-US" sz="1800" i="1" dirty="0"/>
              <a:t>to have the know-how, ability to do something</a:t>
            </a:r>
            <a:r>
              <a:rPr lang="en-US" sz="1800" dirty="0"/>
              <a:t>), and </a:t>
            </a:r>
            <a:r>
              <a:rPr lang="en-US" sz="1800" b="1" dirty="0" err="1"/>
              <a:t>poder</a:t>
            </a:r>
            <a:r>
              <a:rPr lang="en-US" sz="1800" b="1" dirty="0"/>
              <a:t> </a:t>
            </a:r>
            <a:r>
              <a:rPr lang="en-US" sz="1800" dirty="0"/>
              <a:t>(</a:t>
            </a:r>
            <a:r>
              <a:rPr lang="en-US" sz="1800" i="1" dirty="0"/>
              <a:t>to be able to do something</a:t>
            </a:r>
            <a:r>
              <a:rPr lang="en-US" sz="1800" dirty="0"/>
              <a:t>) when talking about activities.</a:t>
            </a: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2B3A2457-15F4-F061-DB07-B1813D30DB0F}"/>
              </a:ext>
            </a:extLst>
          </p:cNvPr>
          <p:cNvSpPr/>
          <p:nvPr/>
        </p:nvSpPr>
        <p:spPr>
          <a:xfrm rot="5400000">
            <a:off x="2209138" y="2345958"/>
            <a:ext cx="160831" cy="138648"/>
          </a:xfrm>
          <a:prstGeom prst="triangle">
            <a:avLst/>
          </a:prstGeom>
          <a:solidFill>
            <a:srgbClr val="0A6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E1EEB467-30F6-C866-FA91-C74D3A872FBA}"/>
              </a:ext>
            </a:extLst>
          </p:cNvPr>
          <p:cNvSpPr/>
          <p:nvPr/>
        </p:nvSpPr>
        <p:spPr>
          <a:xfrm rot="5400000">
            <a:off x="2209138" y="4014915"/>
            <a:ext cx="160831" cy="138648"/>
          </a:xfrm>
          <a:prstGeom prst="triangle">
            <a:avLst/>
          </a:prstGeom>
          <a:solidFill>
            <a:srgbClr val="0A6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ítulo 10">
            <a:extLst>
              <a:ext uri="{FF2B5EF4-FFF2-40B4-BE49-F238E27FC236}">
                <a16:creationId xmlns:a16="http://schemas.microsoft.com/office/drawing/2014/main" id="{20DFBED0-2FD0-5815-1721-A76EB1356FD0}"/>
              </a:ext>
            </a:extLst>
          </p:cNvPr>
          <p:cNvSpPr txBox="1">
            <a:spLocks/>
          </p:cNvSpPr>
          <p:nvPr/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1. Discuss activities in the present</a:t>
            </a:r>
            <a:endParaRPr lang="es-CO" dirty="0"/>
          </a:p>
        </p:txBody>
      </p:sp>
      <p:graphicFrame>
        <p:nvGraphicFramePr>
          <p:cNvPr id="12" name="Tabla 6">
            <a:extLst>
              <a:ext uri="{FF2B5EF4-FFF2-40B4-BE49-F238E27FC236}">
                <a16:creationId xmlns:a16="http://schemas.microsoft.com/office/drawing/2014/main" id="{EA3D8ECA-3898-34A9-2CC8-E8A2721D6228}"/>
              </a:ext>
            </a:extLst>
          </p:cNvPr>
          <p:cNvGraphicFramePr>
            <a:graphicFrameLocks noGrp="1"/>
          </p:cNvGraphicFramePr>
          <p:nvPr/>
        </p:nvGraphicFramePr>
        <p:xfrm>
          <a:off x="2492201" y="4769130"/>
          <a:ext cx="8063798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1399">
                  <a:extLst>
                    <a:ext uri="{9D8B030D-6E8A-4147-A177-3AD203B41FA5}">
                      <a16:colId xmlns:a16="http://schemas.microsoft.com/office/drawing/2014/main" val="1461770809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884032509"/>
                    </a:ext>
                  </a:extLst>
                </a:gridCol>
                <a:gridCol w="4495559">
                  <a:extLst>
                    <a:ext uri="{9D8B030D-6E8A-4147-A177-3AD203B41FA5}">
                      <a16:colId xmlns:a16="http://schemas.microsoft.com/office/drawing/2014/main" val="2623476073"/>
                    </a:ext>
                  </a:extLst>
                </a:gridCol>
              </a:tblGrid>
              <a:tr h="717818"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 </a:t>
                      </a:r>
                      <a:r>
                        <a:rPr lang="es-ES" sz="18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sé</a:t>
                      </a: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bailar salsa.</a:t>
                      </a:r>
                    </a:p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 </a:t>
                      </a:r>
                      <a:r>
                        <a:rPr lang="es-ES" sz="18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puedo</a:t>
                      </a:r>
                      <a:r>
                        <a:rPr lang="es-ES" sz="1800" b="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bailar salsa aquí.</a:t>
                      </a:r>
                      <a:endParaRPr lang="es-CO" sz="18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endParaRPr lang="es-CO" sz="1800" b="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r>
                        <a:rPr lang="en-U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can’t (I don’t know how to) dance salsa.</a:t>
                      </a:r>
                    </a:p>
                    <a:p>
                      <a:pPr>
                        <a:lnSpc>
                          <a:spcPts val="2600"/>
                        </a:lnSpc>
                        <a:spcAft>
                          <a:spcPts val="600"/>
                        </a:spcAft>
                      </a:pPr>
                      <a:r>
                        <a:rPr lang="en-U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am not able to dance salsa here (because</a:t>
                      </a:r>
                      <a:br>
                        <a:rPr lang="en-U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US" sz="1800" b="0" i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there is not enough space, etc.).</a:t>
                      </a:r>
                      <a:endParaRPr lang="es-CO" sz="1800" b="0" i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0002181"/>
                  </a:ext>
                </a:extLst>
              </a:tr>
            </a:tbl>
          </a:graphicData>
        </a:graphic>
      </p:graphicFrame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F96E7D4B-F76D-F9B5-C34B-19602C9A538D}"/>
              </a:ext>
            </a:extLst>
          </p:cNvPr>
          <p:cNvSpPr txBox="1">
            <a:spLocks/>
          </p:cNvSpPr>
          <p:nvPr/>
        </p:nvSpPr>
        <p:spPr>
          <a:xfrm>
            <a:off x="2094512" y="1728273"/>
            <a:ext cx="8461488" cy="320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r>
              <a:rPr lang="en-US" sz="2400" b="1" i="1" dirty="0">
                <a:solidFill>
                  <a:srgbClr val="636466"/>
                </a:solidFill>
              </a:rPr>
              <a:t>Saber</a:t>
            </a:r>
            <a:r>
              <a:rPr lang="en-US" sz="2400" b="1" dirty="0">
                <a:solidFill>
                  <a:srgbClr val="636466"/>
                </a:solidFill>
              </a:rPr>
              <a:t> and </a:t>
            </a:r>
            <a:r>
              <a:rPr lang="en-US" sz="2400" b="1" i="1" dirty="0" err="1">
                <a:solidFill>
                  <a:srgbClr val="636466"/>
                </a:solidFill>
              </a:rPr>
              <a:t>conocer</a:t>
            </a:r>
            <a:endParaRPr lang="en-US" sz="2400" b="1" i="1" dirty="0">
              <a:solidFill>
                <a:srgbClr val="636466"/>
              </a:solidFill>
            </a:endParaRPr>
          </a:p>
          <a:p>
            <a:pPr>
              <a:lnSpc>
                <a:spcPts val="2400"/>
              </a:lnSpc>
              <a:spcAft>
                <a:spcPts val="400"/>
              </a:spcAft>
              <a:buClr>
                <a:schemeClr val="tx1"/>
              </a:buClr>
            </a:pPr>
            <a:endParaRPr lang="en-US" sz="1800" b="1" dirty="0">
              <a:solidFill>
                <a:srgbClr val="6364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156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C7FAB8-A062-CBB0-33E1-99DF6093D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5EF4B-62A4-BB1B-23A5-FFC79D0AB6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CO" dirty="0"/>
              <a:t>5.1-5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AC1787D-5B23-3136-E066-2222AECCEADE}"/>
              </a:ext>
            </a:extLst>
          </p:cNvPr>
          <p:cNvSpPr txBox="1">
            <a:spLocks/>
          </p:cNvSpPr>
          <p:nvPr/>
        </p:nvSpPr>
        <p:spPr>
          <a:xfrm>
            <a:off x="2111930" y="1815364"/>
            <a:ext cx="7794070" cy="908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200"/>
              </a:lnSpc>
              <a:spcAft>
                <a:spcPts val="400"/>
              </a:spcAft>
              <a:buClr>
                <a:schemeClr val="tx1"/>
              </a:buClr>
            </a:pPr>
            <a:r>
              <a:rPr lang="en-US" sz="1800" dirty="0"/>
              <a:t>Read and listen to the text and answer: Can you deduce the meanings of the verbs that indicate activities? Then, notice the forms; do they follow the regular verb patterns? Do you know other verbs that have similar forms?</a:t>
            </a:r>
          </a:p>
        </p:txBody>
      </p:sp>
      <p:graphicFrame>
        <p:nvGraphicFramePr>
          <p:cNvPr id="8" name="Tabla 19">
            <a:extLst>
              <a:ext uri="{FF2B5EF4-FFF2-40B4-BE49-F238E27FC236}">
                <a16:creationId xmlns:a16="http://schemas.microsoft.com/office/drawing/2014/main" id="{785818E7-FE77-F6FC-CBD8-4C92A0C265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33405"/>
              </p:ext>
            </p:extLst>
          </p:nvPr>
        </p:nvGraphicFramePr>
        <p:xfrm>
          <a:off x="2238376" y="2847848"/>
          <a:ext cx="6953250" cy="3329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3250">
                  <a:extLst>
                    <a:ext uri="{9D8B030D-6E8A-4147-A177-3AD203B41FA5}">
                      <a16:colId xmlns:a16="http://schemas.microsoft.com/office/drawing/2014/main" val="2650732136"/>
                    </a:ext>
                  </a:extLst>
                </a:gridCol>
              </a:tblGrid>
              <a:tr h="2686177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</a:pP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Elena describe sus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actividades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típicas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 fin de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semana</a:t>
                      </a:r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ts val="2200"/>
                        </a:lnSpc>
                      </a:pPr>
                      <a:endParaRPr lang="en-US" sz="1800" b="0" i="0" u="none" strike="noStrike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2200"/>
                        </a:lnSpc>
                      </a:pP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¿Cómo es un sábado típico para mí? Bueno,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salgo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 casa para correr a las ocho de la mañana. A veces, mi amiga Sara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viene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también. Cuando llueve (</a:t>
                      </a:r>
                      <a:r>
                        <a:rPr lang="es-ES" sz="1800" b="0" i="1" u="none" strike="noStrike" kern="12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When</a:t>
                      </a:r>
                      <a:r>
                        <a:rPr lang="es-ES" sz="18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800" b="0" i="1" u="none" strike="noStrike" kern="12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it</a:t>
                      </a:r>
                      <a:r>
                        <a:rPr lang="es-ES" sz="18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800" b="0" i="1" u="none" strike="noStrike" kern="12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rains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),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hago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ejercicio en casa. Después, si (</a:t>
                      </a:r>
                      <a:r>
                        <a:rPr lang="es-ES" sz="1800" b="0" i="1" u="none" strike="noStrike" kern="12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if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no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tengo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tarea,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oigo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 poco de música o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pongo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 televisión y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veo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las noticias. Por la tarde,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doy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 paseo con mis amigos o ellos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vienen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mi apartamento. Entonces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vemos</a:t>
                      </a:r>
                    </a:p>
                    <a:p>
                      <a:pPr>
                        <a:lnSpc>
                          <a:spcPts val="2200"/>
                        </a:lnSpc>
                      </a:pP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una película (</a:t>
                      </a:r>
                      <a:r>
                        <a:rPr lang="es-ES" sz="1800" b="0" i="1" u="none" strike="noStrike" kern="12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movie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), o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ponemos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música y jugamos a </a:t>
                      </a:r>
                      <a:r>
                        <a:rPr lang="es-ES" sz="1800" b="0" i="1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Monopolio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 a las cartas (</a:t>
                      </a:r>
                      <a:r>
                        <a:rPr lang="es-ES" sz="1800" b="0" i="1" u="none" strike="noStrike" kern="1200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cards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). Siempre </a:t>
                      </a:r>
                      <a:r>
                        <a:rPr lang="es-ES" sz="18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traen </a:t>
                      </a:r>
                      <a:r>
                        <a:rPr lang="es-ES" sz="1800" b="0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algo para beber o para comer. No necesitamos mucho para pasar una tarde divertida.</a:t>
                      </a:r>
                      <a:endParaRPr lang="es-CO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7160" marR="137160" marT="137160" marB="137160">
                    <a:lnL w="381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759141"/>
                  </a:ext>
                </a:extLst>
              </a:tr>
            </a:tbl>
          </a:graphicData>
        </a:graphic>
      </p:graphicFrame>
      <p:sp>
        <p:nvSpPr>
          <p:cNvPr id="9" name="Rectangle: Top Corners Rounded 15">
            <a:extLst>
              <a:ext uri="{FF2B5EF4-FFF2-40B4-BE49-F238E27FC236}">
                <a16:creationId xmlns:a16="http://schemas.microsoft.com/office/drawing/2014/main" id="{1FBA54E4-116F-110D-2499-4A7B73F4A205}"/>
              </a:ext>
            </a:extLst>
          </p:cNvPr>
          <p:cNvSpPr/>
          <p:nvPr/>
        </p:nvSpPr>
        <p:spPr>
          <a:xfrm>
            <a:off x="9391378" y="2857373"/>
            <a:ext cx="1781177" cy="2152777"/>
          </a:xfrm>
          <a:prstGeom prst="round2SameRect">
            <a:avLst>
              <a:gd name="adj1" fmla="val 4423"/>
              <a:gd name="adj2" fmla="val 0"/>
            </a:avLst>
          </a:prstGeom>
          <a:gradFill flip="none" rotWithShape="1">
            <a:gsLst>
              <a:gs pos="25000">
                <a:srgbClr val="C4D4ED"/>
              </a:gs>
              <a:gs pos="100000">
                <a:srgbClr val="C4D4ED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A659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¡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A659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Atención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A659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</a:p>
          <a:p>
            <a:pPr>
              <a:lnSpc>
                <a:spcPts val="2000"/>
              </a:lnSpc>
            </a:pP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“de”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when the subject is leaving a stated place.</a:t>
            </a:r>
          </a:p>
          <a:p>
            <a:pPr>
              <a:lnSpc>
                <a:spcPts val="2000"/>
              </a:lnSpc>
            </a:pP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2000"/>
              </a:lnSpc>
            </a:pPr>
            <a:r>
              <a:rPr 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Salgo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s-E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casa.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ítulo 10">
            <a:extLst>
              <a:ext uri="{FF2B5EF4-FFF2-40B4-BE49-F238E27FC236}">
                <a16:creationId xmlns:a16="http://schemas.microsoft.com/office/drawing/2014/main" id="{A8EFFBDB-36FB-1F11-09AF-C07BEBE300FD}"/>
              </a:ext>
            </a:extLst>
          </p:cNvPr>
          <p:cNvSpPr txBox="1">
            <a:spLocks/>
          </p:cNvSpPr>
          <p:nvPr/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1. Discuss activities in the present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31907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C7FAB8-A062-CBB0-33E1-99DF6093D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5EF4B-62A4-BB1B-23A5-FFC79D0AB6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CO" dirty="0"/>
              <a:t>5.1-6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AC1787D-5B23-3136-E066-2222AECCEADE}"/>
              </a:ext>
            </a:extLst>
          </p:cNvPr>
          <p:cNvSpPr txBox="1">
            <a:spLocks/>
          </p:cNvSpPr>
          <p:nvPr/>
        </p:nvSpPr>
        <p:spPr>
          <a:xfrm>
            <a:off x="2111930" y="1815363"/>
            <a:ext cx="8689420" cy="8755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</a:pPr>
            <a:endParaRPr lang="en-US" sz="1800" dirty="0"/>
          </a:p>
        </p:txBody>
      </p:sp>
      <p:graphicFrame>
        <p:nvGraphicFramePr>
          <p:cNvPr id="8" name="Tabla 19">
            <a:extLst>
              <a:ext uri="{FF2B5EF4-FFF2-40B4-BE49-F238E27FC236}">
                <a16:creationId xmlns:a16="http://schemas.microsoft.com/office/drawing/2014/main" id="{FE346707-2DB7-FCF2-8105-DBAC43B239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844710"/>
              </p:ext>
            </p:extLst>
          </p:nvPr>
        </p:nvGraphicFramePr>
        <p:xfrm>
          <a:off x="2625754" y="2046915"/>
          <a:ext cx="7055141" cy="4157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06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89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55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00544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salir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0" i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</a:t>
                      </a:r>
                      <a:r>
                        <a:rPr lang="es-CO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600" b="0" i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leave</a:t>
                      </a:r>
                      <a:endParaRPr lang="es-CO" sz="16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18288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hacer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n-US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do/make</a:t>
                      </a:r>
                      <a:endParaRPr lang="es-CO" sz="16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18288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tener</a:t>
                      </a:r>
                      <a:endParaRPr lang="es-CO" sz="16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0" i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</a:t>
                      </a:r>
                      <a:r>
                        <a:rPr lang="es-CO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1600" b="0" i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have</a:t>
                      </a:r>
                      <a:endParaRPr lang="es-CO" sz="16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18288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759141"/>
                  </a:ext>
                </a:extLst>
              </a:tr>
              <a:tr h="4351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salgo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hago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tengo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1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sales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haces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tienes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1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sale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hace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tiene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51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salimos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hacemos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tenemos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856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salis</a:t>
                      </a:r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hacéis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teneis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51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salen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s-CO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hacen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tienen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ítulo 10">
            <a:extLst>
              <a:ext uri="{FF2B5EF4-FFF2-40B4-BE49-F238E27FC236}">
                <a16:creationId xmlns:a16="http://schemas.microsoft.com/office/drawing/2014/main" id="{1E64F81A-0193-5ECD-B59E-9C0E6C46026D}"/>
              </a:ext>
            </a:extLst>
          </p:cNvPr>
          <p:cNvSpPr txBox="1">
            <a:spLocks/>
          </p:cNvSpPr>
          <p:nvPr/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1. Discuss activities in the present</a:t>
            </a:r>
            <a:endParaRPr lang="es-CO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186E1C-8199-D484-7351-B110F7A9604F}"/>
              </a:ext>
            </a:extLst>
          </p:cNvPr>
          <p:cNvSpPr txBox="1"/>
          <p:nvPr/>
        </p:nvSpPr>
        <p:spPr>
          <a:xfrm flipH="1">
            <a:off x="10368792" y="3202221"/>
            <a:ext cx="1451294" cy="2464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A659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¡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A659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Atención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A659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</a:p>
          <a:p>
            <a:pPr>
              <a:lnSpc>
                <a:spcPts val="2000"/>
              </a:lnSpc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“de”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when the subject is leaving a stated place.</a:t>
            </a:r>
          </a:p>
          <a:p>
            <a:pPr>
              <a:lnSpc>
                <a:spcPts val="2000"/>
              </a:lnSpc>
            </a:pP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2000"/>
              </a:lnSpc>
            </a:pPr>
            <a:r>
              <a:rPr lang="en-US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Salgo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s-E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casa.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065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C7FAB8-A062-CBB0-33E1-99DF6093D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© Vista Higher Learning, Inc. All rights reserved.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5EF4B-62A4-BB1B-23A5-FFC79D0AB6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CO" dirty="0"/>
              <a:t>5.1-6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AC1787D-5B23-3136-E066-2222AECCEADE}"/>
              </a:ext>
            </a:extLst>
          </p:cNvPr>
          <p:cNvSpPr txBox="1">
            <a:spLocks/>
          </p:cNvSpPr>
          <p:nvPr/>
        </p:nvSpPr>
        <p:spPr>
          <a:xfrm>
            <a:off x="2111930" y="1815363"/>
            <a:ext cx="8689420" cy="8755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800" kern="120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</a:pPr>
            <a:endParaRPr lang="en-US" sz="1800" dirty="0"/>
          </a:p>
        </p:txBody>
      </p:sp>
      <p:graphicFrame>
        <p:nvGraphicFramePr>
          <p:cNvPr id="8" name="Tabla 19">
            <a:extLst>
              <a:ext uri="{FF2B5EF4-FFF2-40B4-BE49-F238E27FC236}">
                <a16:creationId xmlns:a16="http://schemas.microsoft.com/office/drawing/2014/main" id="{FE346707-2DB7-FCF2-8105-DBAC43B239C2}"/>
              </a:ext>
            </a:extLst>
          </p:cNvPr>
          <p:cNvGraphicFramePr>
            <a:graphicFrameLocks noGrp="1"/>
          </p:cNvGraphicFramePr>
          <p:nvPr/>
        </p:nvGraphicFramePr>
        <p:xfrm>
          <a:off x="2228010" y="2952925"/>
          <a:ext cx="9575297" cy="3224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2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8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80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80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29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80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72881"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dar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s-CO" sz="1600" b="0" i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give</a:t>
                      </a:r>
                      <a:endParaRPr lang="es-CO" sz="16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18288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poner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n-US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put, to turn on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n-US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(TV, music...)</a:t>
                      </a:r>
                      <a:endParaRPr lang="es-CO" sz="16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18288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traer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s-CO" sz="1600" b="0" i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bring</a:t>
                      </a:r>
                      <a:endParaRPr lang="es-CO" sz="16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endParaRPr lang="es-CO" sz="1600" b="1" i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18288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ver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s-CO" sz="1600" b="0" i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see</a:t>
                      </a:r>
                      <a:r>
                        <a:rPr lang="es-CO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s-CO" sz="1600" b="0" i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watch</a:t>
                      </a:r>
                      <a:endParaRPr lang="es-CO" sz="16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endParaRPr lang="es-CO" sz="1600" b="1" i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6576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decir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s-CO" sz="1600" b="0" i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say</a:t>
                      </a:r>
                      <a:r>
                        <a:rPr lang="es-CO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s-CO" sz="1600" b="0" i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tell</a:t>
                      </a:r>
                      <a:endParaRPr lang="es-CO" sz="16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endParaRPr lang="es-CO" sz="1600" b="1" i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6576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oír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n-US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hear,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n-US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listen to</a:t>
                      </a:r>
                      <a:endParaRPr lang="es-CO" sz="1600" b="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endParaRPr lang="es-CO" sz="1600" b="1" i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6576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1" i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venir</a:t>
                      </a:r>
                    </a:p>
                    <a:p>
                      <a:pPr marL="0" indent="0" algn="ctr">
                        <a:lnSpc>
                          <a:spcPts val="1300"/>
                        </a:lnSpc>
                        <a:spcAft>
                          <a:spcPts val="400"/>
                        </a:spcAft>
                      </a:pPr>
                      <a:r>
                        <a:rPr lang="es-CO" sz="16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come</a:t>
                      </a:r>
                    </a:p>
                  </a:txBody>
                  <a:tcPr marT="18288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8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759141"/>
                  </a:ext>
                </a:extLst>
              </a:tr>
              <a:tr h="3401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doy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pongo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traigo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veo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digo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oigo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vengo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1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pones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dices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oyes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vienes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1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pone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s-CO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oye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viene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1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damos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ponemos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traemos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vemos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decimos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oímos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venimos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1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dais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ponéis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traéis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veis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decís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oís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venís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01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s-CO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ponen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traen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dicen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oyen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lang="en-US" sz="1600" b="1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vienen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180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17C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ítulo 10">
            <a:extLst>
              <a:ext uri="{FF2B5EF4-FFF2-40B4-BE49-F238E27FC236}">
                <a16:creationId xmlns:a16="http://schemas.microsoft.com/office/drawing/2014/main" id="{1E64F81A-0193-5ECD-B59E-9C0E6C46026D}"/>
              </a:ext>
            </a:extLst>
          </p:cNvPr>
          <p:cNvSpPr txBox="1">
            <a:spLocks/>
          </p:cNvSpPr>
          <p:nvPr/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1. Discuss activities in the present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74959737"/>
      </p:ext>
    </p:extLst>
  </p:cSld>
  <p:clrMapOvr>
    <a:masterClrMapping/>
  </p:clrMapOvr>
</p:sld>
</file>

<file path=ppt/theme/theme1.xml><?xml version="1.0" encoding="utf-8"?>
<a:theme xmlns:a="http://schemas.openxmlformats.org/drawingml/2006/main" name="Main-MASTER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1_Main-MASTER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1413</TotalTime>
  <Words>1227</Words>
  <Application>Microsoft Office PowerPoint</Application>
  <PresentationFormat>Widescreen</PresentationFormat>
  <Paragraphs>205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arialms-Bold</vt:lpstr>
      <vt:lpstr>Calibri</vt:lpstr>
      <vt:lpstr>Gill Sans MT</vt:lpstr>
      <vt:lpstr>Main-MASTER</vt:lpstr>
      <vt:lpstr>1_Main-MASTER</vt:lpstr>
      <vt:lpstr>1. Discuss activities in the present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Sebastian Diez</dc:creator>
  <cp:lastModifiedBy>Domcekova, Barbara</cp:lastModifiedBy>
  <cp:revision>122</cp:revision>
  <dcterms:created xsi:type="dcterms:W3CDTF">2020-01-23T15:55:24Z</dcterms:created>
  <dcterms:modified xsi:type="dcterms:W3CDTF">2023-10-09T17:10:30Z</dcterms:modified>
</cp:coreProperties>
</file>