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71" r:id="rId3"/>
    <p:sldId id="258" r:id="rId4"/>
    <p:sldId id="272" r:id="rId5"/>
    <p:sldId id="275" r:id="rId6"/>
    <p:sldId id="273" r:id="rId7"/>
    <p:sldId id="274" r:id="rId8"/>
    <p:sldId id="277" r:id="rId9"/>
    <p:sldId id="276" r:id="rId10"/>
    <p:sldId id="264" r:id="rId11"/>
    <p:sldId id="265"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627E56D-422B-BB4D-8CCE-665949E32BCA}">
          <p14:sldIdLst>
            <p14:sldId id="256"/>
            <p14:sldId id="271"/>
            <p14:sldId id="258"/>
          </p14:sldIdLst>
        </p14:section>
        <p14:section name="Model" id="{B1335721-78CA-E54E-8849-E98754260DF5}">
          <p14:sldIdLst>
            <p14:sldId id="272"/>
            <p14:sldId id="275"/>
            <p14:sldId id="273"/>
          </p14:sldIdLst>
        </p14:section>
        <p14:section name="Finding Minimum" id="{C8A8F03F-9D30-CD44-BFC1-196FC163903F}">
          <p14:sldIdLst>
            <p14:sldId id="274"/>
            <p14:sldId id="277"/>
            <p14:sldId id="276"/>
          </p14:sldIdLst>
        </p14:section>
        <p14:section name="Concluison" id="{B7A184BA-95D1-284F-9365-E274EF78C596}">
          <p14:sldIdLst>
            <p14:sldId id="264"/>
          </p14:sldIdLst>
        </p14:section>
        <p14:section name="End" id="{F926F9B7-B745-F14F-9075-F34A66FF2FBB}">
          <p14:sldIdLst>
            <p14:sldId id="265"/>
            <p14:sldId id="26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58869"/>
  </p:normalViewPr>
  <p:slideViewPr>
    <p:cSldViewPr snapToGrid="0">
      <p:cViewPr varScale="1">
        <p:scale>
          <a:sx n="67" d="100"/>
          <a:sy n="67" d="100"/>
        </p:scale>
        <p:origin x="223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4C0DF4-5BBC-3B47-80D2-886DC9FEE6D3}" type="datetimeFigureOut">
              <a:rPr lang="en-US" smtClean="0"/>
              <a:t>10/11/2023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3EC4DF-C60C-014A-A40B-DBE868207A95}" type="slidenum">
              <a:rPr lang="en-US" smtClean="0"/>
              <a:t>‹#›</a:t>
            </a:fld>
            <a:endParaRPr lang="en-US"/>
          </a:p>
        </p:txBody>
      </p:sp>
    </p:spTree>
    <p:extLst>
      <p:ext uri="{BB962C8B-B14F-4D97-AF65-F5344CB8AC3E}">
        <p14:creationId xmlns:p14="http://schemas.microsoft.com/office/powerpoint/2010/main" val="1405058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3EC4DF-C60C-014A-A40B-DBE868207A95}" type="slidenum">
              <a:rPr lang="en-US" smtClean="0"/>
              <a:t>1</a:t>
            </a:fld>
            <a:endParaRPr lang="en-US"/>
          </a:p>
        </p:txBody>
      </p:sp>
    </p:spTree>
    <p:extLst>
      <p:ext uri="{BB962C8B-B14F-4D97-AF65-F5344CB8AC3E}">
        <p14:creationId xmlns:p14="http://schemas.microsoft.com/office/powerpoint/2010/main" val="1970263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Should I summarize the findings here?</a:t>
            </a:r>
          </a:p>
        </p:txBody>
      </p:sp>
      <p:sp>
        <p:nvSpPr>
          <p:cNvPr id="4" name="Slide Number Placeholder 3"/>
          <p:cNvSpPr>
            <a:spLocks noGrp="1"/>
          </p:cNvSpPr>
          <p:nvPr>
            <p:ph type="sldNum" sz="quarter" idx="5"/>
          </p:nvPr>
        </p:nvSpPr>
        <p:spPr/>
        <p:txBody>
          <a:bodyPr/>
          <a:lstStyle/>
          <a:p>
            <a:fld id="{EB3EC4DF-C60C-014A-A40B-DBE868207A95}" type="slidenum">
              <a:rPr lang="en-US" smtClean="0"/>
              <a:t>10</a:t>
            </a:fld>
            <a:endParaRPr lang="en-US"/>
          </a:p>
        </p:txBody>
      </p:sp>
    </p:spTree>
    <p:extLst>
      <p:ext uri="{BB962C8B-B14F-4D97-AF65-F5344CB8AC3E}">
        <p14:creationId xmlns:p14="http://schemas.microsoft.com/office/powerpoint/2010/main" val="2984930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3EC4DF-C60C-014A-A40B-DBE868207A95}" type="slidenum">
              <a:rPr lang="en-US" smtClean="0"/>
              <a:t>12</a:t>
            </a:fld>
            <a:endParaRPr lang="en-US"/>
          </a:p>
        </p:txBody>
      </p:sp>
    </p:spTree>
    <p:extLst>
      <p:ext uri="{BB962C8B-B14F-4D97-AF65-F5344CB8AC3E}">
        <p14:creationId xmlns:p14="http://schemas.microsoft.com/office/powerpoint/2010/main" val="1206735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Everyone has experienced sitting in traffic and espically when working sititng in rush our traffic is a common expreince for many American. </a:t>
            </a:r>
          </a:p>
          <a:p>
            <a:pPr marL="171450" indent="-171450">
              <a:buFontTx/>
              <a:buChar char="-"/>
            </a:pPr>
            <a:r>
              <a:rPr lang="en-US" dirty="0"/>
              <a:t>There are many negative affects that come with sitting in traffic such as </a:t>
            </a:r>
          </a:p>
          <a:p>
            <a:pPr marL="628650" lvl="1" indent="-171450">
              <a:buFontTx/>
              <a:buChar char="-"/>
            </a:pPr>
            <a:r>
              <a:rPr lang="en-US" dirty="0"/>
              <a:t>Bad for carbon footprint: If you sit in traffic the emission transmitted into the air from your car which is not good for the envioremnt. A lot of bigger cities have been experiencing pollution issues from this much emission. China has epxirnces huge iusses with this but is a problem every where </a:t>
            </a:r>
          </a:p>
          <a:p>
            <a:pPr marL="628650" lvl="1" indent="-171450">
              <a:buFontTx/>
              <a:buChar char="-"/>
            </a:pPr>
            <a:r>
              <a:rPr lang="en-US" dirty="0"/>
              <a:t>This also leads yo a decrease of quality of living. Given that you get less happy sitting in traffic and that the pollution is not healthy </a:t>
            </a:r>
          </a:p>
          <a:p>
            <a:pPr marL="628650" lvl="1" indent="-171450">
              <a:buFontTx/>
              <a:buChar char="-"/>
            </a:pPr>
            <a:r>
              <a:rPr lang="en-US" dirty="0"/>
              <a:t>Lastly there are huge economic costs associated with this. Opportunity cost of being able to do something else and alos the cost of gas</a:t>
            </a:r>
          </a:p>
          <a:p>
            <a:pPr marL="628650" lvl="1" indent="-171450">
              <a:buFontTx/>
              <a:buChar char="-"/>
            </a:pPr>
            <a:endParaRPr lang="en-US" dirty="0"/>
          </a:p>
          <a:p>
            <a:pPr marL="628650" lvl="1" indent="-171450">
              <a:buFontTx/>
              <a:buChar char="-"/>
            </a:pPr>
            <a:r>
              <a:rPr lang="en-US" dirty="0"/>
              <a:t>This paper looks at minimizing the time travel so that these things can be avoided and these reasosn show why it is a topic many mathematicians are interested in. </a:t>
            </a:r>
          </a:p>
          <a:p>
            <a:pPr marL="628650" lvl="1" indent="-171450">
              <a:buFontTx/>
              <a:buChar char="-"/>
            </a:pPr>
            <a:endParaRPr lang="en-US" dirty="0"/>
          </a:p>
          <a:p>
            <a:pPr marL="628650" lvl="1" indent="-171450">
              <a:buFontTx/>
              <a:buChar char="-"/>
            </a:pPr>
            <a:r>
              <a:rPr lang="en-US" dirty="0"/>
              <a:t>But looking at minimizing travel time is no the only wa mathematians tried to tacel this problem. They are also looking at traffic flows and systems trying to improve them best and anaylzing what works and what doesn’t. how many lanes should be builf etc. </a:t>
            </a:r>
          </a:p>
        </p:txBody>
      </p:sp>
      <p:sp>
        <p:nvSpPr>
          <p:cNvPr id="4" name="Slide Number Placeholder 3"/>
          <p:cNvSpPr>
            <a:spLocks noGrp="1"/>
          </p:cNvSpPr>
          <p:nvPr>
            <p:ph type="sldNum" sz="quarter" idx="5"/>
          </p:nvPr>
        </p:nvSpPr>
        <p:spPr/>
        <p:txBody>
          <a:bodyPr/>
          <a:lstStyle/>
          <a:p>
            <a:fld id="{EB3EC4DF-C60C-014A-A40B-DBE868207A95}" type="slidenum">
              <a:rPr lang="en-US" smtClean="0"/>
              <a:t>2</a:t>
            </a:fld>
            <a:endParaRPr lang="en-US" dirty="0"/>
          </a:p>
        </p:txBody>
      </p:sp>
    </p:spTree>
    <p:extLst>
      <p:ext uri="{BB962C8B-B14F-4D97-AF65-F5344CB8AC3E}">
        <p14:creationId xmlns:p14="http://schemas.microsoft.com/office/powerpoint/2010/main" val="21641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let’s talk about the article goals. The article basically wants to find the optionaml way to display time depature geometrically and also finds an algrithim to solve for it. </a:t>
            </a:r>
            <a:br>
              <a:rPr lang="en-US" dirty="0"/>
            </a:br>
            <a:r>
              <a:rPr lang="en-US" dirty="0"/>
              <a:t>In my next slide I will be talking about the model and these parts of the model will be inpited in a computer programing platform and then will be used to solve for the min value </a:t>
            </a:r>
          </a:p>
          <a:p>
            <a:endParaRPr lang="en-US" dirty="0"/>
          </a:p>
          <a:p>
            <a:r>
              <a:rPr lang="en-US" dirty="0"/>
              <a:t>The article considered 3 cases </a:t>
            </a:r>
          </a:p>
          <a:p>
            <a:pPr marL="171450" indent="-171450">
              <a:buFontTx/>
              <a:buChar char="-"/>
            </a:pPr>
            <a:r>
              <a:rPr lang="en-US" dirty="0"/>
              <a:t>When speed is always positive that means that speed is always bigger than 0 </a:t>
            </a:r>
          </a:p>
          <a:p>
            <a:pPr marL="171450" indent="-171450">
              <a:buFontTx/>
              <a:buChar char="-"/>
            </a:pPr>
            <a:r>
              <a:rPr lang="en-US" dirty="0"/>
              <a:t>The other two cases that look at traffic momentarily stopping and traffic jams looks at the theorm found in 1 looks what changes have to be made to account for speed when it is equal to 0 </a:t>
            </a:r>
          </a:p>
        </p:txBody>
      </p:sp>
      <p:sp>
        <p:nvSpPr>
          <p:cNvPr id="4" name="Slide Number Placeholder 3"/>
          <p:cNvSpPr>
            <a:spLocks noGrp="1"/>
          </p:cNvSpPr>
          <p:nvPr>
            <p:ph type="sldNum" sz="quarter" idx="5"/>
          </p:nvPr>
        </p:nvSpPr>
        <p:spPr/>
        <p:txBody>
          <a:bodyPr/>
          <a:lstStyle/>
          <a:p>
            <a:fld id="{EB3EC4DF-C60C-014A-A40B-DBE868207A95}" type="slidenum">
              <a:rPr lang="en-US" smtClean="0"/>
              <a:t>3</a:t>
            </a:fld>
            <a:endParaRPr lang="en-US" dirty="0"/>
          </a:p>
        </p:txBody>
      </p:sp>
    </p:spTree>
    <p:extLst>
      <p:ext uri="{BB962C8B-B14F-4D97-AF65-F5344CB8AC3E}">
        <p14:creationId xmlns:p14="http://schemas.microsoft.com/office/powerpoint/2010/main" val="2941265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talk about the model</a:t>
            </a:r>
          </a:p>
          <a:p>
            <a:endParaRPr lang="en-US" dirty="0"/>
          </a:p>
          <a:p>
            <a:r>
              <a:rPr lang="en-US" dirty="0"/>
              <a:t>We will have have a function v(t) which is the speed in miles per hour. Here in this case the function is of time only meaning that speed is fixed. So we if you leave your </a:t>
            </a:r>
            <a:r>
              <a:rPr lang="en-US" dirty="0" err="1"/>
              <a:t>neighbood</a:t>
            </a:r>
            <a:r>
              <a:rPr lang="en-US" dirty="0"/>
              <a:t> or are </a:t>
            </a:r>
            <a:r>
              <a:rPr lang="en-US" dirty="0" err="1"/>
              <a:t>dirving</a:t>
            </a:r>
            <a:r>
              <a:rPr lang="en-US" dirty="0"/>
              <a:t> on the interstate the speed is the same </a:t>
            </a:r>
          </a:p>
          <a:p>
            <a:pPr marL="171450" indent="-171450">
              <a:buFontTx/>
              <a:buChar char="-"/>
            </a:pPr>
            <a:r>
              <a:rPr lang="en-US" dirty="0"/>
              <a:t>v(t) will also be bigger than that 0 </a:t>
            </a:r>
          </a:p>
          <a:p>
            <a:pPr marL="171450" indent="-171450">
              <a:buFontTx/>
              <a:buChar char="-"/>
            </a:pPr>
            <a:endParaRPr lang="en-US" dirty="0"/>
          </a:p>
          <a:p>
            <a:pPr marL="171450" indent="-171450">
              <a:buFontTx/>
              <a:buChar char="-"/>
            </a:pPr>
            <a:r>
              <a:rPr lang="en-US" dirty="0"/>
              <a:t>t is the departure time from the location. So if you leave at 6; 6 is your t </a:t>
            </a:r>
          </a:p>
          <a:p>
            <a:pPr marL="171450" indent="-171450">
              <a:buFontTx/>
              <a:buChar char="-"/>
            </a:pPr>
            <a:r>
              <a:rPr lang="en-US" dirty="0"/>
              <a:t>s(t) is the distance </a:t>
            </a:r>
            <a:r>
              <a:rPr lang="en-US" dirty="0" err="1"/>
              <a:t>traveld</a:t>
            </a:r>
            <a:r>
              <a:rPr lang="en-US" dirty="0"/>
              <a:t> and the derivative of s(t) is v(t) so to find s(t) the </a:t>
            </a:r>
            <a:r>
              <a:rPr lang="en-US" dirty="0" err="1"/>
              <a:t>antiderivaite</a:t>
            </a:r>
            <a:r>
              <a:rPr lang="en-US" dirty="0"/>
              <a:t> of v(t) has to be taken from 0 to t</a:t>
            </a:r>
          </a:p>
          <a:p>
            <a:pPr marL="171450" indent="-171450">
              <a:buFontTx/>
              <a:buChar char="-"/>
            </a:pPr>
            <a:r>
              <a:rPr lang="en-US" dirty="0"/>
              <a:t> Know lets look at the </a:t>
            </a:r>
            <a:r>
              <a:rPr lang="en-US" dirty="0" err="1"/>
              <a:t>fucntiont</a:t>
            </a:r>
            <a:r>
              <a:rPr lang="en-US" dirty="0"/>
              <a:t> that we want to minimize. h(t)  which gives you travel time is the function we want to minimize. And D is a the route distance to work which is fixed. </a:t>
            </a:r>
            <a:r>
              <a:rPr lang="en-US" dirty="0" err="1"/>
              <a:t>Emaning</a:t>
            </a:r>
            <a:r>
              <a:rPr lang="en-US" dirty="0"/>
              <a:t> it will not change. </a:t>
            </a:r>
          </a:p>
          <a:p>
            <a:pPr marL="171450" indent="-171450">
              <a:buFontTx/>
              <a:buChar char="-"/>
            </a:pPr>
            <a:endParaRPr lang="en-US" dirty="0"/>
          </a:p>
          <a:p>
            <a:pPr marL="171450" indent="-171450">
              <a:buFontTx/>
              <a:buChar char="-"/>
            </a:pPr>
            <a:r>
              <a:rPr lang="en-US" dirty="0"/>
              <a:t>We now can see that taking the </a:t>
            </a:r>
            <a:r>
              <a:rPr lang="en-US" dirty="0" err="1"/>
              <a:t>intreal</a:t>
            </a:r>
            <a:r>
              <a:rPr lang="en-US" dirty="0"/>
              <a:t> from t to </a:t>
            </a:r>
            <a:r>
              <a:rPr lang="en-US" dirty="0" err="1"/>
              <a:t>t+h</a:t>
            </a:r>
            <a:r>
              <a:rPr lang="en-US" dirty="0"/>
              <a:t>(t) we get. Using that function and </a:t>
            </a:r>
            <a:r>
              <a:rPr lang="en-US" dirty="0" err="1"/>
              <a:t>kwnoing</a:t>
            </a:r>
            <a:r>
              <a:rPr lang="en-US" dirty="0"/>
              <a:t> v(t), D, and t we can solve for h(t) which we will need later to minimize. </a:t>
            </a:r>
          </a:p>
          <a:p>
            <a:pPr marL="171450" indent="-171450">
              <a:buFontTx/>
              <a:buChar char="-"/>
            </a:pPr>
            <a:br>
              <a:rPr lang="en-US" dirty="0"/>
            </a:br>
            <a:br>
              <a:rPr lang="en-US" dirty="0"/>
            </a:br>
            <a:r>
              <a:rPr lang="en-US" dirty="0"/>
              <a:t>Let’s look at the </a:t>
            </a:r>
            <a:r>
              <a:rPr lang="en-US" dirty="0" err="1"/>
              <a:t>visualiton</a:t>
            </a:r>
            <a:r>
              <a:rPr lang="en-US" dirty="0"/>
              <a:t> of this </a:t>
            </a:r>
          </a:p>
          <a:p>
            <a:pPr marL="171450" indent="-171450">
              <a:buFontTx/>
              <a:buChar char="-"/>
            </a:pPr>
            <a:r>
              <a:rPr lang="en-US" dirty="0"/>
              <a:t>First we draw v(t) which as said earlier is the </a:t>
            </a:r>
            <a:r>
              <a:rPr lang="en-US" dirty="0" err="1"/>
              <a:t>antiderivaite</a:t>
            </a:r>
            <a:r>
              <a:rPr lang="en-US" dirty="0"/>
              <a:t> of s(t), we then draw s(t) which is the distance </a:t>
            </a:r>
            <a:r>
              <a:rPr lang="en-US" dirty="0" err="1"/>
              <a:t>travvled</a:t>
            </a:r>
            <a:r>
              <a:rPr lang="en-US" dirty="0"/>
              <a:t> and then s(t) distance travelled shifted up by D. </a:t>
            </a:r>
          </a:p>
          <a:p>
            <a:pPr marL="171450" indent="-171450">
              <a:buFontTx/>
              <a:buChar char="-"/>
            </a:pPr>
            <a:endParaRPr lang="en-US" dirty="0"/>
          </a:p>
          <a:p>
            <a:pPr marL="171450" indent="-171450">
              <a:buFontTx/>
              <a:buChar char="-"/>
            </a:pPr>
            <a:r>
              <a:rPr lang="en-US" dirty="0"/>
              <a:t>Since we know the </a:t>
            </a:r>
            <a:r>
              <a:rPr lang="en-US" dirty="0" err="1"/>
              <a:t>itnergal</a:t>
            </a:r>
            <a:r>
              <a:rPr lang="en-US" dirty="0"/>
              <a:t> of v(x) is D we </a:t>
            </a:r>
            <a:r>
              <a:rPr lang="en-US" dirty="0" err="1"/>
              <a:t>knoe</a:t>
            </a:r>
            <a:r>
              <a:rPr lang="en-US" dirty="0"/>
              <a:t> that the area under v(t) is D. </a:t>
            </a:r>
          </a:p>
        </p:txBody>
      </p:sp>
      <p:sp>
        <p:nvSpPr>
          <p:cNvPr id="4" name="Slide Number Placeholder 3"/>
          <p:cNvSpPr>
            <a:spLocks noGrp="1"/>
          </p:cNvSpPr>
          <p:nvPr>
            <p:ph type="sldNum" sz="quarter" idx="5"/>
          </p:nvPr>
        </p:nvSpPr>
        <p:spPr/>
        <p:txBody>
          <a:bodyPr/>
          <a:lstStyle/>
          <a:p>
            <a:fld id="{EB3EC4DF-C60C-014A-A40B-DBE868207A95}" type="slidenum">
              <a:rPr lang="en-US" smtClean="0"/>
              <a:t>4</a:t>
            </a:fld>
            <a:endParaRPr lang="en-US"/>
          </a:p>
        </p:txBody>
      </p:sp>
    </p:spTree>
    <p:extLst>
      <p:ext uri="{BB962C8B-B14F-4D97-AF65-F5344CB8AC3E}">
        <p14:creationId xmlns:p14="http://schemas.microsoft.com/office/powerpoint/2010/main" val="1739557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has said earlier we know that the area under v(t) is D and looking at the graph when can see that h(t) is is a </a:t>
            </a:r>
            <a:r>
              <a:rPr lang="en-US" err="1"/>
              <a:t>aat</a:t>
            </a:r>
            <a:r>
              <a:rPr lang="en-US"/>
              <a:t> min when the width is at a min. This means that we want to minimize the width of this </a:t>
            </a:r>
            <a:r>
              <a:rPr lang="en-US" err="1"/>
              <a:t>recanle</a:t>
            </a:r>
            <a:r>
              <a:rPr lang="en-US"/>
              <a:t> or h(t) to find the min travel time </a:t>
            </a:r>
          </a:p>
          <a:p>
            <a:endParaRPr lang="en-US"/>
          </a:p>
          <a:p>
            <a:r>
              <a:rPr lang="en-US"/>
              <a:t>When we minimize the width we will have to increase the height since D is fixed </a:t>
            </a:r>
          </a:p>
        </p:txBody>
      </p:sp>
      <p:sp>
        <p:nvSpPr>
          <p:cNvPr id="4" name="Slide Number Placeholder 3"/>
          <p:cNvSpPr>
            <a:spLocks noGrp="1"/>
          </p:cNvSpPr>
          <p:nvPr>
            <p:ph type="sldNum" sz="quarter" idx="5"/>
          </p:nvPr>
        </p:nvSpPr>
        <p:spPr/>
        <p:txBody>
          <a:bodyPr/>
          <a:lstStyle/>
          <a:p>
            <a:fld id="{EB3EC4DF-C60C-014A-A40B-DBE868207A95}" type="slidenum">
              <a:rPr lang="en-US" smtClean="0"/>
              <a:t>5</a:t>
            </a:fld>
            <a:endParaRPr lang="en-US"/>
          </a:p>
        </p:txBody>
      </p:sp>
    </p:spTree>
    <p:extLst>
      <p:ext uri="{BB962C8B-B14F-4D97-AF65-F5344CB8AC3E}">
        <p14:creationId xmlns:p14="http://schemas.microsoft.com/office/powerpoint/2010/main" val="2749426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Lets talk about the domain. </a:t>
            </a:r>
          </a:p>
          <a:p>
            <a:endParaRPr lang="en-US"/>
          </a:p>
          <a:p>
            <a:r>
              <a:rPr lang="en-US"/>
              <a:t>In our problem we want to leave at latest possible time that will also give us the shortest travel time. Because of that we will have the one point to be l and T will be when we have to be at work. We will only focus on the graph at [</a:t>
            </a:r>
            <a:r>
              <a:rPr lang="en-US" err="1"/>
              <a:t>l,t</a:t>
            </a:r>
            <a:r>
              <a:rPr lang="en-US"/>
              <a:t>] This mean you could leave at 4 am and have know traffic and be there the fasted but maybe we want to have the latest possible </a:t>
            </a:r>
            <a:r>
              <a:rPr lang="en-US" err="1"/>
              <a:t>depature</a:t>
            </a:r>
            <a:r>
              <a:rPr lang="en-US"/>
              <a:t> </a:t>
            </a:r>
          </a:p>
          <a:p>
            <a:endParaRPr lang="en-US"/>
          </a:p>
          <a:p>
            <a:r>
              <a:rPr lang="en-US"/>
              <a:t>Also going back to wanting min width when looking at these 3 area we the area that would have the least amount of travel time is the blue </a:t>
            </a:r>
            <a:r>
              <a:rPr lang="en-US" err="1"/>
              <a:t>socne</a:t>
            </a:r>
            <a:r>
              <a:rPr lang="en-US"/>
              <a:t> it has the smallest width </a:t>
            </a:r>
          </a:p>
        </p:txBody>
      </p:sp>
      <p:sp>
        <p:nvSpPr>
          <p:cNvPr id="4" name="Slide Number Placeholder 3"/>
          <p:cNvSpPr>
            <a:spLocks noGrp="1"/>
          </p:cNvSpPr>
          <p:nvPr>
            <p:ph type="sldNum" sz="quarter" idx="5"/>
          </p:nvPr>
        </p:nvSpPr>
        <p:spPr/>
        <p:txBody>
          <a:bodyPr/>
          <a:lstStyle/>
          <a:p>
            <a:fld id="{EB3EC4DF-C60C-014A-A40B-DBE868207A95}" type="slidenum">
              <a:rPr lang="en-US" smtClean="0"/>
              <a:t>6</a:t>
            </a:fld>
            <a:endParaRPr lang="en-US"/>
          </a:p>
        </p:txBody>
      </p:sp>
    </p:spTree>
    <p:extLst>
      <p:ext uri="{BB962C8B-B14F-4D97-AF65-F5344CB8AC3E}">
        <p14:creationId xmlns:p14="http://schemas.microsoft.com/office/powerpoint/2010/main" val="2835484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talk about finding the minimum value of h(t) </a:t>
            </a:r>
          </a:p>
          <a:p>
            <a:pPr marL="171450" indent="-171450">
              <a:buFontTx/>
              <a:buChar char="-"/>
            </a:pPr>
            <a:r>
              <a:rPr lang="en-US" dirty="0"/>
              <a:t>Based from calculus we know that look for a minim critical and end points have to be checked</a:t>
            </a:r>
          </a:p>
          <a:p>
            <a:pPr marL="171450" indent="-171450">
              <a:buFontTx/>
              <a:buChar char="-"/>
            </a:pPr>
            <a:endParaRPr lang="en-US" dirty="0"/>
          </a:p>
          <a:p>
            <a:pPr marL="171450" indent="-171450">
              <a:buFontTx/>
              <a:buChar char="-"/>
            </a:pPr>
            <a:r>
              <a:rPr lang="en-US" dirty="0"/>
              <a:t>A </a:t>
            </a:r>
            <a:r>
              <a:rPr lang="en-US" dirty="0" err="1"/>
              <a:t>miminum</a:t>
            </a:r>
            <a:r>
              <a:rPr lang="en-US" dirty="0"/>
              <a:t> occurs for end points when </a:t>
            </a:r>
          </a:p>
          <a:p>
            <a:pPr marL="628650" lvl="1" indent="-171450">
              <a:buFontTx/>
              <a:buChar char="-"/>
            </a:pPr>
            <a:r>
              <a:rPr lang="en-US" dirty="0"/>
              <a:t>The function is decreasing t will have a </a:t>
            </a:r>
            <a:r>
              <a:rPr lang="en-US" dirty="0" err="1"/>
              <a:t>mimium</a:t>
            </a:r>
            <a:r>
              <a:rPr lang="en-US" dirty="0"/>
              <a:t> </a:t>
            </a:r>
          </a:p>
          <a:p>
            <a:pPr marL="628650" lvl="1" indent="-171450">
              <a:buFontTx/>
              <a:buChar char="-"/>
            </a:pPr>
            <a:r>
              <a:rPr lang="en-US" dirty="0"/>
              <a:t>And L when the function is increasing </a:t>
            </a:r>
          </a:p>
          <a:p>
            <a:pPr marL="628650" lvl="1" indent="-171450">
              <a:buFontTx/>
              <a:buChar char="-"/>
            </a:pPr>
            <a:endParaRPr lang="en-US" dirty="0"/>
          </a:p>
          <a:p>
            <a:pPr marL="628650" lvl="1" indent="-171450">
              <a:buFontTx/>
              <a:buChar char="-"/>
            </a:pPr>
            <a:r>
              <a:rPr lang="en-US" dirty="0"/>
              <a:t>You can see that on these two graphs here this one is for t and this one is for l </a:t>
            </a:r>
          </a:p>
          <a:p>
            <a:pPr marL="628650" lvl="1" indent="-171450">
              <a:buFontTx/>
              <a:buChar char="-"/>
            </a:pPr>
            <a:endParaRPr lang="en-US" dirty="0"/>
          </a:p>
          <a:p>
            <a:pPr marL="628650" lvl="1" indent="-171450">
              <a:buFontTx/>
              <a:buChar char="-"/>
            </a:pPr>
            <a:r>
              <a:rPr lang="en-US" dirty="0"/>
              <a:t>Lets look at critical points. </a:t>
            </a:r>
            <a:r>
              <a:rPr lang="en-US" dirty="0" err="1"/>
              <a:t>Cirtical</a:t>
            </a:r>
            <a:r>
              <a:rPr lang="en-US" dirty="0"/>
              <a:t> points are </a:t>
            </a:r>
            <a:r>
              <a:rPr lang="en-US" dirty="0" err="1"/>
              <a:t>fousing</a:t>
            </a:r>
            <a:r>
              <a:rPr lang="en-US" dirty="0"/>
              <a:t> using the first </a:t>
            </a:r>
            <a:r>
              <a:rPr lang="en-US" dirty="0" err="1"/>
              <a:t>derrivaviatve</a:t>
            </a:r>
            <a:r>
              <a:rPr lang="en-US" dirty="0"/>
              <a:t> and we then use the second </a:t>
            </a:r>
            <a:r>
              <a:rPr lang="en-US" dirty="0" err="1"/>
              <a:t>deriviate</a:t>
            </a:r>
            <a:r>
              <a:rPr lang="en-US" dirty="0"/>
              <a:t> test to find if is a min or a max </a:t>
            </a:r>
          </a:p>
          <a:p>
            <a:pPr marL="628650" lvl="1" indent="-171450">
              <a:buFontTx/>
              <a:buChar char="-"/>
            </a:pPr>
            <a:endParaRPr lang="en-US" dirty="0"/>
          </a:p>
          <a:p>
            <a:pPr marL="628650" lvl="1" indent="-171450">
              <a:buFontTx/>
              <a:buChar char="-"/>
            </a:pPr>
            <a:r>
              <a:rPr lang="en-US" dirty="0"/>
              <a:t>When looking at critical points for h(t) we come to realize that when the heights of the shaded region R are of equal heights </a:t>
            </a:r>
          </a:p>
          <a:p>
            <a:pPr marL="628650" lvl="1" indent="-171450">
              <a:buFontTx/>
              <a:buChar char="-"/>
            </a:pPr>
            <a:endParaRPr lang="en-US" dirty="0"/>
          </a:p>
          <a:p>
            <a:pPr marL="628650" lvl="1" indent="-171450">
              <a:buFontTx/>
              <a:buChar char="-"/>
            </a:pPr>
            <a:r>
              <a:rPr lang="en-US" dirty="0"/>
              <a:t>When using the second </a:t>
            </a:r>
            <a:r>
              <a:rPr lang="en-US" dirty="0" err="1"/>
              <a:t>deririvative</a:t>
            </a:r>
            <a:r>
              <a:rPr lang="en-US" dirty="0"/>
              <a:t> test to find if it is a local min </a:t>
            </a:r>
            <a:r>
              <a:rPr lang="en-US" dirty="0" err="1"/>
              <a:t>visial</a:t>
            </a:r>
            <a:r>
              <a:rPr lang="en-US" dirty="0"/>
              <a:t> it occurs when the </a:t>
            </a:r>
            <a:r>
              <a:rPr lang="en-US" dirty="0" err="1"/>
              <a:t>slopw</a:t>
            </a:r>
            <a:r>
              <a:rPr lang="en-US" dirty="0"/>
              <a:t> of the left tangent line of v is greater that right slope. </a:t>
            </a:r>
          </a:p>
        </p:txBody>
      </p:sp>
      <p:sp>
        <p:nvSpPr>
          <p:cNvPr id="4" name="Slide Number Placeholder 3"/>
          <p:cNvSpPr>
            <a:spLocks noGrp="1"/>
          </p:cNvSpPr>
          <p:nvPr>
            <p:ph type="sldNum" sz="quarter" idx="5"/>
          </p:nvPr>
        </p:nvSpPr>
        <p:spPr/>
        <p:txBody>
          <a:bodyPr/>
          <a:lstStyle/>
          <a:p>
            <a:fld id="{EB3EC4DF-C60C-014A-A40B-DBE868207A95}" type="slidenum">
              <a:rPr lang="en-US" smtClean="0"/>
              <a:t>7</a:t>
            </a:fld>
            <a:endParaRPr lang="en-US"/>
          </a:p>
        </p:txBody>
      </p:sp>
    </p:spTree>
    <p:extLst>
      <p:ext uri="{BB962C8B-B14F-4D97-AF65-F5344CB8AC3E}">
        <p14:creationId xmlns:p14="http://schemas.microsoft.com/office/powerpoint/2010/main" val="24114197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Tx/>
              <a:buChar char="-"/>
            </a:pPr>
            <a:r>
              <a:rPr lang="en-US" dirty="0"/>
              <a:t>Lets look at critical points. </a:t>
            </a:r>
            <a:r>
              <a:rPr lang="en-US" dirty="0" err="1"/>
              <a:t>Cirtical</a:t>
            </a:r>
            <a:r>
              <a:rPr lang="en-US" dirty="0"/>
              <a:t> points are </a:t>
            </a:r>
            <a:r>
              <a:rPr lang="en-US" dirty="0" err="1"/>
              <a:t>fousing</a:t>
            </a:r>
            <a:r>
              <a:rPr lang="en-US" dirty="0"/>
              <a:t> using the first </a:t>
            </a:r>
            <a:r>
              <a:rPr lang="en-US" dirty="0" err="1"/>
              <a:t>derrivaviatve</a:t>
            </a:r>
            <a:r>
              <a:rPr lang="en-US" dirty="0"/>
              <a:t> and we then use the second </a:t>
            </a:r>
            <a:r>
              <a:rPr lang="en-US" dirty="0" err="1"/>
              <a:t>deriviate</a:t>
            </a:r>
            <a:r>
              <a:rPr lang="en-US" dirty="0"/>
              <a:t> test to find if is a min or a max </a:t>
            </a:r>
          </a:p>
          <a:p>
            <a:pPr marL="628650" lvl="1" indent="-171450">
              <a:buFontTx/>
              <a:buChar char="-"/>
            </a:pPr>
            <a:endParaRPr lang="en-US" dirty="0"/>
          </a:p>
          <a:p>
            <a:pPr marL="628650" lvl="1" indent="-171450">
              <a:buFontTx/>
              <a:buChar char="-"/>
            </a:pPr>
            <a:r>
              <a:rPr lang="en-US" dirty="0"/>
              <a:t>When looking at critical points for h(t) we come to realize that when the heights of the shaded region R are of equal heights </a:t>
            </a:r>
          </a:p>
          <a:p>
            <a:pPr marL="628650" lvl="1" indent="-171450">
              <a:buFontTx/>
              <a:buChar char="-"/>
            </a:pPr>
            <a:endParaRPr lang="en-US" dirty="0"/>
          </a:p>
          <a:p>
            <a:pPr marL="628650" lvl="1" indent="-171450">
              <a:buFontTx/>
              <a:buChar char="-"/>
            </a:pPr>
            <a:r>
              <a:rPr lang="en-US" dirty="0"/>
              <a:t>When using the second </a:t>
            </a:r>
            <a:r>
              <a:rPr lang="en-US" dirty="0" err="1"/>
              <a:t>deririvative</a:t>
            </a:r>
            <a:r>
              <a:rPr lang="en-US" dirty="0"/>
              <a:t> test to find if it is a local min </a:t>
            </a:r>
            <a:r>
              <a:rPr lang="en-US" dirty="0" err="1"/>
              <a:t>visial</a:t>
            </a:r>
            <a:r>
              <a:rPr lang="en-US" dirty="0"/>
              <a:t> it occurs when the </a:t>
            </a:r>
            <a:r>
              <a:rPr lang="en-US" dirty="0" err="1"/>
              <a:t>slopw</a:t>
            </a:r>
            <a:r>
              <a:rPr lang="en-US" dirty="0"/>
              <a:t> of the left tangent line of v is greater that right slope. </a:t>
            </a:r>
          </a:p>
          <a:p>
            <a:r>
              <a:rPr lang="en-US" dirty="0"/>
              <a:t> </a:t>
            </a:r>
          </a:p>
          <a:p>
            <a:r>
              <a:rPr lang="en-US" dirty="0"/>
              <a:t>When using h(t) to find the </a:t>
            </a:r>
            <a:r>
              <a:rPr lang="en-US" dirty="0" err="1"/>
              <a:t>derriviative</a:t>
            </a:r>
            <a:r>
              <a:rPr lang="en-US" dirty="0"/>
              <a:t> that this is the function you will get and when you set that against  zero that means you need v(t) and v(</a:t>
            </a:r>
            <a:r>
              <a:rPr lang="en-US" dirty="0" err="1"/>
              <a:t>t+h</a:t>
            </a:r>
            <a:r>
              <a:rPr lang="en-US" dirty="0"/>
              <a:t>(t)) to be equal in order for it to be zero. </a:t>
            </a:r>
            <a:r>
              <a:rPr lang="en-US" dirty="0" err="1"/>
              <a:t>Visucally</a:t>
            </a:r>
            <a:r>
              <a:rPr lang="en-US" dirty="0"/>
              <a:t> that means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When looking at critical points for h(t) we come to realize that when the heights of the shaded region R are of equal heights </a:t>
            </a:r>
          </a:p>
          <a:p>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Using h’(t) to find the second </a:t>
            </a:r>
            <a:r>
              <a:rPr lang="en-US" dirty="0" err="1"/>
              <a:t>deriviative</a:t>
            </a:r>
            <a:r>
              <a:rPr lang="en-US" dirty="0"/>
              <a:t> and knowing it has to be bigger than 0 that happens when v ‘(t) is bigger than v’(to+ht0) which means. In a </a:t>
            </a:r>
            <a:r>
              <a:rPr lang="en-US" dirty="0" err="1"/>
              <a:t>visiual</a:t>
            </a:r>
            <a:r>
              <a:rPr lang="en-US" dirty="0"/>
              <a:t> way that happens when when the </a:t>
            </a:r>
            <a:r>
              <a:rPr lang="en-US" dirty="0" err="1"/>
              <a:t>slopw</a:t>
            </a:r>
            <a:r>
              <a:rPr lang="en-US" dirty="0"/>
              <a:t> of the left tangent line of v is greater that right slope.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EB3EC4DF-C60C-014A-A40B-DBE868207A95}" type="slidenum">
              <a:rPr lang="en-US" smtClean="0"/>
              <a:t>8</a:t>
            </a:fld>
            <a:endParaRPr lang="en-US"/>
          </a:p>
        </p:txBody>
      </p:sp>
    </p:spTree>
    <p:extLst>
      <p:ext uri="{BB962C8B-B14F-4D97-AF65-F5344CB8AC3E}">
        <p14:creationId xmlns:p14="http://schemas.microsoft.com/office/powerpoint/2010/main" val="1762110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using the mathematical modal and then the this </a:t>
            </a:r>
            <a:r>
              <a:rPr lang="en-US" err="1"/>
              <a:t>theorm</a:t>
            </a:r>
            <a:r>
              <a:rPr lang="en-US"/>
              <a:t> was found </a:t>
            </a:r>
          </a:p>
          <a:p>
            <a:endParaRPr lang="en-US"/>
          </a:p>
          <a:p>
            <a:r>
              <a:rPr lang="en-US"/>
              <a:t>**read </a:t>
            </a:r>
            <a:r>
              <a:rPr lang="en-US" err="1"/>
              <a:t>therom</a:t>
            </a:r>
            <a:r>
              <a:rPr lang="en-US"/>
              <a:t>** so in a visual way this looks like this. Also this is only a sketch I did to try and make it understandable the tangent lines are not 100% </a:t>
            </a:r>
            <a:r>
              <a:rPr lang="en-US" err="1"/>
              <a:t>accturate</a:t>
            </a:r>
            <a:r>
              <a:rPr lang="en-US"/>
              <a:t>. </a:t>
            </a:r>
          </a:p>
          <a:p>
            <a:endParaRPr lang="en-US"/>
          </a:p>
          <a:p>
            <a:r>
              <a:rPr lang="en-US"/>
              <a:t>Also here you can see the graph of </a:t>
            </a:r>
            <a:r>
              <a:rPr lang="en-US" err="1"/>
              <a:t>h’t</a:t>
            </a:r>
            <a:r>
              <a:rPr lang="en-US"/>
              <a:t>(t) to see where the parts in the special case are coming from </a:t>
            </a:r>
          </a:p>
        </p:txBody>
      </p:sp>
      <p:sp>
        <p:nvSpPr>
          <p:cNvPr id="4" name="Slide Number Placeholder 3"/>
          <p:cNvSpPr>
            <a:spLocks noGrp="1"/>
          </p:cNvSpPr>
          <p:nvPr>
            <p:ph type="sldNum" sz="quarter" idx="5"/>
          </p:nvPr>
        </p:nvSpPr>
        <p:spPr/>
        <p:txBody>
          <a:bodyPr/>
          <a:lstStyle/>
          <a:p>
            <a:fld id="{EB3EC4DF-C60C-014A-A40B-DBE868207A95}" type="slidenum">
              <a:rPr lang="en-US" smtClean="0"/>
              <a:t>9</a:t>
            </a:fld>
            <a:endParaRPr lang="en-US"/>
          </a:p>
        </p:txBody>
      </p:sp>
    </p:spTree>
    <p:extLst>
      <p:ext uri="{BB962C8B-B14F-4D97-AF65-F5344CB8AC3E}">
        <p14:creationId xmlns:p14="http://schemas.microsoft.com/office/powerpoint/2010/main" val="2374535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2F27C-BE98-88C6-9264-5FC584C0D8A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58FB565-1B7A-6D04-EA9D-BA65EBA89C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33E8030-981B-3770-C1D2-56C4B8A12086}"/>
              </a:ext>
            </a:extLst>
          </p:cNvPr>
          <p:cNvSpPr>
            <a:spLocks noGrp="1"/>
          </p:cNvSpPr>
          <p:nvPr>
            <p:ph type="dt" sz="half" idx="10"/>
          </p:nvPr>
        </p:nvSpPr>
        <p:spPr/>
        <p:txBody>
          <a:bodyPr/>
          <a:lstStyle/>
          <a:p>
            <a:fld id="{17094A7C-C139-4F44-86C8-2C12A3E5342A}" type="datetimeFigureOut">
              <a:rPr lang="en-US" smtClean="0"/>
              <a:t>10/11/2023</a:t>
            </a:fld>
            <a:endParaRPr lang="en-US"/>
          </a:p>
        </p:txBody>
      </p:sp>
      <p:sp>
        <p:nvSpPr>
          <p:cNvPr id="5" name="Footer Placeholder 4">
            <a:extLst>
              <a:ext uri="{FF2B5EF4-FFF2-40B4-BE49-F238E27FC236}">
                <a16:creationId xmlns:a16="http://schemas.microsoft.com/office/drawing/2014/main" id="{919EC6EC-6CF4-980B-D6DD-63AE989181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0B22DC-C5DE-04E7-ABAE-271F70D500DB}"/>
              </a:ext>
            </a:extLst>
          </p:cNvPr>
          <p:cNvSpPr>
            <a:spLocks noGrp="1"/>
          </p:cNvSpPr>
          <p:nvPr>
            <p:ph type="sldNum" sz="quarter" idx="12"/>
          </p:nvPr>
        </p:nvSpPr>
        <p:spPr/>
        <p:txBody>
          <a:bodyPr/>
          <a:lstStyle/>
          <a:p>
            <a:fld id="{9C21F9EF-6EB2-F746-8230-D003459A498D}" type="slidenum">
              <a:rPr lang="en-US" smtClean="0"/>
              <a:t>‹#›</a:t>
            </a:fld>
            <a:endParaRPr lang="en-US"/>
          </a:p>
        </p:txBody>
      </p:sp>
    </p:spTree>
    <p:extLst>
      <p:ext uri="{BB962C8B-B14F-4D97-AF65-F5344CB8AC3E}">
        <p14:creationId xmlns:p14="http://schemas.microsoft.com/office/powerpoint/2010/main" val="2922960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590E3-BA55-E5A4-6765-3CF8CFB43A6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26A7D08-0223-3D42-6489-8B2A45A604E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5E9180-42F5-8670-93E0-BE461DEEDA66}"/>
              </a:ext>
            </a:extLst>
          </p:cNvPr>
          <p:cNvSpPr>
            <a:spLocks noGrp="1"/>
          </p:cNvSpPr>
          <p:nvPr>
            <p:ph type="dt" sz="half" idx="10"/>
          </p:nvPr>
        </p:nvSpPr>
        <p:spPr/>
        <p:txBody>
          <a:bodyPr/>
          <a:lstStyle/>
          <a:p>
            <a:fld id="{17094A7C-C139-4F44-86C8-2C12A3E5342A}" type="datetimeFigureOut">
              <a:rPr lang="en-US" smtClean="0"/>
              <a:t>10/11/2023</a:t>
            </a:fld>
            <a:endParaRPr lang="en-US"/>
          </a:p>
        </p:txBody>
      </p:sp>
      <p:sp>
        <p:nvSpPr>
          <p:cNvPr id="5" name="Footer Placeholder 4">
            <a:extLst>
              <a:ext uri="{FF2B5EF4-FFF2-40B4-BE49-F238E27FC236}">
                <a16:creationId xmlns:a16="http://schemas.microsoft.com/office/drawing/2014/main" id="{499E6263-E0A8-B671-418F-2FCCB631B8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8FF586-E9B7-7F92-41EA-EC7ACE8306B4}"/>
              </a:ext>
            </a:extLst>
          </p:cNvPr>
          <p:cNvSpPr>
            <a:spLocks noGrp="1"/>
          </p:cNvSpPr>
          <p:nvPr>
            <p:ph type="sldNum" sz="quarter" idx="12"/>
          </p:nvPr>
        </p:nvSpPr>
        <p:spPr/>
        <p:txBody>
          <a:bodyPr/>
          <a:lstStyle/>
          <a:p>
            <a:fld id="{9C21F9EF-6EB2-F746-8230-D003459A498D}" type="slidenum">
              <a:rPr lang="en-US" smtClean="0"/>
              <a:t>‹#›</a:t>
            </a:fld>
            <a:endParaRPr lang="en-US"/>
          </a:p>
        </p:txBody>
      </p:sp>
    </p:spTree>
    <p:extLst>
      <p:ext uri="{BB962C8B-B14F-4D97-AF65-F5344CB8AC3E}">
        <p14:creationId xmlns:p14="http://schemas.microsoft.com/office/powerpoint/2010/main" val="3637817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F3D351-5CE0-EAC2-84B6-2ECB0CDED69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076AA08-3AFE-F2FA-AB28-4144193AD07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0977B3-C9D4-1BB2-403D-91DBA46B8EFC}"/>
              </a:ext>
            </a:extLst>
          </p:cNvPr>
          <p:cNvSpPr>
            <a:spLocks noGrp="1"/>
          </p:cNvSpPr>
          <p:nvPr>
            <p:ph type="dt" sz="half" idx="10"/>
          </p:nvPr>
        </p:nvSpPr>
        <p:spPr/>
        <p:txBody>
          <a:bodyPr/>
          <a:lstStyle/>
          <a:p>
            <a:fld id="{17094A7C-C139-4F44-86C8-2C12A3E5342A}" type="datetimeFigureOut">
              <a:rPr lang="en-US" smtClean="0"/>
              <a:t>10/11/2023</a:t>
            </a:fld>
            <a:endParaRPr lang="en-US"/>
          </a:p>
        </p:txBody>
      </p:sp>
      <p:sp>
        <p:nvSpPr>
          <p:cNvPr id="5" name="Footer Placeholder 4">
            <a:extLst>
              <a:ext uri="{FF2B5EF4-FFF2-40B4-BE49-F238E27FC236}">
                <a16:creationId xmlns:a16="http://schemas.microsoft.com/office/drawing/2014/main" id="{66E6F418-E79E-5CCA-14DB-428911673A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57D262-DC78-C242-03B7-61655D9854FF}"/>
              </a:ext>
            </a:extLst>
          </p:cNvPr>
          <p:cNvSpPr>
            <a:spLocks noGrp="1"/>
          </p:cNvSpPr>
          <p:nvPr>
            <p:ph type="sldNum" sz="quarter" idx="12"/>
          </p:nvPr>
        </p:nvSpPr>
        <p:spPr/>
        <p:txBody>
          <a:bodyPr/>
          <a:lstStyle/>
          <a:p>
            <a:fld id="{9C21F9EF-6EB2-F746-8230-D003459A498D}" type="slidenum">
              <a:rPr lang="en-US" smtClean="0"/>
              <a:t>‹#›</a:t>
            </a:fld>
            <a:endParaRPr lang="en-US"/>
          </a:p>
        </p:txBody>
      </p:sp>
    </p:spTree>
    <p:extLst>
      <p:ext uri="{BB962C8B-B14F-4D97-AF65-F5344CB8AC3E}">
        <p14:creationId xmlns:p14="http://schemas.microsoft.com/office/powerpoint/2010/main" val="1660859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25DF7-634D-21EA-013E-5ACAD20169B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755803B-CE0D-399B-89C7-28635933F7A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E259C3-0C2F-C627-8EAF-3DC9DC975FEF}"/>
              </a:ext>
            </a:extLst>
          </p:cNvPr>
          <p:cNvSpPr>
            <a:spLocks noGrp="1"/>
          </p:cNvSpPr>
          <p:nvPr>
            <p:ph type="dt" sz="half" idx="10"/>
          </p:nvPr>
        </p:nvSpPr>
        <p:spPr/>
        <p:txBody>
          <a:bodyPr/>
          <a:lstStyle/>
          <a:p>
            <a:fld id="{17094A7C-C139-4F44-86C8-2C12A3E5342A}" type="datetimeFigureOut">
              <a:rPr lang="en-US" smtClean="0"/>
              <a:t>10/11/2023</a:t>
            </a:fld>
            <a:endParaRPr lang="en-US"/>
          </a:p>
        </p:txBody>
      </p:sp>
      <p:sp>
        <p:nvSpPr>
          <p:cNvPr id="5" name="Footer Placeholder 4">
            <a:extLst>
              <a:ext uri="{FF2B5EF4-FFF2-40B4-BE49-F238E27FC236}">
                <a16:creationId xmlns:a16="http://schemas.microsoft.com/office/drawing/2014/main" id="{61FF9790-C6BE-2D07-5868-3DFA1EA582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5C0B2A-1C54-8E2C-8B4B-E8E78A2D22DF}"/>
              </a:ext>
            </a:extLst>
          </p:cNvPr>
          <p:cNvSpPr>
            <a:spLocks noGrp="1"/>
          </p:cNvSpPr>
          <p:nvPr>
            <p:ph type="sldNum" sz="quarter" idx="12"/>
          </p:nvPr>
        </p:nvSpPr>
        <p:spPr/>
        <p:txBody>
          <a:bodyPr/>
          <a:lstStyle/>
          <a:p>
            <a:fld id="{9C21F9EF-6EB2-F746-8230-D003459A498D}" type="slidenum">
              <a:rPr lang="en-US" smtClean="0"/>
              <a:t>‹#›</a:t>
            </a:fld>
            <a:endParaRPr lang="en-US"/>
          </a:p>
        </p:txBody>
      </p:sp>
    </p:spTree>
    <p:extLst>
      <p:ext uri="{BB962C8B-B14F-4D97-AF65-F5344CB8AC3E}">
        <p14:creationId xmlns:p14="http://schemas.microsoft.com/office/powerpoint/2010/main" val="1825050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747B-A1A3-D50A-9584-79F17A4715D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1C66B11-B5EA-D028-BDC8-75CFE4B77F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A9DA6E-7B45-970C-6A72-635B4B00CE9B}"/>
              </a:ext>
            </a:extLst>
          </p:cNvPr>
          <p:cNvSpPr>
            <a:spLocks noGrp="1"/>
          </p:cNvSpPr>
          <p:nvPr>
            <p:ph type="dt" sz="half" idx="10"/>
          </p:nvPr>
        </p:nvSpPr>
        <p:spPr/>
        <p:txBody>
          <a:bodyPr/>
          <a:lstStyle/>
          <a:p>
            <a:fld id="{17094A7C-C139-4F44-86C8-2C12A3E5342A}" type="datetimeFigureOut">
              <a:rPr lang="en-US" smtClean="0"/>
              <a:t>10/11/2023</a:t>
            </a:fld>
            <a:endParaRPr lang="en-US"/>
          </a:p>
        </p:txBody>
      </p:sp>
      <p:sp>
        <p:nvSpPr>
          <p:cNvPr id="5" name="Footer Placeholder 4">
            <a:extLst>
              <a:ext uri="{FF2B5EF4-FFF2-40B4-BE49-F238E27FC236}">
                <a16:creationId xmlns:a16="http://schemas.microsoft.com/office/drawing/2014/main" id="{306CD1D1-2A82-CD6E-BEDE-2273BE4E69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0D5524-4B9D-982D-1011-A5714FBEE718}"/>
              </a:ext>
            </a:extLst>
          </p:cNvPr>
          <p:cNvSpPr>
            <a:spLocks noGrp="1"/>
          </p:cNvSpPr>
          <p:nvPr>
            <p:ph type="sldNum" sz="quarter" idx="12"/>
          </p:nvPr>
        </p:nvSpPr>
        <p:spPr/>
        <p:txBody>
          <a:bodyPr/>
          <a:lstStyle/>
          <a:p>
            <a:fld id="{9C21F9EF-6EB2-F746-8230-D003459A498D}" type="slidenum">
              <a:rPr lang="en-US" smtClean="0"/>
              <a:t>‹#›</a:t>
            </a:fld>
            <a:endParaRPr lang="en-US"/>
          </a:p>
        </p:txBody>
      </p:sp>
    </p:spTree>
    <p:extLst>
      <p:ext uri="{BB962C8B-B14F-4D97-AF65-F5344CB8AC3E}">
        <p14:creationId xmlns:p14="http://schemas.microsoft.com/office/powerpoint/2010/main" val="1912678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4CF53-FAD2-ECB6-A4F5-B9C2701A96E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D294AEF-A66A-D371-F61E-AD7C16FE79E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A3E53E8-37D1-70CC-4D7A-1E74AA05CE5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E6DFF34-43F6-534A-0D00-A5C694374784}"/>
              </a:ext>
            </a:extLst>
          </p:cNvPr>
          <p:cNvSpPr>
            <a:spLocks noGrp="1"/>
          </p:cNvSpPr>
          <p:nvPr>
            <p:ph type="dt" sz="half" idx="10"/>
          </p:nvPr>
        </p:nvSpPr>
        <p:spPr/>
        <p:txBody>
          <a:bodyPr/>
          <a:lstStyle/>
          <a:p>
            <a:fld id="{17094A7C-C139-4F44-86C8-2C12A3E5342A}" type="datetimeFigureOut">
              <a:rPr lang="en-US" smtClean="0"/>
              <a:t>10/11/2023</a:t>
            </a:fld>
            <a:endParaRPr lang="en-US"/>
          </a:p>
        </p:txBody>
      </p:sp>
      <p:sp>
        <p:nvSpPr>
          <p:cNvPr id="6" name="Footer Placeholder 5">
            <a:extLst>
              <a:ext uri="{FF2B5EF4-FFF2-40B4-BE49-F238E27FC236}">
                <a16:creationId xmlns:a16="http://schemas.microsoft.com/office/drawing/2014/main" id="{C2624941-AEE2-5F94-7B83-0BB1AC8767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A95637-20C0-C5D4-87C2-BF8BE087E2AE}"/>
              </a:ext>
            </a:extLst>
          </p:cNvPr>
          <p:cNvSpPr>
            <a:spLocks noGrp="1"/>
          </p:cNvSpPr>
          <p:nvPr>
            <p:ph type="sldNum" sz="quarter" idx="12"/>
          </p:nvPr>
        </p:nvSpPr>
        <p:spPr/>
        <p:txBody>
          <a:bodyPr/>
          <a:lstStyle/>
          <a:p>
            <a:fld id="{9C21F9EF-6EB2-F746-8230-D003459A498D}" type="slidenum">
              <a:rPr lang="en-US" smtClean="0"/>
              <a:t>‹#›</a:t>
            </a:fld>
            <a:endParaRPr lang="en-US"/>
          </a:p>
        </p:txBody>
      </p:sp>
    </p:spTree>
    <p:extLst>
      <p:ext uri="{BB962C8B-B14F-4D97-AF65-F5344CB8AC3E}">
        <p14:creationId xmlns:p14="http://schemas.microsoft.com/office/powerpoint/2010/main" val="4086945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90532-B608-FDD5-FDAF-FA572090D5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BE12321-35BD-F650-86AF-1644F1E1CD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5E6B2AC-A01F-553B-B96B-7A1963D07C6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D26CA14-F3FD-C129-3D77-917095ACE7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3F29914-D5E6-CA9C-D59A-38B88E74CA5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5A670F8-3B0F-890E-0E48-99E5298B40F8}"/>
              </a:ext>
            </a:extLst>
          </p:cNvPr>
          <p:cNvSpPr>
            <a:spLocks noGrp="1"/>
          </p:cNvSpPr>
          <p:nvPr>
            <p:ph type="dt" sz="half" idx="10"/>
          </p:nvPr>
        </p:nvSpPr>
        <p:spPr/>
        <p:txBody>
          <a:bodyPr/>
          <a:lstStyle/>
          <a:p>
            <a:fld id="{17094A7C-C139-4F44-86C8-2C12A3E5342A}" type="datetimeFigureOut">
              <a:rPr lang="en-US" smtClean="0"/>
              <a:t>10/11/2023</a:t>
            </a:fld>
            <a:endParaRPr lang="en-US"/>
          </a:p>
        </p:txBody>
      </p:sp>
      <p:sp>
        <p:nvSpPr>
          <p:cNvPr id="8" name="Footer Placeholder 7">
            <a:extLst>
              <a:ext uri="{FF2B5EF4-FFF2-40B4-BE49-F238E27FC236}">
                <a16:creationId xmlns:a16="http://schemas.microsoft.com/office/drawing/2014/main" id="{D4EDC2AF-8A74-8C9F-2A41-30D6FACFD1A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2657D4F-74B7-441D-28EB-0BF021B9696D}"/>
              </a:ext>
            </a:extLst>
          </p:cNvPr>
          <p:cNvSpPr>
            <a:spLocks noGrp="1"/>
          </p:cNvSpPr>
          <p:nvPr>
            <p:ph type="sldNum" sz="quarter" idx="12"/>
          </p:nvPr>
        </p:nvSpPr>
        <p:spPr/>
        <p:txBody>
          <a:bodyPr/>
          <a:lstStyle/>
          <a:p>
            <a:fld id="{9C21F9EF-6EB2-F746-8230-D003459A498D}" type="slidenum">
              <a:rPr lang="en-US" smtClean="0"/>
              <a:t>‹#›</a:t>
            </a:fld>
            <a:endParaRPr lang="en-US"/>
          </a:p>
        </p:txBody>
      </p:sp>
    </p:spTree>
    <p:extLst>
      <p:ext uri="{BB962C8B-B14F-4D97-AF65-F5344CB8AC3E}">
        <p14:creationId xmlns:p14="http://schemas.microsoft.com/office/powerpoint/2010/main" val="41300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EED5D-37A1-0AB3-FD8F-462E4014A6F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637FCF4-20C6-3439-491D-EECA682EAD4C}"/>
              </a:ext>
            </a:extLst>
          </p:cNvPr>
          <p:cNvSpPr>
            <a:spLocks noGrp="1"/>
          </p:cNvSpPr>
          <p:nvPr>
            <p:ph type="dt" sz="half" idx="10"/>
          </p:nvPr>
        </p:nvSpPr>
        <p:spPr/>
        <p:txBody>
          <a:bodyPr/>
          <a:lstStyle/>
          <a:p>
            <a:fld id="{17094A7C-C139-4F44-86C8-2C12A3E5342A}" type="datetimeFigureOut">
              <a:rPr lang="en-US" smtClean="0"/>
              <a:t>10/11/2023</a:t>
            </a:fld>
            <a:endParaRPr lang="en-US"/>
          </a:p>
        </p:txBody>
      </p:sp>
      <p:sp>
        <p:nvSpPr>
          <p:cNvPr id="4" name="Footer Placeholder 3">
            <a:extLst>
              <a:ext uri="{FF2B5EF4-FFF2-40B4-BE49-F238E27FC236}">
                <a16:creationId xmlns:a16="http://schemas.microsoft.com/office/drawing/2014/main" id="{81B5583C-2481-6961-88D3-A12AFA2DD79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1010B39-9D51-C096-BC06-B582B1398BDC}"/>
              </a:ext>
            </a:extLst>
          </p:cNvPr>
          <p:cNvSpPr>
            <a:spLocks noGrp="1"/>
          </p:cNvSpPr>
          <p:nvPr>
            <p:ph type="sldNum" sz="quarter" idx="12"/>
          </p:nvPr>
        </p:nvSpPr>
        <p:spPr/>
        <p:txBody>
          <a:bodyPr/>
          <a:lstStyle/>
          <a:p>
            <a:fld id="{9C21F9EF-6EB2-F746-8230-D003459A498D}" type="slidenum">
              <a:rPr lang="en-US" smtClean="0"/>
              <a:t>‹#›</a:t>
            </a:fld>
            <a:endParaRPr lang="en-US"/>
          </a:p>
        </p:txBody>
      </p:sp>
    </p:spTree>
    <p:extLst>
      <p:ext uri="{BB962C8B-B14F-4D97-AF65-F5344CB8AC3E}">
        <p14:creationId xmlns:p14="http://schemas.microsoft.com/office/powerpoint/2010/main" val="3341992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CA2C15-3C17-EAD2-4040-48BB0446858C}"/>
              </a:ext>
            </a:extLst>
          </p:cNvPr>
          <p:cNvSpPr>
            <a:spLocks noGrp="1"/>
          </p:cNvSpPr>
          <p:nvPr>
            <p:ph type="dt" sz="half" idx="10"/>
          </p:nvPr>
        </p:nvSpPr>
        <p:spPr/>
        <p:txBody>
          <a:bodyPr/>
          <a:lstStyle/>
          <a:p>
            <a:fld id="{17094A7C-C139-4F44-86C8-2C12A3E5342A}" type="datetimeFigureOut">
              <a:rPr lang="en-US" smtClean="0"/>
              <a:t>10/11/2023</a:t>
            </a:fld>
            <a:endParaRPr lang="en-US"/>
          </a:p>
        </p:txBody>
      </p:sp>
      <p:sp>
        <p:nvSpPr>
          <p:cNvPr id="3" name="Footer Placeholder 2">
            <a:extLst>
              <a:ext uri="{FF2B5EF4-FFF2-40B4-BE49-F238E27FC236}">
                <a16:creationId xmlns:a16="http://schemas.microsoft.com/office/drawing/2014/main" id="{ED4DF126-03DC-F6E8-7AB2-771ED31F19B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99028ED-F878-A8D2-3A93-1B573E500059}"/>
              </a:ext>
            </a:extLst>
          </p:cNvPr>
          <p:cNvSpPr>
            <a:spLocks noGrp="1"/>
          </p:cNvSpPr>
          <p:nvPr>
            <p:ph type="sldNum" sz="quarter" idx="12"/>
          </p:nvPr>
        </p:nvSpPr>
        <p:spPr/>
        <p:txBody>
          <a:bodyPr/>
          <a:lstStyle/>
          <a:p>
            <a:fld id="{9C21F9EF-6EB2-F746-8230-D003459A498D}" type="slidenum">
              <a:rPr lang="en-US" smtClean="0"/>
              <a:t>‹#›</a:t>
            </a:fld>
            <a:endParaRPr lang="en-US"/>
          </a:p>
        </p:txBody>
      </p:sp>
    </p:spTree>
    <p:extLst>
      <p:ext uri="{BB962C8B-B14F-4D97-AF65-F5344CB8AC3E}">
        <p14:creationId xmlns:p14="http://schemas.microsoft.com/office/powerpoint/2010/main" val="2572177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BAC9F-03D1-E5F1-FC4B-F7BD788CF8F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3CD1417-A3DF-44FC-673E-A9CFD0F15DD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1828E16-122E-51BB-F91D-09D65CB536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1BC5B5-DD5A-469F-2F50-2BA726F55D3B}"/>
              </a:ext>
            </a:extLst>
          </p:cNvPr>
          <p:cNvSpPr>
            <a:spLocks noGrp="1"/>
          </p:cNvSpPr>
          <p:nvPr>
            <p:ph type="dt" sz="half" idx="10"/>
          </p:nvPr>
        </p:nvSpPr>
        <p:spPr/>
        <p:txBody>
          <a:bodyPr/>
          <a:lstStyle/>
          <a:p>
            <a:fld id="{17094A7C-C139-4F44-86C8-2C12A3E5342A}" type="datetimeFigureOut">
              <a:rPr lang="en-US" smtClean="0"/>
              <a:t>10/11/2023</a:t>
            </a:fld>
            <a:endParaRPr lang="en-US"/>
          </a:p>
        </p:txBody>
      </p:sp>
      <p:sp>
        <p:nvSpPr>
          <p:cNvPr id="6" name="Footer Placeholder 5">
            <a:extLst>
              <a:ext uri="{FF2B5EF4-FFF2-40B4-BE49-F238E27FC236}">
                <a16:creationId xmlns:a16="http://schemas.microsoft.com/office/drawing/2014/main" id="{E6EFFFAA-E8F2-E9FF-CEC6-AD1CE2AD9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1B95F0-5CD8-18B7-3189-B3DA9E84EB1B}"/>
              </a:ext>
            </a:extLst>
          </p:cNvPr>
          <p:cNvSpPr>
            <a:spLocks noGrp="1"/>
          </p:cNvSpPr>
          <p:nvPr>
            <p:ph type="sldNum" sz="quarter" idx="12"/>
          </p:nvPr>
        </p:nvSpPr>
        <p:spPr/>
        <p:txBody>
          <a:bodyPr/>
          <a:lstStyle/>
          <a:p>
            <a:fld id="{9C21F9EF-6EB2-F746-8230-D003459A498D}" type="slidenum">
              <a:rPr lang="en-US" smtClean="0"/>
              <a:t>‹#›</a:t>
            </a:fld>
            <a:endParaRPr lang="en-US"/>
          </a:p>
        </p:txBody>
      </p:sp>
    </p:spTree>
    <p:extLst>
      <p:ext uri="{BB962C8B-B14F-4D97-AF65-F5344CB8AC3E}">
        <p14:creationId xmlns:p14="http://schemas.microsoft.com/office/powerpoint/2010/main" val="1663219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2A479-D88F-9449-BB9C-6247A3CD65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D12DEA5-4AA4-823C-B69D-7AA662DE8E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12A15FC-3C66-D109-571D-DED4CD5985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E77717-708C-8953-38A5-0F76CAAFF0B3}"/>
              </a:ext>
            </a:extLst>
          </p:cNvPr>
          <p:cNvSpPr>
            <a:spLocks noGrp="1"/>
          </p:cNvSpPr>
          <p:nvPr>
            <p:ph type="dt" sz="half" idx="10"/>
          </p:nvPr>
        </p:nvSpPr>
        <p:spPr/>
        <p:txBody>
          <a:bodyPr/>
          <a:lstStyle/>
          <a:p>
            <a:fld id="{17094A7C-C139-4F44-86C8-2C12A3E5342A}" type="datetimeFigureOut">
              <a:rPr lang="en-US" smtClean="0"/>
              <a:t>10/11/2023</a:t>
            </a:fld>
            <a:endParaRPr lang="en-US"/>
          </a:p>
        </p:txBody>
      </p:sp>
      <p:sp>
        <p:nvSpPr>
          <p:cNvPr id="6" name="Footer Placeholder 5">
            <a:extLst>
              <a:ext uri="{FF2B5EF4-FFF2-40B4-BE49-F238E27FC236}">
                <a16:creationId xmlns:a16="http://schemas.microsoft.com/office/drawing/2014/main" id="{63FD55BA-E856-D847-C760-CC23EADBB6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AD31BA-64A3-C7E1-8D2E-C311251FC38F}"/>
              </a:ext>
            </a:extLst>
          </p:cNvPr>
          <p:cNvSpPr>
            <a:spLocks noGrp="1"/>
          </p:cNvSpPr>
          <p:nvPr>
            <p:ph type="sldNum" sz="quarter" idx="12"/>
          </p:nvPr>
        </p:nvSpPr>
        <p:spPr/>
        <p:txBody>
          <a:bodyPr/>
          <a:lstStyle/>
          <a:p>
            <a:fld id="{9C21F9EF-6EB2-F746-8230-D003459A498D}" type="slidenum">
              <a:rPr lang="en-US" smtClean="0"/>
              <a:t>‹#›</a:t>
            </a:fld>
            <a:endParaRPr lang="en-US"/>
          </a:p>
        </p:txBody>
      </p:sp>
    </p:spTree>
    <p:extLst>
      <p:ext uri="{BB962C8B-B14F-4D97-AF65-F5344CB8AC3E}">
        <p14:creationId xmlns:p14="http://schemas.microsoft.com/office/powerpoint/2010/main" val="4223107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8822CD-DC75-6070-D755-A44436781A9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8B59E77-65D6-EB49-94C2-A3F819B098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2C9BD2-B375-0584-8527-A458A990A2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094A7C-C139-4F44-86C8-2C12A3E5342A}" type="datetimeFigureOut">
              <a:rPr lang="en-US" smtClean="0"/>
              <a:t>10/11/2023</a:t>
            </a:fld>
            <a:endParaRPr lang="en-US"/>
          </a:p>
        </p:txBody>
      </p:sp>
      <p:sp>
        <p:nvSpPr>
          <p:cNvPr id="5" name="Footer Placeholder 4">
            <a:extLst>
              <a:ext uri="{FF2B5EF4-FFF2-40B4-BE49-F238E27FC236}">
                <a16:creationId xmlns:a16="http://schemas.microsoft.com/office/drawing/2014/main" id="{B136F4F0-290E-DAED-E804-5ED2CAEBF1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12C6300-8098-1F97-A5CE-8A42F815305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21F9EF-6EB2-F746-8230-D003459A498D}" type="slidenum">
              <a:rPr lang="en-US" smtClean="0"/>
              <a:t>‹#›</a:t>
            </a:fld>
            <a:endParaRPr lang="en-US"/>
          </a:p>
        </p:txBody>
      </p:sp>
    </p:spTree>
    <p:extLst>
      <p:ext uri="{BB962C8B-B14F-4D97-AF65-F5344CB8AC3E}">
        <p14:creationId xmlns:p14="http://schemas.microsoft.com/office/powerpoint/2010/main" val="18711311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earth.org/environmental-issues-in-china/"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9BBDF-310F-EFF4-2411-194605F0E97E}"/>
              </a:ext>
            </a:extLst>
          </p:cNvPr>
          <p:cNvSpPr>
            <a:spLocks noGrp="1"/>
          </p:cNvSpPr>
          <p:nvPr>
            <p:ph type="ctrTitle"/>
          </p:nvPr>
        </p:nvSpPr>
        <p:spPr/>
        <p:txBody>
          <a:bodyPr/>
          <a:lstStyle/>
          <a:p>
            <a:r>
              <a:rPr lang="en-US" dirty="0"/>
              <a:t>Haste Makes Waste: An Optimization Problem </a:t>
            </a:r>
          </a:p>
        </p:txBody>
      </p:sp>
      <p:sp>
        <p:nvSpPr>
          <p:cNvPr id="3" name="Subtitle 2">
            <a:extLst>
              <a:ext uri="{FF2B5EF4-FFF2-40B4-BE49-F238E27FC236}">
                <a16:creationId xmlns:a16="http://schemas.microsoft.com/office/drawing/2014/main" id="{38D96709-FA09-7243-DA5F-D0FA4DECF224}"/>
              </a:ext>
            </a:extLst>
          </p:cNvPr>
          <p:cNvSpPr>
            <a:spLocks noGrp="1"/>
          </p:cNvSpPr>
          <p:nvPr>
            <p:ph type="subTitle" idx="1"/>
          </p:nvPr>
        </p:nvSpPr>
        <p:spPr/>
        <p:txBody>
          <a:bodyPr/>
          <a:lstStyle/>
          <a:p>
            <a:r>
              <a:rPr lang="en-US" dirty="0"/>
              <a:t>Anna Kanter </a:t>
            </a:r>
          </a:p>
        </p:txBody>
      </p:sp>
    </p:spTree>
    <p:extLst>
      <p:ext uri="{BB962C8B-B14F-4D97-AF65-F5344CB8AC3E}">
        <p14:creationId xmlns:p14="http://schemas.microsoft.com/office/powerpoint/2010/main" val="10003966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D4C9C-065E-5F09-8C2D-9B86C109D9D2}"/>
              </a:ext>
            </a:extLst>
          </p:cNvPr>
          <p:cNvSpPr>
            <a:spLocks noGrp="1"/>
          </p:cNvSpPr>
          <p:nvPr>
            <p:ph type="title"/>
          </p:nvPr>
        </p:nvSpPr>
        <p:spPr/>
        <p:txBody>
          <a:bodyPr/>
          <a:lstStyle/>
          <a:p>
            <a:r>
              <a:rPr lang="en-US"/>
              <a:t>Conclusion &amp; Further Research </a:t>
            </a:r>
          </a:p>
        </p:txBody>
      </p:sp>
      <p:sp>
        <p:nvSpPr>
          <p:cNvPr id="3" name="Content Placeholder 2">
            <a:extLst>
              <a:ext uri="{FF2B5EF4-FFF2-40B4-BE49-F238E27FC236}">
                <a16:creationId xmlns:a16="http://schemas.microsoft.com/office/drawing/2014/main" id="{5B8DD985-1FB6-42D4-616A-38070B01D920}"/>
              </a:ext>
            </a:extLst>
          </p:cNvPr>
          <p:cNvSpPr>
            <a:spLocks noGrp="1"/>
          </p:cNvSpPr>
          <p:nvPr>
            <p:ph idx="1"/>
          </p:nvPr>
        </p:nvSpPr>
        <p:spPr/>
        <p:txBody>
          <a:bodyPr/>
          <a:lstStyle/>
          <a:p>
            <a:r>
              <a:rPr lang="en-US"/>
              <a:t>This approach will help you minimize the time on the highway including traffic jams and momentarily stopping</a:t>
            </a:r>
          </a:p>
          <a:p>
            <a:r>
              <a:rPr lang="en-US"/>
              <a:t>What if v is allowed to take negative values </a:t>
            </a:r>
          </a:p>
          <a:p>
            <a:r>
              <a:rPr lang="en-US"/>
              <a:t>What if the commute Distance varies </a:t>
            </a:r>
          </a:p>
          <a:p>
            <a:r>
              <a:rPr lang="en-US"/>
              <a:t>Optimal departure time depending on D</a:t>
            </a:r>
          </a:p>
          <a:p>
            <a:pPr marL="457200" lvl="1" indent="0">
              <a:buNone/>
            </a:pPr>
            <a:endParaRPr lang="en-US"/>
          </a:p>
        </p:txBody>
      </p:sp>
    </p:spTree>
    <p:extLst>
      <p:ext uri="{BB962C8B-B14F-4D97-AF65-F5344CB8AC3E}">
        <p14:creationId xmlns:p14="http://schemas.microsoft.com/office/powerpoint/2010/main" val="34884584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18D2D-0286-658C-3B54-4FAF56CC50C4}"/>
              </a:ext>
            </a:extLst>
          </p:cNvPr>
          <p:cNvSpPr>
            <a:spLocks noGrp="1"/>
          </p:cNvSpPr>
          <p:nvPr>
            <p:ph type="title"/>
          </p:nvPr>
        </p:nvSpPr>
        <p:spPr/>
        <p:txBody>
          <a:bodyPr/>
          <a:lstStyle/>
          <a:p>
            <a:r>
              <a:rPr lang="en-US"/>
              <a:t>References </a:t>
            </a:r>
          </a:p>
        </p:txBody>
      </p:sp>
      <p:sp>
        <p:nvSpPr>
          <p:cNvPr id="3" name="Content Placeholder 2">
            <a:extLst>
              <a:ext uri="{FF2B5EF4-FFF2-40B4-BE49-F238E27FC236}">
                <a16:creationId xmlns:a16="http://schemas.microsoft.com/office/drawing/2014/main" id="{7160658A-752C-C59A-1F46-53551635CE27}"/>
              </a:ext>
            </a:extLst>
          </p:cNvPr>
          <p:cNvSpPr>
            <a:spLocks noGrp="1"/>
          </p:cNvSpPr>
          <p:nvPr>
            <p:ph idx="1"/>
          </p:nvPr>
        </p:nvSpPr>
        <p:spPr/>
        <p:txBody>
          <a:bodyPr>
            <a:normAutofit lnSpcReduction="10000"/>
          </a:bodyPr>
          <a:lstStyle/>
          <a:p>
            <a:r>
              <a:rPr lang="en-US" sz="2400" dirty="0">
                <a:latin typeface="Times" pitchFamily="2" charset="0"/>
              </a:rPr>
              <a:t>[1]</a:t>
            </a:r>
            <a:r>
              <a:rPr lang="en-US" sz="2400" dirty="0" err="1">
                <a:latin typeface="Times" pitchFamily="2" charset="0"/>
              </a:rPr>
              <a:t>Clevenson</a:t>
            </a:r>
            <a:r>
              <a:rPr lang="en-US" sz="2400" dirty="0">
                <a:latin typeface="Times" pitchFamily="2" charset="0"/>
              </a:rPr>
              <a:t>, L., Schilling , M. F.,  Watkins , A. E. (2001). The Average Speed on the Highway. The College Mathematics Journal, 32(3), 169–171</a:t>
            </a:r>
          </a:p>
          <a:p>
            <a:r>
              <a:rPr lang="en-US" sz="2400" dirty="0">
                <a:effectLst/>
                <a:latin typeface="Times" pitchFamily="2" charset="0"/>
              </a:rPr>
              <a:t>[2] </a:t>
            </a:r>
            <a:r>
              <a:rPr lang="en-US" sz="2400" dirty="0" err="1">
                <a:effectLst/>
                <a:latin typeface="Times" pitchFamily="2" charset="0"/>
              </a:rPr>
              <a:t>Embrechts</a:t>
            </a:r>
            <a:r>
              <a:rPr lang="en-US" sz="2400" dirty="0">
                <a:effectLst/>
                <a:latin typeface="Times" pitchFamily="2" charset="0"/>
              </a:rPr>
              <a:t>, P., Hofert, M. (2013). A note on generalized inverses. </a:t>
            </a:r>
            <a:r>
              <a:rPr lang="en-US" sz="2400" i="1" dirty="0">
                <a:effectLst/>
                <a:latin typeface="Times" pitchFamily="2" charset="0"/>
              </a:rPr>
              <a:t>Math. Methods </a:t>
            </a:r>
            <a:r>
              <a:rPr lang="en-US" sz="2400" i="1" dirty="0" err="1">
                <a:effectLst/>
                <a:latin typeface="Times" pitchFamily="2" charset="0"/>
              </a:rPr>
              <a:t>Oper</a:t>
            </a:r>
            <a:r>
              <a:rPr lang="en-US" sz="2400" i="1" dirty="0">
                <a:effectLst/>
                <a:latin typeface="Times" pitchFamily="2" charset="0"/>
              </a:rPr>
              <a:t>. Res. </a:t>
            </a:r>
            <a:r>
              <a:rPr lang="en-US" sz="2400" dirty="0">
                <a:effectLst/>
                <a:latin typeface="Times" pitchFamily="2" charset="0"/>
              </a:rPr>
              <a:t>77: 423–432.</a:t>
            </a:r>
          </a:p>
          <a:p>
            <a:r>
              <a:rPr lang="en-US" sz="2400" dirty="0">
                <a:latin typeface="Times" pitchFamily="2" charset="0"/>
              </a:rPr>
              <a:t>[3] Erickson, W. (2022). Haste Makes Waste: An Optimization Problem. </a:t>
            </a:r>
            <a:r>
              <a:rPr lang="en-US" sz="2400" i="1" dirty="0">
                <a:latin typeface="Times" pitchFamily="2" charset="0"/>
              </a:rPr>
              <a:t>The College Mathematics Journal. </a:t>
            </a:r>
            <a:r>
              <a:rPr lang="en-US" sz="2400" dirty="0">
                <a:latin typeface="Times" pitchFamily="2" charset="0"/>
              </a:rPr>
              <a:t>Vol.53 No.2 , p.122-133</a:t>
            </a:r>
            <a:endParaRPr lang="en-US" sz="2400" dirty="0">
              <a:effectLst/>
              <a:latin typeface="Times" pitchFamily="2" charset="0"/>
            </a:endParaRPr>
          </a:p>
          <a:p>
            <a:r>
              <a:rPr lang="en-US" sz="2400" dirty="0">
                <a:effectLst/>
                <a:latin typeface="Times" pitchFamily="2" charset="0"/>
              </a:rPr>
              <a:t> [4] </a:t>
            </a:r>
            <a:r>
              <a:rPr lang="en-US" sz="2400" dirty="0" err="1">
                <a:effectLst/>
                <a:latin typeface="Times" pitchFamily="2" charset="0"/>
              </a:rPr>
              <a:t>Gkioulekas</a:t>
            </a:r>
            <a:r>
              <a:rPr lang="en-US" sz="2400" dirty="0">
                <a:effectLst/>
                <a:latin typeface="Times" pitchFamily="2" charset="0"/>
              </a:rPr>
              <a:t>, E. (2014). Generalized local test for local extrema in single-variable functions. </a:t>
            </a:r>
            <a:r>
              <a:rPr lang="en-US" sz="2400" i="1" dirty="0">
                <a:effectLst/>
                <a:latin typeface="Times" pitchFamily="2" charset="0"/>
              </a:rPr>
              <a:t>Int. J. Math. Ed. Sci. Tech. </a:t>
            </a:r>
            <a:r>
              <a:rPr lang="en-US" sz="2400" dirty="0">
                <a:effectLst/>
                <a:latin typeface="Times" pitchFamily="2" charset="0"/>
              </a:rPr>
              <a:t>45(1): 118–130. </a:t>
            </a:r>
          </a:p>
          <a:p>
            <a:r>
              <a:rPr lang="en-US" sz="2400" dirty="0">
                <a:latin typeface="Times" pitchFamily="2" charset="0"/>
              </a:rPr>
              <a:t>[5] </a:t>
            </a:r>
            <a:r>
              <a:rPr lang="en-US" sz="2400" dirty="0" err="1">
                <a:latin typeface="Times" pitchFamily="2" charset="0"/>
              </a:rPr>
              <a:t>Polsen</a:t>
            </a:r>
            <a:r>
              <a:rPr lang="en-US" sz="2400" dirty="0">
                <a:latin typeface="Times" pitchFamily="2" charset="0"/>
              </a:rPr>
              <a:t>, N., Sokolov. V. (2015). Bayesian Analysis of Traffic Flow on Interstate I-55: The LWR Model. </a:t>
            </a:r>
            <a:r>
              <a:rPr lang="en-US" sz="2400" i="1" dirty="0">
                <a:latin typeface="Times" pitchFamily="2" charset="0"/>
              </a:rPr>
              <a:t>Institute of Mathematical Statistics</a:t>
            </a:r>
            <a:r>
              <a:rPr lang="en-US" sz="2400" dirty="0">
                <a:latin typeface="Times" pitchFamily="2" charset="0"/>
              </a:rPr>
              <a:t>. Vol. 9, No. 4 p.1864-1888</a:t>
            </a:r>
          </a:p>
          <a:p>
            <a:r>
              <a:rPr lang="en-US" sz="2400" dirty="0">
                <a:latin typeface="Times" pitchFamily="2" charset="0"/>
              </a:rPr>
              <a:t>[6] </a:t>
            </a:r>
            <a:r>
              <a:rPr lang="en-US" sz="2400" dirty="0">
                <a:latin typeface="Times" pitchFamily="2" charset="0"/>
                <a:hlinkClick r:id="rId2"/>
              </a:rPr>
              <a:t>https://earth.org/environmental-issues-in-china/</a:t>
            </a:r>
            <a:endParaRPr lang="en-US" sz="2400" dirty="0">
              <a:latin typeface="Times" pitchFamily="2" charset="0"/>
            </a:endParaRPr>
          </a:p>
          <a:p>
            <a:endParaRPr lang="en-US" sz="3600" dirty="0"/>
          </a:p>
        </p:txBody>
      </p:sp>
      <p:cxnSp>
        <p:nvCxnSpPr>
          <p:cNvPr id="5" name="Straight Arrow Connector 4">
            <a:extLst>
              <a:ext uri="{FF2B5EF4-FFF2-40B4-BE49-F238E27FC236}">
                <a16:creationId xmlns:a16="http://schemas.microsoft.com/office/drawing/2014/main" id="{CE696F6D-1BB1-A857-7732-4C0EC3AD35FC}"/>
              </a:ext>
            </a:extLst>
          </p:cNvPr>
          <p:cNvCxnSpPr/>
          <p:nvPr/>
        </p:nvCxnSpPr>
        <p:spPr>
          <a:xfrm>
            <a:off x="419100" y="2933700"/>
            <a:ext cx="4191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500163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E0127-DDDC-E37E-A97F-B9C026909A3F}"/>
              </a:ext>
            </a:extLst>
          </p:cNvPr>
          <p:cNvSpPr>
            <a:spLocks noGrp="1"/>
          </p:cNvSpPr>
          <p:nvPr>
            <p:ph type="title"/>
          </p:nvPr>
        </p:nvSpPr>
        <p:spPr>
          <a:xfrm>
            <a:off x="838200" y="365125"/>
            <a:ext cx="10515600" cy="5635625"/>
          </a:xfrm>
        </p:spPr>
        <p:txBody>
          <a:bodyPr/>
          <a:lstStyle/>
          <a:p>
            <a:pPr algn="ctr"/>
            <a:r>
              <a:rPr lang="en-US"/>
              <a:t>Thank You!</a:t>
            </a:r>
            <a:br>
              <a:rPr lang="en-US"/>
            </a:br>
            <a:br>
              <a:rPr lang="en-US"/>
            </a:br>
            <a:br>
              <a:rPr lang="en-US"/>
            </a:br>
            <a:r>
              <a:rPr lang="en-US"/>
              <a:t>Questions? </a:t>
            </a:r>
          </a:p>
        </p:txBody>
      </p:sp>
    </p:spTree>
    <p:extLst>
      <p:ext uri="{BB962C8B-B14F-4D97-AF65-F5344CB8AC3E}">
        <p14:creationId xmlns:p14="http://schemas.microsoft.com/office/powerpoint/2010/main" val="537483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2C768-5637-9BFD-F3BD-3FC6FE7B85EB}"/>
              </a:ext>
            </a:extLst>
          </p:cNvPr>
          <p:cNvSpPr>
            <a:spLocks noGrp="1"/>
          </p:cNvSpPr>
          <p:nvPr>
            <p:ph type="title"/>
          </p:nvPr>
        </p:nvSpPr>
        <p:spPr/>
        <p:txBody>
          <a:bodyPr/>
          <a:lstStyle/>
          <a:p>
            <a:r>
              <a:rPr lang="en-US" dirty="0"/>
              <a:t>Background </a:t>
            </a:r>
          </a:p>
        </p:txBody>
      </p:sp>
      <p:sp>
        <p:nvSpPr>
          <p:cNvPr id="3" name="Content Placeholder 2">
            <a:extLst>
              <a:ext uri="{FF2B5EF4-FFF2-40B4-BE49-F238E27FC236}">
                <a16:creationId xmlns:a16="http://schemas.microsoft.com/office/drawing/2014/main" id="{801CC8A6-A41F-464C-2EF7-6EA1147836D1}"/>
              </a:ext>
            </a:extLst>
          </p:cNvPr>
          <p:cNvSpPr>
            <a:spLocks noGrp="1"/>
          </p:cNvSpPr>
          <p:nvPr>
            <p:ph idx="1"/>
          </p:nvPr>
        </p:nvSpPr>
        <p:spPr/>
        <p:txBody>
          <a:bodyPr/>
          <a:lstStyle/>
          <a:p>
            <a:r>
              <a:rPr lang="en-US" dirty="0"/>
              <a:t>Si</a:t>
            </a:r>
            <a:r>
              <a:rPr lang="en-US" sz="3200" dirty="0"/>
              <a:t>tting in traffic has many negative effects </a:t>
            </a:r>
          </a:p>
          <a:p>
            <a:pPr lvl="1"/>
            <a:r>
              <a:rPr lang="en-US" sz="2800" dirty="0"/>
              <a:t>Bad for the carbon footprint </a:t>
            </a:r>
          </a:p>
          <a:p>
            <a:pPr lvl="1"/>
            <a:r>
              <a:rPr lang="en-US" sz="2800" dirty="0"/>
              <a:t>Quality of living</a:t>
            </a:r>
          </a:p>
          <a:p>
            <a:pPr lvl="1"/>
            <a:r>
              <a:rPr lang="en-US" sz="2800" dirty="0"/>
              <a:t>Economic cost (Opportunity cost of time wasted) </a:t>
            </a:r>
          </a:p>
          <a:p>
            <a:r>
              <a:rPr lang="en-US" sz="3200" dirty="0"/>
              <a:t>Paper looks at optimization the amount spend driving.</a:t>
            </a:r>
          </a:p>
          <a:p>
            <a:pPr lvl="1"/>
            <a:r>
              <a:rPr lang="en-US" sz="2800" dirty="0"/>
              <a:t>Hence trying to minimize the time of sitting in traffic </a:t>
            </a:r>
          </a:p>
          <a:p>
            <a:r>
              <a:rPr lang="en-US" sz="3200" dirty="0"/>
              <a:t>Other areas in this filed include looking at traffic flows and systems </a:t>
            </a:r>
          </a:p>
          <a:p>
            <a:endParaRPr lang="en-US" dirty="0"/>
          </a:p>
          <a:p>
            <a:endParaRPr lang="en-US" dirty="0"/>
          </a:p>
          <a:p>
            <a:pPr marL="457200" lvl="1" indent="0">
              <a:buNone/>
            </a:pPr>
            <a:endParaRPr lang="en-US" dirty="0"/>
          </a:p>
        </p:txBody>
      </p:sp>
      <p:pic>
        <p:nvPicPr>
          <p:cNvPr id="1028" name="Picture 4" descr="Top 5 Environmental Issues in China in 2023">
            <a:extLst>
              <a:ext uri="{FF2B5EF4-FFF2-40B4-BE49-F238E27FC236}">
                <a16:creationId xmlns:a16="http://schemas.microsoft.com/office/drawing/2014/main" id="{6E0686BE-7C66-2437-E3BD-5E9DBDFF17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35668" y="663566"/>
            <a:ext cx="3453132" cy="23031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2979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E8671-504B-9F97-2826-51A745273BFF}"/>
              </a:ext>
            </a:extLst>
          </p:cNvPr>
          <p:cNvSpPr>
            <a:spLocks noGrp="1"/>
          </p:cNvSpPr>
          <p:nvPr>
            <p:ph type="title"/>
          </p:nvPr>
        </p:nvSpPr>
        <p:spPr/>
        <p:txBody>
          <a:bodyPr/>
          <a:lstStyle/>
          <a:p>
            <a:r>
              <a:rPr lang="en-US" dirty="0"/>
              <a:t>Article Goals </a:t>
            </a:r>
          </a:p>
        </p:txBody>
      </p:sp>
      <p:sp>
        <p:nvSpPr>
          <p:cNvPr id="3" name="Content Placeholder 2">
            <a:extLst>
              <a:ext uri="{FF2B5EF4-FFF2-40B4-BE49-F238E27FC236}">
                <a16:creationId xmlns:a16="http://schemas.microsoft.com/office/drawing/2014/main" id="{B25FF5A1-452A-B31E-B752-D97A43CE994D}"/>
              </a:ext>
            </a:extLst>
          </p:cNvPr>
          <p:cNvSpPr>
            <a:spLocks noGrp="1"/>
          </p:cNvSpPr>
          <p:nvPr>
            <p:ph idx="1"/>
          </p:nvPr>
        </p:nvSpPr>
        <p:spPr/>
        <p:txBody>
          <a:bodyPr/>
          <a:lstStyle/>
          <a:p>
            <a:r>
              <a:rPr lang="en-US" sz="3200" dirty="0"/>
              <a:t>Minimize Travel Time </a:t>
            </a:r>
          </a:p>
          <a:p>
            <a:pPr lvl="1"/>
            <a:r>
              <a:rPr lang="en-US" sz="2800" dirty="0"/>
              <a:t>Display optimal departure time geometrically </a:t>
            </a:r>
          </a:p>
          <a:p>
            <a:pPr lvl="1"/>
            <a:r>
              <a:rPr lang="en-US" sz="2800" dirty="0"/>
              <a:t>Solve using an algorithm </a:t>
            </a:r>
          </a:p>
          <a:p>
            <a:r>
              <a:rPr lang="en-US" sz="3200" dirty="0"/>
              <a:t>3 Cases: </a:t>
            </a:r>
          </a:p>
          <a:p>
            <a:pPr lvl="1"/>
            <a:r>
              <a:rPr lang="en-US" sz="2800" dirty="0"/>
              <a:t>Speed is always positive </a:t>
            </a:r>
          </a:p>
          <a:p>
            <a:pPr lvl="1"/>
            <a:r>
              <a:rPr lang="en-US" sz="2800" dirty="0"/>
              <a:t>Traffic stops momentarily</a:t>
            </a:r>
          </a:p>
          <a:p>
            <a:pPr lvl="1"/>
            <a:r>
              <a:rPr lang="en-US" sz="2800" dirty="0"/>
              <a:t> Traffic Jam </a:t>
            </a:r>
          </a:p>
          <a:p>
            <a:pPr lvl="1"/>
            <a:endParaRPr lang="en-US" dirty="0"/>
          </a:p>
        </p:txBody>
      </p:sp>
    </p:spTree>
    <p:extLst>
      <p:ext uri="{BB962C8B-B14F-4D97-AF65-F5344CB8AC3E}">
        <p14:creationId xmlns:p14="http://schemas.microsoft.com/office/powerpoint/2010/main" val="3854531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50EBD-09E5-BF0E-B38D-F6927F7411A9}"/>
              </a:ext>
            </a:extLst>
          </p:cNvPr>
          <p:cNvSpPr>
            <a:spLocks noGrp="1"/>
          </p:cNvSpPr>
          <p:nvPr>
            <p:ph type="title"/>
          </p:nvPr>
        </p:nvSpPr>
        <p:spPr/>
        <p:txBody>
          <a:bodyPr/>
          <a:lstStyle/>
          <a:p>
            <a:r>
              <a:rPr lang="en-US" dirty="0"/>
              <a:t>The Model –Overview</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7CB2DCB-9A7F-77C1-C240-5A344FB118E3}"/>
                  </a:ext>
                </a:extLst>
              </p:cNvPr>
              <p:cNvSpPr>
                <a:spLocks noGrp="1"/>
              </p:cNvSpPr>
              <p:nvPr>
                <p:ph idx="1"/>
              </p:nvPr>
            </p:nvSpPr>
            <p:spPr>
              <a:xfrm>
                <a:off x="7032308" y="1081531"/>
                <a:ext cx="3590925" cy="1218314"/>
              </a:xfrm>
            </p:spPr>
            <p:txBody>
              <a:bodyPr>
                <a:noAutofit/>
              </a:bodyPr>
              <a:lstStyle/>
              <a:p>
                <a:pPr marL="0" indent="0">
                  <a:buNone/>
                </a:pPr>
                <a14:m>
                  <m:oMathPara xmlns:m="http://schemas.openxmlformats.org/officeDocument/2006/math">
                    <m:oMathParaPr>
                      <m:jc m:val="centerGroup"/>
                    </m:oMathParaPr>
                    <m:oMath xmlns:m="http://schemas.openxmlformats.org/officeDocument/2006/math">
                      <m:nary>
                        <m:naryPr>
                          <m:ctrlPr>
                            <a:rPr lang="en-US" sz="3200" b="0" i="1" smtClean="0">
                              <a:latin typeface="Cambria Math" panose="02040503050406030204" pitchFamily="18" charset="0"/>
                            </a:rPr>
                          </m:ctrlPr>
                        </m:naryPr>
                        <m:sub>
                          <m:r>
                            <m:rPr>
                              <m:brk m:alnAt="23"/>
                            </m:rPr>
                            <a:rPr lang="en-US" sz="3200" b="0" i="1" smtClean="0">
                              <a:latin typeface="Cambria Math" panose="02040503050406030204" pitchFamily="18" charset="0"/>
                            </a:rPr>
                            <m:t>𝑡</m:t>
                          </m:r>
                        </m:sub>
                        <m:sup>
                          <m:r>
                            <a:rPr lang="en-US" sz="3200" b="0" i="1" smtClean="0">
                              <a:latin typeface="Cambria Math" panose="02040503050406030204" pitchFamily="18" charset="0"/>
                            </a:rPr>
                            <m:t>𝑡</m:t>
                          </m:r>
                          <m:r>
                            <a:rPr lang="en-US" sz="3200" b="0" i="1" smtClean="0">
                              <a:latin typeface="Cambria Math" panose="02040503050406030204" pitchFamily="18" charset="0"/>
                            </a:rPr>
                            <m:t>+</m:t>
                          </m:r>
                          <m:r>
                            <a:rPr lang="en-US" sz="3200" b="0" i="1" smtClean="0">
                              <a:latin typeface="Cambria Math" panose="02040503050406030204" pitchFamily="18" charset="0"/>
                            </a:rPr>
                            <m:t>h</m:t>
                          </m:r>
                          <m:r>
                            <a:rPr lang="en-US" sz="3200" b="0" i="1" smtClean="0">
                              <a:latin typeface="Cambria Math" panose="02040503050406030204" pitchFamily="18" charset="0"/>
                            </a:rPr>
                            <m:t>(</m:t>
                          </m:r>
                          <m:r>
                            <a:rPr lang="en-US" sz="3200" b="0" i="1" smtClean="0">
                              <a:latin typeface="Cambria Math" panose="02040503050406030204" pitchFamily="18" charset="0"/>
                            </a:rPr>
                            <m:t>𝑡</m:t>
                          </m:r>
                          <m:r>
                            <a:rPr lang="en-US" sz="3200" b="0" i="1" smtClean="0">
                              <a:latin typeface="Cambria Math" panose="02040503050406030204" pitchFamily="18" charset="0"/>
                            </a:rPr>
                            <m:t>)</m:t>
                          </m:r>
                        </m:sup>
                        <m:e>
                          <m:r>
                            <a:rPr lang="en-US" sz="3200" b="0" i="1" smtClean="0">
                              <a:latin typeface="Cambria Math" panose="02040503050406030204" pitchFamily="18" charset="0"/>
                            </a:rPr>
                            <m:t>𝑣</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𝑥</m:t>
                              </m:r>
                            </m:e>
                          </m:d>
                          <m:r>
                            <a:rPr lang="en-US" sz="3200" b="0" i="1" smtClean="0">
                              <a:latin typeface="Cambria Math" panose="02040503050406030204" pitchFamily="18" charset="0"/>
                            </a:rPr>
                            <m:t>𝑑𝑥</m:t>
                          </m:r>
                          <m:r>
                            <a:rPr lang="en-US" sz="3200" b="0" i="1" smtClean="0">
                              <a:latin typeface="Cambria Math" panose="02040503050406030204" pitchFamily="18" charset="0"/>
                            </a:rPr>
                            <m:t>=</m:t>
                          </m:r>
                          <m:r>
                            <a:rPr lang="en-US" sz="3200" b="0" i="1" smtClean="0">
                              <a:latin typeface="Cambria Math" panose="02040503050406030204" pitchFamily="18" charset="0"/>
                            </a:rPr>
                            <m:t>𝐷</m:t>
                          </m:r>
                        </m:e>
                      </m:nary>
                    </m:oMath>
                  </m:oMathPara>
                </a14:m>
                <a:endParaRPr lang="en-US" sz="5400" dirty="0"/>
              </a:p>
              <a:p>
                <a:pPr marL="0" indent="0">
                  <a:buNone/>
                </a:pPr>
                <a:r>
                  <a:rPr lang="en-US" sz="5400" dirty="0"/>
                  <a:t> </a:t>
                </a:r>
              </a:p>
              <a:p>
                <a:pPr marL="0" indent="0">
                  <a:buNone/>
                </a:pPr>
                <a:endParaRPr lang="en-US" sz="5400" dirty="0"/>
              </a:p>
            </p:txBody>
          </p:sp>
        </mc:Choice>
        <mc:Fallback xmlns="">
          <p:sp>
            <p:nvSpPr>
              <p:cNvPr id="3" name="Content Placeholder 2">
                <a:extLst>
                  <a:ext uri="{FF2B5EF4-FFF2-40B4-BE49-F238E27FC236}">
                    <a16:creationId xmlns:a16="http://schemas.microsoft.com/office/drawing/2014/main" id="{97CB2DCB-9A7F-77C1-C240-5A344FB118E3}"/>
                  </a:ext>
                </a:extLst>
              </p:cNvPr>
              <p:cNvSpPr>
                <a:spLocks noGrp="1" noRot="1" noChangeAspect="1" noMove="1" noResize="1" noEditPoints="1" noAdjustHandles="1" noChangeArrowheads="1" noChangeShapeType="1" noTextEdit="1"/>
              </p:cNvSpPr>
              <p:nvPr>
                <p:ph idx="1"/>
              </p:nvPr>
            </p:nvSpPr>
            <p:spPr>
              <a:xfrm>
                <a:off x="7032308" y="1081531"/>
                <a:ext cx="3590925" cy="1218314"/>
              </a:xfrm>
              <a:blipFill>
                <a:blip r:embed="rId3"/>
                <a:stretch>
                  <a:fillRect l="-45070" t="-164948" b="-23505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Content Placeholder 2">
                <a:extLst>
                  <a:ext uri="{FF2B5EF4-FFF2-40B4-BE49-F238E27FC236}">
                    <a16:creationId xmlns:a16="http://schemas.microsoft.com/office/drawing/2014/main" id="{BE8EB005-658B-37C3-56BD-CB090501CF60}"/>
                  </a:ext>
                </a:extLst>
              </p:cNvPr>
              <p:cNvSpPr txBox="1">
                <a:spLocks/>
              </p:cNvSpPr>
              <p:nvPr/>
            </p:nvSpPr>
            <p:spPr>
              <a:xfrm>
                <a:off x="419825" y="1690688"/>
                <a:ext cx="6612483" cy="4351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14:m>
                  <m:oMath xmlns:m="http://schemas.openxmlformats.org/officeDocument/2006/math">
                    <m:r>
                      <a:rPr lang="en-US" i="1" smtClean="0">
                        <a:latin typeface="Cambria Math" panose="02040503050406030204" pitchFamily="18" charset="0"/>
                      </a:rPr>
                      <m:t>𝑣</m:t>
                    </m:r>
                    <m:d>
                      <m:dPr>
                        <m:ctrlPr>
                          <a:rPr lang="en-US" i="1">
                            <a:latin typeface="Cambria Math" panose="02040503050406030204" pitchFamily="18" charset="0"/>
                          </a:rPr>
                        </m:ctrlPr>
                      </m:dPr>
                      <m:e>
                        <m:r>
                          <a:rPr lang="en-US" i="1">
                            <a:latin typeface="Cambria Math" panose="02040503050406030204" pitchFamily="18" charset="0"/>
                          </a:rPr>
                          <m:t>𝑡</m:t>
                        </m:r>
                      </m:e>
                    </m:d>
                    <m:r>
                      <a:rPr lang="en-US" i="1">
                        <a:latin typeface="Cambria Math" panose="02040503050406030204" pitchFamily="18" charset="0"/>
                      </a:rPr>
                      <m:t>=</m:t>
                    </m:r>
                  </m:oMath>
                </a14:m>
                <a:r>
                  <a:rPr lang="en-US" dirty="0"/>
                  <a:t> Speed in mph; Function of time only </a:t>
                </a:r>
              </a:p>
              <a:p>
                <a:pPr lvl="1"/>
                <a:r>
                  <a:rPr lang="en-US" dirty="0"/>
                  <a:t>Speed is fixed</a:t>
                </a:r>
                <a14:m>
                  <m:oMath xmlns:m="http://schemas.openxmlformats.org/officeDocument/2006/math">
                    <m:r>
                      <a:rPr lang="en-US">
                        <a:latin typeface="Cambria Math" panose="02040503050406030204" pitchFamily="18" charset="0"/>
                      </a:rPr>
                      <m:t> </m:t>
                    </m:r>
                  </m:oMath>
                </a14:m>
                <a:endParaRPr lang="en-US" dirty="0"/>
              </a:p>
              <a:p>
                <a:pPr lvl="1"/>
                <a14:m>
                  <m:oMath xmlns:m="http://schemas.openxmlformats.org/officeDocument/2006/math">
                    <m:r>
                      <a:rPr lang="en-US" i="1" smtClean="0">
                        <a:latin typeface="Cambria Math" panose="02040503050406030204" pitchFamily="18" charset="0"/>
                      </a:rPr>
                      <m:t>𝑣</m:t>
                    </m:r>
                  </m:oMath>
                </a14:m>
                <a:r>
                  <a:rPr lang="en-US" dirty="0"/>
                  <a:t>&gt;0</a:t>
                </a:r>
              </a:p>
              <a:p>
                <a14:m>
                  <m:oMath xmlns:m="http://schemas.openxmlformats.org/officeDocument/2006/math">
                    <m:r>
                      <a:rPr lang="en-US" i="1">
                        <a:latin typeface="Cambria Math" panose="02040503050406030204" pitchFamily="18" charset="0"/>
                      </a:rPr>
                      <m:t>𝑡</m:t>
                    </m:r>
                    <m:r>
                      <a:rPr lang="en-US">
                        <a:latin typeface="Cambria Math" panose="02040503050406030204" pitchFamily="18" charset="0"/>
                      </a:rPr>
                      <m:t>=</m:t>
                    </m:r>
                    <m:r>
                      <m:rPr>
                        <m:sty m:val="p"/>
                      </m:rPr>
                      <a:rPr lang="en-US" b="0" i="0" smtClean="0">
                        <a:latin typeface="Cambria Math" panose="02040503050406030204" pitchFamily="18" charset="0"/>
                      </a:rPr>
                      <m:t>H</m:t>
                    </m:r>
                  </m:oMath>
                </a14:m>
                <a:r>
                  <a:rPr lang="en-US" dirty="0"/>
                  <a:t>ome departure time </a:t>
                </a:r>
              </a:p>
              <a:p>
                <a:r>
                  <a:rPr lang="en-US" dirty="0"/>
                  <a:t>s</a:t>
                </a:r>
                <a14:m>
                  <m:oMath xmlns:m="http://schemas.openxmlformats.org/officeDocument/2006/math">
                    <m:d>
                      <m:dPr>
                        <m:ctrlPr>
                          <a:rPr lang="en-US" i="1">
                            <a:latin typeface="Cambria Math" panose="02040503050406030204" pitchFamily="18" charset="0"/>
                          </a:rPr>
                        </m:ctrlPr>
                      </m:dPr>
                      <m:e>
                        <m:r>
                          <a:rPr lang="en-US" i="1">
                            <a:latin typeface="Cambria Math" panose="02040503050406030204" pitchFamily="18" charset="0"/>
                          </a:rPr>
                          <m:t>𝑡</m:t>
                        </m:r>
                      </m:e>
                    </m:d>
                    <m:r>
                      <a:rPr lang="en-US" i="1">
                        <a:latin typeface="Cambria Math" panose="02040503050406030204" pitchFamily="18" charset="0"/>
                      </a:rPr>
                      <m:t>=</m:t>
                    </m:r>
                  </m:oMath>
                </a14:m>
                <a:r>
                  <a:rPr lang="en-US" dirty="0"/>
                  <a:t> Distance traveled</a:t>
                </a:r>
              </a:p>
              <a:p>
                <a:pPr lvl="1"/>
                <a14:m>
                  <m:oMath xmlns:m="http://schemas.openxmlformats.org/officeDocument/2006/math">
                    <m:r>
                      <a:rPr lang="en-US" b="0" i="1" smtClean="0">
                        <a:latin typeface="Cambria Math" panose="02040503050406030204" pitchFamily="18" charset="0"/>
                      </a:rPr>
                      <m:t>𝑠</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0</m:t>
                        </m:r>
                      </m:sub>
                      <m:sup>
                        <m:r>
                          <a:rPr lang="en-US" b="0" i="1" smtClean="0">
                            <a:latin typeface="Cambria Math" panose="02040503050406030204" pitchFamily="18" charset="0"/>
                          </a:rPr>
                          <m:t>𝑡</m:t>
                        </m:r>
                      </m:sup>
                      <m:e>
                        <m:r>
                          <a:rPr lang="en-US" b="0" i="1" smtClean="0">
                            <a:latin typeface="Cambria Math" panose="02040503050406030204" pitchFamily="18" charset="0"/>
                          </a:rPr>
                          <m:t>𝑣</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𝑑𝑥</m:t>
                        </m:r>
                      </m:e>
                    </m:nary>
                  </m:oMath>
                </a14:m>
                <a:endParaRPr lang="en-US" dirty="0"/>
              </a:p>
              <a:p>
                <a:r>
                  <a:rPr lang="en-US" dirty="0"/>
                  <a:t>h</a:t>
                </a:r>
                <a14:m>
                  <m:oMath xmlns:m="http://schemas.openxmlformats.org/officeDocument/2006/math">
                    <m:d>
                      <m:dPr>
                        <m:ctrlPr>
                          <a:rPr lang="en-US" i="1">
                            <a:latin typeface="Cambria Math" panose="02040503050406030204" pitchFamily="18" charset="0"/>
                          </a:rPr>
                        </m:ctrlPr>
                      </m:dPr>
                      <m:e>
                        <m:r>
                          <a:rPr lang="en-US" i="1">
                            <a:latin typeface="Cambria Math" panose="02040503050406030204" pitchFamily="18" charset="0"/>
                          </a:rPr>
                          <m:t>𝑡</m:t>
                        </m:r>
                      </m:e>
                    </m:d>
                    <m:r>
                      <a:rPr lang="en-US" i="1">
                        <a:latin typeface="Cambria Math" panose="02040503050406030204" pitchFamily="18" charset="0"/>
                      </a:rPr>
                      <m:t>=</m:t>
                    </m:r>
                  </m:oMath>
                </a14:m>
                <a:r>
                  <a:rPr lang="en-US" dirty="0"/>
                  <a:t> Travel time </a:t>
                </a:r>
              </a:p>
              <a:p>
                <a:pPr lvl="1"/>
                <a:r>
                  <a:rPr lang="en-US" dirty="0"/>
                  <a:t>Can use equation (right) to solve for h(t)</a:t>
                </a:r>
              </a:p>
              <a:p>
                <a:r>
                  <a:rPr lang="en-US" dirty="0"/>
                  <a:t>D = Route Distance; fixed </a:t>
                </a:r>
              </a:p>
            </p:txBody>
          </p:sp>
        </mc:Choice>
        <mc:Fallback xmlns="">
          <p:sp>
            <p:nvSpPr>
              <p:cNvPr id="4" name="Content Placeholder 2">
                <a:extLst>
                  <a:ext uri="{FF2B5EF4-FFF2-40B4-BE49-F238E27FC236}">
                    <a16:creationId xmlns:a16="http://schemas.microsoft.com/office/drawing/2014/main" id="{BE8EB005-658B-37C3-56BD-CB090501CF60}"/>
                  </a:ext>
                </a:extLst>
              </p:cNvPr>
              <p:cNvSpPr txBox="1">
                <a:spLocks noRot="1" noChangeAspect="1" noMove="1" noResize="1" noEditPoints="1" noAdjustHandles="1" noChangeArrowheads="1" noChangeShapeType="1" noTextEdit="1"/>
              </p:cNvSpPr>
              <p:nvPr/>
            </p:nvSpPr>
            <p:spPr>
              <a:xfrm>
                <a:off x="419825" y="1690688"/>
                <a:ext cx="6612483" cy="4351338"/>
              </a:xfrm>
              <a:prstGeom prst="rect">
                <a:avLst/>
              </a:prstGeom>
              <a:blipFill>
                <a:blip r:embed="rId4"/>
                <a:stretch>
                  <a:fillRect l="-1727" t="-2326" b="-9302"/>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47373754-8D1A-EF29-53A7-7FF86B80439B}"/>
              </a:ext>
            </a:extLst>
          </p:cNvPr>
          <p:cNvPicPr>
            <a:picLocks noChangeAspect="1"/>
          </p:cNvPicPr>
          <p:nvPr/>
        </p:nvPicPr>
        <p:blipFill>
          <a:blip r:embed="rId5"/>
          <a:stretch>
            <a:fillRect/>
          </a:stretch>
        </p:blipFill>
        <p:spPr>
          <a:xfrm>
            <a:off x="6461034" y="3023486"/>
            <a:ext cx="5310685" cy="3469389"/>
          </a:xfrm>
          <a:prstGeom prst="rect">
            <a:avLst/>
          </a:prstGeom>
        </p:spPr>
      </p:pic>
      <mc:AlternateContent xmlns:mc="http://schemas.openxmlformats.org/markup-compatibility/2006" xmlns:a14="http://schemas.microsoft.com/office/drawing/2010/main">
        <mc:Choice Requires="a14">
          <p:sp>
            <p:nvSpPr>
              <p:cNvPr id="9" name="Content Placeholder 2">
                <a:extLst>
                  <a:ext uri="{FF2B5EF4-FFF2-40B4-BE49-F238E27FC236}">
                    <a16:creationId xmlns:a16="http://schemas.microsoft.com/office/drawing/2014/main" id="{FF578453-DB9E-4934-9322-227192CE1407}"/>
                  </a:ext>
                </a:extLst>
              </p:cNvPr>
              <p:cNvSpPr txBox="1">
                <a:spLocks/>
              </p:cNvSpPr>
              <p:nvPr/>
            </p:nvSpPr>
            <p:spPr>
              <a:xfrm>
                <a:off x="7032308" y="2442593"/>
                <a:ext cx="5362574" cy="13255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14:m>
                  <m:oMath xmlns:m="http://schemas.openxmlformats.org/officeDocument/2006/math">
                    <m:r>
                      <a:rPr lang="en-US" sz="3200" b="0" i="1" smtClean="0">
                        <a:latin typeface="Cambria Math" panose="02040503050406030204" pitchFamily="18" charset="0"/>
                      </a:rPr>
                      <m:t>h</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𝑡</m:t>
                        </m:r>
                      </m:e>
                    </m:d>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𝑠</m:t>
                        </m:r>
                      </m:e>
                      <m:sup>
                        <m:r>
                          <a:rPr lang="en-US" sz="3200" b="0" i="1" smtClean="0">
                            <a:latin typeface="Cambria Math" panose="02040503050406030204" pitchFamily="18" charset="0"/>
                          </a:rPr>
                          <m:t>−1</m:t>
                        </m:r>
                      </m:sup>
                    </m:sSup>
                    <m:r>
                      <a:rPr lang="en-US" sz="3200" b="0" i="1" smtClean="0">
                        <a:latin typeface="Cambria Math" panose="02040503050406030204" pitchFamily="18" charset="0"/>
                      </a:rPr>
                      <m:t>(</m:t>
                    </m:r>
                    <m:r>
                      <a:rPr lang="en-US" sz="3200" b="0" i="1" smtClean="0">
                        <a:latin typeface="Cambria Math" panose="02040503050406030204" pitchFamily="18" charset="0"/>
                      </a:rPr>
                      <m:t>𝑠</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𝑡</m:t>
                        </m:r>
                      </m:e>
                    </m:d>
                    <m:r>
                      <a:rPr lang="en-US" sz="3200" b="0" i="1" smtClean="0">
                        <a:latin typeface="Cambria Math" panose="02040503050406030204" pitchFamily="18" charset="0"/>
                      </a:rPr>
                      <m:t>+</m:t>
                    </m:r>
                    <m:r>
                      <a:rPr lang="en-US" sz="3200" b="0" i="1" smtClean="0">
                        <a:latin typeface="Cambria Math" panose="02040503050406030204" pitchFamily="18" charset="0"/>
                      </a:rPr>
                      <m:t>𝐷</m:t>
                    </m:r>
                    <m:r>
                      <a:rPr lang="en-US" sz="3200" b="0" i="1" smtClean="0">
                        <a:latin typeface="Cambria Math" panose="02040503050406030204" pitchFamily="18" charset="0"/>
                      </a:rPr>
                      <m:t>−</m:t>
                    </m:r>
                    <m:r>
                      <a:rPr lang="en-US" sz="3200" b="0" i="1" smtClean="0">
                        <a:latin typeface="Cambria Math" panose="02040503050406030204" pitchFamily="18" charset="0"/>
                      </a:rPr>
                      <m:t>𝑡</m:t>
                    </m:r>
                    <m:r>
                      <a:rPr lang="en-US" sz="3200" b="0" i="1" smtClean="0">
                        <a:latin typeface="Cambria Math" panose="02040503050406030204" pitchFamily="18" charset="0"/>
                      </a:rPr>
                      <m:t>)</m:t>
                    </m:r>
                  </m:oMath>
                </a14:m>
                <a:r>
                  <a:rPr lang="en-US" sz="5400" dirty="0"/>
                  <a:t> </a:t>
                </a:r>
              </a:p>
              <a:p>
                <a:pPr marL="0" indent="0">
                  <a:buFont typeface="Arial" panose="020B0604020202020204" pitchFamily="34" charset="0"/>
                  <a:buNone/>
                </a:pPr>
                <a:endParaRPr lang="en-US" sz="5400" dirty="0"/>
              </a:p>
            </p:txBody>
          </p:sp>
        </mc:Choice>
        <mc:Fallback xmlns="">
          <p:sp>
            <p:nvSpPr>
              <p:cNvPr id="9" name="Content Placeholder 2">
                <a:extLst>
                  <a:ext uri="{FF2B5EF4-FFF2-40B4-BE49-F238E27FC236}">
                    <a16:creationId xmlns:a16="http://schemas.microsoft.com/office/drawing/2014/main" id="{FF578453-DB9E-4934-9322-227192CE1407}"/>
                  </a:ext>
                </a:extLst>
              </p:cNvPr>
              <p:cNvSpPr txBox="1">
                <a:spLocks noRot="1" noChangeAspect="1" noMove="1" noResize="1" noEditPoints="1" noAdjustHandles="1" noChangeArrowheads="1" noChangeShapeType="1" noTextEdit="1"/>
              </p:cNvSpPr>
              <p:nvPr/>
            </p:nvSpPr>
            <p:spPr>
              <a:xfrm>
                <a:off x="7032308" y="2442593"/>
                <a:ext cx="5362574" cy="1325563"/>
              </a:xfrm>
              <a:prstGeom prst="rect">
                <a:avLst/>
              </a:prstGeom>
              <a:blipFill>
                <a:blip r:embed="rId6"/>
                <a:stretch>
                  <a:fillRect l="-946"/>
                </a:stretch>
              </a:blipFill>
            </p:spPr>
            <p:txBody>
              <a:bodyPr/>
              <a:lstStyle/>
              <a:p>
                <a:r>
                  <a:rPr lang="en-US">
                    <a:noFill/>
                  </a:rPr>
                  <a:t> </a:t>
                </a:r>
              </a:p>
            </p:txBody>
          </p:sp>
        </mc:Fallback>
      </mc:AlternateContent>
    </p:spTree>
    <p:extLst>
      <p:ext uri="{BB962C8B-B14F-4D97-AF65-F5344CB8AC3E}">
        <p14:creationId xmlns:p14="http://schemas.microsoft.com/office/powerpoint/2010/main" val="33164679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514E1-7E22-524D-AC03-7833D3725381}"/>
              </a:ext>
            </a:extLst>
          </p:cNvPr>
          <p:cNvSpPr>
            <a:spLocks noGrp="1"/>
          </p:cNvSpPr>
          <p:nvPr>
            <p:ph type="title"/>
          </p:nvPr>
        </p:nvSpPr>
        <p:spPr/>
        <p:txBody>
          <a:bodyPr/>
          <a:lstStyle/>
          <a:p>
            <a:r>
              <a:rPr lang="en-US"/>
              <a:t>The Model—Overview pt. 2</a:t>
            </a:r>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3B7D46D1-2072-26C8-AA99-52D08CB8FCC1}"/>
                  </a:ext>
                </a:extLst>
              </p:cNvPr>
              <p:cNvSpPr>
                <a:spLocks noGrp="1"/>
              </p:cNvSpPr>
              <p:nvPr>
                <p:ph idx="1"/>
              </p:nvPr>
            </p:nvSpPr>
            <p:spPr>
              <a:xfrm>
                <a:off x="838200" y="1825625"/>
                <a:ext cx="5257800" cy="4351338"/>
              </a:xfrm>
            </p:spPr>
            <p:txBody>
              <a:bodyPr/>
              <a:lstStyle/>
              <a:p>
                <a:r>
                  <a:rPr lang="en-US" dirty="0"/>
                  <a:t>Area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𝑎</m:t>
                        </m:r>
                      </m:sub>
                    </m:sSub>
                  </m:oMath>
                </a14:m>
                <a:r>
                  <a:rPr lang="en-US" dirty="0"/>
                  <a:t>= D </a:t>
                </a:r>
              </a:p>
              <a:p>
                <a:r>
                  <a:rPr lang="en-US" dirty="0"/>
                  <a:t>Width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𝑎</m:t>
                        </m:r>
                      </m:sub>
                    </m:sSub>
                  </m:oMath>
                </a14:m>
                <a:r>
                  <a:rPr lang="en-US" dirty="0"/>
                  <a:t> = </a:t>
                </a:r>
                <a14:m>
                  <m:oMath xmlns:m="http://schemas.openxmlformats.org/officeDocument/2006/math">
                    <m:r>
                      <a:rPr lang="en-US" b="0" i="1" smtClean="0">
                        <a:latin typeface="Cambria Math" panose="02040503050406030204" pitchFamily="18" charset="0"/>
                      </a:rPr>
                      <m:t>h</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oMath>
                </a14:m>
                <a:endParaRPr lang="en-US" dirty="0"/>
              </a:p>
              <a:p>
                <a:r>
                  <a:rPr lang="en-US" dirty="0"/>
                  <a:t>Minimize </a:t>
                </a:r>
                <a14:m>
                  <m:oMath xmlns:m="http://schemas.openxmlformats.org/officeDocument/2006/math">
                    <m:r>
                      <a:rPr lang="en-US" b="0" i="1" smtClean="0">
                        <a:latin typeface="Cambria Math" panose="02040503050406030204" pitchFamily="18" charset="0"/>
                      </a:rPr>
                      <m:t>h</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oMath>
                </a14:m>
                <a:r>
                  <a:rPr lang="en-US" dirty="0"/>
                  <a:t> to get minimum travel time </a:t>
                </a:r>
              </a:p>
            </p:txBody>
          </p:sp>
        </mc:Choice>
        <mc:Fallback xmlns="">
          <p:sp>
            <p:nvSpPr>
              <p:cNvPr id="6" name="Content Placeholder 5">
                <a:extLst>
                  <a:ext uri="{FF2B5EF4-FFF2-40B4-BE49-F238E27FC236}">
                    <a16:creationId xmlns:a16="http://schemas.microsoft.com/office/drawing/2014/main" id="{3B7D46D1-2072-26C8-AA99-52D08CB8FCC1}"/>
                  </a:ext>
                </a:extLst>
              </p:cNvPr>
              <p:cNvSpPr>
                <a:spLocks noGrp="1" noRot="1" noChangeAspect="1" noMove="1" noResize="1" noEditPoints="1" noAdjustHandles="1" noChangeArrowheads="1" noChangeShapeType="1" noTextEdit="1"/>
              </p:cNvSpPr>
              <p:nvPr>
                <p:ph idx="1"/>
              </p:nvPr>
            </p:nvSpPr>
            <p:spPr>
              <a:xfrm>
                <a:off x="838200" y="1825625"/>
                <a:ext cx="5257800" cy="4351338"/>
              </a:xfrm>
              <a:blipFill>
                <a:blip r:embed="rId3"/>
                <a:stretch>
                  <a:fillRect l="-2169" t="-2326"/>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C91EB26A-FB7B-6CD6-BB51-73369A8C4D8C}"/>
              </a:ext>
            </a:extLst>
          </p:cNvPr>
          <p:cNvPicPr>
            <a:picLocks noChangeAspect="1"/>
          </p:cNvPicPr>
          <p:nvPr/>
        </p:nvPicPr>
        <p:blipFill>
          <a:blip r:embed="rId4"/>
          <a:stretch>
            <a:fillRect/>
          </a:stretch>
        </p:blipFill>
        <p:spPr>
          <a:xfrm>
            <a:off x="6096000" y="2266599"/>
            <a:ext cx="5310685" cy="3469389"/>
          </a:xfrm>
          <a:prstGeom prst="rect">
            <a:avLst/>
          </a:prstGeom>
        </p:spPr>
      </p:pic>
    </p:spTree>
    <p:extLst>
      <p:ext uri="{BB962C8B-B14F-4D97-AF65-F5344CB8AC3E}">
        <p14:creationId xmlns:p14="http://schemas.microsoft.com/office/powerpoint/2010/main" val="740856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676B8-FDB6-AB54-AC98-0DAEEA70132C}"/>
              </a:ext>
            </a:extLst>
          </p:cNvPr>
          <p:cNvSpPr>
            <a:spLocks noGrp="1"/>
          </p:cNvSpPr>
          <p:nvPr>
            <p:ph type="title"/>
          </p:nvPr>
        </p:nvSpPr>
        <p:spPr/>
        <p:txBody>
          <a:bodyPr/>
          <a:lstStyle/>
          <a:p>
            <a:r>
              <a:rPr lang="en-US"/>
              <a:t>The Model—Domain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922526E-C335-EC35-459D-F5BD4515C806}"/>
                  </a:ext>
                </a:extLst>
              </p:cNvPr>
              <p:cNvSpPr>
                <a:spLocks noGrp="1"/>
              </p:cNvSpPr>
              <p:nvPr>
                <p:ph idx="1"/>
              </p:nvPr>
            </p:nvSpPr>
            <p:spPr/>
            <p:txBody>
              <a:bodyPr/>
              <a:lstStyle/>
              <a:p>
                <a14:m>
                  <m:oMath xmlns:m="http://schemas.openxmlformats.org/officeDocument/2006/math">
                    <m:r>
                      <a:rPr lang="en-US" smtClean="0">
                        <a:latin typeface="Cambria Math" panose="02040503050406030204" pitchFamily="18" charset="0"/>
                      </a:rPr>
                      <m:t>ℓ</m:t>
                    </m:r>
                  </m:oMath>
                </a14:m>
                <a:r>
                  <a:rPr lang="en-US" dirty="0"/>
                  <a:t> = latest possible departure </a:t>
                </a:r>
                <a:endParaRPr lang="en-US" dirty="0">
                  <a:latin typeface="+mj-lt"/>
                </a:endParaRPr>
              </a:p>
              <a:p>
                <a:r>
                  <a:rPr lang="en-US" dirty="0"/>
                  <a:t>T = when have to be at destination </a:t>
                </a:r>
              </a:p>
              <a:p>
                <a:r>
                  <a:rPr lang="en-US" dirty="0"/>
                  <a:t>Will focus on the h value on interval [</a:t>
                </a:r>
                <a14:m>
                  <m:oMath xmlns:m="http://schemas.openxmlformats.org/officeDocument/2006/math">
                    <m:r>
                      <a:rPr lang="en-US" smtClean="0">
                        <a:latin typeface="Cambria Math" panose="02040503050406030204" pitchFamily="18" charset="0"/>
                      </a:rPr>
                      <m:t>ℓ</m:t>
                    </m:r>
                  </m:oMath>
                </a14:m>
                <a:r>
                  <a:rPr lang="en-US" dirty="0"/>
                  <a:t> ,T]</a:t>
                </a:r>
              </a:p>
              <a:p>
                <a:pPr marL="0" indent="0">
                  <a:buNone/>
                </a:pPr>
                <a:endParaRPr lang="en-US" dirty="0"/>
              </a:p>
            </p:txBody>
          </p:sp>
        </mc:Choice>
        <mc:Fallback xmlns="">
          <p:sp>
            <p:nvSpPr>
              <p:cNvPr id="3" name="Content Placeholder 2">
                <a:extLst>
                  <a:ext uri="{FF2B5EF4-FFF2-40B4-BE49-F238E27FC236}">
                    <a16:creationId xmlns:a16="http://schemas.microsoft.com/office/drawing/2014/main" id="{8922526E-C335-EC35-459D-F5BD4515C806}"/>
                  </a:ext>
                </a:extLst>
              </p:cNvPr>
              <p:cNvSpPr>
                <a:spLocks noGrp="1" noRot="1" noChangeAspect="1" noMove="1" noResize="1" noEditPoints="1" noAdjustHandles="1" noChangeArrowheads="1" noChangeShapeType="1" noTextEdit="1"/>
              </p:cNvSpPr>
              <p:nvPr>
                <p:ph idx="1"/>
              </p:nvPr>
            </p:nvSpPr>
            <p:spPr>
              <a:blipFill>
                <a:blip r:embed="rId3"/>
                <a:stretch>
                  <a:fillRect l="-1086" t="-2326"/>
                </a:stretch>
              </a:blipFill>
            </p:spPr>
            <p:txBody>
              <a:bodyPr/>
              <a:lstStyle/>
              <a:p>
                <a:r>
                  <a:rPr lang="en-US">
                    <a:noFill/>
                  </a:rPr>
                  <a:t> </a:t>
                </a:r>
              </a:p>
            </p:txBody>
          </p:sp>
        </mc:Fallback>
      </mc:AlternateContent>
      <p:pic>
        <p:nvPicPr>
          <p:cNvPr id="4" name="Picture 3" descr="A diagram of a function&#10;&#10;Description automatically generated">
            <a:extLst>
              <a:ext uri="{FF2B5EF4-FFF2-40B4-BE49-F238E27FC236}">
                <a16:creationId xmlns:a16="http://schemas.microsoft.com/office/drawing/2014/main" id="{A3E37799-9C4A-6C6D-3B63-9371A3BF2726}"/>
              </a:ext>
            </a:extLst>
          </p:cNvPr>
          <p:cNvPicPr>
            <a:picLocks noChangeAspect="1"/>
          </p:cNvPicPr>
          <p:nvPr/>
        </p:nvPicPr>
        <p:blipFill>
          <a:blip r:embed="rId4"/>
          <a:stretch>
            <a:fillRect/>
          </a:stretch>
        </p:blipFill>
        <p:spPr>
          <a:xfrm>
            <a:off x="5933700" y="3429000"/>
            <a:ext cx="5420100" cy="2926854"/>
          </a:xfrm>
          <a:prstGeom prst="rect">
            <a:avLst/>
          </a:prstGeom>
        </p:spPr>
      </p:pic>
    </p:spTree>
    <p:extLst>
      <p:ext uri="{BB962C8B-B14F-4D97-AF65-F5344CB8AC3E}">
        <p14:creationId xmlns:p14="http://schemas.microsoft.com/office/powerpoint/2010/main" val="1362325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709FD-EA3A-A73F-5598-685829B08112}"/>
              </a:ext>
            </a:extLst>
          </p:cNvPr>
          <p:cNvSpPr>
            <a:spLocks noGrp="1"/>
          </p:cNvSpPr>
          <p:nvPr>
            <p:ph type="title"/>
          </p:nvPr>
        </p:nvSpPr>
        <p:spPr>
          <a:xfrm>
            <a:off x="838200" y="538480"/>
            <a:ext cx="10515600" cy="1325563"/>
          </a:xfrm>
        </p:spPr>
        <p:txBody>
          <a:bodyPr/>
          <a:lstStyle/>
          <a:p>
            <a:r>
              <a:rPr lang="en-US" dirty="0"/>
              <a:t>Application–Finding Minimum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F928FF0-318F-09C1-25B3-96127CA8E05A}"/>
                  </a:ext>
                </a:extLst>
              </p:cNvPr>
              <p:cNvSpPr>
                <a:spLocks noGrp="1"/>
              </p:cNvSpPr>
              <p:nvPr>
                <p:ph idx="1"/>
              </p:nvPr>
            </p:nvSpPr>
            <p:spPr>
              <a:xfrm>
                <a:off x="361309" y="2334577"/>
                <a:ext cx="4779651" cy="3984943"/>
              </a:xfrm>
            </p:spPr>
            <p:txBody>
              <a:bodyPr>
                <a:normAutofit/>
              </a:bodyPr>
              <a:lstStyle/>
              <a:p>
                <a:r>
                  <a:rPr lang="en-US" dirty="0"/>
                  <a:t>Look if minimum occurs at </a:t>
                </a:r>
              </a:p>
              <a:p>
                <a:pPr lvl="1"/>
                <a:r>
                  <a:rPr lang="en-US" sz="2800" dirty="0"/>
                  <a:t>Endpoint of h(t) </a:t>
                </a:r>
              </a:p>
              <a:p>
                <a:pPr lvl="2"/>
                <a:r>
                  <a:rPr lang="en-US" sz="2800" dirty="0"/>
                  <a:t>T when v is decreasing </a:t>
                </a:r>
              </a:p>
              <a:p>
                <a:pPr lvl="2"/>
                <a14:m>
                  <m:oMath xmlns:m="http://schemas.openxmlformats.org/officeDocument/2006/math">
                    <m:r>
                      <a:rPr lang="en-US" sz="2800" smtClean="0">
                        <a:latin typeface="Cambria Math" panose="02040503050406030204" pitchFamily="18" charset="0"/>
                      </a:rPr>
                      <m:t>ℓ</m:t>
                    </m:r>
                  </m:oMath>
                </a14:m>
                <a:r>
                  <a:rPr lang="en-US" sz="2800" dirty="0"/>
                  <a:t> when v is increasing </a:t>
                </a:r>
              </a:p>
              <a:p>
                <a:pPr lvl="1"/>
                <a:r>
                  <a:rPr lang="en-US" sz="2800" dirty="0"/>
                  <a:t>Critical Points of h(t)</a:t>
                </a:r>
              </a:p>
              <a:p>
                <a:pPr lvl="2"/>
                <a:endParaRPr lang="en-US" sz="2400" dirty="0"/>
              </a:p>
              <a:p>
                <a:pPr lvl="2"/>
                <a:endParaRPr lang="en-US" sz="2400" dirty="0"/>
              </a:p>
            </p:txBody>
          </p:sp>
        </mc:Choice>
        <mc:Fallback xmlns="">
          <p:sp>
            <p:nvSpPr>
              <p:cNvPr id="3" name="Content Placeholder 2">
                <a:extLst>
                  <a:ext uri="{FF2B5EF4-FFF2-40B4-BE49-F238E27FC236}">
                    <a16:creationId xmlns:a16="http://schemas.microsoft.com/office/drawing/2014/main" id="{4F928FF0-318F-09C1-25B3-96127CA8E05A}"/>
                  </a:ext>
                </a:extLst>
              </p:cNvPr>
              <p:cNvSpPr>
                <a:spLocks noGrp="1" noRot="1" noChangeAspect="1" noMove="1" noResize="1" noEditPoints="1" noAdjustHandles="1" noChangeArrowheads="1" noChangeShapeType="1" noTextEdit="1"/>
              </p:cNvSpPr>
              <p:nvPr>
                <p:ph idx="1"/>
              </p:nvPr>
            </p:nvSpPr>
            <p:spPr>
              <a:xfrm>
                <a:off x="361309" y="2334577"/>
                <a:ext cx="4779651" cy="3984943"/>
              </a:xfrm>
              <a:blipFill>
                <a:blip r:embed="rId3"/>
                <a:stretch>
                  <a:fillRect l="-2387" t="-2540"/>
                </a:stretch>
              </a:blipFill>
            </p:spPr>
            <p:txBody>
              <a:bodyPr/>
              <a:lstStyle/>
              <a:p>
                <a:r>
                  <a:rPr lang="en-US">
                    <a:noFill/>
                  </a:rPr>
                  <a:t> </a:t>
                </a:r>
              </a:p>
            </p:txBody>
          </p:sp>
        </mc:Fallback>
      </mc:AlternateContent>
      <p:pic>
        <p:nvPicPr>
          <p:cNvPr id="6" name="Picture 5" descr="A graph paper with a curved line&#10;&#10;Description automatically generated">
            <a:extLst>
              <a:ext uri="{FF2B5EF4-FFF2-40B4-BE49-F238E27FC236}">
                <a16:creationId xmlns:a16="http://schemas.microsoft.com/office/drawing/2014/main" id="{A046E1AA-5C6D-C6CD-C526-FA6236531F04}"/>
              </a:ext>
            </a:extLst>
          </p:cNvPr>
          <p:cNvPicPr>
            <a:picLocks noChangeAspect="1"/>
          </p:cNvPicPr>
          <p:nvPr/>
        </p:nvPicPr>
        <p:blipFill>
          <a:blip r:embed="rId4"/>
          <a:stretch>
            <a:fillRect/>
          </a:stretch>
        </p:blipFill>
        <p:spPr>
          <a:xfrm>
            <a:off x="5348926" y="2334577"/>
            <a:ext cx="2904502" cy="3024029"/>
          </a:xfrm>
          <a:prstGeom prst="rect">
            <a:avLst/>
          </a:prstGeom>
        </p:spPr>
      </p:pic>
      <p:pic>
        <p:nvPicPr>
          <p:cNvPr id="8" name="Picture 7" descr="A graph paper with a line drawn on it&#10;&#10;Description automatically generated">
            <a:extLst>
              <a:ext uri="{FF2B5EF4-FFF2-40B4-BE49-F238E27FC236}">
                <a16:creationId xmlns:a16="http://schemas.microsoft.com/office/drawing/2014/main" id="{2128F696-09AA-2134-BA73-A5D6C9ABB93A}"/>
              </a:ext>
            </a:extLst>
          </p:cNvPr>
          <p:cNvPicPr>
            <a:picLocks noChangeAspect="1"/>
          </p:cNvPicPr>
          <p:nvPr/>
        </p:nvPicPr>
        <p:blipFill>
          <a:blip r:embed="rId5"/>
          <a:stretch>
            <a:fillRect/>
          </a:stretch>
        </p:blipFill>
        <p:spPr>
          <a:xfrm>
            <a:off x="8534399" y="2334577"/>
            <a:ext cx="3296291" cy="2823973"/>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D5AC2750-1AE3-7D7A-7BF9-BB95926BA4DB}"/>
                  </a:ext>
                </a:extLst>
              </p:cNvPr>
              <p:cNvSpPr txBox="1"/>
              <p:nvPr/>
            </p:nvSpPr>
            <p:spPr>
              <a:xfrm>
                <a:off x="5485143" y="5586586"/>
                <a:ext cx="2113280" cy="369332"/>
              </a:xfrm>
              <a:prstGeom prst="rect">
                <a:avLst/>
              </a:prstGeom>
              <a:noFill/>
            </p:spPr>
            <p:txBody>
              <a:bodyPr wrap="square" rtlCol="0">
                <a:spAutoFit/>
              </a:bodyPr>
              <a:lstStyle/>
              <a:p>
                <a14:m>
                  <m:oMath xmlns:m="http://schemas.openxmlformats.org/officeDocument/2006/math">
                    <m:r>
                      <a:rPr lang="en-US" smtClean="0">
                        <a:latin typeface="Cambria Math" panose="02040503050406030204" pitchFamily="18" charset="0"/>
                      </a:rPr>
                      <m:t>ℓ</m:t>
                    </m:r>
                  </m:oMath>
                </a14:m>
                <a:r>
                  <a:rPr lang="en-US" dirty="0"/>
                  <a:t> is absolute max</a:t>
                </a:r>
              </a:p>
            </p:txBody>
          </p:sp>
        </mc:Choice>
        <mc:Fallback xmlns="">
          <p:sp>
            <p:nvSpPr>
              <p:cNvPr id="17" name="TextBox 16">
                <a:extLst>
                  <a:ext uri="{FF2B5EF4-FFF2-40B4-BE49-F238E27FC236}">
                    <a16:creationId xmlns:a16="http://schemas.microsoft.com/office/drawing/2014/main" id="{D5AC2750-1AE3-7D7A-7BF9-BB95926BA4DB}"/>
                  </a:ext>
                </a:extLst>
              </p:cNvPr>
              <p:cNvSpPr txBox="1">
                <a:spLocks noRot="1" noChangeAspect="1" noMove="1" noResize="1" noEditPoints="1" noAdjustHandles="1" noChangeArrowheads="1" noChangeShapeType="1" noTextEdit="1"/>
              </p:cNvSpPr>
              <p:nvPr/>
            </p:nvSpPr>
            <p:spPr>
              <a:xfrm>
                <a:off x="5485143" y="5586586"/>
                <a:ext cx="2113280" cy="369332"/>
              </a:xfrm>
              <a:prstGeom prst="rect">
                <a:avLst/>
              </a:prstGeom>
              <a:blipFill>
                <a:blip r:embed="rId6"/>
                <a:stretch>
                  <a:fillRect t="-6667"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DCF92F3E-F69E-C1FC-5CB4-BFF4D5D1267D}"/>
                  </a:ext>
                </a:extLst>
              </p:cNvPr>
              <p:cNvSpPr txBox="1"/>
              <p:nvPr/>
            </p:nvSpPr>
            <p:spPr>
              <a:xfrm>
                <a:off x="9240520" y="5433107"/>
                <a:ext cx="2113280" cy="369332"/>
              </a:xfrm>
              <a:prstGeom prst="rect">
                <a:avLst/>
              </a:prstGeom>
              <a:noFill/>
            </p:spPr>
            <p:txBody>
              <a:bodyPr wrap="square" rtlCol="0">
                <a:spAutoFit/>
              </a:bodyPr>
              <a:lstStyle/>
              <a:p>
                <a14:m>
                  <m:oMath xmlns:m="http://schemas.openxmlformats.org/officeDocument/2006/math">
                    <m:r>
                      <a:rPr lang="en-US" b="0" i="1" smtClean="0">
                        <a:latin typeface="Cambria Math" panose="02040503050406030204" pitchFamily="18" charset="0"/>
                      </a:rPr>
                      <m:t>𝑇</m:t>
                    </m:r>
                    <m:r>
                      <a:rPr lang="en-US" b="0" i="1" smtClean="0">
                        <a:latin typeface="Cambria Math" panose="02040503050406030204" pitchFamily="18" charset="0"/>
                      </a:rPr>
                      <m:t> </m:t>
                    </m:r>
                  </m:oMath>
                </a14:m>
                <a:r>
                  <a:rPr lang="en-US" dirty="0"/>
                  <a:t>is absolute max</a:t>
                </a:r>
              </a:p>
            </p:txBody>
          </p:sp>
        </mc:Choice>
        <mc:Fallback xmlns="">
          <p:sp>
            <p:nvSpPr>
              <p:cNvPr id="18" name="TextBox 17">
                <a:extLst>
                  <a:ext uri="{FF2B5EF4-FFF2-40B4-BE49-F238E27FC236}">
                    <a16:creationId xmlns:a16="http://schemas.microsoft.com/office/drawing/2014/main" id="{DCF92F3E-F69E-C1FC-5CB4-BFF4D5D1267D}"/>
                  </a:ext>
                </a:extLst>
              </p:cNvPr>
              <p:cNvSpPr txBox="1">
                <a:spLocks noRot="1" noChangeAspect="1" noMove="1" noResize="1" noEditPoints="1" noAdjustHandles="1" noChangeArrowheads="1" noChangeShapeType="1" noTextEdit="1"/>
              </p:cNvSpPr>
              <p:nvPr/>
            </p:nvSpPr>
            <p:spPr>
              <a:xfrm>
                <a:off x="9240520" y="5433107"/>
                <a:ext cx="2113280" cy="369332"/>
              </a:xfrm>
              <a:prstGeom prst="rect">
                <a:avLst/>
              </a:prstGeom>
              <a:blipFill>
                <a:blip r:embed="rId7"/>
                <a:stretch>
                  <a:fillRect t="-6667" b="-26667"/>
                </a:stretch>
              </a:blipFill>
            </p:spPr>
            <p:txBody>
              <a:bodyPr/>
              <a:lstStyle/>
              <a:p>
                <a:r>
                  <a:rPr lang="en-US">
                    <a:noFill/>
                  </a:rPr>
                  <a:t> </a:t>
                </a:r>
              </a:p>
            </p:txBody>
          </p:sp>
        </mc:Fallback>
      </mc:AlternateContent>
    </p:spTree>
    <p:extLst>
      <p:ext uri="{BB962C8B-B14F-4D97-AF65-F5344CB8AC3E}">
        <p14:creationId xmlns:p14="http://schemas.microsoft.com/office/powerpoint/2010/main" val="4291447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8E523-ACEA-656C-F882-5B2B16B8F771}"/>
              </a:ext>
            </a:extLst>
          </p:cNvPr>
          <p:cNvSpPr>
            <a:spLocks noGrp="1"/>
          </p:cNvSpPr>
          <p:nvPr>
            <p:ph type="title"/>
          </p:nvPr>
        </p:nvSpPr>
        <p:spPr/>
        <p:txBody>
          <a:bodyPr/>
          <a:lstStyle/>
          <a:p>
            <a:r>
              <a:rPr lang="en-US" dirty="0"/>
              <a:t>Application–Finding Minimum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9F3BBA4-F553-AD4B-84B5-4FF1707A9669}"/>
                  </a:ext>
                </a:extLst>
              </p:cNvPr>
              <p:cNvSpPr>
                <a:spLocks noGrp="1"/>
              </p:cNvSpPr>
              <p:nvPr>
                <p:ph idx="1"/>
              </p:nvPr>
            </p:nvSpPr>
            <p:spPr>
              <a:xfrm>
                <a:off x="591676" y="1419225"/>
                <a:ext cx="10515600" cy="4351338"/>
              </a:xfrm>
            </p:spPr>
            <p:txBody>
              <a:bodyPr>
                <a:normAutofit/>
              </a:bodyPr>
              <a:lstStyle/>
              <a:p>
                <a:pPr lvl="1"/>
                <a:r>
                  <a:rPr lang="en-US" sz="3200" dirty="0"/>
                  <a:t>Critical Points of h(t)</a:t>
                </a:r>
              </a:p>
              <a:p>
                <a:pPr lvl="2"/>
                <a:r>
                  <a:rPr lang="en-US" sz="2800" dirty="0"/>
                  <a:t>Find these points and establish local minima using first and second derivative based on this following can be observed: </a:t>
                </a:r>
              </a:p>
              <a:p>
                <a:pPr lvl="2"/>
                <a:r>
                  <a:rPr lang="en-US" sz="2800" dirty="0">
                    <a:effectLst/>
                  </a:rPr>
                  <a:t>Lemma 1. The travel-time function h(t) has a critical point at </a:t>
                </a:r>
                <a14:m>
                  <m:oMath xmlns:m="http://schemas.openxmlformats.org/officeDocument/2006/math">
                    <m:sSub>
                      <m:sSubPr>
                        <m:ctrlPr>
                          <a:rPr lang="en-US" sz="2800" i="1" smtClean="0">
                            <a:effectLst/>
                            <a:latin typeface="Cambria Math" panose="02040503050406030204" pitchFamily="18" charset="0"/>
                          </a:rPr>
                        </m:ctrlPr>
                      </m:sSubPr>
                      <m:e>
                        <m:r>
                          <a:rPr lang="en-US" sz="2800" b="0" i="1" smtClean="0">
                            <a:effectLst/>
                            <a:latin typeface="Cambria Math" panose="02040503050406030204" pitchFamily="18" charset="0"/>
                          </a:rPr>
                          <m:t>𝑡</m:t>
                        </m:r>
                      </m:e>
                      <m:sub>
                        <m:r>
                          <a:rPr lang="en-US" sz="2800" b="0" i="1" smtClean="0">
                            <a:effectLst/>
                            <a:latin typeface="Cambria Math" panose="02040503050406030204" pitchFamily="18" charset="0"/>
                          </a:rPr>
                          <m:t>0</m:t>
                        </m:r>
                      </m:sub>
                    </m:sSub>
                  </m:oMath>
                </a14:m>
                <a:r>
                  <a:rPr lang="en-US" sz="2800" dirty="0">
                    <a:effectLst/>
                  </a:rPr>
                  <a:t> if and only if the shaded region </a:t>
                </a:r>
                <a14:m>
                  <m:oMath xmlns:m="http://schemas.openxmlformats.org/officeDocument/2006/math">
                    <m:sSub>
                      <m:sSubPr>
                        <m:ctrlPr>
                          <a:rPr lang="en-US" sz="2800" b="0" i="1" smtClean="0">
                            <a:effectLst/>
                            <a:latin typeface="Cambria Math" panose="02040503050406030204" pitchFamily="18" charset="0"/>
                          </a:rPr>
                        </m:ctrlPr>
                      </m:sSubPr>
                      <m:e>
                        <m:r>
                          <a:rPr lang="en-US" sz="2800" b="0" i="1" smtClean="0">
                            <a:effectLst/>
                            <a:latin typeface="Cambria Math" panose="02040503050406030204" pitchFamily="18" charset="0"/>
                          </a:rPr>
                          <m:t>𝑅</m:t>
                        </m:r>
                      </m:e>
                      <m:sub>
                        <m:sSub>
                          <m:sSubPr>
                            <m:ctrlPr>
                              <a:rPr lang="en-US" sz="2800" b="0" i="1" smtClean="0">
                                <a:effectLst/>
                                <a:latin typeface="Cambria Math" panose="02040503050406030204" pitchFamily="18" charset="0"/>
                              </a:rPr>
                            </m:ctrlPr>
                          </m:sSubPr>
                          <m:e>
                            <m:r>
                              <a:rPr lang="en-US" sz="2800" b="0" i="1" smtClean="0">
                                <a:effectLst/>
                                <a:latin typeface="Cambria Math" panose="02040503050406030204" pitchFamily="18" charset="0"/>
                              </a:rPr>
                              <m:t>𝑡</m:t>
                            </m:r>
                          </m:e>
                          <m:sub>
                            <m:r>
                              <a:rPr lang="en-US" sz="2800" b="0" i="1" smtClean="0">
                                <a:effectLst/>
                                <a:latin typeface="Cambria Math" panose="02040503050406030204" pitchFamily="18" charset="0"/>
                              </a:rPr>
                              <m:t>0</m:t>
                            </m:r>
                          </m:sub>
                        </m:sSub>
                      </m:sub>
                    </m:sSub>
                  </m:oMath>
                </a14:m>
                <a:r>
                  <a:rPr lang="en-US" sz="2800" dirty="0">
                    <a:effectLst/>
                  </a:rPr>
                  <a:t> has left and right edges of equal height.</a:t>
                </a:r>
              </a:p>
              <a:p>
                <a:pPr lvl="2"/>
                <a:r>
                  <a:rPr lang="en-US" sz="2800" dirty="0">
                    <a:effectLst/>
                  </a:rPr>
                  <a:t>The tangent line to v at the upper-left vertex of </a:t>
                </a:r>
                <a14:m>
                  <m:oMath xmlns:m="http://schemas.openxmlformats.org/officeDocument/2006/math">
                    <m:sSub>
                      <m:sSubPr>
                        <m:ctrlPr>
                          <a:rPr lang="en-US" sz="2800" b="0" i="1" smtClean="0">
                            <a:effectLst/>
                            <a:latin typeface="Cambria Math" panose="02040503050406030204" pitchFamily="18" charset="0"/>
                          </a:rPr>
                        </m:ctrlPr>
                      </m:sSubPr>
                      <m:e>
                        <m:r>
                          <a:rPr lang="en-US" sz="2800" b="0" i="1" smtClean="0">
                            <a:effectLst/>
                            <a:latin typeface="Cambria Math" panose="02040503050406030204" pitchFamily="18" charset="0"/>
                          </a:rPr>
                          <m:t>𝑅</m:t>
                        </m:r>
                      </m:e>
                      <m:sub>
                        <m:sSub>
                          <m:sSubPr>
                            <m:ctrlPr>
                              <a:rPr lang="en-US" sz="2800" b="0" i="1" smtClean="0">
                                <a:effectLst/>
                                <a:latin typeface="Cambria Math" panose="02040503050406030204" pitchFamily="18" charset="0"/>
                              </a:rPr>
                            </m:ctrlPr>
                          </m:sSubPr>
                          <m:e>
                            <m:r>
                              <a:rPr lang="en-US" sz="2800" b="0" i="1" smtClean="0">
                                <a:effectLst/>
                                <a:latin typeface="Cambria Math" panose="02040503050406030204" pitchFamily="18" charset="0"/>
                              </a:rPr>
                              <m:t>𝑡</m:t>
                            </m:r>
                          </m:e>
                          <m:sub>
                            <m:r>
                              <a:rPr lang="en-US" sz="2800" b="0" i="1" smtClean="0">
                                <a:effectLst/>
                                <a:latin typeface="Cambria Math" panose="02040503050406030204" pitchFamily="18" charset="0"/>
                              </a:rPr>
                              <m:t>0</m:t>
                            </m:r>
                          </m:sub>
                        </m:sSub>
                      </m:sub>
                    </m:sSub>
                  </m:oMath>
                </a14:m>
                <a:r>
                  <a:rPr lang="en-US" sz="2800" dirty="0">
                    <a:effectLst/>
                  </a:rPr>
                  <a:t> has greater slope than that at the upper-right vertex </a:t>
                </a:r>
                <a:endParaRPr lang="en-US" sz="2800" dirty="0"/>
              </a:p>
              <a:p>
                <a:endParaRPr lang="en-US" sz="3600" dirty="0"/>
              </a:p>
            </p:txBody>
          </p:sp>
        </mc:Choice>
        <mc:Fallback xmlns="">
          <p:sp>
            <p:nvSpPr>
              <p:cNvPr id="3" name="Content Placeholder 2">
                <a:extLst>
                  <a:ext uri="{FF2B5EF4-FFF2-40B4-BE49-F238E27FC236}">
                    <a16:creationId xmlns:a16="http://schemas.microsoft.com/office/drawing/2014/main" id="{19F3BBA4-F553-AD4B-84B5-4FF1707A9669}"/>
                  </a:ext>
                </a:extLst>
              </p:cNvPr>
              <p:cNvSpPr>
                <a:spLocks noGrp="1" noRot="1" noChangeAspect="1" noMove="1" noResize="1" noEditPoints="1" noAdjustHandles="1" noChangeArrowheads="1" noChangeShapeType="1" noTextEdit="1"/>
              </p:cNvSpPr>
              <p:nvPr>
                <p:ph idx="1"/>
              </p:nvPr>
            </p:nvSpPr>
            <p:spPr>
              <a:xfrm>
                <a:off x="591676" y="1419225"/>
                <a:ext cx="10515600" cy="4351338"/>
              </a:xfrm>
              <a:blipFill>
                <a:blip r:embed="rId3"/>
                <a:stretch>
                  <a:fillRect t="-2907" r="-603"/>
                </a:stretch>
              </a:blipFill>
            </p:spPr>
            <p:txBody>
              <a:bodyPr/>
              <a:lstStyle/>
              <a:p>
                <a:r>
                  <a:rPr lang="en-US">
                    <a:noFill/>
                  </a:rPr>
                  <a:t> </a:t>
                </a:r>
              </a:p>
            </p:txBody>
          </p:sp>
        </mc:Fallback>
      </mc:AlternateContent>
      <p:pic>
        <p:nvPicPr>
          <p:cNvPr id="4" name="Picture 3" descr="A math equation with black text&#10;&#10;Description automatically generated with medium confidence">
            <a:extLst>
              <a:ext uri="{FF2B5EF4-FFF2-40B4-BE49-F238E27FC236}">
                <a16:creationId xmlns:a16="http://schemas.microsoft.com/office/drawing/2014/main" id="{05D94EC6-7C8D-8A2A-2A4F-378E483155FC}"/>
              </a:ext>
            </a:extLst>
          </p:cNvPr>
          <p:cNvPicPr>
            <a:picLocks noChangeAspect="1"/>
          </p:cNvPicPr>
          <p:nvPr/>
        </p:nvPicPr>
        <p:blipFill>
          <a:blip r:embed="rId4"/>
          <a:stretch>
            <a:fillRect/>
          </a:stretch>
        </p:blipFill>
        <p:spPr>
          <a:xfrm>
            <a:off x="591676" y="5167312"/>
            <a:ext cx="5011275" cy="1325563"/>
          </a:xfrm>
          <a:prstGeom prst="rect">
            <a:avLst/>
          </a:prstGeom>
        </p:spPr>
      </p:pic>
      <p:pic>
        <p:nvPicPr>
          <p:cNvPr id="5" name="Picture 4" descr="A black text on a white background&#10;&#10;Description automatically generated">
            <a:extLst>
              <a:ext uri="{FF2B5EF4-FFF2-40B4-BE49-F238E27FC236}">
                <a16:creationId xmlns:a16="http://schemas.microsoft.com/office/drawing/2014/main" id="{8D911DAF-BF2C-9B74-DB44-F6F0291DB821}"/>
              </a:ext>
            </a:extLst>
          </p:cNvPr>
          <p:cNvPicPr>
            <a:picLocks noChangeAspect="1"/>
          </p:cNvPicPr>
          <p:nvPr/>
        </p:nvPicPr>
        <p:blipFill>
          <a:blip r:embed="rId5"/>
          <a:stretch>
            <a:fillRect/>
          </a:stretch>
        </p:blipFill>
        <p:spPr>
          <a:xfrm>
            <a:off x="6640709" y="5107782"/>
            <a:ext cx="4466567" cy="1325562"/>
          </a:xfrm>
          <a:prstGeom prst="rect">
            <a:avLst/>
          </a:prstGeom>
        </p:spPr>
      </p:pic>
    </p:spTree>
    <p:extLst>
      <p:ext uri="{BB962C8B-B14F-4D97-AF65-F5344CB8AC3E}">
        <p14:creationId xmlns:p14="http://schemas.microsoft.com/office/powerpoint/2010/main" val="4088034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3019D-B980-C36B-4FA9-5B5D179EB409}"/>
              </a:ext>
            </a:extLst>
          </p:cNvPr>
          <p:cNvSpPr>
            <a:spLocks noGrp="1"/>
          </p:cNvSpPr>
          <p:nvPr>
            <p:ph type="title"/>
          </p:nvPr>
        </p:nvSpPr>
        <p:spPr/>
        <p:txBody>
          <a:bodyPr/>
          <a:lstStyle/>
          <a:p>
            <a:r>
              <a:rPr lang="en-US"/>
              <a:t>Theorem— Minimum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11243CF-E5B5-42D6-FC98-258DA2C16A73}"/>
                  </a:ext>
                </a:extLst>
              </p:cNvPr>
              <p:cNvSpPr>
                <a:spLocks noGrp="1"/>
              </p:cNvSpPr>
              <p:nvPr>
                <p:ph idx="1"/>
              </p:nvPr>
            </p:nvSpPr>
            <p:spPr/>
            <p:txBody>
              <a:bodyPr/>
              <a:lstStyle/>
              <a:p>
                <a:r>
                  <a:rPr lang="en-US" dirty="0">
                    <a:effectLst/>
                  </a:rPr>
                  <a:t>Let t be some time in the interval (0, l), with corresponding region </a:t>
                </a:r>
                <a14:m>
                  <m:oMath xmlns:m="http://schemas.openxmlformats.org/officeDocument/2006/math">
                    <m:sSub>
                      <m:sSubPr>
                        <m:ctrlPr>
                          <a:rPr lang="en-US" b="0" i="1" smtClean="0">
                            <a:effectLst/>
                            <a:latin typeface="Cambria Math" panose="02040503050406030204" pitchFamily="18" charset="0"/>
                          </a:rPr>
                        </m:ctrlPr>
                      </m:sSubPr>
                      <m:e>
                        <m:r>
                          <a:rPr lang="en-US" b="0" i="1" smtClean="0">
                            <a:effectLst/>
                            <a:latin typeface="Cambria Math" panose="02040503050406030204" pitchFamily="18" charset="0"/>
                          </a:rPr>
                          <m:t>𝑅</m:t>
                        </m:r>
                      </m:e>
                      <m:sub>
                        <m:sSub>
                          <m:sSubPr>
                            <m:ctrlPr>
                              <a:rPr lang="en-US" b="0" i="1" smtClean="0">
                                <a:effectLst/>
                                <a:latin typeface="Cambria Math" panose="02040503050406030204" pitchFamily="18" charset="0"/>
                              </a:rPr>
                            </m:ctrlPr>
                          </m:sSubPr>
                          <m:e>
                            <m:r>
                              <a:rPr lang="en-US" b="0" i="1" smtClean="0">
                                <a:effectLst/>
                                <a:latin typeface="Cambria Math" panose="02040503050406030204" pitchFamily="18" charset="0"/>
                              </a:rPr>
                              <m:t>𝑡</m:t>
                            </m:r>
                          </m:e>
                          <m:sub>
                            <m:r>
                              <a:rPr lang="en-US" b="0" i="1" smtClean="0">
                                <a:effectLst/>
                                <a:latin typeface="Cambria Math" panose="02040503050406030204" pitchFamily="18" charset="0"/>
                              </a:rPr>
                              <m:t>0</m:t>
                            </m:r>
                          </m:sub>
                        </m:sSub>
                      </m:sub>
                    </m:sSub>
                  </m:oMath>
                </a14:m>
                <a:r>
                  <a:rPr lang="en-US" dirty="0">
                    <a:effectLst/>
                  </a:rPr>
                  <a:t> .(Exclude the special case mentioned above where </a:t>
                </a:r>
                <a14:m>
                  <m:oMath xmlns:m="http://schemas.openxmlformats.org/officeDocument/2006/math">
                    <m:sSup>
                      <m:sSupPr>
                        <m:ctrlPr>
                          <a:rPr lang="en-US" b="0" i="1" smtClean="0">
                            <a:effectLst/>
                            <a:latin typeface="Cambria Math" panose="02040503050406030204" pitchFamily="18" charset="0"/>
                          </a:rPr>
                        </m:ctrlPr>
                      </m:sSupPr>
                      <m:e>
                        <m:r>
                          <a:rPr lang="en-US" b="0" i="1" smtClean="0">
                            <a:effectLst/>
                            <a:latin typeface="Cambria Math" panose="02040503050406030204" pitchFamily="18" charset="0"/>
                          </a:rPr>
                          <m:t>𝑣</m:t>
                        </m:r>
                      </m:e>
                      <m:sup>
                        <m:r>
                          <a:rPr lang="en-US" b="0" i="1" smtClean="0">
                            <a:effectLst/>
                            <a:latin typeface="Cambria Math" panose="02040503050406030204" pitchFamily="18" charset="0"/>
                          </a:rPr>
                          <m:t>′</m:t>
                        </m:r>
                      </m:sup>
                    </m:sSup>
                    <m:d>
                      <m:dPr>
                        <m:ctrlPr>
                          <a:rPr lang="en-US" b="0" i="1" smtClean="0">
                            <a:effectLst/>
                            <a:latin typeface="Cambria Math" panose="02040503050406030204" pitchFamily="18" charset="0"/>
                          </a:rPr>
                        </m:ctrlPr>
                      </m:dPr>
                      <m:e>
                        <m:sSub>
                          <m:sSubPr>
                            <m:ctrlPr>
                              <a:rPr lang="en-US" b="0" i="1" smtClean="0">
                                <a:effectLst/>
                                <a:latin typeface="Cambria Math" panose="02040503050406030204" pitchFamily="18" charset="0"/>
                              </a:rPr>
                            </m:ctrlPr>
                          </m:sSubPr>
                          <m:e>
                            <m:r>
                              <a:rPr lang="en-US" b="0" i="1" smtClean="0">
                                <a:effectLst/>
                                <a:latin typeface="Cambria Math" panose="02040503050406030204" pitchFamily="18" charset="0"/>
                              </a:rPr>
                              <m:t>𝑡</m:t>
                            </m:r>
                          </m:e>
                          <m:sub>
                            <m:r>
                              <a:rPr lang="en-US" b="0" i="1" smtClean="0">
                                <a:effectLst/>
                                <a:latin typeface="Cambria Math" panose="02040503050406030204" pitchFamily="18" charset="0"/>
                              </a:rPr>
                              <m:t>0</m:t>
                            </m:r>
                          </m:sub>
                        </m:sSub>
                      </m:e>
                    </m:d>
                    <m:r>
                      <a:rPr lang="en-US" b="0" i="1" smtClean="0">
                        <a:effectLst/>
                        <a:latin typeface="Cambria Math" panose="02040503050406030204" pitchFamily="18" charset="0"/>
                      </a:rPr>
                      <m:t>=</m:t>
                    </m:r>
                    <m:r>
                      <a:rPr lang="en-US" b="0" i="1" smtClean="0">
                        <a:effectLst/>
                        <a:latin typeface="Cambria Math" panose="02040503050406030204" pitchFamily="18" charset="0"/>
                      </a:rPr>
                      <m:t>𝑣</m:t>
                    </m:r>
                    <m:r>
                      <a:rPr lang="en-US" b="0" i="1" smtClean="0">
                        <a:effectLst/>
                        <a:latin typeface="Cambria Math" panose="02040503050406030204" pitchFamily="18" charset="0"/>
                      </a:rPr>
                      <m:t>′(</m:t>
                    </m:r>
                    <m:sSub>
                      <m:sSubPr>
                        <m:ctrlPr>
                          <a:rPr lang="en-US" b="0" i="1" smtClean="0">
                            <a:effectLst/>
                            <a:latin typeface="Cambria Math" panose="02040503050406030204" pitchFamily="18" charset="0"/>
                          </a:rPr>
                        </m:ctrlPr>
                      </m:sSubPr>
                      <m:e>
                        <m:r>
                          <a:rPr lang="en-US" b="0" i="1" smtClean="0">
                            <a:effectLst/>
                            <a:latin typeface="Cambria Math" panose="02040503050406030204" pitchFamily="18" charset="0"/>
                          </a:rPr>
                          <m:t>𝑡</m:t>
                        </m:r>
                      </m:e>
                      <m:sub>
                        <m:r>
                          <a:rPr lang="en-US" b="0" i="1" smtClean="0">
                            <a:effectLst/>
                            <a:latin typeface="Cambria Math" panose="02040503050406030204" pitchFamily="18" charset="0"/>
                          </a:rPr>
                          <m:t>0</m:t>
                        </m:r>
                      </m:sub>
                    </m:sSub>
                    <m:r>
                      <a:rPr lang="en-US" b="0" i="1" smtClean="0">
                        <a:effectLst/>
                        <a:latin typeface="Cambria Math" panose="02040503050406030204" pitchFamily="18" charset="0"/>
                      </a:rPr>
                      <m:t>+</m:t>
                    </m:r>
                    <m:r>
                      <a:rPr lang="en-US" b="0" i="1" smtClean="0">
                        <a:effectLst/>
                        <a:latin typeface="Cambria Math" panose="02040503050406030204" pitchFamily="18" charset="0"/>
                      </a:rPr>
                      <m:t>h</m:t>
                    </m:r>
                    <m:r>
                      <a:rPr lang="en-US" b="0" i="1" smtClean="0">
                        <a:effectLst/>
                        <a:latin typeface="Cambria Math" panose="02040503050406030204" pitchFamily="18" charset="0"/>
                      </a:rPr>
                      <m:t>(</m:t>
                    </m:r>
                    <m:sSub>
                      <m:sSubPr>
                        <m:ctrlPr>
                          <a:rPr lang="en-US" b="0" i="1" smtClean="0">
                            <a:effectLst/>
                            <a:latin typeface="Cambria Math" panose="02040503050406030204" pitchFamily="18" charset="0"/>
                          </a:rPr>
                        </m:ctrlPr>
                      </m:sSubPr>
                      <m:e>
                        <m:r>
                          <a:rPr lang="en-US" b="0" i="1" smtClean="0">
                            <a:effectLst/>
                            <a:latin typeface="Cambria Math" panose="02040503050406030204" pitchFamily="18" charset="0"/>
                          </a:rPr>
                          <m:t>𝑡</m:t>
                        </m:r>
                      </m:e>
                      <m:sub>
                        <m:r>
                          <a:rPr lang="en-US" b="0" i="1" smtClean="0">
                            <a:effectLst/>
                            <a:latin typeface="Cambria Math" panose="02040503050406030204" pitchFamily="18" charset="0"/>
                          </a:rPr>
                          <m:t>0</m:t>
                        </m:r>
                      </m:sub>
                    </m:sSub>
                    <m:r>
                      <a:rPr lang="en-US" b="0" i="1" smtClean="0">
                        <a:effectLst/>
                        <a:latin typeface="Cambria Math" panose="02040503050406030204" pitchFamily="18" charset="0"/>
                      </a:rPr>
                      <m:t>)</m:t>
                    </m:r>
                  </m:oMath>
                </a14:m>
                <a:r>
                  <a:rPr lang="en-US" dirty="0">
                    <a:effectLst/>
                  </a:rPr>
                  <a:t>, although even then we could just replace condition 2 below with the higher-order derivative test.) Then </a:t>
                </a:r>
                <a14:m>
                  <m:oMath xmlns:m="http://schemas.openxmlformats.org/officeDocument/2006/math">
                    <m:sSub>
                      <m:sSubPr>
                        <m:ctrlPr>
                          <a:rPr lang="en-US" b="0" i="1" smtClean="0">
                            <a:effectLst/>
                            <a:latin typeface="Cambria Math" panose="02040503050406030204" pitchFamily="18" charset="0"/>
                          </a:rPr>
                        </m:ctrlPr>
                      </m:sSubPr>
                      <m:e>
                        <m:r>
                          <a:rPr lang="en-US" b="0" i="1" smtClean="0">
                            <a:effectLst/>
                            <a:latin typeface="Cambria Math" panose="02040503050406030204" pitchFamily="18" charset="0"/>
                          </a:rPr>
                          <m:t>𝑡</m:t>
                        </m:r>
                      </m:e>
                      <m:sub>
                        <m:r>
                          <a:rPr lang="en-US" b="0" i="1" smtClean="0">
                            <a:effectLst/>
                            <a:latin typeface="Cambria Math" panose="02040503050406030204" pitchFamily="18" charset="0"/>
                          </a:rPr>
                          <m:t>0</m:t>
                        </m:r>
                      </m:sub>
                    </m:sSub>
                  </m:oMath>
                </a14:m>
                <a:r>
                  <a:rPr lang="en-US" dirty="0">
                    <a:effectLst/>
                  </a:rPr>
                  <a:t> is a local minimum for h—and thus a candidate for the optimal departure time—if and only if: </a:t>
                </a:r>
                <a:endParaRPr lang="en-US" dirty="0"/>
              </a:p>
              <a:p>
                <a:pPr marL="0" indent="0">
                  <a:buNone/>
                </a:pPr>
                <a:r>
                  <a:rPr lang="en-US" dirty="0">
                    <a:effectLst/>
                  </a:rPr>
                  <a:t>	1. The left and right edges of </a:t>
                </a:r>
                <a14:m>
                  <m:oMath xmlns:m="http://schemas.openxmlformats.org/officeDocument/2006/math">
                    <m:sSub>
                      <m:sSubPr>
                        <m:ctrlPr>
                          <a:rPr lang="en-US" b="0" i="1" smtClean="0">
                            <a:effectLst/>
                            <a:latin typeface="Cambria Math" panose="02040503050406030204" pitchFamily="18" charset="0"/>
                          </a:rPr>
                        </m:ctrlPr>
                      </m:sSubPr>
                      <m:e>
                        <m:r>
                          <a:rPr lang="en-US" b="0" i="1" smtClean="0">
                            <a:effectLst/>
                            <a:latin typeface="Cambria Math" panose="02040503050406030204" pitchFamily="18" charset="0"/>
                          </a:rPr>
                          <m:t>𝑅</m:t>
                        </m:r>
                      </m:e>
                      <m:sub>
                        <m:sSub>
                          <m:sSubPr>
                            <m:ctrlPr>
                              <a:rPr lang="en-US" b="0" i="1" smtClean="0">
                                <a:effectLst/>
                                <a:latin typeface="Cambria Math" panose="02040503050406030204" pitchFamily="18" charset="0"/>
                              </a:rPr>
                            </m:ctrlPr>
                          </m:sSubPr>
                          <m:e>
                            <m:r>
                              <a:rPr lang="en-US" b="0" i="1" smtClean="0">
                                <a:effectLst/>
                                <a:latin typeface="Cambria Math" panose="02040503050406030204" pitchFamily="18" charset="0"/>
                              </a:rPr>
                              <m:t>𝑡</m:t>
                            </m:r>
                          </m:e>
                          <m:sub>
                            <m:r>
                              <a:rPr lang="en-US" b="0" i="1" smtClean="0">
                                <a:effectLst/>
                                <a:latin typeface="Cambria Math" panose="02040503050406030204" pitchFamily="18" charset="0"/>
                              </a:rPr>
                              <m:t>0</m:t>
                            </m:r>
                          </m:sub>
                        </m:sSub>
                      </m:sub>
                    </m:sSub>
                  </m:oMath>
                </a14:m>
                <a:r>
                  <a:rPr lang="en-US" dirty="0">
                    <a:effectLst/>
                  </a:rPr>
                  <a:t> are of equal height; and</a:t>
                </a:r>
                <a:br>
                  <a:rPr lang="en-US" dirty="0">
                    <a:effectLst/>
                  </a:rPr>
                </a:br>
                <a:r>
                  <a:rPr lang="en-US" dirty="0">
                    <a:effectLst/>
                  </a:rPr>
                  <a:t>	2. The tangent line to v at the upper-left vertex of </a:t>
                </a:r>
                <a14:m>
                  <m:oMath xmlns:m="http://schemas.openxmlformats.org/officeDocument/2006/math">
                    <m:sSub>
                      <m:sSubPr>
                        <m:ctrlPr>
                          <a:rPr lang="en-US" b="0" i="1" smtClean="0">
                            <a:effectLst/>
                            <a:latin typeface="Cambria Math" panose="02040503050406030204" pitchFamily="18" charset="0"/>
                          </a:rPr>
                        </m:ctrlPr>
                      </m:sSubPr>
                      <m:e>
                        <m:r>
                          <a:rPr lang="en-US" b="0" i="1" smtClean="0">
                            <a:effectLst/>
                            <a:latin typeface="Cambria Math" panose="02040503050406030204" pitchFamily="18" charset="0"/>
                          </a:rPr>
                          <m:t>𝑅</m:t>
                        </m:r>
                      </m:e>
                      <m:sub>
                        <m:sSub>
                          <m:sSubPr>
                            <m:ctrlPr>
                              <a:rPr lang="en-US" b="0" i="1" smtClean="0">
                                <a:effectLst/>
                                <a:latin typeface="Cambria Math" panose="02040503050406030204" pitchFamily="18" charset="0"/>
                              </a:rPr>
                            </m:ctrlPr>
                          </m:sSubPr>
                          <m:e>
                            <m:r>
                              <a:rPr lang="en-US" b="0" i="1" smtClean="0">
                                <a:effectLst/>
                                <a:latin typeface="Cambria Math" panose="02040503050406030204" pitchFamily="18" charset="0"/>
                              </a:rPr>
                              <m:t>𝑡</m:t>
                            </m:r>
                          </m:e>
                          <m:sub>
                            <m:r>
                              <a:rPr lang="en-US" b="0" i="1" smtClean="0">
                                <a:effectLst/>
                                <a:latin typeface="Cambria Math" panose="02040503050406030204" pitchFamily="18" charset="0"/>
                              </a:rPr>
                              <m:t>0</m:t>
                            </m:r>
                          </m:sub>
                        </m:sSub>
                      </m:sub>
                    </m:sSub>
                  </m:oMath>
                </a14:m>
                <a:r>
                  <a:rPr lang="en-US" dirty="0">
                    <a:effectLst/>
                  </a:rPr>
                  <a:t> has greater 	slope than that at th</a:t>
                </a:r>
                <a:r>
                  <a:rPr lang="en-US" dirty="0"/>
                  <a:t>e </a:t>
                </a:r>
                <a:r>
                  <a:rPr lang="en-US" dirty="0">
                    <a:effectLst/>
                  </a:rPr>
                  <a:t>upper-right vertex </a:t>
                </a:r>
                <a:endParaRPr lang="en-US" dirty="0"/>
              </a:p>
              <a:p>
                <a:endParaRPr lang="en-US" dirty="0"/>
              </a:p>
            </p:txBody>
          </p:sp>
        </mc:Choice>
        <mc:Fallback xmlns="">
          <p:sp>
            <p:nvSpPr>
              <p:cNvPr id="3" name="Content Placeholder 2">
                <a:extLst>
                  <a:ext uri="{FF2B5EF4-FFF2-40B4-BE49-F238E27FC236}">
                    <a16:creationId xmlns:a16="http://schemas.microsoft.com/office/drawing/2014/main" id="{311243CF-E5B5-42D6-FC98-258DA2C16A73}"/>
                  </a:ext>
                </a:extLst>
              </p:cNvPr>
              <p:cNvSpPr>
                <a:spLocks noGrp="1" noRot="1" noChangeAspect="1" noMove="1" noResize="1" noEditPoints="1" noAdjustHandles="1" noChangeArrowheads="1" noChangeShapeType="1" noTextEdit="1"/>
              </p:cNvSpPr>
              <p:nvPr>
                <p:ph idx="1"/>
              </p:nvPr>
            </p:nvSpPr>
            <p:spPr>
              <a:blipFill>
                <a:blip r:embed="rId3"/>
                <a:stretch>
                  <a:fillRect l="-1086" t="-2035" r="-1689"/>
                </a:stretch>
              </a:blipFill>
            </p:spPr>
            <p:txBody>
              <a:bodyPr/>
              <a:lstStyle/>
              <a:p>
                <a:r>
                  <a:rPr lang="en-US">
                    <a:noFill/>
                  </a:rPr>
                  <a:t> </a:t>
                </a:r>
              </a:p>
            </p:txBody>
          </p:sp>
        </mc:Fallback>
      </mc:AlternateContent>
      <p:pic>
        <p:nvPicPr>
          <p:cNvPr id="12" name="Picture 11" descr="A black text on a white background&#10;&#10;Description automatically generated">
            <a:extLst>
              <a:ext uri="{FF2B5EF4-FFF2-40B4-BE49-F238E27FC236}">
                <a16:creationId xmlns:a16="http://schemas.microsoft.com/office/drawing/2014/main" id="{E884638D-1258-0317-F851-7D01753C3A62}"/>
              </a:ext>
            </a:extLst>
          </p:cNvPr>
          <p:cNvPicPr>
            <a:picLocks noChangeAspect="1"/>
          </p:cNvPicPr>
          <p:nvPr/>
        </p:nvPicPr>
        <p:blipFill>
          <a:blip r:embed="rId4"/>
          <a:stretch>
            <a:fillRect/>
          </a:stretch>
        </p:blipFill>
        <p:spPr>
          <a:xfrm>
            <a:off x="7940040" y="521348"/>
            <a:ext cx="3413760" cy="1013116"/>
          </a:xfrm>
          <a:prstGeom prst="rect">
            <a:avLst/>
          </a:prstGeom>
        </p:spPr>
      </p:pic>
    </p:spTree>
    <p:extLst>
      <p:ext uri="{BB962C8B-B14F-4D97-AF65-F5344CB8AC3E}">
        <p14:creationId xmlns:p14="http://schemas.microsoft.com/office/powerpoint/2010/main" val="39034470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6986</TotalTime>
  <Words>2058</Words>
  <Application>Microsoft Office PowerPoint</Application>
  <PresentationFormat>Widescreen</PresentationFormat>
  <Paragraphs>146</Paragraphs>
  <Slides>12</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Cambria Math</vt:lpstr>
      <vt:lpstr>Times</vt:lpstr>
      <vt:lpstr>Office Theme</vt:lpstr>
      <vt:lpstr>Haste Makes Waste: An Optimization Problem </vt:lpstr>
      <vt:lpstr>Background </vt:lpstr>
      <vt:lpstr>Article Goals </vt:lpstr>
      <vt:lpstr>The Model –Overview</vt:lpstr>
      <vt:lpstr>The Model—Overview pt. 2</vt:lpstr>
      <vt:lpstr>The Model—Domain</vt:lpstr>
      <vt:lpstr>Application–Finding Minimum </vt:lpstr>
      <vt:lpstr>Application–Finding Minimum </vt:lpstr>
      <vt:lpstr>Theorem— Minimum </vt:lpstr>
      <vt:lpstr>Conclusion &amp; Further Research </vt:lpstr>
      <vt:lpstr>References </vt:lpstr>
      <vt:lpstr>Thank You!   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Haste Makes Waste: An Optimization Problem</dc:title>
  <dc:creator>Armin Kanter</dc:creator>
  <cp:lastModifiedBy>Riley, Doug A.</cp:lastModifiedBy>
  <cp:revision>10</cp:revision>
  <dcterms:created xsi:type="dcterms:W3CDTF">2023-10-06T16:40:38Z</dcterms:created>
  <dcterms:modified xsi:type="dcterms:W3CDTF">2023-10-11T15:39:45Z</dcterms:modified>
</cp:coreProperties>
</file>