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6" r:id="rId10"/>
    <p:sldId id="267" r:id="rId11"/>
    <p:sldId id="268" r:id="rId12"/>
    <p:sldId id="264"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97"/>
    <p:restoredTop sz="62991"/>
  </p:normalViewPr>
  <p:slideViewPr>
    <p:cSldViewPr snapToGrid="0">
      <p:cViewPr varScale="1">
        <p:scale>
          <a:sx n="72" d="100"/>
          <a:sy n="72" d="100"/>
        </p:scale>
        <p:origin x="161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CDA7BD-B53D-664E-927C-2B0602BB24F4}" type="datetimeFigureOut">
              <a:rPr lang="en-US" smtClean="0"/>
              <a:t>10/11/2023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5018DE-DC0D-E647-A277-C2243AA8F356}" type="slidenum">
              <a:rPr lang="en-US" smtClean="0"/>
              <a:t>‹#›</a:t>
            </a:fld>
            <a:endParaRPr lang="en-US"/>
          </a:p>
        </p:txBody>
      </p:sp>
    </p:spTree>
    <p:extLst>
      <p:ext uri="{BB962C8B-B14F-4D97-AF65-F5344CB8AC3E}">
        <p14:creationId xmlns:p14="http://schemas.microsoft.com/office/powerpoint/2010/main" val="2235631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thank you for coming to my talk today. My name is Markie Nelson, and I am going to talk about the ideal time to leave a baseball game. </a:t>
            </a:r>
          </a:p>
        </p:txBody>
      </p:sp>
      <p:sp>
        <p:nvSpPr>
          <p:cNvPr id="4" name="Slide Number Placeholder 3"/>
          <p:cNvSpPr>
            <a:spLocks noGrp="1"/>
          </p:cNvSpPr>
          <p:nvPr>
            <p:ph type="sldNum" sz="quarter" idx="5"/>
          </p:nvPr>
        </p:nvSpPr>
        <p:spPr/>
        <p:txBody>
          <a:bodyPr/>
          <a:lstStyle/>
          <a:p>
            <a:fld id="{9E5018DE-DC0D-E647-A277-C2243AA8F356}" type="slidenum">
              <a:rPr lang="en-US" smtClean="0"/>
              <a:t>1</a:t>
            </a:fld>
            <a:endParaRPr lang="en-US"/>
          </a:p>
        </p:txBody>
      </p:sp>
    </p:spTree>
    <p:extLst>
      <p:ext uri="{BB962C8B-B14F-4D97-AF65-F5344CB8AC3E}">
        <p14:creationId xmlns:p14="http://schemas.microsoft.com/office/powerpoint/2010/main" val="1244676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Both stadium and parking lot curves are represented and show how they coincide for game 2. </a:t>
            </a:r>
          </a:p>
          <a:p>
            <a:endParaRPr lang="en-US" dirty="0"/>
          </a:p>
          <a:p>
            <a:r>
              <a:rPr lang="en-US" dirty="0"/>
              <a:t>So, the difference between those two lines in that middle gap area is the number of people waiting to leave the parking lot. </a:t>
            </a:r>
          </a:p>
          <a:p>
            <a:endParaRPr lang="en-US" dirty="0"/>
          </a:p>
          <a:p>
            <a:r>
              <a:rPr lang="en-US" dirty="0"/>
              <a:t>The intersection point at the top is when everything is empty and there is no wait time. </a:t>
            </a:r>
          </a:p>
          <a:p>
            <a:endParaRPr lang="en-US" dirty="0"/>
          </a:p>
          <a:p>
            <a:r>
              <a:rPr lang="en-US" dirty="0"/>
              <a:t>Initially, the rate of departure from the stadium is less than m. During this time P(t) and C(t) coincide and the spectators are able to leave as quickly as they want. But, when the rate of people leaving the stadium becomes greater than m, then the two curves diverge, and spectators have to wait in the parking lot before they can leave. Also known as a backup in a parking lot, which I am sure we have all experienced in some way. </a:t>
            </a:r>
          </a:p>
          <a:p>
            <a:endParaRPr lang="en-US" dirty="0"/>
          </a:p>
          <a:p>
            <a:r>
              <a:rPr lang="en-US" dirty="0"/>
              <a:t>You can see the two lines diverge 208 minutes after game 2 started. In comparison, the time of divergence for game 1 was about 225 minutes after the game started. This is a reasonable value since most of the fans will stay in the stadium to see how the game ends. In game 3, the divergence point was 209 minutes. Spectators left earlier than those attending game 1, but slightly later than those attending the less interesting game, game 2. </a:t>
            </a:r>
          </a:p>
          <a:p>
            <a:endParaRPr lang="en-US" dirty="0"/>
          </a:p>
          <a:p>
            <a:r>
              <a:rPr lang="en-US" dirty="0"/>
              <a:t>Included in the paper as well was an enjoyment equation, but there was a lot to it. this equation had variables that included the frustration factor, waiting in the car, a Heaviside function which made sure a spectator’s enjoyment did not go up after the game had ended. Although the equation has great thought behind it, realistically it is hard to put a value on one’s enjoyment, and not everyone’s enjoyment is going to be the same. </a:t>
            </a:r>
          </a:p>
        </p:txBody>
      </p:sp>
      <p:sp>
        <p:nvSpPr>
          <p:cNvPr id="4" name="Slide Number Placeholder 3"/>
          <p:cNvSpPr>
            <a:spLocks noGrp="1"/>
          </p:cNvSpPr>
          <p:nvPr>
            <p:ph type="sldNum" sz="quarter" idx="5"/>
          </p:nvPr>
        </p:nvSpPr>
        <p:spPr/>
        <p:txBody>
          <a:bodyPr/>
          <a:lstStyle/>
          <a:p>
            <a:fld id="{9E5018DE-DC0D-E647-A277-C2243AA8F356}" type="slidenum">
              <a:rPr lang="en-US" smtClean="0"/>
              <a:t>10</a:t>
            </a:fld>
            <a:endParaRPr lang="en-US"/>
          </a:p>
        </p:txBody>
      </p:sp>
    </p:spTree>
    <p:extLst>
      <p:ext uri="{BB962C8B-B14F-4D97-AF65-F5344CB8AC3E}">
        <p14:creationId xmlns:p14="http://schemas.microsoft.com/office/powerpoint/2010/main" val="1701015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Overall, the spectator’s total enjoyment does not decrease significantly as long as the spectator leaves within 10 minutes of the game’s ending. </a:t>
            </a:r>
          </a:p>
          <a:p>
            <a:endParaRPr lang="en-US" dirty="0"/>
          </a:p>
          <a:p>
            <a:r>
              <a:rPr lang="en-US" dirty="0"/>
              <a:t>Increasing or decreasing the value of frustration due to waiting in the stadium has little or no effect on the departure time of a spectator from the stadium.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was also explored to see if a spectator’s frustration could have exponential or logarithmic growth, but there was very little effect on the time a spectator should leave to maximize his/her enjoyment. </a:t>
            </a:r>
          </a:p>
          <a:p>
            <a:endParaRPr lang="en-US" dirty="0"/>
          </a:p>
          <a:p>
            <a:r>
              <a:rPr lang="en-US" dirty="0"/>
              <a:t>So, next time you attend a baseball game don’t worry about when you should leave, and just enjoy the entire game. </a:t>
            </a:r>
          </a:p>
          <a:p>
            <a:endParaRPr lang="en-US" dirty="0"/>
          </a:p>
        </p:txBody>
      </p:sp>
      <p:sp>
        <p:nvSpPr>
          <p:cNvPr id="4" name="Slide Number Placeholder 3"/>
          <p:cNvSpPr>
            <a:spLocks noGrp="1"/>
          </p:cNvSpPr>
          <p:nvPr>
            <p:ph type="sldNum" sz="quarter" idx="5"/>
          </p:nvPr>
        </p:nvSpPr>
        <p:spPr/>
        <p:txBody>
          <a:bodyPr/>
          <a:lstStyle/>
          <a:p>
            <a:fld id="{9E5018DE-DC0D-E647-A277-C2243AA8F356}" type="slidenum">
              <a:rPr lang="en-US" smtClean="0"/>
              <a:t>11</a:t>
            </a:fld>
            <a:endParaRPr lang="en-US"/>
          </a:p>
        </p:txBody>
      </p:sp>
    </p:spTree>
    <p:extLst>
      <p:ext uri="{BB962C8B-B14F-4D97-AF65-F5344CB8AC3E}">
        <p14:creationId xmlns:p14="http://schemas.microsoft.com/office/powerpoint/2010/main" val="3345546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future works consist of: </a:t>
            </a:r>
          </a:p>
          <a:p>
            <a:endParaRPr lang="en-US" dirty="0"/>
          </a:p>
          <a:p>
            <a:r>
              <a:rPr lang="en-US" dirty="0"/>
              <a:t>Consider trying this with other sports and seeing how that information correlates. </a:t>
            </a:r>
          </a:p>
          <a:p>
            <a:endParaRPr lang="en-US" dirty="0"/>
          </a:p>
          <a:p>
            <a:r>
              <a:rPr lang="en-US" dirty="0"/>
              <a:t>Trying to not to have so many assumptions, so this could be considered as a more realistic model. </a:t>
            </a:r>
          </a:p>
          <a:p>
            <a:endParaRPr lang="en-US" dirty="0"/>
          </a:p>
          <a:p>
            <a:r>
              <a:rPr lang="en-US" dirty="0"/>
              <a:t>The games that they used were from the 2003 MLB season, and a lot has changed since then. So, seeing what differences that would make would be interesting. </a:t>
            </a:r>
          </a:p>
        </p:txBody>
      </p:sp>
      <p:sp>
        <p:nvSpPr>
          <p:cNvPr id="4" name="Slide Number Placeholder 3"/>
          <p:cNvSpPr>
            <a:spLocks noGrp="1"/>
          </p:cNvSpPr>
          <p:nvPr>
            <p:ph type="sldNum" sz="quarter" idx="5"/>
          </p:nvPr>
        </p:nvSpPr>
        <p:spPr/>
        <p:txBody>
          <a:bodyPr/>
          <a:lstStyle/>
          <a:p>
            <a:fld id="{9E5018DE-DC0D-E647-A277-C2243AA8F356}" type="slidenum">
              <a:rPr lang="en-US" smtClean="0"/>
              <a:t>12</a:t>
            </a:fld>
            <a:endParaRPr lang="en-US"/>
          </a:p>
        </p:txBody>
      </p:sp>
    </p:spTree>
    <p:extLst>
      <p:ext uri="{BB962C8B-B14F-4D97-AF65-F5344CB8AC3E}">
        <p14:creationId xmlns:p14="http://schemas.microsoft.com/office/powerpoint/2010/main" val="2010885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my references. </a:t>
            </a:r>
          </a:p>
          <a:p>
            <a:endParaRPr lang="en-US" dirty="0"/>
          </a:p>
          <a:p>
            <a:r>
              <a:rPr lang="en-US" dirty="0"/>
              <a:t>Thank you again, are there any questions?</a:t>
            </a:r>
          </a:p>
        </p:txBody>
      </p:sp>
      <p:sp>
        <p:nvSpPr>
          <p:cNvPr id="4" name="Slide Number Placeholder 3"/>
          <p:cNvSpPr>
            <a:spLocks noGrp="1"/>
          </p:cNvSpPr>
          <p:nvPr>
            <p:ph type="sldNum" sz="quarter" idx="5"/>
          </p:nvPr>
        </p:nvSpPr>
        <p:spPr/>
        <p:txBody>
          <a:bodyPr/>
          <a:lstStyle/>
          <a:p>
            <a:fld id="{9E5018DE-DC0D-E647-A277-C2243AA8F356}" type="slidenum">
              <a:rPr lang="en-US" smtClean="0"/>
              <a:t>13</a:t>
            </a:fld>
            <a:endParaRPr lang="en-US"/>
          </a:p>
        </p:txBody>
      </p:sp>
    </p:spTree>
    <p:extLst>
      <p:ext uri="{BB962C8B-B14F-4D97-AF65-F5344CB8AC3E}">
        <p14:creationId xmlns:p14="http://schemas.microsoft.com/office/powerpoint/2010/main" val="2763246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 know baseball may not be your ideal sport, but I am sure there is something else that you enjoy that you had to experience waiting times for. </a:t>
            </a:r>
          </a:p>
          <a:p>
            <a:r>
              <a:rPr lang="en-US" dirty="0"/>
              <a:t> </a:t>
            </a:r>
          </a:p>
          <a:p>
            <a:r>
              <a:rPr lang="en-US" dirty="0"/>
              <a:t>Baseball is </a:t>
            </a:r>
            <a:r>
              <a:rPr lang="en-US" b="0" i="0" dirty="0">
                <a:solidFill>
                  <a:srgbClr val="BDC1C6"/>
                </a:solidFill>
                <a:effectLst/>
                <a:latin typeface="Roboto" panose="02000000000000000000" pitchFamily="2" charset="0"/>
              </a:rPr>
              <a:t>a game played between two teams of nine on a field with a diamond-shaped circuit of four bases. It is played </a:t>
            </a:r>
            <a:r>
              <a:rPr lang="en-US" b="0" i="0" u="none" strike="noStrike" dirty="0">
                <a:solidFill>
                  <a:srgbClr val="BDC1C6"/>
                </a:solidFill>
                <a:effectLst/>
                <a:latin typeface="Roboto" panose="02000000000000000000" pitchFamily="2" charset="0"/>
              </a:rPr>
              <a:t>mainly</a:t>
            </a:r>
            <a:r>
              <a:rPr lang="en-US" b="0" i="0" dirty="0">
                <a:solidFill>
                  <a:srgbClr val="BDC1C6"/>
                </a:solidFill>
                <a:effectLst/>
                <a:latin typeface="Roboto" panose="02000000000000000000" pitchFamily="2" charset="0"/>
              </a:rPr>
              <a:t> in the US, Canada, Latin America, and East Asia.</a:t>
            </a:r>
            <a:r>
              <a:rPr lang="en-US" dirty="0"/>
              <a:t> </a:t>
            </a:r>
          </a:p>
          <a:p>
            <a:endParaRPr lang="en-US" dirty="0"/>
          </a:p>
          <a:p>
            <a:r>
              <a:rPr lang="en-US" dirty="0"/>
              <a:t>So, the intention of this paper was to create a model that could depict a person’s enjoyment based off different factors, which I will talk about throughout this presentation.</a:t>
            </a:r>
          </a:p>
        </p:txBody>
      </p:sp>
      <p:sp>
        <p:nvSpPr>
          <p:cNvPr id="4" name="Slide Number Placeholder 3"/>
          <p:cNvSpPr>
            <a:spLocks noGrp="1"/>
          </p:cNvSpPr>
          <p:nvPr>
            <p:ph type="sldNum" sz="quarter" idx="5"/>
          </p:nvPr>
        </p:nvSpPr>
        <p:spPr/>
        <p:txBody>
          <a:bodyPr/>
          <a:lstStyle/>
          <a:p>
            <a:fld id="{9E5018DE-DC0D-E647-A277-C2243AA8F356}" type="slidenum">
              <a:rPr lang="en-US" smtClean="0"/>
              <a:t>2</a:t>
            </a:fld>
            <a:endParaRPr lang="en-US"/>
          </a:p>
        </p:txBody>
      </p:sp>
    </p:spTree>
    <p:extLst>
      <p:ext uri="{BB962C8B-B14F-4D97-AF65-F5344CB8AC3E}">
        <p14:creationId xmlns:p14="http://schemas.microsoft.com/office/powerpoint/2010/main" val="2942550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800" dirty="0"/>
              <a:t>Next, is the problem. The objective was to determine the time a baseball fan should leave a game in order to maximize his or her enjoyment. </a:t>
            </a:r>
          </a:p>
          <a:p>
            <a:endParaRPr lang="en-US" sz="2800" dirty="0"/>
          </a:p>
          <a:p>
            <a:r>
              <a:rPr lang="en-US" sz="2800" dirty="0"/>
              <a:t>Two factors are considered: </a:t>
            </a:r>
          </a:p>
          <a:p>
            <a:pPr lvl="1"/>
            <a:r>
              <a:rPr lang="en-US" sz="2400" dirty="0"/>
              <a:t>Enjoyment of all the sights, sounds, and smells of the game.</a:t>
            </a:r>
          </a:p>
          <a:p>
            <a:pPr lvl="1"/>
            <a:r>
              <a:rPr lang="en-US" sz="2400" dirty="0"/>
              <a:t>The frustration of waiting in the stadium and in the parking lot after the game has ended.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analysis was centered around the interaction between a modified logistic equation, representing the number of people who have left the stadium, and a linear equation, corresponding to the number of people who have left the parking lot. </a:t>
            </a:r>
          </a:p>
        </p:txBody>
      </p:sp>
      <p:sp>
        <p:nvSpPr>
          <p:cNvPr id="4" name="Slide Number Placeholder 3"/>
          <p:cNvSpPr>
            <a:spLocks noGrp="1"/>
          </p:cNvSpPr>
          <p:nvPr>
            <p:ph type="sldNum" sz="quarter" idx="5"/>
          </p:nvPr>
        </p:nvSpPr>
        <p:spPr/>
        <p:txBody>
          <a:bodyPr/>
          <a:lstStyle/>
          <a:p>
            <a:fld id="{9E5018DE-DC0D-E647-A277-C2243AA8F356}" type="slidenum">
              <a:rPr lang="en-US" smtClean="0"/>
              <a:t>3</a:t>
            </a:fld>
            <a:endParaRPr lang="en-US"/>
          </a:p>
        </p:txBody>
      </p:sp>
    </p:spTree>
    <p:extLst>
      <p:ext uri="{BB962C8B-B14F-4D97-AF65-F5344CB8AC3E}">
        <p14:creationId xmlns:p14="http://schemas.microsoft.com/office/powerpoint/2010/main" val="2010731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Lots of assumptions were placed to create this model, but having so many of these assumptions makes it difficult for this problem to be realistic. </a:t>
            </a:r>
          </a:p>
          <a:p>
            <a:endParaRPr lang="en-US" dirty="0"/>
          </a:p>
          <a:p>
            <a:r>
              <a:rPr lang="en-US" dirty="0"/>
              <a:t>Each inning will last 25 minutes</a:t>
            </a:r>
          </a:p>
          <a:p>
            <a:endParaRPr lang="en-US" dirty="0"/>
          </a:p>
          <a:p>
            <a:r>
              <a:rPr lang="en-US" dirty="0"/>
              <a:t>Assumed that the game will not end early due to weather or other extraneous circumstances</a:t>
            </a:r>
          </a:p>
          <a:p>
            <a:endParaRPr lang="en-US" dirty="0"/>
          </a:p>
          <a:p>
            <a:r>
              <a:rPr lang="en-US" dirty="0"/>
              <a:t>The game will not go into extra innings due to a tie</a:t>
            </a:r>
          </a:p>
          <a:p>
            <a:endParaRPr lang="en-US" dirty="0"/>
          </a:p>
          <a:p>
            <a:r>
              <a:rPr lang="en-US" dirty="0"/>
              <a:t>The 9-inning game will last 225 minutes </a:t>
            </a:r>
          </a:p>
          <a:p>
            <a:endParaRPr lang="en-US" dirty="0"/>
          </a:p>
          <a:p>
            <a:r>
              <a:rPr lang="en-US" dirty="0"/>
              <a:t>Everyone arrives in a vehicle </a:t>
            </a:r>
          </a:p>
          <a:p>
            <a:endParaRPr lang="en-US" dirty="0"/>
          </a:p>
        </p:txBody>
      </p:sp>
      <p:sp>
        <p:nvSpPr>
          <p:cNvPr id="4" name="Slide Number Placeholder 3"/>
          <p:cNvSpPr>
            <a:spLocks noGrp="1"/>
          </p:cNvSpPr>
          <p:nvPr>
            <p:ph type="sldNum" sz="quarter" idx="5"/>
          </p:nvPr>
        </p:nvSpPr>
        <p:spPr/>
        <p:txBody>
          <a:bodyPr/>
          <a:lstStyle/>
          <a:p>
            <a:fld id="{9E5018DE-DC0D-E647-A277-C2243AA8F356}" type="slidenum">
              <a:rPr lang="en-US" smtClean="0"/>
              <a:t>4</a:t>
            </a:fld>
            <a:endParaRPr lang="en-US"/>
          </a:p>
        </p:txBody>
      </p:sp>
    </p:spTree>
    <p:extLst>
      <p:ext uri="{BB962C8B-B14F-4D97-AF65-F5344CB8AC3E}">
        <p14:creationId xmlns:p14="http://schemas.microsoft.com/office/powerpoint/2010/main" val="1346852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spectators per car</a:t>
            </a:r>
          </a:p>
          <a:p>
            <a:endParaRPr lang="en-US" dirty="0"/>
          </a:p>
          <a:p>
            <a:r>
              <a:rPr lang="en-US" dirty="0"/>
              <a:t>No one will leave before the top of the 6</a:t>
            </a:r>
            <a:r>
              <a:rPr lang="en-US" baseline="30000" dirty="0"/>
              <a:t>th</a:t>
            </a:r>
            <a:r>
              <a:rPr lang="en-US" dirty="0"/>
              <a:t> inning</a:t>
            </a:r>
          </a:p>
          <a:p>
            <a:endParaRPr lang="en-US" dirty="0"/>
          </a:p>
          <a:p>
            <a:r>
              <a:rPr lang="en-US" dirty="0"/>
              <a:t>The stadium will be nearly empty 45-60 minutes after the game has ended</a:t>
            </a:r>
          </a:p>
          <a:p>
            <a:endParaRPr lang="en-US" dirty="0"/>
          </a:p>
          <a:p>
            <a:r>
              <a:rPr lang="en-US" dirty="0"/>
              <a:t>Spectators can get to their vehicles as quickly as they wish (No lag time)</a:t>
            </a:r>
          </a:p>
          <a:p>
            <a:endParaRPr lang="en-US" dirty="0"/>
          </a:p>
          <a:p>
            <a:r>
              <a:rPr lang="en-US" dirty="0"/>
              <a:t>The frustration of waiting in the parking lot, the frustration of waiting in the stadium, and the enjoyment from watching the game will not be of the same magnitude</a:t>
            </a:r>
          </a:p>
          <a:p>
            <a:endParaRPr lang="en-US" dirty="0"/>
          </a:p>
          <a:p>
            <a:r>
              <a:rPr lang="en-US" dirty="0"/>
              <a:t>All these assumptions were made after speaking with several MLB (Major League Baseball) team representatives. </a:t>
            </a:r>
          </a:p>
          <a:p>
            <a:endParaRPr lang="en-US" dirty="0"/>
          </a:p>
          <a:p>
            <a:endParaRPr lang="en-US" dirty="0"/>
          </a:p>
        </p:txBody>
      </p:sp>
      <p:sp>
        <p:nvSpPr>
          <p:cNvPr id="4" name="Slide Number Placeholder 3"/>
          <p:cNvSpPr>
            <a:spLocks noGrp="1"/>
          </p:cNvSpPr>
          <p:nvPr>
            <p:ph type="sldNum" sz="quarter" idx="5"/>
          </p:nvPr>
        </p:nvSpPr>
        <p:spPr/>
        <p:txBody>
          <a:bodyPr/>
          <a:lstStyle/>
          <a:p>
            <a:fld id="{9E5018DE-DC0D-E647-A277-C2243AA8F356}" type="slidenum">
              <a:rPr lang="en-US" smtClean="0"/>
              <a:t>5</a:t>
            </a:fld>
            <a:endParaRPr lang="en-US"/>
          </a:p>
        </p:txBody>
      </p:sp>
    </p:spTree>
    <p:extLst>
      <p:ext uri="{BB962C8B-B14F-4D97-AF65-F5344CB8AC3E}">
        <p14:creationId xmlns:p14="http://schemas.microsoft.com/office/powerpoint/2010/main" val="1932532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equation is the logistic growth model of the stadium curve. This equation states that the rate at which people leave (</a:t>
            </a:r>
            <a:r>
              <a:rPr lang="en-US" dirty="0" err="1"/>
              <a:t>dP</a:t>
            </a:r>
            <a:r>
              <a:rPr lang="en-US" dirty="0"/>
              <a:t>/dt) is proportional to the number of people who have left the stadium P(t). Such that seated fans would observe other spectators leaving or having left the stadium, so they would be more inclined to leave themselves. </a:t>
            </a:r>
          </a:p>
          <a:p>
            <a:endParaRPr lang="en-US" dirty="0"/>
          </a:p>
          <a:p>
            <a:r>
              <a:rPr lang="en-US" dirty="0"/>
              <a:t>The second equation is the solution for P(t) from the equation above. </a:t>
            </a:r>
          </a:p>
          <a:p>
            <a:endParaRPr lang="en-US" dirty="0"/>
          </a:p>
          <a:p>
            <a:r>
              <a:rPr lang="en-US" dirty="0"/>
              <a:t>Other variables are </a:t>
            </a:r>
          </a:p>
          <a:p>
            <a:endParaRPr lang="en-US" dirty="0"/>
          </a:p>
          <a:p>
            <a:r>
              <a:rPr lang="en-US" dirty="0"/>
              <a:t>(K-P(t)) is the number of people still in the stadium </a:t>
            </a:r>
          </a:p>
          <a:p>
            <a:endParaRPr lang="en-US" dirty="0"/>
          </a:p>
          <a:p>
            <a:r>
              <a:rPr lang="en-US" dirty="0"/>
              <a:t>K is the total number of fans</a:t>
            </a:r>
          </a:p>
          <a:p>
            <a:endParaRPr lang="en-US" dirty="0"/>
          </a:p>
          <a:p>
            <a:r>
              <a:rPr lang="en-US" dirty="0"/>
              <a:t>S(t) is the magnitude score difference between the two teams at the time, t, after the 5</a:t>
            </a:r>
            <a:r>
              <a:rPr lang="en-US" baseline="30000" dirty="0"/>
              <a:t>th</a:t>
            </a:r>
            <a:r>
              <a:rPr lang="en-US" dirty="0"/>
              <a:t> inning. This is assumed that S(t) values would be from 1 to 10. </a:t>
            </a:r>
          </a:p>
          <a:p>
            <a:endParaRPr lang="en-US" dirty="0"/>
          </a:p>
          <a:p>
            <a:r>
              <a:rPr lang="en-US" dirty="0"/>
              <a:t>R(S) is the scale of the score function, which essentially means the more scoring happening in the game the more people want to stay. </a:t>
            </a:r>
          </a:p>
          <a:p>
            <a:endParaRPr lang="en-US" dirty="0"/>
          </a:p>
          <a:p>
            <a:r>
              <a:rPr lang="en-US" dirty="0" err="1"/>
              <a:t>T^alpha</a:t>
            </a:r>
            <a:r>
              <a:rPr lang="en-US" dirty="0"/>
              <a:t> is the tendency to leave as the game progresses, people want to avoid traffic, so they become more conscious of that situation.  So, seeing who is still seated depicts when a person might want to leave as I mentioned earlier. </a:t>
            </a:r>
          </a:p>
          <a:p>
            <a:endParaRPr lang="en-US" dirty="0"/>
          </a:p>
          <a:p>
            <a:r>
              <a:rPr lang="en-US" dirty="0"/>
              <a:t>Next, alpha and beta are constants that were determined by information gathered by phone interviews with team representatives. These were also chosen off of the assumption that everyone has left the stadium 45-60 minutes after the game has ended.  </a:t>
            </a:r>
          </a:p>
          <a:p>
            <a:endParaRPr lang="en-US" dirty="0"/>
          </a:p>
          <a:p>
            <a:r>
              <a:rPr lang="en-US" dirty="0"/>
              <a:t>Considering the assumption that fans do not usually leave before the 6</a:t>
            </a:r>
            <a:r>
              <a:rPr lang="en-US" baseline="30000" dirty="0"/>
              <a:t>th</a:t>
            </a:r>
            <a:r>
              <a:rPr lang="en-US" dirty="0"/>
              <a:t> inning, the initial condition P(130) = 10. So, at 130 minutes into the game only 10 people have left. Having this initial condition helped decrease the issue of unrealistic values being computed. </a:t>
            </a:r>
          </a:p>
          <a:p>
            <a:endParaRPr lang="en-US" dirty="0"/>
          </a:p>
        </p:txBody>
      </p:sp>
      <p:sp>
        <p:nvSpPr>
          <p:cNvPr id="4" name="Slide Number Placeholder 3"/>
          <p:cNvSpPr>
            <a:spLocks noGrp="1"/>
          </p:cNvSpPr>
          <p:nvPr>
            <p:ph type="sldNum" sz="quarter" idx="5"/>
          </p:nvPr>
        </p:nvSpPr>
        <p:spPr/>
        <p:txBody>
          <a:bodyPr/>
          <a:lstStyle/>
          <a:p>
            <a:fld id="{9E5018DE-DC0D-E647-A277-C2243AA8F356}" type="slidenum">
              <a:rPr lang="en-US" smtClean="0"/>
              <a:t>6</a:t>
            </a:fld>
            <a:endParaRPr lang="en-US"/>
          </a:p>
        </p:txBody>
      </p:sp>
    </p:spTree>
    <p:extLst>
      <p:ext uri="{BB962C8B-B14F-4D97-AF65-F5344CB8AC3E}">
        <p14:creationId xmlns:p14="http://schemas.microsoft.com/office/powerpoint/2010/main" val="3426241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Three games with different score functions: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Game 1: always maintains a score difference of one run.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score function for this game is </a:t>
                </a:r>
                <a14:m>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=1</m:t>
                    </m:r>
                  </m:oMath>
                </a14:m>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Game 2: increases linearly from 1 to 10 from the beginning of the 6</a:t>
                </a:r>
                <a:r>
                  <a:rPr lang="en-US" baseline="30000" dirty="0"/>
                  <a:t>th</a:t>
                </a:r>
                <a:r>
                  <a:rPr lang="en-US" dirty="0"/>
                  <a:t> inning to the end of the game.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a:t>
                </a:r>
                <a:r>
                  <a:rPr lang="en-US" b="0" baseline="0" dirty="0"/>
                  <a:t> score function is </a:t>
                </a:r>
                <a14:m>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9</m:t>
                        </m:r>
                      </m:num>
                      <m:den>
                        <m:r>
                          <a:rPr lang="en-US" b="0" i="1" smtClean="0">
                            <a:latin typeface="Cambria Math" panose="02040503050406030204" pitchFamily="18" charset="0"/>
                          </a:rPr>
                          <m:t>100</m:t>
                        </m:r>
                      </m:den>
                    </m:f>
                    <m:r>
                      <a:rPr lang="en-US" b="0" i="1" smtClean="0">
                        <a:latin typeface="Cambria Math" panose="02040503050406030204" pitchFamily="18" charset="0"/>
                      </a:rPr>
                      <m:t>𝑡</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41</m:t>
                        </m:r>
                      </m:num>
                      <m:den>
                        <m:r>
                          <a:rPr lang="en-US" b="0" i="1" smtClean="0">
                            <a:latin typeface="Cambria Math" panose="02040503050406030204" pitchFamily="18" charset="0"/>
                          </a:rPr>
                          <m:t>4</m:t>
                        </m:r>
                      </m:den>
                    </m:f>
                  </m:oMath>
                </a14:m>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Game 3: one team is down 10 runs at the beginning of the 6</a:t>
                </a:r>
                <a:r>
                  <a:rPr lang="en-US" baseline="30000" dirty="0"/>
                  <a:t>th</a:t>
                </a:r>
                <a:r>
                  <a:rPr lang="en-US" dirty="0"/>
                  <a:t> inning but comes back to make the score competitive.</a:t>
                </a:r>
              </a:p>
              <a:p>
                <a:r>
                  <a:rPr lang="en-US" dirty="0"/>
                  <a:t>linearly decreasing score function.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latin typeface="+mn-lt"/>
                  </a:rPr>
                  <a:t>Lastly,</a:t>
                </a:r>
                <a:r>
                  <a:rPr lang="en-US" b="0" i="0" baseline="0" dirty="0">
                    <a:latin typeface="+mn-lt"/>
                  </a:rPr>
                  <a:t> the score function for this game is </a:t>
                </a:r>
                <a14:m>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−9</m:t>
                        </m:r>
                      </m:num>
                      <m:den>
                        <m:r>
                          <a:rPr lang="en-US" b="0" i="1" smtClean="0">
                            <a:latin typeface="Cambria Math" panose="02040503050406030204" pitchFamily="18" charset="0"/>
                          </a:rPr>
                          <m:t>100</m:t>
                        </m:r>
                      </m:den>
                    </m:f>
                    <m:r>
                      <a:rPr lang="en-US" b="0" i="1" smtClean="0">
                        <a:latin typeface="Cambria Math" panose="02040503050406030204" pitchFamily="18" charset="0"/>
                      </a:rPr>
                      <m:t>𝑡</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85</m:t>
                        </m:r>
                      </m:num>
                      <m:den>
                        <m:r>
                          <a:rPr lang="en-US" b="0" i="1" smtClean="0">
                            <a:latin typeface="Cambria Math" panose="02040503050406030204" pitchFamily="18" charset="0"/>
                          </a:rPr>
                          <m:t>4</m:t>
                        </m:r>
                      </m:den>
                    </m:f>
                  </m:oMath>
                </a14:m>
                <a:endParaRPr lang="en-US" dirty="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Three games with different score functions: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Game 1: always maintains a score difference of one run.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score function for this game is </a:t>
                </a:r>
                <a:r>
                  <a:rPr lang="en-US" b="0" i="0">
                    <a:latin typeface="Cambria Math" panose="02040503050406030204" pitchFamily="18" charset="0"/>
                  </a:rPr>
                  <a:t>𝑆(𝑡)=1</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Game 2: increases linearly from 1 to 10 from the beginning of the 6</a:t>
                </a:r>
                <a:r>
                  <a:rPr lang="en-US" baseline="30000" dirty="0"/>
                  <a:t>th</a:t>
                </a:r>
                <a:r>
                  <a:rPr lang="en-US" dirty="0"/>
                  <a:t> inning to the end of the game.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a:t>
                </a:r>
                <a:r>
                  <a:rPr lang="en-US" b="0" baseline="0" dirty="0"/>
                  <a:t> score function is </a:t>
                </a:r>
                <a:r>
                  <a:rPr lang="en-US" b="0" i="0">
                    <a:latin typeface="Cambria Math" panose="02040503050406030204" pitchFamily="18" charset="0"/>
                  </a:rPr>
                  <a:t>𝑆(𝑡)=9/100 𝑡−41/4</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Game 3: one team is down 10 runs at the beginning of the 6</a:t>
                </a:r>
                <a:r>
                  <a:rPr lang="en-US" baseline="30000" dirty="0"/>
                  <a:t>th</a:t>
                </a:r>
                <a:r>
                  <a:rPr lang="en-US" dirty="0"/>
                  <a:t> inning but comes back to make the score competitive.</a:t>
                </a:r>
              </a:p>
              <a:p>
                <a:r>
                  <a:rPr lang="en-US" dirty="0"/>
                  <a:t>linearly decreasing score function.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latin typeface="+mn-lt"/>
                  </a:rPr>
                  <a:t>Lastly,</a:t>
                </a:r>
                <a:r>
                  <a:rPr lang="en-US" b="0" i="0" baseline="0" dirty="0">
                    <a:latin typeface="+mn-lt"/>
                  </a:rPr>
                  <a:t> the score function for this game is </a:t>
                </a:r>
                <a:r>
                  <a:rPr lang="en-US" b="0" i="0">
                    <a:latin typeface="Cambria Math" panose="02040503050406030204" pitchFamily="18" charset="0"/>
                  </a:rPr>
                  <a:t>𝑆(𝑡)=(−9)/100 𝑡+85/4</a:t>
                </a:r>
                <a:endParaRPr lang="en-US" dirty="0"/>
              </a:p>
              <a:p>
                <a:endParaRPr lang="en-US" dirty="0"/>
              </a:p>
            </p:txBody>
          </p:sp>
        </mc:Fallback>
      </mc:AlternateContent>
      <p:sp>
        <p:nvSpPr>
          <p:cNvPr id="4" name="Slide Number Placeholder 3"/>
          <p:cNvSpPr>
            <a:spLocks noGrp="1"/>
          </p:cNvSpPr>
          <p:nvPr>
            <p:ph type="sldNum" sz="quarter" idx="5"/>
          </p:nvPr>
        </p:nvSpPr>
        <p:spPr/>
        <p:txBody>
          <a:bodyPr/>
          <a:lstStyle/>
          <a:p>
            <a:fld id="{9E5018DE-DC0D-E647-A277-C2243AA8F356}" type="slidenum">
              <a:rPr lang="en-US" smtClean="0"/>
              <a:t>7</a:t>
            </a:fld>
            <a:endParaRPr lang="en-US"/>
          </a:p>
        </p:txBody>
      </p:sp>
    </p:spTree>
    <p:extLst>
      <p:ext uri="{BB962C8B-B14F-4D97-AF65-F5344CB8AC3E}">
        <p14:creationId xmlns:p14="http://schemas.microsoft.com/office/powerpoint/2010/main" val="3660775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Graph of the game scenarios and how many people have left the games. </a:t>
            </a:r>
          </a:p>
          <a:p>
            <a:endParaRPr lang="en-US" dirty="0"/>
          </a:p>
          <a:p>
            <a:r>
              <a:rPr lang="en-US" dirty="0"/>
              <a:t>As expected, the different score functions lead to differences in the number of people who stay until the end of the game. </a:t>
            </a:r>
          </a:p>
          <a:p>
            <a:r>
              <a:rPr lang="en-US" dirty="0"/>
              <a:t>In Game 1, fewer than 5,000 people had left by the end of the 9</a:t>
            </a:r>
            <a:r>
              <a:rPr lang="en-US" baseline="30000" dirty="0"/>
              <a:t>th</a:t>
            </a:r>
            <a:r>
              <a:rPr lang="en-US" dirty="0"/>
              <a:t> inning, as you can see it is a steady line and people stayed for most of the game.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reasonable because more people would be willing to face the traffic to watch a close game than a blowout, whereas</a:t>
            </a:r>
          </a:p>
          <a:p>
            <a:endParaRPr lang="en-US" dirty="0"/>
          </a:p>
          <a:p>
            <a:r>
              <a:rPr lang="en-US" dirty="0"/>
              <a:t>In Game 2, more than 9,000 people had left for home. Early on the game is interesting so few people leave, but as the game progresses and becomes less interesting people decide to leave. </a:t>
            </a:r>
          </a:p>
          <a:p>
            <a:endParaRPr lang="en-US" dirty="0"/>
          </a:p>
          <a:p>
            <a:r>
              <a:rPr lang="en-US" dirty="0"/>
              <a:t>And lastly, due to the early lead in Game 3, there are more fans that left early in the game than compared to Game 1 and Game 2. </a:t>
            </a:r>
          </a:p>
          <a:p>
            <a:endParaRPr lang="en-US" dirty="0">
              <a:highlight>
                <a:srgbClr val="FFFF00"/>
              </a:highlight>
            </a:endParaRPr>
          </a:p>
          <a:p>
            <a:r>
              <a:rPr lang="en-US" dirty="0">
                <a:highlight>
                  <a:srgbClr val="FFFF00"/>
                </a:highlight>
              </a:rPr>
              <a:t>The intersection in the graph shows the change of events in both Game 2 and Game 3. </a:t>
            </a:r>
          </a:p>
          <a:p>
            <a:endParaRPr lang="en-US" dirty="0"/>
          </a:p>
          <a:p>
            <a:endParaRPr lang="en-US" dirty="0"/>
          </a:p>
        </p:txBody>
      </p:sp>
      <p:sp>
        <p:nvSpPr>
          <p:cNvPr id="4" name="Slide Number Placeholder 3"/>
          <p:cNvSpPr>
            <a:spLocks noGrp="1"/>
          </p:cNvSpPr>
          <p:nvPr>
            <p:ph type="sldNum" sz="quarter" idx="5"/>
          </p:nvPr>
        </p:nvSpPr>
        <p:spPr/>
        <p:txBody>
          <a:bodyPr/>
          <a:lstStyle/>
          <a:p>
            <a:fld id="{9E5018DE-DC0D-E647-A277-C2243AA8F356}" type="slidenum">
              <a:rPr lang="en-US" smtClean="0"/>
              <a:t>8</a:t>
            </a:fld>
            <a:endParaRPr lang="en-US"/>
          </a:p>
        </p:txBody>
      </p:sp>
    </p:spTree>
    <p:extLst>
      <p:ext uri="{BB962C8B-B14F-4D97-AF65-F5344CB8AC3E}">
        <p14:creationId xmlns:p14="http://schemas.microsoft.com/office/powerpoint/2010/main" val="4214102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is the parking lot curve which is shown by a linear equation.</a:t>
            </a:r>
          </a:p>
          <a:p>
            <a:endParaRPr lang="en-US" dirty="0"/>
          </a:p>
          <a:p>
            <a:r>
              <a:rPr lang="en-US" dirty="0"/>
              <a:t>C(t) is the number of people who have left the parking lot at time t.</a:t>
            </a:r>
          </a:p>
          <a:p>
            <a:endParaRPr lang="en-US" dirty="0"/>
          </a:p>
          <a:p>
            <a:r>
              <a:rPr lang="en-US" dirty="0"/>
              <a:t>M is the maximum rate at which cars are able to exit the parking lot</a:t>
            </a:r>
          </a:p>
          <a:p>
            <a:r>
              <a:rPr lang="en-US" dirty="0"/>
              <a:t>	-M is the slope of the line in the graph you will see on the next slide.</a:t>
            </a:r>
          </a:p>
          <a:p>
            <a:r>
              <a:rPr lang="en-US" dirty="0"/>
              <a:t>	- Factors that affect this rate are stoplights and stop signs</a:t>
            </a:r>
          </a:p>
          <a:p>
            <a:endParaRPr lang="en-US" dirty="0"/>
          </a:p>
          <a:p>
            <a:r>
              <a:rPr lang="en-US" dirty="0"/>
              <a:t>They assume this function to be linear since there can only be a certain amount of people leaving the parking lot entrance/ exit. </a:t>
            </a:r>
          </a:p>
          <a:p>
            <a:endParaRPr lang="en-US" dirty="0"/>
          </a:p>
          <a:p>
            <a:r>
              <a:rPr lang="en-US" dirty="0"/>
              <a:t>B is determined by when people start leaving the game and then wait in the parking lot.</a:t>
            </a:r>
          </a:p>
          <a:p>
            <a:endParaRPr lang="en-US" dirty="0"/>
          </a:p>
          <a:p>
            <a:r>
              <a:rPr lang="en-US" dirty="0"/>
              <a:t>Through the data collected from various baseball representatives, it was found that typically 100 cars are able to leave the parking lot per minute. So, considering the assumption that there are only 2 people per car, the maximum rate of departure from the parking lot, m , is 200 people per minute. </a:t>
            </a:r>
          </a:p>
        </p:txBody>
      </p:sp>
      <p:sp>
        <p:nvSpPr>
          <p:cNvPr id="4" name="Slide Number Placeholder 3"/>
          <p:cNvSpPr>
            <a:spLocks noGrp="1"/>
          </p:cNvSpPr>
          <p:nvPr>
            <p:ph type="sldNum" sz="quarter" idx="5"/>
          </p:nvPr>
        </p:nvSpPr>
        <p:spPr/>
        <p:txBody>
          <a:bodyPr/>
          <a:lstStyle/>
          <a:p>
            <a:fld id="{9E5018DE-DC0D-E647-A277-C2243AA8F356}" type="slidenum">
              <a:rPr lang="en-US" smtClean="0"/>
              <a:t>9</a:t>
            </a:fld>
            <a:endParaRPr lang="en-US"/>
          </a:p>
        </p:txBody>
      </p:sp>
    </p:spTree>
    <p:extLst>
      <p:ext uri="{BB962C8B-B14F-4D97-AF65-F5344CB8AC3E}">
        <p14:creationId xmlns:p14="http://schemas.microsoft.com/office/powerpoint/2010/main" val="26830427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10/11/2023</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jpeg"/><Relationship Id="rId7"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EDB80-EED0-B12B-84FD-FB44AEA7C07F}"/>
              </a:ext>
            </a:extLst>
          </p:cNvPr>
          <p:cNvSpPr>
            <a:spLocks noGrp="1"/>
          </p:cNvSpPr>
          <p:nvPr>
            <p:ph type="ctrTitle"/>
          </p:nvPr>
        </p:nvSpPr>
        <p:spPr/>
        <p:txBody>
          <a:bodyPr/>
          <a:lstStyle/>
          <a:p>
            <a:r>
              <a:rPr lang="en-US" dirty="0"/>
              <a:t>Take Me Out To The Ball Game</a:t>
            </a:r>
          </a:p>
        </p:txBody>
      </p:sp>
      <p:sp>
        <p:nvSpPr>
          <p:cNvPr id="3" name="Subtitle 2">
            <a:extLst>
              <a:ext uri="{FF2B5EF4-FFF2-40B4-BE49-F238E27FC236}">
                <a16:creationId xmlns:a16="http://schemas.microsoft.com/office/drawing/2014/main" id="{D3CF96EB-B5B2-B355-908C-B1E4B466812C}"/>
              </a:ext>
            </a:extLst>
          </p:cNvPr>
          <p:cNvSpPr>
            <a:spLocks noGrp="1"/>
          </p:cNvSpPr>
          <p:nvPr>
            <p:ph type="subTitle" idx="1"/>
          </p:nvPr>
        </p:nvSpPr>
        <p:spPr/>
        <p:txBody>
          <a:bodyPr/>
          <a:lstStyle/>
          <a:p>
            <a:r>
              <a:rPr lang="en-US" dirty="0"/>
              <a:t>MA 470</a:t>
            </a:r>
          </a:p>
          <a:p>
            <a:r>
              <a:rPr lang="en-US" dirty="0"/>
              <a:t>Markie Nelson</a:t>
            </a:r>
          </a:p>
        </p:txBody>
      </p:sp>
    </p:spTree>
    <p:extLst>
      <p:ext uri="{BB962C8B-B14F-4D97-AF65-F5344CB8AC3E}">
        <p14:creationId xmlns:p14="http://schemas.microsoft.com/office/powerpoint/2010/main" val="239072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6DEE7-361B-8101-5E3D-26C922D5CFDE}"/>
              </a:ext>
            </a:extLst>
          </p:cNvPr>
          <p:cNvSpPr>
            <a:spLocks noGrp="1"/>
          </p:cNvSpPr>
          <p:nvPr>
            <p:ph type="title"/>
          </p:nvPr>
        </p:nvSpPr>
        <p:spPr/>
        <p:txBody>
          <a:bodyPr/>
          <a:lstStyle/>
          <a:p>
            <a:r>
              <a:rPr lang="en-US" dirty="0"/>
              <a:t>Parking Lot Curve Graph</a:t>
            </a:r>
          </a:p>
        </p:txBody>
      </p:sp>
      <p:pic>
        <p:nvPicPr>
          <p:cNvPr id="5" name="Content Placeholder 4">
            <a:extLst>
              <a:ext uri="{FF2B5EF4-FFF2-40B4-BE49-F238E27FC236}">
                <a16:creationId xmlns:a16="http://schemas.microsoft.com/office/drawing/2014/main" id="{0A8EC0B2-D26E-6C06-75EA-976C27FEB730}"/>
              </a:ext>
            </a:extLst>
          </p:cNvPr>
          <p:cNvPicPr>
            <a:picLocks noGrp="1" noChangeAspect="1"/>
          </p:cNvPicPr>
          <p:nvPr>
            <p:ph idx="1"/>
          </p:nvPr>
        </p:nvPicPr>
        <p:blipFill>
          <a:blip r:embed="rId3"/>
          <a:stretch>
            <a:fillRect/>
          </a:stretch>
        </p:blipFill>
        <p:spPr>
          <a:xfrm>
            <a:off x="2887206" y="2557463"/>
            <a:ext cx="6417588" cy="3317875"/>
          </a:xfrm>
        </p:spPr>
      </p:pic>
    </p:spTree>
    <p:extLst>
      <p:ext uri="{BB962C8B-B14F-4D97-AF65-F5344CB8AC3E}">
        <p14:creationId xmlns:p14="http://schemas.microsoft.com/office/powerpoint/2010/main" val="3805325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9DB3D-6A9C-AC93-E3E6-2E8CD434E6D3}"/>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7669E868-8AC5-14BF-93FA-FE42F94408CA}"/>
              </a:ext>
            </a:extLst>
          </p:cNvPr>
          <p:cNvSpPr>
            <a:spLocks noGrp="1"/>
          </p:cNvSpPr>
          <p:nvPr>
            <p:ph idx="1"/>
          </p:nvPr>
        </p:nvSpPr>
        <p:spPr/>
        <p:txBody>
          <a:bodyPr/>
          <a:lstStyle/>
          <a:p>
            <a:r>
              <a:rPr lang="en-US" dirty="0"/>
              <a:t>Increasing or decreasing the value of frustration due to waiting in the stadium has little or no effect on the departure time of a spectator from the stadium. </a:t>
            </a:r>
          </a:p>
          <a:p>
            <a:endParaRPr lang="en-US" dirty="0"/>
          </a:p>
          <a:p>
            <a:r>
              <a:rPr lang="en-US" dirty="0"/>
              <a:t>So, next time you attend a baseball game don’t worry about when you should leave, and just enjoy the entire game. </a:t>
            </a:r>
          </a:p>
        </p:txBody>
      </p:sp>
    </p:spTree>
    <p:extLst>
      <p:ext uri="{BB962C8B-B14F-4D97-AF65-F5344CB8AC3E}">
        <p14:creationId xmlns:p14="http://schemas.microsoft.com/office/powerpoint/2010/main" val="1458909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3AF4A-2ACB-83DE-C2CA-8CDA2A06A942}"/>
              </a:ext>
            </a:extLst>
          </p:cNvPr>
          <p:cNvSpPr>
            <a:spLocks noGrp="1"/>
          </p:cNvSpPr>
          <p:nvPr>
            <p:ph type="title"/>
          </p:nvPr>
        </p:nvSpPr>
        <p:spPr/>
        <p:txBody>
          <a:bodyPr/>
          <a:lstStyle/>
          <a:p>
            <a:r>
              <a:rPr lang="en-US" dirty="0"/>
              <a:t>Future Works</a:t>
            </a:r>
          </a:p>
        </p:txBody>
      </p:sp>
      <p:sp>
        <p:nvSpPr>
          <p:cNvPr id="3" name="Content Placeholder 2">
            <a:extLst>
              <a:ext uri="{FF2B5EF4-FFF2-40B4-BE49-F238E27FC236}">
                <a16:creationId xmlns:a16="http://schemas.microsoft.com/office/drawing/2014/main" id="{972004AA-F5D2-BD5F-755E-DCF8ABC5F720}"/>
              </a:ext>
            </a:extLst>
          </p:cNvPr>
          <p:cNvSpPr>
            <a:spLocks noGrp="1"/>
          </p:cNvSpPr>
          <p:nvPr>
            <p:ph idx="1"/>
          </p:nvPr>
        </p:nvSpPr>
        <p:spPr/>
        <p:txBody>
          <a:bodyPr/>
          <a:lstStyle/>
          <a:p>
            <a:r>
              <a:rPr lang="en-US" dirty="0"/>
              <a:t>Consider trying this with other sports and seeing how that information correlates. </a:t>
            </a:r>
          </a:p>
          <a:p>
            <a:r>
              <a:rPr lang="en-US" dirty="0"/>
              <a:t>Trying not to have so many assumptions, so this could be considered as a more realistic model. </a:t>
            </a:r>
          </a:p>
          <a:p>
            <a:r>
              <a:rPr lang="en-US" dirty="0"/>
              <a:t>Doing this model again, but with more recent information.</a:t>
            </a:r>
          </a:p>
          <a:p>
            <a:endParaRPr lang="en-US" dirty="0"/>
          </a:p>
          <a:p>
            <a:endParaRPr lang="en-US" dirty="0"/>
          </a:p>
        </p:txBody>
      </p:sp>
    </p:spTree>
    <p:extLst>
      <p:ext uri="{BB962C8B-B14F-4D97-AF65-F5344CB8AC3E}">
        <p14:creationId xmlns:p14="http://schemas.microsoft.com/office/powerpoint/2010/main" val="3386136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2B747-6D19-5294-944E-757814BBBFB7}"/>
              </a:ext>
            </a:extLst>
          </p:cNvPr>
          <p:cNvSpPr>
            <a:spLocks noGrp="1"/>
          </p:cNvSpPr>
          <p:nvPr>
            <p:ph type="title"/>
          </p:nvPr>
        </p:nvSpPr>
        <p:spPr/>
        <p:txBody>
          <a:bodyPr/>
          <a:lstStyle/>
          <a:p>
            <a:r>
              <a:rPr lang="en-US" dirty="0"/>
              <a:t>References </a:t>
            </a:r>
          </a:p>
        </p:txBody>
      </p:sp>
      <p:sp>
        <p:nvSpPr>
          <p:cNvPr id="3" name="Content Placeholder 2">
            <a:extLst>
              <a:ext uri="{FF2B5EF4-FFF2-40B4-BE49-F238E27FC236}">
                <a16:creationId xmlns:a16="http://schemas.microsoft.com/office/drawing/2014/main" id="{081A8EBE-CD78-856E-7303-266057360F19}"/>
              </a:ext>
            </a:extLst>
          </p:cNvPr>
          <p:cNvSpPr>
            <a:spLocks noGrp="1"/>
          </p:cNvSpPr>
          <p:nvPr>
            <p:ph idx="1"/>
          </p:nvPr>
        </p:nvSpPr>
        <p:spPr/>
        <p:txBody>
          <a:bodyPr/>
          <a:lstStyle/>
          <a:p>
            <a:r>
              <a:rPr lang="en-US" sz="1800" dirty="0">
                <a:effectLst/>
                <a:latin typeface="Roboto" panose="02000000000000000000" pitchFamily="2" charset="0"/>
              </a:rPr>
              <a:t>Alleman, Brandon; Cortez, Michael; McKinnon, Katie; and </a:t>
            </a:r>
            <a:r>
              <a:rPr lang="en-US" sz="1800" dirty="0" err="1">
                <a:effectLst/>
                <a:latin typeface="Roboto" panose="02000000000000000000" pitchFamily="2" charset="0"/>
              </a:rPr>
              <a:t>Monville</a:t>
            </a:r>
            <a:r>
              <a:rPr lang="en-US" sz="1800" dirty="0">
                <a:effectLst/>
                <a:latin typeface="Roboto" panose="02000000000000000000" pitchFamily="2" charset="0"/>
              </a:rPr>
              <a:t>, Ann (2003) "Take Me Out to/of the Ball Game," Rose-</a:t>
            </a:r>
            <a:r>
              <a:rPr lang="en-US" sz="1800" dirty="0" err="1">
                <a:effectLst/>
                <a:latin typeface="Roboto" panose="02000000000000000000" pitchFamily="2" charset="0"/>
              </a:rPr>
              <a:t>Hulman</a:t>
            </a:r>
            <a:r>
              <a:rPr lang="en-US" sz="1800" dirty="0">
                <a:effectLst/>
                <a:latin typeface="Roboto" panose="02000000000000000000" pitchFamily="2" charset="0"/>
              </a:rPr>
              <a:t> Undergraduate Mathematics Journal: Vol. 4 : </a:t>
            </a:r>
            <a:r>
              <a:rPr lang="en-US" sz="1800" dirty="0" err="1">
                <a:effectLst/>
                <a:latin typeface="Roboto" panose="02000000000000000000" pitchFamily="2" charset="0"/>
              </a:rPr>
              <a:t>Iss</a:t>
            </a:r>
            <a:r>
              <a:rPr lang="en-US" sz="1800" dirty="0">
                <a:effectLst/>
                <a:latin typeface="Roboto" panose="02000000000000000000" pitchFamily="2" charset="0"/>
              </a:rPr>
              <a:t>. 2 , Article 3. </a:t>
            </a:r>
          </a:p>
          <a:p>
            <a:endParaRPr lang="en-US" sz="1800" dirty="0">
              <a:latin typeface="Roboto" panose="02000000000000000000" pitchFamily="2" charset="0"/>
            </a:endParaRPr>
          </a:p>
          <a:p>
            <a:endParaRPr lang="en-US" dirty="0"/>
          </a:p>
        </p:txBody>
      </p:sp>
    </p:spTree>
    <p:extLst>
      <p:ext uri="{BB962C8B-B14F-4D97-AF65-F5344CB8AC3E}">
        <p14:creationId xmlns:p14="http://schemas.microsoft.com/office/powerpoint/2010/main" val="440462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A2AAA7B-DD5A-486B-B28F-F195883153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3DB99B21-A649-42D2-BB86-486C2E73A08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6" name="Picture 25">
              <a:extLst>
                <a:ext uri="{FF2B5EF4-FFF2-40B4-BE49-F238E27FC236}">
                  <a16:creationId xmlns:a16="http://schemas.microsoft.com/office/drawing/2014/main" id="{4A631EEB-EF96-4032-8B47-62220C1316EB}"/>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7" name="Rectangle 26">
              <a:extLst>
                <a:ext uri="{FF2B5EF4-FFF2-40B4-BE49-F238E27FC236}">
                  <a16:creationId xmlns:a16="http://schemas.microsoft.com/office/drawing/2014/main" id="{90B37569-6E3D-4B34-AD3E-0FC79D7CB9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28" name="Picture 27">
              <a:extLst>
                <a:ext uri="{FF2B5EF4-FFF2-40B4-BE49-F238E27FC236}">
                  <a16:creationId xmlns:a16="http://schemas.microsoft.com/office/drawing/2014/main" id="{A3A0A741-DE46-43B7-A732-2C6D71E7B115}"/>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9" name="Picture 28">
              <a:extLst>
                <a:ext uri="{FF2B5EF4-FFF2-40B4-BE49-F238E27FC236}">
                  <a16:creationId xmlns:a16="http://schemas.microsoft.com/office/drawing/2014/main" id="{3FB4AD13-112F-436E-9596-F7557110C0D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CD99B3A0-8BFE-4A88-A021-66D181C88FA9}"/>
              </a:ext>
            </a:extLst>
          </p:cNvPr>
          <p:cNvSpPr>
            <a:spLocks noGrp="1"/>
          </p:cNvSpPr>
          <p:nvPr>
            <p:ph type="title"/>
          </p:nvPr>
        </p:nvSpPr>
        <p:spPr>
          <a:xfrm>
            <a:off x="1180101" y="982132"/>
            <a:ext cx="6354633" cy="1303867"/>
          </a:xfrm>
        </p:spPr>
        <p:txBody>
          <a:bodyPr>
            <a:normAutofit/>
          </a:bodyPr>
          <a:lstStyle/>
          <a:p>
            <a:r>
              <a:rPr lang="en-US" dirty="0"/>
              <a:t>Why?</a:t>
            </a:r>
          </a:p>
        </p:txBody>
      </p:sp>
      <p:cxnSp>
        <p:nvCxnSpPr>
          <p:cNvPr id="31" name="Straight Connector 30">
            <a:extLst>
              <a:ext uri="{FF2B5EF4-FFF2-40B4-BE49-F238E27FC236}">
                <a16:creationId xmlns:a16="http://schemas.microsoft.com/office/drawing/2014/main" id="{496D98D9-A8AD-432E-BD4E-FF80012442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77057" y="2400639"/>
            <a:ext cx="5760720"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18F20063-9CB2-C971-A6EB-18044E37B7A8}"/>
              </a:ext>
            </a:extLst>
          </p:cNvPr>
          <p:cNvSpPr>
            <a:spLocks noGrp="1"/>
          </p:cNvSpPr>
          <p:nvPr>
            <p:ph idx="1"/>
          </p:nvPr>
        </p:nvSpPr>
        <p:spPr>
          <a:xfrm>
            <a:off x="1167385" y="2556932"/>
            <a:ext cx="6380065" cy="3318936"/>
          </a:xfrm>
        </p:spPr>
        <p:txBody>
          <a:bodyPr>
            <a:normAutofit/>
          </a:bodyPr>
          <a:lstStyle/>
          <a:p>
            <a:pPr marL="0" indent="0">
              <a:buNone/>
            </a:pPr>
            <a:r>
              <a:rPr lang="en-US" dirty="0"/>
              <a:t>Not everyone loves baseball games, but everyone hates having to wait. </a:t>
            </a:r>
          </a:p>
          <a:p>
            <a:pPr marL="0" indent="0">
              <a:buNone/>
            </a:pPr>
            <a:r>
              <a:rPr lang="en-US" dirty="0"/>
              <a:t>So, finding your optimal time to leave a baseball game and achieve your maximum enjoyment was the intention of this paper. </a:t>
            </a:r>
          </a:p>
        </p:txBody>
      </p:sp>
      <p:pic>
        <p:nvPicPr>
          <p:cNvPr id="6" name="Picture 5" descr="A baseball on a dirt field&#10;&#10;Description automatically generated">
            <a:extLst>
              <a:ext uri="{FF2B5EF4-FFF2-40B4-BE49-F238E27FC236}">
                <a16:creationId xmlns:a16="http://schemas.microsoft.com/office/drawing/2014/main" id="{00D890CB-56FA-C24B-B870-9D29D9FA5D70}"/>
              </a:ext>
            </a:extLst>
          </p:cNvPr>
          <p:cNvPicPr>
            <a:picLocks noChangeAspect="1"/>
          </p:cNvPicPr>
          <p:nvPr/>
        </p:nvPicPr>
        <p:blipFill rotWithShape="1">
          <a:blip r:embed="rId6"/>
          <a:srcRect r="8575" b="4"/>
          <a:stretch/>
        </p:blipFill>
        <p:spPr>
          <a:xfrm>
            <a:off x="8137325" y="1158024"/>
            <a:ext cx="2839277" cy="2066544"/>
          </a:xfrm>
          <a:prstGeom prst="rect">
            <a:avLst/>
          </a:prstGeom>
          <a:ln w="57150" cmpd="thickThin">
            <a:solidFill>
              <a:schemeClr val="tx1">
                <a:lumMod val="50000"/>
                <a:lumOff val="50000"/>
              </a:schemeClr>
            </a:solidFill>
            <a:miter lim="800000"/>
          </a:ln>
        </p:spPr>
      </p:pic>
      <p:pic>
        <p:nvPicPr>
          <p:cNvPr id="5" name="Picture 4" descr="A baseball player swinging his bat&#10;&#10;Description automatically generated">
            <a:extLst>
              <a:ext uri="{FF2B5EF4-FFF2-40B4-BE49-F238E27FC236}">
                <a16:creationId xmlns:a16="http://schemas.microsoft.com/office/drawing/2014/main" id="{486CD8B1-CAC8-B372-1B72-EA379C601DE1}"/>
              </a:ext>
            </a:extLst>
          </p:cNvPr>
          <p:cNvPicPr>
            <a:picLocks noChangeAspect="1"/>
          </p:cNvPicPr>
          <p:nvPr/>
        </p:nvPicPr>
        <p:blipFill rotWithShape="1">
          <a:blip r:embed="rId7"/>
          <a:srcRect t="2957" r="1" b="1"/>
          <a:stretch/>
        </p:blipFill>
        <p:spPr>
          <a:xfrm>
            <a:off x="8135453" y="3631646"/>
            <a:ext cx="2843021" cy="2066544"/>
          </a:xfrm>
          <a:prstGeom prst="rect">
            <a:avLst/>
          </a:prstGeom>
          <a:ln w="57150" cmpd="thickThin">
            <a:solidFill>
              <a:schemeClr val="tx1">
                <a:lumMod val="50000"/>
                <a:lumOff val="50000"/>
              </a:schemeClr>
            </a:solidFill>
            <a:miter lim="800000"/>
          </a:ln>
        </p:spPr>
      </p:pic>
    </p:spTree>
    <p:extLst>
      <p:ext uri="{BB962C8B-B14F-4D97-AF65-F5344CB8AC3E}">
        <p14:creationId xmlns:p14="http://schemas.microsoft.com/office/powerpoint/2010/main" val="2337366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53E67-5308-7829-5430-E3352BBAFBDE}"/>
              </a:ext>
            </a:extLst>
          </p:cNvPr>
          <p:cNvSpPr>
            <a:spLocks noGrp="1"/>
          </p:cNvSpPr>
          <p:nvPr>
            <p:ph type="title"/>
          </p:nvPr>
        </p:nvSpPr>
        <p:spPr/>
        <p:txBody>
          <a:bodyPr/>
          <a:lstStyle/>
          <a:p>
            <a:r>
              <a:rPr lang="en-US" dirty="0"/>
              <a:t>Problem</a:t>
            </a:r>
          </a:p>
        </p:txBody>
      </p:sp>
      <p:sp>
        <p:nvSpPr>
          <p:cNvPr id="3" name="Content Placeholder 2">
            <a:extLst>
              <a:ext uri="{FF2B5EF4-FFF2-40B4-BE49-F238E27FC236}">
                <a16:creationId xmlns:a16="http://schemas.microsoft.com/office/drawing/2014/main" id="{85C00933-65AA-DCE9-7B08-2AE0DF084BD0}"/>
              </a:ext>
            </a:extLst>
          </p:cNvPr>
          <p:cNvSpPr>
            <a:spLocks noGrp="1"/>
          </p:cNvSpPr>
          <p:nvPr>
            <p:ph idx="1"/>
          </p:nvPr>
        </p:nvSpPr>
        <p:spPr/>
        <p:txBody>
          <a:bodyPr>
            <a:normAutofit/>
          </a:bodyPr>
          <a:lstStyle/>
          <a:p>
            <a:r>
              <a:rPr lang="en-US" sz="2800" dirty="0"/>
              <a:t>When is the best time to leave a baseball game so a spectator can achieve maximum enjoyment?</a:t>
            </a:r>
          </a:p>
          <a:p>
            <a:r>
              <a:rPr lang="en-US" sz="2800" dirty="0"/>
              <a:t>Two factors are considered: </a:t>
            </a:r>
          </a:p>
          <a:p>
            <a:pPr lvl="1"/>
            <a:r>
              <a:rPr lang="en-US" sz="2400" dirty="0"/>
              <a:t>Enjoyment of all the sights, sounds, and smells of the game.</a:t>
            </a:r>
          </a:p>
          <a:p>
            <a:pPr lvl="1"/>
            <a:r>
              <a:rPr lang="en-US" sz="2400" dirty="0"/>
              <a:t>The frustration of waiting in the stadium and in the parking lot after the game has ended. </a:t>
            </a:r>
          </a:p>
        </p:txBody>
      </p:sp>
    </p:spTree>
    <p:extLst>
      <p:ext uri="{BB962C8B-B14F-4D97-AF65-F5344CB8AC3E}">
        <p14:creationId xmlns:p14="http://schemas.microsoft.com/office/powerpoint/2010/main" val="617103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F0D37-680F-5756-75D0-758768E2C43D}"/>
              </a:ext>
            </a:extLst>
          </p:cNvPr>
          <p:cNvSpPr>
            <a:spLocks noGrp="1"/>
          </p:cNvSpPr>
          <p:nvPr>
            <p:ph type="title"/>
          </p:nvPr>
        </p:nvSpPr>
        <p:spPr/>
        <p:txBody>
          <a:bodyPr/>
          <a:lstStyle/>
          <a:p>
            <a:r>
              <a:rPr lang="en-US" dirty="0"/>
              <a:t>Assumptions</a:t>
            </a:r>
          </a:p>
        </p:txBody>
      </p:sp>
      <p:sp>
        <p:nvSpPr>
          <p:cNvPr id="3" name="Content Placeholder 2">
            <a:extLst>
              <a:ext uri="{FF2B5EF4-FFF2-40B4-BE49-F238E27FC236}">
                <a16:creationId xmlns:a16="http://schemas.microsoft.com/office/drawing/2014/main" id="{BEBAA39D-3BA7-17FD-73A5-641A7BB63E40}"/>
              </a:ext>
            </a:extLst>
          </p:cNvPr>
          <p:cNvSpPr>
            <a:spLocks noGrp="1"/>
          </p:cNvSpPr>
          <p:nvPr>
            <p:ph idx="1"/>
          </p:nvPr>
        </p:nvSpPr>
        <p:spPr/>
        <p:txBody>
          <a:bodyPr/>
          <a:lstStyle/>
          <a:p>
            <a:r>
              <a:rPr lang="en-US" dirty="0"/>
              <a:t>Each inning will last 25 minutes</a:t>
            </a:r>
          </a:p>
          <a:p>
            <a:r>
              <a:rPr lang="en-US" dirty="0"/>
              <a:t>Assumed that the game will not end early due to weather or other extraneous circumstances</a:t>
            </a:r>
          </a:p>
          <a:p>
            <a:r>
              <a:rPr lang="en-US" dirty="0"/>
              <a:t>The game will not go into extra innings due to a tie</a:t>
            </a:r>
          </a:p>
          <a:p>
            <a:r>
              <a:rPr lang="en-US" dirty="0"/>
              <a:t>The 9-inning game will last 225 minutes </a:t>
            </a:r>
          </a:p>
          <a:p>
            <a:r>
              <a:rPr lang="en-US" dirty="0"/>
              <a:t>Everyone arrives in a vehicle </a:t>
            </a:r>
          </a:p>
          <a:p>
            <a:endParaRPr lang="en-US" dirty="0"/>
          </a:p>
          <a:p>
            <a:endParaRPr lang="en-US" dirty="0"/>
          </a:p>
        </p:txBody>
      </p:sp>
    </p:spTree>
    <p:extLst>
      <p:ext uri="{BB962C8B-B14F-4D97-AF65-F5344CB8AC3E}">
        <p14:creationId xmlns:p14="http://schemas.microsoft.com/office/powerpoint/2010/main" val="242275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8BA89-9590-5A93-73DF-E64D91A563C5}"/>
              </a:ext>
            </a:extLst>
          </p:cNvPr>
          <p:cNvSpPr>
            <a:spLocks noGrp="1"/>
          </p:cNvSpPr>
          <p:nvPr>
            <p:ph type="title"/>
          </p:nvPr>
        </p:nvSpPr>
        <p:spPr/>
        <p:txBody>
          <a:bodyPr/>
          <a:lstStyle/>
          <a:p>
            <a:r>
              <a:rPr lang="en-US" dirty="0"/>
              <a:t>Assumptions Continued</a:t>
            </a:r>
          </a:p>
        </p:txBody>
      </p:sp>
      <p:sp>
        <p:nvSpPr>
          <p:cNvPr id="3" name="Content Placeholder 2">
            <a:extLst>
              <a:ext uri="{FF2B5EF4-FFF2-40B4-BE49-F238E27FC236}">
                <a16:creationId xmlns:a16="http://schemas.microsoft.com/office/drawing/2014/main" id="{869B0BF9-9571-83F1-5D67-F387334457AD}"/>
              </a:ext>
            </a:extLst>
          </p:cNvPr>
          <p:cNvSpPr>
            <a:spLocks noGrp="1"/>
          </p:cNvSpPr>
          <p:nvPr>
            <p:ph idx="1"/>
          </p:nvPr>
        </p:nvSpPr>
        <p:spPr/>
        <p:txBody>
          <a:bodyPr>
            <a:normAutofit lnSpcReduction="10000"/>
          </a:bodyPr>
          <a:lstStyle/>
          <a:p>
            <a:r>
              <a:rPr lang="en-US" dirty="0"/>
              <a:t>Two spectators per car</a:t>
            </a:r>
          </a:p>
          <a:p>
            <a:r>
              <a:rPr lang="en-US" dirty="0"/>
              <a:t>No one will leave before the top of the 6</a:t>
            </a:r>
            <a:r>
              <a:rPr lang="en-US" baseline="30000" dirty="0"/>
              <a:t>th</a:t>
            </a:r>
            <a:r>
              <a:rPr lang="en-US" dirty="0"/>
              <a:t> inning</a:t>
            </a:r>
          </a:p>
          <a:p>
            <a:r>
              <a:rPr lang="en-US" dirty="0"/>
              <a:t>The stadium will be nearly empty 45-60 minutes after the game has ended</a:t>
            </a:r>
          </a:p>
          <a:p>
            <a:r>
              <a:rPr lang="en-US" dirty="0"/>
              <a:t>Spectators can get to their vehicles as quickly as they wish (No lag time)</a:t>
            </a:r>
          </a:p>
          <a:p>
            <a:r>
              <a:rPr lang="en-US" dirty="0"/>
              <a:t>The frustration of waiting in the parking lot, the frustration of waiting in the stadium, and the enjoyment from watching the game will not be of the same magnitude</a:t>
            </a:r>
          </a:p>
          <a:p>
            <a:endParaRPr lang="en-US" dirty="0"/>
          </a:p>
          <a:p>
            <a:endParaRPr lang="en-US" dirty="0"/>
          </a:p>
        </p:txBody>
      </p:sp>
    </p:spTree>
    <p:extLst>
      <p:ext uri="{BB962C8B-B14F-4D97-AF65-F5344CB8AC3E}">
        <p14:creationId xmlns:p14="http://schemas.microsoft.com/office/powerpoint/2010/main" val="874677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572F6A24-139E-4EB5-86D2-431F42EF8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3963AE85-BE5D-4975-BACF-DDDCC9C2ACD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7" name="Picture 26">
              <a:extLst>
                <a:ext uri="{FF2B5EF4-FFF2-40B4-BE49-F238E27FC236}">
                  <a16:creationId xmlns:a16="http://schemas.microsoft.com/office/drawing/2014/main" id="{1E7751F0-16BF-4A9D-B778-5D46B92B4470}"/>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8" name="Rectangle 27">
              <a:extLst>
                <a:ext uri="{FF2B5EF4-FFF2-40B4-BE49-F238E27FC236}">
                  <a16:creationId xmlns:a16="http://schemas.microsoft.com/office/drawing/2014/main" id="{1D755924-121A-47AA-8613-995D4108BC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29" name="Picture 28">
              <a:extLst>
                <a:ext uri="{FF2B5EF4-FFF2-40B4-BE49-F238E27FC236}">
                  <a16:creationId xmlns:a16="http://schemas.microsoft.com/office/drawing/2014/main" id="{B4D2AFDA-19BE-4455-830E-1541E5D7BAE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30" name="Picture 29">
              <a:extLst>
                <a:ext uri="{FF2B5EF4-FFF2-40B4-BE49-F238E27FC236}">
                  <a16:creationId xmlns:a16="http://schemas.microsoft.com/office/drawing/2014/main" id="{0FB15EBF-E414-4E00-87E7-700A78A60F6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200E249A-0900-5354-679A-9C84A38AC7D1}"/>
              </a:ext>
            </a:extLst>
          </p:cNvPr>
          <p:cNvSpPr>
            <a:spLocks noGrp="1"/>
          </p:cNvSpPr>
          <p:nvPr>
            <p:ph type="title"/>
          </p:nvPr>
        </p:nvSpPr>
        <p:spPr>
          <a:xfrm>
            <a:off x="6094412" y="982132"/>
            <a:ext cx="4802185" cy="1303867"/>
          </a:xfrm>
        </p:spPr>
        <p:txBody>
          <a:bodyPr>
            <a:normAutofit/>
          </a:bodyPr>
          <a:lstStyle/>
          <a:p>
            <a:r>
              <a:rPr lang="en-US" dirty="0"/>
              <a:t>Stadium Curve</a:t>
            </a:r>
          </a:p>
        </p:txBody>
      </p:sp>
      <p:sp>
        <p:nvSpPr>
          <p:cNvPr id="32" name="Rectangle 31">
            <a:extLst>
              <a:ext uri="{FF2B5EF4-FFF2-40B4-BE49-F238E27FC236}">
                <a16:creationId xmlns:a16="http://schemas.microsoft.com/office/drawing/2014/main" id="{C9DA5B05-DD14-4860-AC45-02A8D2EE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4517009"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48D9053-D4B7-AC7C-2AAC-CEA010BEFDCE}"/>
              </a:ext>
            </a:extLst>
          </p:cNvPr>
          <p:cNvPicPr>
            <a:picLocks noChangeAspect="1"/>
          </p:cNvPicPr>
          <p:nvPr/>
        </p:nvPicPr>
        <p:blipFill rotWithShape="1">
          <a:blip r:embed="rId6"/>
          <a:srcRect l="22798" r="20689" b="-1"/>
          <a:stretch/>
        </p:blipFill>
        <p:spPr>
          <a:xfrm>
            <a:off x="1246135" y="1237849"/>
            <a:ext cx="4240264" cy="4220554"/>
          </a:xfrm>
          <a:prstGeom prst="rect">
            <a:avLst/>
          </a:prstGeom>
        </p:spPr>
      </p:pic>
      <p:cxnSp>
        <p:nvCxnSpPr>
          <p:cNvPr id="34" name="Straight Connector 33">
            <a:extLst>
              <a:ext uri="{FF2B5EF4-FFF2-40B4-BE49-F238E27FC236}">
                <a16:creationId xmlns:a16="http://schemas.microsoft.com/office/drawing/2014/main" id="{36BE37AC-AD36-4C42-9B8C-C5500F4E7C6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4412" y="2400639"/>
            <a:ext cx="4802185" cy="0"/>
          </a:xfrm>
          <a:prstGeom prst="line">
            <a:avLst/>
          </a:prstGeom>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02DCDC5-EF46-CF5A-293C-F28648BB0098}"/>
                  </a:ext>
                </a:extLst>
              </p:cNvPr>
              <p:cNvSpPr>
                <a:spLocks noGrp="1"/>
              </p:cNvSpPr>
              <p:nvPr>
                <p:ph idx="1"/>
              </p:nvPr>
            </p:nvSpPr>
            <p:spPr>
              <a:xfrm>
                <a:off x="6094411" y="2556931"/>
                <a:ext cx="5004945" cy="3575853"/>
              </a:xfrm>
            </p:spPr>
            <p:txBody>
              <a:bodyPr>
                <a:normAutofit/>
              </a:bodyPr>
              <a:lstStyle/>
              <a:p>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𝑑𝑃</m:t>
                        </m:r>
                      </m:num>
                      <m:den>
                        <m:r>
                          <a:rPr lang="en-US" sz="2800" b="0" i="1" smtClean="0">
                            <a:latin typeface="Cambria Math" panose="02040503050406030204" pitchFamily="18" charset="0"/>
                          </a:rPr>
                          <m:t>𝑑𝑡</m:t>
                        </m:r>
                      </m:den>
                    </m:f>
                    <m:r>
                      <a:rPr lang="en-US" sz="2800" b="0" i="1" smtClean="0">
                        <a:latin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𝛽</m:t>
                    </m:r>
                    <m:r>
                      <a:rPr lang="en-US" sz="2800" b="0" i="1" smtClean="0">
                        <a:latin typeface="Cambria Math" panose="02040503050406030204" pitchFamily="18" charset="0"/>
                        <a:ea typeface="Cambria Math" panose="02040503050406030204" pitchFamily="18" charset="0"/>
                      </a:rPr>
                      <m:t>𝑃</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𝑡</m:t>
                        </m:r>
                      </m:e>
                    </m:d>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𝐾</m:t>
                        </m:r>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𝑃</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𝑡</m:t>
                            </m:r>
                          </m:e>
                        </m:d>
                      </m:e>
                    </m:d>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𝑡</m:t>
                        </m:r>
                      </m:e>
                      <m:sup>
                        <m:r>
                          <a:rPr lang="en-US" sz="2800" b="0" i="1" smtClean="0">
                            <a:latin typeface="Cambria Math" panose="02040503050406030204" pitchFamily="18" charset="0"/>
                            <a:ea typeface="Cambria Math" panose="02040503050406030204" pitchFamily="18" charset="0"/>
                          </a:rPr>
                          <m:t>𝛼</m:t>
                        </m:r>
                      </m:sup>
                    </m:sSup>
                    <m:r>
                      <a:rPr lang="en-US" sz="2800" b="0" i="1" smtClean="0">
                        <a:latin typeface="Cambria Math" panose="02040503050406030204" pitchFamily="18" charset="0"/>
                        <a:ea typeface="Cambria Math" panose="02040503050406030204" pitchFamily="18" charset="0"/>
                      </a:rPr>
                      <m:t>𝑅</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𝑆</m:t>
                        </m:r>
                      </m:e>
                    </m:d>
                  </m:oMath>
                </a14:m>
                <a:endParaRPr lang="en-US" sz="2800" b="0" dirty="0">
                  <a:ea typeface="Cambria Math" panose="02040503050406030204" pitchFamily="18" charset="0"/>
                </a:endParaRPr>
              </a:p>
              <a:p>
                <a:endParaRPr lang="en-US" sz="2800" dirty="0"/>
              </a:p>
              <a:p>
                <a14:m>
                  <m:oMath xmlns:m="http://schemas.openxmlformats.org/officeDocument/2006/math">
                    <m:r>
                      <a:rPr lang="en-US" sz="2800" b="0" i="1" smtClean="0">
                        <a:latin typeface="Cambria Math" panose="02040503050406030204" pitchFamily="18" charset="0"/>
                      </a:rPr>
                      <m:t>𝑃</m:t>
                    </m:r>
                    <m:d>
                      <m:dPr>
                        <m:ctrlPr>
                          <a:rPr lang="en-US" sz="2800" b="0" i="1" smtClean="0">
                            <a:latin typeface="Cambria Math" panose="02040503050406030204" pitchFamily="18" charset="0"/>
                          </a:rPr>
                        </m:ctrlPr>
                      </m:dPr>
                      <m:e>
                        <m:r>
                          <a:rPr lang="en-US" sz="2800" b="0" i="1" smtClean="0">
                            <a:latin typeface="Cambria Math" panose="02040503050406030204" pitchFamily="18" charset="0"/>
                          </a:rPr>
                          <m:t>𝑡</m:t>
                        </m:r>
                      </m:e>
                    </m: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𝐾</m:t>
                        </m:r>
                      </m:num>
                      <m:den>
                        <m:r>
                          <a:rPr lang="en-US" sz="2800" b="0" i="1" smtClean="0">
                            <a:latin typeface="Cambria Math" panose="02040503050406030204" pitchFamily="18" charset="0"/>
                          </a:rPr>
                          <m:t>1+</m:t>
                        </m:r>
                        <m:r>
                          <a:rPr lang="en-US" sz="2800" b="0" i="1" smtClean="0">
                            <a:latin typeface="Cambria Math" panose="02040503050406030204" pitchFamily="18" charset="0"/>
                          </a:rPr>
                          <m:t>𝐾</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𝑒</m:t>
                            </m:r>
                          </m:e>
                          <m:sup>
                            <m:r>
                              <a:rPr lang="en-US" sz="2800" b="0" i="1" smtClean="0">
                                <a:latin typeface="Cambria Math" panose="02040503050406030204" pitchFamily="18" charset="0"/>
                              </a:rPr>
                              <m:t>−</m:t>
                            </m:r>
                            <m:r>
                              <a:rPr lang="en-US" sz="2800" b="0" i="1" smtClean="0">
                                <a:latin typeface="Cambria Math" panose="02040503050406030204" pitchFamily="18" charset="0"/>
                              </a:rPr>
                              <m:t>𝐾</m:t>
                            </m:r>
                            <m:r>
                              <a:rPr lang="en-US" sz="2800" b="0" i="1" smtClean="0">
                                <a:latin typeface="Cambria Math" panose="02040503050406030204" pitchFamily="18" charset="0"/>
                                <a:ea typeface="Cambria Math" panose="02040503050406030204" pitchFamily="18" charset="0"/>
                              </a:rPr>
                              <m:t>𝛽</m:t>
                            </m:r>
                            <m:nary>
                              <m:naryPr>
                                <m:limLoc m:val="undOvr"/>
                                <m:subHide m:val="on"/>
                                <m:supHide m:val="on"/>
                                <m:ctrlPr>
                                  <a:rPr lang="en-US" sz="2800" b="0" i="1" smtClean="0">
                                    <a:latin typeface="Cambria Math" panose="02040503050406030204" pitchFamily="18" charset="0"/>
                                    <a:ea typeface="Cambria Math" panose="02040503050406030204" pitchFamily="18" charset="0"/>
                                  </a:rPr>
                                </m:ctrlPr>
                              </m:naryPr>
                              <m:sub/>
                              <m:sup/>
                              <m:e>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𝑅</m:t>
                                    </m:r>
                                    <m:d>
                                      <m:dPr>
                                        <m:ctrlPr>
                                          <a:rPr lang="en-US" sz="2800" b="0" i="1" smtClean="0">
                                            <a:latin typeface="Cambria Math" panose="02040503050406030204" pitchFamily="18" charset="0"/>
                                            <a:ea typeface="Cambria Math" panose="02040503050406030204" pitchFamily="18" charset="0"/>
                                          </a:rPr>
                                        </m:ctrlPr>
                                      </m:dPr>
                                      <m:e>
                                        <m:r>
                                          <a:rPr lang="en-US" sz="2800" b="0" i="1" smtClean="0">
                                            <a:latin typeface="Cambria Math" panose="02040503050406030204" pitchFamily="18" charset="0"/>
                                            <a:ea typeface="Cambria Math" panose="02040503050406030204" pitchFamily="18" charset="0"/>
                                          </a:rPr>
                                          <m:t>𝑆</m:t>
                                        </m:r>
                                      </m:e>
                                    </m:d>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𝑡</m:t>
                                        </m:r>
                                      </m:e>
                                      <m:sup>
                                        <m:r>
                                          <a:rPr lang="en-US" sz="2800" b="0" i="1" smtClean="0">
                                            <a:latin typeface="Cambria Math" panose="02040503050406030204" pitchFamily="18" charset="0"/>
                                            <a:ea typeface="Cambria Math" panose="02040503050406030204" pitchFamily="18" charset="0"/>
                                          </a:rPr>
                                          <m:t>𝛼</m:t>
                                        </m:r>
                                      </m:sup>
                                    </m:sSup>
                                  </m:e>
                                </m:d>
                                <m:r>
                                  <a:rPr lang="en-US" sz="2800" b="0" i="1" smtClean="0">
                                    <a:latin typeface="Cambria Math" panose="02040503050406030204" pitchFamily="18" charset="0"/>
                                    <a:ea typeface="Cambria Math" panose="02040503050406030204" pitchFamily="18" charset="0"/>
                                  </a:rPr>
                                  <m:t>ⅆ</m:t>
                                </m:r>
                                <m:r>
                                  <a:rPr lang="en-US" sz="2800" b="0" i="1" smtClean="0">
                                    <a:latin typeface="Cambria Math" panose="02040503050406030204" pitchFamily="18" charset="0"/>
                                    <a:ea typeface="Cambria Math" panose="02040503050406030204" pitchFamily="18" charset="0"/>
                                  </a:rPr>
                                  <m:t>𝑡</m:t>
                                </m:r>
                              </m:e>
                            </m:nary>
                          </m:sup>
                        </m:sSup>
                      </m:den>
                    </m:f>
                  </m:oMath>
                </a14:m>
                <a:r>
                  <a:rPr lang="en-US" sz="2800" dirty="0"/>
                  <a:t> </a:t>
                </a:r>
              </a:p>
            </p:txBody>
          </p:sp>
        </mc:Choice>
        <mc:Fallback xmlns="">
          <p:sp>
            <p:nvSpPr>
              <p:cNvPr id="3" name="Content Placeholder 2">
                <a:extLst>
                  <a:ext uri="{FF2B5EF4-FFF2-40B4-BE49-F238E27FC236}">
                    <a16:creationId xmlns:a16="http://schemas.microsoft.com/office/drawing/2014/main" id="{402DCDC5-EF46-CF5A-293C-F28648BB0098}"/>
                  </a:ext>
                </a:extLst>
              </p:cNvPr>
              <p:cNvSpPr>
                <a:spLocks noGrp="1" noRot="1" noChangeAspect="1" noMove="1" noResize="1" noEditPoints="1" noAdjustHandles="1" noChangeArrowheads="1" noChangeShapeType="1" noTextEdit="1"/>
              </p:cNvSpPr>
              <p:nvPr>
                <p:ph idx="1"/>
              </p:nvPr>
            </p:nvSpPr>
            <p:spPr>
              <a:xfrm>
                <a:off x="6094411" y="2556931"/>
                <a:ext cx="5004945" cy="3575853"/>
              </a:xfrm>
              <a:blipFill>
                <a:blip r:embed="rId7"/>
                <a:stretch>
                  <a:fillRect l="-3038" t="-355"/>
                </a:stretch>
              </a:blipFill>
            </p:spPr>
            <p:txBody>
              <a:bodyPr/>
              <a:lstStyle/>
              <a:p>
                <a:r>
                  <a:rPr lang="en-US">
                    <a:noFill/>
                  </a:rPr>
                  <a:t> </a:t>
                </a:r>
              </a:p>
            </p:txBody>
          </p:sp>
        </mc:Fallback>
      </mc:AlternateContent>
    </p:spTree>
    <p:extLst>
      <p:ext uri="{BB962C8B-B14F-4D97-AF65-F5344CB8AC3E}">
        <p14:creationId xmlns:p14="http://schemas.microsoft.com/office/powerpoint/2010/main" val="1037984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8AF26-7916-DB4D-6EFE-7ECAE0E01FD9}"/>
              </a:ext>
            </a:extLst>
          </p:cNvPr>
          <p:cNvSpPr>
            <a:spLocks noGrp="1"/>
          </p:cNvSpPr>
          <p:nvPr>
            <p:ph type="title"/>
          </p:nvPr>
        </p:nvSpPr>
        <p:spPr/>
        <p:txBody>
          <a:bodyPr/>
          <a:lstStyle/>
          <a:p>
            <a:r>
              <a:rPr lang="en-US" dirty="0"/>
              <a:t>Three Game Scenario</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936C7B5-72FA-E701-8EFA-18086D97CB88}"/>
                  </a:ext>
                </a:extLst>
              </p:cNvPr>
              <p:cNvSpPr>
                <a:spLocks noGrp="1"/>
              </p:cNvSpPr>
              <p:nvPr>
                <p:ph idx="1"/>
              </p:nvPr>
            </p:nvSpPr>
            <p:spPr>
              <a:xfrm>
                <a:off x="1295401" y="2556932"/>
                <a:ext cx="9336205" cy="3625504"/>
              </a:xfrm>
            </p:spPr>
            <p:txBody>
              <a:bodyPr>
                <a:normAutofit/>
              </a:bodyPr>
              <a:lstStyle/>
              <a:p>
                <a:pPr lvl="1"/>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1</m:t>
                        </m:r>
                      </m:sub>
                    </m:sSub>
                  </m:oMath>
                </a14:m>
                <a:r>
                  <a:rPr lang="en-US" dirty="0"/>
                  <a:t>: always maintains a score difference of one run. </a:t>
                </a:r>
              </a:p>
              <a:p>
                <a:pPr lvl="2"/>
                <a14:m>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=1</m:t>
                    </m:r>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2</m:t>
                        </m:r>
                      </m:sub>
                    </m:sSub>
                  </m:oMath>
                </a14:m>
                <a:r>
                  <a:rPr lang="en-US" dirty="0"/>
                  <a:t>: increases linearly from 1 to 10 from the beginning of the 6</a:t>
                </a:r>
                <a:r>
                  <a:rPr lang="en-US" baseline="30000" dirty="0"/>
                  <a:t>th</a:t>
                </a:r>
                <a:r>
                  <a:rPr lang="en-US" dirty="0"/>
                  <a:t> inning to the end of the game. </a:t>
                </a:r>
              </a:p>
              <a:p>
                <a:pPr lvl="2"/>
                <a14:m>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9</m:t>
                        </m:r>
                      </m:num>
                      <m:den>
                        <m:r>
                          <a:rPr lang="en-US" b="0" i="1" smtClean="0">
                            <a:latin typeface="Cambria Math" panose="02040503050406030204" pitchFamily="18" charset="0"/>
                          </a:rPr>
                          <m:t>100</m:t>
                        </m:r>
                      </m:den>
                    </m:f>
                    <m:r>
                      <a:rPr lang="en-US" b="0" i="1" smtClean="0">
                        <a:latin typeface="Cambria Math" panose="02040503050406030204" pitchFamily="18" charset="0"/>
                      </a:rPr>
                      <m:t>𝑡</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41</m:t>
                        </m:r>
                      </m:num>
                      <m:den>
                        <m:r>
                          <a:rPr lang="en-US" b="0" i="1" smtClean="0">
                            <a:latin typeface="Cambria Math" panose="02040503050406030204" pitchFamily="18" charset="0"/>
                          </a:rPr>
                          <m:t>4</m:t>
                        </m:r>
                      </m:den>
                    </m:f>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3</m:t>
                        </m:r>
                      </m:sub>
                    </m:sSub>
                  </m:oMath>
                </a14:m>
                <a:r>
                  <a:rPr lang="en-US" dirty="0"/>
                  <a:t>: one team is down 10 runs at the beginning of the 6</a:t>
                </a:r>
                <a:r>
                  <a:rPr lang="en-US" baseline="30000" dirty="0"/>
                  <a:t>th</a:t>
                </a:r>
                <a:r>
                  <a:rPr lang="en-US" dirty="0"/>
                  <a:t> inning but comes back to make the score competitive.</a:t>
                </a:r>
              </a:p>
              <a:p>
                <a:pPr lvl="2"/>
                <a14:m>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−9</m:t>
                        </m:r>
                      </m:num>
                      <m:den>
                        <m:r>
                          <a:rPr lang="en-US" b="0" i="1" smtClean="0">
                            <a:latin typeface="Cambria Math" panose="02040503050406030204" pitchFamily="18" charset="0"/>
                          </a:rPr>
                          <m:t>100</m:t>
                        </m:r>
                      </m:den>
                    </m:f>
                    <m:r>
                      <a:rPr lang="en-US" b="0" i="1" smtClean="0">
                        <a:latin typeface="Cambria Math" panose="02040503050406030204" pitchFamily="18" charset="0"/>
                      </a:rPr>
                      <m:t>𝑡</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85</m:t>
                        </m:r>
                      </m:num>
                      <m:den>
                        <m:r>
                          <a:rPr lang="en-US" b="0" i="1" smtClean="0">
                            <a:latin typeface="Cambria Math" panose="02040503050406030204" pitchFamily="18" charset="0"/>
                          </a:rPr>
                          <m:t>4</m:t>
                        </m:r>
                      </m:den>
                    </m:f>
                  </m:oMath>
                </a14:m>
                <a:endParaRPr lang="en-US" dirty="0"/>
              </a:p>
            </p:txBody>
          </p:sp>
        </mc:Choice>
        <mc:Fallback xmlns="">
          <p:sp>
            <p:nvSpPr>
              <p:cNvPr id="3" name="Content Placeholder 2">
                <a:extLst>
                  <a:ext uri="{FF2B5EF4-FFF2-40B4-BE49-F238E27FC236}">
                    <a16:creationId xmlns:a16="http://schemas.microsoft.com/office/drawing/2014/main" id="{A936C7B5-72FA-E701-8EFA-18086D97CB88}"/>
                  </a:ext>
                </a:extLst>
              </p:cNvPr>
              <p:cNvSpPr>
                <a:spLocks noGrp="1" noRot="1" noChangeAspect="1" noMove="1" noResize="1" noEditPoints="1" noAdjustHandles="1" noChangeArrowheads="1" noChangeShapeType="1" noTextEdit="1"/>
              </p:cNvSpPr>
              <p:nvPr>
                <p:ph idx="1"/>
              </p:nvPr>
            </p:nvSpPr>
            <p:spPr>
              <a:xfrm>
                <a:off x="1295401" y="2556932"/>
                <a:ext cx="9336205" cy="3625504"/>
              </a:xfrm>
              <a:blipFill>
                <a:blip r:embed="rId3"/>
                <a:stretch>
                  <a:fillRect t="-1748" r="-951"/>
                </a:stretch>
              </a:blipFill>
            </p:spPr>
            <p:txBody>
              <a:bodyPr/>
              <a:lstStyle/>
              <a:p>
                <a:r>
                  <a:rPr lang="en-US">
                    <a:noFill/>
                  </a:rPr>
                  <a:t> </a:t>
                </a:r>
              </a:p>
            </p:txBody>
          </p:sp>
        </mc:Fallback>
      </mc:AlternateContent>
    </p:spTree>
    <p:extLst>
      <p:ext uri="{BB962C8B-B14F-4D97-AF65-F5344CB8AC3E}">
        <p14:creationId xmlns:p14="http://schemas.microsoft.com/office/powerpoint/2010/main" val="577338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2EDB9-2BEE-A4A0-D8AA-D06E903BFF90}"/>
              </a:ext>
            </a:extLst>
          </p:cNvPr>
          <p:cNvSpPr>
            <a:spLocks noGrp="1"/>
          </p:cNvSpPr>
          <p:nvPr>
            <p:ph type="title"/>
          </p:nvPr>
        </p:nvSpPr>
        <p:spPr/>
        <p:txBody>
          <a:bodyPr/>
          <a:lstStyle/>
          <a:p>
            <a:r>
              <a:rPr lang="en-US" dirty="0"/>
              <a:t>Game Scenario Graph</a:t>
            </a:r>
          </a:p>
        </p:txBody>
      </p:sp>
      <p:pic>
        <p:nvPicPr>
          <p:cNvPr id="5" name="Content Placeholder 4" descr="A graph of a number of spectators&#10;&#10;Description automatically generated">
            <a:extLst>
              <a:ext uri="{FF2B5EF4-FFF2-40B4-BE49-F238E27FC236}">
                <a16:creationId xmlns:a16="http://schemas.microsoft.com/office/drawing/2014/main" id="{B3D1BFD7-41A4-826A-3FD9-89BCB337E5D0}"/>
              </a:ext>
            </a:extLst>
          </p:cNvPr>
          <p:cNvPicPr>
            <a:picLocks noGrp="1" noChangeAspect="1"/>
          </p:cNvPicPr>
          <p:nvPr>
            <p:ph idx="1"/>
          </p:nvPr>
        </p:nvPicPr>
        <p:blipFill>
          <a:blip r:embed="rId3"/>
          <a:stretch>
            <a:fillRect/>
          </a:stretch>
        </p:blipFill>
        <p:spPr>
          <a:xfrm>
            <a:off x="3168872" y="2571111"/>
            <a:ext cx="5854256" cy="3488495"/>
          </a:xfrm>
        </p:spPr>
      </p:pic>
    </p:spTree>
    <p:extLst>
      <p:ext uri="{BB962C8B-B14F-4D97-AF65-F5344CB8AC3E}">
        <p14:creationId xmlns:p14="http://schemas.microsoft.com/office/powerpoint/2010/main" val="1567143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35" name="Picture 34">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6" name="Rectangle 35">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37" name="Picture 36">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38" name="Picture 37">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40" name="Straight Connector 39">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12229962" cy="6856214"/>
            <a:chOff x="-15736" y="0"/>
            <a:chExt cx="12229962" cy="6856214"/>
          </a:xfrm>
        </p:grpSpPr>
        <p:pic>
          <p:nvPicPr>
            <p:cNvPr id="45" name="Picture 44">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46" name="Rectangle 45">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47" name="Picture 46">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48" name="Picture 47">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1">
            <a:extLst>
              <a:ext uri="{FF2B5EF4-FFF2-40B4-BE49-F238E27FC236}">
                <a16:creationId xmlns:a16="http://schemas.microsoft.com/office/drawing/2014/main" id="{E7E6CF3A-7D6E-B34C-657A-1EEDBDDC899E}"/>
              </a:ext>
            </a:extLst>
          </p:cNvPr>
          <p:cNvSpPr>
            <a:spLocks noGrp="1"/>
          </p:cNvSpPr>
          <p:nvPr>
            <p:ph type="title"/>
          </p:nvPr>
        </p:nvSpPr>
        <p:spPr>
          <a:xfrm>
            <a:off x="3189996" y="817020"/>
            <a:ext cx="5377196" cy="1007878"/>
          </a:xfrm>
        </p:spPr>
        <p:txBody>
          <a:bodyPr vert="horz" lIns="91440" tIns="45720" rIns="91440" bIns="45720" rtlCol="0" anchor="b">
            <a:normAutofit/>
          </a:bodyPr>
          <a:lstStyle/>
          <a:p>
            <a:r>
              <a:rPr lang="en-US" sz="5400" dirty="0">
                <a:solidFill>
                  <a:srgbClr val="262626"/>
                </a:solidFill>
              </a:rPr>
              <a:t>Parking Lot Curve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4ED5E48-DA02-B552-820B-8328FC666697}"/>
                  </a:ext>
                </a:extLst>
              </p:cNvPr>
              <p:cNvSpPr>
                <a:spLocks noGrp="1"/>
              </p:cNvSpPr>
              <p:nvPr>
                <p:ph idx="1"/>
              </p:nvPr>
            </p:nvSpPr>
            <p:spPr>
              <a:xfrm>
                <a:off x="1312332" y="2857795"/>
                <a:ext cx="4094017" cy="1679620"/>
              </a:xfrm>
            </p:spPr>
            <p:txBody>
              <a:bodyPr vert="horz" lIns="91440" tIns="45720" rIns="91440" bIns="45720" rtlCol="0" anchor="t">
                <a:normAutofit/>
              </a:bodyPr>
              <a:lstStyle/>
              <a:p>
                <a:pPr marL="0" indent="0" algn="ctr">
                  <a:buNone/>
                </a:pPr>
                <a14:m>
                  <m:oMathPara xmlns:m="http://schemas.openxmlformats.org/officeDocument/2006/math">
                    <m:oMathParaPr>
                      <m:jc m:val="centerGroup"/>
                    </m:oMathParaPr>
                    <m:oMath xmlns:m="http://schemas.openxmlformats.org/officeDocument/2006/math">
                      <m:r>
                        <a:rPr lang="en-US" sz="4400" b="0" i="1" kern="1200" cap="none">
                          <a:solidFill>
                            <a:srgbClr val="000000"/>
                          </a:solidFill>
                          <a:effectLst/>
                          <a:latin typeface="Cambria Math" panose="02040503050406030204" pitchFamily="18" charset="0"/>
                          <a:ea typeface="+mn-ea"/>
                          <a:cs typeface="+mn-cs"/>
                        </a:rPr>
                        <m:t>𝐶</m:t>
                      </m:r>
                      <m:d>
                        <m:dPr>
                          <m:ctrlPr>
                            <a:rPr lang="en-US" sz="4400" b="0" i="1" kern="1200" cap="none">
                              <a:solidFill>
                                <a:srgbClr val="000000"/>
                              </a:solidFill>
                              <a:effectLst/>
                              <a:latin typeface="Cambria Math" panose="02040503050406030204" pitchFamily="18" charset="0"/>
                              <a:ea typeface="+mn-ea"/>
                              <a:cs typeface="+mn-cs"/>
                            </a:rPr>
                          </m:ctrlPr>
                        </m:dPr>
                        <m:e>
                          <m:r>
                            <a:rPr lang="en-US" sz="4400" b="0" i="1" kern="1200" cap="none">
                              <a:solidFill>
                                <a:srgbClr val="000000"/>
                              </a:solidFill>
                              <a:effectLst/>
                              <a:latin typeface="Cambria Math" panose="02040503050406030204" pitchFamily="18" charset="0"/>
                              <a:ea typeface="+mn-ea"/>
                              <a:cs typeface="+mn-cs"/>
                            </a:rPr>
                            <m:t>𝑡</m:t>
                          </m:r>
                        </m:e>
                      </m:d>
                      <m:r>
                        <a:rPr lang="en-US" sz="4400" b="0" i="1" kern="1200" cap="none">
                          <a:solidFill>
                            <a:srgbClr val="000000"/>
                          </a:solidFill>
                          <a:effectLst/>
                          <a:latin typeface="Cambria Math" panose="02040503050406030204" pitchFamily="18" charset="0"/>
                          <a:ea typeface="+mn-ea"/>
                          <a:cs typeface="+mn-cs"/>
                        </a:rPr>
                        <m:t>=</m:t>
                      </m:r>
                      <m:r>
                        <a:rPr lang="en-US" sz="4400" b="0" i="1" kern="1200" cap="none">
                          <a:solidFill>
                            <a:srgbClr val="000000"/>
                          </a:solidFill>
                          <a:effectLst/>
                          <a:latin typeface="Cambria Math" panose="02040503050406030204" pitchFamily="18" charset="0"/>
                          <a:ea typeface="+mn-ea"/>
                          <a:cs typeface="+mn-cs"/>
                        </a:rPr>
                        <m:t>𝑚𝑡</m:t>
                      </m:r>
                      <m:r>
                        <a:rPr lang="en-US" sz="4400" b="0" i="1" kern="1200" cap="none">
                          <a:solidFill>
                            <a:srgbClr val="000000"/>
                          </a:solidFill>
                          <a:effectLst/>
                          <a:latin typeface="Cambria Math" panose="02040503050406030204" pitchFamily="18" charset="0"/>
                          <a:ea typeface="+mn-ea"/>
                          <a:cs typeface="+mn-cs"/>
                        </a:rPr>
                        <m:t>+</m:t>
                      </m:r>
                      <m:r>
                        <a:rPr lang="en-US" sz="4400" b="0" i="1" kern="1200" cap="none">
                          <a:solidFill>
                            <a:srgbClr val="000000"/>
                          </a:solidFill>
                          <a:effectLst/>
                          <a:latin typeface="Cambria Math" panose="02040503050406030204" pitchFamily="18" charset="0"/>
                          <a:ea typeface="+mn-ea"/>
                          <a:cs typeface="+mn-cs"/>
                        </a:rPr>
                        <m:t>𝑏</m:t>
                      </m:r>
                    </m:oMath>
                  </m:oMathPara>
                </a14:m>
                <a:endParaRPr lang="en-US" sz="4400" kern="1200" cap="none" dirty="0">
                  <a:solidFill>
                    <a:srgbClr val="000000"/>
                  </a:solidFill>
                  <a:effectLst/>
                  <a:ea typeface="+mn-ea"/>
                  <a:cs typeface="+mn-cs"/>
                </a:endParaRPr>
              </a:p>
            </p:txBody>
          </p:sp>
        </mc:Choice>
        <mc:Fallback xmlns="">
          <p:sp>
            <p:nvSpPr>
              <p:cNvPr id="3" name="Content Placeholder 2">
                <a:extLst>
                  <a:ext uri="{FF2B5EF4-FFF2-40B4-BE49-F238E27FC236}">
                    <a16:creationId xmlns:a16="http://schemas.microsoft.com/office/drawing/2014/main" id="{64ED5E48-DA02-B552-820B-8328FC666697}"/>
                  </a:ext>
                </a:extLst>
              </p:cNvPr>
              <p:cNvSpPr>
                <a:spLocks noGrp="1" noRot="1" noChangeAspect="1" noMove="1" noResize="1" noEditPoints="1" noAdjustHandles="1" noChangeArrowheads="1" noChangeShapeType="1" noTextEdit="1"/>
              </p:cNvSpPr>
              <p:nvPr>
                <p:ph idx="1"/>
              </p:nvPr>
            </p:nvSpPr>
            <p:spPr>
              <a:xfrm>
                <a:off x="1312332" y="2857795"/>
                <a:ext cx="4094017" cy="1679620"/>
              </a:xfrm>
              <a:blipFill>
                <a:blip r:embed="rId8"/>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3F995B2-A57D-9AB2-9EE1-8C9365FB734A}"/>
              </a:ext>
            </a:extLst>
          </p:cNvPr>
          <p:cNvPicPr>
            <a:picLocks noChangeAspect="1"/>
          </p:cNvPicPr>
          <p:nvPr/>
        </p:nvPicPr>
        <p:blipFill>
          <a:blip r:embed="rId9"/>
          <a:stretch>
            <a:fillRect/>
          </a:stretch>
        </p:blipFill>
        <p:spPr>
          <a:xfrm>
            <a:off x="6246250" y="2159876"/>
            <a:ext cx="4641884" cy="3088962"/>
          </a:xfrm>
          <a:prstGeom prst="rect">
            <a:avLst/>
          </a:prstGeom>
          <a:ln w="57150" cmpd="thickThin">
            <a:solidFill>
              <a:srgbClr val="7F7F7F"/>
            </a:solidFill>
            <a:miter lim="800000"/>
          </a:ln>
        </p:spPr>
      </p:pic>
    </p:spTree>
    <p:extLst>
      <p:ext uri="{BB962C8B-B14F-4D97-AF65-F5344CB8AC3E}">
        <p14:creationId xmlns:p14="http://schemas.microsoft.com/office/powerpoint/2010/main" val="152449990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821</TotalTime>
  <Words>2230</Words>
  <Application>Microsoft Office PowerPoint</Application>
  <PresentationFormat>Widescreen</PresentationFormat>
  <Paragraphs>179</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Cambria Math</vt:lpstr>
      <vt:lpstr>Garamond</vt:lpstr>
      <vt:lpstr>Roboto</vt:lpstr>
      <vt:lpstr>Organic</vt:lpstr>
      <vt:lpstr>Take Me Out To The Ball Game</vt:lpstr>
      <vt:lpstr>Why?</vt:lpstr>
      <vt:lpstr>Problem</vt:lpstr>
      <vt:lpstr>Assumptions</vt:lpstr>
      <vt:lpstr>Assumptions Continued</vt:lpstr>
      <vt:lpstr>Stadium Curve</vt:lpstr>
      <vt:lpstr>Three Game Scenario</vt:lpstr>
      <vt:lpstr>Game Scenario Graph</vt:lpstr>
      <vt:lpstr>Parking Lot Curve</vt:lpstr>
      <vt:lpstr>Parking Lot Curve Graph</vt:lpstr>
      <vt:lpstr>Conclusion</vt:lpstr>
      <vt:lpstr>Future Works</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Take Me Out To The Ball Game</dc:title>
  <dc:creator>Nelson, Markie</dc:creator>
  <cp:lastModifiedBy>Riley, Doug A.</cp:lastModifiedBy>
  <cp:revision>15</cp:revision>
  <cp:lastPrinted>2023-10-11T16:11:40Z</cp:lastPrinted>
  <dcterms:created xsi:type="dcterms:W3CDTF">2023-10-05T02:19:26Z</dcterms:created>
  <dcterms:modified xsi:type="dcterms:W3CDTF">2023-10-11T16:49:25Z</dcterms:modified>
</cp:coreProperties>
</file>