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8" r:id="rId3"/>
    <p:sldId id="257" r:id="rId4"/>
    <p:sldId id="259" r:id="rId5"/>
    <p:sldId id="260" r:id="rId6"/>
    <p:sldId id="261" r:id="rId7"/>
    <p:sldId id="266" r:id="rId8"/>
    <p:sldId id="263" r:id="rId9"/>
    <p:sldId id="262" r:id="rId10"/>
    <p:sldId id="264" r:id="rId11"/>
    <p:sldId id="265"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0"/>
  </p:normalViewPr>
  <p:slideViewPr>
    <p:cSldViewPr snapToGrid="0">
      <p:cViewPr varScale="1">
        <p:scale>
          <a:sx n="108" d="100"/>
          <a:sy n="108" d="100"/>
        </p:scale>
        <p:origin x="67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EBB25E-6CB0-0347-BC6D-0D197CF0B139}" type="datetimeFigureOut">
              <a:rPr lang="en-US" smtClean="0"/>
              <a:t>10/11/2023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843DFD-3843-8B4E-AF2A-793A4C1BC65C}" type="slidenum">
              <a:rPr lang="en-US" smtClean="0"/>
              <a:t>‹#›</a:t>
            </a:fld>
            <a:endParaRPr lang="en-US"/>
          </a:p>
        </p:txBody>
      </p:sp>
    </p:spTree>
    <p:extLst>
      <p:ext uri="{BB962C8B-B14F-4D97-AF65-F5344CB8AC3E}">
        <p14:creationId xmlns:p14="http://schemas.microsoft.com/office/powerpoint/2010/main" val="3851959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process is called pirouetting. </a:t>
            </a:r>
          </a:p>
        </p:txBody>
      </p:sp>
      <p:sp>
        <p:nvSpPr>
          <p:cNvPr id="4" name="Slide Number Placeholder 3"/>
          <p:cNvSpPr>
            <a:spLocks noGrp="1"/>
          </p:cNvSpPr>
          <p:nvPr>
            <p:ph type="sldNum" sz="quarter" idx="5"/>
          </p:nvPr>
        </p:nvSpPr>
        <p:spPr/>
        <p:txBody>
          <a:bodyPr/>
          <a:lstStyle/>
          <a:p>
            <a:fld id="{B4843DFD-3843-8B4E-AF2A-793A4C1BC65C}" type="slidenum">
              <a:rPr lang="en-US" smtClean="0"/>
              <a:t>3</a:t>
            </a:fld>
            <a:endParaRPr lang="en-US"/>
          </a:p>
        </p:txBody>
      </p:sp>
    </p:spTree>
    <p:extLst>
      <p:ext uri="{BB962C8B-B14F-4D97-AF65-F5344CB8AC3E}">
        <p14:creationId xmlns:p14="http://schemas.microsoft.com/office/powerpoint/2010/main" val="3879664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Represented by the vectors horizontal speed and ground speed are essentially the same. Ground speed is calculated by the speed of the planes shadow on the ground. The magnitude or the vertical airspeed is not as sharp because the plane is gliding in a horizontal fashion to maximize the height of the plane. Larger glide ratio indicates a better plane</a:t>
            </a:r>
          </a:p>
        </p:txBody>
      </p:sp>
      <p:sp>
        <p:nvSpPr>
          <p:cNvPr id="4" name="Slide Number Placeholder 3"/>
          <p:cNvSpPr>
            <a:spLocks noGrp="1"/>
          </p:cNvSpPr>
          <p:nvPr>
            <p:ph type="sldNum" sz="quarter" idx="5"/>
          </p:nvPr>
        </p:nvSpPr>
        <p:spPr/>
        <p:txBody>
          <a:bodyPr/>
          <a:lstStyle/>
          <a:p>
            <a:fld id="{B4843DFD-3843-8B4E-AF2A-793A4C1BC65C}" type="slidenum">
              <a:rPr lang="en-US" smtClean="0"/>
              <a:t>5</a:t>
            </a:fld>
            <a:endParaRPr lang="en-US"/>
          </a:p>
        </p:txBody>
      </p:sp>
    </p:spTree>
    <p:extLst>
      <p:ext uri="{BB962C8B-B14F-4D97-AF65-F5344CB8AC3E}">
        <p14:creationId xmlns:p14="http://schemas.microsoft.com/office/powerpoint/2010/main" val="397100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Pilots can determine their glider’s best glide airspeeds by drawing a tangent line to the gliders polar curve. When S (Downward air speed) is less than 0 the pilot will simply move the graph up by that S amount. Moving the origin up is the same as translating the polar curve down. Thus, when flying in a sink the best glider airspeed can be determined by taking the tangent line of the polar curve after moving the origin. Read from right to left. </a:t>
            </a:r>
          </a:p>
        </p:txBody>
      </p:sp>
      <p:sp>
        <p:nvSpPr>
          <p:cNvPr id="4" name="Slide Number Placeholder 3"/>
          <p:cNvSpPr>
            <a:spLocks noGrp="1"/>
          </p:cNvSpPr>
          <p:nvPr>
            <p:ph type="sldNum" sz="quarter" idx="5"/>
          </p:nvPr>
        </p:nvSpPr>
        <p:spPr/>
        <p:txBody>
          <a:bodyPr/>
          <a:lstStyle/>
          <a:p>
            <a:fld id="{B4843DFD-3843-8B4E-AF2A-793A4C1BC65C}" type="slidenum">
              <a:rPr lang="en-US" smtClean="0"/>
              <a:t>6</a:t>
            </a:fld>
            <a:endParaRPr lang="en-US"/>
          </a:p>
        </p:txBody>
      </p:sp>
    </p:spTree>
    <p:extLst>
      <p:ext uri="{BB962C8B-B14F-4D97-AF65-F5344CB8AC3E}">
        <p14:creationId xmlns:p14="http://schemas.microsoft.com/office/powerpoint/2010/main" val="1028069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t>
            </a:r>
            <a:r>
              <a:rPr lang="en-US" dirty="0" err="1"/>
              <a:t>v_a</a:t>
            </a:r>
            <a:r>
              <a:rPr lang="en-US" dirty="0"/>
              <a:t>) represents the speed to minimize the sink rate of the plane. Using a method of linear regression the authors use a graphing calculator to determine a best fit quadratic for the L-13 polar curve data as seen previously. Then using calculus they solve for the equation as the </a:t>
            </a:r>
            <a:r>
              <a:rPr lang="en-US" dirty="0" err="1"/>
              <a:t>V_y</a:t>
            </a:r>
            <a:r>
              <a:rPr lang="en-US" dirty="0"/>
              <a:t> function. This  equation is used to determine the optimal speed to fly at while in sink as the glider. The sink rate of the glide plane is being minimized because the more efficient sink rate will yield a farther distance traveled. </a:t>
            </a:r>
          </a:p>
        </p:txBody>
      </p:sp>
      <p:sp>
        <p:nvSpPr>
          <p:cNvPr id="4" name="Slide Number Placeholder 3"/>
          <p:cNvSpPr>
            <a:spLocks noGrp="1"/>
          </p:cNvSpPr>
          <p:nvPr>
            <p:ph type="sldNum" sz="quarter" idx="5"/>
          </p:nvPr>
        </p:nvSpPr>
        <p:spPr/>
        <p:txBody>
          <a:bodyPr/>
          <a:lstStyle/>
          <a:p>
            <a:fld id="{B4843DFD-3843-8B4E-AF2A-793A4C1BC65C}" type="slidenum">
              <a:rPr lang="en-US" smtClean="0"/>
              <a:t>7</a:t>
            </a:fld>
            <a:endParaRPr lang="en-US"/>
          </a:p>
        </p:txBody>
      </p:sp>
    </p:spTree>
    <p:extLst>
      <p:ext uri="{BB962C8B-B14F-4D97-AF65-F5344CB8AC3E}">
        <p14:creationId xmlns:p14="http://schemas.microsoft.com/office/powerpoint/2010/main" val="2151967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just putting the previous slide in graphical terms where the best fit curve is displayed as the black line and the green line represents the maximum glide ratio which is derived from calculus using the values seen in the table previously. Critical point is </a:t>
            </a:r>
            <a:r>
              <a:rPr lang="en-US" dirty="0" err="1"/>
              <a:t>th</a:t>
            </a:r>
            <a:r>
              <a:rPr lang="en-US" dirty="0"/>
              <a:t> point that lies tangent to the best fit curve. This point tells the horizontal airspeed and vertical airspeed at which the glider should be traveling at normally to maximize distance flown. </a:t>
            </a:r>
          </a:p>
        </p:txBody>
      </p:sp>
      <p:sp>
        <p:nvSpPr>
          <p:cNvPr id="4" name="Slide Number Placeholder 3"/>
          <p:cNvSpPr>
            <a:spLocks noGrp="1"/>
          </p:cNvSpPr>
          <p:nvPr>
            <p:ph type="sldNum" sz="quarter" idx="5"/>
          </p:nvPr>
        </p:nvSpPr>
        <p:spPr/>
        <p:txBody>
          <a:bodyPr/>
          <a:lstStyle/>
          <a:p>
            <a:fld id="{B4843DFD-3843-8B4E-AF2A-793A4C1BC65C}" type="slidenum">
              <a:rPr lang="en-US" smtClean="0"/>
              <a:t>8</a:t>
            </a:fld>
            <a:endParaRPr lang="en-US"/>
          </a:p>
        </p:txBody>
      </p:sp>
    </p:spTree>
    <p:extLst>
      <p:ext uri="{BB962C8B-B14F-4D97-AF65-F5344CB8AC3E}">
        <p14:creationId xmlns:p14="http://schemas.microsoft.com/office/powerpoint/2010/main" val="772392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 shifts the critical point of the graph seen previously up by S since S is the sink rate. In summary the pilots simply determine the critical point of the polar curve and glide ratio.  Then making a line horizontal and vertical they can determine the optimal speeds at which they should fly horizontally and vertically. Optimizing these speeds with the equations when variables such as S (vertical shift) and H( horizontal shift)  above we can determine the best speed to fly during sink and with tailwinds. The equations are oriented to maximize the distance a plane will fly by determining the best flight speeds through different intervals. Using the critical point from the graph the third equation can be solved for X. We can then plug in this X to the rest of the equations to determine the best horizontal and vertical airspeed to glide at when experiencing tail winds and and sink rate. Now the airspeed to travel has been solved for involving every variable the glider may experience so in taking the date the best plane can be determined. </a:t>
            </a:r>
          </a:p>
        </p:txBody>
      </p:sp>
      <p:sp>
        <p:nvSpPr>
          <p:cNvPr id="4" name="Slide Number Placeholder 3"/>
          <p:cNvSpPr>
            <a:spLocks noGrp="1"/>
          </p:cNvSpPr>
          <p:nvPr>
            <p:ph type="sldNum" sz="quarter" idx="5"/>
          </p:nvPr>
        </p:nvSpPr>
        <p:spPr/>
        <p:txBody>
          <a:bodyPr/>
          <a:lstStyle/>
          <a:p>
            <a:fld id="{B4843DFD-3843-8B4E-AF2A-793A4C1BC65C}" type="slidenum">
              <a:rPr lang="en-US" smtClean="0"/>
              <a:t>9</a:t>
            </a:fld>
            <a:endParaRPr lang="en-US"/>
          </a:p>
        </p:txBody>
      </p:sp>
    </p:spTree>
    <p:extLst>
      <p:ext uri="{BB962C8B-B14F-4D97-AF65-F5344CB8AC3E}">
        <p14:creationId xmlns:p14="http://schemas.microsoft.com/office/powerpoint/2010/main" val="1829649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19BE9-2B29-1910-E998-840C389BFA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64E95D-E6D6-8E5E-60E7-899DA7BCEC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B6CB77-8E50-CD6C-6258-391C65376048}"/>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5" name="Footer Placeholder 4">
            <a:extLst>
              <a:ext uri="{FF2B5EF4-FFF2-40B4-BE49-F238E27FC236}">
                <a16:creationId xmlns:a16="http://schemas.microsoft.com/office/drawing/2014/main" id="{26CCBBEA-08EE-8E50-E920-49C6BF2784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593066-EF08-3001-C412-77A0E37F96FF}"/>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2375492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B8E2-F183-883E-8BF8-C23FE6F06A0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0F6B8D-71E3-987A-9E60-39AA4DBEED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9813F8-8810-E688-D4FF-FEE99A9F650E}"/>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5" name="Footer Placeholder 4">
            <a:extLst>
              <a:ext uri="{FF2B5EF4-FFF2-40B4-BE49-F238E27FC236}">
                <a16:creationId xmlns:a16="http://schemas.microsoft.com/office/drawing/2014/main" id="{0E03430A-08A8-82E8-D0F5-04563F7F88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0373B-4DD9-2E43-4437-1D5930220EFD}"/>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436281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AE7D98-136D-F860-9441-FF240FB144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F2C758-2BD3-9841-B109-D67A58E15FD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2A35B9-27A6-4E0F-8D11-DCA0084F98C2}"/>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5" name="Footer Placeholder 4">
            <a:extLst>
              <a:ext uri="{FF2B5EF4-FFF2-40B4-BE49-F238E27FC236}">
                <a16:creationId xmlns:a16="http://schemas.microsoft.com/office/drawing/2014/main" id="{1155525A-D82E-A699-453D-5B4E5914F4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B4FE3F-85EC-CC5D-8D98-009549F84C7C}"/>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1106187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B3D19-8FCB-E43D-2EE4-A65555976D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BAA31F-D8EA-D6B3-85BA-852E8E1C31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ABEE1B-03EC-E6A3-F9A9-6AB2EF639858}"/>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5" name="Footer Placeholder 4">
            <a:extLst>
              <a:ext uri="{FF2B5EF4-FFF2-40B4-BE49-F238E27FC236}">
                <a16:creationId xmlns:a16="http://schemas.microsoft.com/office/drawing/2014/main" id="{5B8EACA6-72B1-8E80-DA41-ABD9D759D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4BE15A-F974-9411-BB56-C50ABA331F63}"/>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1447238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CC53B-1E5B-2B9E-1767-C59D49100D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E0FE7BE-F9CC-7A67-E37D-865E79A796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9E919DA-E01F-937B-9400-FCE50B5EC663}"/>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5" name="Footer Placeholder 4">
            <a:extLst>
              <a:ext uri="{FF2B5EF4-FFF2-40B4-BE49-F238E27FC236}">
                <a16:creationId xmlns:a16="http://schemas.microsoft.com/office/drawing/2014/main" id="{1B8801F0-B3A3-8D85-B7DB-CC1E8FA687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7AB832-B4FD-08A4-169C-5950C9890E3C}"/>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1300870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36D26-AAB2-CCBE-ED85-C5C2EB894E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37F3F6-9AFA-1003-26DE-171CD2EA64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3F1463B-6863-2F0C-3F90-91EFCB3D29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12E2E0-B267-5AEC-C457-33F611B5C0BB}"/>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6" name="Footer Placeholder 5">
            <a:extLst>
              <a:ext uri="{FF2B5EF4-FFF2-40B4-BE49-F238E27FC236}">
                <a16:creationId xmlns:a16="http://schemas.microsoft.com/office/drawing/2014/main" id="{08624C8E-871E-E77C-8A04-78AEB2A474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93AD57-6DE9-9A9E-1883-0937F8037644}"/>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214766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20583-2F50-4F18-4EAB-5A668ABF15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5D183D-A681-FE56-9011-49D6B93478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185C23-0ADB-3434-1F93-C002B062A3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F53D188-2C04-17F3-1B13-FAEAC78F22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9074F9-35DA-0B14-7D87-EDB021D1FCD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0B623E-3517-B8B1-6B16-4B999F8FEBA9}"/>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8" name="Footer Placeholder 7">
            <a:extLst>
              <a:ext uri="{FF2B5EF4-FFF2-40B4-BE49-F238E27FC236}">
                <a16:creationId xmlns:a16="http://schemas.microsoft.com/office/drawing/2014/main" id="{DA8AF5A1-FB21-79E1-7BCD-E03D5F3A44C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FCC4D3A-4317-231E-5E29-47DA2ED74554}"/>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498899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1AACA-86C7-1FF8-0493-4E1303A5482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7B24CC-991B-B108-B960-6BEE2714D0A7}"/>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4" name="Footer Placeholder 3">
            <a:extLst>
              <a:ext uri="{FF2B5EF4-FFF2-40B4-BE49-F238E27FC236}">
                <a16:creationId xmlns:a16="http://schemas.microsoft.com/office/drawing/2014/main" id="{99E6526D-CD48-EC08-744B-75991CCFD7A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594554-C76A-E3E5-ACB6-169233D68700}"/>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37265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3499C5-7245-0B5D-9B52-A6A2D2DC4E0E}"/>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3" name="Footer Placeholder 2">
            <a:extLst>
              <a:ext uri="{FF2B5EF4-FFF2-40B4-BE49-F238E27FC236}">
                <a16:creationId xmlns:a16="http://schemas.microsoft.com/office/drawing/2014/main" id="{A4D741D6-664C-AEA0-A9A2-5C162DC4B6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BCF88C-8C6C-5805-472C-0D70729A3EA5}"/>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1506898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AF884-1172-4CF0-7D80-7C12045CE6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34CD625-44A3-0FE0-2830-8473712504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C4F999E-04A2-B530-5F5D-763C53CF0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FBE397-431C-6A4C-DCB0-D6ECC630DB3F}"/>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6" name="Footer Placeholder 5">
            <a:extLst>
              <a:ext uri="{FF2B5EF4-FFF2-40B4-BE49-F238E27FC236}">
                <a16:creationId xmlns:a16="http://schemas.microsoft.com/office/drawing/2014/main" id="{357A3741-526E-C57E-EF8B-272736F60E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BFECDA-CEDF-F3C6-7FEA-89D4E38D2B01}"/>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1168511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A34B7-7085-70A3-38CB-9E9D8CC8EE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19308D-9B64-73BF-9823-4160B4038D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5A8B098-E94C-05AA-DC1E-DDB932F48A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66DD47-CCC4-A3FB-A924-FC874281771D}"/>
              </a:ext>
            </a:extLst>
          </p:cNvPr>
          <p:cNvSpPr>
            <a:spLocks noGrp="1"/>
          </p:cNvSpPr>
          <p:nvPr>
            <p:ph type="dt" sz="half" idx="10"/>
          </p:nvPr>
        </p:nvSpPr>
        <p:spPr/>
        <p:txBody>
          <a:bodyPr/>
          <a:lstStyle/>
          <a:p>
            <a:fld id="{4D0E4A5B-E7FD-6B43-BBFD-8492EE9D408A}" type="datetimeFigureOut">
              <a:rPr lang="en-US" smtClean="0"/>
              <a:t>10/11/2023</a:t>
            </a:fld>
            <a:endParaRPr lang="en-US"/>
          </a:p>
        </p:txBody>
      </p:sp>
      <p:sp>
        <p:nvSpPr>
          <p:cNvPr id="6" name="Footer Placeholder 5">
            <a:extLst>
              <a:ext uri="{FF2B5EF4-FFF2-40B4-BE49-F238E27FC236}">
                <a16:creationId xmlns:a16="http://schemas.microsoft.com/office/drawing/2014/main" id="{DEF826CA-B97B-1C62-EB7D-2A9F63CAB5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E99DA9-805A-A014-0BA1-51410C045B99}"/>
              </a:ext>
            </a:extLst>
          </p:cNvPr>
          <p:cNvSpPr>
            <a:spLocks noGrp="1"/>
          </p:cNvSpPr>
          <p:nvPr>
            <p:ph type="sldNum" sz="quarter" idx="12"/>
          </p:nvPr>
        </p:nvSpPr>
        <p:spPr/>
        <p:txBody>
          <a:bodyPr/>
          <a:lstStyle/>
          <a:p>
            <a:fld id="{CB35E732-426F-474E-90D4-600CC60B8037}" type="slidenum">
              <a:rPr lang="en-US" smtClean="0"/>
              <a:t>‹#›</a:t>
            </a:fld>
            <a:endParaRPr lang="en-US"/>
          </a:p>
        </p:txBody>
      </p:sp>
    </p:spTree>
    <p:extLst>
      <p:ext uri="{BB962C8B-B14F-4D97-AF65-F5344CB8AC3E}">
        <p14:creationId xmlns:p14="http://schemas.microsoft.com/office/powerpoint/2010/main" val="2377846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D5508-DCA6-E177-3F39-AE4CA7B8B3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4058AF-403A-C077-8F0E-7FC69AECF3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9494A4-574A-9F72-62C5-9A17000D5C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0E4A5B-E7FD-6B43-BBFD-8492EE9D408A}" type="datetimeFigureOut">
              <a:rPr lang="en-US" smtClean="0"/>
              <a:t>10/11/2023</a:t>
            </a:fld>
            <a:endParaRPr lang="en-US"/>
          </a:p>
        </p:txBody>
      </p:sp>
      <p:sp>
        <p:nvSpPr>
          <p:cNvPr id="5" name="Footer Placeholder 4">
            <a:extLst>
              <a:ext uri="{FF2B5EF4-FFF2-40B4-BE49-F238E27FC236}">
                <a16:creationId xmlns:a16="http://schemas.microsoft.com/office/drawing/2014/main" id="{91EDFD86-4AB3-BF82-14EF-49195B2E57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E71471-7D64-6495-9424-74129CD030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35E732-426F-474E-90D4-600CC60B8037}" type="slidenum">
              <a:rPr lang="en-US" smtClean="0"/>
              <a:t>‹#›</a:t>
            </a:fld>
            <a:endParaRPr lang="en-US"/>
          </a:p>
        </p:txBody>
      </p:sp>
    </p:spTree>
    <p:extLst>
      <p:ext uri="{BB962C8B-B14F-4D97-AF65-F5344CB8AC3E}">
        <p14:creationId xmlns:p14="http://schemas.microsoft.com/office/powerpoint/2010/main" val="2880824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BD221D-664A-CD2C-DDA9-3C88D1336802}"/>
              </a:ext>
            </a:extLst>
          </p:cNvPr>
          <p:cNvSpPr>
            <a:spLocks noGrp="1"/>
          </p:cNvSpPr>
          <p:nvPr>
            <p:ph type="ctrTitle"/>
          </p:nvPr>
        </p:nvSpPr>
        <p:spPr>
          <a:xfrm>
            <a:off x="838200" y="451381"/>
            <a:ext cx="10512552" cy="4066540"/>
          </a:xfrm>
        </p:spPr>
        <p:txBody>
          <a:bodyPr anchor="b">
            <a:normAutofit/>
          </a:bodyPr>
          <a:lstStyle/>
          <a:p>
            <a:pPr algn="l"/>
            <a:r>
              <a:rPr lang="en-US" sz="6600"/>
              <a:t>Optimizing Flight</a:t>
            </a:r>
          </a:p>
        </p:txBody>
      </p:sp>
      <p:sp>
        <p:nvSpPr>
          <p:cNvPr id="3" name="Subtitle 2">
            <a:extLst>
              <a:ext uri="{FF2B5EF4-FFF2-40B4-BE49-F238E27FC236}">
                <a16:creationId xmlns:a16="http://schemas.microsoft.com/office/drawing/2014/main" id="{7B9D851B-5DED-95EA-8484-687CA43403E5}"/>
              </a:ext>
            </a:extLst>
          </p:cNvPr>
          <p:cNvSpPr>
            <a:spLocks noGrp="1"/>
          </p:cNvSpPr>
          <p:nvPr>
            <p:ph type="subTitle" idx="1"/>
          </p:nvPr>
        </p:nvSpPr>
        <p:spPr>
          <a:xfrm>
            <a:off x="838199" y="4983276"/>
            <a:ext cx="10512552" cy="1126680"/>
          </a:xfrm>
        </p:spPr>
        <p:txBody>
          <a:bodyPr>
            <a:normAutofit/>
          </a:bodyPr>
          <a:lstStyle/>
          <a:p>
            <a:pPr algn="l"/>
            <a:r>
              <a:rPr lang="en-US" dirty="0"/>
              <a:t>By: Ty Armstrong</a:t>
            </a:r>
            <a:endParaRPr lang="en-US"/>
          </a:p>
        </p:txBody>
      </p:sp>
      <p:sp>
        <p:nvSpPr>
          <p:cNvPr id="10"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5682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4F9DF2F-6A3E-B77F-97BB-A76F57973A52}"/>
              </a:ext>
            </a:extLst>
          </p:cNvPr>
          <p:cNvSpPr>
            <a:spLocks noGrp="1"/>
          </p:cNvSpPr>
          <p:nvPr>
            <p:ph type="title"/>
          </p:nvPr>
        </p:nvSpPr>
        <p:spPr>
          <a:xfrm>
            <a:off x="1115568" y="548640"/>
            <a:ext cx="10168128" cy="1179576"/>
          </a:xfrm>
        </p:spPr>
        <p:txBody>
          <a:bodyPr>
            <a:normAutofit/>
          </a:bodyPr>
          <a:lstStyle/>
          <a:p>
            <a:r>
              <a:rPr lang="en-US" sz="4000"/>
              <a:t>Results</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A7DD1704-CA3C-890B-A120-554FE9A8D8CA}"/>
              </a:ext>
            </a:extLst>
          </p:cNvPr>
          <p:cNvSpPr>
            <a:spLocks noGrp="1"/>
          </p:cNvSpPr>
          <p:nvPr>
            <p:ph idx="1"/>
          </p:nvPr>
        </p:nvSpPr>
        <p:spPr>
          <a:xfrm>
            <a:off x="1115568" y="2481943"/>
            <a:ext cx="10168128" cy="3695020"/>
          </a:xfrm>
        </p:spPr>
        <p:txBody>
          <a:bodyPr>
            <a:normAutofit/>
          </a:bodyPr>
          <a:lstStyle/>
          <a:p>
            <a:r>
              <a:rPr lang="en-US" sz="2200"/>
              <a:t>The results show the optimal flying speeds of the planes in consideration and display the best plane to use based on the methods presented.</a:t>
            </a:r>
          </a:p>
          <a:p>
            <a:r>
              <a:rPr lang="en-US" sz="2200"/>
              <a:t>They determined that the LS 13 was the best plane to buy due to its high airspeed and lack of stall points while being in the middle of the pack in terms of price. </a:t>
            </a:r>
          </a:p>
          <a:p>
            <a:r>
              <a:rPr lang="en-US" sz="2200"/>
              <a:t>The LS 13 also had the maximum distance able to travel not taking into account the skills of the pilot. </a:t>
            </a:r>
          </a:p>
          <a:p>
            <a:r>
              <a:rPr lang="en-US" sz="2200"/>
              <a:t>The authors concluded that when buying a glider plane the more expensive option is often not the better choice. </a:t>
            </a:r>
          </a:p>
        </p:txBody>
      </p:sp>
    </p:spTree>
    <p:extLst>
      <p:ext uri="{BB962C8B-B14F-4D97-AF65-F5344CB8AC3E}">
        <p14:creationId xmlns:p14="http://schemas.microsoft.com/office/powerpoint/2010/main" val="491364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B795146-3650-D887-1A0F-54EBE217DBEC}"/>
              </a:ext>
            </a:extLst>
          </p:cNvPr>
          <p:cNvSpPr>
            <a:spLocks noGrp="1"/>
          </p:cNvSpPr>
          <p:nvPr>
            <p:ph type="title"/>
          </p:nvPr>
        </p:nvSpPr>
        <p:spPr>
          <a:xfrm>
            <a:off x="1115568" y="548640"/>
            <a:ext cx="10168128" cy="1179576"/>
          </a:xfrm>
        </p:spPr>
        <p:txBody>
          <a:bodyPr>
            <a:normAutofit/>
          </a:bodyPr>
          <a:lstStyle/>
          <a:p>
            <a:r>
              <a:rPr lang="en-US" sz="4000"/>
              <a:t>Comments/Future Research</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FF2D3210-CDE8-8DBE-96B3-111AFADF986B}"/>
              </a:ext>
            </a:extLst>
          </p:cNvPr>
          <p:cNvSpPr>
            <a:spLocks noGrp="1"/>
          </p:cNvSpPr>
          <p:nvPr>
            <p:ph idx="1"/>
          </p:nvPr>
        </p:nvSpPr>
        <p:spPr>
          <a:xfrm>
            <a:off x="1115568" y="2481943"/>
            <a:ext cx="10168128" cy="3695020"/>
          </a:xfrm>
        </p:spPr>
        <p:txBody>
          <a:bodyPr>
            <a:normAutofit/>
          </a:bodyPr>
          <a:lstStyle/>
          <a:p>
            <a:r>
              <a:rPr lang="en-US" sz="2200" dirty="0"/>
              <a:t>The authors fail to consider the addition or subtraction of weight. </a:t>
            </a:r>
          </a:p>
          <a:p>
            <a:r>
              <a:rPr lang="en-US" sz="2200" dirty="0"/>
              <a:t>Seen mostly in racing glider planes, water is often stored in capsules on the plane to increase the plane’s horizontal airspeed when descending. This in turn creates a farther distance traveled. </a:t>
            </a:r>
          </a:p>
          <a:p>
            <a:r>
              <a:rPr lang="en-US" sz="2200" dirty="0"/>
              <a:t>This is not considered in determining an optimal glider that maximizes the distance it can travel. </a:t>
            </a:r>
          </a:p>
        </p:txBody>
      </p:sp>
    </p:spTree>
    <p:extLst>
      <p:ext uri="{BB962C8B-B14F-4D97-AF65-F5344CB8AC3E}">
        <p14:creationId xmlns:p14="http://schemas.microsoft.com/office/powerpoint/2010/main" val="1244054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CEDD07B-512D-78C5-1264-CEDFE00ED8C1}"/>
              </a:ext>
            </a:extLst>
          </p:cNvPr>
          <p:cNvSpPr>
            <a:spLocks noGrp="1"/>
          </p:cNvSpPr>
          <p:nvPr>
            <p:ph type="title"/>
          </p:nvPr>
        </p:nvSpPr>
        <p:spPr>
          <a:xfrm>
            <a:off x="1115568" y="548640"/>
            <a:ext cx="10168128" cy="1179576"/>
          </a:xfrm>
        </p:spPr>
        <p:txBody>
          <a:bodyPr>
            <a:normAutofit/>
          </a:bodyPr>
          <a:lstStyle/>
          <a:p>
            <a:r>
              <a:rPr lang="en-US" sz="4000" dirty="0"/>
              <a:t>References</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73C55F63-2012-A35B-0EEC-7BBDE71EF38B}"/>
              </a:ext>
            </a:extLst>
          </p:cNvPr>
          <p:cNvSpPr>
            <a:spLocks noGrp="1"/>
          </p:cNvSpPr>
          <p:nvPr>
            <p:ph idx="1"/>
          </p:nvPr>
        </p:nvSpPr>
        <p:spPr>
          <a:xfrm>
            <a:off x="1115568" y="2481943"/>
            <a:ext cx="10168128" cy="3695020"/>
          </a:xfrm>
        </p:spPr>
        <p:txBody>
          <a:bodyPr>
            <a:normAutofit/>
          </a:bodyPr>
          <a:lstStyle/>
          <a:p>
            <a:r>
              <a:rPr lang="en-US" sz="1600" b="0" i="0" u="none" strike="noStrike" dirty="0">
                <a:solidFill>
                  <a:srgbClr val="000000"/>
                </a:solidFill>
                <a:effectLst/>
              </a:rPr>
              <a:t>Lundin, Michael A. “Optimal Soaring: What Is the Best Speed to Fly?” </a:t>
            </a:r>
            <a:r>
              <a:rPr lang="en-US" sz="1600" b="0" i="1" u="none" strike="noStrike" dirty="0">
                <a:solidFill>
                  <a:srgbClr val="000000"/>
                </a:solidFill>
                <a:effectLst/>
              </a:rPr>
              <a:t>Math Horizons</a:t>
            </a:r>
            <a:r>
              <a:rPr lang="en-US" sz="1600" b="0" i="0" u="none" strike="noStrike" dirty="0">
                <a:solidFill>
                  <a:srgbClr val="000000"/>
                </a:solidFill>
                <a:effectLst/>
              </a:rPr>
              <a:t>, vol. 15, no. 4, 2008, pp. 12–15. </a:t>
            </a:r>
            <a:r>
              <a:rPr lang="en-US" sz="1600" b="0" i="1" u="none" strike="noStrike" dirty="0">
                <a:solidFill>
                  <a:srgbClr val="000000"/>
                </a:solidFill>
                <a:effectLst/>
              </a:rPr>
              <a:t>JSTOR</a:t>
            </a:r>
            <a:r>
              <a:rPr lang="en-US" sz="1600" b="0" i="0" u="none" strike="noStrike" dirty="0">
                <a:solidFill>
                  <a:srgbClr val="000000"/>
                </a:solidFill>
                <a:effectLst/>
              </a:rPr>
              <a:t>, http://</a:t>
            </a:r>
            <a:r>
              <a:rPr lang="en-US" sz="1600" b="0" i="0" u="none" strike="noStrike" dirty="0" err="1">
                <a:solidFill>
                  <a:srgbClr val="000000"/>
                </a:solidFill>
                <a:effectLst/>
              </a:rPr>
              <a:t>www.jstor.org</a:t>
            </a:r>
            <a:r>
              <a:rPr lang="en-US" sz="1600" b="0" i="0" u="none" strike="noStrike" dirty="0">
                <a:solidFill>
                  <a:srgbClr val="000000"/>
                </a:solidFill>
                <a:effectLst/>
              </a:rPr>
              <a:t>/stable/25678750. Accessed 11 Oct. 2023.</a:t>
            </a:r>
          </a:p>
          <a:p>
            <a:endParaRPr lang="en-US" sz="2200" dirty="0"/>
          </a:p>
        </p:txBody>
      </p:sp>
    </p:spTree>
    <p:extLst>
      <p:ext uri="{BB962C8B-B14F-4D97-AF65-F5344CB8AC3E}">
        <p14:creationId xmlns:p14="http://schemas.microsoft.com/office/powerpoint/2010/main" val="2957470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Freeform: Shape 26">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9" name="Freeform: Shape 28">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1C8CBB5-0E29-E606-930E-4322E0900340}"/>
              </a:ext>
            </a:extLst>
          </p:cNvPr>
          <p:cNvSpPr>
            <a:spLocks noGrp="1"/>
          </p:cNvSpPr>
          <p:nvPr>
            <p:ph type="title"/>
          </p:nvPr>
        </p:nvSpPr>
        <p:spPr>
          <a:xfrm>
            <a:off x="371094" y="1161288"/>
            <a:ext cx="3438144" cy="1124712"/>
          </a:xfrm>
        </p:spPr>
        <p:txBody>
          <a:bodyPr anchor="b">
            <a:normAutofit/>
          </a:bodyPr>
          <a:lstStyle/>
          <a:p>
            <a:r>
              <a:rPr lang="en-US" sz="2800"/>
              <a:t>Gliders Origin</a:t>
            </a:r>
          </a:p>
        </p:txBody>
      </p:sp>
      <p:sp>
        <p:nvSpPr>
          <p:cNvPr id="31" name="Rectangle 30">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3" name="Rectangle 32">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53240F8E-A2E8-3899-79B8-1C2CC66AF7B6}"/>
              </a:ext>
            </a:extLst>
          </p:cNvPr>
          <p:cNvSpPr>
            <a:spLocks noGrp="1"/>
          </p:cNvSpPr>
          <p:nvPr>
            <p:ph idx="1"/>
          </p:nvPr>
        </p:nvSpPr>
        <p:spPr>
          <a:xfrm>
            <a:off x="371094" y="2718054"/>
            <a:ext cx="3438906" cy="3207258"/>
          </a:xfrm>
        </p:spPr>
        <p:txBody>
          <a:bodyPr anchor="t">
            <a:normAutofit/>
          </a:bodyPr>
          <a:lstStyle/>
          <a:p>
            <a:r>
              <a:rPr lang="en-US" sz="1700"/>
              <a:t>Sir George Cayley (1773-1857) </a:t>
            </a:r>
          </a:p>
          <a:p>
            <a:r>
              <a:rPr lang="en-US" sz="1700"/>
              <a:t>First glider in 1804</a:t>
            </a:r>
          </a:p>
          <a:p>
            <a:r>
              <a:rPr lang="en-US" sz="1700"/>
              <a:t>Separate systems for lift and control which is similar to modern planes. </a:t>
            </a:r>
          </a:p>
        </p:txBody>
      </p:sp>
      <p:pic>
        <p:nvPicPr>
          <p:cNvPr id="5" name="Picture 4" descr="A white net with a wooden stick&#10;&#10;Description automatically generated">
            <a:extLst>
              <a:ext uri="{FF2B5EF4-FFF2-40B4-BE49-F238E27FC236}">
                <a16:creationId xmlns:a16="http://schemas.microsoft.com/office/drawing/2014/main" id="{E98CB024-4957-371D-FD78-B29417A39FC1}"/>
              </a:ext>
            </a:extLst>
          </p:cNvPr>
          <p:cNvPicPr>
            <a:picLocks noChangeAspect="1"/>
          </p:cNvPicPr>
          <p:nvPr/>
        </p:nvPicPr>
        <p:blipFill>
          <a:blip r:embed="rId2"/>
          <a:stretch>
            <a:fillRect/>
          </a:stretch>
        </p:blipFill>
        <p:spPr>
          <a:xfrm>
            <a:off x="4898967" y="1381081"/>
            <a:ext cx="6921940" cy="4205078"/>
          </a:xfrm>
          <a:prstGeom prst="rect">
            <a:avLst/>
          </a:prstGeom>
        </p:spPr>
      </p:pic>
    </p:spTree>
    <p:extLst>
      <p:ext uri="{BB962C8B-B14F-4D97-AF65-F5344CB8AC3E}">
        <p14:creationId xmlns:p14="http://schemas.microsoft.com/office/powerpoint/2010/main" val="2356350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5A585F2-1DBA-3294-57BE-162BB423D45A}"/>
              </a:ext>
            </a:extLst>
          </p:cNvPr>
          <p:cNvSpPr>
            <a:spLocks noGrp="1"/>
          </p:cNvSpPr>
          <p:nvPr>
            <p:ph type="title"/>
          </p:nvPr>
        </p:nvSpPr>
        <p:spPr>
          <a:xfrm>
            <a:off x="371094" y="1161288"/>
            <a:ext cx="3438144" cy="1239012"/>
          </a:xfrm>
        </p:spPr>
        <p:txBody>
          <a:bodyPr anchor="ctr">
            <a:normAutofit/>
          </a:bodyPr>
          <a:lstStyle/>
          <a:p>
            <a:r>
              <a:rPr lang="en-US" sz="2800"/>
              <a:t>Glide Planes</a:t>
            </a:r>
          </a:p>
        </p:txBody>
      </p:sp>
      <p:sp>
        <p:nvSpPr>
          <p:cNvPr id="16" name="Rectangle 15">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3205DF7-8361-A4CC-3736-A46AE4121507}"/>
              </a:ext>
            </a:extLst>
          </p:cNvPr>
          <p:cNvSpPr>
            <a:spLocks noGrp="1"/>
          </p:cNvSpPr>
          <p:nvPr>
            <p:ph idx="1"/>
          </p:nvPr>
        </p:nvSpPr>
        <p:spPr>
          <a:xfrm>
            <a:off x="371094" y="2718054"/>
            <a:ext cx="3438906" cy="3207258"/>
          </a:xfrm>
        </p:spPr>
        <p:txBody>
          <a:bodyPr anchor="t">
            <a:normAutofit/>
          </a:bodyPr>
          <a:lstStyle/>
          <a:p>
            <a:r>
              <a:rPr lang="en-US" sz="1700" dirty="0"/>
              <a:t>No engine with a small body and large wings. </a:t>
            </a:r>
          </a:p>
          <a:p>
            <a:r>
              <a:rPr lang="en-US" sz="1700" dirty="0"/>
              <a:t>Wings are slightly tilted to create lift for the plane.</a:t>
            </a:r>
          </a:p>
          <a:p>
            <a:r>
              <a:rPr lang="en-US" sz="1700" dirty="0"/>
              <a:t>Wings and body also create drag. </a:t>
            </a:r>
          </a:p>
          <a:p>
            <a:r>
              <a:rPr lang="en-US" sz="1700" dirty="0"/>
              <a:t>Pilots use updrafts to gain distance of flight. </a:t>
            </a:r>
          </a:p>
        </p:txBody>
      </p:sp>
      <p:pic>
        <p:nvPicPr>
          <p:cNvPr id="5" name="Picture 4" descr="A diagram of a sink&#10;&#10;Description automatically generated">
            <a:extLst>
              <a:ext uri="{FF2B5EF4-FFF2-40B4-BE49-F238E27FC236}">
                <a16:creationId xmlns:a16="http://schemas.microsoft.com/office/drawing/2014/main" id="{2EC7F4D9-4865-5676-0497-365839E30404}"/>
              </a:ext>
            </a:extLst>
          </p:cNvPr>
          <p:cNvPicPr>
            <a:picLocks noChangeAspect="1"/>
          </p:cNvPicPr>
          <p:nvPr/>
        </p:nvPicPr>
        <p:blipFill>
          <a:blip r:embed="rId3"/>
          <a:stretch>
            <a:fillRect/>
          </a:stretch>
        </p:blipFill>
        <p:spPr>
          <a:xfrm>
            <a:off x="4901184" y="1913187"/>
            <a:ext cx="6922008" cy="3132209"/>
          </a:xfrm>
          <a:prstGeom prst="rect">
            <a:avLst/>
          </a:prstGeom>
        </p:spPr>
      </p:pic>
    </p:spTree>
    <p:extLst>
      <p:ext uri="{BB962C8B-B14F-4D97-AF65-F5344CB8AC3E}">
        <p14:creationId xmlns:p14="http://schemas.microsoft.com/office/powerpoint/2010/main" val="1261184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38410E7-D4B4-41AD-88B3-EB385D8A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774F20-15BD-4528-EEF2-1EDD87922E70}"/>
              </a:ext>
            </a:extLst>
          </p:cNvPr>
          <p:cNvSpPr>
            <a:spLocks noGrp="1"/>
          </p:cNvSpPr>
          <p:nvPr>
            <p:ph type="title"/>
          </p:nvPr>
        </p:nvSpPr>
        <p:spPr>
          <a:xfrm>
            <a:off x="558210" y="635317"/>
            <a:ext cx="10890840" cy="4117658"/>
          </a:xfrm>
        </p:spPr>
        <p:txBody>
          <a:bodyPr vert="horz" lIns="91440" tIns="45720" rIns="91440" bIns="45720" rtlCol="0" anchor="b">
            <a:normAutofit/>
          </a:bodyPr>
          <a:lstStyle/>
          <a:p>
            <a:r>
              <a:rPr lang="en-US" sz="8800" kern="1200">
                <a:solidFill>
                  <a:schemeClr val="tx1"/>
                </a:solidFill>
                <a:latin typeface="+mj-lt"/>
                <a:ea typeface="+mj-ea"/>
                <a:cs typeface="+mj-cs"/>
              </a:rPr>
              <a:t>Presented Question</a:t>
            </a:r>
          </a:p>
        </p:txBody>
      </p:sp>
      <p:sp useBgFill="1">
        <p:nvSpPr>
          <p:cNvPr id="21" name="Rectangle 20">
            <a:extLst>
              <a:ext uri="{FF2B5EF4-FFF2-40B4-BE49-F238E27FC236}">
                <a16:creationId xmlns:a16="http://schemas.microsoft.com/office/drawing/2014/main" id="{284A8429-F65A-490D-96E4-1158D3E8A0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4981421"/>
            <a:ext cx="11134956" cy="822960"/>
          </a:xfrm>
          <a:prstGeom prst="rect">
            <a:avLst/>
          </a:prstGeom>
          <a:ln w="12700">
            <a:solidFill>
              <a:srgbClr val="E1E1E1"/>
            </a:solidFill>
          </a:ln>
          <a:effectLst>
            <a:outerShdw blurRad="50800" dist="38100" dir="2700000" algn="tl" rotWithShape="0">
              <a:schemeClr val="bg1">
                <a:lumMod val="85000"/>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7D715FB-8899-AE4F-3B85-5152C61C092B}"/>
              </a:ext>
            </a:extLst>
          </p:cNvPr>
          <p:cNvSpPr>
            <a:spLocks noGrp="1"/>
          </p:cNvSpPr>
          <p:nvPr>
            <p:ph idx="1"/>
          </p:nvPr>
        </p:nvSpPr>
        <p:spPr>
          <a:xfrm>
            <a:off x="838200" y="5104130"/>
            <a:ext cx="10610850" cy="582612"/>
          </a:xfrm>
        </p:spPr>
        <p:txBody>
          <a:bodyPr vert="horz" lIns="91440" tIns="45720" rIns="91440" bIns="45720" rtlCol="0" anchor="ctr">
            <a:normAutofit/>
          </a:bodyPr>
          <a:lstStyle/>
          <a:p>
            <a:pPr marL="0" indent="0">
              <a:buNone/>
            </a:pPr>
            <a:r>
              <a:rPr lang="en-US" sz="2000" kern="1200">
                <a:solidFill>
                  <a:schemeClr val="tx1"/>
                </a:solidFill>
                <a:latin typeface="+mn-lt"/>
                <a:ea typeface="+mn-ea"/>
                <a:cs typeface="+mn-cs"/>
              </a:rPr>
              <a:t>What is the best speed to travel at to maximize the distance flown? </a:t>
            </a:r>
          </a:p>
        </p:txBody>
      </p:sp>
      <p:sp>
        <p:nvSpPr>
          <p:cNvPr id="23" name="Rectangle 22">
            <a:extLst>
              <a:ext uri="{FF2B5EF4-FFF2-40B4-BE49-F238E27FC236}">
                <a16:creationId xmlns:a16="http://schemas.microsoft.com/office/drawing/2014/main" id="{0F022291-A82B-4D23-A1E0-5F9BD68466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5118581"/>
            <a:ext cx="146304"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4773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550BE34-C2B8-49B8-8519-67A8CAD51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89F5681-06F5-2202-3C88-566B32A522A9}"/>
              </a:ext>
            </a:extLst>
          </p:cNvPr>
          <p:cNvSpPr>
            <a:spLocks noGrp="1"/>
          </p:cNvSpPr>
          <p:nvPr>
            <p:ph type="title"/>
          </p:nvPr>
        </p:nvSpPr>
        <p:spPr>
          <a:xfrm>
            <a:off x="1046746" y="586822"/>
            <a:ext cx="3560252" cy="1645920"/>
          </a:xfrm>
        </p:spPr>
        <p:txBody>
          <a:bodyPr>
            <a:normAutofit/>
          </a:bodyPr>
          <a:lstStyle/>
          <a:p>
            <a:r>
              <a:rPr lang="en-US" sz="3200"/>
              <a:t>Quantities of Importance</a:t>
            </a:r>
          </a:p>
        </p:txBody>
      </p:sp>
      <p:sp>
        <p:nvSpPr>
          <p:cNvPr id="14" name="Rectangle 13">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6" name="Rectangle 15">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140063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6252298-B5E0-B127-55AC-742AA6183C75}"/>
                  </a:ext>
                </a:extLst>
              </p:cNvPr>
              <p:cNvSpPr>
                <a:spLocks noGrp="1"/>
              </p:cNvSpPr>
              <p:nvPr>
                <p:ph idx="1"/>
              </p:nvPr>
            </p:nvSpPr>
            <p:spPr>
              <a:xfrm>
                <a:off x="5351164" y="586822"/>
                <a:ext cx="6002636" cy="1645920"/>
              </a:xfrm>
            </p:spPr>
            <p:txBody>
              <a:bodyPr anchor="ctr">
                <a:normAutofit/>
              </a:bodyPr>
              <a:lstStyle/>
              <a:p>
                <a14:m>
                  <m:oMath xmlns:m="http://schemas.openxmlformats.org/officeDocument/2006/math">
                    <m:sSub>
                      <m:sSubPr>
                        <m:ctrlPr>
                          <a:rPr lang="en-US" sz="1700" i="1">
                            <a:latin typeface="Cambria Math" panose="02040503050406030204" pitchFamily="18" charset="0"/>
                          </a:rPr>
                        </m:ctrlPr>
                      </m:sSubPr>
                      <m:e>
                        <m:r>
                          <a:rPr lang="en-US" sz="1700" b="0" i="1">
                            <a:latin typeface="Cambria Math" panose="02040503050406030204" pitchFamily="18" charset="0"/>
                          </a:rPr>
                          <m:t>𝑉</m:t>
                        </m:r>
                      </m:e>
                      <m:sub>
                        <m:r>
                          <a:rPr lang="en-US" sz="1700" b="0" i="1">
                            <a:latin typeface="Cambria Math" panose="02040503050406030204" pitchFamily="18" charset="0"/>
                          </a:rPr>
                          <m:t>𝑎</m:t>
                        </m:r>
                      </m:sub>
                    </m:sSub>
                  </m:oMath>
                </a14:m>
                <a:r>
                  <a:rPr lang="en-US" sz="1700" dirty="0"/>
                  <a:t> (Horizontal Airspeed)</a:t>
                </a:r>
              </a:p>
              <a:p>
                <a14:m>
                  <m:oMath xmlns:m="http://schemas.openxmlformats.org/officeDocument/2006/math">
                    <m:sSub>
                      <m:sSubPr>
                        <m:ctrlPr>
                          <a:rPr lang="en-US" sz="1700" i="1">
                            <a:latin typeface="Cambria Math" panose="02040503050406030204" pitchFamily="18" charset="0"/>
                          </a:rPr>
                        </m:ctrlPr>
                      </m:sSubPr>
                      <m:e>
                        <m:r>
                          <a:rPr lang="en-US" sz="1700" b="0" i="1">
                            <a:latin typeface="Cambria Math" panose="02040503050406030204" pitchFamily="18" charset="0"/>
                          </a:rPr>
                          <m:t>𝑉</m:t>
                        </m:r>
                      </m:e>
                      <m:sub>
                        <m:r>
                          <a:rPr lang="en-US" sz="1700" b="0" i="1">
                            <a:latin typeface="Cambria Math" panose="02040503050406030204" pitchFamily="18" charset="0"/>
                          </a:rPr>
                          <m:t>𝑦</m:t>
                        </m:r>
                      </m:sub>
                    </m:sSub>
                  </m:oMath>
                </a14:m>
                <a:r>
                  <a:rPr lang="en-US" sz="1700" dirty="0"/>
                  <a:t> (Vertical Airspeed)</a:t>
                </a:r>
              </a:p>
              <a:p>
                <a14:m>
                  <m:oMath xmlns:m="http://schemas.openxmlformats.org/officeDocument/2006/math">
                    <m:sSub>
                      <m:sSubPr>
                        <m:ctrlPr>
                          <a:rPr lang="en-US" sz="1700" i="1">
                            <a:latin typeface="Cambria Math" panose="02040503050406030204" pitchFamily="18" charset="0"/>
                          </a:rPr>
                        </m:ctrlPr>
                      </m:sSubPr>
                      <m:e>
                        <m:r>
                          <a:rPr lang="en-US" sz="1700" b="0" i="1">
                            <a:latin typeface="Cambria Math" panose="02040503050406030204" pitchFamily="18" charset="0"/>
                          </a:rPr>
                          <m:t>𝑉</m:t>
                        </m:r>
                      </m:e>
                      <m:sub>
                        <m:r>
                          <a:rPr lang="en-US" sz="1700" b="0" i="1">
                            <a:latin typeface="Cambria Math" panose="02040503050406030204" pitchFamily="18" charset="0"/>
                          </a:rPr>
                          <m:t>𝑥</m:t>
                        </m:r>
                      </m:sub>
                    </m:sSub>
                  </m:oMath>
                </a14:m>
                <a:r>
                  <a:rPr lang="en-US" sz="1700" dirty="0"/>
                  <a:t> (Ground Speed)</a:t>
                </a:r>
              </a:p>
              <a:p>
                <a14:m>
                  <m:oMath xmlns:m="http://schemas.openxmlformats.org/officeDocument/2006/math">
                    <m:f>
                      <m:fPr>
                        <m:ctrlPr>
                          <a:rPr lang="en-US" sz="1700" i="1">
                            <a:latin typeface="Cambria Math" panose="02040503050406030204" pitchFamily="18" charset="0"/>
                          </a:rPr>
                        </m:ctrlPr>
                      </m:fPr>
                      <m:num>
                        <m:sSub>
                          <m:sSubPr>
                            <m:ctrlPr>
                              <a:rPr lang="en-US" sz="1700" i="1">
                                <a:latin typeface="Cambria Math" panose="02040503050406030204" pitchFamily="18" charset="0"/>
                              </a:rPr>
                            </m:ctrlPr>
                          </m:sSubPr>
                          <m:e>
                            <m:r>
                              <a:rPr lang="en-US" sz="1700" b="0" i="1">
                                <a:latin typeface="Cambria Math" panose="02040503050406030204" pitchFamily="18" charset="0"/>
                              </a:rPr>
                              <m:t>𝑉</m:t>
                            </m:r>
                          </m:e>
                          <m:sub>
                            <m:r>
                              <a:rPr lang="en-US" sz="1700" b="0" i="1">
                                <a:latin typeface="Cambria Math" panose="02040503050406030204" pitchFamily="18" charset="0"/>
                              </a:rPr>
                              <m:t>𝑥</m:t>
                            </m:r>
                          </m:sub>
                        </m:sSub>
                      </m:num>
                      <m:den>
                        <m:sSub>
                          <m:sSubPr>
                            <m:ctrlPr>
                              <a:rPr lang="en-US" sz="1700" i="1">
                                <a:latin typeface="Cambria Math" panose="02040503050406030204" pitchFamily="18" charset="0"/>
                              </a:rPr>
                            </m:ctrlPr>
                          </m:sSubPr>
                          <m:e>
                            <m:r>
                              <a:rPr lang="en-US" sz="1700" b="0" i="1">
                                <a:latin typeface="Cambria Math" panose="02040503050406030204" pitchFamily="18" charset="0"/>
                              </a:rPr>
                              <m:t>𝑉</m:t>
                            </m:r>
                          </m:e>
                          <m:sub>
                            <m:r>
                              <a:rPr lang="en-US" sz="1700" b="0" i="1">
                                <a:latin typeface="Cambria Math" panose="02040503050406030204" pitchFamily="18" charset="0"/>
                              </a:rPr>
                              <m:t>𝑦</m:t>
                            </m:r>
                          </m:sub>
                        </m:sSub>
                      </m:den>
                    </m:f>
                  </m:oMath>
                </a14:m>
                <a:r>
                  <a:rPr lang="en-US" sz="1700" dirty="0"/>
                  <a:t> (Glide Ratio)</a:t>
                </a:r>
              </a:p>
            </p:txBody>
          </p:sp>
        </mc:Choice>
        <mc:Fallback xmlns="">
          <p:sp>
            <p:nvSpPr>
              <p:cNvPr id="3" name="Content Placeholder 2">
                <a:extLst>
                  <a:ext uri="{FF2B5EF4-FFF2-40B4-BE49-F238E27FC236}">
                    <a16:creationId xmlns:a16="http://schemas.microsoft.com/office/drawing/2014/main" id="{26252298-B5E0-B127-55AC-742AA6183C75}"/>
                  </a:ext>
                </a:extLst>
              </p:cNvPr>
              <p:cNvSpPr>
                <a:spLocks noGrp="1" noRot="1" noChangeAspect="1" noMove="1" noResize="1" noEditPoints="1" noAdjustHandles="1" noChangeArrowheads="1" noChangeShapeType="1" noTextEdit="1"/>
              </p:cNvSpPr>
              <p:nvPr>
                <p:ph idx="1"/>
              </p:nvPr>
            </p:nvSpPr>
            <p:spPr>
              <a:xfrm>
                <a:off x="5351164" y="586822"/>
                <a:ext cx="6002636" cy="1645920"/>
              </a:xfrm>
              <a:blipFill>
                <a:blip r:embed="rId3"/>
                <a:stretch>
                  <a:fillRect l="-422" t="-769"/>
                </a:stretch>
              </a:blipFill>
            </p:spPr>
            <p:txBody>
              <a:bodyPr/>
              <a:lstStyle/>
              <a:p>
                <a:r>
                  <a:rPr lang="en-US">
                    <a:noFill/>
                  </a:rPr>
                  <a:t> </a:t>
                </a:r>
              </a:p>
            </p:txBody>
          </p:sp>
        </mc:Fallback>
      </mc:AlternateContent>
      <p:pic>
        <p:nvPicPr>
          <p:cNvPr id="5" name="Picture 4" descr="A black and white image of a black and white image of a black and white image of a black and white image of a black and white image of a black and white image of a black and&#10;&#10;Description automatically generated">
            <a:extLst>
              <a:ext uri="{FF2B5EF4-FFF2-40B4-BE49-F238E27FC236}">
                <a16:creationId xmlns:a16="http://schemas.microsoft.com/office/drawing/2014/main" id="{5BFCA763-4629-C69A-F475-04DB696244DF}"/>
              </a:ext>
            </a:extLst>
          </p:cNvPr>
          <p:cNvPicPr>
            <a:picLocks noChangeAspect="1"/>
          </p:cNvPicPr>
          <p:nvPr/>
        </p:nvPicPr>
        <p:blipFill>
          <a:blip r:embed="rId4"/>
          <a:stretch>
            <a:fillRect/>
          </a:stretch>
        </p:blipFill>
        <p:spPr>
          <a:xfrm>
            <a:off x="557784" y="3359506"/>
            <a:ext cx="11164824" cy="2232964"/>
          </a:xfrm>
          <a:prstGeom prst="rect">
            <a:avLst/>
          </a:prstGeom>
        </p:spPr>
      </p:pic>
    </p:spTree>
    <p:extLst>
      <p:ext uri="{BB962C8B-B14F-4D97-AF65-F5344CB8AC3E}">
        <p14:creationId xmlns:p14="http://schemas.microsoft.com/office/powerpoint/2010/main" val="135643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C9A9DA9-7DC8-488B-A882-123947B0F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57F6BDD4-E066-4008-8011-6CC31AEB45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9575" y="633619"/>
            <a:ext cx="4279383"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44DAFC1-5F0D-DE76-C869-C004FB840591}"/>
              </a:ext>
            </a:extLst>
          </p:cNvPr>
          <p:cNvSpPr>
            <a:spLocks noGrp="1"/>
          </p:cNvSpPr>
          <p:nvPr>
            <p:ph type="title"/>
          </p:nvPr>
        </p:nvSpPr>
        <p:spPr>
          <a:xfrm>
            <a:off x="841247" y="978619"/>
            <a:ext cx="3410712" cy="1106424"/>
          </a:xfrm>
        </p:spPr>
        <p:txBody>
          <a:bodyPr>
            <a:normAutofit/>
          </a:bodyPr>
          <a:lstStyle/>
          <a:p>
            <a:r>
              <a:rPr lang="en-US" sz="2800" dirty="0"/>
              <a:t>Polar Curve Graph</a:t>
            </a:r>
          </a:p>
        </p:txBody>
      </p:sp>
      <p:sp>
        <p:nvSpPr>
          <p:cNvPr id="16" name="Rectangle 15">
            <a:extLst>
              <a:ext uri="{FF2B5EF4-FFF2-40B4-BE49-F238E27FC236}">
                <a16:creationId xmlns:a16="http://schemas.microsoft.com/office/drawing/2014/main" id="{2711A8FB-68FC-45FC-B01E-38F809E2D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567" y="1171300"/>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2A865FE3-5FC9-4049-87CF-30019C46C0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459" y="2093976"/>
            <a:ext cx="3328416"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 name="Content Placeholder 8">
            <a:extLst>
              <a:ext uri="{FF2B5EF4-FFF2-40B4-BE49-F238E27FC236}">
                <a16:creationId xmlns:a16="http://schemas.microsoft.com/office/drawing/2014/main" id="{706D646E-C1EF-402C-3505-6860D4F2DDDF}"/>
              </a:ext>
            </a:extLst>
          </p:cNvPr>
          <p:cNvSpPr>
            <a:spLocks noGrp="1"/>
          </p:cNvSpPr>
          <p:nvPr>
            <p:ph idx="1"/>
          </p:nvPr>
        </p:nvSpPr>
        <p:spPr>
          <a:xfrm>
            <a:off x="841248" y="2252870"/>
            <a:ext cx="3412219" cy="3560251"/>
          </a:xfrm>
        </p:spPr>
        <p:txBody>
          <a:bodyPr>
            <a:normAutofit/>
          </a:bodyPr>
          <a:lstStyle/>
          <a:p>
            <a:r>
              <a:rPr lang="en-US" sz="1700" dirty="0"/>
              <a:t>Stalls occur on the graph when a tangent line of slope zero is drawn on one of the curves. As seen when the planes airspeed approaches 0. </a:t>
            </a:r>
          </a:p>
          <a:p>
            <a:r>
              <a:rPr lang="en-US" sz="1700" dirty="0"/>
              <a:t>As the plane approaches a speed of zero the planes sink rate increases dramatically. </a:t>
            </a:r>
          </a:p>
          <a:p>
            <a:r>
              <a:rPr lang="en-US" sz="1700" dirty="0"/>
              <a:t>Optimal flight is flying slower in lift and speeding up through sink to maximize lift on the plane. This will maximize the distance at which the plane travels.  </a:t>
            </a:r>
          </a:p>
        </p:txBody>
      </p:sp>
      <p:pic>
        <p:nvPicPr>
          <p:cNvPr id="5" name="Content Placeholder 4" descr="A graph of a sailplane polar&#10;&#10;Description automatically generated">
            <a:extLst>
              <a:ext uri="{FF2B5EF4-FFF2-40B4-BE49-F238E27FC236}">
                <a16:creationId xmlns:a16="http://schemas.microsoft.com/office/drawing/2014/main" id="{CB4D561D-5671-7F02-FEAD-7B7991350EC1}"/>
              </a:ext>
            </a:extLst>
          </p:cNvPr>
          <p:cNvPicPr>
            <a:picLocks noChangeAspect="1"/>
          </p:cNvPicPr>
          <p:nvPr/>
        </p:nvPicPr>
        <p:blipFill>
          <a:blip r:embed="rId3"/>
          <a:stretch>
            <a:fillRect/>
          </a:stretch>
        </p:blipFill>
        <p:spPr>
          <a:xfrm>
            <a:off x="5120639" y="633619"/>
            <a:ext cx="6725793" cy="5495925"/>
          </a:xfrm>
          <a:prstGeom prst="rect">
            <a:avLst/>
          </a:prstGeom>
        </p:spPr>
      </p:pic>
    </p:spTree>
    <p:extLst>
      <p:ext uri="{BB962C8B-B14F-4D97-AF65-F5344CB8AC3E}">
        <p14:creationId xmlns:p14="http://schemas.microsoft.com/office/powerpoint/2010/main" val="3856018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5777EF-0646-E6C3-D722-DA072DB2F48D}"/>
              </a:ext>
            </a:extLst>
          </p:cNvPr>
          <p:cNvSpPr>
            <a:spLocks noGrp="1"/>
          </p:cNvSpPr>
          <p:nvPr>
            <p:ph type="title"/>
          </p:nvPr>
        </p:nvSpPr>
        <p:spPr>
          <a:xfrm>
            <a:off x="411480" y="991443"/>
            <a:ext cx="4443154" cy="1087819"/>
          </a:xfrm>
        </p:spPr>
        <p:txBody>
          <a:bodyPr anchor="b">
            <a:normAutofit/>
          </a:bodyPr>
          <a:lstStyle/>
          <a:p>
            <a:r>
              <a:rPr lang="en-US" sz="3400"/>
              <a:t>Minimizing Sink Rate</a:t>
            </a:r>
          </a:p>
        </p:txBody>
      </p:sp>
      <p:sp>
        <p:nvSpPr>
          <p:cNvPr id="14" name="Rectangle 13">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90E630B8-9FC5-ACCF-E7D9-6B0E93888099}"/>
                  </a:ext>
                </a:extLst>
              </p:cNvPr>
              <p:cNvSpPr>
                <a:spLocks noGrp="1"/>
              </p:cNvSpPr>
              <p:nvPr>
                <p:ph idx="1"/>
              </p:nvPr>
            </p:nvSpPr>
            <p:spPr>
              <a:xfrm>
                <a:off x="411480" y="2684095"/>
                <a:ext cx="4443154" cy="3492868"/>
              </a:xfrm>
            </p:spPr>
            <p:txBody>
              <a:bodyPr>
                <a:normAutofit/>
              </a:bodyPr>
              <a:lstStyle/>
              <a:p>
                <a:r>
                  <a:rPr lang="en-US" sz="1800" dirty="0"/>
                  <a:t>The author is trying to solve </a:t>
                </a:r>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𝑉</m:t>
                        </m:r>
                      </m:e>
                      <m:sub>
                        <m:r>
                          <a:rPr lang="en-US" sz="1800" b="0" i="1" smtClean="0">
                            <a:latin typeface="Cambria Math" panose="02040503050406030204" pitchFamily="18" charset="0"/>
                          </a:rPr>
                          <m:t>𝑦</m:t>
                        </m:r>
                      </m:sub>
                    </m:sSub>
                    <m:r>
                      <a:rPr lang="en-US" sz="1800" b="0" i="1" smtClean="0">
                        <a:latin typeface="Cambria Math" panose="02040503050406030204" pitchFamily="18" charset="0"/>
                      </a:rPr>
                      <m:t>=</m:t>
                    </m:r>
                    <m:r>
                      <a:rPr lang="en-US" sz="1800" b="0" i="1" smtClean="0">
                        <a:latin typeface="Cambria Math" panose="02040503050406030204" pitchFamily="18" charset="0"/>
                      </a:rPr>
                      <m:t>𝑓</m:t>
                    </m:r>
                    <m:r>
                      <a:rPr lang="en-US" sz="1800" b="0" i="1" smtClean="0">
                        <a:latin typeface="Cambria Math" panose="02040503050406030204" pitchFamily="18" charset="0"/>
                      </a:rPr>
                      <m:t>(</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𝑉</m:t>
                        </m:r>
                      </m:e>
                      <m:sub>
                        <m:r>
                          <a:rPr lang="en-US" sz="1800" b="0" i="1" smtClean="0">
                            <a:latin typeface="Cambria Math" panose="02040503050406030204" pitchFamily="18" charset="0"/>
                          </a:rPr>
                          <m:t>𝑎</m:t>
                        </m:r>
                      </m:sub>
                    </m:sSub>
                    <m:r>
                      <a:rPr lang="en-US" sz="1800" b="0" i="1" smtClean="0">
                        <a:latin typeface="Cambria Math" panose="02040503050406030204" pitchFamily="18" charset="0"/>
                      </a:rPr>
                      <m:t>)</m:t>
                    </m:r>
                  </m:oMath>
                </a14:m>
                <a:r>
                  <a:rPr lang="en-US" sz="1800" dirty="0"/>
                  <a:t>. </a:t>
                </a:r>
              </a:p>
              <a:p>
                <a:r>
                  <a:rPr lang="en-US" sz="1800" dirty="0"/>
                  <a:t>Using a quadratic model to determine the change in the change of </a:t>
                </a:r>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𝑉</m:t>
                        </m:r>
                      </m:e>
                      <m:sub>
                        <m:r>
                          <a:rPr lang="en-US" sz="1800" b="0" i="1" smtClean="0">
                            <a:latin typeface="Cambria Math" panose="02040503050406030204" pitchFamily="18" charset="0"/>
                          </a:rPr>
                          <m:t>𝑦</m:t>
                        </m:r>
                      </m:sub>
                    </m:sSub>
                  </m:oMath>
                </a14:m>
                <a:r>
                  <a:rPr lang="en-US" sz="1800" dirty="0"/>
                  <a:t> the authors determine a formula.</a:t>
                </a:r>
              </a:p>
              <a:p>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𝑉</m:t>
                        </m:r>
                      </m:e>
                      <m:sub>
                        <m:r>
                          <a:rPr lang="en-US" sz="1800" b="0" i="1" smtClean="0">
                            <a:latin typeface="Cambria Math" panose="02040503050406030204" pitchFamily="18" charset="0"/>
                          </a:rPr>
                          <m:t>𝑦</m:t>
                        </m:r>
                      </m:sub>
                    </m:sSub>
                    <m:r>
                      <a:rPr lang="en-US" sz="1800" b="0" i="1" smtClean="0">
                        <a:latin typeface="Cambria Math" panose="02040503050406030204" pitchFamily="18" charset="0"/>
                      </a:rPr>
                      <m:t>=−1.47</m:t>
                    </m:r>
                    <m:r>
                      <a:rPr lang="en-US" sz="1800" b="0" i="1" smtClean="0">
                        <a:latin typeface="Cambria Math" panose="02040503050406030204" pitchFamily="18" charset="0"/>
                        <a:ea typeface="Cambria Math" panose="02040503050406030204" pitchFamily="18" charset="0"/>
                      </a:rPr>
                      <m:t>×</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10</m:t>
                        </m:r>
                      </m:e>
                      <m:sup>
                        <m:r>
                          <a:rPr lang="en-US" sz="1800" b="0" i="1" smtClean="0">
                            <a:latin typeface="Cambria Math" panose="02040503050406030204" pitchFamily="18" charset="0"/>
                            <a:ea typeface="Cambria Math" panose="02040503050406030204" pitchFamily="18" charset="0"/>
                          </a:rPr>
                          <m:t>−4</m:t>
                        </m:r>
                      </m:sup>
                    </m:sSup>
                    <m:sSubSup>
                      <m:sSubSupPr>
                        <m:ctrlPr>
                          <a:rPr lang="en-US" sz="1800" b="0" i="1" smtClean="0">
                            <a:latin typeface="Cambria Math" panose="02040503050406030204" pitchFamily="18" charset="0"/>
                            <a:ea typeface="Cambria Math" panose="02040503050406030204" pitchFamily="18" charset="0"/>
                          </a:rPr>
                        </m:ctrlPr>
                      </m:sSubSupPr>
                      <m:e>
                        <m:r>
                          <a:rPr lang="en-US" sz="1800" b="0" i="1" smtClean="0">
                            <a:latin typeface="Cambria Math" panose="02040503050406030204" pitchFamily="18" charset="0"/>
                            <a:ea typeface="Cambria Math" panose="02040503050406030204" pitchFamily="18" charset="0"/>
                          </a:rPr>
                          <m:t>𝑉</m:t>
                        </m:r>
                      </m:e>
                      <m:sub>
                        <m:r>
                          <a:rPr lang="en-US" sz="1800" b="0" i="1" smtClean="0">
                            <a:latin typeface="Cambria Math" panose="02040503050406030204" pitchFamily="18" charset="0"/>
                            <a:ea typeface="Cambria Math" panose="02040503050406030204" pitchFamily="18" charset="0"/>
                          </a:rPr>
                          <m:t>𝑎</m:t>
                        </m:r>
                      </m:sub>
                      <m:sup>
                        <m:r>
                          <a:rPr lang="en-US" sz="1800" b="0" i="1" smtClean="0">
                            <a:latin typeface="Cambria Math" panose="02040503050406030204" pitchFamily="18" charset="0"/>
                            <a:ea typeface="Cambria Math" panose="02040503050406030204" pitchFamily="18" charset="0"/>
                          </a:rPr>
                          <m:t>2</m:t>
                        </m:r>
                      </m:sup>
                    </m:sSubSup>
                    <m:r>
                      <a:rPr lang="en-US" sz="1800" b="0" i="1" smtClean="0">
                        <a:latin typeface="Cambria Math" panose="02040503050406030204" pitchFamily="18" charset="0"/>
                        <a:ea typeface="Cambria Math" panose="02040503050406030204" pitchFamily="18" charset="0"/>
                      </a:rPr>
                      <m:t>+2.44×</m:t>
                    </m:r>
                    <m:sSup>
                      <m:sSupPr>
                        <m:ctrlPr>
                          <a:rPr lang="en-US" sz="1800" b="0" i="1" smtClean="0">
                            <a:latin typeface="Cambria Math" panose="02040503050406030204" pitchFamily="18" charset="0"/>
                            <a:ea typeface="Cambria Math" panose="02040503050406030204" pitchFamily="18" charset="0"/>
                          </a:rPr>
                        </m:ctrlPr>
                      </m:sSupPr>
                      <m:e>
                        <m:r>
                          <a:rPr lang="en-US" sz="1800" b="0" i="1" smtClean="0">
                            <a:latin typeface="Cambria Math" panose="02040503050406030204" pitchFamily="18" charset="0"/>
                            <a:ea typeface="Cambria Math" panose="02040503050406030204" pitchFamily="18" charset="0"/>
                          </a:rPr>
                          <m:t>10</m:t>
                        </m:r>
                      </m:e>
                      <m:sup>
                        <m:r>
                          <a:rPr lang="en-US" sz="1800" b="0" i="1" smtClean="0">
                            <a:latin typeface="Cambria Math" panose="02040503050406030204" pitchFamily="18" charset="0"/>
                            <a:ea typeface="Cambria Math" panose="02040503050406030204" pitchFamily="18" charset="0"/>
                          </a:rPr>
                          <m:t>−2</m:t>
                        </m:r>
                      </m:sup>
                    </m:sSup>
                    <m:sSub>
                      <m:sSubPr>
                        <m:ctrlPr>
                          <a:rPr lang="en-US" sz="1800" b="0" i="1" smtClean="0">
                            <a:latin typeface="Cambria Math" panose="02040503050406030204" pitchFamily="18" charset="0"/>
                            <a:ea typeface="Cambria Math" panose="02040503050406030204" pitchFamily="18" charset="0"/>
                          </a:rPr>
                        </m:ctrlPr>
                      </m:sSubPr>
                      <m:e>
                        <m:r>
                          <a:rPr lang="en-US" sz="1800" b="0" i="1" smtClean="0">
                            <a:latin typeface="Cambria Math" panose="02040503050406030204" pitchFamily="18" charset="0"/>
                            <a:ea typeface="Cambria Math" panose="02040503050406030204" pitchFamily="18" charset="0"/>
                          </a:rPr>
                          <m:t>𝑉</m:t>
                        </m:r>
                      </m:e>
                      <m:sub>
                        <m:r>
                          <a:rPr lang="en-US" sz="1800" b="0" i="1" smtClean="0">
                            <a:latin typeface="Cambria Math" panose="02040503050406030204" pitchFamily="18" charset="0"/>
                            <a:ea typeface="Cambria Math" panose="02040503050406030204" pitchFamily="18" charset="0"/>
                          </a:rPr>
                          <m:t>𝑎</m:t>
                        </m:r>
                      </m:sub>
                    </m:sSub>
                    <m:r>
                      <a:rPr lang="en-US" sz="1800" b="0" i="1" smtClean="0">
                        <a:latin typeface="Cambria Math" panose="02040503050406030204" pitchFamily="18" charset="0"/>
                        <a:ea typeface="Cambria Math" panose="02040503050406030204" pitchFamily="18" charset="0"/>
                      </a:rPr>
                      <m:t>−1.65</m:t>
                    </m:r>
                  </m:oMath>
                </a14:m>
                <a:endParaRPr lang="en-US" sz="1800" dirty="0"/>
              </a:p>
              <a:p>
                <a:r>
                  <a:rPr lang="en-US" sz="1800" dirty="0"/>
                  <a:t>This formula is used to determine the speed at which to travel to minimize the sink rate of the plane. </a:t>
                </a:r>
              </a:p>
            </p:txBody>
          </p:sp>
        </mc:Choice>
        <mc:Fallback xmlns="">
          <p:sp>
            <p:nvSpPr>
              <p:cNvPr id="9" name="Content Placeholder 8">
                <a:extLst>
                  <a:ext uri="{FF2B5EF4-FFF2-40B4-BE49-F238E27FC236}">
                    <a16:creationId xmlns:a16="http://schemas.microsoft.com/office/drawing/2014/main" id="{90E630B8-9FC5-ACCF-E7D9-6B0E93888099}"/>
                  </a:ext>
                </a:extLst>
              </p:cNvPr>
              <p:cNvSpPr>
                <a:spLocks noGrp="1" noRot="1" noChangeAspect="1" noMove="1" noResize="1" noEditPoints="1" noAdjustHandles="1" noChangeArrowheads="1" noChangeShapeType="1" noTextEdit="1"/>
              </p:cNvSpPr>
              <p:nvPr>
                <p:ph idx="1"/>
              </p:nvPr>
            </p:nvSpPr>
            <p:spPr>
              <a:xfrm>
                <a:off x="411480" y="2684095"/>
                <a:ext cx="4443154" cy="3492868"/>
              </a:xfrm>
              <a:blipFill>
                <a:blip r:embed="rId3"/>
                <a:stretch>
                  <a:fillRect l="-855" t="-1449"/>
                </a:stretch>
              </a:blipFill>
            </p:spPr>
            <p:txBody>
              <a:bodyPr/>
              <a:lstStyle/>
              <a:p>
                <a:r>
                  <a:rPr lang="en-US">
                    <a:noFill/>
                  </a:rPr>
                  <a:t> </a:t>
                </a:r>
              </a:p>
            </p:txBody>
          </p:sp>
        </mc:Fallback>
      </mc:AlternateContent>
      <p:pic>
        <p:nvPicPr>
          <p:cNvPr id="5" name="Content Placeholder 4" descr="A table of numbers with numbers&#10;&#10;Description automatically generated">
            <a:extLst>
              <a:ext uri="{FF2B5EF4-FFF2-40B4-BE49-F238E27FC236}">
                <a16:creationId xmlns:a16="http://schemas.microsoft.com/office/drawing/2014/main" id="{0D8FAC52-6138-E352-95F7-B165AB29502C}"/>
              </a:ext>
            </a:extLst>
          </p:cNvPr>
          <p:cNvPicPr>
            <a:picLocks noChangeAspect="1"/>
          </p:cNvPicPr>
          <p:nvPr/>
        </p:nvPicPr>
        <p:blipFill>
          <a:blip r:embed="rId4"/>
          <a:stretch>
            <a:fillRect/>
          </a:stretch>
        </p:blipFill>
        <p:spPr>
          <a:xfrm>
            <a:off x="7232086" y="625683"/>
            <a:ext cx="2747883" cy="5551280"/>
          </a:xfrm>
          <a:prstGeom prst="rect">
            <a:avLst/>
          </a:prstGeom>
        </p:spPr>
      </p:pic>
    </p:spTree>
    <p:extLst>
      <p:ext uri="{BB962C8B-B14F-4D97-AF65-F5344CB8AC3E}">
        <p14:creationId xmlns:p14="http://schemas.microsoft.com/office/powerpoint/2010/main" val="2481840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99701B-80C6-BB87-519B-E8172BFC5C8A}"/>
              </a:ext>
            </a:extLst>
          </p:cNvPr>
          <p:cNvSpPr>
            <a:spLocks noGrp="1"/>
          </p:cNvSpPr>
          <p:nvPr>
            <p:ph type="title"/>
          </p:nvPr>
        </p:nvSpPr>
        <p:spPr>
          <a:xfrm>
            <a:off x="411480" y="991443"/>
            <a:ext cx="4443154" cy="1087819"/>
          </a:xfrm>
        </p:spPr>
        <p:txBody>
          <a:bodyPr anchor="b">
            <a:normAutofit/>
          </a:bodyPr>
          <a:lstStyle/>
          <a:p>
            <a:r>
              <a:rPr lang="en-US" sz="3400" dirty="0"/>
              <a:t>Determining an Optimal Speed for Gliding</a:t>
            </a:r>
          </a:p>
        </p:txBody>
      </p:sp>
      <p:sp>
        <p:nvSpPr>
          <p:cNvPr id="25" name="Rectangle 24">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7" name="Rectangle 26">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9" name="Content Placeholder 8">
            <a:extLst>
              <a:ext uri="{FF2B5EF4-FFF2-40B4-BE49-F238E27FC236}">
                <a16:creationId xmlns:a16="http://schemas.microsoft.com/office/drawing/2014/main" id="{47B24BB8-0BD7-3D9A-92BD-97E956F3AFF5}"/>
              </a:ext>
            </a:extLst>
          </p:cNvPr>
          <p:cNvSpPr>
            <a:spLocks noGrp="1"/>
          </p:cNvSpPr>
          <p:nvPr>
            <p:ph idx="1"/>
          </p:nvPr>
        </p:nvSpPr>
        <p:spPr>
          <a:xfrm>
            <a:off x="411480" y="2684095"/>
            <a:ext cx="4443154" cy="3492868"/>
          </a:xfrm>
        </p:spPr>
        <p:txBody>
          <a:bodyPr>
            <a:normAutofit/>
          </a:bodyPr>
          <a:lstStyle/>
          <a:p>
            <a:r>
              <a:rPr lang="en-US" sz="1800" dirty="0"/>
              <a:t>Authors use the maximum glide ratios which is determined by calculus. This ratio is plotted as the green line. </a:t>
            </a:r>
          </a:p>
          <a:p>
            <a:r>
              <a:rPr lang="en-US" sz="1800" dirty="0"/>
              <a:t>Graphing the gliders flight over time as the black line the point of intersection (critical point)  indicates the optimal flying speed to maximize the distance the plane travels. </a:t>
            </a:r>
          </a:p>
          <a:p>
            <a:r>
              <a:rPr lang="en-US" sz="1800" dirty="0"/>
              <a:t>These speeds are then applied to the glide ratios to determine the best plane to buy which is indicated by the largest glide ratio. </a:t>
            </a:r>
          </a:p>
        </p:txBody>
      </p:sp>
      <p:pic>
        <p:nvPicPr>
          <p:cNvPr id="5" name="Content Placeholder 4" descr="A diagram of a polar graph&#10;&#10;Description automatically generated with medium confidence">
            <a:extLst>
              <a:ext uri="{FF2B5EF4-FFF2-40B4-BE49-F238E27FC236}">
                <a16:creationId xmlns:a16="http://schemas.microsoft.com/office/drawing/2014/main" id="{7133F543-A8B7-5724-D211-0C573D966D2E}"/>
              </a:ext>
            </a:extLst>
          </p:cNvPr>
          <p:cNvPicPr>
            <a:picLocks noChangeAspect="1"/>
          </p:cNvPicPr>
          <p:nvPr/>
        </p:nvPicPr>
        <p:blipFill rotWithShape="1">
          <a:blip r:embed="rId3"/>
          <a:srcRect l="3203" r="2" b="2"/>
          <a:stretch/>
        </p:blipFill>
        <p:spPr>
          <a:xfrm>
            <a:off x="5385816" y="1421895"/>
            <a:ext cx="6440424" cy="3958856"/>
          </a:xfrm>
          <a:prstGeom prst="rect">
            <a:avLst/>
          </a:prstGeom>
        </p:spPr>
      </p:pic>
    </p:spTree>
    <p:extLst>
      <p:ext uri="{BB962C8B-B14F-4D97-AF65-F5344CB8AC3E}">
        <p14:creationId xmlns:p14="http://schemas.microsoft.com/office/powerpoint/2010/main" val="542531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8D1AA55E-40D5-461B-A5A8-4AE8AAB71B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661170C-B957-79AB-1F8D-B4418223ED44}"/>
              </a:ext>
            </a:extLst>
          </p:cNvPr>
          <p:cNvSpPr>
            <a:spLocks noGrp="1"/>
          </p:cNvSpPr>
          <p:nvPr>
            <p:ph type="title"/>
          </p:nvPr>
        </p:nvSpPr>
        <p:spPr>
          <a:xfrm>
            <a:off x="838200" y="698643"/>
            <a:ext cx="5243394" cy="2225532"/>
          </a:xfrm>
        </p:spPr>
        <p:txBody>
          <a:bodyPr anchor="t">
            <a:normAutofit/>
          </a:bodyPr>
          <a:lstStyle/>
          <a:p>
            <a:r>
              <a:rPr lang="en-US" sz="5600"/>
              <a:t>In Numerical Terms</a:t>
            </a:r>
          </a:p>
        </p:txBody>
      </p:sp>
      <p:cxnSp>
        <p:nvCxnSpPr>
          <p:cNvPr id="32" name="Straight Connector 31">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622" y="381934"/>
            <a:ext cx="0" cy="6476066"/>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34F88D19-C269-4F98-BE6B-CFB6207D366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0408" y="740316"/>
            <a:ext cx="465458" cy="872153"/>
            <a:chOff x="6110408" y="740316"/>
            <a:chExt cx="465458" cy="872153"/>
          </a:xfrm>
        </p:grpSpPr>
        <p:sp>
          <p:nvSpPr>
            <p:cNvPr id="35"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5948" y="74031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p>
              <a:endParaRPr lang="en-US"/>
            </a:p>
          </p:txBody>
        </p:sp>
        <p:sp>
          <p:nvSpPr>
            <p:cNvPr id="3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84728" y="969611"/>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p>
              <a:endParaRPr lang="en-US"/>
            </a:p>
          </p:txBody>
        </p:sp>
        <p:sp>
          <p:nvSpPr>
            <p:cNvPr id="37"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10408" y="1484755"/>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p>
              <a:endParaRPr lang="en-US"/>
            </a:p>
          </p:txBody>
        </p:sp>
      </p:grpSp>
      <p:pic>
        <p:nvPicPr>
          <p:cNvPr id="7" name="Picture 6" descr="A math equations on a white background&#10;&#10;Description automatically generated">
            <a:extLst>
              <a:ext uri="{FF2B5EF4-FFF2-40B4-BE49-F238E27FC236}">
                <a16:creationId xmlns:a16="http://schemas.microsoft.com/office/drawing/2014/main" id="{E5DA5C4C-8DA1-3D6C-0EC8-837ED318738A}"/>
              </a:ext>
            </a:extLst>
          </p:cNvPr>
          <p:cNvPicPr>
            <a:picLocks noChangeAspect="1"/>
          </p:cNvPicPr>
          <p:nvPr/>
        </p:nvPicPr>
        <p:blipFill>
          <a:blip r:embed="rId3"/>
          <a:stretch>
            <a:fillRect/>
          </a:stretch>
        </p:blipFill>
        <p:spPr>
          <a:xfrm>
            <a:off x="838200" y="3257584"/>
            <a:ext cx="5243391" cy="2485910"/>
          </a:xfrm>
          <a:prstGeom prst="rect">
            <a:avLst/>
          </a:prstGeom>
        </p:spPr>
      </p:pic>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63D2A14E-1A43-DCC6-744A-8EF1CE4D70C9}"/>
                  </a:ext>
                </a:extLst>
              </p:cNvPr>
              <p:cNvSpPr>
                <a:spLocks noGrp="1"/>
              </p:cNvSpPr>
              <p:nvPr>
                <p:ph idx="1"/>
              </p:nvPr>
            </p:nvSpPr>
            <p:spPr>
              <a:xfrm>
                <a:off x="7229042" y="879355"/>
                <a:ext cx="4124758" cy="5120755"/>
              </a:xfrm>
            </p:spPr>
            <p:txBody>
              <a:bodyPr anchor="ctr">
                <a:normAutofit/>
              </a:bodyPr>
              <a:lstStyle/>
              <a:p>
                <a:r>
                  <a:rPr lang="en-US" sz="2000">
                    <a:solidFill>
                      <a:schemeClr val="tx1">
                        <a:alpha val="80000"/>
                      </a:schemeClr>
                    </a:solidFill>
                  </a:rPr>
                  <a:t>S (Sink Rate)</a:t>
                </a:r>
              </a:p>
              <a:p>
                <a:r>
                  <a:rPr lang="en-US" sz="2000">
                    <a:solidFill>
                      <a:schemeClr val="tx1">
                        <a:alpha val="80000"/>
                      </a:schemeClr>
                    </a:solidFill>
                  </a:rPr>
                  <a:t>H (Tail winds )</a:t>
                </a:r>
              </a:p>
              <a:p>
                <a:r>
                  <a:rPr lang="en-US" sz="2000">
                    <a:solidFill>
                      <a:schemeClr val="tx1">
                        <a:alpha val="80000"/>
                      </a:schemeClr>
                    </a:solidFill>
                  </a:rPr>
                  <a:t>Applying the knowns to the equations and solving for </a:t>
                </a:r>
                <a14:m>
                  <m:oMath xmlns:m="http://schemas.openxmlformats.org/officeDocument/2006/math">
                    <m:r>
                      <a:rPr lang="en-US" sz="2000" b="0" i="1">
                        <a:solidFill>
                          <a:schemeClr val="tx1">
                            <a:alpha val="80000"/>
                          </a:schemeClr>
                        </a:solidFill>
                        <a:latin typeface="Cambria Math" panose="02040503050406030204" pitchFamily="18" charset="0"/>
                      </a:rPr>
                      <m:t>𝑋</m:t>
                    </m:r>
                    <m:r>
                      <a:rPr lang="en-US" sz="2000" b="0" i="1">
                        <a:solidFill>
                          <a:schemeClr val="tx1">
                            <a:alpha val="80000"/>
                          </a:schemeClr>
                        </a:solidFill>
                        <a:latin typeface="Cambria Math" panose="02040503050406030204" pitchFamily="18" charset="0"/>
                      </a:rPr>
                      <m:t>= </m:t>
                    </m:r>
                    <m:sSub>
                      <m:sSubPr>
                        <m:ctrlPr>
                          <a:rPr lang="en-US" sz="2000" b="0" i="1">
                            <a:solidFill>
                              <a:schemeClr val="tx1">
                                <a:alpha val="80000"/>
                              </a:schemeClr>
                            </a:solidFill>
                            <a:latin typeface="Cambria Math" panose="02040503050406030204" pitchFamily="18" charset="0"/>
                          </a:rPr>
                        </m:ctrlPr>
                      </m:sSubPr>
                      <m:e>
                        <m:r>
                          <a:rPr lang="en-US" sz="2000" b="0" i="1">
                            <a:solidFill>
                              <a:schemeClr val="tx1">
                                <a:alpha val="80000"/>
                              </a:schemeClr>
                            </a:solidFill>
                            <a:latin typeface="Cambria Math" panose="02040503050406030204" pitchFamily="18" charset="0"/>
                          </a:rPr>
                          <m:t>𝑉</m:t>
                        </m:r>
                      </m:e>
                      <m:sub>
                        <m:r>
                          <a:rPr lang="en-US" sz="2000" b="0" i="1">
                            <a:solidFill>
                              <a:schemeClr val="tx1">
                                <a:alpha val="80000"/>
                              </a:schemeClr>
                            </a:solidFill>
                            <a:latin typeface="Cambria Math" panose="02040503050406030204" pitchFamily="18" charset="0"/>
                          </a:rPr>
                          <m:t>𝑎</m:t>
                        </m:r>
                        <m:r>
                          <a:rPr lang="en-US" sz="2000" b="0" i="1">
                            <a:solidFill>
                              <a:schemeClr val="tx1">
                                <a:alpha val="80000"/>
                              </a:schemeClr>
                            </a:solidFill>
                            <a:latin typeface="Cambria Math" panose="02040503050406030204" pitchFamily="18" charset="0"/>
                          </a:rPr>
                          <m:t> </m:t>
                        </m:r>
                      </m:sub>
                    </m:sSub>
                    <m:r>
                      <a:rPr lang="en-US" sz="2000" b="0" i="1">
                        <a:solidFill>
                          <a:schemeClr val="tx1">
                            <a:alpha val="80000"/>
                          </a:schemeClr>
                        </a:solidFill>
                        <a:latin typeface="Cambria Math" panose="02040503050406030204" pitchFamily="18" charset="0"/>
                      </a:rPr>
                      <m:t>+</m:t>
                    </m:r>
                    <m:r>
                      <a:rPr lang="en-US" sz="2000" b="0" i="1">
                        <a:solidFill>
                          <a:schemeClr val="tx1">
                            <a:alpha val="80000"/>
                          </a:schemeClr>
                        </a:solidFill>
                        <a:latin typeface="Cambria Math" panose="02040503050406030204" pitchFamily="18" charset="0"/>
                      </a:rPr>
                      <m:t>𝐻</m:t>
                    </m:r>
                    <m:r>
                      <a:rPr lang="en-US" sz="2000" b="0" i="1">
                        <a:solidFill>
                          <a:schemeClr val="tx1">
                            <a:alpha val="80000"/>
                          </a:schemeClr>
                        </a:solidFill>
                        <a:latin typeface="Cambria Math" panose="02040503050406030204" pitchFamily="18" charset="0"/>
                      </a:rPr>
                      <m:t> </m:t>
                    </m:r>
                  </m:oMath>
                </a14:m>
                <a:r>
                  <a:rPr lang="en-US" sz="2000">
                    <a:solidFill>
                      <a:schemeClr val="tx1">
                        <a:alpha val="80000"/>
                      </a:schemeClr>
                    </a:solidFill>
                  </a:rPr>
                  <a:t>we see X , speed to fly through sink is greater than </a:t>
                </a:r>
                <a14:m>
                  <m:oMath xmlns:m="http://schemas.openxmlformats.org/officeDocument/2006/math">
                    <m:sSub>
                      <m:sSubPr>
                        <m:ctrlPr>
                          <a:rPr lang="en-US" sz="2000" i="1">
                            <a:solidFill>
                              <a:schemeClr val="tx1">
                                <a:alpha val="80000"/>
                              </a:schemeClr>
                            </a:solidFill>
                            <a:latin typeface="Cambria Math" panose="02040503050406030204" pitchFamily="18" charset="0"/>
                          </a:rPr>
                        </m:ctrlPr>
                      </m:sSubPr>
                      <m:e>
                        <m:r>
                          <a:rPr lang="en-US" sz="2000" b="0" i="1">
                            <a:solidFill>
                              <a:schemeClr val="tx1">
                                <a:alpha val="80000"/>
                              </a:schemeClr>
                            </a:solidFill>
                            <a:latin typeface="Cambria Math" panose="02040503050406030204" pitchFamily="18" charset="0"/>
                          </a:rPr>
                          <m:t>𝑉</m:t>
                        </m:r>
                      </m:e>
                      <m:sub>
                        <m:r>
                          <a:rPr lang="en-US" sz="2000" b="0" i="1">
                            <a:solidFill>
                              <a:schemeClr val="tx1">
                                <a:alpha val="80000"/>
                              </a:schemeClr>
                            </a:solidFill>
                            <a:latin typeface="Cambria Math" panose="02040503050406030204" pitchFamily="18" charset="0"/>
                          </a:rPr>
                          <m:t>𝑎</m:t>
                        </m:r>
                      </m:sub>
                    </m:sSub>
                  </m:oMath>
                </a14:m>
                <a:r>
                  <a:rPr lang="en-US" sz="2000">
                    <a:solidFill>
                      <a:schemeClr val="tx1">
                        <a:alpha val="80000"/>
                      </a:schemeClr>
                    </a:solidFill>
                  </a:rPr>
                  <a:t> while slower with tailwind. </a:t>
                </a:r>
              </a:p>
              <a:p>
                <a:r>
                  <a:rPr lang="en-US" sz="2000">
                    <a:solidFill>
                      <a:schemeClr val="tx1">
                        <a:alpha val="80000"/>
                      </a:schemeClr>
                    </a:solidFill>
                  </a:rPr>
                  <a:t>These values are determined by the vertical and horizontal tangent lines seen on the graph</a:t>
                </a:r>
              </a:p>
            </p:txBody>
          </p:sp>
        </mc:Choice>
        <mc:Fallback xmlns="">
          <p:sp>
            <p:nvSpPr>
              <p:cNvPr id="9" name="Content Placeholder 8">
                <a:extLst>
                  <a:ext uri="{FF2B5EF4-FFF2-40B4-BE49-F238E27FC236}">
                    <a16:creationId xmlns:a16="http://schemas.microsoft.com/office/drawing/2014/main" id="{63D2A14E-1A43-DCC6-744A-8EF1CE4D70C9}"/>
                  </a:ext>
                </a:extLst>
              </p:cNvPr>
              <p:cNvSpPr>
                <a:spLocks noGrp="1" noRot="1" noChangeAspect="1" noMove="1" noResize="1" noEditPoints="1" noAdjustHandles="1" noChangeArrowheads="1" noChangeShapeType="1" noTextEdit="1"/>
              </p:cNvSpPr>
              <p:nvPr>
                <p:ph idx="1"/>
              </p:nvPr>
            </p:nvSpPr>
            <p:spPr>
              <a:xfrm>
                <a:off x="7229042" y="879355"/>
                <a:ext cx="4124758" cy="5120755"/>
              </a:xfrm>
              <a:blipFill>
                <a:blip r:embed="rId4"/>
                <a:stretch>
                  <a:fillRect l="-1534" r="-2147"/>
                </a:stretch>
              </a:blipFill>
            </p:spPr>
            <p:txBody>
              <a:bodyPr/>
              <a:lstStyle/>
              <a:p>
                <a:r>
                  <a:rPr lang="en-US">
                    <a:noFill/>
                  </a:rPr>
                  <a:t> </a:t>
                </a:r>
              </a:p>
            </p:txBody>
          </p:sp>
        </mc:Fallback>
      </mc:AlternateContent>
    </p:spTree>
    <p:extLst>
      <p:ext uri="{BB962C8B-B14F-4D97-AF65-F5344CB8AC3E}">
        <p14:creationId xmlns:p14="http://schemas.microsoft.com/office/powerpoint/2010/main" val="37346015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4096</TotalTime>
  <Words>1166</Words>
  <Application>Microsoft Office PowerPoint</Application>
  <PresentationFormat>Widescreen</PresentationFormat>
  <Paragraphs>59</Paragraphs>
  <Slides>12</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Cambria Math</vt:lpstr>
      <vt:lpstr>Office Theme</vt:lpstr>
      <vt:lpstr>Optimizing Flight</vt:lpstr>
      <vt:lpstr>Gliders Origin</vt:lpstr>
      <vt:lpstr>Glide Planes</vt:lpstr>
      <vt:lpstr>Presented Question</vt:lpstr>
      <vt:lpstr>Quantities of Importance</vt:lpstr>
      <vt:lpstr>Polar Curve Graph</vt:lpstr>
      <vt:lpstr>Minimizing Sink Rate</vt:lpstr>
      <vt:lpstr>Determining an Optimal Speed for Gliding</vt:lpstr>
      <vt:lpstr>In Numerical Terms</vt:lpstr>
      <vt:lpstr>Results</vt:lpstr>
      <vt:lpstr>Comments/Future Research</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Optimizing Flight</dc:title>
  <dc:creator>Armstrong, Kolby</dc:creator>
  <cp:lastModifiedBy>Riley, Doug A.</cp:lastModifiedBy>
  <cp:revision>1</cp:revision>
  <dcterms:created xsi:type="dcterms:W3CDTF">2023-10-08T19:56:40Z</dcterms:created>
  <dcterms:modified xsi:type="dcterms:W3CDTF">2023-10-11T17:41:23Z</dcterms:modified>
</cp:coreProperties>
</file>