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9" r:id="rId4"/>
    <p:sldId id="258" r:id="rId5"/>
    <p:sldId id="260" r:id="rId6"/>
    <p:sldId id="262" r:id="rId7"/>
    <p:sldId id="264" r:id="rId8"/>
    <p:sldId id="268" r:id="rId9"/>
    <p:sldId id="265" r:id="rId10"/>
    <p:sldId id="267"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52E0C56-8DE5-4C0B-B19E-AF381B63581F}" v="2297" dt="2023-10-11T19:20:00.727"/>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972" autoAdjust="0"/>
    <p:restoredTop sz="94660"/>
  </p:normalViewPr>
  <p:slideViewPr>
    <p:cSldViewPr snapToGrid="0">
      <p:cViewPr varScale="1">
        <p:scale>
          <a:sx n="114" d="100"/>
          <a:sy n="114" d="100"/>
        </p:scale>
        <p:origin x="186" y="10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6"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E0E7679-4E16-4E14-B9A3-693A5DECFECB}" type="doc">
      <dgm:prSet loTypeId="urn:microsoft.com/office/officeart/2017/3/layout/HorizontalPathTimeline" loCatId="process" qsTypeId="urn:microsoft.com/office/officeart/2005/8/quickstyle/simple1" qsCatId="simple" csTypeId="urn:microsoft.com/office/officeart/2005/8/colors/accent1_2" csCatId="accent1" phldr="1"/>
      <dgm:spPr/>
      <dgm:t>
        <a:bodyPr/>
        <a:lstStyle/>
        <a:p>
          <a:endParaRPr lang="en-US"/>
        </a:p>
      </dgm:t>
    </dgm:pt>
    <dgm:pt modelId="{FD1C916A-97C9-4D47-BE0E-769F5FD279B9}">
      <dgm:prSet/>
      <dgm:spPr/>
      <dgm:t>
        <a:bodyPr/>
        <a:lstStyle/>
        <a:p>
          <a:pPr>
            <a:defRPr b="1"/>
          </a:pPr>
          <a:r>
            <a:rPr lang="en-US"/>
            <a:t>1957</a:t>
          </a:r>
        </a:p>
      </dgm:t>
    </dgm:pt>
    <dgm:pt modelId="{F37FBF50-BD3D-4EEA-9BD5-0407BB10B6C9}" type="parTrans" cxnId="{94957DE6-B295-4C21-B649-A82B09AACEE3}">
      <dgm:prSet/>
      <dgm:spPr/>
      <dgm:t>
        <a:bodyPr/>
        <a:lstStyle/>
        <a:p>
          <a:endParaRPr lang="en-US"/>
        </a:p>
      </dgm:t>
    </dgm:pt>
    <dgm:pt modelId="{F17C0348-8EAF-4FF2-B063-2E16E9AF530D}" type="sibTrans" cxnId="{94957DE6-B295-4C21-B649-A82B09AACEE3}">
      <dgm:prSet/>
      <dgm:spPr/>
      <dgm:t>
        <a:bodyPr/>
        <a:lstStyle/>
        <a:p>
          <a:endParaRPr lang="en-US"/>
        </a:p>
      </dgm:t>
    </dgm:pt>
    <dgm:pt modelId="{5B52D35F-7D8C-4F2F-9A3E-14878D8D6688}">
      <dgm:prSet/>
      <dgm:spPr/>
      <dgm:t>
        <a:bodyPr/>
        <a:lstStyle/>
        <a:p>
          <a:r>
            <a:rPr lang="en-US"/>
            <a:t>Albert Lamorisse</a:t>
          </a:r>
        </a:p>
      </dgm:t>
    </dgm:pt>
    <dgm:pt modelId="{A4F9F165-547E-4641-9184-E76415508A92}" type="parTrans" cxnId="{0C3A7BBB-D4C7-440D-B73A-A30C2215DAAC}">
      <dgm:prSet/>
      <dgm:spPr/>
      <dgm:t>
        <a:bodyPr/>
        <a:lstStyle/>
        <a:p>
          <a:endParaRPr lang="en-US"/>
        </a:p>
      </dgm:t>
    </dgm:pt>
    <dgm:pt modelId="{09B05841-16C3-4A80-8E6F-AC1018C88580}" type="sibTrans" cxnId="{0C3A7BBB-D4C7-440D-B73A-A30C2215DAAC}">
      <dgm:prSet/>
      <dgm:spPr/>
      <dgm:t>
        <a:bodyPr/>
        <a:lstStyle/>
        <a:p>
          <a:endParaRPr lang="en-US"/>
        </a:p>
      </dgm:t>
    </dgm:pt>
    <dgm:pt modelId="{DBE00B14-A0E3-46B5-AC46-2D1540E7B5EA}">
      <dgm:prSet/>
      <dgm:spPr/>
      <dgm:t>
        <a:bodyPr/>
        <a:lstStyle/>
        <a:p>
          <a:r>
            <a:rPr lang="en-US"/>
            <a:t>La Conquête du Monde (The Conquest of the World)</a:t>
          </a:r>
        </a:p>
      </dgm:t>
    </dgm:pt>
    <dgm:pt modelId="{B386B68A-B9AF-482B-A358-EE2E5AFC5FFF}" type="parTrans" cxnId="{20A69D19-D698-4422-B4A0-19AD899F1D32}">
      <dgm:prSet/>
      <dgm:spPr/>
      <dgm:t>
        <a:bodyPr/>
        <a:lstStyle/>
        <a:p>
          <a:endParaRPr lang="en-US"/>
        </a:p>
      </dgm:t>
    </dgm:pt>
    <dgm:pt modelId="{AA774643-387C-4DE9-8415-C2F8315466A2}" type="sibTrans" cxnId="{20A69D19-D698-4422-B4A0-19AD899F1D32}">
      <dgm:prSet/>
      <dgm:spPr/>
      <dgm:t>
        <a:bodyPr/>
        <a:lstStyle/>
        <a:p>
          <a:endParaRPr lang="en-US"/>
        </a:p>
      </dgm:t>
    </dgm:pt>
    <dgm:pt modelId="{58594A3B-174C-492E-A794-94518D4743AF}">
      <dgm:prSet/>
      <dgm:spPr/>
      <dgm:t>
        <a:bodyPr/>
        <a:lstStyle/>
        <a:p>
          <a:pPr>
            <a:defRPr b="1"/>
          </a:pPr>
          <a:r>
            <a:rPr lang="en-US"/>
            <a:t>1959</a:t>
          </a:r>
        </a:p>
      </dgm:t>
    </dgm:pt>
    <dgm:pt modelId="{33EEE95A-0EDF-400F-A589-1D716BD2B411}" type="parTrans" cxnId="{EB12DF69-F9DA-4E50-B4F5-8AF3007474AC}">
      <dgm:prSet/>
      <dgm:spPr/>
      <dgm:t>
        <a:bodyPr/>
        <a:lstStyle/>
        <a:p>
          <a:endParaRPr lang="en-US"/>
        </a:p>
      </dgm:t>
    </dgm:pt>
    <dgm:pt modelId="{9AF38961-DEE8-449D-A35A-B8B1DB271517}" type="sibTrans" cxnId="{EB12DF69-F9DA-4E50-B4F5-8AF3007474AC}">
      <dgm:prSet/>
      <dgm:spPr/>
      <dgm:t>
        <a:bodyPr/>
        <a:lstStyle/>
        <a:p>
          <a:endParaRPr lang="en-US"/>
        </a:p>
      </dgm:t>
    </dgm:pt>
    <dgm:pt modelId="{616BBC1E-7E92-41D4-96B0-82C806391D4A}">
      <dgm:prSet/>
      <dgm:spPr/>
      <dgm:t>
        <a:bodyPr/>
        <a:lstStyle/>
        <a:p>
          <a:r>
            <a:rPr lang="en-US"/>
            <a:t>Parker Brothers</a:t>
          </a:r>
        </a:p>
      </dgm:t>
    </dgm:pt>
    <dgm:pt modelId="{C61B8F0D-8B5C-496B-9543-D453B9A4653B}" type="parTrans" cxnId="{18D28FBE-97BC-4331-A57B-9767CB101EC6}">
      <dgm:prSet/>
      <dgm:spPr/>
      <dgm:t>
        <a:bodyPr/>
        <a:lstStyle/>
        <a:p>
          <a:endParaRPr lang="en-US"/>
        </a:p>
      </dgm:t>
    </dgm:pt>
    <dgm:pt modelId="{B40F8397-D86A-46E4-BFC3-375D2D7388DA}" type="sibTrans" cxnId="{18D28FBE-97BC-4331-A57B-9767CB101EC6}">
      <dgm:prSet/>
      <dgm:spPr/>
      <dgm:t>
        <a:bodyPr/>
        <a:lstStyle/>
        <a:p>
          <a:endParaRPr lang="en-US"/>
        </a:p>
      </dgm:t>
    </dgm:pt>
    <dgm:pt modelId="{53DB28AE-7674-45CE-950F-21706B262089}">
      <dgm:prSet/>
      <dgm:spPr/>
      <dgm:t>
        <a:bodyPr/>
        <a:lstStyle/>
        <a:p>
          <a:r>
            <a:rPr lang="en-US"/>
            <a:t>Limited defenders to only 2 dice</a:t>
          </a:r>
        </a:p>
      </dgm:t>
    </dgm:pt>
    <dgm:pt modelId="{4BE2FEAB-54FA-4B52-8D6A-AAAD7363CA97}" type="parTrans" cxnId="{95D26EBB-1A46-4227-939F-C8E2B6848876}">
      <dgm:prSet/>
      <dgm:spPr/>
      <dgm:t>
        <a:bodyPr/>
        <a:lstStyle/>
        <a:p>
          <a:endParaRPr lang="en-US"/>
        </a:p>
      </dgm:t>
    </dgm:pt>
    <dgm:pt modelId="{1DB52D0F-730A-4D9F-8756-9775296790F4}" type="sibTrans" cxnId="{95D26EBB-1A46-4227-939F-C8E2B6848876}">
      <dgm:prSet/>
      <dgm:spPr/>
      <dgm:t>
        <a:bodyPr/>
        <a:lstStyle/>
        <a:p>
          <a:endParaRPr lang="en-US"/>
        </a:p>
      </dgm:t>
    </dgm:pt>
    <dgm:pt modelId="{989FA378-D7ED-4F30-AB96-76B2CA782C63}">
      <dgm:prSet/>
      <dgm:spPr/>
      <dgm:t>
        <a:bodyPr/>
        <a:lstStyle/>
        <a:p>
          <a:pPr>
            <a:defRPr b="1"/>
          </a:pPr>
          <a:r>
            <a:rPr lang="en-US"/>
            <a:t>1997</a:t>
          </a:r>
        </a:p>
      </dgm:t>
    </dgm:pt>
    <dgm:pt modelId="{80C001A3-64F3-47C2-877B-CB157C7DE3DE}" type="parTrans" cxnId="{42F8FD38-7136-49EE-82A1-74D377FC45EE}">
      <dgm:prSet/>
      <dgm:spPr/>
      <dgm:t>
        <a:bodyPr/>
        <a:lstStyle/>
        <a:p>
          <a:endParaRPr lang="en-US"/>
        </a:p>
      </dgm:t>
    </dgm:pt>
    <dgm:pt modelId="{450F9C95-98F0-4822-A1B2-F8CE4EC374CB}" type="sibTrans" cxnId="{42F8FD38-7136-49EE-82A1-74D377FC45EE}">
      <dgm:prSet/>
      <dgm:spPr/>
      <dgm:t>
        <a:bodyPr/>
        <a:lstStyle/>
        <a:p>
          <a:endParaRPr lang="en-US"/>
        </a:p>
      </dgm:t>
    </dgm:pt>
    <dgm:pt modelId="{CC880F83-B462-4F09-A4B0-446F56685214}">
      <dgm:prSet/>
      <dgm:spPr/>
      <dgm:t>
        <a:bodyPr/>
        <a:lstStyle/>
        <a:p>
          <a:r>
            <a:rPr lang="en-US"/>
            <a:t>Baris Tan</a:t>
          </a:r>
        </a:p>
      </dgm:t>
    </dgm:pt>
    <dgm:pt modelId="{24E2C96E-DEBE-4E4B-84AA-6140FD4C846A}" type="parTrans" cxnId="{632E9027-CB53-4781-A168-B0A232FC4EAF}">
      <dgm:prSet/>
      <dgm:spPr/>
      <dgm:t>
        <a:bodyPr/>
        <a:lstStyle/>
        <a:p>
          <a:endParaRPr lang="en-US"/>
        </a:p>
      </dgm:t>
    </dgm:pt>
    <dgm:pt modelId="{B4D29943-FD0C-470C-BAD5-024AD64C6728}" type="sibTrans" cxnId="{632E9027-CB53-4781-A168-B0A232FC4EAF}">
      <dgm:prSet/>
      <dgm:spPr/>
      <dgm:t>
        <a:bodyPr/>
        <a:lstStyle/>
        <a:p>
          <a:endParaRPr lang="en-US"/>
        </a:p>
      </dgm:t>
    </dgm:pt>
    <dgm:pt modelId="{7767A23A-E0AB-4792-8BD5-7D0C0B8B2A7A}">
      <dgm:prSet/>
      <dgm:spPr/>
      <dgm:t>
        <a:bodyPr/>
        <a:lstStyle/>
        <a:p>
          <a:r>
            <a:rPr lang="en-US"/>
            <a:t>Modified the rules</a:t>
          </a:r>
        </a:p>
      </dgm:t>
    </dgm:pt>
    <dgm:pt modelId="{A051498E-8F31-463E-B2BC-90A0EDCACA05}" type="parTrans" cxnId="{DA62A77B-31A3-4007-B058-CAC2DEAB2EF5}">
      <dgm:prSet/>
      <dgm:spPr/>
      <dgm:t>
        <a:bodyPr/>
        <a:lstStyle/>
        <a:p>
          <a:endParaRPr lang="en-US"/>
        </a:p>
      </dgm:t>
    </dgm:pt>
    <dgm:pt modelId="{AC11F08E-A22D-440E-A79F-9DD0C88AAF25}" type="sibTrans" cxnId="{DA62A77B-31A3-4007-B058-CAC2DEAB2EF5}">
      <dgm:prSet/>
      <dgm:spPr/>
      <dgm:t>
        <a:bodyPr/>
        <a:lstStyle/>
        <a:p>
          <a:endParaRPr lang="en-US"/>
        </a:p>
      </dgm:t>
    </dgm:pt>
    <dgm:pt modelId="{BF8BC5CA-A960-434D-AC10-9F8049054406}" type="pres">
      <dgm:prSet presAssocID="{3E0E7679-4E16-4E14-B9A3-693A5DECFECB}" presName="root" presStyleCnt="0">
        <dgm:presLayoutVars>
          <dgm:chMax/>
          <dgm:chPref/>
          <dgm:animLvl val="lvl"/>
        </dgm:presLayoutVars>
      </dgm:prSet>
      <dgm:spPr/>
    </dgm:pt>
    <dgm:pt modelId="{E81415F0-2010-410E-BCCC-EF850AB58A9E}" type="pres">
      <dgm:prSet presAssocID="{3E0E7679-4E16-4E14-B9A3-693A5DECFECB}" presName="divider" presStyleLbl="node1" presStyleIdx="0" presStyleCnt="1"/>
      <dgm:spPr/>
    </dgm:pt>
    <dgm:pt modelId="{3B069259-957D-42F2-BDD1-B79EA93D061F}" type="pres">
      <dgm:prSet presAssocID="{3E0E7679-4E16-4E14-B9A3-693A5DECFECB}" presName="nodes" presStyleCnt="0">
        <dgm:presLayoutVars>
          <dgm:chMax/>
          <dgm:chPref/>
          <dgm:animLvl val="lvl"/>
        </dgm:presLayoutVars>
      </dgm:prSet>
      <dgm:spPr/>
    </dgm:pt>
    <dgm:pt modelId="{4B720C1A-BA5B-4384-8DF0-ACAA60AA40C2}" type="pres">
      <dgm:prSet presAssocID="{FD1C916A-97C9-4D47-BE0E-769F5FD279B9}" presName="composite" presStyleCnt="0"/>
      <dgm:spPr/>
    </dgm:pt>
    <dgm:pt modelId="{67274029-61EC-4687-9B9B-A17B3C4CE93C}" type="pres">
      <dgm:prSet presAssocID="{FD1C916A-97C9-4D47-BE0E-769F5FD279B9}" presName="L1TextContainer" presStyleLbl="revTx" presStyleIdx="0" presStyleCnt="3">
        <dgm:presLayoutVars>
          <dgm:chMax val="1"/>
          <dgm:chPref val="1"/>
          <dgm:bulletEnabled val="1"/>
        </dgm:presLayoutVars>
      </dgm:prSet>
      <dgm:spPr/>
    </dgm:pt>
    <dgm:pt modelId="{A3D3C574-E294-4004-947A-E8CC0696AB37}" type="pres">
      <dgm:prSet presAssocID="{FD1C916A-97C9-4D47-BE0E-769F5FD279B9}" presName="L2TextContainerWrapper" presStyleCnt="0">
        <dgm:presLayoutVars>
          <dgm:chMax val="0"/>
          <dgm:chPref val="0"/>
          <dgm:bulletEnabled val="1"/>
        </dgm:presLayoutVars>
      </dgm:prSet>
      <dgm:spPr/>
    </dgm:pt>
    <dgm:pt modelId="{9CB3C870-72F9-4AD2-906E-2B2B97A6D8C2}" type="pres">
      <dgm:prSet presAssocID="{FD1C916A-97C9-4D47-BE0E-769F5FD279B9}" presName="L2TextContainer" presStyleLbl="bgAccFollowNode1" presStyleIdx="0" presStyleCnt="3"/>
      <dgm:spPr/>
    </dgm:pt>
    <dgm:pt modelId="{D3BB78BC-4EFF-42E2-9E22-32BBD804DA69}" type="pres">
      <dgm:prSet presAssocID="{FD1C916A-97C9-4D47-BE0E-769F5FD279B9}" presName="FlexibleEmptyPlaceHolder" presStyleCnt="0"/>
      <dgm:spPr/>
    </dgm:pt>
    <dgm:pt modelId="{E06BF5AF-D7AC-4D32-B4E7-56E8FA9E0749}" type="pres">
      <dgm:prSet presAssocID="{FD1C916A-97C9-4D47-BE0E-769F5FD279B9}" presName="ConnectLine" presStyleLbl="alignNode1" presStyleIdx="0" presStyleCnt="3"/>
      <dgm:spPr>
        <a:solidFill>
          <a:schemeClr val="accent1">
            <a:hueOff val="0"/>
            <a:satOff val="0"/>
            <a:lumOff val="0"/>
            <a:alphaOff val="0"/>
          </a:schemeClr>
        </a:solidFill>
        <a:ln w="6350" cap="flat" cmpd="sng" algn="ctr">
          <a:solidFill>
            <a:schemeClr val="accent1">
              <a:hueOff val="0"/>
              <a:satOff val="0"/>
              <a:lumOff val="0"/>
              <a:alphaOff val="0"/>
            </a:schemeClr>
          </a:solidFill>
          <a:prstDash val="dash"/>
          <a:miter lim="800000"/>
        </a:ln>
        <a:effectLst/>
      </dgm:spPr>
    </dgm:pt>
    <dgm:pt modelId="{D5E3F118-2C68-4F63-85D4-F6690F8712C0}" type="pres">
      <dgm:prSet presAssocID="{FD1C916A-97C9-4D47-BE0E-769F5FD279B9}" presName="ConnectorPoint" presStyleLbl="fgAcc1" presStyleIdx="0" presStyleCnt="3"/>
      <dgm:spPr>
        <a:solidFill>
          <a:schemeClr val="lt1">
            <a:alpha val="90000"/>
            <a:hueOff val="0"/>
            <a:satOff val="0"/>
            <a:lumOff val="0"/>
            <a:alphaOff val="0"/>
          </a:schemeClr>
        </a:solidFill>
        <a:ln w="12700" cap="flat" cmpd="sng" algn="ctr">
          <a:noFill/>
          <a:prstDash val="solid"/>
          <a:miter lim="800000"/>
        </a:ln>
        <a:effectLst/>
      </dgm:spPr>
    </dgm:pt>
    <dgm:pt modelId="{D6B4C14C-78F7-4421-98E6-02F302A61F5E}" type="pres">
      <dgm:prSet presAssocID="{FD1C916A-97C9-4D47-BE0E-769F5FD279B9}" presName="EmptyPlaceHolder" presStyleCnt="0"/>
      <dgm:spPr/>
    </dgm:pt>
    <dgm:pt modelId="{8D18E3A3-150B-487E-979A-85300090BEE4}" type="pres">
      <dgm:prSet presAssocID="{F17C0348-8EAF-4FF2-B063-2E16E9AF530D}" presName="spaceBetweenRectangles" presStyleCnt="0"/>
      <dgm:spPr/>
    </dgm:pt>
    <dgm:pt modelId="{4A726CB5-7DF5-44BC-B139-130AE8B6072D}" type="pres">
      <dgm:prSet presAssocID="{58594A3B-174C-492E-A794-94518D4743AF}" presName="composite" presStyleCnt="0"/>
      <dgm:spPr/>
    </dgm:pt>
    <dgm:pt modelId="{3BCF453A-10A0-4CA5-8C13-EB65FE8505A8}" type="pres">
      <dgm:prSet presAssocID="{58594A3B-174C-492E-A794-94518D4743AF}" presName="L1TextContainer" presStyleLbl="revTx" presStyleIdx="1" presStyleCnt="3">
        <dgm:presLayoutVars>
          <dgm:chMax val="1"/>
          <dgm:chPref val="1"/>
          <dgm:bulletEnabled val="1"/>
        </dgm:presLayoutVars>
      </dgm:prSet>
      <dgm:spPr/>
    </dgm:pt>
    <dgm:pt modelId="{8823074D-8BFC-4C09-A11F-4898FFFA59A9}" type="pres">
      <dgm:prSet presAssocID="{58594A3B-174C-492E-A794-94518D4743AF}" presName="L2TextContainerWrapper" presStyleCnt="0">
        <dgm:presLayoutVars>
          <dgm:chMax val="0"/>
          <dgm:chPref val="0"/>
          <dgm:bulletEnabled val="1"/>
        </dgm:presLayoutVars>
      </dgm:prSet>
      <dgm:spPr/>
    </dgm:pt>
    <dgm:pt modelId="{7FC44143-C9B1-4365-A7C9-6DE8CA11B347}" type="pres">
      <dgm:prSet presAssocID="{58594A3B-174C-492E-A794-94518D4743AF}" presName="L2TextContainer" presStyleLbl="bgAccFollowNode1" presStyleIdx="1" presStyleCnt="3"/>
      <dgm:spPr/>
    </dgm:pt>
    <dgm:pt modelId="{D697EA76-FBC3-436B-B86D-7A03A8C1077B}" type="pres">
      <dgm:prSet presAssocID="{58594A3B-174C-492E-A794-94518D4743AF}" presName="FlexibleEmptyPlaceHolder" presStyleCnt="0"/>
      <dgm:spPr/>
    </dgm:pt>
    <dgm:pt modelId="{2996F7A5-15D6-40E6-9B2B-5CE69AB6E60E}" type="pres">
      <dgm:prSet presAssocID="{58594A3B-174C-492E-A794-94518D4743AF}" presName="ConnectLine" presStyleLbl="alignNode1" presStyleIdx="1" presStyleCnt="3"/>
      <dgm:spPr>
        <a:solidFill>
          <a:schemeClr val="accent1">
            <a:hueOff val="0"/>
            <a:satOff val="0"/>
            <a:lumOff val="0"/>
            <a:alphaOff val="0"/>
          </a:schemeClr>
        </a:solidFill>
        <a:ln w="6350" cap="flat" cmpd="sng" algn="ctr">
          <a:solidFill>
            <a:schemeClr val="accent1">
              <a:hueOff val="0"/>
              <a:satOff val="0"/>
              <a:lumOff val="0"/>
              <a:alphaOff val="0"/>
            </a:schemeClr>
          </a:solidFill>
          <a:prstDash val="dash"/>
          <a:miter lim="800000"/>
        </a:ln>
        <a:effectLst/>
      </dgm:spPr>
    </dgm:pt>
    <dgm:pt modelId="{F270B2D8-C473-4A1E-912A-A3D55B93AB9A}" type="pres">
      <dgm:prSet presAssocID="{58594A3B-174C-492E-A794-94518D4743AF}" presName="ConnectorPoint" presStyleLbl="fgAcc1" presStyleIdx="1" presStyleCnt="3"/>
      <dgm:spPr>
        <a:solidFill>
          <a:schemeClr val="lt1">
            <a:alpha val="90000"/>
            <a:hueOff val="0"/>
            <a:satOff val="0"/>
            <a:lumOff val="0"/>
            <a:alphaOff val="0"/>
          </a:schemeClr>
        </a:solidFill>
        <a:ln w="12700" cap="flat" cmpd="sng" algn="ctr">
          <a:noFill/>
          <a:prstDash val="solid"/>
          <a:miter lim="800000"/>
        </a:ln>
        <a:effectLst/>
      </dgm:spPr>
    </dgm:pt>
    <dgm:pt modelId="{C11C168D-F849-4B99-85DC-76C37E1D01BF}" type="pres">
      <dgm:prSet presAssocID="{58594A3B-174C-492E-A794-94518D4743AF}" presName="EmptyPlaceHolder" presStyleCnt="0"/>
      <dgm:spPr/>
    </dgm:pt>
    <dgm:pt modelId="{7FF07924-CE22-49F7-8B65-345FB31E3F7E}" type="pres">
      <dgm:prSet presAssocID="{9AF38961-DEE8-449D-A35A-B8B1DB271517}" presName="spaceBetweenRectangles" presStyleCnt="0"/>
      <dgm:spPr/>
    </dgm:pt>
    <dgm:pt modelId="{DA78669A-6381-486E-BD55-961C9D2FDA62}" type="pres">
      <dgm:prSet presAssocID="{989FA378-D7ED-4F30-AB96-76B2CA782C63}" presName="composite" presStyleCnt="0"/>
      <dgm:spPr/>
    </dgm:pt>
    <dgm:pt modelId="{3354D68C-380A-48A0-BFC7-A61C7AA48476}" type="pres">
      <dgm:prSet presAssocID="{989FA378-D7ED-4F30-AB96-76B2CA782C63}" presName="L1TextContainer" presStyleLbl="revTx" presStyleIdx="2" presStyleCnt="3">
        <dgm:presLayoutVars>
          <dgm:chMax val="1"/>
          <dgm:chPref val="1"/>
          <dgm:bulletEnabled val="1"/>
        </dgm:presLayoutVars>
      </dgm:prSet>
      <dgm:spPr/>
    </dgm:pt>
    <dgm:pt modelId="{32E9D69A-8558-461D-9859-D430188A6508}" type="pres">
      <dgm:prSet presAssocID="{989FA378-D7ED-4F30-AB96-76B2CA782C63}" presName="L2TextContainerWrapper" presStyleCnt="0">
        <dgm:presLayoutVars>
          <dgm:chMax val="0"/>
          <dgm:chPref val="0"/>
          <dgm:bulletEnabled val="1"/>
        </dgm:presLayoutVars>
      </dgm:prSet>
      <dgm:spPr/>
    </dgm:pt>
    <dgm:pt modelId="{16589195-0AF8-4812-80FD-1DA6D176E8F7}" type="pres">
      <dgm:prSet presAssocID="{989FA378-D7ED-4F30-AB96-76B2CA782C63}" presName="L2TextContainer" presStyleLbl="bgAccFollowNode1" presStyleIdx="2" presStyleCnt="3"/>
      <dgm:spPr/>
    </dgm:pt>
    <dgm:pt modelId="{480DCF5D-1CD1-4606-B1A5-469EE6E8C5A5}" type="pres">
      <dgm:prSet presAssocID="{989FA378-D7ED-4F30-AB96-76B2CA782C63}" presName="FlexibleEmptyPlaceHolder" presStyleCnt="0"/>
      <dgm:spPr/>
    </dgm:pt>
    <dgm:pt modelId="{AC24B4F0-1167-4ADC-8393-16B95DE564DB}" type="pres">
      <dgm:prSet presAssocID="{989FA378-D7ED-4F30-AB96-76B2CA782C63}" presName="ConnectLine" presStyleLbl="alignNode1" presStyleIdx="2" presStyleCnt="3"/>
      <dgm:spPr>
        <a:solidFill>
          <a:schemeClr val="accent1">
            <a:hueOff val="0"/>
            <a:satOff val="0"/>
            <a:lumOff val="0"/>
            <a:alphaOff val="0"/>
          </a:schemeClr>
        </a:solidFill>
        <a:ln w="6350" cap="flat" cmpd="sng" algn="ctr">
          <a:solidFill>
            <a:schemeClr val="accent1">
              <a:hueOff val="0"/>
              <a:satOff val="0"/>
              <a:lumOff val="0"/>
              <a:alphaOff val="0"/>
            </a:schemeClr>
          </a:solidFill>
          <a:prstDash val="dash"/>
          <a:miter lim="800000"/>
        </a:ln>
        <a:effectLst/>
      </dgm:spPr>
    </dgm:pt>
    <dgm:pt modelId="{DEF61B2F-DF8F-43C9-8468-63DAD54B3895}" type="pres">
      <dgm:prSet presAssocID="{989FA378-D7ED-4F30-AB96-76B2CA782C63}" presName="ConnectorPoint" presStyleLbl="fgAcc1" presStyleIdx="2" presStyleCnt="3"/>
      <dgm:spPr>
        <a:solidFill>
          <a:schemeClr val="lt1">
            <a:alpha val="90000"/>
            <a:hueOff val="0"/>
            <a:satOff val="0"/>
            <a:lumOff val="0"/>
            <a:alphaOff val="0"/>
          </a:schemeClr>
        </a:solidFill>
        <a:ln w="12700" cap="flat" cmpd="sng" algn="ctr">
          <a:noFill/>
          <a:prstDash val="solid"/>
          <a:miter lim="800000"/>
        </a:ln>
        <a:effectLst/>
      </dgm:spPr>
    </dgm:pt>
    <dgm:pt modelId="{87B53D65-B095-4791-B58E-3BDB33B88FA7}" type="pres">
      <dgm:prSet presAssocID="{989FA378-D7ED-4F30-AB96-76B2CA782C63}" presName="EmptyPlaceHolder" presStyleCnt="0"/>
      <dgm:spPr/>
    </dgm:pt>
  </dgm:ptLst>
  <dgm:cxnLst>
    <dgm:cxn modelId="{20A69D19-D698-4422-B4A0-19AD899F1D32}" srcId="{5B52D35F-7D8C-4F2F-9A3E-14878D8D6688}" destId="{DBE00B14-A0E3-46B5-AC46-2D1540E7B5EA}" srcOrd="0" destOrd="0" parTransId="{B386B68A-B9AF-482B-A358-EE2E5AFC5FFF}" sibTransId="{AA774643-387C-4DE9-8415-C2F8315466A2}"/>
    <dgm:cxn modelId="{27EE781C-A16E-4251-9C7E-FB5FA235FBFE}" type="presOf" srcId="{989FA378-D7ED-4F30-AB96-76B2CA782C63}" destId="{3354D68C-380A-48A0-BFC7-A61C7AA48476}" srcOrd="0" destOrd="0" presId="urn:microsoft.com/office/officeart/2017/3/layout/HorizontalPathTimeline"/>
    <dgm:cxn modelId="{82334020-2B8C-4CA1-B972-65DC0F2FDE7B}" type="presOf" srcId="{7767A23A-E0AB-4792-8BD5-7D0C0B8B2A7A}" destId="{16589195-0AF8-4812-80FD-1DA6D176E8F7}" srcOrd="0" destOrd="1" presId="urn:microsoft.com/office/officeart/2017/3/layout/HorizontalPathTimeline"/>
    <dgm:cxn modelId="{632E9027-CB53-4781-A168-B0A232FC4EAF}" srcId="{989FA378-D7ED-4F30-AB96-76B2CA782C63}" destId="{CC880F83-B462-4F09-A4B0-446F56685214}" srcOrd="0" destOrd="0" parTransId="{24E2C96E-DEBE-4E4B-84AA-6140FD4C846A}" sibTransId="{B4D29943-FD0C-470C-BAD5-024AD64C6728}"/>
    <dgm:cxn modelId="{42F8FD38-7136-49EE-82A1-74D377FC45EE}" srcId="{3E0E7679-4E16-4E14-B9A3-693A5DECFECB}" destId="{989FA378-D7ED-4F30-AB96-76B2CA782C63}" srcOrd="2" destOrd="0" parTransId="{80C001A3-64F3-47C2-877B-CB157C7DE3DE}" sibTransId="{450F9C95-98F0-4822-A1B2-F8CE4EC374CB}"/>
    <dgm:cxn modelId="{DDD67A5D-66A6-43B9-AEB6-F37871E587A1}" type="presOf" srcId="{FD1C916A-97C9-4D47-BE0E-769F5FD279B9}" destId="{67274029-61EC-4687-9B9B-A17B3C4CE93C}" srcOrd="0" destOrd="0" presId="urn:microsoft.com/office/officeart/2017/3/layout/HorizontalPathTimeline"/>
    <dgm:cxn modelId="{EB12DF69-F9DA-4E50-B4F5-8AF3007474AC}" srcId="{3E0E7679-4E16-4E14-B9A3-693A5DECFECB}" destId="{58594A3B-174C-492E-A794-94518D4743AF}" srcOrd="1" destOrd="0" parTransId="{33EEE95A-0EDF-400F-A589-1D716BD2B411}" sibTransId="{9AF38961-DEE8-449D-A35A-B8B1DB271517}"/>
    <dgm:cxn modelId="{3F471170-97C6-4B37-BF1F-D3DE2ADCC676}" type="presOf" srcId="{DBE00B14-A0E3-46B5-AC46-2D1540E7B5EA}" destId="{9CB3C870-72F9-4AD2-906E-2B2B97A6D8C2}" srcOrd="0" destOrd="1" presId="urn:microsoft.com/office/officeart/2017/3/layout/HorizontalPathTimeline"/>
    <dgm:cxn modelId="{6365D753-611C-4700-B352-3F60C3482427}" type="presOf" srcId="{3E0E7679-4E16-4E14-B9A3-693A5DECFECB}" destId="{BF8BC5CA-A960-434D-AC10-9F8049054406}" srcOrd="0" destOrd="0" presId="urn:microsoft.com/office/officeart/2017/3/layout/HorizontalPathTimeline"/>
    <dgm:cxn modelId="{DA62A77B-31A3-4007-B058-CAC2DEAB2EF5}" srcId="{CC880F83-B462-4F09-A4B0-446F56685214}" destId="{7767A23A-E0AB-4792-8BD5-7D0C0B8B2A7A}" srcOrd="0" destOrd="0" parTransId="{A051498E-8F31-463E-B2BC-90A0EDCACA05}" sibTransId="{AC11F08E-A22D-440E-A79F-9DD0C88AAF25}"/>
    <dgm:cxn modelId="{E8AB21A0-96B4-46D9-A49F-E0FA492D8D95}" type="presOf" srcId="{CC880F83-B462-4F09-A4B0-446F56685214}" destId="{16589195-0AF8-4812-80FD-1DA6D176E8F7}" srcOrd="0" destOrd="0" presId="urn:microsoft.com/office/officeart/2017/3/layout/HorizontalPathTimeline"/>
    <dgm:cxn modelId="{A6B4FDAB-8AC6-433C-8E7A-794AA4C96E8B}" type="presOf" srcId="{58594A3B-174C-492E-A794-94518D4743AF}" destId="{3BCF453A-10A0-4CA5-8C13-EB65FE8505A8}" srcOrd="0" destOrd="0" presId="urn:microsoft.com/office/officeart/2017/3/layout/HorizontalPathTimeline"/>
    <dgm:cxn modelId="{F8D242B7-9B4E-4611-BAFC-497E17A7E9E6}" type="presOf" srcId="{616BBC1E-7E92-41D4-96B0-82C806391D4A}" destId="{7FC44143-C9B1-4365-A7C9-6DE8CA11B347}" srcOrd="0" destOrd="0" presId="urn:microsoft.com/office/officeart/2017/3/layout/HorizontalPathTimeline"/>
    <dgm:cxn modelId="{95D26EBB-1A46-4227-939F-C8E2B6848876}" srcId="{616BBC1E-7E92-41D4-96B0-82C806391D4A}" destId="{53DB28AE-7674-45CE-950F-21706B262089}" srcOrd="0" destOrd="0" parTransId="{4BE2FEAB-54FA-4B52-8D6A-AAAD7363CA97}" sibTransId="{1DB52D0F-730A-4D9F-8756-9775296790F4}"/>
    <dgm:cxn modelId="{0C3A7BBB-D4C7-440D-B73A-A30C2215DAAC}" srcId="{FD1C916A-97C9-4D47-BE0E-769F5FD279B9}" destId="{5B52D35F-7D8C-4F2F-9A3E-14878D8D6688}" srcOrd="0" destOrd="0" parTransId="{A4F9F165-547E-4641-9184-E76415508A92}" sibTransId="{09B05841-16C3-4A80-8E6F-AC1018C88580}"/>
    <dgm:cxn modelId="{18D28FBE-97BC-4331-A57B-9767CB101EC6}" srcId="{58594A3B-174C-492E-A794-94518D4743AF}" destId="{616BBC1E-7E92-41D4-96B0-82C806391D4A}" srcOrd="0" destOrd="0" parTransId="{C61B8F0D-8B5C-496B-9543-D453B9A4653B}" sibTransId="{B40F8397-D86A-46E4-BFC3-375D2D7388DA}"/>
    <dgm:cxn modelId="{BD00E0CE-7A69-4CD2-8B68-8A2181F69F59}" type="presOf" srcId="{53DB28AE-7674-45CE-950F-21706B262089}" destId="{7FC44143-C9B1-4365-A7C9-6DE8CA11B347}" srcOrd="0" destOrd="1" presId="urn:microsoft.com/office/officeart/2017/3/layout/HorizontalPathTimeline"/>
    <dgm:cxn modelId="{94957DE6-B295-4C21-B649-A82B09AACEE3}" srcId="{3E0E7679-4E16-4E14-B9A3-693A5DECFECB}" destId="{FD1C916A-97C9-4D47-BE0E-769F5FD279B9}" srcOrd="0" destOrd="0" parTransId="{F37FBF50-BD3D-4EEA-9BD5-0407BB10B6C9}" sibTransId="{F17C0348-8EAF-4FF2-B063-2E16E9AF530D}"/>
    <dgm:cxn modelId="{070F08F8-9969-4799-BDF6-C216F55F31F7}" type="presOf" srcId="{5B52D35F-7D8C-4F2F-9A3E-14878D8D6688}" destId="{9CB3C870-72F9-4AD2-906E-2B2B97A6D8C2}" srcOrd="0" destOrd="0" presId="urn:microsoft.com/office/officeart/2017/3/layout/HorizontalPathTimeline"/>
    <dgm:cxn modelId="{0A2E3A74-74DD-4939-8224-00FFF2E608E4}" type="presParOf" srcId="{BF8BC5CA-A960-434D-AC10-9F8049054406}" destId="{E81415F0-2010-410E-BCCC-EF850AB58A9E}" srcOrd="0" destOrd="0" presId="urn:microsoft.com/office/officeart/2017/3/layout/HorizontalPathTimeline"/>
    <dgm:cxn modelId="{F707CF4B-2E69-4CD2-9D63-90B625C3BF7F}" type="presParOf" srcId="{BF8BC5CA-A960-434D-AC10-9F8049054406}" destId="{3B069259-957D-42F2-BDD1-B79EA93D061F}" srcOrd="1" destOrd="0" presId="urn:microsoft.com/office/officeart/2017/3/layout/HorizontalPathTimeline"/>
    <dgm:cxn modelId="{789D969B-7F8F-4082-BA5A-13C9E2C2BA97}" type="presParOf" srcId="{3B069259-957D-42F2-BDD1-B79EA93D061F}" destId="{4B720C1A-BA5B-4384-8DF0-ACAA60AA40C2}" srcOrd="0" destOrd="0" presId="urn:microsoft.com/office/officeart/2017/3/layout/HorizontalPathTimeline"/>
    <dgm:cxn modelId="{B28EF247-D29F-4932-950D-DD4232E6FA90}" type="presParOf" srcId="{4B720C1A-BA5B-4384-8DF0-ACAA60AA40C2}" destId="{67274029-61EC-4687-9B9B-A17B3C4CE93C}" srcOrd="0" destOrd="0" presId="urn:microsoft.com/office/officeart/2017/3/layout/HorizontalPathTimeline"/>
    <dgm:cxn modelId="{92C2E622-6EAF-479E-A591-0DD2E543DB77}" type="presParOf" srcId="{4B720C1A-BA5B-4384-8DF0-ACAA60AA40C2}" destId="{A3D3C574-E294-4004-947A-E8CC0696AB37}" srcOrd="1" destOrd="0" presId="urn:microsoft.com/office/officeart/2017/3/layout/HorizontalPathTimeline"/>
    <dgm:cxn modelId="{6834D0DE-0470-453C-869B-EE8B6A4DF7EB}" type="presParOf" srcId="{A3D3C574-E294-4004-947A-E8CC0696AB37}" destId="{9CB3C870-72F9-4AD2-906E-2B2B97A6D8C2}" srcOrd="0" destOrd="0" presId="urn:microsoft.com/office/officeart/2017/3/layout/HorizontalPathTimeline"/>
    <dgm:cxn modelId="{C2F54B80-85B1-46B5-B825-55DD9E8A78B7}" type="presParOf" srcId="{A3D3C574-E294-4004-947A-E8CC0696AB37}" destId="{D3BB78BC-4EFF-42E2-9E22-32BBD804DA69}" srcOrd="1" destOrd="0" presId="urn:microsoft.com/office/officeart/2017/3/layout/HorizontalPathTimeline"/>
    <dgm:cxn modelId="{FCF6E1AC-41C1-4D3B-80F4-C8A5F6BBCDBA}" type="presParOf" srcId="{4B720C1A-BA5B-4384-8DF0-ACAA60AA40C2}" destId="{E06BF5AF-D7AC-4D32-B4E7-56E8FA9E0749}" srcOrd="2" destOrd="0" presId="urn:microsoft.com/office/officeart/2017/3/layout/HorizontalPathTimeline"/>
    <dgm:cxn modelId="{E62F397E-2FEF-4917-B67D-79741BC4CC54}" type="presParOf" srcId="{4B720C1A-BA5B-4384-8DF0-ACAA60AA40C2}" destId="{D5E3F118-2C68-4F63-85D4-F6690F8712C0}" srcOrd="3" destOrd="0" presId="urn:microsoft.com/office/officeart/2017/3/layout/HorizontalPathTimeline"/>
    <dgm:cxn modelId="{89FDF299-40E8-44A5-B2C0-EE7BC6A04F6E}" type="presParOf" srcId="{4B720C1A-BA5B-4384-8DF0-ACAA60AA40C2}" destId="{D6B4C14C-78F7-4421-98E6-02F302A61F5E}" srcOrd="4" destOrd="0" presId="urn:microsoft.com/office/officeart/2017/3/layout/HorizontalPathTimeline"/>
    <dgm:cxn modelId="{163680BD-194C-4BEE-B04A-B0EADA22424E}" type="presParOf" srcId="{3B069259-957D-42F2-BDD1-B79EA93D061F}" destId="{8D18E3A3-150B-487E-979A-85300090BEE4}" srcOrd="1" destOrd="0" presId="urn:microsoft.com/office/officeart/2017/3/layout/HorizontalPathTimeline"/>
    <dgm:cxn modelId="{5704DEF3-629B-4D2C-8C28-F48FD6CB7861}" type="presParOf" srcId="{3B069259-957D-42F2-BDD1-B79EA93D061F}" destId="{4A726CB5-7DF5-44BC-B139-130AE8B6072D}" srcOrd="2" destOrd="0" presId="urn:microsoft.com/office/officeart/2017/3/layout/HorizontalPathTimeline"/>
    <dgm:cxn modelId="{4FE57A59-9FD6-4D3D-B240-877D3A3D5F16}" type="presParOf" srcId="{4A726CB5-7DF5-44BC-B139-130AE8B6072D}" destId="{3BCF453A-10A0-4CA5-8C13-EB65FE8505A8}" srcOrd="0" destOrd="0" presId="urn:microsoft.com/office/officeart/2017/3/layout/HorizontalPathTimeline"/>
    <dgm:cxn modelId="{60909520-E721-4F36-96E4-E2120FFAE43C}" type="presParOf" srcId="{4A726CB5-7DF5-44BC-B139-130AE8B6072D}" destId="{8823074D-8BFC-4C09-A11F-4898FFFA59A9}" srcOrd="1" destOrd="0" presId="urn:microsoft.com/office/officeart/2017/3/layout/HorizontalPathTimeline"/>
    <dgm:cxn modelId="{D9C3E11B-FA9C-4CD9-AC7E-0119A2BF62F7}" type="presParOf" srcId="{8823074D-8BFC-4C09-A11F-4898FFFA59A9}" destId="{7FC44143-C9B1-4365-A7C9-6DE8CA11B347}" srcOrd="0" destOrd="0" presId="urn:microsoft.com/office/officeart/2017/3/layout/HorizontalPathTimeline"/>
    <dgm:cxn modelId="{82C8DFA5-7458-4480-B29D-7D4E44FC4B31}" type="presParOf" srcId="{8823074D-8BFC-4C09-A11F-4898FFFA59A9}" destId="{D697EA76-FBC3-436B-B86D-7A03A8C1077B}" srcOrd="1" destOrd="0" presId="urn:microsoft.com/office/officeart/2017/3/layout/HorizontalPathTimeline"/>
    <dgm:cxn modelId="{07956ABE-9490-485A-8D0C-4E4CFDAD71FC}" type="presParOf" srcId="{4A726CB5-7DF5-44BC-B139-130AE8B6072D}" destId="{2996F7A5-15D6-40E6-9B2B-5CE69AB6E60E}" srcOrd="2" destOrd="0" presId="urn:microsoft.com/office/officeart/2017/3/layout/HorizontalPathTimeline"/>
    <dgm:cxn modelId="{A14A1CD7-387D-4F81-A0F4-78F4A160A2B8}" type="presParOf" srcId="{4A726CB5-7DF5-44BC-B139-130AE8B6072D}" destId="{F270B2D8-C473-4A1E-912A-A3D55B93AB9A}" srcOrd="3" destOrd="0" presId="urn:microsoft.com/office/officeart/2017/3/layout/HorizontalPathTimeline"/>
    <dgm:cxn modelId="{5D71C036-EED0-45B9-AA50-C6B9BDC7D0C1}" type="presParOf" srcId="{4A726CB5-7DF5-44BC-B139-130AE8B6072D}" destId="{C11C168D-F849-4B99-85DC-76C37E1D01BF}" srcOrd="4" destOrd="0" presId="urn:microsoft.com/office/officeart/2017/3/layout/HorizontalPathTimeline"/>
    <dgm:cxn modelId="{2C0583F9-4253-4091-B66E-E34F5737CCB3}" type="presParOf" srcId="{3B069259-957D-42F2-BDD1-B79EA93D061F}" destId="{7FF07924-CE22-49F7-8B65-345FB31E3F7E}" srcOrd="3" destOrd="0" presId="urn:microsoft.com/office/officeart/2017/3/layout/HorizontalPathTimeline"/>
    <dgm:cxn modelId="{5D22A14B-8A2F-4B73-9A69-E5829616049C}" type="presParOf" srcId="{3B069259-957D-42F2-BDD1-B79EA93D061F}" destId="{DA78669A-6381-486E-BD55-961C9D2FDA62}" srcOrd="4" destOrd="0" presId="urn:microsoft.com/office/officeart/2017/3/layout/HorizontalPathTimeline"/>
    <dgm:cxn modelId="{573812BA-FB3E-4D9C-9554-C328C667BC54}" type="presParOf" srcId="{DA78669A-6381-486E-BD55-961C9D2FDA62}" destId="{3354D68C-380A-48A0-BFC7-A61C7AA48476}" srcOrd="0" destOrd="0" presId="urn:microsoft.com/office/officeart/2017/3/layout/HorizontalPathTimeline"/>
    <dgm:cxn modelId="{686EC950-B309-41D1-A8BE-EFD35DD3143D}" type="presParOf" srcId="{DA78669A-6381-486E-BD55-961C9D2FDA62}" destId="{32E9D69A-8558-461D-9859-D430188A6508}" srcOrd="1" destOrd="0" presId="urn:microsoft.com/office/officeart/2017/3/layout/HorizontalPathTimeline"/>
    <dgm:cxn modelId="{BE3DF91C-8AE2-453C-9B75-36A38B5D864A}" type="presParOf" srcId="{32E9D69A-8558-461D-9859-D430188A6508}" destId="{16589195-0AF8-4812-80FD-1DA6D176E8F7}" srcOrd="0" destOrd="0" presId="urn:microsoft.com/office/officeart/2017/3/layout/HorizontalPathTimeline"/>
    <dgm:cxn modelId="{73ED8F32-B11A-4E2D-B39D-9217595427F4}" type="presParOf" srcId="{32E9D69A-8558-461D-9859-D430188A6508}" destId="{480DCF5D-1CD1-4606-B1A5-469EE6E8C5A5}" srcOrd="1" destOrd="0" presId="urn:microsoft.com/office/officeart/2017/3/layout/HorizontalPathTimeline"/>
    <dgm:cxn modelId="{FFA59E53-6DDC-4903-A93E-4BF88411F371}" type="presParOf" srcId="{DA78669A-6381-486E-BD55-961C9D2FDA62}" destId="{AC24B4F0-1167-4ADC-8393-16B95DE564DB}" srcOrd="2" destOrd="0" presId="urn:microsoft.com/office/officeart/2017/3/layout/HorizontalPathTimeline"/>
    <dgm:cxn modelId="{358AA00C-5AA4-419C-A53E-B49783C2F317}" type="presParOf" srcId="{DA78669A-6381-486E-BD55-961C9D2FDA62}" destId="{DEF61B2F-DF8F-43C9-8468-63DAD54B3895}" srcOrd="3" destOrd="0" presId="urn:microsoft.com/office/officeart/2017/3/layout/HorizontalPathTimeline"/>
    <dgm:cxn modelId="{92FF3FF3-C6DD-4B55-91F4-ACF2CEB5FB2E}" type="presParOf" srcId="{DA78669A-6381-486E-BD55-961C9D2FDA62}" destId="{87B53D65-B095-4791-B58E-3BDB33B88FA7}" srcOrd="4" destOrd="0" presId="urn:microsoft.com/office/officeart/2017/3/layout/HorizontalPathTimeline"/>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01D2E0B-7E44-43CB-ADDE-52C16E60C0C0}" type="doc">
      <dgm:prSet loTypeId="urn:microsoft.com/office/officeart/2005/8/layout/vList2" loCatId="list" qsTypeId="urn:microsoft.com/office/officeart/2005/8/quickstyle/simple4" qsCatId="simple" csTypeId="urn:microsoft.com/office/officeart/2005/8/colors/colorful5" csCatId="colorful"/>
      <dgm:spPr/>
      <dgm:t>
        <a:bodyPr/>
        <a:lstStyle/>
        <a:p>
          <a:endParaRPr lang="en-US"/>
        </a:p>
      </dgm:t>
    </dgm:pt>
    <dgm:pt modelId="{3601EF94-D9EE-41E3-A35A-C98FDBE4A043}">
      <dgm:prSet/>
      <dgm:spPr/>
      <dgm:t>
        <a:bodyPr/>
        <a:lstStyle/>
        <a:p>
          <a:r>
            <a:rPr lang="en-US"/>
            <a:t>P[X</a:t>
          </a:r>
          <a:r>
            <a:rPr lang="en-US" baseline="-25000"/>
            <a:t>n+1</a:t>
          </a:r>
          <a:r>
            <a:rPr lang="en-US"/>
            <a:t> = (a, d − 2)|X</a:t>
          </a:r>
          <a:r>
            <a:rPr lang="en-US" baseline="-25000"/>
            <a:t>n</a:t>
          </a:r>
          <a:r>
            <a:rPr lang="en-US"/>
            <a:t> = (a, d)] = P[(Y</a:t>
          </a:r>
          <a:r>
            <a:rPr lang="en-US" baseline="-25000"/>
            <a:t>1</a:t>
          </a:r>
          <a:r>
            <a:rPr lang="en-US"/>
            <a:t> &gt; Z</a:t>
          </a:r>
          <a:r>
            <a:rPr lang="en-US" baseline="-25000"/>
            <a:t>1</a:t>
          </a:r>
          <a:r>
            <a:rPr lang="en-US"/>
            <a:t>) ∩ (Y</a:t>
          </a:r>
          <a:r>
            <a:rPr lang="en-US" baseline="-25000"/>
            <a:t>2</a:t>
          </a:r>
          <a:r>
            <a:rPr lang="en-US"/>
            <a:t> &gt; Z</a:t>
          </a:r>
          <a:r>
            <a:rPr lang="en-US" baseline="-25000"/>
            <a:t>2</a:t>
          </a:r>
          <a:r>
            <a:rPr lang="en-US"/>
            <a:t>)] = 0.2276</a:t>
          </a:r>
        </a:p>
      </dgm:t>
    </dgm:pt>
    <dgm:pt modelId="{4FE84F18-7AA2-4FEE-8AA0-EEF9B2CFF7BD}" type="parTrans" cxnId="{381660A1-60A9-4FBB-B213-FC1B23B028F6}">
      <dgm:prSet/>
      <dgm:spPr/>
      <dgm:t>
        <a:bodyPr/>
        <a:lstStyle/>
        <a:p>
          <a:endParaRPr lang="en-US"/>
        </a:p>
      </dgm:t>
    </dgm:pt>
    <dgm:pt modelId="{9D68ECCD-85C0-44C2-9625-836303A250FB}" type="sibTrans" cxnId="{381660A1-60A9-4FBB-B213-FC1B23B028F6}">
      <dgm:prSet/>
      <dgm:spPr/>
      <dgm:t>
        <a:bodyPr/>
        <a:lstStyle/>
        <a:p>
          <a:endParaRPr lang="en-US"/>
        </a:p>
      </dgm:t>
    </dgm:pt>
    <dgm:pt modelId="{4FD4A4CF-F660-4262-82AE-D475C21254D8}">
      <dgm:prSet/>
      <dgm:spPr/>
      <dgm:t>
        <a:bodyPr/>
        <a:lstStyle/>
        <a:p>
          <a:r>
            <a:rPr lang="en-US"/>
            <a:t>P[X</a:t>
          </a:r>
          <a:r>
            <a:rPr lang="en-US" baseline="-25000"/>
            <a:t>n+1</a:t>
          </a:r>
          <a:r>
            <a:rPr lang="en-US"/>
            <a:t> = (a − 2, d)|X</a:t>
          </a:r>
          <a:r>
            <a:rPr lang="en-US" baseline="-25000"/>
            <a:t>n</a:t>
          </a:r>
          <a:r>
            <a:rPr lang="en-US"/>
            <a:t> = (a, d)] = P[(Y</a:t>
          </a:r>
          <a:r>
            <a:rPr lang="en-US" baseline="-25000"/>
            <a:t>1</a:t>
          </a:r>
          <a:r>
            <a:rPr lang="en-US"/>
            <a:t> ≤ Z</a:t>
          </a:r>
          <a:r>
            <a:rPr lang="en-US" baseline="-25000"/>
            <a:t>1</a:t>
          </a:r>
          <a:r>
            <a:rPr lang="en-US"/>
            <a:t>) ∩ (Y</a:t>
          </a:r>
          <a:r>
            <a:rPr lang="en-US" baseline="-25000"/>
            <a:t>2</a:t>
          </a:r>
          <a:r>
            <a:rPr lang="en-US"/>
            <a:t> ≤ Z</a:t>
          </a:r>
          <a:r>
            <a:rPr lang="en-US" baseline="-25000"/>
            <a:t>2</a:t>
          </a:r>
          <a:r>
            <a:rPr lang="en-US"/>
            <a:t>)] = 0.4483</a:t>
          </a:r>
        </a:p>
      </dgm:t>
    </dgm:pt>
    <dgm:pt modelId="{91E34D5A-BFF5-478C-98F9-60E3287B24A0}" type="parTrans" cxnId="{BDD8B86C-57C4-4421-8AE7-C77EBFE21EF1}">
      <dgm:prSet/>
      <dgm:spPr/>
      <dgm:t>
        <a:bodyPr/>
        <a:lstStyle/>
        <a:p>
          <a:endParaRPr lang="en-US"/>
        </a:p>
      </dgm:t>
    </dgm:pt>
    <dgm:pt modelId="{7CF03322-CADA-4BA4-9F88-238E64DCCBC5}" type="sibTrans" cxnId="{BDD8B86C-57C4-4421-8AE7-C77EBFE21EF1}">
      <dgm:prSet/>
      <dgm:spPr/>
      <dgm:t>
        <a:bodyPr/>
        <a:lstStyle/>
        <a:p>
          <a:endParaRPr lang="en-US"/>
        </a:p>
      </dgm:t>
    </dgm:pt>
    <dgm:pt modelId="{6FFAA980-F452-42CB-8F56-46F184CC6A26}">
      <dgm:prSet/>
      <dgm:spPr/>
      <dgm:t>
        <a:bodyPr/>
        <a:lstStyle/>
        <a:p>
          <a:r>
            <a:rPr lang="en-US"/>
            <a:t>P[X</a:t>
          </a:r>
          <a:r>
            <a:rPr lang="en-US" baseline="-25000"/>
            <a:t>n+1</a:t>
          </a:r>
          <a:r>
            <a:rPr lang="en-US"/>
            <a:t> = (a − 1, d − 1)|X</a:t>
          </a:r>
          <a:r>
            <a:rPr lang="en-US" baseline="-25000"/>
            <a:t>n</a:t>
          </a:r>
          <a:r>
            <a:rPr lang="en-US"/>
            <a:t> = (a, d)] =1 − P[X</a:t>
          </a:r>
          <a:r>
            <a:rPr lang="en-US" baseline="-25000"/>
            <a:t>n+1</a:t>
          </a:r>
          <a:r>
            <a:rPr lang="en-US"/>
            <a:t> = (a, d − 2)|X</a:t>
          </a:r>
          <a:r>
            <a:rPr lang="en-US" baseline="-25000"/>
            <a:t>n</a:t>
          </a:r>
          <a:r>
            <a:rPr lang="en-US"/>
            <a:t> = (a, d)] − P[X</a:t>
          </a:r>
          <a:r>
            <a:rPr lang="en-US" baseline="-25000"/>
            <a:t>n+1</a:t>
          </a:r>
          <a:r>
            <a:rPr lang="en-US"/>
            <a:t> = (a − 2, d)|X</a:t>
          </a:r>
          <a:r>
            <a:rPr lang="en-US" baseline="-25000"/>
            <a:t>n</a:t>
          </a:r>
          <a:r>
            <a:rPr lang="en-US"/>
            <a:t> = (a, d)] =1 − 0.2276 − 0.4483 = 0.3241</a:t>
          </a:r>
        </a:p>
      </dgm:t>
    </dgm:pt>
    <dgm:pt modelId="{683F568D-A67F-4F55-8C60-2812FF5FF5A9}" type="parTrans" cxnId="{90E28A50-E5F1-4073-A90A-A2FD51D9479E}">
      <dgm:prSet/>
      <dgm:spPr/>
      <dgm:t>
        <a:bodyPr/>
        <a:lstStyle/>
        <a:p>
          <a:endParaRPr lang="en-US"/>
        </a:p>
      </dgm:t>
    </dgm:pt>
    <dgm:pt modelId="{CB5FF444-9434-4F10-BC64-9EA8996A24E4}" type="sibTrans" cxnId="{90E28A50-E5F1-4073-A90A-A2FD51D9479E}">
      <dgm:prSet/>
      <dgm:spPr/>
      <dgm:t>
        <a:bodyPr/>
        <a:lstStyle/>
        <a:p>
          <a:endParaRPr lang="en-US"/>
        </a:p>
      </dgm:t>
    </dgm:pt>
    <dgm:pt modelId="{68139D50-2CCF-437C-B5C6-AF68B6F887BA}" type="pres">
      <dgm:prSet presAssocID="{B01D2E0B-7E44-43CB-ADDE-52C16E60C0C0}" presName="linear" presStyleCnt="0">
        <dgm:presLayoutVars>
          <dgm:animLvl val="lvl"/>
          <dgm:resizeHandles val="exact"/>
        </dgm:presLayoutVars>
      </dgm:prSet>
      <dgm:spPr/>
    </dgm:pt>
    <dgm:pt modelId="{73695D8A-3D78-4272-9ADA-C42EBDC9F1D1}" type="pres">
      <dgm:prSet presAssocID="{3601EF94-D9EE-41E3-A35A-C98FDBE4A043}" presName="parentText" presStyleLbl="node1" presStyleIdx="0" presStyleCnt="3">
        <dgm:presLayoutVars>
          <dgm:chMax val="0"/>
          <dgm:bulletEnabled val="1"/>
        </dgm:presLayoutVars>
      </dgm:prSet>
      <dgm:spPr/>
    </dgm:pt>
    <dgm:pt modelId="{4707E76A-53D1-4614-B528-0EAFA4CC55CF}" type="pres">
      <dgm:prSet presAssocID="{9D68ECCD-85C0-44C2-9625-836303A250FB}" presName="spacer" presStyleCnt="0"/>
      <dgm:spPr/>
    </dgm:pt>
    <dgm:pt modelId="{7AB6583B-7446-49C6-9A21-9C1A7E2BADD9}" type="pres">
      <dgm:prSet presAssocID="{4FD4A4CF-F660-4262-82AE-D475C21254D8}" presName="parentText" presStyleLbl="node1" presStyleIdx="1" presStyleCnt="3">
        <dgm:presLayoutVars>
          <dgm:chMax val="0"/>
          <dgm:bulletEnabled val="1"/>
        </dgm:presLayoutVars>
      </dgm:prSet>
      <dgm:spPr/>
    </dgm:pt>
    <dgm:pt modelId="{4B0E5E13-6158-45C8-9831-F99912B10670}" type="pres">
      <dgm:prSet presAssocID="{7CF03322-CADA-4BA4-9F88-238E64DCCBC5}" presName="spacer" presStyleCnt="0"/>
      <dgm:spPr/>
    </dgm:pt>
    <dgm:pt modelId="{E37641CA-896E-420D-AF1A-6AC7E1B8D851}" type="pres">
      <dgm:prSet presAssocID="{6FFAA980-F452-42CB-8F56-46F184CC6A26}" presName="parentText" presStyleLbl="node1" presStyleIdx="2" presStyleCnt="3">
        <dgm:presLayoutVars>
          <dgm:chMax val="0"/>
          <dgm:bulletEnabled val="1"/>
        </dgm:presLayoutVars>
      </dgm:prSet>
      <dgm:spPr/>
    </dgm:pt>
  </dgm:ptLst>
  <dgm:cxnLst>
    <dgm:cxn modelId="{AA36FA22-07AE-4C63-BDF5-013FE88B33DA}" type="presOf" srcId="{4FD4A4CF-F660-4262-82AE-D475C21254D8}" destId="{7AB6583B-7446-49C6-9A21-9C1A7E2BADD9}" srcOrd="0" destOrd="0" presId="urn:microsoft.com/office/officeart/2005/8/layout/vList2"/>
    <dgm:cxn modelId="{23ED8468-E680-4BBF-A0A8-ECE4E47AF4C3}" type="presOf" srcId="{B01D2E0B-7E44-43CB-ADDE-52C16E60C0C0}" destId="{68139D50-2CCF-437C-B5C6-AF68B6F887BA}" srcOrd="0" destOrd="0" presId="urn:microsoft.com/office/officeart/2005/8/layout/vList2"/>
    <dgm:cxn modelId="{BDD8B86C-57C4-4421-8AE7-C77EBFE21EF1}" srcId="{B01D2E0B-7E44-43CB-ADDE-52C16E60C0C0}" destId="{4FD4A4CF-F660-4262-82AE-D475C21254D8}" srcOrd="1" destOrd="0" parTransId="{91E34D5A-BFF5-478C-98F9-60E3287B24A0}" sibTransId="{7CF03322-CADA-4BA4-9F88-238E64DCCBC5}"/>
    <dgm:cxn modelId="{90E28A50-E5F1-4073-A90A-A2FD51D9479E}" srcId="{B01D2E0B-7E44-43CB-ADDE-52C16E60C0C0}" destId="{6FFAA980-F452-42CB-8F56-46F184CC6A26}" srcOrd="2" destOrd="0" parTransId="{683F568D-A67F-4F55-8C60-2812FF5FF5A9}" sibTransId="{CB5FF444-9434-4F10-BC64-9EA8996A24E4}"/>
    <dgm:cxn modelId="{381660A1-60A9-4FBB-B213-FC1B23B028F6}" srcId="{B01D2E0B-7E44-43CB-ADDE-52C16E60C0C0}" destId="{3601EF94-D9EE-41E3-A35A-C98FDBE4A043}" srcOrd="0" destOrd="0" parTransId="{4FE84F18-7AA2-4FEE-8AA0-EEF9B2CFF7BD}" sibTransId="{9D68ECCD-85C0-44C2-9625-836303A250FB}"/>
    <dgm:cxn modelId="{729569B8-44F0-48D5-A9A2-7D1005196B52}" type="presOf" srcId="{3601EF94-D9EE-41E3-A35A-C98FDBE4A043}" destId="{73695D8A-3D78-4272-9ADA-C42EBDC9F1D1}" srcOrd="0" destOrd="0" presId="urn:microsoft.com/office/officeart/2005/8/layout/vList2"/>
    <dgm:cxn modelId="{F4A4F9F8-8A28-4EFE-8040-3FC343E7851E}" type="presOf" srcId="{6FFAA980-F452-42CB-8F56-46F184CC6A26}" destId="{E37641CA-896E-420D-AF1A-6AC7E1B8D851}" srcOrd="0" destOrd="0" presId="urn:microsoft.com/office/officeart/2005/8/layout/vList2"/>
    <dgm:cxn modelId="{E0154345-8147-4D25-8BE4-4AD5EC220ADF}" type="presParOf" srcId="{68139D50-2CCF-437C-B5C6-AF68B6F887BA}" destId="{73695D8A-3D78-4272-9ADA-C42EBDC9F1D1}" srcOrd="0" destOrd="0" presId="urn:microsoft.com/office/officeart/2005/8/layout/vList2"/>
    <dgm:cxn modelId="{C2459982-B4A3-4775-A336-E11836A05D38}" type="presParOf" srcId="{68139D50-2CCF-437C-B5C6-AF68B6F887BA}" destId="{4707E76A-53D1-4614-B528-0EAFA4CC55CF}" srcOrd="1" destOrd="0" presId="urn:microsoft.com/office/officeart/2005/8/layout/vList2"/>
    <dgm:cxn modelId="{225A2B02-A1AF-4413-BA96-A7559DB2575F}" type="presParOf" srcId="{68139D50-2CCF-437C-B5C6-AF68B6F887BA}" destId="{7AB6583B-7446-49C6-9A21-9C1A7E2BADD9}" srcOrd="2" destOrd="0" presId="urn:microsoft.com/office/officeart/2005/8/layout/vList2"/>
    <dgm:cxn modelId="{EB32CDF2-8A6F-41C6-B49C-C25255EC267E}" type="presParOf" srcId="{68139D50-2CCF-437C-B5C6-AF68B6F887BA}" destId="{4B0E5E13-6158-45C8-9831-F99912B10670}" srcOrd="3" destOrd="0" presId="urn:microsoft.com/office/officeart/2005/8/layout/vList2"/>
    <dgm:cxn modelId="{C4A3096C-5BA8-4F43-94D1-01B75530168B}" type="presParOf" srcId="{68139D50-2CCF-437C-B5C6-AF68B6F887BA}" destId="{E37641CA-896E-420D-AF1A-6AC7E1B8D851}" srcOrd="4"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13AC7D05-B16C-4BA5-A540-73098A3F609A}" type="doc">
      <dgm:prSet loTypeId="urn:microsoft.com/office/officeart/2005/8/layout/vList5" loCatId="list" qsTypeId="urn:microsoft.com/office/officeart/2005/8/quickstyle/simple4" qsCatId="simple" csTypeId="urn:microsoft.com/office/officeart/2005/8/colors/accent1_2" csCatId="accent1"/>
      <dgm:spPr/>
      <dgm:t>
        <a:bodyPr/>
        <a:lstStyle/>
        <a:p>
          <a:endParaRPr lang="en-US"/>
        </a:p>
      </dgm:t>
    </dgm:pt>
    <dgm:pt modelId="{3DF74E2A-8FD9-44FE-8938-49118DA53D62}">
      <dgm:prSet/>
      <dgm:spPr/>
      <dgm:t>
        <a:bodyPr/>
        <a:lstStyle/>
        <a:p>
          <a:r>
            <a:rPr lang="en-US"/>
            <a:t>Test Game Variations</a:t>
          </a:r>
        </a:p>
      </dgm:t>
    </dgm:pt>
    <dgm:pt modelId="{DEB9A700-17B1-4126-91C2-117A6D130786}" type="parTrans" cxnId="{3A9FFC3F-86CB-4AD7-95AD-9DD3F2628B01}">
      <dgm:prSet/>
      <dgm:spPr/>
      <dgm:t>
        <a:bodyPr/>
        <a:lstStyle/>
        <a:p>
          <a:endParaRPr lang="en-US"/>
        </a:p>
      </dgm:t>
    </dgm:pt>
    <dgm:pt modelId="{6BD2A89E-2AC8-4AE1-8304-B6E81264071A}" type="sibTrans" cxnId="{3A9FFC3F-86CB-4AD7-95AD-9DD3F2628B01}">
      <dgm:prSet/>
      <dgm:spPr/>
      <dgm:t>
        <a:bodyPr/>
        <a:lstStyle/>
        <a:p>
          <a:endParaRPr lang="en-US"/>
        </a:p>
      </dgm:t>
    </dgm:pt>
    <dgm:pt modelId="{68D0FBFA-3442-49EF-A66E-39B8D26B72C7}">
      <dgm:prSet/>
      <dgm:spPr/>
      <dgm:t>
        <a:bodyPr/>
        <a:lstStyle/>
        <a:p>
          <a:r>
            <a:rPr lang="en-US"/>
            <a:t>Further Modifications</a:t>
          </a:r>
        </a:p>
      </dgm:t>
    </dgm:pt>
    <dgm:pt modelId="{6CC2D96D-8FB4-4F18-9F3C-57A7133D18D4}" type="parTrans" cxnId="{0AC05D69-A6CB-4447-8D43-BB33AB81E232}">
      <dgm:prSet/>
      <dgm:spPr/>
      <dgm:t>
        <a:bodyPr/>
        <a:lstStyle/>
        <a:p>
          <a:endParaRPr lang="en-US"/>
        </a:p>
      </dgm:t>
    </dgm:pt>
    <dgm:pt modelId="{0464265A-E7EB-4158-873D-83215986BAA4}" type="sibTrans" cxnId="{0AC05D69-A6CB-4447-8D43-BB33AB81E232}">
      <dgm:prSet/>
      <dgm:spPr/>
      <dgm:t>
        <a:bodyPr/>
        <a:lstStyle/>
        <a:p>
          <a:endParaRPr lang="en-US"/>
        </a:p>
      </dgm:t>
    </dgm:pt>
    <dgm:pt modelId="{49AE5C97-6EBC-4CDF-8F73-C9BEBE777420}">
      <dgm:prSet/>
      <dgm:spPr/>
      <dgm:t>
        <a:bodyPr/>
        <a:lstStyle/>
        <a:p>
          <a:r>
            <a:rPr lang="en-US"/>
            <a:t>In-depth probability research</a:t>
          </a:r>
        </a:p>
      </dgm:t>
    </dgm:pt>
    <dgm:pt modelId="{1E7CBF0B-558E-413D-9125-797E1BC66352}" type="parTrans" cxnId="{23D35496-1A63-482D-9A55-2F8E64C048B2}">
      <dgm:prSet/>
      <dgm:spPr/>
      <dgm:t>
        <a:bodyPr/>
        <a:lstStyle/>
        <a:p>
          <a:endParaRPr lang="en-US"/>
        </a:p>
      </dgm:t>
    </dgm:pt>
    <dgm:pt modelId="{26A19BE6-5AA1-42F3-B383-D04DC48E2257}" type="sibTrans" cxnId="{23D35496-1A63-482D-9A55-2F8E64C048B2}">
      <dgm:prSet/>
      <dgm:spPr/>
      <dgm:t>
        <a:bodyPr/>
        <a:lstStyle/>
        <a:p>
          <a:endParaRPr lang="en-US"/>
        </a:p>
      </dgm:t>
    </dgm:pt>
    <dgm:pt modelId="{A9F09003-924E-467C-82D5-27A492873184}" type="pres">
      <dgm:prSet presAssocID="{13AC7D05-B16C-4BA5-A540-73098A3F609A}" presName="Name0" presStyleCnt="0">
        <dgm:presLayoutVars>
          <dgm:dir/>
          <dgm:animLvl val="lvl"/>
          <dgm:resizeHandles val="exact"/>
        </dgm:presLayoutVars>
      </dgm:prSet>
      <dgm:spPr/>
    </dgm:pt>
    <dgm:pt modelId="{7A9BBD42-04C9-47AF-B5C7-CF09EED9F11F}" type="pres">
      <dgm:prSet presAssocID="{3DF74E2A-8FD9-44FE-8938-49118DA53D62}" presName="linNode" presStyleCnt="0"/>
      <dgm:spPr/>
    </dgm:pt>
    <dgm:pt modelId="{831B4954-BB1D-4317-A5C2-5A97EA963FC2}" type="pres">
      <dgm:prSet presAssocID="{3DF74E2A-8FD9-44FE-8938-49118DA53D62}" presName="parentText" presStyleLbl="node1" presStyleIdx="0" presStyleCnt="3">
        <dgm:presLayoutVars>
          <dgm:chMax val="1"/>
          <dgm:bulletEnabled val="1"/>
        </dgm:presLayoutVars>
      </dgm:prSet>
      <dgm:spPr/>
    </dgm:pt>
    <dgm:pt modelId="{A43833D9-8EB9-4450-860F-CB038AA5C699}" type="pres">
      <dgm:prSet presAssocID="{6BD2A89E-2AC8-4AE1-8304-B6E81264071A}" presName="sp" presStyleCnt="0"/>
      <dgm:spPr/>
    </dgm:pt>
    <dgm:pt modelId="{32D0FFA6-0570-4512-83F4-C024ACCBA832}" type="pres">
      <dgm:prSet presAssocID="{68D0FBFA-3442-49EF-A66E-39B8D26B72C7}" presName="linNode" presStyleCnt="0"/>
      <dgm:spPr/>
    </dgm:pt>
    <dgm:pt modelId="{267CF36C-EA9A-4F04-A62A-0C7102C24BA3}" type="pres">
      <dgm:prSet presAssocID="{68D0FBFA-3442-49EF-A66E-39B8D26B72C7}" presName="parentText" presStyleLbl="node1" presStyleIdx="1" presStyleCnt="3">
        <dgm:presLayoutVars>
          <dgm:chMax val="1"/>
          <dgm:bulletEnabled val="1"/>
        </dgm:presLayoutVars>
      </dgm:prSet>
      <dgm:spPr/>
    </dgm:pt>
    <dgm:pt modelId="{76EED286-2A57-487F-B4FA-1FA745A5ECA3}" type="pres">
      <dgm:prSet presAssocID="{0464265A-E7EB-4158-873D-83215986BAA4}" presName="sp" presStyleCnt="0"/>
      <dgm:spPr/>
    </dgm:pt>
    <dgm:pt modelId="{D7B92D3D-CE6D-4797-A900-5E40CD82C44C}" type="pres">
      <dgm:prSet presAssocID="{49AE5C97-6EBC-4CDF-8F73-C9BEBE777420}" presName="linNode" presStyleCnt="0"/>
      <dgm:spPr/>
    </dgm:pt>
    <dgm:pt modelId="{3C98CB40-352D-4EAC-BD1D-7C121FCD861C}" type="pres">
      <dgm:prSet presAssocID="{49AE5C97-6EBC-4CDF-8F73-C9BEBE777420}" presName="parentText" presStyleLbl="node1" presStyleIdx="2" presStyleCnt="3">
        <dgm:presLayoutVars>
          <dgm:chMax val="1"/>
          <dgm:bulletEnabled val="1"/>
        </dgm:presLayoutVars>
      </dgm:prSet>
      <dgm:spPr/>
    </dgm:pt>
  </dgm:ptLst>
  <dgm:cxnLst>
    <dgm:cxn modelId="{5980211C-B086-4309-9DC0-CC2D828932BA}" type="presOf" srcId="{3DF74E2A-8FD9-44FE-8938-49118DA53D62}" destId="{831B4954-BB1D-4317-A5C2-5A97EA963FC2}" srcOrd="0" destOrd="0" presId="urn:microsoft.com/office/officeart/2005/8/layout/vList5"/>
    <dgm:cxn modelId="{3A9FFC3F-86CB-4AD7-95AD-9DD3F2628B01}" srcId="{13AC7D05-B16C-4BA5-A540-73098A3F609A}" destId="{3DF74E2A-8FD9-44FE-8938-49118DA53D62}" srcOrd="0" destOrd="0" parTransId="{DEB9A700-17B1-4126-91C2-117A6D130786}" sibTransId="{6BD2A89E-2AC8-4AE1-8304-B6E81264071A}"/>
    <dgm:cxn modelId="{0AC05D69-A6CB-4447-8D43-BB33AB81E232}" srcId="{13AC7D05-B16C-4BA5-A540-73098A3F609A}" destId="{68D0FBFA-3442-49EF-A66E-39B8D26B72C7}" srcOrd="1" destOrd="0" parTransId="{6CC2D96D-8FB4-4F18-9F3C-57A7133D18D4}" sibTransId="{0464265A-E7EB-4158-873D-83215986BAA4}"/>
    <dgm:cxn modelId="{CE313078-50F9-4A97-928A-61CC64DA9D87}" type="presOf" srcId="{13AC7D05-B16C-4BA5-A540-73098A3F609A}" destId="{A9F09003-924E-467C-82D5-27A492873184}" srcOrd="0" destOrd="0" presId="urn:microsoft.com/office/officeart/2005/8/layout/vList5"/>
    <dgm:cxn modelId="{23D35496-1A63-482D-9A55-2F8E64C048B2}" srcId="{13AC7D05-B16C-4BA5-A540-73098A3F609A}" destId="{49AE5C97-6EBC-4CDF-8F73-C9BEBE777420}" srcOrd="2" destOrd="0" parTransId="{1E7CBF0B-558E-413D-9125-797E1BC66352}" sibTransId="{26A19BE6-5AA1-42F3-B383-D04DC48E2257}"/>
    <dgm:cxn modelId="{AC628EA3-D48B-4922-A363-9D59E446C7B0}" type="presOf" srcId="{68D0FBFA-3442-49EF-A66E-39B8D26B72C7}" destId="{267CF36C-EA9A-4F04-A62A-0C7102C24BA3}" srcOrd="0" destOrd="0" presId="urn:microsoft.com/office/officeart/2005/8/layout/vList5"/>
    <dgm:cxn modelId="{93CA71B5-86AE-4F0F-BFB7-0A183DC33452}" type="presOf" srcId="{49AE5C97-6EBC-4CDF-8F73-C9BEBE777420}" destId="{3C98CB40-352D-4EAC-BD1D-7C121FCD861C}" srcOrd="0" destOrd="0" presId="urn:microsoft.com/office/officeart/2005/8/layout/vList5"/>
    <dgm:cxn modelId="{DB8DA5BC-31CE-4F72-B136-731A6532B0C9}" type="presParOf" srcId="{A9F09003-924E-467C-82D5-27A492873184}" destId="{7A9BBD42-04C9-47AF-B5C7-CF09EED9F11F}" srcOrd="0" destOrd="0" presId="urn:microsoft.com/office/officeart/2005/8/layout/vList5"/>
    <dgm:cxn modelId="{B0997FCE-8E5A-4828-8CA8-1E63E32A9678}" type="presParOf" srcId="{7A9BBD42-04C9-47AF-B5C7-CF09EED9F11F}" destId="{831B4954-BB1D-4317-A5C2-5A97EA963FC2}" srcOrd="0" destOrd="0" presId="urn:microsoft.com/office/officeart/2005/8/layout/vList5"/>
    <dgm:cxn modelId="{46B35DEE-4637-43B3-A9D8-C02C96D25A6A}" type="presParOf" srcId="{A9F09003-924E-467C-82D5-27A492873184}" destId="{A43833D9-8EB9-4450-860F-CB038AA5C699}" srcOrd="1" destOrd="0" presId="urn:microsoft.com/office/officeart/2005/8/layout/vList5"/>
    <dgm:cxn modelId="{EB49532E-8EAC-4F7B-BCDA-E3416B40720B}" type="presParOf" srcId="{A9F09003-924E-467C-82D5-27A492873184}" destId="{32D0FFA6-0570-4512-83F4-C024ACCBA832}" srcOrd="2" destOrd="0" presId="urn:microsoft.com/office/officeart/2005/8/layout/vList5"/>
    <dgm:cxn modelId="{B145709E-DDEC-4EA9-A0A2-76DD58786991}" type="presParOf" srcId="{32D0FFA6-0570-4512-83F4-C024ACCBA832}" destId="{267CF36C-EA9A-4F04-A62A-0C7102C24BA3}" srcOrd="0" destOrd="0" presId="urn:microsoft.com/office/officeart/2005/8/layout/vList5"/>
    <dgm:cxn modelId="{27729B9E-BB14-4268-A5F9-8B6F551FBCCC}" type="presParOf" srcId="{A9F09003-924E-467C-82D5-27A492873184}" destId="{76EED286-2A57-487F-B4FA-1FA745A5ECA3}" srcOrd="3" destOrd="0" presId="urn:microsoft.com/office/officeart/2005/8/layout/vList5"/>
    <dgm:cxn modelId="{C9F07A09-7CBE-4FE9-880F-89AFDB7B94F8}" type="presParOf" srcId="{A9F09003-924E-467C-82D5-27A492873184}" destId="{D7B92D3D-CE6D-4797-A900-5E40CD82C44C}" srcOrd="4" destOrd="0" presId="urn:microsoft.com/office/officeart/2005/8/layout/vList5"/>
    <dgm:cxn modelId="{88DE7672-1FC3-4E3E-A268-C785518DCD0E}" type="presParOf" srcId="{D7B92D3D-CE6D-4797-A900-5E40CD82C44C}" destId="{3C98CB40-352D-4EAC-BD1D-7C121FCD861C}" srcOrd="0"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7274029-61EC-4687-9B9B-A17B3C4CE93C}">
      <dsp:nvSpPr>
        <dsp:cNvPr id="0" name=""/>
        <dsp:cNvSpPr/>
      </dsp:nvSpPr>
      <dsp:spPr>
        <a:xfrm>
          <a:off x="287744" y="1717038"/>
          <a:ext cx="2301958" cy="36131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1">
          <a:noAutofit/>
        </a:bodyPr>
        <a:lstStyle/>
        <a:p>
          <a:pPr marL="0" lvl="0" indent="0" algn="ctr" defTabSz="889000">
            <a:lnSpc>
              <a:spcPct val="90000"/>
            </a:lnSpc>
            <a:spcBef>
              <a:spcPct val="0"/>
            </a:spcBef>
            <a:spcAft>
              <a:spcPct val="35000"/>
            </a:spcAft>
            <a:buNone/>
            <a:defRPr b="1"/>
          </a:pPr>
          <a:r>
            <a:rPr lang="en-US" sz="2000" kern="1200"/>
            <a:t>1957</a:t>
          </a:r>
        </a:p>
      </dsp:txBody>
      <dsp:txXfrm>
        <a:off x="287744" y="1717038"/>
        <a:ext cx="2301958" cy="361313"/>
      </dsp:txXfrm>
    </dsp:sp>
    <dsp:sp modelId="{E81415F0-2010-410E-BCCC-EF850AB58A9E}">
      <dsp:nvSpPr>
        <dsp:cNvPr id="0" name=""/>
        <dsp:cNvSpPr/>
      </dsp:nvSpPr>
      <dsp:spPr>
        <a:xfrm>
          <a:off x="0" y="1534782"/>
          <a:ext cx="5754896" cy="127898"/>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9CB3C870-72F9-4AD2-906E-2B2B97A6D8C2}">
      <dsp:nvSpPr>
        <dsp:cNvPr id="0" name=""/>
        <dsp:cNvSpPr/>
      </dsp:nvSpPr>
      <dsp:spPr>
        <a:xfrm>
          <a:off x="172646" y="71243"/>
          <a:ext cx="2532154" cy="919970"/>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42875" tIns="142875" rIns="142875" bIns="142875" numCol="1" spcCol="1270" anchor="ctr" anchorCtr="0">
          <a:noAutofit/>
        </a:bodyPr>
        <a:lstStyle/>
        <a:p>
          <a:pPr marL="0" lvl="0" indent="0" algn="l" defTabSz="666750">
            <a:lnSpc>
              <a:spcPct val="90000"/>
            </a:lnSpc>
            <a:spcBef>
              <a:spcPct val="0"/>
            </a:spcBef>
            <a:spcAft>
              <a:spcPct val="35000"/>
            </a:spcAft>
            <a:buNone/>
          </a:pPr>
          <a:r>
            <a:rPr lang="en-US" sz="1500" kern="1200"/>
            <a:t>Albert Lamorisse</a:t>
          </a:r>
        </a:p>
        <a:p>
          <a:pPr marL="114300" lvl="1" indent="-114300" algn="l" defTabSz="533400">
            <a:lnSpc>
              <a:spcPct val="90000"/>
            </a:lnSpc>
            <a:spcBef>
              <a:spcPct val="0"/>
            </a:spcBef>
            <a:spcAft>
              <a:spcPct val="15000"/>
            </a:spcAft>
            <a:buChar char="•"/>
          </a:pPr>
          <a:r>
            <a:rPr lang="en-US" sz="1200" kern="1200"/>
            <a:t>La Conquête du Monde (The Conquest of the World)</a:t>
          </a:r>
        </a:p>
      </dsp:txBody>
      <dsp:txXfrm>
        <a:off x="172646" y="71243"/>
        <a:ext cx="2532154" cy="919970"/>
      </dsp:txXfrm>
    </dsp:sp>
    <dsp:sp modelId="{E06BF5AF-D7AC-4D32-B4E7-56E8FA9E0749}">
      <dsp:nvSpPr>
        <dsp:cNvPr id="0" name=""/>
        <dsp:cNvSpPr/>
      </dsp:nvSpPr>
      <dsp:spPr>
        <a:xfrm>
          <a:off x="1438724" y="991213"/>
          <a:ext cx="0" cy="543568"/>
        </a:xfrm>
        <a:prstGeom prst="line">
          <a:avLst/>
        </a:prstGeom>
        <a:solidFill>
          <a:schemeClr val="accent1">
            <a:hueOff val="0"/>
            <a:satOff val="0"/>
            <a:lumOff val="0"/>
            <a:alphaOff val="0"/>
          </a:schemeClr>
        </a:solidFill>
        <a:ln w="6350" cap="flat" cmpd="sng" algn="ctr">
          <a:solidFill>
            <a:schemeClr val="accent1">
              <a:hueOff val="0"/>
              <a:satOff val="0"/>
              <a:lumOff val="0"/>
              <a:alphaOff val="0"/>
            </a:schemeClr>
          </a:solidFill>
          <a:prstDash val="dash"/>
          <a:miter lim="800000"/>
        </a:ln>
        <a:effectLst/>
      </dsp:spPr>
      <dsp:style>
        <a:lnRef idx="2">
          <a:scrgbClr r="0" g="0" b="0"/>
        </a:lnRef>
        <a:fillRef idx="1">
          <a:scrgbClr r="0" g="0" b="0"/>
        </a:fillRef>
        <a:effectRef idx="0">
          <a:scrgbClr r="0" g="0" b="0"/>
        </a:effectRef>
        <a:fontRef idx="minor">
          <a:schemeClr val="lt1"/>
        </a:fontRef>
      </dsp:style>
    </dsp:sp>
    <dsp:sp modelId="{3BCF453A-10A0-4CA5-8C13-EB65FE8505A8}">
      <dsp:nvSpPr>
        <dsp:cNvPr id="0" name=""/>
        <dsp:cNvSpPr/>
      </dsp:nvSpPr>
      <dsp:spPr>
        <a:xfrm>
          <a:off x="1726468" y="1119112"/>
          <a:ext cx="2301958" cy="36131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b" anchorCtr="1">
          <a:noAutofit/>
        </a:bodyPr>
        <a:lstStyle/>
        <a:p>
          <a:pPr marL="0" lvl="0" indent="0" algn="ctr" defTabSz="889000">
            <a:lnSpc>
              <a:spcPct val="90000"/>
            </a:lnSpc>
            <a:spcBef>
              <a:spcPct val="0"/>
            </a:spcBef>
            <a:spcAft>
              <a:spcPct val="35000"/>
            </a:spcAft>
            <a:buNone/>
            <a:defRPr b="1"/>
          </a:pPr>
          <a:r>
            <a:rPr lang="en-US" sz="2000" kern="1200"/>
            <a:t>1959</a:t>
          </a:r>
        </a:p>
      </dsp:txBody>
      <dsp:txXfrm>
        <a:off x="1726468" y="1119112"/>
        <a:ext cx="2301958" cy="361313"/>
      </dsp:txXfrm>
    </dsp:sp>
    <dsp:sp modelId="{7FC44143-C9B1-4365-A7C9-6DE8CA11B347}">
      <dsp:nvSpPr>
        <dsp:cNvPr id="0" name=""/>
        <dsp:cNvSpPr/>
      </dsp:nvSpPr>
      <dsp:spPr>
        <a:xfrm>
          <a:off x="1611370" y="2206250"/>
          <a:ext cx="2532154" cy="752703"/>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42875" tIns="142875" rIns="142875" bIns="142875" numCol="1" spcCol="1270" anchor="ctr" anchorCtr="0">
          <a:noAutofit/>
        </a:bodyPr>
        <a:lstStyle/>
        <a:p>
          <a:pPr marL="0" lvl="0" indent="0" algn="l" defTabSz="666750">
            <a:lnSpc>
              <a:spcPct val="90000"/>
            </a:lnSpc>
            <a:spcBef>
              <a:spcPct val="0"/>
            </a:spcBef>
            <a:spcAft>
              <a:spcPct val="35000"/>
            </a:spcAft>
            <a:buNone/>
          </a:pPr>
          <a:r>
            <a:rPr lang="en-US" sz="1500" kern="1200"/>
            <a:t>Parker Brothers</a:t>
          </a:r>
        </a:p>
        <a:p>
          <a:pPr marL="114300" lvl="1" indent="-114300" algn="l" defTabSz="533400">
            <a:lnSpc>
              <a:spcPct val="90000"/>
            </a:lnSpc>
            <a:spcBef>
              <a:spcPct val="0"/>
            </a:spcBef>
            <a:spcAft>
              <a:spcPct val="15000"/>
            </a:spcAft>
            <a:buChar char="•"/>
          </a:pPr>
          <a:r>
            <a:rPr lang="en-US" sz="1200" kern="1200"/>
            <a:t>Limited defenders to only 2 dice</a:t>
          </a:r>
        </a:p>
      </dsp:txBody>
      <dsp:txXfrm>
        <a:off x="1611370" y="2206250"/>
        <a:ext cx="2532154" cy="752703"/>
      </dsp:txXfrm>
    </dsp:sp>
    <dsp:sp modelId="{2996F7A5-15D6-40E6-9B2B-5CE69AB6E60E}">
      <dsp:nvSpPr>
        <dsp:cNvPr id="0" name=""/>
        <dsp:cNvSpPr/>
      </dsp:nvSpPr>
      <dsp:spPr>
        <a:xfrm>
          <a:off x="2877447" y="1662681"/>
          <a:ext cx="0" cy="543568"/>
        </a:xfrm>
        <a:prstGeom prst="line">
          <a:avLst/>
        </a:prstGeom>
        <a:solidFill>
          <a:schemeClr val="accent1">
            <a:hueOff val="0"/>
            <a:satOff val="0"/>
            <a:lumOff val="0"/>
            <a:alphaOff val="0"/>
          </a:schemeClr>
        </a:solidFill>
        <a:ln w="6350" cap="flat" cmpd="sng" algn="ctr">
          <a:solidFill>
            <a:schemeClr val="accent1">
              <a:hueOff val="0"/>
              <a:satOff val="0"/>
              <a:lumOff val="0"/>
              <a:alphaOff val="0"/>
            </a:schemeClr>
          </a:solidFill>
          <a:prstDash val="dash"/>
          <a:miter lim="800000"/>
        </a:ln>
        <a:effectLst/>
      </dsp:spPr>
      <dsp:style>
        <a:lnRef idx="2">
          <a:scrgbClr r="0" g="0" b="0"/>
        </a:lnRef>
        <a:fillRef idx="1">
          <a:scrgbClr r="0" g="0" b="0"/>
        </a:fillRef>
        <a:effectRef idx="0">
          <a:scrgbClr r="0" g="0" b="0"/>
        </a:effectRef>
        <a:fontRef idx="minor">
          <a:schemeClr val="lt1"/>
        </a:fontRef>
      </dsp:style>
    </dsp:sp>
    <dsp:sp modelId="{D5E3F118-2C68-4F63-85D4-F6690F8712C0}">
      <dsp:nvSpPr>
        <dsp:cNvPr id="0" name=""/>
        <dsp:cNvSpPr/>
      </dsp:nvSpPr>
      <dsp:spPr>
        <a:xfrm>
          <a:off x="1398755" y="1558763"/>
          <a:ext cx="79936" cy="79936"/>
        </a:xfrm>
        <a:prstGeom prst="ellipse">
          <a:avLst/>
        </a:prstGeom>
        <a:solidFill>
          <a:schemeClr val="lt1">
            <a:alpha val="90000"/>
            <a:hueOff val="0"/>
            <a:satOff val="0"/>
            <a:lumOff val="0"/>
            <a:alphaOff val="0"/>
          </a:schemeClr>
        </a:solidFill>
        <a:ln w="12700" cap="flat" cmpd="sng" algn="ctr">
          <a:noFill/>
          <a:prstDash val="solid"/>
          <a:miter lim="800000"/>
        </a:ln>
        <a:effectLst/>
      </dsp:spPr>
      <dsp:style>
        <a:lnRef idx="2">
          <a:scrgbClr r="0" g="0" b="0"/>
        </a:lnRef>
        <a:fillRef idx="1">
          <a:scrgbClr r="0" g="0" b="0"/>
        </a:fillRef>
        <a:effectRef idx="0">
          <a:scrgbClr r="0" g="0" b="0"/>
        </a:effectRef>
        <a:fontRef idx="minor"/>
      </dsp:style>
    </dsp:sp>
    <dsp:sp modelId="{F270B2D8-C473-4A1E-912A-A3D55B93AB9A}">
      <dsp:nvSpPr>
        <dsp:cNvPr id="0" name=""/>
        <dsp:cNvSpPr/>
      </dsp:nvSpPr>
      <dsp:spPr>
        <a:xfrm>
          <a:off x="2837479" y="1558763"/>
          <a:ext cx="79936" cy="79936"/>
        </a:xfrm>
        <a:prstGeom prst="ellipse">
          <a:avLst/>
        </a:prstGeom>
        <a:solidFill>
          <a:schemeClr val="lt1">
            <a:alpha val="90000"/>
            <a:hueOff val="0"/>
            <a:satOff val="0"/>
            <a:lumOff val="0"/>
            <a:alphaOff val="0"/>
          </a:schemeClr>
        </a:solidFill>
        <a:ln w="12700" cap="flat" cmpd="sng" algn="ctr">
          <a:noFill/>
          <a:prstDash val="solid"/>
          <a:miter lim="800000"/>
        </a:ln>
        <a:effectLst/>
      </dsp:spPr>
      <dsp:style>
        <a:lnRef idx="2">
          <a:scrgbClr r="0" g="0" b="0"/>
        </a:lnRef>
        <a:fillRef idx="1">
          <a:scrgbClr r="0" g="0" b="0"/>
        </a:fillRef>
        <a:effectRef idx="0">
          <a:scrgbClr r="0" g="0" b="0"/>
        </a:effectRef>
        <a:fontRef idx="minor"/>
      </dsp:style>
    </dsp:sp>
    <dsp:sp modelId="{3354D68C-380A-48A0-BFC7-A61C7AA48476}">
      <dsp:nvSpPr>
        <dsp:cNvPr id="0" name=""/>
        <dsp:cNvSpPr/>
      </dsp:nvSpPr>
      <dsp:spPr>
        <a:xfrm>
          <a:off x="3165192" y="1717038"/>
          <a:ext cx="2301958" cy="36131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1">
          <a:noAutofit/>
        </a:bodyPr>
        <a:lstStyle/>
        <a:p>
          <a:pPr marL="0" lvl="0" indent="0" algn="ctr" defTabSz="889000">
            <a:lnSpc>
              <a:spcPct val="90000"/>
            </a:lnSpc>
            <a:spcBef>
              <a:spcPct val="0"/>
            </a:spcBef>
            <a:spcAft>
              <a:spcPct val="35000"/>
            </a:spcAft>
            <a:buNone/>
            <a:defRPr b="1"/>
          </a:pPr>
          <a:r>
            <a:rPr lang="en-US" sz="2000" kern="1200"/>
            <a:t>1997</a:t>
          </a:r>
        </a:p>
      </dsp:txBody>
      <dsp:txXfrm>
        <a:off x="3165192" y="1717038"/>
        <a:ext cx="2301958" cy="361313"/>
      </dsp:txXfrm>
    </dsp:sp>
    <dsp:sp modelId="{16589195-0AF8-4812-80FD-1DA6D176E8F7}">
      <dsp:nvSpPr>
        <dsp:cNvPr id="0" name=""/>
        <dsp:cNvSpPr/>
      </dsp:nvSpPr>
      <dsp:spPr>
        <a:xfrm>
          <a:off x="3050094" y="238510"/>
          <a:ext cx="2532154" cy="752703"/>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42875" tIns="142875" rIns="142875" bIns="142875" numCol="1" spcCol="1270" anchor="ctr" anchorCtr="0">
          <a:noAutofit/>
        </a:bodyPr>
        <a:lstStyle/>
        <a:p>
          <a:pPr marL="0" lvl="0" indent="0" algn="l" defTabSz="666750">
            <a:lnSpc>
              <a:spcPct val="90000"/>
            </a:lnSpc>
            <a:spcBef>
              <a:spcPct val="0"/>
            </a:spcBef>
            <a:spcAft>
              <a:spcPct val="35000"/>
            </a:spcAft>
            <a:buNone/>
          </a:pPr>
          <a:r>
            <a:rPr lang="en-US" sz="1500" kern="1200"/>
            <a:t>Baris Tan</a:t>
          </a:r>
        </a:p>
        <a:p>
          <a:pPr marL="114300" lvl="1" indent="-114300" algn="l" defTabSz="533400">
            <a:lnSpc>
              <a:spcPct val="90000"/>
            </a:lnSpc>
            <a:spcBef>
              <a:spcPct val="0"/>
            </a:spcBef>
            <a:spcAft>
              <a:spcPct val="15000"/>
            </a:spcAft>
            <a:buChar char="•"/>
          </a:pPr>
          <a:r>
            <a:rPr lang="en-US" sz="1200" kern="1200"/>
            <a:t>Modified the rules</a:t>
          </a:r>
        </a:p>
      </dsp:txBody>
      <dsp:txXfrm>
        <a:off x="3050094" y="238510"/>
        <a:ext cx="2532154" cy="752703"/>
      </dsp:txXfrm>
    </dsp:sp>
    <dsp:sp modelId="{AC24B4F0-1167-4ADC-8393-16B95DE564DB}">
      <dsp:nvSpPr>
        <dsp:cNvPr id="0" name=""/>
        <dsp:cNvSpPr/>
      </dsp:nvSpPr>
      <dsp:spPr>
        <a:xfrm>
          <a:off x="4316172" y="991213"/>
          <a:ext cx="0" cy="543568"/>
        </a:xfrm>
        <a:prstGeom prst="line">
          <a:avLst/>
        </a:prstGeom>
        <a:solidFill>
          <a:schemeClr val="accent1">
            <a:hueOff val="0"/>
            <a:satOff val="0"/>
            <a:lumOff val="0"/>
            <a:alphaOff val="0"/>
          </a:schemeClr>
        </a:solidFill>
        <a:ln w="6350" cap="flat" cmpd="sng" algn="ctr">
          <a:solidFill>
            <a:schemeClr val="accent1">
              <a:hueOff val="0"/>
              <a:satOff val="0"/>
              <a:lumOff val="0"/>
              <a:alphaOff val="0"/>
            </a:schemeClr>
          </a:solidFill>
          <a:prstDash val="dash"/>
          <a:miter lim="800000"/>
        </a:ln>
        <a:effectLst/>
      </dsp:spPr>
      <dsp:style>
        <a:lnRef idx="2">
          <a:scrgbClr r="0" g="0" b="0"/>
        </a:lnRef>
        <a:fillRef idx="1">
          <a:scrgbClr r="0" g="0" b="0"/>
        </a:fillRef>
        <a:effectRef idx="0">
          <a:scrgbClr r="0" g="0" b="0"/>
        </a:effectRef>
        <a:fontRef idx="minor">
          <a:schemeClr val="lt1"/>
        </a:fontRef>
      </dsp:style>
    </dsp:sp>
    <dsp:sp modelId="{DEF61B2F-DF8F-43C9-8468-63DAD54B3895}">
      <dsp:nvSpPr>
        <dsp:cNvPr id="0" name=""/>
        <dsp:cNvSpPr/>
      </dsp:nvSpPr>
      <dsp:spPr>
        <a:xfrm>
          <a:off x="4276203" y="1558763"/>
          <a:ext cx="79936" cy="79936"/>
        </a:xfrm>
        <a:prstGeom prst="ellipse">
          <a:avLst/>
        </a:prstGeom>
        <a:solidFill>
          <a:schemeClr val="lt1">
            <a:alpha val="90000"/>
            <a:hueOff val="0"/>
            <a:satOff val="0"/>
            <a:lumOff val="0"/>
            <a:alphaOff val="0"/>
          </a:schemeClr>
        </a:solidFill>
        <a:ln w="12700" cap="flat" cmpd="sng" algn="ctr">
          <a:no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3695D8A-3D78-4272-9ADA-C42EBDC9F1D1}">
      <dsp:nvSpPr>
        <dsp:cNvPr id="0" name=""/>
        <dsp:cNvSpPr/>
      </dsp:nvSpPr>
      <dsp:spPr>
        <a:xfrm>
          <a:off x="0" y="383604"/>
          <a:ext cx="6666833" cy="1510396"/>
        </a:xfrm>
        <a:prstGeom prst="roundRect">
          <a:avLst/>
        </a:prstGeom>
        <a:gradFill rotWithShape="0">
          <a:gsLst>
            <a:gs pos="0">
              <a:schemeClr val="accent5">
                <a:hueOff val="0"/>
                <a:satOff val="0"/>
                <a:lumOff val="0"/>
                <a:alphaOff val="0"/>
                <a:satMod val="103000"/>
                <a:lumMod val="102000"/>
                <a:tint val="94000"/>
              </a:schemeClr>
            </a:gs>
            <a:gs pos="50000">
              <a:schemeClr val="accent5">
                <a:hueOff val="0"/>
                <a:satOff val="0"/>
                <a:lumOff val="0"/>
                <a:alphaOff val="0"/>
                <a:satMod val="110000"/>
                <a:lumMod val="100000"/>
                <a:shade val="100000"/>
              </a:schemeClr>
            </a:gs>
            <a:gs pos="100000">
              <a:schemeClr val="accent5">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en-US" sz="2700" kern="1200"/>
            <a:t>P[X</a:t>
          </a:r>
          <a:r>
            <a:rPr lang="en-US" sz="2700" kern="1200" baseline="-25000"/>
            <a:t>n+1</a:t>
          </a:r>
          <a:r>
            <a:rPr lang="en-US" sz="2700" kern="1200"/>
            <a:t> = (a, d − 2)|X</a:t>
          </a:r>
          <a:r>
            <a:rPr lang="en-US" sz="2700" kern="1200" baseline="-25000"/>
            <a:t>n</a:t>
          </a:r>
          <a:r>
            <a:rPr lang="en-US" sz="2700" kern="1200"/>
            <a:t> = (a, d)] = P[(Y</a:t>
          </a:r>
          <a:r>
            <a:rPr lang="en-US" sz="2700" kern="1200" baseline="-25000"/>
            <a:t>1</a:t>
          </a:r>
          <a:r>
            <a:rPr lang="en-US" sz="2700" kern="1200"/>
            <a:t> &gt; Z</a:t>
          </a:r>
          <a:r>
            <a:rPr lang="en-US" sz="2700" kern="1200" baseline="-25000"/>
            <a:t>1</a:t>
          </a:r>
          <a:r>
            <a:rPr lang="en-US" sz="2700" kern="1200"/>
            <a:t>) ∩ (Y</a:t>
          </a:r>
          <a:r>
            <a:rPr lang="en-US" sz="2700" kern="1200" baseline="-25000"/>
            <a:t>2</a:t>
          </a:r>
          <a:r>
            <a:rPr lang="en-US" sz="2700" kern="1200"/>
            <a:t> &gt; Z</a:t>
          </a:r>
          <a:r>
            <a:rPr lang="en-US" sz="2700" kern="1200" baseline="-25000"/>
            <a:t>2</a:t>
          </a:r>
          <a:r>
            <a:rPr lang="en-US" sz="2700" kern="1200"/>
            <a:t>)] = 0.2276</a:t>
          </a:r>
        </a:p>
      </dsp:txBody>
      <dsp:txXfrm>
        <a:off x="73731" y="457335"/>
        <a:ext cx="6519371" cy="1362934"/>
      </dsp:txXfrm>
    </dsp:sp>
    <dsp:sp modelId="{7AB6583B-7446-49C6-9A21-9C1A7E2BADD9}">
      <dsp:nvSpPr>
        <dsp:cNvPr id="0" name=""/>
        <dsp:cNvSpPr/>
      </dsp:nvSpPr>
      <dsp:spPr>
        <a:xfrm>
          <a:off x="0" y="1971761"/>
          <a:ext cx="6666833" cy="1510396"/>
        </a:xfrm>
        <a:prstGeom prst="roundRect">
          <a:avLst/>
        </a:prstGeom>
        <a:gradFill rotWithShape="0">
          <a:gsLst>
            <a:gs pos="0">
              <a:schemeClr val="accent5">
                <a:hueOff val="-3379271"/>
                <a:satOff val="-8710"/>
                <a:lumOff val="-5883"/>
                <a:alphaOff val="0"/>
                <a:satMod val="103000"/>
                <a:lumMod val="102000"/>
                <a:tint val="94000"/>
              </a:schemeClr>
            </a:gs>
            <a:gs pos="50000">
              <a:schemeClr val="accent5">
                <a:hueOff val="-3379271"/>
                <a:satOff val="-8710"/>
                <a:lumOff val="-5883"/>
                <a:alphaOff val="0"/>
                <a:satMod val="110000"/>
                <a:lumMod val="100000"/>
                <a:shade val="100000"/>
              </a:schemeClr>
            </a:gs>
            <a:gs pos="100000">
              <a:schemeClr val="accent5">
                <a:hueOff val="-3379271"/>
                <a:satOff val="-8710"/>
                <a:lumOff val="-5883"/>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en-US" sz="2700" kern="1200"/>
            <a:t>P[X</a:t>
          </a:r>
          <a:r>
            <a:rPr lang="en-US" sz="2700" kern="1200" baseline="-25000"/>
            <a:t>n+1</a:t>
          </a:r>
          <a:r>
            <a:rPr lang="en-US" sz="2700" kern="1200"/>
            <a:t> = (a − 2, d)|X</a:t>
          </a:r>
          <a:r>
            <a:rPr lang="en-US" sz="2700" kern="1200" baseline="-25000"/>
            <a:t>n</a:t>
          </a:r>
          <a:r>
            <a:rPr lang="en-US" sz="2700" kern="1200"/>
            <a:t> = (a, d)] = P[(Y</a:t>
          </a:r>
          <a:r>
            <a:rPr lang="en-US" sz="2700" kern="1200" baseline="-25000"/>
            <a:t>1</a:t>
          </a:r>
          <a:r>
            <a:rPr lang="en-US" sz="2700" kern="1200"/>
            <a:t> ≤ Z</a:t>
          </a:r>
          <a:r>
            <a:rPr lang="en-US" sz="2700" kern="1200" baseline="-25000"/>
            <a:t>1</a:t>
          </a:r>
          <a:r>
            <a:rPr lang="en-US" sz="2700" kern="1200"/>
            <a:t>) ∩ (Y</a:t>
          </a:r>
          <a:r>
            <a:rPr lang="en-US" sz="2700" kern="1200" baseline="-25000"/>
            <a:t>2</a:t>
          </a:r>
          <a:r>
            <a:rPr lang="en-US" sz="2700" kern="1200"/>
            <a:t> ≤ Z</a:t>
          </a:r>
          <a:r>
            <a:rPr lang="en-US" sz="2700" kern="1200" baseline="-25000"/>
            <a:t>2</a:t>
          </a:r>
          <a:r>
            <a:rPr lang="en-US" sz="2700" kern="1200"/>
            <a:t>)] = 0.4483</a:t>
          </a:r>
        </a:p>
      </dsp:txBody>
      <dsp:txXfrm>
        <a:off x="73731" y="2045492"/>
        <a:ext cx="6519371" cy="1362934"/>
      </dsp:txXfrm>
    </dsp:sp>
    <dsp:sp modelId="{E37641CA-896E-420D-AF1A-6AC7E1B8D851}">
      <dsp:nvSpPr>
        <dsp:cNvPr id="0" name=""/>
        <dsp:cNvSpPr/>
      </dsp:nvSpPr>
      <dsp:spPr>
        <a:xfrm>
          <a:off x="0" y="3559918"/>
          <a:ext cx="6666833" cy="1510396"/>
        </a:xfrm>
        <a:prstGeom prst="roundRect">
          <a:avLst/>
        </a:prstGeom>
        <a:gradFill rotWithShape="0">
          <a:gsLst>
            <a:gs pos="0">
              <a:schemeClr val="accent5">
                <a:hueOff val="-6758543"/>
                <a:satOff val="-17419"/>
                <a:lumOff val="-11765"/>
                <a:alphaOff val="0"/>
                <a:satMod val="103000"/>
                <a:lumMod val="102000"/>
                <a:tint val="94000"/>
              </a:schemeClr>
            </a:gs>
            <a:gs pos="50000">
              <a:schemeClr val="accent5">
                <a:hueOff val="-6758543"/>
                <a:satOff val="-17419"/>
                <a:lumOff val="-11765"/>
                <a:alphaOff val="0"/>
                <a:satMod val="110000"/>
                <a:lumMod val="100000"/>
                <a:shade val="100000"/>
              </a:schemeClr>
            </a:gs>
            <a:gs pos="100000">
              <a:schemeClr val="accent5">
                <a:hueOff val="-6758543"/>
                <a:satOff val="-17419"/>
                <a:lumOff val="-11765"/>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en-US" sz="2700" kern="1200"/>
            <a:t>P[X</a:t>
          </a:r>
          <a:r>
            <a:rPr lang="en-US" sz="2700" kern="1200" baseline="-25000"/>
            <a:t>n+1</a:t>
          </a:r>
          <a:r>
            <a:rPr lang="en-US" sz="2700" kern="1200"/>
            <a:t> = (a − 1, d − 1)|X</a:t>
          </a:r>
          <a:r>
            <a:rPr lang="en-US" sz="2700" kern="1200" baseline="-25000"/>
            <a:t>n</a:t>
          </a:r>
          <a:r>
            <a:rPr lang="en-US" sz="2700" kern="1200"/>
            <a:t> = (a, d)] =1 − P[X</a:t>
          </a:r>
          <a:r>
            <a:rPr lang="en-US" sz="2700" kern="1200" baseline="-25000"/>
            <a:t>n+1</a:t>
          </a:r>
          <a:r>
            <a:rPr lang="en-US" sz="2700" kern="1200"/>
            <a:t> = (a, d − 2)|X</a:t>
          </a:r>
          <a:r>
            <a:rPr lang="en-US" sz="2700" kern="1200" baseline="-25000"/>
            <a:t>n</a:t>
          </a:r>
          <a:r>
            <a:rPr lang="en-US" sz="2700" kern="1200"/>
            <a:t> = (a, d)] − P[X</a:t>
          </a:r>
          <a:r>
            <a:rPr lang="en-US" sz="2700" kern="1200" baseline="-25000"/>
            <a:t>n+1</a:t>
          </a:r>
          <a:r>
            <a:rPr lang="en-US" sz="2700" kern="1200"/>
            <a:t> = (a − 2, d)|X</a:t>
          </a:r>
          <a:r>
            <a:rPr lang="en-US" sz="2700" kern="1200" baseline="-25000"/>
            <a:t>n</a:t>
          </a:r>
          <a:r>
            <a:rPr lang="en-US" sz="2700" kern="1200"/>
            <a:t> = (a, d)] =1 − 0.2276 − 0.4483 = 0.3241</a:t>
          </a:r>
        </a:p>
      </dsp:txBody>
      <dsp:txXfrm>
        <a:off x="73731" y="3633649"/>
        <a:ext cx="6519371" cy="1362934"/>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31B4954-BB1D-4317-A5C2-5A97EA963FC2}">
      <dsp:nvSpPr>
        <dsp:cNvPr id="0" name=""/>
        <dsp:cNvSpPr/>
      </dsp:nvSpPr>
      <dsp:spPr>
        <a:xfrm>
          <a:off x="3364992" y="2124"/>
          <a:ext cx="3785616" cy="1402286"/>
        </a:xfrm>
        <a:prstGeom prst="round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25730" tIns="62865" rIns="125730" bIns="62865" numCol="1" spcCol="1270" anchor="ctr" anchorCtr="0">
          <a:noAutofit/>
        </a:bodyPr>
        <a:lstStyle/>
        <a:p>
          <a:pPr marL="0" lvl="0" indent="0" algn="ctr" defTabSz="1466850">
            <a:lnSpc>
              <a:spcPct val="90000"/>
            </a:lnSpc>
            <a:spcBef>
              <a:spcPct val="0"/>
            </a:spcBef>
            <a:spcAft>
              <a:spcPct val="35000"/>
            </a:spcAft>
            <a:buNone/>
          </a:pPr>
          <a:r>
            <a:rPr lang="en-US" sz="3300" kern="1200"/>
            <a:t>Test Game Variations</a:t>
          </a:r>
        </a:p>
      </dsp:txBody>
      <dsp:txXfrm>
        <a:off x="3433446" y="70578"/>
        <a:ext cx="3648708" cy="1265378"/>
      </dsp:txXfrm>
    </dsp:sp>
    <dsp:sp modelId="{267CF36C-EA9A-4F04-A62A-0C7102C24BA3}">
      <dsp:nvSpPr>
        <dsp:cNvPr id="0" name=""/>
        <dsp:cNvSpPr/>
      </dsp:nvSpPr>
      <dsp:spPr>
        <a:xfrm>
          <a:off x="3364992" y="1474525"/>
          <a:ext cx="3785616" cy="1402286"/>
        </a:xfrm>
        <a:prstGeom prst="round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25730" tIns="62865" rIns="125730" bIns="62865" numCol="1" spcCol="1270" anchor="ctr" anchorCtr="0">
          <a:noAutofit/>
        </a:bodyPr>
        <a:lstStyle/>
        <a:p>
          <a:pPr marL="0" lvl="0" indent="0" algn="ctr" defTabSz="1466850">
            <a:lnSpc>
              <a:spcPct val="90000"/>
            </a:lnSpc>
            <a:spcBef>
              <a:spcPct val="0"/>
            </a:spcBef>
            <a:spcAft>
              <a:spcPct val="35000"/>
            </a:spcAft>
            <a:buNone/>
          </a:pPr>
          <a:r>
            <a:rPr lang="en-US" sz="3300" kern="1200"/>
            <a:t>Further Modifications</a:t>
          </a:r>
        </a:p>
      </dsp:txBody>
      <dsp:txXfrm>
        <a:off x="3433446" y="1542979"/>
        <a:ext cx="3648708" cy="1265378"/>
      </dsp:txXfrm>
    </dsp:sp>
    <dsp:sp modelId="{3C98CB40-352D-4EAC-BD1D-7C121FCD861C}">
      <dsp:nvSpPr>
        <dsp:cNvPr id="0" name=""/>
        <dsp:cNvSpPr/>
      </dsp:nvSpPr>
      <dsp:spPr>
        <a:xfrm>
          <a:off x="3364992" y="2946926"/>
          <a:ext cx="3785616" cy="1402286"/>
        </a:xfrm>
        <a:prstGeom prst="round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25730" tIns="62865" rIns="125730" bIns="62865" numCol="1" spcCol="1270" anchor="ctr" anchorCtr="0">
          <a:noAutofit/>
        </a:bodyPr>
        <a:lstStyle/>
        <a:p>
          <a:pPr marL="0" lvl="0" indent="0" algn="ctr" defTabSz="1466850">
            <a:lnSpc>
              <a:spcPct val="90000"/>
            </a:lnSpc>
            <a:spcBef>
              <a:spcPct val="0"/>
            </a:spcBef>
            <a:spcAft>
              <a:spcPct val="35000"/>
            </a:spcAft>
            <a:buNone/>
          </a:pPr>
          <a:r>
            <a:rPr lang="en-US" sz="3300" kern="1200"/>
            <a:t>In-depth probability research</a:t>
          </a:r>
        </a:p>
      </dsp:txBody>
      <dsp:txXfrm>
        <a:off x="3433446" y="3015380"/>
        <a:ext cx="3648708" cy="1265378"/>
      </dsp:txXfrm>
    </dsp:sp>
  </dsp:spTree>
</dsp:drawing>
</file>

<file path=ppt/diagrams/layout1.xml><?xml version="1.0" encoding="utf-8"?>
<dgm:layoutDef xmlns:dgm="http://schemas.openxmlformats.org/drawingml/2006/diagram" xmlns:a="http://schemas.openxmlformats.org/drawingml/2006/main" uniqueId="urn:microsoft.com/office/officeart/2017/3/layout/HorizontalPathTimeline">
  <dgm:title val="Horizontal Path Timeline"/>
  <dgm:desc val="Use to show a list of events in chronological order. The rectangular shape contains the description while the date is shown near the circular dot along the time line. It's the perfect SmartArt for displaying large amount of text with a short date format."/>
  <dgm:catLst>
    <dgm:cat type="timeline" pri="500"/>
    <dgm:cat type="process" pri="6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1"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
    <dgm:varLst>
      <dgm:chMax/>
      <dgm:chPref/>
      <dgm:animLvl val="lvl"/>
    </dgm:varLst>
    <dgm:alg type="composite"/>
    <dgm:shape xmlns:r="http://schemas.openxmlformats.org/officeDocument/2006/relationships" r:blip="">
      <dgm:adjLst/>
    </dgm:shape>
    <dgm:constrLst>
      <dgm:constr type="w" for="ch" forName="divider" refType="w"/>
      <dgm:constr type="h" for="ch" forName="divider" refType="h" fact="0.04"/>
      <dgm:constr type="ctrY" for="ch" forName="divider" refType="h" fact="0.5"/>
      <dgm:constr type="l" for="ch" forName="divider"/>
      <dgm:constr type="w" for="ch" forName="nodes" refType="w"/>
      <dgm:constr type="h" for="ch" forName="nodes" refType="h"/>
    </dgm:constrLst>
    <dgm:layoutNode name="divider" styleLbl="node1">
      <dgm:alg type="sp"/>
      <dgm:shape xmlns:r="http://schemas.openxmlformats.org/officeDocument/2006/relationships" type="rect" r:blip="" zOrderOff="2">
        <dgm:adjLst/>
      </dgm:shape>
      <dgm:presOf/>
      <dgm:constrLst/>
      <dgm:ruleLst/>
    </dgm:layoutNode>
    <dgm:layoutNode name="nodes">
      <dgm:varLst>
        <dgm:chMax/>
        <dgm:chPref/>
        <dgm:animLvl val="lvl"/>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choose name="constrBasedOnChildrenCount">
        <dgm:if name="constrForTwoChildren" axis="ch" ptType="node" func="cnt" op="lte" val="2">
          <dgm:constrLst>
            <dgm:constr type="primFontSz" for="des" forName="L1TextContainer" val="20"/>
            <dgm:constr type="primFontSz" for="des" forName="L2TextContainer" refType="primFontSz" refFor="des" refForName="L1TextContainer" op="equ" fact="0.75"/>
            <dgm:constr type="w" for="ch" forName="composite" refType="w"/>
            <dgm:constr type="h" for="ch" forName="composite" refType="h"/>
            <dgm:constr type="w" for="ch" forName="spaceBetweenRectangles" refType="w" refFor="ch" refForName="composite" fact="0"/>
            <dgm:constr type="w" for="ch" ptType="sibTrans" op="equ"/>
            <dgm:constr type="primFontSz" for="des" forName="L1TextContainer" op="equ"/>
            <dgm:constr type="primFontSz" for="des" forName="L2TextContainer" op="equ"/>
          </dgm:constrLst>
        </dgm:if>
        <dgm:else name="constrForRest">
          <dgm:constrLst>
            <dgm:constr type="primFontSz" for="des" forName="L1TextContainer" val="20"/>
            <dgm:constr type="primFontSz" for="des" forName="L2TextContainer" refType="primFontSz" refFor="des" refForName="L1TextContainer" op="equ" fact="0.75"/>
            <dgm:constr type="w" for="ch" forName="composite" refType="w"/>
            <dgm:constr type="h" for="ch" forName="composite" refType="h"/>
            <dgm:constr type="w" for="ch" forName="spaceBetweenRectangles" refType="w" refFor="ch" refForName="composite" fact="-0.5"/>
            <dgm:constr type="w" for="ch" ptType="sibTrans" op="equ"/>
            <dgm:constr type="primFontSz" for="des" forName="L1TextContainer" op="equ"/>
            <dgm:constr type="primFontSz" for="des" forName="L2TextContainer" op="equ"/>
          </dgm:constrLst>
        </dgm:else>
      </dgm:choose>
      <dgm:forEach name="nodesForEach" axis="ch" ptType="node">
        <dgm:layoutNode name="composite">
          <dgm:alg type="composite"/>
          <dgm:shape xmlns:r="http://schemas.openxmlformats.org/officeDocument/2006/relationships" r:blip="">
            <dgm:adjLst/>
          </dgm:shape>
          <dgm:choose name="CaseForPlacingNodesAboveAndBelowDivider">
            <dgm:if name="CaseForPlacingNodeAboveDivider" axis="self" ptType="node" func="posOdd" op="equ" val="1">
              <dgm:constrLst>
                <dgm:constr type="w" for="ch" forName="L1TextContainer" refType="w" fact="0.8"/>
                <dgm:constr type="l" for="ch" forName="L1TextContainer" refType="w" fact="0.1"/>
                <dgm:constr type="t" for="ch" forName="L1TextContainer" refType="h" fact="0.537"/>
                <dgm:constr type="h" for="ch" forName="L1TextContainer" refType="h" fact="0.113"/>
                <dgm:constr type="w" for="ch" forName="L2TextContainerWrapper" refType="w" fact="0.88"/>
                <dgm:constr type="h" for="ch" forName="L2TextContainerWrapper" refType="h" fact="0.31"/>
                <dgm:constr type="b" for="ch" forName="L2TextContainerWrapper" refType="h" fact="0.31"/>
                <dgm:constr type="l" for="ch" forName="L2TextContainerWrapper" refType="w" fact="0.06"/>
                <dgm:constr type="w" for="ch" forName="ConnectLine"/>
                <dgm:constr type="l" for="ch" forName="ConnectLine" refType="w" fact="0.5"/>
                <dgm:constr type="h" for="ch" forName="ConnectLine" refType="h" fact="0.17"/>
                <dgm:constr type="t" for="ch" forName="ConnectLine" refType="h" fact="0.31"/>
                <dgm:constr type="w" for="ch" forName="ConnectorPoint" refType="h" fact="0.025"/>
                <dgm:constr type="h" for="ch" forName="ConnectorPoint" refType="h" fact="0.025"/>
                <dgm:constr type="ctrX" for="ch" forName="ConnectorPoint" refType="w" fact="0.5"/>
                <dgm:constr type="ctrY" for="ch" forName="ConnectorPoint" refType="h" fact="0.5"/>
                <dgm:constr type="w" for="ch" forName="EmptyPlaceHolder" refType="w"/>
                <dgm:constr type="t" for="ch" forName="EmptyPlaceHolder" refType="h" fact="0.65"/>
                <dgm:constr type="h" for="ch" forName="EmptyPlaceHolder" refType="h" fact="0.35"/>
              </dgm:constrLst>
            </dgm:if>
            <dgm:else name="CaseForPlacingNodeBelowDivider">
              <dgm:constrLst>
                <dgm:constr type="w" for="ch" forName="L1TextContainer" refType="w" fact="0.8"/>
                <dgm:constr type="l" for="ch" forName="L1TextContainer" refType="w" fact="0.1"/>
                <dgm:constr type="t" for="ch" forName="L1TextContainer" refType="h" fact="0.35"/>
                <dgm:constr type="h" for="ch" forName="L1TextContainer" refType="h" fact="0.113"/>
                <dgm:constr type="w" for="ch" forName="L2TextContainerWrapper" refType="w" fact="0.88"/>
                <dgm:constr type="h" for="ch" forName="L2TextContainerWrapper" refType="h" fact="0.31"/>
                <dgm:constr type="t" for="ch" forName="L2TextContainerWrapper" refType="h" fact="0.69"/>
                <dgm:constr type="l" for="ch" forName="L2TextContainerWrapper" refType="w" fact="0.06"/>
                <dgm:constr type="w" for="ch" forName="ConnectLine"/>
                <dgm:constr type="l" for="ch" forName="ConnectLine" refType="w" fact="0.5"/>
                <dgm:constr type="h" for="ch" forName="ConnectLine" refType="h" fact="0.17"/>
                <dgm:constr type="t" for="ch" forName="ConnectLine" refType="h" fact="0.52"/>
                <dgm:constr type="w" for="ch" forName="ConnectorPoint" refType="h" fact="0.025"/>
                <dgm:constr type="h" for="ch" forName="ConnectorPoint" refType="h" fact="0.025"/>
                <dgm:constr type="ctrX" for="ch" forName="ConnectorPoint" refType="w" fact="0.5"/>
                <dgm:constr type="ctrY" for="ch" forName="ConnectorPoint" refType="h" fact="0.5"/>
                <dgm:constr type="w" for="ch" forName="EmptyPlaceHolder" refType="w"/>
                <dgm:constr type="h" for="ch" forName="EmptyPlaceHolder" refType="h" fact="0.35"/>
                <dgm:constr type="t" for="ch" forName="EmptyPlaceHolder" refType="h" fact="0"/>
              </dgm:constrLst>
            </dgm:else>
          </dgm:choose>
          <dgm:layoutNode name="L1TextContainer" styleLbl="revTx">
            <dgm:varLst>
              <dgm:chMax val="1"/>
              <dgm:chPref val="1"/>
              <dgm:bulletEnabled val="1"/>
            </dgm:varLst>
            <dgm:choose name="casesForTxtDirLogic">
              <dgm:if name="Name78" axis="self" ptType="node" func="posOdd" op="equ" val="1">
                <dgm:alg type="tx">
                  <dgm:param type="txAnchorHorz" val="ctr"/>
                  <dgm:param type="txAnchorVert" val="t"/>
                  <dgm:param type="parTxLTRAlign" val="ctr"/>
                  <dgm:param type="parTxRTLAlign" val="ctr"/>
                </dgm:alg>
              </dgm:if>
              <dgm:else name="Name89">
                <dgm:alg type="tx">
                  <dgm:param type="txAnchorHorz" val="ctr"/>
                  <dgm:param type="txAnchorVert" val="b"/>
                  <dgm:param type="parTxLTRAlign" val="ctr"/>
                  <dgm:param type="parTxRTLAlign" val="ctr"/>
                </dgm:alg>
              </dgm:else>
            </dgm:choose>
            <dgm:shape xmlns:r="http://schemas.openxmlformats.org/officeDocument/2006/relationships" type="rect" r:blip="">
              <dgm:adjLst/>
            </dgm:shape>
            <dgm:presOf axis="self"/>
            <dgm:constrLst>
              <dgm:constr type="lMarg"/>
              <dgm:constr type="rMarg"/>
              <dgm:constr type="tMarg"/>
              <dgm:constr type="bMarg"/>
            </dgm:constrLst>
            <dgm:ruleLst>
              <dgm:rule type="primFontSz" val="14" fact="NaN" max="NaN"/>
            </dgm:ruleLst>
          </dgm:layoutNode>
          <dgm:layoutNode name="L2TextContainerWrapper" styleLbl="bgAccFollowNode1">
            <dgm:varLst>
              <dgm:chMax val="0"/>
              <dgm:chPref val="0"/>
              <dgm:bulletEnabled val="1"/>
            </dgm:varLst>
            <dgm:alg type="composite"/>
            <dgm:choose name="L2TextContainerConstr">
              <dgm:if name="CaseForPlacingL2TextContaineAboveDivider" axis="self" ptType="node" func="posOdd" op="equ" val="1">
                <dgm:constrLst>
                  <dgm:constr type="h" for="ch" forName="L2TextContainer" refType="h" fact="0.45"/>
                  <dgm:constr type="b" for="ch" forName="L2TextContainer" refType="h"/>
                  <dgm:constr type="h" for="ch" forName="FlexibleEmptyPlaceHolder" refType="h" fact="0.55"/>
                </dgm:constrLst>
              </dgm:if>
              <dgm:else name="CaseForPlacingL2TextContaineBelowDivider">
                <dgm:constrLst>
                  <dgm:constr type="h" for="ch" forName="L2TextContainer" refType="h" fact="0.45"/>
                  <dgm:constr type="h" for="ch" forName="FlexibleEmptyPlaceHolder" refType="h" fact="0.55"/>
                  <dgm:constr type="b" for="ch" forName="FlexibleEmptyPlaceHolder" refType="h"/>
                </dgm:constrLst>
              </dgm:else>
            </dgm:choose>
            <dgm:layoutNode name="L2TextContainer" styleLbl="bgAccFollowNode1">
              <dgm:choose name="L2TextContainerAlgo">
                <dgm:if name="L2TextContainerAlgoLTR" func="var" arg="dir" op="equ" val="norm">
                  <dgm:alg type="tx">
                    <dgm:param type="txAnchorVert" val="mid"/>
                    <dgm:param type="parTxRTLAlign" val="l"/>
                    <dgm:param type="parTxLTRAlign" val="l"/>
                    <dgm:param type="txAnchorVertCh" val="mid"/>
                    <dgm:param type="shpTxRTLAlignCh" val="l"/>
                    <dgm:param type="shpTxLTRAlignCh" val="l"/>
                  </dgm:alg>
                </dgm:if>
                <dgm:else name="L2TextContainerAlgoRTL">
                  <dgm:alg type="tx">
                    <dgm:param type="txAnchorVert" val="mid"/>
                    <dgm:param type="parTxRTLAlign" val="r"/>
                    <dgm:param type="parTxLTRAlign" val="r"/>
                    <dgm:param type="txAnchorVertCh" val="mid"/>
                    <dgm:param type="shpTxRTLAlignCh" val="r"/>
                    <dgm:param type="shpTxLTRAlignCh" val="r"/>
                  </dgm:alg>
                </dgm:else>
              </dgm:choose>
              <dgm:shape xmlns:r="http://schemas.openxmlformats.org/officeDocument/2006/relationships" type="rect" r:blip="">
                <dgm:adjLst/>
              </dgm:shape>
              <dgm:presOf axis="des" ptType="node"/>
              <dgm:constrLst>
                <dgm:constr type="lMarg" refType="primFontSz" fact="0.75"/>
                <dgm:constr type="rMarg" refType="primFontSz" fact="0.75"/>
                <dgm:constr type="tMarg" refType="primFontSz" fact="0.75"/>
                <dgm:constr type="bMarg" refType="primFontSz" fact="0.75"/>
              </dgm:constrLst>
              <dgm:ruleLst>
                <dgm:rule type="h" val="INF" fact="NaN" max="NaN"/>
                <dgm:rule type="primFontSz" val="11" fact="NaN" max="NaN"/>
                <dgm:rule type="secFontSz" val="9" fact="NaN" max="NaN"/>
              </dgm:ruleLst>
            </dgm:layoutNode>
            <dgm:layoutNode name="FlexibleEmptyPlaceHolder">
              <dgm:alg type="sp"/>
              <dgm:shape xmlns:r="http://schemas.openxmlformats.org/officeDocument/2006/relationships" r:blip="">
                <dgm:adjLst/>
              </dgm:shape>
              <dgm:presOf/>
              <dgm:constrLst/>
            </dgm:layoutNode>
          </dgm:layoutNode>
          <dgm:layoutNode name="ConnectLine" styleLbl="alignNode1" moveWith="L2TextContainer">
            <dgm:alg type="sp"/>
            <dgm:shape xmlns:r="http://schemas.openxmlformats.org/officeDocument/2006/relationships" type="line" r:blip="" zOrderOff="-1">
              <dgm:adjLst/>
              <dgm:extLst>
                <a:ext uri="{B698B0E9-8C71-41B9-8309-B3DCBF30829C}">
                  <dgm1612:spPr xmlns:dgm1612="http://schemas.microsoft.com/office/drawing/2016/12/diagram">
                    <a:ln w="6350">
                      <a:prstDash val="dash"/>
                    </a:ln>
                  </dgm1612:spPr>
                </a:ext>
              </dgm:extLst>
            </dgm:shape>
            <dgm:presOf/>
            <dgm:constrLst/>
          </dgm:layoutNode>
          <dgm:layoutNode name="ConnectorPoint" styleLbl="fgAcc1" moveWith="L2TextContainer">
            <dgm:alg type="sp"/>
            <dgm:shape xmlns:r="http://schemas.openxmlformats.org/officeDocument/2006/relationships" type="ellipse" r:blip="" zOrderOff="10">
              <dgm:adjLst/>
              <dgm:extLst>
                <a:ext uri="{B698B0E9-8C71-41B9-8309-B3DCBF30829C}">
                  <dgm1612:spPr xmlns:dgm1612="http://schemas.microsoft.com/office/drawing/2016/12/diagram">
                    <a:ln>
                      <a:noFill/>
                    </a:ln>
                  </dgm1612:spPr>
                </a:ext>
              </dgm:extLst>
            </dgm:shape>
            <dgm:presOf/>
            <dgm:constrLst/>
          </dgm:layoutNode>
          <dgm:layoutNode name="EmptyPlaceHolder">
            <dgm:alg type="sp"/>
            <dgm:shape xmlns:r="http://schemas.openxmlformats.org/officeDocument/2006/relationships" r:blip="">
              <dgm:adjLst/>
            </dgm:shape>
            <dgm:presOf/>
            <dgm:constrLst/>
          </dgm:layoutNode>
        </dgm:layoutNode>
        <dgm:forEach name="Name28"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Node>
  <dgm:extLst>
    <a:ext uri="{68A01E43-0DF5-4B5B-8FA6-DAF915123BFB}">
      <dgm1612:lstStyle xmlns:dgm1612="http://schemas.microsoft.com/office/drawing/2016/12/diagram">
        <a:lvl1pPr>
          <a:defRPr b="1"/>
        </a:lvl1pPr>
      </dgm1612:lstStyle>
    </a:ext>
  </dgm:extLst>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846CE7D5-CF57-46EF-B807-FDD0502418D4}" type="datetimeFigureOut">
              <a:rPr lang="en-US" smtClean="0"/>
              <a:t>10/12/2023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3853878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46CE7D5-CF57-46EF-B807-FDD0502418D4}" type="datetimeFigureOut">
              <a:rPr lang="en-US" smtClean="0"/>
              <a:t>10/12/2023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2029054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46CE7D5-CF57-46EF-B807-FDD0502418D4}" type="datetimeFigureOut">
              <a:rPr lang="en-US" smtClean="0"/>
              <a:t>10/12/2023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4794456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46CE7D5-CF57-46EF-B807-FDD0502418D4}" type="datetimeFigureOut">
              <a:rPr lang="en-US" smtClean="0"/>
              <a:t>10/12/2023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9491384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46CE7D5-CF57-46EF-B807-FDD0502418D4}" type="datetimeFigureOut">
              <a:rPr lang="en-US" smtClean="0"/>
              <a:t>10/12/2023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5915245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846CE7D5-CF57-46EF-B807-FDD0502418D4}" type="datetimeFigureOut">
              <a:rPr lang="en-US" smtClean="0"/>
              <a:t>10/12/2023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12030920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846CE7D5-CF57-46EF-B807-FDD0502418D4}" type="datetimeFigureOut">
              <a:rPr lang="en-US" smtClean="0"/>
              <a:t>10/12/2023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7331723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846CE7D5-CF57-46EF-B807-FDD0502418D4}" type="datetimeFigureOut">
              <a:rPr lang="en-US" smtClean="0"/>
              <a:t>10/12/2023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2103125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46CE7D5-CF57-46EF-B807-FDD0502418D4}" type="datetimeFigureOut">
              <a:rPr lang="en-US" smtClean="0"/>
              <a:t>10/12/2023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1463889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46CE7D5-CF57-46EF-B807-FDD0502418D4}" type="datetimeFigureOut">
              <a:rPr lang="en-US" smtClean="0"/>
              <a:t>10/12/2023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1718414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46CE7D5-CF57-46EF-B807-FDD0502418D4}" type="datetimeFigureOut">
              <a:rPr lang="en-US" smtClean="0"/>
              <a:t>10/12/2023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17189582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46CE7D5-CF57-46EF-B807-FDD0502418D4}" type="datetimeFigureOut">
              <a:rPr lang="en-US" smtClean="0"/>
              <a:t>10/12/2023</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30EA680-D336-4FF7-8B7A-9848BB0A1C32}" type="slidenum">
              <a:rPr lang="en-US" smtClean="0"/>
              <a:t>‹#›</a:t>
            </a:fld>
            <a:endParaRPr lang="en-US"/>
          </a:p>
        </p:txBody>
      </p:sp>
    </p:spTree>
    <p:extLst>
      <p:ext uri="{BB962C8B-B14F-4D97-AF65-F5344CB8AC3E}">
        <p14:creationId xmlns:p14="http://schemas.microsoft.com/office/powerpoint/2010/main" val="246095407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2.jpeg"/><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image" Target="../media/image5.jpeg"/><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5" name="Rectangle 14">
            <a:extLst>
              <a:ext uri="{FF2B5EF4-FFF2-40B4-BE49-F238E27FC236}">
                <a16:creationId xmlns:a16="http://schemas.microsoft.com/office/drawing/2014/main" id="{FFD48BC7-DC40-47DE-87EE-9F4B6ECB9AB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6" name="Freeform: Shape 15">
            <a:extLst>
              <a:ext uri="{FF2B5EF4-FFF2-40B4-BE49-F238E27FC236}">
                <a16:creationId xmlns:a16="http://schemas.microsoft.com/office/drawing/2014/main" id="{E502BBC7-2C76-46F3-BC24-5985BC13DB8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14425" y="0"/>
            <a:ext cx="9963150" cy="6858000"/>
          </a:xfrm>
          <a:custGeom>
            <a:avLst/>
            <a:gdLst>
              <a:gd name="connsiteX0" fmla="*/ 1595771 w 9963150"/>
              <a:gd name="connsiteY0" fmla="*/ 0 h 6858000"/>
              <a:gd name="connsiteX1" fmla="*/ 8367379 w 9963150"/>
              <a:gd name="connsiteY1" fmla="*/ 0 h 6858000"/>
              <a:gd name="connsiteX2" fmla="*/ 8504080 w 9963150"/>
              <a:gd name="connsiteY2" fmla="*/ 130333 h 6858000"/>
              <a:gd name="connsiteX3" fmla="*/ 9963150 w 9963150"/>
              <a:gd name="connsiteY3" fmla="*/ 3652838 h 6858000"/>
              <a:gd name="connsiteX4" fmla="*/ 8825600 w 9963150"/>
              <a:gd name="connsiteY4" fmla="*/ 6821583 h 6858000"/>
              <a:gd name="connsiteX5" fmla="*/ 8794055 w 9963150"/>
              <a:gd name="connsiteY5" fmla="*/ 6858000 h 6858000"/>
              <a:gd name="connsiteX6" fmla="*/ 1169096 w 9963150"/>
              <a:gd name="connsiteY6" fmla="*/ 6858000 h 6858000"/>
              <a:gd name="connsiteX7" fmla="*/ 1137550 w 9963150"/>
              <a:gd name="connsiteY7" fmla="*/ 6821583 h 6858000"/>
              <a:gd name="connsiteX8" fmla="*/ 0 w 9963150"/>
              <a:gd name="connsiteY8" fmla="*/ 3652838 h 6858000"/>
              <a:gd name="connsiteX9" fmla="*/ 1459070 w 9963150"/>
              <a:gd name="connsiteY9" fmla="*/ 130333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963150" h="6858000">
                <a:moveTo>
                  <a:pt x="1595771" y="0"/>
                </a:moveTo>
                <a:lnTo>
                  <a:pt x="8367379" y="0"/>
                </a:lnTo>
                <a:lnTo>
                  <a:pt x="8504080" y="130333"/>
                </a:lnTo>
                <a:cubicBezTo>
                  <a:pt x="9405568" y="1031820"/>
                  <a:pt x="9963150" y="2277214"/>
                  <a:pt x="9963150" y="3652838"/>
                </a:cubicBezTo>
                <a:cubicBezTo>
                  <a:pt x="9963150" y="4856509"/>
                  <a:pt x="9536251" y="5960473"/>
                  <a:pt x="8825600" y="6821583"/>
                </a:cubicBezTo>
                <a:lnTo>
                  <a:pt x="8794055" y="6858000"/>
                </a:lnTo>
                <a:lnTo>
                  <a:pt x="1169096" y="6858000"/>
                </a:lnTo>
                <a:lnTo>
                  <a:pt x="1137550" y="6821583"/>
                </a:lnTo>
                <a:cubicBezTo>
                  <a:pt x="426899" y="5960473"/>
                  <a:pt x="0" y="4856509"/>
                  <a:pt x="0" y="3652838"/>
                </a:cubicBezTo>
                <a:cubicBezTo>
                  <a:pt x="0" y="2277214"/>
                  <a:pt x="557582" y="1031820"/>
                  <a:pt x="1459070" y="130333"/>
                </a:cubicBezTo>
                <a:close/>
              </a:path>
            </a:pathLst>
          </a:custGeom>
          <a:ln w="9525">
            <a:solidFill>
              <a:srgbClr val="EFEFEF"/>
            </a:solidFill>
          </a:ln>
          <a:effectLst>
            <a:outerShdw blurRad="139700" sx="102000" sy="102000" algn="ctr" rotWithShape="0">
              <a:schemeClr val="bg1">
                <a:lumMod val="85000"/>
                <a:alpha val="38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7" name="Freeform: Shape 16">
            <a:extLst>
              <a:ext uri="{FF2B5EF4-FFF2-40B4-BE49-F238E27FC236}">
                <a16:creationId xmlns:a16="http://schemas.microsoft.com/office/drawing/2014/main" id="{C7F28D52-2A5F-4D23-81AE-7CB8B591C7A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21664" y="0"/>
            <a:ext cx="9948672" cy="6858000"/>
          </a:xfrm>
          <a:custGeom>
            <a:avLst/>
            <a:gdLst>
              <a:gd name="connsiteX0" fmla="*/ 1595771 w 9963150"/>
              <a:gd name="connsiteY0" fmla="*/ 0 h 6858000"/>
              <a:gd name="connsiteX1" fmla="*/ 8367379 w 9963150"/>
              <a:gd name="connsiteY1" fmla="*/ 0 h 6858000"/>
              <a:gd name="connsiteX2" fmla="*/ 8504080 w 9963150"/>
              <a:gd name="connsiteY2" fmla="*/ 130333 h 6858000"/>
              <a:gd name="connsiteX3" fmla="*/ 9963150 w 9963150"/>
              <a:gd name="connsiteY3" fmla="*/ 3652838 h 6858000"/>
              <a:gd name="connsiteX4" fmla="*/ 8825600 w 9963150"/>
              <a:gd name="connsiteY4" fmla="*/ 6821583 h 6858000"/>
              <a:gd name="connsiteX5" fmla="*/ 8794055 w 9963150"/>
              <a:gd name="connsiteY5" fmla="*/ 6858000 h 6858000"/>
              <a:gd name="connsiteX6" fmla="*/ 1169096 w 9963150"/>
              <a:gd name="connsiteY6" fmla="*/ 6858000 h 6858000"/>
              <a:gd name="connsiteX7" fmla="*/ 1137550 w 9963150"/>
              <a:gd name="connsiteY7" fmla="*/ 6821583 h 6858000"/>
              <a:gd name="connsiteX8" fmla="*/ 0 w 9963150"/>
              <a:gd name="connsiteY8" fmla="*/ 3652838 h 6858000"/>
              <a:gd name="connsiteX9" fmla="*/ 1459070 w 9963150"/>
              <a:gd name="connsiteY9" fmla="*/ 130333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963150" h="6858000">
                <a:moveTo>
                  <a:pt x="1595771" y="0"/>
                </a:moveTo>
                <a:lnTo>
                  <a:pt x="8367379" y="0"/>
                </a:lnTo>
                <a:lnTo>
                  <a:pt x="8504080" y="130333"/>
                </a:lnTo>
                <a:cubicBezTo>
                  <a:pt x="9405568" y="1031820"/>
                  <a:pt x="9963150" y="2277214"/>
                  <a:pt x="9963150" y="3652838"/>
                </a:cubicBezTo>
                <a:cubicBezTo>
                  <a:pt x="9963150" y="4856509"/>
                  <a:pt x="9536251" y="5960473"/>
                  <a:pt x="8825600" y="6821583"/>
                </a:cubicBezTo>
                <a:lnTo>
                  <a:pt x="8794055" y="6858000"/>
                </a:lnTo>
                <a:lnTo>
                  <a:pt x="1169096" y="6858000"/>
                </a:lnTo>
                <a:lnTo>
                  <a:pt x="1137550" y="6821583"/>
                </a:lnTo>
                <a:cubicBezTo>
                  <a:pt x="426899" y="5960473"/>
                  <a:pt x="0" y="4856509"/>
                  <a:pt x="0" y="3652838"/>
                </a:cubicBezTo>
                <a:cubicBezTo>
                  <a:pt x="0" y="2277214"/>
                  <a:pt x="557582" y="1031820"/>
                  <a:pt x="1459070" y="130333"/>
                </a:cubicBezTo>
                <a:close/>
              </a:path>
            </a:pathLst>
          </a:cu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p:cNvSpPr>
            <a:spLocks noGrp="1"/>
          </p:cNvSpPr>
          <p:nvPr>
            <p:ph type="ctrTitle"/>
          </p:nvPr>
        </p:nvSpPr>
        <p:spPr>
          <a:xfrm>
            <a:off x="1524003" y="1999615"/>
            <a:ext cx="9144000" cy="2764028"/>
          </a:xfrm>
        </p:spPr>
        <p:txBody>
          <a:bodyPr anchor="ctr">
            <a:normAutofit/>
          </a:bodyPr>
          <a:lstStyle/>
          <a:p>
            <a:r>
              <a:rPr lang="en-US" sz="7200">
                <a:ea typeface="+mj-lt"/>
                <a:cs typeface="+mj-lt"/>
              </a:rPr>
              <a:t>In-Depth Look at the Game RISK</a:t>
            </a:r>
            <a:endParaRPr lang="en-US" sz="7200"/>
          </a:p>
        </p:txBody>
      </p:sp>
      <p:sp>
        <p:nvSpPr>
          <p:cNvPr id="3" name="Subtitle 2"/>
          <p:cNvSpPr>
            <a:spLocks noGrp="1"/>
          </p:cNvSpPr>
          <p:nvPr>
            <p:ph type="subTitle" idx="1"/>
          </p:nvPr>
        </p:nvSpPr>
        <p:spPr>
          <a:xfrm>
            <a:off x="1966912" y="5645150"/>
            <a:ext cx="8258176" cy="631825"/>
          </a:xfrm>
        </p:spPr>
        <p:txBody>
          <a:bodyPr vert="horz" lIns="91440" tIns="45720" rIns="91440" bIns="45720" rtlCol="0" anchor="ctr">
            <a:normAutofit/>
          </a:bodyPr>
          <a:lstStyle/>
          <a:p>
            <a:r>
              <a:rPr lang="en-US" sz="2800">
                <a:cs typeface="Calibri"/>
              </a:rPr>
              <a:t>Cooper McCombs</a:t>
            </a:r>
            <a:endParaRPr lang="en-US" sz="2800"/>
          </a:p>
        </p:txBody>
      </p:sp>
      <p:sp>
        <p:nvSpPr>
          <p:cNvPr id="18" name="Rectangle 17">
            <a:extLst>
              <a:ext uri="{FF2B5EF4-FFF2-40B4-BE49-F238E27FC236}">
                <a16:creationId xmlns:a16="http://schemas.microsoft.com/office/drawing/2014/main" id="{3629484E-3792-4B3D-89AD-7C8A1ED0E0D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718560" y="5524786"/>
            <a:ext cx="4754880" cy="2743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0985722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D06908-5674-1A20-497C-570E8438143B}"/>
              </a:ext>
            </a:extLst>
          </p:cNvPr>
          <p:cNvSpPr>
            <a:spLocks noGrp="1"/>
          </p:cNvSpPr>
          <p:nvPr>
            <p:ph type="title"/>
          </p:nvPr>
        </p:nvSpPr>
        <p:spPr/>
        <p:txBody>
          <a:bodyPr/>
          <a:lstStyle/>
          <a:p>
            <a:r>
              <a:rPr lang="en-US" dirty="0">
                <a:cs typeface="Calibri Light"/>
              </a:rPr>
              <a:t>Selected References</a:t>
            </a:r>
            <a:endParaRPr lang="en-US" dirty="0"/>
          </a:p>
        </p:txBody>
      </p:sp>
      <p:sp>
        <p:nvSpPr>
          <p:cNvPr id="3" name="Content Placeholder 2">
            <a:extLst>
              <a:ext uri="{FF2B5EF4-FFF2-40B4-BE49-F238E27FC236}">
                <a16:creationId xmlns:a16="http://schemas.microsoft.com/office/drawing/2014/main" id="{4560A510-B9C5-E061-BC24-F68942A3F0F1}"/>
              </a:ext>
            </a:extLst>
          </p:cNvPr>
          <p:cNvSpPr>
            <a:spLocks noGrp="1"/>
          </p:cNvSpPr>
          <p:nvPr>
            <p:ph idx="1"/>
          </p:nvPr>
        </p:nvSpPr>
        <p:spPr/>
        <p:txBody>
          <a:bodyPr vert="horz" lIns="91440" tIns="45720" rIns="91440" bIns="45720" rtlCol="0" anchor="t">
            <a:normAutofit fontScale="92500"/>
          </a:bodyPr>
          <a:lstStyle/>
          <a:p>
            <a:r>
              <a:rPr lang="en-US" dirty="0">
                <a:ea typeface="+mn-lt"/>
                <a:cs typeface="+mn-lt"/>
              </a:rPr>
              <a:t>Blatt, Sharon (2002) "</a:t>
            </a:r>
            <a:r>
              <a:rPr lang="en-US" err="1">
                <a:ea typeface="+mn-lt"/>
                <a:cs typeface="+mn-lt"/>
              </a:rPr>
              <a:t>RISKy</a:t>
            </a:r>
            <a:r>
              <a:rPr lang="en-US" dirty="0">
                <a:ea typeface="+mn-lt"/>
                <a:cs typeface="+mn-lt"/>
              </a:rPr>
              <a:t> Business: An In-Depth Look at the Game RISK," Rose-Hulman Undergraduate Mathematics Journal: Vol. 3 : </a:t>
            </a:r>
            <a:r>
              <a:rPr lang="en-US" err="1">
                <a:ea typeface="+mn-lt"/>
                <a:cs typeface="+mn-lt"/>
              </a:rPr>
              <a:t>Iss</a:t>
            </a:r>
            <a:r>
              <a:rPr lang="en-US" dirty="0">
                <a:ea typeface="+mn-lt"/>
                <a:cs typeface="+mn-lt"/>
              </a:rPr>
              <a:t>. 2 , Article 3</a:t>
            </a:r>
          </a:p>
          <a:p>
            <a:r>
              <a:rPr lang="en-US" dirty="0">
                <a:ea typeface="+mn-lt"/>
                <a:cs typeface="+mn-lt"/>
              </a:rPr>
              <a:t>Atkinson, Kendall E. An Introduction to Numerical Analysis Second Edition Wiley &amp; Sons, Inc. , 1989, p.491</a:t>
            </a:r>
          </a:p>
          <a:p>
            <a:r>
              <a:rPr lang="en-US" dirty="0">
                <a:ea typeface="+mn-lt"/>
                <a:cs typeface="+mn-lt"/>
              </a:rPr>
              <a:t>Baris Tan. Markov Chains and the RISK Board Game, Mathematics Magazine 70 (Dec. 1997), 349-357</a:t>
            </a:r>
          </a:p>
          <a:p>
            <a:r>
              <a:rPr lang="en-US" dirty="0">
                <a:ea typeface="+mn-lt"/>
                <a:cs typeface="+mn-lt"/>
              </a:rPr>
              <a:t>Howard M. Taylor, An Introduction to Stochastic Modeling, Academic Press, 1998</a:t>
            </a:r>
          </a:p>
          <a:p>
            <a:r>
              <a:rPr lang="en-US" dirty="0">
                <a:ea typeface="+mn-lt"/>
                <a:cs typeface="+mn-lt"/>
              </a:rPr>
              <a:t>David C. Lay, Linear Algebra and Its Applications, Addison-Wesley, 1997</a:t>
            </a:r>
          </a:p>
          <a:p>
            <a:r>
              <a:rPr lang="en-US" dirty="0">
                <a:ea typeface="+mn-lt"/>
                <a:cs typeface="+mn-lt"/>
              </a:rPr>
              <a:t>RISK: The Game of Global Domination, Hasbro Inc., Pawtucket, RI, 1999</a:t>
            </a:r>
          </a:p>
        </p:txBody>
      </p:sp>
    </p:spTree>
    <p:extLst>
      <p:ext uri="{BB962C8B-B14F-4D97-AF65-F5344CB8AC3E}">
        <p14:creationId xmlns:p14="http://schemas.microsoft.com/office/powerpoint/2010/main" val="53175282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Slide Background">
            <a:extLst>
              <a:ext uri="{FF2B5EF4-FFF2-40B4-BE49-F238E27FC236}">
                <a16:creationId xmlns:a16="http://schemas.microsoft.com/office/drawing/2014/main" id="{C0763A76-9F1C-4FC5-82B7-DD475DA461B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 y="0"/>
            <a:ext cx="12191999"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useBgFill="1">
        <p:nvSpPr>
          <p:cNvPr id="11" name="Rectangle 10">
            <a:extLst>
              <a:ext uri="{FF2B5EF4-FFF2-40B4-BE49-F238E27FC236}">
                <a16:creationId xmlns:a16="http://schemas.microsoft.com/office/drawing/2014/main" id="{E81BF4F6-F2CF-4984-9D14-D6966D92F9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8522446" cy="2285999"/>
          </a:xfrm>
          <a:prstGeom prst="rect">
            <a:avLst/>
          </a:prstGeom>
          <a:ln>
            <a:noFill/>
          </a:ln>
          <a:effectLst>
            <a:outerShdw blurRad="596900" dist="304800" dir="7140000" sx="90000" sy="90000" algn="t"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C0F7C81-480A-A107-393D-4BD726A5FAFF}"/>
              </a:ext>
            </a:extLst>
          </p:cNvPr>
          <p:cNvSpPr>
            <a:spLocks noGrp="1"/>
          </p:cNvSpPr>
          <p:nvPr>
            <p:ph type="title"/>
          </p:nvPr>
        </p:nvSpPr>
        <p:spPr>
          <a:xfrm>
            <a:off x="761803" y="350196"/>
            <a:ext cx="4646904" cy="1624520"/>
          </a:xfrm>
        </p:spPr>
        <p:txBody>
          <a:bodyPr anchor="ctr">
            <a:normAutofit/>
          </a:bodyPr>
          <a:lstStyle/>
          <a:p>
            <a:r>
              <a:rPr lang="en-US" sz="4000">
                <a:cs typeface="Calibri Light"/>
              </a:rPr>
              <a:t>Risk</a:t>
            </a:r>
          </a:p>
        </p:txBody>
      </p:sp>
      <p:sp>
        <p:nvSpPr>
          <p:cNvPr id="3" name="Content Placeholder 2">
            <a:extLst>
              <a:ext uri="{FF2B5EF4-FFF2-40B4-BE49-F238E27FC236}">
                <a16:creationId xmlns:a16="http://schemas.microsoft.com/office/drawing/2014/main" id="{FE53B756-706A-624F-5F2D-48C82FD0A666}"/>
              </a:ext>
            </a:extLst>
          </p:cNvPr>
          <p:cNvSpPr>
            <a:spLocks noGrp="1"/>
          </p:cNvSpPr>
          <p:nvPr>
            <p:ph idx="1"/>
          </p:nvPr>
        </p:nvSpPr>
        <p:spPr>
          <a:xfrm>
            <a:off x="761802" y="2743200"/>
            <a:ext cx="4646905" cy="3613149"/>
          </a:xfrm>
        </p:spPr>
        <p:txBody>
          <a:bodyPr vert="horz" lIns="91440" tIns="45720" rIns="91440" bIns="45720" rtlCol="0" anchor="ctr">
            <a:normAutofit/>
          </a:bodyPr>
          <a:lstStyle/>
          <a:p>
            <a:r>
              <a:rPr lang="en-US" sz="2000" dirty="0">
                <a:ea typeface="+mn-lt"/>
                <a:cs typeface="+mn-lt"/>
              </a:rPr>
              <a:t>Classic board game of strategy and conquest</a:t>
            </a:r>
            <a:endParaRPr lang="en-US" sz="2000" dirty="0">
              <a:cs typeface="Calibri" panose="020F0502020204030204"/>
            </a:endParaRPr>
          </a:p>
          <a:p>
            <a:r>
              <a:rPr lang="en-US" sz="2000" dirty="0">
                <a:ea typeface="+mn-lt"/>
                <a:cs typeface="+mn-lt"/>
              </a:rPr>
              <a:t>Control territories and eliminate opponents</a:t>
            </a:r>
            <a:endParaRPr lang="en-US" sz="2000" dirty="0"/>
          </a:p>
          <a:p>
            <a:r>
              <a:rPr lang="en-US" sz="2000" dirty="0">
                <a:ea typeface="+mn-lt"/>
                <a:cs typeface="+mn-lt"/>
              </a:rPr>
              <a:t>Reinforcement, attack, and fortification</a:t>
            </a:r>
            <a:endParaRPr lang="en-US" sz="2000" dirty="0"/>
          </a:p>
          <a:p>
            <a:r>
              <a:rPr lang="en-US" sz="2000" dirty="0">
                <a:ea typeface="+mn-lt"/>
                <a:cs typeface="+mn-lt"/>
              </a:rPr>
              <a:t>Dice-based combat mechanics</a:t>
            </a:r>
            <a:endParaRPr lang="en-US" sz="2000" dirty="0"/>
          </a:p>
          <a:p>
            <a:endParaRPr lang="en-US" sz="2000">
              <a:cs typeface="Calibri" panose="020F0502020204030204"/>
            </a:endParaRPr>
          </a:p>
        </p:txBody>
      </p:sp>
      <p:pic>
        <p:nvPicPr>
          <p:cNvPr id="5" name="Picture 4" descr="A stack of dice on a boardgame">
            <a:extLst>
              <a:ext uri="{FF2B5EF4-FFF2-40B4-BE49-F238E27FC236}">
                <a16:creationId xmlns:a16="http://schemas.microsoft.com/office/drawing/2014/main" id="{0C14343D-B43B-DAAD-F9BA-3890F577D67A}"/>
              </a:ext>
            </a:extLst>
          </p:cNvPr>
          <p:cNvPicPr>
            <a:picLocks noChangeAspect="1"/>
          </p:cNvPicPr>
          <p:nvPr/>
        </p:nvPicPr>
        <p:blipFill rotWithShape="1">
          <a:blip r:embed="rId2"/>
          <a:srcRect r="11021" b="11"/>
          <a:stretch/>
        </p:blipFill>
        <p:spPr>
          <a:xfrm>
            <a:off x="6096000" y="1"/>
            <a:ext cx="6102825" cy="6858000"/>
          </a:xfrm>
          <a:prstGeom prst="rect">
            <a:avLst/>
          </a:prstGeom>
        </p:spPr>
      </p:pic>
    </p:spTree>
    <p:extLst>
      <p:ext uri="{BB962C8B-B14F-4D97-AF65-F5344CB8AC3E}">
        <p14:creationId xmlns:p14="http://schemas.microsoft.com/office/powerpoint/2010/main" val="230655426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6" name="Rectangle 35">
            <a:extLst>
              <a:ext uri="{FF2B5EF4-FFF2-40B4-BE49-F238E27FC236}">
                <a16:creationId xmlns:a16="http://schemas.microsoft.com/office/drawing/2014/main" id="{3346177D-ADC4-4968-B747-5CFCD390B5B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BC04348D-0723-C00F-9882-582EB21636EA}"/>
              </a:ext>
            </a:extLst>
          </p:cNvPr>
          <p:cNvSpPr>
            <a:spLocks noGrp="1"/>
          </p:cNvSpPr>
          <p:nvPr>
            <p:ph type="title"/>
          </p:nvPr>
        </p:nvSpPr>
        <p:spPr>
          <a:xfrm>
            <a:off x="5596501" y="489508"/>
            <a:ext cx="5754896" cy="1667569"/>
          </a:xfrm>
        </p:spPr>
        <p:txBody>
          <a:bodyPr anchor="b">
            <a:normAutofit/>
          </a:bodyPr>
          <a:lstStyle/>
          <a:p>
            <a:r>
              <a:rPr lang="en-US" sz="4000">
                <a:cs typeface="Calibri Light"/>
              </a:rPr>
              <a:t>History</a:t>
            </a:r>
            <a:endParaRPr lang="en-US" sz="4000"/>
          </a:p>
        </p:txBody>
      </p:sp>
      <p:pic>
        <p:nvPicPr>
          <p:cNvPr id="5" name="Picture 4" descr="A board game with a map&#10;&#10;Description automatically generated">
            <a:extLst>
              <a:ext uri="{FF2B5EF4-FFF2-40B4-BE49-F238E27FC236}">
                <a16:creationId xmlns:a16="http://schemas.microsoft.com/office/drawing/2014/main" id="{9F61B842-A680-0DE4-1B57-7586F1C9CA13}"/>
              </a:ext>
            </a:extLst>
          </p:cNvPr>
          <p:cNvPicPr>
            <a:picLocks noChangeAspect="1"/>
          </p:cNvPicPr>
          <p:nvPr/>
        </p:nvPicPr>
        <p:blipFill>
          <a:blip r:embed="rId2"/>
          <a:stretch>
            <a:fillRect/>
          </a:stretch>
        </p:blipFill>
        <p:spPr>
          <a:xfrm>
            <a:off x="1068130" y="1994147"/>
            <a:ext cx="3876165" cy="2438011"/>
          </a:xfrm>
          <a:prstGeom prst="rect">
            <a:avLst/>
          </a:prstGeom>
        </p:spPr>
      </p:pic>
      <p:graphicFrame>
        <p:nvGraphicFramePr>
          <p:cNvPr id="37" name="Content Placeholder 2">
            <a:extLst>
              <a:ext uri="{FF2B5EF4-FFF2-40B4-BE49-F238E27FC236}">
                <a16:creationId xmlns:a16="http://schemas.microsoft.com/office/drawing/2014/main" id="{D3A0F6D9-3C7E-E9EC-27DE-775AFBC58310}"/>
              </a:ext>
            </a:extLst>
          </p:cNvPr>
          <p:cNvGraphicFramePr>
            <a:graphicFrameLocks noGrp="1"/>
          </p:cNvGraphicFramePr>
          <p:nvPr>
            <p:ph idx="1"/>
          </p:nvPr>
        </p:nvGraphicFramePr>
        <p:xfrm>
          <a:off x="5596502" y="2405894"/>
          <a:ext cx="5754896" cy="319746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8" name="Rectangle 37">
            <a:extLst>
              <a:ext uri="{FF2B5EF4-FFF2-40B4-BE49-F238E27FC236}">
                <a16:creationId xmlns:a16="http://schemas.microsoft.com/office/drawing/2014/main" id="{0844A943-BF79-4FEA-ABB1-3BD54D23660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0" y="6400799"/>
            <a:ext cx="12192000" cy="456773"/>
          </a:xfrm>
          <a:prstGeom prst="rect">
            <a:avLst/>
          </a:prstGeom>
          <a:gradFill>
            <a:gsLst>
              <a:gs pos="0">
                <a:schemeClr val="accent1"/>
              </a:gs>
              <a:gs pos="90000">
                <a:srgbClr val="000000"/>
              </a:gs>
            </a:gsLst>
            <a:lin ang="2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Rectangle 38">
            <a:extLst>
              <a:ext uri="{FF2B5EF4-FFF2-40B4-BE49-F238E27FC236}">
                <a16:creationId xmlns:a16="http://schemas.microsoft.com/office/drawing/2014/main" id="{6437CC72-F4A8-4DC3-AFAB-D22C482C810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038600" y="6400799"/>
            <a:ext cx="8153398" cy="456772"/>
          </a:xfrm>
          <a:prstGeom prst="rect">
            <a:avLst/>
          </a:prstGeom>
          <a:gradFill>
            <a:gsLst>
              <a:gs pos="0">
                <a:srgbClr val="000000">
                  <a:alpha val="50000"/>
                </a:srgbClr>
              </a:gs>
              <a:gs pos="100000">
                <a:schemeClr val="accent1">
                  <a:lumMod val="7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81180720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3346177D-ADC4-4968-B747-5CFCD390B5B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2BBC832-4E84-64E7-0491-89C31B73D7ED}"/>
              </a:ext>
            </a:extLst>
          </p:cNvPr>
          <p:cNvSpPr>
            <a:spLocks noGrp="1"/>
          </p:cNvSpPr>
          <p:nvPr>
            <p:ph type="title"/>
          </p:nvPr>
        </p:nvSpPr>
        <p:spPr>
          <a:xfrm>
            <a:off x="5596501" y="489508"/>
            <a:ext cx="5754896" cy="1667569"/>
          </a:xfrm>
        </p:spPr>
        <p:txBody>
          <a:bodyPr anchor="b">
            <a:normAutofit/>
          </a:bodyPr>
          <a:lstStyle/>
          <a:p>
            <a:r>
              <a:rPr lang="en-US" sz="4000">
                <a:cs typeface="Calibri Light"/>
              </a:rPr>
              <a:t>Definitions</a:t>
            </a:r>
            <a:endParaRPr lang="en-US" sz="4000"/>
          </a:p>
        </p:txBody>
      </p:sp>
      <p:pic>
        <p:nvPicPr>
          <p:cNvPr id="4" name="Picture 3" descr="A diagram of an orange circle with arrows and a blue circle with letters&#10;&#10;Description automatically generated">
            <a:extLst>
              <a:ext uri="{FF2B5EF4-FFF2-40B4-BE49-F238E27FC236}">
                <a16:creationId xmlns:a16="http://schemas.microsoft.com/office/drawing/2014/main" id="{6F29F806-F2A2-7D97-C3EF-FE9CB009E6EC}"/>
              </a:ext>
            </a:extLst>
          </p:cNvPr>
          <p:cNvPicPr>
            <a:picLocks noChangeAspect="1"/>
          </p:cNvPicPr>
          <p:nvPr/>
        </p:nvPicPr>
        <p:blipFill>
          <a:blip r:embed="rId2"/>
          <a:stretch>
            <a:fillRect/>
          </a:stretch>
        </p:blipFill>
        <p:spPr>
          <a:xfrm>
            <a:off x="1068130" y="1275070"/>
            <a:ext cx="3876165" cy="3876165"/>
          </a:xfrm>
          <a:prstGeom prst="rect">
            <a:avLst/>
          </a:prstGeom>
        </p:spPr>
      </p:pic>
      <p:sp>
        <p:nvSpPr>
          <p:cNvPr id="3" name="Content Placeholder 2">
            <a:extLst>
              <a:ext uri="{FF2B5EF4-FFF2-40B4-BE49-F238E27FC236}">
                <a16:creationId xmlns:a16="http://schemas.microsoft.com/office/drawing/2014/main" id="{B55F0181-4226-46FD-98D4-FA18BC225435}"/>
              </a:ext>
            </a:extLst>
          </p:cNvPr>
          <p:cNvSpPr>
            <a:spLocks noGrp="1"/>
          </p:cNvSpPr>
          <p:nvPr>
            <p:ph idx="1"/>
          </p:nvPr>
        </p:nvSpPr>
        <p:spPr>
          <a:xfrm>
            <a:off x="5596502" y="2405894"/>
            <a:ext cx="5754896" cy="3197464"/>
          </a:xfrm>
        </p:spPr>
        <p:txBody>
          <a:bodyPr vert="horz" lIns="91440" tIns="45720" rIns="91440" bIns="45720" rtlCol="0" anchor="t">
            <a:normAutofit/>
          </a:bodyPr>
          <a:lstStyle/>
          <a:p>
            <a:r>
              <a:rPr lang="en-US" sz="2000">
                <a:cs typeface="Calibri"/>
              </a:rPr>
              <a:t>Markov Chain:</a:t>
            </a:r>
            <a:r>
              <a:rPr lang="en-US" sz="2000">
                <a:ea typeface="+mn-lt"/>
                <a:cs typeface="+mn-lt"/>
              </a:rPr>
              <a:t> A mathematical model used to describe an experiment that is performed multiple times in the same way where the outcome of each trial of the experiment falls into one of several specified possible outcomes</a:t>
            </a:r>
            <a:endParaRPr lang="en-US" sz="2000">
              <a:cs typeface="Calibri"/>
            </a:endParaRPr>
          </a:p>
          <a:p>
            <a:r>
              <a:rPr lang="en-US" sz="2000">
                <a:ea typeface="+mn-lt"/>
                <a:cs typeface="+mn-lt"/>
              </a:rPr>
              <a:t>State-Space Model: A sequence of probability vectors that describe the state of the system at a given time</a:t>
            </a:r>
          </a:p>
          <a:p>
            <a:endParaRPr lang="en-US" sz="2000">
              <a:ea typeface="+mn-lt"/>
              <a:cs typeface="+mn-lt"/>
            </a:endParaRPr>
          </a:p>
        </p:txBody>
      </p:sp>
      <p:sp>
        <p:nvSpPr>
          <p:cNvPr id="11" name="Rectangle 10">
            <a:extLst>
              <a:ext uri="{FF2B5EF4-FFF2-40B4-BE49-F238E27FC236}">
                <a16:creationId xmlns:a16="http://schemas.microsoft.com/office/drawing/2014/main" id="{0844A943-BF79-4FEA-ABB1-3BD54D23660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0" y="6400799"/>
            <a:ext cx="12192000" cy="456773"/>
          </a:xfrm>
          <a:prstGeom prst="rect">
            <a:avLst/>
          </a:prstGeom>
          <a:gradFill>
            <a:gsLst>
              <a:gs pos="0">
                <a:schemeClr val="accent1"/>
              </a:gs>
              <a:gs pos="90000">
                <a:srgbClr val="000000"/>
              </a:gs>
            </a:gsLst>
            <a:lin ang="2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6437CC72-F4A8-4DC3-AFAB-D22C482C810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038600" y="6400799"/>
            <a:ext cx="8153398" cy="456772"/>
          </a:xfrm>
          <a:prstGeom prst="rect">
            <a:avLst/>
          </a:prstGeom>
          <a:gradFill>
            <a:gsLst>
              <a:gs pos="0">
                <a:srgbClr val="000000">
                  <a:alpha val="50000"/>
                </a:srgbClr>
              </a:gs>
              <a:gs pos="100000">
                <a:schemeClr val="accent1">
                  <a:lumMod val="7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07026425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2" name="Rectangle 11">
            <a:extLst>
              <a:ext uri="{FF2B5EF4-FFF2-40B4-BE49-F238E27FC236}">
                <a16:creationId xmlns:a16="http://schemas.microsoft.com/office/drawing/2014/main" id="{BACC6370-2D7E-4714-9D71-7542949D7D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256B2C21-A230-48C0-8DF1-C46611373C4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3847E18C-932D-4C95-AABA-FEC7C9499AD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3150CB11-0C61-439E-910F-5787759E72A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Freeform: Shape 19">
            <a:extLst>
              <a:ext uri="{FF2B5EF4-FFF2-40B4-BE49-F238E27FC236}">
                <a16:creationId xmlns:a16="http://schemas.microsoft.com/office/drawing/2014/main" id="{43F8A58B-5155-44CE-A5FF-7647B47D0A7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2" name="Rectangle 21">
            <a:extLst>
              <a:ext uri="{FF2B5EF4-FFF2-40B4-BE49-F238E27FC236}">
                <a16:creationId xmlns:a16="http://schemas.microsoft.com/office/drawing/2014/main" id="{443F2ACA-E6D6-4028-82DD-F03C262D5DE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5" y="1410079"/>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5FF221E2-A56F-D4EA-4CBB-1ACFA2346689}"/>
              </a:ext>
            </a:extLst>
          </p:cNvPr>
          <p:cNvSpPr>
            <a:spLocks noGrp="1"/>
          </p:cNvSpPr>
          <p:nvPr>
            <p:ph type="title"/>
          </p:nvPr>
        </p:nvSpPr>
        <p:spPr>
          <a:xfrm>
            <a:off x="586478" y="1683756"/>
            <a:ext cx="3115265" cy="2396359"/>
          </a:xfrm>
        </p:spPr>
        <p:txBody>
          <a:bodyPr anchor="b">
            <a:normAutofit/>
          </a:bodyPr>
          <a:lstStyle/>
          <a:p>
            <a:pPr algn="r"/>
            <a:r>
              <a:rPr lang="en-US" sz="4000">
                <a:solidFill>
                  <a:srgbClr val="FFFFFF"/>
                </a:solidFill>
                <a:cs typeface="Calibri Light"/>
              </a:rPr>
              <a:t>Game Mechanics</a:t>
            </a:r>
          </a:p>
        </p:txBody>
      </p:sp>
      <p:sp>
        <p:nvSpPr>
          <p:cNvPr id="3" name="Content Placeholder 2">
            <a:extLst>
              <a:ext uri="{FF2B5EF4-FFF2-40B4-BE49-F238E27FC236}">
                <a16:creationId xmlns:a16="http://schemas.microsoft.com/office/drawing/2014/main" id="{395907C1-B80F-2530-61DF-4FDD16618932}"/>
              </a:ext>
            </a:extLst>
          </p:cNvPr>
          <p:cNvSpPr>
            <a:spLocks noGrp="1"/>
          </p:cNvSpPr>
          <p:nvPr>
            <p:ph idx="1"/>
          </p:nvPr>
        </p:nvSpPr>
        <p:spPr>
          <a:xfrm>
            <a:off x="4534161" y="2699156"/>
            <a:ext cx="6807686" cy="2476640"/>
          </a:xfrm>
        </p:spPr>
        <p:txBody>
          <a:bodyPr vert="horz" lIns="91440" tIns="45720" rIns="91440" bIns="45720" rtlCol="0" anchor="t">
            <a:noAutofit/>
          </a:bodyPr>
          <a:lstStyle/>
          <a:p>
            <a:pPr marL="0" indent="0" defTabSz="539496">
              <a:spcBef>
                <a:spcPts val="590"/>
              </a:spcBef>
              <a:buNone/>
            </a:pPr>
            <a:r>
              <a:rPr lang="en-US" sz="2000" kern="1200" dirty="0" err="1">
                <a:latin typeface="+mn-lt"/>
                <a:ea typeface="+mn-lt"/>
                <a:cs typeface="+mn-lt"/>
              </a:rPr>
              <a:t>X</a:t>
            </a:r>
            <a:r>
              <a:rPr lang="en-US" sz="2000" kern="1200" baseline="-25000" dirty="0" err="1">
                <a:latin typeface="+mn-lt"/>
                <a:ea typeface="+mn-lt"/>
                <a:cs typeface="+mn-lt"/>
              </a:rPr>
              <a:t>n</a:t>
            </a:r>
            <a:r>
              <a:rPr lang="en-US" sz="2000" kern="1200" dirty="0">
                <a:latin typeface="+mn-lt"/>
                <a:ea typeface="+mn-lt"/>
                <a:cs typeface="+mn-lt"/>
              </a:rPr>
              <a:t> = (a</a:t>
            </a:r>
            <a:r>
              <a:rPr lang="en-US" sz="2000" kern="1200" baseline="-25000" dirty="0">
                <a:latin typeface="+mn-lt"/>
                <a:ea typeface="+mn-lt"/>
                <a:cs typeface="+mn-lt"/>
              </a:rPr>
              <a:t>n</a:t>
            </a:r>
            <a:r>
              <a:rPr lang="en-US" sz="2000" kern="1200" dirty="0">
                <a:latin typeface="+mn-lt"/>
                <a:ea typeface="+mn-lt"/>
                <a:cs typeface="+mn-lt"/>
              </a:rPr>
              <a:t>, </a:t>
            </a:r>
            <a:r>
              <a:rPr lang="en-US" sz="2000" kern="1200" dirty="0" err="1">
                <a:latin typeface="+mn-lt"/>
                <a:ea typeface="+mn-lt"/>
                <a:cs typeface="+mn-lt"/>
              </a:rPr>
              <a:t>d</a:t>
            </a:r>
            <a:r>
              <a:rPr lang="en-US" sz="2000" kern="1200" baseline="-25000" dirty="0" err="1">
                <a:latin typeface="+mn-lt"/>
                <a:ea typeface="+mn-lt"/>
                <a:cs typeface="+mn-lt"/>
              </a:rPr>
              <a:t>n</a:t>
            </a:r>
            <a:r>
              <a:rPr lang="en-US" sz="2000" kern="1200" dirty="0">
                <a:latin typeface="+mn-lt"/>
                <a:ea typeface="+mn-lt"/>
                <a:cs typeface="+mn-lt"/>
              </a:rPr>
              <a:t>), 1 ≤ a</a:t>
            </a:r>
            <a:r>
              <a:rPr lang="en-US" sz="2000" kern="1200" baseline="-25000" dirty="0">
                <a:latin typeface="+mn-lt"/>
                <a:ea typeface="+mn-lt"/>
                <a:cs typeface="+mn-lt"/>
              </a:rPr>
              <a:t>n</a:t>
            </a:r>
            <a:r>
              <a:rPr lang="en-US" sz="2000" kern="1200" dirty="0">
                <a:latin typeface="+mn-lt"/>
                <a:ea typeface="+mn-lt"/>
                <a:cs typeface="+mn-lt"/>
              </a:rPr>
              <a:t> ≤ A, 0 ≤ </a:t>
            </a:r>
            <a:r>
              <a:rPr lang="en-US" sz="2000" kern="1200" dirty="0" err="1">
                <a:latin typeface="+mn-lt"/>
                <a:ea typeface="+mn-lt"/>
                <a:cs typeface="+mn-lt"/>
              </a:rPr>
              <a:t>d</a:t>
            </a:r>
            <a:r>
              <a:rPr lang="en-US" sz="2000" kern="1200" baseline="-25000" dirty="0" err="1">
                <a:latin typeface="+mn-lt"/>
                <a:ea typeface="+mn-lt"/>
                <a:cs typeface="+mn-lt"/>
              </a:rPr>
              <a:t>n</a:t>
            </a:r>
            <a:r>
              <a:rPr lang="en-US" sz="2000" kern="1200" dirty="0">
                <a:latin typeface="+mn-lt"/>
                <a:ea typeface="+mn-lt"/>
                <a:cs typeface="+mn-lt"/>
              </a:rPr>
              <a:t> ≤ D</a:t>
            </a:r>
            <a:endParaRPr lang="en-US" sz="2000" kern="1200" dirty="0">
              <a:latin typeface="+mn-lt"/>
              <a:cs typeface="Calibri"/>
            </a:endParaRPr>
          </a:p>
          <a:p>
            <a:pPr marL="0" indent="0" defTabSz="539496">
              <a:spcBef>
                <a:spcPts val="590"/>
              </a:spcBef>
              <a:buNone/>
            </a:pPr>
            <a:r>
              <a:rPr lang="en-US" sz="2000" kern="1200" dirty="0">
                <a:latin typeface="+mn-lt"/>
                <a:ea typeface="+mn-lt"/>
                <a:cs typeface="+mn-lt"/>
              </a:rPr>
              <a:t>X</a:t>
            </a:r>
            <a:r>
              <a:rPr lang="en-US" sz="2000" kern="1200" baseline="-25000" dirty="0">
                <a:latin typeface="+mn-lt"/>
                <a:ea typeface="+mn-lt"/>
                <a:cs typeface="+mn-lt"/>
              </a:rPr>
              <a:t>0</a:t>
            </a:r>
            <a:r>
              <a:rPr lang="en-US" sz="2000" kern="1200" dirty="0">
                <a:latin typeface="+mn-lt"/>
                <a:ea typeface="+mn-lt"/>
                <a:cs typeface="+mn-lt"/>
              </a:rPr>
              <a:t> = (A, D)</a:t>
            </a:r>
            <a:endParaRPr lang="en-US" sz="2000" kern="1200" dirty="0">
              <a:latin typeface="+mn-lt"/>
              <a:cs typeface="Calibri" panose="020F0502020204030204"/>
            </a:endParaRPr>
          </a:p>
          <a:p>
            <a:pPr marL="0" indent="0" defTabSz="539496">
              <a:spcBef>
                <a:spcPts val="590"/>
              </a:spcBef>
              <a:buNone/>
            </a:pPr>
            <a:r>
              <a:rPr lang="en-US" sz="2000" kern="1200" dirty="0" err="1">
                <a:latin typeface="+mn-lt"/>
                <a:ea typeface="+mn-lt"/>
                <a:cs typeface="+mn-lt"/>
              </a:rPr>
              <a:t>X</a:t>
            </a:r>
            <a:r>
              <a:rPr lang="en-US" sz="2000" kern="1200" baseline="-25000" dirty="0" err="1">
                <a:latin typeface="+mn-lt"/>
                <a:ea typeface="+mn-lt"/>
                <a:cs typeface="+mn-lt"/>
              </a:rPr>
              <a:t>n</a:t>
            </a:r>
            <a:r>
              <a:rPr lang="en-US" sz="2000" kern="1200" dirty="0">
                <a:latin typeface="+mn-lt"/>
                <a:ea typeface="+mn-lt"/>
                <a:cs typeface="+mn-lt"/>
              </a:rPr>
              <a:t> = (a</a:t>
            </a:r>
            <a:r>
              <a:rPr lang="en-US" sz="2000" kern="1200" baseline="-25000" dirty="0">
                <a:latin typeface="+mn-lt"/>
                <a:ea typeface="+mn-lt"/>
                <a:cs typeface="+mn-lt"/>
              </a:rPr>
              <a:t>n</a:t>
            </a:r>
            <a:r>
              <a:rPr lang="en-US" sz="2000" kern="1200" dirty="0">
                <a:latin typeface="+mn-lt"/>
                <a:ea typeface="+mn-lt"/>
                <a:cs typeface="+mn-lt"/>
              </a:rPr>
              <a:t>, </a:t>
            </a:r>
            <a:r>
              <a:rPr lang="en-US" sz="2000" kern="1200" dirty="0" err="1">
                <a:latin typeface="+mn-lt"/>
                <a:ea typeface="+mn-lt"/>
                <a:cs typeface="+mn-lt"/>
              </a:rPr>
              <a:t>d</a:t>
            </a:r>
            <a:r>
              <a:rPr lang="en-US" sz="2000" kern="1200" baseline="-25000" dirty="0" err="1">
                <a:latin typeface="+mn-lt"/>
                <a:ea typeface="+mn-lt"/>
                <a:cs typeface="+mn-lt"/>
              </a:rPr>
              <a:t>n</a:t>
            </a:r>
            <a:r>
              <a:rPr lang="en-US" sz="2000" kern="1200" dirty="0">
                <a:latin typeface="+mn-lt"/>
                <a:ea typeface="+mn-lt"/>
                <a:cs typeface="+mn-lt"/>
              </a:rPr>
              <a:t>)            X</a:t>
            </a:r>
            <a:r>
              <a:rPr lang="en-US" sz="2000" kern="1200" baseline="-25000" dirty="0">
                <a:latin typeface="+mn-lt"/>
                <a:ea typeface="+mn-lt"/>
                <a:cs typeface="+mn-lt"/>
              </a:rPr>
              <a:t>n+1</a:t>
            </a:r>
            <a:r>
              <a:rPr lang="en-US" sz="2000" kern="1200" dirty="0">
                <a:latin typeface="+mn-lt"/>
                <a:ea typeface="+mn-lt"/>
                <a:cs typeface="+mn-lt"/>
              </a:rPr>
              <a:t> = (a</a:t>
            </a:r>
            <a:r>
              <a:rPr lang="en-US" sz="2000" kern="1200" baseline="-25000" dirty="0">
                <a:latin typeface="+mn-lt"/>
                <a:ea typeface="+mn-lt"/>
                <a:cs typeface="+mn-lt"/>
              </a:rPr>
              <a:t>n+1</a:t>
            </a:r>
            <a:r>
              <a:rPr lang="en-US" sz="2000" kern="1200" dirty="0">
                <a:latin typeface="+mn-lt"/>
                <a:ea typeface="+mn-lt"/>
                <a:cs typeface="+mn-lt"/>
              </a:rPr>
              <a:t>, d</a:t>
            </a:r>
            <a:r>
              <a:rPr lang="en-US" sz="2000" kern="1200" baseline="-25000" dirty="0">
                <a:latin typeface="+mn-lt"/>
                <a:ea typeface="+mn-lt"/>
                <a:cs typeface="+mn-lt"/>
              </a:rPr>
              <a:t>n+1</a:t>
            </a:r>
            <a:r>
              <a:rPr lang="en-US" sz="2000" kern="1200" dirty="0">
                <a:latin typeface="+mn-lt"/>
                <a:ea typeface="+mn-lt"/>
                <a:cs typeface="+mn-lt"/>
              </a:rPr>
              <a:t>)</a:t>
            </a:r>
            <a:endParaRPr lang="en-US" sz="2000" kern="1200" dirty="0">
              <a:latin typeface="+mn-lt"/>
              <a:cs typeface="Calibri"/>
            </a:endParaRPr>
          </a:p>
          <a:p>
            <a:pPr marL="0" indent="0" defTabSz="539496">
              <a:spcBef>
                <a:spcPts val="590"/>
              </a:spcBef>
              <a:buNone/>
            </a:pPr>
            <a:r>
              <a:rPr lang="en-US" sz="2000" kern="1200" dirty="0">
                <a:latin typeface="+mn-lt"/>
                <a:ea typeface="+mn-lt"/>
                <a:cs typeface="+mn-lt"/>
              </a:rPr>
              <a:t>P[X</a:t>
            </a:r>
            <a:r>
              <a:rPr lang="en-US" sz="2000" kern="1200" baseline="-25000" dirty="0">
                <a:latin typeface="+mn-lt"/>
                <a:ea typeface="+mn-lt"/>
                <a:cs typeface="+mn-lt"/>
              </a:rPr>
              <a:t>n+1</a:t>
            </a:r>
            <a:r>
              <a:rPr lang="en-US" sz="2000" kern="1200" dirty="0">
                <a:latin typeface="+mn-lt"/>
                <a:ea typeface="+mn-lt"/>
                <a:cs typeface="+mn-lt"/>
              </a:rPr>
              <a:t> = (a</a:t>
            </a:r>
            <a:r>
              <a:rPr lang="en-US" sz="2000" kern="1200" baseline="-25000" dirty="0">
                <a:latin typeface="+mn-lt"/>
                <a:ea typeface="+mn-lt"/>
                <a:cs typeface="+mn-lt"/>
              </a:rPr>
              <a:t>n+1</a:t>
            </a:r>
            <a:r>
              <a:rPr lang="en-US" sz="2000" kern="1200" dirty="0">
                <a:latin typeface="+mn-lt"/>
                <a:ea typeface="+mn-lt"/>
                <a:cs typeface="+mn-lt"/>
              </a:rPr>
              <a:t>, d</a:t>
            </a:r>
            <a:r>
              <a:rPr lang="en-US" sz="2000" kern="1200" baseline="-25000" dirty="0">
                <a:latin typeface="+mn-lt"/>
                <a:ea typeface="+mn-lt"/>
                <a:cs typeface="+mn-lt"/>
              </a:rPr>
              <a:t>n+1</a:t>
            </a:r>
            <a:r>
              <a:rPr lang="en-US" sz="2000" kern="1200" dirty="0">
                <a:latin typeface="+mn-lt"/>
                <a:ea typeface="+mn-lt"/>
                <a:cs typeface="+mn-lt"/>
              </a:rPr>
              <a:t>)|</a:t>
            </a:r>
            <a:r>
              <a:rPr lang="en-US" sz="2000" kern="1200" dirty="0" err="1">
                <a:latin typeface="+mn-lt"/>
                <a:ea typeface="+mn-lt"/>
                <a:cs typeface="+mn-lt"/>
              </a:rPr>
              <a:t>X</a:t>
            </a:r>
            <a:r>
              <a:rPr lang="en-US" sz="2000" kern="1200" baseline="-25000" dirty="0" err="1">
                <a:latin typeface="+mn-lt"/>
                <a:ea typeface="+mn-lt"/>
                <a:cs typeface="+mn-lt"/>
              </a:rPr>
              <a:t>n</a:t>
            </a:r>
            <a:r>
              <a:rPr lang="en-US" sz="2000" kern="1200" dirty="0">
                <a:latin typeface="+mn-lt"/>
                <a:ea typeface="+mn-lt"/>
                <a:cs typeface="+mn-lt"/>
              </a:rPr>
              <a:t> = (a</a:t>
            </a:r>
            <a:r>
              <a:rPr lang="en-US" sz="2000" kern="1200" baseline="-25000" dirty="0">
                <a:latin typeface="+mn-lt"/>
                <a:ea typeface="+mn-lt"/>
                <a:cs typeface="+mn-lt"/>
              </a:rPr>
              <a:t>n</a:t>
            </a:r>
            <a:r>
              <a:rPr lang="en-US" sz="2000" kern="1200" dirty="0">
                <a:latin typeface="+mn-lt"/>
                <a:ea typeface="+mn-lt"/>
                <a:cs typeface="+mn-lt"/>
              </a:rPr>
              <a:t>, </a:t>
            </a:r>
            <a:r>
              <a:rPr lang="en-US" sz="2000" kern="1200" dirty="0" err="1">
                <a:latin typeface="+mn-lt"/>
                <a:ea typeface="+mn-lt"/>
                <a:cs typeface="+mn-lt"/>
              </a:rPr>
              <a:t>d</a:t>
            </a:r>
            <a:r>
              <a:rPr lang="en-US" sz="2000" kern="1200" baseline="-25000" dirty="0" err="1">
                <a:latin typeface="+mn-lt"/>
                <a:ea typeface="+mn-lt"/>
                <a:cs typeface="+mn-lt"/>
              </a:rPr>
              <a:t>n</a:t>
            </a:r>
            <a:r>
              <a:rPr lang="en-US" sz="2000" kern="1200" dirty="0">
                <a:latin typeface="+mn-lt"/>
                <a:ea typeface="+mn-lt"/>
                <a:cs typeface="+mn-lt"/>
              </a:rPr>
              <a:t>), X</a:t>
            </a:r>
            <a:r>
              <a:rPr lang="en-US" sz="2000" kern="1200" baseline="-25000" dirty="0">
                <a:latin typeface="+mn-lt"/>
                <a:ea typeface="+mn-lt"/>
                <a:cs typeface="+mn-lt"/>
              </a:rPr>
              <a:t>n-1</a:t>
            </a:r>
            <a:r>
              <a:rPr lang="en-US" sz="2000" kern="1200" dirty="0">
                <a:latin typeface="+mn-lt"/>
                <a:ea typeface="+mn-lt"/>
                <a:cs typeface="+mn-lt"/>
              </a:rPr>
              <a:t> = (a</a:t>
            </a:r>
            <a:r>
              <a:rPr lang="en-US" sz="2000" kern="1200" baseline="-25000" dirty="0">
                <a:latin typeface="+mn-lt"/>
                <a:ea typeface="+mn-lt"/>
                <a:cs typeface="+mn-lt"/>
              </a:rPr>
              <a:t>n-1</a:t>
            </a:r>
            <a:r>
              <a:rPr lang="en-US" sz="2000" kern="1200" dirty="0">
                <a:latin typeface="+mn-lt"/>
                <a:ea typeface="+mn-lt"/>
                <a:cs typeface="+mn-lt"/>
              </a:rPr>
              <a:t>, d</a:t>
            </a:r>
            <a:r>
              <a:rPr lang="en-US" sz="2000" kern="1200" baseline="-25000" dirty="0">
                <a:latin typeface="+mn-lt"/>
                <a:ea typeface="+mn-lt"/>
                <a:cs typeface="+mn-lt"/>
              </a:rPr>
              <a:t>n-1</a:t>
            </a:r>
            <a:r>
              <a:rPr lang="en-US" sz="2000" kern="1200" dirty="0">
                <a:latin typeface="+mn-lt"/>
                <a:ea typeface="+mn-lt"/>
                <a:cs typeface="+mn-lt"/>
              </a:rPr>
              <a:t>), ..., X</a:t>
            </a:r>
            <a:r>
              <a:rPr lang="en-US" sz="2000" kern="1200" baseline="-25000" dirty="0">
                <a:latin typeface="+mn-lt"/>
                <a:ea typeface="+mn-lt"/>
                <a:cs typeface="+mn-lt"/>
              </a:rPr>
              <a:t>0</a:t>
            </a:r>
            <a:r>
              <a:rPr lang="en-US" sz="2000" kern="1200" dirty="0">
                <a:latin typeface="+mn-lt"/>
                <a:ea typeface="+mn-lt"/>
                <a:cs typeface="+mn-lt"/>
              </a:rPr>
              <a:t> = (A, D)] = P[X</a:t>
            </a:r>
            <a:r>
              <a:rPr lang="en-US" sz="2000" kern="1200" baseline="-25000" dirty="0">
                <a:latin typeface="+mn-lt"/>
                <a:ea typeface="+mn-lt"/>
                <a:cs typeface="+mn-lt"/>
              </a:rPr>
              <a:t>n+1</a:t>
            </a:r>
            <a:r>
              <a:rPr lang="en-US" sz="2000" kern="1200" dirty="0">
                <a:latin typeface="+mn-lt"/>
                <a:ea typeface="+mn-lt"/>
                <a:cs typeface="+mn-lt"/>
              </a:rPr>
              <a:t> = (a</a:t>
            </a:r>
            <a:r>
              <a:rPr lang="en-US" sz="2000" kern="1200" baseline="-25000" dirty="0">
                <a:latin typeface="+mn-lt"/>
                <a:ea typeface="+mn-lt"/>
                <a:cs typeface="+mn-lt"/>
              </a:rPr>
              <a:t>n+1</a:t>
            </a:r>
            <a:r>
              <a:rPr lang="en-US" sz="2000" kern="1200" dirty="0">
                <a:latin typeface="+mn-lt"/>
                <a:ea typeface="+mn-lt"/>
                <a:cs typeface="+mn-lt"/>
              </a:rPr>
              <a:t>, d</a:t>
            </a:r>
            <a:r>
              <a:rPr lang="en-US" sz="2000" kern="1200" baseline="-25000" dirty="0">
                <a:latin typeface="+mn-lt"/>
                <a:ea typeface="+mn-lt"/>
                <a:cs typeface="+mn-lt"/>
              </a:rPr>
              <a:t>n+1</a:t>
            </a:r>
            <a:r>
              <a:rPr lang="en-US" sz="2000" kern="1200" dirty="0">
                <a:latin typeface="+mn-lt"/>
                <a:ea typeface="+mn-lt"/>
                <a:cs typeface="+mn-lt"/>
              </a:rPr>
              <a:t>)|</a:t>
            </a:r>
            <a:r>
              <a:rPr lang="en-US" sz="2000" kern="1200" dirty="0" err="1">
                <a:latin typeface="+mn-lt"/>
                <a:ea typeface="+mn-lt"/>
                <a:cs typeface="+mn-lt"/>
              </a:rPr>
              <a:t>X</a:t>
            </a:r>
            <a:r>
              <a:rPr lang="en-US" sz="2000" kern="1200" baseline="-25000" dirty="0" err="1">
                <a:latin typeface="+mn-lt"/>
                <a:ea typeface="+mn-lt"/>
                <a:cs typeface="+mn-lt"/>
              </a:rPr>
              <a:t>n</a:t>
            </a:r>
            <a:r>
              <a:rPr lang="en-US" sz="2000" kern="1200" dirty="0">
                <a:latin typeface="+mn-lt"/>
                <a:ea typeface="+mn-lt"/>
                <a:cs typeface="+mn-lt"/>
              </a:rPr>
              <a:t> = (a</a:t>
            </a:r>
            <a:r>
              <a:rPr lang="en-US" sz="2000" kern="1200" baseline="-25000" dirty="0">
                <a:latin typeface="+mn-lt"/>
                <a:ea typeface="+mn-lt"/>
                <a:cs typeface="+mn-lt"/>
              </a:rPr>
              <a:t>n</a:t>
            </a:r>
            <a:r>
              <a:rPr lang="en-US" sz="2000" kern="1200" dirty="0">
                <a:latin typeface="+mn-lt"/>
                <a:ea typeface="+mn-lt"/>
                <a:cs typeface="+mn-lt"/>
              </a:rPr>
              <a:t>, </a:t>
            </a:r>
            <a:r>
              <a:rPr lang="en-US" sz="2000" kern="1200" dirty="0" err="1">
                <a:latin typeface="+mn-lt"/>
                <a:ea typeface="+mn-lt"/>
                <a:cs typeface="+mn-lt"/>
              </a:rPr>
              <a:t>d</a:t>
            </a:r>
            <a:r>
              <a:rPr lang="en-US" sz="2000" kern="1200" baseline="-25000" dirty="0" err="1">
                <a:latin typeface="+mn-lt"/>
                <a:ea typeface="+mn-lt"/>
                <a:cs typeface="+mn-lt"/>
              </a:rPr>
              <a:t>n</a:t>
            </a:r>
            <a:r>
              <a:rPr lang="en-US" sz="2000" kern="1200" dirty="0">
                <a:latin typeface="+mn-lt"/>
                <a:ea typeface="+mn-lt"/>
                <a:cs typeface="+mn-lt"/>
              </a:rPr>
              <a:t>)]</a:t>
            </a:r>
            <a:endParaRPr lang="en-US" sz="2000" kern="1200" dirty="0">
              <a:latin typeface="+mn-lt"/>
              <a:cs typeface="Calibri"/>
            </a:endParaRPr>
          </a:p>
          <a:p>
            <a:pPr marL="0" indent="0" defTabSz="539496">
              <a:spcBef>
                <a:spcPts val="590"/>
              </a:spcBef>
              <a:buNone/>
            </a:pPr>
            <a:r>
              <a:rPr lang="en-US" sz="2000" kern="1200" dirty="0" err="1">
                <a:latin typeface="+mn-lt"/>
                <a:ea typeface="+mn-lt"/>
                <a:cs typeface="+mn-lt"/>
              </a:rPr>
              <a:t>X</a:t>
            </a:r>
            <a:r>
              <a:rPr lang="en-US" sz="2000" kern="1200" baseline="-25000" dirty="0" err="1">
                <a:latin typeface="+mn-lt"/>
                <a:ea typeface="+mn-lt"/>
                <a:cs typeface="+mn-lt"/>
              </a:rPr>
              <a:t>n</a:t>
            </a:r>
            <a:r>
              <a:rPr lang="en-US" sz="2000" kern="1200" dirty="0">
                <a:latin typeface="+mn-lt"/>
                <a:ea typeface="+mn-lt"/>
                <a:cs typeface="+mn-lt"/>
              </a:rPr>
              <a:t> = (a</a:t>
            </a:r>
            <a:r>
              <a:rPr lang="en-US" sz="2000" kern="1200" baseline="-25000" dirty="0">
                <a:latin typeface="+mn-lt"/>
                <a:ea typeface="+mn-lt"/>
                <a:cs typeface="+mn-lt"/>
              </a:rPr>
              <a:t>n</a:t>
            </a:r>
            <a:r>
              <a:rPr lang="en-US" sz="2000" kern="1200" dirty="0">
                <a:latin typeface="+mn-lt"/>
                <a:ea typeface="+mn-lt"/>
                <a:cs typeface="+mn-lt"/>
              </a:rPr>
              <a:t>, 0) and a</a:t>
            </a:r>
            <a:r>
              <a:rPr lang="en-US" sz="2000" kern="1200" baseline="-25000" dirty="0">
                <a:latin typeface="+mn-lt"/>
                <a:ea typeface="+mn-lt"/>
                <a:cs typeface="+mn-lt"/>
              </a:rPr>
              <a:t>n</a:t>
            </a:r>
            <a:r>
              <a:rPr lang="en-US" sz="2000" kern="1200" dirty="0">
                <a:latin typeface="+mn-lt"/>
                <a:ea typeface="+mn-lt"/>
                <a:cs typeface="+mn-lt"/>
              </a:rPr>
              <a:t> ≥ 2 (attacker wins) or </a:t>
            </a:r>
            <a:r>
              <a:rPr lang="en-US" sz="2000" kern="1200" dirty="0" err="1">
                <a:latin typeface="+mn-lt"/>
                <a:ea typeface="+mn-lt"/>
                <a:cs typeface="+mn-lt"/>
              </a:rPr>
              <a:t>X</a:t>
            </a:r>
            <a:r>
              <a:rPr lang="en-US" sz="2000" kern="1200" baseline="-25000" dirty="0" err="1">
                <a:latin typeface="+mn-lt"/>
                <a:ea typeface="+mn-lt"/>
                <a:cs typeface="+mn-lt"/>
              </a:rPr>
              <a:t>n</a:t>
            </a:r>
            <a:r>
              <a:rPr lang="en-US" sz="2000" kern="1200" dirty="0">
                <a:latin typeface="+mn-lt"/>
                <a:ea typeface="+mn-lt"/>
                <a:cs typeface="+mn-lt"/>
              </a:rPr>
              <a:t> = (1, </a:t>
            </a:r>
            <a:r>
              <a:rPr lang="en-US" sz="2000" kern="1200" dirty="0" err="1">
                <a:latin typeface="+mn-lt"/>
                <a:ea typeface="+mn-lt"/>
                <a:cs typeface="+mn-lt"/>
              </a:rPr>
              <a:t>d</a:t>
            </a:r>
            <a:r>
              <a:rPr lang="en-US" sz="2000" kern="1200" baseline="-25000" dirty="0" err="1">
                <a:latin typeface="+mn-lt"/>
                <a:ea typeface="+mn-lt"/>
                <a:cs typeface="+mn-lt"/>
              </a:rPr>
              <a:t>n</a:t>
            </a:r>
            <a:r>
              <a:rPr lang="en-US" sz="2000" kern="1200" dirty="0">
                <a:latin typeface="+mn-lt"/>
                <a:ea typeface="+mn-lt"/>
                <a:cs typeface="+mn-lt"/>
              </a:rPr>
              <a:t>) and </a:t>
            </a:r>
            <a:r>
              <a:rPr lang="en-US" sz="2000" kern="1200" dirty="0" err="1">
                <a:latin typeface="+mn-lt"/>
                <a:ea typeface="+mn-lt"/>
                <a:cs typeface="+mn-lt"/>
              </a:rPr>
              <a:t>d</a:t>
            </a:r>
            <a:r>
              <a:rPr lang="en-US" sz="2000" kern="1200" baseline="-25000" dirty="0" err="1">
                <a:latin typeface="+mn-lt"/>
                <a:ea typeface="+mn-lt"/>
                <a:cs typeface="+mn-lt"/>
              </a:rPr>
              <a:t>n</a:t>
            </a:r>
            <a:r>
              <a:rPr lang="en-US" sz="2000" kern="1200" dirty="0">
                <a:latin typeface="+mn-lt"/>
                <a:ea typeface="+mn-lt"/>
                <a:cs typeface="+mn-lt"/>
              </a:rPr>
              <a:t> &gt; 0 (defender wins)</a:t>
            </a:r>
            <a:endParaRPr lang="en-US" sz="2000" kern="1200" dirty="0">
              <a:latin typeface="+mn-lt"/>
              <a:ea typeface="+mn-ea"/>
              <a:cs typeface="+mn-cs"/>
            </a:endParaRPr>
          </a:p>
          <a:p>
            <a:pPr marL="0" indent="0">
              <a:buNone/>
            </a:pPr>
            <a:endParaRPr lang="en-US" sz="1700">
              <a:cs typeface="Calibri"/>
            </a:endParaRPr>
          </a:p>
        </p:txBody>
      </p:sp>
      <p:sp>
        <p:nvSpPr>
          <p:cNvPr id="4" name="TextBox 3">
            <a:extLst>
              <a:ext uri="{FF2B5EF4-FFF2-40B4-BE49-F238E27FC236}">
                <a16:creationId xmlns:a16="http://schemas.microsoft.com/office/drawing/2014/main" id="{6FDA659B-A76C-C114-DC89-CFCA43D280AE}"/>
              </a:ext>
            </a:extLst>
          </p:cNvPr>
          <p:cNvSpPr txBox="1"/>
          <p:nvPr/>
        </p:nvSpPr>
        <p:spPr>
          <a:xfrm>
            <a:off x="4531241" y="332238"/>
            <a:ext cx="6318531" cy="275985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defTabSz="539496">
              <a:spcAft>
                <a:spcPts val="600"/>
              </a:spcAft>
            </a:pPr>
            <a:r>
              <a:rPr lang="en-US" sz="2000" kern="1200" dirty="0">
                <a:latin typeface="+mn-lt"/>
                <a:ea typeface="+mn-ea"/>
                <a:cs typeface="Calibri"/>
              </a:rPr>
              <a:t>A: </a:t>
            </a:r>
            <a:r>
              <a:rPr lang="en-US" sz="2000" kern="1200" dirty="0">
                <a:latin typeface="+mn-lt"/>
                <a:ea typeface="+mn-lt"/>
                <a:cs typeface="+mn-lt"/>
              </a:rPr>
              <a:t>Total number of attacking armies</a:t>
            </a:r>
            <a:endParaRPr lang="en-US" sz="2000" kern="1200" dirty="0">
              <a:latin typeface="+mn-lt"/>
              <a:cs typeface="Calibri"/>
            </a:endParaRPr>
          </a:p>
          <a:p>
            <a:pPr defTabSz="539496">
              <a:spcAft>
                <a:spcPts val="600"/>
              </a:spcAft>
            </a:pPr>
            <a:r>
              <a:rPr lang="en-US" sz="2000" kern="1200" dirty="0">
                <a:latin typeface="+mn-lt"/>
                <a:ea typeface="+mn-ea"/>
                <a:cs typeface="Calibri"/>
              </a:rPr>
              <a:t>D: </a:t>
            </a:r>
            <a:r>
              <a:rPr lang="en-US" sz="2000" kern="1200" dirty="0">
                <a:latin typeface="+mn-lt"/>
                <a:ea typeface="+mn-lt"/>
                <a:cs typeface="+mn-lt"/>
              </a:rPr>
              <a:t>Total number of defending armies</a:t>
            </a:r>
            <a:endParaRPr lang="en-US" sz="2000" kern="1200" dirty="0">
              <a:latin typeface="+mn-lt"/>
              <a:cs typeface="Calibri"/>
            </a:endParaRPr>
          </a:p>
          <a:p>
            <a:pPr defTabSz="539496">
              <a:spcAft>
                <a:spcPts val="600"/>
              </a:spcAft>
            </a:pPr>
            <a:r>
              <a:rPr lang="en-US" sz="2000" kern="1200" err="1">
                <a:latin typeface="+mn-lt"/>
                <a:ea typeface="+mn-ea"/>
                <a:cs typeface="Calibri"/>
              </a:rPr>
              <a:t>X</a:t>
            </a:r>
            <a:r>
              <a:rPr lang="en-US" sz="2000" kern="1200" baseline="-25000" err="1">
                <a:latin typeface="+mn-lt"/>
                <a:ea typeface="+mn-ea"/>
                <a:cs typeface="Calibri"/>
              </a:rPr>
              <a:t>n</a:t>
            </a:r>
            <a:r>
              <a:rPr lang="en-US" sz="2000" kern="1200" dirty="0">
                <a:latin typeface="+mn-lt"/>
                <a:ea typeface="+mn-ea"/>
                <a:cs typeface="Calibri"/>
              </a:rPr>
              <a:t>: State of the system at the beginning of the nth turn</a:t>
            </a:r>
            <a:endParaRPr lang="en-US" sz="2000" kern="1200" dirty="0">
              <a:latin typeface="+mn-lt"/>
              <a:cs typeface="Calibri"/>
            </a:endParaRPr>
          </a:p>
          <a:p>
            <a:pPr defTabSz="539496">
              <a:spcAft>
                <a:spcPts val="600"/>
              </a:spcAft>
            </a:pPr>
            <a:r>
              <a:rPr lang="en-US" sz="2000" kern="1200" dirty="0">
                <a:latin typeface="+mn-lt"/>
                <a:ea typeface="+mn-ea"/>
                <a:cs typeface="Calibri"/>
              </a:rPr>
              <a:t>a</a:t>
            </a:r>
            <a:r>
              <a:rPr lang="en-US" sz="2000" kern="1200" baseline="-25000" dirty="0">
                <a:latin typeface="+mn-lt"/>
                <a:ea typeface="+mn-ea"/>
                <a:cs typeface="Calibri"/>
              </a:rPr>
              <a:t>n</a:t>
            </a:r>
            <a:r>
              <a:rPr lang="en-US" sz="2000" kern="1200" dirty="0">
                <a:latin typeface="+mn-lt"/>
                <a:ea typeface="+mn-ea"/>
                <a:cs typeface="Calibri"/>
              </a:rPr>
              <a:t>: </a:t>
            </a:r>
            <a:r>
              <a:rPr lang="en-US" sz="2000" kern="1200" dirty="0">
                <a:latin typeface="+mn-lt"/>
                <a:ea typeface="+mn-lt"/>
                <a:cs typeface="+mn-lt"/>
              </a:rPr>
              <a:t>Number of attacking armies</a:t>
            </a:r>
            <a:endParaRPr lang="en-US" sz="2000" kern="1200" baseline="-25000" dirty="0">
              <a:latin typeface="+mn-lt"/>
              <a:cs typeface="Calibri"/>
            </a:endParaRPr>
          </a:p>
          <a:p>
            <a:pPr defTabSz="539496">
              <a:spcAft>
                <a:spcPts val="600"/>
              </a:spcAft>
            </a:pPr>
            <a:r>
              <a:rPr lang="en-US" sz="2000" kern="1200" err="1">
                <a:latin typeface="+mn-lt"/>
                <a:ea typeface="+mn-ea"/>
                <a:cs typeface="Calibri"/>
              </a:rPr>
              <a:t>d</a:t>
            </a:r>
            <a:r>
              <a:rPr lang="en-US" sz="2000" kern="1200" baseline="-25000" err="1">
                <a:latin typeface="+mn-lt"/>
                <a:ea typeface="+mn-ea"/>
                <a:cs typeface="Calibri"/>
              </a:rPr>
              <a:t>n</a:t>
            </a:r>
            <a:r>
              <a:rPr lang="en-US" sz="2000" kern="1200" dirty="0">
                <a:latin typeface="+mn-lt"/>
                <a:ea typeface="+mn-ea"/>
                <a:cs typeface="Calibri"/>
              </a:rPr>
              <a:t>: </a:t>
            </a:r>
            <a:r>
              <a:rPr lang="en-US" sz="2000" kern="1200" dirty="0">
                <a:latin typeface="+mn-lt"/>
                <a:ea typeface="+mn-lt"/>
                <a:cs typeface="+mn-lt"/>
              </a:rPr>
              <a:t>Number of defending armies</a:t>
            </a:r>
          </a:p>
          <a:p>
            <a:pPr defTabSz="539496">
              <a:spcAft>
                <a:spcPts val="600"/>
              </a:spcAft>
            </a:pPr>
            <a:endParaRPr lang="en-US" sz="1534" kern="1200">
              <a:solidFill>
                <a:schemeClr val="tx1"/>
              </a:solidFill>
              <a:latin typeface="+mn-lt"/>
              <a:ea typeface="+mn-ea"/>
              <a:cs typeface="Calibri"/>
            </a:endParaRPr>
          </a:p>
          <a:p>
            <a:pPr>
              <a:spcAft>
                <a:spcPts val="600"/>
              </a:spcAft>
            </a:pPr>
            <a:endParaRPr lang="en-US" sz="2800">
              <a:cs typeface="Calibri"/>
            </a:endParaRPr>
          </a:p>
        </p:txBody>
      </p:sp>
      <p:sp>
        <p:nvSpPr>
          <p:cNvPr id="7" name="Arrow: Right 6">
            <a:extLst>
              <a:ext uri="{FF2B5EF4-FFF2-40B4-BE49-F238E27FC236}">
                <a16:creationId xmlns:a16="http://schemas.microsoft.com/office/drawing/2014/main" id="{41C4510B-C6EA-F785-8A56-EE532123F0BB}"/>
              </a:ext>
            </a:extLst>
          </p:cNvPr>
          <p:cNvSpPr/>
          <p:nvPr/>
        </p:nvSpPr>
        <p:spPr>
          <a:xfrm>
            <a:off x="6017694" y="3580115"/>
            <a:ext cx="308274" cy="154137"/>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34950734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3C0184-9BD9-21C1-C6DA-0663A9A31D99}"/>
              </a:ext>
            </a:extLst>
          </p:cNvPr>
          <p:cNvSpPr>
            <a:spLocks noGrp="1"/>
          </p:cNvSpPr>
          <p:nvPr>
            <p:ph type="title"/>
          </p:nvPr>
        </p:nvSpPr>
        <p:spPr/>
        <p:txBody>
          <a:bodyPr/>
          <a:lstStyle/>
          <a:p>
            <a:r>
              <a:rPr lang="en-US" dirty="0">
                <a:cs typeface="Calibri Light"/>
              </a:rPr>
              <a:t>Possible Outcomes</a:t>
            </a:r>
            <a:endParaRPr lang="en-US" dirty="0"/>
          </a:p>
        </p:txBody>
      </p:sp>
      <p:sp>
        <p:nvSpPr>
          <p:cNvPr id="3" name="Content Placeholder 2">
            <a:extLst>
              <a:ext uri="{FF2B5EF4-FFF2-40B4-BE49-F238E27FC236}">
                <a16:creationId xmlns:a16="http://schemas.microsoft.com/office/drawing/2014/main" id="{95876C8A-5653-1802-810E-AAEDDC35F16D}"/>
              </a:ext>
            </a:extLst>
          </p:cNvPr>
          <p:cNvSpPr>
            <a:spLocks noGrp="1"/>
          </p:cNvSpPr>
          <p:nvPr>
            <p:ph idx="1"/>
          </p:nvPr>
        </p:nvSpPr>
        <p:spPr>
          <a:xfrm>
            <a:off x="838200" y="1825625"/>
            <a:ext cx="4563374" cy="1820923"/>
          </a:xfrm>
        </p:spPr>
        <p:txBody>
          <a:bodyPr vert="horz" lIns="91440" tIns="45720" rIns="91440" bIns="45720" rtlCol="0" anchor="t">
            <a:normAutofit/>
          </a:bodyPr>
          <a:lstStyle/>
          <a:p>
            <a:r>
              <a:rPr lang="en-US" dirty="0">
                <a:cs typeface="Calibri"/>
              </a:rPr>
              <a:t>Y</a:t>
            </a:r>
            <a:r>
              <a:rPr lang="en-US" baseline="-25000" dirty="0">
                <a:cs typeface="Calibri"/>
              </a:rPr>
              <a:t>1</a:t>
            </a:r>
            <a:r>
              <a:rPr lang="en-US" dirty="0">
                <a:cs typeface="Calibri"/>
              </a:rPr>
              <a:t> and Y</a:t>
            </a:r>
            <a:r>
              <a:rPr lang="en-US" baseline="-25000" dirty="0">
                <a:cs typeface="Calibri"/>
              </a:rPr>
              <a:t>2</a:t>
            </a:r>
            <a:r>
              <a:rPr lang="en-US" dirty="0">
                <a:cs typeface="Calibri"/>
              </a:rPr>
              <a:t>: Outcome of attacker's dice</a:t>
            </a:r>
          </a:p>
          <a:p>
            <a:r>
              <a:rPr lang="en-US" dirty="0">
                <a:cs typeface="Calibri"/>
              </a:rPr>
              <a:t>Z</a:t>
            </a:r>
            <a:r>
              <a:rPr lang="en-US" baseline="-25000" dirty="0">
                <a:cs typeface="Calibri"/>
              </a:rPr>
              <a:t>1</a:t>
            </a:r>
            <a:r>
              <a:rPr lang="en-US" dirty="0">
                <a:cs typeface="Calibri"/>
              </a:rPr>
              <a:t> and Z</a:t>
            </a:r>
            <a:r>
              <a:rPr lang="en-US" baseline="-25000" dirty="0">
                <a:cs typeface="Calibri"/>
              </a:rPr>
              <a:t>2</a:t>
            </a:r>
            <a:r>
              <a:rPr lang="en-US" dirty="0">
                <a:cs typeface="Calibri"/>
              </a:rPr>
              <a:t>: Outcome of defender's dice</a:t>
            </a:r>
            <a:endParaRPr lang="en-US" baseline="-25000" dirty="0">
              <a:cs typeface="Calibri"/>
            </a:endParaRPr>
          </a:p>
        </p:txBody>
      </p:sp>
      <p:sp>
        <p:nvSpPr>
          <p:cNvPr id="4" name="TextBox 3">
            <a:extLst>
              <a:ext uri="{FF2B5EF4-FFF2-40B4-BE49-F238E27FC236}">
                <a16:creationId xmlns:a16="http://schemas.microsoft.com/office/drawing/2014/main" id="{0BB3E963-E85D-9CD5-2814-F020EFB7CAEA}"/>
              </a:ext>
            </a:extLst>
          </p:cNvPr>
          <p:cNvSpPr txBox="1"/>
          <p:nvPr/>
        </p:nvSpPr>
        <p:spPr>
          <a:xfrm>
            <a:off x="4950188" y="1714655"/>
            <a:ext cx="4638260" cy="181588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800" dirty="0">
                <a:cs typeface="Calibri"/>
              </a:rPr>
              <a:t>Y</a:t>
            </a:r>
            <a:r>
              <a:rPr lang="en-US" sz="1900" baseline="-25000" dirty="0">
                <a:cs typeface="Calibri"/>
              </a:rPr>
              <a:t>1</a:t>
            </a:r>
            <a:r>
              <a:rPr lang="en-US" sz="2800" dirty="0">
                <a:cs typeface="Calibri"/>
              </a:rPr>
              <a:t> = Y</a:t>
            </a:r>
            <a:r>
              <a:rPr lang="en-US" sz="2800" baseline="-25000" dirty="0">
                <a:cs typeface="Calibri"/>
              </a:rPr>
              <a:t>2</a:t>
            </a:r>
            <a:r>
              <a:rPr lang="en-US" sz="2800" dirty="0">
                <a:cs typeface="Calibri"/>
              </a:rPr>
              <a:t>: 1/36</a:t>
            </a:r>
            <a:endParaRPr lang="en-US" sz="2800" baseline="-25000" dirty="0">
              <a:cs typeface="Calibri"/>
            </a:endParaRPr>
          </a:p>
          <a:p>
            <a:r>
              <a:rPr lang="en-US" sz="2800" dirty="0">
                <a:cs typeface="Calibri"/>
              </a:rPr>
              <a:t>Y</a:t>
            </a:r>
            <a:r>
              <a:rPr lang="en-US" sz="2800" baseline="-25000" dirty="0">
                <a:cs typeface="Calibri"/>
              </a:rPr>
              <a:t>1</a:t>
            </a:r>
            <a:r>
              <a:rPr lang="en-US" sz="2800" dirty="0">
                <a:cs typeface="Calibri"/>
              </a:rPr>
              <a:t> &gt; Y</a:t>
            </a:r>
            <a:r>
              <a:rPr lang="en-US" sz="2800" baseline="-25000" dirty="0">
                <a:cs typeface="Calibri"/>
              </a:rPr>
              <a:t>2</a:t>
            </a:r>
            <a:r>
              <a:rPr lang="en-US" sz="2800" dirty="0">
                <a:cs typeface="Calibri"/>
              </a:rPr>
              <a:t>: 2/36</a:t>
            </a:r>
            <a:endParaRPr lang="en-US" sz="2800" baseline="-25000" dirty="0">
              <a:cs typeface="Calibri"/>
            </a:endParaRPr>
          </a:p>
          <a:p>
            <a:r>
              <a:rPr lang="en-US" sz="2800" dirty="0">
                <a:cs typeface="Calibri"/>
              </a:rPr>
              <a:t>Z</a:t>
            </a:r>
            <a:r>
              <a:rPr lang="en-US" sz="2800" baseline="-25000" dirty="0">
                <a:cs typeface="Calibri"/>
              </a:rPr>
              <a:t>1</a:t>
            </a:r>
            <a:r>
              <a:rPr lang="en-US" sz="2800" dirty="0">
                <a:cs typeface="Calibri"/>
              </a:rPr>
              <a:t> = Z</a:t>
            </a:r>
            <a:r>
              <a:rPr lang="en-US" sz="2800" baseline="-25000" dirty="0">
                <a:cs typeface="Calibri"/>
              </a:rPr>
              <a:t>2</a:t>
            </a:r>
            <a:r>
              <a:rPr lang="en-US" sz="2800" dirty="0">
                <a:cs typeface="Calibri"/>
              </a:rPr>
              <a:t>: 1/36</a:t>
            </a:r>
            <a:endParaRPr lang="en-US" sz="2800" baseline="-25000" dirty="0">
              <a:cs typeface="Calibri"/>
            </a:endParaRPr>
          </a:p>
          <a:p>
            <a:r>
              <a:rPr lang="en-US" sz="2800" dirty="0">
                <a:cs typeface="Calibri"/>
              </a:rPr>
              <a:t>Z</a:t>
            </a:r>
            <a:r>
              <a:rPr lang="en-US" sz="2800" baseline="-25000" dirty="0">
                <a:cs typeface="Calibri"/>
              </a:rPr>
              <a:t>1</a:t>
            </a:r>
            <a:r>
              <a:rPr lang="en-US" sz="2800" dirty="0">
                <a:cs typeface="Calibri"/>
              </a:rPr>
              <a:t> &gt; Z</a:t>
            </a:r>
            <a:r>
              <a:rPr lang="en-US" sz="2800" baseline="-25000" dirty="0">
                <a:cs typeface="Calibri"/>
              </a:rPr>
              <a:t>2</a:t>
            </a:r>
            <a:r>
              <a:rPr lang="en-US" sz="2800" dirty="0">
                <a:cs typeface="Calibri"/>
              </a:rPr>
              <a:t>: 2/36</a:t>
            </a:r>
            <a:endParaRPr lang="en-US" sz="2800" baseline="-25000" dirty="0">
              <a:cs typeface="Calibri"/>
            </a:endParaRPr>
          </a:p>
        </p:txBody>
      </p:sp>
      <p:sp>
        <p:nvSpPr>
          <p:cNvPr id="5" name="TextBox 4">
            <a:extLst>
              <a:ext uri="{FF2B5EF4-FFF2-40B4-BE49-F238E27FC236}">
                <a16:creationId xmlns:a16="http://schemas.microsoft.com/office/drawing/2014/main" id="{23FF274B-E97F-EF22-1DEA-049A8AF73418}"/>
              </a:ext>
            </a:extLst>
          </p:cNvPr>
          <p:cNvSpPr txBox="1"/>
          <p:nvPr/>
        </p:nvSpPr>
        <p:spPr>
          <a:xfrm>
            <a:off x="1508997" y="4233194"/>
            <a:ext cx="9851927" cy="181588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800" dirty="0">
                <a:ea typeface="+mn-lt"/>
                <a:cs typeface="+mn-lt"/>
              </a:rPr>
              <a:t>P(Y</a:t>
            </a:r>
            <a:r>
              <a:rPr lang="en-US" sz="2800" baseline="-25000" dirty="0">
                <a:ea typeface="+mn-lt"/>
                <a:cs typeface="+mn-lt"/>
              </a:rPr>
              <a:t>1</a:t>
            </a:r>
            <a:r>
              <a:rPr lang="en-US" sz="2800" dirty="0">
                <a:ea typeface="+mn-lt"/>
                <a:cs typeface="+mn-lt"/>
              </a:rPr>
              <a:t> = Y</a:t>
            </a:r>
            <a:r>
              <a:rPr lang="en-US" sz="2800" baseline="-25000" dirty="0">
                <a:ea typeface="+mn-lt"/>
                <a:cs typeface="+mn-lt"/>
              </a:rPr>
              <a:t>2</a:t>
            </a:r>
            <a:r>
              <a:rPr lang="en-US" sz="2800" dirty="0">
                <a:ea typeface="+mn-lt"/>
                <a:cs typeface="+mn-lt"/>
              </a:rPr>
              <a:t> and Z</a:t>
            </a:r>
            <a:r>
              <a:rPr lang="en-US" sz="2800" baseline="-25000" dirty="0">
                <a:ea typeface="+mn-lt"/>
                <a:cs typeface="+mn-lt"/>
              </a:rPr>
              <a:t>1</a:t>
            </a:r>
            <a:r>
              <a:rPr lang="en-US" sz="2800" dirty="0">
                <a:ea typeface="+mn-lt"/>
                <a:cs typeface="+mn-lt"/>
              </a:rPr>
              <a:t> = Z</a:t>
            </a:r>
            <a:r>
              <a:rPr lang="en-US" sz="2800" baseline="-25000" dirty="0">
                <a:ea typeface="+mn-lt"/>
                <a:cs typeface="+mn-lt"/>
              </a:rPr>
              <a:t>2</a:t>
            </a:r>
            <a:r>
              <a:rPr lang="en-US" sz="2800" dirty="0">
                <a:ea typeface="+mn-lt"/>
                <a:cs typeface="+mn-lt"/>
              </a:rPr>
              <a:t>) = P(Y</a:t>
            </a:r>
            <a:r>
              <a:rPr lang="en-US" sz="2800" baseline="-25000" dirty="0">
                <a:ea typeface="+mn-lt"/>
                <a:cs typeface="+mn-lt"/>
              </a:rPr>
              <a:t>1</a:t>
            </a:r>
            <a:r>
              <a:rPr lang="en-US" sz="2800" dirty="0">
                <a:ea typeface="+mn-lt"/>
                <a:cs typeface="+mn-lt"/>
              </a:rPr>
              <a:t> = Y</a:t>
            </a:r>
            <a:r>
              <a:rPr lang="en-US" sz="2800" baseline="-25000" dirty="0">
                <a:ea typeface="+mn-lt"/>
                <a:cs typeface="+mn-lt"/>
              </a:rPr>
              <a:t>2</a:t>
            </a:r>
            <a:r>
              <a:rPr lang="en-US" sz="2800" dirty="0">
                <a:ea typeface="+mn-lt"/>
                <a:cs typeface="+mn-lt"/>
              </a:rPr>
              <a:t>) · P(Z</a:t>
            </a:r>
            <a:r>
              <a:rPr lang="en-US" sz="2800" baseline="-25000" dirty="0">
                <a:ea typeface="+mn-lt"/>
                <a:cs typeface="+mn-lt"/>
              </a:rPr>
              <a:t>1</a:t>
            </a:r>
            <a:r>
              <a:rPr lang="en-US" sz="2800" dirty="0">
                <a:ea typeface="+mn-lt"/>
                <a:cs typeface="+mn-lt"/>
              </a:rPr>
              <a:t> = Z</a:t>
            </a:r>
            <a:r>
              <a:rPr lang="en-US" sz="2800" baseline="-25000" dirty="0">
                <a:ea typeface="+mn-lt"/>
                <a:cs typeface="+mn-lt"/>
              </a:rPr>
              <a:t>2</a:t>
            </a:r>
            <a:r>
              <a:rPr lang="en-US" sz="2800" dirty="0">
                <a:ea typeface="+mn-lt"/>
                <a:cs typeface="+mn-lt"/>
              </a:rPr>
              <a:t>) = 1/1296</a:t>
            </a:r>
          </a:p>
          <a:p>
            <a:r>
              <a:rPr lang="en-US" sz="2800" dirty="0">
                <a:cs typeface="Calibri" panose="020F0502020204030204"/>
              </a:rPr>
              <a:t>P(Y</a:t>
            </a:r>
            <a:r>
              <a:rPr lang="en-US" sz="2800" baseline="-25000" dirty="0">
                <a:cs typeface="Calibri" panose="020F0502020204030204"/>
              </a:rPr>
              <a:t>1</a:t>
            </a:r>
            <a:r>
              <a:rPr lang="en-US" sz="2800" dirty="0">
                <a:cs typeface="Calibri" panose="020F0502020204030204"/>
              </a:rPr>
              <a:t> = Y</a:t>
            </a:r>
            <a:r>
              <a:rPr lang="en-US" sz="2800" baseline="-25000" dirty="0">
                <a:cs typeface="Calibri" panose="020F0502020204030204"/>
              </a:rPr>
              <a:t>2</a:t>
            </a:r>
            <a:r>
              <a:rPr lang="en-US" sz="2800" dirty="0">
                <a:cs typeface="Calibri" panose="020F0502020204030204"/>
              </a:rPr>
              <a:t> and Z</a:t>
            </a:r>
            <a:r>
              <a:rPr lang="en-US" sz="2800" baseline="-25000" dirty="0">
                <a:cs typeface="Calibri" panose="020F0502020204030204"/>
              </a:rPr>
              <a:t>1</a:t>
            </a:r>
            <a:r>
              <a:rPr lang="en-US" sz="2800" dirty="0">
                <a:cs typeface="Calibri" panose="020F0502020204030204"/>
              </a:rPr>
              <a:t> &gt; Z</a:t>
            </a:r>
            <a:r>
              <a:rPr lang="en-US" sz="2800" baseline="-25000" dirty="0">
                <a:cs typeface="Calibri" panose="020F0502020204030204"/>
              </a:rPr>
              <a:t>2</a:t>
            </a:r>
            <a:r>
              <a:rPr lang="en-US" sz="2800" dirty="0">
                <a:cs typeface="Calibri" panose="020F0502020204030204"/>
              </a:rPr>
              <a:t>) = P(Y</a:t>
            </a:r>
            <a:r>
              <a:rPr lang="en-US" sz="2800" baseline="-25000" dirty="0">
                <a:cs typeface="Calibri" panose="020F0502020204030204"/>
              </a:rPr>
              <a:t>1</a:t>
            </a:r>
            <a:r>
              <a:rPr lang="en-US" sz="2800" dirty="0">
                <a:cs typeface="Calibri" panose="020F0502020204030204"/>
              </a:rPr>
              <a:t> = Y</a:t>
            </a:r>
            <a:r>
              <a:rPr lang="en-US" sz="2800" baseline="-25000" dirty="0">
                <a:cs typeface="Calibri" panose="020F0502020204030204"/>
              </a:rPr>
              <a:t>2</a:t>
            </a:r>
            <a:r>
              <a:rPr lang="en-US" sz="2800" dirty="0">
                <a:cs typeface="Calibri" panose="020F0502020204030204"/>
              </a:rPr>
              <a:t>) · P(Z</a:t>
            </a:r>
            <a:r>
              <a:rPr lang="en-US" sz="2800" baseline="-25000" dirty="0">
                <a:cs typeface="Calibri" panose="020F0502020204030204"/>
              </a:rPr>
              <a:t>1</a:t>
            </a:r>
            <a:r>
              <a:rPr lang="en-US" sz="2800" dirty="0">
                <a:cs typeface="Calibri" panose="020F0502020204030204"/>
              </a:rPr>
              <a:t> &gt; Z</a:t>
            </a:r>
            <a:r>
              <a:rPr lang="en-US" sz="2800" baseline="-25000" dirty="0">
                <a:cs typeface="Calibri" panose="020F0502020204030204"/>
              </a:rPr>
              <a:t>2</a:t>
            </a:r>
            <a:r>
              <a:rPr lang="en-US" sz="2800" dirty="0">
                <a:cs typeface="Calibri" panose="020F0502020204030204"/>
              </a:rPr>
              <a:t>) = 2/1296</a:t>
            </a:r>
          </a:p>
          <a:p>
            <a:r>
              <a:rPr lang="en-US" sz="2800" dirty="0">
                <a:cs typeface="Calibri" panose="020F0502020204030204"/>
              </a:rPr>
              <a:t>P(Y</a:t>
            </a:r>
            <a:r>
              <a:rPr lang="en-US" sz="2800" baseline="-25000" dirty="0">
                <a:cs typeface="Calibri" panose="020F0502020204030204"/>
              </a:rPr>
              <a:t>1</a:t>
            </a:r>
            <a:r>
              <a:rPr lang="en-US" sz="2800" dirty="0">
                <a:cs typeface="Calibri" panose="020F0502020204030204"/>
              </a:rPr>
              <a:t> &gt; Y</a:t>
            </a:r>
            <a:r>
              <a:rPr lang="en-US" sz="2800" baseline="-25000" dirty="0">
                <a:cs typeface="Calibri" panose="020F0502020204030204"/>
              </a:rPr>
              <a:t>2</a:t>
            </a:r>
            <a:r>
              <a:rPr lang="en-US" sz="2800" dirty="0">
                <a:cs typeface="Calibri" panose="020F0502020204030204"/>
              </a:rPr>
              <a:t> and Z</a:t>
            </a:r>
            <a:r>
              <a:rPr lang="en-US" sz="2800" baseline="-25000" dirty="0">
                <a:cs typeface="Calibri" panose="020F0502020204030204"/>
              </a:rPr>
              <a:t>1</a:t>
            </a:r>
            <a:r>
              <a:rPr lang="en-US" sz="2800" dirty="0">
                <a:cs typeface="Calibri" panose="020F0502020204030204"/>
              </a:rPr>
              <a:t> = Z</a:t>
            </a:r>
            <a:r>
              <a:rPr lang="en-US" sz="2800" baseline="-25000" dirty="0">
                <a:cs typeface="Calibri" panose="020F0502020204030204"/>
              </a:rPr>
              <a:t>2</a:t>
            </a:r>
            <a:r>
              <a:rPr lang="en-US" sz="2800" dirty="0">
                <a:cs typeface="Calibri" panose="020F0502020204030204"/>
              </a:rPr>
              <a:t>) = P(Y</a:t>
            </a:r>
            <a:r>
              <a:rPr lang="en-US" sz="2800" baseline="-25000" dirty="0">
                <a:cs typeface="Calibri" panose="020F0502020204030204"/>
              </a:rPr>
              <a:t>1</a:t>
            </a:r>
            <a:r>
              <a:rPr lang="en-US" sz="2800" dirty="0">
                <a:cs typeface="Calibri" panose="020F0502020204030204"/>
              </a:rPr>
              <a:t> &gt; Y</a:t>
            </a:r>
            <a:r>
              <a:rPr lang="en-US" sz="2800" baseline="-25000" dirty="0">
                <a:cs typeface="Calibri" panose="020F0502020204030204"/>
              </a:rPr>
              <a:t>2</a:t>
            </a:r>
            <a:r>
              <a:rPr lang="en-US" sz="2800" dirty="0">
                <a:cs typeface="Calibri" panose="020F0502020204030204"/>
              </a:rPr>
              <a:t>) · P(Z</a:t>
            </a:r>
            <a:r>
              <a:rPr lang="en-US" sz="2800" baseline="-25000" dirty="0">
                <a:cs typeface="Calibri" panose="020F0502020204030204"/>
              </a:rPr>
              <a:t>1</a:t>
            </a:r>
            <a:r>
              <a:rPr lang="en-US" sz="2800" dirty="0">
                <a:cs typeface="Calibri" panose="020F0502020204030204"/>
              </a:rPr>
              <a:t> = Z</a:t>
            </a:r>
            <a:r>
              <a:rPr lang="en-US" sz="2800" baseline="-25000" dirty="0">
                <a:cs typeface="Calibri" panose="020F0502020204030204"/>
              </a:rPr>
              <a:t>1</a:t>
            </a:r>
            <a:r>
              <a:rPr lang="en-US" sz="2800" dirty="0">
                <a:cs typeface="Calibri" panose="020F0502020204030204"/>
              </a:rPr>
              <a:t>) = 2/1296</a:t>
            </a:r>
          </a:p>
          <a:p>
            <a:r>
              <a:rPr lang="en-US" sz="2800" dirty="0">
                <a:cs typeface="Calibri" panose="020F0502020204030204"/>
              </a:rPr>
              <a:t>P(Y</a:t>
            </a:r>
            <a:r>
              <a:rPr lang="en-US" sz="2800" baseline="-25000" dirty="0">
                <a:cs typeface="Calibri" panose="020F0502020204030204"/>
              </a:rPr>
              <a:t>1</a:t>
            </a:r>
            <a:r>
              <a:rPr lang="en-US" sz="2800" dirty="0">
                <a:cs typeface="Calibri" panose="020F0502020204030204"/>
              </a:rPr>
              <a:t> &gt; Y</a:t>
            </a:r>
            <a:r>
              <a:rPr lang="en-US" sz="2800" baseline="-25000" dirty="0">
                <a:cs typeface="Calibri" panose="020F0502020204030204"/>
              </a:rPr>
              <a:t>2</a:t>
            </a:r>
            <a:r>
              <a:rPr lang="en-US" sz="2800" dirty="0">
                <a:cs typeface="Calibri" panose="020F0502020204030204"/>
              </a:rPr>
              <a:t> and Z</a:t>
            </a:r>
            <a:r>
              <a:rPr lang="en-US" sz="2800" baseline="-25000" dirty="0">
                <a:cs typeface="Calibri" panose="020F0502020204030204"/>
              </a:rPr>
              <a:t>1</a:t>
            </a:r>
            <a:r>
              <a:rPr lang="en-US" sz="2800" dirty="0">
                <a:cs typeface="Calibri" panose="020F0502020204030204"/>
              </a:rPr>
              <a:t> &gt; Z</a:t>
            </a:r>
            <a:r>
              <a:rPr lang="en-US" sz="2800" baseline="-25000" dirty="0">
                <a:cs typeface="Calibri" panose="020F0502020204030204"/>
              </a:rPr>
              <a:t>2</a:t>
            </a:r>
            <a:r>
              <a:rPr lang="en-US" sz="2800" dirty="0">
                <a:cs typeface="Calibri" panose="020F0502020204030204"/>
              </a:rPr>
              <a:t>) = P(Y</a:t>
            </a:r>
            <a:r>
              <a:rPr lang="en-US" sz="2800" baseline="-25000" dirty="0">
                <a:cs typeface="Calibri" panose="020F0502020204030204"/>
              </a:rPr>
              <a:t>1</a:t>
            </a:r>
            <a:r>
              <a:rPr lang="en-US" sz="2800" dirty="0">
                <a:cs typeface="Calibri" panose="020F0502020204030204"/>
              </a:rPr>
              <a:t> &gt; Y</a:t>
            </a:r>
            <a:r>
              <a:rPr lang="en-US" sz="2800" baseline="-25000" dirty="0">
                <a:cs typeface="Calibri" panose="020F0502020204030204"/>
              </a:rPr>
              <a:t>2</a:t>
            </a:r>
            <a:r>
              <a:rPr lang="en-US" sz="2800" dirty="0">
                <a:cs typeface="Calibri" panose="020F0502020204030204"/>
              </a:rPr>
              <a:t>) · P(Z</a:t>
            </a:r>
            <a:r>
              <a:rPr lang="en-US" sz="2800" baseline="-25000" dirty="0">
                <a:cs typeface="Calibri" panose="020F0502020204030204"/>
              </a:rPr>
              <a:t>1</a:t>
            </a:r>
            <a:r>
              <a:rPr lang="en-US" sz="2800" dirty="0">
                <a:cs typeface="Calibri" panose="020F0502020204030204"/>
              </a:rPr>
              <a:t> &gt; Z</a:t>
            </a:r>
            <a:r>
              <a:rPr lang="en-US" sz="2800" baseline="-25000" dirty="0">
                <a:cs typeface="Calibri" panose="020F0502020204030204"/>
              </a:rPr>
              <a:t>2</a:t>
            </a:r>
            <a:r>
              <a:rPr lang="en-US" sz="2800" dirty="0">
                <a:cs typeface="Calibri" panose="020F0502020204030204"/>
              </a:rPr>
              <a:t>) = 4/1296</a:t>
            </a:r>
          </a:p>
        </p:txBody>
      </p:sp>
      <p:pic>
        <p:nvPicPr>
          <p:cNvPr id="6" name="Picture 5">
            <a:extLst>
              <a:ext uri="{FF2B5EF4-FFF2-40B4-BE49-F238E27FC236}">
                <a16:creationId xmlns:a16="http://schemas.microsoft.com/office/drawing/2014/main" id="{81301F47-B8A5-6553-B90F-CBBB498E3DD8}"/>
              </a:ext>
            </a:extLst>
          </p:cNvPr>
          <p:cNvPicPr>
            <a:picLocks noChangeAspect="1"/>
          </p:cNvPicPr>
          <p:nvPr/>
        </p:nvPicPr>
        <p:blipFill>
          <a:blip r:embed="rId2"/>
          <a:stretch>
            <a:fillRect/>
          </a:stretch>
        </p:blipFill>
        <p:spPr>
          <a:xfrm>
            <a:off x="7733313" y="363658"/>
            <a:ext cx="4259112" cy="3571515"/>
          </a:xfrm>
          <a:prstGeom prst="rect">
            <a:avLst/>
          </a:prstGeom>
        </p:spPr>
      </p:pic>
    </p:spTree>
    <p:extLst>
      <p:ext uri="{BB962C8B-B14F-4D97-AF65-F5344CB8AC3E}">
        <p14:creationId xmlns:p14="http://schemas.microsoft.com/office/powerpoint/2010/main" val="343820870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BACC6370-2D7E-4714-9D71-7542949D7D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256B2C21-A230-48C0-8DF1-C46611373C4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3847E18C-932D-4C95-AABA-FEC7C9499AD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3150CB11-0C61-439E-910F-5787759E72A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Freeform: Shape 16">
            <a:extLst>
              <a:ext uri="{FF2B5EF4-FFF2-40B4-BE49-F238E27FC236}">
                <a16:creationId xmlns:a16="http://schemas.microsoft.com/office/drawing/2014/main" id="{43F8A58B-5155-44CE-A5FF-7647B47D0A7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9" name="Rectangle 18">
            <a:extLst>
              <a:ext uri="{FF2B5EF4-FFF2-40B4-BE49-F238E27FC236}">
                <a16:creationId xmlns:a16="http://schemas.microsoft.com/office/drawing/2014/main" id="{443F2ACA-E6D6-4028-82DD-F03C262D5DE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5" y="1410079"/>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1746B543-DA76-A0EA-9A9A-C578F5AF9D50}"/>
              </a:ext>
            </a:extLst>
          </p:cNvPr>
          <p:cNvSpPr>
            <a:spLocks noGrp="1"/>
          </p:cNvSpPr>
          <p:nvPr>
            <p:ph type="title"/>
          </p:nvPr>
        </p:nvSpPr>
        <p:spPr>
          <a:xfrm>
            <a:off x="586478" y="1683756"/>
            <a:ext cx="3115265" cy="2396359"/>
          </a:xfrm>
        </p:spPr>
        <p:txBody>
          <a:bodyPr anchor="b">
            <a:normAutofit/>
          </a:bodyPr>
          <a:lstStyle/>
          <a:p>
            <a:pPr algn="r"/>
            <a:r>
              <a:rPr lang="en-US" sz="4000">
                <a:solidFill>
                  <a:srgbClr val="FFFFFF"/>
                </a:solidFill>
                <a:cs typeface="Calibri Light"/>
              </a:rPr>
              <a:t>Conclusion for 2 Attacking Dice</a:t>
            </a:r>
            <a:endParaRPr lang="en-US" sz="4000">
              <a:solidFill>
                <a:srgbClr val="FFFFFF"/>
              </a:solidFill>
            </a:endParaRPr>
          </a:p>
        </p:txBody>
      </p:sp>
      <p:graphicFrame>
        <p:nvGraphicFramePr>
          <p:cNvPr id="5" name="Content Placeholder 2">
            <a:extLst>
              <a:ext uri="{FF2B5EF4-FFF2-40B4-BE49-F238E27FC236}">
                <a16:creationId xmlns:a16="http://schemas.microsoft.com/office/drawing/2014/main" id="{D060D262-B5FA-2048-A050-84A5B40115DA}"/>
              </a:ext>
            </a:extLst>
          </p:cNvPr>
          <p:cNvGraphicFramePr>
            <a:graphicFrameLocks noGrp="1"/>
          </p:cNvGraphicFramePr>
          <p:nvPr>
            <p:ph idx="1"/>
            <p:extLst>
              <p:ext uri="{D42A27DB-BD31-4B8C-83A1-F6EECF244321}">
                <p14:modId xmlns:p14="http://schemas.microsoft.com/office/powerpoint/2010/main" val="647939895"/>
              </p:ext>
            </p:extLst>
          </p:nvPr>
        </p:nvGraphicFramePr>
        <p:xfrm>
          <a:off x="4905052" y="750440"/>
          <a:ext cx="6666833" cy="54539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67369616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6" name="Rectangle 15">
            <a:extLst>
              <a:ext uri="{FF2B5EF4-FFF2-40B4-BE49-F238E27FC236}">
                <a16:creationId xmlns:a16="http://schemas.microsoft.com/office/drawing/2014/main" id="{BACC6370-2D7E-4714-9D71-7542949D7D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F68B3F68-107C-434F-AA38-110D5EA91B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2" y="0"/>
            <a:ext cx="12191998" cy="1575955"/>
          </a:xfrm>
          <a:prstGeom prst="rect">
            <a:avLst/>
          </a:prstGeom>
          <a:gradFill>
            <a:gsLst>
              <a:gs pos="0">
                <a:srgbClr val="000000">
                  <a:alpha val="96000"/>
                </a:srgbClr>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AAD0DBB9-1A4B-4391-81D4-CB19F9AB91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8128857" y="0"/>
            <a:ext cx="4063143" cy="1576412"/>
          </a:xfrm>
          <a:prstGeom prst="rect">
            <a:avLst/>
          </a:prstGeom>
          <a:gradFill>
            <a:gsLst>
              <a:gs pos="19000">
                <a:schemeClr val="accent1">
                  <a:lumMod val="50000"/>
                  <a:alpha val="68000"/>
                </a:schemeClr>
              </a:gs>
              <a:gs pos="100000">
                <a:schemeClr val="accent1">
                  <a:alpha val="79000"/>
                </a:schemeClr>
              </a:gs>
            </a:gsLst>
            <a:lin ang="19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063BBA22-50EA-4C4D-BE05-F1CE4E63AA5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5307777" y="-5307778"/>
            <a:ext cx="1576446" cy="12192002"/>
          </a:xfrm>
          <a:prstGeom prst="rect">
            <a:avLst/>
          </a:prstGeom>
          <a:gradFill>
            <a:gsLst>
              <a:gs pos="23000">
                <a:schemeClr val="accent1">
                  <a:alpha val="0"/>
                </a:schemeClr>
              </a:gs>
              <a:gs pos="99000">
                <a:srgbClr val="000000">
                  <a:alpha val="74000"/>
                </a:srgbClr>
              </a:gs>
            </a:gsLst>
            <a:lin ang="20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D2749B17-CDB9-0585-31A7-9F4AB7ADF85D}"/>
              </a:ext>
            </a:extLst>
          </p:cNvPr>
          <p:cNvSpPr>
            <a:spLocks noGrp="1"/>
          </p:cNvSpPr>
          <p:nvPr>
            <p:ph type="title"/>
          </p:nvPr>
        </p:nvSpPr>
        <p:spPr>
          <a:xfrm>
            <a:off x="1371597" y="348865"/>
            <a:ext cx="10044023" cy="877729"/>
          </a:xfrm>
        </p:spPr>
        <p:txBody>
          <a:bodyPr anchor="ctr">
            <a:normAutofit/>
          </a:bodyPr>
          <a:lstStyle/>
          <a:p>
            <a:r>
              <a:rPr lang="en-US" sz="4000">
                <a:solidFill>
                  <a:srgbClr val="FFFFFF"/>
                </a:solidFill>
                <a:cs typeface="Calibri Light"/>
              </a:rPr>
              <a:t>Why You Should Attack</a:t>
            </a:r>
            <a:endParaRPr lang="en-US" sz="4000">
              <a:solidFill>
                <a:srgbClr val="FFFFFF"/>
              </a:solidFill>
            </a:endParaRPr>
          </a:p>
        </p:txBody>
      </p:sp>
      <p:sp>
        <p:nvSpPr>
          <p:cNvPr id="3" name="Content Placeholder 2">
            <a:extLst>
              <a:ext uri="{FF2B5EF4-FFF2-40B4-BE49-F238E27FC236}">
                <a16:creationId xmlns:a16="http://schemas.microsoft.com/office/drawing/2014/main" id="{709FD6D8-95DD-EB14-D563-6E37BAE5E5CD}"/>
              </a:ext>
            </a:extLst>
          </p:cNvPr>
          <p:cNvSpPr>
            <a:spLocks noGrp="1"/>
          </p:cNvSpPr>
          <p:nvPr>
            <p:ph idx="1"/>
          </p:nvPr>
        </p:nvSpPr>
        <p:spPr>
          <a:xfrm>
            <a:off x="649662" y="2487869"/>
            <a:ext cx="6105827" cy="531067"/>
          </a:xfrm>
        </p:spPr>
        <p:txBody>
          <a:bodyPr vert="horz" lIns="91440" tIns="45720" rIns="91440" bIns="45720" rtlCol="0" anchor="t">
            <a:normAutofit/>
          </a:bodyPr>
          <a:lstStyle/>
          <a:p>
            <a:r>
              <a:rPr lang="en-US" kern="1200">
                <a:solidFill>
                  <a:schemeClr val="tx1"/>
                </a:solidFill>
                <a:latin typeface="+mn-lt"/>
                <a:ea typeface="+mn-ea"/>
                <a:cs typeface="Calibri"/>
              </a:rPr>
              <a:t>Y</a:t>
            </a:r>
            <a:r>
              <a:rPr lang="en-US" kern="1200" baseline="-25000">
                <a:solidFill>
                  <a:schemeClr val="tx1"/>
                </a:solidFill>
                <a:latin typeface="+mn-lt"/>
                <a:ea typeface="+mn-ea"/>
                <a:cs typeface="Calibri"/>
              </a:rPr>
              <a:t>3</a:t>
            </a:r>
            <a:r>
              <a:rPr lang="en-US" kern="1200">
                <a:solidFill>
                  <a:schemeClr val="tx1"/>
                </a:solidFill>
                <a:latin typeface="+mn-lt"/>
                <a:ea typeface="+mn-ea"/>
                <a:cs typeface="Calibri"/>
              </a:rPr>
              <a:t>: Outcome for the attacker's 3rd dice</a:t>
            </a:r>
            <a:endParaRPr lang="en-US" baseline="-25000" dirty="0"/>
          </a:p>
        </p:txBody>
      </p:sp>
      <p:sp>
        <p:nvSpPr>
          <p:cNvPr id="4" name="TextBox 3">
            <a:extLst>
              <a:ext uri="{FF2B5EF4-FFF2-40B4-BE49-F238E27FC236}">
                <a16:creationId xmlns:a16="http://schemas.microsoft.com/office/drawing/2014/main" id="{06BECDCF-E849-9AD6-D450-157B17784346}"/>
              </a:ext>
            </a:extLst>
          </p:cNvPr>
          <p:cNvSpPr txBox="1"/>
          <p:nvPr/>
        </p:nvSpPr>
        <p:spPr>
          <a:xfrm>
            <a:off x="644056" y="3352494"/>
            <a:ext cx="3462961" cy="204671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spcAft>
                <a:spcPts val="600"/>
              </a:spcAft>
            </a:pPr>
            <a:r>
              <a:rPr lang="en-US" sz="2800" kern="1200">
                <a:solidFill>
                  <a:schemeClr val="tx1"/>
                </a:solidFill>
                <a:latin typeface="+mn-lt"/>
                <a:ea typeface="+mn-ea"/>
                <a:cs typeface="Calibri"/>
              </a:rPr>
              <a:t>Y</a:t>
            </a:r>
            <a:r>
              <a:rPr lang="en-US" sz="2800" kern="1200" baseline="-25000">
                <a:solidFill>
                  <a:schemeClr val="tx1"/>
                </a:solidFill>
                <a:latin typeface="+mn-lt"/>
                <a:ea typeface="+mn-ea"/>
                <a:cs typeface="Calibri"/>
              </a:rPr>
              <a:t>1</a:t>
            </a:r>
            <a:r>
              <a:rPr lang="en-US" sz="2800" kern="1200">
                <a:solidFill>
                  <a:schemeClr val="tx1"/>
                </a:solidFill>
                <a:latin typeface="+mn-lt"/>
                <a:ea typeface="+mn-ea"/>
                <a:cs typeface="Calibri"/>
              </a:rPr>
              <a:t> = Y</a:t>
            </a:r>
            <a:r>
              <a:rPr lang="en-US" sz="2800" kern="1200" baseline="-25000">
                <a:solidFill>
                  <a:schemeClr val="tx1"/>
                </a:solidFill>
                <a:latin typeface="+mn-lt"/>
                <a:ea typeface="+mn-ea"/>
                <a:cs typeface="Calibri"/>
              </a:rPr>
              <a:t>2</a:t>
            </a:r>
            <a:r>
              <a:rPr lang="en-US" sz="2800" kern="1200">
                <a:solidFill>
                  <a:schemeClr val="tx1"/>
                </a:solidFill>
                <a:latin typeface="+mn-lt"/>
                <a:ea typeface="+mn-ea"/>
                <a:cs typeface="Calibri"/>
              </a:rPr>
              <a:t> = Y</a:t>
            </a:r>
            <a:r>
              <a:rPr lang="en-US" sz="2800" kern="1200" baseline="-25000">
                <a:solidFill>
                  <a:schemeClr val="tx1"/>
                </a:solidFill>
                <a:latin typeface="+mn-lt"/>
                <a:ea typeface="+mn-ea"/>
                <a:cs typeface="Calibri"/>
              </a:rPr>
              <a:t>3</a:t>
            </a:r>
            <a:r>
              <a:rPr lang="en-US" sz="2800" kern="1200">
                <a:solidFill>
                  <a:schemeClr val="tx1"/>
                </a:solidFill>
                <a:latin typeface="+mn-lt"/>
                <a:ea typeface="+mn-ea"/>
                <a:cs typeface="Calibri"/>
              </a:rPr>
              <a:t>: 1/216</a:t>
            </a:r>
          </a:p>
          <a:p>
            <a:pPr>
              <a:spcAft>
                <a:spcPts val="600"/>
              </a:spcAft>
            </a:pPr>
            <a:r>
              <a:rPr lang="en-US" sz="2800" kern="1200">
                <a:solidFill>
                  <a:schemeClr val="tx1"/>
                </a:solidFill>
                <a:latin typeface="+mn-lt"/>
                <a:ea typeface="+mn-ea"/>
                <a:cs typeface="Calibri"/>
              </a:rPr>
              <a:t>Y</a:t>
            </a:r>
            <a:r>
              <a:rPr lang="en-US" sz="1900" kern="1200">
                <a:solidFill>
                  <a:schemeClr val="tx1"/>
                </a:solidFill>
                <a:latin typeface="+mn-lt"/>
                <a:ea typeface="+mn-ea"/>
                <a:cs typeface="Calibri"/>
              </a:rPr>
              <a:t>1</a:t>
            </a:r>
            <a:r>
              <a:rPr lang="en-US" sz="2800" kern="1200">
                <a:solidFill>
                  <a:schemeClr val="tx1"/>
                </a:solidFill>
                <a:latin typeface="+mn-lt"/>
                <a:ea typeface="+mn-ea"/>
                <a:cs typeface="Calibri"/>
              </a:rPr>
              <a:t> = Y</a:t>
            </a:r>
            <a:r>
              <a:rPr lang="en-US" sz="2800" kern="1200" baseline="-25000">
                <a:solidFill>
                  <a:schemeClr val="tx1"/>
                </a:solidFill>
                <a:latin typeface="+mn-lt"/>
                <a:ea typeface="+mn-ea"/>
                <a:cs typeface="Calibri"/>
              </a:rPr>
              <a:t>2</a:t>
            </a:r>
            <a:r>
              <a:rPr lang="en-US" sz="2800" kern="1200">
                <a:solidFill>
                  <a:schemeClr val="tx1"/>
                </a:solidFill>
                <a:latin typeface="+mn-lt"/>
                <a:ea typeface="+mn-ea"/>
                <a:cs typeface="Calibri"/>
              </a:rPr>
              <a:t> &gt; Y</a:t>
            </a:r>
            <a:r>
              <a:rPr lang="en-US" sz="2800" kern="1200" baseline="-25000">
                <a:solidFill>
                  <a:schemeClr val="tx1"/>
                </a:solidFill>
                <a:latin typeface="+mn-lt"/>
                <a:ea typeface="+mn-ea"/>
                <a:cs typeface="Calibri"/>
              </a:rPr>
              <a:t>3</a:t>
            </a:r>
            <a:r>
              <a:rPr lang="en-US" sz="2800" kern="1200">
                <a:solidFill>
                  <a:schemeClr val="tx1"/>
                </a:solidFill>
                <a:latin typeface="+mn-lt"/>
                <a:ea typeface="+mn-ea"/>
                <a:cs typeface="Calibri"/>
              </a:rPr>
              <a:t>: 3/216 </a:t>
            </a:r>
          </a:p>
          <a:p>
            <a:pPr>
              <a:spcAft>
                <a:spcPts val="600"/>
              </a:spcAft>
            </a:pPr>
            <a:r>
              <a:rPr lang="en-US" sz="2800" kern="1200">
                <a:solidFill>
                  <a:schemeClr val="tx1"/>
                </a:solidFill>
                <a:latin typeface="+mn-lt"/>
                <a:ea typeface="+mn-ea"/>
                <a:cs typeface="Calibri"/>
              </a:rPr>
              <a:t>Y</a:t>
            </a:r>
            <a:r>
              <a:rPr lang="en-US" sz="1900" kern="1200">
                <a:solidFill>
                  <a:schemeClr val="tx1"/>
                </a:solidFill>
                <a:latin typeface="+mn-lt"/>
                <a:ea typeface="+mn-ea"/>
                <a:cs typeface="Calibri"/>
              </a:rPr>
              <a:t>1</a:t>
            </a:r>
            <a:r>
              <a:rPr lang="en-US" sz="2800" kern="1200">
                <a:solidFill>
                  <a:schemeClr val="tx1"/>
                </a:solidFill>
                <a:latin typeface="+mn-lt"/>
                <a:ea typeface="+mn-ea"/>
                <a:cs typeface="Calibri"/>
              </a:rPr>
              <a:t> &gt; Y</a:t>
            </a:r>
            <a:r>
              <a:rPr lang="en-US" sz="1900" kern="1200">
                <a:solidFill>
                  <a:schemeClr val="tx1"/>
                </a:solidFill>
                <a:latin typeface="+mn-lt"/>
                <a:ea typeface="+mn-ea"/>
                <a:cs typeface="Calibri"/>
              </a:rPr>
              <a:t>2</a:t>
            </a:r>
            <a:r>
              <a:rPr lang="en-US" sz="2800" kern="1200">
                <a:solidFill>
                  <a:schemeClr val="tx1"/>
                </a:solidFill>
                <a:latin typeface="+mn-lt"/>
                <a:ea typeface="+mn-ea"/>
                <a:cs typeface="Calibri"/>
              </a:rPr>
              <a:t> = Y</a:t>
            </a:r>
            <a:r>
              <a:rPr lang="en-US" sz="2800" kern="1200" baseline="-25000">
                <a:solidFill>
                  <a:schemeClr val="tx1"/>
                </a:solidFill>
                <a:latin typeface="+mn-lt"/>
                <a:ea typeface="+mn-ea"/>
                <a:cs typeface="Calibri"/>
              </a:rPr>
              <a:t>3</a:t>
            </a:r>
            <a:r>
              <a:rPr lang="en-US" sz="2800" kern="1200">
                <a:solidFill>
                  <a:schemeClr val="tx1"/>
                </a:solidFill>
                <a:latin typeface="+mn-lt"/>
                <a:ea typeface="+mn-ea"/>
                <a:cs typeface="Calibri"/>
              </a:rPr>
              <a:t>: 3/216</a:t>
            </a:r>
            <a:endParaRPr lang="en-US" sz="2800" kern="1200" baseline="-25000">
              <a:solidFill>
                <a:schemeClr val="tx1"/>
              </a:solidFill>
              <a:latin typeface="+mn-lt"/>
              <a:ea typeface="+mn-ea"/>
              <a:cs typeface="Calibri"/>
            </a:endParaRPr>
          </a:p>
          <a:p>
            <a:pPr>
              <a:spcAft>
                <a:spcPts val="600"/>
              </a:spcAft>
            </a:pPr>
            <a:r>
              <a:rPr lang="en-US" sz="2800" kern="1200">
                <a:solidFill>
                  <a:schemeClr val="tx1"/>
                </a:solidFill>
                <a:latin typeface="+mn-lt"/>
                <a:ea typeface="+mn-ea"/>
                <a:cs typeface="Calibri"/>
              </a:rPr>
              <a:t>Y</a:t>
            </a:r>
            <a:r>
              <a:rPr lang="en-US" sz="1900" kern="1200">
                <a:solidFill>
                  <a:schemeClr val="tx1"/>
                </a:solidFill>
                <a:latin typeface="+mn-lt"/>
                <a:ea typeface="+mn-ea"/>
                <a:cs typeface="Calibri"/>
              </a:rPr>
              <a:t>1</a:t>
            </a:r>
            <a:r>
              <a:rPr lang="en-US" sz="2800" kern="1200">
                <a:solidFill>
                  <a:schemeClr val="tx1"/>
                </a:solidFill>
                <a:latin typeface="+mn-lt"/>
                <a:ea typeface="+mn-ea"/>
                <a:cs typeface="Calibri"/>
              </a:rPr>
              <a:t> &gt; Y</a:t>
            </a:r>
            <a:r>
              <a:rPr lang="en-US" sz="1900" kern="1200">
                <a:solidFill>
                  <a:schemeClr val="tx1"/>
                </a:solidFill>
                <a:latin typeface="+mn-lt"/>
                <a:ea typeface="+mn-ea"/>
                <a:cs typeface="Calibri"/>
              </a:rPr>
              <a:t>2</a:t>
            </a:r>
            <a:r>
              <a:rPr lang="en-US" sz="2800" kern="1200">
                <a:solidFill>
                  <a:schemeClr val="tx1"/>
                </a:solidFill>
                <a:latin typeface="+mn-lt"/>
                <a:ea typeface="+mn-ea"/>
                <a:cs typeface="Calibri"/>
              </a:rPr>
              <a:t> &gt; Y</a:t>
            </a:r>
            <a:r>
              <a:rPr lang="en-US" sz="2800" kern="1200" baseline="-25000">
                <a:solidFill>
                  <a:schemeClr val="tx1"/>
                </a:solidFill>
                <a:latin typeface="+mn-lt"/>
                <a:ea typeface="+mn-ea"/>
                <a:cs typeface="Calibri"/>
              </a:rPr>
              <a:t>3</a:t>
            </a:r>
            <a:r>
              <a:rPr lang="en-US" sz="2800" kern="1200">
                <a:solidFill>
                  <a:schemeClr val="tx1"/>
                </a:solidFill>
                <a:latin typeface="+mn-lt"/>
                <a:ea typeface="+mn-ea"/>
                <a:cs typeface="Calibri"/>
              </a:rPr>
              <a:t>: 6/216</a:t>
            </a:r>
            <a:endParaRPr lang="en-US" sz="2800" baseline="-25000">
              <a:cs typeface="Calibri"/>
            </a:endParaRPr>
          </a:p>
        </p:txBody>
      </p:sp>
      <p:sp>
        <p:nvSpPr>
          <p:cNvPr id="5" name="TextBox 4">
            <a:extLst>
              <a:ext uri="{FF2B5EF4-FFF2-40B4-BE49-F238E27FC236}">
                <a16:creationId xmlns:a16="http://schemas.microsoft.com/office/drawing/2014/main" id="{E1217689-7C90-DA35-2EC4-CA3A515D0E1A}"/>
              </a:ext>
            </a:extLst>
          </p:cNvPr>
          <p:cNvSpPr txBox="1"/>
          <p:nvPr/>
        </p:nvSpPr>
        <p:spPr>
          <a:xfrm>
            <a:off x="5213881" y="3355644"/>
            <a:ext cx="6358004" cy="278537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spcAft>
                <a:spcPts val="600"/>
              </a:spcAft>
            </a:pPr>
            <a:r>
              <a:rPr lang="en-US" sz="2000" kern="1200" dirty="0">
                <a:latin typeface="+mn-lt"/>
                <a:ea typeface="+mn-lt"/>
                <a:cs typeface="+mn-lt"/>
              </a:rPr>
              <a:t>Joint Distribution: (0 · 1/36 · ( 1/216 + 3/216 · (1 − 1)) + (1 · 1 36 · ( 1/216 + 3/216 · (2 − 1)) + (2 · 1/36 · ( 1/216 + 3/216 · (3 − 1)) + (3 · 1/36 · ( 1/216 + 3/216 · (4 − 1)) + (4 · 1/36 · ( 1/216 + 3/216 · (5 − 1)) + (5 · 1/36 · ( 1/216 + 3/216 · (6 − 1)) = 0.0231</a:t>
            </a:r>
          </a:p>
          <a:p>
            <a:pPr>
              <a:spcAft>
                <a:spcPts val="600"/>
              </a:spcAft>
            </a:pPr>
            <a:r>
              <a:rPr lang="en-US" sz="2000" kern="1200" dirty="0">
                <a:highlight>
                  <a:srgbClr val="FFFF00"/>
                </a:highlight>
                <a:latin typeface="+mn-lt"/>
                <a:ea typeface="+mn-ea"/>
                <a:cs typeface="Calibri" panose="020F0502020204030204"/>
              </a:rPr>
              <a:t>P(Y</a:t>
            </a:r>
            <a:r>
              <a:rPr lang="en-US" sz="1300" kern="1200" dirty="0">
                <a:highlight>
                  <a:srgbClr val="FFFF00"/>
                </a:highlight>
                <a:latin typeface="+mn-lt"/>
                <a:ea typeface="+mn-ea"/>
                <a:cs typeface="Calibri" panose="020F0502020204030204"/>
              </a:rPr>
              <a:t>1</a:t>
            </a:r>
            <a:r>
              <a:rPr lang="en-US" sz="2000" kern="1200" baseline="-25000" dirty="0">
                <a:highlight>
                  <a:srgbClr val="FFFF00"/>
                </a:highlight>
                <a:latin typeface="+mn-lt"/>
                <a:ea typeface="+mn-ea"/>
                <a:cs typeface="Calibri" panose="020F0502020204030204"/>
              </a:rPr>
              <a:t> </a:t>
            </a:r>
            <a:r>
              <a:rPr lang="en-US" sz="2000" kern="1200" dirty="0">
                <a:highlight>
                  <a:srgbClr val="FFFF00"/>
                </a:highlight>
                <a:latin typeface="+mn-lt"/>
                <a:ea typeface="+mn-ea"/>
                <a:cs typeface="Calibri" panose="020F0502020204030204"/>
              </a:rPr>
              <a:t>&gt; Z</a:t>
            </a:r>
            <a:r>
              <a:rPr lang="en-US" sz="1300" kern="1200" dirty="0">
                <a:highlight>
                  <a:srgbClr val="FFFF00"/>
                </a:highlight>
                <a:latin typeface="+mn-lt"/>
                <a:ea typeface="+mn-ea"/>
                <a:cs typeface="Calibri" panose="020F0502020204030204"/>
              </a:rPr>
              <a:t>1</a:t>
            </a:r>
            <a:r>
              <a:rPr lang="en-US" sz="2000" kern="1200" dirty="0">
                <a:highlight>
                  <a:srgbClr val="FFFF00"/>
                </a:highlight>
                <a:latin typeface="+mn-lt"/>
                <a:ea typeface="+mn-ea"/>
                <a:cs typeface="Calibri" panose="020F0502020204030204"/>
              </a:rPr>
              <a:t> and Y</a:t>
            </a:r>
            <a:r>
              <a:rPr lang="en-US" sz="1300" kern="1200" dirty="0">
                <a:highlight>
                  <a:srgbClr val="FFFF00"/>
                </a:highlight>
                <a:latin typeface="+mn-lt"/>
                <a:ea typeface="+mn-ea"/>
                <a:cs typeface="Calibri" panose="020F0502020204030204"/>
              </a:rPr>
              <a:t>2</a:t>
            </a:r>
            <a:r>
              <a:rPr lang="en-US" sz="2000" kern="1200" dirty="0">
                <a:highlight>
                  <a:srgbClr val="FFFF00"/>
                </a:highlight>
                <a:latin typeface="+mn-lt"/>
                <a:ea typeface="+mn-ea"/>
                <a:cs typeface="Calibri" panose="020F0502020204030204"/>
              </a:rPr>
              <a:t> &gt; Z</a:t>
            </a:r>
            <a:r>
              <a:rPr lang="en-US" sz="1300" kern="1200" dirty="0">
                <a:highlight>
                  <a:srgbClr val="FFFF00"/>
                </a:highlight>
                <a:latin typeface="+mn-lt"/>
                <a:ea typeface="+mn-ea"/>
                <a:cs typeface="Calibri" panose="020F0502020204030204"/>
              </a:rPr>
              <a:t>2</a:t>
            </a:r>
            <a:r>
              <a:rPr lang="en-US" sz="2000" kern="1200" dirty="0">
                <a:highlight>
                  <a:srgbClr val="FFFF00"/>
                </a:highlight>
                <a:latin typeface="+mn-lt"/>
                <a:ea typeface="+mn-ea"/>
                <a:cs typeface="Calibri" panose="020F0502020204030204"/>
              </a:rPr>
              <a:t>) =</a:t>
            </a:r>
            <a:r>
              <a:rPr lang="en-US" sz="2000" kern="1200" dirty="0">
                <a:highlight>
                  <a:srgbClr val="FFFF00"/>
                </a:highlight>
                <a:latin typeface="+mn-lt"/>
                <a:ea typeface="+mn-lt"/>
                <a:cs typeface="+mn-lt"/>
              </a:rPr>
              <a:t> 0.3717</a:t>
            </a:r>
            <a:endParaRPr lang="en-US" sz="1800" kern="1200" dirty="0">
              <a:highlight>
                <a:srgbClr val="FFFF00"/>
              </a:highlight>
              <a:latin typeface="+mn-lt"/>
              <a:ea typeface="+mn-ea"/>
              <a:cs typeface="+mn-cs"/>
            </a:endParaRPr>
          </a:p>
          <a:p>
            <a:pPr>
              <a:spcAft>
                <a:spcPts val="600"/>
              </a:spcAft>
            </a:pPr>
            <a:r>
              <a:rPr lang="en-US" sz="2000" kern="1200" dirty="0">
                <a:latin typeface="+mn-lt"/>
                <a:ea typeface="+mn-ea"/>
                <a:cs typeface="Calibri" panose="020F0502020204030204"/>
              </a:rPr>
              <a:t>P(Y</a:t>
            </a:r>
            <a:r>
              <a:rPr lang="en-US" sz="1300" kern="1200" dirty="0">
                <a:latin typeface="+mn-lt"/>
                <a:ea typeface="+mn-ea"/>
                <a:cs typeface="Calibri" panose="020F0502020204030204"/>
              </a:rPr>
              <a:t>1</a:t>
            </a:r>
            <a:r>
              <a:rPr lang="en-US" sz="1300" kern="1200" baseline="-25000" dirty="0">
                <a:latin typeface="+mn-lt"/>
                <a:ea typeface="+mn-ea"/>
                <a:cs typeface="Calibri" panose="020F0502020204030204"/>
              </a:rPr>
              <a:t>  </a:t>
            </a:r>
            <a:r>
              <a:rPr lang="en-US" sz="2000" kern="1200" dirty="0">
                <a:latin typeface="+mn-lt"/>
                <a:ea typeface="+mn-ea"/>
                <a:cs typeface="Calibri" panose="020F0502020204030204"/>
              </a:rPr>
              <a:t>&lt;= Z</a:t>
            </a:r>
            <a:r>
              <a:rPr lang="en-US" sz="1300" kern="1200" dirty="0">
                <a:latin typeface="+mn-lt"/>
                <a:ea typeface="+mn-ea"/>
                <a:cs typeface="Calibri" panose="020F0502020204030204"/>
              </a:rPr>
              <a:t>1</a:t>
            </a:r>
            <a:r>
              <a:rPr lang="en-US" sz="2000" kern="1200" dirty="0">
                <a:latin typeface="+mn-lt"/>
                <a:ea typeface="+mn-ea"/>
                <a:cs typeface="Calibri" panose="020F0502020204030204"/>
              </a:rPr>
              <a:t> and Y</a:t>
            </a:r>
            <a:r>
              <a:rPr lang="en-US" sz="1300" kern="1200" dirty="0">
                <a:latin typeface="+mn-lt"/>
                <a:ea typeface="+mn-ea"/>
                <a:cs typeface="Calibri" panose="020F0502020204030204"/>
              </a:rPr>
              <a:t>2</a:t>
            </a:r>
            <a:r>
              <a:rPr lang="en-US" sz="2000" kern="1200" dirty="0">
                <a:latin typeface="+mn-lt"/>
                <a:ea typeface="+mn-ea"/>
                <a:cs typeface="Calibri" panose="020F0502020204030204"/>
              </a:rPr>
              <a:t> &lt;= Z</a:t>
            </a:r>
            <a:r>
              <a:rPr lang="en-US" sz="1300" kern="1200" dirty="0">
                <a:latin typeface="+mn-lt"/>
                <a:ea typeface="+mn-ea"/>
                <a:cs typeface="Calibri" panose="020F0502020204030204"/>
              </a:rPr>
              <a:t>2</a:t>
            </a:r>
            <a:r>
              <a:rPr lang="en-US" sz="2000" kern="1200" dirty="0">
                <a:latin typeface="+mn-lt"/>
                <a:ea typeface="+mn-ea"/>
                <a:cs typeface="Calibri" panose="020F0502020204030204"/>
              </a:rPr>
              <a:t>) </a:t>
            </a:r>
            <a:r>
              <a:rPr lang="en-US" sz="2000" kern="1200" dirty="0">
                <a:latin typeface="+mn-lt"/>
                <a:ea typeface="+mn-lt"/>
                <a:cs typeface="+mn-lt"/>
              </a:rPr>
              <a:t>= 0.2926</a:t>
            </a:r>
            <a:endParaRPr lang="en-US" sz="1800" kern="1200" dirty="0">
              <a:latin typeface="+mn-lt"/>
              <a:ea typeface="+mn-ea"/>
              <a:cs typeface="+mn-cs"/>
            </a:endParaRPr>
          </a:p>
          <a:p>
            <a:pPr>
              <a:spcAft>
                <a:spcPts val="600"/>
              </a:spcAft>
            </a:pPr>
            <a:r>
              <a:rPr lang="en-US" sz="2000" kern="1200" dirty="0">
                <a:latin typeface="+mn-lt"/>
                <a:ea typeface="+mn-ea"/>
                <a:cs typeface="Calibri" panose="020F0502020204030204"/>
              </a:rPr>
              <a:t>P(Y</a:t>
            </a:r>
            <a:r>
              <a:rPr lang="en-US" sz="1300" kern="1200" dirty="0">
                <a:latin typeface="+mn-lt"/>
                <a:ea typeface="+mn-ea"/>
                <a:cs typeface="Calibri" panose="020F0502020204030204"/>
              </a:rPr>
              <a:t>1</a:t>
            </a:r>
            <a:r>
              <a:rPr lang="en-US" sz="900" kern="1200" baseline="-25000" dirty="0">
                <a:latin typeface="+mn-lt"/>
                <a:ea typeface="+mn-ea"/>
                <a:cs typeface="Calibri" panose="020F0502020204030204"/>
              </a:rPr>
              <a:t>  </a:t>
            </a:r>
            <a:r>
              <a:rPr lang="en-US" sz="2000" kern="1200" dirty="0">
                <a:latin typeface="+mn-lt"/>
                <a:ea typeface="+mn-ea"/>
                <a:cs typeface="Calibri" panose="020F0502020204030204"/>
              </a:rPr>
              <a:t>&lt;= Z</a:t>
            </a:r>
            <a:r>
              <a:rPr lang="en-US" sz="1300" kern="1200" dirty="0">
                <a:latin typeface="+mn-lt"/>
                <a:ea typeface="+mn-ea"/>
                <a:cs typeface="Calibri" panose="020F0502020204030204"/>
              </a:rPr>
              <a:t>1</a:t>
            </a:r>
            <a:r>
              <a:rPr lang="en-US" sz="2000" kern="1200" dirty="0">
                <a:latin typeface="+mn-lt"/>
                <a:ea typeface="+mn-ea"/>
                <a:cs typeface="Calibri" panose="020F0502020204030204"/>
              </a:rPr>
              <a:t> and Y</a:t>
            </a:r>
            <a:r>
              <a:rPr lang="en-US" sz="1300" kern="1200" dirty="0">
                <a:latin typeface="+mn-lt"/>
                <a:ea typeface="+mn-ea"/>
                <a:cs typeface="Calibri" panose="020F0502020204030204"/>
              </a:rPr>
              <a:t>2</a:t>
            </a:r>
            <a:r>
              <a:rPr lang="en-US" sz="2000" kern="1200" dirty="0">
                <a:latin typeface="+mn-lt"/>
                <a:ea typeface="+mn-ea"/>
                <a:cs typeface="Calibri" panose="020F0502020204030204"/>
              </a:rPr>
              <a:t> &gt; Z</a:t>
            </a:r>
            <a:r>
              <a:rPr lang="en-US" sz="1300" kern="1200" dirty="0">
                <a:latin typeface="+mn-lt"/>
                <a:ea typeface="+mn-ea"/>
                <a:cs typeface="Calibri" panose="020F0502020204030204"/>
              </a:rPr>
              <a:t>2</a:t>
            </a:r>
            <a:r>
              <a:rPr lang="en-US" sz="2000" kern="1200" dirty="0">
                <a:latin typeface="+mn-lt"/>
                <a:ea typeface="+mn-ea"/>
                <a:cs typeface="Calibri" panose="020F0502020204030204"/>
              </a:rPr>
              <a:t>) </a:t>
            </a:r>
            <a:r>
              <a:rPr lang="en-US" sz="2000" kern="1200" dirty="0">
                <a:latin typeface="+mn-lt"/>
                <a:ea typeface="+mn-lt"/>
                <a:cs typeface="+mn-lt"/>
              </a:rPr>
              <a:t>= 0.3357</a:t>
            </a:r>
            <a:endParaRPr lang="en-US" sz="2000" dirty="0">
              <a:cs typeface="Calibri"/>
            </a:endParaRPr>
          </a:p>
        </p:txBody>
      </p:sp>
    </p:spTree>
    <p:extLst>
      <p:ext uri="{BB962C8B-B14F-4D97-AF65-F5344CB8AC3E}">
        <p14:creationId xmlns:p14="http://schemas.microsoft.com/office/powerpoint/2010/main" val="331728950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9422E114-6643-78DA-2BAD-C0219A433A92}"/>
              </a:ext>
            </a:extLst>
          </p:cNvPr>
          <p:cNvPicPr>
            <a:picLocks noChangeAspect="1"/>
          </p:cNvPicPr>
          <p:nvPr/>
        </p:nvPicPr>
        <p:blipFill rotWithShape="1">
          <a:blip r:embed="rId2">
            <a:duotone>
              <a:schemeClr val="bg2">
                <a:shade val="45000"/>
                <a:satMod val="135000"/>
              </a:schemeClr>
              <a:prstClr val="white"/>
            </a:duotone>
          </a:blip>
          <a:srcRect t="22996" r="9085" b="-7"/>
          <a:stretch/>
        </p:blipFill>
        <p:spPr>
          <a:xfrm>
            <a:off x="20" y="10"/>
            <a:ext cx="12191980" cy="6857990"/>
          </a:xfrm>
          <a:prstGeom prst="rect">
            <a:avLst/>
          </a:prstGeom>
        </p:spPr>
      </p:pic>
      <p:sp>
        <p:nvSpPr>
          <p:cNvPr id="10" name="Rectangle 9">
            <a:extLst>
              <a:ext uri="{FF2B5EF4-FFF2-40B4-BE49-F238E27FC236}">
                <a16:creationId xmlns:a16="http://schemas.microsoft.com/office/drawing/2014/main" id="{B50AB553-2A96-4A92-96F2-93548E09695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gradFill>
            <a:gsLst>
              <a:gs pos="10000">
                <a:schemeClr val="bg2">
                  <a:alpha val="68000"/>
                </a:schemeClr>
              </a:gs>
              <a:gs pos="85000">
                <a:schemeClr val="bg2">
                  <a:alpha val="97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689681C3-9788-872E-CE35-248BDCB687C2}"/>
              </a:ext>
            </a:extLst>
          </p:cNvPr>
          <p:cNvSpPr>
            <a:spLocks noGrp="1"/>
          </p:cNvSpPr>
          <p:nvPr>
            <p:ph type="title"/>
          </p:nvPr>
        </p:nvSpPr>
        <p:spPr>
          <a:xfrm>
            <a:off x="838200" y="365125"/>
            <a:ext cx="10515600" cy="1325563"/>
          </a:xfrm>
        </p:spPr>
        <p:txBody>
          <a:bodyPr>
            <a:normAutofit/>
          </a:bodyPr>
          <a:lstStyle/>
          <a:p>
            <a:r>
              <a:rPr lang="en-US" dirty="0">
                <a:cs typeface="Calibri Light"/>
              </a:rPr>
              <a:t>Future Work</a:t>
            </a:r>
            <a:endParaRPr lang="en-US" dirty="0"/>
          </a:p>
        </p:txBody>
      </p:sp>
      <p:graphicFrame>
        <p:nvGraphicFramePr>
          <p:cNvPr id="5" name="Content Placeholder 2">
            <a:extLst>
              <a:ext uri="{FF2B5EF4-FFF2-40B4-BE49-F238E27FC236}">
                <a16:creationId xmlns:a16="http://schemas.microsoft.com/office/drawing/2014/main" id="{E1D25201-59F1-3E78-9BC7-87D639835C8B}"/>
              </a:ext>
            </a:extLst>
          </p:cNvPr>
          <p:cNvGraphicFramePr>
            <a:graphicFrameLocks noGrp="1"/>
          </p:cNvGraphicFramePr>
          <p:nvPr>
            <p:ph idx="1"/>
            <p:extLst>
              <p:ext uri="{D42A27DB-BD31-4B8C-83A1-F6EECF244321}">
                <p14:modId xmlns:p14="http://schemas.microsoft.com/office/powerpoint/2010/main" val="90604628"/>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933432137"/>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896</Words>
  <Application>Microsoft Office PowerPoint</Application>
  <PresentationFormat>Widescreen</PresentationFormat>
  <Paragraphs>67</Paragraphs>
  <Slides>10</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10</vt:i4>
      </vt:variant>
    </vt:vector>
  </HeadingPairs>
  <TitlesOfParts>
    <vt:vector size="14" baseType="lpstr">
      <vt:lpstr>Arial</vt:lpstr>
      <vt:lpstr>Calibri</vt:lpstr>
      <vt:lpstr>Calibri Light</vt:lpstr>
      <vt:lpstr>office theme</vt:lpstr>
      <vt:lpstr>In-Depth Look at the Game RISK</vt:lpstr>
      <vt:lpstr>Risk</vt:lpstr>
      <vt:lpstr>History</vt:lpstr>
      <vt:lpstr>Definitions</vt:lpstr>
      <vt:lpstr>Game Mechanics</vt:lpstr>
      <vt:lpstr>Possible Outcomes</vt:lpstr>
      <vt:lpstr>Conclusion for 2 Attacking Dice</vt:lpstr>
      <vt:lpstr>Why You Should Attack</vt:lpstr>
      <vt:lpstr>Future Work</vt:lpstr>
      <vt:lpstr>Selected References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
  <cp:lastModifiedBy>Riley, Doug A.</cp:lastModifiedBy>
  <cp:revision>662</cp:revision>
  <dcterms:created xsi:type="dcterms:W3CDTF">2023-10-11T10:07:38Z</dcterms:created>
  <dcterms:modified xsi:type="dcterms:W3CDTF">2023-10-12T17:12:22Z</dcterms:modified>
</cp:coreProperties>
</file>