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EBB008-2BC5-8FEE-A32F-5CCFB7DE79B7}" v="1934" dt="2023-10-11T20:29:32.813"/>
    <p1510:client id="{8067E71F-84E5-4728-BB13-4BB8624FE613}" v="23" dt="2023-10-10T02:09:14.2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2840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06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3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7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64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1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64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6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4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4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5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68" r:id="rId6"/>
    <p:sldLayoutId id="2147483764" r:id="rId7"/>
    <p:sldLayoutId id="2147483765" r:id="rId8"/>
    <p:sldLayoutId id="2147483766" r:id="rId9"/>
    <p:sldLayoutId id="2147483767" r:id="rId10"/>
    <p:sldLayoutId id="21474837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DA4374D-F270-4C02-88D7-B751FD9BD6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1ACA2EA0-FFD3-42EC-9406-B595015ED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F2C1F9-6FAC-028A-2012-63E163755D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24891" r="-2" b="108"/>
          <a:stretch/>
        </p:blipFill>
        <p:spPr>
          <a:xfrm>
            <a:off x="20" y="10"/>
            <a:ext cx="12191979" cy="68579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5288BCE-665C-472A-8C43-664BCFA31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8762" y="1247775"/>
            <a:ext cx="9144000" cy="3007447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4988" y="1442172"/>
            <a:ext cx="8582025" cy="217732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7200" dirty="0"/>
              <a:t>Markov Chains and Traffic Analysis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6C57131-53A7-4C1A-BEA8-25F06A06A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7872" y="3912322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6988" y="3962400"/>
            <a:ext cx="7058025" cy="581025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Trey Kirksey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74313-D6AD-D16E-7ED4-EE27230D9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 of objects in R and </a:t>
            </a:r>
            <a:r>
              <a:rPr lang="en-US" dirty="0">
                <a:ea typeface="+mj-lt"/>
                <a:cs typeface="+mj-lt"/>
              </a:rPr>
              <a:t>Ψ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07227-5434-5D46-D475-88F0B309D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We can determine an objects observed position with the formulas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Where car X's position at time t is given by </a:t>
            </a:r>
            <a:r>
              <a:rPr lang="en-US" dirty="0" err="1"/>
              <a:t>Yt</a:t>
            </a:r>
            <a:r>
              <a:rPr lang="en-US" dirty="0"/>
              <a:t> only if we already know </a:t>
            </a:r>
            <a:r>
              <a:rPr lang="en-US" dirty="0" err="1"/>
              <a:t>Xt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392FD7FB-A79A-4734-5F64-A6851CD5FF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278" r="461" b="6726"/>
          <a:stretch/>
        </p:blipFill>
        <p:spPr>
          <a:xfrm>
            <a:off x="6672772" y="3213070"/>
            <a:ext cx="2848839" cy="1200901"/>
          </a:xfrm>
          <a:prstGeom prst="rect">
            <a:avLst/>
          </a:prstGeom>
        </p:spPr>
      </p:pic>
      <p:pic>
        <p:nvPicPr>
          <p:cNvPr id="6" name="Picture 5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A6601D0F-7136-6333-8C47-27FD415A2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955" y="3176080"/>
            <a:ext cx="2996769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000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13EDA-20BC-06A3-3274-350A5D81A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and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717F9-BF95-7184-4E35-9150E0047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Through Lemma 5 we know that </a:t>
            </a:r>
          </a:p>
          <a:p>
            <a:r>
              <a:rPr lang="en-US" dirty="0"/>
              <a:t>Thus we can conclude with Corollary 1 that </a:t>
            </a:r>
          </a:p>
          <a:p>
            <a:r>
              <a:rPr lang="en-US" dirty="0"/>
              <a:t>However this means that </a:t>
            </a:r>
            <a:r>
              <a:rPr lang="en-US" dirty="0">
                <a:ea typeface="+mn-lt"/>
                <a:cs typeface="+mn-lt"/>
              </a:rPr>
              <a:t>after a large number of steps, the oscillations of the car get so large that the probability of locating this car in some element of </a:t>
            </a:r>
            <a:r>
              <a:rPr lang="en-US" b="1" dirty="0">
                <a:ea typeface="+mn-lt"/>
                <a:cs typeface="+mn-lt"/>
              </a:rPr>
              <a:t>R</a:t>
            </a:r>
            <a:r>
              <a:rPr lang="en-US" dirty="0">
                <a:ea typeface="+mn-lt"/>
                <a:cs typeface="+mn-lt"/>
              </a:rPr>
              <a:t> is zero</a:t>
            </a:r>
          </a:p>
          <a:p>
            <a:r>
              <a:rPr lang="en-US" dirty="0"/>
              <a:t>Thus you can make a model to describe traffic, but as time -&gt; ∞ it is near impossible to locate this object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9AA0C3-0E05-D507-BF78-E993A2A53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436" y="2553070"/>
            <a:ext cx="1613147" cy="412812"/>
          </a:xfrm>
          <a:prstGeom prst="rect">
            <a:avLst/>
          </a:prstGeom>
        </p:spPr>
      </p:pic>
      <p:pic>
        <p:nvPicPr>
          <p:cNvPr id="6" name="Picture 5" descr="A black symbols with a white background&#10;&#10;Description automatically generated">
            <a:extLst>
              <a:ext uri="{FF2B5EF4-FFF2-40B4-BE49-F238E27FC236}">
                <a16:creationId xmlns:a16="http://schemas.microsoft.com/office/drawing/2014/main" id="{B959AB54-D3BB-A0DF-BB9E-BF53A13A8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5663" y="3043361"/>
            <a:ext cx="2743200" cy="46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407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64838-5C67-ABF8-7D70-606ABBFEB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FAECF-041C-D4CE-65CB-E8190DD04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 author made some small progress into analyzing this phenomenon with more than one car but describes that joint distributions of random variables would be necessary</a:t>
            </a:r>
          </a:p>
          <a:p>
            <a:r>
              <a:rPr lang="en-US" dirty="0"/>
              <a:t>What conclusions can be made to relate this info to how many lanes we build?</a:t>
            </a:r>
          </a:p>
          <a:p>
            <a:r>
              <a:rPr lang="en-US" dirty="0"/>
              <a:t>Can we do further research into making the results more realistic with more varying speeds?</a:t>
            </a:r>
          </a:p>
        </p:txBody>
      </p:sp>
    </p:spTree>
    <p:extLst>
      <p:ext uri="{BB962C8B-B14F-4D97-AF65-F5344CB8AC3E}">
        <p14:creationId xmlns:p14="http://schemas.microsoft.com/office/powerpoint/2010/main" val="2548975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4D397A-F5E7-81D1-74D8-4E30F7755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dirty="0"/>
              <a:t>References 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02360-CF2F-955F-1E6E-827270A61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 err="1">
                <a:latin typeface="Arial"/>
                <a:ea typeface="+mn-lt"/>
                <a:cs typeface="Arial"/>
              </a:rPr>
              <a:t>Indrei</a:t>
            </a:r>
            <a:r>
              <a:rPr lang="en-US" sz="2000" dirty="0">
                <a:latin typeface="Arial"/>
                <a:ea typeface="+mn-lt"/>
                <a:cs typeface="Arial"/>
              </a:rPr>
              <a:t>, Emanuel. </a:t>
            </a:r>
            <a:r>
              <a:rPr lang="en-US" sz="2000" i="1" dirty="0">
                <a:latin typeface="Arial"/>
                <a:ea typeface="+mn-lt"/>
                <a:cs typeface="Arial"/>
              </a:rPr>
              <a:t>Markov </a:t>
            </a:r>
            <a:r>
              <a:rPr lang="en-US" sz="2000" i="1" dirty="0" err="1">
                <a:latin typeface="Arial"/>
                <a:ea typeface="+mn-lt"/>
                <a:cs typeface="Arial"/>
              </a:rPr>
              <a:t>Chaines</a:t>
            </a:r>
            <a:r>
              <a:rPr lang="en-US" sz="2000" i="1" dirty="0">
                <a:latin typeface="Arial"/>
                <a:ea typeface="+mn-lt"/>
                <a:cs typeface="Arial"/>
              </a:rPr>
              <a:t> and Traffic Analysis - </a:t>
            </a:r>
            <a:r>
              <a:rPr lang="en-US" sz="2000" i="1" dirty="0" err="1">
                <a:latin typeface="Arial"/>
                <a:ea typeface="+mn-lt"/>
                <a:cs typeface="Arial"/>
              </a:rPr>
              <a:t>Scholar.Rose-Hulman.Edu</a:t>
            </a:r>
            <a:r>
              <a:rPr lang="en-US" sz="2000" dirty="0">
                <a:latin typeface="Arial"/>
                <a:ea typeface="+mn-lt"/>
                <a:cs typeface="Arial"/>
              </a:rPr>
              <a:t>, scholar.rose-hulman.edu/</a:t>
            </a:r>
            <a:r>
              <a:rPr lang="en-US" sz="2000" dirty="0" err="1">
                <a:latin typeface="Arial"/>
                <a:ea typeface="+mn-lt"/>
                <a:cs typeface="Arial"/>
              </a:rPr>
              <a:t>cgi</a:t>
            </a:r>
            <a:r>
              <a:rPr lang="en-US" sz="2000" dirty="0">
                <a:latin typeface="Arial"/>
                <a:ea typeface="+mn-lt"/>
                <a:cs typeface="Arial"/>
              </a:rPr>
              <a:t>/</a:t>
            </a:r>
            <a:r>
              <a:rPr lang="en-US" sz="2000" dirty="0" err="1">
                <a:latin typeface="Arial"/>
                <a:ea typeface="+mn-lt"/>
                <a:cs typeface="Arial"/>
              </a:rPr>
              <a:t>viewcontent.cgi?article</a:t>
            </a:r>
            <a:r>
              <a:rPr lang="en-US" sz="2000" dirty="0">
                <a:latin typeface="Arial"/>
                <a:ea typeface="+mn-lt"/>
                <a:cs typeface="Arial"/>
              </a:rPr>
              <a:t>=1187&amp;context=</a:t>
            </a:r>
            <a:r>
              <a:rPr lang="en-US" sz="2000" dirty="0" err="1">
                <a:latin typeface="Arial"/>
                <a:ea typeface="+mn-lt"/>
                <a:cs typeface="Arial"/>
              </a:rPr>
              <a:t>rhumj</a:t>
            </a:r>
            <a:r>
              <a:rPr lang="en-US" sz="2000" dirty="0">
                <a:latin typeface="Arial"/>
                <a:ea typeface="+mn-lt"/>
                <a:cs typeface="Arial"/>
              </a:rPr>
              <a:t>. Accessed 11 Oct. 2023. </a:t>
            </a:r>
          </a:p>
          <a:p>
            <a:endParaRPr lang="en-US" sz="2000">
              <a:ea typeface="+mn-lt"/>
              <a:cs typeface="+mn-lt"/>
            </a:endParaRPr>
          </a:p>
          <a:p>
            <a:r>
              <a:rPr lang="en-US" sz="2000" dirty="0">
                <a:ea typeface="+mn-lt"/>
                <a:cs typeface="+mn-lt"/>
              </a:rPr>
              <a:t>Sheldon M. Ross. Introduction to Probability Models. Eighth Edition. 2003: Academic Press.</a:t>
            </a:r>
            <a:endParaRPr lang="en-US" sz="2000" dirty="0"/>
          </a:p>
          <a:p>
            <a:pPr marL="0" indent="0">
              <a:buNone/>
            </a:pPr>
            <a:endParaRPr lang="en-US" sz="2000"/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761177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DCBE5-7A4D-A3BE-BCF5-205190818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Traffic Phenomenon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08419-149E-84EB-F52D-3A1CD9669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Arial"/>
                <a:ea typeface="+mn-lt"/>
                <a:cs typeface="Arial"/>
              </a:rPr>
              <a:t>Emanuel </a:t>
            </a:r>
            <a:r>
              <a:rPr lang="en-US" dirty="0" err="1">
                <a:latin typeface="Arial"/>
                <a:ea typeface="+mn-lt"/>
                <a:cs typeface="Arial"/>
              </a:rPr>
              <a:t>Indrei</a:t>
            </a:r>
            <a:r>
              <a:rPr lang="en-US" dirty="0">
                <a:latin typeface="Arial"/>
                <a:ea typeface="+mn-lt"/>
                <a:cs typeface="Arial"/>
              </a:rPr>
              <a:t> - 2006</a:t>
            </a:r>
          </a:p>
          <a:p>
            <a:pPr lvl="1"/>
            <a:r>
              <a:rPr lang="en-US" dirty="0">
                <a:latin typeface="Arial"/>
                <a:ea typeface="+mn-lt"/>
                <a:cs typeface="Arial"/>
              </a:rPr>
              <a:t>GA Tech</a:t>
            </a:r>
          </a:p>
          <a:p>
            <a:r>
              <a:rPr lang="en-US" dirty="0">
                <a:ea typeface="+mn-lt"/>
                <a:cs typeface="+mn-lt"/>
              </a:rPr>
              <a:t>How many lanes should we build when designing highway systems in order to maximize flow efficiency and minimize congestion?</a:t>
            </a:r>
            <a:endParaRPr lang="en-US" dirty="0"/>
          </a:p>
          <a:p>
            <a:pPr lvl="1"/>
            <a:r>
              <a:rPr lang="en-US" dirty="0">
                <a:ea typeface="+mn-lt"/>
                <a:cs typeface="+mn-lt"/>
              </a:rPr>
              <a:t>Can Markov Chains be used to form a model?</a:t>
            </a:r>
          </a:p>
          <a:p>
            <a:r>
              <a:rPr lang="en-US" dirty="0">
                <a:ea typeface="+mn-lt"/>
                <a:cs typeface="+mn-lt"/>
              </a:rPr>
              <a:t>Could be used mostly in big cities</a:t>
            </a:r>
          </a:p>
          <a:p>
            <a:endParaRPr lang="en-US" dirty="0">
              <a:ea typeface="+mn-lt"/>
              <a:cs typeface="+mn-lt"/>
            </a:endParaRPr>
          </a:p>
          <a:p>
            <a:endParaRPr lang="en-US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2869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BDA9D-0E77-E83B-8F95-FDF984784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Definitions</a:t>
            </a:r>
            <a:endParaRPr lang="en-US" b="0" dirty="0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90C63-348B-2649-27D2-CDB359AE6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2000" u="sng" dirty="0">
                <a:latin typeface="Neue Haas Grotesk Text Pro"/>
                <a:cs typeface="Arial"/>
              </a:rPr>
              <a:t>Markov Chain</a:t>
            </a:r>
            <a:r>
              <a:rPr lang="en-US" sz="2000" dirty="0">
                <a:latin typeface="Neue Haas Grotesk Text Pro"/>
                <a:cs typeface="Arial"/>
              </a:rPr>
              <a:t>- </a:t>
            </a:r>
            <a:r>
              <a:rPr lang="en-US" sz="2000" dirty="0">
                <a:ea typeface="+mn-lt"/>
                <a:cs typeface="+mn-lt"/>
              </a:rPr>
              <a:t>a mathematical model that describes a sequence of possible events in which the probability of each event depends only on the state attained in the previous event.</a:t>
            </a:r>
            <a:endParaRPr lang="en-US" sz="2000">
              <a:ea typeface="+mn-lt"/>
              <a:cs typeface="Arial"/>
            </a:endParaRPr>
          </a:p>
          <a:p>
            <a:r>
              <a:rPr lang="en-US" sz="2000" u="sng" dirty="0">
                <a:ea typeface="+mn-lt"/>
                <a:cs typeface="+mn-lt"/>
              </a:rPr>
              <a:t>The law of Iterated Logarithm</a:t>
            </a:r>
            <a:r>
              <a:rPr lang="en-US" sz="2000" dirty="0">
                <a:ea typeface="+mn-lt"/>
                <a:cs typeface="+mn-lt"/>
              </a:rPr>
              <a:t>- for a one dimensional symmetric random walk, the oscillatory behavior of a random variable tends to increase with time</a:t>
            </a:r>
            <a:endParaRPr lang="en-US" sz="2000" dirty="0">
              <a:latin typeface="Neue Haas Grotesk Text Pro"/>
              <a:cs typeface="Arial"/>
            </a:endParaRPr>
          </a:p>
          <a:p>
            <a:r>
              <a:rPr lang="en-US" sz="2000" u="sng" dirty="0">
                <a:latin typeface="Neue Haas Grotesk Text Pro"/>
                <a:cs typeface="Arial"/>
              </a:rPr>
              <a:t>Probability Theory</a:t>
            </a:r>
            <a:r>
              <a:rPr lang="en-US" sz="2000" dirty="0">
                <a:latin typeface="Neue Haas Grotesk Text Pro"/>
                <a:cs typeface="Arial"/>
              </a:rPr>
              <a:t>- the measure of the probability that an event will occur</a:t>
            </a:r>
          </a:p>
          <a:p>
            <a:pPr lvl="1"/>
            <a:r>
              <a:rPr lang="en-US" u="sng" dirty="0">
                <a:latin typeface="Neue Haas Grotesk Text Pro"/>
                <a:cs typeface="Arial"/>
              </a:rPr>
              <a:t>The Central Limit Theory</a:t>
            </a:r>
            <a:r>
              <a:rPr lang="en-US" dirty="0">
                <a:latin typeface="Neue Haas Grotesk Text Pro"/>
                <a:cs typeface="Arial"/>
              </a:rPr>
              <a:t>- the distribution of random variables will roughly be normally distributed as the sample size increases</a:t>
            </a:r>
          </a:p>
        </p:txBody>
      </p:sp>
    </p:spTree>
    <p:extLst>
      <p:ext uri="{BB962C8B-B14F-4D97-AF65-F5344CB8AC3E}">
        <p14:creationId xmlns:p14="http://schemas.microsoft.com/office/powerpoint/2010/main" val="1931347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B5B42-5CF1-0A50-3AE3-4DADA71FC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424A6-6C05-464A-B8F5-7BB1D076D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42900" indent="-342900"/>
            <a:r>
              <a:rPr lang="en-US" dirty="0"/>
              <a:t>Vehicles on the road move in only one direction</a:t>
            </a:r>
          </a:p>
          <a:p>
            <a:pPr marL="342900" indent="-342900"/>
            <a:r>
              <a:rPr lang="en-US" dirty="0"/>
              <a:t>Only taking into account one direction on a highway</a:t>
            </a:r>
          </a:p>
          <a:p>
            <a:pPr marL="342900" indent="-342900"/>
            <a:r>
              <a:rPr lang="en-US" dirty="0"/>
              <a:t>Not taking into account stops like traffic lights or accidents</a:t>
            </a:r>
          </a:p>
          <a:p>
            <a:pPr marL="342900" indent="-342900"/>
            <a:r>
              <a:rPr lang="en-US" dirty="0"/>
              <a:t>Vehicles can drive at an average, higher, or lower speed</a:t>
            </a:r>
          </a:p>
          <a:p>
            <a:pPr marL="342900" indent="-342900"/>
            <a:r>
              <a:rPr lang="en-US" dirty="0"/>
              <a:t>Cars are leaving and entering our system at the same rate</a:t>
            </a:r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56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0DECC-7B85-50FD-9FB8-EC62D8F45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Result and Overview of Proof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87256-23A5-8B1A-17AC-5F784795E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Markov Chains are a powerful tool that can be used to model traffic.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/>
              <a:t>Construct the real space </a:t>
            </a:r>
            <a:r>
              <a:rPr lang="en-US" b="1" dirty="0"/>
              <a:t>R</a:t>
            </a:r>
            <a:endParaRPr lang="en-US" dirty="0"/>
          </a:p>
          <a:p>
            <a:pPr marL="342900" indent="-342900"/>
            <a:r>
              <a:rPr lang="en-US" dirty="0"/>
              <a:t>Construct the camera space </a:t>
            </a:r>
            <a:r>
              <a:rPr lang="en-US" b="1" dirty="0">
                <a:ea typeface="+mn-lt"/>
                <a:cs typeface="+mn-lt"/>
              </a:rPr>
              <a:t>Ψ</a:t>
            </a:r>
            <a:endParaRPr lang="en-US" b="1" dirty="0"/>
          </a:p>
          <a:p>
            <a:pPr marL="342900" indent="-342900"/>
            <a:r>
              <a:rPr lang="en-US" dirty="0"/>
              <a:t>Analyze the interactions of objects in </a:t>
            </a:r>
            <a:r>
              <a:rPr lang="en-US" b="1" dirty="0">
                <a:ea typeface="+mn-lt"/>
                <a:cs typeface="+mn-lt"/>
              </a:rPr>
              <a:t>Ψ </a:t>
            </a:r>
            <a:r>
              <a:rPr lang="en-US" dirty="0">
                <a:ea typeface="+mn-lt"/>
                <a:cs typeface="+mn-lt"/>
              </a:rPr>
              <a:t>and </a:t>
            </a:r>
            <a:r>
              <a:rPr lang="en-US" b="1" dirty="0">
                <a:ea typeface="+mn-lt"/>
                <a:cs typeface="+mn-lt"/>
              </a:rPr>
              <a:t>R</a:t>
            </a:r>
            <a:endParaRPr lang="en-US" b="1" dirty="0"/>
          </a:p>
          <a:p>
            <a:pPr marL="342900" indent="-342900"/>
            <a:endParaRPr lang="en-US" b="1" dirty="0"/>
          </a:p>
          <a:p>
            <a:pPr marL="342900" indent="-342900"/>
            <a:endParaRPr lang="en-US" dirty="0"/>
          </a:p>
          <a:p>
            <a:pPr marL="342900" indent="-342900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424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B528E-7FCA-32BE-C192-7480E422F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Constructing the Real Space </a:t>
            </a:r>
            <a:r>
              <a:rPr lang="en-US" dirty="0"/>
              <a:t>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0FB96-DF77-4A8C-B40B-234D16BAA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Let our road be defined by </a:t>
            </a:r>
            <a:r>
              <a:rPr lang="en-US" i="1" dirty="0"/>
              <a:t>m</a:t>
            </a:r>
            <a:r>
              <a:rPr lang="en-US" dirty="0"/>
              <a:t> x </a:t>
            </a:r>
            <a:r>
              <a:rPr lang="en-US" i="1" dirty="0"/>
              <a:t>n </a:t>
            </a:r>
            <a:r>
              <a:rPr lang="en-US" dirty="0"/>
              <a:t>where </a:t>
            </a:r>
            <a:r>
              <a:rPr lang="en-US" i="1" dirty="0"/>
              <a:t>m</a:t>
            </a:r>
            <a:r>
              <a:rPr lang="en-US" dirty="0"/>
              <a:t> is rows and </a:t>
            </a:r>
            <a:r>
              <a:rPr lang="en-US" i="1" dirty="0"/>
              <a:t>n</a:t>
            </a:r>
            <a:r>
              <a:rPr lang="en-US" dirty="0"/>
              <a:t> is columns</a:t>
            </a:r>
            <a:endParaRPr lang="en-US" b="1" dirty="0"/>
          </a:p>
          <a:p>
            <a:r>
              <a:rPr lang="en-US" dirty="0"/>
              <a:t>Let k be the number of objects or vehicles on the road</a:t>
            </a:r>
          </a:p>
          <a:p>
            <a:r>
              <a:rPr lang="en-US" dirty="0"/>
              <a:t>Let </a:t>
            </a:r>
            <a:r>
              <a:rPr lang="en-US" b="1" dirty="0"/>
              <a:t>R</a:t>
            </a:r>
            <a:r>
              <a:rPr lang="en-US" dirty="0"/>
              <a:t> be all the possible configuration matrices of </a:t>
            </a:r>
            <a:r>
              <a:rPr lang="en-US" i="1" dirty="0"/>
              <a:t>m </a:t>
            </a:r>
            <a:r>
              <a:rPr lang="en-US" dirty="0"/>
              <a:t>x</a:t>
            </a:r>
            <a:r>
              <a:rPr lang="en-US" i="1" dirty="0"/>
              <a:t> n </a:t>
            </a:r>
            <a:r>
              <a:rPr lang="en-US" dirty="0"/>
              <a:t>with at most </a:t>
            </a:r>
            <a:r>
              <a:rPr lang="en-US" i="1" dirty="0"/>
              <a:t>k </a:t>
            </a:r>
            <a:r>
              <a:rPr lang="en-US" dirty="0"/>
              <a:t>objects</a:t>
            </a:r>
            <a:endParaRPr lang="en-US"/>
          </a:p>
          <a:p>
            <a:r>
              <a:rPr lang="en-US" dirty="0"/>
              <a:t>Then we are able to prove </a:t>
            </a:r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This means that current state is used to predict the next</a:t>
            </a:r>
            <a:endParaRPr lang="en-US" dirty="0"/>
          </a:p>
        </p:txBody>
      </p:sp>
      <p:pic>
        <p:nvPicPr>
          <p:cNvPr id="4" name="Picture 3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8856C27B-9922-7197-DBB0-EB510622FA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18" r="269" b="18343"/>
          <a:stretch/>
        </p:blipFill>
        <p:spPr>
          <a:xfrm>
            <a:off x="5183080" y="4233630"/>
            <a:ext cx="2735808" cy="86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8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9E5AF6-51E0-C228-1DCF-DD2D8E7DA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0" dirty="0"/>
              <a:t>Constructing the Real Space </a:t>
            </a:r>
            <a:r>
              <a:rPr lang="en-US" sz="4800" dirty="0"/>
              <a:t>R</a:t>
            </a:r>
            <a:endParaRPr lang="en-US" sz="4800" b="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 descr="A graph with lines and arrows&#10;&#10;Description automatically generated">
            <a:extLst>
              <a:ext uri="{FF2B5EF4-FFF2-40B4-BE49-F238E27FC236}">
                <a16:creationId xmlns:a16="http://schemas.microsoft.com/office/drawing/2014/main" id="{08197E39-E1D1-B114-AB8B-1DC77E7837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4356" y="1302546"/>
            <a:ext cx="6408836" cy="410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449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6DD1E-3135-AFFC-BBD5-6691F5526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Rules of Behavior of 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1B9BE-AB0C-0F7E-00C7-647C230E5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Objects move so an object in a position (</a:t>
            </a:r>
            <a:r>
              <a:rPr lang="en-US" err="1"/>
              <a:t>i</a:t>
            </a:r>
            <a:r>
              <a:rPr lang="en-US" dirty="0"/>
              <a:t>, j) in matrix A0 at time t=0 must be in a different position by t=1 in matrix A1</a:t>
            </a:r>
          </a:p>
          <a:p>
            <a:r>
              <a:rPr lang="en-US" dirty="0"/>
              <a:t>Cars can only move over one lane at a time so we can deduce</a:t>
            </a:r>
          </a:p>
          <a:p>
            <a:endParaRPr lang="en-US"/>
          </a:p>
          <a:p>
            <a:r>
              <a:rPr lang="en-US" dirty="0"/>
              <a:t>Where</a:t>
            </a:r>
            <a:r>
              <a:rPr lang="en-US" sz="2400" dirty="0">
                <a:ea typeface="+mn-lt"/>
                <a:cs typeface="+mn-lt"/>
              </a:rPr>
              <a:t> </a:t>
            </a:r>
            <a:r>
              <a:rPr lang="en-US" dirty="0">
                <a:ea typeface="+mn-lt"/>
                <a:cs typeface="+mn-lt"/>
              </a:rPr>
              <a:t>σ is given by </a:t>
            </a:r>
            <a:r>
              <a:rPr lang="en-US" sz="2400" dirty="0">
                <a:ea typeface="+mn-lt"/>
                <a:cs typeface="+mn-lt"/>
              </a:rPr>
              <a:t>the piecewise function</a:t>
            </a:r>
            <a:endParaRPr lang="en-US" dirty="0"/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</p:txBody>
      </p:sp>
      <p:pic>
        <p:nvPicPr>
          <p:cNvPr id="4" name="Picture 3" descr="A group of black symbols&#10;&#10;Description automatically generated">
            <a:extLst>
              <a:ext uri="{FF2B5EF4-FFF2-40B4-BE49-F238E27FC236}">
                <a16:creationId xmlns:a16="http://schemas.microsoft.com/office/drawing/2014/main" id="{27DA4CA6-6384-D92A-5722-1694288CC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973" y="3925734"/>
            <a:ext cx="3764132" cy="4491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5AACAB-1CA5-3D3E-E692-1ADEBA5E4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690" y="4946945"/>
            <a:ext cx="4674093" cy="107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44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9CB70-8810-7971-804B-841DCD5C2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Construct the Camera Space</a:t>
            </a:r>
            <a:r>
              <a:rPr lang="en-US" dirty="0"/>
              <a:t> </a:t>
            </a:r>
            <a:r>
              <a:rPr lang="en-US" dirty="0">
                <a:ea typeface="+mj-lt"/>
                <a:cs typeface="+mj-lt"/>
              </a:rPr>
              <a:t>Ψ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1A6BC-A5CF-B8D0-D66E-73C2B501F0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Imagine you are in a helicopter perpendicular to the road</a:t>
            </a:r>
          </a:p>
          <a:p>
            <a:r>
              <a:rPr lang="en-US" dirty="0">
                <a:ea typeface="+mn-lt"/>
                <a:cs typeface="+mn-lt"/>
              </a:rPr>
              <a:t>The camera space </a:t>
            </a:r>
            <a:r>
              <a:rPr lang="en-US" b="1" dirty="0">
                <a:ea typeface="+mn-lt"/>
                <a:cs typeface="+mn-lt"/>
              </a:rPr>
              <a:t>Ψ</a:t>
            </a:r>
            <a:r>
              <a:rPr lang="en-US" dirty="0">
                <a:ea typeface="+mn-lt"/>
                <a:cs typeface="+mn-lt"/>
              </a:rPr>
              <a:t> is the space consisting of the set of all possible configurations C'</a:t>
            </a:r>
            <a:endParaRPr lang="en-US" i="1" dirty="0">
              <a:ea typeface="+mn-lt"/>
              <a:cs typeface="+mn-lt"/>
            </a:endParaRPr>
          </a:p>
          <a:p>
            <a:r>
              <a:rPr lang="en-US" dirty="0"/>
              <a:t>C' has at most </a:t>
            </a:r>
            <a:r>
              <a:rPr lang="en-US" i="1" dirty="0"/>
              <a:t>k </a:t>
            </a:r>
            <a:r>
              <a:rPr lang="en-US" dirty="0"/>
              <a:t>objects hence we can conclude </a:t>
            </a:r>
          </a:p>
          <a:p>
            <a:r>
              <a:rPr lang="en-US" dirty="0"/>
              <a:t>Markov chain for what objects we see in the camera space</a:t>
            </a:r>
          </a:p>
          <a:p>
            <a:endParaRPr lang="en-US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B93610-2452-E8C5-4E00-2276E4C87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468" y="3851331"/>
            <a:ext cx="2291919" cy="71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621085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243141"/>
      </a:dk2>
      <a:lt2>
        <a:srgbClr val="E2E3E8"/>
      </a:lt2>
      <a:accent1>
        <a:srgbClr val="AAA180"/>
      </a:accent1>
      <a:accent2>
        <a:srgbClr val="9CA671"/>
      </a:accent2>
      <a:accent3>
        <a:srgbClr val="8FA87F"/>
      </a:accent3>
      <a:accent4>
        <a:srgbClr val="76AD78"/>
      </a:accent4>
      <a:accent5>
        <a:srgbClr val="81AB94"/>
      </a:accent5>
      <a:accent6>
        <a:srgbClr val="74AAA2"/>
      </a:accent6>
      <a:hlink>
        <a:srgbClr val="6978AE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647</Words>
  <Application>Microsoft Office PowerPoint</Application>
  <PresentationFormat>Widescreen</PresentationFormat>
  <Paragraphs>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Avenir Next LT Pro</vt:lpstr>
      <vt:lpstr>Calibri</vt:lpstr>
      <vt:lpstr>Neue Haas Grotesk Text Pro</vt:lpstr>
      <vt:lpstr>AccentBoxVTI</vt:lpstr>
      <vt:lpstr>Markov Chains and Traffic Analysis</vt:lpstr>
      <vt:lpstr>The Traffic Phenomenon</vt:lpstr>
      <vt:lpstr>Definitions</vt:lpstr>
      <vt:lpstr>Assumptions </vt:lpstr>
      <vt:lpstr>Main Result and Overview of Proof</vt:lpstr>
      <vt:lpstr>Constructing the Real Space R</vt:lpstr>
      <vt:lpstr>Constructing the Real Space R</vt:lpstr>
      <vt:lpstr>Rules of Behavior of R</vt:lpstr>
      <vt:lpstr>Construct the Camera Space Ψ</vt:lpstr>
      <vt:lpstr>Interaction of objects in R and Ψ</vt:lpstr>
      <vt:lpstr>Problems and Comments</vt:lpstr>
      <vt:lpstr>Future Work</vt:lpstr>
      <vt:lpstr>References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Riley, Doug A.</dc:creator>
  <cp:lastModifiedBy>Riley, Doug A.</cp:lastModifiedBy>
  <cp:revision>632</cp:revision>
  <dcterms:created xsi:type="dcterms:W3CDTF">2023-10-10T02:07:58Z</dcterms:created>
  <dcterms:modified xsi:type="dcterms:W3CDTF">2023-10-17T15:18:43Z</dcterms:modified>
</cp:coreProperties>
</file>